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6" r:id="rId24"/>
    <p:sldId id="287" r:id="rId25"/>
    <p:sldId id="288" r:id="rId26"/>
    <p:sldId id="289" r:id="rId27"/>
    <p:sldId id="290" r:id="rId28"/>
    <p:sldId id="291" r:id="rId29"/>
    <p:sldId id="281" r:id="rId30"/>
    <p:sldId id="279" r:id="rId31"/>
    <p:sldId id="280" r:id="rId32"/>
    <p:sldId id="282" r:id="rId33"/>
    <p:sldId id="283" r:id="rId34"/>
    <p:sldId id="284" r:id="rId35"/>
    <p:sldId id="285" r:id="rId36"/>
    <p:sldId id="292" r:id="rId37"/>
    <p:sldId id="293" r:id="rId38"/>
    <p:sldId id="294" r:id="rId39"/>
    <p:sldId id="295" r:id="rId40"/>
    <p:sldId id="301" r:id="rId41"/>
    <p:sldId id="296" r:id="rId42"/>
    <p:sldId id="297" r:id="rId43"/>
    <p:sldId id="298" r:id="rId44"/>
    <p:sldId id="299" r:id="rId45"/>
    <p:sldId id="300" r:id="rId46"/>
    <p:sldId id="302" r:id="rId47"/>
    <p:sldId id="303" r:id="rId48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E5F9FF"/>
    <a:srgbClr val="CCCCFF"/>
    <a:srgbClr val="777777"/>
    <a:srgbClr val="5F5F5F"/>
    <a:srgbClr val="4D4D4D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829" autoAdjust="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120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ags" Target="tags/tag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goodfriend\My%20Documents\Lyme\Loudoun%20Lym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goodfriend\My%20Documents\Lyme\Loudoun%20Lym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Sheet1!$P$5</c:f>
              <c:strCache>
                <c:ptCount val="1"/>
                <c:pt idx="0">
                  <c:v>Loudoun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numRef>
              <c:f>Sheet1!$O$6:$O$12</c:f>
              <c:numCache>
                <c:formatCode>General</c:formatCode>
                <c:ptCount val="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</c:numCache>
            </c:numRef>
          </c:cat>
          <c:val>
            <c:numRef>
              <c:f>Sheet1!$P$6:$P$12</c:f>
              <c:numCache>
                <c:formatCode>General</c:formatCode>
                <c:ptCount val="7"/>
                <c:pt idx="0">
                  <c:v>29</c:v>
                </c:pt>
                <c:pt idx="1">
                  <c:v>61</c:v>
                </c:pt>
                <c:pt idx="2">
                  <c:v>55</c:v>
                </c:pt>
                <c:pt idx="3">
                  <c:v>65</c:v>
                </c:pt>
                <c:pt idx="4">
                  <c:v>70</c:v>
                </c:pt>
                <c:pt idx="5">
                  <c:v>72</c:v>
                </c:pt>
                <c:pt idx="6">
                  <c:v>106</c:v>
                </c:pt>
              </c:numCache>
            </c:numRef>
          </c:val>
        </c:ser>
        <c:ser>
          <c:idx val="1"/>
          <c:order val="1"/>
          <c:tx>
            <c:strRef>
              <c:f>Sheet1!$Q$5</c:f>
              <c:strCache>
                <c:ptCount val="1"/>
                <c:pt idx="0">
                  <c:v>Virginia</c:v>
                </c:pt>
              </c:strCache>
            </c:strRef>
          </c:tx>
          <c:cat>
            <c:numRef>
              <c:f>Sheet1!$O$6:$O$12</c:f>
              <c:numCache>
                <c:formatCode>General</c:formatCode>
                <c:ptCount val="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</c:numCache>
            </c:numRef>
          </c:cat>
          <c:val>
            <c:numRef>
              <c:f>Sheet1!$Q$6:$Q$12</c:f>
              <c:numCache>
                <c:formatCode>General</c:formatCode>
                <c:ptCount val="7"/>
                <c:pt idx="0">
                  <c:v>122</c:v>
                </c:pt>
                <c:pt idx="1">
                  <c:v>149</c:v>
                </c:pt>
                <c:pt idx="2">
                  <c:v>156</c:v>
                </c:pt>
                <c:pt idx="3">
                  <c:v>259</c:v>
                </c:pt>
                <c:pt idx="4">
                  <c:v>202</c:v>
                </c:pt>
                <c:pt idx="5">
                  <c:v>216</c:v>
                </c:pt>
                <c:pt idx="6">
                  <c:v>274</c:v>
                </c:pt>
              </c:numCache>
            </c:numRef>
          </c:val>
        </c:ser>
        <c:axId val="113105152"/>
        <c:axId val="79806464"/>
      </c:barChart>
      <c:catAx>
        <c:axId val="113105152"/>
        <c:scaling>
          <c:orientation val="minMax"/>
        </c:scaling>
        <c:axPos val="b"/>
        <c:numFmt formatCode="General" sourceLinked="1"/>
        <c:tickLblPos val="nextTo"/>
        <c:crossAx val="79806464"/>
        <c:crosses val="autoZero"/>
        <c:auto val="1"/>
        <c:lblAlgn val="ctr"/>
        <c:lblOffset val="100"/>
      </c:catAx>
      <c:valAx>
        <c:axId val="79806464"/>
        <c:scaling>
          <c:orientation val="minMax"/>
        </c:scaling>
        <c:axPos val="l"/>
        <c:majorGridlines/>
        <c:numFmt formatCode="General" sourceLinked="1"/>
        <c:tickLblPos val="nextTo"/>
        <c:crossAx val="1131051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Sheet1!$P$15</c:f>
              <c:strCache>
                <c:ptCount val="1"/>
                <c:pt idx="0">
                  <c:v>Loudoun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numRef>
              <c:f>Sheet1!$O$16:$O$21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Sheet1!$P$16:$P$21</c:f>
              <c:numCache>
                <c:formatCode>General</c:formatCode>
                <c:ptCount val="6"/>
                <c:pt idx="0">
                  <c:v>109</c:v>
                </c:pt>
                <c:pt idx="1">
                  <c:v>293</c:v>
                </c:pt>
                <c:pt idx="2">
                  <c:v>235</c:v>
                </c:pt>
                <c:pt idx="3">
                  <c:v>201</c:v>
                </c:pt>
                <c:pt idx="4">
                  <c:v>223</c:v>
                </c:pt>
                <c:pt idx="5">
                  <c:v>261</c:v>
                </c:pt>
              </c:numCache>
            </c:numRef>
          </c:val>
        </c:ser>
        <c:ser>
          <c:idx val="1"/>
          <c:order val="1"/>
          <c:tx>
            <c:strRef>
              <c:f>Sheet1!$Q$15</c:f>
              <c:strCache>
                <c:ptCount val="1"/>
                <c:pt idx="0">
                  <c:v>Virginia</c:v>
                </c:pt>
              </c:strCache>
            </c:strRef>
          </c:tx>
          <c:cat>
            <c:numRef>
              <c:f>Sheet1!$O$16:$O$21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Sheet1!$Q$16:$Q$21</c:f>
              <c:numCache>
                <c:formatCode>General</c:formatCode>
                <c:ptCount val="6"/>
                <c:pt idx="0">
                  <c:v>357</c:v>
                </c:pt>
                <c:pt idx="1">
                  <c:v>959</c:v>
                </c:pt>
                <c:pt idx="2">
                  <c:v>933</c:v>
                </c:pt>
                <c:pt idx="3">
                  <c:v>908</c:v>
                </c:pt>
                <c:pt idx="4">
                  <c:v>1245</c:v>
                </c:pt>
                <c:pt idx="5">
                  <c:v>1023</c:v>
                </c:pt>
              </c:numCache>
            </c:numRef>
          </c:val>
        </c:ser>
        <c:axId val="80234752"/>
        <c:axId val="80244736"/>
      </c:barChart>
      <c:catAx>
        <c:axId val="80234752"/>
        <c:scaling>
          <c:orientation val="minMax"/>
        </c:scaling>
        <c:axPos val="b"/>
        <c:numFmt formatCode="General" sourceLinked="1"/>
        <c:tickLblPos val="nextTo"/>
        <c:crossAx val="80244736"/>
        <c:crosses val="autoZero"/>
        <c:auto val="1"/>
        <c:lblAlgn val="ctr"/>
        <c:lblOffset val="100"/>
      </c:catAx>
      <c:valAx>
        <c:axId val="80244736"/>
        <c:scaling>
          <c:orientation val="minMax"/>
          <c:max val="1300"/>
          <c:min val="0"/>
        </c:scaling>
        <c:axPos val="l"/>
        <c:majorGridlines/>
        <c:numFmt formatCode="General" sourceLinked="1"/>
        <c:tickLblPos val="nextTo"/>
        <c:crossAx val="802347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A1235-90CB-49B5-A7D7-E5AAA06D996B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CF05-D7B7-4249-96FF-7F5A9DCD97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271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690D6-F9B9-4DA7-92F6-04DD065EDAB0}" type="datetimeFigureOut">
              <a:rPr lang="en-US" smtClean="0"/>
              <a:pPr/>
              <a:t>6/4/2013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E294A-FE79-4D80-8317-E3BB21EBE9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908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84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135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DE2A-FA0D-4C1E-9892-FB73686610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844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1342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36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1395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4990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081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8779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4959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495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884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4789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75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8875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764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2097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6019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353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9971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774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677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DE2A-FA0D-4C1E-9892-FB73686610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872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900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thousand page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1106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459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6544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3912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106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17762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547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88331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0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Those between 11 and 50 were less likely to report a known tick bite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Those over 65 were more likely to believe they were infected on their own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DE2A-FA0D-4C1E-9892-FB73686610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9753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4886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863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09600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22458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228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</a:t>
            </a:r>
            <a:r>
              <a:rPr lang="en-US" sz="1200" dirty="0" smtClean="0"/>
              <a:t>hose between 36 and 50 were more likely to have a delay in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DE2A-FA0D-4C1E-9892-FB73686610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37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Those between 18 and 50 were less likely to remember a rash</a:t>
            </a:r>
          </a:p>
          <a:p>
            <a:pPr>
              <a:lnSpc>
                <a:spcPct val="80000"/>
              </a:lnSpc>
            </a:pPr>
            <a:r>
              <a:rPr lang="en-US" sz="1200" dirty="0" smtClean="0"/>
              <a:t>Those between 36 and 64 were most likely to remain symptomatic after treatment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BDE2A-FA0D-4C1E-9892-FB73686610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03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725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639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294A-FE79-4D80-8317-E3BB21EBE9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81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423545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CC8214-5031-4D14-91B4-E454B52ADFA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DH_backgroun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833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yme@Loudoun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419600"/>
            <a:ext cx="9525000" cy="2057400"/>
          </a:xfrm>
        </p:spPr>
        <p:txBody>
          <a:bodyPr/>
          <a:lstStyle/>
          <a:p>
            <a:pPr algn="ctr"/>
            <a:r>
              <a:rPr lang="en-US" dirty="0" smtClean="0"/>
              <a:t>Lyme Prevention/Control at the Local Level </a:t>
            </a:r>
            <a:br>
              <a:rPr lang="en-US" dirty="0" smtClean="0"/>
            </a:br>
            <a:r>
              <a:rPr lang="en-US" sz="3200" dirty="0" smtClean="0"/>
              <a:t>David Goodfriend, MD, MPH</a:t>
            </a:r>
            <a:br>
              <a:rPr lang="en-US" sz="3200" dirty="0" smtClean="0"/>
            </a:br>
            <a:r>
              <a:rPr lang="en-US" sz="3200" dirty="0" smtClean="0"/>
              <a:t>Health Director, Loudoun Health District</a:t>
            </a:r>
            <a:br>
              <a:rPr lang="en-US" sz="3200" dirty="0" smtClean="0"/>
            </a:br>
            <a:r>
              <a:rPr lang="en-US" sz="2800" dirty="0" smtClean="0">
                <a:hlinkClick r:id="rId3"/>
              </a:rPr>
              <a:t>lyme@loudoun.gov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Content Placeholder 3" descr="601867_521478084554041_1450807596_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0" y="342900"/>
            <a:ext cx="38862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10-Point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500" dirty="0" smtClean="0"/>
              <a:t>Create a Lyme Disease Commission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Create a follow-up Lyme disease survey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Create high profile link to County’s Lyme web page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Develop educational materials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Organize education forums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Place information in local newspapers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Provide list of doctors knowledgeable about Lyme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Develop information on spraying for ticks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Provide education to County campers</a:t>
            </a:r>
          </a:p>
          <a:p>
            <a:pPr marL="457200" indent="-457200">
              <a:buAutoNum type="arabicPeriod"/>
            </a:pPr>
            <a:r>
              <a:rPr lang="en-US" sz="2500" dirty="0" smtClean="0"/>
              <a:t>Study feasibility of spraying county property and use of 4-poster deer feeders</a:t>
            </a:r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2012 Follow-up Study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Sample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673</a:t>
            </a:r>
            <a:r>
              <a:rPr lang="en-US" sz="2400" dirty="0" smtClean="0"/>
              <a:t> </a:t>
            </a:r>
            <a:r>
              <a:rPr lang="en-US" dirty="0" smtClean="0"/>
              <a:t>Loudoun County Lyme disease cases were reported between January </a:t>
            </a:r>
            <a:r>
              <a:rPr lang="en-US" sz="2400" dirty="0" smtClean="0"/>
              <a:t>2009 </a:t>
            </a:r>
            <a:r>
              <a:rPr lang="en-US" sz="2400" dirty="0"/>
              <a:t>and </a:t>
            </a:r>
            <a:r>
              <a:rPr lang="en-US" sz="2400" dirty="0" smtClean="0"/>
              <a:t>December 2011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Method: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Surveys were mailed to </a:t>
            </a:r>
            <a:r>
              <a:rPr lang="en-US" sz="2400" dirty="0" smtClean="0"/>
              <a:t>the 668 of these cases who had complete mailing addresses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Returns: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314 </a:t>
            </a:r>
            <a:r>
              <a:rPr lang="en-US" sz="2400" dirty="0"/>
              <a:t>valid responses </a:t>
            </a:r>
            <a:r>
              <a:rPr lang="en-US" sz="2400" dirty="0" smtClean="0"/>
              <a:t>(</a:t>
            </a:r>
            <a:r>
              <a:rPr lang="en-US" dirty="0" smtClean="0"/>
              <a:t>47</a:t>
            </a:r>
            <a:r>
              <a:rPr lang="en-US" sz="2400" dirty="0" smtClean="0"/>
              <a:t>%) </a:t>
            </a:r>
            <a:r>
              <a:rPr lang="en-US" sz="2400" dirty="0"/>
              <a:t>were returned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2006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2012 respondents were more likely to: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 diagnosed within a month of symptom onset (60% versus 46%)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check for ticks (85% versus 66%)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 pesticide on their property (19% versus 4%)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remove brush or leaf litter (33% versus 9%)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2006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2012 respondents were less likely to: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wear long sleeved shirts, pants and long socks (24% versus 48%)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tuck their pants into their socks (6% versus 17%)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wear light-colored clothing (13% versus 58%)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Next Step: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Should Loudoun Expend the Effort to Engage in A Broad Based Community Awareness Program?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No: </a:t>
            </a:r>
            <a:r>
              <a:rPr lang="en-US" sz="3200" dirty="0" smtClean="0"/>
              <a:t>Prevention is Easy, </a:t>
            </a:r>
            <a:br>
              <a:rPr lang="en-US" sz="3200" dirty="0" smtClean="0"/>
            </a:br>
            <a:r>
              <a:rPr lang="en-US" sz="3200" dirty="0" smtClean="0"/>
              <a:t>Focused Outreach is Not Needed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Ticks don’t fly…person has to brush against tick to come in contact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Ticks take a while to transmit infection…in most cases tick must be on for 36 hours to transmit infection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Ticks are gross…people are already motivated to keep them off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No: </a:t>
            </a:r>
            <a:r>
              <a:rPr lang="en-US" sz="3200" dirty="0" smtClean="0"/>
              <a:t>Prevention is Hard, </a:t>
            </a:r>
            <a:br>
              <a:rPr lang="en-US" sz="3200" dirty="0" smtClean="0"/>
            </a:br>
            <a:r>
              <a:rPr lang="en-US" sz="3200" dirty="0" smtClean="0"/>
              <a:t>Focused Outreach Won’t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Previous efforts have not reduced the number of new cases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Many people are coming in contact with ticks every day on their own property, requiring continuous active behavior change to prevent infection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Environmental changes to reduce tick habitats and rodent harborage won’t be done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Counties that have struggled with Lyme disease for 30 years still have high case counts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Yes: </a:t>
            </a:r>
            <a:r>
              <a:rPr lang="en-US" sz="3200" dirty="0" smtClean="0"/>
              <a:t>This Could be the Best </a:t>
            </a:r>
            <a:br>
              <a:rPr lang="en-US" sz="3200" dirty="0" smtClean="0"/>
            </a:br>
            <a:r>
              <a:rPr lang="en-US" sz="3200" dirty="0" smtClean="0"/>
              <a:t>Time to Affect Change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recently completed survey provides the most up to date guidance on areas to target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community understands this is a significant issue in Loudoun County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County and Town governments see this as a priority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newly formed Loudoun Lyme Commission is an independent voice for change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Loudoun created a planning team comprised of the Health Department, Parks &amp; Recreation, PIO, Lyme Commission, Loudoun Health Council and National Capital Lyme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Branded campaign through </a:t>
            </a:r>
            <a:br>
              <a:rPr lang="en-US" dirty="0" smtClean="0"/>
            </a:br>
            <a:r>
              <a:rPr lang="en-US" dirty="0" smtClean="0"/>
              <a:t>both a name the campaign </a:t>
            </a:r>
            <a:br>
              <a:rPr lang="en-US" dirty="0" smtClean="0"/>
            </a:br>
            <a:r>
              <a:rPr lang="en-US" dirty="0" smtClean="0"/>
              <a:t>competition and a create a </a:t>
            </a:r>
            <a:br>
              <a:rPr lang="en-US" dirty="0" smtClean="0"/>
            </a:br>
            <a:r>
              <a:rPr lang="en-US" dirty="0" smtClean="0"/>
              <a:t>logo competition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Campaign to take place </a:t>
            </a:r>
            <a:br>
              <a:rPr lang="en-US" dirty="0" smtClean="0"/>
            </a:br>
            <a:r>
              <a:rPr lang="en-US" dirty="0" smtClean="0"/>
              <a:t>April through June 2013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Circle Tar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19400"/>
            <a:ext cx="4202221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Target different populations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Target people at each stage of change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Repetition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Multiple Modes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Lyme Disease - Early Surveillance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yme Kids Activities_Pag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67145"/>
            <a:ext cx="7315200" cy="5652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yme Kids Activities_Page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1010" y="505171"/>
            <a:ext cx="7235190" cy="5590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TL Bookmark Fro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990218"/>
            <a:ext cx="1751264" cy="5258182"/>
          </a:xfrm>
        </p:spPr>
      </p:pic>
      <p:pic>
        <p:nvPicPr>
          <p:cNvPr id="5" name="Picture 4" descr="LTL bookmark 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590800"/>
            <a:ext cx="5486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cks in Loudoun County_Page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7884169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cks in Loudoun County_Page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143000"/>
            <a:ext cx="7884169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icks in Loudoun County_Pag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609600"/>
            <a:ext cx="4831976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s://sphotos-b.xx.fbcdn.net/hphotos-frc1/197780_522379581130558_31207150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633740"/>
            <a:ext cx="4472424" cy="5770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fbcdn-sphotos-h-a.akamaihd.net/hphotos-ak-ash3/534070_517452374956612_11614853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555" y="274638"/>
            <a:ext cx="4834890" cy="623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https://fbcdn-sphotos-e-a.akamaihd.net/hphotos-ak-prn1/11964_519205051448011_22042594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381000"/>
            <a:ext cx="4652803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https://fbcdn-sphotos-h-a.akamaihd.net/hphotos-ak-prn1/579557_515198155182034_16525629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639"/>
            <a:ext cx="4773300" cy="612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n-US" dirty="0" smtClean="0"/>
              <a:t>2006 Study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Objective:</a:t>
            </a: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To determine risk factors for contracting Lyme disease in Loudoun County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Sample: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371 </a:t>
            </a:r>
            <a:r>
              <a:rPr lang="en-US" sz="2400" dirty="0" smtClean="0"/>
              <a:t>Loudoun </a:t>
            </a:r>
            <a:r>
              <a:rPr lang="en-US" sz="2400" dirty="0"/>
              <a:t>County </a:t>
            </a:r>
            <a:r>
              <a:rPr lang="en-US" sz="2400" dirty="0" smtClean="0"/>
              <a:t>Lyme disease cases reported between </a:t>
            </a:r>
            <a:r>
              <a:rPr lang="en-US" sz="2400" dirty="0"/>
              <a:t>January 2003 and February 2006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Method: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Surveys were mailed to all 371 people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Returns: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184 valid responses (50.6%) were returned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s://sphotos-b.xx.fbcdn.net/hphotos-ash3/536931_517133288321854_142693306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6603999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 l="8750" t="10938" r="12500" b="4687"/>
          <a:stretch>
            <a:fillRect/>
          </a:stretch>
        </p:blipFill>
        <p:spPr bwMode="auto">
          <a:xfrm>
            <a:off x="228600" y="152400"/>
            <a:ext cx="7086600" cy="607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 l="8750" t="7813" r="8750" b="3906"/>
          <a:stretch>
            <a:fillRect/>
          </a:stretch>
        </p:blipFill>
        <p:spPr bwMode="auto">
          <a:xfrm>
            <a:off x="533400" y="609600"/>
            <a:ext cx="6629400" cy="567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 l="8750" t="46094" r="40625" b="35156"/>
          <a:stretch>
            <a:fillRect/>
          </a:stretch>
        </p:blipFill>
        <p:spPr bwMode="auto">
          <a:xfrm>
            <a:off x="990600" y="419100"/>
            <a:ext cx="6172200" cy="182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 l="12500" t="51562" r="38125" b="14844"/>
          <a:stretch>
            <a:fillRect/>
          </a:stretch>
        </p:blipFill>
        <p:spPr bwMode="auto">
          <a:xfrm>
            <a:off x="2743200" y="2895600"/>
            <a:ext cx="6019800" cy="327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33594" r="37500" b="8594"/>
          <a:stretch>
            <a:fillRect/>
          </a:stretch>
        </p:blipFill>
        <p:spPr bwMode="auto">
          <a:xfrm>
            <a:off x="1219200" y="457200"/>
            <a:ext cx="609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l="4375" t="23437" r="36875" b="37501"/>
          <a:stretch>
            <a:fillRect/>
          </a:stretch>
        </p:blipFill>
        <p:spPr bwMode="auto">
          <a:xfrm>
            <a:off x="457200" y="609600"/>
            <a:ext cx="845210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25782" r="33750" b="29687"/>
          <a:stretch>
            <a:fillRect/>
          </a:stretch>
        </p:blipFill>
        <p:spPr bwMode="auto">
          <a:xfrm>
            <a:off x="434340" y="834708"/>
            <a:ext cx="8252460" cy="489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6068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23184_521255004576349_582895859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81000"/>
            <a:ext cx="4724400" cy="3543300"/>
          </a:xfrm>
        </p:spPr>
      </p:pic>
      <p:pic>
        <p:nvPicPr>
          <p:cNvPr id="6" name="Picture 5" descr="601867_521478084554041_145080759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2860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photos-b.xx.fbcdn.net/hphotos-ash3/946695_529071617128021_32033551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5384799" cy="4038600"/>
          </a:xfrm>
          <a:prstGeom prst="rect">
            <a:avLst/>
          </a:prstGeom>
          <a:noFill/>
        </p:spPr>
      </p:pic>
      <p:pic>
        <p:nvPicPr>
          <p:cNvPr id="6" name="Picture 5" descr="Picture 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524000"/>
            <a:ext cx="325755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838200"/>
          </a:xfrm>
        </p:spPr>
        <p:txBody>
          <a:bodyPr/>
          <a:lstStyle/>
          <a:p>
            <a:r>
              <a:rPr lang="en-US" dirty="0" smtClean="0"/>
              <a:t>Study Results</a:t>
            </a:r>
            <a:endParaRPr lang="en-US" dirty="0"/>
          </a:p>
        </p:txBody>
      </p:sp>
      <p:sp>
        <p:nvSpPr>
          <p:cNvPr id="14342" name="Rectangle 1030"/>
          <p:cNvSpPr>
            <a:spLocks noChangeArrowheads="1"/>
          </p:cNvSpPr>
          <p:nvPr/>
        </p:nvSpPr>
        <p:spPr bwMode="auto">
          <a:xfrm>
            <a:off x="2481263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343" name="Picture 1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990600"/>
            <a:ext cx="891540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A 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14800" y="2438400"/>
            <a:ext cx="4648200" cy="3486150"/>
          </a:xfrm>
        </p:spPr>
      </p:pic>
      <p:pic>
        <p:nvPicPr>
          <p:cNvPr id="5" name="Picture 4" descr="Cyclisme 0519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 descr="Lburg VRS 2 0519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4572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 descr="https://fbcdn-sphotos-d-a.akamaihd.net/hphotos-ak-ash3/486892_529070600461456_173127488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667000"/>
            <a:ext cx="4422774" cy="331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Great participation and reception at events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 100,000 pieces of material distributed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Thousands reached electronically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Many residents reported hearing about Lyme from multiple sources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dirty="0" smtClean="0"/>
              <a:t>Are fewer being becoming infected and are those infected more likely to seek care early? 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so, how do we measure that?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How do we build on these efforts?</a:t>
            </a:r>
          </a:p>
          <a:p>
            <a:pPr marL="742950" indent="-742950">
              <a:buAutoNum type="arabicPeriod"/>
            </a:pPr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481263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915400" cy="5334000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953000" y="3276600"/>
            <a:ext cx="152400" cy="381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 flipH="1">
            <a:off x="4953000" y="3352800"/>
            <a:ext cx="76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953000" y="3276600"/>
            <a:ext cx="0" cy="381000"/>
          </a:xfrm>
          <a:prstGeom prst="line">
            <a:avLst/>
          </a:prstGeom>
          <a:noFill/>
          <a:ln w="76200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484438" y="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9154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these findings, the Health Department conducted targeted outreach with education on steps people can take to: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 ticks off themselves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Keep ticks off their property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 aware of early signs and symptoms of Lyme disease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 aware that a bulls eye rash or tick may not be noted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Seek medical attention quickly should signs or symptoms occur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Intervention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1676400"/>
          <a:ext cx="701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New Loudoun County Board of Supervisors elected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Candidates heard from many people with Lyme disease during their election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 March 20, Board passed a 10-Point Plan to Mitigate Lyme Disease in Loudoun County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RMDocumentLibraryForm</Display>
  <Edit>RMDocumentLibraryForm</Edit>
  <New>RMDocumentLibraryForm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sponse Manager Document" ma:contentTypeID="0x0101008D499D85E81B0F43B1361D0FCF6FB0130090D074D6B847894F91FFA9BD9415339E" ma:contentTypeVersion="12" ma:contentTypeDescription="" ma:contentTypeScope="" ma:versionID="2d263441cb6e091f80238e14818947c2">
  <xsd:schema xmlns:xsd="http://www.w3.org/2001/XMLSchema" xmlns:p="http://schemas.microsoft.com/office/2006/metadata/properties" targetNamespace="http://schemas.microsoft.com/office/2006/metadata/properties" ma:root="true" ma:fieldsID="76d0ae28ededbf01eea4062ba947d7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9" ma:displayName="Description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999968C-B3E9-47B5-8BE1-2AA3F7EE0FA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66B3816-8143-4AD7-A0C0-03A5229B0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CC83C-FD07-4D72-9FC5-E132C3EDD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770</Words>
  <Application>Microsoft Office PowerPoint</Application>
  <PresentationFormat>On-screen Show (4:3)</PresentationFormat>
  <Paragraphs>137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Lyme Prevention/Control at the Local Level  David Goodfriend, MD, MPH Health Director, Loudoun Health District lyme@loudoun.gov </vt:lpstr>
      <vt:lpstr>Lyme Disease - Early Surveillance</vt:lpstr>
      <vt:lpstr>2006 Study</vt:lpstr>
      <vt:lpstr>Study Results</vt:lpstr>
      <vt:lpstr>Slide 5</vt:lpstr>
      <vt:lpstr>Slide 6</vt:lpstr>
      <vt:lpstr>Intervention</vt:lpstr>
      <vt:lpstr>Results of Intervention</vt:lpstr>
      <vt:lpstr>2012</vt:lpstr>
      <vt:lpstr>10-Point Plan</vt:lpstr>
      <vt:lpstr>2012 Follow-up Study</vt:lpstr>
      <vt:lpstr>Comparison with 2006 Survey</vt:lpstr>
      <vt:lpstr>Comparison with 2006 Survey</vt:lpstr>
      <vt:lpstr>Next Step:  Should Loudoun Expend the Effort to Engage in A Broad Based Community Awareness Program?</vt:lpstr>
      <vt:lpstr>No: Prevention is Easy,  Focused Outreach is Not Needed</vt:lpstr>
      <vt:lpstr>No: Prevention is Hard,  Focused Outreach Won’t Work</vt:lpstr>
      <vt:lpstr>Yes: This Could be the Best  Time to Affect Change</vt:lpstr>
      <vt:lpstr>Campaign Creation</vt:lpstr>
      <vt:lpstr>Campaign Approach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Measuring Success</vt:lpstr>
      <vt:lpstr>Big Question</vt:lpstr>
      <vt:lpstr>Thank You</vt:lpstr>
    </vt:vector>
  </TitlesOfParts>
  <Company>VDH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rstepanek</dc:creator>
  <cp:lastModifiedBy>Kimberly L. Lloyd</cp:lastModifiedBy>
  <cp:revision>113</cp:revision>
  <dcterms:created xsi:type="dcterms:W3CDTF">2008-08-05T14:53:59Z</dcterms:created>
  <dcterms:modified xsi:type="dcterms:W3CDTF">2013-06-04T20:22:55Z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0x0101008D499D85E81B0F43B1361D0FCF6FB0130090D074D6B847894F91FFA9BD9415339E</vt:lpwstr>
  </property>
</Properties>
</file>