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57" r:id="rId3"/>
    <p:sldId id="275" r:id="rId4"/>
    <p:sldId id="274" r:id="rId5"/>
    <p:sldId id="273" r:id="rId6"/>
    <p:sldId id="272" r:id="rId7"/>
    <p:sldId id="271" r:id="rId8"/>
    <p:sldId id="270" r:id="rId9"/>
    <p:sldId id="269" r:id="rId10"/>
    <p:sldId id="268" r:id="rId11"/>
    <p:sldId id="267" r:id="rId12"/>
    <p:sldId id="281" r:id="rId13"/>
    <p:sldId id="276" r:id="rId14"/>
    <p:sldId id="277" r:id="rId15"/>
    <p:sldId id="278" r:id="rId16"/>
    <p:sldId id="279" r:id="rId17"/>
    <p:sldId id="280" r:id="rId18"/>
    <p:sldId id="266" r:id="rId19"/>
    <p:sldId id="265" r:id="rId20"/>
    <p:sldId id="282" r:id="rId21"/>
    <p:sldId id="264" r:id="rId22"/>
    <p:sldId id="284" r:id="rId23"/>
    <p:sldId id="285" r:id="rId24"/>
    <p:sldId id="263" r:id="rId25"/>
    <p:sldId id="283" r:id="rId26"/>
    <p:sldId id="262" r:id="rId27"/>
    <p:sldId id="261" r:id="rId28"/>
    <p:sldId id="260" r:id="rId29"/>
    <p:sldId id="259" r:id="rId30"/>
    <p:sldId id="258" r:id="rId31"/>
    <p:sldId id="286" r:id="rId32"/>
    <p:sldId id="296" r:id="rId33"/>
    <p:sldId id="297" r:id="rId34"/>
    <p:sldId id="287" r:id="rId35"/>
    <p:sldId id="288" r:id="rId36"/>
    <p:sldId id="289" r:id="rId37"/>
    <p:sldId id="290" r:id="rId38"/>
    <p:sldId id="291" r:id="rId39"/>
    <p:sldId id="298" r:id="rId40"/>
    <p:sldId id="292" r:id="rId41"/>
    <p:sldId id="293" r:id="rId42"/>
    <p:sldId id="299" r:id="rId43"/>
    <p:sldId id="300" r:id="rId44"/>
    <p:sldId id="294" r:id="rId45"/>
    <p:sldId id="302" r:id="rId46"/>
    <p:sldId id="295"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868" autoAdjust="0"/>
  </p:normalViewPr>
  <p:slideViewPr>
    <p:cSldViewPr>
      <p:cViewPr varScale="1">
        <p:scale>
          <a:sx n="75" d="100"/>
          <a:sy n="75" d="100"/>
        </p:scale>
        <p:origin x="-876"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A849E2-88DB-4458-8AA0-E9CCB584D6C0}" type="datetimeFigureOut">
              <a:rPr lang="en-US" smtClean="0"/>
              <a:pPr/>
              <a:t>12/29/2011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DFE12C-86A3-4984-9B56-35626637C5F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table shows a</a:t>
            </a:r>
            <a:r>
              <a:rPr lang="en-US" baseline="0" dirty="0" smtClean="0"/>
              <a:t> comparison of cost-effectiveness of various preventive medical practices compared to infection prevention programs. Infection control programs are far less costly per year of life saved ($2000-8000) compared to tens or hundreds of thousands of dollars for screening programs or cholesterol reduction programs.</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chart on this slide shows the CAUTI costs for each fiscal year and the amount of money saved for each year by preventing CAUTIs. To get the amount of money saved, the CAUTI costs from the current year was subtracted by the CAUTI costs from the previous year. In all, there was nearly $100,000 of cost savings from fiscal year 2008 to fiscal year 2011.</a:t>
            </a:r>
            <a:endParaRPr lang="en-US" dirty="0" smtClean="0"/>
          </a:p>
          <a:p>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chart on this slide shows how you would display cost savings over a three year time period for all of the types of infections that your infection control program targets. VAP, CLABSI, and CAUTI line items are filled in the “device-associated” section with the numbers from the previous three slides. You could do the same calculations for various types of multidrug-resistant organisms such as MRSA and gram negative bacilli and for surgical site infections following different surgeries such as colon procedures, or knee replacements, or hysterectomies. Then you can total all of the cost savings for all of the infection types.</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20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shows a chart</a:t>
            </a:r>
            <a:r>
              <a:rPr lang="en-US" baseline="0" dirty="0" smtClean="0"/>
              <a:t> with the infection control program’s costs such as personnel, equipment (including infection prevention software), space, supplies, communications (phone, pagers, postage), and education (continuing education, dues, journal subscriptions). Putting education into your budget is critical!</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21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a:t>
            </a:r>
            <a:r>
              <a:rPr lang="en-US" baseline="0" dirty="0" smtClean="0"/>
              <a:t> shows a sample 3-year net gain for an infection control program. The program’s costs are deducted from the amount the program is projected to save by preventing device-associated infections, MDROs, and surgical site infections. </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22</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table shows the costs and outcomes that may be included when examining the economic</a:t>
            </a:r>
            <a:r>
              <a:rPr lang="en-US" baseline="0" dirty="0" smtClean="0"/>
              <a:t> impact of an infection control intervention from various perspectives (societal, payer, and hospital). Costs/outcomes are grouped into 4 categories – hospitalization costs, intervention costs, outpatient costs, and patient costs and outcomes. All of these costs may be included from a societal perspective but payers and hospitals consider different items in their economic impact assessments. Hospitals are more concerned with hospitalization costs (antibiotics, excess length of stay, and intensive care stay) and intervention costs (test costs, gown and glove costs, nurse and physician time, isolation room costs). Payers are also concerned with hospitalization costs as well as outpatient costs (physician visits, antibiotics, home health visits, rehab center stays). Patient costs and outcomes (morbidity, mortality, infections, lost wages, and travel expenses) are only of concern to the societal perspective.</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37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graph shows the number of cases of </a:t>
            </a:r>
            <a:r>
              <a:rPr lang="en-US" i="1" dirty="0" smtClean="0"/>
              <a:t>Clostridium </a:t>
            </a:r>
            <a:r>
              <a:rPr lang="en-US" i="1" dirty="0" err="1" smtClean="0"/>
              <a:t>difficile</a:t>
            </a:r>
            <a:r>
              <a:rPr lang="en-US" i="0" dirty="0" smtClean="0"/>
              <a:t> per month between October</a:t>
            </a:r>
            <a:r>
              <a:rPr lang="en-US" i="0" baseline="0" dirty="0" smtClean="0"/>
              <a:t> 2010 and April 2011.  October = 5, November = 3, December = 6, January = 14, February = 9, March = 5, April = 8 with a total of 50 </a:t>
            </a:r>
            <a:r>
              <a:rPr lang="en-US" i="1" baseline="0" dirty="0" smtClean="0"/>
              <a:t>C. </a:t>
            </a:r>
            <a:r>
              <a:rPr lang="en-US" i="1" baseline="0" dirty="0" err="1" smtClean="0"/>
              <a:t>difficile</a:t>
            </a:r>
            <a:r>
              <a:rPr lang="en-US" i="0" baseline="0" dirty="0" smtClean="0"/>
              <a:t> cases in the 7 month period.</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39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SD =</a:t>
            </a:r>
            <a:r>
              <a:rPr lang="en-US" baseline="0" dirty="0" smtClean="0"/>
              <a:t> standard deviation</a:t>
            </a:r>
          </a:p>
          <a:p>
            <a:r>
              <a:rPr lang="en-US" baseline="0" dirty="0" smtClean="0"/>
              <a:t>SEM = standard error of the mean</a:t>
            </a:r>
          </a:p>
          <a:p>
            <a:r>
              <a:rPr lang="en-US" baseline="0" dirty="0" smtClean="0"/>
              <a:t>N  = the number in the sample</a:t>
            </a:r>
          </a:p>
          <a:p>
            <a:r>
              <a:rPr lang="en-US" baseline="0" dirty="0" smtClean="0"/>
              <a:t>T = t-score</a:t>
            </a:r>
          </a:p>
          <a:p>
            <a:r>
              <a:rPr lang="en-US" baseline="0" dirty="0" smtClean="0"/>
              <a:t>DF = degrees of freedom</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40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table in this slide shows the average</a:t>
            </a:r>
            <a:r>
              <a:rPr lang="en-US" baseline="0" dirty="0" smtClean="0"/>
              <a:t> attributable cost and excess length of stay associated with four HAIs – ventilator-associated pneumonia (VAP), catheter-related bloodstream infection (CRBSI), surgical site infection following coronary artery bypass graft surgery (CABG SSI), and catheter-associated urinary tract infection (CAUTI). VAP costs nearly $23,000 on average and an excess length of stay of nearly 10 days. CRBSI costs more than $18,000 on average and has an excess length of stay of 12 days. CABG SSIs cost nearly $18,000 and have an excess length of stay of over 25 days. CAUTI’s attributable costs are more than $1,000 per infection.</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picture on this</a:t>
            </a:r>
            <a:r>
              <a:rPr lang="en-US" baseline="0" dirty="0" smtClean="0"/>
              <a:t> slide is a screenshot of the cover of an important publication on direct medical costs of HAIs in US hospitals written by R. Douglas Scott. It is available on the CDC website on the slide (www.cdc.gov/HAI/burden.html)</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3 line graphs shows the number</a:t>
            </a:r>
            <a:r>
              <a:rPr lang="en-US" baseline="0" dirty="0" smtClean="0"/>
              <a:t> </a:t>
            </a:r>
            <a:r>
              <a:rPr lang="en-US" dirty="0" smtClean="0"/>
              <a:t>of specified</a:t>
            </a:r>
            <a:r>
              <a:rPr lang="en-US" baseline="0" dirty="0" smtClean="0"/>
              <a:t> HAIs per fiscal year between 2008 (when available) and 2011. In 2009 there were 86 </a:t>
            </a:r>
            <a:r>
              <a:rPr lang="en-US" baseline="0" dirty="0" smtClean="0"/>
              <a:t>ventilator-associated pneumonias (VAPs), </a:t>
            </a:r>
            <a:r>
              <a:rPr lang="en-US" baseline="0" dirty="0" smtClean="0"/>
              <a:t>which decreased to 43 </a:t>
            </a:r>
            <a:r>
              <a:rPr lang="en-US" dirty="0" smtClean="0"/>
              <a:t>VAPs</a:t>
            </a:r>
            <a:r>
              <a:rPr lang="en-US" baseline="0" dirty="0" smtClean="0"/>
              <a:t> in 2010, which continued to decrease to 17 VAPs in 2011.  In </a:t>
            </a:r>
            <a:r>
              <a:rPr lang="en-US" baseline="0" dirty="0" smtClean="0"/>
              <a:t>2008, </a:t>
            </a:r>
            <a:r>
              <a:rPr lang="en-US" baseline="0" dirty="0" smtClean="0"/>
              <a:t>117 </a:t>
            </a:r>
            <a:r>
              <a:rPr lang="en-US" baseline="0" dirty="0" smtClean="0"/>
              <a:t>central line-associated bloodstream infections (CLABSIs) were </a:t>
            </a:r>
            <a:r>
              <a:rPr lang="en-US" baseline="0" dirty="0" smtClean="0"/>
              <a:t>reported, dropped to 69 in 2009, 61 in 2010, and 59 in 2011.  In 2009, 164 </a:t>
            </a:r>
            <a:r>
              <a:rPr lang="en-US" baseline="0" dirty="0" smtClean="0"/>
              <a:t>catheter-associated urinary tract infections (CAUTIs) were </a:t>
            </a:r>
            <a:r>
              <a:rPr lang="en-US" baseline="0" dirty="0" smtClean="0"/>
              <a:t>reported, dropping to 92 in 2010 and 49 in 2011.</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Hospital-wide</a:t>
            </a:r>
            <a:r>
              <a:rPr lang="en-US" baseline="0" dirty="0" smtClean="0"/>
              <a:t>, in 2009 there were 86 VAPs, which decreased to 43 </a:t>
            </a:r>
            <a:r>
              <a:rPr lang="en-US" dirty="0" smtClean="0"/>
              <a:t>VAPs</a:t>
            </a:r>
            <a:r>
              <a:rPr lang="en-US" baseline="0" dirty="0" smtClean="0"/>
              <a:t> in 2010, which continued to decrease to 17 VAPs in 2011.  However, it is important to include a denominator to demonstrate trends in rates.  Therefore, the VAP rate is calculated as the number of new VAPs divided by the number of ventilator days, multiplied by 1000.  The annual VAP rate per 1000 ventilator days was calculated between 2008 and 2011 in adult ICUs only: 10.8 in 2008, 10.1 in 2009, 4.9 in 2010, and 1.3 in 2011.</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total VAP costs also decreased.</a:t>
            </a:r>
            <a:r>
              <a:rPr lang="en-US" baseline="0" dirty="0" smtClean="0"/>
              <a:t> $1,967,052 was spent on total VAP costs in 2008, $1,967,052 in 2009, $1,026,288 in 2010, and down to $342,096 in 2011.</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chart</a:t>
            </a:r>
            <a:r>
              <a:rPr lang="en-US" baseline="0" dirty="0" smtClean="0"/>
              <a:t> on this slide shows the number of attributable VAP deaths per fiscal year and the amount of deaths saved from the prior year to show the total number of potential lives saved.</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16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chart on this slide shows the VAP costs for each fiscal year and the amount of money saved for each year by preventing VAPs. To get the amount of money saved, the VAP costs from the current year was subtracted by the VAP costs from the previous year. In all, there was nearly $1.6 million dollars of cost savings from fiscal year 2008 to fiscal year 2011.</a:t>
            </a:r>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17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chart on this slide shows the CLABSI costs for each fiscal year and the amount of money saved for each year by preventing CLABSIs. To get the amount of money saved, the CLABSI costs from the current year was subtracted by the VAP costs from the previous year. In all, there was more than $500,000 of cost savings from fiscal year 2008 to fiscal year 2011.</a:t>
            </a:r>
            <a:endParaRPr lang="en-US" dirty="0" smtClean="0"/>
          </a:p>
          <a:p>
            <a:endParaRPr lang="en-US" dirty="0"/>
          </a:p>
        </p:txBody>
      </p:sp>
      <p:sp>
        <p:nvSpPr>
          <p:cNvPr id="4" name="Slide Number Placeholder 3"/>
          <p:cNvSpPr>
            <a:spLocks noGrp="1"/>
          </p:cNvSpPr>
          <p:nvPr>
            <p:ph type="sldNum" sz="quarter" idx="10"/>
          </p:nvPr>
        </p:nvSpPr>
        <p:spPr/>
        <p:txBody>
          <a:bodyPr/>
          <a:lstStyle/>
          <a:p>
            <a:fld id="{B9DFE12C-86A3-4984-9B56-35626637C5FF}"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20C742D-4C2C-4D2D-8C55-C6B631EDE235}" type="datetimeFigureOut">
              <a:rPr lang="en-US"/>
              <a:pPr>
                <a:defRPr/>
              </a:pPr>
              <a:t>12/29/2011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F34759-B3CE-40C4-B25B-61D46B5223C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2BCC103-CD35-4807-9CB8-9954ABA22148}" type="datetimeFigureOut">
              <a:rPr lang="en-US"/>
              <a:pPr>
                <a:defRPr/>
              </a:pPr>
              <a:t>12/29/2011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2A260B-225D-4F48-8D57-4858DC00E08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909D35E-017A-4842-B77C-D1ED56A4220E}" type="datetimeFigureOut">
              <a:rPr lang="en-US"/>
              <a:pPr>
                <a:defRPr/>
              </a:pPr>
              <a:t>12/29/2011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7917B4-D690-414E-BF29-591B9E9A5D9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7101746-6007-4450-BD2B-0B261AE55F6C}" type="datetimeFigureOut">
              <a:rPr lang="en-US"/>
              <a:pPr>
                <a:defRPr/>
              </a:pPr>
              <a:t>12/29/2011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8541F0-9CE2-4780-ABF2-F8D027BBF01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FE77B44-FF3B-46A6-91B9-8CC34D0BEB20}" type="datetimeFigureOut">
              <a:rPr lang="en-US"/>
              <a:pPr>
                <a:defRPr/>
              </a:pPr>
              <a:t>12/29/2011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C8776F7-6E0C-44A8-B63D-4AA8A159941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29213E2-2C0D-4AAA-8981-3C330CD075B0}" type="datetimeFigureOut">
              <a:rPr lang="en-US"/>
              <a:pPr>
                <a:defRPr/>
              </a:pPr>
              <a:t>12/29/2011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E854841-A604-444D-95B5-0B9B6CFFBAB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60301F9-D7C5-4451-8BE0-C4993D75A49E}" type="datetimeFigureOut">
              <a:rPr lang="en-US"/>
              <a:pPr>
                <a:defRPr/>
              </a:pPr>
              <a:t>12/29/2011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E9DDB15-9386-4A9B-AECE-1D86A79768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3A90807-6C9C-4525-9D86-D6BB94002901}" type="datetimeFigureOut">
              <a:rPr lang="en-US"/>
              <a:pPr>
                <a:defRPr/>
              </a:pPr>
              <a:t>12/29/2011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A894674-A7FF-4CF8-A04B-94DC1C37F85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7705DBA-CBF7-418F-AEF0-9AB240A15FF5}" type="datetimeFigureOut">
              <a:rPr lang="en-US"/>
              <a:pPr>
                <a:defRPr/>
              </a:pPr>
              <a:t>12/29/2011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EF9980F-E80E-41A0-BD35-F0C40B42E8A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296E8E2-1F00-44B6-A6D4-E8A8204381F1}" type="datetimeFigureOut">
              <a:rPr lang="en-US"/>
              <a:pPr>
                <a:defRPr/>
              </a:pPr>
              <a:t>12/29/2011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2F554A-53E4-4BC0-9B95-DCA6AB17913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E4DF834-4358-4405-8079-D679EE8E88E8}" type="datetimeFigureOut">
              <a:rPr lang="en-US"/>
              <a:pPr>
                <a:defRPr/>
              </a:pPr>
              <a:t>12/29/2011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A2B1ECC-1222-4B37-9568-3998C1A4A1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7BBA1EF4-DE76-43D2-BEA7-F2359638CAE9}" type="datetimeFigureOut">
              <a:rPr lang="en-US"/>
              <a:pPr>
                <a:defRPr/>
              </a:pPr>
              <a:t>12/29/2011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6A6F795-907A-4B79-9824-B066D386367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www.cdc.gov/HAI/burden.html" TargetMode="External"/><Relationship Id="rId5" Type="http://schemas.openxmlformats.org/officeDocument/2006/relationships/image" Target="../media/image6.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Microsoft_Office_Excel_97-2003_Worksheet1.xls"/><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png"/><Relationship Id="rId5" Type="http://schemas.openxmlformats.org/officeDocument/2006/relationships/image" Target="../media/image7.png"/><Relationship Id="rId4" Type="http://schemas.openxmlformats.org/officeDocument/2006/relationships/oleObject" Target="../embeddings/Microsoft_Office_Excel_97-2003_Worksheet2.xls"/></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4.wmf"/><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685800" y="457200"/>
            <a:ext cx="7772400" cy="1470025"/>
          </a:xfrm>
        </p:spPr>
        <p:txBody>
          <a:bodyPr/>
          <a:lstStyle/>
          <a:p>
            <a:r>
              <a:rPr lang="en-US" b="1" smtClean="0"/>
              <a:t>Building a Business Case for Infection Prevention </a:t>
            </a:r>
          </a:p>
        </p:txBody>
      </p:sp>
      <p:sp>
        <p:nvSpPr>
          <p:cNvPr id="13314" name="Subtitle 2"/>
          <p:cNvSpPr>
            <a:spLocks noGrp="1"/>
          </p:cNvSpPr>
          <p:nvPr>
            <p:ph type="subTitle" idx="1"/>
          </p:nvPr>
        </p:nvSpPr>
        <p:spPr>
          <a:xfrm>
            <a:off x="685800" y="4419600"/>
            <a:ext cx="6400800" cy="1752600"/>
          </a:xfrm>
        </p:spPr>
        <p:txBody>
          <a:bodyPr/>
          <a:lstStyle/>
          <a:p>
            <a:pPr algn="l"/>
            <a:r>
              <a:rPr lang="en-US" sz="1800" b="1" smtClean="0">
                <a:solidFill>
                  <a:srgbClr val="7030A0"/>
                </a:solidFill>
              </a:rPr>
              <a:t>Thomas M Kerkering, MD, FACP, FIDSA</a:t>
            </a:r>
          </a:p>
          <a:p>
            <a:pPr algn="l"/>
            <a:r>
              <a:rPr lang="en-US" sz="1800" b="1" smtClean="0">
                <a:solidFill>
                  <a:srgbClr val="7030A0"/>
                </a:solidFill>
              </a:rPr>
              <a:t>Professor of Medicine and Chief,</a:t>
            </a:r>
          </a:p>
          <a:p>
            <a:pPr algn="l"/>
            <a:r>
              <a:rPr lang="en-US" sz="1800" b="1" smtClean="0">
                <a:solidFill>
                  <a:srgbClr val="7030A0"/>
                </a:solidFill>
              </a:rPr>
              <a:t>Section of Infectious Diseases,</a:t>
            </a:r>
          </a:p>
          <a:p>
            <a:pPr algn="l"/>
            <a:r>
              <a:rPr lang="en-US" sz="1800" b="1" smtClean="0">
                <a:solidFill>
                  <a:srgbClr val="7030A0"/>
                </a:solidFill>
              </a:rPr>
              <a:t>Medical director, Infection Control</a:t>
            </a:r>
          </a:p>
          <a:p>
            <a:pPr algn="l"/>
            <a:r>
              <a:rPr lang="en-US" sz="1800" b="1" smtClean="0">
                <a:solidFill>
                  <a:srgbClr val="7030A0"/>
                </a:solidFill>
              </a:rPr>
              <a:t>Virginia Tech Carilion School of Medicine and Carilion Clinic</a:t>
            </a:r>
          </a:p>
        </p:txBody>
      </p:sp>
      <p:pic>
        <p:nvPicPr>
          <p:cNvPr id="13315"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13316"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pic>
        <p:nvPicPr>
          <p:cNvPr id="13317" name="Picture 2"/>
          <p:cNvPicPr>
            <a:picLocks noChangeAspect="1" noChangeArrowheads="1"/>
          </p:cNvPicPr>
          <p:nvPr/>
        </p:nvPicPr>
        <p:blipFill>
          <a:blip r:embed="rId4" cstate="print"/>
          <a:srcRect/>
          <a:stretch>
            <a:fillRect/>
          </a:stretch>
        </p:blipFill>
        <p:spPr bwMode="auto">
          <a:xfrm>
            <a:off x="3429000" y="2133600"/>
            <a:ext cx="2343150" cy="1905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22530"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2531" name="Rectangle 1"/>
          <p:cNvSpPr>
            <a:spLocks noChangeArrowheads="1"/>
          </p:cNvSpPr>
          <p:nvPr/>
        </p:nvSpPr>
        <p:spPr bwMode="auto">
          <a:xfrm>
            <a:off x="381000" y="973138"/>
            <a:ext cx="8077200" cy="5446712"/>
          </a:xfrm>
          <a:prstGeom prst="rect">
            <a:avLst/>
          </a:prstGeom>
          <a:noFill/>
          <a:ln w="9525">
            <a:noFill/>
            <a:miter lim="800000"/>
            <a:headEnd/>
            <a:tailEnd/>
          </a:ln>
        </p:spPr>
        <p:txBody>
          <a:bodyPr>
            <a:spAutoFit/>
          </a:bodyPr>
          <a:lstStyle/>
          <a:p>
            <a:pPr>
              <a:buFont typeface="Arial" pitchFamily="34" charset="0"/>
              <a:buChar char="•"/>
            </a:pPr>
            <a:r>
              <a:rPr lang="en-US" sz="1200" dirty="0">
                <a:latin typeface="Calibri" pitchFamily="34" charset="0"/>
              </a:rPr>
              <a:t>Dietrich ES, </a:t>
            </a:r>
            <a:r>
              <a:rPr lang="en-US" sz="1200" dirty="0" err="1">
                <a:latin typeface="Calibri" pitchFamily="34" charset="0"/>
              </a:rPr>
              <a:t>Demmler</a:t>
            </a:r>
            <a:r>
              <a:rPr lang="en-US" sz="1200" dirty="0">
                <a:latin typeface="Calibri" pitchFamily="34" charset="0"/>
              </a:rPr>
              <a:t> M, </a:t>
            </a:r>
            <a:r>
              <a:rPr lang="en-US" sz="1200" dirty="0" err="1">
                <a:latin typeface="Calibri" pitchFamily="34" charset="0"/>
              </a:rPr>
              <a:t>Schulgen</a:t>
            </a:r>
            <a:r>
              <a:rPr lang="en-US" sz="1200" dirty="0">
                <a:latin typeface="Calibri" pitchFamily="34" charset="0"/>
              </a:rPr>
              <a:t> G, et al. </a:t>
            </a:r>
            <a:r>
              <a:rPr lang="en-US" sz="1200" dirty="0" err="1">
                <a:latin typeface="Calibri" pitchFamily="34" charset="0"/>
              </a:rPr>
              <a:t>Nosocomial</a:t>
            </a:r>
            <a:r>
              <a:rPr lang="en-US" sz="1200" dirty="0">
                <a:latin typeface="Calibri" pitchFamily="34" charset="0"/>
              </a:rPr>
              <a:t> pneumonia: a cost-of-illness analysis. Infection 2002; 30:61-67.</a:t>
            </a:r>
          </a:p>
          <a:p>
            <a:pPr>
              <a:buFont typeface="Arial" pitchFamily="34" charset="0"/>
              <a:buChar char="•"/>
            </a:pPr>
            <a:r>
              <a:rPr lang="en-US" sz="1200" dirty="0" err="1">
                <a:latin typeface="Calibri" pitchFamily="34" charset="0"/>
              </a:rPr>
              <a:t>Hugonnet</a:t>
            </a:r>
            <a:r>
              <a:rPr lang="en-US" sz="1200" dirty="0">
                <a:latin typeface="Calibri" pitchFamily="34" charset="0"/>
              </a:rPr>
              <a:t> S, </a:t>
            </a:r>
            <a:r>
              <a:rPr lang="en-US" sz="1200" dirty="0" err="1">
                <a:latin typeface="Calibri" pitchFamily="34" charset="0"/>
              </a:rPr>
              <a:t>Eggimann</a:t>
            </a:r>
            <a:r>
              <a:rPr lang="en-US" sz="1200" dirty="0">
                <a:latin typeface="Calibri" pitchFamily="34" charset="0"/>
              </a:rPr>
              <a:t> P, </a:t>
            </a:r>
            <a:r>
              <a:rPr lang="en-US" sz="1200" dirty="0" err="1">
                <a:latin typeface="Calibri" pitchFamily="34" charset="0"/>
              </a:rPr>
              <a:t>Borst</a:t>
            </a:r>
            <a:r>
              <a:rPr lang="en-US" sz="1200" dirty="0">
                <a:latin typeface="Calibri" pitchFamily="34" charset="0"/>
              </a:rPr>
              <a:t> F, </a:t>
            </a:r>
            <a:r>
              <a:rPr lang="en-US" sz="1200" dirty="0" err="1">
                <a:latin typeface="Calibri" pitchFamily="34" charset="0"/>
              </a:rPr>
              <a:t>Maricot</a:t>
            </a:r>
            <a:r>
              <a:rPr lang="en-US" sz="1200" dirty="0">
                <a:latin typeface="Calibri" pitchFamily="34" charset="0"/>
              </a:rPr>
              <a:t> P, Chevrolet JC, </a:t>
            </a:r>
            <a:r>
              <a:rPr lang="en-US" sz="1200" dirty="0" err="1">
                <a:latin typeface="Calibri" pitchFamily="34" charset="0"/>
              </a:rPr>
              <a:t>Pittet</a:t>
            </a:r>
            <a:r>
              <a:rPr lang="en-US" sz="1200" dirty="0">
                <a:latin typeface="Calibri" pitchFamily="34" charset="0"/>
              </a:rPr>
              <a:t> D. Impact of ventilator-associated pneumonia on resource </a:t>
            </a:r>
            <a:r>
              <a:rPr lang="en-US" sz="1200" dirty="0" smtClean="0">
                <a:latin typeface="Calibri" pitchFamily="34" charset="0"/>
              </a:rPr>
              <a:t> </a:t>
            </a:r>
          </a:p>
          <a:p>
            <a:r>
              <a:rPr lang="en-US" sz="1200" dirty="0" smtClean="0">
                <a:latin typeface="Calibri" pitchFamily="34" charset="0"/>
              </a:rPr>
              <a:t>  utilization </a:t>
            </a:r>
            <a:r>
              <a:rPr lang="en-US" sz="1200" dirty="0">
                <a:latin typeface="Calibri" pitchFamily="34" charset="0"/>
              </a:rPr>
              <a:t>and  patient outcome. Infect Control Hosp </a:t>
            </a:r>
            <a:r>
              <a:rPr lang="en-US" sz="1200" dirty="0" err="1">
                <a:latin typeface="Calibri" pitchFamily="34" charset="0"/>
              </a:rPr>
              <a:t>Epidemiol</a:t>
            </a:r>
            <a:r>
              <a:rPr lang="en-US" sz="1200" dirty="0">
                <a:latin typeface="Calibri" pitchFamily="34" charset="0"/>
              </a:rPr>
              <a:t> 2004; 25:1090-1096.</a:t>
            </a:r>
          </a:p>
          <a:p>
            <a:pPr>
              <a:buFont typeface="Arial" pitchFamily="34" charset="0"/>
              <a:buChar char="•"/>
            </a:pPr>
            <a:r>
              <a:rPr lang="en-US" sz="1200" dirty="0">
                <a:latin typeface="Calibri" pitchFamily="34" charset="0"/>
              </a:rPr>
              <a:t>Warren DK, </a:t>
            </a:r>
            <a:r>
              <a:rPr lang="en-US" sz="1200" dirty="0" err="1">
                <a:latin typeface="Calibri" pitchFamily="34" charset="0"/>
              </a:rPr>
              <a:t>Shukla</a:t>
            </a:r>
            <a:r>
              <a:rPr lang="en-US" sz="1200" dirty="0">
                <a:latin typeface="Calibri" pitchFamily="34" charset="0"/>
              </a:rPr>
              <a:t> SJ, Olsen MA, et al. Outcome and attributable cost of ventilator-associated pneumonia among intensive </a:t>
            </a:r>
            <a:endParaRPr lang="en-US" sz="1200" dirty="0" smtClean="0">
              <a:latin typeface="Calibri" pitchFamily="34" charset="0"/>
            </a:endParaRPr>
          </a:p>
          <a:p>
            <a:r>
              <a:rPr lang="en-US" sz="1200" dirty="0" smtClean="0">
                <a:latin typeface="Calibri" pitchFamily="34" charset="0"/>
              </a:rPr>
              <a:t>  care </a:t>
            </a:r>
            <a:r>
              <a:rPr lang="en-US" sz="1200" dirty="0">
                <a:latin typeface="Calibri" pitchFamily="34" charset="0"/>
              </a:rPr>
              <a:t>unit patients  in a suburban medical center. </a:t>
            </a:r>
            <a:r>
              <a:rPr lang="en-US" sz="1200" dirty="0" err="1">
                <a:latin typeface="Calibri" pitchFamily="34" charset="0"/>
              </a:rPr>
              <a:t>Crit</a:t>
            </a:r>
            <a:r>
              <a:rPr lang="en-US" sz="1200" dirty="0">
                <a:latin typeface="Calibri" pitchFamily="34" charset="0"/>
              </a:rPr>
              <a:t> Care Med 2003; 31:1312-1317.</a:t>
            </a:r>
          </a:p>
          <a:p>
            <a:pPr>
              <a:buFont typeface="Arial" pitchFamily="34" charset="0"/>
              <a:buChar char="•"/>
            </a:pPr>
            <a:r>
              <a:rPr lang="en-US" sz="1200" dirty="0" err="1">
                <a:latin typeface="Calibri" pitchFamily="34" charset="0"/>
              </a:rPr>
              <a:t>Rello</a:t>
            </a:r>
            <a:r>
              <a:rPr lang="en-US" sz="1200" dirty="0">
                <a:latin typeface="Calibri" pitchFamily="34" charset="0"/>
              </a:rPr>
              <a:t> J, </a:t>
            </a:r>
            <a:r>
              <a:rPr lang="en-US" sz="1200" dirty="0" err="1">
                <a:latin typeface="Calibri" pitchFamily="34" charset="0"/>
              </a:rPr>
              <a:t>Ollendorf</a:t>
            </a:r>
            <a:r>
              <a:rPr lang="en-US" sz="1200" dirty="0">
                <a:latin typeface="Calibri" pitchFamily="34" charset="0"/>
              </a:rPr>
              <a:t> DA, </a:t>
            </a:r>
            <a:r>
              <a:rPr lang="en-US" sz="1200" dirty="0" err="1">
                <a:latin typeface="Calibri" pitchFamily="34" charset="0"/>
              </a:rPr>
              <a:t>Oster</a:t>
            </a:r>
            <a:r>
              <a:rPr lang="en-US" sz="1200" dirty="0">
                <a:latin typeface="Calibri" pitchFamily="34" charset="0"/>
              </a:rPr>
              <a:t> G, et al. Epidemiology and outcomes of ventilator-associated  pneumonia in a large US database. Chest 2002; 122:2115-2121.</a:t>
            </a:r>
          </a:p>
          <a:p>
            <a:pPr>
              <a:buFont typeface="Arial" pitchFamily="34" charset="0"/>
              <a:buChar char="•"/>
            </a:pPr>
            <a:r>
              <a:rPr lang="en-US" sz="1200" dirty="0" err="1">
                <a:latin typeface="Calibri" pitchFamily="34" charset="0"/>
              </a:rPr>
              <a:t>Safdar</a:t>
            </a:r>
            <a:r>
              <a:rPr lang="en-US" sz="1200" dirty="0">
                <a:latin typeface="Calibri" pitchFamily="34" charset="0"/>
              </a:rPr>
              <a:t> N, </a:t>
            </a:r>
            <a:r>
              <a:rPr lang="en-US" sz="1200" dirty="0" err="1">
                <a:latin typeface="Calibri" pitchFamily="34" charset="0"/>
              </a:rPr>
              <a:t>Dezfulian</a:t>
            </a:r>
            <a:r>
              <a:rPr lang="en-US" sz="1200" dirty="0">
                <a:latin typeface="Calibri" pitchFamily="34" charset="0"/>
              </a:rPr>
              <a:t> C, Collard HR, Saint S. Clinical and economic con- sequences of ventilator-associated pneumonia: a </a:t>
            </a:r>
            <a:endParaRPr lang="en-US" sz="1200" dirty="0" smtClean="0">
              <a:latin typeface="Calibri" pitchFamily="34" charset="0"/>
            </a:endParaRPr>
          </a:p>
          <a:p>
            <a:r>
              <a:rPr lang="en-US" sz="1200" dirty="0" smtClean="0">
                <a:latin typeface="Calibri" pitchFamily="34" charset="0"/>
              </a:rPr>
              <a:t>  systematic </a:t>
            </a:r>
            <a:r>
              <a:rPr lang="en-US" sz="1200" dirty="0">
                <a:latin typeface="Calibri" pitchFamily="34" charset="0"/>
              </a:rPr>
              <a:t>review. </a:t>
            </a:r>
            <a:r>
              <a:rPr lang="en-US" sz="1200" dirty="0" err="1">
                <a:latin typeface="Calibri" pitchFamily="34" charset="0"/>
              </a:rPr>
              <a:t>Crit</a:t>
            </a:r>
            <a:r>
              <a:rPr lang="en-US" sz="1200" dirty="0">
                <a:latin typeface="Calibri" pitchFamily="34" charset="0"/>
              </a:rPr>
              <a:t> Care Med 2005; 33:2184-2193.</a:t>
            </a:r>
          </a:p>
          <a:p>
            <a:pPr>
              <a:buFont typeface="Arial" pitchFamily="34" charset="0"/>
              <a:buChar char="•"/>
            </a:pPr>
            <a:r>
              <a:rPr lang="en-US" sz="1200" dirty="0">
                <a:latin typeface="Calibri" pitchFamily="34" charset="0"/>
              </a:rPr>
              <a:t>Blot SI, </a:t>
            </a:r>
            <a:r>
              <a:rPr lang="en-US" sz="1200" dirty="0" err="1">
                <a:latin typeface="Calibri" pitchFamily="34" charset="0"/>
              </a:rPr>
              <a:t>Depuydt</a:t>
            </a:r>
            <a:r>
              <a:rPr lang="en-US" sz="1200" dirty="0">
                <a:latin typeface="Calibri" pitchFamily="34" charset="0"/>
              </a:rPr>
              <a:t> P, </a:t>
            </a:r>
            <a:r>
              <a:rPr lang="en-US" sz="1200" dirty="0" err="1">
                <a:latin typeface="Calibri" pitchFamily="34" charset="0"/>
              </a:rPr>
              <a:t>Annemans</a:t>
            </a:r>
            <a:r>
              <a:rPr lang="en-US" sz="1200" dirty="0">
                <a:latin typeface="Calibri" pitchFamily="34" charset="0"/>
              </a:rPr>
              <a:t> L, et al. Clinical and economic outcomes in  critically ill  patients with </a:t>
            </a:r>
            <a:r>
              <a:rPr lang="en-US" sz="1200" dirty="0" err="1">
                <a:latin typeface="Calibri" pitchFamily="34" charset="0"/>
              </a:rPr>
              <a:t>nosocomial</a:t>
            </a:r>
            <a:r>
              <a:rPr lang="en-US" sz="1200" dirty="0">
                <a:latin typeface="Calibri" pitchFamily="34" charset="0"/>
              </a:rPr>
              <a:t> </a:t>
            </a:r>
            <a:r>
              <a:rPr lang="en-US" sz="1200" dirty="0" smtClean="0">
                <a:latin typeface="Calibri" pitchFamily="34" charset="0"/>
              </a:rPr>
              <a:t>catheter-</a:t>
            </a:r>
          </a:p>
          <a:p>
            <a:r>
              <a:rPr lang="en-US" sz="1200" dirty="0" smtClean="0">
                <a:latin typeface="Calibri" pitchFamily="34" charset="0"/>
              </a:rPr>
              <a:t>  related </a:t>
            </a:r>
            <a:r>
              <a:rPr lang="en-US" sz="1200" dirty="0">
                <a:latin typeface="Calibri" pitchFamily="34" charset="0"/>
              </a:rPr>
              <a:t>bloodstream  infections. </a:t>
            </a:r>
            <a:r>
              <a:rPr lang="en-US" sz="1200" dirty="0" err="1">
                <a:latin typeface="Calibri" pitchFamily="34" charset="0"/>
              </a:rPr>
              <a:t>Clin</a:t>
            </a:r>
            <a:r>
              <a:rPr lang="en-US" sz="1200" dirty="0">
                <a:latin typeface="Calibri" pitchFamily="34" charset="0"/>
              </a:rPr>
              <a:t> Infect </a:t>
            </a:r>
            <a:r>
              <a:rPr lang="en-US" sz="1200" dirty="0" err="1">
                <a:latin typeface="Calibri" pitchFamily="34" charset="0"/>
              </a:rPr>
              <a:t>Dis</a:t>
            </a:r>
            <a:r>
              <a:rPr lang="en-US" sz="1200" dirty="0">
                <a:latin typeface="Calibri" pitchFamily="34" charset="0"/>
              </a:rPr>
              <a:t> 2005; 41:1591-1598.</a:t>
            </a:r>
          </a:p>
          <a:p>
            <a:pPr>
              <a:buFont typeface="Arial" pitchFamily="34" charset="0"/>
              <a:buChar char="•"/>
            </a:pPr>
            <a:r>
              <a:rPr lang="en-US" sz="1200" dirty="0" err="1">
                <a:latin typeface="Calibri" pitchFamily="34" charset="0"/>
              </a:rPr>
              <a:t>Digiovine</a:t>
            </a:r>
            <a:r>
              <a:rPr lang="en-US" sz="1200" dirty="0">
                <a:latin typeface="Calibri" pitchFamily="34" charset="0"/>
              </a:rPr>
              <a:t> B, Chenoweth C, Watts C, Higgins M. The attributable mortality and costs of primary </a:t>
            </a:r>
            <a:r>
              <a:rPr lang="en-US" sz="1200" dirty="0" err="1">
                <a:latin typeface="Calibri" pitchFamily="34" charset="0"/>
              </a:rPr>
              <a:t>nosocomial</a:t>
            </a:r>
            <a:r>
              <a:rPr lang="en-US" sz="1200" dirty="0">
                <a:latin typeface="Calibri" pitchFamily="34" charset="0"/>
              </a:rPr>
              <a:t> bloodstream </a:t>
            </a:r>
            <a:endParaRPr lang="en-US" sz="1200" dirty="0" smtClean="0">
              <a:latin typeface="Calibri" pitchFamily="34" charset="0"/>
            </a:endParaRPr>
          </a:p>
          <a:p>
            <a:r>
              <a:rPr lang="en-US" sz="1200" dirty="0" smtClean="0">
                <a:latin typeface="Calibri" pitchFamily="34" charset="0"/>
              </a:rPr>
              <a:t>  infections </a:t>
            </a:r>
            <a:r>
              <a:rPr lang="en-US" sz="1200" dirty="0">
                <a:latin typeface="Calibri" pitchFamily="34" charset="0"/>
              </a:rPr>
              <a:t>in the intensive care unit. Am J </a:t>
            </a:r>
            <a:r>
              <a:rPr lang="en-US" sz="1200" dirty="0" err="1">
                <a:latin typeface="Calibri" pitchFamily="34" charset="0"/>
              </a:rPr>
              <a:t>Respir</a:t>
            </a:r>
            <a:r>
              <a:rPr lang="en-US" sz="1200" dirty="0">
                <a:latin typeface="Calibri" pitchFamily="34" charset="0"/>
              </a:rPr>
              <a:t> </a:t>
            </a:r>
            <a:r>
              <a:rPr lang="en-US" sz="1200" dirty="0" err="1">
                <a:latin typeface="Calibri" pitchFamily="34" charset="0"/>
              </a:rPr>
              <a:t>Crit</a:t>
            </a:r>
            <a:r>
              <a:rPr lang="en-US" sz="1200" dirty="0">
                <a:latin typeface="Calibri" pitchFamily="34" charset="0"/>
              </a:rPr>
              <a:t> Care Med 1999; 160:976-981.</a:t>
            </a:r>
          </a:p>
          <a:p>
            <a:pPr>
              <a:buFont typeface="Arial" pitchFamily="34" charset="0"/>
              <a:buChar char="•"/>
            </a:pPr>
            <a:r>
              <a:rPr lang="en-US" sz="1200" dirty="0" err="1">
                <a:latin typeface="Calibri" pitchFamily="34" charset="0"/>
              </a:rPr>
              <a:t>Rello</a:t>
            </a:r>
            <a:r>
              <a:rPr lang="en-US" sz="1200" dirty="0">
                <a:latin typeface="Calibri" pitchFamily="34" charset="0"/>
              </a:rPr>
              <a:t> J, </a:t>
            </a:r>
            <a:r>
              <a:rPr lang="en-US" sz="1200" dirty="0" err="1">
                <a:latin typeface="Calibri" pitchFamily="34" charset="0"/>
              </a:rPr>
              <a:t>Ochagavia</a:t>
            </a:r>
            <a:r>
              <a:rPr lang="en-US" sz="1200" dirty="0">
                <a:latin typeface="Calibri" pitchFamily="34" charset="0"/>
              </a:rPr>
              <a:t> A, </a:t>
            </a:r>
            <a:r>
              <a:rPr lang="en-US" sz="1200" dirty="0" err="1">
                <a:latin typeface="Calibri" pitchFamily="34" charset="0"/>
              </a:rPr>
              <a:t>Sabanes</a:t>
            </a:r>
            <a:r>
              <a:rPr lang="en-US" sz="1200" dirty="0">
                <a:latin typeface="Calibri" pitchFamily="34" charset="0"/>
              </a:rPr>
              <a:t> E, et al. Evaluation of outcome of intra-venous catheter–related infections in critically ill </a:t>
            </a:r>
            <a:r>
              <a:rPr lang="en-US" sz="1200" dirty="0" smtClean="0">
                <a:latin typeface="Calibri" pitchFamily="34" charset="0"/>
              </a:rPr>
              <a:t>patients.</a:t>
            </a:r>
          </a:p>
          <a:p>
            <a:r>
              <a:rPr lang="en-US" sz="1200" dirty="0" smtClean="0">
                <a:latin typeface="Calibri" pitchFamily="34" charset="0"/>
              </a:rPr>
              <a:t>  Am </a:t>
            </a:r>
            <a:r>
              <a:rPr lang="en-US" sz="1200" dirty="0">
                <a:latin typeface="Calibri" pitchFamily="34" charset="0"/>
              </a:rPr>
              <a:t>J </a:t>
            </a:r>
            <a:r>
              <a:rPr lang="en-US" sz="1200" dirty="0" err="1">
                <a:latin typeface="Calibri" pitchFamily="34" charset="0"/>
              </a:rPr>
              <a:t>Respir</a:t>
            </a:r>
            <a:r>
              <a:rPr lang="en-US" sz="1200" dirty="0">
                <a:latin typeface="Calibri" pitchFamily="34" charset="0"/>
              </a:rPr>
              <a:t> </a:t>
            </a:r>
            <a:r>
              <a:rPr lang="en-US" sz="1200" dirty="0" err="1">
                <a:latin typeface="Calibri" pitchFamily="34" charset="0"/>
              </a:rPr>
              <a:t>Crit</a:t>
            </a:r>
            <a:r>
              <a:rPr lang="en-US" sz="1200" dirty="0">
                <a:latin typeface="Calibri" pitchFamily="34" charset="0"/>
              </a:rPr>
              <a:t> Care Med 2000; 162:1027-1030.</a:t>
            </a:r>
          </a:p>
          <a:p>
            <a:pPr>
              <a:buFont typeface="Arial" pitchFamily="34" charset="0"/>
              <a:buChar char="•"/>
            </a:pPr>
            <a:r>
              <a:rPr lang="en-US" sz="1200" dirty="0" err="1">
                <a:latin typeface="Calibri" pitchFamily="34" charset="0"/>
              </a:rPr>
              <a:t>Coello</a:t>
            </a:r>
            <a:r>
              <a:rPr lang="en-US" sz="1200" dirty="0">
                <a:latin typeface="Calibri" pitchFamily="34" charset="0"/>
              </a:rPr>
              <a:t> R, </a:t>
            </a:r>
            <a:r>
              <a:rPr lang="en-US" sz="1200" dirty="0" err="1">
                <a:latin typeface="Calibri" pitchFamily="34" charset="0"/>
              </a:rPr>
              <a:t>Charlett</a:t>
            </a:r>
            <a:r>
              <a:rPr lang="en-US" sz="1200" dirty="0">
                <a:latin typeface="Calibri" pitchFamily="34" charset="0"/>
              </a:rPr>
              <a:t> A, Wilson J, Ward V, Pearson A, </a:t>
            </a:r>
            <a:r>
              <a:rPr lang="en-US" sz="1200" dirty="0" err="1">
                <a:latin typeface="Calibri" pitchFamily="34" charset="0"/>
              </a:rPr>
              <a:t>Borriello</a:t>
            </a:r>
            <a:r>
              <a:rPr lang="en-US" sz="1200" dirty="0">
                <a:latin typeface="Calibri" pitchFamily="34" charset="0"/>
              </a:rPr>
              <a:t> P. Adverse impact of surgical site infections in English hospitals. J </a:t>
            </a:r>
            <a:endParaRPr lang="en-US" sz="1200" dirty="0" smtClean="0">
              <a:latin typeface="Calibri" pitchFamily="34" charset="0"/>
            </a:endParaRPr>
          </a:p>
          <a:p>
            <a:r>
              <a:rPr lang="en-US" sz="1200" dirty="0" smtClean="0">
                <a:latin typeface="Calibri" pitchFamily="34" charset="0"/>
              </a:rPr>
              <a:t>  Hosp </a:t>
            </a:r>
            <a:r>
              <a:rPr lang="en-US" sz="1200" dirty="0">
                <a:latin typeface="Calibri" pitchFamily="34" charset="0"/>
              </a:rPr>
              <a:t>Infect 2005; 60:93-103.</a:t>
            </a:r>
          </a:p>
          <a:p>
            <a:pPr>
              <a:buFont typeface="Arial" pitchFamily="34" charset="0"/>
              <a:buChar char="•"/>
            </a:pPr>
            <a:r>
              <a:rPr lang="en-US" sz="1200" dirty="0" err="1">
                <a:latin typeface="Calibri" pitchFamily="34" charset="0"/>
              </a:rPr>
              <a:t>Coskun</a:t>
            </a:r>
            <a:r>
              <a:rPr lang="en-US" sz="1200" dirty="0">
                <a:latin typeface="Calibri" pitchFamily="34" charset="0"/>
              </a:rPr>
              <a:t> D, </a:t>
            </a:r>
            <a:r>
              <a:rPr lang="en-US" sz="1200" dirty="0" err="1">
                <a:latin typeface="Calibri" pitchFamily="34" charset="0"/>
              </a:rPr>
              <a:t>Aytac</a:t>
            </a:r>
            <a:r>
              <a:rPr lang="en-US" sz="1200" dirty="0">
                <a:latin typeface="Calibri" pitchFamily="34" charset="0"/>
              </a:rPr>
              <a:t> J, </a:t>
            </a:r>
            <a:r>
              <a:rPr lang="en-US" sz="1200" dirty="0" err="1">
                <a:latin typeface="Calibri" pitchFamily="34" charset="0"/>
              </a:rPr>
              <a:t>Aydinli</a:t>
            </a:r>
            <a:r>
              <a:rPr lang="en-US" sz="1200" dirty="0">
                <a:latin typeface="Calibri" pitchFamily="34" charset="0"/>
              </a:rPr>
              <a:t> A, Bayer A. Mortality rate, length of stay and extra cost of </a:t>
            </a:r>
            <a:r>
              <a:rPr lang="en-US" sz="1200" dirty="0" err="1">
                <a:latin typeface="Calibri" pitchFamily="34" charset="0"/>
              </a:rPr>
              <a:t>sternal</a:t>
            </a:r>
            <a:r>
              <a:rPr lang="en-US" sz="1200" dirty="0">
                <a:latin typeface="Calibri" pitchFamily="34" charset="0"/>
              </a:rPr>
              <a:t> surgical site infections following </a:t>
            </a:r>
            <a:endParaRPr lang="en-US" sz="1200" dirty="0" smtClean="0">
              <a:latin typeface="Calibri" pitchFamily="34" charset="0"/>
            </a:endParaRPr>
          </a:p>
          <a:p>
            <a:r>
              <a:rPr lang="en-US" sz="1200" dirty="0" smtClean="0">
                <a:latin typeface="Calibri" pitchFamily="34" charset="0"/>
              </a:rPr>
              <a:t>  coronary </a:t>
            </a:r>
            <a:r>
              <a:rPr lang="en-US" sz="1200" dirty="0">
                <a:latin typeface="Calibri" pitchFamily="34" charset="0"/>
              </a:rPr>
              <a:t>artery bypass grafting in a private medical centre in Turkey. J Hosp Infect 2005;60:176-179.</a:t>
            </a:r>
          </a:p>
          <a:p>
            <a:pPr>
              <a:buFont typeface="Arial" pitchFamily="34" charset="0"/>
              <a:buChar char="•"/>
            </a:pPr>
            <a:r>
              <a:rPr lang="en-US" sz="1200" dirty="0" err="1">
                <a:latin typeface="Calibri" pitchFamily="34" charset="0"/>
              </a:rPr>
              <a:t>Hollenbeak</a:t>
            </a:r>
            <a:r>
              <a:rPr lang="en-US" sz="1200" dirty="0">
                <a:latin typeface="Calibri" pitchFamily="34" charset="0"/>
              </a:rPr>
              <a:t> CS, Murphy DM, Koenig S, Woodward RS, </a:t>
            </a:r>
            <a:r>
              <a:rPr lang="en-US" sz="1200" dirty="0" err="1">
                <a:latin typeface="Calibri" pitchFamily="34" charset="0"/>
              </a:rPr>
              <a:t>Dunagan</a:t>
            </a:r>
            <a:r>
              <a:rPr lang="en-US" sz="1200" dirty="0">
                <a:latin typeface="Calibri" pitchFamily="34" charset="0"/>
              </a:rPr>
              <a:t> WC, Fraser VJ. The clinical and economic impact of deep chest </a:t>
            </a:r>
            <a:endParaRPr lang="en-US" sz="1200" dirty="0" smtClean="0">
              <a:latin typeface="Calibri" pitchFamily="34" charset="0"/>
            </a:endParaRPr>
          </a:p>
          <a:p>
            <a:r>
              <a:rPr lang="en-US" sz="1200" dirty="0" smtClean="0">
                <a:latin typeface="Calibri" pitchFamily="34" charset="0"/>
              </a:rPr>
              <a:t>  surgical </a:t>
            </a:r>
            <a:r>
              <a:rPr lang="en-US" sz="1200" dirty="0">
                <a:latin typeface="Calibri" pitchFamily="34" charset="0"/>
              </a:rPr>
              <a:t>site infections following coronary artery bypass graft surgery. Chest 2000; 118:397-402.</a:t>
            </a:r>
          </a:p>
          <a:p>
            <a:pPr>
              <a:buFont typeface="Arial" pitchFamily="34" charset="0"/>
              <a:buChar char="•"/>
            </a:pPr>
            <a:r>
              <a:rPr lang="en-US" sz="1200" dirty="0">
                <a:latin typeface="Calibri" pitchFamily="34" charset="0"/>
              </a:rPr>
              <a:t>Jenney AW, Harrington GA, Russo PL, </a:t>
            </a:r>
            <a:r>
              <a:rPr lang="en-US" sz="1200" dirty="0" err="1">
                <a:latin typeface="Calibri" pitchFamily="34" charset="0"/>
              </a:rPr>
              <a:t>Spelman</a:t>
            </a:r>
            <a:r>
              <a:rPr lang="en-US" sz="1200" dirty="0">
                <a:latin typeface="Calibri" pitchFamily="34" charset="0"/>
              </a:rPr>
              <a:t> DW. Cost of surgical site infections following coronary artery bypass surgery. </a:t>
            </a:r>
            <a:endParaRPr lang="en-US" sz="1200" dirty="0" smtClean="0">
              <a:latin typeface="Calibri" pitchFamily="34" charset="0"/>
            </a:endParaRPr>
          </a:p>
          <a:p>
            <a:r>
              <a:rPr lang="en-US" sz="1200" dirty="0" smtClean="0">
                <a:latin typeface="Calibri" pitchFamily="34" charset="0"/>
              </a:rPr>
              <a:t>  ANZ </a:t>
            </a:r>
            <a:r>
              <a:rPr lang="en-US" sz="1200" dirty="0">
                <a:latin typeface="Calibri" pitchFamily="34" charset="0"/>
              </a:rPr>
              <a:t>J </a:t>
            </a:r>
            <a:r>
              <a:rPr lang="en-US" sz="1200" dirty="0" err="1">
                <a:latin typeface="Calibri" pitchFamily="34" charset="0"/>
              </a:rPr>
              <a:t>Surg</a:t>
            </a:r>
            <a:r>
              <a:rPr lang="en-US" sz="1200" dirty="0">
                <a:latin typeface="Calibri" pitchFamily="34" charset="0"/>
              </a:rPr>
              <a:t> 2001; 71:662-664.</a:t>
            </a:r>
          </a:p>
          <a:p>
            <a:pPr>
              <a:buFont typeface="Arial" pitchFamily="34" charset="0"/>
              <a:buChar char="•"/>
            </a:pPr>
            <a:r>
              <a:rPr lang="en-US" sz="1200" dirty="0" err="1">
                <a:latin typeface="Calibri" pitchFamily="34" charset="0"/>
              </a:rPr>
              <a:t>Tambyah</a:t>
            </a:r>
            <a:r>
              <a:rPr lang="en-US" sz="1200" dirty="0">
                <a:latin typeface="Calibri" pitchFamily="34" charset="0"/>
              </a:rPr>
              <a:t> PA, </a:t>
            </a:r>
            <a:r>
              <a:rPr lang="en-US" sz="1200" dirty="0" err="1">
                <a:latin typeface="Calibri" pitchFamily="34" charset="0"/>
              </a:rPr>
              <a:t>Knasinski</a:t>
            </a:r>
            <a:r>
              <a:rPr lang="en-US" sz="1200" dirty="0">
                <a:latin typeface="Calibri" pitchFamily="34" charset="0"/>
              </a:rPr>
              <a:t> V, Maki DG. The direct costs of </a:t>
            </a:r>
            <a:r>
              <a:rPr lang="en-US" sz="1200" dirty="0" err="1">
                <a:latin typeface="Calibri" pitchFamily="34" charset="0"/>
              </a:rPr>
              <a:t>nosocomial</a:t>
            </a:r>
            <a:r>
              <a:rPr lang="en-US" sz="1200" dirty="0">
                <a:latin typeface="Calibri" pitchFamily="34" charset="0"/>
              </a:rPr>
              <a:t> catheter-associated urinary tract infection in the era of </a:t>
            </a:r>
            <a:endParaRPr lang="en-US" sz="1200" dirty="0" smtClean="0">
              <a:latin typeface="Calibri" pitchFamily="34" charset="0"/>
            </a:endParaRPr>
          </a:p>
          <a:p>
            <a:r>
              <a:rPr lang="en-US" sz="1200" dirty="0" smtClean="0">
                <a:latin typeface="Calibri" pitchFamily="34" charset="0"/>
              </a:rPr>
              <a:t>  managed </a:t>
            </a:r>
            <a:r>
              <a:rPr lang="en-US" sz="1200" dirty="0" err="1">
                <a:latin typeface="Calibri" pitchFamily="34" charset="0"/>
              </a:rPr>
              <a:t>care.Infect</a:t>
            </a:r>
            <a:r>
              <a:rPr lang="en-US" sz="1200" dirty="0">
                <a:latin typeface="Calibri" pitchFamily="34" charset="0"/>
              </a:rPr>
              <a:t> Control Hosp </a:t>
            </a:r>
            <a:r>
              <a:rPr lang="en-US" sz="1200" dirty="0" err="1">
                <a:latin typeface="Calibri" pitchFamily="34" charset="0"/>
              </a:rPr>
              <a:t>Epidemiol</a:t>
            </a:r>
            <a:r>
              <a:rPr lang="en-US" sz="1200" dirty="0">
                <a:latin typeface="Calibri" pitchFamily="34" charset="0"/>
              </a:rPr>
              <a:t> 2002; 23:27-31.</a:t>
            </a:r>
          </a:p>
          <a:p>
            <a:pPr>
              <a:buFont typeface="Arial" pitchFamily="34" charset="0"/>
              <a:buChar char="•"/>
            </a:pPr>
            <a:r>
              <a:rPr lang="en-US" sz="1200" dirty="0">
                <a:latin typeface="Calibri" pitchFamily="34" charset="0"/>
              </a:rPr>
              <a:t>Lai KK, </a:t>
            </a:r>
            <a:r>
              <a:rPr lang="en-US" sz="1200" dirty="0" err="1">
                <a:latin typeface="Calibri" pitchFamily="34" charset="0"/>
              </a:rPr>
              <a:t>Fontecchio</a:t>
            </a:r>
            <a:r>
              <a:rPr lang="en-US" sz="1200" dirty="0">
                <a:latin typeface="Calibri" pitchFamily="34" charset="0"/>
              </a:rPr>
              <a:t> SA. Use of silver-</a:t>
            </a:r>
            <a:r>
              <a:rPr lang="en-US" sz="1200" dirty="0" err="1">
                <a:latin typeface="Calibri" pitchFamily="34" charset="0"/>
              </a:rPr>
              <a:t>hydrogel</a:t>
            </a:r>
            <a:r>
              <a:rPr lang="en-US" sz="1200" dirty="0">
                <a:latin typeface="Calibri" pitchFamily="34" charset="0"/>
              </a:rPr>
              <a:t> urinary catheters on the incidence of catheter-associated urinary tract infections </a:t>
            </a:r>
            <a:endParaRPr lang="en-US" sz="1200" dirty="0" smtClean="0">
              <a:latin typeface="Calibri" pitchFamily="34" charset="0"/>
            </a:endParaRPr>
          </a:p>
          <a:p>
            <a:r>
              <a:rPr lang="en-US" sz="1200" dirty="0" smtClean="0">
                <a:latin typeface="Calibri" pitchFamily="34" charset="0"/>
              </a:rPr>
              <a:t>  in </a:t>
            </a:r>
            <a:r>
              <a:rPr lang="en-US" sz="1200" dirty="0">
                <a:latin typeface="Calibri" pitchFamily="34" charset="0"/>
              </a:rPr>
              <a:t>hospitalized patients. Am J Infect Control 2002; 30:221-225.</a:t>
            </a:r>
          </a:p>
          <a:p>
            <a:endParaRPr lang="en-US" sz="1200" dirty="0">
              <a:latin typeface="Calibri" pitchFamily="34" charset="0"/>
            </a:endParaRPr>
          </a:p>
          <a:p>
            <a:endParaRPr lang="en-US" sz="1200" dirty="0">
              <a:latin typeface="Calibri" pitchFamily="34" charset="0"/>
            </a:endParaRPr>
          </a:p>
        </p:txBody>
      </p:sp>
      <p:sp>
        <p:nvSpPr>
          <p:cNvPr id="3" name="TextBox 2"/>
          <p:cNvSpPr txBox="1"/>
          <p:nvPr/>
        </p:nvSpPr>
        <p:spPr>
          <a:xfrm>
            <a:off x="1825625" y="128588"/>
            <a:ext cx="5187950" cy="585787"/>
          </a:xfrm>
          <a:prstGeom prst="rect">
            <a:avLst/>
          </a:prstGeom>
          <a:solidFill>
            <a:schemeClr val="bg1">
              <a:lumMod val="85000"/>
            </a:schemeClr>
          </a:solidFill>
        </p:spPr>
        <p:txBody>
          <a:bodyPr wrap="none">
            <a:spAutoFit/>
          </a:bodyPr>
          <a:lstStyle/>
          <a:p>
            <a:pPr algn="ctr" fontAlgn="auto">
              <a:spcBef>
                <a:spcPts val="0"/>
              </a:spcBef>
              <a:spcAft>
                <a:spcPts val="0"/>
              </a:spcAft>
              <a:defRPr/>
            </a:pPr>
            <a:r>
              <a:rPr lang="en-US" sz="3200" b="1" dirty="0">
                <a:solidFill>
                  <a:srgbClr val="7030A0"/>
                </a:solidFill>
                <a:latin typeface="+mn-lt"/>
              </a:rPr>
              <a:t>References for Previous Table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5"/>
          <p:cNvPicPr>
            <a:picLocks noChangeAspect="1" noChangeArrowheads="1"/>
          </p:cNvPicPr>
          <p:nvPr/>
        </p:nvPicPr>
        <p:blipFill>
          <a:blip r:embed="rId3" cstate="print"/>
          <a:srcRect/>
          <a:stretch>
            <a:fillRect/>
          </a:stretch>
        </p:blipFill>
        <p:spPr bwMode="auto">
          <a:xfrm>
            <a:off x="0" y="6324600"/>
            <a:ext cx="2305050" cy="392113"/>
          </a:xfrm>
          <a:prstGeom prst="rect">
            <a:avLst/>
          </a:prstGeom>
          <a:noFill/>
          <a:ln w="9525">
            <a:noFill/>
            <a:miter lim="800000"/>
            <a:headEnd/>
            <a:tailEnd/>
          </a:ln>
        </p:spPr>
      </p:pic>
      <p:pic>
        <p:nvPicPr>
          <p:cNvPr id="23554" name="Picture 2"/>
          <p:cNvPicPr>
            <a:picLocks noChangeAspect="1" noChangeArrowheads="1"/>
          </p:cNvPicPr>
          <p:nvPr/>
        </p:nvPicPr>
        <p:blipFill>
          <a:blip r:embed="rId4" cstate="print"/>
          <a:srcRect/>
          <a:stretch>
            <a:fillRect/>
          </a:stretch>
        </p:blipFill>
        <p:spPr bwMode="auto">
          <a:xfrm>
            <a:off x="7348538" y="6172200"/>
            <a:ext cx="1357312" cy="504825"/>
          </a:xfrm>
          <a:prstGeom prst="rect">
            <a:avLst/>
          </a:prstGeom>
          <a:noFill/>
          <a:ln w="9525">
            <a:noFill/>
            <a:miter lim="800000"/>
            <a:headEnd/>
            <a:tailEnd/>
          </a:ln>
        </p:spPr>
      </p:pic>
      <p:pic>
        <p:nvPicPr>
          <p:cNvPr id="23555" name="Picture 2"/>
          <p:cNvPicPr>
            <a:picLocks noChangeAspect="1" noChangeArrowheads="1"/>
          </p:cNvPicPr>
          <p:nvPr/>
        </p:nvPicPr>
        <p:blipFill>
          <a:blip r:embed="rId5" cstate="print"/>
          <a:srcRect/>
          <a:stretch>
            <a:fillRect/>
          </a:stretch>
        </p:blipFill>
        <p:spPr bwMode="auto">
          <a:xfrm>
            <a:off x="609600" y="101600"/>
            <a:ext cx="5105400" cy="6172200"/>
          </a:xfrm>
          <a:prstGeom prst="rect">
            <a:avLst/>
          </a:prstGeom>
          <a:noFill/>
          <a:ln w="9525">
            <a:noFill/>
            <a:miter lim="800000"/>
            <a:headEnd/>
            <a:tailEnd/>
          </a:ln>
        </p:spPr>
      </p:pic>
      <p:sp>
        <p:nvSpPr>
          <p:cNvPr id="23556" name="Rectangle 1">
            <a:hlinkClick r:id="rId6"/>
          </p:cNvPr>
          <p:cNvSpPr>
            <a:spLocks noChangeArrowheads="1"/>
          </p:cNvSpPr>
          <p:nvPr/>
        </p:nvSpPr>
        <p:spPr bwMode="auto">
          <a:xfrm>
            <a:off x="5737225" y="3163888"/>
            <a:ext cx="3348038" cy="339725"/>
          </a:xfrm>
          <a:prstGeom prst="rect">
            <a:avLst/>
          </a:prstGeom>
          <a:noFill/>
          <a:ln w="9525">
            <a:noFill/>
            <a:miter lim="800000"/>
            <a:headEnd/>
            <a:tailEnd/>
          </a:ln>
        </p:spPr>
        <p:txBody>
          <a:bodyPr wrap="none">
            <a:spAutoFit/>
          </a:bodyPr>
          <a:lstStyle/>
          <a:p>
            <a:r>
              <a:rPr lang="en-US" sz="1600">
                <a:latin typeface="Calibri" pitchFamily="34" charset="0"/>
              </a:rPr>
              <a:t>http://www.cdc.gov/HAI/burden.html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457200" y="0"/>
            <a:ext cx="8229600" cy="1143000"/>
          </a:xfrm>
        </p:spPr>
        <p:txBody>
          <a:bodyPr/>
          <a:lstStyle/>
          <a:p>
            <a:r>
              <a:rPr lang="en-US" smtClean="0"/>
              <a:t>Infection Control</a:t>
            </a:r>
          </a:p>
        </p:txBody>
      </p:sp>
      <p:sp>
        <p:nvSpPr>
          <p:cNvPr id="24578" name="Text Box 3"/>
          <p:cNvSpPr txBox="1">
            <a:spLocks noChangeArrowheads="1"/>
          </p:cNvSpPr>
          <p:nvPr/>
        </p:nvSpPr>
        <p:spPr bwMode="auto">
          <a:xfrm>
            <a:off x="609600" y="990600"/>
            <a:ext cx="5915025" cy="3900488"/>
          </a:xfrm>
          <a:prstGeom prst="rect">
            <a:avLst/>
          </a:prstGeom>
          <a:noFill/>
          <a:ln w="9525">
            <a:noFill/>
            <a:miter lim="800000"/>
            <a:headEnd/>
            <a:tailEnd/>
          </a:ln>
        </p:spPr>
        <p:txBody>
          <a:bodyPr wrap="none">
            <a:spAutoFit/>
          </a:bodyPr>
          <a:lstStyle/>
          <a:p>
            <a:pPr>
              <a:buFontTx/>
              <a:buChar char="•"/>
            </a:pPr>
            <a:r>
              <a:rPr lang="en-US">
                <a:cs typeface="Arial" charset="0"/>
              </a:rPr>
              <a:t>   </a:t>
            </a:r>
            <a:r>
              <a:rPr lang="en-US" sz="2400">
                <a:cs typeface="Arial" charset="0"/>
              </a:rPr>
              <a:t>Device Related Infections</a:t>
            </a:r>
          </a:p>
          <a:p>
            <a:r>
              <a:rPr lang="en-US">
                <a:cs typeface="Arial" charset="0"/>
              </a:rPr>
              <a:t>	</a:t>
            </a:r>
            <a:r>
              <a:rPr lang="en-US" sz="2000">
                <a:cs typeface="Arial" charset="0"/>
              </a:rPr>
              <a:t>- Ventilators (VAP)</a:t>
            </a:r>
          </a:p>
          <a:p>
            <a:r>
              <a:rPr lang="en-US" sz="2000">
                <a:cs typeface="Arial" charset="0"/>
              </a:rPr>
              <a:t>	- Central Lines (CLABSI)</a:t>
            </a:r>
          </a:p>
          <a:p>
            <a:r>
              <a:rPr lang="en-US" sz="2000">
                <a:cs typeface="Arial" charset="0"/>
              </a:rPr>
              <a:t>	- Urinary Catheters (CAUTI</a:t>
            </a:r>
            <a:r>
              <a:rPr lang="en-US">
                <a:cs typeface="Arial" charset="0"/>
              </a:rPr>
              <a:t>)</a:t>
            </a:r>
          </a:p>
          <a:p>
            <a:endParaRPr lang="en-US">
              <a:cs typeface="Arial" charset="0"/>
            </a:endParaRPr>
          </a:p>
          <a:p>
            <a:pPr>
              <a:buFontTx/>
              <a:buChar char="•"/>
            </a:pPr>
            <a:r>
              <a:rPr lang="en-US">
                <a:cs typeface="Arial" charset="0"/>
              </a:rPr>
              <a:t>  </a:t>
            </a:r>
            <a:r>
              <a:rPr lang="en-US" sz="2400">
                <a:cs typeface="Arial" charset="0"/>
              </a:rPr>
              <a:t>Multi Drug Resistant Organisms (MDRO)</a:t>
            </a:r>
          </a:p>
          <a:p>
            <a:r>
              <a:rPr lang="en-US">
                <a:cs typeface="Arial" charset="0"/>
              </a:rPr>
              <a:t>	</a:t>
            </a:r>
            <a:r>
              <a:rPr lang="en-US" sz="2000">
                <a:cs typeface="Arial" charset="0"/>
              </a:rPr>
              <a:t>- MRSA</a:t>
            </a:r>
          </a:p>
          <a:p>
            <a:r>
              <a:rPr lang="en-US" sz="2000">
                <a:cs typeface="Arial" charset="0"/>
              </a:rPr>
              <a:t>	- VRE</a:t>
            </a:r>
          </a:p>
          <a:p>
            <a:r>
              <a:rPr lang="en-US" sz="2000">
                <a:cs typeface="Arial" charset="0"/>
              </a:rPr>
              <a:t>	- C diff</a:t>
            </a:r>
          </a:p>
          <a:p>
            <a:r>
              <a:rPr lang="en-US" sz="2000">
                <a:cs typeface="Arial" charset="0"/>
              </a:rPr>
              <a:t>	- Gram negative bacilli</a:t>
            </a:r>
          </a:p>
          <a:p>
            <a:endParaRPr lang="en-US" sz="2000">
              <a:cs typeface="Arial" charset="0"/>
            </a:endParaRPr>
          </a:p>
          <a:p>
            <a:pPr>
              <a:buFontTx/>
              <a:buChar char="•"/>
            </a:pPr>
            <a:r>
              <a:rPr lang="en-US" sz="2000">
                <a:cs typeface="Arial" charset="0"/>
              </a:rPr>
              <a:t> </a:t>
            </a:r>
            <a:r>
              <a:rPr lang="en-US" sz="2400">
                <a:cs typeface="Arial" charset="0"/>
              </a:rPr>
              <a:t>Surgical Site Infections (SSI)</a:t>
            </a:r>
          </a:p>
        </p:txBody>
      </p:sp>
      <p:pic>
        <p:nvPicPr>
          <p:cNvPr id="24579" name="Picture 441" descr="cc_"/>
          <p:cNvPicPr>
            <a:picLocks noChangeAspect="1" noChangeArrowheads="1"/>
          </p:cNvPicPr>
          <p:nvPr/>
        </p:nvPicPr>
        <p:blipFill>
          <a:blip r:embed="rId2" cstate="print"/>
          <a:srcRect/>
          <a:stretch>
            <a:fillRect/>
          </a:stretch>
        </p:blipFill>
        <p:spPr bwMode="auto">
          <a:xfrm>
            <a:off x="7162800" y="5983288"/>
            <a:ext cx="1778000" cy="671512"/>
          </a:xfrm>
          <a:prstGeom prst="rect">
            <a:avLst/>
          </a:prstGeom>
          <a:noFill/>
          <a:ln w="9525">
            <a:noFill/>
            <a:miter lim="800000"/>
            <a:headEnd/>
            <a:tailEnd/>
          </a:ln>
        </p:spPr>
      </p:pic>
      <p:sp>
        <p:nvSpPr>
          <p:cNvPr id="24580" name="Rectangle 5"/>
          <p:cNvSpPr>
            <a:spLocks noChangeArrowheads="1"/>
          </p:cNvSpPr>
          <p:nvPr/>
        </p:nvSpPr>
        <p:spPr bwMode="auto">
          <a:xfrm>
            <a:off x="533400" y="990600"/>
            <a:ext cx="4648200" cy="1447800"/>
          </a:xfrm>
          <a:prstGeom prst="rect">
            <a:avLst/>
          </a:prstGeom>
          <a:solidFill>
            <a:schemeClr val="folHlink">
              <a:alpha val="25098"/>
            </a:schemeClr>
          </a:solidFill>
          <a:ln w="9525">
            <a:solidFill>
              <a:schemeClr val="tx1"/>
            </a:solidFill>
            <a:miter lim="800000"/>
            <a:headEnd/>
            <a:tailEnd/>
          </a:ln>
        </p:spPr>
        <p:txBody>
          <a:bodyPr wrap="none" anchor="ctr"/>
          <a:lstStyle/>
          <a:p>
            <a:pPr algn="ctr"/>
            <a:endParaRPr lang="en-US" b="1">
              <a:latin typeface="Calibri" pitchFamily="34" charset="0"/>
            </a:endParaRPr>
          </a:p>
        </p:txBody>
      </p:sp>
      <p:pic>
        <p:nvPicPr>
          <p:cNvPr id="24581" name="Picture 5"/>
          <p:cNvPicPr>
            <a:picLocks noChangeAspect="1" noChangeArrowheads="1"/>
          </p:cNvPicPr>
          <p:nvPr/>
        </p:nvPicPr>
        <p:blipFill>
          <a:blip r:embed="rId3" cstate="print"/>
          <a:srcRect/>
          <a:stretch>
            <a:fillRect/>
          </a:stretch>
        </p:blipFill>
        <p:spPr bwMode="auto">
          <a:xfrm>
            <a:off x="0" y="6324600"/>
            <a:ext cx="2305050" cy="392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p:cNvPicPr>
            <a:picLocks noChangeAspect="1" noChangeArrowheads="1"/>
          </p:cNvPicPr>
          <p:nvPr/>
        </p:nvPicPr>
        <p:blipFill>
          <a:blip r:embed="rId3" cstate="print"/>
          <a:srcRect/>
          <a:stretch>
            <a:fillRect/>
          </a:stretch>
        </p:blipFill>
        <p:spPr bwMode="auto">
          <a:xfrm>
            <a:off x="152400" y="152400"/>
            <a:ext cx="8915400" cy="65532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pic>
        <p:nvPicPr>
          <p:cNvPr id="5144" name="Picture 2"/>
          <p:cNvPicPr>
            <a:picLocks noChangeAspect="1" noChangeArrowheads="1"/>
          </p:cNvPicPr>
          <p:nvPr/>
        </p:nvPicPr>
        <p:blipFill>
          <a:blip r:embed="rId4" cstate="print"/>
          <a:srcRect/>
          <a:stretch>
            <a:fillRect/>
          </a:stretch>
        </p:blipFill>
        <p:spPr bwMode="auto">
          <a:xfrm>
            <a:off x="33338" y="223838"/>
            <a:ext cx="3219450" cy="6410325"/>
          </a:xfrm>
          <a:prstGeom prst="rect">
            <a:avLst/>
          </a:prstGeom>
          <a:noFill/>
          <a:ln w="9525">
            <a:noFill/>
            <a:miter lim="800000"/>
            <a:headEnd/>
            <a:tailEnd/>
          </a:ln>
        </p:spPr>
      </p:pic>
      <p:graphicFrame>
        <p:nvGraphicFramePr>
          <p:cNvPr id="5142" name="Object 22"/>
          <p:cNvGraphicFramePr>
            <a:graphicFrameLocks noChangeAspect="1"/>
          </p:cNvGraphicFramePr>
          <p:nvPr/>
        </p:nvGraphicFramePr>
        <p:xfrm>
          <a:off x="3367088" y="1295400"/>
          <a:ext cx="5743575" cy="3346450"/>
        </p:xfrm>
        <a:graphic>
          <a:graphicData uri="http://schemas.openxmlformats.org/presentationml/2006/ole">
            <p:oleObj spid="_x0000_s5142" name="Chart" r:id="rId5" imgW="4676851" imgH="2724180" progId="Excel.Sheet.8">
              <p:embed/>
            </p:oleObj>
          </a:graphicData>
        </a:graphic>
      </p:graphicFrame>
      <p:sp>
        <p:nvSpPr>
          <p:cNvPr id="5145" name="TextBox 2"/>
          <p:cNvSpPr txBox="1">
            <a:spLocks noChangeArrowheads="1"/>
          </p:cNvSpPr>
          <p:nvPr/>
        </p:nvSpPr>
        <p:spPr bwMode="auto">
          <a:xfrm>
            <a:off x="5638800" y="223838"/>
            <a:ext cx="1484313" cy="708025"/>
          </a:xfrm>
          <a:prstGeom prst="rect">
            <a:avLst/>
          </a:prstGeom>
          <a:noFill/>
          <a:ln w="9525">
            <a:noFill/>
            <a:miter lim="800000"/>
            <a:headEnd/>
            <a:tailEnd/>
          </a:ln>
        </p:spPr>
        <p:txBody>
          <a:bodyPr wrap="none">
            <a:spAutoFit/>
          </a:bodyPr>
          <a:lstStyle/>
          <a:p>
            <a:r>
              <a:rPr lang="en-US" sz="4000" b="1">
                <a:solidFill>
                  <a:srgbClr val="7030A0"/>
                </a:solidFill>
              </a:rPr>
              <a:t>VAPs</a:t>
            </a:r>
          </a:p>
        </p:txBody>
      </p:sp>
      <p:sp>
        <p:nvSpPr>
          <p:cNvPr id="5146" name="TextBox 3"/>
          <p:cNvSpPr txBox="1">
            <a:spLocks noChangeArrowheads="1"/>
          </p:cNvSpPr>
          <p:nvPr/>
        </p:nvSpPr>
        <p:spPr bwMode="auto">
          <a:xfrm>
            <a:off x="1524000" y="990600"/>
            <a:ext cx="1608138" cy="369888"/>
          </a:xfrm>
          <a:prstGeom prst="rect">
            <a:avLst/>
          </a:prstGeom>
          <a:noFill/>
          <a:ln w="9525">
            <a:noFill/>
            <a:miter lim="800000"/>
            <a:headEnd/>
            <a:tailEnd/>
          </a:ln>
        </p:spPr>
        <p:txBody>
          <a:bodyPr wrap="none">
            <a:spAutoFit/>
          </a:bodyPr>
          <a:lstStyle/>
          <a:p>
            <a:r>
              <a:rPr lang="en-US"/>
              <a:t>Hospital Wide</a:t>
            </a:r>
          </a:p>
        </p:txBody>
      </p:sp>
      <p:sp>
        <p:nvSpPr>
          <p:cNvPr id="5147" name="TextBox 4"/>
          <p:cNvSpPr txBox="1">
            <a:spLocks noChangeArrowheads="1"/>
          </p:cNvSpPr>
          <p:nvPr/>
        </p:nvSpPr>
        <p:spPr bwMode="auto">
          <a:xfrm>
            <a:off x="5791200" y="4768850"/>
            <a:ext cx="1903413" cy="368300"/>
          </a:xfrm>
          <a:prstGeom prst="rect">
            <a:avLst/>
          </a:prstGeom>
          <a:noFill/>
          <a:ln w="9525">
            <a:noFill/>
            <a:miter lim="800000"/>
            <a:headEnd/>
            <a:tailEnd/>
          </a:ln>
        </p:spPr>
        <p:txBody>
          <a:bodyPr wrap="none">
            <a:spAutoFit/>
          </a:bodyPr>
          <a:lstStyle/>
          <a:p>
            <a:r>
              <a:rPr lang="en-US" b="1"/>
              <a:t>Adult ICUs only</a:t>
            </a:r>
          </a:p>
        </p:txBody>
      </p:sp>
      <p:sp>
        <p:nvSpPr>
          <p:cNvPr id="5148" name="TextBox 5"/>
          <p:cNvSpPr txBox="1">
            <a:spLocks noChangeArrowheads="1"/>
          </p:cNvSpPr>
          <p:nvPr/>
        </p:nvSpPr>
        <p:spPr bwMode="auto">
          <a:xfrm>
            <a:off x="3733800" y="5867400"/>
            <a:ext cx="4751388" cy="369888"/>
          </a:xfrm>
          <a:prstGeom prst="rect">
            <a:avLst/>
          </a:prstGeom>
          <a:noFill/>
          <a:ln w="9525">
            <a:noFill/>
            <a:miter lim="800000"/>
            <a:headEnd/>
            <a:tailEnd/>
          </a:ln>
        </p:spPr>
        <p:txBody>
          <a:bodyPr wrap="none">
            <a:spAutoFit/>
          </a:bodyPr>
          <a:lstStyle/>
          <a:p>
            <a:r>
              <a:rPr lang="en-US" b="1"/>
              <a:t>Rate = (# VAPs / # ventilator days) X 1,000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66" name="Object 22"/>
          <p:cNvGraphicFramePr>
            <a:graphicFrameLocks noChangeAspect="1"/>
          </p:cNvGraphicFramePr>
          <p:nvPr/>
        </p:nvGraphicFramePr>
        <p:xfrm>
          <a:off x="152400" y="381000"/>
          <a:ext cx="8991600" cy="5194300"/>
        </p:xfrm>
        <a:graphic>
          <a:graphicData uri="http://schemas.openxmlformats.org/presentationml/2006/ole">
            <p:oleObj spid="_x0000_s6166" name="Chart" r:id="rId4" imgW="4676851" imgH="2724180" progId="Excel.Sheet.8">
              <p:embed/>
            </p:oleObj>
          </a:graphicData>
        </a:graphic>
      </p:graphicFrame>
      <p:pic>
        <p:nvPicPr>
          <p:cNvPr id="6167" name="Picture 441" descr="cc_"/>
          <p:cNvPicPr>
            <a:picLocks noChangeAspect="1" noChangeArrowheads="1"/>
          </p:cNvPicPr>
          <p:nvPr/>
        </p:nvPicPr>
        <p:blipFill>
          <a:blip r:embed="rId5" cstate="print"/>
          <a:srcRect/>
          <a:stretch>
            <a:fillRect/>
          </a:stretch>
        </p:blipFill>
        <p:spPr bwMode="auto">
          <a:xfrm>
            <a:off x="7239000" y="6011863"/>
            <a:ext cx="1701800" cy="642937"/>
          </a:xfrm>
          <a:prstGeom prst="rect">
            <a:avLst/>
          </a:prstGeom>
          <a:noFill/>
          <a:ln w="9525">
            <a:noFill/>
            <a:miter lim="800000"/>
            <a:headEnd/>
            <a:tailEnd/>
          </a:ln>
        </p:spPr>
      </p:pic>
      <p:pic>
        <p:nvPicPr>
          <p:cNvPr id="6168" name="Picture 5"/>
          <p:cNvPicPr>
            <a:picLocks noChangeAspect="1" noChangeArrowheads="1"/>
          </p:cNvPicPr>
          <p:nvPr/>
        </p:nvPicPr>
        <p:blipFill>
          <a:blip r:embed="rId6" cstate="print"/>
          <a:srcRect/>
          <a:stretch>
            <a:fillRect/>
          </a:stretch>
        </p:blipFill>
        <p:spPr bwMode="auto">
          <a:xfrm>
            <a:off x="0" y="6324600"/>
            <a:ext cx="2305050" cy="392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762000"/>
          <a:ext cx="7924800" cy="5029199"/>
        </p:xfrm>
        <a:graphic>
          <a:graphicData uri="http://schemas.openxmlformats.org/drawingml/2006/table">
            <a:tbl>
              <a:tblPr>
                <a:tableStyleId>{5C22544A-7EE6-4342-B048-85BDC9FD1C3A}</a:tableStyleId>
              </a:tblPr>
              <a:tblGrid>
                <a:gridCol w="2304044"/>
                <a:gridCol w="3530392"/>
                <a:gridCol w="2090364"/>
              </a:tblGrid>
              <a:tr h="2253344">
                <a:tc>
                  <a:txBody>
                    <a:bodyPr/>
                    <a:lstStyle/>
                    <a:p>
                      <a:pPr algn="ctr" fontAlgn="ctr"/>
                      <a:r>
                        <a:rPr lang="en-US" sz="2400" u="none" strike="noStrike" dirty="0">
                          <a:effectLst/>
                        </a:rPr>
                        <a:t>Year</a:t>
                      </a:r>
                      <a:endParaRPr lang="en-US" sz="2400" b="1" i="0" u="none" strike="noStrike" dirty="0">
                        <a:effectLst/>
                        <a:latin typeface="Arial"/>
                      </a:endParaRPr>
                    </a:p>
                  </a:txBody>
                  <a:tcPr marL="9525" marR="9525" marT="9525" marB="0" anchor="ctr"/>
                </a:tc>
                <a:tc>
                  <a:txBody>
                    <a:bodyPr/>
                    <a:lstStyle/>
                    <a:p>
                      <a:pPr algn="ctr" fontAlgn="ctr"/>
                      <a:r>
                        <a:rPr lang="en-US" sz="2400" u="none" strike="noStrike" dirty="0">
                          <a:effectLst/>
                        </a:rPr>
                        <a:t>Attributable VAP Deaths</a:t>
                      </a:r>
                      <a:endParaRPr lang="en-US" sz="2400" b="1" i="0" u="none" strike="noStrike" dirty="0">
                        <a:effectLst/>
                        <a:latin typeface="Arial"/>
                      </a:endParaRPr>
                    </a:p>
                  </a:txBody>
                  <a:tcPr marL="9525" marR="9525" marT="9525" marB="0" anchor="ctr"/>
                </a:tc>
                <a:tc>
                  <a:txBody>
                    <a:bodyPr/>
                    <a:lstStyle/>
                    <a:p>
                      <a:pPr algn="ctr" fontAlgn="b"/>
                      <a:r>
                        <a:rPr lang="en-US" sz="2400" u="none" strike="noStrike">
                          <a:effectLst/>
                        </a:rPr>
                        <a:t>Amount Saved from Prior Year</a:t>
                      </a:r>
                      <a:endParaRPr lang="en-US" sz="2400" b="1" i="0" u="none" strike="noStrike">
                        <a:effectLst/>
                        <a:latin typeface="Arial"/>
                      </a:endParaRPr>
                    </a:p>
                  </a:txBody>
                  <a:tcPr marL="9525" marR="9525" marT="9525" marB="0" anchor="b"/>
                </a:tc>
              </a:tr>
              <a:tr h="555171">
                <a:tc>
                  <a:txBody>
                    <a:bodyPr/>
                    <a:lstStyle/>
                    <a:p>
                      <a:pPr algn="ctr" fontAlgn="ctr"/>
                      <a:r>
                        <a:rPr lang="en-US" sz="2400" u="none" strike="noStrike">
                          <a:effectLst/>
                        </a:rPr>
                        <a:t>FY2008 VAP</a:t>
                      </a:r>
                      <a:endParaRPr lang="en-US" sz="2400" b="1" i="0" u="none" strike="noStrike">
                        <a:effectLst/>
                        <a:latin typeface="Arial"/>
                      </a:endParaRPr>
                    </a:p>
                  </a:txBody>
                  <a:tcPr marL="9525" marR="9525" marT="9525" marB="0" anchor="ctr"/>
                </a:tc>
                <a:tc>
                  <a:txBody>
                    <a:bodyPr/>
                    <a:lstStyle/>
                    <a:p>
                      <a:pPr algn="ctr" fontAlgn="b"/>
                      <a:r>
                        <a:rPr lang="en-US" sz="2400" u="none" strike="noStrike">
                          <a:effectLst/>
                        </a:rPr>
                        <a:t>34  (69)</a:t>
                      </a:r>
                      <a:endParaRPr lang="en-US" sz="2400" b="0" i="0" u="none" strike="noStrike">
                        <a:effectLst/>
                        <a:latin typeface="Arial"/>
                      </a:endParaRPr>
                    </a:p>
                  </a:txBody>
                  <a:tcPr marL="9525" marR="9525" marT="9525" marB="0" anchor="b"/>
                </a:tc>
                <a:tc>
                  <a:txBody>
                    <a:bodyPr/>
                    <a:lstStyle/>
                    <a:p>
                      <a:pPr algn="l" fontAlgn="b"/>
                      <a:r>
                        <a:rPr lang="en-US" sz="2400" u="none" strike="noStrike" dirty="0">
                          <a:effectLst/>
                        </a:rPr>
                        <a:t> </a:t>
                      </a:r>
                      <a:endParaRPr lang="en-US" sz="2400" b="0" i="0" u="none" strike="noStrike" dirty="0">
                        <a:effectLst/>
                        <a:latin typeface="Arial"/>
                      </a:endParaRPr>
                    </a:p>
                  </a:txBody>
                  <a:tcPr marL="9525" marR="9525" marT="9525" marB="0" anchor="b">
                    <a:solidFill>
                      <a:srgbClr val="FFFF00"/>
                    </a:solidFill>
                  </a:tcPr>
                </a:tc>
              </a:tr>
              <a:tr h="555171">
                <a:tc>
                  <a:txBody>
                    <a:bodyPr/>
                    <a:lstStyle/>
                    <a:p>
                      <a:pPr algn="ctr" fontAlgn="ctr"/>
                      <a:r>
                        <a:rPr lang="en-US" sz="2400" u="none" strike="noStrike">
                          <a:effectLst/>
                        </a:rPr>
                        <a:t>FY2009 VAP</a:t>
                      </a:r>
                      <a:endParaRPr lang="en-US" sz="2400" b="1" i="0" u="none" strike="noStrike">
                        <a:effectLst/>
                        <a:latin typeface="Arial"/>
                      </a:endParaRPr>
                    </a:p>
                  </a:txBody>
                  <a:tcPr marL="9525" marR="9525" marT="9525" marB="0" anchor="ctr"/>
                </a:tc>
                <a:tc>
                  <a:txBody>
                    <a:bodyPr/>
                    <a:lstStyle/>
                    <a:p>
                      <a:pPr algn="ctr" fontAlgn="b"/>
                      <a:r>
                        <a:rPr lang="en-US" sz="2400" u="none" strike="noStrike">
                          <a:effectLst/>
                        </a:rPr>
                        <a:t>34  (69)</a:t>
                      </a:r>
                      <a:endParaRPr lang="en-US" sz="2400" b="0" i="0" u="none" strike="noStrike">
                        <a:effectLst/>
                        <a:latin typeface="Arial"/>
                      </a:endParaRPr>
                    </a:p>
                  </a:txBody>
                  <a:tcPr marL="9525" marR="9525" marT="9525" marB="0" anchor="b"/>
                </a:tc>
                <a:tc>
                  <a:txBody>
                    <a:bodyPr/>
                    <a:lstStyle/>
                    <a:p>
                      <a:pPr algn="r" fontAlgn="b"/>
                      <a:r>
                        <a:rPr lang="en-US" sz="2400" u="none" strike="noStrike">
                          <a:effectLst/>
                        </a:rPr>
                        <a:t>0</a:t>
                      </a:r>
                      <a:endParaRPr lang="en-US" sz="2400" b="0" i="0" u="none" strike="noStrike">
                        <a:effectLst/>
                        <a:latin typeface="Arial"/>
                      </a:endParaRPr>
                    </a:p>
                  </a:txBody>
                  <a:tcPr marL="9525" marR="9525" marT="9525" marB="0" anchor="b"/>
                </a:tc>
              </a:tr>
              <a:tr h="555171">
                <a:tc>
                  <a:txBody>
                    <a:bodyPr/>
                    <a:lstStyle/>
                    <a:p>
                      <a:pPr algn="ctr" fontAlgn="ctr"/>
                      <a:r>
                        <a:rPr lang="en-US" sz="2400" u="none" strike="noStrike">
                          <a:effectLst/>
                        </a:rPr>
                        <a:t>FY2010 VAP</a:t>
                      </a:r>
                      <a:endParaRPr lang="en-US" sz="2400" b="1" i="0" u="none" strike="noStrike">
                        <a:effectLst/>
                        <a:latin typeface="Arial"/>
                      </a:endParaRPr>
                    </a:p>
                  </a:txBody>
                  <a:tcPr marL="9525" marR="9525" marT="9525" marB="0" anchor="ctr"/>
                </a:tc>
                <a:tc>
                  <a:txBody>
                    <a:bodyPr/>
                    <a:lstStyle/>
                    <a:p>
                      <a:pPr algn="ctr" fontAlgn="b"/>
                      <a:r>
                        <a:rPr lang="en-US" sz="2400" u="none" strike="noStrike">
                          <a:effectLst/>
                        </a:rPr>
                        <a:t>18 (36)</a:t>
                      </a:r>
                      <a:endParaRPr lang="en-US" sz="2400" b="0" i="0" u="none" strike="noStrike">
                        <a:effectLst/>
                        <a:latin typeface="Arial"/>
                      </a:endParaRPr>
                    </a:p>
                  </a:txBody>
                  <a:tcPr marL="9525" marR="9525" marT="9525" marB="0" anchor="b"/>
                </a:tc>
                <a:tc>
                  <a:txBody>
                    <a:bodyPr/>
                    <a:lstStyle/>
                    <a:p>
                      <a:pPr algn="r" fontAlgn="b"/>
                      <a:r>
                        <a:rPr lang="en-US" sz="2400" u="none" strike="noStrike">
                          <a:effectLst/>
                        </a:rPr>
                        <a:t>16</a:t>
                      </a:r>
                      <a:endParaRPr lang="en-US" sz="2400" b="0" i="0" u="none" strike="noStrike">
                        <a:effectLst/>
                        <a:latin typeface="Arial"/>
                      </a:endParaRPr>
                    </a:p>
                  </a:txBody>
                  <a:tcPr marL="9525" marR="9525" marT="9525" marB="0" anchor="b"/>
                </a:tc>
              </a:tr>
              <a:tr h="555171">
                <a:tc>
                  <a:txBody>
                    <a:bodyPr/>
                    <a:lstStyle/>
                    <a:p>
                      <a:pPr algn="ctr" fontAlgn="ctr"/>
                      <a:r>
                        <a:rPr lang="en-US" sz="2400" u="none" strike="noStrike" dirty="0">
                          <a:effectLst/>
                        </a:rPr>
                        <a:t>FY2011 VAP</a:t>
                      </a:r>
                      <a:endParaRPr lang="en-US" sz="2400" b="1" i="0" u="none" strike="noStrike" dirty="0">
                        <a:effectLst/>
                        <a:latin typeface="Arial"/>
                      </a:endParaRPr>
                    </a:p>
                  </a:txBody>
                  <a:tcPr marL="9525" marR="9525" marT="9525" marB="0" anchor="ctr"/>
                </a:tc>
                <a:tc>
                  <a:txBody>
                    <a:bodyPr/>
                    <a:lstStyle/>
                    <a:p>
                      <a:pPr algn="ctr" fontAlgn="b"/>
                      <a:r>
                        <a:rPr lang="en-US" sz="2400" u="none" strike="noStrike">
                          <a:effectLst/>
                        </a:rPr>
                        <a:t>6 (12)</a:t>
                      </a:r>
                      <a:endParaRPr lang="en-US" sz="2400" b="0" i="0" u="none" strike="noStrike">
                        <a:effectLst/>
                        <a:latin typeface="Arial"/>
                      </a:endParaRPr>
                    </a:p>
                  </a:txBody>
                  <a:tcPr marL="9525" marR="9525" marT="9525" marB="0" anchor="b"/>
                </a:tc>
                <a:tc>
                  <a:txBody>
                    <a:bodyPr/>
                    <a:lstStyle/>
                    <a:p>
                      <a:pPr algn="r" fontAlgn="b"/>
                      <a:r>
                        <a:rPr lang="en-US" sz="2400" u="none" strike="noStrike">
                          <a:effectLst/>
                        </a:rPr>
                        <a:t>12</a:t>
                      </a:r>
                      <a:endParaRPr lang="en-US" sz="2400" b="0" i="0" u="none" strike="noStrike">
                        <a:effectLst/>
                        <a:latin typeface="Arial"/>
                      </a:endParaRPr>
                    </a:p>
                  </a:txBody>
                  <a:tcPr marL="9525" marR="9525" marT="9525" marB="0" anchor="b"/>
                </a:tc>
              </a:tr>
              <a:tr h="555171">
                <a:tc gridSpan="2">
                  <a:txBody>
                    <a:bodyPr/>
                    <a:lstStyle/>
                    <a:p>
                      <a:pPr algn="ctr" fontAlgn="b"/>
                      <a:r>
                        <a:rPr lang="en-US" sz="2400" u="none" strike="noStrike">
                          <a:effectLst/>
                        </a:rPr>
                        <a:t>Potential Lives Saved</a:t>
                      </a:r>
                      <a:endParaRPr lang="en-US" sz="2400" b="0" i="0" u="none" strike="noStrike">
                        <a:effectLst/>
                        <a:latin typeface="Arial"/>
                      </a:endParaRPr>
                    </a:p>
                  </a:txBody>
                  <a:tcPr marL="9525" marR="9525" marT="9525" marB="0" anchor="b"/>
                </a:tc>
                <a:tc hMerge="1">
                  <a:txBody>
                    <a:bodyPr/>
                    <a:lstStyle/>
                    <a:p>
                      <a:endParaRPr lang="en-US"/>
                    </a:p>
                  </a:txBody>
                  <a:tcPr/>
                </a:tc>
                <a:tc>
                  <a:txBody>
                    <a:bodyPr/>
                    <a:lstStyle/>
                    <a:p>
                      <a:pPr algn="r" fontAlgn="b"/>
                      <a:r>
                        <a:rPr lang="en-US" sz="2400" u="none" strike="noStrike" dirty="0">
                          <a:effectLst/>
                        </a:rPr>
                        <a:t>28</a:t>
                      </a:r>
                      <a:endParaRPr lang="en-US" sz="2400" b="0" i="0" u="none" strike="noStrike" dirty="0">
                        <a:effectLst/>
                        <a:latin typeface="Arial"/>
                      </a:endParaRPr>
                    </a:p>
                  </a:txBody>
                  <a:tcPr marL="9525" marR="9525" marT="9525" marB="0" anchor="b"/>
                </a:tc>
              </a:tr>
            </a:tbl>
          </a:graphicData>
        </a:graphic>
      </p:graphicFrame>
      <p:pic>
        <p:nvPicPr>
          <p:cNvPr id="30751" name="Picture 5"/>
          <p:cNvPicPr>
            <a:picLocks noChangeAspect="1" noChangeArrowheads="1"/>
          </p:cNvPicPr>
          <p:nvPr/>
        </p:nvPicPr>
        <p:blipFill>
          <a:blip r:embed="rId3" cstate="print"/>
          <a:srcRect/>
          <a:stretch>
            <a:fillRect/>
          </a:stretch>
        </p:blipFill>
        <p:spPr bwMode="auto">
          <a:xfrm>
            <a:off x="0" y="6324600"/>
            <a:ext cx="2305050" cy="392113"/>
          </a:xfrm>
          <a:prstGeom prst="rect">
            <a:avLst/>
          </a:prstGeom>
          <a:noFill/>
          <a:ln w="9525">
            <a:noFill/>
            <a:miter lim="800000"/>
            <a:headEnd/>
            <a:tailEnd/>
          </a:ln>
        </p:spPr>
      </p:pic>
      <p:pic>
        <p:nvPicPr>
          <p:cNvPr id="30752" name="Picture 441" descr="cc_"/>
          <p:cNvPicPr>
            <a:picLocks noChangeAspect="1" noChangeArrowheads="1"/>
          </p:cNvPicPr>
          <p:nvPr/>
        </p:nvPicPr>
        <p:blipFill>
          <a:blip r:embed="rId4" cstate="print"/>
          <a:srcRect/>
          <a:stretch>
            <a:fillRect/>
          </a:stretch>
        </p:blipFill>
        <p:spPr bwMode="auto">
          <a:xfrm>
            <a:off x="7239000" y="6011863"/>
            <a:ext cx="1701800" cy="6429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381000"/>
          <a:ext cx="7696200" cy="5562599"/>
        </p:xfrm>
        <a:graphic>
          <a:graphicData uri="http://schemas.openxmlformats.org/drawingml/2006/table">
            <a:tbl>
              <a:tblPr>
                <a:tableStyleId>{5C22544A-7EE6-4342-B048-85BDC9FD1C3A}</a:tableStyleId>
              </a:tblPr>
              <a:tblGrid>
                <a:gridCol w="2237582"/>
                <a:gridCol w="3428552"/>
                <a:gridCol w="2030066"/>
              </a:tblGrid>
              <a:tr h="2444711">
                <a:tc>
                  <a:txBody>
                    <a:bodyPr/>
                    <a:lstStyle/>
                    <a:p>
                      <a:pPr algn="ctr" fontAlgn="b"/>
                      <a:r>
                        <a:rPr lang="en-US" sz="2000" b="1" u="none" strike="noStrike" dirty="0">
                          <a:effectLst/>
                        </a:rPr>
                        <a:t>Year</a:t>
                      </a:r>
                      <a:endParaRPr lang="en-US" sz="2000" b="1" i="0" u="none" strike="noStrike" dirty="0">
                        <a:effectLst/>
                        <a:latin typeface="Arial"/>
                      </a:endParaRPr>
                    </a:p>
                  </a:txBody>
                  <a:tcPr marL="9525" marR="9525" marT="9525" marB="0" anchor="b"/>
                </a:tc>
                <a:tc>
                  <a:txBody>
                    <a:bodyPr/>
                    <a:lstStyle/>
                    <a:p>
                      <a:pPr algn="ctr" fontAlgn="ctr"/>
                      <a:r>
                        <a:rPr lang="en-US" sz="2000" b="1" u="none" strike="noStrike" dirty="0">
                          <a:effectLst/>
                        </a:rPr>
                        <a:t>Total FY VAP Costs</a:t>
                      </a:r>
                      <a:endParaRPr lang="en-US" sz="2000" b="1" i="0" u="none" strike="noStrike" dirty="0">
                        <a:effectLst/>
                        <a:latin typeface="Arial"/>
                      </a:endParaRPr>
                    </a:p>
                  </a:txBody>
                  <a:tcPr marL="9525" marR="9525" marT="9525" marB="0" anchor="ctr"/>
                </a:tc>
                <a:tc>
                  <a:txBody>
                    <a:bodyPr/>
                    <a:lstStyle/>
                    <a:p>
                      <a:pPr algn="ctr" fontAlgn="b"/>
                      <a:r>
                        <a:rPr lang="en-US" sz="2000" b="1" u="none" strike="noStrike" dirty="0">
                          <a:effectLst/>
                        </a:rPr>
                        <a:t>Amount Saved from Prior Year</a:t>
                      </a:r>
                      <a:endParaRPr lang="en-US" sz="2000" b="1" i="0" u="none" strike="noStrike" dirty="0">
                        <a:effectLst/>
                        <a:latin typeface="Arial"/>
                      </a:endParaRPr>
                    </a:p>
                  </a:txBody>
                  <a:tcPr marL="9525" marR="9525" marT="9525" marB="0" anchor="b"/>
                </a:tc>
              </a:tr>
              <a:tr h="637750">
                <a:tc>
                  <a:txBody>
                    <a:bodyPr/>
                    <a:lstStyle/>
                    <a:p>
                      <a:pPr algn="ctr" fontAlgn="ctr"/>
                      <a:r>
                        <a:rPr lang="en-US" sz="2000" b="1" u="none" strike="noStrike">
                          <a:effectLst/>
                        </a:rPr>
                        <a:t>FY2008 VAP</a:t>
                      </a:r>
                      <a:endParaRPr lang="en-US" sz="2000" b="1" i="0" u="none" strike="noStrike">
                        <a:effectLst/>
                        <a:latin typeface="Arial"/>
                      </a:endParaRPr>
                    </a:p>
                  </a:txBody>
                  <a:tcPr marL="9525" marR="9525" marT="9525" marB="0" anchor="ctr"/>
                </a:tc>
                <a:tc>
                  <a:txBody>
                    <a:bodyPr/>
                    <a:lstStyle/>
                    <a:p>
                      <a:pPr algn="ctr" fontAlgn="ctr"/>
                      <a:r>
                        <a:rPr lang="en-US" sz="2000" b="1" u="none" strike="noStrike" dirty="0">
                          <a:effectLst/>
                        </a:rPr>
                        <a:t>$1,967,052 </a:t>
                      </a:r>
                      <a:endParaRPr lang="en-US" sz="2000" b="1" i="0" u="none" strike="noStrike" dirty="0">
                        <a:effectLst/>
                        <a:latin typeface="Arial"/>
                      </a:endParaRPr>
                    </a:p>
                  </a:txBody>
                  <a:tcPr marL="9525" marR="9525" marT="9525" marB="0" anchor="ctr"/>
                </a:tc>
                <a:tc>
                  <a:txBody>
                    <a:bodyPr/>
                    <a:lstStyle/>
                    <a:p>
                      <a:pPr algn="l" fontAlgn="b"/>
                      <a:r>
                        <a:rPr lang="en-US" sz="2000" b="1" u="none" strike="noStrike" dirty="0">
                          <a:effectLst/>
                        </a:rPr>
                        <a:t> </a:t>
                      </a:r>
                      <a:endParaRPr lang="en-US" sz="2000" b="1" i="0" u="none" strike="noStrike" dirty="0">
                        <a:effectLst/>
                        <a:latin typeface="Arial"/>
                      </a:endParaRPr>
                    </a:p>
                  </a:txBody>
                  <a:tcPr marL="9525" marR="9525" marT="9525" marB="0" anchor="b">
                    <a:solidFill>
                      <a:srgbClr val="FFFF00"/>
                    </a:solidFill>
                  </a:tcPr>
                </a:tc>
              </a:tr>
              <a:tr h="602319">
                <a:tc>
                  <a:txBody>
                    <a:bodyPr/>
                    <a:lstStyle/>
                    <a:p>
                      <a:pPr algn="ctr" fontAlgn="ctr"/>
                      <a:r>
                        <a:rPr lang="en-US" sz="2000" b="1" u="none" strike="noStrike">
                          <a:effectLst/>
                        </a:rPr>
                        <a:t>FY2009 VAP</a:t>
                      </a:r>
                      <a:endParaRPr lang="en-US" sz="2000" b="1" i="0" u="none" strike="noStrike">
                        <a:effectLst/>
                        <a:latin typeface="Arial"/>
                      </a:endParaRPr>
                    </a:p>
                  </a:txBody>
                  <a:tcPr marL="9525" marR="9525" marT="9525" marB="0" anchor="ctr"/>
                </a:tc>
                <a:tc>
                  <a:txBody>
                    <a:bodyPr/>
                    <a:lstStyle/>
                    <a:p>
                      <a:pPr algn="ctr" fontAlgn="b"/>
                      <a:r>
                        <a:rPr lang="en-US" sz="2000" b="1" u="none" strike="noStrike" dirty="0">
                          <a:effectLst/>
                        </a:rPr>
                        <a:t>$1,967,052 </a:t>
                      </a:r>
                      <a:endParaRPr lang="en-US" sz="2000" b="1" i="0" u="none" strike="noStrike" dirty="0">
                        <a:effectLst/>
                        <a:latin typeface="Arial"/>
                      </a:endParaRPr>
                    </a:p>
                  </a:txBody>
                  <a:tcPr marL="9525" marR="9525" marT="9525" marB="0" anchor="b"/>
                </a:tc>
                <a:tc>
                  <a:txBody>
                    <a:bodyPr/>
                    <a:lstStyle/>
                    <a:p>
                      <a:pPr algn="r" fontAlgn="b"/>
                      <a:r>
                        <a:rPr lang="en-US" sz="2000" b="1" u="none" strike="noStrike" dirty="0">
                          <a:effectLst/>
                        </a:rPr>
                        <a:t>0</a:t>
                      </a:r>
                      <a:endParaRPr lang="en-US" sz="2000" b="1" i="0" u="none" strike="noStrike" dirty="0">
                        <a:effectLst/>
                        <a:latin typeface="Arial"/>
                      </a:endParaRPr>
                    </a:p>
                  </a:txBody>
                  <a:tcPr marL="9525" marR="9525" marT="9525" marB="0" anchor="b"/>
                </a:tc>
              </a:tr>
              <a:tr h="602319">
                <a:tc>
                  <a:txBody>
                    <a:bodyPr/>
                    <a:lstStyle/>
                    <a:p>
                      <a:pPr algn="ctr" fontAlgn="ctr"/>
                      <a:r>
                        <a:rPr lang="en-US" sz="2000" b="1" u="none" strike="noStrike">
                          <a:effectLst/>
                        </a:rPr>
                        <a:t>FY2010 VAP</a:t>
                      </a:r>
                      <a:endParaRPr lang="en-US" sz="2000" b="1" i="0" u="none" strike="noStrike">
                        <a:effectLst/>
                        <a:latin typeface="Arial"/>
                      </a:endParaRPr>
                    </a:p>
                  </a:txBody>
                  <a:tcPr marL="9525" marR="9525" marT="9525" marB="0" anchor="ctr"/>
                </a:tc>
                <a:tc>
                  <a:txBody>
                    <a:bodyPr/>
                    <a:lstStyle/>
                    <a:p>
                      <a:pPr algn="ctr" fontAlgn="b"/>
                      <a:r>
                        <a:rPr lang="en-US" sz="2000" b="1" u="none" strike="noStrike">
                          <a:effectLst/>
                        </a:rPr>
                        <a:t>$1,026,288</a:t>
                      </a:r>
                      <a:endParaRPr lang="en-US" sz="2000" b="1" i="0" u="none" strike="noStrike">
                        <a:effectLst/>
                        <a:latin typeface="Arial"/>
                      </a:endParaRPr>
                    </a:p>
                  </a:txBody>
                  <a:tcPr marL="9525" marR="9525" marT="9525" marB="0" anchor="b"/>
                </a:tc>
                <a:tc>
                  <a:txBody>
                    <a:bodyPr/>
                    <a:lstStyle/>
                    <a:p>
                      <a:pPr algn="r" fontAlgn="b"/>
                      <a:r>
                        <a:rPr lang="en-US" sz="2000" b="1" u="none" strike="noStrike" dirty="0">
                          <a:effectLst/>
                        </a:rPr>
                        <a:t>$940,764 </a:t>
                      </a:r>
                      <a:endParaRPr lang="en-US" sz="2000" b="1" i="0" u="none" strike="noStrike" dirty="0">
                        <a:effectLst/>
                        <a:latin typeface="Arial"/>
                      </a:endParaRPr>
                    </a:p>
                  </a:txBody>
                  <a:tcPr marL="9525" marR="9525" marT="9525" marB="0" anchor="b"/>
                </a:tc>
              </a:tr>
              <a:tr h="637750">
                <a:tc>
                  <a:txBody>
                    <a:bodyPr/>
                    <a:lstStyle/>
                    <a:p>
                      <a:pPr algn="ctr" fontAlgn="ctr"/>
                      <a:r>
                        <a:rPr lang="en-US" sz="2000" b="1" u="none" strike="noStrike">
                          <a:effectLst/>
                        </a:rPr>
                        <a:t>FY2011 VAP</a:t>
                      </a:r>
                      <a:endParaRPr lang="en-US" sz="2000" b="1" i="0" u="none" strike="noStrike">
                        <a:effectLst/>
                        <a:latin typeface="Arial"/>
                      </a:endParaRPr>
                    </a:p>
                  </a:txBody>
                  <a:tcPr marL="9525" marR="9525" marT="9525" marB="0" anchor="ctr"/>
                </a:tc>
                <a:tc>
                  <a:txBody>
                    <a:bodyPr/>
                    <a:lstStyle/>
                    <a:p>
                      <a:pPr algn="ctr" fontAlgn="b"/>
                      <a:r>
                        <a:rPr lang="en-US" sz="2000" b="1" u="none" strike="noStrike">
                          <a:effectLst/>
                        </a:rPr>
                        <a:t>$342,096</a:t>
                      </a:r>
                      <a:endParaRPr lang="en-US" sz="2000" b="1" i="0" u="none" strike="noStrike">
                        <a:effectLst/>
                        <a:latin typeface="Arial"/>
                      </a:endParaRPr>
                    </a:p>
                  </a:txBody>
                  <a:tcPr marL="9525" marR="9525" marT="9525" marB="0" anchor="b"/>
                </a:tc>
                <a:tc>
                  <a:txBody>
                    <a:bodyPr/>
                    <a:lstStyle/>
                    <a:p>
                      <a:pPr algn="r" fontAlgn="b"/>
                      <a:r>
                        <a:rPr lang="en-US" sz="2000" b="1" u="none" strike="noStrike" dirty="0">
                          <a:effectLst/>
                        </a:rPr>
                        <a:t>$684,192</a:t>
                      </a:r>
                      <a:endParaRPr lang="en-US" sz="2000" b="1" i="0" u="none" strike="noStrike" dirty="0">
                        <a:effectLst/>
                        <a:latin typeface="Arial"/>
                      </a:endParaRPr>
                    </a:p>
                  </a:txBody>
                  <a:tcPr marL="9525" marR="9525" marT="9525" marB="0" anchor="b"/>
                </a:tc>
              </a:tr>
              <a:tr h="637750">
                <a:tc gridSpan="2">
                  <a:txBody>
                    <a:bodyPr/>
                    <a:lstStyle/>
                    <a:p>
                      <a:pPr algn="ctr" fontAlgn="b"/>
                      <a:r>
                        <a:rPr lang="en-US" sz="2000" b="1" u="none" strike="noStrike">
                          <a:effectLst/>
                        </a:rPr>
                        <a:t>Total Savings</a:t>
                      </a:r>
                      <a:endParaRPr lang="en-US" sz="2000" b="1" i="0" u="none" strike="noStrike">
                        <a:effectLst/>
                        <a:latin typeface="Arial"/>
                      </a:endParaRPr>
                    </a:p>
                  </a:txBody>
                  <a:tcPr marL="9525" marR="9525" marT="9525" marB="0" anchor="b"/>
                </a:tc>
                <a:tc hMerge="1">
                  <a:txBody>
                    <a:bodyPr/>
                    <a:lstStyle/>
                    <a:p>
                      <a:endParaRPr lang="en-US"/>
                    </a:p>
                  </a:txBody>
                  <a:tcPr/>
                </a:tc>
                <a:tc>
                  <a:txBody>
                    <a:bodyPr/>
                    <a:lstStyle/>
                    <a:p>
                      <a:pPr algn="r" fontAlgn="b"/>
                      <a:r>
                        <a:rPr lang="en-US" sz="2000" b="1" u="none" strike="noStrike" dirty="0">
                          <a:effectLst/>
                        </a:rPr>
                        <a:t>$1,624,956 </a:t>
                      </a:r>
                      <a:endParaRPr lang="en-US" sz="2000" b="1" i="0" u="none" strike="noStrike" dirty="0">
                        <a:effectLst/>
                        <a:latin typeface="Arial"/>
                      </a:endParaRPr>
                    </a:p>
                  </a:txBody>
                  <a:tcPr marL="9525" marR="9525" marT="9525" marB="0" anchor="b"/>
                </a:tc>
              </a:tr>
            </a:tbl>
          </a:graphicData>
        </a:graphic>
      </p:graphicFrame>
      <p:pic>
        <p:nvPicPr>
          <p:cNvPr id="31775" name="Picture 5"/>
          <p:cNvPicPr>
            <a:picLocks noChangeAspect="1" noChangeArrowheads="1"/>
          </p:cNvPicPr>
          <p:nvPr/>
        </p:nvPicPr>
        <p:blipFill>
          <a:blip r:embed="rId3" cstate="print"/>
          <a:srcRect/>
          <a:stretch>
            <a:fillRect/>
          </a:stretch>
        </p:blipFill>
        <p:spPr bwMode="auto">
          <a:xfrm>
            <a:off x="0" y="6324600"/>
            <a:ext cx="2305050" cy="392113"/>
          </a:xfrm>
          <a:prstGeom prst="rect">
            <a:avLst/>
          </a:prstGeom>
          <a:noFill/>
          <a:ln w="9525">
            <a:noFill/>
            <a:miter lim="800000"/>
            <a:headEnd/>
            <a:tailEnd/>
          </a:ln>
        </p:spPr>
      </p:pic>
      <p:pic>
        <p:nvPicPr>
          <p:cNvPr id="31776" name="Picture 441" descr="cc_"/>
          <p:cNvPicPr>
            <a:picLocks noChangeAspect="1" noChangeArrowheads="1"/>
          </p:cNvPicPr>
          <p:nvPr/>
        </p:nvPicPr>
        <p:blipFill>
          <a:blip r:embed="rId4" cstate="print"/>
          <a:srcRect/>
          <a:stretch>
            <a:fillRect/>
          </a:stretch>
        </p:blipFill>
        <p:spPr bwMode="auto">
          <a:xfrm>
            <a:off x="7543800" y="6126163"/>
            <a:ext cx="1397000" cy="528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5"/>
          <p:cNvPicPr>
            <a:picLocks noChangeAspect="1" noChangeArrowheads="1"/>
          </p:cNvPicPr>
          <p:nvPr/>
        </p:nvPicPr>
        <p:blipFill>
          <a:blip r:embed="rId3" cstate="print"/>
          <a:srcRect/>
          <a:stretch>
            <a:fillRect/>
          </a:stretch>
        </p:blipFill>
        <p:spPr bwMode="auto">
          <a:xfrm>
            <a:off x="0" y="6324600"/>
            <a:ext cx="2305050" cy="392113"/>
          </a:xfrm>
          <a:prstGeom prst="rect">
            <a:avLst/>
          </a:prstGeom>
          <a:noFill/>
          <a:ln w="9525">
            <a:noFill/>
            <a:miter lim="800000"/>
            <a:headEnd/>
            <a:tailEnd/>
          </a:ln>
        </p:spPr>
      </p:pic>
      <p:pic>
        <p:nvPicPr>
          <p:cNvPr id="32770" name="Picture 2"/>
          <p:cNvPicPr>
            <a:picLocks noChangeAspect="1" noChangeArrowheads="1"/>
          </p:cNvPicPr>
          <p:nvPr/>
        </p:nvPicPr>
        <p:blipFill>
          <a:blip r:embed="rId4" cstate="print"/>
          <a:srcRect/>
          <a:stretch>
            <a:fillRect/>
          </a:stretch>
        </p:blipFill>
        <p:spPr bwMode="auto">
          <a:xfrm>
            <a:off x="7348538" y="6172200"/>
            <a:ext cx="1357312" cy="504825"/>
          </a:xfrm>
          <a:prstGeom prst="rect">
            <a:avLst/>
          </a:prstGeom>
          <a:noFill/>
          <a:ln w="9525">
            <a:noFill/>
            <a:miter lim="800000"/>
            <a:headEnd/>
            <a:tailEnd/>
          </a:ln>
        </p:spPr>
      </p:pic>
      <p:graphicFrame>
        <p:nvGraphicFramePr>
          <p:cNvPr id="6" name="Table 5"/>
          <p:cNvGraphicFramePr>
            <a:graphicFrameLocks noGrp="1"/>
          </p:cNvGraphicFramePr>
          <p:nvPr/>
        </p:nvGraphicFramePr>
        <p:xfrm>
          <a:off x="617538" y="838200"/>
          <a:ext cx="8077199" cy="4648201"/>
        </p:xfrm>
        <a:graphic>
          <a:graphicData uri="http://schemas.openxmlformats.org/drawingml/2006/table">
            <a:tbl>
              <a:tblPr>
                <a:tableStyleId>{5C22544A-7EE6-4342-B048-85BDC9FD1C3A}</a:tableStyleId>
              </a:tblPr>
              <a:tblGrid>
                <a:gridCol w="2724416"/>
                <a:gridCol w="3388057"/>
                <a:gridCol w="1964726"/>
              </a:tblGrid>
              <a:tr h="2065866">
                <a:tc>
                  <a:txBody>
                    <a:bodyPr/>
                    <a:lstStyle/>
                    <a:p>
                      <a:pPr algn="ctr" fontAlgn="ctr"/>
                      <a:r>
                        <a:rPr lang="en-US" sz="2000" b="1" u="none" strike="noStrike" dirty="0">
                          <a:effectLst/>
                        </a:rPr>
                        <a:t>Year</a:t>
                      </a:r>
                      <a:endParaRPr lang="en-US" sz="2000" b="1" i="0" u="none" strike="noStrike" dirty="0">
                        <a:effectLst/>
                        <a:latin typeface="Arial"/>
                      </a:endParaRPr>
                    </a:p>
                  </a:txBody>
                  <a:tcPr marL="9525" marR="9525" marT="9525" marB="0" anchor="ctr"/>
                </a:tc>
                <a:tc>
                  <a:txBody>
                    <a:bodyPr/>
                    <a:lstStyle/>
                    <a:p>
                      <a:pPr algn="ctr" fontAlgn="ctr"/>
                      <a:r>
                        <a:rPr lang="en-US" sz="2000" b="1" u="none" strike="noStrike">
                          <a:effectLst/>
                        </a:rPr>
                        <a:t>Total FY CLABSI Costs</a:t>
                      </a:r>
                      <a:endParaRPr lang="en-US" sz="2000" b="1" i="0" u="none" strike="noStrike">
                        <a:effectLst/>
                        <a:latin typeface="Arial"/>
                      </a:endParaRPr>
                    </a:p>
                  </a:txBody>
                  <a:tcPr marL="9525" marR="9525" marT="9525" marB="0" anchor="ctr"/>
                </a:tc>
                <a:tc>
                  <a:txBody>
                    <a:bodyPr/>
                    <a:lstStyle/>
                    <a:p>
                      <a:pPr algn="ctr" fontAlgn="b"/>
                      <a:r>
                        <a:rPr lang="en-US" sz="2000" b="1" u="none" strike="noStrike">
                          <a:effectLst/>
                        </a:rPr>
                        <a:t>Amount Saved from Prior Year</a:t>
                      </a:r>
                      <a:endParaRPr lang="en-US" sz="2000" b="1" i="0" u="none" strike="noStrike">
                        <a:effectLst/>
                        <a:latin typeface="Arial"/>
                      </a:endParaRPr>
                    </a:p>
                  </a:txBody>
                  <a:tcPr marL="9525" marR="9525" marT="9525" marB="0" anchor="b"/>
                </a:tc>
              </a:tr>
              <a:tr h="516467">
                <a:tc>
                  <a:txBody>
                    <a:bodyPr/>
                    <a:lstStyle/>
                    <a:p>
                      <a:pPr algn="ctr" fontAlgn="ctr"/>
                      <a:r>
                        <a:rPr lang="en-US" sz="2000" b="1" u="none" strike="noStrike">
                          <a:effectLst/>
                        </a:rPr>
                        <a:t>FY2008 CLABSI</a:t>
                      </a:r>
                      <a:endParaRPr lang="en-US" sz="2000" b="1" i="0" u="none" strike="noStrike">
                        <a:effectLst/>
                        <a:latin typeface="Arial"/>
                      </a:endParaRPr>
                    </a:p>
                  </a:txBody>
                  <a:tcPr marL="9525" marR="9525" marT="9525" marB="0" anchor="ctr"/>
                </a:tc>
                <a:tc>
                  <a:txBody>
                    <a:bodyPr/>
                    <a:lstStyle/>
                    <a:p>
                      <a:pPr algn="ctr" fontAlgn="ctr"/>
                      <a:r>
                        <a:rPr lang="en-US" sz="2000" b="1" u="none" strike="noStrike">
                          <a:effectLst/>
                        </a:rPr>
                        <a:t>$1,224,552 </a:t>
                      </a:r>
                      <a:endParaRPr lang="en-US" sz="2000" b="1" i="0" u="none" strike="noStrike">
                        <a:effectLst/>
                        <a:latin typeface="Arial"/>
                      </a:endParaRPr>
                    </a:p>
                  </a:txBody>
                  <a:tcPr marL="9525" marR="9525" marT="9525" marB="0" anchor="ctr"/>
                </a:tc>
                <a:tc>
                  <a:txBody>
                    <a:bodyPr/>
                    <a:lstStyle/>
                    <a:p>
                      <a:pPr algn="l" fontAlgn="b"/>
                      <a:r>
                        <a:rPr lang="en-US" sz="2000" b="1" u="none" strike="noStrike" dirty="0">
                          <a:effectLst/>
                        </a:rPr>
                        <a:t> </a:t>
                      </a:r>
                      <a:endParaRPr lang="en-US" sz="2000" b="1" i="0" u="none" strike="noStrike" dirty="0">
                        <a:effectLst/>
                        <a:latin typeface="Arial"/>
                      </a:endParaRPr>
                    </a:p>
                  </a:txBody>
                  <a:tcPr marL="9525" marR="9525" marT="9525" marB="0" anchor="b">
                    <a:solidFill>
                      <a:srgbClr val="FFFF00"/>
                    </a:solidFill>
                  </a:tcPr>
                </a:tc>
              </a:tr>
              <a:tr h="516467">
                <a:tc>
                  <a:txBody>
                    <a:bodyPr/>
                    <a:lstStyle/>
                    <a:p>
                      <a:pPr algn="ctr" fontAlgn="ctr"/>
                      <a:r>
                        <a:rPr lang="en-US" sz="2000" b="1" u="none" strike="noStrike" dirty="0">
                          <a:effectLst/>
                        </a:rPr>
                        <a:t>FY2009 CLABSI</a:t>
                      </a:r>
                      <a:endParaRPr lang="en-US" sz="2000" b="1" i="0" u="none" strike="noStrike" dirty="0">
                        <a:effectLst/>
                        <a:latin typeface="Arial"/>
                      </a:endParaRPr>
                    </a:p>
                  </a:txBody>
                  <a:tcPr marL="9525" marR="9525" marT="9525" marB="0" anchor="ctr"/>
                </a:tc>
                <a:tc>
                  <a:txBody>
                    <a:bodyPr/>
                    <a:lstStyle/>
                    <a:p>
                      <a:pPr algn="ctr" fontAlgn="b"/>
                      <a:r>
                        <a:rPr lang="en-US" sz="2000" b="1" u="none" strike="noStrike">
                          <a:effectLst/>
                        </a:rPr>
                        <a:t>$670,588 </a:t>
                      </a:r>
                      <a:endParaRPr lang="en-US" sz="2000" b="1" i="0" u="none" strike="noStrike">
                        <a:effectLst/>
                        <a:latin typeface="Arial"/>
                      </a:endParaRPr>
                    </a:p>
                  </a:txBody>
                  <a:tcPr marL="9525" marR="9525" marT="9525" marB="0" anchor="b"/>
                </a:tc>
                <a:tc>
                  <a:txBody>
                    <a:bodyPr/>
                    <a:lstStyle/>
                    <a:p>
                      <a:pPr algn="r" fontAlgn="b"/>
                      <a:r>
                        <a:rPr lang="en-US" sz="2000" b="1" u="none" strike="noStrike">
                          <a:effectLst/>
                        </a:rPr>
                        <a:t>$553,964 </a:t>
                      </a:r>
                      <a:endParaRPr lang="en-US" sz="2000" b="1" i="0" u="none" strike="noStrike">
                        <a:effectLst/>
                        <a:latin typeface="Arial"/>
                      </a:endParaRPr>
                    </a:p>
                  </a:txBody>
                  <a:tcPr marL="9525" marR="9525" marT="9525" marB="0" anchor="b"/>
                </a:tc>
              </a:tr>
              <a:tr h="516467">
                <a:tc>
                  <a:txBody>
                    <a:bodyPr/>
                    <a:lstStyle/>
                    <a:p>
                      <a:pPr algn="ctr" fontAlgn="ctr"/>
                      <a:r>
                        <a:rPr lang="en-US" sz="2000" b="1" u="none" strike="noStrike">
                          <a:effectLst/>
                        </a:rPr>
                        <a:t>FY2010 CLABSI</a:t>
                      </a:r>
                      <a:endParaRPr lang="en-US" sz="2000" b="1" i="0" u="none" strike="noStrike">
                        <a:effectLst/>
                        <a:latin typeface="Arial"/>
                      </a:endParaRPr>
                    </a:p>
                  </a:txBody>
                  <a:tcPr marL="9525" marR="9525" marT="9525" marB="0" anchor="ctr"/>
                </a:tc>
                <a:tc>
                  <a:txBody>
                    <a:bodyPr/>
                    <a:lstStyle/>
                    <a:p>
                      <a:pPr algn="ctr" fontAlgn="b"/>
                      <a:r>
                        <a:rPr lang="en-US" sz="2000" b="1" u="none" strike="noStrike">
                          <a:effectLst/>
                        </a:rPr>
                        <a:t>$728,900</a:t>
                      </a:r>
                      <a:endParaRPr lang="en-US" sz="2000" b="1" i="0" u="none" strike="noStrike">
                        <a:effectLst/>
                        <a:latin typeface="Arial"/>
                      </a:endParaRPr>
                    </a:p>
                  </a:txBody>
                  <a:tcPr marL="9525" marR="9525" marT="9525" marB="0" anchor="b"/>
                </a:tc>
                <a:tc>
                  <a:txBody>
                    <a:bodyPr/>
                    <a:lstStyle/>
                    <a:p>
                      <a:pPr algn="r" fontAlgn="b"/>
                      <a:r>
                        <a:rPr lang="en-US" sz="2000" b="1" u="none" strike="noStrike" dirty="0">
                          <a:solidFill>
                            <a:srgbClr val="FF0000"/>
                          </a:solidFill>
                          <a:effectLst/>
                        </a:rPr>
                        <a:t>($58,312)</a:t>
                      </a:r>
                      <a:endParaRPr lang="en-US" sz="2000" b="1" i="0" u="none" strike="noStrike" dirty="0">
                        <a:solidFill>
                          <a:srgbClr val="FF0000"/>
                        </a:solidFill>
                        <a:effectLst/>
                        <a:latin typeface="Arial"/>
                      </a:endParaRPr>
                    </a:p>
                  </a:txBody>
                  <a:tcPr marL="9525" marR="9525" marT="9525" marB="0" anchor="b"/>
                </a:tc>
              </a:tr>
              <a:tr h="516467">
                <a:tc>
                  <a:txBody>
                    <a:bodyPr/>
                    <a:lstStyle/>
                    <a:p>
                      <a:pPr algn="ctr" fontAlgn="ctr"/>
                      <a:r>
                        <a:rPr lang="en-US" sz="2000" b="1" u="none" strike="noStrike">
                          <a:effectLst/>
                        </a:rPr>
                        <a:t>FY2011 CLABSI</a:t>
                      </a:r>
                      <a:endParaRPr lang="en-US" sz="2000" b="1" i="0" u="none" strike="noStrike">
                        <a:effectLst/>
                        <a:latin typeface="Arial"/>
                      </a:endParaRPr>
                    </a:p>
                  </a:txBody>
                  <a:tcPr marL="9525" marR="9525" marT="9525" marB="0" anchor="ctr"/>
                </a:tc>
                <a:tc>
                  <a:txBody>
                    <a:bodyPr/>
                    <a:lstStyle/>
                    <a:p>
                      <a:pPr algn="ctr" fontAlgn="b"/>
                      <a:r>
                        <a:rPr lang="en-US" sz="2000" b="1" u="none" strike="noStrike">
                          <a:effectLst/>
                        </a:rPr>
                        <a:t>$699,744</a:t>
                      </a:r>
                      <a:endParaRPr lang="en-US" sz="2000" b="1" i="0" u="none" strike="noStrike">
                        <a:effectLst/>
                        <a:latin typeface="Arial"/>
                      </a:endParaRPr>
                    </a:p>
                  </a:txBody>
                  <a:tcPr marL="9525" marR="9525" marT="9525" marB="0" anchor="b"/>
                </a:tc>
                <a:tc>
                  <a:txBody>
                    <a:bodyPr/>
                    <a:lstStyle/>
                    <a:p>
                      <a:pPr algn="r" fontAlgn="b"/>
                      <a:r>
                        <a:rPr lang="en-US" sz="2000" b="1" u="none" strike="noStrike">
                          <a:effectLst/>
                        </a:rPr>
                        <a:t>$29,156</a:t>
                      </a:r>
                      <a:endParaRPr lang="en-US" sz="2000" b="1" i="0" u="none" strike="noStrike">
                        <a:effectLst/>
                        <a:latin typeface="Arial"/>
                      </a:endParaRPr>
                    </a:p>
                  </a:txBody>
                  <a:tcPr marL="9525" marR="9525" marT="9525" marB="0" anchor="b"/>
                </a:tc>
              </a:tr>
              <a:tr h="516467">
                <a:tc gridSpan="2">
                  <a:txBody>
                    <a:bodyPr/>
                    <a:lstStyle/>
                    <a:p>
                      <a:pPr algn="ctr" fontAlgn="b"/>
                      <a:r>
                        <a:rPr lang="en-US" sz="2000" b="1" u="none" strike="noStrike">
                          <a:effectLst/>
                        </a:rPr>
                        <a:t>Total Savings</a:t>
                      </a:r>
                      <a:endParaRPr lang="en-US" sz="2000" b="1" i="0" u="none" strike="noStrike">
                        <a:effectLst/>
                        <a:latin typeface="Arial"/>
                      </a:endParaRPr>
                    </a:p>
                  </a:txBody>
                  <a:tcPr marL="9525" marR="9525" marT="9525" marB="0" anchor="b"/>
                </a:tc>
                <a:tc hMerge="1">
                  <a:txBody>
                    <a:bodyPr/>
                    <a:lstStyle/>
                    <a:p>
                      <a:endParaRPr lang="en-US"/>
                    </a:p>
                  </a:txBody>
                  <a:tcPr/>
                </a:tc>
                <a:tc>
                  <a:txBody>
                    <a:bodyPr/>
                    <a:lstStyle/>
                    <a:p>
                      <a:pPr algn="r" fontAlgn="b"/>
                      <a:r>
                        <a:rPr lang="en-US" sz="2000" b="1" u="none" strike="noStrike" dirty="0">
                          <a:effectLst/>
                        </a:rPr>
                        <a:t>$524,808 </a:t>
                      </a:r>
                      <a:endParaRPr lang="en-US" sz="2000" b="1" i="0" u="none" strike="noStrike" dirty="0">
                        <a:effectLst/>
                        <a:latin typeface="Arial"/>
                      </a:endParaRPr>
                    </a:p>
                  </a:txBody>
                  <a:tcPr marL="9525" marR="9525" marT="9525" marB="0" anchor="b"/>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Picture 5"/>
          <p:cNvPicPr>
            <a:picLocks noChangeAspect="1" noChangeArrowheads="1"/>
          </p:cNvPicPr>
          <p:nvPr/>
        </p:nvPicPr>
        <p:blipFill>
          <a:blip r:embed="rId3" cstate="print"/>
          <a:srcRect/>
          <a:stretch>
            <a:fillRect/>
          </a:stretch>
        </p:blipFill>
        <p:spPr bwMode="auto">
          <a:xfrm>
            <a:off x="0" y="6324600"/>
            <a:ext cx="2305050" cy="392113"/>
          </a:xfrm>
          <a:prstGeom prst="rect">
            <a:avLst/>
          </a:prstGeom>
          <a:noFill/>
          <a:ln w="9525">
            <a:noFill/>
            <a:miter lim="800000"/>
            <a:headEnd/>
            <a:tailEnd/>
          </a:ln>
        </p:spPr>
      </p:pic>
      <p:pic>
        <p:nvPicPr>
          <p:cNvPr id="33794" name="Picture 2"/>
          <p:cNvPicPr>
            <a:picLocks noChangeAspect="1" noChangeArrowheads="1"/>
          </p:cNvPicPr>
          <p:nvPr/>
        </p:nvPicPr>
        <p:blipFill>
          <a:blip r:embed="rId4" cstate="print"/>
          <a:srcRect/>
          <a:stretch>
            <a:fillRect/>
          </a:stretch>
        </p:blipFill>
        <p:spPr bwMode="auto">
          <a:xfrm>
            <a:off x="7348538" y="6172200"/>
            <a:ext cx="1357312" cy="504825"/>
          </a:xfrm>
          <a:prstGeom prst="rect">
            <a:avLst/>
          </a:prstGeom>
          <a:noFill/>
          <a:ln w="9525">
            <a:noFill/>
            <a:miter lim="800000"/>
            <a:headEnd/>
            <a:tailEnd/>
          </a:ln>
        </p:spPr>
      </p:pic>
      <p:graphicFrame>
        <p:nvGraphicFramePr>
          <p:cNvPr id="6" name="Table 5"/>
          <p:cNvGraphicFramePr>
            <a:graphicFrameLocks noGrp="1"/>
          </p:cNvGraphicFramePr>
          <p:nvPr/>
        </p:nvGraphicFramePr>
        <p:xfrm>
          <a:off x="990600" y="609600"/>
          <a:ext cx="7391400" cy="4675188"/>
        </p:xfrm>
        <a:graphic>
          <a:graphicData uri="http://schemas.openxmlformats.org/drawingml/2006/table">
            <a:tbl>
              <a:tblPr/>
              <a:tblGrid>
                <a:gridCol w="2162175"/>
                <a:gridCol w="2892425"/>
                <a:gridCol w="2336800"/>
              </a:tblGrid>
              <a:tr h="168592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Year</a:t>
                      </a:r>
                      <a:endParaRPr kumimoji="0" lang="en-US" sz="2400" b="1" i="0" u="none" strike="noStrike" cap="none" normalizeH="0" baseline="0" smtClean="0">
                        <a:ln>
                          <a:noFill/>
                        </a:ln>
                        <a:solidFill>
                          <a:srgbClr val="000000"/>
                        </a:solidFill>
                        <a:effectLst/>
                        <a:latin typeface="Arial" charset="0"/>
                      </a:endParaRPr>
                    </a:p>
                  </a:txBody>
                  <a:tcPr marL="9525" marR="9525" marT="9526"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Total FY CAUTI Costs</a:t>
                      </a:r>
                      <a:endParaRPr kumimoji="0" lang="en-US" sz="2400" b="1" i="0" u="none" strike="noStrike" cap="none" normalizeH="0" baseline="0" smtClean="0">
                        <a:ln>
                          <a:noFill/>
                        </a:ln>
                        <a:solidFill>
                          <a:srgbClr val="000000"/>
                        </a:solidFill>
                        <a:effectLst/>
                        <a:latin typeface="Arial" charset="0"/>
                      </a:endParaRPr>
                    </a:p>
                  </a:txBody>
                  <a:tcPr marL="9525" marR="9525" marT="9526"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Amount Saved from Prior Year</a:t>
                      </a:r>
                      <a:endParaRPr kumimoji="0" lang="en-US" sz="2400" b="1" i="0" u="none" strike="noStrike" cap="none" normalizeH="0" baseline="0" smtClean="0">
                        <a:ln>
                          <a:noFill/>
                        </a:ln>
                        <a:solidFill>
                          <a:srgbClr val="000000"/>
                        </a:solidFill>
                        <a:effectLst/>
                        <a:latin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619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FY2008 CAUTI</a:t>
                      </a:r>
                      <a:endParaRPr kumimoji="0" lang="en-US" sz="2400" b="1" i="0" u="none" strike="noStrike" cap="none" normalizeH="0" baseline="0" smtClean="0">
                        <a:ln>
                          <a:noFill/>
                        </a:ln>
                        <a:solidFill>
                          <a:srgbClr val="000000"/>
                        </a:solidFill>
                        <a:effectLst/>
                        <a:latin typeface="Arial" charset="0"/>
                      </a:endParaRPr>
                    </a:p>
                  </a:txBody>
                  <a:tcPr marL="9525" marR="9525" marT="9526"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$106,742 - $173,204</a:t>
                      </a:r>
                      <a:endParaRPr kumimoji="0" lang="en-US" sz="2400" b="1" i="0" u="none" strike="noStrike" cap="none" normalizeH="0" baseline="0" smtClean="0">
                        <a:ln>
                          <a:noFill/>
                        </a:ln>
                        <a:solidFill>
                          <a:srgbClr val="000000"/>
                        </a:solidFill>
                        <a:effectLst/>
                        <a:latin typeface="Arial" charset="0"/>
                      </a:endParaRPr>
                    </a:p>
                  </a:txBody>
                  <a:tcPr marL="9525" marR="9525" marT="9526"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 </a:t>
                      </a:r>
                      <a:endParaRPr kumimoji="0" lang="en-US" sz="2400" b="1" i="0" u="none" strike="noStrike" cap="none" normalizeH="0" baseline="0" smtClean="0">
                        <a:ln>
                          <a:noFill/>
                        </a:ln>
                        <a:solidFill>
                          <a:srgbClr val="000000"/>
                        </a:solidFill>
                        <a:effectLst/>
                        <a:latin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r>
              <a:tr h="741363">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000000"/>
                        </a:solidFill>
                        <a:effectLst/>
                        <a:latin typeface="Calibri" pitchFamily="34" charset="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FY2009 CAUTI</a:t>
                      </a:r>
                      <a:endParaRPr kumimoji="0" lang="en-US" sz="2400" b="1" i="0" u="none" strike="noStrike" cap="none" normalizeH="0" baseline="0" smtClean="0">
                        <a:ln>
                          <a:noFill/>
                        </a:ln>
                        <a:solidFill>
                          <a:srgbClr val="000000"/>
                        </a:solidFill>
                        <a:effectLst/>
                        <a:latin typeface="Arial" charset="0"/>
                      </a:endParaRPr>
                    </a:p>
                  </a:txBody>
                  <a:tcPr marL="9525" marR="9525" marT="9526"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rgbClr val="000000"/>
                        </a:solidFill>
                        <a:effectLst/>
                        <a:latin typeface="Calibri" pitchFamily="34" charset="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$51,357 </a:t>
                      </a:r>
                      <a:endParaRPr kumimoji="0" lang="en-US" sz="2400" b="1" i="0" u="none" strike="noStrike" cap="none" normalizeH="0" baseline="0" smtClean="0">
                        <a:ln>
                          <a:noFill/>
                        </a:ln>
                        <a:solidFill>
                          <a:srgbClr val="000000"/>
                        </a:solidFill>
                        <a:effectLst/>
                        <a:latin typeface="Arial" charset="0"/>
                      </a:endParaRPr>
                    </a:p>
                  </a:txBody>
                  <a:tcPr marL="9525" marR="9525" marT="9526"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$55,385 </a:t>
                      </a:r>
                      <a:endParaRPr kumimoji="0" lang="en-US" sz="2400" b="1" i="0" u="none" strike="noStrike" cap="none" normalizeH="0" baseline="0" smtClean="0">
                        <a:ln>
                          <a:noFill/>
                        </a:ln>
                        <a:solidFill>
                          <a:srgbClr val="000000"/>
                        </a:solidFill>
                        <a:effectLst/>
                        <a:latin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619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FY2010 CAUTI</a:t>
                      </a:r>
                      <a:endParaRPr kumimoji="0" lang="en-US" sz="2400" b="1" i="0" u="none" strike="noStrike" cap="none" normalizeH="0" baseline="0" smtClean="0">
                        <a:ln>
                          <a:noFill/>
                        </a:ln>
                        <a:solidFill>
                          <a:srgbClr val="000000"/>
                        </a:solidFill>
                        <a:effectLst/>
                        <a:latin typeface="Arial" charset="0"/>
                      </a:endParaRPr>
                    </a:p>
                  </a:txBody>
                  <a:tcPr marL="9525" marR="9525" marT="9526"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$29,203</a:t>
                      </a:r>
                      <a:endParaRPr kumimoji="0" lang="en-US" sz="2400" b="1" i="0" u="none" strike="noStrike" cap="none" normalizeH="0" baseline="0" smtClean="0">
                        <a:ln>
                          <a:noFill/>
                        </a:ln>
                        <a:solidFill>
                          <a:srgbClr val="000000"/>
                        </a:solidFill>
                        <a:effectLst/>
                        <a:latin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$22,154 </a:t>
                      </a:r>
                      <a:endParaRPr kumimoji="0" lang="en-US" sz="2400" b="1" i="0" u="none" strike="noStrike" cap="none" normalizeH="0" baseline="0" smtClean="0">
                        <a:ln>
                          <a:noFill/>
                        </a:ln>
                        <a:solidFill>
                          <a:srgbClr val="000000"/>
                        </a:solidFill>
                        <a:effectLst/>
                        <a:latin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619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FY2011 CAUTI</a:t>
                      </a:r>
                      <a:endParaRPr kumimoji="0" lang="en-US" sz="2400" b="1" i="0" u="none" strike="noStrike" cap="none" normalizeH="0" baseline="0" smtClean="0">
                        <a:ln>
                          <a:noFill/>
                        </a:ln>
                        <a:solidFill>
                          <a:srgbClr val="000000"/>
                        </a:solidFill>
                        <a:effectLst/>
                        <a:latin typeface="Arial" charset="0"/>
                      </a:endParaRPr>
                    </a:p>
                  </a:txBody>
                  <a:tcPr marL="9525" marR="9525" marT="9526"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$10,070 </a:t>
                      </a:r>
                      <a:endParaRPr kumimoji="0" lang="en-US" sz="2400" b="1" i="0" u="none" strike="noStrike" cap="none" normalizeH="0" baseline="0" smtClean="0">
                        <a:ln>
                          <a:noFill/>
                        </a:ln>
                        <a:solidFill>
                          <a:srgbClr val="000000"/>
                        </a:solidFill>
                        <a:effectLst/>
                        <a:latin typeface="Arial" charset="0"/>
                      </a:endParaRPr>
                    </a:p>
                  </a:txBody>
                  <a:tcPr marL="9525" marR="9525" marT="9526"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$19,133</a:t>
                      </a:r>
                      <a:endParaRPr kumimoji="0" lang="en-US" sz="2400" b="1" i="0" u="none" strike="noStrike" cap="none" normalizeH="0" baseline="0" smtClean="0">
                        <a:ln>
                          <a:noFill/>
                        </a:ln>
                        <a:solidFill>
                          <a:srgbClr val="000000"/>
                        </a:solidFill>
                        <a:effectLst/>
                        <a:latin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61975">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Total Savings</a:t>
                      </a:r>
                      <a:endParaRPr kumimoji="0" lang="en-US" sz="2400" b="1" i="0" u="none" strike="noStrike" cap="none" normalizeH="0" baseline="0" smtClean="0">
                        <a:ln>
                          <a:noFill/>
                        </a:ln>
                        <a:solidFill>
                          <a:srgbClr val="000000"/>
                        </a:solidFill>
                        <a:effectLst/>
                        <a:latin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$96,672 </a:t>
                      </a:r>
                      <a:endParaRPr kumimoji="0" lang="en-US" sz="2400" b="1" i="0" u="none" strike="noStrike" cap="none" normalizeH="0" baseline="0" smtClean="0">
                        <a:ln>
                          <a:noFill/>
                        </a:ln>
                        <a:solidFill>
                          <a:srgbClr val="000000"/>
                        </a:solidFill>
                        <a:effectLst/>
                        <a:latin typeface="Arial" charset="0"/>
                      </a:endParaRPr>
                    </a:p>
                  </a:txBody>
                  <a:tcPr marL="9525" marR="9525" marT="9526"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14338"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8" name="Title 7"/>
          <p:cNvSpPr>
            <a:spLocks noGrp="1"/>
          </p:cNvSpPr>
          <p:nvPr>
            <p:ph type="title"/>
          </p:nvPr>
        </p:nvSpPr>
        <p:spPr>
          <a:solidFill>
            <a:schemeClr val="bg1">
              <a:lumMod val="75000"/>
            </a:schemeClr>
          </a:solidFill>
        </p:spPr>
        <p:txBody>
          <a:bodyPr rtlCol="0">
            <a:normAutofit/>
          </a:bodyPr>
          <a:lstStyle/>
          <a:p>
            <a:pPr fontAlgn="auto">
              <a:spcAft>
                <a:spcPts val="0"/>
              </a:spcAft>
              <a:defRPr/>
            </a:pPr>
            <a:r>
              <a:rPr lang="en-US" dirty="0" smtClean="0"/>
              <a:t>Reasons for a Business Case</a:t>
            </a:r>
            <a:endParaRPr lang="en-US" dirty="0"/>
          </a:p>
        </p:txBody>
      </p:sp>
      <p:sp>
        <p:nvSpPr>
          <p:cNvPr id="9" name="Content Placeholder 8"/>
          <p:cNvSpPr>
            <a:spLocks noGrp="1"/>
          </p:cNvSpPr>
          <p:nvPr>
            <p:ph idx="1"/>
          </p:nvPr>
        </p:nvSpPr>
        <p:spPr>
          <a:xfrm>
            <a:off x="304800" y="1600200"/>
            <a:ext cx="8610600" cy="4525963"/>
          </a:xfrm>
        </p:spPr>
        <p:txBody>
          <a:bodyPr rtlCol="0">
            <a:normAutofit lnSpcReduction="10000"/>
          </a:bodyPr>
          <a:lstStyle/>
          <a:p>
            <a:pPr fontAlgn="auto">
              <a:spcAft>
                <a:spcPts val="0"/>
              </a:spcAft>
              <a:buFont typeface="Arial" pitchFamily="34" charset="0"/>
              <a:buChar char="•"/>
              <a:defRPr/>
            </a:pPr>
            <a:r>
              <a:rPr lang="en-US" b="1" dirty="0" smtClean="0">
                <a:solidFill>
                  <a:srgbClr val="7030A0"/>
                </a:solidFill>
              </a:rPr>
              <a:t>ALTRUISM</a:t>
            </a:r>
            <a:r>
              <a:rPr lang="en-US" dirty="0" smtClean="0"/>
              <a:t>:  Wish to prevent suffering &amp; death</a:t>
            </a:r>
          </a:p>
          <a:p>
            <a:pPr marL="0" indent="0" fontAlgn="auto">
              <a:spcAft>
                <a:spcPts val="0"/>
              </a:spcAft>
              <a:buFont typeface="Arial" pitchFamily="34" charset="0"/>
              <a:buNone/>
              <a:defRPr/>
            </a:pPr>
            <a:r>
              <a:rPr lang="en-US" sz="2400" dirty="0"/>
              <a:t>	</a:t>
            </a:r>
            <a:r>
              <a:rPr lang="en-US" sz="2400" dirty="0" smtClean="0"/>
              <a:t>- necessary &amp; laudable goal, but does not pay the bills</a:t>
            </a:r>
          </a:p>
          <a:p>
            <a:pPr marL="0" indent="0" fontAlgn="auto">
              <a:spcAft>
                <a:spcPts val="0"/>
              </a:spcAft>
              <a:buFont typeface="Arial" pitchFamily="34" charset="0"/>
              <a:buNone/>
              <a:defRPr/>
            </a:pPr>
            <a:endParaRPr lang="en-US" sz="2400" dirty="0"/>
          </a:p>
          <a:p>
            <a:pPr fontAlgn="auto">
              <a:spcAft>
                <a:spcPts val="0"/>
              </a:spcAft>
              <a:buFont typeface="Arial" pitchFamily="34" charset="0"/>
              <a:buChar char="•"/>
              <a:defRPr/>
            </a:pPr>
            <a:r>
              <a:rPr lang="en-US" dirty="0" smtClean="0"/>
              <a:t> </a:t>
            </a:r>
            <a:r>
              <a:rPr lang="en-US" b="1" dirty="0" smtClean="0">
                <a:solidFill>
                  <a:srgbClr val="7030A0"/>
                </a:solidFill>
              </a:rPr>
              <a:t>REALISM</a:t>
            </a:r>
            <a:r>
              <a:rPr lang="en-US" dirty="0" smtClean="0"/>
              <a:t>: Life’s circumstances do not allow you               	             to work for free</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r>
              <a:rPr lang="en-US" dirty="0" smtClean="0"/>
              <a:t> </a:t>
            </a:r>
            <a:r>
              <a:rPr lang="en-US" b="1" dirty="0" smtClean="0">
                <a:solidFill>
                  <a:srgbClr val="7030A0"/>
                </a:solidFill>
              </a:rPr>
              <a:t>PRAGMATISM</a:t>
            </a:r>
            <a:r>
              <a:rPr lang="en-US" dirty="0" smtClean="0"/>
              <a:t>:  You need the resources to carry 	                        out an effective Infection  	                	                        Control Program</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graphicFrame>
        <p:nvGraphicFramePr>
          <p:cNvPr id="34890" name="Group 74"/>
          <p:cNvGraphicFramePr>
            <a:graphicFrameLocks noGrp="1"/>
          </p:cNvGraphicFramePr>
          <p:nvPr/>
        </p:nvGraphicFramePr>
        <p:xfrm>
          <a:off x="457200" y="201613"/>
          <a:ext cx="8458200" cy="6592492"/>
        </p:xfrm>
        <a:graphic>
          <a:graphicData uri="http://schemas.openxmlformats.org/drawingml/2006/table">
            <a:tbl>
              <a:tblPr/>
              <a:tblGrid>
                <a:gridCol w="3871913"/>
                <a:gridCol w="4586287"/>
              </a:tblGrid>
              <a:tr h="4778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Devices</a:t>
                      </a:r>
                    </a:p>
                  </a:txBody>
                  <a:tcPr marL="5693" marR="5693" marT="5693"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Savings over 3 Yr. Period</a:t>
                      </a:r>
                    </a:p>
                  </a:txBody>
                  <a:tcPr marL="5693" marR="5693" marT="5693"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VAPs</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$1,624,956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CLABSIs</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$524,808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CAUTIs</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$96,672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Sub total</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$2,246,436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143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397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MDROs</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MRSA</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VRE</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C diff</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Gram negative bacilli</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Sub total</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143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397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SSIs</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CABG</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Colon</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KNPRO</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HPRO</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HYST</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000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rPr>
                        <a:t>Sub total</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143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397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000000"/>
                          </a:solidFill>
                          <a:effectLst/>
                          <a:latin typeface="Calibri" pitchFamily="34" charset="0"/>
                        </a:rPr>
                        <a:t>GRAND TOTAL</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700" b="1" i="0" u="none" strike="noStrike" cap="none" normalizeH="0" baseline="0" smtClean="0">
                          <a:ln>
                            <a:noFill/>
                          </a:ln>
                          <a:solidFill>
                            <a:srgbClr val="000000"/>
                          </a:solidFill>
                          <a:effectLst/>
                          <a:latin typeface="Calibri" pitchFamily="34" charset="0"/>
                        </a:rPr>
                        <a:t> </a:t>
                      </a:r>
                    </a:p>
                  </a:txBody>
                  <a:tcPr marL="5693" marR="5693" marT="5693"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Picture 5"/>
          <p:cNvPicPr>
            <a:picLocks noChangeAspect="1" noChangeArrowheads="1"/>
          </p:cNvPicPr>
          <p:nvPr/>
        </p:nvPicPr>
        <p:blipFill>
          <a:blip r:embed="rId3" cstate="print"/>
          <a:srcRect/>
          <a:stretch>
            <a:fillRect/>
          </a:stretch>
        </p:blipFill>
        <p:spPr bwMode="auto">
          <a:xfrm>
            <a:off x="0" y="6324600"/>
            <a:ext cx="2305050" cy="392113"/>
          </a:xfrm>
          <a:prstGeom prst="rect">
            <a:avLst/>
          </a:prstGeom>
          <a:noFill/>
          <a:ln w="9525">
            <a:noFill/>
            <a:miter lim="800000"/>
            <a:headEnd/>
            <a:tailEnd/>
          </a:ln>
        </p:spPr>
      </p:pic>
      <p:pic>
        <p:nvPicPr>
          <p:cNvPr id="35842" name="Picture 2"/>
          <p:cNvPicPr>
            <a:picLocks noChangeAspect="1" noChangeArrowheads="1"/>
          </p:cNvPicPr>
          <p:nvPr/>
        </p:nvPicPr>
        <p:blipFill>
          <a:blip r:embed="rId4" cstate="print"/>
          <a:srcRect/>
          <a:stretch>
            <a:fillRect/>
          </a:stretch>
        </p:blipFill>
        <p:spPr bwMode="auto">
          <a:xfrm>
            <a:off x="7348538" y="6172200"/>
            <a:ext cx="1357312" cy="504825"/>
          </a:xfrm>
          <a:prstGeom prst="rect">
            <a:avLst/>
          </a:prstGeom>
          <a:noFill/>
          <a:ln w="9525">
            <a:noFill/>
            <a:miter lim="800000"/>
            <a:headEnd/>
            <a:tailEnd/>
          </a:ln>
        </p:spPr>
      </p:pic>
      <p:graphicFrame>
        <p:nvGraphicFramePr>
          <p:cNvPr id="35948" name="Group 108"/>
          <p:cNvGraphicFramePr>
            <a:graphicFrameLocks noGrp="1"/>
          </p:cNvGraphicFramePr>
          <p:nvPr/>
        </p:nvGraphicFramePr>
        <p:xfrm>
          <a:off x="304800" y="533400"/>
          <a:ext cx="8229600" cy="5100858"/>
        </p:xfrm>
        <a:graphic>
          <a:graphicData uri="http://schemas.openxmlformats.org/drawingml/2006/table">
            <a:tbl>
              <a:tblPr/>
              <a:tblGrid>
                <a:gridCol w="4124325"/>
                <a:gridCol w="850900"/>
                <a:gridCol w="920750"/>
                <a:gridCol w="1106488"/>
                <a:gridCol w="1227137"/>
              </a:tblGrid>
              <a:tr h="3222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Item</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Each</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Number</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Cost/year</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3 Year Cost</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68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Personnel Costs (Salary + Benefits)</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$82,280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6</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$493,680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$1,481,040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68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Equipment</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6828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Computers</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$1,100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6</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$6,600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6828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Copier/Fax (rent with maintenance agreement)</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1</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$1,750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$1,750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26828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Software License</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2</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$60,000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$180,000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539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r>
              <a:tr h="268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Space (rent)</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$36,000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$108,000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539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r>
              <a:tr h="268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Supplies</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$5,000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$15,000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539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r>
              <a:tr h="268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Communications (telephone, beepers, postage)</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$6,000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$18,000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539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r>
              <a:tr h="268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Education (CME, Dues, Journals)</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$8,000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$24,000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539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r>
              <a:tr h="268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TOTAL</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Calibri" pitchFamily="34" charset="0"/>
                        </a:rPr>
                        <a:t>$1,834,390 </a:t>
                      </a:r>
                    </a:p>
                  </a:txBody>
                  <a:tcPr marL="7677" marR="7677" marT="7677"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5"/>
          <p:cNvPicPr>
            <a:picLocks noChangeAspect="1" noChangeArrowheads="1"/>
          </p:cNvPicPr>
          <p:nvPr/>
        </p:nvPicPr>
        <p:blipFill>
          <a:blip r:embed="rId3" cstate="print"/>
          <a:srcRect/>
          <a:stretch>
            <a:fillRect/>
          </a:stretch>
        </p:blipFill>
        <p:spPr bwMode="auto">
          <a:xfrm>
            <a:off x="0" y="6324600"/>
            <a:ext cx="2305050" cy="392113"/>
          </a:xfrm>
          <a:prstGeom prst="rect">
            <a:avLst/>
          </a:prstGeom>
          <a:noFill/>
          <a:ln w="9525">
            <a:noFill/>
            <a:miter lim="800000"/>
            <a:headEnd/>
            <a:tailEnd/>
          </a:ln>
        </p:spPr>
      </p:pic>
      <p:pic>
        <p:nvPicPr>
          <p:cNvPr id="36866" name="Picture 2"/>
          <p:cNvPicPr>
            <a:picLocks noChangeAspect="1" noChangeArrowheads="1"/>
          </p:cNvPicPr>
          <p:nvPr/>
        </p:nvPicPr>
        <p:blipFill>
          <a:blip r:embed="rId4" cstate="print"/>
          <a:srcRect/>
          <a:stretch>
            <a:fillRect/>
          </a:stretch>
        </p:blipFill>
        <p:spPr bwMode="auto">
          <a:xfrm>
            <a:off x="7348538" y="6172200"/>
            <a:ext cx="1357312" cy="504825"/>
          </a:xfrm>
          <a:prstGeom prst="rect">
            <a:avLst/>
          </a:prstGeom>
          <a:noFill/>
          <a:ln w="9525">
            <a:noFill/>
            <a:miter lim="800000"/>
            <a:headEnd/>
            <a:tailEnd/>
          </a:ln>
        </p:spPr>
      </p:pic>
      <p:graphicFrame>
        <p:nvGraphicFramePr>
          <p:cNvPr id="2" name="Table 1"/>
          <p:cNvGraphicFramePr>
            <a:graphicFrameLocks noGrp="1"/>
          </p:cNvGraphicFramePr>
          <p:nvPr/>
        </p:nvGraphicFramePr>
        <p:xfrm>
          <a:off x="914400" y="990600"/>
          <a:ext cx="6858000" cy="3505203"/>
        </p:xfrm>
        <a:graphic>
          <a:graphicData uri="http://schemas.openxmlformats.org/drawingml/2006/table">
            <a:tbl>
              <a:tblPr>
                <a:tableStyleId>{5C22544A-7EE6-4342-B048-85BDC9FD1C3A}</a:tableStyleId>
              </a:tblPr>
              <a:tblGrid>
                <a:gridCol w="4270076"/>
                <a:gridCol w="2587924"/>
              </a:tblGrid>
              <a:tr h="389467">
                <a:tc>
                  <a:txBody>
                    <a:bodyPr/>
                    <a:lstStyle/>
                    <a:p>
                      <a:pPr algn="l" fontAlgn="b"/>
                      <a:r>
                        <a:rPr lang="en-US" sz="2400" u="none" strike="noStrike" dirty="0">
                          <a:effectLst/>
                        </a:rPr>
                        <a:t>Device Savings</a:t>
                      </a:r>
                      <a:endParaRPr lang="en-US" sz="2400" b="0" i="0" u="none" strike="noStrike" dirty="0">
                        <a:solidFill>
                          <a:srgbClr val="000000"/>
                        </a:solidFill>
                        <a:effectLst/>
                        <a:latin typeface="Calibri"/>
                      </a:endParaRPr>
                    </a:p>
                  </a:txBody>
                  <a:tcPr marL="9525" marR="9525" marT="9525" marB="0" anchor="b"/>
                </a:tc>
                <a:tc>
                  <a:txBody>
                    <a:bodyPr/>
                    <a:lstStyle/>
                    <a:p>
                      <a:pPr algn="r" rtl="0" fontAlgn="b"/>
                      <a:r>
                        <a:rPr lang="en-US" sz="2400" u="none" strike="noStrike">
                          <a:effectLst/>
                        </a:rPr>
                        <a:t>$2,246,436 </a:t>
                      </a:r>
                      <a:endParaRPr lang="en-US" sz="2400" b="1" i="0" u="none" strike="noStrike">
                        <a:solidFill>
                          <a:srgbClr val="000000"/>
                        </a:solidFill>
                        <a:effectLst/>
                        <a:latin typeface="Calibri"/>
                      </a:endParaRPr>
                    </a:p>
                  </a:txBody>
                  <a:tcPr marL="9525" marR="9525" marT="9525" marB="0" anchor="b"/>
                </a:tc>
              </a:tr>
              <a:tr h="389467">
                <a:tc>
                  <a:txBody>
                    <a:bodyPr/>
                    <a:lstStyle/>
                    <a:p>
                      <a:pPr algn="l" fontAlgn="b"/>
                      <a:r>
                        <a:rPr lang="en-US" sz="2400" u="none" strike="noStrike">
                          <a:effectLst/>
                        </a:rPr>
                        <a:t>Program Costs</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a:effectLst/>
                        </a:rPr>
                        <a:t>$1,834,390 </a:t>
                      </a:r>
                      <a:endParaRPr lang="en-US" sz="2400" b="1" i="0" u="none" strike="noStrike">
                        <a:solidFill>
                          <a:srgbClr val="000000"/>
                        </a:solidFill>
                        <a:effectLst/>
                        <a:latin typeface="Calibri"/>
                      </a:endParaRPr>
                    </a:p>
                  </a:txBody>
                  <a:tcPr marL="9525" marR="9525" marT="9525" marB="0" anchor="b"/>
                </a:tc>
              </a:tr>
              <a:tr h="389467">
                <a:tc>
                  <a:txBody>
                    <a:bodyPr/>
                    <a:lstStyle/>
                    <a:p>
                      <a:pPr algn="l" fontAlgn="b"/>
                      <a:r>
                        <a:rPr lang="en-US" sz="2400" u="none" strike="noStrike">
                          <a:effectLst/>
                        </a:rPr>
                        <a:t>Net Gain</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a:effectLst/>
                        </a:rPr>
                        <a:t>$412,046 </a:t>
                      </a:r>
                      <a:endParaRPr lang="en-US" sz="2400" b="1" i="0" u="none" strike="noStrike">
                        <a:solidFill>
                          <a:srgbClr val="000000"/>
                        </a:solidFill>
                        <a:effectLst/>
                        <a:latin typeface="Calibri"/>
                      </a:endParaRPr>
                    </a:p>
                  </a:txBody>
                  <a:tcPr marL="9525" marR="9525" marT="9525" marB="0" anchor="b"/>
                </a:tc>
              </a:tr>
              <a:tr h="389467">
                <a:tc>
                  <a:txBody>
                    <a:bodyPr/>
                    <a:lstStyle/>
                    <a:p>
                      <a:pPr algn="l" fontAlgn="b"/>
                      <a:r>
                        <a:rPr lang="en-US" sz="2400" u="none" strike="noStrike" dirty="0">
                          <a:effectLst/>
                        </a:rPr>
                        <a:t> </a:t>
                      </a:r>
                      <a:endParaRPr lang="en-US" sz="24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r>
                        <a:rPr lang="en-US" sz="2400" u="none" strike="noStrike" dirty="0">
                          <a:effectLst/>
                        </a:rPr>
                        <a:t> </a:t>
                      </a:r>
                      <a:endParaRPr lang="en-US" sz="2400" b="0" i="0" u="none" strike="noStrike" dirty="0">
                        <a:solidFill>
                          <a:srgbClr val="000000"/>
                        </a:solidFill>
                        <a:effectLst/>
                        <a:latin typeface="Calibri"/>
                      </a:endParaRPr>
                    </a:p>
                  </a:txBody>
                  <a:tcPr marL="9525" marR="9525" marT="9525" marB="0" anchor="b">
                    <a:solidFill>
                      <a:srgbClr val="FFFF00"/>
                    </a:solidFill>
                  </a:tcPr>
                </a:tc>
              </a:tr>
              <a:tr h="389467">
                <a:tc>
                  <a:txBody>
                    <a:bodyPr/>
                    <a:lstStyle/>
                    <a:p>
                      <a:pPr algn="l" fontAlgn="b"/>
                      <a:r>
                        <a:rPr lang="en-US" sz="2400" u="none" strike="noStrike">
                          <a:effectLst/>
                        </a:rPr>
                        <a:t>Assume 3 year Savings</a:t>
                      </a:r>
                      <a:endParaRPr lang="en-US" sz="2400" b="0" i="0" u="none" strike="noStrike">
                        <a:solidFill>
                          <a:srgbClr val="000000"/>
                        </a:solidFill>
                        <a:effectLst/>
                        <a:latin typeface="Calibri"/>
                      </a:endParaRPr>
                    </a:p>
                  </a:txBody>
                  <a:tcPr marL="9525" marR="9525" marT="9525" marB="0" anchor="b"/>
                </a:tc>
                <a:tc>
                  <a:txBody>
                    <a:bodyPr/>
                    <a:lstStyle/>
                    <a:p>
                      <a:pPr algn="l" fontAlgn="b"/>
                      <a:r>
                        <a:rPr lang="en-US" sz="2400" u="none" strike="noStrike">
                          <a:effectLst/>
                        </a:rPr>
                        <a:t> </a:t>
                      </a:r>
                      <a:endParaRPr lang="en-US" sz="2400" b="0" i="0" u="none" strike="noStrike">
                        <a:solidFill>
                          <a:srgbClr val="000000"/>
                        </a:solidFill>
                        <a:effectLst/>
                        <a:latin typeface="Calibri"/>
                      </a:endParaRPr>
                    </a:p>
                  </a:txBody>
                  <a:tcPr marL="9525" marR="9525" marT="9525" marB="0" anchor="b"/>
                </a:tc>
              </a:tr>
              <a:tr h="389467">
                <a:tc>
                  <a:txBody>
                    <a:bodyPr/>
                    <a:lstStyle/>
                    <a:p>
                      <a:pPr algn="l" fontAlgn="b"/>
                      <a:r>
                        <a:rPr lang="en-US" sz="2400" u="none" strike="noStrike">
                          <a:effectLst/>
                        </a:rPr>
                        <a:t>MDROs</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a:effectLst/>
                        </a:rPr>
                        <a:t>$150,000 </a:t>
                      </a:r>
                      <a:endParaRPr lang="en-US" sz="2400" b="1" i="0" u="none" strike="noStrike">
                        <a:solidFill>
                          <a:srgbClr val="000000"/>
                        </a:solidFill>
                        <a:effectLst/>
                        <a:latin typeface="Calibri"/>
                      </a:endParaRPr>
                    </a:p>
                  </a:txBody>
                  <a:tcPr marL="9525" marR="9525" marT="9525" marB="0" anchor="b"/>
                </a:tc>
              </a:tr>
              <a:tr h="389467">
                <a:tc>
                  <a:txBody>
                    <a:bodyPr/>
                    <a:lstStyle/>
                    <a:p>
                      <a:pPr algn="l" fontAlgn="b"/>
                      <a:r>
                        <a:rPr lang="en-US" sz="2400" u="none" strike="noStrike">
                          <a:effectLst/>
                        </a:rPr>
                        <a:t>SSIs</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a:effectLst/>
                        </a:rPr>
                        <a:t>$200,000 </a:t>
                      </a:r>
                      <a:endParaRPr lang="en-US" sz="2400" b="1" i="0" u="none" strike="noStrike">
                        <a:solidFill>
                          <a:srgbClr val="000000"/>
                        </a:solidFill>
                        <a:effectLst/>
                        <a:latin typeface="Calibri"/>
                      </a:endParaRPr>
                    </a:p>
                  </a:txBody>
                  <a:tcPr marL="9525" marR="9525" marT="9525" marB="0" anchor="b"/>
                </a:tc>
              </a:tr>
              <a:tr h="389467">
                <a:tc>
                  <a:txBody>
                    <a:bodyPr/>
                    <a:lstStyle/>
                    <a:p>
                      <a:pPr algn="l" fontAlgn="b"/>
                      <a:r>
                        <a:rPr lang="en-US" sz="2400" u="none" strike="noStrike" dirty="0">
                          <a:effectLst/>
                        </a:rPr>
                        <a:t> </a:t>
                      </a:r>
                      <a:endParaRPr lang="en-US" sz="2400" b="0" i="0" u="none" strike="noStrike" dirty="0">
                        <a:solidFill>
                          <a:srgbClr val="000000"/>
                        </a:solidFill>
                        <a:effectLst/>
                        <a:latin typeface="Calibri"/>
                      </a:endParaRPr>
                    </a:p>
                  </a:txBody>
                  <a:tcPr marL="9525" marR="9525" marT="9525" marB="0" anchor="b">
                    <a:solidFill>
                      <a:srgbClr val="FFFF00"/>
                    </a:solidFill>
                  </a:tcPr>
                </a:tc>
                <a:tc>
                  <a:txBody>
                    <a:bodyPr/>
                    <a:lstStyle/>
                    <a:p>
                      <a:pPr algn="l" fontAlgn="b"/>
                      <a:r>
                        <a:rPr lang="en-US" sz="2400" u="none" strike="noStrike" dirty="0">
                          <a:effectLst/>
                        </a:rPr>
                        <a:t> </a:t>
                      </a:r>
                      <a:endParaRPr lang="en-US" sz="2400" b="0" i="0" u="none" strike="noStrike" dirty="0">
                        <a:solidFill>
                          <a:srgbClr val="000000"/>
                        </a:solidFill>
                        <a:effectLst/>
                        <a:latin typeface="Calibri"/>
                      </a:endParaRPr>
                    </a:p>
                  </a:txBody>
                  <a:tcPr marL="9525" marR="9525" marT="9525" marB="0" anchor="b">
                    <a:solidFill>
                      <a:srgbClr val="FFFF00"/>
                    </a:solidFill>
                  </a:tcPr>
                </a:tc>
              </a:tr>
              <a:tr h="389467">
                <a:tc>
                  <a:txBody>
                    <a:bodyPr/>
                    <a:lstStyle/>
                    <a:p>
                      <a:pPr algn="l" fontAlgn="b"/>
                      <a:r>
                        <a:rPr lang="en-US" sz="2400" u="none" strike="noStrike">
                          <a:effectLst/>
                        </a:rPr>
                        <a:t>Total 3 Year Net Gain</a:t>
                      </a:r>
                      <a:endParaRPr lang="en-US" sz="2400" b="0" i="0" u="none" strike="noStrike">
                        <a:solidFill>
                          <a:srgbClr val="000000"/>
                        </a:solidFill>
                        <a:effectLst/>
                        <a:latin typeface="Calibri"/>
                      </a:endParaRPr>
                    </a:p>
                  </a:txBody>
                  <a:tcPr marL="9525" marR="9525" marT="9525" marB="0" anchor="b"/>
                </a:tc>
                <a:tc>
                  <a:txBody>
                    <a:bodyPr/>
                    <a:lstStyle/>
                    <a:p>
                      <a:pPr algn="r" fontAlgn="b"/>
                      <a:r>
                        <a:rPr lang="en-US" sz="2400" u="none" strike="noStrike" dirty="0">
                          <a:effectLst/>
                        </a:rPr>
                        <a:t>$762,046 </a:t>
                      </a:r>
                      <a:endParaRPr lang="en-US" sz="2400" b="1" i="0" u="none" strike="noStrike" dirty="0">
                        <a:solidFill>
                          <a:srgbClr val="000000"/>
                        </a:solidFill>
                        <a:effectLst/>
                        <a:latin typeface="Calibri"/>
                      </a:endParaRPr>
                    </a:p>
                  </a:txBody>
                  <a:tcPr marL="9525" marR="9525" marT="9525" marB="0" anchor="b"/>
                </a:tc>
              </a:tr>
            </a:tbl>
          </a:graphicData>
        </a:graphic>
      </p:graphicFrame>
      <p:sp>
        <p:nvSpPr>
          <p:cNvPr id="36899" name="TextBox 2"/>
          <p:cNvSpPr txBox="1">
            <a:spLocks noChangeArrowheads="1"/>
          </p:cNvSpPr>
          <p:nvPr/>
        </p:nvSpPr>
        <p:spPr bwMode="auto">
          <a:xfrm>
            <a:off x="1152525" y="5105400"/>
            <a:ext cx="5440363" cy="369888"/>
          </a:xfrm>
          <a:prstGeom prst="rect">
            <a:avLst/>
          </a:prstGeom>
          <a:noFill/>
          <a:ln w="9525">
            <a:noFill/>
            <a:miter lim="800000"/>
            <a:headEnd/>
            <a:tailEnd/>
          </a:ln>
        </p:spPr>
        <p:txBody>
          <a:bodyPr wrap="none">
            <a:spAutoFit/>
          </a:bodyPr>
          <a:lstStyle/>
          <a:p>
            <a:r>
              <a:rPr lang="en-US" b="1">
                <a:latin typeface="Calibri" pitchFamily="34" charset="0"/>
              </a:rPr>
              <a:t>Program Costs already incorporated for MDRO’s &amp; SSI’s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37890"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ctrTitle"/>
          </p:nvPr>
        </p:nvSpPr>
        <p:spPr>
          <a:solidFill>
            <a:schemeClr val="bg1">
              <a:lumMod val="85000"/>
            </a:schemeClr>
          </a:solidFill>
        </p:spPr>
        <p:txBody>
          <a:bodyPr rtlCol="0">
            <a:normAutofit/>
          </a:bodyPr>
          <a:lstStyle/>
          <a:p>
            <a:pPr fontAlgn="auto">
              <a:spcAft>
                <a:spcPts val="0"/>
              </a:spcAft>
              <a:defRPr/>
            </a:pPr>
            <a:r>
              <a:rPr lang="en-US" b="1" dirty="0" smtClean="0">
                <a:solidFill>
                  <a:srgbClr val="7030A0"/>
                </a:solidFill>
              </a:rPr>
              <a:t>STEPS FOR DEVELOPING A BUSINESS CASE/PLAN</a:t>
            </a:r>
            <a:endParaRPr lang="en-US" b="1" dirty="0">
              <a:solidFill>
                <a:srgbClr val="7030A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38914"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85000"/>
            </a:schemeClr>
          </a:solidFill>
        </p:spPr>
        <p:txBody>
          <a:bodyPr>
            <a:normAutofit/>
          </a:bodyPr>
          <a:lstStyle/>
          <a:p>
            <a:r>
              <a:rPr lang="en-US" b="1" smtClean="0">
                <a:solidFill>
                  <a:srgbClr val="9900CC"/>
                </a:solidFill>
              </a:rPr>
              <a:t>1.  Develop a Mission Statement</a:t>
            </a:r>
          </a:p>
        </p:txBody>
      </p:sp>
      <p:sp>
        <p:nvSpPr>
          <p:cNvPr id="3" name="Content Placeholder 2"/>
          <p:cNvSpPr>
            <a:spLocks noGrp="1"/>
          </p:cNvSpPr>
          <p:nvPr>
            <p:ph idx="1"/>
          </p:nvPr>
        </p:nvSpPr>
        <p:spPr>
          <a:solidFill>
            <a:schemeClr val="accent1">
              <a:lumMod val="20000"/>
              <a:lumOff val="80000"/>
            </a:schemeClr>
          </a:solidFill>
        </p:spPr>
        <p:txBody>
          <a:bodyPr>
            <a:normAutofit/>
          </a:bodyPr>
          <a:lstStyle/>
          <a:p>
            <a:r>
              <a:rPr lang="en-US" b="1" smtClean="0"/>
              <a:t>Improve patient morbidity and mortality by reducing hospital acquired infections through (cost effective) evidence based practices</a:t>
            </a:r>
          </a:p>
          <a:p>
            <a:pPr>
              <a:buFont typeface="Arial" charset="0"/>
              <a:buNone/>
            </a:pPr>
            <a:r>
              <a:rPr lang="en-US" b="1" smtClean="0"/>
              <a:t>	</a:t>
            </a:r>
            <a:r>
              <a:rPr lang="en-US" sz="2400" b="1" smtClean="0"/>
              <a:t>- make sure it is in line with the mission of the facility</a:t>
            </a:r>
            <a:r>
              <a:rPr lang="en-US" b="1" smtClean="0"/>
              <a:t>	- </a:t>
            </a:r>
            <a:r>
              <a:rPr lang="en-US" sz="2400" b="1" smtClean="0"/>
              <a:t>keep it simple and defensible</a:t>
            </a:r>
          </a:p>
          <a:p>
            <a:pPr>
              <a:buFont typeface="Arial" charset="0"/>
              <a:buNone/>
            </a:pPr>
            <a:r>
              <a:rPr lang="en-US" sz="2400" b="1" smtClean="0"/>
              <a:t>	-  it becomes your “Constitution”</a:t>
            </a:r>
          </a:p>
          <a:p>
            <a:pPr>
              <a:buFont typeface="Arial" charset="0"/>
              <a:buNone/>
            </a:pPr>
            <a:r>
              <a:rPr lang="en-US" sz="2400" b="1" smtClean="0"/>
              <a:t>	-  one can always refer to the Mission Statement to keep 	   the program on track</a:t>
            </a:r>
            <a:endParaRPr lang="en-US" b="1"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39938"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85000"/>
            </a:schemeClr>
          </a:solidFill>
        </p:spPr>
        <p:txBody>
          <a:bodyPr>
            <a:normAutofit fontScale="90000"/>
          </a:bodyPr>
          <a:lstStyle/>
          <a:p>
            <a:pPr algn="l"/>
            <a:r>
              <a:rPr lang="en-US" sz="4000" b="1" smtClean="0">
                <a:solidFill>
                  <a:srgbClr val="9900CC"/>
                </a:solidFill>
              </a:rPr>
              <a:t>2. Frame the Problem and Develop a Hypothesis About Potential Solutions</a:t>
            </a:r>
          </a:p>
        </p:txBody>
      </p:sp>
      <p:sp>
        <p:nvSpPr>
          <p:cNvPr id="3" name="Content Placeholder 2"/>
          <p:cNvSpPr>
            <a:spLocks noGrp="1"/>
          </p:cNvSpPr>
          <p:nvPr>
            <p:ph idx="1"/>
          </p:nvPr>
        </p:nvSpPr>
        <p:spPr>
          <a:solidFill>
            <a:schemeClr val="accent1">
              <a:lumMod val="20000"/>
              <a:lumOff val="80000"/>
            </a:schemeClr>
          </a:solidFill>
        </p:spPr>
        <p:txBody>
          <a:bodyPr rtlCol="0">
            <a:normAutofit/>
          </a:bodyPr>
          <a:lstStyle/>
          <a:p>
            <a:pPr fontAlgn="auto">
              <a:spcAft>
                <a:spcPts val="0"/>
              </a:spcAft>
              <a:buFont typeface="Arial" pitchFamily="34" charset="0"/>
              <a:buChar char="•"/>
              <a:defRPr/>
            </a:pPr>
            <a:r>
              <a:rPr lang="en-US" dirty="0" smtClean="0"/>
              <a:t>The problem is </a:t>
            </a:r>
            <a:r>
              <a:rPr lang="en-US" dirty="0" smtClean="0"/>
              <a:t>HAIs </a:t>
            </a:r>
            <a:r>
              <a:rPr lang="en-US" dirty="0" smtClean="0"/>
              <a:t>and their economic costs to the facility</a:t>
            </a:r>
          </a:p>
          <a:p>
            <a:pPr fontAlgn="auto">
              <a:spcAft>
                <a:spcPts val="0"/>
              </a:spcAft>
              <a:buFont typeface="Arial" pitchFamily="34" charset="0"/>
              <a:buChar char="•"/>
              <a:defRPr/>
            </a:pPr>
            <a:r>
              <a:rPr lang="en-US" dirty="0" smtClean="0"/>
              <a:t>Use your data (shown in previous slides) to demonstrate the costs</a:t>
            </a:r>
          </a:p>
          <a:p>
            <a:pPr fontAlgn="auto">
              <a:spcAft>
                <a:spcPts val="0"/>
              </a:spcAft>
              <a:buFont typeface="Arial" pitchFamily="34" charset="0"/>
              <a:buChar char="•"/>
              <a:defRPr/>
            </a:pPr>
            <a:r>
              <a:rPr lang="en-US" dirty="0" smtClean="0"/>
              <a:t>Determine which interventions would be necessary to reduce </a:t>
            </a:r>
            <a:r>
              <a:rPr lang="en-US" dirty="0" smtClean="0"/>
              <a:t>HAIs</a:t>
            </a:r>
            <a:endParaRPr lang="en-US" dirty="0" smtClean="0"/>
          </a:p>
          <a:p>
            <a:pPr fontAlgn="auto">
              <a:spcAft>
                <a:spcPts val="0"/>
              </a:spcAft>
              <a:buFont typeface="Arial" pitchFamily="34" charset="0"/>
              <a:buChar char="•"/>
              <a:defRPr/>
            </a:pPr>
            <a:r>
              <a:rPr lang="en-US" dirty="0" smtClean="0"/>
              <a:t>Determine the resources needed</a:t>
            </a:r>
          </a:p>
          <a:p>
            <a:pPr fontAlgn="auto">
              <a:spcAft>
                <a:spcPts val="0"/>
              </a:spcAft>
              <a:buFont typeface="Arial" pitchFamily="34" charset="0"/>
              <a:buChar char="•"/>
              <a:defRPr/>
            </a:pPr>
            <a:r>
              <a:rPr lang="en-US" dirty="0" smtClean="0"/>
              <a:t>Develop a budget based on this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40962"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3" name="Title 2"/>
          <p:cNvSpPr>
            <a:spLocks noGrp="1"/>
          </p:cNvSpPr>
          <p:nvPr>
            <p:ph type="title"/>
          </p:nvPr>
        </p:nvSpPr>
        <p:spPr>
          <a:solidFill>
            <a:schemeClr val="bg1">
              <a:lumMod val="85000"/>
            </a:schemeClr>
          </a:solidFill>
        </p:spPr>
        <p:txBody>
          <a:bodyPr>
            <a:normAutofit/>
          </a:bodyPr>
          <a:lstStyle/>
          <a:p>
            <a:r>
              <a:rPr lang="en-US" b="1" smtClean="0">
                <a:solidFill>
                  <a:srgbClr val="9900CC"/>
                </a:solidFill>
              </a:rPr>
              <a:t>3. Meet With Key Administrators</a:t>
            </a:r>
          </a:p>
        </p:txBody>
      </p:sp>
      <p:sp>
        <p:nvSpPr>
          <p:cNvPr id="6" name="Content Placeholder 5"/>
          <p:cNvSpPr>
            <a:spLocks noGrp="1"/>
          </p:cNvSpPr>
          <p:nvPr>
            <p:ph idx="1"/>
          </p:nvPr>
        </p:nvSpPr>
        <p:spPr>
          <a:solidFill>
            <a:schemeClr val="accent1">
              <a:lumMod val="20000"/>
              <a:lumOff val="80000"/>
            </a:schemeClr>
          </a:solidFill>
        </p:spPr>
        <p:txBody>
          <a:bodyPr>
            <a:normAutofit/>
          </a:bodyPr>
          <a:lstStyle/>
          <a:p>
            <a:r>
              <a:rPr lang="en-US" b="1" smtClean="0"/>
              <a:t>Director of Quality Improvement, Chief Medical Officer, Chief Financial Officer</a:t>
            </a:r>
          </a:p>
          <a:p>
            <a:pPr>
              <a:buFont typeface="Arial" charset="0"/>
              <a:buNone/>
            </a:pPr>
            <a:r>
              <a:rPr lang="en-US" b="1" smtClean="0"/>
              <a:t>	</a:t>
            </a:r>
            <a:r>
              <a:rPr lang="en-US" sz="2400" b="1" smtClean="0"/>
              <a:t>- Obtain agreement that this is of institutional concern &amp; 	   has the support of hospital leadership</a:t>
            </a:r>
          </a:p>
          <a:p>
            <a:pPr>
              <a:buFont typeface="Arial" charset="0"/>
              <a:buNone/>
            </a:pPr>
            <a:endParaRPr lang="en-US" sz="2400" b="1" smtClean="0"/>
          </a:p>
          <a:p>
            <a:pPr>
              <a:buFont typeface="Arial" charset="0"/>
              <a:buNone/>
            </a:pPr>
            <a:r>
              <a:rPr lang="en-US" sz="2400" b="1" smtClean="0"/>
              <a:t>	-  Learn from this meeting who else within the facility are 	   key players and who should be included in developing 	   the business plan</a:t>
            </a:r>
          </a:p>
          <a:p>
            <a:pPr>
              <a:buFont typeface="Arial" charset="0"/>
              <a:buNone/>
            </a:pPr>
            <a:endParaRPr lang="en-US" sz="2400" b="1" smtClean="0"/>
          </a:p>
          <a:p>
            <a:pPr>
              <a:buFont typeface="Arial" charset="0"/>
              <a:buNone/>
            </a:pPr>
            <a:r>
              <a:rPr lang="en-US" sz="2400" b="1" smtClean="0"/>
              <a:t>	-  Learn of other costs to consider in the plan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41986"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85000"/>
            </a:schemeClr>
          </a:solidFill>
        </p:spPr>
        <p:txBody>
          <a:bodyPr>
            <a:normAutofit/>
          </a:bodyPr>
          <a:lstStyle/>
          <a:p>
            <a:r>
              <a:rPr lang="en-US" b="1" smtClean="0">
                <a:solidFill>
                  <a:srgbClr val="9900CC"/>
                </a:solidFill>
              </a:rPr>
              <a:t>4.  Determine the Annual Costs</a:t>
            </a:r>
          </a:p>
        </p:txBody>
      </p:sp>
      <p:sp>
        <p:nvSpPr>
          <p:cNvPr id="6" name="Content Placeholder 5"/>
          <p:cNvSpPr>
            <a:spLocks noGrp="1"/>
          </p:cNvSpPr>
          <p:nvPr>
            <p:ph idx="1"/>
          </p:nvPr>
        </p:nvSpPr>
        <p:spPr>
          <a:solidFill>
            <a:schemeClr val="accent1">
              <a:lumMod val="20000"/>
              <a:lumOff val="80000"/>
            </a:schemeClr>
          </a:solidFill>
          <a:ln>
            <a:solidFill>
              <a:schemeClr val="accent1"/>
            </a:solidFill>
          </a:ln>
        </p:spPr>
        <p:txBody>
          <a:bodyPr>
            <a:normAutofit/>
          </a:bodyPr>
          <a:lstStyle/>
          <a:p>
            <a:pPr>
              <a:lnSpc>
                <a:spcPct val="80000"/>
              </a:lnSpc>
            </a:pPr>
            <a:r>
              <a:rPr lang="en-US" sz="2700" b="1" smtClean="0"/>
              <a:t>Personnel costs</a:t>
            </a:r>
          </a:p>
          <a:p>
            <a:pPr>
              <a:lnSpc>
                <a:spcPct val="80000"/>
              </a:lnSpc>
            </a:pPr>
            <a:r>
              <a:rPr lang="en-US" sz="2700" b="1" smtClean="0"/>
              <a:t>Equipment</a:t>
            </a:r>
          </a:p>
          <a:p>
            <a:pPr>
              <a:lnSpc>
                <a:spcPct val="80000"/>
              </a:lnSpc>
              <a:buFont typeface="Arial" charset="0"/>
              <a:buNone/>
            </a:pPr>
            <a:r>
              <a:rPr lang="en-US" sz="2700" b="1" smtClean="0"/>
              <a:t>	- computers</a:t>
            </a:r>
          </a:p>
          <a:p>
            <a:pPr>
              <a:lnSpc>
                <a:spcPct val="80000"/>
              </a:lnSpc>
              <a:buFont typeface="Arial" charset="0"/>
              <a:buNone/>
            </a:pPr>
            <a:r>
              <a:rPr lang="en-US" sz="2700" b="1" smtClean="0"/>
              <a:t>	- copiers</a:t>
            </a:r>
          </a:p>
          <a:p>
            <a:pPr>
              <a:lnSpc>
                <a:spcPct val="80000"/>
              </a:lnSpc>
              <a:buFont typeface="Arial" charset="0"/>
              <a:buNone/>
            </a:pPr>
            <a:r>
              <a:rPr lang="en-US" sz="2700" b="1" smtClean="0"/>
              <a:t>	- fax</a:t>
            </a:r>
          </a:p>
          <a:p>
            <a:pPr>
              <a:lnSpc>
                <a:spcPct val="80000"/>
              </a:lnSpc>
            </a:pPr>
            <a:r>
              <a:rPr lang="en-US" sz="2700" b="1" smtClean="0"/>
              <a:t>Software programs</a:t>
            </a:r>
          </a:p>
          <a:p>
            <a:pPr>
              <a:lnSpc>
                <a:spcPct val="80000"/>
              </a:lnSpc>
            </a:pPr>
            <a:r>
              <a:rPr lang="en-US" sz="2700" b="1" smtClean="0"/>
              <a:t>Space</a:t>
            </a:r>
          </a:p>
          <a:p>
            <a:pPr>
              <a:lnSpc>
                <a:spcPct val="80000"/>
              </a:lnSpc>
            </a:pPr>
            <a:r>
              <a:rPr lang="en-US" sz="2700" b="1" smtClean="0"/>
              <a:t>Supplies</a:t>
            </a:r>
          </a:p>
          <a:p>
            <a:pPr>
              <a:lnSpc>
                <a:spcPct val="80000"/>
              </a:lnSpc>
            </a:pPr>
            <a:r>
              <a:rPr lang="en-US" sz="2700" b="1" smtClean="0"/>
              <a:t>Communications</a:t>
            </a:r>
          </a:p>
          <a:p>
            <a:pPr>
              <a:lnSpc>
                <a:spcPct val="80000"/>
              </a:lnSpc>
            </a:pPr>
            <a:r>
              <a:rPr lang="en-US" sz="2700" b="1" smtClean="0"/>
              <a:t>Education (CME)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43010"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75000"/>
            </a:schemeClr>
          </a:solidFill>
        </p:spPr>
        <p:txBody>
          <a:bodyPr>
            <a:noAutofit/>
          </a:bodyPr>
          <a:lstStyle/>
          <a:p>
            <a:pPr algn="l"/>
            <a:r>
              <a:rPr lang="en-US" sz="3600" b="1" smtClean="0">
                <a:solidFill>
                  <a:srgbClr val="9900CC"/>
                </a:solidFill>
              </a:rPr>
              <a:t>5. Determine What Costs Can Be Avoided Through Reduced Infection Rates</a:t>
            </a:r>
          </a:p>
        </p:txBody>
      </p:sp>
      <p:sp>
        <p:nvSpPr>
          <p:cNvPr id="3" name="Content Placeholder 2"/>
          <p:cNvSpPr>
            <a:spLocks noGrp="1"/>
          </p:cNvSpPr>
          <p:nvPr>
            <p:ph idx="1"/>
          </p:nvPr>
        </p:nvSpPr>
        <p:spPr>
          <a:solidFill>
            <a:schemeClr val="accent1">
              <a:lumMod val="20000"/>
              <a:lumOff val="80000"/>
            </a:schemeClr>
          </a:solidFill>
        </p:spPr>
        <p:txBody>
          <a:bodyPr rtlCol="0">
            <a:normAutofit/>
          </a:bodyPr>
          <a:lstStyle/>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a:p>
            <a:pPr fontAlgn="auto">
              <a:spcAft>
                <a:spcPts val="0"/>
              </a:spcAft>
              <a:buFont typeface="Arial" pitchFamily="34" charset="0"/>
              <a:buChar char="•"/>
              <a:defRPr/>
            </a:pPr>
            <a:endParaRPr lang="en-US" dirty="0"/>
          </a:p>
        </p:txBody>
      </p:sp>
      <p:sp>
        <p:nvSpPr>
          <p:cNvPr id="7" name="TextBox 6"/>
          <p:cNvSpPr txBox="1"/>
          <p:nvPr/>
        </p:nvSpPr>
        <p:spPr>
          <a:xfrm>
            <a:off x="533400" y="2057400"/>
            <a:ext cx="7848600" cy="2654300"/>
          </a:xfrm>
          <a:prstGeom prst="rect">
            <a:avLst/>
          </a:prstGeom>
          <a:noFill/>
        </p:spPr>
        <p:txBody>
          <a:bodyPr>
            <a:spAutoFit/>
          </a:bodyPr>
          <a:lstStyle/>
          <a:p>
            <a:pPr marL="457200" indent="-457200">
              <a:buFont typeface="Arial" charset="0"/>
              <a:buChar char="•"/>
            </a:pPr>
            <a:r>
              <a:rPr lang="en-US" sz="2800" b="1">
                <a:latin typeface="Calibri" pitchFamily="34" charset="0"/>
              </a:rPr>
              <a:t>From your surveillance data determine the   number of infections you are experiencing</a:t>
            </a:r>
          </a:p>
          <a:p>
            <a:pPr marL="457200" indent="-457200"/>
            <a:r>
              <a:rPr lang="en-US" sz="2800" b="1">
                <a:latin typeface="Calibri" pitchFamily="34" charset="0"/>
              </a:rPr>
              <a:t>     in each of the categories surveyed (devices,            </a:t>
            </a:r>
          </a:p>
          <a:p>
            <a:pPr marL="457200" indent="-457200"/>
            <a:r>
              <a:rPr lang="en-US" sz="2800" b="1">
                <a:latin typeface="Calibri" pitchFamily="34" charset="0"/>
              </a:rPr>
              <a:t>     MDROs, SSIs)</a:t>
            </a:r>
          </a:p>
          <a:p>
            <a:pPr marL="457200" indent="-457200"/>
            <a:endParaRPr lang="en-US" sz="2800" b="1">
              <a:latin typeface="Calibri" pitchFamily="34" charset="0"/>
            </a:endParaRPr>
          </a:p>
          <a:p>
            <a:pPr marL="457200" indent="-457200">
              <a:buFont typeface="Arial" charset="0"/>
              <a:buChar char="•"/>
            </a:pPr>
            <a:r>
              <a:rPr lang="en-US" sz="2800" b="1">
                <a:latin typeface="Calibri" pitchFamily="34" charset="0"/>
              </a:rPr>
              <a:t>Decide what you are going to target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44034"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8" name="Title 7"/>
          <p:cNvSpPr>
            <a:spLocks noGrp="1"/>
          </p:cNvSpPr>
          <p:nvPr>
            <p:ph type="title"/>
          </p:nvPr>
        </p:nvSpPr>
        <p:spPr>
          <a:solidFill>
            <a:schemeClr val="bg1">
              <a:lumMod val="75000"/>
            </a:schemeClr>
          </a:solidFill>
        </p:spPr>
        <p:txBody>
          <a:bodyPr>
            <a:noAutofit/>
          </a:bodyPr>
          <a:lstStyle/>
          <a:p>
            <a:pPr algn="l"/>
            <a:r>
              <a:rPr lang="en-US" sz="3600" b="1" smtClean="0">
                <a:solidFill>
                  <a:srgbClr val="9900CC"/>
                </a:solidFill>
              </a:rPr>
              <a:t>6. Determine the Costs Associated With the Infection of Interest at Your Hospital</a:t>
            </a:r>
          </a:p>
        </p:txBody>
      </p:sp>
      <p:sp>
        <p:nvSpPr>
          <p:cNvPr id="9" name="Content Placeholder 8"/>
          <p:cNvSpPr>
            <a:spLocks noGrp="1"/>
          </p:cNvSpPr>
          <p:nvPr>
            <p:ph idx="1"/>
          </p:nvPr>
        </p:nvSpPr>
        <p:spPr>
          <a:solidFill>
            <a:schemeClr val="tx2">
              <a:lumMod val="20000"/>
              <a:lumOff val="80000"/>
            </a:schemeClr>
          </a:solidFill>
        </p:spPr>
        <p:txBody>
          <a:bodyPr>
            <a:normAutofit/>
          </a:bodyPr>
          <a:lstStyle/>
          <a:p>
            <a:pPr>
              <a:lnSpc>
                <a:spcPct val="90000"/>
              </a:lnSpc>
            </a:pPr>
            <a:r>
              <a:rPr lang="en-US" b="1" smtClean="0"/>
              <a:t>If your institution can do this, determine the costs associated with each device infection, SSI and MDRO</a:t>
            </a:r>
          </a:p>
          <a:p>
            <a:pPr>
              <a:lnSpc>
                <a:spcPct val="90000"/>
              </a:lnSpc>
            </a:pPr>
            <a:r>
              <a:rPr lang="en-US" b="1" smtClean="0"/>
              <a:t>Otherwise, use the literature (which to choose?)</a:t>
            </a:r>
          </a:p>
          <a:p>
            <a:pPr>
              <a:lnSpc>
                <a:spcPct val="90000"/>
              </a:lnSpc>
            </a:pPr>
            <a:r>
              <a:rPr lang="en-US" b="1" smtClean="0"/>
              <a:t>Some software can do this for a price (Med Mined)</a:t>
            </a:r>
          </a:p>
          <a:p>
            <a:pPr>
              <a:lnSpc>
                <a:spcPct val="90000"/>
              </a:lnSpc>
            </a:pPr>
            <a:r>
              <a:rPr lang="en-US" b="1" smtClean="0"/>
              <a:t>The number reduced X the associated cost =</a:t>
            </a:r>
          </a:p>
          <a:p>
            <a:pPr>
              <a:lnSpc>
                <a:spcPct val="90000"/>
              </a:lnSpc>
              <a:buFont typeface="Arial" charset="0"/>
              <a:buNone/>
            </a:pPr>
            <a:r>
              <a:rPr lang="en-US" b="1" smtClean="0"/>
              <a:t>    the savings in that period of time (not really)</a:t>
            </a:r>
          </a:p>
          <a:p>
            <a:pPr>
              <a:lnSpc>
                <a:spcPct val="90000"/>
              </a:lnSpc>
            </a:pPr>
            <a:endParaRPr lang="en-US" b="1"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15362"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75000"/>
            </a:schemeClr>
          </a:solidFill>
        </p:spPr>
        <p:txBody>
          <a:bodyPr rtlCol="0">
            <a:normAutofit fontScale="90000"/>
          </a:bodyPr>
          <a:lstStyle/>
          <a:p>
            <a:pPr fontAlgn="auto">
              <a:spcAft>
                <a:spcPts val="0"/>
              </a:spcAft>
              <a:defRPr/>
            </a:pPr>
            <a:r>
              <a:rPr lang="en-US" dirty="0" smtClean="0"/>
              <a:t>Number One Reason for a Business Case</a:t>
            </a:r>
            <a:endParaRPr lang="en-US" dirty="0"/>
          </a:p>
        </p:txBody>
      </p:sp>
      <p:sp>
        <p:nvSpPr>
          <p:cNvPr id="15364" name="TextBox 2"/>
          <p:cNvSpPr txBox="1">
            <a:spLocks noChangeArrowheads="1"/>
          </p:cNvSpPr>
          <p:nvPr/>
        </p:nvSpPr>
        <p:spPr bwMode="auto">
          <a:xfrm>
            <a:off x="679450" y="1752600"/>
            <a:ext cx="3309938" cy="584200"/>
          </a:xfrm>
          <a:prstGeom prst="rect">
            <a:avLst/>
          </a:prstGeom>
          <a:noFill/>
          <a:ln w="9525">
            <a:noFill/>
            <a:miter lim="800000"/>
            <a:headEnd/>
            <a:tailEnd/>
          </a:ln>
        </p:spPr>
        <p:txBody>
          <a:bodyPr wrap="none">
            <a:spAutoFit/>
          </a:bodyPr>
          <a:lstStyle/>
          <a:p>
            <a:r>
              <a:rPr lang="en-US" sz="3200" b="1">
                <a:solidFill>
                  <a:srgbClr val="7030A0"/>
                </a:solidFill>
                <a:latin typeface="Calibri" pitchFamily="34" charset="0"/>
              </a:rPr>
              <a:t>MARKET FORCES!!</a:t>
            </a:r>
          </a:p>
        </p:txBody>
      </p:sp>
      <p:sp>
        <p:nvSpPr>
          <p:cNvPr id="6" name="TextBox 5"/>
          <p:cNvSpPr txBox="1"/>
          <p:nvPr/>
        </p:nvSpPr>
        <p:spPr>
          <a:xfrm>
            <a:off x="914400" y="2667000"/>
            <a:ext cx="7650163" cy="3416300"/>
          </a:xfrm>
          <a:prstGeom prst="rect">
            <a:avLst/>
          </a:prstGeom>
          <a:noFill/>
        </p:spPr>
        <p:txBody>
          <a:bodyPr wrap="none">
            <a:spAutoFit/>
          </a:bodyPr>
          <a:lstStyle/>
          <a:p>
            <a:pPr marL="342900" indent="-342900" fontAlgn="auto">
              <a:spcBef>
                <a:spcPts val="0"/>
              </a:spcBef>
              <a:spcAft>
                <a:spcPts val="0"/>
              </a:spcAft>
              <a:buFontTx/>
              <a:buChar char="-"/>
              <a:defRPr/>
            </a:pPr>
            <a:r>
              <a:rPr lang="en-US" sz="2400" dirty="0">
                <a:latin typeface="+mn-lt"/>
              </a:rPr>
              <a:t>Perhaps a bit cynical, but nevertheless true</a:t>
            </a:r>
          </a:p>
          <a:p>
            <a:pPr fontAlgn="auto">
              <a:spcBef>
                <a:spcPts val="0"/>
              </a:spcBef>
              <a:spcAft>
                <a:spcPts val="0"/>
              </a:spcAft>
              <a:defRPr/>
            </a:pPr>
            <a:endParaRPr lang="en-US" sz="2400" dirty="0">
              <a:latin typeface="+mn-lt"/>
            </a:endParaRPr>
          </a:p>
          <a:p>
            <a:pPr marL="342900" indent="-342900" fontAlgn="auto">
              <a:spcBef>
                <a:spcPts val="0"/>
              </a:spcBef>
              <a:spcAft>
                <a:spcPts val="0"/>
              </a:spcAft>
              <a:buFontTx/>
              <a:buChar char="-"/>
              <a:defRPr/>
            </a:pPr>
            <a:r>
              <a:rPr lang="en-US" sz="2400" dirty="0">
                <a:latin typeface="+mn-lt"/>
              </a:rPr>
              <a:t>The driving force behind the “Epidemic of Infection </a:t>
            </a:r>
          </a:p>
          <a:p>
            <a:pPr fontAlgn="auto">
              <a:spcBef>
                <a:spcPts val="0"/>
              </a:spcBef>
              <a:spcAft>
                <a:spcPts val="0"/>
              </a:spcAft>
              <a:defRPr/>
            </a:pPr>
            <a:r>
              <a:rPr lang="en-US" sz="2400" dirty="0">
                <a:latin typeface="+mn-lt"/>
              </a:rPr>
              <a:t>     Prevention” is the decision by CMS to NOT REIMBURSE</a:t>
            </a:r>
          </a:p>
          <a:p>
            <a:pPr fontAlgn="auto">
              <a:spcBef>
                <a:spcPts val="0"/>
              </a:spcBef>
              <a:spcAft>
                <a:spcPts val="0"/>
              </a:spcAft>
              <a:defRPr/>
            </a:pPr>
            <a:r>
              <a:rPr lang="en-US" sz="2400" dirty="0">
                <a:latin typeface="+mn-lt"/>
              </a:rPr>
              <a:t>     for potentially preventable events</a:t>
            </a:r>
          </a:p>
          <a:p>
            <a:pPr fontAlgn="auto">
              <a:spcBef>
                <a:spcPts val="0"/>
              </a:spcBef>
              <a:spcAft>
                <a:spcPts val="0"/>
              </a:spcAft>
              <a:defRPr/>
            </a:pPr>
            <a:endParaRPr lang="en-US" sz="2400" dirty="0">
              <a:latin typeface="+mn-lt"/>
            </a:endParaRPr>
          </a:p>
          <a:p>
            <a:pPr marL="342900" indent="-342900" fontAlgn="auto">
              <a:spcBef>
                <a:spcPts val="0"/>
              </a:spcBef>
              <a:spcAft>
                <a:spcPts val="0"/>
              </a:spcAft>
              <a:buFontTx/>
              <a:buChar char="-"/>
              <a:defRPr/>
            </a:pPr>
            <a:r>
              <a:rPr lang="en-US" sz="2400" dirty="0">
                <a:latin typeface="+mn-lt"/>
              </a:rPr>
              <a:t>Infection Prevention has now not only become necessary</a:t>
            </a:r>
          </a:p>
          <a:p>
            <a:pPr fontAlgn="auto">
              <a:spcBef>
                <a:spcPts val="0"/>
              </a:spcBef>
              <a:spcAft>
                <a:spcPts val="0"/>
              </a:spcAft>
              <a:defRPr/>
            </a:pPr>
            <a:r>
              <a:rPr lang="en-US" sz="2400" dirty="0">
                <a:latin typeface="+mn-lt"/>
              </a:rPr>
              <a:t>     for the survival of the patient, but also for the survival of</a:t>
            </a:r>
          </a:p>
          <a:p>
            <a:pPr fontAlgn="auto">
              <a:spcBef>
                <a:spcPts val="0"/>
              </a:spcBef>
              <a:spcAft>
                <a:spcPts val="0"/>
              </a:spcAft>
              <a:defRPr/>
            </a:pPr>
            <a:r>
              <a:rPr lang="en-US" sz="2400" dirty="0">
                <a:latin typeface="+mn-lt"/>
              </a:rPr>
              <a:t>     the facility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45058"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6" name="Content Placeholder 5"/>
          <p:cNvSpPr>
            <a:spLocks noGrp="1"/>
          </p:cNvSpPr>
          <p:nvPr>
            <p:ph idx="1"/>
          </p:nvPr>
        </p:nvSpPr>
        <p:spPr>
          <a:solidFill>
            <a:schemeClr val="tx2">
              <a:lumMod val="20000"/>
              <a:lumOff val="80000"/>
            </a:schemeClr>
          </a:solidFill>
        </p:spPr>
        <p:txBody>
          <a:bodyPr>
            <a:normAutofit lnSpcReduction="10000"/>
          </a:bodyPr>
          <a:lstStyle/>
          <a:p>
            <a:pPr>
              <a:lnSpc>
                <a:spcPct val="90000"/>
              </a:lnSpc>
            </a:pPr>
            <a:r>
              <a:rPr lang="en-US" b="1" smtClean="0"/>
              <a:t>One has to use attributable costs</a:t>
            </a:r>
          </a:p>
          <a:p>
            <a:pPr>
              <a:lnSpc>
                <a:spcPct val="90000"/>
              </a:lnSpc>
            </a:pPr>
            <a:r>
              <a:rPr lang="en-US" b="1" smtClean="0"/>
              <a:t>If, for an example, the cost of a particular HAI is $10,000, the hospital does not necessarily lose $10,000 for each of these HAIs</a:t>
            </a:r>
          </a:p>
          <a:p>
            <a:pPr>
              <a:lnSpc>
                <a:spcPct val="90000"/>
              </a:lnSpc>
            </a:pPr>
            <a:r>
              <a:rPr lang="en-US" b="1" smtClean="0"/>
              <a:t>The reason is because a certain percentage of these costs are still reimbursed by 3</a:t>
            </a:r>
            <a:r>
              <a:rPr lang="en-US" b="1" baseline="30000" smtClean="0"/>
              <a:t>rd</a:t>
            </a:r>
            <a:r>
              <a:rPr lang="en-US" b="1" smtClean="0"/>
              <a:t> Party Payors.</a:t>
            </a:r>
          </a:p>
          <a:p>
            <a:pPr>
              <a:lnSpc>
                <a:spcPct val="90000"/>
              </a:lnSpc>
            </a:pPr>
            <a:r>
              <a:rPr lang="en-US" b="1" smtClean="0"/>
              <a:t>Factoring in the Payor mix and the percentage reimbursed leads to the attributable cost</a:t>
            </a:r>
          </a:p>
        </p:txBody>
      </p:sp>
      <p:sp>
        <p:nvSpPr>
          <p:cNvPr id="7" name="Title 6"/>
          <p:cNvSpPr txBox="1">
            <a:spLocks noGrp="1"/>
          </p:cNvSpPr>
          <p:nvPr>
            <p:ph type="title"/>
          </p:nvPr>
        </p:nvSpPr>
        <p:spPr>
          <a:solidFill>
            <a:schemeClr val="bg1">
              <a:lumMod val="75000"/>
            </a:schemeClr>
          </a:solidFill>
        </p:spPr>
        <p:txBody>
          <a:bodyPr wrap="none">
            <a:spAutoFit/>
          </a:bodyPr>
          <a:lstStyle/>
          <a:p>
            <a:r>
              <a:rPr lang="en-US" sz="4000" b="1" smtClean="0">
                <a:solidFill>
                  <a:srgbClr val="9900CC"/>
                </a:solidFill>
              </a:rPr>
              <a:t>This is where it gets tricky: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46082"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75000"/>
            </a:schemeClr>
          </a:solidFill>
        </p:spPr>
        <p:txBody>
          <a:bodyPr>
            <a:normAutofit/>
          </a:bodyPr>
          <a:lstStyle/>
          <a:p>
            <a:r>
              <a:rPr lang="en-US" b="1" smtClean="0">
                <a:solidFill>
                  <a:srgbClr val="9900CC"/>
                </a:solidFill>
              </a:rPr>
              <a:t>EXAMPLE</a:t>
            </a:r>
          </a:p>
        </p:txBody>
      </p:sp>
      <p:sp>
        <p:nvSpPr>
          <p:cNvPr id="3" name="TextBox 2"/>
          <p:cNvSpPr txBox="1"/>
          <p:nvPr/>
        </p:nvSpPr>
        <p:spPr>
          <a:xfrm>
            <a:off x="152400" y="1535113"/>
            <a:ext cx="9015413" cy="4446587"/>
          </a:xfrm>
          <a:prstGeom prst="rect">
            <a:avLst/>
          </a:prstGeom>
          <a:solidFill>
            <a:schemeClr val="tx2">
              <a:lumMod val="20000"/>
              <a:lumOff val="80000"/>
            </a:schemeClr>
          </a:solidFill>
        </p:spPr>
        <p:txBody>
          <a:bodyPr wrap="none">
            <a:spAutoFit/>
          </a:bodyPr>
          <a:lstStyle/>
          <a:p>
            <a:r>
              <a:rPr lang="en-US" sz="2200" b="1" dirty="0">
                <a:latin typeface="Calibri" pitchFamily="34" charset="0"/>
              </a:rPr>
              <a:t>Assume that the cost of a CLABSI is $25,000</a:t>
            </a:r>
          </a:p>
          <a:p>
            <a:endParaRPr lang="en-US" sz="2200" b="1" dirty="0">
              <a:latin typeface="Calibri" pitchFamily="34" charset="0"/>
            </a:endParaRPr>
          </a:p>
          <a:p>
            <a:r>
              <a:rPr lang="en-US" sz="2200" b="1" dirty="0">
                <a:latin typeface="Calibri" pitchFamily="34" charset="0"/>
              </a:rPr>
              <a:t>In your plan you have decided that you will prevent 10 CLABSIs.</a:t>
            </a:r>
          </a:p>
          <a:p>
            <a:r>
              <a:rPr lang="en-US" sz="2200" b="1" dirty="0">
                <a:latin typeface="Calibri" pitchFamily="34" charset="0"/>
              </a:rPr>
              <a:t>The bad logic is the calculation that 10 X $25,000 = $250,000</a:t>
            </a:r>
          </a:p>
          <a:p>
            <a:r>
              <a:rPr lang="en-US" sz="2200" b="1" dirty="0">
                <a:latin typeface="Calibri" pitchFamily="34" charset="0"/>
              </a:rPr>
              <a:t>&amp; since you cost $80,000 you saved the hospital $170,000.</a:t>
            </a:r>
          </a:p>
          <a:p>
            <a:endParaRPr lang="en-US" sz="2200" b="1" dirty="0">
              <a:latin typeface="Calibri" pitchFamily="34" charset="0"/>
            </a:endParaRPr>
          </a:p>
          <a:p>
            <a:r>
              <a:rPr lang="en-US" sz="2200" b="1" dirty="0">
                <a:latin typeface="Calibri" pitchFamily="34" charset="0"/>
              </a:rPr>
              <a:t>The finance people will say, “Not so fast”</a:t>
            </a:r>
          </a:p>
          <a:p>
            <a:endParaRPr lang="en-US" sz="2200" b="1" dirty="0">
              <a:latin typeface="Calibri" pitchFamily="34" charset="0"/>
            </a:endParaRPr>
          </a:p>
          <a:p>
            <a:r>
              <a:rPr lang="en-US" sz="2200" b="1" dirty="0">
                <a:latin typeface="Calibri" pitchFamily="34" charset="0"/>
              </a:rPr>
              <a:t>If the profit from a patient with a central line is $10,000, but with an</a:t>
            </a:r>
          </a:p>
          <a:p>
            <a:r>
              <a:rPr lang="en-US" sz="2200" b="1" dirty="0">
                <a:latin typeface="Calibri" pitchFamily="34" charset="0"/>
              </a:rPr>
              <a:t>identical patient with a CLABSI this falls to $1,000 (because of a</a:t>
            </a:r>
          </a:p>
          <a:p>
            <a:r>
              <a:rPr lang="en-US" sz="2200" b="1" dirty="0">
                <a:latin typeface="Calibri" pitchFamily="34" charset="0"/>
              </a:rPr>
              <a:t>mix of reimbursements), the savings per CLABSI prevented is  $9,000,</a:t>
            </a:r>
          </a:p>
          <a:p>
            <a:r>
              <a:rPr lang="en-US" sz="2200" b="1" dirty="0">
                <a:latin typeface="Calibri" pitchFamily="34" charset="0"/>
              </a:rPr>
              <a:t>not $25,000.  The total amount for 10 patients is $90,000.  You cost $80,000.</a:t>
            </a:r>
          </a:p>
          <a:p>
            <a:r>
              <a:rPr lang="en-US" sz="2200" b="1" dirty="0">
                <a:latin typeface="Calibri" pitchFamily="34" charset="0"/>
              </a:rPr>
              <a:t>The real savings for the hospital is $10,000</a:t>
            </a:r>
          </a:p>
        </p:txBody>
      </p:sp>
      <p:sp>
        <p:nvSpPr>
          <p:cNvPr id="46085" name="TextBox 5"/>
          <p:cNvSpPr txBox="1">
            <a:spLocks noChangeArrowheads="1"/>
          </p:cNvSpPr>
          <p:nvPr/>
        </p:nvSpPr>
        <p:spPr bwMode="auto">
          <a:xfrm>
            <a:off x="3581400" y="6116638"/>
            <a:ext cx="2266950" cy="584200"/>
          </a:xfrm>
          <a:prstGeom prst="rect">
            <a:avLst/>
          </a:prstGeom>
          <a:noFill/>
          <a:ln w="9525">
            <a:noFill/>
            <a:miter lim="800000"/>
            <a:headEnd/>
            <a:tailEnd/>
          </a:ln>
        </p:spPr>
        <p:txBody>
          <a:bodyPr wrap="none">
            <a:spAutoFit/>
          </a:bodyPr>
          <a:lstStyle/>
          <a:p>
            <a:r>
              <a:rPr lang="en-US" sz="3200" b="1">
                <a:solidFill>
                  <a:srgbClr val="7030A0"/>
                </a:solidFill>
                <a:latin typeface="Calibri" pitchFamily="34" charset="0"/>
              </a:rPr>
              <a:t>STAY TUNED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47106"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8" name="Title 7"/>
          <p:cNvSpPr>
            <a:spLocks noGrp="1"/>
          </p:cNvSpPr>
          <p:nvPr>
            <p:ph type="title"/>
          </p:nvPr>
        </p:nvSpPr>
        <p:spPr>
          <a:solidFill>
            <a:schemeClr val="bg1">
              <a:lumMod val="75000"/>
            </a:schemeClr>
          </a:solidFill>
        </p:spPr>
        <p:txBody>
          <a:bodyPr>
            <a:noAutofit/>
          </a:bodyPr>
          <a:lstStyle/>
          <a:p>
            <a:pPr algn="l"/>
            <a:r>
              <a:rPr lang="en-US" sz="3600" b="1" smtClean="0">
                <a:solidFill>
                  <a:srgbClr val="9900CC"/>
                </a:solidFill>
              </a:rPr>
              <a:t>7. Now Calculate the Financial Impact</a:t>
            </a:r>
          </a:p>
        </p:txBody>
      </p:sp>
      <p:sp>
        <p:nvSpPr>
          <p:cNvPr id="9" name="Content Placeholder 8"/>
          <p:cNvSpPr>
            <a:spLocks noGrp="1"/>
          </p:cNvSpPr>
          <p:nvPr>
            <p:ph idx="1"/>
          </p:nvPr>
        </p:nvSpPr>
        <p:spPr>
          <a:xfrm>
            <a:off x="476250" y="1524000"/>
            <a:ext cx="8229600" cy="4525963"/>
          </a:xfrm>
          <a:solidFill>
            <a:schemeClr val="tx2">
              <a:lumMod val="20000"/>
              <a:lumOff val="80000"/>
            </a:schemeClr>
          </a:solidFill>
        </p:spPr>
        <p:txBody>
          <a:bodyPr>
            <a:normAutofit/>
          </a:bodyPr>
          <a:lstStyle/>
          <a:p>
            <a:pPr>
              <a:lnSpc>
                <a:spcPct val="90000"/>
              </a:lnSpc>
            </a:pPr>
            <a:r>
              <a:rPr lang="en-US" sz="2600" b="1" smtClean="0"/>
              <a:t>Do it for each type of HAI you are trying to prevent</a:t>
            </a:r>
          </a:p>
          <a:p>
            <a:pPr>
              <a:lnSpc>
                <a:spcPct val="90000"/>
              </a:lnSpc>
            </a:pPr>
            <a:endParaRPr lang="en-US" sz="2600" b="1" smtClean="0"/>
          </a:p>
          <a:p>
            <a:pPr>
              <a:lnSpc>
                <a:spcPct val="90000"/>
              </a:lnSpc>
            </a:pPr>
            <a:r>
              <a:rPr lang="en-US" sz="2600" b="1" smtClean="0"/>
              <a:t>Calculate three ways using the mean, low end and high end attributable cost.</a:t>
            </a:r>
          </a:p>
          <a:p>
            <a:pPr>
              <a:lnSpc>
                <a:spcPct val="90000"/>
              </a:lnSpc>
            </a:pPr>
            <a:endParaRPr lang="en-US" sz="2600" b="1" smtClean="0"/>
          </a:p>
          <a:p>
            <a:pPr>
              <a:lnSpc>
                <a:spcPct val="90000"/>
              </a:lnSpc>
            </a:pPr>
            <a:r>
              <a:rPr lang="en-US" sz="2600" b="1" smtClean="0"/>
              <a:t>The result will be a range</a:t>
            </a:r>
          </a:p>
          <a:p>
            <a:pPr>
              <a:lnSpc>
                <a:spcPct val="90000"/>
              </a:lnSpc>
            </a:pPr>
            <a:endParaRPr lang="en-US" sz="2600" b="1" smtClean="0"/>
          </a:p>
          <a:p>
            <a:pPr>
              <a:lnSpc>
                <a:spcPct val="90000"/>
              </a:lnSpc>
            </a:pPr>
            <a:r>
              <a:rPr lang="en-US" sz="2600" b="1" smtClean="0"/>
              <a:t>Subtracting the costs of the Program</a:t>
            </a:r>
          </a:p>
          <a:p>
            <a:pPr>
              <a:lnSpc>
                <a:spcPct val="90000"/>
              </a:lnSpc>
            </a:pPr>
            <a:endParaRPr lang="en-US" sz="2600" b="1" smtClean="0"/>
          </a:p>
          <a:p>
            <a:pPr>
              <a:lnSpc>
                <a:spcPct val="90000"/>
              </a:lnSpc>
            </a:pPr>
            <a:r>
              <a:rPr lang="en-US" sz="2600" b="1" smtClean="0"/>
              <a:t>The result is the anticipated savings</a:t>
            </a:r>
          </a:p>
          <a:p>
            <a:pPr>
              <a:lnSpc>
                <a:spcPct val="90000"/>
              </a:lnSpc>
            </a:pPr>
            <a:endParaRPr lang="en-US" sz="2600" b="1" smtClean="0"/>
          </a:p>
          <a:p>
            <a:pPr>
              <a:lnSpc>
                <a:spcPct val="90000"/>
              </a:lnSpc>
            </a:pPr>
            <a:endParaRPr lang="en-US" sz="2600" b="1" smtClean="0"/>
          </a:p>
          <a:p>
            <a:pPr>
              <a:lnSpc>
                <a:spcPct val="90000"/>
              </a:lnSpc>
            </a:pPr>
            <a:endParaRPr lang="en-US" sz="2600" b="1"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29"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48130"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8" name="Title 7"/>
          <p:cNvSpPr>
            <a:spLocks noGrp="1"/>
          </p:cNvSpPr>
          <p:nvPr>
            <p:ph type="title"/>
          </p:nvPr>
        </p:nvSpPr>
        <p:spPr>
          <a:solidFill>
            <a:schemeClr val="bg1">
              <a:lumMod val="75000"/>
            </a:schemeClr>
          </a:solidFill>
        </p:spPr>
        <p:txBody>
          <a:bodyPr>
            <a:noAutofit/>
          </a:bodyPr>
          <a:lstStyle/>
          <a:p>
            <a:pPr algn="l"/>
            <a:r>
              <a:rPr lang="en-US" sz="3600" b="1" smtClean="0">
                <a:solidFill>
                  <a:srgbClr val="9900CC"/>
                </a:solidFill>
              </a:rPr>
              <a:t>8. Include all Financial Benefits</a:t>
            </a:r>
          </a:p>
        </p:txBody>
      </p:sp>
      <p:sp>
        <p:nvSpPr>
          <p:cNvPr id="9" name="Content Placeholder 8"/>
          <p:cNvSpPr>
            <a:spLocks noGrp="1"/>
          </p:cNvSpPr>
          <p:nvPr>
            <p:ph idx="1"/>
          </p:nvPr>
        </p:nvSpPr>
        <p:spPr>
          <a:xfrm>
            <a:off x="476250" y="1524000"/>
            <a:ext cx="8229600" cy="4525963"/>
          </a:xfrm>
          <a:solidFill>
            <a:schemeClr val="tx2">
              <a:lumMod val="20000"/>
              <a:lumOff val="80000"/>
            </a:schemeClr>
          </a:solidFill>
        </p:spPr>
        <p:txBody>
          <a:bodyPr>
            <a:normAutofit/>
          </a:bodyPr>
          <a:lstStyle/>
          <a:p>
            <a:pPr>
              <a:lnSpc>
                <a:spcPct val="90000"/>
              </a:lnSpc>
            </a:pPr>
            <a:r>
              <a:rPr lang="en-US" b="1" smtClean="0"/>
              <a:t>Do it for each type of HAI you are trying to prevent</a:t>
            </a:r>
          </a:p>
          <a:p>
            <a:pPr>
              <a:lnSpc>
                <a:spcPct val="90000"/>
              </a:lnSpc>
              <a:buFont typeface="Arial" charset="0"/>
              <a:buNone/>
            </a:pPr>
            <a:r>
              <a:rPr lang="en-US" b="1" smtClean="0"/>
              <a:t>     - Devices (CAUTI, CLABSI, VAP</a:t>
            </a:r>
          </a:p>
          <a:p>
            <a:pPr>
              <a:lnSpc>
                <a:spcPct val="90000"/>
              </a:lnSpc>
              <a:buFont typeface="Arial" charset="0"/>
              <a:buNone/>
            </a:pPr>
            <a:endParaRPr lang="en-US" b="1" smtClean="0"/>
          </a:p>
          <a:p>
            <a:pPr>
              <a:lnSpc>
                <a:spcPct val="90000"/>
              </a:lnSpc>
              <a:buFont typeface="Arial" charset="0"/>
              <a:buNone/>
            </a:pPr>
            <a:r>
              <a:rPr lang="en-US" b="1" smtClean="0"/>
              <a:t>     - SSIs (KPRO, HPRO, CABG, Colon, Hyst, etc.)</a:t>
            </a:r>
          </a:p>
          <a:p>
            <a:pPr>
              <a:lnSpc>
                <a:spcPct val="90000"/>
              </a:lnSpc>
              <a:buFont typeface="Arial" charset="0"/>
              <a:buNone/>
            </a:pPr>
            <a:endParaRPr lang="en-US" b="1" smtClean="0"/>
          </a:p>
          <a:p>
            <a:pPr>
              <a:lnSpc>
                <a:spcPct val="90000"/>
              </a:lnSpc>
              <a:buFont typeface="Arial" charset="0"/>
              <a:buNone/>
            </a:pPr>
            <a:r>
              <a:rPr lang="en-US" b="1" smtClean="0"/>
              <a:t>     - MDROs (MRSA, VRE, C diff, gram negative             </a:t>
            </a:r>
          </a:p>
          <a:p>
            <a:pPr>
              <a:lnSpc>
                <a:spcPct val="90000"/>
              </a:lnSpc>
              <a:buFont typeface="Arial" charset="0"/>
              <a:buNone/>
            </a:pPr>
            <a:r>
              <a:rPr lang="en-US" b="1" smtClean="0"/>
              <a:t>       bacilli</a:t>
            </a:r>
          </a:p>
          <a:p>
            <a:pPr>
              <a:lnSpc>
                <a:spcPct val="90000"/>
              </a:lnSpc>
              <a:buFont typeface="Arial" charset="0"/>
              <a:buNone/>
            </a:pPr>
            <a:endParaRPr lang="en-US" b="1" smtClean="0"/>
          </a:p>
          <a:p>
            <a:pPr>
              <a:lnSpc>
                <a:spcPct val="90000"/>
              </a:lnSpc>
            </a:pPr>
            <a:endParaRPr lang="en-US" b="1" smtClean="0"/>
          </a:p>
          <a:p>
            <a:pPr>
              <a:lnSpc>
                <a:spcPct val="90000"/>
              </a:lnSpc>
            </a:pPr>
            <a:endParaRPr lang="en-US" b="1"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3"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49154"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75000"/>
            </a:schemeClr>
          </a:solidFill>
        </p:spPr>
        <p:txBody>
          <a:bodyPr>
            <a:normAutofit/>
          </a:bodyPr>
          <a:lstStyle/>
          <a:p>
            <a:pPr algn="l"/>
            <a:r>
              <a:rPr lang="en-US" b="1" smtClean="0">
                <a:solidFill>
                  <a:srgbClr val="9900CC"/>
                </a:solidFill>
              </a:rPr>
              <a:t>9.  Make Your Case</a:t>
            </a:r>
          </a:p>
        </p:txBody>
      </p:sp>
      <p:sp>
        <p:nvSpPr>
          <p:cNvPr id="3" name="Content Placeholder 2"/>
          <p:cNvSpPr>
            <a:spLocks noGrp="1"/>
          </p:cNvSpPr>
          <p:nvPr>
            <p:ph idx="1"/>
          </p:nvPr>
        </p:nvSpPr>
        <p:spPr>
          <a:xfrm>
            <a:off x="457200" y="1600200"/>
            <a:ext cx="8229600" cy="3810000"/>
          </a:xfrm>
          <a:solidFill>
            <a:schemeClr val="tx2">
              <a:lumMod val="20000"/>
              <a:lumOff val="80000"/>
            </a:schemeClr>
          </a:solidFill>
        </p:spPr>
        <p:txBody>
          <a:bodyPr>
            <a:normAutofit/>
          </a:bodyPr>
          <a:lstStyle/>
          <a:p>
            <a:pPr>
              <a:lnSpc>
                <a:spcPct val="90000"/>
              </a:lnSpc>
            </a:pPr>
            <a:r>
              <a:rPr lang="en-US" b="1" smtClean="0"/>
              <a:t>Do not immediately take your plan to the “highest of the high”</a:t>
            </a:r>
          </a:p>
          <a:p>
            <a:pPr>
              <a:lnSpc>
                <a:spcPct val="90000"/>
              </a:lnSpc>
            </a:pPr>
            <a:r>
              <a:rPr lang="en-US" b="1" smtClean="0"/>
              <a:t>Discuss it with unit managers, various vice-presidents, department managers, etc.</a:t>
            </a:r>
          </a:p>
          <a:p>
            <a:pPr>
              <a:lnSpc>
                <a:spcPct val="90000"/>
              </a:lnSpc>
            </a:pPr>
            <a:r>
              <a:rPr lang="en-US" b="1" smtClean="0"/>
              <a:t>Tweak, build consensus</a:t>
            </a:r>
          </a:p>
          <a:p>
            <a:pPr>
              <a:lnSpc>
                <a:spcPct val="90000"/>
              </a:lnSpc>
            </a:pPr>
            <a:r>
              <a:rPr lang="en-US" b="1" smtClean="0"/>
              <a:t>Get ideas for the implementation plan</a:t>
            </a:r>
          </a:p>
          <a:p>
            <a:pPr>
              <a:lnSpc>
                <a:spcPct val="90000"/>
              </a:lnSpc>
            </a:pPr>
            <a:r>
              <a:rPr lang="en-US" b="1" smtClean="0"/>
              <a:t>Now you are ready</a:t>
            </a:r>
          </a:p>
        </p:txBody>
      </p:sp>
      <p:sp>
        <p:nvSpPr>
          <p:cNvPr id="49157" name="Rectangle 5"/>
          <p:cNvSpPr>
            <a:spLocks noChangeArrowheads="1"/>
          </p:cNvSpPr>
          <p:nvPr/>
        </p:nvSpPr>
        <p:spPr bwMode="auto">
          <a:xfrm>
            <a:off x="609600" y="5437188"/>
            <a:ext cx="7239000" cy="461962"/>
          </a:xfrm>
          <a:prstGeom prst="rect">
            <a:avLst/>
          </a:prstGeom>
          <a:noFill/>
          <a:ln w="9525">
            <a:noFill/>
            <a:miter lim="800000"/>
            <a:headEnd/>
            <a:tailEnd/>
          </a:ln>
        </p:spPr>
        <p:txBody>
          <a:bodyPr>
            <a:spAutoFit/>
          </a:bodyPr>
          <a:lstStyle/>
          <a:p>
            <a:r>
              <a:rPr lang="en-US" sz="1200">
                <a:latin typeface="Calibri" pitchFamily="34" charset="0"/>
              </a:rPr>
              <a:t>Dooley RS, Fryxell GE, Judge WQ. Belaboring the not-so-obvious: consensus, commitment, and strategy implementation speed and success. </a:t>
            </a:r>
            <a:r>
              <a:rPr lang="en-US" sz="1200" i="1">
                <a:latin typeface="Calibri" pitchFamily="34" charset="0"/>
              </a:rPr>
              <a:t>J Management </a:t>
            </a:r>
            <a:r>
              <a:rPr lang="en-US" sz="1200">
                <a:latin typeface="Calibri" pitchFamily="34" charset="0"/>
              </a:rPr>
              <a:t>2000; 26:1237-1257.</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50178"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85000"/>
            </a:schemeClr>
          </a:solidFill>
        </p:spPr>
        <p:txBody>
          <a:bodyPr>
            <a:noAutofit/>
          </a:bodyPr>
          <a:lstStyle/>
          <a:p>
            <a:pPr algn="l"/>
            <a:r>
              <a:rPr lang="en-US" sz="4000" b="1" smtClean="0">
                <a:solidFill>
                  <a:srgbClr val="9900CC"/>
                </a:solidFill>
              </a:rPr>
              <a:t>10.  Never Stop Collecting Cost &amp; Outcome Data</a:t>
            </a:r>
          </a:p>
        </p:txBody>
      </p:sp>
      <p:sp>
        <p:nvSpPr>
          <p:cNvPr id="3" name="Content Placeholder 2"/>
          <p:cNvSpPr>
            <a:spLocks noGrp="1"/>
          </p:cNvSpPr>
          <p:nvPr>
            <p:ph idx="1"/>
          </p:nvPr>
        </p:nvSpPr>
        <p:spPr>
          <a:solidFill>
            <a:schemeClr val="tx2">
              <a:lumMod val="20000"/>
              <a:lumOff val="80000"/>
            </a:schemeClr>
          </a:solidFill>
        </p:spPr>
        <p:txBody>
          <a:bodyPr>
            <a:normAutofit/>
          </a:bodyPr>
          <a:lstStyle/>
          <a:p>
            <a:r>
              <a:rPr lang="en-US" b="1" smtClean="0"/>
              <a:t>Imperative to show what has occurred after an intervention</a:t>
            </a:r>
          </a:p>
          <a:p>
            <a:r>
              <a:rPr lang="en-US" b="1" smtClean="0"/>
              <a:t>Once HAIs become low, rate of savings return lessens</a:t>
            </a:r>
          </a:p>
          <a:p>
            <a:r>
              <a:rPr lang="en-US" b="1" smtClean="0"/>
              <a:t>Administrators may think of cutting budget</a:t>
            </a:r>
          </a:p>
          <a:p>
            <a:r>
              <a:rPr lang="en-US" b="1" smtClean="0"/>
              <a:t>Use this data to show what could happen without a continued program  </a:t>
            </a:r>
          </a:p>
          <a:p>
            <a:endParaRPr lang="en-US" b="1"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51202"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51203" name="Rectangle 1"/>
          <p:cNvSpPr>
            <a:spLocks noChangeArrowheads="1"/>
          </p:cNvSpPr>
          <p:nvPr/>
        </p:nvSpPr>
        <p:spPr bwMode="auto">
          <a:xfrm>
            <a:off x="457200" y="533400"/>
            <a:ext cx="7924800" cy="1477963"/>
          </a:xfrm>
          <a:prstGeom prst="rect">
            <a:avLst/>
          </a:prstGeom>
          <a:solidFill>
            <a:srgbClr val="92D050"/>
          </a:solidFill>
          <a:ln w="9525">
            <a:noFill/>
            <a:miter lim="800000"/>
            <a:headEnd/>
            <a:tailEnd/>
          </a:ln>
        </p:spPr>
        <p:txBody>
          <a:bodyPr>
            <a:spAutoFit/>
          </a:bodyPr>
          <a:lstStyle/>
          <a:p>
            <a:r>
              <a:rPr lang="en-US" i="1">
                <a:latin typeface="Calibri" pitchFamily="34" charset="0"/>
              </a:rPr>
              <a:t>Cost-effectiveness analysis. </a:t>
            </a:r>
            <a:r>
              <a:rPr lang="en-US">
                <a:latin typeface="Calibri" pitchFamily="34" charset="0"/>
              </a:rPr>
              <a:t>Cost-effectiveness analysis compares</a:t>
            </a:r>
          </a:p>
          <a:p>
            <a:r>
              <a:rPr lang="en-US">
                <a:latin typeface="Calibri" pitchFamily="34" charset="0"/>
              </a:rPr>
              <a:t>interventions or products that have different costs and different levels of effectiveness. The benefits of an intervention are measured, such as the number of lives saved or infections prevented. Programs are then compared in terms of cost per unit (e.g., dollars per life-year gained or dollars per infection prevented).</a:t>
            </a:r>
          </a:p>
        </p:txBody>
      </p:sp>
      <p:sp>
        <p:nvSpPr>
          <p:cNvPr id="51204" name="Rectangle 2"/>
          <p:cNvSpPr>
            <a:spLocks noChangeArrowheads="1"/>
          </p:cNvSpPr>
          <p:nvPr/>
        </p:nvSpPr>
        <p:spPr bwMode="auto">
          <a:xfrm>
            <a:off x="457200" y="2514600"/>
            <a:ext cx="7924800" cy="923925"/>
          </a:xfrm>
          <a:prstGeom prst="rect">
            <a:avLst/>
          </a:prstGeom>
          <a:solidFill>
            <a:srgbClr val="FFFF00"/>
          </a:solidFill>
          <a:ln w="9525">
            <a:noFill/>
            <a:miter lim="800000"/>
            <a:headEnd/>
            <a:tailEnd/>
          </a:ln>
        </p:spPr>
        <p:txBody>
          <a:bodyPr>
            <a:spAutoFit/>
          </a:bodyPr>
          <a:lstStyle/>
          <a:p>
            <a:r>
              <a:rPr lang="en-US" i="1">
                <a:latin typeface="Calibri" pitchFamily="34" charset="0"/>
              </a:rPr>
              <a:t>Cost-utility analysis.</a:t>
            </a:r>
            <a:r>
              <a:rPr lang="en-US">
                <a:latin typeface="Calibri" pitchFamily="34" charset="0"/>
              </a:rPr>
              <a:t>  The benefits of a specific intervention are adjusted by health preference scores or are utility weighted.  In this type of analysis, programs are compared in terms of quality-adjusted life-years (QALYs) gained.</a:t>
            </a:r>
          </a:p>
        </p:txBody>
      </p:sp>
      <p:sp>
        <p:nvSpPr>
          <p:cNvPr id="6" name="Rectangle 5"/>
          <p:cNvSpPr/>
          <p:nvPr/>
        </p:nvSpPr>
        <p:spPr>
          <a:xfrm>
            <a:off x="434975" y="3733800"/>
            <a:ext cx="7924800" cy="1754188"/>
          </a:xfrm>
          <a:prstGeom prst="rect">
            <a:avLst/>
          </a:prstGeom>
          <a:solidFill>
            <a:schemeClr val="accent2">
              <a:lumMod val="60000"/>
              <a:lumOff val="40000"/>
            </a:schemeClr>
          </a:solidFill>
        </p:spPr>
        <p:txBody>
          <a:bodyPr>
            <a:spAutoFit/>
          </a:bodyPr>
          <a:lstStyle/>
          <a:p>
            <a:pPr fontAlgn="auto">
              <a:spcBef>
                <a:spcPts val="0"/>
              </a:spcBef>
              <a:spcAft>
                <a:spcPts val="0"/>
              </a:spcAft>
              <a:defRPr/>
            </a:pPr>
            <a:r>
              <a:rPr lang="en-US" i="1" dirty="0">
                <a:latin typeface="+mn-lt"/>
              </a:rPr>
              <a:t>Cost-benefit analysis.  </a:t>
            </a:r>
            <a:r>
              <a:rPr lang="en-US" dirty="0">
                <a:latin typeface="+mn-lt"/>
              </a:rPr>
              <a:t>One in which all aspects of the analysis, including the consequences of the intervention, are valued in monetary or dollar terms. If an intervention’s benefits measured in dollars exceed its costs, then this analysis considers it worthwhile.  The major impediment to the use of cost-benefit analysis in healthcare decision making is the requirement to set a monetary value on human life or health benefits.</a:t>
            </a:r>
          </a:p>
        </p:txBody>
      </p:sp>
      <p:sp>
        <p:nvSpPr>
          <p:cNvPr id="51206" name="Rectangle 6"/>
          <p:cNvSpPr>
            <a:spLocks noChangeArrowheads="1"/>
          </p:cNvSpPr>
          <p:nvPr/>
        </p:nvSpPr>
        <p:spPr bwMode="auto">
          <a:xfrm>
            <a:off x="2098675" y="5630863"/>
            <a:ext cx="5238750" cy="400050"/>
          </a:xfrm>
          <a:prstGeom prst="rect">
            <a:avLst/>
          </a:prstGeom>
          <a:noFill/>
          <a:ln w="9525">
            <a:noFill/>
            <a:miter lim="800000"/>
            <a:headEnd/>
            <a:tailEnd/>
          </a:ln>
        </p:spPr>
        <p:txBody>
          <a:bodyPr>
            <a:spAutoFit/>
          </a:bodyPr>
          <a:lstStyle/>
          <a:p>
            <a:r>
              <a:rPr lang="en-US" sz="1000">
                <a:latin typeface="Calibri" pitchFamily="34" charset="0"/>
              </a:rPr>
              <a:t>Drummond MF, Sculpher MJ, Torrance GW, O’Brien BJ, Stoddart GL.  </a:t>
            </a:r>
            <a:r>
              <a:rPr lang="en-US" sz="1000" i="1">
                <a:latin typeface="Calibri" pitchFamily="34" charset="0"/>
              </a:rPr>
              <a:t>Methods for the Economic Evaluation of Health Care Programmes. </a:t>
            </a:r>
            <a:r>
              <a:rPr lang="en-US" sz="1000">
                <a:latin typeface="Calibri" pitchFamily="34" charset="0"/>
              </a:rPr>
              <a:t>7th ed.  Oxford: Oxford University Press; 2005.</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Picture 5"/>
          <p:cNvPicPr>
            <a:picLocks noChangeAspect="1" noChangeArrowheads="1"/>
          </p:cNvPicPr>
          <p:nvPr/>
        </p:nvPicPr>
        <p:blipFill>
          <a:blip r:embed="rId3" cstate="print"/>
          <a:srcRect/>
          <a:stretch>
            <a:fillRect/>
          </a:stretch>
        </p:blipFill>
        <p:spPr bwMode="auto">
          <a:xfrm>
            <a:off x="0" y="6324600"/>
            <a:ext cx="2305050" cy="392113"/>
          </a:xfrm>
          <a:prstGeom prst="rect">
            <a:avLst/>
          </a:prstGeom>
          <a:noFill/>
          <a:ln w="9525">
            <a:noFill/>
            <a:miter lim="800000"/>
            <a:headEnd/>
            <a:tailEnd/>
          </a:ln>
        </p:spPr>
      </p:pic>
      <p:pic>
        <p:nvPicPr>
          <p:cNvPr id="52226" name="Picture 2"/>
          <p:cNvPicPr>
            <a:picLocks noChangeAspect="1" noChangeArrowheads="1"/>
          </p:cNvPicPr>
          <p:nvPr/>
        </p:nvPicPr>
        <p:blipFill>
          <a:blip r:embed="rId4" cstate="print"/>
          <a:srcRect/>
          <a:stretch>
            <a:fillRect/>
          </a:stretch>
        </p:blipFill>
        <p:spPr bwMode="auto">
          <a:xfrm>
            <a:off x="7348538" y="6172200"/>
            <a:ext cx="1357312" cy="504825"/>
          </a:xfrm>
          <a:prstGeom prst="rect">
            <a:avLst/>
          </a:prstGeom>
          <a:noFill/>
          <a:ln w="9525">
            <a:noFill/>
            <a:miter lim="800000"/>
            <a:headEnd/>
            <a:tailEnd/>
          </a:ln>
        </p:spPr>
      </p:pic>
      <p:pic>
        <p:nvPicPr>
          <p:cNvPr id="52227" name="Picture 3"/>
          <p:cNvPicPr>
            <a:picLocks noChangeAspect="1" noChangeArrowheads="1"/>
          </p:cNvPicPr>
          <p:nvPr/>
        </p:nvPicPr>
        <p:blipFill>
          <a:blip r:embed="rId5" cstate="print"/>
          <a:srcRect/>
          <a:stretch>
            <a:fillRect/>
          </a:stretch>
        </p:blipFill>
        <p:spPr bwMode="auto">
          <a:xfrm>
            <a:off x="152400" y="92075"/>
            <a:ext cx="5524500" cy="6232525"/>
          </a:xfrm>
          <a:prstGeom prst="rect">
            <a:avLst/>
          </a:prstGeom>
          <a:noFill/>
          <a:ln w="9525">
            <a:noFill/>
            <a:miter lim="800000"/>
            <a:headEnd/>
            <a:tailEnd/>
          </a:ln>
        </p:spPr>
      </p:pic>
      <p:sp>
        <p:nvSpPr>
          <p:cNvPr id="52228" name="Rectangle 5"/>
          <p:cNvSpPr>
            <a:spLocks noChangeArrowheads="1"/>
          </p:cNvSpPr>
          <p:nvPr/>
        </p:nvSpPr>
        <p:spPr bwMode="auto">
          <a:xfrm>
            <a:off x="5845175" y="3208338"/>
            <a:ext cx="3006725" cy="1323975"/>
          </a:xfrm>
          <a:prstGeom prst="rect">
            <a:avLst/>
          </a:prstGeom>
          <a:noFill/>
          <a:ln w="9525">
            <a:noFill/>
            <a:miter lim="800000"/>
            <a:headEnd/>
            <a:tailEnd/>
          </a:ln>
        </p:spPr>
        <p:txBody>
          <a:bodyPr>
            <a:spAutoFit/>
          </a:bodyPr>
          <a:lstStyle/>
          <a:p>
            <a:r>
              <a:rPr lang="en-US" sz="1000" b="1">
                <a:latin typeface="Calibri" pitchFamily="34" charset="0"/>
              </a:rPr>
              <a:t>Raising Standards While Watching the Bottom Line:  Making a Business Case for Infection Control: Eli N. Perencevich, MD, MS; Patricia W. Stone, PhD, MPH, RN; Sharon B. Wright, MD, MPH; Yehuda Carmeli, MD, MPH; David N. Fisman, MD, MPH, FRCP(C); Sara E. Cosgrove, MD, MS  </a:t>
            </a:r>
            <a:r>
              <a:rPr lang="en-US" sz="1000" b="1" i="1">
                <a:latin typeface="Calibri" pitchFamily="34" charset="0"/>
              </a:rPr>
              <a:t>Infect Control Hosp Epidemiol </a:t>
            </a:r>
            <a:r>
              <a:rPr lang="en-US" sz="1000" b="1">
                <a:latin typeface="Calibri" pitchFamily="34" charset="0"/>
              </a:rPr>
              <a:t>2007; 28:1121-1133</a:t>
            </a:r>
          </a:p>
          <a:p>
            <a:endParaRPr lang="en-US" sz="1000">
              <a:latin typeface="Calibri"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53250"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75000"/>
            </a:schemeClr>
          </a:solidFill>
        </p:spPr>
        <p:txBody>
          <a:bodyPr>
            <a:normAutofit/>
          </a:bodyPr>
          <a:lstStyle/>
          <a:p>
            <a:r>
              <a:rPr lang="en-US" b="1" smtClean="0">
                <a:solidFill>
                  <a:srgbClr val="9900CC"/>
                </a:solidFill>
              </a:rPr>
              <a:t>More on Attributable Costs</a:t>
            </a:r>
          </a:p>
        </p:txBody>
      </p:sp>
      <p:sp>
        <p:nvSpPr>
          <p:cNvPr id="3" name="Content Placeholder 2"/>
          <p:cNvSpPr>
            <a:spLocks noGrp="1"/>
          </p:cNvSpPr>
          <p:nvPr>
            <p:ph idx="1"/>
          </p:nvPr>
        </p:nvSpPr>
        <p:spPr>
          <a:solidFill>
            <a:schemeClr val="tx2">
              <a:lumMod val="20000"/>
              <a:lumOff val="80000"/>
            </a:schemeClr>
          </a:solidFill>
        </p:spPr>
        <p:txBody>
          <a:bodyPr>
            <a:normAutofit/>
          </a:bodyPr>
          <a:lstStyle/>
          <a:p>
            <a:pPr>
              <a:lnSpc>
                <a:spcPct val="90000"/>
              </a:lnSpc>
            </a:pPr>
            <a:r>
              <a:rPr lang="en-US" sz="3000" b="1" smtClean="0"/>
              <a:t>Measure it for your institution</a:t>
            </a:r>
          </a:p>
          <a:p>
            <a:pPr>
              <a:lnSpc>
                <a:spcPct val="90000"/>
              </a:lnSpc>
            </a:pPr>
            <a:r>
              <a:rPr lang="en-US" sz="3000" b="1" smtClean="0"/>
              <a:t>E.g., MRSA SSI:</a:t>
            </a:r>
          </a:p>
          <a:p>
            <a:pPr>
              <a:lnSpc>
                <a:spcPct val="90000"/>
              </a:lnSpc>
              <a:buFont typeface="Arial" charset="0"/>
              <a:buNone/>
            </a:pPr>
            <a:r>
              <a:rPr lang="en-US" sz="3000" b="1" smtClean="0"/>
              <a:t>	- Cases with MRSA SSI</a:t>
            </a:r>
          </a:p>
          <a:p>
            <a:pPr>
              <a:lnSpc>
                <a:spcPct val="90000"/>
              </a:lnSpc>
              <a:buFont typeface="Arial" charset="0"/>
              <a:buNone/>
            </a:pPr>
            <a:r>
              <a:rPr lang="en-US" sz="3000" b="1" smtClean="0"/>
              <a:t>	- Cases without MRSA SSI</a:t>
            </a:r>
          </a:p>
          <a:p>
            <a:pPr>
              <a:lnSpc>
                <a:spcPct val="90000"/>
              </a:lnSpc>
              <a:buFont typeface="Arial" charset="0"/>
              <a:buNone/>
            </a:pPr>
            <a:r>
              <a:rPr lang="en-US" sz="3000" b="1" smtClean="0"/>
              <a:t>	- Minimum match</a:t>
            </a:r>
          </a:p>
          <a:p>
            <a:pPr>
              <a:lnSpc>
                <a:spcPct val="90000"/>
              </a:lnSpc>
              <a:buFont typeface="Arial" charset="0"/>
              <a:buNone/>
            </a:pPr>
            <a:r>
              <a:rPr lang="en-US" sz="3000" b="1" smtClean="0"/>
              <a:t>		</a:t>
            </a:r>
            <a:r>
              <a:rPr lang="en-US" sz="1900" b="1" smtClean="0"/>
              <a:t>- prior length of stay</a:t>
            </a:r>
          </a:p>
          <a:p>
            <a:pPr>
              <a:lnSpc>
                <a:spcPct val="90000"/>
              </a:lnSpc>
              <a:buFont typeface="Arial" charset="0"/>
              <a:buNone/>
            </a:pPr>
            <a:r>
              <a:rPr lang="en-US" sz="1900" b="1" smtClean="0"/>
              <a:t>		- co-morbid conditions</a:t>
            </a:r>
          </a:p>
          <a:p>
            <a:pPr>
              <a:lnSpc>
                <a:spcPct val="90000"/>
              </a:lnSpc>
              <a:buFont typeface="Arial" charset="0"/>
              <a:buNone/>
            </a:pPr>
            <a:r>
              <a:rPr lang="en-US" sz="1900" b="1" smtClean="0"/>
              <a:t>		- severity of illness</a:t>
            </a:r>
          </a:p>
          <a:p>
            <a:pPr>
              <a:lnSpc>
                <a:spcPct val="90000"/>
              </a:lnSpc>
              <a:buFont typeface="Arial" charset="0"/>
              <a:buNone/>
            </a:pPr>
            <a:endParaRPr lang="en-US" sz="1900" b="1" smtClean="0"/>
          </a:p>
          <a:p>
            <a:pPr>
              <a:lnSpc>
                <a:spcPct val="90000"/>
              </a:lnSpc>
              <a:buFont typeface="Arial" charset="0"/>
              <a:buNone/>
            </a:pPr>
            <a:r>
              <a:rPr lang="en-US" sz="1900" b="1" smtClean="0"/>
              <a:t>This is a Cohort Study</a:t>
            </a:r>
            <a:endParaRPr lang="en-US" sz="3000" b="1"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3"/>
          <p:cNvPicPr>
            <a:picLocks noChangeAspect="1" noChangeArrowheads="1"/>
          </p:cNvPicPr>
          <p:nvPr/>
        </p:nvPicPr>
        <p:blipFill>
          <a:blip r:embed="rId3" cstate="print"/>
          <a:srcRect/>
          <a:stretch>
            <a:fillRect/>
          </a:stretch>
        </p:blipFill>
        <p:spPr bwMode="auto">
          <a:xfrm>
            <a:off x="2209800" y="33338"/>
            <a:ext cx="6900863" cy="6832600"/>
          </a:xfrm>
          <a:prstGeom prst="rect">
            <a:avLst/>
          </a:prstGeom>
          <a:noFill/>
          <a:ln w="9525">
            <a:noFill/>
            <a:miter lim="800000"/>
            <a:headEnd/>
            <a:tailEnd/>
          </a:ln>
        </p:spPr>
      </p:pic>
      <p:sp>
        <p:nvSpPr>
          <p:cNvPr id="2051" name="TextBox 1"/>
          <p:cNvSpPr txBox="1">
            <a:spLocks noChangeArrowheads="1"/>
          </p:cNvSpPr>
          <p:nvPr/>
        </p:nvSpPr>
        <p:spPr bwMode="auto">
          <a:xfrm>
            <a:off x="82550" y="925513"/>
            <a:ext cx="2159000" cy="2032000"/>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auto" hangingPunct="1">
              <a:spcBef>
                <a:spcPts val="0"/>
              </a:spcBef>
              <a:spcAft>
                <a:spcPts val="0"/>
              </a:spcAft>
              <a:defRPr/>
            </a:pPr>
            <a:r>
              <a:rPr lang="en-US" b="1" dirty="0" smtClean="0">
                <a:solidFill>
                  <a:schemeClr val="accent4">
                    <a:lumMod val="75000"/>
                  </a:schemeClr>
                </a:solidFill>
              </a:rPr>
              <a:t>Cases of HFOHFA</a:t>
            </a:r>
          </a:p>
          <a:p>
            <a:pPr algn="ctr" eaLnBrk="1" fontAlgn="auto" hangingPunct="1">
              <a:spcBef>
                <a:spcPts val="0"/>
              </a:spcBef>
              <a:spcAft>
                <a:spcPts val="0"/>
              </a:spcAft>
              <a:defRPr/>
            </a:pPr>
            <a:r>
              <a:rPr lang="en-US" b="1" i="1" dirty="0" smtClean="0">
                <a:solidFill>
                  <a:schemeClr val="accent4">
                    <a:lumMod val="75000"/>
                  </a:schemeClr>
                </a:solidFill>
              </a:rPr>
              <a:t>C difficile</a:t>
            </a:r>
            <a:r>
              <a:rPr lang="en-US" b="1" dirty="0" smtClean="0">
                <a:solidFill>
                  <a:schemeClr val="accent4">
                    <a:lumMod val="75000"/>
                  </a:schemeClr>
                </a:solidFill>
              </a:rPr>
              <a:t> at</a:t>
            </a:r>
          </a:p>
          <a:p>
            <a:pPr algn="ctr" eaLnBrk="1" fontAlgn="auto" hangingPunct="1">
              <a:spcBef>
                <a:spcPts val="0"/>
              </a:spcBef>
              <a:spcAft>
                <a:spcPts val="0"/>
              </a:spcAft>
              <a:defRPr/>
            </a:pPr>
            <a:r>
              <a:rPr lang="en-US" b="1" dirty="0" smtClean="0">
                <a:solidFill>
                  <a:schemeClr val="accent4">
                    <a:lumMod val="75000"/>
                  </a:schemeClr>
                </a:solidFill>
              </a:rPr>
              <a:t>Hospital X </a:t>
            </a:r>
            <a:endParaRPr lang="en-US" b="1" dirty="0" smtClean="0">
              <a:solidFill>
                <a:schemeClr val="accent4">
                  <a:lumMod val="75000"/>
                </a:schemeClr>
              </a:solidFill>
            </a:endParaRPr>
          </a:p>
          <a:p>
            <a:pPr algn="ctr" eaLnBrk="1" fontAlgn="auto" hangingPunct="1">
              <a:spcBef>
                <a:spcPts val="0"/>
              </a:spcBef>
              <a:spcAft>
                <a:spcPts val="0"/>
              </a:spcAft>
              <a:defRPr/>
            </a:pPr>
            <a:r>
              <a:rPr lang="en-US" b="1" dirty="0" smtClean="0">
                <a:solidFill>
                  <a:schemeClr val="accent4">
                    <a:lumMod val="75000"/>
                  </a:schemeClr>
                </a:solidFill>
              </a:rPr>
              <a:t>October 2010</a:t>
            </a:r>
          </a:p>
          <a:p>
            <a:pPr algn="ctr" eaLnBrk="1" fontAlgn="auto" hangingPunct="1">
              <a:spcBef>
                <a:spcPts val="0"/>
              </a:spcBef>
              <a:spcAft>
                <a:spcPts val="0"/>
              </a:spcAft>
              <a:defRPr/>
            </a:pPr>
            <a:r>
              <a:rPr lang="en-US" b="1" dirty="0" smtClean="0">
                <a:solidFill>
                  <a:schemeClr val="accent4">
                    <a:lumMod val="75000"/>
                  </a:schemeClr>
                </a:solidFill>
              </a:rPr>
              <a:t>through</a:t>
            </a:r>
          </a:p>
          <a:p>
            <a:pPr algn="ctr" eaLnBrk="1" fontAlgn="auto" hangingPunct="1">
              <a:spcBef>
                <a:spcPts val="0"/>
              </a:spcBef>
              <a:spcAft>
                <a:spcPts val="0"/>
              </a:spcAft>
              <a:defRPr/>
            </a:pPr>
            <a:r>
              <a:rPr lang="en-US" b="1" dirty="0" smtClean="0">
                <a:solidFill>
                  <a:schemeClr val="accent4">
                    <a:lumMod val="75000"/>
                  </a:schemeClr>
                </a:solidFill>
              </a:rPr>
              <a:t>April 2011</a:t>
            </a:r>
          </a:p>
          <a:p>
            <a:pPr algn="ctr" eaLnBrk="1" fontAlgn="auto" hangingPunct="1">
              <a:spcBef>
                <a:spcPts val="0"/>
              </a:spcBef>
              <a:spcAft>
                <a:spcPts val="0"/>
              </a:spcAft>
              <a:defRPr/>
            </a:pPr>
            <a:r>
              <a:rPr lang="en-US" b="1" dirty="0" smtClean="0">
                <a:solidFill>
                  <a:schemeClr val="accent4">
                    <a:lumMod val="75000"/>
                  </a:schemeClr>
                </a:solidFill>
              </a:rPr>
              <a:t>= 50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16386"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Rectangle 1"/>
          <p:cNvSpPr/>
          <p:nvPr/>
        </p:nvSpPr>
        <p:spPr>
          <a:xfrm>
            <a:off x="228600" y="838200"/>
            <a:ext cx="8763000" cy="3046413"/>
          </a:xfrm>
          <a:prstGeom prst="rect">
            <a:avLst/>
          </a:prstGeom>
          <a:solidFill>
            <a:schemeClr val="accent4">
              <a:lumMod val="20000"/>
              <a:lumOff val="80000"/>
            </a:schemeClr>
          </a:solidFill>
        </p:spPr>
        <p:txBody>
          <a:bodyPr>
            <a:spAutoFit/>
          </a:bodyPr>
          <a:lstStyle/>
          <a:p>
            <a:pPr fontAlgn="auto">
              <a:spcBef>
                <a:spcPts val="0"/>
              </a:spcBef>
              <a:spcAft>
                <a:spcPts val="0"/>
              </a:spcAft>
              <a:defRPr/>
            </a:pPr>
            <a:r>
              <a:rPr lang="en-US" sz="2400" b="1" i="1" dirty="0">
                <a:latin typeface="+mn-lt"/>
              </a:rPr>
              <a:t>“While society would benefit from a reduced incidence of nosocomial infections, there is currently no direct reimbursement to hospitals for the purpose of infection control, which forces healthcare institutions to make economic decisions about funding infection control activities. Demonstrating value to administrators is an increasingly important function of the hospital epidemiologist because healthcare executives are faced with many demands and shrinking budgets.”</a:t>
            </a:r>
          </a:p>
        </p:txBody>
      </p:sp>
      <p:sp>
        <p:nvSpPr>
          <p:cNvPr id="16388" name="Rectangle 2"/>
          <p:cNvSpPr>
            <a:spLocks noChangeArrowheads="1"/>
          </p:cNvSpPr>
          <p:nvPr/>
        </p:nvSpPr>
        <p:spPr bwMode="auto">
          <a:xfrm>
            <a:off x="282575" y="4114800"/>
            <a:ext cx="8401050" cy="1200150"/>
          </a:xfrm>
          <a:prstGeom prst="rect">
            <a:avLst/>
          </a:prstGeom>
          <a:noFill/>
          <a:ln w="9525">
            <a:noFill/>
            <a:miter lim="800000"/>
            <a:headEnd/>
            <a:tailEnd/>
          </a:ln>
        </p:spPr>
        <p:txBody>
          <a:bodyPr>
            <a:spAutoFit/>
          </a:bodyPr>
          <a:lstStyle/>
          <a:p>
            <a:r>
              <a:rPr lang="en-US" b="1">
                <a:latin typeface="Calibri" pitchFamily="34" charset="0"/>
              </a:rPr>
              <a:t>Raising Standards While Watching the Bottom Line:  Making a Business Case for Infection Control: Eli N. Perencevich, MD, MS; Patricia W. Stone, PhD, MPH, RN; Sharon B. Wright, MD, MPH; Yehuda Carmeli, MD, MPH; David N. Fisman, MD, MPH, FRCP(C); Sara E. Cosgrove, MD, MS</a:t>
            </a:r>
            <a:endParaRPr lang="en-US">
              <a:latin typeface="Calibri" pitchFamily="34" charset="0"/>
            </a:endParaRPr>
          </a:p>
        </p:txBody>
      </p:sp>
      <p:sp>
        <p:nvSpPr>
          <p:cNvPr id="16389" name="Rectangle 5"/>
          <p:cNvSpPr>
            <a:spLocks noChangeArrowheads="1"/>
          </p:cNvSpPr>
          <p:nvPr/>
        </p:nvSpPr>
        <p:spPr bwMode="auto">
          <a:xfrm>
            <a:off x="282575" y="5345113"/>
            <a:ext cx="5356225" cy="368300"/>
          </a:xfrm>
          <a:prstGeom prst="rect">
            <a:avLst/>
          </a:prstGeom>
          <a:noFill/>
          <a:ln w="9525">
            <a:noFill/>
            <a:miter lim="800000"/>
            <a:headEnd/>
            <a:tailEnd/>
          </a:ln>
        </p:spPr>
        <p:txBody>
          <a:bodyPr>
            <a:spAutoFit/>
          </a:bodyPr>
          <a:lstStyle/>
          <a:p>
            <a:r>
              <a:rPr lang="en-US" i="1">
                <a:latin typeface="Calibri" pitchFamily="34" charset="0"/>
              </a:rPr>
              <a:t>Infect Control Hosp Epidemiol </a:t>
            </a:r>
            <a:r>
              <a:rPr lang="en-US">
                <a:latin typeface="Calibri" pitchFamily="34" charset="0"/>
              </a:rPr>
              <a:t>2007; 28:1121-1133</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7" name="Picture 5"/>
          <p:cNvPicPr>
            <a:picLocks noChangeAspect="1" noChangeArrowheads="1"/>
          </p:cNvPicPr>
          <p:nvPr/>
        </p:nvPicPr>
        <p:blipFill>
          <a:blip r:embed="rId3" cstate="print"/>
          <a:srcRect/>
          <a:stretch>
            <a:fillRect/>
          </a:stretch>
        </p:blipFill>
        <p:spPr bwMode="auto">
          <a:xfrm>
            <a:off x="0" y="6324600"/>
            <a:ext cx="2305050" cy="392113"/>
          </a:xfrm>
          <a:prstGeom prst="rect">
            <a:avLst/>
          </a:prstGeom>
          <a:noFill/>
          <a:ln w="9525">
            <a:noFill/>
            <a:miter lim="800000"/>
            <a:headEnd/>
            <a:tailEnd/>
          </a:ln>
        </p:spPr>
      </p:pic>
      <p:pic>
        <p:nvPicPr>
          <p:cNvPr id="55298" name="Picture 2"/>
          <p:cNvPicPr>
            <a:picLocks noChangeAspect="1" noChangeArrowheads="1"/>
          </p:cNvPicPr>
          <p:nvPr/>
        </p:nvPicPr>
        <p:blipFill>
          <a:blip r:embed="rId4" cstate="print"/>
          <a:srcRect/>
          <a:stretch>
            <a:fillRect/>
          </a:stretch>
        </p:blipFill>
        <p:spPr bwMode="auto">
          <a:xfrm>
            <a:off x="7348538" y="6172200"/>
            <a:ext cx="1357312" cy="504825"/>
          </a:xfrm>
          <a:prstGeom prst="rect">
            <a:avLst/>
          </a:prstGeom>
          <a:noFill/>
          <a:ln w="9525">
            <a:noFill/>
            <a:miter lim="800000"/>
            <a:headEnd/>
            <a:tailEnd/>
          </a:ln>
        </p:spPr>
      </p:pic>
      <p:pic>
        <p:nvPicPr>
          <p:cNvPr id="55299" name="Picture 4"/>
          <p:cNvPicPr>
            <a:picLocks noChangeAspect="1" noChangeArrowheads="1"/>
          </p:cNvPicPr>
          <p:nvPr/>
        </p:nvPicPr>
        <p:blipFill>
          <a:blip r:embed="rId5" cstate="print"/>
          <a:srcRect/>
          <a:stretch>
            <a:fillRect/>
          </a:stretch>
        </p:blipFill>
        <p:spPr bwMode="auto">
          <a:xfrm>
            <a:off x="533400" y="315913"/>
            <a:ext cx="1982788" cy="5715000"/>
          </a:xfrm>
          <a:prstGeom prst="rect">
            <a:avLst/>
          </a:prstGeom>
          <a:noFill/>
          <a:ln w="9525">
            <a:noFill/>
            <a:miter lim="800000"/>
            <a:headEnd/>
            <a:tailEnd/>
          </a:ln>
        </p:spPr>
      </p:pic>
      <p:graphicFrame>
        <p:nvGraphicFramePr>
          <p:cNvPr id="7" name="Group 21"/>
          <p:cNvGraphicFramePr>
            <a:graphicFrameLocks noGrp="1"/>
          </p:cNvGraphicFramePr>
          <p:nvPr/>
        </p:nvGraphicFramePr>
        <p:xfrm>
          <a:off x="2895600" y="22225"/>
          <a:ext cx="6096000" cy="2377440"/>
        </p:xfrm>
        <a:graphic>
          <a:graphicData uri="http://schemas.openxmlformats.org/drawingml/2006/table">
            <a:tbl>
              <a:tblPr/>
              <a:tblGrid>
                <a:gridCol w="2032000"/>
                <a:gridCol w="2032000"/>
                <a:gridCol w="2032000"/>
              </a:tblGrid>
              <a:tr h="3200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 Group</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                    Controls </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                    Cases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 </a:t>
                      </a:r>
                    </a:p>
                  </a:txBody>
                  <a:tcPr anchor="ctr" horzOverflow="overflow">
                    <a:lnL>
                      <a:noFill/>
                    </a:lnL>
                    <a:lnR>
                      <a:noFill/>
                    </a:lnR>
                    <a:lnT>
                      <a:noFill/>
                    </a:lnT>
                    <a:lnB>
                      <a:noFill/>
                    </a:lnB>
                    <a:lnTlToBr>
                      <a:noFill/>
                    </a:lnTlToBr>
                    <a:lnBlToTr>
                      <a:noFill/>
                    </a:lnBlToTr>
                    <a:noFill/>
                  </a:tcPr>
                </a:tc>
              </a:tr>
              <a:tr h="320922">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rPr>
                        <a:t>Mean</a:t>
                      </a: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rPr>
                        <a:t>1.5700</a:t>
                      </a: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rPr>
                        <a:t>3.0000</a:t>
                      </a:r>
                    </a:p>
                  </a:txBody>
                  <a:tcPr anchor="ctr" horzOverflow="overflow">
                    <a:lnL>
                      <a:noFill/>
                    </a:lnL>
                    <a:lnR>
                      <a:noFill/>
                    </a:lnR>
                    <a:lnT>
                      <a:noFill/>
                    </a:lnT>
                    <a:lnB>
                      <a:noFill/>
                    </a:lnB>
                    <a:lnTlToBr>
                      <a:noFill/>
                    </a:lnTlToBr>
                    <a:lnBlToTr>
                      <a:noFill/>
                    </a:lnBlToTr>
                    <a:noFill/>
                  </a:tcPr>
                </a:tc>
              </a:tr>
              <a:tr h="320088">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rPr>
                        <a:t>SD</a:t>
                      </a: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1.4100</a:t>
                      </a: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rPr>
                        <a:t>1.7800</a:t>
                      </a:r>
                    </a:p>
                  </a:txBody>
                  <a:tcPr anchor="ctr" horzOverflow="overflow">
                    <a:lnL>
                      <a:noFill/>
                    </a:lnL>
                    <a:lnR>
                      <a:noFill/>
                    </a:lnR>
                    <a:lnT>
                      <a:noFill/>
                    </a:lnT>
                    <a:lnB>
                      <a:noFill/>
                    </a:lnB>
                    <a:lnTlToBr>
                      <a:noFill/>
                    </a:lnTlToBr>
                    <a:lnBlToTr>
                      <a:noFill/>
                    </a:lnBlToTr>
                    <a:noFill/>
                  </a:tcPr>
                </a:tc>
              </a:tr>
              <a:tr h="320922">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SEM</a:t>
                      </a: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rPr>
                        <a:t>0.2940</a:t>
                      </a: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rPr>
                        <a:t>0.3712</a:t>
                      </a:r>
                    </a:p>
                  </a:txBody>
                  <a:tcPr anchor="ctr" horzOverflow="overflow">
                    <a:lnL>
                      <a:noFill/>
                    </a:lnL>
                    <a:lnR>
                      <a:noFill/>
                    </a:lnR>
                    <a:lnT>
                      <a:noFill/>
                    </a:lnT>
                    <a:lnB>
                      <a:noFill/>
                    </a:lnB>
                    <a:lnTlToBr>
                      <a:noFill/>
                    </a:lnTlToBr>
                    <a:lnBlToTr>
                      <a:noFill/>
                    </a:lnBlToTr>
                    <a:noFill/>
                  </a:tcPr>
                </a:tc>
              </a:tr>
              <a:tr h="320088">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N</a:t>
                      </a: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alibri" pitchFamily="34" charset="0"/>
                        </a:rPr>
                        <a:t>23      </a:t>
                      </a: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alibri" pitchFamily="34" charset="0"/>
                        </a:rPr>
                        <a:t>23      </a:t>
                      </a:r>
                    </a:p>
                  </a:txBody>
                  <a:tcPr anchor="ctr" horzOverflow="overflow">
                    <a:lnL>
                      <a:noFill/>
                    </a:lnL>
                    <a:lnR>
                      <a:noFill/>
                    </a:lnR>
                    <a:lnT>
                      <a:noFill/>
                    </a:lnT>
                    <a:lnB>
                      <a:noFill/>
                    </a:lnB>
                    <a:lnTlToBr>
                      <a:noFill/>
                    </a:lnTlToBr>
                    <a:lnBlToTr>
                      <a:noFill/>
                    </a:lnBlToTr>
                    <a:noFill/>
                  </a:tcPr>
                </a:tc>
              </a:tr>
            </a:tbl>
          </a:graphicData>
        </a:graphic>
      </p:graphicFrame>
      <p:sp>
        <p:nvSpPr>
          <p:cNvPr id="55316" name="Rectangle 2"/>
          <p:cNvSpPr>
            <a:spLocks noChangeArrowheads="1"/>
          </p:cNvSpPr>
          <p:nvPr/>
        </p:nvSpPr>
        <p:spPr bwMode="auto">
          <a:xfrm>
            <a:off x="2743200" y="2720975"/>
            <a:ext cx="6248400" cy="3692525"/>
          </a:xfrm>
          <a:prstGeom prst="rect">
            <a:avLst/>
          </a:prstGeom>
          <a:noFill/>
          <a:ln w="9525">
            <a:noFill/>
            <a:miter lim="800000"/>
            <a:headEnd/>
            <a:tailEnd/>
          </a:ln>
        </p:spPr>
        <p:txBody>
          <a:bodyPr>
            <a:spAutoFit/>
          </a:bodyPr>
          <a:lstStyle/>
          <a:p>
            <a:r>
              <a:rPr lang="en-US" b="1">
                <a:latin typeface="Calibri" pitchFamily="34" charset="0"/>
              </a:rPr>
              <a:t>P value and statistical significance:</a:t>
            </a:r>
            <a:r>
              <a:rPr lang="en-US">
                <a:latin typeface="Calibri" pitchFamily="34" charset="0"/>
              </a:rPr>
              <a:t> </a:t>
            </a:r>
            <a:br>
              <a:rPr lang="en-US">
                <a:latin typeface="Calibri" pitchFamily="34" charset="0"/>
              </a:rPr>
            </a:br>
            <a:r>
              <a:rPr lang="en-US">
                <a:latin typeface="Calibri" pitchFamily="34" charset="0"/>
              </a:rPr>
              <a:t>  The two-tailed P value equals 0.0042</a:t>
            </a:r>
            <a:br>
              <a:rPr lang="en-US">
                <a:latin typeface="Calibri" pitchFamily="34" charset="0"/>
              </a:rPr>
            </a:br>
            <a:endParaRPr lang="en-US">
              <a:latin typeface="Calibri" pitchFamily="34" charset="0"/>
            </a:endParaRPr>
          </a:p>
          <a:p>
            <a:r>
              <a:rPr lang="en-US" b="1">
                <a:latin typeface="Calibri" pitchFamily="34" charset="0"/>
              </a:rPr>
              <a:t>Confidence interval:</a:t>
            </a:r>
            <a:r>
              <a:rPr lang="en-US">
                <a:latin typeface="Calibri" pitchFamily="34" charset="0"/>
              </a:rPr>
              <a:t/>
            </a:r>
            <a:br>
              <a:rPr lang="en-US">
                <a:latin typeface="Calibri" pitchFamily="34" charset="0"/>
              </a:rPr>
            </a:br>
            <a:r>
              <a:rPr lang="en-US">
                <a:latin typeface="Calibri" pitchFamily="34" charset="0"/>
              </a:rPr>
              <a:t>  The mean of Controls minus Cases equals -1.4300</a:t>
            </a:r>
            <a:br>
              <a:rPr lang="en-US">
                <a:latin typeface="Calibri" pitchFamily="34" charset="0"/>
              </a:rPr>
            </a:br>
            <a:r>
              <a:rPr lang="en-US">
                <a:latin typeface="Calibri" pitchFamily="34" charset="0"/>
              </a:rPr>
              <a:t>  95% confidence interval of this difference: From -2.3843 to</a:t>
            </a:r>
          </a:p>
          <a:p>
            <a:r>
              <a:rPr lang="en-US">
                <a:latin typeface="Calibri" pitchFamily="34" charset="0"/>
              </a:rPr>
              <a:t>  -0.4757 </a:t>
            </a:r>
            <a:br>
              <a:rPr lang="en-US">
                <a:latin typeface="Calibri" pitchFamily="34" charset="0"/>
              </a:rPr>
            </a:br>
            <a:r>
              <a:rPr lang="en-US">
                <a:latin typeface="Calibri" pitchFamily="34" charset="0"/>
              </a:rPr>
              <a:t/>
            </a:r>
            <a:br>
              <a:rPr lang="en-US">
                <a:latin typeface="Calibri" pitchFamily="34" charset="0"/>
              </a:rPr>
            </a:br>
            <a:r>
              <a:rPr lang="en-US" b="1">
                <a:latin typeface="Calibri" pitchFamily="34" charset="0"/>
              </a:rPr>
              <a:t>Intermediate values used in calculations:</a:t>
            </a:r>
            <a:r>
              <a:rPr lang="en-US">
                <a:latin typeface="Calibri" pitchFamily="34" charset="0"/>
              </a:rPr>
              <a:t/>
            </a:r>
            <a:br>
              <a:rPr lang="en-US">
                <a:latin typeface="Calibri" pitchFamily="34" charset="0"/>
              </a:rPr>
            </a:br>
            <a:r>
              <a:rPr lang="en-US">
                <a:latin typeface="Calibri" pitchFamily="34" charset="0"/>
              </a:rPr>
              <a:t>  t = 3.0201</a:t>
            </a:r>
            <a:br>
              <a:rPr lang="en-US">
                <a:latin typeface="Calibri" pitchFamily="34" charset="0"/>
              </a:rPr>
            </a:br>
            <a:r>
              <a:rPr lang="en-US">
                <a:latin typeface="Calibri" pitchFamily="34" charset="0"/>
              </a:rPr>
              <a:t>  df = 44</a:t>
            </a:r>
            <a:br>
              <a:rPr lang="en-US">
                <a:latin typeface="Calibri" pitchFamily="34" charset="0"/>
              </a:rPr>
            </a:br>
            <a:r>
              <a:rPr lang="en-US">
                <a:latin typeface="Calibri" pitchFamily="34" charset="0"/>
              </a:rPr>
              <a:t>  standard error of difference = 0.473 </a:t>
            </a:r>
            <a:br>
              <a:rPr lang="en-US">
                <a:latin typeface="Calibri" pitchFamily="34" charset="0"/>
              </a:rPr>
            </a:br>
            <a:endParaRPr lang="en-US">
              <a:latin typeface="Calibri"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1"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56322"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75000"/>
            </a:schemeClr>
          </a:solidFill>
        </p:spPr>
        <p:txBody>
          <a:bodyPr>
            <a:normAutofit/>
          </a:bodyPr>
          <a:lstStyle/>
          <a:p>
            <a:r>
              <a:rPr lang="en-US" b="1" smtClean="0">
                <a:solidFill>
                  <a:srgbClr val="9900CC"/>
                </a:solidFill>
              </a:rPr>
              <a:t>Summary</a:t>
            </a:r>
          </a:p>
        </p:txBody>
      </p:sp>
      <p:sp>
        <p:nvSpPr>
          <p:cNvPr id="3" name="Content Placeholder 2"/>
          <p:cNvSpPr>
            <a:spLocks noGrp="1"/>
          </p:cNvSpPr>
          <p:nvPr>
            <p:ph idx="1"/>
          </p:nvPr>
        </p:nvSpPr>
        <p:spPr>
          <a:solidFill>
            <a:schemeClr val="accent1">
              <a:lumMod val="40000"/>
              <a:lumOff val="60000"/>
            </a:schemeClr>
          </a:solidFill>
        </p:spPr>
        <p:txBody>
          <a:bodyPr>
            <a:normAutofit/>
          </a:bodyPr>
          <a:lstStyle/>
          <a:p>
            <a:r>
              <a:rPr lang="en-US" b="1" smtClean="0"/>
              <a:t>Your Infection Control Program Needs to have  built a business case</a:t>
            </a:r>
          </a:p>
          <a:p>
            <a:endParaRPr lang="en-US" b="1" smtClean="0"/>
          </a:p>
          <a:p>
            <a:r>
              <a:rPr lang="en-US" b="1" smtClean="0"/>
              <a:t>Simply stating, “We do good work by reducing infections and saving lives” will not generate resources</a:t>
            </a:r>
          </a:p>
          <a:p>
            <a:endParaRPr lang="en-US" b="1" smtClean="0"/>
          </a:p>
          <a:p>
            <a:r>
              <a:rPr lang="en-US" b="1" smtClean="0"/>
              <a:t>Prove it with your data and the literature</a:t>
            </a:r>
          </a:p>
          <a:p>
            <a:endParaRPr lang="en-US" b="1" smtClean="0"/>
          </a:p>
          <a:p>
            <a:pPr>
              <a:buFont typeface="Arial" charset="0"/>
              <a:buNone/>
            </a:pPr>
            <a:endParaRPr lang="en-US" b="1"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5"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57346"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75000"/>
            </a:schemeClr>
          </a:solidFill>
        </p:spPr>
        <p:txBody>
          <a:bodyPr rtlCol="0">
            <a:normAutofit fontScale="90000"/>
          </a:bodyPr>
          <a:lstStyle/>
          <a:p>
            <a:pPr fontAlgn="auto">
              <a:spcAft>
                <a:spcPts val="0"/>
              </a:spcAft>
              <a:defRPr/>
            </a:pPr>
            <a:r>
              <a:rPr lang="en-US" b="1" dirty="0" smtClean="0">
                <a:solidFill>
                  <a:srgbClr val="7030A0"/>
                </a:solidFill>
              </a:rPr>
              <a:t>Necessary Data for Initial Business Plan</a:t>
            </a:r>
            <a:endParaRPr lang="en-US" b="1" dirty="0">
              <a:solidFill>
                <a:srgbClr val="7030A0"/>
              </a:solidFill>
            </a:endParaRPr>
          </a:p>
        </p:txBody>
      </p:sp>
      <p:sp>
        <p:nvSpPr>
          <p:cNvPr id="3" name="Content Placeholder 2"/>
          <p:cNvSpPr>
            <a:spLocks noGrp="1"/>
          </p:cNvSpPr>
          <p:nvPr>
            <p:ph sz="half" idx="1"/>
          </p:nvPr>
        </p:nvSpPr>
        <p:spPr>
          <a:solidFill>
            <a:srgbClr val="FFFF00"/>
          </a:solidFill>
          <a:ln>
            <a:solidFill>
              <a:schemeClr val="accent1"/>
            </a:solidFill>
          </a:ln>
        </p:spPr>
        <p:txBody>
          <a:bodyPr>
            <a:normAutofit/>
          </a:bodyPr>
          <a:lstStyle/>
          <a:p>
            <a:pPr>
              <a:lnSpc>
                <a:spcPct val="90000"/>
              </a:lnSpc>
            </a:pPr>
            <a:r>
              <a:rPr lang="en-US" sz="2600" b="1" smtClean="0"/>
              <a:t>Number and type of HAIs over period of time (in-house)</a:t>
            </a:r>
          </a:p>
          <a:p>
            <a:pPr>
              <a:lnSpc>
                <a:spcPct val="90000"/>
              </a:lnSpc>
            </a:pPr>
            <a:r>
              <a:rPr lang="en-US" sz="2600" b="1" smtClean="0"/>
              <a:t>Attributable cost for each type of HAI (in- house or literature)</a:t>
            </a:r>
          </a:p>
          <a:p>
            <a:pPr>
              <a:lnSpc>
                <a:spcPct val="90000"/>
              </a:lnSpc>
            </a:pPr>
            <a:r>
              <a:rPr lang="en-US" sz="2600" b="1" smtClean="0"/>
              <a:t>Payor mix </a:t>
            </a:r>
          </a:p>
          <a:p>
            <a:pPr>
              <a:lnSpc>
                <a:spcPct val="90000"/>
              </a:lnSpc>
            </a:pPr>
            <a:r>
              <a:rPr lang="en-US" sz="2600" b="1" smtClean="0"/>
              <a:t>Listing of what CMS &amp; other third party payors will not reimburse</a:t>
            </a:r>
          </a:p>
        </p:txBody>
      </p:sp>
      <p:sp>
        <p:nvSpPr>
          <p:cNvPr id="6" name="Content Placeholder 5"/>
          <p:cNvSpPr>
            <a:spLocks noGrp="1"/>
          </p:cNvSpPr>
          <p:nvPr>
            <p:ph sz="half" idx="2"/>
          </p:nvPr>
        </p:nvSpPr>
        <p:spPr>
          <a:solidFill>
            <a:srgbClr val="92D050"/>
          </a:solidFill>
          <a:ln>
            <a:solidFill>
              <a:schemeClr val="accent1"/>
            </a:solidFill>
          </a:ln>
        </p:spPr>
        <p:txBody>
          <a:bodyPr>
            <a:normAutofit/>
          </a:bodyPr>
          <a:lstStyle/>
          <a:p>
            <a:pPr>
              <a:lnSpc>
                <a:spcPct val="90000"/>
              </a:lnSpc>
            </a:pPr>
            <a:r>
              <a:rPr lang="en-US" sz="2600" b="1" smtClean="0"/>
              <a:t>Personnel costs</a:t>
            </a:r>
          </a:p>
          <a:p>
            <a:pPr>
              <a:lnSpc>
                <a:spcPct val="90000"/>
              </a:lnSpc>
            </a:pPr>
            <a:r>
              <a:rPr lang="en-US" sz="2600" b="1" smtClean="0"/>
              <a:t>Equipment</a:t>
            </a:r>
          </a:p>
          <a:p>
            <a:pPr>
              <a:lnSpc>
                <a:spcPct val="90000"/>
              </a:lnSpc>
              <a:buFont typeface="Arial" charset="0"/>
              <a:buNone/>
            </a:pPr>
            <a:r>
              <a:rPr lang="en-US" sz="2600" b="1" smtClean="0"/>
              <a:t>	- computers</a:t>
            </a:r>
          </a:p>
          <a:p>
            <a:pPr>
              <a:lnSpc>
                <a:spcPct val="90000"/>
              </a:lnSpc>
              <a:buFont typeface="Arial" charset="0"/>
              <a:buNone/>
            </a:pPr>
            <a:r>
              <a:rPr lang="en-US" sz="2600" b="1" smtClean="0"/>
              <a:t>	- copiers</a:t>
            </a:r>
          </a:p>
          <a:p>
            <a:pPr>
              <a:lnSpc>
                <a:spcPct val="90000"/>
              </a:lnSpc>
              <a:buFont typeface="Arial" charset="0"/>
              <a:buNone/>
            </a:pPr>
            <a:r>
              <a:rPr lang="en-US" sz="2600" b="1" smtClean="0"/>
              <a:t>	- fax</a:t>
            </a:r>
          </a:p>
          <a:p>
            <a:pPr>
              <a:lnSpc>
                <a:spcPct val="90000"/>
              </a:lnSpc>
            </a:pPr>
            <a:r>
              <a:rPr lang="en-US" sz="2600" b="1" smtClean="0"/>
              <a:t>Software programs</a:t>
            </a:r>
          </a:p>
          <a:p>
            <a:pPr>
              <a:lnSpc>
                <a:spcPct val="90000"/>
              </a:lnSpc>
            </a:pPr>
            <a:r>
              <a:rPr lang="en-US" sz="2600" b="1" smtClean="0"/>
              <a:t>Space</a:t>
            </a:r>
          </a:p>
          <a:p>
            <a:pPr>
              <a:lnSpc>
                <a:spcPct val="90000"/>
              </a:lnSpc>
            </a:pPr>
            <a:r>
              <a:rPr lang="en-US" sz="2600" b="1" smtClean="0"/>
              <a:t>Supplies</a:t>
            </a:r>
          </a:p>
          <a:p>
            <a:pPr>
              <a:lnSpc>
                <a:spcPct val="90000"/>
              </a:lnSpc>
            </a:pPr>
            <a:r>
              <a:rPr lang="en-US" sz="2600" b="1" smtClean="0"/>
              <a:t>Communications</a:t>
            </a:r>
          </a:p>
          <a:p>
            <a:pPr>
              <a:lnSpc>
                <a:spcPct val="90000"/>
              </a:lnSpc>
            </a:pPr>
            <a:r>
              <a:rPr lang="en-US" sz="2600" b="1" smtClean="0"/>
              <a:t>Education (CME)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69"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58370"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75000"/>
            </a:schemeClr>
          </a:solidFill>
        </p:spPr>
        <p:txBody>
          <a:bodyPr>
            <a:normAutofit/>
          </a:bodyPr>
          <a:lstStyle/>
          <a:p>
            <a:r>
              <a:rPr lang="en-US" b="1" smtClean="0">
                <a:solidFill>
                  <a:srgbClr val="9900CC"/>
                </a:solidFill>
              </a:rPr>
              <a:t>Summary</a:t>
            </a:r>
          </a:p>
        </p:txBody>
      </p:sp>
      <p:sp>
        <p:nvSpPr>
          <p:cNvPr id="3" name="Content Placeholder 2"/>
          <p:cNvSpPr>
            <a:spLocks noGrp="1"/>
          </p:cNvSpPr>
          <p:nvPr>
            <p:ph idx="1"/>
          </p:nvPr>
        </p:nvSpPr>
        <p:spPr>
          <a:solidFill>
            <a:schemeClr val="accent1">
              <a:lumMod val="40000"/>
              <a:lumOff val="60000"/>
            </a:schemeClr>
          </a:solidFill>
        </p:spPr>
        <p:txBody>
          <a:bodyPr>
            <a:normAutofit/>
          </a:bodyPr>
          <a:lstStyle/>
          <a:p>
            <a:r>
              <a:rPr lang="en-US" b="1" smtClean="0"/>
              <a:t>Patience</a:t>
            </a:r>
          </a:p>
          <a:p>
            <a:pPr>
              <a:buFont typeface="Arial" charset="0"/>
              <a:buNone/>
            </a:pPr>
            <a:endParaRPr lang="en-US" b="1" smtClean="0"/>
          </a:p>
          <a:p>
            <a:r>
              <a:rPr lang="en-US" b="1" smtClean="0"/>
              <a:t>Knowledge of how to use a spreadsheet</a:t>
            </a:r>
          </a:p>
          <a:p>
            <a:endParaRPr lang="en-US" b="1" smtClean="0"/>
          </a:p>
          <a:p>
            <a:r>
              <a:rPr lang="en-US" b="1" smtClean="0"/>
              <a:t>Ask for help</a:t>
            </a:r>
          </a:p>
          <a:p>
            <a:pPr>
              <a:buFont typeface="Arial" charset="0"/>
              <a:buNone/>
            </a:pPr>
            <a:r>
              <a:rPr lang="en-US" b="1" smtClean="0"/>
              <a:t>	- finance administrator</a:t>
            </a:r>
          </a:p>
          <a:p>
            <a:pPr>
              <a:buFont typeface="Arial" charset="0"/>
              <a:buNone/>
            </a:pPr>
            <a:r>
              <a:rPr lang="en-US" b="1" smtClean="0"/>
              <a:t>	- epidemiologist/statistician/economist</a:t>
            </a:r>
          </a:p>
          <a:p>
            <a:pPr>
              <a:buFont typeface="Arial" charset="0"/>
              <a:buNone/>
            </a:pPr>
            <a:endParaRPr lang="en-US" b="1"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3"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59394"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59395" name="TextBox 1"/>
          <p:cNvSpPr txBox="1">
            <a:spLocks noChangeArrowheads="1"/>
          </p:cNvSpPr>
          <p:nvPr/>
        </p:nvSpPr>
        <p:spPr bwMode="auto">
          <a:xfrm>
            <a:off x="0" y="2438400"/>
            <a:ext cx="9144000" cy="1200150"/>
          </a:xfrm>
          <a:prstGeom prst="rect">
            <a:avLst/>
          </a:prstGeom>
          <a:noFill/>
          <a:ln w="9525">
            <a:noFill/>
            <a:miter lim="800000"/>
            <a:headEnd/>
            <a:tailEnd/>
          </a:ln>
        </p:spPr>
        <p:txBody>
          <a:bodyPr>
            <a:spAutoFit/>
          </a:bodyPr>
          <a:lstStyle/>
          <a:p>
            <a:pPr algn="ctr"/>
            <a:r>
              <a:rPr lang="en-US" sz="7200" b="1">
                <a:solidFill>
                  <a:srgbClr val="7030A0"/>
                </a:solidFill>
                <a:latin typeface="Calibri" pitchFamily="34" charset="0"/>
              </a:rPr>
              <a:t>PRACTICE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7"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60418"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75000"/>
            </a:schemeClr>
          </a:solidFill>
        </p:spPr>
        <p:txBody>
          <a:bodyPr>
            <a:normAutofit/>
          </a:bodyPr>
          <a:lstStyle/>
          <a:p>
            <a:r>
              <a:rPr lang="en-US" b="1" smtClean="0">
                <a:solidFill>
                  <a:srgbClr val="9900CC"/>
                </a:solidFill>
              </a:rPr>
              <a:t>Summary</a:t>
            </a:r>
          </a:p>
        </p:txBody>
      </p:sp>
      <p:sp>
        <p:nvSpPr>
          <p:cNvPr id="3" name="Content Placeholder 2"/>
          <p:cNvSpPr>
            <a:spLocks noGrp="1"/>
          </p:cNvSpPr>
          <p:nvPr>
            <p:ph idx="1"/>
          </p:nvPr>
        </p:nvSpPr>
        <p:spPr>
          <a:solidFill>
            <a:schemeClr val="accent1">
              <a:lumMod val="40000"/>
              <a:lumOff val="60000"/>
            </a:schemeClr>
          </a:solidFill>
        </p:spPr>
        <p:txBody>
          <a:bodyPr>
            <a:normAutofit/>
          </a:bodyPr>
          <a:lstStyle/>
          <a:p>
            <a:pPr marL="0" indent="0">
              <a:buFont typeface="Arial" charset="0"/>
              <a:buNone/>
            </a:pPr>
            <a:r>
              <a:rPr lang="en-US" b="1" smtClean="0"/>
              <a:t>With today’s climate and emphasis on safety, quality, and cost containment Infection Control has come of age.</a:t>
            </a:r>
          </a:p>
          <a:p>
            <a:pPr marL="0" indent="0">
              <a:buFont typeface="Arial" charset="0"/>
              <a:buNone/>
            </a:pPr>
            <a:endParaRPr lang="en-US" b="1" smtClean="0"/>
          </a:p>
          <a:p>
            <a:pPr marL="0" indent="0" algn="ctr">
              <a:buFont typeface="Arial" charset="0"/>
              <a:buNone/>
            </a:pPr>
            <a:r>
              <a:rPr lang="en-US" b="1" smtClean="0"/>
              <a:t>It is an exciting time!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1"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61442"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61443" name="TextBox 1"/>
          <p:cNvSpPr txBox="1">
            <a:spLocks noChangeArrowheads="1"/>
          </p:cNvSpPr>
          <p:nvPr/>
        </p:nvSpPr>
        <p:spPr bwMode="auto">
          <a:xfrm>
            <a:off x="0" y="2940050"/>
            <a:ext cx="9144000" cy="1014413"/>
          </a:xfrm>
          <a:prstGeom prst="rect">
            <a:avLst/>
          </a:prstGeom>
          <a:noFill/>
          <a:ln w="9525">
            <a:noFill/>
            <a:miter lim="800000"/>
            <a:headEnd/>
            <a:tailEnd/>
          </a:ln>
        </p:spPr>
        <p:txBody>
          <a:bodyPr>
            <a:spAutoFit/>
          </a:bodyPr>
          <a:lstStyle/>
          <a:p>
            <a:pPr algn="ctr"/>
            <a:r>
              <a:rPr lang="en-US" sz="6000" b="1" i="1">
                <a:solidFill>
                  <a:srgbClr val="7030A0"/>
                </a:solidFill>
                <a:latin typeface="Calibri" pitchFamily="34" charset="0"/>
              </a:rPr>
              <a:t>THANK YOU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p:cNvPicPr>
            <a:picLocks noChangeAspect="1" noChangeArrowheads="1"/>
          </p:cNvPicPr>
          <p:nvPr/>
        </p:nvPicPr>
        <p:blipFill>
          <a:blip r:embed="rId3" cstate="print"/>
          <a:srcRect/>
          <a:stretch>
            <a:fillRect/>
          </a:stretch>
        </p:blipFill>
        <p:spPr bwMode="auto">
          <a:xfrm>
            <a:off x="0" y="6424613"/>
            <a:ext cx="2305050" cy="392112"/>
          </a:xfrm>
          <a:prstGeom prst="rect">
            <a:avLst/>
          </a:prstGeom>
          <a:noFill/>
          <a:ln w="9525">
            <a:noFill/>
            <a:miter lim="800000"/>
            <a:headEnd/>
            <a:tailEnd/>
          </a:ln>
        </p:spPr>
      </p:pic>
      <p:pic>
        <p:nvPicPr>
          <p:cNvPr id="17410" name="Picture 2"/>
          <p:cNvPicPr>
            <a:picLocks noChangeAspect="1" noChangeArrowheads="1"/>
          </p:cNvPicPr>
          <p:nvPr/>
        </p:nvPicPr>
        <p:blipFill>
          <a:blip r:embed="rId4" cstate="print"/>
          <a:srcRect/>
          <a:stretch>
            <a:fillRect/>
          </a:stretch>
        </p:blipFill>
        <p:spPr bwMode="auto">
          <a:xfrm>
            <a:off x="7348538" y="6172200"/>
            <a:ext cx="1357312" cy="504825"/>
          </a:xfrm>
          <a:prstGeom prst="rect">
            <a:avLst/>
          </a:prstGeom>
          <a:noFill/>
          <a:ln w="9525">
            <a:noFill/>
            <a:miter lim="800000"/>
            <a:headEnd/>
            <a:tailEnd/>
          </a:ln>
        </p:spPr>
      </p:pic>
      <p:pic>
        <p:nvPicPr>
          <p:cNvPr id="17411" name="Picture 2"/>
          <p:cNvPicPr>
            <a:picLocks noChangeAspect="1" noChangeArrowheads="1"/>
          </p:cNvPicPr>
          <p:nvPr/>
        </p:nvPicPr>
        <p:blipFill>
          <a:blip r:embed="rId5" cstate="print"/>
          <a:srcRect/>
          <a:stretch>
            <a:fillRect/>
          </a:stretch>
        </p:blipFill>
        <p:spPr bwMode="auto">
          <a:xfrm>
            <a:off x="1984375" y="685800"/>
            <a:ext cx="5353050" cy="4562475"/>
          </a:xfrm>
          <a:prstGeom prst="rect">
            <a:avLst/>
          </a:prstGeom>
          <a:solidFill>
            <a:schemeClr val="accent1"/>
          </a:solidFill>
          <a:ln w="9525">
            <a:noFill/>
            <a:miter lim="800000"/>
            <a:headEnd/>
            <a:tailEnd/>
          </a:ln>
        </p:spPr>
      </p:pic>
      <p:sp>
        <p:nvSpPr>
          <p:cNvPr id="3" name="TextBox 2"/>
          <p:cNvSpPr txBox="1"/>
          <p:nvPr/>
        </p:nvSpPr>
        <p:spPr>
          <a:xfrm>
            <a:off x="0" y="149225"/>
            <a:ext cx="9144000" cy="400050"/>
          </a:xfrm>
          <a:prstGeom prst="rect">
            <a:avLst/>
          </a:prstGeom>
          <a:solidFill>
            <a:schemeClr val="bg1">
              <a:lumMod val="85000"/>
            </a:schemeClr>
          </a:solidFill>
        </p:spPr>
        <p:txBody>
          <a:bodyPr>
            <a:spAutoFit/>
          </a:bodyPr>
          <a:lstStyle/>
          <a:p>
            <a:pPr algn="ctr" fontAlgn="auto">
              <a:spcBef>
                <a:spcPts val="0"/>
              </a:spcBef>
              <a:spcAft>
                <a:spcPts val="0"/>
              </a:spcAft>
              <a:defRPr/>
            </a:pPr>
            <a:r>
              <a:rPr lang="en-US" sz="2000" b="1" dirty="0">
                <a:latin typeface="+mn-lt"/>
              </a:rPr>
              <a:t>Quiz:  Find the one item in the Table below that is different from all of the others.</a:t>
            </a:r>
          </a:p>
        </p:txBody>
      </p:sp>
      <p:sp>
        <p:nvSpPr>
          <p:cNvPr id="17413" name="Rectangle 5"/>
          <p:cNvSpPr>
            <a:spLocks noChangeArrowheads="1"/>
          </p:cNvSpPr>
          <p:nvPr/>
        </p:nvSpPr>
        <p:spPr bwMode="auto">
          <a:xfrm>
            <a:off x="2090738" y="5478463"/>
            <a:ext cx="5257800" cy="647700"/>
          </a:xfrm>
          <a:prstGeom prst="rect">
            <a:avLst/>
          </a:prstGeom>
          <a:noFill/>
          <a:ln w="9525">
            <a:noFill/>
            <a:miter lim="800000"/>
            <a:headEnd/>
            <a:tailEnd/>
          </a:ln>
        </p:spPr>
        <p:txBody>
          <a:bodyPr>
            <a:spAutoFit/>
          </a:bodyPr>
          <a:lstStyle/>
          <a:p>
            <a:r>
              <a:rPr lang="en-US" sz="1200">
                <a:latin typeface="Calibri" pitchFamily="34" charset="0"/>
              </a:rPr>
              <a:t>The business of health care epidemiology: Creating a vision for service excellence</a:t>
            </a:r>
          </a:p>
          <a:p>
            <a:r>
              <a:rPr lang="en-US" sz="1200">
                <a:latin typeface="Calibri" pitchFamily="34" charset="0"/>
              </a:rPr>
              <a:t>Victoria J. Fraser, MD, </a:t>
            </a:r>
            <a:r>
              <a:rPr lang="sv-SE" sz="1200">
                <a:latin typeface="Calibri" pitchFamily="34" charset="0"/>
              </a:rPr>
              <a:t>Margaret A. Olsen, PhD, MPH, </a:t>
            </a:r>
            <a:r>
              <a:rPr lang="en-US" sz="1200">
                <a:latin typeface="Calibri" pitchFamily="34" charset="0"/>
              </a:rPr>
              <a:t>St Louis, Missouri</a:t>
            </a:r>
          </a:p>
          <a:p>
            <a:r>
              <a:rPr lang="en-US" sz="1200" i="1">
                <a:latin typeface="Calibri" pitchFamily="34" charset="0"/>
              </a:rPr>
              <a:t>AJIC: 30:2, April 2002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18434"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8" name="Title 7"/>
          <p:cNvSpPr>
            <a:spLocks noGrp="1"/>
          </p:cNvSpPr>
          <p:nvPr>
            <p:ph type="title"/>
          </p:nvPr>
        </p:nvSpPr>
        <p:spPr>
          <a:solidFill>
            <a:schemeClr val="bg1">
              <a:lumMod val="85000"/>
            </a:schemeClr>
          </a:solidFill>
        </p:spPr>
        <p:txBody>
          <a:bodyPr rtlCol="0">
            <a:normAutofit fontScale="90000"/>
          </a:bodyPr>
          <a:lstStyle/>
          <a:p>
            <a:pPr fontAlgn="auto">
              <a:spcAft>
                <a:spcPts val="0"/>
              </a:spcAft>
              <a:defRPr/>
            </a:pPr>
            <a:r>
              <a:rPr lang="en-US" dirty="0" smtClean="0"/>
              <a:t>Basic Premise of an ICP Business Plan</a:t>
            </a:r>
            <a:endParaRPr lang="en-US" dirty="0"/>
          </a:p>
        </p:txBody>
      </p:sp>
      <p:sp>
        <p:nvSpPr>
          <p:cNvPr id="7" name="Content Placeholder 6"/>
          <p:cNvSpPr txBox="1">
            <a:spLocks noGrp="1"/>
          </p:cNvSpPr>
          <p:nvPr>
            <p:ph idx="1"/>
          </p:nvPr>
        </p:nvSpPr>
        <p:spPr>
          <a:xfrm>
            <a:off x="228600" y="1600200"/>
            <a:ext cx="8929688" cy="4327525"/>
          </a:xfrm>
          <a:solidFill>
            <a:srgbClr val="FFFF00"/>
          </a:solidFill>
        </p:spPr>
        <p:txBody>
          <a:bodyPr wrap="none">
            <a:spAutoFit/>
          </a:bodyPr>
          <a:lstStyle/>
          <a:p>
            <a:r>
              <a:rPr lang="en-US" sz="2400" b="1" smtClean="0"/>
              <a:t>Infection Control Programs are not REVENUE PRODUCERS</a:t>
            </a:r>
          </a:p>
          <a:p>
            <a:pPr>
              <a:buFont typeface="Arial" charset="0"/>
              <a:buNone/>
            </a:pPr>
            <a:endParaRPr lang="en-US" sz="2400" b="1" smtClean="0"/>
          </a:p>
          <a:p>
            <a:r>
              <a:rPr lang="en-US" sz="2400" b="1" smtClean="0"/>
              <a:t>Infection Control Programs cost money</a:t>
            </a:r>
          </a:p>
          <a:p>
            <a:endParaRPr lang="en-US" sz="2400" b="1" smtClean="0"/>
          </a:p>
          <a:p>
            <a:r>
              <a:rPr lang="en-US" sz="2400" b="1" smtClean="0"/>
              <a:t>The basis, or theme, of an Infection Control Business Plan</a:t>
            </a:r>
          </a:p>
          <a:p>
            <a:pPr>
              <a:buFont typeface="Arial" charset="0"/>
              <a:buNone/>
            </a:pPr>
            <a:r>
              <a:rPr lang="en-US" sz="2400" b="1" smtClean="0"/>
              <a:t>     is to demonstrate cost efficiency</a:t>
            </a:r>
          </a:p>
          <a:p>
            <a:pPr>
              <a:buFont typeface="Arial" charset="0"/>
              <a:buNone/>
            </a:pPr>
            <a:endParaRPr lang="en-US" sz="2400" b="1" smtClean="0"/>
          </a:p>
          <a:p>
            <a:r>
              <a:rPr lang="en-US" sz="2400" b="1" smtClean="0"/>
              <a:t>That is, an Infection Control Program will save more money than it</a:t>
            </a:r>
          </a:p>
          <a:p>
            <a:pPr>
              <a:buFont typeface="Arial" charset="0"/>
              <a:buNone/>
            </a:pPr>
            <a:r>
              <a:rPr lang="en-US" sz="2400" b="1" smtClean="0"/>
              <a:t>      costs to fund the Program.</a:t>
            </a:r>
            <a:br>
              <a:rPr lang="en-US" sz="2400" b="1" smtClean="0"/>
            </a:br>
            <a:endParaRPr lang="en-US" sz="2400" b="1"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19458"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Rectangle 1"/>
          <p:cNvSpPr/>
          <p:nvPr/>
        </p:nvSpPr>
        <p:spPr>
          <a:xfrm>
            <a:off x="533400" y="771525"/>
            <a:ext cx="7924800" cy="2246313"/>
          </a:xfrm>
          <a:prstGeom prst="rect">
            <a:avLst/>
          </a:prstGeom>
          <a:solidFill>
            <a:schemeClr val="bg1">
              <a:lumMod val="85000"/>
            </a:schemeClr>
          </a:solidFill>
        </p:spPr>
        <p:txBody>
          <a:bodyPr>
            <a:spAutoFit/>
          </a:bodyPr>
          <a:lstStyle/>
          <a:p>
            <a:pPr fontAlgn="auto">
              <a:spcBef>
                <a:spcPts val="0"/>
              </a:spcBef>
              <a:spcAft>
                <a:spcPts val="0"/>
              </a:spcAft>
              <a:defRPr/>
            </a:pPr>
            <a:r>
              <a:rPr lang="en-US" sz="2800" dirty="0">
                <a:latin typeface="+mn-lt"/>
              </a:rPr>
              <a:t>A business case “exists if the entity that invests in the intervention realizes a financial return on its investment in a reasonable time frame.” The reasonable return can occur through profit, reduction in losses, or cost avoidance.*</a:t>
            </a:r>
          </a:p>
        </p:txBody>
      </p:sp>
      <p:sp>
        <p:nvSpPr>
          <p:cNvPr id="19460" name="Rectangle 2"/>
          <p:cNvSpPr>
            <a:spLocks noChangeArrowheads="1"/>
          </p:cNvSpPr>
          <p:nvPr/>
        </p:nvSpPr>
        <p:spPr bwMode="auto">
          <a:xfrm>
            <a:off x="457200" y="3810000"/>
            <a:ext cx="6477000" cy="584200"/>
          </a:xfrm>
          <a:prstGeom prst="rect">
            <a:avLst/>
          </a:prstGeom>
          <a:noFill/>
          <a:ln w="9525">
            <a:noFill/>
            <a:miter lim="800000"/>
            <a:headEnd/>
            <a:tailEnd/>
          </a:ln>
        </p:spPr>
        <p:txBody>
          <a:bodyPr>
            <a:spAutoFit/>
          </a:bodyPr>
          <a:lstStyle/>
          <a:p>
            <a:r>
              <a:rPr lang="en-US" sz="1600">
                <a:latin typeface="Calibri" pitchFamily="34" charset="0"/>
              </a:rPr>
              <a:t>* Leatherman S, Berwick D, Iles D, et al. The business case for quality:</a:t>
            </a:r>
          </a:p>
          <a:p>
            <a:r>
              <a:rPr lang="en-US" sz="1600">
                <a:latin typeface="Calibri" pitchFamily="34" charset="0"/>
              </a:rPr>
              <a:t>   case studies and an analysis. </a:t>
            </a:r>
            <a:r>
              <a:rPr lang="en-US" sz="1600" i="1">
                <a:latin typeface="Calibri" pitchFamily="34" charset="0"/>
              </a:rPr>
              <a:t>Health Aff (Millwood) </a:t>
            </a:r>
            <a:r>
              <a:rPr lang="en-US" sz="1600">
                <a:latin typeface="Calibri" pitchFamily="34" charset="0"/>
              </a:rPr>
              <a:t>2003; 22:17-30.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5"/>
          <p:cNvPicPr>
            <a:picLocks noChangeAspect="1" noChangeArrowheads="1"/>
          </p:cNvPicPr>
          <p:nvPr/>
        </p:nvPicPr>
        <p:blipFill>
          <a:blip r:embed="rId2" cstate="print"/>
          <a:srcRect/>
          <a:stretch>
            <a:fillRect/>
          </a:stretch>
        </p:blipFill>
        <p:spPr bwMode="auto">
          <a:xfrm>
            <a:off x="0" y="6324600"/>
            <a:ext cx="2305050" cy="392113"/>
          </a:xfrm>
          <a:prstGeom prst="rect">
            <a:avLst/>
          </a:prstGeom>
          <a:noFill/>
          <a:ln w="9525">
            <a:noFill/>
            <a:miter lim="800000"/>
            <a:headEnd/>
            <a:tailEnd/>
          </a:ln>
        </p:spPr>
      </p:pic>
      <p:pic>
        <p:nvPicPr>
          <p:cNvPr id="20482" name="Picture 2"/>
          <p:cNvPicPr>
            <a:picLocks noChangeAspect="1" noChangeArrowheads="1"/>
          </p:cNvPicPr>
          <p:nvPr/>
        </p:nvPicPr>
        <p:blipFill>
          <a:blip r:embed="rId3" cstate="print"/>
          <a:srcRect/>
          <a:stretch>
            <a:fillRect/>
          </a:stretch>
        </p:blipFill>
        <p:spPr bwMode="auto">
          <a:xfrm>
            <a:off x="7348538" y="6172200"/>
            <a:ext cx="1357312" cy="504825"/>
          </a:xfrm>
          <a:prstGeom prst="rect">
            <a:avLst/>
          </a:prstGeom>
          <a:noFill/>
          <a:ln w="9525">
            <a:noFill/>
            <a:miter lim="800000"/>
            <a:headEnd/>
            <a:tailEnd/>
          </a:ln>
        </p:spPr>
      </p:pic>
      <p:sp>
        <p:nvSpPr>
          <p:cNvPr id="2" name="Title 1"/>
          <p:cNvSpPr>
            <a:spLocks noGrp="1"/>
          </p:cNvSpPr>
          <p:nvPr>
            <p:ph type="title"/>
          </p:nvPr>
        </p:nvSpPr>
        <p:spPr>
          <a:solidFill>
            <a:schemeClr val="bg1">
              <a:lumMod val="75000"/>
            </a:schemeClr>
          </a:solidFill>
        </p:spPr>
        <p:txBody>
          <a:bodyPr rtlCol="0">
            <a:normAutofit fontScale="90000"/>
          </a:bodyPr>
          <a:lstStyle/>
          <a:p>
            <a:pPr fontAlgn="auto">
              <a:spcAft>
                <a:spcPts val="0"/>
              </a:spcAft>
              <a:defRPr/>
            </a:pPr>
            <a:r>
              <a:rPr lang="en-US" b="1" dirty="0" smtClean="0">
                <a:solidFill>
                  <a:srgbClr val="7030A0"/>
                </a:solidFill>
              </a:rPr>
              <a:t>Necessary Data for Initial Business Plan</a:t>
            </a:r>
            <a:endParaRPr lang="en-US" b="1" dirty="0">
              <a:solidFill>
                <a:srgbClr val="7030A0"/>
              </a:solidFill>
            </a:endParaRPr>
          </a:p>
        </p:txBody>
      </p:sp>
      <p:sp>
        <p:nvSpPr>
          <p:cNvPr id="3" name="Content Placeholder 2"/>
          <p:cNvSpPr>
            <a:spLocks noGrp="1"/>
          </p:cNvSpPr>
          <p:nvPr>
            <p:ph sz="half" idx="1"/>
          </p:nvPr>
        </p:nvSpPr>
        <p:spPr>
          <a:solidFill>
            <a:srgbClr val="FFFF00"/>
          </a:solidFill>
          <a:ln>
            <a:solidFill>
              <a:schemeClr val="accent1"/>
            </a:solidFill>
          </a:ln>
        </p:spPr>
        <p:txBody>
          <a:bodyPr>
            <a:normAutofit/>
          </a:bodyPr>
          <a:lstStyle/>
          <a:p>
            <a:pPr>
              <a:lnSpc>
                <a:spcPct val="90000"/>
              </a:lnSpc>
            </a:pPr>
            <a:r>
              <a:rPr lang="en-US" sz="2600" b="1" smtClean="0"/>
              <a:t>Number and type of HAIs over period of time (in-house)</a:t>
            </a:r>
          </a:p>
          <a:p>
            <a:pPr>
              <a:lnSpc>
                <a:spcPct val="90000"/>
              </a:lnSpc>
            </a:pPr>
            <a:r>
              <a:rPr lang="en-US" sz="2600" b="1" smtClean="0"/>
              <a:t>Attributable cost for each type of HAI (in- house or literature)</a:t>
            </a:r>
          </a:p>
          <a:p>
            <a:pPr>
              <a:lnSpc>
                <a:spcPct val="90000"/>
              </a:lnSpc>
            </a:pPr>
            <a:r>
              <a:rPr lang="en-US" sz="2600" b="1" smtClean="0"/>
              <a:t>Payor mix </a:t>
            </a:r>
          </a:p>
          <a:p>
            <a:pPr>
              <a:lnSpc>
                <a:spcPct val="90000"/>
              </a:lnSpc>
            </a:pPr>
            <a:r>
              <a:rPr lang="en-US" sz="2600" b="1" smtClean="0"/>
              <a:t>Listing of what CMS &amp; other third party payors will not reimburse</a:t>
            </a:r>
          </a:p>
        </p:txBody>
      </p:sp>
      <p:sp>
        <p:nvSpPr>
          <p:cNvPr id="6" name="Content Placeholder 5"/>
          <p:cNvSpPr>
            <a:spLocks noGrp="1"/>
          </p:cNvSpPr>
          <p:nvPr>
            <p:ph sz="half" idx="2"/>
          </p:nvPr>
        </p:nvSpPr>
        <p:spPr>
          <a:solidFill>
            <a:srgbClr val="92D050"/>
          </a:solidFill>
          <a:ln>
            <a:solidFill>
              <a:schemeClr val="accent1"/>
            </a:solidFill>
          </a:ln>
        </p:spPr>
        <p:txBody>
          <a:bodyPr>
            <a:normAutofit/>
          </a:bodyPr>
          <a:lstStyle/>
          <a:p>
            <a:pPr>
              <a:lnSpc>
                <a:spcPct val="90000"/>
              </a:lnSpc>
            </a:pPr>
            <a:r>
              <a:rPr lang="en-US" sz="2600" b="1" dirty="0" smtClean="0"/>
              <a:t>Personnel costs</a:t>
            </a:r>
          </a:p>
          <a:p>
            <a:pPr>
              <a:lnSpc>
                <a:spcPct val="90000"/>
              </a:lnSpc>
            </a:pPr>
            <a:r>
              <a:rPr lang="en-US" sz="2600" b="1" dirty="0" smtClean="0"/>
              <a:t>Equipment</a:t>
            </a:r>
          </a:p>
          <a:p>
            <a:pPr>
              <a:lnSpc>
                <a:spcPct val="90000"/>
              </a:lnSpc>
              <a:buFont typeface="Arial" charset="0"/>
              <a:buNone/>
            </a:pPr>
            <a:r>
              <a:rPr lang="en-US" sz="2600" b="1" dirty="0" smtClean="0"/>
              <a:t>	- computers</a:t>
            </a:r>
          </a:p>
          <a:p>
            <a:pPr>
              <a:lnSpc>
                <a:spcPct val="90000"/>
              </a:lnSpc>
              <a:buFont typeface="Arial" charset="0"/>
              <a:buNone/>
            </a:pPr>
            <a:r>
              <a:rPr lang="en-US" sz="2600" b="1" dirty="0" smtClean="0"/>
              <a:t>	- copiers</a:t>
            </a:r>
          </a:p>
          <a:p>
            <a:pPr>
              <a:lnSpc>
                <a:spcPct val="90000"/>
              </a:lnSpc>
              <a:buFont typeface="Arial" charset="0"/>
              <a:buNone/>
            </a:pPr>
            <a:r>
              <a:rPr lang="en-US" sz="2600" b="1" dirty="0" smtClean="0"/>
              <a:t>	- fax</a:t>
            </a:r>
          </a:p>
          <a:p>
            <a:pPr>
              <a:lnSpc>
                <a:spcPct val="90000"/>
              </a:lnSpc>
            </a:pPr>
            <a:r>
              <a:rPr lang="en-US" sz="2600" b="1" dirty="0" smtClean="0"/>
              <a:t>Software programs</a:t>
            </a:r>
          </a:p>
          <a:p>
            <a:pPr>
              <a:lnSpc>
                <a:spcPct val="90000"/>
              </a:lnSpc>
            </a:pPr>
            <a:r>
              <a:rPr lang="en-US" sz="2600" b="1" dirty="0" smtClean="0"/>
              <a:t>Space</a:t>
            </a:r>
          </a:p>
          <a:p>
            <a:pPr>
              <a:lnSpc>
                <a:spcPct val="90000"/>
              </a:lnSpc>
            </a:pPr>
            <a:r>
              <a:rPr lang="en-US" sz="2600" b="1" dirty="0" smtClean="0"/>
              <a:t>Supplies</a:t>
            </a:r>
          </a:p>
          <a:p>
            <a:pPr>
              <a:lnSpc>
                <a:spcPct val="90000"/>
              </a:lnSpc>
            </a:pPr>
            <a:r>
              <a:rPr lang="en-US" sz="2600" b="1" dirty="0" smtClean="0"/>
              <a:t>Communications</a:t>
            </a:r>
          </a:p>
          <a:p>
            <a:pPr>
              <a:lnSpc>
                <a:spcPct val="90000"/>
              </a:lnSpc>
            </a:pPr>
            <a:r>
              <a:rPr lang="en-US" sz="2600" b="1" dirty="0" smtClean="0"/>
              <a:t>Education (CME)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5"/>
          <p:cNvPicPr>
            <a:picLocks noChangeAspect="1" noChangeArrowheads="1"/>
          </p:cNvPicPr>
          <p:nvPr/>
        </p:nvPicPr>
        <p:blipFill>
          <a:blip r:embed="rId3" cstate="print"/>
          <a:srcRect/>
          <a:stretch>
            <a:fillRect/>
          </a:stretch>
        </p:blipFill>
        <p:spPr bwMode="auto">
          <a:xfrm>
            <a:off x="0" y="6324600"/>
            <a:ext cx="2305050" cy="392113"/>
          </a:xfrm>
          <a:prstGeom prst="rect">
            <a:avLst/>
          </a:prstGeom>
          <a:noFill/>
          <a:ln w="9525">
            <a:noFill/>
            <a:miter lim="800000"/>
            <a:headEnd/>
            <a:tailEnd/>
          </a:ln>
        </p:spPr>
      </p:pic>
      <p:pic>
        <p:nvPicPr>
          <p:cNvPr id="21506" name="Picture 2"/>
          <p:cNvPicPr>
            <a:picLocks noChangeAspect="1" noChangeArrowheads="1"/>
          </p:cNvPicPr>
          <p:nvPr/>
        </p:nvPicPr>
        <p:blipFill>
          <a:blip r:embed="rId4" cstate="print"/>
          <a:srcRect/>
          <a:stretch>
            <a:fillRect/>
          </a:stretch>
        </p:blipFill>
        <p:spPr bwMode="auto">
          <a:xfrm>
            <a:off x="7348538" y="6172200"/>
            <a:ext cx="1357312" cy="504825"/>
          </a:xfrm>
          <a:prstGeom prst="rect">
            <a:avLst/>
          </a:prstGeom>
          <a:noFill/>
          <a:ln w="9525">
            <a:noFill/>
            <a:miter lim="800000"/>
            <a:headEnd/>
            <a:tailEnd/>
          </a:ln>
        </p:spPr>
      </p:pic>
      <p:pic>
        <p:nvPicPr>
          <p:cNvPr id="21507" name="Picture 2"/>
          <p:cNvPicPr>
            <a:picLocks noChangeAspect="1" noChangeArrowheads="1"/>
          </p:cNvPicPr>
          <p:nvPr/>
        </p:nvPicPr>
        <p:blipFill>
          <a:blip r:embed="rId5" cstate="print"/>
          <a:srcRect/>
          <a:stretch>
            <a:fillRect/>
          </a:stretch>
        </p:blipFill>
        <p:spPr bwMode="auto">
          <a:xfrm>
            <a:off x="381000" y="1295400"/>
            <a:ext cx="8229600" cy="2984500"/>
          </a:xfrm>
          <a:prstGeom prst="rect">
            <a:avLst/>
          </a:prstGeom>
          <a:noFill/>
          <a:ln w="9525">
            <a:noFill/>
            <a:miter lim="800000"/>
            <a:headEnd/>
            <a:tailEnd/>
          </a:ln>
        </p:spPr>
      </p:pic>
      <p:sp>
        <p:nvSpPr>
          <p:cNvPr id="21508" name="TextBox 1"/>
          <p:cNvSpPr txBox="1">
            <a:spLocks noChangeArrowheads="1"/>
          </p:cNvSpPr>
          <p:nvPr/>
        </p:nvSpPr>
        <p:spPr bwMode="auto">
          <a:xfrm>
            <a:off x="538163" y="4876800"/>
            <a:ext cx="7826375" cy="915988"/>
          </a:xfrm>
          <a:prstGeom prst="rect">
            <a:avLst/>
          </a:prstGeom>
          <a:solidFill>
            <a:srgbClr val="FFFF00"/>
          </a:solidFill>
          <a:ln w="9525">
            <a:noFill/>
            <a:miter lim="800000"/>
            <a:headEnd/>
            <a:tailEnd/>
          </a:ln>
        </p:spPr>
        <p:txBody>
          <a:bodyPr wrap="none">
            <a:spAutoFit/>
          </a:bodyPr>
          <a:lstStyle/>
          <a:p>
            <a:r>
              <a:rPr lang="en-US" b="1">
                <a:latin typeface="Calibri" pitchFamily="34" charset="0"/>
              </a:rPr>
              <a:t>Be forthright in explaining how you obtained (assumed) the attributable cost.</a:t>
            </a:r>
          </a:p>
          <a:p>
            <a:r>
              <a:rPr lang="en-US" b="1">
                <a:latin typeface="Calibri" pitchFamily="34" charset="0"/>
              </a:rPr>
              <a:t>Perform the calculations using the mean and the high and low ends of the range.</a:t>
            </a:r>
          </a:p>
          <a:p>
            <a:r>
              <a:rPr lang="en-US" b="1">
                <a:latin typeface="Calibri" pitchFamily="34" charset="0"/>
              </a:rPr>
              <a:t>Provide the literature.</a:t>
            </a:r>
          </a:p>
        </p:txBody>
      </p:sp>
      <p:sp>
        <p:nvSpPr>
          <p:cNvPr id="3" name="TextBox 2"/>
          <p:cNvSpPr txBox="1"/>
          <p:nvPr/>
        </p:nvSpPr>
        <p:spPr>
          <a:xfrm>
            <a:off x="2316163" y="73025"/>
            <a:ext cx="4173537" cy="768350"/>
          </a:xfrm>
          <a:prstGeom prst="rect">
            <a:avLst/>
          </a:prstGeom>
          <a:solidFill>
            <a:schemeClr val="bg1">
              <a:lumMod val="85000"/>
            </a:schemeClr>
          </a:solidFill>
        </p:spPr>
        <p:txBody>
          <a:bodyPr wrap="none">
            <a:spAutoFit/>
          </a:bodyPr>
          <a:lstStyle/>
          <a:p>
            <a:pPr fontAlgn="auto">
              <a:spcBef>
                <a:spcPts val="0"/>
              </a:spcBef>
              <a:spcAft>
                <a:spcPts val="0"/>
              </a:spcAft>
              <a:defRPr/>
            </a:pPr>
            <a:r>
              <a:rPr lang="en-US" sz="4400" b="1" dirty="0">
                <a:solidFill>
                  <a:srgbClr val="7030A0"/>
                </a:solidFill>
                <a:latin typeface="+mn-lt"/>
              </a:rPr>
              <a:t>Attributable Cost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791</TotalTime>
  <Words>3704</Words>
  <Application>Microsoft Office PowerPoint</Application>
  <PresentationFormat>On-screen Show (4:3)</PresentationFormat>
  <Paragraphs>531</Paragraphs>
  <Slides>46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Office Theme</vt:lpstr>
      <vt:lpstr>Chart</vt:lpstr>
      <vt:lpstr>Building a Business Case for Infection Prevention </vt:lpstr>
      <vt:lpstr>Reasons for a Business Case</vt:lpstr>
      <vt:lpstr>Number One Reason for a Business Case</vt:lpstr>
      <vt:lpstr>Slide 4</vt:lpstr>
      <vt:lpstr>Slide 5</vt:lpstr>
      <vt:lpstr>Basic Premise of an ICP Business Plan</vt:lpstr>
      <vt:lpstr>Slide 7</vt:lpstr>
      <vt:lpstr>Necessary Data for Initial Business Plan</vt:lpstr>
      <vt:lpstr>Slide 9</vt:lpstr>
      <vt:lpstr>Slide 10</vt:lpstr>
      <vt:lpstr>Slide 11</vt:lpstr>
      <vt:lpstr>Infection Control</vt:lpstr>
      <vt:lpstr>Slide 13</vt:lpstr>
      <vt:lpstr>Slide 14</vt:lpstr>
      <vt:lpstr>Slide 15</vt:lpstr>
      <vt:lpstr>Slide 16</vt:lpstr>
      <vt:lpstr>Slide 17</vt:lpstr>
      <vt:lpstr>Slide 18</vt:lpstr>
      <vt:lpstr>Slide 19</vt:lpstr>
      <vt:lpstr>Slide 20</vt:lpstr>
      <vt:lpstr>Slide 21</vt:lpstr>
      <vt:lpstr>Slide 22</vt:lpstr>
      <vt:lpstr>STEPS FOR DEVELOPING A BUSINESS CASE/PLAN</vt:lpstr>
      <vt:lpstr>1.  Develop a Mission Statement</vt:lpstr>
      <vt:lpstr>2. Frame the Problem and Develop a Hypothesis About Potential Solutions</vt:lpstr>
      <vt:lpstr>3. Meet With Key Administrators</vt:lpstr>
      <vt:lpstr>4.  Determine the Annual Costs</vt:lpstr>
      <vt:lpstr>5. Determine What Costs Can Be Avoided Through Reduced Infection Rates</vt:lpstr>
      <vt:lpstr>6. Determine the Costs Associated With the Infection of Interest at Your Hospital</vt:lpstr>
      <vt:lpstr>This is where it gets tricky:</vt:lpstr>
      <vt:lpstr>EXAMPLE</vt:lpstr>
      <vt:lpstr>7. Now Calculate the Financial Impact</vt:lpstr>
      <vt:lpstr>8. Include all Financial Benefits</vt:lpstr>
      <vt:lpstr>9.  Make Your Case</vt:lpstr>
      <vt:lpstr>10.  Never Stop Collecting Cost &amp; Outcome Data</vt:lpstr>
      <vt:lpstr>Slide 36</vt:lpstr>
      <vt:lpstr>Slide 37</vt:lpstr>
      <vt:lpstr>More on Attributable Costs</vt:lpstr>
      <vt:lpstr>Slide 39</vt:lpstr>
      <vt:lpstr>Slide 40</vt:lpstr>
      <vt:lpstr>Summary</vt:lpstr>
      <vt:lpstr>Necessary Data for Initial Business Plan</vt:lpstr>
      <vt:lpstr>Summary</vt:lpstr>
      <vt:lpstr>Slide 44</vt:lpstr>
      <vt:lpstr>Summary</vt:lpstr>
      <vt:lpstr>Slide 46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dc:creator>
  <cp:lastModifiedBy>okj37455</cp:lastModifiedBy>
  <cp:revision>60</cp:revision>
  <dcterms:created xsi:type="dcterms:W3CDTF">2011-11-06T14:07:33Z</dcterms:created>
  <dcterms:modified xsi:type="dcterms:W3CDTF">2011-12-29T18:23:48Z</dcterms:modified>
</cp:coreProperties>
</file>