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3"/>
  </p:notesMasterIdLst>
  <p:sldIdLst>
    <p:sldId id="256" r:id="rId2"/>
    <p:sldId id="259" r:id="rId3"/>
    <p:sldId id="257" r:id="rId4"/>
    <p:sldId id="260" r:id="rId5"/>
    <p:sldId id="263" r:id="rId6"/>
    <p:sldId id="261" r:id="rId7"/>
    <p:sldId id="262" r:id="rId8"/>
    <p:sldId id="265" r:id="rId9"/>
    <p:sldId id="266" r:id="rId10"/>
    <p:sldId id="264"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2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2EA476-2019-4133-B541-DB6358476935}" type="datetimeFigureOut">
              <a:rPr lang="en-US" smtClean="0"/>
              <a:pPr/>
              <a:t>12/29/2011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FA6A46-3249-40A8-AC1B-577572665B4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25A4076-F64D-4738-91A7-A6867C073D26}" type="datetime1">
              <a:rPr lang="en-US" smtClean="0"/>
              <a:pPr/>
              <a:t>12/29/2011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473AF49-31A3-4A13-BF50-78221986EB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47CF5-284C-4739-B83C-F6DEFBCC898B}" type="datetime1">
              <a:rPr lang="en-US" smtClean="0"/>
              <a:pPr/>
              <a:t>12/29/2011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73AF49-31A3-4A13-BF50-78221986EB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91A9C4-0AF9-4DB8-B417-AB2A62B2515F}" type="datetime1">
              <a:rPr lang="en-US" smtClean="0"/>
              <a:pPr/>
              <a:t>12/29/2011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73AF49-31A3-4A13-BF50-78221986EB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BF8D6B-022B-4815-A889-7BF3268A705C}" type="datetime1">
              <a:rPr lang="en-US" smtClean="0"/>
              <a:pPr/>
              <a:t>12/29/2011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73AF49-31A3-4A13-BF50-78221986EB9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7CEEDF3-AC27-4B5F-8D20-4977C6F73F4B}" type="datetime1">
              <a:rPr lang="en-US" smtClean="0"/>
              <a:pPr/>
              <a:t>12/29/2011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73AF49-31A3-4A13-BF50-78221986EB9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A5553F-4DBB-4EAD-9E62-92D1FEC097CC}" type="datetime1">
              <a:rPr lang="en-US" smtClean="0"/>
              <a:pPr/>
              <a:t>12/29/2011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73AF49-31A3-4A13-BF50-78221986EB9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0131607-E7E9-4B5B-A763-B52A8D20D5B5}" type="datetime1">
              <a:rPr lang="en-US" smtClean="0"/>
              <a:pPr/>
              <a:t>12/29/2011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473AF49-31A3-4A13-BF50-78221986EB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FFBF16E-57AE-4A58-B6E7-1E279FF502D5}" type="datetime1">
              <a:rPr lang="en-US" smtClean="0"/>
              <a:pPr/>
              <a:t>12/29/2011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473AF49-31A3-4A13-BF50-78221986EB9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568A4D3-E173-4713-A318-5F4EDD8A83C4}" type="datetime1">
              <a:rPr lang="en-US" smtClean="0"/>
              <a:pPr/>
              <a:t>12/29/2011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473AF49-31A3-4A13-BF50-78221986EB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224CC9-421F-4423-9C22-147C6062E63C}" type="datetime1">
              <a:rPr lang="en-US" smtClean="0"/>
              <a:pPr/>
              <a:t>12/29/2011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73AF49-31A3-4A13-BF50-78221986EB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B54B973-EB26-4F42-8A32-3ACBB8B8250D}" type="datetime1">
              <a:rPr lang="en-US" smtClean="0"/>
              <a:pPr/>
              <a:t>12/29/2011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473AF49-31A3-4A13-BF50-78221986EB9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BB8F30E-81C2-4570-A2F2-33B1D2F8A16F}" type="datetime1">
              <a:rPr lang="en-US" smtClean="0"/>
              <a:pPr/>
              <a:t>12/29/2011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473AF49-31A3-4A13-BF50-78221986EB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half" idx="2"/>
          </p:nvPr>
        </p:nvSpPr>
        <p:spPr>
          <a:xfrm>
            <a:off x="1066800" y="4267200"/>
            <a:ext cx="7162800" cy="1295400"/>
          </a:xfrm>
          <a:solidFill>
            <a:schemeClr val="accent4"/>
          </a:solidFill>
          <a:ln>
            <a:solidFill>
              <a:schemeClr val="tx2">
                <a:lumMod val="60000"/>
                <a:lumOff val="40000"/>
              </a:schemeClr>
            </a:solidFill>
          </a:ln>
        </p:spPr>
        <p:txBody>
          <a:bodyPr>
            <a:normAutofit/>
          </a:bodyPr>
          <a:lstStyle/>
          <a:p>
            <a:endParaRPr lang="en-US" dirty="0" smtClean="0"/>
          </a:p>
          <a:p>
            <a:r>
              <a:rPr lang="en-US" sz="2000" dirty="0" smtClean="0">
                <a:ln w="18415" cmpd="sng">
                  <a:solidFill>
                    <a:srgbClr val="FFFFFF"/>
                  </a:solidFill>
                  <a:prstDash val="solid"/>
                </a:ln>
                <a:effectLst>
                  <a:outerShdw blurRad="63500" dir="3600000" algn="tl" rotWithShape="0">
                    <a:srgbClr val="000000">
                      <a:alpha val="70000"/>
                    </a:srgbClr>
                  </a:outerShdw>
                </a:effectLst>
              </a:rPr>
              <a:t>The Key To Successful Transition of Care –</a:t>
            </a:r>
          </a:p>
          <a:p>
            <a:r>
              <a:rPr lang="en-US" sz="2000" dirty="0" smtClean="0">
                <a:ln w="18415" cmpd="sng">
                  <a:solidFill>
                    <a:srgbClr val="FFFFFF"/>
                  </a:solidFill>
                  <a:prstDash val="solid"/>
                </a:ln>
                <a:effectLst>
                  <a:outerShdw blurRad="63500" dir="3600000" algn="tl" rotWithShape="0">
                    <a:srgbClr val="000000">
                      <a:alpha val="70000"/>
                    </a:srgbClr>
                  </a:outerShdw>
                </a:effectLst>
              </a:rPr>
              <a:t> A TEAM APPROACH</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5" name="Picture Placeholder 4" descr="Blue hills.jpg"/>
          <p:cNvPicPr>
            <a:picLocks noGrp="1" noChangeAspect="1"/>
          </p:cNvPicPr>
          <p:nvPr>
            <p:ph type="pic" idx="1"/>
          </p:nvPr>
        </p:nvPicPr>
        <p:blipFill>
          <a:blip r:embed="rId2" cstate="print"/>
          <a:srcRect t="16326" b="16326"/>
          <a:stretch>
            <a:fillRect/>
          </a:stretch>
        </p:blipFill>
        <p:spPr>
          <a:xfrm>
            <a:off x="228600" y="189968"/>
            <a:ext cx="8686800" cy="3010432"/>
          </a:xfrm>
        </p:spPr>
      </p:pic>
      <p:sp>
        <p:nvSpPr>
          <p:cNvPr id="6" name="Slide Number Placeholder 5"/>
          <p:cNvSpPr>
            <a:spLocks noGrp="1"/>
          </p:cNvSpPr>
          <p:nvPr>
            <p:ph type="sldNum" sz="quarter" idx="12"/>
          </p:nvPr>
        </p:nvSpPr>
        <p:spPr/>
        <p:txBody>
          <a:bodyPr/>
          <a:lstStyle/>
          <a:p>
            <a:fld id="{7473AF49-31A3-4A13-BF50-78221986EB96}" type="slidenum">
              <a:rPr lang="en-US" smtClean="0"/>
              <a:pPr/>
              <a:t>1</a:t>
            </a:fld>
            <a:endParaRPr lang="en-US"/>
          </a:p>
        </p:txBody>
      </p:sp>
      <p:sp>
        <p:nvSpPr>
          <p:cNvPr id="2" name="Title 1"/>
          <p:cNvSpPr>
            <a:spLocks noGrp="1"/>
          </p:cNvSpPr>
          <p:nvPr>
            <p:ph type="title"/>
          </p:nvPr>
        </p:nvSpPr>
        <p:spPr>
          <a:xfrm>
            <a:off x="0" y="3276600"/>
            <a:ext cx="8229600" cy="838200"/>
          </a:xfrm>
        </p:spPr>
        <p:txBody>
          <a:bodyPr>
            <a:normAutofit fontScale="90000"/>
          </a:bodyPr>
          <a:lstStyle/>
          <a:p>
            <a:r>
              <a:rPr lang="en-US" dirty="0" smtClean="0">
                <a:solidFill>
                  <a:schemeClr val="tx2"/>
                </a:solidFill>
              </a:rPr>
              <a:t>Bridging the Information Gap Across the Continuum of Care</a:t>
            </a:r>
            <a:endParaRPr lang="en-US" dirty="0">
              <a:solidFill>
                <a:schemeClr val="tx2"/>
              </a:solidFill>
            </a:endParaRPr>
          </a:p>
        </p:txBody>
      </p:sp>
      <p:pic>
        <p:nvPicPr>
          <p:cNvPr id="7" name="Picture 6" descr="C:\Documents and Settings\wyj4919\Local Settings\Temporary Internet Files\Content.Outlook\WV089FX2\DRMC-logo-color-tagline.jpg"/>
          <p:cNvPicPr/>
          <p:nvPr/>
        </p:nvPicPr>
        <p:blipFill>
          <a:blip r:embed="rId3" cstate="print"/>
          <a:srcRect/>
          <a:stretch>
            <a:fillRect/>
          </a:stretch>
        </p:blipFill>
        <p:spPr bwMode="auto">
          <a:xfrm>
            <a:off x="0" y="5715000"/>
            <a:ext cx="1219200" cy="1143000"/>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chemeClr val="accent4"/>
                </a:solidFill>
              </a:rPr>
              <a:t>Many Opportunities; Many Obstacles</a:t>
            </a:r>
            <a:endParaRPr lang="en-US" dirty="0">
              <a:solidFill>
                <a:schemeClr val="accent4"/>
              </a:solidFill>
            </a:endParaRPr>
          </a:p>
        </p:txBody>
      </p:sp>
      <p:sp>
        <p:nvSpPr>
          <p:cNvPr id="4" name="Text Placeholder 3"/>
          <p:cNvSpPr>
            <a:spLocks noGrp="1"/>
          </p:cNvSpPr>
          <p:nvPr>
            <p:ph type="body" sz="half" idx="3"/>
          </p:nvPr>
        </p:nvSpPr>
        <p:spPr>
          <a:xfrm>
            <a:off x="609600" y="5410200"/>
            <a:ext cx="8077201" cy="762000"/>
          </a:xfrm>
        </p:spPr>
        <p:txBody>
          <a:bodyPr/>
          <a:lstStyle/>
          <a:p>
            <a:r>
              <a:rPr lang="en-US" smtClean="0">
                <a:solidFill>
                  <a:schemeClr val="tx1"/>
                </a:solidFill>
              </a:rPr>
              <a:t>Albert Schweitzer</a:t>
            </a:r>
            <a:endParaRPr lang="en-US" dirty="0">
              <a:solidFill>
                <a:schemeClr val="tx1"/>
              </a:solidFill>
            </a:endParaRPr>
          </a:p>
        </p:txBody>
      </p:sp>
      <p:sp>
        <p:nvSpPr>
          <p:cNvPr id="5" name="Content Placeholder 4"/>
          <p:cNvSpPr>
            <a:spLocks noGrp="1"/>
          </p:cNvSpPr>
          <p:nvPr>
            <p:ph sz="quarter" idx="2"/>
          </p:nvPr>
        </p:nvSpPr>
        <p:spPr>
          <a:xfrm>
            <a:off x="457200" y="1444294"/>
            <a:ext cx="8229600" cy="3941763"/>
          </a:xfrm>
        </p:spPr>
        <p:txBody>
          <a:bodyPr>
            <a:normAutofit fontScale="92500" lnSpcReduction="10000"/>
          </a:bodyPr>
          <a:lstStyle/>
          <a:p>
            <a:r>
              <a:rPr lang="en-US" sz="2800" smtClean="0"/>
              <a:t>“ At times our own light goes out and is </a:t>
            </a:r>
          </a:p>
          <a:p>
            <a:endParaRPr lang="en-US" sz="2800" smtClean="0"/>
          </a:p>
          <a:p>
            <a:pPr>
              <a:buNone/>
            </a:pPr>
            <a:r>
              <a:rPr lang="en-US" sz="2800" smtClean="0"/>
              <a:t>rekindled by a spark from another person.  </a:t>
            </a:r>
          </a:p>
          <a:p>
            <a:endParaRPr lang="en-US" sz="2800" smtClean="0"/>
          </a:p>
          <a:p>
            <a:pPr>
              <a:buNone/>
            </a:pPr>
            <a:r>
              <a:rPr lang="en-US" sz="2800" smtClean="0"/>
              <a:t>Each of us has cause to think with deep </a:t>
            </a:r>
          </a:p>
          <a:p>
            <a:endParaRPr lang="en-US" sz="2800" smtClean="0"/>
          </a:p>
          <a:p>
            <a:pPr>
              <a:buNone/>
            </a:pPr>
            <a:r>
              <a:rPr lang="en-US" sz="2800" smtClean="0"/>
              <a:t>gratitude of those who have lighted the flame </a:t>
            </a:r>
          </a:p>
          <a:p>
            <a:endParaRPr lang="en-US" sz="2800" smtClean="0"/>
          </a:p>
          <a:p>
            <a:pPr>
              <a:buNone/>
            </a:pPr>
            <a:r>
              <a:rPr lang="en-US" sz="2800" smtClean="0"/>
              <a:t>within us.”</a:t>
            </a:r>
          </a:p>
          <a:p>
            <a:endParaRPr lang="en-US" dirty="0" smtClean="0"/>
          </a:p>
        </p:txBody>
      </p:sp>
      <p:sp>
        <p:nvSpPr>
          <p:cNvPr id="7" name="Slide Number Placeholder 6"/>
          <p:cNvSpPr>
            <a:spLocks noGrp="1"/>
          </p:cNvSpPr>
          <p:nvPr>
            <p:ph type="sldNum" sz="quarter" idx="12"/>
          </p:nvPr>
        </p:nvSpPr>
        <p:spPr/>
        <p:txBody>
          <a:bodyPr/>
          <a:lstStyle/>
          <a:p>
            <a:fld id="{7473AF49-31A3-4A13-BF50-78221986EB96}"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en-US" dirty="0" smtClean="0"/>
              <a:t>Danville Regional Medical Center</a:t>
            </a:r>
          </a:p>
          <a:p>
            <a:r>
              <a:rPr lang="en-US" dirty="0" smtClean="0"/>
              <a:t>Riverside Health and Rehab</a:t>
            </a:r>
          </a:p>
          <a:p>
            <a:r>
              <a:rPr lang="en-US" dirty="0" smtClean="0"/>
              <a:t>Gretna Health and Rehabilitation Center</a:t>
            </a:r>
          </a:p>
          <a:p>
            <a:r>
              <a:rPr lang="en-US" dirty="0" smtClean="0"/>
              <a:t>Piney Forest Health and Rehabilitation Center</a:t>
            </a:r>
          </a:p>
          <a:p>
            <a:r>
              <a:rPr lang="en-US" dirty="0" smtClean="0"/>
              <a:t>Stratford Rehabilitation Center</a:t>
            </a:r>
          </a:p>
          <a:p>
            <a:r>
              <a:rPr lang="en-US" dirty="0" smtClean="0"/>
              <a:t>Roman Eagle Memorial Home, Inc.</a:t>
            </a:r>
          </a:p>
          <a:p>
            <a:r>
              <a:rPr lang="en-US" dirty="0" smtClean="0"/>
              <a:t>Chatham Health and </a:t>
            </a:r>
            <a:r>
              <a:rPr lang="en-US" smtClean="0"/>
              <a:t>Rehabilitation Center</a:t>
            </a:r>
            <a:endParaRPr lang="en-US" dirty="0" smtClean="0"/>
          </a:p>
          <a:p>
            <a:r>
              <a:rPr lang="en-US" dirty="0" smtClean="0"/>
              <a:t>Vans Med Tech</a:t>
            </a:r>
          </a:p>
          <a:p>
            <a:r>
              <a:rPr lang="en-US" dirty="0" smtClean="0"/>
              <a:t>Regional One Transportation</a:t>
            </a:r>
            <a:endParaRPr lang="en-US" dirty="0"/>
          </a:p>
        </p:txBody>
      </p:sp>
      <p:sp>
        <p:nvSpPr>
          <p:cNvPr id="7" name="Slide Number Placeholder 6"/>
          <p:cNvSpPr>
            <a:spLocks noGrp="1"/>
          </p:cNvSpPr>
          <p:nvPr>
            <p:ph type="sldNum" sz="quarter" idx="12"/>
          </p:nvPr>
        </p:nvSpPr>
        <p:spPr/>
        <p:txBody>
          <a:bodyPr/>
          <a:lstStyle/>
          <a:p>
            <a:fld id="{7473AF49-31A3-4A13-BF50-78221986EB96}" type="slidenum">
              <a:rPr lang="en-US" smtClean="0"/>
              <a:pPr/>
              <a:t>11</a:t>
            </a:fld>
            <a:endParaRPr lang="en-US"/>
          </a:p>
        </p:txBody>
      </p:sp>
      <p:sp>
        <p:nvSpPr>
          <p:cNvPr id="8" name="Title 7"/>
          <p:cNvSpPr>
            <a:spLocks noGrp="1"/>
          </p:cNvSpPr>
          <p:nvPr>
            <p:ph type="title"/>
          </p:nvPr>
        </p:nvSpPr>
        <p:spPr/>
        <p:txBody>
          <a:bodyPr/>
          <a:lstStyle/>
          <a:p>
            <a:r>
              <a:rPr lang="en-US" dirty="0" smtClean="0"/>
              <a:t>Acknowledgments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bg1"/>
          </a:solidFill>
        </p:spPr>
        <p:txBody>
          <a:bodyPr>
            <a:normAutofit fontScale="90000"/>
          </a:bodyPr>
          <a:lstStyle/>
          <a:p>
            <a:r>
              <a:rPr lang="en-US" dirty="0" smtClean="0"/>
              <a:t>Danville Cross Setting Workgroup</a:t>
            </a:r>
            <a:endParaRPr lang="en-US" dirty="0"/>
          </a:p>
        </p:txBody>
      </p:sp>
      <p:sp>
        <p:nvSpPr>
          <p:cNvPr id="5" name="Text Placeholder 4"/>
          <p:cNvSpPr>
            <a:spLocks noGrp="1"/>
          </p:cNvSpPr>
          <p:nvPr>
            <p:ph type="body" idx="1"/>
          </p:nvPr>
        </p:nvSpPr>
        <p:spPr>
          <a:xfrm>
            <a:off x="457200" y="2819400"/>
            <a:ext cx="7924800" cy="3657600"/>
          </a:xfrm>
          <a:solidFill>
            <a:schemeClr val="accent4"/>
          </a:solidFill>
        </p:spPr>
        <p:txBody>
          <a:bodyPr>
            <a:normAutofit/>
          </a:bodyPr>
          <a:lstStyle/>
          <a:p>
            <a:r>
              <a:rPr lang="en-US" sz="1400" b="1" dirty="0" smtClean="0"/>
              <a:t>Goal:  Prevent skin breakdown or worsening of an existing pressure ulcer by getting the necessary skin/wound information about an individual to the next setting. </a:t>
            </a:r>
          </a:p>
          <a:p>
            <a:endParaRPr lang="en-US" sz="1400" dirty="0" smtClean="0"/>
          </a:p>
          <a:p>
            <a:r>
              <a:rPr lang="en-US" sz="1400" dirty="0" smtClean="0"/>
              <a:t>This required a commitment of everyone involved to renew our focus on the patient at the center of the transition process, to understand  what each setting needs to make the patient at high risk for pressure ulcers safer and prioritize opportunities identified.  </a:t>
            </a:r>
          </a:p>
          <a:p>
            <a:endParaRPr lang="en-US" sz="1400" dirty="0" smtClean="0"/>
          </a:p>
          <a:p>
            <a:r>
              <a:rPr lang="en-US" sz="1400" dirty="0" smtClean="0"/>
              <a:t>Lessons learned from first meeting:</a:t>
            </a:r>
          </a:p>
          <a:p>
            <a:endParaRPr lang="en-US" sz="1400" dirty="0" smtClean="0"/>
          </a:p>
          <a:p>
            <a:r>
              <a:rPr lang="en-US" sz="1400" dirty="0" smtClean="0"/>
              <a:t>** Anytime someone will listen to your problems, PEOPLE WILL COME AND PARTICIPATE!!</a:t>
            </a:r>
          </a:p>
        </p:txBody>
      </p:sp>
      <p:sp>
        <p:nvSpPr>
          <p:cNvPr id="6" name="Content Placeholder 5"/>
          <p:cNvSpPr>
            <a:spLocks noGrp="1"/>
          </p:cNvSpPr>
          <p:nvPr>
            <p:ph sz="quarter" idx="2"/>
          </p:nvPr>
        </p:nvSpPr>
        <p:spPr>
          <a:xfrm>
            <a:off x="457200" y="1444295"/>
            <a:ext cx="6629400" cy="1527506"/>
          </a:xfrm>
        </p:spPr>
        <p:txBody>
          <a:bodyPr>
            <a:normAutofit lnSpcReduction="10000"/>
          </a:bodyPr>
          <a:lstStyle/>
          <a:p>
            <a:r>
              <a:rPr lang="en-US" sz="1800" b="1" dirty="0" smtClean="0"/>
              <a:t>Initial Group:     First Meeting: December 3, 2009</a:t>
            </a:r>
          </a:p>
          <a:p>
            <a:r>
              <a:rPr lang="en-US" sz="1400" dirty="0" smtClean="0"/>
              <a:t>3 Nursing Homes</a:t>
            </a:r>
          </a:p>
          <a:p>
            <a:r>
              <a:rPr lang="en-US" sz="1400" dirty="0" smtClean="0"/>
              <a:t>Danville Regional Medical Center  (Quality Director, Case Management, Emergency Room, Risk Management)</a:t>
            </a:r>
          </a:p>
          <a:p>
            <a:r>
              <a:rPr lang="en-US" sz="1400" dirty="0" smtClean="0"/>
              <a:t>VHQC Facilitator</a:t>
            </a:r>
          </a:p>
          <a:p>
            <a:pPr>
              <a:buNone/>
            </a:pPr>
            <a:r>
              <a:rPr lang="en-US" sz="1400" dirty="0" smtClean="0"/>
              <a:t>	</a:t>
            </a:r>
          </a:p>
        </p:txBody>
      </p:sp>
      <p:sp>
        <p:nvSpPr>
          <p:cNvPr id="7" name="Slide Number Placeholder 6"/>
          <p:cNvSpPr>
            <a:spLocks noGrp="1"/>
          </p:cNvSpPr>
          <p:nvPr>
            <p:ph type="sldNum" sz="quarter" idx="12"/>
          </p:nvPr>
        </p:nvSpPr>
        <p:spPr/>
        <p:txBody>
          <a:bodyPr/>
          <a:lstStyle/>
          <a:p>
            <a:fld id="{7473AF49-31A3-4A13-BF50-78221986EB96}"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Grp="1" noChangeAspect="1" noChangeArrowheads="1"/>
          </p:cNvPicPr>
          <p:nvPr>
            <p:ph type="pic" idx="1"/>
          </p:nvPr>
        </p:nvPicPr>
        <p:blipFill>
          <a:blip r:embed="rId2" cstate="print"/>
          <a:srcRect l="7956" r="7956"/>
          <a:stretch>
            <a:fillRect/>
          </a:stretch>
        </p:blipFill>
        <p:spPr bwMode="auto">
          <a:xfrm>
            <a:off x="228600" y="357553"/>
            <a:ext cx="3429000" cy="3757247"/>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7473AF49-31A3-4A13-BF50-78221986EB96}" type="slidenum">
              <a:rPr lang="en-US" smtClean="0"/>
              <a:pPr/>
              <a:t>3</a:t>
            </a:fld>
            <a:endParaRPr lang="en-US"/>
          </a:p>
        </p:txBody>
      </p:sp>
      <p:sp>
        <p:nvSpPr>
          <p:cNvPr id="4" name="Title 3"/>
          <p:cNvSpPr>
            <a:spLocks noGrp="1"/>
          </p:cNvSpPr>
          <p:nvPr>
            <p:ph type="title"/>
          </p:nvPr>
        </p:nvSpPr>
        <p:spPr>
          <a:xfrm>
            <a:off x="0" y="3352800"/>
            <a:ext cx="9144000" cy="3505200"/>
          </a:xfrm>
          <a:solidFill>
            <a:schemeClr val="tx1"/>
          </a:solidFill>
        </p:spPr>
        <p:txBody>
          <a:bodyPr>
            <a:normAutofit fontScale="90000"/>
          </a:bodyPr>
          <a:lstStyle/>
          <a:p>
            <a:pPr algn="l"/>
            <a:r>
              <a:rPr lang="en-US" sz="1800" b="1" dirty="0" smtClean="0">
                <a:solidFill>
                  <a:schemeClr val="bg1"/>
                </a:solidFill>
              </a:rPr>
              <a:t>Where do we begin? </a:t>
            </a:r>
            <a:r>
              <a:rPr lang="en-US" sz="1600" dirty="0" smtClean="0"/>
              <a:t/>
            </a:r>
            <a:br>
              <a:rPr lang="en-US" sz="1600" dirty="0" smtClean="0"/>
            </a:br>
            <a:r>
              <a:rPr lang="en-US" sz="1600" dirty="0" smtClean="0"/>
              <a:t/>
            </a:r>
            <a:br>
              <a:rPr lang="en-US" sz="1600" dirty="0" smtClean="0"/>
            </a:br>
            <a:r>
              <a:rPr lang="en-US" sz="1600" b="1" dirty="0" smtClean="0">
                <a:solidFill>
                  <a:schemeClr val="bg1"/>
                </a:solidFill>
              </a:rPr>
              <a:t>1) Outlined the current process for skin assessment in each setting.</a:t>
            </a:r>
            <a:br>
              <a:rPr lang="en-US" sz="1600" b="1" dirty="0" smtClean="0">
                <a:solidFill>
                  <a:schemeClr val="bg1"/>
                </a:solidFill>
              </a:rPr>
            </a:br>
            <a:r>
              <a:rPr lang="en-US" sz="1600" b="1" dirty="0" smtClean="0">
                <a:solidFill>
                  <a:schemeClr val="bg1"/>
                </a:solidFill>
              </a:rPr>
              <a:t> </a:t>
            </a:r>
            <a:br>
              <a:rPr lang="en-US" sz="1600" b="1" dirty="0" smtClean="0">
                <a:solidFill>
                  <a:schemeClr val="bg1"/>
                </a:solidFill>
              </a:rPr>
            </a:br>
            <a:r>
              <a:rPr lang="en-US" sz="1600" b="1" dirty="0" smtClean="0">
                <a:solidFill>
                  <a:schemeClr val="bg1"/>
                </a:solidFill>
              </a:rPr>
              <a:t/>
            </a:r>
            <a:br>
              <a:rPr lang="en-US" sz="1600" b="1" dirty="0" smtClean="0">
                <a:solidFill>
                  <a:schemeClr val="bg1"/>
                </a:solidFill>
              </a:rPr>
            </a:br>
            <a:r>
              <a:rPr lang="en-US" sz="1600" b="1" dirty="0" smtClean="0">
                <a:solidFill>
                  <a:schemeClr val="bg1"/>
                </a:solidFill>
              </a:rPr>
              <a:t>2) Identified specific problems </a:t>
            </a:r>
            <a:br>
              <a:rPr lang="en-US" sz="1600" b="1" dirty="0" smtClean="0">
                <a:solidFill>
                  <a:schemeClr val="bg1"/>
                </a:solidFill>
              </a:rPr>
            </a:br>
            <a:r>
              <a:rPr lang="en-US" sz="1600" b="1" dirty="0" smtClean="0">
                <a:solidFill>
                  <a:schemeClr val="bg1"/>
                </a:solidFill>
              </a:rPr>
              <a:t/>
            </a:r>
            <a:br>
              <a:rPr lang="en-US" sz="1600" b="1" dirty="0" smtClean="0">
                <a:solidFill>
                  <a:schemeClr val="bg1"/>
                </a:solidFill>
              </a:rPr>
            </a:br>
            <a:r>
              <a:rPr lang="en-US" sz="1600" b="1" dirty="0" smtClean="0">
                <a:solidFill>
                  <a:schemeClr val="bg1"/>
                </a:solidFill>
              </a:rPr>
              <a:t/>
            </a:r>
            <a:br>
              <a:rPr lang="en-US" sz="1600" b="1" dirty="0" smtClean="0">
                <a:solidFill>
                  <a:schemeClr val="bg1"/>
                </a:solidFill>
              </a:rPr>
            </a:br>
            <a:r>
              <a:rPr lang="en-US" sz="1600" b="1" dirty="0" smtClean="0">
                <a:solidFill>
                  <a:schemeClr val="bg1"/>
                </a:solidFill>
              </a:rPr>
              <a:t>3)  Identified resolutions and provided timelines for problem resolution.</a:t>
            </a:r>
            <a:br>
              <a:rPr lang="en-US" sz="1600" b="1" dirty="0" smtClean="0">
                <a:solidFill>
                  <a:schemeClr val="bg1"/>
                </a:solidFill>
              </a:rPr>
            </a:br>
            <a:r>
              <a:rPr lang="en-US" sz="1600" b="1" dirty="0" smtClean="0">
                <a:solidFill>
                  <a:schemeClr val="bg1"/>
                </a:solidFill>
              </a:rPr>
              <a:t/>
            </a:r>
            <a:br>
              <a:rPr lang="en-US" sz="1600" b="1" dirty="0" smtClean="0">
                <a:solidFill>
                  <a:schemeClr val="bg1"/>
                </a:solidFill>
              </a:rPr>
            </a:br>
            <a:r>
              <a:rPr lang="en-US" sz="1600" b="1" dirty="0" smtClean="0">
                <a:solidFill>
                  <a:schemeClr val="bg1"/>
                </a:solidFill>
              </a:rPr>
              <a:t/>
            </a:r>
            <a:br>
              <a:rPr lang="en-US" sz="1600" b="1" dirty="0" smtClean="0">
                <a:solidFill>
                  <a:schemeClr val="bg1"/>
                </a:solidFill>
              </a:rPr>
            </a:br>
            <a:r>
              <a:rPr lang="en-US" sz="1600" b="1" dirty="0" smtClean="0">
                <a:solidFill>
                  <a:schemeClr val="bg1"/>
                </a:solidFill>
              </a:rPr>
              <a:t>4)  Needed every person who touched the patient to be involved  so we invited additional people to join the team .</a:t>
            </a:r>
            <a:br>
              <a:rPr lang="en-US" sz="1600" b="1" dirty="0" smtClean="0">
                <a:solidFill>
                  <a:schemeClr val="bg1"/>
                </a:solidFill>
              </a:rPr>
            </a:br>
            <a:r>
              <a:rPr lang="en-US" sz="1600" b="1" dirty="0" smtClean="0">
                <a:solidFill>
                  <a:schemeClr val="bg1"/>
                </a:solidFill>
              </a:rPr>
              <a:t/>
            </a:r>
            <a:br>
              <a:rPr lang="en-US" sz="1600" b="1" dirty="0" smtClean="0">
                <a:solidFill>
                  <a:schemeClr val="bg1"/>
                </a:solidFill>
              </a:rPr>
            </a:br>
            <a:r>
              <a:rPr lang="en-US" sz="1800" b="1" dirty="0" smtClean="0">
                <a:solidFill>
                  <a:schemeClr val="bg1"/>
                </a:solidFill>
              </a:rPr>
              <a:t>WE NEEDED A TEAM APPROACH!!</a:t>
            </a:r>
            <a:r>
              <a:rPr lang="en-US" sz="1600" b="1" dirty="0" smtClean="0">
                <a:solidFill>
                  <a:schemeClr val="bg1"/>
                </a:solidFill>
              </a:rPr>
              <a:t/>
            </a:r>
            <a:br>
              <a:rPr lang="en-US" sz="1600" b="1" dirty="0" smtClean="0">
                <a:solidFill>
                  <a:schemeClr val="bg1"/>
                </a:solidFill>
              </a:rPr>
            </a:br>
            <a:r>
              <a:rPr lang="en-US" sz="1600" b="1" dirty="0" smtClean="0">
                <a:solidFill>
                  <a:schemeClr val="bg1"/>
                </a:solidFill>
              </a:rPr>
              <a:t>                 </a:t>
            </a:r>
            <a:br>
              <a:rPr lang="en-US" sz="1600" b="1" dirty="0" smtClean="0">
                <a:solidFill>
                  <a:schemeClr val="bg1"/>
                </a:solidFill>
              </a:rPr>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772400" cy="762000"/>
          </a:xfrm>
        </p:spPr>
        <p:txBody>
          <a:bodyPr>
            <a:normAutofit fontScale="90000"/>
          </a:bodyPr>
          <a:lstStyle/>
          <a:p>
            <a:pPr algn="ctr"/>
            <a:r>
              <a:rPr lang="en-US" u="sng" dirty="0" smtClean="0"/>
              <a:t>Pressure Ulcers</a:t>
            </a:r>
            <a:endParaRPr lang="en-US" u="sng" dirty="0"/>
          </a:p>
        </p:txBody>
      </p:sp>
      <p:sp>
        <p:nvSpPr>
          <p:cNvPr id="6" name="Subtitle 5"/>
          <p:cNvSpPr>
            <a:spLocks noGrp="1"/>
          </p:cNvSpPr>
          <p:nvPr>
            <p:ph type="subTitle" idx="1"/>
          </p:nvPr>
        </p:nvSpPr>
        <p:spPr>
          <a:xfrm>
            <a:off x="685800" y="1447800"/>
            <a:ext cx="7696200" cy="4648200"/>
          </a:xfrm>
        </p:spPr>
        <p:style>
          <a:lnRef idx="2">
            <a:schemeClr val="accent1"/>
          </a:lnRef>
          <a:fillRef idx="1">
            <a:schemeClr val="lt1"/>
          </a:fillRef>
          <a:effectRef idx="0">
            <a:schemeClr val="accent1"/>
          </a:effectRef>
          <a:fontRef idx="minor">
            <a:schemeClr val="dk1"/>
          </a:fontRef>
        </p:style>
        <p:txBody>
          <a:bodyPr>
            <a:normAutofit/>
          </a:bodyPr>
          <a:lstStyle/>
          <a:p>
            <a:pPr marL="342900" indent="-342900" algn="l">
              <a:buAutoNum type="alphaUcParenR"/>
            </a:pPr>
            <a:r>
              <a:rPr lang="en-US" sz="1600" b="1" dirty="0" smtClean="0">
                <a:solidFill>
                  <a:schemeClr val="tx1"/>
                </a:solidFill>
              </a:rPr>
              <a:t>Problems identified at time of/during transition</a:t>
            </a:r>
            <a:r>
              <a:rPr lang="en-US" sz="1600" dirty="0" smtClean="0">
                <a:solidFill>
                  <a:schemeClr val="tx1"/>
                </a:solidFill>
              </a:rPr>
              <a:t>. </a:t>
            </a:r>
          </a:p>
          <a:p>
            <a:pPr marL="342900" indent="-342900" algn="l"/>
            <a:r>
              <a:rPr lang="en-US" sz="1600" dirty="0" smtClean="0">
                <a:solidFill>
                  <a:schemeClr val="tx1"/>
                </a:solidFill>
              </a:rPr>
              <a:t>	1) Long wait times in the ER- immobile patients not turned/positioned</a:t>
            </a:r>
          </a:p>
          <a:p>
            <a:pPr marL="342900" indent="-342900" algn="l"/>
            <a:endParaRPr lang="en-US" sz="1600" dirty="0" smtClean="0">
              <a:solidFill>
                <a:schemeClr val="tx1"/>
              </a:solidFill>
            </a:endParaRPr>
          </a:p>
          <a:p>
            <a:pPr marL="342900" indent="-342900" algn="l"/>
            <a:r>
              <a:rPr lang="en-US" sz="1600" dirty="0" smtClean="0">
                <a:solidFill>
                  <a:schemeClr val="tx1"/>
                </a:solidFill>
              </a:rPr>
              <a:t>	2) Poor communication between the Nursing homes and hospital</a:t>
            </a:r>
          </a:p>
          <a:p>
            <a:pPr marL="342900" indent="-342900" algn="l"/>
            <a:endParaRPr lang="en-US" sz="1600" dirty="0" smtClean="0">
              <a:solidFill>
                <a:schemeClr val="tx1"/>
              </a:solidFill>
            </a:endParaRPr>
          </a:p>
          <a:p>
            <a:pPr marL="342900" indent="-342900" algn="l"/>
            <a:r>
              <a:rPr lang="en-US" sz="1600" dirty="0" smtClean="0">
                <a:solidFill>
                  <a:schemeClr val="tx1"/>
                </a:solidFill>
              </a:rPr>
              <a:t>	3) Delays in transportation causing possible skin breakdown due to lack</a:t>
            </a:r>
          </a:p>
          <a:p>
            <a:pPr marL="342900" indent="-342900" algn="l"/>
            <a:r>
              <a:rPr lang="en-US" sz="1600" dirty="0" smtClean="0">
                <a:solidFill>
                  <a:schemeClr val="tx1"/>
                </a:solidFill>
              </a:rPr>
              <a:t>          of turning and positioning.</a:t>
            </a:r>
          </a:p>
          <a:p>
            <a:pPr marL="342900" indent="-342900" algn="l"/>
            <a:endParaRPr lang="en-US" sz="1600" dirty="0" smtClean="0">
              <a:solidFill>
                <a:schemeClr val="tx1"/>
              </a:solidFill>
            </a:endParaRPr>
          </a:p>
          <a:p>
            <a:pPr marL="342900" indent="-342900" algn="l"/>
            <a:r>
              <a:rPr lang="en-US" sz="1600" dirty="0" smtClean="0">
                <a:solidFill>
                  <a:schemeClr val="tx1"/>
                </a:solidFill>
              </a:rPr>
              <a:t>	4) Some nursing homes had different admission</a:t>
            </a:r>
          </a:p>
          <a:p>
            <a:pPr marL="342900" indent="-342900" algn="l"/>
            <a:r>
              <a:rPr lang="en-US" sz="1600" dirty="0" smtClean="0">
                <a:solidFill>
                  <a:schemeClr val="tx1"/>
                </a:solidFill>
              </a:rPr>
              <a:t>         processes/requirements.</a:t>
            </a:r>
          </a:p>
          <a:p>
            <a:pPr marL="342900" indent="-342900" algn="l"/>
            <a:endParaRPr lang="en-US" sz="1600" dirty="0" smtClean="0">
              <a:solidFill>
                <a:schemeClr val="tx1"/>
              </a:solidFill>
            </a:endParaRPr>
          </a:p>
          <a:p>
            <a:pPr marL="342900" indent="-342900" algn="l"/>
            <a:r>
              <a:rPr lang="en-US" sz="1600" dirty="0" smtClean="0">
                <a:solidFill>
                  <a:schemeClr val="tx1"/>
                </a:solidFill>
              </a:rPr>
              <a:t>      </a:t>
            </a:r>
            <a:r>
              <a:rPr lang="en-US" sz="1600" b="1" dirty="0" smtClean="0">
                <a:solidFill>
                  <a:schemeClr val="tx1"/>
                </a:solidFill>
              </a:rPr>
              <a:t>Solutions discussed honestly and realistically with assignments for follow up given to each member</a:t>
            </a:r>
            <a:r>
              <a:rPr lang="en-US" sz="1600" dirty="0" smtClean="0">
                <a:solidFill>
                  <a:schemeClr val="tx1"/>
                </a:solidFill>
              </a:rPr>
              <a:t>.  </a:t>
            </a:r>
            <a:r>
              <a:rPr lang="en-US" sz="1600" b="1" dirty="0" smtClean="0">
                <a:solidFill>
                  <a:schemeClr val="tx1"/>
                </a:solidFill>
              </a:rPr>
              <a:t>Accountability for each person was mandatory!</a:t>
            </a:r>
            <a:endParaRPr lang="en-US" sz="1600" dirty="0" smtClean="0">
              <a:solidFill>
                <a:schemeClr val="tx1"/>
              </a:solidFill>
            </a:endParaRPr>
          </a:p>
          <a:p>
            <a:pPr marL="342900" indent="-342900" algn="l">
              <a:buAutoNum type="alphaUcParenR"/>
            </a:pPr>
            <a:endParaRPr lang="en-US" sz="1600" dirty="0"/>
          </a:p>
        </p:txBody>
      </p:sp>
      <p:sp>
        <p:nvSpPr>
          <p:cNvPr id="7" name="Slide Number Placeholder 6"/>
          <p:cNvSpPr>
            <a:spLocks noGrp="1"/>
          </p:cNvSpPr>
          <p:nvPr>
            <p:ph type="sldNum" sz="quarter" idx="12"/>
          </p:nvPr>
        </p:nvSpPr>
        <p:spPr/>
        <p:txBody>
          <a:bodyPr/>
          <a:lstStyle/>
          <a:p>
            <a:fld id="{7473AF49-31A3-4A13-BF50-78221986EB96}" type="slidenum">
              <a:rPr lang="en-US" smtClean="0"/>
              <a:pPr/>
              <a:t>4</a:t>
            </a:fld>
            <a:endParaRPr lang="en-US"/>
          </a:p>
        </p:txBody>
      </p:sp>
      <p:pic>
        <p:nvPicPr>
          <p:cNvPr id="1029" name="Picture 5" descr="C:\Documents and Settings\wyj4919\Local Settings\Temporary Internet Files\Content.IE5\UO4PEG7E\MC900331728[1].wmf"/>
          <p:cNvPicPr>
            <a:picLocks noChangeAspect="1" noChangeArrowheads="1"/>
          </p:cNvPicPr>
          <p:nvPr/>
        </p:nvPicPr>
        <p:blipFill>
          <a:blip r:embed="rId2" cstate="print"/>
          <a:srcRect/>
          <a:stretch>
            <a:fillRect/>
          </a:stretch>
        </p:blipFill>
        <p:spPr bwMode="auto">
          <a:xfrm>
            <a:off x="304800" y="0"/>
            <a:ext cx="1795604" cy="1447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30763"/>
          </a:xfrm>
        </p:spPr>
        <p:txBody>
          <a:bodyPr>
            <a:normAutofit/>
          </a:bodyPr>
          <a:lstStyle/>
          <a:p>
            <a:pPr marL="452628" indent="-342900">
              <a:buNone/>
            </a:pPr>
            <a:r>
              <a:rPr lang="en-US" sz="1700" dirty="0" smtClean="0"/>
              <a:t> </a:t>
            </a:r>
          </a:p>
          <a:p>
            <a:pPr marL="452628" indent="-342900">
              <a:buAutoNum type="alphaUcParenR" startAt="2"/>
            </a:pPr>
            <a:r>
              <a:rPr lang="en-US" sz="1700" dirty="0" smtClean="0"/>
              <a:t>Hourly rounding in the Emergency Room on all patients.  (This has been implemented hospital wide on all nursing units). </a:t>
            </a:r>
          </a:p>
          <a:p>
            <a:pPr marL="452628" indent="-342900">
              <a:buNone/>
            </a:pPr>
            <a:r>
              <a:rPr lang="en-US" sz="1700" dirty="0" smtClean="0"/>
              <a:t>		</a:t>
            </a:r>
          </a:p>
          <a:p>
            <a:pPr marL="452628" indent="-342900">
              <a:buNone/>
            </a:pPr>
            <a:r>
              <a:rPr lang="en-US" sz="1700" dirty="0" smtClean="0"/>
              <a:t>	Place all patients being admitted in a hospital bed if no rooms are available at time of admission.</a:t>
            </a:r>
          </a:p>
          <a:p>
            <a:pPr marL="452628" indent="-342900">
              <a:buNone/>
            </a:pPr>
            <a:endParaRPr lang="en-US" sz="1700" dirty="0" smtClean="0"/>
          </a:p>
          <a:p>
            <a:pPr marL="452628" indent="-342900">
              <a:buNone/>
            </a:pPr>
            <a:r>
              <a:rPr lang="en-US" sz="1700" dirty="0" smtClean="0"/>
              <a:t>	Nursing checks the patient immediately prior to transportation. If transportation is delayed, the agency  will contact the nurse on the unit. </a:t>
            </a:r>
          </a:p>
          <a:p>
            <a:pPr>
              <a:buNone/>
            </a:pPr>
            <a:r>
              <a:rPr lang="en-US" sz="1700" dirty="0" smtClean="0"/>
              <a:t>	</a:t>
            </a:r>
          </a:p>
          <a:p>
            <a:pPr>
              <a:buNone/>
            </a:pPr>
            <a:r>
              <a:rPr lang="en-US" sz="1700" dirty="0" smtClean="0"/>
              <a:t>	  Nursing Homes call the patients Case Manager or nurse to inform them     </a:t>
            </a:r>
          </a:p>
          <a:p>
            <a:pPr>
              <a:buNone/>
            </a:pPr>
            <a:r>
              <a:rPr lang="en-US" sz="1700" dirty="0" smtClean="0"/>
              <a:t>      if the resident has an ulcer.  </a:t>
            </a:r>
          </a:p>
          <a:p>
            <a:pPr>
              <a:buNone/>
            </a:pPr>
            <a:endParaRPr lang="en-US" sz="1700" dirty="0" smtClean="0"/>
          </a:p>
          <a:p>
            <a:pPr>
              <a:buNone/>
            </a:pPr>
            <a:r>
              <a:rPr lang="en-US" sz="1700" dirty="0" smtClean="0"/>
              <a:t>   	  Ensure consistent documentation of High Risk and Pressure Ulcer     </a:t>
            </a:r>
          </a:p>
          <a:p>
            <a:pPr>
              <a:buNone/>
            </a:pPr>
            <a:r>
              <a:rPr lang="en-US" sz="1700" dirty="0" smtClean="0"/>
              <a:t>      stage/current treatment goes with the patient to each setting. </a:t>
            </a:r>
          </a:p>
          <a:p>
            <a:endParaRPr lang="en-US" dirty="0"/>
          </a:p>
        </p:txBody>
      </p:sp>
      <p:sp>
        <p:nvSpPr>
          <p:cNvPr id="4" name="Slide Number Placeholder 3"/>
          <p:cNvSpPr>
            <a:spLocks noGrp="1"/>
          </p:cNvSpPr>
          <p:nvPr>
            <p:ph type="sldNum" sz="quarter" idx="12"/>
          </p:nvPr>
        </p:nvSpPr>
        <p:spPr/>
        <p:txBody>
          <a:bodyPr/>
          <a:lstStyle/>
          <a:p>
            <a:fld id="{7473AF49-31A3-4A13-BF50-78221986EB96}" type="slidenum">
              <a:rPr lang="en-US" smtClean="0"/>
              <a:pPr/>
              <a:t>5</a:t>
            </a:fld>
            <a:endParaRPr lang="en-US"/>
          </a:p>
        </p:txBody>
      </p:sp>
      <p:sp>
        <p:nvSpPr>
          <p:cNvPr id="3" name="Title 2"/>
          <p:cNvSpPr>
            <a:spLocks noGrp="1"/>
          </p:cNvSpPr>
          <p:nvPr>
            <p:ph type="title"/>
          </p:nvPr>
        </p:nvSpPr>
        <p:spPr/>
        <p:txBody>
          <a:bodyPr/>
          <a:lstStyle/>
          <a:p>
            <a:r>
              <a:rPr lang="en-US" dirty="0" smtClean="0"/>
              <a:t>Changes Implemented: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bg2"/>
          </a:solidFill>
          <a:ln>
            <a:solidFill>
              <a:schemeClr val="accent1"/>
            </a:solidFill>
          </a:ln>
        </p:spPr>
        <p:txBody>
          <a:bodyPr>
            <a:normAutofit fontScale="92500" lnSpcReduction="20000"/>
          </a:bodyPr>
          <a:lstStyle/>
          <a:p>
            <a:endParaRPr lang="en-US" dirty="0" smtClean="0"/>
          </a:p>
          <a:p>
            <a:r>
              <a:rPr lang="en-US" dirty="0" smtClean="0"/>
              <a:t>Biggest Problem in Our Process:</a:t>
            </a:r>
          </a:p>
          <a:p>
            <a:pPr lvl="1"/>
            <a:r>
              <a:rPr lang="en-US" dirty="0" smtClean="0"/>
              <a:t>Lack of consistent communication and tools.</a:t>
            </a:r>
          </a:p>
          <a:p>
            <a:pPr lvl="1">
              <a:buNone/>
            </a:pPr>
            <a:endParaRPr lang="en-US" dirty="0" smtClean="0"/>
          </a:p>
          <a:p>
            <a:pPr lvl="1">
              <a:buNone/>
            </a:pPr>
            <a:endParaRPr lang="en-US" dirty="0" smtClean="0"/>
          </a:p>
          <a:p>
            <a:pPr>
              <a:buNone/>
            </a:pPr>
            <a:r>
              <a:rPr lang="en-US" dirty="0" smtClean="0"/>
              <a:t>	SBAR (Situation, Background, </a:t>
            </a:r>
          </a:p>
          <a:p>
            <a:pPr>
              <a:buNone/>
            </a:pPr>
            <a:r>
              <a:rPr lang="en-US" dirty="0" smtClean="0"/>
              <a:t>   Assessment, Recommendation)</a:t>
            </a:r>
          </a:p>
          <a:p>
            <a:pPr>
              <a:buNone/>
            </a:pPr>
            <a:r>
              <a:rPr lang="en-US" dirty="0" smtClean="0"/>
              <a:t>   Many tools evaluated by the team.  </a:t>
            </a:r>
          </a:p>
          <a:p>
            <a:r>
              <a:rPr lang="en-US" dirty="0" smtClean="0"/>
              <a:t>Trial and Error.  It’s OK to make mistakes!</a:t>
            </a:r>
          </a:p>
          <a:p>
            <a:r>
              <a:rPr lang="en-US" dirty="0" smtClean="0"/>
              <a:t>Don’t reinvent the wheel, look at what you are already using.  </a:t>
            </a:r>
          </a:p>
          <a:p>
            <a:r>
              <a:rPr lang="en-US" dirty="0" smtClean="0"/>
              <a:t>EVERYONE follows the decision made by the majority.</a:t>
            </a:r>
            <a:endParaRPr lang="en-US" dirty="0"/>
          </a:p>
        </p:txBody>
      </p:sp>
      <p:sp>
        <p:nvSpPr>
          <p:cNvPr id="5" name="Slide Number Placeholder 4"/>
          <p:cNvSpPr>
            <a:spLocks noGrp="1"/>
          </p:cNvSpPr>
          <p:nvPr>
            <p:ph type="sldNum" sz="quarter" idx="12"/>
          </p:nvPr>
        </p:nvSpPr>
        <p:spPr/>
        <p:txBody>
          <a:bodyPr/>
          <a:lstStyle/>
          <a:p>
            <a:fld id="{7473AF49-31A3-4A13-BF50-78221986EB96}" type="slidenum">
              <a:rPr lang="en-US" smtClean="0"/>
              <a:pPr/>
              <a:t>6</a:t>
            </a:fld>
            <a:endParaRPr lang="en-US"/>
          </a:p>
        </p:txBody>
      </p:sp>
      <p:sp>
        <p:nvSpPr>
          <p:cNvPr id="3" name="Title 2"/>
          <p:cNvSpPr>
            <a:spLocks noGrp="1"/>
          </p:cNvSpPr>
          <p:nvPr>
            <p:ph type="title"/>
          </p:nvPr>
        </p:nvSpPr>
        <p:spPr>
          <a:xfrm>
            <a:off x="457200" y="304800"/>
            <a:ext cx="8229600" cy="1143000"/>
          </a:xfrm>
        </p:spPr>
        <p:txBody>
          <a:bodyPr>
            <a:normAutofit fontScale="90000"/>
          </a:bodyPr>
          <a:lstStyle/>
          <a:p>
            <a:r>
              <a:rPr lang="en-US" dirty="0" smtClean="0">
                <a:latin typeface="Arial Black" pitchFamily="34" charset="0"/>
              </a:rPr>
              <a:t>Communication - </a:t>
            </a:r>
            <a:r>
              <a:rPr lang="en-US" dirty="0" smtClean="0">
                <a:latin typeface="Arial Black" pitchFamily="34" charset="0"/>
              </a:rPr>
              <a:t>The Key to Every Successful Team </a:t>
            </a:r>
            <a:endParaRPr lang="en-US" dirty="0">
              <a:latin typeface="Arial Black" pitchFamily="34" charset="0"/>
            </a:endParaRPr>
          </a:p>
        </p:txBody>
      </p:sp>
      <p:pic>
        <p:nvPicPr>
          <p:cNvPr id="2050" name="Picture 2" descr="C:\Documents and Settings\wyj4919\Local Settings\Temporary Internet Files\Content.IE5\MNEZSCEC\MC900104748[1].wmf"/>
          <p:cNvPicPr>
            <a:picLocks noChangeAspect="1" noChangeArrowheads="1"/>
          </p:cNvPicPr>
          <p:nvPr/>
        </p:nvPicPr>
        <p:blipFill>
          <a:blip r:embed="rId2" cstate="print"/>
          <a:srcRect/>
          <a:stretch>
            <a:fillRect/>
          </a:stretch>
        </p:blipFill>
        <p:spPr bwMode="auto">
          <a:xfrm>
            <a:off x="6934200" y="2667000"/>
            <a:ext cx="1355446" cy="10668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a:solidFill>
            <a:schemeClr val="bg2"/>
          </a:solidFill>
        </p:spPr>
        <p:txBody>
          <a:bodyPr>
            <a:normAutofit fontScale="25000" lnSpcReduction="20000"/>
          </a:bodyPr>
          <a:lstStyle/>
          <a:p>
            <a:endParaRPr lang="en-US" b="1" i="1" dirty="0" smtClean="0"/>
          </a:p>
          <a:p>
            <a:endParaRPr lang="en-US" b="1" i="1" dirty="0" smtClean="0">
              <a:latin typeface="Arial Black" pitchFamily="34" charset="0"/>
            </a:endParaRPr>
          </a:p>
          <a:p>
            <a:pPr>
              <a:buNone/>
            </a:pPr>
            <a:r>
              <a:rPr lang="en-US" sz="7200" b="1" u="sng" dirty="0" smtClean="0">
                <a:cs typeface="Lucida Sans Unicode" pitchFamily="34" charset="0"/>
              </a:rPr>
              <a:t>Tools we decided to use:</a:t>
            </a:r>
          </a:p>
          <a:p>
            <a:r>
              <a:rPr lang="en-US" sz="6400" dirty="0" smtClean="0">
                <a:cs typeface="Lucida Sans Unicode" pitchFamily="34" charset="0"/>
              </a:rPr>
              <a:t>1) Phone call to Nursing Home to give them a verbal report. If no answer, send written standard report.  Have  a designated line to call  for each nursing home and a contact person .</a:t>
            </a:r>
          </a:p>
          <a:p>
            <a:r>
              <a:rPr lang="en-US" sz="6400" dirty="0" smtClean="0">
                <a:cs typeface="Lucida Sans Unicode" pitchFamily="34" charset="0"/>
              </a:rPr>
              <a:t>2)  For transportation issues/concerns, we decided to have a contact person at the hospital who would follow up concurrently on any issues.  A transportation contact person was also  assigned  for the hospital to contact for  any concerns/issues.</a:t>
            </a:r>
          </a:p>
          <a:p>
            <a:r>
              <a:rPr lang="en-US" sz="6400" dirty="0" smtClean="0">
                <a:cs typeface="Lucida Sans Unicode" pitchFamily="34" charset="0"/>
              </a:rPr>
              <a:t>3)  The Director of Information Systems started a year long process of obtaining consent from corporate to  give electronic  access to all nursing homes.  This was approved in October, 2011.  This allows consistent, accurate  patient information to all  nursing home facilities to ensure continuity of care.  Access to all  of the patient’s information enables all providers to have all documentation needed to put the patient as the top priority.</a:t>
            </a:r>
          </a:p>
          <a:p>
            <a:r>
              <a:rPr lang="en-US" sz="6400" dirty="0" smtClean="0">
                <a:cs typeface="Lucida Sans Unicode" pitchFamily="34" charset="0"/>
              </a:rPr>
              <a:t> </a:t>
            </a:r>
          </a:p>
          <a:p>
            <a:endParaRPr lang="en-US" sz="6400" b="1" dirty="0" smtClean="0">
              <a:cs typeface="Lucida Sans Unicode" pitchFamily="34" charset="0"/>
            </a:endParaRPr>
          </a:p>
          <a:p>
            <a:pPr>
              <a:buNone/>
            </a:pPr>
            <a:r>
              <a:rPr lang="en-US" sz="6400" b="1" dirty="0" smtClean="0">
                <a:cs typeface="Lucida Sans Unicode" pitchFamily="34" charset="0"/>
              </a:rPr>
              <a:t>“Coming together is a beginning; keeping together is </a:t>
            </a:r>
          </a:p>
          <a:p>
            <a:pPr>
              <a:buNone/>
            </a:pPr>
            <a:r>
              <a:rPr lang="en-US" sz="6400" b="1" dirty="0" smtClean="0">
                <a:cs typeface="Lucida Sans Unicode" pitchFamily="34" charset="0"/>
              </a:rPr>
              <a:t>  progress; working together is success."</a:t>
            </a:r>
          </a:p>
          <a:p>
            <a:pPr>
              <a:buNone/>
            </a:pPr>
            <a:r>
              <a:rPr lang="en-US" sz="6400" b="1" dirty="0" smtClean="0">
                <a:cs typeface="Lucida Sans Unicode" pitchFamily="34" charset="0"/>
              </a:rPr>
              <a:t>  </a:t>
            </a:r>
            <a:r>
              <a:rPr lang="en-US" sz="6400" b="1" i="1" dirty="0" smtClean="0"/>
              <a:t>Henry Ford </a:t>
            </a:r>
            <a:r>
              <a:rPr lang="en-US" sz="6400" dirty="0" smtClean="0"/>
              <a:t> </a:t>
            </a:r>
          </a:p>
          <a:p>
            <a:endParaRPr lang="en-US" dirty="0"/>
          </a:p>
        </p:txBody>
      </p:sp>
      <p:sp>
        <p:nvSpPr>
          <p:cNvPr id="5" name="Slide Number Placeholder 4"/>
          <p:cNvSpPr>
            <a:spLocks noGrp="1"/>
          </p:cNvSpPr>
          <p:nvPr>
            <p:ph type="sldNum" sz="quarter" idx="12"/>
          </p:nvPr>
        </p:nvSpPr>
        <p:spPr/>
        <p:txBody>
          <a:bodyPr/>
          <a:lstStyle/>
          <a:p>
            <a:fld id="{7473AF49-31A3-4A13-BF50-78221986EB96}" type="slidenum">
              <a:rPr lang="en-US" smtClean="0"/>
              <a:pPr/>
              <a:t>7</a:t>
            </a:fld>
            <a:endParaRPr lang="en-US"/>
          </a:p>
        </p:txBody>
      </p:sp>
      <p:sp>
        <p:nvSpPr>
          <p:cNvPr id="4" name="Title 3"/>
          <p:cNvSpPr>
            <a:spLocks noGrp="1"/>
          </p:cNvSpPr>
          <p:nvPr>
            <p:ph type="title"/>
          </p:nvPr>
        </p:nvSpPr>
        <p:spPr/>
        <p:txBody>
          <a:bodyPr/>
          <a:lstStyle/>
          <a:p>
            <a:r>
              <a:rPr lang="en-US" dirty="0" smtClean="0"/>
              <a:t>Communication </a:t>
            </a:r>
            <a:r>
              <a:rPr lang="en-US" dirty="0" err="1" smtClean="0"/>
              <a:t>Con’t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066800"/>
            <a:ext cx="8077200" cy="5181600"/>
          </a:xfrm>
          <a:solidFill>
            <a:schemeClr val="bg2"/>
          </a:solidFill>
        </p:spPr>
        <p:txBody>
          <a:bodyPr>
            <a:normAutofit fontScale="90000"/>
          </a:bodyPr>
          <a:lstStyle/>
          <a:p>
            <a:pPr algn="l"/>
            <a:r>
              <a:rPr lang="en-US" sz="2000" dirty="0" smtClean="0">
                <a:solidFill>
                  <a:schemeClr val="tx1"/>
                </a:solidFill>
              </a:rPr>
              <a:t>1)  Improving Discharge Disposition Codes- Nursing Homes to contact Case Management if the disposition code changes from stated code at time of discharge.  Less than 1% error monthly.</a:t>
            </a:r>
            <a:br>
              <a:rPr lang="en-US" sz="2000" dirty="0" smtClean="0">
                <a:solidFill>
                  <a:schemeClr val="tx1"/>
                </a:solidFill>
              </a:rPr>
            </a:br>
            <a:r>
              <a:rPr lang="en-US" sz="2000" dirty="0" smtClean="0">
                <a:solidFill>
                  <a:schemeClr val="tx1"/>
                </a:solidFill>
              </a:rPr>
              <a:t>2)  Do Not Resuscitate Forms – a copy of the DNR form for Virginia is accepted during transport (in case the original is not available).</a:t>
            </a:r>
            <a:br>
              <a:rPr lang="en-US" sz="2000" dirty="0" smtClean="0">
                <a:solidFill>
                  <a:schemeClr val="tx1"/>
                </a:solidFill>
              </a:rPr>
            </a:br>
            <a:r>
              <a:rPr lang="en-US" sz="2000" dirty="0" smtClean="0">
                <a:solidFill>
                  <a:schemeClr val="tx1"/>
                </a:solidFill>
              </a:rPr>
              <a:t>3)  High volume of admissions causing delays in discharged patients leaving. Transportation agency added new shifts and trucks to meet the needs of the community.</a:t>
            </a:r>
            <a:br>
              <a:rPr lang="en-US" sz="2000" dirty="0" smtClean="0">
                <a:solidFill>
                  <a:schemeClr val="tx1"/>
                </a:solidFill>
              </a:rPr>
            </a:br>
            <a:r>
              <a:rPr lang="en-US" sz="2000" dirty="0" smtClean="0">
                <a:solidFill>
                  <a:schemeClr val="tx1"/>
                </a:solidFill>
              </a:rPr>
              <a:t>4)  Education provided to all nursing units on how to complete the Physician Certification Forms as they arrange this on the weekends.</a:t>
            </a:r>
            <a:br>
              <a:rPr lang="en-US" sz="2000" dirty="0" smtClean="0">
                <a:solidFill>
                  <a:schemeClr val="tx1"/>
                </a:solidFill>
              </a:rPr>
            </a:br>
            <a:r>
              <a:rPr lang="en-US" sz="2000" dirty="0" smtClean="0">
                <a:solidFill>
                  <a:schemeClr val="tx1"/>
                </a:solidFill>
              </a:rPr>
              <a:t>5)  Case Management to notify transportation agency when heavy discharges expected so they can rearrange staffing, call in additional staff when needed.</a:t>
            </a:r>
            <a:br>
              <a:rPr lang="en-US" sz="2000" dirty="0" smtClean="0">
                <a:solidFill>
                  <a:schemeClr val="tx1"/>
                </a:solidFill>
              </a:rPr>
            </a:br>
            <a:r>
              <a:rPr lang="en-US" sz="2000" dirty="0" smtClean="0">
                <a:solidFill>
                  <a:schemeClr val="tx1"/>
                </a:solidFill>
              </a:rPr>
              <a:t>6)  Hospital Respiratory Therapy Department provided education to local Nursing Homes on nebulizer treatments, new </a:t>
            </a:r>
            <a:r>
              <a:rPr lang="en-US" sz="2000" dirty="0" err="1" smtClean="0">
                <a:solidFill>
                  <a:schemeClr val="tx1"/>
                </a:solidFill>
              </a:rPr>
              <a:t>trach</a:t>
            </a:r>
            <a:r>
              <a:rPr lang="en-US" sz="2000" dirty="0" smtClean="0">
                <a:solidFill>
                  <a:schemeClr val="tx1"/>
                </a:solidFill>
              </a:rPr>
              <a:t> care and providing competency check off for NH nurses. </a:t>
            </a:r>
            <a:r>
              <a:rPr lang="en-US" sz="1800" dirty="0" smtClean="0">
                <a:solidFill>
                  <a:schemeClr val="tx1"/>
                </a:solidFill>
              </a:rPr>
              <a:t/>
            </a:r>
            <a:br>
              <a:rPr lang="en-US" sz="1800" dirty="0" smtClean="0">
                <a:solidFill>
                  <a:schemeClr val="tx1"/>
                </a:solidFill>
              </a:rPr>
            </a:br>
            <a:endParaRPr lang="en-US" dirty="0">
              <a:solidFill>
                <a:schemeClr val="tx1"/>
              </a:solidFill>
            </a:endParaRPr>
          </a:p>
        </p:txBody>
      </p:sp>
      <p:sp>
        <p:nvSpPr>
          <p:cNvPr id="6" name="Subtitle 5"/>
          <p:cNvSpPr>
            <a:spLocks noGrp="1"/>
          </p:cNvSpPr>
          <p:nvPr>
            <p:ph type="subTitle" idx="1"/>
          </p:nvPr>
        </p:nvSpPr>
        <p:spPr>
          <a:xfrm>
            <a:off x="609600" y="304800"/>
            <a:ext cx="7772400" cy="533400"/>
          </a:xfrm>
        </p:spPr>
        <p:txBody>
          <a:bodyPr/>
          <a:lstStyle/>
          <a:p>
            <a:pPr algn="ctr"/>
            <a:r>
              <a:rPr lang="en-US" dirty="0" smtClean="0"/>
              <a:t>Other Improvements Made! </a:t>
            </a:r>
            <a:endParaRPr lang="en-US" dirty="0"/>
          </a:p>
        </p:txBody>
      </p:sp>
      <p:sp>
        <p:nvSpPr>
          <p:cNvPr id="2" name="Slide Number Placeholder 1"/>
          <p:cNvSpPr>
            <a:spLocks noGrp="1"/>
          </p:cNvSpPr>
          <p:nvPr>
            <p:ph type="sldNum" sz="quarter" idx="12"/>
          </p:nvPr>
        </p:nvSpPr>
        <p:spPr/>
        <p:txBody>
          <a:bodyPr/>
          <a:lstStyle/>
          <a:p>
            <a:fld id="{7473AF49-31A3-4A13-BF50-78221986EB96}"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4953000"/>
          </a:xfrm>
          <a:solidFill>
            <a:schemeClr val="bg2"/>
          </a:solidFill>
        </p:spPr>
        <p:txBody>
          <a:bodyPr>
            <a:noAutofit/>
          </a:bodyPr>
          <a:lstStyle/>
          <a:p>
            <a:r>
              <a:rPr lang="en-US" sz="1800" dirty="0" smtClean="0"/>
              <a:t>7) Transportation agency purchased new ventilator due to cross setting discussions.</a:t>
            </a:r>
          </a:p>
          <a:p>
            <a:r>
              <a:rPr lang="en-US" sz="1800" dirty="0" smtClean="0"/>
              <a:t>8) Improvement in pain management for all patients by routinely providing pain medication prior to transportation pick up. </a:t>
            </a:r>
            <a:br>
              <a:rPr lang="en-US" sz="1800" dirty="0" smtClean="0"/>
            </a:br>
            <a:r>
              <a:rPr lang="en-US" sz="1800" dirty="0" smtClean="0"/>
              <a:t>9) Forum for all settings to inform of changes, new services available</a:t>
            </a:r>
            <a:r>
              <a:rPr lang="en-US" sz="3200" dirty="0" smtClean="0"/>
              <a:t>.</a:t>
            </a:r>
            <a:endParaRPr lang="en-US" sz="2800" dirty="0" smtClean="0"/>
          </a:p>
          <a:p>
            <a:pPr>
              <a:buNone/>
            </a:pPr>
            <a:r>
              <a:rPr lang="en-US" sz="1600" dirty="0" smtClean="0"/>
              <a:t>   </a:t>
            </a:r>
            <a:r>
              <a:rPr lang="en-US" sz="1800" dirty="0" smtClean="0"/>
              <a:t>10) Identified specific personnel in the nursing home, hospital, and transportation agency to call if any issues need immediate resolution. </a:t>
            </a:r>
          </a:p>
          <a:p>
            <a:pPr>
              <a:buNone/>
            </a:pPr>
            <a:r>
              <a:rPr lang="en-US" sz="1800" dirty="0" smtClean="0"/>
              <a:t>   11) Heart Failure Coordinator provided education to nursing homes on Congestive Heart Failure to assist with assessment and maintain stabilization of CHF patient.   </a:t>
            </a:r>
          </a:p>
          <a:p>
            <a:pPr>
              <a:buNone/>
            </a:pPr>
            <a:r>
              <a:rPr lang="en-US" sz="1800" dirty="0" smtClean="0"/>
              <a:t>   12) Policy was written regarding controlled substances not stocked in EMS medication box for EMS Transport from DRMC.</a:t>
            </a:r>
          </a:p>
          <a:p>
            <a:pPr>
              <a:buNone/>
            </a:pPr>
            <a:r>
              <a:rPr lang="en-US" sz="1800" dirty="0" smtClean="0"/>
              <a:t>   13) Assistance in ensuring correct equipment is returned to the correct place (i.e. wheelchairs, O2, etc)</a:t>
            </a:r>
          </a:p>
        </p:txBody>
      </p:sp>
      <p:sp>
        <p:nvSpPr>
          <p:cNvPr id="3" name="Slide Number Placeholder 2"/>
          <p:cNvSpPr>
            <a:spLocks noGrp="1"/>
          </p:cNvSpPr>
          <p:nvPr>
            <p:ph type="sldNum" sz="quarter" idx="12"/>
          </p:nvPr>
        </p:nvSpPr>
        <p:spPr/>
        <p:txBody>
          <a:bodyPr/>
          <a:lstStyle/>
          <a:p>
            <a:fld id="{7473AF49-31A3-4A13-BF50-78221986EB96}" type="slidenum">
              <a:rPr lang="en-US" smtClean="0"/>
              <a:pPr/>
              <a:t>9</a:t>
            </a:fld>
            <a:endParaRPr lang="en-US"/>
          </a:p>
        </p:txBody>
      </p:sp>
      <p:sp>
        <p:nvSpPr>
          <p:cNvPr id="4" name="Title 3"/>
          <p:cNvSpPr>
            <a:spLocks noGrp="1"/>
          </p:cNvSpPr>
          <p:nvPr>
            <p:ph type="title"/>
          </p:nvPr>
        </p:nvSpPr>
        <p:spPr>
          <a:xfrm>
            <a:off x="457200" y="76200"/>
            <a:ext cx="8229600" cy="1143000"/>
          </a:xfrm>
        </p:spPr>
        <p:txBody>
          <a:bodyPr>
            <a:normAutofit/>
          </a:bodyPr>
          <a:lstStyle/>
          <a:p>
            <a:pPr algn="ctr"/>
            <a:r>
              <a:rPr lang="en-US" sz="3100" dirty="0" smtClean="0"/>
              <a:t>Improvements  </a:t>
            </a:r>
            <a:r>
              <a:rPr lang="en-US" sz="3100" dirty="0" err="1" smtClean="0"/>
              <a:t>Con’t</a:t>
            </a: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660</TotalTime>
  <Words>562</Words>
  <Application>Microsoft Office PowerPoint</Application>
  <PresentationFormat>On-screen Show (4:3)</PresentationFormat>
  <Paragraphs>118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Bridging the Information Gap Across the Continuum of Care</vt:lpstr>
      <vt:lpstr>Danville Cross Setting Workgroup</vt:lpstr>
      <vt:lpstr>Where do we begin?   1) Outlined the current process for skin assessment in each setting.    2) Identified specific problems    3)  Identified resolutions and provided timelines for problem resolution.   4)  Needed every person who touched the patient to be involved  so we invited additional people to join the team .  WE NEEDED A TEAM APPROACH!!                       </vt:lpstr>
      <vt:lpstr>Pressure Ulcers</vt:lpstr>
      <vt:lpstr>Changes Implemented:</vt:lpstr>
      <vt:lpstr>Communication - The Key to Every Successful Team </vt:lpstr>
      <vt:lpstr>Communication Con’t</vt:lpstr>
      <vt:lpstr>1)  Improving Discharge Disposition Codes- Nursing Homes to contact Case Management if the disposition code changes from stated code at time of discharge.  Less than 1% error monthly. 2)  Do Not Resuscitate Forms – a copy of the DNR form for Virginia is accepted during transport (in case the original is not available). 3)  High volume of admissions causing delays in discharged patients leaving. Transportation agency added new shifts and trucks to meet the needs of the community. 4)  Education provided to all nursing units on how to complete the Physician Certification Forms as they arrange this on the weekends. 5)  Case Management to notify transportation agency when heavy discharges expected so they can rearrange staffing, call in additional staff when needed. 6)  Hospital Respiratory Therapy Department provided education to local Nursing Homes on nebulizer treatments, new trach care and providing competency check off for NH nurses.  </vt:lpstr>
      <vt:lpstr>Improvements  Con’t </vt:lpstr>
      <vt:lpstr>Many Opportunities; Many Obstacles</vt:lpstr>
      <vt:lpstr>Acknowledgments</vt:lpstr>
    </vt:vector>
  </TitlesOfParts>
  <Company>Danville Regional Medical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wyj4919</dc:creator>
  <cp:lastModifiedBy>okj37455</cp:lastModifiedBy>
  <cp:revision>76</cp:revision>
  <dcterms:created xsi:type="dcterms:W3CDTF">2011-10-23T19:16:43Z</dcterms:created>
  <dcterms:modified xsi:type="dcterms:W3CDTF">2011-12-29T17:12:19Z</dcterms:modified>
</cp:coreProperties>
</file>