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5"/>
  </p:notesMasterIdLst>
  <p:sldIdLst>
    <p:sldId id="256" r:id="rId2"/>
    <p:sldId id="257" r:id="rId3"/>
    <p:sldId id="271" r:id="rId4"/>
    <p:sldId id="259" r:id="rId5"/>
    <p:sldId id="277" r:id="rId6"/>
    <p:sldId id="258" r:id="rId7"/>
    <p:sldId id="265" r:id="rId8"/>
    <p:sldId id="276" r:id="rId9"/>
    <p:sldId id="273" r:id="rId10"/>
    <p:sldId id="272" r:id="rId11"/>
    <p:sldId id="278" r:id="rId12"/>
    <p:sldId id="264" r:id="rId13"/>
    <p:sldId id="267" r:id="rId14"/>
    <p:sldId id="268" r:id="rId15"/>
    <p:sldId id="266" r:id="rId16"/>
    <p:sldId id="279" r:id="rId17"/>
    <p:sldId id="269" r:id="rId18"/>
    <p:sldId id="270" r:id="rId19"/>
    <p:sldId id="275" r:id="rId20"/>
    <p:sldId id="261" r:id="rId21"/>
    <p:sldId id="262" r:id="rId22"/>
    <p:sldId id="274" r:id="rId23"/>
    <p:sldId id="26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092" autoAdjust="0"/>
  </p:normalViewPr>
  <p:slideViewPr>
    <p:cSldViewPr>
      <p:cViewPr>
        <p:scale>
          <a:sx n="70" d="100"/>
          <a:sy n="70" d="100"/>
        </p:scale>
        <p:origin x="-1080" y="-25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0214CC-BEB4-41C4-AED2-1668BF3BCF42}" type="datetimeFigureOut">
              <a:rPr lang="en-US" smtClean="0"/>
              <a:pPr/>
              <a:t>9/26/2012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19BA0E-62C5-484C-8940-898B47EC40C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May be able to identify elements within influenza campaigns that succeed or require</a:t>
            </a:r>
            <a:r>
              <a:rPr lang="en-US" baseline="0" dirty="0" smtClean="0"/>
              <a:t> improvement. Can stratify data by occupational groups, facility type, or facility size.</a:t>
            </a:r>
            <a:endParaRPr lang="en-US" dirty="0"/>
          </a:p>
        </p:txBody>
      </p:sp>
      <p:sp>
        <p:nvSpPr>
          <p:cNvPr id="4" name="Slide Number Placeholder 3"/>
          <p:cNvSpPr>
            <a:spLocks noGrp="1"/>
          </p:cNvSpPr>
          <p:nvPr>
            <p:ph type="sldNum" sz="quarter" idx="10"/>
          </p:nvPr>
        </p:nvSpPr>
        <p:spPr/>
        <p:txBody>
          <a:bodyPr/>
          <a:lstStyle/>
          <a:p>
            <a:fld id="{9619BA0E-62C5-484C-8940-898B47EC40CF}"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screenshot</a:t>
            </a:r>
            <a:r>
              <a:rPr lang="en-US" baseline="0" dirty="0" smtClean="0"/>
              <a:t> of the HCP influenza vaccination summary form. The items with asterisks (*) are mandatory. In the table, you will enter the number of HCP who fit the designated vaccination statuses. They are categorized by type of HCP (employees, licensed independent practitioners, adult students/trainees &amp; volunteers, and other contract personnel).</a:t>
            </a:r>
            <a:endParaRPr lang="en-US" dirty="0"/>
          </a:p>
        </p:txBody>
      </p:sp>
      <p:sp>
        <p:nvSpPr>
          <p:cNvPr id="4" name="Slide Number Placeholder 3"/>
          <p:cNvSpPr>
            <a:spLocks noGrp="1"/>
          </p:cNvSpPr>
          <p:nvPr>
            <p:ph type="sldNum" sz="quarter" idx="10"/>
          </p:nvPr>
        </p:nvSpPr>
        <p:spPr/>
        <p:txBody>
          <a:bodyPr/>
          <a:lstStyle/>
          <a:p>
            <a:fld id="{9619BA0E-62C5-484C-8940-898B47EC40CF}"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CDC/NHSN encourages that HCP flu </a:t>
            </a:r>
            <a:r>
              <a:rPr lang="en-US" sz="1200" kern="1200" baseline="0" dirty="0" err="1" smtClean="0">
                <a:solidFill>
                  <a:schemeClr val="tx1"/>
                </a:solidFill>
                <a:latin typeface="+mn-lt"/>
                <a:ea typeface="+mn-ea"/>
                <a:cs typeface="+mn-cs"/>
              </a:rPr>
              <a:t>vacc</a:t>
            </a:r>
            <a:r>
              <a:rPr lang="en-US" sz="1200" kern="1200" baseline="0" dirty="0" smtClean="0">
                <a:solidFill>
                  <a:schemeClr val="tx1"/>
                </a:solidFill>
                <a:latin typeface="+mn-lt"/>
                <a:ea typeface="+mn-ea"/>
                <a:cs typeface="+mn-cs"/>
              </a:rPr>
              <a:t> summary counts be updated on a monthly basis and suggests that new counts be updated within 30 days of the end of the month so they have the greatest impact on influenza vaccination activities. However, entering a single influenza vaccination summary report at the conclusion of the measure reporting period </a:t>
            </a:r>
            <a:r>
              <a:rPr lang="en-US" sz="1200" u="sng" kern="1200" baseline="0" dirty="0" smtClean="0">
                <a:solidFill>
                  <a:schemeClr val="tx1"/>
                </a:solidFill>
                <a:latin typeface="+mn-lt"/>
                <a:ea typeface="+mn-ea"/>
                <a:cs typeface="+mn-cs"/>
              </a:rPr>
              <a:t>will meet</a:t>
            </a:r>
            <a:r>
              <a:rPr lang="en-US" sz="1200" kern="1200" baseline="0" dirty="0" smtClean="0">
                <a:solidFill>
                  <a:schemeClr val="tx1"/>
                </a:solidFill>
                <a:latin typeface="+mn-lt"/>
                <a:ea typeface="+mn-ea"/>
                <a:cs typeface="+mn-cs"/>
              </a:rPr>
              <a:t> the minimum data requirements for NHSN participation.</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If a facility would like to keep track of its monthly numbers, it should maintain its own record of this, as it will not be able to review monthly reporting numbers in NHSN.</a:t>
            </a:r>
          </a:p>
        </p:txBody>
      </p:sp>
      <p:sp>
        <p:nvSpPr>
          <p:cNvPr id="4" name="Slide Number Placeholder 3"/>
          <p:cNvSpPr>
            <a:spLocks noGrp="1"/>
          </p:cNvSpPr>
          <p:nvPr>
            <p:ph type="sldNum" sz="quarter" idx="10"/>
          </p:nvPr>
        </p:nvSpPr>
        <p:spPr/>
        <p:txBody>
          <a:bodyPr/>
          <a:lstStyle/>
          <a:p>
            <a:fld id="{9619BA0E-62C5-484C-8940-898B47EC40CF}"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do e-mail</a:t>
            </a:r>
            <a:r>
              <a:rPr lang="en-US" baseline="0" dirty="0" smtClean="0"/>
              <a:t> CDC with a question, please let me know what you find out…it’s likely that other facilities have the same question and could benefit from the response. VDH will include any relevant Q&amp;As in our monthly newsletter.</a:t>
            </a:r>
            <a:endParaRPr lang="en-US" dirty="0"/>
          </a:p>
        </p:txBody>
      </p:sp>
      <p:sp>
        <p:nvSpPr>
          <p:cNvPr id="4" name="Slide Number Placeholder 3"/>
          <p:cNvSpPr>
            <a:spLocks noGrp="1"/>
          </p:cNvSpPr>
          <p:nvPr>
            <p:ph type="sldNum" sz="quarter" idx="10"/>
          </p:nvPr>
        </p:nvSpPr>
        <p:spPr/>
        <p:txBody>
          <a:bodyPr/>
          <a:lstStyle/>
          <a:p>
            <a:fld id="{9619BA0E-62C5-484C-8940-898B47EC40CF}" type="slidenum">
              <a:rPr lang="en-US" smtClean="0"/>
              <a:pPr/>
              <a:t>21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19BA0E-62C5-484C-8940-898B47EC40CF}"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talking about acute</a:t>
            </a:r>
            <a:r>
              <a:rPr lang="en-US" baseline="0" dirty="0" smtClean="0"/>
              <a:t> care reporting today, but this module is suitable for use in all types of healthcare facilities including long-term acute care hospitals, psychiatric hospitals, rehabilitation hospitals, outpatient dialysis centers, ambulatory surgery centers, and long-term care facilities.</a:t>
            </a:r>
            <a:endParaRPr lang="en-US" dirty="0"/>
          </a:p>
        </p:txBody>
      </p:sp>
      <p:sp>
        <p:nvSpPr>
          <p:cNvPr id="4" name="Slide Number Placeholder 3"/>
          <p:cNvSpPr>
            <a:spLocks noGrp="1"/>
          </p:cNvSpPr>
          <p:nvPr>
            <p:ph type="sldNum" sz="quarter" idx="10"/>
          </p:nvPr>
        </p:nvSpPr>
        <p:spPr/>
        <p:txBody>
          <a:bodyPr/>
          <a:lstStyle/>
          <a:p>
            <a:fld id="{9619BA0E-62C5-484C-8940-898B47EC40CF}"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19BA0E-62C5-484C-8940-898B47EC40CF}"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Primary contact is</a:t>
            </a:r>
            <a:r>
              <a:rPr lang="en-US" baseline="0" dirty="0" smtClean="0"/>
              <a:t> the person CDC/NHSN will contact with updates or questions about the HPS Component. </a:t>
            </a:r>
            <a:r>
              <a:rPr lang="en-US" dirty="0" smtClean="0"/>
              <a:t>Admin rights will allow this person to add other users to the component</a:t>
            </a:r>
            <a:r>
              <a:rPr lang="en-US" baseline="0" dirty="0" smtClean="0"/>
              <a:t> as well as confer rights to groups.</a:t>
            </a:r>
            <a:endParaRPr lang="en-US" dirty="0"/>
          </a:p>
        </p:txBody>
      </p:sp>
      <p:sp>
        <p:nvSpPr>
          <p:cNvPr id="4" name="Slide Number Placeholder 3"/>
          <p:cNvSpPr>
            <a:spLocks noGrp="1"/>
          </p:cNvSpPr>
          <p:nvPr>
            <p:ph type="sldNum" sz="quarter" idx="10"/>
          </p:nvPr>
        </p:nvSpPr>
        <p:spPr/>
        <p:txBody>
          <a:bodyPr/>
          <a:lstStyle/>
          <a:p>
            <a:fld id="{9619BA0E-62C5-484C-8940-898B47EC40CF}"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is a screenshot of the monthly reporting plan form. The first step for reporting</a:t>
            </a:r>
            <a:r>
              <a:rPr lang="en-US" baseline="0" dirty="0" smtClean="0"/>
              <a:t> is to make sure you add influenza vaccination summary reporting to the Healthcare Personnel Safety Monthly Reporting Plan by checking the appropriate box and indicated the month/year for the plan.</a:t>
            </a:r>
            <a:endParaRPr lang="en-US" dirty="0"/>
          </a:p>
        </p:txBody>
      </p:sp>
      <p:sp>
        <p:nvSpPr>
          <p:cNvPr id="4" name="Slide Number Placeholder 3"/>
          <p:cNvSpPr>
            <a:spLocks noGrp="1"/>
          </p:cNvSpPr>
          <p:nvPr>
            <p:ph type="sldNum" sz="quarter" idx="10"/>
          </p:nvPr>
        </p:nvSpPr>
        <p:spPr/>
        <p:txBody>
          <a:bodyPr/>
          <a:lstStyle/>
          <a:p>
            <a:fld id="{9619BA0E-62C5-484C-8940-898B47EC40CF}"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Per</a:t>
            </a:r>
            <a:r>
              <a:rPr lang="en-US" sz="1200" kern="1200" baseline="0" dirty="0" smtClean="0">
                <a:solidFill>
                  <a:schemeClr val="tx1"/>
                </a:solidFill>
                <a:latin typeface="+mn-lt"/>
                <a:ea typeface="+mn-ea"/>
                <a:cs typeface="+mn-cs"/>
              </a:rPr>
              <a:t> NHSN definitions, these are the groups of people who are considered “healthcare personnel” or HCP.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Post-residency fellows are also included in the licensed independent practitioners category if they are not on a facility’s payroll.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Advanced practice nurses include nurse practitioners, nurse midwives, clinical nurse specialists, and nurse anesthetists.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Licensed practitioners who receive a direct paycheck from the reporting facility, or who are owners of the reporting facility, should be counted as employees.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Residents and interns not on the facility’s payroll</a:t>
            </a:r>
            <a:r>
              <a:rPr lang="en-US" sz="1200" kern="1200" baseline="0" dirty="0" smtClean="0">
                <a:solidFill>
                  <a:schemeClr val="tx1"/>
                </a:solidFill>
                <a:latin typeface="+mn-lt"/>
                <a:ea typeface="+mn-ea"/>
                <a:cs typeface="+mn-cs"/>
              </a:rPr>
              <a:t> are categorized as students/trainees.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Volunteers would include clergy, and any unpaid HCP who are in the facility in a formal capacity such as a board member, </a:t>
            </a:r>
            <a:r>
              <a:rPr lang="en-US" sz="1200" kern="1200" baseline="0" dirty="0" err="1" smtClean="0">
                <a:solidFill>
                  <a:schemeClr val="tx1"/>
                </a:solidFill>
                <a:latin typeface="+mn-lt"/>
                <a:ea typeface="+mn-ea"/>
                <a:cs typeface="+mn-cs"/>
              </a:rPr>
              <a:t>shadower</a:t>
            </a:r>
            <a:r>
              <a:rPr lang="en-US" sz="1200" kern="1200" baseline="0" dirty="0" smtClean="0">
                <a:solidFill>
                  <a:schemeClr val="tx1"/>
                </a:solidFill>
                <a:latin typeface="+mn-lt"/>
                <a:ea typeface="+mn-ea"/>
                <a:cs typeface="+mn-cs"/>
              </a:rPr>
              <a:t>, auxiliary member, etc.</a:t>
            </a: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619BA0E-62C5-484C-8940-898B47EC40CF}"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HCP categories</a:t>
            </a:r>
            <a:r>
              <a:rPr lang="en-US" sz="1200" kern="1200" baseline="0" dirty="0" smtClean="0">
                <a:solidFill>
                  <a:schemeClr val="tx1"/>
                </a:solidFill>
                <a:latin typeface="+mn-lt"/>
                <a:ea typeface="+mn-ea"/>
                <a:cs typeface="+mn-cs"/>
              </a:rPr>
              <a:t> are mutually exclusive – each HCP should be counted only once</a:t>
            </a:r>
            <a:r>
              <a:rPr lang="en-US" sz="1200" kern="1200" baseline="0" dirty="0" smtClean="0">
                <a:solidFill>
                  <a:schemeClr val="tx1"/>
                </a:solidFill>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Reminder –</a:t>
            </a:r>
            <a:r>
              <a:rPr lang="en-US" baseline="0" dirty="0" smtClean="0"/>
              <a:t> in the denominator, we are only interested in HCP who worked at the healthcare facility for at least 30 days between Oct 1 and March 31. </a:t>
            </a:r>
            <a:endParaRPr lang="en-US" dirty="0" smtClean="0"/>
          </a:p>
          <a:p>
            <a:endParaRPr lang="en-US" dirty="0"/>
          </a:p>
        </p:txBody>
      </p:sp>
      <p:sp>
        <p:nvSpPr>
          <p:cNvPr id="4" name="Slide Number Placeholder 3"/>
          <p:cNvSpPr>
            <a:spLocks noGrp="1"/>
          </p:cNvSpPr>
          <p:nvPr>
            <p:ph type="sldNum" sz="quarter" idx="10"/>
          </p:nvPr>
        </p:nvSpPr>
        <p:spPr/>
        <p:txBody>
          <a:bodyPr/>
          <a:lstStyle/>
          <a:p>
            <a:fld id="{9619BA0E-62C5-484C-8940-898B47EC40CF}"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of the HCP in your</a:t>
            </a:r>
            <a:r>
              <a:rPr lang="en-US" baseline="0" dirty="0" smtClean="0"/>
              <a:t> denominator (as defined in the previous slides) have to fit into one of 5 vaccination status categories.</a:t>
            </a:r>
          </a:p>
          <a:p>
            <a:endParaRPr lang="en-US" dirty="0" smtClean="0"/>
          </a:p>
          <a:p>
            <a:r>
              <a:rPr lang="en-US" dirty="0" smtClean="0"/>
              <a:t>Note that</a:t>
            </a:r>
            <a:r>
              <a:rPr lang="en-US" baseline="0" dirty="0" smtClean="0"/>
              <a:t> a vaccination counts even if it was done prior to October 1</a:t>
            </a:r>
            <a:r>
              <a:rPr lang="en-US" baseline="30000" dirty="0" smtClean="0"/>
              <a:t>st</a:t>
            </a:r>
            <a:r>
              <a:rPr lang="en-US" baseline="0" dirty="0" smtClean="0"/>
              <a:t>. The reporting period of Oct 1-March 31 applies to the denominator not the numerator, so if a healthcare worker was vaccinated at her primary care provider’s office in September, she would be required to provide documentation of her vaccination and would be counted in the “vaccinated outside of the healthcare facility” category.</a:t>
            </a:r>
            <a:endParaRPr lang="en-US" dirty="0"/>
          </a:p>
        </p:txBody>
      </p:sp>
      <p:sp>
        <p:nvSpPr>
          <p:cNvPr id="4" name="Slide Number Placeholder 3"/>
          <p:cNvSpPr>
            <a:spLocks noGrp="1"/>
          </p:cNvSpPr>
          <p:nvPr>
            <p:ph type="sldNum" sz="quarter" idx="10"/>
          </p:nvPr>
        </p:nvSpPr>
        <p:spPr/>
        <p:txBody>
          <a:bodyPr/>
          <a:lstStyle/>
          <a:p>
            <a:fld id="{9619BA0E-62C5-484C-8940-898B47EC40CF}" type="slidenum">
              <a:rPr lang="en-US" smtClean="0"/>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Other conditions are know</a:t>
            </a:r>
            <a:r>
              <a:rPr lang="en-US" baseline="0" dirty="0" smtClean="0"/>
              <a:t>n medical contraindications for live attenuated influenza vaccine (LAIV), such as pregnancy and severe </a:t>
            </a:r>
            <a:r>
              <a:rPr lang="en-US" baseline="0" dirty="0" err="1" smtClean="0"/>
              <a:t>immunocompromised</a:t>
            </a:r>
            <a:r>
              <a:rPr lang="en-US" baseline="0" dirty="0" smtClean="0"/>
              <a:t> status, but these conditions are not contraindicated for trivalent inactivated influenza vaccine (TIV). These people should be offered the TIV; if they then decline it due to an aversion to injections or another reason, they would be included in the “declined vaccine” category not the “medical contraindication” category for this measure.</a:t>
            </a:r>
            <a:endParaRPr lang="en-US" dirty="0"/>
          </a:p>
        </p:txBody>
      </p:sp>
      <p:sp>
        <p:nvSpPr>
          <p:cNvPr id="4" name="Slide Number Placeholder 3"/>
          <p:cNvSpPr>
            <a:spLocks noGrp="1"/>
          </p:cNvSpPr>
          <p:nvPr>
            <p:ph type="sldNum" sz="quarter" idx="10"/>
          </p:nvPr>
        </p:nvSpPr>
        <p:spPr/>
        <p:txBody>
          <a:bodyPr/>
          <a:lstStyle/>
          <a:p>
            <a:fld id="{9619BA0E-62C5-484C-8940-898B47EC40CF}"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84B7AD0-6D51-4FAD-8EE2-54128BAD186D}" type="datetime1">
              <a:rPr lang="en-US" smtClean="0"/>
              <a:pPr/>
              <a:t>9/26/2012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6E65AAC-86E6-49C2-8995-95CFB7B1A90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9AE541-0880-4D5E-A754-D2171DA13A22}" type="datetime1">
              <a:rPr lang="en-US" smtClean="0"/>
              <a:pPr/>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E65AAC-86E6-49C2-8995-95CFB7B1A9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EEEA9D4-88A1-4DED-8B0B-8198CE1E5C04}" type="datetime1">
              <a:rPr lang="en-US" smtClean="0"/>
              <a:pPr/>
              <a:t>9/26/2012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6E65AAC-86E6-49C2-8995-95CFB7B1A90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FE7016F-2E06-48EE-AE47-31418E4CDA3A}" type="datetime1">
              <a:rPr lang="en-US" smtClean="0"/>
              <a:pPr/>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6E65AAC-86E6-49C2-8995-95CFB7B1A909}"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25423CC-A5E1-4B69-AC9F-72AF1883E8F2}" type="datetime1">
              <a:rPr lang="en-US" smtClean="0"/>
              <a:pPr/>
              <a:t>9/26/2012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6E65AAC-86E6-49C2-8995-95CFB7B1A909}"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4A3891B-15DB-4178-B6F2-6C3DE3C95000}" type="datetime1">
              <a:rPr lang="en-US" smtClean="0"/>
              <a:pPr/>
              <a:t>9/26/2012</a:t>
            </a:fld>
            <a:endParaRPr lang="en-US"/>
          </a:p>
        </p:txBody>
      </p:sp>
      <p:sp>
        <p:nvSpPr>
          <p:cNvPr id="10" name="Slide Number Placeholder 9"/>
          <p:cNvSpPr>
            <a:spLocks noGrp="1"/>
          </p:cNvSpPr>
          <p:nvPr>
            <p:ph type="sldNum" sz="quarter" idx="16"/>
          </p:nvPr>
        </p:nvSpPr>
        <p:spPr/>
        <p:txBody>
          <a:bodyPr rtlCol="0"/>
          <a:lstStyle/>
          <a:p>
            <a:fld id="{06E65AAC-86E6-49C2-8995-95CFB7B1A909}"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19D346F-0677-4845-9F95-953A3CF1180D}" type="datetime1">
              <a:rPr lang="en-US" smtClean="0"/>
              <a:pPr/>
              <a:t>9/26/2012</a:t>
            </a:fld>
            <a:endParaRPr lang="en-US"/>
          </a:p>
        </p:txBody>
      </p:sp>
      <p:sp>
        <p:nvSpPr>
          <p:cNvPr id="12" name="Slide Number Placeholder 11"/>
          <p:cNvSpPr>
            <a:spLocks noGrp="1"/>
          </p:cNvSpPr>
          <p:nvPr>
            <p:ph type="sldNum" sz="quarter" idx="16"/>
          </p:nvPr>
        </p:nvSpPr>
        <p:spPr/>
        <p:txBody>
          <a:bodyPr rtlCol="0"/>
          <a:lstStyle/>
          <a:p>
            <a:fld id="{06E65AAC-86E6-49C2-8995-95CFB7B1A909}"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95C648-5044-4B4A-BCC4-B9279C25B708}" type="datetime1">
              <a:rPr lang="en-US" smtClean="0"/>
              <a:pPr/>
              <a:t>9/26/2012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6E65AAC-86E6-49C2-8995-95CFB7B1A9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F23F78-04B2-4211-AAE0-8465FF5D104D}" type="datetime1">
              <a:rPr lang="en-US" smtClean="0"/>
              <a:pPr/>
              <a:t>9/26/2012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6E65AAC-86E6-49C2-8995-95CFB7B1A9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AC63223-F70F-4130-AEE4-4021AFCD0F29}" type="datetime1">
              <a:rPr lang="en-US" smtClean="0"/>
              <a:pPr/>
              <a:t>9/26/2012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6E65AAC-86E6-49C2-8995-95CFB7B1A909}"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F1FE6F3-B3D9-465D-824A-5EC613A25183}" type="datetime1">
              <a:rPr lang="en-US" smtClean="0"/>
              <a:pPr/>
              <a:t>9/26/2012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6E65AAC-86E6-49C2-8995-95CFB7B1A909}"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6DF1404-CB92-4FA0-AD32-76A9E66FD728}" type="datetime1">
              <a:rPr lang="en-US" smtClean="0"/>
              <a:pPr/>
              <a:t>9/26/2012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6E65AAC-86E6-49C2-8995-95CFB7B1A9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dc.gov/nhsn/hps_vacc.html" TargetMode="External"/><Relationship Id="rId7" Type="http://schemas.openxmlformats.org/officeDocument/2006/relationships/hyperlink" Target="mailto:NHSN@cdc.gov"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cdc.gov/nhsn/PDFs/HPS-manual/Operational-Guidance-HPS-Flu-Vaccination-Sum-Acute-Care.pdf" TargetMode="External"/><Relationship Id="rId5" Type="http://schemas.openxmlformats.org/officeDocument/2006/relationships/hyperlink" Target="http://www.cdc.gov/nhsn/faqs/FAQ-Influenza-Vaccination-Summary-Reporting.html" TargetMode="External"/><Relationship Id="rId4" Type="http://schemas.openxmlformats.org/officeDocument/2006/relationships/hyperlink" Target="http://www.cdc.gov/nhsn/PDFs/HPS-manual/HPS-protocol-Vaccination-Mod-Influenza-Vaccination-Summary.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cdc.gov/nhsn/Training/healthcare-personnel-safety/index.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2.cdc.gov/vaccines/ed/nhsn"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mailto:Andrea.Alvarez@vdh.virginia.gov"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dc.gov/nhsn/PDFs/HPS-manual/Operational-Guidance-HPS-Flu-Vaccination-Sum-Acute-Care.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457200"/>
            <a:ext cx="6477000" cy="4343400"/>
          </a:xfrm>
        </p:spPr>
        <p:txBody>
          <a:bodyPr>
            <a:normAutofit/>
          </a:bodyPr>
          <a:lstStyle/>
          <a:p>
            <a:r>
              <a:rPr lang="en-US" dirty="0" smtClean="0"/>
              <a:t>Overview of the NHSN Healthcare worker influenza vaccination module and reporting requirements</a:t>
            </a:r>
            <a:endParaRPr lang="en-US" dirty="0"/>
          </a:p>
        </p:txBody>
      </p:sp>
      <p:sp>
        <p:nvSpPr>
          <p:cNvPr id="3" name="Subtitle 2"/>
          <p:cNvSpPr>
            <a:spLocks noGrp="1"/>
          </p:cNvSpPr>
          <p:nvPr>
            <p:ph type="subTitle" idx="1"/>
          </p:nvPr>
        </p:nvSpPr>
        <p:spPr/>
        <p:txBody>
          <a:bodyPr/>
          <a:lstStyle/>
          <a:p>
            <a:r>
              <a:rPr lang="en-US" dirty="0" smtClean="0"/>
              <a:t>September 26, 2012</a:t>
            </a:r>
            <a:endParaRPr lang="en-US" dirty="0"/>
          </a:p>
        </p:txBody>
      </p:sp>
      <p:sp>
        <p:nvSpPr>
          <p:cNvPr id="4" name="Slide Number Placeholder 3"/>
          <p:cNvSpPr>
            <a:spLocks noGrp="1"/>
          </p:cNvSpPr>
          <p:nvPr>
            <p:ph type="sldNum" sz="quarter" idx="12"/>
          </p:nvPr>
        </p:nvSpPr>
        <p:spPr/>
        <p:txBody>
          <a:bodyPr/>
          <a:lstStyle/>
          <a:p>
            <a:fld id="{06E65AAC-86E6-49C2-8995-95CFB7B1A909}"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reporting plan form</a:t>
            </a:r>
            <a:endParaRPr lang="en-US" dirty="0"/>
          </a:p>
        </p:txBody>
      </p:sp>
      <p:pic>
        <p:nvPicPr>
          <p:cNvPr id="1026" name="Picture 2"/>
          <p:cNvPicPr>
            <a:picLocks noGrp="1" noChangeAspect="1" noChangeArrowheads="1"/>
          </p:cNvPicPr>
          <p:nvPr>
            <p:ph sz="quarter" idx="1"/>
          </p:nvPr>
        </p:nvPicPr>
        <p:blipFill>
          <a:blip r:embed="rId3" cstate="print"/>
          <a:srcRect l="8588" t="25424" r="5989" b="18644"/>
          <a:stretch>
            <a:fillRect/>
          </a:stretch>
        </p:blipFill>
        <p:spPr bwMode="auto">
          <a:xfrm>
            <a:off x="678872" y="1828800"/>
            <a:ext cx="8291945" cy="4343400"/>
          </a:xfrm>
          <a:prstGeom prst="rect">
            <a:avLst/>
          </a:prstGeom>
          <a:noFill/>
          <a:ln w="9525">
            <a:noFill/>
            <a:miter lim="800000"/>
            <a:headEnd/>
            <a:tailEnd/>
          </a:ln>
        </p:spPr>
      </p:pic>
      <p:cxnSp>
        <p:nvCxnSpPr>
          <p:cNvPr id="6" name="Straight Arrow Connector 5"/>
          <p:cNvCxnSpPr/>
          <p:nvPr/>
        </p:nvCxnSpPr>
        <p:spPr>
          <a:xfrm>
            <a:off x="76200" y="5791200"/>
            <a:ext cx="762000" cy="0"/>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5638800" y="2895600"/>
            <a:ext cx="1981200" cy="457200"/>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normAutofit fontScale="85000" lnSpcReduction="20000"/>
          </a:bodyPr>
          <a:lstStyle/>
          <a:p>
            <a:fld id="{06E65AAC-86E6-49C2-8995-95CFB7B1A909}"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about the reporting plan</a:t>
            </a:r>
            <a:endParaRPr lang="en-US" dirty="0"/>
          </a:p>
        </p:txBody>
      </p:sp>
      <p:sp>
        <p:nvSpPr>
          <p:cNvPr id="3" name="Content Placeholder 2"/>
          <p:cNvSpPr>
            <a:spLocks noGrp="1"/>
          </p:cNvSpPr>
          <p:nvPr>
            <p:ph sz="quarter" idx="1"/>
          </p:nvPr>
        </p:nvSpPr>
        <p:spPr/>
        <p:txBody>
          <a:bodyPr/>
          <a:lstStyle/>
          <a:p>
            <a:r>
              <a:rPr lang="en-US" dirty="0" smtClean="0"/>
              <a:t>Data must be “in-plan” in order to be shared with CMS.</a:t>
            </a:r>
          </a:p>
          <a:p>
            <a:r>
              <a:rPr lang="en-US" dirty="0" smtClean="0"/>
              <a:t>Once the “Influenza Vaccination Survey” box is checked on a monthly reporting plan, the NHSN system will auto-check that box on every monthly reporting plan throughout the NHSN-defined influenza season (July 1 – June 30)</a:t>
            </a:r>
          </a:p>
        </p:txBody>
      </p:sp>
      <p:sp>
        <p:nvSpPr>
          <p:cNvPr id="4" name="Slide Number Placeholder 3"/>
          <p:cNvSpPr>
            <a:spLocks noGrp="1"/>
          </p:cNvSpPr>
          <p:nvPr>
            <p:ph type="sldNum" sz="quarter" idx="12"/>
          </p:nvPr>
        </p:nvSpPr>
        <p:spPr/>
        <p:txBody>
          <a:bodyPr>
            <a:normAutofit fontScale="85000" lnSpcReduction="20000"/>
          </a:bodyPr>
          <a:lstStyle/>
          <a:p>
            <a:fld id="{06E65AAC-86E6-49C2-8995-95CFB7B1A909}"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990600"/>
          </a:xfrm>
        </p:spPr>
        <p:txBody>
          <a:bodyPr>
            <a:normAutofit/>
          </a:bodyPr>
          <a:lstStyle/>
          <a:p>
            <a:r>
              <a:rPr lang="en-US" dirty="0" smtClean="0"/>
              <a:t>Who are “healthcare personnel”?</a:t>
            </a:r>
            <a:endParaRPr lang="en-US" dirty="0"/>
          </a:p>
        </p:txBody>
      </p:sp>
      <p:sp>
        <p:nvSpPr>
          <p:cNvPr id="3" name="Content Placeholder 2"/>
          <p:cNvSpPr>
            <a:spLocks noGrp="1"/>
          </p:cNvSpPr>
          <p:nvPr>
            <p:ph sz="quarter" idx="1"/>
          </p:nvPr>
        </p:nvSpPr>
        <p:spPr>
          <a:xfrm>
            <a:off x="612648" y="1600200"/>
            <a:ext cx="8153400" cy="4800600"/>
          </a:xfrm>
        </p:spPr>
        <p:txBody>
          <a:bodyPr>
            <a:normAutofit fontScale="92500" lnSpcReduction="20000"/>
          </a:bodyPr>
          <a:lstStyle/>
          <a:p>
            <a:r>
              <a:rPr lang="en-US" dirty="0" smtClean="0"/>
              <a:t>All employees on payroll</a:t>
            </a:r>
          </a:p>
          <a:p>
            <a:r>
              <a:rPr lang="en-US" dirty="0" smtClean="0"/>
              <a:t>Licensed independent practitioners (who are physicians, advanced practice nurses, and physician assistants affiliated with the hospital but not on payroll)</a:t>
            </a:r>
          </a:p>
          <a:p>
            <a:r>
              <a:rPr lang="en-US" dirty="0" smtClean="0"/>
              <a:t>Students, trainees, and volunteers </a:t>
            </a:r>
          </a:p>
          <a:p>
            <a:r>
              <a:rPr lang="en-US" dirty="0" smtClean="0"/>
              <a:t>Other contract personnel (not mandatory that you report on vaccination status of these staff)</a:t>
            </a:r>
          </a:p>
          <a:p>
            <a:pPr lvl="1"/>
            <a:r>
              <a:rPr lang="en-US" dirty="0" smtClean="0"/>
              <a:t>See Appendix A of HCP Vaccination Module: Influenza Vaccination Summary Protocol</a:t>
            </a:r>
          </a:p>
          <a:p>
            <a:r>
              <a:rPr lang="en-US" dirty="0" smtClean="0"/>
              <a:t>Must be aged </a:t>
            </a:r>
            <a:r>
              <a:rPr lang="en-US" u="sng" dirty="0" smtClean="0"/>
              <a:t>18 or older</a:t>
            </a:r>
          </a:p>
          <a:p>
            <a:r>
              <a:rPr lang="en-US" dirty="0" smtClean="0"/>
              <a:t>Must physically work in the facility for </a:t>
            </a:r>
            <a:r>
              <a:rPr lang="en-US" u="sng" dirty="0" smtClean="0"/>
              <a:t>at least 30 days</a:t>
            </a:r>
            <a:r>
              <a:rPr lang="en-US" dirty="0" smtClean="0"/>
              <a:t> between October 1 and March 31 to be counted</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6E65AAC-86E6-49C2-8995-95CFB7B1A909}"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notes about classification of HCP</a:t>
            </a:r>
            <a:endParaRPr lang="en-US" dirty="0"/>
          </a:p>
        </p:txBody>
      </p:sp>
      <p:sp>
        <p:nvSpPr>
          <p:cNvPr id="3" name="Content Placeholder 2"/>
          <p:cNvSpPr>
            <a:spLocks noGrp="1"/>
          </p:cNvSpPr>
          <p:nvPr>
            <p:ph sz="quarter" idx="1"/>
          </p:nvPr>
        </p:nvSpPr>
        <p:spPr>
          <a:xfrm>
            <a:off x="612648" y="1600200"/>
            <a:ext cx="8153400" cy="5105400"/>
          </a:xfrm>
        </p:spPr>
        <p:txBody>
          <a:bodyPr>
            <a:normAutofit lnSpcReduction="10000"/>
          </a:bodyPr>
          <a:lstStyle/>
          <a:p>
            <a:r>
              <a:rPr lang="en-US" dirty="0" smtClean="0"/>
              <a:t>Include all HCP who have worked at the facility for at least 30 working days </a:t>
            </a:r>
            <a:r>
              <a:rPr lang="en-US" i="1" dirty="0" smtClean="0"/>
              <a:t>regardless of clinical responsibility or patient contact.</a:t>
            </a:r>
          </a:p>
          <a:p>
            <a:r>
              <a:rPr lang="en-US" dirty="0" smtClean="0"/>
              <a:t>Working for any number of hours a day counts as one working day.</a:t>
            </a:r>
          </a:p>
          <a:p>
            <a:r>
              <a:rPr lang="en-US" dirty="0" smtClean="0"/>
              <a:t>Include both full-time and part-time persons.</a:t>
            </a:r>
          </a:p>
          <a:p>
            <a:r>
              <a:rPr lang="en-US" dirty="0" smtClean="0"/>
              <a:t>Count </a:t>
            </a:r>
            <a:r>
              <a:rPr lang="en-US" i="1" dirty="0" smtClean="0"/>
              <a:t>individuals</a:t>
            </a:r>
            <a:r>
              <a:rPr lang="en-US" dirty="0" smtClean="0"/>
              <a:t> not </a:t>
            </a:r>
            <a:r>
              <a:rPr lang="en-US" i="1" dirty="0" smtClean="0"/>
              <a:t>full-time equivalents</a:t>
            </a:r>
            <a:r>
              <a:rPr lang="en-US" dirty="0" smtClean="0"/>
              <a:t>.</a:t>
            </a:r>
          </a:p>
          <a:p>
            <a:r>
              <a:rPr lang="en-US" dirty="0" smtClean="0"/>
              <a:t>If someone works in two or more facilities, each facility should include that person in its denominator. </a:t>
            </a:r>
          </a:p>
          <a:p>
            <a:r>
              <a:rPr lang="en-US" dirty="0" smtClean="0"/>
              <a:t>HCP categories are mutually exclusive – count each HCP only </a:t>
            </a:r>
            <a:r>
              <a:rPr lang="en-US" i="1" dirty="0" smtClean="0"/>
              <a:t>once</a:t>
            </a:r>
            <a:r>
              <a:rPr lang="en-US" dirty="0" smtClean="0"/>
              <a:t>.</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6E65AAC-86E6-49C2-8995-95CFB7B1A909}"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Denominator: number of HCP</a:t>
            </a:r>
            <a:endParaRPr lang="en-US" dirty="0"/>
          </a:p>
        </p:txBody>
      </p:sp>
      <p:pic>
        <p:nvPicPr>
          <p:cNvPr id="1026" name="Picture 2"/>
          <p:cNvPicPr>
            <a:picLocks noGrp="1" noChangeAspect="1" noChangeArrowheads="1"/>
          </p:cNvPicPr>
          <p:nvPr>
            <p:ph sz="quarter" idx="1"/>
          </p:nvPr>
        </p:nvPicPr>
        <p:blipFill>
          <a:blip r:embed="rId3" cstate="print"/>
          <a:srcRect l="20791" t="16949" r="20904" b="45763"/>
          <a:stretch>
            <a:fillRect/>
          </a:stretch>
        </p:blipFill>
        <p:spPr bwMode="auto">
          <a:xfrm>
            <a:off x="609600" y="1676400"/>
            <a:ext cx="7744691" cy="39624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normAutofit fontScale="85000" lnSpcReduction="20000"/>
          </a:bodyPr>
          <a:lstStyle/>
          <a:p>
            <a:fld id="{06E65AAC-86E6-49C2-8995-95CFB7B1A909}"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Vaccination status categories</a:t>
            </a:r>
            <a:endParaRPr lang="en-US" dirty="0"/>
          </a:p>
        </p:txBody>
      </p:sp>
      <p:sp>
        <p:nvSpPr>
          <p:cNvPr id="3" name="Content Placeholder 2"/>
          <p:cNvSpPr>
            <a:spLocks noGrp="1"/>
          </p:cNvSpPr>
          <p:nvPr>
            <p:ph sz="quarter" idx="1"/>
          </p:nvPr>
        </p:nvSpPr>
        <p:spPr>
          <a:xfrm>
            <a:off x="304800" y="1600200"/>
            <a:ext cx="8686800" cy="5257800"/>
          </a:xfrm>
        </p:spPr>
        <p:txBody>
          <a:bodyPr>
            <a:normAutofit/>
          </a:bodyPr>
          <a:lstStyle/>
          <a:p>
            <a:r>
              <a:rPr lang="en-US" dirty="0" smtClean="0"/>
              <a:t>Vaccinated </a:t>
            </a:r>
            <a:r>
              <a:rPr lang="en-US" i="1" dirty="0" smtClean="0"/>
              <a:t>at healthcare facility</a:t>
            </a:r>
            <a:endParaRPr lang="en-US" dirty="0" smtClean="0"/>
          </a:p>
          <a:p>
            <a:r>
              <a:rPr lang="en-US" dirty="0" smtClean="0"/>
              <a:t>Vaccinated </a:t>
            </a:r>
            <a:r>
              <a:rPr lang="en-US" i="1" dirty="0" smtClean="0"/>
              <a:t>outside healthcare facility</a:t>
            </a:r>
            <a:r>
              <a:rPr lang="en-US" dirty="0" smtClean="0"/>
              <a:t> (need </a:t>
            </a:r>
            <a:r>
              <a:rPr lang="en-US" u="sng" dirty="0" smtClean="0"/>
              <a:t>written</a:t>
            </a:r>
            <a:r>
              <a:rPr lang="en-US" dirty="0" smtClean="0"/>
              <a:t> report or documentation)</a:t>
            </a:r>
          </a:p>
          <a:p>
            <a:pPr lvl="1"/>
            <a:r>
              <a:rPr lang="en-US" sz="2800" dirty="0" smtClean="0"/>
              <a:t>A signed statement or form, or an electronic form or e-mail from a healthcare worker (HCW) indicating when and where he/she received the influenza vaccine </a:t>
            </a:r>
          </a:p>
          <a:p>
            <a:pPr lvl="1"/>
            <a:r>
              <a:rPr lang="en-US" sz="2800" dirty="0" smtClean="0"/>
              <a:t>A note, receipt, vaccination card, etc. from the outside vaccinating entity stating that the HCW received the influenza vaccine at that location </a:t>
            </a:r>
          </a:p>
        </p:txBody>
      </p:sp>
      <p:sp>
        <p:nvSpPr>
          <p:cNvPr id="4" name="Slide Number Placeholder 3"/>
          <p:cNvSpPr>
            <a:spLocks noGrp="1"/>
          </p:cNvSpPr>
          <p:nvPr>
            <p:ph type="sldNum" sz="quarter" idx="12"/>
          </p:nvPr>
        </p:nvSpPr>
        <p:spPr/>
        <p:txBody>
          <a:bodyPr>
            <a:normAutofit fontScale="85000" lnSpcReduction="20000"/>
          </a:bodyPr>
          <a:lstStyle/>
          <a:p>
            <a:fld id="{06E65AAC-86E6-49C2-8995-95CFB7B1A909}"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Vaccination status categories (cont’d)</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Medical contraindication</a:t>
            </a:r>
          </a:p>
          <a:p>
            <a:pPr lvl="1"/>
            <a:r>
              <a:rPr lang="en-US" dirty="0" smtClean="0"/>
              <a:t>Severe allergic reaction to eggs or other vaccine components</a:t>
            </a:r>
          </a:p>
          <a:p>
            <a:pPr lvl="1"/>
            <a:r>
              <a:rPr lang="en-US" dirty="0" smtClean="0"/>
              <a:t>History of </a:t>
            </a:r>
            <a:r>
              <a:rPr lang="en-US" dirty="0" err="1" smtClean="0"/>
              <a:t>Guillain-Barré</a:t>
            </a:r>
            <a:r>
              <a:rPr lang="en-US" dirty="0" smtClean="0"/>
              <a:t> Syndrome within 6 weeks after a previous flu vaccination</a:t>
            </a:r>
          </a:p>
          <a:p>
            <a:pPr lvl="1"/>
            <a:r>
              <a:rPr lang="en-US" dirty="0" smtClean="0"/>
              <a:t>HCP can provide written </a:t>
            </a:r>
            <a:r>
              <a:rPr lang="en-US" i="1" dirty="0" smtClean="0"/>
              <a:t>or </a:t>
            </a:r>
            <a:r>
              <a:rPr lang="en-US" dirty="0" smtClean="0"/>
              <a:t>verbal documentation of medical contraindications</a:t>
            </a:r>
          </a:p>
          <a:p>
            <a:r>
              <a:rPr lang="en-US" dirty="0" smtClean="0"/>
              <a:t>Declined vaccine (includes religious exemptions, other medical conditions)</a:t>
            </a:r>
          </a:p>
          <a:p>
            <a:pPr lvl="1"/>
            <a:r>
              <a:rPr lang="en-US" dirty="0" smtClean="0"/>
              <a:t>HCP can provide verbal or written declination of the vaccine</a:t>
            </a:r>
          </a:p>
          <a:p>
            <a:r>
              <a:rPr lang="en-US" dirty="0" smtClean="0"/>
              <a:t>Unknown vaccination status (or criteria not met for categories above)</a:t>
            </a:r>
          </a:p>
        </p:txBody>
      </p:sp>
      <p:sp>
        <p:nvSpPr>
          <p:cNvPr id="4" name="Slide Number Placeholder 3"/>
          <p:cNvSpPr>
            <a:spLocks noGrp="1"/>
          </p:cNvSpPr>
          <p:nvPr>
            <p:ph type="sldNum" sz="quarter" idx="12"/>
          </p:nvPr>
        </p:nvSpPr>
        <p:spPr/>
        <p:txBody>
          <a:bodyPr>
            <a:normAutofit fontScale="85000" lnSpcReduction="20000"/>
          </a:bodyPr>
          <a:lstStyle/>
          <a:p>
            <a:fld id="{06E65AAC-86E6-49C2-8995-95CFB7B1A909}"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Numerator: vaccination status</a:t>
            </a:r>
            <a:endParaRPr lang="en-US" dirty="0"/>
          </a:p>
        </p:txBody>
      </p:sp>
      <p:pic>
        <p:nvPicPr>
          <p:cNvPr id="2050" name="Picture 2"/>
          <p:cNvPicPr>
            <a:picLocks noGrp="1" noChangeAspect="1" noChangeArrowheads="1"/>
          </p:cNvPicPr>
          <p:nvPr>
            <p:ph sz="quarter" idx="1"/>
          </p:nvPr>
        </p:nvPicPr>
        <p:blipFill>
          <a:blip r:embed="rId3" cstate="print"/>
          <a:srcRect l="20791" t="16949" r="20904" b="20339"/>
          <a:stretch>
            <a:fillRect/>
          </a:stretch>
        </p:blipFill>
        <p:spPr bwMode="auto">
          <a:xfrm>
            <a:off x="1524000" y="1600200"/>
            <a:ext cx="5867400" cy="5048693"/>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normAutofit fontScale="85000" lnSpcReduction="20000"/>
          </a:bodyPr>
          <a:lstStyle/>
          <a:p>
            <a:fld id="{06E65AAC-86E6-49C2-8995-95CFB7B1A909}"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HCP influenza summary reporting consists of a </a:t>
            </a:r>
            <a:r>
              <a:rPr lang="en-US" i="1" dirty="0" smtClean="0"/>
              <a:t>single data entry screen per influenza season</a:t>
            </a:r>
            <a:r>
              <a:rPr lang="en-US" dirty="0" smtClean="0"/>
              <a:t>.</a:t>
            </a:r>
          </a:p>
          <a:p>
            <a:r>
              <a:rPr lang="en-US" dirty="0" smtClean="0"/>
              <a:t>NHSN defines a flu season as July 1 – June 30.</a:t>
            </a:r>
          </a:p>
          <a:p>
            <a:r>
              <a:rPr lang="en-US" dirty="0" smtClean="0"/>
              <a:t>Data covering the entire reporting period (Oct 1 – Mar 31) </a:t>
            </a:r>
            <a:r>
              <a:rPr lang="en-US" u="sng" dirty="0" smtClean="0"/>
              <a:t>must</a:t>
            </a:r>
            <a:r>
              <a:rPr lang="en-US" dirty="0" smtClean="0"/>
              <a:t> be entered once into NHSN for each reporting year.</a:t>
            </a:r>
          </a:p>
          <a:p>
            <a:pPr lvl="1"/>
            <a:r>
              <a:rPr lang="en-US" dirty="0" smtClean="0"/>
              <a:t>The data can be entered on a monthly and/or quarterly basis, but only </a:t>
            </a:r>
            <a:r>
              <a:rPr lang="en-US" i="1" dirty="0" smtClean="0"/>
              <a:t>cumulative </a:t>
            </a:r>
            <a:r>
              <a:rPr lang="en-US" dirty="0" smtClean="0"/>
              <a:t>data should be entered. </a:t>
            </a:r>
          </a:p>
          <a:p>
            <a:r>
              <a:rPr lang="en-US" dirty="0" smtClean="0"/>
              <a:t>Note: any new data </a:t>
            </a:r>
            <a:r>
              <a:rPr lang="en-US" u="sng" dirty="0" smtClean="0"/>
              <a:t>will overwrite</a:t>
            </a:r>
            <a:r>
              <a:rPr lang="en-US" i="1" dirty="0" smtClean="0"/>
              <a:t> </a:t>
            </a:r>
            <a:r>
              <a:rPr lang="en-US" dirty="0" smtClean="0"/>
              <a:t>the previous data. The system will auto-fill “date last modified”.</a:t>
            </a:r>
          </a:p>
          <a:p>
            <a:r>
              <a:rPr lang="en-US" dirty="0" smtClean="0"/>
              <a:t>Message confirming that data were saved will appear at the top of the screen.</a:t>
            </a:r>
          </a:p>
          <a:p>
            <a:r>
              <a:rPr lang="en-US" dirty="0" smtClean="0"/>
              <a:t>Remember, these are </a:t>
            </a:r>
            <a:r>
              <a:rPr lang="en-US" i="1" dirty="0" smtClean="0"/>
              <a:t>summary </a:t>
            </a:r>
            <a:r>
              <a:rPr lang="en-US" dirty="0" smtClean="0"/>
              <a:t>data and reflect the overall vaccination status of HCP in your facility for the entire flu season to date. </a:t>
            </a:r>
          </a:p>
        </p:txBody>
      </p:sp>
      <p:sp>
        <p:nvSpPr>
          <p:cNvPr id="4" name="Slide Number Placeholder 3"/>
          <p:cNvSpPr>
            <a:spLocks noGrp="1"/>
          </p:cNvSpPr>
          <p:nvPr>
            <p:ph type="sldNum" sz="quarter" idx="12"/>
          </p:nvPr>
        </p:nvSpPr>
        <p:spPr/>
        <p:txBody>
          <a:bodyPr>
            <a:normAutofit fontScale="85000" lnSpcReduction="20000"/>
          </a:bodyPr>
          <a:lstStyle/>
          <a:p>
            <a:fld id="{06E65AAC-86E6-49C2-8995-95CFB7B1A909}"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Not covered in-depth during this webinar</a:t>
            </a:r>
          </a:p>
          <a:p>
            <a:r>
              <a:rPr lang="en-US" dirty="0" smtClean="0"/>
              <a:t>CDC training materials do have some screenshots and sample reports</a:t>
            </a:r>
          </a:p>
          <a:p>
            <a:r>
              <a:rPr lang="en-US" dirty="0" smtClean="0"/>
              <a:t>From left toolbar: Analysis </a:t>
            </a:r>
            <a:r>
              <a:rPr lang="en-US" dirty="0" smtClean="0">
                <a:sym typeface="Wingdings" pitchFamily="2" charset="2"/>
              </a:rPr>
              <a:t> Output Options  HCW Vaccination Module  Influenza  CDC Defined Output</a:t>
            </a:r>
          </a:p>
          <a:p>
            <a:pPr lvl="1"/>
            <a:r>
              <a:rPr lang="en-US" dirty="0" smtClean="0"/>
              <a:t>Examples of analyses: Number of HCP Vaccinated, Number of HCP Working During the Required Time Period, Percentage of Vaccination Compliance, Percentage of Vaccination Non-Compliance</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6E65AAC-86E6-49C2-8995-95CFB7B1A909}"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05800" cy="990600"/>
          </a:xfrm>
        </p:spPr>
        <p:txBody>
          <a:bodyPr>
            <a:normAutofit fontScale="90000"/>
          </a:bodyPr>
          <a:lstStyle/>
          <a:p>
            <a:r>
              <a:rPr lang="en-US" dirty="0" smtClean="0"/>
              <a:t>Why is influenza vaccination being measured among healthcare personnel?</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85000" lnSpcReduction="20000"/>
          </a:bodyPr>
          <a:lstStyle/>
          <a:p>
            <a:r>
              <a:rPr lang="en-US" dirty="0" smtClean="0"/>
              <a:t>Influenza can be spread by an ill person one day </a:t>
            </a:r>
            <a:r>
              <a:rPr lang="en-US" b="1" dirty="0" smtClean="0"/>
              <a:t>before</a:t>
            </a:r>
            <a:r>
              <a:rPr lang="en-US" dirty="0" smtClean="0"/>
              <a:t> to 7 days </a:t>
            </a:r>
            <a:r>
              <a:rPr lang="en-US" b="1" dirty="0" smtClean="0"/>
              <a:t>after</a:t>
            </a:r>
            <a:r>
              <a:rPr lang="en-US" dirty="0" smtClean="0"/>
              <a:t> onset of symptoms.</a:t>
            </a:r>
          </a:p>
          <a:p>
            <a:r>
              <a:rPr lang="en-US" dirty="0" smtClean="0"/>
              <a:t>Healthcare personnel (HCP) care for, or are in frequent contact with, patients with influenza or at high risk for complications of influenza.</a:t>
            </a:r>
          </a:p>
          <a:p>
            <a:r>
              <a:rPr lang="en-US" dirty="0" smtClean="0"/>
              <a:t>Vaccination can help prevent illness, outbreaks, and death, decrease severity of illness, and avoid losses in productivity.</a:t>
            </a:r>
          </a:p>
          <a:p>
            <a:r>
              <a:rPr lang="en-US" dirty="0" smtClean="0"/>
              <a:t>HCP flu vaccination rates are part of the U.S.’s national health goals:</a:t>
            </a:r>
          </a:p>
          <a:p>
            <a:pPr lvl="1"/>
            <a:r>
              <a:rPr lang="en-US" dirty="0" smtClean="0"/>
              <a:t>Healthy People 2010: 60%</a:t>
            </a:r>
          </a:p>
          <a:p>
            <a:pPr lvl="1"/>
            <a:r>
              <a:rPr lang="en-US" dirty="0" smtClean="0"/>
              <a:t>Healthy People 2020: 90%</a:t>
            </a:r>
          </a:p>
          <a:p>
            <a:r>
              <a:rPr lang="en-US" dirty="0" smtClean="0"/>
              <a:t>Data systems can capture facility, state, and regional trends on the yearly uptake of the vaccine. </a:t>
            </a:r>
          </a:p>
        </p:txBody>
      </p:sp>
      <p:sp>
        <p:nvSpPr>
          <p:cNvPr id="4" name="Slide Number Placeholder 3"/>
          <p:cNvSpPr>
            <a:spLocks noGrp="1"/>
          </p:cNvSpPr>
          <p:nvPr>
            <p:ph type="sldNum" sz="quarter" idx="12"/>
          </p:nvPr>
        </p:nvSpPr>
        <p:spPr/>
        <p:txBody>
          <a:bodyPr>
            <a:normAutofit fontScale="85000" lnSpcReduction="20000"/>
          </a:bodyPr>
          <a:lstStyle/>
          <a:p>
            <a:fld id="{06E65AAC-86E6-49C2-8995-95CFB7B1A909}"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will these data be publicly reported?</a:t>
            </a:r>
            <a:endParaRPr lang="en-US" dirty="0"/>
          </a:p>
        </p:txBody>
      </p:sp>
      <p:sp>
        <p:nvSpPr>
          <p:cNvPr id="3" name="Content Placeholder 2"/>
          <p:cNvSpPr>
            <a:spLocks noGrp="1"/>
          </p:cNvSpPr>
          <p:nvPr>
            <p:ph sz="quarter" idx="1"/>
          </p:nvPr>
        </p:nvSpPr>
        <p:spPr/>
        <p:txBody>
          <a:bodyPr/>
          <a:lstStyle/>
          <a:p>
            <a:r>
              <a:rPr lang="en-US" dirty="0" smtClean="0"/>
              <a:t>HCP influenza vaccination rates </a:t>
            </a:r>
            <a:r>
              <a:rPr lang="en-US" u="sng" dirty="0" smtClean="0"/>
              <a:t>will not</a:t>
            </a:r>
            <a:r>
              <a:rPr lang="en-US" dirty="0" smtClean="0"/>
              <a:t> be publicly reported for the 2012-2013 season. </a:t>
            </a:r>
          </a:p>
          <a:p>
            <a:r>
              <a:rPr lang="en-US" dirty="0" smtClean="0"/>
              <a:t>Beginning with 2013-2014 season, facility-specific HCP influenza vaccination rates are projected to be posted on the Hospital Compare website.</a:t>
            </a:r>
          </a:p>
        </p:txBody>
      </p:sp>
      <p:sp>
        <p:nvSpPr>
          <p:cNvPr id="4" name="Slide Number Placeholder 3"/>
          <p:cNvSpPr>
            <a:spLocks noGrp="1"/>
          </p:cNvSpPr>
          <p:nvPr>
            <p:ph type="sldNum" sz="quarter" idx="12"/>
          </p:nvPr>
        </p:nvSpPr>
        <p:spPr/>
        <p:txBody>
          <a:bodyPr>
            <a:normAutofit fontScale="85000" lnSpcReduction="20000"/>
          </a:bodyPr>
          <a:lstStyle/>
          <a:p>
            <a:fld id="{06E65AAC-86E6-49C2-8995-95CFB7B1A909}"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can I get more information?</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92500" lnSpcReduction="10000"/>
          </a:bodyPr>
          <a:lstStyle/>
          <a:p>
            <a:r>
              <a:rPr lang="en-US" dirty="0" smtClean="0"/>
              <a:t>NHSN Vaccination Module page: </a:t>
            </a:r>
            <a:r>
              <a:rPr lang="en-US" dirty="0" smtClean="0">
                <a:hlinkClick r:id="rId3"/>
              </a:rPr>
              <a:t>http://www.cdc.gov/nhsn/hps_vacc.html</a:t>
            </a:r>
            <a:endParaRPr lang="en-US" dirty="0" smtClean="0"/>
          </a:p>
          <a:p>
            <a:pPr lvl="1"/>
            <a:r>
              <a:rPr lang="en-US" dirty="0" smtClean="0"/>
              <a:t>Protocol: </a:t>
            </a:r>
            <a:r>
              <a:rPr lang="en-US" dirty="0" smtClean="0">
                <a:hlinkClick r:id="rId4"/>
              </a:rPr>
              <a:t>http://www.cdc.gov/nhsn/PDFs/HPS-manual/HPS-protocol-Vaccination-Mod-Influenza-Vaccination-Summary.pdf</a:t>
            </a:r>
            <a:endParaRPr lang="en-US" dirty="0" smtClean="0"/>
          </a:p>
          <a:p>
            <a:pPr lvl="1"/>
            <a:r>
              <a:rPr lang="en-US" dirty="0" smtClean="0"/>
              <a:t>FAQs: </a:t>
            </a:r>
            <a:r>
              <a:rPr lang="en-US" dirty="0" smtClean="0">
                <a:hlinkClick r:id="rId5"/>
              </a:rPr>
              <a:t>http://www.cdc.gov/nhsn/faqs/FAQ-Influenza-Vaccination-Summary-Reporting.html</a:t>
            </a:r>
            <a:endParaRPr lang="en-US" dirty="0" smtClean="0"/>
          </a:p>
          <a:p>
            <a:pPr lvl="1"/>
            <a:r>
              <a:rPr lang="en-US" dirty="0" smtClean="0"/>
              <a:t>Operational guidance for complying with CMS reporting requirements: </a:t>
            </a:r>
            <a:r>
              <a:rPr lang="en-US" dirty="0" smtClean="0">
                <a:hlinkClick r:id="rId6"/>
              </a:rPr>
              <a:t>http://www.cdc.gov/nhsn/PDFs/HPS-manual/Operational-Guidance-HPS-Flu-Vaccination-Sum-Acute-Care.pdf</a:t>
            </a:r>
            <a:endParaRPr lang="en-US" dirty="0" smtClean="0"/>
          </a:p>
          <a:p>
            <a:r>
              <a:rPr lang="en-US" dirty="0" smtClean="0">
                <a:hlinkClick r:id="rId7"/>
              </a:rPr>
              <a:t>NHSN@cdc.gov</a:t>
            </a:r>
            <a:r>
              <a:rPr lang="en-US" dirty="0" smtClean="0"/>
              <a:t> </a:t>
            </a:r>
            <a:r>
              <a:rPr lang="en-US" dirty="0" smtClean="0">
                <a:sym typeface="Wingdings" pitchFamily="2" charset="2"/>
              </a:rPr>
              <a:t> include “HPS Flu Summary” in the subject line of the e-mail</a:t>
            </a:r>
            <a:endParaRPr lang="en-US" dirty="0" smtClean="0"/>
          </a:p>
          <a:p>
            <a:endParaRPr lang="en-US" dirty="0" smtClean="0"/>
          </a:p>
        </p:txBody>
      </p:sp>
      <p:sp>
        <p:nvSpPr>
          <p:cNvPr id="4" name="Slide Number Placeholder 3"/>
          <p:cNvSpPr>
            <a:spLocks noGrp="1"/>
          </p:cNvSpPr>
          <p:nvPr>
            <p:ph type="sldNum" sz="quarter" idx="12"/>
          </p:nvPr>
        </p:nvSpPr>
        <p:spPr/>
        <p:txBody>
          <a:bodyPr>
            <a:normAutofit fontScale="85000" lnSpcReduction="20000"/>
          </a:bodyPr>
          <a:lstStyle/>
          <a:p>
            <a:fld id="{06E65AAC-86E6-49C2-8995-95CFB7B1A909}"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NHSN training</a:t>
            </a:r>
            <a:endParaRPr lang="en-US" dirty="0"/>
          </a:p>
        </p:txBody>
      </p:sp>
      <p:sp>
        <p:nvSpPr>
          <p:cNvPr id="3" name="Content Placeholder 2"/>
          <p:cNvSpPr>
            <a:spLocks noGrp="1"/>
          </p:cNvSpPr>
          <p:nvPr>
            <p:ph sz="quarter" idx="1"/>
          </p:nvPr>
        </p:nvSpPr>
        <p:spPr>
          <a:xfrm>
            <a:off x="685800" y="1600200"/>
            <a:ext cx="7543800" cy="4953000"/>
          </a:xfrm>
        </p:spPr>
        <p:txBody>
          <a:bodyPr>
            <a:normAutofit/>
          </a:bodyPr>
          <a:lstStyle/>
          <a:p>
            <a:r>
              <a:rPr lang="en-US" dirty="0" smtClean="0">
                <a:hlinkClick r:id="rId3"/>
              </a:rPr>
              <a:t>http://www.cdc.gov/nhsn/Training/healthcare-personnel-safety/index.html</a:t>
            </a:r>
            <a:endParaRPr lang="en-US" dirty="0" smtClean="0"/>
          </a:p>
          <a:p>
            <a:pPr lvl="1"/>
            <a:r>
              <a:rPr lang="en-US" dirty="0" smtClean="0"/>
              <a:t>Two </a:t>
            </a:r>
            <a:r>
              <a:rPr lang="en-US" dirty="0" err="1" smtClean="0"/>
              <a:t>slidesets</a:t>
            </a:r>
            <a:r>
              <a:rPr lang="en-US" dirty="0" smtClean="0"/>
              <a:t> – one on overview of HPS Component, one on overview of vaccination module</a:t>
            </a:r>
          </a:p>
          <a:p>
            <a:r>
              <a:rPr lang="en-US" dirty="0" smtClean="0"/>
              <a:t>CDC webinars offered 10/3 (12-1PM), 10/11 (2-3PM).             </a:t>
            </a:r>
            <a:endParaRPr lang="en-US" u="sng" dirty="0" smtClean="0"/>
          </a:p>
          <a:p>
            <a:pPr lvl="1"/>
            <a:r>
              <a:rPr lang="en-US" dirty="0" smtClean="0"/>
              <a:t>Registration is full; however, will be archived and available soon afterward: </a:t>
            </a:r>
            <a:r>
              <a:rPr lang="en-US" u="sng" dirty="0" smtClean="0">
                <a:hlinkClick r:id="rId4"/>
              </a:rPr>
              <a:t>http://www2.cdc.gov/vaccines/ed/nhsn</a:t>
            </a:r>
            <a:endParaRPr lang="en-US" u="sng" dirty="0" smtClean="0"/>
          </a:p>
          <a:p>
            <a:pPr lvl="1"/>
            <a:r>
              <a:rPr lang="en-US" dirty="0" smtClean="0"/>
              <a:t>Covers data entry and analysis</a:t>
            </a:r>
          </a:p>
        </p:txBody>
      </p:sp>
      <p:sp>
        <p:nvSpPr>
          <p:cNvPr id="4" name="Slide Number Placeholder 3"/>
          <p:cNvSpPr>
            <a:spLocks noGrp="1"/>
          </p:cNvSpPr>
          <p:nvPr>
            <p:ph type="sldNum" sz="quarter" idx="12"/>
          </p:nvPr>
        </p:nvSpPr>
        <p:spPr/>
        <p:txBody>
          <a:bodyPr>
            <a:normAutofit fontScale="85000" lnSpcReduction="20000"/>
          </a:bodyPr>
          <a:lstStyle/>
          <a:p>
            <a:fld id="{06E65AAC-86E6-49C2-8995-95CFB7B1A909}"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371600" y="2743200"/>
            <a:ext cx="7123113" cy="2133600"/>
          </a:xfrm>
        </p:spPr>
        <p:txBody>
          <a:bodyPr>
            <a:normAutofit fontScale="85000" lnSpcReduction="10000"/>
          </a:bodyPr>
          <a:lstStyle/>
          <a:p>
            <a:r>
              <a:rPr lang="en-US" dirty="0" smtClean="0"/>
              <a:t>Andrea Alvarez</a:t>
            </a:r>
          </a:p>
          <a:p>
            <a:r>
              <a:rPr lang="en-US" dirty="0" smtClean="0"/>
              <a:t>Virginia Department of Health</a:t>
            </a:r>
          </a:p>
          <a:p>
            <a:r>
              <a:rPr lang="en-US" dirty="0" smtClean="0"/>
              <a:t>Healthcare-Associated Infections Program Coordinator</a:t>
            </a:r>
          </a:p>
          <a:p>
            <a:r>
              <a:rPr lang="en-US" dirty="0" smtClean="0">
                <a:hlinkClick r:id="rId2"/>
              </a:rPr>
              <a:t>Andrea.Alvarez@vdh.virginia.gov</a:t>
            </a:r>
            <a:endParaRPr lang="en-US" dirty="0" smtClean="0"/>
          </a:p>
          <a:p>
            <a:r>
              <a:rPr lang="en-US" dirty="0" smtClean="0"/>
              <a:t>804-864-8097</a:t>
            </a:r>
            <a:endParaRPr lang="en-US" dirty="0"/>
          </a:p>
        </p:txBody>
      </p:sp>
      <p:sp>
        <p:nvSpPr>
          <p:cNvPr id="4" name="Title 3"/>
          <p:cNvSpPr>
            <a:spLocks noGrp="1"/>
          </p:cNvSpPr>
          <p:nvPr>
            <p:ph type="title"/>
          </p:nvPr>
        </p:nvSpPr>
        <p:spPr/>
        <p:txBody>
          <a:bodyPr/>
          <a:lstStyle/>
          <a:p>
            <a:r>
              <a:rPr lang="en-US" dirty="0" smtClean="0"/>
              <a:t>Questions?</a:t>
            </a:r>
            <a:endParaRPr lang="en-US" dirty="0"/>
          </a:p>
        </p:txBody>
      </p:sp>
      <p:sp>
        <p:nvSpPr>
          <p:cNvPr id="6" name="Slide Number Placeholder 5"/>
          <p:cNvSpPr>
            <a:spLocks noGrp="1"/>
          </p:cNvSpPr>
          <p:nvPr>
            <p:ph type="sldNum" sz="quarter" idx="11"/>
          </p:nvPr>
        </p:nvSpPr>
        <p:spPr/>
        <p:txBody>
          <a:bodyPr/>
          <a:lstStyle/>
          <a:p>
            <a:fld id="{06E65AAC-86E6-49C2-8995-95CFB7B1A909}" type="slidenum">
              <a:rPr lang="en-US" smtClean="0"/>
              <a:pPr/>
              <a:t>23</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for the facility</a:t>
            </a:r>
            <a:endParaRPr lang="en-US" dirty="0"/>
          </a:p>
        </p:txBody>
      </p:sp>
      <p:sp>
        <p:nvSpPr>
          <p:cNvPr id="3" name="Content Placeholder 2"/>
          <p:cNvSpPr>
            <a:spLocks noGrp="1"/>
          </p:cNvSpPr>
          <p:nvPr>
            <p:ph sz="quarter" idx="1"/>
          </p:nvPr>
        </p:nvSpPr>
        <p:spPr/>
        <p:txBody>
          <a:bodyPr/>
          <a:lstStyle/>
          <a:p>
            <a:r>
              <a:rPr lang="en-US" dirty="0" smtClean="0"/>
              <a:t>Provide a record for flu vaccination and adverse reactions for HCP in the facility</a:t>
            </a:r>
          </a:p>
          <a:p>
            <a:r>
              <a:rPr lang="en-US" dirty="0" smtClean="0"/>
              <a:t>Monitor trends in vaccination and declination rates</a:t>
            </a:r>
          </a:p>
          <a:p>
            <a:r>
              <a:rPr lang="en-US" dirty="0" smtClean="0"/>
              <a:t>Assess efficacy of facility influenza vaccination programs</a:t>
            </a:r>
          </a:p>
          <a:p>
            <a:r>
              <a:rPr lang="en-US" dirty="0" smtClean="0"/>
              <a:t>Meet requirement for record-keeping for adult vaccine administration</a:t>
            </a:r>
          </a:p>
          <a:p>
            <a:r>
              <a:rPr lang="en-US" dirty="0" smtClean="0"/>
              <a:t>Comply with federal reporting requirements</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6E65AAC-86E6-49C2-8995-95CFB7B1A909}"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Autofit/>
          </a:bodyPr>
          <a:lstStyle/>
          <a:p>
            <a:r>
              <a:rPr lang="en-US" sz="4000" dirty="0" smtClean="0"/>
              <a:t>What are the expectations for reporting?</a:t>
            </a:r>
            <a:endParaRPr lang="en-US" sz="4000" dirty="0"/>
          </a:p>
        </p:txBody>
      </p:sp>
      <p:sp>
        <p:nvSpPr>
          <p:cNvPr id="3" name="Content Placeholder 2"/>
          <p:cNvSpPr>
            <a:spLocks noGrp="1"/>
          </p:cNvSpPr>
          <p:nvPr>
            <p:ph sz="quarter" idx="1"/>
          </p:nvPr>
        </p:nvSpPr>
        <p:spPr>
          <a:xfrm>
            <a:off x="612648" y="1600200"/>
            <a:ext cx="8153400" cy="4876800"/>
          </a:xfrm>
        </p:spPr>
        <p:txBody>
          <a:bodyPr>
            <a:normAutofit/>
          </a:bodyPr>
          <a:lstStyle/>
          <a:p>
            <a:r>
              <a:rPr lang="en-US" dirty="0" smtClean="0"/>
              <a:t>Mandate of participation in the Centers for Medicare and Medicaid Services (CMS) Hospital Inpatient Quality Reporting (IQR) Program</a:t>
            </a:r>
          </a:p>
          <a:p>
            <a:pPr lvl="1"/>
            <a:r>
              <a:rPr lang="en-US" dirty="0" smtClean="0"/>
              <a:t>Applies to acute care hospitals</a:t>
            </a:r>
          </a:p>
          <a:p>
            <a:pPr lvl="1"/>
            <a:r>
              <a:rPr lang="en-US" dirty="0" smtClean="0"/>
              <a:t>Data entered into the National Healthcare Safety Network (NHSN)</a:t>
            </a:r>
          </a:p>
          <a:p>
            <a:r>
              <a:rPr lang="en-US" dirty="0" smtClean="0">
                <a:hlinkClick r:id="rId2"/>
              </a:rPr>
              <a:t>http://www.cdc.gov/nhsn/PDFs/HPS-manual/Operational-Guidance-HPS-Flu-Vaccination-Sum-Acute-Care.pdf</a:t>
            </a:r>
            <a:endParaRPr lang="en-US" dirty="0" smtClean="0"/>
          </a:p>
          <a:p>
            <a:r>
              <a:rPr lang="en-US" dirty="0" smtClean="0"/>
              <a:t>No </a:t>
            </a:r>
            <a:r>
              <a:rPr lang="en-US" i="1" dirty="0" smtClean="0"/>
              <a:t>state</a:t>
            </a:r>
            <a:r>
              <a:rPr lang="en-US" dirty="0" smtClean="0"/>
              <a:t> mandate for reporting at this time</a:t>
            </a:r>
          </a:p>
        </p:txBody>
      </p:sp>
      <p:sp>
        <p:nvSpPr>
          <p:cNvPr id="4" name="Slide Number Placeholder 3"/>
          <p:cNvSpPr>
            <a:spLocks noGrp="1"/>
          </p:cNvSpPr>
          <p:nvPr>
            <p:ph type="sldNum" sz="quarter" idx="12"/>
          </p:nvPr>
        </p:nvSpPr>
        <p:spPr/>
        <p:txBody>
          <a:bodyPr>
            <a:normAutofit fontScale="85000" lnSpcReduction="20000"/>
          </a:bodyPr>
          <a:lstStyle/>
          <a:p>
            <a:fld id="{06E65AAC-86E6-49C2-8995-95CFB7B1A909}"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expected this year vs. subsequent years?</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85000" lnSpcReduction="20000"/>
          </a:bodyPr>
          <a:lstStyle/>
          <a:p>
            <a:r>
              <a:rPr lang="en-US" dirty="0" smtClean="0"/>
              <a:t>This flu season (2012-2013)</a:t>
            </a:r>
          </a:p>
          <a:p>
            <a:pPr lvl="1"/>
            <a:r>
              <a:rPr lang="en-US" dirty="0" smtClean="0"/>
              <a:t>Reporting begins January 1, 2013 (</a:t>
            </a:r>
            <a:r>
              <a:rPr lang="en-US" u="sng" dirty="0" smtClean="0"/>
              <a:t>voluntary</a:t>
            </a:r>
            <a:r>
              <a:rPr lang="en-US" dirty="0" smtClean="0"/>
              <a:t> to report beginning Oct 1, 2012) and ends March 31, 2013</a:t>
            </a:r>
          </a:p>
          <a:p>
            <a:pPr lvl="1"/>
            <a:r>
              <a:rPr lang="en-US" dirty="0" smtClean="0"/>
              <a:t>Data due to NHSN by </a:t>
            </a:r>
            <a:r>
              <a:rPr lang="en-US" b="1" dirty="0" smtClean="0"/>
              <a:t>May 15, 2013</a:t>
            </a:r>
          </a:p>
          <a:p>
            <a:pPr lvl="1"/>
            <a:r>
              <a:rPr lang="en-US" dirty="0" smtClean="0"/>
              <a:t>CDC will share all in-plan HCP influenza vaccination summary data with CMS. A hospital-specific HCP flu vaccination percentage will be provided for each reporting hospital.</a:t>
            </a:r>
          </a:p>
          <a:p>
            <a:pPr lvl="1"/>
            <a:r>
              <a:rPr lang="en-US" dirty="0" smtClean="0"/>
              <a:t>Facility can edit data after May 15 but changes will not be sent to CMS. Changes after June 30</a:t>
            </a:r>
            <a:r>
              <a:rPr lang="en-US" baseline="30000" dirty="0" smtClean="0"/>
              <a:t>th</a:t>
            </a:r>
            <a:r>
              <a:rPr lang="en-US" dirty="0" smtClean="0"/>
              <a:t> of an influenza season may not be used for national reporting by CDC for that season.</a:t>
            </a:r>
          </a:p>
          <a:p>
            <a:r>
              <a:rPr lang="en-US" dirty="0" smtClean="0"/>
              <a:t>Subsequent flu seasons (2013-2014 and on)</a:t>
            </a:r>
          </a:p>
          <a:p>
            <a:pPr lvl="1"/>
            <a:r>
              <a:rPr lang="en-US" dirty="0" smtClean="0"/>
              <a:t>Reporting </a:t>
            </a:r>
            <a:r>
              <a:rPr lang="en-US" u="sng" dirty="0" smtClean="0"/>
              <a:t>mandatory</a:t>
            </a:r>
            <a:r>
              <a:rPr lang="en-US" dirty="0" smtClean="0"/>
              <a:t> from Oct 1 – Mar 31 (entire reporting period)</a:t>
            </a:r>
          </a:p>
          <a:p>
            <a:pPr lvl="1"/>
            <a:r>
              <a:rPr lang="en-US" dirty="0" smtClean="0"/>
              <a:t>Mandatory reporting for long-term acute care hospitals begins with 2013-2014 season</a:t>
            </a:r>
          </a:p>
        </p:txBody>
      </p:sp>
      <p:sp>
        <p:nvSpPr>
          <p:cNvPr id="4" name="Slide Number Placeholder 3"/>
          <p:cNvSpPr>
            <a:spLocks noGrp="1"/>
          </p:cNvSpPr>
          <p:nvPr>
            <p:ph type="sldNum" sz="quarter" idx="12"/>
          </p:nvPr>
        </p:nvSpPr>
        <p:spPr/>
        <p:txBody>
          <a:bodyPr>
            <a:normAutofit fontScale="85000" lnSpcReduction="20000"/>
          </a:bodyPr>
          <a:lstStyle/>
          <a:p>
            <a:fld id="{06E65AAC-86E6-49C2-8995-95CFB7B1A909}"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What’s new about the current forms and module?</a:t>
            </a:r>
            <a:endParaRPr lang="en-US" dirty="0"/>
          </a:p>
        </p:txBody>
      </p:sp>
      <p:sp>
        <p:nvSpPr>
          <p:cNvPr id="3" name="Content Placeholder 2"/>
          <p:cNvSpPr>
            <a:spLocks noGrp="1"/>
          </p:cNvSpPr>
          <p:nvPr>
            <p:ph sz="quarter" idx="1"/>
          </p:nvPr>
        </p:nvSpPr>
        <p:spPr>
          <a:xfrm>
            <a:off x="533400" y="1600200"/>
            <a:ext cx="8232648" cy="4495800"/>
          </a:xfrm>
        </p:spPr>
        <p:txBody>
          <a:bodyPr>
            <a:normAutofit lnSpcReduction="10000"/>
          </a:bodyPr>
          <a:lstStyle/>
          <a:p>
            <a:r>
              <a:rPr lang="en-US" dirty="0" smtClean="0"/>
              <a:t>Vaccination Module of the Healthcare Personnel Safety Component in NHSN – revised Sept 2012</a:t>
            </a:r>
          </a:p>
          <a:p>
            <a:r>
              <a:rPr lang="en-US" dirty="0" smtClean="0"/>
              <a:t>Captures </a:t>
            </a:r>
            <a:r>
              <a:rPr lang="en-US" i="1" dirty="0" smtClean="0"/>
              <a:t>summary </a:t>
            </a:r>
            <a:r>
              <a:rPr lang="en-US" dirty="0" smtClean="0"/>
              <a:t>data, not </a:t>
            </a:r>
            <a:r>
              <a:rPr lang="en-US" i="1" dirty="0" smtClean="0"/>
              <a:t>individual-level</a:t>
            </a:r>
            <a:r>
              <a:rPr lang="en-US" dirty="0" smtClean="0"/>
              <a:t> data</a:t>
            </a:r>
          </a:p>
          <a:p>
            <a:r>
              <a:rPr lang="en-US" dirty="0" smtClean="0"/>
              <a:t>New protocol, forms, and surveys</a:t>
            </a:r>
          </a:p>
          <a:p>
            <a:pPr lvl="1"/>
            <a:r>
              <a:rPr lang="en-US" dirty="0" smtClean="0"/>
              <a:t>Healthcare Personnel Safety Monthly Reporting Plan Form</a:t>
            </a:r>
          </a:p>
          <a:p>
            <a:pPr lvl="1"/>
            <a:r>
              <a:rPr lang="en-US" dirty="0" smtClean="0"/>
              <a:t>Healthcare Personnel Influenza Vaccination Summary Form</a:t>
            </a:r>
          </a:p>
          <a:p>
            <a:pPr lvl="1"/>
            <a:r>
              <a:rPr lang="en-US" dirty="0" smtClean="0"/>
              <a:t>Seasonal Survey on Influenza Vaccination Programs for Healthcare Personnel (</a:t>
            </a:r>
            <a:r>
              <a:rPr lang="en-US" i="1" dirty="0" smtClean="0"/>
              <a:t>coming soon – Jan 2013</a:t>
            </a:r>
            <a:r>
              <a:rPr lang="en-US" dirty="0" smtClean="0"/>
              <a:t>)</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6E65AAC-86E6-49C2-8995-95CFB7B1A909}"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sz="quarter" idx="1"/>
          </p:nvPr>
        </p:nvSpPr>
        <p:spPr/>
        <p:txBody>
          <a:bodyPr>
            <a:normAutofit/>
          </a:bodyPr>
          <a:lstStyle/>
          <a:p>
            <a:r>
              <a:rPr lang="en-US" dirty="0" smtClean="0"/>
              <a:t>Enroll facility in NHSN</a:t>
            </a:r>
          </a:p>
          <a:p>
            <a:r>
              <a:rPr lang="en-US" dirty="0" smtClean="0"/>
              <a:t>Activate Healthcare Personnel Safety Component</a:t>
            </a:r>
          </a:p>
          <a:p>
            <a:pPr lvl="1"/>
            <a:r>
              <a:rPr lang="en-US" dirty="0" smtClean="0"/>
              <a:t>Facility Administrator responsible</a:t>
            </a:r>
          </a:p>
          <a:p>
            <a:pPr lvl="2"/>
            <a:r>
              <a:rPr lang="en-US" dirty="0" smtClean="0"/>
              <a:t>On left toolbar,  click Facility </a:t>
            </a:r>
            <a:r>
              <a:rPr lang="en-US" dirty="0" smtClean="0">
                <a:sym typeface="Wingdings" pitchFamily="2" charset="2"/>
              </a:rPr>
              <a:t> Add/Edit Components</a:t>
            </a:r>
            <a:endParaRPr lang="en-US" dirty="0" smtClean="0"/>
          </a:p>
          <a:p>
            <a:pPr lvl="2"/>
            <a:r>
              <a:rPr lang="en-US" dirty="0" smtClean="0"/>
              <a:t>Check box indicating that the facility will be following the Healthcare Personnel Safety Component</a:t>
            </a:r>
          </a:p>
          <a:p>
            <a:pPr lvl="2"/>
            <a:r>
              <a:rPr lang="en-US" dirty="0" smtClean="0"/>
              <a:t>Define the primary contact for this component in “Contact Data” section of the page</a:t>
            </a:r>
          </a:p>
        </p:txBody>
      </p:sp>
      <p:sp>
        <p:nvSpPr>
          <p:cNvPr id="4" name="Slide Number Placeholder 3"/>
          <p:cNvSpPr>
            <a:spLocks noGrp="1"/>
          </p:cNvSpPr>
          <p:nvPr>
            <p:ph type="sldNum" sz="quarter" idx="12"/>
          </p:nvPr>
        </p:nvSpPr>
        <p:spPr/>
        <p:txBody>
          <a:bodyPr>
            <a:normAutofit fontScale="85000" lnSpcReduction="20000"/>
          </a:bodyPr>
          <a:lstStyle/>
          <a:p>
            <a:fld id="{06E65AAC-86E6-49C2-8995-95CFB7B1A909}"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 (cont’d)</a:t>
            </a:r>
            <a:endParaRPr lang="en-US" dirty="0"/>
          </a:p>
        </p:txBody>
      </p:sp>
      <p:sp>
        <p:nvSpPr>
          <p:cNvPr id="3" name="Content Placeholder 2"/>
          <p:cNvSpPr>
            <a:spLocks noGrp="1"/>
          </p:cNvSpPr>
          <p:nvPr>
            <p:ph sz="quarter" idx="1"/>
          </p:nvPr>
        </p:nvSpPr>
        <p:spPr/>
        <p:txBody>
          <a:bodyPr/>
          <a:lstStyle/>
          <a:p>
            <a:r>
              <a:rPr lang="en-US" dirty="0" smtClean="0"/>
              <a:t>Make sure primary contact has administrative rights</a:t>
            </a:r>
          </a:p>
          <a:p>
            <a:pPr lvl="2">
              <a:buClr>
                <a:schemeClr val="accent1"/>
              </a:buClr>
              <a:buSzPct val="70000"/>
              <a:buFont typeface="Wingdings 2" pitchFamily="18" charset="2"/>
              <a:buChar char=""/>
            </a:pPr>
            <a:r>
              <a:rPr lang="en-US" dirty="0" smtClean="0"/>
              <a:t>To create an NHSN user account:</a:t>
            </a:r>
          </a:p>
          <a:p>
            <a:pPr lvl="3">
              <a:buClr>
                <a:schemeClr val="accent2"/>
              </a:buClr>
            </a:pPr>
            <a:r>
              <a:rPr lang="en-US" dirty="0" smtClean="0"/>
              <a:t>On left toolbar of NHSN, click Users </a:t>
            </a:r>
            <a:r>
              <a:rPr lang="en-US" dirty="0" smtClean="0">
                <a:sym typeface="Wingdings" pitchFamily="2" charset="2"/>
              </a:rPr>
              <a:t> Add</a:t>
            </a:r>
          </a:p>
          <a:p>
            <a:pPr lvl="3">
              <a:buClr>
                <a:schemeClr val="accent2"/>
              </a:buClr>
            </a:pPr>
            <a:r>
              <a:rPr lang="en-US" dirty="0" smtClean="0">
                <a:sym typeface="Wingdings" pitchFamily="2" charset="2"/>
              </a:rPr>
              <a:t>Add name, e-mail address and save information</a:t>
            </a:r>
          </a:p>
          <a:p>
            <a:pPr lvl="3">
              <a:buClr>
                <a:schemeClr val="accent2"/>
              </a:buClr>
            </a:pPr>
            <a:r>
              <a:rPr lang="en-US" dirty="0" smtClean="0"/>
              <a:t>“Edit User Rights” screen will pop up next. Check appropriate boxes to grant rights and click “Save”.</a:t>
            </a:r>
          </a:p>
          <a:p>
            <a:pPr lvl="2">
              <a:buClr>
                <a:schemeClr val="accent1"/>
              </a:buClr>
              <a:buSzPct val="70000"/>
              <a:buFont typeface="Wingdings 2" pitchFamily="18" charset="2"/>
              <a:buChar char=""/>
            </a:pPr>
            <a:r>
              <a:rPr lang="en-US" dirty="0" smtClean="0"/>
              <a:t>If already an NHSN user</a:t>
            </a:r>
          </a:p>
          <a:p>
            <a:pPr lvl="3">
              <a:buClr>
                <a:schemeClr val="accent2"/>
              </a:buClr>
            </a:pPr>
            <a:r>
              <a:rPr lang="en-US" dirty="0" smtClean="0"/>
              <a:t>On left toolbar of NHSN, click on Users </a:t>
            </a:r>
            <a:r>
              <a:rPr lang="en-US" dirty="0" smtClean="0">
                <a:sym typeface="Wingdings" pitchFamily="2" charset="2"/>
              </a:rPr>
              <a:t> Find</a:t>
            </a:r>
          </a:p>
          <a:p>
            <a:pPr lvl="3">
              <a:buClr>
                <a:schemeClr val="accent2"/>
              </a:buClr>
            </a:pPr>
            <a:r>
              <a:rPr lang="en-US" dirty="0" smtClean="0"/>
              <a:t>Search for person or click “Find” to see all users</a:t>
            </a:r>
          </a:p>
          <a:p>
            <a:pPr lvl="3">
              <a:buClr>
                <a:schemeClr val="accent2"/>
              </a:buClr>
            </a:pPr>
            <a:r>
              <a:rPr lang="en-US" dirty="0" smtClean="0"/>
              <a:t>Click on person’s name and “Edit” to be able to change his/her rights. Check appropriate boxes and save the changes.</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6E65AAC-86E6-49C2-8995-95CFB7B1A909}"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 (cont’d)</a:t>
            </a:r>
            <a:endParaRPr lang="en-US" dirty="0"/>
          </a:p>
        </p:txBody>
      </p:sp>
      <p:sp>
        <p:nvSpPr>
          <p:cNvPr id="3" name="Content Placeholder 2"/>
          <p:cNvSpPr>
            <a:spLocks noGrp="1"/>
          </p:cNvSpPr>
          <p:nvPr>
            <p:ph sz="quarter" idx="1"/>
          </p:nvPr>
        </p:nvSpPr>
        <p:spPr/>
        <p:txBody>
          <a:bodyPr>
            <a:normAutofit/>
          </a:bodyPr>
          <a:lstStyle/>
          <a:p>
            <a:r>
              <a:rPr lang="en-US" dirty="0" smtClean="0"/>
              <a:t>Primary contact for HPS Component ensures staff who will be entering the vaccination data have user rights</a:t>
            </a:r>
          </a:p>
          <a:p>
            <a:pPr lvl="1"/>
            <a:r>
              <a:rPr lang="en-US" dirty="0" smtClean="0"/>
              <a:t>Primary contact (who has admin rights) can grant the rights</a:t>
            </a:r>
          </a:p>
          <a:p>
            <a:pPr lvl="1"/>
            <a:r>
              <a:rPr lang="en-US" dirty="0" smtClean="0"/>
              <a:t>New user will have to agree to NHSN rules of behavior, then apply for and install a digital certificate before being able to use the system</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6E65AAC-86E6-49C2-8995-95CFB7B1A909}"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814</TotalTime>
  <Words>2099</Words>
  <Application>Microsoft Office PowerPoint</Application>
  <PresentationFormat>On-screen Show (4:3)</PresentationFormat>
  <Paragraphs>190</Paragraphs>
  <Slides>23</Slides>
  <Notes>13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Median</vt:lpstr>
      <vt:lpstr>Overview of the NHSN Healthcare worker influenza vaccination module and reporting requirements</vt:lpstr>
      <vt:lpstr>Why is influenza vaccination being measured among healthcare personnel?</vt:lpstr>
      <vt:lpstr>Benefits for the facility</vt:lpstr>
      <vt:lpstr>What are the expectations for reporting?</vt:lpstr>
      <vt:lpstr>What is expected this year vs. subsequent years?</vt:lpstr>
      <vt:lpstr>What’s new about the current forms and module?</vt:lpstr>
      <vt:lpstr>Getting started</vt:lpstr>
      <vt:lpstr>Getting started (cont’d)</vt:lpstr>
      <vt:lpstr>Getting started (cont’d)</vt:lpstr>
      <vt:lpstr>Monthly reporting plan form</vt:lpstr>
      <vt:lpstr>Notes about the reporting plan</vt:lpstr>
      <vt:lpstr>Who are “healthcare personnel”?</vt:lpstr>
      <vt:lpstr>Other notes about classification of HCP</vt:lpstr>
      <vt:lpstr>Denominator: number of HCP</vt:lpstr>
      <vt:lpstr>Vaccination status categories</vt:lpstr>
      <vt:lpstr>Vaccination status categories (cont’d)</vt:lpstr>
      <vt:lpstr>Numerator: vaccination status</vt:lpstr>
      <vt:lpstr>Reporting</vt:lpstr>
      <vt:lpstr>Analysis</vt:lpstr>
      <vt:lpstr>How will these data be publicly reported?</vt:lpstr>
      <vt:lpstr>Where can I get more information?</vt:lpstr>
      <vt:lpstr>NHSN training</vt:lpstr>
      <vt:lpstr>Questions?</vt:lpstr>
    </vt:vector>
  </TitlesOfParts>
  <Company>Virginia IT Infrastructure Partnership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the NHSN Healthcare worker influenza vaccination module and reporting requirements</dc:title>
  <dc:creator>okj37455</dc:creator>
  <cp:lastModifiedBy>okj37455</cp:lastModifiedBy>
  <cp:revision>81</cp:revision>
  <dcterms:created xsi:type="dcterms:W3CDTF">2012-09-07T13:21:03Z</dcterms:created>
  <dcterms:modified xsi:type="dcterms:W3CDTF">2012-09-26T18:30:10Z</dcterms:modified>
</cp:coreProperties>
</file>