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9" r:id="rId8"/>
    <p:sldId id="265" r:id="rId9"/>
    <p:sldId id="268" r:id="rId10"/>
    <p:sldId id="264" r:id="rId11"/>
    <p:sldId id="272" r:id="rId12"/>
    <p:sldId id="270" r:id="rId13"/>
    <p:sldId id="275" r:id="rId14"/>
    <p:sldId id="276" r:id="rId15"/>
    <p:sldId id="277" r:id="rId16"/>
    <p:sldId id="278" r:id="rId17"/>
    <p:sldId id="273" r:id="rId18"/>
    <p:sldId id="274"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370" autoAdjust="0"/>
  </p:normalViewPr>
  <p:slideViewPr>
    <p:cSldViewPr>
      <p:cViewPr varScale="1">
        <p:scale>
          <a:sx n="64" d="100"/>
          <a:sy n="64" d="100"/>
        </p:scale>
        <p:origin x="-126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A33E1-6A67-4FF1-ABB9-591044CDDA0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AEC3D45-0AB0-4659-AB85-72FB78D35854}">
      <dgm:prSet phldrT="[Text]"/>
      <dgm:spPr/>
      <dgm:t>
        <a:bodyPr/>
        <a:lstStyle/>
        <a:p>
          <a:r>
            <a:rPr lang="en-US" dirty="0" smtClean="0"/>
            <a:t>Presented data </a:t>
          </a:r>
          <a:endParaRPr lang="en-US" dirty="0"/>
        </a:p>
      </dgm:t>
    </dgm:pt>
    <dgm:pt modelId="{172B47B0-A80B-4B35-9AF0-5BE4A320E6B4}" type="parTrans" cxnId="{9FE732C2-5CFF-475C-80BB-A712CE46F6AD}">
      <dgm:prSet/>
      <dgm:spPr/>
      <dgm:t>
        <a:bodyPr/>
        <a:lstStyle/>
        <a:p>
          <a:endParaRPr lang="en-US"/>
        </a:p>
      </dgm:t>
    </dgm:pt>
    <dgm:pt modelId="{E9FACF42-91A2-4768-8BB8-2B7E9F06992D}" type="sibTrans" cxnId="{9FE732C2-5CFF-475C-80BB-A712CE46F6AD}">
      <dgm:prSet/>
      <dgm:spPr/>
      <dgm:t>
        <a:bodyPr/>
        <a:lstStyle/>
        <a:p>
          <a:endParaRPr lang="en-US"/>
        </a:p>
      </dgm:t>
    </dgm:pt>
    <dgm:pt modelId="{97C0A82A-6904-45DD-B8CD-172EE52E1756}">
      <dgm:prSet phldrT="[Text]"/>
      <dgm:spPr/>
      <dgm:t>
        <a:bodyPr/>
        <a:lstStyle/>
        <a:p>
          <a:r>
            <a:rPr lang="en-US" dirty="0" smtClean="0"/>
            <a:t># infections</a:t>
          </a:r>
          <a:endParaRPr lang="en-US" dirty="0"/>
        </a:p>
      </dgm:t>
    </dgm:pt>
    <dgm:pt modelId="{9AC7E44D-9256-4699-ABEF-176E6299F72A}" type="parTrans" cxnId="{B564693C-6473-4DD4-A75B-6E9D8116897E}">
      <dgm:prSet/>
      <dgm:spPr/>
      <dgm:t>
        <a:bodyPr/>
        <a:lstStyle/>
        <a:p>
          <a:endParaRPr lang="en-US"/>
        </a:p>
      </dgm:t>
    </dgm:pt>
    <dgm:pt modelId="{4BEEAE49-6628-43EE-9DCC-0344343EFA0E}" type="sibTrans" cxnId="{B564693C-6473-4DD4-A75B-6E9D8116897E}">
      <dgm:prSet/>
      <dgm:spPr/>
      <dgm:t>
        <a:bodyPr/>
        <a:lstStyle/>
        <a:p>
          <a:endParaRPr lang="en-US"/>
        </a:p>
      </dgm:t>
    </dgm:pt>
    <dgm:pt modelId="{D7900E6C-7441-458D-9195-E0CC683F8DE0}">
      <dgm:prSet phldrT="[Text]"/>
      <dgm:spPr/>
      <dgm:t>
        <a:bodyPr/>
        <a:lstStyle/>
        <a:p>
          <a:r>
            <a:rPr lang="en-US" dirty="0" smtClean="0"/>
            <a:t>Format</a:t>
          </a:r>
          <a:endParaRPr lang="en-US" dirty="0"/>
        </a:p>
      </dgm:t>
    </dgm:pt>
    <dgm:pt modelId="{1CC81A80-C009-48B3-9D3D-EDDC7CB949DA}" type="parTrans" cxnId="{681C8AF1-636E-4729-AED5-C3BFAF109656}">
      <dgm:prSet/>
      <dgm:spPr/>
      <dgm:t>
        <a:bodyPr/>
        <a:lstStyle/>
        <a:p>
          <a:endParaRPr lang="en-US"/>
        </a:p>
      </dgm:t>
    </dgm:pt>
    <dgm:pt modelId="{9E868A46-DE08-4418-AB12-B6EBBFE0289F}" type="sibTrans" cxnId="{681C8AF1-636E-4729-AED5-C3BFAF109656}">
      <dgm:prSet/>
      <dgm:spPr/>
      <dgm:t>
        <a:bodyPr/>
        <a:lstStyle/>
        <a:p>
          <a:endParaRPr lang="en-US"/>
        </a:p>
      </dgm:t>
    </dgm:pt>
    <dgm:pt modelId="{21E18075-20FB-4174-954E-225810DF2F40}">
      <dgm:prSet phldrT="[Text]"/>
      <dgm:spPr/>
      <dgm:t>
        <a:bodyPr/>
        <a:lstStyle/>
        <a:p>
          <a:r>
            <a:rPr lang="en-US" dirty="0" smtClean="0"/>
            <a:t>Table</a:t>
          </a:r>
          <a:endParaRPr lang="en-US" dirty="0"/>
        </a:p>
      </dgm:t>
    </dgm:pt>
    <dgm:pt modelId="{A1323674-D4B5-418F-B2A2-949E4EAFA56A}" type="parTrans" cxnId="{3355D892-6E00-41A6-9D46-D01189DC24FC}">
      <dgm:prSet/>
      <dgm:spPr/>
      <dgm:t>
        <a:bodyPr/>
        <a:lstStyle/>
        <a:p>
          <a:endParaRPr lang="en-US"/>
        </a:p>
      </dgm:t>
    </dgm:pt>
    <dgm:pt modelId="{25F2939A-5BFD-4B79-A81C-B7D0167DD200}" type="sibTrans" cxnId="{3355D892-6E00-41A6-9D46-D01189DC24FC}">
      <dgm:prSet/>
      <dgm:spPr/>
      <dgm:t>
        <a:bodyPr/>
        <a:lstStyle/>
        <a:p>
          <a:endParaRPr lang="en-US"/>
        </a:p>
      </dgm:t>
    </dgm:pt>
    <dgm:pt modelId="{2B68805E-7DA6-43C5-B44A-0FD21A3653DF}">
      <dgm:prSet phldrT="[Text]"/>
      <dgm:spPr/>
      <dgm:t>
        <a:bodyPr/>
        <a:lstStyle/>
        <a:p>
          <a:r>
            <a:rPr lang="en-US" dirty="0" smtClean="0"/>
            <a:t>Stratification type and time period</a:t>
          </a:r>
          <a:endParaRPr lang="en-US" dirty="0"/>
        </a:p>
      </dgm:t>
    </dgm:pt>
    <dgm:pt modelId="{0F351857-366D-4E4A-B1C6-BD0B4ABBB742}" type="parTrans" cxnId="{848719B0-5140-4747-A22D-CCA1410439EE}">
      <dgm:prSet/>
      <dgm:spPr/>
      <dgm:t>
        <a:bodyPr/>
        <a:lstStyle/>
        <a:p>
          <a:endParaRPr lang="en-US"/>
        </a:p>
      </dgm:t>
    </dgm:pt>
    <dgm:pt modelId="{590E4F18-FD92-400A-B67C-F8DD8B7E583E}" type="sibTrans" cxnId="{848719B0-5140-4747-A22D-CCA1410439EE}">
      <dgm:prSet/>
      <dgm:spPr/>
      <dgm:t>
        <a:bodyPr/>
        <a:lstStyle/>
        <a:p>
          <a:endParaRPr lang="en-US"/>
        </a:p>
      </dgm:t>
    </dgm:pt>
    <dgm:pt modelId="{3BEC659B-CF26-45AF-84B3-4BA8D2D40D19}">
      <dgm:prSet phldrT="[Text]"/>
      <dgm:spPr/>
      <dgm:t>
        <a:bodyPr/>
        <a:lstStyle/>
        <a:p>
          <a:r>
            <a:rPr lang="en-US" dirty="0" smtClean="0"/>
            <a:t>Aggregate by</a:t>
          </a:r>
          <a:endParaRPr lang="en-US" dirty="0"/>
        </a:p>
      </dgm:t>
    </dgm:pt>
    <dgm:pt modelId="{6654EC6F-CED0-4BA3-9C7F-25D57C210391}" type="parTrans" cxnId="{D4BC81EC-8B23-4C6C-858F-EB3E0274C928}">
      <dgm:prSet/>
      <dgm:spPr/>
      <dgm:t>
        <a:bodyPr/>
        <a:lstStyle/>
        <a:p>
          <a:endParaRPr lang="en-US"/>
        </a:p>
      </dgm:t>
    </dgm:pt>
    <dgm:pt modelId="{B5F1CDE5-B399-44EE-8B69-52ABDA367031}" type="sibTrans" cxnId="{D4BC81EC-8B23-4C6C-858F-EB3E0274C928}">
      <dgm:prSet/>
      <dgm:spPr/>
      <dgm:t>
        <a:bodyPr/>
        <a:lstStyle/>
        <a:p>
          <a:endParaRPr lang="en-US"/>
        </a:p>
      </dgm:t>
    </dgm:pt>
    <dgm:pt modelId="{BF8AC08C-9BB1-4988-99AB-B16106172ED4}">
      <dgm:prSet phldrT="[Text]"/>
      <dgm:spPr/>
      <dgm:t>
        <a:bodyPr/>
        <a:lstStyle/>
        <a:p>
          <a:r>
            <a:rPr lang="en-US" dirty="0" smtClean="0"/>
            <a:t>Hospital</a:t>
          </a:r>
          <a:endParaRPr lang="en-US" dirty="0"/>
        </a:p>
      </dgm:t>
    </dgm:pt>
    <dgm:pt modelId="{0B851700-76E6-4970-91CB-362915670BBB}" type="parTrans" cxnId="{7EE4D9AA-8DAE-4892-ACEB-F94EBA05C5D0}">
      <dgm:prSet/>
      <dgm:spPr/>
      <dgm:t>
        <a:bodyPr/>
        <a:lstStyle/>
        <a:p>
          <a:endParaRPr lang="en-US"/>
        </a:p>
      </dgm:t>
    </dgm:pt>
    <dgm:pt modelId="{052B9909-8891-4C57-BE8D-23608C2FF496}" type="sibTrans" cxnId="{7EE4D9AA-8DAE-4892-ACEB-F94EBA05C5D0}">
      <dgm:prSet/>
      <dgm:spPr/>
      <dgm:t>
        <a:bodyPr/>
        <a:lstStyle/>
        <a:p>
          <a:endParaRPr lang="en-US"/>
        </a:p>
      </dgm:t>
    </dgm:pt>
    <dgm:pt modelId="{A42354B1-0FF6-462F-94DA-561CD4483E4F}">
      <dgm:prSet phldrT="[Text]"/>
      <dgm:spPr/>
      <dgm:t>
        <a:bodyPr/>
        <a:lstStyle/>
        <a:p>
          <a:r>
            <a:rPr lang="en-US" dirty="0" smtClean="0"/>
            <a:t>Adult/PICU and NICU</a:t>
          </a:r>
          <a:endParaRPr lang="en-US" dirty="0"/>
        </a:p>
      </dgm:t>
    </dgm:pt>
    <dgm:pt modelId="{55547E92-6D17-4A30-A292-9FEC0BA900B8}" type="parTrans" cxnId="{9DAB017F-1AEA-4FD9-ACF7-965D5A4A3123}">
      <dgm:prSet/>
      <dgm:spPr/>
      <dgm:t>
        <a:bodyPr/>
        <a:lstStyle/>
        <a:p>
          <a:endParaRPr lang="en-US"/>
        </a:p>
      </dgm:t>
    </dgm:pt>
    <dgm:pt modelId="{AF579B4D-D314-48C7-8FD8-0ABB96395E69}" type="sibTrans" cxnId="{9DAB017F-1AEA-4FD9-ACF7-965D5A4A3123}">
      <dgm:prSet/>
      <dgm:spPr/>
      <dgm:t>
        <a:bodyPr/>
        <a:lstStyle/>
        <a:p>
          <a:endParaRPr lang="en-US"/>
        </a:p>
      </dgm:t>
    </dgm:pt>
    <dgm:pt modelId="{29486CEE-8B94-4C55-991B-18878D55AF48}">
      <dgm:prSet phldrT="[Text]"/>
      <dgm:spPr/>
      <dgm:t>
        <a:bodyPr/>
        <a:lstStyle/>
        <a:p>
          <a:r>
            <a:rPr lang="en-US" dirty="0" smtClean="0"/>
            <a:t>Unit</a:t>
          </a:r>
          <a:endParaRPr lang="en-US" dirty="0"/>
        </a:p>
      </dgm:t>
    </dgm:pt>
    <dgm:pt modelId="{900D876B-1485-4881-B94D-06D52F990E08}" type="parTrans" cxnId="{CAC3FDB4-D1F4-4F4D-BD55-DDD252A50591}">
      <dgm:prSet/>
      <dgm:spPr/>
      <dgm:t>
        <a:bodyPr/>
        <a:lstStyle/>
        <a:p>
          <a:endParaRPr lang="en-US"/>
        </a:p>
      </dgm:t>
    </dgm:pt>
    <dgm:pt modelId="{CE5C2B02-59CA-4405-8EF4-96169F954C70}" type="sibTrans" cxnId="{CAC3FDB4-D1F4-4F4D-BD55-DDD252A50591}">
      <dgm:prSet/>
      <dgm:spPr/>
      <dgm:t>
        <a:bodyPr/>
        <a:lstStyle/>
        <a:p>
          <a:endParaRPr lang="en-US"/>
        </a:p>
      </dgm:t>
    </dgm:pt>
    <dgm:pt modelId="{097FF6B3-BEEA-42CC-A1C8-B1D276B44260}">
      <dgm:prSet phldrT="[Text]"/>
      <dgm:spPr/>
      <dgm:t>
        <a:bodyPr/>
        <a:lstStyle/>
        <a:p>
          <a:r>
            <a:rPr lang="en-US" dirty="0" smtClean="0"/>
            <a:t>Interpretation</a:t>
          </a:r>
          <a:endParaRPr lang="en-US" dirty="0"/>
        </a:p>
      </dgm:t>
    </dgm:pt>
    <dgm:pt modelId="{F4A6097C-41E5-4FAF-8D3F-52A7E42677D5}" type="parTrans" cxnId="{A89CB92D-E061-4334-95CA-0E9C0B6FBD15}">
      <dgm:prSet/>
      <dgm:spPr/>
      <dgm:t>
        <a:bodyPr/>
        <a:lstStyle/>
        <a:p>
          <a:endParaRPr lang="en-US"/>
        </a:p>
      </dgm:t>
    </dgm:pt>
    <dgm:pt modelId="{D1F79BDF-39F6-41B7-A193-463A7062CAA1}" type="sibTrans" cxnId="{A89CB92D-E061-4334-95CA-0E9C0B6FBD15}">
      <dgm:prSet/>
      <dgm:spPr/>
      <dgm:t>
        <a:bodyPr/>
        <a:lstStyle/>
        <a:p>
          <a:endParaRPr lang="en-US"/>
        </a:p>
      </dgm:t>
    </dgm:pt>
    <dgm:pt modelId="{C1FBF874-6943-49EE-97FB-7C22915B327F}">
      <dgm:prSet phldrT="[Text]"/>
      <dgm:spPr/>
      <dgm:t>
        <a:bodyPr/>
        <a:lstStyle/>
        <a:p>
          <a:r>
            <a:rPr lang="en-US" dirty="0" smtClean="0"/>
            <a:t>Time period</a:t>
          </a:r>
          <a:endParaRPr lang="en-US" dirty="0"/>
        </a:p>
      </dgm:t>
    </dgm:pt>
    <dgm:pt modelId="{C6653033-CD64-4189-8A71-20E5320058E1}" type="parTrans" cxnId="{AD0D079F-5917-47DA-8212-222787343ED8}">
      <dgm:prSet/>
      <dgm:spPr/>
      <dgm:t>
        <a:bodyPr/>
        <a:lstStyle/>
        <a:p>
          <a:endParaRPr lang="en-US"/>
        </a:p>
      </dgm:t>
    </dgm:pt>
    <dgm:pt modelId="{D228A11D-41F5-4F61-A4D5-036A1A5CB805}" type="sibTrans" cxnId="{AD0D079F-5917-47DA-8212-222787343ED8}">
      <dgm:prSet/>
      <dgm:spPr/>
      <dgm:t>
        <a:bodyPr/>
        <a:lstStyle/>
        <a:p>
          <a:endParaRPr lang="en-US"/>
        </a:p>
      </dgm:t>
    </dgm:pt>
    <dgm:pt modelId="{5972C060-F387-47F7-A3D0-92330517051C}">
      <dgm:prSet/>
      <dgm:spPr/>
      <dgm:t>
        <a:bodyPr/>
        <a:lstStyle/>
        <a:p>
          <a:r>
            <a:rPr lang="en-US" dirty="0" smtClean="0"/>
            <a:t># CL days</a:t>
          </a:r>
          <a:endParaRPr lang="en-US" dirty="0"/>
        </a:p>
      </dgm:t>
    </dgm:pt>
    <dgm:pt modelId="{E64427BA-BFEE-4A1D-ABC6-646CBA1E4B3F}" type="parTrans" cxnId="{60427D4A-A2FE-4412-9DAE-F384CC2CEC42}">
      <dgm:prSet/>
      <dgm:spPr/>
      <dgm:t>
        <a:bodyPr/>
        <a:lstStyle/>
        <a:p>
          <a:endParaRPr lang="en-US"/>
        </a:p>
      </dgm:t>
    </dgm:pt>
    <dgm:pt modelId="{7D0B366F-EC05-4DF8-AE61-B03785C5378F}" type="sibTrans" cxnId="{60427D4A-A2FE-4412-9DAE-F384CC2CEC42}">
      <dgm:prSet/>
      <dgm:spPr/>
      <dgm:t>
        <a:bodyPr/>
        <a:lstStyle/>
        <a:p>
          <a:endParaRPr lang="en-US"/>
        </a:p>
      </dgm:t>
    </dgm:pt>
    <dgm:pt modelId="{2ADC4BEF-D9D8-411F-86A6-002EB7833ADC}">
      <dgm:prSet/>
      <dgm:spPr/>
      <dgm:t>
        <a:bodyPr/>
        <a:lstStyle/>
        <a:p>
          <a:r>
            <a:rPr lang="en-US" dirty="0" smtClean="0"/>
            <a:t>SIR</a:t>
          </a:r>
          <a:endParaRPr lang="en-US" dirty="0"/>
        </a:p>
      </dgm:t>
    </dgm:pt>
    <dgm:pt modelId="{723D620F-55B9-4FC3-A3C5-60B01A826031}" type="parTrans" cxnId="{14E68F2B-FF2B-4B8E-B52F-4980690D5EF5}">
      <dgm:prSet/>
      <dgm:spPr/>
      <dgm:t>
        <a:bodyPr/>
        <a:lstStyle/>
        <a:p>
          <a:endParaRPr lang="en-US"/>
        </a:p>
      </dgm:t>
    </dgm:pt>
    <dgm:pt modelId="{290D2E40-D24A-41AC-BFEE-BBEB834A54C4}" type="sibTrans" cxnId="{14E68F2B-FF2B-4B8E-B52F-4980690D5EF5}">
      <dgm:prSet/>
      <dgm:spPr/>
      <dgm:t>
        <a:bodyPr/>
        <a:lstStyle/>
        <a:p>
          <a:endParaRPr lang="en-US"/>
        </a:p>
      </dgm:t>
    </dgm:pt>
    <dgm:pt modelId="{D6AD97D9-7B02-4932-982B-B626836FC4E7}">
      <dgm:prSet/>
      <dgm:spPr/>
      <dgm:t>
        <a:bodyPr/>
        <a:lstStyle/>
        <a:p>
          <a:r>
            <a:rPr lang="en-US" dirty="0" smtClean="0"/>
            <a:t># predicted</a:t>
          </a:r>
          <a:endParaRPr lang="en-US" dirty="0"/>
        </a:p>
      </dgm:t>
    </dgm:pt>
    <dgm:pt modelId="{9A9574AB-C6F1-4B31-A229-D20CB18D1D52}" type="parTrans" cxnId="{D4585BE4-0845-4971-851F-03E6CEA212F3}">
      <dgm:prSet/>
      <dgm:spPr/>
      <dgm:t>
        <a:bodyPr/>
        <a:lstStyle/>
        <a:p>
          <a:endParaRPr lang="en-US"/>
        </a:p>
      </dgm:t>
    </dgm:pt>
    <dgm:pt modelId="{3B02AEAE-6F35-4FD7-848D-6D96670F2720}" type="sibTrans" cxnId="{D4585BE4-0845-4971-851F-03E6CEA212F3}">
      <dgm:prSet/>
      <dgm:spPr/>
      <dgm:t>
        <a:bodyPr/>
        <a:lstStyle/>
        <a:p>
          <a:endParaRPr lang="en-US"/>
        </a:p>
      </dgm:t>
    </dgm:pt>
    <dgm:pt modelId="{A2047F5E-039C-4604-A386-363138FCA7FF}">
      <dgm:prSet/>
      <dgm:spPr/>
      <dgm:t>
        <a:bodyPr/>
        <a:lstStyle/>
        <a:p>
          <a:r>
            <a:rPr lang="en-US" dirty="0" smtClean="0"/>
            <a:t>p-value</a:t>
          </a:r>
          <a:endParaRPr lang="en-US" dirty="0"/>
        </a:p>
      </dgm:t>
    </dgm:pt>
    <dgm:pt modelId="{59DA9E4D-FD84-4648-80EF-877169460612}" type="parTrans" cxnId="{D26B8217-DC55-4DE0-BF61-BD5ECABD22FF}">
      <dgm:prSet/>
      <dgm:spPr/>
      <dgm:t>
        <a:bodyPr/>
        <a:lstStyle/>
        <a:p>
          <a:endParaRPr lang="en-US"/>
        </a:p>
      </dgm:t>
    </dgm:pt>
    <dgm:pt modelId="{66375CD2-8242-4335-A396-95C1B943BB6A}" type="sibTrans" cxnId="{D26B8217-DC55-4DE0-BF61-BD5ECABD22FF}">
      <dgm:prSet/>
      <dgm:spPr/>
      <dgm:t>
        <a:bodyPr/>
        <a:lstStyle/>
        <a:p>
          <a:endParaRPr lang="en-US"/>
        </a:p>
      </dgm:t>
    </dgm:pt>
    <dgm:pt modelId="{2E9E65D9-E21B-4C15-B385-5EBE48EF8E7E}">
      <dgm:prSet/>
      <dgm:spPr/>
      <dgm:t>
        <a:bodyPr/>
        <a:lstStyle/>
        <a:p>
          <a:r>
            <a:rPr lang="en-US" dirty="0" smtClean="0"/>
            <a:t>95% CI</a:t>
          </a:r>
          <a:endParaRPr lang="en-US" dirty="0"/>
        </a:p>
      </dgm:t>
    </dgm:pt>
    <dgm:pt modelId="{DAAABCD8-36EA-43F9-AB5A-DB3E0B8201F7}" type="parTrans" cxnId="{5EFB43B6-6E8C-4927-AB5B-6708C6004786}">
      <dgm:prSet/>
      <dgm:spPr/>
      <dgm:t>
        <a:bodyPr/>
        <a:lstStyle/>
        <a:p>
          <a:endParaRPr lang="en-US"/>
        </a:p>
      </dgm:t>
    </dgm:pt>
    <dgm:pt modelId="{64F3F84A-2DF0-4240-9889-C85A0EAC3BCF}" type="sibTrans" cxnId="{5EFB43B6-6E8C-4927-AB5B-6708C6004786}">
      <dgm:prSet/>
      <dgm:spPr/>
      <dgm:t>
        <a:bodyPr/>
        <a:lstStyle/>
        <a:p>
          <a:endParaRPr lang="en-US"/>
        </a:p>
      </dgm:t>
    </dgm:pt>
    <dgm:pt modelId="{FD4FB370-4A31-4D5D-B71D-E6B258053051}">
      <dgm:prSet/>
      <dgm:spPr/>
      <dgm:t>
        <a:bodyPr/>
        <a:lstStyle/>
        <a:p>
          <a:r>
            <a:rPr lang="en-US" dirty="0" smtClean="0"/>
            <a:t>Comparison </a:t>
          </a:r>
          <a:endParaRPr lang="en-US" dirty="0"/>
        </a:p>
      </dgm:t>
    </dgm:pt>
    <dgm:pt modelId="{4EFE187B-57B4-4B76-94E3-513B037CFF89}" type="parTrans" cxnId="{5CF94D17-A9D6-4F94-8487-6CA4FC6CC5EF}">
      <dgm:prSet/>
      <dgm:spPr/>
      <dgm:t>
        <a:bodyPr/>
        <a:lstStyle/>
        <a:p>
          <a:endParaRPr lang="en-US"/>
        </a:p>
      </dgm:t>
    </dgm:pt>
    <dgm:pt modelId="{4E8BDCAE-E7AC-4390-BE49-2C908ADA1A97}" type="sibTrans" cxnId="{5CF94D17-A9D6-4F94-8487-6CA4FC6CC5EF}">
      <dgm:prSet/>
      <dgm:spPr/>
      <dgm:t>
        <a:bodyPr/>
        <a:lstStyle/>
        <a:p>
          <a:endParaRPr lang="en-US"/>
        </a:p>
      </dgm:t>
    </dgm:pt>
    <dgm:pt modelId="{1FED144F-A969-4C0F-95EF-80F8F259A709}">
      <dgm:prSet/>
      <dgm:spPr/>
      <dgm:t>
        <a:bodyPr/>
        <a:lstStyle/>
        <a:p>
          <a:r>
            <a:rPr lang="en-US" dirty="0" smtClean="0"/>
            <a:t>Historical data</a:t>
          </a:r>
          <a:endParaRPr lang="en-US" dirty="0"/>
        </a:p>
      </dgm:t>
    </dgm:pt>
    <dgm:pt modelId="{D084CD45-DA18-4EB1-BFD6-C97D7C9B5F61}" type="parTrans" cxnId="{8E6A4B4B-41BC-45FB-B2F5-B99C2812C32C}">
      <dgm:prSet/>
      <dgm:spPr/>
      <dgm:t>
        <a:bodyPr/>
        <a:lstStyle/>
        <a:p>
          <a:endParaRPr lang="en-US"/>
        </a:p>
      </dgm:t>
    </dgm:pt>
    <dgm:pt modelId="{BC72A2DE-19F1-4B28-AB3C-BFE20322221F}" type="sibTrans" cxnId="{8E6A4B4B-41BC-45FB-B2F5-B99C2812C32C}">
      <dgm:prSet/>
      <dgm:spPr/>
      <dgm:t>
        <a:bodyPr/>
        <a:lstStyle/>
        <a:p>
          <a:endParaRPr lang="en-US"/>
        </a:p>
      </dgm:t>
    </dgm:pt>
    <dgm:pt modelId="{D60CE898-D5D8-4048-9B6C-E24333DDEB2D}">
      <dgm:prSet/>
      <dgm:spPr/>
      <dgm:t>
        <a:bodyPr/>
        <a:lstStyle/>
        <a:p>
          <a:r>
            <a:rPr lang="en-US" dirty="0" smtClean="0"/>
            <a:t>Cues</a:t>
          </a:r>
          <a:endParaRPr lang="en-US" dirty="0"/>
        </a:p>
      </dgm:t>
    </dgm:pt>
    <dgm:pt modelId="{D466BF4A-1F25-418B-8A15-39C6BCACEEFC}" type="parTrans" cxnId="{C8536162-CDF6-4C38-9940-8F8F2F43E21A}">
      <dgm:prSet/>
      <dgm:spPr/>
      <dgm:t>
        <a:bodyPr/>
        <a:lstStyle/>
        <a:p>
          <a:endParaRPr lang="en-US"/>
        </a:p>
      </dgm:t>
    </dgm:pt>
    <dgm:pt modelId="{D4BD6C99-227D-4E52-8862-43474065831E}" type="sibTrans" cxnId="{C8536162-CDF6-4C38-9940-8F8F2F43E21A}">
      <dgm:prSet/>
      <dgm:spPr/>
      <dgm:t>
        <a:bodyPr/>
        <a:lstStyle/>
        <a:p>
          <a:endParaRPr lang="en-US"/>
        </a:p>
      </dgm:t>
    </dgm:pt>
    <dgm:pt modelId="{5CA1A234-77BD-4819-9F53-AB125094082C}">
      <dgm:prSet/>
      <dgm:spPr/>
      <dgm:t>
        <a:bodyPr/>
        <a:lstStyle/>
        <a:p>
          <a:r>
            <a:rPr lang="en-US" dirty="0" smtClean="0"/>
            <a:t>Color</a:t>
          </a:r>
          <a:endParaRPr lang="en-US" dirty="0"/>
        </a:p>
      </dgm:t>
    </dgm:pt>
    <dgm:pt modelId="{C3E82702-3619-4064-9FE1-DD5B1CAABCAB}" type="parTrans" cxnId="{A0163E7C-DF73-458B-A57B-9367FB4019B8}">
      <dgm:prSet/>
      <dgm:spPr/>
      <dgm:t>
        <a:bodyPr/>
        <a:lstStyle/>
        <a:p>
          <a:endParaRPr lang="en-US"/>
        </a:p>
      </dgm:t>
    </dgm:pt>
    <dgm:pt modelId="{776AEAB5-6CD4-48E1-8034-5FDD896976E7}" type="sibTrans" cxnId="{A0163E7C-DF73-458B-A57B-9367FB4019B8}">
      <dgm:prSet/>
      <dgm:spPr/>
      <dgm:t>
        <a:bodyPr/>
        <a:lstStyle/>
        <a:p>
          <a:endParaRPr lang="en-US"/>
        </a:p>
      </dgm:t>
    </dgm:pt>
    <dgm:pt modelId="{B75439A1-E919-4781-8D81-D86D70EFFF71}">
      <dgm:prSet/>
      <dgm:spPr/>
      <dgm:t>
        <a:bodyPr/>
        <a:lstStyle/>
        <a:p>
          <a:r>
            <a:rPr lang="en-US" dirty="0" smtClean="0"/>
            <a:t>Symbols</a:t>
          </a:r>
          <a:endParaRPr lang="en-US" dirty="0"/>
        </a:p>
      </dgm:t>
    </dgm:pt>
    <dgm:pt modelId="{4D6DB90D-8666-45AA-85B1-B55E0C2BE75F}" type="parTrans" cxnId="{36F80145-1625-4BDE-93AC-F2CE62303A0D}">
      <dgm:prSet/>
      <dgm:spPr/>
      <dgm:t>
        <a:bodyPr/>
        <a:lstStyle/>
        <a:p>
          <a:endParaRPr lang="en-US"/>
        </a:p>
      </dgm:t>
    </dgm:pt>
    <dgm:pt modelId="{942564DC-D6E3-4FA1-8C5B-87E632BA7B4A}" type="sibTrans" cxnId="{36F80145-1625-4BDE-93AC-F2CE62303A0D}">
      <dgm:prSet/>
      <dgm:spPr/>
      <dgm:t>
        <a:bodyPr/>
        <a:lstStyle/>
        <a:p>
          <a:endParaRPr lang="en-US"/>
        </a:p>
      </dgm:t>
    </dgm:pt>
    <dgm:pt modelId="{84297258-BBFC-4560-83F6-619330905BE0}">
      <dgm:prSet/>
      <dgm:spPr/>
      <dgm:t>
        <a:bodyPr/>
        <a:lstStyle/>
        <a:p>
          <a:r>
            <a:rPr lang="en-US" dirty="0" smtClean="0"/>
            <a:t>Words</a:t>
          </a:r>
          <a:endParaRPr lang="en-US" dirty="0"/>
        </a:p>
      </dgm:t>
    </dgm:pt>
    <dgm:pt modelId="{380476D2-1C32-4110-974E-98AF98C8C966}" type="parTrans" cxnId="{6F547835-E5F8-48F7-B422-8A0FAF6027C6}">
      <dgm:prSet/>
      <dgm:spPr/>
      <dgm:t>
        <a:bodyPr/>
        <a:lstStyle/>
        <a:p>
          <a:endParaRPr lang="en-US"/>
        </a:p>
      </dgm:t>
    </dgm:pt>
    <dgm:pt modelId="{22B0BC44-ACD1-4B42-B066-77F7DD72CB94}" type="sibTrans" cxnId="{6F547835-E5F8-48F7-B422-8A0FAF6027C6}">
      <dgm:prSet/>
      <dgm:spPr/>
      <dgm:t>
        <a:bodyPr/>
        <a:lstStyle/>
        <a:p>
          <a:endParaRPr lang="en-US"/>
        </a:p>
      </dgm:t>
    </dgm:pt>
    <dgm:pt modelId="{F5C8698D-9096-4595-849E-54D0A07BAA3D}">
      <dgm:prSet/>
      <dgm:spPr/>
      <dgm:t>
        <a:bodyPr/>
        <a:lstStyle/>
        <a:p>
          <a:r>
            <a:rPr lang="en-US" dirty="0" smtClean="0"/>
            <a:t>SIR language</a:t>
          </a:r>
          <a:endParaRPr lang="en-US" dirty="0"/>
        </a:p>
      </dgm:t>
    </dgm:pt>
    <dgm:pt modelId="{CE48A5F2-41F4-45B3-B83D-E6F434CD3D50}" type="parTrans" cxnId="{73F106A5-3AA0-4994-9FA6-10C9149AB23D}">
      <dgm:prSet/>
      <dgm:spPr/>
      <dgm:t>
        <a:bodyPr/>
        <a:lstStyle/>
        <a:p>
          <a:endParaRPr lang="en-US"/>
        </a:p>
      </dgm:t>
    </dgm:pt>
    <dgm:pt modelId="{37F4FF37-69A1-432A-A764-256FBFE22F1F}" type="sibTrans" cxnId="{73F106A5-3AA0-4994-9FA6-10C9149AB23D}">
      <dgm:prSet/>
      <dgm:spPr/>
      <dgm:t>
        <a:bodyPr/>
        <a:lstStyle/>
        <a:p>
          <a:endParaRPr lang="en-US"/>
        </a:p>
      </dgm:t>
    </dgm:pt>
    <dgm:pt modelId="{80A04EAF-547E-457D-9934-666C974E4330}">
      <dgm:prSet phldrT="[Text]"/>
      <dgm:spPr/>
      <dgm:t>
        <a:bodyPr/>
        <a:lstStyle/>
        <a:p>
          <a:r>
            <a:rPr lang="en-US" dirty="0" smtClean="0"/>
            <a:t>Order</a:t>
          </a:r>
          <a:endParaRPr lang="en-US" dirty="0"/>
        </a:p>
      </dgm:t>
    </dgm:pt>
    <dgm:pt modelId="{CA8C0BC4-5B04-4E4C-8F26-E079D157BDC0}" type="parTrans" cxnId="{7BC83DB2-5200-4F77-B20F-36C70D6C0E30}">
      <dgm:prSet/>
      <dgm:spPr/>
      <dgm:t>
        <a:bodyPr/>
        <a:lstStyle/>
        <a:p>
          <a:endParaRPr lang="en-US"/>
        </a:p>
      </dgm:t>
    </dgm:pt>
    <dgm:pt modelId="{958C2DD7-A897-4217-B02A-D2BF400291F8}" type="sibTrans" cxnId="{7BC83DB2-5200-4F77-B20F-36C70D6C0E30}">
      <dgm:prSet/>
      <dgm:spPr/>
      <dgm:t>
        <a:bodyPr/>
        <a:lstStyle/>
        <a:p>
          <a:endParaRPr lang="en-US"/>
        </a:p>
      </dgm:t>
    </dgm:pt>
    <dgm:pt modelId="{41B74F5A-885D-4E32-BAA6-7FD891A70A79}">
      <dgm:prSet/>
      <dgm:spPr/>
      <dgm:t>
        <a:bodyPr/>
        <a:lstStyle/>
        <a:p>
          <a:r>
            <a:rPr lang="en-US" dirty="0" smtClean="0"/>
            <a:t>National</a:t>
          </a:r>
          <a:endParaRPr lang="en-US" dirty="0"/>
        </a:p>
      </dgm:t>
    </dgm:pt>
    <dgm:pt modelId="{BD113B7B-858D-4E1A-A310-83AC05EC5A60}" type="parTrans" cxnId="{B6212501-3F5B-479E-A7D3-71164348AD08}">
      <dgm:prSet/>
      <dgm:spPr/>
      <dgm:t>
        <a:bodyPr/>
        <a:lstStyle/>
        <a:p>
          <a:endParaRPr lang="en-US"/>
        </a:p>
      </dgm:t>
    </dgm:pt>
    <dgm:pt modelId="{126DFE86-2993-4625-87C4-E2123986DAA5}" type="sibTrans" cxnId="{B6212501-3F5B-479E-A7D3-71164348AD08}">
      <dgm:prSet/>
      <dgm:spPr/>
      <dgm:t>
        <a:bodyPr/>
        <a:lstStyle/>
        <a:p>
          <a:endParaRPr lang="en-US"/>
        </a:p>
      </dgm:t>
    </dgm:pt>
    <dgm:pt modelId="{4887B0EF-82CA-4715-8741-BAC53405D9D4}">
      <dgm:prSet/>
      <dgm:spPr/>
      <dgm:t>
        <a:bodyPr/>
        <a:lstStyle/>
        <a:p>
          <a:r>
            <a:rPr lang="en-US" dirty="0" smtClean="0"/>
            <a:t>State</a:t>
          </a:r>
          <a:endParaRPr lang="en-US" dirty="0"/>
        </a:p>
      </dgm:t>
    </dgm:pt>
    <dgm:pt modelId="{5F1206E4-2B50-4C3D-A87D-E070EC8B211B}" type="parTrans" cxnId="{763F2390-25B3-42C4-AB76-FB6D1361FFF0}">
      <dgm:prSet/>
      <dgm:spPr/>
      <dgm:t>
        <a:bodyPr/>
        <a:lstStyle/>
        <a:p>
          <a:endParaRPr lang="en-US"/>
        </a:p>
      </dgm:t>
    </dgm:pt>
    <dgm:pt modelId="{E4F25248-B3B5-4434-806F-6C1A54F11509}" type="sibTrans" cxnId="{763F2390-25B3-42C4-AB76-FB6D1361FFF0}">
      <dgm:prSet/>
      <dgm:spPr/>
      <dgm:t>
        <a:bodyPr/>
        <a:lstStyle/>
        <a:p>
          <a:endParaRPr lang="en-US"/>
        </a:p>
      </dgm:t>
    </dgm:pt>
    <dgm:pt modelId="{78F677D0-4018-4AB0-8988-0D40866FAAF9}">
      <dgm:prSet/>
      <dgm:spPr/>
      <dgm:t>
        <a:bodyPr/>
        <a:lstStyle/>
        <a:p>
          <a:r>
            <a:rPr lang="en-US" dirty="0" smtClean="0"/>
            <a:t>Hospital</a:t>
          </a:r>
          <a:endParaRPr lang="en-US" dirty="0"/>
        </a:p>
      </dgm:t>
    </dgm:pt>
    <dgm:pt modelId="{DE9A097C-67F0-442B-AFF0-2174AF7681E8}" type="parTrans" cxnId="{D2171E49-0F39-40FA-8E28-35110CEB9844}">
      <dgm:prSet/>
      <dgm:spPr/>
      <dgm:t>
        <a:bodyPr/>
        <a:lstStyle/>
        <a:p>
          <a:endParaRPr lang="en-US"/>
        </a:p>
      </dgm:t>
    </dgm:pt>
    <dgm:pt modelId="{979EEF25-EA79-4F4E-B8C5-E4CF4277D00C}" type="sibTrans" cxnId="{D2171E49-0F39-40FA-8E28-35110CEB9844}">
      <dgm:prSet/>
      <dgm:spPr/>
      <dgm:t>
        <a:bodyPr/>
        <a:lstStyle/>
        <a:p>
          <a:endParaRPr lang="en-US"/>
        </a:p>
      </dgm:t>
    </dgm:pt>
    <dgm:pt modelId="{F153E280-59CC-423E-BDA8-2393C91838EC}">
      <dgm:prSet phldrT="[Text]"/>
      <dgm:spPr/>
      <dgm:t>
        <a:bodyPr/>
        <a:lstStyle/>
        <a:p>
          <a:r>
            <a:rPr lang="en-US" dirty="0" smtClean="0"/>
            <a:t>Considerations</a:t>
          </a:r>
          <a:endParaRPr lang="en-US" dirty="0"/>
        </a:p>
      </dgm:t>
    </dgm:pt>
    <dgm:pt modelId="{5917357E-167C-4C7B-BA4A-5879B39961D5}" type="parTrans" cxnId="{0FB1B385-D4DD-4D15-90D6-39B196D22372}">
      <dgm:prSet/>
      <dgm:spPr/>
      <dgm:t>
        <a:bodyPr/>
        <a:lstStyle/>
        <a:p>
          <a:endParaRPr lang="en-US"/>
        </a:p>
      </dgm:t>
    </dgm:pt>
    <dgm:pt modelId="{2B67B292-4ECC-4794-B450-1D92FB8CDECE}" type="sibTrans" cxnId="{0FB1B385-D4DD-4D15-90D6-39B196D22372}">
      <dgm:prSet/>
      <dgm:spPr/>
      <dgm:t>
        <a:bodyPr/>
        <a:lstStyle/>
        <a:p>
          <a:endParaRPr lang="en-US"/>
        </a:p>
      </dgm:t>
    </dgm:pt>
    <dgm:pt modelId="{8F4A69E5-BF1C-431D-8979-581C3F2D964F}">
      <dgm:prSet phldrT="[Text]"/>
      <dgm:spPr/>
      <dgm:t>
        <a:bodyPr/>
        <a:lstStyle/>
        <a:p>
          <a:r>
            <a:rPr lang="en-US" dirty="0" smtClean="0"/>
            <a:t>No infections</a:t>
          </a:r>
          <a:endParaRPr lang="en-US" dirty="0"/>
        </a:p>
      </dgm:t>
    </dgm:pt>
    <dgm:pt modelId="{58F6E00D-1133-4721-8F51-1E353077BF08}" type="parTrans" cxnId="{E138C82F-2861-4623-84BF-A1A06348B528}">
      <dgm:prSet/>
      <dgm:spPr/>
      <dgm:t>
        <a:bodyPr/>
        <a:lstStyle/>
        <a:p>
          <a:endParaRPr lang="en-US"/>
        </a:p>
      </dgm:t>
    </dgm:pt>
    <dgm:pt modelId="{E25F9652-19C3-4D3A-99C7-4798497C86C3}" type="sibTrans" cxnId="{E138C82F-2861-4623-84BF-A1A06348B528}">
      <dgm:prSet/>
      <dgm:spPr/>
      <dgm:t>
        <a:bodyPr/>
        <a:lstStyle/>
        <a:p>
          <a:endParaRPr lang="en-US"/>
        </a:p>
      </dgm:t>
    </dgm:pt>
    <dgm:pt modelId="{5206B850-7AB5-48D7-AC1B-82D8578616E9}">
      <dgm:prSet phldrT="[Text]"/>
      <dgm:spPr/>
      <dgm:t>
        <a:bodyPr/>
        <a:lstStyle/>
        <a:p>
          <a:r>
            <a:rPr lang="en-US" dirty="0" smtClean="0"/>
            <a:t>&lt;1 predicted</a:t>
          </a:r>
          <a:endParaRPr lang="en-US" dirty="0"/>
        </a:p>
      </dgm:t>
    </dgm:pt>
    <dgm:pt modelId="{55D83CBE-974B-46AA-A85C-C398748B241F}" type="parTrans" cxnId="{C6E35DEF-9B17-47BD-AE78-611C622484C6}">
      <dgm:prSet/>
      <dgm:spPr/>
      <dgm:t>
        <a:bodyPr/>
        <a:lstStyle/>
        <a:p>
          <a:endParaRPr lang="en-US"/>
        </a:p>
      </dgm:t>
    </dgm:pt>
    <dgm:pt modelId="{1D71D9CB-A959-4DA6-8FDD-18E4AD380451}" type="sibTrans" cxnId="{C6E35DEF-9B17-47BD-AE78-611C622484C6}">
      <dgm:prSet/>
      <dgm:spPr/>
      <dgm:t>
        <a:bodyPr/>
        <a:lstStyle/>
        <a:p>
          <a:endParaRPr lang="en-US"/>
        </a:p>
      </dgm:t>
    </dgm:pt>
    <dgm:pt modelId="{A6403731-3A3E-4B67-BE61-885A6AA05C45}">
      <dgm:prSet phldrT="[Text]"/>
      <dgm:spPr/>
      <dgm:t>
        <a:bodyPr/>
        <a:lstStyle/>
        <a:p>
          <a:r>
            <a:rPr lang="en-US" dirty="0" smtClean="0"/>
            <a:t>Quarterly</a:t>
          </a:r>
          <a:endParaRPr lang="en-US" dirty="0"/>
        </a:p>
      </dgm:t>
    </dgm:pt>
    <dgm:pt modelId="{B7E5C64A-82A4-4F81-AD20-78714A61CED1}" type="sibTrans" cxnId="{751CCFF4-E5DA-47E3-AE34-40E600C7A080}">
      <dgm:prSet/>
      <dgm:spPr/>
      <dgm:t>
        <a:bodyPr/>
        <a:lstStyle/>
        <a:p>
          <a:endParaRPr lang="en-US"/>
        </a:p>
      </dgm:t>
    </dgm:pt>
    <dgm:pt modelId="{F9B33766-2EFF-47FD-8EF2-CDA1948992AC}" type="parTrans" cxnId="{751CCFF4-E5DA-47E3-AE34-40E600C7A080}">
      <dgm:prSet/>
      <dgm:spPr/>
      <dgm:t>
        <a:bodyPr/>
        <a:lstStyle/>
        <a:p>
          <a:endParaRPr lang="en-US"/>
        </a:p>
      </dgm:t>
    </dgm:pt>
    <dgm:pt modelId="{94B99CCE-EB8E-4745-9ED8-FE96B1DF9E30}">
      <dgm:prSet phldrT="[Text]"/>
      <dgm:spPr/>
      <dgm:t>
        <a:bodyPr/>
        <a:lstStyle/>
        <a:p>
          <a:r>
            <a:rPr lang="en-US" dirty="0" smtClean="0"/>
            <a:t>Semi-annual </a:t>
          </a:r>
          <a:endParaRPr lang="en-US" dirty="0"/>
        </a:p>
      </dgm:t>
    </dgm:pt>
    <dgm:pt modelId="{C55CB5A8-A7E1-4DF6-91DC-8F6492B5DF87}" type="sibTrans" cxnId="{726D3D07-F6CE-4D4D-8682-1E8197DEE62C}">
      <dgm:prSet/>
      <dgm:spPr/>
      <dgm:t>
        <a:bodyPr/>
        <a:lstStyle/>
        <a:p>
          <a:endParaRPr lang="en-US"/>
        </a:p>
      </dgm:t>
    </dgm:pt>
    <dgm:pt modelId="{CCD3BE18-70F5-4F7A-8FE3-4BF19D3E2A6E}" type="parTrans" cxnId="{726D3D07-F6CE-4D4D-8682-1E8197DEE62C}">
      <dgm:prSet/>
      <dgm:spPr/>
      <dgm:t>
        <a:bodyPr/>
        <a:lstStyle/>
        <a:p>
          <a:endParaRPr lang="en-US"/>
        </a:p>
      </dgm:t>
    </dgm:pt>
    <dgm:pt modelId="{EFF5E28C-04B3-43B5-BF07-268E7904832E}">
      <dgm:prSet phldrT="[Text]"/>
      <dgm:spPr/>
      <dgm:t>
        <a:bodyPr/>
        <a:lstStyle/>
        <a:p>
          <a:r>
            <a:rPr lang="en-US" dirty="0" smtClean="0"/>
            <a:t>Annual</a:t>
          </a:r>
          <a:endParaRPr lang="en-US" dirty="0"/>
        </a:p>
      </dgm:t>
    </dgm:pt>
    <dgm:pt modelId="{59C0F92B-C287-429B-9DAF-0672CE1988DC}" type="sibTrans" cxnId="{92811FB8-D19D-45AC-AB5D-0DBEAE0AD3B5}">
      <dgm:prSet/>
      <dgm:spPr/>
      <dgm:t>
        <a:bodyPr/>
        <a:lstStyle/>
        <a:p>
          <a:endParaRPr lang="en-US"/>
        </a:p>
      </dgm:t>
    </dgm:pt>
    <dgm:pt modelId="{728152FA-A1B7-4C70-A120-E9D129018B67}" type="parTrans" cxnId="{92811FB8-D19D-45AC-AB5D-0DBEAE0AD3B5}">
      <dgm:prSet/>
      <dgm:spPr/>
      <dgm:t>
        <a:bodyPr/>
        <a:lstStyle/>
        <a:p>
          <a:endParaRPr lang="en-US"/>
        </a:p>
      </dgm:t>
    </dgm:pt>
    <dgm:pt modelId="{9C6615E4-FBEE-47D5-B1A9-B2525B81B090}">
      <dgm:prSet/>
      <dgm:spPr/>
      <dgm:t>
        <a:bodyPr/>
        <a:lstStyle/>
        <a:p>
          <a:r>
            <a:rPr lang="en-US" dirty="0" err="1" smtClean="0"/>
            <a:t>Bedsize</a:t>
          </a:r>
          <a:endParaRPr lang="en-US" dirty="0"/>
        </a:p>
      </dgm:t>
    </dgm:pt>
    <dgm:pt modelId="{3E6F4A9C-C2B8-4022-862F-DD839727D095}" type="parTrans" cxnId="{5F561E82-6780-4149-B228-5D2937A492FF}">
      <dgm:prSet/>
      <dgm:spPr/>
      <dgm:t>
        <a:bodyPr/>
        <a:lstStyle/>
        <a:p>
          <a:endParaRPr lang="en-US"/>
        </a:p>
      </dgm:t>
    </dgm:pt>
    <dgm:pt modelId="{F40D36EF-E2E6-4423-BF1D-8922A702B28B}" type="sibTrans" cxnId="{5F561E82-6780-4149-B228-5D2937A492FF}">
      <dgm:prSet/>
      <dgm:spPr/>
      <dgm:t>
        <a:bodyPr/>
        <a:lstStyle/>
        <a:p>
          <a:endParaRPr lang="en-US"/>
        </a:p>
      </dgm:t>
    </dgm:pt>
    <dgm:pt modelId="{EFC64347-D8C5-4BD8-80A1-5FFFFAE54A8B}">
      <dgm:prSet phldrT="[Text]"/>
      <dgm:spPr/>
      <dgm:t>
        <a:bodyPr/>
        <a:lstStyle/>
        <a:p>
          <a:r>
            <a:rPr lang="en-US" dirty="0" smtClean="0"/>
            <a:t>Graph</a:t>
          </a:r>
          <a:endParaRPr lang="en-US" dirty="0"/>
        </a:p>
      </dgm:t>
    </dgm:pt>
    <dgm:pt modelId="{A78DCD85-2B01-4B2F-9850-B02AC6655077}" type="parTrans" cxnId="{95570F33-CB3C-4F83-BA7B-E1B4B75FE466}">
      <dgm:prSet/>
      <dgm:spPr/>
      <dgm:t>
        <a:bodyPr/>
        <a:lstStyle/>
        <a:p>
          <a:endParaRPr lang="en-US"/>
        </a:p>
      </dgm:t>
    </dgm:pt>
    <dgm:pt modelId="{87033115-7F34-4416-A958-4B467594EC82}" type="sibTrans" cxnId="{95570F33-CB3C-4F83-BA7B-E1B4B75FE466}">
      <dgm:prSet/>
      <dgm:spPr/>
      <dgm:t>
        <a:bodyPr/>
        <a:lstStyle/>
        <a:p>
          <a:endParaRPr lang="en-US"/>
        </a:p>
      </dgm:t>
    </dgm:pt>
    <dgm:pt modelId="{E8324C45-3999-48E7-BA06-F2787D33D47F}" type="pres">
      <dgm:prSet presAssocID="{117A33E1-6A67-4FF1-ABB9-591044CDDA09}" presName="Name0" presStyleCnt="0">
        <dgm:presLayoutVars>
          <dgm:dir/>
          <dgm:animLvl val="lvl"/>
          <dgm:resizeHandles val="exact"/>
        </dgm:presLayoutVars>
      </dgm:prSet>
      <dgm:spPr/>
      <dgm:t>
        <a:bodyPr/>
        <a:lstStyle/>
        <a:p>
          <a:endParaRPr lang="en-US"/>
        </a:p>
      </dgm:t>
    </dgm:pt>
    <dgm:pt modelId="{AAF1576B-60EC-44D9-A8E1-46518DE47087}" type="pres">
      <dgm:prSet presAssocID="{EAEC3D45-0AB0-4659-AB85-72FB78D35854}" presName="composite" presStyleCnt="0"/>
      <dgm:spPr/>
    </dgm:pt>
    <dgm:pt modelId="{020D5AB1-6EBA-4F8D-931E-607DB5E0AA68}" type="pres">
      <dgm:prSet presAssocID="{EAEC3D45-0AB0-4659-AB85-72FB78D35854}" presName="parTx" presStyleLbl="alignNode1" presStyleIdx="0" presStyleCnt="4">
        <dgm:presLayoutVars>
          <dgm:chMax val="0"/>
          <dgm:chPref val="0"/>
          <dgm:bulletEnabled val="1"/>
        </dgm:presLayoutVars>
      </dgm:prSet>
      <dgm:spPr/>
      <dgm:t>
        <a:bodyPr/>
        <a:lstStyle/>
        <a:p>
          <a:endParaRPr lang="en-US"/>
        </a:p>
      </dgm:t>
    </dgm:pt>
    <dgm:pt modelId="{C6BE9154-5332-4803-9D2F-15293E736330}" type="pres">
      <dgm:prSet presAssocID="{EAEC3D45-0AB0-4659-AB85-72FB78D35854}" presName="desTx" presStyleLbl="alignAccFollowNode1" presStyleIdx="0" presStyleCnt="4">
        <dgm:presLayoutVars>
          <dgm:bulletEnabled val="1"/>
        </dgm:presLayoutVars>
      </dgm:prSet>
      <dgm:spPr/>
      <dgm:t>
        <a:bodyPr/>
        <a:lstStyle/>
        <a:p>
          <a:endParaRPr lang="en-US"/>
        </a:p>
      </dgm:t>
    </dgm:pt>
    <dgm:pt modelId="{E6F4526A-8CDC-4D35-8381-9B589CAD011F}" type="pres">
      <dgm:prSet presAssocID="{E9FACF42-91A2-4768-8BB8-2B7E9F06992D}" presName="space" presStyleCnt="0"/>
      <dgm:spPr/>
    </dgm:pt>
    <dgm:pt modelId="{BA9234C2-91BD-48F3-98F9-BA1AA71F76C3}" type="pres">
      <dgm:prSet presAssocID="{D7900E6C-7441-458D-9195-E0CC683F8DE0}" presName="composite" presStyleCnt="0"/>
      <dgm:spPr/>
    </dgm:pt>
    <dgm:pt modelId="{43647B3E-1684-4867-9D76-08257A9752A1}" type="pres">
      <dgm:prSet presAssocID="{D7900E6C-7441-458D-9195-E0CC683F8DE0}" presName="parTx" presStyleLbl="alignNode1" presStyleIdx="1" presStyleCnt="4">
        <dgm:presLayoutVars>
          <dgm:chMax val="0"/>
          <dgm:chPref val="0"/>
          <dgm:bulletEnabled val="1"/>
        </dgm:presLayoutVars>
      </dgm:prSet>
      <dgm:spPr/>
      <dgm:t>
        <a:bodyPr/>
        <a:lstStyle/>
        <a:p>
          <a:endParaRPr lang="en-US"/>
        </a:p>
      </dgm:t>
    </dgm:pt>
    <dgm:pt modelId="{1C248951-7C85-4D80-AC58-7ECC24073A42}" type="pres">
      <dgm:prSet presAssocID="{D7900E6C-7441-458D-9195-E0CC683F8DE0}" presName="desTx" presStyleLbl="alignAccFollowNode1" presStyleIdx="1" presStyleCnt="4">
        <dgm:presLayoutVars>
          <dgm:bulletEnabled val="1"/>
        </dgm:presLayoutVars>
      </dgm:prSet>
      <dgm:spPr/>
      <dgm:t>
        <a:bodyPr/>
        <a:lstStyle/>
        <a:p>
          <a:endParaRPr lang="en-US"/>
        </a:p>
      </dgm:t>
    </dgm:pt>
    <dgm:pt modelId="{EAAEA6E4-69B9-488D-928E-DF46AE856A61}" type="pres">
      <dgm:prSet presAssocID="{9E868A46-DE08-4418-AB12-B6EBBFE0289F}" presName="space" presStyleCnt="0"/>
      <dgm:spPr/>
    </dgm:pt>
    <dgm:pt modelId="{CE5A6A8D-7A71-4E1B-A17A-B17B536F0354}" type="pres">
      <dgm:prSet presAssocID="{2B68805E-7DA6-43C5-B44A-0FD21A3653DF}" presName="composite" presStyleCnt="0"/>
      <dgm:spPr/>
    </dgm:pt>
    <dgm:pt modelId="{B07C1014-37CE-4BCD-8EA8-3E770A49F149}" type="pres">
      <dgm:prSet presAssocID="{2B68805E-7DA6-43C5-B44A-0FD21A3653DF}" presName="parTx" presStyleLbl="alignNode1" presStyleIdx="2" presStyleCnt="4">
        <dgm:presLayoutVars>
          <dgm:chMax val="0"/>
          <dgm:chPref val="0"/>
          <dgm:bulletEnabled val="1"/>
        </dgm:presLayoutVars>
      </dgm:prSet>
      <dgm:spPr/>
      <dgm:t>
        <a:bodyPr/>
        <a:lstStyle/>
        <a:p>
          <a:endParaRPr lang="en-US"/>
        </a:p>
      </dgm:t>
    </dgm:pt>
    <dgm:pt modelId="{9D99E840-3ACD-4ACE-A22C-E530B7567A7E}" type="pres">
      <dgm:prSet presAssocID="{2B68805E-7DA6-43C5-B44A-0FD21A3653DF}" presName="desTx" presStyleLbl="alignAccFollowNode1" presStyleIdx="2" presStyleCnt="4">
        <dgm:presLayoutVars>
          <dgm:bulletEnabled val="1"/>
        </dgm:presLayoutVars>
      </dgm:prSet>
      <dgm:spPr/>
      <dgm:t>
        <a:bodyPr/>
        <a:lstStyle/>
        <a:p>
          <a:endParaRPr lang="en-US"/>
        </a:p>
      </dgm:t>
    </dgm:pt>
    <dgm:pt modelId="{3834EAB8-9D09-44C1-A6F1-8413FE9B5580}" type="pres">
      <dgm:prSet presAssocID="{590E4F18-FD92-400A-B67C-F8DD8B7E583E}" presName="space" presStyleCnt="0"/>
      <dgm:spPr/>
    </dgm:pt>
    <dgm:pt modelId="{21DEBD11-1CB3-4136-A4A7-C2B8D5664CE3}" type="pres">
      <dgm:prSet presAssocID="{097FF6B3-BEEA-42CC-A1C8-B1D276B44260}" presName="composite" presStyleCnt="0"/>
      <dgm:spPr/>
    </dgm:pt>
    <dgm:pt modelId="{1E35967D-C185-430A-9C5F-4D01DCBA314B}" type="pres">
      <dgm:prSet presAssocID="{097FF6B3-BEEA-42CC-A1C8-B1D276B44260}" presName="parTx" presStyleLbl="alignNode1" presStyleIdx="3" presStyleCnt="4">
        <dgm:presLayoutVars>
          <dgm:chMax val="0"/>
          <dgm:chPref val="0"/>
          <dgm:bulletEnabled val="1"/>
        </dgm:presLayoutVars>
      </dgm:prSet>
      <dgm:spPr/>
      <dgm:t>
        <a:bodyPr/>
        <a:lstStyle/>
        <a:p>
          <a:endParaRPr lang="en-US"/>
        </a:p>
      </dgm:t>
    </dgm:pt>
    <dgm:pt modelId="{F1656633-5131-4D3D-A9B0-799DB614C2C5}" type="pres">
      <dgm:prSet presAssocID="{097FF6B3-BEEA-42CC-A1C8-B1D276B44260}" presName="desTx" presStyleLbl="alignAccFollowNode1" presStyleIdx="3" presStyleCnt="4">
        <dgm:presLayoutVars>
          <dgm:bulletEnabled val="1"/>
        </dgm:presLayoutVars>
      </dgm:prSet>
      <dgm:spPr/>
      <dgm:t>
        <a:bodyPr/>
        <a:lstStyle/>
        <a:p>
          <a:endParaRPr lang="en-US"/>
        </a:p>
      </dgm:t>
    </dgm:pt>
  </dgm:ptLst>
  <dgm:cxnLst>
    <dgm:cxn modelId="{92811FB8-D19D-45AC-AB5D-0DBEAE0AD3B5}" srcId="{C1FBF874-6943-49EE-97FB-7C22915B327F}" destId="{EFF5E28C-04B3-43B5-BF07-268E7904832E}" srcOrd="0" destOrd="0" parTransId="{728152FA-A1B7-4C70-A120-E9D129018B67}" sibTransId="{59C0F92B-C287-429B-9DAF-0672CE1988DC}"/>
    <dgm:cxn modelId="{71D98127-5A25-4821-9942-1F2D7A92DA62}" type="presOf" srcId="{97C0A82A-6904-45DD-B8CD-172EE52E1756}" destId="{C6BE9154-5332-4803-9D2F-15293E736330}" srcOrd="0" destOrd="0" presId="urn:microsoft.com/office/officeart/2005/8/layout/hList1"/>
    <dgm:cxn modelId="{D0064BF5-55E3-4112-90B2-C3C3929D91A8}" type="presOf" srcId="{41B74F5A-885D-4E32-BAA6-7FD891A70A79}" destId="{C6BE9154-5332-4803-9D2F-15293E736330}" srcOrd="0" destOrd="7" presId="urn:microsoft.com/office/officeart/2005/8/layout/hList1"/>
    <dgm:cxn modelId="{C8536162-CDF6-4C38-9940-8F8F2F43E21A}" srcId="{097FF6B3-BEEA-42CC-A1C8-B1D276B44260}" destId="{D60CE898-D5D8-4048-9B6C-E24333DDEB2D}" srcOrd="0" destOrd="0" parTransId="{D466BF4A-1F25-418B-8A15-39C6BCACEEFC}" sibTransId="{D4BD6C99-227D-4E52-8862-43474065831E}"/>
    <dgm:cxn modelId="{9D17C7BB-17B0-4729-B890-D5B01C8D7715}" type="presOf" srcId="{2E9E65D9-E21B-4C15-B385-5EBE48EF8E7E}" destId="{C6BE9154-5332-4803-9D2F-15293E736330}" srcOrd="0" destOrd="5" presId="urn:microsoft.com/office/officeart/2005/8/layout/hList1"/>
    <dgm:cxn modelId="{D17E0842-A31E-4A6D-A7F6-27F33BA8C898}" type="presOf" srcId="{D60CE898-D5D8-4048-9B6C-E24333DDEB2D}" destId="{F1656633-5131-4D3D-A9B0-799DB614C2C5}" srcOrd="0" destOrd="0" presId="urn:microsoft.com/office/officeart/2005/8/layout/hList1"/>
    <dgm:cxn modelId="{D4585BE4-0845-4971-851F-03E6CEA212F3}" srcId="{2ADC4BEF-D9D8-411F-86A6-002EB7833ADC}" destId="{D6AD97D9-7B02-4932-982B-B626836FC4E7}" srcOrd="0" destOrd="0" parTransId="{9A9574AB-C6F1-4B31-A229-D20CB18D1D52}" sibTransId="{3B02AEAE-6F35-4FD7-848D-6D96670F2720}"/>
    <dgm:cxn modelId="{3D3087DB-8A40-4F5A-84C0-C0A0F608B42B}" type="presOf" srcId="{80A04EAF-547E-457D-9934-666C974E4330}" destId="{1C248951-7C85-4D80-AC58-7ECC24073A42}" srcOrd="0" destOrd="2" presId="urn:microsoft.com/office/officeart/2005/8/layout/hList1"/>
    <dgm:cxn modelId="{D2171E49-0F39-40FA-8E28-35110CEB9844}" srcId="{FD4FB370-4A31-4D5D-B71D-E6B258053051}" destId="{78F677D0-4018-4AB0-8988-0D40866FAAF9}" srcOrd="3" destOrd="0" parTransId="{DE9A097C-67F0-442B-AFF0-2174AF7681E8}" sibTransId="{979EEF25-EA79-4F4E-B8C5-E4CF4277D00C}"/>
    <dgm:cxn modelId="{AD0D079F-5917-47DA-8212-222787343ED8}" srcId="{2B68805E-7DA6-43C5-B44A-0FD21A3653DF}" destId="{C1FBF874-6943-49EE-97FB-7C22915B327F}" srcOrd="1" destOrd="0" parTransId="{C6653033-CD64-4189-8A71-20E5320058E1}" sibTransId="{D228A11D-41F5-4F61-A4D5-036A1A5CB805}"/>
    <dgm:cxn modelId="{8E6A4B4B-41BC-45FB-B2F5-B99C2812C32C}" srcId="{EAEC3D45-0AB0-4659-AB85-72FB78D35854}" destId="{1FED144F-A969-4C0F-95EF-80F8F259A709}" srcOrd="3" destOrd="0" parTransId="{D084CD45-DA18-4EB1-BFD6-C97D7C9B5F61}" sibTransId="{BC72A2DE-19F1-4B28-AB3C-BFE20322221F}"/>
    <dgm:cxn modelId="{0E0D136C-A38B-42F4-BAB5-15E0FB60A8E7}" type="presOf" srcId="{1FED144F-A969-4C0F-95EF-80F8F259A709}" destId="{C6BE9154-5332-4803-9D2F-15293E736330}" srcOrd="0" destOrd="11" presId="urn:microsoft.com/office/officeart/2005/8/layout/hList1"/>
    <dgm:cxn modelId="{58E41630-6B91-4665-AC83-B5026344E32B}" type="presOf" srcId="{EFC64347-D8C5-4BD8-80A1-5FFFFAE54A8B}" destId="{1C248951-7C85-4D80-AC58-7ECC24073A42}" srcOrd="0" destOrd="1" presId="urn:microsoft.com/office/officeart/2005/8/layout/hList1"/>
    <dgm:cxn modelId="{14E68F2B-FF2B-4B8E-B52F-4980690D5EF5}" srcId="{EAEC3D45-0AB0-4659-AB85-72FB78D35854}" destId="{2ADC4BEF-D9D8-411F-86A6-002EB7833ADC}" srcOrd="2" destOrd="0" parTransId="{723D620F-55B9-4FC3-A3C5-60B01A826031}" sibTransId="{290D2E40-D24A-41AC-BFEE-BBEB834A54C4}"/>
    <dgm:cxn modelId="{848719B0-5140-4747-A22D-CCA1410439EE}" srcId="{117A33E1-6A67-4FF1-ABB9-591044CDDA09}" destId="{2B68805E-7DA6-43C5-B44A-0FD21A3653DF}" srcOrd="2" destOrd="0" parTransId="{0F351857-366D-4E4A-B1C6-BD0B4ABBB742}" sibTransId="{590E4F18-FD92-400A-B67C-F8DD8B7E583E}"/>
    <dgm:cxn modelId="{751CCFF4-E5DA-47E3-AE34-40E600C7A080}" srcId="{C1FBF874-6943-49EE-97FB-7C22915B327F}" destId="{A6403731-3A3E-4B67-BE61-885A6AA05C45}" srcOrd="2" destOrd="0" parTransId="{F9B33766-2EFF-47FD-8EF2-CDA1948992AC}" sibTransId="{B7E5C64A-82A4-4F81-AD20-78714A61CED1}"/>
    <dgm:cxn modelId="{726D3D07-F6CE-4D4D-8682-1E8197DEE62C}" srcId="{C1FBF874-6943-49EE-97FB-7C22915B327F}" destId="{94B99CCE-EB8E-4745-9ED8-FE96B1DF9E30}" srcOrd="1" destOrd="0" parTransId="{CCD3BE18-70F5-4F7A-8FE3-4BF19D3E2A6E}" sibTransId="{C55CB5A8-A7E1-4DF6-91DC-8F6492B5DF87}"/>
    <dgm:cxn modelId="{E138C82F-2861-4623-84BF-A1A06348B528}" srcId="{F153E280-59CC-423E-BDA8-2393C91838EC}" destId="{8F4A69E5-BF1C-431D-8979-581C3F2D964F}" srcOrd="0" destOrd="0" parTransId="{58F6E00D-1133-4721-8F51-1E353077BF08}" sibTransId="{E25F9652-19C3-4D3A-99C7-4798497C86C3}"/>
    <dgm:cxn modelId="{0EC7BFD8-E752-4B80-9992-E525BD0D2D45}" type="presOf" srcId="{C1FBF874-6943-49EE-97FB-7C22915B327F}" destId="{9D99E840-3ACD-4ACE-A22C-E530B7567A7E}" srcOrd="0" destOrd="4" presId="urn:microsoft.com/office/officeart/2005/8/layout/hList1"/>
    <dgm:cxn modelId="{D26B8217-DC55-4DE0-BF61-BD5ECABD22FF}" srcId="{2ADC4BEF-D9D8-411F-86A6-002EB7833ADC}" destId="{A2047F5E-039C-4604-A386-363138FCA7FF}" srcOrd="1" destOrd="0" parTransId="{59DA9E4D-FD84-4648-80EF-877169460612}" sibTransId="{66375CD2-8242-4335-A396-95C1B943BB6A}"/>
    <dgm:cxn modelId="{6F547835-E5F8-48F7-B422-8A0FAF6027C6}" srcId="{D60CE898-D5D8-4048-9B6C-E24333DDEB2D}" destId="{84297258-BBFC-4560-83F6-619330905BE0}" srcOrd="2" destOrd="0" parTransId="{380476D2-1C32-4110-974E-98AF98C8C966}" sibTransId="{22B0BC44-ACD1-4B42-B066-77F7DD72CB94}"/>
    <dgm:cxn modelId="{37435BA3-4D27-46B3-9A73-DEAD7BC64540}" type="presOf" srcId="{21E18075-20FB-4174-954E-225810DF2F40}" destId="{1C248951-7C85-4D80-AC58-7ECC24073A42}" srcOrd="0" destOrd="0" presId="urn:microsoft.com/office/officeart/2005/8/layout/hList1"/>
    <dgm:cxn modelId="{06BEE8FC-318E-4FB6-961B-CD0482CEC30E}" type="presOf" srcId="{94B99CCE-EB8E-4745-9ED8-FE96B1DF9E30}" destId="{9D99E840-3ACD-4ACE-A22C-E530B7567A7E}" srcOrd="0" destOrd="6" presId="urn:microsoft.com/office/officeart/2005/8/layout/hList1"/>
    <dgm:cxn modelId="{D8B69924-2EF6-45D9-B4CB-C698D362E822}" type="presOf" srcId="{EFF5E28C-04B3-43B5-BF07-268E7904832E}" destId="{9D99E840-3ACD-4ACE-A22C-E530B7567A7E}" srcOrd="0" destOrd="5" presId="urn:microsoft.com/office/officeart/2005/8/layout/hList1"/>
    <dgm:cxn modelId="{8C64B14B-D791-4A8C-ABCD-3214117CEA7D}" type="presOf" srcId="{097FF6B3-BEEA-42CC-A1C8-B1D276B44260}" destId="{1E35967D-C185-430A-9C5F-4D01DCBA314B}" srcOrd="0" destOrd="0" presId="urn:microsoft.com/office/officeart/2005/8/layout/hList1"/>
    <dgm:cxn modelId="{342344CB-187E-4AC4-BB24-C56FA2B0E6B5}" type="presOf" srcId="{8F4A69E5-BF1C-431D-8979-581C3F2D964F}" destId="{1C248951-7C85-4D80-AC58-7ECC24073A42}" srcOrd="0" destOrd="4" presId="urn:microsoft.com/office/officeart/2005/8/layout/hList1"/>
    <dgm:cxn modelId="{D9EF2B30-8027-4FD9-99B9-83A88A22BCE6}" type="presOf" srcId="{D7900E6C-7441-458D-9195-E0CC683F8DE0}" destId="{43647B3E-1684-4867-9D76-08257A9752A1}" srcOrd="0" destOrd="0" presId="urn:microsoft.com/office/officeart/2005/8/layout/hList1"/>
    <dgm:cxn modelId="{287BBCB4-5728-4E86-A3C2-D91B2042D1E5}" type="presOf" srcId="{9C6615E4-FBEE-47D5-B1A9-B2525B81B090}" destId="{C6BE9154-5332-4803-9D2F-15293E736330}" srcOrd="0" destOrd="9" presId="urn:microsoft.com/office/officeart/2005/8/layout/hList1"/>
    <dgm:cxn modelId="{46B3E27A-C100-4328-A858-0E6195E7AEDC}" type="presOf" srcId="{78F677D0-4018-4AB0-8988-0D40866FAAF9}" destId="{C6BE9154-5332-4803-9D2F-15293E736330}" srcOrd="0" destOrd="10" presId="urn:microsoft.com/office/officeart/2005/8/layout/hList1"/>
    <dgm:cxn modelId="{A0163E7C-DF73-458B-A57B-9367FB4019B8}" srcId="{D60CE898-D5D8-4048-9B6C-E24333DDEB2D}" destId="{5CA1A234-77BD-4819-9F53-AB125094082C}" srcOrd="0" destOrd="0" parTransId="{C3E82702-3619-4064-9FE1-DD5B1CAABCAB}" sibTransId="{776AEAB5-6CD4-48E1-8034-5FDD896976E7}"/>
    <dgm:cxn modelId="{89977148-1D21-4B7B-8A8C-74EF205765A2}" type="presOf" srcId="{2B68805E-7DA6-43C5-B44A-0FD21A3653DF}" destId="{B07C1014-37CE-4BCD-8EA8-3E770A49F149}" srcOrd="0" destOrd="0" presId="urn:microsoft.com/office/officeart/2005/8/layout/hList1"/>
    <dgm:cxn modelId="{8F4ED991-5491-4945-A7D5-F36E9A7495D3}" type="presOf" srcId="{A42354B1-0FF6-462F-94DA-561CD4483E4F}" destId="{9D99E840-3ACD-4ACE-A22C-E530B7567A7E}" srcOrd="0" destOrd="2" presId="urn:microsoft.com/office/officeart/2005/8/layout/hList1"/>
    <dgm:cxn modelId="{1EC22772-36CB-4B01-89EF-FF199A433CDB}" type="presOf" srcId="{EAEC3D45-0AB0-4659-AB85-72FB78D35854}" destId="{020D5AB1-6EBA-4F8D-931E-607DB5E0AA68}" srcOrd="0" destOrd="0" presId="urn:microsoft.com/office/officeart/2005/8/layout/hList1"/>
    <dgm:cxn modelId="{73F106A5-3AA0-4994-9FA6-10C9149AB23D}" srcId="{097FF6B3-BEEA-42CC-A1C8-B1D276B44260}" destId="{F5C8698D-9096-4595-849E-54D0A07BAA3D}" srcOrd="1" destOrd="0" parTransId="{CE48A5F2-41F4-45B3-B83D-E6F434CD3D50}" sibTransId="{37F4FF37-69A1-432A-A764-256FBFE22F1F}"/>
    <dgm:cxn modelId="{3355D892-6E00-41A6-9D46-D01189DC24FC}" srcId="{D7900E6C-7441-458D-9195-E0CC683F8DE0}" destId="{21E18075-20FB-4174-954E-225810DF2F40}" srcOrd="0" destOrd="0" parTransId="{A1323674-D4B5-418F-B2A2-949E4EAFA56A}" sibTransId="{25F2939A-5BFD-4B79-A81C-B7D0167DD200}"/>
    <dgm:cxn modelId="{9DAB017F-1AEA-4FD9-ACF7-965D5A4A3123}" srcId="{3BEC659B-CF26-45AF-84B3-4BA8D2D40D19}" destId="{A42354B1-0FF6-462F-94DA-561CD4483E4F}" srcOrd="1" destOrd="0" parTransId="{55547E92-6D17-4A30-A292-9FEC0BA900B8}" sibTransId="{AF579B4D-D314-48C7-8FD8-0ABB96395E69}"/>
    <dgm:cxn modelId="{B6212501-3F5B-479E-A7D3-71164348AD08}" srcId="{FD4FB370-4A31-4D5D-B71D-E6B258053051}" destId="{41B74F5A-885D-4E32-BAA6-7FD891A70A79}" srcOrd="0" destOrd="0" parTransId="{BD113B7B-858D-4E1A-A310-83AC05EC5A60}" sibTransId="{126DFE86-2993-4625-87C4-E2123986DAA5}"/>
    <dgm:cxn modelId="{65CA1A42-5230-406C-8728-CF94CD7742EF}" type="presOf" srcId="{3BEC659B-CF26-45AF-84B3-4BA8D2D40D19}" destId="{9D99E840-3ACD-4ACE-A22C-E530B7567A7E}" srcOrd="0" destOrd="0" presId="urn:microsoft.com/office/officeart/2005/8/layout/hList1"/>
    <dgm:cxn modelId="{5D93FCD9-7C3D-486E-BBF3-63A9214F86AE}" type="presOf" srcId="{4887B0EF-82CA-4715-8741-BAC53405D9D4}" destId="{C6BE9154-5332-4803-9D2F-15293E736330}" srcOrd="0" destOrd="8" presId="urn:microsoft.com/office/officeart/2005/8/layout/hList1"/>
    <dgm:cxn modelId="{FCE45F42-ECC1-4FAE-BBA8-D9D4F50A1860}" type="presOf" srcId="{A2047F5E-039C-4604-A386-363138FCA7FF}" destId="{C6BE9154-5332-4803-9D2F-15293E736330}" srcOrd="0" destOrd="4" presId="urn:microsoft.com/office/officeart/2005/8/layout/hList1"/>
    <dgm:cxn modelId="{A89CB92D-E061-4334-95CA-0E9C0B6FBD15}" srcId="{117A33E1-6A67-4FF1-ABB9-591044CDDA09}" destId="{097FF6B3-BEEA-42CC-A1C8-B1D276B44260}" srcOrd="3" destOrd="0" parTransId="{F4A6097C-41E5-4FAF-8D3F-52A7E42677D5}" sibTransId="{D1F79BDF-39F6-41B7-A193-463A7062CAA1}"/>
    <dgm:cxn modelId="{7EE4D9AA-8DAE-4892-ACEB-F94EBA05C5D0}" srcId="{3BEC659B-CF26-45AF-84B3-4BA8D2D40D19}" destId="{BF8AC08C-9BB1-4988-99AB-B16106172ED4}" srcOrd="0" destOrd="0" parTransId="{0B851700-76E6-4970-91CB-362915670BBB}" sibTransId="{052B9909-8891-4C57-BE8D-23608C2FF496}"/>
    <dgm:cxn modelId="{D4BC81EC-8B23-4C6C-858F-EB3E0274C928}" srcId="{2B68805E-7DA6-43C5-B44A-0FD21A3653DF}" destId="{3BEC659B-CF26-45AF-84B3-4BA8D2D40D19}" srcOrd="0" destOrd="0" parTransId="{6654EC6F-CED0-4BA3-9C7F-25D57C210391}" sibTransId="{B5F1CDE5-B399-44EE-8B69-52ABDA367031}"/>
    <dgm:cxn modelId="{A821D281-0775-4E66-A560-0E797E4F1601}" type="presOf" srcId="{B75439A1-E919-4781-8D81-D86D70EFFF71}" destId="{F1656633-5131-4D3D-A9B0-799DB614C2C5}" srcOrd="0" destOrd="2" presId="urn:microsoft.com/office/officeart/2005/8/layout/hList1"/>
    <dgm:cxn modelId="{23F7D162-5FF6-44EE-B7AB-967621FDD726}" type="presOf" srcId="{5CA1A234-77BD-4819-9F53-AB125094082C}" destId="{F1656633-5131-4D3D-A9B0-799DB614C2C5}" srcOrd="0" destOrd="1" presId="urn:microsoft.com/office/officeart/2005/8/layout/hList1"/>
    <dgm:cxn modelId="{C6E35DEF-9B17-47BD-AE78-611C622484C6}" srcId="{F153E280-59CC-423E-BDA8-2393C91838EC}" destId="{5206B850-7AB5-48D7-AC1B-82D8578616E9}" srcOrd="1" destOrd="0" parTransId="{55D83CBE-974B-46AA-A85C-C398748B241F}" sibTransId="{1D71D9CB-A959-4DA6-8FDD-18E4AD380451}"/>
    <dgm:cxn modelId="{E4C046AB-BE73-4793-89AC-D3CE5B17FC27}" type="presOf" srcId="{FD4FB370-4A31-4D5D-B71D-E6B258053051}" destId="{C6BE9154-5332-4803-9D2F-15293E736330}" srcOrd="0" destOrd="6" presId="urn:microsoft.com/office/officeart/2005/8/layout/hList1"/>
    <dgm:cxn modelId="{6201F7C1-820F-4107-A53C-650B240B952F}" type="presOf" srcId="{BF8AC08C-9BB1-4988-99AB-B16106172ED4}" destId="{9D99E840-3ACD-4ACE-A22C-E530B7567A7E}" srcOrd="0" destOrd="1" presId="urn:microsoft.com/office/officeart/2005/8/layout/hList1"/>
    <dgm:cxn modelId="{BF16FF4B-260E-4EF6-B3F5-8A9ECDB1AD48}" type="presOf" srcId="{A6403731-3A3E-4B67-BE61-885A6AA05C45}" destId="{9D99E840-3ACD-4ACE-A22C-E530B7567A7E}" srcOrd="0" destOrd="7" presId="urn:microsoft.com/office/officeart/2005/8/layout/hList1"/>
    <dgm:cxn modelId="{95570F33-CB3C-4F83-BA7B-E1B4B75FE466}" srcId="{D7900E6C-7441-458D-9195-E0CC683F8DE0}" destId="{EFC64347-D8C5-4BD8-80A1-5FFFFAE54A8B}" srcOrd="1" destOrd="0" parTransId="{A78DCD85-2B01-4B2F-9850-B02AC6655077}" sibTransId="{87033115-7F34-4416-A958-4B467594EC82}"/>
    <dgm:cxn modelId="{681C8AF1-636E-4729-AED5-C3BFAF109656}" srcId="{117A33E1-6A67-4FF1-ABB9-591044CDDA09}" destId="{D7900E6C-7441-458D-9195-E0CC683F8DE0}" srcOrd="1" destOrd="0" parTransId="{1CC81A80-C009-48B3-9D3D-EDDC7CB949DA}" sibTransId="{9E868A46-DE08-4418-AB12-B6EBBFE0289F}"/>
    <dgm:cxn modelId="{4CB8C1F7-D1E5-4BBC-9E5E-2B32A49492F8}" type="presOf" srcId="{5206B850-7AB5-48D7-AC1B-82D8578616E9}" destId="{1C248951-7C85-4D80-AC58-7ECC24073A42}" srcOrd="0" destOrd="5" presId="urn:microsoft.com/office/officeart/2005/8/layout/hList1"/>
    <dgm:cxn modelId="{DD5BCCF5-943A-4305-90F4-D856FC28248D}" type="presOf" srcId="{29486CEE-8B94-4C55-991B-18878D55AF48}" destId="{9D99E840-3ACD-4ACE-A22C-E530B7567A7E}" srcOrd="0" destOrd="3" presId="urn:microsoft.com/office/officeart/2005/8/layout/hList1"/>
    <dgm:cxn modelId="{7BC83DB2-5200-4F77-B20F-36C70D6C0E30}" srcId="{D7900E6C-7441-458D-9195-E0CC683F8DE0}" destId="{80A04EAF-547E-457D-9934-666C974E4330}" srcOrd="2" destOrd="0" parTransId="{CA8C0BC4-5B04-4E4C-8F26-E079D157BDC0}" sibTransId="{958C2DD7-A897-4217-B02A-D2BF400291F8}"/>
    <dgm:cxn modelId="{76E57FF8-6787-4770-8ECA-C52250A26085}" type="presOf" srcId="{F5C8698D-9096-4595-849E-54D0A07BAA3D}" destId="{F1656633-5131-4D3D-A9B0-799DB614C2C5}" srcOrd="0" destOrd="4" presId="urn:microsoft.com/office/officeart/2005/8/layout/hList1"/>
    <dgm:cxn modelId="{9FE732C2-5CFF-475C-80BB-A712CE46F6AD}" srcId="{117A33E1-6A67-4FF1-ABB9-591044CDDA09}" destId="{EAEC3D45-0AB0-4659-AB85-72FB78D35854}" srcOrd="0" destOrd="0" parTransId="{172B47B0-A80B-4B35-9AF0-5BE4A320E6B4}" sibTransId="{E9FACF42-91A2-4768-8BB8-2B7E9F06992D}"/>
    <dgm:cxn modelId="{7EEA71E5-3766-44CB-BE2B-33CD950E7EB8}" type="presOf" srcId="{2ADC4BEF-D9D8-411F-86A6-002EB7833ADC}" destId="{C6BE9154-5332-4803-9D2F-15293E736330}" srcOrd="0" destOrd="2" presId="urn:microsoft.com/office/officeart/2005/8/layout/hList1"/>
    <dgm:cxn modelId="{A094E9EF-6943-4D90-A031-8DD2DD0F62DC}" type="presOf" srcId="{5972C060-F387-47F7-A3D0-92330517051C}" destId="{C6BE9154-5332-4803-9D2F-15293E736330}" srcOrd="0" destOrd="1" presId="urn:microsoft.com/office/officeart/2005/8/layout/hList1"/>
    <dgm:cxn modelId="{60427D4A-A2FE-4412-9DAE-F384CC2CEC42}" srcId="{EAEC3D45-0AB0-4659-AB85-72FB78D35854}" destId="{5972C060-F387-47F7-A3D0-92330517051C}" srcOrd="1" destOrd="0" parTransId="{E64427BA-BFEE-4A1D-ABC6-646CBA1E4B3F}" sibTransId="{7D0B366F-EC05-4DF8-AE61-B03785C5378F}"/>
    <dgm:cxn modelId="{B564693C-6473-4DD4-A75B-6E9D8116897E}" srcId="{EAEC3D45-0AB0-4659-AB85-72FB78D35854}" destId="{97C0A82A-6904-45DD-B8CD-172EE52E1756}" srcOrd="0" destOrd="0" parTransId="{9AC7E44D-9256-4699-ABEF-176E6299F72A}" sibTransId="{4BEEAE49-6628-43EE-9DCC-0344343EFA0E}"/>
    <dgm:cxn modelId="{799FE6EB-8BA4-46D1-B2C6-8F3515FA0437}" type="presOf" srcId="{84297258-BBFC-4560-83F6-619330905BE0}" destId="{F1656633-5131-4D3D-A9B0-799DB614C2C5}" srcOrd="0" destOrd="3" presId="urn:microsoft.com/office/officeart/2005/8/layout/hList1"/>
    <dgm:cxn modelId="{52F91607-75BE-4E32-9E07-C09E562D1E70}" type="presOf" srcId="{117A33E1-6A67-4FF1-ABB9-591044CDDA09}" destId="{E8324C45-3999-48E7-BA06-F2787D33D47F}" srcOrd="0" destOrd="0" presId="urn:microsoft.com/office/officeart/2005/8/layout/hList1"/>
    <dgm:cxn modelId="{763F2390-25B3-42C4-AB76-FB6D1361FFF0}" srcId="{FD4FB370-4A31-4D5D-B71D-E6B258053051}" destId="{4887B0EF-82CA-4715-8741-BAC53405D9D4}" srcOrd="1" destOrd="0" parTransId="{5F1206E4-2B50-4C3D-A87D-E070EC8B211B}" sibTransId="{E4F25248-B3B5-4434-806F-6C1A54F11509}"/>
    <dgm:cxn modelId="{5CF94D17-A9D6-4F94-8487-6CA4FC6CC5EF}" srcId="{2ADC4BEF-D9D8-411F-86A6-002EB7833ADC}" destId="{FD4FB370-4A31-4D5D-B71D-E6B258053051}" srcOrd="3" destOrd="0" parTransId="{4EFE187B-57B4-4B76-94E3-513B037CFF89}" sibTransId="{4E8BDCAE-E7AC-4390-BE49-2C908ADA1A97}"/>
    <dgm:cxn modelId="{CAC3FDB4-D1F4-4F4D-BD55-DDD252A50591}" srcId="{3BEC659B-CF26-45AF-84B3-4BA8D2D40D19}" destId="{29486CEE-8B94-4C55-991B-18878D55AF48}" srcOrd="2" destOrd="0" parTransId="{900D876B-1485-4881-B94D-06D52F990E08}" sibTransId="{CE5C2B02-59CA-4405-8EF4-96169F954C70}"/>
    <dgm:cxn modelId="{5F561E82-6780-4149-B228-5D2937A492FF}" srcId="{FD4FB370-4A31-4D5D-B71D-E6B258053051}" destId="{9C6615E4-FBEE-47D5-B1A9-B2525B81B090}" srcOrd="2" destOrd="0" parTransId="{3E6F4A9C-C2B8-4022-862F-DD839727D095}" sibTransId="{F40D36EF-E2E6-4423-BF1D-8922A702B28B}"/>
    <dgm:cxn modelId="{5EFB43B6-6E8C-4927-AB5B-6708C6004786}" srcId="{2ADC4BEF-D9D8-411F-86A6-002EB7833ADC}" destId="{2E9E65D9-E21B-4C15-B385-5EBE48EF8E7E}" srcOrd="2" destOrd="0" parTransId="{DAAABCD8-36EA-43F9-AB5A-DB3E0B8201F7}" sibTransId="{64F3F84A-2DF0-4240-9889-C85A0EAC3BCF}"/>
    <dgm:cxn modelId="{1AB2A2C8-A808-46B4-9FAF-4A19D2957C4E}" type="presOf" srcId="{D6AD97D9-7B02-4932-982B-B626836FC4E7}" destId="{C6BE9154-5332-4803-9D2F-15293E736330}" srcOrd="0" destOrd="3" presId="urn:microsoft.com/office/officeart/2005/8/layout/hList1"/>
    <dgm:cxn modelId="{36F80145-1625-4BDE-93AC-F2CE62303A0D}" srcId="{D60CE898-D5D8-4048-9B6C-E24333DDEB2D}" destId="{B75439A1-E919-4781-8D81-D86D70EFFF71}" srcOrd="1" destOrd="0" parTransId="{4D6DB90D-8666-45AA-85B1-B55E0C2BE75F}" sibTransId="{942564DC-D6E3-4FA1-8C5B-87E632BA7B4A}"/>
    <dgm:cxn modelId="{0FB1B385-D4DD-4D15-90D6-39B196D22372}" srcId="{D7900E6C-7441-458D-9195-E0CC683F8DE0}" destId="{F153E280-59CC-423E-BDA8-2393C91838EC}" srcOrd="3" destOrd="0" parTransId="{5917357E-167C-4C7B-BA4A-5879B39961D5}" sibTransId="{2B67B292-4ECC-4794-B450-1D92FB8CDECE}"/>
    <dgm:cxn modelId="{7D346D15-22E0-4AF2-8252-EA70D75DF3BE}" type="presOf" srcId="{F153E280-59CC-423E-BDA8-2393C91838EC}" destId="{1C248951-7C85-4D80-AC58-7ECC24073A42}" srcOrd="0" destOrd="3" presId="urn:microsoft.com/office/officeart/2005/8/layout/hList1"/>
    <dgm:cxn modelId="{71D571EE-544E-41FD-82F9-A4443AD9547D}" type="presParOf" srcId="{E8324C45-3999-48E7-BA06-F2787D33D47F}" destId="{AAF1576B-60EC-44D9-A8E1-46518DE47087}" srcOrd="0" destOrd="0" presId="urn:microsoft.com/office/officeart/2005/8/layout/hList1"/>
    <dgm:cxn modelId="{A116D3E1-5AD5-4A96-A026-73410D8DB5BF}" type="presParOf" srcId="{AAF1576B-60EC-44D9-A8E1-46518DE47087}" destId="{020D5AB1-6EBA-4F8D-931E-607DB5E0AA68}" srcOrd="0" destOrd="0" presId="urn:microsoft.com/office/officeart/2005/8/layout/hList1"/>
    <dgm:cxn modelId="{886E0C2C-D3A6-4F64-A67D-0F9CBFED37AF}" type="presParOf" srcId="{AAF1576B-60EC-44D9-A8E1-46518DE47087}" destId="{C6BE9154-5332-4803-9D2F-15293E736330}" srcOrd="1" destOrd="0" presId="urn:microsoft.com/office/officeart/2005/8/layout/hList1"/>
    <dgm:cxn modelId="{A0835493-9326-4225-9B51-2DCCD7FDA630}" type="presParOf" srcId="{E8324C45-3999-48E7-BA06-F2787D33D47F}" destId="{E6F4526A-8CDC-4D35-8381-9B589CAD011F}" srcOrd="1" destOrd="0" presId="urn:microsoft.com/office/officeart/2005/8/layout/hList1"/>
    <dgm:cxn modelId="{D761D252-31CA-4F7A-B7A2-417DB265E9C9}" type="presParOf" srcId="{E8324C45-3999-48E7-BA06-F2787D33D47F}" destId="{BA9234C2-91BD-48F3-98F9-BA1AA71F76C3}" srcOrd="2" destOrd="0" presId="urn:microsoft.com/office/officeart/2005/8/layout/hList1"/>
    <dgm:cxn modelId="{A41AC6DE-6499-45AD-A1E5-0716BC8C6F03}" type="presParOf" srcId="{BA9234C2-91BD-48F3-98F9-BA1AA71F76C3}" destId="{43647B3E-1684-4867-9D76-08257A9752A1}" srcOrd="0" destOrd="0" presId="urn:microsoft.com/office/officeart/2005/8/layout/hList1"/>
    <dgm:cxn modelId="{0B3064FA-0550-48DD-ABD9-4CB270E112C6}" type="presParOf" srcId="{BA9234C2-91BD-48F3-98F9-BA1AA71F76C3}" destId="{1C248951-7C85-4D80-AC58-7ECC24073A42}" srcOrd="1" destOrd="0" presId="urn:microsoft.com/office/officeart/2005/8/layout/hList1"/>
    <dgm:cxn modelId="{C8186529-15A4-4204-966E-1F4C1D5DAB16}" type="presParOf" srcId="{E8324C45-3999-48E7-BA06-F2787D33D47F}" destId="{EAAEA6E4-69B9-488D-928E-DF46AE856A61}" srcOrd="3" destOrd="0" presId="urn:microsoft.com/office/officeart/2005/8/layout/hList1"/>
    <dgm:cxn modelId="{76558815-A474-4C84-B719-FE59CDA43BA9}" type="presParOf" srcId="{E8324C45-3999-48E7-BA06-F2787D33D47F}" destId="{CE5A6A8D-7A71-4E1B-A17A-B17B536F0354}" srcOrd="4" destOrd="0" presId="urn:microsoft.com/office/officeart/2005/8/layout/hList1"/>
    <dgm:cxn modelId="{5C40505B-3944-49AB-8E63-343C62EC558D}" type="presParOf" srcId="{CE5A6A8D-7A71-4E1B-A17A-B17B536F0354}" destId="{B07C1014-37CE-4BCD-8EA8-3E770A49F149}" srcOrd="0" destOrd="0" presId="urn:microsoft.com/office/officeart/2005/8/layout/hList1"/>
    <dgm:cxn modelId="{C8141D97-BAC1-4FD3-B3AA-5F6C558499A2}" type="presParOf" srcId="{CE5A6A8D-7A71-4E1B-A17A-B17B536F0354}" destId="{9D99E840-3ACD-4ACE-A22C-E530B7567A7E}" srcOrd="1" destOrd="0" presId="urn:microsoft.com/office/officeart/2005/8/layout/hList1"/>
    <dgm:cxn modelId="{CA33148C-9780-4156-BBEB-D410D9A8627B}" type="presParOf" srcId="{E8324C45-3999-48E7-BA06-F2787D33D47F}" destId="{3834EAB8-9D09-44C1-A6F1-8413FE9B5580}" srcOrd="5" destOrd="0" presId="urn:microsoft.com/office/officeart/2005/8/layout/hList1"/>
    <dgm:cxn modelId="{B0AFC176-878B-4DCC-8C57-CEC87908F3BD}" type="presParOf" srcId="{E8324C45-3999-48E7-BA06-F2787D33D47F}" destId="{21DEBD11-1CB3-4136-A4A7-C2B8D5664CE3}" srcOrd="6" destOrd="0" presId="urn:microsoft.com/office/officeart/2005/8/layout/hList1"/>
    <dgm:cxn modelId="{F0E1EA7E-6714-43FB-8C83-4E4E08E54701}" type="presParOf" srcId="{21DEBD11-1CB3-4136-A4A7-C2B8D5664CE3}" destId="{1E35967D-C185-430A-9C5F-4D01DCBA314B}" srcOrd="0" destOrd="0" presId="urn:microsoft.com/office/officeart/2005/8/layout/hList1"/>
    <dgm:cxn modelId="{860DA7B5-E646-4096-ACDA-FC9241BC4CB7}" type="presParOf" srcId="{21DEBD11-1CB3-4136-A4A7-C2B8D5664CE3}" destId="{F1656633-5131-4D3D-A9B0-799DB614C2C5}"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0D5AB1-6EBA-4F8D-931E-607DB5E0AA68}">
      <dsp:nvSpPr>
        <dsp:cNvPr id="0" name=""/>
        <dsp:cNvSpPr/>
      </dsp:nvSpPr>
      <dsp:spPr>
        <a:xfrm>
          <a:off x="3323" y="578677"/>
          <a:ext cx="1998315" cy="65008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Presented data </a:t>
          </a:r>
          <a:endParaRPr lang="en-US" sz="1800" kern="1200" dirty="0"/>
        </a:p>
      </dsp:txBody>
      <dsp:txXfrm>
        <a:off x="3323" y="578677"/>
        <a:ext cx="1998315" cy="650084"/>
      </dsp:txXfrm>
    </dsp:sp>
    <dsp:sp modelId="{C6BE9154-5332-4803-9D2F-15293E736330}">
      <dsp:nvSpPr>
        <dsp:cNvPr id="0" name=""/>
        <dsp:cNvSpPr/>
      </dsp:nvSpPr>
      <dsp:spPr>
        <a:xfrm>
          <a:off x="3323" y="1228762"/>
          <a:ext cx="1998315" cy="37551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 infections</a:t>
          </a:r>
          <a:endParaRPr lang="en-US" sz="1800" kern="1200" dirty="0"/>
        </a:p>
        <a:p>
          <a:pPr marL="171450" lvl="1" indent="-171450" algn="l" defTabSz="800100">
            <a:lnSpc>
              <a:spcPct val="90000"/>
            </a:lnSpc>
            <a:spcBef>
              <a:spcPct val="0"/>
            </a:spcBef>
            <a:spcAft>
              <a:spcPct val="15000"/>
            </a:spcAft>
            <a:buChar char="••"/>
          </a:pPr>
          <a:r>
            <a:rPr lang="en-US" sz="1800" kern="1200" dirty="0" smtClean="0"/>
            <a:t># CL days</a:t>
          </a:r>
          <a:endParaRPr lang="en-US" sz="1800" kern="1200" dirty="0"/>
        </a:p>
        <a:p>
          <a:pPr marL="171450" lvl="1" indent="-171450" algn="l" defTabSz="800100">
            <a:lnSpc>
              <a:spcPct val="90000"/>
            </a:lnSpc>
            <a:spcBef>
              <a:spcPct val="0"/>
            </a:spcBef>
            <a:spcAft>
              <a:spcPct val="15000"/>
            </a:spcAft>
            <a:buChar char="••"/>
          </a:pPr>
          <a:r>
            <a:rPr lang="en-US" sz="1800" kern="1200" dirty="0" smtClean="0"/>
            <a:t>SIR</a:t>
          </a:r>
          <a:endParaRPr lang="en-US" sz="1800" kern="1200" dirty="0"/>
        </a:p>
        <a:p>
          <a:pPr marL="342900" lvl="2" indent="-171450" algn="l" defTabSz="800100">
            <a:lnSpc>
              <a:spcPct val="90000"/>
            </a:lnSpc>
            <a:spcBef>
              <a:spcPct val="0"/>
            </a:spcBef>
            <a:spcAft>
              <a:spcPct val="15000"/>
            </a:spcAft>
            <a:buChar char="••"/>
          </a:pPr>
          <a:r>
            <a:rPr lang="en-US" sz="1800" kern="1200" dirty="0" smtClean="0"/>
            <a:t># predicted</a:t>
          </a:r>
          <a:endParaRPr lang="en-US" sz="1800" kern="1200" dirty="0"/>
        </a:p>
        <a:p>
          <a:pPr marL="342900" lvl="2" indent="-171450" algn="l" defTabSz="800100">
            <a:lnSpc>
              <a:spcPct val="90000"/>
            </a:lnSpc>
            <a:spcBef>
              <a:spcPct val="0"/>
            </a:spcBef>
            <a:spcAft>
              <a:spcPct val="15000"/>
            </a:spcAft>
            <a:buChar char="••"/>
          </a:pPr>
          <a:r>
            <a:rPr lang="en-US" sz="1800" kern="1200" dirty="0" smtClean="0"/>
            <a:t>p-value</a:t>
          </a:r>
          <a:endParaRPr lang="en-US" sz="1800" kern="1200" dirty="0"/>
        </a:p>
        <a:p>
          <a:pPr marL="342900" lvl="2" indent="-171450" algn="l" defTabSz="800100">
            <a:lnSpc>
              <a:spcPct val="90000"/>
            </a:lnSpc>
            <a:spcBef>
              <a:spcPct val="0"/>
            </a:spcBef>
            <a:spcAft>
              <a:spcPct val="15000"/>
            </a:spcAft>
            <a:buChar char="••"/>
          </a:pPr>
          <a:r>
            <a:rPr lang="en-US" sz="1800" kern="1200" dirty="0" smtClean="0"/>
            <a:t>95% CI</a:t>
          </a:r>
          <a:endParaRPr lang="en-US" sz="1800" kern="1200" dirty="0"/>
        </a:p>
        <a:p>
          <a:pPr marL="342900" lvl="2" indent="-171450" algn="l" defTabSz="800100">
            <a:lnSpc>
              <a:spcPct val="90000"/>
            </a:lnSpc>
            <a:spcBef>
              <a:spcPct val="0"/>
            </a:spcBef>
            <a:spcAft>
              <a:spcPct val="15000"/>
            </a:spcAft>
            <a:buChar char="••"/>
          </a:pPr>
          <a:r>
            <a:rPr lang="en-US" sz="1800" kern="1200" dirty="0" smtClean="0"/>
            <a:t>Comparison </a:t>
          </a:r>
          <a:endParaRPr lang="en-US" sz="1800" kern="1200" dirty="0"/>
        </a:p>
        <a:p>
          <a:pPr marL="514350" lvl="3" indent="-171450" algn="l" defTabSz="800100">
            <a:lnSpc>
              <a:spcPct val="90000"/>
            </a:lnSpc>
            <a:spcBef>
              <a:spcPct val="0"/>
            </a:spcBef>
            <a:spcAft>
              <a:spcPct val="15000"/>
            </a:spcAft>
            <a:buChar char="••"/>
          </a:pPr>
          <a:r>
            <a:rPr lang="en-US" sz="1800" kern="1200" dirty="0" smtClean="0"/>
            <a:t>National</a:t>
          </a:r>
          <a:endParaRPr lang="en-US" sz="1800" kern="1200" dirty="0"/>
        </a:p>
        <a:p>
          <a:pPr marL="514350" lvl="3" indent="-171450" algn="l" defTabSz="800100">
            <a:lnSpc>
              <a:spcPct val="90000"/>
            </a:lnSpc>
            <a:spcBef>
              <a:spcPct val="0"/>
            </a:spcBef>
            <a:spcAft>
              <a:spcPct val="15000"/>
            </a:spcAft>
            <a:buChar char="••"/>
          </a:pPr>
          <a:r>
            <a:rPr lang="en-US" sz="1800" kern="1200" dirty="0" smtClean="0"/>
            <a:t>State</a:t>
          </a:r>
          <a:endParaRPr lang="en-US" sz="1800" kern="1200" dirty="0"/>
        </a:p>
        <a:p>
          <a:pPr marL="514350" lvl="3" indent="-171450" algn="l" defTabSz="800100">
            <a:lnSpc>
              <a:spcPct val="90000"/>
            </a:lnSpc>
            <a:spcBef>
              <a:spcPct val="0"/>
            </a:spcBef>
            <a:spcAft>
              <a:spcPct val="15000"/>
            </a:spcAft>
            <a:buChar char="••"/>
          </a:pPr>
          <a:r>
            <a:rPr lang="en-US" sz="1800" kern="1200" dirty="0" err="1" smtClean="0"/>
            <a:t>Bedsize</a:t>
          </a:r>
          <a:endParaRPr lang="en-US" sz="1800" kern="1200" dirty="0"/>
        </a:p>
        <a:p>
          <a:pPr marL="514350" lvl="3" indent="-171450" algn="l" defTabSz="800100">
            <a:lnSpc>
              <a:spcPct val="90000"/>
            </a:lnSpc>
            <a:spcBef>
              <a:spcPct val="0"/>
            </a:spcBef>
            <a:spcAft>
              <a:spcPct val="15000"/>
            </a:spcAft>
            <a:buChar char="••"/>
          </a:pPr>
          <a:r>
            <a:rPr lang="en-US" sz="1800" kern="1200" dirty="0" smtClean="0"/>
            <a:t>Hospital</a:t>
          </a:r>
          <a:endParaRPr lang="en-US" sz="1800" kern="1200" dirty="0"/>
        </a:p>
        <a:p>
          <a:pPr marL="171450" lvl="1" indent="-171450" algn="l" defTabSz="800100">
            <a:lnSpc>
              <a:spcPct val="90000"/>
            </a:lnSpc>
            <a:spcBef>
              <a:spcPct val="0"/>
            </a:spcBef>
            <a:spcAft>
              <a:spcPct val="15000"/>
            </a:spcAft>
            <a:buChar char="••"/>
          </a:pPr>
          <a:r>
            <a:rPr lang="en-US" sz="1800" kern="1200" dirty="0" smtClean="0"/>
            <a:t>Historical data</a:t>
          </a:r>
          <a:endParaRPr lang="en-US" sz="1800" kern="1200" dirty="0"/>
        </a:p>
      </dsp:txBody>
      <dsp:txXfrm>
        <a:off x="3323" y="1228762"/>
        <a:ext cx="1998315" cy="3755159"/>
      </dsp:txXfrm>
    </dsp:sp>
    <dsp:sp modelId="{43647B3E-1684-4867-9D76-08257A9752A1}">
      <dsp:nvSpPr>
        <dsp:cNvPr id="0" name=""/>
        <dsp:cNvSpPr/>
      </dsp:nvSpPr>
      <dsp:spPr>
        <a:xfrm>
          <a:off x="2281402" y="578677"/>
          <a:ext cx="1998315" cy="65008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Format</a:t>
          </a:r>
          <a:endParaRPr lang="en-US" sz="1800" kern="1200" dirty="0"/>
        </a:p>
      </dsp:txBody>
      <dsp:txXfrm>
        <a:off x="2281402" y="578677"/>
        <a:ext cx="1998315" cy="650084"/>
      </dsp:txXfrm>
    </dsp:sp>
    <dsp:sp modelId="{1C248951-7C85-4D80-AC58-7ECC24073A42}">
      <dsp:nvSpPr>
        <dsp:cNvPr id="0" name=""/>
        <dsp:cNvSpPr/>
      </dsp:nvSpPr>
      <dsp:spPr>
        <a:xfrm>
          <a:off x="2281402" y="1228762"/>
          <a:ext cx="1998315" cy="37551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Table</a:t>
          </a:r>
          <a:endParaRPr lang="en-US" sz="1800" kern="1200" dirty="0"/>
        </a:p>
        <a:p>
          <a:pPr marL="171450" lvl="1" indent="-171450" algn="l" defTabSz="800100">
            <a:lnSpc>
              <a:spcPct val="90000"/>
            </a:lnSpc>
            <a:spcBef>
              <a:spcPct val="0"/>
            </a:spcBef>
            <a:spcAft>
              <a:spcPct val="15000"/>
            </a:spcAft>
            <a:buChar char="••"/>
          </a:pPr>
          <a:r>
            <a:rPr lang="en-US" sz="1800" kern="1200" dirty="0" smtClean="0"/>
            <a:t>Graph</a:t>
          </a:r>
          <a:endParaRPr lang="en-US" sz="1800" kern="1200" dirty="0"/>
        </a:p>
        <a:p>
          <a:pPr marL="171450" lvl="1" indent="-171450" algn="l" defTabSz="800100">
            <a:lnSpc>
              <a:spcPct val="90000"/>
            </a:lnSpc>
            <a:spcBef>
              <a:spcPct val="0"/>
            </a:spcBef>
            <a:spcAft>
              <a:spcPct val="15000"/>
            </a:spcAft>
            <a:buChar char="••"/>
          </a:pPr>
          <a:r>
            <a:rPr lang="en-US" sz="1800" kern="1200" dirty="0" smtClean="0"/>
            <a:t>Order</a:t>
          </a:r>
          <a:endParaRPr lang="en-US" sz="1800" kern="1200" dirty="0"/>
        </a:p>
        <a:p>
          <a:pPr marL="171450" lvl="1" indent="-171450" algn="l" defTabSz="800100">
            <a:lnSpc>
              <a:spcPct val="90000"/>
            </a:lnSpc>
            <a:spcBef>
              <a:spcPct val="0"/>
            </a:spcBef>
            <a:spcAft>
              <a:spcPct val="15000"/>
            </a:spcAft>
            <a:buChar char="••"/>
          </a:pPr>
          <a:r>
            <a:rPr lang="en-US" sz="1800" kern="1200" dirty="0" smtClean="0"/>
            <a:t>Considerations</a:t>
          </a:r>
          <a:endParaRPr lang="en-US" sz="1800" kern="1200" dirty="0"/>
        </a:p>
        <a:p>
          <a:pPr marL="342900" lvl="2" indent="-171450" algn="l" defTabSz="800100">
            <a:lnSpc>
              <a:spcPct val="90000"/>
            </a:lnSpc>
            <a:spcBef>
              <a:spcPct val="0"/>
            </a:spcBef>
            <a:spcAft>
              <a:spcPct val="15000"/>
            </a:spcAft>
            <a:buChar char="••"/>
          </a:pPr>
          <a:r>
            <a:rPr lang="en-US" sz="1800" kern="1200" dirty="0" smtClean="0"/>
            <a:t>No infections</a:t>
          </a:r>
          <a:endParaRPr lang="en-US" sz="1800" kern="1200" dirty="0"/>
        </a:p>
        <a:p>
          <a:pPr marL="342900" lvl="2" indent="-171450" algn="l" defTabSz="800100">
            <a:lnSpc>
              <a:spcPct val="90000"/>
            </a:lnSpc>
            <a:spcBef>
              <a:spcPct val="0"/>
            </a:spcBef>
            <a:spcAft>
              <a:spcPct val="15000"/>
            </a:spcAft>
            <a:buChar char="••"/>
          </a:pPr>
          <a:r>
            <a:rPr lang="en-US" sz="1800" kern="1200" dirty="0" smtClean="0"/>
            <a:t>&lt;1 predicted</a:t>
          </a:r>
          <a:endParaRPr lang="en-US" sz="1800" kern="1200" dirty="0"/>
        </a:p>
      </dsp:txBody>
      <dsp:txXfrm>
        <a:off x="2281402" y="1228762"/>
        <a:ext cx="1998315" cy="3755159"/>
      </dsp:txXfrm>
    </dsp:sp>
    <dsp:sp modelId="{B07C1014-37CE-4BCD-8EA8-3E770A49F149}">
      <dsp:nvSpPr>
        <dsp:cNvPr id="0" name=""/>
        <dsp:cNvSpPr/>
      </dsp:nvSpPr>
      <dsp:spPr>
        <a:xfrm>
          <a:off x="4559482" y="578677"/>
          <a:ext cx="1998315" cy="65008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Stratification type and time period</a:t>
          </a:r>
          <a:endParaRPr lang="en-US" sz="1800" kern="1200" dirty="0"/>
        </a:p>
      </dsp:txBody>
      <dsp:txXfrm>
        <a:off x="4559482" y="578677"/>
        <a:ext cx="1998315" cy="650084"/>
      </dsp:txXfrm>
    </dsp:sp>
    <dsp:sp modelId="{9D99E840-3ACD-4ACE-A22C-E530B7567A7E}">
      <dsp:nvSpPr>
        <dsp:cNvPr id="0" name=""/>
        <dsp:cNvSpPr/>
      </dsp:nvSpPr>
      <dsp:spPr>
        <a:xfrm>
          <a:off x="4559482" y="1228762"/>
          <a:ext cx="1998315" cy="37551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Aggregate by</a:t>
          </a:r>
          <a:endParaRPr lang="en-US" sz="1800" kern="1200" dirty="0"/>
        </a:p>
        <a:p>
          <a:pPr marL="342900" lvl="2" indent="-171450" algn="l" defTabSz="800100">
            <a:lnSpc>
              <a:spcPct val="90000"/>
            </a:lnSpc>
            <a:spcBef>
              <a:spcPct val="0"/>
            </a:spcBef>
            <a:spcAft>
              <a:spcPct val="15000"/>
            </a:spcAft>
            <a:buChar char="••"/>
          </a:pPr>
          <a:r>
            <a:rPr lang="en-US" sz="1800" kern="1200" dirty="0" smtClean="0"/>
            <a:t>Hospital</a:t>
          </a:r>
          <a:endParaRPr lang="en-US" sz="1800" kern="1200" dirty="0"/>
        </a:p>
        <a:p>
          <a:pPr marL="342900" lvl="2" indent="-171450" algn="l" defTabSz="800100">
            <a:lnSpc>
              <a:spcPct val="90000"/>
            </a:lnSpc>
            <a:spcBef>
              <a:spcPct val="0"/>
            </a:spcBef>
            <a:spcAft>
              <a:spcPct val="15000"/>
            </a:spcAft>
            <a:buChar char="••"/>
          </a:pPr>
          <a:r>
            <a:rPr lang="en-US" sz="1800" kern="1200" dirty="0" smtClean="0"/>
            <a:t>Adult/PICU and NICU</a:t>
          </a:r>
          <a:endParaRPr lang="en-US" sz="1800" kern="1200" dirty="0"/>
        </a:p>
        <a:p>
          <a:pPr marL="342900" lvl="2" indent="-171450" algn="l" defTabSz="800100">
            <a:lnSpc>
              <a:spcPct val="90000"/>
            </a:lnSpc>
            <a:spcBef>
              <a:spcPct val="0"/>
            </a:spcBef>
            <a:spcAft>
              <a:spcPct val="15000"/>
            </a:spcAft>
            <a:buChar char="••"/>
          </a:pPr>
          <a:r>
            <a:rPr lang="en-US" sz="1800" kern="1200" dirty="0" smtClean="0"/>
            <a:t>Unit</a:t>
          </a:r>
          <a:endParaRPr lang="en-US" sz="1800" kern="1200" dirty="0"/>
        </a:p>
        <a:p>
          <a:pPr marL="171450" lvl="1" indent="-171450" algn="l" defTabSz="800100">
            <a:lnSpc>
              <a:spcPct val="90000"/>
            </a:lnSpc>
            <a:spcBef>
              <a:spcPct val="0"/>
            </a:spcBef>
            <a:spcAft>
              <a:spcPct val="15000"/>
            </a:spcAft>
            <a:buChar char="••"/>
          </a:pPr>
          <a:r>
            <a:rPr lang="en-US" sz="1800" kern="1200" dirty="0" smtClean="0"/>
            <a:t>Time period</a:t>
          </a:r>
          <a:endParaRPr lang="en-US" sz="1800" kern="1200" dirty="0"/>
        </a:p>
        <a:p>
          <a:pPr marL="342900" lvl="2" indent="-171450" algn="l" defTabSz="800100">
            <a:lnSpc>
              <a:spcPct val="90000"/>
            </a:lnSpc>
            <a:spcBef>
              <a:spcPct val="0"/>
            </a:spcBef>
            <a:spcAft>
              <a:spcPct val="15000"/>
            </a:spcAft>
            <a:buChar char="••"/>
          </a:pPr>
          <a:r>
            <a:rPr lang="en-US" sz="1800" kern="1200" dirty="0" smtClean="0"/>
            <a:t>Annual</a:t>
          </a:r>
          <a:endParaRPr lang="en-US" sz="1800" kern="1200" dirty="0"/>
        </a:p>
        <a:p>
          <a:pPr marL="342900" lvl="2" indent="-171450" algn="l" defTabSz="800100">
            <a:lnSpc>
              <a:spcPct val="90000"/>
            </a:lnSpc>
            <a:spcBef>
              <a:spcPct val="0"/>
            </a:spcBef>
            <a:spcAft>
              <a:spcPct val="15000"/>
            </a:spcAft>
            <a:buChar char="••"/>
          </a:pPr>
          <a:r>
            <a:rPr lang="en-US" sz="1800" kern="1200" dirty="0" smtClean="0"/>
            <a:t>Semi-annual </a:t>
          </a:r>
          <a:endParaRPr lang="en-US" sz="1800" kern="1200" dirty="0"/>
        </a:p>
        <a:p>
          <a:pPr marL="342900" lvl="2" indent="-171450" algn="l" defTabSz="800100">
            <a:lnSpc>
              <a:spcPct val="90000"/>
            </a:lnSpc>
            <a:spcBef>
              <a:spcPct val="0"/>
            </a:spcBef>
            <a:spcAft>
              <a:spcPct val="15000"/>
            </a:spcAft>
            <a:buChar char="••"/>
          </a:pPr>
          <a:r>
            <a:rPr lang="en-US" sz="1800" kern="1200" dirty="0" smtClean="0"/>
            <a:t>Quarterly</a:t>
          </a:r>
          <a:endParaRPr lang="en-US" sz="1800" kern="1200" dirty="0"/>
        </a:p>
      </dsp:txBody>
      <dsp:txXfrm>
        <a:off x="4559482" y="1228762"/>
        <a:ext cx="1998315" cy="3755159"/>
      </dsp:txXfrm>
    </dsp:sp>
    <dsp:sp modelId="{1E35967D-C185-430A-9C5F-4D01DCBA314B}">
      <dsp:nvSpPr>
        <dsp:cNvPr id="0" name=""/>
        <dsp:cNvSpPr/>
      </dsp:nvSpPr>
      <dsp:spPr>
        <a:xfrm>
          <a:off x="6837561" y="578677"/>
          <a:ext cx="1998315" cy="65008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Interpretation</a:t>
          </a:r>
          <a:endParaRPr lang="en-US" sz="1800" kern="1200" dirty="0"/>
        </a:p>
      </dsp:txBody>
      <dsp:txXfrm>
        <a:off x="6837561" y="578677"/>
        <a:ext cx="1998315" cy="650084"/>
      </dsp:txXfrm>
    </dsp:sp>
    <dsp:sp modelId="{F1656633-5131-4D3D-A9B0-799DB614C2C5}">
      <dsp:nvSpPr>
        <dsp:cNvPr id="0" name=""/>
        <dsp:cNvSpPr/>
      </dsp:nvSpPr>
      <dsp:spPr>
        <a:xfrm>
          <a:off x="6837561" y="1228762"/>
          <a:ext cx="1998315" cy="37551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Cues</a:t>
          </a:r>
          <a:endParaRPr lang="en-US" sz="1800" kern="1200" dirty="0"/>
        </a:p>
        <a:p>
          <a:pPr marL="342900" lvl="2" indent="-171450" algn="l" defTabSz="800100">
            <a:lnSpc>
              <a:spcPct val="90000"/>
            </a:lnSpc>
            <a:spcBef>
              <a:spcPct val="0"/>
            </a:spcBef>
            <a:spcAft>
              <a:spcPct val="15000"/>
            </a:spcAft>
            <a:buChar char="••"/>
          </a:pPr>
          <a:r>
            <a:rPr lang="en-US" sz="1800" kern="1200" dirty="0" smtClean="0"/>
            <a:t>Color</a:t>
          </a:r>
          <a:endParaRPr lang="en-US" sz="1800" kern="1200" dirty="0"/>
        </a:p>
        <a:p>
          <a:pPr marL="342900" lvl="2" indent="-171450" algn="l" defTabSz="800100">
            <a:lnSpc>
              <a:spcPct val="90000"/>
            </a:lnSpc>
            <a:spcBef>
              <a:spcPct val="0"/>
            </a:spcBef>
            <a:spcAft>
              <a:spcPct val="15000"/>
            </a:spcAft>
            <a:buChar char="••"/>
          </a:pPr>
          <a:r>
            <a:rPr lang="en-US" sz="1800" kern="1200" dirty="0" smtClean="0"/>
            <a:t>Symbols</a:t>
          </a:r>
          <a:endParaRPr lang="en-US" sz="1800" kern="1200" dirty="0"/>
        </a:p>
        <a:p>
          <a:pPr marL="342900" lvl="2" indent="-171450" algn="l" defTabSz="800100">
            <a:lnSpc>
              <a:spcPct val="90000"/>
            </a:lnSpc>
            <a:spcBef>
              <a:spcPct val="0"/>
            </a:spcBef>
            <a:spcAft>
              <a:spcPct val="15000"/>
            </a:spcAft>
            <a:buChar char="••"/>
          </a:pPr>
          <a:r>
            <a:rPr lang="en-US" sz="1800" kern="1200" dirty="0" smtClean="0"/>
            <a:t>Words</a:t>
          </a:r>
          <a:endParaRPr lang="en-US" sz="1800" kern="1200" dirty="0"/>
        </a:p>
        <a:p>
          <a:pPr marL="171450" lvl="1" indent="-171450" algn="l" defTabSz="800100">
            <a:lnSpc>
              <a:spcPct val="90000"/>
            </a:lnSpc>
            <a:spcBef>
              <a:spcPct val="0"/>
            </a:spcBef>
            <a:spcAft>
              <a:spcPct val="15000"/>
            </a:spcAft>
            <a:buChar char="••"/>
          </a:pPr>
          <a:r>
            <a:rPr lang="en-US" sz="1800" kern="1200" dirty="0" smtClean="0"/>
            <a:t>SIR language</a:t>
          </a:r>
          <a:endParaRPr lang="en-US" sz="1800" kern="1200" dirty="0"/>
        </a:p>
      </dsp:txBody>
      <dsp:txXfrm>
        <a:off x="6837561" y="1228762"/>
        <a:ext cx="1998315" cy="375515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624AEA-3532-404D-A6E3-034C1B54B088}" type="datetimeFigureOut">
              <a:rPr lang="en-US" smtClean="0"/>
              <a:pPr/>
              <a:t>8/16/2012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9A46C1-5C39-46A8-8AA4-74E839695E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I </a:t>
            </a:r>
            <a:r>
              <a:rPr lang="en-US" b="0" baseline="0" dirty="0" smtClean="0"/>
              <a:t>hope you have been enjoying the conference and the opportunity to work with your colleagues both from your healthcare facility and from other healthcare facilities.  </a:t>
            </a:r>
            <a:r>
              <a:rPr lang="en-US" b="0" dirty="0" smtClean="0"/>
              <a:t>The purpose of our session is to both interact with your colleagues and interact</a:t>
            </a:r>
            <a:r>
              <a:rPr lang="en-US" b="0" baseline="0" dirty="0" smtClean="0"/>
              <a:t> with healthcare-associated infection data’s new metric, the standardized infection ratio, also referred to as the SIR.  Be careful when you talk about the SIR because it seems to be most commonly confused with SIRS, systemic inflammatory response syndrome.</a:t>
            </a:r>
          </a:p>
          <a:p>
            <a:endParaRPr lang="en-US" b="0" baseline="0" dirty="0" smtClean="0"/>
          </a:p>
          <a:p>
            <a:r>
              <a:rPr lang="en-US" b="0" baseline="0" dirty="0" smtClean="0"/>
              <a:t>Some of you, especially the infection preventionists, may have exposure to the SIR through CDC’s National Healthcare Safety Network and through the Virginia Department of </a:t>
            </a:r>
            <a:r>
              <a:rPr lang="en-US" b="0" baseline="0" smtClean="0"/>
              <a:t>Health’s </a:t>
            </a:r>
            <a:r>
              <a:rPr lang="en-US" b="0" baseline="0" smtClean="0"/>
              <a:t>two </a:t>
            </a:r>
            <a:r>
              <a:rPr lang="en-US" b="0" baseline="0" dirty="0" smtClean="0"/>
              <a:t>recent webinars on the SIR.  I will spend the first 15 minutes reviewing what this relatively new metric is, how to interpret it, and introduce components to consider when sharing the data within your facility.  Then, we will break into groups and allow 20 minutes for you to discuss and agree upon a way to display the data for your designated audience (unit and frontline staff, Infection Control Committee members, or Board of Director members).  At the end a presenter from each group will share their decisions with the larger group.  And we will leave a few minutes for wrap-up.</a:t>
            </a:r>
          </a:p>
          <a:p>
            <a:endParaRPr lang="en-US" b="0" baseline="0" dirty="0" smtClean="0"/>
          </a:p>
          <a:p>
            <a:r>
              <a:rPr lang="en-US" b="0" baseline="0" dirty="0" smtClean="0"/>
              <a:t>Let’s get started.</a:t>
            </a:r>
          </a:p>
          <a:p>
            <a:endParaRPr lang="en-US" b="0" dirty="0"/>
          </a:p>
        </p:txBody>
      </p:sp>
      <p:sp>
        <p:nvSpPr>
          <p:cNvPr id="4" name="Slide Number Placeholder 3"/>
          <p:cNvSpPr>
            <a:spLocks noGrp="1"/>
          </p:cNvSpPr>
          <p:nvPr>
            <p:ph type="sldNum" sz="quarter" idx="10"/>
          </p:nvPr>
        </p:nvSpPr>
        <p:spPr/>
        <p:txBody>
          <a:bodyPr/>
          <a:lstStyle/>
          <a:p>
            <a:fld id="{BB9A46C1-5C39-46A8-8AA4-74E839695E1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Infection</a:t>
            </a:r>
            <a:r>
              <a:rPr lang="en-US" baseline="0" dirty="0" smtClean="0"/>
              <a:t> preventionists participating in the 2011 surgical site infection surveillance pilot revealed some additional benefits of sharing data within the facility.  </a:t>
            </a:r>
          </a:p>
          <a:p>
            <a:pPr lvl="1"/>
            <a:r>
              <a:rPr lang="en-US" dirty="0" smtClean="0"/>
              <a:t>Increases awareness of </a:t>
            </a:r>
            <a:r>
              <a:rPr lang="en-US" dirty="0" err="1" smtClean="0"/>
              <a:t>HAIs</a:t>
            </a:r>
            <a:r>
              <a:rPr lang="en-US" dirty="0" smtClean="0"/>
              <a:t> within the facility</a:t>
            </a:r>
          </a:p>
          <a:p>
            <a:pPr lvl="1"/>
            <a:r>
              <a:rPr lang="en-US" dirty="0" smtClean="0"/>
              <a:t>Presents data to those who can make a difference</a:t>
            </a:r>
          </a:p>
          <a:p>
            <a:pPr lvl="1"/>
            <a:r>
              <a:rPr lang="en-US" dirty="0" smtClean="0"/>
              <a:t>Provides benchmark data to support improvement initiatives</a:t>
            </a:r>
          </a:p>
          <a:p>
            <a:pPr lvl="1"/>
            <a:r>
              <a:rPr lang="en-US" dirty="0" smtClean="0"/>
              <a:t>Keeps HAIs in the spotlight</a:t>
            </a:r>
          </a:p>
          <a:p>
            <a:pPr lvl="1"/>
            <a:endParaRPr lang="en-US" dirty="0" smtClean="0"/>
          </a:p>
          <a:p>
            <a:pPr lvl="0"/>
            <a:r>
              <a:rPr lang="en-US" baseline="0" dirty="0" smtClean="0"/>
              <a:t>Although this is not specific to the SIR metric, it applies to all HAI metrics being shared within a facility. </a:t>
            </a:r>
            <a:endParaRPr lang="en-US" dirty="0" smtClean="0"/>
          </a:p>
          <a:p>
            <a:endParaRPr lang="en-US" dirty="0"/>
          </a:p>
        </p:txBody>
      </p:sp>
      <p:sp>
        <p:nvSpPr>
          <p:cNvPr id="4" name="Slide Number Placeholder 3"/>
          <p:cNvSpPr>
            <a:spLocks noGrp="1"/>
          </p:cNvSpPr>
          <p:nvPr>
            <p:ph type="sldNum" sz="quarter" idx="10"/>
          </p:nvPr>
        </p:nvSpPr>
        <p:spPr/>
        <p:txBody>
          <a:bodyPr/>
          <a:lstStyle/>
          <a:p>
            <a:fld id="{2E25B0B1-1E63-470C-AA6F-D2A3925A182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the Nov 10</a:t>
            </a:r>
            <a:r>
              <a:rPr lang="en-US" baseline="30000" dirty="0" smtClean="0"/>
              <a:t>th</a:t>
            </a:r>
            <a:r>
              <a:rPr lang="en-US" dirty="0" smtClean="0"/>
              <a:t> conference,</a:t>
            </a:r>
            <a:r>
              <a:rPr lang="en-US" baseline="0" dirty="0" smtClean="0"/>
              <a:t> we talked about data presentation, and we wanted to reemphasize customizing your data whenever possible.  In SIR 101, you saw how NHSN, CMS, and VDH chose to display SIR data.  There is no right way and it should always be customized for the audience whenever possible.  This slide is a reminder of components to consider when presenting SIR data.  What type of data would be most important to your audience, do you need comparison or historical data?  Which format - table or graph - would be the most impactful and easy to understand for your audience?  How do you want to stratify and group your data?  By unit, quarterly or annually, etc?  And of course, what words, symbols or colors are you going to use to help your audience easily follow the data?</a:t>
            </a:r>
            <a:endParaRPr lang="en-US" dirty="0"/>
          </a:p>
        </p:txBody>
      </p:sp>
      <p:sp>
        <p:nvSpPr>
          <p:cNvPr id="4" name="Slide Number Placeholder 3"/>
          <p:cNvSpPr>
            <a:spLocks noGrp="1"/>
          </p:cNvSpPr>
          <p:nvPr>
            <p:ph type="sldNum" sz="quarter" idx="10"/>
          </p:nvPr>
        </p:nvSpPr>
        <p:spPr/>
        <p:txBody>
          <a:bodyPr/>
          <a:lstStyle/>
          <a:p>
            <a:fld id="{2E25B0B1-1E63-470C-AA6F-D2A3925A182A}"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you</a:t>
            </a:r>
            <a:r>
              <a:rPr lang="en-US" baseline="0" dirty="0" smtClean="0"/>
              <a:t> want to give e</a:t>
            </a:r>
            <a:r>
              <a:rPr lang="en-US" dirty="0" smtClean="0"/>
              <a:t>xtra </a:t>
            </a:r>
            <a:r>
              <a:rPr lang="en-US" dirty="0" smtClean="0"/>
              <a:t>recognition</a:t>
            </a:r>
            <a:r>
              <a:rPr lang="en-US" baseline="0" dirty="0" smtClean="0"/>
              <a:t> for those units </a:t>
            </a:r>
            <a:r>
              <a:rPr lang="en-US" baseline="0" dirty="0" smtClean="0"/>
              <a:t>without </a:t>
            </a:r>
            <a:r>
              <a:rPr lang="en-US" baseline="0" dirty="0" smtClean="0"/>
              <a:t>infections?</a:t>
            </a:r>
            <a:endParaRPr lang="en-US" dirty="0"/>
          </a:p>
        </p:txBody>
      </p:sp>
      <p:sp>
        <p:nvSpPr>
          <p:cNvPr id="4" name="Slide Number Placeholder 3"/>
          <p:cNvSpPr>
            <a:spLocks noGrp="1"/>
          </p:cNvSpPr>
          <p:nvPr>
            <p:ph type="sldNum" sz="quarter" idx="10"/>
          </p:nvPr>
        </p:nvSpPr>
        <p:spPr/>
        <p:txBody>
          <a:bodyPr/>
          <a:lstStyle/>
          <a:p>
            <a:fld id="{BB9A46C1-5C39-46A8-8AA4-74E839695E1E}"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t>
            </a:r>
            <a:r>
              <a:rPr lang="en-US" dirty="0" smtClean="0"/>
              <a:t>April 2012, </a:t>
            </a:r>
            <a:r>
              <a:rPr lang="en-US" dirty="0" smtClean="0"/>
              <a:t>we held</a:t>
            </a:r>
            <a:r>
              <a:rPr lang="en-US" baseline="0" dirty="0" smtClean="0"/>
              <a:t> the SIR 101: Interpretation and public reporting webinar.  This webinar reviewed the calculation of the SIR and its interpretation.  In addition, examples were shared describing how the National Healthcare Safety Network (NHSN), the Centers for Medicare and Medicaid Services (CMS), and the Virginia Department of Health (VDH) have incorporated the SIR into their reports.  Bonita Allen from Parham Doctors’ Hospital shared her experience and success in starting to educate and expose her staff to the SIR.  </a:t>
            </a:r>
          </a:p>
          <a:p>
            <a:endParaRPr lang="en-US" baseline="0" dirty="0" smtClean="0"/>
          </a:p>
          <a:p>
            <a:r>
              <a:rPr lang="en-US" baseline="0" dirty="0" smtClean="0"/>
              <a:t>In early </a:t>
            </a:r>
            <a:r>
              <a:rPr lang="en-US" baseline="0" dirty="0" smtClean="0"/>
              <a:t>May 2012, </a:t>
            </a:r>
            <a:r>
              <a:rPr lang="en-US" baseline="0" dirty="0" smtClean="0"/>
              <a:t>we held SIR 201, where we did more in-depth review of how the SIR is calculated and how to run customized reports in NHSN.</a:t>
            </a:r>
          </a:p>
          <a:p>
            <a:endParaRPr lang="en-US" baseline="0" dirty="0" smtClean="0"/>
          </a:p>
          <a:p>
            <a:r>
              <a:rPr lang="en-US" baseline="0" dirty="0" smtClean="0"/>
              <a:t>Audio and slides from both webinars have been archived and are available on the VDH HAI website at </a:t>
            </a:r>
            <a:r>
              <a:rPr lang="en-US" u="sng" dirty="0" smtClean="0">
                <a:solidFill>
                  <a:srgbClr val="0070C0"/>
                </a:solidFill>
              </a:rPr>
              <a:t>http://www.vdh.virginia.gov/epidemiology/surveillance/hai/communication.htm</a:t>
            </a:r>
            <a:endParaRPr lang="en-US" dirty="0"/>
          </a:p>
        </p:txBody>
      </p:sp>
      <p:sp>
        <p:nvSpPr>
          <p:cNvPr id="4" name="Slide Number Placeholder 3"/>
          <p:cNvSpPr>
            <a:spLocks noGrp="1"/>
          </p:cNvSpPr>
          <p:nvPr>
            <p:ph type="sldNum" sz="quarter" idx="10"/>
          </p:nvPr>
        </p:nvSpPr>
        <p:spPr/>
        <p:txBody>
          <a:bodyPr/>
          <a:lstStyle/>
          <a:p>
            <a:fld id="{7B513FD4-DB65-471E-9BC2-8830D3696FF5}"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a variety of resources pertaining</a:t>
            </a:r>
            <a:r>
              <a:rPr lang="en-US" baseline="0" dirty="0" smtClean="0"/>
              <a:t> to the SIR.  I hope you will be able to take some time to investigate and become more comfortable with this metric.</a:t>
            </a:r>
            <a:endParaRPr lang="en-US" dirty="0"/>
          </a:p>
        </p:txBody>
      </p:sp>
      <p:sp>
        <p:nvSpPr>
          <p:cNvPr id="4" name="Slide Number Placeholder 3"/>
          <p:cNvSpPr>
            <a:spLocks noGrp="1"/>
          </p:cNvSpPr>
          <p:nvPr>
            <p:ph type="sldNum" sz="quarter" idx="10"/>
          </p:nvPr>
        </p:nvSpPr>
        <p:spPr/>
        <p:txBody>
          <a:bodyPr/>
          <a:lstStyle/>
          <a:p>
            <a:fld id="{7B513FD4-DB65-471E-9BC2-8830D3696FF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is the standardized</a:t>
            </a:r>
            <a:r>
              <a:rPr lang="en-US" baseline="0" dirty="0" smtClean="0"/>
              <a:t> infection ratio?</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SIR is a summary measure used to track healthcare-associated infections (HAIs) at a national, state, or local level over time. The</a:t>
            </a:r>
            <a:r>
              <a:rPr lang="en-US" baseline="0" dirty="0" smtClean="0"/>
              <a:t> measure</a:t>
            </a:r>
            <a:r>
              <a:rPr lang="en-US" dirty="0" smtClean="0"/>
              <a:t> adjusts for patients of varying risk within each facility.</a:t>
            </a:r>
          </a:p>
          <a:p>
            <a:endParaRPr lang="en-US" dirty="0"/>
          </a:p>
        </p:txBody>
      </p:sp>
      <p:sp>
        <p:nvSpPr>
          <p:cNvPr id="4" name="Slide Number Placeholder 3"/>
          <p:cNvSpPr>
            <a:spLocks noGrp="1"/>
          </p:cNvSpPr>
          <p:nvPr>
            <p:ph type="sldNum" sz="quarter" idx="10"/>
          </p:nvPr>
        </p:nvSpPr>
        <p:spPr/>
        <p:txBody>
          <a:bodyPr/>
          <a:lstStyle/>
          <a:p>
            <a:fld id="{2E25B0B1-1E63-470C-AA6F-D2A3925A182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SIR is simply a comparison of two values: the actual number of HAIs reported (also known as what was </a:t>
            </a:r>
            <a:r>
              <a:rPr lang="en-US" i="1" baseline="0" dirty="0" smtClean="0"/>
              <a:t>observed</a:t>
            </a:r>
            <a:r>
              <a:rPr lang="en-US" i="0" baseline="0" dirty="0" smtClean="0"/>
              <a:t>)</a:t>
            </a:r>
            <a:r>
              <a:rPr lang="en-US" baseline="0" dirty="0" smtClean="0"/>
              <a:t> and the number of HAIs predicted for that population based on the baseline US experience.  An easy way to think about it is observed over predicted.</a:t>
            </a:r>
            <a:endParaRPr lang="en-US" dirty="0"/>
          </a:p>
        </p:txBody>
      </p:sp>
      <p:sp>
        <p:nvSpPr>
          <p:cNvPr id="4" name="Slide Number Placeholder 3"/>
          <p:cNvSpPr>
            <a:spLocks noGrp="1"/>
          </p:cNvSpPr>
          <p:nvPr>
            <p:ph type="sldNum" sz="quarter" idx="10"/>
          </p:nvPr>
        </p:nvSpPr>
        <p:spPr/>
        <p:txBody>
          <a:bodyPr/>
          <a:lstStyle/>
          <a:p>
            <a:fld id="{2E25B0B1-1E63-470C-AA6F-D2A3925A182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Currently, the SIR baseline</a:t>
            </a:r>
            <a:r>
              <a:rPr lang="en-US" baseline="0" dirty="0" smtClean="0"/>
              <a:t> US experience is based on the 2006-2008 NHSN aggregate data.  The NHSN baseline data are used to calculate the </a:t>
            </a:r>
            <a:r>
              <a:rPr lang="en-US" i="1" baseline="0" dirty="0" smtClean="0"/>
              <a:t>predicted </a:t>
            </a:r>
            <a:r>
              <a:rPr lang="en-US" i="0" baseline="0" dirty="0" smtClean="0"/>
              <a:t> number of </a:t>
            </a:r>
            <a:r>
              <a:rPr lang="en-US" i="0" baseline="0" dirty="0" err="1" smtClean="0"/>
              <a:t>HAIs</a:t>
            </a:r>
            <a:r>
              <a:rPr lang="en-US" i="0" baseline="0" dirty="0" smtClean="0"/>
              <a:t>.  Note: </a:t>
            </a:r>
            <a:r>
              <a:rPr lang="en-US" baseline="0" dirty="0" smtClean="0"/>
              <a:t>This does </a:t>
            </a:r>
            <a:r>
              <a:rPr lang="en-US" i="1" baseline="0" dirty="0" smtClean="0"/>
              <a:t>not </a:t>
            </a:r>
            <a:r>
              <a:rPr lang="en-US" i="0" baseline="0" dirty="0" smtClean="0"/>
              <a:t>change from year to year.  For example, 2009, 2010, 2011, and 2012 SIR calculations all use 2006-2008 national data as their baseline.  This is important when trending your data because, with a constant comparison group, you can track progress over time.  If you use a different comparison group from year to year, your trend may not be as clear and may not be accurate.  </a:t>
            </a:r>
            <a:r>
              <a:rPr lang="en-US" i="0" baseline="0" dirty="0" smtClean="0"/>
              <a:t>The identified risk factors may include things like patient characteristics and/or the location of the patient in the facility.</a:t>
            </a:r>
            <a:endParaRPr lang="en-US" dirty="0"/>
          </a:p>
        </p:txBody>
      </p:sp>
      <p:sp>
        <p:nvSpPr>
          <p:cNvPr id="4" name="Slide Number Placeholder 3"/>
          <p:cNvSpPr>
            <a:spLocks noGrp="1"/>
          </p:cNvSpPr>
          <p:nvPr>
            <p:ph type="sldNum" sz="quarter" idx="10"/>
          </p:nvPr>
        </p:nvSpPr>
        <p:spPr/>
        <p:txBody>
          <a:bodyPr/>
          <a:lstStyle/>
          <a:p>
            <a:fld id="{2E25B0B1-1E63-470C-AA6F-D2A3925A182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25B0B1-1E63-470C-AA6F-D2A3925A182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Given the great diversity in patient populations, </a:t>
            </a:r>
            <a:r>
              <a:rPr lang="en-US" sz="1200" kern="1200" baseline="0" dirty="0" smtClean="0">
                <a:solidFill>
                  <a:schemeClr val="tx1"/>
                </a:solidFill>
                <a:latin typeface="+mn-lt"/>
                <a:ea typeface="+mn-ea"/>
                <a:cs typeface="+mn-cs"/>
              </a:rPr>
              <a:t>clinical services provided</a:t>
            </a:r>
            <a:r>
              <a:rPr lang="en-US" sz="1200" kern="1200" dirty="0" smtClean="0">
                <a:solidFill>
                  <a:schemeClr val="tx1"/>
                </a:solidFill>
                <a:latin typeface="+mn-lt"/>
                <a:ea typeface="+mn-ea"/>
                <a:cs typeface="+mn-cs"/>
              </a:rPr>
              <a:t>, and the small overall number of HAIs, statistical analyses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are applied to ensure that appropriate comparisons are made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between hospitals (</a:t>
            </a:r>
            <a:r>
              <a:rPr lang="en-US" sz="1200" kern="1200" dirty="0" smtClean="0">
                <a:solidFill>
                  <a:schemeClr val="tx1"/>
                </a:solidFill>
                <a:latin typeface="+mn-lt"/>
                <a:ea typeface="+mn-ea"/>
                <a:cs typeface="+mn-cs"/>
              </a:rPr>
              <a:t>Massachusetts</a:t>
            </a:r>
            <a:r>
              <a:rPr lang="en-US"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2012 report)</a:t>
            </a: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E25B0B1-1E63-470C-AA6F-D2A3925A182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Building upon this example, we can interpret the SIR with</a:t>
            </a:r>
            <a:r>
              <a:rPr lang="en-US" baseline="0" dirty="0" smtClean="0"/>
              <a:t> the help of using NHSN reports.  NHSN Reports calculates the SIR, the SIR p-value, and the SIR 95% confidence interval for you.  With this information, we can show that:</a:t>
            </a:r>
          </a:p>
          <a:p>
            <a:r>
              <a:rPr lang="en-US" sz="1200" dirty="0" smtClean="0"/>
              <a:t>During 2009, there were </a:t>
            </a:r>
            <a:r>
              <a:rPr lang="en-US" sz="1200" dirty="0" smtClean="0">
                <a:solidFill>
                  <a:srgbClr val="FF0000"/>
                </a:solidFill>
              </a:rPr>
              <a:t>8</a:t>
            </a:r>
            <a:r>
              <a:rPr lang="en-US" sz="1200" dirty="0" smtClean="0"/>
              <a:t> </a:t>
            </a:r>
            <a:r>
              <a:rPr lang="en-US" sz="1200" b="1" dirty="0" smtClean="0"/>
              <a:t>CLABSIs identified</a:t>
            </a:r>
            <a:r>
              <a:rPr lang="en-US" sz="1200" dirty="0" smtClean="0"/>
              <a:t> and </a:t>
            </a:r>
            <a:r>
              <a:rPr lang="en-US" sz="1200" dirty="0" smtClean="0">
                <a:solidFill>
                  <a:srgbClr val="FF0000"/>
                </a:solidFill>
              </a:rPr>
              <a:t>1,976</a:t>
            </a:r>
            <a:r>
              <a:rPr lang="en-US" sz="1200" dirty="0" smtClean="0"/>
              <a:t> </a:t>
            </a:r>
            <a:r>
              <a:rPr lang="en-US" sz="1200" b="1" dirty="0" smtClean="0"/>
              <a:t>central line days </a:t>
            </a:r>
            <a:r>
              <a:rPr lang="en-US" sz="1200" dirty="0" smtClean="0"/>
              <a:t>observed in Hospital X’s intensive care units. </a:t>
            </a:r>
          </a:p>
          <a:p>
            <a:r>
              <a:rPr lang="en-US" sz="1200" dirty="0" smtClean="0"/>
              <a:t>Based on the NHSN 2006-2008 baseline data and the composition of locations in Hospital X, </a:t>
            </a:r>
            <a:r>
              <a:rPr lang="en-US" sz="1200" dirty="0" smtClean="0">
                <a:solidFill>
                  <a:srgbClr val="FF0000"/>
                </a:solidFill>
              </a:rPr>
              <a:t>4.15</a:t>
            </a:r>
            <a:r>
              <a:rPr lang="en-US" sz="1200" dirty="0" smtClean="0"/>
              <a:t> </a:t>
            </a:r>
            <a:r>
              <a:rPr lang="en-US" sz="1200" dirty="0" err="1" smtClean="0"/>
              <a:t>CLABSIs</a:t>
            </a:r>
            <a:r>
              <a:rPr lang="en-US" sz="1200" dirty="0" smtClean="0"/>
              <a:t> were </a:t>
            </a:r>
            <a:r>
              <a:rPr lang="en-US" sz="1200" b="1" dirty="0" smtClean="0"/>
              <a:t>predicted</a:t>
            </a:r>
            <a:r>
              <a:rPr lang="en-US" sz="1200" dirty="0" smtClean="0"/>
              <a:t>.</a:t>
            </a:r>
          </a:p>
          <a:p>
            <a:r>
              <a:rPr lang="en-US" sz="1200" dirty="0" smtClean="0"/>
              <a:t>This results in an </a:t>
            </a:r>
            <a:r>
              <a:rPr lang="en-US" sz="1200" b="1" dirty="0" smtClean="0"/>
              <a:t>SIR</a:t>
            </a:r>
            <a:r>
              <a:rPr lang="en-US" sz="1200" dirty="0" smtClean="0"/>
              <a:t> of </a:t>
            </a:r>
            <a:r>
              <a:rPr lang="en-US" sz="1200" dirty="0" smtClean="0">
                <a:solidFill>
                  <a:srgbClr val="FF0000"/>
                </a:solidFill>
              </a:rPr>
              <a:t>1.93</a:t>
            </a:r>
            <a:r>
              <a:rPr lang="en-US" sz="1200" dirty="0" smtClean="0"/>
              <a:t> (O/P= </a:t>
            </a:r>
            <a:r>
              <a:rPr lang="en-US" sz="1200" dirty="0" smtClean="0">
                <a:solidFill>
                  <a:srgbClr val="FF0000"/>
                </a:solidFill>
              </a:rPr>
              <a:t>8/4.15</a:t>
            </a:r>
            <a:r>
              <a:rPr lang="en-US" sz="1200" dirty="0" smtClean="0"/>
              <a:t>), signifying that during this time period, this hospital identified </a:t>
            </a:r>
            <a:r>
              <a:rPr lang="en-US" sz="1200" b="1" dirty="0" smtClean="0"/>
              <a:t>93% more </a:t>
            </a:r>
            <a:r>
              <a:rPr lang="en-US" sz="1200" dirty="0" smtClean="0"/>
              <a:t>CLABSIs </a:t>
            </a:r>
            <a:r>
              <a:rPr lang="en-US" sz="1200" b="1" dirty="0" smtClean="0"/>
              <a:t>than predicted</a:t>
            </a:r>
            <a:r>
              <a:rPr lang="en-US" sz="1200" dirty="0" smtClean="0"/>
              <a:t>.  </a:t>
            </a:r>
          </a:p>
          <a:p>
            <a:endParaRPr lang="en-US" sz="1200" dirty="0" smtClean="0"/>
          </a:p>
          <a:p>
            <a:r>
              <a:rPr lang="en-US" sz="1200" dirty="0" smtClean="0"/>
              <a:t>This seems high, doesn’t it?  However, the </a:t>
            </a:r>
            <a:r>
              <a:rPr lang="en-US" sz="1200" b="1" dirty="0" smtClean="0"/>
              <a:t>p-value</a:t>
            </a:r>
            <a:r>
              <a:rPr lang="en-US" sz="1200" dirty="0" smtClean="0"/>
              <a:t> </a:t>
            </a:r>
            <a:r>
              <a:rPr lang="en-US" sz="1200" dirty="0" smtClean="0">
                <a:solidFill>
                  <a:srgbClr val="FF0000"/>
                </a:solidFill>
              </a:rPr>
              <a:t>(0.06)</a:t>
            </a:r>
            <a:r>
              <a:rPr lang="en-US" sz="1200" dirty="0" smtClean="0"/>
              <a:t> and </a:t>
            </a:r>
            <a:r>
              <a:rPr lang="en-US" sz="1200" b="1" dirty="0" smtClean="0"/>
              <a:t>95% confidence interval </a:t>
            </a:r>
            <a:r>
              <a:rPr lang="en-US" sz="1200" dirty="0" smtClean="0"/>
              <a:t>(</a:t>
            </a:r>
            <a:r>
              <a:rPr lang="en-US" sz="1200" dirty="0" smtClean="0">
                <a:solidFill>
                  <a:srgbClr val="FF0000"/>
                </a:solidFill>
              </a:rPr>
              <a:t>0.83, 3.80</a:t>
            </a:r>
            <a:r>
              <a:rPr lang="en-US" sz="1200" dirty="0" smtClean="0"/>
              <a:t>) indicate that the number of observed CLABSIs is </a:t>
            </a:r>
            <a:r>
              <a:rPr lang="en-US" sz="1200" b="1" dirty="0" smtClean="0"/>
              <a:t>not statistically significantly higher </a:t>
            </a:r>
            <a:r>
              <a:rPr lang="en-US" sz="1200" dirty="0" smtClean="0"/>
              <a:t>than the number of predicted CLABSIs.  (Reminder: If the p-value is less than 0.05 and the 95% CI does not cross 1, the SIR is statistically significantly different than 1.)</a:t>
            </a:r>
          </a:p>
          <a:p>
            <a:endParaRPr lang="en-US" dirty="0"/>
          </a:p>
        </p:txBody>
      </p:sp>
      <p:sp>
        <p:nvSpPr>
          <p:cNvPr id="4" name="Slide Number Placeholder 3"/>
          <p:cNvSpPr>
            <a:spLocks noGrp="1"/>
          </p:cNvSpPr>
          <p:nvPr>
            <p:ph type="sldNum" sz="quarter" idx="10"/>
          </p:nvPr>
        </p:nvSpPr>
        <p:spPr/>
        <p:txBody>
          <a:bodyPr/>
          <a:lstStyle/>
          <a:p>
            <a:fld id="{7B513FD4-DB65-471E-9BC2-8830D3696FF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SIR is currently being used in a number of ways.  NHSN has published</a:t>
            </a:r>
            <a:r>
              <a:rPr lang="en-US" baseline="0" dirty="0" smtClean="0"/>
              <a:t> SIR reports for CLABSI and SSI for 2009 including national and state-specific data.  The Centers for Medicare and Medicaid Services (CMS) began publicly reporting CLABSI data in 2012 and will report SSI and catheter-associated urinary tract infection data in 2013.  The VDH HAI Program has recently revamped their CLABSI report to include the SIR because we feel that the SIR is a more accurate metric than a rate when tracking HAI data at the hospital and state level.  Many other states have also moved to using only the SIR including but not limited to New York, Tennessee, Maryland, California, and New Hampshire.  </a:t>
            </a:r>
            <a:endParaRPr lang="en-US" dirty="0" smtClean="0"/>
          </a:p>
          <a:p>
            <a:endParaRPr lang="en-US" dirty="0" smtClean="0"/>
          </a:p>
          <a:p>
            <a:r>
              <a:rPr lang="en-US" dirty="0" smtClean="0"/>
              <a:t>Because the SIR became available in NHSN in 2010 and is still relatively new to infection preventionists</a:t>
            </a:r>
            <a:r>
              <a:rPr lang="en-US" baseline="0" dirty="0" smtClean="0"/>
              <a:t>, facilities are just beginning to become familiar with the measure.  We have been receiving an increasing amount of calls and emails from infection preventionists asking for technical assistance prior to bringing the SIR to their staff.  </a:t>
            </a:r>
            <a:endParaRPr lang="en-US" dirty="0"/>
          </a:p>
        </p:txBody>
      </p:sp>
      <p:sp>
        <p:nvSpPr>
          <p:cNvPr id="4" name="Slide Number Placeholder 3"/>
          <p:cNvSpPr>
            <a:spLocks noGrp="1"/>
          </p:cNvSpPr>
          <p:nvPr>
            <p:ph type="sldNum" sz="quarter" idx="10"/>
          </p:nvPr>
        </p:nvSpPr>
        <p:spPr/>
        <p:txBody>
          <a:bodyPr/>
          <a:lstStyle/>
          <a:p>
            <a:fld id="{2E25B0B1-1E63-470C-AA6F-D2A3925A182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HHS HAI Action Plan</a:t>
            </a:r>
            <a:r>
              <a:rPr lang="en-US" baseline="0" dirty="0" smtClean="0"/>
              <a:t> </a:t>
            </a:r>
            <a:r>
              <a:rPr lang="en-US" dirty="0" smtClean="0"/>
              <a:t>succinctly summarizes</a:t>
            </a:r>
            <a:r>
              <a:rPr lang="en-US" baseline="0" dirty="0" smtClean="0"/>
              <a:t> the benefits of using the SIR.  First of all, it is a single metric where one number can be used to make comparisons.  Because the SIR is always compared to 1, it is relatively easy to assess performance.  </a:t>
            </a:r>
          </a:p>
          <a:p>
            <a:r>
              <a:rPr lang="en-US" baseline="0" dirty="0" smtClean="0"/>
              <a:t> </a:t>
            </a:r>
          </a:p>
          <a:p>
            <a:r>
              <a:rPr lang="en-US" baseline="0" dirty="0" smtClean="0"/>
              <a:t>Secondly, the SIR is scalable because the SIR values at any level can be combined.  It can be calculated at the national, regional, facility-wide, or location-specific levels.  It can be calculated by surgeon or by procedure for surgical site infections.  Even within each group, you can perform more detailed comparisons – a function that is made easier by using NHSN Reports.</a:t>
            </a:r>
          </a:p>
          <a:p>
            <a:endParaRPr lang="en-US" baseline="0" dirty="0" smtClean="0"/>
          </a:p>
          <a:p>
            <a:r>
              <a:rPr lang="en-US" baseline="0" dirty="0" smtClean="0"/>
              <a:t>The SIR is risk-adjusted for factors known to be associated with differences in HAI rates.  The risk-adjustment may differ between types of surgical procedures, and the SIR remains flexible to any future changes to risk adjustment. We will talk more about the benefits of risk adjustment as it pertains to SSIs later in the presentation.</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2E25B0B1-1E63-470C-AA6F-D2A3925A182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6E0974-A3BE-4C90-BA59-1280A577B14F}"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E0974-A3BE-4C90-BA59-1280A577B14F}"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E0974-A3BE-4C90-BA59-1280A577B14F}"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E0974-A3BE-4C90-BA59-1280A577B14F}"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6E0974-A3BE-4C90-BA59-1280A577B14F}"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6E0974-A3BE-4C90-BA59-1280A577B14F}"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6E0974-A3BE-4C90-BA59-1280A577B14F}" type="datetimeFigureOut">
              <a:rPr lang="en-US" smtClean="0"/>
              <a:pPr/>
              <a:t>8/16/2012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6E0974-A3BE-4C90-BA59-1280A577B14F}" type="datetimeFigureOut">
              <a:rPr lang="en-US" smtClean="0"/>
              <a:pPr/>
              <a:t>8/16/2012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E0974-A3BE-4C90-BA59-1280A577B14F}" type="datetimeFigureOut">
              <a:rPr lang="en-US" smtClean="0"/>
              <a:pPr/>
              <a:t>8/16/2012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E0974-A3BE-4C90-BA59-1280A577B14F}"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E0974-A3BE-4C90-BA59-1280A577B14F}"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BBCA8-9580-47EF-832D-324C4FCCC1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E0974-A3BE-4C90-BA59-1280A577B14F}" type="datetimeFigureOut">
              <a:rPr lang="en-US" smtClean="0"/>
              <a:pPr/>
              <a:t>8/16/2012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BBCA8-9580-47EF-832D-324C4FCCC1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17.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dc.gov/nhsn/PDFs/Newsletters/NHSN_NL_OCT_2010SE_final.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vdh.virginia.gov/Epidemiology/Surveillance/HAI/SurveillanceReporting.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914401"/>
            <a:ext cx="4495800" cy="2686050"/>
          </a:xfrm>
        </p:spPr>
        <p:txBody>
          <a:bodyPr>
            <a:normAutofit/>
          </a:bodyPr>
          <a:lstStyle/>
          <a:p>
            <a:r>
              <a:rPr lang="en-US" sz="5400" dirty="0" smtClean="0"/>
              <a:t>Sir, could you explain the SIR?</a:t>
            </a:r>
            <a:endParaRPr lang="en-US" sz="5400" dirty="0"/>
          </a:p>
        </p:txBody>
      </p:sp>
      <p:sp>
        <p:nvSpPr>
          <p:cNvPr id="3" name="Subtitle 2"/>
          <p:cNvSpPr>
            <a:spLocks noGrp="1"/>
          </p:cNvSpPr>
          <p:nvPr>
            <p:ph type="subTitle" idx="1"/>
          </p:nvPr>
        </p:nvSpPr>
        <p:spPr>
          <a:xfrm>
            <a:off x="1371600" y="3962400"/>
            <a:ext cx="6400800" cy="2514600"/>
          </a:xfrm>
        </p:spPr>
        <p:txBody>
          <a:bodyPr>
            <a:normAutofit fontScale="85000" lnSpcReduction="20000"/>
          </a:bodyPr>
          <a:lstStyle/>
          <a:p>
            <a:r>
              <a:rPr lang="en-US" dirty="0" smtClean="0"/>
              <a:t>Dana Burshell, MPH, </a:t>
            </a:r>
            <a:r>
              <a:rPr lang="en-US" dirty="0" err="1" smtClean="0"/>
              <a:t>CPH</a:t>
            </a:r>
            <a:r>
              <a:rPr lang="en-US" dirty="0" smtClean="0"/>
              <a:t>, </a:t>
            </a:r>
            <a:r>
              <a:rPr lang="en-US" dirty="0" err="1" smtClean="0"/>
              <a:t>CIC</a:t>
            </a:r>
            <a:endParaRPr lang="en-US" dirty="0" smtClean="0"/>
          </a:p>
          <a:p>
            <a:r>
              <a:rPr lang="en-US" dirty="0" smtClean="0"/>
              <a:t>Andrea Alvarez, MPH</a:t>
            </a:r>
          </a:p>
          <a:p>
            <a:r>
              <a:rPr lang="en-US" dirty="0" smtClean="0"/>
              <a:t>Healthcare-Associated Infections Program</a:t>
            </a:r>
          </a:p>
          <a:p>
            <a:r>
              <a:rPr lang="en-US" dirty="0" smtClean="0"/>
              <a:t>Virginia Department of Health</a:t>
            </a:r>
          </a:p>
          <a:p>
            <a:endParaRPr lang="en-US" dirty="0" smtClean="0"/>
          </a:p>
          <a:p>
            <a:r>
              <a:rPr lang="en-US" dirty="0" smtClean="0"/>
              <a:t>June 2012</a:t>
            </a:r>
            <a:endParaRPr lang="en-US" dirty="0"/>
          </a:p>
        </p:txBody>
      </p:sp>
      <p:pic>
        <p:nvPicPr>
          <p:cNvPr id="4" name="Picture 2" descr="C:\Documents and Settings\ifl23441\Local Settings\Temporary Internet Files\Content.IE5\8Z2XFMA0\MC900318226[1].wmf"/>
          <p:cNvPicPr>
            <a:picLocks noChangeAspect="1" noChangeArrowheads="1"/>
          </p:cNvPicPr>
          <p:nvPr/>
        </p:nvPicPr>
        <p:blipFill>
          <a:blip r:embed="rId3" cstate="print"/>
          <a:srcRect/>
          <a:stretch>
            <a:fillRect/>
          </a:stretch>
        </p:blipFill>
        <p:spPr bwMode="auto">
          <a:xfrm>
            <a:off x="228600" y="609600"/>
            <a:ext cx="1905000" cy="2744585"/>
          </a:xfrm>
          <a:prstGeom prst="rect">
            <a:avLst/>
          </a:prstGeom>
          <a:noFill/>
        </p:spPr>
      </p:pic>
      <p:pic>
        <p:nvPicPr>
          <p:cNvPr id="5" name="Picture 3" descr="C:\Documents and Settings\ifl23441\Local Settings\Temporary Internet Files\Content.IE5\2F671DNM\MC900310620[1].wmf"/>
          <p:cNvPicPr>
            <a:picLocks noChangeAspect="1" noChangeArrowheads="1"/>
          </p:cNvPicPr>
          <p:nvPr/>
        </p:nvPicPr>
        <p:blipFill>
          <a:blip r:embed="rId4" cstate="print"/>
          <a:srcRect/>
          <a:stretch>
            <a:fillRect/>
          </a:stretch>
        </p:blipFill>
        <p:spPr bwMode="auto">
          <a:xfrm>
            <a:off x="6934200" y="1295400"/>
            <a:ext cx="1812341" cy="175381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Intra-facility data sharing benefits:</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lvl="0"/>
            <a:r>
              <a:rPr lang="en-US" dirty="0" smtClean="0"/>
              <a:t>Top benefits identified by SSI pilot study IPs (2011)</a:t>
            </a:r>
          </a:p>
          <a:p>
            <a:pPr lvl="1"/>
            <a:r>
              <a:rPr lang="en-US" dirty="0" smtClean="0"/>
              <a:t>Increased awareness of </a:t>
            </a:r>
            <a:r>
              <a:rPr lang="en-US" dirty="0" err="1" smtClean="0"/>
              <a:t>HAIs</a:t>
            </a:r>
            <a:r>
              <a:rPr lang="en-US" dirty="0" smtClean="0"/>
              <a:t> within the facility</a:t>
            </a:r>
          </a:p>
          <a:p>
            <a:pPr lvl="1"/>
            <a:r>
              <a:rPr lang="en-US" dirty="0" smtClean="0"/>
              <a:t>Presented data to those who can make a difference</a:t>
            </a:r>
          </a:p>
          <a:p>
            <a:pPr lvl="1"/>
            <a:r>
              <a:rPr lang="en-US" dirty="0" smtClean="0"/>
              <a:t>Provided benchmark data to support improvement initiatives</a:t>
            </a:r>
          </a:p>
          <a:p>
            <a:pPr lvl="1"/>
            <a:r>
              <a:rPr lang="en-US" dirty="0" smtClean="0"/>
              <a:t>Kept HAIs in the spotlight</a:t>
            </a:r>
          </a:p>
          <a:p>
            <a:pPr lvl="0"/>
            <a:endParaRPr lang="en-US" dirty="0" smtClean="0"/>
          </a:p>
          <a:p>
            <a:endParaRPr lang="en-US" dirty="0"/>
          </a:p>
        </p:txBody>
      </p:sp>
      <p:pic>
        <p:nvPicPr>
          <p:cNvPr id="3075" name="Picture 3" descr="C:\Documents and Settings\ifl23441\Local Settings\Temporary Internet Files\Content.IE5\MH4Q1JEX\MC900263358[1].wmf"/>
          <p:cNvPicPr>
            <a:picLocks noChangeAspect="1" noChangeArrowheads="1"/>
          </p:cNvPicPr>
          <p:nvPr/>
        </p:nvPicPr>
        <p:blipFill>
          <a:blip r:embed="rId3" cstate="print"/>
          <a:srcRect r="70643"/>
          <a:stretch>
            <a:fillRect/>
          </a:stretch>
        </p:blipFill>
        <p:spPr bwMode="auto">
          <a:xfrm>
            <a:off x="457200" y="5181600"/>
            <a:ext cx="1289235" cy="1324966"/>
          </a:xfrm>
          <a:prstGeom prst="rect">
            <a:avLst/>
          </a:prstGeom>
          <a:noFill/>
        </p:spPr>
      </p:pic>
      <p:pic>
        <p:nvPicPr>
          <p:cNvPr id="3077" name="Picture 5" descr="C:\Documents and Settings\ifl23441\Local Settings\Temporary Internet Files\Content.IE5\F68N8B5I\MC900323717[1].wmf"/>
          <p:cNvPicPr>
            <a:picLocks noChangeAspect="1" noChangeArrowheads="1"/>
          </p:cNvPicPr>
          <p:nvPr/>
        </p:nvPicPr>
        <p:blipFill>
          <a:blip r:embed="rId4" cstate="print"/>
          <a:srcRect/>
          <a:stretch>
            <a:fillRect/>
          </a:stretch>
        </p:blipFill>
        <p:spPr bwMode="auto">
          <a:xfrm>
            <a:off x="3657600" y="5257800"/>
            <a:ext cx="1066800" cy="1068196"/>
          </a:xfrm>
          <a:prstGeom prst="rect">
            <a:avLst/>
          </a:prstGeom>
          <a:noFill/>
        </p:spPr>
      </p:pic>
      <p:pic>
        <p:nvPicPr>
          <p:cNvPr id="3081" name="Picture 9" descr="C:\Documents and Settings\ifl23441\Local Settings\Temporary Internet Files\Content.IE5\N0YH30KX\MC900436009[1].wmf"/>
          <p:cNvPicPr>
            <a:picLocks noChangeAspect="1" noChangeArrowheads="1"/>
          </p:cNvPicPr>
          <p:nvPr/>
        </p:nvPicPr>
        <p:blipFill>
          <a:blip r:embed="rId5" cstate="print"/>
          <a:srcRect l="27778"/>
          <a:stretch>
            <a:fillRect/>
          </a:stretch>
        </p:blipFill>
        <p:spPr bwMode="auto">
          <a:xfrm>
            <a:off x="7467600" y="5105400"/>
            <a:ext cx="1143000" cy="1408154"/>
          </a:xfrm>
          <a:prstGeom prst="rect">
            <a:avLst/>
          </a:prstGeom>
          <a:noFill/>
        </p:spPr>
      </p:pic>
      <p:pic>
        <p:nvPicPr>
          <p:cNvPr id="3083" name="Picture 11" descr="C:\Documents and Settings\ifl23441\Local Settings\Temporary Internet Files\Content.IE5\CQAQ0JN9\MC900290890[1].wmf"/>
          <p:cNvPicPr>
            <a:picLocks noChangeAspect="1" noChangeArrowheads="1"/>
          </p:cNvPicPr>
          <p:nvPr/>
        </p:nvPicPr>
        <p:blipFill>
          <a:blip r:embed="rId6" cstate="print"/>
          <a:srcRect/>
          <a:stretch>
            <a:fillRect/>
          </a:stretch>
        </p:blipFill>
        <p:spPr bwMode="auto">
          <a:xfrm>
            <a:off x="4343400" y="5667469"/>
            <a:ext cx="1362547" cy="1190531"/>
          </a:xfrm>
          <a:prstGeom prst="rect">
            <a:avLst/>
          </a:prstGeom>
          <a:noFill/>
        </p:spPr>
      </p:pic>
      <p:sp>
        <p:nvSpPr>
          <p:cNvPr id="14" name="Right Arrow 13"/>
          <p:cNvSpPr/>
          <p:nvPr/>
        </p:nvSpPr>
        <p:spPr>
          <a:xfrm>
            <a:off x="5715000" y="5791200"/>
            <a:ext cx="1447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2057400" y="5791200"/>
            <a:ext cx="1447800" cy="152400"/>
          </a:xfrm>
          <a:prstGeom prst="rightArrow">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74638"/>
            <a:ext cx="8610600" cy="1143000"/>
          </a:xfrm>
        </p:spPr>
        <p:txBody>
          <a:bodyPr rtlCol="0">
            <a:normAutofit fontScale="90000"/>
          </a:bodyPr>
          <a:lstStyle/>
          <a:p>
            <a:pPr fontAlgn="auto">
              <a:spcAft>
                <a:spcPts val="0"/>
              </a:spcAft>
              <a:defRPr/>
            </a:pPr>
            <a:r>
              <a:rPr lang="en-US" dirty="0" smtClean="0"/>
              <a:t>Sharing the SIR with hospital leadership: One IP’s experience</a:t>
            </a:r>
          </a:p>
        </p:txBody>
      </p:sp>
      <p:sp>
        <p:nvSpPr>
          <p:cNvPr id="6" name="Content Placeholder 5"/>
          <p:cNvSpPr>
            <a:spLocks noGrp="1"/>
          </p:cNvSpPr>
          <p:nvPr>
            <p:ph idx="1"/>
          </p:nvPr>
        </p:nvSpPr>
        <p:spPr>
          <a:xfrm>
            <a:off x="457200" y="1828800"/>
            <a:ext cx="8229600" cy="4800600"/>
          </a:xfrm>
        </p:spPr>
        <p:txBody>
          <a:bodyPr rtlCol="0">
            <a:normAutofit fontScale="70000" lnSpcReduction="20000"/>
          </a:bodyPr>
          <a:lstStyle/>
          <a:p>
            <a:pPr fontAlgn="auto">
              <a:spcAft>
                <a:spcPts val="0"/>
              </a:spcAft>
              <a:buFont typeface="Arial" pitchFamily="34" charset="0"/>
              <a:buChar char="•"/>
              <a:defRPr/>
            </a:pPr>
            <a:r>
              <a:rPr lang="en-US" dirty="0" smtClean="0"/>
              <a:t>Reasons IP decided to educate hospital staff:</a:t>
            </a:r>
          </a:p>
          <a:p>
            <a:pPr lvl="1" fontAlgn="auto">
              <a:spcAft>
                <a:spcPts val="0"/>
              </a:spcAft>
              <a:buFont typeface="Arial" pitchFamily="34" charset="0"/>
              <a:buChar char="–"/>
              <a:defRPr/>
            </a:pPr>
            <a:r>
              <a:rPr lang="en-US" dirty="0" smtClean="0"/>
              <a:t>Hospital Compare website was using the SIR</a:t>
            </a:r>
          </a:p>
          <a:p>
            <a:pPr lvl="1" fontAlgn="auto">
              <a:spcAft>
                <a:spcPts val="0"/>
              </a:spcAft>
              <a:buFont typeface="Arial" pitchFamily="34" charset="0"/>
              <a:buChar char="–"/>
              <a:defRPr/>
            </a:pPr>
            <a:r>
              <a:rPr lang="en-US" dirty="0" smtClean="0"/>
              <a:t>VDH had started using the SIR</a:t>
            </a:r>
          </a:p>
          <a:p>
            <a:pPr lvl="1" fontAlgn="auto">
              <a:spcAft>
                <a:spcPts val="0"/>
              </a:spcAft>
              <a:buFont typeface="Arial" pitchFamily="34" charset="0"/>
              <a:buChar char="–"/>
              <a:defRPr/>
            </a:pPr>
            <a:r>
              <a:rPr lang="en-US" dirty="0" smtClean="0"/>
              <a:t>Corporate 2011 report used SIR</a:t>
            </a:r>
          </a:p>
          <a:p>
            <a:pPr fontAlgn="auto">
              <a:spcAft>
                <a:spcPts val="0"/>
              </a:spcAft>
              <a:buFont typeface="Arial" pitchFamily="34" charset="0"/>
              <a:buChar char="•"/>
              <a:defRPr/>
            </a:pPr>
            <a:r>
              <a:rPr lang="en-US" dirty="0" smtClean="0"/>
              <a:t>Important leadership staff members to educate:</a:t>
            </a:r>
          </a:p>
          <a:p>
            <a:pPr lvl="1" fontAlgn="auto">
              <a:spcAft>
                <a:spcPts val="0"/>
              </a:spcAft>
              <a:buFont typeface="Arial" pitchFamily="34" charset="0"/>
              <a:buChar char="–"/>
              <a:defRPr/>
            </a:pPr>
            <a:r>
              <a:rPr lang="en-US" dirty="0" smtClean="0"/>
              <a:t>Leadership in IP (Chairman, Chief Nursing personnel, Quality Director)</a:t>
            </a:r>
          </a:p>
          <a:p>
            <a:pPr fontAlgn="auto">
              <a:spcAft>
                <a:spcPts val="0"/>
              </a:spcAft>
              <a:buFont typeface="Arial" pitchFamily="34" charset="0"/>
              <a:buChar char="•"/>
              <a:defRPr/>
            </a:pPr>
            <a:r>
              <a:rPr lang="en-US" dirty="0" smtClean="0"/>
              <a:t>Presentation included:</a:t>
            </a:r>
          </a:p>
          <a:p>
            <a:pPr lvl="1" fontAlgn="auto">
              <a:spcAft>
                <a:spcPts val="0"/>
              </a:spcAft>
              <a:buFont typeface="Arial" pitchFamily="34" charset="0"/>
              <a:buChar char="–"/>
              <a:defRPr/>
            </a:pPr>
            <a:r>
              <a:rPr lang="en-US" dirty="0" smtClean="0"/>
              <a:t>Explanation of SIR and example calculation </a:t>
            </a:r>
          </a:p>
          <a:p>
            <a:pPr lvl="1">
              <a:defRPr/>
            </a:pPr>
            <a:r>
              <a:rPr lang="en-US" dirty="0"/>
              <a:t>Hospital Compare </a:t>
            </a:r>
            <a:r>
              <a:rPr lang="en-US" dirty="0" smtClean="0"/>
              <a:t>screenshot</a:t>
            </a:r>
          </a:p>
          <a:p>
            <a:pPr lvl="1" fontAlgn="auto">
              <a:spcAft>
                <a:spcPts val="0"/>
              </a:spcAft>
              <a:buFont typeface="Arial" pitchFamily="34" charset="0"/>
              <a:buChar char="–"/>
              <a:defRPr/>
            </a:pPr>
            <a:r>
              <a:rPr lang="en-US" dirty="0" smtClean="0"/>
              <a:t>Examples of CLABSI corporate </a:t>
            </a:r>
            <a:r>
              <a:rPr lang="en-US" dirty="0" err="1" smtClean="0"/>
              <a:t>SIRs</a:t>
            </a:r>
            <a:r>
              <a:rPr lang="en-US" dirty="0" smtClean="0"/>
              <a:t> compared with CLABSI rates</a:t>
            </a:r>
          </a:p>
          <a:p>
            <a:pPr lvl="1" fontAlgn="auto">
              <a:spcAft>
                <a:spcPts val="0"/>
              </a:spcAft>
              <a:buFont typeface="Arial" pitchFamily="34" charset="0"/>
              <a:buChar char="–"/>
              <a:defRPr/>
            </a:pPr>
            <a:r>
              <a:rPr lang="en-US" dirty="0" smtClean="0"/>
              <a:t>Tables from VDH newsletter comparing CLABSI rates from 2009-11 next to SIRs.  </a:t>
            </a:r>
          </a:p>
          <a:p>
            <a:pPr lvl="1" fontAlgn="auto">
              <a:spcAft>
                <a:spcPts val="0"/>
              </a:spcAft>
              <a:buFont typeface="Arial" pitchFamily="34" charset="0"/>
              <a:buChar char="–"/>
              <a:defRPr/>
            </a:pPr>
            <a:r>
              <a:rPr lang="en-US" dirty="0" smtClean="0"/>
              <a:t>NHSN data summary reports to show where comparative data comes from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 y="838200"/>
          <a:ext cx="88392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6200" y="268069"/>
            <a:ext cx="8991600" cy="646331"/>
          </a:xfrm>
          <a:prstGeom prst="rect">
            <a:avLst/>
          </a:prstGeom>
          <a:noFill/>
        </p:spPr>
        <p:txBody>
          <a:bodyPr wrap="square" rtlCol="0">
            <a:spAutoFit/>
          </a:bodyPr>
          <a:lstStyle/>
          <a:p>
            <a:pPr algn="ctr"/>
            <a:r>
              <a:rPr lang="en-US" sz="3600" dirty="0" smtClean="0"/>
              <a:t>SIR data presentation: Components to consider</a:t>
            </a:r>
            <a:endParaRPr lang="en-US" sz="3600" dirty="0"/>
          </a:p>
        </p:txBody>
      </p:sp>
      <p:sp>
        <p:nvSpPr>
          <p:cNvPr id="5" name="TextBox 4"/>
          <p:cNvSpPr txBox="1"/>
          <p:nvPr/>
        </p:nvSpPr>
        <p:spPr>
          <a:xfrm>
            <a:off x="914400" y="6172200"/>
            <a:ext cx="7391400" cy="461665"/>
          </a:xfrm>
          <a:prstGeom prst="rect">
            <a:avLst/>
          </a:prstGeom>
          <a:noFill/>
        </p:spPr>
        <p:txBody>
          <a:bodyPr wrap="square" rtlCol="0">
            <a:spAutoFit/>
          </a:bodyPr>
          <a:lstStyle/>
          <a:p>
            <a:pPr algn="ctr"/>
            <a:r>
              <a:rPr lang="en-US" sz="2400" b="1" dirty="0" smtClean="0"/>
              <a:t>Always customize for your audience whenever possible.</a:t>
            </a:r>
            <a:endParaRPr lang="en-US"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Customizing the data: What numbers?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Number of infections</a:t>
            </a:r>
          </a:p>
          <a:p>
            <a:pPr lvl="0"/>
            <a:r>
              <a:rPr lang="en-US" dirty="0" smtClean="0"/>
              <a:t>Number of central line days</a:t>
            </a:r>
          </a:p>
          <a:p>
            <a:pPr lvl="0"/>
            <a:r>
              <a:rPr lang="en-US" dirty="0" smtClean="0"/>
              <a:t>SIR</a:t>
            </a:r>
          </a:p>
          <a:p>
            <a:pPr lvl="1"/>
            <a:r>
              <a:rPr lang="en-US" dirty="0" smtClean="0"/>
              <a:t>Number of infections predicted</a:t>
            </a:r>
          </a:p>
          <a:p>
            <a:pPr lvl="1"/>
            <a:r>
              <a:rPr lang="en-US" dirty="0" smtClean="0"/>
              <a:t>p-value</a:t>
            </a:r>
          </a:p>
          <a:p>
            <a:pPr lvl="1"/>
            <a:r>
              <a:rPr lang="en-US" dirty="0" smtClean="0"/>
              <a:t>95% confidence interval</a:t>
            </a:r>
          </a:p>
          <a:p>
            <a:pPr lvl="1"/>
            <a:r>
              <a:rPr lang="en-US" dirty="0" smtClean="0"/>
              <a:t>Comparison data</a:t>
            </a:r>
          </a:p>
          <a:p>
            <a:pPr lvl="2"/>
            <a:r>
              <a:rPr lang="en-US" dirty="0" smtClean="0"/>
              <a:t>National</a:t>
            </a:r>
          </a:p>
          <a:p>
            <a:pPr lvl="2"/>
            <a:r>
              <a:rPr lang="en-US" dirty="0" smtClean="0"/>
              <a:t>State</a:t>
            </a:r>
          </a:p>
          <a:p>
            <a:pPr lvl="2"/>
            <a:r>
              <a:rPr lang="en-US" dirty="0" smtClean="0"/>
              <a:t>Other hospitals in same </a:t>
            </a:r>
            <a:r>
              <a:rPr lang="en-US" dirty="0" err="1" smtClean="0"/>
              <a:t>bedsize</a:t>
            </a:r>
            <a:r>
              <a:rPr lang="en-US" dirty="0" smtClean="0"/>
              <a:t> category</a:t>
            </a:r>
          </a:p>
          <a:p>
            <a:pPr lvl="2"/>
            <a:r>
              <a:rPr lang="en-US" dirty="0" smtClean="0"/>
              <a:t>Hospital</a:t>
            </a:r>
          </a:p>
          <a:p>
            <a:pPr lvl="0"/>
            <a:r>
              <a:rPr lang="en-US" dirty="0" smtClean="0"/>
              <a:t>Historical data</a:t>
            </a:r>
          </a:p>
          <a:p>
            <a:endParaRPr lang="en-US" dirty="0"/>
          </a:p>
        </p:txBody>
      </p:sp>
      <p:pic>
        <p:nvPicPr>
          <p:cNvPr id="1028" name="Picture 4" descr="C:\Documents and Settings\ifl23441\Local Settings\Temporary Internet Files\Content.IE5\LVVGHHKH\MC900295558[1].wmf"/>
          <p:cNvPicPr>
            <a:picLocks noChangeAspect="1" noChangeArrowheads="1"/>
          </p:cNvPicPr>
          <p:nvPr/>
        </p:nvPicPr>
        <p:blipFill>
          <a:blip r:embed="rId2" cstate="print"/>
          <a:srcRect/>
          <a:stretch>
            <a:fillRect/>
          </a:stretch>
        </p:blipFill>
        <p:spPr bwMode="auto">
          <a:xfrm>
            <a:off x="5562600" y="2057400"/>
            <a:ext cx="2724419" cy="244669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Customizing the data: What format?</a:t>
            </a:r>
            <a:endParaRPr lang="en-US" dirty="0"/>
          </a:p>
        </p:txBody>
      </p:sp>
      <p:sp>
        <p:nvSpPr>
          <p:cNvPr id="3" name="Content Placeholder 2"/>
          <p:cNvSpPr>
            <a:spLocks noGrp="1"/>
          </p:cNvSpPr>
          <p:nvPr>
            <p:ph idx="1"/>
          </p:nvPr>
        </p:nvSpPr>
        <p:spPr/>
        <p:txBody>
          <a:bodyPr/>
          <a:lstStyle/>
          <a:p>
            <a:pPr lvl="0"/>
            <a:r>
              <a:rPr lang="en-US" dirty="0" smtClean="0"/>
              <a:t>Table</a:t>
            </a:r>
          </a:p>
          <a:p>
            <a:pPr lvl="0"/>
            <a:r>
              <a:rPr lang="en-US" dirty="0" smtClean="0"/>
              <a:t>Graph</a:t>
            </a:r>
          </a:p>
          <a:p>
            <a:pPr lvl="0"/>
            <a:r>
              <a:rPr lang="en-US" dirty="0" smtClean="0"/>
              <a:t>Order</a:t>
            </a:r>
          </a:p>
          <a:p>
            <a:pPr lvl="1"/>
            <a:r>
              <a:rPr lang="en-US" dirty="0" smtClean="0"/>
              <a:t>Alphabetical by unit</a:t>
            </a:r>
          </a:p>
          <a:p>
            <a:pPr lvl="1"/>
            <a:r>
              <a:rPr lang="en-US" dirty="0" smtClean="0"/>
              <a:t>Highest to lowest SIR</a:t>
            </a:r>
          </a:p>
          <a:p>
            <a:pPr lvl="0"/>
            <a:r>
              <a:rPr lang="en-US" dirty="0" smtClean="0"/>
              <a:t>How will you account for the situation where:</a:t>
            </a:r>
          </a:p>
          <a:p>
            <a:pPr lvl="1"/>
            <a:r>
              <a:rPr lang="en-US" dirty="0" smtClean="0"/>
              <a:t>There are no infections?</a:t>
            </a:r>
          </a:p>
          <a:p>
            <a:pPr lvl="1"/>
            <a:r>
              <a:rPr lang="en-US" dirty="0" smtClean="0"/>
              <a:t>&lt;1 infection is predicted?</a:t>
            </a:r>
          </a:p>
          <a:p>
            <a:endParaRPr lang="en-US" dirty="0"/>
          </a:p>
        </p:txBody>
      </p:sp>
      <p:pic>
        <p:nvPicPr>
          <p:cNvPr id="2050" name="Picture 2" descr="C:\Documents and Settings\ifl23441\Local Settings\Temporary Internet Files\Content.IE5\F68N8B5I\MC900432543[1].png"/>
          <p:cNvPicPr>
            <a:picLocks noChangeAspect="1" noChangeArrowheads="1"/>
          </p:cNvPicPr>
          <p:nvPr/>
        </p:nvPicPr>
        <p:blipFill>
          <a:blip r:embed="rId3" cstate="print"/>
          <a:srcRect/>
          <a:stretch>
            <a:fillRect/>
          </a:stretch>
        </p:blipFill>
        <p:spPr bwMode="auto">
          <a:xfrm>
            <a:off x="6172200" y="2438400"/>
            <a:ext cx="2371436" cy="1726266"/>
          </a:xfrm>
          <a:prstGeom prst="rect">
            <a:avLst/>
          </a:prstGeom>
          <a:noFill/>
        </p:spPr>
      </p:pic>
      <p:pic>
        <p:nvPicPr>
          <p:cNvPr id="2051" name="Picture 3" descr="C:\Documents and Settings\ifl23441\Local Settings\Temporary Internet Files\Content.IE5\BYO2GT49\MC900439817[1].png"/>
          <p:cNvPicPr>
            <a:picLocks noChangeAspect="1" noChangeArrowheads="1"/>
          </p:cNvPicPr>
          <p:nvPr/>
        </p:nvPicPr>
        <p:blipFill>
          <a:blip r:embed="rId4" cstate="print"/>
          <a:srcRect/>
          <a:stretch>
            <a:fillRect/>
          </a:stretch>
        </p:blipFill>
        <p:spPr bwMode="auto">
          <a:xfrm>
            <a:off x="4114800" y="1295400"/>
            <a:ext cx="1447571" cy="144757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Customizing the data: What setting and time period?</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Setting</a:t>
            </a:r>
          </a:p>
          <a:p>
            <a:pPr lvl="1"/>
            <a:r>
              <a:rPr lang="en-US" dirty="0" smtClean="0"/>
              <a:t>Hospital</a:t>
            </a:r>
          </a:p>
          <a:p>
            <a:pPr lvl="1"/>
            <a:r>
              <a:rPr lang="en-US" dirty="0" smtClean="0"/>
              <a:t>Adult/pediatric ICU and neonatal ICU</a:t>
            </a:r>
          </a:p>
          <a:p>
            <a:pPr lvl="1"/>
            <a:r>
              <a:rPr lang="en-US" dirty="0" smtClean="0"/>
              <a:t>Unit</a:t>
            </a:r>
          </a:p>
          <a:p>
            <a:pPr lvl="0"/>
            <a:r>
              <a:rPr lang="en-US" dirty="0" smtClean="0"/>
              <a:t>Time period</a:t>
            </a:r>
          </a:p>
          <a:p>
            <a:pPr lvl="1"/>
            <a:r>
              <a:rPr lang="en-US" dirty="0" smtClean="0"/>
              <a:t>Annual</a:t>
            </a:r>
          </a:p>
          <a:p>
            <a:pPr lvl="1"/>
            <a:r>
              <a:rPr lang="en-US" dirty="0" smtClean="0"/>
              <a:t>Semi-annual </a:t>
            </a:r>
          </a:p>
          <a:p>
            <a:pPr lvl="1"/>
            <a:r>
              <a:rPr lang="en-US" dirty="0" smtClean="0"/>
              <a:t>Quarterly</a:t>
            </a:r>
          </a:p>
          <a:p>
            <a:pPr lvl="1"/>
            <a:r>
              <a:rPr lang="en-US" dirty="0" smtClean="0"/>
              <a:t>Monthly</a:t>
            </a:r>
          </a:p>
          <a:p>
            <a:endParaRPr lang="en-US" dirty="0"/>
          </a:p>
        </p:txBody>
      </p:sp>
      <p:pic>
        <p:nvPicPr>
          <p:cNvPr id="3074" name="Picture 2" descr="C:\Documents and Settings\ifl23441\Local Settings\Temporary Internet Files\Content.IE5\F68N8B5I\MC910217260[1].wmf"/>
          <p:cNvPicPr>
            <a:picLocks noChangeAspect="1" noChangeArrowheads="1"/>
          </p:cNvPicPr>
          <p:nvPr/>
        </p:nvPicPr>
        <p:blipFill>
          <a:blip r:embed="rId2" cstate="print"/>
          <a:srcRect/>
          <a:stretch>
            <a:fillRect/>
          </a:stretch>
        </p:blipFill>
        <p:spPr bwMode="auto">
          <a:xfrm>
            <a:off x="4724400" y="4495800"/>
            <a:ext cx="1694383" cy="1836115"/>
          </a:xfrm>
          <a:prstGeom prst="rect">
            <a:avLst/>
          </a:prstGeom>
          <a:noFill/>
        </p:spPr>
      </p:pic>
      <p:pic>
        <p:nvPicPr>
          <p:cNvPr id="3076" name="Picture 4" descr="C:\Documents and Settings\ifl23441\Local Settings\Temporary Internet Files\Content.IE5\U9090NY6\MC900391080[1].wmf"/>
          <p:cNvPicPr>
            <a:picLocks noChangeAspect="1" noChangeArrowheads="1"/>
          </p:cNvPicPr>
          <p:nvPr/>
        </p:nvPicPr>
        <p:blipFill>
          <a:blip r:embed="rId3" cstate="print"/>
          <a:srcRect/>
          <a:stretch>
            <a:fillRect/>
          </a:stretch>
        </p:blipFill>
        <p:spPr bwMode="auto">
          <a:xfrm>
            <a:off x="6781800" y="1600200"/>
            <a:ext cx="1826971" cy="169895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Customizing the data: How will you help your audience interpret?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Cues</a:t>
            </a:r>
          </a:p>
          <a:p>
            <a:pPr lvl="1"/>
            <a:r>
              <a:rPr lang="en-US" dirty="0" smtClean="0"/>
              <a:t>Color</a:t>
            </a:r>
          </a:p>
          <a:p>
            <a:pPr lvl="2"/>
            <a:r>
              <a:rPr lang="en-US" dirty="0" smtClean="0"/>
              <a:t>Red/yellow/green (“stoplight”)</a:t>
            </a:r>
          </a:p>
          <a:p>
            <a:pPr lvl="2"/>
            <a:r>
              <a:rPr lang="en-US" dirty="0" smtClean="0"/>
              <a:t>Red/blue/green</a:t>
            </a:r>
          </a:p>
          <a:p>
            <a:pPr lvl="1"/>
            <a:r>
              <a:rPr lang="en-US" dirty="0" smtClean="0"/>
              <a:t>Symbols</a:t>
            </a:r>
          </a:p>
          <a:p>
            <a:pPr lvl="2"/>
            <a:r>
              <a:rPr lang="en-US" dirty="0" smtClean="0"/>
              <a:t>Circles, triangles, squares</a:t>
            </a:r>
          </a:p>
          <a:p>
            <a:pPr lvl="2"/>
            <a:r>
              <a:rPr lang="en-US" dirty="0" smtClean="0"/>
              <a:t>Arrows to show up or down trend</a:t>
            </a:r>
          </a:p>
          <a:p>
            <a:pPr lvl="1"/>
            <a:r>
              <a:rPr lang="en-US" dirty="0" smtClean="0"/>
              <a:t>Words</a:t>
            </a:r>
          </a:p>
          <a:p>
            <a:pPr lvl="0"/>
            <a:r>
              <a:rPr lang="en-US" dirty="0" smtClean="0"/>
              <a:t>SIR language</a:t>
            </a:r>
          </a:p>
          <a:p>
            <a:pPr lvl="1"/>
            <a:r>
              <a:rPr lang="en-US" dirty="0" smtClean="0"/>
              <a:t>Expected/predicted</a:t>
            </a:r>
          </a:p>
          <a:p>
            <a:pPr lvl="1"/>
            <a:r>
              <a:rPr lang="en-US" dirty="0" smtClean="0"/>
              <a:t>Fewer/less/better</a:t>
            </a:r>
          </a:p>
          <a:p>
            <a:pPr lvl="1"/>
            <a:r>
              <a:rPr lang="en-US" dirty="0" smtClean="0"/>
              <a:t>Greater/more/worse</a:t>
            </a:r>
          </a:p>
          <a:p>
            <a:pPr lvl="1"/>
            <a:r>
              <a:rPr lang="en-US" dirty="0" smtClean="0"/>
              <a:t>Similar/same</a:t>
            </a:r>
          </a:p>
        </p:txBody>
      </p:sp>
      <p:pic>
        <p:nvPicPr>
          <p:cNvPr id="4099" name="Picture 3" descr="C:\Documents and Settings\ifl23441\Local Settings\Temporary Internet Files\Content.IE5\F68N8B5I\MC900442145[1].png"/>
          <p:cNvPicPr>
            <a:picLocks noChangeAspect="1" noChangeArrowheads="1"/>
          </p:cNvPicPr>
          <p:nvPr/>
        </p:nvPicPr>
        <p:blipFill>
          <a:blip r:embed="rId2" cstate="print"/>
          <a:srcRect/>
          <a:stretch>
            <a:fillRect/>
          </a:stretch>
        </p:blipFill>
        <p:spPr bwMode="auto">
          <a:xfrm>
            <a:off x="5029200" y="3657600"/>
            <a:ext cx="1476375" cy="1546679"/>
          </a:xfrm>
          <a:prstGeom prst="rect">
            <a:avLst/>
          </a:prstGeom>
          <a:noFill/>
        </p:spPr>
      </p:pic>
      <p:pic>
        <p:nvPicPr>
          <p:cNvPr id="4101" name="Picture 5" descr="C:\Documents and Settings\ifl23441\Local Settings\Temporary Internet Files\Content.IE5\F68N8B5I\MC900442146[1].png"/>
          <p:cNvPicPr>
            <a:picLocks noChangeAspect="1" noChangeArrowheads="1"/>
          </p:cNvPicPr>
          <p:nvPr/>
        </p:nvPicPr>
        <p:blipFill>
          <a:blip r:embed="rId3" cstate="print"/>
          <a:srcRect/>
          <a:stretch>
            <a:fillRect/>
          </a:stretch>
        </p:blipFill>
        <p:spPr bwMode="auto">
          <a:xfrm>
            <a:off x="7315200" y="4954514"/>
            <a:ext cx="1524000" cy="1554278"/>
          </a:xfrm>
          <a:prstGeom prst="rect">
            <a:avLst/>
          </a:prstGeom>
          <a:noFill/>
        </p:spPr>
      </p:pic>
      <p:pic>
        <p:nvPicPr>
          <p:cNvPr id="4102" name="Picture 6" descr="C:\Documents and Settings\ifl23441\Local Settings\Temporary Internet Files\Content.IE5\8S9E8HZH\MC900013199[1].wmf"/>
          <p:cNvPicPr>
            <a:picLocks noChangeAspect="1" noChangeArrowheads="1"/>
          </p:cNvPicPr>
          <p:nvPr/>
        </p:nvPicPr>
        <p:blipFill>
          <a:blip r:embed="rId4" cstate="print"/>
          <a:srcRect/>
          <a:stretch>
            <a:fillRect/>
          </a:stretch>
        </p:blipFill>
        <p:spPr bwMode="auto">
          <a:xfrm>
            <a:off x="6858000" y="1828800"/>
            <a:ext cx="1069676" cy="2438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2051" name="Picture 3" descr="C:\Documents and Settings\ifl23441\Local Settings\Temporary Internet Files\Content.IE5\2F671DNM\MM900234752[1].gif"/>
          <p:cNvPicPr>
            <a:picLocks noChangeAspect="1" noChangeArrowheads="1" noCrop="1"/>
          </p:cNvPicPr>
          <p:nvPr/>
        </p:nvPicPr>
        <p:blipFill>
          <a:blip r:embed="rId2" cstate="print"/>
          <a:srcRect/>
          <a:stretch>
            <a:fillRect/>
          </a:stretch>
        </p:blipFill>
        <p:spPr bwMode="auto">
          <a:xfrm>
            <a:off x="3352800" y="2590800"/>
            <a:ext cx="2283995" cy="2552700"/>
          </a:xfrm>
          <a:prstGeom prst="rect">
            <a:avLst/>
          </a:prstGeom>
          <a:noFill/>
        </p:spPr>
      </p:pic>
      <p:sp>
        <p:nvSpPr>
          <p:cNvPr id="4" name="TextBox 3"/>
          <p:cNvSpPr txBox="1"/>
          <p:nvPr/>
        </p:nvSpPr>
        <p:spPr>
          <a:xfrm>
            <a:off x="381000" y="2895600"/>
            <a:ext cx="2590800" cy="954107"/>
          </a:xfrm>
          <a:prstGeom prst="rect">
            <a:avLst/>
          </a:prstGeom>
          <a:noFill/>
        </p:spPr>
        <p:txBody>
          <a:bodyPr wrap="square" rtlCol="0">
            <a:spAutoFit/>
          </a:bodyPr>
          <a:lstStyle/>
          <a:p>
            <a:r>
              <a:rPr lang="en-US" sz="2800" dirty="0" smtClean="0"/>
              <a:t>Dana.Burshell@vdh.virginia.gov</a:t>
            </a:r>
            <a:endParaRPr lang="en-US" sz="2800" dirty="0"/>
          </a:p>
        </p:txBody>
      </p:sp>
      <p:sp>
        <p:nvSpPr>
          <p:cNvPr id="5" name="TextBox 4"/>
          <p:cNvSpPr txBox="1"/>
          <p:nvPr/>
        </p:nvSpPr>
        <p:spPr>
          <a:xfrm>
            <a:off x="6096000" y="2895600"/>
            <a:ext cx="2819400" cy="954107"/>
          </a:xfrm>
          <a:prstGeom prst="rect">
            <a:avLst/>
          </a:prstGeom>
          <a:noFill/>
        </p:spPr>
        <p:txBody>
          <a:bodyPr wrap="square" rtlCol="0">
            <a:spAutoFit/>
          </a:bodyPr>
          <a:lstStyle/>
          <a:p>
            <a:r>
              <a:rPr lang="en-US" sz="2800" dirty="0" smtClean="0"/>
              <a:t>Andrea.Alvarez@vdh.virginia.gov</a:t>
            </a:r>
            <a:endParaRPr lang="en-US" sz="2800" dirty="0"/>
          </a:p>
        </p:txBody>
      </p:sp>
      <p:sp>
        <p:nvSpPr>
          <p:cNvPr id="6" name="TextBox 5"/>
          <p:cNvSpPr txBox="1"/>
          <p:nvPr/>
        </p:nvSpPr>
        <p:spPr>
          <a:xfrm>
            <a:off x="2362200" y="5562600"/>
            <a:ext cx="4267200" cy="830997"/>
          </a:xfrm>
          <a:prstGeom prst="rect">
            <a:avLst/>
          </a:prstGeom>
          <a:noFill/>
        </p:spPr>
        <p:txBody>
          <a:bodyPr wrap="square" rtlCol="0">
            <a:spAutoFit/>
          </a:bodyPr>
          <a:lstStyle/>
          <a:p>
            <a:r>
              <a:rPr lang="en-US" sz="2400" dirty="0" smtClean="0"/>
              <a:t>To speak to any member of the VDH HAI Team: </a:t>
            </a:r>
            <a:r>
              <a:rPr lang="en-US" sz="2400" b="1" dirty="0" smtClean="0"/>
              <a:t>804-864-8141</a:t>
            </a:r>
            <a:endParaRPr lang="en-US"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101 and 201 available online</a:t>
            </a:r>
            <a:endParaRPr lang="en-US" dirty="0"/>
          </a:p>
        </p:txBody>
      </p:sp>
      <p:sp>
        <p:nvSpPr>
          <p:cNvPr id="3" name="Content Placeholder 2"/>
          <p:cNvSpPr>
            <a:spLocks noGrp="1"/>
          </p:cNvSpPr>
          <p:nvPr>
            <p:ph idx="1"/>
          </p:nvPr>
        </p:nvSpPr>
        <p:spPr>
          <a:xfrm>
            <a:off x="457200" y="1600200"/>
            <a:ext cx="8458200" cy="4525963"/>
          </a:xfrm>
        </p:spPr>
        <p:txBody>
          <a:bodyPr>
            <a:normAutofit fontScale="92500" lnSpcReduction="10000"/>
          </a:bodyPr>
          <a:lstStyle/>
          <a:p>
            <a:r>
              <a:rPr lang="en-US" dirty="0" smtClean="0"/>
              <a:t>SIR 101: Interpretation and </a:t>
            </a:r>
            <a:r>
              <a:rPr lang="en-US" dirty="0"/>
              <a:t>p</a:t>
            </a:r>
            <a:r>
              <a:rPr lang="en-US" dirty="0" smtClean="0"/>
              <a:t>ublic reporting</a:t>
            </a:r>
          </a:p>
          <a:p>
            <a:pPr lvl="1"/>
            <a:r>
              <a:rPr lang="en-US" dirty="0" smtClean="0"/>
              <a:t>Reviewed basic SIR calculation and interpretation</a:t>
            </a:r>
          </a:p>
          <a:p>
            <a:pPr lvl="1"/>
            <a:r>
              <a:rPr lang="en-US" dirty="0" smtClean="0"/>
              <a:t>Introduced publicly available SIR reports </a:t>
            </a:r>
          </a:p>
          <a:p>
            <a:pPr lvl="2"/>
            <a:r>
              <a:rPr lang="en-US" dirty="0" smtClean="0"/>
              <a:t>NHSN, Hospital Compare, Virginia Department of Health</a:t>
            </a:r>
          </a:p>
          <a:p>
            <a:r>
              <a:rPr lang="en-US" dirty="0" smtClean="0"/>
              <a:t>SIR 201: Calculating the measure, generating </a:t>
            </a:r>
            <a:r>
              <a:rPr lang="en-US" dirty="0"/>
              <a:t>r</a:t>
            </a:r>
            <a:r>
              <a:rPr lang="en-US" dirty="0" smtClean="0"/>
              <a:t>eports, and presenting the data</a:t>
            </a:r>
          </a:p>
          <a:p>
            <a:pPr lvl="1"/>
            <a:r>
              <a:rPr lang="en-US" dirty="0" smtClean="0"/>
              <a:t>Nuts and bolts, step-by-step presentation for </a:t>
            </a:r>
            <a:r>
              <a:rPr lang="en-US" dirty="0" err="1" smtClean="0"/>
              <a:t>IPs</a:t>
            </a:r>
            <a:endParaRPr lang="en-US" dirty="0" smtClean="0"/>
          </a:p>
          <a:p>
            <a:r>
              <a:rPr lang="en-US" dirty="0" smtClean="0"/>
              <a:t>Archived and available at: </a:t>
            </a:r>
            <a:r>
              <a:rPr lang="en-US" u="sng" dirty="0" smtClean="0">
                <a:solidFill>
                  <a:srgbClr val="0070C0"/>
                </a:solidFill>
              </a:rPr>
              <a:t>http://www.vdh.virginia.gov/epidemiology/ surveillance/</a:t>
            </a:r>
            <a:r>
              <a:rPr lang="en-US" u="sng" dirty="0" err="1" smtClean="0">
                <a:solidFill>
                  <a:srgbClr val="0070C0"/>
                </a:solidFill>
              </a:rPr>
              <a:t>hai</a:t>
            </a:r>
            <a:r>
              <a:rPr lang="en-US" u="sng" dirty="0" smtClean="0">
                <a:solidFill>
                  <a:srgbClr val="0070C0"/>
                </a:solidFill>
              </a:rPr>
              <a:t>/communication.htm </a:t>
            </a:r>
          </a:p>
        </p:txBody>
      </p:sp>
      <p:pic>
        <p:nvPicPr>
          <p:cNvPr id="2050" name="Picture 2" descr="C:\Documents and Settings\ifl23441\Local Settings\Temporary Internet Files\Content.IE5\BYO2GT49\MC900383280[1].wmf"/>
          <p:cNvPicPr>
            <a:picLocks noChangeAspect="1" noChangeArrowheads="1"/>
          </p:cNvPicPr>
          <p:nvPr/>
        </p:nvPicPr>
        <p:blipFill>
          <a:blip r:embed="rId3" cstate="print"/>
          <a:srcRect/>
          <a:stretch>
            <a:fillRect/>
          </a:stretch>
        </p:blipFill>
        <p:spPr bwMode="auto">
          <a:xfrm>
            <a:off x="7696200" y="5334000"/>
            <a:ext cx="975173" cy="136977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SIR and surveillance resources	</a:t>
            </a:r>
            <a:endParaRPr lang="en-US" dirty="0"/>
          </a:p>
        </p:txBody>
      </p:sp>
      <p:sp>
        <p:nvSpPr>
          <p:cNvPr id="3" name="Content Placeholder 2"/>
          <p:cNvSpPr>
            <a:spLocks noGrp="1"/>
          </p:cNvSpPr>
          <p:nvPr>
            <p:ph idx="1"/>
          </p:nvPr>
        </p:nvSpPr>
        <p:spPr>
          <a:xfrm>
            <a:off x="457200" y="1371600"/>
            <a:ext cx="8305800" cy="5257800"/>
          </a:xfrm>
        </p:spPr>
        <p:txBody>
          <a:bodyPr>
            <a:normAutofit/>
          </a:bodyPr>
          <a:lstStyle/>
          <a:p>
            <a:r>
              <a:rPr lang="en-US" dirty="0" smtClean="0"/>
              <a:t>NHSN e-News: </a:t>
            </a:r>
            <a:r>
              <a:rPr lang="en-US" dirty="0" err="1" smtClean="0"/>
              <a:t>SIRs</a:t>
            </a:r>
            <a:r>
              <a:rPr lang="en-US" dirty="0" smtClean="0"/>
              <a:t> Special Edition</a:t>
            </a:r>
          </a:p>
          <a:p>
            <a:pPr lvl="1"/>
            <a:r>
              <a:rPr lang="en-US" sz="3000" dirty="0" smtClean="0">
                <a:hlinkClick r:id="rId3"/>
              </a:rPr>
              <a:t>http://www.cdc.gov/nhsn/PDFs/Newsletters/ NHSN_NL_OCT_2010SE_final.pdf</a:t>
            </a:r>
            <a:r>
              <a:rPr lang="en-US" sz="3000" dirty="0" smtClean="0"/>
              <a:t> </a:t>
            </a:r>
          </a:p>
          <a:p>
            <a:pPr lvl="1">
              <a:buNone/>
            </a:pPr>
            <a:endParaRPr lang="en-US" sz="3000" dirty="0" smtClean="0"/>
          </a:p>
          <a:p>
            <a:r>
              <a:rPr lang="en-US" dirty="0" smtClean="0"/>
              <a:t>VDH HAI website – Surveillance</a:t>
            </a:r>
          </a:p>
          <a:p>
            <a:pPr lvl="1"/>
            <a:r>
              <a:rPr lang="en-US" sz="3000" dirty="0" smtClean="0">
                <a:hlinkClick r:id="rId4"/>
              </a:rPr>
              <a:t>http://www.vdh.virginia.gov/Epidemiology/ Surveillance/HAI/SurveillanceReporting.htm</a:t>
            </a:r>
            <a:r>
              <a:rPr lang="en-US" sz="3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standardized infection ratio?</a:t>
            </a:r>
            <a:endParaRPr lang="en-US" dirty="0"/>
          </a:p>
        </p:txBody>
      </p:sp>
      <p:sp>
        <p:nvSpPr>
          <p:cNvPr id="3" name="Content Placeholder 2"/>
          <p:cNvSpPr>
            <a:spLocks noGrp="1"/>
          </p:cNvSpPr>
          <p:nvPr>
            <p:ph idx="1"/>
          </p:nvPr>
        </p:nvSpPr>
        <p:spPr>
          <a:xfrm>
            <a:off x="304800" y="1600200"/>
            <a:ext cx="8686800" cy="4525963"/>
          </a:xfrm>
        </p:spPr>
        <p:txBody>
          <a:bodyPr>
            <a:normAutofit/>
          </a:bodyPr>
          <a:lstStyle/>
          <a:p>
            <a:pPr marL="0" indent="0">
              <a:buNone/>
            </a:pPr>
            <a:r>
              <a:rPr lang="en-US" dirty="0" smtClean="0"/>
              <a:t>The standardized infection ratio (SIR) is a summary measure used to track healthcare-associated infections (HAIs) at a national, state, or local level over time. The SIR adjusts for patients of varying risk within each facility.</a:t>
            </a:r>
          </a:p>
          <a:p>
            <a:pPr>
              <a:buNone/>
            </a:pPr>
            <a:r>
              <a:rPr lang="en-US" dirty="0" smtClean="0"/>
              <a:t>	</a:t>
            </a:r>
          </a:p>
          <a:p>
            <a:pPr>
              <a:buNone/>
            </a:pPr>
            <a:r>
              <a:rPr lang="en-US" dirty="0" smtClean="0"/>
              <a:t>- The National Healthcare Safety Network (NHSN)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SIR calculation</a:t>
            </a:r>
            <a:endParaRPr lang="en-US" dirty="0"/>
          </a:p>
        </p:txBody>
      </p:sp>
      <p:sp>
        <p:nvSpPr>
          <p:cNvPr id="3" name="Content Placeholder 2"/>
          <p:cNvSpPr>
            <a:spLocks noGrp="1"/>
          </p:cNvSpPr>
          <p:nvPr>
            <p:ph idx="1"/>
          </p:nvPr>
        </p:nvSpPr>
        <p:spPr>
          <a:xfrm>
            <a:off x="457200" y="1371600"/>
            <a:ext cx="8382000" cy="5181600"/>
          </a:xfrm>
        </p:spPr>
        <p:txBody>
          <a:bodyPr>
            <a:normAutofit fontScale="92500" lnSpcReduction="10000"/>
          </a:bodyPr>
          <a:lstStyle/>
          <a:p>
            <a:r>
              <a:rPr lang="en-US" dirty="0" smtClean="0"/>
              <a:t>In HAI data analysis, the SIR compares the actual number of HAIs reported (observed) with the baseline U.S. experience (predicted) adjusting for several risk factors that have been found to be significantly associated with differences in infection incidence. </a:t>
            </a:r>
          </a:p>
          <a:p>
            <a:r>
              <a:rPr lang="en-US" dirty="0" smtClean="0"/>
              <a:t>SIR is a ratio that is a comparison of two values</a:t>
            </a:r>
          </a:p>
          <a:p>
            <a:endParaRPr lang="en-US" dirty="0" smtClean="0"/>
          </a:p>
          <a:p>
            <a:pPr>
              <a:buNone/>
            </a:pPr>
            <a:r>
              <a:rPr lang="en-US" dirty="0" smtClean="0"/>
              <a:t>			   SIR = </a:t>
            </a:r>
            <a:r>
              <a:rPr lang="en-US" u="sng" dirty="0" smtClean="0"/>
              <a:t>number of </a:t>
            </a:r>
            <a:r>
              <a:rPr lang="en-US" b="1" u="sng" dirty="0" smtClean="0"/>
              <a:t>observed</a:t>
            </a:r>
            <a:r>
              <a:rPr lang="en-US" u="sng" dirty="0" smtClean="0"/>
              <a:t> </a:t>
            </a:r>
            <a:r>
              <a:rPr lang="en-US" u="sng" dirty="0" err="1" smtClean="0"/>
              <a:t>HAIs</a:t>
            </a:r>
            <a:endParaRPr lang="en-US" u="sng" dirty="0" smtClean="0"/>
          </a:p>
          <a:p>
            <a:pPr>
              <a:buNone/>
            </a:pPr>
            <a:r>
              <a:rPr lang="en-US" dirty="0" smtClean="0"/>
              <a:t>                                  number of </a:t>
            </a:r>
            <a:r>
              <a:rPr lang="en-US" b="1" dirty="0" smtClean="0"/>
              <a:t>predicted</a:t>
            </a:r>
            <a:r>
              <a:rPr lang="en-US" dirty="0" smtClean="0"/>
              <a:t> </a:t>
            </a:r>
            <a:r>
              <a:rPr lang="en-US" dirty="0" err="1" smtClean="0"/>
              <a:t>HAIs</a:t>
            </a:r>
            <a:endParaRPr lang="en-US" sz="1300" dirty="0" smtClean="0"/>
          </a:p>
          <a:p>
            <a:pPr lvl="1">
              <a:buNone/>
            </a:pPr>
            <a:r>
              <a:rPr lang="en-US" dirty="0" smtClean="0"/>
              <a:t>		</a:t>
            </a:r>
          </a:p>
        </p:txBody>
      </p:sp>
      <p:sp>
        <p:nvSpPr>
          <p:cNvPr id="4" name="Rectangle 3"/>
          <p:cNvSpPr/>
          <p:nvPr/>
        </p:nvSpPr>
        <p:spPr>
          <a:xfrm>
            <a:off x="2590800" y="4648200"/>
            <a:ext cx="4953000" cy="1752600"/>
          </a:xfrm>
          <a:prstGeom prst="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dirty="0" smtClean="0"/>
              <a:t>What is the “baseline U.S. experience”?</a:t>
            </a:r>
            <a:endParaRPr lang="en-US" dirty="0"/>
          </a:p>
        </p:txBody>
      </p:sp>
      <p:sp>
        <p:nvSpPr>
          <p:cNvPr id="3" name="Content Placeholder 2"/>
          <p:cNvSpPr>
            <a:spLocks noGrp="1"/>
          </p:cNvSpPr>
          <p:nvPr>
            <p:ph idx="1"/>
          </p:nvPr>
        </p:nvSpPr>
        <p:spPr/>
        <p:txBody>
          <a:bodyPr/>
          <a:lstStyle/>
          <a:p>
            <a:r>
              <a:rPr lang="en-US" dirty="0" smtClean="0"/>
              <a:t>2006-2008 NHSN aggregate data are used as the standard population and considered to be the baseline U.S. experience for the SIR calculations.</a:t>
            </a:r>
          </a:p>
          <a:p>
            <a:r>
              <a:rPr lang="en-US" dirty="0" smtClean="0"/>
              <a:t>NHSN baseline data used in an SIR are used to calculate the </a:t>
            </a:r>
            <a:r>
              <a:rPr lang="en-US" i="1" dirty="0" smtClean="0"/>
              <a:t>predicted</a:t>
            </a:r>
            <a:r>
              <a:rPr lang="en-US" dirty="0" smtClean="0"/>
              <a:t> number of HAIs adjusting for the identified risk factors.</a:t>
            </a:r>
          </a:p>
          <a:p>
            <a:endParaRPr lang="en-US" dirty="0"/>
          </a:p>
        </p:txBody>
      </p:sp>
      <p:pic>
        <p:nvPicPr>
          <p:cNvPr id="1026" name="Picture 2" descr="C:\Documents and Settings\ifl23441\Local Settings\Temporary Internet Files\Content.IE5\BYO2GT49\MC900431538[1].png"/>
          <p:cNvPicPr>
            <a:picLocks noChangeAspect="1" noChangeArrowheads="1"/>
          </p:cNvPicPr>
          <p:nvPr/>
        </p:nvPicPr>
        <p:blipFill>
          <a:blip r:embed="rId3" cstate="print"/>
          <a:srcRect/>
          <a:stretch>
            <a:fillRect/>
          </a:stretch>
        </p:blipFill>
        <p:spPr bwMode="auto">
          <a:xfrm>
            <a:off x="7010400" y="5257800"/>
            <a:ext cx="1487487" cy="137823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SIR number mean?</a:t>
            </a:r>
            <a:endParaRPr lang="en-US" dirty="0"/>
          </a:p>
        </p:txBody>
      </p:sp>
      <p:sp>
        <p:nvSpPr>
          <p:cNvPr id="3" name="Content Placeholder 2"/>
          <p:cNvSpPr>
            <a:spLocks noGrp="1"/>
          </p:cNvSpPr>
          <p:nvPr>
            <p:ph idx="1"/>
          </p:nvPr>
        </p:nvSpPr>
        <p:spPr>
          <a:xfrm>
            <a:off x="228600" y="1524000"/>
            <a:ext cx="8686800" cy="5181600"/>
          </a:xfrm>
        </p:spPr>
        <p:txBody>
          <a:bodyPr>
            <a:normAutofit fontScale="92500" lnSpcReduction="20000"/>
          </a:bodyPr>
          <a:lstStyle/>
          <a:p>
            <a:r>
              <a:rPr lang="en-US" dirty="0" smtClean="0"/>
              <a:t>An SIR </a:t>
            </a:r>
            <a:r>
              <a:rPr lang="en-US" b="1" dirty="0" smtClean="0"/>
              <a:t>greater than 1.0 </a:t>
            </a:r>
            <a:r>
              <a:rPr lang="en-US" dirty="0" smtClean="0"/>
              <a:t>indicates that </a:t>
            </a:r>
            <a:r>
              <a:rPr lang="en-US" b="1" dirty="0" smtClean="0"/>
              <a:t>more</a:t>
            </a:r>
            <a:r>
              <a:rPr lang="en-US" dirty="0" smtClean="0"/>
              <a:t> HAIs were observed than predicted. </a:t>
            </a:r>
          </a:p>
          <a:p>
            <a:r>
              <a:rPr lang="en-US" dirty="0" smtClean="0"/>
              <a:t>An SIR of </a:t>
            </a:r>
            <a:r>
              <a:rPr lang="en-US" b="1" dirty="0" smtClean="0"/>
              <a:t>1.0</a:t>
            </a:r>
            <a:r>
              <a:rPr lang="en-US" dirty="0" smtClean="0"/>
              <a:t> indicates that the number of </a:t>
            </a:r>
            <a:r>
              <a:rPr lang="en-US" dirty="0" err="1" smtClean="0"/>
              <a:t>HAIs</a:t>
            </a:r>
            <a:r>
              <a:rPr lang="en-US" dirty="0" smtClean="0"/>
              <a:t> observed was </a:t>
            </a:r>
            <a:r>
              <a:rPr lang="en-US" b="1" dirty="0" smtClean="0"/>
              <a:t>equal</a:t>
            </a:r>
            <a:r>
              <a:rPr lang="en-US" dirty="0" smtClean="0"/>
              <a:t> to the number predicted.</a:t>
            </a:r>
          </a:p>
          <a:p>
            <a:r>
              <a:rPr lang="en-US" dirty="0" smtClean="0"/>
              <a:t>An SIR </a:t>
            </a:r>
            <a:r>
              <a:rPr lang="en-US" b="1" dirty="0" smtClean="0"/>
              <a:t>less than 1.0 </a:t>
            </a:r>
            <a:r>
              <a:rPr lang="en-US" dirty="0" smtClean="0"/>
              <a:t>indicates that </a:t>
            </a:r>
            <a:r>
              <a:rPr lang="en-US" b="1" dirty="0" smtClean="0"/>
              <a:t>fewer</a:t>
            </a:r>
            <a:r>
              <a:rPr lang="en-US" dirty="0" smtClean="0"/>
              <a:t> HAIs were observed than predicted.</a:t>
            </a:r>
          </a:p>
          <a:p>
            <a:endParaRPr lang="en-US" dirty="0" smtClean="0"/>
          </a:p>
          <a:p>
            <a:r>
              <a:rPr lang="en-US" dirty="0" smtClean="0"/>
              <a:t>However, the SIR alone does not imply statistical significance. </a:t>
            </a:r>
          </a:p>
          <a:p>
            <a:pPr lvl="1"/>
            <a:r>
              <a:rPr lang="en-US" dirty="0" smtClean="0"/>
              <a:t>The SIR is only a point estimate and needs additional information to indicate if the finding is </a:t>
            </a:r>
            <a:r>
              <a:rPr lang="en-US" i="1" dirty="0" smtClean="0"/>
              <a:t>significant </a:t>
            </a:r>
            <a:r>
              <a:rPr lang="en-US" dirty="0" smtClean="0"/>
              <a:t>and not likely due to chance (that is, statistically significantly different from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Statistical significance</a:t>
            </a:r>
            <a:endParaRPr lang="en-US" dirty="0"/>
          </a:p>
        </p:txBody>
      </p:sp>
      <p:sp>
        <p:nvSpPr>
          <p:cNvPr id="3" name="Content Placeholder 2"/>
          <p:cNvSpPr>
            <a:spLocks noGrp="1"/>
          </p:cNvSpPr>
          <p:nvPr>
            <p:ph idx="1"/>
          </p:nvPr>
        </p:nvSpPr>
        <p:spPr>
          <a:xfrm>
            <a:off x="152400" y="1524000"/>
            <a:ext cx="9144000" cy="5029200"/>
          </a:xfrm>
        </p:spPr>
        <p:txBody>
          <a:bodyPr>
            <a:normAutofit/>
          </a:bodyPr>
          <a:lstStyle/>
          <a:p>
            <a:r>
              <a:rPr lang="en-US" dirty="0" smtClean="0"/>
              <a:t>A </a:t>
            </a:r>
            <a:r>
              <a:rPr lang="en-US" b="1" dirty="0" smtClean="0"/>
              <a:t>p-value</a:t>
            </a:r>
            <a:r>
              <a:rPr lang="en-US" dirty="0" smtClean="0"/>
              <a:t> and </a:t>
            </a:r>
            <a:r>
              <a:rPr lang="en-US" b="1" dirty="0" smtClean="0"/>
              <a:t>95% confidence interval (CI) </a:t>
            </a:r>
            <a:r>
              <a:rPr lang="en-US" dirty="0" smtClean="0"/>
              <a:t>are calculated by NHSN for each SIR.  </a:t>
            </a:r>
          </a:p>
          <a:p>
            <a:r>
              <a:rPr lang="en-US" dirty="0" smtClean="0"/>
              <a:t>The p-value identifies if the information is statistically significant. The 95% CI can sometimes be used to approximate statistical significance.</a:t>
            </a:r>
          </a:p>
          <a:p>
            <a:pPr lvl="1"/>
            <a:r>
              <a:rPr lang="en-US" dirty="0" smtClean="0"/>
              <a:t>If the p-value is &lt; 0.05, the SIR is “statistically significant".</a:t>
            </a:r>
          </a:p>
          <a:p>
            <a:pPr lvl="1"/>
            <a:r>
              <a:rPr lang="en-US" dirty="0" smtClean="0"/>
              <a:t>If the SIR 95% CI does </a:t>
            </a:r>
            <a:r>
              <a:rPr lang="en-US" u="sng" dirty="0" smtClean="0"/>
              <a:t>not</a:t>
            </a:r>
            <a:r>
              <a:rPr lang="en-US" dirty="0" smtClean="0"/>
              <a:t> contain the value 1, the SIR is considered "statistically significant".  </a:t>
            </a:r>
          </a:p>
          <a:p>
            <a:pPr lvl="2"/>
            <a:endParaRPr lang="en-US" dirty="0" smtClean="0"/>
          </a:p>
        </p:txBody>
      </p:sp>
      <p:pic>
        <p:nvPicPr>
          <p:cNvPr id="4" name="Picture 2" descr="C:\Documents and Settings\ifl23441\Local Settings\Temporary Internet Files\Content.IE5\6F0TC9U0\MC900332680[1].wmf"/>
          <p:cNvPicPr>
            <a:picLocks noChangeAspect="1" noChangeArrowheads="1"/>
          </p:cNvPicPr>
          <p:nvPr/>
        </p:nvPicPr>
        <p:blipFill>
          <a:blip r:embed="rId3" cstate="print"/>
          <a:srcRect/>
          <a:stretch>
            <a:fillRect/>
          </a:stretch>
        </p:blipFill>
        <p:spPr bwMode="auto">
          <a:xfrm>
            <a:off x="7391400" y="304800"/>
            <a:ext cx="1371600" cy="12445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interpret the SIR?</a:t>
            </a:r>
            <a:endParaRPr lang="en-US" dirty="0"/>
          </a:p>
        </p:txBody>
      </p:sp>
      <p:graphicFrame>
        <p:nvGraphicFramePr>
          <p:cNvPr id="9" name="Table 8"/>
          <p:cNvGraphicFramePr>
            <a:graphicFrameLocks noGrp="1"/>
          </p:cNvGraphicFramePr>
          <p:nvPr/>
        </p:nvGraphicFramePr>
        <p:xfrm>
          <a:off x="685797" y="1397000"/>
          <a:ext cx="8077202" cy="1285240"/>
        </p:xfrm>
        <a:graphic>
          <a:graphicData uri="http://schemas.openxmlformats.org/drawingml/2006/table">
            <a:tbl>
              <a:tblPr firstRow="1" bandRow="1">
                <a:tableStyleId>{5C22544A-7EE6-4342-B048-85BDC9FD1C3A}</a:tableStyleId>
              </a:tblPr>
              <a:tblGrid>
                <a:gridCol w="1153886"/>
                <a:gridCol w="1153886"/>
                <a:gridCol w="1153886"/>
                <a:gridCol w="1153886"/>
                <a:gridCol w="1153886"/>
                <a:gridCol w="1153886"/>
                <a:gridCol w="1153886"/>
              </a:tblGrid>
              <a:tr h="370840">
                <a:tc>
                  <a:txBody>
                    <a:bodyPr/>
                    <a:lstStyle/>
                    <a:p>
                      <a:pPr algn="ctr"/>
                      <a:r>
                        <a:rPr lang="en-US" dirty="0" smtClean="0"/>
                        <a:t>Facility name</a:t>
                      </a:r>
                      <a:endParaRPr lang="en-US" dirty="0"/>
                    </a:p>
                  </a:txBody>
                  <a:tcPr/>
                </a:tc>
                <a:tc>
                  <a:txBody>
                    <a:bodyPr/>
                    <a:lstStyle/>
                    <a:p>
                      <a:pPr algn="ctr"/>
                      <a:r>
                        <a:rPr lang="en-US" dirty="0" smtClean="0"/>
                        <a:t>CLABSI </a:t>
                      </a:r>
                    </a:p>
                    <a:p>
                      <a:pPr algn="ctr"/>
                      <a:r>
                        <a:rPr lang="en-US" dirty="0" smtClean="0"/>
                        <a:t>(#)</a:t>
                      </a:r>
                      <a:endParaRPr lang="en-US" dirty="0"/>
                    </a:p>
                  </a:txBody>
                  <a:tcPr/>
                </a:tc>
                <a:tc>
                  <a:txBody>
                    <a:bodyPr/>
                    <a:lstStyle/>
                    <a:p>
                      <a:pPr algn="ctr"/>
                      <a:r>
                        <a:rPr lang="en-US" dirty="0" smtClean="0"/>
                        <a:t>Central</a:t>
                      </a:r>
                      <a:r>
                        <a:rPr lang="en-US" baseline="0" dirty="0" smtClean="0"/>
                        <a:t> line days (#)</a:t>
                      </a:r>
                      <a:endParaRPr lang="en-US" dirty="0"/>
                    </a:p>
                  </a:txBody>
                  <a:tcPr/>
                </a:tc>
                <a:tc>
                  <a:txBody>
                    <a:bodyPr/>
                    <a:lstStyle/>
                    <a:p>
                      <a:pPr algn="ctr"/>
                      <a:r>
                        <a:rPr lang="en-US" dirty="0" smtClean="0"/>
                        <a:t>Predicted </a:t>
                      </a:r>
                      <a:r>
                        <a:rPr lang="en-US" dirty="0" err="1" smtClean="0"/>
                        <a:t>CLABSIs</a:t>
                      </a:r>
                      <a:r>
                        <a:rPr lang="en-US" dirty="0" smtClean="0"/>
                        <a:t> (#)</a:t>
                      </a:r>
                      <a:endParaRPr lang="en-US" dirty="0"/>
                    </a:p>
                  </a:txBody>
                  <a:tcPr/>
                </a:tc>
                <a:tc>
                  <a:txBody>
                    <a:bodyPr/>
                    <a:lstStyle/>
                    <a:p>
                      <a:pPr algn="ctr"/>
                      <a:r>
                        <a:rPr lang="en-US" dirty="0" smtClean="0"/>
                        <a:t>SIR</a:t>
                      </a:r>
                      <a:endParaRPr lang="en-US" dirty="0"/>
                    </a:p>
                  </a:txBody>
                  <a:tcPr/>
                </a:tc>
                <a:tc>
                  <a:txBody>
                    <a:bodyPr/>
                    <a:lstStyle/>
                    <a:p>
                      <a:pPr algn="ctr"/>
                      <a:r>
                        <a:rPr lang="en-US" dirty="0" smtClean="0"/>
                        <a:t>SIR          p-value</a:t>
                      </a:r>
                      <a:endParaRPr lang="en-US" dirty="0"/>
                    </a:p>
                  </a:txBody>
                  <a:tcPr/>
                </a:tc>
                <a:tc>
                  <a:txBody>
                    <a:bodyPr/>
                    <a:lstStyle/>
                    <a:p>
                      <a:pPr algn="ctr"/>
                      <a:r>
                        <a:rPr lang="en-US" dirty="0" smtClean="0"/>
                        <a:t>SIR       95% CI</a:t>
                      </a:r>
                      <a:endParaRPr lang="en-US" dirty="0"/>
                    </a:p>
                  </a:txBody>
                  <a:tcPr/>
                </a:tc>
              </a:tr>
              <a:tr h="370840">
                <a:tc>
                  <a:txBody>
                    <a:bodyPr/>
                    <a:lstStyle/>
                    <a:p>
                      <a:pPr algn="ctr"/>
                      <a:r>
                        <a:rPr lang="en-US" dirty="0" smtClean="0"/>
                        <a:t>Hospital</a:t>
                      </a:r>
                      <a:r>
                        <a:rPr lang="en-US" baseline="0" dirty="0" smtClean="0"/>
                        <a:t> X</a:t>
                      </a:r>
                      <a:endParaRPr lang="en-US" dirty="0"/>
                    </a:p>
                  </a:txBody>
                  <a:tcPr/>
                </a:tc>
                <a:tc>
                  <a:txBody>
                    <a:bodyPr/>
                    <a:lstStyle/>
                    <a:p>
                      <a:pPr algn="ctr"/>
                      <a:r>
                        <a:rPr lang="en-US" dirty="0" smtClean="0"/>
                        <a:t>8</a:t>
                      </a:r>
                      <a:endParaRPr lang="en-US" dirty="0"/>
                    </a:p>
                  </a:txBody>
                  <a:tcPr/>
                </a:tc>
                <a:tc>
                  <a:txBody>
                    <a:bodyPr/>
                    <a:lstStyle/>
                    <a:p>
                      <a:pPr algn="ctr"/>
                      <a:r>
                        <a:rPr lang="en-US" dirty="0" smtClean="0"/>
                        <a:t>1,976</a:t>
                      </a:r>
                      <a:endParaRPr lang="en-US" dirty="0"/>
                    </a:p>
                  </a:txBody>
                  <a:tcPr/>
                </a:tc>
                <a:tc>
                  <a:txBody>
                    <a:bodyPr/>
                    <a:lstStyle/>
                    <a:p>
                      <a:pPr algn="ctr"/>
                      <a:r>
                        <a:rPr lang="en-US" dirty="0" smtClean="0"/>
                        <a:t>4.15</a:t>
                      </a:r>
                      <a:endParaRPr lang="en-US" dirty="0"/>
                    </a:p>
                  </a:txBody>
                  <a:tcPr/>
                </a:tc>
                <a:tc>
                  <a:txBody>
                    <a:bodyPr/>
                    <a:lstStyle/>
                    <a:p>
                      <a:pPr algn="ctr"/>
                      <a:r>
                        <a:rPr lang="en-US" dirty="0" smtClean="0"/>
                        <a:t>1.93</a:t>
                      </a:r>
                      <a:endParaRPr lang="en-US" dirty="0"/>
                    </a:p>
                  </a:txBody>
                  <a:tcPr/>
                </a:tc>
                <a:tc>
                  <a:txBody>
                    <a:bodyPr/>
                    <a:lstStyle/>
                    <a:p>
                      <a:pPr algn="ctr"/>
                      <a:r>
                        <a:rPr lang="en-US" dirty="0" smtClean="0"/>
                        <a:t>0.06</a:t>
                      </a:r>
                      <a:endParaRPr lang="en-US" dirty="0"/>
                    </a:p>
                  </a:txBody>
                  <a:tcPr/>
                </a:tc>
                <a:tc>
                  <a:txBody>
                    <a:bodyPr/>
                    <a:lstStyle/>
                    <a:p>
                      <a:pPr algn="ctr"/>
                      <a:r>
                        <a:rPr lang="en-US" dirty="0" smtClean="0"/>
                        <a:t>0.83, 3.80</a:t>
                      </a:r>
                      <a:endParaRPr lang="en-US" dirty="0"/>
                    </a:p>
                  </a:txBody>
                  <a:tcPr/>
                </a:tc>
              </a:tr>
            </a:tbl>
          </a:graphicData>
        </a:graphic>
      </p:graphicFrame>
      <p:sp>
        <p:nvSpPr>
          <p:cNvPr id="10" name="Content Placeholder 5"/>
          <p:cNvSpPr>
            <a:spLocks noGrp="1"/>
          </p:cNvSpPr>
          <p:nvPr>
            <p:ph sz="quarter" idx="1"/>
          </p:nvPr>
        </p:nvSpPr>
        <p:spPr>
          <a:xfrm>
            <a:off x="457200" y="2789237"/>
            <a:ext cx="8305800" cy="3840163"/>
          </a:xfrm>
        </p:spPr>
        <p:txBody>
          <a:bodyPr>
            <a:normAutofit/>
          </a:bodyPr>
          <a:lstStyle/>
          <a:p>
            <a:r>
              <a:rPr lang="en-US" sz="2000" dirty="0" smtClean="0"/>
              <a:t>During 2011, there were </a:t>
            </a:r>
            <a:r>
              <a:rPr lang="en-US" sz="2000" dirty="0" smtClean="0">
                <a:solidFill>
                  <a:srgbClr val="FF0000"/>
                </a:solidFill>
              </a:rPr>
              <a:t>8</a:t>
            </a:r>
            <a:r>
              <a:rPr lang="en-US" sz="2000" dirty="0" smtClean="0"/>
              <a:t> </a:t>
            </a:r>
            <a:r>
              <a:rPr lang="en-US" sz="2000" b="1" dirty="0" smtClean="0"/>
              <a:t>CLABSIs identified</a:t>
            </a:r>
            <a:r>
              <a:rPr lang="en-US" sz="2000" dirty="0" smtClean="0"/>
              <a:t> and </a:t>
            </a:r>
            <a:r>
              <a:rPr lang="en-US" sz="2000" dirty="0" smtClean="0">
                <a:solidFill>
                  <a:srgbClr val="FF0000"/>
                </a:solidFill>
              </a:rPr>
              <a:t>1,976</a:t>
            </a:r>
            <a:r>
              <a:rPr lang="en-US" sz="2000" dirty="0" smtClean="0"/>
              <a:t> </a:t>
            </a:r>
            <a:r>
              <a:rPr lang="en-US" sz="2000" b="1" dirty="0" smtClean="0"/>
              <a:t>central line days </a:t>
            </a:r>
            <a:r>
              <a:rPr lang="en-US" sz="2000" dirty="0" smtClean="0"/>
              <a:t>observed in Hospital X’s intensive care units. </a:t>
            </a:r>
          </a:p>
          <a:p>
            <a:r>
              <a:rPr lang="en-US" sz="2000" dirty="0" smtClean="0"/>
              <a:t>Based on the NHSN 2006-2008 baseline data and the composition of ICU locations in Hospital X, </a:t>
            </a:r>
            <a:r>
              <a:rPr lang="en-US" sz="2000" dirty="0" smtClean="0">
                <a:solidFill>
                  <a:srgbClr val="FF0000"/>
                </a:solidFill>
              </a:rPr>
              <a:t>4.15</a:t>
            </a:r>
            <a:r>
              <a:rPr lang="en-US" sz="2000" dirty="0" smtClean="0"/>
              <a:t> CLABSIs were </a:t>
            </a:r>
            <a:r>
              <a:rPr lang="en-US" sz="2000" b="1" dirty="0" smtClean="0"/>
              <a:t>predicted</a:t>
            </a:r>
            <a:r>
              <a:rPr lang="en-US" sz="2000" dirty="0" smtClean="0"/>
              <a:t>.</a:t>
            </a:r>
          </a:p>
          <a:p>
            <a:r>
              <a:rPr lang="en-US" sz="2000" dirty="0" smtClean="0"/>
              <a:t>This results in an </a:t>
            </a:r>
            <a:r>
              <a:rPr lang="en-US" sz="2000" b="1" dirty="0" smtClean="0"/>
              <a:t>SIR</a:t>
            </a:r>
            <a:r>
              <a:rPr lang="en-US" sz="2000" dirty="0" smtClean="0"/>
              <a:t> of </a:t>
            </a:r>
            <a:r>
              <a:rPr lang="en-US" sz="2000" dirty="0" smtClean="0">
                <a:solidFill>
                  <a:srgbClr val="FF0000"/>
                </a:solidFill>
              </a:rPr>
              <a:t>1.93</a:t>
            </a:r>
            <a:r>
              <a:rPr lang="en-US" sz="2000" dirty="0" smtClean="0"/>
              <a:t> (O/P= </a:t>
            </a:r>
            <a:r>
              <a:rPr lang="en-US" sz="2000" dirty="0" smtClean="0">
                <a:solidFill>
                  <a:srgbClr val="FF0000"/>
                </a:solidFill>
              </a:rPr>
              <a:t>8/4.15</a:t>
            </a:r>
            <a:r>
              <a:rPr lang="en-US" sz="2000" dirty="0" smtClean="0"/>
              <a:t>), signifying that during this time period, Hospital X identified </a:t>
            </a:r>
            <a:r>
              <a:rPr lang="en-US" sz="2000" b="1" dirty="0" smtClean="0"/>
              <a:t>93% more </a:t>
            </a:r>
            <a:r>
              <a:rPr lang="en-US" sz="2000" dirty="0" smtClean="0"/>
              <a:t>CLABSIs </a:t>
            </a:r>
            <a:r>
              <a:rPr lang="en-US" sz="2000" b="1" dirty="0" smtClean="0"/>
              <a:t>than predicted</a:t>
            </a:r>
            <a:r>
              <a:rPr lang="en-US" sz="2000" dirty="0" smtClean="0"/>
              <a:t>.</a:t>
            </a:r>
          </a:p>
          <a:p>
            <a:r>
              <a:rPr lang="en-US" sz="2000" dirty="0" smtClean="0"/>
              <a:t>The </a:t>
            </a:r>
            <a:r>
              <a:rPr lang="en-US" sz="2000" b="1" dirty="0" smtClean="0"/>
              <a:t>p-value</a:t>
            </a:r>
            <a:r>
              <a:rPr lang="en-US" sz="2000" dirty="0" smtClean="0"/>
              <a:t> </a:t>
            </a:r>
            <a:r>
              <a:rPr lang="en-US" sz="2000" dirty="0" smtClean="0">
                <a:solidFill>
                  <a:srgbClr val="FF0000"/>
                </a:solidFill>
              </a:rPr>
              <a:t>(0.06)</a:t>
            </a:r>
            <a:r>
              <a:rPr lang="en-US" sz="2000" dirty="0" smtClean="0"/>
              <a:t> and </a:t>
            </a:r>
            <a:r>
              <a:rPr lang="en-US" sz="2000" b="1" dirty="0" smtClean="0"/>
              <a:t>95% confidence interval  (CI) </a:t>
            </a:r>
            <a:r>
              <a:rPr lang="en-US" sz="2000" dirty="0" smtClean="0"/>
              <a:t>(</a:t>
            </a:r>
            <a:r>
              <a:rPr lang="en-US" sz="2000" dirty="0" smtClean="0">
                <a:solidFill>
                  <a:srgbClr val="FF0000"/>
                </a:solidFill>
              </a:rPr>
              <a:t>0.83, 3.80</a:t>
            </a:r>
            <a:r>
              <a:rPr lang="en-US" sz="2000" dirty="0" smtClean="0"/>
              <a:t>) indicate that the number of observed CLABSIs is </a:t>
            </a:r>
            <a:r>
              <a:rPr lang="en-US" sz="2000" b="1" dirty="0" smtClean="0"/>
              <a:t>not statistically significantly higher </a:t>
            </a:r>
            <a:r>
              <a:rPr lang="en-US" sz="2000" dirty="0" smtClean="0"/>
              <a:t>than the number of predicted CLABSIs.  (Reminder: If the p-value is not less than 0.05 and the 95% CI does crosses 1, the SIR is not statistically significantly different than 1.)</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the SIR being used currently?</a:t>
            </a:r>
            <a:endParaRPr lang="en-US" dirty="0"/>
          </a:p>
        </p:txBody>
      </p:sp>
      <p:sp>
        <p:nvSpPr>
          <p:cNvPr id="3" name="Content Placeholder 2"/>
          <p:cNvSpPr>
            <a:spLocks noGrp="1"/>
          </p:cNvSpPr>
          <p:nvPr>
            <p:ph idx="1"/>
          </p:nvPr>
        </p:nvSpPr>
        <p:spPr/>
        <p:txBody>
          <a:bodyPr/>
          <a:lstStyle/>
          <a:p>
            <a:r>
              <a:rPr lang="en-US" dirty="0" smtClean="0"/>
              <a:t>NHSN SIR reports</a:t>
            </a:r>
          </a:p>
          <a:p>
            <a:pPr lvl="1"/>
            <a:r>
              <a:rPr lang="en-US" dirty="0" smtClean="0"/>
              <a:t>CLABSI, SSI, CAUTI</a:t>
            </a:r>
          </a:p>
          <a:p>
            <a:r>
              <a:rPr lang="en-US" dirty="0" smtClean="0"/>
              <a:t>CMS Hospital Compare website</a:t>
            </a:r>
          </a:p>
          <a:p>
            <a:pPr lvl="1"/>
            <a:r>
              <a:rPr lang="en-US" dirty="0" smtClean="0"/>
              <a:t>CLABSI</a:t>
            </a:r>
          </a:p>
          <a:p>
            <a:r>
              <a:rPr lang="en-US" dirty="0" smtClean="0"/>
              <a:t>Updated VDH </a:t>
            </a:r>
            <a:r>
              <a:rPr lang="en-US" dirty="0" err="1" smtClean="0"/>
              <a:t>HAI</a:t>
            </a:r>
            <a:r>
              <a:rPr lang="en-US" dirty="0" smtClean="0"/>
              <a:t> report</a:t>
            </a:r>
          </a:p>
          <a:p>
            <a:pPr lvl="1"/>
            <a:r>
              <a:rPr lang="en-US" dirty="0" smtClean="0"/>
              <a:t>CLABSI</a:t>
            </a:r>
          </a:p>
          <a:p>
            <a:r>
              <a:rPr lang="en-US" dirty="0" smtClean="0"/>
              <a:t>Other states</a:t>
            </a:r>
          </a:p>
          <a:p>
            <a:r>
              <a:rPr lang="en-US" dirty="0" smtClean="0"/>
              <a:t>Within hospitals</a:t>
            </a:r>
            <a:endParaRPr lang="en-US" dirty="0"/>
          </a:p>
        </p:txBody>
      </p:sp>
      <p:pic>
        <p:nvPicPr>
          <p:cNvPr id="2052" name="Picture 4" descr="C:\Documents and Settings\ifl23441\Local Settings\Temporary Internet Files\Content.IE5\F68N8B5I\MC900413594[1].wmf"/>
          <p:cNvPicPr>
            <a:picLocks noChangeAspect="1" noChangeArrowheads="1"/>
          </p:cNvPicPr>
          <p:nvPr/>
        </p:nvPicPr>
        <p:blipFill>
          <a:blip r:embed="rId3" cstate="print"/>
          <a:srcRect/>
          <a:stretch>
            <a:fillRect/>
          </a:stretch>
        </p:blipFill>
        <p:spPr bwMode="auto">
          <a:xfrm>
            <a:off x="5791200" y="3962400"/>
            <a:ext cx="2357151" cy="17993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the SIR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Single metric</a:t>
            </a:r>
          </a:p>
          <a:p>
            <a:pPr lvl="1"/>
            <a:r>
              <a:rPr lang="en-US" dirty="0" smtClean="0"/>
              <a:t>One number that can be used to make comparisons</a:t>
            </a:r>
            <a:endParaRPr lang="en-US" dirty="0" smtClean="0">
              <a:solidFill>
                <a:srgbClr val="00B0F0"/>
              </a:solidFill>
            </a:endParaRPr>
          </a:p>
          <a:p>
            <a:r>
              <a:rPr lang="en-US" dirty="0" smtClean="0"/>
              <a:t>Scalable</a:t>
            </a:r>
          </a:p>
          <a:p>
            <a:pPr lvl="1"/>
            <a:r>
              <a:rPr lang="en-US" dirty="0" smtClean="0"/>
              <a:t>National, regional, facility-wide, location-specific, by surgeon for SSIs, etc.</a:t>
            </a:r>
          </a:p>
          <a:p>
            <a:pPr lvl="1"/>
            <a:r>
              <a:rPr lang="en-US" dirty="0" smtClean="0"/>
              <a:t>Can combine the SIR values at any level of aggregation </a:t>
            </a:r>
          </a:p>
          <a:p>
            <a:pPr lvl="1"/>
            <a:r>
              <a:rPr lang="en-US" dirty="0" smtClean="0"/>
              <a:t>Can perform more detailed comparisons within any individual risk group</a:t>
            </a:r>
          </a:p>
          <a:p>
            <a:r>
              <a:rPr lang="en-US" dirty="0" smtClean="0"/>
              <a:t>Risk-adjusted</a:t>
            </a:r>
          </a:p>
          <a:p>
            <a:pPr lvl="1"/>
            <a:r>
              <a:rPr lang="en-US" dirty="0" smtClean="0"/>
              <a:t>Adjusts for factors known to be associated with differences in HAI rates</a:t>
            </a:r>
          </a:p>
          <a:p>
            <a:pPr lvl="1"/>
            <a:r>
              <a:rPr lang="en-US" dirty="0" smtClean="0"/>
              <a:t>Risk-adjustment differs between types of HAIs and types of surgical procedures</a:t>
            </a:r>
          </a:p>
        </p:txBody>
      </p:sp>
      <p:sp>
        <p:nvSpPr>
          <p:cNvPr id="4" name="TextBox 3"/>
          <p:cNvSpPr txBox="1"/>
          <p:nvPr/>
        </p:nvSpPr>
        <p:spPr>
          <a:xfrm>
            <a:off x="533400" y="6324600"/>
            <a:ext cx="8458200" cy="307777"/>
          </a:xfrm>
          <a:prstGeom prst="rect">
            <a:avLst/>
          </a:prstGeom>
          <a:noFill/>
        </p:spPr>
        <p:txBody>
          <a:bodyPr wrap="square" rtlCol="0">
            <a:spAutoFit/>
          </a:bodyPr>
          <a:lstStyle/>
          <a:p>
            <a:r>
              <a:rPr lang="en-US" sz="1400" dirty="0" smtClean="0"/>
              <a:t>- HHS HAI Action Plan - http://www.hhs.gov/ash/initiatives/hai/appendices.html#appendix_g_comparison</a:t>
            </a:r>
            <a:endParaRPr lang="en-US" dirty="0"/>
          </a:p>
        </p:txBody>
      </p:sp>
      <p:pic>
        <p:nvPicPr>
          <p:cNvPr id="3074" name="Picture 2" descr="C:\Documents and Settings\ifl23441\Local Settings\Temporary Internet Files\Content.IE5\LVVGHHKH\MC900441467[1].png"/>
          <p:cNvPicPr>
            <a:picLocks noChangeAspect="1" noChangeArrowheads="1"/>
          </p:cNvPicPr>
          <p:nvPr/>
        </p:nvPicPr>
        <p:blipFill>
          <a:blip r:embed="rId3" cstate="print"/>
          <a:srcRect/>
          <a:stretch>
            <a:fillRect/>
          </a:stretch>
        </p:blipFill>
        <p:spPr bwMode="auto">
          <a:xfrm>
            <a:off x="7162971" y="304800"/>
            <a:ext cx="1981029" cy="198102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2598</Words>
  <Application>Microsoft Office PowerPoint</Application>
  <PresentationFormat>On-screen Show (4:3)</PresentationFormat>
  <Paragraphs>247</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Sir, could you explain the SIR?</vt:lpstr>
      <vt:lpstr>What is a standardized infection ratio?</vt:lpstr>
      <vt:lpstr>The SIR calculation</vt:lpstr>
      <vt:lpstr>What is the “baseline U.S. experience”?</vt:lpstr>
      <vt:lpstr>What does the SIR number mean?</vt:lpstr>
      <vt:lpstr>Statistical significance</vt:lpstr>
      <vt:lpstr>How do I interpret the SIR?</vt:lpstr>
      <vt:lpstr>How is the SIR being used currently?</vt:lpstr>
      <vt:lpstr>Benefits of using the SIR</vt:lpstr>
      <vt:lpstr>Intra-facility data sharing benefits:</vt:lpstr>
      <vt:lpstr>Sharing the SIR with hospital leadership: One IP’s experience</vt:lpstr>
      <vt:lpstr>Slide 12</vt:lpstr>
      <vt:lpstr>Customizing the data: What numbers?</vt:lpstr>
      <vt:lpstr>Customizing the data: What format?</vt:lpstr>
      <vt:lpstr>Customizing the data: What setting and time period?</vt:lpstr>
      <vt:lpstr>Customizing the data: How will you help your audience interpret?</vt:lpstr>
      <vt:lpstr>Questions?</vt:lpstr>
      <vt:lpstr>SIR 101 and 201 available online</vt:lpstr>
      <vt:lpstr>SIR and surveillance resources </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ifl23441</dc:creator>
  <cp:lastModifiedBy>okj37455</cp:lastModifiedBy>
  <cp:revision>41</cp:revision>
  <dcterms:created xsi:type="dcterms:W3CDTF">2012-05-17T15:16:11Z</dcterms:created>
  <dcterms:modified xsi:type="dcterms:W3CDTF">2012-08-16T18:20:13Z</dcterms:modified>
</cp:coreProperties>
</file>