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6" r:id="rId2"/>
    <p:sldId id="305" r:id="rId3"/>
    <p:sldId id="258" r:id="rId4"/>
    <p:sldId id="259" r:id="rId5"/>
    <p:sldId id="303" r:id="rId6"/>
    <p:sldId id="302" r:id="rId7"/>
    <p:sldId id="261" r:id="rId8"/>
    <p:sldId id="296" r:id="rId9"/>
    <p:sldId id="306" r:id="rId10"/>
    <p:sldId id="262" r:id="rId11"/>
    <p:sldId id="263" r:id="rId12"/>
    <p:sldId id="279" r:id="rId13"/>
    <p:sldId id="278" r:id="rId14"/>
    <p:sldId id="276" r:id="rId15"/>
    <p:sldId id="284" r:id="rId16"/>
    <p:sldId id="285" r:id="rId17"/>
    <p:sldId id="291" r:id="rId18"/>
    <p:sldId id="311" r:id="rId19"/>
    <p:sldId id="292" r:id="rId20"/>
    <p:sldId id="266" r:id="rId21"/>
    <p:sldId id="269" r:id="rId22"/>
    <p:sldId id="270" r:id="rId23"/>
    <p:sldId id="268" r:id="rId24"/>
    <p:sldId id="300" r:id="rId25"/>
    <p:sldId id="274" r:id="rId26"/>
    <p:sldId id="298" r:id="rId27"/>
    <p:sldId id="275" r:id="rId28"/>
    <p:sldId id="307" r:id="rId29"/>
    <p:sldId id="289" r:id="rId30"/>
    <p:sldId id="277" r:id="rId31"/>
    <p:sldId id="271" r:id="rId32"/>
    <p:sldId id="272" r:id="rId33"/>
    <p:sldId id="310" r:id="rId34"/>
    <p:sldId id="280" r:id="rId35"/>
    <p:sldId id="281" r:id="rId36"/>
    <p:sldId id="282" r:id="rId37"/>
    <p:sldId id="283" r:id="rId38"/>
    <p:sldId id="287" r:id="rId39"/>
    <p:sldId id="290" r:id="rId40"/>
    <p:sldId id="293" r:id="rId41"/>
    <p:sldId id="295" r:id="rId42"/>
    <p:sldId id="308" r:id="rId43"/>
    <p:sldId id="297" r:id="rId44"/>
    <p:sldId id="29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61361" autoAdjust="0"/>
  </p:normalViewPr>
  <p:slideViewPr>
    <p:cSldViewPr>
      <p:cViewPr>
        <p:scale>
          <a:sx n="60" d="100"/>
          <a:sy n="60" d="100"/>
        </p:scale>
        <p:origin x="-1356" y="-1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7A33E1-6A67-4FF1-ABB9-591044CDDA0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AEC3D45-0AB0-4659-AB85-72FB78D35854}">
      <dgm:prSet phldrT="[Text]"/>
      <dgm:spPr/>
      <dgm:t>
        <a:bodyPr/>
        <a:lstStyle/>
        <a:p>
          <a:r>
            <a:rPr lang="en-US" dirty="0" smtClean="0"/>
            <a:t>Presented data </a:t>
          </a:r>
          <a:endParaRPr lang="en-US" dirty="0"/>
        </a:p>
      </dgm:t>
    </dgm:pt>
    <dgm:pt modelId="{172B47B0-A80B-4B35-9AF0-5BE4A320E6B4}" type="parTrans" cxnId="{9FE732C2-5CFF-475C-80BB-A712CE46F6AD}">
      <dgm:prSet/>
      <dgm:spPr/>
      <dgm:t>
        <a:bodyPr/>
        <a:lstStyle/>
        <a:p>
          <a:endParaRPr lang="en-US"/>
        </a:p>
      </dgm:t>
    </dgm:pt>
    <dgm:pt modelId="{E9FACF42-91A2-4768-8BB8-2B7E9F06992D}" type="sibTrans" cxnId="{9FE732C2-5CFF-475C-80BB-A712CE46F6AD}">
      <dgm:prSet/>
      <dgm:spPr/>
      <dgm:t>
        <a:bodyPr/>
        <a:lstStyle/>
        <a:p>
          <a:endParaRPr lang="en-US"/>
        </a:p>
      </dgm:t>
    </dgm:pt>
    <dgm:pt modelId="{97C0A82A-6904-45DD-B8CD-172EE52E1756}">
      <dgm:prSet phldrT="[Text]"/>
      <dgm:spPr/>
      <dgm:t>
        <a:bodyPr/>
        <a:lstStyle/>
        <a:p>
          <a:r>
            <a:rPr lang="en-US" dirty="0" smtClean="0"/>
            <a:t># infections</a:t>
          </a:r>
          <a:endParaRPr lang="en-US" dirty="0"/>
        </a:p>
      </dgm:t>
    </dgm:pt>
    <dgm:pt modelId="{9AC7E44D-9256-4699-ABEF-176E6299F72A}" type="parTrans" cxnId="{B564693C-6473-4DD4-A75B-6E9D8116897E}">
      <dgm:prSet/>
      <dgm:spPr/>
      <dgm:t>
        <a:bodyPr/>
        <a:lstStyle/>
        <a:p>
          <a:endParaRPr lang="en-US"/>
        </a:p>
      </dgm:t>
    </dgm:pt>
    <dgm:pt modelId="{4BEEAE49-6628-43EE-9DCC-0344343EFA0E}" type="sibTrans" cxnId="{B564693C-6473-4DD4-A75B-6E9D8116897E}">
      <dgm:prSet/>
      <dgm:spPr/>
      <dgm:t>
        <a:bodyPr/>
        <a:lstStyle/>
        <a:p>
          <a:endParaRPr lang="en-US"/>
        </a:p>
      </dgm:t>
    </dgm:pt>
    <dgm:pt modelId="{D7900E6C-7441-458D-9195-E0CC683F8DE0}">
      <dgm:prSet phldrT="[Text]"/>
      <dgm:spPr/>
      <dgm:t>
        <a:bodyPr/>
        <a:lstStyle/>
        <a:p>
          <a:r>
            <a:rPr lang="en-US" dirty="0" smtClean="0"/>
            <a:t>Format</a:t>
          </a:r>
          <a:endParaRPr lang="en-US" dirty="0"/>
        </a:p>
      </dgm:t>
    </dgm:pt>
    <dgm:pt modelId="{1CC81A80-C009-48B3-9D3D-EDDC7CB949DA}" type="parTrans" cxnId="{681C8AF1-636E-4729-AED5-C3BFAF109656}">
      <dgm:prSet/>
      <dgm:spPr/>
      <dgm:t>
        <a:bodyPr/>
        <a:lstStyle/>
        <a:p>
          <a:endParaRPr lang="en-US"/>
        </a:p>
      </dgm:t>
    </dgm:pt>
    <dgm:pt modelId="{9E868A46-DE08-4418-AB12-B6EBBFE0289F}" type="sibTrans" cxnId="{681C8AF1-636E-4729-AED5-C3BFAF109656}">
      <dgm:prSet/>
      <dgm:spPr/>
      <dgm:t>
        <a:bodyPr/>
        <a:lstStyle/>
        <a:p>
          <a:endParaRPr lang="en-US"/>
        </a:p>
      </dgm:t>
    </dgm:pt>
    <dgm:pt modelId="{21E18075-20FB-4174-954E-225810DF2F40}">
      <dgm:prSet phldrT="[Text]"/>
      <dgm:spPr/>
      <dgm:t>
        <a:bodyPr/>
        <a:lstStyle/>
        <a:p>
          <a:r>
            <a:rPr lang="en-US" dirty="0" smtClean="0"/>
            <a:t>Table</a:t>
          </a:r>
          <a:endParaRPr lang="en-US" dirty="0"/>
        </a:p>
      </dgm:t>
    </dgm:pt>
    <dgm:pt modelId="{A1323674-D4B5-418F-B2A2-949E4EAFA56A}" type="parTrans" cxnId="{3355D892-6E00-41A6-9D46-D01189DC24FC}">
      <dgm:prSet/>
      <dgm:spPr/>
      <dgm:t>
        <a:bodyPr/>
        <a:lstStyle/>
        <a:p>
          <a:endParaRPr lang="en-US"/>
        </a:p>
      </dgm:t>
    </dgm:pt>
    <dgm:pt modelId="{25F2939A-5BFD-4B79-A81C-B7D0167DD200}" type="sibTrans" cxnId="{3355D892-6E00-41A6-9D46-D01189DC24FC}">
      <dgm:prSet/>
      <dgm:spPr/>
      <dgm:t>
        <a:bodyPr/>
        <a:lstStyle/>
        <a:p>
          <a:endParaRPr lang="en-US"/>
        </a:p>
      </dgm:t>
    </dgm:pt>
    <dgm:pt modelId="{2B68805E-7DA6-43C5-B44A-0FD21A3653DF}">
      <dgm:prSet phldrT="[Text]"/>
      <dgm:spPr/>
      <dgm:t>
        <a:bodyPr/>
        <a:lstStyle/>
        <a:p>
          <a:r>
            <a:rPr lang="en-US" dirty="0" smtClean="0"/>
            <a:t>Stratification type and time period</a:t>
          </a:r>
          <a:endParaRPr lang="en-US" dirty="0"/>
        </a:p>
      </dgm:t>
    </dgm:pt>
    <dgm:pt modelId="{0F351857-366D-4E4A-B1C6-BD0B4ABBB742}" type="parTrans" cxnId="{848719B0-5140-4747-A22D-CCA1410439EE}">
      <dgm:prSet/>
      <dgm:spPr/>
      <dgm:t>
        <a:bodyPr/>
        <a:lstStyle/>
        <a:p>
          <a:endParaRPr lang="en-US"/>
        </a:p>
      </dgm:t>
    </dgm:pt>
    <dgm:pt modelId="{590E4F18-FD92-400A-B67C-F8DD8B7E583E}" type="sibTrans" cxnId="{848719B0-5140-4747-A22D-CCA1410439EE}">
      <dgm:prSet/>
      <dgm:spPr/>
      <dgm:t>
        <a:bodyPr/>
        <a:lstStyle/>
        <a:p>
          <a:endParaRPr lang="en-US"/>
        </a:p>
      </dgm:t>
    </dgm:pt>
    <dgm:pt modelId="{3BEC659B-CF26-45AF-84B3-4BA8D2D40D19}">
      <dgm:prSet phldrT="[Text]"/>
      <dgm:spPr/>
      <dgm:t>
        <a:bodyPr/>
        <a:lstStyle/>
        <a:p>
          <a:r>
            <a:rPr lang="en-US" dirty="0" smtClean="0"/>
            <a:t>Aggregate by</a:t>
          </a:r>
          <a:endParaRPr lang="en-US" dirty="0"/>
        </a:p>
      </dgm:t>
    </dgm:pt>
    <dgm:pt modelId="{6654EC6F-CED0-4BA3-9C7F-25D57C210391}" type="parTrans" cxnId="{D4BC81EC-8B23-4C6C-858F-EB3E0274C928}">
      <dgm:prSet/>
      <dgm:spPr/>
      <dgm:t>
        <a:bodyPr/>
        <a:lstStyle/>
        <a:p>
          <a:endParaRPr lang="en-US"/>
        </a:p>
      </dgm:t>
    </dgm:pt>
    <dgm:pt modelId="{B5F1CDE5-B399-44EE-8B69-52ABDA367031}" type="sibTrans" cxnId="{D4BC81EC-8B23-4C6C-858F-EB3E0274C928}">
      <dgm:prSet/>
      <dgm:spPr/>
      <dgm:t>
        <a:bodyPr/>
        <a:lstStyle/>
        <a:p>
          <a:endParaRPr lang="en-US"/>
        </a:p>
      </dgm:t>
    </dgm:pt>
    <dgm:pt modelId="{BF8AC08C-9BB1-4988-99AB-B16106172ED4}">
      <dgm:prSet phldrT="[Text]"/>
      <dgm:spPr/>
      <dgm:t>
        <a:bodyPr/>
        <a:lstStyle/>
        <a:p>
          <a:r>
            <a:rPr lang="en-US" dirty="0" smtClean="0"/>
            <a:t>Hospital</a:t>
          </a:r>
          <a:endParaRPr lang="en-US" dirty="0"/>
        </a:p>
      </dgm:t>
    </dgm:pt>
    <dgm:pt modelId="{0B851700-76E6-4970-91CB-362915670BBB}" type="parTrans" cxnId="{7EE4D9AA-8DAE-4892-ACEB-F94EBA05C5D0}">
      <dgm:prSet/>
      <dgm:spPr/>
      <dgm:t>
        <a:bodyPr/>
        <a:lstStyle/>
        <a:p>
          <a:endParaRPr lang="en-US"/>
        </a:p>
      </dgm:t>
    </dgm:pt>
    <dgm:pt modelId="{052B9909-8891-4C57-BE8D-23608C2FF496}" type="sibTrans" cxnId="{7EE4D9AA-8DAE-4892-ACEB-F94EBA05C5D0}">
      <dgm:prSet/>
      <dgm:spPr/>
      <dgm:t>
        <a:bodyPr/>
        <a:lstStyle/>
        <a:p>
          <a:endParaRPr lang="en-US"/>
        </a:p>
      </dgm:t>
    </dgm:pt>
    <dgm:pt modelId="{A42354B1-0FF6-462F-94DA-561CD4483E4F}">
      <dgm:prSet phldrT="[Text]"/>
      <dgm:spPr/>
      <dgm:t>
        <a:bodyPr/>
        <a:lstStyle/>
        <a:p>
          <a:r>
            <a:rPr lang="en-US" dirty="0" smtClean="0"/>
            <a:t>Adult/PICU and NICU</a:t>
          </a:r>
          <a:endParaRPr lang="en-US" dirty="0"/>
        </a:p>
      </dgm:t>
    </dgm:pt>
    <dgm:pt modelId="{55547E92-6D17-4A30-A292-9FEC0BA900B8}" type="parTrans" cxnId="{9DAB017F-1AEA-4FD9-ACF7-965D5A4A3123}">
      <dgm:prSet/>
      <dgm:spPr/>
      <dgm:t>
        <a:bodyPr/>
        <a:lstStyle/>
        <a:p>
          <a:endParaRPr lang="en-US"/>
        </a:p>
      </dgm:t>
    </dgm:pt>
    <dgm:pt modelId="{AF579B4D-D314-48C7-8FD8-0ABB96395E69}" type="sibTrans" cxnId="{9DAB017F-1AEA-4FD9-ACF7-965D5A4A3123}">
      <dgm:prSet/>
      <dgm:spPr/>
      <dgm:t>
        <a:bodyPr/>
        <a:lstStyle/>
        <a:p>
          <a:endParaRPr lang="en-US"/>
        </a:p>
      </dgm:t>
    </dgm:pt>
    <dgm:pt modelId="{29486CEE-8B94-4C55-991B-18878D55AF48}">
      <dgm:prSet phldrT="[Text]"/>
      <dgm:spPr/>
      <dgm:t>
        <a:bodyPr/>
        <a:lstStyle/>
        <a:p>
          <a:r>
            <a:rPr lang="en-US" dirty="0" smtClean="0"/>
            <a:t>Unit</a:t>
          </a:r>
          <a:endParaRPr lang="en-US" dirty="0"/>
        </a:p>
      </dgm:t>
    </dgm:pt>
    <dgm:pt modelId="{900D876B-1485-4881-B94D-06D52F990E08}" type="parTrans" cxnId="{CAC3FDB4-D1F4-4F4D-BD55-DDD252A50591}">
      <dgm:prSet/>
      <dgm:spPr/>
      <dgm:t>
        <a:bodyPr/>
        <a:lstStyle/>
        <a:p>
          <a:endParaRPr lang="en-US"/>
        </a:p>
      </dgm:t>
    </dgm:pt>
    <dgm:pt modelId="{CE5C2B02-59CA-4405-8EF4-96169F954C70}" type="sibTrans" cxnId="{CAC3FDB4-D1F4-4F4D-BD55-DDD252A50591}">
      <dgm:prSet/>
      <dgm:spPr/>
      <dgm:t>
        <a:bodyPr/>
        <a:lstStyle/>
        <a:p>
          <a:endParaRPr lang="en-US"/>
        </a:p>
      </dgm:t>
    </dgm:pt>
    <dgm:pt modelId="{097FF6B3-BEEA-42CC-A1C8-B1D276B44260}">
      <dgm:prSet phldrT="[Text]"/>
      <dgm:spPr/>
      <dgm:t>
        <a:bodyPr/>
        <a:lstStyle/>
        <a:p>
          <a:r>
            <a:rPr lang="en-US" dirty="0" smtClean="0"/>
            <a:t>Interpretation</a:t>
          </a:r>
          <a:endParaRPr lang="en-US" dirty="0"/>
        </a:p>
      </dgm:t>
    </dgm:pt>
    <dgm:pt modelId="{F4A6097C-41E5-4FAF-8D3F-52A7E42677D5}" type="parTrans" cxnId="{A89CB92D-E061-4334-95CA-0E9C0B6FBD15}">
      <dgm:prSet/>
      <dgm:spPr/>
      <dgm:t>
        <a:bodyPr/>
        <a:lstStyle/>
        <a:p>
          <a:endParaRPr lang="en-US"/>
        </a:p>
      </dgm:t>
    </dgm:pt>
    <dgm:pt modelId="{D1F79BDF-39F6-41B7-A193-463A7062CAA1}" type="sibTrans" cxnId="{A89CB92D-E061-4334-95CA-0E9C0B6FBD15}">
      <dgm:prSet/>
      <dgm:spPr/>
      <dgm:t>
        <a:bodyPr/>
        <a:lstStyle/>
        <a:p>
          <a:endParaRPr lang="en-US"/>
        </a:p>
      </dgm:t>
    </dgm:pt>
    <dgm:pt modelId="{C1FBF874-6943-49EE-97FB-7C22915B327F}">
      <dgm:prSet phldrT="[Text]"/>
      <dgm:spPr/>
      <dgm:t>
        <a:bodyPr/>
        <a:lstStyle/>
        <a:p>
          <a:r>
            <a:rPr lang="en-US" dirty="0" smtClean="0"/>
            <a:t>Time period</a:t>
          </a:r>
          <a:endParaRPr lang="en-US" dirty="0"/>
        </a:p>
      </dgm:t>
    </dgm:pt>
    <dgm:pt modelId="{C6653033-CD64-4189-8A71-20E5320058E1}" type="parTrans" cxnId="{AD0D079F-5917-47DA-8212-222787343ED8}">
      <dgm:prSet/>
      <dgm:spPr/>
      <dgm:t>
        <a:bodyPr/>
        <a:lstStyle/>
        <a:p>
          <a:endParaRPr lang="en-US"/>
        </a:p>
      </dgm:t>
    </dgm:pt>
    <dgm:pt modelId="{D228A11D-41F5-4F61-A4D5-036A1A5CB805}" type="sibTrans" cxnId="{AD0D079F-5917-47DA-8212-222787343ED8}">
      <dgm:prSet/>
      <dgm:spPr/>
      <dgm:t>
        <a:bodyPr/>
        <a:lstStyle/>
        <a:p>
          <a:endParaRPr lang="en-US"/>
        </a:p>
      </dgm:t>
    </dgm:pt>
    <dgm:pt modelId="{5972C060-F387-47F7-A3D0-92330517051C}">
      <dgm:prSet/>
      <dgm:spPr/>
      <dgm:t>
        <a:bodyPr/>
        <a:lstStyle/>
        <a:p>
          <a:r>
            <a:rPr lang="en-US" dirty="0" smtClean="0"/>
            <a:t># CL days</a:t>
          </a:r>
          <a:endParaRPr lang="en-US" dirty="0"/>
        </a:p>
      </dgm:t>
    </dgm:pt>
    <dgm:pt modelId="{E64427BA-BFEE-4A1D-ABC6-646CBA1E4B3F}" type="parTrans" cxnId="{60427D4A-A2FE-4412-9DAE-F384CC2CEC42}">
      <dgm:prSet/>
      <dgm:spPr/>
      <dgm:t>
        <a:bodyPr/>
        <a:lstStyle/>
        <a:p>
          <a:endParaRPr lang="en-US"/>
        </a:p>
      </dgm:t>
    </dgm:pt>
    <dgm:pt modelId="{7D0B366F-EC05-4DF8-AE61-B03785C5378F}" type="sibTrans" cxnId="{60427D4A-A2FE-4412-9DAE-F384CC2CEC42}">
      <dgm:prSet/>
      <dgm:spPr/>
      <dgm:t>
        <a:bodyPr/>
        <a:lstStyle/>
        <a:p>
          <a:endParaRPr lang="en-US"/>
        </a:p>
      </dgm:t>
    </dgm:pt>
    <dgm:pt modelId="{2ADC4BEF-D9D8-411F-86A6-002EB7833ADC}">
      <dgm:prSet/>
      <dgm:spPr/>
      <dgm:t>
        <a:bodyPr/>
        <a:lstStyle/>
        <a:p>
          <a:r>
            <a:rPr lang="en-US" dirty="0" smtClean="0"/>
            <a:t>SIR</a:t>
          </a:r>
          <a:endParaRPr lang="en-US" dirty="0"/>
        </a:p>
      </dgm:t>
    </dgm:pt>
    <dgm:pt modelId="{723D620F-55B9-4FC3-A3C5-60B01A826031}" type="parTrans" cxnId="{14E68F2B-FF2B-4B8E-B52F-4980690D5EF5}">
      <dgm:prSet/>
      <dgm:spPr/>
      <dgm:t>
        <a:bodyPr/>
        <a:lstStyle/>
        <a:p>
          <a:endParaRPr lang="en-US"/>
        </a:p>
      </dgm:t>
    </dgm:pt>
    <dgm:pt modelId="{290D2E40-D24A-41AC-BFEE-BBEB834A54C4}" type="sibTrans" cxnId="{14E68F2B-FF2B-4B8E-B52F-4980690D5EF5}">
      <dgm:prSet/>
      <dgm:spPr/>
      <dgm:t>
        <a:bodyPr/>
        <a:lstStyle/>
        <a:p>
          <a:endParaRPr lang="en-US"/>
        </a:p>
      </dgm:t>
    </dgm:pt>
    <dgm:pt modelId="{D6AD97D9-7B02-4932-982B-B626836FC4E7}">
      <dgm:prSet/>
      <dgm:spPr/>
      <dgm:t>
        <a:bodyPr/>
        <a:lstStyle/>
        <a:p>
          <a:r>
            <a:rPr lang="en-US" dirty="0" smtClean="0"/>
            <a:t># predicted</a:t>
          </a:r>
          <a:endParaRPr lang="en-US" dirty="0"/>
        </a:p>
      </dgm:t>
    </dgm:pt>
    <dgm:pt modelId="{9A9574AB-C6F1-4B31-A229-D20CB18D1D52}" type="parTrans" cxnId="{D4585BE4-0845-4971-851F-03E6CEA212F3}">
      <dgm:prSet/>
      <dgm:spPr/>
      <dgm:t>
        <a:bodyPr/>
        <a:lstStyle/>
        <a:p>
          <a:endParaRPr lang="en-US"/>
        </a:p>
      </dgm:t>
    </dgm:pt>
    <dgm:pt modelId="{3B02AEAE-6F35-4FD7-848D-6D96670F2720}" type="sibTrans" cxnId="{D4585BE4-0845-4971-851F-03E6CEA212F3}">
      <dgm:prSet/>
      <dgm:spPr/>
      <dgm:t>
        <a:bodyPr/>
        <a:lstStyle/>
        <a:p>
          <a:endParaRPr lang="en-US"/>
        </a:p>
      </dgm:t>
    </dgm:pt>
    <dgm:pt modelId="{A2047F5E-039C-4604-A386-363138FCA7FF}">
      <dgm:prSet/>
      <dgm:spPr/>
      <dgm:t>
        <a:bodyPr/>
        <a:lstStyle/>
        <a:p>
          <a:r>
            <a:rPr lang="en-US" dirty="0" smtClean="0"/>
            <a:t>p-value</a:t>
          </a:r>
          <a:endParaRPr lang="en-US" dirty="0"/>
        </a:p>
      </dgm:t>
    </dgm:pt>
    <dgm:pt modelId="{59DA9E4D-FD84-4648-80EF-877169460612}" type="parTrans" cxnId="{D26B8217-DC55-4DE0-BF61-BD5ECABD22FF}">
      <dgm:prSet/>
      <dgm:spPr/>
      <dgm:t>
        <a:bodyPr/>
        <a:lstStyle/>
        <a:p>
          <a:endParaRPr lang="en-US"/>
        </a:p>
      </dgm:t>
    </dgm:pt>
    <dgm:pt modelId="{66375CD2-8242-4335-A396-95C1B943BB6A}" type="sibTrans" cxnId="{D26B8217-DC55-4DE0-BF61-BD5ECABD22FF}">
      <dgm:prSet/>
      <dgm:spPr/>
      <dgm:t>
        <a:bodyPr/>
        <a:lstStyle/>
        <a:p>
          <a:endParaRPr lang="en-US"/>
        </a:p>
      </dgm:t>
    </dgm:pt>
    <dgm:pt modelId="{2E9E65D9-E21B-4C15-B385-5EBE48EF8E7E}">
      <dgm:prSet/>
      <dgm:spPr/>
      <dgm:t>
        <a:bodyPr/>
        <a:lstStyle/>
        <a:p>
          <a:r>
            <a:rPr lang="en-US" dirty="0" smtClean="0"/>
            <a:t>95% CI</a:t>
          </a:r>
          <a:endParaRPr lang="en-US" dirty="0"/>
        </a:p>
      </dgm:t>
    </dgm:pt>
    <dgm:pt modelId="{DAAABCD8-36EA-43F9-AB5A-DB3E0B8201F7}" type="parTrans" cxnId="{5EFB43B6-6E8C-4927-AB5B-6708C6004786}">
      <dgm:prSet/>
      <dgm:spPr/>
      <dgm:t>
        <a:bodyPr/>
        <a:lstStyle/>
        <a:p>
          <a:endParaRPr lang="en-US"/>
        </a:p>
      </dgm:t>
    </dgm:pt>
    <dgm:pt modelId="{64F3F84A-2DF0-4240-9889-C85A0EAC3BCF}" type="sibTrans" cxnId="{5EFB43B6-6E8C-4927-AB5B-6708C6004786}">
      <dgm:prSet/>
      <dgm:spPr/>
      <dgm:t>
        <a:bodyPr/>
        <a:lstStyle/>
        <a:p>
          <a:endParaRPr lang="en-US"/>
        </a:p>
      </dgm:t>
    </dgm:pt>
    <dgm:pt modelId="{FD4FB370-4A31-4D5D-B71D-E6B258053051}">
      <dgm:prSet/>
      <dgm:spPr/>
      <dgm:t>
        <a:bodyPr/>
        <a:lstStyle/>
        <a:p>
          <a:r>
            <a:rPr lang="en-US" dirty="0" smtClean="0"/>
            <a:t>Comparison </a:t>
          </a:r>
          <a:endParaRPr lang="en-US" dirty="0"/>
        </a:p>
      </dgm:t>
    </dgm:pt>
    <dgm:pt modelId="{4EFE187B-57B4-4B76-94E3-513B037CFF89}" type="parTrans" cxnId="{5CF94D17-A9D6-4F94-8487-6CA4FC6CC5EF}">
      <dgm:prSet/>
      <dgm:spPr/>
      <dgm:t>
        <a:bodyPr/>
        <a:lstStyle/>
        <a:p>
          <a:endParaRPr lang="en-US"/>
        </a:p>
      </dgm:t>
    </dgm:pt>
    <dgm:pt modelId="{4E8BDCAE-E7AC-4390-BE49-2C908ADA1A97}" type="sibTrans" cxnId="{5CF94D17-A9D6-4F94-8487-6CA4FC6CC5EF}">
      <dgm:prSet/>
      <dgm:spPr/>
      <dgm:t>
        <a:bodyPr/>
        <a:lstStyle/>
        <a:p>
          <a:endParaRPr lang="en-US"/>
        </a:p>
      </dgm:t>
    </dgm:pt>
    <dgm:pt modelId="{1FED144F-A969-4C0F-95EF-80F8F259A709}">
      <dgm:prSet/>
      <dgm:spPr/>
      <dgm:t>
        <a:bodyPr/>
        <a:lstStyle/>
        <a:p>
          <a:r>
            <a:rPr lang="en-US" dirty="0" smtClean="0"/>
            <a:t>Historical data</a:t>
          </a:r>
          <a:endParaRPr lang="en-US" dirty="0"/>
        </a:p>
      </dgm:t>
    </dgm:pt>
    <dgm:pt modelId="{D084CD45-DA18-4EB1-BFD6-C97D7C9B5F61}" type="parTrans" cxnId="{8E6A4B4B-41BC-45FB-B2F5-B99C2812C32C}">
      <dgm:prSet/>
      <dgm:spPr/>
      <dgm:t>
        <a:bodyPr/>
        <a:lstStyle/>
        <a:p>
          <a:endParaRPr lang="en-US"/>
        </a:p>
      </dgm:t>
    </dgm:pt>
    <dgm:pt modelId="{BC72A2DE-19F1-4B28-AB3C-BFE20322221F}" type="sibTrans" cxnId="{8E6A4B4B-41BC-45FB-B2F5-B99C2812C32C}">
      <dgm:prSet/>
      <dgm:spPr/>
      <dgm:t>
        <a:bodyPr/>
        <a:lstStyle/>
        <a:p>
          <a:endParaRPr lang="en-US"/>
        </a:p>
      </dgm:t>
    </dgm:pt>
    <dgm:pt modelId="{D60CE898-D5D8-4048-9B6C-E24333DDEB2D}">
      <dgm:prSet/>
      <dgm:spPr/>
      <dgm:t>
        <a:bodyPr/>
        <a:lstStyle/>
        <a:p>
          <a:r>
            <a:rPr lang="en-US" dirty="0" smtClean="0"/>
            <a:t>Cues</a:t>
          </a:r>
          <a:endParaRPr lang="en-US" dirty="0"/>
        </a:p>
      </dgm:t>
    </dgm:pt>
    <dgm:pt modelId="{D466BF4A-1F25-418B-8A15-39C6BCACEEFC}" type="parTrans" cxnId="{C8536162-CDF6-4C38-9940-8F8F2F43E21A}">
      <dgm:prSet/>
      <dgm:spPr/>
      <dgm:t>
        <a:bodyPr/>
        <a:lstStyle/>
        <a:p>
          <a:endParaRPr lang="en-US"/>
        </a:p>
      </dgm:t>
    </dgm:pt>
    <dgm:pt modelId="{D4BD6C99-227D-4E52-8862-43474065831E}" type="sibTrans" cxnId="{C8536162-CDF6-4C38-9940-8F8F2F43E21A}">
      <dgm:prSet/>
      <dgm:spPr/>
      <dgm:t>
        <a:bodyPr/>
        <a:lstStyle/>
        <a:p>
          <a:endParaRPr lang="en-US"/>
        </a:p>
      </dgm:t>
    </dgm:pt>
    <dgm:pt modelId="{5CA1A234-77BD-4819-9F53-AB125094082C}">
      <dgm:prSet/>
      <dgm:spPr/>
      <dgm:t>
        <a:bodyPr/>
        <a:lstStyle/>
        <a:p>
          <a:r>
            <a:rPr lang="en-US" dirty="0" smtClean="0"/>
            <a:t>Color</a:t>
          </a:r>
          <a:endParaRPr lang="en-US" dirty="0"/>
        </a:p>
      </dgm:t>
    </dgm:pt>
    <dgm:pt modelId="{C3E82702-3619-4064-9FE1-DD5B1CAABCAB}" type="parTrans" cxnId="{A0163E7C-DF73-458B-A57B-9367FB4019B8}">
      <dgm:prSet/>
      <dgm:spPr/>
      <dgm:t>
        <a:bodyPr/>
        <a:lstStyle/>
        <a:p>
          <a:endParaRPr lang="en-US"/>
        </a:p>
      </dgm:t>
    </dgm:pt>
    <dgm:pt modelId="{776AEAB5-6CD4-48E1-8034-5FDD896976E7}" type="sibTrans" cxnId="{A0163E7C-DF73-458B-A57B-9367FB4019B8}">
      <dgm:prSet/>
      <dgm:spPr/>
      <dgm:t>
        <a:bodyPr/>
        <a:lstStyle/>
        <a:p>
          <a:endParaRPr lang="en-US"/>
        </a:p>
      </dgm:t>
    </dgm:pt>
    <dgm:pt modelId="{B75439A1-E919-4781-8D81-D86D70EFFF71}">
      <dgm:prSet/>
      <dgm:spPr/>
      <dgm:t>
        <a:bodyPr/>
        <a:lstStyle/>
        <a:p>
          <a:r>
            <a:rPr lang="en-US" dirty="0" smtClean="0"/>
            <a:t>Symbols</a:t>
          </a:r>
          <a:endParaRPr lang="en-US" dirty="0"/>
        </a:p>
      </dgm:t>
    </dgm:pt>
    <dgm:pt modelId="{4D6DB90D-8666-45AA-85B1-B55E0C2BE75F}" type="parTrans" cxnId="{36F80145-1625-4BDE-93AC-F2CE62303A0D}">
      <dgm:prSet/>
      <dgm:spPr/>
      <dgm:t>
        <a:bodyPr/>
        <a:lstStyle/>
        <a:p>
          <a:endParaRPr lang="en-US"/>
        </a:p>
      </dgm:t>
    </dgm:pt>
    <dgm:pt modelId="{942564DC-D6E3-4FA1-8C5B-87E632BA7B4A}" type="sibTrans" cxnId="{36F80145-1625-4BDE-93AC-F2CE62303A0D}">
      <dgm:prSet/>
      <dgm:spPr/>
      <dgm:t>
        <a:bodyPr/>
        <a:lstStyle/>
        <a:p>
          <a:endParaRPr lang="en-US"/>
        </a:p>
      </dgm:t>
    </dgm:pt>
    <dgm:pt modelId="{84297258-BBFC-4560-83F6-619330905BE0}">
      <dgm:prSet/>
      <dgm:spPr/>
      <dgm:t>
        <a:bodyPr/>
        <a:lstStyle/>
        <a:p>
          <a:r>
            <a:rPr lang="en-US" dirty="0" smtClean="0"/>
            <a:t>Words</a:t>
          </a:r>
          <a:endParaRPr lang="en-US" dirty="0"/>
        </a:p>
      </dgm:t>
    </dgm:pt>
    <dgm:pt modelId="{380476D2-1C32-4110-974E-98AF98C8C966}" type="parTrans" cxnId="{6F547835-E5F8-48F7-B422-8A0FAF6027C6}">
      <dgm:prSet/>
      <dgm:spPr/>
      <dgm:t>
        <a:bodyPr/>
        <a:lstStyle/>
        <a:p>
          <a:endParaRPr lang="en-US"/>
        </a:p>
      </dgm:t>
    </dgm:pt>
    <dgm:pt modelId="{22B0BC44-ACD1-4B42-B066-77F7DD72CB94}" type="sibTrans" cxnId="{6F547835-E5F8-48F7-B422-8A0FAF6027C6}">
      <dgm:prSet/>
      <dgm:spPr/>
      <dgm:t>
        <a:bodyPr/>
        <a:lstStyle/>
        <a:p>
          <a:endParaRPr lang="en-US"/>
        </a:p>
      </dgm:t>
    </dgm:pt>
    <dgm:pt modelId="{F5C8698D-9096-4595-849E-54D0A07BAA3D}">
      <dgm:prSet/>
      <dgm:spPr/>
      <dgm:t>
        <a:bodyPr/>
        <a:lstStyle/>
        <a:p>
          <a:r>
            <a:rPr lang="en-US" dirty="0" smtClean="0"/>
            <a:t>SIR Language</a:t>
          </a:r>
          <a:endParaRPr lang="en-US" dirty="0"/>
        </a:p>
      </dgm:t>
    </dgm:pt>
    <dgm:pt modelId="{CE48A5F2-41F4-45B3-B83D-E6F434CD3D50}" type="parTrans" cxnId="{73F106A5-3AA0-4994-9FA6-10C9149AB23D}">
      <dgm:prSet/>
      <dgm:spPr/>
      <dgm:t>
        <a:bodyPr/>
        <a:lstStyle/>
        <a:p>
          <a:endParaRPr lang="en-US"/>
        </a:p>
      </dgm:t>
    </dgm:pt>
    <dgm:pt modelId="{37F4FF37-69A1-432A-A764-256FBFE22F1F}" type="sibTrans" cxnId="{73F106A5-3AA0-4994-9FA6-10C9149AB23D}">
      <dgm:prSet/>
      <dgm:spPr/>
      <dgm:t>
        <a:bodyPr/>
        <a:lstStyle/>
        <a:p>
          <a:endParaRPr lang="en-US"/>
        </a:p>
      </dgm:t>
    </dgm:pt>
    <dgm:pt modelId="{80A04EAF-547E-457D-9934-666C974E4330}">
      <dgm:prSet phldrT="[Text]"/>
      <dgm:spPr/>
      <dgm:t>
        <a:bodyPr/>
        <a:lstStyle/>
        <a:p>
          <a:r>
            <a:rPr lang="en-US" dirty="0" smtClean="0"/>
            <a:t>Order</a:t>
          </a:r>
          <a:endParaRPr lang="en-US" dirty="0"/>
        </a:p>
      </dgm:t>
    </dgm:pt>
    <dgm:pt modelId="{CA8C0BC4-5B04-4E4C-8F26-E079D157BDC0}" type="parTrans" cxnId="{7BC83DB2-5200-4F77-B20F-36C70D6C0E30}">
      <dgm:prSet/>
      <dgm:spPr/>
      <dgm:t>
        <a:bodyPr/>
        <a:lstStyle/>
        <a:p>
          <a:endParaRPr lang="en-US"/>
        </a:p>
      </dgm:t>
    </dgm:pt>
    <dgm:pt modelId="{958C2DD7-A897-4217-B02A-D2BF400291F8}" type="sibTrans" cxnId="{7BC83DB2-5200-4F77-B20F-36C70D6C0E30}">
      <dgm:prSet/>
      <dgm:spPr/>
      <dgm:t>
        <a:bodyPr/>
        <a:lstStyle/>
        <a:p>
          <a:endParaRPr lang="en-US"/>
        </a:p>
      </dgm:t>
    </dgm:pt>
    <dgm:pt modelId="{41B74F5A-885D-4E32-BAA6-7FD891A70A79}">
      <dgm:prSet/>
      <dgm:spPr/>
      <dgm:t>
        <a:bodyPr/>
        <a:lstStyle/>
        <a:p>
          <a:r>
            <a:rPr lang="en-US" dirty="0" smtClean="0"/>
            <a:t>National</a:t>
          </a:r>
          <a:endParaRPr lang="en-US" dirty="0"/>
        </a:p>
      </dgm:t>
    </dgm:pt>
    <dgm:pt modelId="{BD113B7B-858D-4E1A-A310-83AC05EC5A60}" type="parTrans" cxnId="{B6212501-3F5B-479E-A7D3-71164348AD08}">
      <dgm:prSet/>
      <dgm:spPr/>
      <dgm:t>
        <a:bodyPr/>
        <a:lstStyle/>
        <a:p>
          <a:endParaRPr lang="en-US"/>
        </a:p>
      </dgm:t>
    </dgm:pt>
    <dgm:pt modelId="{126DFE86-2993-4625-87C4-E2123986DAA5}" type="sibTrans" cxnId="{B6212501-3F5B-479E-A7D3-71164348AD08}">
      <dgm:prSet/>
      <dgm:spPr/>
      <dgm:t>
        <a:bodyPr/>
        <a:lstStyle/>
        <a:p>
          <a:endParaRPr lang="en-US"/>
        </a:p>
      </dgm:t>
    </dgm:pt>
    <dgm:pt modelId="{4887B0EF-82CA-4715-8741-BAC53405D9D4}">
      <dgm:prSet/>
      <dgm:spPr/>
      <dgm:t>
        <a:bodyPr/>
        <a:lstStyle/>
        <a:p>
          <a:r>
            <a:rPr lang="en-US" dirty="0" smtClean="0"/>
            <a:t>State</a:t>
          </a:r>
          <a:endParaRPr lang="en-US" dirty="0"/>
        </a:p>
      </dgm:t>
    </dgm:pt>
    <dgm:pt modelId="{5F1206E4-2B50-4C3D-A87D-E070EC8B211B}" type="parTrans" cxnId="{763F2390-25B3-42C4-AB76-FB6D1361FFF0}">
      <dgm:prSet/>
      <dgm:spPr/>
      <dgm:t>
        <a:bodyPr/>
        <a:lstStyle/>
        <a:p>
          <a:endParaRPr lang="en-US"/>
        </a:p>
      </dgm:t>
    </dgm:pt>
    <dgm:pt modelId="{E4F25248-B3B5-4434-806F-6C1A54F11509}" type="sibTrans" cxnId="{763F2390-25B3-42C4-AB76-FB6D1361FFF0}">
      <dgm:prSet/>
      <dgm:spPr/>
      <dgm:t>
        <a:bodyPr/>
        <a:lstStyle/>
        <a:p>
          <a:endParaRPr lang="en-US"/>
        </a:p>
      </dgm:t>
    </dgm:pt>
    <dgm:pt modelId="{78F677D0-4018-4AB0-8988-0D40866FAAF9}">
      <dgm:prSet/>
      <dgm:spPr/>
      <dgm:t>
        <a:bodyPr/>
        <a:lstStyle/>
        <a:p>
          <a:r>
            <a:rPr lang="en-US" dirty="0" smtClean="0"/>
            <a:t>Hospital</a:t>
          </a:r>
          <a:endParaRPr lang="en-US" dirty="0"/>
        </a:p>
      </dgm:t>
    </dgm:pt>
    <dgm:pt modelId="{DE9A097C-67F0-442B-AFF0-2174AF7681E8}" type="parTrans" cxnId="{D2171E49-0F39-40FA-8E28-35110CEB9844}">
      <dgm:prSet/>
      <dgm:spPr/>
      <dgm:t>
        <a:bodyPr/>
        <a:lstStyle/>
        <a:p>
          <a:endParaRPr lang="en-US"/>
        </a:p>
      </dgm:t>
    </dgm:pt>
    <dgm:pt modelId="{979EEF25-EA79-4F4E-B8C5-E4CF4277D00C}" type="sibTrans" cxnId="{D2171E49-0F39-40FA-8E28-35110CEB9844}">
      <dgm:prSet/>
      <dgm:spPr/>
      <dgm:t>
        <a:bodyPr/>
        <a:lstStyle/>
        <a:p>
          <a:endParaRPr lang="en-US"/>
        </a:p>
      </dgm:t>
    </dgm:pt>
    <dgm:pt modelId="{F153E280-59CC-423E-BDA8-2393C91838EC}">
      <dgm:prSet phldrT="[Text]"/>
      <dgm:spPr/>
      <dgm:t>
        <a:bodyPr/>
        <a:lstStyle/>
        <a:p>
          <a:r>
            <a:rPr lang="en-US" dirty="0" smtClean="0"/>
            <a:t>Considerations</a:t>
          </a:r>
          <a:endParaRPr lang="en-US" dirty="0"/>
        </a:p>
      </dgm:t>
    </dgm:pt>
    <dgm:pt modelId="{5917357E-167C-4C7B-BA4A-5879B39961D5}" type="parTrans" cxnId="{0FB1B385-D4DD-4D15-90D6-39B196D22372}">
      <dgm:prSet/>
      <dgm:spPr/>
      <dgm:t>
        <a:bodyPr/>
        <a:lstStyle/>
        <a:p>
          <a:endParaRPr lang="en-US"/>
        </a:p>
      </dgm:t>
    </dgm:pt>
    <dgm:pt modelId="{2B67B292-4ECC-4794-B450-1D92FB8CDECE}" type="sibTrans" cxnId="{0FB1B385-D4DD-4D15-90D6-39B196D22372}">
      <dgm:prSet/>
      <dgm:spPr/>
      <dgm:t>
        <a:bodyPr/>
        <a:lstStyle/>
        <a:p>
          <a:endParaRPr lang="en-US"/>
        </a:p>
      </dgm:t>
    </dgm:pt>
    <dgm:pt modelId="{8F4A69E5-BF1C-431D-8979-581C3F2D964F}">
      <dgm:prSet phldrT="[Text]"/>
      <dgm:spPr/>
      <dgm:t>
        <a:bodyPr/>
        <a:lstStyle/>
        <a:p>
          <a:r>
            <a:rPr lang="en-US" dirty="0" smtClean="0"/>
            <a:t>No infections</a:t>
          </a:r>
          <a:endParaRPr lang="en-US" dirty="0"/>
        </a:p>
      </dgm:t>
    </dgm:pt>
    <dgm:pt modelId="{58F6E00D-1133-4721-8F51-1E353077BF08}" type="parTrans" cxnId="{E138C82F-2861-4623-84BF-A1A06348B528}">
      <dgm:prSet/>
      <dgm:spPr/>
      <dgm:t>
        <a:bodyPr/>
        <a:lstStyle/>
        <a:p>
          <a:endParaRPr lang="en-US"/>
        </a:p>
      </dgm:t>
    </dgm:pt>
    <dgm:pt modelId="{E25F9652-19C3-4D3A-99C7-4798497C86C3}" type="sibTrans" cxnId="{E138C82F-2861-4623-84BF-A1A06348B528}">
      <dgm:prSet/>
      <dgm:spPr/>
      <dgm:t>
        <a:bodyPr/>
        <a:lstStyle/>
        <a:p>
          <a:endParaRPr lang="en-US"/>
        </a:p>
      </dgm:t>
    </dgm:pt>
    <dgm:pt modelId="{5206B850-7AB5-48D7-AC1B-82D8578616E9}">
      <dgm:prSet phldrT="[Text]"/>
      <dgm:spPr/>
      <dgm:t>
        <a:bodyPr/>
        <a:lstStyle/>
        <a:p>
          <a:r>
            <a:rPr lang="en-US" dirty="0" smtClean="0"/>
            <a:t>&lt;1 predicted</a:t>
          </a:r>
          <a:endParaRPr lang="en-US" dirty="0"/>
        </a:p>
      </dgm:t>
    </dgm:pt>
    <dgm:pt modelId="{55D83CBE-974B-46AA-A85C-C398748B241F}" type="parTrans" cxnId="{C6E35DEF-9B17-47BD-AE78-611C622484C6}">
      <dgm:prSet/>
      <dgm:spPr/>
      <dgm:t>
        <a:bodyPr/>
        <a:lstStyle/>
        <a:p>
          <a:endParaRPr lang="en-US"/>
        </a:p>
      </dgm:t>
    </dgm:pt>
    <dgm:pt modelId="{1D71D9CB-A959-4DA6-8FDD-18E4AD380451}" type="sibTrans" cxnId="{C6E35DEF-9B17-47BD-AE78-611C622484C6}">
      <dgm:prSet/>
      <dgm:spPr/>
      <dgm:t>
        <a:bodyPr/>
        <a:lstStyle/>
        <a:p>
          <a:endParaRPr lang="en-US"/>
        </a:p>
      </dgm:t>
    </dgm:pt>
    <dgm:pt modelId="{A6403731-3A3E-4B67-BE61-885A6AA05C45}">
      <dgm:prSet phldrT="[Text]"/>
      <dgm:spPr/>
      <dgm:t>
        <a:bodyPr/>
        <a:lstStyle/>
        <a:p>
          <a:r>
            <a:rPr lang="en-US" dirty="0" smtClean="0"/>
            <a:t>Quarterly</a:t>
          </a:r>
          <a:endParaRPr lang="en-US" dirty="0"/>
        </a:p>
      </dgm:t>
    </dgm:pt>
    <dgm:pt modelId="{B7E5C64A-82A4-4F81-AD20-78714A61CED1}" type="sibTrans" cxnId="{751CCFF4-E5DA-47E3-AE34-40E600C7A080}">
      <dgm:prSet/>
      <dgm:spPr/>
      <dgm:t>
        <a:bodyPr/>
        <a:lstStyle/>
        <a:p>
          <a:endParaRPr lang="en-US"/>
        </a:p>
      </dgm:t>
    </dgm:pt>
    <dgm:pt modelId="{F9B33766-2EFF-47FD-8EF2-CDA1948992AC}" type="parTrans" cxnId="{751CCFF4-E5DA-47E3-AE34-40E600C7A080}">
      <dgm:prSet/>
      <dgm:spPr/>
      <dgm:t>
        <a:bodyPr/>
        <a:lstStyle/>
        <a:p>
          <a:endParaRPr lang="en-US"/>
        </a:p>
      </dgm:t>
    </dgm:pt>
    <dgm:pt modelId="{94B99CCE-EB8E-4745-9ED8-FE96B1DF9E30}">
      <dgm:prSet phldrT="[Text]"/>
      <dgm:spPr/>
      <dgm:t>
        <a:bodyPr/>
        <a:lstStyle/>
        <a:p>
          <a:r>
            <a:rPr lang="en-US" dirty="0" smtClean="0"/>
            <a:t>Semi-annual </a:t>
          </a:r>
          <a:endParaRPr lang="en-US" dirty="0"/>
        </a:p>
      </dgm:t>
    </dgm:pt>
    <dgm:pt modelId="{C55CB5A8-A7E1-4DF6-91DC-8F6492B5DF87}" type="sibTrans" cxnId="{726D3D07-F6CE-4D4D-8682-1E8197DEE62C}">
      <dgm:prSet/>
      <dgm:spPr/>
      <dgm:t>
        <a:bodyPr/>
        <a:lstStyle/>
        <a:p>
          <a:endParaRPr lang="en-US"/>
        </a:p>
      </dgm:t>
    </dgm:pt>
    <dgm:pt modelId="{CCD3BE18-70F5-4F7A-8FE3-4BF19D3E2A6E}" type="parTrans" cxnId="{726D3D07-F6CE-4D4D-8682-1E8197DEE62C}">
      <dgm:prSet/>
      <dgm:spPr/>
      <dgm:t>
        <a:bodyPr/>
        <a:lstStyle/>
        <a:p>
          <a:endParaRPr lang="en-US"/>
        </a:p>
      </dgm:t>
    </dgm:pt>
    <dgm:pt modelId="{EFF5E28C-04B3-43B5-BF07-268E7904832E}">
      <dgm:prSet phldrT="[Text]"/>
      <dgm:spPr/>
      <dgm:t>
        <a:bodyPr/>
        <a:lstStyle/>
        <a:p>
          <a:r>
            <a:rPr lang="en-US" dirty="0" smtClean="0"/>
            <a:t>Annual</a:t>
          </a:r>
          <a:endParaRPr lang="en-US" dirty="0"/>
        </a:p>
      </dgm:t>
    </dgm:pt>
    <dgm:pt modelId="{59C0F92B-C287-429B-9DAF-0672CE1988DC}" type="sibTrans" cxnId="{92811FB8-D19D-45AC-AB5D-0DBEAE0AD3B5}">
      <dgm:prSet/>
      <dgm:spPr/>
      <dgm:t>
        <a:bodyPr/>
        <a:lstStyle/>
        <a:p>
          <a:endParaRPr lang="en-US"/>
        </a:p>
      </dgm:t>
    </dgm:pt>
    <dgm:pt modelId="{728152FA-A1B7-4C70-A120-E9D129018B67}" type="parTrans" cxnId="{92811FB8-D19D-45AC-AB5D-0DBEAE0AD3B5}">
      <dgm:prSet/>
      <dgm:spPr/>
      <dgm:t>
        <a:bodyPr/>
        <a:lstStyle/>
        <a:p>
          <a:endParaRPr lang="en-US"/>
        </a:p>
      </dgm:t>
    </dgm:pt>
    <dgm:pt modelId="{9C6615E4-FBEE-47D5-B1A9-B2525B81B090}">
      <dgm:prSet/>
      <dgm:spPr/>
      <dgm:t>
        <a:bodyPr/>
        <a:lstStyle/>
        <a:p>
          <a:r>
            <a:rPr lang="en-US" dirty="0" err="1" smtClean="0"/>
            <a:t>Bedsize</a:t>
          </a:r>
          <a:endParaRPr lang="en-US" dirty="0"/>
        </a:p>
      </dgm:t>
    </dgm:pt>
    <dgm:pt modelId="{3E6F4A9C-C2B8-4022-862F-DD839727D095}" type="parTrans" cxnId="{5F561E82-6780-4149-B228-5D2937A492FF}">
      <dgm:prSet/>
      <dgm:spPr/>
      <dgm:t>
        <a:bodyPr/>
        <a:lstStyle/>
        <a:p>
          <a:endParaRPr lang="en-US"/>
        </a:p>
      </dgm:t>
    </dgm:pt>
    <dgm:pt modelId="{F40D36EF-E2E6-4423-BF1D-8922A702B28B}" type="sibTrans" cxnId="{5F561E82-6780-4149-B228-5D2937A492FF}">
      <dgm:prSet/>
      <dgm:spPr/>
      <dgm:t>
        <a:bodyPr/>
        <a:lstStyle/>
        <a:p>
          <a:endParaRPr lang="en-US"/>
        </a:p>
      </dgm:t>
    </dgm:pt>
    <dgm:pt modelId="{EFC64347-D8C5-4BD8-80A1-5FFFFAE54A8B}">
      <dgm:prSet phldrT="[Text]"/>
      <dgm:spPr/>
      <dgm:t>
        <a:bodyPr/>
        <a:lstStyle/>
        <a:p>
          <a:r>
            <a:rPr lang="en-US" dirty="0" smtClean="0"/>
            <a:t>Graph</a:t>
          </a:r>
          <a:endParaRPr lang="en-US" dirty="0"/>
        </a:p>
      </dgm:t>
    </dgm:pt>
    <dgm:pt modelId="{A78DCD85-2B01-4B2F-9850-B02AC6655077}" type="parTrans" cxnId="{95570F33-CB3C-4F83-BA7B-E1B4B75FE466}">
      <dgm:prSet/>
      <dgm:spPr/>
    </dgm:pt>
    <dgm:pt modelId="{87033115-7F34-4416-A958-4B467594EC82}" type="sibTrans" cxnId="{95570F33-CB3C-4F83-BA7B-E1B4B75FE466}">
      <dgm:prSet/>
      <dgm:spPr/>
    </dgm:pt>
    <dgm:pt modelId="{E8324C45-3999-48E7-BA06-F2787D33D47F}" type="pres">
      <dgm:prSet presAssocID="{117A33E1-6A67-4FF1-ABB9-591044CDDA09}" presName="Name0" presStyleCnt="0">
        <dgm:presLayoutVars>
          <dgm:dir/>
          <dgm:animLvl val="lvl"/>
          <dgm:resizeHandles val="exact"/>
        </dgm:presLayoutVars>
      </dgm:prSet>
      <dgm:spPr/>
      <dgm:t>
        <a:bodyPr/>
        <a:lstStyle/>
        <a:p>
          <a:endParaRPr lang="en-US"/>
        </a:p>
      </dgm:t>
    </dgm:pt>
    <dgm:pt modelId="{AAF1576B-60EC-44D9-A8E1-46518DE47087}" type="pres">
      <dgm:prSet presAssocID="{EAEC3D45-0AB0-4659-AB85-72FB78D35854}" presName="composite" presStyleCnt="0"/>
      <dgm:spPr/>
    </dgm:pt>
    <dgm:pt modelId="{020D5AB1-6EBA-4F8D-931E-607DB5E0AA68}" type="pres">
      <dgm:prSet presAssocID="{EAEC3D45-0AB0-4659-AB85-72FB78D35854}" presName="parTx" presStyleLbl="alignNode1" presStyleIdx="0" presStyleCnt="4">
        <dgm:presLayoutVars>
          <dgm:chMax val="0"/>
          <dgm:chPref val="0"/>
          <dgm:bulletEnabled val="1"/>
        </dgm:presLayoutVars>
      </dgm:prSet>
      <dgm:spPr/>
      <dgm:t>
        <a:bodyPr/>
        <a:lstStyle/>
        <a:p>
          <a:endParaRPr lang="en-US"/>
        </a:p>
      </dgm:t>
    </dgm:pt>
    <dgm:pt modelId="{C6BE9154-5332-4803-9D2F-15293E736330}" type="pres">
      <dgm:prSet presAssocID="{EAEC3D45-0AB0-4659-AB85-72FB78D35854}" presName="desTx" presStyleLbl="alignAccFollowNode1" presStyleIdx="0" presStyleCnt="4">
        <dgm:presLayoutVars>
          <dgm:bulletEnabled val="1"/>
        </dgm:presLayoutVars>
      </dgm:prSet>
      <dgm:spPr/>
      <dgm:t>
        <a:bodyPr/>
        <a:lstStyle/>
        <a:p>
          <a:endParaRPr lang="en-US"/>
        </a:p>
      </dgm:t>
    </dgm:pt>
    <dgm:pt modelId="{E6F4526A-8CDC-4D35-8381-9B589CAD011F}" type="pres">
      <dgm:prSet presAssocID="{E9FACF42-91A2-4768-8BB8-2B7E9F06992D}" presName="space" presStyleCnt="0"/>
      <dgm:spPr/>
    </dgm:pt>
    <dgm:pt modelId="{BA9234C2-91BD-48F3-98F9-BA1AA71F76C3}" type="pres">
      <dgm:prSet presAssocID="{D7900E6C-7441-458D-9195-E0CC683F8DE0}" presName="composite" presStyleCnt="0"/>
      <dgm:spPr/>
    </dgm:pt>
    <dgm:pt modelId="{43647B3E-1684-4867-9D76-08257A9752A1}" type="pres">
      <dgm:prSet presAssocID="{D7900E6C-7441-458D-9195-E0CC683F8DE0}" presName="parTx" presStyleLbl="alignNode1" presStyleIdx="1" presStyleCnt="4">
        <dgm:presLayoutVars>
          <dgm:chMax val="0"/>
          <dgm:chPref val="0"/>
          <dgm:bulletEnabled val="1"/>
        </dgm:presLayoutVars>
      </dgm:prSet>
      <dgm:spPr/>
      <dgm:t>
        <a:bodyPr/>
        <a:lstStyle/>
        <a:p>
          <a:endParaRPr lang="en-US"/>
        </a:p>
      </dgm:t>
    </dgm:pt>
    <dgm:pt modelId="{1C248951-7C85-4D80-AC58-7ECC24073A42}" type="pres">
      <dgm:prSet presAssocID="{D7900E6C-7441-458D-9195-E0CC683F8DE0}" presName="desTx" presStyleLbl="alignAccFollowNode1" presStyleIdx="1" presStyleCnt="4">
        <dgm:presLayoutVars>
          <dgm:bulletEnabled val="1"/>
        </dgm:presLayoutVars>
      </dgm:prSet>
      <dgm:spPr/>
      <dgm:t>
        <a:bodyPr/>
        <a:lstStyle/>
        <a:p>
          <a:endParaRPr lang="en-US"/>
        </a:p>
      </dgm:t>
    </dgm:pt>
    <dgm:pt modelId="{EAAEA6E4-69B9-488D-928E-DF46AE856A61}" type="pres">
      <dgm:prSet presAssocID="{9E868A46-DE08-4418-AB12-B6EBBFE0289F}" presName="space" presStyleCnt="0"/>
      <dgm:spPr/>
    </dgm:pt>
    <dgm:pt modelId="{CE5A6A8D-7A71-4E1B-A17A-B17B536F0354}" type="pres">
      <dgm:prSet presAssocID="{2B68805E-7DA6-43C5-B44A-0FD21A3653DF}" presName="composite" presStyleCnt="0"/>
      <dgm:spPr/>
    </dgm:pt>
    <dgm:pt modelId="{B07C1014-37CE-4BCD-8EA8-3E770A49F149}" type="pres">
      <dgm:prSet presAssocID="{2B68805E-7DA6-43C5-B44A-0FD21A3653DF}" presName="parTx" presStyleLbl="alignNode1" presStyleIdx="2" presStyleCnt="4">
        <dgm:presLayoutVars>
          <dgm:chMax val="0"/>
          <dgm:chPref val="0"/>
          <dgm:bulletEnabled val="1"/>
        </dgm:presLayoutVars>
      </dgm:prSet>
      <dgm:spPr/>
      <dgm:t>
        <a:bodyPr/>
        <a:lstStyle/>
        <a:p>
          <a:endParaRPr lang="en-US"/>
        </a:p>
      </dgm:t>
    </dgm:pt>
    <dgm:pt modelId="{9D99E840-3ACD-4ACE-A22C-E530B7567A7E}" type="pres">
      <dgm:prSet presAssocID="{2B68805E-7DA6-43C5-B44A-0FD21A3653DF}" presName="desTx" presStyleLbl="alignAccFollowNode1" presStyleIdx="2" presStyleCnt="4">
        <dgm:presLayoutVars>
          <dgm:bulletEnabled val="1"/>
        </dgm:presLayoutVars>
      </dgm:prSet>
      <dgm:spPr/>
      <dgm:t>
        <a:bodyPr/>
        <a:lstStyle/>
        <a:p>
          <a:endParaRPr lang="en-US"/>
        </a:p>
      </dgm:t>
    </dgm:pt>
    <dgm:pt modelId="{3834EAB8-9D09-44C1-A6F1-8413FE9B5580}" type="pres">
      <dgm:prSet presAssocID="{590E4F18-FD92-400A-B67C-F8DD8B7E583E}" presName="space" presStyleCnt="0"/>
      <dgm:spPr/>
    </dgm:pt>
    <dgm:pt modelId="{21DEBD11-1CB3-4136-A4A7-C2B8D5664CE3}" type="pres">
      <dgm:prSet presAssocID="{097FF6B3-BEEA-42CC-A1C8-B1D276B44260}" presName="composite" presStyleCnt="0"/>
      <dgm:spPr/>
    </dgm:pt>
    <dgm:pt modelId="{1E35967D-C185-430A-9C5F-4D01DCBA314B}" type="pres">
      <dgm:prSet presAssocID="{097FF6B3-BEEA-42CC-A1C8-B1D276B44260}" presName="parTx" presStyleLbl="alignNode1" presStyleIdx="3" presStyleCnt="4">
        <dgm:presLayoutVars>
          <dgm:chMax val="0"/>
          <dgm:chPref val="0"/>
          <dgm:bulletEnabled val="1"/>
        </dgm:presLayoutVars>
      </dgm:prSet>
      <dgm:spPr/>
      <dgm:t>
        <a:bodyPr/>
        <a:lstStyle/>
        <a:p>
          <a:endParaRPr lang="en-US"/>
        </a:p>
      </dgm:t>
    </dgm:pt>
    <dgm:pt modelId="{F1656633-5131-4D3D-A9B0-799DB614C2C5}" type="pres">
      <dgm:prSet presAssocID="{097FF6B3-BEEA-42CC-A1C8-B1D276B44260}" presName="desTx" presStyleLbl="alignAccFollowNode1" presStyleIdx="3" presStyleCnt="4">
        <dgm:presLayoutVars>
          <dgm:bulletEnabled val="1"/>
        </dgm:presLayoutVars>
      </dgm:prSet>
      <dgm:spPr/>
      <dgm:t>
        <a:bodyPr/>
        <a:lstStyle/>
        <a:p>
          <a:endParaRPr lang="en-US"/>
        </a:p>
      </dgm:t>
    </dgm:pt>
  </dgm:ptLst>
  <dgm:cxnLst>
    <dgm:cxn modelId="{F753DDE8-DE7F-42D1-93C5-B66D634F489D}" type="presOf" srcId="{A6403731-3A3E-4B67-BE61-885A6AA05C45}" destId="{9D99E840-3ACD-4ACE-A22C-E530B7567A7E}" srcOrd="0" destOrd="7" presId="urn:microsoft.com/office/officeart/2005/8/layout/hList1"/>
    <dgm:cxn modelId="{92811FB8-D19D-45AC-AB5D-0DBEAE0AD3B5}" srcId="{C1FBF874-6943-49EE-97FB-7C22915B327F}" destId="{EFF5E28C-04B3-43B5-BF07-268E7904832E}" srcOrd="0" destOrd="0" parTransId="{728152FA-A1B7-4C70-A120-E9D129018B67}" sibTransId="{59C0F92B-C287-429B-9DAF-0672CE1988DC}"/>
    <dgm:cxn modelId="{1D6E1B20-6714-4720-AC51-E91B74DDC8B0}" type="presOf" srcId="{9C6615E4-FBEE-47D5-B1A9-B2525B81B090}" destId="{C6BE9154-5332-4803-9D2F-15293E736330}" srcOrd="0" destOrd="9" presId="urn:microsoft.com/office/officeart/2005/8/layout/hList1"/>
    <dgm:cxn modelId="{07D7A37A-9B7C-44ED-BF51-8C00157A7940}" type="presOf" srcId="{21E18075-20FB-4174-954E-225810DF2F40}" destId="{1C248951-7C85-4D80-AC58-7ECC24073A42}" srcOrd="0" destOrd="0" presId="urn:microsoft.com/office/officeart/2005/8/layout/hList1"/>
    <dgm:cxn modelId="{E570707D-BFC7-4AF6-AE3A-35CB10D5020E}" type="presOf" srcId="{5972C060-F387-47F7-A3D0-92330517051C}" destId="{C6BE9154-5332-4803-9D2F-15293E736330}" srcOrd="0" destOrd="1" presId="urn:microsoft.com/office/officeart/2005/8/layout/hList1"/>
    <dgm:cxn modelId="{C8536162-CDF6-4C38-9940-8F8F2F43E21A}" srcId="{097FF6B3-BEEA-42CC-A1C8-B1D276B44260}" destId="{D60CE898-D5D8-4048-9B6C-E24333DDEB2D}" srcOrd="0" destOrd="0" parTransId="{D466BF4A-1F25-418B-8A15-39C6BCACEEFC}" sibTransId="{D4BD6C99-227D-4E52-8862-43474065831E}"/>
    <dgm:cxn modelId="{CE24D995-904B-4EAC-BAB6-8CF4D1E33C6B}" type="presOf" srcId="{097FF6B3-BEEA-42CC-A1C8-B1D276B44260}" destId="{1E35967D-C185-430A-9C5F-4D01DCBA314B}" srcOrd="0" destOrd="0" presId="urn:microsoft.com/office/officeart/2005/8/layout/hList1"/>
    <dgm:cxn modelId="{83BCBF43-A131-4F7A-ACCD-5E91EB4BD466}" type="presOf" srcId="{8F4A69E5-BF1C-431D-8979-581C3F2D964F}" destId="{1C248951-7C85-4D80-AC58-7ECC24073A42}" srcOrd="0" destOrd="4" presId="urn:microsoft.com/office/officeart/2005/8/layout/hList1"/>
    <dgm:cxn modelId="{D4585BE4-0845-4971-851F-03E6CEA212F3}" srcId="{2ADC4BEF-D9D8-411F-86A6-002EB7833ADC}" destId="{D6AD97D9-7B02-4932-982B-B626836FC4E7}" srcOrd="0" destOrd="0" parTransId="{9A9574AB-C6F1-4B31-A229-D20CB18D1D52}" sibTransId="{3B02AEAE-6F35-4FD7-848D-6D96670F2720}"/>
    <dgm:cxn modelId="{C26A6515-FF9C-4A27-9F2D-B064BBAD3877}" type="presOf" srcId="{4887B0EF-82CA-4715-8741-BAC53405D9D4}" destId="{C6BE9154-5332-4803-9D2F-15293E736330}" srcOrd="0" destOrd="8" presId="urn:microsoft.com/office/officeart/2005/8/layout/hList1"/>
    <dgm:cxn modelId="{D2171E49-0F39-40FA-8E28-35110CEB9844}" srcId="{FD4FB370-4A31-4D5D-B71D-E6B258053051}" destId="{78F677D0-4018-4AB0-8988-0D40866FAAF9}" srcOrd="3" destOrd="0" parTransId="{DE9A097C-67F0-442B-AFF0-2174AF7681E8}" sibTransId="{979EEF25-EA79-4F4E-B8C5-E4CF4277D00C}"/>
    <dgm:cxn modelId="{AD0D079F-5917-47DA-8212-222787343ED8}" srcId="{2B68805E-7DA6-43C5-B44A-0FD21A3653DF}" destId="{C1FBF874-6943-49EE-97FB-7C22915B327F}" srcOrd="1" destOrd="0" parTransId="{C6653033-CD64-4189-8A71-20E5320058E1}" sibTransId="{D228A11D-41F5-4F61-A4D5-036A1A5CB805}"/>
    <dgm:cxn modelId="{8E6A4B4B-41BC-45FB-B2F5-B99C2812C32C}" srcId="{EAEC3D45-0AB0-4659-AB85-72FB78D35854}" destId="{1FED144F-A969-4C0F-95EF-80F8F259A709}" srcOrd="3" destOrd="0" parTransId="{D084CD45-DA18-4EB1-BFD6-C97D7C9B5F61}" sibTransId="{BC72A2DE-19F1-4B28-AB3C-BFE20322221F}"/>
    <dgm:cxn modelId="{2129F94D-B144-4E14-8045-FC817EB5B269}" type="presOf" srcId="{D7900E6C-7441-458D-9195-E0CC683F8DE0}" destId="{43647B3E-1684-4867-9D76-08257A9752A1}" srcOrd="0" destOrd="0" presId="urn:microsoft.com/office/officeart/2005/8/layout/hList1"/>
    <dgm:cxn modelId="{DD15B712-EE2D-4EAA-9689-A0218492AC80}" type="presOf" srcId="{2ADC4BEF-D9D8-411F-86A6-002EB7833ADC}" destId="{C6BE9154-5332-4803-9D2F-15293E736330}" srcOrd="0" destOrd="2" presId="urn:microsoft.com/office/officeart/2005/8/layout/hList1"/>
    <dgm:cxn modelId="{14E68F2B-FF2B-4B8E-B52F-4980690D5EF5}" srcId="{EAEC3D45-0AB0-4659-AB85-72FB78D35854}" destId="{2ADC4BEF-D9D8-411F-86A6-002EB7833ADC}" srcOrd="2" destOrd="0" parTransId="{723D620F-55B9-4FC3-A3C5-60B01A826031}" sibTransId="{290D2E40-D24A-41AC-BFEE-BBEB834A54C4}"/>
    <dgm:cxn modelId="{848719B0-5140-4747-A22D-CCA1410439EE}" srcId="{117A33E1-6A67-4FF1-ABB9-591044CDDA09}" destId="{2B68805E-7DA6-43C5-B44A-0FD21A3653DF}" srcOrd="2" destOrd="0" parTransId="{0F351857-366D-4E4A-B1C6-BD0B4ABBB742}" sibTransId="{590E4F18-FD92-400A-B67C-F8DD8B7E583E}"/>
    <dgm:cxn modelId="{751CCFF4-E5DA-47E3-AE34-40E600C7A080}" srcId="{C1FBF874-6943-49EE-97FB-7C22915B327F}" destId="{A6403731-3A3E-4B67-BE61-885A6AA05C45}" srcOrd="2" destOrd="0" parTransId="{F9B33766-2EFF-47FD-8EF2-CDA1948992AC}" sibTransId="{B7E5C64A-82A4-4F81-AD20-78714A61CED1}"/>
    <dgm:cxn modelId="{DA337D7C-1D4A-4E5B-80FD-7CA79793C850}" type="presOf" srcId="{1FED144F-A969-4C0F-95EF-80F8F259A709}" destId="{C6BE9154-5332-4803-9D2F-15293E736330}" srcOrd="0" destOrd="11" presId="urn:microsoft.com/office/officeart/2005/8/layout/hList1"/>
    <dgm:cxn modelId="{8DA7E06A-4010-4D09-9044-BF572BC81788}" type="presOf" srcId="{117A33E1-6A67-4FF1-ABB9-591044CDDA09}" destId="{E8324C45-3999-48E7-BA06-F2787D33D47F}" srcOrd="0" destOrd="0" presId="urn:microsoft.com/office/officeart/2005/8/layout/hList1"/>
    <dgm:cxn modelId="{726D3D07-F6CE-4D4D-8682-1E8197DEE62C}" srcId="{C1FBF874-6943-49EE-97FB-7C22915B327F}" destId="{94B99CCE-EB8E-4745-9ED8-FE96B1DF9E30}" srcOrd="1" destOrd="0" parTransId="{CCD3BE18-70F5-4F7A-8FE3-4BF19D3E2A6E}" sibTransId="{C55CB5A8-A7E1-4DF6-91DC-8F6492B5DF87}"/>
    <dgm:cxn modelId="{E138C82F-2861-4623-84BF-A1A06348B528}" srcId="{F153E280-59CC-423E-BDA8-2393C91838EC}" destId="{8F4A69E5-BF1C-431D-8979-581C3F2D964F}" srcOrd="0" destOrd="0" parTransId="{58F6E00D-1133-4721-8F51-1E353077BF08}" sibTransId="{E25F9652-19C3-4D3A-99C7-4798497C86C3}"/>
    <dgm:cxn modelId="{6261D961-8A05-497C-8745-0831102E27BA}" type="presOf" srcId="{3BEC659B-CF26-45AF-84B3-4BA8D2D40D19}" destId="{9D99E840-3ACD-4ACE-A22C-E530B7567A7E}" srcOrd="0" destOrd="0" presId="urn:microsoft.com/office/officeart/2005/8/layout/hList1"/>
    <dgm:cxn modelId="{D26B8217-DC55-4DE0-BF61-BD5ECABD22FF}" srcId="{2ADC4BEF-D9D8-411F-86A6-002EB7833ADC}" destId="{A2047F5E-039C-4604-A386-363138FCA7FF}" srcOrd="1" destOrd="0" parTransId="{59DA9E4D-FD84-4648-80EF-877169460612}" sibTransId="{66375CD2-8242-4335-A396-95C1B943BB6A}"/>
    <dgm:cxn modelId="{6F547835-E5F8-48F7-B422-8A0FAF6027C6}" srcId="{D60CE898-D5D8-4048-9B6C-E24333DDEB2D}" destId="{84297258-BBFC-4560-83F6-619330905BE0}" srcOrd="2" destOrd="0" parTransId="{380476D2-1C32-4110-974E-98AF98C8C966}" sibTransId="{22B0BC44-ACD1-4B42-B066-77F7DD72CB94}"/>
    <dgm:cxn modelId="{F8E7764C-CE85-43BA-AFA6-311DE4CDD0C1}" type="presOf" srcId="{2B68805E-7DA6-43C5-B44A-0FD21A3653DF}" destId="{B07C1014-37CE-4BCD-8EA8-3E770A49F149}" srcOrd="0" destOrd="0" presId="urn:microsoft.com/office/officeart/2005/8/layout/hList1"/>
    <dgm:cxn modelId="{B6A005E9-2D50-41FF-BE82-57C362E05BA4}" type="presOf" srcId="{F5C8698D-9096-4595-849E-54D0A07BAA3D}" destId="{F1656633-5131-4D3D-A9B0-799DB614C2C5}" srcOrd="0" destOrd="4" presId="urn:microsoft.com/office/officeart/2005/8/layout/hList1"/>
    <dgm:cxn modelId="{15BABCB8-C369-42E3-8617-110DEBF0FAB0}" type="presOf" srcId="{D6AD97D9-7B02-4932-982B-B626836FC4E7}" destId="{C6BE9154-5332-4803-9D2F-15293E736330}" srcOrd="0" destOrd="3" presId="urn:microsoft.com/office/officeart/2005/8/layout/hList1"/>
    <dgm:cxn modelId="{A0163E7C-DF73-458B-A57B-9367FB4019B8}" srcId="{D60CE898-D5D8-4048-9B6C-E24333DDEB2D}" destId="{5CA1A234-77BD-4819-9F53-AB125094082C}" srcOrd="0" destOrd="0" parTransId="{C3E82702-3619-4064-9FE1-DD5B1CAABCAB}" sibTransId="{776AEAB5-6CD4-48E1-8034-5FDD896976E7}"/>
    <dgm:cxn modelId="{86AB1CBD-0200-4DE6-88EA-936CD8AB731A}" type="presOf" srcId="{41B74F5A-885D-4E32-BAA6-7FD891A70A79}" destId="{C6BE9154-5332-4803-9D2F-15293E736330}" srcOrd="0" destOrd="7" presId="urn:microsoft.com/office/officeart/2005/8/layout/hList1"/>
    <dgm:cxn modelId="{77EA2107-25DD-46C8-B0BC-39B1C8FDF6D2}" type="presOf" srcId="{97C0A82A-6904-45DD-B8CD-172EE52E1756}" destId="{C6BE9154-5332-4803-9D2F-15293E736330}" srcOrd="0" destOrd="0" presId="urn:microsoft.com/office/officeart/2005/8/layout/hList1"/>
    <dgm:cxn modelId="{81A4E4E9-7D59-4A75-A906-1270E5408B02}" type="presOf" srcId="{EFC64347-D8C5-4BD8-80A1-5FFFFAE54A8B}" destId="{1C248951-7C85-4D80-AC58-7ECC24073A42}" srcOrd="0" destOrd="1" presId="urn:microsoft.com/office/officeart/2005/8/layout/hList1"/>
    <dgm:cxn modelId="{18C05B25-5C1F-4301-B5FE-BEEFB00EF21A}" type="presOf" srcId="{A2047F5E-039C-4604-A386-363138FCA7FF}" destId="{C6BE9154-5332-4803-9D2F-15293E736330}" srcOrd="0" destOrd="4" presId="urn:microsoft.com/office/officeart/2005/8/layout/hList1"/>
    <dgm:cxn modelId="{7CFC74B3-901B-4E64-B874-96F9197C0DF6}" type="presOf" srcId="{C1FBF874-6943-49EE-97FB-7C22915B327F}" destId="{9D99E840-3ACD-4ACE-A22C-E530B7567A7E}" srcOrd="0" destOrd="4" presId="urn:microsoft.com/office/officeart/2005/8/layout/hList1"/>
    <dgm:cxn modelId="{3355D892-6E00-41A6-9D46-D01189DC24FC}" srcId="{D7900E6C-7441-458D-9195-E0CC683F8DE0}" destId="{21E18075-20FB-4174-954E-225810DF2F40}" srcOrd="0" destOrd="0" parTransId="{A1323674-D4B5-418F-B2A2-949E4EAFA56A}" sibTransId="{25F2939A-5BFD-4B79-A81C-B7D0167DD200}"/>
    <dgm:cxn modelId="{4A2DFF84-A699-4EBA-8294-0008B4941D45}" type="presOf" srcId="{29486CEE-8B94-4C55-991B-18878D55AF48}" destId="{9D99E840-3ACD-4ACE-A22C-E530B7567A7E}" srcOrd="0" destOrd="3" presId="urn:microsoft.com/office/officeart/2005/8/layout/hList1"/>
    <dgm:cxn modelId="{73F106A5-3AA0-4994-9FA6-10C9149AB23D}" srcId="{097FF6B3-BEEA-42CC-A1C8-B1D276B44260}" destId="{F5C8698D-9096-4595-849E-54D0A07BAA3D}" srcOrd="1" destOrd="0" parTransId="{CE48A5F2-41F4-45B3-B83D-E6F434CD3D50}" sibTransId="{37F4FF37-69A1-432A-A764-256FBFE22F1F}"/>
    <dgm:cxn modelId="{A690E0D2-14B2-41A7-BCD0-5F9DF7AC0F55}" type="presOf" srcId="{94B99CCE-EB8E-4745-9ED8-FE96B1DF9E30}" destId="{9D99E840-3ACD-4ACE-A22C-E530B7567A7E}" srcOrd="0" destOrd="6" presId="urn:microsoft.com/office/officeart/2005/8/layout/hList1"/>
    <dgm:cxn modelId="{98389EB0-A16A-4041-9791-B2040EC462C9}" type="presOf" srcId="{5206B850-7AB5-48D7-AC1B-82D8578616E9}" destId="{1C248951-7C85-4D80-AC58-7ECC24073A42}" srcOrd="0" destOrd="5" presId="urn:microsoft.com/office/officeart/2005/8/layout/hList1"/>
    <dgm:cxn modelId="{9DAB017F-1AEA-4FD9-ACF7-965D5A4A3123}" srcId="{3BEC659B-CF26-45AF-84B3-4BA8D2D40D19}" destId="{A42354B1-0FF6-462F-94DA-561CD4483E4F}" srcOrd="1" destOrd="0" parTransId="{55547E92-6D17-4A30-A292-9FEC0BA900B8}" sibTransId="{AF579B4D-D314-48C7-8FD8-0ABB96395E69}"/>
    <dgm:cxn modelId="{B6212501-3F5B-479E-A7D3-71164348AD08}" srcId="{FD4FB370-4A31-4D5D-B71D-E6B258053051}" destId="{41B74F5A-885D-4E32-BAA6-7FD891A70A79}" srcOrd="0" destOrd="0" parTransId="{BD113B7B-858D-4E1A-A310-83AC05EC5A60}" sibTransId="{126DFE86-2993-4625-87C4-E2123986DAA5}"/>
    <dgm:cxn modelId="{B62B328B-99B9-4112-B10E-47198933B92F}" type="presOf" srcId="{84297258-BBFC-4560-83F6-619330905BE0}" destId="{F1656633-5131-4D3D-A9B0-799DB614C2C5}" srcOrd="0" destOrd="3" presId="urn:microsoft.com/office/officeart/2005/8/layout/hList1"/>
    <dgm:cxn modelId="{61888641-DE01-4259-B404-7C0D237E2169}" type="presOf" srcId="{78F677D0-4018-4AB0-8988-0D40866FAAF9}" destId="{C6BE9154-5332-4803-9D2F-15293E736330}" srcOrd="0" destOrd="10" presId="urn:microsoft.com/office/officeart/2005/8/layout/hList1"/>
    <dgm:cxn modelId="{A89CB92D-E061-4334-95CA-0E9C0B6FBD15}" srcId="{117A33E1-6A67-4FF1-ABB9-591044CDDA09}" destId="{097FF6B3-BEEA-42CC-A1C8-B1D276B44260}" srcOrd="3" destOrd="0" parTransId="{F4A6097C-41E5-4FAF-8D3F-52A7E42677D5}" sibTransId="{D1F79BDF-39F6-41B7-A193-463A7062CAA1}"/>
    <dgm:cxn modelId="{A1C9C9CD-90A4-4272-A0FE-7EEF3CFB094B}" type="presOf" srcId="{FD4FB370-4A31-4D5D-B71D-E6B258053051}" destId="{C6BE9154-5332-4803-9D2F-15293E736330}" srcOrd="0" destOrd="6" presId="urn:microsoft.com/office/officeart/2005/8/layout/hList1"/>
    <dgm:cxn modelId="{7EE4D9AA-8DAE-4892-ACEB-F94EBA05C5D0}" srcId="{3BEC659B-CF26-45AF-84B3-4BA8D2D40D19}" destId="{BF8AC08C-9BB1-4988-99AB-B16106172ED4}" srcOrd="0" destOrd="0" parTransId="{0B851700-76E6-4970-91CB-362915670BBB}" sibTransId="{052B9909-8891-4C57-BE8D-23608C2FF496}"/>
    <dgm:cxn modelId="{AB940AB9-C4C5-4BC7-ACE4-72BB4890880F}" type="presOf" srcId="{5CA1A234-77BD-4819-9F53-AB125094082C}" destId="{F1656633-5131-4D3D-A9B0-799DB614C2C5}" srcOrd="0" destOrd="1" presId="urn:microsoft.com/office/officeart/2005/8/layout/hList1"/>
    <dgm:cxn modelId="{D4BC81EC-8B23-4C6C-858F-EB3E0274C928}" srcId="{2B68805E-7DA6-43C5-B44A-0FD21A3653DF}" destId="{3BEC659B-CF26-45AF-84B3-4BA8D2D40D19}" srcOrd="0" destOrd="0" parTransId="{6654EC6F-CED0-4BA3-9C7F-25D57C210391}" sibTransId="{B5F1CDE5-B399-44EE-8B69-52ABDA367031}"/>
    <dgm:cxn modelId="{C6E35DEF-9B17-47BD-AE78-611C622484C6}" srcId="{F153E280-59CC-423E-BDA8-2393C91838EC}" destId="{5206B850-7AB5-48D7-AC1B-82D8578616E9}" srcOrd="1" destOrd="0" parTransId="{55D83CBE-974B-46AA-A85C-C398748B241F}" sibTransId="{1D71D9CB-A959-4DA6-8FDD-18E4AD380451}"/>
    <dgm:cxn modelId="{B0FB22D3-5032-4C89-AB72-D64E1F1BC62C}" type="presOf" srcId="{A42354B1-0FF6-462F-94DA-561CD4483E4F}" destId="{9D99E840-3ACD-4ACE-A22C-E530B7567A7E}" srcOrd="0" destOrd="2" presId="urn:microsoft.com/office/officeart/2005/8/layout/hList1"/>
    <dgm:cxn modelId="{1325BF8D-ADC3-4FCF-AFFB-17DA36DCC529}" type="presOf" srcId="{BF8AC08C-9BB1-4988-99AB-B16106172ED4}" destId="{9D99E840-3ACD-4ACE-A22C-E530B7567A7E}" srcOrd="0" destOrd="1" presId="urn:microsoft.com/office/officeart/2005/8/layout/hList1"/>
    <dgm:cxn modelId="{9CCC2D11-CE3C-4FCA-B234-A48557A2BDC2}" type="presOf" srcId="{B75439A1-E919-4781-8D81-D86D70EFFF71}" destId="{F1656633-5131-4D3D-A9B0-799DB614C2C5}" srcOrd="0" destOrd="2" presId="urn:microsoft.com/office/officeart/2005/8/layout/hList1"/>
    <dgm:cxn modelId="{95570F33-CB3C-4F83-BA7B-E1B4B75FE466}" srcId="{D7900E6C-7441-458D-9195-E0CC683F8DE0}" destId="{EFC64347-D8C5-4BD8-80A1-5FFFFAE54A8B}" srcOrd="1" destOrd="0" parTransId="{A78DCD85-2B01-4B2F-9850-B02AC6655077}" sibTransId="{87033115-7F34-4416-A958-4B467594EC82}"/>
    <dgm:cxn modelId="{681C8AF1-636E-4729-AED5-C3BFAF109656}" srcId="{117A33E1-6A67-4FF1-ABB9-591044CDDA09}" destId="{D7900E6C-7441-458D-9195-E0CC683F8DE0}" srcOrd="1" destOrd="0" parTransId="{1CC81A80-C009-48B3-9D3D-EDDC7CB949DA}" sibTransId="{9E868A46-DE08-4418-AB12-B6EBBFE0289F}"/>
    <dgm:cxn modelId="{7BC83DB2-5200-4F77-B20F-36C70D6C0E30}" srcId="{D7900E6C-7441-458D-9195-E0CC683F8DE0}" destId="{80A04EAF-547E-457D-9934-666C974E4330}" srcOrd="2" destOrd="0" parTransId="{CA8C0BC4-5B04-4E4C-8F26-E079D157BDC0}" sibTransId="{958C2DD7-A897-4217-B02A-D2BF400291F8}"/>
    <dgm:cxn modelId="{4D52E9C3-0469-4242-9978-B09710160E9D}" type="presOf" srcId="{EFF5E28C-04B3-43B5-BF07-268E7904832E}" destId="{9D99E840-3ACD-4ACE-A22C-E530B7567A7E}" srcOrd="0" destOrd="5" presId="urn:microsoft.com/office/officeart/2005/8/layout/hList1"/>
    <dgm:cxn modelId="{9FE732C2-5CFF-475C-80BB-A712CE46F6AD}" srcId="{117A33E1-6A67-4FF1-ABB9-591044CDDA09}" destId="{EAEC3D45-0AB0-4659-AB85-72FB78D35854}" srcOrd="0" destOrd="0" parTransId="{172B47B0-A80B-4B35-9AF0-5BE4A320E6B4}" sibTransId="{E9FACF42-91A2-4768-8BB8-2B7E9F06992D}"/>
    <dgm:cxn modelId="{60427D4A-A2FE-4412-9DAE-F384CC2CEC42}" srcId="{EAEC3D45-0AB0-4659-AB85-72FB78D35854}" destId="{5972C060-F387-47F7-A3D0-92330517051C}" srcOrd="1" destOrd="0" parTransId="{E64427BA-BFEE-4A1D-ABC6-646CBA1E4B3F}" sibTransId="{7D0B366F-EC05-4DF8-AE61-B03785C5378F}"/>
    <dgm:cxn modelId="{B564693C-6473-4DD4-A75B-6E9D8116897E}" srcId="{EAEC3D45-0AB0-4659-AB85-72FB78D35854}" destId="{97C0A82A-6904-45DD-B8CD-172EE52E1756}" srcOrd="0" destOrd="0" parTransId="{9AC7E44D-9256-4699-ABEF-176E6299F72A}" sibTransId="{4BEEAE49-6628-43EE-9DCC-0344343EFA0E}"/>
    <dgm:cxn modelId="{E30DEB41-2F61-480D-A273-90D5A7B88F11}" type="presOf" srcId="{80A04EAF-547E-457D-9934-666C974E4330}" destId="{1C248951-7C85-4D80-AC58-7ECC24073A42}" srcOrd="0" destOrd="2" presId="urn:microsoft.com/office/officeart/2005/8/layout/hList1"/>
    <dgm:cxn modelId="{763F2390-25B3-42C4-AB76-FB6D1361FFF0}" srcId="{FD4FB370-4A31-4D5D-B71D-E6B258053051}" destId="{4887B0EF-82CA-4715-8741-BAC53405D9D4}" srcOrd="1" destOrd="0" parTransId="{5F1206E4-2B50-4C3D-A87D-E070EC8B211B}" sibTransId="{E4F25248-B3B5-4434-806F-6C1A54F11509}"/>
    <dgm:cxn modelId="{0875E0B4-85E7-4309-98AF-74B7FCB55A5A}" type="presOf" srcId="{EAEC3D45-0AB0-4659-AB85-72FB78D35854}" destId="{020D5AB1-6EBA-4F8D-931E-607DB5E0AA68}" srcOrd="0" destOrd="0" presId="urn:microsoft.com/office/officeart/2005/8/layout/hList1"/>
    <dgm:cxn modelId="{5CF94D17-A9D6-4F94-8487-6CA4FC6CC5EF}" srcId="{2ADC4BEF-D9D8-411F-86A6-002EB7833ADC}" destId="{FD4FB370-4A31-4D5D-B71D-E6B258053051}" srcOrd="3" destOrd="0" parTransId="{4EFE187B-57B4-4B76-94E3-513B037CFF89}" sibTransId="{4E8BDCAE-E7AC-4390-BE49-2C908ADA1A97}"/>
    <dgm:cxn modelId="{E4FFC834-35CB-4A29-BC84-BCCEB9FEAB2C}" type="presOf" srcId="{F153E280-59CC-423E-BDA8-2393C91838EC}" destId="{1C248951-7C85-4D80-AC58-7ECC24073A42}" srcOrd="0" destOrd="3" presId="urn:microsoft.com/office/officeart/2005/8/layout/hList1"/>
    <dgm:cxn modelId="{CAC3FDB4-D1F4-4F4D-BD55-DDD252A50591}" srcId="{3BEC659B-CF26-45AF-84B3-4BA8D2D40D19}" destId="{29486CEE-8B94-4C55-991B-18878D55AF48}" srcOrd="2" destOrd="0" parTransId="{900D876B-1485-4881-B94D-06D52F990E08}" sibTransId="{CE5C2B02-59CA-4405-8EF4-96169F954C70}"/>
    <dgm:cxn modelId="{5F561E82-6780-4149-B228-5D2937A492FF}" srcId="{FD4FB370-4A31-4D5D-B71D-E6B258053051}" destId="{9C6615E4-FBEE-47D5-B1A9-B2525B81B090}" srcOrd="2" destOrd="0" parTransId="{3E6F4A9C-C2B8-4022-862F-DD839727D095}" sibTransId="{F40D36EF-E2E6-4423-BF1D-8922A702B28B}"/>
    <dgm:cxn modelId="{AFC20D85-B860-4A97-9FA0-5FDD6279F017}" type="presOf" srcId="{D60CE898-D5D8-4048-9B6C-E24333DDEB2D}" destId="{F1656633-5131-4D3D-A9B0-799DB614C2C5}" srcOrd="0" destOrd="0" presId="urn:microsoft.com/office/officeart/2005/8/layout/hList1"/>
    <dgm:cxn modelId="{5EFB43B6-6E8C-4927-AB5B-6708C6004786}" srcId="{2ADC4BEF-D9D8-411F-86A6-002EB7833ADC}" destId="{2E9E65D9-E21B-4C15-B385-5EBE48EF8E7E}" srcOrd="2" destOrd="0" parTransId="{DAAABCD8-36EA-43F9-AB5A-DB3E0B8201F7}" sibTransId="{64F3F84A-2DF0-4240-9889-C85A0EAC3BCF}"/>
    <dgm:cxn modelId="{36F80145-1625-4BDE-93AC-F2CE62303A0D}" srcId="{D60CE898-D5D8-4048-9B6C-E24333DDEB2D}" destId="{B75439A1-E919-4781-8D81-D86D70EFFF71}" srcOrd="1" destOrd="0" parTransId="{4D6DB90D-8666-45AA-85B1-B55E0C2BE75F}" sibTransId="{942564DC-D6E3-4FA1-8C5B-87E632BA7B4A}"/>
    <dgm:cxn modelId="{0FB1B385-D4DD-4D15-90D6-39B196D22372}" srcId="{D7900E6C-7441-458D-9195-E0CC683F8DE0}" destId="{F153E280-59CC-423E-BDA8-2393C91838EC}" srcOrd="3" destOrd="0" parTransId="{5917357E-167C-4C7B-BA4A-5879B39961D5}" sibTransId="{2B67B292-4ECC-4794-B450-1D92FB8CDECE}"/>
    <dgm:cxn modelId="{BD740882-F34C-4297-98A8-21EF69224DB4}" type="presOf" srcId="{2E9E65D9-E21B-4C15-B385-5EBE48EF8E7E}" destId="{C6BE9154-5332-4803-9D2F-15293E736330}" srcOrd="0" destOrd="5" presId="urn:microsoft.com/office/officeart/2005/8/layout/hList1"/>
    <dgm:cxn modelId="{7FB2ADA8-C9FF-456B-9087-A67C67B322AA}" type="presParOf" srcId="{E8324C45-3999-48E7-BA06-F2787D33D47F}" destId="{AAF1576B-60EC-44D9-A8E1-46518DE47087}" srcOrd="0" destOrd="0" presId="urn:microsoft.com/office/officeart/2005/8/layout/hList1"/>
    <dgm:cxn modelId="{67D5A70D-2B77-43E2-878D-D10A066C3055}" type="presParOf" srcId="{AAF1576B-60EC-44D9-A8E1-46518DE47087}" destId="{020D5AB1-6EBA-4F8D-931E-607DB5E0AA68}" srcOrd="0" destOrd="0" presId="urn:microsoft.com/office/officeart/2005/8/layout/hList1"/>
    <dgm:cxn modelId="{072617BA-3A04-4AA5-89EE-B4A4325DA912}" type="presParOf" srcId="{AAF1576B-60EC-44D9-A8E1-46518DE47087}" destId="{C6BE9154-5332-4803-9D2F-15293E736330}" srcOrd="1" destOrd="0" presId="urn:microsoft.com/office/officeart/2005/8/layout/hList1"/>
    <dgm:cxn modelId="{AEAF2195-3B78-4166-A31A-A48DDA6A5B80}" type="presParOf" srcId="{E8324C45-3999-48E7-BA06-F2787D33D47F}" destId="{E6F4526A-8CDC-4D35-8381-9B589CAD011F}" srcOrd="1" destOrd="0" presId="urn:microsoft.com/office/officeart/2005/8/layout/hList1"/>
    <dgm:cxn modelId="{358D694E-0C31-4971-8558-4375568442BE}" type="presParOf" srcId="{E8324C45-3999-48E7-BA06-F2787D33D47F}" destId="{BA9234C2-91BD-48F3-98F9-BA1AA71F76C3}" srcOrd="2" destOrd="0" presId="urn:microsoft.com/office/officeart/2005/8/layout/hList1"/>
    <dgm:cxn modelId="{4901D881-97BB-4633-A702-5FD3894DAA55}" type="presParOf" srcId="{BA9234C2-91BD-48F3-98F9-BA1AA71F76C3}" destId="{43647B3E-1684-4867-9D76-08257A9752A1}" srcOrd="0" destOrd="0" presId="urn:microsoft.com/office/officeart/2005/8/layout/hList1"/>
    <dgm:cxn modelId="{8145AEDE-75F1-4EF9-983C-E8B1FE1B85A9}" type="presParOf" srcId="{BA9234C2-91BD-48F3-98F9-BA1AA71F76C3}" destId="{1C248951-7C85-4D80-AC58-7ECC24073A42}" srcOrd="1" destOrd="0" presId="urn:microsoft.com/office/officeart/2005/8/layout/hList1"/>
    <dgm:cxn modelId="{7701223E-9B92-4944-A458-4F271AF1727D}" type="presParOf" srcId="{E8324C45-3999-48E7-BA06-F2787D33D47F}" destId="{EAAEA6E4-69B9-488D-928E-DF46AE856A61}" srcOrd="3" destOrd="0" presId="urn:microsoft.com/office/officeart/2005/8/layout/hList1"/>
    <dgm:cxn modelId="{16F2B8EF-4248-429F-820C-09F3B757F1B1}" type="presParOf" srcId="{E8324C45-3999-48E7-BA06-F2787D33D47F}" destId="{CE5A6A8D-7A71-4E1B-A17A-B17B536F0354}" srcOrd="4" destOrd="0" presId="urn:microsoft.com/office/officeart/2005/8/layout/hList1"/>
    <dgm:cxn modelId="{4A1B2422-4DBA-4E94-89B6-11F43B5A5C9C}" type="presParOf" srcId="{CE5A6A8D-7A71-4E1B-A17A-B17B536F0354}" destId="{B07C1014-37CE-4BCD-8EA8-3E770A49F149}" srcOrd="0" destOrd="0" presId="urn:microsoft.com/office/officeart/2005/8/layout/hList1"/>
    <dgm:cxn modelId="{CC9895F4-2247-4070-9B18-22DA91FF6EEC}" type="presParOf" srcId="{CE5A6A8D-7A71-4E1B-A17A-B17B536F0354}" destId="{9D99E840-3ACD-4ACE-A22C-E530B7567A7E}" srcOrd="1" destOrd="0" presId="urn:microsoft.com/office/officeart/2005/8/layout/hList1"/>
    <dgm:cxn modelId="{5C664BE4-3C87-4ABF-90DB-10A405EC8BF7}" type="presParOf" srcId="{E8324C45-3999-48E7-BA06-F2787D33D47F}" destId="{3834EAB8-9D09-44C1-A6F1-8413FE9B5580}" srcOrd="5" destOrd="0" presId="urn:microsoft.com/office/officeart/2005/8/layout/hList1"/>
    <dgm:cxn modelId="{B6FBBF04-D25C-4839-B025-9AB60158C747}" type="presParOf" srcId="{E8324C45-3999-48E7-BA06-F2787D33D47F}" destId="{21DEBD11-1CB3-4136-A4A7-C2B8D5664CE3}" srcOrd="6" destOrd="0" presId="urn:microsoft.com/office/officeart/2005/8/layout/hList1"/>
    <dgm:cxn modelId="{72736DE1-72CE-488F-B71E-01067B951C26}" type="presParOf" srcId="{21DEBD11-1CB3-4136-A4A7-C2B8D5664CE3}" destId="{1E35967D-C185-430A-9C5F-4D01DCBA314B}" srcOrd="0" destOrd="0" presId="urn:microsoft.com/office/officeart/2005/8/layout/hList1"/>
    <dgm:cxn modelId="{A024A448-4B30-42C2-9234-7DA1852B68F9}" type="presParOf" srcId="{21DEBD11-1CB3-4136-A4A7-C2B8D5664CE3}" destId="{F1656633-5131-4D3D-A9B0-799DB614C2C5}"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30536E-ECEB-4457-BAD4-CFDAF2FDFC9D}" type="datetimeFigureOut">
              <a:rPr lang="en-US" smtClean="0"/>
              <a:pPr/>
              <a:t>5/4/2012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3D65E20-B79E-4CB2-AE82-CBA4B7450A6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776B10-4729-48A1-AFB9-42FC6B91C43B}" type="datetimeFigureOut">
              <a:rPr lang="en-US" smtClean="0"/>
              <a:pPr/>
              <a:t>5/4/2012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513FD4-DB65-471E-9BC2-8830D3696FF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cdc.gov/nhsn/library.html"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a:t>
            </a:r>
            <a:r>
              <a:rPr lang="en-US" baseline="0" dirty="0" smtClean="0"/>
              <a:t> afternoon and welcome to the SIR 201: Calculating the Measure, Generating Reports, and Presenting the Data webinar brought to you by the Virginia Department of Health’s Healthcare-Associated Infections Program.  My name is Dana Burshell and I am the HAI Team’s Epidemiologist.  I am happy to speak with you about the standardized infection ratio, also referred to as the SIR.  </a:t>
            </a:r>
            <a:endParaRPr lang="en-US" dirty="0" smtClean="0"/>
          </a:p>
        </p:txBody>
      </p:sp>
      <p:sp>
        <p:nvSpPr>
          <p:cNvPr id="4" name="Slide Number Placeholder 3"/>
          <p:cNvSpPr>
            <a:spLocks noGrp="1"/>
          </p:cNvSpPr>
          <p:nvPr>
            <p:ph type="sldNum" sz="quarter" idx="10"/>
          </p:nvPr>
        </p:nvSpPr>
        <p:spPr/>
        <p:txBody>
          <a:bodyPr/>
          <a:lstStyle/>
          <a:p>
            <a:fld id="{7B513FD4-DB65-471E-9BC2-8830D3696FF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table provides an example of how a facility’s CLABSI data from four different locations can be “rolled up” into a single risk-adjusted summary statistic, the</a:t>
            </a:r>
            <a:r>
              <a:rPr lang="en-US" baseline="0" dirty="0" smtClean="0"/>
              <a:t> SIR. This is also how </a:t>
            </a:r>
            <a:r>
              <a:rPr lang="en-US" baseline="0" dirty="0" err="1" smtClean="0"/>
              <a:t>bedsize</a:t>
            </a:r>
            <a:r>
              <a:rPr lang="en-US" baseline="0" dirty="0" smtClean="0"/>
              <a:t>, state, and national </a:t>
            </a:r>
            <a:r>
              <a:rPr lang="en-US" baseline="0" dirty="0" err="1" smtClean="0"/>
              <a:t>SIRs</a:t>
            </a:r>
            <a:r>
              <a:rPr lang="en-US" baseline="0" dirty="0" smtClean="0"/>
              <a:t> are calculated. </a:t>
            </a:r>
          </a:p>
          <a:p>
            <a:endParaRPr lang="en-US" baseline="0" dirty="0" smtClean="0"/>
          </a:p>
          <a:p>
            <a:r>
              <a:rPr lang="en-US" baseline="0" dirty="0" smtClean="0"/>
              <a:t>As seen in this table, to calculate a “rolled up” SIR, one only needs the number of observed </a:t>
            </a:r>
            <a:r>
              <a:rPr lang="en-US" baseline="0" dirty="0" err="1" smtClean="0"/>
              <a:t>CLABSIs</a:t>
            </a:r>
            <a:r>
              <a:rPr lang="en-US" baseline="0" dirty="0" smtClean="0"/>
              <a:t> and central line days in each unit and the NHSN CLABSI rate for each unit.  The overall observed number of </a:t>
            </a:r>
            <a:r>
              <a:rPr lang="en-US" baseline="0" dirty="0" err="1" smtClean="0"/>
              <a:t>CLABSIs</a:t>
            </a:r>
            <a:r>
              <a:rPr lang="en-US" baseline="0" dirty="0" smtClean="0"/>
              <a:t> would be the sum of all of the </a:t>
            </a:r>
            <a:r>
              <a:rPr lang="en-US" baseline="0" dirty="0" err="1" smtClean="0"/>
              <a:t>CLABSIs</a:t>
            </a:r>
            <a:r>
              <a:rPr lang="en-US" baseline="0" dirty="0" smtClean="0"/>
              <a:t> in each unit you want to include in the SIR.  In this example it is 8 </a:t>
            </a:r>
            <a:r>
              <a:rPr lang="en-US" baseline="0" dirty="0" err="1" smtClean="0"/>
              <a:t>CLABSIs</a:t>
            </a:r>
            <a:r>
              <a:rPr lang="en-US" baseline="0" dirty="0" smtClean="0"/>
              <a:t> in the 4 units of interest – this is the numerator.  To calculate the predicted number of </a:t>
            </a:r>
            <a:r>
              <a:rPr lang="en-US" baseline="0" dirty="0" err="1" smtClean="0"/>
              <a:t>CLABSIs</a:t>
            </a:r>
            <a:r>
              <a:rPr lang="en-US" baseline="0" dirty="0" smtClean="0"/>
              <a:t> for all units of interest, like in the previous example, you start by multiplying the NHSN CLABSI rate by the number of central line days in each unit.  Then you sum all of the predicted number of </a:t>
            </a:r>
            <a:r>
              <a:rPr lang="en-US" baseline="0" dirty="0" err="1" smtClean="0"/>
              <a:t>CLABSIs</a:t>
            </a:r>
            <a:r>
              <a:rPr lang="en-US" baseline="0" dirty="0" smtClean="0"/>
              <a:t>.  This number becomes your denominator for the overall SIR across these locations – 4.15.</a:t>
            </a:r>
          </a:p>
          <a:p>
            <a:endParaRPr lang="en-US" baseline="0" dirty="0" smtClean="0"/>
          </a:p>
          <a:p>
            <a:r>
              <a:rPr lang="en-US" baseline="0" dirty="0" smtClean="0"/>
              <a:t>Therefore, in this example for this time period, the SIR for the medical cardiac, medical, medical/surgical, and neurosurgical ICUs is 1.93 and is derived by dividing the observed (8) by the predicted (4.15).</a:t>
            </a:r>
          </a:p>
          <a:p>
            <a:endParaRPr lang="en-US" baseline="0" dirty="0" smtClean="0"/>
          </a:p>
        </p:txBody>
      </p:sp>
      <p:sp>
        <p:nvSpPr>
          <p:cNvPr id="4" name="Slide Number Placeholder 3"/>
          <p:cNvSpPr>
            <a:spLocks noGrp="1"/>
          </p:cNvSpPr>
          <p:nvPr>
            <p:ph type="sldNum" sz="quarter" idx="10"/>
          </p:nvPr>
        </p:nvSpPr>
        <p:spPr/>
        <p:txBody>
          <a:bodyPr/>
          <a:lstStyle/>
          <a:p>
            <a:fld id="{7B513FD4-DB65-471E-9BC2-8830D3696FF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Building upon this example, we can interpret the SIR with</a:t>
            </a:r>
            <a:r>
              <a:rPr lang="en-US" baseline="0" dirty="0" smtClean="0"/>
              <a:t> the help of using NHSN reports.  NHSN Reports calculates the SIR, the SIR p-value, and the SIR 95% confidence interval for you.  With this information, we can show that:</a:t>
            </a:r>
          </a:p>
          <a:p>
            <a:r>
              <a:rPr lang="en-US" sz="1200" dirty="0" smtClean="0"/>
              <a:t>During 2009, there were </a:t>
            </a:r>
            <a:r>
              <a:rPr lang="en-US" sz="1200" dirty="0" smtClean="0">
                <a:solidFill>
                  <a:srgbClr val="FF0000"/>
                </a:solidFill>
              </a:rPr>
              <a:t>8</a:t>
            </a:r>
            <a:r>
              <a:rPr lang="en-US" sz="1200" dirty="0" smtClean="0"/>
              <a:t> </a:t>
            </a:r>
            <a:r>
              <a:rPr lang="en-US" sz="1200" b="1" dirty="0" smtClean="0"/>
              <a:t>CLABSIs identified</a:t>
            </a:r>
            <a:r>
              <a:rPr lang="en-US" sz="1200" dirty="0" smtClean="0"/>
              <a:t> and </a:t>
            </a:r>
            <a:r>
              <a:rPr lang="en-US" sz="1200" dirty="0" smtClean="0">
                <a:solidFill>
                  <a:srgbClr val="FF0000"/>
                </a:solidFill>
              </a:rPr>
              <a:t>1,976</a:t>
            </a:r>
            <a:r>
              <a:rPr lang="en-US" sz="1200" dirty="0" smtClean="0"/>
              <a:t> </a:t>
            </a:r>
            <a:r>
              <a:rPr lang="en-US" sz="1200" b="1" dirty="0" smtClean="0"/>
              <a:t>central line days </a:t>
            </a:r>
            <a:r>
              <a:rPr lang="en-US" sz="1200" dirty="0" smtClean="0"/>
              <a:t>observed in Hospital X’s intensive care units. </a:t>
            </a:r>
          </a:p>
          <a:p>
            <a:r>
              <a:rPr lang="en-US" sz="1200" dirty="0" smtClean="0"/>
              <a:t>Based on the NHSN 2006-2008 baseline data and the composition of locations in Hospital X, </a:t>
            </a:r>
            <a:r>
              <a:rPr lang="en-US" sz="1200" dirty="0" smtClean="0">
                <a:solidFill>
                  <a:srgbClr val="FF0000"/>
                </a:solidFill>
              </a:rPr>
              <a:t>4.15</a:t>
            </a:r>
            <a:r>
              <a:rPr lang="en-US" sz="1200" dirty="0" smtClean="0"/>
              <a:t> </a:t>
            </a:r>
            <a:r>
              <a:rPr lang="en-US" sz="1200" dirty="0" err="1" smtClean="0"/>
              <a:t>CLABSIs</a:t>
            </a:r>
            <a:r>
              <a:rPr lang="en-US" sz="1200" dirty="0" smtClean="0"/>
              <a:t> were </a:t>
            </a:r>
            <a:r>
              <a:rPr lang="en-US" sz="1200" b="1" dirty="0" smtClean="0"/>
              <a:t>predicted</a:t>
            </a:r>
            <a:r>
              <a:rPr lang="en-US" sz="1200" dirty="0" smtClean="0"/>
              <a:t>.</a:t>
            </a:r>
          </a:p>
          <a:p>
            <a:r>
              <a:rPr lang="en-US" sz="1200" dirty="0" smtClean="0"/>
              <a:t>This results in an </a:t>
            </a:r>
            <a:r>
              <a:rPr lang="en-US" sz="1200" b="1" dirty="0" smtClean="0"/>
              <a:t>SIR</a:t>
            </a:r>
            <a:r>
              <a:rPr lang="en-US" sz="1200" dirty="0" smtClean="0"/>
              <a:t> of </a:t>
            </a:r>
            <a:r>
              <a:rPr lang="en-US" sz="1200" dirty="0" smtClean="0">
                <a:solidFill>
                  <a:srgbClr val="FF0000"/>
                </a:solidFill>
              </a:rPr>
              <a:t>1.93</a:t>
            </a:r>
            <a:r>
              <a:rPr lang="en-US" sz="1200" dirty="0" smtClean="0"/>
              <a:t> (O/P= </a:t>
            </a:r>
            <a:r>
              <a:rPr lang="en-US" sz="1200" dirty="0" smtClean="0">
                <a:solidFill>
                  <a:srgbClr val="FF0000"/>
                </a:solidFill>
              </a:rPr>
              <a:t>8/4.15</a:t>
            </a:r>
            <a:r>
              <a:rPr lang="en-US" sz="1200" dirty="0" smtClean="0"/>
              <a:t>), signifying that during this time period, this hospital identified </a:t>
            </a:r>
            <a:r>
              <a:rPr lang="en-US" sz="1200" b="1" dirty="0" smtClean="0"/>
              <a:t>93% more </a:t>
            </a:r>
            <a:r>
              <a:rPr lang="en-US" sz="1200" dirty="0" smtClean="0"/>
              <a:t>CLABSIs </a:t>
            </a:r>
            <a:r>
              <a:rPr lang="en-US" sz="1200" b="1" dirty="0" smtClean="0"/>
              <a:t>than predicted</a:t>
            </a:r>
            <a:r>
              <a:rPr lang="en-US" sz="1200" dirty="0" smtClean="0"/>
              <a:t>.  </a:t>
            </a:r>
          </a:p>
          <a:p>
            <a:endParaRPr lang="en-US" sz="1200" dirty="0" smtClean="0"/>
          </a:p>
          <a:p>
            <a:r>
              <a:rPr lang="en-US" sz="1200" dirty="0" smtClean="0"/>
              <a:t>This seems high, doesn’t it?  However, the </a:t>
            </a:r>
            <a:r>
              <a:rPr lang="en-US" sz="1200" b="1" dirty="0" smtClean="0"/>
              <a:t>p-value</a:t>
            </a:r>
            <a:r>
              <a:rPr lang="en-US" sz="1200" dirty="0" smtClean="0"/>
              <a:t> </a:t>
            </a:r>
            <a:r>
              <a:rPr lang="en-US" sz="1200" dirty="0" smtClean="0">
                <a:solidFill>
                  <a:srgbClr val="FF0000"/>
                </a:solidFill>
              </a:rPr>
              <a:t>(0.06)</a:t>
            </a:r>
            <a:r>
              <a:rPr lang="en-US" sz="1200" dirty="0" smtClean="0"/>
              <a:t> and </a:t>
            </a:r>
            <a:r>
              <a:rPr lang="en-US" sz="1200" b="1" dirty="0" smtClean="0"/>
              <a:t>95% confidence interval </a:t>
            </a:r>
            <a:r>
              <a:rPr lang="en-US" sz="1200" dirty="0" smtClean="0"/>
              <a:t>(</a:t>
            </a:r>
            <a:r>
              <a:rPr lang="en-US" sz="1200" dirty="0" smtClean="0">
                <a:solidFill>
                  <a:srgbClr val="FF0000"/>
                </a:solidFill>
              </a:rPr>
              <a:t>0.83, 3.80</a:t>
            </a:r>
            <a:r>
              <a:rPr lang="en-US" sz="1200" dirty="0" smtClean="0"/>
              <a:t>) indicate that the number of observed CLABSIs is </a:t>
            </a:r>
            <a:r>
              <a:rPr lang="en-US" sz="1200" b="1" dirty="0" smtClean="0"/>
              <a:t>not statistically significantly higher </a:t>
            </a:r>
            <a:r>
              <a:rPr lang="en-US" sz="1200" dirty="0" smtClean="0"/>
              <a:t>than the number of predicted CLABSIs.  (Reminder: If the p-value is less than 0.05 and the 95% CI does not cross 1, the SIR is statistically significantly different than 1.)</a:t>
            </a:r>
          </a:p>
          <a:p>
            <a:endParaRPr lang="en-US" dirty="0"/>
          </a:p>
        </p:txBody>
      </p:sp>
      <p:sp>
        <p:nvSpPr>
          <p:cNvPr id="4" name="Slide Number Placeholder 3"/>
          <p:cNvSpPr>
            <a:spLocks noGrp="1"/>
          </p:cNvSpPr>
          <p:nvPr>
            <p:ph type="sldNum" sz="quarter" idx="10"/>
          </p:nvPr>
        </p:nvSpPr>
        <p:spPr/>
        <p:txBody>
          <a:bodyPr/>
          <a:lstStyle/>
          <a:p>
            <a:fld id="{7B513FD4-DB65-471E-9BC2-8830D3696FF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cannot discuss the SIR nuts and bolts without talking</a:t>
            </a:r>
            <a:r>
              <a:rPr lang="en-US" baseline="0" dirty="0" smtClean="0"/>
              <a:t> about data quality and missing data.  Even if you have entered all of your CLABSI events, if you do not enter the summary data, your CLABSI SIR will not be calculated and the data for your facility will be incorrect. </a:t>
            </a:r>
            <a:r>
              <a:rPr lang="en-US" dirty="0" smtClean="0"/>
              <a:t> </a:t>
            </a:r>
          </a:p>
          <a:p>
            <a:endParaRPr lang="en-US" dirty="0" smtClean="0"/>
          </a:p>
          <a:p>
            <a:r>
              <a:rPr lang="en-US" dirty="0" smtClean="0"/>
              <a:t>There</a:t>
            </a:r>
            <a:r>
              <a:rPr lang="en-US" baseline="0" dirty="0" smtClean="0"/>
              <a:t> are a number of methods to identify if you are missing or have incomplete data for the device-associated module.</a:t>
            </a:r>
          </a:p>
          <a:p>
            <a:pPr marL="228600" indent="-228600">
              <a:buAutoNum type="arabicParenR"/>
            </a:pPr>
            <a:r>
              <a:rPr lang="en-US" baseline="0" dirty="0" smtClean="0"/>
              <a:t>If someone with access to NHSN has not turned off the incomplete/missing box, this pop-up box will appear upon log-in of NHSN if there are any data that NHSN considers missing or incomplete.  </a:t>
            </a:r>
          </a:p>
          <a:p>
            <a:pPr marL="228600" indent="-228600">
              <a:buAutoNum type="arabicParenR"/>
            </a:pPr>
            <a:r>
              <a:rPr lang="en-US" baseline="0" dirty="0" smtClean="0"/>
              <a:t>You can also get to this same information through the blue navigation bar on the left side of the NHSN screen.  You can click event, then click incomplete or click summary data, then click incomplete.</a:t>
            </a:r>
          </a:p>
          <a:p>
            <a:pPr marL="228600" indent="-228600">
              <a:buAutoNum type="arabicParenR"/>
            </a:pPr>
            <a:r>
              <a:rPr lang="en-US" baseline="0" dirty="0" smtClean="0"/>
              <a:t>When using NHSN Reports, the incomplete data will be at the end of the SIR report and will include months with zero device days or missing device days.</a:t>
            </a:r>
            <a:endParaRPr lang="en-US" dirty="0"/>
          </a:p>
        </p:txBody>
      </p:sp>
      <p:sp>
        <p:nvSpPr>
          <p:cNvPr id="4" name="Slide Number Placeholder 3"/>
          <p:cNvSpPr>
            <a:spLocks noGrp="1"/>
          </p:cNvSpPr>
          <p:nvPr>
            <p:ph type="sldNum" sz="quarter" idx="10"/>
          </p:nvPr>
        </p:nvSpPr>
        <p:spPr/>
        <p:txBody>
          <a:bodyPr/>
          <a:lstStyle/>
          <a:p>
            <a:fld id="{7B513FD4-DB65-471E-9BC2-8830D3696FF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Here</a:t>
            </a:r>
            <a:r>
              <a:rPr lang="en-US" sz="1200" kern="1200" baseline="0" dirty="0" smtClean="0">
                <a:solidFill>
                  <a:schemeClr val="tx1"/>
                </a:solidFill>
                <a:latin typeface="+mn-lt"/>
                <a:ea typeface="+mn-ea"/>
                <a:cs typeface="+mn-cs"/>
              </a:rPr>
              <a:t> is the Incomplete/Missing list that I was referring to.  If it pops up every time you open NHSN and you no longer want that function, you can check the box next to “Do not show again next logon”.  Circled are all of the incomplete/missing areas that apply to CLABSI and CAUTI: incomplete events, missing events, incomplete summary data, and missing summary data.  Click on each tab to identify if there are any areas that need your attention.  Otherwise, for the tabs with no missing or incomplete data, it will read “No incomplete ‘in plan’ records found”.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For further explanation, use NHSN Help which is located on the top right bar when you are logged into NHSN and is called “Help”.  </a:t>
            </a:r>
            <a:endParaRPr lang="en-US" dirty="0" smtClean="0"/>
          </a:p>
          <a:p>
            <a:endParaRPr lang="en-US" dirty="0"/>
          </a:p>
        </p:txBody>
      </p:sp>
      <p:sp>
        <p:nvSpPr>
          <p:cNvPr id="4" name="Slide Number Placeholder 3"/>
          <p:cNvSpPr>
            <a:spLocks noGrp="1"/>
          </p:cNvSpPr>
          <p:nvPr>
            <p:ph type="sldNum" sz="quarter" idx="10"/>
          </p:nvPr>
        </p:nvSpPr>
        <p:spPr/>
        <p:txBody>
          <a:bodyPr/>
          <a:lstStyle/>
          <a:p>
            <a:fld id="{7B513FD4-DB65-471E-9BC2-8830D3696FF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NHSN reports offers over 50 CDC-designed reports that are modifiable.</a:t>
            </a:r>
            <a:r>
              <a:rPr lang="en-US" baseline="0" dirty="0" smtClean="0"/>
              <a:t> In addition,</a:t>
            </a:r>
            <a:r>
              <a:rPr lang="en-US" dirty="0" smtClean="0"/>
              <a:t> you can create your own reports and save them so they</a:t>
            </a:r>
            <a:r>
              <a:rPr lang="en-US" baseline="0" dirty="0" smtClean="0"/>
              <a:t> will be easy to run in the future</a:t>
            </a:r>
            <a:r>
              <a:rPr lang="en-US" dirty="0" smtClean="0"/>
              <a:t>.</a:t>
            </a:r>
          </a:p>
          <a:p>
            <a:r>
              <a:rPr lang="en-US" dirty="0" smtClean="0"/>
              <a:t>The only way to really become proficient in using NHSN reports is practice.</a:t>
            </a:r>
          </a:p>
          <a:p>
            <a:r>
              <a:rPr lang="en-US" dirty="0" smtClean="0"/>
              <a:t>Experiment using the NHSN reports functionality:</a:t>
            </a:r>
            <a:r>
              <a:rPr lang="en-US" baseline="0" dirty="0" smtClean="0"/>
              <a:t> </a:t>
            </a:r>
            <a:r>
              <a:rPr lang="en-US" dirty="0" smtClean="0"/>
              <a:t>You will not and cannot alter the input data when generating any report;</a:t>
            </a:r>
            <a:r>
              <a:rPr lang="en-US" baseline="0" dirty="0" smtClean="0"/>
              <a:t> therefore, there is nothing to fear by practicing.</a:t>
            </a:r>
            <a:endParaRPr lang="en-US" dirty="0" smtClean="0"/>
          </a:p>
          <a:p>
            <a:r>
              <a:rPr lang="en-US" dirty="0" smtClean="0"/>
              <a:t>Generate data sets:</a:t>
            </a:r>
            <a:r>
              <a:rPr lang="en-US" baseline="0" dirty="0" smtClean="0"/>
              <a:t> </a:t>
            </a:r>
            <a:r>
              <a:rPr lang="en-US" dirty="0" smtClean="0"/>
              <a:t>It is </a:t>
            </a:r>
            <a:r>
              <a:rPr lang="en-US" b="0" dirty="0" smtClean="0"/>
              <a:t>the first step </a:t>
            </a:r>
            <a:r>
              <a:rPr lang="en-US" dirty="0" smtClean="0"/>
              <a:t>in performing NHSN analysis</a:t>
            </a:r>
            <a:r>
              <a:rPr lang="en-US" baseline="0" dirty="0" smtClean="0"/>
              <a:t> and is the o</a:t>
            </a:r>
            <a:r>
              <a:rPr lang="en-US" dirty="0" smtClean="0"/>
              <a:t>nly way to capture the most recent data in an analysis.  If you do not generate data</a:t>
            </a:r>
            <a:r>
              <a:rPr lang="en-US" baseline="0" dirty="0" smtClean="0"/>
              <a:t> sets, you will be viewing data from the last time you generated data sets.</a:t>
            </a:r>
            <a:endParaRPr lang="en-US" dirty="0" smtClean="0"/>
          </a:p>
          <a:p>
            <a:endParaRPr lang="en-US" dirty="0"/>
          </a:p>
        </p:txBody>
      </p:sp>
      <p:sp>
        <p:nvSpPr>
          <p:cNvPr id="4" name="Slide Number Placeholder 3"/>
          <p:cNvSpPr>
            <a:spLocks noGrp="1"/>
          </p:cNvSpPr>
          <p:nvPr>
            <p:ph type="sldNum" sz="quarter" idx="10"/>
          </p:nvPr>
        </p:nvSpPr>
        <p:spPr/>
        <p:txBody>
          <a:bodyPr/>
          <a:lstStyle/>
          <a:p>
            <a:fld id="{7B513FD4-DB65-471E-9BC2-8830D3696FF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Once you have generated data sets, go back to the blue navigation bar and click “Output options”.  In this example we want CLABSI SIR results.  Therefore, we will first click on “Device-Associated Module”, then “Central Line-Associated BSI”.  Because we want to use a report already created by CDC, we click “CDC Defined Output”.  There are two options for the SIR report: “In-Plan CLAB Data” and “All CLAB Data”.  The “In-plan” report will contain all of the information available according to your monthly reporting plan.  “All CLAB Data” will include any custom procedures that cannot be included in the Monthly Reporting Plan or data from any units in which you conduct surveillance and enter the data into NHSN but the units are not included in your Monthly Reporting Plan.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You choose to either click “Run” or “Modify”.  Run generates a default output that pops up in another window.  If you would like the results in another format or if you would like to modify the output in any way, click “Modify”.</a:t>
            </a:r>
            <a:endParaRPr lang="en-US" dirty="0"/>
          </a:p>
        </p:txBody>
      </p:sp>
      <p:sp>
        <p:nvSpPr>
          <p:cNvPr id="4" name="Slide Number Placeholder 3"/>
          <p:cNvSpPr>
            <a:spLocks noGrp="1"/>
          </p:cNvSpPr>
          <p:nvPr>
            <p:ph type="sldNum" sz="quarter" idx="10"/>
          </p:nvPr>
        </p:nvSpPr>
        <p:spPr/>
        <p:txBody>
          <a:bodyPr/>
          <a:lstStyle/>
          <a:p>
            <a:fld id="{7B513FD4-DB65-471E-9BC2-8830D3696FF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 that the patient safety monthly</a:t>
            </a:r>
            <a:r>
              <a:rPr lang="en-US" baseline="0" dirty="0" smtClean="0"/>
              <a:t> reporting plan is used by NHSN to inform CDC which Patient Safety modules are used during a given month.  Each participating institution must enter a monthly reporting plan to indicate the module used, if any, and the events, location(s), and/or procedures they monitor.</a:t>
            </a:r>
            <a:endParaRPr lang="en-US" dirty="0"/>
          </a:p>
        </p:txBody>
      </p:sp>
      <p:sp>
        <p:nvSpPr>
          <p:cNvPr id="4" name="Slide Number Placeholder 3"/>
          <p:cNvSpPr>
            <a:spLocks noGrp="1"/>
          </p:cNvSpPr>
          <p:nvPr>
            <p:ph type="sldNum" sz="quarter" idx="10"/>
          </p:nvPr>
        </p:nvSpPr>
        <p:spPr/>
        <p:txBody>
          <a:bodyPr/>
          <a:lstStyle/>
          <a:p>
            <a:fld id="{7B513FD4-DB65-471E-9BC2-8830D3696FF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output</a:t>
            </a:r>
            <a:r>
              <a:rPr lang="en-US" baseline="0" dirty="0" smtClean="0"/>
              <a:t> has multiple sections grouping the information by various locations.  Let’s take an example of a hospital with 4 different types of ICUs.  The CLABSI SIR output first gives the overall CLABSI SIR for the 4 ICUs combined.  It then provides the information by </a:t>
            </a:r>
            <a:r>
              <a:rPr lang="en-US" baseline="0" dirty="0" err="1" smtClean="0"/>
              <a:t>OrgID</a:t>
            </a:r>
            <a:r>
              <a:rPr lang="en-US" baseline="0" dirty="0" smtClean="0"/>
              <a:t>, which is more useful if you were looking at data from multiple hospitals.  Next are the CLABSI </a:t>
            </a:r>
            <a:r>
              <a:rPr lang="en-US" baseline="0" dirty="0" err="1" smtClean="0"/>
              <a:t>SIRs</a:t>
            </a:r>
            <a:r>
              <a:rPr lang="en-US" baseline="0" dirty="0" smtClean="0"/>
              <a:t> by Location Type.  Again, this may populate the same information if you only conduct surveillance for locations that fall under the “ICU-Other” category.  Next are the CLABSI </a:t>
            </a:r>
            <a:r>
              <a:rPr lang="en-US" baseline="0" dirty="0" err="1" smtClean="0"/>
              <a:t>SIRs</a:t>
            </a:r>
            <a:r>
              <a:rPr lang="en-US" baseline="0" dirty="0" smtClean="0"/>
              <a:t> by CDC Location Code.  This is where the 4 ICUs are separated and an SIR is calculated for each type of ICU</a:t>
            </a:r>
            <a:r>
              <a:rPr lang="en-US" b="0" baseline="0" dirty="0" smtClean="0"/>
              <a:t>. (Note that if you had two med/</a:t>
            </a:r>
            <a:r>
              <a:rPr lang="en-US" b="0" baseline="0" dirty="0" err="1" smtClean="0"/>
              <a:t>surg</a:t>
            </a:r>
            <a:r>
              <a:rPr lang="en-US" b="0" baseline="0" dirty="0" smtClean="0"/>
              <a:t> ICUs, for example, only 1 SIR would be calculated). </a:t>
            </a:r>
            <a:r>
              <a:rPr lang="en-US" baseline="0" dirty="0" smtClean="0"/>
              <a:t> Finally  are the CLABSI </a:t>
            </a:r>
            <a:r>
              <a:rPr lang="en-US" baseline="0" dirty="0" err="1" smtClean="0"/>
              <a:t>SIRs</a:t>
            </a:r>
            <a:r>
              <a:rPr lang="en-US" baseline="0" dirty="0" smtClean="0"/>
              <a:t> by your facility’s location name.  At the very end of the report are outputs summarizing what NHSN has identified as months with missing or zero device days.  These areas should be resolved.</a:t>
            </a:r>
          </a:p>
          <a:p>
            <a:endParaRPr lang="en-US" baseline="0" dirty="0" smtClean="0"/>
          </a:p>
          <a:p>
            <a:r>
              <a:rPr lang="en-US" baseline="0" dirty="0" smtClean="0"/>
              <a:t>I mentioned that you can modify outputs.  Although NHSN’s default is to group the SIR by half year, you may want to look at it by a different time period.  From the screen I showed you before, you would click “Modify”, scroll to the bottom of the screen, and choose the time period you would like to “Group By”.  This is one of the many ways you can modify your output.</a:t>
            </a:r>
            <a:endParaRPr lang="en-US" dirty="0"/>
          </a:p>
        </p:txBody>
      </p:sp>
      <p:sp>
        <p:nvSpPr>
          <p:cNvPr id="4" name="Slide Number Placeholder 3"/>
          <p:cNvSpPr>
            <a:spLocks noGrp="1"/>
          </p:cNvSpPr>
          <p:nvPr>
            <p:ph type="sldNum" sz="quarter" idx="10"/>
          </p:nvPr>
        </p:nvSpPr>
        <p:spPr/>
        <p:txBody>
          <a:bodyPr/>
          <a:lstStyle/>
          <a:p>
            <a:fld id="{7B513FD4-DB65-471E-9BC2-8830D3696FF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NHSN has created special output analyses for users to know what</a:t>
            </a:r>
            <a:r>
              <a:rPr lang="en-US" baseline="0" dirty="0" smtClean="0"/>
              <a:t> data was shared with the Centers for Medicare and Medicaid Services.  These outputs display data being submitted to CMS by NHSN on behalf of facilities participating in the Inpatient Quality Reporting Program.  The two device-associated reports are “SIR – </a:t>
            </a:r>
            <a:r>
              <a:rPr lang="en-US" baseline="0" dirty="0" err="1" smtClean="0"/>
              <a:t>CLAB</a:t>
            </a:r>
            <a:r>
              <a:rPr lang="en-US" baseline="0" dirty="0" smtClean="0"/>
              <a:t> Data for CMS </a:t>
            </a:r>
            <a:r>
              <a:rPr lang="en-US" baseline="0" dirty="0" err="1" smtClean="0"/>
              <a:t>IPPS</a:t>
            </a:r>
            <a:r>
              <a:rPr lang="en-US" baseline="0" dirty="0" smtClean="0"/>
              <a:t>” and “SIR – CAUTI Data for CMS </a:t>
            </a:r>
            <a:r>
              <a:rPr lang="en-US" baseline="0" dirty="0" err="1" smtClean="0"/>
              <a:t>IPPS</a:t>
            </a:r>
            <a:r>
              <a:rPr lang="en-US" baseline="0" dirty="0" smtClean="0"/>
              <a:t>”.  </a:t>
            </a:r>
          </a:p>
          <a:p>
            <a:endParaRPr lang="en-US" baseline="0" dirty="0" smtClean="0"/>
          </a:p>
          <a:p>
            <a:r>
              <a:rPr lang="en-US" baseline="0" dirty="0" smtClean="0"/>
              <a:t>In order to navigate to these outputs, generate data sets, click on “Analysis” on the blue navigation bar, click “Output Options”.  On the main screen, click “Advanced” then “Summary Level Data” and then “CDC-Defined Output”.  From there you can select the specific output you would like.  Additional information is available on the NHSN website in their online library.  Under CMS Reporting, </a:t>
            </a:r>
            <a:r>
              <a:rPr lang="en-US" sz="1200" b="0" kern="1200" baseline="0" dirty="0" smtClean="0">
                <a:solidFill>
                  <a:schemeClr val="tx1"/>
                </a:solidFill>
                <a:latin typeface="+mn-lt"/>
                <a:ea typeface="+mn-ea"/>
                <a:cs typeface="+mn-cs"/>
              </a:rPr>
              <a:t>there are 2 documents for CMS assistance.</a:t>
            </a:r>
            <a:endParaRPr lang="en-US" sz="1200" kern="1200" dirty="0" smtClean="0">
              <a:solidFill>
                <a:schemeClr val="tx1"/>
              </a:solidFill>
              <a:latin typeface="+mn-lt"/>
              <a:ea typeface="+mn-ea"/>
              <a:cs typeface="+mn-cs"/>
            </a:endParaRPr>
          </a:p>
          <a:p>
            <a:pPr lvl="1">
              <a:buFont typeface="Arial" pitchFamily="34" charset="0"/>
              <a:buChar char="•"/>
            </a:pPr>
            <a:r>
              <a:rPr lang="en-US" sz="1200" kern="1200" dirty="0" smtClean="0">
                <a:solidFill>
                  <a:schemeClr val="tx1"/>
                </a:solidFill>
                <a:latin typeface="+mn-lt"/>
                <a:ea typeface="+mn-ea"/>
                <a:cs typeface="+mn-cs"/>
              </a:rPr>
              <a:t> Helpful Tips for CLABSI Reporting for the Centers for Medicare and Medicaid Services’ Hospital Inpatient Quality Reporting Programs</a:t>
            </a:r>
          </a:p>
          <a:p>
            <a:pPr lvl="1">
              <a:buFont typeface="Arial" pitchFamily="34" charset="0"/>
              <a:buChar char="•"/>
            </a:pPr>
            <a:r>
              <a:rPr lang="en-US" sz="1200" kern="1200" dirty="0" smtClean="0">
                <a:solidFill>
                  <a:schemeClr val="tx1"/>
                </a:solidFill>
                <a:latin typeface="+mn-lt"/>
                <a:ea typeface="+mn-ea"/>
                <a:cs typeface="+mn-cs"/>
              </a:rPr>
              <a:t> Using the “SIR - </a:t>
            </a:r>
            <a:r>
              <a:rPr lang="en-US" sz="1200" kern="1200" dirty="0" err="1" smtClean="0">
                <a:solidFill>
                  <a:schemeClr val="tx1"/>
                </a:solidFill>
                <a:latin typeface="+mn-lt"/>
                <a:ea typeface="+mn-ea"/>
                <a:cs typeface="+mn-cs"/>
              </a:rPr>
              <a:t>CLAB</a:t>
            </a:r>
            <a:r>
              <a:rPr lang="en-US" sz="1200" kern="1200" dirty="0" smtClean="0">
                <a:solidFill>
                  <a:schemeClr val="tx1"/>
                </a:solidFill>
                <a:latin typeface="+mn-lt"/>
                <a:ea typeface="+mn-ea"/>
                <a:cs typeface="+mn-cs"/>
              </a:rPr>
              <a:t> Data for CMS </a:t>
            </a:r>
            <a:r>
              <a:rPr lang="en-US" sz="1200" kern="1200" dirty="0" err="1" smtClean="0">
                <a:solidFill>
                  <a:schemeClr val="tx1"/>
                </a:solidFill>
                <a:latin typeface="+mn-lt"/>
                <a:ea typeface="+mn-ea"/>
                <a:cs typeface="+mn-cs"/>
              </a:rPr>
              <a:t>IPPS</a:t>
            </a:r>
            <a:r>
              <a:rPr lang="en-US" sz="1200" kern="1200" dirty="0" smtClean="0">
                <a:solidFill>
                  <a:schemeClr val="tx1"/>
                </a:solidFill>
                <a:latin typeface="+mn-lt"/>
                <a:ea typeface="+mn-ea"/>
                <a:cs typeface="+mn-cs"/>
              </a:rPr>
              <a:t>” Output Option</a:t>
            </a:r>
          </a:p>
          <a:p>
            <a:endParaRPr lang="en-US" baseline="0" dirty="0" smtClean="0"/>
          </a:p>
        </p:txBody>
      </p:sp>
      <p:sp>
        <p:nvSpPr>
          <p:cNvPr id="4" name="Slide Number Placeholder 3"/>
          <p:cNvSpPr>
            <a:spLocks noGrp="1"/>
          </p:cNvSpPr>
          <p:nvPr>
            <p:ph type="sldNum" sz="quarter" idx="10"/>
          </p:nvPr>
        </p:nvSpPr>
        <p:spPr/>
        <p:txBody>
          <a:bodyPr/>
          <a:lstStyle/>
          <a:p>
            <a:fld id="{7B513FD4-DB65-471E-9BC2-8830D3696FF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we have reviewed how</a:t>
            </a:r>
            <a:r>
              <a:rPr lang="en-US" baseline="0" dirty="0" smtClean="0"/>
              <a:t> the CLABSI SIR is calculated and briefly introduced you to NHSN Reports to help you generate SIR data, let us move to surgical site infections.  The calculation of the SSI SIR is more complicated and I will be using some statistical terms that all of you may not be familiar with.  It is not essential for you to be able to follow every step; however, I want to help introduce the concepts to you to increase your comfort with the SSI SIR.  </a:t>
            </a:r>
            <a:endParaRPr lang="en-US" dirty="0"/>
          </a:p>
        </p:txBody>
      </p:sp>
      <p:sp>
        <p:nvSpPr>
          <p:cNvPr id="4" name="Slide Number Placeholder 3"/>
          <p:cNvSpPr>
            <a:spLocks noGrp="1"/>
          </p:cNvSpPr>
          <p:nvPr>
            <p:ph type="sldNum" sz="quarter" idx="10"/>
          </p:nvPr>
        </p:nvSpPr>
        <p:spPr/>
        <p:txBody>
          <a:bodyPr/>
          <a:lstStyle/>
          <a:p>
            <a:fld id="{7B513FD4-DB65-471E-9BC2-8830D3696FF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 weeks ago, we held</a:t>
            </a:r>
            <a:r>
              <a:rPr lang="en-US" baseline="0" dirty="0" smtClean="0"/>
              <a:t> the SIR 101: Interpretation and public reporting webinar.  This webinar reviewed the calculation of the SIR and its interpretation.  In addition, I shared examples of how the National Healthcare Safety Network (NHSN), the Centers for Medicare and Medicaid Services (CMS), and the Virginia Department of Health (VDH) have incorporated the SIR into their reports.  Bonita Allen from Parham Doctors’ Hospital shared her experience and success in starting to educate and expose her staff to the SIR.  </a:t>
            </a:r>
          </a:p>
          <a:p>
            <a:endParaRPr lang="en-US" baseline="0" dirty="0" smtClean="0"/>
          </a:p>
          <a:p>
            <a:r>
              <a:rPr lang="en-US" baseline="0" dirty="0" smtClean="0"/>
              <a:t>An audio of this webinar and slides have been archived and are available on the VDH HAI website at </a:t>
            </a:r>
            <a:r>
              <a:rPr lang="en-US" u="sng" dirty="0" smtClean="0">
                <a:solidFill>
                  <a:srgbClr val="0070C0"/>
                </a:solidFill>
              </a:rPr>
              <a:t>http://www.vdh.virginia.gov/epidemiology/surveillance/hai/communication.htm</a:t>
            </a:r>
            <a:r>
              <a:rPr lang="en-US" u="none" baseline="0" dirty="0" smtClean="0">
                <a:solidFill>
                  <a:srgbClr val="0070C0"/>
                </a:solidFill>
              </a:rPr>
              <a:t> where this webinar will also be stored.</a:t>
            </a:r>
            <a:endParaRPr lang="en-US" dirty="0"/>
          </a:p>
        </p:txBody>
      </p:sp>
      <p:sp>
        <p:nvSpPr>
          <p:cNvPr id="4" name="Slide Number Placeholder 3"/>
          <p:cNvSpPr>
            <a:spLocks noGrp="1"/>
          </p:cNvSpPr>
          <p:nvPr>
            <p:ph type="sldNum" sz="quarter" idx="10"/>
          </p:nvPr>
        </p:nvSpPr>
        <p:spPr/>
        <p:txBody>
          <a:bodyPr/>
          <a:lstStyle/>
          <a:p>
            <a:fld id="{7B513FD4-DB65-471E-9BC2-8830D3696FF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SIR provides</a:t>
            </a:r>
            <a:r>
              <a:rPr lang="en-US" baseline="0" dirty="0" smtClean="0"/>
              <a:t> improved risk adjustment as compared to the previously used risk index. The r</a:t>
            </a:r>
            <a:r>
              <a:rPr lang="en-US" dirty="0" smtClean="0"/>
              <a:t>isk index relied on 3 risk factors only, and these same risk factors determined the risk for </a:t>
            </a:r>
            <a:r>
              <a:rPr lang="en-US" i="1" dirty="0" smtClean="0"/>
              <a:t>all</a:t>
            </a:r>
            <a:r>
              <a:rPr lang="en-US" i="0" baseline="0" dirty="0" smtClean="0"/>
              <a:t> types of procedures.  Also, in the risk index, the relative contribution of each of these factors are constrained to be equal and treated equally in the analysis. </a:t>
            </a:r>
            <a:r>
              <a:rPr lang="en-US" dirty="0" smtClean="0"/>
              <a:t>The</a:t>
            </a:r>
            <a:r>
              <a:rPr lang="en-US" baseline="0" dirty="0" smtClean="0"/>
              <a:t> SSI SIR is no longer based on the risk index;  therefore, the risk-stratified SSI rates are no longer published. </a:t>
            </a:r>
            <a:endParaRPr lang="en-US" i="0" baseline="0" dirty="0" smtClean="0"/>
          </a:p>
          <a:p>
            <a:endParaRPr lang="en-US" i="0" baseline="0" dirty="0" smtClean="0"/>
          </a:p>
          <a:p>
            <a:r>
              <a:rPr lang="en-US" i="0" baseline="0" dirty="0" smtClean="0"/>
              <a:t>The SIR, on the other hand, allows specified factors to be considered, allows the set of risk factors to be procedure-specific, and allows each factor’s contribution to vary according to its significant association with risk.  To further improve risk adjustment, NHSN is now using logistic regression models for surgical site infection SIR analysis.</a:t>
            </a:r>
          </a:p>
          <a:p>
            <a:endParaRPr lang="en-US" i="0" baseline="0" dirty="0" smtClean="0"/>
          </a:p>
          <a:p>
            <a:r>
              <a:rPr lang="en-US" b="0" i="0" baseline="0" dirty="0" smtClean="0"/>
              <a:t>Logistic regression is used to determine how one or more independent variables (like gender or </a:t>
            </a:r>
            <a:r>
              <a:rPr lang="en-US" b="0" i="0" baseline="0" dirty="0" err="1" smtClean="0"/>
              <a:t>ASA</a:t>
            </a:r>
            <a:r>
              <a:rPr lang="en-US" b="0" i="0" baseline="0" dirty="0" smtClean="0"/>
              <a:t> score) are related to the probability of the occurrence of one of two possible outcomes (in this case – SSI or no SSI).  </a:t>
            </a:r>
            <a:r>
              <a:rPr lang="en-US" baseline="0" dirty="0" smtClean="0"/>
              <a:t>What this means is that there are mathematical equations that take into account specific risk factors and can generate the </a:t>
            </a:r>
            <a:r>
              <a:rPr lang="en-US" i="1" baseline="0" dirty="0" smtClean="0"/>
              <a:t>predicted</a:t>
            </a:r>
            <a:r>
              <a:rPr lang="en-US" i="0" baseline="0" dirty="0" smtClean="0"/>
              <a:t> number of SSIs for a specific procedure over a certain time period.  These </a:t>
            </a:r>
            <a:r>
              <a:rPr lang="en-US" i="1" baseline="0" dirty="0" smtClean="0"/>
              <a:t>models</a:t>
            </a:r>
            <a:r>
              <a:rPr lang="en-US" i="0" baseline="0" dirty="0" smtClean="0"/>
              <a:t> are procedure-specific and allows risk factors to be procedure-specific.  </a:t>
            </a:r>
            <a:endParaRPr lang="en-US" dirty="0"/>
          </a:p>
        </p:txBody>
      </p:sp>
      <p:sp>
        <p:nvSpPr>
          <p:cNvPr id="4" name="Slide Number Placeholder 3"/>
          <p:cNvSpPr>
            <a:spLocks noGrp="1"/>
          </p:cNvSpPr>
          <p:nvPr>
            <p:ph type="sldNum" sz="quarter" idx="10"/>
          </p:nvPr>
        </p:nvSpPr>
        <p:spPr/>
        <p:txBody>
          <a:bodyPr/>
          <a:lstStyle/>
          <a:p>
            <a:fld id="{7B513FD4-DB65-471E-9BC2-8830D3696FF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model was</a:t>
            </a:r>
            <a:r>
              <a:rPr lang="en-US" baseline="0" dirty="0" smtClean="0"/>
              <a:t> developed by NHSN for teaching purposes to show how a SSI SIR is derived – this example should not be used to calculate a patient’s risk of SSI in your facility.  </a:t>
            </a:r>
          </a:p>
          <a:p>
            <a:endParaRPr lang="en-US" baseline="0" dirty="0" smtClean="0"/>
          </a:p>
          <a:p>
            <a:r>
              <a:rPr lang="en-US" dirty="0" smtClean="0"/>
              <a:t>This table lists</a:t>
            </a:r>
            <a:r>
              <a:rPr lang="en-US" baseline="0" dirty="0" smtClean="0"/>
              <a:t> some of the risk factors found to be significant for NHSN operative procedure categories.  For the purposes of this webinar, let’s assume these are all of the significant SSI risk factors for the type of procedure this patient had.  Note that each risk factor’s contribution varies, as represented by the parameter estimate (</a:t>
            </a:r>
            <a:r>
              <a:rPr lang="el-GR" dirty="0" smtClean="0"/>
              <a:t>β</a:t>
            </a:r>
            <a:r>
              <a:rPr lang="en-US" baseline="0" dirty="0" smtClean="0"/>
              <a:t>) for each factor.  These parameter estimates can be plugged into the formula above for each </a:t>
            </a:r>
            <a:r>
              <a:rPr lang="el-GR" dirty="0" smtClean="0"/>
              <a:t>β</a:t>
            </a:r>
            <a:r>
              <a:rPr lang="en-US" dirty="0" smtClean="0"/>
              <a:t>, and either a 0 or 1 will be plugged</a:t>
            </a:r>
            <a:r>
              <a:rPr lang="en-US" baseline="0" dirty="0" smtClean="0"/>
              <a:t> into each x.  For the risk factors with an asterisk, if present for that patient, x=1, if not x=0.</a:t>
            </a:r>
          </a:p>
          <a:p>
            <a:endParaRPr lang="en-US" baseline="0" dirty="0" smtClean="0"/>
          </a:p>
          <a:p>
            <a:r>
              <a:rPr lang="en-US" baseline="0" dirty="0" smtClean="0"/>
              <a:t>In this example with hypothetical patient #1 who is 40 years old, has an </a:t>
            </a:r>
            <a:r>
              <a:rPr lang="en-US" baseline="0" dirty="0" err="1" smtClean="0"/>
              <a:t>ASA</a:t>
            </a:r>
            <a:r>
              <a:rPr lang="en-US" baseline="0" dirty="0" smtClean="0"/>
              <a:t> score of 4, the operation duration was 117 minutes, and the hospital is medical school affiliated, we can see that each risk factor is considered present, and 1 should replace each x in the equation.  Once each x is plugged in, the equation can be calculated.  For this patient, the probability of an SSI using this logistic regression model is 0.05, which can be interpreted as a 5% risk of infection for patient #1.  </a:t>
            </a:r>
            <a:endParaRPr lang="en-US" dirty="0"/>
          </a:p>
        </p:txBody>
      </p:sp>
      <p:sp>
        <p:nvSpPr>
          <p:cNvPr id="4" name="Slide Number Placeholder 3"/>
          <p:cNvSpPr>
            <a:spLocks noGrp="1"/>
          </p:cNvSpPr>
          <p:nvPr>
            <p:ph type="sldNum" sz="quarter" idx="10"/>
          </p:nvPr>
        </p:nvSpPr>
        <p:spPr/>
        <p:txBody>
          <a:bodyPr/>
          <a:lstStyle/>
          <a:p>
            <a:fld id="{7B513FD4-DB65-471E-9BC2-8830D3696FF5}"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probability</a:t>
            </a:r>
            <a:r>
              <a:rPr lang="en-US" baseline="0" dirty="0" smtClean="0"/>
              <a:t> is calculated for each patient and then summed to give the predicted number of </a:t>
            </a:r>
            <a:r>
              <a:rPr lang="en-US" baseline="0" dirty="0" err="1" smtClean="0"/>
              <a:t>SSIs</a:t>
            </a:r>
            <a:r>
              <a:rPr lang="en-US" baseline="0" dirty="0" smtClean="0"/>
              <a:t> for this population.  This table represents a partial list of 100 hypothetical patients who have undergone this particular procedure and the significant risk factors present for each.</a:t>
            </a:r>
          </a:p>
          <a:p>
            <a:endParaRPr lang="en-US" baseline="0" dirty="0" smtClean="0"/>
          </a:p>
          <a:p>
            <a:r>
              <a:rPr lang="en-US" baseline="0" dirty="0" smtClean="0"/>
              <a:t>There were 3 </a:t>
            </a:r>
            <a:r>
              <a:rPr lang="en-US" baseline="0" dirty="0" err="1" smtClean="0"/>
              <a:t>SSIs</a:t>
            </a:r>
            <a:r>
              <a:rPr lang="en-US" baseline="0" dirty="0" smtClean="0"/>
              <a:t> observed for this particular procedure for the identified period of time.  2.91 </a:t>
            </a:r>
            <a:r>
              <a:rPr lang="en-US" baseline="0" dirty="0" err="1" smtClean="0"/>
              <a:t>SSIs</a:t>
            </a:r>
            <a:r>
              <a:rPr lang="en-US" baseline="0" dirty="0" smtClean="0"/>
              <a:t> were predicted by using this logistic regression model.  To calculate the SIR, you divide 3 (observed) by 2.91 (predicted), for an SIR of 1.03.  </a:t>
            </a:r>
            <a:endParaRPr lang="en-US" dirty="0"/>
          </a:p>
        </p:txBody>
      </p:sp>
      <p:sp>
        <p:nvSpPr>
          <p:cNvPr id="4" name="Slide Number Placeholder 3"/>
          <p:cNvSpPr>
            <a:spLocks noGrp="1"/>
          </p:cNvSpPr>
          <p:nvPr>
            <p:ph type="sldNum" sz="quarter" idx="10"/>
          </p:nvPr>
        </p:nvSpPr>
        <p:spPr/>
        <p:txBody>
          <a:bodyPr/>
          <a:lstStyle/>
          <a:p>
            <a:fld id="{7B513FD4-DB65-471E-9BC2-8830D3696FF5}"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solidFill>
                  <a:schemeClr val="tx1"/>
                </a:solidFill>
              </a:rPr>
              <a:t>Here are the risk factors included in the SIR logistic regression model for</a:t>
            </a:r>
            <a:r>
              <a:rPr lang="en-US" b="0" baseline="0" dirty="0" smtClean="0">
                <a:solidFill>
                  <a:schemeClr val="tx1"/>
                </a:solidFill>
              </a:rPr>
              <a:t> the two NHSN operative procedures that are required by CMS for their incentive program: colon surgery and abdominal hysterectomy.  This is as of April of 2012 and are based on the findings of the  Society for Healthcare Epidemiology of America (SHEA) paper, “Improving Risk-Adjusted Measures of Surgical Site Infection for the National Healthcare Safety Network”.  For colon surgery, the risk factors include: age, anesthesia, </a:t>
            </a:r>
            <a:r>
              <a:rPr lang="en-US" b="0" baseline="0" dirty="0" err="1" smtClean="0">
                <a:solidFill>
                  <a:schemeClr val="tx1"/>
                </a:solidFill>
              </a:rPr>
              <a:t>ASA</a:t>
            </a:r>
            <a:r>
              <a:rPr lang="en-US" b="0" baseline="0" dirty="0" smtClean="0">
                <a:solidFill>
                  <a:schemeClr val="tx1"/>
                </a:solidFill>
              </a:rPr>
              <a:t>, duration, endoscope, medical school affiliation, location bed size, and wound class.  Abdominal hysterectomy risk factors include: age, anesthesia, </a:t>
            </a:r>
            <a:r>
              <a:rPr lang="en-US" b="0" baseline="0" dirty="0" err="1" smtClean="0">
                <a:solidFill>
                  <a:schemeClr val="tx1"/>
                </a:solidFill>
              </a:rPr>
              <a:t>ASA</a:t>
            </a:r>
            <a:r>
              <a:rPr lang="en-US" b="0" baseline="0" dirty="0" smtClean="0">
                <a:solidFill>
                  <a:schemeClr val="tx1"/>
                </a:solidFill>
              </a:rPr>
              <a:t> score, duration, endoscope, and location bed size.  </a:t>
            </a:r>
            <a:endParaRPr lang="en-US" b="0" dirty="0">
              <a:solidFill>
                <a:schemeClr val="tx1"/>
              </a:solidFill>
            </a:endParaRPr>
          </a:p>
        </p:txBody>
      </p:sp>
      <p:sp>
        <p:nvSpPr>
          <p:cNvPr id="4" name="Slide Number Placeholder 3"/>
          <p:cNvSpPr>
            <a:spLocks noGrp="1"/>
          </p:cNvSpPr>
          <p:nvPr>
            <p:ph type="sldNum" sz="quarter" idx="10"/>
          </p:nvPr>
        </p:nvSpPr>
        <p:spPr/>
        <p:txBody>
          <a:bodyPr/>
          <a:lstStyle/>
          <a:p>
            <a:fld id="{7B513FD4-DB65-471E-9BC2-8830D3696FF5}"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complete forms correctly, it is essential that</a:t>
            </a:r>
            <a:r>
              <a:rPr lang="en-US" baseline="0" dirty="0" smtClean="0"/>
              <a:t> you are familiar with </a:t>
            </a:r>
            <a:r>
              <a:rPr lang="en-US" i="1" baseline="0" dirty="0" err="1" smtClean="0"/>
              <a:t>NHSN’s</a:t>
            </a:r>
            <a:r>
              <a:rPr lang="en-US" i="0" baseline="0" dirty="0" smtClean="0"/>
              <a:t> definition of each term.  The following includes some definition tips that may help you more confidently fill out NHSN forms.</a:t>
            </a:r>
            <a:endParaRPr lang="en-US" dirty="0"/>
          </a:p>
        </p:txBody>
      </p:sp>
      <p:sp>
        <p:nvSpPr>
          <p:cNvPr id="4" name="Slide Number Placeholder 3"/>
          <p:cNvSpPr>
            <a:spLocks noGrp="1"/>
          </p:cNvSpPr>
          <p:nvPr>
            <p:ph type="sldNum" sz="quarter" idx="10"/>
          </p:nvPr>
        </p:nvSpPr>
        <p:spPr/>
        <p:txBody>
          <a:bodyPr/>
          <a:lstStyle/>
          <a:p>
            <a:fld id="{7B513FD4-DB65-471E-9BC2-8830D3696FF5}"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To get to the SSI SIR Output, first generate data sets, then click “Output Options” on the blue navigation bar under “Analysis”.  On the main screen, click “Procedure-Associated Module”, then click “SSI”, followed by “CDC Defined Output”.  As you can see, there are many CDC defined outputs for the SSI SIR – 8 to be exact, and a separate line list report at the bottom to identify incomplete procedures.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order to choose the correct report for your purposes, it is important to understand the distinctions between each output.  Learning the vocabulary of in-plan, complex, and AR will be helpful.  In-plan, like for CLABSI, only includes what is identified in the monthly reporting plan.  Complex includes only deep </a:t>
            </a:r>
            <a:r>
              <a:rPr lang="en-US" sz="1200" kern="1200" baseline="0" dirty="0" err="1" smtClean="0">
                <a:solidFill>
                  <a:schemeClr val="tx1"/>
                </a:solidFill>
                <a:latin typeface="+mn-lt"/>
                <a:ea typeface="+mn-ea"/>
                <a:cs typeface="+mn-cs"/>
              </a:rPr>
              <a:t>incisional</a:t>
            </a:r>
            <a:r>
              <a:rPr lang="en-US" sz="1200" kern="1200" baseline="0" dirty="0" smtClean="0">
                <a:solidFill>
                  <a:schemeClr val="tx1"/>
                </a:solidFill>
                <a:latin typeface="+mn-lt"/>
                <a:ea typeface="+mn-ea"/>
                <a:cs typeface="+mn-cs"/>
              </a:rPr>
              <a:t> and organ/space infections (not superficial).  AR only includes inpatient </a:t>
            </a:r>
            <a:r>
              <a:rPr lang="en-US" sz="1200" kern="1200" baseline="0" dirty="0" err="1" smtClean="0">
                <a:solidFill>
                  <a:schemeClr val="tx1"/>
                </a:solidFill>
                <a:latin typeface="+mn-lt"/>
                <a:ea typeface="+mn-ea"/>
                <a:cs typeface="+mn-cs"/>
              </a:rPr>
              <a:t>SSIs</a:t>
            </a:r>
            <a:r>
              <a:rPr lang="en-US" sz="1200" kern="1200" baseline="0" dirty="0" smtClean="0">
                <a:solidFill>
                  <a:schemeClr val="tx1"/>
                </a:solidFill>
                <a:latin typeface="+mn-lt"/>
                <a:ea typeface="+mn-ea"/>
                <a:cs typeface="+mn-cs"/>
              </a:rPr>
              <a:t> identified on admission and readmission (not post-discharge).  Therefore, complex AR SSI Data includes deep </a:t>
            </a:r>
            <a:r>
              <a:rPr lang="en-US" sz="1200" kern="1200" baseline="0" dirty="0" err="1" smtClean="0">
                <a:solidFill>
                  <a:schemeClr val="tx1"/>
                </a:solidFill>
                <a:latin typeface="+mn-lt"/>
                <a:ea typeface="+mn-ea"/>
                <a:cs typeface="+mn-cs"/>
              </a:rPr>
              <a:t>incisional</a:t>
            </a:r>
            <a:r>
              <a:rPr lang="en-US" sz="1200" kern="1200" baseline="0" dirty="0" smtClean="0">
                <a:solidFill>
                  <a:schemeClr val="tx1"/>
                </a:solidFill>
                <a:latin typeface="+mn-lt"/>
                <a:ea typeface="+mn-ea"/>
                <a:cs typeface="+mn-cs"/>
              </a:rPr>
              <a:t> and organ/space infections identified on admission or readmission (and does not include superficial </a:t>
            </a:r>
            <a:r>
              <a:rPr lang="en-US" sz="1200" kern="1200" baseline="0" dirty="0" err="1" smtClean="0">
                <a:solidFill>
                  <a:schemeClr val="tx1"/>
                </a:solidFill>
                <a:latin typeface="+mn-lt"/>
                <a:ea typeface="+mn-ea"/>
                <a:cs typeface="+mn-cs"/>
              </a:rPr>
              <a:t>incisional</a:t>
            </a:r>
            <a:r>
              <a:rPr lang="en-US" sz="1200" kern="1200" baseline="0" dirty="0" smtClean="0">
                <a:solidFill>
                  <a:schemeClr val="tx1"/>
                </a:solidFill>
                <a:latin typeface="+mn-lt"/>
                <a:ea typeface="+mn-ea"/>
                <a:cs typeface="+mn-cs"/>
              </a:rPr>
              <a:t> infection or those identified post-discharge).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“All SSI </a:t>
            </a:r>
            <a:r>
              <a:rPr lang="en-US" sz="1200" kern="1200" baseline="0" dirty="0" err="1" smtClean="0">
                <a:solidFill>
                  <a:schemeClr val="tx1"/>
                </a:solidFill>
                <a:latin typeface="+mn-lt"/>
                <a:ea typeface="+mn-ea"/>
                <a:cs typeface="+mn-cs"/>
              </a:rPr>
              <a:t>SIRs</a:t>
            </a:r>
            <a:r>
              <a:rPr lang="en-US" sz="1200" kern="1200" baseline="0" dirty="0" smtClean="0">
                <a:solidFill>
                  <a:schemeClr val="tx1"/>
                </a:solidFill>
                <a:latin typeface="+mn-lt"/>
                <a:ea typeface="+mn-ea"/>
                <a:cs typeface="+mn-cs"/>
              </a:rPr>
              <a:t>” include inpatient </a:t>
            </a:r>
            <a:r>
              <a:rPr lang="en-US" sz="1200" i="1" kern="1200" baseline="0" dirty="0" smtClean="0">
                <a:solidFill>
                  <a:schemeClr val="tx1"/>
                </a:solidFill>
                <a:latin typeface="+mn-lt"/>
                <a:ea typeface="+mn-ea"/>
                <a:cs typeface="+mn-cs"/>
              </a:rPr>
              <a:t>and</a:t>
            </a:r>
            <a:r>
              <a:rPr lang="en-US" sz="1200" i="0" kern="1200" baseline="0" dirty="0" smtClean="0">
                <a:solidFill>
                  <a:schemeClr val="tx1"/>
                </a:solidFill>
                <a:latin typeface="+mn-lt"/>
                <a:ea typeface="+mn-ea"/>
                <a:cs typeface="+mn-cs"/>
              </a:rPr>
              <a:t> outpatient</a:t>
            </a:r>
            <a:r>
              <a:rPr lang="en-US" sz="1200" kern="1200" baseline="0" dirty="0" smtClean="0">
                <a:solidFill>
                  <a:schemeClr val="tx1"/>
                </a:solidFill>
                <a:latin typeface="+mn-lt"/>
                <a:ea typeface="+mn-ea"/>
                <a:cs typeface="+mn-cs"/>
              </a:rPr>
              <a:t> superficial </a:t>
            </a:r>
            <a:r>
              <a:rPr lang="en-US" sz="1200" kern="1200" baseline="0" dirty="0" err="1" smtClean="0">
                <a:solidFill>
                  <a:schemeClr val="tx1"/>
                </a:solidFill>
                <a:latin typeface="+mn-lt"/>
                <a:ea typeface="+mn-ea"/>
                <a:cs typeface="+mn-cs"/>
              </a:rPr>
              <a:t>incisional</a:t>
            </a:r>
            <a:r>
              <a:rPr lang="en-US" sz="1200" kern="1200" baseline="0" dirty="0" smtClean="0">
                <a:solidFill>
                  <a:schemeClr val="tx1"/>
                </a:solidFill>
                <a:latin typeface="+mn-lt"/>
                <a:ea typeface="+mn-ea"/>
                <a:cs typeface="+mn-cs"/>
              </a:rPr>
              <a:t> primary (SIP),</a:t>
            </a:r>
            <a:r>
              <a:rPr lang="en-US" sz="1200" u="none" kern="1200" baseline="0" dirty="0" smtClean="0">
                <a:solidFill>
                  <a:schemeClr val="tx1"/>
                </a:solidFill>
                <a:latin typeface="+mn-lt"/>
                <a:ea typeface="+mn-ea"/>
                <a:cs typeface="+mn-cs"/>
              </a:rPr>
              <a:t> deep </a:t>
            </a:r>
            <a:r>
              <a:rPr lang="en-US" sz="1200" u="none" kern="1200" baseline="0" dirty="0" err="1" smtClean="0">
                <a:solidFill>
                  <a:schemeClr val="tx1"/>
                </a:solidFill>
                <a:latin typeface="+mn-lt"/>
                <a:ea typeface="+mn-ea"/>
                <a:cs typeface="+mn-cs"/>
              </a:rPr>
              <a:t>incisional</a:t>
            </a:r>
            <a:r>
              <a:rPr lang="en-US" sz="1200" u="none" kern="1200" baseline="0" dirty="0" smtClean="0">
                <a:solidFill>
                  <a:schemeClr val="tx1"/>
                </a:solidFill>
                <a:latin typeface="+mn-lt"/>
                <a:ea typeface="+mn-ea"/>
                <a:cs typeface="+mn-cs"/>
              </a:rPr>
              <a:t> primary (DIP), and organ/space </a:t>
            </a:r>
            <a:r>
              <a:rPr lang="en-US" sz="1200" u="none" kern="1200" baseline="0" dirty="0" err="1" smtClean="0">
                <a:solidFill>
                  <a:schemeClr val="tx1"/>
                </a:solidFill>
                <a:latin typeface="+mn-lt"/>
                <a:ea typeface="+mn-ea"/>
                <a:cs typeface="+mn-cs"/>
              </a:rPr>
              <a:t>SSIs</a:t>
            </a:r>
            <a:r>
              <a:rPr lang="en-US" sz="1200" u="none" kern="1200" baseline="0" dirty="0" smtClean="0">
                <a:solidFill>
                  <a:schemeClr val="tx1"/>
                </a:solidFill>
                <a:latin typeface="+mn-lt"/>
                <a:ea typeface="+mn-ea"/>
                <a:cs typeface="+mn-cs"/>
              </a:rPr>
              <a:t>, </a:t>
            </a:r>
            <a:r>
              <a:rPr lang="en-US" sz="1200" u="none" kern="1200" baseline="0" dirty="0" err="1" smtClean="0">
                <a:solidFill>
                  <a:schemeClr val="tx1"/>
                </a:solidFill>
                <a:latin typeface="+mn-lt"/>
                <a:ea typeface="+mn-ea"/>
                <a:cs typeface="+mn-cs"/>
              </a:rPr>
              <a:t>SSIs</a:t>
            </a:r>
            <a:r>
              <a:rPr lang="en-US" sz="1200" u="none" kern="1200" baseline="0" dirty="0" smtClean="0">
                <a:solidFill>
                  <a:schemeClr val="tx1"/>
                </a:solidFill>
                <a:latin typeface="+mn-lt"/>
                <a:ea typeface="+mn-ea"/>
                <a:cs typeface="+mn-cs"/>
              </a:rPr>
              <a:t> detected during admission, readmission, or post-discharge. The only exclusions are: s</a:t>
            </a:r>
            <a:r>
              <a:rPr lang="en-US" sz="1200" kern="1200" baseline="0" dirty="0" smtClean="0">
                <a:solidFill>
                  <a:schemeClr val="tx1"/>
                </a:solidFill>
                <a:latin typeface="+mn-lt"/>
                <a:ea typeface="+mn-ea"/>
                <a:cs typeface="+mn-cs"/>
              </a:rPr>
              <a:t>econdary SSIs (SIS, DIS), incomplete procedures, and custom procedures.</a:t>
            </a:r>
            <a:endParaRPr lang="en-US" dirty="0" smtClean="0"/>
          </a:p>
          <a:p>
            <a:endParaRPr lang="en-US" dirty="0" smtClean="0"/>
          </a:p>
          <a:p>
            <a:r>
              <a:rPr lang="en-US" dirty="0" smtClean="0"/>
              <a:t>The</a:t>
            </a:r>
            <a:r>
              <a:rPr lang="en-US" baseline="0" dirty="0" smtClean="0"/>
              <a:t> line listing of “Incomplete Procedures for SSI SIR” provides a detailed list of all non-custom excluded procedures that meet the exclusion criteria.</a:t>
            </a:r>
          </a:p>
          <a:p>
            <a:endParaRPr lang="en-US" dirty="0" smtClean="0"/>
          </a:p>
          <a:p>
            <a:r>
              <a:rPr lang="en-US" dirty="0" smtClean="0"/>
              <a:t>You will still be able to obtain SSI rates using the legacy basic risk index, within NHSN analysis but they have been moved to the “Advanced” section of the output options.  Note that while these options are available, you will be able to obtain only YOUR facility’s SSI rates; comparison to the previously-published</a:t>
            </a:r>
            <a:r>
              <a:rPr lang="en-US" baseline="0" dirty="0" smtClean="0"/>
              <a:t> NHSN SSI pooled means will no longer be available.</a:t>
            </a:r>
            <a:endParaRPr lang="en-US" dirty="0"/>
          </a:p>
        </p:txBody>
      </p:sp>
      <p:sp>
        <p:nvSpPr>
          <p:cNvPr id="4" name="Slide Number Placeholder 3"/>
          <p:cNvSpPr>
            <a:spLocks noGrp="1"/>
          </p:cNvSpPr>
          <p:nvPr>
            <p:ph type="sldNum" sz="quarter" idx="10"/>
          </p:nvPr>
        </p:nvSpPr>
        <p:spPr/>
        <p:txBody>
          <a:bodyPr/>
          <a:lstStyle/>
          <a:p>
            <a:fld id="{7B513FD4-DB65-471E-9BC2-8830D3696FF5}"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reiterate, an SIR will only include</a:t>
            </a:r>
            <a:r>
              <a:rPr lang="en-US" baseline="0" dirty="0" smtClean="0"/>
              <a:t> data from the </a:t>
            </a:r>
            <a:r>
              <a:rPr lang="en-US" dirty="0" smtClean="0"/>
              <a:t>procedures that were </a:t>
            </a:r>
            <a:r>
              <a:rPr lang="en-US" baseline="0" dirty="0" smtClean="0"/>
              <a:t>collected and entered correctly.  Therefore, you need to complete a denominator form for </a:t>
            </a:r>
            <a:r>
              <a:rPr lang="en-US" i="1" baseline="0" dirty="0" smtClean="0"/>
              <a:t>each and every</a:t>
            </a:r>
            <a:r>
              <a:rPr lang="en-US" baseline="0" dirty="0" smtClean="0"/>
              <a:t> procedure that is referenced in your monthly reporting plan.  Even if two procedures are done through the same incision, </a:t>
            </a:r>
            <a:r>
              <a:rPr lang="en-US" i="1" baseline="0" dirty="0" smtClean="0"/>
              <a:t>each</a:t>
            </a:r>
            <a:r>
              <a:rPr lang="en-US" i="0" baseline="0" dirty="0" smtClean="0"/>
              <a:t> procedure needs a separate denominator form completed and entered.  On the other hand, if a procedure required more than one incision, it is still counted and entered as only one procedure.</a:t>
            </a:r>
            <a:endParaRPr lang="en-US" dirty="0"/>
          </a:p>
        </p:txBody>
      </p:sp>
      <p:sp>
        <p:nvSpPr>
          <p:cNvPr id="4" name="Slide Number Placeholder 3"/>
          <p:cNvSpPr>
            <a:spLocks noGrp="1"/>
          </p:cNvSpPr>
          <p:nvPr>
            <p:ph type="sldNum" sz="quarter" idx="10"/>
          </p:nvPr>
        </p:nvSpPr>
        <p:spPr/>
        <p:txBody>
          <a:bodyPr/>
          <a:lstStyle/>
          <a:p>
            <a:fld id="{7B513FD4-DB65-471E-9BC2-8830D3696FF5}"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When NHSN calculates</a:t>
            </a:r>
            <a:r>
              <a:rPr lang="en-US" b="0" baseline="0" dirty="0" smtClean="0"/>
              <a:t> the SSI SIR, it will exclude any SSI if its corresponding procedure had not been appropriately entered into NHSN.  In addition, </a:t>
            </a:r>
            <a:r>
              <a:rPr lang="en-US" b="0" dirty="0" smtClean="0"/>
              <a:t>SSI</a:t>
            </a:r>
            <a:r>
              <a:rPr lang="en-US" b="0" baseline="0" dirty="0" smtClean="0"/>
              <a:t> SIR exclusions include all customized procedures, all secondary </a:t>
            </a:r>
            <a:r>
              <a:rPr lang="en-US" b="0" baseline="0" dirty="0" err="1" smtClean="0"/>
              <a:t>SSIs</a:t>
            </a:r>
            <a:r>
              <a:rPr lang="en-US" b="0" baseline="0" dirty="0" smtClean="0"/>
              <a:t>, and any procedure record that is incomplete or missing or meets any of the exclusion criteria. </a:t>
            </a:r>
            <a:endParaRPr lang="en-US" b="0" dirty="0" smtClean="0"/>
          </a:p>
        </p:txBody>
      </p:sp>
      <p:sp>
        <p:nvSpPr>
          <p:cNvPr id="4" name="Slide Number Placeholder 3"/>
          <p:cNvSpPr>
            <a:spLocks noGrp="1"/>
          </p:cNvSpPr>
          <p:nvPr>
            <p:ph type="sldNum" sz="quarter" idx="10"/>
          </p:nvPr>
        </p:nvSpPr>
        <p:spPr/>
        <p:txBody>
          <a:bodyPr/>
          <a:lstStyle/>
          <a:p>
            <a:fld id="{7B513FD4-DB65-471E-9BC2-8830D3696FF5}"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Procedures will be excluded from the SIR if they meet any of the following exclusion criteria, as written in Appendix C of the SIR e-newsletter: m</a:t>
            </a:r>
            <a:r>
              <a:rPr lang="en-US" dirty="0" smtClean="0"/>
              <a:t>issing one or more of the risk factors,</a:t>
            </a:r>
            <a:r>
              <a:rPr lang="en-US" baseline="0" dirty="0" smtClean="0"/>
              <a:t> p</a:t>
            </a:r>
            <a:r>
              <a:rPr lang="en-US" dirty="0" smtClean="0"/>
              <a:t>rocedure date is less than or equal to the patient date of birth,</a:t>
            </a:r>
            <a:r>
              <a:rPr lang="en-US" baseline="0" dirty="0" smtClean="0"/>
              <a:t> p</a:t>
            </a:r>
            <a:r>
              <a:rPr lang="en-US" dirty="0" smtClean="0"/>
              <a:t>atient’s age at procedure is greater than or equal to 109 years,</a:t>
            </a:r>
            <a:r>
              <a:rPr lang="en-US" baseline="0" dirty="0" smtClean="0"/>
              <a:t> w</a:t>
            </a:r>
            <a:r>
              <a:rPr lang="en-US" dirty="0" smtClean="0"/>
              <a:t>ound class is</a:t>
            </a:r>
            <a:r>
              <a:rPr lang="en-US" baseline="0" dirty="0" smtClean="0"/>
              <a:t> unknown</a:t>
            </a:r>
            <a:r>
              <a:rPr lang="en-US" dirty="0" smtClean="0"/>
              <a:t>,</a:t>
            </a:r>
            <a:r>
              <a:rPr lang="en-US" baseline="0" dirty="0" smtClean="0"/>
              <a:t> or p</a:t>
            </a:r>
            <a:r>
              <a:rPr lang="en-US" dirty="0" smtClean="0"/>
              <a:t>rocedure duration is</a:t>
            </a:r>
            <a:r>
              <a:rPr lang="en-US" baseline="0" dirty="0" smtClean="0"/>
              <a:t> less than </a:t>
            </a:r>
            <a:r>
              <a:rPr lang="en-US" dirty="0" smtClean="0"/>
              <a:t>5 minutes or great</a:t>
            </a:r>
            <a:r>
              <a:rPr lang="en-US" baseline="0" dirty="0" smtClean="0"/>
              <a:t>er than </a:t>
            </a:r>
            <a:r>
              <a:rPr lang="en-US" dirty="0" smtClean="0"/>
              <a:t>five times the </a:t>
            </a:r>
            <a:r>
              <a:rPr lang="en-US" dirty="0" err="1" smtClean="0"/>
              <a:t>interquartile</a:t>
            </a:r>
            <a:r>
              <a:rPr lang="en-US" dirty="0" smtClean="0"/>
              <a:t> range above the 75</a:t>
            </a:r>
            <a:r>
              <a:rPr lang="en-US" baseline="30000" dirty="0" smtClean="0"/>
              <a:t>th</a:t>
            </a:r>
            <a:r>
              <a:rPr lang="en-US" dirty="0" smtClean="0"/>
              <a:t> percentile. There are additional exclusions for fusion and </a:t>
            </a:r>
            <a:r>
              <a:rPr lang="en-US" dirty="0" err="1" smtClean="0"/>
              <a:t>refusion</a:t>
            </a:r>
            <a:r>
              <a:rPr lang="en-US" dirty="0" smtClean="0"/>
              <a:t> (</a:t>
            </a:r>
            <a:r>
              <a:rPr lang="en-US" dirty="0" err="1" smtClean="0"/>
              <a:t>FUSN</a:t>
            </a:r>
            <a:r>
              <a:rPr lang="en-US" dirty="0" smtClean="0"/>
              <a:t> and </a:t>
            </a:r>
            <a:r>
              <a:rPr lang="en-US" dirty="0" err="1" smtClean="0"/>
              <a:t>RFUSN</a:t>
            </a:r>
            <a:r>
              <a:rPr lang="en-US" dirty="0" smtClean="0"/>
              <a:t>) procedures located in Appendix C.</a:t>
            </a:r>
          </a:p>
          <a:p>
            <a:endParaRPr lang="en-US" dirty="0" smtClean="0"/>
          </a:p>
          <a:p>
            <a:r>
              <a:rPr lang="en-US" dirty="0" smtClean="0"/>
              <a:t>See Appendix E of the NHSN e-News: </a:t>
            </a:r>
            <a:r>
              <a:rPr lang="en-US" dirty="0" err="1" smtClean="0"/>
              <a:t>SIRs</a:t>
            </a:r>
            <a:r>
              <a:rPr lang="en-US" dirty="0" smtClean="0"/>
              <a:t> Special Edition for a list of the extreme outlier cut-off values for each NHSN Operative Procedure, also known as greater than five times the </a:t>
            </a:r>
            <a:r>
              <a:rPr lang="en-US" dirty="0" err="1" smtClean="0"/>
              <a:t>interquartile</a:t>
            </a:r>
            <a:r>
              <a:rPr lang="en-US" dirty="0" smtClean="0"/>
              <a:t> range above</a:t>
            </a:r>
            <a:r>
              <a:rPr lang="en-US" baseline="0" dirty="0" smtClean="0"/>
              <a:t> the 75</a:t>
            </a:r>
            <a:r>
              <a:rPr lang="en-US" baseline="30000" dirty="0" smtClean="0"/>
              <a:t>th</a:t>
            </a:r>
            <a:r>
              <a:rPr lang="en-US" baseline="0" dirty="0" smtClean="0"/>
              <a:t> percentile</a:t>
            </a:r>
            <a:r>
              <a:rPr lang="en-US" dirty="0" smtClean="0"/>
              <a:t>.  While it is not essential for you to understand how</a:t>
            </a:r>
            <a:r>
              <a:rPr lang="en-US" baseline="0" dirty="0" smtClean="0"/>
              <a:t> the </a:t>
            </a:r>
            <a:r>
              <a:rPr lang="en-US" baseline="0" dirty="0" err="1" smtClean="0"/>
              <a:t>interquartile</a:t>
            </a:r>
            <a:r>
              <a:rPr lang="en-US" baseline="0" dirty="0" smtClean="0"/>
              <a:t> range is calculated, I will briefly go through an example for those of you who are interested in this example. </a:t>
            </a:r>
            <a:r>
              <a:rPr lang="en-US" dirty="0" smtClean="0"/>
              <a:t>If the </a:t>
            </a:r>
            <a:r>
              <a:rPr lang="en-US" dirty="0" err="1" smtClean="0"/>
              <a:t>interquartile</a:t>
            </a:r>
            <a:r>
              <a:rPr lang="en-US" dirty="0" smtClean="0"/>
              <a:t> range, the difference between the upper and lower quartiles,</a:t>
            </a:r>
            <a:r>
              <a:rPr lang="en-US" baseline="0" dirty="0" smtClean="0"/>
              <a:t> </a:t>
            </a:r>
            <a:r>
              <a:rPr lang="en-US" dirty="0" smtClean="0"/>
              <a:t>is 30 minutes, and the 75</a:t>
            </a:r>
            <a:r>
              <a:rPr lang="en-US" baseline="30000" dirty="0" smtClean="0"/>
              <a:t>th</a:t>
            </a:r>
            <a:r>
              <a:rPr lang="en-US" dirty="0" smtClean="0"/>
              <a:t> percentile is 100 minutes, then</a:t>
            </a:r>
            <a:r>
              <a:rPr lang="en-US" baseline="0" dirty="0" smtClean="0"/>
              <a:t> fives times the </a:t>
            </a:r>
            <a:r>
              <a:rPr lang="en-US" baseline="0" dirty="0" err="1" smtClean="0"/>
              <a:t>interquartile</a:t>
            </a:r>
            <a:r>
              <a:rPr lang="en-US" baseline="0" dirty="0" smtClean="0"/>
              <a:t> range above the 75</a:t>
            </a:r>
            <a:r>
              <a:rPr lang="en-US" baseline="30000" dirty="0" smtClean="0"/>
              <a:t>th</a:t>
            </a:r>
            <a:r>
              <a:rPr lang="en-US" baseline="0" dirty="0" smtClean="0"/>
              <a:t> percentile </a:t>
            </a:r>
            <a:r>
              <a:rPr lang="en-US" dirty="0" smtClean="0"/>
              <a:t>would be 100 + (5*30) = 250 minutes.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B513FD4-DB65-471E-9BC2-8830D3696FF5}"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a:t>
            </a:r>
            <a:r>
              <a:rPr lang="en-US" baseline="0" dirty="0" smtClean="0"/>
              <a:t> you generated new data sets and selected a CDC SSI SIR Output, there will be 4 sections of tables available in each output.  The first table represents an overall SIR for those locations and those operative procedures for which SSIs were monitored in your facility, during the specified time period.  The default time period for </a:t>
            </a:r>
            <a:r>
              <a:rPr lang="en-US" baseline="0" dirty="0" err="1" smtClean="0"/>
              <a:t>SIRs</a:t>
            </a:r>
            <a:r>
              <a:rPr lang="en-US" baseline="0" dirty="0" smtClean="0"/>
              <a:t> is a half year.</a:t>
            </a:r>
          </a:p>
          <a:p>
            <a:endParaRPr lang="en-US" baseline="0" dirty="0" smtClean="0"/>
          </a:p>
          <a:p>
            <a:r>
              <a:rPr lang="en-US" baseline="0" dirty="0" smtClean="0"/>
              <a:t>The second table provides an SIR by NHSN operative procedure category.  The SIRs that appear in this table will group inpatient </a:t>
            </a:r>
            <a:r>
              <a:rPr lang="en-US" i="1" baseline="0" dirty="0" smtClean="0"/>
              <a:t>and</a:t>
            </a:r>
            <a:r>
              <a:rPr lang="en-US" i="0" baseline="0" dirty="0" smtClean="0"/>
              <a:t> outpatient procedures within each category.</a:t>
            </a:r>
          </a:p>
          <a:p>
            <a:endParaRPr lang="en-US" i="0" baseline="0" dirty="0" smtClean="0"/>
          </a:p>
          <a:p>
            <a:r>
              <a:rPr lang="en-US" i="0" baseline="0" dirty="0" smtClean="0"/>
              <a:t>The third table provides an SIR by NHSN operative procedure category and outpatient status, as well as the time period specified.  Note that this table will be available only in the “All SSI SIR” output option since it is the only option that includes outpatient data.</a:t>
            </a:r>
            <a:r>
              <a:rPr lang="en-US" baseline="0" dirty="0" smtClean="0"/>
              <a:t> </a:t>
            </a:r>
          </a:p>
          <a:p>
            <a:endParaRPr lang="en-US" baseline="0" dirty="0" smtClean="0"/>
          </a:p>
          <a:p>
            <a:r>
              <a:rPr lang="en-US" baseline="0" dirty="0" smtClean="0"/>
              <a:t>The fourth table provides a count of the number of </a:t>
            </a:r>
            <a:r>
              <a:rPr lang="en-US" b="0" baseline="0" dirty="0" smtClean="0"/>
              <a:t>procedures and SSIs that were excluded from the SIRs in the previous tables, although this list will only include those procedures that were excluded from the SIR due to the exclusion criteria mentioned on the previous slide.</a:t>
            </a:r>
          </a:p>
          <a:p>
            <a:endParaRPr lang="en-US" b="0" baseline="0" dirty="0" smtClean="0"/>
          </a:p>
          <a:p>
            <a:r>
              <a:rPr lang="en-US" b="0" baseline="0" dirty="0" smtClean="0"/>
              <a:t>Remember that you can modify your output to suit your needs, such as to change the time period, or group the procedures together in a certain way (such as if you were tracking the SIR for all joint replacement procedures).</a:t>
            </a:r>
            <a:endParaRPr lang="en-US" b="0" dirty="0"/>
          </a:p>
        </p:txBody>
      </p:sp>
      <p:sp>
        <p:nvSpPr>
          <p:cNvPr id="4" name="Slide Number Placeholder 3"/>
          <p:cNvSpPr>
            <a:spLocks noGrp="1"/>
          </p:cNvSpPr>
          <p:nvPr>
            <p:ph type="sldNum" sz="quarter" idx="10"/>
          </p:nvPr>
        </p:nvSpPr>
        <p:spPr/>
        <p:txBody>
          <a:bodyPr/>
          <a:lstStyle/>
          <a:p>
            <a:fld id="{7B513FD4-DB65-471E-9BC2-8830D3696FF5}"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Let us return to the NHSN e-News: SIR Special Edition</a:t>
            </a:r>
            <a:r>
              <a:rPr lang="en-US" baseline="0" dirty="0" smtClean="0"/>
              <a:t> published in October of 2010 and updated it in December 2010. A link to the document online is found at the bottom of the slide. I highly suggest you print out and keep this document in your files because it reviews the SIR definition, benefits of the metric, how it is calculated for a central line-associated bloodstream infections (</a:t>
            </a:r>
            <a:r>
              <a:rPr lang="en-US" baseline="0" dirty="0" err="1" smtClean="0"/>
              <a:t>CLABSIs</a:t>
            </a:r>
            <a:r>
              <a:rPr lang="en-US" baseline="0" dirty="0" smtClean="0"/>
              <a:t>) and surgical site infections (SSI), how to interpret it, and what SIR options are available in NHSN reports.  I have used this document to help frame the conversation and some of the examples will be found throughout the presentation.  As we did with SIR 101, let’s begin with a review of the definition.	</a:t>
            </a:r>
            <a:endParaRPr lang="en-US" dirty="0" smtClean="0"/>
          </a:p>
          <a:p>
            <a:endParaRPr lang="en-US" dirty="0"/>
          </a:p>
        </p:txBody>
      </p:sp>
      <p:sp>
        <p:nvSpPr>
          <p:cNvPr id="4" name="Slide Number Placeholder 3"/>
          <p:cNvSpPr>
            <a:spLocks noGrp="1"/>
          </p:cNvSpPr>
          <p:nvPr>
            <p:ph type="sldNum" sz="quarter" idx="10"/>
          </p:nvPr>
        </p:nvSpPr>
        <p:spPr/>
        <p:txBody>
          <a:bodyPr/>
          <a:lstStyle/>
          <a:p>
            <a:fld id="{7B513FD4-DB65-471E-9BC2-8830D3696FF5}"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ensure the data are correct before you start making your graphs and compiling your report</a:t>
            </a:r>
          </a:p>
          <a:p>
            <a:pPr lvl="1"/>
            <a:r>
              <a:rPr lang="en-US" dirty="0" smtClean="0"/>
              <a:t>Check incomplete/missing alert tabs and/or run the line list for “Incomplete procedures for SSI SIR”</a:t>
            </a:r>
          </a:p>
          <a:p>
            <a:pPr lvl="1"/>
            <a:r>
              <a:rPr lang="en-US" dirty="0" smtClean="0"/>
              <a:t>Check data quality line lists in “Advanced” section of the Output Analysis</a:t>
            </a:r>
          </a:p>
          <a:p>
            <a:pPr lvl="0"/>
            <a:r>
              <a:rPr lang="en-US" dirty="0" smtClean="0"/>
              <a:t>Let</a:t>
            </a:r>
            <a:r>
              <a:rPr lang="en-US" baseline="0" dirty="0" smtClean="0"/>
              <a:t> us look into these options a little more to gain some familiarity.</a:t>
            </a:r>
            <a:endParaRPr lang="en-US" dirty="0" smtClean="0"/>
          </a:p>
          <a:p>
            <a:endParaRPr lang="en-US" dirty="0"/>
          </a:p>
        </p:txBody>
      </p:sp>
      <p:sp>
        <p:nvSpPr>
          <p:cNvPr id="4" name="Slide Number Placeholder 3"/>
          <p:cNvSpPr>
            <a:spLocks noGrp="1"/>
          </p:cNvSpPr>
          <p:nvPr>
            <p:ph type="sldNum" sz="quarter" idx="10"/>
          </p:nvPr>
        </p:nvSpPr>
        <p:spPr/>
        <p:txBody>
          <a:bodyPr/>
          <a:lstStyle/>
          <a:p>
            <a:fld id="{7B513FD4-DB65-471E-9BC2-8830D3696FF5}"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Here</a:t>
            </a:r>
            <a:r>
              <a:rPr lang="en-US" sz="1200" kern="1200" baseline="0" dirty="0" smtClean="0">
                <a:solidFill>
                  <a:schemeClr val="tx1"/>
                </a:solidFill>
                <a:latin typeface="+mn-lt"/>
                <a:ea typeface="+mn-ea"/>
                <a:cs typeface="+mn-cs"/>
              </a:rPr>
              <a:t> is that same Incomplete/Missing list that I was referring to for </a:t>
            </a:r>
            <a:r>
              <a:rPr lang="en-US" sz="1200" kern="1200" baseline="0" dirty="0" err="1" smtClean="0">
                <a:solidFill>
                  <a:schemeClr val="tx1"/>
                </a:solidFill>
                <a:latin typeface="+mn-lt"/>
                <a:ea typeface="+mn-ea"/>
                <a:cs typeface="+mn-cs"/>
              </a:rPr>
              <a:t>CLABSIs</a:t>
            </a:r>
            <a:r>
              <a:rPr lang="en-US" sz="1200" kern="1200" baseline="0" dirty="0" smtClean="0">
                <a:solidFill>
                  <a:schemeClr val="tx1"/>
                </a:solidFill>
                <a:latin typeface="+mn-lt"/>
                <a:ea typeface="+mn-ea"/>
                <a:cs typeface="+mn-cs"/>
              </a:rPr>
              <a:t>.  You can also get to it by clicking “Procedure” on the blue navigation bar on the left, then clicking “Incomplete”.  Circled are all of the incomplete/missing areas that apply to SSIs and procedures: incomplete procedures, missing procedures, and missing procedure-associated (PA) events.  Click on each tab to identify if there are any areas that need your attention.  Otherwise, for the tabs with no missing or incomplete data, it will read “No complete ‘in plan’ records found”.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For further explanation, use NHSN Help which is located on the top right bar when you are logged into NHSN and is called “Help”.  </a:t>
            </a:r>
            <a:endParaRPr lang="en-US" dirty="0" smtClean="0"/>
          </a:p>
        </p:txBody>
      </p:sp>
      <p:sp>
        <p:nvSpPr>
          <p:cNvPr id="4" name="Slide Number Placeholder 3"/>
          <p:cNvSpPr>
            <a:spLocks noGrp="1"/>
          </p:cNvSpPr>
          <p:nvPr>
            <p:ph type="sldNum" sz="quarter" idx="10"/>
          </p:nvPr>
        </p:nvSpPr>
        <p:spPr/>
        <p:txBody>
          <a:bodyPr/>
          <a:lstStyle/>
          <a:p>
            <a:fld id="{7B513FD4-DB65-471E-9BC2-8830D3696FF5}"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There are additional ways to identify SSI data quality issues.  Click</a:t>
            </a:r>
            <a:r>
              <a:rPr lang="en-US" sz="1200" kern="1200" baseline="0" dirty="0" smtClean="0">
                <a:solidFill>
                  <a:schemeClr val="tx1"/>
                </a:solidFill>
                <a:latin typeface="+mn-lt"/>
                <a:ea typeface="+mn-ea"/>
                <a:cs typeface="+mn-cs"/>
              </a:rPr>
              <a:t> “Output Options” on the blue navigation bar on the left, click “Advanced”, then click “Data Quality” and “CDC Defined Output”.  There are multiple outputs that you can run which include: duplicate events and procedures, procedures with a duration of 0, procedures on patient date of birth, SSI on procedure date, extremely high incidence of SSI, and events reported with 0 device days.    </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If there are records identified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these reports that need to be modified, go back to the appropriate</a:t>
            </a:r>
            <a:r>
              <a:rPr lang="en-US" sz="1200" kern="1200" baseline="0" dirty="0" smtClean="0">
                <a:solidFill>
                  <a:schemeClr val="tx1"/>
                </a:solidFill>
                <a:latin typeface="+mn-lt"/>
                <a:ea typeface="+mn-ea"/>
                <a:cs typeface="+mn-cs"/>
              </a:rPr>
              <a:t> record and make the correction</a:t>
            </a:r>
            <a:r>
              <a:rPr lang="en-US" sz="1200" kern="1200" dirty="0" smtClean="0">
                <a:solidFill>
                  <a:schemeClr val="tx1"/>
                </a:solidFill>
                <a:latin typeface="+mn-lt"/>
                <a:ea typeface="+mn-ea"/>
                <a:cs typeface="+mn-cs"/>
              </a:rPr>
              <a:t>.  To ensure the records were fixed,</a:t>
            </a:r>
            <a:r>
              <a:rPr lang="en-US" sz="1200" kern="1200" baseline="0" dirty="0" smtClean="0">
                <a:solidFill>
                  <a:schemeClr val="tx1"/>
                </a:solidFill>
                <a:latin typeface="+mn-lt"/>
                <a:ea typeface="+mn-ea"/>
                <a:cs typeface="+mn-cs"/>
              </a:rPr>
              <a:t> regenerate datasets and rerun the report.  </a:t>
            </a:r>
            <a:r>
              <a:rPr lang="en-US" sz="1200" kern="1200" dirty="0" smtClean="0">
                <a:solidFill>
                  <a:schemeClr val="tx1"/>
                </a:solidFill>
                <a:latin typeface="+mn-lt"/>
                <a:ea typeface="+mn-ea"/>
                <a:cs typeface="+mn-cs"/>
              </a:rPr>
              <a:t>In instances where you are unable to edit an existing record because the application does</a:t>
            </a:r>
            <a:r>
              <a:rPr lang="en-US" sz="1200" kern="1200" baseline="0" dirty="0" smtClean="0">
                <a:solidFill>
                  <a:schemeClr val="tx1"/>
                </a:solidFill>
                <a:latin typeface="+mn-lt"/>
                <a:ea typeface="+mn-ea"/>
                <a:cs typeface="+mn-cs"/>
              </a:rPr>
              <a:t> no</a:t>
            </a:r>
            <a:r>
              <a:rPr lang="en-US" sz="1200" kern="1200" dirty="0" smtClean="0">
                <a:solidFill>
                  <a:schemeClr val="tx1"/>
                </a:solidFill>
                <a:latin typeface="+mn-lt"/>
                <a:ea typeface="+mn-ea"/>
                <a:cs typeface="+mn-cs"/>
              </a:rPr>
              <a:t>t allow it or the data needed to make the record correct are no longer available, you must remove the event(s) from your monthly reporting plan for the affected month(s), since such records are out of compliance with the protocol. If this is the case, careful consideration should be given to your state’s </a:t>
            </a:r>
            <a:r>
              <a:rPr lang="en-US" sz="1200" kern="1200" dirty="0" err="1" smtClean="0">
                <a:solidFill>
                  <a:schemeClr val="tx1"/>
                </a:solidFill>
                <a:latin typeface="+mn-lt"/>
                <a:ea typeface="+mn-ea"/>
                <a:cs typeface="+mn-cs"/>
              </a:rPr>
              <a:t>HAI</a:t>
            </a:r>
            <a:r>
              <a:rPr lang="en-US" sz="1200" kern="1200" dirty="0" smtClean="0">
                <a:solidFill>
                  <a:schemeClr val="tx1"/>
                </a:solidFill>
                <a:latin typeface="+mn-lt"/>
                <a:ea typeface="+mn-ea"/>
                <a:cs typeface="+mn-cs"/>
              </a:rPr>
              <a:t> reporting mandate and CMS </a:t>
            </a:r>
            <a:r>
              <a:rPr lang="en-US" sz="1200" kern="1200" dirty="0" err="1" smtClean="0">
                <a:solidFill>
                  <a:schemeClr val="tx1"/>
                </a:solidFill>
                <a:latin typeface="+mn-lt"/>
                <a:ea typeface="+mn-ea"/>
                <a:cs typeface="+mn-cs"/>
              </a:rPr>
              <a:t>IPPS</a:t>
            </a:r>
            <a:r>
              <a:rPr lang="en-US" sz="1200" kern="1200" dirty="0" smtClean="0">
                <a:solidFill>
                  <a:schemeClr val="tx1"/>
                </a:solidFill>
                <a:latin typeface="+mn-lt"/>
                <a:ea typeface="+mn-ea"/>
                <a:cs typeface="+mn-cs"/>
              </a:rPr>
              <a:t> reporting requirements, if applicable.</a:t>
            </a:r>
            <a:r>
              <a:rPr lang="en-US" dirty="0" smtClean="0"/>
              <a:t> </a:t>
            </a:r>
            <a:r>
              <a:rPr lang="en-US" sz="1200" b="0" kern="1200" dirty="0" smtClean="0">
                <a:solidFill>
                  <a:schemeClr val="tx1"/>
                </a:solidFill>
                <a:latin typeface="+mn-lt"/>
                <a:ea typeface="+mn-ea"/>
                <a:cs typeface="+mn-cs"/>
              </a:rPr>
              <a:t>It is important to remember that removing events from your monthly reporting plan could make your facility non-compliant with state or CMS reporting requirements.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For further explanation of</a:t>
            </a:r>
            <a:r>
              <a:rPr lang="en-US" sz="1200" b="0" kern="1200" baseline="0" dirty="0" smtClean="0">
                <a:solidFill>
                  <a:schemeClr val="tx1"/>
                </a:solidFill>
                <a:latin typeface="+mn-lt"/>
                <a:ea typeface="+mn-ea"/>
                <a:cs typeface="+mn-cs"/>
              </a:rPr>
              <a:t> these outputs, search NHSN Help.</a:t>
            </a:r>
            <a:endParaRPr lang="en-US" b="0" dirty="0" smtClean="0"/>
          </a:p>
          <a:p>
            <a:endParaRPr lang="en-US" dirty="0"/>
          </a:p>
        </p:txBody>
      </p:sp>
      <p:sp>
        <p:nvSpPr>
          <p:cNvPr id="4" name="Slide Number Placeholder 3"/>
          <p:cNvSpPr>
            <a:spLocks noGrp="1"/>
          </p:cNvSpPr>
          <p:nvPr>
            <p:ph type="sldNum" sz="quarter" idx="10"/>
          </p:nvPr>
        </p:nvSpPr>
        <p:spPr/>
        <p:txBody>
          <a:bodyPr/>
          <a:lstStyle/>
          <a:p>
            <a:fld id="{7B513FD4-DB65-471E-9BC2-8830D3696FF5}"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NHSN has created special output analyses for users to know what</a:t>
            </a:r>
            <a:r>
              <a:rPr lang="en-US" baseline="0" dirty="0" smtClean="0"/>
              <a:t> data was shared with the Centers for Medicare and Medicaid Services.  These outputs display data being submitted to CMS by NHSN on behalf of facilities participating in the Inpatient Quality Reporting Program.  The SSI SIR report is “SIR – Complex 30-Day Data for CMS </a:t>
            </a:r>
            <a:r>
              <a:rPr lang="en-US" baseline="0" dirty="0" err="1" smtClean="0"/>
              <a:t>IPPS</a:t>
            </a:r>
            <a:r>
              <a:rPr lang="en-US" baseline="0" dirty="0" smtClean="0"/>
              <a:t>” and became available in the April 2012 release of version 6.6.1.  </a:t>
            </a:r>
          </a:p>
          <a:p>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In order to navigate to these outputs, generate data sets, click on “Analysis” on the blue navigation bar, click “Output Options”.  On the main screen, click “Advanced” then “Summary Level Data” and then “CDC-Defined Output”.  From there you can select the specific output you would like.  Additional information is available on the NHSN website in their online library. </a:t>
            </a:r>
            <a:r>
              <a:rPr lang="en-US" dirty="0" smtClean="0"/>
              <a:t>More information will be available at </a:t>
            </a:r>
            <a:r>
              <a:rPr lang="en-US" dirty="0" smtClean="0">
                <a:hlinkClick r:id="rId3"/>
              </a:rPr>
              <a:t>www.cdc.gov/nhsn/library.html</a:t>
            </a:r>
            <a:r>
              <a:rPr lang="en-US" dirty="0" smtClean="0"/>
              <a:t>.</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B513FD4-DB65-471E-9BC2-8830D3696FF5}"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a:t>
            </a:r>
            <a:r>
              <a:rPr lang="en-US" i="1" dirty="0" smtClean="0"/>
              <a:t>is</a:t>
            </a:r>
            <a:r>
              <a:rPr lang="en-US" dirty="0" smtClean="0"/>
              <a:t> possible to calculate SIRs by hand,</a:t>
            </a:r>
            <a:r>
              <a:rPr lang="en-US" baseline="0" dirty="0" smtClean="0"/>
              <a:t> especially for CLABSIs and CAUTIs.  However, if you already enter the data into NHSN, we recommend that you simply use NHSN reports to generate the necessary SIR data.  If you need to calculate an SIR, NHSN CLABSI and CAUTI location rates are published and available on the NHSN website. Remember that the SSI risk index data are no longer being published, and the SSI SIR would be much more difficult to derive manually. We recommend that you use the 2006-2008 baseline rates in order 1) to be consistent with </a:t>
            </a:r>
            <a:r>
              <a:rPr lang="en-US" baseline="0" dirty="0" err="1" smtClean="0"/>
              <a:t>NHSN’s</a:t>
            </a:r>
            <a:r>
              <a:rPr lang="en-US" baseline="0" dirty="0" smtClean="0"/>
              <a:t> SIR calculation and 2) to have meaningful trended data over time.</a:t>
            </a:r>
          </a:p>
          <a:p>
            <a:endParaRPr lang="en-US" baseline="0" dirty="0" smtClean="0"/>
          </a:p>
          <a:p>
            <a:r>
              <a:rPr lang="en-US" baseline="0" dirty="0" smtClean="0"/>
              <a:t>Because statistical significance is important in SIR interpretation, the NHSN statistics calculator will be useful to help determine if the SIR is statistically significant.  In addition, the NHSN statistics calculator can determine if the difference between two </a:t>
            </a:r>
            <a:r>
              <a:rPr lang="en-US" baseline="0" dirty="0" err="1" smtClean="0"/>
              <a:t>SIRs</a:t>
            </a:r>
            <a:r>
              <a:rPr lang="en-US" baseline="0" dirty="0" smtClean="0"/>
              <a:t> is statistically significant.</a:t>
            </a:r>
            <a:endParaRPr lang="en-US" dirty="0"/>
          </a:p>
        </p:txBody>
      </p:sp>
      <p:sp>
        <p:nvSpPr>
          <p:cNvPr id="4" name="Slide Number Placeholder 3"/>
          <p:cNvSpPr>
            <a:spLocks noGrp="1"/>
          </p:cNvSpPr>
          <p:nvPr>
            <p:ph type="sldNum" sz="quarter" idx="10"/>
          </p:nvPr>
        </p:nvSpPr>
        <p:spPr/>
        <p:txBody>
          <a:bodyPr/>
          <a:lstStyle/>
          <a:p>
            <a:fld id="{7B513FD4-DB65-471E-9BC2-8830D3696FF5}"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get to the NHSN Statistics Calculator, click “Analysis” from the blue navigation bar on the left, then click “Statistics</a:t>
            </a:r>
            <a:r>
              <a:rPr lang="en-US" baseline="0" dirty="0" smtClean="0"/>
              <a:t> Calculator”.  As you can see there are 4 types of calculations available through NHSN, two of which refer to the SIR: Compare Single SIR to 1 and Compare Two Standardized Infection Ratios.</a:t>
            </a:r>
            <a:endParaRPr lang="en-US" dirty="0"/>
          </a:p>
        </p:txBody>
      </p:sp>
      <p:sp>
        <p:nvSpPr>
          <p:cNvPr id="4" name="Slide Number Placeholder 3"/>
          <p:cNvSpPr>
            <a:spLocks noGrp="1"/>
          </p:cNvSpPr>
          <p:nvPr>
            <p:ph type="sldNum" sz="quarter" idx="10"/>
          </p:nvPr>
        </p:nvSpPr>
        <p:spPr/>
        <p:txBody>
          <a:bodyPr/>
          <a:lstStyle/>
          <a:p>
            <a:fld id="{7B513FD4-DB65-471E-9BC2-8830D3696FF5}"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is the screen</a:t>
            </a:r>
            <a:r>
              <a:rPr lang="en-US" baseline="0" dirty="0" smtClean="0"/>
              <a:t> that appears if I click “Compare Two Standardized Infection Ratios.”  You input the labels you would like to use, the number of observed HAIs, and the number of expected HAIs.  </a:t>
            </a:r>
            <a:r>
              <a:rPr lang="en-US" b="0" baseline="0" dirty="0" smtClean="0"/>
              <a:t>Remember that on slides 10 and 11 of this presentation, we gave an example of how to calculate the expected (or predicted) number of infections. </a:t>
            </a:r>
            <a:r>
              <a:rPr lang="en-US" baseline="0" dirty="0" smtClean="0"/>
              <a:t>By clicking “Calculate”, the SIR, p-value (one-tailed and two-tailed), and the 95% confidence interval are generated.</a:t>
            </a:r>
            <a:endParaRPr lang="en-US" dirty="0" smtClean="0"/>
          </a:p>
        </p:txBody>
      </p:sp>
      <p:sp>
        <p:nvSpPr>
          <p:cNvPr id="4" name="Slide Number Placeholder 3"/>
          <p:cNvSpPr>
            <a:spLocks noGrp="1"/>
          </p:cNvSpPr>
          <p:nvPr>
            <p:ph type="sldNum" sz="quarter" idx="10"/>
          </p:nvPr>
        </p:nvSpPr>
        <p:spPr/>
        <p:txBody>
          <a:bodyPr/>
          <a:lstStyle/>
          <a:p>
            <a:fld id="{7B513FD4-DB65-471E-9BC2-8830D3696FF5}"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reviewed a significant amount of information today, and it may seem a bit overwhelming.  But,</a:t>
            </a:r>
            <a:r>
              <a:rPr lang="en-US" baseline="0" dirty="0" smtClean="0"/>
              <a:t> let us break it down into steps to make this process a little more manageable.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Generate data sets</a:t>
            </a:r>
          </a:p>
          <a:p>
            <a:pPr marL="228600" indent="-228600">
              <a:buAutoNum type="arabicPeriod"/>
            </a:pPr>
            <a:r>
              <a:rPr lang="en-US" baseline="0" dirty="0" smtClean="0"/>
              <a:t>Conduct data quality checks to ensure data are complete and accurate (If you make changes, re-generate data sets.)</a:t>
            </a:r>
          </a:p>
          <a:p>
            <a:pPr marL="228600" indent="-228600">
              <a:buAutoNum type="arabicPeriod"/>
            </a:pPr>
            <a:r>
              <a:rPr lang="en-US" baseline="0" dirty="0" smtClean="0"/>
              <a:t>Choose an NHSN analysis output option to run</a:t>
            </a:r>
          </a:p>
          <a:p>
            <a:pPr marL="228600" indent="-228600">
              <a:buAutoNum type="arabicPeriod"/>
            </a:pPr>
            <a:r>
              <a:rPr lang="en-US" baseline="0" dirty="0" smtClean="0"/>
              <a:t>If necessary, modify the analysis by time period, etc.</a:t>
            </a:r>
          </a:p>
          <a:p>
            <a:pPr marL="228600" indent="-228600">
              <a:buAutoNum type="arabicPeriod"/>
            </a:pPr>
            <a:r>
              <a:rPr lang="en-US" baseline="0" dirty="0" smtClean="0"/>
              <a:t>If desired, export the NHSN output in a file type most useful for you</a:t>
            </a:r>
          </a:p>
          <a:p>
            <a:pPr marL="228600" indent="-228600">
              <a:buAutoNum type="arabicPeriod"/>
            </a:pPr>
            <a:r>
              <a:rPr lang="en-US" baseline="0" dirty="0" smtClean="0"/>
              <a:t>Use data to create targeted reports for your audience through Excel, Word, PowerPoint or any other method that you are comfortable with</a:t>
            </a:r>
          </a:p>
          <a:p>
            <a:pPr marL="228600" indent="-228600">
              <a:buAutoNum type="arabicPeriod"/>
            </a:pPr>
            <a:r>
              <a:rPr lang="en-US" baseline="0" dirty="0" smtClean="0"/>
              <a:t>If you have any questions, contact the VDH HAI Program, NHSN, or your fellow </a:t>
            </a:r>
            <a:r>
              <a:rPr lang="en-US" baseline="0" dirty="0" err="1" smtClean="0"/>
              <a:t>IPs</a:t>
            </a:r>
            <a:endParaRPr lang="en-US" baseline="0" dirty="0" smtClean="0"/>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7B513FD4-DB65-471E-9BC2-8830D3696FF5}"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few things to remember about the SIR:</a:t>
            </a:r>
          </a:p>
          <a:p>
            <a:pPr>
              <a:buFont typeface="Arial" pitchFamily="34" charset="0"/>
              <a:buChar char="•"/>
            </a:pPr>
            <a:r>
              <a:rPr lang="en-US" dirty="0" smtClean="0"/>
              <a:t>The default SIR output option will produce SIRs by half-year for 2009 and forward for </a:t>
            </a:r>
            <a:r>
              <a:rPr lang="en-US" dirty="0" err="1" smtClean="0"/>
              <a:t>CLABSIs</a:t>
            </a:r>
            <a:r>
              <a:rPr lang="en-US" dirty="0" smtClean="0"/>
              <a:t> and </a:t>
            </a:r>
            <a:r>
              <a:rPr lang="en-US" dirty="0" err="1" smtClean="0"/>
              <a:t>SSIs</a:t>
            </a:r>
            <a:r>
              <a:rPr lang="en-US" dirty="0" smtClean="0"/>
              <a:t> and 2010 and forward for </a:t>
            </a:r>
            <a:r>
              <a:rPr lang="en-US" dirty="0" err="1" smtClean="0"/>
              <a:t>CAUTIs</a:t>
            </a:r>
            <a:r>
              <a:rPr lang="en-US" dirty="0" smtClean="0"/>
              <a:t>; however, you can change the time</a:t>
            </a:r>
            <a:r>
              <a:rPr lang="en-US" baseline="0" dirty="0" smtClean="0"/>
              <a:t> period the SIR is grouped by</a:t>
            </a:r>
            <a:r>
              <a:rPr lang="en-US" dirty="0" smtClean="0"/>
              <a:t> by modifying the output</a:t>
            </a:r>
          </a:p>
          <a:p>
            <a:pPr>
              <a:buFont typeface="Arial" pitchFamily="34" charset="0"/>
              <a:buChar char="•"/>
            </a:pPr>
            <a:r>
              <a:rPr lang="en-US" dirty="0" smtClean="0"/>
              <a:t> The SIR will not be calculated for the current time period, as the time period is not yet complete</a:t>
            </a:r>
          </a:p>
          <a:p>
            <a:pPr>
              <a:buFont typeface="Arial" pitchFamily="34" charset="0"/>
              <a:buChar char="•"/>
            </a:pPr>
            <a:r>
              <a:rPr lang="en-US" dirty="0" smtClean="0"/>
              <a:t> If the number of predicted HAIs</a:t>
            </a:r>
            <a:r>
              <a:rPr lang="en-US" baseline="0" dirty="0" smtClean="0"/>
              <a:t> is less than </a:t>
            </a:r>
            <a:r>
              <a:rPr lang="en-US" dirty="0" smtClean="0"/>
              <a:t>1, NHSN will not calculate the SIR because</a:t>
            </a:r>
            <a:r>
              <a:rPr lang="en-US" baseline="0" dirty="0" smtClean="0"/>
              <a:t> </a:t>
            </a:r>
            <a:r>
              <a:rPr lang="en-US" dirty="0" smtClean="0"/>
              <a:t>the comparison is too unstable</a:t>
            </a:r>
          </a:p>
          <a:p>
            <a:pPr lvl="1">
              <a:buFont typeface="Arial" pitchFamily="34" charset="0"/>
              <a:buChar char="•"/>
            </a:pPr>
            <a:r>
              <a:rPr lang="en-US" dirty="0" smtClean="0"/>
              <a:t>Consider using a longer time frame for your calculation to increase the # of central line days</a:t>
            </a:r>
            <a:r>
              <a:rPr lang="en-US" baseline="0" dirty="0" smtClean="0"/>
              <a:t> or </a:t>
            </a:r>
            <a:r>
              <a:rPr lang="en-US" dirty="0" smtClean="0"/>
              <a:t>catheter</a:t>
            </a:r>
            <a:r>
              <a:rPr lang="en-US" baseline="0" dirty="0" smtClean="0"/>
              <a:t> days </a:t>
            </a:r>
            <a:endParaRPr lang="en-US" dirty="0" smtClean="0"/>
          </a:p>
          <a:p>
            <a:pPr>
              <a:buFont typeface="Arial" pitchFamily="34" charset="0"/>
              <a:buChar char="•"/>
            </a:pPr>
            <a:r>
              <a:rPr lang="en-US" dirty="0" smtClean="0"/>
              <a:t> If the number of observed HAI is 0, the lower bound of the 95% confidence</a:t>
            </a:r>
            <a:r>
              <a:rPr lang="en-US" baseline="0" dirty="0" smtClean="0"/>
              <a:t> interval </a:t>
            </a:r>
            <a:r>
              <a:rPr lang="en-US" dirty="0" smtClean="0"/>
              <a:t>will not be calculated</a:t>
            </a:r>
          </a:p>
          <a:p>
            <a:pPr>
              <a:buFont typeface="Arial" pitchFamily="34" charset="0"/>
              <a:buChar char="•"/>
            </a:pPr>
            <a:r>
              <a:rPr lang="en-US" dirty="0" smtClean="0"/>
              <a:t> Incomplete and custom procedures are not included in the SIR </a:t>
            </a:r>
          </a:p>
          <a:p>
            <a:endParaRPr lang="en-US" dirty="0" smtClean="0"/>
          </a:p>
        </p:txBody>
      </p:sp>
      <p:sp>
        <p:nvSpPr>
          <p:cNvPr id="4" name="Slide Number Placeholder 3"/>
          <p:cNvSpPr>
            <a:spLocks noGrp="1"/>
          </p:cNvSpPr>
          <p:nvPr>
            <p:ph type="sldNum" sz="quarter" idx="10"/>
          </p:nvPr>
        </p:nvSpPr>
        <p:spPr/>
        <p:txBody>
          <a:bodyPr/>
          <a:lstStyle/>
          <a:p>
            <a:fld id="{7B513FD4-DB65-471E-9BC2-8830D3696FF5}"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common errors and missed steps that may lead your facility to not be in compliance with CMS.  The following must be completed to be in compliance:</a:t>
            </a:r>
          </a:p>
          <a:p>
            <a:pPr marL="228600" indent="-228600">
              <a:buAutoNum type="arabicParenR"/>
            </a:pPr>
            <a:r>
              <a:rPr lang="en-US" baseline="0" dirty="0" smtClean="0"/>
              <a:t>Your 2011 facility survey must be completed.  You may have difficulty entering data beyond February 2012 if you have not yet completed the 2011 facility survey.</a:t>
            </a:r>
          </a:p>
          <a:p>
            <a:pPr marL="228600" indent="-228600">
              <a:buAutoNum type="arabicParenR"/>
            </a:pPr>
            <a:r>
              <a:rPr lang="en-US" baseline="0" dirty="0" smtClean="0"/>
              <a:t>You must complete a monthly reporting plan for </a:t>
            </a:r>
            <a:r>
              <a:rPr lang="en-US" i="1" baseline="0" dirty="0" smtClean="0"/>
              <a:t>each </a:t>
            </a:r>
            <a:r>
              <a:rPr lang="en-US" baseline="0" dirty="0" smtClean="0"/>
              <a:t>month</a:t>
            </a:r>
          </a:p>
          <a:p>
            <a:pPr marL="228600" indent="-228600">
              <a:buAutoNum type="arabicParenR"/>
            </a:pPr>
            <a:r>
              <a:rPr lang="en-US" baseline="0" dirty="0" smtClean="0"/>
              <a:t>You must appropriately indicate that there were 0 events, 0 procedures, or 0 device days.  Remember, without your direct indication, these months will be considered </a:t>
            </a:r>
            <a:r>
              <a:rPr lang="en-US" i="1" baseline="0" dirty="0" smtClean="0"/>
              <a:t>incomplete</a:t>
            </a:r>
            <a:r>
              <a:rPr lang="en-US" i="0" baseline="0" dirty="0" smtClean="0"/>
              <a:t> and will not be included in the SIR nor will you be in compliance with CMS.  Refer to the Nov-Dec 2011 VDH HAI newsletter, Synergy under the NHSN Q&amp;A to learn how to check the appropriate “No Events” boxes.</a:t>
            </a:r>
            <a:endParaRPr lang="en-US" dirty="0"/>
          </a:p>
        </p:txBody>
      </p:sp>
      <p:sp>
        <p:nvSpPr>
          <p:cNvPr id="4" name="Slide Number Placeholder 3"/>
          <p:cNvSpPr>
            <a:spLocks noGrp="1"/>
          </p:cNvSpPr>
          <p:nvPr>
            <p:ph type="sldNum" sz="quarter" idx="10"/>
          </p:nvPr>
        </p:nvSpPr>
        <p:spPr/>
        <p:txBody>
          <a:bodyPr/>
          <a:lstStyle/>
          <a:p>
            <a:fld id="{7B513FD4-DB65-471E-9BC2-8830D3696FF5}"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standardized infection ratio (SIR) is a summary measure used to track healthcare-associated infections (</a:t>
            </a:r>
            <a:r>
              <a:rPr lang="en-US" dirty="0" err="1" smtClean="0"/>
              <a:t>HAIs</a:t>
            </a:r>
            <a:r>
              <a:rPr lang="en-US" dirty="0" smtClean="0"/>
              <a:t>) at a national, state, or local level over time. The SIR adjusts for patients of varying risk within each facility.</a:t>
            </a:r>
          </a:p>
          <a:p>
            <a:endParaRPr lang="en-US" dirty="0"/>
          </a:p>
        </p:txBody>
      </p:sp>
      <p:sp>
        <p:nvSpPr>
          <p:cNvPr id="4" name="Slide Number Placeholder 3"/>
          <p:cNvSpPr>
            <a:spLocks noGrp="1"/>
          </p:cNvSpPr>
          <p:nvPr>
            <p:ph type="sldNum" sz="quarter" idx="10"/>
          </p:nvPr>
        </p:nvSpPr>
        <p:spPr/>
        <p:txBody>
          <a:bodyPr/>
          <a:lstStyle/>
          <a:p>
            <a:fld id="{7B513FD4-DB65-471E-9BC2-8830D3696FF5}"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the Nov 10</a:t>
            </a:r>
            <a:r>
              <a:rPr lang="en-US" baseline="30000" dirty="0" smtClean="0"/>
              <a:t>th</a:t>
            </a:r>
            <a:r>
              <a:rPr lang="en-US" dirty="0" smtClean="0"/>
              <a:t> conference,</a:t>
            </a:r>
            <a:r>
              <a:rPr lang="en-US" baseline="0" dirty="0" smtClean="0"/>
              <a:t> we talked about data presentation, and we wanted to reemphasize customizing your data whenever possible.  In SIR 101, you saw how NHSN, CMS, and VDH chose to display SIR data.  There is no right way and it should always be customized for the audience whenever possible.  This slide is a reminder of components to consider when presenting SIR data.  What type of data would be most important to your audience, do you need comparison or historical data?  Which format - table or graph - would be the most impactful and easy to understand for your audience?  How do you want to stratify and group your data?  By unit, quarterly or annually, etc?  And of course, what words, symbols or colors are you going to use to help your audience easily follow the data?</a:t>
            </a:r>
            <a:endParaRPr lang="en-US" dirty="0"/>
          </a:p>
        </p:txBody>
      </p:sp>
      <p:sp>
        <p:nvSpPr>
          <p:cNvPr id="4" name="Slide Number Placeholder 3"/>
          <p:cNvSpPr>
            <a:spLocks noGrp="1"/>
          </p:cNvSpPr>
          <p:nvPr>
            <p:ph type="sldNum" sz="quarter" idx="10"/>
          </p:nvPr>
        </p:nvSpPr>
        <p:spPr/>
        <p:txBody>
          <a:bodyPr/>
          <a:lstStyle/>
          <a:p>
            <a:fld id="{2E25B0B1-1E63-470C-AA6F-D2A3925A182A}"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a variety of resources pertaining</a:t>
            </a:r>
            <a:r>
              <a:rPr lang="en-US" baseline="0" dirty="0" smtClean="0"/>
              <a:t> to the SIR.  I hope you will be able to take some time to investigate and become more comfortable with this new metric.</a:t>
            </a:r>
            <a:endParaRPr lang="en-US" dirty="0"/>
          </a:p>
        </p:txBody>
      </p:sp>
      <p:sp>
        <p:nvSpPr>
          <p:cNvPr id="4" name="Slide Number Placeholder 3"/>
          <p:cNvSpPr>
            <a:spLocks noGrp="1"/>
          </p:cNvSpPr>
          <p:nvPr>
            <p:ph type="sldNum" sz="quarter" idx="10"/>
          </p:nvPr>
        </p:nvSpPr>
        <p:spPr/>
        <p:txBody>
          <a:bodyPr/>
          <a:lstStyle/>
          <a:p>
            <a:fld id="{7B513FD4-DB65-471E-9BC2-8830D3696FF5}"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Extra slides</a:t>
            </a:r>
            <a:endParaRPr lang="en-US" dirty="0"/>
          </a:p>
        </p:txBody>
      </p:sp>
      <p:sp>
        <p:nvSpPr>
          <p:cNvPr id="4" name="Slide Number Placeholder 3"/>
          <p:cNvSpPr>
            <a:spLocks noGrp="1"/>
          </p:cNvSpPr>
          <p:nvPr>
            <p:ph type="sldNum" sz="quarter" idx="10"/>
          </p:nvPr>
        </p:nvSpPr>
        <p:spPr/>
        <p:txBody>
          <a:bodyPr/>
          <a:lstStyle/>
          <a:p>
            <a:fld id="{7B513FD4-DB65-471E-9BC2-8830D3696FF5}" type="slidenum">
              <a:rPr lang="en-US" smtClean="0"/>
              <a:pPr/>
              <a:t>43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SIR</a:t>
            </a:r>
            <a:r>
              <a:rPr lang="en-US" baseline="0" dirty="0" smtClean="0"/>
              <a:t> is an indirect standardization method.  An indirect standardization method for </a:t>
            </a:r>
            <a:r>
              <a:rPr lang="en-US" baseline="0" dirty="0" err="1" smtClean="0"/>
              <a:t>HAIs</a:t>
            </a:r>
            <a:r>
              <a:rPr lang="en-US" baseline="0" dirty="0" smtClean="0"/>
              <a:t> uses infection rates from a standard population to derive what is expected or predicted in the population under analysis.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HAI data analysis, the SIR compares the actual number of </a:t>
            </a:r>
            <a:r>
              <a:rPr lang="en-US" dirty="0" err="1" smtClean="0"/>
              <a:t>HAIs</a:t>
            </a:r>
            <a:r>
              <a:rPr lang="en-US" dirty="0" smtClean="0"/>
              <a:t> observed with the baseline U.S. experience (predicted) adjusting for several risk factors that have been found to be significantly associated with differences in infection incidence. </a:t>
            </a:r>
          </a:p>
          <a:p>
            <a:endParaRPr lang="en-US" dirty="0" smtClean="0"/>
          </a:p>
          <a:p>
            <a:r>
              <a:rPr lang="en-US" dirty="0" smtClean="0"/>
              <a:t>2006-2008 NHSN aggregate data are used as the standard population and considered to be the baseline U.S. experience for the SIR calculations.</a:t>
            </a:r>
          </a:p>
          <a:p>
            <a:r>
              <a:rPr lang="en-US" dirty="0" smtClean="0"/>
              <a:t>NHSN baseline data are used to calculate the </a:t>
            </a:r>
            <a:r>
              <a:rPr lang="en-US" i="1" dirty="0" smtClean="0"/>
              <a:t>predicted</a:t>
            </a:r>
            <a:r>
              <a:rPr lang="en-US" dirty="0" smtClean="0"/>
              <a:t> number of HAIs adjusting for the identified risk factors.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B513FD4-DB65-471E-9BC2-8830D3696FF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HHS HAI Action Plan</a:t>
            </a:r>
            <a:r>
              <a:rPr lang="en-US" baseline="0" dirty="0" smtClean="0"/>
              <a:t> </a:t>
            </a:r>
            <a:r>
              <a:rPr lang="en-US" dirty="0" smtClean="0"/>
              <a:t>succinctly summarizes</a:t>
            </a:r>
            <a:r>
              <a:rPr lang="en-US" baseline="0" dirty="0" smtClean="0"/>
              <a:t> the benefits of using the SIR.  First of all, it is a single metric where one number can be used to make comparisons.  Because the SIR is always compared to 1, it is relatively easy to assess performance.  </a:t>
            </a:r>
          </a:p>
          <a:p>
            <a:r>
              <a:rPr lang="en-US" baseline="0" dirty="0" smtClean="0"/>
              <a:t> </a:t>
            </a:r>
          </a:p>
          <a:p>
            <a:r>
              <a:rPr lang="en-US" baseline="0" dirty="0" smtClean="0"/>
              <a:t>Secondly, the SIR is scalable because the SIR values at any level can be combined.  It can be calculated at the national, regional, facility-wide, or location-specific levels.  It can be calculated by surgeon or by procedure for surgical site infections.  Even within each group, you can perform more detailed comparisons – a function that is made easier by using NHSN Reports.</a:t>
            </a:r>
          </a:p>
          <a:p>
            <a:endParaRPr lang="en-US" baseline="0" dirty="0" smtClean="0"/>
          </a:p>
          <a:p>
            <a:r>
              <a:rPr lang="en-US" baseline="0" dirty="0" smtClean="0"/>
              <a:t>The SIR is risk-adjusted for factors known to be associated with differences in HAI rates.  The risk-adjustment may differ between types of surgical procedures, and the SIR remains flexible to any future changes to risk adjustment. We will talk more about the benefits of risk adjustment as it pertains to SSIs later in the presentation.</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2E25B0B1-1E63-470C-AA6F-D2A3925A182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may be wondering</a:t>
            </a:r>
            <a:r>
              <a:rPr lang="en-US" baseline="0" dirty="0" smtClean="0"/>
              <a:t> how the predicted number of the SIR is calculated and where the data originated.  Let us focus on CLABSI, CAUTI, and SSI since they are currently required by CMS to receive incentive payments.  The baseline period for both CLABSI and SSI are based on 2006-2008 NHSN data which can be found in the December 2009 </a:t>
            </a:r>
            <a:r>
              <a:rPr lang="en-US" baseline="0" dirty="0" err="1" smtClean="0"/>
              <a:t>AJIC</a:t>
            </a:r>
            <a:r>
              <a:rPr lang="en-US" baseline="0" dirty="0" smtClean="0"/>
              <a:t> report.  Therefore, CLABSI and SSI </a:t>
            </a:r>
            <a:r>
              <a:rPr lang="en-US" baseline="0" dirty="0" err="1" smtClean="0"/>
              <a:t>SIRs</a:t>
            </a:r>
            <a:r>
              <a:rPr lang="en-US" baseline="0" dirty="0" smtClean="0"/>
              <a:t> can be calculated for 2009 and forward.  The baseline period for CAUTI is based on 2009 NHSN aggregate data from the June 2011 </a:t>
            </a:r>
            <a:r>
              <a:rPr lang="en-US" baseline="0" dirty="0" err="1" smtClean="0"/>
              <a:t>AJIC</a:t>
            </a:r>
            <a:r>
              <a:rPr lang="en-US" baseline="0" dirty="0" smtClean="0"/>
              <a:t> report.  Therefore, CAUTI SIRs can be calculated for 2010 and forward.</a:t>
            </a:r>
          </a:p>
          <a:p>
            <a:endParaRPr lang="en-US" dirty="0" smtClean="0"/>
          </a:p>
          <a:p>
            <a:r>
              <a:rPr lang="en-US" dirty="0" smtClean="0"/>
              <a:t>When the number of predicted HAIs is less than one, this indicates that the denominator </a:t>
            </a:r>
            <a:r>
              <a:rPr lang="en-US" b="0" dirty="0" smtClean="0"/>
              <a:t>(for example</a:t>
            </a:r>
            <a:r>
              <a:rPr lang="en-US" b="0" baseline="0" dirty="0" smtClean="0"/>
              <a:t>, central line days for CLABSI or catheter days for CAUTI) </a:t>
            </a:r>
            <a:r>
              <a:rPr lang="en-US" b="0" dirty="0" smtClean="0"/>
              <a:t>in your facility or location is too low to calculate a precise SIR and comparative statistics.  An SIR is not populated by NHSN.</a:t>
            </a:r>
            <a:r>
              <a:rPr lang="en-US" b="0" baseline="0" dirty="0" smtClean="0"/>
              <a:t>  </a:t>
            </a:r>
            <a:r>
              <a:rPr lang="en-US" b="0" dirty="0" smtClean="0"/>
              <a:t>When this is the case, you may wish to group your data for a longer time </a:t>
            </a:r>
            <a:r>
              <a:rPr lang="en-US" dirty="0" smtClean="0"/>
              <a:t>period to permit the SIR to be</a:t>
            </a:r>
            <a:r>
              <a:rPr lang="en-US" baseline="0" dirty="0" smtClean="0"/>
              <a:t> calculated by NHSN</a:t>
            </a:r>
            <a:r>
              <a:rPr lang="en-US" dirty="0" smtClean="0"/>
              <a:t>.  </a:t>
            </a:r>
          </a:p>
          <a:p>
            <a:endParaRPr lang="en-US" dirty="0" smtClean="0"/>
          </a:p>
          <a:p>
            <a:r>
              <a:rPr lang="en-US" dirty="0" smtClean="0"/>
              <a:t>Both CLABSI and CAUTI </a:t>
            </a:r>
            <a:r>
              <a:rPr lang="en-US" dirty="0" err="1" smtClean="0"/>
              <a:t>SIRs</a:t>
            </a:r>
            <a:r>
              <a:rPr lang="en-US" baseline="0" dirty="0" smtClean="0"/>
              <a:t> are derived from baseline aggregate data.  SSI </a:t>
            </a:r>
            <a:r>
              <a:rPr lang="en-US" baseline="0" dirty="0" err="1" smtClean="0"/>
              <a:t>SIRs</a:t>
            </a:r>
            <a:r>
              <a:rPr lang="en-US" baseline="0" dirty="0" smtClean="0"/>
              <a:t>, on the other hand, are derived from a logistic regression model using the baseline time period.  We will review how both types of calculations are derived by focusing on CLABSI and SSI </a:t>
            </a:r>
            <a:r>
              <a:rPr lang="en-US" baseline="0" dirty="0" err="1" smtClean="0"/>
              <a:t>SIRs</a:t>
            </a:r>
            <a:r>
              <a:rPr lang="en-US" baseline="0" dirty="0" smtClean="0"/>
              <a:t>.</a:t>
            </a:r>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B513FD4-DB65-471E-9BC2-8830D3696FF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 I will be using</a:t>
            </a:r>
            <a:r>
              <a:rPr lang="en-US" baseline="0" dirty="0" smtClean="0"/>
              <a:t> CLABSI examples in this next section, I want to </a:t>
            </a:r>
            <a:r>
              <a:rPr lang="en-US" sz="1200" kern="1200" dirty="0" smtClean="0">
                <a:solidFill>
                  <a:schemeClr val="tx1"/>
                </a:solidFill>
                <a:latin typeface="+mn-lt"/>
                <a:ea typeface="+mn-ea"/>
                <a:cs typeface="+mn-cs"/>
              </a:rPr>
              <a:t>reiterate that the analyses and processes are very similar for the CLABSI SIR and the CAUTI SIR. If you start using the CAUTI reports in NHSN and run into difficulty, feel free to contact us with your questions.</a:t>
            </a:r>
            <a:endParaRPr lang="en-US" dirty="0"/>
          </a:p>
        </p:txBody>
      </p:sp>
      <p:sp>
        <p:nvSpPr>
          <p:cNvPr id="4" name="Slide Number Placeholder 3"/>
          <p:cNvSpPr>
            <a:spLocks noGrp="1"/>
          </p:cNvSpPr>
          <p:nvPr>
            <p:ph type="sldNum" sz="quarter" idx="10"/>
          </p:nvPr>
        </p:nvSpPr>
        <p:spPr/>
        <p:txBody>
          <a:bodyPr/>
          <a:lstStyle/>
          <a:p>
            <a:fld id="{7B513FD4-DB65-471E-9BC2-8830D3696FF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the 2006-2008 NHSN report, we can obtain the CLABSI pooled mean rates for each unit type.</a:t>
            </a:r>
          </a:p>
          <a:p>
            <a:r>
              <a:rPr lang="en-US" dirty="0" smtClean="0"/>
              <a:t>For example, the CLABSI pooled mean rate for medical cardiac units is 2.0,</a:t>
            </a:r>
            <a:r>
              <a:rPr lang="en-US" baseline="0" dirty="0" smtClean="0"/>
              <a:t> which is read as 2 CLABSI infections per 1000 central line days.  This is what is used as the baseline for the CLABSI SIR.  We predict that for every 1000 central line-days, we will see 2 </a:t>
            </a:r>
            <a:r>
              <a:rPr lang="en-US" baseline="0" dirty="0" err="1" smtClean="0"/>
              <a:t>CLABSIs</a:t>
            </a:r>
            <a:r>
              <a:rPr lang="en-US" baseline="0" dirty="0" smtClean="0"/>
              <a:t>.</a:t>
            </a:r>
          </a:p>
          <a:p>
            <a:r>
              <a:rPr lang="en-US" baseline="0" dirty="0" smtClean="0"/>
              <a:t>But what does this mean for a facility?  Let us take a facility that has 380 central line days in the medical cardiac unit.  We can calculate the facility’s predicted number of </a:t>
            </a:r>
            <a:r>
              <a:rPr lang="en-US" baseline="0" dirty="0" err="1" smtClean="0"/>
              <a:t>CLABSIs</a:t>
            </a:r>
            <a:r>
              <a:rPr lang="en-US" baseline="0" dirty="0" smtClean="0"/>
              <a:t> in the medical cardiac unit for that time period.  We multiply the what was predicted by NHSN, which was 2 </a:t>
            </a:r>
            <a:r>
              <a:rPr lang="en-US" baseline="0" dirty="0" err="1" smtClean="0"/>
              <a:t>CLABSIs</a:t>
            </a:r>
            <a:r>
              <a:rPr lang="en-US" baseline="0" dirty="0" smtClean="0"/>
              <a:t> per 1000 central line days in the medical cardiac unit, by the number of central line days in that unit for that time period, which is 380 </a:t>
            </a:r>
            <a:r>
              <a:rPr lang="en-US" baseline="0" dirty="0" err="1" smtClean="0"/>
              <a:t>cl</a:t>
            </a:r>
            <a:r>
              <a:rPr lang="en-US" baseline="0" dirty="0" smtClean="0"/>
              <a:t> days.  Therefore, we would predict that there would be 0.76 infections predicted in the medical cardiac ICU if there were 380 central line days.  </a:t>
            </a:r>
            <a:endParaRPr lang="en-US" dirty="0" smtClean="0"/>
          </a:p>
          <a:p>
            <a:endParaRPr lang="en-US" dirty="0"/>
          </a:p>
        </p:txBody>
      </p:sp>
      <p:sp>
        <p:nvSpPr>
          <p:cNvPr id="4" name="Slide Number Placeholder 3"/>
          <p:cNvSpPr>
            <a:spLocks noGrp="1"/>
          </p:cNvSpPr>
          <p:nvPr>
            <p:ph type="sldNum" sz="quarter" idx="10"/>
          </p:nvPr>
        </p:nvSpPr>
        <p:spPr/>
        <p:txBody>
          <a:bodyPr/>
          <a:lstStyle/>
          <a:p>
            <a:fld id="{7B513FD4-DB65-471E-9BC2-8830D3696FF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B2AC44-405E-4EEA-81A6-444BC507D7F8}" type="datetimeFigureOut">
              <a:rPr lang="en-US" smtClean="0"/>
              <a:pPr/>
              <a:t>5/4/2012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AF14B-F6F7-4746-AE98-16168402AE2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B2AC44-405E-4EEA-81A6-444BC507D7F8}" type="datetimeFigureOut">
              <a:rPr lang="en-US" smtClean="0"/>
              <a:pPr/>
              <a:t>5/4/2012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AF14B-F6F7-4746-AE98-16168402AE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B2AC44-405E-4EEA-81A6-444BC507D7F8}" type="datetimeFigureOut">
              <a:rPr lang="en-US" smtClean="0"/>
              <a:pPr/>
              <a:t>5/4/2012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AF14B-F6F7-4746-AE98-16168402AE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B2AC44-405E-4EEA-81A6-444BC507D7F8}" type="datetimeFigureOut">
              <a:rPr lang="en-US" smtClean="0"/>
              <a:pPr/>
              <a:t>5/4/2012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AF14B-F6F7-4746-AE98-16168402AE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B2AC44-405E-4EEA-81A6-444BC507D7F8}" type="datetimeFigureOut">
              <a:rPr lang="en-US" smtClean="0"/>
              <a:pPr/>
              <a:t>5/4/2012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AF14B-F6F7-4746-AE98-16168402AE2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B2AC44-405E-4EEA-81A6-444BC507D7F8}" type="datetimeFigureOut">
              <a:rPr lang="en-US" smtClean="0"/>
              <a:pPr/>
              <a:t>5/4/2012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DAF14B-F6F7-4746-AE98-16168402AE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B2AC44-405E-4EEA-81A6-444BC507D7F8}" type="datetimeFigureOut">
              <a:rPr lang="en-US" smtClean="0"/>
              <a:pPr/>
              <a:t>5/4/2012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DAF14B-F6F7-4746-AE98-16168402AE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B2AC44-405E-4EEA-81A6-444BC507D7F8}" type="datetimeFigureOut">
              <a:rPr lang="en-US" smtClean="0"/>
              <a:pPr/>
              <a:t>5/4/2012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DAF14B-F6F7-4746-AE98-16168402AE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B2AC44-405E-4EEA-81A6-444BC507D7F8}" type="datetimeFigureOut">
              <a:rPr lang="en-US" smtClean="0"/>
              <a:pPr/>
              <a:t>5/4/2012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DAF14B-F6F7-4746-AE98-16168402AE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B2AC44-405E-4EEA-81A6-444BC507D7F8}" type="datetimeFigureOut">
              <a:rPr lang="en-US" smtClean="0"/>
              <a:pPr/>
              <a:t>5/4/2012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DAF14B-F6F7-4746-AE98-16168402AE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B2AC44-405E-4EEA-81A6-444BC507D7F8}" type="datetimeFigureOut">
              <a:rPr lang="en-US" smtClean="0"/>
              <a:pPr/>
              <a:t>5/4/2012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DAF14B-F6F7-4746-AE98-16168402AE2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B2AC44-405E-4EEA-81A6-444BC507D7F8}" type="datetimeFigureOut">
              <a:rPr lang="en-US" smtClean="0"/>
              <a:pPr/>
              <a:t>5/4/2012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AF14B-F6F7-4746-AE98-16168402AE2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dc.gov/nhsn/library.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4.wmf"/></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cdc.gov/nhsn/PDFs/pscManual/SSI_ModelPaper.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cdc.gov/nhsn/library.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www.cdc.gov/nhsn/PDFs/Newsletters/NHSN_NL_OCT_2010SE_final.pdf"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www.cdc.gov/nhsn/library.html" TargetMode="External"/><Relationship Id="rId5" Type="http://schemas.openxmlformats.org/officeDocument/2006/relationships/hyperlink" Target="http://www.cdc.gov/nhsn/PDFs/pscManual/NHSN-Alerts_6_5.pdf" TargetMode="External"/><Relationship Id="rId4" Type="http://schemas.openxmlformats.org/officeDocument/2006/relationships/hyperlink" Target="http://www.vdh.virginia.gov/Epidemiology/Surveillance/HAI/SurveillanceReporting.htm"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mailto:Dana.Burshell@vdh.virginia.gov" TargetMode="External"/><Relationship Id="rId2" Type="http://schemas.openxmlformats.org/officeDocument/2006/relationships/image" Target="../media/image19.gif"/><Relationship Id="rId1" Type="http://schemas.openxmlformats.org/officeDocument/2006/relationships/slideLayout" Target="../slideLayouts/slideLayout2.xml"/><Relationship Id="rId4" Type="http://schemas.openxmlformats.org/officeDocument/2006/relationships/hyperlink" Target="mailto:Andrea.Alvarez@vdh.virginia.gov"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wmf"/><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2362200"/>
          </a:xfrm>
        </p:spPr>
        <p:txBody>
          <a:bodyPr>
            <a:normAutofit/>
          </a:bodyPr>
          <a:lstStyle/>
          <a:p>
            <a:r>
              <a:rPr lang="en-US" dirty="0" smtClean="0"/>
              <a:t>SIR 201: Calculating the Measure, Generating Reports, and Presenting the Data</a:t>
            </a:r>
            <a:endParaRPr lang="en-US" dirty="0"/>
          </a:p>
        </p:txBody>
      </p:sp>
      <p:sp>
        <p:nvSpPr>
          <p:cNvPr id="3" name="Subtitle 2"/>
          <p:cNvSpPr>
            <a:spLocks noGrp="1"/>
          </p:cNvSpPr>
          <p:nvPr>
            <p:ph type="subTitle" idx="1"/>
          </p:nvPr>
        </p:nvSpPr>
        <p:spPr>
          <a:xfrm>
            <a:off x="1371600" y="4495800"/>
            <a:ext cx="6400800" cy="1752600"/>
          </a:xfrm>
        </p:spPr>
        <p:txBody>
          <a:bodyPr/>
          <a:lstStyle/>
          <a:p>
            <a:r>
              <a:rPr lang="en-US" dirty="0" smtClean="0"/>
              <a:t>Dana Burshell, MPH, </a:t>
            </a:r>
            <a:r>
              <a:rPr lang="en-US" dirty="0" err="1" smtClean="0"/>
              <a:t>CPH</a:t>
            </a:r>
            <a:r>
              <a:rPr lang="en-US" dirty="0" smtClean="0"/>
              <a:t>, </a:t>
            </a:r>
            <a:r>
              <a:rPr lang="en-US" dirty="0" err="1" smtClean="0"/>
              <a:t>CIC</a:t>
            </a:r>
            <a:endParaRPr lang="en-US" dirty="0" smtClean="0"/>
          </a:p>
          <a:p>
            <a:r>
              <a:rPr lang="en-US" dirty="0" err="1" smtClean="0"/>
              <a:t>HAI</a:t>
            </a:r>
            <a:r>
              <a:rPr lang="en-US" dirty="0" smtClean="0"/>
              <a:t> Epidemiologist</a:t>
            </a:r>
          </a:p>
          <a:p>
            <a:r>
              <a:rPr lang="en-US" dirty="0" smtClean="0"/>
              <a:t>Virginia Department of Health</a:t>
            </a:r>
          </a:p>
          <a:p>
            <a:endParaRPr lang="en-US" dirty="0"/>
          </a:p>
        </p:txBody>
      </p:sp>
      <p:pic>
        <p:nvPicPr>
          <p:cNvPr id="1029" name="Picture 5" descr="C:\Documents and Settings\ifl23441\Local Settings\Temporary Internet Files\Content.IE5\BYO2GT49\MC900012843[1].wmf"/>
          <p:cNvPicPr>
            <a:picLocks noChangeAspect="1" noChangeArrowheads="1"/>
          </p:cNvPicPr>
          <p:nvPr/>
        </p:nvPicPr>
        <p:blipFill>
          <a:blip r:embed="rId3" cstate="print"/>
          <a:srcRect/>
          <a:stretch>
            <a:fillRect/>
          </a:stretch>
        </p:blipFill>
        <p:spPr bwMode="auto">
          <a:xfrm>
            <a:off x="4419600" y="228600"/>
            <a:ext cx="914400" cy="1284530"/>
          </a:xfrm>
          <a:prstGeom prst="rect">
            <a:avLst/>
          </a:prstGeom>
          <a:noFill/>
        </p:spPr>
      </p:pic>
      <p:pic>
        <p:nvPicPr>
          <p:cNvPr id="1031" name="Picture 7" descr="C:\Documents and Settings\ifl23441\Local Settings\Temporary Internet Files\Content.IE5\U9090NY6\MC900295342[1].wmf"/>
          <p:cNvPicPr>
            <a:picLocks noChangeAspect="1" noChangeArrowheads="1"/>
          </p:cNvPicPr>
          <p:nvPr/>
        </p:nvPicPr>
        <p:blipFill>
          <a:blip r:embed="rId4" cstate="print"/>
          <a:srcRect/>
          <a:stretch>
            <a:fillRect/>
          </a:stretch>
        </p:blipFill>
        <p:spPr bwMode="auto">
          <a:xfrm>
            <a:off x="228600" y="3352800"/>
            <a:ext cx="1600954" cy="1791077"/>
          </a:xfrm>
          <a:prstGeom prst="rect">
            <a:avLst/>
          </a:prstGeom>
          <a:noFill/>
        </p:spPr>
      </p:pic>
      <p:pic>
        <p:nvPicPr>
          <p:cNvPr id="1032" name="Picture 8" descr="C:\Documents and Settings\ifl23441\Local Settings\Temporary Internet Files\Content.IE5\LVVGHHKH\MC900233900[1].wmf"/>
          <p:cNvPicPr>
            <a:picLocks noChangeAspect="1" noChangeArrowheads="1"/>
          </p:cNvPicPr>
          <p:nvPr/>
        </p:nvPicPr>
        <p:blipFill>
          <a:blip r:embed="rId5" cstate="print"/>
          <a:srcRect/>
          <a:stretch>
            <a:fillRect/>
          </a:stretch>
        </p:blipFill>
        <p:spPr bwMode="auto">
          <a:xfrm>
            <a:off x="7162800" y="3200400"/>
            <a:ext cx="1691489" cy="210191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Deriving the CLABSI SIR</a:t>
            </a:r>
            <a:endParaRPr lang="en-US" dirty="0"/>
          </a:p>
        </p:txBody>
      </p:sp>
      <p:graphicFrame>
        <p:nvGraphicFramePr>
          <p:cNvPr id="4" name="Content Placeholder 3"/>
          <p:cNvGraphicFramePr>
            <a:graphicFrameLocks noGrp="1"/>
          </p:cNvGraphicFramePr>
          <p:nvPr>
            <p:ph idx="1"/>
          </p:nvPr>
        </p:nvGraphicFramePr>
        <p:xfrm>
          <a:off x="1295400" y="2362200"/>
          <a:ext cx="6858000" cy="2763520"/>
        </p:xfrm>
        <a:graphic>
          <a:graphicData uri="http://schemas.openxmlformats.org/drawingml/2006/table">
            <a:tbl>
              <a:tblPr firstRow="1" bandRow="1">
                <a:tableStyleId>{5C22544A-7EE6-4342-B048-85BDC9FD1C3A}</a:tableStyleId>
              </a:tblPr>
              <a:tblGrid>
                <a:gridCol w="1371600"/>
                <a:gridCol w="1371600"/>
                <a:gridCol w="1371600"/>
                <a:gridCol w="1371600"/>
                <a:gridCol w="1371600"/>
              </a:tblGrid>
              <a:tr h="370840">
                <a:tc>
                  <a:txBody>
                    <a:bodyPr/>
                    <a:lstStyle/>
                    <a:p>
                      <a:pPr algn="ctr"/>
                      <a:r>
                        <a:rPr lang="en-US" dirty="0" smtClean="0"/>
                        <a:t>Location type</a:t>
                      </a:r>
                      <a:endParaRPr lang="en-US" dirty="0"/>
                    </a:p>
                  </a:txBody>
                  <a:tcPr/>
                </a:tc>
                <a:tc>
                  <a:txBody>
                    <a:bodyPr/>
                    <a:lstStyle/>
                    <a:p>
                      <a:pPr algn="ctr"/>
                      <a:r>
                        <a:rPr lang="en-US" dirty="0" smtClean="0"/>
                        <a:t>CLABSI </a:t>
                      </a:r>
                    </a:p>
                    <a:p>
                      <a:pPr algn="ctr"/>
                      <a:r>
                        <a:rPr lang="en-US" dirty="0" smtClean="0"/>
                        <a:t>(#)</a:t>
                      </a:r>
                      <a:endParaRPr lang="en-US" dirty="0"/>
                    </a:p>
                  </a:txBody>
                  <a:tcPr/>
                </a:tc>
                <a:tc>
                  <a:txBody>
                    <a:bodyPr/>
                    <a:lstStyle/>
                    <a:p>
                      <a:pPr algn="ctr"/>
                      <a:r>
                        <a:rPr lang="en-US" dirty="0" smtClean="0"/>
                        <a:t>Central</a:t>
                      </a:r>
                      <a:r>
                        <a:rPr lang="en-US" baseline="0" dirty="0" smtClean="0"/>
                        <a:t> line days (#)</a:t>
                      </a:r>
                      <a:endParaRPr lang="en-US" dirty="0"/>
                    </a:p>
                  </a:txBody>
                  <a:tcPr/>
                </a:tc>
                <a:tc>
                  <a:txBody>
                    <a:bodyPr/>
                    <a:lstStyle/>
                    <a:p>
                      <a:pPr algn="ctr"/>
                      <a:r>
                        <a:rPr lang="en-US" dirty="0" smtClean="0"/>
                        <a:t>NHSN CLABSI rate</a:t>
                      </a:r>
                      <a:endParaRPr lang="en-US" dirty="0"/>
                    </a:p>
                  </a:txBody>
                  <a:tcPr/>
                </a:tc>
                <a:tc>
                  <a:txBody>
                    <a:bodyPr/>
                    <a:lstStyle/>
                    <a:p>
                      <a:pPr algn="ctr"/>
                      <a:r>
                        <a:rPr lang="en-US" dirty="0" smtClean="0"/>
                        <a:t>Predicted </a:t>
                      </a:r>
                      <a:r>
                        <a:rPr lang="en-US" dirty="0" err="1" smtClean="0"/>
                        <a:t>CLABSIs</a:t>
                      </a:r>
                      <a:r>
                        <a:rPr lang="en-US" dirty="0" smtClean="0"/>
                        <a:t> (#)</a:t>
                      </a:r>
                      <a:endParaRPr lang="en-US" dirty="0"/>
                    </a:p>
                  </a:txBody>
                  <a:tcPr/>
                </a:tc>
              </a:tr>
              <a:tr h="370840">
                <a:tc>
                  <a:txBody>
                    <a:bodyPr/>
                    <a:lstStyle/>
                    <a:p>
                      <a:r>
                        <a:rPr lang="en-US" dirty="0" smtClean="0"/>
                        <a:t>Medical cardiac</a:t>
                      </a:r>
                      <a:endParaRPr lang="en-US" dirty="0"/>
                    </a:p>
                  </a:txBody>
                  <a:tcPr anchor="ctr"/>
                </a:tc>
                <a:tc>
                  <a:txBody>
                    <a:bodyPr/>
                    <a:lstStyle/>
                    <a:p>
                      <a:pPr algn="ctr"/>
                      <a:r>
                        <a:rPr lang="en-US" dirty="0" smtClean="0"/>
                        <a:t>2</a:t>
                      </a:r>
                      <a:endParaRPr lang="en-US" dirty="0"/>
                    </a:p>
                  </a:txBody>
                  <a:tcPr anchor="ctr"/>
                </a:tc>
                <a:tc>
                  <a:txBody>
                    <a:bodyPr/>
                    <a:lstStyle/>
                    <a:p>
                      <a:pPr algn="ctr"/>
                      <a:r>
                        <a:rPr lang="en-US" dirty="0" smtClean="0"/>
                        <a:t>380</a:t>
                      </a:r>
                      <a:endParaRPr lang="en-US" dirty="0"/>
                    </a:p>
                  </a:txBody>
                  <a:tcPr anchor="ctr"/>
                </a:tc>
                <a:tc>
                  <a:txBody>
                    <a:bodyPr/>
                    <a:lstStyle/>
                    <a:p>
                      <a:pPr algn="ctr"/>
                      <a:r>
                        <a:rPr lang="en-US" dirty="0" smtClean="0"/>
                        <a:t>2.0</a:t>
                      </a:r>
                      <a:endParaRPr lang="en-US" dirty="0"/>
                    </a:p>
                  </a:txBody>
                  <a:tcPr anchor="ctr"/>
                </a:tc>
                <a:tc>
                  <a:txBody>
                    <a:bodyPr/>
                    <a:lstStyle/>
                    <a:p>
                      <a:pPr algn="ctr"/>
                      <a:r>
                        <a:rPr lang="en-US" dirty="0" smtClean="0"/>
                        <a:t>0.76</a:t>
                      </a:r>
                      <a:endParaRPr lang="en-US" dirty="0"/>
                    </a:p>
                  </a:txBody>
                  <a:tcPr anchor="ctr"/>
                </a:tc>
              </a:tr>
              <a:tr h="370840">
                <a:tc>
                  <a:txBody>
                    <a:bodyPr/>
                    <a:lstStyle/>
                    <a:p>
                      <a:r>
                        <a:rPr lang="en-US" dirty="0" smtClean="0"/>
                        <a:t>Medical</a:t>
                      </a:r>
                      <a:endParaRPr lang="en-US" dirty="0"/>
                    </a:p>
                  </a:txBody>
                  <a:tcPr/>
                </a:tc>
                <a:tc>
                  <a:txBody>
                    <a:bodyPr/>
                    <a:lstStyle/>
                    <a:p>
                      <a:pPr algn="ctr"/>
                      <a:r>
                        <a:rPr lang="en-US" dirty="0" smtClean="0"/>
                        <a:t>1</a:t>
                      </a:r>
                      <a:endParaRPr lang="en-US" dirty="0"/>
                    </a:p>
                  </a:txBody>
                  <a:tcPr/>
                </a:tc>
                <a:tc>
                  <a:txBody>
                    <a:bodyPr/>
                    <a:lstStyle/>
                    <a:p>
                      <a:pPr algn="ctr"/>
                      <a:r>
                        <a:rPr lang="en-US" dirty="0" smtClean="0"/>
                        <a:t>257</a:t>
                      </a:r>
                      <a:endParaRPr lang="en-US" dirty="0"/>
                    </a:p>
                  </a:txBody>
                  <a:tcPr/>
                </a:tc>
                <a:tc>
                  <a:txBody>
                    <a:bodyPr/>
                    <a:lstStyle/>
                    <a:p>
                      <a:pPr algn="ctr"/>
                      <a:r>
                        <a:rPr lang="en-US" dirty="0" smtClean="0"/>
                        <a:t>2.6</a:t>
                      </a:r>
                      <a:endParaRPr lang="en-US" dirty="0"/>
                    </a:p>
                  </a:txBody>
                  <a:tcPr/>
                </a:tc>
                <a:tc>
                  <a:txBody>
                    <a:bodyPr/>
                    <a:lstStyle/>
                    <a:p>
                      <a:pPr algn="ctr"/>
                      <a:r>
                        <a:rPr lang="en-US" dirty="0" smtClean="0"/>
                        <a:t>0.67</a:t>
                      </a:r>
                      <a:endParaRPr lang="en-US" dirty="0"/>
                    </a:p>
                  </a:txBody>
                  <a:tcPr/>
                </a:tc>
              </a:tr>
              <a:tr h="370840">
                <a:tc>
                  <a:txBody>
                    <a:bodyPr/>
                    <a:lstStyle/>
                    <a:p>
                      <a:r>
                        <a:rPr lang="en-US" dirty="0" smtClean="0"/>
                        <a:t>Med/</a:t>
                      </a:r>
                      <a:r>
                        <a:rPr lang="en-US" dirty="0" err="1" smtClean="0"/>
                        <a:t>Surg</a:t>
                      </a:r>
                      <a:endParaRPr lang="en-US" dirty="0"/>
                    </a:p>
                  </a:txBody>
                  <a:tcPr/>
                </a:tc>
                <a:tc>
                  <a:txBody>
                    <a:bodyPr/>
                    <a:lstStyle/>
                    <a:p>
                      <a:pPr algn="ctr"/>
                      <a:r>
                        <a:rPr lang="en-US" dirty="0" smtClean="0"/>
                        <a:t>3</a:t>
                      </a:r>
                      <a:endParaRPr lang="en-US" dirty="0"/>
                    </a:p>
                  </a:txBody>
                  <a:tcPr/>
                </a:tc>
                <a:tc>
                  <a:txBody>
                    <a:bodyPr/>
                    <a:lstStyle/>
                    <a:p>
                      <a:pPr algn="ctr"/>
                      <a:r>
                        <a:rPr lang="en-US" dirty="0" smtClean="0"/>
                        <a:t>627</a:t>
                      </a:r>
                      <a:endParaRPr lang="en-US" dirty="0"/>
                    </a:p>
                  </a:txBody>
                  <a:tcPr/>
                </a:tc>
                <a:tc>
                  <a:txBody>
                    <a:bodyPr/>
                    <a:lstStyle/>
                    <a:p>
                      <a:pPr algn="ctr"/>
                      <a:r>
                        <a:rPr lang="en-US" dirty="0" smtClean="0"/>
                        <a:t>1.5</a:t>
                      </a:r>
                      <a:endParaRPr lang="en-US" dirty="0"/>
                    </a:p>
                  </a:txBody>
                  <a:tcPr/>
                </a:tc>
                <a:tc>
                  <a:txBody>
                    <a:bodyPr/>
                    <a:lstStyle/>
                    <a:p>
                      <a:pPr algn="ctr"/>
                      <a:r>
                        <a:rPr lang="en-US" dirty="0" smtClean="0"/>
                        <a:t>0.94</a:t>
                      </a:r>
                      <a:endParaRPr lang="en-US" dirty="0"/>
                    </a:p>
                  </a:txBody>
                  <a:tcPr/>
                </a:tc>
              </a:tr>
              <a:tr h="370840">
                <a:tc>
                  <a:txBody>
                    <a:bodyPr/>
                    <a:lstStyle/>
                    <a:p>
                      <a:r>
                        <a:rPr lang="en-US" dirty="0" err="1" smtClean="0"/>
                        <a:t>Neurosurg</a:t>
                      </a:r>
                      <a:endParaRPr lang="en-US" dirty="0"/>
                    </a:p>
                  </a:txBody>
                  <a:tcPr/>
                </a:tc>
                <a:tc>
                  <a:txBody>
                    <a:bodyPr/>
                    <a:lstStyle/>
                    <a:p>
                      <a:pPr algn="ctr"/>
                      <a:r>
                        <a:rPr lang="en-US" dirty="0" smtClean="0"/>
                        <a:t>2</a:t>
                      </a:r>
                      <a:endParaRPr lang="en-US" dirty="0"/>
                    </a:p>
                  </a:txBody>
                  <a:tcPr/>
                </a:tc>
                <a:tc>
                  <a:txBody>
                    <a:bodyPr/>
                    <a:lstStyle/>
                    <a:p>
                      <a:pPr algn="ctr"/>
                      <a:r>
                        <a:rPr lang="en-US" dirty="0" smtClean="0"/>
                        <a:t>712</a:t>
                      </a:r>
                      <a:endParaRPr lang="en-US" dirty="0"/>
                    </a:p>
                  </a:txBody>
                  <a:tcPr/>
                </a:tc>
                <a:tc>
                  <a:txBody>
                    <a:bodyPr/>
                    <a:lstStyle/>
                    <a:p>
                      <a:pPr algn="ctr"/>
                      <a:r>
                        <a:rPr lang="en-US" dirty="0" smtClean="0"/>
                        <a:t>2.5</a:t>
                      </a:r>
                      <a:endParaRPr lang="en-US" dirty="0"/>
                    </a:p>
                  </a:txBody>
                  <a:tcPr/>
                </a:tc>
                <a:tc>
                  <a:txBody>
                    <a:bodyPr/>
                    <a:lstStyle/>
                    <a:p>
                      <a:pPr algn="ctr"/>
                      <a:r>
                        <a:rPr lang="en-US" dirty="0" smtClean="0"/>
                        <a:t>1.78</a:t>
                      </a:r>
                      <a:endParaRPr lang="en-US" dirty="0"/>
                    </a:p>
                  </a:txBody>
                  <a:tcPr/>
                </a:tc>
              </a:tr>
              <a:tr h="370840">
                <a:tc>
                  <a:txBody>
                    <a:bodyPr/>
                    <a:lstStyle/>
                    <a:p>
                      <a:r>
                        <a:rPr lang="en-US" dirty="0" smtClean="0"/>
                        <a:t>Total</a:t>
                      </a:r>
                      <a:endParaRPr lang="en-US" dirty="0"/>
                    </a:p>
                  </a:txBody>
                  <a:tcPr/>
                </a:tc>
                <a:tc>
                  <a:txBody>
                    <a:bodyPr/>
                    <a:lstStyle/>
                    <a:p>
                      <a:pPr algn="ctr"/>
                      <a:r>
                        <a:rPr lang="en-US" dirty="0" smtClean="0"/>
                        <a:t>8</a:t>
                      </a:r>
                      <a:endParaRPr lang="en-US" dirty="0"/>
                    </a:p>
                  </a:txBody>
                  <a:tcPr/>
                </a:tc>
                <a:tc>
                  <a:txBody>
                    <a:bodyPr/>
                    <a:lstStyle/>
                    <a:p>
                      <a:pPr algn="ctr"/>
                      <a:endParaRPr lang="en-US" dirty="0"/>
                    </a:p>
                  </a:txBody>
                  <a:tcPr/>
                </a:tc>
                <a:tc>
                  <a:txBody>
                    <a:bodyPr/>
                    <a:lstStyle/>
                    <a:p>
                      <a:pPr algn="ctr"/>
                      <a:r>
                        <a:rPr lang="en-US" dirty="0" smtClean="0"/>
                        <a:t>------</a:t>
                      </a:r>
                      <a:endParaRPr lang="en-US" dirty="0"/>
                    </a:p>
                  </a:txBody>
                  <a:tcPr/>
                </a:tc>
                <a:tc>
                  <a:txBody>
                    <a:bodyPr/>
                    <a:lstStyle/>
                    <a:p>
                      <a:pPr algn="ctr"/>
                      <a:r>
                        <a:rPr lang="en-US" dirty="0" smtClean="0"/>
                        <a:t>4.15</a:t>
                      </a:r>
                      <a:endParaRPr lang="en-US" dirty="0"/>
                    </a:p>
                  </a:txBody>
                  <a:tcPr/>
                </a:tc>
              </a:tr>
            </a:tbl>
          </a:graphicData>
        </a:graphic>
      </p:graphicFrame>
      <p:sp>
        <p:nvSpPr>
          <p:cNvPr id="6" name="TextBox 5"/>
          <p:cNvSpPr txBox="1"/>
          <p:nvPr/>
        </p:nvSpPr>
        <p:spPr>
          <a:xfrm>
            <a:off x="3352800" y="914400"/>
            <a:ext cx="5791200" cy="646331"/>
          </a:xfrm>
          <a:prstGeom prst="rect">
            <a:avLst/>
          </a:prstGeom>
          <a:noFill/>
          <a:ln w="38100">
            <a:solidFill>
              <a:srgbClr val="FF0000"/>
            </a:solidFill>
          </a:ln>
        </p:spPr>
        <p:txBody>
          <a:bodyPr wrap="square" rtlCol="0">
            <a:spAutoFit/>
          </a:bodyPr>
          <a:lstStyle/>
          <a:p>
            <a:r>
              <a:rPr lang="en-US" dirty="0" smtClean="0"/>
              <a:t>Predicted CLABSI (#) = </a:t>
            </a:r>
            <a:r>
              <a:rPr lang="en-US" u="sng" dirty="0" smtClean="0"/>
              <a:t>NHSN CLABSI rate x central line days</a:t>
            </a:r>
          </a:p>
          <a:p>
            <a:r>
              <a:rPr lang="en-US" dirty="0" smtClean="0"/>
              <a:t>				1000 </a:t>
            </a:r>
            <a:endParaRPr lang="en-US" dirty="0"/>
          </a:p>
        </p:txBody>
      </p:sp>
      <p:cxnSp>
        <p:nvCxnSpPr>
          <p:cNvPr id="11" name="Straight Arrow Connector 10"/>
          <p:cNvCxnSpPr/>
          <p:nvPr/>
        </p:nvCxnSpPr>
        <p:spPr>
          <a:xfrm>
            <a:off x="7467600" y="1600200"/>
            <a:ext cx="0"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447800" y="5715000"/>
            <a:ext cx="6248400" cy="646331"/>
          </a:xfrm>
          <a:prstGeom prst="rect">
            <a:avLst/>
          </a:prstGeom>
          <a:noFill/>
          <a:ln w="38100">
            <a:solidFill>
              <a:srgbClr val="FF0000"/>
            </a:solidFill>
          </a:ln>
        </p:spPr>
        <p:txBody>
          <a:bodyPr wrap="square" rtlCol="0">
            <a:spAutoFit/>
          </a:bodyPr>
          <a:lstStyle/>
          <a:p>
            <a:r>
              <a:rPr lang="en-US" b="1" dirty="0" smtClean="0"/>
              <a:t>Overall CLABSI SIR </a:t>
            </a:r>
            <a:r>
              <a:rPr lang="en-US" dirty="0" smtClean="0"/>
              <a:t>= </a:t>
            </a:r>
            <a:r>
              <a:rPr lang="en-US" u="sng" dirty="0" smtClean="0"/>
              <a:t>  observed</a:t>
            </a:r>
            <a:r>
              <a:rPr lang="en-US" dirty="0" smtClean="0"/>
              <a:t>  =     </a:t>
            </a:r>
            <a:r>
              <a:rPr lang="en-US" u="sng" dirty="0" smtClean="0"/>
              <a:t>   8    </a:t>
            </a:r>
            <a:r>
              <a:rPr lang="en-US" i="1" dirty="0" smtClean="0"/>
              <a:t>         </a:t>
            </a:r>
            <a:r>
              <a:rPr lang="en-US" dirty="0" smtClean="0"/>
              <a:t>=  1.93</a:t>
            </a:r>
          </a:p>
          <a:p>
            <a:r>
              <a:rPr lang="en-US" dirty="0"/>
              <a:t> </a:t>
            </a:r>
            <a:r>
              <a:rPr lang="en-US" dirty="0" smtClean="0"/>
              <a:t>                                      predicted         4.15</a:t>
            </a:r>
            <a:endParaRPr lang="en-US" dirty="0"/>
          </a:p>
        </p:txBody>
      </p:sp>
      <p:cxnSp>
        <p:nvCxnSpPr>
          <p:cNvPr id="25" name="Straight Arrow Connector 24"/>
          <p:cNvCxnSpPr/>
          <p:nvPr/>
        </p:nvCxnSpPr>
        <p:spPr>
          <a:xfrm>
            <a:off x="3352800" y="5029200"/>
            <a:ext cx="1676400" cy="838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5334000" y="5029200"/>
            <a:ext cx="2133600" cy="1066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6019800" y="5715000"/>
            <a:ext cx="533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7"/>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5"/>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6"/>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24"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interpret the SIR?</a:t>
            </a:r>
            <a:endParaRPr lang="en-US" dirty="0"/>
          </a:p>
        </p:txBody>
      </p:sp>
      <p:graphicFrame>
        <p:nvGraphicFramePr>
          <p:cNvPr id="9" name="Table 8"/>
          <p:cNvGraphicFramePr>
            <a:graphicFrameLocks noGrp="1"/>
          </p:cNvGraphicFramePr>
          <p:nvPr/>
        </p:nvGraphicFramePr>
        <p:xfrm>
          <a:off x="685797" y="1397000"/>
          <a:ext cx="8077202" cy="1285240"/>
        </p:xfrm>
        <a:graphic>
          <a:graphicData uri="http://schemas.openxmlformats.org/drawingml/2006/table">
            <a:tbl>
              <a:tblPr firstRow="1" bandRow="1">
                <a:tableStyleId>{5C22544A-7EE6-4342-B048-85BDC9FD1C3A}</a:tableStyleId>
              </a:tblPr>
              <a:tblGrid>
                <a:gridCol w="1153886"/>
                <a:gridCol w="1153886"/>
                <a:gridCol w="1153886"/>
                <a:gridCol w="1153886"/>
                <a:gridCol w="1153886"/>
                <a:gridCol w="1153886"/>
                <a:gridCol w="1153886"/>
              </a:tblGrid>
              <a:tr h="370840">
                <a:tc>
                  <a:txBody>
                    <a:bodyPr/>
                    <a:lstStyle/>
                    <a:p>
                      <a:pPr algn="ctr"/>
                      <a:r>
                        <a:rPr lang="en-US" dirty="0" smtClean="0"/>
                        <a:t>Facility name</a:t>
                      </a:r>
                      <a:endParaRPr lang="en-US" dirty="0"/>
                    </a:p>
                  </a:txBody>
                  <a:tcPr/>
                </a:tc>
                <a:tc>
                  <a:txBody>
                    <a:bodyPr/>
                    <a:lstStyle/>
                    <a:p>
                      <a:pPr algn="ctr"/>
                      <a:r>
                        <a:rPr lang="en-US" dirty="0" smtClean="0"/>
                        <a:t>CLABSI </a:t>
                      </a:r>
                    </a:p>
                    <a:p>
                      <a:pPr algn="ctr"/>
                      <a:r>
                        <a:rPr lang="en-US" dirty="0" smtClean="0"/>
                        <a:t>(#)</a:t>
                      </a:r>
                      <a:endParaRPr lang="en-US" dirty="0"/>
                    </a:p>
                  </a:txBody>
                  <a:tcPr/>
                </a:tc>
                <a:tc>
                  <a:txBody>
                    <a:bodyPr/>
                    <a:lstStyle/>
                    <a:p>
                      <a:pPr algn="ctr"/>
                      <a:r>
                        <a:rPr lang="en-US" dirty="0" smtClean="0"/>
                        <a:t>Central</a:t>
                      </a:r>
                      <a:r>
                        <a:rPr lang="en-US" baseline="0" dirty="0" smtClean="0"/>
                        <a:t> line days (#)</a:t>
                      </a:r>
                      <a:endParaRPr lang="en-US" dirty="0"/>
                    </a:p>
                  </a:txBody>
                  <a:tcPr/>
                </a:tc>
                <a:tc>
                  <a:txBody>
                    <a:bodyPr/>
                    <a:lstStyle/>
                    <a:p>
                      <a:pPr algn="ctr"/>
                      <a:r>
                        <a:rPr lang="en-US" dirty="0" smtClean="0"/>
                        <a:t>Predicted </a:t>
                      </a:r>
                      <a:r>
                        <a:rPr lang="en-US" dirty="0" err="1" smtClean="0"/>
                        <a:t>CLABSIs</a:t>
                      </a:r>
                      <a:r>
                        <a:rPr lang="en-US" dirty="0" smtClean="0"/>
                        <a:t> (#)</a:t>
                      </a:r>
                      <a:endParaRPr lang="en-US" dirty="0"/>
                    </a:p>
                  </a:txBody>
                  <a:tcPr/>
                </a:tc>
                <a:tc>
                  <a:txBody>
                    <a:bodyPr/>
                    <a:lstStyle/>
                    <a:p>
                      <a:pPr algn="ctr"/>
                      <a:r>
                        <a:rPr lang="en-US" dirty="0" smtClean="0"/>
                        <a:t>SIR</a:t>
                      </a:r>
                      <a:endParaRPr lang="en-US" dirty="0"/>
                    </a:p>
                  </a:txBody>
                  <a:tcPr/>
                </a:tc>
                <a:tc>
                  <a:txBody>
                    <a:bodyPr/>
                    <a:lstStyle/>
                    <a:p>
                      <a:pPr algn="ctr"/>
                      <a:r>
                        <a:rPr lang="en-US" dirty="0" smtClean="0"/>
                        <a:t>SIR          p-value</a:t>
                      </a:r>
                      <a:endParaRPr lang="en-US" dirty="0"/>
                    </a:p>
                  </a:txBody>
                  <a:tcPr/>
                </a:tc>
                <a:tc>
                  <a:txBody>
                    <a:bodyPr/>
                    <a:lstStyle/>
                    <a:p>
                      <a:pPr algn="ctr"/>
                      <a:r>
                        <a:rPr lang="en-US" dirty="0" smtClean="0"/>
                        <a:t>SIR       95% CI</a:t>
                      </a:r>
                      <a:endParaRPr lang="en-US" dirty="0"/>
                    </a:p>
                  </a:txBody>
                  <a:tcPr/>
                </a:tc>
              </a:tr>
              <a:tr h="370840">
                <a:tc>
                  <a:txBody>
                    <a:bodyPr/>
                    <a:lstStyle/>
                    <a:p>
                      <a:pPr algn="ctr"/>
                      <a:r>
                        <a:rPr lang="en-US" dirty="0" smtClean="0"/>
                        <a:t>Hospital</a:t>
                      </a:r>
                      <a:r>
                        <a:rPr lang="en-US" baseline="0" dirty="0" smtClean="0"/>
                        <a:t> X</a:t>
                      </a:r>
                      <a:endParaRPr lang="en-US" dirty="0"/>
                    </a:p>
                  </a:txBody>
                  <a:tcPr/>
                </a:tc>
                <a:tc>
                  <a:txBody>
                    <a:bodyPr/>
                    <a:lstStyle/>
                    <a:p>
                      <a:pPr algn="ctr"/>
                      <a:r>
                        <a:rPr lang="en-US" dirty="0" smtClean="0"/>
                        <a:t>8</a:t>
                      </a:r>
                      <a:endParaRPr lang="en-US" dirty="0"/>
                    </a:p>
                  </a:txBody>
                  <a:tcPr/>
                </a:tc>
                <a:tc>
                  <a:txBody>
                    <a:bodyPr/>
                    <a:lstStyle/>
                    <a:p>
                      <a:pPr algn="ctr"/>
                      <a:r>
                        <a:rPr lang="en-US" dirty="0" smtClean="0"/>
                        <a:t>1,976</a:t>
                      </a:r>
                      <a:endParaRPr lang="en-US" dirty="0"/>
                    </a:p>
                  </a:txBody>
                  <a:tcPr/>
                </a:tc>
                <a:tc>
                  <a:txBody>
                    <a:bodyPr/>
                    <a:lstStyle/>
                    <a:p>
                      <a:pPr algn="ctr"/>
                      <a:r>
                        <a:rPr lang="en-US" dirty="0" smtClean="0"/>
                        <a:t>4.15</a:t>
                      </a:r>
                      <a:endParaRPr lang="en-US" dirty="0"/>
                    </a:p>
                  </a:txBody>
                  <a:tcPr/>
                </a:tc>
                <a:tc>
                  <a:txBody>
                    <a:bodyPr/>
                    <a:lstStyle/>
                    <a:p>
                      <a:pPr algn="ctr"/>
                      <a:r>
                        <a:rPr lang="en-US" dirty="0" smtClean="0"/>
                        <a:t>1.93</a:t>
                      </a:r>
                      <a:endParaRPr lang="en-US" dirty="0"/>
                    </a:p>
                  </a:txBody>
                  <a:tcPr/>
                </a:tc>
                <a:tc>
                  <a:txBody>
                    <a:bodyPr/>
                    <a:lstStyle/>
                    <a:p>
                      <a:pPr algn="ctr"/>
                      <a:r>
                        <a:rPr lang="en-US" dirty="0" smtClean="0"/>
                        <a:t>0.06</a:t>
                      </a:r>
                      <a:endParaRPr lang="en-US" dirty="0"/>
                    </a:p>
                  </a:txBody>
                  <a:tcPr/>
                </a:tc>
                <a:tc>
                  <a:txBody>
                    <a:bodyPr/>
                    <a:lstStyle/>
                    <a:p>
                      <a:pPr algn="ctr"/>
                      <a:r>
                        <a:rPr lang="en-US" dirty="0" smtClean="0"/>
                        <a:t>0.83, 3.80</a:t>
                      </a:r>
                      <a:endParaRPr lang="en-US" dirty="0"/>
                    </a:p>
                  </a:txBody>
                  <a:tcPr/>
                </a:tc>
              </a:tr>
            </a:tbl>
          </a:graphicData>
        </a:graphic>
      </p:graphicFrame>
      <p:sp>
        <p:nvSpPr>
          <p:cNvPr id="10" name="Content Placeholder 5"/>
          <p:cNvSpPr>
            <a:spLocks noGrp="1"/>
          </p:cNvSpPr>
          <p:nvPr>
            <p:ph sz="quarter" idx="1"/>
          </p:nvPr>
        </p:nvSpPr>
        <p:spPr>
          <a:xfrm>
            <a:off x="457200" y="2789237"/>
            <a:ext cx="8305800" cy="3840163"/>
          </a:xfrm>
        </p:spPr>
        <p:txBody>
          <a:bodyPr>
            <a:normAutofit/>
          </a:bodyPr>
          <a:lstStyle/>
          <a:p>
            <a:r>
              <a:rPr lang="en-US" sz="2000" dirty="0" smtClean="0"/>
              <a:t>During 2009, there were </a:t>
            </a:r>
            <a:r>
              <a:rPr lang="en-US" sz="2000" dirty="0" smtClean="0">
                <a:solidFill>
                  <a:srgbClr val="FF0000"/>
                </a:solidFill>
              </a:rPr>
              <a:t>8</a:t>
            </a:r>
            <a:r>
              <a:rPr lang="en-US" sz="2000" dirty="0" smtClean="0"/>
              <a:t> </a:t>
            </a:r>
            <a:r>
              <a:rPr lang="en-US" sz="2000" b="1" dirty="0" smtClean="0"/>
              <a:t>CLABSIs identified</a:t>
            </a:r>
            <a:r>
              <a:rPr lang="en-US" sz="2000" dirty="0" smtClean="0"/>
              <a:t> and </a:t>
            </a:r>
            <a:r>
              <a:rPr lang="en-US" sz="2000" dirty="0" smtClean="0">
                <a:solidFill>
                  <a:srgbClr val="FF0000"/>
                </a:solidFill>
              </a:rPr>
              <a:t>1,976</a:t>
            </a:r>
            <a:r>
              <a:rPr lang="en-US" sz="2000" dirty="0" smtClean="0"/>
              <a:t> </a:t>
            </a:r>
            <a:r>
              <a:rPr lang="en-US" sz="2000" b="1" dirty="0" smtClean="0"/>
              <a:t>central line days </a:t>
            </a:r>
            <a:r>
              <a:rPr lang="en-US" sz="2000" dirty="0" smtClean="0"/>
              <a:t>observed in Hospital X’s intensive care units. </a:t>
            </a:r>
          </a:p>
          <a:p>
            <a:r>
              <a:rPr lang="en-US" sz="2000" dirty="0" smtClean="0"/>
              <a:t>Based on the NHSN 2006-2008 baseline data and the composition of locations in Hospital X, </a:t>
            </a:r>
            <a:r>
              <a:rPr lang="en-US" sz="2000" dirty="0" smtClean="0">
                <a:solidFill>
                  <a:srgbClr val="FF0000"/>
                </a:solidFill>
              </a:rPr>
              <a:t>4.15</a:t>
            </a:r>
            <a:r>
              <a:rPr lang="en-US" sz="2000" dirty="0" smtClean="0"/>
              <a:t> CLABSIs were </a:t>
            </a:r>
            <a:r>
              <a:rPr lang="en-US" sz="2000" b="1" dirty="0" smtClean="0"/>
              <a:t>predicted</a:t>
            </a:r>
            <a:r>
              <a:rPr lang="en-US" sz="2000" dirty="0" smtClean="0"/>
              <a:t>.</a:t>
            </a:r>
          </a:p>
          <a:p>
            <a:r>
              <a:rPr lang="en-US" sz="2000" dirty="0" smtClean="0"/>
              <a:t>This results in an </a:t>
            </a:r>
            <a:r>
              <a:rPr lang="en-US" sz="2000" b="1" dirty="0" smtClean="0"/>
              <a:t>SIR</a:t>
            </a:r>
            <a:r>
              <a:rPr lang="en-US" sz="2000" dirty="0" smtClean="0"/>
              <a:t> of </a:t>
            </a:r>
            <a:r>
              <a:rPr lang="en-US" sz="2000" dirty="0" smtClean="0">
                <a:solidFill>
                  <a:srgbClr val="FF0000"/>
                </a:solidFill>
              </a:rPr>
              <a:t>1.93</a:t>
            </a:r>
            <a:r>
              <a:rPr lang="en-US" sz="2000" dirty="0" smtClean="0"/>
              <a:t> (O/P= </a:t>
            </a:r>
            <a:r>
              <a:rPr lang="en-US" sz="2000" dirty="0" smtClean="0">
                <a:solidFill>
                  <a:srgbClr val="FF0000"/>
                </a:solidFill>
              </a:rPr>
              <a:t>8/4.15</a:t>
            </a:r>
            <a:r>
              <a:rPr lang="en-US" sz="2000" dirty="0" smtClean="0"/>
              <a:t>), signifying that during this time period, Hospital X identified </a:t>
            </a:r>
            <a:r>
              <a:rPr lang="en-US" sz="2000" b="1" dirty="0" smtClean="0"/>
              <a:t>93</a:t>
            </a:r>
            <a:r>
              <a:rPr lang="en-US" sz="2000" b="1" dirty="0" smtClean="0"/>
              <a:t>% more </a:t>
            </a:r>
            <a:r>
              <a:rPr lang="en-US" sz="2000" dirty="0" smtClean="0"/>
              <a:t>CLABSIs </a:t>
            </a:r>
            <a:r>
              <a:rPr lang="en-US" sz="2000" b="1" dirty="0" smtClean="0"/>
              <a:t>than predicted</a:t>
            </a:r>
            <a:r>
              <a:rPr lang="en-US" sz="2000" dirty="0" smtClean="0"/>
              <a:t>.</a:t>
            </a:r>
          </a:p>
          <a:p>
            <a:r>
              <a:rPr lang="en-US" sz="2000" dirty="0" smtClean="0"/>
              <a:t>The </a:t>
            </a:r>
            <a:r>
              <a:rPr lang="en-US" sz="2000" b="1" dirty="0" smtClean="0"/>
              <a:t>p-value</a:t>
            </a:r>
            <a:r>
              <a:rPr lang="en-US" sz="2000" dirty="0" smtClean="0"/>
              <a:t> </a:t>
            </a:r>
            <a:r>
              <a:rPr lang="en-US" sz="2000" dirty="0" smtClean="0">
                <a:solidFill>
                  <a:srgbClr val="FF0000"/>
                </a:solidFill>
              </a:rPr>
              <a:t>(0.06)</a:t>
            </a:r>
            <a:r>
              <a:rPr lang="en-US" sz="2000" dirty="0" smtClean="0"/>
              <a:t> and </a:t>
            </a:r>
            <a:r>
              <a:rPr lang="en-US" sz="2000" b="1" dirty="0" smtClean="0"/>
              <a:t>95% confidence interval  (CI) </a:t>
            </a:r>
            <a:r>
              <a:rPr lang="en-US" sz="2000" dirty="0" smtClean="0"/>
              <a:t>(</a:t>
            </a:r>
            <a:r>
              <a:rPr lang="en-US" sz="2000" dirty="0" smtClean="0">
                <a:solidFill>
                  <a:srgbClr val="FF0000"/>
                </a:solidFill>
              </a:rPr>
              <a:t>0.83, 3.80</a:t>
            </a:r>
            <a:r>
              <a:rPr lang="en-US" sz="2000" dirty="0" smtClean="0"/>
              <a:t>) indicate that the number of observed CLABSIs is </a:t>
            </a:r>
            <a:r>
              <a:rPr lang="en-US" sz="2000" b="1" dirty="0" smtClean="0"/>
              <a:t>not statistically significantly higher </a:t>
            </a:r>
            <a:r>
              <a:rPr lang="en-US" sz="2000" dirty="0" smtClean="0"/>
              <a:t>than the number of predicted CLABSIs.  (Reminder: If the p-value is less than 0.05 and the 95% CI does not cross 1, the SIR is statistically significantly different than 1.)</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quality for CLABSI</a:t>
            </a:r>
            <a:endParaRPr lang="en-US" dirty="0"/>
          </a:p>
        </p:txBody>
      </p:sp>
      <p:sp>
        <p:nvSpPr>
          <p:cNvPr id="3" name="Content Placeholder 2"/>
          <p:cNvSpPr>
            <a:spLocks noGrp="1"/>
          </p:cNvSpPr>
          <p:nvPr>
            <p:ph idx="1"/>
          </p:nvPr>
        </p:nvSpPr>
        <p:spPr/>
        <p:txBody>
          <a:bodyPr/>
          <a:lstStyle/>
          <a:p>
            <a:r>
              <a:rPr lang="en-US" dirty="0" smtClean="0"/>
              <a:t>Incomplete/missing</a:t>
            </a:r>
          </a:p>
          <a:p>
            <a:pPr lvl="1"/>
            <a:r>
              <a:rPr lang="en-US" dirty="0" smtClean="0"/>
              <a:t>Box will pop-up upon log-in of NHSN (if you have not turned it off)</a:t>
            </a:r>
          </a:p>
          <a:p>
            <a:pPr lvl="1"/>
            <a:r>
              <a:rPr lang="en-US" dirty="0" smtClean="0"/>
              <a:t>On the navigation bar</a:t>
            </a:r>
          </a:p>
          <a:p>
            <a:pPr lvl="2"/>
            <a:r>
              <a:rPr lang="en-US" dirty="0" smtClean="0"/>
              <a:t>Event &gt; Incomplete</a:t>
            </a:r>
          </a:p>
          <a:p>
            <a:pPr lvl="2"/>
            <a:r>
              <a:rPr lang="en-US" dirty="0" smtClean="0"/>
              <a:t>Summary Data &gt; Incomplete</a:t>
            </a:r>
          </a:p>
          <a:p>
            <a:pPr lvl="1"/>
            <a:r>
              <a:rPr lang="en-US" dirty="0" smtClean="0"/>
              <a:t>Embedded within the SIR report at the end</a:t>
            </a:r>
          </a:p>
          <a:p>
            <a:pPr lvl="2"/>
            <a:r>
              <a:rPr lang="en-US" dirty="0" smtClean="0"/>
              <a:t>Months with 0 or missing device days</a:t>
            </a:r>
          </a:p>
          <a:p>
            <a:pPr lvl="2"/>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NHSN alerts to ensure data quality</a:t>
            </a:r>
            <a:endParaRPr lang="en-US" dirty="0"/>
          </a:p>
        </p:txBody>
      </p:sp>
      <p:pic>
        <p:nvPicPr>
          <p:cNvPr id="1026" name="Picture 2"/>
          <p:cNvPicPr>
            <a:picLocks noGrp="1" noChangeAspect="1" noChangeArrowheads="1"/>
          </p:cNvPicPr>
          <p:nvPr>
            <p:ph idx="1"/>
          </p:nvPr>
        </p:nvPicPr>
        <p:blipFill>
          <a:blip r:embed="rId3" cstate="print"/>
          <a:srcRect l="9593" t="20203" r="8246" b="41074"/>
          <a:stretch>
            <a:fillRect/>
          </a:stretch>
        </p:blipFill>
        <p:spPr bwMode="auto">
          <a:xfrm>
            <a:off x="304800" y="1722620"/>
            <a:ext cx="8610600" cy="3839980"/>
          </a:xfrm>
          <a:prstGeom prst="rect">
            <a:avLst/>
          </a:prstGeom>
          <a:noFill/>
          <a:ln w="9525">
            <a:noFill/>
            <a:miter lim="800000"/>
            <a:headEnd/>
            <a:tailEnd/>
          </a:ln>
        </p:spPr>
      </p:pic>
      <p:sp>
        <p:nvSpPr>
          <p:cNvPr id="5" name="Rectangle 4"/>
          <p:cNvSpPr/>
          <p:nvPr/>
        </p:nvSpPr>
        <p:spPr>
          <a:xfrm>
            <a:off x="4343400" y="3276600"/>
            <a:ext cx="2209800" cy="381000"/>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38800" y="6248400"/>
            <a:ext cx="4038600" cy="369332"/>
          </a:xfrm>
          <a:prstGeom prst="rect">
            <a:avLst/>
          </a:prstGeom>
          <a:noFill/>
        </p:spPr>
        <p:txBody>
          <a:bodyPr wrap="square" rtlCol="0">
            <a:spAutoFit/>
          </a:bodyPr>
          <a:lstStyle/>
          <a:p>
            <a:r>
              <a:rPr lang="en-US" dirty="0" smtClean="0"/>
              <a:t>Further explanation in NHSN Help</a:t>
            </a:r>
            <a:endParaRPr lang="en-US" dirty="0"/>
          </a:p>
        </p:txBody>
      </p:sp>
      <p:sp>
        <p:nvSpPr>
          <p:cNvPr id="6" name="Oval 5"/>
          <p:cNvSpPr/>
          <p:nvPr/>
        </p:nvSpPr>
        <p:spPr>
          <a:xfrm>
            <a:off x="1524000" y="3733800"/>
            <a:ext cx="5715000" cy="4572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458200" y="2362200"/>
            <a:ext cx="304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NHSN reports</a:t>
            </a:r>
            <a:endParaRPr lang="en-US" dirty="0"/>
          </a:p>
        </p:txBody>
      </p:sp>
      <p:sp>
        <p:nvSpPr>
          <p:cNvPr id="3" name="Content Placeholder 2"/>
          <p:cNvSpPr>
            <a:spLocks noGrp="1"/>
          </p:cNvSpPr>
          <p:nvPr>
            <p:ph idx="1"/>
          </p:nvPr>
        </p:nvSpPr>
        <p:spPr>
          <a:xfrm>
            <a:off x="1676400" y="1600200"/>
            <a:ext cx="7010400" cy="4525963"/>
          </a:xfrm>
        </p:spPr>
        <p:txBody>
          <a:bodyPr>
            <a:normAutofit fontScale="85000" lnSpcReduction="20000"/>
          </a:bodyPr>
          <a:lstStyle/>
          <a:p>
            <a:r>
              <a:rPr lang="en-US" dirty="0" smtClean="0"/>
              <a:t>NHSN reports offer over 50 CDC-designed reports that are modifiable </a:t>
            </a:r>
            <a:r>
              <a:rPr lang="en-US" u="sng" dirty="0" smtClean="0"/>
              <a:t>plus</a:t>
            </a:r>
            <a:r>
              <a:rPr lang="en-US" dirty="0" smtClean="0"/>
              <a:t> you can create your own reports!</a:t>
            </a:r>
          </a:p>
          <a:p>
            <a:r>
              <a:rPr lang="en-US" dirty="0" smtClean="0"/>
              <a:t>The only way to really become proficient in using NHSN reports is practice.</a:t>
            </a:r>
          </a:p>
          <a:p>
            <a:r>
              <a:rPr lang="en-US" dirty="0" smtClean="0"/>
              <a:t>Experiment using NHSN reports</a:t>
            </a:r>
          </a:p>
          <a:p>
            <a:pPr lvl="1"/>
            <a:r>
              <a:rPr lang="en-US" dirty="0" smtClean="0"/>
              <a:t>You will not and cannot alter the input data when generating any report.</a:t>
            </a:r>
          </a:p>
          <a:p>
            <a:r>
              <a:rPr lang="en-US" dirty="0" smtClean="0"/>
              <a:t>Generate data sets!</a:t>
            </a:r>
          </a:p>
          <a:p>
            <a:pPr lvl="1"/>
            <a:r>
              <a:rPr lang="en-US" dirty="0" smtClean="0"/>
              <a:t>It is the </a:t>
            </a:r>
            <a:r>
              <a:rPr lang="en-US" b="1" dirty="0" smtClean="0"/>
              <a:t>first step </a:t>
            </a:r>
            <a:r>
              <a:rPr lang="en-US" dirty="0" smtClean="0"/>
              <a:t>in performing NHSN analysis.</a:t>
            </a:r>
          </a:p>
          <a:p>
            <a:pPr lvl="1"/>
            <a:r>
              <a:rPr lang="en-US" dirty="0" smtClean="0"/>
              <a:t>Only way to capture the most recent data in an analysis.</a:t>
            </a:r>
          </a:p>
          <a:p>
            <a:endParaRPr lang="en-US" dirty="0" smtClean="0"/>
          </a:p>
          <a:p>
            <a:endParaRPr lang="en-US" dirty="0" smtClean="0"/>
          </a:p>
          <a:p>
            <a:pPr>
              <a:buNone/>
            </a:pPr>
            <a:endParaRPr lang="en-US" dirty="0" smtClean="0"/>
          </a:p>
        </p:txBody>
      </p:sp>
      <p:pic>
        <p:nvPicPr>
          <p:cNvPr id="1026" name="Picture 2"/>
          <p:cNvPicPr>
            <a:picLocks noChangeAspect="1" noChangeArrowheads="1"/>
          </p:cNvPicPr>
          <p:nvPr/>
        </p:nvPicPr>
        <p:blipFill>
          <a:blip r:embed="rId3" cstate="print"/>
          <a:srcRect t="17188" r="87500" b="42968"/>
          <a:stretch>
            <a:fillRect/>
          </a:stretch>
        </p:blipFill>
        <p:spPr bwMode="auto">
          <a:xfrm>
            <a:off x="152400" y="1219200"/>
            <a:ext cx="1524000" cy="5105400"/>
          </a:xfrm>
          <a:prstGeom prst="rect">
            <a:avLst/>
          </a:prstGeom>
          <a:noFill/>
          <a:ln w="9525">
            <a:noFill/>
            <a:miter lim="800000"/>
            <a:headEnd/>
            <a:tailEnd/>
          </a:ln>
        </p:spPr>
      </p:pic>
      <p:sp>
        <p:nvSpPr>
          <p:cNvPr id="5" name="Oval 4"/>
          <p:cNvSpPr/>
          <p:nvPr/>
        </p:nvSpPr>
        <p:spPr>
          <a:xfrm>
            <a:off x="152400" y="4343400"/>
            <a:ext cx="1600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Generating an NHSN CLABSI SIR Report</a:t>
            </a:r>
            <a:endParaRPr lang="en-US" dirty="0"/>
          </a:p>
        </p:txBody>
      </p:sp>
      <p:pic>
        <p:nvPicPr>
          <p:cNvPr id="1026" name="Picture 2"/>
          <p:cNvPicPr>
            <a:picLocks noGrp="1" noChangeAspect="1" noChangeArrowheads="1"/>
          </p:cNvPicPr>
          <p:nvPr>
            <p:ph idx="1"/>
          </p:nvPr>
        </p:nvPicPr>
        <p:blipFill>
          <a:blip r:embed="rId3" cstate="print"/>
          <a:srcRect l="9593" t="33118" r="29797" b="14135"/>
          <a:stretch>
            <a:fillRect/>
          </a:stretch>
        </p:blipFill>
        <p:spPr bwMode="auto">
          <a:xfrm>
            <a:off x="1143000" y="1828800"/>
            <a:ext cx="6676505" cy="4648200"/>
          </a:xfrm>
          <a:prstGeom prst="rect">
            <a:avLst/>
          </a:prstGeom>
          <a:noFill/>
          <a:ln w="9525">
            <a:noFill/>
            <a:miter lim="800000"/>
            <a:headEnd/>
            <a:tailEnd/>
          </a:ln>
        </p:spPr>
      </p:pic>
      <p:sp>
        <p:nvSpPr>
          <p:cNvPr id="5" name="Rectangle 4"/>
          <p:cNvSpPr/>
          <p:nvPr/>
        </p:nvSpPr>
        <p:spPr>
          <a:xfrm>
            <a:off x="3429000" y="5715000"/>
            <a:ext cx="35052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2590800" y="2667000"/>
            <a:ext cx="152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971800" y="3276600"/>
            <a:ext cx="152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819400" y="3048000"/>
            <a:ext cx="152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85800" y="2743200"/>
            <a:ext cx="6096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Monthly reporting plans</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 The </a:t>
            </a:r>
            <a:r>
              <a:rPr lang="en-US" i="1" dirty="0" smtClean="0"/>
              <a:t>Patient Safety Monthly Reporting Plan Form (CDC 57.106) is used by NHSN institutions to inform CDC which Patient Safety modules are used during a given month. This allows CDC to select the data that should be included in the aggregate data pool for analysis. Each participating institution must enter a monthly Plan to indicate the module used, if any, and the events, locations and/or procedures they monitored.</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 sections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Sections in each output</a:t>
            </a:r>
          </a:p>
          <a:p>
            <a:pPr lvl="1"/>
            <a:r>
              <a:rPr lang="en-US" dirty="0" smtClean="0"/>
              <a:t>Grouped by location</a:t>
            </a:r>
          </a:p>
          <a:p>
            <a:pPr lvl="2"/>
            <a:r>
              <a:rPr lang="en-US" dirty="0" smtClean="0"/>
              <a:t>Overall</a:t>
            </a:r>
          </a:p>
          <a:p>
            <a:pPr lvl="2"/>
            <a:r>
              <a:rPr lang="en-US" dirty="0" err="1" smtClean="0"/>
              <a:t>OrgID</a:t>
            </a:r>
            <a:r>
              <a:rPr lang="en-US" dirty="0" smtClean="0"/>
              <a:t> – facility</a:t>
            </a:r>
          </a:p>
          <a:p>
            <a:pPr lvl="2"/>
            <a:r>
              <a:rPr lang="en-US" dirty="0" smtClean="0"/>
              <a:t>Location Type (ex. ICU-Other) </a:t>
            </a:r>
          </a:p>
          <a:p>
            <a:pPr lvl="2"/>
            <a:r>
              <a:rPr lang="en-US" dirty="0" smtClean="0"/>
              <a:t>CDC Location Code - how facility is mapped to CDC’s location codes</a:t>
            </a:r>
          </a:p>
          <a:p>
            <a:pPr lvl="2"/>
            <a:r>
              <a:rPr lang="en-US" dirty="0" smtClean="0"/>
              <a:t>By Location - name designated by your NHSN administrator</a:t>
            </a:r>
          </a:p>
          <a:p>
            <a:pPr lvl="1"/>
            <a:r>
              <a:rPr lang="en-US" dirty="0" smtClean="0"/>
              <a:t>Months with Missing or 0 Device Days</a:t>
            </a:r>
          </a:p>
          <a:p>
            <a:r>
              <a:rPr lang="en-US" dirty="0" smtClean="0"/>
              <a:t>Modifiable outputs</a:t>
            </a:r>
          </a:p>
          <a:p>
            <a:pPr lvl="1"/>
            <a:r>
              <a:rPr lang="en-US" dirty="0" smtClean="0"/>
              <a:t>Examples: by month/quarter/half-year/year, by locations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NHSN CLABSI &amp; CAUTI SIR output</a:t>
            </a:r>
            <a:br>
              <a:rPr lang="en-US" dirty="0" smtClean="0"/>
            </a:br>
            <a:r>
              <a:rPr lang="en-US" dirty="0" smtClean="0"/>
              <a:t>for CMS </a:t>
            </a:r>
            <a:r>
              <a:rPr lang="en-US" dirty="0" err="1" smtClean="0"/>
              <a:t>IPPS</a:t>
            </a:r>
            <a:endParaRPr lang="en-US" dirty="0"/>
          </a:p>
        </p:txBody>
      </p:sp>
      <p:sp>
        <p:nvSpPr>
          <p:cNvPr id="3" name="Content Placeholder 2"/>
          <p:cNvSpPr>
            <a:spLocks noGrp="1"/>
          </p:cNvSpPr>
          <p:nvPr>
            <p:ph idx="1"/>
          </p:nvPr>
        </p:nvSpPr>
        <p:spPr/>
        <p:txBody>
          <a:bodyPr>
            <a:normAutofit fontScale="92500" lnSpcReduction="20000"/>
          </a:bodyPr>
          <a:lstStyle/>
          <a:p>
            <a:pPr marL="342900" lvl="1" indent="-342900">
              <a:buFont typeface="Arial" pitchFamily="34" charset="0"/>
              <a:buChar char="•"/>
            </a:pPr>
            <a:r>
              <a:rPr lang="en-US" sz="3200" dirty="0" smtClean="0"/>
              <a:t>Displays data being submitted to the Centers for Medicare and Medicaid Services (CMS) by NHSN on behalf of facilities participating in the Inpatient Quality Reporting Program </a:t>
            </a:r>
          </a:p>
          <a:p>
            <a:pPr lvl="1"/>
            <a:r>
              <a:rPr lang="en-US" dirty="0" smtClean="0"/>
              <a:t>“SIR – </a:t>
            </a:r>
            <a:r>
              <a:rPr lang="en-US" dirty="0" err="1" smtClean="0"/>
              <a:t>CLAB</a:t>
            </a:r>
            <a:r>
              <a:rPr lang="en-US" dirty="0" smtClean="0"/>
              <a:t> Data for CMS </a:t>
            </a:r>
            <a:r>
              <a:rPr lang="en-US" dirty="0" err="1" smtClean="0"/>
              <a:t>IPPS</a:t>
            </a:r>
            <a:r>
              <a:rPr lang="en-US" dirty="0" smtClean="0"/>
              <a:t>”</a:t>
            </a:r>
          </a:p>
          <a:p>
            <a:pPr lvl="1"/>
            <a:r>
              <a:rPr lang="en-US" dirty="0" smtClean="0"/>
              <a:t>“SIR – CAUTI Data for CMS </a:t>
            </a:r>
            <a:r>
              <a:rPr lang="en-US" dirty="0" err="1" smtClean="0"/>
              <a:t>IPPS</a:t>
            </a:r>
            <a:r>
              <a:rPr lang="en-US" dirty="0" smtClean="0"/>
              <a:t>”</a:t>
            </a:r>
          </a:p>
          <a:p>
            <a:r>
              <a:rPr lang="en-US" dirty="0" smtClean="0"/>
              <a:t>Navigation instructions: </a:t>
            </a:r>
          </a:p>
          <a:p>
            <a:pPr lvl="1"/>
            <a:r>
              <a:rPr lang="en-US" dirty="0" smtClean="0"/>
              <a:t>“Analysis” &gt; “Output Options” &gt; “Advanced” &gt; “Summary Level Data” &gt; “CDC-Defined Output”</a:t>
            </a:r>
          </a:p>
          <a:p>
            <a:pPr lvl="1"/>
            <a:r>
              <a:rPr lang="en-US" dirty="0" smtClean="0"/>
              <a:t>More information available at </a:t>
            </a:r>
            <a:r>
              <a:rPr lang="en-US" dirty="0" smtClean="0">
                <a:hlinkClick r:id="rId3"/>
              </a:rPr>
              <a:t>www.cdc.gov/nhsn/library.html</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SSI</a:t>
            </a:r>
            <a:endParaRPr lang="en-US" dirty="0"/>
          </a:p>
        </p:txBody>
      </p:sp>
      <p:sp>
        <p:nvSpPr>
          <p:cNvPr id="4" name="Subtitle 3"/>
          <p:cNvSpPr>
            <a:spLocks noGrp="1"/>
          </p:cNvSpPr>
          <p:nvPr>
            <p:ph type="subTitle" idx="1"/>
          </p:nvPr>
        </p:nvSpPr>
        <p:spPr/>
        <p:txBody>
          <a:bodyPr/>
          <a:lstStyle/>
          <a:p>
            <a:r>
              <a:rPr lang="en-US" dirty="0" smtClean="0"/>
              <a:t>Surgical site infections</a:t>
            </a:r>
            <a:endParaRPr lang="en-US" dirty="0"/>
          </a:p>
        </p:txBody>
      </p:sp>
      <p:pic>
        <p:nvPicPr>
          <p:cNvPr id="2050" name="Picture 2" descr="C:\Documents and Settings\ifl23441\Local Settings\Temporary Internet Files\Content.IE5\8Z2XFMA0\MC900318226[1].wmf"/>
          <p:cNvPicPr>
            <a:picLocks noChangeAspect="1" noChangeArrowheads="1"/>
          </p:cNvPicPr>
          <p:nvPr/>
        </p:nvPicPr>
        <p:blipFill>
          <a:blip r:embed="rId3" cstate="print"/>
          <a:srcRect/>
          <a:stretch>
            <a:fillRect/>
          </a:stretch>
        </p:blipFill>
        <p:spPr bwMode="auto">
          <a:xfrm>
            <a:off x="838200" y="609600"/>
            <a:ext cx="1905000" cy="2744585"/>
          </a:xfrm>
          <a:prstGeom prst="rect">
            <a:avLst/>
          </a:prstGeom>
          <a:noFill/>
        </p:spPr>
      </p:pic>
      <p:pic>
        <p:nvPicPr>
          <p:cNvPr id="2051" name="Picture 3" descr="C:\Documents and Settings\ifl23441\Local Settings\Temporary Internet Files\Content.IE5\2F671DNM\MC900310620[1].wmf"/>
          <p:cNvPicPr>
            <a:picLocks noChangeAspect="1" noChangeArrowheads="1"/>
          </p:cNvPicPr>
          <p:nvPr/>
        </p:nvPicPr>
        <p:blipFill>
          <a:blip r:embed="rId4" cstate="print"/>
          <a:srcRect/>
          <a:stretch>
            <a:fillRect/>
          </a:stretch>
        </p:blipFill>
        <p:spPr bwMode="auto">
          <a:xfrm>
            <a:off x="6477000" y="1295400"/>
            <a:ext cx="1812341" cy="175381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SIR 101 available online</a:t>
            </a:r>
            <a:endParaRPr lang="en-US" dirty="0"/>
          </a:p>
        </p:txBody>
      </p:sp>
      <p:sp>
        <p:nvSpPr>
          <p:cNvPr id="3" name="Content Placeholder 2"/>
          <p:cNvSpPr>
            <a:spLocks noGrp="1"/>
          </p:cNvSpPr>
          <p:nvPr>
            <p:ph idx="1"/>
          </p:nvPr>
        </p:nvSpPr>
        <p:spPr>
          <a:xfrm>
            <a:off x="457200" y="1600200"/>
            <a:ext cx="8458200" cy="4525963"/>
          </a:xfrm>
        </p:spPr>
        <p:txBody>
          <a:bodyPr>
            <a:normAutofit/>
          </a:bodyPr>
          <a:lstStyle/>
          <a:p>
            <a:r>
              <a:rPr lang="en-US" dirty="0" smtClean="0"/>
              <a:t>SIR 101: Interpretation and public reporting</a:t>
            </a:r>
          </a:p>
          <a:p>
            <a:pPr lvl="1"/>
            <a:r>
              <a:rPr lang="en-US" dirty="0" smtClean="0"/>
              <a:t>April 19</a:t>
            </a:r>
            <a:r>
              <a:rPr lang="en-US" baseline="30000" dirty="0" smtClean="0"/>
              <a:t>th</a:t>
            </a:r>
            <a:r>
              <a:rPr lang="en-US" dirty="0" smtClean="0"/>
              <a:t>, 2012</a:t>
            </a:r>
          </a:p>
          <a:p>
            <a:pPr lvl="1"/>
            <a:r>
              <a:rPr lang="en-US" dirty="0" smtClean="0"/>
              <a:t>Reviewed basic SIR calculation and interpretation</a:t>
            </a:r>
          </a:p>
          <a:p>
            <a:pPr lvl="1"/>
            <a:r>
              <a:rPr lang="en-US" dirty="0" smtClean="0"/>
              <a:t>Introduced publicly available SIR reports </a:t>
            </a:r>
          </a:p>
          <a:p>
            <a:pPr lvl="2"/>
            <a:r>
              <a:rPr lang="en-US" dirty="0" smtClean="0"/>
              <a:t>NHSN, Hospital Compare, Virginia Department of Health</a:t>
            </a:r>
          </a:p>
          <a:p>
            <a:r>
              <a:rPr lang="en-US" dirty="0" smtClean="0"/>
              <a:t>Archived and available at: </a:t>
            </a:r>
            <a:r>
              <a:rPr lang="en-US" u="sng" dirty="0" smtClean="0">
                <a:solidFill>
                  <a:srgbClr val="0070C0"/>
                </a:solidFill>
              </a:rPr>
              <a:t>http://www.vdh.virginia.gov/epidemiology/ surveillance/</a:t>
            </a:r>
            <a:r>
              <a:rPr lang="en-US" u="sng" dirty="0" err="1" smtClean="0">
                <a:solidFill>
                  <a:srgbClr val="0070C0"/>
                </a:solidFill>
              </a:rPr>
              <a:t>hai</a:t>
            </a:r>
            <a:r>
              <a:rPr lang="en-US" u="sng" dirty="0" smtClean="0">
                <a:solidFill>
                  <a:srgbClr val="0070C0"/>
                </a:solidFill>
              </a:rPr>
              <a:t>/communication.htm </a:t>
            </a:r>
          </a:p>
        </p:txBody>
      </p:sp>
      <p:pic>
        <p:nvPicPr>
          <p:cNvPr id="2050" name="Picture 2" descr="C:\Documents and Settings\ifl23441\Local Settings\Temporary Internet Files\Content.IE5\BYO2GT49\MC900383280[1].wmf"/>
          <p:cNvPicPr>
            <a:picLocks noChangeAspect="1" noChangeArrowheads="1"/>
          </p:cNvPicPr>
          <p:nvPr/>
        </p:nvPicPr>
        <p:blipFill>
          <a:blip r:embed="rId3" cstate="print"/>
          <a:srcRect/>
          <a:stretch>
            <a:fillRect/>
          </a:stretch>
        </p:blipFill>
        <p:spPr bwMode="auto">
          <a:xfrm>
            <a:off x="7772400" y="304800"/>
            <a:ext cx="975173" cy="136977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Deriving the SSI SIR: Improved risk adjustment</a:t>
            </a:r>
            <a:endParaRPr lang="en-US" dirty="0"/>
          </a:p>
        </p:txBody>
      </p:sp>
      <p:sp>
        <p:nvSpPr>
          <p:cNvPr id="3" name="Content Placeholder 2"/>
          <p:cNvSpPr>
            <a:spLocks noGrp="1"/>
          </p:cNvSpPr>
          <p:nvPr>
            <p:ph idx="1"/>
          </p:nvPr>
        </p:nvSpPr>
        <p:spPr>
          <a:xfrm>
            <a:off x="457200" y="1447800"/>
            <a:ext cx="8229600" cy="5105400"/>
          </a:xfrm>
        </p:spPr>
        <p:txBody>
          <a:bodyPr>
            <a:normAutofit fontScale="92500"/>
          </a:bodyPr>
          <a:lstStyle/>
          <a:p>
            <a:r>
              <a:rPr lang="en-US" dirty="0" smtClean="0"/>
              <a:t>No longer based on the basic risk index</a:t>
            </a:r>
          </a:p>
          <a:p>
            <a:pPr lvl="1"/>
            <a:r>
              <a:rPr lang="en-US" dirty="0" smtClean="0"/>
              <a:t>Therefore, recent risk-stratified SSI rates not published</a:t>
            </a:r>
          </a:p>
          <a:p>
            <a:r>
              <a:rPr lang="en-US" dirty="0" smtClean="0"/>
              <a:t>New method uses an improved risk adjustment calculated through logistic regression modeling.</a:t>
            </a:r>
          </a:p>
          <a:p>
            <a:pPr lvl="1"/>
            <a:r>
              <a:rPr lang="en-US" dirty="0"/>
              <a:t>U</a:t>
            </a:r>
            <a:r>
              <a:rPr lang="en-US" dirty="0" smtClean="0"/>
              <a:t>sed for prediction of the probability of occurrence of an event by fitting data</a:t>
            </a:r>
          </a:p>
          <a:p>
            <a:pPr lvl="1"/>
            <a:r>
              <a:rPr lang="en-US" dirty="0" smtClean="0"/>
              <a:t>Allows specified risk factors to be considered</a:t>
            </a:r>
          </a:p>
          <a:p>
            <a:pPr lvl="1"/>
            <a:r>
              <a:rPr lang="en-US" dirty="0" smtClean="0"/>
              <a:t>Allows risk factors to be procedure-specific</a:t>
            </a:r>
          </a:p>
          <a:p>
            <a:pPr lvl="1"/>
            <a:r>
              <a:rPr lang="en-US" dirty="0" smtClean="0"/>
              <a:t>Allows each factor’s contribution to vary according to its association with risk</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1143000"/>
          </a:xfrm>
        </p:spPr>
        <p:txBody>
          <a:bodyPr>
            <a:noAutofit/>
          </a:bodyPr>
          <a:lstStyle/>
          <a:p>
            <a:r>
              <a:rPr lang="en-US" sz="3600" dirty="0" smtClean="0"/>
              <a:t>Using logistic regression model to calculate SSI risk for 1 hypothetical patient</a:t>
            </a:r>
            <a:endParaRPr lang="en-US" sz="3600" dirty="0"/>
          </a:p>
        </p:txBody>
      </p:sp>
      <p:graphicFrame>
        <p:nvGraphicFramePr>
          <p:cNvPr id="3" name="Table 2"/>
          <p:cNvGraphicFramePr>
            <a:graphicFrameLocks noGrp="1"/>
          </p:cNvGraphicFramePr>
          <p:nvPr/>
        </p:nvGraphicFramePr>
        <p:xfrm>
          <a:off x="304800" y="1524000"/>
          <a:ext cx="8153400" cy="3037840"/>
        </p:xfrm>
        <a:graphic>
          <a:graphicData uri="http://schemas.openxmlformats.org/drawingml/2006/table">
            <a:tbl>
              <a:tblPr firstRow="1" bandRow="1">
                <a:tableStyleId>{5C22544A-7EE6-4342-B048-85BDC9FD1C3A}</a:tableStyleId>
              </a:tblPr>
              <a:tblGrid>
                <a:gridCol w="2895600"/>
                <a:gridCol w="2057400"/>
                <a:gridCol w="1447800"/>
                <a:gridCol w="1752600"/>
              </a:tblGrid>
              <a:tr h="370840">
                <a:tc>
                  <a:txBody>
                    <a:bodyPr/>
                    <a:lstStyle/>
                    <a:p>
                      <a:pPr algn="ctr"/>
                      <a:r>
                        <a:rPr lang="en-US" dirty="0" smtClean="0"/>
                        <a:t>Risk Factor*</a:t>
                      </a:r>
                    </a:p>
                    <a:p>
                      <a:pPr algn="ctr"/>
                      <a:endParaRPr lang="en-US" dirty="0" smtClean="0"/>
                    </a:p>
                    <a:p>
                      <a:pPr algn="ctr"/>
                      <a:r>
                        <a:rPr lang="en-US" dirty="0" smtClean="0"/>
                        <a:t> (X</a:t>
                      </a:r>
                      <a:r>
                        <a:rPr lang="en-US" sz="1200" dirty="0" smtClean="0"/>
                        <a:t>1-</a:t>
                      </a:r>
                      <a:r>
                        <a:rPr lang="en-US" dirty="0" smtClean="0"/>
                        <a:t>X</a:t>
                      </a:r>
                      <a:r>
                        <a:rPr lang="en-US" sz="1200" dirty="0" smtClean="0"/>
                        <a:t>4</a:t>
                      </a:r>
                      <a:r>
                        <a:rPr lang="en-US" sz="1800" dirty="0" smtClean="0"/>
                        <a:t>)</a:t>
                      </a:r>
                      <a:endParaRPr lang="en-US" dirty="0"/>
                    </a:p>
                  </a:txBody>
                  <a:tcPr/>
                </a:tc>
                <a:tc>
                  <a:txBody>
                    <a:bodyPr/>
                    <a:lstStyle/>
                    <a:p>
                      <a:pPr algn="ctr"/>
                      <a:r>
                        <a:rPr lang="en-US" dirty="0" smtClean="0"/>
                        <a:t>Parameter Estimate</a:t>
                      </a:r>
                    </a:p>
                    <a:p>
                      <a:pPr algn="ctr"/>
                      <a:r>
                        <a:rPr lang="en-US" dirty="0" smtClean="0"/>
                        <a:t>(</a:t>
                      </a:r>
                      <a:r>
                        <a:rPr lang="el-GR" dirty="0" smtClean="0"/>
                        <a:t>β</a:t>
                      </a:r>
                      <a:r>
                        <a:rPr lang="en-US" sz="1200" dirty="0" smtClean="0"/>
                        <a:t>1</a:t>
                      </a:r>
                      <a:r>
                        <a:rPr lang="en-US" dirty="0" smtClean="0"/>
                        <a:t> –</a:t>
                      </a:r>
                      <a:r>
                        <a:rPr lang="el-GR" dirty="0" smtClean="0"/>
                        <a:t>β</a:t>
                      </a:r>
                      <a:r>
                        <a:rPr lang="en-US" sz="1200" dirty="0" smtClean="0"/>
                        <a:t>4</a:t>
                      </a:r>
                      <a:r>
                        <a:rPr lang="en-US" dirty="0" smtClean="0"/>
                        <a:t>)</a:t>
                      </a:r>
                      <a:endParaRPr lang="en-US" dirty="0"/>
                    </a:p>
                  </a:txBody>
                  <a:tcPr/>
                </a:tc>
                <a:tc>
                  <a:txBody>
                    <a:bodyPr/>
                    <a:lstStyle/>
                    <a:p>
                      <a:pPr algn="ctr"/>
                      <a:r>
                        <a:rPr lang="en-US" dirty="0" smtClean="0"/>
                        <a:t>Odds Ratio</a:t>
                      </a:r>
                      <a:endParaRPr lang="en-US" dirty="0"/>
                    </a:p>
                  </a:txBody>
                  <a:tcPr/>
                </a:tc>
                <a:tc>
                  <a:txBody>
                    <a:bodyPr/>
                    <a:lstStyle/>
                    <a:p>
                      <a:pPr algn="ctr"/>
                      <a:r>
                        <a:rPr lang="en-US" dirty="0" smtClean="0"/>
                        <a:t>p-value</a:t>
                      </a:r>
                      <a:endParaRPr lang="en-US" dirty="0"/>
                    </a:p>
                  </a:txBody>
                  <a:tcPr/>
                </a:tc>
              </a:tr>
              <a:tr h="370840">
                <a:tc>
                  <a:txBody>
                    <a:bodyPr/>
                    <a:lstStyle/>
                    <a:p>
                      <a:pPr algn="ctr"/>
                      <a:r>
                        <a:rPr lang="en-US" dirty="0" smtClean="0"/>
                        <a:t>Intercept</a:t>
                      </a:r>
                      <a:endParaRPr lang="en-US" dirty="0"/>
                    </a:p>
                  </a:txBody>
                  <a:tcPr/>
                </a:tc>
                <a:tc>
                  <a:txBody>
                    <a:bodyPr/>
                    <a:lstStyle/>
                    <a:p>
                      <a:pPr algn="ctr"/>
                      <a:r>
                        <a:rPr lang="en-US" dirty="0" smtClean="0"/>
                        <a:t>-5.448</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r h="370840">
                <a:tc>
                  <a:txBody>
                    <a:bodyPr/>
                    <a:lstStyle/>
                    <a:p>
                      <a:pPr algn="ctr"/>
                      <a:r>
                        <a:rPr lang="en-US" dirty="0" smtClean="0"/>
                        <a:t>Age (≤44* </a:t>
                      </a:r>
                      <a:r>
                        <a:rPr lang="en-US" dirty="0" err="1" smtClean="0"/>
                        <a:t>vs</a:t>
                      </a:r>
                      <a:r>
                        <a:rPr lang="en-US" dirty="0" smtClean="0"/>
                        <a:t> &gt;44)</a:t>
                      </a:r>
                      <a:endParaRPr lang="en-US" dirty="0"/>
                    </a:p>
                  </a:txBody>
                  <a:tcPr/>
                </a:tc>
                <a:tc>
                  <a:txBody>
                    <a:bodyPr/>
                    <a:lstStyle/>
                    <a:p>
                      <a:pPr algn="ctr"/>
                      <a:r>
                        <a:rPr lang="en-US" dirty="0" smtClean="0"/>
                        <a:t>0.520</a:t>
                      </a:r>
                      <a:endParaRPr lang="en-US" dirty="0"/>
                    </a:p>
                  </a:txBody>
                  <a:tcPr/>
                </a:tc>
                <a:tc>
                  <a:txBody>
                    <a:bodyPr/>
                    <a:lstStyle/>
                    <a:p>
                      <a:pPr algn="ctr"/>
                      <a:r>
                        <a:rPr lang="en-US" dirty="0" smtClean="0"/>
                        <a:t>1.659</a:t>
                      </a:r>
                      <a:endParaRPr lang="en-US" dirty="0"/>
                    </a:p>
                  </a:txBody>
                  <a:tcPr/>
                </a:tc>
                <a:tc>
                  <a:txBody>
                    <a:bodyPr/>
                    <a:lstStyle/>
                    <a:p>
                      <a:pPr algn="ctr"/>
                      <a:r>
                        <a:rPr lang="en-US" dirty="0" smtClean="0"/>
                        <a:t>&lt;0.001</a:t>
                      </a:r>
                      <a:endParaRPr lang="en-US" dirty="0"/>
                    </a:p>
                  </a:txBody>
                  <a:tcPr/>
                </a:tc>
              </a:tr>
              <a:tr h="370840">
                <a:tc>
                  <a:txBody>
                    <a:bodyPr/>
                    <a:lstStyle/>
                    <a:p>
                      <a:pPr algn="ctr"/>
                      <a:r>
                        <a:rPr lang="en-US" dirty="0" err="1" smtClean="0"/>
                        <a:t>ASA</a:t>
                      </a:r>
                      <a:r>
                        <a:rPr lang="en-US" dirty="0" smtClean="0"/>
                        <a:t> (3/4/5* </a:t>
                      </a:r>
                      <a:r>
                        <a:rPr lang="en-US" dirty="0" err="1" smtClean="0"/>
                        <a:t>vs</a:t>
                      </a:r>
                      <a:r>
                        <a:rPr lang="en-US" dirty="0" smtClean="0"/>
                        <a:t> 1/2)</a:t>
                      </a:r>
                      <a:endParaRPr lang="en-US" dirty="0"/>
                    </a:p>
                  </a:txBody>
                  <a:tcPr/>
                </a:tc>
                <a:tc>
                  <a:txBody>
                    <a:bodyPr/>
                    <a:lstStyle/>
                    <a:p>
                      <a:pPr algn="ctr"/>
                      <a:r>
                        <a:rPr lang="en-US" dirty="0" smtClean="0"/>
                        <a:t>0.425</a:t>
                      </a:r>
                      <a:endParaRPr lang="en-US" dirty="0"/>
                    </a:p>
                  </a:txBody>
                  <a:tcPr/>
                </a:tc>
                <a:tc>
                  <a:txBody>
                    <a:bodyPr/>
                    <a:lstStyle/>
                    <a:p>
                      <a:pPr algn="ctr"/>
                      <a:r>
                        <a:rPr lang="en-US" dirty="0" smtClean="0"/>
                        <a:t>1.529</a:t>
                      </a:r>
                      <a:endParaRPr lang="en-US" dirty="0"/>
                    </a:p>
                  </a:txBody>
                  <a:tcPr/>
                </a:tc>
                <a:tc>
                  <a:txBody>
                    <a:bodyPr/>
                    <a:lstStyle/>
                    <a:p>
                      <a:pPr algn="ctr"/>
                      <a:r>
                        <a:rPr lang="en-US" dirty="0" smtClean="0"/>
                        <a:t>0.041</a:t>
                      </a:r>
                      <a:endParaRPr lang="en-US" dirty="0"/>
                    </a:p>
                  </a:txBody>
                  <a:tcPr/>
                </a:tc>
              </a:tr>
              <a:tr h="370840">
                <a:tc>
                  <a:txBody>
                    <a:bodyPr/>
                    <a:lstStyle/>
                    <a:p>
                      <a:pPr algn="ctr"/>
                      <a:r>
                        <a:rPr lang="en-US" dirty="0" smtClean="0"/>
                        <a:t>Duration </a:t>
                      </a:r>
                    </a:p>
                    <a:p>
                      <a:pPr algn="ctr"/>
                      <a:r>
                        <a:rPr lang="en-US" dirty="0" smtClean="0"/>
                        <a:t>(&gt;100 </a:t>
                      </a:r>
                      <a:r>
                        <a:rPr lang="en-US" dirty="0" err="1" smtClean="0"/>
                        <a:t>mins</a:t>
                      </a:r>
                      <a:r>
                        <a:rPr lang="en-US" dirty="0" smtClean="0"/>
                        <a:t>* </a:t>
                      </a:r>
                      <a:r>
                        <a:rPr lang="en-US" dirty="0" err="1" smtClean="0"/>
                        <a:t>vs</a:t>
                      </a:r>
                      <a:r>
                        <a:rPr lang="en-US" dirty="0" smtClean="0"/>
                        <a:t> ≤100 </a:t>
                      </a:r>
                      <a:r>
                        <a:rPr lang="en-US" dirty="0" err="1" smtClean="0"/>
                        <a:t>mins</a:t>
                      </a:r>
                      <a:r>
                        <a:rPr lang="en-US" dirty="0" smtClean="0"/>
                        <a:t>)</a:t>
                      </a:r>
                      <a:endParaRPr lang="en-US" dirty="0"/>
                    </a:p>
                  </a:txBody>
                  <a:tcPr/>
                </a:tc>
                <a:tc>
                  <a:txBody>
                    <a:bodyPr/>
                    <a:lstStyle/>
                    <a:p>
                      <a:pPr algn="ctr"/>
                      <a:r>
                        <a:rPr lang="en-US" dirty="0" smtClean="0"/>
                        <a:t>0.501</a:t>
                      </a:r>
                      <a:endParaRPr lang="en-US" dirty="0"/>
                    </a:p>
                  </a:txBody>
                  <a:tcPr/>
                </a:tc>
                <a:tc>
                  <a:txBody>
                    <a:bodyPr/>
                    <a:lstStyle/>
                    <a:p>
                      <a:pPr algn="ctr"/>
                      <a:r>
                        <a:rPr lang="en-US" dirty="0" smtClean="0"/>
                        <a:t>1.650</a:t>
                      </a:r>
                      <a:endParaRPr lang="en-US" dirty="0"/>
                    </a:p>
                  </a:txBody>
                  <a:tcPr/>
                </a:tc>
                <a:tc>
                  <a:txBody>
                    <a:bodyPr/>
                    <a:lstStyle/>
                    <a:p>
                      <a:pPr algn="ctr"/>
                      <a:r>
                        <a:rPr lang="en-US" dirty="0" smtClean="0"/>
                        <a:t>0.002</a:t>
                      </a:r>
                      <a:endParaRPr lang="en-US" dirty="0"/>
                    </a:p>
                  </a:txBody>
                  <a:tcPr/>
                </a:tc>
              </a:tr>
              <a:tr h="370840">
                <a:tc>
                  <a:txBody>
                    <a:bodyPr/>
                    <a:lstStyle/>
                    <a:p>
                      <a:pPr algn="ctr"/>
                      <a:r>
                        <a:rPr lang="en-US" dirty="0" smtClean="0"/>
                        <a:t>Med school affiliation (Y*/N)</a:t>
                      </a:r>
                      <a:endParaRPr lang="en-US" dirty="0"/>
                    </a:p>
                  </a:txBody>
                  <a:tcPr/>
                </a:tc>
                <a:tc>
                  <a:txBody>
                    <a:bodyPr/>
                    <a:lstStyle/>
                    <a:p>
                      <a:pPr algn="ctr"/>
                      <a:r>
                        <a:rPr lang="en-US" dirty="0" smtClean="0"/>
                        <a:t>1.069</a:t>
                      </a:r>
                      <a:endParaRPr lang="en-US" dirty="0"/>
                    </a:p>
                  </a:txBody>
                  <a:tcPr/>
                </a:tc>
                <a:tc>
                  <a:txBody>
                    <a:bodyPr/>
                    <a:lstStyle/>
                    <a:p>
                      <a:pPr algn="ctr"/>
                      <a:r>
                        <a:rPr lang="en-US" dirty="0" smtClean="0"/>
                        <a:t>2.912</a:t>
                      </a:r>
                      <a:endParaRPr lang="en-US" dirty="0"/>
                    </a:p>
                  </a:txBody>
                  <a:tcPr/>
                </a:tc>
                <a:tc>
                  <a:txBody>
                    <a:bodyPr/>
                    <a:lstStyle/>
                    <a:p>
                      <a:pPr algn="ctr"/>
                      <a:r>
                        <a:rPr lang="en-US" dirty="0" smtClean="0"/>
                        <a:t>&lt;0.001</a:t>
                      </a:r>
                      <a:endParaRPr lang="en-US" dirty="0"/>
                    </a:p>
                  </a:txBody>
                  <a:tcPr/>
                </a:tc>
              </a:tr>
            </a:tbl>
          </a:graphicData>
        </a:graphic>
      </p:graphicFrame>
      <p:sp>
        <p:nvSpPr>
          <p:cNvPr id="4" name="TextBox 3"/>
          <p:cNvSpPr txBox="1"/>
          <p:nvPr/>
        </p:nvSpPr>
        <p:spPr>
          <a:xfrm>
            <a:off x="304800" y="4724400"/>
            <a:ext cx="9296400" cy="1754326"/>
          </a:xfrm>
          <a:prstGeom prst="rect">
            <a:avLst/>
          </a:prstGeom>
          <a:noFill/>
        </p:spPr>
        <p:txBody>
          <a:bodyPr wrap="square" rtlCol="0">
            <a:spAutoFit/>
          </a:bodyPr>
          <a:lstStyle/>
          <a:p>
            <a:r>
              <a:rPr lang="en-US" dirty="0" smtClean="0"/>
              <a:t>Hypothetical patient</a:t>
            </a:r>
          </a:p>
          <a:p>
            <a:r>
              <a:rPr lang="en-US" dirty="0" smtClean="0"/>
              <a:t>	40 years old, </a:t>
            </a:r>
            <a:r>
              <a:rPr lang="en-US" dirty="0" err="1" smtClean="0"/>
              <a:t>ASA</a:t>
            </a:r>
            <a:r>
              <a:rPr lang="en-US" dirty="0" smtClean="0"/>
              <a:t> score of 4, duration of 117 minutes, medical school affiliated</a:t>
            </a:r>
          </a:p>
          <a:p>
            <a:endParaRPr lang="en-US" sz="1050" dirty="0" smtClean="0"/>
          </a:p>
          <a:p>
            <a:r>
              <a:rPr lang="en-US" dirty="0" err="1" smtClean="0"/>
              <a:t>logit</a:t>
            </a:r>
            <a:r>
              <a:rPr lang="en-US" dirty="0" smtClean="0"/>
              <a:t> (p) = </a:t>
            </a:r>
            <a:r>
              <a:rPr lang="el-GR" dirty="0" smtClean="0"/>
              <a:t>α</a:t>
            </a:r>
            <a:r>
              <a:rPr lang="en-US" dirty="0" smtClean="0"/>
              <a:t> + </a:t>
            </a:r>
            <a:r>
              <a:rPr lang="el-GR" dirty="0" smtClean="0"/>
              <a:t>β</a:t>
            </a:r>
            <a:r>
              <a:rPr lang="en-US" sz="1200" dirty="0" smtClean="0"/>
              <a:t>1</a:t>
            </a:r>
            <a:r>
              <a:rPr lang="en-US" dirty="0" smtClean="0"/>
              <a:t>X</a:t>
            </a:r>
            <a:r>
              <a:rPr lang="en-US" sz="1200" dirty="0" smtClean="0"/>
              <a:t>1</a:t>
            </a:r>
            <a:r>
              <a:rPr lang="en-US" dirty="0" smtClean="0"/>
              <a:t> +</a:t>
            </a:r>
            <a:r>
              <a:rPr lang="el-GR" dirty="0" smtClean="0"/>
              <a:t> β</a:t>
            </a:r>
            <a:r>
              <a:rPr lang="en-US" sz="1200" dirty="0" smtClean="0"/>
              <a:t>2</a:t>
            </a:r>
            <a:r>
              <a:rPr lang="en-US" dirty="0" smtClean="0"/>
              <a:t>X</a:t>
            </a:r>
            <a:r>
              <a:rPr lang="en-US" sz="1200" dirty="0" smtClean="0"/>
              <a:t>2</a:t>
            </a:r>
            <a:r>
              <a:rPr lang="en-US" dirty="0" smtClean="0"/>
              <a:t> +</a:t>
            </a:r>
            <a:r>
              <a:rPr lang="el-GR" dirty="0" smtClean="0"/>
              <a:t> β</a:t>
            </a:r>
            <a:r>
              <a:rPr lang="en-US" sz="1200" dirty="0" smtClean="0"/>
              <a:t>3</a:t>
            </a:r>
            <a:r>
              <a:rPr lang="en-US" dirty="0" smtClean="0"/>
              <a:t>X</a:t>
            </a:r>
            <a:r>
              <a:rPr lang="en-US" sz="1200" dirty="0" smtClean="0"/>
              <a:t>3</a:t>
            </a:r>
            <a:r>
              <a:rPr lang="en-US" dirty="0" smtClean="0"/>
              <a:t> +</a:t>
            </a:r>
            <a:r>
              <a:rPr lang="el-GR" dirty="0" smtClean="0"/>
              <a:t> β</a:t>
            </a:r>
            <a:r>
              <a:rPr lang="en-US" sz="1200" dirty="0" smtClean="0"/>
              <a:t>4</a:t>
            </a:r>
            <a:r>
              <a:rPr lang="en-US" dirty="0" smtClean="0"/>
              <a:t>X</a:t>
            </a:r>
            <a:r>
              <a:rPr lang="en-US" sz="1200" dirty="0" smtClean="0"/>
              <a:t>4</a:t>
            </a:r>
            <a:endParaRPr lang="en-US" dirty="0" smtClean="0"/>
          </a:p>
          <a:p>
            <a:r>
              <a:rPr lang="en-US" dirty="0" err="1" smtClean="0"/>
              <a:t>logit</a:t>
            </a:r>
            <a:r>
              <a:rPr lang="en-US" dirty="0" smtClean="0"/>
              <a:t> (p) = -5.448 + 0.520(1*) + 0.425(1*) + 0.501(1*) + 1.069(1*)</a:t>
            </a:r>
          </a:p>
          <a:p>
            <a:r>
              <a:rPr lang="en-US" dirty="0" smtClean="0"/>
              <a:t>               = </a:t>
            </a:r>
            <a:r>
              <a:rPr lang="en-US" sz="2400" b="1" dirty="0" smtClean="0"/>
              <a:t>0.05</a:t>
            </a:r>
            <a:r>
              <a:rPr lang="en-US" dirty="0" smtClean="0"/>
              <a:t> (individual patient’s risk)   </a:t>
            </a:r>
            <a:endParaRPr lang="en-US" dirty="0"/>
          </a:p>
        </p:txBody>
      </p:sp>
      <p:sp>
        <p:nvSpPr>
          <p:cNvPr id="5" name="TextBox 4"/>
          <p:cNvSpPr txBox="1"/>
          <p:nvPr/>
        </p:nvSpPr>
        <p:spPr>
          <a:xfrm>
            <a:off x="3276600" y="6488668"/>
            <a:ext cx="8382000" cy="369332"/>
          </a:xfrm>
          <a:prstGeom prst="rect">
            <a:avLst/>
          </a:prstGeom>
          <a:noFill/>
        </p:spPr>
        <p:txBody>
          <a:bodyPr wrap="square" rtlCol="0">
            <a:spAutoFit/>
          </a:bodyPr>
          <a:lstStyle/>
          <a:p>
            <a:r>
              <a:rPr lang="en-US" dirty="0" smtClean="0"/>
              <a:t>* </a:t>
            </a:r>
            <a:r>
              <a:rPr lang="en-US" sz="1600" dirty="0" smtClean="0"/>
              <a:t>Does not include all risk factors for </a:t>
            </a:r>
            <a:r>
              <a:rPr lang="en-US" sz="1600" dirty="0" err="1" smtClean="0"/>
              <a:t>SSIs</a:t>
            </a:r>
            <a:r>
              <a:rPr lang="en-US" sz="1600" dirty="0" smtClean="0"/>
              <a:t> and is only a model</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SSI SIR incorporating many patients</a:t>
            </a:r>
            <a:endParaRPr lang="en-US" dirty="0"/>
          </a:p>
        </p:txBody>
      </p:sp>
      <p:graphicFrame>
        <p:nvGraphicFramePr>
          <p:cNvPr id="4" name="Content Placeholder 3"/>
          <p:cNvGraphicFramePr>
            <a:graphicFrameLocks noGrp="1"/>
          </p:cNvGraphicFramePr>
          <p:nvPr>
            <p:ph idx="1"/>
          </p:nvPr>
        </p:nvGraphicFramePr>
        <p:xfrm>
          <a:off x="457200" y="1600200"/>
          <a:ext cx="8534400" cy="3139440"/>
        </p:xfrm>
        <a:graphic>
          <a:graphicData uri="http://schemas.openxmlformats.org/drawingml/2006/table">
            <a:tbl>
              <a:tblPr firstRow="1" bandRow="1">
                <a:tableStyleId>{5C22544A-7EE6-4342-B048-85BDC9FD1C3A}</a:tableStyleId>
              </a:tblPr>
              <a:tblGrid>
                <a:gridCol w="1219200"/>
                <a:gridCol w="1219200"/>
                <a:gridCol w="1219200"/>
                <a:gridCol w="1219200"/>
                <a:gridCol w="1219200"/>
                <a:gridCol w="1219200"/>
                <a:gridCol w="1219200"/>
              </a:tblGrid>
              <a:tr h="370840">
                <a:tc>
                  <a:txBody>
                    <a:bodyPr/>
                    <a:lstStyle/>
                    <a:p>
                      <a:pPr algn="ctr"/>
                      <a:r>
                        <a:rPr lang="en-US" dirty="0" smtClean="0"/>
                        <a:t>Patient</a:t>
                      </a:r>
                      <a:endParaRPr lang="en-US" dirty="0"/>
                    </a:p>
                  </a:txBody>
                  <a:tcPr/>
                </a:tc>
                <a:tc>
                  <a:txBody>
                    <a:bodyPr/>
                    <a:lstStyle/>
                    <a:p>
                      <a:pPr algn="ctr"/>
                      <a:r>
                        <a:rPr lang="en-US" dirty="0" smtClean="0"/>
                        <a:t>Age</a:t>
                      </a:r>
                      <a:endParaRPr lang="en-US" dirty="0"/>
                    </a:p>
                  </a:txBody>
                  <a:tcPr/>
                </a:tc>
                <a:tc>
                  <a:txBody>
                    <a:bodyPr/>
                    <a:lstStyle/>
                    <a:p>
                      <a:pPr algn="ctr"/>
                      <a:r>
                        <a:rPr lang="en-US" dirty="0" err="1" smtClean="0"/>
                        <a:t>ASA</a:t>
                      </a:r>
                      <a:r>
                        <a:rPr lang="en-US" dirty="0" smtClean="0"/>
                        <a:t> score</a:t>
                      </a:r>
                      <a:endParaRPr lang="en-US" dirty="0"/>
                    </a:p>
                  </a:txBody>
                  <a:tcPr/>
                </a:tc>
                <a:tc>
                  <a:txBody>
                    <a:bodyPr/>
                    <a:lstStyle/>
                    <a:p>
                      <a:pPr algn="ctr"/>
                      <a:r>
                        <a:rPr lang="en-US" dirty="0" smtClean="0"/>
                        <a:t>Duration</a:t>
                      </a:r>
                      <a:endParaRPr lang="en-US" dirty="0"/>
                    </a:p>
                  </a:txBody>
                  <a:tcPr/>
                </a:tc>
                <a:tc>
                  <a:txBody>
                    <a:bodyPr/>
                    <a:lstStyle/>
                    <a:p>
                      <a:pPr algn="ctr"/>
                      <a:r>
                        <a:rPr lang="en-US" dirty="0" smtClean="0"/>
                        <a:t>Medical school affiliation</a:t>
                      </a:r>
                      <a:endParaRPr lang="en-US" dirty="0"/>
                    </a:p>
                  </a:txBody>
                  <a:tcPr/>
                </a:tc>
                <a:tc>
                  <a:txBody>
                    <a:bodyPr/>
                    <a:lstStyle/>
                    <a:p>
                      <a:pPr algn="ctr"/>
                      <a:r>
                        <a:rPr lang="en-US" dirty="0" smtClean="0"/>
                        <a:t>SSI observed</a:t>
                      </a:r>
                      <a:endParaRPr lang="en-US" dirty="0"/>
                    </a:p>
                  </a:txBody>
                  <a:tcPr/>
                </a:tc>
                <a:tc>
                  <a:txBody>
                    <a:bodyPr/>
                    <a:lstStyle/>
                    <a:p>
                      <a:pPr algn="ctr"/>
                      <a:r>
                        <a:rPr lang="en-US" dirty="0" smtClean="0"/>
                        <a:t>Probability</a:t>
                      </a:r>
                      <a:r>
                        <a:rPr lang="en-US" baseline="0" dirty="0" smtClean="0"/>
                        <a:t> of SSI</a:t>
                      </a:r>
                      <a:endParaRPr lang="en-US" dirty="0"/>
                    </a:p>
                  </a:txBody>
                  <a:tcPr/>
                </a:tc>
              </a:tr>
              <a:tr h="370840">
                <a:tc>
                  <a:txBody>
                    <a:bodyPr/>
                    <a:lstStyle/>
                    <a:p>
                      <a:pPr algn="ctr"/>
                      <a:r>
                        <a:rPr lang="en-US" b="1" dirty="0" smtClean="0"/>
                        <a:t>1</a:t>
                      </a:r>
                      <a:endParaRPr lang="en-US" b="1" dirty="0"/>
                    </a:p>
                  </a:txBody>
                  <a:tcPr/>
                </a:tc>
                <a:tc>
                  <a:txBody>
                    <a:bodyPr/>
                    <a:lstStyle/>
                    <a:p>
                      <a:pPr algn="ctr"/>
                      <a:r>
                        <a:rPr lang="en-US" b="1" dirty="0" smtClean="0"/>
                        <a:t>40</a:t>
                      </a:r>
                      <a:endParaRPr lang="en-US" b="1" dirty="0"/>
                    </a:p>
                  </a:txBody>
                  <a:tcPr/>
                </a:tc>
                <a:tc>
                  <a:txBody>
                    <a:bodyPr/>
                    <a:lstStyle/>
                    <a:p>
                      <a:pPr algn="ctr"/>
                      <a:r>
                        <a:rPr lang="en-US" b="1" dirty="0" smtClean="0"/>
                        <a:t>4</a:t>
                      </a:r>
                      <a:endParaRPr lang="en-US" b="1" dirty="0"/>
                    </a:p>
                  </a:txBody>
                  <a:tcPr/>
                </a:tc>
                <a:tc>
                  <a:txBody>
                    <a:bodyPr/>
                    <a:lstStyle/>
                    <a:p>
                      <a:pPr algn="ctr"/>
                      <a:r>
                        <a:rPr lang="en-US" b="1" dirty="0" smtClean="0"/>
                        <a:t>117</a:t>
                      </a:r>
                      <a:endParaRPr lang="en-US" b="1" dirty="0"/>
                    </a:p>
                  </a:txBody>
                  <a:tcPr/>
                </a:tc>
                <a:tc>
                  <a:txBody>
                    <a:bodyPr/>
                    <a:lstStyle/>
                    <a:p>
                      <a:pPr algn="ctr"/>
                      <a:r>
                        <a:rPr lang="en-US" b="1" dirty="0" smtClean="0"/>
                        <a:t>Y</a:t>
                      </a:r>
                      <a:endParaRPr lang="en-US" b="1" dirty="0"/>
                    </a:p>
                  </a:txBody>
                  <a:tcPr/>
                </a:tc>
                <a:tc>
                  <a:txBody>
                    <a:bodyPr/>
                    <a:lstStyle/>
                    <a:p>
                      <a:pPr algn="ctr"/>
                      <a:r>
                        <a:rPr lang="en-US" b="1" dirty="0" smtClean="0"/>
                        <a:t>0</a:t>
                      </a:r>
                      <a:endParaRPr lang="en-US" b="1" dirty="0"/>
                    </a:p>
                  </a:txBody>
                  <a:tcPr/>
                </a:tc>
                <a:tc>
                  <a:txBody>
                    <a:bodyPr/>
                    <a:lstStyle/>
                    <a:p>
                      <a:pPr algn="ctr"/>
                      <a:r>
                        <a:rPr lang="en-US" b="1" dirty="0" smtClean="0"/>
                        <a:t>0.050</a:t>
                      </a:r>
                      <a:endParaRPr lang="en-US" b="1" dirty="0"/>
                    </a:p>
                  </a:txBody>
                  <a:tcPr/>
                </a:tc>
              </a:tr>
              <a:tr h="370840">
                <a:tc>
                  <a:txBody>
                    <a:bodyPr/>
                    <a:lstStyle/>
                    <a:p>
                      <a:pPr algn="ctr"/>
                      <a:r>
                        <a:rPr lang="en-US" dirty="0" smtClean="0"/>
                        <a:t>2</a:t>
                      </a:r>
                      <a:endParaRPr lang="en-US" dirty="0"/>
                    </a:p>
                  </a:txBody>
                  <a:tcPr/>
                </a:tc>
                <a:tc>
                  <a:txBody>
                    <a:bodyPr/>
                    <a:lstStyle/>
                    <a:p>
                      <a:pPr algn="ctr"/>
                      <a:r>
                        <a:rPr lang="en-US" dirty="0" smtClean="0"/>
                        <a:t>53</a:t>
                      </a:r>
                      <a:endParaRPr lang="en-US" dirty="0"/>
                    </a:p>
                  </a:txBody>
                  <a:tcPr/>
                </a:tc>
                <a:tc>
                  <a:txBody>
                    <a:bodyPr/>
                    <a:lstStyle/>
                    <a:p>
                      <a:pPr algn="ctr"/>
                      <a:r>
                        <a:rPr lang="en-US" dirty="0" smtClean="0"/>
                        <a:t>2</a:t>
                      </a:r>
                      <a:endParaRPr lang="en-US" dirty="0"/>
                    </a:p>
                  </a:txBody>
                  <a:tcPr/>
                </a:tc>
                <a:tc>
                  <a:txBody>
                    <a:bodyPr/>
                    <a:lstStyle/>
                    <a:p>
                      <a:pPr algn="ctr"/>
                      <a:r>
                        <a:rPr lang="en-US" dirty="0" smtClean="0"/>
                        <a:t>95</a:t>
                      </a:r>
                      <a:endParaRPr lang="en-US" dirty="0"/>
                    </a:p>
                  </a:txBody>
                  <a:tcPr/>
                </a:tc>
                <a:tc>
                  <a:txBody>
                    <a:bodyPr/>
                    <a:lstStyle/>
                    <a:p>
                      <a:pPr algn="ctr"/>
                      <a:r>
                        <a:rPr lang="en-US" dirty="0" smtClean="0"/>
                        <a:t>N</a:t>
                      </a:r>
                      <a:endParaRPr lang="en-US" dirty="0"/>
                    </a:p>
                  </a:txBody>
                  <a:tcPr/>
                </a:tc>
                <a:tc>
                  <a:txBody>
                    <a:bodyPr/>
                    <a:lstStyle/>
                    <a:p>
                      <a:pPr algn="ctr"/>
                      <a:r>
                        <a:rPr lang="en-US" dirty="0" smtClean="0"/>
                        <a:t>0</a:t>
                      </a:r>
                      <a:endParaRPr lang="en-US" dirty="0"/>
                    </a:p>
                  </a:txBody>
                  <a:tcPr/>
                </a:tc>
                <a:tc>
                  <a:txBody>
                    <a:bodyPr/>
                    <a:lstStyle/>
                    <a:p>
                      <a:pPr algn="ctr"/>
                      <a:r>
                        <a:rPr lang="en-US" dirty="0" smtClean="0"/>
                        <a:t>0.004</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30</a:t>
                      </a:r>
                      <a:endParaRPr lang="en-US" dirty="0"/>
                    </a:p>
                  </a:txBody>
                  <a:tcPr/>
                </a:tc>
                <a:tc>
                  <a:txBody>
                    <a:bodyPr/>
                    <a:lstStyle/>
                    <a:p>
                      <a:pPr algn="ctr"/>
                      <a:r>
                        <a:rPr lang="en-US" dirty="0" smtClean="0"/>
                        <a:t>2</a:t>
                      </a:r>
                      <a:endParaRPr lang="en-US" dirty="0"/>
                    </a:p>
                  </a:txBody>
                  <a:tcPr/>
                </a:tc>
                <a:tc>
                  <a:txBody>
                    <a:bodyPr/>
                    <a:lstStyle/>
                    <a:p>
                      <a:pPr algn="ctr"/>
                      <a:r>
                        <a:rPr lang="en-US" dirty="0" smtClean="0"/>
                        <a:t>107</a:t>
                      </a:r>
                      <a:endParaRPr lang="en-US" dirty="0"/>
                    </a:p>
                  </a:txBody>
                  <a:tcPr/>
                </a:tc>
                <a:tc>
                  <a:txBody>
                    <a:bodyPr/>
                    <a:lstStyle/>
                    <a:p>
                      <a:pPr algn="ctr"/>
                      <a:r>
                        <a:rPr lang="en-US" dirty="0" smtClean="0"/>
                        <a:t>Y</a:t>
                      </a:r>
                      <a:endParaRPr lang="en-US" dirty="0"/>
                    </a:p>
                  </a:txBody>
                  <a:tcPr/>
                </a:tc>
                <a:tc>
                  <a:txBody>
                    <a:bodyPr/>
                    <a:lstStyle/>
                    <a:p>
                      <a:pPr algn="ctr"/>
                      <a:r>
                        <a:rPr lang="en-US" dirty="0" smtClean="0"/>
                        <a:t>1</a:t>
                      </a:r>
                      <a:endParaRPr lang="en-US" dirty="0"/>
                    </a:p>
                  </a:txBody>
                  <a:tcPr/>
                </a:tc>
                <a:tc>
                  <a:txBody>
                    <a:bodyPr/>
                    <a:lstStyle/>
                    <a:p>
                      <a:pPr algn="ctr"/>
                      <a:r>
                        <a:rPr lang="en-US" dirty="0" smtClean="0"/>
                        <a:t>0.033</a:t>
                      </a:r>
                      <a:endParaRPr lang="en-US" dirty="0"/>
                    </a:p>
                  </a:txBody>
                  <a:tcPr/>
                </a:tc>
              </a:tr>
              <a:tr h="370840">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r h="370840">
                <a:tc>
                  <a:txBody>
                    <a:bodyPr/>
                    <a:lstStyle/>
                    <a:p>
                      <a:pPr algn="ctr"/>
                      <a:r>
                        <a:rPr lang="en-US" dirty="0" smtClean="0"/>
                        <a:t>100</a:t>
                      </a:r>
                      <a:endParaRPr lang="en-US" dirty="0"/>
                    </a:p>
                  </a:txBody>
                  <a:tcPr/>
                </a:tc>
                <a:tc>
                  <a:txBody>
                    <a:bodyPr/>
                    <a:lstStyle/>
                    <a:p>
                      <a:pPr algn="ctr"/>
                      <a:r>
                        <a:rPr lang="en-US" dirty="0" smtClean="0"/>
                        <a:t>37</a:t>
                      </a:r>
                      <a:endParaRPr lang="en-US" dirty="0"/>
                    </a:p>
                  </a:txBody>
                  <a:tcPr/>
                </a:tc>
                <a:tc>
                  <a:txBody>
                    <a:bodyPr/>
                    <a:lstStyle/>
                    <a:p>
                      <a:pPr algn="ctr"/>
                      <a:r>
                        <a:rPr lang="en-US" dirty="0" smtClean="0"/>
                        <a:t>4</a:t>
                      </a:r>
                      <a:endParaRPr lang="en-US" dirty="0"/>
                    </a:p>
                  </a:txBody>
                  <a:tcPr/>
                </a:tc>
                <a:tc>
                  <a:txBody>
                    <a:bodyPr/>
                    <a:lstStyle/>
                    <a:p>
                      <a:pPr algn="ctr"/>
                      <a:r>
                        <a:rPr lang="en-US" dirty="0" smtClean="0"/>
                        <a:t>128</a:t>
                      </a:r>
                      <a:endParaRPr lang="en-US" dirty="0"/>
                    </a:p>
                  </a:txBody>
                  <a:tcPr/>
                </a:tc>
                <a:tc>
                  <a:txBody>
                    <a:bodyPr/>
                    <a:lstStyle/>
                    <a:p>
                      <a:pPr algn="ctr"/>
                      <a:r>
                        <a:rPr lang="en-US" dirty="0" smtClean="0"/>
                        <a:t>Y</a:t>
                      </a:r>
                      <a:endParaRPr lang="en-US" dirty="0"/>
                    </a:p>
                  </a:txBody>
                  <a:tcPr/>
                </a:tc>
                <a:tc>
                  <a:txBody>
                    <a:bodyPr/>
                    <a:lstStyle/>
                    <a:p>
                      <a:pPr algn="ctr"/>
                      <a:r>
                        <a:rPr lang="en-US" dirty="0" smtClean="0"/>
                        <a:t>1</a:t>
                      </a:r>
                      <a:endParaRPr lang="en-US" dirty="0"/>
                    </a:p>
                  </a:txBody>
                  <a:tcPr/>
                </a:tc>
                <a:tc>
                  <a:txBody>
                    <a:bodyPr/>
                    <a:lstStyle/>
                    <a:p>
                      <a:pPr algn="ctr"/>
                      <a:r>
                        <a:rPr lang="en-US" dirty="0" smtClean="0"/>
                        <a:t>0.050</a:t>
                      </a:r>
                      <a:endParaRPr lang="en-US" dirty="0"/>
                    </a:p>
                  </a:txBody>
                  <a:tcPr/>
                </a:tc>
              </a:tr>
              <a:tr h="370840">
                <a:tc>
                  <a:txBody>
                    <a:bodyPr/>
                    <a:lstStyle/>
                    <a:p>
                      <a:pPr algn="ctr"/>
                      <a:r>
                        <a:rPr lang="en-US" dirty="0" smtClean="0"/>
                        <a:t>TOTAL</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3</a:t>
                      </a:r>
                      <a:endParaRPr lang="en-US" dirty="0"/>
                    </a:p>
                  </a:txBody>
                  <a:tcPr/>
                </a:tc>
                <a:tc>
                  <a:txBody>
                    <a:bodyPr/>
                    <a:lstStyle/>
                    <a:p>
                      <a:pPr algn="ctr"/>
                      <a:r>
                        <a:rPr lang="en-US" dirty="0" smtClean="0"/>
                        <a:t>2.91</a:t>
                      </a:r>
                      <a:endParaRPr lang="en-US" dirty="0"/>
                    </a:p>
                  </a:txBody>
                  <a:tcPr/>
                </a:tc>
              </a:tr>
            </a:tbl>
          </a:graphicData>
        </a:graphic>
      </p:graphicFrame>
      <p:sp>
        <p:nvSpPr>
          <p:cNvPr id="5" name="Rectangle 4"/>
          <p:cNvSpPr/>
          <p:nvPr/>
        </p:nvSpPr>
        <p:spPr>
          <a:xfrm>
            <a:off x="1066800" y="5029200"/>
            <a:ext cx="6858000" cy="1219200"/>
          </a:xfrm>
          <a:prstGeom prst="rect">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2400" dirty="0" smtClean="0">
                <a:solidFill>
                  <a:schemeClr val="tx1"/>
                </a:solidFill>
              </a:rPr>
              <a:t>SIR = </a:t>
            </a:r>
            <a:r>
              <a:rPr lang="en-US" sz="2400" u="sng" dirty="0" smtClean="0">
                <a:solidFill>
                  <a:schemeClr val="tx1"/>
                </a:solidFill>
              </a:rPr>
              <a:t>number of </a:t>
            </a:r>
            <a:r>
              <a:rPr lang="en-US" sz="2400" b="1" u="sng" dirty="0" smtClean="0">
                <a:solidFill>
                  <a:schemeClr val="tx1"/>
                </a:solidFill>
              </a:rPr>
              <a:t>observed</a:t>
            </a:r>
            <a:r>
              <a:rPr lang="en-US" sz="2400" u="sng" dirty="0" smtClean="0">
                <a:solidFill>
                  <a:schemeClr val="tx1"/>
                </a:solidFill>
              </a:rPr>
              <a:t> </a:t>
            </a:r>
            <a:r>
              <a:rPr lang="en-US" sz="2400" u="sng" dirty="0" err="1" smtClean="0">
                <a:solidFill>
                  <a:schemeClr val="tx1"/>
                </a:solidFill>
              </a:rPr>
              <a:t>SSIs</a:t>
            </a:r>
            <a:r>
              <a:rPr lang="en-US" sz="2400" u="sng" dirty="0" smtClean="0">
                <a:solidFill>
                  <a:schemeClr val="tx1"/>
                </a:solidFill>
              </a:rPr>
              <a:t> </a:t>
            </a:r>
            <a:r>
              <a:rPr lang="en-US" sz="2400" dirty="0" smtClean="0">
                <a:solidFill>
                  <a:schemeClr val="tx1"/>
                </a:solidFill>
              </a:rPr>
              <a:t> = </a:t>
            </a:r>
            <a:r>
              <a:rPr lang="en-US" sz="2400" u="sng" dirty="0" smtClean="0">
                <a:solidFill>
                  <a:schemeClr val="tx1"/>
                </a:solidFill>
              </a:rPr>
              <a:t>    3   </a:t>
            </a:r>
            <a:r>
              <a:rPr lang="en-US" sz="2400" dirty="0" smtClean="0">
                <a:solidFill>
                  <a:schemeClr val="tx1"/>
                </a:solidFill>
              </a:rPr>
              <a:t>= 1.03</a:t>
            </a:r>
            <a:r>
              <a:rPr lang="en-US" sz="2400" u="sng" dirty="0" smtClean="0">
                <a:solidFill>
                  <a:schemeClr val="tx1"/>
                </a:solidFill>
              </a:rPr>
              <a:t>  </a:t>
            </a:r>
          </a:p>
          <a:p>
            <a:pPr>
              <a:buNone/>
            </a:pPr>
            <a:r>
              <a:rPr lang="en-US" sz="2400" dirty="0" smtClean="0">
                <a:solidFill>
                  <a:schemeClr val="tx1"/>
                </a:solidFill>
              </a:rPr>
              <a:t>          number of </a:t>
            </a:r>
            <a:r>
              <a:rPr lang="en-US" sz="2400" b="1" dirty="0" smtClean="0">
                <a:solidFill>
                  <a:schemeClr val="tx1"/>
                </a:solidFill>
              </a:rPr>
              <a:t>predicted</a:t>
            </a:r>
            <a:r>
              <a:rPr lang="en-US" sz="2400" dirty="0" smtClean="0">
                <a:solidFill>
                  <a:schemeClr val="tx1"/>
                </a:solidFill>
              </a:rPr>
              <a:t> </a:t>
            </a:r>
            <a:r>
              <a:rPr lang="en-US" sz="2400" dirty="0" err="1" smtClean="0">
                <a:solidFill>
                  <a:schemeClr val="tx1"/>
                </a:solidFill>
              </a:rPr>
              <a:t>SSIs</a:t>
            </a:r>
            <a:r>
              <a:rPr lang="en-US" sz="2400" dirty="0" smtClean="0">
                <a:solidFill>
                  <a:schemeClr val="tx1"/>
                </a:solidFill>
              </a:rPr>
              <a:t>      2.91</a:t>
            </a:r>
          </a:p>
        </p:txBody>
      </p:sp>
      <p:sp>
        <p:nvSpPr>
          <p:cNvPr id="6" name="TextBox 5"/>
          <p:cNvSpPr txBox="1"/>
          <p:nvPr/>
        </p:nvSpPr>
        <p:spPr>
          <a:xfrm>
            <a:off x="4953000" y="6488668"/>
            <a:ext cx="8382000" cy="369332"/>
          </a:xfrm>
          <a:prstGeom prst="rect">
            <a:avLst/>
          </a:prstGeom>
          <a:noFill/>
        </p:spPr>
        <p:txBody>
          <a:bodyPr wrap="square" rtlCol="0">
            <a:spAutoFit/>
          </a:bodyPr>
          <a:lstStyle/>
          <a:p>
            <a:r>
              <a:rPr lang="en-US" dirty="0" smtClean="0"/>
              <a:t>* Does not include all risk factors for </a:t>
            </a:r>
            <a:r>
              <a:rPr lang="en-US" dirty="0" err="1" smtClean="0"/>
              <a:t>SSIs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 for </a:t>
            </a:r>
            <a:r>
              <a:rPr lang="en-US" dirty="0" err="1" smtClean="0"/>
              <a:t>COLO</a:t>
            </a:r>
            <a:r>
              <a:rPr lang="en-US" dirty="0" smtClean="0"/>
              <a:t> and </a:t>
            </a:r>
            <a:r>
              <a:rPr lang="en-US" dirty="0" err="1" smtClean="0"/>
              <a:t>HYST</a:t>
            </a:r>
            <a:r>
              <a:rPr lang="en-US" dirty="0" smtClean="0"/>
              <a:t> </a:t>
            </a:r>
            <a:endParaRPr lang="en-US" dirty="0"/>
          </a:p>
        </p:txBody>
      </p:sp>
      <p:graphicFrame>
        <p:nvGraphicFramePr>
          <p:cNvPr id="4" name="Content Placeholder 3"/>
          <p:cNvGraphicFramePr>
            <a:graphicFrameLocks noGrp="1"/>
          </p:cNvGraphicFramePr>
          <p:nvPr>
            <p:ph idx="1"/>
          </p:nvPr>
        </p:nvGraphicFramePr>
        <p:xfrm>
          <a:off x="609600" y="1676400"/>
          <a:ext cx="7467600" cy="3164840"/>
        </p:xfrm>
        <a:graphic>
          <a:graphicData uri="http://schemas.openxmlformats.org/drawingml/2006/table">
            <a:tbl>
              <a:tblPr firstRow="1" bandRow="1">
                <a:tableStyleId>{5C22544A-7EE6-4342-B048-85BDC9FD1C3A}</a:tableStyleId>
              </a:tblPr>
              <a:tblGrid>
                <a:gridCol w="3021048"/>
                <a:gridCol w="4446552"/>
              </a:tblGrid>
              <a:tr h="889000">
                <a:tc>
                  <a:txBody>
                    <a:bodyPr/>
                    <a:lstStyle/>
                    <a:p>
                      <a:pPr algn="ctr"/>
                      <a:r>
                        <a:rPr lang="en-US" sz="2000" dirty="0" smtClean="0"/>
                        <a:t>NHSN operative procedures</a:t>
                      </a:r>
                    </a:p>
                    <a:p>
                      <a:pPr algn="ctr"/>
                      <a:r>
                        <a:rPr lang="en-US" sz="2000" dirty="0" smtClean="0"/>
                        <a:t>(2</a:t>
                      </a:r>
                      <a:r>
                        <a:rPr lang="en-US" sz="2000" baseline="0" dirty="0" smtClean="0"/>
                        <a:t> examples)</a:t>
                      </a:r>
                      <a:endParaRPr lang="en-US" sz="2000" dirty="0"/>
                    </a:p>
                  </a:txBody>
                  <a:tcPr/>
                </a:tc>
                <a:tc>
                  <a:txBody>
                    <a:bodyPr/>
                    <a:lstStyle/>
                    <a:p>
                      <a:pPr algn="ctr"/>
                      <a:r>
                        <a:rPr lang="en-US" sz="2000" dirty="0" smtClean="0"/>
                        <a:t>Risk factors included in </a:t>
                      </a:r>
                    </a:p>
                    <a:p>
                      <a:pPr algn="ctr"/>
                      <a:r>
                        <a:rPr lang="en-US" sz="2000" dirty="0" smtClean="0"/>
                        <a:t>SIR</a:t>
                      </a:r>
                      <a:r>
                        <a:rPr lang="en-US" sz="2000" baseline="0" dirty="0" smtClean="0"/>
                        <a:t> logistic regression model*</a:t>
                      </a:r>
                      <a:endParaRPr lang="en-US" sz="2000" dirty="0"/>
                    </a:p>
                  </a:txBody>
                  <a:tcPr/>
                </a:tc>
              </a:tr>
              <a:tr h="1270000">
                <a:tc>
                  <a:txBody>
                    <a:bodyPr/>
                    <a:lstStyle/>
                    <a:p>
                      <a:pPr algn="ctr"/>
                      <a:r>
                        <a:rPr lang="en-US" sz="2000" dirty="0" smtClean="0"/>
                        <a:t>Colon surgery (</a:t>
                      </a:r>
                      <a:r>
                        <a:rPr lang="en-US" sz="2000" dirty="0" err="1" smtClean="0"/>
                        <a:t>COLO</a:t>
                      </a:r>
                      <a:r>
                        <a:rPr lang="en-US" sz="2000" dirty="0" smtClean="0"/>
                        <a:t>)</a:t>
                      </a:r>
                      <a:endParaRPr lang="en-US" sz="2000" dirty="0"/>
                    </a:p>
                  </a:txBody>
                  <a:tcPr/>
                </a:tc>
                <a:tc>
                  <a:txBody>
                    <a:bodyPr/>
                    <a:lstStyle/>
                    <a:p>
                      <a:pPr algn="ctr"/>
                      <a:r>
                        <a:rPr lang="en-US" sz="2000" dirty="0" smtClean="0"/>
                        <a:t>Age, anesthesia, </a:t>
                      </a:r>
                      <a:r>
                        <a:rPr lang="en-US" sz="2000" dirty="0" err="1" smtClean="0"/>
                        <a:t>ASA</a:t>
                      </a:r>
                      <a:r>
                        <a:rPr lang="en-US" sz="2000" dirty="0" smtClean="0"/>
                        <a:t>, duration, endoscope, medical school affiliation, location bed size, wound class</a:t>
                      </a:r>
                      <a:endParaRPr lang="en-US" sz="2000" dirty="0"/>
                    </a:p>
                  </a:txBody>
                  <a:tcPr/>
                </a:tc>
              </a:tr>
              <a:tr h="889000">
                <a:tc>
                  <a:txBody>
                    <a:bodyPr/>
                    <a:lstStyle/>
                    <a:p>
                      <a:pPr algn="ctr"/>
                      <a:r>
                        <a:rPr lang="en-US" sz="2000" dirty="0" smtClean="0"/>
                        <a:t>Abdominal hysterectomy</a:t>
                      </a:r>
                      <a:r>
                        <a:rPr lang="en-US" sz="2000" baseline="0" dirty="0" smtClean="0"/>
                        <a:t> (</a:t>
                      </a:r>
                      <a:r>
                        <a:rPr lang="en-US" sz="2000" dirty="0" err="1" smtClean="0"/>
                        <a:t>HYST</a:t>
                      </a:r>
                      <a:r>
                        <a:rPr lang="en-US" sz="2000" dirty="0" smtClean="0"/>
                        <a:t>)</a:t>
                      </a:r>
                      <a:endParaRPr lang="en-US" sz="2000" dirty="0"/>
                    </a:p>
                  </a:txBody>
                  <a:tcPr/>
                </a:tc>
                <a:tc>
                  <a:txBody>
                    <a:bodyPr/>
                    <a:lstStyle/>
                    <a:p>
                      <a:pPr algn="ctr"/>
                      <a:r>
                        <a:rPr lang="en-US" sz="2000" dirty="0" smtClean="0"/>
                        <a:t>Age, anesthesia, </a:t>
                      </a:r>
                      <a:r>
                        <a:rPr lang="en-US" sz="2000" dirty="0" err="1" smtClean="0"/>
                        <a:t>ASA</a:t>
                      </a:r>
                      <a:r>
                        <a:rPr lang="en-US" sz="2000" dirty="0" smtClean="0"/>
                        <a:t>, duration, endoscope, location bed size</a:t>
                      </a:r>
                      <a:endParaRPr lang="en-US" sz="2000" dirty="0"/>
                    </a:p>
                  </a:txBody>
                  <a:tcPr/>
                </a:tc>
              </a:tr>
            </a:tbl>
          </a:graphicData>
        </a:graphic>
      </p:graphicFrame>
      <p:sp>
        <p:nvSpPr>
          <p:cNvPr id="5" name="TextBox 4"/>
          <p:cNvSpPr txBox="1"/>
          <p:nvPr/>
        </p:nvSpPr>
        <p:spPr>
          <a:xfrm>
            <a:off x="609600" y="5562600"/>
            <a:ext cx="6858000" cy="923330"/>
          </a:xfrm>
          <a:prstGeom prst="rect">
            <a:avLst/>
          </a:prstGeom>
          <a:noFill/>
        </p:spPr>
        <p:txBody>
          <a:bodyPr wrap="square" rtlCol="0">
            <a:spAutoFit/>
          </a:bodyPr>
          <a:lstStyle/>
          <a:p>
            <a:r>
              <a:rPr lang="en-US" dirty="0" smtClean="0"/>
              <a:t>*   As of April of 2012</a:t>
            </a:r>
          </a:p>
          <a:p>
            <a:r>
              <a:rPr lang="en-US" dirty="0" smtClean="0"/>
              <a:t>**Taken from the annual facility survey</a:t>
            </a:r>
          </a:p>
          <a:p>
            <a:pPr>
              <a:buFont typeface="Arial" charset="0"/>
              <a:buChar char="•"/>
            </a:pPr>
            <a:endParaRPr lang="en-US" dirty="0"/>
          </a:p>
        </p:txBody>
      </p:sp>
      <p:sp>
        <p:nvSpPr>
          <p:cNvPr id="6" name="TextBox 5"/>
          <p:cNvSpPr txBox="1"/>
          <p:nvPr/>
        </p:nvSpPr>
        <p:spPr>
          <a:xfrm>
            <a:off x="2362200" y="4876800"/>
            <a:ext cx="6781800" cy="369332"/>
          </a:xfrm>
          <a:prstGeom prst="rect">
            <a:avLst/>
          </a:prstGeom>
          <a:noFill/>
        </p:spPr>
        <p:txBody>
          <a:bodyPr wrap="square" rtlCol="0">
            <a:spAutoFit/>
          </a:bodyPr>
          <a:lstStyle/>
          <a:p>
            <a:r>
              <a:rPr lang="en-US" u="sng" dirty="0" smtClean="0">
                <a:hlinkClick r:id="rId3"/>
              </a:rPr>
              <a:t>http://www.cdc.gov/nhsn/PDFs/pscManual/SSI_ModelPaper.pdf</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tips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Inpatient</a:t>
            </a:r>
            <a:r>
              <a:rPr lang="en-US" dirty="0" smtClean="0"/>
              <a:t> – admission and discharge dates are on different calendar days</a:t>
            </a:r>
          </a:p>
          <a:p>
            <a:r>
              <a:rPr lang="en-US" b="1" dirty="0" smtClean="0"/>
              <a:t>Outpatient</a:t>
            </a:r>
            <a:r>
              <a:rPr lang="en-US" dirty="0" smtClean="0"/>
              <a:t> – admission and discharge dates are on the same calendar day</a:t>
            </a:r>
          </a:p>
          <a:p>
            <a:r>
              <a:rPr lang="en-US" b="1" dirty="0" smtClean="0"/>
              <a:t>Endoscope</a:t>
            </a:r>
            <a:r>
              <a:rPr lang="en-US" dirty="0" smtClean="0"/>
              <a:t> (Y) – entire procedure was performed using a laparoscope/robotic assist</a:t>
            </a:r>
          </a:p>
          <a:p>
            <a:pPr lvl="1"/>
            <a:r>
              <a:rPr lang="en-US" dirty="0" smtClean="0"/>
              <a:t>If more than one becomes infected, report only one (the deeper SSI)</a:t>
            </a:r>
          </a:p>
          <a:p>
            <a:r>
              <a:rPr lang="en-US" b="1" dirty="0" smtClean="0"/>
              <a:t>Emergency</a:t>
            </a:r>
            <a:r>
              <a:rPr lang="en-US" dirty="0" smtClean="0"/>
              <a:t> (Y) – procedure was non-elective and unscheduled</a:t>
            </a:r>
          </a:p>
          <a:p>
            <a:r>
              <a:rPr lang="en-US" b="1" dirty="0" smtClean="0"/>
              <a:t>Trauma</a:t>
            </a:r>
            <a:r>
              <a:rPr lang="en-US" dirty="0" smtClean="0"/>
              <a:t> (Y) - operation was done because of blunt or penetrating trauma</a:t>
            </a:r>
          </a:p>
          <a:p>
            <a:r>
              <a:rPr lang="en-US" b="1" dirty="0" smtClean="0"/>
              <a:t>Implant</a:t>
            </a:r>
            <a:r>
              <a:rPr lang="en-US" dirty="0" smtClean="0"/>
              <a:t> (Y) – no longer has to be permanent</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NHSN generated reports by procedure or by surgeon</a:t>
            </a:r>
            <a:endParaRPr lang="en-US" dirty="0"/>
          </a:p>
        </p:txBody>
      </p:sp>
      <p:pic>
        <p:nvPicPr>
          <p:cNvPr id="3074" name="Picture 2"/>
          <p:cNvPicPr>
            <a:picLocks noGrp="1" noChangeAspect="1" noChangeArrowheads="1"/>
          </p:cNvPicPr>
          <p:nvPr>
            <p:ph idx="1"/>
          </p:nvPr>
        </p:nvPicPr>
        <p:blipFill>
          <a:blip r:embed="rId3" cstate="print"/>
          <a:srcRect l="9593" t="27659" r="29797" b="22554"/>
          <a:stretch>
            <a:fillRect/>
          </a:stretch>
        </p:blipFill>
        <p:spPr bwMode="auto">
          <a:xfrm>
            <a:off x="304801" y="1447800"/>
            <a:ext cx="6400800" cy="4206240"/>
          </a:xfrm>
          <a:prstGeom prst="rect">
            <a:avLst/>
          </a:prstGeom>
          <a:noFill/>
          <a:ln w="9525">
            <a:noFill/>
            <a:miter lim="800000"/>
            <a:headEnd/>
            <a:tailEnd/>
          </a:ln>
        </p:spPr>
      </p:pic>
      <p:sp>
        <p:nvSpPr>
          <p:cNvPr id="5" name="Rectangle 4"/>
          <p:cNvSpPr/>
          <p:nvPr/>
        </p:nvSpPr>
        <p:spPr>
          <a:xfrm>
            <a:off x="2514600" y="3581400"/>
            <a:ext cx="3886200" cy="2057400"/>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14600" y="5410200"/>
            <a:ext cx="3886200" cy="228600"/>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800600" y="1828800"/>
            <a:ext cx="4191000" cy="1754326"/>
          </a:xfrm>
          <a:prstGeom prst="rect">
            <a:avLst/>
          </a:prstGeom>
          <a:solidFill>
            <a:schemeClr val="bg1"/>
          </a:solidFill>
          <a:ln>
            <a:solidFill>
              <a:srgbClr val="FF0000"/>
            </a:solidFill>
          </a:ln>
        </p:spPr>
        <p:txBody>
          <a:bodyPr wrap="square" rtlCol="0">
            <a:spAutoFit/>
          </a:bodyPr>
          <a:lstStyle/>
          <a:p>
            <a:r>
              <a:rPr lang="en-US" dirty="0" smtClean="0"/>
              <a:t>Complex AR– only includes </a:t>
            </a:r>
            <a:r>
              <a:rPr lang="en-US" u="sng" dirty="0" smtClean="0"/>
              <a:t>inpatient</a:t>
            </a:r>
            <a:r>
              <a:rPr lang="en-US" dirty="0" smtClean="0"/>
              <a:t> deep </a:t>
            </a:r>
          </a:p>
          <a:p>
            <a:r>
              <a:rPr lang="en-US" dirty="0" smtClean="0"/>
              <a:t>         </a:t>
            </a:r>
            <a:r>
              <a:rPr lang="en-US" dirty="0" err="1" smtClean="0"/>
              <a:t>incisional</a:t>
            </a:r>
            <a:r>
              <a:rPr lang="en-US" dirty="0" smtClean="0"/>
              <a:t> and organ/space infections </a:t>
            </a:r>
          </a:p>
          <a:p>
            <a:r>
              <a:rPr lang="en-US" dirty="0" smtClean="0"/>
              <a:t>         identified on admission (A) and </a:t>
            </a:r>
          </a:p>
          <a:p>
            <a:r>
              <a:rPr lang="en-US" dirty="0" smtClean="0"/>
              <a:t>         readmission (R) </a:t>
            </a:r>
          </a:p>
          <a:p>
            <a:r>
              <a:rPr lang="en-US" dirty="0" smtClean="0"/>
              <a:t>In-plan – only includes what is identified in </a:t>
            </a:r>
          </a:p>
          <a:p>
            <a:r>
              <a:rPr lang="en-US" dirty="0" smtClean="0"/>
              <a:t>         the monthly reporting plan</a:t>
            </a:r>
          </a:p>
        </p:txBody>
      </p:sp>
      <p:sp>
        <p:nvSpPr>
          <p:cNvPr id="10" name="Oval 9"/>
          <p:cNvSpPr/>
          <p:nvPr/>
        </p:nvSpPr>
        <p:spPr>
          <a:xfrm>
            <a:off x="2971800" y="3581400"/>
            <a:ext cx="7620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10" idx="0"/>
          </p:cNvCxnSpPr>
          <p:nvPr/>
        </p:nvCxnSpPr>
        <p:spPr>
          <a:xfrm flipV="1">
            <a:off x="3352800" y="2362200"/>
            <a:ext cx="1447800" cy="1219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4800" y="5791200"/>
            <a:ext cx="8686800" cy="646331"/>
          </a:xfrm>
          <a:prstGeom prst="rect">
            <a:avLst/>
          </a:prstGeom>
          <a:noFill/>
          <a:ln>
            <a:solidFill>
              <a:srgbClr val="FF0000"/>
            </a:solidFill>
          </a:ln>
        </p:spPr>
        <p:txBody>
          <a:bodyPr wrap="square" rtlCol="0">
            <a:spAutoFit/>
          </a:bodyPr>
          <a:lstStyle/>
          <a:p>
            <a:r>
              <a:rPr lang="en-US" dirty="0" smtClean="0"/>
              <a:t>All SSI – includes inpatient and outpatient superficial, deep, and organ/space identified on </a:t>
            </a:r>
          </a:p>
          <a:p>
            <a:r>
              <a:rPr lang="en-US" dirty="0" smtClean="0"/>
              <a:t>               admit/readmit/post-discharge; includes primary only and </a:t>
            </a:r>
            <a:r>
              <a:rPr lang="en-US" i="1" dirty="0" smtClean="0"/>
              <a:t>excludes</a:t>
            </a:r>
            <a:r>
              <a:rPr lang="en-US" dirty="0" smtClean="0"/>
              <a:t> secondary </a:t>
            </a:r>
            <a:r>
              <a:rPr lang="en-US" dirty="0" err="1" smtClean="0"/>
              <a:t>SSIs</a:t>
            </a:r>
            <a:r>
              <a:rPr lang="en-US" dirty="0" smtClean="0"/>
              <a:t>.</a:t>
            </a:r>
          </a:p>
        </p:txBody>
      </p:sp>
      <p:sp>
        <p:nvSpPr>
          <p:cNvPr id="24" name="Oval 23"/>
          <p:cNvSpPr/>
          <p:nvPr/>
        </p:nvSpPr>
        <p:spPr>
          <a:xfrm>
            <a:off x="2971800" y="4038600"/>
            <a:ext cx="5334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flipV="1">
            <a:off x="3505200" y="3124200"/>
            <a:ext cx="1295400" cy="106680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2971800" y="4495800"/>
            <a:ext cx="533400" cy="2286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stCxn id="15" idx="3"/>
          </p:cNvCxnSpPr>
          <p:nvPr/>
        </p:nvCxnSpPr>
        <p:spPr>
          <a:xfrm flipH="1">
            <a:off x="1905000" y="4690922"/>
            <a:ext cx="1144915" cy="110027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 a form for </a:t>
            </a:r>
            <a:r>
              <a:rPr lang="en-US" i="1" dirty="0" smtClean="0"/>
              <a:t>each </a:t>
            </a:r>
            <a:r>
              <a:rPr lang="en-US" dirty="0" smtClean="0"/>
              <a:t>procedure</a:t>
            </a:r>
            <a:endParaRPr lang="en-US" dirty="0"/>
          </a:p>
        </p:txBody>
      </p:sp>
      <p:sp>
        <p:nvSpPr>
          <p:cNvPr id="3" name="Content Placeholder 2"/>
          <p:cNvSpPr>
            <a:spLocks noGrp="1"/>
          </p:cNvSpPr>
          <p:nvPr>
            <p:ph idx="1"/>
          </p:nvPr>
        </p:nvSpPr>
        <p:spPr/>
        <p:txBody>
          <a:bodyPr/>
          <a:lstStyle/>
          <a:p>
            <a:r>
              <a:rPr lang="en-US" dirty="0" smtClean="0"/>
              <a:t>Complete a denominator form for each procedure that is referenced in your monthly reporting plan</a:t>
            </a:r>
          </a:p>
          <a:p>
            <a:pPr lvl="1"/>
            <a:r>
              <a:rPr lang="en-US" dirty="0" smtClean="0"/>
              <a:t>Even if two procedures are done through the same incision</a:t>
            </a:r>
          </a:p>
          <a:p>
            <a:pPr lvl="1"/>
            <a:r>
              <a:rPr lang="en-US" dirty="0" smtClean="0"/>
              <a:t>Record operative procedures with more than one incision only </a:t>
            </a:r>
            <a:r>
              <a:rPr lang="en-US" u="sng" dirty="0" smtClean="0"/>
              <a:t>one</a:t>
            </a:r>
            <a:r>
              <a:rPr lang="en-US" dirty="0" smtClean="0"/>
              <a:t> time</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SSI SIR exclusions</a:t>
            </a:r>
            <a:endParaRPr lang="en-US" dirty="0"/>
          </a:p>
        </p:txBody>
      </p:sp>
      <p:sp>
        <p:nvSpPr>
          <p:cNvPr id="3" name="Content Placeholder 2"/>
          <p:cNvSpPr>
            <a:spLocks noGrp="1"/>
          </p:cNvSpPr>
          <p:nvPr>
            <p:ph idx="1"/>
          </p:nvPr>
        </p:nvSpPr>
        <p:spPr/>
        <p:txBody>
          <a:bodyPr>
            <a:normAutofit lnSpcReduction="10000"/>
          </a:bodyPr>
          <a:lstStyle/>
          <a:p>
            <a:r>
              <a:rPr lang="en-US" dirty="0" smtClean="0"/>
              <a:t>Any SSI if its corresponding procedure is excluded from the SIR </a:t>
            </a:r>
          </a:p>
          <a:p>
            <a:r>
              <a:rPr lang="en-US" dirty="0" smtClean="0"/>
              <a:t>All custom procedures</a:t>
            </a:r>
          </a:p>
          <a:p>
            <a:r>
              <a:rPr lang="en-US" dirty="0" smtClean="0"/>
              <a:t>All secondary </a:t>
            </a:r>
            <a:r>
              <a:rPr lang="en-US" dirty="0" err="1" smtClean="0"/>
              <a:t>SSIs</a:t>
            </a:r>
            <a:endParaRPr lang="en-US" dirty="0" smtClean="0"/>
          </a:p>
          <a:p>
            <a:pPr lvl="1"/>
            <a:r>
              <a:rPr lang="en-US" dirty="0" smtClean="0"/>
              <a:t>Superficial </a:t>
            </a:r>
            <a:r>
              <a:rPr lang="en-US" dirty="0" err="1" smtClean="0"/>
              <a:t>incisional</a:t>
            </a:r>
            <a:r>
              <a:rPr lang="en-US" dirty="0" smtClean="0"/>
              <a:t> </a:t>
            </a:r>
            <a:r>
              <a:rPr lang="en-US" b="1" dirty="0" smtClean="0"/>
              <a:t>secondary</a:t>
            </a:r>
            <a:r>
              <a:rPr lang="en-US" dirty="0" smtClean="0"/>
              <a:t> (SIS) and deep </a:t>
            </a:r>
            <a:r>
              <a:rPr lang="en-US" dirty="0" err="1" smtClean="0"/>
              <a:t>incisional</a:t>
            </a:r>
            <a:r>
              <a:rPr lang="en-US" dirty="0" smtClean="0"/>
              <a:t> </a:t>
            </a:r>
            <a:r>
              <a:rPr lang="en-US" b="1" dirty="0" smtClean="0"/>
              <a:t>secondary</a:t>
            </a:r>
            <a:r>
              <a:rPr lang="en-US" dirty="0" smtClean="0"/>
              <a:t> (</a:t>
            </a:r>
            <a:r>
              <a:rPr lang="en-US" dirty="0" err="1" smtClean="0"/>
              <a:t>DIS</a:t>
            </a:r>
            <a:r>
              <a:rPr lang="en-US" dirty="0" smtClean="0"/>
              <a:t>)</a:t>
            </a:r>
          </a:p>
          <a:p>
            <a:r>
              <a:rPr lang="en-US" dirty="0" smtClean="0"/>
              <a:t>Any procedure record that meets the exclusion criteria </a:t>
            </a:r>
          </a:p>
          <a:p>
            <a:r>
              <a:rPr lang="en-US" dirty="0" smtClean="0"/>
              <a:t>Incomplete/missing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Exclusion criteria</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dirty="0" smtClean="0"/>
              <a:t>Missing one or more of the risk factors</a:t>
            </a:r>
          </a:p>
          <a:p>
            <a:r>
              <a:rPr lang="en-US" dirty="0" smtClean="0"/>
              <a:t>Procedure date is ≤ patient date of birth</a:t>
            </a:r>
          </a:p>
          <a:p>
            <a:r>
              <a:rPr lang="en-US" dirty="0" smtClean="0"/>
              <a:t>Patient’s age at procedure is ≥ 109 years</a:t>
            </a:r>
          </a:p>
          <a:p>
            <a:r>
              <a:rPr lang="en-US" dirty="0" smtClean="0"/>
              <a:t>Wound class = U (unknown)</a:t>
            </a:r>
          </a:p>
          <a:p>
            <a:r>
              <a:rPr lang="en-US" dirty="0" smtClean="0"/>
              <a:t>Procedure duration is &lt; 5 minutes or &gt; 5 times the </a:t>
            </a:r>
            <a:r>
              <a:rPr lang="en-US" dirty="0" err="1" smtClean="0"/>
              <a:t>interquartile</a:t>
            </a:r>
            <a:r>
              <a:rPr lang="en-US" dirty="0" smtClean="0"/>
              <a:t> range above the 75</a:t>
            </a:r>
            <a:r>
              <a:rPr lang="en-US" baseline="30000" dirty="0" smtClean="0"/>
              <a:t>th</a:t>
            </a:r>
            <a:r>
              <a:rPr lang="en-US" dirty="0" smtClean="0"/>
              <a:t> percentile.</a:t>
            </a:r>
          </a:p>
          <a:p>
            <a:pPr lvl="1"/>
            <a:r>
              <a:rPr lang="en-US" dirty="0" smtClean="0"/>
              <a:t>List of the extreme outlier cut-offs available for each NHSN Operative Procedure in Appendix E of the NHSN e-News: SIRs Special Edition</a:t>
            </a:r>
          </a:p>
          <a:p>
            <a:r>
              <a:rPr lang="en-US" dirty="0" smtClean="0"/>
              <a:t>Additional exclusions apply for FUSN and RFUSN</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NHSN SSI SIR report output</a:t>
            </a:r>
            <a:endParaRPr lang="en-US" dirty="0"/>
          </a:p>
        </p:txBody>
      </p:sp>
      <p:sp>
        <p:nvSpPr>
          <p:cNvPr id="3" name="Content Placeholder 2"/>
          <p:cNvSpPr>
            <a:spLocks noGrp="1"/>
          </p:cNvSpPr>
          <p:nvPr>
            <p:ph idx="1"/>
          </p:nvPr>
        </p:nvSpPr>
        <p:spPr/>
        <p:txBody>
          <a:bodyPr>
            <a:normAutofit/>
          </a:bodyPr>
          <a:lstStyle/>
          <a:p>
            <a:r>
              <a:rPr lang="en-US" dirty="0" smtClean="0"/>
              <a:t>Several sections</a:t>
            </a:r>
          </a:p>
          <a:p>
            <a:pPr lvl="1"/>
            <a:r>
              <a:rPr lang="en-US" dirty="0" smtClean="0"/>
              <a:t>Overall SIR </a:t>
            </a:r>
          </a:p>
          <a:p>
            <a:pPr lvl="1"/>
            <a:r>
              <a:rPr lang="en-US" dirty="0" smtClean="0"/>
              <a:t>SIR for each procedure</a:t>
            </a:r>
          </a:p>
          <a:p>
            <a:pPr lvl="1"/>
            <a:r>
              <a:rPr lang="en-US" dirty="0" smtClean="0"/>
              <a:t>SIR for each procedure, by outpatient (Y or N)</a:t>
            </a:r>
          </a:p>
          <a:p>
            <a:pPr lvl="1"/>
            <a:r>
              <a:rPr lang="en-US" dirty="0" smtClean="0"/>
              <a:t>Incomplete and Custom Procedures not included in SIR </a:t>
            </a:r>
          </a:p>
          <a:p>
            <a:r>
              <a:rPr lang="en-US" dirty="0" smtClean="0"/>
              <a:t>Modify to answer your question</a:t>
            </a:r>
          </a:p>
          <a:p>
            <a:pPr lvl="1"/>
            <a:r>
              <a:rPr lang="en-US" dirty="0" smtClean="0"/>
              <a:t>Examples: all joint replacement </a:t>
            </a:r>
            <a:r>
              <a:rPr lang="en-US" dirty="0" err="1" smtClean="0"/>
              <a:t>SSIs</a:t>
            </a:r>
            <a:r>
              <a:rPr lang="en-US" dirty="0" smtClean="0"/>
              <a:t>, M/Q/H/Y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NHSN’s Guide to the Standardized Infection Ratio (SIR)</a:t>
            </a:r>
            <a:endParaRPr lang="en-US" dirty="0"/>
          </a:p>
        </p:txBody>
      </p:sp>
      <p:pic>
        <p:nvPicPr>
          <p:cNvPr id="2050" name="Picture 2"/>
          <p:cNvPicPr>
            <a:picLocks noGrp="1" noChangeAspect="1" noChangeArrowheads="1"/>
          </p:cNvPicPr>
          <p:nvPr>
            <p:ph idx="1"/>
          </p:nvPr>
        </p:nvPicPr>
        <p:blipFill>
          <a:blip r:embed="rId3" cstate="print"/>
          <a:srcRect l="13634" t="28622" r="12287" b="32655"/>
          <a:stretch>
            <a:fillRect/>
          </a:stretch>
        </p:blipFill>
        <p:spPr bwMode="auto">
          <a:xfrm>
            <a:off x="457199" y="1447800"/>
            <a:ext cx="8564217" cy="3581400"/>
          </a:xfrm>
          <a:prstGeom prst="rect">
            <a:avLst/>
          </a:prstGeom>
          <a:noFill/>
          <a:ln w="9525">
            <a:noFill/>
            <a:miter lim="800000"/>
            <a:headEnd/>
            <a:tailEnd/>
          </a:ln>
        </p:spPr>
      </p:pic>
      <p:sp>
        <p:nvSpPr>
          <p:cNvPr id="5" name="Oval 4"/>
          <p:cNvSpPr/>
          <p:nvPr/>
        </p:nvSpPr>
        <p:spPr>
          <a:xfrm>
            <a:off x="457200" y="2438400"/>
            <a:ext cx="1676400" cy="1066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14400" y="5486400"/>
            <a:ext cx="6858000" cy="954107"/>
          </a:xfrm>
          <a:prstGeom prst="rect">
            <a:avLst/>
          </a:prstGeom>
          <a:noFill/>
        </p:spPr>
        <p:txBody>
          <a:bodyPr wrap="square" rtlCol="0">
            <a:spAutoFit/>
          </a:bodyPr>
          <a:lstStyle/>
          <a:p>
            <a:pPr algn="ctr"/>
            <a:r>
              <a:rPr lang="en-US" sz="2800" dirty="0" smtClean="0"/>
              <a:t>http://www.cdc.gov/nhsn/PDFs/Newsletters/NHSN_NL_OCT_2010SE_final.pdf</a:t>
            </a:r>
            <a:endParaRPr 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quality</a:t>
            </a:r>
            <a:endParaRPr lang="en-US" dirty="0"/>
          </a:p>
        </p:txBody>
      </p:sp>
      <p:sp>
        <p:nvSpPr>
          <p:cNvPr id="3" name="Content Placeholder 2"/>
          <p:cNvSpPr>
            <a:spLocks noGrp="1"/>
          </p:cNvSpPr>
          <p:nvPr>
            <p:ph idx="1"/>
          </p:nvPr>
        </p:nvSpPr>
        <p:spPr/>
        <p:txBody>
          <a:bodyPr/>
          <a:lstStyle/>
          <a:p>
            <a:r>
              <a:rPr lang="en-US" dirty="0" smtClean="0"/>
              <a:t>To ensure the data are correct before you start making your graphs and compiling your report</a:t>
            </a:r>
          </a:p>
          <a:p>
            <a:pPr lvl="1"/>
            <a:r>
              <a:rPr lang="en-US" dirty="0" smtClean="0"/>
              <a:t>Check incomplete/missing alert tabs and/or run the line list for “Incomplete procedures for SSI SIR”</a:t>
            </a:r>
          </a:p>
          <a:p>
            <a:pPr lvl="1"/>
            <a:r>
              <a:rPr lang="en-US" dirty="0" smtClean="0"/>
              <a:t>Check data quality line lists in “Advanced” section of the Output Analysis</a:t>
            </a:r>
          </a:p>
          <a:p>
            <a:pPr lvl="1"/>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NHSN alerts to ensure data quality</a:t>
            </a:r>
            <a:endParaRPr lang="en-US" dirty="0"/>
          </a:p>
        </p:txBody>
      </p:sp>
      <p:pic>
        <p:nvPicPr>
          <p:cNvPr id="1026" name="Picture 2"/>
          <p:cNvPicPr>
            <a:picLocks noGrp="1" noChangeAspect="1" noChangeArrowheads="1"/>
          </p:cNvPicPr>
          <p:nvPr>
            <p:ph idx="1"/>
          </p:nvPr>
        </p:nvPicPr>
        <p:blipFill>
          <a:blip r:embed="rId3" cstate="print"/>
          <a:srcRect l="9593" t="20203" r="8246" b="41074"/>
          <a:stretch>
            <a:fillRect/>
          </a:stretch>
        </p:blipFill>
        <p:spPr bwMode="auto">
          <a:xfrm>
            <a:off x="304800" y="1722620"/>
            <a:ext cx="8610600" cy="3839980"/>
          </a:xfrm>
          <a:prstGeom prst="rect">
            <a:avLst/>
          </a:prstGeom>
          <a:noFill/>
          <a:ln w="9525">
            <a:noFill/>
            <a:miter lim="800000"/>
            <a:headEnd/>
            <a:tailEnd/>
          </a:ln>
        </p:spPr>
      </p:pic>
      <p:sp>
        <p:nvSpPr>
          <p:cNvPr id="5" name="Rectangle 4"/>
          <p:cNvSpPr/>
          <p:nvPr/>
        </p:nvSpPr>
        <p:spPr>
          <a:xfrm>
            <a:off x="4343400" y="3276600"/>
            <a:ext cx="2209800" cy="381000"/>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715000" y="6488668"/>
            <a:ext cx="4038600" cy="369332"/>
          </a:xfrm>
          <a:prstGeom prst="rect">
            <a:avLst/>
          </a:prstGeom>
          <a:noFill/>
        </p:spPr>
        <p:txBody>
          <a:bodyPr wrap="square" rtlCol="0">
            <a:spAutoFit/>
          </a:bodyPr>
          <a:lstStyle/>
          <a:p>
            <a:r>
              <a:rPr lang="en-US" dirty="0" smtClean="0"/>
              <a:t>Further explanation in NHSN Help</a:t>
            </a:r>
            <a:endParaRPr lang="en-US" dirty="0"/>
          </a:p>
        </p:txBody>
      </p:sp>
      <p:sp>
        <p:nvSpPr>
          <p:cNvPr id="10" name="Oval 9"/>
          <p:cNvSpPr/>
          <p:nvPr/>
        </p:nvSpPr>
        <p:spPr>
          <a:xfrm>
            <a:off x="1447800" y="4038600"/>
            <a:ext cx="2895600" cy="4572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315200" y="3733800"/>
            <a:ext cx="1524000" cy="4572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NHSN-generated line lists to ensure data quality</a:t>
            </a:r>
            <a:endParaRPr lang="en-US" dirty="0"/>
          </a:p>
        </p:txBody>
      </p:sp>
      <p:pic>
        <p:nvPicPr>
          <p:cNvPr id="2050" name="Picture 2"/>
          <p:cNvPicPr>
            <a:picLocks noGrp="1" noChangeAspect="1" noChangeArrowheads="1"/>
          </p:cNvPicPr>
          <p:nvPr>
            <p:ph idx="1"/>
          </p:nvPr>
        </p:nvPicPr>
        <p:blipFill>
          <a:blip r:embed="rId3" cstate="print"/>
          <a:srcRect l="29797" t="31989" r="29021" b="21562"/>
          <a:stretch>
            <a:fillRect/>
          </a:stretch>
        </p:blipFill>
        <p:spPr bwMode="auto">
          <a:xfrm>
            <a:off x="304800" y="1524000"/>
            <a:ext cx="5489121" cy="4953000"/>
          </a:xfrm>
          <a:prstGeom prst="rect">
            <a:avLst/>
          </a:prstGeom>
          <a:noFill/>
          <a:ln w="9525">
            <a:noFill/>
            <a:miter lim="800000"/>
            <a:headEnd/>
            <a:tailEnd/>
          </a:ln>
        </p:spPr>
      </p:pic>
      <p:sp>
        <p:nvSpPr>
          <p:cNvPr id="5" name="TextBox 4"/>
          <p:cNvSpPr txBox="1"/>
          <p:nvPr/>
        </p:nvSpPr>
        <p:spPr>
          <a:xfrm>
            <a:off x="4953000" y="1981200"/>
            <a:ext cx="4572000" cy="1938992"/>
          </a:xfrm>
          <a:prstGeom prst="rect">
            <a:avLst/>
          </a:prstGeom>
          <a:noFill/>
        </p:spPr>
        <p:txBody>
          <a:bodyPr wrap="square" rtlCol="0">
            <a:spAutoFit/>
          </a:bodyPr>
          <a:lstStyle/>
          <a:p>
            <a:pPr>
              <a:buFont typeface="Arial" pitchFamily="34" charset="0"/>
              <a:buChar char="•"/>
            </a:pPr>
            <a:r>
              <a:rPr lang="en-US" sz="2000" dirty="0" smtClean="0"/>
              <a:t> Duplicate events and procedures</a:t>
            </a:r>
          </a:p>
          <a:p>
            <a:pPr>
              <a:buFont typeface="Arial" pitchFamily="34" charset="0"/>
              <a:buChar char="•"/>
            </a:pPr>
            <a:r>
              <a:rPr lang="en-US" sz="2000" dirty="0" smtClean="0"/>
              <a:t> Procedures with duration = 0</a:t>
            </a:r>
          </a:p>
          <a:p>
            <a:pPr>
              <a:buFont typeface="Arial" pitchFamily="34" charset="0"/>
              <a:buChar char="•"/>
            </a:pPr>
            <a:r>
              <a:rPr lang="en-US" sz="2000" dirty="0" smtClean="0"/>
              <a:t> Procedures on patient date of birth</a:t>
            </a:r>
          </a:p>
          <a:p>
            <a:pPr>
              <a:buFont typeface="Arial" pitchFamily="34" charset="0"/>
              <a:buChar char="•"/>
            </a:pPr>
            <a:r>
              <a:rPr lang="en-US" sz="2000" dirty="0" smtClean="0"/>
              <a:t> SSI on procedure date</a:t>
            </a:r>
          </a:p>
          <a:p>
            <a:pPr>
              <a:buFont typeface="Arial" pitchFamily="34" charset="0"/>
              <a:buChar char="•"/>
            </a:pPr>
            <a:r>
              <a:rPr lang="en-US" sz="2000" dirty="0" smtClean="0"/>
              <a:t> Extremely high incidence of SSI</a:t>
            </a:r>
          </a:p>
          <a:p>
            <a:pPr>
              <a:buFont typeface="Arial" pitchFamily="34" charset="0"/>
              <a:buChar char="•"/>
            </a:pPr>
            <a:r>
              <a:rPr lang="en-US" sz="2000" dirty="0" smtClean="0"/>
              <a:t> Events reported with 0 device days</a:t>
            </a:r>
            <a:endParaRPr lang="en-US" sz="2000" dirty="0"/>
          </a:p>
        </p:txBody>
      </p:sp>
      <p:cxnSp>
        <p:nvCxnSpPr>
          <p:cNvPr id="7" name="Straight Arrow Connector 6"/>
          <p:cNvCxnSpPr>
            <a:stCxn id="5" idx="1"/>
          </p:cNvCxnSpPr>
          <p:nvPr/>
        </p:nvCxnSpPr>
        <p:spPr>
          <a:xfrm flipH="1">
            <a:off x="3886200" y="2950696"/>
            <a:ext cx="1066800" cy="13927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715000" y="6488668"/>
            <a:ext cx="4038600" cy="369332"/>
          </a:xfrm>
          <a:prstGeom prst="rect">
            <a:avLst/>
          </a:prstGeom>
          <a:noFill/>
        </p:spPr>
        <p:txBody>
          <a:bodyPr wrap="square" rtlCol="0">
            <a:spAutoFit/>
          </a:bodyPr>
          <a:lstStyle/>
          <a:p>
            <a:r>
              <a:rPr lang="en-US" dirty="0" smtClean="0"/>
              <a:t>Further explanation in NHSN Help</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New</a:t>
            </a:r>
            <a:r>
              <a:rPr lang="en-US" dirty="0" smtClean="0"/>
              <a:t> NHSN SSI SIR Report for CMS IPPS</a:t>
            </a:r>
            <a:endParaRPr lang="en-US" dirty="0"/>
          </a:p>
        </p:txBody>
      </p:sp>
      <p:sp>
        <p:nvSpPr>
          <p:cNvPr id="3" name="Content Placeholder 2"/>
          <p:cNvSpPr>
            <a:spLocks noGrp="1"/>
          </p:cNvSpPr>
          <p:nvPr>
            <p:ph idx="1"/>
          </p:nvPr>
        </p:nvSpPr>
        <p:spPr>
          <a:xfrm>
            <a:off x="457200" y="1447800"/>
            <a:ext cx="8229600" cy="5257800"/>
          </a:xfrm>
        </p:spPr>
        <p:txBody>
          <a:bodyPr>
            <a:normAutofit/>
          </a:bodyPr>
          <a:lstStyle/>
          <a:p>
            <a:r>
              <a:rPr lang="en-US" dirty="0" smtClean="0"/>
              <a:t>“SIR – Complex 30-Day SSI Data for CMS </a:t>
            </a:r>
            <a:r>
              <a:rPr lang="en-US" dirty="0" err="1" smtClean="0"/>
              <a:t>IPPS</a:t>
            </a:r>
            <a:r>
              <a:rPr lang="en-US" dirty="0" smtClean="0"/>
              <a:t>”</a:t>
            </a:r>
          </a:p>
          <a:p>
            <a:pPr lvl="1"/>
            <a:r>
              <a:rPr lang="en-US" dirty="0" smtClean="0"/>
              <a:t>Displays data being submitted to CMS by NHSN on behalf of facilities participating in the Inpatient Quality Reporting Program </a:t>
            </a:r>
          </a:p>
          <a:p>
            <a:pPr lvl="1"/>
            <a:r>
              <a:rPr lang="en-US" dirty="0" smtClean="0"/>
              <a:t>Available in NHSN v6.6.1 (April 2012)</a:t>
            </a:r>
          </a:p>
          <a:p>
            <a:pPr lvl="1"/>
            <a:r>
              <a:rPr lang="en-US" dirty="0" smtClean="0"/>
              <a:t>Navigation instructions: “Analysis” &gt; “Output Options” &gt; “Advanced” &gt; “Summary Level Data” &gt; “CDC-Defined Output”</a:t>
            </a:r>
          </a:p>
          <a:p>
            <a:pPr lvl="1"/>
            <a:r>
              <a:rPr lang="en-US" dirty="0" smtClean="0"/>
              <a:t>More information available at </a:t>
            </a:r>
            <a:r>
              <a:rPr lang="en-US" dirty="0" smtClean="0">
                <a:hlinkClick r:id="rId3"/>
              </a:rPr>
              <a:t>www.cdc.gov/nhsn/library.html</a:t>
            </a:r>
            <a:r>
              <a:rPr lang="en-US" dirty="0" smtClean="0"/>
              <a:t> </a:t>
            </a:r>
          </a:p>
          <a:p>
            <a:pPr lvl="1"/>
            <a:endParaRPr lang="en-US" dirty="0" smtClean="0"/>
          </a:p>
          <a:p>
            <a:pPr lvl="1"/>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your own SIR</a:t>
            </a:r>
            <a:endParaRPr lang="en-US" dirty="0"/>
          </a:p>
        </p:txBody>
      </p:sp>
      <p:sp>
        <p:nvSpPr>
          <p:cNvPr id="3" name="Content Placeholder 2"/>
          <p:cNvSpPr>
            <a:spLocks noGrp="1"/>
          </p:cNvSpPr>
          <p:nvPr>
            <p:ph idx="1"/>
          </p:nvPr>
        </p:nvSpPr>
        <p:spPr>
          <a:xfrm>
            <a:off x="457200" y="1600200"/>
            <a:ext cx="8153400" cy="5029200"/>
          </a:xfrm>
        </p:spPr>
        <p:txBody>
          <a:bodyPr>
            <a:normAutofit fontScale="92500" lnSpcReduction="10000"/>
          </a:bodyPr>
          <a:lstStyle/>
          <a:p>
            <a:r>
              <a:rPr lang="en-US" dirty="0" smtClean="0"/>
              <a:t>NHSN location rates are published and available on the NHSN website for CLABSI and CAUTI</a:t>
            </a:r>
          </a:p>
          <a:p>
            <a:pPr lvl="1"/>
            <a:r>
              <a:rPr lang="en-US" dirty="0" smtClean="0"/>
              <a:t>SSI risk index data no longer published</a:t>
            </a:r>
          </a:p>
          <a:p>
            <a:r>
              <a:rPr lang="en-US" dirty="0" smtClean="0"/>
              <a:t>We recommend that you use the 2006-2008 baseline rates </a:t>
            </a:r>
          </a:p>
          <a:p>
            <a:pPr marL="749300" lvl="1" indent="-292100"/>
            <a:r>
              <a:rPr lang="en-US" dirty="0" smtClean="0"/>
              <a:t>To be consistent with </a:t>
            </a:r>
            <a:r>
              <a:rPr lang="en-US" dirty="0" err="1" smtClean="0"/>
              <a:t>NHSN’s</a:t>
            </a:r>
            <a:r>
              <a:rPr lang="en-US" dirty="0" smtClean="0"/>
              <a:t> SIR calculation </a:t>
            </a:r>
          </a:p>
          <a:p>
            <a:pPr marL="749300" lvl="1" indent="-292100"/>
            <a:r>
              <a:rPr lang="en-US" dirty="0" smtClean="0"/>
              <a:t>To be able to have meaningful trended data over time</a:t>
            </a:r>
          </a:p>
          <a:p>
            <a:r>
              <a:rPr lang="en-US" dirty="0" smtClean="0"/>
              <a:t>Use the NHSN statistics calculator to determine:</a:t>
            </a:r>
          </a:p>
          <a:p>
            <a:pPr lvl="1"/>
            <a:r>
              <a:rPr lang="en-US" dirty="0" smtClean="0"/>
              <a:t>If the SIR is statistically significant</a:t>
            </a:r>
          </a:p>
          <a:p>
            <a:pPr lvl="1"/>
            <a:r>
              <a:rPr lang="en-US" dirty="0" smtClean="0"/>
              <a:t>If the difference between two SIRs is statistically significant</a:t>
            </a:r>
          </a:p>
          <a:p>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NHSN statistics calculator: </a:t>
            </a:r>
            <a:br>
              <a:rPr lang="en-US" dirty="0" smtClean="0"/>
            </a:br>
            <a:r>
              <a:rPr lang="en-US" dirty="0" smtClean="0"/>
              <a:t>Your friend</a:t>
            </a:r>
            <a:endParaRPr lang="en-US" dirty="0"/>
          </a:p>
        </p:txBody>
      </p:sp>
      <p:pic>
        <p:nvPicPr>
          <p:cNvPr id="24579" name="Picture 3"/>
          <p:cNvPicPr>
            <a:picLocks noGrp="1" noChangeAspect="1" noChangeArrowheads="1"/>
          </p:cNvPicPr>
          <p:nvPr>
            <p:ph idx="1"/>
          </p:nvPr>
        </p:nvPicPr>
        <p:blipFill>
          <a:blip r:embed="rId3" cstate="print"/>
          <a:srcRect l="5552" t="21887" r="28450" b="39390"/>
          <a:stretch>
            <a:fillRect/>
          </a:stretch>
        </p:blipFill>
        <p:spPr bwMode="auto">
          <a:xfrm>
            <a:off x="152400" y="1676400"/>
            <a:ext cx="7954618" cy="4343400"/>
          </a:xfrm>
          <a:prstGeom prst="rect">
            <a:avLst/>
          </a:prstGeom>
          <a:noFill/>
          <a:ln w="9525">
            <a:noFill/>
            <a:miter lim="800000"/>
            <a:headEnd/>
            <a:tailEnd/>
          </a:ln>
        </p:spPr>
      </p:pic>
      <p:sp>
        <p:nvSpPr>
          <p:cNvPr id="8" name="Rectangle 7"/>
          <p:cNvSpPr/>
          <p:nvPr/>
        </p:nvSpPr>
        <p:spPr>
          <a:xfrm>
            <a:off x="3657600" y="3886200"/>
            <a:ext cx="4343400"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NHSN statistics calculator</a:t>
            </a:r>
            <a:endParaRPr lang="en-US" dirty="0"/>
          </a:p>
        </p:txBody>
      </p:sp>
      <p:sp>
        <p:nvSpPr>
          <p:cNvPr id="5" name="Content Placeholder 4"/>
          <p:cNvSpPr>
            <a:spLocks noGrp="1"/>
          </p:cNvSpPr>
          <p:nvPr>
            <p:ph idx="1"/>
          </p:nvPr>
        </p:nvSpPr>
        <p:spPr>
          <a:xfrm>
            <a:off x="533400" y="5715000"/>
            <a:ext cx="7772400" cy="1173163"/>
          </a:xfrm>
        </p:spPr>
        <p:txBody>
          <a:bodyPr>
            <a:normAutofit/>
          </a:bodyPr>
          <a:lstStyle/>
          <a:p>
            <a:pPr marL="0" indent="0">
              <a:buNone/>
            </a:pPr>
            <a:r>
              <a:rPr lang="en-US" dirty="0" smtClean="0"/>
              <a:t>Calculates the SIR, the p-value, and the 95% confidence interval.</a:t>
            </a:r>
            <a:endParaRPr lang="en-US" dirty="0"/>
          </a:p>
        </p:txBody>
      </p:sp>
      <p:pic>
        <p:nvPicPr>
          <p:cNvPr id="25602" name="Picture 2"/>
          <p:cNvPicPr>
            <a:picLocks noChangeAspect="1" noChangeArrowheads="1"/>
          </p:cNvPicPr>
          <p:nvPr/>
        </p:nvPicPr>
        <p:blipFill>
          <a:blip r:embed="rId3" cstate="print"/>
          <a:srcRect l="30000" t="32812" r="22500" b="25781"/>
          <a:stretch>
            <a:fillRect/>
          </a:stretch>
        </p:blipFill>
        <p:spPr bwMode="auto">
          <a:xfrm>
            <a:off x="1600200" y="1600200"/>
            <a:ext cx="57912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Seven steps to success</a:t>
            </a:r>
            <a:endParaRPr lang="en-US" dirty="0"/>
          </a:p>
        </p:txBody>
      </p:sp>
      <p:sp>
        <p:nvSpPr>
          <p:cNvPr id="3" name="Content Placeholder 2"/>
          <p:cNvSpPr>
            <a:spLocks noGrp="1"/>
          </p:cNvSpPr>
          <p:nvPr>
            <p:ph idx="1"/>
          </p:nvPr>
        </p:nvSpPr>
        <p:spPr>
          <a:xfrm>
            <a:off x="457200" y="1676400"/>
            <a:ext cx="8382000" cy="4525963"/>
          </a:xfrm>
        </p:spPr>
        <p:txBody>
          <a:bodyPr>
            <a:normAutofit fontScale="92500" lnSpcReduction="10000"/>
          </a:bodyPr>
          <a:lstStyle/>
          <a:p>
            <a:pPr marL="514350" indent="-514350">
              <a:buFont typeface="+mj-lt"/>
              <a:buAutoNum type="arabicPeriod"/>
            </a:pPr>
            <a:r>
              <a:rPr lang="en-US" dirty="0" smtClean="0"/>
              <a:t>Generate data sets</a:t>
            </a:r>
          </a:p>
          <a:p>
            <a:pPr marL="514350" indent="-514350">
              <a:buFont typeface="+mj-lt"/>
              <a:buAutoNum type="arabicPeriod"/>
            </a:pPr>
            <a:r>
              <a:rPr lang="en-US" dirty="0" smtClean="0"/>
              <a:t>Do data quality checks to ensure data are complete </a:t>
            </a:r>
          </a:p>
          <a:p>
            <a:pPr marL="514350" indent="-514350">
              <a:buFont typeface="+mj-lt"/>
              <a:buAutoNum type="arabicPeriod"/>
            </a:pPr>
            <a:r>
              <a:rPr lang="en-US" dirty="0" smtClean="0"/>
              <a:t>Choose an NHSN analysis output option</a:t>
            </a:r>
          </a:p>
          <a:p>
            <a:pPr marL="514350" indent="-514350">
              <a:buFont typeface="+mj-lt"/>
              <a:buAutoNum type="arabicPeriod"/>
            </a:pPr>
            <a:r>
              <a:rPr lang="en-US" dirty="0" smtClean="0"/>
              <a:t>Modify analysis (time period, ICUs, etc.)</a:t>
            </a:r>
          </a:p>
          <a:p>
            <a:pPr marL="514350" indent="-514350">
              <a:buFont typeface="+mj-lt"/>
              <a:buAutoNum type="arabicPeriod"/>
            </a:pPr>
            <a:r>
              <a:rPr lang="en-US" dirty="0" smtClean="0"/>
              <a:t>Export in friendly file type (CSV, Excel)</a:t>
            </a:r>
          </a:p>
          <a:p>
            <a:pPr marL="514350" indent="-514350">
              <a:buFont typeface="+mj-lt"/>
              <a:buAutoNum type="arabicPeriod"/>
            </a:pPr>
            <a:r>
              <a:rPr lang="en-US" dirty="0" smtClean="0"/>
              <a:t>Use data to create targeted reports for audience via your own methods (Excel, Word, PowerPoint)</a:t>
            </a:r>
          </a:p>
          <a:p>
            <a:pPr marL="514350" indent="-514350">
              <a:buFont typeface="+mj-lt"/>
              <a:buAutoNum type="arabicPeriod"/>
            </a:pPr>
            <a:r>
              <a:rPr lang="en-US" dirty="0" smtClean="0"/>
              <a:t>Contact the VDH </a:t>
            </a:r>
            <a:r>
              <a:rPr lang="en-US" dirty="0" err="1" smtClean="0"/>
              <a:t>HAI</a:t>
            </a:r>
            <a:r>
              <a:rPr lang="en-US" dirty="0" smtClean="0"/>
              <a:t> Program or NHSN with Qs</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Things to remember about the SIR</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default SIR output option will produce SIRs by half-year for 2009 and forward, however, you can change this by modifying the output</a:t>
            </a:r>
          </a:p>
          <a:p>
            <a:r>
              <a:rPr lang="en-US" dirty="0" smtClean="0"/>
              <a:t>SIR will not be calculated for the current time period, as the time period is not yet complete</a:t>
            </a:r>
          </a:p>
          <a:p>
            <a:r>
              <a:rPr lang="en-US" dirty="0" smtClean="0"/>
              <a:t>If the number of predicted HAIs &lt; 1, NHSN will not calculate the SIR – the comparison is too unstable</a:t>
            </a:r>
          </a:p>
          <a:p>
            <a:pPr lvl="1"/>
            <a:r>
              <a:rPr lang="en-US" dirty="0" smtClean="0"/>
              <a:t>Consider using a longer time frame for your calculation to increase the # of central line days (for CLABSI) or urinary catheter days (for CAUTI)</a:t>
            </a:r>
          </a:p>
          <a:p>
            <a:r>
              <a:rPr lang="en-US" dirty="0" smtClean="0"/>
              <a:t>If the number of observed HAIs = 0, the lower bound of the 95% CI will not be calculated</a:t>
            </a:r>
          </a:p>
          <a:p>
            <a:r>
              <a:rPr lang="en-US" dirty="0" smtClean="0"/>
              <a:t>Incomplete and custom procedures not included in SIR </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errors and missed steps that may lead to CMS noncompliance</a:t>
            </a:r>
            <a:endParaRPr lang="en-US" dirty="0"/>
          </a:p>
        </p:txBody>
      </p:sp>
      <p:sp>
        <p:nvSpPr>
          <p:cNvPr id="3" name="Content Placeholder 2"/>
          <p:cNvSpPr>
            <a:spLocks noGrp="1"/>
          </p:cNvSpPr>
          <p:nvPr>
            <p:ph idx="1"/>
          </p:nvPr>
        </p:nvSpPr>
        <p:spPr>
          <a:xfrm>
            <a:off x="457200" y="1722437"/>
            <a:ext cx="8229600" cy="4525963"/>
          </a:xfrm>
        </p:spPr>
        <p:txBody>
          <a:bodyPr>
            <a:normAutofit lnSpcReduction="10000"/>
          </a:bodyPr>
          <a:lstStyle/>
          <a:p>
            <a:r>
              <a:rPr lang="en-US" dirty="0" smtClean="0"/>
              <a:t>Has not completed 2011 facility survey</a:t>
            </a:r>
          </a:p>
          <a:p>
            <a:r>
              <a:rPr lang="en-US" dirty="0" smtClean="0"/>
              <a:t>Has not completed a monthly reporting plan for </a:t>
            </a:r>
            <a:r>
              <a:rPr lang="en-US" i="1" dirty="0" smtClean="0"/>
              <a:t>each</a:t>
            </a:r>
            <a:r>
              <a:rPr lang="en-US" dirty="0" smtClean="0"/>
              <a:t> month for </a:t>
            </a:r>
            <a:r>
              <a:rPr lang="en-US" dirty="0" err="1" smtClean="0"/>
              <a:t>CLABSIs</a:t>
            </a:r>
            <a:r>
              <a:rPr lang="en-US" dirty="0" smtClean="0"/>
              <a:t>, </a:t>
            </a:r>
            <a:r>
              <a:rPr lang="en-US" dirty="0" err="1" smtClean="0"/>
              <a:t>CAUTIs</a:t>
            </a:r>
            <a:r>
              <a:rPr lang="en-US" dirty="0" smtClean="0"/>
              <a:t>, and </a:t>
            </a:r>
            <a:r>
              <a:rPr lang="en-US" dirty="0" err="1" smtClean="0"/>
              <a:t>SSIs</a:t>
            </a:r>
            <a:endParaRPr lang="en-US" dirty="0" smtClean="0"/>
          </a:p>
          <a:p>
            <a:r>
              <a:rPr lang="en-US" dirty="0" smtClean="0"/>
              <a:t>Did not indicate appropriately</a:t>
            </a:r>
          </a:p>
          <a:p>
            <a:pPr lvl="1"/>
            <a:r>
              <a:rPr lang="en-US" dirty="0" smtClean="0"/>
              <a:t>0 events, procedures, or device days</a:t>
            </a:r>
          </a:p>
          <a:p>
            <a:pPr lvl="1"/>
            <a:r>
              <a:rPr lang="en-US" dirty="0" smtClean="0"/>
              <a:t>Remember, without your direct indication, these months will be considered </a:t>
            </a:r>
            <a:r>
              <a:rPr lang="en-US" i="1" dirty="0" smtClean="0"/>
              <a:t>incomplete</a:t>
            </a:r>
            <a:r>
              <a:rPr lang="en-US" dirty="0" smtClean="0"/>
              <a:t> and will not be included in the SIR nor will you be in compliance with CMS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 standardized infection ratio?</a:t>
            </a:r>
            <a:endParaRPr lang="en-US" dirty="0"/>
          </a:p>
        </p:txBody>
      </p:sp>
      <p:sp>
        <p:nvSpPr>
          <p:cNvPr id="3" name="Content Placeholder 2"/>
          <p:cNvSpPr>
            <a:spLocks noGrp="1"/>
          </p:cNvSpPr>
          <p:nvPr>
            <p:ph idx="1"/>
          </p:nvPr>
        </p:nvSpPr>
        <p:spPr>
          <a:xfrm>
            <a:off x="304800" y="1600200"/>
            <a:ext cx="8686800" cy="4525963"/>
          </a:xfrm>
        </p:spPr>
        <p:txBody>
          <a:bodyPr>
            <a:normAutofit/>
          </a:bodyPr>
          <a:lstStyle/>
          <a:p>
            <a:pPr marL="0" indent="0">
              <a:buNone/>
            </a:pPr>
            <a:r>
              <a:rPr lang="en-US" dirty="0" smtClean="0"/>
              <a:t>The standardized infection ratio (SIR) is a summary measure used to track healthcare-associated infections (HAIs) at a national, state, or local level over time. The SIR adjusts for patients of varying risk within each facility.</a:t>
            </a:r>
          </a:p>
          <a:p>
            <a:pPr>
              <a:buNone/>
            </a:pPr>
            <a:r>
              <a:rPr lang="en-US" dirty="0" smtClean="0"/>
              <a:t>	</a:t>
            </a:r>
          </a:p>
          <a:p>
            <a:pPr>
              <a:buNone/>
            </a:pPr>
            <a:r>
              <a:rPr lang="en-US" dirty="0" smtClean="0"/>
              <a:t>- The National Healthcare Safety Network (NHSN)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52400" y="838200"/>
          <a:ext cx="8839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76200" y="268069"/>
            <a:ext cx="8991600" cy="646331"/>
          </a:xfrm>
          <a:prstGeom prst="rect">
            <a:avLst/>
          </a:prstGeom>
          <a:noFill/>
        </p:spPr>
        <p:txBody>
          <a:bodyPr wrap="square" rtlCol="0">
            <a:spAutoFit/>
          </a:bodyPr>
          <a:lstStyle/>
          <a:p>
            <a:pPr algn="ctr"/>
            <a:r>
              <a:rPr lang="en-US" sz="3600" dirty="0" smtClean="0"/>
              <a:t>SIR data presentation: Components to consider</a:t>
            </a:r>
            <a:endParaRPr lang="en-US" sz="3600" dirty="0"/>
          </a:p>
        </p:txBody>
      </p:sp>
      <p:sp>
        <p:nvSpPr>
          <p:cNvPr id="5" name="TextBox 4"/>
          <p:cNvSpPr txBox="1"/>
          <p:nvPr/>
        </p:nvSpPr>
        <p:spPr>
          <a:xfrm>
            <a:off x="914400" y="6172200"/>
            <a:ext cx="7391400" cy="461665"/>
          </a:xfrm>
          <a:prstGeom prst="rect">
            <a:avLst/>
          </a:prstGeom>
          <a:noFill/>
        </p:spPr>
        <p:txBody>
          <a:bodyPr wrap="square" rtlCol="0">
            <a:spAutoFit/>
          </a:bodyPr>
          <a:lstStyle/>
          <a:p>
            <a:pPr algn="ctr"/>
            <a:r>
              <a:rPr lang="en-US" sz="2400" b="1" dirty="0" smtClean="0"/>
              <a:t>Always customize for your audience whenever possible.</a:t>
            </a:r>
            <a:endParaRPr lang="en-US" sz="2400"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Resources	</a:t>
            </a:r>
            <a:endParaRPr lang="en-US" dirty="0"/>
          </a:p>
        </p:txBody>
      </p:sp>
      <p:sp>
        <p:nvSpPr>
          <p:cNvPr id="3" name="Content Placeholder 2"/>
          <p:cNvSpPr>
            <a:spLocks noGrp="1"/>
          </p:cNvSpPr>
          <p:nvPr>
            <p:ph idx="1"/>
          </p:nvPr>
        </p:nvSpPr>
        <p:spPr>
          <a:xfrm>
            <a:off x="457200" y="1143000"/>
            <a:ext cx="8305800" cy="5486400"/>
          </a:xfrm>
        </p:spPr>
        <p:txBody>
          <a:bodyPr>
            <a:normAutofit fontScale="85000" lnSpcReduction="20000"/>
          </a:bodyPr>
          <a:lstStyle/>
          <a:p>
            <a:r>
              <a:rPr lang="en-US" dirty="0" smtClean="0"/>
              <a:t> SIR and surveillance</a:t>
            </a:r>
          </a:p>
          <a:p>
            <a:pPr lvl="1"/>
            <a:r>
              <a:rPr lang="en-US" dirty="0" smtClean="0"/>
              <a:t>NHSN e-News: </a:t>
            </a:r>
            <a:r>
              <a:rPr lang="en-US" dirty="0" err="1" smtClean="0"/>
              <a:t>SIRs</a:t>
            </a:r>
            <a:r>
              <a:rPr lang="en-US" dirty="0" smtClean="0"/>
              <a:t> Special Edition</a:t>
            </a:r>
          </a:p>
          <a:p>
            <a:pPr lvl="2"/>
            <a:r>
              <a:rPr lang="en-US" sz="2600" dirty="0" smtClean="0">
                <a:hlinkClick r:id="rId3"/>
              </a:rPr>
              <a:t>http://www.cdc.gov/nhsn/PDFs/Newsletters/NHSN_NL_OCT_2010SE_final.pdf</a:t>
            </a:r>
            <a:r>
              <a:rPr lang="en-US" sz="2600" dirty="0" smtClean="0"/>
              <a:t> </a:t>
            </a:r>
          </a:p>
          <a:p>
            <a:pPr lvl="1"/>
            <a:r>
              <a:rPr lang="en-US" dirty="0" smtClean="0"/>
              <a:t>VDH </a:t>
            </a:r>
            <a:r>
              <a:rPr lang="en-US" dirty="0" err="1" smtClean="0"/>
              <a:t>HAI</a:t>
            </a:r>
            <a:r>
              <a:rPr lang="en-US" dirty="0" smtClean="0"/>
              <a:t> website – surveillance</a:t>
            </a:r>
          </a:p>
          <a:p>
            <a:pPr lvl="2"/>
            <a:r>
              <a:rPr lang="en-US" sz="2600" dirty="0" smtClean="0">
                <a:hlinkClick r:id="rId4"/>
              </a:rPr>
              <a:t>http://www.vdh.virginia.gov/Epidemiology/Surveillance/HAI/SurveillanceReporting.htm</a:t>
            </a:r>
            <a:r>
              <a:rPr lang="en-US" sz="2600" dirty="0" smtClean="0"/>
              <a:t> </a:t>
            </a:r>
          </a:p>
          <a:p>
            <a:r>
              <a:rPr lang="en-US" dirty="0" smtClean="0"/>
              <a:t>Guidance for CMS and data quality</a:t>
            </a:r>
          </a:p>
          <a:p>
            <a:pPr lvl="1"/>
            <a:r>
              <a:rPr lang="en-US" dirty="0" smtClean="0"/>
              <a:t>Alerts Guide to identify missing/incomplete data</a:t>
            </a:r>
          </a:p>
          <a:p>
            <a:pPr lvl="2"/>
            <a:r>
              <a:rPr lang="en-US" u="sng" dirty="0" smtClean="0">
                <a:hlinkClick r:id="rId5"/>
              </a:rPr>
              <a:t>http://www.cdc.gov/nhsn/PDFs/pscManual/NHSN-Alerts_6_5.pdf</a:t>
            </a:r>
            <a:r>
              <a:rPr lang="en-US" u="sng" dirty="0" smtClean="0"/>
              <a:t> </a:t>
            </a:r>
          </a:p>
          <a:p>
            <a:pPr lvl="1"/>
            <a:r>
              <a:rPr lang="en-US" dirty="0" smtClean="0"/>
              <a:t>NHSN library -  </a:t>
            </a:r>
            <a:r>
              <a:rPr lang="en-US" dirty="0" smtClean="0">
                <a:hlinkClick r:id="rId6"/>
              </a:rPr>
              <a:t>http://www.cdc.gov/nhsn/library.html</a:t>
            </a:r>
            <a:r>
              <a:rPr lang="en-US" dirty="0" smtClean="0"/>
              <a:t>    </a:t>
            </a:r>
          </a:p>
          <a:p>
            <a:pPr lvl="2"/>
            <a:r>
              <a:rPr lang="en-US" dirty="0" smtClean="0"/>
              <a:t>Helpful Tips for CLABSI Reporting for the Centers for Medicare and Medicaid Services’ Hospital Inpatient Quality Reporting Program</a:t>
            </a:r>
          </a:p>
          <a:p>
            <a:pPr lvl="2"/>
            <a:r>
              <a:rPr lang="en-US" dirty="0" smtClean="0"/>
              <a:t>Using the “SIR - </a:t>
            </a:r>
            <a:r>
              <a:rPr lang="en-US" dirty="0" err="1" smtClean="0"/>
              <a:t>CLAB</a:t>
            </a:r>
            <a:r>
              <a:rPr lang="en-US" dirty="0" smtClean="0"/>
              <a:t> Data for CMS </a:t>
            </a:r>
            <a:r>
              <a:rPr lang="en-US" dirty="0" err="1" smtClean="0"/>
              <a:t>IPPS</a:t>
            </a:r>
            <a:r>
              <a:rPr lang="en-US" dirty="0" smtClean="0"/>
              <a:t>” Output Option</a:t>
            </a:r>
          </a:p>
          <a:p>
            <a:pPr lvl="2"/>
            <a:r>
              <a:rPr lang="en-US" dirty="0" smtClean="0"/>
              <a:t>Operational Guidance for Acute Care Hospitals to Report Data to CDC’s NHSN for the Purpose of Fulfilling CMS’s Hospital Inpatient Quality Reporting Requirements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Thank you!</a:t>
            </a:r>
            <a:endParaRPr lang="en-US" sz="5400" dirty="0"/>
          </a:p>
        </p:txBody>
      </p:sp>
      <p:pic>
        <p:nvPicPr>
          <p:cNvPr id="1026" name="Picture 2" descr="C:\Documents and Settings\ifl23441\Local Settings\Temporary Internet Files\Content.IE5\BYO2GT49\MM900234752[1].gif"/>
          <p:cNvPicPr>
            <a:picLocks noGrp="1" noChangeAspect="1" noChangeArrowheads="1" noCrop="1"/>
          </p:cNvPicPr>
          <p:nvPr>
            <p:ph idx="1"/>
          </p:nvPr>
        </p:nvPicPr>
        <p:blipFill>
          <a:blip r:embed="rId2" cstate="print"/>
          <a:srcRect/>
          <a:stretch>
            <a:fillRect/>
          </a:stretch>
        </p:blipFill>
        <p:spPr bwMode="auto">
          <a:xfrm>
            <a:off x="3505200" y="1599406"/>
            <a:ext cx="2182437" cy="2439194"/>
          </a:xfrm>
          <a:prstGeom prst="rect">
            <a:avLst/>
          </a:prstGeom>
          <a:noFill/>
        </p:spPr>
      </p:pic>
      <p:sp>
        <p:nvSpPr>
          <p:cNvPr id="5" name="TextBox 4"/>
          <p:cNvSpPr txBox="1"/>
          <p:nvPr/>
        </p:nvSpPr>
        <p:spPr>
          <a:xfrm>
            <a:off x="2057400" y="4432518"/>
            <a:ext cx="5257800" cy="1815882"/>
          </a:xfrm>
          <a:prstGeom prst="rect">
            <a:avLst/>
          </a:prstGeom>
          <a:noFill/>
        </p:spPr>
        <p:txBody>
          <a:bodyPr wrap="square" rtlCol="0">
            <a:spAutoFit/>
          </a:bodyPr>
          <a:lstStyle/>
          <a:p>
            <a:pPr algn="ctr"/>
            <a:r>
              <a:rPr lang="en-US" sz="2800" dirty="0" smtClean="0">
                <a:hlinkClick r:id="rId3"/>
              </a:rPr>
              <a:t>Dana.Burshell@vdh.virginia.gov</a:t>
            </a:r>
            <a:r>
              <a:rPr lang="en-US" sz="2800" dirty="0" smtClean="0"/>
              <a:t> 804-864-7550</a:t>
            </a:r>
          </a:p>
          <a:p>
            <a:pPr algn="ctr"/>
            <a:r>
              <a:rPr lang="en-US" sz="2800" dirty="0" smtClean="0">
                <a:hlinkClick r:id="rId4"/>
              </a:rPr>
              <a:t>Andrea.Alvarez@vdh.virginia.gov</a:t>
            </a:r>
            <a:r>
              <a:rPr lang="en-US" sz="2800" dirty="0" smtClean="0"/>
              <a:t> 804-864-8097</a:t>
            </a:r>
            <a:endParaRPr lang="en-US"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t>Duration rules</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time between skin incision and skin closure.</a:t>
            </a:r>
          </a:p>
          <a:p>
            <a:r>
              <a:rPr lang="en-US" dirty="0" smtClean="0"/>
              <a:t>Does not include anesthesia time.</a:t>
            </a:r>
          </a:p>
          <a:p>
            <a:r>
              <a:rPr lang="en-US" dirty="0" smtClean="0"/>
              <a:t>If more than one NHSN operative procedure is done through the same incision during the same trip to the OR, use the total time for each record.</a:t>
            </a:r>
          </a:p>
          <a:p>
            <a:r>
              <a:rPr lang="en-US" dirty="0" smtClean="0"/>
              <a:t>If the patient goes to the OR more than once during the same admission, report only one procedure combining the durations of both. </a:t>
            </a:r>
          </a:p>
          <a:p>
            <a:r>
              <a:rPr lang="en-US" dirty="0" smtClean="0"/>
              <a:t>For bilateral operative procedures, track duration separately or divide the total time for both by 2.</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tips and tricks</a:t>
            </a:r>
            <a:endParaRPr lang="en-US" dirty="0"/>
          </a:p>
        </p:txBody>
      </p:sp>
      <p:sp>
        <p:nvSpPr>
          <p:cNvPr id="3" name="Content Placeholder 2"/>
          <p:cNvSpPr>
            <a:spLocks noGrp="1"/>
          </p:cNvSpPr>
          <p:nvPr>
            <p:ph idx="1"/>
          </p:nvPr>
        </p:nvSpPr>
        <p:spPr/>
        <p:txBody>
          <a:bodyPr/>
          <a:lstStyle/>
          <a:p>
            <a:r>
              <a:rPr lang="en-US" dirty="0" smtClean="0"/>
              <a:t>For bilateral operative procedures, two separate </a:t>
            </a:r>
            <a:r>
              <a:rPr lang="en-US" i="1" dirty="0" smtClean="0"/>
              <a:t>Denominator for Procedure</a:t>
            </a:r>
            <a:r>
              <a:rPr lang="en-US" dirty="0" smtClean="0"/>
              <a:t> records must be completed.</a:t>
            </a:r>
          </a:p>
          <a:p>
            <a:r>
              <a:rPr lang="en-US" dirty="0" smtClean="0"/>
              <a:t>Wound class should be assigned by a person directly involved in performing the operation.</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SIR calculation</a:t>
            </a:r>
            <a:endParaRPr lang="en-US" dirty="0"/>
          </a:p>
        </p:txBody>
      </p:sp>
      <p:sp>
        <p:nvSpPr>
          <p:cNvPr id="3" name="Content Placeholder 2"/>
          <p:cNvSpPr>
            <a:spLocks noGrp="1"/>
          </p:cNvSpPr>
          <p:nvPr>
            <p:ph idx="1"/>
          </p:nvPr>
        </p:nvSpPr>
        <p:spPr>
          <a:xfrm>
            <a:off x="457200" y="1371600"/>
            <a:ext cx="8382000" cy="5181600"/>
          </a:xfrm>
        </p:spPr>
        <p:txBody>
          <a:bodyPr>
            <a:normAutofit fontScale="92500" lnSpcReduction="20000"/>
          </a:bodyPr>
          <a:lstStyle/>
          <a:p>
            <a:r>
              <a:rPr lang="en-US" dirty="0" smtClean="0"/>
              <a:t>Indirect standardization method</a:t>
            </a:r>
          </a:p>
          <a:p>
            <a:r>
              <a:rPr lang="en-US" dirty="0" smtClean="0"/>
              <a:t>In HAI data analysis, the SIR compares the actual number of HAIs reported (observed) with the baseline U.S. experience (predicted) adjusting for several risk factors that have been found to be significantly associated with differences in infection incidence. </a:t>
            </a:r>
          </a:p>
          <a:p>
            <a:r>
              <a:rPr lang="en-US" dirty="0" smtClean="0"/>
              <a:t>SIR is a ratio that is a comparison of two values</a:t>
            </a:r>
          </a:p>
          <a:p>
            <a:endParaRPr lang="en-US" dirty="0" smtClean="0"/>
          </a:p>
          <a:p>
            <a:pPr>
              <a:buNone/>
            </a:pPr>
            <a:r>
              <a:rPr lang="en-US" dirty="0" smtClean="0"/>
              <a:t>           CLABSI SIR = </a:t>
            </a:r>
            <a:r>
              <a:rPr lang="en-US" u="sng" dirty="0" smtClean="0"/>
              <a:t>number of </a:t>
            </a:r>
            <a:r>
              <a:rPr lang="en-US" b="1" u="sng" dirty="0" smtClean="0"/>
              <a:t>observed</a:t>
            </a:r>
            <a:r>
              <a:rPr lang="en-US" u="sng" dirty="0" smtClean="0"/>
              <a:t> CLABSIs</a:t>
            </a:r>
          </a:p>
          <a:p>
            <a:pPr>
              <a:buNone/>
            </a:pPr>
            <a:r>
              <a:rPr lang="en-US" dirty="0" smtClean="0"/>
              <a:t>                                  number of </a:t>
            </a:r>
            <a:r>
              <a:rPr lang="en-US" b="1" dirty="0" smtClean="0"/>
              <a:t>predicted</a:t>
            </a:r>
            <a:r>
              <a:rPr lang="en-US" dirty="0" smtClean="0"/>
              <a:t> CLABSIs</a:t>
            </a:r>
            <a:endParaRPr lang="en-US" sz="1300" dirty="0" smtClean="0"/>
          </a:p>
          <a:p>
            <a:pPr lvl="1">
              <a:buNone/>
            </a:pPr>
            <a:r>
              <a:rPr lang="en-US" dirty="0" smtClean="0"/>
              <a:t>		</a:t>
            </a:r>
          </a:p>
        </p:txBody>
      </p:sp>
      <p:sp>
        <p:nvSpPr>
          <p:cNvPr id="4" name="Rectangle 3"/>
          <p:cNvSpPr/>
          <p:nvPr/>
        </p:nvSpPr>
        <p:spPr>
          <a:xfrm>
            <a:off x="1295400" y="4648200"/>
            <a:ext cx="6858000" cy="1752600"/>
          </a:xfrm>
          <a:prstGeom prst="rect">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using the SIR</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Single metric</a:t>
            </a:r>
          </a:p>
          <a:p>
            <a:pPr lvl="1"/>
            <a:r>
              <a:rPr lang="en-US" dirty="0" smtClean="0"/>
              <a:t>One number that can be used to make comparisons</a:t>
            </a:r>
            <a:endParaRPr lang="en-US" dirty="0" smtClean="0">
              <a:solidFill>
                <a:srgbClr val="00B0F0"/>
              </a:solidFill>
            </a:endParaRPr>
          </a:p>
          <a:p>
            <a:r>
              <a:rPr lang="en-US" dirty="0" smtClean="0"/>
              <a:t>Scalable</a:t>
            </a:r>
          </a:p>
          <a:p>
            <a:pPr lvl="1"/>
            <a:r>
              <a:rPr lang="en-US" dirty="0" smtClean="0"/>
              <a:t>National, regional, facility-wide, location-specific, by surgeon for SSIs, etc.</a:t>
            </a:r>
          </a:p>
          <a:p>
            <a:pPr lvl="1"/>
            <a:r>
              <a:rPr lang="en-US" dirty="0" smtClean="0"/>
              <a:t>Can combine the SIR values at any level of aggregation </a:t>
            </a:r>
          </a:p>
          <a:p>
            <a:pPr lvl="1"/>
            <a:r>
              <a:rPr lang="en-US" dirty="0" smtClean="0"/>
              <a:t>Can perform more detailed comparisons within any individual risk group</a:t>
            </a:r>
          </a:p>
          <a:p>
            <a:r>
              <a:rPr lang="en-US" dirty="0" smtClean="0"/>
              <a:t>Risk-adjusted</a:t>
            </a:r>
          </a:p>
          <a:p>
            <a:pPr lvl="1"/>
            <a:r>
              <a:rPr lang="en-US" dirty="0" smtClean="0"/>
              <a:t>Adjusts for factors known to be associated with differences in HAI rates</a:t>
            </a:r>
          </a:p>
          <a:p>
            <a:pPr lvl="1"/>
            <a:r>
              <a:rPr lang="en-US" dirty="0" smtClean="0"/>
              <a:t>Risk-adjustment differs between types of HAIs and types of surgical procedures</a:t>
            </a:r>
          </a:p>
        </p:txBody>
      </p:sp>
      <p:sp>
        <p:nvSpPr>
          <p:cNvPr id="4" name="TextBox 3"/>
          <p:cNvSpPr txBox="1"/>
          <p:nvPr/>
        </p:nvSpPr>
        <p:spPr>
          <a:xfrm>
            <a:off x="533400" y="6324600"/>
            <a:ext cx="8458200" cy="307777"/>
          </a:xfrm>
          <a:prstGeom prst="rect">
            <a:avLst/>
          </a:prstGeom>
          <a:noFill/>
        </p:spPr>
        <p:txBody>
          <a:bodyPr wrap="square" rtlCol="0">
            <a:spAutoFit/>
          </a:bodyPr>
          <a:lstStyle/>
          <a:p>
            <a:r>
              <a:rPr lang="en-US" sz="1400" dirty="0" smtClean="0"/>
              <a:t>- HHS HAI Action Plan - http://www.hhs.gov/ash/initiatives/hai/appendices.html#appendix_g_comparison</a:t>
            </a:r>
            <a:endParaRPr lang="en-US" dirty="0"/>
          </a:p>
        </p:txBody>
      </p:sp>
      <p:pic>
        <p:nvPicPr>
          <p:cNvPr id="3074" name="Picture 2" descr="C:\Documents and Settings\ifl23441\Local Settings\Temporary Internet Files\Content.IE5\LVVGHHKH\MC900441467[1].png"/>
          <p:cNvPicPr>
            <a:picLocks noChangeAspect="1" noChangeArrowheads="1"/>
          </p:cNvPicPr>
          <p:nvPr/>
        </p:nvPicPr>
        <p:blipFill>
          <a:blip r:embed="rId3" cstate="print"/>
          <a:srcRect/>
          <a:stretch>
            <a:fillRect/>
          </a:stretch>
        </p:blipFill>
        <p:spPr bwMode="auto">
          <a:xfrm>
            <a:off x="7162971" y="304800"/>
            <a:ext cx="1981029" cy="198102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a:bodyPr>
          <a:lstStyle/>
          <a:p>
            <a:r>
              <a:rPr lang="en-US" dirty="0" smtClean="0"/>
              <a:t>How is the predicted # calculated?</a:t>
            </a:r>
            <a:endParaRPr lang="en-US" dirty="0"/>
          </a:p>
        </p:txBody>
      </p:sp>
      <p:sp>
        <p:nvSpPr>
          <p:cNvPr id="3" name="Content Placeholder 2"/>
          <p:cNvSpPr>
            <a:spLocks noGrp="1"/>
          </p:cNvSpPr>
          <p:nvPr>
            <p:ph idx="1"/>
          </p:nvPr>
        </p:nvSpPr>
        <p:spPr>
          <a:xfrm>
            <a:off x="457200" y="1600201"/>
            <a:ext cx="8229600" cy="3276600"/>
          </a:xfrm>
        </p:spPr>
        <p:txBody>
          <a:bodyPr>
            <a:normAutofit fontScale="85000" lnSpcReduction="20000"/>
          </a:bodyPr>
          <a:lstStyle/>
          <a:p>
            <a:r>
              <a:rPr lang="en-US" dirty="0" smtClean="0"/>
              <a:t>CLABSI, CAUTI, and SSI</a:t>
            </a:r>
          </a:p>
          <a:p>
            <a:pPr lvl="1"/>
            <a:r>
              <a:rPr lang="en-US" dirty="0" smtClean="0"/>
              <a:t>Baseline period</a:t>
            </a:r>
          </a:p>
          <a:p>
            <a:pPr lvl="2"/>
            <a:r>
              <a:rPr lang="en-US" dirty="0" smtClean="0"/>
              <a:t>CLABSI and SSI – 2006-2008 NHSN aggregate data from December 2009 </a:t>
            </a:r>
            <a:r>
              <a:rPr lang="en-US" i="1" dirty="0" smtClean="0"/>
              <a:t>AJIC</a:t>
            </a:r>
            <a:r>
              <a:rPr lang="en-US" dirty="0" smtClean="0"/>
              <a:t> report</a:t>
            </a:r>
          </a:p>
          <a:p>
            <a:pPr lvl="2"/>
            <a:r>
              <a:rPr lang="en-US" dirty="0" smtClean="0"/>
              <a:t>CAUTI – 2009 NHSN aggregate data from June 2011 </a:t>
            </a:r>
            <a:r>
              <a:rPr lang="en-US" i="1" dirty="0" err="1" smtClean="0"/>
              <a:t>AJIC</a:t>
            </a:r>
            <a:r>
              <a:rPr lang="en-US" dirty="0" smtClean="0"/>
              <a:t> report </a:t>
            </a:r>
          </a:p>
          <a:p>
            <a:pPr lvl="1"/>
            <a:r>
              <a:rPr lang="en-US" dirty="0" smtClean="0"/>
              <a:t>Calculated </a:t>
            </a:r>
          </a:p>
          <a:p>
            <a:pPr lvl="2"/>
            <a:r>
              <a:rPr lang="en-US" dirty="0" smtClean="0"/>
              <a:t>CLABSI and SSI data in 2009 and forward</a:t>
            </a:r>
          </a:p>
          <a:p>
            <a:pPr lvl="2"/>
            <a:r>
              <a:rPr lang="en-US" dirty="0" smtClean="0"/>
              <a:t>CAUTI in 2010 and forward</a:t>
            </a:r>
          </a:p>
          <a:p>
            <a:pPr lvl="1"/>
            <a:r>
              <a:rPr lang="en-US" dirty="0" smtClean="0"/>
              <a:t>SIR calculated only if the number of predicted </a:t>
            </a:r>
            <a:r>
              <a:rPr lang="en-US" dirty="0" err="1" smtClean="0"/>
              <a:t>HAIs</a:t>
            </a:r>
            <a:r>
              <a:rPr lang="en-US" dirty="0" smtClean="0"/>
              <a:t> is greater than or equal to 1.</a:t>
            </a:r>
          </a:p>
          <a:p>
            <a:pPr lvl="1"/>
            <a:endParaRPr lang="en-US" dirty="0" smtClean="0"/>
          </a:p>
        </p:txBody>
      </p:sp>
      <p:graphicFrame>
        <p:nvGraphicFramePr>
          <p:cNvPr id="4" name="Table 3"/>
          <p:cNvGraphicFramePr>
            <a:graphicFrameLocks noGrp="1"/>
          </p:cNvGraphicFramePr>
          <p:nvPr/>
        </p:nvGraphicFramePr>
        <p:xfrm>
          <a:off x="1524000" y="5029200"/>
          <a:ext cx="6096000" cy="1645920"/>
        </p:xfrm>
        <a:graphic>
          <a:graphicData uri="http://schemas.openxmlformats.org/drawingml/2006/table">
            <a:tbl>
              <a:tblPr firstRow="1" bandRow="1">
                <a:tableStyleId>{5C22544A-7EE6-4342-B048-85BDC9FD1C3A}</a:tableStyleId>
              </a:tblPr>
              <a:tblGrid>
                <a:gridCol w="3048000"/>
                <a:gridCol w="3048000"/>
              </a:tblGrid>
              <a:tr h="0">
                <a:tc>
                  <a:txBody>
                    <a:bodyPr/>
                    <a:lstStyle/>
                    <a:p>
                      <a:pPr algn="ctr"/>
                      <a:r>
                        <a:rPr lang="en-US" sz="2400" dirty="0" smtClean="0"/>
                        <a:t>CLABSI and </a:t>
                      </a:r>
                      <a:r>
                        <a:rPr lang="en-US" sz="2400" dirty="0" err="1" smtClean="0"/>
                        <a:t>CAUTI</a:t>
                      </a:r>
                      <a:endParaRPr lang="en-US" sz="2400" dirty="0"/>
                    </a:p>
                  </a:txBody>
                  <a:tcPr/>
                </a:tc>
                <a:tc>
                  <a:txBody>
                    <a:bodyPr/>
                    <a:lstStyle/>
                    <a:p>
                      <a:pPr algn="ctr"/>
                      <a:r>
                        <a:rPr lang="en-US" sz="2400" dirty="0" smtClean="0"/>
                        <a:t>SSI</a:t>
                      </a:r>
                      <a:endParaRPr lang="en-US" sz="2400" dirty="0"/>
                    </a:p>
                  </a:txBody>
                  <a:tcPr/>
                </a:tc>
              </a:tr>
              <a:tr h="370840">
                <a:tc>
                  <a:txBody>
                    <a:bodyPr/>
                    <a:lstStyle/>
                    <a:p>
                      <a:pPr algn="ctr"/>
                      <a:r>
                        <a:rPr lang="en-US" sz="2400" dirty="0" smtClean="0"/>
                        <a:t>Derived</a:t>
                      </a:r>
                      <a:r>
                        <a:rPr lang="en-US" sz="2400" baseline="0" dirty="0" smtClean="0"/>
                        <a:t> from baseline aggregate data</a:t>
                      </a:r>
                      <a:endParaRPr lang="en-US" sz="2400" dirty="0"/>
                    </a:p>
                  </a:txBody>
                  <a:tcPr/>
                </a:tc>
                <a:tc>
                  <a:txBody>
                    <a:bodyPr/>
                    <a:lstStyle/>
                    <a:p>
                      <a:pPr algn="ctr"/>
                      <a:r>
                        <a:rPr lang="en-US" sz="2400" dirty="0" smtClean="0"/>
                        <a:t>Derived from a</a:t>
                      </a:r>
                      <a:r>
                        <a:rPr lang="en-US" sz="2400" baseline="0" dirty="0" smtClean="0"/>
                        <a:t> logistic regression model using a baseline time period</a:t>
                      </a:r>
                      <a:endParaRPr lang="en-US" sz="2400"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smtClean="0"/>
              <a:t>CLABSI</a:t>
            </a:r>
            <a:endParaRPr lang="en-US" dirty="0"/>
          </a:p>
        </p:txBody>
      </p:sp>
      <p:sp>
        <p:nvSpPr>
          <p:cNvPr id="4" name="Subtitle 3"/>
          <p:cNvSpPr>
            <a:spLocks noGrp="1"/>
          </p:cNvSpPr>
          <p:nvPr>
            <p:ph type="subTitle" idx="1"/>
          </p:nvPr>
        </p:nvSpPr>
        <p:spPr>
          <a:xfrm>
            <a:off x="228600" y="3276600"/>
            <a:ext cx="8610600" cy="1752600"/>
          </a:xfrm>
        </p:spPr>
        <p:txBody>
          <a:bodyPr/>
          <a:lstStyle/>
          <a:p>
            <a:r>
              <a:rPr lang="en-US" dirty="0" smtClean="0"/>
              <a:t>Central line-associated bloodstream infection</a:t>
            </a:r>
            <a:endParaRPr lang="en-US" dirty="0"/>
          </a:p>
        </p:txBody>
      </p:sp>
      <p:pic>
        <p:nvPicPr>
          <p:cNvPr id="1026" name="Picture 2" descr="C:\Documents and Settings\ifl23441\Local Settings\Temporary Internet Files\Content.IE5\6F0TC9U0\MC900332680[1].wmf"/>
          <p:cNvPicPr>
            <a:picLocks noChangeAspect="1" noChangeArrowheads="1"/>
          </p:cNvPicPr>
          <p:nvPr/>
        </p:nvPicPr>
        <p:blipFill>
          <a:blip r:embed="rId3" cstate="print"/>
          <a:srcRect/>
          <a:stretch>
            <a:fillRect/>
          </a:stretch>
        </p:blipFill>
        <p:spPr bwMode="auto">
          <a:xfrm>
            <a:off x="6629400" y="838200"/>
            <a:ext cx="1826057" cy="1656893"/>
          </a:xfrm>
          <a:prstGeom prst="rect">
            <a:avLst/>
          </a:prstGeom>
          <a:noFill/>
        </p:spPr>
      </p:pic>
      <p:pic>
        <p:nvPicPr>
          <p:cNvPr id="1027" name="Picture 3" descr="C:\Documents and Settings\ifl23441\Local Settings\Temporary Internet Files\Content.IE5\2F671DNM\MC900286528[1].wmf"/>
          <p:cNvPicPr>
            <a:picLocks noChangeAspect="1" noChangeArrowheads="1"/>
          </p:cNvPicPr>
          <p:nvPr/>
        </p:nvPicPr>
        <p:blipFill>
          <a:blip r:embed="rId4" cstate="print"/>
          <a:srcRect/>
          <a:stretch>
            <a:fillRect/>
          </a:stretch>
        </p:blipFill>
        <p:spPr bwMode="auto">
          <a:xfrm>
            <a:off x="838200" y="685800"/>
            <a:ext cx="1781251" cy="1653235"/>
          </a:xfrm>
          <a:prstGeom prst="rect">
            <a:avLst/>
          </a:prstGeom>
          <a:noFill/>
        </p:spPr>
      </p:pic>
      <p:pic>
        <p:nvPicPr>
          <p:cNvPr id="1028" name="Picture 4" descr="C:\Documents and Settings\ifl23441\Local Settings\Temporary Internet Files\Content.IE5\8Z2XFMA0\MC900019354[1].wmf"/>
          <p:cNvPicPr>
            <a:picLocks noChangeAspect="1" noChangeArrowheads="1"/>
          </p:cNvPicPr>
          <p:nvPr/>
        </p:nvPicPr>
        <p:blipFill>
          <a:blip r:embed="rId5" cstate="print"/>
          <a:srcRect/>
          <a:stretch>
            <a:fillRect/>
          </a:stretch>
        </p:blipFill>
        <p:spPr bwMode="auto">
          <a:xfrm>
            <a:off x="3581400" y="4495800"/>
            <a:ext cx="2367934" cy="2057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2006-2008 NHSN data</a:t>
            </a:r>
            <a:endParaRPr lang="en-US" dirty="0"/>
          </a:p>
        </p:txBody>
      </p:sp>
      <p:sp>
        <p:nvSpPr>
          <p:cNvPr id="3" name="Content Placeholder 2"/>
          <p:cNvSpPr>
            <a:spLocks noGrp="1"/>
          </p:cNvSpPr>
          <p:nvPr>
            <p:ph idx="1"/>
          </p:nvPr>
        </p:nvSpPr>
        <p:spPr/>
        <p:txBody>
          <a:bodyPr/>
          <a:lstStyle/>
          <a:p>
            <a:r>
              <a:rPr lang="en-US" dirty="0" smtClean="0"/>
              <a:t>From the 2006-2008 NHSN data, we can obtain the CLABSI pooled mean rates for each unit type.</a:t>
            </a:r>
          </a:p>
          <a:p>
            <a:r>
              <a:rPr lang="en-US" dirty="0" smtClean="0"/>
              <a:t>For example, the CLABSI pooled mean rate for medical cardiac units is 2.0.</a:t>
            </a:r>
          </a:p>
          <a:p>
            <a:r>
              <a:rPr lang="en-US" dirty="0" smtClean="0"/>
              <a:t>A facility has 380 central line days (</a:t>
            </a:r>
            <a:r>
              <a:rPr lang="en-US" dirty="0" err="1" smtClean="0"/>
              <a:t>cl</a:t>
            </a:r>
            <a:r>
              <a:rPr lang="en-US" dirty="0" smtClean="0"/>
              <a:t> days) in the medical cardiac unit:</a:t>
            </a:r>
          </a:p>
          <a:p>
            <a:pPr lvl="1">
              <a:buNone/>
            </a:pPr>
            <a:r>
              <a:rPr lang="en-US" dirty="0" smtClean="0"/>
              <a:t>Predicted = (2.0/1,000 </a:t>
            </a:r>
            <a:r>
              <a:rPr lang="en-US" dirty="0" err="1" smtClean="0"/>
              <a:t>cl</a:t>
            </a:r>
            <a:r>
              <a:rPr lang="en-US" dirty="0" smtClean="0"/>
              <a:t> days) X (380 </a:t>
            </a:r>
            <a:r>
              <a:rPr lang="en-US" dirty="0" err="1" smtClean="0"/>
              <a:t>cl</a:t>
            </a:r>
            <a:r>
              <a:rPr lang="en-US" dirty="0" smtClean="0"/>
              <a:t> days) = 0.76 </a:t>
            </a:r>
          </a:p>
          <a:p>
            <a:endParaRPr lang="en-US" dirty="0"/>
          </a:p>
        </p:txBody>
      </p:sp>
      <p:sp>
        <p:nvSpPr>
          <p:cNvPr id="4" name="TextBox 3"/>
          <p:cNvSpPr txBox="1"/>
          <p:nvPr/>
        </p:nvSpPr>
        <p:spPr>
          <a:xfrm>
            <a:off x="3200400" y="5791200"/>
            <a:ext cx="1676400" cy="381000"/>
          </a:xfrm>
          <a:prstGeom prst="rect">
            <a:avLst/>
          </a:prstGeom>
          <a:noFill/>
          <a:ln>
            <a:solidFill>
              <a:srgbClr val="FF0000"/>
            </a:solidFill>
          </a:ln>
        </p:spPr>
        <p:txBody>
          <a:bodyPr wrap="square" rtlCol="0">
            <a:spAutoFit/>
          </a:bodyPr>
          <a:lstStyle/>
          <a:p>
            <a:r>
              <a:rPr lang="en-US" dirty="0" smtClean="0"/>
              <a:t>NHSN predicted</a:t>
            </a:r>
            <a:endParaRPr lang="en-US" dirty="0"/>
          </a:p>
        </p:txBody>
      </p:sp>
      <p:sp>
        <p:nvSpPr>
          <p:cNvPr id="5" name="TextBox 4"/>
          <p:cNvSpPr txBox="1"/>
          <p:nvPr/>
        </p:nvSpPr>
        <p:spPr>
          <a:xfrm>
            <a:off x="5791200" y="5791200"/>
            <a:ext cx="1676400" cy="381000"/>
          </a:xfrm>
          <a:prstGeom prst="rect">
            <a:avLst/>
          </a:prstGeom>
          <a:noFill/>
          <a:ln>
            <a:solidFill>
              <a:srgbClr val="FF0000"/>
            </a:solidFill>
          </a:ln>
        </p:spPr>
        <p:txBody>
          <a:bodyPr wrap="square" rtlCol="0">
            <a:spAutoFit/>
          </a:bodyPr>
          <a:lstStyle/>
          <a:p>
            <a:r>
              <a:rPr lang="en-US" dirty="0" smtClean="0"/>
              <a:t>Facility’s </a:t>
            </a:r>
            <a:r>
              <a:rPr lang="en-US" dirty="0" err="1" smtClean="0"/>
              <a:t>cl</a:t>
            </a:r>
            <a:r>
              <a:rPr lang="en-US" dirty="0" smtClean="0"/>
              <a:t> days</a:t>
            </a:r>
            <a:endParaRPr lang="en-US" dirty="0"/>
          </a:p>
        </p:txBody>
      </p:sp>
      <p:sp>
        <p:nvSpPr>
          <p:cNvPr id="6" name="TextBox 5"/>
          <p:cNvSpPr txBox="1"/>
          <p:nvPr/>
        </p:nvSpPr>
        <p:spPr>
          <a:xfrm>
            <a:off x="2362200" y="6324600"/>
            <a:ext cx="6248400" cy="369332"/>
          </a:xfrm>
          <a:prstGeom prst="rect">
            <a:avLst/>
          </a:prstGeom>
          <a:noFill/>
          <a:ln>
            <a:solidFill>
              <a:srgbClr val="FF0000"/>
            </a:solidFill>
          </a:ln>
        </p:spPr>
        <p:txBody>
          <a:bodyPr wrap="square" rtlCol="0">
            <a:spAutoFit/>
          </a:bodyPr>
          <a:lstStyle/>
          <a:p>
            <a:r>
              <a:rPr lang="en-US" dirty="0" smtClean="0"/>
              <a:t>Facility’s predicted # of </a:t>
            </a:r>
            <a:r>
              <a:rPr lang="en-US" dirty="0" err="1" smtClean="0"/>
              <a:t>CLABSIs</a:t>
            </a:r>
            <a:r>
              <a:rPr lang="en-US" dirty="0" smtClean="0"/>
              <a:t> in that unit for that time period</a:t>
            </a:r>
            <a:endParaRPr lang="en-US" dirty="0"/>
          </a:p>
        </p:txBody>
      </p:sp>
      <p:cxnSp>
        <p:nvCxnSpPr>
          <p:cNvPr id="8" name="Straight Arrow Connector 7"/>
          <p:cNvCxnSpPr/>
          <p:nvPr/>
        </p:nvCxnSpPr>
        <p:spPr>
          <a:xfrm flipV="1">
            <a:off x="8077200" y="5715000"/>
            <a:ext cx="0" cy="609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2755</TotalTime>
  <Words>8778</Words>
  <Application>Microsoft Office PowerPoint</Application>
  <PresentationFormat>On-screen Show (4:3)</PresentationFormat>
  <Paragraphs>613</Paragraphs>
  <Slides>44</Slides>
  <Notes>42</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SIR 201: Calculating the Measure, Generating Reports, and Presenting the Data</vt:lpstr>
      <vt:lpstr>SIR 101 available online</vt:lpstr>
      <vt:lpstr>NHSN’s Guide to the Standardized Infection Ratio (SIR)</vt:lpstr>
      <vt:lpstr>What is a standardized infection ratio?</vt:lpstr>
      <vt:lpstr>The SIR calculation</vt:lpstr>
      <vt:lpstr>Benefits of using the SIR</vt:lpstr>
      <vt:lpstr>How is the predicted # calculated?</vt:lpstr>
      <vt:lpstr>CLABSI</vt:lpstr>
      <vt:lpstr>Using the 2006-2008 NHSN data</vt:lpstr>
      <vt:lpstr>Deriving the CLABSI SIR</vt:lpstr>
      <vt:lpstr>How do I interpret the SIR?</vt:lpstr>
      <vt:lpstr>Data quality for CLABSI</vt:lpstr>
      <vt:lpstr>NHSN alerts to ensure data quality</vt:lpstr>
      <vt:lpstr>NHSN reports</vt:lpstr>
      <vt:lpstr>Generating an NHSN CLABSI SIR Report</vt:lpstr>
      <vt:lpstr>Monthly reporting plans</vt:lpstr>
      <vt:lpstr>Output sections</vt:lpstr>
      <vt:lpstr>NHSN CLABSI &amp; CAUTI SIR output for CMS IPPS</vt:lpstr>
      <vt:lpstr>SSI</vt:lpstr>
      <vt:lpstr>Deriving the SSI SIR: Improved risk adjustment</vt:lpstr>
      <vt:lpstr>Using logistic regression model to calculate SSI risk for 1 hypothetical patient</vt:lpstr>
      <vt:lpstr>SSI SIR incorporating many patients</vt:lpstr>
      <vt:lpstr>Risk factors for COLO and HYST </vt:lpstr>
      <vt:lpstr>Definition tips</vt:lpstr>
      <vt:lpstr>NHSN generated reports by procedure or by surgeon</vt:lpstr>
      <vt:lpstr>Enter a form for each procedure</vt:lpstr>
      <vt:lpstr>SSI SIR exclusions</vt:lpstr>
      <vt:lpstr>Exclusion criteria</vt:lpstr>
      <vt:lpstr>NHSN SSI SIR report output</vt:lpstr>
      <vt:lpstr>Data quality</vt:lpstr>
      <vt:lpstr>NHSN alerts to ensure data quality</vt:lpstr>
      <vt:lpstr>NHSN-generated line lists to ensure data quality</vt:lpstr>
      <vt:lpstr>New NHSN SSI SIR Report for CMS IPPS</vt:lpstr>
      <vt:lpstr>Calculating your own SIR</vt:lpstr>
      <vt:lpstr>The NHSN statistics calculator:  Your friend</vt:lpstr>
      <vt:lpstr>NHSN statistics calculator</vt:lpstr>
      <vt:lpstr>Seven steps to success</vt:lpstr>
      <vt:lpstr>Things to remember about the SIR</vt:lpstr>
      <vt:lpstr>Common errors and missed steps that may lead to CMS noncompliance</vt:lpstr>
      <vt:lpstr>Slide 40</vt:lpstr>
      <vt:lpstr>Resources </vt:lpstr>
      <vt:lpstr>Thank you!</vt:lpstr>
      <vt:lpstr>Duration rules </vt:lpstr>
      <vt:lpstr>Other tips and tricks</vt:lpstr>
    </vt:vector>
  </TitlesOfParts>
  <Company>Virginia IT Infrastructure Partnership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SIR 201: Calculating, Generating Reports, and Presenting the Data</dc:title>
  <dc:creator>ifl23441</dc:creator>
  <cp:lastModifiedBy>okj37455</cp:lastModifiedBy>
  <cp:revision>291</cp:revision>
  <dcterms:created xsi:type="dcterms:W3CDTF">2012-03-09T19:37:05Z</dcterms:created>
  <dcterms:modified xsi:type="dcterms:W3CDTF">2012-05-04T17:12:34Z</dcterms:modified>
</cp:coreProperties>
</file>