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3.xml" ContentType="application/vnd.openxmlformats-officedocument.drawingml.chart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</p:sldMasterIdLst>
  <p:notesMasterIdLst>
    <p:notesMasterId r:id="rId75"/>
  </p:notesMasterIdLst>
  <p:handoutMasterIdLst>
    <p:handoutMasterId r:id="rId76"/>
  </p:handoutMasterIdLst>
  <p:sldIdLst>
    <p:sldId id="256" r:id="rId2"/>
    <p:sldId id="455" r:id="rId3"/>
    <p:sldId id="452" r:id="rId4"/>
    <p:sldId id="444" r:id="rId5"/>
    <p:sldId id="445" r:id="rId6"/>
    <p:sldId id="438" r:id="rId7"/>
    <p:sldId id="453" r:id="rId8"/>
    <p:sldId id="449" r:id="rId9"/>
    <p:sldId id="450" r:id="rId10"/>
    <p:sldId id="374" r:id="rId11"/>
    <p:sldId id="414" r:id="rId12"/>
    <p:sldId id="460" r:id="rId13"/>
    <p:sldId id="461" r:id="rId14"/>
    <p:sldId id="263" r:id="rId15"/>
    <p:sldId id="463" r:id="rId16"/>
    <p:sldId id="466" r:id="rId17"/>
    <p:sldId id="464" r:id="rId18"/>
    <p:sldId id="443" r:id="rId19"/>
    <p:sldId id="440" r:id="rId20"/>
    <p:sldId id="486" r:id="rId21"/>
    <p:sldId id="441" r:id="rId22"/>
    <p:sldId id="442" r:id="rId23"/>
    <p:sldId id="397" r:id="rId24"/>
    <p:sldId id="402" r:id="rId25"/>
    <p:sldId id="457" r:id="rId26"/>
    <p:sldId id="467" r:id="rId27"/>
    <p:sldId id="398" r:id="rId28"/>
    <p:sldId id="439" r:id="rId29"/>
    <p:sldId id="336" r:id="rId30"/>
    <p:sldId id="337" r:id="rId31"/>
    <p:sldId id="338" r:id="rId32"/>
    <p:sldId id="399" r:id="rId33"/>
    <p:sldId id="468" r:id="rId34"/>
    <p:sldId id="469" r:id="rId35"/>
    <p:sldId id="472" r:id="rId36"/>
    <p:sldId id="473" r:id="rId37"/>
    <p:sldId id="474" r:id="rId38"/>
    <p:sldId id="475" r:id="rId39"/>
    <p:sldId id="476" r:id="rId40"/>
    <p:sldId id="477" r:id="rId41"/>
    <p:sldId id="470" r:id="rId42"/>
    <p:sldId id="471" r:id="rId43"/>
    <p:sldId id="404" r:id="rId44"/>
    <p:sldId id="425" r:id="rId45"/>
    <p:sldId id="369" r:id="rId46"/>
    <p:sldId id="458" r:id="rId47"/>
    <p:sldId id="297" r:id="rId48"/>
    <p:sldId id="459" r:id="rId49"/>
    <p:sldId id="483" r:id="rId50"/>
    <p:sldId id="484" r:id="rId51"/>
    <p:sldId id="299" r:id="rId52"/>
    <p:sldId id="335" r:id="rId53"/>
    <p:sldId id="415" r:id="rId54"/>
    <p:sldId id="429" r:id="rId55"/>
    <p:sldId id="430" r:id="rId56"/>
    <p:sldId id="447" r:id="rId57"/>
    <p:sldId id="331" r:id="rId58"/>
    <p:sldId id="456" r:id="rId59"/>
    <p:sldId id="345" r:id="rId60"/>
    <p:sldId id="346" r:id="rId61"/>
    <p:sldId id="432" r:id="rId62"/>
    <p:sldId id="479" r:id="rId63"/>
    <p:sldId id="480" r:id="rId64"/>
    <p:sldId id="481" r:id="rId65"/>
    <p:sldId id="350" r:id="rId66"/>
    <p:sldId id="451" r:id="rId67"/>
    <p:sldId id="348" r:id="rId68"/>
    <p:sldId id="365" r:id="rId69"/>
    <p:sldId id="351" r:id="rId70"/>
    <p:sldId id="358" r:id="rId71"/>
    <p:sldId id="359" r:id="rId72"/>
    <p:sldId id="357" r:id="rId73"/>
    <p:sldId id="356" r:id="rId7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1" autoAdjust="0"/>
    <p:restoredTop sz="60073" autoAdjust="0"/>
  </p:normalViewPr>
  <p:slideViewPr>
    <p:cSldViewPr>
      <p:cViewPr varScale="1">
        <p:scale>
          <a:sx n="105" d="100"/>
          <a:sy n="105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1866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anchor="t" anchorCtr="0"/>
          <a:lstStyle/>
          <a:p>
            <a:pPr algn="l">
              <a:defRPr sz="21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b="1" dirty="0" smtClean="0"/>
              <a:t>Number</a:t>
            </a:r>
            <a:r>
              <a:rPr lang="en-US" b="1" baseline="0" dirty="0" smtClean="0"/>
              <a:t> of Suicides by </a:t>
            </a:r>
            <a:r>
              <a:rPr lang="en-US" b="1" dirty="0" smtClean="0"/>
              <a:t>Year</a:t>
            </a:r>
            <a:endParaRPr lang="en-US" b="1" dirty="0"/>
          </a:p>
        </c:rich>
      </c:tx>
      <c:layout>
        <c:manualLayout>
          <c:xMode val="edge"/>
          <c:yMode val="edge"/>
          <c:x val="0.31625513260228977"/>
          <c:y val="3.3873482251356002E-2"/>
        </c:manualLayout>
      </c:layout>
      <c:spPr>
        <a:noFill/>
        <a:ln w="38141">
          <a:noFill/>
        </a:ln>
      </c:spPr>
    </c:title>
    <c:plotArea>
      <c:layout>
        <c:manualLayout>
          <c:layoutTarget val="inner"/>
          <c:xMode val="edge"/>
          <c:yMode val="edge"/>
          <c:x val="0.12562814070351488"/>
          <c:y val="0.1263440860215054"/>
          <c:w val="0.85929648241206025"/>
          <c:h val="0.56451612903223192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Eastern</c:v>
                </c:pt>
              </c:strCache>
            </c:strRef>
          </c:tx>
          <c:spPr>
            <a:ln w="22225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00B050"/>
              </a:solidFill>
              <a:ln w="381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ln w="22225">
                <a:solidFill>
                  <a:srgbClr val="000000"/>
                </a:solidFill>
              </a:ln>
            </c:spPr>
          </c:dPt>
          <c:dLbls>
            <c:dLbl>
              <c:idx val="4"/>
              <c:layout>
                <c:manualLayout>
                  <c:x val="-3.0674846625767045E-3"/>
                  <c:y val="-2.5094102885821973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Average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strCache>
            </c:strRef>
          </c:cat>
          <c:val>
            <c:numRef>
              <c:f>Sheet1!$B$2:$H$2</c:f>
              <c:numCache>
                <c:formatCode>0</c:formatCode>
                <c:ptCount val="7"/>
                <c:pt idx="0" formatCode="General">
                  <c:v>191</c:v>
                </c:pt>
                <c:pt idx="1">
                  <c:v>186</c:v>
                </c:pt>
                <c:pt idx="2">
                  <c:v>191</c:v>
                </c:pt>
                <c:pt idx="3">
                  <c:v>171</c:v>
                </c:pt>
                <c:pt idx="4">
                  <c:v>197</c:v>
                </c:pt>
                <c:pt idx="5">
                  <c:v>188</c:v>
                </c:pt>
                <c:pt idx="6">
                  <c:v>210</c:v>
                </c:pt>
              </c:numCache>
            </c:numRef>
          </c:val>
        </c:ser>
        <c:axId val="48511616"/>
        <c:axId val="48521984"/>
      </c:barChart>
      <c:catAx>
        <c:axId val="48511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51906864402685859"/>
              <c:y val="0.84976318675347562"/>
            </c:manualLayout>
          </c:layout>
          <c:spPr>
            <a:noFill/>
            <a:ln w="38141">
              <a:noFill/>
            </a:ln>
          </c:spPr>
        </c:title>
        <c:numFmt formatCode="General" sourceLinked="1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521984"/>
        <c:crosses val="autoZero"/>
        <c:auto val="1"/>
        <c:lblAlgn val="ctr"/>
        <c:lblOffset val="100"/>
        <c:tickLblSkip val="1"/>
        <c:tickMarkSkip val="1"/>
      </c:catAx>
      <c:valAx>
        <c:axId val="48521984"/>
        <c:scaling>
          <c:orientation val="minMax"/>
        </c:scaling>
        <c:axPos val="l"/>
        <c:majorGridlines>
          <c:spPr>
            <a:ln w="4768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Number of Suicides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6891575286218374E-2"/>
              <c:y val="0.21110088026951462"/>
            </c:manualLayout>
          </c:layout>
          <c:spPr>
            <a:noFill/>
            <a:ln w="38141">
              <a:noFill/>
            </a:ln>
          </c:spPr>
        </c:title>
        <c:numFmt formatCode="0" sourceLinked="0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8511616"/>
        <c:crosses val="autoZero"/>
        <c:crossBetween val="between"/>
      </c:valAx>
      <c:spPr>
        <a:noFill/>
        <a:ln w="19070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03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3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No Prior Suicide Attempts</a:t>
            </a:r>
          </a:p>
        </c:rich>
      </c:tx>
      <c:layout>
        <c:manualLayout>
          <c:xMode val="edge"/>
          <c:yMode val="edge"/>
          <c:x val="0.18416508982888771"/>
          <c:y val="2.0618550277654465E-2"/>
        </c:manualLayout>
      </c:layout>
      <c:spPr>
        <a:noFill/>
        <a:ln w="23481">
          <a:noFill/>
        </a:ln>
      </c:spPr>
    </c:title>
    <c:plotArea>
      <c:layout>
        <c:manualLayout>
          <c:layoutTarget val="inner"/>
          <c:xMode val="edge"/>
          <c:yMode val="edge"/>
          <c:x val="0.27194492254733221"/>
          <c:y val="0.20360824742268041"/>
          <c:w val="0.48364888123925576"/>
          <c:h val="0.7242268041237116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74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0000"/>
              </a:solidFill>
              <a:ln w="1174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B050"/>
              </a:solidFill>
              <a:ln w="11740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1740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0070C0"/>
              </a:solidFill>
              <a:ln w="1174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0.1348426809157561"/>
                  <c:y val="-0.103507772672111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6623132307657898"/>
                  <c:y val="0.16577541993467818"/>
                </c:manualLayout>
              </c:layout>
              <c:tx>
                <c:rich>
                  <a:bodyPr/>
                  <a:lstStyle/>
                  <a:p>
                    <a:pPr>
                      <a:defRPr sz="129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Hanging/
Suffocation
</a:t>
                    </a:r>
                    <a:r>
                      <a:rPr lang="en-US" dirty="0" smtClean="0"/>
                      <a:t>22%</a:t>
                    </a:r>
                    <a:endParaRPr lang="en-US" dirty="0"/>
                  </a:p>
                </c:rich>
              </c:tx>
              <c:numFmt formatCode="0%" sourceLinked="0"/>
              <c:spPr>
                <a:noFill/>
                <a:ln w="23481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4.3701966118374666E-2"/>
                  <c:y val="0.14305680631563283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23481">
                <a:noFill/>
              </a:ln>
            </c:spPr>
            <c:txPr>
              <a:bodyPr/>
              <a:lstStyle/>
              <a:p>
                <a:pPr>
                  <a:defRPr sz="1294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CatName val="1"/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Firearm</c:v>
                </c:pt>
                <c:pt idx="1">
                  <c:v>Poison</c:v>
                </c:pt>
                <c:pt idx="2">
                  <c:v>Hanging/Suffocation</c:v>
                </c:pt>
                <c:pt idx="3">
                  <c:v>Other</c:v>
                </c:pt>
              </c:strCache>
            </c:strRef>
          </c:cat>
          <c:val>
            <c:numRef>
              <c:f>Sheet1!$B$2:$E$2</c:f>
              <c:numCache>
                <c:formatCode>0.0%</c:formatCode>
                <c:ptCount val="4"/>
                <c:pt idx="0">
                  <c:v>0.60400000000000043</c:v>
                </c:pt>
                <c:pt idx="1">
                  <c:v>0.127</c:v>
                </c:pt>
                <c:pt idx="2">
                  <c:v>0.21600000000000011</c:v>
                </c:pt>
                <c:pt idx="3">
                  <c:v>5.3000000000000012E-2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75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66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Prior Suicide Attempts</a:t>
            </a:r>
          </a:p>
        </c:rich>
      </c:tx>
      <c:layout>
        <c:manualLayout>
          <c:xMode val="edge"/>
          <c:yMode val="edge"/>
          <c:x val="0.225473302323696"/>
          <c:y val="2.0618739225644132E-2"/>
        </c:manualLayout>
      </c:layout>
      <c:spPr>
        <a:noFill/>
        <a:ln w="23576">
          <a:noFill/>
        </a:ln>
      </c:spPr>
    </c:title>
    <c:plotArea>
      <c:layout>
        <c:manualLayout>
          <c:layoutTarget val="inner"/>
          <c:xMode val="edge"/>
          <c:yMode val="edge"/>
          <c:x val="0.27194492254733221"/>
          <c:y val="0.20360824742268041"/>
          <c:w val="0.48364888123925576"/>
          <c:h val="0.7242268041237116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1789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FF0000"/>
              </a:solidFill>
              <a:ln w="11789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rgbClr val="00B050"/>
              </a:solidFill>
              <a:ln w="11789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1789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rgbClr val="0070C0"/>
              </a:solidFill>
              <a:ln w="1178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4893574891597691"/>
                  <c:y val="0.17380211422399128"/>
                </c:manualLayout>
              </c:layout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0.11292385686812192"/>
                  <c:y val="-0.1759641054042558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Poison
</a:t>
                    </a:r>
                    <a:r>
                      <a:rPr lang="en-US" dirty="0" smtClean="0"/>
                      <a:t>29%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20221757994536396"/>
                  <c:y val="-3.7207092232736994E-2"/>
                </c:manualLayout>
              </c:layout>
              <c:tx>
                <c:rich>
                  <a:bodyPr/>
                  <a:lstStyle/>
                  <a:p>
                    <a:pPr>
                      <a:defRPr sz="13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Hanging/
Suffocation
</a:t>
                    </a:r>
                    <a:r>
                      <a:rPr lang="en-US" dirty="0" smtClean="0"/>
                      <a:t>33%</a:t>
                    </a:r>
                    <a:endParaRPr lang="en-US" dirty="0"/>
                  </a:p>
                </c:rich>
              </c:tx>
              <c:numFmt formatCode="0%" sourceLinked="0"/>
              <c:spPr>
                <a:noFill/>
                <a:ln w="23576">
                  <a:noFill/>
                </a:ln>
              </c:spPr>
              <c:dLblPos val="bestFit"/>
            </c:dLbl>
            <c:dLbl>
              <c:idx val="3"/>
              <c:layout>
                <c:manualLayout>
                  <c:x val="8.1858246981800248E-2"/>
                  <c:y val="0.17252329697319946"/>
                </c:manualLayout>
              </c:layout>
              <c:dLblPos val="bestFit"/>
              <c:showCatName val="1"/>
              <c:showPercent val="1"/>
            </c:dLbl>
            <c:numFmt formatCode="0%" sourceLinked="0"/>
            <c:spPr>
              <a:noFill/>
              <a:ln w="23576">
                <a:noFill/>
              </a:ln>
            </c:spPr>
            <c:txPr>
              <a:bodyPr/>
              <a:lstStyle/>
              <a:p>
                <a:pPr>
                  <a:defRPr sz="1299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CatName val="1"/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Firearm</c:v>
                </c:pt>
                <c:pt idx="1">
                  <c:v>Poison</c:v>
                </c:pt>
                <c:pt idx="2">
                  <c:v>Hanging/Suffocation</c:v>
                </c:pt>
                <c:pt idx="3">
                  <c:v>Other</c:v>
                </c:pt>
              </c:strCache>
            </c:strRef>
          </c:cat>
          <c:val>
            <c:numRef>
              <c:f>Sheet1!$B$2:$E$2</c:f>
              <c:numCache>
                <c:formatCode>0.0%</c:formatCode>
                <c:ptCount val="4"/>
                <c:pt idx="0">
                  <c:v>0.27700000000000002</c:v>
                </c:pt>
                <c:pt idx="1">
                  <c:v>0.2860000000000002</c:v>
                </c:pt>
                <c:pt idx="2">
                  <c:v>0.32900000000000035</c:v>
                </c:pt>
                <c:pt idx="3">
                  <c:v>0.10800000000000005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  <c:spPr>
        <a:noFill/>
        <a:ln w="2537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67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100" b="1" i="0" baseline="0" dirty="0" smtClean="0"/>
              <a:t>Male Age Group and Veteran Status</a:t>
            </a:r>
            <a:endParaRPr lang="en-US" sz="2100" b="1" i="0" baseline="0" dirty="0"/>
          </a:p>
        </c:rich>
      </c:tx>
      <c:layout>
        <c:manualLayout>
          <c:xMode val="edge"/>
          <c:yMode val="edge"/>
          <c:x val="0.21407579138981742"/>
          <c:y val="1.8817218111224176E-2"/>
        </c:manualLayout>
      </c:layout>
      <c:spPr>
        <a:noFill/>
        <a:ln w="38141">
          <a:noFill/>
        </a:ln>
      </c:spPr>
    </c:title>
    <c:plotArea>
      <c:layout>
        <c:manualLayout>
          <c:layoutTarget val="inner"/>
          <c:xMode val="edge"/>
          <c:yMode val="edge"/>
          <c:x val="0.12562814070351488"/>
          <c:y val="0.1263440860215054"/>
          <c:w val="0.71197842765852992"/>
          <c:h val="0.56451612903223192"/>
        </c:manualLayout>
      </c:layout>
      <c:barChart>
        <c:barDir val="col"/>
        <c:grouping val="percentStacked"/>
        <c:ser>
          <c:idx val="0"/>
          <c:order val="0"/>
          <c:tx>
            <c:strRef>
              <c:f>Sheet1!$A$2</c:f>
              <c:strCache>
                <c:ptCount val="1"/>
                <c:pt idx="0">
                  <c:v>Veteran</c:v>
                </c:pt>
              </c:strCache>
            </c:strRef>
          </c:tx>
          <c:spPr>
            <a:solidFill>
              <a:srgbClr val="FF0000"/>
            </a:solidFill>
            <a:ln w="22225">
              <a:solidFill>
                <a:schemeClr val="tx1"/>
              </a:solidFill>
            </a:ln>
          </c:spPr>
          <c:dPt>
            <c:idx val="0"/>
            <c:spPr>
              <a:solidFill>
                <a:srgbClr val="FF0000"/>
              </a:solidFill>
              <a:ln w="38100">
                <a:solidFill>
                  <a:schemeClr val="tx1"/>
                </a:solidFill>
              </a:ln>
            </c:spPr>
          </c:dPt>
          <c:dLbls>
            <c:txPr>
              <a:bodyPr rot="-5400000"/>
              <a:lstStyle/>
              <a:p>
                <a:pPr>
                  <a:defRPr sz="14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Total</c:v>
                </c:pt>
                <c:pt idx="1">
                  <c:v>18-19</c:v>
                </c:pt>
                <c:pt idx="2">
                  <c:v>20-24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65-74</c:v>
                </c:pt>
                <c:pt idx="8">
                  <c:v>75-84</c:v>
                </c:pt>
                <c:pt idx="9">
                  <c:v>85 and older</c:v>
                </c:pt>
              </c:strCache>
            </c:strRef>
          </c:cat>
          <c:val>
            <c:numRef>
              <c:f>Sheet1!$B$2:$K$2</c:f>
              <c:numCache>
                <c:formatCode>0.0</c:formatCode>
                <c:ptCount val="10"/>
                <c:pt idx="0">
                  <c:v>40.1</c:v>
                </c:pt>
                <c:pt idx="1">
                  <c:v>8.7000000000000011</c:v>
                </c:pt>
                <c:pt idx="2">
                  <c:v>29.3</c:v>
                </c:pt>
                <c:pt idx="3">
                  <c:v>21.8</c:v>
                </c:pt>
                <c:pt idx="4">
                  <c:v>30.1</c:v>
                </c:pt>
                <c:pt idx="5">
                  <c:v>33.300000000000004</c:v>
                </c:pt>
                <c:pt idx="6">
                  <c:v>62.1</c:v>
                </c:pt>
                <c:pt idx="7">
                  <c:v>72.599999999999994</c:v>
                </c:pt>
                <c:pt idx="8">
                  <c:v>80</c:v>
                </c:pt>
                <c:pt idx="9">
                  <c:v>48.3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Non-Veteran</c:v>
                </c:pt>
              </c:strCache>
            </c:strRef>
          </c:tx>
          <c:spPr>
            <a:solidFill>
              <a:srgbClr val="0070C0"/>
            </a:solidFill>
            <a:ln w="22225">
              <a:solidFill>
                <a:schemeClr val="tx1"/>
              </a:solidFill>
            </a:ln>
          </c:spPr>
          <c:dPt>
            <c:idx val="0"/>
            <c:spPr>
              <a:solidFill>
                <a:srgbClr val="0070C0"/>
              </a:solidFill>
              <a:ln w="38100">
                <a:solidFill>
                  <a:schemeClr val="tx1"/>
                </a:solidFill>
              </a:ln>
            </c:spPr>
          </c:dPt>
          <c:dLbls>
            <c:txPr>
              <a:bodyPr rot="-5400000" vert="horz"/>
              <a:lstStyle/>
              <a:p>
                <a:pPr>
                  <a:defRPr sz="14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Sheet1!$B$1:$K$1</c:f>
              <c:strCache>
                <c:ptCount val="10"/>
                <c:pt idx="0">
                  <c:v>Total</c:v>
                </c:pt>
                <c:pt idx="1">
                  <c:v>18-19</c:v>
                </c:pt>
                <c:pt idx="2">
                  <c:v>20-24</c:v>
                </c:pt>
                <c:pt idx="3">
                  <c:v>25-34</c:v>
                </c:pt>
                <c:pt idx="4">
                  <c:v>35-44</c:v>
                </c:pt>
                <c:pt idx="5">
                  <c:v>45-54</c:v>
                </c:pt>
                <c:pt idx="6">
                  <c:v>55-64</c:v>
                </c:pt>
                <c:pt idx="7">
                  <c:v>65-74</c:v>
                </c:pt>
                <c:pt idx="8">
                  <c:v>75-84</c:v>
                </c:pt>
                <c:pt idx="9">
                  <c:v>85 and older</c:v>
                </c:pt>
              </c:strCache>
            </c:strRef>
          </c:cat>
          <c:val>
            <c:numRef>
              <c:f>Sheet1!$B$3:$K$3</c:f>
              <c:numCache>
                <c:formatCode>0.0</c:formatCode>
                <c:ptCount val="10"/>
                <c:pt idx="0">
                  <c:v>59.9</c:v>
                </c:pt>
                <c:pt idx="1">
                  <c:v>91.3</c:v>
                </c:pt>
                <c:pt idx="2">
                  <c:v>70.7</c:v>
                </c:pt>
                <c:pt idx="3">
                  <c:v>78.2</c:v>
                </c:pt>
                <c:pt idx="4">
                  <c:v>69.900000000000006</c:v>
                </c:pt>
                <c:pt idx="5">
                  <c:v>66.7</c:v>
                </c:pt>
                <c:pt idx="6">
                  <c:v>37.9</c:v>
                </c:pt>
                <c:pt idx="7">
                  <c:v>27.4</c:v>
                </c:pt>
                <c:pt idx="8">
                  <c:v>20</c:v>
                </c:pt>
                <c:pt idx="9">
                  <c:v>51.7</c:v>
                </c:pt>
              </c:numCache>
            </c:numRef>
          </c:val>
        </c:ser>
        <c:overlap val="100"/>
        <c:axId val="116725248"/>
        <c:axId val="116727168"/>
      </c:barChart>
      <c:catAx>
        <c:axId val="1167252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Age Group</a:t>
                </a:r>
              </a:p>
            </c:rich>
          </c:tx>
          <c:layout>
            <c:manualLayout>
              <c:xMode val="edge"/>
              <c:yMode val="edge"/>
              <c:x val="0.41970171143456131"/>
              <c:y val="0.89309635542734056"/>
            </c:manualLayout>
          </c:layout>
          <c:spPr>
            <a:noFill/>
            <a:ln w="38141">
              <a:noFill/>
            </a:ln>
          </c:spPr>
        </c:title>
        <c:numFmt formatCode="@" sourceLinked="1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8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727168"/>
        <c:crosses val="autoZero"/>
        <c:auto val="1"/>
        <c:lblAlgn val="ctr"/>
        <c:lblOffset val="100"/>
        <c:tickLblSkip val="1"/>
        <c:tickMarkSkip val="1"/>
      </c:catAx>
      <c:valAx>
        <c:axId val="116727168"/>
        <c:scaling>
          <c:orientation val="minMax"/>
        </c:scaling>
        <c:axPos val="l"/>
        <c:majorGridlines>
          <c:spPr>
            <a:ln w="4768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Percentage</a:t>
                </a:r>
                <a:r>
                  <a:rPr lang="en-US" sz="1600" baseline="0" dirty="0" smtClean="0"/>
                  <a:t> Who are Veterans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7.8732446893492996E-3"/>
              <c:y val="0.15338444363212703"/>
            </c:manualLayout>
          </c:layout>
          <c:spPr>
            <a:noFill/>
            <a:ln w="38141">
              <a:noFill/>
            </a:ln>
          </c:spPr>
        </c:title>
        <c:numFmt formatCode="0%" sourceLinked="0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725248"/>
        <c:crosses val="autoZero"/>
        <c:crossBetween val="between"/>
      </c:valAx>
      <c:spPr>
        <a:noFill/>
        <a:ln w="19070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5125145076560305"/>
          <c:y val="0.33657791521355257"/>
          <c:w val="0.14610559873302226"/>
          <c:h val="0.10782244440273153"/>
        </c:manualLayout>
      </c:layout>
      <c:spPr>
        <a:ln>
          <a:solidFill>
            <a:srgbClr val="000000"/>
          </a:solidFill>
        </a:ln>
      </c:spPr>
      <c:txPr>
        <a:bodyPr/>
        <a:lstStyle/>
        <a:p>
          <a:pPr>
            <a:defRPr sz="1400" b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3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100" b="1" i="0" baseline="0" dirty="0" smtClean="0"/>
              <a:t>Selected Methods of Injury by Age</a:t>
            </a:r>
            <a:endParaRPr lang="en-US" sz="2100" b="1" i="0" baseline="0" dirty="0"/>
          </a:p>
        </c:rich>
      </c:tx>
      <c:layout>
        <c:manualLayout>
          <c:xMode val="edge"/>
          <c:yMode val="edge"/>
          <c:x val="0.19458119365514093"/>
          <c:y val="3.1364269554135099E-2"/>
        </c:manualLayout>
      </c:layout>
      <c:spPr>
        <a:noFill/>
        <a:ln w="38141">
          <a:noFill/>
        </a:ln>
      </c:spPr>
    </c:title>
    <c:plotArea>
      <c:layout>
        <c:manualLayout>
          <c:layoutTarget val="inner"/>
          <c:xMode val="edge"/>
          <c:yMode val="edge"/>
          <c:x val="0.12562814070351483"/>
          <c:y val="0.1263440860215054"/>
          <c:w val="0.64025139792309216"/>
          <c:h val="0.56451612903223136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Firearm</c:v>
                </c:pt>
              </c:strCache>
            </c:strRef>
          </c:tx>
          <c:spPr>
            <a:solidFill>
              <a:srgbClr val="FF0000"/>
            </a:solidFill>
            <a:ln w="22225">
              <a:solidFill>
                <a:schemeClr val="tx1"/>
              </a:solidFill>
            </a:ln>
          </c:spPr>
          <c:dPt>
            <c:idx val="0"/>
            <c:spPr>
              <a:solidFill>
                <a:srgbClr val="FF0000"/>
              </a:solidFill>
              <a:ln w="38100">
                <a:solidFill>
                  <a:schemeClr val="tx1"/>
                </a:solidFill>
              </a:ln>
            </c:spPr>
          </c:dPt>
          <c:cat>
            <c:strRef>
              <c:f>Sheet1!$B$1:$L$1</c:f>
              <c:strCache>
                <c:ptCount val="11"/>
                <c:pt idx="0">
                  <c:v>Total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75-84</c:v>
                </c:pt>
                <c:pt idx="10">
                  <c:v>85 and older</c:v>
                </c:pt>
              </c:strCache>
            </c:strRef>
          </c:cat>
          <c:val>
            <c:numRef>
              <c:f>Sheet1!$B$2:$L$2</c:f>
              <c:numCache>
                <c:formatCode>0.0</c:formatCode>
                <c:ptCount val="11"/>
                <c:pt idx="0">
                  <c:v>54.5</c:v>
                </c:pt>
                <c:pt idx="1">
                  <c:v>28.6</c:v>
                </c:pt>
                <c:pt idx="2">
                  <c:v>28.8</c:v>
                </c:pt>
                <c:pt idx="3">
                  <c:v>68.099999999999994</c:v>
                </c:pt>
                <c:pt idx="4">
                  <c:v>51.6</c:v>
                </c:pt>
                <c:pt idx="5">
                  <c:v>41.5</c:v>
                </c:pt>
                <c:pt idx="6">
                  <c:v>51.4</c:v>
                </c:pt>
                <c:pt idx="7">
                  <c:v>63.3</c:v>
                </c:pt>
                <c:pt idx="8">
                  <c:v>64.900000000000006</c:v>
                </c:pt>
                <c:pt idx="9">
                  <c:v>77.599999999999994</c:v>
                </c:pt>
                <c:pt idx="10">
                  <c:v>64.7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Hanging/Suffocation</c:v>
                </c:pt>
              </c:strCache>
            </c:strRef>
          </c:tx>
          <c:spPr>
            <a:solidFill>
              <a:srgbClr val="FFFF00"/>
            </a:solidFill>
            <a:ln w="22225">
              <a:solidFill>
                <a:schemeClr val="tx1"/>
              </a:solidFill>
            </a:ln>
          </c:spPr>
          <c:dPt>
            <c:idx val="0"/>
            <c:spPr>
              <a:solidFill>
                <a:srgbClr val="FFFF00"/>
              </a:solidFill>
              <a:ln w="38100">
                <a:solidFill>
                  <a:schemeClr val="tx1"/>
                </a:solidFill>
              </a:ln>
            </c:spPr>
          </c:dPt>
          <c:cat>
            <c:strRef>
              <c:f>Sheet1!$B$1:$L$1</c:f>
              <c:strCache>
                <c:ptCount val="11"/>
                <c:pt idx="0">
                  <c:v>Total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75-84</c:v>
                </c:pt>
                <c:pt idx="10">
                  <c:v>85 and older</c:v>
                </c:pt>
              </c:strCache>
            </c:strRef>
          </c:cat>
          <c:val>
            <c:numRef>
              <c:f>Sheet1!$B$3:$L$3</c:f>
              <c:numCache>
                <c:formatCode>0.0</c:formatCode>
                <c:ptCount val="11"/>
                <c:pt idx="0">
                  <c:v>23.6</c:v>
                </c:pt>
                <c:pt idx="1">
                  <c:v>71.400000000000006</c:v>
                </c:pt>
                <c:pt idx="2">
                  <c:v>57.7</c:v>
                </c:pt>
                <c:pt idx="3">
                  <c:v>22.1</c:v>
                </c:pt>
                <c:pt idx="4">
                  <c:v>29.7</c:v>
                </c:pt>
                <c:pt idx="5">
                  <c:v>27.2</c:v>
                </c:pt>
                <c:pt idx="6">
                  <c:v>18.5</c:v>
                </c:pt>
                <c:pt idx="7">
                  <c:v>16.5</c:v>
                </c:pt>
                <c:pt idx="8">
                  <c:v>20.3</c:v>
                </c:pt>
                <c:pt idx="9">
                  <c:v>9.2000000000000011</c:v>
                </c:pt>
                <c:pt idx="10">
                  <c:v>17.600000000000001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Poison</c:v>
                </c:pt>
              </c:strCache>
            </c:strRef>
          </c:tx>
          <c:spPr>
            <a:solidFill>
              <a:srgbClr val="00B050"/>
            </a:solidFill>
            <a:ln w="22225">
              <a:solidFill>
                <a:schemeClr val="tx1"/>
              </a:solidFill>
            </a:ln>
          </c:spPr>
          <c:dPt>
            <c:idx val="0"/>
            <c:spPr>
              <a:solidFill>
                <a:srgbClr val="00B050"/>
              </a:solidFill>
              <a:ln w="38100">
                <a:solidFill>
                  <a:schemeClr val="tx1"/>
                </a:solidFill>
              </a:ln>
            </c:spPr>
          </c:dPt>
          <c:cat>
            <c:strRef>
              <c:f>Sheet1!$B$1:$L$1</c:f>
              <c:strCache>
                <c:ptCount val="11"/>
                <c:pt idx="0">
                  <c:v>Total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75-84</c:v>
                </c:pt>
                <c:pt idx="10">
                  <c:v>85 and older</c:v>
                </c:pt>
              </c:strCache>
            </c:strRef>
          </c:cat>
          <c:val>
            <c:numRef>
              <c:f>Sheet1!$B$4:$L$4</c:f>
              <c:numCache>
                <c:formatCode>0.0</c:formatCode>
                <c:ptCount val="11"/>
                <c:pt idx="0">
                  <c:v>15.6</c:v>
                </c:pt>
                <c:pt idx="1">
                  <c:v>0</c:v>
                </c:pt>
                <c:pt idx="2">
                  <c:v>7.7</c:v>
                </c:pt>
                <c:pt idx="3">
                  <c:v>6.2</c:v>
                </c:pt>
                <c:pt idx="4">
                  <c:v>12.1</c:v>
                </c:pt>
                <c:pt idx="5">
                  <c:v>24.9</c:v>
                </c:pt>
                <c:pt idx="6">
                  <c:v>20.9</c:v>
                </c:pt>
                <c:pt idx="7">
                  <c:v>15.8</c:v>
                </c:pt>
                <c:pt idx="8">
                  <c:v>10.8</c:v>
                </c:pt>
                <c:pt idx="9">
                  <c:v>6.6</c:v>
                </c:pt>
                <c:pt idx="10">
                  <c:v>11.8</c:v>
                </c:pt>
              </c:numCache>
            </c:numRef>
          </c:val>
        </c:ser>
        <c:overlap val="100"/>
        <c:axId val="117045120"/>
        <c:axId val="117051392"/>
      </c:barChart>
      <c:catAx>
        <c:axId val="117045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Age Group</a:t>
                </a:r>
              </a:p>
            </c:rich>
          </c:tx>
          <c:layout>
            <c:manualLayout>
              <c:xMode val="edge"/>
              <c:yMode val="edge"/>
              <c:x val="0.37856202598908872"/>
              <c:y val="0.87302107311869592"/>
            </c:manualLayout>
          </c:layout>
          <c:spPr>
            <a:noFill/>
            <a:ln w="38141">
              <a:noFill/>
            </a:ln>
          </c:spPr>
        </c:title>
        <c:numFmt formatCode="@" sourceLinked="1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8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7051392"/>
        <c:crosses val="autoZero"/>
        <c:auto val="1"/>
        <c:lblAlgn val="ctr"/>
        <c:lblOffset val="100"/>
        <c:tickLblSkip val="1"/>
        <c:tickMarkSkip val="1"/>
      </c:catAx>
      <c:valAx>
        <c:axId val="117051392"/>
        <c:scaling>
          <c:orientation val="minMax"/>
          <c:max val="100"/>
        </c:scaling>
        <c:axPos val="l"/>
        <c:majorGridlines>
          <c:spPr>
            <a:ln w="4768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Percentage Using Method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6.9155540340066334E-3"/>
              <c:y val="0.16342208478645429"/>
            </c:manualLayout>
          </c:layout>
          <c:spPr>
            <a:noFill/>
            <a:ln w="38141">
              <a:noFill/>
            </a:ln>
          </c:spPr>
        </c:title>
        <c:numFmt formatCode="0.0" sourceLinked="0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7045120"/>
        <c:crosses val="autoZero"/>
        <c:crossBetween val="between"/>
      </c:valAx>
      <c:spPr>
        <a:noFill/>
        <a:ln w="19070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7256658678534107"/>
          <c:y val="0.31838034361138023"/>
          <c:w val="0.22530843920583543"/>
          <c:h val="0.16173366660409608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400" b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3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1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b="1" dirty="0"/>
              <a:t>Suicide Rate by </a:t>
            </a:r>
            <a:r>
              <a:rPr lang="en-US" b="1" dirty="0" smtClean="0"/>
              <a:t>Year</a:t>
            </a:r>
            <a:endParaRPr lang="en-US" b="1" dirty="0"/>
          </a:p>
        </c:rich>
      </c:tx>
      <c:layout>
        <c:manualLayout>
          <c:xMode val="edge"/>
          <c:yMode val="edge"/>
          <c:x val="0.38373979517897688"/>
          <c:y val="1.8817020519863101E-2"/>
        </c:manualLayout>
      </c:layout>
      <c:spPr>
        <a:noFill/>
        <a:ln w="38141">
          <a:noFill/>
        </a:ln>
      </c:spPr>
    </c:title>
    <c:plotArea>
      <c:layout>
        <c:manualLayout>
          <c:layoutTarget val="inner"/>
          <c:xMode val="edge"/>
          <c:yMode val="edge"/>
          <c:x val="0.12562814070351488"/>
          <c:y val="0.1263440860215054"/>
          <c:w val="0.85929648241206025"/>
          <c:h val="0.56451612903223192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Eastern HPR</c:v>
                </c:pt>
              </c:strCache>
            </c:strRef>
          </c:tx>
          <c:spPr>
            <a:ln w="57213">
              <a:solidFill>
                <a:srgbClr val="000000"/>
              </a:solidFill>
              <a:prstDash val="solid"/>
            </a:ln>
          </c:spPr>
          <c:marker>
            <c:spPr>
              <a:solidFill>
                <a:srgbClr val="000000"/>
              </a:solidFill>
            </c:spPr>
          </c:marker>
          <c:dPt>
            <c:idx val="0"/>
            <c:spPr>
              <a:ln w="57213">
                <a:noFill/>
                <a:prstDash val="solid"/>
              </a:ln>
            </c:spPr>
          </c:dPt>
          <c:dPt>
            <c:idx val="1"/>
            <c:spPr>
              <a:ln w="57213">
                <a:noFill/>
                <a:prstDash val="solid"/>
              </a:ln>
            </c:spPr>
          </c:dPt>
          <c:dLbls>
            <c:spPr>
              <a:noFill/>
              <a:ln w="38141">
                <a:noFill/>
              </a:ln>
            </c:spPr>
            <c:txPr>
              <a:bodyPr/>
              <a:lstStyle/>
              <a:p>
                <a:pPr>
                  <a:defRPr sz="180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Sheet1!$B$1:$H$1</c:f>
              <c:strCache>
                <c:ptCount val="7"/>
                <c:pt idx="0">
                  <c:v>Total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strCache>
            </c:strRef>
          </c:cat>
          <c:val>
            <c:numRef>
              <c:f>Sheet1!$B$2:$H$2</c:f>
              <c:numCache>
                <c:formatCode>0.0</c:formatCode>
                <c:ptCount val="7"/>
                <c:pt idx="0">
                  <c:v>10.6</c:v>
                </c:pt>
                <c:pt idx="1">
                  <c:v>10.5</c:v>
                </c:pt>
                <c:pt idx="2">
                  <c:v>10.7</c:v>
                </c:pt>
                <c:pt idx="3">
                  <c:v>9.6</c:v>
                </c:pt>
                <c:pt idx="4">
                  <c:v>11</c:v>
                </c:pt>
                <c:pt idx="5">
                  <c:v>10.4</c:v>
                </c:pt>
                <c:pt idx="6">
                  <c:v>11.7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Virginia</c:v>
                </c:pt>
              </c:strCache>
            </c:strRef>
          </c:tx>
          <c:spPr>
            <a:ln w="57277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</c:spPr>
          </c:marker>
          <c:dPt>
            <c:idx val="1"/>
            <c:spPr>
              <a:ln w="57277">
                <a:noFill/>
              </a:ln>
            </c:spPr>
          </c:dPt>
          <c:dLbls>
            <c:txPr>
              <a:bodyPr/>
              <a:lstStyle/>
              <a:p>
                <a:pPr>
                  <a:defRPr sz="1799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Sheet1!$B$1:$H$1</c:f>
              <c:strCache>
                <c:ptCount val="7"/>
                <c:pt idx="0">
                  <c:v>Total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11.3</c:v>
                </c:pt>
                <c:pt idx="1">
                  <c:v>10.8</c:v>
                </c:pt>
                <c:pt idx="2">
                  <c:v>11</c:v>
                </c:pt>
                <c:pt idx="3">
                  <c:v>11.3</c:v>
                </c:pt>
                <c:pt idx="4">
                  <c:v>11.4</c:v>
                </c:pt>
                <c:pt idx="5">
                  <c:v>11.2</c:v>
                </c:pt>
                <c:pt idx="6">
                  <c:v>12</c:v>
                </c:pt>
              </c:numCache>
            </c:numRef>
          </c:val>
          <c:smooth val="1"/>
        </c:ser>
        <c:marker val="1"/>
        <c:axId val="104826368"/>
        <c:axId val="104828288"/>
      </c:lineChart>
      <c:catAx>
        <c:axId val="1048263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52827109801459726"/>
              <c:y val="0.83470672502198207"/>
            </c:manualLayout>
          </c:layout>
          <c:spPr>
            <a:noFill/>
            <a:ln w="38141">
              <a:noFill/>
            </a:ln>
          </c:spPr>
        </c:title>
        <c:numFmt formatCode="General" sourceLinked="1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828288"/>
        <c:crosses val="autoZero"/>
        <c:auto val="1"/>
        <c:lblAlgn val="ctr"/>
        <c:lblOffset val="100"/>
        <c:tickLblSkip val="1"/>
        <c:tickMarkSkip val="1"/>
      </c:catAx>
      <c:valAx>
        <c:axId val="104828288"/>
        <c:scaling>
          <c:orientation val="minMax"/>
          <c:max val="20"/>
        </c:scaling>
        <c:axPos val="l"/>
        <c:majorGridlines>
          <c:spPr>
            <a:ln w="4768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Suicide Rate Per </a:t>
                </a:r>
                <a:r>
                  <a:rPr lang="en-US" sz="1600" dirty="0"/>
                  <a:t>100,000</a:t>
                </a:r>
              </a:p>
            </c:rich>
          </c:tx>
          <c:layout>
            <c:manualLayout>
              <c:xMode val="edge"/>
              <c:yMode val="edge"/>
              <c:x val="1.6891575286218329E-2"/>
              <c:y val="0.18349736709511236"/>
            </c:manualLayout>
          </c:layout>
          <c:spPr>
            <a:noFill/>
            <a:ln w="38141">
              <a:noFill/>
            </a:ln>
          </c:spPr>
        </c:title>
        <c:numFmt formatCode="0.0" sourceLinked="0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826368"/>
        <c:crosses val="autoZero"/>
        <c:crossBetween val="between"/>
      </c:valAx>
      <c:spPr>
        <a:noFill/>
        <a:ln w="19070">
          <a:solidFill>
            <a:schemeClr val="tx1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7349234336506087"/>
          <c:y val="0.90847251998141887"/>
          <c:w val="0.35117482247234438"/>
          <c:h val="5.3886325689840864E-2"/>
        </c:manualLayout>
      </c:layout>
      <c:spPr>
        <a:ln>
          <a:solidFill>
            <a:srgbClr val="333399">
              <a:shade val="95000"/>
              <a:satMod val="105000"/>
            </a:srgbClr>
          </a:solidFill>
        </a:ln>
      </c:spPr>
      <c:txPr>
        <a:bodyPr/>
        <a:lstStyle/>
        <a:p>
          <a:pPr>
            <a:defRPr sz="1600" b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3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anchor="ctr" anchorCtr="0"/>
          <a:lstStyle/>
          <a:p>
            <a:pPr>
              <a:defRPr sz="21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b="1" dirty="0" smtClean="0"/>
              <a:t>Number</a:t>
            </a:r>
            <a:r>
              <a:rPr lang="en-US" b="1" baseline="0" dirty="0" smtClean="0"/>
              <a:t> of </a:t>
            </a:r>
            <a:r>
              <a:rPr lang="en-US" b="1" i="1" baseline="0" dirty="0" smtClean="0"/>
              <a:t>Non-Fatal</a:t>
            </a:r>
            <a:r>
              <a:rPr lang="en-US" b="1" baseline="0" dirty="0" smtClean="0"/>
              <a:t> Suicide Attempts by </a:t>
            </a:r>
            <a:r>
              <a:rPr lang="en-US" b="1" dirty="0" smtClean="0"/>
              <a:t>Year</a:t>
            </a:r>
            <a:endParaRPr lang="en-US" b="1" dirty="0"/>
          </a:p>
        </c:rich>
      </c:tx>
      <c:layout>
        <c:manualLayout>
          <c:xMode val="edge"/>
          <c:yMode val="edge"/>
          <c:x val="0.16007668711656442"/>
          <c:y val="3.3873482251355981E-2"/>
        </c:manualLayout>
      </c:layout>
      <c:spPr>
        <a:noFill/>
        <a:ln w="38141">
          <a:noFill/>
        </a:ln>
      </c:spPr>
    </c:title>
    <c:plotArea>
      <c:layout>
        <c:manualLayout>
          <c:layoutTarget val="inner"/>
          <c:xMode val="edge"/>
          <c:yMode val="edge"/>
          <c:x val="0.12562814070351483"/>
          <c:y val="0.1263440860215054"/>
          <c:w val="0.85929648241206025"/>
          <c:h val="0.5645161290322313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Eastern</c:v>
                </c:pt>
              </c:strCache>
            </c:strRef>
          </c:tx>
          <c:spPr>
            <a:ln w="22225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00B050"/>
              </a:solidFill>
              <a:ln w="381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5337423312883492E-3"/>
                  <c:y val="5.0186229858031105E-3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1.505646173149310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Sheet1!$B$1:$H$1</c:f>
              <c:strCache>
                <c:ptCount val="7"/>
                <c:pt idx="0">
                  <c:v>Average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strCache>
            </c:strRef>
          </c:cat>
          <c:val>
            <c:numRef>
              <c:f>Sheet1!$B$2:$H$2</c:f>
              <c:numCache>
                <c:formatCode>#,##0</c:formatCode>
                <c:ptCount val="7"/>
                <c:pt idx="0">
                  <c:v>749</c:v>
                </c:pt>
                <c:pt idx="1">
                  <c:v>682</c:v>
                </c:pt>
                <c:pt idx="2">
                  <c:v>799</c:v>
                </c:pt>
                <c:pt idx="3">
                  <c:v>718</c:v>
                </c:pt>
                <c:pt idx="4">
                  <c:v>684</c:v>
                </c:pt>
                <c:pt idx="5">
                  <c:v>799</c:v>
                </c:pt>
                <c:pt idx="6">
                  <c:v>809</c:v>
                </c:pt>
              </c:numCache>
            </c:numRef>
          </c:val>
        </c:ser>
        <c:axId val="128531072"/>
        <c:axId val="128553728"/>
      </c:barChart>
      <c:catAx>
        <c:axId val="1285310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5267373556833006"/>
              <c:y val="0.86231023819638664"/>
            </c:manualLayout>
          </c:layout>
          <c:spPr>
            <a:noFill/>
            <a:ln w="38141">
              <a:noFill/>
            </a:ln>
          </c:spPr>
        </c:title>
        <c:numFmt formatCode="General" sourceLinked="1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553728"/>
        <c:crosses val="autoZero"/>
        <c:auto val="1"/>
        <c:lblAlgn val="ctr"/>
        <c:lblOffset val="100"/>
        <c:tickLblSkip val="1"/>
        <c:tickMarkSkip val="1"/>
      </c:catAx>
      <c:valAx>
        <c:axId val="128553728"/>
        <c:scaling>
          <c:orientation val="minMax"/>
        </c:scaling>
        <c:axPos val="l"/>
        <c:majorGridlines>
          <c:spPr>
            <a:ln w="4768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9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Number of Suicide</a:t>
                </a:r>
                <a:r>
                  <a:rPr lang="en-US" sz="1600" baseline="0" dirty="0" smtClean="0"/>
                  <a:t> Attempts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6.1553789671996515E-3"/>
              <c:y val="0.15338444363212547"/>
            </c:manualLayout>
          </c:layout>
          <c:spPr>
            <a:noFill/>
            <a:ln w="38141">
              <a:noFill/>
            </a:ln>
          </c:spPr>
        </c:title>
        <c:numFmt formatCode="0" sourceLinked="0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531072"/>
        <c:crosses val="autoZero"/>
        <c:crossBetween val="between"/>
      </c:valAx>
      <c:spPr>
        <a:noFill/>
        <a:ln w="19070">
          <a:solidFill>
            <a:schemeClr val="tx1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03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10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b="1" i="1" dirty="0" smtClean="0"/>
              <a:t>Non-Fatal</a:t>
            </a:r>
            <a:r>
              <a:rPr lang="en-US" b="1" baseline="0" dirty="0" smtClean="0"/>
              <a:t> </a:t>
            </a:r>
            <a:r>
              <a:rPr lang="en-US" b="1" dirty="0" smtClean="0"/>
              <a:t>Suicide Attempt Rate </a:t>
            </a:r>
            <a:r>
              <a:rPr lang="en-US" b="1" dirty="0"/>
              <a:t>by </a:t>
            </a:r>
            <a:r>
              <a:rPr lang="en-US" b="1" dirty="0" smtClean="0"/>
              <a:t>Year</a:t>
            </a:r>
            <a:endParaRPr lang="en-US" b="1" dirty="0"/>
          </a:p>
        </c:rich>
      </c:tx>
      <c:layout>
        <c:manualLayout>
          <c:xMode val="edge"/>
          <c:yMode val="edge"/>
          <c:x val="0.24110175836916092"/>
          <c:y val="1.8817020519863097E-2"/>
        </c:manualLayout>
      </c:layout>
      <c:spPr>
        <a:noFill/>
        <a:ln w="38141">
          <a:noFill/>
        </a:ln>
      </c:spPr>
    </c:title>
    <c:plotArea>
      <c:layout>
        <c:manualLayout>
          <c:layoutTarget val="inner"/>
          <c:xMode val="edge"/>
          <c:yMode val="edge"/>
          <c:x val="0.12562814070351483"/>
          <c:y val="0.1263440860215054"/>
          <c:w val="0.85929648241206025"/>
          <c:h val="0.56451612903223136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Eastern HPR</c:v>
                </c:pt>
              </c:strCache>
            </c:strRef>
          </c:tx>
          <c:spPr>
            <a:ln w="57213">
              <a:solidFill>
                <a:srgbClr val="000000"/>
              </a:solidFill>
              <a:prstDash val="solid"/>
            </a:ln>
          </c:spPr>
          <c:marker>
            <c:spPr>
              <a:solidFill>
                <a:srgbClr val="000000"/>
              </a:solidFill>
            </c:spPr>
          </c:marker>
          <c:dPt>
            <c:idx val="0"/>
            <c:spPr>
              <a:ln w="57213">
                <a:noFill/>
                <a:prstDash val="solid"/>
              </a:ln>
            </c:spPr>
          </c:dPt>
          <c:dPt>
            <c:idx val="1"/>
            <c:spPr>
              <a:ln w="57213">
                <a:noFill/>
                <a:prstDash val="solid"/>
              </a:ln>
            </c:spPr>
          </c:dPt>
          <c:dLbls>
            <c:spPr>
              <a:noFill/>
              <a:ln w="38141">
                <a:noFill/>
              </a:ln>
            </c:spPr>
            <c:txPr>
              <a:bodyPr/>
              <a:lstStyle/>
              <a:p>
                <a:pPr>
                  <a:defRPr sz="180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Sheet1!$B$1:$H$1</c:f>
              <c:strCache>
                <c:ptCount val="7"/>
                <c:pt idx="0">
                  <c:v>Total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strCache>
            </c:strRef>
          </c:cat>
          <c:val>
            <c:numRef>
              <c:f>Sheet1!$B$2:$H$2</c:f>
              <c:numCache>
                <c:formatCode>0.0</c:formatCode>
                <c:ptCount val="7"/>
                <c:pt idx="0">
                  <c:v>41.8</c:v>
                </c:pt>
                <c:pt idx="1">
                  <c:v>38.300000000000004</c:v>
                </c:pt>
                <c:pt idx="2">
                  <c:v>44.7</c:v>
                </c:pt>
                <c:pt idx="3">
                  <c:v>40.1</c:v>
                </c:pt>
                <c:pt idx="4">
                  <c:v>38.200000000000003</c:v>
                </c:pt>
                <c:pt idx="5">
                  <c:v>44.4</c:v>
                </c:pt>
                <c:pt idx="6">
                  <c:v>44.9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Virginia</c:v>
                </c:pt>
              </c:strCache>
            </c:strRef>
          </c:tx>
          <c:spPr>
            <a:ln w="57277"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</c:spPr>
          </c:marker>
          <c:dPt>
            <c:idx val="1"/>
            <c:spPr>
              <a:ln w="57277">
                <a:noFill/>
              </a:ln>
            </c:spPr>
          </c:dPt>
          <c:dLbls>
            <c:txPr>
              <a:bodyPr/>
              <a:lstStyle/>
              <a:p>
                <a:pPr>
                  <a:defRPr sz="1799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Sheet1!$B$1:$H$1</c:f>
              <c:strCache>
                <c:ptCount val="7"/>
                <c:pt idx="0">
                  <c:v>Total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62.3</c:v>
                </c:pt>
                <c:pt idx="1">
                  <c:v>60</c:v>
                </c:pt>
                <c:pt idx="2">
                  <c:v>61.1</c:v>
                </c:pt>
                <c:pt idx="3">
                  <c:v>58.2</c:v>
                </c:pt>
                <c:pt idx="4">
                  <c:v>59</c:v>
                </c:pt>
                <c:pt idx="5">
                  <c:v>66.400000000000006</c:v>
                </c:pt>
                <c:pt idx="6">
                  <c:v>69.2</c:v>
                </c:pt>
              </c:numCache>
            </c:numRef>
          </c:val>
          <c:smooth val="1"/>
        </c:ser>
        <c:marker val="1"/>
        <c:axId val="129006208"/>
        <c:axId val="129020672"/>
      </c:lineChart>
      <c:catAx>
        <c:axId val="129006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5267373556833006"/>
              <c:y val="0.78953733982749419"/>
            </c:manualLayout>
          </c:layout>
          <c:spPr>
            <a:noFill/>
            <a:ln w="38141">
              <a:noFill/>
            </a:ln>
          </c:spPr>
        </c:title>
        <c:numFmt formatCode="General" sourceLinked="1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9020672"/>
        <c:crosses val="autoZero"/>
        <c:auto val="1"/>
        <c:lblAlgn val="ctr"/>
        <c:lblOffset val="100"/>
        <c:tickLblSkip val="1"/>
        <c:tickMarkSkip val="1"/>
      </c:catAx>
      <c:valAx>
        <c:axId val="129020672"/>
        <c:scaling>
          <c:orientation val="minMax"/>
        </c:scaling>
        <c:axPos val="l"/>
        <c:majorGridlines>
          <c:spPr>
            <a:ln w="4768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Non-Fatal Suicide Rate Per </a:t>
                </a:r>
                <a:r>
                  <a:rPr lang="en-US" sz="1600" dirty="0"/>
                  <a:t>100,000</a:t>
                </a:r>
              </a:p>
            </c:rich>
          </c:tx>
          <c:layout>
            <c:manualLayout>
              <c:xMode val="edge"/>
              <c:yMode val="edge"/>
              <c:x val="7.6891212984879984E-3"/>
              <c:y val="0.10570564814906309"/>
            </c:manualLayout>
          </c:layout>
          <c:spPr>
            <a:noFill/>
            <a:ln w="38141">
              <a:noFill/>
            </a:ln>
          </c:spPr>
        </c:title>
        <c:numFmt formatCode="0.0" sourceLinked="0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9006208"/>
        <c:crosses val="autoZero"/>
        <c:crossBetween val="between"/>
      </c:valAx>
      <c:spPr>
        <a:noFill/>
        <a:ln w="19070">
          <a:solidFill>
            <a:schemeClr val="tx1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7962731269020838"/>
          <c:y val="0.89341605824992765"/>
          <c:w val="0.38895101685909178"/>
          <c:h val="5.9463539454055761E-2"/>
        </c:manualLayout>
      </c:layout>
      <c:spPr>
        <a:ln>
          <a:solidFill>
            <a:srgbClr val="333399">
              <a:shade val="95000"/>
              <a:satMod val="105000"/>
            </a:srgbClr>
          </a:solidFill>
        </a:ln>
      </c:spPr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3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10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b="1" dirty="0"/>
              <a:t>Suicide Rate by Age Group</a:t>
            </a:r>
          </a:p>
        </c:rich>
      </c:tx>
      <c:layout>
        <c:manualLayout>
          <c:xMode val="edge"/>
          <c:yMode val="edge"/>
          <c:x val="0.33524986715617638"/>
          <c:y val="2.5859487634468232E-2"/>
        </c:manualLayout>
      </c:layout>
      <c:spPr>
        <a:noFill/>
        <a:ln w="38141">
          <a:noFill/>
        </a:ln>
      </c:spPr>
    </c:title>
    <c:plotArea>
      <c:layout>
        <c:manualLayout>
          <c:layoutTarget val="inner"/>
          <c:xMode val="edge"/>
          <c:yMode val="edge"/>
          <c:x val="0.12562814070351497"/>
          <c:y val="0.1263440860215054"/>
          <c:w val="0.85929648241206025"/>
          <c:h val="0.56451612903223247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Eastern HPR</c:v>
                </c:pt>
              </c:strCache>
            </c:strRef>
          </c:tx>
          <c:spPr>
            <a:ln w="57213">
              <a:solidFill>
                <a:srgbClr val="000000"/>
              </a:solidFill>
              <a:prstDash val="solid"/>
            </a:ln>
          </c:spPr>
          <c:marker>
            <c:spPr>
              <a:solidFill>
                <a:schemeClr val="tx1"/>
              </a:solidFill>
            </c:spPr>
          </c:marker>
          <c:dPt>
            <c:idx val="1"/>
            <c:spPr>
              <a:ln w="57213">
                <a:noFill/>
                <a:prstDash val="solid"/>
              </a:ln>
            </c:spPr>
          </c:dPt>
          <c:cat>
            <c:strRef>
              <c:f>Sheet1!$B$1:$L$1</c:f>
              <c:strCache>
                <c:ptCount val="11"/>
                <c:pt idx="0">
                  <c:v>Total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75-84</c:v>
                </c:pt>
                <c:pt idx="10">
                  <c:v>85 and older</c:v>
                </c:pt>
              </c:strCache>
            </c:strRef>
          </c:cat>
          <c:val>
            <c:numRef>
              <c:f>Sheet1!$B$2:$L$2</c:f>
              <c:numCache>
                <c:formatCode>0.0</c:formatCode>
                <c:ptCount val="11"/>
                <c:pt idx="0">
                  <c:v>10.6</c:v>
                </c:pt>
                <c:pt idx="1">
                  <c:v>0.9</c:v>
                </c:pt>
                <c:pt idx="2">
                  <c:v>6.5</c:v>
                </c:pt>
                <c:pt idx="3">
                  <c:v>13.4</c:v>
                </c:pt>
                <c:pt idx="4">
                  <c:v>12.5</c:v>
                </c:pt>
                <c:pt idx="5">
                  <c:v>13.5</c:v>
                </c:pt>
                <c:pt idx="6">
                  <c:v>16.3</c:v>
                </c:pt>
                <c:pt idx="7">
                  <c:v>13.4</c:v>
                </c:pt>
                <c:pt idx="8">
                  <c:v>11.2</c:v>
                </c:pt>
                <c:pt idx="9">
                  <c:v>17.600000000000001</c:v>
                </c:pt>
                <c:pt idx="10">
                  <c:v>21.8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Virginia</c:v>
                </c:pt>
              </c:strCache>
            </c:strRef>
          </c:tx>
          <c:spPr>
            <a:ln w="57277"/>
          </c:spPr>
          <c:dPt>
            <c:idx val="1"/>
            <c:spPr>
              <a:ln w="57277">
                <a:noFill/>
              </a:ln>
            </c:spPr>
          </c:dPt>
          <c:cat>
            <c:strRef>
              <c:f>Sheet1!$B$1:$L$1</c:f>
              <c:strCache>
                <c:ptCount val="11"/>
                <c:pt idx="0">
                  <c:v>Total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75-84</c:v>
                </c:pt>
                <c:pt idx="10">
                  <c:v>85 and older</c:v>
                </c:pt>
              </c:strCache>
            </c:strRef>
          </c:cat>
          <c:val>
            <c:numRef>
              <c:f>Sheet1!$B$3:$L$3</c:f>
              <c:numCache>
                <c:formatCode>0.0</c:formatCode>
                <c:ptCount val="11"/>
                <c:pt idx="0">
                  <c:v>11.3</c:v>
                </c:pt>
                <c:pt idx="1">
                  <c:v>1.2</c:v>
                </c:pt>
                <c:pt idx="2">
                  <c:v>7.2</c:v>
                </c:pt>
                <c:pt idx="3">
                  <c:v>12.1</c:v>
                </c:pt>
                <c:pt idx="4">
                  <c:v>12.5</c:v>
                </c:pt>
                <c:pt idx="5">
                  <c:v>14.5</c:v>
                </c:pt>
                <c:pt idx="6">
                  <c:v>16.8</c:v>
                </c:pt>
                <c:pt idx="7">
                  <c:v>14.3</c:v>
                </c:pt>
                <c:pt idx="8">
                  <c:v>14.7</c:v>
                </c:pt>
                <c:pt idx="9">
                  <c:v>18.5</c:v>
                </c:pt>
                <c:pt idx="10">
                  <c:v>18</c:v>
                </c:pt>
              </c:numCache>
            </c:numRef>
          </c:val>
          <c:smooth val="1"/>
        </c:ser>
        <c:marker val="1"/>
        <c:axId val="133527040"/>
        <c:axId val="133528960"/>
      </c:lineChart>
      <c:catAx>
        <c:axId val="133527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Age Group</a:t>
                </a:r>
              </a:p>
            </c:rich>
          </c:tx>
          <c:layout>
            <c:manualLayout>
              <c:xMode val="edge"/>
              <c:yMode val="edge"/>
              <c:x val="0.49135247089512885"/>
              <c:y val="0.85519856213625467"/>
            </c:manualLayout>
          </c:layout>
          <c:spPr>
            <a:noFill/>
            <a:ln w="38141">
              <a:noFill/>
            </a:ln>
          </c:spPr>
        </c:title>
        <c:numFmt formatCode="@" sourceLinked="1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8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3528960"/>
        <c:crosses val="autoZero"/>
        <c:auto val="1"/>
        <c:lblAlgn val="ctr"/>
        <c:lblOffset val="100"/>
        <c:tickLblSkip val="1"/>
        <c:tickMarkSkip val="1"/>
      </c:catAx>
      <c:valAx>
        <c:axId val="133528960"/>
        <c:scaling>
          <c:orientation val="minMax"/>
        </c:scaling>
        <c:axPos val="l"/>
        <c:majorGridlines>
          <c:spPr>
            <a:ln w="4768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Suicide Rate Per </a:t>
                </a:r>
                <a:r>
                  <a:rPr lang="en-US" sz="1600" dirty="0"/>
                  <a:t>100,000</a:t>
                </a:r>
              </a:p>
            </c:rich>
          </c:tx>
          <c:layout>
            <c:manualLayout>
              <c:xMode val="edge"/>
              <c:yMode val="edge"/>
              <c:x val="1.3824090623641375E-2"/>
              <c:y val="0.19543491922664588"/>
            </c:manualLayout>
          </c:layout>
          <c:spPr>
            <a:noFill/>
            <a:ln w="38141">
              <a:noFill/>
            </a:ln>
          </c:spPr>
        </c:title>
        <c:numFmt formatCode="0.0" sourceLinked="0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3527040"/>
        <c:crosses val="autoZero"/>
        <c:crossBetween val="between"/>
      </c:valAx>
      <c:spPr>
        <a:noFill/>
        <a:ln w="1907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5217175498768188"/>
          <c:y val="0.93022402129311554"/>
          <c:w val="0.38895101685909178"/>
          <c:h val="5.7237247517973294E-2"/>
        </c:manualLayout>
      </c:layout>
      <c:spPr>
        <a:ln>
          <a:solidFill>
            <a:srgbClr val="333399">
              <a:shade val="95000"/>
              <a:satMod val="105000"/>
            </a:srgbClr>
          </a:solidFill>
        </a:ln>
      </c:spPr>
      <c:txPr>
        <a:bodyPr/>
        <a:lstStyle/>
        <a:p>
          <a:pPr>
            <a:defRPr sz="1600" b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3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anchor="ctr" anchorCtr="0"/>
          <a:lstStyle/>
          <a:p>
            <a:pPr>
              <a:defRPr sz="210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b="1" dirty="0" smtClean="0"/>
              <a:t>Fatal</a:t>
            </a:r>
            <a:r>
              <a:rPr lang="en-US" b="1" baseline="0" dirty="0" smtClean="0"/>
              <a:t> and Non-Fatal Suicide Rates by Gender</a:t>
            </a:r>
            <a:endParaRPr lang="en-US" b="1" dirty="0"/>
          </a:p>
        </c:rich>
      </c:tx>
      <c:layout>
        <c:manualLayout>
          <c:xMode val="edge"/>
          <c:yMode val="edge"/>
          <c:x val="0.1968865030674847"/>
          <c:y val="1.8817020519862972E-2"/>
        </c:manualLayout>
      </c:layout>
      <c:spPr>
        <a:noFill/>
        <a:ln w="38141">
          <a:noFill/>
        </a:ln>
      </c:spPr>
    </c:title>
    <c:plotArea>
      <c:layout>
        <c:manualLayout>
          <c:layoutTarget val="inner"/>
          <c:xMode val="edge"/>
          <c:yMode val="edge"/>
          <c:x val="0.12562814070351477"/>
          <c:y val="0.1263440860215054"/>
          <c:w val="0.85929648241206025"/>
          <c:h val="0.5645161290322308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Fatal</c:v>
                </c:pt>
              </c:strCache>
            </c:strRef>
          </c:tx>
          <c:spPr>
            <a:solidFill>
              <a:schemeClr val="accent1"/>
            </a:solidFill>
            <a:ln w="22225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381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2"/>
              <c:layout>
                <c:manualLayout>
                  <c:x val="0"/>
                  <c:y val="5.7709916122467134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8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Sheet1!$B$1:$D$1</c:f>
              <c:strCache>
                <c:ptCount val="3"/>
                <c:pt idx="0">
                  <c:v>Total</c:v>
                </c:pt>
                <c:pt idx="1">
                  <c:v>Male</c:v>
                </c:pt>
                <c:pt idx="2">
                  <c:v>Female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10.6</c:v>
                </c:pt>
                <c:pt idx="1">
                  <c:v>16.5</c:v>
                </c:pt>
                <c:pt idx="2">
                  <c:v>4.9000000000000004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Non-Fatal</c:v>
                </c:pt>
              </c:strCache>
            </c:strRef>
          </c:tx>
          <c:spPr>
            <a:solidFill>
              <a:srgbClr val="92D050"/>
            </a:solidFill>
            <a:ln w="22225">
              <a:solidFill>
                <a:srgbClr val="000000"/>
              </a:solidFill>
            </a:ln>
          </c:spPr>
          <c:dPt>
            <c:idx val="0"/>
            <c:spPr>
              <a:solidFill>
                <a:srgbClr val="92D050"/>
              </a:solidFill>
              <a:ln w="38100">
                <a:solidFill>
                  <a:srgbClr val="000000"/>
                </a:solidFill>
              </a:ln>
            </c:spPr>
          </c:dPt>
          <c:dLbls>
            <c:txPr>
              <a:bodyPr/>
              <a:lstStyle/>
              <a:p>
                <a:pPr>
                  <a:defRPr sz="18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Val val="1"/>
          </c:dLbls>
          <c:cat>
            <c:strRef>
              <c:f>Sheet1!$B$1:$D$1</c:f>
              <c:strCache>
                <c:ptCount val="3"/>
                <c:pt idx="0">
                  <c:v>Total</c:v>
                </c:pt>
                <c:pt idx="1">
                  <c:v>Male</c:v>
                </c:pt>
                <c:pt idx="2">
                  <c:v>Female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41.8</c:v>
                </c:pt>
                <c:pt idx="1">
                  <c:v>35</c:v>
                </c:pt>
                <c:pt idx="2" formatCode="General">
                  <c:v>48.3</c:v>
                </c:pt>
              </c:numCache>
            </c:numRef>
          </c:val>
        </c:ser>
        <c:axId val="128656512"/>
        <c:axId val="128753664"/>
      </c:barChart>
      <c:catAx>
        <c:axId val="128656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Gender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50986619003912859"/>
              <c:y val="0.83470672502198207"/>
            </c:manualLayout>
          </c:layout>
          <c:spPr>
            <a:noFill/>
            <a:ln w="38141">
              <a:noFill/>
            </a:ln>
          </c:spPr>
        </c:title>
        <c:numFmt formatCode="General" sourceLinked="1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753664"/>
        <c:crosses val="autoZero"/>
        <c:auto val="1"/>
        <c:lblAlgn val="ctr"/>
        <c:lblOffset val="100"/>
        <c:tickLblSkip val="1"/>
        <c:tickMarkSkip val="1"/>
      </c:catAx>
      <c:valAx>
        <c:axId val="128753664"/>
        <c:scaling>
          <c:orientation val="minMax"/>
        </c:scaling>
        <c:axPos val="l"/>
        <c:majorGridlines>
          <c:spPr>
            <a:ln w="4768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9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Rate</a:t>
                </a:r>
                <a:r>
                  <a:rPr lang="en-US" sz="1600" baseline="0" dirty="0" smtClean="0"/>
                  <a:t> Per 100,000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3824090623641375E-2"/>
              <c:y val="0.23117616257817214"/>
            </c:manualLayout>
          </c:layout>
          <c:spPr>
            <a:noFill/>
            <a:ln w="38141">
              <a:noFill/>
            </a:ln>
          </c:spPr>
        </c:title>
        <c:numFmt formatCode="0.0" sourceLinked="0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8656512"/>
        <c:crosses val="autoZero"/>
        <c:crossBetween val="between"/>
      </c:valAx>
      <c:spPr>
        <a:noFill/>
        <a:ln w="1907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2486812231293514"/>
          <c:y val="0.91042353708295365"/>
          <c:w val="0.26376068788947804"/>
          <c:h val="5.9463539454055678E-2"/>
        </c:manualLayout>
      </c:layout>
      <c:spPr>
        <a:ln>
          <a:solidFill>
            <a:srgbClr val="000000"/>
          </a:solidFill>
        </a:ln>
      </c:spPr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3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10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b="1" dirty="0" smtClean="0"/>
              <a:t>Non-Fatal and Fatal</a:t>
            </a:r>
            <a:r>
              <a:rPr lang="en-US" b="1" baseline="0" dirty="0" smtClean="0"/>
              <a:t> Suicide Rate by Age Group</a:t>
            </a:r>
            <a:endParaRPr lang="en-US" b="1" dirty="0"/>
          </a:p>
        </c:rich>
      </c:tx>
      <c:layout>
        <c:manualLayout>
          <c:xMode val="edge"/>
          <c:yMode val="edge"/>
          <c:x val="0.16568473970281275"/>
          <c:y val="3.1349989368910751E-2"/>
        </c:manualLayout>
      </c:layout>
      <c:spPr>
        <a:noFill/>
        <a:ln w="38141">
          <a:noFill/>
        </a:ln>
      </c:spPr>
    </c:title>
    <c:plotArea>
      <c:layout>
        <c:manualLayout>
          <c:layoutTarget val="inner"/>
          <c:xMode val="edge"/>
          <c:yMode val="edge"/>
          <c:x val="0.12562814070351497"/>
          <c:y val="0.1263440860215054"/>
          <c:w val="0.85929648241206025"/>
          <c:h val="0.56451612903223247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Non-Fatal</c:v>
                </c:pt>
              </c:strCache>
            </c:strRef>
          </c:tx>
          <c:spPr>
            <a:ln w="57277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Pt>
            <c:idx val="0"/>
            <c:spPr>
              <a:ln w="57277">
                <a:noFill/>
              </a:ln>
            </c:spPr>
          </c:dPt>
          <c:dPt>
            <c:idx val="1"/>
            <c:spPr>
              <a:ln w="57277">
                <a:noFill/>
              </a:ln>
            </c:spPr>
          </c:dPt>
          <c:cat>
            <c:strRef>
              <c:f>Sheet1!$B$1:$M$1</c:f>
              <c:strCache>
                <c:ptCount val="12"/>
                <c:pt idx="0">
                  <c:v>Total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25-34</c:v>
                </c:pt>
                <c:pt idx="6">
                  <c:v>35-44</c:v>
                </c:pt>
                <c:pt idx="7">
                  <c:v>45-54</c:v>
                </c:pt>
                <c:pt idx="8">
                  <c:v>55-64</c:v>
                </c:pt>
                <c:pt idx="9">
                  <c:v>65-74</c:v>
                </c:pt>
                <c:pt idx="10">
                  <c:v>75-84</c:v>
                </c:pt>
                <c:pt idx="11">
                  <c:v>85 and older</c:v>
                </c:pt>
              </c:strCache>
            </c:strRef>
          </c:cat>
          <c:val>
            <c:numRef>
              <c:f>Sheet1!$B$2:$M$2</c:f>
              <c:numCache>
                <c:formatCode>0.0</c:formatCode>
                <c:ptCount val="12"/>
                <c:pt idx="0">
                  <c:v>41.8</c:v>
                </c:pt>
                <c:pt idx="1">
                  <c:v>0.60000000000000064</c:v>
                </c:pt>
                <c:pt idx="2">
                  <c:v>13</c:v>
                </c:pt>
                <c:pt idx="3">
                  <c:v>59.7</c:v>
                </c:pt>
                <c:pt idx="4">
                  <c:v>60.1</c:v>
                </c:pt>
                <c:pt idx="5">
                  <c:v>69.7</c:v>
                </c:pt>
                <c:pt idx="6">
                  <c:v>67.5</c:v>
                </c:pt>
                <c:pt idx="7">
                  <c:v>53.7</c:v>
                </c:pt>
                <c:pt idx="8">
                  <c:v>28.3</c:v>
                </c:pt>
                <c:pt idx="9">
                  <c:v>16.2</c:v>
                </c:pt>
                <c:pt idx="10">
                  <c:v>15.3</c:v>
                </c:pt>
                <c:pt idx="11">
                  <c:v>12.2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Fatal</c:v>
                </c:pt>
              </c:strCache>
            </c:strRef>
          </c:tx>
          <c:spPr>
            <a:ln w="57277"/>
          </c:spPr>
          <c:dPt>
            <c:idx val="1"/>
            <c:spPr>
              <a:ln w="57277">
                <a:noFill/>
              </a:ln>
            </c:spPr>
          </c:dPt>
          <c:cat>
            <c:strRef>
              <c:f>Sheet1!$B$1:$M$1</c:f>
              <c:strCache>
                <c:ptCount val="12"/>
                <c:pt idx="0">
                  <c:v>Total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25-34</c:v>
                </c:pt>
                <c:pt idx="6">
                  <c:v>35-44</c:v>
                </c:pt>
                <c:pt idx="7">
                  <c:v>45-54</c:v>
                </c:pt>
                <c:pt idx="8">
                  <c:v>55-64</c:v>
                </c:pt>
                <c:pt idx="9">
                  <c:v>65-74</c:v>
                </c:pt>
                <c:pt idx="10">
                  <c:v>75-84</c:v>
                </c:pt>
                <c:pt idx="11">
                  <c:v>85 and older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 formatCode="0.0">
                  <c:v>10.6</c:v>
                </c:pt>
                <c:pt idx="2" formatCode="0.0">
                  <c:v>0.9</c:v>
                </c:pt>
                <c:pt idx="3" formatCode="0.0">
                  <c:v>6.5</c:v>
                </c:pt>
                <c:pt idx="4" formatCode="0.0">
                  <c:v>13.4</c:v>
                </c:pt>
                <c:pt idx="5" formatCode="0.0">
                  <c:v>12.5</c:v>
                </c:pt>
                <c:pt idx="6" formatCode="0.0">
                  <c:v>13.5</c:v>
                </c:pt>
                <c:pt idx="7" formatCode="0.0">
                  <c:v>16.3</c:v>
                </c:pt>
                <c:pt idx="8" formatCode="0.0">
                  <c:v>13.4</c:v>
                </c:pt>
                <c:pt idx="9" formatCode="0.0">
                  <c:v>11.2</c:v>
                </c:pt>
                <c:pt idx="10" formatCode="0.0">
                  <c:v>17.600000000000001</c:v>
                </c:pt>
                <c:pt idx="11" formatCode="0.0">
                  <c:v>21.8</c:v>
                </c:pt>
              </c:numCache>
            </c:numRef>
          </c:val>
        </c:ser>
        <c:marker val="1"/>
        <c:axId val="134462848"/>
        <c:axId val="134664576"/>
      </c:lineChart>
      <c:catAx>
        <c:axId val="134462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Age Group</a:t>
                </a:r>
              </a:p>
            </c:rich>
          </c:tx>
          <c:layout>
            <c:manualLayout>
              <c:xMode val="edge"/>
              <c:yMode val="edge"/>
              <c:x val="0.43837797690933389"/>
              <c:y val="0.86298343196435467"/>
            </c:manualLayout>
          </c:layout>
          <c:spPr>
            <a:noFill/>
            <a:ln w="38141">
              <a:noFill/>
            </a:ln>
          </c:spPr>
        </c:title>
        <c:numFmt formatCode="@" sourceLinked="1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8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4664576"/>
        <c:crosses val="autoZero"/>
        <c:auto val="1"/>
        <c:lblAlgn val="ctr"/>
        <c:lblOffset val="100"/>
        <c:tickLblSkip val="1"/>
        <c:tickMarkSkip val="1"/>
      </c:catAx>
      <c:valAx>
        <c:axId val="134664576"/>
        <c:scaling>
          <c:orientation val="minMax"/>
          <c:min val="0"/>
        </c:scaling>
        <c:axPos val="l"/>
        <c:majorGridlines>
          <c:spPr>
            <a:ln w="4768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Rate</a:t>
                </a:r>
                <a:r>
                  <a:rPr lang="en-US" sz="1600" baseline="0" dirty="0" smtClean="0"/>
                  <a:t> Per 100,000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2340608014549401E-3"/>
              <c:y val="0.22637742155349044"/>
            </c:manualLayout>
          </c:layout>
          <c:spPr>
            <a:noFill/>
            <a:ln w="38141">
              <a:noFill/>
            </a:ln>
          </c:spPr>
        </c:title>
        <c:numFmt formatCode="0.0" sourceLinked="0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4462848"/>
        <c:crosses val="autoZero"/>
        <c:crossBetween val="between"/>
      </c:valAx>
      <c:spPr>
        <a:noFill/>
        <a:ln w="19070">
          <a:solidFill>
            <a:schemeClr val="tx1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36426163422706992"/>
          <c:y val="0.93673881404634862"/>
          <c:w val="0.27445015638575782"/>
          <c:h val="5.6152181214315033E-2"/>
        </c:manualLayout>
      </c:layout>
      <c:spPr>
        <a:ln>
          <a:solidFill>
            <a:srgbClr val="000000"/>
          </a:solidFill>
        </a:ln>
      </c:spPr>
      <c:txPr>
        <a:bodyPr/>
        <a:lstStyle/>
        <a:p>
          <a:pPr>
            <a:defRPr sz="1600" b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3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100" b="1" i="0" baseline="0" dirty="0" smtClean="0"/>
              <a:t>Selected Methods by Gender</a:t>
            </a:r>
            <a:endParaRPr lang="en-US" sz="2100" b="1" i="0" baseline="0" dirty="0"/>
          </a:p>
        </c:rich>
      </c:tx>
      <c:layout>
        <c:manualLayout>
          <c:xMode val="edge"/>
          <c:yMode val="edge"/>
          <c:x val="0.20711797347545424"/>
          <c:y val="2.8737814023247096E-2"/>
        </c:manualLayout>
      </c:layout>
      <c:spPr>
        <a:noFill/>
        <a:ln w="38141">
          <a:noFill/>
        </a:ln>
      </c:spPr>
    </c:title>
    <c:plotArea>
      <c:layout>
        <c:manualLayout>
          <c:layoutTarget val="inner"/>
          <c:xMode val="edge"/>
          <c:yMode val="edge"/>
          <c:x val="0.12562814070351477"/>
          <c:y val="0.1263440860215054"/>
          <c:w val="0.63539355274881792"/>
          <c:h val="0.56451612903223081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Firearm</c:v>
                </c:pt>
              </c:strCache>
            </c:strRef>
          </c:tx>
          <c:spPr>
            <a:solidFill>
              <a:srgbClr val="FF0000"/>
            </a:solidFill>
            <a:ln w="22225">
              <a:solidFill>
                <a:schemeClr val="tx1"/>
              </a:solidFill>
            </a:ln>
          </c:spPr>
          <c:dPt>
            <c:idx val="0"/>
            <c:spPr>
              <a:solidFill>
                <a:srgbClr val="FF0000"/>
              </a:solidFill>
              <a:ln w="38100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8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Total</c:v>
                </c:pt>
                <c:pt idx="1">
                  <c:v>Males</c:v>
                </c:pt>
                <c:pt idx="2">
                  <c:v>Females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54.5</c:v>
                </c:pt>
                <c:pt idx="1">
                  <c:v>60.3</c:v>
                </c:pt>
                <c:pt idx="2">
                  <c:v>35.9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Hanging/Suffocation</c:v>
                </c:pt>
              </c:strCache>
            </c:strRef>
          </c:tx>
          <c:spPr>
            <a:solidFill>
              <a:srgbClr val="FFFF00"/>
            </a:solidFill>
            <a:ln w="22225">
              <a:solidFill>
                <a:schemeClr val="tx1"/>
              </a:solidFill>
            </a:ln>
          </c:spPr>
          <c:dPt>
            <c:idx val="0"/>
            <c:spPr>
              <a:solidFill>
                <a:srgbClr val="FFFF00"/>
              </a:solidFill>
              <a:ln w="38100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8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Total</c:v>
                </c:pt>
                <c:pt idx="1">
                  <c:v>Males</c:v>
                </c:pt>
                <c:pt idx="2">
                  <c:v>Females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23.6</c:v>
                </c:pt>
                <c:pt idx="1">
                  <c:v>25.2</c:v>
                </c:pt>
                <c:pt idx="2">
                  <c:v>18.5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Poison</c:v>
                </c:pt>
              </c:strCache>
            </c:strRef>
          </c:tx>
          <c:spPr>
            <a:solidFill>
              <a:srgbClr val="00B050"/>
            </a:solidFill>
            <a:ln w="22225">
              <a:solidFill>
                <a:schemeClr val="tx1"/>
              </a:solidFill>
            </a:ln>
          </c:spPr>
          <c:dPt>
            <c:idx val="0"/>
            <c:spPr>
              <a:solidFill>
                <a:srgbClr val="00B050"/>
              </a:solidFill>
              <a:ln w="38100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18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Total</c:v>
                </c:pt>
                <c:pt idx="1">
                  <c:v>Males</c:v>
                </c:pt>
                <c:pt idx="2">
                  <c:v>Females</c:v>
                </c:pt>
              </c:strCache>
            </c:strRef>
          </c:cat>
          <c:val>
            <c:numRef>
              <c:f>Sheet1!$B$4:$D$4</c:f>
              <c:numCache>
                <c:formatCode>0.0</c:formatCode>
                <c:ptCount val="3"/>
                <c:pt idx="0">
                  <c:v>15.6</c:v>
                </c:pt>
                <c:pt idx="1">
                  <c:v>9</c:v>
                </c:pt>
                <c:pt idx="2">
                  <c:v>36.700000000000003</c:v>
                </c:pt>
              </c:numCache>
            </c:numRef>
          </c:val>
        </c:ser>
        <c:overlap val="100"/>
        <c:axId val="135013120"/>
        <c:axId val="135015040"/>
      </c:barChart>
      <c:catAx>
        <c:axId val="135013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Gender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9696693396455135"/>
              <c:y val="0.84541755994427858"/>
            </c:manualLayout>
          </c:layout>
          <c:spPr>
            <a:noFill/>
            <a:ln w="38141">
              <a:noFill/>
            </a:ln>
          </c:spPr>
        </c:title>
        <c:numFmt formatCode="@" sourceLinked="1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5015040"/>
        <c:crosses val="autoZero"/>
        <c:auto val="1"/>
        <c:lblAlgn val="ctr"/>
        <c:lblOffset val="100"/>
        <c:tickLblSkip val="1"/>
        <c:tickMarkSkip val="1"/>
      </c:catAx>
      <c:valAx>
        <c:axId val="135015040"/>
        <c:scaling>
          <c:orientation val="minMax"/>
          <c:max val="100"/>
        </c:scaling>
        <c:axPos val="l"/>
        <c:majorGridlines>
          <c:spPr>
            <a:ln w="4768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Percentage Using Method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5.2064033417629158E-3"/>
              <c:y val="0.16249218847644256"/>
            </c:manualLayout>
          </c:layout>
          <c:spPr>
            <a:noFill/>
            <a:ln w="38141">
              <a:noFill/>
            </a:ln>
          </c:spPr>
        </c:title>
        <c:numFmt formatCode="0.0" sourceLinked="0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5013120"/>
        <c:crosses val="autoZero"/>
        <c:crossBetween val="between"/>
      </c:valAx>
      <c:spPr>
        <a:noFill/>
        <a:ln w="19070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7153472623320063"/>
          <c:y val="0.34849326707436662"/>
          <c:w val="0.21619537026526794"/>
          <c:h val="0.16173366660409605"/>
        </c:manualLayout>
      </c:layout>
      <c:spPr>
        <a:ln>
          <a:solidFill>
            <a:srgbClr val="000000"/>
          </a:solidFill>
        </a:ln>
      </c:spPr>
      <c:txPr>
        <a:bodyPr/>
        <a:lstStyle/>
        <a:p>
          <a:pPr>
            <a:defRPr sz="1400" b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3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100" b="1" i="0" baseline="0" dirty="0" smtClean="0"/>
              <a:t>Intimate Partner Problems and Crisis by Age Group</a:t>
            </a:r>
            <a:endParaRPr lang="en-US" sz="2100" b="1" i="0" baseline="0" dirty="0"/>
          </a:p>
        </c:rich>
      </c:tx>
      <c:layout>
        <c:manualLayout>
          <c:xMode val="edge"/>
          <c:yMode val="edge"/>
          <c:x val="0.15255220814789575"/>
          <c:y val="2.831261638513673E-2"/>
        </c:manualLayout>
      </c:layout>
      <c:spPr>
        <a:noFill/>
        <a:ln w="38141">
          <a:noFill/>
        </a:ln>
      </c:spPr>
    </c:title>
    <c:plotArea>
      <c:layout>
        <c:manualLayout>
          <c:layoutTarget val="inner"/>
          <c:xMode val="edge"/>
          <c:yMode val="edge"/>
          <c:x val="0.12562814070351477"/>
          <c:y val="0.1263440860215054"/>
          <c:w val="0.84459922401004262"/>
          <c:h val="0.56451612903223081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Intimate Partner Problem</c:v>
                </c:pt>
              </c:strCache>
            </c:strRef>
          </c:tx>
          <c:spPr>
            <a:ln w="57277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dPt>
            <c:idx val="1"/>
            <c:spPr>
              <a:ln w="57277">
                <a:noFill/>
              </a:ln>
            </c:spPr>
          </c:dPt>
          <c:cat>
            <c:strRef>
              <c:f>Sheet1!$B$1:$L$1</c:f>
              <c:strCache>
                <c:ptCount val="11"/>
                <c:pt idx="0">
                  <c:v>Total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75-84</c:v>
                </c:pt>
                <c:pt idx="10">
                  <c:v>85 and older</c:v>
                </c:pt>
              </c:strCache>
            </c:strRef>
          </c:cat>
          <c:val>
            <c:numRef>
              <c:f>Sheet1!$B$2:$L$2</c:f>
              <c:numCache>
                <c:formatCode>0.0</c:formatCode>
                <c:ptCount val="11"/>
                <c:pt idx="0">
                  <c:v>34.1</c:v>
                </c:pt>
                <c:pt idx="1">
                  <c:v>0</c:v>
                </c:pt>
                <c:pt idx="2">
                  <c:v>31.4</c:v>
                </c:pt>
                <c:pt idx="3">
                  <c:v>51.4</c:v>
                </c:pt>
                <c:pt idx="4">
                  <c:v>47.2</c:v>
                </c:pt>
                <c:pt idx="5">
                  <c:v>41.8</c:v>
                </c:pt>
                <c:pt idx="6">
                  <c:v>37.1</c:v>
                </c:pt>
                <c:pt idx="7">
                  <c:v>21</c:v>
                </c:pt>
                <c:pt idx="8">
                  <c:v>14.5</c:v>
                </c:pt>
                <c:pt idx="9">
                  <c:v>8.1</c:v>
                </c:pt>
                <c:pt idx="10">
                  <c:v>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Crisis in Past 2 Weeks</c:v>
                </c:pt>
              </c:strCache>
            </c:strRef>
          </c:tx>
          <c:spPr>
            <a:ln w="57277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Pt>
            <c:idx val="1"/>
            <c:spPr>
              <a:ln w="57277">
                <a:noFill/>
              </a:ln>
            </c:spPr>
          </c:dPt>
          <c:cat>
            <c:strRef>
              <c:f>Sheet1!$B$1:$L$1</c:f>
              <c:strCache>
                <c:ptCount val="11"/>
                <c:pt idx="0">
                  <c:v>Total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75-84</c:v>
                </c:pt>
                <c:pt idx="10">
                  <c:v>85 and older</c:v>
                </c:pt>
              </c:strCache>
            </c:strRef>
          </c:cat>
          <c:val>
            <c:numRef>
              <c:f>Sheet1!$B$3:$L$3</c:f>
              <c:numCache>
                <c:formatCode>0.0</c:formatCode>
                <c:ptCount val="11"/>
                <c:pt idx="0">
                  <c:v>33.700000000000003</c:v>
                </c:pt>
                <c:pt idx="1">
                  <c:v>16.7</c:v>
                </c:pt>
                <c:pt idx="2">
                  <c:v>39.200000000000003</c:v>
                </c:pt>
                <c:pt idx="3">
                  <c:v>38.300000000000004</c:v>
                </c:pt>
                <c:pt idx="4">
                  <c:v>43.8</c:v>
                </c:pt>
                <c:pt idx="5">
                  <c:v>41.8</c:v>
                </c:pt>
                <c:pt idx="6">
                  <c:v>36.300000000000004</c:v>
                </c:pt>
                <c:pt idx="7">
                  <c:v>23.2</c:v>
                </c:pt>
                <c:pt idx="8">
                  <c:v>10.1</c:v>
                </c:pt>
                <c:pt idx="9">
                  <c:v>21.6</c:v>
                </c:pt>
                <c:pt idx="10">
                  <c:v>6.5</c:v>
                </c:pt>
              </c:numCache>
            </c:numRef>
          </c:val>
          <c:smooth val="1"/>
        </c:ser>
        <c:marker val="1"/>
        <c:axId val="135893376"/>
        <c:axId val="135895296"/>
      </c:lineChart>
      <c:catAx>
        <c:axId val="135893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/>
                  <a:t>Age Group</a:t>
                </a:r>
              </a:p>
            </c:rich>
          </c:tx>
          <c:layout>
            <c:manualLayout>
              <c:xMode val="edge"/>
              <c:yMode val="edge"/>
              <c:x val="0.48146057286317695"/>
              <c:y val="0.86047402167577736"/>
            </c:manualLayout>
          </c:layout>
          <c:spPr>
            <a:noFill/>
            <a:ln w="38141">
              <a:noFill/>
            </a:ln>
          </c:spPr>
        </c:title>
        <c:numFmt formatCode="@" sourceLinked="1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80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5895296"/>
        <c:crosses val="autoZero"/>
        <c:auto val="1"/>
        <c:lblAlgn val="ctr"/>
        <c:lblOffset val="100"/>
        <c:tickLblSkip val="1"/>
        <c:tickMarkSkip val="1"/>
      </c:catAx>
      <c:valAx>
        <c:axId val="135895296"/>
        <c:scaling>
          <c:orientation val="minMax"/>
          <c:max val="100"/>
        </c:scaling>
        <c:axPos val="l"/>
        <c:majorGridlines>
          <c:spPr>
            <a:ln w="4768">
              <a:solidFill>
                <a:schemeClr val="tx1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Percentage with Circumstance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8.3648293963254766E-3"/>
              <c:y val="0.14810352487451667"/>
            </c:manualLayout>
          </c:layout>
          <c:spPr>
            <a:noFill/>
            <a:ln w="38141">
              <a:noFill/>
            </a:ln>
          </c:spPr>
        </c:title>
        <c:numFmt formatCode="0.0" sourceLinked="0"/>
        <c:tickLblPos val="nextTo"/>
        <c:spPr>
          <a:ln w="47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5893376"/>
        <c:crosses val="autoZero"/>
        <c:crossBetween val="between"/>
      </c:valAx>
      <c:spPr>
        <a:noFill/>
        <a:ln w="19070">
          <a:solidFill>
            <a:schemeClr val="tx1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4778546159991047"/>
          <c:y val="0.93583423920749464"/>
          <c:w val="0.59718269998858842"/>
          <c:h val="5.1581325443563253E-2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400" b="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3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0.85742</cdr:x>
      <cdr:y>0.40883</cdr:y>
    </cdr:from>
    <cdr:to>
      <cdr:x>0.87669</cdr:x>
      <cdr:y>0.54511</cdr:y>
    </cdr:to>
    <cdr:sp macro="" textlink="">
      <cdr:nvSpPr>
        <cdr:cNvPr id="3" name="Straight Arrow Connector 2"/>
        <cdr:cNvSpPr/>
      </cdr:nvSpPr>
      <cdr:spPr>
        <a:xfrm xmlns:a="http://schemas.openxmlformats.org/drawingml/2006/main" rot="5400000" flipV="1">
          <a:off x="6515100" y="2324100"/>
          <a:ext cx="685800" cy="152400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5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5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5BDD1D-5DB8-4CA4-B229-A4DEFCEF6C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5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9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5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88FF08-4942-491D-B5A5-D8A016A243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7079AA-E881-4CC7-B640-1574A2358D9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7FE49-69E5-4204-B3E6-F7A097F8DD4C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2AC08-9C12-4711-BDD4-71F0CA38058C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D542F-CD07-40E7-A574-72797D328DD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D542F-CD07-40E7-A574-72797D328DDD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D8A65-F17A-447C-A23A-FA553E22BB90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D542F-CD07-40E7-A574-72797D328DD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824CE-63C3-4AC4-8A30-7F87EAD3C8D5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D542F-CD07-40E7-A574-72797D328DDD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561C7-F24C-4467-8769-6691242A54B4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CF3525-6554-4B7C-BE90-17F1091B5A52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8FF08-4942-491D-B5A5-D8A016A243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C0D8B-9F7F-41BE-8B8F-362D29E848AF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49B0C-C654-4A5D-837A-1B653AAC88C7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12F0E-A727-47E5-8346-41C3B5FDC722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21196-1E7D-43E9-A6D4-3C1D6A0C68E4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7170D-248B-49CB-A156-1D6DDFA98AA7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561C7-F24C-4467-8769-6691242A54B4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7170D-248B-49CB-A156-1D6DDFA98AA7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B2EEE-D165-401E-A189-49B344F4C7E5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DB337-D045-46E6-B621-587EDFE835E6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7E257-13AE-4285-BA7A-7B8536B88D9C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0EBE6-4848-42F4-A353-6FFBD9904028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20880-88D0-479E-BAA6-6997E236E9DC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C0D8B-9F7F-41BE-8B8F-362D29E848AF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6A4CDC-414C-494A-ADBA-CED6AB71F8A9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DB337-D045-46E6-B621-587EDFE835E6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DB337-D045-46E6-B621-587EDFE835E6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DB337-D045-46E6-B621-587EDFE835E6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DB337-D045-46E6-B621-587EDFE835E6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561C7-F24C-4467-8769-6691242A54B4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DB337-D045-46E6-B621-587EDFE835E6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DB337-D045-46E6-B621-587EDFE835E6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7FE49-69E5-4204-B3E6-F7A097F8DD4C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DB337-D045-46E6-B621-587EDFE835E6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DB337-D045-46E6-B621-587EDFE835E6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DB337-D045-46E6-B621-587EDFE835E6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6DD15-0602-4061-A2AF-A6C8347917C6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38247-9185-4CED-AF59-0BE8715C0147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D1C87-5E0D-4650-ADFA-53E508E83167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D1C87-5E0D-4650-ADFA-53E508E83167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221EC-B8FD-479E-9572-8472E0B48906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2DC4D4-0818-4878-B028-D4F49B3467BA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99822-6A5F-42DB-B2AF-170F16C1CCCA}" type="slidenum">
              <a:rPr lang="en-US" smtClean="0"/>
              <a:pPr/>
              <a:t>49</a:t>
            </a:fld>
            <a:endParaRPr 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824CE-63C3-4AC4-8A30-7F87EAD3C8D5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99822-6A5F-42DB-B2AF-170F16C1CCCA}" type="slidenum">
              <a:rPr lang="en-US" smtClean="0"/>
              <a:pPr/>
              <a:t>50</a:t>
            </a:fld>
            <a:endParaRPr 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099822-6A5F-42DB-B2AF-170F16C1CCCA}" type="slidenum">
              <a:rPr lang="en-US" smtClean="0"/>
              <a:pPr/>
              <a:t>51</a:t>
            </a:fld>
            <a:endParaRPr lang="en-US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175E0-BBC6-47C6-90AD-A44ED759EFE1}" type="slidenum">
              <a:rPr lang="en-US" smtClean="0"/>
              <a:pPr/>
              <a:t>52</a:t>
            </a:fld>
            <a:endParaRPr 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21111-E506-4750-9DA2-DBA639EF9422}" type="slidenum">
              <a:rPr lang="en-US" smtClean="0"/>
              <a:pPr/>
              <a:t>53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97EF12-3CEE-42FC-A5F3-73C1B55905B7}" type="slidenum">
              <a:rPr lang="en-US" smtClean="0"/>
              <a:pPr/>
              <a:t>54</a:t>
            </a:fld>
            <a:endParaRPr lang="en-US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CEFFA-713F-4762-B577-A30D8195DE5D}" type="slidenum">
              <a:rPr lang="en-US" smtClean="0"/>
              <a:pPr/>
              <a:t>55</a:t>
            </a:fld>
            <a:endParaRPr lang="en-US" dirty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561C7-F24C-4467-8769-6691242A54B4}" type="slidenum">
              <a:rPr lang="en-US" smtClean="0"/>
              <a:pPr/>
              <a:t>56</a:t>
            </a:fld>
            <a:endParaRPr 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CCAC7-C3D7-48C6-BEE1-2243FDB6177F}" type="slidenum">
              <a:rPr lang="en-US" smtClean="0"/>
              <a:pPr/>
              <a:t>57</a:t>
            </a:fld>
            <a:endParaRPr lang="en-US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8561C7-F24C-4467-8769-6691242A54B4}" type="slidenum">
              <a:rPr lang="en-US" smtClean="0"/>
              <a:pPr/>
              <a:t>58</a:t>
            </a:fld>
            <a:endParaRPr 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30FCB-D4DE-4672-AD37-95758867476D}" type="slidenum">
              <a:rPr lang="en-US" smtClean="0"/>
              <a:pPr/>
              <a:t>59</a:t>
            </a:fld>
            <a:endParaRPr lang="en-US" dirty="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824CE-63C3-4AC4-8A30-7F87EAD3C8D5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30854-96D1-40A3-ACCE-79B10690A241}" type="slidenum">
              <a:rPr lang="en-US" smtClean="0"/>
              <a:pPr/>
              <a:t>60</a:t>
            </a:fld>
            <a:endParaRPr lang="en-US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311F2-DB98-4F27-9F68-76C621DA2555}" type="slidenum">
              <a:rPr lang="en-US" smtClean="0"/>
              <a:pPr/>
              <a:t>61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7E257-13AE-4285-BA7A-7B8536B88D9C}" type="slidenum">
              <a:rPr lang="en-US" smtClean="0"/>
              <a:pPr/>
              <a:t>62</a:t>
            </a:fld>
            <a:endParaRPr lang="en-US" dirty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7E257-13AE-4285-BA7A-7B8536B88D9C}" type="slidenum">
              <a:rPr lang="en-US" smtClean="0"/>
              <a:pPr/>
              <a:t>63</a:t>
            </a:fld>
            <a:endParaRPr lang="en-US" dirty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7E257-13AE-4285-BA7A-7B8536B88D9C}" type="slidenum">
              <a:rPr lang="en-US" smtClean="0"/>
              <a:pPr/>
              <a:t>64</a:t>
            </a:fld>
            <a:endParaRPr lang="en-US" dirty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9554C-9638-4CFD-A475-80C633C49FCD}" type="slidenum">
              <a:rPr lang="en-US" smtClean="0"/>
              <a:pPr/>
              <a:t>65</a:t>
            </a:fld>
            <a:endParaRPr lang="en-U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9554C-9638-4CFD-A475-80C633C49FCD}" type="slidenum">
              <a:rPr lang="en-US" smtClean="0"/>
              <a:pPr/>
              <a:t>66</a:t>
            </a:fld>
            <a:endParaRPr lang="en-U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1EE91-CF2C-4CD8-8FED-BD57EDF4C9F1}" type="slidenum">
              <a:rPr lang="en-US" smtClean="0"/>
              <a:pPr/>
              <a:t>67</a:t>
            </a:fld>
            <a:endParaRPr lang="en-US" dirty="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293AD-508B-4894-A071-D12DC6F07968}" type="slidenum">
              <a:rPr lang="en-US" smtClean="0"/>
              <a:pPr/>
              <a:t>68</a:t>
            </a:fld>
            <a:endParaRPr lang="en-US" dirty="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CCE51-FE11-4E9A-B281-BE373552AAFE}" type="slidenum">
              <a:rPr lang="en-US" smtClean="0"/>
              <a:pPr/>
              <a:t>69</a:t>
            </a:fld>
            <a:endParaRPr lang="en-US" dirty="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AD542F-CD07-40E7-A574-72797D328DD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B7860-A79E-442A-8B84-99612FBE655A}" type="slidenum">
              <a:rPr lang="en-US" smtClean="0"/>
              <a:pPr/>
              <a:t>70</a:t>
            </a:fld>
            <a:endParaRPr lang="en-US" dirty="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D7F84-77F3-4113-9312-DE6CE31C8739}" type="slidenum">
              <a:rPr lang="en-US" smtClean="0"/>
              <a:pPr/>
              <a:t>71</a:t>
            </a:fld>
            <a:endParaRPr lang="en-US" dirty="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7BB00-98D0-4E6B-BE52-DC7E98E7FE7D}" type="slidenum">
              <a:rPr lang="en-US" smtClean="0"/>
              <a:pPr/>
              <a:t>72</a:t>
            </a:fld>
            <a:endParaRPr lang="en-US" dirty="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A3B3B-A6AD-4E56-AA75-EF7423001A48}" type="slidenum">
              <a:rPr lang="en-US" smtClean="0"/>
              <a:pPr/>
              <a:t>73</a:t>
            </a:fld>
            <a:endParaRPr lang="en-US" dirty="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824CE-63C3-4AC4-8A30-7F87EAD3C8D5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824CE-63C3-4AC4-8A30-7F87EAD3C8D5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BFCBC-6180-4A3C-911C-2E64361672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BEBB-C2BD-44D8-AFE1-B7D411583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6DA32-FB2C-4ADC-9FC3-5C7F038C21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3654-E5F6-42BD-8D4C-0A815EB1D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F16EF-1921-461D-BA12-63411E1654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439CB-F2B2-482D-A6CA-4E3C654A9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ED84E-83B0-4F98-AA46-0C8B85CF3F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8D937-5DE5-4B78-A501-585EA87583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D2F2-F554-4FF9-BFA1-929139116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9A647-0E40-4F1A-B3C5-F6D62BBD44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EA7E7-19E8-46A7-89C3-86A156E560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9557-FFD1-4ECA-B179-8313E81E4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E7605-D0B9-4E42-8A31-0918D7E8A0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76EDF-E9F4-4DE1-88F3-AD8B0F80B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1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290021-5C5B-4B8D-A315-6AAC9C9CB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8001000" cy="1736725"/>
          </a:xfrm>
          <a:noFill/>
        </p:spPr>
        <p:txBody>
          <a:bodyPr lIns="0" rIns="0"/>
          <a:lstStyle/>
          <a:p>
            <a:pPr algn="l" eaLnBrk="1" hangingPunct="1"/>
            <a:r>
              <a:rPr lang="en-US" dirty="0" smtClean="0"/>
              <a:t>Suicide in the Eastern Health Planning Region, 2003-2008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38400"/>
            <a:ext cx="7315200" cy="28194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sz="2400" b="1" dirty="0" smtClean="0"/>
              <a:t>Marc E. Leslie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600" dirty="0" smtClean="0"/>
              <a:t>Coordinator, Virginia Violent Death Reporting System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600" dirty="0" smtClean="0"/>
              <a:t>Office of the Chief Medical Examiner, Virginia Department of Health</a:t>
            </a:r>
          </a:p>
          <a:p>
            <a:pPr algn="l" eaLnBrk="1" hangingPunct="1">
              <a:lnSpc>
                <a:spcPct val="80000"/>
              </a:lnSpc>
            </a:pPr>
            <a:endParaRPr lang="en-US" sz="1400" dirty="0" smtClean="0"/>
          </a:p>
          <a:p>
            <a:pPr algn="l" eaLnBrk="1" hangingPunct="1">
              <a:lnSpc>
                <a:spcPct val="80000"/>
              </a:lnSpc>
            </a:pPr>
            <a:endParaRPr lang="en-US" sz="1400" dirty="0" smtClean="0"/>
          </a:p>
          <a:p>
            <a:pPr algn="l" eaLnBrk="1" hangingPunct="1">
              <a:lnSpc>
                <a:spcPct val="80000"/>
              </a:lnSpc>
            </a:pPr>
            <a:endParaRPr lang="en-US" sz="1400" dirty="0" smtClean="0"/>
          </a:p>
          <a:p>
            <a:pPr algn="l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2400" b="1" dirty="0" smtClean="0"/>
              <a:t>The Eastern Health Planning Region </a:t>
            </a:r>
          </a:p>
          <a:p>
            <a:pPr algn="l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2400" b="1" dirty="0" smtClean="0"/>
              <a:t>Suicide Prevention Summit </a:t>
            </a:r>
            <a:endParaRPr lang="en-US" sz="2000" b="1" dirty="0" smtClean="0"/>
          </a:p>
          <a:p>
            <a:pPr algn="l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600" dirty="0" smtClean="0"/>
              <a:t>June 15, 2011</a:t>
            </a:r>
          </a:p>
          <a:p>
            <a:pPr algn="l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600" dirty="0" smtClean="0"/>
              <a:t>Hampton, VA</a:t>
            </a:r>
          </a:p>
          <a:p>
            <a:pPr algn="l" eaLnBrk="1" hangingPunct="1">
              <a:lnSpc>
                <a:spcPct val="80000"/>
              </a:lnSpc>
            </a:pPr>
            <a:endParaRPr lang="en-US" sz="2200" dirty="0" smtClean="0"/>
          </a:p>
        </p:txBody>
      </p:sp>
      <p:pic>
        <p:nvPicPr>
          <p:cNvPr id="2052" name="Picture 4" descr="VDH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791200"/>
            <a:ext cx="27432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486400"/>
            <a:ext cx="12001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va flag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5181600"/>
            <a:ext cx="1280160" cy="1267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CC1A64-D84B-4F38-8244-979147F6C3F1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19800"/>
          </a:xfrm>
          <a:noFill/>
        </p:spPr>
        <p:txBody>
          <a:bodyPr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200" b="1" dirty="0" smtClean="0"/>
              <a:t>Suicide in the Eastern HPR, 2003-2008</a:t>
            </a:r>
          </a:p>
          <a:p>
            <a:pPr algn="ctr" eaLnBrk="1" hangingPunct="1">
              <a:buFontTx/>
              <a:buNone/>
            </a:pPr>
            <a:endParaRPr lang="en-US" sz="1500" b="1" dirty="0" smtClean="0"/>
          </a:p>
          <a:p>
            <a:pPr algn="ctr" eaLnBrk="1" hangingPunct="1">
              <a:buFontTx/>
              <a:buNone/>
            </a:pPr>
            <a:r>
              <a:rPr lang="en-US" sz="4200" b="1" dirty="0" smtClean="0"/>
              <a:t>Who is at Risk?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4B3C74-B5A8-4BF1-A47D-A08F9223A0D7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4550" y="1676400"/>
            <a:ext cx="4914900" cy="4033838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en-US" sz="2400" b="1" dirty="0" smtClean="0"/>
              <a:t>Selected Demographic Elements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Font typeface="Wingdings" pitchFamily="2" charset="2"/>
              <a:buChar char="v"/>
            </a:pPr>
            <a:r>
              <a:rPr lang="en-US" sz="2400" dirty="0" smtClean="0"/>
              <a:t>Gender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Font typeface="Wingdings" pitchFamily="2" charset="2"/>
              <a:buChar char="v"/>
            </a:pPr>
            <a:r>
              <a:rPr lang="en-US" sz="2400" dirty="0" smtClean="0"/>
              <a:t>Race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Font typeface="Wingdings" pitchFamily="2" charset="2"/>
              <a:buChar char="v"/>
            </a:pPr>
            <a:r>
              <a:rPr lang="en-US" sz="2400" dirty="0" smtClean="0"/>
              <a:t>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03E666-0FB0-4A4E-89F3-C37AFE2268C1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600200"/>
            <a:ext cx="6934200" cy="4038600"/>
          </a:xfrm>
        </p:spPr>
        <p:txBody>
          <a:bodyPr/>
          <a:lstStyle/>
          <a:p>
            <a:pPr algn="ctr" eaLnBrk="1" hangingPunct="1">
              <a:spcBef>
                <a:spcPct val="30000"/>
              </a:spcBef>
              <a:spcAft>
                <a:spcPct val="45000"/>
              </a:spcAft>
              <a:buFontTx/>
              <a:buNone/>
            </a:pPr>
            <a:r>
              <a:rPr lang="en-US" sz="2400" b="1" dirty="0" smtClean="0"/>
              <a:t>Race and Gender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Male (76%, rate of 16.5)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White (81%, rate of 13.6)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White males (61%, rate of 20.4), White females (20%, rate of 6.8), and Black males (14%, rate of 9.7) comprise 95% of all suicide victims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  <a:buNone/>
            </a:pPr>
            <a:r>
              <a:rPr lang="en-US" sz="1800" dirty="0" smtClean="0"/>
              <a:t>(remember, overall rate for Eastern HPR is 10.6)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03E666-0FB0-4A4E-89F3-C37AFE2268C1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1524000"/>
            <a:ext cx="7277100" cy="4038600"/>
          </a:xfrm>
        </p:spPr>
        <p:txBody>
          <a:bodyPr/>
          <a:lstStyle/>
          <a:p>
            <a:pPr algn="ctr" eaLnBrk="1" hangingPunct="1">
              <a:spcBef>
                <a:spcPct val="30000"/>
              </a:spcBef>
              <a:spcAft>
                <a:spcPct val="45000"/>
              </a:spcAft>
              <a:buFontTx/>
              <a:buNone/>
            </a:pPr>
            <a:r>
              <a:rPr lang="en-US" sz="2400" b="1" dirty="0" smtClean="0"/>
              <a:t>Age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Median age is 45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Ages 45-54 most common age group (22%)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Highest rate for those 85 and over (21.8)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A7E29B-A53A-49C1-88B4-57B869B2312F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31800" y="1143000"/>
          <a:ext cx="8280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03E666-0FB0-4A4E-89F3-C37AFE2268C1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752600"/>
            <a:ext cx="7886700" cy="4038600"/>
          </a:xfrm>
        </p:spPr>
        <p:txBody>
          <a:bodyPr/>
          <a:lstStyle/>
          <a:p>
            <a:pPr algn="ctr" eaLnBrk="1" hangingPunct="1">
              <a:spcBef>
                <a:spcPct val="30000"/>
              </a:spcBef>
              <a:spcAft>
                <a:spcPct val="45000"/>
              </a:spcAft>
              <a:buFontTx/>
              <a:buNone/>
            </a:pPr>
            <a:r>
              <a:rPr lang="en-US" sz="2400" b="1" dirty="0" smtClean="0"/>
              <a:t>Race and Gender: Non-Fatal Attempts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Most commonly by females (59%, rate of 48.3)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Whites still most common and highest risk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Black risk level rises notably (from rate of 5.5 to 31.1)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Asian risk level doubles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3FB60E-070E-480E-8FC6-520BF303F68D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31800" y="1498600"/>
          <a:ext cx="8280400" cy="506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03E666-0FB0-4A4E-89F3-C37AFE2268C1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524000"/>
            <a:ext cx="7734300" cy="4648200"/>
          </a:xfrm>
        </p:spPr>
        <p:txBody>
          <a:bodyPr/>
          <a:lstStyle/>
          <a:p>
            <a:pPr algn="ctr" eaLnBrk="1" hangingPunct="1">
              <a:spcBef>
                <a:spcPts val="1440"/>
              </a:spcBef>
              <a:spcAft>
                <a:spcPts val="1440"/>
              </a:spcAft>
              <a:buFontTx/>
              <a:buNone/>
            </a:pPr>
            <a:r>
              <a:rPr lang="en-US" sz="2400" b="1" dirty="0" smtClean="0"/>
              <a:t>Age: Non-Fatal Attempts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Median age is 36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Risk increases for all age groups except 75-84 and 85 and over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Rate for those ages 15-19 increases 9 times (from 6.5 to 59.7)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In general, non-fatal attempt rate </a:t>
            </a:r>
            <a:r>
              <a:rPr lang="en-US" sz="2400" i="1" dirty="0" smtClean="0"/>
              <a:t>decreases</a:t>
            </a:r>
            <a:r>
              <a:rPr lang="en-US" sz="2400" dirty="0" smtClean="0"/>
              <a:t> with 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D8A99B-6531-4D0B-ABCA-702AEEF71B32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33400" y="1295400"/>
          <a:ext cx="7909560" cy="5032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2590800"/>
            <a:ext cx="19812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At ages 75-84, the fatal rate surpasses the non-fatal rate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4BD5B9-565A-4BAF-AF4B-71DB993CA386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19800"/>
          </a:xfrm>
          <a:noFill/>
        </p:spPr>
        <p:txBody>
          <a:bodyPr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200" b="1" dirty="0" smtClean="0"/>
              <a:t>Suicide in the Eastern HPR, 2003-2008</a:t>
            </a:r>
          </a:p>
          <a:p>
            <a:pPr algn="ctr" eaLnBrk="1" hangingPunct="1">
              <a:buFontTx/>
              <a:buNone/>
            </a:pPr>
            <a:endParaRPr lang="en-US" sz="1500" b="1" dirty="0" smtClean="0"/>
          </a:p>
          <a:p>
            <a:pPr algn="ctr" eaLnBrk="1" hangingPunct="1">
              <a:buFontTx/>
              <a:buNone/>
            </a:pPr>
            <a:r>
              <a:rPr lang="en-US" sz="4200" b="1" dirty="0" smtClean="0"/>
              <a:t>Veterans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400" dirty="0" smtClean="0"/>
              <a:t>Map of the Eastern Health Planning Region (HPR)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ED84E-83B0-4F98-AA46-0C8B85CF3FE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430348" y="757594"/>
            <a:ext cx="828330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86DE31-3C6F-4279-A9DD-D6766C7B554A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422818" y="757726"/>
            <a:ext cx="829836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05200"/>
            <a:ext cx="237013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9D3993-53BA-4389-8921-BDB99A1713AB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28700" y="1600200"/>
            <a:ext cx="708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Veterans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32% of all suicide victims (1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years </a:t>
            </a:r>
            <a:r>
              <a:rPr lang="en-US" sz="2400" kern="0" dirty="0" smtClean="0">
                <a:latin typeface="+mn-lt"/>
              </a:rPr>
              <a:t>and older)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40% of males; 7% of females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Unknown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if veterans served in combat, but can generally tell if they are currently in the military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FD313D-21D5-459F-9744-4C341BFFE958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Tx/>
              <a:buSzTx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Veterans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440"/>
              </a:spcBef>
              <a:spcAft>
                <a:spcPts val="144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Male veterans older than male non-veterans (median ages of 55 and 40, respectively)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440"/>
              </a:spcBef>
              <a:spcAft>
                <a:spcPts val="144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+mn-lt"/>
              </a:rPr>
              <a:t>Median age suggests that those who are combat veterans generally not in the most recent conflicts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440"/>
              </a:spcBef>
              <a:spcAft>
                <a:spcPts val="144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71%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males ages 65 and over are veterans compared to 33% of males ages 18-64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B94B42-666D-43AE-857D-2C82E073FCAE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19800"/>
          </a:xfrm>
          <a:noFill/>
        </p:spPr>
        <p:txBody>
          <a:bodyPr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200" b="1" dirty="0" smtClean="0"/>
              <a:t>Suicide in the Eastern HPR, 2003-2008</a:t>
            </a:r>
          </a:p>
          <a:p>
            <a:pPr algn="ctr" eaLnBrk="1" hangingPunct="1">
              <a:buFontTx/>
              <a:buNone/>
            </a:pPr>
            <a:endParaRPr lang="en-US" sz="1500" b="1" dirty="0" smtClean="0"/>
          </a:p>
          <a:p>
            <a:pPr algn="ctr" eaLnBrk="1" hangingPunct="1">
              <a:buFontTx/>
              <a:buNone/>
            </a:pPr>
            <a:r>
              <a:rPr lang="en-US" sz="4200" b="1" dirty="0" smtClean="0"/>
              <a:t>Method of Fatal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813063-6416-41F6-9BFF-AB5CB588FBFF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524000"/>
            <a:ext cx="7696200" cy="38100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en-US" sz="2400" b="1" dirty="0" smtClean="0"/>
              <a:t>Method of Fatal Injury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More than one method of fatal injury can be used per suicide (e.g., combining poison and drowning)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Firearm, poison, and hanging/suffocation account for 94% of suicides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Most poisons are prescribed medications, primarily mental health medications and pain medications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D8A99B-6531-4D0B-ABCA-702AEEF71B32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67685" y="1371600"/>
          <a:ext cx="860863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813063-6416-41F6-9BFF-AB5CB588FBFF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1676400"/>
            <a:ext cx="6515100" cy="29718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en-US" sz="2400" b="1" dirty="0" smtClean="0"/>
              <a:t>Method of Fatal Injury: Non-Fatal Attempts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Most common method for non-fatal attempts is poison (84%)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Poison use is defining method difference between fatal and non-fatal attempts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0261F6-A620-4D24-B1A0-8A5D520945BD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19800"/>
          </a:xfrm>
          <a:noFill/>
        </p:spPr>
        <p:txBody>
          <a:bodyPr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200" b="1" dirty="0" smtClean="0"/>
              <a:t>Suicide in the Eastern HPR,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200" b="1" dirty="0" smtClean="0"/>
              <a:t>2003-2008</a:t>
            </a:r>
          </a:p>
          <a:p>
            <a:pPr algn="ctr" eaLnBrk="1" hangingPunct="1">
              <a:buFontTx/>
              <a:buNone/>
            </a:pPr>
            <a:endParaRPr lang="en-US" sz="1500" b="1" dirty="0" smtClean="0"/>
          </a:p>
          <a:p>
            <a:pPr algn="ctr" eaLnBrk="1" hangingPunct="1">
              <a:buFontTx/>
              <a:buNone/>
            </a:pPr>
            <a:r>
              <a:rPr lang="en-US" sz="4200" b="1" dirty="0" smtClean="0"/>
              <a:t>Geography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19299-1200-4F68-A2CB-098763589B01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6400800" cy="4525963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en-US" sz="2400" b="1" dirty="0" smtClean="0"/>
              <a:t>Geography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400" dirty="0" smtClean="0"/>
              <a:t>Eastern HPR has 26 localities (16 counties and 10 cities)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400" dirty="0" smtClean="0"/>
              <a:t>12 of these localities (46%) have a suicide rate exceeding the rate for Virginia (11.3)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400" dirty="0" smtClean="0"/>
              <a:t>In </a:t>
            </a:r>
            <a:r>
              <a:rPr lang="en-US" sz="2400" i="1" dirty="0" smtClean="0"/>
              <a:t>general</a:t>
            </a:r>
            <a:r>
              <a:rPr lang="en-US" sz="2400" dirty="0" smtClean="0"/>
              <a:t> smaller locality = lower number and higher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764ADB-D1FB-4CE7-88D4-2193BEEFFC37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204094" name="Group 318"/>
          <p:cNvGraphicFramePr>
            <a:graphicFrameLocks noGrp="1"/>
          </p:cNvGraphicFramePr>
          <p:nvPr>
            <p:ph sz="half" idx="1"/>
          </p:nvPr>
        </p:nvGraphicFramePr>
        <p:xfrm>
          <a:off x="381000" y="1600200"/>
          <a:ext cx="4038600" cy="3200400"/>
        </p:xfrm>
        <a:graphic>
          <a:graphicData uri="http://schemas.openxmlformats.org/drawingml/2006/table">
            <a:tbl>
              <a:tblPr/>
              <a:tblGrid>
                <a:gridCol w="2209800"/>
                <a:gridCol w="914400"/>
                <a:gridCol w="914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Five Highest Suicide Rates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King and Queen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24.5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Richmond County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22.0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Gloucester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18.9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Westmoreland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18.4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Northumberland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16.9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4092" name="Group 316"/>
          <p:cNvGraphicFramePr>
            <a:graphicFrameLocks noGrp="1"/>
          </p:cNvGraphicFramePr>
          <p:nvPr>
            <p:ph sz="half" idx="2"/>
          </p:nvPr>
        </p:nvGraphicFramePr>
        <p:xfrm>
          <a:off x="4800599" y="1600200"/>
          <a:ext cx="3965449" cy="3200400"/>
        </p:xfrm>
        <a:graphic>
          <a:graphicData uri="http://schemas.openxmlformats.org/drawingml/2006/table">
            <a:tbl>
              <a:tblPr/>
              <a:tblGrid>
                <a:gridCol w="1911253"/>
                <a:gridCol w="1027098"/>
                <a:gridCol w="102709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Five Lowest Suicide Rates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Isle of Wight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Accomack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Franklin City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Suffolk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Newport News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549E18-8E23-4ECE-8C72-F0951CA0D861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Pop Quiz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3886200"/>
          </a:xfrm>
        </p:spPr>
        <p:txBody>
          <a:bodyPr/>
          <a:lstStyle/>
          <a:p>
            <a:pPr marL="457200" indent="-457200" algn="ctr" eaLnBrk="1" hangingPunct="1">
              <a:spcBef>
                <a:spcPct val="50000"/>
              </a:spcBef>
              <a:spcAft>
                <a:spcPct val="50000"/>
              </a:spcAft>
              <a:buNone/>
            </a:pPr>
            <a:r>
              <a:rPr lang="en-US" sz="2400" b="1" dirty="0" smtClean="0"/>
              <a:t>In the Eastern Health Planning Region:</a:t>
            </a:r>
          </a:p>
          <a:p>
            <a:pPr marL="457200" indent="-457200" eaLnBrk="1" hangingPunct="1">
              <a:spcBef>
                <a:spcPct val="50000"/>
              </a:spcBef>
              <a:spcAft>
                <a:spcPct val="50000"/>
              </a:spcAft>
              <a:buFont typeface="+mj-lt"/>
              <a:buAutoNum type="arabicPeriod"/>
            </a:pPr>
            <a:r>
              <a:rPr lang="en-US" sz="2400" dirty="0" smtClean="0"/>
              <a:t>Average number of suicides per year? (Hint: average of 139 homicides per year).</a:t>
            </a:r>
          </a:p>
          <a:p>
            <a:pPr marL="457200" indent="-457200" eaLnBrk="1" hangingPunct="1">
              <a:spcBef>
                <a:spcPct val="50000"/>
              </a:spcBef>
              <a:spcAft>
                <a:spcPct val="50000"/>
              </a:spcAft>
              <a:buFont typeface="+mj-lt"/>
              <a:buAutoNum type="arabicPeriod"/>
            </a:pPr>
            <a:r>
              <a:rPr lang="en-US" sz="2400" dirty="0" smtClean="0"/>
              <a:t>Percentage of suicide victims who are White males?</a:t>
            </a:r>
          </a:p>
          <a:p>
            <a:pPr marL="457200" indent="-457200" eaLnBrk="1" hangingPunct="1">
              <a:spcBef>
                <a:spcPct val="50000"/>
              </a:spcBef>
              <a:spcAft>
                <a:spcPct val="50000"/>
              </a:spcAft>
              <a:buFont typeface="+mj-lt"/>
              <a:buAutoNum type="arabicPeriod"/>
            </a:pPr>
            <a:r>
              <a:rPr lang="en-US" sz="2400" dirty="0" smtClean="0"/>
              <a:t>Median age of a suicide victim?</a:t>
            </a:r>
          </a:p>
          <a:p>
            <a:pPr marL="457200" indent="-457200" eaLnBrk="1" hangingPunct="1">
              <a:spcBef>
                <a:spcPct val="50000"/>
              </a:spcBef>
              <a:spcAft>
                <a:spcPct val="50000"/>
              </a:spcAft>
              <a:buFont typeface="+mj-lt"/>
              <a:buAutoNum type="arabicPeriod"/>
            </a:pPr>
            <a:r>
              <a:rPr lang="en-US" sz="2400" dirty="0" smtClean="0"/>
              <a:t>Percentage of male and female suicides by firearm?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E5B3C1-665C-41B1-A72E-1BBAA309C73A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422818" y="757726"/>
            <a:ext cx="829836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581400"/>
            <a:ext cx="1416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86DE31-3C6F-4279-A9DD-D6766C7B554A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427688" y="757641"/>
            <a:ext cx="82886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581400"/>
            <a:ext cx="14160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E465D3-5B86-4672-AD94-13E6C86F907D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19800"/>
          </a:xfrm>
          <a:noFill/>
        </p:spPr>
        <p:txBody>
          <a:bodyPr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200" b="1" dirty="0" smtClean="0"/>
              <a:t>Suicide in the Eastern HPR, 2003-2008</a:t>
            </a:r>
          </a:p>
          <a:p>
            <a:pPr algn="ctr" eaLnBrk="1" hangingPunct="1">
              <a:buFontTx/>
              <a:buNone/>
            </a:pPr>
            <a:endParaRPr lang="en-US" sz="1500" b="1" dirty="0" smtClean="0"/>
          </a:p>
          <a:p>
            <a:pPr algn="ctr" eaLnBrk="1" hangingPunct="1">
              <a:buFontTx/>
              <a:buNone/>
            </a:pPr>
            <a:r>
              <a:rPr lang="en-US" sz="4200" b="1" dirty="0" smtClean="0"/>
              <a:t>Selected Circumstances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19299-1200-4F68-A2CB-098763589B01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620000" cy="4525963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en-US" sz="2400" b="1" dirty="0" smtClean="0"/>
              <a:t>Most Common Circumstances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400" dirty="0" smtClean="0"/>
              <a:t>Mental health problem (50%)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400" dirty="0" smtClean="0"/>
              <a:t>Crisis in past two weeks (34%)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400" dirty="0" smtClean="0"/>
              <a:t>Intimate partner problem (34%)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400" dirty="0" smtClean="0"/>
              <a:t>Problem with alcohol and/or other substances (26%)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400" dirty="0" smtClean="0"/>
              <a:t>Physical health problem (18%)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19299-1200-4F68-A2CB-098763589B01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00100" y="1600200"/>
            <a:ext cx="7543800" cy="50292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en-US" sz="2400" b="1" dirty="0" smtClean="0"/>
              <a:t>Circumstances: Mental Health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400" dirty="0" smtClean="0"/>
              <a:t>Females (71%) more than males (44%)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400" dirty="0" smtClean="0"/>
              <a:t>Most prevalent in ages 55-64 (60%); 30% or more of </a:t>
            </a:r>
            <a:r>
              <a:rPr lang="en-US" sz="2400" i="1" dirty="0" smtClean="0"/>
              <a:t>every</a:t>
            </a:r>
            <a:r>
              <a:rPr lang="en-US" sz="2400" dirty="0" smtClean="0"/>
              <a:t> age group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400" dirty="0" smtClean="0"/>
              <a:t>83% treated in past two months and/or prior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400" dirty="0" smtClean="0"/>
              <a:t>56% known to take mental health medications currently or in the past*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None/>
            </a:pPr>
            <a:endParaRPr lang="en-US" sz="1400" dirty="0" smtClean="0"/>
          </a:p>
          <a:p>
            <a:pPr eaLnBrk="1" hangingPunct="1">
              <a:spcBef>
                <a:spcPts val="0"/>
              </a:spcBef>
              <a:spcAft>
                <a:spcPct val="50000"/>
              </a:spcAft>
              <a:buNone/>
            </a:pPr>
            <a:r>
              <a:rPr lang="en-US" sz="1400" dirty="0" smtClean="0"/>
              <a:t>* 2007-2008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19299-1200-4F68-A2CB-098763589B01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704850" y="1600200"/>
            <a:ext cx="7734300" cy="4525963"/>
          </a:xfrm>
        </p:spPr>
        <p:txBody>
          <a:bodyPr/>
          <a:lstStyle/>
          <a:p>
            <a:pPr algn="ctr" eaLnBrk="1" hangingPunct="1">
              <a:spcBef>
                <a:spcPts val="1440"/>
              </a:spcBef>
              <a:spcAft>
                <a:spcPts val="1440"/>
              </a:spcAft>
              <a:buFontTx/>
              <a:buNone/>
            </a:pPr>
            <a:r>
              <a:rPr lang="en-US" sz="2400" b="1" dirty="0" smtClean="0"/>
              <a:t>Circumstances: Crisis in Past 2 Weeks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34% of all persons; 35% of males, 31% of females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Most crises (73%) occurred in the past 24 hours*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Indicator of reactive suicides 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38% or more for age groups 15-19, 20-24, 25-34, and 35-44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  <a:buNone/>
            </a:pPr>
            <a:endParaRPr lang="en-US" sz="1400" dirty="0" smtClean="0"/>
          </a:p>
          <a:p>
            <a:pPr eaLnBrk="1" hangingPunct="1">
              <a:spcBef>
                <a:spcPts val="1440"/>
              </a:spcBef>
              <a:spcAft>
                <a:spcPts val="1440"/>
              </a:spcAft>
              <a:buNone/>
            </a:pPr>
            <a:r>
              <a:rPr lang="en-US" sz="1400" dirty="0" smtClean="0"/>
              <a:t>*2007-2008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19299-1200-4F68-A2CB-098763589B01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314450" y="1600200"/>
            <a:ext cx="6515100" cy="4525963"/>
          </a:xfrm>
        </p:spPr>
        <p:txBody>
          <a:bodyPr/>
          <a:lstStyle/>
          <a:p>
            <a:pPr algn="ctr" eaLnBrk="1" hangingPunct="1">
              <a:spcBef>
                <a:spcPts val="1440"/>
              </a:spcBef>
              <a:spcAft>
                <a:spcPts val="1440"/>
              </a:spcAft>
              <a:buFontTx/>
              <a:buNone/>
            </a:pPr>
            <a:r>
              <a:rPr lang="en-US" sz="2400" b="1" dirty="0" smtClean="0"/>
              <a:t>Circumstances: Intimate Partner Problems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34% having problems with current/former intimate partner at time of suicide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34% of males and females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61% also having a recent life crisis 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Shows volatility of intimate partner conflict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D8A99B-6531-4D0B-ABCA-702AEEF71B32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0500" y="1219200"/>
          <a:ext cx="8763000" cy="528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19299-1200-4F68-A2CB-098763589B01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770334" y="1600200"/>
            <a:ext cx="7603332" cy="4876800"/>
          </a:xfrm>
        </p:spPr>
        <p:txBody>
          <a:bodyPr/>
          <a:lstStyle/>
          <a:p>
            <a:pPr algn="ctr" eaLnBrk="1" hangingPunct="1">
              <a:spcBef>
                <a:spcPts val="1440"/>
              </a:spcBef>
              <a:spcAft>
                <a:spcPts val="0"/>
              </a:spcAft>
              <a:buFontTx/>
              <a:buNone/>
            </a:pPr>
            <a:r>
              <a:rPr lang="en-US" sz="2400" b="1" dirty="0" smtClean="0"/>
              <a:t>Circumstances: Alcohol and </a:t>
            </a:r>
          </a:p>
          <a:p>
            <a:pPr algn="ctr" eaLnBrk="1" hangingPunct="1">
              <a:spcBef>
                <a:spcPts val="0"/>
              </a:spcBef>
              <a:spcAft>
                <a:spcPts val="1440"/>
              </a:spcAft>
              <a:buFontTx/>
              <a:buNone/>
            </a:pPr>
            <a:r>
              <a:rPr lang="en-US" sz="2400" b="1" dirty="0" smtClean="0"/>
              <a:t>Other Substance Problems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26% of all persons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Peaks at ages 35-44 (38%)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50% of those with alcohol problems had elevated levels of alcohol in their system at death (compared to 15% of those without alcohol problems)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19299-1200-4F68-A2CB-098763589B01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247775" y="1600200"/>
            <a:ext cx="6648450" cy="4876800"/>
          </a:xfrm>
        </p:spPr>
        <p:txBody>
          <a:bodyPr/>
          <a:lstStyle/>
          <a:p>
            <a:pPr algn="ctr" eaLnBrk="1" hangingPunct="1">
              <a:spcBef>
                <a:spcPts val="1440"/>
              </a:spcBef>
              <a:spcAft>
                <a:spcPts val="1440"/>
              </a:spcAft>
              <a:buFontTx/>
              <a:buNone/>
            </a:pPr>
            <a:r>
              <a:rPr lang="en-US" sz="2400" b="1" dirty="0" smtClean="0"/>
              <a:t>Circumstances: Physical Health Problems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18% of all suicide victims; 19% of males, 15% of females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Median age of 65 compared to 41 for those without a physical health problem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45% or more of those ages 65 and 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CC1A64-D84B-4F38-8244-979147F6C3F1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19800"/>
          </a:xfrm>
          <a:noFill/>
        </p:spPr>
        <p:txBody>
          <a:bodyPr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200" b="1" dirty="0" smtClean="0"/>
              <a:t>Suicide in the Eastern HPR, 2003-2008</a:t>
            </a:r>
          </a:p>
          <a:p>
            <a:pPr algn="ctr" eaLnBrk="1" hangingPunct="1">
              <a:buFontTx/>
              <a:buNone/>
            </a:pPr>
            <a:endParaRPr lang="en-US" sz="1500" b="1" dirty="0" smtClean="0"/>
          </a:p>
          <a:p>
            <a:pPr algn="ctr" eaLnBrk="1" hangingPunct="1">
              <a:buFontTx/>
              <a:buNone/>
            </a:pPr>
            <a:r>
              <a:rPr lang="en-US" sz="4200" b="1" dirty="0" smtClean="0"/>
              <a:t>Overview of the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19299-1200-4F68-A2CB-098763589B01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23912" y="1600200"/>
            <a:ext cx="7496176" cy="4876800"/>
          </a:xfrm>
        </p:spPr>
        <p:txBody>
          <a:bodyPr/>
          <a:lstStyle/>
          <a:p>
            <a:pPr algn="ctr" eaLnBrk="1" hangingPunct="1">
              <a:spcBef>
                <a:spcPts val="1440"/>
              </a:spcBef>
              <a:spcAft>
                <a:spcPts val="1440"/>
              </a:spcAft>
              <a:buFontTx/>
              <a:buNone/>
            </a:pPr>
            <a:r>
              <a:rPr lang="en-US" sz="2400" b="1" dirty="0" smtClean="0"/>
              <a:t>Circumstances: Physical Health Problems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Explains majority of elder suicides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Problems range from treatable (diabetes, mild pain) to severe (loss of vision, amputations) to terminal diseases and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19299-1200-4F68-A2CB-098763589B01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620000" cy="4648200"/>
          </a:xfrm>
        </p:spPr>
        <p:txBody>
          <a:bodyPr/>
          <a:lstStyle/>
          <a:p>
            <a:pPr algn="ctr"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sz="2400" b="1" dirty="0" smtClean="0"/>
              <a:t>Circumstances: Warning Signs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41% disclosed intent and/or had prior attempts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Most commonly disclosed to family (54%), intimate partners (35%), friends/acquaintances (17%), medical/mental health professionals (4% each)*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Disclosure of intent similar for males (31%) and females (30%)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Prior attempts more common for females (31%) than for males (16%)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None/>
            </a:pPr>
            <a:endParaRPr lang="en-US" sz="1400" dirty="0" smtClean="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None/>
            </a:pPr>
            <a:endParaRPr lang="en-US" sz="1400" dirty="0" smtClean="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None/>
            </a:pPr>
            <a:endParaRPr lang="en-US" sz="1400" dirty="0" smtClean="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None/>
            </a:pPr>
            <a:endParaRPr lang="en-US" sz="1400" dirty="0" smtClean="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None/>
            </a:pPr>
            <a:r>
              <a:rPr lang="en-US" sz="1400" dirty="0" smtClean="0"/>
              <a:t>*2007-2008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19299-1200-4F68-A2CB-098763589B01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2007-2008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1600200"/>
            <a:ext cx="7696200" cy="49530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en-US" sz="2400" b="1" dirty="0" smtClean="0"/>
              <a:t>Actions Taken to Prevent Suicide*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400" dirty="0" smtClean="0"/>
              <a:t>Sought/encouraged mental health treatment (35%)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400" dirty="0" smtClean="0"/>
              <a:t>Called 911/law enforcement (25%)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400" dirty="0" smtClean="0"/>
              <a:t>Tried to persuade victim to not commit suicide (25%)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400" dirty="0" smtClean="0"/>
              <a:t>Checked in on victim (5%)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None/>
            </a:pPr>
            <a:endParaRPr lang="en-US" sz="1400" dirty="0" smtClean="0"/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None/>
            </a:pPr>
            <a:endParaRPr lang="en-US" sz="1400" dirty="0" smtClean="0"/>
          </a:p>
          <a:p>
            <a:pPr eaLnBrk="1" hangingPunct="1">
              <a:spcBef>
                <a:spcPts val="0"/>
              </a:spcBef>
              <a:spcAft>
                <a:spcPct val="50000"/>
              </a:spcAft>
              <a:buNone/>
            </a:pPr>
            <a:r>
              <a:rPr lang="en-US" sz="1400" dirty="0" smtClean="0"/>
              <a:t>*2007-2008 data (entire slide)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71C400-D3EF-471E-9E60-DC1F609F7A01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1600200"/>
            <a:ext cx="7543800" cy="7620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 smtClean="0"/>
              <a:t>In the fatal suicide, those with prior attempts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200" dirty="0" smtClean="0"/>
              <a:t>used less lethal methods than those without prior attempts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40225" y="2946400"/>
          <a:ext cx="4828753" cy="311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Object 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2946400"/>
          <a:ext cx="4822825" cy="311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4B5FEC-D5BC-4FB0-AA71-D3003B8AF1C1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2007-2008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76400"/>
            <a:ext cx="7391400" cy="48006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en-US" sz="2400" b="1" dirty="0" smtClean="0"/>
              <a:t>Other Warning Signs of Suicide*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/>
              <a:t>Sleeping too little (10%)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/>
              <a:t>Taking prescribed pain medication (10%)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/>
              <a:t>Unusual behavior, past two weeks (4%)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/>
              <a:t>Family history of suicide (2%)</a:t>
            </a:r>
          </a:p>
          <a:p>
            <a:pPr eaLnBrk="1" hangingPunct="1">
              <a:spcBef>
                <a:spcPct val="50000"/>
              </a:spcBef>
              <a:spcAft>
                <a:spcPct val="50000"/>
              </a:spcAft>
              <a:buFont typeface="Arial" pitchFamily="34" charset="0"/>
              <a:buChar char="•"/>
            </a:pPr>
            <a:r>
              <a:rPr lang="en-US" sz="2400" dirty="0" smtClean="0"/>
              <a:t>Family/friends expected suicide (1%)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 eaLnBrk="1" hangingPunct="1">
              <a:spcBef>
                <a:spcPts val="0"/>
              </a:spcBef>
              <a:spcAft>
                <a:spcPct val="50000"/>
              </a:spcAft>
              <a:buNone/>
            </a:pPr>
            <a:r>
              <a:rPr lang="en-US" sz="1400" dirty="0" smtClean="0"/>
              <a:t>*2007-2008 data (entire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DEBE10-B968-4269-AB7D-DDC8A5FA0311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447800"/>
            <a:ext cx="8305800" cy="4876800"/>
          </a:xfrm>
        </p:spPr>
        <p:txBody>
          <a:bodyPr/>
          <a:lstStyle/>
          <a:p>
            <a:pPr algn="ctr" eaLnBrk="1" hangingPunct="1">
              <a:spcBef>
                <a:spcPts val="1440"/>
              </a:spcBef>
              <a:spcAft>
                <a:spcPts val="1440"/>
              </a:spcAft>
              <a:buFontTx/>
              <a:buNone/>
            </a:pPr>
            <a:r>
              <a:rPr lang="en-US" sz="2400" b="1" dirty="0" smtClean="0"/>
              <a:t>Conclusions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Suicide rates are highest among Whites, males, and older adults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Most suicides involve use of a firearm to inflict fatal injury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Half of suicide victims have a mental health problem, and most of these persons were being treated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DEBE10-B968-4269-AB7D-DDC8A5FA0311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010400" cy="4876800"/>
          </a:xfrm>
        </p:spPr>
        <p:txBody>
          <a:bodyPr/>
          <a:lstStyle/>
          <a:p>
            <a:pPr algn="ctr" eaLnBrk="1" hangingPunct="1">
              <a:spcBef>
                <a:spcPts val="1440"/>
              </a:spcBef>
              <a:spcAft>
                <a:spcPts val="1440"/>
              </a:spcAft>
              <a:buFontTx/>
              <a:buNone/>
            </a:pPr>
            <a:r>
              <a:rPr lang="en-US" sz="2400" b="1" dirty="0" smtClean="0"/>
              <a:t>Conclusions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41% of suicide victims are </a:t>
            </a:r>
            <a:r>
              <a:rPr lang="en-US" sz="2400" i="1" dirty="0" smtClean="0"/>
              <a:t>known</a:t>
            </a:r>
            <a:r>
              <a:rPr lang="en-US" sz="2400" dirty="0" smtClean="0"/>
              <a:t> to talk about plans or desire to commit suicide and/or have a history of suicide attempt(s)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Fatal suicide and non-fatal suicide attempts present different pictures of risk and methods of fatal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CB8FED-1BEC-4283-898A-1C4083F24F22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Questions, Data Requests, Further Information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848600" cy="4953000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  <a:spcBef>
                <a:spcPct val="10000"/>
              </a:spcBef>
              <a:spcAft>
                <a:spcPct val="50000"/>
              </a:spcAft>
              <a:buFontTx/>
              <a:buNone/>
            </a:pPr>
            <a:r>
              <a:rPr lang="en-US" sz="2400" dirty="0" smtClean="0"/>
              <a:t>Marc Leslie, VVDRS Coordinator</a:t>
            </a:r>
          </a:p>
          <a:p>
            <a:pPr algn="ctr" eaLnBrk="1" hangingPunct="1">
              <a:lnSpc>
                <a:spcPct val="85000"/>
              </a:lnSpc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US" sz="2400" dirty="0" smtClean="0"/>
              <a:t>737 N.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Street, Suite 301</a:t>
            </a:r>
          </a:p>
          <a:p>
            <a:pPr algn="ctr" eaLnBrk="1" hangingPunct="1">
              <a:lnSpc>
                <a:spcPct val="85000"/>
              </a:lnSpc>
              <a:spcBef>
                <a:spcPct val="10000"/>
              </a:spcBef>
              <a:spcAft>
                <a:spcPct val="50000"/>
              </a:spcAft>
              <a:buFontTx/>
              <a:buNone/>
            </a:pPr>
            <a:r>
              <a:rPr lang="en-US" sz="2400" dirty="0" smtClean="0"/>
              <a:t>Richmond, VA 23219</a:t>
            </a:r>
          </a:p>
          <a:p>
            <a:pPr algn="ctr" eaLnBrk="1" hangingPunct="1">
              <a:lnSpc>
                <a:spcPct val="85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en-US" sz="2400" dirty="0" smtClean="0"/>
              <a:t>804-205-3855</a:t>
            </a:r>
          </a:p>
          <a:p>
            <a:pPr algn="ctr" eaLnBrk="1" hangingPunct="1">
              <a:lnSpc>
                <a:spcPct val="85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en-US" sz="2400" dirty="0" smtClean="0"/>
              <a:t>marc.leslie@vdh.virginia.gov</a:t>
            </a:r>
          </a:p>
          <a:p>
            <a:pPr algn="ctr" eaLnBrk="1" hangingPunct="1">
              <a:lnSpc>
                <a:spcPct val="85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r>
              <a:rPr lang="en-US" sz="2400" dirty="0" smtClean="0"/>
              <a:t>http://www.vdh.virginia.gov/medExam/NVDRS.htm</a:t>
            </a:r>
          </a:p>
          <a:p>
            <a:pPr algn="ctr" eaLnBrk="1" hangingPunct="1">
              <a:lnSpc>
                <a:spcPct val="85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endParaRPr lang="en-US" sz="1100" dirty="0" smtClean="0"/>
          </a:p>
          <a:p>
            <a:pPr marL="0" indent="0" algn="ctr" eaLnBrk="1" hangingPunct="1">
              <a:lnSpc>
                <a:spcPct val="85000"/>
              </a:lnSpc>
              <a:spcBef>
                <a:spcPts val="600"/>
              </a:spcBef>
              <a:spcAft>
                <a:spcPct val="50000"/>
              </a:spcAft>
              <a:buFontTx/>
              <a:buNone/>
            </a:pPr>
            <a:r>
              <a:rPr lang="en-US" sz="2100" dirty="0" smtClean="0">
                <a:solidFill>
                  <a:srgbClr val="FF0000"/>
                </a:solidFill>
                <a:effectLst>
                  <a:outerShdw blurRad="50800" dist="50800" dir="5400000" sx="1000" sy="1000" algn="ctr" rotWithShape="0">
                    <a:srgbClr val="000000"/>
                  </a:outerShdw>
                </a:effectLst>
              </a:rPr>
              <a:t>Our goal is to provide data and information that can be used for prevention and education; please let me know how I can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67A619-0ACC-4626-AE40-10FD2370C333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19800"/>
          </a:xfrm>
          <a:noFill/>
        </p:spPr>
        <p:txBody>
          <a:bodyPr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/>
              <a:t>Appendix: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/>
              <a:t>Additional Information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/>
              <a:t>and Complete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584FC4-3146-41A3-9B0F-2A5E606AFC1F}" type="slidenum">
              <a:rPr lang="en-US" smtClean="0"/>
              <a:pPr/>
              <a:t>49</a:t>
            </a:fld>
            <a:endParaRPr lang="en-US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146988" name="Group 55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810000" cy="4928616"/>
        </p:xfrm>
        <a:graphic>
          <a:graphicData uri="http://schemas.openxmlformats.org/drawingml/2006/table">
            <a:tbl>
              <a:tblPr/>
              <a:tblGrid>
                <a:gridCol w="2895600"/>
                <a:gridCol w="91440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Slide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Demographics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Race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Ethnicity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Race/Gender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 Group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432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Veterans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 Age Group/Veteran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Method of Fatal Injury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Complete List of Methods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Selected Methods by Age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Categories of Poison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 Common Poisons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556"/>
          <p:cNvGraphicFramePr>
            <a:graphicFrameLocks/>
          </p:cNvGraphicFramePr>
          <p:nvPr/>
        </p:nvGraphicFramePr>
        <p:xfrm>
          <a:off x="4724400" y="1600200"/>
          <a:ext cx="3810000" cy="4576572"/>
        </p:xfrm>
        <a:graphic>
          <a:graphicData uri="http://schemas.openxmlformats.org/drawingml/2006/table">
            <a:tbl>
              <a:tblPr/>
              <a:tblGrid>
                <a:gridCol w="2895600"/>
                <a:gridCol w="91440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Slide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Locality-Specific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Number/Rate by Locality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62-64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Circumstances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Relationship Problems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Life Stressors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Alcohol/Other Substances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Mental Health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67-68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Warning Signs of Suicide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Disclosed Intent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Actions to Prevent Suicide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Prior Suicide Attempts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Warning Signs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76400" y="9906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latin typeface="+mn-lt"/>
              </a:rPr>
              <a:t>Index: Fatal Suicide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3FB60E-070E-480E-8FC6-520BF303F68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31800" y="1498600"/>
          <a:ext cx="8280400" cy="506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584FC4-3146-41A3-9B0F-2A5E606AFC1F}" type="slidenum">
              <a:rPr lang="en-US" smtClean="0"/>
              <a:pPr/>
              <a:t>50</a:t>
            </a:fld>
            <a:endParaRPr lang="en-US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5" name="Group 556"/>
          <p:cNvGraphicFramePr>
            <a:graphicFrameLocks/>
          </p:cNvGraphicFramePr>
          <p:nvPr/>
        </p:nvGraphicFramePr>
        <p:xfrm>
          <a:off x="2667000" y="2057400"/>
          <a:ext cx="3810000" cy="2816352"/>
        </p:xfrm>
        <a:graphic>
          <a:graphicData uri="http://schemas.openxmlformats.org/drawingml/2006/table">
            <a:tbl>
              <a:tblPr/>
              <a:tblGrid>
                <a:gridCol w="2971801"/>
                <a:gridCol w="838199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Information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Slide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Non-Fatal Suicide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Race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Ethnicity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Age Group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Method of Fatal Injury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Complete List of Methods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76400" y="1371600"/>
            <a:ext cx="594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latin typeface="+mn-lt"/>
              </a:rPr>
              <a:t>Index: Non-Fatal Suicide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584FC4-3146-41A3-9B0F-2A5E606AFC1F}" type="slidenum">
              <a:rPr lang="en-US" smtClean="0"/>
              <a:pPr/>
              <a:t>51</a:t>
            </a:fld>
            <a:endParaRPr lang="en-US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146988" name="Group 556"/>
          <p:cNvGraphicFramePr>
            <a:graphicFrameLocks noGrp="1"/>
          </p:cNvGraphicFramePr>
          <p:nvPr>
            <p:ph idx="1"/>
          </p:nvPr>
        </p:nvGraphicFramePr>
        <p:xfrm>
          <a:off x="2209801" y="1295400"/>
          <a:ext cx="4724399" cy="4754880"/>
        </p:xfrm>
        <a:graphic>
          <a:graphicData uri="http://schemas.openxmlformats.org/drawingml/2006/table">
            <a:tbl>
              <a:tblPr/>
              <a:tblGrid>
                <a:gridCol w="1981199"/>
                <a:gridCol w="914400"/>
                <a:gridCol w="914400"/>
                <a:gridCol w="9144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76.4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16.5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270</a:t>
                      </a:r>
                      <a:endParaRPr lang="en-US" dirty="0"/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4.9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Race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White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927</a:t>
                      </a:r>
                      <a:endParaRPr lang="en-US" dirty="0"/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81.1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13.6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Black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193</a:t>
                      </a:r>
                      <a:endParaRPr lang="en-US" dirty="0"/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16.9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Asian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Native American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b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anchor="b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b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Ethnicity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Hispanic</a:t>
                      </a:r>
                    </a:p>
                  </a:txBody>
                  <a:tcPr marR="18288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7.5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1,143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100.0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10.6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F1AEF7-9EBF-4C69-9010-C4DF8878EECF}" type="slidenum">
              <a:rPr lang="en-US" smtClean="0"/>
              <a:pPr/>
              <a:t>52</a:t>
            </a:fld>
            <a:endParaRPr lang="en-US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203171" name="Group 419"/>
          <p:cNvGraphicFramePr>
            <a:graphicFrameLocks noGrp="1"/>
          </p:cNvGraphicFramePr>
          <p:nvPr>
            <p:ph idx="1"/>
          </p:nvPr>
        </p:nvGraphicFramePr>
        <p:xfrm>
          <a:off x="2552700" y="1676400"/>
          <a:ext cx="4038600" cy="2112264"/>
        </p:xfrm>
        <a:graphic>
          <a:graphicData uri="http://schemas.openxmlformats.org/drawingml/2006/table">
            <a:tbl>
              <a:tblPr/>
              <a:tblGrid>
                <a:gridCol w="1752600"/>
                <a:gridCol w="762000"/>
                <a:gridCol w="777875"/>
                <a:gridCol w="746125"/>
              </a:tblGrid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</a:t>
                      </a:r>
                    </a:p>
                  </a:txBody>
                  <a:tcPr marR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Selected Race/Gender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White male</a:t>
                      </a:r>
                    </a:p>
                  </a:txBody>
                  <a:tcPr marR="18288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61.0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20.4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White female</a:t>
                      </a:r>
                    </a:p>
                  </a:txBody>
                  <a:tcPr marR="18288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20.1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Black male</a:t>
                      </a:r>
                    </a:p>
                  </a:txBody>
                  <a:tcPr marR="18288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162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14.2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Black female</a:t>
                      </a:r>
                    </a:p>
                  </a:txBody>
                  <a:tcPr marR="18288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3" name="Text Box 416"/>
          <p:cNvSpPr txBox="1">
            <a:spLocks noChangeArrowheads="1"/>
          </p:cNvSpPr>
          <p:nvPr/>
        </p:nvSpPr>
        <p:spPr bwMode="auto">
          <a:xfrm>
            <a:off x="228600" y="22098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203169" name="Text Box 417"/>
          <p:cNvSpPr txBox="1">
            <a:spLocks noChangeArrowheads="1"/>
          </p:cNvSpPr>
          <p:nvPr/>
        </p:nvSpPr>
        <p:spPr bwMode="auto">
          <a:xfrm>
            <a:off x="457200" y="1905000"/>
            <a:ext cx="1828800" cy="193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1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White male suicide rate 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3 times the rate for White females, more than twice the rate for Black males, and 12 times </a:t>
            </a: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rate for Black females.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C8E7C5-307C-4E84-8FA6-E73FEA62E269}" type="slidenum">
              <a:rPr lang="en-US" smtClean="0"/>
              <a:pPr/>
              <a:t>53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381126" name="Group 198"/>
          <p:cNvGraphicFramePr>
            <a:graphicFrameLocks noGrp="1"/>
          </p:cNvGraphicFramePr>
          <p:nvPr>
            <p:ph idx="1"/>
          </p:nvPr>
        </p:nvGraphicFramePr>
        <p:xfrm>
          <a:off x="2400300" y="1447800"/>
          <a:ext cx="4343400" cy="4648391"/>
        </p:xfrm>
        <a:graphic>
          <a:graphicData uri="http://schemas.openxmlformats.org/drawingml/2006/table">
            <a:tbl>
              <a:tblPr/>
              <a:tblGrid>
                <a:gridCol w="1600200"/>
                <a:gridCol w="914400"/>
                <a:gridCol w="914400"/>
                <a:gridCol w="91440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Age Group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10-14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15-19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20-24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9.9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25-34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15.9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12.5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35-44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217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19.0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13.5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45-54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249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21.8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55-64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139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65-74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 and older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21.8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1,143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100.0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10.6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2352" name="Text Box 199"/>
          <p:cNvSpPr txBox="1">
            <a:spLocks noChangeArrowheads="1"/>
          </p:cNvSpPr>
          <p:nvPr/>
        </p:nvSpPr>
        <p:spPr bwMode="auto">
          <a:xfrm>
            <a:off x="457200" y="5181600"/>
            <a:ext cx="1295400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 smtClean="0"/>
              <a:t>Highest </a:t>
            </a:r>
            <a:r>
              <a:rPr lang="en-US" sz="1400" b="1" dirty="0"/>
              <a:t>risk: </a:t>
            </a:r>
            <a:r>
              <a:rPr lang="en-US" sz="1400" b="1" dirty="0" smtClean="0"/>
              <a:t>ages 85 and older</a:t>
            </a:r>
            <a:endParaRPr lang="en-US" sz="1400" b="1" dirty="0"/>
          </a:p>
        </p:txBody>
      </p:sp>
      <p:sp>
        <p:nvSpPr>
          <p:cNvPr id="12353" name="Text Box 201"/>
          <p:cNvSpPr txBox="1">
            <a:spLocks noChangeArrowheads="1"/>
          </p:cNvSpPr>
          <p:nvPr/>
        </p:nvSpPr>
        <p:spPr bwMode="auto">
          <a:xfrm>
            <a:off x="457200" y="3581400"/>
            <a:ext cx="129540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/>
              <a:t>Largest percentage of </a:t>
            </a:r>
            <a:r>
              <a:rPr lang="en-US" sz="1400" b="1" dirty="0" smtClean="0"/>
              <a:t>victims: </a:t>
            </a:r>
            <a:r>
              <a:rPr lang="en-US" sz="1400" b="1" dirty="0"/>
              <a:t>ages </a:t>
            </a:r>
            <a:r>
              <a:rPr lang="en-US" sz="1400" b="1" dirty="0" smtClean="0"/>
              <a:t>45-54</a:t>
            </a:r>
            <a:endParaRPr lang="en-US" sz="1400" b="1" dirty="0"/>
          </a:p>
        </p:txBody>
      </p:sp>
      <p:sp>
        <p:nvSpPr>
          <p:cNvPr id="12354" name="Line 203"/>
          <p:cNvSpPr>
            <a:spLocks noChangeShapeType="1"/>
          </p:cNvSpPr>
          <p:nvPr/>
        </p:nvSpPr>
        <p:spPr bwMode="auto">
          <a:xfrm>
            <a:off x="1752600" y="4114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203"/>
          <p:cNvSpPr>
            <a:spLocks noChangeShapeType="1"/>
          </p:cNvSpPr>
          <p:nvPr/>
        </p:nvSpPr>
        <p:spPr bwMode="auto">
          <a:xfrm>
            <a:off x="17526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D755C4-B1B0-4D20-968C-CB76836D94B2}" type="slidenum">
              <a:rPr lang="en-US" smtClean="0"/>
              <a:pPr/>
              <a:t>54</a:t>
            </a:fld>
            <a:endParaRPr lang="en-US" dirty="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i="1" dirty="0" smtClean="0"/>
              <a:t>Non-Fatal </a:t>
            </a:r>
            <a:r>
              <a:rPr lang="en-US" sz="2800" dirty="0" smtClean="0"/>
              <a:t>Suicide Attempts </a:t>
            </a:r>
            <a:br>
              <a:rPr lang="en-US" sz="2800" dirty="0" smtClean="0"/>
            </a:br>
            <a:r>
              <a:rPr lang="en-US" sz="2800" dirty="0" smtClean="0"/>
              <a:t>in the Eastern HPR, 2003-2008</a:t>
            </a:r>
          </a:p>
        </p:txBody>
      </p:sp>
      <p:graphicFrame>
        <p:nvGraphicFramePr>
          <p:cNvPr id="420143" name="Group 303"/>
          <p:cNvGraphicFramePr>
            <a:graphicFrameLocks noGrp="1"/>
          </p:cNvGraphicFramePr>
          <p:nvPr>
            <p:ph idx="1"/>
          </p:nvPr>
        </p:nvGraphicFramePr>
        <p:xfrm>
          <a:off x="2209800" y="1600200"/>
          <a:ext cx="4724400" cy="4928616"/>
        </p:xfrm>
        <a:graphic>
          <a:graphicData uri="http://schemas.openxmlformats.org/drawingml/2006/table">
            <a:tbl>
              <a:tblPr/>
              <a:tblGrid>
                <a:gridCol w="1981200"/>
                <a:gridCol w="914400"/>
                <a:gridCol w="914400"/>
                <a:gridCol w="9144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Gender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1,849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35.0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Female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2,642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58.8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48.3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Race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White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3,243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72.2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47.6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Black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1,098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31.1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Asian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11.5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Native American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3.8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Unknown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Ethnicity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Hispanic</a:t>
                      </a:r>
                    </a:p>
                  </a:txBody>
                  <a:tcPr marR="18288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4,491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100.0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41.8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88B82E-75C1-4C9F-8AC0-36EE30D1A276}" type="slidenum">
              <a:rPr lang="en-US" smtClean="0"/>
              <a:pPr/>
              <a:t>55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i="1" dirty="0" smtClean="0"/>
              <a:t>Non-Fatal</a:t>
            </a:r>
            <a:r>
              <a:rPr lang="en-US" sz="2800" dirty="0" smtClean="0"/>
              <a:t> Suicide Attempts </a:t>
            </a:r>
            <a:br>
              <a:rPr lang="en-US" sz="2800" dirty="0" smtClean="0"/>
            </a:br>
            <a:r>
              <a:rPr lang="en-US" sz="2800" dirty="0" smtClean="0"/>
              <a:t>in the Eastern HPR, 2003-2008</a:t>
            </a:r>
          </a:p>
        </p:txBody>
      </p:sp>
      <p:graphicFrame>
        <p:nvGraphicFramePr>
          <p:cNvPr id="422223" name="Group 335"/>
          <p:cNvGraphicFramePr>
            <a:graphicFrameLocks noGrp="1"/>
          </p:cNvGraphicFramePr>
          <p:nvPr>
            <p:ph idx="1"/>
          </p:nvPr>
        </p:nvGraphicFramePr>
        <p:xfrm>
          <a:off x="2362200" y="1524000"/>
          <a:ext cx="4419600" cy="5000435"/>
        </p:xfrm>
        <a:graphic>
          <a:graphicData uri="http://schemas.openxmlformats.org/drawingml/2006/table">
            <a:tbl>
              <a:tblPr/>
              <a:tblGrid>
                <a:gridCol w="1600200"/>
                <a:gridCol w="914400"/>
                <a:gridCol w="914400"/>
                <a:gridCol w="990600"/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Age Group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5-9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10-14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13.0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15-19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478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59.7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20-24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60.1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25-34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1,016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69.7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35-44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1,084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67.5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45-54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819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53.7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55-64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65-74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75-84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 and older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4,491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100.0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41.8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20549" name="Text Box 97"/>
          <p:cNvSpPr txBox="1">
            <a:spLocks noChangeArrowheads="1"/>
          </p:cNvSpPr>
          <p:nvPr/>
        </p:nvSpPr>
        <p:spPr bwMode="auto">
          <a:xfrm>
            <a:off x="457200" y="4114800"/>
            <a:ext cx="1447800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 smtClean="0"/>
              <a:t>Largest percentage: </a:t>
            </a:r>
            <a:r>
              <a:rPr lang="en-US" sz="1400" b="1" dirty="0"/>
              <a:t>ages </a:t>
            </a:r>
            <a:r>
              <a:rPr lang="en-US" sz="1400" b="1" dirty="0" smtClean="0"/>
              <a:t>35-44</a:t>
            </a:r>
            <a:endParaRPr lang="en-US" sz="1400" b="1" dirty="0"/>
          </a:p>
        </p:txBody>
      </p:sp>
      <p:sp>
        <p:nvSpPr>
          <p:cNvPr id="20551" name="Line 99"/>
          <p:cNvSpPr>
            <a:spLocks noChangeShapeType="1"/>
          </p:cNvSpPr>
          <p:nvPr/>
        </p:nvSpPr>
        <p:spPr bwMode="auto">
          <a:xfrm>
            <a:off x="1905000" y="4267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 Box 97"/>
          <p:cNvSpPr txBox="1">
            <a:spLocks noChangeArrowheads="1"/>
          </p:cNvSpPr>
          <p:nvPr/>
        </p:nvSpPr>
        <p:spPr bwMode="auto">
          <a:xfrm>
            <a:off x="457200" y="3505200"/>
            <a:ext cx="14478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 smtClean="0"/>
              <a:t>Greatest risk: </a:t>
            </a:r>
            <a:r>
              <a:rPr lang="en-US" sz="1400" b="1" dirty="0"/>
              <a:t>ages </a:t>
            </a:r>
            <a:r>
              <a:rPr lang="en-US" sz="1400" b="1" dirty="0" smtClean="0"/>
              <a:t>25-34</a:t>
            </a:r>
            <a:endParaRPr lang="en-US" sz="1400" b="1" dirty="0"/>
          </a:p>
        </p:txBody>
      </p:sp>
      <p:sp>
        <p:nvSpPr>
          <p:cNvPr id="8" name="Line 99"/>
          <p:cNvSpPr>
            <a:spLocks noChangeShapeType="1"/>
          </p:cNvSpPr>
          <p:nvPr/>
        </p:nvSpPr>
        <p:spPr bwMode="auto">
          <a:xfrm>
            <a:off x="1905000" y="3886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D8A99B-6531-4D0B-ABCA-702AEEF71B32}" type="slidenum">
              <a:rPr lang="en-US" smtClean="0"/>
              <a:pPr/>
              <a:t>56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83369" y="1498600"/>
          <a:ext cx="8577262" cy="506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14750E-D52D-4423-858C-D3E0C65A9912}" type="slidenum">
              <a:rPr lang="en-US" smtClean="0"/>
              <a:pPr/>
              <a:t>57</a:t>
            </a:fld>
            <a:endParaRPr lang="en-US" dirty="0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195886" name="Group 302"/>
          <p:cNvGraphicFramePr>
            <a:graphicFrameLocks noGrp="1"/>
          </p:cNvGraphicFramePr>
          <p:nvPr>
            <p:ph idx="1"/>
          </p:nvPr>
        </p:nvGraphicFramePr>
        <p:xfrm>
          <a:off x="2362200" y="1600200"/>
          <a:ext cx="4419600" cy="4576572"/>
        </p:xfrm>
        <a:graphic>
          <a:graphicData uri="http://schemas.openxmlformats.org/drawingml/2006/table">
            <a:tbl>
              <a:tblPr/>
              <a:tblGrid>
                <a:gridCol w="2667000"/>
                <a:gridCol w="8382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Method of Fatal Injury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Firearm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54.5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Hanging/Suffocation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270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Poison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178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Drowning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Sharp Instrument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Motor Vehicle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Fire or Burn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 Transport Vehicle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Intentional Neglect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97"/>
          <p:cNvSpPr txBox="1">
            <a:spLocks noChangeArrowheads="1"/>
          </p:cNvSpPr>
          <p:nvPr/>
        </p:nvSpPr>
        <p:spPr bwMode="auto">
          <a:xfrm>
            <a:off x="685800" y="2514600"/>
            <a:ext cx="10668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 smtClean="0"/>
              <a:t>94% of all suicides</a:t>
            </a:r>
            <a:endParaRPr lang="en-US" sz="1400" b="1" dirty="0"/>
          </a:p>
        </p:txBody>
      </p:sp>
      <p:sp>
        <p:nvSpPr>
          <p:cNvPr id="6" name="Left Brace 5"/>
          <p:cNvSpPr/>
          <p:nvPr/>
        </p:nvSpPr>
        <p:spPr>
          <a:xfrm>
            <a:off x="1752600" y="2362200"/>
            <a:ext cx="533400" cy="8382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D8A99B-6531-4D0B-ABCA-702AEEF71B32}" type="slidenum">
              <a:rPr lang="en-US" smtClean="0"/>
              <a:pPr/>
              <a:t>58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90500" y="1447800"/>
          <a:ext cx="8763000" cy="506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8D5BCA-41F3-40E5-B6CD-35DC30074D5A}" type="slidenum">
              <a:rPr lang="en-US" smtClean="0"/>
              <a:pPr/>
              <a:t>59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216203" name="Group 139"/>
          <p:cNvGraphicFramePr>
            <a:graphicFrameLocks noGrp="1"/>
          </p:cNvGraphicFramePr>
          <p:nvPr>
            <p:ph idx="1"/>
          </p:nvPr>
        </p:nvGraphicFramePr>
        <p:xfrm>
          <a:off x="2095500" y="1676400"/>
          <a:ext cx="4953000" cy="3644964"/>
        </p:xfrm>
        <a:graphic>
          <a:graphicData uri="http://schemas.openxmlformats.org/drawingml/2006/table">
            <a:tbl>
              <a:tblPr/>
              <a:tblGrid>
                <a:gridCol w="3276600"/>
                <a:gridCol w="762000"/>
                <a:gridCol w="914400"/>
              </a:tblGrid>
              <a:tr h="11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General Category of Poison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22860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Prescription Medication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71.3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Alcohol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17.4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 Monoxide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13.5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Over-the-Counter Medication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13.5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Street Drugs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6.2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Percentages are based on the number of poisoning suicides (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178).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3FB60E-070E-480E-8FC6-520BF303F68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14338" y="1498600"/>
          <a:ext cx="8280400" cy="506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1F1275-ACBF-42EC-A8D9-057B914AD7D5}" type="slidenum">
              <a:rPr lang="en-US" smtClean="0"/>
              <a:pPr/>
              <a:t>60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217651" name="Group 563"/>
          <p:cNvGraphicFramePr>
            <a:graphicFrameLocks noGrp="1"/>
          </p:cNvGraphicFramePr>
          <p:nvPr>
            <p:ph sz="half" idx="1"/>
          </p:nvPr>
        </p:nvGraphicFramePr>
        <p:xfrm>
          <a:off x="2781300" y="1219200"/>
          <a:ext cx="3581400" cy="5587746"/>
        </p:xfrm>
        <a:graphic>
          <a:graphicData uri="http://schemas.openxmlformats.org/drawingml/2006/table">
            <a:tbl>
              <a:tblPr/>
              <a:tblGrid>
                <a:gridCol w="2006600"/>
                <a:gridCol w="695325"/>
                <a:gridCol w="879475"/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Most Common Poisons</a:t>
                      </a:r>
                    </a:p>
                  </a:txBody>
                  <a:tcPr marR="2743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Citalopram*</a:t>
                      </a:r>
                    </a:p>
                  </a:txBody>
                  <a:tcPr marR="27432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11.8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Amitriptyline*</a:t>
                      </a:r>
                    </a:p>
                  </a:txBody>
                  <a:tcPr marR="27432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Oxycodone**</a:t>
                      </a:r>
                    </a:p>
                  </a:txBody>
                  <a:tcPr marR="27432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Hydrocodone**</a:t>
                      </a:r>
                    </a:p>
                  </a:txBody>
                  <a:tcPr marR="27432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9.6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Alprazolam*</a:t>
                      </a:r>
                    </a:p>
                  </a:txBody>
                  <a:tcPr marR="27432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Quetiapine*</a:t>
                      </a:r>
                    </a:p>
                  </a:txBody>
                  <a:tcPr marR="27432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Diphenhydramine</a:t>
                      </a:r>
                    </a:p>
                  </a:txBody>
                  <a:tcPr marR="27432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Cocaine</a:t>
                      </a:r>
                    </a:p>
                  </a:txBody>
                  <a:tcPr marR="27432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Bupropion*</a:t>
                      </a:r>
                    </a:p>
                  </a:txBody>
                  <a:tcPr marR="27432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6.7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Methadone**</a:t>
                      </a:r>
                    </a:p>
                  </a:txBody>
                  <a:tcPr marR="27432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6.2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Diazepam*</a:t>
                      </a:r>
                    </a:p>
                  </a:txBody>
                  <a:tcPr marR="27432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Zolpidem</a:t>
                      </a:r>
                    </a:p>
                  </a:txBody>
                  <a:tcPr marR="27432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</a:t>
                      </a:r>
                    </a:p>
                  </a:txBody>
                  <a:tcPr marR="27432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27432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27432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27432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Percentages based on the number of poisoning suicides (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178).  Poisons used by 10 or more persons are listed.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27432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27432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27432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2286000"/>
            <a:ext cx="17526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Commonly prescribed for </a:t>
            </a:r>
          </a:p>
          <a:p>
            <a:r>
              <a:rPr lang="en-US" sz="1400" dirty="0" smtClean="0"/>
              <a:t>mental health treatment</a:t>
            </a:r>
          </a:p>
          <a:p>
            <a:endParaRPr lang="en-US" sz="1400" dirty="0" smtClean="0"/>
          </a:p>
          <a:p>
            <a:r>
              <a:rPr lang="en-US" sz="1400" dirty="0" smtClean="0"/>
              <a:t>** Commonly prescribed for pain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66336C-E6ED-48AA-8AB4-02A90F7E508F}" type="slidenum">
              <a:rPr lang="en-US" smtClean="0"/>
              <a:pPr/>
              <a:t>61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i="1" dirty="0" smtClean="0"/>
              <a:t>Non-Fatal </a:t>
            </a:r>
            <a:r>
              <a:rPr lang="en-US" sz="2800" dirty="0" smtClean="0"/>
              <a:t>Suicide Attempts</a:t>
            </a:r>
            <a:br>
              <a:rPr lang="en-US" sz="2800" dirty="0" smtClean="0"/>
            </a:br>
            <a:r>
              <a:rPr lang="en-US" sz="2800" dirty="0" smtClean="0"/>
              <a:t>in the Eastern HPR, 2003-2008</a:t>
            </a:r>
          </a:p>
        </p:txBody>
      </p:sp>
      <p:graphicFrame>
        <p:nvGraphicFramePr>
          <p:cNvPr id="6" name="Group 302"/>
          <p:cNvGraphicFramePr>
            <a:graphicFrameLocks/>
          </p:cNvGraphicFramePr>
          <p:nvPr/>
        </p:nvGraphicFramePr>
        <p:xfrm>
          <a:off x="2057400" y="1600200"/>
          <a:ext cx="5029200" cy="4576572"/>
        </p:xfrm>
        <a:graphic>
          <a:graphicData uri="http://schemas.openxmlformats.org/drawingml/2006/table">
            <a:tbl>
              <a:tblPr/>
              <a:tblGrid>
                <a:gridCol w="3200400"/>
                <a:gridCol w="914400"/>
                <a:gridCol w="9144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Method of Fatal Injury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Poison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3,770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83.9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Sharp Instrument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439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9.8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Firearm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Hanging/Suffocation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Fire or Burn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Motor Vehicle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Drowning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Hot Object/Substance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Other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Unspecified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</a:t>
                      </a:r>
                    </a:p>
                  </a:txBody>
                  <a:tcPr marR="22860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764ADB-D1FB-4CE7-88D4-2193BEEFFC37}" type="slidenum">
              <a:rPr lang="en-US" smtClean="0"/>
              <a:pPr/>
              <a:t>62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204094" name="Group 318"/>
          <p:cNvGraphicFramePr>
            <a:graphicFrameLocks noGrp="1"/>
          </p:cNvGraphicFramePr>
          <p:nvPr>
            <p:ph sz="half" idx="1"/>
          </p:nvPr>
        </p:nvGraphicFramePr>
        <p:xfrm>
          <a:off x="2594610" y="2209800"/>
          <a:ext cx="3954780" cy="3872484"/>
        </p:xfrm>
        <a:graphic>
          <a:graphicData uri="http://schemas.openxmlformats.org/drawingml/2006/table">
            <a:tbl>
              <a:tblPr/>
              <a:tblGrid>
                <a:gridCol w="1943100"/>
                <a:gridCol w="1005840"/>
                <a:gridCol w="100584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Accomack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7.3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Chesapeake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116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8.9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Essex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12.6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Franklin City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Gloucester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18.9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Hampton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9.8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Isle of Wight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James City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12.6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King and Queen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24.5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King William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13.3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1219200"/>
            <a:ext cx="594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</a:rPr>
              <a:t>Number and Rate (per 100,000) of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</a:rPr>
              <a:t>Suicides by Locality of Residence 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764ADB-D1FB-4CE7-88D4-2193BEEFFC37}" type="slidenum">
              <a:rPr lang="en-US" smtClean="0"/>
              <a:pPr/>
              <a:t>63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204094" name="Group 318"/>
          <p:cNvGraphicFramePr>
            <a:graphicFrameLocks noGrp="1"/>
          </p:cNvGraphicFramePr>
          <p:nvPr>
            <p:ph sz="half" idx="1"/>
          </p:nvPr>
        </p:nvGraphicFramePr>
        <p:xfrm>
          <a:off x="2594610" y="2286000"/>
          <a:ext cx="3954780" cy="3520440"/>
        </p:xfrm>
        <a:graphic>
          <a:graphicData uri="http://schemas.openxmlformats.org/drawingml/2006/table">
            <a:tbl>
              <a:tblPr/>
              <a:tblGrid>
                <a:gridCol w="1943100"/>
                <a:gridCol w="1005840"/>
                <a:gridCol w="100584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Lancaster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15.7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Mathews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10.9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Middlesex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14.3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Newport News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Norfolk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11.4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Northampton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11.2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Northumberland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16.9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Poquoson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11.3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Portsmouth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10.8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409700" y="1295400"/>
            <a:ext cx="63246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/>
              <a:t>Number and Rate (per 100,000) of </a:t>
            </a:r>
          </a:p>
          <a:p>
            <a:pPr marL="342900" lvl="0" indent="-34290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/>
              <a:t>Suicides by Locality of Residence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764ADB-D1FB-4CE7-88D4-2193BEEFFC37}" type="slidenum">
              <a:rPr lang="en-US" smtClean="0"/>
              <a:pPr/>
              <a:t>64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204094" name="Group 318"/>
          <p:cNvGraphicFramePr>
            <a:graphicFrameLocks noGrp="1"/>
          </p:cNvGraphicFramePr>
          <p:nvPr>
            <p:ph sz="half" idx="1"/>
          </p:nvPr>
        </p:nvGraphicFramePr>
        <p:xfrm>
          <a:off x="2516505" y="2286000"/>
          <a:ext cx="4110990" cy="3520440"/>
        </p:xfrm>
        <a:graphic>
          <a:graphicData uri="http://schemas.openxmlformats.org/drawingml/2006/table">
            <a:tbl>
              <a:tblPr/>
              <a:tblGrid>
                <a:gridCol w="2099310"/>
                <a:gridCol w="1005840"/>
                <a:gridCol w="1005840"/>
              </a:tblGrid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Richmond County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22.0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Southampton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11.3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Suffolk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8.4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Virginia Beach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284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10.8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Westmoreland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18.4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Williamsburg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15.4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York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9.2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Eastern HPR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1,143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10.6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Virginia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5,146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11.3</a:t>
                      </a:r>
                    </a:p>
                  </a:txBody>
                  <a:tcPr marR="32004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38300" y="1219200"/>
            <a:ext cx="58674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/>
              <a:t>Number and Rate (per 100,000) of </a:t>
            </a:r>
          </a:p>
          <a:p>
            <a:pPr marL="342900" lvl="0" indent="-34290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/>
              <a:t>Suicides by Locality of Residence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AF6A05-C625-4D37-8049-439FAC0D0599}" type="slidenum">
              <a:rPr lang="en-US" smtClean="0"/>
              <a:pPr/>
              <a:t>65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221372" name="Group 188"/>
          <p:cNvGraphicFramePr>
            <a:graphicFrameLocks noGrp="1"/>
          </p:cNvGraphicFramePr>
          <p:nvPr>
            <p:ph idx="1"/>
          </p:nvPr>
        </p:nvGraphicFramePr>
        <p:xfrm>
          <a:off x="1714500" y="1295400"/>
          <a:ext cx="5715000" cy="5251704"/>
        </p:xfrm>
        <a:graphic>
          <a:graphicData uri="http://schemas.openxmlformats.org/drawingml/2006/table">
            <a:tbl>
              <a:tblPr/>
              <a:tblGrid>
                <a:gridCol w="3962400"/>
                <a:gridCol w="838200"/>
                <a:gridCol w="914400"/>
              </a:tblGrid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Relationship Characteristics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Intimate Partner Problem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34.1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Non-intimate Relationship Problem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Life Stressor Characteristics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Crisis within Two Weeks of Suicide*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372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33.7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Physical Health Problem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17.6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Recent Criminal Legal Problem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12.9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Job Problem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Financial Problem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8.1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Perpetrator of Interpersonal Violence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Death/Suicide of Family/Friend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4.8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Percentages are based on the number of suicides with at least one known circumstance (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1,105).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 Of these, 73% had a crisis in past 24 hours (2007-2008 data)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AF6A05-C625-4D37-8049-439FAC0D0599}" type="slidenum">
              <a:rPr lang="en-US" smtClean="0"/>
              <a:pPr/>
              <a:t>66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221372" name="Group 188"/>
          <p:cNvGraphicFramePr>
            <a:graphicFrameLocks noGrp="1"/>
          </p:cNvGraphicFramePr>
          <p:nvPr>
            <p:ph idx="1"/>
          </p:nvPr>
        </p:nvGraphicFramePr>
        <p:xfrm>
          <a:off x="1485900" y="1752600"/>
          <a:ext cx="6172200" cy="3105912"/>
        </p:xfrm>
        <a:graphic>
          <a:graphicData uri="http://schemas.openxmlformats.org/drawingml/2006/table">
            <a:tbl>
              <a:tblPr/>
              <a:tblGrid>
                <a:gridCol w="4279392"/>
                <a:gridCol w="905256"/>
                <a:gridCol w="987552"/>
              </a:tblGrid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Substance Use Characteristics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 with Alcohol/Other Substances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288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26.1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 with Alcohol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 with Other Substances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Problem with Alcohol and Other Substances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5.4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Percentages are based on the number of suicides with at least one known circumstance (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1,105).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A8BA46-49C2-40EF-B2F6-62A5C3749821}" type="slidenum">
              <a:rPr lang="en-US" smtClean="0"/>
              <a:pPr/>
              <a:t>67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219276" name="Group 140"/>
          <p:cNvGraphicFramePr>
            <a:graphicFrameLocks noGrp="1"/>
          </p:cNvGraphicFramePr>
          <p:nvPr>
            <p:ph idx="1"/>
          </p:nvPr>
        </p:nvGraphicFramePr>
        <p:xfrm>
          <a:off x="1562100" y="1371600"/>
          <a:ext cx="6019800" cy="4572000"/>
        </p:xfrm>
        <a:graphic>
          <a:graphicData uri="http://schemas.openxmlformats.org/drawingml/2006/table">
            <a:tbl>
              <a:tblPr/>
              <a:tblGrid>
                <a:gridCol w="4267200"/>
                <a:gridCol w="838200"/>
                <a:gridCol w="914400"/>
              </a:tblGrid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Mental Health Problems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Current Mental Health Problem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50.4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Diagnosis: Depression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39.8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Diagnosis: Bipolar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Diagnosis: Anxiety Disorder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5.4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Diagnosis: Schizophrenia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Mental Health Treatment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41.6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Current Mental Health Treatment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434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39.3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Noncurrent Mental Health Treatment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Percentages are based on the number of suicides with at least one known circumstance (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1,105).  Diagnoses are not exclusive, but represent the most common diagnoses. 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7C1FF6-C78C-4DC0-A957-E4E136D8748F}" type="slidenum">
              <a:rPr lang="en-US" smtClean="0"/>
              <a:pPr/>
              <a:t>68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2007-2008</a:t>
            </a:r>
          </a:p>
        </p:txBody>
      </p:sp>
      <p:graphicFrame>
        <p:nvGraphicFramePr>
          <p:cNvPr id="239682" name="Group 66"/>
          <p:cNvGraphicFramePr>
            <a:graphicFrameLocks noGrp="1"/>
          </p:cNvGraphicFramePr>
          <p:nvPr>
            <p:ph idx="1"/>
          </p:nvPr>
        </p:nvGraphicFramePr>
        <p:xfrm>
          <a:off x="1857461" y="1676400"/>
          <a:ext cx="5429079" cy="2878963"/>
        </p:xfrm>
        <a:graphic>
          <a:graphicData uri="http://schemas.openxmlformats.org/drawingml/2006/table">
            <a:tbl>
              <a:tblPr/>
              <a:tblGrid>
                <a:gridCol w="3783159"/>
                <a:gridCol w="822960"/>
                <a:gridCol w="822960"/>
              </a:tblGrid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Use of Prescribed Mental Health Medications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Used in Past 31 Days and/or Prior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56.3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Used in Past 31 Days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44.7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Used, But Not in Past 31 Days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11.6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Unknown/Never Used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43.7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Percentages are based on the number of victims with a mental health problem (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199).  Data are from 2007-2008.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A7E145-85D2-4844-9349-339C846C3C49}" type="slidenum">
              <a:rPr lang="en-US" smtClean="0"/>
              <a:pPr/>
              <a:t>69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222359" name="Group 151"/>
          <p:cNvGraphicFramePr>
            <a:graphicFrameLocks noGrp="1"/>
          </p:cNvGraphicFramePr>
          <p:nvPr>
            <p:ph idx="1"/>
          </p:nvPr>
        </p:nvGraphicFramePr>
        <p:xfrm>
          <a:off x="1752600" y="1676400"/>
          <a:ext cx="5638800" cy="2493264"/>
        </p:xfrm>
        <a:graphic>
          <a:graphicData uri="http://schemas.openxmlformats.org/drawingml/2006/table">
            <a:tbl>
              <a:tblPr/>
              <a:tblGrid>
                <a:gridCol w="3886200"/>
                <a:gridCol w="838200"/>
                <a:gridCol w="914400"/>
              </a:tblGrid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Warning Signs of Suicide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Disclosed Intent/History of Attempts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458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41.4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Disclosed Intent to Commit Suicide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30.8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History of Suicide Attempts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213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19.3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Percentages are based on the number of suicides with at least one known circumstance (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1,105).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03E666-0FB0-4A4E-89F3-C37AFE2268C1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600200"/>
            <a:ext cx="7000874" cy="2971800"/>
          </a:xfrm>
        </p:spPr>
        <p:txBody>
          <a:bodyPr/>
          <a:lstStyle/>
          <a:p>
            <a:pPr algn="ctr" eaLnBrk="1" hangingPunct="1">
              <a:spcBef>
                <a:spcPct val="30000"/>
              </a:spcBef>
              <a:spcAft>
                <a:spcPct val="45000"/>
              </a:spcAft>
              <a:buFontTx/>
              <a:buNone/>
            </a:pPr>
            <a:r>
              <a:rPr lang="en-US" sz="2400" b="1" dirty="0" smtClean="0"/>
              <a:t>Suicide vs. Homicide (2003-2008)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1,143 suicides; rate of 10.6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832 homicides; rate of 7.7</a:t>
            </a:r>
          </a:p>
          <a:p>
            <a:pPr eaLnBrk="1" hangingPunct="1">
              <a:spcBef>
                <a:spcPts val="1440"/>
              </a:spcBef>
              <a:spcAft>
                <a:spcPts val="1440"/>
              </a:spcAft>
            </a:pPr>
            <a:r>
              <a:rPr lang="en-US" sz="2400" dirty="0" smtClean="0"/>
              <a:t>Suicide 1.4 times more common than homicide</a:t>
            </a:r>
          </a:p>
          <a:p>
            <a:pPr eaLnBrk="1" hangingPunct="1">
              <a:spcBef>
                <a:spcPct val="10000"/>
              </a:spcBef>
              <a:spcAft>
                <a:spcPct val="30000"/>
              </a:spcAft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22AFEB-429E-4DB0-9EC2-09BD55A455BD}" type="slidenum">
              <a:rPr lang="en-US" smtClean="0"/>
              <a:pPr/>
              <a:t>70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2007-2008</a:t>
            </a:r>
          </a:p>
        </p:txBody>
      </p:sp>
      <p:graphicFrame>
        <p:nvGraphicFramePr>
          <p:cNvPr id="231531" name="Group 107"/>
          <p:cNvGraphicFramePr>
            <a:graphicFrameLocks noGrp="1"/>
          </p:cNvGraphicFramePr>
          <p:nvPr>
            <p:ph idx="1"/>
          </p:nvPr>
        </p:nvGraphicFramePr>
        <p:xfrm>
          <a:off x="1981200" y="1676400"/>
          <a:ext cx="5181600" cy="3435287"/>
        </p:xfrm>
        <a:graphic>
          <a:graphicData uri="http://schemas.openxmlformats.org/drawingml/2006/table">
            <a:tbl>
              <a:tblPr/>
              <a:tblGrid>
                <a:gridCol w="3657600"/>
                <a:gridCol w="685800"/>
                <a:gridCol w="838200"/>
              </a:tblGrid>
              <a:tr h="11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Person to Whom Victim Disclosed Intent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Family Members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54.2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Intimate Partner (Current/Former)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35.4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Friends/Acquaintances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Medical Personnel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Mental Health Professional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18288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Percentages are based on the number of victims who disclosed intent and where this information is known (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48).  Data are from 2007-2008.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445E4D-2594-4EFD-8BFC-E7FE40EE6DDA}" type="slidenum">
              <a:rPr lang="en-US" smtClean="0"/>
              <a:pPr/>
              <a:t>71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2007-2008</a:t>
            </a:r>
          </a:p>
        </p:txBody>
      </p:sp>
      <p:graphicFrame>
        <p:nvGraphicFramePr>
          <p:cNvPr id="232571" name="Group 123"/>
          <p:cNvGraphicFramePr>
            <a:graphicFrameLocks noGrp="1"/>
          </p:cNvGraphicFramePr>
          <p:nvPr>
            <p:ph idx="1"/>
          </p:nvPr>
        </p:nvGraphicFramePr>
        <p:xfrm>
          <a:off x="2057400" y="2590800"/>
          <a:ext cx="5029200" cy="3048000"/>
        </p:xfrm>
        <a:graphic>
          <a:graphicData uri="http://schemas.openxmlformats.org/drawingml/2006/table">
            <a:tbl>
              <a:tblPr/>
              <a:tblGrid>
                <a:gridCol w="3505200"/>
                <a:gridCol w="762000"/>
                <a:gridCol w="762000"/>
              </a:tblGrid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Type of Action Taken to Prevent Suicide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Sought Mental Health Treatment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Tried to Persuade Victim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Called 911/Law Enforcement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Checked on Victim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Percentages are based on the number of suicides where someone took action to prevent the suicide (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20).  Data are from 2007-2008.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117" name="Rectangle 121"/>
          <p:cNvSpPr>
            <a:spLocks noChangeArrowheads="1"/>
          </p:cNvSpPr>
          <p:nvPr/>
        </p:nvSpPr>
        <p:spPr bwMode="auto">
          <a:xfrm>
            <a:off x="762000" y="15240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200" dirty="0"/>
              <a:t>Some victims had family, friends, </a:t>
            </a:r>
            <a:r>
              <a:rPr lang="en-US" sz="2200" dirty="0" smtClean="0"/>
              <a:t>or others </a:t>
            </a:r>
            <a:r>
              <a:rPr lang="en-US" sz="2200" dirty="0"/>
              <a:t>who </a:t>
            </a:r>
            <a:r>
              <a:rPr lang="en-US" sz="2200" dirty="0" smtClean="0"/>
              <a:t>reacted </a:t>
            </a:r>
          </a:p>
          <a:p>
            <a:pPr algn="ctr"/>
            <a:r>
              <a:rPr lang="en-US" sz="2200" dirty="0" smtClean="0"/>
              <a:t>to the disclosed intent and tried </a:t>
            </a:r>
            <a:r>
              <a:rPr lang="en-US" sz="2200" dirty="0"/>
              <a:t>to prevent the suicide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ABC49C-02DB-4DF9-9572-04D5A0B0F7F9}" type="slidenum">
              <a:rPr lang="en-US" smtClean="0"/>
              <a:pPr/>
              <a:t>72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2007-2008</a:t>
            </a:r>
          </a:p>
        </p:txBody>
      </p:sp>
      <p:graphicFrame>
        <p:nvGraphicFramePr>
          <p:cNvPr id="230529" name="Group 129"/>
          <p:cNvGraphicFramePr>
            <a:graphicFrameLocks noGrp="1"/>
          </p:cNvGraphicFramePr>
          <p:nvPr>
            <p:ph idx="1"/>
          </p:nvPr>
        </p:nvGraphicFramePr>
        <p:xfrm>
          <a:off x="2628900" y="1676400"/>
          <a:ext cx="3886200" cy="3429000"/>
        </p:xfrm>
        <a:graphic>
          <a:graphicData uri="http://schemas.openxmlformats.org/drawingml/2006/table">
            <a:tbl>
              <a:tblPr/>
              <a:tblGrid>
                <a:gridCol w="2438400"/>
                <a:gridCol w="685800"/>
                <a:gridCol w="762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Number of Prior Suicide Attempts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49.2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Two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11.1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Three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4.8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Four or more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4.8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Multiple, unspecified</a:t>
                      </a:r>
                    </a:p>
                  </a:txBody>
                  <a:tcPr marR="18288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30.2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18288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Percentages are based on the number of victims with a known number of prior attempts (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63).  Data are from 2007-2008.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9A8E8E-8974-4363-89A3-6E080331E8DA}" type="slidenum">
              <a:rPr lang="en-US" smtClean="0"/>
              <a:pPr/>
              <a:t>73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2007-2008</a:t>
            </a:r>
          </a:p>
        </p:txBody>
      </p:sp>
      <p:graphicFrame>
        <p:nvGraphicFramePr>
          <p:cNvPr id="229519" name="Group 143"/>
          <p:cNvGraphicFramePr>
            <a:graphicFrameLocks noGrp="1"/>
          </p:cNvGraphicFramePr>
          <p:nvPr>
            <p:ph idx="1"/>
          </p:nvPr>
        </p:nvGraphicFramePr>
        <p:xfrm>
          <a:off x="1828800" y="1524000"/>
          <a:ext cx="5486400" cy="4514088"/>
        </p:xfrm>
        <a:graphic>
          <a:graphicData uri="http://schemas.openxmlformats.org/drawingml/2006/table">
            <a:tbl>
              <a:tblPr/>
              <a:tblGrid>
                <a:gridCol w="3962400"/>
                <a:gridCol w="762000"/>
                <a:gridCol w="762000"/>
              </a:tblGrid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 Warning Signs</a:t>
                      </a:r>
                    </a:p>
                  </a:txBody>
                  <a:tcPr marR="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Sleep Problems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Sleeping Too Little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Sleeping Too Much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Took Prescribed Pain Medication, Past Two Months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Unusual Behavior, Past Two Weeks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Family History of Suicide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Did Not Want to be a Burden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Family/Friends Expected Suicide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marR="18288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Percentages are based on the number of suicides with at least one known circumstance (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388).  Data are from 2007-2008.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3FB60E-070E-480E-8FC6-520BF303F68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31800" y="1498600"/>
          <a:ext cx="8280400" cy="506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3FB60E-070E-480E-8FC6-520BF303F68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Suicide in the Eastern HPR, 2003-2008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31800" y="1498600"/>
          <a:ext cx="8280400" cy="506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6801</TotalTime>
  <Words>3345</Words>
  <Application>Microsoft Office PowerPoint</Application>
  <PresentationFormat>On-screen Show (4:3)</PresentationFormat>
  <Paragraphs>1160</Paragraphs>
  <Slides>73</Slides>
  <Notes>73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Default Design</vt:lpstr>
      <vt:lpstr>Suicide in the Eastern Health Planning Region, 2003-2008</vt:lpstr>
      <vt:lpstr>Map of the Eastern Health Planning Region (HPR)</vt:lpstr>
      <vt:lpstr>Pop Quiz</vt:lpstr>
      <vt:lpstr>Slide 4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Slide 10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Slide 19</vt:lpstr>
      <vt:lpstr>Suicide in the Eastern HPR, 2003-2008</vt:lpstr>
      <vt:lpstr>Suicide in the Eastern HPR, 2003-2008</vt:lpstr>
      <vt:lpstr>Suicide in the Eastern HPR, 2003-2008</vt:lpstr>
      <vt:lpstr>Slide 23</vt:lpstr>
      <vt:lpstr>Suicide in the Eastern HPR, 2003-2008</vt:lpstr>
      <vt:lpstr>Suicide in the Eastern HPR, 2003-2008</vt:lpstr>
      <vt:lpstr>Suicide in the Eastern HPR, 2003-2008</vt:lpstr>
      <vt:lpstr>Slide 27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Slide 32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2007-2008</vt:lpstr>
      <vt:lpstr>Suicide in the Eastern HPR, 2003-2008</vt:lpstr>
      <vt:lpstr>Suicide in the Eastern HPR, 2007-2008</vt:lpstr>
      <vt:lpstr>Suicide in the Eastern HPR, 2003-2008</vt:lpstr>
      <vt:lpstr>Suicide in the Eastern HPR, 2003-2008</vt:lpstr>
      <vt:lpstr>Questions, Data Requests, Further Information</vt:lpstr>
      <vt:lpstr>Slide 48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Non-Fatal Suicide Attempts  in the Eastern HPR, 2003-2008</vt:lpstr>
      <vt:lpstr>Non-Fatal Suicide Attempts 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Non-Fatal Suicide Attempts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2003-2008</vt:lpstr>
      <vt:lpstr>Suicide in the Eastern HPR, 2007-2008</vt:lpstr>
      <vt:lpstr>Suicide in the Eastern HPR, 2003-2008</vt:lpstr>
      <vt:lpstr>Suicide in the Eastern HPR, 2007-2008</vt:lpstr>
      <vt:lpstr>Suicide in the Eastern HPR, 2007-2008</vt:lpstr>
      <vt:lpstr>Suicide in the Eastern HPR, 2007-2008</vt:lpstr>
      <vt:lpstr>Suicide in the Eastern HPR, 2007-2008</vt:lpstr>
    </vt:vector>
  </TitlesOfParts>
  <Company>omce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Suicide and Mental Health in Virginia: 2003-2007</dc:title>
  <dc:creator>san49650</dc:creator>
  <cp:lastModifiedBy>san49650</cp:lastModifiedBy>
  <cp:revision>1613</cp:revision>
  <dcterms:created xsi:type="dcterms:W3CDTF">2009-05-29T15:22:21Z</dcterms:created>
  <dcterms:modified xsi:type="dcterms:W3CDTF">2011-09-09T12:27:24Z</dcterms:modified>
</cp:coreProperties>
</file>