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57" r:id="rId2"/>
    <p:sldId id="315" r:id="rId3"/>
    <p:sldId id="258" r:id="rId4"/>
    <p:sldId id="266" r:id="rId5"/>
    <p:sldId id="262" r:id="rId6"/>
    <p:sldId id="287" r:id="rId7"/>
    <p:sldId id="261" r:id="rId8"/>
    <p:sldId id="286" r:id="rId9"/>
    <p:sldId id="268" r:id="rId10"/>
    <p:sldId id="269" r:id="rId11"/>
    <p:sldId id="264" r:id="rId12"/>
    <p:sldId id="265" r:id="rId13"/>
    <p:sldId id="306" r:id="rId14"/>
    <p:sldId id="273" r:id="rId15"/>
    <p:sldId id="271" r:id="rId16"/>
    <p:sldId id="270" r:id="rId17"/>
    <p:sldId id="305" r:id="rId18"/>
    <p:sldId id="303" r:id="rId19"/>
    <p:sldId id="296" r:id="rId20"/>
    <p:sldId id="307" r:id="rId21"/>
    <p:sldId id="302" r:id="rId22"/>
    <p:sldId id="314" r:id="rId23"/>
    <p:sldId id="317" r:id="rId24"/>
    <p:sldId id="318" r:id="rId25"/>
    <p:sldId id="312" r:id="rId26"/>
    <p:sldId id="313" r:id="rId27"/>
    <p:sldId id="319" r:id="rId28"/>
    <p:sldId id="316" r:id="rId29"/>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D"/>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9541" autoAdjust="0"/>
    <p:restoredTop sz="76827" autoAdjust="0"/>
  </p:normalViewPr>
  <p:slideViewPr>
    <p:cSldViewPr>
      <p:cViewPr>
        <p:scale>
          <a:sx n="70" d="100"/>
          <a:sy n="70" d="100"/>
        </p:scale>
        <p:origin x="-487" y="-53"/>
      </p:cViewPr>
      <p:guideLst>
        <p:guide orient="horz" pos="2160"/>
        <p:guide pos="2880"/>
      </p:guideLst>
    </p:cSldViewPr>
  </p:slideViewPr>
  <p:notesTextViewPr>
    <p:cViewPr>
      <p:scale>
        <a:sx n="100" d="100"/>
        <a:sy n="100" d="100"/>
      </p:scale>
      <p:origin x="0" y="0"/>
    </p:cViewPr>
  </p:notesTextViewPr>
  <p:sorterViewPr>
    <p:cViewPr>
      <p:scale>
        <a:sx n="110" d="100"/>
        <a:sy n="110" d="100"/>
      </p:scale>
      <p:origin x="0" y="4434"/>
    </p:cViewPr>
  </p:sorterViewPr>
  <p:notesViewPr>
    <p:cSldViewPr>
      <p:cViewPr varScale="1">
        <p:scale>
          <a:sx n="55" d="100"/>
          <a:sy n="55" d="100"/>
        </p:scale>
        <p:origin x="-1564" y="-66"/>
      </p:cViewPr>
      <p:guideLst>
        <p:guide orient="horz" pos="2931"/>
        <p:guide pos="221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5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6688" y="0"/>
            <a:ext cx="3041650" cy="465138"/>
          </a:xfrm>
          <a:prstGeom prst="rect">
            <a:avLst/>
          </a:prstGeom>
        </p:spPr>
        <p:txBody>
          <a:bodyPr vert="horz" lIns="91440" tIns="45720" rIns="91440" bIns="45720" rtlCol="0"/>
          <a:lstStyle>
            <a:lvl1pPr algn="r">
              <a:defRPr sz="1200"/>
            </a:lvl1pPr>
          </a:lstStyle>
          <a:p>
            <a:fld id="{BC49D503-0978-4468-B6F4-C18945DF310F}" type="datetimeFigureOut">
              <a:rPr lang="en-US" smtClean="0"/>
              <a:t>3/7/2016</a:t>
            </a:fld>
            <a:endParaRPr lang="en-US"/>
          </a:p>
        </p:txBody>
      </p:sp>
      <p:sp>
        <p:nvSpPr>
          <p:cNvPr id="4" name="Footer Placeholder 3"/>
          <p:cNvSpPr>
            <a:spLocks noGrp="1"/>
          </p:cNvSpPr>
          <p:nvPr>
            <p:ph type="ftr" sz="quarter" idx="2"/>
          </p:nvPr>
        </p:nvSpPr>
        <p:spPr>
          <a:xfrm>
            <a:off x="0" y="8839200"/>
            <a:ext cx="304165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6688" y="8839200"/>
            <a:ext cx="3041650" cy="465138"/>
          </a:xfrm>
          <a:prstGeom prst="rect">
            <a:avLst/>
          </a:prstGeom>
        </p:spPr>
        <p:txBody>
          <a:bodyPr vert="horz" lIns="91440" tIns="45720" rIns="91440" bIns="45720" rtlCol="0" anchor="b"/>
          <a:lstStyle>
            <a:lvl1pPr algn="r">
              <a:defRPr sz="1200"/>
            </a:lvl1pPr>
          </a:lstStyle>
          <a:p>
            <a:fld id="{1B7B08A3-31C8-4D53-B23D-E1BA3193ED8D}" type="slidenum">
              <a:rPr lang="en-US" smtClean="0"/>
              <a:t>‹#›</a:t>
            </a:fld>
            <a:endParaRPr lang="en-US"/>
          </a:p>
        </p:txBody>
      </p:sp>
    </p:spTree>
    <p:extLst>
      <p:ext uri="{BB962C8B-B14F-4D97-AF65-F5344CB8AC3E}">
        <p14:creationId xmlns:p14="http://schemas.microsoft.com/office/powerpoint/2010/main" val="844020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5296"/>
          </a:xfrm>
          <a:prstGeom prst="rect">
            <a:avLst/>
          </a:prstGeom>
        </p:spPr>
        <p:txBody>
          <a:bodyPr vert="horz" lIns="93287" tIns="46644" rIns="93287" bIns="46644" rtlCol="0"/>
          <a:lstStyle>
            <a:lvl1pPr algn="l">
              <a:defRPr sz="1200"/>
            </a:lvl1pPr>
          </a:lstStyle>
          <a:p>
            <a:endParaRPr lang="en-US" dirty="0"/>
          </a:p>
        </p:txBody>
      </p:sp>
      <p:sp>
        <p:nvSpPr>
          <p:cNvPr id="3" name="Date Placeholder 2"/>
          <p:cNvSpPr>
            <a:spLocks noGrp="1"/>
          </p:cNvSpPr>
          <p:nvPr>
            <p:ph type="dt" idx="1"/>
          </p:nvPr>
        </p:nvSpPr>
        <p:spPr>
          <a:xfrm>
            <a:off x="3976333" y="0"/>
            <a:ext cx="3041968" cy="465296"/>
          </a:xfrm>
          <a:prstGeom prst="rect">
            <a:avLst/>
          </a:prstGeom>
        </p:spPr>
        <p:txBody>
          <a:bodyPr vert="horz" lIns="93287" tIns="46644" rIns="93287" bIns="46644" rtlCol="0"/>
          <a:lstStyle>
            <a:lvl1pPr algn="r">
              <a:defRPr sz="1200"/>
            </a:lvl1pPr>
          </a:lstStyle>
          <a:p>
            <a:fld id="{B8B6A177-6028-4F98-81B5-D924F1D4BA64}" type="datetimeFigureOut">
              <a:rPr lang="en-US" smtClean="0"/>
              <a:t>3/7/2016</a:t>
            </a:fld>
            <a:endParaRPr lang="en-US" dirty="0"/>
          </a:p>
        </p:txBody>
      </p:sp>
      <p:sp>
        <p:nvSpPr>
          <p:cNvPr id="4" name="Slide Image Placeholder 3"/>
          <p:cNvSpPr>
            <a:spLocks noGrp="1" noRot="1" noChangeAspect="1"/>
          </p:cNvSpPr>
          <p:nvPr>
            <p:ph type="sldImg" idx="2"/>
          </p:nvPr>
        </p:nvSpPr>
        <p:spPr>
          <a:xfrm>
            <a:off x="1184275" y="698500"/>
            <a:ext cx="4651375" cy="3489325"/>
          </a:xfrm>
          <a:prstGeom prst="rect">
            <a:avLst/>
          </a:prstGeom>
          <a:noFill/>
          <a:ln w="12700">
            <a:solidFill>
              <a:prstClr val="black"/>
            </a:solidFill>
          </a:ln>
        </p:spPr>
        <p:txBody>
          <a:bodyPr vert="horz" lIns="93287" tIns="46644" rIns="93287" bIns="46644" rtlCol="0" anchor="ctr"/>
          <a:lstStyle/>
          <a:p>
            <a:endParaRPr lang="en-US" dirty="0"/>
          </a:p>
        </p:txBody>
      </p:sp>
      <p:sp>
        <p:nvSpPr>
          <p:cNvPr id="5" name="Notes Placeholder 4"/>
          <p:cNvSpPr>
            <a:spLocks noGrp="1"/>
          </p:cNvSpPr>
          <p:nvPr>
            <p:ph type="body" sz="quarter" idx="3"/>
          </p:nvPr>
        </p:nvSpPr>
        <p:spPr>
          <a:xfrm>
            <a:off x="701993" y="4420315"/>
            <a:ext cx="5615940" cy="4187666"/>
          </a:xfrm>
          <a:prstGeom prst="rect">
            <a:avLst/>
          </a:prstGeom>
        </p:spPr>
        <p:txBody>
          <a:bodyPr vert="horz" lIns="93287" tIns="46644" rIns="93287" bIns="466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39014"/>
            <a:ext cx="3041968" cy="465296"/>
          </a:xfrm>
          <a:prstGeom prst="rect">
            <a:avLst/>
          </a:prstGeom>
        </p:spPr>
        <p:txBody>
          <a:bodyPr vert="horz" lIns="93287" tIns="46644" rIns="93287" bIns="4664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6333" y="8839014"/>
            <a:ext cx="3041968" cy="465296"/>
          </a:xfrm>
          <a:prstGeom prst="rect">
            <a:avLst/>
          </a:prstGeom>
        </p:spPr>
        <p:txBody>
          <a:bodyPr vert="horz" lIns="93287" tIns="46644" rIns="93287" bIns="46644" rtlCol="0" anchor="b"/>
          <a:lstStyle>
            <a:lvl1pPr algn="r">
              <a:defRPr sz="1200"/>
            </a:lvl1pPr>
          </a:lstStyle>
          <a:p>
            <a:fld id="{221371BF-84CA-4E52-806B-04CFFE190C01}" type="slidenum">
              <a:rPr lang="en-US" smtClean="0"/>
              <a:t>‹#›</a:t>
            </a:fld>
            <a:endParaRPr lang="en-US" dirty="0"/>
          </a:p>
        </p:txBody>
      </p:sp>
    </p:spTree>
    <p:extLst>
      <p:ext uri="{BB962C8B-B14F-4D97-AF65-F5344CB8AC3E}">
        <p14:creationId xmlns:p14="http://schemas.microsoft.com/office/powerpoint/2010/main" val="290592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vdh.virginia.gov/clinician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www.vdh.virginia.gov/epidemiology/Zika/index.htm"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vdhweb/epi/DCM_guidelines.asp"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1</a:t>
            </a:fld>
            <a:endParaRPr lang="en-US" dirty="0"/>
          </a:p>
        </p:txBody>
      </p:sp>
    </p:spTree>
    <p:extLst>
      <p:ext uri="{BB962C8B-B14F-4D97-AF65-F5344CB8AC3E}">
        <p14:creationId xmlns:p14="http://schemas.microsoft.com/office/powerpoint/2010/main" val="904614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smtClean="0">
                <a:solidFill>
                  <a:schemeClr val="tx1"/>
                </a:solidFill>
              </a:rPr>
              <a:t>If symptoms start within 2 weeks of travel, see healthcare provider and consider testing</a:t>
            </a:r>
          </a:p>
          <a:p>
            <a:pPr>
              <a:buFont typeface="Arial" panose="020B0604020202020204" pitchFamily="34" charset="0"/>
              <a:buChar char="•"/>
            </a:pPr>
            <a:r>
              <a:rPr lang="en-US" dirty="0" smtClean="0">
                <a:solidFill>
                  <a:schemeClr val="tx1"/>
                </a:solidFill>
              </a:rPr>
              <a:t>If no symptoms, see healthcare provider after return, consider testing, consider ultrasound evaluations </a:t>
            </a:r>
          </a:p>
          <a:p>
            <a:pPr marL="0" lvl="1" defTabSz="932871">
              <a:defRPr/>
            </a:pPr>
            <a:r>
              <a:rPr lang="en-US" dirty="0" smtClean="0">
                <a:solidFill>
                  <a:schemeClr val="tx1"/>
                </a:solidFill>
              </a:rPr>
              <a:t>Virus will not cause infections in a baby conceived after virus cleared from blood </a:t>
            </a:r>
          </a:p>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10</a:t>
            </a:fld>
            <a:endParaRPr lang="en-US" dirty="0"/>
          </a:p>
        </p:txBody>
      </p:sp>
    </p:spTree>
    <p:extLst>
      <p:ext uri="{BB962C8B-B14F-4D97-AF65-F5344CB8AC3E}">
        <p14:creationId xmlns:p14="http://schemas.microsoft.com/office/powerpoint/2010/main" val="3213513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913" indent="-174913">
              <a:buFont typeface="Arial" panose="020B0604020202020204" pitchFamily="34" charset="0"/>
              <a:buChar char="•"/>
            </a:pPr>
            <a:r>
              <a:rPr lang="en-US" dirty="0" smtClean="0"/>
              <a:t>CDC’s travel alert is Level 2</a:t>
            </a:r>
            <a:r>
              <a:rPr lang="en-US" baseline="0" dirty="0" smtClean="0"/>
              <a:t> (Practice Enhanced Precautions).</a:t>
            </a:r>
          </a:p>
          <a:p>
            <a:pPr marL="174913" indent="-174913">
              <a:buFont typeface="Arial" panose="020B0604020202020204" pitchFamily="34" charset="0"/>
              <a:buChar char="•"/>
            </a:pPr>
            <a:r>
              <a:rPr lang="en-US" dirty="0" smtClean="0"/>
              <a:t>CDC currently recommends</a:t>
            </a:r>
            <a:r>
              <a:rPr lang="en-US" baseline="0" dirty="0" smtClean="0"/>
              <a:t> that, if pregnant women must travel to one of these regions, they strictly adhere to guidelines regarding avoiding mosquito bites during their trip. </a:t>
            </a:r>
          </a:p>
          <a:p>
            <a:pPr marL="174913" indent="-174913">
              <a:buFont typeface="Arial" panose="020B0604020202020204" pitchFamily="34" charset="0"/>
              <a:buChar char="•"/>
            </a:pPr>
            <a:r>
              <a:rPr lang="en-US" baseline="0" dirty="0" smtClean="0"/>
              <a:t>For an up-to-date list of countries and regions that have been issued a level 2 travel notice, visit http://wwwnc.cdc.gov/travel/notices </a:t>
            </a:r>
          </a:p>
          <a:p>
            <a:pPr marL="174913" indent="-174913">
              <a:buFont typeface="Arial" panose="020B0604020202020204" pitchFamily="34" charset="0"/>
              <a:buChar char="•"/>
            </a:pPr>
            <a:endParaRPr lang="en-US" dirty="0" smtClean="0"/>
          </a:p>
          <a:p>
            <a:pPr marL="174913" indent="-174913">
              <a:buFont typeface="Arial" panose="020B0604020202020204" pitchFamily="34" charset="0"/>
              <a:buChar char="•"/>
            </a:pPr>
            <a:endParaRPr lang="en-US" dirty="0" smtClean="0"/>
          </a:p>
          <a:p>
            <a:pPr marL="174913" indent="-174913">
              <a:buFont typeface="Arial" panose="020B0604020202020204" pitchFamily="34" charset="0"/>
              <a:buChar char="•"/>
            </a:pPr>
            <a:r>
              <a:rPr lang="en-US" dirty="0" smtClean="0"/>
              <a:t>Level 2-Practice Enhanced Precautions: means that </a:t>
            </a:r>
            <a:r>
              <a:rPr lang="en-US" dirty="0" smtClean="0">
                <a:effectLst/>
              </a:rPr>
              <a:t>there</a:t>
            </a:r>
            <a:r>
              <a:rPr lang="en-US" baseline="0" dirty="0" smtClean="0">
                <a:effectLst/>
              </a:rPr>
              <a:t> is an i</a:t>
            </a:r>
            <a:r>
              <a:rPr lang="en-US" dirty="0" smtClean="0">
                <a:effectLst/>
              </a:rPr>
              <a:t>ncreased risk in defined settings or associated with specific risk factors; certain high-risk populations may wish to delay travel to these destinations</a:t>
            </a:r>
            <a:endParaRPr lang="en-US" dirty="0" smtClean="0"/>
          </a:p>
          <a:p>
            <a:pPr marL="174913" indent="-174913">
              <a:buFont typeface="Arial" panose="020B0604020202020204" pitchFamily="34" charset="0"/>
              <a:buChar char="•"/>
            </a:pPr>
            <a:r>
              <a:rPr lang="en-US" dirty="0" smtClean="0"/>
              <a:t>1/15/16: CDC media release http://www.cdc.gov/media/releases/2016/s0315-zika-virus-travel.html</a:t>
            </a:r>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11</a:t>
            </a:fld>
            <a:endParaRPr lang="en-US" dirty="0"/>
          </a:p>
        </p:txBody>
      </p:sp>
    </p:spTree>
    <p:extLst>
      <p:ext uri="{BB962C8B-B14F-4D97-AF65-F5344CB8AC3E}">
        <p14:creationId xmlns:p14="http://schemas.microsoft.com/office/powerpoint/2010/main" val="991154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12</a:t>
            </a:fld>
            <a:endParaRPr lang="en-US" dirty="0"/>
          </a:p>
        </p:txBody>
      </p:sp>
    </p:spTree>
    <p:extLst>
      <p:ext uri="{BB962C8B-B14F-4D97-AF65-F5344CB8AC3E}">
        <p14:creationId xmlns:p14="http://schemas.microsoft.com/office/powerpoint/2010/main" val="1619072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13</a:t>
            </a:fld>
            <a:endParaRPr lang="en-US" dirty="0"/>
          </a:p>
        </p:txBody>
      </p:sp>
    </p:spTree>
    <p:extLst>
      <p:ext uri="{BB962C8B-B14F-4D97-AF65-F5344CB8AC3E}">
        <p14:creationId xmlns:p14="http://schemas.microsoft.com/office/powerpoint/2010/main" val="4107313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32871">
              <a:defRPr/>
            </a:pPr>
            <a:r>
              <a:rPr lang="en-US" sz="2000" dirty="0"/>
              <a:t>Generally use truck-mounted aerosol spraying on public streets and/or treat water catchments/storm drains on public lands</a:t>
            </a:r>
          </a:p>
          <a:p>
            <a:pPr marL="0" lvl="1" defTabSz="932871">
              <a:defRPr/>
            </a:pPr>
            <a:r>
              <a:rPr lang="en-US" sz="2000" dirty="0"/>
              <a:t>Most mosquito control programs in Virginia do not have the resources or legal authority to conduct inspections or control efforts on private land  </a:t>
            </a:r>
          </a:p>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14</a:t>
            </a:fld>
            <a:endParaRPr lang="en-US" dirty="0"/>
          </a:p>
        </p:txBody>
      </p:sp>
    </p:spTree>
    <p:extLst>
      <p:ext uri="{BB962C8B-B14F-4D97-AF65-F5344CB8AC3E}">
        <p14:creationId xmlns:p14="http://schemas.microsoft.com/office/powerpoint/2010/main" val="267241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buFont typeface="Arial" panose="020B0604020202020204" pitchFamily="34" charset="0"/>
              <a:buChar char="•"/>
            </a:pPr>
            <a:r>
              <a:rPr lang="en-US" dirty="0" smtClean="0">
                <a:solidFill>
                  <a:schemeClr val="tx1"/>
                </a:solidFill>
              </a:rPr>
              <a:t>Sent two ‘Dear Colleague’ Letters </a:t>
            </a:r>
          </a:p>
          <a:p>
            <a:pPr>
              <a:buFont typeface="Arial" panose="020B0604020202020204" pitchFamily="34" charset="0"/>
              <a:buChar char="•"/>
            </a:pPr>
            <a:r>
              <a:rPr lang="en-US" dirty="0" smtClean="0">
                <a:solidFill>
                  <a:schemeClr val="tx1"/>
                </a:solidFill>
              </a:rPr>
              <a:t>Established VDH websites for healthcare providers and general public</a:t>
            </a:r>
          </a:p>
          <a:p>
            <a:pPr>
              <a:buFont typeface="Arial" panose="020B0604020202020204" pitchFamily="34" charset="0"/>
              <a:buChar char="•"/>
            </a:pPr>
            <a:r>
              <a:rPr lang="en-US" dirty="0" smtClean="0">
                <a:solidFill>
                  <a:schemeClr val="tx1"/>
                </a:solidFill>
              </a:rPr>
              <a:t>Developing additional resources for websites, brochure for pregnant women, fact sheets, presentations for local health districts, etc. </a:t>
            </a:r>
          </a:p>
          <a:p>
            <a:pPr defTabSz="882403">
              <a:defRPr/>
            </a:pPr>
            <a:r>
              <a:rPr lang="en-US" baseline="0" dirty="0" smtClean="0"/>
              <a:t>What is Virginia doing in response to Zika virus outbreak?</a:t>
            </a:r>
          </a:p>
          <a:p>
            <a:pPr defTabSz="882403">
              <a:defRPr/>
            </a:pPr>
            <a:endParaRPr lang="en-US" baseline="0" dirty="0" smtClean="0"/>
          </a:p>
          <a:p>
            <a:pPr defTabSz="882403">
              <a:defRPr/>
            </a:pPr>
            <a:r>
              <a:rPr lang="en-US" baseline="0" dirty="0" smtClean="0"/>
              <a:t>Coordinate with partners, including </a:t>
            </a:r>
          </a:p>
          <a:p>
            <a:pPr marL="165451" indent="-165451" defTabSz="882403">
              <a:buFont typeface="Arial" panose="020B0604020202020204" pitchFamily="34" charset="0"/>
              <a:buChar char="•"/>
              <a:defRPr/>
            </a:pPr>
            <a:r>
              <a:rPr lang="en-US" baseline="0" dirty="0" smtClean="0"/>
              <a:t>Working with healthcare providers to answer questions, receive reports of suspected cases, facilitate testing </a:t>
            </a:r>
          </a:p>
          <a:p>
            <a:pPr marL="165451" indent="-165451" defTabSz="882403">
              <a:buFont typeface="Arial" panose="020B0604020202020204" pitchFamily="34" charset="0"/>
              <a:buChar char="•"/>
              <a:defRPr/>
            </a:pPr>
            <a:r>
              <a:rPr lang="en-US" baseline="0" dirty="0" smtClean="0"/>
              <a:t>Working with DCLS for laboratory testing </a:t>
            </a:r>
          </a:p>
          <a:p>
            <a:pPr marL="165451" indent="-165451" defTabSz="882403">
              <a:buFont typeface="Arial" panose="020B0604020202020204" pitchFamily="34" charset="0"/>
              <a:buChar char="•"/>
              <a:defRPr/>
            </a:pPr>
            <a:r>
              <a:rPr lang="en-US" baseline="0" dirty="0" smtClean="0"/>
              <a:t>Working with CDC on issues for disease investigation, surveillance, and testing</a:t>
            </a:r>
          </a:p>
          <a:p>
            <a:pPr defTabSz="882403">
              <a:defRPr/>
            </a:pPr>
            <a:endParaRPr lang="en-US" dirty="0" smtClean="0"/>
          </a:p>
          <a:p>
            <a:pPr defTabSz="882403">
              <a:defRPr/>
            </a:pPr>
            <a:r>
              <a:rPr lang="en-US" dirty="0" smtClean="0"/>
              <a:t>Raise</a:t>
            </a:r>
            <a:r>
              <a:rPr lang="en-US" baseline="0" dirty="0" smtClean="0"/>
              <a:t> awareness among clinicians and general public</a:t>
            </a:r>
          </a:p>
          <a:p>
            <a:pPr marL="165451" indent="-165451">
              <a:buFont typeface="Arial" panose="020B0604020202020204" pitchFamily="34" charset="0"/>
              <a:buChar char="•"/>
            </a:pPr>
            <a:r>
              <a:rPr lang="en-US" dirty="0" smtClean="0"/>
              <a:t>Dear Colleague letter on Zika, Influenza and Noro sent out 1/26/16 (</a:t>
            </a:r>
            <a:r>
              <a:rPr lang="en-US" dirty="0" smtClean="0">
                <a:hlinkClick r:id="rId3"/>
              </a:rPr>
              <a:t>http://www.vdh.virginia.gov/clinicians/</a:t>
            </a:r>
            <a:r>
              <a:rPr lang="en-US" dirty="0" smtClean="0"/>
              <a:t>; note that dissemination was delayed because of winter storm)</a:t>
            </a:r>
          </a:p>
          <a:p>
            <a:pPr marL="165451" indent="-165451">
              <a:buFont typeface="Arial" panose="020B0604020202020204" pitchFamily="34" charset="0"/>
              <a:buChar char="•"/>
            </a:pPr>
            <a:r>
              <a:rPr lang="en-US" dirty="0" smtClean="0"/>
              <a:t>VDH</a:t>
            </a:r>
            <a:r>
              <a:rPr lang="en-US" baseline="0" dirty="0" smtClean="0"/>
              <a:t> Zika fact sheet (posted 1/21/16)</a:t>
            </a:r>
          </a:p>
          <a:p>
            <a:pPr marL="165451" indent="-165451">
              <a:buFont typeface="Arial" panose="020B0604020202020204" pitchFamily="34" charset="0"/>
              <a:buChar char="•"/>
            </a:pPr>
            <a:r>
              <a:rPr lang="en-US" baseline="0" dirty="0" smtClean="0"/>
              <a:t>VDH Zika websites </a:t>
            </a:r>
            <a:r>
              <a:rPr lang="en-US" dirty="0" smtClean="0"/>
              <a:t>for general public and healthcare providers </a:t>
            </a:r>
            <a:r>
              <a:rPr lang="en-US" baseline="0" dirty="0" smtClean="0"/>
              <a:t>(</a:t>
            </a:r>
            <a:r>
              <a:rPr lang="en-US" baseline="0" dirty="0" smtClean="0">
                <a:hlinkClick r:id="rId4"/>
              </a:rPr>
              <a:t>http://www.vdh.virginia.gov/epidemiology/Zika/index.htm</a:t>
            </a:r>
            <a:r>
              <a:rPr lang="en-US" dirty="0" smtClean="0"/>
              <a:t>, </a:t>
            </a:r>
            <a:r>
              <a:rPr lang="en-US" baseline="0" dirty="0" smtClean="0"/>
              <a:t>live 1/26/16 and will be updated as needed)</a:t>
            </a:r>
          </a:p>
          <a:p>
            <a:pPr marL="165451" indent="-165451">
              <a:buFont typeface="Arial" panose="020B0604020202020204" pitchFamily="34" charset="0"/>
              <a:buChar char="•"/>
            </a:pPr>
            <a:r>
              <a:rPr lang="en-US" baseline="0" dirty="0" smtClean="0"/>
              <a:t>VDH brochure for pregnant women (1/29/16)</a:t>
            </a:r>
          </a:p>
          <a:p>
            <a:pPr defTabSz="882403">
              <a:defRPr/>
            </a:pPr>
            <a:endParaRPr lang="en-US" baseline="0" dirty="0" smtClean="0"/>
          </a:p>
          <a:p>
            <a:pPr defTabSz="882403">
              <a:defRPr/>
            </a:pPr>
            <a:r>
              <a:rPr lang="en-US" dirty="0" smtClean="0"/>
              <a:t>Expand laboratory testing capabilities</a:t>
            </a:r>
            <a:r>
              <a:rPr lang="en-US" baseline="0" dirty="0" smtClean="0"/>
              <a:t> at DCLS</a:t>
            </a:r>
          </a:p>
          <a:p>
            <a:pPr marL="165451" indent="-165451" defTabSz="882403">
              <a:buFont typeface="Arial" panose="020B0604020202020204" pitchFamily="34" charset="0"/>
              <a:buChar char="•"/>
              <a:defRPr/>
            </a:pPr>
            <a:r>
              <a:rPr lang="en-US" baseline="0" dirty="0" smtClean="0"/>
              <a:t>DCLS is in discussion with CDC about the opportunity to expand lab testing in Virginia </a:t>
            </a:r>
          </a:p>
          <a:p>
            <a:pPr marL="165451" indent="-165451" defTabSz="882403">
              <a:buFont typeface="Arial" panose="020B0604020202020204" pitchFamily="34" charset="0"/>
              <a:buChar char="•"/>
              <a:defRPr/>
            </a:pPr>
            <a:endParaRPr lang="en-US" dirty="0" smtClean="0"/>
          </a:p>
        </p:txBody>
      </p:sp>
      <p:sp>
        <p:nvSpPr>
          <p:cNvPr id="4" name="Slide Number Placeholder 3"/>
          <p:cNvSpPr>
            <a:spLocks noGrp="1"/>
          </p:cNvSpPr>
          <p:nvPr>
            <p:ph type="sldNum" sz="quarter" idx="10"/>
          </p:nvPr>
        </p:nvSpPr>
        <p:spPr/>
        <p:txBody>
          <a:bodyPr/>
          <a:lstStyle/>
          <a:p>
            <a:fld id="{89AD7122-8500-490A-8341-10929C164E21}" type="slidenum">
              <a:rPr lang="en-US" smtClean="0"/>
              <a:pPr/>
              <a:t>15</a:t>
            </a:fld>
            <a:endParaRPr lang="en-US" dirty="0"/>
          </a:p>
        </p:txBody>
      </p:sp>
    </p:spTree>
    <p:extLst>
      <p:ext uri="{BB962C8B-B14F-4D97-AF65-F5344CB8AC3E}">
        <p14:creationId xmlns:p14="http://schemas.microsoft.com/office/powerpoint/2010/main" val="38116307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baseline="0" dirty="0" smtClean="0"/>
              <a:t>What is Virginia doing in response to Zika virus outbreak?</a:t>
            </a:r>
          </a:p>
          <a:p>
            <a:r>
              <a:rPr lang="en-US" baseline="0" dirty="0" smtClean="0"/>
              <a:t>Conducting disease surveillance in Virginia</a:t>
            </a:r>
          </a:p>
          <a:p>
            <a:endParaRPr lang="en-US" baseline="0" dirty="0" smtClean="0"/>
          </a:p>
          <a:p>
            <a:r>
              <a:rPr lang="en-US" baseline="0" dirty="0" smtClean="0"/>
              <a:t>Develop guidance, procedures and training for VDH staff</a:t>
            </a:r>
          </a:p>
          <a:p>
            <a:pPr marL="165451" indent="-165451">
              <a:buFont typeface="Arial" panose="020B0604020202020204" pitchFamily="34" charset="0"/>
              <a:buChar char="•"/>
            </a:pPr>
            <a:r>
              <a:rPr lang="en-US" baseline="0" dirty="0" smtClean="0"/>
              <a:t>Statewide guidance available through the disease control manual for staff (1/21/16 with updates </a:t>
            </a:r>
            <a:r>
              <a:rPr lang="en-US" dirty="0"/>
              <a:t>as needed, </a:t>
            </a:r>
            <a:r>
              <a:rPr lang="en-US" dirty="0">
                <a:hlinkClick r:id="rId3"/>
              </a:rPr>
              <a:t>http://</a:t>
            </a:r>
            <a:r>
              <a:rPr lang="en-US" dirty="0" smtClean="0">
                <a:hlinkClick r:id="rId3"/>
              </a:rPr>
              <a:t>vdhweb/epi/DCM_guidelines.asp</a:t>
            </a:r>
            <a:r>
              <a:rPr lang="en-US" dirty="0" smtClean="0"/>
              <a:t>)</a:t>
            </a:r>
          </a:p>
          <a:p>
            <a:pPr marL="165451" indent="-165451">
              <a:buFont typeface="Arial" panose="020B0604020202020204" pitchFamily="34" charset="0"/>
              <a:buChar char="•"/>
            </a:pPr>
            <a:r>
              <a:rPr lang="en-US" dirty="0" smtClean="0"/>
              <a:t>Epi call with districts 1/27/16 </a:t>
            </a:r>
            <a:endParaRPr lang="en-US" baseline="0" dirty="0" smtClean="0"/>
          </a:p>
          <a:p>
            <a:endParaRPr lang="en-US" dirty="0" smtClean="0"/>
          </a:p>
          <a:p>
            <a:r>
              <a:rPr lang="en-US" dirty="0" smtClean="0"/>
              <a:t>Pursue funding opportunities</a:t>
            </a:r>
          </a:p>
          <a:p>
            <a:pPr marL="165451" indent="-165451">
              <a:buFont typeface="Arial" panose="020B0604020202020204" pitchFamily="34" charset="0"/>
              <a:buChar char="•"/>
            </a:pPr>
            <a:r>
              <a:rPr lang="en-US" dirty="0" smtClean="0"/>
              <a:t>With funding</a:t>
            </a:r>
            <a:r>
              <a:rPr lang="en-US" baseline="0" dirty="0" smtClean="0"/>
              <a:t> available from CDC for Ebola response, VDH plans to pursue funding opportunities for Zika surveillance, laboratory testing </a:t>
            </a:r>
          </a:p>
          <a:p>
            <a:pPr marL="165451" indent="-165451">
              <a:buFont typeface="Arial" panose="020B0604020202020204" pitchFamily="34" charset="0"/>
              <a:buChar char="•"/>
            </a:pPr>
            <a:endParaRPr lang="en-US" baseline="0" dirty="0" smtClean="0"/>
          </a:p>
          <a:p>
            <a:pPr lvl="0"/>
            <a:r>
              <a:rPr lang="en-US" b="1" dirty="0"/>
              <a:t>The focus of public health actions related to Zika virus in Virginia will be to identify and test pregnant women who may be infected. These test results will guide additional recommendations for her pregnancy.  A pregnant woman will be offered testing by public health if:</a:t>
            </a:r>
          </a:p>
          <a:p>
            <a:pPr lvl="0"/>
            <a:r>
              <a:rPr lang="en-US" dirty="0"/>
              <a:t>she traveled to a Zika-affected area within the past 12 weeks (even if she does not have signs of illness); </a:t>
            </a:r>
          </a:p>
          <a:p>
            <a:pPr lvl="0"/>
            <a:r>
              <a:rPr lang="en-US" dirty="0"/>
              <a:t>she traveled to a Zika-affected area at any point during pregnancy and an ultrasound identifies microcephaly or intracranial calcifications in her fetus; </a:t>
            </a:r>
          </a:p>
          <a:p>
            <a:pPr lvl="0"/>
            <a:r>
              <a:rPr lang="en-US" dirty="0"/>
              <a:t>she traveled to a Zika-affected area at any point during pregnancy and she experiences fetal loss or has an infant born with microcephaly </a:t>
            </a:r>
          </a:p>
          <a:p>
            <a:pPr lvl="0"/>
            <a:r>
              <a:rPr lang="en-US" dirty="0"/>
              <a:t> she has a sexual partner who has been diagnosed with Zika.</a:t>
            </a:r>
          </a:p>
          <a:p>
            <a:pPr lvl="0"/>
            <a:endParaRPr lang="en-US" dirty="0"/>
          </a:p>
          <a:p>
            <a:pPr lvl="0"/>
            <a:r>
              <a:rPr lang="en-US" b="1" dirty="0"/>
              <a:t> In addition to pregnant women, individuals who fall into one of the following groups may also be tested for Zika:</a:t>
            </a:r>
          </a:p>
          <a:p>
            <a:pPr lvl="1"/>
            <a:r>
              <a:rPr lang="en-US" dirty="0"/>
              <a:t>Testing and further clinical evaluation is recommended for infants who have symptoms of Zika in the first 2 weeks of life or are diagnosed with microcephaly or intracranial calcifications </a:t>
            </a:r>
            <a:r>
              <a:rPr lang="en-US" u="sng" dirty="0"/>
              <a:t>and</a:t>
            </a:r>
            <a:r>
              <a:rPr lang="en-US" dirty="0"/>
              <a:t> are born to a woman who traveled to or resided in a Zika-affected area.</a:t>
            </a:r>
          </a:p>
          <a:p>
            <a:pPr lvl="1"/>
            <a:r>
              <a:rPr lang="en-US" dirty="0"/>
              <a:t>Infants born to a mother with positive or inconclusive test results for Zika virus infection. </a:t>
            </a:r>
          </a:p>
          <a:p>
            <a:pPr lvl="1"/>
            <a:r>
              <a:rPr lang="en-US" u="sng" dirty="0"/>
              <a:t>Men</a:t>
            </a:r>
            <a:r>
              <a:rPr lang="en-US" sz="900" dirty="0"/>
              <a:t> </a:t>
            </a:r>
            <a:r>
              <a:rPr lang="en-US" dirty="0"/>
              <a:t> who traveled to or resided in a Zika-affected area  </a:t>
            </a:r>
            <a:r>
              <a:rPr lang="en-US" u="sng" dirty="0"/>
              <a:t>and</a:t>
            </a:r>
            <a:r>
              <a:rPr lang="en-US" dirty="0"/>
              <a:t> who developed symptoms compatible with Zika during or within 2 weeks of travel </a:t>
            </a:r>
            <a:r>
              <a:rPr lang="en-US" u="sng" dirty="0"/>
              <a:t>and</a:t>
            </a:r>
            <a:r>
              <a:rPr lang="en-US" dirty="0"/>
              <a:t> have a pregnant sexual partner </a:t>
            </a:r>
          </a:p>
          <a:p>
            <a:pPr lvl="1"/>
            <a:r>
              <a:rPr lang="en-US" dirty="0"/>
              <a:t>Men who traveled to or resided in a Zika-affected area  </a:t>
            </a:r>
            <a:r>
              <a:rPr lang="en-US" u="sng" dirty="0"/>
              <a:t>and</a:t>
            </a:r>
            <a:r>
              <a:rPr lang="en-US" dirty="0"/>
              <a:t> who developed symptoms compatible with Zika during or within 2 weeks of travel </a:t>
            </a:r>
            <a:r>
              <a:rPr lang="en-US" u="sng" dirty="0"/>
              <a:t>and</a:t>
            </a:r>
            <a:r>
              <a:rPr lang="en-US" dirty="0"/>
              <a:t> have a sexual partner with symptoms of Zika. </a:t>
            </a:r>
          </a:p>
          <a:p>
            <a:pPr lvl="1"/>
            <a:r>
              <a:rPr lang="en-US" dirty="0"/>
              <a:t>Men or women who did not travel to a Zika-affected area, but have symptoms of Zika </a:t>
            </a:r>
            <a:r>
              <a:rPr lang="en-US" u="sng" dirty="0"/>
              <a:t>and</a:t>
            </a:r>
            <a:r>
              <a:rPr lang="en-US" dirty="0"/>
              <a:t> who had a sexual partner who traveled to a Zika-affected area and had symptoms of Zika during or within 2 weeks of travel.</a:t>
            </a:r>
          </a:p>
          <a:p>
            <a:pPr marL="165451" indent="-16545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89AD7122-8500-490A-8341-10929C164E21}" type="slidenum">
              <a:rPr lang="en-US" smtClean="0"/>
              <a:pPr/>
              <a:t>16</a:t>
            </a:fld>
            <a:endParaRPr lang="en-US" dirty="0"/>
          </a:p>
        </p:txBody>
      </p:sp>
    </p:spTree>
    <p:extLst>
      <p:ext uri="{BB962C8B-B14F-4D97-AF65-F5344CB8AC3E}">
        <p14:creationId xmlns:p14="http://schemas.microsoft.com/office/powerpoint/2010/main" val="3811630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17</a:t>
            </a:fld>
            <a:endParaRPr lang="en-US" dirty="0"/>
          </a:p>
        </p:txBody>
      </p:sp>
    </p:spTree>
    <p:extLst>
      <p:ext uri="{BB962C8B-B14F-4D97-AF65-F5344CB8AC3E}">
        <p14:creationId xmlns:p14="http://schemas.microsoft.com/office/powerpoint/2010/main" val="669709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18</a:t>
            </a:fld>
            <a:endParaRPr lang="en-US" dirty="0"/>
          </a:p>
        </p:txBody>
      </p:sp>
    </p:spTree>
    <p:extLst>
      <p:ext uri="{BB962C8B-B14F-4D97-AF65-F5344CB8AC3E}">
        <p14:creationId xmlns:p14="http://schemas.microsoft.com/office/powerpoint/2010/main" val="2161369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Recommended (funded) Activities:</a:t>
            </a:r>
            <a:endParaRPr lang="en-US" dirty="0" smtClean="0">
              <a:solidFill>
                <a:schemeClr val="tx1"/>
              </a:solidFill>
            </a:endParaRPr>
          </a:p>
          <a:p>
            <a:r>
              <a:rPr lang="en-US" dirty="0" smtClean="0">
                <a:solidFill>
                  <a:schemeClr val="tx1"/>
                </a:solidFill>
              </a:rPr>
              <a:t>Human surveillance &amp; epidemiological investigations</a:t>
            </a:r>
          </a:p>
          <a:p>
            <a:pPr>
              <a:buFont typeface="Arial" panose="020B0604020202020204" pitchFamily="34" charset="0"/>
              <a:buChar char="•"/>
            </a:pPr>
            <a:r>
              <a:rPr lang="en-US" dirty="0" smtClean="0">
                <a:solidFill>
                  <a:schemeClr val="tx1"/>
                </a:solidFill>
                <a:effectLst/>
              </a:rPr>
              <a:t>Amplified vector surveillance &amp; control activities</a:t>
            </a:r>
          </a:p>
          <a:p>
            <a:pPr>
              <a:buFont typeface="Arial" panose="020B0604020202020204" pitchFamily="34" charset="0"/>
              <a:buChar char="•"/>
            </a:pPr>
            <a:r>
              <a:rPr lang="en-US" dirty="0" err="1" smtClean="0">
                <a:solidFill>
                  <a:schemeClr val="tx1"/>
                </a:solidFill>
                <a:effectLst/>
              </a:rPr>
              <a:t>ArboNET</a:t>
            </a:r>
            <a:r>
              <a:rPr lang="en-US" dirty="0" smtClean="0">
                <a:solidFill>
                  <a:schemeClr val="tx1"/>
                </a:solidFill>
                <a:effectLst/>
              </a:rPr>
              <a:t> reporting coordination</a:t>
            </a:r>
          </a:p>
          <a:p>
            <a:pPr>
              <a:buFont typeface="Arial" panose="020B0604020202020204" pitchFamily="34" charset="0"/>
              <a:buChar char="•"/>
            </a:pPr>
            <a:r>
              <a:rPr lang="en-US" dirty="0" smtClean="0">
                <a:solidFill>
                  <a:schemeClr val="tx1"/>
                </a:solidFill>
                <a:effectLst/>
              </a:rPr>
              <a:t>Screening &amp; monitoring of travelers or local transmission cases</a:t>
            </a:r>
          </a:p>
          <a:p>
            <a:pPr>
              <a:buFont typeface="Arial" panose="020B0604020202020204" pitchFamily="34" charset="0"/>
              <a:buChar char="•"/>
            </a:pPr>
            <a:r>
              <a:rPr lang="en-US" dirty="0" smtClean="0">
                <a:solidFill>
                  <a:schemeClr val="tx1"/>
                </a:solidFill>
                <a:effectLst/>
              </a:rPr>
              <a:t>Clinician outreach enhancements</a:t>
            </a:r>
          </a:p>
          <a:p>
            <a:pPr>
              <a:buFont typeface="Arial" panose="020B0604020202020204" pitchFamily="34" charset="0"/>
              <a:buChar char="•"/>
            </a:pPr>
            <a:r>
              <a:rPr lang="en-US" dirty="0" smtClean="0">
                <a:solidFill>
                  <a:schemeClr val="tx1"/>
                </a:solidFill>
                <a:effectLst/>
              </a:rPr>
              <a:t>Risk communications support</a:t>
            </a:r>
          </a:p>
          <a:p>
            <a:pPr>
              <a:buFont typeface="Arial" panose="020B0604020202020204" pitchFamily="34" charset="0"/>
              <a:buChar char="•"/>
            </a:pPr>
            <a:r>
              <a:rPr lang="en-US" dirty="0" smtClean="0">
                <a:solidFill>
                  <a:schemeClr val="tx1"/>
                </a:solidFill>
                <a:effectLst/>
              </a:rPr>
              <a:t>Management of mosquito abatement districts</a:t>
            </a:r>
          </a:p>
          <a:p>
            <a:pPr>
              <a:buFont typeface="Arial" panose="020B0604020202020204" pitchFamily="34" charset="0"/>
              <a:buChar char="•"/>
            </a:pPr>
            <a:r>
              <a:rPr lang="en-US" dirty="0" smtClean="0">
                <a:solidFill>
                  <a:schemeClr val="tx1"/>
                </a:solidFill>
                <a:effectLst/>
              </a:rPr>
              <a:t>Clinical lab specimen transport </a:t>
            </a:r>
          </a:p>
          <a:p>
            <a:pPr>
              <a:buFont typeface="Arial" panose="020B0604020202020204" pitchFamily="34" charset="0"/>
              <a:buChar char="•"/>
            </a:pPr>
            <a:r>
              <a:rPr lang="en-US" dirty="0" smtClean="0">
                <a:solidFill>
                  <a:schemeClr val="tx1"/>
                </a:solidFill>
                <a:effectLst/>
              </a:rPr>
              <a:t>Laboratory testing, diagnostics, supplies, training</a:t>
            </a:r>
          </a:p>
          <a:p>
            <a:pPr>
              <a:buFont typeface="Arial" panose="020B0604020202020204" pitchFamily="34" charset="0"/>
              <a:buChar char="•"/>
            </a:pPr>
            <a:r>
              <a:rPr lang="en-US" dirty="0" smtClean="0">
                <a:solidFill>
                  <a:schemeClr val="tx1"/>
                </a:solidFill>
                <a:effectLst/>
              </a:rPr>
              <a:t>Biosafety &amp; security enhancements</a:t>
            </a:r>
          </a:p>
          <a:p>
            <a:pPr>
              <a:buFont typeface="Arial" panose="020B0604020202020204" pitchFamily="34" charset="0"/>
              <a:buChar char="•"/>
            </a:pPr>
            <a:r>
              <a:rPr lang="en-US" dirty="0" smtClean="0">
                <a:solidFill>
                  <a:schemeClr val="tx1"/>
                </a:solidFill>
                <a:effectLst/>
              </a:rPr>
              <a:t>Coordination of partnerships with maternal/fetal &amp; birth defects organizations</a:t>
            </a:r>
          </a:p>
          <a:p>
            <a:endParaRPr lang="en-US" sz="1000" dirty="0"/>
          </a:p>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19</a:t>
            </a:fld>
            <a:endParaRPr lang="en-US" dirty="0"/>
          </a:p>
        </p:txBody>
      </p:sp>
    </p:spTree>
    <p:extLst>
      <p:ext uri="{BB962C8B-B14F-4D97-AF65-F5344CB8AC3E}">
        <p14:creationId xmlns:p14="http://schemas.microsoft.com/office/powerpoint/2010/main" val="1186284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a:t>
            </a:fld>
            <a:endParaRPr lang="en-US" dirty="0"/>
          </a:p>
        </p:txBody>
      </p:sp>
    </p:spTree>
    <p:extLst>
      <p:ext uri="{BB962C8B-B14F-4D97-AF65-F5344CB8AC3E}">
        <p14:creationId xmlns:p14="http://schemas.microsoft.com/office/powerpoint/2010/main" val="2548801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20</a:t>
            </a:fld>
            <a:endParaRPr lang="en-US" dirty="0"/>
          </a:p>
        </p:txBody>
      </p:sp>
    </p:spTree>
    <p:extLst>
      <p:ext uri="{BB962C8B-B14F-4D97-AF65-F5344CB8AC3E}">
        <p14:creationId xmlns:p14="http://schemas.microsoft.com/office/powerpoint/2010/main" val="11429502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21</a:t>
            </a:fld>
            <a:endParaRPr lang="en-US" dirty="0"/>
          </a:p>
        </p:txBody>
      </p:sp>
    </p:spTree>
    <p:extLst>
      <p:ext uri="{BB962C8B-B14F-4D97-AF65-F5344CB8AC3E}">
        <p14:creationId xmlns:p14="http://schemas.microsoft.com/office/powerpoint/2010/main" val="1726648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22</a:t>
            </a:fld>
            <a:endParaRPr lang="en-US" dirty="0"/>
          </a:p>
        </p:txBody>
      </p:sp>
    </p:spTree>
    <p:extLst>
      <p:ext uri="{BB962C8B-B14F-4D97-AF65-F5344CB8AC3E}">
        <p14:creationId xmlns:p14="http://schemas.microsoft.com/office/powerpoint/2010/main" val="26783921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23</a:t>
            </a:fld>
            <a:endParaRPr lang="en-US" dirty="0"/>
          </a:p>
        </p:txBody>
      </p:sp>
    </p:spTree>
    <p:extLst>
      <p:ext uri="{BB962C8B-B14F-4D97-AF65-F5344CB8AC3E}">
        <p14:creationId xmlns:p14="http://schemas.microsoft.com/office/powerpoint/2010/main" val="3650075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24</a:t>
            </a:fld>
            <a:endParaRPr lang="en-US" dirty="0"/>
          </a:p>
        </p:txBody>
      </p:sp>
    </p:spTree>
    <p:extLst>
      <p:ext uri="{BB962C8B-B14F-4D97-AF65-F5344CB8AC3E}">
        <p14:creationId xmlns:p14="http://schemas.microsoft.com/office/powerpoint/2010/main" val="1056319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9696" indent="-288344">
              <a:defRPr>
                <a:solidFill>
                  <a:schemeClr val="tx1"/>
                </a:solidFill>
                <a:latin typeface="Arial" pitchFamily="34" charset="0"/>
              </a:defRPr>
            </a:lvl2pPr>
            <a:lvl3pPr marL="1153378" indent="-230675">
              <a:defRPr>
                <a:solidFill>
                  <a:schemeClr val="tx1"/>
                </a:solidFill>
                <a:latin typeface="Arial" pitchFamily="34" charset="0"/>
              </a:defRPr>
            </a:lvl3pPr>
            <a:lvl4pPr marL="1614730" indent="-230675">
              <a:defRPr>
                <a:solidFill>
                  <a:schemeClr val="tx1"/>
                </a:solidFill>
                <a:latin typeface="Arial" pitchFamily="34" charset="0"/>
              </a:defRPr>
            </a:lvl4pPr>
            <a:lvl5pPr marL="2076080" indent="-230675">
              <a:defRPr>
                <a:solidFill>
                  <a:schemeClr val="tx1"/>
                </a:solidFill>
                <a:latin typeface="Arial" pitchFamily="34" charset="0"/>
              </a:defRPr>
            </a:lvl5pPr>
            <a:lvl6pPr marL="2537432" indent="-230675" eaLnBrk="0" fontAlgn="base" hangingPunct="0">
              <a:spcBef>
                <a:spcPct val="0"/>
              </a:spcBef>
              <a:spcAft>
                <a:spcPct val="0"/>
              </a:spcAft>
              <a:defRPr>
                <a:solidFill>
                  <a:schemeClr val="tx1"/>
                </a:solidFill>
                <a:latin typeface="Arial" pitchFamily="34" charset="0"/>
              </a:defRPr>
            </a:lvl6pPr>
            <a:lvl7pPr marL="2998783" indent="-230675" eaLnBrk="0" fontAlgn="base" hangingPunct="0">
              <a:spcBef>
                <a:spcPct val="0"/>
              </a:spcBef>
              <a:spcAft>
                <a:spcPct val="0"/>
              </a:spcAft>
              <a:defRPr>
                <a:solidFill>
                  <a:schemeClr val="tx1"/>
                </a:solidFill>
                <a:latin typeface="Arial" pitchFamily="34" charset="0"/>
              </a:defRPr>
            </a:lvl7pPr>
            <a:lvl8pPr marL="3460135" indent="-230675" eaLnBrk="0" fontAlgn="base" hangingPunct="0">
              <a:spcBef>
                <a:spcPct val="0"/>
              </a:spcBef>
              <a:spcAft>
                <a:spcPct val="0"/>
              </a:spcAft>
              <a:defRPr>
                <a:solidFill>
                  <a:schemeClr val="tx1"/>
                </a:solidFill>
                <a:latin typeface="Arial" pitchFamily="34" charset="0"/>
              </a:defRPr>
            </a:lvl8pPr>
            <a:lvl9pPr marL="3921486" indent="-230675" eaLnBrk="0" fontAlgn="base" hangingPunct="0">
              <a:spcBef>
                <a:spcPct val="0"/>
              </a:spcBef>
              <a:spcAft>
                <a:spcPct val="0"/>
              </a:spcAft>
              <a:defRPr>
                <a:solidFill>
                  <a:schemeClr val="tx1"/>
                </a:solidFill>
                <a:latin typeface="Arial" pitchFamily="34" charset="0"/>
              </a:defRPr>
            </a:lvl9pPr>
          </a:lstStyle>
          <a:p>
            <a:fld id="{222DE6E0-CE65-401F-AD1B-14F756F3F9A9}" type="slidenum">
              <a:rPr lang="en-US" altLang="en-US" smtClean="0"/>
              <a:pPr/>
              <a:t>25</a:t>
            </a:fld>
            <a:endParaRPr lang="en-US"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26</a:t>
            </a:fld>
            <a:endParaRPr lang="en-US" dirty="0"/>
          </a:p>
        </p:txBody>
      </p:sp>
    </p:spTree>
    <p:extLst>
      <p:ext uri="{BB962C8B-B14F-4D97-AF65-F5344CB8AC3E}">
        <p14:creationId xmlns:p14="http://schemas.microsoft.com/office/powerpoint/2010/main" val="13285077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27</a:t>
            </a:fld>
            <a:endParaRPr lang="en-US" dirty="0"/>
          </a:p>
        </p:txBody>
      </p:sp>
    </p:spTree>
    <p:extLst>
      <p:ext uri="{BB962C8B-B14F-4D97-AF65-F5344CB8AC3E}">
        <p14:creationId xmlns:p14="http://schemas.microsoft.com/office/powerpoint/2010/main" val="36627133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21371BF-84CA-4E52-806B-04CFFE190C01}" type="slidenum">
              <a:rPr lang="en-US" smtClean="0"/>
              <a:t>28</a:t>
            </a:fld>
            <a:endParaRPr lang="en-US" dirty="0"/>
          </a:p>
        </p:txBody>
      </p:sp>
    </p:spTree>
    <p:extLst>
      <p:ext uri="{BB962C8B-B14F-4D97-AF65-F5344CB8AC3E}">
        <p14:creationId xmlns:p14="http://schemas.microsoft.com/office/powerpoint/2010/main" val="3119797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5751" lvl="1" indent="-275751" defTabSz="932871">
              <a:buFont typeface="Arial" panose="020B0604020202020204" pitchFamily="34" charset="0"/>
              <a:buChar char="•"/>
              <a:defRPr/>
            </a:pPr>
            <a:r>
              <a:rPr lang="en-US" sz="1500" dirty="0"/>
              <a:t>Zika virus infection is primarily spread through the bite of an infected mosquito.  Of those that are infected with the virus,  1 out of every 5 will become sick.  The most commonly reported symptoms are fever, rash, joint pain and conjunctivitis.  The illness is typically mild,  lasting approximately 1 week.  There are some reports of more lengthy or more serious illness, but those are much less common.  80% of those who are infected will NOT become ill.  </a:t>
            </a:r>
          </a:p>
          <a:p>
            <a:pPr marL="275751" lvl="1" indent="-275751" defTabSz="932871">
              <a:buFont typeface="Arial" panose="020B0604020202020204" pitchFamily="34" charset="0"/>
              <a:buChar char="•"/>
              <a:defRPr/>
            </a:pPr>
            <a:endParaRPr lang="en-US" sz="1500" dirty="0"/>
          </a:p>
          <a:p>
            <a:pPr marL="275751" lvl="1" indent="-275751" defTabSz="932871">
              <a:buFont typeface="Arial" panose="020B0604020202020204" pitchFamily="34" charset="0"/>
              <a:buChar char="•"/>
              <a:defRPr/>
            </a:pPr>
            <a:r>
              <a:rPr lang="en-US" sz="1500" dirty="0"/>
              <a:t>The treatment for Zika virus infection is what is known as “supportive care”,  that is,  there are no specific medications to treat the infection.  The illness is treated by managing the symptoms,  which can include fluids, rest,  and medications such as tylenol to reduce fever.  There is currently no vaccine to prevent zika virus infection. </a:t>
            </a:r>
          </a:p>
          <a:p>
            <a:pPr marL="275751" lvl="1" indent="-275751" defTabSz="932871">
              <a:buFont typeface="Arial" panose="020B0604020202020204" pitchFamily="34" charset="0"/>
              <a:buChar char="•"/>
              <a:defRPr/>
            </a:pPr>
            <a:endParaRPr lang="en-US" sz="1500" dirty="0"/>
          </a:p>
          <a:p>
            <a:r>
              <a:rPr lang="en-US" dirty="0" smtClean="0">
                <a:solidFill>
                  <a:schemeClr val="tx1"/>
                </a:solidFill>
              </a:rPr>
              <a:t>4 of 5 infected persons are asymptomatic – not sick</a:t>
            </a:r>
          </a:p>
          <a:p>
            <a:endParaRPr lang="en-US" sz="1400" dirty="0"/>
          </a:p>
          <a:p>
            <a:pPr marL="0" lvl="1" defTabSz="932871">
              <a:defRPr/>
            </a:pPr>
            <a:endParaRPr lang="en-US" sz="1500" dirty="0"/>
          </a:p>
        </p:txBody>
      </p:sp>
      <p:sp>
        <p:nvSpPr>
          <p:cNvPr id="4" name="Slide Number Placeholder 3"/>
          <p:cNvSpPr>
            <a:spLocks noGrp="1"/>
          </p:cNvSpPr>
          <p:nvPr>
            <p:ph type="sldNum" sz="quarter" idx="10"/>
          </p:nvPr>
        </p:nvSpPr>
        <p:spPr/>
        <p:txBody>
          <a:bodyPr/>
          <a:lstStyle/>
          <a:p>
            <a:fld id="{89AD7122-8500-490A-8341-10929C164E21}" type="slidenum">
              <a:rPr lang="en-US" smtClean="0"/>
              <a:pPr/>
              <a:t>3</a:t>
            </a:fld>
            <a:endParaRPr lang="en-US" dirty="0"/>
          </a:p>
        </p:txBody>
      </p:sp>
    </p:spTree>
    <p:extLst>
      <p:ext uri="{BB962C8B-B14F-4D97-AF65-F5344CB8AC3E}">
        <p14:creationId xmlns:p14="http://schemas.microsoft.com/office/powerpoint/2010/main" val="1906851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case of locally spread Zika virus was confirmed</a:t>
            </a:r>
            <a:r>
              <a:rPr lang="en-US" baseline="0" dirty="0" smtClean="0"/>
              <a:t> and reported from Brazil in May of 2015.  The virus has long circulated in Africa and parts of Asia but it is new to the Western Hemisphere. It is thought that 1.5 million people in Brazil have been infected with the virus, and the virus has spread throughout countries in Latin America and the Caribbean.  </a:t>
            </a:r>
          </a:p>
          <a:p>
            <a:endParaRPr lang="en-US" baseline="0" dirty="0" smtClean="0"/>
          </a:p>
          <a:p>
            <a:r>
              <a:rPr lang="en-US" baseline="0" dirty="0" smtClean="0"/>
              <a:t>Due to the mobile nature of our society, we expect that numbers of imported cases ,  or cases that are identified in travelers visiting or returning to the US from these areas of the world,  to increase over time.  </a:t>
            </a:r>
            <a:endParaRPr lang="en-US" dirty="0" smtClean="0"/>
          </a:p>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4</a:t>
            </a:fld>
            <a:endParaRPr lang="en-US" dirty="0"/>
          </a:p>
        </p:txBody>
      </p:sp>
    </p:spTree>
    <p:extLst>
      <p:ext uri="{BB962C8B-B14F-4D97-AF65-F5344CB8AC3E}">
        <p14:creationId xmlns:p14="http://schemas.microsoft.com/office/powerpoint/2010/main" val="1897077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defTabSz="932871">
              <a:defRPr/>
            </a:pPr>
            <a:r>
              <a:rPr lang="en-US" dirty="0" smtClean="0">
                <a:solidFill>
                  <a:schemeClr val="tx1"/>
                </a:solidFill>
                <a:ea typeface="+mn-ea"/>
                <a:cs typeface="+mn-cs"/>
              </a:rPr>
              <a:t>Persons who have not traveled to affected country are not currently at risk of getting Zika from mosquito bites in the United States</a:t>
            </a:r>
          </a:p>
          <a:p>
            <a:pPr marL="757958" lvl="2" indent="-349827"/>
            <a:r>
              <a:rPr lang="en-US" dirty="0" smtClean="0">
                <a:solidFill>
                  <a:schemeClr val="tx1"/>
                </a:solidFill>
                <a:ea typeface="+mn-ea"/>
                <a:cs typeface="+mn-cs"/>
              </a:rPr>
              <a:t>Risk of local transmission of Zika virus is currently low because it is not mosquito season in Virginia</a:t>
            </a:r>
            <a:endParaRPr lang="en-US" dirty="0" smtClean="0">
              <a:solidFill>
                <a:schemeClr val="tx1"/>
              </a:solidFill>
            </a:endParaRPr>
          </a:p>
          <a:p>
            <a:endParaRPr lang="en-US" dirty="0" smtClean="0">
              <a:solidFill>
                <a:schemeClr val="tx1"/>
              </a:solidFill>
              <a:ea typeface="+mn-ea"/>
              <a:cs typeface="+mn-cs"/>
            </a:endParaRPr>
          </a:p>
          <a:p>
            <a:pPr defTabSz="932871">
              <a:defRPr/>
            </a:pPr>
            <a:endParaRPr lang="en-US" dirty="0" smtClean="0"/>
          </a:p>
          <a:p>
            <a:pPr defTabSz="932871">
              <a:defRPr/>
            </a:pPr>
            <a:endParaRPr lang="en-US" dirty="0" smtClean="0"/>
          </a:p>
          <a:p>
            <a:pPr defTabSz="932871">
              <a:defRPr/>
            </a:pPr>
            <a:r>
              <a:rPr lang="en-US" dirty="0" smtClean="0"/>
              <a:t>The main population at risk includes those individuals who are living in or traveling to areas with ongoing</a:t>
            </a:r>
            <a:r>
              <a:rPr lang="en-US" baseline="0" dirty="0" smtClean="0"/>
              <a:t> transmission of Zika virus infection,  including pregnant women.  Transmission via the bite of a mosquito remains the primary mode of transmission; persons who have not traveled to these areas are not currently at any significant level of risk.  There is potential for local transmission to take places in parts of the United States, including Virginia that are mosquitoes that are capable of spreading zika virus.  Right now,  because it is not mosquito season in Virginia,  the risk of local transmission here is very low.  </a:t>
            </a:r>
            <a:endParaRPr lang="en-US" dirty="0" smtClean="0"/>
          </a:p>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5</a:t>
            </a:fld>
            <a:endParaRPr lang="en-US" dirty="0"/>
          </a:p>
        </p:txBody>
      </p:sp>
    </p:spTree>
    <p:extLst>
      <p:ext uri="{BB962C8B-B14F-4D97-AF65-F5344CB8AC3E}">
        <p14:creationId xmlns:p14="http://schemas.microsoft.com/office/powerpoint/2010/main" val="1503785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buFont typeface="Arial" panose="020B0604020202020204" pitchFamily="34" charset="0"/>
              <a:buChar char="•"/>
            </a:pPr>
            <a:r>
              <a:rPr lang="en-US" dirty="0" smtClean="0">
                <a:solidFill>
                  <a:schemeClr val="tx1"/>
                </a:solidFill>
              </a:rPr>
              <a:t>2 in Northwest Region</a:t>
            </a:r>
          </a:p>
          <a:p>
            <a:pPr lvl="2">
              <a:buFont typeface="Arial" panose="020B0604020202020204" pitchFamily="34" charset="0"/>
              <a:buChar char="•"/>
            </a:pPr>
            <a:r>
              <a:rPr lang="en-US" dirty="0" smtClean="0">
                <a:solidFill>
                  <a:schemeClr val="tx1"/>
                </a:solidFill>
              </a:rPr>
              <a:t>1 in Northern Region</a:t>
            </a:r>
          </a:p>
          <a:p>
            <a:pPr lvl="2">
              <a:buFont typeface="Arial" panose="020B0604020202020204" pitchFamily="34" charset="0"/>
              <a:buChar char="•"/>
            </a:pPr>
            <a:r>
              <a:rPr lang="en-US" dirty="0" smtClean="0">
                <a:solidFill>
                  <a:schemeClr val="tx1"/>
                </a:solidFill>
              </a:rPr>
              <a:t>1 in Eastern Region</a:t>
            </a:r>
          </a:p>
          <a:p>
            <a:pPr lvl="2">
              <a:buFont typeface="Arial" panose="020B0604020202020204" pitchFamily="34" charset="0"/>
              <a:buChar char="•"/>
            </a:pPr>
            <a:r>
              <a:rPr lang="en-US" dirty="0" smtClean="0">
                <a:solidFill>
                  <a:schemeClr val="tx1"/>
                </a:solidFill>
              </a:rPr>
              <a:t>1 in Central Region </a:t>
            </a:r>
          </a:p>
          <a:p>
            <a:endParaRPr lang="en-US" dirty="0"/>
          </a:p>
        </p:txBody>
      </p:sp>
      <p:sp>
        <p:nvSpPr>
          <p:cNvPr id="4" name="Slide Number Placeholder 3"/>
          <p:cNvSpPr>
            <a:spLocks noGrp="1"/>
          </p:cNvSpPr>
          <p:nvPr>
            <p:ph type="sldNum" sz="quarter" idx="10"/>
          </p:nvPr>
        </p:nvSpPr>
        <p:spPr/>
        <p:txBody>
          <a:bodyPr/>
          <a:lstStyle/>
          <a:p>
            <a:fld id="{221371BF-84CA-4E52-806B-04CFFE190C01}" type="slidenum">
              <a:rPr lang="en-US" smtClean="0"/>
              <a:t>6</a:t>
            </a:fld>
            <a:endParaRPr lang="en-US" dirty="0"/>
          </a:p>
        </p:txBody>
      </p:sp>
    </p:spTree>
    <p:extLst>
      <p:ext uri="{BB962C8B-B14F-4D97-AF65-F5344CB8AC3E}">
        <p14:creationId xmlns:p14="http://schemas.microsoft.com/office/powerpoint/2010/main" val="2462612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The mosquitos</a:t>
            </a:r>
            <a:r>
              <a:rPr lang="en-US" i="0" baseline="0" dirty="0" smtClean="0"/>
              <a:t> that can transmit zika virus are those that also are capable of transmitting other viruses called Dengue and chikungunya.  The main species involved in transmission of Zika is the Aedes aegypti or yellow fever mosquito.  The Aedes Albopictus mosquito while common in Virginia,  is a capable but less common vector for the virus.  </a:t>
            </a:r>
          </a:p>
          <a:p>
            <a:endParaRPr lang="en-US" i="0" baseline="0" dirty="0" smtClean="0"/>
          </a:p>
          <a:p>
            <a:r>
              <a:rPr lang="en-US" i="0" baseline="0" dirty="0" smtClean="0"/>
              <a:t>Mosquitoes become infected by biting an infected persons.  That is,  if a mosquito bites an infected human being while that person is infectious (so during their first week of illness),  it then becomes an infected mosquito, and can go on to bite another human being,  which is how the virus spreads.  </a:t>
            </a:r>
          </a:p>
          <a:p>
            <a:endParaRPr lang="en-US" i="0" baseline="0" dirty="0" smtClean="0"/>
          </a:p>
          <a:p>
            <a:r>
              <a:rPr lang="en-US" i="0" baseline="0" dirty="0" smtClean="0"/>
              <a:t>As explained earlier,  the virus remains in an infected person’s blood for approximately 1 week.  </a:t>
            </a:r>
            <a:endParaRPr lang="en-US" i="0" dirty="0" smtClean="0"/>
          </a:p>
          <a:p>
            <a:pPr defTabSz="932871">
              <a:defRPr/>
            </a:pPr>
            <a:r>
              <a:rPr lang="en-US" dirty="0" smtClean="0">
                <a:solidFill>
                  <a:schemeClr val="tx1"/>
                </a:solidFill>
                <a:ea typeface="+mn-ea"/>
                <a:cs typeface="+mn-cs"/>
              </a:rPr>
              <a:t>No animal reservoir is known to be involved in              Zika transmission in the Americas</a:t>
            </a:r>
          </a:p>
          <a:p>
            <a:endParaRPr lang="en-US" i="0" dirty="0"/>
          </a:p>
        </p:txBody>
      </p:sp>
      <p:sp>
        <p:nvSpPr>
          <p:cNvPr id="4" name="Slide Number Placeholder 3"/>
          <p:cNvSpPr>
            <a:spLocks noGrp="1"/>
          </p:cNvSpPr>
          <p:nvPr>
            <p:ph type="sldNum" sz="quarter" idx="10"/>
          </p:nvPr>
        </p:nvSpPr>
        <p:spPr/>
        <p:txBody>
          <a:bodyPr/>
          <a:lstStyle/>
          <a:p>
            <a:fld id="{221371BF-84CA-4E52-806B-04CFFE190C01}" type="slidenum">
              <a:rPr lang="en-US" smtClean="0"/>
              <a:t>7</a:t>
            </a:fld>
            <a:endParaRPr lang="en-US" dirty="0"/>
          </a:p>
        </p:txBody>
      </p:sp>
    </p:spTree>
    <p:extLst>
      <p:ext uri="{BB962C8B-B14F-4D97-AF65-F5344CB8AC3E}">
        <p14:creationId xmlns:p14="http://schemas.microsoft.com/office/powerpoint/2010/main" val="1307252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mosquito transmission is the main mode of transmission of the virus,  there are other documented routes of transmission which are less common.  </a:t>
            </a:r>
          </a:p>
          <a:p>
            <a:endParaRPr lang="en-US" dirty="0"/>
          </a:p>
          <a:p>
            <a:r>
              <a:rPr lang="en-US" dirty="0"/>
              <a:t>Maternal-fetal transmission , which is the spread of an infection from a mother to her baby during pregnancy or birth,  has been documented. </a:t>
            </a:r>
          </a:p>
          <a:p>
            <a:endParaRPr lang="en-US" dirty="0"/>
          </a:p>
          <a:p>
            <a:r>
              <a:rPr lang="en-US" dirty="0"/>
              <a:t>It is also thought that although rare,  the virus can be transmitted through blood transfusion. Some blood donation agencies have requested that recent travelers defer donating their blood. </a:t>
            </a:r>
          </a:p>
          <a:p>
            <a:endParaRPr lang="en-US" dirty="0"/>
          </a:p>
          <a:p>
            <a:r>
              <a:rPr lang="en-US" dirty="0"/>
              <a:t> There is growing evidence (</a:t>
            </a:r>
            <a:r>
              <a:rPr lang="en-US" i="1" dirty="0"/>
              <a:t>recent reports from CDC if published by time of this presentation</a:t>
            </a:r>
            <a:r>
              <a:rPr lang="en-US" dirty="0"/>
              <a:t>) that transmission via sexual contact is more common than previously reported. To date,  all reported instances of sexual transmission involve transmission from a male partner. </a:t>
            </a:r>
          </a:p>
          <a:p>
            <a:r>
              <a:rPr lang="en-US" dirty="0"/>
              <a:t>Sexual transmission from infected women to their sex partners has not been documented, nor has transmission from persons who are asymptomatically infected. </a:t>
            </a:r>
          </a:p>
          <a:p>
            <a:endParaRPr lang="en-US" dirty="0"/>
          </a:p>
          <a:p>
            <a:r>
              <a:rPr lang="en-US" dirty="0"/>
              <a:t>It is unclear whether sexual transmission poses a greater risk of poor pregnancy outcomes than mosquito-borne transmission. </a:t>
            </a:r>
          </a:p>
          <a:p>
            <a:r>
              <a:rPr lang="en-US" dirty="0"/>
              <a:t> </a:t>
            </a:r>
            <a:endParaRPr lang="en-US" i="0" dirty="0" smtClean="0"/>
          </a:p>
          <a:p>
            <a:endParaRPr lang="en-US" i="0" dirty="0"/>
          </a:p>
        </p:txBody>
      </p:sp>
      <p:sp>
        <p:nvSpPr>
          <p:cNvPr id="4" name="Slide Number Placeholder 3"/>
          <p:cNvSpPr>
            <a:spLocks noGrp="1"/>
          </p:cNvSpPr>
          <p:nvPr>
            <p:ph type="sldNum" sz="quarter" idx="10"/>
          </p:nvPr>
        </p:nvSpPr>
        <p:spPr/>
        <p:txBody>
          <a:bodyPr/>
          <a:lstStyle/>
          <a:p>
            <a:fld id="{221371BF-84CA-4E52-806B-04CFFE190C01}"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307252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a:p>
            <a:pPr defTabSz="932871">
              <a:defRPr/>
            </a:pPr>
            <a:r>
              <a:rPr lang="en-US" sz="1400" dirty="0"/>
              <a:t>Maternal-fetal transmission, which is the spread of an infection from a mother to her baby during pregnancy or birth,  has been documented for Zika virus.  Experts suspect that if a woman is infected while she is pregnant,  the virus could cause adverse impacts to her baby, including a condition known as microcephaly. Microcephaly is  the presence of an unusually small head and can impact brain development.  There have been reports of microcephaly  and other outcomes in babies of mothers who were infected with Zika while pregnant.  Brazil has reported an increase in the number of cases of microcephaly; researchers are trying to determine the accurate number of those cases, and any potential connection to Zika.  Links between zika infection and these concerning birth outcomes are suspected, but not well understood and these questions are under investigation.  </a:t>
            </a:r>
          </a:p>
          <a:p>
            <a:pPr defTabSz="932871">
              <a:defRPr/>
            </a:pPr>
            <a:endParaRPr lang="en-US" sz="1400" dirty="0"/>
          </a:p>
          <a:p>
            <a:r>
              <a:rPr lang="en-US" sz="1400" dirty="0"/>
              <a:t>Sources: http://www.cdc.gov/zika/pregnancy/index.html, http://wwwnc.cdc.gov/travel/notices/alert/zika-virus-pacific-islands</a:t>
            </a:r>
            <a:endParaRPr lang="en-US" sz="1400" dirty="0"/>
          </a:p>
        </p:txBody>
      </p:sp>
      <p:sp>
        <p:nvSpPr>
          <p:cNvPr id="4" name="Slide Number Placeholder 3"/>
          <p:cNvSpPr>
            <a:spLocks noGrp="1"/>
          </p:cNvSpPr>
          <p:nvPr>
            <p:ph type="sldNum" sz="quarter" idx="10"/>
          </p:nvPr>
        </p:nvSpPr>
        <p:spPr/>
        <p:txBody>
          <a:bodyPr/>
          <a:lstStyle/>
          <a:p>
            <a:fld id="{89AD7122-8500-490A-8341-10929C164E21}" type="slidenum">
              <a:rPr lang="en-US" smtClean="0"/>
              <a:pPr/>
              <a:t>9</a:t>
            </a:fld>
            <a:endParaRPr lang="en-US" dirty="0"/>
          </a:p>
        </p:txBody>
      </p:sp>
    </p:spTree>
    <p:extLst>
      <p:ext uri="{BB962C8B-B14F-4D97-AF65-F5344CB8AC3E}">
        <p14:creationId xmlns:p14="http://schemas.microsoft.com/office/powerpoint/2010/main" val="1432746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211894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1258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126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6126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85891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26719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22615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05767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72120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38979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138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44851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16736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VDH_background"/>
          <p:cNvPicPr>
            <a:picLocks noChangeAspect="1" noChangeArrowheads="1"/>
          </p:cNvPicPr>
          <p:nvPr userDrawn="1"/>
        </p:nvPicPr>
        <p:blipFill>
          <a:blip r:embed="rId13" cstate="print"/>
          <a:srcRect/>
          <a:stretch>
            <a:fillRect/>
          </a:stretch>
        </p:blipFill>
        <p:spPr bwMode="auto">
          <a:xfrm>
            <a:off x="0" y="6083300"/>
            <a:ext cx="9144000" cy="774700"/>
          </a:xfrm>
          <a:prstGeom prst="rect">
            <a:avLst/>
          </a:prstGeom>
          <a:noFill/>
          <a:ln w="9525">
            <a:noFill/>
            <a:miter lim="800000"/>
            <a:headEnd/>
            <a:tailEnd/>
          </a:ln>
        </p:spPr>
      </p:pic>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457200" y="1600200"/>
            <a:ext cx="8229600" cy="480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36389770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fontAlgn="base">
        <a:spcBef>
          <a:spcPct val="0"/>
        </a:spcBef>
        <a:spcAft>
          <a:spcPct val="0"/>
        </a:spcAft>
        <a:defRPr sz="3600" b="1">
          <a:solidFill>
            <a:srgbClr val="003366"/>
          </a:solidFill>
          <a:latin typeface="+mj-lt"/>
          <a:ea typeface="+mj-ea"/>
          <a:cs typeface="+mj-cs"/>
        </a:defRPr>
      </a:lvl1pPr>
      <a:lvl2pPr algn="l" rtl="0" fontAlgn="base">
        <a:spcBef>
          <a:spcPct val="0"/>
        </a:spcBef>
        <a:spcAft>
          <a:spcPct val="0"/>
        </a:spcAft>
        <a:defRPr sz="3600">
          <a:solidFill>
            <a:srgbClr val="003366"/>
          </a:solidFill>
          <a:latin typeface="Trebuchet MS" pitchFamily="34" charset="0"/>
        </a:defRPr>
      </a:lvl2pPr>
      <a:lvl3pPr algn="l" rtl="0" fontAlgn="base">
        <a:spcBef>
          <a:spcPct val="0"/>
        </a:spcBef>
        <a:spcAft>
          <a:spcPct val="0"/>
        </a:spcAft>
        <a:defRPr sz="3600">
          <a:solidFill>
            <a:srgbClr val="003366"/>
          </a:solidFill>
          <a:latin typeface="Trebuchet MS" pitchFamily="34" charset="0"/>
        </a:defRPr>
      </a:lvl3pPr>
      <a:lvl4pPr algn="l" rtl="0" fontAlgn="base">
        <a:spcBef>
          <a:spcPct val="0"/>
        </a:spcBef>
        <a:spcAft>
          <a:spcPct val="0"/>
        </a:spcAft>
        <a:defRPr sz="3600">
          <a:solidFill>
            <a:srgbClr val="003366"/>
          </a:solidFill>
          <a:latin typeface="Trebuchet MS" pitchFamily="34" charset="0"/>
        </a:defRPr>
      </a:lvl4pPr>
      <a:lvl5pPr algn="l" rtl="0" fontAlgn="base">
        <a:spcBef>
          <a:spcPct val="0"/>
        </a:spcBef>
        <a:spcAft>
          <a:spcPct val="0"/>
        </a:spcAft>
        <a:defRPr sz="3600">
          <a:solidFill>
            <a:srgbClr val="003366"/>
          </a:solidFill>
          <a:latin typeface="Trebuchet MS" pitchFamily="34" charset="0"/>
        </a:defRPr>
      </a:lvl5pPr>
      <a:lvl6pPr marL="457200" algn="l" rtl="0" fontAlgn="base">
        <a:spcBef>
          <a:spcPct val="0"/>
        </a:spcBef>
        <a:spcAft>
          <a:spcPct val="0"/>
        </a:spcAft>
        <a:defRPr sz="3600">
          <a:solidFill>
            <a:srgbClr val="003366"/>
          </a:solidFill>
          <a:latin typeface="Trebuchet MS" pitchFamily="34" charset="0"/>
        </a:defRPr>
      </a:lvl6pPr>
      <a:lvl7pPr marL="914400" algn="l" rtl="0" fontAlgn="base">
        <a:spcBef>
          <a:spcPct val="0"/>
        </a:spcBef>
        <a:spcAft>
          <a:spcPct val="0"/>
        </a:spcAft>
        <a:defRPr sz="3600">
          <a:solidFill>
            <a:srgbClr val="003366"/>
          </a:solidFill>
          <a:latin typeface="Trebuchet MS" pitchFamily="34" charset="0"/>
        </a:defRPr>
      </a:lvl7pPr>
      <a:lvl8pPr marL="1371600" algn="l" rtl="0" fontAlgn="base">
        <a:spcBef>
          <a:spcPct val="0"/>
        </a:spcBef>
        <a:spcAft>
          <a:spcPct val="0"/>
        </a:spcAft>
        <a:defRPr sz="3600">
          <a:solidFill>
            <a:srgbClr val="003366"/>
          </a:solidFill>
          <a:latin typeface="Trebuchet MS" pitchFamily="34" charset="0"/>
        </a:defRPr>
      </a:lvl8pPr>
      <a:lvl9pPr marL="1828800" algn="l" rtl="0" fontAlgn="base">
        <a:spcBef>
          <a:spcPct val="0"/>
        </a:spcBef>
        <a:spcAft>
          <a:spcPct val="0"/>
        </a:spcAft>
        <a:defRPr sz="3600">
          <a:solidFill>
            <a:srgbClr val="003366"/>
          </a:solidFill>
          <a:latin typeface="Trebuchet MS" pitchFamily="34" charset="0"/>
        </a:defRPr>
      </a:lvl9pPr>
    </p:titleStyle>
    <p:bodyStyle>
      <a:lvl1pPr marL="342900" indent="-342900" algn="l" rtl="0" fontAlgn="base">
        <a:spcBef>
          <a:spcPct val="20000"/>
        </a:spcBef>
        <a:spcAft>
          <a:spcPct val="0"/>
        </a:spcAft>
        <a:defRPr sz="2400" b="1">
          <a:solidFill>
            <a:srgbClr val="4D4D4D"/>
          </a:solidFill>
          <a:latin typeface="+mn-lt"/>
          <a:ea typeface="+mn-ea"/>
          <a:cs typeface="+mn-cs"/>
        </a:defRPr>
      </a:lvl1pPr>
      <a:lvl2pPr marL="742950" indent="-285750" algn="l" rtl="0" fontAlgn="base">
        <a:spcBef>
          <a:spcPct val="20000"/>
        </a:spcBef>
        <a:spcAft>
          <a:spcPct val="0"/>
        </a:spcAft>
        <a:buChar char="•"/>
        <a:defRPr sz="2400" b="1">
          <a:solidFill>
            <a:srgbClr val="777777"/>
          </a:solidFill>
          <a:latin typeface="+mn-lt"/>
        </a:defRPr>
      </a:lvl2pPr>
      <a:lvl3pPr marL="1143000" indent="-228600" algn="l" rtl="0" fontAlgn="base">
        <a:spcBef>
          <a:spcPct val="20000"/>
        </a:spcBef>
        <a:spcAft>
          <a:spcPct val="0"/>
        </a:spcAft>
        <a:buChar char="•"/>
        <a:defRPr sz="2400" b="1">
          <a:solidFill>
            <a:srgbClr val="777777"/>
          </a:solidFill>
          <a:latin typeface="+mn-lt"/>
        </a:defRPr>
      </a:lvl3pPr>
      <a:lvl4pPr marL="1600200" indent="-228600" algn="l" rtl="0" fontAlgn="base">
        <a:spcBef>
          <a:spcPct val="20000"/>
        </a:spcBef>
        <a:spcAft>
          <a:spcPct val="0"/>
        </a:spcAft>
        <a:buChar char="•"/>
        <a:defRPr sz="2400" b="1">
          <a:solidFill>
            <a:srgbClr val="777777"/>
          </a:solidFill>
          <a:latin typeface="+mn-lt"/>
        </a:defRPr>
      </a:lvl4pPr>
      <a:lvl5pPr marL="2057400" indent="-228600" algn="l" rtl="0" fontAlgn="base">
        <a:spcBef>
          <a:spcPct val="20000"/>
        </a:spcBef>
        <a:spcAft>
          <a:spcPct val="0"/>
        </a:spcAft>
        <a:buChar char="•"/>
        <a:defRPr sz="2400" b="1">
          <a:solidFill>
            <a:srgbClr val="777777"/>
          </a:solidFill>
          <a:latin typeface="+mn-lt"/>
        </a:defRPr>
      </a:lvl5pPr>
      <a:lvl6pPr marL="2514600" indent="-228600" algn="l" rtl="0" fontAlgn="base">
        <a:spcBef>
          <a:spcPct val="20000"/>
        </a:spcBef>
        <a:spcAft>
          <a:spcPct val="0"/>
        </a:spcAft>
        <a:buChar char="•"/>
        <a:defRPr sz="2400">
          <a:solidFill>
            <a:srgbClr val="777777"/>
          </a:solidFill>
          <a:latin typeface="+mn-lt"/>
        </a:defRPr>
      </a:lvl6pPr>
      <a:lvl7pPr marL="2971800" indent="-228600" algn="l" rtl="0" fontAlgn="base">
        <a:spcBef>
          <a:spcPct val="20000"/>
        </a:spcBef>
        <a:spcAft>
          <a:spcPct val="0"/>
        </a:spcAft>
        <a:buChar char="•"/>
        <a:defRPr sz="2400">
          <a:solidFill>
            <a:srgbClr val="777777"/>
          </a:solidFill>
          <a:latin typeface="+mn-lt"/>
        </a:defRPr>
      </a:lvl7pPr>
      <a:lvl8pPr marL="3429000" indent="-228600" algn="l" rtl="0" fontAlgn="base">
        <a:spcBef>
          <a:spcPct val="20000"/>
        </a:spcBef>
        <a:spcAft>
          <a:spcPct val="0"/>
        </a:spcAft>
        <a:buChar char="•"/>
        <a:defRPr sz="2400">
          <a:solidFill>
            <a:srgbClr val="777777"/>
          </a:solidFill>
          <a:latin typeface="+mn-lt"/>
        </a:defRPr>
      </a:lvl8pPr>
      <a:lvl9pPr marL="3886200" indent="-228600" algn="l" rtl="0" fontAlgn="base">
        <a:spcBef>
          <a:spcPct val="20000"/>
        </a:spcBef>
        <a:spcAft>
          <a:spcPct val="0"/>
        </a:spcAft>
        <a:buChar char="•"/>
        <a:defRPr sz="2400">
          <a:solidFill>
            <a:srgbClr val="777777"/>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epa.gov/insect-repellents/find-insect-repellent-right-yo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vdh.virginia.gov/epidemiology/Zika/"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nc.cdc.gov/Trave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www.vdh.virginia.gov/Administration/VPfWB/"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www.vdh.virginia.gov/" TargetMode="External"/><Relationship Id="rId7" Type="http://schemas.openxmlformats.org/officeDocument/2006/relationships/hyperlink" Target="http://www.cdc.gov/zika/geo/united-states.html"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wwwnc.cdc.gov/travel/notices" TargetMode="External"/><Relationship Id="rId5" Type="http://schemas.openxmlformats.org/officeDocument/2006/relationships/hyperlink" Target="https://www.vdh.virginia.gov/epidemiology/zika/index.htm" TargetMode="External"/><Relationship Id="rId4" Type="http://schemas.openxmlformats.org/officeDocument/2006/relationships/hyperlink" Target="https://www.vdh.virginia.gov/clinicians/"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52601"/>
            <a:ext cx="7772400" cy="1847850"/>
          </a:xfrm>
        </p:spPr>
        <p:txBody>
          <a:bodyPr/>
          <a:lstStyle/>
          <a:p>
            <a:pPr algn="ctr"/>
            <a:r>
              <a:rPr lang="en-US" dirty="0" smtClean="0"/>
              <a:t>Zika Virus and Virginia</a:t>
            </a:r>
            <a:br>
              <a:rPr lang="en-US" dirty="0" smtClean="0"/>
            </a:br>
            <a:r>
              <a:rPr lang="en-US" dirty="0" smtClean="0"/>
              <a:t/>
            </a:r>
            <a:br>
              <a:rPr lang="en-US" dirty="0" smtClean="0"/>
            </a:br>
            <a:r>
              <a:rPr lang="en-US" dirty="0" smtClean="0"/>
              <a:t>Briefing for the General Assembly</a:t>
            </a:r>
            <a:endParaRPr lang="en-US" dirty="0"/>
          </a:p>
        </p:txBody>
      </p:sp>
      <p:sp>
        <p:nvSpPr>
          <p:cNvPr id="3" name="Subtitle 2"/>
          <p:cNvSpPr>
            <a:spLocks noGrp="1"/>
          </p:cNvSpPr>
          <p:nvPr>
            <p:ph type="subTitle" idx="1"/>
          </p:nvPr>
        </p:nvSpPr>
        <p:spPr/>
        <p:txBody>
          <a:bodyPr/>
          <a:lstStyle/>
          <a:p>
            <a:r>
              <a:rPr lang="en-US" dirty="0" smtClean="0">
                <a:solidFill>
                  <a:schemeClr val="tx1"/>
                </a:solidFill>
              </a:rPr>
              <a:t>Marissa J. Levine, MD, MPH, FAAFP</a:t>
            </a:r>
          </a:p>
          <a:p>
            <a:r>
              <a:rPr lang="en-US" dirty="0" smtClean="0">
                <a:solidFill>
                  <a:schemeClr val="tx1"/>
                </a:solidFill>
              </a:rPr>
              <a:t>State Health Commissioner</a:t>
            </a:r>
          </a:p>
          <a:p>
            <a:endParaRPr lang="en-US" dirty="0" smtClean="0">
              <a:solidFill>
                <a:schemeClr val="tx1"/>
              </a:solidFill>
            </a:endParaRPr>
          </a:p>
          <a:p>
            <a:r>
              <a:rPr lang="en-US" dirty="0" smtClean="0">
                <a:solidFill>
                  <a:schemeClr val="tx1"/>
                </a:solidFill>
              </a:rPr>
              <a:t>March 7, 2016</a:t>
            </a:r>
          </a:p>
          <a:p>
            <a:endParaRPr lang="en-US" dirty="0">
              <a:solidFill>
                <a:schemeClr val="tx1"/>
              </a:solidFill>
            </a:endParaRPr>
          </a:p>
        </p:txBody>
      </p:sp>
    </p:spTree>
    <p:extLst>
      <p:ext uri="{BB962C8B-B14F-4D97-AF65-F5344CB8AC3E}">
        <p14:creationId xmlns:p14="http://schemas.microsoft.com/office/powerpoint/2010/main" val="4252645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Concerns for Pregnant </a:t>
            </a:r>
            <a:r>
              <a:rPr lang="en-US" dirty="0" smtClean="0"/>
              <a:t>Women and Zika</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endParaRPr lang="en-US" dirty="0">
              <a:solidFill>
                <a:schemeClr val="tx1"/>
              </a:solidFill>
            </a:endParaRPr>
          </a:p>
          <a:p>
            <a:pPr>
              <a:buFont typeface="Arial" panose="020B0604020202020204" pitchFamily="34" charset="0"/>
              <a:buChar char="•"/>
            </a:pPr>
            <a:r>
              <a:rPr lang="en-US" dirty="0" smtClean="0">
                <a:solidFill>
                  <a:schemeClr val="tx1"/>
                </a:solidFill>
              </a:rPr>
              <a:t>At this time, CDC advises that pregnant women avoid travel to Zika-affected countries</a:t>
            </a:r>
          </a:p>
          <a:p>
            <a:pPr marL="171450" indent="-171450">
              <a:buFont typeface="Arial" panose="020B0604020202020204" pitchFamily="34" charset="0"/>
              <a:buChar char="•"/>
            </a:pPr>
            <a:endParaRPr lang="en-US" sz="800" dirty="0" smtClean="0">
              <a:solidFill>
                <a:schemeClr val="tx1"/>
              </a:solidFill>
            </a:endParaRPr>
          </a:p>
          <a:p>
            <a:pPr>
              <a:buFont typeface="Arial" panose="020B0604020202020204" pitchFamily="34" charset="0"/>
              <a:buChar char="•"/>
            </a:pPr>
            <a:r>
              <a:rPr lang="en-US" dirty="0" smtClean="0">
                <a:solidFill>
                  <a:schemeClr val="tx1"/>
                </a:solidFill>
              </a:rPr>
              <a:t>If travel unavoidable, protect against mosquito bites</a:t>
            </a:r>
          </a:p>
          <a:p>
            <a:pPr marL="171450" indent="-171450">
              <a:buFont typeface="Arial" panose="020B0604020202020204" pitchFamily="34" charset="0"/>
              <a:buChar char="•"/>
            </a:pPr>
            <a:endParaRPr lang="en-US" sz="800" dirty="0" smtClean="0">
              <a:solidFill>
                <a:schemeClr val="tx1"/>
              </a:solidFill>
            </a:endParaRPr>
          </a:p>
          <a:p>
            <a:pPr>
              <a:buFont typeface="Arial" panose="020B0604020202020204" pitchFamily="34" charset="0"/>
              <a:buChar char="•"/>
            </a:pPr>
            <a:r>
              <a:rPr lang="en-US" dirty="0" smtClean="0">
                <a:solidFill>
                  <a:schemeClr val="tx1"/>
                </a:solidFill>
              </a:rPr>
              <a:t>No evidence that, </a:t>
            </a:r>
            <a:r>
              <a:rPr lang="en-US" dirty="0">
                <a:solidFill>
                  <a:schemeClr val="tx1"/>
                </a:solidFill>
              </a:rPr>
              <a:t>after the virus is cleared from the </a:t>
            </a:r>
            <a:r>
              <a:rPr lang="en-US" dirty="0" smtClean="0">
                <a:solidFill>
                  <a:schemeClr val="tx1"/>
                </a:solidFill>
              </a:rPr>
              <a:t>body, Zika virus affects future pregnancies</a:t>
            </a:r>
          </a:p>
          <a:p>
            <a:pPr>
              <a:buFont typeface="Arial" panose="020B0604020202020204" pitchFamily="34" charset="0"/>
              <a:buChar char="•"/>
            </a:pPr>
            <a:endParaRPr lang="en-US" dirty="0" smtClean="0"/>
          </a:p>
          <a:p>
            <a:pPr>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3274353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Zika Prevention Strategies: Travel</a:t>
            </a:r>
            <a:endParaRPr lang="en-US" dirty="0"/>
          </a:p>
        </p:txBody>
      </p:sp>
      <p:sp>
        <p:nvSpPr>
          <p:cNvPr id="3" name="Content Placeholder 2"/>
          <p:cNvSpPr>
            <a:spLocks noGrp="1"/>
          </p:cNvSpPr>
          <p:nvPr>
            <p:ph idx="1"/>
          </p:nvPr>
        </p:nvSpPr>
        <p:spPr/>
        <p:txBody>
          <a:bodyPr/>
          <a:lstStyle/>
          <a:p>
            <a:r>
              <a:rPr lang="en-US" dirty="0" smtClean="0">
                <a:solidFill>
                  <a:schemeClr val="tx1"/>
                </a:solidFill>
              </a:rPr>
              <a:t>On January 15, 2016, CDC issued travel alert for </a:t>
            </a:r>
            <a:r>
              <a:rPr lang="en-US" dirty="0">
                <a:solidFill>
                  <a:schemeClr val="tx1"/>
                </a:solidFill>
              </a:rPr>
              <a:t>people traveling to regions </a:t>
            </a:r>
            <a:r>
              <a:rPr lang="en-US" dirty="0" smtClean="0">
                <a:solidFill>
                  <a:schemeClr val="tx1"/>
                </a:solidFill>
              </a:rPr>
              <a:t>where transmission </a:t>
            </a:r>
            <a:r>
              <a:rPr lang="en-US" dirty="0">
                <a:solidFill>
                  <a:schemeClr val="tx1"/>
                </a:solidFill>
              </a:rPr>
              <a:t>is </a:t>
            </a:r>
            <a:r>
              <a:rPr lang="en-US" dirty="0" smtClean="0">
                <a:solidFill>
                  <a:schemeClr val="tx1"/>
                </a:solidFill>
              </a:rPr>
              <a:t>ongoing</a:t>
            </a:r>
            <a:endParaRPr lang="en-US" dirty="0">
              <a:solidFill>
                <a:schemeClr val="tx1"/>
              </a:solidFill>
            </a:endParaRPr>
          </a:p>
          <a:p>
            <a:endParaRPr lang="en-US" dirty="0" smtClean="0">
              <a:solidFill>
                <a:schemeClr val="tx1"/>
              </a:solidFill>
            </a:endParaRPr>
          </a:p>
          <a:p>
            <a:r>
              <a:rPr lang="en-US" dirty="0" smtClean="0">
                <a:solidFill>
                  <a:schemeClr val="tx1"/>
                </a:solidFill>
              </a:rPr>
              <a:t>Until </a:t>
            </a:r>
            <a:r>
              <a:rPr lang="en-US" dirty="0">
                <a:solidFill>
                  <a:schemeClr val="tx1"/>
                </a:solidFill>
              </a:rPr>
              <a:t>more </a:t>
            </a:r>
            <a:r>
              <a:rPr lang="en-US" dirty="0" smtClean="0">
                <a:solidFill>
                  <a:schemeClr val="tx1"/>
                </a:solidFill>
              </a:rPr>
              <a:t>is known</a:t>
            </a:r>
            <a:r>
              <a:rPr lang="en-US" dirty="0">
                <a:solidFill>
                  <a:schemeClr val="tx1"/>
                </a:solidFill>
              </a:rPr>
              <a:t>, </a:t>
            </a:r>
            <a:r>
              <a:rPr lang="en-US" dirty="0" smtClean="0">
                <a:solidFill>
                  <a:schemeClr val="tx1"/>
                </a:solidFill>
              </a:rPr>
              <a:t>CDC recommends special </a:t>
            </a:r>
            <a:r>
              <a:rPr lang="en-US" dirty="0">
                <a:solidFill>
                  <a:schemeClr val="tx1"/>
                </a:solidFill>
              </a:rPr>
              <a:t>precautions for pregnant women and women trying to become </a:t>
            </a:r>
            <a:r>
              <a:rPr lang="en-US" dirty="0" smtClean="0">
                <a:solidFill>
                  <a:schemeClr val="tx1"/>
                </a:solidFill>
              </a:rPr>
              <a:t>pregnant</a:t>
            </a:r>
            <a:endParaRPr lang="en-US" dirty="0">
              <a:solidFill>
                <a:schemeClr val="tx1"/>
              </a:solidFill>
            </a:endParaRPr>
          </a:p>
          <a:p>
            <a:pPr marL="742950" lvl="2" indent="-342900">
              <a:buFont typeface="Arial" panose="020B0604020202020204" pitchFamily="34" charset="0"/>
              <a:buChar char="•"/>
            </a:pPr>
            <a:r>
              <a:rPr lang="en-US" dirty="0">
                <a:solidFill>
                  <a:schemeClr val="tx1"/>
                </a:solidFill>
                <a:ea typeface="+mn-ea"/>
                <a:cs typeface="+mn-cs"/>
              </a:rPr>
              <a:t>Pregnant women in any trimester should consider postponing travel to </a:t>
            </a:r>
            <a:r>
              <a:rPr lang="en-US" dirty="0" smtClean="0">
                <a:solidFill>
                  <a:schemeClr val="tx1"/>
                </a:solidFill>
                <a:ea typeface="+mn-ea"/>
                <a:cs typeface="+mn-cs"/>
              </a:rPr>
              <a:t>affected area</a:t>
            </a:r>
            <a:endParaRPr lang="en-US" dirty="0">
              <a:solidFill>
                <a:schemeClr val="tx1"/>
              </a:solidFill>
              <a:ea typeface="+mn-ea"/>
              <a:cs typeface="+mn-cs"/>
            </a:endParaRPr>
          </a:p>
          <a:p>
            <a:pPr marL="742950" lvl="2" indent="-342900">
              <a:buFont typeface="Arial" panose="020B0604020202020204" pitchFamily="34" charset="0"/>
              <a:buChar char="•"/>
            </a:pPr>
            <a:r>
              <a:rPr lang="en-US" dirty="0">
                <a:solidFill>
                  <a:schemeClr val="tx1"/>
                </a:solidFill>
                <a:ea typeface="+mn-ea"/>
                <a:cs typeface="+mn-cs"/>
              </a:rPr>
              <a:t>Women trying to become pregnant should consult with </a:t>
            </a:r>
            <a:r>
              <a:rPr lang="en-US" dirty="0" smtClean="0">
                <a:solidFill>
                  <a:schemeClr val="tx1"/>
                </a:solidFill>
                <a:ea typeface="+mn-ea"/>
                <a:cs typeface="+mn-cs"/>
              </a:rPr>
              <a:t>healthcare provider </a:t>
            </a:r>
            <a:r>
              <a:rPr lang="en-US" dirty="0">
                <a:solidFill>
                  <a:schemeClr val="tx1"/>
                </a:solidFill>
                <a:ea typeface="+mn-ea"/>
                <a:cs typeface="+mn-cs"/>
              </a:rPr>
              <a:t>before traveling to </a:t>
            </a:r>
            <a:r>
              <a:rPr lang="en-US" dirty="0" smtClean="0">
                <a:solidFill>
                  <a:schemeClr val="tx1"/>
                </a:solidFill>
                <a:ea typeface="+mn-ea"/>
                <a:cs typeface="+mn-cs"/>
              </a:rPr>
              <a:t>affected area</a:t>
            </a:r>
            <a:endParaRPr lang="en-US" dirty="0">
              <a:solidFill>
                <a:schemeClr val="tx1"/>
              </a:solidFill>
              <a:ea typeface="+mn-ea"/>
              <a:cs typeface="+mn-cs"/>
            </a:endParaRPr>
          </a:p>
        </p:txBody>
      </p:sp>
    </p:spTree>
    <p:extLst>
      <p:ext uri="{BB962C8B-B14F-4D97-AF65-F5344CB8AC3E}">
        <p14:creationId xmlns:p14="http://schemas.microsoft.com/office/powerpoint/2010/main" val="26151657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Zika Prevention Strategies: </a:t>
            </a:r>
            <a:br>
              <a:rPr lang="en-US" dirty="0" smtClean="0"/>
            </a:br>
            <a:r>
              <a:rPr lang="en-US" dirty="0" smtClean="0"/>
              <a:t>Avoid Mosquito Bites</a:t>
            </a:r>
            <a:endParaRPr lang="en-US" dirty="0"/>
          </a:p>
        </p:txBody>
      </p:sp>
      <p:sp>
        <p:nvSpPr>
          <p:cNvPr id="3" name="Content Placeholder 2"/>
          <p:cNvSpPr>
            <a:spLocks noGrp="1"/>
          </p:cNvSpPr>
          <p:nvPr>
            <p:ph idx="1"/>
          </p:nvPr>
        </p:nvSpPr>
        <p:spPr/>
        <p:txBody>
          <a:bodyPr/>
          <a:lstStyle/>
          <a:p>
            <a:r>
              <a:rPr lang="en-US" dirty="0" smtClean="0">
                <a:solidFill>
                  <a:schemeClr val="tx1"/>
                </a:solidFill>
              </a:rPr>
              <a:t>All travelers, especially pregnant women, should take steps to avoid mosquito bites</a:t>
            </a:r>
          </a:p>
          <a:p>
            <a:pPr marL="342900" lvl="1" indent="-342900">
              <a:buFont typeface="Arial" panose="020B0604020202020204" pitchFamily="34" charset="0"/>
              <a:buChar char="•"/>
            </a:pPr>
            <a:r>
              <a:rPr lang="en-US" dirty="0">
                <a:solidFill>
                  <a:schemeClr val="tx1"/>
                </a:solidFill>
                <a:ea typeface="+mn-ea"/>
                <a:cs typeface="+mn-cs"/>
              </a:rPr>
              <a:t>Choose an EPA-registered insect repellant and use according to </a:t>
            </a:r>
            <a:r>
              <a:rPr lang="en-US" dirty="0" smtClean="0">
                <a:solidFill>
                  <a:schemeClr val="tx1"/>
                </a:solidFill>
                <a:ea typeface="+mn-ea"/>
                <a:cs typeface="+mn-cs"/>
              </a:rPr>
              <a:t>product label</a:t>
            </a:r>
          </a:p>
          <a:p>
            <a:pPr marL="742950" lvl="2" indent="-342900">
              <a:buFont typeface="Arial" panose="020B0604020202020204" pitchFamily="34" charset="0"/>
              <a:buChar char="•"/>
            </a:pPr>
            <a:r>
              <a:rPr lang="en-US" dirty="0">
                <a:solidFill>
                  <a:schemeClr val="tx1"/>
                </a:solidFill>
                <a:ea typeface="+mn-ea"/>
                <a:cs typeface="+mn-cs"/>
                <a:hlinkClick r:id="rId3"/>
              </a:rPr>
              <a:t>http://</a:t>
            </a:r>
            <a:r>
              <a:rPr lang="en-US" dirty="0" smtClean="0">
                <a:solidFill>
                  <a:schemeClr val="tx1"/>
                </a:solidFill>
                <a:ea typeface="+mn-ea"/>
                <a:cs typeface="+mn-cs"/>
                <a:hlinkClick r:id="rId3"/>
              </a:rPr>
              <a:t>www.epa.gov/insect-repellents/find-insect-repellent-right-you</a:t>
            </a:r>
            <a:r>
              <a:rPr lang="en-US" dirty="0" smtClean="0">
                <a:solidFill>
                  <a:schemeClr val="tx1"/>
                </a:solidFill>
                <a:ea typeface="+mn-ea"/>
                <a:cs typeface="+mn-cs"/>
              </a:rPr>
              <a:t> </a:t>
            </a:r>
            <a:endParaRPr lang="en-US" dirty="0">
              <a:solidFill>
                <a:schemeClr val="tx1"/>
              </a:solidFill>
              <a:ea typeface="+mn-ea"/>
              <a:cs typeface="+mn-cs"/>
            </a:endParaRPr>
          </a:p>
          <a:p>
            <a:pPr marL="342900" lvl="1" indent="-342900">
              <a:buFont typeface="Arial" panose="020B0604020202020204" pitchFamily="34" charset="0"/>
              <a:buChar char="•"/>
            </a:pPr>
            <a:r>
              <a:rPr lang="en-US" dirty="0">
                <a:solidFill>
                  <a:schemeClr val="tx1"/>
                </a:solidFill>
                <a:ea typeface="+mn-ea"/>
                <a:cs typeface="+mn-cs"/>
              </a:rPr>
              <a:t>Use permethrin-treated clothing </a:t>
            </a:r>
          </a:p>
          <a:p>
            <a:pPr marL="342900" lvl="1" indent="-342900">
              <a:buFont typeface="Arial" panose="020B0604020202020204" pitchFamily="34" charset="0"/>
              <a:buChar char="•"/>
            </a:pPr>
            <a:r>
              <a:rPr lang="en-US" dirty="0">
                <a:solidFill>
                  <a:schemeClr val="tx1"/>
                </a:solidFill>
                <a:ea typeface="+mn-ea"/>
                <a:cs typeface="+mn-cs"/>
              </a:rPr>
              <a:t>Cover exposed skin by wearing long sleeves, pants, and hats </a:t>
            </a:r>
          </a:p>
          <a:p>
            <a:pPr marL="342900" lvl="1" indent="-342900">
              <a:buFont typeface="Arial" panose="020B0604020202020204" pitchFamily="34" charset="0"/>
              <a:buChar char="•"/>
            </a:pPr>
            <a:r>
              <a:rPr lang="en-US" dirty="0">
                <a:solidFill>
                  <a:schemeClr val="tx1"/>
                </a:solidFill>
                <a:ea typeface="+mn-ea"/>
                <a:cs typeface="+mn-cs"/>
              </a:rPr>
              <a:t>Sleep indoors in rooms </a:t>
            </a:r>
            <a:r>
              <a:rPr lang="en-US" dirty="0" smtClean="0">
                <a:solidFill>
                  <a:schemeClr val="tx1"/>
                </a:solidFill>
                <a:ea typeface="+mn-ea"/>
                <a:cs typeface="+mn-cs"/>
              </a:rPr>
              <a:t>with screened </a:t>
            </a:r>
            <a:r>
              <a:rPr lang="en-US" dirty="0">
                <a:solidFill>
                  <a:schemeClr val="tx1"/>
                </a:solidFill>
                <a:ea typeface="+mn-ea"/>
                <a:cs typeface="+mn-cs"/>
              </a:rPr>
              <a:t>windows or air-conditioning, or use </a:t>
            </a:r>
            <a:r>
              <a:rPr lang="en-US" dirty="0" smtClean="0">
                <a:solidFill>
                  <a:schemeClr val="tx1"/>
                </a:solidFill>
                <a:ea typeface="+mn-ea"/>
                <a:cs typeface="+mn-cs"/>
              </a:rPr>
              <a:t>bed </a:t>
            </a:r>
            <a:r>
              <a:rPr lang="en-US" dirty="0">
                <a:solidFill>
                  <a:schemeClr val="tx1"/>
                </a:solidFill>
                <a:ea typeface="+mn-ea"/>
                <a:cs typeface="+mn-cs"/>
              </a:rPr>
              <a:t>net </a:t>
            </a:r>
            <a:r>
              <a:rPr lang="en-US" dirty="0" smtClean="0">
                <a:solidFill>
                  <a:schemeClr val="tx1"/>
                </a:solidFill>
                <a:ea typeface="+mn-ea"/>
                <a:cs typeface="+mn-cs"/>
              </a:rPr>
              <a:t>if sleep </a:t>
            </a:r>
            <a:r>
              <a:rPr lang="en-US" dirty="0">
                <a:solidFill>
                  <a:schemeClr val="tx1"/>
                </a:solidFill>
                <a:ea typeface="+mn-ea"/>
                <a:cs typeface="+mn-cs"/>
              </a:rPr>
              <a:t>in </a:t>
            </a:r>
            <a:r>
              <a:rPr lang="en-US" dirty="0" smtClean="0">
                <a:solidFill>
                  <a:schemeClr val="tx1"/>
                </a:solidFill>
                <a:ea typeface="+mn-ea"/>
                <a:cs typeface="+mn-cs"/>
              </a:rPr>
              <a:t>room exposed </a:t>
            </a:r>
            <a:r>
              <a:rPr lang="en-US" dirty="0">
                <a:solidFill>
                  <a:schemeClr val="tx1"/>
                </a:solidFill>
                <a:ea typeface="+mn-ea"/>
                <a:cs typeface="+mn-cs"/>
              </a:rPr>
              <a:t>to </a:t>
            </a:r>
            <a:r>
              <a:rPr lang="en-US" dirty="0" smtClean="0">
                <a:solidFill>
                  <a:schemeClr val="tx1"/>
                </a:solidFill>
                <a:ea typeface="+mn-ea"/>
                <a:cs typeface="+mn-cs"/>
              </a:rPr>
              <a:t>outdoors </a:t>
            </a:r>
            <a:endParaRPr lang="en-US" dirty="0">
              <a:solidFill>
                <a:schemeClr val="tx1"/>
              </a:solidFill>
              <a:ea typeface="+mn-ea"/>
              <a:cs typeface="+mn-cs"/>
            </a:endParaRPr>
          </a:p>
          <a:p>
            <a:endParaRPr lang="en-US" dirty="0"/>
          </a:p>
        </p:txBody>
      </p:sp>
    </p:spTree>
    <p:extLst>
      <p:ext uri="{BB962C8B-B14F-4D97-AF65-F5344CB8AC3E}">
        <p14:creationId xmlns:p14="http://schemas.microsoft.com/office/powerpoint/2010/main" val="2286388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Zika Prevention Strategies: </a:t>
            </a:r>
            <a:br>
              <a:rPr lang="en-US" dirty="0"/>
            </a:br>
            <a:r>
              <a:rPr lang="en-US" dirty="0" smtClean="0"/>
              <a:t>Sexual Transmission</a:t>
            </a:r>
            <a:endParaRPr lang="en-US" dirty="0"/>
          </a:p>
        </p:txBody>
      </p:sp>
      <p:sp>
        <p:nvSpPr>
          <p:cNvPr id="3" name="Content Placeholder 2"/>
          <p:cNvSpPr>
            <a:spLocks noGrp="1"/>
          </p:cNvSpPr>
          <p:nvPr>
            <p:ph idx="1"/>
          </p:nvPr>
        </p:nvSpPr>
        <p:spPr/>
        <p:txBody>
          <a:bodyPr/>
          <a:lstStyle/>
          <a:p>
            <a:pPr lvl="0"/>
            <a:r>
              <a:rPr lang="en-US" dirty="0">
                <a:solidFill>
                  <a:schemeClr val="tx1"/>
                </a:solidFill>
              </a:rPr>
              <a:t>Until we know </a:t>
            </a:r>
            <a:r>
              <a:rPr lang="en-US" dirty="0" smtClean="0">
                <a:solidFill>
                  <a:schemeClr val="tx1"/>
                </a:solidFill>
              </a:rPr>
              <a:t>more: </a:t>
            </a:r>
          </a:p>
          <a:p>
            <a:pPr lvl="0">
              <a:buFont typeface="Arial" panose="020B0604020202020204" pitchFamily="34" charset="0"/>
              <a:buChar char="•"/>
            </a:pPr>
            <a:r>
              <a:rPr lang="en-US" dirty="0" smtClean="0">
                <a:solidFill>
                  <a:schemeClr val="tx1"/>
                </a:solidFill>
              </a:rPr>
              <a:t>Men </a:t>
            </a:r>
            <a:r>
              <a:rPr lang="en-US" dirty="0">
                <a:solidFill>
                  <a:schemeClr val="tx1"/>
                </a:solidFill>
              </a:rPr>
              <a:t>who reside in or have traveled to an area of active Zika virus transmission who have a pregnant partner should abstain from sexual activity or consistently and correctly use condoms during sex </a:t>
            </a:r>
            <a:r>
              <a:rPr lang="en-US" dirty="0" smtClean="0">
                <a:solidFill>
                  <a:schemeClr val="tx1"/>
                </a:solidFill>
              </a:rPr>
              <a:t>with </a:t>
            </a:r>
            <a:r>
              <a:rPr lang="en-US" dirty="0">
                <a:solidFill>
                  <a:schemeClr val="tx1"/>
                </a:solidFill>
              </a:rPr>
              <a:t>their pregnant partner for the duration of the </a:t>
            </a:r>
            <a:r>
              <a:rPr lang="en-US" dirty="0" smtClean="0">
                <a:solidFill>
                  <a:schemeClr val="tx1"/>
                </a:solidFill>
              </a:rPr>
              <a:t>pregnancy</a:t>
            </a:r>
          </a:p>
          <a:p>
            <a:pPr lvl="0">
              <a:buFont typeface="Arial" panose="020B0604020202020204" pitchFamily="34" charset="0"/>
              <a:buChar char="•"/>
            </a:pPr>
            <a:r>
              <a:rPr lang="en-US" dirty="0" smtClean="0">
                <a:solidFill>
                  <a:schemeClr val="tx1"/>
                </a:solidFill>
              </a:rPr>
              <a:t>Recommendations </a:t>
            </a:r>
            <a:r>
              <a:rPr lang="en-US" dirty="0">
                <a:solidFill>
                  <a:schemeClr val="tx1"/>
                </a:solidFill>
              </a:rPr>
              <a:t>will be revised as more information becomes </a:t>
            </a:r>
            <a:r>
              <a:rPr lang="en-US" dirty="0" smtClean="0">
                <a:solidFill>
                  <a:schemeClr val="tx1"/>
                </a:solidFill>
              </a:rPr>
              <a:t>available</a:t>
            </a:r>
            <a:r>
              <a:rPr lang="en-US" dirty="0">
                <a:solidFill>
                  <a:schemeClr val="tx1"/>
                </a:solidFill>
              </a:rPr>
              <a:t> </a:t>
            </a:r>
          </a:p>
          <a:p>
            <a:r>
              <a:rPr lang="en-US" dirty="0"/>
              <a:t>  </a:t>
            </a:r>
          </a:p>
        </p:txBody>
      </p:sp>
    </p:spTree>
    <p:extLst>
      <p:ext uri="{BB962C8B-B14F-4D97-AF65-F5344CB8AC3E}">
        <p14:creationId xmlns:p14="http://schemas.microsoft.com/office/powerpoint/2010/main" val="2191324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Mosquito Control &amp; Surveillance in Virginia </a:t>
            </a:r>
            <a:endParaRPr lang="en-US" dirty="0">
              <a:solidFill>
                <a:srgbClr val="FF0000"/>
              </a:solidFill>
            </a:endParaRPr>
          </a:p>
        </p:txBody>
      </p:sp>
      <p:sp>
        <p:nvSpPr>
          <p:cNvPr id="3" name="Content Placeholder 2"/>
          <p:cNvSpPr>
            <a:spLocks noGrp="1"/>
          </p:cNvSpPr>
          <p:nvPr>
            <p:ph idx="1"/>
          </p:nvPr>
        </p:nvSpPr>
        <p:spPr/>
        <p:txBody>
          <a:bodyPr/>
          <a:lstStyle/>
          <a:p>
            <a:pPr marL="0" indent="0"/>
            <a:r>
              <a:rPr lang="en-US" dirty="0">
                <a:solidFill>
                  <a:schemeClr val="tx1"/>
                </a:solidFill>
              </a:rPr>
              <a:t>Mosquito control </a:t>
            </a:r>
            <a:r>
              <a:rPr lang="en-US" dirty="0" smtClean="0">
                <a:solidFill>
                  <a:schemeClr val="tx1"/>
                </a:solidFill>
              </a:rPr>
              <a:t>in </a:t>
            </a:r>
            <a:r>
              <a:rPr lang="en-US" dirty="0">
                <a:solidFill>
                  <a:schemeClr val="tx1"/>
                </a:solidFill>
              </a:rPr>
              <a:t>Virginia </a:t>
            </a:r>
            <a:r>
              <a:rPr lang="en-US" dirty="0" smtClean="0">
                <a:solidFill>
                  <a:schemeClr val="tx1"/>
                </a:solidFill>
              </a:rPr>
              <a:t>- locally </a:t>
            </a:r>
            <a:r>
              <a:rPr lang="en-US" dirty="0">
                <a:solidFill>
                  <a:schemeClr val="tx1"/>
                </a:solidFill>
              </a:rPr>
              <a:t>funded </a:t>
            </a:r>
            <a:r>
              <a:rPr lang="en-US" dirty="0" smtClean="0">
                <a:solidFill>
                  <a:schemeClr val="tx1"/>
                </a:solidFill>
              </a:rPr>
              <a:t>and limited </a:t>
            </a:r>
            <a:r>
              <a:rPr lang="en-US" dirty="0">
                <a:solidFill>
                  <a:schemeClr val="tx1"/>
                </a:solidFill>
              </a:rPr>
              <a:t>to some </a:t>
            </a:r>
            <a:r>
              <a:rPr lang="en-US" dirty="0" smtClean="0">
                <a:solidFill>
                  <a:schemeClr val="tx1"/>
                </a:solidFill>
              </a:rPr>
              <a:t>densely </a:t>
            </a:r>
            <a:r>
              <a:rPr lang="en-US" dirty="0">
                <a:solidFill>
                  <a:schemeClr val="tx1"/>
                </a:solidFill>
              </a:rPr>
              <a:t>populated counties and </a:t>
            </a:r>
            <a:r>
              <a:rPr lang="en-US" dirty="0" smtClean="0">
                <a:solidFill>
                  <a:schemeClr val="tx1"/>
                </a:solidFill>
              </a:rPr>
              <a:t>cities:</a:t>
            </a:r>
            <a:endParaRPr lang="en-US" dirty="0">
              <a:solidFill>
                <a:schemeClr val="tx1"/>
              </a:solidFill>
            </a:endParaRPr>
          </a:p>
          <a:p>
            <a:pPr>
              <a:buFont typeface="Arial" panose="020B0604020202020204" pitchFamily="34" charset="0"/>
              <a:buChar char="•"/>
            </a:pPr>
            <a:r>
              <a:rPr lang="en-US" dirty="0">
                <a:solidFill>
                  <a:schemeClr val="tx1"/>
                </a:solidFill>
              </a:rPr>
              <a:t>Most </a:t>
            </a:r>
            <a:r>
              <a:rPr lang="en-US" dirty="0" smtClean="0">
                <a:solidFill>
                  <a:schemeClr val="tx1"/>
                </a:solidFill>
              </a:rPr>
              <a:t>efforts focus </a:t>
            </a:r>
            <a:r>
              <a:rPr lang="en-US" dirty="0">
                <a:solidFill>
                  <a:schemeClr val="tx1"/>
                </a:solidFill>
              </a:rPr>
              <a:t>on surveillance and control of nuisance mosquitoes and mosquitoes that transmit West Nile or Eastern Equine Encephalitis viruses </a:t>
            </a:r>
          </a:p>
          <a:p>
            <a:pPr>
              <a:buFont typeface="Arial" panose="020B0604020202020204" pitchFamily="34" charset="0"/>
              <a:buChar char="•"/>
            </a:pPr>
            <a:endParaRPr lang="en-US" dirty="0" smtClean="0">
              <a:solidFill>
                <a:schemeClr val="tx1"/>
              </a:solidFill>
            </a:endParaRPr>
          </a:p>
          <a:p>
            <a:pPr>
              <a:buFont typeface="Arial" panose="020B0604020202020204" pitchFamily="34" charset="0"/>
              <a:buChar char="•"/>
            </a:pPr>
            <a:r>
              <a:rPr lang="en-US" dirty="0" smtClean="0">
                <a:solidFill>
                  <a:schemeClr val="tx1"/>
                </a:solidFill>
              </a:rPr>
              <a:t>Asian </a:t>
            </a:r>
            <a:r>
              <a:rPr lang="en-US" dirty="0">
                <a:solidFill>
                  <a:schemeClr val="tx1"/>
                </a:solidFill>
              </a:rPr>
              <a:t>tiger mosquito control methods require house-to-house inspections and treatments</a:t>
            </a:r>
          </a:p>
          <a:p>
            <a:pPr>
              <a:buFont typeface="Arial" panose="020B0604020202020204" pitchFamily="34" charset="0"/>
              <a:buChar char="•"/>
            </a:pPr>
            <a:endParaRPr lang="en-US" dirty="0">
              <a:solidFill>
                <a:srgbClr val="7F7F7F"/>
              </a:solidFill>
            </a:endParaRPr>
          </a:p>
          <a:p>
            <a:pPr>
              <a:buFont typeface="Arial" panose="020B0604020202020204" pitchFamily="34" charset="0"/>
              <a:buChar char="•"/>
            </a:pPr>
            <a:endParaRPr lang="en-US" dirty="0" smtClean="0"/>
          </a:p>
          <a:p>
            <a:pPr>
              <a:buFont typeface="Arial" panose="020B0604020202020204" pitchFamily="34" charset="0"/>
              <a:buChar char="•"/>
            </a:pPr>
            <a:endParaRPr lang="en-US" dirty="0"/>
          </a:p>
        </p:txBody>
      </p:sp>
    </p:spTree>
    <p:extLst>
      <p:ext uri="{BB962C8B-B14F-4D97-AF65-F5344CB8AC3E}">
        <p14:creationId xmlns:p14="http://schemas.microsoft.com/office/powerpoint/2010/main" val="29059636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VDH’s Initial Response</a:t>
            </a:r>
            <a:endParaRPr lang="en-US" dirty="0"/>
          </a:p>
        </p:txBody>
      </p:sp>
      <p:sp>
        <p:nvSpPr>
          <p:cNvPr id="3" name="Content Placeholder 2"/>
          <p:cNvSpPr>
            <a:spLocks noGrp="1"/>
          </p:cNvSpPr>
          <p:nvPr>
            <p:ph idx="1"/>
          </p:nvPr>
        </p:nvSpPr>
        <p:spPr>
          <a:xfrm>
            <a:off x="457200" y="1371600"/>
            <a:ext cx="8229600" cy="5029200"/>
          </a:xfrm>
        </p:spPr>
        <p:txBody>
          <a:bodyPr/>
          <a:lstStyle/>
          <a:p>
            <a:r>
              <a:rPr lang="en-US" dirty="0">
                <a:solidFill>
                  <a:schemeClr val="tx1"/>
                </a:solidFill>
              </a:rPr>
              <a:t>Coordinate with </a:t>
            </a:r>
            <a:r>
              <a:rPr lang="en-US" dirty="0" smtClean="0">
                <a:solidFill>
                  <a:schemeClr val="tx1"/>
                </a:solidFill>
              </a:rPr>
              <a:t>public and private partners</a:t>
            </a:r>
            <a:endParaRPr lang="en-US" dirty="0">
              <a:solidFill>
                <a:schemeClr val="tx1"/>
              </a:solidFill>
            </a:endParaRPr>
          </a:p>
          <a:p>
            <a:endParaRPr lang="en-US" sz="1400" dirty="0" smtClean="0">
              <a:solidFill>
                <a:schemeClr val="tx1"/>
              </a:solidFill>
            </a:endParaRPr>
          </a:p>
          <a:p>
            <a:r>
              <a:rPr lang="en-US" dirty="0" smtClean="0">
                <a:solidFill>
                  <a:schemeClr val="tx1"/>
                </a:solidFill>
              </a:rPr>
              <a:t>Raise </a:t>
            </a:r>
            <a:r>
              <a:rPr lang="en-US" dirty="0">
                <a:solidFill>
                  <a:schemeClr val="tx1"/>
                </a:solidFill>
              </a:rPr>
              <a:t>awareness among clinicians and general public</a:t>
            </a:r>
          </a:p>
          <a:p>
            <a:pPr marL="400050" lvl="1" indent="0"/>
            <a:r>
              <a:rPr lang="en-US" dirty="0" smtClean="0">
                <a:solidFill>
                  <a:schemeClr val="tx1"/>
                </a:solidFill>
                <a:hlinkClick r:id="rId3"/>
              </a:rPr>
              <a:t>https</a:t>
            </a:r>
            <a:r>
              <a:rPr lang="en-US" dirty="0">
                <a:solidFill>
                  <a:schemeClr val="tx1"/>
                </a:solidFill>
                <a:hlinkClick r:id="rId3"/>
              </a:rPr>
              <a:t>://</a:t>
            </a:r>
            <a:r>
              <a:rPr lang="en-US" dirty="0" smtClean="0">
                <a:solidFill>
                  <a:schemeClr val="tx1"/>
                </a:solidFill>
                <a:hlinkClick r:id="rId3"/>
              </a:rPr>
              <a:t>www.vdh.virginia.gov/epidemiology/Zika/</a:t>
            </a:r>
            <a:endParaRPr lang="en-US" dirty="0" smtClean="0">
              <a:solidFill>
                <a:schemeClr val="tx1"/>
              </a:solidFill>
            </a:endParaRPr>
          </a:p>
          <a:p>
            <a:pPr>
              <a:buFont typeface="Arial" panose="020B0604020202020204" pitchFamily="34" charset="0"/>
              <a:buChar char="•"/>
            </a:pPr>
            <a:endParaRPr lang="en-US" dirty="0" smtClean="0">
              <a:solidFill>
                <a:schemeClr val="tx1"/>
              </a:solidFill>
            </a:endParaRPr>
          </a:p>
          <a:p>
            <a:pPr>
              <a:buFont typeface="Arial" panose="020B0604020202020204" pitchFamily="34" charset="0"/>
              <a:buChar char="•"/>
            </a:pPr>
            <a:r>
              <a:rPr lang="en-US" dirty="0" smtClean="0">
                <a:solidFill>
                  <a:schemeClr val="tx1"/>
                </a:solidFill>
              </a:rPr>
              <a:t>Expand lab testing capability at State Lab: </a:t>
            </a:r>
            <a:r>
              <a:rPr lang="en-US" dirty="0" err="1" smtClean="0">
                <a:solidFill>
                  <a:schemeClr val="tx1"/>
                </a:solidFill>
              </a:rPr>
              <a:t>DCLS</a:t>
            </a:r>
            <a:endParaRPr lang="en-US" dirty="0" smtClean="0">
              <a:solidFill>
                <a:schemeClr val="tx1"/>
              </a:solidFill>
            </a:endParaRPr>
          </a:p>
          <a:p>
            <a:pPr lvl="1">
              <a:buFont typeface="Arial" panose="020B0604020202020204" pitchFamily="34" charset="0"/>
              <a:buChar char="•"/>
            </a:pPr>
            <a:r>
              <a:rPr lang="en-US" dirty="0" smtClean="0">
                <a:solidFill>
                  <a:schemeClr val="tx1"/>
                </a:solidFill>
              </a:rPr>
              <a:t>DCLS currently facilitates testing at CDC</a:t>
            </a:r>
          </a:p>
          <a:p>
            <a:pPr lvl="1">
              <a:buFont typeface="Arial" panose="020B0604020202020204" pitchFamily="34" charset="0"/>
              <a:buChar char="•"/>
            </a:pPr>
            <a:r>
              <a:rPr lang="en-US" dirty="0" smtClean="0">
                <a:solidFill>
                  <a:schemeClr val="tx1"/>
                </a:solidFill>
              </a:rPr>
              <a:t>DCLS expects to get Zika virus lab testing</a:t>
            </a:r>
          </a:p>
          <a:p>
            <a:pPr marL="0" indent="0"/>
            <a:endParaRPr lang="en-US" dirty="0" smtClean="0"/>
          </a:p>
        </p:txBody>
      </p:sp>
    </p:spTree>
    <p:extLst>
      <p:ext uri="{BB962C8B-B14F-4D97-AF65-F5344CB8AC3E}">
        <p14:creationId xmlns:p14="http://schemas.microsoft.com/office/powerpoint/2010/main" val="8312971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VDH’s Initial Response</a:t>
            </a:r>
            <a:endParaRPr lang="en-US" dirty="0"/>
          </a:p>
        </p:txBody>
      </p:sp>
      <p:sp>
        <p:nvSpPr>
          <p:cNvPr id="3" name="Content Placeholder 2"/>
          <p:cNvSpPr>
            <a:spLocks noGrp="1"/>
          </p:cNvSpPr>
          <p:nvPr>
            <p:ph idx="1"/>
          </p:nvPr>
        </p:nvSpPr>
        <p:spPr/>
        <p:txBody>
          <a:bodyPr/>
          <a:lstStyle/>
          <a:p>
            <a:pPr marL="285750" indent="-285750"/>
            <a:r>
              <a:rPr lang="en-US" dirty="0" smtClean="0">
                <a:solidFill>
                  <a:schemeClr val="tx1"/>
                </a:solidFill>
              </a:rPr>
              <a:t>Conduct disease surveillance</a:t>
            </a:r>
          </a:p>
          <a:p>
            <a:pPr>
              <a:buFont typeface="Arial" panose="020B0604020202020204" pitchFamily="34" charset="0"/>
              <a:buChar char="•"/>
            </a:pPr>
            <a:r>
              <a:rPr lang="en-US" dirty="0" smtClean="0">
                <a:solidFill>
                  <a:schemeClr val="tx1"/>
                </a:solidFill>
              </a:rPr>
              <a:t>All suspected and confirmed cases are required to be reported to local health department</a:t>
            </a:r>
          </a:p>
          <a:p>
            <a:pPr>
              <a:buFont typeface="Arial" panose="020B0604020202020204" pitchFamily="34" charset="0"/>
              <a:buChar char="•"/>
            </a:pPr>
            <a:r>
              <a:rPr lang="en-US" dirty="0" smtClean="0">
                <a:solidFill>
                  <a:schemeClr val="tx1"/>
                </a:solidFill>
              </a:rPr>
              <a:t>Local health departments can provide consultation and facilitate lab testing if needed</a:t>
            </a:r>
          </a:p>
          <a:p>
            <a:pPr>
              <a:buFont typeface="Arial" panose="020B0604020202020204" pitchFamily="34" charset="0"/>
              <a:buChar char="•"/>
            </a:pPr>
            <a:r>
              <a:rPr lang="en-US" dirty="0" smtClean="0">
                <a:solidFill>
                  <a:schemeClr val="tx1"/>
                </a:solidFill>
              </a:rPr>
              <a:t>Lab testing is focused on pregnant women who traveled to affected area; other suspect cases may be tested if testing criteria are met</a:t>
            </a:r>
          </a:p>
          <a:p>
            <a:pPr marL="0" indent="0"/>
            <a:endParaRPr lang="en-US" dirty="0" smtClean="0">
              <a:solidFill>
                <a:schemeClr val="tx1"/>
              </a:solidFill>
            </a:endParaRPr>
          </a:p>
          <a:p>
            <a:pPr marL="0" indent="0"/>
            <a:r>
              <a:rPr lang="en-US" dirty="0" smtClean="0">
                <a:solidFill>
                  <a:schemeClr val="tx1"/>
                </a:solidFill>
              </a:rPr>
              <a:t>VDH and DCLS are pursuing funding </a:t>
            </a:r>
            <a:r>
              <a:rPr lang="en-US" dirty="0">
                <a:solidFill>
                  <a:schemeClr val="tx1"/>
                </a:solidFill>
              </a:rPr>
              <a:t>opportunities </a:t>
            </a:r>
            <a:r>
              <a:rPr lang="en-US" dirty="0" smtClean="0">
                <a:solidFill>
                  <a:schemeClr val="tx1"/>
                </a:solidFill>
              </a:rPr>
              <a:t>to </a:t>
            </a:r>
            <a:r>
              <a:rPr lang="en-US" dirty="0">
                <a:solidFill>
                  <a:schemeClr val="tx1"/>
                </a:solidFill>
              </a:rPr>
              <a:t>enhance </a:t>
            </a:r>
            <a:r>
              <a:rPr lang="en-US" dirty="0" smtClean="0">
                <a:solidFill>
                  <a:schemeClr val="tx1"/>
                </a:solidFill>
              </a:rPr>
              <a:t>mosquito surveillance </a:t>
            </a:r>
            <a:r>
              <a:rPr lang="en-US" dirty="0">
                <a:solidFill>
                  <a:schemeClr val="tx1"/>
                </a:solidFill>
              </a:rPr>
              <a:t>and </a:t>
            </a:r>
            <a:r>
              <a:rPr lang="en-US" dirty="0" smtClean="0">
                <a:solidFill>
                  <a:schemeClr val="tx1"/>
                </a:solidFill>
              </a:rPr>
              <a:t>preparedness</a:t>
            </a:r>
            <a:endParaRPr lang="en-US" dirty="0">
              <a:solidFill>
                <a:schemeClr val="tx1"/>
              </a:solidFill>
            </a:endParaRPr>
          </a:p>
          <a:p>
            <a:endParaRPr lang="en-US" dirty="0"/>
          </a:p>
        </p:txBody>
      </p:sp>
    </p:spTree>
    <p:extLst>
      <p:ext uri="{BB962C8B-B14F-4D97-AF65-F5344CB8AC3E}">
        <p14:creationId xmlns:p14="http://schemas.microsoft.com/office/powerpoint/2010/main" val="3793754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Virginia’s Coordinated </a:t>
            </a:r>
            <a:r>
              <a:rPr lang="en-US" dirty="0"/>
              <a:t>Preparation and Response </a:t>
            </a:r>
          </a:p>
        </p:txBody>
      </p:sp>
      <p:sp>
        <p:nvSpPr>
          <p:cNvPr id="3" name="Content Placeholder 2"/>
          <p:cNvSpPr>
            <a:spLocks noGrp="1"/>
          </p:cNvSpPr>
          <p:nvPr>
            <p:ph idx="1"/>
          </p:nvPr>
        </p:nvSpPr>
        <p:spPr>
          <a:xfrm>
            <a:off x="304800" y="1600200"/>
            <a:ext cx="8686800" cy="4800600"/>
          </a:xfrm>
        </p:spPr>
        <p:txBody>
          <a:bodyPr/>
          <a:lstStyle/>
          <a:p>
            <a:r>
              <a:rPr lang="en-US" dirty="0" smtClean="0">
                <a:solidFill>
                  <a:schemeClr val="tx1"/>
                </a:solidFill>
              </a:rPr>
              <a:t>Initial briefings</a:t>
            </a:r>
            <a:endParaRPr lang="en-US" dirty="0">
              <a:solidFill>
                <a:schemeClr val="tx1"/>
              </a:solidFill>
            </a:endParaRPr>
          </a:p>
          <a:p>
            <a:pPr>
              <a:buFont typeface="Arial" panose="020B0604020202020204" pitchFamily="34" charset="0"/>
              <a:buChar char="•"/>
            </a:pPr>
            <a:r>
              <a:rPr lang="en-US" dirty="0" smtClean="0">
                <a:solidFill>
                  <a:schemeClr val="tx1"/>
                </a:solidFill>
              </a:rPr>
              <a:t>Interagency </a:t>
            </a:r>
            <a:r>
              <a:rPr lang="en-US" dirty="0">
                <a:solidFill>
                  <a:schemeClr val="tx1"/>
                </a:solidFill>
              </a:rPr>
              <a:t>– February 4</a:t>
            </a:r>
          </a:p>
          <a:p>
            <a:pPr>
              <a:buFont typeface="Arial" panose="020B0604020202020204" pitchFamily="34" charset="0"/>
              <a:buChar char="•"/>
            </a:pPr>
            <a:r>
              <a:rPr lang="en-US" dirty="0" smtClean="0">
                <a:solidFill>
                  <a:schemeClr val="tx1"/>
                </a:solidFill>
              </a:rPr>
              <a:t>Cabinet </a:t>
            </a:r>
            <a:r>
              <a:rPr lang="en-US" dirty="0">
                <a:solidFill>
                  <a:schemeClr val="tx1"/>
                </a:solidFill>
              </a:rPr>
              <a:t>– February 8</a:t>
            </a:r>
          </a:p>
          <a:p>
            <a:pPr>
              <a:buFont typeface="Arial" panose="020B0604020202020204" pitchFamily="34" charset="0"/>
              <a:buChar char="•"/>
            </a:pPr>
            <a:r>
              <a:rPr lang="en-US" dirty="0" smtClean="0">
                <a:solidFill>
                  <a:schemeClr val="tx1"/>
                </a:solidFill>
              </a:rPr>
              <a:t>Local </a:t>
            </a:r>
            <a:r>
              <a:rPr lang="en-US" dirty="0">
                <a:solidFill>
                  <a:schemeClr val="tx1"/>
                </a:solidFill>
              </a:rPr>
              <a:t>emergency managers/health directors – February </a:t>
            </a:r>
            <a:r>
              <a:rPr lang="en-US" dirty="0" smtClean="0">
                <a:solidFill>
                  <a:schemeClr val="tx1"/>
                </a:solidFill>
              </a:rPr>
              <a:t>10</a:t>
            </a:r>
          </a:p>
          <a:p>
            <a:pPr>
              <a:buFont typeface="Arial" panose="020B0604020202020204" pitchFamily="34" charset="0"/>
              <a:buChar char="•"/>
            </a:pPr>
            <a:endParaRPr lang="en-US" sz="2000" dirty="0">
              <a:solidFill>
                <a:schemeClr val="tx1"/>
              </a:solidFill>
            </a:endParaRPr>
          </a:p>
          <a:p>
            <a:r>
              <a:rPr lang="en-US" dirty="0">
                <a:solidFill>
                  <a:schemeClr val="tx1"/>
                </a:solidFill>
              </a:rPr>
              <a:t>Governor’s </a:t>
            </a:r>
            <a:r>
              <a:rPr lang="en-US" dirty="0" smtClean="0">
                <a:solidFill>
                  <a:schemeClr val="tx1"/>
                </a:solidFill>
              </a:rPr>
              <a:t>direction: Establish Statewide </a:t>
            </a:r>
            <a:r>
              <a:rPr lang="en-US" dirty="0">
                <a:solidFill>
                  <a:schemeClr val="tx1"/>
                </a:solidFill>
              </a:rPr>
              <a:t>Zika Task Force</a:t>
            </a:r>
          </a:p>
          <a:p>
            <a:pPr>
              <a:buFont typeface="Arial" panose="020B0604020202020204" pitchFamily="34" charset="0"/>
              <a:buChar char="•"/>
            </a:pPr>
            <a:r>
              <a:rPr lang="en-US" dirty="0" smtClean="0">
                <a:solidFill>
                  <a:schemeClr val="tx1"/>
                </a:solidFill>
              </a:rPr>
              <a:t>Led by VDH </a:t>
            </a:r>
            <a:r>
              <a:rPr lang="en-US" dirty="0">
                <a:solidFill>
                  <a:schemeClr val="tx1"/>
                </a:solidFill>
              </a:rPr>
              <a:t>Commissioner </a:t>
            </a:r>
          </a:p>
          <a:p>
            <a:pPr>
              <a:buFont typeface="Arial" panose="020B0604020202020204" pitchFamily="34" charset="0"/>
              <a:buChar char="•"/>
            </a:pPr>
            <a:r>
              <a:rPr lang="en-US" dirty="0" smtClean="0">
                <a:solidFill>
                  <a:schemeClr val="tx1"/>
                </a:solidFill>
              </a:rPr>
              <a:t>Inaugural </a:t>
            </a:r>
            <a:r>
              <a:rPr lang="en-US" dirty="0">
                <a:solidFill>
                  <a:schemeClr val="tx1"/>
                </a:solidFill>
              </a:rPr>
              <a:t>Task Force Meeting – February 26</a:t>
            </a:r>
          </a:p>
          <a:p>
            <a:pPr>
              <a:buFont typeface="Arial" panose="020B0604020202020204" pitchFamily="34" charset="0"/>
              <a:buChar char="•"/>
            </a:pPr>
            <a:endParaRPr lang="en-US" sz="2000" dirty="0">
              <a:solidFill>
                <a:schemeClr val="tx1"/>
              </a:solidFill>
            </a:endParaRPr>
          </a:p>
        </p:txBody>
      </p:sp>
    </p:spTree>
    <p:extLst>
      <p:ext uri="{BB962C8B-B14F-4D97-AF65-F5344CB8AC3E}">
        <p14:creationId xmlns:p14="http://schemas.microsoft.com/office/powerpoint/2010/main" val="7529608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304800" y="838199"/>
            <a:ext cx="8610600" cy="5791201"/>
          </a:xfrm>
        </p:spPr>
        <p:txBody>
          <a:bodyPr/>
          <a:lstStyle/>
          <a:p>
            <a:pPr lvl="0"/>
            <a:r>
              <a:rPr lang="en-US" sz="1800" dirty="0" smtClean="0">
                <a:solidFill>
                  <a:schemeClr val="tx1"/>
                </a:solidFill>
              </a:rPr>
              <a:t>Deputy Chief of Staff, Office  of the Governor</a:t>
            </a:r>
          </a:p>
          <a:p>
            <a:pPr lvl="0"/>
            <a:r>
              <a:rPr lang="en-US" sz="1800" dirty="0" smtClean="0">
                <a:solidFill>
                  <a:schemeClr val="tx1"/>
                </a:solidFill>
              </a:rPr>
              <a:t>Department </a:t>
            </a:r>
            <a:r>
              <a:rPr lang="en-US" sz="1800" dirty="0">
                <a:solidFill>
                  <a:schemeClr val="tx1"/>
                </a:solidFill>
              </a:rPr>
              <a:t>of Emergency Management</a:t>
            </a:r>
          </a:p>
          <a:p>
            <a:pPr lvl="0"/>
            <a:r>
              <a:rPr lang="en-US" sz="1800" dirty="0">
                <a:solidFill>
                  <a:schemeClr val="tx1"/>
                </a:solidFill>
              </a:rPr>
              <a:t>Department of Health</a:t>
            </a:r>
          </a:p>
          <a:p>
            <a:r>
              <a:rPr lang="en-US" sz="1800" dirty="0" smtClean="0">
                <a:solidFill>
                  <a:schemeClr val="tx1"/>
                </a:solidFill>
              </a:rPr>
              <a:t>Department </a:t>
            </a:r>
            <a:r>
              <a:rPr lang="en-US" sz="1800" dirty="0">
                <a:solidFill>
                  <a:schemeClr val="tx1"/>
                </a:solidFill>
              </a:rPr>
              <a:t>of Health Professionals</a:t>
            </a:r>
          </a:p>
          <a:p>
            <a:r>
              <a:rPr lang="en-US" sz="1800" dirty="0">
                <a:solidFill>
                  <a:schemeClr val="tx1"/>
                </a:solidFill>
              </a:rPr>
              <a:t>Department of Behavioral Health &amp; Developmental Services</a:t>
            </a:r>
          </a:p>
          <a:p>
            <a:r>
              <a:rPr lang="en-US" sz="1800" dirty="0">
                <a:solidFill>
                  <a:schemeClr val="tx1"/>
                </a:solidFill>
              </a:rPr>
              <a:t>Department of Agriculture and Consumer Services</a:t>
            </a:r>
          </a:p>
          <a:p>
            <a:r>
              <a:rPr lang="en-US" sz="1800" dirty="0">
                <a:solidFill>
                  <a:schemeClr val="tx1"/>
                </a:solidFill>
              </a:rPr>
              <a:t>Department of Environmental Quality</a:t>
            </a:r>
          </a:p>
          <a:p>
            <a:r>
              <a:rPr lang="en-US" sz="1800" dirty="0">
                <a:solidFill>
                  <a:schemeClr val="tx1"/>
                </a:solidFill>
              </a:rPr>
              <a:t>Department of General </a:t>
            </a:r>
            <a:r>
              <a:rPr lang="en-US" sz="1800" dirty="0" smtClean="0">
                <a:solidFill>
                  <a:schemeClr val="tx1"/>
                </a:solidFill>
              </a:rPr>
              <a:t>Services - </a:t>
            </a:r>
            <a:r>
              <a:rPr lang="en-US" sz="1400" dirty="0" smtClean="0">
                <a:solidFill>
                  <a:schemeClr val="tx1"/>
                </a:solidFill>
              </a:rPr>
              <a:t>Division </a:t>
            </a:r>
            <a:r>
              <a:rPr lang="en-US" sz="1400" dirty="0">
                <a:solidFill>
                  <a:schemeClr val="tx1"/>
                </a:solidFill>
              </a:rPr>
              <a:t>of Consolidated Laboratory Services</a:t>
            </a:r>
          </a:p>
          <a:p>
            <a:r>
              <a:rPr lang="en-US" sz="1800" dirty="0">
                <a:solidFill>
                  <a:schemeClr val="tx1"/>
                </a:solidFill>
              </a:rPr>
              <a:t>Department of Conservation and Recreation</a:t>
            </a:r>
          </a:p>
          <a:p>
            <a:r>
              <a:rPr lang="en-US" sz="1800" dirty="0">
                <a:solidFill>
                  <a:schemeClr val="tx1"/>
                </a:solidFill>
              </a:rPr>
              <a:t>Department of Game and Inland Fisheries</a:t>
            </a:r>
          </a:p>
          <a:p>
            <a:r>
              <a:rPr lang="en-US" sz="1800" dirty="0">
                <a:solidFill>
                  <a:schemeClr val="tx1"/>
                </a:solidFill>
              </a:rPr>
              <a:t>Virginia Hospital and Healthcare Association / 6 </a:t>
            </a:r>
            <a:r>
              <a:rPr lang="en-US" sz="1800" dirty="0" smtClean="0">
                <a:solidFill>
                  <a:schemeClr val="tx1"/>
                </a:solidFill>
              </a:rPr>
              <a:t>regional coalitions</a:t>
            </a:r>
            <a:endParaRPr lang="en-US" sz="1800" dirty="0">
              <a:solidFill>
                <a:schemeClr val="tx1"/>
              </a:solidFill>
            </a:endParaRPr>
          </a:p>
          <a:p>
            <a:r>
              <a:rPr lang="en-US" sz="1800" dirty="0">
                <a:solidFill>
                  <a:schemeClr val="tx1"/>
                </a:solidFill>
              </a:rPr>
              <a:t>Medical Society of Virginia</a:t>
            </a:r>
          </a:p>
          <a:p>
            <a:r>
              <a:rPr lang="en-US" sz="1800" dirty="0" smtClean="0">
                <a:solidFill>
                  <a:schemeClr val="tx1"/>
                </a:solidFill>
              </a:rPr>
              <a:t>City</a:t>
            </a:r>
            <a:r>
              <a:rPr lang="en-US" sz="1800" dirty="0">
                <a:solidFill>
                  <a:schemeClr val="tx1"/>
                </a:solidFill>
              </a:rPr>
              <a:t>, Town and County Governments</a:t>
            </a:r>
          </a:p>
          <a:p>
            <a:pPr lvl="1"/>
            <a:r>
              <a:rPr lang="en-US" sz="1400" dirty="0" smtClean="0">
                <a:solidFill>
                  <a:schemeClr val="tx1"/>
                </a:solidFill>
              </a:rPr>
              <a:t>Virginia Municipal </a:t>
            </a:r>
            <a:r>
              <a:rPr lang="en-US" sz="1400" dirty="0">
                <a:solidFill>
                  <a:schemeClr val="tx1"/>
                </a:solidFill>
              </a:rPr>
              <a:t>League</a:t>
            </a:r>
          </a:p>
          <a:p>
            <a:pPr lvl="1"/>
            <a:r>
              <a:rPr lang="en-US" sz="1400" dirty="0" smtClean="0">
                <a:solidFill>
                  <a:schemeClr val="tx1"/>
                </a:solidFill>
              </a:rPr>
              <a:t>Virginia Association </a:t>
            </a:r>
            <a:r>
              <a:rPr lang="en-US" sz="1400" dirty="0">
                <a:solidFill>
                  <a:schemeClr val="tx1"/>
                </a:solidFill>
              </a:rPr>
              <a:t>of Counties</a:t>
            </a:r>
          </a:p>
          <a:p>
            <a:r>
              <a:rPr lang="en-US" sz="1800" dirty="0">
                <a:solidFill>
                  <a:schemeClr val="tx1"/>
                </a:solidFill>
              </a:rPr>
              <a:t>American Red Cross and </a:t>
            </a:r>
            <a:r>
              <a:rPr lang="en-US" sz="1800" dirty="0" smtClean="0">
                <a:solidFill>
                  <a:schemeClr val="tx1"/>
                </a:solidFill>
              </a:rPr>
              <a:t>Virginia Blood </a:t>
            </a:r>
            <a:r>
              <a:rPr lang="en-US" sz="1800" dirty="0">
                <a:solidFill>
                  <a:schemeClr val="tx1"/>
                </a:solidFill>
              </a:rPr>
              <a:t>Services</a:t>
            </a:r>
          </a:p>
          <a:p>
            <a:r>
              <a:rPr lang="en-US" sz="1800" dirty="0" smtClean="0">
                <a:solidFill>
                  <a:schemeClr val="tx1"/>
                </a:solidFill>
              </a:rPr>
              <a:t>Others</a:t>
            </a:r>
            <a:r>
              <a:rPr lang="en-US" sz="1800" dirty="0">
                <a:solidFill>
                  <a:schemeClr val="tx1"/>
                </a:solidFill>
              </a:rPr>
              <a:t>, situationally dependent, as </a:t>
            </a:r>
            <a:r>
              <a:rPr lang="en-US" sz="1800" dirty="0" smtClean="0">
                <a:solidFill>
                  <a:schemeClr val="tx1"/>
                </a:solidFill>
              </a:rPr>
              <a:t>required</a:t>
            </a:r>
            <a:endParaRPr lang="en-US" sz="1800" dirty="0">
              <a:solidFill>
                <a:schemeClr val="tx1"/>
              </a:solidFill>
            </a:endParaRPr>
          </a:p>
        </p:txBody>
      </p:sp>
      <p:sp>
        <p:nvSpPr>
          <p:cNvPr id="7171" name="Rectangle 2"/>
          <p:cNvSpPr>
            <a:spLocks noGrp="1" noChangeArrowheads="1"/>
          </p:cNvSpPr>
          <p:nvPr>
            <p:ph type="title"/>
          </p:nvPr>
        </p:nvSpPr>
        <p:spPr>
          <a:xfrm>
            <a:off x="457200" y="152400"/>
            <a:ext cx="8229600" cy="609600"/>
          </a:xfrm>
        </p:spPr>
        <p:txBody>
          <a:bodyPr/>
          <a:lstStyle/>
          <a:p>
            <a:pPr algn="ctr"/>
            <a:r>
              <a:rPr lang="en-US" altLang="en-US" sz="2400" dirty="0" smtClean="0"/>
              <a:t>Task Force Members</a:t>
            </a:r>
          </a:p>
        </p:txBody>
      </p:sp>
    </p:spTree>
    <p:extLst>
      <p:ext uri="{BB962C8B-B14F-4D97-AF65-F5344CB8AC3E}">
        <p14:creationId xmlns:p14="http://schemas.microsoft.com/office/powerpoint/2010/main" val="2179132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b="1" dirty="0" smtClean="0">
                <a:latin typeface="Trebuchet MS"/>
                <a:ea typeface="+mj-ea"/>
                <a:cs typeface="+mj-cs"/>
              </a:rPr>
              <a:t>Task Force Activities</a:t>
            </a:r>
            <a:endParaRPr lang="en-US" sz="3200" dirty="0"/>
          </a:p>
        </p:txBody>
      </p:sp>
      <p:sp>
        <p:nvSpPr>
          <p:cNvPr id="3" name="Content Placeholder 2"/>
          <p:cNvSpPr>
            <a:spLocks noGrp="1"/>
          </p:cNvSpPr>
          <p:nvPr>
            <p:ph idx="1"/>
          </p:nvPr>
        </p:nvSpPr>
        <p:spPr>
          <a:xfrm>
            <a:off x="457200" y="1371600"/>
            <a:ext cx="8458200" cy="4724400"/>
          </a:xfrm>
        </p:spPr>
        <p:txBody>
          <a:bodyPr/>
          <a:lstStyle/>
          <a:p>
            <a:pPr>
              <a:buFont typeface="Arial" panose="020B0604020202020204" pitchFamily="34" charset="0"/>
              <a:buChar char="•"/>
            </a:pPr>
            <a:r>
              <a:rPr lang="en-US" sz="2800" dirty="0" smtClean="0">
                <a:solidFill>
                  <a:schemeClr val="tx1"/>
                </a:solidFill>
              </a:rPr>
              <a:t>Agreed on action plan </a:t>
            </a:r>
            <a:r>
              <a:rPr lang="en-US" sz="2800" dirty="0">
                <a:solidFill>
                  <a:schemeClr val="tx1"/>
                </a:solidFill>
              </a:rPr>
              <a:t>&amp; </a:t>
            </a:r>
            <a:r>
              <a:rPr lang="en-US" sz="2800" dirty="0" smtClean="0">
                <a:solidFill>
                  <a:schemeClr val="tx1"/>
                </a:solidFill>
              </a:rPr>
              <a:t>milestones </a:t>
            </a:r>
            <a:endParaRPr lang="en-US" sz="2800" dirty="0">
              <a:solidFill>
                <a:schemeClr val="tx1"/>
              </a:solidFill>
            </a:endParaRPr>
          </a:p>
          <a:p>
            <a:pPr>
              <a:buFont typeface="Arial" panose="020B0604020202020204" pitchFamily="34" charset="0"/>
              <a:buChar char="•"/>
            </a:pPr>
            <a:r>
              <a:rPr lang="en-US" sz="2800" dirty="0" smtClean="0">
                <a:solidFill>
                  <a:schemeClr val="tx1"/>
                </a:solidFill>
              </a:rPr>
              <a:t>Defined agency </a:t>
            </a:r>
            <a:r>
              <a:rPr lang="en-US" sz="2800" dirty="0">
                <a:solidFill>
                  <a:schemeClr val="tx1"/>
                </a:solidFill>
              </a:rPr>
              <a:t>&amp; </a:t>
            </a:r>
            <a:r>
              <a:rPr lang="en-US" sz="2800" dirty="0" smtClean="0">
                <a:solidFill>
                  <a:schemeClr val="tx1"/>
                </a:solidFill>
              </a:rPr>
              <a:t>organization roles</a:t>
            </a:r>
            <a:endParaRPr lang="en-US" sz="2800" dirty="0">
              <a:solidFill>
                <a:schemeClr val="tx1"/>
              </a:solidFill>
            </a:endParaRPr>
          </a:p>
          <a:p>
            <a:pPr>
              <a:buFont typeface="Arial" panose="020B0604020202020204" pitchFamily="34" charset="0"/>
              <a:buChar char="•"/>
            </a:pPr>
            <a:r>
              <a:rPr lang="en-US" sz="2800" dirty="0" smtClean="0">
                <a:solidFill>
                  <a:schemeClr val="tx1"/>
                </a:solidFill>
              </a:rPr>
              <a:t>Established task groups</a:t>
            </a:r>
          </a:p>
          <a:p>
            <a:pPr lvl="1">
              <a:buFont typeface="Arial" panose="020B0604020202020204" pitchFamily="34" charset="0"/>
              <a:buChar char="•"/>
            </a:pPr>
            <a:r>
              <a:rPr lang="en-US" sz="2800" dirty="0" smtClean="0">
                <a:solidFill>
                  <a:schemeClr val="tx1"/>
                </a:solidFill>
              </a:rPr>
              <a:t>Mosquito Control</a:t>
            </a:r>
          </a:p>
          <a:p>
            <a:pPr lvl="1">
              <a:buFont typeface="Arial" panose="020B0604020202020204" pitchFamily="34" charset="0"/>
              <a:buChar char="•"/>
            </a:pPr>
            <a:r>
              <a:rPr lang="en-US" sz="2800" dirty="0">
                <a:solidFill>
                  <a:schemeClr val="tx1"/>
                </a:solidFill>
              </a:rPr>
              <a:t>B</a:t>
            </a:r>
            <a:r>
              <a:rPr lang="en-US" sz="2800" dirty="0" smtClean="0">
                <a:solidFill>
                  <a:schemeClr val="tx1"/>
                </a:solidFill>
              </a:rPr>
              <a:t>lood </a:t>
            </a:r>
            <a:r>
              <a:rPr lang="en-US" sz="2800" dirty="0">
                <a:solidFill>
                  <a:schemeClr val="tx1"/>
                </a:solidFill>
              </a:rPr>
              <a:t>Supply </a:t>
            </a:r>
            <a:r>
              <a:rPr lang="en-US" sz="2800" dirty="0" smtClean="0">
                <a:solidFill>
                  <a:schemeClr val="tx1"/>
                </a:solidFill>
              </a:rPr>
              <a:t>Security</a:t>
            </a:r>
          </a:p>
          <a:p>
            <a:pPr lvl="1">
              <a:buFont typeface="Arial" panose="020B0604020202020204" pitchFamily="34" charset="0"/>
              <a:buChar char="•"/>
            </a:pPr>
            <a:r>
              <a:rPr lang="en-US" sz="2800" dirty="0" smtClean="0">
                <a:solidFill>
                  <a:schemeClr val="tx1"/>
                </a:solidFill>
              </a:rPr>
              <a:t>External Communications</a:t>
            </a:r>
            <a:endParaRPr lang="en-US" sz="2800" dirty="0">
              <a:solidFill>
                <a:schemeClr val="tx1"/>
              </a:solidFill>
            </a:endParaRPr>
          </a:p>
          <a:p>
            <a:pPr>
              <a:buFont typeface="Arial" panose="020B0604020202020204" pitchFamily="34" charset="0"/>
              <a:buChar char="•"/>
            </a:pPr>
            <a:r>
              <a:rPr lang="en-US" sz="2800" dirty="0" smtClean="0">
                <a:solidFill>
                  <a:schemeClr val="tx1"/>
                </a:solidFill>
              </a:rPr>
              <a:t>Established requirements for sharing/reporting</a:t>
            </a:r>
          </a:p>
          <a:p>
            <a:pPr lvl="1">
              <a:buFont typeface="Arial" panose="020B0604020202020204" pitchFamily="34" charset="0"/>
              <a:buChar char="•"/>
            </a:pPr>
            <a:r>
              <a:rPr lang="en-US" sz="2800" dirty="0" smtClean="0">
                <a:solidFill>
                  <a:schemeClr val="tx1"/>
                </a:solidFill>
              </a:rPr>
              <a:t>Overall situational awareness</a:t>
            </a:r>
          </a:p>
          <a:p>
            <a:pPr lvl="1">
              <a:buFont typeface="Arial" panose="020B0604020202020204" pitchFamily="34" charset="0"/>
              <a:buChar char="•"/>
            </a:pPr>
            <a:r>
              <a:rPr lang="en-US" sz="2800" dirty="0" smtClean="0">
                <a:solidFill>
                  <a:schemeClr val="tx1"/>
                </a:solidFill>
              </a:rPr>
              <a:t>Task assignments &amp; tracking </a:t>
            </a:r>
          </a:p>
          <a:p>
            <a:pPr>
              <a:buFont typeface="Arial" panose="020B0604020202020204" pitchFamily="34" charset="0"/>
              <a:buChar char="•"/>
            </a:pPr>
            <a:r>
              <a:rPr lang="en-US" sz="2800" dirty="0" smtClean="0">
                <a:solidFill>
                  <a:schemeClr val="tx1"/>
                </a:solidFill>
              </a:rPr>
              <a:t>Next meeting – week of March 14</a:t>
            </a:r>
          </a:p>
          <a:p>
            <a:pPr lvl="1">
              <a:buFont typeface="Arial" panose="020B0604020202020204" pitchFamily="34" charset="0"/>
              <a:buChar char="•"/>
            </a:pPr>
            <a:endParaRPr lang="en-US" sz="2800" dirty="0">
              <a:solidFill>
                <a:schemeClr val="tx1"/>
              </a:solidFill>
            </a:endParaRPr>
          </a:p>
          <a:p>
            <a:pPr>
              <a:buFont typeface="Arial" panose="020B0604020202020204" pitchFamily="34" charset="0"/>
              <a:buChar char="•"/>
            </a:pPr>
            <a:endParaRPr lang="en-US" sz="1800" dirty="0">
              <a:solidFill>
                <a:schemeClr val="tx1"/>
              </a:solidFill>
            </a:endParaRPr>
          </a:p>
        </p:txBody>
      </p:sp>
    </p:spTree>
    <p:extLst>
      <p:ext uri="{BB962C8B-B14F-4D97-AF65-F5344CB8AC3E}">
        <p14:creationId xmlns:p14="http://schemas.microsoft.com/office/powerpoint/2010/main" val="1155453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smtClean="0">
                <a:solidFill>
                  <a:schemeClr val="tx1"/>
                </a:solidFill>
              </a:rPr>
              <a:t>The Basics: Zika </a:t>
            </a:r>
            <a:r>
              <a:rPr lang="en-US" dirty="0">
                <a:solidFill>
                  <a:schemeClr val="tx1"/>
                </a:solidFill>
              </a:rPr>
              <a:t>Virus Disease</a:t>
            </a:r>
            <a:endParaRPr lang="en-US" dirty="0" smtClean="0">
              <a:solidFill>
                <a:schemeClr val="tx1"/>
              </a:solidFill>
            </a:endParaRPr>
          </a:p>
          <a:p>
            <a:pPr lvl="1"/>
            <a:r>
              <a:rPr lang="en-US" dirty="0" smtClean="0">
                <a:solidFill>
                  <a:schemeClr val="tx1"/>
                </a:solidFill>
              </a:rPr>
              <a:t>	Epidemiology</a:t>
            </a:r>
          </a:p>
          <a:p>
            <a:pPr lvl="1"/>
            <a:r>
              <a:rPr lang="en-US" dirty="0">
                <a:solidFill>
                  <a:schemeClr val="tx1"/>
                </a:solidFill>
              </a:rPr>
              <a:t>	</a:t>
            </a:r>
            <a:r>
              <a:rPr lang="en-US" dirty="0" smtClean="0">
                <a:solidFill>
                  <a:schemeClr val="tx1"/>
                </a:solidFill>
              </a:rPr>
              <a:t>Transmission</a:t>
            </a:r>
          </a:p>
          <a:p>
            <a:pPr lvl="1"/>
            <a:r>
              <a:rPr lang="en-US" dirty="0">
                <a:solidFill>
                  <a:schemeClr val="tx1"/>
                </a:solidFill>
              </a:rPr>
              <a:t>	</a:t>
            </a:r>
            <a:r>
              <a:rPr lang="en-US" dirty="0" smtClean="0">
                <a:solidFill>
                  <a:schemeClr val="tx1"/>
                </a:solidFill>
              </a:rPr>
              <a:t>Special circumstances</a:t>
            </a:r>
          </a:p>
          <a:p>
            <a:pPr>
              <a:buFont typeface="Arial" panose="020B0604020202020204" pitchFamily="34" charset="0"/>
              <a:buChar char="•"/>
            </a:pPr>
            <a:r>
              <a:rPr lang="en-US" dirty="0" smtClean="0">
                <a:solidFill>
                  <a:schemeClr val="tx1"/>
                </a:solidFill>
              </a:rPr>
              <a:t>Prevention</a:t>
            </a:r>
          </a:p>
          <a:p>
            <a:pPr lvl="1">
              <a:buFont typeface="Arial" panose="020B0604020202020204" pitchFamily="34" charset="0"/>
              <a:buChar char="•"/>
            </a:pPr>
            <a:r>
              <a:rPr lang="en-US" dirty="0" smtClean="0">
                <a:solidFill>
                  <a:schemeClr val="tx1"/>
                </a:solidFill>
              </a:rPr>
              <a:t>Travel related</a:t>
            </a:r>
          </a:p>
          <a:p>
            <a:pPr lvl="1">
              <a:buFont typeface="Arial" panose="020B0604020202020204" pitchFamily="34" charset="0"/>
              <a:buChar char="•"/>
            </a:pPr>
            <a:r>
              <a:rPr lang="en-US" dirty="0" smtClean="0">
                <a:solidFill>
                  <a:schemeClr val="tx1"/>
                </a:solidFill>
              </a:rPr>
              <a:t>Mosquito Control</a:t>
            </a:r>
          </a:p>
          <a:p>
            <a:pPr>
              <a:buFont typeface="Arial" panose="020B0604020202020204" pitchFamily="34" charset="0"/>
              <a:buChar char="•"/>
            </a:pPr>
            <a:r>
              <a:rPr lang="en-US" dirty="0" smtClean="0">
                <a:solidFill>
                  <a:schemeClr val="tx1"/>
                </a:solidFill>
              </a:rPr>
              <a:t>State Actions</a:t>
            </a:r>
          </a:p>
          <a:p>
            <a:pPr lvl="1">
              <a:buFont typeface="Arial" panose="020B0604020202020204" pitchFamily="34" charset="0"/>
              <a:buChar char="•"/>
            </a:pPr>
            <a:r>
              <a:rPr lang="en-US" dirty="0" smtClean="0">
                <a:solidFill>
                  <a:schemeClr val="tx1"/>
                </a:solidFill>
              </a:rPr>
              <a:t>VDH</a:t>
            </a:r>
          </a:p>
          <a:p>
            <a:pPr lvl="1">
              <a:buFont typeface="Arial" panose="020B0604020202020204" pitchFamily="34" charset="0"/>
              <a:buChar char="•"/>
            </a:pPr>
            <a:r>
              <a:rPr lang="en-US" dirty="0" smtClean="0">
                <a:solidFill>
                  <a:schemeClr val="tx1"/>
                </a:solidFill>
              </a:rPr>
              <a:t>Zika Task Force</a:t>
            </a:r>
          </a:p>
          <a:p>
            <a:endParaRPr lang="en-US" dirty="0" smtClean="0"/>
          </a:p>
          <a:p>
            <a:endParaRPr lang="en-US" dirty="0"/>
          </a:p>
        </p:txBody>
      </p:sp>
    </p:spTree>
    <p:extLst>
      <p:ext uri="{BB962C8B-B14F-4D97-AF65-F5344CB8AC3E}">
        <p14:creationId xmlns:p14="http://schemas.microsoft.com/office/powerpoint/2010/main" val="33626472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Action Plan &amp; Milestones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3993402"/>
              </p:ext>
            </p:extLst>
          </p:nvPr>
        </p:nvGraphicFramePr>
        <p:xfrm>
          <a:off x="533400" y="1295401"/>
          <a:ext cx="8153400" cy="4879408"/>
        </p:xfrm>
        <a:graphic>
          <a:graphicData uri="http://schemas.openxmlformats.org/drawingml/2006/table">
            <a:tbl>
              <a:tblPr firstRow="1" firstCol="1" lastRow="1" lastCol="1" bandRow="1" bandCol="1"/>
              <a:tblGrid>
                <a:gridCol w="4495800"/>
                <a:gridCol w="838200"/>
                <a:gridCol w="2819400"/>
              </a:tblGrid>
              <a:tr h="198139">
                <a:tc>
                  <a:txBody>
                    <a:bodyPr/>
                    <a:lstStyle/>
                    <a:p>
                      <a:pPr marL="0" marR="0" algn="ctr">
                        <a:spcBef>
                          <a:spcPts val="0"/>
                        </a:spcBef>
                        <a:spcAft>
                          <a:spcPts val="0"/>
                        </a:spcAft>
                      </a:pPr>
                      <a:r>
                        <a:rPr lang="en-US" sz="1200" b="1" dirty="0">
                          <a:solidFill>
                            <a:schemeClr val="tx1"/>
                          </a:solidFill>
                          <a:effectLst/>
                          <a:latin typeface="+mn-lt"/>
                          <a:ea typeface="Times New Roman"/>
                        </a:rPr>
                        <a:t>Item</a:t>
                      </a:r>
                      <a:endParaRPr lang="en-US" sz="1200" dirty="0">
                        <a:solidFill>
                          <a:schemeClr val="tx1"/>
                        </a:solidFill>
                        <a:effectLst/>
                        <a:latin typeface="+mn-lt"/>
                        <a:ea typeface="Times New Roman"/>
                      </a:endParaRP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solidFill>
                            <a:schemeClr val="tx1"/>
                          </a:solidFill>
                          <a:effectLst/>
                          <a:latin typeface="+mn-lt"/>
                          <a:ea typeface="Times New Roman"/>
                        </a:rPr>
                        <a:t>Due Date</a:t>
                      </a:r>
                      <a:endParaRPr lang="en-US" sz="1200" dirty="0">
                        <a:solidFill>
                          <a:schemeClr val="tx1"/>
                        </a:solidFill>
                        <a:effectLst/>
                        <a:latin typeface="+mn-lt"/>
                        <a:ea typeface="Times New Roman"/>
                      </a:endParaRP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200" b="1" dirty="0">
                          <a:solidFill>
                            <a:schemeClr val="tx1"/>
                          </a:solidFill>
                          <a:effectLst/>
                          <a:latin typeface="+mn-lt"/>
                          <a:ea typeface="Times New Roman"/>
                        </a:rPr>
                        <a:t>Assignee</a:t>
                      </a:r>
                      <a:endParaRPr lang="en-US" sz="1200" dirty="0">
                        <a:solidFill>
                          <a:schemeClr val="tx1"/>
                        </a:solidFill>
                        <a:effectLst/>
                        <a:latin typeface="+mn-lt"/>
                        <a:ea typeface="Times New Roman"/>
                      </a:endParaRP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280">
                <a:tc>
                  <a:txBody>
                    <a:bodyPr/>
                    <a:lstStyle/>
                    <a:p>
                      <a:pPr marL="0" marR="0">
                        <a:spcBef>
                          <a:spcPts val="0"/>
                        </a:spcBef>
                        <a:spcAft>
                          <a:spcPts val="0"/>
                        </a:spcAft>
                      </a:pPr>
                      <a:r>
                        <a:rPr lang="en-US" sz="1200" dirty="0">
                          <a:solidFill>
                            <a:schemeClr val="tx1"/>
                          </a:solidFill>
                          <a:effectLst/>
                          <a:latin typeface="+mn-lt"/>
                          <a:ea typeface="Times New Roman"/>
                        </a:rPr>
                        <a:t>Complete Draft VDH </a:t>
                      </a:r>
                      <a:r>
                        <a:rPr lang="en-US" sz="1200" dirty="0" smtClean="0">
                          <a:solidFill>
                            <a:schemeClr val="tx1"/>
                          </a:solidFill>
                          <a:effectLst/>
                          <a:latin typeface="+mn-lt"/>
                          <a:ea typeface="Times New Roman"/>
                        </a:rPr>
                        <a:t>Zika Human </a:t>
                      </a:r>
                      <a:r>
                        <a:rPr lang="en-US" sz="1200" dirty="0">
                          <a:solidFill>
                            <a:schemeClr val="tx1"/>
                          </a:solidFill>
                          <a:effectLst/>
                          <a:latin typeface="+mn-lt"/>
                          <a:ea typeface="Times New Roman"/>
                        </a:rPr>
                        <a:t>and Mosquito Surveillance and Investigation Plans</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3/31/16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VDH Office of Epidemiology</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20">
                <a:tc>
                  <a:txBody>
                    <a:bodyPr/>
                    <a:lstStyle/>
                    <a:p>
                      <a:pPr marL="0" marR="0">
                        <a:spcBef>
                          <a:spcPts val="0"/>
                        </a:spcBef>
                        <a:spcAft>
                          <a:spcPts val="0"/>
                        </a:spcAft>
                      </a:pPr>
                      <a:r>
                        <a:rPr lang="en-US" sz="1200" dirty="0">
                          <a:solidFill>
                            <a:schemeClr val="tx1"/>
                          </a:solidFill>
                          <a:effectLst/>
                          <a:latin typeface="+mn-lt"/>
                          <a:ea typeface="Times New Roman"/>
                        </a:rPr>
                        <a:t>Establish Zika  Mosquito Control Task Group</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smtClean="0">
                          <a:solidFill>
                            <a:schemeClr val="tx1"/>
                          </a:solidFill>
                          <a:effectLst/>
                          <a:latin typeface="+mn-lt"/>
                          <a:ea typeface="Times New Roman"/>
                        </a:rPr>
                        <a:t>Mosquito </a:t>
                      </a:r>
                      <a:r>
                        <a:rPr lang="en-US" sz="1200" dirty="0">
                          <a:solidFill>
                            <a:schemeClr val="tx1"/>
                          </a:solidFill>
                          <a:effectLst/>
                          <a:latin typeface="+mn-lt"/>
                          <a:ea typeface="Times New Roman"/>
                        </a:rPr>
                        <a:t>Control Association; Lead</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20">
                <a:tc>
                  <a:txBody>
                    <a:bodyPr/>
                    <a:lstStyle/>
                    <a:p>
                      <a:pPr marL="0" marR="0">
                        <a:spcBef>
                          <a:spcPts val="0"/>
                        </a:spcBef>
                        <a:spcAft>
                          <a:spcPts val="0"/>
                        </a:spcAft>
                      </a:pPr>
                      <a:r>
                        <a:rPr lang="en-US" sz="1200" dirty="0">
                          <a:solidFill>
                            <a:schemeClr val="tx1"/>
                          </a:solidFill>
                          <a:effectLst/>
                          <a:latin typeface="+mn-lt"/>
                          <a:ea typeface="Times New Roman"/>
                        </a:rPr>
                        <a:t>Complete Draft Mosquito Mitigation Plan</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3/24/16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Mosquito Control Task Group</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130">
                <a:tc>
                  <a:txBody>
                    <a:bodyPr/>
                    <a:lstStyle/>
                    <a:p>
                      <a:pPr marL="0" marR="0">
                        <a:spcBef>
                          <a:spcPts val="0"/>
                        </a:spcBef>
                        <a:spcAft>
                          <a:spcPts val="0"/>
                        </a:spcAft>
                      </a:pPr>
                      <a:r>
                        <a:rPr lang="en-US" sz="1200" dirty="0">
                          <a:solidFill>
                            <a:schemeClr val="tx1"/>
                          </a:solidFill>
                          <a:effectLst/>
                          <a:latin typeface="+mn-lt"/>
                          <a:ea typeface="Times New Roman"/>
                        </a:rPr>
                        <a:t>Establish Blood Supply Security Task Group</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smtClean="0">
                          <a:solidFill>
                            <a:schemeClr val="tx1"/>
                          </a:solidFill>
                          <a:effectLst/>
                          <a:latin typeface="+mn-lt"/>
                          <a:ea typeface="Times New Roman"/>
                        </a:rPr>
                        <a:t>American Red Cross &amp; Virginia Blood Services, Lead</a:t>
                      </a:r>
                      <a:endParaRPr lang="en-US" sz="1200" dirty="0">
                        <a:solidFill>
                          <a:schemeClr val="tx1"/>
                        </a:solidFill>
                        <a:effectLst/>
                        <a:latin typeface="+mn-lt"/>
                        <a:ea typeface="Times New Roman"/>
                      </a:endParaRP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809">
                <a:tc>
                  <a:txBody>
                    <a:bodyPr/>
                    <a:lstStyle/>
                    <a:p>
                      <a:pPr marL="0" marR="0">
                        <a:spcBef>
                          <a:spcPts val="0"/>
                        </a:spcBef>
                        <a:spcAft>
                          <a:spcPts val="0"/>
                        </a:spcAft>
                      </a:pPr>
                      <a:r>
                        <a:rPr lang="en-US" sz="1200" dirty="0">
                          <a:solidFill>
                            <a:schemeClr val="tx1"/>
                          </a:solidFill>
                          <a:effectLst/>
                          <a:latin typeface="+mn-lt"/>
                          <a:ea typeface="Times New Roman"/>
                        </a:rPr>
                        <a:t>Complete Draft Blood Supply Security Plan</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3/24/16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Blood Supply Security Task Group</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20">
                <a:tc>
                  <a:txBody>
                    <a:bodyPr/>
                    <a:lstStyle/>
                    <a:p>
                      <a:pPr marL="0" marR="0">
                        <a:spcBef>
                          <a:spcPts val="0"/>
                        </a:spcBef>
                        <a:spcAft>
                          <a:spcPts val="0"/>
                        </a:spcAft>
                      </a:pPr>
                      <a:r>
                        <a:rPr lang="en-US" sz="1200" dirty="0">
                          <a:solidFill>
                            <a:schemeClr val="tx1"/>
                          </a:solidFill>
                          <a:effectLst/>
                          <a:latin typeface="+mn-lt"/>
                          <a:ea typeface="Times New Roman"/>
                        </a:rPr>
                        <a:t>Establish External Communications Task Group</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VDH Communications, Lead</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20">
                <a:tc>
                  <a:txBody>
                    <a:bodyPr/>
                    <a:lstStyle/>
                    <a:p>
                      <a:pPr marL="0" marR="0">
                        <a:spcBef>
                          <a:spcPts val="0"/>
                        </a:spcBef>
                        <a:spcAft>
                          <a:spcPts val="0"/>
                        </a:spcAft>
                      </a:pPr>
                      <a:r>
                        <a:rPr lang="en-US" sz="1200" dirty="0">
                          <a:solidFill>
                            <a:schemeClr val="tx1"/>
                          </a:solidFill>
                          <a:effectLst/>
                          <a:latin typeface="+mn-lt"/>
                          <a:ea typeface="Times New Roman"/>
                        </a:rPr>
                        <a:t>Complete Draft Communications Plan</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3/24/16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External Communications Task Group</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20">
                <a:tc>
                  <a:txBody>
                    <a:bodyPr/>
                    <a:lstStyle/>
                    <a:p>
                      <a:pPr marL="0" marR="0">
                        <a:spcBef>
                          <a:spcPts val="0"/>
                        </a:spcBef>
                        <a:spcAft>
                          <a:spcPts val="0"/>
                        </a:spcAft>
                      </a:pPr>
                      <a:r>
                        <a:rPr lang="en-US" sz="1200" dirty="0">
                          <a:solidFill>
                            <a:schemeClr val="tx1"/>
                          </a:solidFill>
                          <a:effectLst/>
                          <a:latin typeface="+mn-lt"/>
                          <a:ea typeface="Times New Roman"/>
                        </a:rPr>
                        <a:t>Validate TF Member Agency Roles and Responsibilities</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VDH Emergency Preparedness</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0280">
                <a:tc>
                  <a:txBody>
                    <a:bodyPr/>
                    <a:lstStyle/>
                    <a:p>
                      <a:pPr marL="0" marR="0">
                        <a:spcBef>
                          <a:spcPts val="0"/>
                        </a:spcBef>
                        <a:spcAft>
                          <a:spcPts val="0"/>
                        </a:spcAft>
                      </a:pPr>
                      <a:r>
                        <a:rPr lang="en-US" sz="1200" dirty="0" smtClean="0">
                          <a:solidFill>
                            <a:schemeClr val="tx1"/>
                          </a:solidFill>
                          <a:effectLst/>
                          <a:latin typeface="+mn-lt"/>
                          <a:ea typeface="Times New Roman"/>
                        </a:rPr>
                        <a:t>Develop/Publish </a:t>
                      </a:r>
                      <a:r>
                        <a:rPr lang="en-US" sz="1200" dirty="0">
                          <a:solidFill>
                            <a:schemeClr val="tx1"/>
                          </a:solidFill>
                          <a:effectLst/>
                          <a:latin typeface="+mn-lt"/>
                          <a:ea typeface="Times New Roman"/>
                        </a:rPr>
                        <a:t>Situational Awareness Battle Rhythm (SitReps, Leadership Briefs, TF Meeting Schedule)</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2/26/16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VDH Emergency Preparedness</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20">
                <a:tc>
                  <a:txBody>
                    <a:bodyPr/>
                    <a:lstStyle/>
                    <a:p>
                      <a:pPr marL="0" marR="0">
                        <a:spcBef>
                          <a:spcPts val="0"/>
                        </a:spcBef>
                        <a:spcAft>
                          <a:spcPts val="0"/>
                        </a:spcAft>
                      </a:pPr>
                      <a:r>
                        <a:rPr lang="en-US" sz="1200" dirty="0">
                          <a:solidFill>
                            <a:schemeClr val="tx1"/>
                          </a:solidFill>
                          <a:effectLst/>
                          <a:latin typeface="+mn-lt"/>
                          <a:ea typeface="Times New Roman"/>
                        </a:rPr>
                        <a:t>Develop Pre-scripted Zika  Messaging</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3/24/16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Communications Task Group </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20">
                <a:tc>
                  <a:txBody>
                    <a:bodyPr/>
                    <a:lstStyle/>
                    <a:p>
                      <a:pPr marL="0" marR="0">
                        <a:spcBef>
                          <a:spcPts val="0"/>
                        </a:spcBef>
                        <a:spcAft>
                          <a:spcPts val="0"/>
                        </a:spcAft>
                      </a:pPr>
                      <a:r>
                        <a:rPr lang="en-US" sz="1200" dirty="0">
                          <a:solidFill>
                            <a:schemeClr val="tx1"/>
                          </a:solidFill>
                          <a:effectLst/>
                          <a:latin typeface="+mn-lt"/>
                          <a:ea typeface="Times New Roman"/>
                        </a:rPr>
                        <a:t>Complete State Zika Plan</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3/31/16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VDH Emergency Preparedness</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0130">
                <a:tc>
                  <a:txBody>
                    <a:bodyPr/>
                    <a:lstStyle/>
                    <a:p>
                      <a:pPr marL="0" marR="0">
                        <a:spcBef>
                          <a:spcPts val="0"/>
                        </a:spcBef>
                        <a:spcAft>
                          <a:spcPts val="0"/>
                        </a:spcAft>
                      </a:pPr>
                      <a:r>
                        <a:rPr lang="en-US" sz="1200" dirty="0">
                          <a:solidFill>
                            <a:schemeClr val="tx1"/>
                          </a:solidFill>
                          <a:effectLst/>
                          <a:latin typeface="+mn-lt"/>
                          <a:ea typeface="Times New Roman"/>
                        </a:rPr>
                        <a:t>Develop Zika </a:t>
                      </a:r>
                      <a:r>
                        <a:rPr lang="en-US" sz="1200" dirty="0" smtClean="0">
                          <a:solidFill>
                            <a:schemeClr val="tx1"/>
                          </a:solidFill>
                          <a:effectLst/>
                          <a:latin typeface="+mn-lt"/>
                          <a:ea typeface="Times New Roman"/>
                        </a:rPr>
                        <a:t>Exercise-in-a-Box </a:t>
                      </a:r>
                      <a:r>
                        <a:rPr lang="en-US" sz="1200" dirty="0">
                          <a:solidFill>
                            <a:schemeClr val="tx1"/>
                          </a:solidFill>
                          <a:effectLst/>
                          <a:latin typeface="+mn-lt"/>
                          <a:ea typeface="Times New Roman"/>
                        </a:rPr>
                        <a:t>for use at local, regional, state levels</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3/31/16</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chemeClr val="tx1"/>
                          </a:solidFill>
                          <a:effectLst/>
                          <a:latin typeface="+mn-lt"/>
                          <a:ea typeface="Times New Roman"/>
                        </a:rPr>
                        <a:t>VDH Training</a:t>
                      </a:r>
                    </a:p>
                  </a:txBody>
                  <a:tcPr marL="67298" marR="672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391574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Funding Sources</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3200" dirty="0" smtClean="0">
                <a:solidFill>
                  <a:schemeClr val="tx1"/>
                </a:solidFill>
              </a:rPr>
              <a:t>Refocused CDC Ebola Funding</a:t>
            </a:r>
          </a:p>
          <a:p>
            <a:pPr marL="0" indent="0"/>
            <a:endParaRPr lang="en-US" sz="3200" dirty="0" smtClean="0">
              <a:solidFill>
                <a:schemeClr val="tx1"/>
              </a:solidFill>
            </a:endParaRPr>
          </a:p>
          <a:p>
            <a:pPr>
              <a:buFont typeface="Arial" panose="020B0604020202020204" pitchFamily="34" charset="0"/>
              <a:buChar char="•"/>
            </a:pPr>
            <a:r>
              <a:rPr lang="en-US" sz="3200" dirty="0" smtClean="0">
                <a:solidFill>
                  <a:schemeClr val="tx1"/>
                </a:solidFill>
              </a:rPr>
              <a:t>Reorientation of state-allocated Ebola support funding</a:t>
            </a:r>
          </a:p>
          <a:p>
            <a:pPr marL="0" indent="0"/>
            <a:endParaRPr lang="en-US" sz="3200" dirty="0" smtClean="0">
              <a:solidFill>
                <a:schemeClr val="tx1"/>
              </a:solidFill>
            </a:endParaRPr>
          </a:p>
          <a:p>
            <a:pPr>
              <a:buFont typeface="Arial" panose="020B0604020202020204" pitchFamily="34" charset="0"/>
              <a:buChar char="•"/>
            </a:pPr>
            <a:r>
              <a:rPr lang="en-US" sz="3200" dirty="0" smtClean="0">
                <a:solidFill>
                  <a:schemeClr val="tx1"/>
                </a:solidFill>
              </a:rPr>
              <a:t>State sum-sufficient funding</a:t>
            </a:r>
            <a:endParaRPr lang="en-US" sz="3200" dirty="0">
              <a:solidFill>
                <a:schemeClr val="tx1"/>
              </a:solidFill>
            </a:endParaRPr>
          </a:p>
        </p:txBody>
      </p:sp>
    </p:spTree>
    <p:extLst>
      <p:ext uri="{BB962C8B-B14F-4D97-AF65-F5344CB8AC3E}">
        <p14:creationId xmlns:p14="http://schemas.microsoft.com/office/powerpoint/2010/main" val="18914621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Your Constituents Can Do</a:t>
            </a:r>
            <a:endParaRPr lang="en-US" dirty="0"/>
          </a:p>
        </p:txBody>
      </p:sp>
      <p:sp>
        <p:nvSpPr>
          <p:cNvPr id="3" name="Content Placeholder 2"/>
          <p:cNvSpPr>
            <a:spLocks noGrp="1"/>
          </p:cNvSpPr>
          <p:nvPr>
            <p:ph idx="1"/>
          </p:nvPr>
        </p:nvSpPr>
        <p:spPr>
          <a:xfrm>
            <a:off x="457200" y="1371600"/>
            <a:ext cx="8229600" cy="4800600"/>
          </a:xfrm>
        </p:spPr>
        <p:txBody>
          <a:bodyPr/>
          <a:lstStyle/>
          <a:p>
            <a:pPr>
              <a:buFont typeface="Arial" panose="020B0604020202020204" pitchFamily="34" charset="0"/>
              <a:buChar char="•"/>
            </a:pPr>
            <a:r>
              <a:rPr lang="en-US" dirty="0" smtClean="0">
                <a:solidFill>
                  <a:schemeClr val="tx1"/>
                </a:solidFill>
              </a:rPr>
              <a:t>Pay attention to travel advisories regarding </a:t>
            </a:r>
            <a:r>
              <a:rPr lang="en-US" dirty="0">
                <a:solidFill>
                  <a:schemeClr val="tx1"/>
                </a:solidFill>
              </a:rPr>
              <a:t>Zika-affected </a:t>
            </a:r>
            <a:r>
              <a:rPr lang="en-US" dirty="0" smtClean="0">
                <a:solidFill>
                  <a:schemeClr val="tx1"/>
                </a:solidFill>
              </a:rPr>
              <a:t>areas</a:t>
            </a:r>
          </a:p>
          <a:p>
            <a:pPr lvl="1">
              <a:buFont typeface="Arial" panose="020B0604020202020204" pitchFamily="34" charset="0"/>
              <a:buChar char="•"/>
            </a:pPr>
            <a:r>
              <a:rPr lang="en-US" dirty="0" smtClean="0">
                <a:solidFill>
                  <a:schemeClr val="tx1"/>
                </a:solidFill>
              </a:rPr>
              <a:t>CDC Travelers’ Health Page</a:t>
            </a:r>
          </a:p>
          <a:p>
            <a:pPr lvl="2">
              <a:buFont typeface="Arial" panose="020B0604020202020204" pitchFamily="34" charset="0"/>
              <a:buChar char="•"/>
            </a:pPr>
            <a:r>
              <a:rPr lang="en-US" dirty="0">
                <a:solidFill>
                  <a:schemeClr val="tx1"/>
                </a:solidFill>
                <a:hlinkClick r:id="rId3"/>
              </a:rPr>
              <a:t>http://</a:t>
            </a:r>
            <a:r>
              <a:rPr lang="en-US" dirty="0" smtClean="0">
                <a:solidFill>
                  <a:schemeClr val="tx1"/>
                </a:solidFill>
                <a:hlinkClick r:id="rId3"/>
              </a:rPr>
              <a:t>wwwnc.cdc.gov/Travel</a:t>
            </a:r>
            <a:endParaRPr lang="en-US" dirty="0" smtClean="0">
              <a:solidFill>
                <a:schemeClr val="tx1"/>
              </a:solidFill>
            </a:endParaRPr>
          </a:p>
          <a:p>
            <a:pPr>
              <a:buFont typeface="Arial" panose="020B0604020202020204" pitchFamily="34" charset="0"/>
              <a:buChar char="•"/>
            </a:pPr>
            <a:endParaRPr lang="en-US" dirty="0" smtClean="0">
              <a:solidFill>
                <a:schemeClr val="tx1"/>
              </a:solidFill>
            </a:endParaRPr>
          </a:p>
          <a:p>
            <a:pPr>
              <a:buFont typeface="Arial" panose="020B0604020202020204" pitchFamily="34" charset="0"/>
              <a:buChar char="•"/>
            </a:pPr>
            <a:r>
              <a:rPr lang="en-US" dirty="0" smtClean="0">
                <a:solidFill>
                  <a:schemeClr val="tx1"/>
                </a:solidFill>
              </a:rPr>
              <a:t>If traveling to Zika-affected areas, take steps to avoid </a:t>
            </a:r>
            <a:r>
              <a:rPr lang="en-US" dirty="0">
                <a:solidFill>
                  <a:schemeClr val="tx1"/>
                </a:solidFill>
              </a:rPr>
              <a:t>mosquito </a:t>
            </a:r>
            <a:r>
              <a:rPr lang="en-US" dirty="0" smtClean="0">
                <a:solidFill>
                  <a:schemeClr val="tx1"/>
                </a:solidFill>
              </a:rPr>
              <a:t>bites</a:t>
            </a:r>
          </a:p>
        </p:txBody>
      </p:sp>
    </p:spTree>
    <p:extLst>
      <p:ext uri="{BB962C8B-B14F-4D97-AF65-F5344CB8AC3E}">
        <p14:creationId xmlns:p14="http://schemas.microsoft.com/office/powerpoint/2010/main" val="4272561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 (continued)</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solidFill>
                  <a:schemeClr val="tx1"/>
                </a:solidFill>
              </a:rPr>
              <a:t>When mosquito season begins in Virginia</a:t>
            </a:r>
          </a:p>
          <a:p>
            <a:pPr lvl="1">
              <a:buFont typeface="Arial" panose="020B0604020202020204" pitchFamily="34" charset="0"/>
              <a:buChar char="•"/>
            </a:pPr>
            <a:r>
              <a:rPr lang="en-US" dirty="0">
                <a:solidFill>
                  <a:schemeClr val="tx1"/>
                </a:solidFill>
              </a:rPr>
              <a:t>Take steps to avoid mosquito bites</a:t>
            </a:r>
          </a:p>
          <a:p>
            <a:pPr lvl="1">
              <a:buFont typeface="Arial" panose="020B0604020202020204" pitchFamily="34" charset="0"/>
              <a:buChar char="•"/>
            </a:pPr>
            <a:r>
              <a:rPr lang="en-US" dirty="0">
                <a:solidFill>
                  <a:schemeClr val="tx1"/>
                </a:solidFill>
              </a:rPr>
              <a:t>Stop mosquitoes from living and multiplying around home or business</a:t>
            </a:r>
          </a:p>
          <a:p>
            <a:pPr lvl="2">
              <a:buFont typeface="Arial" panose="020B0604020202020204" pitchFamily="34" charset="0"/>
              <a:buChar char="•"/>
            </a:pPr>
            <a:r>
              <a:rPr lang="en-US" dirty="0">
                <a:solidFill>
                  <a:schemeClr val="tx1"/>
                </a:solidFill>
              </a:rPr>
              <a:t>Drain standing water from all containers</a:t>
            </a:r>
          </a:p>
          <a:p>
            <a:pPr lvl="2">
              <a:buFont typeface="Arial" panose="020B0604020202020204" pitchFamily="34" charset="0"/>
              <a:buChar char="•"/>
            </a:pPr>
            <a:r>
              <a:rPr lang="en-US" dirty="0">
                <a:solidFill>
                  <a:schemeClr val="tx1"/>
                </a:solidFill>
              </a:rPr>
              <a:t>Discard containers that can hold water</a:t>
            </a:r>
          </a:p>
          <a:p>
            <a:pPr lvl="2">
              <a:buFont typeface="Arial" panose="020B0604020202020204" pitchFamily="34" charset="0"/>
              <a:buChar char="•"/>
            </a:pPr>
            <a:r>
              <a:rPr lang="en-US" dirty="0">
                <a:solidFill>
                  <a:schemeClr val="tx1"/>
                </a:solidFill>
              </a:rPr>
              <a:t>Empty and clean birdbaths and pet water bowls once or twice a week</a:t>
            </a:r>
          </a:p>
          <a:p>
            <a:endParaRPr lang="en-US" dirty="0">
              <a:solidFill>
                <a:schemeClr val="tx1"/>
              </a:solidFill>
            </a:endParaRPr>
          </a:p>
          <a:p>
            <a:r>
              <a:rPr lang="en-US" dirty="0" smtClean="0">
                <a:solidFill>
                  <a:schemeClr val="tx1"/>
                </a:solidFill>
              </a:rPr>
              <a:t>Follow us on Twitter!</a:t>
            </a:r>
            <a:endParaRPr lang="en-US" dirty="0">
              <a:solidFill>
                <a:schemeClr val="tx1"/>
              </a:solidFill>
            </a:endParaRPr>
          </a:p>
          <a:p>
            <a:r>
              <a:rPr lang="en-US" dirty="0" smtClean="0">
                <a:solidFill>
                  <a:schemeClr val="tx1"/>
                </a:solidFill>
              </a:rPr>
              <a:t>@</a:t>
            </a:r>
            <a:r>
              <a:rPr lang="en-US" dirty="0" err="1" smtClean="0">
                <a:solidFill>
                  <a:schemeClr val="tx1"/>
                </a:solidFill>
              </a:rPr>
              <a:t>VDHgov</a:t>
            </a:r>
            <a:r>
              <a:rPr lang="en-US" dirty="0" smtClean="0">
                <a:solidFill>
                  <a:schemeClr val="tx1"/>
                </a:solidFill>
              </a:rPr>
              <a:t>  @</a:t>
            </a:r>
            <a:r>
              <a:rPr lang="en-US" dirty="0" err="1" smtClean="0">
                <a:solidFill>
                  <a:schemeClr val="tx1"/>
                </a:solidFill>
              </a:rPr>
              <a:t>VDHCommissioner</a:t>
            </a:r>
            <a:endParaRPr lang="en-US" dirty="0" smtClean="0">
              <a:solidFill>
                <a:schemeClr val="tx1"/>
              </a:solidFill>
            </a:endParaRPr>
          </a:p>
          <a:p>
            <a:endParaRPr lang="en-US" dirty="0">
              <a:solidFill>
                <a:schemeClr val="tx1"/>
              </a:solidFill>
            </a:endParaRPr>
          </a:p>
          <a:p>
            <a:endParaRPr lang="en-US" dirty="0"/>
          </a:p>
        </p:txBody>
      </p:sp>
      <p:pic>
        <p:nvPicPr>
          <p:cNvPr id="4" name="Picture 5" descr="https://g.twimg.com/Twitter_logo_blue.png"/>
          <p:cNvPicPr>
            <a:picLocks noChangeAspect="1" noChangeArrowheads="1"/>
          </p:cNvPicPr>
          <p:nvPr/>
        </p:nvPicPr>
        <p:blipFill>
          <a:blip r:embed="rId3"/>
          <a:srcRect/>
          <a:stretch>
            <a:fillRect/>
          </a:stretch>
        </p:blipFill>
        <p:spPr bwMode="auto">
          <a:xfrm>
            <a:off x="5867400" y="5246176"/>
            <a:ext cx="1143000" cy="697424"/>
          </a:xfrm>
          <a:prstGeom prst="rect">
            <a:avLst/>
          </a:prstGeom>
          <a:noFill/>
          <a:ln w="9525">
            <a:noFill/>
            <a:miter lim="800000"/>
            <a:headEnd/>
            <a:tailEnd/>
          </a:ln>
        </p:spPr>
      </p:pic>
    </p:spTree>
    <p:extLst>
      <p:ext uri="{BB962C8B-B14F-4D97-AF65-F5344CB8AC3E}">
        <p14:creationId xmlns:p14="http://schemas.microsoft.com/office/powerpoint/2010/main" val="22495064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vdh.virginia.gov/epidemiology/DEE/Vectorborne/WestNile/images/WNVhouse03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28600"/>
            <a:ext cx="8877300" cy="5810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597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9800"/>
            <a:ext cx="91440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524000" y="5029200"/>
            <a:ext cx="6400800" cy="646331"/>
          </a:xfrm>
          <a:prstGeom prst="rect">
            <a:avLst/>
          </a:prstGeom>
          <a:noFill/>
        </p:spPr>
        <p:txBody>
          <a:bodyPr wrap="square" rtlCol="0">
            <a:spAutoFit/>
          </a:bodyPr>
          <a:lstStyle/>
          <a:p>
            <a:r>
              <a:rPr lang="en-US" dirty="0">
                <a:hlinkClick r:id="rId4"/>
              </a:rPr>
              <a:t>http://www.vdh.virginia.gov/Administration/VPfWB</a:t>
            </a:r>
            <a:r>
              <a:rPr lang="en-US" dirty="0" smtClean="0">
                <a:hlinkClick r:id="rId4"/>
              </a:rPr>
              <a:t>/</a:t>
            </a:r>
            <a:endParaRPr lang="en-US" dirty="0" smtClean="0"/>
          </a:p>
          <a:p>
            <a:endParaRPr lang="en-US" dirty="0"/>
          </a:p>
        </p:txBody>
      </p:sp>
    </p:spTree>
    <p:extLst>
      <p:ext uri="{BB962C8B-B14F-4D97-AF65-F5344CB8AC3E}">
        <p14:creationId xmlns:p14="http://schemas.microsoft.com/office/powerpoint/2010/main" val="6730520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57200"/>
            <a:ext cx="7905750" cy="573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33221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n-US" altLang="en-US" smtClean="0"/>
              <a:t>Zika Information &amp; Resources</a:t>
            </a:r>
          </a:p>
        </p:txBody>
      </p:sp>
      <p:sp>
        <p:nvSpPr>
          <p:cNvPr id="2051" name="Rectangle 3"/>
          <p:cNvSpPr>
            <a:spLocks noGrp="1" noChangeArrowheads="1"/>
          </p:cNvSpPr>
          <p:nvPr>
            <p:ph type="body" idx="1"/>
          </p:nvPr>
        </p:nvSpPr>
        <p:spPr>
          <a:xfrm>
            <a:off x="457200" y="1600200"/>
            <a:ext cx="8382000" cy="4800600"/>
          </a:xfrm>
        </p:spPr>
        <p:txBody>
          <a:bodyPr/>
          <a:lstStyle/>
          <a:p>
            <a:pPr eaLnBrk="1" hangingPunct="1">
              <a:buFontTx/>
              <a:buChar char="•"/>
            </a:pPr>
            <a:r>
              <a:rPr lang="en-US" altLang="en-US" sz="2200" dirty="0" smtClean="0">
                <a:hlinkClick r:id="rId3"/>
              </a:rPr>
              <a:t>http://www.vdh.virginia.gov/</a:t>
            </a:r>
            <a:endParaRPr lang="en-US" altLang="en-US" sz="2200" dirty="0" smtClean="0"/>
          </a:p>
          <a:p>
            <a:pPr eaLnBrk="1" hangingPunct="1">
              <a:buFontTx/>
              <a:buChar char="•"/>
            </a:pPr>
            <a:endParaRPr lang="en-US" altLang="en-US" sz="2200" dirty="0" smtClean="0"/>
          </a:p>
          <a:p>
            <a:pPr eaLnBrk="1" hangingPunct="1">
              <a:buFontTx/>
              <a:buChar char="•"/>
            </a:pPr>
            <a:r>
              <a:rPr lang="en-US" altLang="en-US" sz="2200" dirty="0" smtClean="0">
                <a:hlinkClick r:id="rId4"/>
              </a:rPr>
              <a:t>https://www.vdh.virginia.gov/clinicians/</a:t>
            </a:r>
            <a:endParaRPr lang="en-US" altLang="en-US" sz="2200" dirty="0" smtClean="0"/>
          </a:p>
          <a:p>
            <a:pPr eaLnBrk="1" hangingPunct="1">
              <a:buFontTx/>
              <a:buChar char="•"/>
            </a:pPr>
            <a:endParaRPr lang="en-US" altLang="en-US" sz="2200" dirty="0" smtClean="0"/>
          </a:p>
          <a:p>
            <a:pPr eaLnBrk="1" hangingPunct="1">
              <a:buFontTx/>
              <a:buChar char="•"/>
            </a:pPr>
            <a:r>
              <a:rPr lang="en-US" altLang="en-US" sz="2200" dirty="0" smtClean="0">
                <a:hlinkClick r:id="rId5"/>
              </a:rPr>
              <a:t>https://www.vdh.virginia.gov/epidemiology/zika/index.htm</a:t>
            </a:r>
            <a:endParaRPr lang="en-US" altLang="en-US" sz="2200" dirty="0" smtClean="0"/>
          </a:p>
          <a:p>
            <a:pPr eaLnBrk="1" hangingPunct="1">
              <a:buFontTx/>
              <a:buChar char="•"/>
            </a:pPr>
            <a:endParaRPr lang="en-US" altLang="en-US" sz="2200" dirty="0" smtClean="0"/>
          </a:p>
          <a:p>
            <a:pPr eaLnBrk="1" hangingPunct="1">
              <a:buFontTx/>
              <a:buChar char="•"/>
            </a:pPr>
            <a:r>
              <a:rPr lang="en-US" altLang="en-US" sz="2200" dirty="0" smtClean="0">
                <a:hlinkClick r:id="rId6"/>
              </a:rPr>
              <a:t>http://wwwnc.cdc.gov/travel/notices</a:t>
            </a:r>
            <a:endParaRPr lang="en-US" altLang="en-US" sz="2200" dirty="0" smtClean="0"/>
          </a:p>
          <a:p>
            <a:pPr eaLnBrk="1" hangingPunct="1">
              <a:buFontTx/>
              <a:buChar char="•"/>
            </a:pPr>
            <a:endParaRPr lang="en-US" altLang="en-US" sz="2200" dirty="0" smtClean="0"/>
          </a:p>
          <a:p>
            <a:pPr eaLnBrk="1" hangingPunct="1">
              <a:buFontTx/>
              <a:buChar char="•"/>
            </a:pPr>
            <a:r>
              <a:rPr lang="en-US" altLang="en-US" sz="2200" dirty="0" smtClean="0">
                <a:hlinkClick r:id="rId7"/>
              </a:rPr>
              <a:t>http://www.cdc.gov/zika/geo/united-states.html</a:t>
            </a:r>
            <a:r>
              <a:rPr lang="en-US" altLang="en-US" sz="2200" dirty="0" smtClean="0"/>
              <a:t> </a:t>
            </a:r>
          </a:p>
        </p:txBody>
      </p:sp>
    </p:spTree>
    <p:extLst>
      <p:ext uri="{BB962C8B-B14F-4D97-AF65-F5344CB8AC3E}">
        <p14:creationId xmlns:p14="http://schemas.microsoft.com/office/powerpoint/2010/main" val="3440296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smtClean="0"/>
              <a:t>Thank You!</a:t>
            </a:r>
            <a:endParaRPr lang="en-US" dirty="0"/>
          </a:p>
        </p:txBody>
      </p:sp>
      <p:sp>
        <p:nvSpPr>
          <p:cNvPr id="5" name="Subtitle 4"/>
          <p:cNvSpPr>
            <a:spLocks noGrp="1"/>
          </p:cNvSpPr>
          <p:nvPr>
            <p:ph type="subTitle" idx="1"/>
          </p:nvPr>
        </p:nvSpPr>
        <p:spPr/>
        <p:txBody>
          <a:bodyPr/>
          <a:lstStyle/>
          <a:p>
            <a:r>
              <a:rPr lang="en-US" sz="3200" dirty="0" smtClean="0"/>
              <a:t>Questions?</a:t>
            </a:r>
            <a:endParaRPr lang="en-US" sz="3200" dirty="0"/>
          </a:p>
        </p:txBody>
      </p:sp>
    </p:spTree>
    <p:extLst>
      <p:ext uri="{BB962C8B-B14F-4D97-AF65-F5344CB8AC3E}">
        <p14:creationId xmlns:p14="http://schemas.microsoft.com/office/powerpoint/2010/main" val="3628085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Zika Virus Disease – The Basics</a:t>
            </a:r>
            <a:endParaRPr lang="en-US" dirty="0"/>
          </a:p>
        </p:txBody>
      </p:sp>
      <p:sp>
        <p:nvSpPr>
          <p:cNvPr id="5" name="Content Placeholder 4"/>
          <p:cNvSpPr>
            <a:spLocks noGrp="1"/>
          </p:cNvSpPr>
          <p:nvPr>
            <p:ph idx="1"/>
          </p:nvPr>
        </p:nvSpPr>
        <p:spPr/>
        <p:txBody>
          <a:bodyPr/>
          <a:lstStyle/>
          <a:p>
            <a:pPr>
              <a:buFont typeface="Arial" panose="020B0604020202020204" pitchFamily="34" charset="0"/>
              <a:buChar char="•"/>
            </a:pPr>
            <a:r>
              <a:rPr lang="en-US" dirty="0" smtClean="0">
                <a:solidFill>
                  <a:schemeClr val="tx1"/>
                </a:solidFill>
              </a:rPr>
              <a:t>Spread </a:t>
            </a:r>
            <a:r>
              <a:rPr lang="en-US" dirty="0">
                <a:solidFill>
                  <a:schemeClr val="tx1"/>
                </a:solidFill>
              </a:rPr>
              <a:t>to people primarily through </a:t>
            </a:r>
            <a:r>
              <a:rPr lang="en-US" dirty="0" smtClean="0">
                <a:solidFill>
                  <a:schemeClr val="tx1"/>
                </a:solidFill>
              </a:rPr>
              <a:t>bite of</a:t>
            </a:r>
          </a:p>
          <a:p>
            <a:pPr>
              <a:buFont typeface="Arial" panose="020B0604020202020204" pitchFamily="34" charset="0"/>
              <a:buChar char="•"/>
            </a:pPr>
            <a:r>
              <a:rPr lang="en-US" dirty="0" smtClean="0">
                <a:solidFill>
                  <a:schemeClr val="tx1"/>
                </a:solidFill>
              </a:rPr>
              <a:t> infected mosquitoes (</a:t>
            </a:r>
            <a:r>
              <a:rPr lang="en-US" i="1" dirty="0" smtClean="0">
                <a:solidFill>
                  <a:schemeClr val="tx1"/>
                </a:solidFill>
              </a:rPr>
              <a:t>Aedes</a:t>
            </a:r>
            <a:r>
              <a:rPr lang="en-US" dirty="0" smtClean="0">
                <a:solidFill>
                  <a:schemeClr val="tx1"/>
                </a:solidFill>
              </a:rPr>
              <a:t> species)</a:t>
            </a:r>
            <a:endParaRPr lang="en-US" dirty="0">
              <a:solidFill>
                <a:schemeClr val="tx1"/>
              </a:solidFill>
            </a:endParaRPr>
          </a:p>
          <a:p>
            <a:pPr>
              <a:buFont typeface="Arial" panose="020B0604020202020204" pitchFamily="34" charset="0"/>
              <a:buChar char="•"/>
            </a:pPr>
            <a:endParaRPr lang="en-US" sz="1400" dirty="0" smtClean="0">
              <a:solidFill>
                <a:schemeClr val="tx1"/>
              </a:solidFill>
            </a:endParaRPr>
          </a:p>
          <a:p>
            <a:pPr>
              <a:buFont typeface="Arial" panose="020B0604020202020204" pitchFamily="34" charset="0"/>
              <a:buChar char="•"/>
            </a:pPr>
            <a:r>
              <a:rPr lang="en-US" dirty="0">
                <a:solidFill>
                  <a:schemeClr val="tx1"/>
                </a:solidFill>
              </a:rPr>
              <a:t>1 of 5 </a:t>
            </a:r>
            <a:r>
              <a:rPr lang="en-US" dirty="0" smtClean="0">
                <a:solidFill>
                  <a:schemeClr val="tx1"/>
                </a:solidFill>
              </a:rPr>
              <a:t>infected </a:t>
            </a:r>
            <a:r>
              <a:rPr lang="en-US" dirty="0">
                <a:solidFill>
                  <a:schemeClr val="tx1"/>
                </a:solidFill>
              </a:rPr>
              <a:t>persons get </a:t>
            </a:r>
            <a:r>
              <a:rPr lang="en-US" dirty="0" smtClean="0">
                <a:solidFill>
                  <a:schemeClr val="tx1"/>
                </a:solidFill>
              </a:rPr>
              <a:t>sick</a:t>
            </a:r>
            <a:endParaRPr lang="en-US" dirty="0">
              <a:solidFill>
                <a:schemeClr val="tx1"/>
              </a:solidFill>
            </a:endParaRPr>
          </a:p>
          <a:p>
            <a:pPr lvl="1">
              <a:buFont typeface="Arial" panose="020B0604020202020204" pitchFamily="34" charset="0"/>
              <a:buChar char="•"/>
            </a:pPr>
            <a:r>
              <a:rPr lang="en-US" dirty="0">
                <a:solidFill>
                  <a:schemeClr val="tx1"/>
                </a:solidFill>
              </a:rPr>
              <a:t>Fever, rash, joint pain and conjunctivitis are most common </a:t>
            </a:r>
            <a:r>
              <a:rPr lang="en-US" dirty="0" smtClean="0">
                <a:solidFill>
                  <a:schemeClr val="tx1"/>
                </a:solidFill>
              </a:rPr>
              <a:t>symptoms – usually a mild illness</a:t>
            </a:r>
            <a:endParaRPr lang="en-US" dirty="0">
              <a:solidFill>
                <a:schemeClr val="tx1"/>
              </a:solidFill>
            </a:endParaRPr>
          </a:p>
          <a:p>
            <a:pPr lvl="1">
              <a:buFont typeface="Arial" panose="020B0604020202020204" pitchFamily="34" charset="0"/>
              <a:buChar char="•"/>
            </a:pPr>
            <a:r>
              <a:rPr lang="en-US" dirty="0">
                <a:solidFill>
                  <a:schemeClr val="tx1"/>
                </a:solidFill>
              </a:rPr>
              <a:t>Illness lasts several days to 1 </a:t>
            </a:r>
            <a:r>
              <a:rPr lang="en-US" dirty="0" smtClean="0">
                <a:solidFill>
                  <a:schemeClr val="tx1"/>
                </a:solidFill>
              </a:rPr>
              <a:t>week</a:t>
            </a:r>
          </a:p>
          <a:p>
            <a:pPr>
              <a:buFont typeface="Arial" panose="020B0604020202020204" pitchFamily="34" charset="0"/>
              <a:buChar char="•"/>
            </a:pPr>
            <a:endParaRPr lang="en-US" sz="1400" dirty="0">
              <a:solidFill>
                <a:schemeClr val="tx1"/>
              </a:solidFill>
            </a:endParaRPr>
          </a:p>
          <a:p>
            <a:pPr>
              <a:buFont typeface="Arial" panose="020B0604020202020204" pitchFamily="34" charset="0"/>
              <a:buChar char="•"/>
            </a:pPr>
            <a:r>
              <a:rPr lang="en-US" dirty="0" smtClean="0">
                <a:solidFill>
                  <a:schemeClr val="tx1"/>
                </a:solidFill>
              </a:rPr>
              <a:t>No </a:t>
            </a:r>
            <a:r>
              <a:rPr lang="en-US" dirty="0">
                <a:solidFill>
                  <a:schemeClr val="tx1"/>
                </a:solidFill>
              </a:rPr>
              <a:t>vaccine or medications are available to prevent or treat Zika infections</a:t>
            </a:r>
            <a:endParaRPr lang="en-US" b="0" dirty="0" smtClean="0">
              <a:solidFill>
                <a:schemeClr val="tx1"/>
              </a:solidFill>
            </a:endParaRPr>
          </a:p>
          <a:p>
            <a:pPr>
              <a:buFont typeface="Arial" panose="020B0604020202020204" pitchFamily="34" charset="0"/>
              <a:buChar char="•"/>
            </a:pPr>
            <a:endParaRPr lang="en-US" dirty="0" smtClean="0"/>
          </a:p>
          <a:p>
            <a:pPr>
              <a:buFont typeface="Arial" panose="020B0604020202020204" pitchFamily="34" charset="0"/>
              <a:buChar char="•"/>
            </a:pPr>
            <a:endParaRPr lang="en-US" dirty="0" smtClean="0"/>
          </a:p>
        </p:txBody>
      </p:sp>
      <p:pic>
        <p:nvPicPr>
          <p:cNvPr id="2050" name="Picture 2" descr="tiger mosqui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1524000"/>
            <a:ext cx="2314575" cy="176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744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2015–2016 Outbreak in Americas </a:t>
            </a:r>
            <a:endParaRPr lang="en-US" sz="2000" dirty="0">
              <a:solidFill>
                <a:srgbClr val="FF0000"/>
              </a:solidFill>
            </a:endParaRPr>
          </a:p>
        </p:txBody>
      </p:sp>
      <p:sp>
        <p:nvSpPr>
          <p:cNvPr id="3" name="Content Placeholder 2"/>
          <p:cNvSpPr>
            <a:spLocks noGrp="1"/>
          </p:cNvSpPr>
          <p:nvPr>
            <p:ph idx="1"/>
          </p:nvPr>
        </p:nvSpPr>
        <p:spPr>
          <a:xfrm>
            <a:off x="457200" y="1371600"/>
            <a:ext cx="8229600" cy="5029200"/>
          </a:xfrm>
        </p:spPr>
        <p:txBody>
          <a:bodyPr/>
          <a:lstStyle/>
          <a:p>
            <a:r>
              <a:rPr lang="en-US" dirty="0">
                <a:solidFill>
                  <a:schemeClr val="tx1"/>
                </a:solidFill>
              </a:rPr>
              <a:t>1</a:t>
            </a:r>
            <a:r>
              <a:rPr lang="en-US" baseline="30000" dirty="0">
                <a:solidFill>
                  <a:schemeClr val="tx1"/>
                </a:solidFill>
              </a:rPr>
              <a:t>st</a:t>
            </a:r>
            <a:r>
              <a:rPr lang="en-US" dirty="0">
                <a:solidFill>
                  <a:schemeClr val="tx1"/>
                </a:solidFill>
              </a:rPr>
              <a:t> case of locally-spread Zika virus disease in Brazil confirmed in May 2015</a:t>
            </a:r>
          </a:p>
          <a:p>
            <a:pPr lvl="1">
              <a:buFont typeface="Arial" panose="020B0604020202020204" pitchFamily="34" charset="0"/>
              <a:buChar char="•"/>
            </a:pPr>
            <a:r>
              <a:rPr lang="en-US" dirty="0">
                <a:solidFill>
                  <a:schemeClr val="tx1"/>
                </a:solidFill>
              </a:rPr>
              <a:t>Since then, outbreaks occurring in many countries</a:t>
            </a:r>
          </a:p>
        </p:txBody>
      </p:sp>
      <p:pic>
        <p:nvPicPr>
          <p:cNvPr id="1026" name="Picture 2" descr="World map showing countries and territories with reported active transmission of Zika virus (as of February 1, 2016). Countries are listed in the table be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895600"/>
            <a:ext cx="5943600" cy="31626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99730" y="6058225"/>
            <a:ext cx="6434470" cy="276999"/>
          </a:xfrm>
          <a:prstGeom prst="rect">
            <a:avLst/>
          </a:prstGeom>
          <a:noFill/>
        </p:spPr>
        <p:txBody>
          <a:bodyPr wrap="square" rtlCol="0">
            <a:spAutoFit/>
          </a:bodyPr>
          <a:lstStyle/>
          <a:p>
            <a:r>
              <a:rPr lang="en-US" sz="1200" dirty="0" smtClean="0"/>
              <a:t>*Maps were developed by CDC using currently available information as of February 2, 2016</a:t>
            </a:r>
            <a:endParaRPr lang="en-US" sz="1200" dirty="0"/>
          </a:p>
        </p:txBody>
      </p:sp>
      <p:sp>
        <p:nvSpPr>
          <p:cNvPr id="4" name="TextBox 3"/>
          <p:cNvSpPr txBox="1"/>
          <p:nvPr/>
        </p:nvSpPr>
        <p:spPr>
          <a:xfrm>
            <a:off x="6866467" y="3124200"/>
            <a:ext cx="1905000" cy="2523768"/>
          </a:xfrm>
          <a:prstGeom prst="rect">
            <a:avLst/>
          </a:prstGeom>
          <a:noFill/>
        </p:spPr>
        <p:txBody>
          <a:bodyPr wrap="square" rtlCol="0">
            <a:spAutoFit/>
          </a:bodyPr>
          <a:lstStyle/>
          <a:p>
            <a:pPr marL="0" lvl="1"/>
            <a:r>
              <a:rPr lang="en-US" sz="2000" dirty="0"/>
              <a:t>Number of cases among travelers visiting or returning to US will increase</a:t>
            </a:r>
          </a:p>
          <a:p>
            <a:endParaRPr lang="en-US" dirty="0"/>
          </a:p>
        </p:txBody>
      </p:sp>
    </p:spTree>
    <p:extLst>
      <p:ext uri="{BB962C8B-B14F-4D97-AF65-F5344CB8AC3E}">
        <p14:creationId xmlns:p14="http://schemas.microsoft.com/office/powerpoint/2010/main" val="35333194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Populations at Risk for Zika Infection</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smtClean="0">
                <a:solidFill>
                  <a:schemeClr val="tx1"/>
                </a:solidFill>
              </a:rPr>
              <a:t>Current</a:t>
            </a:r>
            <a:r>
              <a:rPr lang="en-US" dirty="0" smtClean="0">
                <a:solidFill>
                  <a:schemeClr val="tx1"/>
                </a:solidFill>
              </a:rPr>
              <a:t> – Anyone living in or traveling to area with active transmission, including pregnant women</a:t>
            </a:r>
            <a:endParaRPr lang="en-US" dirty="0">
              <a:solidFill>
                <a:schemeClr val="tx1"/>
              </a:solidFill>
            </a:endParaRPr>
          </a:p>
          <a:p>
            <a:pPr>
              <a:buFont typeface="Arial" panose="020B0604020202020204" pitchFamily="34" charset="0"/>
              <a:buChar char="•"/>
            </a:pPr>
            <a:endParaRPr lang="en-US" sz="1100" dirty="0" smtClean="0">
              <a:solidFill>
                <a:schemeClr val="tx1"/>
              </a:solidFill>
              <a:ea typeface="+mn-ea"/>
              <a:cs typeface="+mn-cs"/>
            </a:endParaRPr>
          </a:p>
          <a:p>
            <a:pPr marL="342900" lvl="1" indent="-342900"/>
            <a:r>
              <a:rPr lang="en-US" u="sng" dirty="0" smtClean="0">
                <a:solidFill>
                  <a:schemeClr val="tx1"/>
                </a:solidFill>
                <a:ea typeface="+mn-ea"/>
                <a:cs typeface="+mn-cs"/>
              </a:rPr>
              <a:t>Potential</a:t>
            </a:r>
            <a:r>
              <a:rPr lang="en-US" dirty="0" smtClean="0">
                <a:solidFill>
                  <a:schemeClr val="tx1"/>
                </a:solidFill>
                <a:ea typeface="+mn-ea"/>
                <a:cs typeface="+mn-cs"/>
              </a:rPr>
              <a:t> – During mosquito season, parts of US, including Virginia, have mosquitoes that could spread virus if they bite an infected person </a:t>
            </a:r>
          </a:p>
        </p:txBody>
      </p:sp>
    </p:spTree>
    <p:extLst>
      <p:ext uri="{BB962C8B-B14F-4D97-AF65-F5344CB8AC3E}">
        <p14:creationId xmlns:p14="http://schemas.microsoft.com/office/powerpoint/2010/main" val="166381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Zika Virus Disease in Virginia</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smtClean="0">
                <a:solidFill>
                  <a:schemeClr val="tx1"/>
                </a:solidFill>
              </a:rPr>
              <a:t>As of March 3, 2016, </a:t>
            </a:r>
            <a:r>
              <a:rPr lang="en-US" dirty="0">
                <a:solidFill>
                  <a:schemeClr val="tx1"/>
                </a:solidFill>
              </a:rPr>
              <a:t>VDH has reported </a:t>
            </a:r>
            <a:r>
              <a:rPr lang="en-US" dirty="0" smtClean="0">
                <a:solidFill>
                  <a:schemeClr val="tx1"/>
                </a:solidFill>
              </a:rPr>
              <a:t>five (5) </a:t>
            </a:r>
            <a:r>
              <a:rPr lang="en-US" dirty="0">
                <a:solidFill>
                  <a:schemeClr val="tx1"/>
                </a:solidFill>
              </a:rPr>
              <a:t>cases of Zika virus disease in adult residents of Virginia to the </a:t>
            </a:r>
            <a:r>
              <a:rPr lang="en-US" dirty="0" smtClean="0">
                <a:solidFill>
                  <a:schemeClr val="tx1"/>
                </a:solidFill>
              </a:rPr>
              <a:t>Centers for Disease Control and Prevention (CDC)</a:t>
            </a:r>
          </a:p>
          <a:p>
            <a:pPr marL="0" indent="0"/>
            <a:r>
              <a:rPr lang="en-US" dirty="0" smtClean="0">
                <a:solidFill>
                  <a:schemeClr val="tx1"/>
                </a:solidFill>
              </a:rPr>
              <a:t>		</a:t>
            </a:r>
            <a:r>
              <a:rPr lang="en-US" i="1" dirty="0" smtClean="0">
                <a:solidFill>
                  <a:schemeClr val="tx1"/>
                </a:solidFill>
              </a:rPr>
              <a:t>All are travel associated</a:t>
            </a:r>
          </a:p>
          <a:p>
            <a:pPr>
              <a:buFont typeface="Arial" panose="020B0604020202020204" pitchFamily="34" charset="0"/>
              <a:buChar char="•"/>
            </a:pPr>
            <a:endParaRPr lang="en-US" sz="1400" dirty="0">
              <a:solidFill>
                <a:schemeClr val="tx1"/>
              </a:solidFill>
            </a:endParaRPr>
          </a:p>
          <a:p>
            <a:pPr>
              <a:buFont typeface="Arial" panose="020B0604020202020204" pitchFamily="34" charset="0"/>
              <a:buChar char="•"/>
            </a:pPr>
            <a:r>
              <a:rPr lang="en-US" dirty="0" smtClean="0">
                <a:solidFill>
                  <a:schemeClr val="tx1"/>
                </a:solidFill>
              </a:rPr>
              <a:t>Additional cases will be reported as healthcare providers evaluate ill returning travelers, consider Zika, and work with public health to obtain testing </a:t>
            </a:r>
            <a:endParaRPr lang="en-US" dirty="0">
              <a:solidFill>
                <a:schemeClr val="tx1"/>
              </a:solidFill>
            </a:endParaRPr>
          </a:p>
        </p:txBody>
      </p:sp>
    </p:spTree>
    <p:extLst>
      <p:ext uri="{BB962C8B-B14F-4D97-AF65-F5344CB8AC3E}">
        <p14:creationId xmlns:p14="http://schemas.microsoft.com/office/powerpoint/2010/main" val="501442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Transmission</a:t>
            </a:r>
            <a:endParaRPr lang="en-US" sz="2000" dirty="0">
              <a:solidFill>
                <a:srgbClr val="FF0000"/>
              </a:solidFill>
            </a:endParaRPr>
          </a:p>
        </p:txBody>
      </p:sp>
      <p:sp>
        <p:nvSpPr>
          <p:cNvPr id="3" name="Content Placeholder 2"/>
          <p:cNvSpPr>
            <a:spLocks noGrp="1"/>
          </p:cNvSpPr>
          <p:nvPr>
            <p:ph idx="1"/>
          </p:nvPr>
        </p:nvSpPr>
        <p:spPr>
          <a:xfrm>
            <a:off x="304800" y="1371600"/>
            <a:ext cx="8610600" cy="4800600"/>
          </a:xfrm>
        </p:spPr>
        <p:txBody>
          <a:bodyPr/>
          <a:lstStyle/>
          <a:p>
            <a:r>
              <a:rPr lang="en-US" dirty="0" smtClean="0">
                <a:solidFill>
                  <a:schemeClr val="tx1"/>
                </a:solidFill>
              </a:rPr>
              <a:t>Zika virus primarily transmitted by:</a:t>
            </a:r>
          </a:p>
          <a:p>
            <a:pPr marL="342900" lvl="1" indent="-342900">
              <a:buFont typeface="Arial" panose="020B0604020202020204" pitchFamily="34" charset="0"/>
              <a:buChar char="•"/>
            </a:pPr>
            <a:r>
              <a:rPr lang="en-US" dirty="0" smtClean="0">
                <a:solidFill>
                  <a:schemeClr val="tx1"/>
                </a:solidFill>
              </a:rPr>
              <a:t>Mainly </a:t>
            </a:r>
            <a:r>
              <a:rPr lang="en-US" i="1" dirty="0" err="1" smtClean="0">
                <a:solidFill>
                  <a:schemeClr val="tx1"/>
                </a:solidFill>
              </a:rPr>
              <a:t>Aedes</a:t>
            </a:r>
            <a:r>
              <a:rPr lang="en-US" i="1" dirty="0" smtClean="0">
                <a:solidFill>
                  <a:schemeClr val="tx1"/>
                </a:solidFill>
              </a:rPr>
              <a:t> </a:t>
            </a:r>
            <a:r>
              <a:rPr lang="en-US" i="1" dirty="0" err="1" smtClean="0">
                <a:solidFill>
                  <a:schemeClr val="tx1"/>
                </a:solidFill>
              </a:rPr>
              <a:t>aegypti</a:t>
            </a:r>
            <a:r>
              <a:rPr lang="en-US" i="1" dirty="0" smtClean="0">
                <a:solidFill>
                  <a:schemeClr val="tx1"/>
                </a:solidFill>
              </a:rPr>
              <a:t> </a:t>
            </a:r>
            <a:r>
              <a:rPr lang="en-US" dirty="0" smtClean="0">
                <a:solidFill>
                  <a:schemeClr val="tx1"/>
                </a:solidFill>
              </a:rPr>
              <a:t>(Yellow fever mosquito)</a:t>
            </a:r>
          </a:p>
          <a:p>
            <a:pPr marL="342900" lvl="1" indent="-342900">
              <a:buFont typeface="Arial" panose="020B0604020202020204" pitchFamily="34" charset="0"/>
              <a:buChar char="•"/>
            </a:pPr>
            <a:r>
              <a:rPr lang="en-US" dirty="0" smtClean="0">
                <a:solidFill>
                  <a:schemeClr val="tx1"/>
                </a:solidFill>
              </a:rPr>
              <a:t>Also by </a:t>
            </a:r>
            <a:r>
              <a:rPr lang="en-US" i="1" dirty="0" smtClean="0">
                <a:solidFill>
                  <a:schemeClr val="tx1"/>
                </a:solidFill>
              </a:rPr>
              <a:t>Aedes </a:t>
            </a:r>
            <a:r>
              <a:rPr lang="en-US" i="1" dirty="0">
                <a:solidFill>
                  <a:schemeClr val="tx1"/>
                </a:solidFill>
              </a:rPr>
              <a:t>albopictus </a:t>
            </a:r>
            <a:r>
              <a:rPr lang="en-US" dirty="0">
                <a:solidFill>
                  <a:schemeClr val="tx1"/>
                </a:solidFill>
              </a:rPr>
              <a:t>(Asian tiger mosquito</a:t>
            </a:r>
            <a:r>
              <a:rPr lang="en-US" dirty="0" smtClean="0">
                <a:solidFill>
                  <a:schemeClr val="tx1"/>
                </a:solidFill>
              </a:rPr>
              <a:t>)</a:t>
            </a:r>
          </a:p>
          <a:p>
            <a:pPr marL="742950" lvl="2" indent="-342900">
              <a:buFont typeface="Arial" panose="020B0604020202020204" pitchFamily="34" charset="0"/>
              <a:buChar char="•"/>
            </a:pPr>
            <a:r>
              <a:rPr lang="en-US" b="0" dirty="0" smtClean="0">
                <a:solidFill>
                  <a:schemeClr val="tx1"/>
                </a:solidFill>
                <a:ea typeface="+mn-ea"/>
                <a:cs typeface="+mn-cs"/>
              </a:rPr>
              <a:t>Both also transmit dengue and chikungunya viruses </a:t>
            </a:r>
            <a:endParaRPr lang="en-US" b="0" dirty="0">
              <a:solidFill>
                <a:schemeClr val="tx1"/>
              </a:solidFill>
              <a:ea typeface="+mn-ea"/>
              <a:cs typeface="+mn-cs"/>
            </a:endParaRPr>
          </a:p>
          <a:p>
            <a:pPr marL="342900" lvl="1" indent="-342900">
              <a:buFont typeface="Arial" panose="020B0604020202020204" pitchFamily="34" charset="0"/>
              <a:buChar char="•"/>
            </a:pPr>
            <a:r>
              <a:rPr lang="en-US" dirty="0" smtClean="0">
                <a:solidFill>
                  <a:schemeClr val="tx1"/>
                </a:solidFill>
                <a:ea typeface="+mn-ea"/>
                <a:cs typeface="+mn-cs"/>
              </a:rPr>
              <a:t>Both circulate in VA, especially the Asian tiger mosquito</a:t>
            </a:r>
          </a:p>
          <a:p>
            <a:pPr marL="0" lvl="1" indent="0">
              <a:buNone/>
            </a:pPr>
            <a:endParaRPr lang="en-US" sz="1100" dirty="0" smtClean="0">
              <a:solidFill>
                <a:schemeClr val="tx1"/>
              </a:solidFill>
              <a:ea typeface="+mn-ea"/>
              <a:cs typeface="+mn-cs"/>
            </a:endParaRPr>
          </a:p>
          <a:p>
            <a:pPr marL="0" lvl="1" indent="0">
              <a:buNone/>
            </a:pPr>
            <a:r>
              <a:rPr lang="en-US" dirty="0" smtClean="0">
                <a:solidFill>
                  <a:schemeClr val="tx1"/>
                </a:solidFill>
                <a:ea typeface="+mn-ea"/>
                <a:cs typeface="+mn-cs"/>
              </a:rPr>
              <a:t>Mosquitoes </a:t>
            </a:r>
            <a:r>
              <a:rPr lang="en-US" dirty="0">
                <a:solidFill>
                  <a:schemeClr val="tx1"/>
                </a:solidFill>
                <a:ea typeface="+mn-ea"/>
                <a:cs typeface="+mn-cs"/>
              </a:rPr>
              <a:t>become infected by feeding on infected </a:t>
            </a:r>
            <a:r>
              <a:rPr lang="en-US" dirty="0" smtClean="0">
                <a:solidFill>
                  <a:schemeClr val="tx1"/>
                </a:solidFill>
                <a:ea typeface="+mn-ea"/>
                <a:cs typeface="+mn-cs"/>
              </a:rPr>
              <a:t>persons</a:t>
            </a:r>
          </a:p>
          <a:p>
            <a:pPr marL="0" lvl="1" indent="0">
              <a:buNone/>
            </a:pPr>
            <a:endParaRPr lang="en-US" sz="1100" dirty="0">
              <a:solidFill>
                <a:schemeClr val="tx1"/>
              </a:solidFill>
              <a:ea typeface="+mn-ea"/>
              <a:cs typeface="+mn-cs"/>
            </a:endParaRPr>
          </a:p>
          <a:p>
            <a:pPr marL="0" lvl="1" indent="0">
              <a:buNone/>
            </a:pPr>
            <a:r>
              <a:rPr lang="en-US" dirty="0" smtClean="0">
                <a:solidFill>
                  <a:schemeClr val="tx1"/>
                </a:solidFill>
                <a:ea typeface="+mn-ea"/>
                <a:cs typeface="+mn-cs"/>
              </a:rPr>
              <a:t>Zika virus remains in an infected person’s blood for about one (1) week</a:t>
            </a:r>
            <a:endParaRPr lang="en-US" dirty="0">
              <a:solidFill>
                <a:schemeClr val="tx1"/>
              </a:solidFill>
              <a:ea typeface="+mn-ea"/>
              <a:cs typeface="+mn-cs"/>
            </a:endParaRPr>
          </a:p>
          <a:p>
            <a:pPr marL="0" indent="-400050"/>
            <a:endParaRPr lang="en-US" sz="1100" dirty="0" smtClean="0">
              <a:ea typeface="+mn-ea"/>
              <a:cs typeface="+mn-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6182" y="228600"/>
            <a:ext cx="2138218" cy="1411224"/>
          </a:xfrm>
          <a:prstGeom prst="rect">
            <a:avLst/>
          </a:prstGeom>
        </p:spPr>
      </p:pic>
      <p:sp>
        <p:nvSpPr>
          <p:cNvPr id="5" name="TextBox 4"/>
          <p:cNvSpPr txBox="1"/>
          <p:nvPr/>
        </p:nvSpPr>
        <p:spPr>
          <a:xfrm>
            <a:off x="6483699" y="1409465"/>
            <a:ext cx="1676400" cy="215444"/>
          </a:xfrm>
          <a:prstGeom prst="rect">
            <a:avLst/>
          </a:prstGeom>
          <a:noFill/>
        </p:spPr>
        <p:txBody>
          <a:bodyPr wrap="square" rtlCol="0">
            <a:spAutoFit/>
          </a:bodyPr>
          <a:lstStyle/>
          <a:p>
            <a:r>
              <a:rPr lang="en-US" sz="800" dirty="0" smtClean="0"/>
              <a:t>CDC Public Health Image Library </a:t>
            </a:r>
            <a:endParaRPr lang="en-US" sz="800" dirty="0"/>
          </a:p>
        </p:txBody>
      </p:sp>
    </p:spTree>
    <p:extLst>
      <p:ext uri="{BB962C8B-B14F-4D97-AF65-F5344CB8AC3E}">
        <p14:creationId xmlns:p14="http://schemas.microsoft.com/office/powerpoint/2010/main" val="1029996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Transmission</a:t>
            </a:r>
            <a:endParaRPr lang="en-US" sz="2000" dirty="0">
              <a:solidFill>
                <a:srgbClr val="FF0000"/>
              </a:solidFill>
            </a:endParaRPr>
          </a:p>
        </p:txBody>
      </p:sp>
      <p:sp>
        <p:nvSpPr>
          <p:cNvPr id="3" name="Content Placeholder 2"/>
          <p:cNvSpPr>
            <a:spLocks noGrp="1"/>
          </p:cNvSpPr>
          <p:nvPr>
            <p:ph idx="1"/>
          </p:nvPr>
        </p:nvSpPr>
        <p:spPr/>
        <p:txBody>
          <a:bodyPr/>
          <a:lstStyle/>
          <a:p>
            <a:pPr marL="342900" lvl="1" indent="-342900"/>
            <a:r>
              <a:rPr lang="en-US" dirty="0" smtClean="0">
                <a:solidFill>
                  <a:schemeClr val="tx1"/>
                </a:solidFill>
                <a:ea typeface="+mn-ea"/>
                <a:cs typeface="+mn-cs"/>
              </a:rPr>
              <a:t>Transmitted from </a:t>
            </a:r>
            <a:r>
              <a:rPr lang="en-US" dirty="0">
                <a:solidFill>
                  <a:schemeClr val="tx1"/>
                </a:solidFill>
                <a:ea typeface="+mn-ea"/>
                <a:cs typeface="+mn-cs"/>
              </a:rPr>
              <a:t>mother to </a:t>
            </a:r>
            <a:r>
              <a:rPr lang="en-US" dirty="0" smtClean="0">
                <a:solidFill>
                  <a:schemeClr val="tx1"/>
                </a:solidFill>
                <a:ea typeface="+mn-ea"/>
                <a:cs typeface="+mn-cs"/>
              </a:rPr>
              <a:t>child, during pregnancy or at the time of delivery</a:t>
            </a:r>
            <a:endParaRPr lang="en-US" dirty="0" smtClean="0">
              <a:solidFill>
                <a:schemeClr val="tx1"/>
              </a:solidFill>
            </a:endParaRPr>
          </a:p>
          <a:p>
            <a:pPr marL="0" indent="-400050"/>
            <a:endParaRPr lang="en-US" dirty="0" smtClean="0">
              <a:solidFill>
                <a:schemeClr val="tx1"/>
              </a:solidFill>
            </a:endParaRPr>
          </a:p>
          <a:p>
            <a:pPr marL="0" indent="-400050">
              <a:buFont typeface="Arial" panose="020B0604020202020204" pitchFamily="34" charset="0"/>
              <a:buChar char="•"/>
            </a:pPr>
            <a:r>
              <a:rPr lang="en-US" dirty="0" smtClean="0">
                <a:solidFill>
                  <a:schemeClr val="tx1"/>
                </a:solidFill>
              </a:rPr>
              <a:t>Sexual transmission</a:t>
            </a:r>
          </a:p>
          <a:p>
            <a:pPr marL="800100" lvl="2" indent="-400050">
              <a:buFont typeface="Arial" panose="020B0604020202020204" pitchFamily="34" charset="0"/>
              <a:buChar char="•"/>
            </a:pPr>
            <a:endParaRPr lang="en-US" dirty="0" smtClean="0">
              <a:solidFill>
                <a:schemeClr val="tx1"/>
              </a:solidFill>
            </a:endParaRPr>
          </a:p>
          <a:p>
            <a:pPr marL="0" indent="-400050">
              <a:buFont typeface="Arial" panose="020B0604020202020204" pitchFamily="34" charset="0"/>
              <a:buChar char="•"/>
            </a:pPr>
            <a:r>
              <a:rPr lang="en-US" dirty="0" smtClean="0">
                <a:solidFill>
                  <a:schemeClr val="tx1"/>
                </a:solidFill>
              </a:rPr>
              <a:t>Rarely, transmitted by blood</a:t>
            </a:r>
          </a:p>
          <a:p>
            <a:pPr marL="746125" lvl="2" indent="-346075"/>
            <a:r>
              <a:rPr lang="en-US" dirty="0">
                <a:solidFill>
                  <a:schemeClr val="tx1"/>
                </a:solidFill>
              </a:rPr>
              <a:t>Spread </a:t>
            </a:r>
            <a:r>
              <a:rPr lang="en-US" dirty="0" smtClean="0">
                <a:solidFill>
                  <a:schemeClr val="tx1"/>
                </a:solidFill>
              </a:rPr>
              <a:t>through </a:t>
            </a:r>
            <a:r>
              <a:rPr lang="en-US" dirty="0">
                <a:solidFill>
                  <a:schemeClr val="tx1"/>
                </a:solidFill>
              </a:rPr>
              <a:t>blood </a:t>
            </a:r>
            <a:r>
              <a:rPr lang="en-US" dirty="0" smtClean="0">
                <a:solidFill>
                  <a:schemeClr val="tx1"/>
                </a:solidFill>
              </a:rPr>
              <a:t>transfusion has </a:t>
            </a:r>
            <a:r>
              <a:rPr lang="en-US" dirty="0">
                <a:solidFill>
                  <a:schemeClr val="tx1"/>
                </a:solidFill>
              </a:rPr>
              <a:t>been </a:t>
            </a:r>
            <a:r>
              <a:rPr lang="en-US" dirty="0" smtClean="0">
                <a:solidFill>
                  <a:schemeClr val="tx1"/>
                </a:solidFill>
              </a:rPr>
              <a:t>reported </a:t>
            </a:r>
          </a:p>
          <a:p>
            <a:pPr marL="746125" lvl="2" indent="-346075"/>
            <a:r>
              <a:rPr lang="en-US" dirty="0" smtClean="0">
                <a:solidFill>
                  <a:schemeClr val="tx1"/>
                </a:solidFill>
              </a:rPr>
              <a:t>Food and Drug Administration (FDA) has recommended deferral of blood donation from individuals who were recent travelers to Zika-affected areas</a:t>
            </a:r>
            <a:endParaRPr lang="en-US" dirty="0">
              <a:solidFill>
                <a:schemeClr val="tx1"/>
              </a:solidFill>
            </a:endParaRPr>
          </a:p>
          <a:p>
            <a:pPr marL="0" indent="-400050"/>
            <a:endParaRPr lang="en-US" dirty="0">
              <a:ea typeface="+mn-ea"/>
              <a:cs typeface="+mn-cs"/>
            </a:endParaRPr>
          </a:p>
        </p:txBody>
      </p:sp>
    </p:spTree>
    <p:extLst>
      <p:ext uri="{BB962C8B-B14F-4D97-AF65-F5344CB8AC3E}">
        <p14:creationId xmlns:p14="http://schemas.microsoft.com/office/powerpoint/2010/main" val="691141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Concerns for Pregnant Women and Zika</a:t>
            </a: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endParaRPr lang="en-US" dirty="0" smtClean="0">
              <a:solidFill>
                <a:schemeClr val="tx1"/>
              </a:solidFill>
            </a:endParaRPr>
          </a:p>
          <a:p>
            <a:pPr>
              <a:buFont typeface="Arial" panose="020B0604020202020204" pitchFamily="34" charset="0"/>
              <a:buChar char="•"/>
            </a:pPr>
            <a:r>
              <a:rPr lang="en-US" dirty="0" smtClean="0">
                <a:solidFill>
                  <a:schemeClr val="tx1"/>
                </a:solidFill>
              </a:rPr>
              <a:t>There have been reports of microcephaly (smaller than normal head size) and other poor pregnancy outcomes in babies of mothers who were infected with Zika virus while pregnant</a:t>
            </a:r>
          </a:p>
          <a:p>
            <a:pPr>
              <a:buFont typeface="Arial" panose="020B0604020202020204" pitchFamily="34" charset="0"/>
              <a:buChar char="•"/>
            </a:pPr>
            <a:endParaRPr lang="en-US" dirty="0" smtClean="0">
              <a:solidFill>
                <a:schemeClr val="tx1"/>
              </a:solidFill>
            </a:endParaRPr>
          </a:p>
          <a:p>
            <a:pPr>
              <a:buFont typeface="Arial" panose="020B0604020202020204" pitchFamily="34" charset="0"/>
              <a:buChar char="•"/>
            </a:pPr>
            <a:r>
              <a:rPr lang="en-US" dirty="0" smtClean="0">
                <a:solidFill>
                  <a:schemeClr val="tx1"/>
                </a:solidFill>
              </a:rPr>
              <a:t>Link between Zika infection and these outcomes is not understood fully, but is under investigation</a:t>
            </a:r>
          </a:p>
        </p:txBody>
      </p:sp>
    </p:spTree>
    <p:extLst>
      <p:ext uri="{BB962C8B-B14F-4D97-AF65-F5344CB8AC3E}">
        <p14:creationId xmlns:p14="http://schemas.microsoft.com/office/powerpoint/2010/main" val="1260119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1509</TotalTime>
  <Words>2777</Words>
  <Application>Microsoft Office PowerPoint</Application>
  <PresentationFormat>On-screen Show (4:3)</PresentationFormat>
  <Paragraphs>355</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Default Design</vt:lpstr>
      <vt:lpstr>Zika Virus and Virginia  Briefing for the General Assembly</vt:lpstr>
      <vt:lpstr>Outline</vt:lpstr>
      <vt:lpstr>Zika Virus Disease – The Basics</vt:lpstr>
      <vt:lpstr>2015–2016 Outbreak in Americas </vt:lpstr>
      <vt:lpstr>Populations at Risk for Zika Infection</vt:lpstr>
      <vt:lpstr>Zika Virus Disease in Virginia</vt:lpstr>
      <vt:lpstr>Transmission</vt:lpstr>
      <vt:lpstr>Transmission</vt:lpstr>
      <vt:lpstr>Special Concerns for Pregnant Women and Zika</vt:lpstr>
      <vt:lpstr>Special Concerns for Pregnant Women and Zika</vt:lpstr>
      <vt:lpstr>Zika Prevention Strategies: Travel</vt:lpstr>
      <vt:lpstr>Zika Prevention Strategies:  Avoid Mosquito Bites</vt:lpstr>
      <vt:lpstr>Zika Prevention Strategies:  Sexual Transmission</vt:lpstr>
      <vt:lpstr>Mosquito Control &amp; Surveillance in Virginia </vt:lpstr>
      <vt:lpstr>VDH’s Initial Response</vt:lpstr>
      <vt:lpstr>VDH’s Initial Response</vt:lpstr>
      <vt:lpstr>Virginia’s Coordinated Preparation and Response </vt:lpstr>
      <vt:lpstr>Task Force Members</vt:lpstr>
      <vt:lpstr>Task Force Activities</vt:lpstr>
      <vt:lpstr>Action Plan &amp; Milestones</vt:lpstr>
      <vt:lpstr>Potential Funding Sources</vt:lpstr>
      <vt:lpstr>What Your Constituents Can Do</vt:lpstr>
      <vt:lpstr>What to do… (continued)</vt:lpstr>
      <vt:lpstr>PowerPoint Presentation</vt:lpstr>
      <vt:lpstr>PowerPoint Presentation</vt:lpstr>
      <vt:lpstr>PowerPoint Presentation</vt:lpstr>
      <vt:lpstr>Zika Information &amp; Resources</vt:lpstr>
      <vt:lpstr>Thank You!</vt:lpstr>
    </vt:vector>
  </TitlesOfParts>
  <Company>Virginia IT Infrastructure Partnership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Zika Virus</dc:title>
  <dc:creator>Lisa Sollot</dc:creator>
  <cp:lastModifiedBy>teg02921</cp:lastModifiedBy>
  <cp:revision>129</cp:revision>
  <cp:lastPrinted>2016-03-07T15:02:36Z</cp:lastPrinted>
  <dcterms:created xsi:type="dcterms:W3CDTF">2016-02-02T14:46:44Z</dcterms:created>
  <dcterms:modified xsi:type="dcterms:W3CDTF">2016-03-07T15:28:04Z</dcterms:modified>
</cp:coreProperties>
</file>