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handoutMasterIdLst>
    <p:handoutMasterId r:id="rId29"/>
  </p:handoutMasterIdLst>
  <p:sldIdLst>
    <p:sldId id="256" r:id="rId2"/>
    <p:sldId id="257" r:id="rId3"/>
    <p:sldId id="259" r:id="rId4"/>
    <p:sldId id="282" r:id="rId5"/>
    <p:sldId id="283" r:id="rId6"/>
    <p:sldId id="284" r:id="rId7"/>
    <p:sldId id="285" r:id="rId8"/>
    <p:sldId id="286" r:id="rId9"/>
    <p:sldId id="304" r:id="rId10"/>
    <p:sldId id="305" r:id="rId11"/>
    <p:sldId id="306" r:id="rId12"/>
    <p:sldId id="307" r:id="rId13"/>
    <p:sldId id="291" r:id="rId14"/>
    <p:sldId id="293" r:id="rId15"/>
    <p:sldId id="301" r:id="rId16"/>
    <p:sldId id="302" r:id="rId17"/>
    <p:sldId id="303" r:id="rId18"/>
    <p:sldId id="310" r:id="rId19"/>
    <p:sldId id="311" r:id="rId20"/>
    <p:sldId id="312" r:id="rId21"/>
    <p:sldId id="308" r:id="rId22"/>
    <p:sldId id="309" r:id="rId23"/>
    <p:sldId id="299" r:id="rId24"/>
    <p:sldId id="300" r:id="rId25"/>
    <p:sldId id="298" r:id="rId26"/>
    <p:sldId id="281" r:id="rId27"/>
  </p:sldIdLst>
  <p:sldSz cx="9144000" cy="6858000" type="screen4x3"/>
  <p:notesSz cx="6858000" cy="9418638"/>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221" autoAdjust="0"/>
  </p:normalViewPr>
  <p:slideViewPr>
    <p:cSldViewPr>
      <p:cViewPr varScale="1">
        <p:scale>
          <a:sx n="86" d="100"/>
          <a:sy n="86" d="100"/>
        </p:scale>
        <p:origin x="-67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709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70932"/>
          </a:xfrm>
          <a:prstGeom prst="rect">
            <a:avLst/>
          </a:prstGeom>
        </p:spPr>
        <p:txBody>
          <a:bodyPr vert="horz" lIns="91440" tIns="45720" rIns="91440" bIns="45720" rtlCol="0"/>
          <a:lstStyle>
            <a:lvl1pPr algn="r">
              <a:defRPr sz="1200"/>
            </a:lvl1pPr>
          </a:lstStyle>
          <a:p>
            <a:fld id="{9C55589E-BEF8-46E7-89E1-21D30FE63FAD}" type="datetimeFigureOut">
              <a:rPr lang="en-US" smtClean="0"/>
              <a:pPr/>
              <a:t>10/7/2014</a:t>
            </a:fld>
            <a:endParaRPr lang="en-US"/>
          </a:p>
        </p:txBody>
      </p:sp>
      <p:sp>
        <p:nvSpPr>
          <p:cNvPr id="4" name="Footer Placeholder 3"/>
          <p:cNvSpPr>
            <a:spLocks noGrp="1"/>
          </p:cNvSpPr>
          <p:nvPr>
            <p:ph type="ftr" sz="quarter" idx="2"/>
          </p:nvPr>
        </p:nvSpPr>
        <p:spPr>
          <a:xfrm>
            <a:off x="0" y="8946071"/>
            <a:ext cx="2971800" cy="47093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946071"/>
            <a:ext cx="2971800" cy="470932"/>
          </a:xfrm>
          <a:prstGeom prst="rect">
            <a:avLst/>
          </a:prstGeom>
        </p:spPr>
        <p:txBody>
          <a:bodyPr vert="horz" lIns="91440" tIns="45720" rIns="91440" bIns="45720" rtlCol="0" anchor="b"/>
          <a:lstStyle>
            <a:lvl1pPr algn="r">
              <a:defRPr sz="1200"/>
            </a:lvl1pPr>
          </a:lstStyle>
          <a:p>
            <a:fld id="{45EE0B38-9198-4E13-9DEF-754E62F5458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709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70932"/>
          </a:xfrm>
          <a:prstGeom prst="rect">
            <a:avLst/>
          </a:prstGeom>
        </p:spPr>
        <p:txBody>
          <a:bodyPr vert="horz" lIns="91440" tIns="45720" rIns="91440" bIns="45720" rtlCol="0"/>
          <a:lstStyle>
            <a:lvl1pPr algn="r">
              <a:defRPr sz="1200"/>
            </a:lvl1pPr>
          </a:lstStyle>
          <a:p>
            <a:fld id="{426A613C-AD24-4EDF-BA98-E7E2279D344E}" type="datetimeFigureOut">
              <a:rPr lang="en-US" smtClean="0"/>
              <a:pPr/>
              <a:t>10/7/2014</a:t>
            </a:fld>
            <a:endParaRPr lang="en-US"/>
          </a:p>
        </p:txBody>
      </p:sp>
      <p:sp>
        <p:nvSpPr>
          <p:cNvPr id="4" name="Slide Image Placeholder 3"/>
          <p:cNvSpPr>
            <a:spLocks noGrp="1" noRot="1" noChangeAspect="1"/>
          </p:cNvSpPr>
          <p:nvPr>
            <p:ph type="sldImg" idx="2"/>
          </p:nvPr>
        </p:nvSpPr>
        <p:spPr>
          <a:xfrm>
            <a:off x="1074738" y="706438"/>
            <a:ext cx="4708525" cy="35321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853"/>
            <a:ext cx="5486400" cy="423838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46071"/>
            <a:ext cx="2971800" cy="4709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946071"/>
            <a:ext cx="2971800" cy="470932"/>
          </a:xfrm>
          <a:prstGeom prst="rect">
            <a:avLst/>
          </a:prstGeom>
        </p:spPr>
        <p:txBody>
          <a:bodyPr vert="horz" lIns="91440" tIns="45720" rIns="91440" bIns="45720" rtlCol="0" anchor="b"/>
          <a:lstStyle>
            <a:lvl1pPr algn="r">
              <a:defRPr sz="1200"/>
            </a:lvl1pPr>
          </a:lstStyle>
          <a:p>
            <a:fld id="{B3B61FDD-75CB-4535-87AC-CD99F9FB234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3B61FDD-75CB-4535-87AC-CD99F9FB234B}"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To</a:t>
            </a:r>
            <a:r>
              <a:rPr lang="en-US" baseline="0" dirty="0" smtClean="0"/>
              <a:t> align with the most current Dietary Guidelines, centers are encouraged to serve more vegetables from the dark green, deep orange and red, and dry beans and peas categories for optimal nutrition. Serving fresh fruit ensures that a variety of fruit will be offered since many fruits are only available in their fresh form. </a:t>
            </a:r>
            <a:endParaRPr lang="en-US" dirty="0" smtClean="0"/>
          </a:p>
          <a:p>
            <a:endParaRPr lang="en-US" dirty="0" smtClean="0"/>
          </a:p>
          <a:p>
            <a:r>
              <a:rPr lang="en-US" dirty="0" smtClean="0"/>
              <a:t>Handouts</a:t>
            </a:r>
            <a:r>
              <a:rPr lang="en-US" baseline="0" dirty="0" smtClean="0"/>
              <a:t> re: Better Choices? </a:t>
            </a:r>
            <a:endParaRPr lang="en-US" dirty="0" smtClean="0"/>
          </a:p>
        </p:txBody>
      </p:sp>
      <p:sp>
        <p:nvSpPr>
          <p:cNvPr id="4" name="Slide Number Placeholder 3"/>
          <p:cNvSpPr>
            <a:spLocks noGrp="1"/>
          </p:cNvSpPr>
          <p:nvPr>
            <p:ph type="sldNum" sz="quarter" idx="10"/>
          </p:nvPr>
        </p:nvSpPr>
        <p:spPr/>
        <p:txBody>
          <a:bodyPr/>
          <a:lstStyle/>
          <a:p>
            <a:fld id="{B3B61FDD-75CB-4535-87AC-CD99F9FB234B}"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B3B61FDD-75CB-4535-87AC-CD99F9FB234B}"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a:t>
            </a:r>
            <a:r>
              <a:rPr lang="en-US" baseline="0" dirty="0" smtClean="0"/>
              <a:t> determine if a product is whole-grain, look for the word “whole” (whole wheat, whole corn, etc.) in the first ingredient listed on the food package. </a:t>
            </a:r>
          </a:p>
          <a:p>
            <a:endParaRPr lang="en-US" baseline="0" dirty="0" smtClean="0"/>
          </a:p>
          <a:p>
            <a:r>
              <a:rPr lang="en-US" baseline="0" dirty="0" smtClean="0"/>
              <a:t>Handouts re: Better Choices?</a:t>
            </a:r>
          </a:p>
          <a:p>
            <a:endParaRPr lang="en-US" baseline="0" dirty="0" smtClean="0"/>
          </a:p>
          <a:p>
            <a:r>
              <a:rPr lang="en-US" baseline="0" dirty="0" smtClean="0"/>
              <a:t>*Discuss CN Labels - prepared foods (such as chicken nuggets and fish sticks) and combination items (such as pizza)</a:t>
            </a:r>
          </a:p>
          <a:p>
            <a:r>
              <a:rPr lang="en-US" baseline="0" dirty="0" smtClean="0"/>
              <a:t>*</a:t>
            </a:r>
            <a:r>
              <a:rPr lang="en-US" baseline="0" smtClean="0"/>
              <a:t>Also</a:t>
            </a:r>
            <a:r>
              <a:rPr lang="en-US" baseline="0" dirty="0" smtClean="0"/>
              <a:t>, recipes are needed for any homemade dishes (lasagna and sandwiches)</a:t>
            </a:r>
            <a:endParaRPr lang="en-US" dirty="0" smtClean="0"/>
          </a:p>
        </p:txBody>
      </p:sp>
      <p:sp>
        <p:nvSpPr>
          <p:cNvPr id="4" name="Slide Number Placeholder 3"/>
          <p:cNvSpPr>
            <a:spLocks noGrp="1"/>
          </p:cNvSpPr>
          <p:nvPr>
            <p:ph type="sldNum" sz="quarter" idx="10"/>
          </p:nvPr>
        </p:nvSpPr>
        <p:spPr/>
        <p:txBody>
          <a:bodyPr/>
          <a:lstStyle/>
          <a:p>
            <a:fld id="{B3B61FDD-75CB-4535-87AC-CD99F9FB234B}"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B3B61FDD-75CB-4535-87AC-CD99F9FB234B}"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Children</a:t>
            </a:r>
            <a:r>
              <a:rPr lang="en-US" baseline="0" dirty="0" smtClean="0"/>
              <a:t> &lt; 12 months can only drink 2% milk with a medical statement because it is medically recommended which states that infants should receive breast milk or formula for the first year. </a:t>
            </a:r>
          </a:p>
          <a:p>
            <a:endParaRPr lang="en-US" baseline="0" dirty="0" smtClean="0"/>
          </a:p>
          <a:p>
            <a:r>
              <a:rPr lang="en-US" baseline="0" dirty="0" smtClean="0"/>
              <a:t>Handout on benefits of whole milk for children 12-23 months would be helpful to offer participants education and guidance around the recommendation.  </a:t>
            </a:r>
          </a:p>
          <a:p>
            <a:endParaRPr lang="en-US" baseline="0" dirty="0" smtClean="0"/>
          </a:p>
          <a:p>
            <a:r>
              <a:rPr lang="en-US" baseline="0" dirty="0" smtClean="0"/>
              <a:t>This could also be a point of discussion and/or test question (VDH could not cite a center for serving 1% to children under the age of 2, but could cite them for serving 2% to children &gt; over the age of 2).  </a:t>
            </a:r>
            <a:endParaRPr lang="en-US" dirty="0" smtClean="0"/>
          </a:p>
        </p:txBody>
      </p:sp>
      <p:sp>
        <p:nvSpPr>
          <p:cNvPr id="4" name="Slide Number Placeholder 3"/>
          <p:cNvSpPr>
            <a:spLocks noGrp="1"/>
          </p:cNvSpPr>
          <p:nvPr>
            <p:ph type="sldNum" sz="quarter" idx="10"/>
          </p:nvPr>
        </p:nvSpPr>
        <p:spPr/>
        <p:txBody>
          <a:bodyPr/>
          <a:lstStyle/>
          <a:p>
            <a:fld id="{B3B61FDD-75CB-4535-87AC-CD99F9FB234B}"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dirty="0" smtClean="0"/>
          </a:p>
        </p:txBody>
      </p:sp>
      <p:sp>
        <p:nvSpPr>
          <p:cNvPr id="4" name="Slide Number Placeholder 3"/>
          <p:cNvSpPr>
            <a:spLocks noGrp="1"/>
          </p:cNvSpPr>
          <p:nvPr>
            <p:ph type="sldNum" sz="quarter" idx="10"/>
          </p:nvPr>
        </p:nvSpPr>
        <p:spPr/>
        <p:txBody>
          <a:bodyPr/>
          <a:lstStyle/>
          <a:p>
            <a:fld id="{B3B61FDD-75CB-4535-87AC-CD99F9FB234B}"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r>
              <a:rPr lang="en-US" baseline="0" dirty="0" smtClean="0"/>
              <a:t>For Additional Information, see </a:t>
            </a:r>
            <a:r>
              <a:rPr lang="en-US" i="1" baseline="0" dirty="0" smtClean="0"/>
              <a:t>FNS Instruction 783-2 Accommodating Children with Special Dietary Needs</a:t>
            </a:r>
            <a:r>
              <a:rPr lang="en-US" baseline="0" dirty="0" smtClean="0"/>
              <a:t>, and CACFP 2102911 </a:t>
            </a:r>
            <a:r>
              <a:rPr lang="en-US" i="1" baseline="0" dirty="0" smtClean="0"/>
              <a:t>Revised Child-Nutrition Reauthorization 2010: Nutrition Requirements for Fluid Milk and Fluid Milk Substitutions</a:t>
            </a:r>
            <a:r>
              <a:rPr lang="en-US" baseline="0" dirty="0" smtClean="0"/>
              <a:t>, September 15, 2011.</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B3B61FDD-75CB-4535-87AC-CD99F9FB234B}"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r>
              <a:rPr lang="en-US" baseline="0" dirty="0" smtClean="0"/>
              <a:t>This guidance is unchanged from last issued in 2011.  </a:t>
            </a:r>
          </a:p>
          <a:p>
            <a:endParaRPr lang="en-US" dirty="0" smtClean="0"/>
          </a:p>
        </p:txBody>
      </p:sp>
      <p:sp>
        <p:nvSpPr>
          <p:cNvPr id="4" name="Slide Number Placeholder 3"/>
          <p:cNvSpPr>
            <a:spLocks noGrp="1"/>
          </p:cNvSpPr>
          <p:nvPr>
            <p:ph type="sldNum" sz="quarter" idx="10"/>
          </p:nvPr>
        </p:nvSpPr>
        <p:spPr/>
        <p:txBody>
          <a:bodyPr/>
          <a:lstStyle/>
          <a:p>
            <a:fld id="{B3B61FDD-75CB-4535-87AC-CD99F9FB234B}"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smtClean="0"/>
              <a:t>Medical </a:t>
            </a:r>
            <a:r>
              <a:rPr lang="en-US" baseline="0" dirty="0" smtClean="0"/>
              <a:t>Statement form/template to be disseminated. </a:t>
            </a:r>
          </a:p>
          <a:p>
            <a:endParaRPr lang="en-US" baseline="0" dirty="0" smtClean="0"/>
          </a:p>
          <a:p>
            <a:r>
              <a:rPr lang="en-US" baseline="0" dirty="0" smtClean="0"/>
              <a:t>For Additional Information, see </a:t>
            </a:r>
            <a:r>
              <a:rPr lang="en-US" i="1" baseline="0" dirty="0" smtClean="0"/>
              <a:t>FNS Instruction 783-2 Accommodating Children with Special Dietary Needs</a:t>
            </a:r>
            <a:r>
              <a:rPr lang="en-US" baseline="0" dirty="0" smtClean="0"/>
              <a:t>, and CACFP 2102911 </a:t>
            </a:r>
            <a:r>
              <a:rPr lang="en-US" i="1" baseline="0" dirty="0" smtClean="0"/>
              <a:t>Revised Child-Nutrition Reauthorization 2010: Nutrition Requirements for Fluid Milk and Fluid Milk Substitutions</a:t>
            </a:r>
            <a:r>
              <a:rPr lang="en-US" baseline="0" dirty="0" smtClean="0"/>
              <a:t>, September 15, 2011.</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B3B61FDD-75CB-4535-87AC-CD99F9FB234B}"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B3B61FDD-75CB-4535-87AC-CD99F9FB234B}"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3B61FDD-75CB-4535-87AC-CD99F9FB234B}"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B3B61FDD-75CB-4535-87AC-CD99F9FB234B}"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B3B61FDD-75CB-4535-87AC-CD99F9FB234B}"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B3B61FDD-75CB-4535-87AC-CD99F9FB234B}"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Disseminat</a:t>
            </a:r>
            <a:r>
              <a:rPr lang="en-US" baseline="0" dirty="0" smtClean="0"/>
              <a:t>e and discuss Appendix </a:t>
            </a:r>
            <a:endParaRPr lang="en-US" dirty="0" smtClean="0"/>
          </a:p>
        </p:txBody>
      </p:sp>
      <p:sp>
        <p:nvSpPr>
          <p:cNvPr id="4" name="Slide Number Placeholder 3"/>
          <p:cNvSpPr>
            <a:spLocks noGrp="1"/>
          </p:cNvSpPr>
          <p:nvPr>
            <p:ph type="sldNum" sz="quarter" idx="10"/>
          </p:nvPr>
        </p:nvSpPr>
        <p:spPr/>
        <p:txBody>
          <a:bodyPr/>
          <a:lstStyle/>
          <a:p>
            <a:fld id="{B3B61FDD-75CB-4535-87AC-CD99F9FB234B}"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B3B61FDD-75CB-4535-87AC-CD99F9FB234B}"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B3B61FDD-75CB-4535-87AC-CD99F9FB234B}" type="slidenum">
              <a:rPr lang="en-US" smtClean="0"/>
              <a:pPr/>
              <a:t>25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solidFill>
                  <a:srgbClr val="FF0000"/>
                </a:solidFill>
              </a:rPr>
              <a:t>*Handout – Meal Pattern requirements</a:t>
            </a:r>
            <a:r>
              <a:rPr lang="en-US" baseline="0" dirty="0" smtClean="0">
                <a:solidFill>
                  <a:srgbClr val="FF0000"/>
                </a:solidFill>
              </a:rPr>
              <a:t> </a:t>
            </a:r>
          </a:p>
          <a:p>
            <a:endParaRPr lang="en-US" baseline="0" dirty="0" smtClean="0">
              <a:solidFill>
                <a:srgbClr val="FF0000"/>
              </a:solidFill>
            </a:endParaRPr>
          </a:p>
          <a:p>
            <a:r>
              <a:rPr lang="en-US" baseline="0" dirty="0" smtClean="0">
                <a:solidFill>
                  <a:srgbClr val="FF0000"/>
                </a:solidFill>
              </a:rPr>
              <a:t>-Any questions about credible/</a:t>
            </a:r>
            <a:r>
              <a:rPr lang="en-US" baseline="0" dirty="0" err="1" smtClean="0">
                <a:solidFill>
                  <a:srgbClr val="FF0000"/>
                </a:solidFill>
              </a:rPr>
              <a:t>noncredible</a:t>
            </a:r>
            <a:r>
              <a:rPr lang="en-US" baseline="0" dirty="0" smtClean="0">
                <a:solidFill>
                  <a:srgbClr val="FF0000"/>
                </a:solidFill>
              </a:rPr>
              <a:t> food items?</a:t>
            </a:r>
            <a:r>
              <a:rPr lang="en-US" baseline="0" dirty="0" smtClean="0">
                <a:solidFill>
                  <a:srgbClr val="C00000"/>
                </a:solidFill>
              </a:rPr>
              <a:t> </a:t>
            </a:r>
            <a:endParaRPr lang="en-US" dirty="0">
              <a:solidFill>
                <a:srgbClr val="C00000"/>
              </a:solidFill>
            </a:endParaRPr>
          </a:p>
        </p:txBody>
      </p:sp>
      <p:sp>
        <p:nvSpPr>
          <p:cNvPr id="4" name="Slide Number Placeholder 3"/>
          <p:cNvSpPr>
            <a:spLocks noGrp="1"/>
          </p:cNvSpPr>
          <p:nvPr>
            <p:ph type="sldNum" sz="quarter" idx="10"/>
          </p:nvPr>
        </p:nvSpPr>
        <p:spPr/>
        <p:txBody>
          <a:bodyPr/>
          <a:lstStyle/>
          <a:p>
            <a:fld id="{B3B61FDD-75CB-4535-87AC-CD99F9FB234B}"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Required portion</a:t>
            </a:r>
            <a:r>
              <a:rPr lang="en-US" baseline="0" dirty="0" smtClean="0"/>
              <a:t> sizes vary by age.  </a:t>
            </a:r>
          </a:p>
          <a:p>
            <a:endParaRPr lang="en-US" baseline="0" dirty="0" smtClean="0"/>
          </a:p>
          <a:p>
            <a:pPr>
              <a:buFont typeface="Arial" pitchFamily="34" charset="0"/>
              <a:buChar char="•"/>
            </a:pPr>
            <a:r>
              <a:rPr lang="en-US" baseline="0" dirty="0" smtClean="0"/>
              <a:t>Children age 12 and older may be served larger portions based on their greater food needs. They may not be served less than the minimum quantities listed for those ages 6-12.</a:t>
            </a:r>
          </a:p>
          <a:p>
            <a:pPr>
              <a:buFont typeface="Arial" pitchFamily="34" charset="0"/>
              <a:buChar char="•"/>
            </a:pPr>
            <a:r>
              <a:rPr lang="en-US" baseline="0" dirty="0" smtClean="0"/>
              <a:t>Fruit or vegetable juice must be full-strength.</a:t>
            </a:r>
          </a:p>
          <a:p>
            <a:pPr>
              <a:buFont typeface="Arial" pitchFamily="34" charset="0"/>
              <a:buChar char="•"/>
            </a:pPr>
            <a:r>
              <a:rPr lang="en-US" baseline="0" dirty="0" smtClean="0"/>
              <a:t>Breads and grains must be made from whole-grain or enriched meal or flour. Cereal must be whole-grain enriched or fortified. </a:t>
            </a:r>
          </a:p>
          <a:p>
            <a:endParaRPr lang="en-US" dirty="0"/>
          </a:p>
        </p:txBody>
      </p:sp>
      <p:sp>
        <p:nvSpPr>
          <p:cNvPr id="4" name="Slide Number Placeholder 3"/>
          <p:cNvSpPr>
            <a:spLocks noGrp="1"/>
          </p:cNvSpPr>
          <p:nvPr>
            <p:ph type="sldNum" sz="quarter" idx="10"/>
          </p:nvPr>
        </p:nvSpPr>
        <p:spPr/>
        <p:txBody>
          <a:bodyPr/>
          <a:lstStyle/>
          <a:p>
            <a:fld id="{B3B61FDD-75CB-4535-87AC-CD99F9FB234B}"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3B61FDD-75CB-4535-87AC-CD99F9FB234B}"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baseline="0" dirty="0" smtClean="0"/>
              <a:t>Children age 12 and older may be served larger portions based on their greater food needs. They may not be served less than the minimum quantities listed for those ages 6-12.</a:t>
            </a:r>
          </a:p>
          <a:p>
            <a:pPr>
              <a:buFont typeface="Arial" pitchFamily="34" charset="0"/>
              <a:buChar char="•"/>
            </a:pPr>
            <a:r>
              <a:rPr lang="en-US" baseline="0" dirty="0" smtClean="0"/>
              <a:t>Fruit or vegetable juice must be full-strength.</a:t>
            </a:r>
          </a:p>
          <a:p>
            <a:pPr>
              <a:buFont typeface="Arial" pitchFamily="34" charset="0"/>
              <a:buChar char="•"/>
            </a:pPr>
            <a:r>
              <a:rPr lang="en-US" baseline="0" dirty="0" smtClean="0"/>
              <a:t>Breads and grains must be made from whole-grain or enriched meal or flour. Cereal must be whole-grain enriched or fortified. </a:t>
            </a:r>
          </a:p>
          <a:p>
            <a:pPr>
              <a:buFont typeface="Arial" pitchFamily="34" charset="0"/>
              <a:buChar char="•"/>
            </a:pPr>
            <a:r>
              <a:rPr lang="en-US" baseline="0" dirty="0" smtClean="0"/>
              <a:t>A serving (as listed on the handout) consists of the edible portion of cooked lean meat or poultry or fish.</a:t>
            </a:r>
          </a:p>
          <a:p>
            <a:pPr>
              <a:buFont typeface="Arial" pitchFamily="34" charset="0"/>
              <a:buChar char="•"/>
            </a:pPr>
            <a:r>
              <a:rPr lang="en-US" b="0" baseline="0" dirty="0" smtClean="0"/>
              <a:t>Nuts and seeds may meet only one-half of the total meat/meat alternate serving and must be combined with another meat/meat alternate to fulfill the lunch or supper requirement.</a:t>
            </a:r>
          </a:p>
          <a:p>
            <a:pPr>
              <a:buFont typeface="Arial" pitchFamily="34" charset="0"/>
              <a:buChar char="•"/>
            </a:pPr>
            <a:r>
              <a:rPr lang="en-US" b="0" baseline="0" dirty="0" smtClean="0"/>
              <a:t>Yogurt may be plain or flavored, unsweetened or sweetened.</a:t>
            </a:r>
          </a:p>
          <a:p>
            <a:endParaRPr lang="en-US" dirty="0"/>
          </a:p>
        </p:txBody>
      </p:sp>
      <p:sp>
        <p:nvSpPr>
          <p:cNvPr id="4" name="Slide Number Placeholder 3"/>
          <p:cNvSpPr>
            <a:spLocks noGrp="1"/>
          </p:cNvSpPr>
          <p:nvPr>
            <p:ph type="sldNum" sz="quarter" idx="10"/>
          </p:nvPr>
        </p:nvSpPr>
        <p:spPr/>
        <p:txBody>
          <a:bodyPr/>
          <a:lstStyle/>
          <a:p>
            <a:fld id="{B3B61FDD-75CB-4535-87AC-CD99F9FB234B}"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baseline="0" dirty="0" smtClean="0"/>
              <a:t>Children age 12 and older may be served larger portions based on their greater food needs. They may not be served less than the minimum quantities listed for those ages 6-12.</a:t>
            </a:r>
          </a:p>
          <a:p>
            <a:pPr>
              <a:buFont typeface="Arial" pitchFamily="34" charset="0"/>
              <a:buChar char="•"/>
            </a:pPr>
            <a:r>
              <a:rPr lang="en-US" baseline="0" dirty="0" smtClean="0"/>
              <a:t>Fruit or vegetable juice must be full-strength.</a:t>
            </a:r>
          </a:p>
          <a:p>
            <a:pPr>
              <a:buFont typeface="Arial" pitchFamily="34" charset="0"/>
              <a:buChar char="•"/>
            </a:pPr>
            <a:r>
              <a:rPr lang="en-US" baseline="0" dirty="0" smtClean="0"/>
              <a:t>Breads and grains must be made from whole-grain or enriched meal or flour. Cereal must be whole-grain enriched or fortified. </a:t>
            </a:r>
          </a:p>
          <a:p>
            <a:pPr>
              <a:buFont typeface="Arial" pitchFamily="34" charset="0"/>
              <a:buChar char="•"/>
            </a:pPr>
            <a:r>
              <a:rPr lang="en-US" baseline="0" dirty="0" smtClean="0"/>
              <a:t>A serving (as listed on the handout) consists of the edible portion of cooked lean meat or poultry or fish.</a:t>
            </a:r>
          </a:p>
          <a:p>
            <a:pPr>
              <a:buFont typeface="Arial" pitchFamily="34" charset="0"/>
              <a:buChar char="•"/>
            </a:pPr>
            <a:r>
              <a:rPr lang="en-US" baseline="0" dirty="0" smtClean="0"/>
              <a:t>Nuts and seeds may meet only one-half of the total meat/meat alternate serving and must be combined with another meat/meat alternate to fulfill the lunch or supper requirement.</a:t>
            </a:r>
          </a:p>
          <a:p>
            <a:pPr>
              <a:buFont typeface="Arial" pitchFamily="34" charset="0"/>
              <a:buChar char="•"/>
            </a:pPr>
            <a:r>
              <a:rPr lang="en-US" baseline="0" dirty="0" smtClean="0"/>
              <a:t>Yogurt may be plain or flavored, unsweetened or sweetened.</a:t>
            </a:r>
          </a:p>
          <a:p>
            <a:endParaRPr lang="en-US" dirty="0"/>
          </a:p>
        </p:txBody>
      </p:sp>
      <p:sp>
        <p:nvSpPr>
          <p:cNvPr id="4" name="Slide Number Placeholder 3"/>
          <p:cNvSpPr>
            <a:spLocks noGrp="1"/>
          </p:cNvSpPr>
          <p:nvPr>
            <p:ph type="sldNum" sz="quarter" idx="10"/>
          </p:nvPr>
        </p:nvSpPr>
        <p:spPr/>
        <p:txBody>
          <a:bodyPr/>
          <a:lstStyle/>
          <a:p>
            <a:fld id="{B3B61FDD-75CB-4535-87AC-CD99F9FB234B}"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baseline="0" dirty="0" smtClean="0"/>
              <a:t>Children age 12 and older may be served larger portions based on their greater food needs. They may not be served less than the minimum quantities listed for those ages 6-12.</a:t>
            </a:r>
          </a:p>
          <a:p>
            <a:pPr>
              <a:buFont typeface="Arial" pitchFamily="34" charset="0"/>
              <a:buChar char="•"/>
            </a:pPr>
            <a:r>
              <a:rPr lang="en-US" baseline="0" dirty="0" smtClean="0"/>
              <a:t>Fruit or vegetable juice must be full-strength.</a:t>
            </a:r>
          </a:p>
          <a:p>
            <a:pPr>
              <a:buFont typeface="Arial" pitchFamily="34" charset="0"/>
              <a:buChar char="•"/>
            </a:pPr>
            <a:r>
              <a:rPr lang="en-US" baseline="0" dirty="0" smtClean="0"/>
              <a:t>Breads and grains must be made from whole-grain or enriched meal or flour. Cereal must be whole-grain enriched or fortified. </a:t>
            </a:r>
          </a:p>
          <a:p>
            <a:pPr>
              <a:buFont typeface="Arial" pitchFamily="34" charset="0"/>
              <a:buChar char="•"/>
            </a:pPr>
            <a:r>
              <a:rPr lang="en-US" baseline="0" dirty="0" smtClean="0"/>
              <a:t>A serving (as listed on the handout) consists of the edible portion of cooked lean meat or poultry or fish.</a:t>
            </a:r>
          </a:p>
          <a:p>
            <a:pPr>
              <a:buFont typeface="Arial" pitchFamily="34" charset="0"/>
              <a:buChar char="•"/>
            </a:pPr>
            <a:r>
              <a:rPr lang="en-US" baseline="0" dirty="0" smtClean="0"/>
              <a:t>One-half egg meets the required minimum amount (one ounce or less) of meat alternate. </a:t>
            </a:r>
          </a:p>
          <a:p>
            <a:pPr>
              <a:buFont typeface="Arial" pitchFamily="34" charset="0"/>
              <a:buChar char="•"/>
            </a:pPr>
            <a:r>
              <a:rPr lang="en-US" baseline="0" dirty="0" smtClean="0"/>
              <a:t>Yogurt may be plain or flavored, unsweetened or sweetened.</a:t>
            </a:r>
          </a:p>
          <a:p>
            <a:endParaRPr lang="en-US" dirty="0"/>
          </a:p>
        </p:txBody>
      </p:sp>
      <p:sp>
        <p:nvSpPr>
          <p:cNvPr id="4" name="Slide Number Placeholder 3"/>
          <p:cNvSpPr>
            <a:spLocks noGrp="1"/>
          </p:cNvSpPr>
          <p:nvPr>
            <p:ph type="sldNum" sz="quarter" idx="10"/>
          </p:nvPr>
        </p:nvSpPr>
        <p:spPr/>
        <p:txBody>
          <a:bodyPr/>
          <a:lstStyle/>
          <a:p>
            <a:fld id="{B3B61FDD-75CB-4535-87AC-CD99F9FB234B}"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Cheese:</a:t>
            </a:r>
            <a:r>
              <a:rPr lang="en-US" baseline="0" dirty="0" smtClean="0"/>
              <a:t> Swiss, ricotta, part-skim mozzarella, cottage cheese, American, cheddar, and other cheeses</a:t>
            </a:r>
          </a:p>
          <a:p>
            <a:endParaRPr lang="en-US" baseline="0" dirty="0" smtClean="0"/>
          </a:p>
          <a:p>
            <a:r>
              <a:rPr lang="en-US" baseline="0" dirty="0" smtClean="0"/>
              <a:t>Dry Beans and Peas: Lentils, navy beans, black beans, kidney beans, pinto beans, black-eyed peas, refried beans, chickpeas and soy nut</a:t>
            </a:r>
          </a:p>
          <a:p>
            <a:r>
              <a:rPr lang="en-US" baseline="0" dirty="0" smtClean="0"/>
              <a:t>**May also count as a vegetable, but not if they are meetings the meat requirement in the same meal</a:t>
            </a:r>
          </a:p>
          <a:p>
            <a:endParaRPr lang="en-US" baseline="0" dirty="0" smtClean="0"/>
          </a:p>
          <a:p>
            <a:r>
              <a:rPr lang="en-US" baseline="0" dirty="0" smtClean="0"/>
              <a:t>Peanut butter, almond an other nut butters</a:t>
            </a:r>
          </a:p>
          <a:p>
            <a:r>
              <a:rPr lang="en-US" baseline="0" dirty="0" smtClean="0"/>
              <a:t>**Children under 4 are at the highest risk for choking and should not be fed a spoonful or chunks of peanut butter or other nut butters. Instead, the USDA recommends that peanut butter and nut butters should only be spread thinly on bread or crackers.</a:t>
            </a:r>
          </a:p>
          <a:p>
            <a:endParaRPr lang="en-US" baseline="0" dirty="0" smtClean="0"/>
          </a:p>
          <a:p>
            <a:r>
              <a:rPr lang="en-US" baseline="0" dirty="0" smtClean="0"/>
              <a:t>Walnuts, peanuts, almonds, soy nuts, other nuts, and seeds:</a:t>
            </a:r>
          </a:p>
          <a:p>
            <a:r>
              <a:rPr lang="en-US" baseline="0" dirty="0" smtClean="0"/>
              <a:t>**Nuts and/or sees served to children should be ground or finely chopped in prepared food.</a:t>
            </a:r>
          </a:p>
          <a:p>
            <a:endParaRPr lang="en-US" baseline="0" dirty="0" smtClean="0"/>
          </a:p>
          <a:p>
            <a:r>
              <a:rPr lang="en-US" baseline="0" dirty="0" smtClean="0"/>
              <a:t>Yogurt: Commercially produced yogurt, plain or flavored, unsweetened or sweetened</a:t>
            </a:r>
          </a:p>
          <a:p>
            <a:endParaRPr lang="en-US" baseline="0" dirty="0" smtClean="0"/>
          </a:p>
          <a:p>
            <a:r>
              <a:rPr lang="en-US" baseline="0" dirty="0" smtClean="0"/>
              <a:t>Alternate Protein Product (APP): An ingredient mixed/made into foods such as ground beef patties, meat loaf, tuna salad, chicken nuggets, pizza toppings, etc.  </a:t>
            </a:r>
          </a:p>
          <a:p>
            <a:r>
              <a:rPr lang="en-US" baseline="0" dirty="0" smtClean="0"/>
              <a:t>**Tofu is NOT a creditable APP b/c there is no standard of identity for tofu. </a:t>
            </a:r>
          </a:p>
          <a:p>
            <a:endParaRPr lang="en-US" baseline="0" dirty="0" smtClean="0"/>
          </a:p>
          <a:p>
            <a:r>
              <a:rPr lang="en-US" baseline="0" dirty="0" smtClean="0"/>
              <a:t>Reference the </a:t>
            </a:r>
            <a:r>
              <a:rPr lang="en-US" i="1" baseline="0" dirty="0" smtClean="0"/>
              <a:t>Food Buying Guide and the Crediting Guide </a:t>
            </a:r>
            <a:r>
              <a:rPr lang="en-US" baseline="0" dirty="0" smtClean="0"/>
              <a:t>for the CACFP </a:t>
            </a:r>
            <a:r>
              <a:rPr lang="en-US" i="0" baseline="0" dirty="0" smtClean="0"/>
              <a:t>(http://www.fns.usda.gov/sites/default/files/CACFP_creditinghandbook.pdf) </a:t>
            </a:r>
            <a:r>
              <a:rPr lang="en-US" baseline="0" dirty="0" smtClean="0"/>
              <a:t>for additional guidance.  </a:t>
            </a:r>
          </a:p>
        </p:txBody>
      </p:sp>
      <p:sp>
        <p:nvSpPr>
          <p:cNvPr id="4" name="Slide Number Placeholder 3"/>
          <p:cNvSpPr>
            <a:spLocks noGrp="1"/>
          </p:cNvSpPr>
          <p:nvPr>
            <p:ph type="sldNum" sz="quarter" idx="10"/>
          </p:nvPr>
        </p:nvSpPr>
        <p:spPr/>
        <p:txBody>
          <a:bodyPr/>
          <a:lstStyle/>
          <a:p>
            <a:fld id="{B3B61FDD-75CB-4535-87AC-CD99F9FB234B}"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9"/>
          <p:cNvPicPr>
            <a:picLocks noChangeAspect="1" noChangeArrowheads="1"/>
          </p:cNvPicPr>
          <p:nvPr/>
        </p:nvPicPr>
        <p:blipFill>
          <a:blip r:embed="rId2" cstate="print"/>
          <a:srcRect l="42047" t="49384" r="43752" b="3381"/>
          <a:stretch>
            <a:fillRect/>
          </a:stretch>
        </p:blipFill>
        <p:spPr bwMode="auto">
          <a:xfrm>
            <a:off x="0" y="3429000"/>
            <a:ext cx="9144000" cy="3429000"/>
          </a:xfrm>
          <a:prstGeom prst="rect">
            <a:avLst/>
          </a:prstGeom>
          <a:noFill/>
          <a:ln w="9525">
            <a:noFill/>
            <a:miter lim="800000"/>
            <a:headEnd/>
            <a:tailEnd/>
          </a:ln>
        </p:spPr>
      </p:pic>
      <p:pic>
        <p:nvPicPr>
          <p:cNvPr id="5" name="Picture 10" descr="02.wmf"/>
          <p:cNvPicPr>
            <a:picLocks noChangeAspect="1"/>
          </p:cNvPicPr>
          <p:nvPr/>
        </p:nvPicPr>
        <p:blipFill>
          <a:blip r:embed="rId3" cstate="print"/>
          <a:srcRect/>
          <a:stretch>
            <a:fillRect/>
          </a:stretch>
        </p:blipFill>
        <p:spPr bwMode="auto">
          <a:xfrm>
            <a:off x="6400800" y="6096000"/>
            <a:ext cx="2327275" cy="458788"/>
          </a:xfrm>
          <a:prstGeom prst="rect">
            <a:avLst/>
          </a:prstGeom>
          <a:noFill/>
          <a:ln w="9525">
            <a:noFill/>
            <a:miter lim="800000"/>
            <a:headEnd/>
            <a:tailEnd/>
          </a:ln>
        </p:spPr>
      </p:pic>
      <p:pic>
        <p:nvPicPr>
          <p:cNvPr id="6" name="Picture 6"/>
          <p:cNvPicPr>
            <a:picLocks noChangeAspect="1" noChangeArrowheads="1"/>
          </p:cNvPicPr>
          <p:nvPr/>
        </p:nvPicPr>
        <p:blipFill>
          <a:blip r:embed="rId2" cstate="print"/>
          <a:srcRect l="45361" t="13956" r="45172" b="77457"/>
          <a:stretch>
            <a:fillRect/>
          </a:stretch>
        </p:blipFill>
        <p:spPr bwMode="auto">
          <a:xfrm>
            <a:off x="0" y="0"/>
            <a:ext cx="9144000" cy="1676400"/>
          </a:xfrm>
          <a:prstGeom prst="rect">
            <a:avLst/>
          </a:prstGeom>
          <a:noFill/>
          <a:ln w="9525">
            <a:noFill/>
            <a:miter lim="800000"/>
            <a:headEnd/>
            <a:tailEnd/>
          </a:ln>
        </p:spPr>
      </p:pic>
      <p:sp>
        <p:nvSpPr>
          <p:cNvPr id="8" name="Subtitle 2"/>
          <p:cNvSpPr>
            <a:spLocks noGrp="1"/>
          </p:cNvSpPr>
          <p:nvPr>
            <p:ph type="subTitle" idx="1"/>
          </p:nvPr>
        </p:nvSpPr>
        <p:spPr>
          <a:xfrm>
            <a:off x="685800" y="4572000"/>
            <a:ext cx="6400800" cy="1600200"/>
          </a:xfrm>
        </p:spPr>
        <p:txBody>
          <a:bodyPr>
            <a:normAutofit/>
          </a:bodyPr>
          <a:lstStyle>
            <a:lvl1pPr>
              <a:buNone/>
              <a:defRPr/>
            </a:lvl1pPr>
          </a:lstStyle>
          <a:p>
            <a:r>
              <a:rPr lang="en-US" smtClean="0"/>
              <a:t>Click to edit Master subtitle style</a:t>
            </a:r>
            <a:endParaRPr lang="en-US" dirty="0"/>
          </a:p>
        </p:txBody>
      </p:sp>
      <p:sp>
        <p:nvSpPr>
          <p:cNvPr id="9" name="Title 1"/>
          <p:cNvSpPr>
            <a:spLocks noGrp="1"/>
          </p:cNvSpPr>
          <p:nvPr>
            <p:ph type="ctrTitle"/>
          </p:nvPr>
        </p:nvSpPr>
        <p:spPr>
          <a:xfrm>
            <a:off x="685800" y="3635375"/>
            <a:ext cx="7772400" cy="936625"/>
          </a:xfrm>
        </p:spPr>
        <p:txBody>
          <a:bodyPr/>
          <a:lstStyle>
            <a:lvl1pPr>
              <a:defRPr b="1">
                <a:latin typeface="Book Antiqua" pitchFamily="18" charset="0"/>
              </a:defRPr>
            </a:lvl1pPr>
          </a:lstStyle>
          <a:p>
            <a:r>
              <a:rPr lang="en-US" smtClean="0"/>
              <a:t>Click to edit Master title style</a:t>
            </a:r>
            <a:endParaRPr lang="en-US" dirty="0"/>
          </a:p>
        </p:txBody>
      </p:sp>
      <p:sp>
        <p:nvSpPr>
          <p:cNvPr id="7" name="Rectangle 6"/>
          <p:cNvSpPr/>
          <p:nvPr userDrawn="1"/>
        </p:nvSpPr>
        <p:spPr>
          <a:xfrm>
            <a:off x="0" y="1676400"/>
            <a:ext cx="9144000" cy="17526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D334AB6-69D4-48C6-B05F-A3B845E708FC}" type="datetimeFigureOut">
              <a:rPr lang="en-US" smtClean="0"/>
              <a:pPr/>
              <a:t>10/7/2014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D334AB6-69D4-48C6-B05F-A3B845E708FC}" type="datetimeFigureOut">
              <a:rPr lang="en-US" smtClean="0"/>
              <a:pPr/>
              <a:t>10/7/2014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334962"/>
            <a:ext cx="8229600" cy="655638"/>
          </a:xfrm>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D334AB6-69D4-48C6-B05F-A3B845E708FC}" type="datetimeFigureOut">
              <a:rPr lang="en-US" smtClean="0"/>
              <a:pPr/>
              <a:t>10/7/2014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ED334AB6-69D4-48C6-B05F-A3B845E708FC}" type="datetimeFigureOut">
              <a:rPr lang="en-US" smtClean="0"/>
              <a:pPr/>
              <a:t>10/7/2014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43000"/>
            <a:ext cx="4038600" cy="4983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143000"/>
            <a:ext cx="4038600" cy="4983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ED334AB6-69D4-48C6-B05F-A3B845E708FC}" type="datetimeFigureOut">
              <a:rPr lang="en-US" smtClean="0"/>
              <a:pPr/>
              <a:t>10/7/2014</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60375" y="10668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52600"/>
            <a:ext cx="4040188" cy="43735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8200" y="10668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752600"/>
            <a:ext cx="4041775" cy="43735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ED334AB6-69D4-48C6-B05F-A3B845E708FC}" type="datetimeFigureOut">
              <a:rPr lang="en-US" smtClean="0"/>
              <a:pPr/>
              <a:t>10/7/2014</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ED334AB6-69D4-48C6-B05F-A3B845E708FC}" type="datetimeFigureOut">
              <a:rPr lang="en-US" smtClean="0"/>
              <a:pPr/>
              <a:t>10/7/2014</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ED334AB6-69D4-48C6-B05F-A3B845E708FC}" type="datetimeFigureOut">
              <a:rPr lang="en-US" smtClean="0"/>
              <a:pPr/>
              <a:t>10/7/2014</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ED334AB6-69D4-48C6-B05F-A3B845E708FC}" type="datetimeFigureOut">
              <a:rPr lang="en-US" smtClean="0"/>
              <a:pPr/>
              <a:t>10/7/2014</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ED334AB6-69D4-48C6-B05F-A3B845E708FC}" type="datetimeFigureOut">
              <a:rPr lang="en-US" smtClean="0"/>
              <a:pPr/>
              <a:t>10/7/2014</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6"/>
          <p:cNvPicPr>
            <a:picLocks noChangeAspect="1" noChangeArrowheads="1"/>
          </p:cNvPicPr>
          <p:nvPr/>
        </p:nvPicPr>
        <p:blipFill>
          <a:blip r:embed="rId13" cstate="print"/>
          <a:srcRect l="42047" t="54750" r="43752" b="3381"/>
          <a:stretch>
            <a:fillRect/>
          </a:stretch>
        </p:blipFill>
        <p:spPr bwMode="auto">
          <a:xfrm>
            <a:off x="0" y="0"/>
            <a:ext cx="9144000" cy="6858000"/>
          </a:xfrm>
          <a:prstGeom prst="rect">
            <a:avLst/>
          </a:prstGeom>
          <a:noFill/>
          <a:ln w="9525">
            <a:noFill/>
            <a:miter lim="800000"/>
            <a:headEnd/>
            <a:tailEnd/>
          </a:ln>
        </p:spPr>
      </p:pic>
      <p:sp>
        <p:nvSpPr>
          <p:cNvPr id="1028" name="Title Placeholder 1"/>
          <p:cNvSpPr>
            <a:spLocks noGrp="1"/>
          </p:cNvSpPr>
          <p:nvPr>
            <p:ph type="title"/>
          </p:nvPr>
        </p:nvSpPr>
        <p:spPr bwMode="auto">
          <a:xfrm>
            <a:off x="152400" y="334962"/>
            <a:ext cx="8229600" cy="6556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029" name="Text Placeholder 2"/>
          <p:cNvSpPr>
            <a:spLocks noGrp="1"/>
          </p:cNvSpPr>
          <p:nvPr>
            <p:ph type="body" idx="1"/>
          </p:nvPr>
        </p:nvSpPr>
        <p:spPr bwMode="auto">
          <a:xfrm>
            <a:off x="457200" y="1066800"/>
            <a:ext cx="8229600" cy="5059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dirty="0" smtClean="0">
                <a:solidFill>
                  <a:schemeClr val="tx1">
                    <a:tint val="75000"/>
                  </a:schemeClr>
                </a:solidFill>
                <a:latin typeface="+mn-lt"/>
              </a:defRPr>
            </a:lvl1pPr>
          </a:lstStyle>
          <a:p>
            <a:fld id="{ED334AB6-69D4-48C6-B05F-A3B845E708FC}" type="datetimeFigureOut">
              <a:rPr lang="en-US" smtClean="0"/>
              <a:pPr/>
              <a:t>10/7/2014</a:t>
            </a:fld>
            <a:endParaRPr lang="en-US"/>
          </a:p>
        </p:txBody>
      </p:sp>
      <p:sp>
        <p:nvSpPr>
          <p:cNvPr id="9" name="Rectangle 8"/>
          <p:cNvSpPr/>
          <p:nvPr/>
        </p:nvSpPr>
        <p:spPr>
          <a:xfrm>
            <a:off x="0" y="152400"/>
            <a:ext cx="9144000" cy="76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endParaRPr lang="en-US"/>
          </a:p>
        </p:txBody>
      </p:sp>
      <p:pic>
        <p:nvPicPr>
          <p:cNvPr id="1032" name="Picture 8" descr="02.wmf"/>
          <p:cNvPicPr>
            <a:picLocks noChangeAspect="1"/>
          </p:cNvPicPr>
          <p:nvPr/>
        </p:nvPicPr>
        <p:blipFill>
          <a:blip r:embed="rId14" cstate="print"/>
          <a:srcRect/>
          <a:stretch>
            <a:fillRect/>
          </a:stretch>
        </p:blipFill>
        <p:spPr bwMode="auto">
          <a:xfrm>
            <a:off x="7708900" y="6477000"/>
            <a:ext cx="1330325" cy="261938"/>
          </a:xfrm>
          <a:prstGeom prst="rect">
            <a:avLst/>
          </a:prstGeom>
          <a:noFill/>
          <a:ln w="9525">
            <a:noFill/>
            <a:miter lim="800000"/>
            <a:headEnd/>
            <a:tailEnd/>
          </a:ln>
        </p:spPr>
      </p:pic>
      <p:sp>
        <p:nvSpPr>
          <p:cNvPr id="8" name="Rectangle 7"/>
          <p:cNvSpPr/>
          <p:nvPr/>
        </p:nvSpPr>
        <p:spPr>
          <a:xfrm>
            <a:off x="-4763" y="-15875"/>
            <a:ext cx="9153526" cy="184150"/>
          </a:xfrm>
          <a:prstGeom prst="rect">
            <a:avLst/>
          </a:prstGeom>
          <a:solidFill>
            <a:srgbClr val="002060"/>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400" b="1" kern="1200">
          <a:solidFill>
            <a:schemeClr val="tx2"/>
          </a:solidFill>
          <a:latin typeface="Book Antiqua" pitchFamily="18" charset="0"/>
          <a:ea typeface="+mj-ea"/>
          <a:cs typeface="+mj-cs"/>
        </a:defRPr>
      </a:lvl1pPr>
      <a:lvl2pPr algn="l" rtl="0" eaLnBrk="1" fontAlgn="base" hangingPunct="1">
        <a:spcBef>
          <a:spcPct val="0"/>
        </a:spcBef>
        <a:spcAft>
          <a:spcPct val="0"/>
        </a:spcAft>
        <a:defRPr sz="4400">
          <a:solidFill>
            <a:schemeClr val="tx2"/>
          </a:solidFill>
          <a:latin typeface="Calibri" pitchFamily="34" charset="0"/>
        </a:defRPr>
      </a:lvl2pPr>
      <a:lvl3pPr algn="l" rtl="0" eaLnBrk="1" fontAlgn="base" hangingPunct="1">
        <a:spcBef>
          <a:spcPct val="0"/>
        </a:spcBef>
        <a:spcAft>
          <a:spcPct val="0"/>
        </a:spcAft>
        <a:defRPr sz="4400">
          <a:solidFill>
            <a:schemeClr val="tx2"/>
          </a:solidFill>
          <a:latin typeface="Calibri" pitchFamily="34" charset="0"/>
        </a:defRPr>
      </a:lvl3pPr>
      <a:lvl4pPr algn="l" rtl="0" eaLnBrk="1" fontAlgn="base" hangingPunct="1">
        <a:spcBef>
          <a:spcPct val="0"/>
        </a:spcBef>
        <a:spcAft>
          <a:spcPct val="0"/>
        </a:spcAft>
        <a:defRPr sz="4400">
          <a:solidFill>
            <a:schemeClr val="tx2"/>
          </a:solidFill>
          <a:latin typeface="Calibri" pitchFamily="34" charset="0"/>
        </a:defRPr>
      </a:lvl4pPr>
      <a:lvl5pPr algn="l" rtl="0" eaLnBrk="1" fontAlgn="base" hangingPunct="1">
        <a:spcBef>
          <a:spcPct val="0"/>
        </a:spcBef>
        <a:spcAft>
          <a:spcPct val="0"/>
        </a:spcAft>
        <a:defRPr sz="4400">
          <a:solidFill>
            <a:schemeClr val="tx2"/>
          </a:solidFill>
          <a:latin typeface="Calibri" pitchFamily="34" charset="0"/>
        </a:defRPr>
      </a:lvl5pPr>
      <a:lvl6pPr marL="457200" algn="l" rtl="0" eaLnBrk="1" fontAlgn="base" hangingPunct="1">
        <a:spcBef>
          <a:spcPct val="0"/>
        </a:spcBef>
        <a:spcAft>
          <a:spcPct val="0"/>
        </a:spcAft>
        <a:defRPr sz="4400">
          <a:solidFill>
            <a:schemeClr val="tx2"/>
          </a:solidFill>
          <a:latin typeface="Calibri" pitchFamily="34" charset="0"/>
        </a:defRPr>
      </a:lvl6pPr>
      <a:lvl7pPr marL="914400" algn="l" rtl="0" eaLnBrk="1" fontAlgn="base" hangingPunct="1">
        <a:spcBef>
          <a:spcPct val="0"/>
        </a:spcBef>
        <a:spcAft>
          <a:spcPct val="0"/>
        </a:spcAft>
        <a:defRPr sz="4400">
          <a:solidFill>
            <a:schemeClr val="tx2"/>
          </a:solidFill>
          <a:latin typeface="Calibri" pitchFamily="34" charset="0"/>
        </a:defRPr>
      </a:lvl7pPr>
      <a:lvl8pPr marL="1371600" algn="l" rtl="0" eaLnBrk="1" fontAlgn="base" hangingPunct="1">
        <a:spcBef>
          <a:spcPct val="0"/>
        </a:spcBef>
        <a:spcAft>
          <a:spcPct val="0"/>
        </a:spcAft>
        <a:defRPr sz="4400">
          <a:solidFill>
            <a:schemeClr val="tx2"/>
          </a:solidFill>
          <a:latin typeface="Calibri" pitchFamily="34" charset="0"/>
        </a:defRPr>
      </a:lvl8pPr>
      <a:lvl9pPr marL="1828800" algn="l" rtl="0" eaLnBrk="1" fontAlgn="base" hangingPunct="1">
        <a:spcBef>
          <a:spcPct val="0"/>
        </a:spcBef>
        <a:spcAft>
          <a:spcPct val="0"/>
        </a:spcAft>
        <a:defRPr sz="4400">
          <a:solidFill>
            <a:schemeClr val="tx2"/>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fns.usda.gov/tn/resources/foodbuyingguide.html"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hyperlink" Target="http://www.fns.usda.gov/cnlabeling/child-nutrition-cn-labeling-program"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www.fns.usda.gov/sites/default/files/CACFP_creditinghandbook.pdf"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dirty="0" smtClean="0"/>
              <a:t>	</a:t>
            </a:r>
            <a:r>
              <a:rPr lang="en-US" dirty="0" smtClean="0">
                <a:latin typeface="Garamond" pitchFamily="18" charset="0"/>
              </a:rPr>
              <a:t>Guidance for Institutions Participating in the Child and Adult Care Food Program (CACFP) </a:t>
            </a:r>
            <a:endParaRPr lang="en-US" dirty="0">
              <a:latin typeface="Garamond" pitchFamily="18" charset="0"/>
            </a:endParaRPr>
          </a:p>
        </p:txBody>
      </p:sp>
      <p:sp>
        <p:nvSpPr>
          <p:cNvPr id="2" name="Title 1"/>
          <p:cNvSpPr>
            <a:spLocks noGrp="1"/>
          </p:cNvSpPr>
          <p:nvPr>
            <p:ph type="ctrTitle"/>
          </p:nvPr>
        </p:nvSpPr>
        <p:spPr/>
        <p:txBody>
          <a:bodyPr/>
          <a:lstStyle/>
          <a:p>
            <a:r>
              <a:rPr lang="en-US" dirty="0" smtClean="0">
                <a:latin typeface="Trebuchet MS" pitchFamily="34" charset="0"/>
                <a:cs typeface="Arial" pitchFamily="34" charset="0"/>
              </a:rPr>
              <a:t>Child Meal Patterns </a:t>
            </a:r>
            <a:endParaRPr lang="en-US" dirty="0">
              <a:latin typeface="Trebuchet MS"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839200" cy="655638"/>
          </a:xfrm>
        </p:spPr>
        <p:txBody>
          <a:bodyPr/>
          <a:lstStyle/>
          <a:p>
            <a:r>
              <a:rPr lang="en-US" dirty="0" smtClean="0">
                <a:latin typeface="+mj-lt"/>
              </a:rPr>
              <a:t>Required Meal Components </a:t>
            </a:r>
            <a:endParaRPr lang="en-US" dirty="0">
              <a:latin typeface="+mj-lt"/>
            </a:endParaRPr>
          </a:p>
        </p:txBody>
      </p:sp>
      <p:sp>
        <p:nvSpPr>
          <p:cNvPr id="3" name="Content Placeholder 2"/>
          <p:cNvSpPr>
            <a:spLocks noGrp="1"/>
          </p:cNvSpPr>
          <p:nvPr>
            <p:ph idx="1"/>
          </p:nvPr>
        </p:nvSpPr>
        <p:spPr>
          <a:xfrm>
            <a:off x="457200" y="1066800"/>
            <a:ext cx="8382000" cy="5059363"/>
          </a:xfrm>
        </p:spPr>
        <p:txBody>
          <a:bodyPr/>
          <a:lstStyle/>
          <a:p>
            <a:pPr>
              <a:buNone/>
            </a:pPr>
            <a:r>
              <a:rPr lang="en-US" sz="2600" b="1" dirty="0" smtClean="0"/>
              <a:t>Vegetables and Fruits</a:t>
            </a:r>
          </a:p>
          <a:p>
            <a:r>
              <a:rPr lang="en-US" sz="2600" dirty="0" smtClean="0"/>
              <a:t>Mixtures  (fruit salad, </a:t>
            </a:r>
            <a:r>
              <a:rPr lang="en-US" sz="2600" dirty="0" err="1" smtClean="0"/>
              <a:t>veg</a:t>
            </a:r>
            <a:r>
              <a:rPr lang="en-US" sz="2600" dirty="0" smtClean="0"/>
              <a:t> medley)=1 serving</a:t>
            </a:r>
          </a:p>
          <a:p>
            <a:r>
              <a:rPr lang="en-US" sz="2600" dirty="0" smtClean="0"/>
              <a:t>Mixed dishes with ¾ cup or more each different fruit/</a:t>
            </a:r>
            <a:r>
              <a:rPr lang="en-US" sz="2600" dirty="0" err="1" smtClean="0"/>
              <a:t>veg</a:t>
            </a:r>
            <a:r>
              <a:rPr lang="en-US" sz="2600" dirty="0" smtClean="0"/>
              <a:t> + meat/meat alternate=2 servings</a:t>
            </a:r>
          </a:p>
          <a:p>
            <a:pPr>
              <a:buNone/>
            </a:pPr>
            <a:endParaRPr lang="en-US" sz="2600" b="1" dirty="0" smtClean="0"/>
          </a:p>
        </p:txBody>
      </p:sp>
      <p:pic>
        <p:nvPicPr>
          <p:cNvPr id="4" name="Picture 20" descr="C:\Documents and Settings\wbl88241\Local Settings\Temporary Internet Files\Content.IE5\XW16SGA0\MP900144615[1].jpg"/>
          <p:cNvPicPr>
            <a:picLocks noChangeAspect="1" noChangeArrowheads="1"/>
          </p:cNvPicPr>
          <p:nvPr/>
        </p:nvPicPr>
        <p:blipFill>
          <a:blip r:embed="rId3" cstate="print"/>
          <a:srcRect/>
          <a:stretch>
            <a:fillRect/>
          </a:stretch>
        </p:blipFill>
        <p:spPr bwMode="auto">
          <a:xfrm>
            <a:off x="2514600" y="4038600"/>
            <a:ext cx="3829534" cy="2590800"/>
          </a:xfrm>
          <a:prstGeom prst="rect">
            <a:avLst/>
          </a:prstGeom>
          <a:noFill/>
          <a:ln w="28575">
            <a:solidFill>
              <a:srgbClr val="333399"/>
            </a:solid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839200" cy="655638"/>
          </a:xfrm>
        </p:spPr>
        <p:txBody>
          <a:bodyPr/>
          <a:lstStyle/>
          <a:p>
            <a:r>
              <a:rPr lang="en-US" dirty="0" smtClean="0">
                <a:latin typeface="+mj-lt"/>
              </a:rPr>
              <a:t>Required Meal Components </a:t>
            </a:r>
            <a:endParaRPr lang="en-US" dirty="0">
              <a:latin typeface="+mj-lt"/>
            </a:endParaRPr>
          </a:p>
        </p:txBody>
      </p:sp>
      <p:pic>
        <p:nvPicPr>
          <p:cNvPr id="1026" name="Picture 2" descr="C:\Users\akd80959\Documents\Stock Photos\CACFP\juice.jpg"/>
          <p:cNvPicPr>
            <a:picLocks noGrp="1" noChangeAspect="1" noChangeArrowheads="1"/>
          </p:cNvPicPr>
          <p:nvPr>
            <p:ph idx="1"/>
          </p:nvPr>
        </p:nvPicPr>
        <p:blipFill>
          <a:blip r:embed="rId3" cstate="print"/>
          <a:srcRect/>
          <a:stretch>
            <a:fillRect/>
          </a:stretch>
        </p:blipFill>
        <p:spPr bwMode="auto">
          <a:xfrm>
            <a:off x="7075821" y="1524000"/>
            <a:ext cx="2068179" cy="2057400"/>
          </a:xfrm>
          <a:prstGeom prst="rect">
            <a:avLst/>
          </a:prstGeom>
          <a:noFill/>
        </p:spPr>
      </p:pic>
      <p:sp>
        <p:nvSpPr>
          <p:cNvPr id="5" name="Content Placeholder 2"/>
          <p:cNvSpPr txBox="1">
            <a:spLocks/>
          </p:cNvSpPr>
          <p:nvPr/>
        </p:nvSpPr>
        <p:spPr bwMode="auto">
          <a:xfrm>
            <a:off x="457200" y="1066800"/>
            <a:ext cx="8534400" cy="5059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 typeface="Arial" charset="0"/>
              <a:buNone/>
              <a:tabLst/>
              <a:defRPr/>
            </a:pPr>
            <a:r>
              <a:rPr kumimoji="0" lang="en-US" sz="2600" b="1" i="0" u="none" strike="noStrike" kern="1200" cap="none" spc="0" normalizeH="0" baseline="0" noProof="0" dirty="0" smtClean="0">
                <a:ln>
                  <a:noFill/>
                </a:ln>
                <a:solidFill>
                  <a:schemeClr val="tx1"/>
                </a:solidFill>
                <a:effectLst/>
                <a:uLnTx/>
                <a:uFillTx/>
                <a:latin typeface="+mn-lt"/>
                <a:ea typeface="+mn-ea"/>
                <a:cs typeface="+mn-cs"/>
              </a:rPr>
              <a:t>Fruit Juice Guidelines </a:t>
            </a:r>
          </a:p>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kumimoji="0" lang="en-US" sz="2600" b="0" i="0" u="none" strike="noStrike" kern="1200" cap="none" spc="0" normalizeH="0" baseline="0" noProof="0" dirty="0" smtClean="0">
                <a:ln>
                  <a:noFill/>
                </a:ln>
                <a:solidFill>
                  <a:schemeClr val="tx1"/>
                </a:solidFill>
                <a:effectLst/>
                <a:uLnTx/>
                <a:uFillTx/>
                <a:latin typeface="+mn-lt"/>
                <a:ea typeface="+mn-ea"/>
                <a:cs typeface="+mn-cs"/>
              </a:rPr>
              <a:t>Must be full strength (100%)</a:t>
            </a:r>
          </a:p>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kumimoji="0" lang="en-US" sz="2600" b="0" i="0" u="none" strike="noStrike" kern="1200" cap="none" spc="0" normalizeH="0" baseline="0" noProof="0" dirty="0" smtClean="0">
                <a:ln>
                  <a:noFill/>
                </a:ln>
                <a:solidFill>
                  <a:schemeClr val="tx1"/>
                </a:solidFill>
                <a:effectLst/>
                <a:uLnTx/>
                <a:uFillTx/>
                <a:latin typeface="+mn-lt"/>
                <a:ea typeface="+mn-ea"/>
                <a:cs typeface="+mn-cs"/>
              </a:rPr>
              <a:t>Must be pasteurized</a:t>
            </a:r>
          </a:p>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kumimoji="0" lang="en-US" sz="2600" b="0" i="0" u="none" strike="noStrike" kern="1200" cap="none" spc="0" normalizeH="0" baseline="0" noProof="0" dirty="0" smtClean="0">
                <a:ln>
                  <a:noFill/>
                </a:ln>
                <a:solidFill>
                  <a:schemeClr val="tx1"/>
                </a:solidFill>
                <a:effectLst/>
                <a:uLnTx/>
                <a:uFillTx/>
                <a:latin typeface="+mn-lt"/>
                <a:ea typeface="+mn-ea"/>
                <a:cs typeface="+mn-cs"/>
              </a:rPr>
              <a:t>Should not be served as snack if fluid milk</a:t>
            </a:r>
          </a:p>
          <a:p>
            <a:pPr marL="342900" marR="0" lvl="0" indent="-342900" algn="l" defTabSz="914400" rtl="0" eaLnBrk="1" fontAlgn="base" latinLnBrk="0" hangingPunct="1">
              <a:lnSpc>
                <a:spcPct val="100000"/>
              </a:lnSpc>
              <a:spcBef>
                <a:spcPct val="20000"/>
              </a:spcBef>
              <a:spcAft>
                <a:spcPct val="0"/>
              </a:spcAft>
              <a:buClrTx/>
              <a:buSzTx/>
              <a:tabLst/>
              <a:defRPr/>
            </a:pPr>
            <a:r>
              <a:rPr lang="en-US" sz="2600" dirty="0" smtClean="0"/>
              <a:t>   </a:t>
            </a:r>
            <a:r>
              <a:rPr kumimoji="0" lang="en-US" sz="2600" b="0" i="0" u="none" strike="noStrike" kern="1200" cap="none" spc="0" normalizeH="0" baseline="0" noProof="0" dirty="0" smtClean="0">
                <a:ln>
                  <a:noFill/>
                </a:ln>
                <a:solidFill>
                  <a:schemeClr val="tx1"/>
                </a:solidFill>
                <a:effectLst/>
                <a:uLnTx/>
                <a:uFillTx/>
                <a:latin typeface="+mn-lt"/>
                <a:ea typeface="+mn-ea"/>
                <a:cs typeface="+mn-cs"/>
              </a:rPr>
              <a:t> is the only other component being served</a:t>
            </a:r>
          </a:p>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kumimoji="0" lang="en-US" sz="2600" b="0" i="0" u="none" strike="noStrike" kern="1200" cap="none" spc="0" normalizeH="0" baseline="0" noProof="0" dirty="0" smtClean="0">
                <a:ln>
                  <a:noFill/>
                </a:ln>
                <a:solidFill>
                  <a:schemeClr val="tx1"/>
                </a:solidFill>
                <a:effectLst/>
                <a:uLnTx/>
                <a:uFillTx/>
                <a:latin typeface="+mn-lt"/>
                <a:ea typeface="+mn-ea"/>
                <a:cs typeface="+mn-cs"/>
              </a:rPr>
              <a:t>During lunch/supper, no more than half </a:t>
            </a:r>
          </a:p>
          <a:p>
            <a:pPr marL="342900" marR="0" lvl="0" indent="-342900" algn="l" defTabSz="914400" rtl="0" eaLnBrk="1" fontAlgn="base" latinLnBrk="0" hangingPunct="1">
              <a:lnSpc>
                <a:spcPct val="100000"/>
              </a:lnSpc>
              <a:spcBef>
                <a:spcPct val="20000"/>
              </a:spcBef>
              <a:spcAft>
                <a:spcPct val="0"/>
              </a:spcAft>
              <a:buClrTx/>
              <a:buSzTx/>
              <a:tabLst/>
              <a:defRPr/>
            </a:pPr>
            <a:r>
              <a:rPr lang="en-US" sz="2600" dirty="0" smtClean="0"/>
              <a:t>    </a:t>
            </a:r>
            <a:r>
              <a:rPr kumimoji="0" lang="en-US" sz="2600" b="0" i="0" u="none" strike="noStrike" kern="1200" cap="none" spc="0" normalizeH="0" baseline="0" noProof="0" dirty="0" smtClean="0">
                <a:ln>
                  <a:noFill/>
                </a:ln>
                <a:solidFill>
                  <a:schemeClr val="tx1"/>
                </a:solidFill>
                <a:effectLst/>
                <a:uLnTx/>
                <a:uFillTx/>
                <a:latin typeface="+mn-lt"/>
                <a:ea typeface="+mn-ea"/>
                <a:cs typeface="+mn-cs"/>
              </a:rPr>
              <a:t>of the vegetable/fruit component can be met with fruit juice</a:t>
            </a:r>
          </a:p>
          <a:p>
            <a:pPr marL="342900" marR="0" lvl="0" indent="-342900" algn="l" defTabSz="914400" rtl="0" eaLnBrk="1" fontAlgn="base" latinLnBrk="0" hangingPunct="1">
              <a:lnSpc>
                <a:spcPct val="100000"/>
              </a:lnSpc>
              <a:spcBef>
                <a:spcPct val="20000"/>
              </a:spcBef>
              <a:spcAft>
                <a:spcPct val="0"/>
              </a:spcAft>
              <a:buClrTx/>
              <a:buSzTx/>
              <a:buFont typeface="Arial" charset="0"/>
              <a:buNone/>
              <a:tabLst/>
              <a:defRPr/>
            </a:pPr>
            <a:endParaRPr kumimoji="0" lang="en-US" sz="2600" b="1"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base" latinLnBrk="0" hangingPunct="1">
              <a:lnSpc>
                <a:spcPct val="100000"/>
              </a:lnSpc>
              <a:spcBef>
                <a:spcPct val="20000"/>
              </a:spcBef>
              <a:spcAft>
                <a:spcPct val="0"/>
              </a:spcAft>
              <a:buClrTx/>
              <a:buSzTx/>
              <a:buFont typeface="Arial" charset="0"/>
              <a:buChar char="–"/>
              <a:tabLst/>
              <a:defRPr/>
            </a:pPr>
            <a:endParaRPr kumimoji="0" lang="en-US" sz="2200" b="1"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839200" cy="655638"/>
          </a:xfrm>
        </p:spPr>
        <p:txBody>
          <a:bodyPr/>
          <a:lstStyle/>
          <a:p>
            <a:r>
              <a:rPr lang="en-US" dirty="0" smtClean="0">
                <a:latin typeface="+mj-lt"/>
              </a:rPr>
              <a:t>Required Meal Components </a:t>
            </a:r>
            <a:endParaRPr lang="en-US" dirty="0">
              <a:latin typeface="+mj-lt"/>
            </a:endParaRPr>
          </a:p>
        </p:txBody>
      </p:sp>
      <p:sp>
        <p:nvSpPr>
          <p:cNvPr id="3" name="Content Placeholder 2"/>
          <p:cNvSpPr>
            <a:spLocks noGrp="1"/>
          </p:cNvSpPr>
          <p:nvPr>
            <p:ph idx="1"/>
          </p:nvPr>
        </p:nvSpPr>
        <p:spPr>
          <a:xfrm>
            <a:off x="457200" y="1066800"/>
            <a:ext cx="8382000" cy="5059363"/>
          </a:xfrm>
        </p:spPr>
        <p:txBody>
          <a:bodyPr/>
          <a:lstStyle/>
          <a:p>
            <a:pPr>
              <a:buNone/>
            </a:pPr>
            <a:r>
              <a:rPr lang="en-US" sz="2600" b="1" dirty="0" smtClean="0"/>
              <a:t>Grains and Breads:</a:t>
            </a:r>
          </a:p>
          <a:p>
            <a:r>
              <a:rPr lang="en-US" sz="2600" dirty="0" smtClean="0"/>
              <a:t>Required component of </a:t>
            </a:r>
            <a:r>
              <a:rPr lang="en-US" sz="2600" u="sng" dirty="0" smtClean="0"/>
              <a:t>all</a:t>
            </a:r>
            <a:r>
              <a:rPr lang="en-US" sz="2600" dirty="0" smtClean="0"/>
              <a:t> meals</a:t>
            </a:r>
          </a:p>
          <a:p>
            <a:r>
              <a:rPr lang="en-US" sz="2600" dirty="0" smtClean="0"/>
              <a:t>Must be made primarily of whole-grain, enriched or “fortified” flour or meal (first ingredient listed on package)</a:t>
            </a:r>
          </a:p>
          <a:p>
            <a:r>
              <a:rPr lang="en-US" sz="2600" dirty="0" smtClean="0"/>
              <a:t>Includes:</a:t>
            </a:r>
          </a:p>
          <a:p>
            <a:pPr lvl="1">
              <a:buFont typeface="Arial" pitchFamily="34" charset="0"/>
              <a:buChar char="•"/>
            </a:pPr>
            <a:r>
              <a:rPr lang="en-US" sz="2600" dirty="0" smtClean="0"/>
              <a:t>Enriched breads, cereals, and pasta such as white bread and corn tortillas</a:t>
            </a:r>
          </a:p>
          <a:p>
            <a:pPr lvl="1">
              <a:buFont typeface="Arial" pitchFamily="34" charset="0"/>
              <a:buChar char="•"/>
            </a:pPr>
            <a:r>
              <a:rPr lang="en-US" sz="2600" dirty="0" smtClean="0"/>
              <a:t>Whole Grain breads, cereals and pasta such as whole-wheat bread and ready-to-eat cereal</a:t>
            </a:r>
          </a:p>
          <a:p>
            <a:endParaRPr lang="en-US" sz="2600" dirty="0" smtClean="0"/>
          </a:p>
          <a:p>
            <a:pPr lvl="1">
              <a:buNone/>
            </a:pPr>
            <a:endParaRPr lang="en-US" sz="2200" dirty="0" smtClean="0"/>
          </a:p>
          <a:p>
            <a:pPr>
              <a:buNone/>
            </a:pPr>
            <a:endParaRPr lang="en-US" sz="2600" b="1" dirty="0" smtClean="0"/>
          </a:p>
          <a:p>
            <a:pPr lvl="1"/>
            <a:endParaRPr lang="en-US" sz="2200" b="1"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839200" cy="655638"/>
          </a:xfrm>
        </p:spPr>
        <p:txBody>
          <a:bodyPr/>
          <a:lstStyle/>
          <a:p>
            <a:r>
              <a:rPr lang="en-US" dirty="0" smtClean="0">
                <a:latin typeface="+mj-lt"/>
              </a:rPr>
              <a:t>Required Meal Components </a:t>
            </a:r>
            <a:endParaRPr lang="en-US" dirty="0">
              <a:latin typeface="+mj-lt"/>
            </a:endParaRPr>
          </a:p>
        </p:txBody>
      </p:sp>
      <p:sp>
        <p:nvSpPr>
          <p:cNvPr id="3" name="Content Placeholder 2"/>
          <p:cNvSpPr>
            <a:spLocks noGrp="1"/>
          </p:cNvSpPr>
          <p:nvPr>
            <p:ph idx="1"/>
          </p:nvPr>
        </p:nvSpPr>
        <p:spPr>
          <a:xfrm>
            <a:off x="457200" y="1066800"/>
            <a:ext cx="8382000" cy="5059363"/>
          </a:xfrm>
        </p:spPr>
        <p:txBody>
          <a:bodyPr/>
          <a:lstStyle/>
          <a:p>
            <a:pPr>
              <a:buNone/>
            </a:pPr>
            <a:r>
              <a:rPr lang="en-US" sz="2600" b="1" dirty="0" smtClean="0"/>
              <a:t>Milk: Required component of </a:t>
            </a:r>
            <a:r>
              <a:rPr lang="en-US" sz="2600" b="1" u="sng" dirty="0" smtClean="0"/>
              <a:t>all meals</a:t>
            </a:r>
            <a:r>
              <a:rPr lang="en-US" sz="2600" b="1" dirty="0" smtClean="0"/>
              <a:t> except for snack.</a:t>
            </a:r>
          </a:p>
          <a:p>
            <a:r>
              <a:rPr lang="en-US" sz="2600" dirty="0" smtClean="0"/>
              <a:t>May be served as a component of snack when the other component is not juice</a:t>
            </a:r>
          </a:p>
          <a:p>
            <a:r>
              <a:rPr lang="en-US" sz="2600" dirty="0" smtClean="0"/>
              <a:t>Not considered a serving when used as an ingredient in cooked meals</a:t>
            </a:r>
            <a:endParaRPr lang="en-US" sz="2200" dirty="0" smtClean="0"/>
          </a:p>
          <a:p>
            <a:pPr>
              <a:buNone/>
            </a:pPr>
            <a:endParaRPr lang="en-US" sz="2600" b="1" dirty="0" smtClean="0"/>
          </a:p>
          <a:p>
            <a:pPr lvl="1"/>
            <a:endParaRPr lang="en-US" sz="2200" b="1" dirty="0" smtClean="0"/>
          </a:p>
        </p:txBody>
      </p:sp>
      <p:pic>
        <p:nvPicPr>
          <p:cNvPr id="4" name="Picture 6"/>
          <p:cNvPicPr>
            <a:picLocks noChangeAspect="1"/>
          </p:cNvPicPr>
          <p:nvPr/>
        </p:nvPicPr>
        <p:blipFill>
          <a:blip r:embed="rId3" cstate="print"/>
          <a:srcRect/>
          <a:stretch>
            <a:fillRect/>
          </a:stretch>
        </p:blipFill>
        <p:spPr bwMode="auto">
          <a:xfrm>
            <a:off x="3810000" y="3276600"/>
            <a:ext cx="2057400" cy="3208212"/>
          </a:xfrm>
          <a:prstGeom prst="rect">
            <a:avLst/>
          </a:prstGeom>
          <a:noFill/>
          <a:ln w="28575">
            <a:solidFill>
              <a:srgbClr val="333399"/>
            </a:solid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839200" cy="655638"/>
          </a:xfrm>
        </p:spPr>
        <p:txBody>
          <a:bodyPr/>
          <a:lstStyle/>
          <a:p>
            <a:r>
              <a:rPr lang="en-US" dirty="0" smtClean="0">
                <a:latin typeface="+mj-lt"/>
              </a:rPr>
              <a:t>Required Meal Components </a:t>
            </a:r>
            <a:endParaRPr lang="en-US" dirty="0">
              <a:latin typeface="+mj-lt"/>
            </a:endParaRPr>
          </a:p>
        </p:txBody>
      </p:sp>
      <p:sp>
        <p:nvSpPr>
          <p:cNvPr id="3" name="Content Placeholder 2"/>
          <p:cNvSpPr>
            <a:spLocks noGrp="1"/>
          </p:cNvSpPr>
          <p:nvPr>
            <p:ph idx="1"/>
          </p:nvPr>
        </p:nvSpPr>
        <p:spPr>
          <a:xfrm>
            <a:off x="457200" y="1066800"/>
            <a:ext cx="8382000" cy="5059363"/>
          </a:xfrm>
        </p:spPr>
        <p:txBody>
          <a:bodyPr/>
          <a:lstStyle/>
          <a:p>
            <a:pPr>
              <a:buNone/>
            </a:pPr>
            <a:r>
              <a:rPr lang="en-US" sz="2600" b="1" dirty="0" smtClean="0"/>
              <a:t>Milk: Guidance for Children &lt; 2: </a:t>
            </a:r>
          </a:p>
          <a:p>
            <a:r>
              <a:rPr lang="en-US" sz="2600" dirty="0" smtClean="0"/>
              <a:t>Children &lt; 12 months may only be served IFIF or breast milk.  If a completed medical statement is on file, they may be served milk that is 2% or less. </a:t>
            </a:r>
          </a:p>
          <a:p>
            <a:r>
              <a:rPr lang="en-US" sz="2600" dirty="0" smtClean="0"/>
              <a:t>For children 12-23 months, whole milk is </a:t>
            </a:r>
            <a:r>
              <a:rPr lang="en-US" sz="2600" u="sng" dirty="0" smtClean="0"/>
              <a:t>recommended but not required</a:t>
            </a:r>
            <a:r>
              <a:rPr lang="en-US" sz="2600" dirty="0" smtClean="0"/>
              <a:t>. </a:t>
            </a:r>
            <a:endParaRPr lang="en-US" sz="2200" dirty="0" smtClean="0"/>
          </a:p>
          <a:p>
            <a:pPr>
              <a:buNone/>
            </a:pPr>
            <a:endParaRPr lang="en-US" sz="2600" b="1" dirty="0" smtClean="0"/>
          </a:p>
          <a:p>
            <a:pPr lvl="1"/>
            <a:endParaRPr lang="en-US" sz="2200" b="1" dirty="0" smtClean="0"/>
          </a:p>
        </p:txBody>
      </p:sp>
      <p:pic>
        <p:nvPicPr>
          <p:cNvPr id="4" name="Picture 2" descr="C:\Documents and Settings\wbl88241\Local Settings\Temporary Internet Files\Content.IE5\OLURG5QR\MP900400574[1].jpg"/>
          <p:cNvPicPr>
            <a:picLocks noChangeAspect="1" noChangeArrowheads="1"/>
          </p:cNvPicPr>
          <p:nvPr/>
        </p:nvPicPr>
        <p:blipFill>
          <a:blip r:embed="rId3" cstate="print"/>
          <a:srcRect/>
          <a:stretch>
            <a:fillRect/>
          </a:stretch>
        </p:blipFill>
        <p:spPr bwMode="auto">
          <a:xfrm>
            <a:off x="3505200" y="3886200"/>
            <a:ext cx="2199861" cy="2750498"/>
          </a:xfrm>
          <a:prstGeom prst="rect">
            <a:avLst/>
          </a:prstGeom>
          <a:noFill/>
          <a:ln w="28575">
            <a:solidFill>
              <a:srgbClr val="003366"/>
            </a:solidFill>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839200" cy="655638"/>
          </a:xfrm>
        </p:spPr>
        <p:txBody>
          <a:bodyPr/>
          <a:lstStyle/>
          <a:p>
            <a:r>
              <a:rPr lang="en-US" dirty="0" smtClean="0">
                <a:latin typeface="+mj-lt"/>
              </a:rPr>
              <a:t>Milk in the CACFP  </a:t>
            </a:r>
            <a:endParaRPr lang="en-US" dirty="0">
              <a:latin typeface="+mj-lt"/>
            </a:endParaRPr>
          </a:p>
        </p:txBody>
      </p:sp>
      <p:sp>
        <p:nvSpPr>
          <p:cNvPr id="3" name="Content Placeholder 2"/>
          <p:cNvSpPr>
            <a:spLocks noGrp="1"/>
          </p:cNvSpPr>
          <p:nvPr>
            <p:ph idx="1"/>
          </p:nvPr>
        </p:nvSpPr>
        <p:spPr>
          <a:xfrm>
            <a:off x="457200" y="1066800"/>
            <a:ext cx="8382000" cy="5059363"/>
          </a:xfrm>
        </p:spPr>
        <p:txBody>
          <a:bodyPr/>
          <a:lstStyle/>
          <a:p>
            <a:pPr>
              <a:buNone/>
            </a:pPr>
            <a:r>
              <a:rPr lang="en-US" sz="2600" b="1" dirty="0" smtClean="0"/>
              <a:t>Allowable types for participants &gt; 2</a:t>
            </a:r>
            <a:endParaRPr lang="en-US" sz="2600" dirty="0" smtClean="0"/>
          </a:p>
          <a:p>
            <a:r>
              <a:rPr lang="en-US" sz="2600" dirty="0" smtClean="0"/>
              <a:t>Low fat (1% or fat free)</a:t>
            </a:r>
          </a:p>
          <a:p>
            <a:r>
              <a:rPr lang="en-US" sz="2600" dirty="0" smtClean="0"/>
              <a:t>Lactose-reduced or lactose free, buttermilk or acidified milk</a:t>
            </a:r>
          </a:p>
          <a:p>
            <a:r>
              <a:rPr lang="en-US" sz="2600" dirty="0" smtClean="0"/>
              <a:t>Unflavored or flavored, including chocolate or strawberry</a:t>
            </a:r>
          </a:p>
          <a:p>
            <a:r>
              <a:rPr lang="en-US" sz="2600" dirty="0" smtClean="0"/>
              <a:t>Goat’s milk (</a:t>
            </a:r>
            <a:r>
              <a:rPr lang="en-US" sz="2600" u="sng" dirty="0" smtClean="0"/>
              <a:t>only</a:t>
            </a:r>
            <a:r>
              <a:rPr lang="en-US" sz="2600" dirty="0" smtClean="0"/>
              <a:t> if pasteurized) </a:t>
            </a:r>
          </a:p>
          <a:p>
            <a:r>
              <a:rPr lang="en-US" sz="2600" dirty="0" smtClean="0"/>
              <a:t>USDA-approved non-dairy milk substitutes products (e.g. </a:t>
            </a:r>
            <a:r>
              <a:rPr lang="en-US" sz="2600" smtClean="0"/>
              <a:t>some brands of soy milk) </a:t>
            </a:r>
            <a:r>
              <a:rPr lang="en-US" sz="2600" dirty="0" smtClean="0"/>
              <a:t>at the parent/guardian’s request as long as it is  </a:t>
            </a:r>
            <a:r>
              <a:rPr lang="en-US" sz="2600" u="sng" dirty="0" smtClean="0"/>
              <a:t>nutritionally equivalent to cow’s milk</a:t>
            </a:r>
            <a:r>
              <a:rPr lang="en-US" sz="2600" dirty="0" smtClean="0"/>
              <a:t>.</a:t>
            </a:r>
          </a:p>
          <a:p>
            <a:pPr>
              <a:buNone/>
            </a:pPr>
            <a:endParaRPr lang="en-US" sz="2200" dirty="0" smtClean="0"/>
          </a:p>
          <a:p>
            <a:pPr>
              <a:buNone/>
            </a:pPr>
            <a:endParaRPr lang="en-US" sz="2600" b="1" dirty="0" smtClean="0"/>
          </a:p>
          <a:p>
            <a:pPr lvl="1"/>
            <a:endParaRPr lang="en-US" sz="2200" b="1"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839200" cy="655638"/>
          </a:xfrm>
        </p:spPr>
        <p:txBody>
          <a:bodyPr/>
          <a:lstStyle/>
          <a:p>
            <a:r>
              <a:rPr lang="en-US" dirty="0" smtClean="0">
                <a:latin typeface="+mj-lt"/>
              </a:rPr>
              <a:t>Milk in the CACFP: Substitutions  </a:t>
            </a:r>
            <a:endParaRPr lang="en-US" dirty="0">
              <a:latin typeface="+mj-lt"/>
            </a:endParaRPr>
          </a:p>
        </p:txBody>
      </p:sp>
      <p:pic>
        <p:nvPicPr>
          <p:cNvPr id="4098" name="Picture 2" descr="C:\Users\akd80959\Documents\Stock Photos\Ped1.jpg"/>
          <p:cNvPicPr>
            <a:picLocks noGrp="1" noChangeAspect="1" noChangeArrowheads="1"/>
          </p:cNvPicPr>
          <p:nvPr>
            <p:ph idx="1"/>
          </p:nvPr>
        </p:nvPicPr>
        <p:blipFill>
          <a:blip r:embed="rId3" cstate="print"/>
          <a:srcRect/>
          <a:stretch>
            <a:fillRect/>
          </a:stretch>
        </p:blipFill>
        <p:spPr bwMode="auto">
          <a:xfrm>
            <a:off x="3200400" y="4114800"/>
            <a:ext cx="1828800" cy="2743200"/>
          </a:xfrm>
          <a:prstGeom prst="rect">
            <a:avLst/>
          </a:prstGeom>
          <a:noFill/>
        </p:spPr>
      </p:pic>
      <p:sp>
        <p:nvSpPr>
          <p:cNvPr id="5" name="Content Placeholder 2"/>
          <p:cNvSpPr txBox="1">
            <a:spLocks/>
          </p:cNvSpPr>
          <p:nvPr/>
        </p:nvSpPr>
        <p:spPr bwMode="auto">
          <a:xfrm>
            <a:off x="457200" y="1066800"/>
            <a:ext cx="8382000" cy="5059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 typeface="Arial" charset="0"/>
              <a:buNone/>
              <a:tabLst/>
              <a:defRPr/>
            </a:pPr>
            <a:r>
              <a:rPr kumimoji="0" lang="en-US" sz="2600" b="1" i="0" u="none" strike="noStrike" kern="1200" cap="none" spc="0" normalizeH="0" baseline="0" noProof="0" dirty="0" smtClean="0">
                <a:ln>
                  <a:noFill/>
                </a:ln>
                <a:solidFill>
                  <a:schemeClr val="tx1"/>
                </a:solidFill>
                <a:effectLst/>
                <a:uLnTx/>
                <a:uFillTx/>
                <a:latin typeface="+mn-lt"/>
                <a:ea typeface="+mn-ea"/>
                <a:cs typeface="+mn-cs"/>
              </a:rPr>
              <a:t>Medical or Other Special Dietary Need</a:t>
            </a:r>
          </a:p>
          <a:p>
            <a:pPr marL="342900" marR="0" lvl="0" indent="-342900" algn="l" defTabSz="914400" rtl="0" eaLnBrk="1" fontAlgn="base" latinLnBrk="0" hangingPunct="1">
              <a:lnSpc>
                <a:spcPct val="100000"/>
              </a:lnSpc>
              <a:spcBef>
                <a:spcPct val="20000"/>
              </a:spcBef>
              <a:spcAft>
                <a:spcPct val="0"/>
              </a:spcAft>
              <a:buClrTx/>
              <a:buSzTx/>
              <a:buFont typeface="Arial" pitchFamily="34" charset="0"/>
              <a:buChar char="•"/>
              <a:tabLst/>
              <a:defRPr/>
            </a:pPr>
            <a:r>
              <a:rPr kumimoji="0" lang="en-US" sz="2600" b="0" i="0" u="none" strike="noStrike" kern="1200" cap="none" spc="0" normalizeH="0" baseline="0" noProof="0" dirty="0" smtClean="0">
                <a:ln>
                  <a:noFill/>
                </a:ln>
                <a:solidFill>
                  <a:schemeClr val="tx1"/>
                </a:solidFill>
                <a:effectLst/>
                <a:uLnTx/>
                <a:uFillTx/>
                <a:latin typeface="+mn-lt"/>
                <a:ea typeface="+mn-ea"/>
                <a:cs typeface="+mn-cs"/>
              </a:rPr>
              <a:t>If a </a:t>
            </a:r>
            <a:r>
              <a:rPr lang="en-US" sz="2600" dirty="0" smtClean="0"/>
              <a:t>participant</a:t>
            </a:r>
            <a:r>
              <a:rPr kumimoji="0" lang="en-US" sz="2600" b="0" i="0" u="none" strike="noStrike" kern="1200" cap="none" spc="0" normalizeH="0" baseline="0" noProof="0" dirty="0" smtClean="0">
                <a:ln>
                  <a:noFill/>
                </a:ln>
                <a:solidFill>
                  <a:schemeClr val="tx1"/>
                </a:solidFill>
                <a:effectLst/>
                <a:uLnTx/>
                <a:uFillTx/>
                <a:latin typeface="+mn-lt"/>
                <a:ea typeface="+mn-ea"/>
                <a:cs typeface="+mn-cs"/>
              </a:rPr>
              <a:t> cannot consume fluid milk due to medical or other special dietary needs (e.g. vegetarian),</a:t>
            </a:r>
            <a:r>
              <a:rPr kumimoji="0" lang="en-US" sz="2600" b="0" i="0" u="none" strike="noStrike" kern="1200" cap="none" spc="0" normalizeH="0" noProof="0" dirty="0" smtClean="0">
                <a:ln>
                  <a:noFill/>
                </a:ln>
                <a:solidFill>
                  <a:schemeClr val="tx1"/>
                </a:solidFill>
                <a:effectLst/>
                <a:uLnTx/>
                <a:uFillTx/>
                <a:latin typeface="+mn-lt"/>
                <a:ea typeface="+mn-ea"/>
                <a:cs typeface="+mn-cs"/>
              </a:rPr>
              <a:t> </a:t>
            </a:r>
            <a:r>
              <a:rPr kumimoji="0" lang="en-US" sz="2600" b="0" i="0" u="none" strike="noStrike" kern="1200" cap="none" spc="0" normalizeH="0" baseline="0" noProof="0" dirty="0" smtClean="0">
                <a:ln>
                  <a:noFill/>
                </a:ln>
                <a:solidFill>
                  <a:schemeClr val="tx1"/>
                </a:solidFill>
                <a:effectLst/>
                <a:uLnTx/>
                <a:uFillTx/>
                <a:latin typeface="+mn-lt"/>
                <a:ea typeface="+mn-ea"/>
                <a:cs typeface="+mn-cs"/>
              </a:rPr>
              <a:t>non-dairy beverages may be served in lieu of milk  </a:t>
            </a:r>
          </a:p>
          <a:p>
            <a:pPr marL="285750" indent="-285750" fontAlgn="base">
              <a:spcBef>
                <a:spcPct val="20000"/>
              </a:spcBef>
              <a:spcAft>
                <a:spcPct val="0"/>
              </a:spcAft>
              <a:buFont typeface="Arial" pitchFamily="34" charset="0"/>
              <a:buChar char="•"/>
            </a:pPr>
            <a:r>
              <a:rPr kumimoji="0" lang="en-US" sz="2600" b="0" i="0" u="none" strike="noStrike" kern="1200" cap="none" spc="0" normalizeH="0" baseline="0" noProof="0" dirty="0" smtClean="0">
                <a:ln>
                  <a:noFill/>
                </a:ln>
                <a:solidFill>
                  <a:schemeClr val="tx1"/>
                </a:solidFill>
                <a:effectLst/>
                <a:uLnTx/>
                <a:uFillTx/>
                <a:latin typeface="+mn-lt"/>
                <a:ea typeface="+mn-ea"/>
                <a:cs typeface="+mn-cs"/>
              </a:rPr>
              <a:t>If the substitute is not nutritionally </a:t>
            </a:r>
            <a:br>
              <a:rPr kumimoji="0" lang="en-US" sz="2600" b="0" i="0" u="none" strike="noStrike" kern="1200" cap="none" spc="0" normalizeH="0" baseline="0" noProof="0" dirty="0" smtClean="0">
                <a:ln>
                  <a:noFill/>
                </a:ln>
                <a:solidFill>
                  <a:schemeClr val="tx1"/>
                </a:solidFill>
                <a:effectLst/>
                <a:uLnTx/>
                <a:uFillTx/>
                <a:latin typeface="+mn-lt"/>
                <a:ea typeface="+mn-ea"/>
                <a:cs typeface="+mn-cs"/>
              </a:rPr>
            </a:br>
            <a:r>
              <a:rPr kumimoji="0" lang="en-US" sz="2600" b="0" i="0" u="none" strike="noStrike" kern="1200" cap="none" spc="0" normalizeH="0" baseline="0" noProof="0" dirty="0" smtClean="0">
                <a:ln>
                  <a:noFill/>
                </a:ln>
                <a:solidFill>
                  <a:schemeClr val="tx1"/>
                </a:solidFill>
                <a:effectLst/>
                <a:uLnTx/>
                <a:uFillTx/>
                <a:latin typeface="+mn-lt"/>
                <a:ea typeface="+mn-ea"/>
                <a:cs typeface="+mn-cs"/>
              </a:rPr>
              <a:t>equivalent to milk (e.g. juice, water), a </a:t>
            </a:r>
            <a:r>
              <a:rPr kumimoji="0" lang="en-US" sz="2600" b="0" i="0" u="sng" strike="noStrike" kern="1200" cap="none" spc="0" normalizeH="0" baseline="0" noProof="0" dirty="0" smtClean="0">
                <a:ln>
                  <a:noFill/>
                </a:ln>
                <a:solidFill>
                  <a:schemeClr val="tx1"/>
                </a:solidFill>
                <a:effectLst/>
                <a:uLnTx/>
                <a:uFillTx/>
                <a:latin typeface="+mn-lt"/>
                <a:ea typeface="+mn-ea"/>
                <a:cs typeface="+mn-cs"/>
              </a:rPr>
              <a:t>signed medical statement </a:t>
            </a:r>
            <a:r>
              <a:rPr kumimoji="0" lang="en-US" sz="2600" b="0" i="0" u="none" strike="noStrike" kern="1200" cap="none" spc="0" normalizeH="0" baseline="0" noProof="0" dirty="0" smtClean="0">
                <a:ln>
                  <a:noFill/>
                </a:ln>
                <a:solidFill>
                  <a:schemeClr val="tx1"/>
                </a:solidFill>
                <a:effectLst/>
                <a:uLnTx/>
                <a:uFillTx/>
                <a:latin typeface="+mn-lt"/>
                <a:ea typeface="+mn-ea"/>
                <a:cs typeface="+mn-cs"/>
              </a:rPr>
              <a:t>is required for </a:t>
            </a:r>
            <a:r>
              <a:rPr lang="en-US" sz="2600" dirty="0" smtClean="0"/>
              <a:t>the meal</a:t>
            </a:r>
            <a:r>
              <a:rPr kumimoji="0" lang="en-US" sz="2600" b="0" i="0" u="none" strike="noStrike" kern="1200" cap="none" spc="0" normalizeH="0" baseline="0" noProof="0" dirty="0" smtClean="0">
                <a:ln>
                  <a:noFill/>
                </a:ln>
                <a:solidFill>
                  <a:schemeClr val="tx1"/>
                </a:solidFill>
                <a:effectLst/>
                <a:uLnTx/>
                <a:uFillTx/>
                <a:latin typeface="+mn-lt"/>
                <a:ea typeface="+mn-ea"/>
                <a:cs typeface="+mn-cs"/>
              </a:rPr>
              <a:t> to be </a:t>
            </a:r>
            <a:r>
              <a:rPr lang="en-US" sz="2600" dirty="0" smtClean="0"/>
              <a:t>claim</a:t>
            </a:r>
            <a:r>
              <a:rPr kumimoji="0" lang="en-US" sz="2600" b="0" i="0" u="none" strike="noStrike" kern="1200" cap="none" spc="0" normalizeH="0" baseline="0" noProof="0" dirty="0" smtClean="0">
                <a:ln>
                  <a:noFill/>
                </a:ln>
                <a:solidFill>
                  <a:schemeClr val="tx1"/>
                </a:solidFill>
                <a:effectLst/>
                <a:uLnTx/>
                <a:uFillTx/>
                <a:latin typeface="+mn-lt"/>
                <a:ea typeface="+mn-ea"/>
                <a:cs typeface="+mn-cs"/>
              </a:rPr>
              <a:t>ed.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839200" cy="655638"/>
          </a:xfrm>
        </p:spPr>
        <p:txBody>
          <a:bodyPr/>
          <a:lstStyle/>
          <a:p>
            <a:r>
              <a:rPr lang="en-US" dirty="0" smtClean="0">
                <a:latin typeface="+mj-lt"/>
              </a:rPr>
              <a:t>Milk in the CACFP: Substitutions</a:t>
            </a:r>
            <a:endParaRPr lang="en-US" dirty="0">
              <a:latin typeface="+mj-lt"/>
            </a:endParaRPr>
          </a:p>
        </p:txBody>
      </p:sp>
      <p:sp>
        <p:nvSpPr>
          <p:cNvPr id="3" name="Content Placeholder 2"/>
          <p:cNvSpPr>
            <a:spLocks noGrp="1"/>
          </p:cNvSpPr>
          <p:nvPr>
            <p:ph idx="1"/>
          </p:nvPr>
        </p:nvSpPr>
        <p:spPr>
          <a:xfrm>
            <a:off x="457200" y="1066800"/>
            <a:ext cx="8382000" cy="5059363"/>
          </a:xfrm>
        </p:spPr>
        <p:txBody>
          <a:bodyPr/>
          <a:lstStyle/>
          <a:p>
            <a:pPr>
              <a:buNone/>
            </a:pPr>
            <a:r>
              <a:rPr lang="en-US" sz="2600" b="1" dirty="0" smtClean="0"/>
              <a:t>Disability </a:t>
            </a:r>
          </a:p>
          <a:p>
            <a:pPr>
              <a:buNone/>
            </a:pPr>
            <a:r>
              <a:rPr lang="en-US" sz="2600" dirty="0" smtClean="0"/>
              <a:t>	If a disability directly affects a child’s ability to consume milk  and a </a:t>
            </a:r>
            <a:r>
              <a:rPr lang="en-US" sz="2600" u="sng" dirty="0" smtClean="0"/>
              <a:t>signed medical statement </a:t>
            </a:r>
            <a:r>
              <a:rPr lang="en-US" sz="2600" dirty="0" smtClean="0"/>
              <a:t>is on file, the facility must purchase and can claim alternatives that do not conform to the meal pattern. Statement must include:</a:t>
            </a:r>
          </a:p>
          <a:p>
            <a:pPr lvl="1">
              <a:buFont typeface="Arial" pitchFamily="34" charset="0"/>
              <a:buChar char="•"/>
            </a:pPr>
            <a:r>
              <a:rPr lang="en-US" sz="2600" dirty="0" smtClean="0"/>
              <a:t>Participant’s disability and why it restricts participant’s diet</a:t>
            </a:r>
          </a:p>
          <a:p>
            <a:pPr lvl="1">
              <a:buFont typeface="Arial" pitchFamily="34" charset="0"/>
              <a:buChar char="•"/>
            </a:pPr>
            <a:r>
              <a:rPr lang="en-US" sz="2600" dirty="0" smtClean="0"/>
              <a:t>Major life activity affected by the disability</a:t>
            </a:r>
          </a:p>
          <a:p>
            <a:pPr lvl="1">
              <a:buFont typeface="Arial" pitchFamily="34" charset="0"/>
              <a:buChar char="•"/>
            </a:pPr>
            <a:r>
              <a:rPr lang="en-US" sz="2600" dirty="0" smtClean="0"/>
              <a:t>Food(s) to be omitted from the participant’s diet; and</a:t>
            </a:r>
          </a:p>
          <a:p>
            <a:pPr lvl="1">
              <a:buFont typeface="Arial" pitchFamily="34" charset="0"/>
              <a:buChar char="•"/>
            </a:pPr>
            <a:r>
              <a:rPr lang="en-US" sz="2600" dirty="0" smtClean="0"/>
              <a:t>Appropriate  substitutions </a:t>
            </a:r>
          </a:p>
          <a:p>
            <a:pPr>
              <a:buNone/>
            </a:pPr>
            <a:endParaRPr lang="en-US" sz="2600" dirty="0" smtClean="0"/>
          </a:p>
          <a:p>
            <a:pPr lvl="1"/>
            <a:endParaRPr lang="en-US" sz="2200" b="1"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839200" cy="655638"/>
          </a:xfrm>
        </p:spPr>
        <p:txBody>
          <a:bodyPr/>
          <a:lstStyle/>
          <a:p>
            <a:r>
              <a:rPr lang="en-US" dirty="0" smtClean="0">
                <a:latin typeface="+mj-lt"/>
              </a:rPr>
              <a:t>Meal Components: Substitutions</a:t>
            </a:r>
            <a:endParaRPr lang="en-US" dirty="0">
              <a:latin typeface="+mj-lt"/>
            </a:endParaRPr>
          </a:p>
        </p:txBody>
      </p:sp>
      <p:sp>
        <p:nvSpPr>
          <p:cNvPr id="3" name="Content Placeholder 2"/>
          <p:cNvSpPr>
            <a:spLocks noGrp="1"/>
          </p:cNvSpPr>
          <p:nvPr>
            <p:ph idx="1"/>
          </p:nvPr>
        </p:nvSpPr>
        <p:spPr>
          <a:xfrm>
            <a:off x="457200" y="1066800"/>
            <a:ext cx="8382000" cy="5059363"/>
          </a:xfrm>
        </p:spPr>
        <p:txBody>
          <a:bodyPr/>
          <a:lstStyle/>
          <a:p>
            <a:pPr>
              <a:buNone/>
            </a:pPr>
            <a:r>
              <a:rPr lang="en-US" sz="2600" b="1" dirty="0" smtClean="0"/>
              <a:t>Special Dietary Needs</a:t>
            </a:r>
          </a:p>
          <a:p>
            <a:r>
              <a:rPr lang="en-US" sz="2600" dirty="0" smtClean="0"/>
              <a:t>If a child has special dietary needs (e.g. vegetarian), the parent/guardian may request substitutions by submitting a written statement that includes the child’s medical condition or special dietary need, </a:t>
            </a:r>
          </a:p>
          <a:p>
            <a:pPr>
              <a:buNone/>
            </a:pPr>
            <a:r>
              <a:rPr lang="en-US" sz="2600" dirty="0" smtClean="0"/>
              <a:t>    listing food to be omitted and </a:t>
            </a:r>
          </a:p>
          <a:p>
            <a:pPr>
              <a:buNone/>
            </a:pPr>
            <a:r>
              <a:rPr lang="en-US" sz="2600" dirty="0" smtClean="0"/>
              <a:t>    substitutions.  </a:t>
            </a:r>
          </a:p>
          <a:p>
            <a:r>
              <a:rPr lang="en-US" sz="2600" dirty="0" smtClean="0"/>
              <a:t>In order to receive credit for foods </a:t>
            </a:r>
          </a:p>
          <a:p>
            <a:pPr>
              <a:buNone/>
            </a:pPr>
            <a:r>
              <a:rPr lang="en-US" sz="2600" dirty="0" smtClean="0"/>
              <a:t>    outside of the meal pattern requirements,</a:t>
            </a:r>
          </a:p>
          <a:p>
            <a:pPr>
              <a:buNone/>
            </a:pPr>
            <a:r>
              <a:rPr lang="en-US" sz="2600" dirty="0" smtClean="0"/>
              <a:t>    a signed medical statement must be on </a:t>
            </a:r>
          </a:p>
          <a:p>
            <a:pPr>
              <a:buNone/>
            </a:pPr>
            <a:r>
              <a:rPr lang="en-US" sz="2600" dirty="0" smtClean="0"/>
              <a:t>    file. </a:t>
            </a:r>
          </a:p>
          <a:p>
            <a:pPr lvl="1"/>
            <a:endParaRPr lang="en-US" sz="2200" b="1" dirty="0" smtClean="0"/>
          </a:p>
        </p:txBody>
      </p:sp>
      <p:pic>
        <p:nvPicPr>
          <p:cNvPr id="4" name="Picture 3"/>
          <p:cNvPicPr>
            <a:picLocks noChangeAspect="1" noChangeArrowheads="1"/>
          </p:cNvPicPr>
          <p:nvPr/>
        </p:nvPicPr>
        <p:blipFill>
          <a:blip r:embed="rId3" cstate="print"/>
          <a:srcRect/>
          <a:stretch>
            <a:fillRect/>
          </a:stretch>
        </p:blipFill>
        <p:spPr bwMode="auto">
          <a:xfrm>
            <a:off x="6781800" y="3167852"/>
            <a:ext cx="2362200" cy="326704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763000" cy="655638"/>
          </a:xfrm>
        </p:spPr>
        <p:txBody>
          <a:bodyPr/>
          <a:lstStyle/>
          <a:p>
            <a:r>
              <a:rPr lang="en-US" dirty="0" smtClean="0">
                <a:latin typeface="+mj-lt"/>
              </a:rPr>
              <a:t>Meal Components: Substitutions</a:t>
            </a:r>
            <a:endParaRPr lang="en-US" dirty="0">
              <a:latin typeface="+mj-lt"/>
            </a:endParaRPr>
          </a:p>
        </p:txBody>
      </p:sp>
      <p:sp>
        <p:nvSpPr>
          <p:cNvPr id="3" name="Content Placeholder 2"/>
          <p:cNvSpPr>
            <a:spLocks noGrp="1"/>
          </p:cNvSpPr>
          <p:nvPr>
            <p:ph idx="1"/>
          </p:nvPr>
        </p:nvSpPr>
        <p:spPr>
          <a:xfrm>
            <a:off x="304800" y="1066800"/>
            <a:ext cx="8686800" cy="5257800"/>
          </a:xfrm>
        </p:spPr>
        <p:txBody>
          <a:bodyPr/>
          <a:lstStyle/>
          <a:p>
            <a:pPr>
              <a:buNone/>
            </a:pPr>
            <a:r>
              <a:rPr lang="en-US" sz="2600" b="1" dirty="0" smtClean="0"/>
              <a:t>Special Dietary Needs </a:t>
            </a:r>
          </a:p>
          <a:p>
            <a:pPr>
              <a:buNone/>
            </a:pPr>
            <a:r>
              <a:rPr lang="en-US" sz="2600" dirty="0" smtClean="0"/>
              <a:t>	Whether, due to a medical condition or parent preference, a substitution is needed and/or requested , the institution is </a:t>
            </a:r>
            <a:r>
              <a:rPr lang="en-US" sz="2600" u="sng" dirty="0" smtClean="0"/>
              <a:t>not required </a:t>
            </a:r>
            <a:r>
              <a:rPr lang="en-US" sz="2600" dirty="0" smtClean="0"/>
              <a:t>to purchase/provide it. </a:t>
            </a:r>
          </a:p>
          <a:p>
            <a:pPr>
              <a:buNone/>
            </a:pPr>
            <a:r>
              <a:rPr lang="en-US" sz="2600" dirty="0" smtClean="0"/>
              <a:t>    However, if the institution does not purchase the substitution, then they cannot claim the meal.  With the exception of infants, a meal can only be claimed when: </a:t>
            </a:r>
          </a:p>
          <a:p>
            <a:pPr marL="914400" lvl="1" indent="-514350">
              <a:buFont typeface="+mj-lt"/>
              <a:buAutoNum type="arabicPeriod"/>
            </a:pPr>
            <a:r>
              <a:rPr lang="en-US" sz="2600" dirty="0" smtClean="0"/>
              <a:t>It meets meal pattern component requirements or there is a medical statement with substitutions </a:t>
            </a:r>
            <a:r>
              <a:rPr lang="en-US" sz="2600" b="1" u="sng" dirty="0" smtClean="0"/>
              <a:t>AND</a:t>
            </a:r>
          </a:p>
          <a:p>
            <a:pPr marL="914400" lvl="1" indent="-514350">
              <a:buFont typeface="+mj-lt"/>
              <a:buAutoNum type="arabicPeriod"/>
            </a:pPr>
            <a:r>
              <a:rPr lang="en-US" sz="2600" dirty="0" smtClean="0"/>
              <a:t>The institution purchases and provides all components and/or substitutions.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j-lt"/>
              </a:rPr>
              <a:t>Training Objectives</a:t>
            </a:r>
            <a:endParaRPr lang="en-US" dirty="0">
              <a:latin typeface="+mj-lt"/>
            </a:endParaRPr>
          </a:p>
        </p:txBody>
      </p:sp>
      <p:sp>
        <p:nvSpPr>
          <p:cNvPr id="3" name="Content Placeholder 2"/>
          <p:cNvSpPr>
            <a:spLocks noGrp="1"/>
          </p:cNvSpPr>
          <p:nvPr>
            <p:ph idx="1"/>
          </p:nvPr>
        </p:nvSpPr>
        <p:spPr>
          <a:xfrm>
            <a:off x="457200" y="1447800"/>
            <a:ext cx="8229600" cy="5059363"/>
          </a:xfrm>
        </p:spPr>
        <p:txBody>
          <a:bodyPr/>
          <a:lstStyle/>
          <a:p>
            <a:r>
              <a:rPr lang="en-US" sz="2600" dirty="0" smtClean="0"/>
              <a:t>Successfully determine whether a child’s meal contains all of the meal pattern components requirements</a:t>
            </a:r>
          </a:p>
          <a:p>
            <a:r>
              <a:rPr lang="en-US" sz="2600" dirty="0" smtClean="0"/>
              <a:t>Develop two months’ worth of </a:t>
            </a:r>
          </a:p>
          <a:p>
            <a:pPr>
              <a:buNone/>
            </a:pPr>
            <a:r>
              <a:rPr lang="en-US" sz="2600" dirty="0" smtClean="0"/>
              <a:t>    menus that include all of the CACFP </a:t>
            </a:r>
          </a:p>
          <a:p>
            <a:pPr>
              <a:buNone/>
            </a:pPr>
            <a:r>
              <a:rPr lang="en-US" sz="2600" dirty="0" smtClean="0"/>
              <a:t>    meal pattern components and can be</a:t>
            </a:r>
          </a:p>
          <a:p>
            <a:pPr>
              <a:buNone/>
            </a:pPr>
            <a:r>
              <a:rPr lang="en-US" sz="2600" dirty="0" smtClean="0"/>
              <a:t>    cycled throughout the year.</a:t>
            </a:r>
          </a:p>
          <a:p>
            <a:r>
              <a:rPr lang="en-US" sz="2600" dirty="0" smtClean="0"/>
              <a:t>Submit invoices for CACFP meals </a:t>
            </a:r>
          </a:p>
          <a:p>
            <a:pPr>
              <a:buNone/>
            </a:pPr>
            <a:r>
              <a:rPr lang="en-US" sz="2600" dirty="0" smtClean="0"/>
              <a:t>    that are fully reimbursable</a:t>
            </a:r>
          </a:p>
          <a:p>
            <a:pPr>
              <a:buNone/>
            </a:pPr>
            <a:endParaRPr lang="en-US" dirty="0"/>
          </a:p>
        </p:txBody>
      </p:sp>
      <p:pic>
        <p:nvPicPr>
          <p:cNvPr id="4" name="Picture 3" descr="imagesCAC4RFR8.jpg"/>
          <p:cNvPicPr>
            <a:picLocks noChangeAspect="1"/>
          </p:cNvPicPr>
          <p:nvPr/>
        </p:nvPicPr>
        <p:blipFill>
          <a:blip r:embed="rId3" cstate="print"/>
          <a:stretch>
            <a:fillRect/>
          </a:stretch>
        </p:blipFill>
        <p:spPr>
          <a:xfrm>
            <a:off x="6324600" y="2362200"/>
            <a:ext cx="2667000" cy="2667000"/>
          </a:xfrm>
          <a:prstGeom prst="rect">
            <a:avLst/>
          </a:prstGeom>
          <a:ln w="38100">
            <a:solidFill>
              <a:srgbClr val="333399"/>
            </a:solidFill>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763000" cy="655638"/>
          </a:xfrm>
        </p:spPr>
        <p:txBody>
          <a:bodyPr/>
          <a:lstStyle/>
          <a:p>
            <a:r>
              <a:rPr lang="en-US" dirty="0" smtClean="0">
                <a:latin typeface="+mj-lt"/>
              </a:rPr>
              <a:t>Meal Components: Substitutions</a:t>
            </a:r>
            <a:endParaRPr lang="en-US" dirty="0">
              <a:latin typeface="+mj-lt"/>
            </a:endParaRPr>
          </a:p>
        </p:txBody>
      </p:sp>
      <p:sp>
        <p:nvSpPr>
          <p:cNvPr id="3" name="Content Placeholder 2"/>
          <p:cNvSpPr>
            <a:spLocks noGrp="1"/>
          </p:cNvSpPr>
          <p:nvPr>
            <p:ph idx="1"/>
          </p:nvPr>
        </p:nvSpPr>
        <p:spPr>
          <a:xfrm>
            <a:off x="457200" y="1066800"/>
            <a:ext cx="8382000" cy="5059363"/>
          </a:xfrm>
        </p:spPr>
        <p:txBody>
          <a:bodyPr/>
          <a:lstStyle/>
          <a:p>
            <a:pPr>
              <a:buNone/>
            </a:pPr>
            <a:r>
              <a:rPr lang="en-US" sz="2600" b="1" dirty="0" smtClean="0"/>
              <a:t>Disability </a:t>
            </a:r>
          </a:p>
          <a:p>
            <a:pPr>
              <a:buNone/>
            </a:pPr>
            <a:r>
              <a:rPr lang="en-US" sz="2600" dirty="0" smtClean="0"/>
              <a:t>	If a disability affects what kinds of foods a child can consume (liquid and/or non-liquid) and a </a:t>
            </a:r>
            <a:r>
              <a:rPr lang="en-US" sz="2600" u="sng" dirty="0" smtClean="0"/>
              <a:t>signed medical statement </a:t>
            </a:r>
            <a:r>
              <a:rPr lang="en-US" sz="2600" dirty="0" smtClean="0"/>
              <a:t>is on file, the facility </a:t>
            </a:r>
            <a:r>
              <a:rPr lang="en-US" sz="2600" u="sng" dirty="0" smtClean="0"/>
              <a:t>must purchase and can claim</a:t>
            </a:r>
            <a:r>
              <a:rPr lang="en-US" sz="2600" dirty="0" smtClean="0"/>
              <a:t> alternatives that do not conform to the meal pattern. Statement must include:</a:t>
            </a:r>
          </a:p>
          <a:p>
            <a:pPr lvl="1">
              <a:buFont typeface="Arial" pitchFamily="34" charset="0"/>
              <a:buChar char="•"/>
            </a:pPr>
            <a:r>
              <a:rPr lang="en-US" sz="2600" dirty="0" smtClean="0"/>
              <a:t>Child’s disability and why it restricts child’s diet</a:t>
            </a:r>
          </a:p>
          <a:p>
            <a:pPr lvl="1">
              <a:buFont typeface="Arial" pitchFamily="34" charset="0"/>
              <a:buChar char="•"/>
            </a:pPr>
            <a:r>
              <a:rPr lang="en-US" sz="2600" dirty="0" smtClean="0"/>
              <a:t>Major life activity affected by the disability</a:t>
            </a:r>
          </a:p>
          <a:p>
            <a:pPr lvl="1">
              <a:buFont typeface="Arial" pitchFamily="34" charset="0"/>
              <a:buChar char="•"/>
            </a:pPr>
            <a:r>
              <a:rPr lang="en-US" sz="2600" dirty="0" smtClean="0"/>
              <a:t>Food(s) to be omitted from the child’s diet; and</a:t>
            </a:r>
          </a:p>
          <a:p>
            <a:pPr lvl="1">
              <a:buFont typeface="Arial" pitchFamily="34" charset="0"/>
              <a:buChar char="•"/>
            </a:pPr>
            <a:r>
              <a:rPr lang="en-US" sz="2600" dirty="0" smtClean="0"/>
              <a:t>Appropriate substitutions </a:t>
            </a:r>
          </a:p>
          <a:p>
            <a:pPr>
              <a:buNone/>
            </a:pPr>
            <a:endParaRPr lang="en-US" sz="2600" dirty="0" smtClean="0"/>
          </a:p>
          <a:p>
            <a:pPr lvl="1"/>
            <a:endParaRPr lang="en-US" sz="2200" b="1"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839200" cy="655638"/>
          </a:xfrm>
        </p:spPr>
        <p:txBody>
          <a:bodyPr/>
          <a:lstStyle/>
          <a:p>
            <a:r>
              <a:rPr lang="en-US" dirty="0" smtClean="0">
                <a:latin typeface="+mj-lt"/>
              </a:rPr>
              <a:t>Family Style Meal Service </a:t>
            </a:r>
            <a:endParaRPr lang="en-US" dirty="0">
              <a:latin typeface="+mj-lt"/>
            </a:endParaRPr>
          </a:p>
        </p:txBody>
      </p:sp>
      <p:sp>
        <p:nvSpPr>
          <p:cNvPr id="3" name="Content Placeholder 2"/>
          <p:cNvSpPr>
            <a:spLocks noGrp="1"/>
          </p:cNvSpPr>
          <p:nvPr>
            <p:ph idx="1"/>
          </p:nvPr>
        </p:nvSpPr>
        <p:spPr/>
        <p:txBody>
          <a:bodyPr/>
          <a:lstStyle/>
          <a:p>
            <a:pPr>
              <a:buNone/>
            </a:pPr>
            <a:r>
              <a:rPr lang="en-US" sz="2600" dirty="0" smtClean="0"/>
              <a:t>    Meals served in a family style setting where foods are placed on a table in serving dishes and participants serve themselves.</a:t>
            </a:r>
          </a:p>
          <a:p>
            <a:pPr>
              <a:buNone/>
            </a:pPr>
            <a:endParaRPr lang="en-US" sz="2600" b="1" dirty="0" smtClean="0"/>
          </a:p>
          <a:p>
            <a:pPr lvl="1"/>
            <a:endParaRPr lang="en-US" sz="2200" b="1" dirty="0" smtClean="0"/>
          </a:p>
        </p:txBody>
      </p:sp>
      <p:pic>
        <p:nvPicPr>
          <p:cNvPr id="4" name="Picture 6" descr="Early Childhood/Head Start"/>
          <p:cNvPicPr>
            <a:picLocks noChangeAspect="1" noChangeArrowheads="1"/>
          </p:cNvPicPr>
          <p:nvPr/>
        </p:nvPicPr>
        <p:blipFill>
          <a:blip r:embed="rId3" cstate="print"/>
          <a:srcRect/>
          <a:stretch>
            <a:fillRect/>
          </a:stretch>
        </p:blipFill>
        <p:spPr bwMode="auto">
          <a:xfrm>
            <a:off x="2743200" y="2819400"/>
            <a:ext cx="3733800" cy="2294731"/>
          </a:xfrm>
          <a:prstGeom prst="rect">
            <a:avLst/>
          </a:prstGeom>
          <a:noFill/>
          <a:ln w="28575">
            <a:solidFill>
              <a:srgbClr val="333399"/>
            </a:solid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839200" cy="655638"/>
          </a:xfrm>
        </p:spPr>
        <p:txBody>
          <a:bodyPr/>
          <a:lstStyle/>
          <a:p>
            <a:r>
              <a:rPr lang="en-US" dirty="0" smtClean="0">
                <a:latin typeface="+mj-lt"/>
              </a:rPr>
              <a:t>Family Style Meal Service </a:t>
            </a:r>
            <a:endParaRPr lang="en-US" dirty="0">
              <a:latin typeface="+mj-lt"/>
            </a:endParaRPr>
          </a:p>
        </p:txBody>
      </p:sp>
      <p:sp>
        <p:nvSpPr>
          <p:cNvPr id="3" name="Content Placeholder 2"/>
          <p:cNvSpPr>
            <a:spLocks noGrp="1"/>
          </p:cNvSpPr>
          <p:nvPr>
            <p:ph idx="1"/>
          </p:nvPr>
        </p:nvSpPr>
        <p:spPr/>
        <p:txBody>
          <a:bodyPr/>
          <a:lstStyle/>
          <a:p>
            <a:pPr>
              <a:buNone/>
            </a:pPr>
            <a:r>
              <a:rPr lang="en-US" sz="2600" dirty="0" smtClean="0"/>
              <a:t>    Meals are able to be claimed so long as:</a:t>
            </a:r>
          </a:p>
          <a:p>
            <a:pPr lvl="1">
              <a:buFont typeface="Arial" pitchFamily="34" charset="0"/>
              <a:buChar char="•"/>
            </a:pPr>
            <a:r>
              <a:rPr lang="en-US" sz="2600" dirty="0" smtClean="0"/>
              <a:t>The amount of food on table provides full required portions of each component for all participants and any supervisors</a:t>
            </a:r>
          </a:p>
          <a:p>
            <a:pPr lvl="1">
              <a:buFont typeface="Arial" pitchFamily="34" charset="0"/>
              <a:buChar char="•"/>
            </a:pPr>
            <a:r>
              <a:rPr lang="en-US" sz="2600" dirty="0" smtClean="0"/>
              <a:t>Every participant is offered and encouraged to take full portion of each required meal component </a:t>
            </a:r>
          </a:p>
          <a:p>
            <a:pPr lvl="1">
              <a:buFont typeface="Arial" pitchFamily="34" charset="0"/>
              <a:buChar char="•"/>
            </a:pPr>
            <a:r>
              <a:rPr lang="en-US" sz="2600" dirty="0" smtClean="0"/>
              <a:t>When a component is refused or full portion size is not taken, a supervisor actively encourages taking a full portion, or offers a 2</a:t>
            </a:r>
            <a:r>
              <a:rPr lang="en-US" sz="2600" baseline="30000" dirty="0" smtClean="0"/>
              <a:t>nd</a:t>
            </a:r>
            <a:r>
              <a:rPr lang="en-US" sz="2600" dirty="0" smtClean="0"/>
              <a:t> helping</a:t>
            </a:r>
          </a:p>
          <a:p>
            <a:pPr>
              <a:buNone/>
            </a:pPr>
            <a:endParaRPr lang="en-US" sz="2600" b="1" dirty="0" smtClean="0"/>
          </a:p>
          <a:p>
            <a:pPr lvl="1"/>
            <a:endParaRPr lang="en-US" sz="2200" b="1"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839200" cy="655638"/>
          </a:xfrm>
        </p:spPr>
        <p:txBody>
          <a:bodyPr/>
          <a:lstStyle/>
          <a:p>
            <a:r>
              <a:rPr lang="en-US" dirty="0" smtClean="0">
                <a:latin typeface="+mj-lt"/>
              </a:rPr>
              <a:t>Child Nutrition (CN) Labels </a:t>
            </a:r>
            <a:endParaRPr lang="en-US" dirty="0">
              <a:latin typeface="+mj-lt"/>
            </a:endParaRPr>
          </a:p>
        </p:txBody>
      </p:sp>
      <p:sp>
        <p:nvSpPr>
          <p:cNvPr id="3" name="Content Placeholder 2"/>
          <p:cNvSpPr>
            <a:spLocks noGrp="1"/>
          </p:cNvSpPr>
          <p:nvPr>
            <p:ph idx="1"/>
          </p:nvPr>
        </p:nvSpPr>
        <p:spPr>
          <a:xfrm>
            <a:off x="304800" y="1066800"/>
            <a:ext cx="8839200" cy="5059363"/>
          </a:xfrm>
        </p:spPr>
        <p:txBody>
          <a:bodyPr/>
          <a:lstStyle/>
          <a:p>
            <a:pPr>
              <a:buNone/>
            </a:pPr>
            <a:r>
              <a:rPr lang="en-US" sz="2600" dirty="0" smtClean="0"/>
              <a:t>    Certain foods served require additional documentation to ensure they meet the minimum component portion size requirements.</a:t>
            </a:r>
          </a:p>
          <a:p>
            <a:pPr lvl="1">
              <a:buFont typeface="Arial" pitchFamily="34" charset="0"/>
              <a:buChar char="•"/>
            </a:pPr>
            <a:r>
              <a:rPr lang="en-US" sz="2600" dirty="0" smtClean="0"/>
              <a:t>Commercially processed foods used to meet the meat/meat alternate requirement</a:t>
            </a:r>
          </a:p>
          <a:p>
            <a:pPr lvl="1">
              <a:buFont typeface="Arial" pitchFamily="34" charset="0"/>
              <a:buChar char="•"/>
            </a:pPr>
            <a:r>
              <a:rPr lang="en-US" sz="2600" dirty="0" smtClean="0"/>
              <a:t>Combination dishes/dishes </a:t>
            </a:r>
          </a:p>
          <a:p>
            <a:pPr lvl="1">
              <a:buNone/>
            </a:pPr>
            <a:r>
              <a:rPr lang="en-US" sz="2600" dirty="0" smtClean="0"/>
              <a:t>    containing more than one </a:t>
            </a:r>
          </a:p>
          <a:p>
            <a:pPr lvl="1">
              <a:buNone/>
            </a:pPr>
            <a:r>
              <a:rPr lang="en-US" sz="2600" dirty="0" smtClean="0"/>
              <a:t>    component </a:t>
            </a:r>
          </a:p>
          <a:p>
            <a:pPr lvl="1">
              <a:buNone/>
            </a:pPr>
            <a:endParaRPr lang="en-US" sz="2600" dirty="0" smtClean="0"/>
          </a:p>
          <a:p>
            <a:pPr>
              <a:buNone/>
            </a:pPr>
            <a:endParaRPr lang="en-US" sz="2600" dirty="0" smtClean="0"/>
          </a:p>
          <a:p>
            <a:pPr>
              <a:buNone/>
            </a:pPr>
            <a:r>
              <a:rPr lang="en-US" sz="2600" dirty="0" smtClean="0"/>
              <a:t>**CN labels </a:t>
            </a:r>
            <a:r>
              <a:rPr lang="en-US" sz="2600" smtClean="0"/>
              <a:t>are </a:t>
            </a:r>
            <a:r>
              <a:rPr lang="en-US" sz="2600" smtClean="0"/>
              <a:t>NOT </a:t>
            </a:r>
            <a:r>
              <a:rPr lang="en-US" sz="2600" dirty="0" smtClean="0"/>
              <a:t>the same thing as Nutritional Facts</a:t>
            </a:r>
          </a:p>
          <a:p>
            <a:pPr lvl="1">
              <a:buNone/>
            </a:pPr>
            <a:endParaRPr lang="en-US" sz="2600" dirty="0" smtClean="0"/>
          </a:p>
          <a:p>
            <a:pPr>
              <a:buNone/>
            </a:pPr>
            <a:endParaRPr lang="en-US" sz="2600" b="1" dirty="0" smtClean="0"/>
          </a:p>
          <a:p>
            <a:pPr lvl="1"/>
            <a:endParaRPr lang="en-US" sz="2200" b="1" dirty="0" smtClean="0"/>
          </a:p>
        </p:txBody>
      </p:sp>
      <p:pic>
        <p:nvPicPr>
          <p:cNvPr id="1026" name="Picture 2" descr="C:\Users\akd80959\Pictures\Stock Photos\CACFP\cnlabeling_sample.jpg"/>
          <p:cNvPicPr>
            <a:picLocks noChangeAspect="1" noChangeArrowheads="1"/>
          </p:cNvPicPr>
          <p:nvPr/>
        </p:nvPicPr>
        <p:blipFill>
          <a:blip r:embed="rId3" cstate="print"/>
          <a:srcRect l="7358" t="10551" r="6316" b="10319"/>
          <a:stretch>
            <a:fillRect/>
          </a:stretch>
        </p:blipFill>
        <p:spPr bwMode="auto">
          <a:xfrm>
            <a:off x="5715000" y="3200400"/>
            <a:ext cx="3124200" cy="2286000"/>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839200" cy="655638"/>
          </a:xfrm>
        </p:spPr>
        <p:txBody>
          <a:bodyPr/>
          <a:lstStyle/>
          <a:p>
            <a:r>
              <a:rPr lang="en-US" dirty="0" smtClean="0">
                <a:latin typeface="+mj-lt"/>
              </a:rPr>
              <a:t>Child Nutrition (CN</a:t>
            </a:r>
            <a:r>
              <a:rPr lang="en-US" smtClean="0">
                <a:latin typeface="+mj-lt"/>
              </a:rPr>
              <a:t>) Labels </a:t>
            </a:r>
            <a:endParaRPr lang="en-US" dirty="0">
              <a:latin typeface="+mj-lt"/>
            </a:endParaRPr>
          </a:p>
        </p:txBody>
      </p:sp>
      <p:sp>
        <p:nvSpPr>
          <p:cNvPr id="3" name="Content Placeholder 2"/>
          <p:cNvSpPr>
            <a:spLocks noGrp="1"/>
          </p:cNvSpPr>
          <p:nvPr>
            <p:ph idx="1"/>
          </p:nvPr>
        </p:nvSpPr>
        <p:spPr>
          <a:xfrm>
            <a:off x="457200" y="1066800"/>
            <a:ext cx="8382000" cy="5059363"/>
          </a:xfrm>
        </p:spPr>
        <p:txBody>
          <a:bodyPr/>
          <a:lstStyle/>
          <a:p>
            <a:pPr>
              <a:buNone/>
            </a:pPr>
            <a:r>
              <a:rPr lang="en-US" sz="2600" dirty="0" smtClean="0"/>
              <a:t>    Institutions that prepare main dishes on-site must maintain documentation of:</a:t>
            </a:r>
          </a:p>
          <a:p>
            <a:pPr lvl="1">
              <a:buFont typeface="Arial" pitchFamily="34" charset="0"/>
              <a:buChar char="•"/>
            </a:pPr>
            <a:r>
              <a:rPr lang="en-US" sz="2600" dirty="0" smtClean="0"/>
              <a:t>Recipes used</a:t>
            </a:r>
          </a:p>
          <a:p>
            <a:pPr lvl="1">
              <a:buFont typeface="Arial" pitchFamily="34" charset="0"/>
              <a:buChar char="•"/>
            </a:pPr>
            <a:r>
              <a:rPr lang="en-US" sz="2600" dirty="0" smtClean="0"/>
              <a:t>Amount of each ingredient used in preparing the dish and estimated contribution toward meeting the component requirements</a:t>
            </a:r>
          </a:p>
          <a:p>
            <a:pPr lvl="1">
              <a:buFont typeface="Arial" pitchFamily="34" charset="0"/>
              <a:buChar char="•"/>
            </a:pPr>
            <a:r>
              <a:rPr lang="en-US" sz="2600" dirty="0" smtClean="0"/>
              <a:t>Number of participants that the recipe serves </a:t>
            </a:r>
          </a:p>
          <a:p>
            <a:pPr algn="ctr">
              <a:buNone/>
            </a:pPr>
            <a:r>
              <a:rPr lang="en-US" sz="2600" dirty="0" smtClean="0"/>
              <a:t>**Resources: </a:t>
            </a:r>
          </a:p>
          <a:p>
            <a:pPr>
              <a:buNone/>
            </a:pPr>
            <a:r>
              <a:rPr lang="en-US" sz="2600" dirty="0" smtClean="0">
                <a:hlinkClick r:id="rId3"/>
              </a:rPr>
              <a:t>http://www.fns.usda.gov/tn/resources/foodbuyingguide.html</a:t>
            </a:r>
            <a:endParaRPr lang="en-US" sz="2600" dirty="0" smtClean="0"/>
          </a:p>
          <a:p>
            <a:pPr>
              <a:buNone/>
            </a:pPr>
            <a:r>
              <a:rPr lang="en-US" sz="2600" dirty="0" smtClean="0">
                <a:hlinkClick r:id="rId4"/>
              </a:rPr>
              <a:t>http://www.fns.usda.gov/cnlabeling/child-nutrition-cn-labeling-program</a:t>
            </a:r>
            <a:endParaRPr lang="en-US" sz="2600" dirty="0" smtClean="0"/>
          </a:p>
          <a:p>
            <a:pPr>
              <a:buNone/>
            </a:pPr>
            <a:endParaRPr lang="en-US" sz="2600" dirty="0" smtClean="0"/>
          </a:p>
          <a:p>
            <a:pPr>
              <a:buNone/>
            </a:pPr>
            <a:endParaRPr lang="en-US" sz="2600" dirty="0" smtClean="0"/>
          </a:p>
          <a:p>
            <a:pPr algn="ctr">
              <a:buNone/>
            </a:pPr>
            <a:endParaRPr lang="en-US" sz="2600"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763000" cy="655638"/>
          </a:xfrm>
        </p:spPr>
        <p:txBody>
          <a:bodyPr/>
          <a:lstStyle/>
          <a:p>
            <a:r>
              <a:rPr lang="en-US" dirty="0" smtClean="0">
                <a:latin typeface="+mj-lt"/>
              </a:rPr>
              <a:t>Resource:</a:t>
            </a:r>
            <a:endParaRPr lang="en-US" dirty="0">
              <a:latin typeface="+mj-lt"/>
            </a:endParaRPr>
          </a:p>
        </p:txBody>
      </p:sp>
      <p:sp>
        <p:nvSpPr>
          <p:cNvPr id="3" name="Content Placeholder 2"/>
          <p:cNvSpPr>
            <a:spLocks noGrp="1"/>
          </p:cNvSpPr>
          <p:nvPr>
            <p:ph idx="1"/>
          </p:nvPr>
        </p:nvSpPr>
        <p:spPr>
          <a:xfrm>
            <a:off x="457200" y="1066800"/>
            <a:ext cx="8382000" cy="5059363"/>
          </a:xfrm>
        </p:spPr>
        <p:txBody>
          <a:bodyPr/>
          <a:lstStyle/>
          <a:p>
            <a:pPr>
              <a:buNone/>
            </a:pPr>
            <a:endParaRPr lang="en-US" sz="2600" dirty="0" smtClean="0"/>
          </a:p>
          <a:p>
            <a:pPr lvl="1" algn="ctr">
              <a:buNone/>
            </a:pPr>
            <a:r>
              <a:rPr lang="en-US" sz="2600" dirty="0" smtClean="0"/>
              <a:t>Crediting handbook for the </a:t>
            </a:r>
          </a:p>
          <a:p>
            <a:pPr lvl="1" algn="ctr">
              <a:buNone/>
            </a:pPr>
            <a:r>
              <a:rPr lang="en-US" sz="2600" dirty="0" smtClean="0"/>
              <a:t>Child and Adult Care Food Program</a:t>
            </a:r>
          </a:p>
          <a:p>
            <a:pPr lvl="1" algn="ctr">
              <a:buNone/>
            </a:pPr>
            <a:endParaRPr lang="en-US" sz="2600" dirty="0" smtClean="0"/>
          </a:p>
          <a:p>
            <a:pPr lvl="1" algn="ctr">
              <a:buNone/>
            </a:pPr>
            <a:r>
              <a:rPr lang="en-US" sz="2600" dirty="0" smtClean="0">
                <a:hlinkClick r:id="rId3"/>
              </a:rPr>
              <a:t>http://www.fns.usda.gov/sites/default/files/CACFP_creditinghandbook.pdf</a:t>
            </a:r>
            <a:endParaRPr lang="en-US" sz="2600" dirty="0" smtClean="0"/>
          </a:p>
          <a:p>
            <a:pPr lvl="1" algn="ctr">
              <a:buNone/>
            </a:pPr>
            <a:endParaRPr lang="en-US" sz="26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81000" y="2743200"/>
            <a:ext cx="8229600" cy="655638"/>
          </a:xfrm>
        </p:spPr>
        <p:txBody>
          <a:bodyPr/>
          <a:lstStyle/>
          <a:p>
            <a:pPr algn="ctr"/>
            <a:r>
              <a:rPr lang="en-US" dirty="0" smtClean="0">
                <a:latin typeface="Trebuchet MS" pitchFamily="34" charset="0"/>
              </a:rPr>
              <a:t>Questions? </a:t>
            </a:r>
            <a:endParaRPr lang="en-US" dirty="0">
              <a:latin typeface="Trebuchet MS"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8991600" cy="655638"/>
          </a:xfrm>
        </p:spPr>
        <p:txBody>
          <a:bodyPr/>
          <a:lstStyle/>
          <a:p>
            <a:r>
              <a:rPr lang="en-US" dirty="0" smtClean="0">
                <a:latin typeface="+mj-lt"/>
              </a:rPr>
              <a:t>Meal Pattern Requirements</a:t>
            </a:r>
            <a:endParaRPr lang="en-US" dirty="0">
              <a:latin typeface="+mj-lt"/>
            </a:endParaRPr>
          </a:p>
        </p:txBody>
      </p:sp>
      <p:sp>
        <p:nvSpPr>
          <p:cNvPr id="3" name="Content Placeholder 2"/>
          <p:cNvSpPr>
            <a:spLocks noGrp="1"/>
          </p:cNvSpPr>
          <p:nvPr>
            <p:ph idx="1"/>
          </p:nvPr>
        </p:nvSpPr>
        <p:spPr/>
        <p:txBody>
          <a:bodyPr/>
          <a:lstStyle/>
          <a:p>
            <a:pPr>
              <a:buNone/>
            </a:pPr>
            <a:r>
              <a:rPr lang="en-US" sz="2600" dirty="0" smtClean="0"/>
              <a:t>    CACFP meal pattern requirements assist the menu planner in providing well-balanced meals and snacks for children that: </a:t>
            </a:r>
          </a:p>
          <a:p>
            <a:pPr lvl="1">
              <a:buFont typeface="Arial" pitchFamily="34" charset="0"/>
              <a:buChar char="•"/>
            </a:pPr>
            <a:r>
              <a:rPr lang="en-US" sz="2600" dirty="0" smtClean="0"/>
              <a:t>Meet nutritional needs of children</a:t>
            </a:r>
          </a:p>
          <a:p>
            <a:pPr lvl="1">
              <a:buFont typeface="Arial" pitchFamily="34" charset="0"/>
              <a:buChar char="•"/>
            </a:pPr>
            <a:r>
              <a:rPr lang="en-US" sz="2600" dirty="0" smtClean="0"/>
              <a:t>Are consistent with the Dietary Guidelines for Americans</a:t>
            </a:r>
          </a:p>
          <a:p>
            <a:pPr lvl="1">
              <a:buFont typeface="Arial" pitchFamily="34" charset="0"/>
              <a:buChar char="•"/>
            </a:pPr>
            <a:r>
              <a:rPr lang="en-US" sz="2600" dirty="0" smtClean="0"/>
              <a:t>Taste appetizing and contain a variety of food items (rotating foods)</a:t>
            </a:r>
          </a:p>
          <a:p>
            <a:pPr>
              <a:buNone/>
            </a:pPr>
            <a:endParaRPr lang="en-US" sz="26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839200" cy="655638"/>
          </a:xfrm>
        </p:spPr>
        <p:txBody>
          <a:bodyPr/>
          <a:lstStyle/>
          <a:p>
            <a:r>
              <a:rPr lang="en-US" dirty="0" smtClean="0">
                <a:latin typeface="+mj-lt"/>
              </a:rPr>
              <a:t>Child Meal Pattern: Breakfast</a:t>
            </a:r>
            <a:endParaRPr lang="en-US" dirty="0">
              <a:latin typeface="+mj-lt"/>
            </a:endParaRPr>
          </a:p>
        </p:txBody>
      </p:sp>
      <p:sp>
        <p:nvSpPr>
          <p:cNvPr id="3" name="Content Placeholder 2"/>
          <p:cNvSpPr>
            <a:spLocks noGrp="1"/>
          </p:cNvSpPr>
          <p:nvPr>
            <p:ph idx="1"/>
          </p:nvPr>
        </p:nvSpPr>
        <p:spPr/>
        <p:txBody>
          <a:bodyPr/>
          <a:lstStyle/>
          <a:p>
            <a:pPr>
              <a:buNone/>
            </a:pPr>
            <a:r>
              <a:rPr lang="en-US" sz="2600" b="1" u="sng" dirty="0" smtClean="0"/>
              <a:t>ALL 3</a:t>
            </a:r>
            <a:r>
              <a:rPr lang="en-US" sz="2600" b="1" dirty="0" smtClean="0"/>
              <a:t> Components Required for Reimbursement:</a:t>
            </a:r>
          </a:p>
          <a:p>
            <a:pPr marL="514350" indent="-514350">
              <a:buNone/>
            </a:pPr>
            <a:r>
              <a:rPr lang="en-US" sz="2600" dirty="0" smtClean="0"/>
              <a:t>Milk (</a:t>
            </a:r>
            <a:r>
              <a:rPr lang="en-US" sz="2600" b="1" u="sng" dirty="0" smtClean="0"/>
              <a:t>1</a:t>
            </a:r>
            <a:r>
              <a:rPr lang="en-US" sz="2600" dirty="0" smtClean="0"/>
              <a:t>)</a:t>
            </a:r>
          </a:p>
          <a:p>
            <a:pPr lvl="1">
              <a:buFont typeface="Arial" pitchFamily="34" charset="0"/>
              <a:buChar char="•"/>
            </a:pPr>
            <a:r>
              <a:rPr lang="en-US" sz="2600" dirty="0" smtClean="0"/>
              <a:t>Fluid milk (low/nonfat for children over 2)</a:t>
            </a:r>
          </a:p>
          <a:p>
            <a:pPr>
              <a:buNone/>
            </a:pPr>
            <a:r>
              <a:rPr lang="en-US" sz="2600" dirty="0" smtClean="0"/>
              <a:t>Fruits/Vegetables (</a:t>
            </a:r>
            <a:r>
              <a:rPr lang="en-US" sz="2600" b="1" u="sng" dirty="0" smtClean="0"/>
              <a:t>1</a:t>
            </a:r>
            <a:r>
              <a:rPr lang="en-US" sz="2600" dirty="0" smtClean="0"/>
              <a:t>)</a:t>
            </a:r>
          </a:p>
          <a:p>
            <a:pPr lvl="1">
              <a:buFont typeface="Arial" pitchFamily="34" charset="0"/>
              <a:buChar char="•"/>
            </a:pPr>
            <a:r>
              <a:rPr lang="en-US" sz="2600" dirty="0" smtClean="0"/>
              <a:t>100% fruit juice, fruit and/or vegetable</a:t>
            </a:r>
          </a:p>
          <a:p>
            <a:pPr>
              <a:buNone/>
            </a:pPr>
            <a:r>
              <a:rPr lang="en-US" sz="2600" dirty="0" smtClean="0"/>
              <a:t>Grain/Bread (</a:t>
            </a:r>
            <a:r>
              <a:rPr lang="en-US" sz="2600" b="1" u="sng" dirty="0" smtClean="0"/>
              <a:t>1</a:t>
            </a:r>
            <a:r>
              <a:rPr lang="en-US" sz="2600" dirty="0" smtClean="0"/>
              <a:t>)</a:t>
            </a:r>
          </a:p>
          <a:p>
            <a:pPr lvl="1">
              <a:buFont typeface="Arial" pitchFamily="34" charset="0"/>
              <a:buChar char="•"/>
            </a:pPr>
            <a:r>
              <a:rPr lang="en-US" sz="2600" dirty="0" smtClean="0"/>
              <a:t>Bread</a:t>
            </a:r>
          </a:p>
          <a:p>
            <a:pPr lvl="1">
              <a:buFont typeface="Arial" pitchFamily="34" charset="0"/>
              <a:buChar char="•"/>
            </a:pPr>
            <a:r>
              <a:rPr lang="en-US" sz="2600" dirty="0" smtClean="0"/>
              <a:t>Cornbread, biscuit, roll, muffin</a:t>
            </a:r>
          </a:p>
          <a:p>
            <a:pPr lvl="1">
              <a:buFont typeface="Arial" pitchFamily="34" charset="0"/>
              <a:buChar char="•"/>
            </a:pPr>
            <a:r>
              <a:rPr lang="en-US" sz="2600" dirty="0" smtClean="0"/>
              <a:t>Cold dry or hot cooked cereal</a:t>
            </a:r>
          </a:p>
          <a:p>
            <a:pPr lvl="1">
              <a:buFont typeface="Arial" pitchFamily="34" charset="0"/>
              <a:buChar char="•"/>
            </a:pPr>
            <a:r>
              <a:rPr lang="en-US" sz="2600" dirty="0" smtClean="0"/>
              <a:t>Pasta, noodles, grains</a:t>
            </a:r>
            <a:endParaRPr lang="en-US" sz="2600" b="1" dirty="0" smtClean="0"/>
          </a:p>
          <a:p>
            <a:pPr>
              <a:buNone/>
            </a:pPr>
            <a:endParaRPr lang="en-US" sz="2600" b="1" dirty="0" smtClean="0"/>
          </a:p>
          <a:p>
            <a:pPr marL="1314450" lvl="2" indent="-514350">
              <a:buNone/>
            </a:pPr>
            <a:endParaRPr lang="en-US" sz="2600" dirty="0" smtClean="0"/>
          </a:p>
        </p:txBody>
      </p:sp>
      <p:pic>
        <p:nvPicPr>
          <p:cNvPr id="4" name="Picture 2" descr="Whole Grain Muffin with Fruit"/>
          <p:cNvPicPr>
            <a:picLocks noChangeAspect="1" noChangeArrowheads="1"/>
          </p:cNvPicPr>
          <p:nvPr/>
        </p:nvPicPr>
        <p:blipFill>
          <a:blip r:embed="rId3" cstate="print"/>
          <a:srcRect/>
          <a:stretch>
            <a:fillRect/>
          </a:stretch>
        </p:blipFill>
        <p:spPr bwMode="auto">
          <a:xfrm>
            <a:off x="5991071" y="3581400"/>
            <a:ext cx="2624292" cy="1981200"/>
          </a:xfrm>
          <a:prstGeom prst="rect">
            <a:avLst/>
          </a:prstGeom>
          <a:noFill/>
          <a:ln w="28575">
            <a:solidFill>
              <a:srgbClr val="333399"/>
            </a:solid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839200" cy="655638"/>
          </a:xfrm>
        </p:spPr>
        <p:txBody>
          <a:bodyPr/>
          <a:lstStyle/>
          <a:p>
            <a:r>
              <a:rPr lang="en-US" dirty="0" smtClean="0">
                <a:latin typeface="+mj-lt"/>
              </a:rPr>
              <a:t>Child Meal Pattern: Lunch or Supper</a:t>
            </a:r>
            <a:endParaRPr lang="en-US" dirty="0">
              <a:latin typeface="+mj-lt"/>
            </a:endParaRPr>
          </a:p>
        </p:txBody>
      </p:sp>
      <p:sp>
        <p:nvSpPr>
          <p:cNvPr id="3" name="Content Placeholder 2"/>
          <p:cNvSpPr>
            <a:spLocks noGrp="1"/>
          </p:cNvSpPr>
          <p:nvPr>
            <p:ph idx="1"/>
          </p:nvPr>
        </p:nvSpPr>
        <p:spPr/>
        <p:txBody>
          <a:bodyPr/>
          <a:lstStyle/>
          <a:p>
            <a:pPr>
              <a:buNone/>
            </a:pPr>
            <a:r>
              <a:rPr lang="en-US" sz="2600" b="1" u="sng" dirty="0" smtClean="0"/>
              <a:t>ALL 5 Components </a:t>
            </a:r>
            <a:r>
              <a:rPr lang="en-US" sz="2600" b="1" dirty="0" smtClean="0"/>
              <a:t>Required for Reimbursement:</a:t>
            </a:r>
          </a:p>
          <a:p>
            <a:pPr marL="514350" indent="-514350">
              <a:buNone/>
            </a:pPr>
            <a:r>
              <a:rPr lang="en-US" sz="2600" dirty="0" smtClean="0"/>
              <a:t>Milk (</a:t>
            </a:r>
            <a:r>
              <a:rPr lang="en-US" sz="2600" b="1" u="sng" dirty="0" smtClean="0"/>
              <a:t>1</a:t>
            </a:r>
            <a:r>
              <a:rPr lang="en-US" sz="2600" dirty="0" smtClean="0"/>
              <a:t>) </a:t>
            </a:r>
          </a:p>
          <a:p>
            <a:pPr lvl="2">
              <a:buFont typeface="Arial" pitchFamily="34" charset="0"/>
              <a:buChar char="•"/>
            </a:pPr>
            <a:r>
              <a:rPr lang="en-US" sz="2600" dirty="0" smtClean="0"/>
              <a:t>Fluid milk (low/nonfat for children over 2)</a:t>
            </a:r>
          </a:p>
          <a:p>
            <a:pPr>
              <a:buNone/>
            </a:pPr>
            <a:r>
              <a:rPr lang="en-US" sz="2600" dirty="0" smtClean="0"/>
              <a:t>Fruits/Vegetables (</a:t>
            </a:r>
            <a:r>
              <a:rPr lang="en-US" sz="2600" b="1" u="sng" dirty="0" smtClean="0"/>
              <a:t>2</a:t>
            </a:r>
            <a:r>
              <a:rPr lang="en-US" sz="2600" dirty="0" smtClean="0"/>
              <a:t>)</a:t>
            </a:r>
          </a:p>
          <a:p>
            <a:pPr lvl="2">
              <a:buFont typeface="Arial" pitchFamily="34" charset="0"/>
              <a:buChar char="•"/>
            </a:pPr>
            <a:r>
              <a:rPr lang="en-US" sz="2600" dirty="0" smtClean="0"/>
              <a:t>100% fruit juice, fruit and/or </a:t>
            </a:r>
          </a:p>
          <a:p>
            <a:pPr lvl="2">
              <a:buNone/>
            </a:pPr>
            <a:r>
              <a:rPr lang="en-US" sz="2600" dirty="0" smtClean="0"/>
              <a:t>   vegetable</a:t>
            </a:r>
          </a:p>
          <a:p>
            <a:pPr>
              <a:buNone/>
            </a:pPr>
            <a:r>
              <a:rPr lang="en-US" sz="2600" dirty="0" smtClean="0"/>
              <a:t>Grain/Bread (</a:t>
            </a:r>
            <a:r>
              <a:rPr lang="en-US" sz="2600" b="1" u="sng" dirty="0" smtClean="0"/>
              <a:t>1</a:t>
            </a:r>
            <a:r>
              <a:rPr lang="en-US" sz="2600" dirty="0" smtClean="0"/>
              <a:t>)</a:t>
            </a:r>
          </a:p>
          <a:p>
            <a:pPr lvl="2">
              <a:buFont typeface="Arial" pitchFamily="34" charset="0"/>
              <a:buChar char="•"/>
            </a:pPr>
            <a:r>
              <a:rPr lang="en-US" sz="2600" dirty="0" smtClean="0"/>
              <a:t>Bread</a:t>
            </a:r>
          </a:p>
          <a:p>
            <a:pPr lvl="2">
              <a:buFont typeface="Arial" pitchFamily="34" charset="0"/>
              <a:buChar char="•"/>
            </a:pPr>
            <a:r>
              <a:rPr lang="en-US" sz="2600" dirty="0" smtClean="0"/>
              <a:t>Cornbread, biscuit, roll, muffin</a:t>
            </a:r>
          </a:p>
          <a:p>
            <a:pPr lvl="2">
              <a:buFont typeface="Arial" pitchFamily="34" charset="0"/>
              <a:buChar char="•"/>
            </a:pPr>
            <a:r>
              <a:rPr lang="en-US" sz="2600" dirty="0" smtClean="0"/>
              <a:t>Cold dry or hot cooked cereal</a:t>
            </a:r>
          </a:p>
          <a:p>
            <a:pPr lvl="2">
              <a:buFont typeface="Arial" pitchFamily="34" charset="0"/>
              <a:buChar char="•"/>
            </a:pPr>
            <a:r>
              <a:rPr lang="en-US" sz="2600" dirty="0" smtClean="0"/>
              <a:t>Pasta, noodles, grains</a:t>
            </a:r>
          </a:p>
        </p:txBody>
      </p:sp>
      <p:pic>
        <p:nvPicPr>
          <p:cNvPr id="4" name="Picture 2" descr="Many school lunch programs also try to to offer healthier options."/>
          <p:cNvPicPr>
            <a:picLocks noChangeAspect="1" noChangeArrowheads="1"/>
          </p:cNvPicPr>
          <p:nvPr/>
        </p:nvPicPr>
        <p:blipFill>
          <a:blip r:embed="rId3" cstate="print"/>
          <a:srcRect/>
          <a:stretch>
            <a:fillRect/>
          </a:stretch>
        </p:blipFill>
        <p:spPr bwMode="auto">
          <a:xfrm>
            <a:off x="5867400" y="2514600"/>
            <a:ext cx="3107388" cy="2341563"/>
          </a:xfrm>
          <a:prstGeom prst="rect">
            <a:avLst/>
          </a:prstGeom>
          <a:noFill/>
          <a:ln w="28575">
            <a:solidFill>
              <a:srgbClr val="333399"/>
            </a:solid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839200" cy="655638"/>
          </a:xfrm>
        </p:spPr>
        <p:txBody>
          <a:bodyPr/>
          <a:lstStyle/>
          <a:p>
            <a:r>
              <a:rPr lang="en-US" dirty="0" smtClean="0">
                <a:latin typeface="+mj-lt"/>
              </a:rPr>
              <a:t>Child Meal Pattern: Lunch or Supper</a:t>
            </a:r>
            <a:endParaRPr lang="en-US" dirty="0">
              <a:latin typeface="+mj-lt"/>
            </a:endParaRPr>
          </a:p>
        </p:txBody>
      </p:sp>
      <p:sp>
        <p:nvSpPr>
          <p:cNvPr id="3" name="Content Placeholder 2"/>
          <p:cNvSpPr>
            <a:spLocks noGrp="1"/>
          </p:cNvSpPr>
          <p:nvPr>
            <p:ph idx="1"/>
          </p:nvPr>
        </p:nvSpPr>
        <p:spPr/>
        <p:txBody>
          <a:bodyPr/>
          <a:lstStyle/>
          <a:p>
            <a:pPr>
              <a:buNone/>
            </a:pPr>
            <a:r>
              <a:rPr lang="en-US" sz="2600" b="1" u="sng" dirty="0" smtClean="0"/>
              <a:t>ALL 5</a:t>
            </a:r>
            <a:r>
              <a:rPr lang="en-US" sz="2600" b="1" dirty="0" smtClean="0"/>
              <a:t> Components Required for Reimbursement (cont):</a:t>
            </a:r>
          </a:p>
          <a:p>
            <a:pPr>
              <a:buNone/>
            </a:pPr>
            <a:r>
              <a:rPr lang="en-US" sz="2600" dirty="0" smtClean="0"/>
              <a:t>Meat/Meat Alternate (</a:t>
            </a:r>
            <a:r>
              <a:rPr lang="en-US" sz="2600" b="1" u="sng" dirty="0" smtClean="0"/>
              <a:t>1</a:t>
            </a:r>
            <a:r>
              <a:rPr lang="en-US" sz="2600" dirty="0" smtClean="0"/>
              <a:t>)</a:t>
            </a:r>
          </a:p>
          <a:p>
            <a:pPr lvl="1">
              <a:buFont typeface="Arial" pitchFamily="34" charset="0"/>
              <a:buChar char="•"/>
            </a:pPr>
            <a:r>
              <a:rPr lang="en-US" sz="2600" dirty="0" smtClean="0"/>
              <a:t>Meat, poultry, fish, or alternate protein product</a:t>
            </a:r>
          </a:p>
          <a:p>
            <a:pPr lvl="1">
              <a:buFont typeface="Arial" pitchFamily="34" charset="0"/>
              <a:buChar char="•"/>
            </a:pPr>
            <a:r>
              <a:rPr lang="en-US" sz="2600" dirty="0" smtClean="0"/>
              <a:t>Cheese</a:t>
            </a:r>
          </a:p>
          <a:p>
            <a:pPr lvl="1">
              <a:buFont typeface="Arial" pitchFamily="34" charset="0"/>
              <a:buChar char="•"/>
            </a:pPr>
            <a:r>
              <a:rPr lang="en-US" sz="2600" dirty="0" smtClean="0"/>
              <a:t>Egg</a:t>
            </a:r>
          </a:p>
          <a:p>
            <a:pPr lvl="1">
              <a:buFont typeface="Arial" pitchFamily="34" charset="0"/>
              <a:buChar char="•"/>
            </a:pPr>
            <a:r>
              <a:rPr lang="en-US" sz="2600" dirty="0" smtClean="0"/>
              <a:t>Cooked dry beans or peas</a:t>
            </a:r>
          </a:p>
          <a:p>
            <a:pPr lvl="1">
              <a:buFont typeface="Arial" pitchFamily="34" charset="0"/>
              <a:buChar char="•"/>
            </a:pPr>
            <a:r>
              <a:rPr lang="en-US" sz="2600" dirty="0" smtClean="0"/>
              <a:t>Peanut, other nut or seed butters, nuts and/or seeds</a:t>
            </a:r>
          </a:p>
          <a:p>
            <a:pPr lvl="1">
              <a:buFont typeface="Arial" pitchFamily="34" charset="0"/>
              <a:buChar char="•"/>
            </a:pPr>
            <a:r>
              <a:rPr lang="en-US" sz="2600" dirty="0" smtClean="0"/>
              <a:t>Yogurt</a:t>
            </a:r>
          </a:p>
          <a:p>
            <a:pPr lvl="1"/>
            <a:endParaRPr lang="en-US" sz="26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839200" cy="655638"/>
          </a:xfrm>
        </p:spPr>
        <p:txBody>
          <a:bodyPr/>
          <a:lstStyle/>
          <a:p>
            <a:r>
              <a:rPr lang="en-US" dirty="0" smtClean="0">
                <a:latin typeface="+mj-lt"/>
              </a:rPr>
              <a:t>Child Meal Pattern: Snack</a:t>
            </a:r>
            <a:endParaRPr lang="en-US" dirty="0">
              <a:latin typeface="+mj-lt"/>
            </a:endParaRPr>
          </a:p>
        </p:txBody>
      </p:sp>
      <p:sp>
        <p:nvSpPr>
          <p:cNvPr id="3" name="Content Placeholder 2"/>
          <p:cNvSpPr>
            <a:spLocks noGrp="1"/>
          </p:cNvSpPr>
          <p:nvPr>
            <p:ph idx="1"/>
          </p:nvPr>
        </p:nvSpPr>
        <p:spPr/>
        <p:txBody>
          <a:bodyPr/>
          <a:lstStyle/>
          <a:p>
            <a:pPr>
              <a:buNone/>
            </a:pPr>
            <a:r>
              <a:rPr lang="en-US" sz="2600" b="1" u="sng" dirty="0" smtClean="0"/>
              <a:t>2:4</a:t>
            </a:r>
            <a:r>
              <a:rPr lang="en-US" sz="2600" b="1" dirty="0" smtClean="0"/>
              <a:t>  Components Required for Reimbursement (cont):</a:t>
            </a:r>
          </a:p>
          <a:p>
            <a:pPr marL="514350" indent="-514350">
              <a:buNone/>
            </a:pPr>
            <a:r>
              <a:rPr lang="en-US" sz="2600" dirty="0" smtClean="0"/>
              <a:t>Milk (</a:t>
            </a:r>
            <a:r>
              <a:rPr lang="en-US" sz="2600" b="1" u="sng" dirty="0" smtClean="0"/>
              <a:t>1</a:t>
            </a:r>
            <a:r>
              <a:rPr lang="en-US" sz="2600" dirty="0" smtClean="0"/>
              <a:t>) </a:t>
            </a:r>
          </a:p>
          <a:p>
            <a:pPr lvl="2">
              <a:buFont typeface="Arial" pitchFamily="34" charset="0"/>
              <a:buChar char="•"/>
            </a:pPr>
            <a:r>
              <a:rPr lang="en-US" sz="2600" dirty="0" smtClean="0"/>
              <a:t>Fluid milk (low/nonfat for children over 2)</a:t>
            </a:r>
          </a:p>
          <a:p>
            <a:pPr>
              <a:buNone/>
            </a:pPr>
            <a:r>
              <a:rPr lang="en-US" sz="2600" dirty="0" smtClean="0"/>
              <a:t>Fruits/Vegetables (</a:t>
            </a:r>
            <a:r>
              <a:rPr lang="en-US" sz="2600" b="1" u="sng" dirty="0" smtClean="0"/>
              <a:t>1</a:t>
            </a:r>
            <a:r>
              <a:rPr lang="en-US" sz="2600" dirty="0" smtClean="0"/>
              <a:t>)</a:t>
            </a:r>
          </a:p>
          <a:p>
            <a:pPr lvl="2">
              <a:buFont typeface="Arial" pitchFamily="34" charset="0"/>
              <a:buChar char="•"/>
            </a:pPr>
            <a:r>
              <a:rPr lang="en-US" sz="2600" dirty="0" smtClean="0"/>
              <a:t>100% fruit juice, fruit and/or vegetable</a:t>
            </a:r>
          </a:p>
          <a:p>
            <a:pPr>
              <a:buNone/>
            </a:pPr>
            <a:r>
              <a:rPr lang="en-US" sz="2600" dirty="0" smtClean="0"/>
              <a:t>Grain/Bread (</a:t>
            </a:r>
            <a:r>
              <a:rPr lang="en-US" sz="2600" b="1" u="sng" dirty="0" smtClean="0"/>
              <a:t>1</a:t>
            </a:r>
            <a:r>
              <a:rPr lang="en-US" sz="2600" dirty="0" smtClean="0"/>
              <a:t>)</a:t>
            </a:r>
          </a:p>
          <a:p>
            <a:pPr lvl="2">
              <a:buFont typeface="Arial" pitchFamily="34" charset="0"/>
              <a:buChar char="•"/>
            </a:pPr>
            <a:r>
              <a:rPr lang="en-US" sz="2600" dirty="0" smtClean="0"/>
              <a:t>Bread</a:t>
            </a:r>
          </a:p>
          <a:p>
            <a:pPr lvl="2">
              <a:buFont typeface="Arial" pitchFamily="34" charset="0"/>
              <a:buChar char="•"/>
            </a:pPr>
            <a:r>
              <a:rPr lang="en-US" sz="2600" dirty="0" smtClean="0"/>
              <a:t>Cornbread, biscuit, roll, muffin</a:t>
            </a:r>
          </a:p>
          <a:p>
            <a:pPr lvl="2">
              <a:buFont typeface="Arial" pitchFamily="34" charset="0"/>
              <a:buChar char="•"/>
            </a:pPr>
            <a:r>
              <a:rPr lang="en-US" sz="2600" dirty="0" smtClean="0"/>
              <a:t>Cold dry or hot cooked cereal</a:t>
            </a:r>
          </a:p>
          <a:p>
            <a:pPr lvl="2">
              <a:buFont typeface="Arial" pitchFamily="34" charset="0"/>
              <a:buChar char="•"/>
            </a:pPr>
            <a:r>
              <a:rPr lang="en-US" sz="2600" dirty="0" smtClean="0"/>
              <a:t>Pasta, noodles, grains</a:t>
            </a:r>
          </a:p>
          <a:p>
            <a:endParaRPr lang="en-US" sz="2600" b="1"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839200" cy="655638"/>
          </a:xfrm>
        </p:spPr>
        <p:txBody>
          <a:bodyPr/>
          <a:lstStyle/>
          <a:p>
            <a:r>
              <a:rPr lang="en-US" dirty="0" smtClean="0">
                <a:latin typeface="+mj-lt"/>
              </a:rPr>
              <a:t>Child Meal Pattern: Snack</a:t>
            </a:r>
            <a:endParaRPr lang="en-US" dirty="0">
              <a:latin typeface="+mj-lt"/>
            </a:endParaRPr>
          </a:p>
        </p:txBody>
      </p:sp>
      <p:sp>
        <p:nvSpPr>
          <p:cNvPr id="3" name="Content Placeholder 2"/>
          <p:cNvSpPr>
            <a:spLocks noGrp="1"/>
          </p:cNvSpPr>
          <p:nvPr>
            <p:ph idx="1"/>
          </p:nvPr>
        </p:nvSpPr>
        <p:spPr/>
        <p:txBody>
          <a:bodyPr/>
          <a:lstStyle/>
          <a:p>
            <a:pPr>
              <a:buNone/>
            </a:pPr>
            <a:r>
              <a:rPr lang="en-US" sz="2600" b="1" u="sng" dirty="0" smtClean="0"/>
              <a:t>2:4</a:t>
            </a:r>
            <a:r>
              <a:rPr lang="en-US" sz="2600" b="1" dirty="0" smtClean="0"/>
              <a:t> Components Required for Reimbursement (cont):</a:t>
            </a:r>
            <a:endParaRPr lang="en-US" sz="2600" dirty="0" smtClean="0"/>
          </a:p>
          <a:p>
            <a:pPr>
              <a:buNone/>
            </a:pPr>
            <a:r>
              <a:rPr lang="en-US" sz="2600" dirty="0" smtClean="0"/>
              <a:t>Meat/Meat Alternate (</a:t>
            </a:r>
            <a:r>
              <a:rPr lang="en-US" sz="2600" b="1" u="sng" dirty="0" smtClean="0"/>
              <a:t>1</a:t>
            </a:r>
            <a:r>
              <a:rPr lang="en-US" sz="2600" dirty="0" smtClean="0"/>
              <a:t>)</a:t>
            </a:r>
          </a:p>
          <a:p>
            <a:pPr lvl="1">
              <a:buFont typeface="Arial" pitchFamily="34" charset="0"/>
              <a:buChar char="•"/>
            </a:pPr>
            <a:r>
              <a:rPr lang="en-US" sz="2600" dirty="0" smtClean="0"/>
              <a:t>Meat, poultry, fish, or alternate </a:t>
            </a:r>
          </a:p>
          <a:p>
            <a:pPr lvl="1">
              <a:buNone/>
            </a:pPr>
            <a:r>
              <a:rPr lang="en-US" sz="2600" dirty="0" smtClean="0"/>
              <a:t>   protein product</a:t>
            </a:r>
          </a:p>
          <a:p>
            <a:pPr lvl="1">
              <a:buFont typeface="Arial" pitchFamily="34" charset="0"/>
              <a:buChar char="•"/>
            </a:pPr>
            <a:r>
              <a:rPr lang="en-US" sz="2600" dirty="0" smtClean="0"/>
              <a:t>Cheese</a:t>
            </a:r>
          </a:p>
          <a:p>
            <a:pPr lvl="1">
              <a:buFont typeface="Arial" pitchFamily="34" charset="0"/>
              <a:buChar char="•"/>
            </a:pPr>
            <a:r>
              <a:rPr lang="en-US" sz="2600" dirty="0" smtClean="0"/>
              <a:t>Egg</a:t>
            </a:r>
          </a:p>
          <a:p>
            <a:pPr lvl="1">
              <a:buFont typeface="Arial" pitchFamily="34" charset="0"/>
              <a:buChar char="•"/>
            </a:pPr>
            <a:r>
              <a:rPr lang="en-US" sz="2600" dirty="0" smtClean="0"/>
              <a:t>Cooked dry beans or peas</a:t>
            </a:r>
          </a:p>
          <a:p>
            <a:pPr lvl="1">
              <a:buFont typeface="Arial" pitchFamily="34" charset="0"/>
              <a:buChar char="•"/>
            </a:pPr>
            <a:r>
              <a:rPr lang="en-US" sz="2600" dirty="0" smtClean="0"/>
              <a:t>Peanut, other nut or seed butters, nuts and/or seeds</a:t>
            </a:r>
          </a:p>
          <a:p>
            <a:pPr lvl="1">
              <a:buFont typeface="Arial" pitchFamily="34" charset="0"/>
              <a:buChar char="•"/>
            </a:pPr>
            <a:r>
              <a:rPr lang="en-US" sz="2600" dirty="0" smtClean="0"/>
              <a:t>Yogurt</a:t>
            </a:r>
          </a:p>
          <a:p>
            <a:pPr>
              <a:buNone/>
            </a:pPr>
            <a:endParaRPr lang="en-US" sz="2600" b="1" dirty="0" smtClean="0"/>
          </a:p>
        </p:txBody>
      </p:sp>
      <p:pic>
        <p:nvPicPr>
          <p:cNvPr id="4" name="Picture 11" descr="quesadilla strips and grapes"/>
          <p:cNvPicPr>
            <a:picLocks noChangeAspect="1" noChangeArrowheads="1"/>
          </p:cNvPicPr>
          <p:nvPr/>
        </p:nvPicPr>
        <p:blipFill>
          <a:blip r:embed="rId3" cstate="print"/>
          <a:srcRect/>
          <a:stretch>
            <a:fillRect/>
          </a:stretch>
        </p:blipFill>
        <p:spPr bwMode="auto">
          <a:xfrm>
            <a:off x="5943600" y="1981200"/>
            <a:ext cx="3009900" cy="2257425"/>
          </a:xfrm>
          <a:prstGeom prst="rect">
            <a:avLst/>
          </a:prstGeom>
          <a:noFill/>
          <a:ln w="28575">
            <a:solidFill>
              <a:srgbClr val="333399"/>
            </a:solid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839200" cy="655638"/>
          </a:xfrm>
        </p:spPr>
        <p:txBody>
          <a:bodyPr/>
          <a:lstStyle/>
          <a:p>
            <a:r>
              <a:rPr lang="en-US" dirty="0" smtClean="0">
                <a:latin typeface="+mj-lt"/>
              </a:rPr>
              <a:t>Required Meal Components </a:t>
            </a:r>
            <a:endParaRPr lang="en-US" dirty="0">
              <a:latin typeface="+mj-lt"/>
            </a:endParaRPr>
          </a:p>
        </p:txBody>
      </p:sp>
      <p:sp>
        <p:nvSpPr>
          <p:cNvPr id="3" name="Content Placeholder 2"/>
          <p:cNvSpPr>
            <a:spLocks noGrp="1"/>
          </p:cNvSpPr>
          <p:nvPr>
            <p:ph idx="1"/>
          </p:nvPr>
        </p:nvSpPr>
        <p:spPr/>
        <p:txBody>
          <a:bodyPr/>
          <a:lstStyle/>
          <a:p>
            <a:pPr>
              <a:buNone/>
            </a:pPr>
            <a:r>
              <a:rPr lang="en-US" sz="2600" b="1" dirty="0" smtClean="0"/>
              <a:t>Meat and Meat Alternates</a:t>
            </a:r>
          </a:p>
          <a:p>
            <a:r>
              <a:rPr lang="en-US" sz="2600" dirty="0" smtClean="0"/>
              <a:t>Beef, chicken, fish, ham, pork, turkey and eggs</a:t>
            </a:r>
          </a:p>
          <a:p>
            <a:r>
              <a:rPr lang="en-US" sz="2600" dirty="0" smtClean="0"/>
              <a:t>Cheese</a:t>
            </a:r>
          </a:p>
          <a:p>
            <a:r>
              <a:rPr lang="en-US" sz="2600" dirty="0" smtClean="0"/>
              <a:t>Dry beans and peas </a:t>
            </a:r>
          </a:p>
          <a:p>
            <a:r>
              <a:rPr lang="en-US" sz="2600" dirty="0" smtClean="0"/>
              <a:t>Peanut butter, almond, and other nut butters </a:t>
            </a:r>
            <a:r>
              <a:rPr lang="en-US" sz="2600" u="sng" dirty="0" smtClean="0"/>
              <a:t>(**Caution: Allergies and Choking Hazard**)</a:t>
            </a:r>
            <a:endParaRPr lang="en-US" sz="1800" u="sng" dirty="0" smtClean="0"/>
          </a:p>
          <a:p>
            <a:r>
              <a:rPr lang="en-US" sz="2600" dirty="0" smtClean="0"/>
              <a:t>Walnuts, peanuts, almonds, soy nuts, other nuts, and seeds </a:t>
            </a:r>
            <a:r>
              <a:rPr lang="en-US" sz="2600" u="sng" dirty="0" smtClean="0"/>
              <a:t>(**Caution: Allergies and Choking Hazard**</a:t>
            </a:r>
            <a:r>
              <a:rPr lang="en-US" sz="2600" dirty="0" smtClean="0"/>
              <a:t>)</a:t>
            </a:r>
          </a:p>
          <a:p>
            <a:r>
              <a:rPr lang="en-US" sz="2600" dirty="0" smtClean="0"/>
              <a:t>Yogurt</a:t>
            </a:r>
          </a:p>
          <a:p>
            <a:r>
              <a:rPr lang="en-US" sz="2600" dirty="0" smtClean="0"/>
              <a:t>Alternate Protein Product (APP)</a:t>
            </a:r>
          </a:p>
          <a:p>
            <a:pPr>
              <a:buNone/>
            </a:pPr>
            <a:endParaRPr lang="en-US" sz="2600" b="1" dirty="0" smtClean="0"/>
          </a:p>
          <a:p>
            <a:pPr lvl="1"/>
            <a:endParaRPr lang="en-US" sz="2200" b="1" dirty="0" smtClean="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VDH Master_gre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VDH Master_grey</Template>
  <TotalTime>1714</TotalTime>
  <Words>2202</Words>
  <Application>Microsoft Office PowerPoint</Application>
  <PresentationFormat>On-screen Show (4:3)</PresentationFormat>
  <Paragraphs>269</Paragraphs>
  <Slides>26</Slides>
  <Notes>25</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VDH Master_grey</vt:lpstr>
      <vt:lpstr>Child Meal Patterns </vt:lpstr>
      <vt:lpstr>Training Objectives</vt:lpstr>
      <vt:lpstr>Meal Pattern Requirements</vt:lpstr>
      <vt:lpstr>Child Meal Pattern: Breakfast</vt:lpstr>
      <vt:lpstr>Child Meal Pattern: Lunch or Supper</vt:lpstr>
      <vt:lpstr>Child Meal Pattern: Lunch or Supper</vt:lpstr>
      <vt:lpstr>Child Meal Pattern: Snack</vt:lpstr>
      <vt:lpstr>Child Meal Pattern: Snack</vt:lpstr>
      <vt:lpstr>Required Meal Components </vt:lpstr>
      <vt:lpstr>Required Meal Components </vt:lpstr>
      <vt:lpstr>Required Meal Components </vt:lpstr>
      <vt:lpstr>Required Meal Components </vt:lpstr>
      <vt:lpstr>Required Meal Components </vt:lpstr>
      <vt:lpstr>Required Meal Components </vt:lpstr>
      <vt:lpstr>Milk in the CACFP  </vt:lpstr>
      <vt:lpstr>Milk in the CACFP: Substitutions  </vt:lpstr>
      <vt:lpstr>Milk in the CACFP: Substitutions</vt:lpstr>
      <vt:lpstr>Meal Components: Substitutions</vt:lpstr>
      <vt:lpstr>Meal Components: Substitutions</vt:lpstr>
      <vt:lpstr>Meal Components: Substitutions</vt:lpstr>
      <vt:lpstr>Family Style Meal Service </vt:lpstr>
      <vt:lpstr>Family Style Meal Service </vt:lpstr>
      <vt:lpstr>Child Nutrition (CN) Labels </vt:lpstr>
      <vt:lpstr>Child Nutrition (CN) Labels </vt:lpstr>
      <vt:lpstr>Resource:</vt:lpstr>
      <vt:lpstr>Questions? </vt:lpstr>
    </vt:vector>
  </TitlesOfParts>
  <Company>Virginia IT Infrastructure Partnership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Recordkeeping</dc:title>
  <dc:creator>akd80959</dc:creator>
  <cp:lastModifiedBy>lmw75701</cp:lastModifiedBy>
  <cp:revision>138</cp:revision>
  <dcterms:created xsi:type="dcterms:W3CDTF">2014-07-10T17:58:53Z</dcterms:created>
  <dcterms:modified xsi:type="dcterms:W3CDTF">2014-10-07T15:58:33Z</dcterms:modified>
</cp:coreProperties>
</file>