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256" r:id="rId2"/>
    <p:sldId id="272" r:id="rId3"/>
    <p:sldId id="257" r:id="rId4"/>
    <p:sldId id="258" r:id="rId5"/>
    <p:sldId id="259" r:id="rId6"/>
    <p:sldId id="261" r:id="rId7"/>
    <p:sldId id="262" r:id="rId8"/>
    <p:sldId id="263" r:id="rId9"/>
    <p:sldId id="271" r:id="rId10"/>
    <p:sldId id="264" r:id="rId11"/>
    <p:sldId id="265" r:id="rId12"/>
    <p:sldId id="266" r:id="rId13"/>
    <p:sldId id="267" r:id="rId14"/>
    <p:sldId id="268" r:id="rId15"/>
    <p:sldId id="269" r:id="rId16"/>
    <p:sldId id="270" r:id="rId17"/>
  </p:sldIdLst>
  <p:sldSz cx="9144000" cy="6858000" type="screen4x3"/>
  <p:notesSz cx="6858000" cy="9418638"/>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924" autoAdjust="0"/>
  </p:normalViewPr>
  <p:slideViewPr>
    <p:cSldViewPr>
      <p:cViewPr varScale="1">
        <p:scale>
          <a:sx n="89" d="100"/>
          <a:sy n="89" d="100"/>
        </p:scale>
        <p:origin x="-62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71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71488"/>
          </a:xfrm>
          <a:prstGeom prst="rect">
            <a:avLst/>
          </a:prstGeom>
        </p:spPr>
        <p:txBody>
          <a:bodyPr vert="horz" lIns="91440" tIns="45720" rIns="91440" bIns="45720" rtlCol="0"/>
          <a:lstStyle>
            <a:lvl1pPr algn="r">
              <a:defRPr sz="1200"/>
            </a:lvl1pPr>
          </a:lstStyle>
          <a:p>
            <a:fld id="{3F7C2F5B-AF7D-48F9-90F6-40BCF9D8C358}" type="datetimeFigureOut">
              <a:rPr lang="en-US" smtClean="0"/>
              <a:pPr/>
              <a:t>10/7/2014</a:t>
            </a:fld>
            <a:endParaRPr lang="en-US"/>
          </a:p>
        </p:txBody>
      </p:sp>
      <p:sp>
        <p:nvSpPr>
          <p:cNvPr id="4" name="Footer Placeholder 3"/>
          <p:cNvSpPr>
            <a:spLocks noGrp="1"/>
          </p:cNvSpPr>
          <p:nvPr>
            <p:ph type="ftr" sz="quarter" idx="2"/>
          </p:nvPr>
        </p:nvSpPr>
        <p:spPr>
          <a:xfrm>
            <a:off x="0" y="8945563"/>
            <a:ext cx="2971800" cy="4714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945563"/>
            <a:ext cx="2971800" cy="471487"/>
          </a:xfrm>
          <a:prstGeom prst="rect">
            <a:avLst/>
          </a:prstGeom>
        </p:spPr>
        <p:txBody>
          <a:bodyPr vert="horz" lIns="91440" tIns="45720" rIns="91440" bIns="45720" rtlCol="0" anchor="b"/>
          <a:lstStyle>
            <a:lvl1pPr algn="r">
              <a:defRPr sz="1200"/>
            </a:lvl1pPr>
          </a:lstStyle>
          <a:p>
            <a:fld id="{CECF6ED4-CBBD-4186-8299-988BE56AC26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709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70932"/>
          </a:xfrm>
          <a:prstGeom prst="rect">
            <a:avLst/>
          </a:prstGeom>
        </p:spPr>
        <p:txBody>
          <a:bodyPr vert="horz" lIns="91440" tIns="45720" rIns="91440" bIns="45720" rtlCol="0"/>
          <a:lstStyle>
            <a:lvl1pPr algn="r">
              <a:defRPr sz="1200"/>
            </a:lvl1pPr>
          </a:lstStyle>
          <a:p>
            <a:fld id="{90BDEF8D-ED09-4FA6-917D-912DFB15A529}" type="datetimeFigureOut">
              <a:rPr lang="en-US" smtClean="0"/>
              <a:pPr/>
              <a:t>10/7/2014</a:t>
            </a:fld>
            <a:endParaRPr lang="en-US"/>
          </a:p>
        </p:txBody>
      </p:sp>
      <p:sp>
        <p:nvSpPr>
          <p:cNvPr id="4" name="Slide Image Placeholder 3"/>
          <p:cNvSpPr>
            <a:spLocks noGrp="1" noRot="1" noChangeAspect="1"/>
          </p:cNvSpPr>
          <p:nvPr>
            <p:ph type="sldImg" idx="2"/>
          </p:nvPr>
        </p:nvSpPr>
        <p:spPr>
          <a:xfrm>
            <a:off x="1074738" y="706438"/>
            <a:ext cx="4708525" cy="35321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53"/>
            <a:ext cx="5486400" cy="42383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46071"/>
            <a:ext cx="2971800" cy="4709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946071"/>
            <a:ext cx="2971800" cy="470932"/>
          </a:xfrm>
          <a:prstGeom prst="rect">
            <a:avLst/>
          </a:prstGeom>
        </p:spPr>
        <p:txBody>
          <a:bodyPr vert="horz" lIns="91440" tIns="45720" rIns="91440" bIns="45720" rtlCol="0" anchor="b"/>
          <a:lstStyle>
            <a:lvl1pPr algn="r">
              <a:defRPr sz="1200"/>
            </a:lvl1pPr>
          </a:lstStyle>
          <a:p>
            <a:fld id="{FEA4DB73-271F-4535-808D-3F1EB147503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i="0" baseline="0" dirty="0" smtClean="0"/>
          </a:p>
        </p:txBody>
      </p:sp>
      <p:sp>
        <p:nvSpPr>
          <p:cNvPr id="4" name="Slide Number Placeholder 3"/>
          <p:cNvSpPr>
            <a:spLocks noGrp="1"/>
          </p:cNvSpPr>
          <p:nvPr>
            <p:ph type="sldNum" sz="quarter" idx="10"/>
          </p:nvPr>
        </p:nvSpPr>
        <p:spPr/>
        <p:txBody>
          <a:bodyPr/>
          <a:lstStyle/>
          <a:p>
            <a:fld id="{FEA4DB73-271F-4535-808D-3F1EB1475032}"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Institutions</a:t>
            </a:r>
            <a:r>
              <a:rPr lang="en-US" baseline="0" dirty="0" smtClean="0"/>
              <a:t> do not need to have something in writing indicating when a child is “developmentally ready.” </a:t>
            </a:r>
          </a:p>
          <a:p>
            <a:endParaRPr lang="en-US" dirty="0" smtClean="0"/>
          </a:p>
          <a:p>
            <a:r>
              <a:rPr lang="en-US" dirty="0" smtClean="0"/>
              <a:t>Bread and/or crackers:</a:t>
            </a:r>
          </a:p>
          <a:p>
            <a:r>
              <a:rPr lang="en-US" dirty="0" smtClean="0"/>
              <a:t>For a list of what qualifies as a bread or cracker for this age group, please refer to the handout “Creditable and Non-creditable Infant foods”</a:t>
            </a:r>
            <a:r>
              <a:rPr lang="en-US" baseline="0" dirty="0" smtClean="0"/>
              <a:t> (need most current version)</a:t>
            </a:r>
            <a:endParaRPr lang="en-US" dirty="0"/>
          </a:p>
        </p:txBody>
      </p:sp>
      <p:sp>
        <p:nvSpPr>
          <p:cNvPr id="4" name="Slide Number Placeholder 3"/>
          <p:cNvSpPr>
            <a:spLocks noGrp="1"/>
          </p:cNvSpPr>
          <p:nvPr>
            <p:ph type="sldNum" sz="quarter" idx="10"/>
          </p:nvPr>
        </p:nvSpPr>
        <p:spPr/>
        <p:txBody>
          <a:bodyPr/>
          <a:lstStyle/>
          <a:p>
            <a:fld id="{FEA4DB73-271F-4535-808D-3F1EB1475032}"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A4DB73-271F-4535-808D-3F1EB1475032}"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Some older infants may be eating table foods and may not want to eat baby cereal anymore and/or parents may request that you no</a:t>
            </a:r>
            <a:r>
              <a:rPr lang="en-US" baseline="0" dirty="0" smtClean="0"/>
              <a:t>t</a:t>
            </a:r>
            <a:r>
              <a:rPr lang="en-US" dirty="0" smtClean="0"/>
              <a:t> serve it to their child.  However, in order to claim meals for reimbursement, all components are required to be served to infants who are 8- 11 months old (including iron-fortified infant cereal at breakfast).  The</a:t>
            </a:r>
            <a:r>
              <a:rPr lang="en-US" baseline="0" dirty="0" smtClean="0"/>
              <a:t> options presented in this slide should be explored in these situations. </a:t>
            </a:r>
            <a:endParaRPr lang="en-US" dirty="0"/>
          </a:p>
        </p:txBody>
      </p:sp>
      <p:sp>
        <p:nvSpPr>
          <p:cNvPr id="4" name="Slide Number Placeholder 3"/>
          <p:cNvSpPr>
            <a:spLocks noGrp="1"/>
          </p:cNvSpPr>
          <p:nvPr>
            <p:ph type="sldNum" sz="quarter" idx="10"/>
          </p:nvPr>
        </p:nvSpPr>
        <p:spPr/>
        <p:txBody>
          <a:bodyPr/>
          <a:lstStyle/>
          <a:p>
            <a:fld id="{FEA4DB73-271F-4535-808D-3F1EB1475032}"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A4DB73-271F-4535-808D-3F1EB1475032}"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A4DB73-271F-4535-808D-3F1EB1475032}"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Special</a:t>
            </a:r>
            <a:r>
              <a:rPr lang="en-US" baseline="0" dirty="0" smtClean="0"/>
              <a:t>/low iron formulas:</a:t>
            </a:r>
            <a:endParaRPr lang="en-US" dirty="0" smtClean="0"/>
          </a:p>
          <a:p>
            <a:pPr>
              <a:buFont typeface="Arial" pitchFamily="34" charset="0"/>
              <a:buChar char="•"/>
            </a:pPr>
            <a:r>
              <a:rPr lang="en-US" dirty="0" smtClean="0"/>
              <a:t>Formula labeled </a:t>
            </a:r>
            <a:r>
              <a:rPr lang="en-US" i="1" dirty="0" smtClean="0"/>
              <a:t>low</a:t>
            </a:r>
            <a:r>
              <a:rPr lang="en-US" i="1" baseline="0" dirty="0" smtClean="0"/>
              <a:t> iron </a:t>
            </a:r>
            <a:r>
              <a:rPr lang="en-US" i="0" baseline="0" dirty="0" smtClean="0"/>
              <a:t>or those specifically formulated for infants with inborn errors of metabolism or digestive or absorptive problems do not meet the infant meal pattern requirement.  </a:t>
            </a:r>
            <a:endParaRPr lang="en-US" i="1" baseline="0" dirty="0" smtClean="0"/>
          </a:p>
          <a:p>
            <a:pPr>
              <a:buFont typeface="Arial" pitchFamily="34" charset="0"/>
              <a:buChar char="•"/>
            </a:pPr>
            <a:r>
              <a:rPr lang="en-US" i="0" baseline="0" dirty="0" smtClean="0"/>
              <a:t>A medical statement is required in order for the center to serve/claim reimbursement for infant formulas that do not meet this definition.  </a:t>
            </a:r>
          </a:p>
        </p:txBody>
      </p:sp>
      <p:sp>
        <p:nvSpPr>
          <p:cNvPr id="4" name="Slide Number Placeholder 3"/>
          <p:cNvSpPr>
            <a:spLocks noGrp="1"/>
          </p:cNvSpPr>
          <p:nvPr>
            <p:ph type="sldNum" sz="quarter" idx="10"/>
          </p:nvPr>
        </p:nvSpPr>
        <p:spPr/>
        <p:txBody>
          <a:bodyPr/>
          <a:lstStyle/>
          <a:p>
            <a:fld id="{FEA4DB73-271F-4535-808D-3F1EB1475032}"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0"/>
              </a:spcBef>
            </a:pPr>
            <a:r>
              <a:rPr lang="en-US" dirty="0" smtClean="0"/>
              <a:t>Although age and size often correspond with developmental readiness, these should not be used as sole considerations for deciding what and how to feed infants. It is important to be aware of infants rapidly developing mouth patterns and hand and body control so you know the appropriate food and texture to serve them and the appropriate feeding style to use at each stage of their development. On the Infant Meal Pattern for ages 4 through 11 months, you will see foods listed under the category </a:t>
            </a:r>
            <a:r>
              <a:rPr lang="en-US" i="1" dirty="0" smtClean="0"/>
              <a:t>When Developmentally Ready</a:t>
            </a:r>
            <a:r>
              <a:rPr lang="en-US" dirty="0" smtClean="0"/>
              <a:t>. If an infant is developmentally ready, and the parents want you to serve the foods to the infant, then you must offer these foods to the infant.</a:t>
            </a:r>
          </a:p>
          <a:p>
            <a:pPr eaLnBrk="1" hangingPunct="1">
              <a:spcBef>
                <a:spcPct val="0"/>
              </a:spcBef>
            </a:pPr>
            <a:endParaRPr lang="en-US" dirty="0" smtClean="0"/>
          </a:p>
          <a:p>
            <a:endParaRPr lang="en-US" dirty="0"/>
          </a:p>
        </p:txBody>
      </p:sp>
      <p:sp>
        <p:nvSpPr>
          <p:cNvPr id="4" name="Slide Number Placeholder 3"/>
          <p:cNvSpPr>
            <a:spLocks noGrp="1"/>
          </p:cNvSpPr>
          <p:nvPr>
            <p:ph type="sldNum" sz="quarter" idx="10"/>
          </p:nvPr>
        </p:nvSpPr>
        <p:spPr/>
        <p:txBody>
          <a:bodyPr/>
          <a:lstStyle/>
          <a:p>
            <a:fld id="{FEA4DB73-271F-4535-808D-3F1EB1475032}"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A4DB73-271F-4535-808D-3F1EB1475032}"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Disseminate Infant</a:t>
            </a:r>
            <a:r>
              <a:rPr lang="en-US" baseline="0" dirty="0" smtClean="0"/>
              <a:t> Formula Choice Form </a:t>
            </a:r>
          </a:p>
          <a:p>
            <a:endParaRPr lang="en-US" baseline="0" dirty="0" smtClean="0"/>
          </a:p>
          <a:p>
            <a:r>
              <a:rPr lang="en-US" dirty="0" smtClean="0"/>
              <a:t>The</a:t>
            </a:r>
            <a:r>
              <a:rPr lang="en-US" baseline="0" dirty="0" smtClean="0"/>
              <a:t> list of VDH approved formulas is very long, so reference the link where they can go online and find the most updated list. </a:t>
            </a:r>
          </a:p>
          <a:p>
            <a:endParaRPr lang="en-US" baseline="0" dirty="0" smtClean="0"/>
          </a:p>
          <a:p>
            <a:r>
              <a:rPr lang="en-US" baseline="0" dirty="0" smtClean="0"/>
              <a:t>**TIP: It is recommended that parent choice forms should be re-done as developmental changes demand different needs.  </a:t>
            </a:r>
            <a:endParaRPr lang="en-US" dirty="0"/>
          </a:p>
        </p:txBody>
      </p:sp>
      <p:sp>
        <p:nvSpPr>
          <p:cNvPr id="4" name="Slide Number Placeholder 3"/>
          <p:cNvSpPr>
            <a:spLocks noGrp="1"/>
          </p:cNvSpPr>
          <p:nvPr>
            <p:ph type="sldNum" sz="quarter" idx="10"/>
          </p:nvPr>
        </p:nvSpPr>
        <p:spPr/>
        <p:txBody>
          <a:bodyPr/>
          <a:lstStyle/>
          <a:p>
            <a:fld id="{FEA4DB73-271F-4535-808D-3F1EB1475032}"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Because of the extensive requirements that vary</a:t>
            </a:r>
            <a:r>
              <a:rPr lang="en-US" baseline="0" dirty="0" smtClean="0"/>
              <a:t> depending on the age of the infant, it is recommended to make a file/chart to document each child’s feeding patterns rather than trying to compile them into a </a:t>
            </a:r>
            <a:r>
              <a:rPr lang="en-US" baseline="0" smtClean="0"/>
              <a:t>single document.</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Disseminate</a:t>
            </a:r>
            <a:r>
              <a:rPr lang="en-US" baseline="0" dirty="0" smtClean="0"/>
              <a:t> Infant Meal Pattern Chart(s) (http://www.fns.usda.gov/sites/default/files/Child_Meals.pdf) and Infant Meal Flow Chart (http://fns.dpi.wi.gov/files/fns/pdf/infant_meal_flow_chart.pdf)</a:t>
            </a:r>
          </a:p>
          <a:p>
            <a:endParaRPr lang="en-US" dirty="0"/>
          </a:p>
        </p:txBody>
      </p:sp>
      <p:sp>
        <p:nvSpPr>
          <p:cNvPr id="4" name="Slide Number Placeholder 3"/>
          <p:cNvSpPr>
            <a:spLocks noGrp="1"/>
          </p:cNvSpPr>
          <p:nvPr>
            <p:ph type="sldNum" sz="quarter" idx="10"/>
          </p:nvPr>
        </p:nvSpPr>
        <p:spPr/>
        <p:txBody>
          <a:bodyPr/>
          <a:lstStyle/>
          <a:p>
            <a:fld id="{FEA4DB73-271F-4535-808D-3F1EB1475032}"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0"/>
              </a:spcBef>
            </a:pPr>
            <a:r>
              <a:rPr lang="en-US" dirty="0" smtClean="0"/>
              <a:t>The decision to begin offering an infant solid foods should be made by the infant’s parent or guardian in consultation with the infant’s doctor. </a:t>
            </a:r>
          </a:p>
          <a:p>
            <a:pPr eaLnBrk="1" hangingPunct="1">
              <a:spcBef>
                <a:spcPct val="0"/>
              </a:spcBef>
            </a:pPr>
            <a:endParaRPr lang="en-US" dirty="0" smtClean="0"/>
          </a:p>
          <a:p>
            <a:pPr eaLnBrk="1" hangingPunct="1">
              <a:spcBef>
                <a:spcPct val="0"/>
              </a:spcBef>
            </a:pPr>
            <a:r>
              <a:rPr lang="en-US" dirty="0" smtClean="0"/>
              <a:t>When the infant is 4 through 7 months old, is developmentally ready for solid foods, and the parents want you to serve the solid foods, those foods listed on the Infant Meal Pattern under “</a:t>
            </a:r>
            <a:r>
              <a:rPr lang="en-US" i="1" u="sng" dirty="0" smtClean="0"/>
              <a:t>When Developmentally Ready”</a:t>
            </a:r>
            <a:r>
              <a:rPr lang="en-US" dirty="0" smtClean="0"/>
              <a:t> must be served to the infant. </a:t>
            </a:r>
          </a:p>
          <a:p>
            <a:pPr eaLnBrk="1" hangingPunct="1">
              <a:spcBef>
                <a:spcPct val="0"/>
              </a:spcBef>
            </a:pPr>
            <a:endParaRPr lang="en-US" dirty="0" smtClean="0"/>
          </a:p>
          <a:p>
            <a:pPr eaLnBrk="1" hangingPunct="1">
              <a:spcBef>
                <a:spcPct val="0"/>
              </a:spcBef>
            </a:pPr>
            <a:r>
              <a:rPr lang="en-US" dirty="0" smtClean="0"/>
              <a:t>For example, you may have a 5-month old infant that is only drinking breast milk, and is not receiving any foods yet.  For this child, you would only be required to serve the </a:t>
            </a:r>
            <a:r>
              <a:rPr lang="en-US" dirty="0" err="1" smtClean="0"/>
              <a:t>breas</a:t>
            </a:r>
            <a:r>
              <a:rPr lang="en-US" dirty="0" smtClean="0"/>
              <a:t> </a:t>
            </a:r>
            <a:r>
              <a:rPr lang="en-US" dirty="0" err="1" smtClean="0"/>
              <a:t>tmilk</a:t>
            </a:r>
            <a:r>
              <a:rPr lang="en-US" dirty="0" smtClean="0"/>
              <a:t>.</a:t>
            </a:r>
          </a:p>
          <a:p>
            <a:pPr eaLnBrk="1" hangingPunct="1">
              <a:spcBef>
                <a:spcPct val="0"/>
              </a:spcBef>
            </a:pPr>
            <a:r>
              <a:rPr lang="en-US" dirty="0" smtClean="0"/>
              <a:t>In another example, you may have another 5-month old infant who is drinking breast milk and eating iron-fortified infant cereal.  Then your center would be required to offer both the breast milk and infant cereal at the meals.</a:t>
            </a:r>
          </a:p>
          <a:p>
            <a:pPr eaLnBrk="1" hangingPunct="1">
              <a:spcBef>
                <a:spcPct val="0"/>
              </a:spcBef>
            </a:pPr>
            <a:endParaRPr lang="en-US" dirty="0" smtClean="0"/>
          </a:p>
          <a:p>
            <a:endParaRPr lang="en-US" baseline="0" dirty="0" smtClean="0"/>
          </a:p>
        </p:txBody>
      </p:sp>
      <p:sp>
        <p:nvSpPr>
          <p:cNvPr id="4" name="Slide Number Placeholder 3"/>
          <p:cNvSpPr>
            <a:spLocks noGrp="1"/>
          </p:cNvSpPr>
          <p:nvPr>
            <p:ph type="sldNum" sz="quarter" idx="10"/>
          </p:nvPr>
        </p:nvSpPr>
        <p:spPr/>
        <p:txBody>
          <a:bodyPr/>
          <a:lstStyle/>
          <a:p>
            <a:fld id="{FEA4DB73-271F-4535-808D-3F1EB1475032}"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0"/>
              </a:spcBef>
            </a:pPr>
            <a:r>
              <a:rPr lang="en-US" dirty="0" smtClean="0"/>
              <a:t>The decision to begin offering an infant solid foods should be made by the infant’s parent or guardian in consultation with the infant’s doctor. </a:t>
            </a:r>
          </a:p>
          <a:p>
            <a:pPr eaLnBrk="1" hangingPunct="1">
              <a:spcBef>
                <a:spcPct val="0"/>
              </a:spcBef>
            </a:pPr>
            <a:endParaRPr lang="en-US" dirty="0" smtClean="0"/>
          </a:p>
          <a:p>
            <a:pPr eaLnBrk="1" hangingPunct="1">
              <a:spcBef>
                <a:spcPct val="0"/>
              </a:spcBef>
            </a:pPr>
            <a:r>
              <a:rPr lang="en-US" dirty="0" smtClean="0"/>
              <a:t>When the infant is 4 through 7 months old, is developmentally ready for solid foods, and the parents want you to serve the solid foods, those foods listed on the Infant Meal Pattern under “</a:t>
            </a:r>
            <a:r>
              <a:rPr lang="en-US" i="1" u="sng" dirty="0" smtClean="0"/>
              <a:t>When Developmentally Ready”</a:t>
            </a:r>
            <a:r>
              <a:rPr lang="en-US" dirty="0" smtClean="0"/>
              <a:t> must be served to the infant. </a:t>
            </a:r>
          </a:p>
          <a:p>
            <a:pPr eaLnBrk="1" hangingPunct="1">
              <a:spcBef>
                <a:spcPct val="0"/>
              </a:spcBef>
            </a:pPr>
            <a:endParaRPr lang="en-US" dirty="0" smtClean="0"/>
          </a:p>
          <a:p>
            <a:pPr eaLnBrk="1" hangingPunct="1">
              <a:spcBef>
                <a:spcPct val="0"/>
              </a:spcBef>
            </a:pPr>
            <a:r>
              <a:rPr lang="en-US" dirty="0" smtClean="0"/>
              <a:t>For example, you may have a 5-month old infant that is only drinking breast milk, and is not receiving any foods yet.  For this child, you would only be required to serve the breast milk.</a:t>
            </a:r>
          </a:p>
          <a:p>
            <a:pPr eaLnBrk="1" hangingPunct="1">
              <a:spcBef>
                <a:spcPct val="0"/>
              </a:spcBef>
            </a:pPr>
            <a:r>
              <a:rPr lang="en-US" dirty="0" smtClean="0"/>
              <a:t>In another example, you may have another 5-month old infant who is drinking breast milk and eating iron-fortified infant cereal.  Then your center would be required to offer both the breast milk and infant cereal at the meals.</a:t>
            </a:r>
          </a:p>
          <a:p>
            <a:pPr eaLnBrk="1" hangingPunct="1">
              <a:spcBef>
                <a:spcPct val="0"/>
              </a:spcBef>
            </a:pPr>
            <a:endParaRPr lang="en-US" dirty="0" smtClean="0"/>
          </a:p>
          <a:p>
            <a:endParaRPr lang="en-US" baseline="0" dirty="0" smtClean="0"/>
          </a:p>
        </p:txBody>
      </p:sp>
      <p:sp>
        <p:nvSpPr>
          <p:cNvPr id="4" name="Slide Number Placeholder 3"/>
          <p:cNvSpPr>
            <a:spLocks noGrp="1"/>
          </p:cNvSpPr>
          <p:nvPr>
            <p:ph type="sldNum" sz="quarter" idx="10"/>
          </p:nvPr>
        </p:nvSpPr>
        <p:spPr/>
        <p:txBody>
          <a:bodyPr/>
          <a:lstStyle/>
          <a:p>
            <a:fld id="{FEA4DB73-271F-4535-808D-3F1EB1475032}"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A current list of creditable foods may be found at: http://www.fns.usda.gov/sites/default/files/CACFP_creditinghandbook.pdf </a:t>
            </a:r>
          </a:p>
          <a:p>
            <a:endParaRPr lang="en-US" baseline="0" dirty="0" smtClean="0"/>
          </a:p>
        </p:txBody>
      </p:sp>
      <p:sp>
        <p:nvSpPr>
          <p:cNvPr id="4" name="Slide Number Placeholder 3"/>
          <p:cNvSpPr>
            <a:spLocks noGrp="1"/>
          </p:cNvSpPr>
          <p:nvPr>
            <p:ph type="sldNum" sz="quarter" idx="10"/>
          </p:nvPr>
        </p:nvSpPr>
        <p:spPr/>
        <p:txBody>
          <a:bodyPr/>
          <a:lstStyle/>
          <a:p>
            <a:fld id="{FEA4DB73-271F-4535-808D-3F1EB1475032}"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9"/>
          <p:cNvPicPr>
            <a:picLocks noChangeAspect="1" noChangeArrowheads="1"/>
          </p:cNvPicPr>
          <p:nvPr/>
        </p:nvPicPr>
        <p:blipFill>
          <a:blip r:embed="rId2" cstate="print"/>
          <a:srcRect l="42047" t="49384" r="43752" b="3381"/>
          <a:stretch>
            <a:fillRect/>
          </a:stretch>
        </p:blipFill>
        <p:spPr bwMode="auto">
          <a:xfrm>
            <a:off x="0" y="3429000"/>
            <a:ext cx="9144000" cy="3429000"/>
          </a:xfrm>
          <a:prstGeom prst="rect">
            <a:avLst/>
          </a:prstGeom>
          <a:noFill/>
          <a:ln w="9525">
            <a:noFill/>
            <a:miter lim="800000"/>
            <a:headEnd/>
            <a:tailEnd/>
          </a:ln>
        </p:spPr>
      </p:pic>
      <p:pic>
        <p:nvPicPr>
          <p:cNvPr id="5" name="Picture 10" descr="02.wmf"/>
          <p:cNvPicPr>
            <a:picLocks noChangeAspect="1"/>
          </p:cNvPicPr>
          <p:nvPr/>
        </p:nvPicPr>
        <p:blipFill>
          <a:blip r:embed="rId3" cstate="print"/>
          <a:srcRect/>
          <a:stretch>
            <a:fillRect/>
          </a:stretch>
        </p:blipFill>
        <p:spPr bwMode="auto">
          <a:xfrm>
            <a:off x="6400800" y="6096000"/>
            <a:ext cx="2327275" cy="458788"/>
          </a:xfrm>
          <a:prstGeom prst="rect">
            <a:avLst/>
          </a:prstGeom>
          <a:noFill/>
          <a:ln w="9525">
            <a:noFill/>
            <a:miter lim="800000"/>
            <a:headEnd/>
            <a:tailEnd/>
          </a:ln>
        </p:spPr>
      </p:pic>
      <p:pic>
        <p:nvPicPr>
          <p:cNvPr id="6" name="Picture 6"/>
          <p:cNvPicPr>
            <a:picLocks noChangeAspect="1" noChangeArrowheads="1"/>
          </p:cNvPicPr>
          <p:nvPr/>
        </p:nvPicPr>
        <p:blipFill>
          <a:blip r:embed="rId2" cstate="print"/>
          <a:srcRect l="45361" t="13956" r="45172" b="77457"/>
          <a:stretch>
            <a:fillRect/>
          </a:stretch>
        </p:blipFill>
        <p:spPr bwMode="auto">
          <a:xfrm>
            <a:off x="0" y="0"/>
            <a:ext cx="9144000" cy="1676400"/>
          </a:xfrm>
          <a:prstGeom prst="rect">
            <a:avLst/>
          </a:prstGeom>
          <a:noFill/>
          <a:ln w="9525">
            <a:noFill/>
            <a:miter lim="800000"/>
            <a:headEnd/>
            <a:tailEnd/>
          </a:ln>
        </p:spPr>
      </p:pic>
      <p:sp>
        <p:nvSpPr>
          <p:cNvPr id="8" name="Subtitle 2"/>
          <p:cNvSpPr>
            <a:spLocks noGrp="1"/>
          </p:cNvSpPr>
          <p:nvPr>
            <p:ph type="subTitle" idx="1"/>
          </p:nvPr>
        </p:nvSpPr>
        <p:spPr>
          <a:xfrm>
            <a:off x="685800" y="4572000"/>
            <a:ext cx="6400800" cy="1600200"/>
          </a:xfrm>
        </p:spPr>
        <p:txBody>
          <a:bodyPr>
            <a:normAutofit/>
          </a:bodyPr>
          <a:lstStyle>
            <a:lvl1pPr>
              <a:buNone/>
              <a:defRPr/>
            </a:lvl1pPr>
          </a:lstStyle>
          <a:p>
            <a:r>
              <a:rPr lang="en-US" smtClean="0"/>
              <a:t>Click to edit Master subtitle style</a:t>
            </a:r>
            <a:endParaRPr lang="en-US" dirty="0"/>
          </a:p>
        </p:txBody>
      </p:sp>
      <p:sp>
        <p:nvSpPr>
          <p:cNvPr id="9" name="Title 1"/>
          <p:cNvSpPr>
            <a:spLocks noGrp="1"/>
          </p:cNvSpPr>
          <p:nvPr>
            <p:ph type="ctrTitle"/>
          </p:nvPr>
        </p:nvSpPr>
        <p:spPr>
          <a:xfrm>
            <a:off x="685800" y="3635375"/>
            <a:ext cx="7772400" cy="936625"/>
          </a:xfrm>
        </p:spPr>
        <p:txBody>
          <a:bodyPr/>
          <a:lstStyle>
            <a:lvl1pPr>
              <a:defRPr b="1">
                <a:latin typeface="Book Antiqua" pitchFamily="18" charset="0"/>
              </a:defRPr>
            </a:lvl1pPr>
          </a:lstStyle>
          <a:p>
            <a:r>
              <a:rPr lang="en-US" smtClean="0"/>
              <a:t>Click to edit Master title style</a:t>
            </a:r>
            <a:endParaRPr lang="en-US" dirty="0"/>
          </a:p>
        </p:txBody>
      </p:sp>
      <p:sp>
        <p:nvSpPr>
          <p:cNvPr id="7" name="Rectangle 6"/>
          <p:cNvSpPr/>
          <p:nvPr userDrawn="1"/>
        </p:nvSpPr>
        <p:spPr>
          <a:xfrm>
            <a:off x="0" y="1676400"/>
            <a:ext cx="9144000" cy="17526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D334AB6-69D4-48C6-B05F-A3B845E708FC}" type="datetimeFigureOut">
              <a:rPr lang="en-US" smtClean="0"/>
              <a:pPr/>
              <a:t>10/7/2014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D334AB6-69D4-48C6-B05F-A3B845E708FC}" type="datetimeFigureOut">
              <a:rPr lang="en-US" smtClean="0"/>
              <a:pPr/>
              <a:t>10/7/2014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334962"/>
            <a:ext cx="8229600" cy="655638"/>
          </a:xfr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D334AB6-69D4-48C6-B05F-A3B845E708FC}" type="datetimeFigureOut">
              <a:rPr lang="en-US" smtClean="0"/>
              <a:pPr/>
              <a:t>10/7/2014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ED334AB6-69D4-48C6-B05F-A3B845E708FC}" type="datetimeFigureOut">
              <a:rPr lang="en-US" smtClean="0"/>
              <a:pPr/>
              <a:t>10/7/2014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43000"/>
            <a:ext cx="40386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143000"/>
            <a:ext cx="40386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ED334AB6-69D4-48C6-B05F-A3B845E708FC}" type="datetimeFigureOut">
              <a:rPr lang="en-US" smtClean="0"/>
              <a:pPr/>
              <a:t>10/7/2014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60375" y="10668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52600"/>
            <a:ext cx="4040188" cy="4373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8200" y="10668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752600"/>
            <a:ext cx="4041775" cy="4373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ED334AB6-69D4-48C6-B05F-A3B845E708FC}" type="datetimeFigureOut">
              <a:rPr lang="en-US" smtClean="0"/>
              <a:pPr/>
              <a:t>10/7/2014</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ED334AB6-69D4-48C6-B05F-A3B845E708FC}" type="datetimeFigureOut">
              <a:rPr lang="en-US" smtClean="0"/>
              <a:pPr/>
              <a:t>10/7/2014</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ED334AB6-69D4-48C6-B05F-A3B845E708FC}" type="datetimeFigureOut">
              <a:rPr lang="en-US" smtClean="0"/>
              <a:pPr/>
              <a:t>10/7/2014</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ED334AB6-69D4-48C6-B05F-A3B845E708FC}" type="datetimeFigureOut">
              <a:rPr lang="en-US" smtClean="0"/>
              <a:pPr/>
              <a:t>10/7/2014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ED334AB6-69D4-48C6-B05F-A3B845E708FC}" type="datetimeFigureOut">
              <a:rPr lang="en-US" smtClean="0"/>
              <a:pPr/>
              <a:t>10/7/2014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6"/>
          <p:cNvPicPr>
            <a:picLocks noChangeAspect="1" noChangeArrowheads="1"/>
          </p:cNvPicPr>
          <p:nvPr/>
        </p:nvPicPr>
        <p:blipFill>
          <a:blip r:embed="rId13" cstate="print"/>
          <a:srcRect l="42047" t="54750" r="43752" b="3381"/>
          <a:stretch>
            <a:fillRect/>
          </a:stretch>
        </p:blipFill>
        <p:spPr bwMode="auto">
          <a:xfrm>
            <a:off x="0" y="0"/>
            <a:ext cx="9144000" cy="6858000"/>
          </a:xfrm>
          <a:prstGeom prst="rect">
            <a:avLst/>
          </a:prstGeom>
          <a:noFill/>
          <a:ln w="9525">
            <a:noFill/>
            <a:miter lim="800000"/>
            <a:headEnd/>
            <a:tailEnd/>
          </a:ln>
        </p:spPr>
      </p:pic>
      <p:sp>
        <p:nvSpPr>
          <p:cNvPr id="1028" name="Title Placeholder 1"/>
          <p:cNvSpPr>
            <a:spLocks noGrp="1"/>
          </p:cNvSpPr>
          <p:nvPr>
            <p:ph type="title"/>
          </p:nvPr>
        </p:nvSpPr>
        <p:spPr bwMode="auto">
          <a:xfrm>
            <a:off x="152400" y="334962"/>
            <a:ext cx="8229600" cy="6556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029" name="Text Placeholder 2"/>
          <p:cNvSpPr>
            <a:spLocks noGrp="1"/>
          </p:cNvSpPr>
          <p:nvPr>
            <p:ph type="body" idx="1"/>
          </p:nvPr>
        </p:nvSpPr>
        <p:spPr bwMode="auto">
          <a:xfrm>
            <a:off x="457200" y="1066800"/>
            <a:ext cx="8229600" cy="5059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dirty="0" smtClean="0">
                <a:solidFill>
                  <a:schemeClr val="tx1">
                    <a:tint val="75000"/>
                  </a:schemeClr>
                </a:solidFill>
                <a:latin typeface="+mn-lt"/>
              </a:defRPr>
            </a:lvl1pPr>
          </a:lstStyle>
          <a:p>
            <a:fld id="{ED334AB6-69D4-48C6-B05F-A3B845E708FC}" type="datetimeFigureOut">
              <a:rPr lang="en-US" smtClean="0"/>
              <a:pPr/>
              <a:t>10/7/2014</a:t>
            </a:fld>
            <a:endParaRPr lang="en-US"/>
          </a:p>
        </p:txBody>
      </p:sp>
      <p:sp>
        <p:nvSpPr>
          <p:cNvPr id="9" name="Rectangle 8"/>
          <p:cNvSpPr/>
          <p:nvPr/>
        </p:nvSpPr>
        <p:spPr>
          <a:xfrm>
            <a:off x="0" y="152400"/>
            <a:ext cx="9144000" cy="76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endParaRPr lang="en-US"/>
          </a:p>
        </p:txBody>
      </p:sp>
      <p:pic>
        <p:nvPicPr>
          <p:cNvPr id="1032" name="Picture 8" descr="02.wmf"/>
          <p:cNvPicPr>
            <a:picLocks noChangeAspect="1"/>
          </p:cNvPicPr>
          <p:nvPr/>
        </p:nvPicPr>
        <p:blipFill>
          <a:blip r:embed="rId14" cstate="print"/>
          <a:srcRect/>
          <a:stretch>
            <a:fillRect/>
          </a:stretch>
        </p:blipFill>
        <p:spPr bwMode="auto">
          <a:xfrm>
            <a:off x="7708900" y="6477000"/>
            <a:ext cx="1330325" cy="261938"/>
          </a:xfrm>
          <a:prstGeom prst="rect">
            <a:avLst/>
          </a:prstGeom>
          <a:noFill/>
          <a:ln w="9525">
            <a:noFill/>
            <a:miter lim="800000"/>
            <a:headEnd/>
            <a:tailEnd/>
          </a:ln>
        </p:spPr>
      </p:pic>
      <p:sp>
        <p:nvSpPr>
          <p:cNvPr id="8" name="Rectangle 7"/>
          <p:cNvSpPr/>
          <p:nvPr/>
        </p:nvSpPr>
        <p:spPr>
          <a:xfrm>
            <a:off x="-4763" y="-15875"/>
            <a:ext cx="9153526" cy="184150"/>
          </a:xfrm>
          <a:prstGeom prst="rect">
            <a:avLst/>
          </a:prstGeom>
          <a:solidFill>
            <a:srgbClr val="00206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400" b="1" kern="1200">
          <a:solidFill>
            <a:schemeClr val="tx2"/>
          </a:solidFill>
          <a:latin typeface="Book Antiqua" pitchFamily="18" charset="0"/>
          <a:ea typeface="+mj-ea"/>
          <a:cs typeface="+mj-cs"/>
        </a:defRPr>
      </a:lvl1pPr>
      <a:lvl2pPr algn="l" rtl="0" eaLnBrk="1" fontAlgn="base" hangingPunct="1">
        <a:spcBef>
          <a:spcPct val="0"/>
        </a:spcBef>
        <a:spcAft>
          <a:spcPct val="0"/>
        </a:spcAft>
        <a:defRPr sz="4400">
          <a:solidFill>
            <a:schemeClr val="tx2"/>
          </a:solidFill>
          <a:latin typeface="Calibri" pitchFamily="34" charset="0"/>
        </a:defRPr>
      </a:lvl2pPr>
      <a:lvl3pPr algn="l" rtl="0" eaLnBrk="1" fontAlgn="base" hangingPunct="1">
        <a:spcBef>
          <a:spcPct val="0"/>
        </a:spcBef>
        <a:spcAft>
          <a:spcPct val="0"/>
        </a:spcAft>
        <a:defRPr sz="4400">
          <a:solidFill>
            <a:schemeClr val="tx2"/>
          </a:solidFill>
          <a:latin typeface="Calibri" pitchFamily="34" charset="0"/>
        </a:defRPr>
      </a:lvl3pPr>
      <a:lvl4pPr algn="l" rtl="0" eaLnBrk="1" fontAlgn="base" hangingPunct="1">
        <a:spcBef>
          <a:spcPct val="0"/>
        </a:spcBef>
        <a:spcAft>
          <a:spcPct val="0"/>
        </a:spcAft>
        <a:defRPr sz="4400">
          <a:solidFill>
            <a:schemeClr val="tx2"/>
          </a:solidFill>
          <a:latin typeface="Calibri" pitchFamily="34" charset="0"/>
        </a:defRPr>
      </a:lvl4pPr>
      <a:lvl5pPr algn="l" rtl="0" eaLnBrk="1" fontAlgn="base" hangingPunct="1">
        <a:spcBef>
          <a:spcPct val="0"/>
        </a:spcBef>
        <a:spcAft>
          <a:spcPct val="0"/>
        </a:spcAft>
        <a:defRPr sz="4400">
          <a:solidFill>
            <a:schemeClr val="tx2"/>
          </a:solidFill>
          <a:latin typeface="Calibri" pitchFamily="34" charset="0"/>
        </a:defRPr>
      </a:lvl5pPr>
      <a:lvl6pPr marL="457200" algn="l" rtl="0" eaLnBrk="1" fontAlgn="base" hangingPunct="1">
        <a:spcBef>
          <a:spcPct val="0"/>
        </a:spcBef>
        <a:spcAft>
          <a:spcPct val="0"/>
        </a:spcAft>
        <a:defRPr sz="4400">
          <a:solidFill>
            <a:schemeClr val="tx2"/>
          </a:solidFill>
          <a:latin typeface="Calibri" pitchFamily="34" charset="0"/>
        </a:defRPr>
      </a:lvl6pPr>
      <a:lvl7pPr marL="914400" algn="l" rtl="0" eaLnBrk="1" fontAlgn="base" hangingPunct="1">
        <a:spcBef>
          <a:spcPct val="0"/>
        </a:spcBef>
        <a:spcAft>
          <a:spcPct val="0"/>
        </a:spcAft>
        <a:defRPr sz="4400">
          <a:solidFill>
            <a:schemeClr val="tx2"/>
          </a:solidFill>
          <a:latin typeface="Calibri" pitchFamily="34" charset="0"/>
        </a:defRPr>
      </a:lvl7pPr>
      <a:lvl8pPr marL="1371600" algn="l" rtl="0" eaLnBrk="1" fontAlgn="base" hangingPunct="1">
        <a:spcBef>
          <a:spcPct val="0"/>
        </a:spcBef>
        <a:spcAft>
          <a:spcPct val="0"/>
        </a:spcAft>
        <a:defRPr sz="4400">
          <a:solidFill>
            <a:schemeClr val="tx2"/>
          </a:solidFill>
          <a:latin typeface="Calibri" pitchFamily="34" charset="0"/>
        </a:defRPr>
      </a:lvl8pPr>
      <a:lvl9pPr marL="1828800" algn="l" rtl="0" eaLnBrk="1" fontAlgn="base" hangingPunct="1">
        <a:spcBef>
          <a:spcPct val="0"/>
        </a:spcBef>
        <a:spcAft>
          <a:spcPct val="0"/>
        </a:spcAft>
        <a:defRPr sz="4400">
          <a:solidFill>
            <a:schemeClr val="tx2"/>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343400"/>
            <a:ext cx="7772400" cy="936625"/>
          </a:xfrm>
        </p:spPr>
        <p:txBody>
          <a:bodyPr/>
          <a:lstStyle/>
          <a:p>
            <a:r>
              <a:rPr lang="en-US" dirty="0" smtClean="0">
                <a:latin typeface="Trebuchet MS" pitchFamily="34" charset="0"/>
              </a:rPr>
              <a:t>Requirements for Serving Infants on the Child and Adult Care Food Program (CACFP) </a:t>
            </a:r>
            <a:endParaRPr lang="en-US" dirty="0">
              <a:latin typeface="Trebuchet MS"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Infants on the CACFP </a:t>
            </a:r>
            <a:endParaRPr lang="en-US" dirty="0">
              <a:latin typeface="Calibri" pitchFamily="34" charset="0"/>
            </a:endParaRPr>
          </a:p>
        </p:txBody>
      </p:sp>
      <p:sp>
        <p:nvSpPr>
          <p:cNvPr id="3" name="Content Placeholder 2"/>
          <p:cNvSpPr>
            <a:spLocks noGrp="1"/>
          </p:cNvSpPr>
          <p:nvPr>
            <p:ph idx="1"/>
          </p:nvPr>
        </p:nvSpPr>
        <p:spPr/>
        <p:txBody>
          <a:bodyPr/>
          <a:lstStyle/>
          <a:p>
            <a:pPr>
              <a:buNone/>
            </a:pPr>
            <a:r>
              <a:rPr lang="en-US" sz="2600" b="1" dirty="0" smtClean="0"/>
              <a:t>Infant Meal Pattern: 8-11 Months </a:t>
            </a:r>
          </a:p>
          <a:p>
            <a:r>
              <a:rPr lang="en-US" sz="2600" b="1" dirty="0" smtClean="0"/>
              <a:t>Breakfast</a:t>
            </a:r>
          </a:p>
          <a:p>
            <a:pPr lvl="1">
              <a:buFont typeface="Arial" pitchFamily="34" charset="0"/>
              <a:buChar char="•"/>
            </a:pPr>
            <a:r>
              <a:rPr lang="en-US" sz="2600" dirty="0" smtClean="0"/>
              <a:t>6-8 fl oz IFIF or breast milk</a:t>
            </a:r>
          </a:p>
          <a:p>
            <a:pPr lvl="1">
              <a:buFont typeface="Arial" pitchFamily="34" charset="0"/>
              <a:buChar char="•"/>
            </a:pPr>
            <a:r>
              <a:rPr lang="en-US" sz="2600" dirty="0" smtClean="0"/>
              <a:t>2-4 T Iron-fortified Infant Cereal</a:t>
            </a:r>
          </a:p>
          <a:p>
            <a:pPr lvl="1">
              <a:buFont typeface="Arial" pitchFamily="34" charset="0"/>
              <a:buChar char="•"/>
            </a:pPr>
            <a:r>
              <a:rPr lang="en-US" sz="2600" dirty="0" smtClean="0"/>
              <a:t>1-4 T fruit and/or vegetable</a:t>
            </a:r>
          </a:p>
          <a:p>
            <a:pPr>
              <a:buFont typeface="Arial" pitchFamily="34" charset="0"/>
              <a:buChar char="•"/>
            </a:pPr>
            <a:r>
              <a:rPr lang="en-US" sz="2600" b="1" dirty="0" smtClean="0"/>
              <a:t>Lunch/Supper</a:t>
            </a:r>
          </a:p>
          <a:p>
            <a:pPr lvl="1">
              <a:buFont typeface="Arial" pitchFamily="34" charset="0"/>
              <a:buChar char="•"/>
            </a:pPr>
            <a:r>
              <a:rPr lang="en-US" sz="2600" dirty="0" smtClean="0"/>
              <a:t>6-8 fl oz IFIF or breast milk</a:t>
            </a:r>
          </a:p>
          <a:p>
            <a:pPr lvl="1">
              <a:buFont typeface="Arial" pitchFamily="34" charset="0"/>
              <a:buChar char="•"/>
            </a:pPr>
            <a:r>
              <a:rPr lang="en-US" sz="2600" dirty="0" smtClean="0"/>
              <a:t>1-4 T fruit and/or vegetable</a:t>
            </a:r>
          </a:p>
          <a:p>
            <a:pPr lvl="1">
              <a:buFont typeface="Arial" pitchFamily="34" charset="0"/>
              <a:buChar char="•"/>
            </a:pPr>
            <a:r>
              <a:rPr lang="en-US" sz="2600" dirty="0" smtClean="0"/>
              <a:t>2-4 T Iron-fortified Infant Cereal and/or </a:t>
            </a:r>
          </a:p>
          <a:p>
            <a:pPr lvl="1">
              <a:buNone/>
            </a:pPr>
            <a:r>
              <a:rPr lang="en-US" sz="2600" dirty="0" smtClean="0"/>
              <a:t>meat alternate</a:t>
            </a:r>
          </a:p>
        </p:txBody>
      </p:sp>
      <p:pic>
        <p:nvPicPr>
          <p:cNvPr id="4" name="Picture 4"/>
          <p:cNvPicPr>
            <a:picLocks noChangeAspect="1" noChangeArrowheads="1"/>
          </p:cNvPicPr>
          <p:nvPr/>
        </p:nvPicPr>
        <p:blipFill>
          <a:blip r:embed="rId3" cstate="print"/>
          <a:srcRect/>
          <a:stretch>
            <a:fillRect/>
          </a:stretch>
        </p:blipFill>
        <p:spPr bwMode="auto">
          <a:xfrm>
            <a:off x="6019800" y="1905000"/>
            <a:ext cx="2904456" cy="2667000"/>
          </a:xfrm>
          <a:prstGeom prst="rect">
            <a:avLst/>
          </a:prstGeom>
          <a:noFill/>
          <a:ln w="28575">
            <a:solidFill>
              <a:srgbClr val="000066"/>
            </a:solid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Infants on the CACFP</a:t>
            </a:r>
            <a:endParaRPr lang="en-US" dirty="0">
              <a:latin typeface="Calibri" pitchFamily="34" charset="0"/>
            </a:endParaRPr>
          </a:p>
        </p:txBody>
      </p:sp>
      <p:sp>
        <p:nvSpPr>
          <p:cNvPr id="3" name="Content Placeholder 2"/>
          <p:cNvSpPr>
            <a:spLocks noGrp="1"/>
          </p:cNvSpPr>
          <p:nvPr>
            <p:ph idx="1"/>
          </p:nvPr>
        </p:nvSpPr>
        <p:spPr/>
        <p:txBody>
          <a:bodyPr/>
          <a:lstStyle/>
          <a:p>
            <a:pPr>
              <a:buNone/>
            </a:pPr>
            <a:r>
              <a:rPr lang="en-US" sz="2800" b="1" dirty="0" smtClean="0"/>
              <a:t>Infant Meal Pattern: 8-11 Months (cont.)</a:t>
            </a:r>
            <a:endParaRPr lang="en-US" sz="3000" b="1" dirty="0" smtClean="0"/>
          </a:p>
          <a:p>
            <a:r>
              <a:rPr lang="en-US" sz="2600" b="1" dirty="0" smtClean="0"/>
              <a:t>Snack</a:t>
            </a:r>
          </a:p>
          <a:p>
            <a:pPr lvl="1">
              <a:buFont typeface="Arial" pitchFamily="34" charset="0"/>
              <a:buChar char="•"/>
            </a:pPr>
            <a:r>
              <a:rPr lang="en-US" sz="2600" dirty="0" smtClean="0"/>
              <a:t>2-4 fl oz IFIF, breast milk or 100% fruit juice</a:t>
            </a:r>
          </a:p>
          <a:p>
            <a:pPr lvl="1">
              <a:buFont typeface="Arial" pitchFamily="34" charset="0"/>
              <a:buChar char="•"/>
            </a:pPr>
            <a:r>
              <a:rPr lang="en-US" sz="2600" dirty="0" smtClean="0"/>
              <a:t>Bread and/or crackers--</a:t>
            </a:r>
            <a:r>
              <a:rPr lang="en-US" sz="2600" u="sng" dirty="0" smtClean="0"/>
              <a:t>when developmentally ready</a:t>
            </a:r>
            <a:r>
              <a:rPr lang="en-US" sz="2600" dirty="0" smtClean="0"/>
              <a:t> </a:t>
            </a:r>
          </a:p>
          <a:p>
            <a:pPr lvl="2"/>
            <a:endParaRPr lang="en-US" sz="2200" b="1" dirty="0" smtClean="0"/>
          </a:p>
          <a:p>
            <a:pPr lvl="1">
              <a:buNone/>
            </a:pPr>
            <a:endParaRPr lang="en-US" sz="2600" dirty="0" smtClean="0"/>
          </a:p>
          <a:p>
            <a:endParaRPr lang="en-US" dirty="0"/>
          </a:p>
        </p:txBody>
      </p:sp>
      <p:pic>
        <p:nvPicPr>
          <p:cNvPr id="4" name="Picture 3" descr="infant bottle2.bmp"/>
          <p:cNvPicPr>
            <a:picLocks noChangeAspect="1"/>
          </p:cNvPicPr>
          <p:nvPr/>
        </p:nvPicPr>
        <p:blipFill>
          <a:blip r:embed="rId3" cstate="print"/>
          <a:stretch>
            <a:fillRect/>
          </a:stretch>
        </p:blipFill>
        <p:spPr>
          <a:xfrm>
            <a:off x="2667000" y="3505199"/>
            <a:ext cx="3581400" cy="2435879"/>
          </a:xfrm>
          <a:prstGeom prst="rect">
            <a:avLst/>
          </a:prstGeom>
          <a:ln w="38100">
            <a:solidFill>
              <a:srgbClr val="002060"/>
            </a:solid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Infants on the CACFP</a:t>
            </a:r>
            <a:endParaRPr lang="en-US" dirty="0">
              <a:latin typeface="Calibri" pitchFamily="34" charset="0"/>
            </a:endParaRPr>
          </a:p>
        </p:txBody>
      </p:sp>
      <p:sp>
        <p:nvSpPr>
          <p:cNvPr id="3" name="Content Placeholder 2"/>
          <p:cNvSpPr>
            <a:spLocks noGrp="1"/>
          </p:cNvSpPr>
          <p:nvPr>
            <p:ph idx="1"/>
          </p:nvPr>
        </p:nvSpPr>
        <p:spPr/>
        <p:txBody>
          <a:bodyPr/>
          <a:lstStyle/>
          <a:p>
            <a:pPr>
              <a:buNone/>
            </a:pPr>
            <a:r>
              <a:rPr lang="en-US" sz="2600" b="1" dirty="0" smtClean="0"/>
              <a:t>Important Tips on Juice</a:t>
            </a:r>
          </a:p>
          <a:p>
            <a:r>
              <a:rPr lang="en-US" sz="2600" dirty="0" smtClean="0"/>
              <a:t>Full strength (100%) </a:t>
            </a:r>
            <a:r>
              <a:rPr lang="en-US" sz="2600" u="sng" dirty="0" smtClean="0"/>
              <a:t>juice</a:t>
            </a:r>
            <a:r>
              <a:rPr lang="en-US" sz="2600" dirty="0" smtClean="0"/>
              <a:t> is reimbursable only as a </a:t>
            </a:r>
            <a:r>
              <a:rPr lang="en-US" sz="2600" u="sng" dirty="0" smtClean="0"/>
              <a:t>snack</a:t>
            </a:r>
            <a:r>
              <a:rPr lang="en-US" sz="2600" dirty="0" smtClean="0"/>
              <a:t> for </a:t>
            </a:r>
            <a:r>
              <a:rPr lang="en-US" sz="2600" u="sng" dirty="0" smtClean="0"/>
              <a:t>8-11 month </a:t>
            </a:r>
            <a:r>
              <a:rPr lang="en-US" sz="2600" dirty="0" smtClean="0"/>
              <a:t>old infants </a:t>
            </a:r>
          </a:p>
          <a:p>
            <a:pPr lvl="1">
              <a:buFont typeface="Arial" pitchFamily="34" charset="0"/>
              <a:buChar char="•"/>
            </a:pPr>
            <a:r>
              <a:rPr lang="en-US" sz="2600" dirty="0" smtClean="0"/>
              <a:t>Juice cannot be diluted or watered down</a:t>
            </a:r>
          </a:p>
          <a:p>
            <a:pPr lvl="1">
              <a:buFont typeface="Arial" pitchFamily="34" charset="0"/>
              <a:buChar char="•"/>
            </a:pPr>
            <a:r>
              <a:rPr lang="en-US" sz="2600" dirty="0" smtClean="0"/>
              <a:t>Juice should only be served to infants when they are able to drink it from a cup</a:t>
            </a:r>
          </a:p>
          <a:p>
            <a:pPr lvl="1">
              <a:buFont typeface="Arial" pitchFamily="34" charset="0"/>
              <a:buChar char="•"/>
            </a:pPr>
            <a:r>
              <a:rPr lang="en-US" sz="2600" dirty="0" smtClean="0"/>
              <a:t>No fruit drinks, fruit punch, soda or sweetened drinks are reimbursable</a:t>
            </a:r>
          </a:p>
          <a:p>
            <a:pPr lvl="2"/>
            <a:endParaRPr lang="en-US" sz="2200" b="1" dirty="0" smtClean="0"/>
          </a:p>
          <a:p>
            <a:pPr lvl="1">
              <a:buNone/>
            </a:pPr>
            <a:endParaRPr lang="en-US" sz="2600"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Infants on the CACFP</a:t>
            </a:r>
            <a:endParaRPr lang="en-US" dirty="0">
              <a:latin typeface="Calibri" pitchFamily="34" charset="0"/>
            </a:endParaRPr>
          </a:p>
        </p:txBody>
      </p:sp>
      <p:sp>
        <p:nvSpPr>
          <p:cNvPr id="3" name="Content Placeholder 2"/>
          <p:cNvSpPr>
            <a:spLocks noGrp="1"/>
          </p:cNvSpPr>
          <p:nvPr>
            <p:ph idx="1"/>
          </p:nvPr>
        </p:nvSpPr>
        <p:spPr/>
        <p:txBody>
          <a:bodyPr/>
          <a:lstStyle/>
          <a:p>
            <a:pPr>
              <a:buNone/>
            </a:pPr>
            <a:r>
              <a:rPr lang="en-US" sz="2600" b="1" dirty="0" smtClean="0"/>
              <a:t>Infants 8-11 months Not Eating IFIC: Options</a:t>
            </a:r>
          </a:p>
          <a:p>
            <a:r>
              <a:rPr lang="en-US" sz="2600" dirty="0" smtClean="0"/>
              <a:t>Talk with parents and ask permission to offer IFIC at breakfast since it is required</a:t>
            </a:r>
          </a:p>
          <a:p>
            <a:r>
              <a:rPr lang="en-US" sz="2600" dirty="0" smtClean="0"/>
              <a:t>Do not claim reimbursement for the child’s breakfast</a:t>
            </a:r>
          </a:p>
          <a:p>
            <a:r>
              <a:rPr lang="en-US" sz="2600" dirty="0" smtClean="0"/>
              <a:t>Request a medical statement stating the child is eating all table foods and that it is appropriate</a:t>
            </a:r>
          </a:p>
          <a:p>
            <a:pPr lvl="1">
              <a:buNone/>
            </a:pPr>
            <a:endParaRPr lang="en-US" sz="2200" b="1" dirty="0"/>
          </a:p>
        </p:txBody>
      </p:sp>
      <p:pic>
        <p:nvPicPr>
          <p:cNvPr id="4" name="Picture 2" descr="C:\Documents and Settings\wbl88241\Local Settings\Temporary Internet Files\Content.IE5\U9I93JG3\MP900408972[1].jpg"/>
          <p:cNvPicPr>
            <a:picLocks noChangeAspect="1" noChangeArrowheads="1"/>
          </p:cNvPicPr>
          <p:nvPr/>
        </p:nvPicPr>
        <p:blipFill>
          <a:blip r:embed="rId3" cstate="print"/>
          <a:srcRect/>
          <a:stretch>
            <a:fillRect/>
          </a:stretch>
        </p:blipFill>
        <p:spPr bwMode="auto">
          <a:xfrm>
            <a:off x="3581400" y="4191000"/>
            <a:ext cx="2133600" cy="2133600"/>
          </a:xfrm>
          <a:prstGeom prst="rect">
            <a:avLst/>
          </a:prstGeom>
          <a:noFill/>
          <a:ln w="38100">
            <a:solidFill>
              <a:srgbClr val="002060"/>
            </a:solid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Infants on the CACFP</a:t>
            </a:r>
            <a:endParaRPr lang="en-US" dirty="0">
              <a:latin typeface="Calibri" pitchFamily="34" charset="0"/>
            </a:endParaRPr>
          </a:p>
        </p:txBody>
      </p:sp>
      <p:sp>
        <p:nvSpPr>
          <p:cNvPr id="3" name="Content Placeholder 2"/>
          <p:cNvSpPr>
            <a:spLocks noGrp="1"/>
          </p:cNvSpPr>
          <p:nvPr>
            <p:ph idx="1"/>
          </p:nvPr>
        </p:nvSpPr>
        <p:spPr/>
        <p:txBody>
          <a:bodyPr/>
          <a:lstStyle/>
          <a:p>
            <a:pPr>
              <a:buNone/>
            </a:pPr>
            <a:r>
              <a:rPr lang="en-US" sz="2600" b="1" dirty="0" smtClean="0"/>
              <a:t>Infants 8-11 </a:t>
            </a:r>
            <a:r>
              <a:rPr lang="en-US" sz="2600" b="1" dirty="0" smtClean="0"/>
              <a:t>Months Not Eating IFIC</a:t>
            </a:r>
            <a:endParaRPr lang="en-US" sz="2600" dirty="0" smtClean="0"/>
          </a:p>
          <a:p>
            <a:r>
              <a:rPr lang="en-US" sz="2600" dirty="0" smtClean="0"/>
              <a:t>When a medical statement indicating appropriateness of all table foods is available: </a:t>
            </a:r>
          </a:p>
          <a:p>
            <a:pPr lvl="1">
              <a:buFont typeface="Arial" pitchFamily="34" charset="0"/>
              <a:buChar char="•"/>
            </a:pPr>
            <a:r>
              <a:rPr lang="en-US" sz="2600" dirty="0" smtClean="0"/>
              <a:t>The infant may be counted in regular meal counts and production records. </a:t>
            </a:r>
          </a:p>
          <a:p>
            <a:pPr lvl="1">
              <a:buFont typeface="Arial" pitchFamily="34" charset="0"/>
              <a:buChar char="•"/>
            </a:pPr>
            <a:r>
              <a:rPr lang="en-US" sz="2600" dirty="0" smtClean="0"/>
              <a:t>Infant meal records need not be completed; however</a:t>
            </a:r>
          </a:p>
          <a:p>
            <a:pPr lvl="1">
              <a:buFont typeface="Arial" pitchFamily="34" charset="0"/>
              <a:buChar char="•"/>
            </a:pPr>
            <a:r>
              <a:rPr lang="en-US" sz="2600" dirty="0" smtClean="0"/>
              <a:t>The complete meal pattern must be met for each meal that is to be claimed (as for any child ages 1-12 on CACFP)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Infants on the CACFP</a:t>
            </a:r>
            <a:endParaRPr lang="en-US" dirty="0">
              <a:latin typeface="Calibri" pitchFamily="34" charset="0"/>
            </a:endParaRPr>
          </a:p>
        </p:txBody>
      </p:sp>
      <p:sp>
        <p:nvSpPr>
          <p:cNvPr id="3" name="Content Placeholder 2"/>
          <p:cNvSpPr>
            <a:spLocks noGrp="1"/>
          </p:cNvSpPr>
          <p:nvPr>
            <p:ph idx="1"/>
          </p:nvPr>
        </p:nvSpPr>
        <p:spPr/>
        <p:txBody>
          <a:bodyPr/>
          <a:lstStyle/>
          <a:p>
            <a:pPr>
              <a:buNone/>
            </a:pPr>
            <a:r>
              <a:rPr lang="en-US" sz="2600" b="1" dirty="0" smtClean="0"/>
              <a:t>Transitioning from IFIF to Whole Milk </a:t>
            </a:r>
            <a:endParaRPr lang="en-US" sz="2600" dirty="0" smtClean="0"/>
          </a:p>
          <a:p>
            <a:r>
              <a:rPr lang="en-US" sz="2600" dirty="0" smtClean="0"/>
              <a:t>Typically, infants transition from formula </a:t>
            </a:r>
          </a:p>
          <a:p>
            <a:pPr>
              <a:buNone/>
            </a:pPr>
            <a:r>
              <a:rPr lang="en-US" sz="2600" dirty="0" smtClean="0"/>
              <a:t>     to whole milk at 12-13 months</a:t>
            </a:r>
          </a:p>
          <a:p>
            <a:r>
              <a:rPr lang="en-US" sz="2600" dirty="0" smtClean="0"/>
              <a:t>After 13 months of age, IFIF is no </a:t>
            </a:r>
          </a:p>
          <a:p>
            <a:pPr>
              <a:buNone/>
            </a:pPr>
            <a:r>
              <a:rPr lang="en-US" sz="2600" dirty="0" smtClean="0"/>
              <a:t>    longer a reimbursable component of </a:t>
            </a:r>
          </a:p>
          <a:p>
            <a:pPr>
              <a:buNone/>
            </a:pPr>
            <a:r>
              <a:rPr lang="en-US" sz="2600" dirty="0" smtClean="0"/>
              <a:t>    CACFP unless there is a medical </a:t>
            </a:r>
          </a:p>
          <a:p>
            <a:pPr>
              <a:buNone/>
            </a:pPr>
            <a:r>
              <a:rPr lang="en-US" sz="2600" dirty="0" smtClean="0"/>
              <a:t>    statement on file</a:t>
            </a:r>
            <a:endParaRPr lang="en-US" sz="2600" dirty="0"/>
          </a:p>
        </p:txBody>
      </p:sp>
      <p:pic>
        <p:nvPicPr>
          <p:cNvPr id="4" name="Picture 3" descr="C:\Documents and Settings\wbl88241\Local Settings\Temporary Internet Files\Content.IE5\HMGMU0ET\MP900384672[1].jpg"/>
          <p:cNvPicPr>
            <a:picLocks noChangeAspect="1" noChangeArrowheads="1"/>
          </p:cNvPicPr>
          <p:nvPr/>
        </p:nvPicPr>
        <p:blipFill>
          <a:blip r:embed="rId3" cstate="print"/>
          <a:srcRect b="13333"/>
          <a:stretch>
            <a:fillRect/>
          </a:stretch>
        </p:blipFill>
        <p:spPr bwMode="auto">
          <a:xfrm>
            <a:off x="6879770" y="762000"/>
            <a:ext cx="1730829" cy="4038600"/>
          </a:xfrm>
          <a:prstGeom prst="rect">
            <a:avLst/>
          </a:prstGeom>
          <a:noFill/>
          <a:ln w="38100">
            <a:solidFill>
              <a:srgbClr val="002060"/>
            </a:solid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2667000"/>
            <a:ext cx="8229600" cy="655638"/>
          </a:xfrm>
        </p:spPr>
        <p:txBody>
          <a:bodyPr/>
          <a:lstStyle/>
          <a:p>
            <a:pPr algn="ctr"/>
            <a:r>
              <a:rPr lang="en-US" dirty="0" smtClean="0">
                <a:latin typeface="Calibri" pitchFamily="34" charset="0"/>
              </a:rPr>
              <a:t>Questions?</a:t>
            </a:r>
            <a:endParaRPr lang="en-US" dirty="0">
              <a:latin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Infants on the CACFP</a:t>
            </a:r>
            <a:endParaRPr lang="en-US" dirty="0">
              <a:latin typeface="Calibri" pitchFamily="34" charset="0"/>
            </a:endParaRPr>
          </a:p>
        </p:txBody>
      </p:sp>
      <p:sp>
        <p:nvSpPr>
          <p:cNvPr id="3" name="Content Placeholder 2"/>
          <p:cNvSpPr>
            <a:spLocks noGrp="1"/>
          </p:cNvSpPr>
          <p:nvPr>
            <p:ph idx="1"/>
          </p:nvPr>
        </p:nvSpPr>
        <p:spPr>
          <a:xfrm>
            <a:off x="457200" y="1219200"/>
            <a:ext cx="8229600" cy="5287963"/>
          </a:xfrm>
        </p:spPr>
        <p:txBody>
          <a:bodyPr/>
          <a:lstStyle/>
          <a:p>
            <a:pPr>
              <a:buNone/>
            </a:pPr>
            <a:r>
              <a:rPr lang="en-US" sz="2600" b="1" dirty="0" smtClean="0"/>
              <a:t>Training Objectives</a:t>
            </a:r>
          </a:p>
          <a:p>
            <a:r>
              <a:rPr lang="en-US" sz="2800" dirty="0" smtClean="0"/>
              <a:t>L</a:t>
            </a:r>
            <a:r>
              <a:rPr lang="en-US" sz="2800" dirty="0" smtClean="0"/>
              <a:t>ist </a:t>
            </a:r>
            <a:r>
              <a:rPr lang="en-US" sz="2800" dirty="0" smtClean="0"/>
              <a:t>meal components for each stage of </a:t>
            </a:r>
            <a:r>
              <a:rPr lang="en-US" sz="2800" dirty="0" smtClean="0"/>
              <a:t>infancy</a:t>
            </a:r>
          </a:p>
          <a:p>
            <a:r>
              <a:rPr lang="en-US" sz="2800" dirty="0" smtClean="0"/>
              <a:t>D</a:t>
            </a:r>
            <a:r>
              <a:rPr lang="en-US" sz="2800" dirty="0" smtClean="0"/>
              <a:t>escribe </a:t>
            </a:r>
            <a:r>
              <a:rPr lang="en-US" sz="2800" dirty="0" smtClean="0"/>
              <a:t>requirements regarding the Infant Formula Choice </a:t>
            </a:r>
            <a:r>
              <a:rPr lang="en-US" sz="2800" dirty="0" smtClean="0"/>
              <a:t>Form</a:t>
            </a:r>
            <a:endParaRPr lang="en-US" sz="2800" dirty="0" smtClean="0"/>
          </a:p>
          <a:p>
            <a:r>
              <a:rPr lang="en-US" sz="2800" dirty="0" smtClean="0"/>
              <a:t>D</a:t>
            </a:r>
            <a:r>
              <a:rPr lang="en-US" sz="2800" dirty="0" smtClean="0"/>
              <a:t>efine </a:t>
            </a:r>
            <a:r>
              <a:rPr lang="en-US" sz="2800" dirty="0" smtClean="0"/>
              <a:t>how the term "developmentally ready" is applicable to the infant meal </a:t>
            </a:r>
            <a:r>
              <a:rPr lang="en-US" sz="2800" dirty="0" smtClean="0"/>
              <a:t>pattern </a:t>
            </a:r>
          </a:p>
          <a:p>
            <a:r>
              <a:rPr lang="en-US" sz="2800" dirty="0" smtClean="0"/>
              <a:t>Know </a:t>
            </a:r>
            <a:r>
              <a:rPr lang="en-US" sz="2800" dirty="0" smtClean="0"/>
              <a:t>which conditions must be met in order to claim for infant </a:t>
            </a:r>
            <a:r>
              <a:rPr lang="en-US" sz="2800" dirty="0" smtClean="0"/>
              <a:t>meals</a:t>
            </a:r>
            <a:r>
              <a:rPr lang="en-US" sz="2800" dirty="0" smtClean="0"/>
              <a:t/>
            </a:r>
            <a:br>
              <a:rPr lang="en-US" sz="2800" dirty="0" smtClean="0"/>
            </a:br>
            <a:endParaRPr lang="en-US" sz="2600" b="1" dirty="0" smtClean="0"/>
          </a:p>
          <a:p>
            <a:pPr>
              <a:buNone/>
            </a:pPr>
            <a:endParaRPr lang="en-US" sz="2600" b="1" dirty="0" smtClean="0"/>
          </a:p>
          <a:p>
            <a:pPr>
              <a:buNone/>
            </a:pPr>
            <a:endParaRPr lang="en-US" sz="2600" b="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Infants on the CACFP</a:t>
            </a:r>
            <a:endParaRPr lang="en-US" dirty="0">
              <a:latin typeface="Calibri" pitchFamily="34" charset="0"/>
            </a:endParaRPr>
          </a:p>
        </p:txBody>
      </p:sp>
      <p:sp>
        <p:nvSpPr>
          <p:cNvPr id="3" name="Content Placeholder 2"/>
          <p:cNvSpPr>
            <a:spLocks noGrp="1"/>
          </p:cNvSpPr>
          <p:nvPr>
            <p:ph idx="1"/>
          </p:nvPr>
        </p:nvSpPr>
        <p:spPr>
          <a:xfrm>
            <a:off x="457200" y="1447800"/>
            <a:ext cx="8229600" cy="5059363"/>
          </a:xfrm>
        </p:spPr>
        <p:txBody>
          <a:bodyPr/>
          <a:lstStyle/>
          <a:p>
            <a:pPr>
              <a:buNone/>
            </a:pPr>
            <a:r>
              <a:rPr lang="en-US" sz="2600" b="1" dirty="0" smtClean="0"/>
              <a:t>Definitions</a:t>
            </a:r>
          </a:p>
          <a:p>
            <a:r>
              <a:rPr lang="en-US" sz="2600" b="1" dirty="0" smtClean="0"/>
              <a:t>Infant:</a:t>
            </a:r>
            <a:r>
              <a:rPr lang="en-US" sz="2600" dirty="0" smtClean="0"/>
              <a:t> A baby from birth </a:t>
            </a:r>
          </a:p>
          <a:p>
            <a:pPr>
              <a:buNone/>
            </a:pPr>
            <a:r>
              <a:rPr lang="en-US" sz="2600" dirty="0" smtClean="0"/>
              <a:t>    through 11 months (any child less than one year of age)</a:t>
            </a:r>
          </a:p>
          <a:p>
            <a:r>
              <a:rPr lang="en-US" sz="2600" b="1" dirty="0" smtClean="0"/>
              <a:t>Infant Formula: </a:t>
            </a:r>
            <a:r>
              <a:rPr lang="en-US" sz="2600" dirty="0" smtClean="0"/>
              <a:t>Any iron fortified infant formula (IFIF), including soy-based, intended for dietary use solely as a food for normal, health infants served in liquid state according to manufacturer’s recommended dilution</a:t>
            </a:r>
          </a:p>
          <a:p>
            <a:pPr lvl="1">
              <a:buNone/>
            </a:pPr>
            <a:r>
              <a:rPr lang="en-US" sz="2600" dirty="0" smtClean="0"/>
              <a:t>**To serve/claim reimbursement for formulas that do not meet this definition, a medical statement is required. </a:t>
            </a:r>
            <a:endParaRPr lang="en-US" sz="2600" dirty="0"/>
          </a:p>
        </p:txBody>
      </p:sp>
      <p:pic>
        <p:nvPicPr>
          <p:cNvPr id="4" name="Picture 14" descr="C:\Documents and Settings\wbl88241\Local Settings\Temporary Internet Files\Content.IE5\7HUCQIA5\MP900407144[1].jpg"/>
          <p:cNvPicPr>
            <a:picLocks noChangeAspect="1" noChangeArrowheads="1"/>
          </p:cNvPicPr>
          <p:nvPr/>
        </p:nvPicPr>
        <p:blipFill>
          <a:blip r:embed="rId3" cstate="print"/>
          <a:srcRect/>
          <a:stretch>
            <a:fillRect/>
          </a:stretch>
        </p:blipFill>
        <p:spPr bwMode="auto">
          <a:xfrm>
            <a:off x="6017656" y="228600"/>
            <a:ext cx="2972962" cy="1981200"/>
          </a:xfrm>
          <a:prstGeom prst="rect">
            <a:avLst/>
          </a:prstGeom>
          <a:noFill/>
          <a:ln w="57150">
            <a:solidFill>
              <a:srgbClr val="002060"/>
            </a:solidFill>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Infants on the CACFP</a:t>
            </a:r>
            <a:endParaRPr lang="en-US" dirty="0">
              <a:latin typeface="Calibri" pitchFamily="34" charset="0"/>
            </a:endParaRPr>
          </a:p>
        </p:txBody>
      </p:sp>
      <p:sp>
        <p:nvSpPr>
          <p:cNvPr id="3" name="Content Placeholder 2"/>
          <p:cNvSpPr>
            <a:spLocks noGrp="1"/>
          </p:cNvSpPr>
          <p:nvPr>
            <p:ph idx="1"/>
          </p:nvPr>
        </p:nvSpPr>
        <p:spPr/>
        <p:txBody>
          <a:bodyPr/>
          <a:lstStyle/>
          <a:p>
            <a:pPr>
              <a:buNone/>
            </a:pPr>
            <a:r>
              <a:rPr lang="en-US" sz="2600" b="1" dirty="0" smtClean="0"/>
              <a:t>Definitions</a:t>
            </a:r>
          </a:p>
          <a:p>
            <a:r>
              <a:rPr lang="en-US" sz="2600" b="1" dirty="0" smtClean="0"/>
              <a:t>Infant Cereal: </a:t>
            </a:r>
            <a:r>
              <a:rPr lang="en-US" sz="2600" dirty="0" smtClean="0"/>
              <a:t>Any iron-fortified infant cereal (IFIC) specially formulated for and generally recognized as cereal for infants that is routinely mixed with breast milk or iron-fortified formula prior to consumption.</a:t>
            </a:r>
          </a:p>
          <a:p>
            <a:r>
              <a:rPr lang="en-US" sz="2600" b="1" dirty="0" smtClean="0"/>
              <a:t>Developmentally Ready:</a:t>
            </a:r>
            <a:r>
              <a:rPr lang="en-US" sz="2600" dirty="0" smtClean="0"/>
              <a:t> An infant’s developmental readiness determines which foods should be fed, what texture the food should be and which feeding styles to use. </a:t>
            </a:r>
          </a:p>
          <a:p>
            <a:pPr lvl="1">
              <a:buFont typeface="Arial" pitchFamily="34" charset="0"/>
              <a:buChar char="•"/>
            </a:pPr>
            <a:r>
              <a:rPr lang="en-US" sz="2600" dirty="0" smtClean="0"/>
              <a:t>Infants develop at varying rates</a:t>
            </a:r>
          </a:p>
          <a:p>
            <a:pPr lvl="1">
              <a:buFont typeface="Arial" pitchFamily="34" charset="0"/>
              <a:buChar char="•"/>
            </a:pPr>
            <a:r>
              <a:rPr lang="en-US" sz="2600" dirty="0" smtClean="0"/>
              <a:t>When an infant is developmentally ready, new foods must be offered to them</a:t>
            </a:r>
            <a:endParaRPr lang="en-US"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Infants on the CACFP</a:t>
            </a:r>
            <a:endParaRPr lang="en-US" dirty="0">
              <a:latin typeface="Calibri" pitchFamily="34" charset="0"/>
            </a:endParaRPr>
          </a:p>
        </p:txBody>
      </p:sp>
      <p:sp>
        <p:nvSpPr>
          <p:cNvPr id="3" name="Content Placeholder 2"/>
          <p:cNvSpPr>
            <a:spLocks noGrp="1"/>
          </p:cNvSpPr>
          <p:nvPr>
            <p:ph idx="1"/>
          </p:nvPr>
        </p:nvSpPr>
        <p:spPr/>
        <p:txBody>
          <a:bodyPr/>
          <a:lstStyle/>
          <a:p>
            <a:pPr>
              <a:buNone/>
            </a:pPr>
            <a:r>
              <a:rPr lang="en-US" sz="2600" b="1" dirty="0" smtClean="0"/>
              <a:t>Requirements</a:t>
            </a:r>
          </a:p>
          <a:p>
            <a:r>
              <a:rPr lang="en-US" sz="2600" dirty="0" smtClean="0"/>
              <a:t>If the center serves infants, infant meals MUST be offered.</a:t>
            </a:r>
          </a:p>
          <a:p>
            <a:pPr lvl="1">
              <a:buFont typeface="Arial" pitchFamily="34" charset="0"/>
              <a:buChar char="•"/>
            </a:pPr>
            <a:r>
              <a:rPr lang="en-US" sz="2600" dirty="0" smtClean="0"/>
              <a:t>At least one type of iron-fortified infant formula must be offered.</a:t>
            </a:r>
          </a:p>
          <a:p>
            <a:pPr lvl="1">
              <a:buFont typeface="Arial" pitchFamily="34" charset="0"/>
              <a:buChar char="•"/>
            </a:pPr>
            <a:r>
              <a:rPr lang="en-US" sz="2600" dirty="0" smtClean="0"/>
              <a:t>Iron-fortified infant cereal and other developmentally appropriate foods for infants (fruits/vegetables and meat/meat alternatives) must be offered.</a:t>
            </a:r>
          </a:p>
        </p:txBody>
      </p:sp>
      <p:pic>
        <p:nvPicPr>
          <p:cNvPr id="4" name="Picture 3" descr="variety of infant food2.jpg"/>
          <p:cNvPicPr>
            <a:picLocks noChangeAspect="1"/>
          </p:cNvPicPr>
          <p:nvPr/>
        </p:nvPicPr>
        <p:blipFill>
          <a:blip r:embed="rId3" cstate="print"/>
          <a:stretch>
            <a:fillRect/>
          </a:stretch>
        </p:blipFill>
        <p:spPr>
          <a:xfrm>
            <a:off x="4201498" y="4572000"/>
            <a:ext cx="2124118" cy="2133600"/>
          </a:xfrm>
          <a:prstGeom prst="rect">
            <a:avLst/>
          </a:prstGeom>
          <a:ln w="38100">
            <a:solidFill>
              <a:srgbClr val="002060"/>
            </a:solid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Infants on the CACFP </a:t>
            </a:r>
            <a:endParaRPr lang="en-US" dirty="0">
              <a:latin typeface="Calibri" pitchFamily="34" charset="0"/>
            </a:endParaRPr>
          </a:p>
        </p:txBody>
      </p:sp>
      <p:sp>
        <p:nvSpPr>
          <p:cNvPr id="3" name="Content Placeholder 2"/>
          <p:cNvSpPr>
            <a:spLocks noGrp="1"/>
          </p:cNvSpPr>
          <p:nvPr>
            <p:ph idx="1"/>
          </p:nvPr>
        </p:nvSpPr>
        <p:spPr/>
        <p:txBody>
          <a:bodyPr/>
          <a:lstStyle/>
          <a:p>
            <a:pPr>
              <a:buNone/>
            </a:pPr>
            <a:r>
              <a:rPr lang="en-US" sz="2600" b="1" dirty="0" smtClean="0"/>
              <a:t>Infant Formula Choice Form</a:t>
            </a:r>
          </a:p>
          <a:p>
            <a:r>
              <a:rPr lang="en-US" sz="2600" dirty="0" smtClean="0"/>
              <a:t>A center must inform parents in writing that an iron-fortified infant formula (including the specific name)  and foods for infants are provided.  </a:t>
            </a:r>
          </a:p>
          <a:p>
            <a:r>
              <a:rPr lang="en-US" sz="2600" dirty="0" smtClean="0"/>
              <a:t>Parent or legal guardian may accept or decline formula and/or infant foods provided.  A signed Infant Formula Choice Form indicating their decision must be kept on file. </a:t>
            </a:r>
          </a:p>
          <a:p>
            <a:r>
              <a:rPr lang="en-US" sz="2600" dirty="0" smtClean="0"/>
              <a:t>VDH approved formulas: </a:t>
            </a:r>
            <a:r>
              <a:rPr lang="en-US" sz="2800" dirty="0" smtClean="0"/>
              <a:t>http://www.vahealth.org/DCN/Publications/Files/PDFs/Approved%20Formulas.pdf</a:t>
            </a:r>
            <a:endParaRPr lang="en-US" sz="26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Infants on the CACFP </a:t>
            </a:r>
            <a:endParaRPr lang="en-US" dirty="0">
              <a:latin typeface="Calibri" pitchFamily="34" charset="0"/>
            </a:endParaRPr>
          </a:p>
        </p:txBody>
      </p:sp>
      <p:sp>
        <p:nvSpPr>
          <p:cNvPr id="3" name="Content Placeholder 2"/>
          <p:cNvSpPr>
            <a:spLocks noGrp="1"/>
          </p:cNvSpPr>
          <p:nvPr>
            <p:ph idx="1"/>
          </p:nvPr>
        </p:nvSpPr>
        <p:spPr/>
        <p:txBody>
          <a:bodyPr/>
          <a:lstStyle/>
          <a:p>
            <a:pPr>
              <a:buNone/>
            </a:pPr>
            <a:r>
              <a:rPr lang="en-US" sz="2600" b="1" dirty="0" smtClean="0"/>
              <a:t>Infant Meal Pattern: Birth-3 Months</a:t>
            </a:r>
          </a:p>
          <a:p>
            <a:pPr>
              <a:buFont typeface="Arial" pitchFamily="34" charset="0"/>
              <a:buChar char="•"/>
            </a:pPr>
            <a:r>
              <a:rPr lang="en-US" sz="2600" dirty="0" smtClean="0"/>
              <a:t>Through 3 months, the only meal component that is required is breast milk or iron-fortified infant formula (4-6 ounces) </a:t>
            </a:r>
          </a:p>
          <a:p>
            <a:pPr>
              <a:buFont typeface="Arial" pitchFamily="34" charset="0"/>
              <a:buChar char="•"/>
            </a:pPr>
            <a:r>
              <a:rPr lang="en-US" sz="2600" dirty="0" smtClean="0"/>
              <a:t>Infant meal times may vary depending on the individual infant, and they should be fed on demand</a:t>
            </a:r>
          </a:p>
          <a:p>
            <a:pPr>
              <a:buFont typeface="Arial" pitchFamily="34" charset="0"/>
              <a:buChar char="•"/>
            </a:pPr>
            <a:r>
              <a:rPr lang="en-US" sz="2600" dirty="0" smtClean="0"/>
              <a:t>Parent/guardian can provide IFIF or breast milk and the center can claim the meal</a:t>
            </a:r>
          </a:p>
          <a:p>
            <a:pPr>
              <a:buFont typeface="Arial" pitchFamily="34" charset="0"/>
              <a:buChar char="•"/>
            </a:pPr>
            <a:endParaRPr lang="en-US" sz="2600" dirty="0" smtClean="0"/>
          </a:p>
        </p:txBody>
      </p:sp>
      <p:pic>
        <p:nvPicPr>
          <p:cNvPr id="4" name="Picture 3" descr="newborn with bottle.jpg"/>
          <p:cNvPicPr>
            <a:picLocks noChangeAspect="1"/>
          </p:cNvPicPr>
          <p:nvPr/>
        </p:nvPicPr>
        <p:blipFill>
          <a:blip r:embed="rId3" cstate="print"/>
          <a:stretch>
            <a:fillRect/>
          </a:stretch>
        </p:blipFill>
        <p:spPr>
          <a:xfrm>
            <a:off x="3048000" y="4648200"/>
            <a:ext cx="2747460" cy="2057400"/>
          </a:xfrm>
          <a:prstGeom prst="rect">
            <a:avLst/>
          </a:prstGeom>
          <a:ln w="38100">
            <a:solidFill>
              <a:srgbClr val="002060"/>
            </a:solid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Infants on the CACFP </a:t>
            </a:r>
            <a:endParaRPr lang="en-US" dirty="0">
              <a:latin typeface="Calibri" pitchFamily="34" charset="0"/>
            </a:endParaRPr>
          </a:p>
        </p:txBody>
      </p:sp>
      <p:sp>
        <p:nvSpPr>
          <p:cNvPr id="3" name="Content Placeholder 2"/>
          <p:cNvSpPr>
            <a:spLocks noGrp="1"/>
          </p:cNvSpPr>
          <p:nvPr>
            <p:ph idx="1"/>
          </p:nvPr>
        </p:nvSpPr>
        <p:spPr/>
        <p:txBody>
          <a:bodyPr/>
          <a:lstStyle/>
          <a:p>
            <a:pPr>
              <a:buNone/>
            </a:pPr>
            <a:r>
              <a:rPr lang="en-US" sz="2600" b="1" dirty="0" smtClean="0"/>
              <a:t>Infant Meal Pattern: 4-7 Months </a:t>
            </a:r>
          </a:p>
          <a:p>
            <a:r>
              <a:rPr lang="en-US" sz="2600" b="1" dirty="0" smtClean="0"/>
              <a:t>Breakfast</a:t>
            </a:r>
          </a:p>
          <a:p>
            <a:pPr lvl="1">
              <a:buFont typeface="Arial" pitchFamily="34" charset="0"/>
              <a:buChar char="•"/>
            </a:pPr>
            <a:r>
              <a:rPr lang="en-US" sz="2600" dirty="0" smtClean="0"/>
              <a:t>4-8 fl oz IFIF or breast milk</a:t>
            </a:r>
          </a:p>
          <a:p>
            <a:pPr lvl="1">
              <a:buFont typeface="Arial" pitchFamily="34" charset="0"/>
              <a:buChar char="•"/>
            </a:pPr>
            <a:r>
              <a:rPr lang="en-US" sz="2600" dirty="0" smtClean="0"/>
              <a:t>0-3 T Iron-fortified Infant Cereal (IFIC)—</a:t>
            </a:r>
          </a:p>
          <a:p>
            <a:pPr lvl="1">
              <a:buNone/>
            </a:pPr>
            <a:r>
              <a:rPr lang="en-US" sz="2600" dirty="0" smtClean="0"/>
              <a:t>    “</a:t>
            </a:r>
            <a:r>
              <a:rPr lang="en-US" sz="2600" u="sng" dirty="0" smtClean="0"/>
              <a:t>when developmentally ready”</a:t>
            </a:r>
          </a:p>
          <a:p>
            <a:pPr>
              <a:buFont typeface="Arial" pitchFamily="34" charset="0"/>
              <a:buChar char="•"/>
            </a:pPr>
            <a:r>
              <a:rPr lang="en-US" sz="2600" b="1" dirty="0" smtClean="0"/>
              <a:t>Lunch/Supper</a:t>
            </a:r>
          </a:p>
          <a:p>
            <a:pPr lvl="1">
              <a:buFont typeface="Arial" pitchFamily="34" charset="0"/>
              <a:buChar char="•"/>
            </a:pPr>
            <a:r>
              <a:rPr lang="en-US" sz="2600" dirty="0" smtClean="0"/>
              <a:t>4-8 fl oz IFIF or breast milk</a:t>
            </a:r>
          </a:p>
          <a:p>
            <a:pPr lvl="1">
              <a:buFont typeface="Arial" pitchFamily="34" charset="0"/>
              <a:buChar char="•"/>
            </a:pPr>
            <a:r>
              <a:rPr lang="en-US" sz="2600" dirty="0" smtClean="0"/>
              <a:t>0-3 T IFIC </a:t>
            </a:r>
            <a:r>
              <a:rPr lang="en-US" sz="2600" u="sng" dirty="0" smtClean="0"/>
              <a:t>and</a:t>
            </a:r>
            <a:r>
              <a:rPr lang="en-US" sz="2600" dirty="0" smtClean="0"/>
              <a:t> 0-3 T fruit and/or vegetable—</a:t>
            </a:r>
            <a:r>
              <a:rPr lang="en-US" sz="2600" u="sng" dirty="0" smtClean="0"/>
              <a:t>when developmentally ready</a:t>
            </a:r>
            <a:endParaRPr lang="en-US" sz="2600" dirty="0" smtClean="0"/>
          </a:p>
          <a:p>
            <a:pPr>
              <a:buFont typeface="Arial" pitchFamily="34" charset="0"/>
              <a:buChar char="•"/>
            </a:pPr>
            <a:r>
              <a:rPr lang="en-US" sz="3000" b="1" dirty="0" smtClean="0"/>
              <a:t>Snack</a:t>
            </a:r>
          </a:p>
          <a:p>
            <a:pPr lvl="1">
              <a:buFont typeface="Arial" pitchFamily="34" charset="0"/>
              <a:buChar char="•"/>
            </a:pPr>
            <a:r>
              <a:rPr lang="en-US" sz="2600" dirty="0" smtClean="0"/>
              <a:t>4-6 fl oz IFIF or breast milk</a:t>
            </a:r>
          </a:p>
          <a:p>
            <a:pPr lvl="2"/>
            <a:endParaRPr lang="en-US" sz="2200" b="1" dirty="0" smtClean="0"/>
          </a:p>
          <a:p>
            <a:pPr lvl="1"/>
            <a:endParaRPr lang="en-US" sz="2600" b="1" dirty="0" smtClean="0"/>
          </a:p>
          <a:p>
            <a:pPr lvl="1">
              <a:buFont typeface="Arial" pitchFamily="34" charset="0"/>
              <a:buChar char="•"/>
            </a:pPr>
            <a:endParaRPr lang="en-US" sz="2600" dirty="0" smtClean="0"/>
          </a:p>
        </p:txBody>
      </p:sp>
      <p:pic>
        <p:nvPicPr>
          <p:cNvPr id="4" name="Picture 3" descr="infant formula milkbased CVS.jpg"/>
          <p:cNvPicPr>
            <a:picLocks noChangeAspect="1"/>
          </p:cNvPicPr>
          <p:nvPr/>
        </p:nvPicPr>
        <p:blipFill>
          <a:blip r:embed="rId3" cstate="print"/>
          <a:stretch>
            <a:fillRect/>
          </a:stretch>
        </p:blipFill>
        <p:spPr>
          <a:xfrm>
            <a:off x="7239000" y="2209800"/>
            <a:ext cx="1460997" cy="18288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Infants on the CACFP </a:t>
            </a:r>
            <a:endParaRPr lang="en-US" dirty="0">
              <a:latin typeface="Calibri" pitchFamily="34" charset="0"/>
            </a:endParaRPr>
          </a:p>
        </p:txBody>
      </p:sp>
      <p:sp>
        <p:nvSpPr>
          <p:cNvPr id="3" name="Content Placeholder 2"/>
          <p:cNvSpPr>
            <a:spLocks noGrp="1"/>
          </p:cNvSpPr>
          <p:nvPr>
            <p:ph idx="1"/>
          </p:nvPr>
        </p:nvSpPr>
        <p:spPr/>
        <p:txBody>
          <a:bodyPr/>
          <a:lstStyle/>
          <a:p>
            <a:pPr>
              <a:buNone/>
            </a:pPr>
            <a:r>
              <a:rPr lang="en-US" sz="2600" b="1" dirty="0" smtClean="0"/>
              <a:t>Infant Meal Pattern: 4-7 Months </a:t>
            </a:r>
            <a:endParaRPr lang="en-US" sz="2200" b="1" dirty="0" smtClean="0"/>
          </a:p>
          <a:p>
            <a:r>
              <a:rPr lang="en-US" sz="2600" dirty="0" smtClean="0"/>
              <a:t>If, according to the parent/guardian, the infant is not “developmentally ready” to receive IFIC, the center can still claim for the meal (even when the parent/guardian is providing the breast milk or IFIF).</a:t>
            </a:r>
          </a:p>
          <a:p>
            <a:r>
              <a:rPr lang="en-US" sz="2600" dirty="0" smtClean="0"/>
              <a:t>If the parent thinks that the child is “developmentally ready” to start receiving solid foods, then the center must provide them in order to claim the meal.  </a:t>
            </a:r>
          </a:p>
          <a:p>
            <a:pPr lvl="1">
              <a:buFont typeface="Arial" pitchFamily="34" charset="0"/>
              <a:buChar char="•"/>
            </a:pPr>
            <a:endParaRPr lang="en-US" sz="2600" dirty="0" smtClean="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VDH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671</TotalTime>
  <Words>1629</Words>
  <Application>Microsoft Office PowerPoint</Application>
  <PresentationFormat>On-screen Show (4:3)</PresentationFormat>
  <Paragraphs>138</Paragraphs>
  <Slides>16</Slides>
  <Notes>14</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VDH Master</vt:lpstr>
      <vt:lpstr>Requirements for Serving Infants on the Child and Adult Care Food Program (CACFP) </vt:lpstr>
      <vt:lpstr>Infants on the CACFP</vt:lpstr>
      <vt:lpstr>Infants on the CACFP</vt:lpstr>
      <vt:lpstr>Infants on the CACFP</vt:lpstr>
      <vt:lpstr>Infants on the CACFP</vt:lpstr>
      <vt:lpstr>Infants on the CACFP </vt:lpstr>
      <vt:lpstr>Infants on the CACFP </vt:lpstr>
      <vt:lpstr>Infants on the CACFP </vt:lpstr>
      <vt:lpstr>Infants on the CACFP </vt:lpstr>
      <vt:lpstr>Infants on the CACFP </vt:lpstr>
      <vt:lpstr>Infants on the CACFP</vt:lpstr>
      <vt:lpstr>Infants on the CACFP</vt:lpstr>
      <vt:lpstr>Infants on the CACFP</vt:lpstr>
      <vt:lpstr>Infants on the CACFP</vt:lpstr>
      <vt:lpstr>Infants on the CACFP</vt:lpstr>
      <vt:lpstr>Questions?</vt:lpstr>
    </vt:vector>
  </TitlesOfParts>
  <Company>Virginia IT Infrastructure Partnership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pfa78481</dc:creator>
  <cp:lastModifiedBy>akd80959</cp:lastModifiedBy>
  <cp:revision>51</cp:revision>
  <dcterms:created xsi:type="dcterms:W3CDTF">2013-08-05T15:22:36Z</dcterms:created>
  <dcterms:modified xsi:type="dcterms:W3CDTF">2014-10-07T18:29:13Z</dcterms:modified>
</cp:coreProperties>
</file>