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0"/>
  </p:notesMasterIdLst>
  <p:sldIdLst>
    <p:sldId id="260" r:id="rId2"/>
    <p:sldId id="288" r:id="rId3"/>
    <p:sldId id="293" r:id="rId4"/>
    <p:sldId id="294" r:id="rId5"/>
    <p:sldId id="296" r:id="rId6"/>
    <p:sldId id="297" r:id="rId7"/>
    <p:sldId id="295" r:id="rId8"/>
    <p:sldId id="298" r:id="rId9"/>
    <p:sldId id="299" r:id="rId10"/>
    <p:sldId id="301" r:id="rId11"/>
    <p:sldId id="302" r:id="rId12"/>
    <p:sldId id="270" r:id="rId13"/>
    <p:sldId id="303" r:id="rId14"/>
    <p:sldId id="305" r:id="rId15"/>
    <p:sldId id="306" r:id="rId16"/>
    <p:sldId id="300" r:id="rId17"/>
    <p:sldId id="285" r:id="rId18"/>
    <p:sldId id="287" r:id="rId19"/>
  </p:sldIdLst>
  <p:sldSz cx="9144000" cy="5143500" type="screen16x9"/>
  <p:notesSz cx="6858000" cy="9144000"/>
  <p:embeddedFontLst>
    <p:embeddedFont>
      <p:font typeface="Chivo Light" panose="020B0604020202020204" charset="0"/>
      <p:regular r:id="rId21"/>
      <p:bold r:id="rId22"/>
      <p:italic r:id="rId23"/>
      <p:boldItalic r:id="rId24"/>
    </p:embeddedFont>
    <p:embeddedFont>
      <p:font typeface="Chivo" panose="020B0604020202020204" charset="0"/>
      <p:regular r:id="rId25"/>
      <p:bold r:id="rId26"/>
      <p:italic r:id="rId27"/>
      <p:boldItalic r:id="rId28"/>
    </p:embeddedFont>
    <p:embeddedFont>
      <p:font typeface="Segoe UI Symbol" panose="020B0502040204020203" pitchFamily="34" charset="0"/>
      <p:regular r:id="rId29"/>
    </p:embeddedFont>
    <p:embeddedFont>
      <p:font typeface="Shadows Into Light Two"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600"/>
    <a:srgbClr val="9A57CD"/>
    <a:srgbClr val="FFAFAF"/>
    <a:srgbClr val="0085B4"/>
    <a:srgbClr val="FFEBAB"/>
    <a:srgbClr val="D5F4FF"/>
    <a:srgbClr val="CEEAB0"/>
    <a:srgbClr val="FFFFAB"/>
    <a:srgbClr val="F9CBDB"/>
    <a:srgbClr val="B0F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8802EA-EEBB-4A5F-8F3F-9894A2CEF0FA}">
  <a:tblStyle styleId="{E78802EA-EEBB-4A5F-8F3F-9894A2CEF0F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441" autoAdjust="0"/>
  </p:normalViewPr>
  <p:slideViewPr>
    <p:cSldViewPr snapToGrid="0">
      <p:cViewPr varScale="1">
        <p:scale>
          <a:sx n="116" d="100"/>
          <a:sy n="116" d="100"/>
        </p:scale>
        <p:origin x="84" y="1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AE5BA6-E7D9-49D5-901F-F2B570569BB1}"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F0B48BDA-ADAE-4361-8ED4-E35CE8F82D67}">
      <dgm:prSet phldrT="[Text]"/>
      <dgm:spPr/>
      <dgm:t>
        <a:bodyPr/>
        <a:lstStyle/>
        <a:p>
          <a:r>
            <a:rPr lang="en-US" dirty="0" smtClean="0">
              <a:solidFill>
                <a:schemeClr val="bg2">
                  <a:lumMod val="50000"/>
                </a:schemeClr>
              </a:solidFill>
              <a:latin typeface="Chivo" panose="020B0604020202020204" charset="0"/>
            </a:rPr>
            <a:t>Why?</a:t>
          </a:r>
          <a:endParaRPr lang="en-US" dirty="0">
            <a:solidFill>
              <a:schemeClr val="bg2">
                <a:lumMod val="50000"/>
              </a:schemeClr>
            </a:solidFill>
            <a:latin typeface="Chivo" panose="020B0604020202020204" charset="0"/>
          </a:endParaRPr>
        </a:p>
      </dgm:t>
    </dgm:pt>
    <dgm:pt modelId="{205D3D67-0179-4FB5-9D8E-EC429F1A8788}" type="parTrans" cxnId="{1176E3F5-2A47-42DC-9A6F-2FF58326F09F}">
      <dgm:prSet/>
      <dgm:spPr/>
      <dgm:t>
        <a:bodyPr/>
        <a:lstStyle/>
        <a:p>
          <a:endParaRPr lang="en-US"/>
        </a:p>
      </dgm:t>
    </dgm:pt>
    <dgm:pt modelId="{62D4607B-EA07-41BE-A368-2A6F3E4350AE}" type="sibTrans" cxnId="{1176E3F5-2A47-42DC-9A6F-2FF58326F09F}">
      <dgm:prSet/>
      <dgm:spPr/>
      <dgm:t>
        <a:bodyPr/>
        <a:lstStyle/>
        <a:p>
          <a:endParaRPr lang="en-US"/>
        </a:p>
      </dgm:t>
    </dgm:pt>
    <dgm:pt modelId="{E0D1E2B8-2AE2-49CA-AC78-9A07272BA58E}">
      <dgm:prSet phldrT="[Text]"/>
      <dgm:spPr/>
      <dgm:t>
        <a:bodyPr/>
        <a:lstStyle/>
        <a:p>
          <a:r>
            <a:rPr lang="en-US" dirty="0" smtClean="0">
              <a:solidFill>
                <a:schemeClr val="bg2">
                  <a:lumMod val="50000"/>
                </a:schemeClr>
              </a:solidFill>
              <a:latin typeface="Chivo" panose="020B0604020202020204" charset="0"/>
            </a:rPr>
            <a:t>Why?</a:t>
          </a:r>
          <a:endParaRPr lang="en-US" dirty="0">
            <a:solidFill>
              <a:schemeClr val="bg2">
                <a:lumMod val="50000"/>
              </a:schemeClr>
            </a:solidFill>
            <a:latin typeface="Chivo" panose="020B0604020202020204" charset="0"/>
          </a:endParaRPr>
        </a:p>
      </dgm:t>
    </dgm:pt>
    <dgm:pt modelId="{81F16C59-B755-48F6-B883-AA7E78FBDC93}" type="parTrans" cxnId="{BD54279C-EAA0-4CB0-9C16-BD77E1836054}">
      <dgm:prSet/>
      <dgm:spPr/>
      <dgm:t>
        <a:bodyPr/>
        <a:lstStyle/>
        <a:p>
          <a:endParaRPr lang="en-US"/>
        </a:p>
      </dgm:t>
    </dgm:pt>
    <dgm:pt modelId="{AB92D5BA-7FF8-4802-80EC-BB5CE63344E1}" type="sibTrans" cxnId="{BD54279C-EAA0-4CB0-9C16-BD77E1836054}">
      <dgm:prSet/>
      <dgm:spPr/>
      <dgm:t>
        <a:bodyPr/>
        <a:lstStyle/>
        <a:p>
          <a:endParaRPr lang="en-US"/>
        </a:p>
      </dgm:t>
    </dgm:pt>
    <dgm:pt modelId="{B9D0FC5D-85CA-4430-991B-C0B145EEC0A2}">
      <dgm:prSet phldrT="[Text]"/>
      <dgm:spPr/>
      <dgm:t>
        <a:bodyPr/>
        <a:lstStyle/>
        <a:p>
          <a:r>
            <a:rPr lang="en-US" dirty="0" smtClean="0">
              <a:solidFill>
                <a:schemeClr val="bg2">
                  <a:lumMod val="50000"/>
                </a:schemeClr>
              </a:solidFill>
              <a:latin typeface="Chivo" panose="020B0604020202020204" charset="0"/>
            </a:rPr>
            <a:t>Why?</a:t>
          </a:r>
          <a:endParaRPr lang="en-US" dirty="0">
            <a:solidFill>
              <a:schemeClr val="bg2">
                <a:lumMod val="50000"/>
              </a:schemeClr>
            </a:solidFill>
            <a:latin typeface="Chivo" panose="020B0604020202020204" charset="0"/>
          </a:endParaRPr>
        </a:p>
      </dgm:t>
    </dgm:pt>
    <dgm:pt modelId="{04973118-51A0-48D3-A918-642DAD0CAC13}" type="parTrans" cxnId="{B01A4EA9-437B-4E95-A636-DFC709DC4020}">
      <dgm:prSet/>
      <dgm:spPr/>
      <dgm:t>
        <a:bodyPr/>
        <a:lstStyle/>
        <a:p>
          <a:endParaRPr lang="en-US"/>
        </a:p>
      </dgm:t>
    </dgm:pt>
    <dgm:pt modelId="{2A3F03B9-79EF-4EDC-8C0C-1CAF7C45A22F}" type="sibTrans" cxnId="{B01A4EA9-437B-4E95-A636-DFC709DC4020}">
      <dgm:prSet/>
      <dgm:spPr/>
      <dgm:t>
        <a:bodyPr/>
        <a:lstStyle/>
        <a:p>
          <a:endParaRPr lang="en-US"/>
        </a:p>
      </dgm:t>
    </dgm:pt>
    <dgm:pt modelId="{955E4299-6CE0-4E7C-B6B1-0970E3F826E9}">
      <dgm:prSet phldrT="[Text]"/>
      <dgm:spPr/>
      <dgm:t>
        <a:bodyPr/>
        <a:lstStyle/>
        <a:p>
          <a:r>
            <a:rPr lang="en-US" dirty="0" smtClean="0">
              <a:solidFill>
                <a:schemeClr val="bg2">
                  <a:lumMod val="50000"/>
                </a:schemeClr>
              </a:solidFill>
              <a:latin typeface="Chivo" panose="020B0604020202020204" charset="0"/>
            </a:rPr>
            <a:t>Why?</a:t>
          </a:r>
          <a:endParaRPr lang="en-US" dirty="0">
            <a:solidFill>
              <a:schemeClr val="bg2">
                <a:lumMod val="50000"/>
              </a:schemeClr>
            </a:solidFill>
            <a:latin typeface="Chivo" panose="020B0604020202020204" charset="0"/>
          </a:endParaRPr>
        </a:p>
      </dgm:t>
    </dgm:pt>
    <dgm:pt modelId="{B9BF3A1F-F9BD-499E-8CDB-27052ACCB747}" type="parTrans" cxnId="{4AD3A1BA-18D7-434C-AB7E-21EB777AFECB}">
      <dgm:prSet/>
      <dgm:spPr/>
      <dgm:t>
        <a:bodyPr/>
        <a:lstStyle/>
        <a:p>
          <a:endParaRPr lang="en-US"/>
        </a:p>
      </dgm:t>
    </dgm:pt>
    <dgm:pt modelId="{C71C7A50-E6F8-4A4A-B6F5-0FC8163DD03F}" type="sibTrans" cxnId="{4AD3A1BA-18D7-434C-AB7E-21EB777AFECB}">
      <dgm:prSet/>
      <dgm:spPr/>
      <dgm:t>
        <a:bodyPr/>
        <a:lstStyle/>
        <a:p>
          <a:endParaRPr lang="en-US"/>
        </a:p>
      </dgm:t>
    </dgm:pt>
    <dgm:pt modelId="{3A17B407-2355-414B-95F6-DCBCE6A75558}">
      <dgm:prSet phldrT="[Text]"/>
      <dgm:spPr/>
      <dgm:t>
        <a:bodyPr/>
        <a:lstStyle/>
        <a:p>
          <a:r>
            <a:rPr lang="en-US" b="1" dirty="0" smtClean="0">
              <a:solidFill>
                <a:schemeClr val="bg2">
                  <a:lumMod val="50000"/>
                </a:schemeClr>
              </a:solidFill>
              <a:latin typeface="Chivo" panose="020B0604020202020204" charset="0"/>
            </a:rPr>
            <a:t>Why!</a:t>
          </a:r>
          <a:endParaRPr lang="en-US" b="1" dirty="0">
            <a:solidFill>
              <a:schemeClr val="bg2">
                <a:lumMod val="50000"/>
              </a:schemeClr>
            </a:solidFill>
            <a:latin typeface="Chivo" panose="020B0604020202020204" charset="0"/>
          </a:endParaRPr>
        </a:p>
      </dgm:t>
    </dgm:pt>
    <dgm:pt modelId="{3A2E1B5F-1E34-4AAC-8387-B7D095B5847F}" type="parTrans" cxnId="{E8FD8EDF-B641-4789-9C42-A78CD074926F}">
      <dgm:prSet/>
      <dgm:spPr/>
      <dgm:t>
        <a:bodyPr/>
        <a:lstStyle/>
        <a:p>
          <a:endParaRPr lang="en-US"/>
        </a:p>
      </dgm:t>
    </dgm:pt>
    <dgm:pt modelId="{B7D9B01A-F8D2-4D17-8188-D5986E85CD25}" type="sibTrans" cxnId="{E8FD8EDF-B641-4789-9C42-A78CD074926F}">
      <dgm:prSet/>
      <dgm:spPr/>
      <dgm:t>
        <a:bodyPr/>
        <a:lstStyle/>
        <a:p>
          <a:endParaRPr lang="en-US"/>
        </a:p>
      </dgm:t>
    </dgm:pt>
    <dgm:pt modelId="{42A7CBAA-6D91-418E-B1DC-ED741CDDA187}" type="pres">
      <dgm:prSet presAssocID="{F6AE5BA6-E7D9-49D5-901F-F2B570569BB1}" presName="Name0" presStyleCnt="0">
        <dgm:presLayoutVars>
          <dgm:chMax val="11"/>
          <dgm:chPref val="11"/>
          <dgm:dir/>
          <dgm:resizeHandles/>
        </dgm:presLayoutVars>
      </dgm:prSet>
      <dgm:spPr/>
      <dgm:t>
        <a:bodyPr/>
        <a:lstStyle/>
        <a:p>
          <a:endParaRPr lang="en-US"/>
        </a:p>
      </dgm:t>
    </dgm:pt>
    <dgm:pt modelId="{16F33988-656B-4F5C-9170-40414644952C}" type="pres">
      <dgm:prSet presAssocID="{3A17B407-2355-414B-95F6-DCBCE6A75558}" presName="Accent5" presStyleCnt="0"/>
      <dgm:spPr/>
    </dgm:pt>
    <dgm:pt modelId="{BD908DD9-2562-444F-9DC4-C001A3227FCD}" type="pres">
      <dgm:prSet presAssocID="{3A17B407-2355-414B-95F6-DCBCE6A75558}" presName="Accent" presStyleLbl="node1" presStyleIdx="0" presStyleCnt="5"/>
      <dgm:spPr/>
    </dgm:pt>
    <dgm:pt modelId="{42E4F191-0F06-4569-8340-043F1F4B3870}" type="pres">
      <dgm:prSet presAssocID="{3A17B407-2355-414B-95F6-DCBCE6A75558}" presName="ParentBackground5" presStyleCnt="0"/>
      <dgm:spPr/>
    </dgm:pt>
    <dgm:pt modelId="{2F63CF31-9EB3-4BFA-9F6F-AC80E709D5AD}" type="pres">
      <dgm:prSet presAssocID="{3A17B407-2355-414B-95F6-DCBCE6A75558}" presName="ParentBackground" presStyleLbl="fgAcc1" presStyleIdx="0" presStyleCnt="5"/>
      <dgm:spPr/>
      <dgm:t>
        <a:bodyPr/>
        <a:lstStyle/>
        <a:p>
          <a:endParaRPr lang="en-US"/>
        </a:p>
      </dgm:t>
    </dgm:pt>
    <dgm:pt modelId="{78EC2CE5-B4D5-49DB-AE4A-AD12DD566A62}" type="pres">
      <dgm:prSet presAssocID="{3A17B407-2355-414B-95F6-DCBCE6A75558}" presName="Parent5" presStyleLbl="revTx" presStyleIdx="0" presStyleCnt="0">
        <dgm:presLayoutVars>
          <dgm:chMax val="1"/>
          <dgm:chPref val="1"/>
          <dgm:bulletEnabled val="1"/>
        </dgm:presLayoutVars>
      </dgm:prSet>
      <dgm:spPr/>
      <dgm:t>
        <a:bodyPr/>
        <a:lstStyle/>
        <a:p>
          <a:endParaRPr lang="en-US"/>
        </a:p>
      </dgm:t>
    </dgm:pt>
    <dgm:pt modelId="{B2A96FEC-7DF8-4A6E-BC17-44355190A476}" type="pres">
      <dgm:prSet presAssocID="{955E4299-6CE0-4E7C-B6B1-0970E3F826E9}" presName="Accent4" presStyleCnt="0"/>
      <dgm:spPr/>
    </dgm:pt>
    <dgm:pt modelId="{2300AD58-5F52-4C07-A0A1-DBBBF35B5FC6}" type="pres">
      <dgm:prSet presAssocID="{955E4299-6CE0-4E7C-B6B1-0970E3F826E9}" presName="Accent" presStyleLbl="node1" presStyleIdx="1" presStyleCnt="5"/>
      <dgm:spPr/>
    </dgm:pt>
    <dgm:pt modelId="{F39EC80D-A307-486E-9C57-50BBA87994C7}" type="pres">
      <dgm:prSet presAssocID="{955E4299-6CE0-4E7C-B6B1-0970E3F826E9}" presName="ParentBackground4" presStyleCnt="0"/>
      <dgm:spPr/>
    </dgm:pt>
    <dgm:pt modelId="{0801E2F4-68F0-4CFC-ACBD-0A6B0A53AFED}" type="pres">
      <dgm:prSet presAssocID="{955E4299-6CE0-4E7C-B6B1-0970E3F826E9}" presName="ParentBackground" presStyleLbl="fgAcc1" presStyleIdx="1" presStyleCnt="5"/>
      <dgm:spPr/>
      <dgm:t>
        <a:bodyPr/>
        <a:lstStyle/>
        <a:p>
          <a:endParaRPr lang="en-US"/>
        </a:p>
      </dgm:t>
    </dgm:pt>
    <dgm:pt modelId="{501CF5E0-996E-4E90-B02F-C01141C9F62E}" type="pres">
      <dgm:prSet presAssocID="{955E4299-6CE0-4E7C-B6B1-0970E3F826E9}" presName="Parent4" presStyleLbl="revTx" presStyleIdx="0" presStyleCnt="0">
        <dgm:presLayoutVars>
          <dgm:chMax val="1"/>
          <dgm:chPref val="1"/>
          <dgm:bulletEnabled val="1"/>
        </dgm:presLayoutVars>
      </dgm:prSet>
      <dgm:spPr/>
      <dgm:t>
        <a:bodyPr/>
        <a:lstStyle/>
        <a:p>
          <a:endParaRPr lang="en-US"/>
        </a:p>
      </dgm:t>
    </dgm:pt>
    <dgm:pt modelId="{9D304A8C-D7D5-4FEF-B78A-6181FF7628B5}" type="pres">
      <dgm:prSet presAssocID="{B9D0FC5D-85CA-4430-991B-C0B145EEC0A2}" presName="Accent3" presStyleCnt="0"/>
      <dgm:spPr/>
    </dgm:pt>
    <dgm:pt modelId="{65CA1A1A-5A3F-4B17-A006-DDE61075CA7E}" type="pres">
      <dgm:prSet presAssocID="{B9D0FC5D-85CA-4430-991B-C0B145EEC0A2}" presName="Accent" presStyleLbl="node1" presStyleIdx="2" presStyleCnt="5"/>
      <dgm:spPr/>
    </dgm:pt>
    <dgm:pt modelId="{AD752E58-465B-452F-8A33-74BF42439109}" type="pres">
      <dgm:prSet presAssocID="{B9D0FC5D-85CA-4430-991B-C0B145EEC0A2}" presName="ParentBackground3" presStyleCnt="0"/>
      <dgm:spPr/>
    </dgm:pt>
    <dgm:pt modelId="{DFD49560-013F-4426-AFB8-6E6DCB045DAE}" type="pres">
      <dgm:prSet presAssocID="{B9D0FC5D-85CA-4430-991B-C0B145EEC0A2}" presName="ParentBackground" presStyleLbl="fgAcc1" presStyleIdx="2" presStyleCnt="5"/>
      <dgm:spPr/>
      <dgm:t>
        <a:bodyPr/>
        <a:lstStyle/>
        <a:p>
          <a:endParaRPr lang="en-US"/>
        </a:p>
      </dgm:t>
    </dgm:pt>
    <dgm:pt modelId="{C8414D55-B5E7-4672-BF8A-ED505843240F}" type="pres">
      <dgm:prSet presAssocID="{B9D0FC5D-85CA-4430-991B-C0B145EEC0A2}" presName="Parent3" presStyleLbl="revTx" presStyleIdx="0" presStyleCnt="0">
        <dgm:presLayoutVars>
          <dgm:chMax val="1"/>
          <dgm:chPref val="1"/>
          <dgm:bulletEnabled val="1"/>
        </dgm:presLayoutVars>
      </dgm:prSet>
      <dgm:spPr/>
      <dgm:t>
        <a:bodyPr/>
        <a:lstStyle/>
        <a:p>
          <a:endParaRPr lang="en-US"/>
        </a:p>
      </dgm:t>
    </dgm:pt>
    <dgm:pt modelId="{181BA700-B4FE-42ED-AF42-F40469D1B012}" type="pres">
      <dgm:prSet presAssocID="{E0D1E2B8-2AE2-49CA-AC78-9A07272BA58E}" presName="Accent2" presStyleCnt="0"/>
      <dgm:spPr/>
    </dgm:pt>
    <dgm:pt modelId="{0EB62A5B-E1EB-4BB4-9DE8-7735F6F9E29D}" type="pres">
      <dgm:prSet presAssocID="{E0D1E2B8-2AE2-49CA-AC78-9A07272BA58E}" presName="Accent" presStyleLbl="node1" presStyleIdx="3" presStyleCnt="5"/>
      <dgm:spPr/>
    </dgm:pt>
    <dgm:pt modelId="{1D54704E-75A1-4155-BCC8-5C550F18C419}" type="pres">
      <dgm:prSet presAssocID="{E0D1E2B8-2AE2-49CA-AC78-9A07272BA58E}" presName="ParentBackground2" presStyleCnt="0"/>
      <dgm:spPr/>
    </dgm:pt>
    <dgm:pt modelId="{108812F3-AC16-46D6-8A8A-F67B08617404}" type="pres">
      <dgm:prSet presAssocID="{E0D1E2B8-2AE2-49CA-AC78-9A07272BA58E}" presName="ParentBackground" presStyleLbl="fgAcc1" presStyleIdx="3" presStyleCnt="5"/>
      <dgm:spPr/>
      <dgm:t>
        <a:bodyPr/>
        <a:lstStyle/>
        <a:p>
          <a:endParaRPr lang="en-US"/>
        </a:p>
      </dgm:t>
    </dgm:pt>
    <dgm:pt modelId="{FA6AFB1A-BDD0-4AC4-8753-0C6B6F01D7AB}" type="pres">
      <dgm:prSet presAssocID="{E0D1E2B8-2AE2-49CA-AC78-9A07272BA58E}" presName="Parent2" presStyleLbl="revTx" presStyleIdx="0" presStyleCnt="0">
        <dgm:presLayoutVars>
          <dgm:chMax val="1"/>
          <dgm:chPref val="1"/>
          <dgm:bulletEnabled val="1"/>
        </dgm:presLayoutVars>
      </dgm:prSet>
      <dgm:spPr/>
      <dgm:t>
        <a:bodyPr/>
        <a:lstStyle/>
        <a:p>
          <a:endParaRPr lang="en-US"/>
        </a:p>
      </dgm:t>
    </dgm:pt>
    <dgm:pt modelId="{F3CB76FD-EE67-4569-BAED-EA3A55659A92}" type="pres">
      <dgm:prSet presAssocID="{F0B48BDA-ADAE-4361-8ED4-E35CE8F82D67}" presName="Accent1" presStyleCnt="0"/>
      <dgm:spPr/>
    </dgm:pt>
    <dgm:pt modelId="{F0D684E9-EDC3-495A-BD8D-52F5EC9228D2}" type="pres">
      <dgm:prSet presAssocID="{F0B48BDA-ADAE-4361-8ED4-E35CE8F82D67}" presName="Accent" presStyleLbl="node1" presStyleIdx="4" presStyleCnt="5"/>
      <dgm:spPr/>
    </dgm:pt>
    <dgm:pt modelId="{0DACE19F-E0C2-4181-B031-E056E14F7D4F}" type="pres">
      <dgm:prSet presAssocID="{F0B48BDA-ADAE-4361-8ED4-E35CE8F82D67}" presName="ParentBackground1" presStyleCnt="0"/>
      <dgm:spPr/>
    </dgm:pt>
    <dgm:pt modelId="{36E5ED14-F36C-4B91-856C-58A9AE9794F1}" type="pres">
      <dgm:prSet presAssocID="{F0B48BDA-ADAE-4361-8ED4-E35CE8F82D67}" presName="ParentBackground" presStyleLbl="fgAcc1" presStyleIdx="4" presStyleCnt="5"/>
      <dgm:spPr/>
      <dgm:t>
        <a:bodyPr/>
        <a:lstStyle/>
        <a:p>
          <a:endParaRPr lang="en-US"/>
        </a:p>
      </dgm:t>
    </dgm:pt>
    <dgm:pt modelId="{55AEB21F-F5E5-4B78-B550-F1903E31910A}" type="pres">
      <dgm:prSet presAssocID="{F0B48BDA-ADAE-4361-8ED4-E35CE8F82D67}" presName="Parent1" presStyleLbl="revTx" presStyleIdx="0" presStyleCnt="0">
        <dgm:presLayoutVars>
          <dgm:chMax val="1"/>
          <dgm:chPref val="1"/>
          <dgm:bulletEnabled val="1"/>
        </dgm:presLayoutVars>
      </dgm:prSet>
      <dgm:spPr/>
      <dgm:t>
        <a:bodyPr/>
        <a:lstStyle/>
        <a:p>
          <a:endParaRPr lang="en-US"/>
        </a:p>
      </dgm:t>
    </dgm:pt>
  </dgm:ptLst>
  <dgm:cxnLst>
    <dgm:cxn modelId="{FD1089C3-1E5F-43AE-9F6D-104F7F6517F0}" type="presOf" srcId="{3A17B407-2355-414B-95F6-DCBCE6A75558}" destId="{2F63CF31-9EB3-4BFA-9F6F-AC80E709D5AD}" srcOrd="0" destOrd="0" presId="urn:microsoft.com/office/officeart/2011/layout/CircleProcess"/>
    <dgm:cxn modelId="{0528FE2D-26C7-4A96-9D89-4C146A8FD476}" type="presOf" srcId="{955E4299-6CE0-4E7C-B6B1-0970E3F826E9}" destId="{501CF5E0-996E-4E90-B02F-C01141C9F62E}" srcOrd="1" destOrd="0" presId="urn:microsoft.com/office/officeart/2011/layout/CircleProcess"/>
    <dgm:cxn modelId="{966DED71-9F96-4C99-A8C3-2A40363A8F0D}" type="presOf" srcId="{E0D1E2B8-2AE2-49CA-AC78-9A07272BA58E}" destId="{108812F3-AC16-46D6-8A8A-F67B08617404}" srcOrd="0" destOrd="0" presId="urn:microsoft.com/office/officeart/2011/layout/CircleProcess"/>
    <dgm:cxn modelId="{38E6B93A-0E6A-4AD4-9EB0-7E9D784272A1}" type="presOf" srcId="{F0B48BDA-ADAE-4361-8ED4-E35CE8F82D67}" destId="{36E5ED14-F36C-4B91-856C-58A9AE9794F1}" srcOrd="0" destOrd="0" presId="urn:microsoft.com/office/officeart/2011/layout/CircleProcess"/>
    <dgm:cxn modelId="{E8FD8EDF-B641-4789-9C42-A78CD074926F}" srcId="{F6AE5BA6-E7D9-49D5-901F-F2B570569BB1}" destId="{3A17B407-2355-414B-95F6-DCBCE6A75558}" srcOrd="4" destOrd="0" parTransId="{3A2E1B5F-1E34-4AAC-8387-B7D095B5847F}" sibTransId="{B7D9B01A-F8D2-4D17-8188-D5986E85CD25}"/>
    <dgm:cxn modelId="{0CF39D9D-44D5-438E-88D4-65656381B449}" type="presOf" srcId="{E0D1E2B8-2AE2-49CA-AC78-9A07272BA58E}" destId="{FA6AFB1A-BDD0-4AC4-8753-0C6B6F01D7AB}" srcOrd="1" destOrd="0" presId="urn:microsoft.com/office/officeart/2011/layout/CircleProcess"/>
    <dgm:cxn modelId="{1F99A9E8-FF8F-4F39-92E8-023131D7B521}" type="presOf" srcId="{B9D0FC5D-85CA-4430-991B-C0B145EEC0A2}" destId="{DFD49560-013F-4426-AFB8-6E6DCB045DAE}" srcOrd="0" destOrd="0" presId="urn:microsoft.com/office/officeart/2011/layout/CircleProcess"/>
    <dgm:cxn modelId="{BDCDE534-01B9-4AA8-8C18-F85EF2CF036D}" type="presOf" srcId="{3A17B407-2355-414B-95F6-DCBCE6A75558}" destId="{78EC2CE5-B4D5-49DB-AE4A-AD12DD566A62}" srcOrd="1" destOrd="0" presId="urn:microsoft.com/office/officeart/2011/layout/CircleProcess"/>
    <dgm:cxn modelId="{4AD3A1BA-18D7-434C-AB7E-21EB777AFECB}" srcId="{F6AE5BA6-E7D9-49D5-901F-F2B570569BB1}" destId="{955E4299-6CE0-4E7C-B6B1-0970E3F826E9}" srcOrd="3" destOrd="0" parTransId="{B9BF3A1F-F9BD-499E-8CDB-27052ACCB747}" sibTransId="{C71C7A50-E6F8-4A4A-B6F5-0FC8163DD03F}"/>
    <dgm:cxn modelId="{B01A4EA9-437B-4E95-A636-DFC709DC4020}" srcId="{F6AE5BA6-E7D9-49D5-901F-F2B570569BB1}" destId="{B9D0FC5D-85CA-4430-991B-C0B145EEC0A2}" srcOrd="2" destOrd="0" parTransId="{04973118-51A0-48D3-A918-642DAD0CAC13}" sibTransId="{2A3F03B9-79EF-4EDC-8C0C-1CAF7C45A22F}"/>
    <dgm:cxn modelId="{0DBB17DF-2EAE-4690-9106-C3D29B98362B}" type="presOf" srcId="{F0B48BDA-ADAE-4361-8ED4-E35CE8F82D67}" destId="{55AEB21F-F5E5-4B78-B550-F1903E31910A}" srcOrd="1" destOrd="0" presId="urn:microsoft.com/office/officeart/2011/layout/CircleProcess"/>
    <dgm:cxn modelId="{17080E03-1EE5-4BCC-A0CE-7FB2C59FA44F}" type="presOf" srcId="{955E4299-6CE0-4E7C-B6B1-0970E3F826E9}" destId="{0801E2F4-68F0-4CFC-ACBD-0A6B0A53AFED}" srcOrd="0" destOrd="0" presId="urn:microsoft.com/office/officeart/2011/layout/CircleProcess"/>
    <dgm:cxn modelId="{BD54279C-EAA0-4CB0-9C16-BD77E1836054}" srcId="{F6AE5BA6-E7D9-49D5-901F-F2B570569BB1}" destId="{E0D1E2B8-2AE2-49CA-AC78-9A07272BA58E}" srcOrd="1" destOrd="0" parTransId="{81F16C59-B755-48F6-B883-AA7E78FBDC93}" sibTransId="{AB92D5BA-7FF8-4802-80EC-BB5CE63344E1}"/>
    <dgm:cxn modelId="{1176E3F5-2A47-42DC-9A6F-2FF58326F09F}" srcId="{F6AE5BA6-E7D9-49D5-901F-F2B570569BB1}" destId="{F0B48BDA-ADAE-4361-8ED4-E35CE8F82D67}" srcOrd="0" destOrd="0" parTransId="{205D3D67-0179-4FB5-9D8E-EC429F1A8788}" sibTransId="{62D4607B-EA07-41BE-A368-2A6F3E4350AE}"/>
    <dgm:cxn modelId="{9B2603CC-B9B0-4288-A402-0AC2F25D4CEB}" type="presOf" srcId="{B9D0FC5D-85CA-4430-991B-C0B145EEC0A2}" destId="{C8414D55-B5E7-4672-BF8A-ED505843240F}" srcOrd="1" destOrd="0" presId="urn:microsoft.com/office/officeart/2011/layout/CircleProcess"/>
    <dgm:cxn modelId="{4814F541-03F0-4CA4-8207-130FEC9DB48C}" type="presOf" srcId="{F6AE5BA6-E7D9-49D5-901F-F2B570569BB1}" destId="{42A7CBAA-6D91-418E-B1DC-ED741CDDA187}" srcOrd="0" destOrd="0" presId="urn:microsoft.com/office/officeart/2011/layout/CircleProcess"/>
    <dgm:cxn modelId="{AF1E6675-BD63-486A-8079-FD424D5A26D6}" type="presParOf" srcId="{42A7CBAA-6D91-418E-B1DC-ED741CDDA187}" destId="{16F33988-656B-4F5C-9170-40414644952C}" srcOrd="0" destOrd="0" presId="urn:microsoft.com/office/officeart/2011/layout/CircleProcess"/>
    <dgm:cxn modelId="{704EE711-AAAC-4DC0-AAB7-F57599450FFB}" type="presParOf" srcId="{16F33988-656B-4F5C-9170-40414644952C}" destId="{BD908DD9-2562-444F-9DC4-C001A3227FCD}" srcOrd="0" destOrd="0" presId="urn:microsoft.com/office/officeart/2011/layout/CircleProcess"/>
    <dgm:cxn modelId="{FF5A094C-2E9D-4841-96EE-F3BB8A5DB202}" type="presParOf" srcId="{42A7CBAA-6D91-418E-B1DC-ED741CDDA187}" destId="{42E4F191-0F06-4569-8340-043F1F4B3870}" srcOrd="1" destOrd="0" presId="urn:microsoft.com/office/officeart/2011/layout/CircleProcess"/>
    <dgm:cxn modelId="{BB484DAA-C74B-4D76-9F15-DAB6849EB0CA}" type="presParOf" srcId="{42E4F191-0F06-4569-8340-043F1F4B3870}" destId="{2F63CF31-9EB3-4BFA-9F6F-AC80E709D5AD}" srcOrd="0" destOrd="0" presId="urn:microsoft.com/office/officeart/2011/layout/CircleProcess"/>
    <dgm:cxn modelId="{8A4199A9-1128-445C-9556-EAD6F81E273C}" type="presParOf" srcId="{42A7CBAA-6D91-418E-B1DC-ED741CDDA187}" destId="{78EC2CE5-B4D5-49DB-AE4A-AD12DD566A62}" srcOrd="2" destOrd="0" presId="urn:microsoft.com/office/officeart/2011/layout/CircleProcess"/>
    <dgm:cxn modelId="{9B7749EF-ABBB-4131-ADCE-099C433AA98C}" type="presParOf" srcId="{42A7CBAA-6D91-418E-B1DC-ED741CDDA187}" destId="{B2A96FEC-7DF8-4A6E-BC17-44355190A476}" srcOrd="3" destOrd="0" presId="urn:microsoft.com/office/officeart/2011/layout/CircleProcess"/>
    <dgm:cxn modelId="{085AD667-582B-4EE0-B463-D646A4BC5229}" type="presParOf" srcId="{B2A96FEC-7DF8-4A6E-BC17-44355190A476}" destId="{2300AD58-5F52-4C07-A0A1-DBBBF35B5FC6}" srcOrd="0" destOrd="0" presId="urn:microsoft.com/office/officeart/2011/layout/CircleProcess"/>
    <dgm:cxn modelId="{EBC15657-4354-40E6-93F5-4E4A7FDBE8F9}" type="presParOf" srcId="{42A7CBAA-6D91-418E-B1DC-ED741CDDA187}" destId="{F39EC80D-A307-486E-9C57-50BBA87994C7}" srcOrd="4" destOrd="0" presId="urn:microsoft.com/office/officeart/2011/layout/CircleProcess"/>
    <dgm:cxn modelId="{B6510FDA-CF44-40C6-8DD0-C2C1E828A496}" type="presParOf" srcId="{F39EC80D-A307-486E-9C57-50BBA87994C7}" destId="{0801E2F4-68F0-4CFC-ACBD-0A6B0A53AFED}" srcOrd="0" destOrd="0" presId="urn:microsoft.com/office/officeart/2011/layout/CircleProcess"/>
    <dgm:cxn modelId="{7833E0B4-3C7F-489D-9379-2A561E3BC0F6}" type="presParOf" srcId="{42A7CBAA-6D91-418E-B1DC-ED741CDDA187}" destId="{501CF5E0-996E-4E90-B02F-C01141C9F62E}" srcOrd="5" destOrd="0" presId="urn:microsoft.com/office/officeart/2011/layout/CircleProcess"/>
    <dgm:cxn modelId="{1ADC8D21-013C-4C31-8C43-B91857183E15}" type="presParOf" srcId="{42A7CBAA-6D91-418E-B1DC-ED741CDDA187}" destId="{9D304A8C-D7D5-4FEF-B78A-6181FF7628B5}" srcOrd="6" destOrd="0" presId="urn:microsoft.com/office/officeart/2011/layout/CircleProcess"/>
    <dgm:cxn modelId="{BA64390B-DD22-4550-AC52-BC4B2257369D}" type="presParOf" srcId="{9D304A8C-D7D5-4FEF-B78A-6181FF7628B5}" destId="{65CA1A1A-5A3F-4B17-A006-DDE61075CA7E}" srcOrd="0" destOrd="0" presId="urn:microsoft.com/office/officeart/2011/layout/CircleProcess"/>
    <dgm:cxn modelId="{9A763BE0-656D-42FA-840A-A7E2C20CDC48}" type="presParOf" srcId="{42A7CBAA-6D91-418E-B1DC-ED741CDDA187}" destId="{AD752E58-465B-452F-8A33-74BF42439109}" srcOrd="7" destOrd="0" presId="urn:microsoft.com/office/officeart/2011/layout/CircleProcess"/>
    <dgm:cxn modelId="{61A5431E-3012-4CA0-82AC-284798AEED52}" type="presParOf" srcId="{AD752E58-465B-452F-8A33-74BF42439109}" destId="{DFD49560-013F-4426-AFB8-6E6DCB045DAE}" srcOrd="0" destOrd="0" presId="urn:microsoft.com/office/officeart/2011/layout/CircleProcess"/>
    <dgm:cxn modelId="{AEFBFDAB-5F65-47F9-8196-FB481FF750ED}" type="presParOf" srcId="{42A7CBAA-6D91-418E-B1DC-ED741CDDA187}" destId="{C8414D55-B5E7-4672-BF8A-ED505843240F}" srcOrd="8" destOrd="0" presId="urn:microsoft.com/office/officeart/2011/layout/CircleProcess"/>
    <dgm:cxn modelId="{30449469-6516-46ED-8C52-B06D974F0B37}" type="presParOf" srcId="{42A7CBAA-6D91-418E-B1DC-ED741CDDA187}" destId="{181BA700-B4FE-42ED-AF42-F40469D1B012}" srcOrd="9" destOrd="0" presId="urn:microsoft.com/office/officeart/2011/layout/CircleProcess"/>
    <dgm:cxn modelId="{CB541F36-C50A-4030-AAF7-CB4E831B2720}" type="presParOf" srcId="{181BA700-B4FE-42ED-AF42-F40469D1B012}" destId="{0EB62A5B-E1EB-4BB4-9DE8-7735F6F9E29D}" srcOrd="0" destOrd="0" presId="urn:microsoft.com/office/officeart/2011/layout/CircleProcess"/>
    <dgm:cxn modelId="{2ED70471-B62F-42AA-887C-B39EAB023E18}" type="presParOf" srcId="{42A7CBAA-6D91-418E-B1DC-ED741CDDA187}" destId="{1D54704E-75A1-4155-BCC8-5C550F18C419}" srcOrd="10" destOrd="0" presId="urn:microsoft.com/office/officeart/2011/layout/CircleProcess"/>
    <dgm:cxn modelId="{4C49BAF9-B181-4E0E-9AAB-BD9032AFF5ED}" type="presParOf" srcId="{1D54704E-75A1-4155-BCC8-5C550F18C419}" destId="{108812F3-AC16-46D6-8A8A-F67B08617404}" srcOrd="0" destOrd="0" presId="urn:microsoft.com/office/officeart/2011/layout/CircleProcess"/>
    <dgm:cxn modelId="{2E119E97-2AC8-44C0-9175-B738D214CDBA}" type="presParOf" srcId="{42A7CBAA-6D91-418E-B1DC-ED741CDDA187}" destId="{FA6AFB1A-BDD0-4AC4-8753-0C6B6F01D7AB}" srcOrd="11" destOrd="0" presId="urn:microsoft.com/office/officeart/2011/layout/CircleProcess"/>
    <dgm:cxn modelId="{7009AAD6-CB30-4F11-A080-58C85B4DE267}" type="presParOf" srcId="{42A7CBAA-6D91-418E-B1DC-ED741CDDA187}" destId="{F3CB76FD-EE67-4569-BAED-EA3A55659A92}" srcOrd="12" destOrd="0" presId="urn:microsoft.com/office/officeart/2011/layout/CircleProcess"/>
    <dgm:cxn modelId="{DC03C697-7779-4581-A829-8625D8625DC5}" type="presParOf" srcId="{F3CB76FD-EE67-4569-BAED-EA3A55659A92}" destId="{F0D684E9-EDC3-495A-BD8D-52F5EC9228D2}" srcOrd="0" destOrd="0" presId="urn:microsoft.com/office/officeart/2011/layout/CircleProcess"/>
    <dgm:cxn modelId="{F202C183-BF4C-4495-A93A-5F5EF1547BAA}" type="presParOf" srcId="{42A7CBAA-6D91-418E-B1DC-ED741CDDA187}" destId="{0DACE19F-E0C2-4181-B031-E056E14F7D4F}" srcOrd="13" destOrd="0" presId="urn:microsoft.com/office/officeart/2011/layout/CircleProcess"/>
    <dgm:cxn modelId="{744CB577-44B1-4248-A6F8-A5D568BF550A}" type="presParOf" srcId="{0DACE19F-E0C2-4181-B031-E056E14F7D4F}" destId="{36E5ED14-F36C-4B91-856C-58A9AE9794F1}" srcOrd="0" destOrd="0" presId="urn:microsoft.com/office/officeart/2011/layout/CircleProcess"/>
    <dgm:cxn modelId="{42AECE3C-556D-442E-8323-09BEDE8BBE24}" type="presParOf" srcId="{42A7CBAA-6D91-418E-B1DC-ED741CDDA187}" destId="{55AEB21F-F5E5-4B78-B550-F1903E31910A}" srcOrd="14"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AE5BA6-E7D9-49D5-901F-F2B570569BB1}"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F0B48BDA-ADAE-4361-8ED4-E35CE8F82D67}">
      <dgm:prSet phldrT="[Text]"/>
      <dgm:spPr/>
      <dgm:t>
        <a:bodyPr/>
        <a:lstStyle/>
        <a:p>
          <a:r>
            <a:rPr lang="en-US" dirty="0" smtClean="0">
              <a:solidFill>
                <a:schemeClr val="bg2">
                  <a:lumMod val="50000"/>
                </a:schemeClr>
              </a:solidFill>
              <a:latin typeface="Chivo" panose="020B0604020202020204" charset="0"/>
            </a:rPr>
            <a:t>Why?</a:t>
          </a:r>
          <a:endParaRPr lang="en-US" dirty="0">
            <a:solidFill>
              <a:schemeClr val="bg2">
                <a:lumMod val="50000"/>
              </a:schemeClr>
            </a:solidFill>
            <a:latin typeface="Chivo" panose="020B0604020202020204" charset="0"/>
          </a:endParaRPr>
        </a:p>
      </dgm:t>
    </dgm:pt>
    <dgm:pt modelId="{205D3D67-0179-4FB5-9D8E-EC429F1A8788}" type="parTrans" cxnId="{1176E3F5-2A47-42DC-9A6F-2FF58326F09F}">
      <dgm:prSet/>
      <dgm:spPr/>
      <dgm:t>
        <a:bodyPr/>
        <a:lstStyle/>
        <a:p>
          <a:endParaRPr lang="en-US"/>
        </a:p>
      </dgm:t>
    </dgm:pt>
    <dgm:pt modelId="{62D4607B-EA07-41BE-A368-2A6F3E4350AE}" type="sibTrans" cxnId="{1176E3F5-2A47-42DC-9A6F-2FF58326F09F}">
      <dgm:prSet/>
      <dgm:spPr/>
      <dgm:t>
        <a:bodyPr/>
        <a:lstStyle/>
        <a:p>
          <a:endParaRPr lang="en-US"/>
        </a:p>
      </dgm:t>
    </dgm:pt>
    <dgm:pt modelId="{E0D1E2B8-2AE2-49CA-AC78-9A07272BA58E}">
      <dgm:prSet phldrT="[Text]"/>
      <dgm:spPr/>
      <dgm:t>
        <a:bodyPr/>
        <a:lstStyle/>
        <a:p>
          <a:r>
            <a:rPr lang="en-US" dirty="0" smtClean="0">
              <a:solidFill>
                <a:schemeClr val="bg2">
                  <a:lumMod val="50000"/>
                </a:schemeClr>
              </a:solidFill>
              <a:latin typeface="Chivo" panose="020B0604020202020204" charset="0"/>
            </a:rPr>
            <a:t>Why?</a:t>
          </a:r>
          <a:endParaRPr lang="en-US" dirty="0">
            <a:solidFill>
              <a:schemeClr val="bg2">
                <a:lumMod val="50000"/>
              </a:schemeClr>
            </a:solidFill>
            <a:latin typeface="Chivo" panose="020B0604020202020204" charset="0"/>
          </a:endParaRPr>
        </a:p>
      </dgm:t>
    </dgm:pt>
    <dgm:pt modelId="{81F16C59-B755-48F6-B883-AA7E78FBDC93}" type="parTrans" cxnId="{BD54279C-EAA0-4CB0-9C16-BD77E1836054}">
      <dgm:prSet/>
      <dgm:spPr/>
      <dgm:t>
        <a:bodyPr/>
        <a:lstStyle/>
        <a:p>
          <a:endParaRPr lang="en-US"/>
        </a:p>
      </dgm:t>
    </dgm:pt>
    <dgm:pt modelId="{AB92D5BA-7FF8-4802-80EC-BB5CE63344E1}" type="sibTrans" cxnId="{BD54279C-EAA0-4CB0-9C16-BD77E1836054}">
      <dgm:prSet/>
      <dgm:spPr/>
      <dgm:t>
        <a:bodyPr/>
        <a:lstStyle/>
        <a:p>
          <a:endParaRPr lang="en-US"/>
        </a:p>
      </dgm:t>
    </dgm:pt>
    <dgm:pt modelId="{B9D0FC5D-85CA-4430-991B-C0B145EEC0A2}">
      <dgm:prSet phldrT="[Text]"/>
      <dgm:spPr/>
      <dgm:t>
        <a:bodyPr/>
        <a:lstStyle/>
        <a:p>
          <a:r>
            <a:rPr lang="en-US" dirty="0" smtClean="0">
              <a:solidFill>
                <a:schemeClr val="bg2">
                  <a:lumMod val="50000"/>
                </a:schemeClr>
              </a:solidFill>
              <a:latin typeface="Chivo" panose="020B0604020202020204" charset="0"/>
            </a:rPr>
            <a:t>Why?</a:t>
          </a:r>
          <a:endParaRPr lang="en-US" dirty="0">
            <a:solidFill>
              <a:schemeClr val="bg2">
                <a:lumMod val="50000"/>
              </a:schemeClr>
            </a:solidFill>
            <a:latin typeface="Chivo" panose="020B0604020202020204" charset="0"/>
          </a:endParaRPr>
        </a:p>
      </dgm:t>
    </dgm:pt>
    <dgm:pt modelId="{04973118-51A0-48D3-A918-642DAD0CAC13}" type="parTrans" cxnId="{B01A4EA9-437B-4E95-A636-DFC709DC4020}">
      <dgm:prSet/>
      <dgm:spPr/>
      <dgm:t>
        <a:bodyPr/>
        <a:lstStyle/>
        <a:p>
          <a:endParaRPr lang="en-US"/>
        </a:p>
      </dgm:t>
    </dgm:pt>
    <dgm:pt modelId="{2A3F03B9-79EF-4EDC-8C0C-1CAF7C45A22F}" type="sibTrans" cxnId="{B01A4EA9-437B-4E95-A636-DFC709DC4020}">
      <dgm:prSet/>
      <dgm:spPr/>
      <dgm:t>
        <a:bodyPr/>
        <a:lstStyle/>
        <a:p>
          <a:endParaRPr lang="en-US"/>
        </a:p>
      </dgm:t>
    </dgm:pt>
    <dgm:pt modelId="{955E4299-6CE0-4E7C-B6B1-0970E3F826E9}">
      <dgm:prSet phldrT="[Text]"/>
      <dgm:spPr/>
      <dgm:t>
        <a:bodyPr/>
        <a:lstStyle/>
        <a:p>
          <a:r>
            <a:rPr lang="en-US" dirty="0" smtClean="0">
              <a:solidFill>
                <a:schemeClr val="bg2">
                  <a:lumMod val="50000"/>
                </a:schemeClr>
              </a:solidFill>
              <a:latin typeface="Chivo" panose="020B0604020202020204" charset="0"/>
            </a:rPr>
            <a:t>Why?</a:t>
          </a:r>
          <a:endParaRPr lang="en-US" dirty="0">
            <a:solidFill>
              <a:schemeClr val="bg2">
                <a:lumMod val="50000"/>
              </a:schemeClr>
            </a:solidFill>
            <a:latin typeface="Chivo" panose="020B0604020202020204" charset="0"/>
          </a:endParaRPr>
        </a:p>
      </dgm:t>
    </dgm:pt>
    <dgm:pt modelId="{B9BF3A1F-F9BD-499E-8CDB-27052ACCB747}" type="parTrans" cxnId="{4AD3A1BA-18D7-434C-AB7E-21EB777AFECB}">
      <dgm:prSet/>
      <dgm:spPr/>
      <dgm:t>
        <a:bodyPr/>
        <a:lstStyle/>
        <a:p>
          <a:endParaRPr lang="en-US"/>
        </a:p>
      </dgm:t>
    </dgm:pt>
    <dgm:pt modelId="{C71C7A50-E6F8-4A4A-B6F5-0FC8163DD03F}" type="sibTrans" cxnId="{4AD3A1BA-18D7-434C-AB7E-21EB777AFECB}">
      <dgm:prSet/>
      <dgm:spPr/>
      <dgm:t>
        <a:bodyPr/>
        <a:lstStyle/>
        <a:p>
          <a:endParaRPr lang="en-US"/>
        </a:p>
      </dgm:t>
    </dgm:pt>
    <dgm:pt modelId="{3A17B407-2355-414B-95F6-DCBCE6A75558}">
      <dgm:prSet phldrT="[Text]"/>
      <dgm:spPr/>
      <dgm:t>
        <a:bodyPr/>
        <a:lstStyle/>
        <a:p>
          <a:r>
            <a:rPr lang="en-US" b="1" dirty="0" smtClean="0">
              <a:solidFill>
                <a:schemeClr val="bg2">
                  <a:lumMod val="50000"/>
                </a:schemeClr>
              </a:solidFill>
              <a:latin typeface="Chivo" panose="020B0604020202020204" charset="0"/>
            </a:rPr>
            <a:t>Why</a:t>
          </a:r>
          <a:r>
            <a:rPr lang="en-US" b="1" dirty="0" smtClean="0">
              <a:solidFill>
                <a:schemeClr val="tx1">
                  <a:lumMod val="50000"/>
                  <a:lumOff val="50000"/>
                </a:schemeClr>
              </a:solidFill>
              <a:latin typeface="Chivo" panose="020B0604020202020204" charset="0"/>
            </a:rPr>
            <a:t>!</a:t>
          </a:r>
          <a:endParaRPr lang="en-US" b="1" dirty="0">
            <a:solidFill>
              <a:schemeClr val="tx1">
                <a:lumMod val="50000"/>
                <a:lumOff val="50000"/>
              </a:schemeClr>
            </a:solidFill>
            <a:latin typeface="Chivo" panose="020B0604020202020204" charset="0"/>
          </a:endParaRPr>
        </a:p>
      </dgm:t>
    </dgm:pt>
    <dgm:pt modelId="{3A2E1B5F-1E34-4AAC-8387-B7D095B5847F}" type="parTrans" cxnId="{E8FD8EDF-B641-4789-9C42-A78CD074926F}">
      <dgm:prSet/>
      <dgm:spPr/>
      <dgm:t>
        <a:bodyPr/>
        <a:lstStyle/>
        <a:p>
          <a:endParaRPr lang="en-US"/>
        </a:p>
      </dgm:t>
    </dgm:pt>
    <dgm:pt modelId="{B7D9B01A-F8D2-4D17-8188-D5986E85CD25}" type="sibTrans" cxnId="{E8FD8EDF-B641-4789-9C42-A78CD074926F}">
      <dgm:prSet/>
      <dgm:spPr/>
      <dgm:t>
        <a:bodyPr/>
        <a:lstStyle/>
        <a:p>
          <a:endParaRPr lang="en-US"/>
        </a:p>
      </dgm:t>
    </dgm:pt>
    <dgm:pt modelId="{42A7CBAA-6D91-418E-B1DC-ED741CDDA187}" type="pres">
      <dgm:prSet presAssocID="{F6AE5BA6-E7D9-49D5-901F-F2B570569BB1}" presName="Name0" presStyleCnt="0">
        <dgm:presLayoutVars>
          <dgm:chMax val="11"/>
          <dgm:chPref val="11"/>
          <dgm:dir/>
          <dgm:resizeHandles/>
        </dgm:presLayoutVars>
      </dgm:prSet>
      <dgm:spPr/>
      <dgm:t>
        <a:bodyPr/>
        <a:lstStyle/>
        <a:p>
          <a:endParaRPr lang="en-US"/>
        </a:p>
      </dgm:t>
    </dgm:pt>
    <dgm:pt modelId="{16F33988-656B-4F5C-9170-40414644952C}" type="pres">
      <dgm:prSet presAssocID="{3A17B407-2355-414B-95F6-DCBCE6A75558}" presName="Accent5" presStyleCnt="0"/>
      <dgm:spPr/>
    </dgm:pt>
    <dgm:pt modelId="{BD908DD9-2562-444F-9DC4-C001A3227FCD}" type="pres">
      <dgm:prSet presAssocID="{3A17B407-2355-414B-95F6-DCBCE6A75558}" presName="Accent" presStyleLbl="node1" presStyleIdx="0" presStyleCnt="5"/>
      <dgm:spPr/>
    </dgm:pt>
    <dgm:pt modelId="{42E4F191-0F06-4569-8340-043F1F4B3870}" type="pres">
      <dgm:prSet presAssocID="{3A17B407-2355-414B-95F6-DCBCE6A75558}" presName="ParentBackground5" presStyleCnt="0"/>
      <dgm:spPr/>
    </dgm:pt>
    <dgm:pt modelId="{2F63CF31-9EB3-4BFA-9F6F-AC80E709D5AD}" type="pres">
      <dgm:prSet presAssocID="{3A17B407-2355-414B-95F6-DCBCE6A75558}" presName="ParentBackground" presStyleLbl="fgAcc1" presStyleIdx="0" presStyleCnt="5"/>
      <dgm:spPr/>
      <dgm:t>
        <a:bodyPr/>
        <a:lstStyle/>
        <a:p>
          <a:endParaRPr lang="en-US"/>
        </a:p>
      </dgm:t>
    </dgm:pt>
    <dgm:pt modelId="{78EC2CE5-B4D5-49DB-AE4A-AD12DD566A62}" type="pres">
      <dgm:prSet presAssocID="{3A17B407-2355-414B-95F6-DCBCE6A75558}" presName="Parent5" presStyleLbl="revTx" presStyleIdx="0" presStyleCnt="0">
        <dgm:presLayoutVars>
          <dgm:chMax val="1"/>
          <dgm:chPref val="1"/>
          <dgm:bulletEnabled val="1"/>
        </dgm:presLayoutVars>
      </dgm:prSet>
      <dgm:spPr/>
      <dgm:t>
        <a:bodyPr/>
        <a:lstStyle/>
        <a:p>
          <a:endParaRPr lang="en-US"/>
        </a:p>
      </dgm:t>
    </dgm:pt>
    <dgm:pt modelId="{B2A96FEC-7DF8-4A6E-BC17-44355190A476}" type="pres">
      <dgm:prSet presAssocID="{955E4299-6CE0-4E7C-B6B1-0970E3F826E9}" presName="Accent4" presStyleCnt="0"/>
      <dgm:spPr/>
    </dgm:pt>
    <dgm:pt modelId="{2300AD58-5F52-4C07-A0A1-DBBBF35B5FC6}" type="pres">
      <dgm:prSet presAssocID="{955E4299-6CE0-4E7C-B6B1-0970E3F826E9}" presName="Accent" presStyleLbl="node1" presStyleIdx="1" presStyleCnt="5"/>
      <dgm:spPr/>
    </dgm:pt>
    <dgm:pt modelId="{F39EC80D-A307-486E-9C57-50BBA87994C7}" type="pres">
      <dgm:prSet presAssocID="{955E4299-6CE0-4E7C-B6B1-0970E3F826E9}" presName="ParentBackground4" presStyleCnt="0"/>
      <dgm:spPr/>
    </dgm:pt>
    <dgm:pt modelId="{0801E2F4-68F0-4CFC-ACBD-0A6B0A53AFED}" type="pres">
      <dgm:prSet presAssocID="{955E4299-6CE0-4E7C-B6B1-0970E3F826E9}" presName="ParentBackground" presStyleLbl="fgAcc1" presStyleIdx="1" presStyleCnt="5"/>
      <dgm:spPr/>
      <dgm:t>
        <a:bodyPr/>
        <a:lstStyle/>
        <a:p>
          <a:endParaRPr lang="en-US"/>
        </a:p>
      </dgm:t>
    </dgm:pt>
    <dgm:pt modelId="{501CF5E0-996E-4E90-B02F-C01141C9F62E}" type="pres">
      <dgm:prSet presAssocID="{955E4299-6CE0-4E7C-B6B1-0970E3F826E9}" presName="Parent4" presStyleLbl="revTx" presStyleIdx="0" presStyleCnt="0">
        <dgm:presLayoutVars>
          <dgm:chMax val="1"/>
          <dgm:chPref val="1"/>
          <dgm:bulletEnabled val="1"/>
        </dgm:presLayoutVars>
      </dgm:prSet>
      <dgm:spPr/>
      <dgm:t>
        <a:bodyPr/>
        <a:lstStyle/>
        <a:p>
          <a:endParaRPr lang="en-US"/>
        </a:p>
      </dgm:t>
    </dgm:pt>
    <dgm:pt modelId="{9D304A8C-D7D5-4FEF-B78A-6181FF7628B5}" type="pres">
      <dgm:prSet presAssocID="{B9D0FC5D-85CA-4430-991B-C0B145EEC0A2}" presName="Accent3" presStyleCnt="0"/>
      <dgm:spPr/>
    </dgm:pt>
    <dgm:pt modelId="{65CA1A1A-5A3F-4B17-A006-DDE61075CA7E}" type="pres">
      <dgm:prSet presAssocID="{B9D0FC5D-85CA-4430-991B-C0B145EEC0A2}" presName="Accent" presStyleLbl="node1" presStyleIdx="2" presStyleCnt="5"/>
      <dgm:spPr/>
    </dgm:pt>
    <dgm:pt modelId="{AD752E58-465B-452F-8A33-74BF42439109}" type="pres">
      <dgm:prSet presAssocID="{B9D0FC5D-85CA-4430-991B-C0B145EEC0A2}" presName="ParentBackground3" presStyleCnt="0"/>
      <dgm:spPr/>
    </dgm:pt>
    <dgm:pt modelId="{DFD49560-013F-4426-AFB8-6E6DCB045DAE}" type="pres">
      <dgm:prSet presAssocID="{B9D0FC5D-85CA-4430-991B-C0B145EEC0A2}" presName="ParentBackground" presStyleLbl="fgAcc1" presStyleIdx="2" presStyleCnt="5"/>
      <dgm:spPr/>
      <dgm:t>
        <a:bodyPr/>
        <a:lstStyle/>
        <a:p>
          <a:endParaRPr lang="en-US"/>
        </a:p>
      </dgm:t>
    </dgm:pt>
    <dgm:pt modelId="{C8414D55-B5E7-4672-BF8A-ED505843240F}" type="pres">
      <dgm:prSet presAssocID="{B9D0FC5D-85CA-4430-991B-C0B145EEC0A2}" presName="Parent3" presStyleLbl="revTx" presStyleIdx="0" presStyleCnt="0">
        <dgm:presLayoutVars>
          <dgm:chMax val="1"/>
          <dgm:chPref val="1"/>
          <dgm:bulletEnabled val="1"/>
        </dgm:presLayoutVars>
      </dgm:prSet>
      <dgm:spPr/>
      <dgm:t>
        <a:bodyPr/>
        <a:lstStyle/>
        <a:p>
          <a:endParaRPr lang="en-US"/>
        </a:p>
      </dgm:t>
    </dgm:pt>
    <dgm:pt modelId="{181BA700-B4FE-42ED-AF42-F40469D1B012}" type="pres">
      <dgm:prSet presAssocID="{E0D1E2B8-2AE2-49CA-AC78-9A07272BA58E}" presName="Accent2" presStyleCnt="0"/>
      <dgm:spPr/>
    </dgm:pt>
    <dgm:pt modelId="{0EB62A5B-E1EB-4BB4-9DE8-7735F6F9E29D}" type="pres">
      <dgm:prSet presAssocID="{E0D1E2B8-2AE2-49CA-AC78-9A07272BA58E}" presName="Accent" presStyleLbl="node1" presStyleIdx="3" presStyleCnt="5"/>
      <dgm:spPr/>
    </dgm:pt>
    <dgm:pt modelId="{1D54704E-75A1-4155-BCC8-5C550F18C419}" type="pres">
      <dgm:prSet presAssocID="{E0D1E2B8-2AE2-49CA-AC78-9A07272BA58E}" presName="ParentBackground2" presStyleCnt="0"/>
      <dgm:spPr/>
    </dgm:pt>
    <dgm:pt modelId="{108812F3-AC16-46D6-8A8A-F67B08617404}" type="pres">
      <dgm:prSet presAssocID="{E0D1E2B8-2AE2-49CA-AC78-9A07272BA58E}" presName="ParentBackground" presStyleLbl="fgAcc1" presStyleIdx="3" presStyleCnt="5"/>
      <dgm:spPr/>
      <dgm:t>
        <a:bodyPr/>
        <a:lstStyle/>
        <a:p>
          <a:endParaRPr lang="en-US"/>
        </a:p>
      </dgm:t>
    </dgm:pt>
    <dgm:pt modelId="{FA6AFB1A-BDD0-4AC4-8753-0C6B6F01D7AB}" type="pres">
      <dgm:prSet presAssocID="{E0D1E2B8-2AE2-49CA-AC78-9A07272BA58E}" presName="Parent2" presStyleLbl="revTx" presStyleIdx="0" presStyleCnt="0">
        <dgm:presLayoutVars>
          <dgm:chMax val="1"/>
          <dgm:chPref val="1"/>
          <dgm:bulletEnabled val="1"/>
        </dgm:presLayoutVars>
      </dgm:prSet>
      <dgm:spPr/>
      <dgm:t>
        <a:bodyPr/>
        <a:lstStyle/>
        <a:p>
          <a:endParaRPr lang="en-US"/>
        </a:p>
      </dgm:t>
    </dgm:pt>
    <dgm:pt modelId="{F3CB76FD-EE67-4569-BAED-EA3A55659A92}" type="pres">
      <dgm:prSet presAssocID="{F0B48BDA-ADAE-4361-8ED4-E35CE8F82D67}" presName="Accent1" presStyleCnt="0"/>
      <dgm:spPr/>
    </dgm:pt>
    <dgm:pt modelId="{F0D684E9-EDC3-495A-BD8D-52F5EC9228D2}" type="pres">
      <dgm:prSet presAssocID="{F0B48BDA-ADAE-4361-8ED4-E35CE8F82D67}" presName="Accent" presStyleLbl="node1" presStyleIdx="4" presStyleCnt="5"/>
      <dgm:spPr/>
    </dgm:pt>
    <dgm:pt modelId="{0DACE19F-E0C2-4181-B031-E056E14F7D4F}" type="pres">
      <dgm:prSet presAssocID="{F0B48BDA-ADAE-4361-8ED4-E35CE8F82D67}" presName="ParentBackground1" presStyleCnt="0"/>
      <dgm:spPr/>
    </dgm:pt>
    <dgm:pt modelId="{36E5ED14-F36C-4B91-856C-58A9AE9794F1}" type="pres">
      <dgm:prSet presAssocID="{F0B48BDA-ADAE-4361-8ED4-E35CE8F82D67}" presName="ParentBackground" presStyleLbl="fgAcc1" presStyleIdx="4" presStyleCnt="5"/>
      <dgm:spPr/>
      <dgm:t>
        <a:bodyPr/>
        <a:lstStyle/>
        <a:p>
          <a:endParaRPr lang="en-US"/>
        </a:p>
      </dgm:t>
    </dgm:pt>
    <dgm:pt modelId="{55AEB21F-F5E5-4B78-B550-F1903E31910A}" type="pres">
      <dgm:prSet presAssocID="{F0B48BDA-ADAE-4361-8ED4-E35CE8F82D67}" presName="Parent1" presStyleLbl="revTx" presStyleIdx="0" presStyleCnt="0">
        <dgm:presLayoutVars>
          <dgm:chMax val="1"/>
          <dgm:chPref val="1"/>
          <dgm:bulletEnabled val="1"/>
        </dgm:presLayoutVars>
      </dgm:prSet>
      <dgm:spPr/>
      <dgm:t>
        <a:bodyPr/>
        <a:lstStyle/>
        <a:p>
          <a:endParaRPr lang="en-US"/>
        </a:p>
      </dgm:t>
    </dgm:pt>
  </dgm:ptLst>
  <dgm:cxnLst>
    <dgm:cxn modelId="{FD1089C3-1E5F-43AE-9F6D-104F7F6517F0}" type="presOf" srcId="{3A17B407-2355-414B-95F6-DCBCE6A75558}" destId="{2F63CF31-9EB3-4BFA-9F6F-AC80E709D5AD}" srcOrd="0" destOrd="0" presId="urn:microsoft.com/office/officeart/2011/layout/CircleProcess"/>
    <dgm:cxn modelId="{0528FE2D-26C7-4A96-9D89-4C146A8FD476}" type="presOf" srcId="{955E4299-6CE0-4E7C-B6B1-0970E3F826E9}" destId="{501CF5E0-996E-4E90-B02F-C01141C9F62E}" srcOrd="1" destOrd="0" presId="urn:microsoft.com/office/officeart/2011/layout/CircleProcess"/>
    <dgm:cxn modelId="{966DED71-9F96-4C99-A8C3-2A40363A8F0D}" type="presOf" srcId="{E0D1E2B8-2AE2-49CA-AC78-9A07272BA58E}" destId="{108812F3-AC16-46D6-8A8A-F67B08617404}" srcOrd="0" destOrd="0" presId="urn:microsoft.com/office/officeart/2011/layout/CircleProcess"/>
    <dgm:cxn modelId="{38E6B93A-0E6A-4AD4-9EB0-7E9D784272A1}" type="presOf" srcId="{F0B48BDA-ADAE-4361-8ED4-E35CE8F82D67}" destId="{36E5ED14-F36C-4B91-856C-58A9AE9794F1}" srcOrd="0" destOrd="0" presId="urn:microsoft.com/office/officeart/2011/layout/CircleProcess"/>
    <dgm:cxn modelId="{E8FD8EDF-B641-4789-9C42-A78CD074926F}" srcId="{F6AE5BA6-E7D9-49D5-901F-F2B570569BB1}" destId="{3A17B407-2355-414B-95F6-DCBCE6A75558}" srcOrd="4" destOrd="0" parTransId="{3A2E1B5F-1E34-4AAC-8387-B7D095B5847F}" sibTransId="{B7D9B01A-F8D2-4D17-8188-D5986E85CD25}"/>
    <dgm:cxn modelId="{0CF39D9D-44D5-438E-88D4-65656381B449}" type="presOf" srcId="{E0D1E2B8-2AE2-49CA-AC78-9A07272BA58E}" destId="{FA6AFB1A-BDD0-4AC4-8753-0C6B6F01D7AB}" srcOrd="1" destOrd="0" presId="urn:microsoft.com/office/officeart/2011/layout/CircleProcess"/>
    <dgm:cxn modelId="{1F99A9E8-FF8F-4F39-92E8-023131D7B521}" type="presOf" srcId="{B9D0FC5D-85CA-4430-991B-C0B145EEC0A2}" destId="{DFD49560-013F-4426-AFB8-6E6DCB045DAE}" srcOrd="0" destOrd="0" presId="urn:microsoft.com/office/officeart/2011/layout/CircleProcess"/>
    <dgm:cxn modelId="{BDCDE534-01B9-4AA8-8C18-F85EF2CF036D}" type="presOf" srcId="{3A17B407-2355-414B-95F6-DCBCE6A75558}" destId="{78EC2CE5-B4D5-49DB-AE4A-AD12DD566A62}" srcOrd="1" destOrd="0" presId="urn:microsoft.com/office/officeart/2011/layout/CircleProcess"/>
    <dgm:cxn modelId="{4AD3A1BA-18D7-434C-AB7E-21EB777AFECB}" srcId="{F6AE5BA6-E7D9-49D5-901F-F2B570569BB1}" destId="{955E4299-6CE0-4E7C-B6B1-0970E3F826E9}" srcOrd="3" destOrd="0" parTransId="{B9BF3A1F-F9BD-499E-8CDB-27052ACCB747}" sibTransId="{C71C7A50-E6F8-4A4A-B6F5-0FC8163DD03F}"/>
    <dgm:cxn modelId="{B01A4EA9-437B-4E95-A636-DFC709DC4020}" srcId="{F6AE5BA6-E7D9-49D5-901F-F2B570569BB1}" destId="{B9D0FC5D-85CA-4430-991B-C0B145EEC0A2}" srcOrd="2" destOrd="0" parTransId="{04973118-51A0-48D3-A918-642DAD0CAC13}" sibTransId="{2A3F03B9-79EF-4EDC-8C0C-1CAF7C45A22F}"/>
    <dgm:cxn modelId="{0DBB17DF-2EAE-4690-9106-C3D29B98362B}" type="presOf" srcId="{F0B48BDA-ADAE-4361-8ED4-E35CE8F82D67}" destId="{55AEB21F-F5E5-4B78-B550-F1903E31910A}" srcOrd="1" destOrd="0" presId="urn:microsoft.com/office/officeart/2011/layout/CircleProcess"/>
    <dgm:cxn modelId="{17080E03-1EE5-4BCC-A0CE-7FB2C59FA44F}" type="presOf" srcId="{955E4299-6CE0-4E7C-B6B1-0970E3F826E9}" destId="{0801E2F4-68F0-4CFC-ACBD-0A6B0A53AFED}" srcOrd="0" destOrd="0" presId="urn:microsoft.com/office/officeart/2011/layout/CircleProcess"/>
    <dgm:cxn modelId="{BD54279C-EAA0-4CB0-9C16-BD77E1836054}" srcId="{F6AE5BA6-E7D9-49D5-901F-F2B570569BB1}" destId="{E0D1E2B8-2AE2-49CA-AC78-9A07272BA58E}" srcOrd="1" destOrd="0" parTransId="{81F16C59-B755-48F6-B883-AA7E78FBDC93}" sibTransId="{AB92D5BA-7FF8-4802-80EC-BB5CE63344E1}"/>
    <dgm:cxn modelId="{1176E3F5-2A47-42DC-9A6F-2FF58326F09F}" srcId="{F6AE5BA6-E7D9-49D5-901F-F2B570569BB1}" destId="{F0B48BDA-ADAE-4361-8ED4-E35CE8F82D67}" srcOrd="0" destOrd="0" parTransId="{205D3D67-0179-4FB5-9D8E-EC429F1A8788}" sibTransId="{62D4607B-EA07-41BE-A368-2A6F3E4350AE}"/>
    <dgm:cxn modelId="{9B2603CC-B9B0-4288-A402-0AC2F25D4CEB}" type="presOf" srcId="{B9D0FC5D-85CA-4430-991B-C0B145EEC0A2}" destId="{C8414D55-B5E7-4672-BF8A-ED505843240F}" srcOrd="1" destOrd="0" presId="urn:microsoft.com/office/officeart/2011/layout/CircleProcess"/>
    <dgm:cxn modelId="{4814F541-03F0-4CA4-8207-130FEC9DB48C}" type="presOf" srcId="{F6AE5BA6-E7D9-49D5-901F-F2B570569BB1}" destId="{42A7CBAA-6D91-418E-B1DC-ED741CDDA187}" srcOrd="0" destOrd="0" presId="urn:microsoft.com/office/officeart/2011/layout/CircleProcess"/>
    <dgm:cxn modelId="{AF1E6675-BD63-486A-8079-FD424D5A26D6}" type="presParOf" srcId="{42A7CBAA-6D91-418E-B1DC-ED741CDDA187}" destId="{16F33988-656B-4F5C-9170-40414644952C}" srcOrd="0" destOrd="0" presId="urn:microsoft.com/office/officeart/2011/layout/CircleProcess"/>
    <dgm:cxn modelId="{704EE711-AAAC-4DC0-AAB7-F57599450FFB}" type="presParOf" srcId="{16F33988-656B-4F5C-9170-40414644952C}" destId="{BD908DD9-2562-444F-9DC4-C001A3227FCD}" srcOrd="0" destOrd="0" presId="urn:microsoft.com/office/officeart/2011/layout/CircleProcess"/>
    <dgm:cxn modelId="{FF5A094C-2E9D-4841-96EE-F3BB8A5DB202}" type="presParOf" srcId="{42A7CBAA-6D91-418E-B1DC-ED741CDDA187}" destId="{42E4F191-0F06-4569-8340-043F1F4B3870}" srcOrd="1" destOrd="0" presId="urn:microsoft.com/office/officeart/2011/layout/CircleProcess"/>
    <dgm:cxn modelId="{BB484DAA-C74B-4D76-9F15-DAB6849EB0CA}" type="presParOf" srcId="{42E4F191-0F06-4569-8340-043F1F4B3870}" destId="{2F63CF31-9EB3-4BFA-9F6F-AC80E709D5AD}" srcOrd="0" destOrd="0" presId="urn:microsoft.com/office/officeart/2011/layout/CircleProcess"/>
    <dgm:cxn modelId="{8A4199A9-1128-445C-9556-EAD6F81E273C}" type="presParOf" srcId="{42A7CBAA-6D91-418E-B1DC-ED741CDDA187}" destId="{78EC2CE5-B4D5-49DB-AE4A-AD12DD566A62}" srcOrd="2" destOrd="0" presId="urn:microsoft.com/office/officeart/2011/layout/CircleProcess"/>
    <dgm:cxn modelId="{9B7749EF-ABBB-4131-ADCE-099C433AA98C}" type="presParOf" srcId="{42A7CBAA-6D91-418E-B1DC-ED741CDDA187}" destId="{B2A96FEC-7DF8-4A6E-BC17-44355190A476}" srcOrd="3" destOrd="0" presId="urn:microsoft.com/office/officeart/2011/layout/CircleProcess"/>
    <dgm:cxn modelId="{085AD667-582B-4EE0-B463-D646A4BC5229}" type="presParOf" srcId="{B2A96FEC-7DF8-4A6E-BC17-44355190A476}" destId="{2300AD58-5F52-4C07-A0A1-DBBBF35B5FC6}" srcOrd="0" destOrd="0" presId="urn:microsoft.com/office/officeart/2011/layout/CircleProcess"/>
    <dgm:cxn modelId="{EBC15657-4354-40E6-93F5-4E4A7FDBE8F9}" type="presParOf" srcId="{42A7CBAA-6D91-418E-B1DC-ED741CDDA187}" destId="{F39EC80D-A307-486E-9C57-50BBA87994C7}" srcOrd="4" destOrd="0" presId="urn:microsoft.com/office/officeart/2011/layout/CircleProcess"/>
    <dgm:cxn modelId="{B6510FDA-CF44-40C6-8DD0-C2C1E828A496}" type="presParOf" srcId="{F39EC80D-A307-486E-9C57-50BBA87994C7}" destId="{0801E2F4-68F0-4CFC-ACBD-0A6B0A53AFED}" srcOrd="0" destOrd="0" presId="urn:microsoft.com/office/officeart/2011/layout/CircleProcess"/>
    <dgm:cxn modelId="{7833E0B4-3C7F-489D-9379-2A561E3BC0F6}" type="presParOf" srcId="{42A7CBAA-6D91-418E-B1DC-ED741CDDA187}" destId="{501CF5E0-996E-4E90-B02F-C01141C9F62E}" srcOrd="5" destOrd="0" presId="urn:microsoft.com/office/officeart/2011/layout/CircleProcess"/>
    <dgm:cxn modelId="{1ADC8D21-013C-4C31-8C43-B91857183E15}" type="presParOf" srcId="{42A7CBAA-6D91-418E-B1DC-ED741CDDA187}" destId="{9D304A8C-D7D5-4FEF-B78A-6181FF7628B5}" srcOrd="6" destOrd="0" presId="urn:microsoft.com/office/officeart/2011/layout/CircleProcess"/>
    <dgm:cxn modelId="{BA64390B-DD22-4550-AC52-BC4B2257369D}" type="presParOf" srcId="{9D304A8C-D7D5-4FEF-B78A-6181FF7628B5}" destId="{65CA1A1A-5A3F-4B17-A006-DDE61075CA7E}" srcOrd="0" destOrd="0" presId="urn:microsoft.com/office/officeart/2011/layout/CircleProcess"/>
    <dgm:cxn modelId="{9A763BE0-656D-42FA-840A-A7E2C20CDC48}" type="presParOf" srcId="{42A7CBAA-6D91-418E-B1DC-ED741CDDA187}" destId="{AD752E58-465B-452F-8A33-74BF42439109}" srcOrd="7" destOrd="0" presId="urn:microsoft.com/office/officeart/2011/layout/CircleProcess"/>
    <dgm:cxn modelId="{61A5431E-3012-4CA0-82AC-284798AEED52}" type="presParOf" srcId="{AD752E58-465B-452F-8A33-74BF42439109}" destId="{DFD49560-013F-4426-AFB8-6E6DCB045DAE}" srcOrd="0" destOrd="0" presId="urn:microsoft.com/office/officeart/2011/layout/CircleProcess"/>
    <dgm:cxn modelId="{AEFBFDAB-5F65-47F9-8196-FB481FF750ED}" type="presParOf" srcId="{42A7CBAA-6D91-418E-B1DC-ED741CDDA187}" destId="{C8414D55-B5E7-4672-BF8A-ED505843240F}" srcOrd="8" destOrd="0" presId="urn:microsoft.com/office/officeart/2011/layout/CircleProcess"/>
    <dgm:cxn modelId="{30449469-6516-46ED-8C52-B06D974F0B37}" type="presParOf" srcId="{42A7CBAA-6D91-418E-B1DC-ED741CDDA187}" destId="{181BA700-B4FE-42ED-AF42-F40469D1B012}" srcOrd="9" destOrd="0" presId="urn:microsoft.com/office/officeart/2011/layout/CircleProcess"/>
    <dgm:cxn modelId="{CB541F36-C50A-4030-AAF7-CB4E831B2720}" type="presParOf" srcId="{181BA700-B4FE-42ED-AF42-F40469D1B012}" destId="{0EB62A5B-E1EB-4BB4-9DE8-7735F6F9E29D}" srcOrd="0" destOrd="0" presId="urn:microsoft.com/office/officeart/2011/layout/CircleProcess"/>
    <dgm:cxn modelId="{2ED70471-B62F-42AA-887C-B39EAB023E18}" type="presParOf" srcId="{42A7CBAA-6D91-418E-B1DC-ED741CDDA187}" destId="{1D54704E-75A1-4155-BCC8-5C550F18C419}" srcOrd="10" destOrd="0" presId="urn:microsoft.com/office/officeart/2011/layout/CircleProcess"/>
    <dgm:cxn modelId="{4C49BAF9-B181-4E0E-9AAB-BD9032AFF5ED}" type="presParOf" srcId="{1D54704E-75A1-4155-BCC8-5C550F18C419}" destId="{108812F3-AC16-46D6-8A8A-F67B08617404}" srcOrd="0" destOrd="0" presId="urn:microsoft.com/office/officeart/2011/layout/CircleProcess"/>
    <dgm:cxn modelId="{2E119E97-2AC8-44C0-9175-B738D214CDBA}" type="presParOf" srcId="{42A7CBAA-6D91-418E-B1DC-ED741CDDA187}" destId="{FA6AFB1A-BDD0-4AC4-8753-0C6B6F01D7AB}" srcOrd="11" destOrd="0" presId="urn:microsoft.com/office/officeart/2011/layout/CircleProcess"/>
    <dgm:cxn modelId="{7009AAD6-CB30-4F11-A080-58C85B4DE267}" type="presParOf" srcId="{42A7CBAA-6D91-418E-B1DC-ED741CDDA187}" destId="{F3CB76FD-EE67-4569-BAED-EA3A55659A92}" srcOrd="12" destOrd="0" presId="urn:microsoft.com/office/officeart/2011/layout/CircleProcess"/>
    <dgm:cxn modelId="{DC03C697-7779-4581-A829-8625D8625DC5}" type="presParOf" srcId="{F3CB76FD-EE67-4569-BAED-EA3A55659A92}" destId="{F0D684E9-EDC3-495A-BD8D-52F5EC9228D2}" srcOrd="0" destOrd="0" presId="urn:microsoft.com/office/officeart/2011/layout/CircleProcess"/>
    <dgm:cxn modelId="{F202C183-BF4C-4495-A93A-5F5EF1547BAA}" type="presParOf" srcId="{42A7CBAA-6D91-418E-B1DC-ED741CDDA187}" destId="{0DACE19F-E0C2-4181-B031-E056E14F7D4F}" srcOrd="13" destOrd="0" presId="urn:microsoft.com/office/officeart/2011/layout/CircleProcess"/>
    <dgm:cxn modelId="{744CB577-44B1-4248-A6F8-A5D568BF550A}" type="presParOf" srcId="{0DACE19F-E0C2-4181-B031-E056E14F7D4F}" destId="{36E5ED14-F36C-4B91-856C-58A9AE9794F1}" srcOrd="0" destOrd="0" presId="urn:microsoft.com/office/officeart/2011/layout/CircleProcess"/>
    <dgm:cxn modelId="{42AECE3C-556D-442E-8323-09BEDE8BBE24}" type="presParOf" srcId="{42A7CBAA-6D91-418E-B1DC-ED741CDDA187}" destId="{55AEB21F-F5E5-4B78-B550-F1903E31910A}"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C15D20-F6FC-4F9C-9FF7-9C3AA4BD881A}" type="doc">
      <dgm:prSet loTypeId="urn:diagrams.loki3.com/TabbedArc+Icon" loCatId="officeonline" qsTypeId="urn:microsoft.com/office/officeart/2005/8/quickstyle/simple1" qsCatId="simple" csTypeId="urn:microsoft.com/office/officeart/2005/8/colors/accent1_2" csCatId="accent1" phldr="1"/>
      <dgm:spPr/>
    </dgm:pt>
    <dgm:pt modelId="{FC977912-36B1-4B68-9788-1DEB61A19649}">
      <dgm:prSet phldrT="[Text]" custT="1"/>
      <dgm:spPr>
        <a:solidFill>
          <a:srgbClr val="FFEBAB"/>
        </a:solidFill>
      </dgm:spPr>
      <dgm:t>
        <a:bodyPr/>
        <a:lstStyle/>
        <a:p>
          <a:r>
            <a:rPr lang="en-US" sz="1400" dirty="0" smtClean="0">
              <a:solidFill>
                <a:schemeClr val="bg2">
                  <a:lumMod val="50000"/>
                </a:schemeClr>
              </a:solidFill>
              <a:latin typeface="Chivo Light" panose="020B0604020202020204" charset="0"/>
            </a:rPr>
            <a:t>Step-by-step actions</a:t>
          </a:r>
          <a:endParaRPr lang="en-US" sz="1400" dirty="0">
            <a:solidFill>
              <a:schemeClr val="bg2">
                <a:lumMod val="50000"/>
              </a:schemeClr>
            </a:solidFill>
            <a:latin typeface="Chivo Light" panose="020B0604020202020204" charset="0"/>
          </a:endParaRPr>
        </a:p>
      </dgm:t>
    </dgm:pt>
    <dgm:pt modelId="{66F46079-26ED-4E40-ACFC-39D5DB7ED459}" type="parTrans" cxnId="{1FC627C2-75AF-449F-B74C-F497DBD340DB}">
      <dgm:prSet/>
      <dgm:spPr/>
      <dgm:t>
        <a:bodyPr/>
        <a:lstStyle/>
        <a:p>
          <a:endParaRPr lang="en-US"/>
        </a:p>
      </dgm:t>
    </dgm:pt>
    <dgm:pt modelId="{16B9581C-6F55-429A-A92F-271CC11D1FC2}" type="sibTrans" cxnId="{1FC627C2-75AF-449F-B74C-F497DBD340DB}">
      <dgm:prSet/>
      <dgm:spPr/>
      <dgm:t>
        <a:bodyPr/>
        <a:lstStyle/>
        <a:p>
          <a:endParaRPr lang="en-US"/>
        </a:p>
      </dgm:t>
    </dgm:pt>
    <dgm:pt modelId="{A0B0031B-011C-4DE8-BFED-0F099FDC0E76}">
      <dgm:prSet phldrT="[Text]" custT="1"/>
      <dgm:spPr>
        <a:solidFill>
          <a:srgbClr val="FFEBAB"/>
        </a:solidFill>
      </dgm:spPr>
      <dgm:t>
        <a:bodyPr/>
        <a:lstStyle/>
        <a:p>
          <a:r>
            <a:rPr lang="en-US" sz="1400" dirty="0" smtClean="0">
              <a:solidFill>
                <a:schemeClr val="bg2">
                  <a:lumMod val="50000"/>
                </a:schemeClr>
              </a:solidFill>
              <a:latin typeface="Chivo Light" panose="020B0604020202020204" charset="0"/>
            </a:rPr>
            <a:t>Prevent recurrence</a:t>
          </a:r>
          <a:endParaRPr lang="en-US" sz="1400" dirty="0">
            <a:solidFill>
              <a:schemeClr val="bg2">
                <a:lumMod val="50000"/>
              </a:schemeClr>
            </a:solidFill>
            <a:latin typeface="Chivo Light" panose="020B0604020202020204" charset="0"/>
          </a:endParaRPr>
        </a:p>
      </dgm:t>
    </dgm:pt>
    <dgm:pt modelId="{C19BC984-0626-483E-89A2-7F0AB6B5F74E}" type="parTrans" cxnId="{CA444DEA-7E84-47FB-BB17-5D90BA90F411}">
      <dgm:prSet/>
      <dgm:spPr/>
      <dgm:t>
        <a:bodyPr/>
        <a:lstStyle/>
        <a:p>
          <a:endParaRPr lang="en-US"/>
        </a:p>
      </dgm:t>
    </dgm:pt>
    <dgm:pt modelId="{FAD3BDCD-BA1C-49C9-81E4-A51CE1064A84}" type="sibTrans" cxnId="{CA444DEA-7E84-47FB-BB17-5D90BA90F411}">
      <dgm:prSet/>
      <dgm:spPr/>
      <dgm:t>
        <a:bodyPr/>
        <a:lstStyle/>
        <a:p>
          <a:endParaRPr lang="en-US"/>
        </a:p>
      </dgm:t>
    </dgm:pt>
    <dgm:pt modelId="{C8291295-5AD4-49C9-98FB-90E717400997}">
      <dgm:prSet phldrT="[Text]" custT="1"/>
      <dgm:spPr>
        <a:solidFill>
          <a:srgbClr val="FFEBAB"/>
        </a:solidFill>
      </dgm:spPr>
      <dgm:t>
        <a:bodyPr/>
        <a:lstStyle/>
        <a:p>
          <a:r>
            <a:rPr lang="en-US" sz="1400" dirty="0" smtClean="0">
              <a:solidFill>
                <a:schemeClr val="bg2">
                  <a:lumMod val="50000"/>
                </a:schemeClr>
              </a:solidFill>
              <a:latin typeface="Chivo Light" panose="020B0604020202020204" charset="0"/>
            </a:rPr>
            <a:t>Consistent with regulations</a:t>
          </a:r>
          <a:endParaRPr lang="en-US" sz="1400" dirty="0">
            <a:solidFill>
              <a:schemeClr val="bg2">
                <a:lumMod val="50000"/>
              </a:schemeClr>
            </a:solidFill>
            <a:latin typeface="Chivo Light" panose="020B0604020202020204" charset="0"/>
          </a:endParaRPr>
        </a:p>
      </dgm:t>
    </dgm:pt>
    <dgm:pt modelId="{93656D7F-6650-45D1-BCEA-80D20EA1DD22}" type="parTrans" cxnId="{E6261D19-53D2-418E-B516-0BE3B65AED0C}">
      <dgm:prSet/>
      <dgm:spPr/>
      <dgm:t>
        <a:bodyPr/>
        <a:lstStyle/>
        <a:p>
          <a:endParaRPr lang="en-US"/>
        </a:p>
      </dgm:t>
    </dgm:pt>
    <dgm:pt modelId="{5E901ACE-0E33-4144-8903-E36A7D4315F0}" type="sibTrans" cxnId="{E6261D19-53D2-418E-B516-0BE3B65AED0C}">
      <dgm:prSet/>
      <dgm:spPr/>
      <dgm:t>
        <a:bodyPr/>
        <a:lstStyle/>
        <a:p>
          <a:endParaRPr lang="en-US"/>
        </a:p>
      </dgm:t>
    </dgm:pt>
    <dgm:pt modelId="{B53F9307-F2FF-4103-B065-F4F64A1DBE58}">
      <dgm:prSet phldrT="[Text]" custT="1"/>
      <dgm:spPr>
        <a:solidFill>
          <a:srgbClr val="FFEBAB"/>
        </a:solidFill>
      </dgm:spPr>
      <dgm:t>
        <a:bodyPr/>
        <a:lstStyle/>
        <a:p>
          <a:r>
            <a:rPr lang="en-US" sz="1400" dirty="0" smtClean="0">
              <a:solidFill>
                <a:schemeClr val="bg2">
                  <a:lumMod val="50000"/>
                </a:schemeClr>
              </a:solidFill>
              <a:latin typeface="Chivo Light" panose="020B0604020202020204" charset="0"/>
            </a:rPr>
            <a:t>“what, who, when, where, how”</a:t>
          </a:r>
          <a:endParaRPr lang="en-US" sz="1400" dirty="0">
            <a:solidFill>
              <a:schemeClr val="bg2">
                <a:lumMod val="50000"/>
              </a:schemeClr>
            </a:solidFill>
            <a:latin typeface="Chivo Light" panose="020B0604020202020204" charset="0"/>
          </a:endParaRPr>
        </a:p>
      </dgm:t>
    </dgm:pt>
    <dgm:pt modelId="{B1CE770F-3416-4398-83CD-875CF1316E5E}" type="parTrans" cxnId="{07644D3A-856A-4E79-8C8A-4B9C944C034D}">
      <dgm:prSet/>
      <dgm:spPr/>
      <dgm:t>
        <a:bodyPr/>
        <a:lstStyle/>
        <a:p>
          <a:endParaRPr lang="en-US"/>
        </a:p>
      </dgm:t>
    </dgm:pt>
    <dgm:pt modelId="{0C1C117D-FD22-46DC-9496-78F10E7ABA4F}" type="sibTrans" cxnId="{07644D3A-856A-4E79-8C8A-4B9C944C034D}">
      <dgm:prSet/>
      <dgm:spPr/>
      <dgm:t>
        <a:bodyPr/>
        <a:lstStyle/>
        <a:p>
          <a:endParaRPr lang="en-US"/>
        </a:p>
      </dgm:t>
    </dgm:pt>
    <dgm:pt modelId="{FFA1D726-B428-424D-8C9C-3602449B5A8C}">
      <dgm:prSet phldrT="[Text]" custT="1"/>
      <dgm:spPr>
        <a:solidFill>
          <a:srgbClr val="FFEBAB"/>
        </a:solidFill>
      </dgm:spPr>
      <dgm:t>
        <a:bodyPr/>
        <a:lstStyle/>
        <a:p>
          <a:r>
            <a:rPr lang="en-US" sz="1400" dirty="0" smtClean="0">
              <a:solidFill>
                <a:schemeClr val="tx1">
                  <a:lumMod val="50000"/>
                  <a:lumOff val="50000"/>
                </a:schemeClr>
              </a:solidFill>
              <a:latin typeface="Chivo Light" panose="020B0604020202020204" charset="0"/>
            </a:rPr>
            <a:t>Root-cause resolution</a:t>
          </a:r>
          <a:endParaRPr lang="en-US" sz="1400" dirty="0">
            <a:solidFill>
              <a:schemeClr val="tx1">
                <a:lumMod val="50000"/>
                <a:lumOff val="50000"/>
              </a:schemeClr>
            </a:solidFill>
            <a:latin typeface="Chivo Light" panose="020B0604020202020204" charset="0"/>
          </a:endParaRPr>
        </a:p>
      </dgm:t>
    </dgm:pt>
    <dgm:pt modelId="{1C05B24A-C5AB-4160-9590-0E15AC57C90D}" type="parTrans" cxnId="{155C8C46-6D26-4690-A0BF-D91622AC3E92}">
      <dgm:prSet/>
      <dgm:spPr/>
      <dgm:t>
        <a:bodyPr/>
        <a:lstStyle/>
        <a:p>
          <a:endParaRPr lang="en-US"/>
        </a:p>
      </dgm:t>
    </dgm:pt>
    <dgm:pt modelId="{66E936F1-4873-4D64-B1B3-03D3B9EC3B71}" type="sibTrans" cxnId="{155C8C46-6D26-4690-A0BF-D91622AC3E92}">
      <dgm:prSet/>
      <dgm:spPr/>
      <dgm:t>
        <a:bodyPr/>
        <a:lstStyle/>
        <a:p>
          <a:endParaRPr lang="en-US"/>
        </a:p>
      </dgm:t>
    </dgm:pt>
    <dgm:pt modelId="{975EE549-DEDC-4979-836E-621DE16E904F}" type="pres">
      <dgm:prSet presAssocID="{44C15D20-F6FC-4F9C-9FF7-9C3AA4BD881A}" presName="Name0" presStyleCnt="0">
        <dgm:presLayoutVars>
          <dgm:dir/>
          <dgm:resizeHandles val="exact"/>
        </dgm:presLayoutVars>
      </dgm:prSet>
      <dgm:spPr/>
    </dgm:pt>
    <dgm:pt modelId="{E4DBFE8F-0E6E-417F-9786-57A93BD21A41}" type="pres">
      <dgm:prSet presAssocID="{FC977912-36B1-4B68-9788-1DEB61A19649}" presName="twoplus" presStyleLbl="node1" presStyleIdx="0" presStyleCnt="5">
        <dgm:presLayoutVars>
          <dgm:bulletEnabled val="1"/>
        </dgm:presLayoutVars>
      </dgm:prSet>
      <dgm:spPr/>
      <dgm:t>
        <a:bodyPr/>
        <a:lstStyle/>
        <a:p>
          <a:endParaRPr lang="en-US"/>
        </a:p>
      </dgm:t>
    </dgm:pt>
    <dgm:pt modelId="{9B5C34C0-D130-443E-89EB-BA6592F207AF}" type="pres">
      <dgm:prSet presAssocID="{B53F9307-F2FF-4103-B065-F4F64A1DBE58}" presName="twoplus" presStyleLbl="node1" presStyleIdx="1" presStyleCnt="5">
        <dgm:presLayoutVars>
          <dgm:bulletEnabled val="1"/>
        </dgm:presLayoutVars>
      </dgm:prSet>
      <dgm:spPr/>
      <dgm:t>
        <a:bodyPr/>
        <a:lstStyle/>
        <a:p>
          <a:endParaRPr lang="en-US"/>
        </a:p>
      </dgm:t>
    </dgm:pt>
    <dgm:pt modelId="{1FC9319C-B196-4020-89F8-ED3AB2CA8D68}" type="pres">
      <dgm:prSet presAssocID="{FFA1D726-B428-424D-8C9C-3602449B5A8C}" presName="twoplus" presStyleLbl="node1" presStyleIdx="2" presStyleCnt="5">
        <dgm:presLayoutVars>
          <dgm:bulletEnabled val="1"/>
        </dgm:presLayoutVars>
      </dgm:prSet>
      <dgm:spPr/>
      <dgm:t>
        <a:bodyPr/>
        <a:lstStyle/>
        <a:p>
          <a:endParaRPr lang="en-US"/>
        </a:p>
      </dgm:t>
    </dgm:pt>
    <dgm:pt modelId="{EB98422A-AB7D-4BF8-9B2A-CB20F4F03828}" type="pres">
      <dgm:prSet presAssocID="{A0B0031B-011C-4DE8-BFED-0F099FDC0E76}" presName="twoplus" presStyleLbl="node1" presStyleIdx="3" presStyleCnt="5">
        <dgm:presLayoutVars>
          <dgm:bulletEnabled val="1"/>
        </dgm:presLayoutVars>
      </dgm:prSet>
      <dgm:spPr/>
      <dgm:t>
        <a:bodyPr/>
        <a:lstStyle/>
        <a:p>
          <a:endParaRPr lang="en-US"/>
        </a:p>
      </dgm:t>
    </dgm:pt>
    <dgm:pt modelId="{04DB1DD8-1C34-4820-9140-13B369EB9107}" type="pres">
      <dgm:prSet presAssocID="{C8291295-5AD4-49C9-98FB-90E717400997}" presName="twoplus" presStyleLbl="node1" presStyleIdx="4" presStyleCnt="5">
        <dgm:presLayoutVars>
          <dgm:bulletEnabled val="1"/>
        </dgm:presLayoutVars>
      </dgm:prSet>
      <dgm:spPr/>
      <dgm:t>
        <a:bodyPr/>
        <a:lstStyle/>
        <a:p>
          <a:endParaRPr lang="en-US"/>
        </a:p>
      </dgm:t>
    </dgm:pt>
  </dgm:ptLst>
  <dgm:cxnLst>
    <dgm:cxn modelId="{CECF06EF-DD3B-4434-9F0B-5A8A15BB1037}" type="presOf" srcId="{FC977912-36B1-4B68-9788-1DEB61A19649}" destId="{E4DBFE8F-0E6E-417F-9786-57A93BD21A41}" srcOrd="0" destOrd="0" presId="urn:diagrams.loki3.com/TabbedArc+Icon"/>
    <dgm:cxn modelId="{99E2B380-0BD9-4879-8B75-FAD881BF8469}" type="presOf" srcId="{FFA1D726-B428-424D-8C9C-3602449B5A8C}" destId="{1FC9319C-B196-4020-89F8-ED3AB2CA8D68}" srcOrd="0" destOrd="0" presId="urn:diagrams.loki3.com/TabbedArc+Icon"/>
    <dgm:cxn modelId="{1FC627C2-75AF-449F-B74C-F497DBD340DB}" srcId="{44C15D20-F6FC-4F9C-9FF7-9C3AA4BD881A}" destId="{FC977912-36B1-4B68-9788-1DEB61A19649}" srcOrd="0" destOrd="0" parTransId="{66F46079-26ED-4E40-ACFC-39D5DB7ED459}" sibTransId="{16B9581C-6F55-429A-A92F-271CC11D1FC2}"/>
    <dgm:cxn modelId="{243B7B69-B93F-4FFF-A60B-406F1E5EFB8B}" type="presOf" srcId="{C8291295-5AD4-49C9-98FB-90E717400997}" destId="{04DB1DD8-1C34-4820-9140-13B369EB9107}" srcOrd="0" destOrd="0" presId="urn:diagrams.loki3.com/TabbedArc+Icon"/>
    <dgm:cxn modelId="{6357E81E-64DB-4B4C-BD98-D4BDDFD353A2}" type="presOf" srcId="{B53F9307-F2FF-4103-B065-F4F64A1DBE58}" destId="{9B5C34C0-D130-443E-89EB-BA6592F207AF}" srcOrd="0" destOrd="0" presId="urn:diagrams.loki3.com/TabbedArc+Icon"/>
    <dgm:cxn modelId="{CA444DEA-7E84-47FB-BB17-5D90BA90F411}" srcId="{44C15D20-F6FC-4F9C-9FF7-9C3AA4BD881A}" destId="{A0B0031B-011C-4DE8-BFED-0F099FDC0E76}" srcOrd="3" destOrd="0" parTransId="{C19BC984-0626-483E-89A2-7F0AB6B5F74E}" sibTransId="{FAD3BDCD-BA1C-49C9-81E4-A51CE1064A84}"/>
    <dgm:cxn modelId="{155C8C46-6D26-4690-A0BF-D91622AC3E92}" srcId="{44C15D20-F6FC-4F9C-9FF7-9C3AA4BD881A}" destId="{FFA1D726-B428-424D-8C9C-3602449B5A8C}" srcOrd="2" destOrd="0" parTransId="{1C05B24A-C5AB-4160-9590-0E15AC57C90D}" sibTransId="{66E936F1-4873-4D64-B1B3-03D3B9EC3B71}"/>
    <dgm:cxn modelId="{07644D3A-856A-4E79-8C8A-4B9C944C034D}" srcId="{44C15D20-F6FC-4F9C-9FF7-9C3AA4BD881A}" destId="{B53F9307-F2FF-4103-B065-F4F64A1DBE58}" srcOrd="1" destOrd="0" parTransId="{B1CE770F-3416-4398-83CD-875CF1316E5E}" sibTransId="{0C1C117D-FD22-46DC-9496-78F10E7ABA4F}"/>
    <dgm:cxn modelId="{A1D4CD70-8178-4BC9-B10F-B44D22E6C123}" type="presOf" srcId="{44C15D20-F6FC-4F9C-9FF7-9C3AA4BD881A}" destId="{975EE549-DEDC-4979-836E-621DE16E904F}" srcOrd="0" destOrd="0" presId="urn:diagrams.loki3.com/TabbedArc+Icon"/>
    <dgm:cxn modelId="{7336D3D8-368C-4DC2-86FE-9D5B5C38FE44}" type="presOf" srcId="{A0B0031B-011C-4DE8-BFED-0F099FDC0E76}" destId="{EB98422A-AB7D-4BF8-9B2A-CB20F4F03828}" srcOrd="0" destOrd="0" presId="urn:diagrams.loki3.com/TabbedArc+Icon"/>
    <dgm:cxn modelId="{E6261D19-53D2-418E-B516-0BE3B65AED0C}" srcId="{44C15D20-F6FC-4F9C-9FF7-9C3AA4BD881A}" destId="{C8291295-5AD4-49C9-98FB-90E717400997}" srcOrd="4" destOrd="0" parTransId="{93656D7F-6650-45D1-BCEA-80D20EA1DD22}" sibTransId="{5E901ACE-0E33-4144-8903-E36A7D4315F0}"/>
    <dgm:cxn modelId="{8F9048A7-A223-4F6E-9D2A-409A44BD080D}" type="presParOf" srcId="{975EE549-DEDC-4979-836E-621DE16E904F}" destId="{E4DBFE8F-0E6E-417F-9786-57A93BD21A41}" srcOrd="0" destOrd="0" presId="urn:diagrams.loki3.com/TabbedArc+Icon"/>
    <dgm:cxn modelId="{03ECF7E0-7CF4-4D70-BB03-4D8A4C8C8D97}" type="presParOf" srcId="{975EE549-DEDC-4979-836E-621DE16E904F}" destId="{9B5C34C0-D130-443E-89EB-BA6592F207AF}" srcOrd="1" destOrd="0" presId="urn:diagrams.loki3.com/TabbedArc+Icon"/>
    <dgm:cxn modelId="{E22D8368-8777-4A38-AD27-9E0EA03B7A54}" type="presParOf" srcId="{975EE549-DEDC-4979-836E-621DE16E904F}" destId="{1FC9319C-B196-4020-89F8-ED3AB2CA8D68}" srcOrd="2" destOrd="0" presId="urn:diagrams.loki3.com/TabbedArc+Icon"/>
    <dgm:cxn modelId="{CCEB7631-DBC2-4586-AB5B-45E114F4B1DE}" type="presParOf" srcId="{975EE549-DEDC-4979-836E-621DE16E904F}" destId="{EB98422A-AB7D-4BF8-9B2A-CB20F4F03828}" srcOrd="3" destOrd="0" presId="urn:diagrams.loki3.com/TabbedArc+Icon"/>
    <dgm:cxn modelId="{1CBBDEA1-4580-4155-8639-72150689FE9B}" type="presParOf" srcId="{975EE549-DEDC-4979-836E-621DE16E904F}" destId="{04DB1DD8-1C34-4820-9140-13B369EB9107}" srcOrd="4" destOrd="0" presId="urn:diagrams.loki3.com/TabbedArc+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6E8713-C206-4382-B057-FC40ECD91A4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4C64956D-C022-495C-87EC-7658A3ACCCAC}">
      <dgm:prSet phldrT="[Text]" custT="1"/>
      <dgm:spPr/>
      <dgm:t>
        <a:bodyPr/>
        <a:lstStyle/>
        <a:p>
          <a:r>
            <a:rPr lang="en-US" sz="1800" b="1" dirty="0" smtClean="0">
              <a:effectLst>
                <a:outerShdw blurRad="38100" dist="38100" dir="2700000" algn="tl">
                  <a:srgbClr val="000000">
                    <a:alpha val="43137"/>
                  </a:srgbClr>
                </a:outerShdw>
              </a:effectLst>
              <a:latin typeface="Chivo Light" panose="020B0604020202020204" charset="0"/>
            </a:rPr>
            <a:t>Purpose of corrective action</a:t>
          </a:r>
          <a:endParaRPr lang="en-US" sz="1800" b="1" dirty="0">
            <a:effectLst>
              <a:outerShdw blurRad="38100" dist="38100" dir="2700000" algn="tl">
                <a:srgbClr val="000000">
                  <a:alpha val="43137"/>
                </a:srgbClr>
              </a:outerShdw>
            </a:effectLst>
            <a:latin typeface="Chivo Light" panose="020B0604020202020204" charset="0"/>
          </a:endParaRPr>
        </a:p>
      </dgm:t>
    </dgm:pt>
    <dgm:pt modelId="{B2A10A83-0402-438C-B503-5432B7093D69}" type="parTrans" cxnId="{07754B28-9544-4BB8-B7F6-2877423FC34C}">
      <dgm:prSet/>
      <dgm:spPr/>
      <dgm:t>
        <a:bodyPr/>
        <a:lstStyle/>
        <a:p>
          <a:endParaRPr lang="en-US"/>
        </a:p>
      </dgm:t>
    </dgm:pt>
    <dgm:pt modelId="{EE4DAAEE-EA95-4046-8B01-7680F6FAB9A8}" type="sibTrans" cxnId="{07754B28-9544-4BB8-B7F6-2877423FC34C}">
      <dgm:prSet/>
      <dgm:spPr/>
      <dgm:t>
        <a:bodyPr/>
        <a:lstStyle/>
        <a:p>
          <a:endParaRPr lang="en-US"/>
        </a:p>
      </dgm:t>
    </dgm:pt>
    <dgm:pt modelId="{57DA219A-3B31-4E73-94B0-3F111D720749}">
      <dgm:prSet phldrT="[Text]" custT="1"/>
      <dgm:spPr/>
      <dgm:t>
        <a:bodyPr/>
        <a:lstStyle/>
        <a:p>
          <a:r>
            <a:rPr lang="en-US" sz="1800" b="1" dirty="0" smtClean="0">
              <a:effectLst>
                <a:outerShdw blurRad="38100" dist="38100" dir="2700000" algn="tl">
                  <a:srgbClr val="000000">
                    <a:alpha val="43137"/>
                  </a:srgbClr>
                </a:outerShdw>
              </a:effectLst>
              <a:latin typeface="Chivo Light" panose="020B0604020202020204" charset="0"/>
            </a:rPr>
            <a:t>Root-cause analysis</a:t>
          </a:r>
          <a:endParaRPr lang="en-US" sz="1800" b="1" dirty="0">
            <a:effectLst>
              <a:outerShdw blurRad="38100" dist="38100" dir="2700000" algn="tl">
                <a:srgbClr val="000000">
                  <a:alpha val="43137"/>
                </a:srgbClr>
              </a:outerShdw>
            </a:effectLst>
            <a:latin typeface="Chivo Light" panose="020B0604020202020204" charset="0"/>
          </a:endParaRPr>
        </a:p>
      </dgm:t>
    </dgm:pt>
    <dgm:pt modelId="{541341B1-7520-4E3E-8BFA-89D7387B2480}" type="parTrans" cxnId="{EE9D8683-8486-4A0F-84CB-EBAAEF53F1E8}">
      <dgm:prSet/>
      <dgm:spPr/>
      <dgm:t>
        <a:bodyPr/>
        <a:lstStyle/>
        <a:p>
          <a:endParaRPr lang="en-US"/>
        </a:p>
      </dgm:t>
    </dgm:pt>
    <dgm:pt modelId="{97BF3022-BC90-4AFE-9D0A-C255972774A1}" type="sibTrans" cxnId="{EE9D8683-8486-4A0F-84CB-EBAAEF53F1E8}">
      <dgm:prSet/>
      <dgm:spPr/>
      <dgm:t>
        <a:bodyPr/>
        <a:lstStyle/>
        <a:p>
          <a:endParaRPr lang="en-US"/>
        </a:p>
      </dgm:t>
    </dgm:pt>
    <dgm:pt modelId="{B5CD441C-7DAE-4928-9840-0D13EF14FDF4}">
      <dgm:prSet phldrT="[Text]" custT="1"/>
      <dgm:spPr/>
      <dgm:t>
        <a:bodyPr/>
        <a:lstStyle/>
        <a:p>
          <a:r>
            <a:rPr lang="en-US" sz="1800" b="1" dirty="0" smtClean="0">
              <a:effectLst>
                <a:outerShdw blurRad="38100" dist="38100" dir="2700000" algn="tl">
                  <a:srgbClr val="000000">
                    <a:alpha val="43137"/>
                  </a:srgbClr>
                </a:outerShdw>
              </a:effectLst>
              <a:latin typeface="Chivo Light" panose="020B0604020202020204" charset="0"/>
            </a:rPr>
            <a:t>Corrective action plan requirements</a:t>
          </a:r>
        </a:p>
      </dgm:t>
    </dgm:pt>
    <dgm:pt modelId="{7D412A66-3A93-48E5-808F-5729AE31A6C3}" type="parTrans" cxnId="{16A89EEC-9FF1-4CC1-A87B-413A422CC3AE}">
      <dgm:prSet/>
      <dgm:spPr/>
      <dgm:t>
        <a:bodyPr/>
        <a:lstStyle/>
        <a:p>
          <a:endParaRPr lang="en-US"/>
        </a:p>
      </dgm:t>
    </dgm:pt>
    <dgm:pt modelId="{91E425CE-3B09-411C-91DD-373C53BF5F22}" type="sibTrans" cxnId="{16A89EEC-9FF1-4CC1-A87B-413A422CC3AE}">
      <dgm:prSet/>
      <dgm:spPr/>
      <dgm:t>
        <a:bodyPr/>
        <a:lstStyle/>
        <a:p>
          <a:endParaRPr lang="en-US"/>
        </a:p>
      </dgm:t>
    </dgm:pt>
    <dgm:pt modelId="{F827A452-80ED-4212-A7B0-16C52F8FF1D3}">
      <dgm:prSet phldrT="[Text]" custT="1"/>
      <dgm:spPr/>
      <dgm:t>
        <a:bodyPr/>
        <a:lstStyle/>
        <a:p>
          <a:r>
            <a:rPr lang="en-US" sz="1800" b="1" dirty="0" smtClean="0">
              <a:effectLst>
                <a:outerShdw blurRad="38100" dist="38100" dir="2700000" algn="tl">
                  <a:srgbClr val="000000">
                    <a:alpha val="43137"/>
                  </a:srgbClr>
                </a:outerShdw>
              </a:effectLst>
              <a:latin typeface="Chivo Light" panose="020B0604020202020204" charset="0"/>
            </a:rPr>
            <a:t>CAP Components and evaluating effectiveness</a:t>
          </a:r>
        </a:p>
      </dgm:t>
    </dgm:pt>
    <dgm:pt modelId="{D93EC73F-FFA4-4A40-8E9D-B3B4F15D0AB8}" type="parTrans" cxnId="{633B454D-7901-4040-BDB7-4FD914B34A72}">
      <dgm:prSet/>
      <dgm:spPr/>
      <dgm:t>
        <a:bodyPr/>
        <a:lstStyle/>
        <a:p>
          <a:endParaRPr lang="en-US"/>
        </a:p>
      </dgm:t>
    </dgm:pt>
    <dgm:pt modelId="{8C40AE28-D427-46DE-BC4B-852A0BAD9F70}" type="sibTrans" cxnId="{633B454D-7901-4040-BDB7-4FD914B34A72}">
      <dgm:prSet/>
      <dgm:spPr/>
      <dgm:t>
        <a:bodyPr/>
        <a:lstStyle/>
        <a:p>
          <a:endParaRPr lang="en-US"/>
        </a:p>
      </dgm:t>
    </dgm:pt>
    <dgm:pt modelId="{7B5A2292-F8DA-4A10-AB2E-80190E5DB42C}">
      <dgm:prSet phldrT="[Text]" custT="1"/>
      <dgm:spPr/>
      <dgm:t>
        <a:bodyPr/>
        <a:lstStyle/>
        <a:p>
          <a:r>
            <a:rPr lang="en-US" sz="1800" b="1" dirty="0" smtClean="0">
              <a:solidFill>
                <a:schemeClr val="bg1"/>
              </a:solidFill>
              <a:effectLst>
                <a:outerShdw blurRad="38100" dist="38100" dir="2700000" algn="tl">
                  <a:srgbClr val="000000">
                    <a:alpha val="43137"/>
                  </a:srgbClr>
                </a:outerShdw>
              </a:effectLst>
              <a:latin typeface="Chivo Light" panose="020B0604020202020204" charset="0"/>
            </a:rPr>
            <a:t>CHAAMPS Compliance Section</a:t>
          </a:r>
        </a:p>
      </dgm:t>
    </dgm:pt>
    <dgm:pt modelId="{323DBADC-0CC9-4940-A6A5-B791885DF8BF}" type="parTrans" cxnId="{B3848F30-8068-47CF-8294-DD8D5E61AD15}">
      <dgm:prSet/>
      <dgm:spPr/>
      <dgm:t>
        <a:bodyPr/>
        <a:lstStyle/>
        <a:p>
          <a:endParaRPr lang="en-US"/>
        </a:p>
      </dgm:t>
    </dgm:pt>
    <dgm:pt modelId="{3DC0B311-4262-42D1-BF95-3EBC2595D004}" type="sibTrans" cxnId="{B3848F30-8068-47CF-8294-DD8D5E61AD15}">
      <dgm:prSet/>
      <dgm:spPr/>
      <dgm:t>
        <a:bodyPr/>
        <a:lstStyle/>
        <a:p>
          <a:endParaRPr lang="en-US"/>
        </a:p>
      </dgm:t>
    </dgm:pt>
    <dgm:pt modelId="{1F5E0C24-BD15-4DE1-B433-66EDFE333FCA}" type="pres">
      <dgm:prSet presAssocID="{496E8713-C206-4382-B057-FC40ECD91A44}" presName="linear" presStyleCnt="0">
        <dgm:presLayoutVars>
          <dgm:dir/>
          <dgm:animLvl val="lvl"/>
          <dgm:resizeHandles val="exact"/>
        </dgm:presLayoutVars>
      </dgm:prSet>
      <dgm:spPr/>
      <dgm:t>
        <a:bodyPr/>
        <a:lstStyle/>
        <a:p>
          <a:endParaRPr lang="en-US"/>
        </a:p>
      </dgm:t>
    </dgm:pt>
    <dgm:pt modelId="{9276D93E-65D1-4DCF-86D0-589D2BC280EA}" type="pres">
      <dgm:prSet presAssocID="{4C64956D-C022-495C-87EC-7658A3ACCCAC}" presName="parentLin" presStyleCnt="0"/>
      <dgm:spPr/>
      <dgm:t>
        <a:bodyPr/>
        <a:lstStyle/>
        <a:p>
          <a:endParaRPr lang="en-US"/>
        </a:p>
      </dgm:t>
    </dgm:pt>
    <dgm:pt modelId="{DB83CB46-93DD-4F28-A984-5764B8BD6356}" type="pres">
      <dgm:prSet presAssocID="{4C64956D-C022-495C-87EC-7658A3ACCCAC}" presName="parentLeftMargin" presStyleLbl="node1" presStyleIdx="0" presStyleCnt="5"/>
      <dgm:spPr/>
      <dgm:t>
        <a:bodyPr/>
        <a:lstStyle/>
        <a:p>
          <a:endParaRPr lang="en-US"/>
        </a:p>
      </dgm:t>
    </dgm:pt>
    <dgm:pt modelId="{1F541E89-AD3E-4A78-BC89-6821A1C865B4}" type="pres">
      <dgm:prSet presAssocID="{4C64956D-C022-495C-87EC-7658A3ACCCAC}" presName="parentText" presStyleLbl="node1" presStyleIdx="0" presStyleCnt="5">
        <dgm:presLayoutVars>
          <dgm:chMax val="0"/>
          <dgm:bulletEnabled val="1"/>
        </dgm:presLayoutVars>
      </dgm:prSet>
      <dgm:spPr/>
      <dgm:t>
        <a:bodyPr/>
        <a:lstStyle/>
        <a:p>
          <a:endParaRPr lang="en-US"/>
        </a:p>
      </dgm:t>
    </dgm:pt>
    <dgm:pt modelId="{6CA8E251-6178-45DE-AA36-F6B7E49AB7A8}" type="pres">
      <dgm:prSet presAssocID="{4C64956D-C022-495C-87EC-7658A3ACCCAC}" presName="negativeSpace" presStyleCnt="0"/>
      <dgm:spPr/>
      <dgm:t>
        <a:bodyPr/>
        <a:lstStyle/>
        <a:p>
          <a:endParaRPr lang="en-US"/>
        </a:p>
      </dgm:t>
    </dgm:pt>
    <dgm:pt modelId="{96A99532-A39A-47A3-B506-1709420319C6}" type="pres">
      <dgm:prSet presAssocID="{4C64956D-C022-495C-87EC-7658A3ACCCAC}" presName="childText" presStyleLbl="conFgAcc1" presStyleIdx="0" presStyleCnt="5">
        <dgm:presLayoutVars>
          <dgm:bulletEnabled val="1"/>
        </dgm:presLayoutVars>
      </dgm:prSet>
      <dgm:spPr/>
      <dgm:t>
        <a:bodyPr/>
        <a:lstStyle/>
        <a:p>
          <a:endParaRPr lang="en-US"/>
        </a:p>
      </dgm:t>
    </dgm:pt>
    <dgm:pt modelId="{180F640A-C11F-459A-A2E9-847ACE53920F}" type="pres">
      <dgm:prSet presAssocID="{EE4DAAEE-EA95-4046-8B01-7680F6FAB9A8}" presName="spaceBetweenRectangles" presStyleCnt="0"/>
      <dgm:spPr/>
      <dgm:t>
        <a:bodyPr/>
        <a:lstStyle/>
        <a:p>
          <a:endParaRPr lang="en-US"/>
        </a:p>
      </dgm:t>
    </dgm:pt>
    <dgm:pt modelId="{F794A7C3-BCE6-4C75-A357-6DDEC7B37727}" type="pres">
      <dgm:prSet presAssocID="{57DA219A-3B31-4E73-94B0-3F111D720749}" presName="parentLin" presStyleCnt="0"/>
      <dgm:spPr/>
      <dgm:t>
        <a:bodyPr/>
        <a:lstStyle/>
        <a:p>
          <a:endParaRPr lang="en-US"/>
        </a:p>
      </dgm:t>
    </dgm:pt>
    <dgm:pt modelId="{9E496D50-A1C6-4B0E-BCE4-0F1F0D68715F}" type="pres">
      <dgm:prSet presAssocID="{57DA219A-3B31-4E73-94B0-3F111D720749}" presName="parentLeftMargin" presStyleLbl="node1" presStyleIdx="0" presStyleCnt="5"/>
      <dgm:spPr/>
      <dgm:t>
        <a:bodyPr/>
        <a:lstStyle/>
        <a:p>
          <a:endParaRPr lang="en-US"/>
        </a:p>
      </dgm:t>
    </dgm:pt>
    <dgm:pt modelId="{91890B2D-20ED-4BA9-8997-AB1B323ABBEE}" type="pres">
      <dgm:prSet presAssocID="{57DA219A-3B31-4E73-94B0-3F111D720749}" presName="parentText" presStyleLbl="node1" presStyleIdx="1" presStyleCnt="5">
        <dgm:presLayoutVars>
          <dgm:chMax val="0"/>
          <dgm:bulletEnabled val="1"/>
        </dgm:presLayoutVars>
      </dgm:prSet>
      <dgm:spPr/>
      <dgm:t>
        <a:bodyPr/>
        <a:lstStyle/>
        <a:p>
          <a:endParaRPr lang="en-US"/>
        </a:p>
      </dgm:t>
    </dgm:pt>
    <dgm:pt modelId="{A3A59311-B239-4FF8-A33F-8F06CA43BE26}" type="pres">
      <dgm:prSet presAssocID="{57DA219A-3B31-4E73-94B0-3F111D720749}" presName="negativeSpace" presStyleCnt="0"/>
      <dgm:spPr/>
      <dgm:t>
        <a:bodyPr/>
        <a:lstStyle/>
        <a:p>
          <a:endParaRPr lang="en-US"/>
        </a:p>
      </dgm:t>
    </dgm:pt>
    <dgm:pt modelId="{73D1E355-64D3-4E1D-B4F2-1BB56D1937AE}" type="pres">
      <dgm:prSet presAssocID="{57DA219A-3B31-4E73-94B0-3F111D720749}" presName="childText" presStyleLbl="conFgAcc1" presStyleIdx="1" presStyleCnt="5">
        <dgm:presLayoutVars>
          <dgm:bulletEnabled val="1"/>
        </dgm:presLayoutVars>
      </dgm:prSet>
      <dgm:spPr/>
      <dgm:t>
        <a:bodyPr/>
        <a:lstStyle/>
        <a:p>
          <a:endParaRPr lang="en-US"/>
        </a:p>
      </dgm:t>
    </dgm:pt>
    <dgm:pt modelId="{DF05AE15-024F-42FA-B7C3-AACE7821A351}" type="pres">
      <dgm:prSet presAssocID="{97BF3022-BC90-4AFE-9D0A-C255972774A1}" presName="spaceBetweenRectangles" presStyleCnt="0"/>
      <dgm:spPr/>
      <dgm:t>
        <a:bodyPr/>
        <a:lstStyle/>
        <a:p>
          <a:endParaRPr lang="en-US"/>
        </a:p>
      </dgm:t>
    </dgm:pt>
    <dgm:pt modelId="{BA33F3D6-A479-4631-B8AB-2430F0BE9946}" type="pres">
      <dgm:prSet presAssocID="{B5CD441C-7DAE-4928-9840-0D13EF14FDF4}" presName="parentLin" presStyleCnt="0"/>
      <dgm:spPr/>
      <dgm:t>
        <a:bodyPr/>
        <a:lstStyle/>
        <a:p>
          <a:endParaRPr lang="en-US"/>
        </a:p>
      </dgm:t>
    </dgm:pt>
    <dgm:pt modelId="{062471A4-B0DE-4B9F-95D9-8836A3837BF3}" type="pres">
      <dgm:prSet presAssocID="{B5CD441C-7DAE-4928-9840-0D13EF14FDF4}" presName="parentLeftMargin" presStyleLbl="node1" presStyleIdx="1" presStyleCnt="5"/>
      <dgm:spPr/>
      <dgm:t>
        <a:bodyPr/>
        <a:lstStyle/>
        <a:p>
          <a:endParaRPr lang="en-US"/>
        </a:p>
      </dgm:t>
    </dgm:pt>
    <dgm:pt modelId="{28F46D01-D357-4969-9006-053B6B070E76}" type="pres">
      <dgm:prSet presAssocID="{B5CD441C-7DAE-4928-9840-0D13EF14FDF4}" presName="parentText" presStyleLbl="node1" presStyleIdx="2" presStyleCnt="5">
        <dgm:presLayoutVars>
          <dgm:chMax val="0"/>
          <dgm:bulletEnabled val="1"/>
        </dgm:presLayoutVars>
      </dgm:prSet>
      <dgm:spPr/>
      <dgm:t>
        <a:bodyPr/>
        <a:lstStyle/>
        <a:p>
          <a:endParaRPr lang="en-US"/>
        </a:p>
      </dgm:t>
    </dgm:pt>
    <dgm:pt modelId="{1FFCD0B9-6519-425D-87B3-81857A7F226A}" type="pres">
      <dgm:prSet presAssocID="{B5CD441C-7DAE-4928-9840-0D13EF14FDF4}" presName="negativeSpace" presStyleCnt="0"/>
      <dgm:spPr/>
      <dgm:t>
        <a:bodyPr/>
        <a:lstStyle/>
        <a:p>
          <a:endParaRPr lang="en-US"/>
        </a:p>
      </dgm:t>
    </dgm:pt>
    <dgm:pt modelId="{5AA0DD6D-F0CD-488B-B985-5EFA068E82F4}" type="pres">
      <dgm:prSet presAssocID="{B5CD441C-7DAE-4928-9840-0D13EF14FDF4}" presName="childText" presStyleLbl="conFgAcc1" presStyleIdx="2" presStyleCnt="5">
        <dgm:presLayoutVars>
          <dgm:bulletEnabled val="1"/>
        </dgm:presLayoutVars>
      </dgm:prSet>
      <dgm:spPr/>
      <dgm:t>
        <a:bodyPr/>
        <a:lstStyle/>
        <a:p>
          <a:endParaRPr lang="en-US"/>
        </a:p>
      </dgm:t>
    </dgm:pt>
    <dgm:pt modelId="{68975BAB-0CD4-47C1-B1F2-B21ADCF66E42}" type="pres">
      <dgm:prSet presAssocID="{91E425CE-3B09-411C-91DD-373C53BF5F22}" presName="spaceBetweenRectangles" presStyleCnt="0"/>
      <dgm:spPr/>
      <dgm:t>
        <a:bodyPr/>
        <a:lstStyle/>
        <a:p>
          <a:endParaRPr lang="en-US"/>
        </a:p>
      </dgm:t>
    </dgm:pt>
    <dgm:pt modelId="{B8EE769F-EDB6-4835-9631-83966F1A2DBF}" type="pres">
      <dgm:prSet presAssocID="{F827A452-80ED-4212-A7B0-16C52F8FF1D3}" presName="parentLin" presStyleCnt="0"/>
      <dgm:spPr/>
      <dgm:t>
        <a:bodyPr/>
        <a:lstStyle/>
        <a:p>
          <a:endParaRPr lang="en-US"/>
        </a:p>
      </dgm:t>
    </dgm:pt>
    <dgm:pt modelId="{3AEC7CA3-D4AF-4792-A599-E13E1CF800AE}" type="pres">
      <dgm:prSet presAssocID="{F827A452-80ED-4212-A7B0-16C52F8FF1D3}" presName="parentLeftMargin" presStyleLbl="node1" presStyleIdx="2" presStyleCnt="5"/>
      <dgm:spPr/>
      <dgm:t>
        <a:bodyPr/>
        <a:lstStyle/>
        <a:p>
          <a:endParaRPr lang="en-US"/>
        </a:p>
      </dgm:t>
    </dgm:pt>
    <dgm:pt modelId="{147B2D62-AE1B-4EB8-813B-F29C79762FBE}" type="pres">
      <dgm:prSet presAssocID="{F827A452-80ED-4212-A7B0-16C52F8FF1D3}" presName="parentText" presStyleLbl="node1" presStyleIdx="3" presStyleCnt="5">
        <dgm:presLayoutVars>
          <dgm:chMax val="0"/>
          <dgm:bulletEnabled val="1"/>
        </dgm:presLayoutVars>
      </dgm:prSet>
      <dgm:spPr/>
      <dgm:t>
        <a:bodyPr/>
        <a:lstStyle/>
        <a:p>
          <a:endParaRPr lang="en-US"/>
        </a:p>
      </dgm:t>
    </dgm:pt>
    <dgm:pt modelId="{FC6C9388-1C6C-4C62-A822-7D231D0DA3DD}" type="pres">
      <dgm:prSet presAssocID="{F827A452-80ED-4212-A7B0-16C52F8FF1D3}" presName="negativeSpace" presStyleCnt="0"/>
      <dgm:spPr/>
      <dgm:t>
        <a:bodyPr/>
        <a:lstStyle/>
        <a:p>
          <a:endParaRPr lang="en-US"/>
        </a:p>
      </dgm:t>
    </dgm:pt>
    <dgm:pt modelId="{1D7194E3-E5CF-4444-B56D-7FD6DAF61D14}" type="pres">
      <dgm:prSet presAssocID="{F827A452-80ED-4212-A7B0-16C52F8FF1D3}" presName="childText" presStyleLbl="conFgAcc1" presStyleIdx="3" presStyleCnt="5">
        <dgm:presLayoutVars>
          <dgm:bulletEnabled val="1"/>
        </dgm:presLayoutVars>
      </dgm:prSet>
      <dgm:spPr/>
      <dgm:t>
        <a:bodyPr/>
        <a:lstStyle/>
        <a:p>
          <a:endParaRPr lang="en-US"/>
        </a:p>
      </dgm:t>
    </dgm:pt>
    <dgm:pt modelId="{08B5200E-B1C5-4CF1-BC0A-E3B0CAC6AD97}" type="pres">
      <dgm:prSet presAssocID="{8C40AE28-D427-46DE-BC4B-852A0BAD9F70}" presName="spaceBetweenRectangles" presStyleCnt="0"/>
      <dgm:spPr/>
      <dgm:t>
        <a:bodyPr/>
        <a:lstStyle/>
        <a:p>
          <a:endParaRPr lang="en-US"/>
        </a:p>
      </dgm:t>
    </dgm:pt>
    <dgm:pt modelId="{C3CBD24E-690C-47D1-9440-EC8F6243F2AA}" type="pres">
      <dgm:prSet presAssocID="{7B5A2292-F8DA-4A10-AB2E-80190E5DB42C}" presName="parentLin" presStyleCnt="0"/>
      <dgm:spPr/>
      <dgm:t>
        <a:bodyPr/>
        <a:lstStyle/>
        <a:p>
          <a:endParaRPr lang="en-US"/>
        </a:p>
      </dgm:t>
    </dgm:pt>
    <dgm:pt modelId="{57AA7670-35BF-4BD2-867D-340C45882814}" type="pres">
      <dgm:prSet presAssocID="{7B5A2292-F8DA-4A10-AB2E-80190E5DB42C}" presName="parentLeftMargin" presStyleLbl="node1" presStyleIdx="3" presStyleCnt="5"/>
      <dgm:spPr/>
      <dgm:t>
        <a:bodyPr/>
        <a:lstStyle/>
        <a:p>
          <a:endParaRPr lang="en-US"/>
        </a:p>
      </dgm:t>
    </dgm:pt>
    <dgm:pt modelId="{9B2861D6-F22C-4369-8F0B-8C56BCAD1A8B}" type="pres">
      <dgm:prSet presAssocID="{7B5A2292-F8DA-4A10-AB2E-80190E5DB42C}" presName="parentText" presStyleLbl="node1" presStyleIdx="4" presStyleCnt="5" custLinFactNeighborY="-2587">
        <dgm:presLayoutVars>
          <dgm:chMax val="0"/>
          <dgm:bulletEnabled val="1"/>
        </dgm:presLayoutVars>
      </dgm:prSet>
      <dgm:spPr/>
      <dgm:t>
        <a:bodyPr/>
        <a:lstStyle/>
        <a:p>
          <a:endParaRPr lang="en-US"/>
        </a:p>
      </dgm:t>
    </dgm:pt>
    <dgm:pt modelId="{EE5A6A42-D1C8-408E-B792-91E8B48F1686}" type="pres">
      <dgm:prSet presAssocID="{7B5A2292-F8DA-4A10-AB2E-80190E5DB42C}" presName="negativeSpace" presStyleCnt="0"/>
      <dgm:spPr/>
      <dgm:t>
        <a:bodyPr/>
        <a:lstStyle/>
        <a:p>
          <a:endParaRPr lang="en-US"/>
        </a:p>
      </dgm:t>
    </dgm:pt>
    <dgm:pt modelId="{B97E2CC9-8773-4CE1-BBC6-71129D6F1C9B}" type="pres">
      <dgm:prSet presAssocID="{7B5A2292-F8DA-4A10-AB2E-80190E5DB42C}" presName="childText" presStyleLbl="conFgAcc1" presStyleIdx="4" presStyleCnt="5">
        <dgm:presLayoutVars>
          <dgm:bulletEnabled val="1"/>
        </dgm:presLayoutVars>
      </dgm:prSet>
      <dgm:spPr/>
      <dgm:t>
        <a:bodyPr/>
        <a:lstStyle/>
        <a:p>
          <a:endParaRPr lang="en-US"/>
        </a:p>
      </dgm:t>
    </dgm:pt>
  </dgm:ptLst>
  <dgm:cxnLst>
    <dgm:cxn modelId="{EE9D8683-8486-4A0F-84CB-EBAAEF53F1E8}" srcId="{496E8713-C206-4382-B057-FC40ECD91A44}" destId="{57DA219A-3B31-4E73-94B0-3F111D720749}" srcOrd="1" destOrd="0" parTransId="{541341B1-7520-4E3E-8BFA-89D7387B2480}" sibTransId="{97BF3022-BC90-4AFE-9D0A-C255972774A1}"/>
    <dgm:cxn modelId="{D01083BD-C7EE-4A52-9CE1-E46C54F027EF}" type="presOf" srcId="{B5CD441C-7DAE-4928-9840-0D13EF14FDF4}" destId="{062471A4-B0DE-4B9F-95D9-8836A3837BF3}" srcOrd="0" destOrd="0" presId="urn:microsoft.com/office/officeart/2005/8/layout/list1"/>
    <dgm:cxn modelId="{1B43E58A-F832-489C-A6F7-74371EA92ADD}" type="presOf" srcId="{4C64956D-C022-495C-87EC-7658A3ACCCAC}" destId="{DB83CB46-93DD-4F28-A984-5764B8BD6356}" srcOrd="0" destOrd="0" presId="urn:microsoft.com/office/officeart/2005/8/layout/list1"/>
    <dgm:cxn modelId="{B3848F30-8068-47CF-8294-DD8D5E61AD15}" srcId="{496E8713-C206-4382-B057-FC40ECD91A44}" destId="{7B5A2292-F8DA-4A10-AB2E-80190E5DB42C}" srcOrd="4" destOrd="0" parTransId="{323DBADC-0CC9-4940-A6A5-B791885DF8BF}" sibTransId="{3DC0B311-4262-42D1-BF95-3EBC2595D004}"/>
    <dgm:cxn modelId="{94F94D6E-D8E4-4EF6-9EA7-2D463BBD4ADB}" type="presOf" srcId="{7B5A2292-F8DA-4A10-AB2E-80190E5DB42C}" destId="{9B2861D6-F22C-4369-8F0B-8C56BCAD1A8B}" srcOrd="1" destOrd="0" presId="urn:microsoft.com/office/officeart/2005/8/layout/list1"/>
    <dgm:cxn modelId="{633B454D-7901-4040-BDB7-4FD914B34A72}" srcId="{496E8713-C206-4382-B057-FC40ECD91A44}" destId="{F827A452-80ED-4212-A7B0-16C52F8FF1D3}" srcOrd="3" destOrd="0" parTransId="{D93EC73F-FFA4-4A40-8E9D-B3B4F15D0AB8}" sibTransId="{8C40AE28-D427-46DE-BC4B-852A0BAD9F70}"/>
    <dgm:cxn modelId="{0433EEF2-C0D4-4D24-9C35-6FCB41BFEF77}" type="presOf" srcId="{57DA219A-3B31-4E73-94B0-3F111D720749}" destId="{9E496D50-A1C6-4B0E-BCE4-0F1F0D68715F}" srcOrd="0" destOrd="0" presId="urn:microsoft.com/office/officeart/2005/8/layout/list1"/>
    <dgm:cxn modelId="{67383E10-55DF-48A2-8B58-38ADC7801F53}" type="presOf" srcId="{496E8713-C206-4382-B057-FC40ECD91A44}" destId="{1F5E0C24-BD15-4DE1-B433-66EDFE333FCA}" srcOrd="0" destOrd="0" presId="urn:microsoft.com/office/officeart/2005/8/layout/list1"/>
    <dgm:cxn modelId="{16A89EEC-9FF1-4CC1-A87B-413A422CC3AE}" srcId="{496E8713-C206-4382-B057-FC40ECD91A44}" destId="{B5CD441C-7DAE-4928-9840-0D13EF14FDF4}" srcOrd="2" destOrd="0" parTransId="{7D412A66-3A93-48E5-808F-5729AE31A6C3}" sibTransId="{91E425CE-3B09-411C-91DD-373C53BF5F22}"/>
    <dgm:cxn modelId="{97B3BAE3-427B-48F3-9097-0778BA76F265}" type="presOf" srcId="{7B5A2292-F8DA-4A10-AB2E-80190E5DB42C}" destId="{57AA7670-35BF-4BD2-867D-340C45882814}" srcOrd="0" destOrd="0" presId="urn:microsoft.com/office/officeart/2005/8/layout/list1"/>
    <dgm:cxn modelId="{CB79C2B4-1829-42A9-9C33-FC55A38FF750}" type="presOf" srcId="{57DA219A-3B31-4E73-94B0-3F111D720749}" destId="{91890B2D-20ED-4BA9-8997-AB1B323ABBEE}" srcOrd="1" destOrd="0" presId="urn:microsoft.com/office/officeart/2005/8/layout/list1"/>
    <dgm:cxn modelId="{12B8D2DC-F7A3-42E4-876A-7486874D4400}" type="presOf" srcId="{4C64956D-C022-495C-87EC-7658A3ACCCAC}" destId="{1F541E89-AD3E-4A78-BC89-6821A1C865B4}" srcOrd="1" destOrd="0" presId="urn:microsoft.com/office/officeart/2005/8/layout/list1"/>
    <dgm:cxn modelId="{2DC19291-A957-4C93-8D1A-AA84F1554F4A}" type="presOf" srcId="{B5CD441C-7DAE-4928-9840-0D13EF14FDF4}" destId="{28F46D01-D357-4969-9006-053B6B070E76}" srcOrd="1" destOrd="0" presId="urn:microsoft.com/office/officeart/2005/8/layout/list1"/>
    <dgm:cxn modelId="{07754B28-9544-4BB8-B7F6-2877423FC34C}" srcId="{496E8713-C206-4382-B057-FC40ECD91A44}" destId="{4C64956D-C022-495C-87EC-7658A3ACCCAC}" srcOrd="0" destOrd="0" parTransId="{B2A10A83-0402-438C-B503-5432B7093D69}" sibTransId="{EE4DAAEE-EA95-4046-8B01-7680F6FAB9A8}"/>
    <dgm:cxn modelId="{E872AEB6-2726-49FB-9CAC-3EEF2E9098D3}" type="presOf" srcId="{F827A452-80ED-4212-A7B0-16C52F8FF1D3}" destId="{3AEC7CA3-D4AF-4792-A599-E13E1CF800AE}" srcOrd="0" destOrd="0" presId="urn:microsoft.com/office/officeart/2005/8/layout/list1"/>
    <dgm:cxn modelId="{0A9C350C-A2D5-407B-BDE2-E63ECFDEF074}" type="presOf" srcId="{F827A452-80ED-4212-A7B0-16C52F8FF1D3}" destId="{147B2D62-AE1B-4EB8-813B-F29C79762FBE}" srcOrd="1" destOrd="0" presId="urn:microsoft.com/office/officeart/2005/8/layout/list1"/>
    <dgm:cxn modelId="{E3952C84-574E-473E-9CD5-30CA65DBFA70}" type="presParOf" srcId="{1F5E0C24-BD15-4DE1-B433-66EDFE333FCA}" destId="{9276D93E-65D1-4DCF-86D0-589D2BC280EA}" srcOrd="0" destOrd="0" presId="urn:microsoft.com/office/officeart/2005/8/layout/list1"/>
    <dgm:cxn modelId="{030AE3A3-8917-47E8-9E6D-261264A9816F}" type="presParOf" srcId="{9276D93E-65D1-4DCF-86D0-589D2BC280EA}" destId="{DB83CB46-93DD-4F28-A984-5764B8BD6356}" srcOrd="0" destOrd="0" presId="urn:microsoft.com/office/officeart/2005/8/layout/list1"/>
    <dgm:cxn modelId="{3D63DE70-5BA0-4B47-B62D-F21E79026BF7}" type="presParOf" srcId="{9276D93E-65D1-4DCF-86D0-589D2BC280EA}" destId="{1F541E89-AD3E-4A78-BC89-6821A1C865B4}" srcOrd="1" destOrd="0" presId="urn:microsoft.com/office/officeart/2005/8/layout/list1"/>
    <dgm:cxn modelId="{53A1205D-7B9E-4BCB-AA40-EA484D135444}" type="presParOf" srcId="{1F5E0C24-BD15-4DE1-B433-66EDFE333FCA}" destId="{6CA8E251-6178-45DE-AA36-F6B7E49AB7A8}" srcOrd="1" destOrd="0" presId="urn:microsoft.com/office/officeart/2005/8/layout/list1"/>
    <dgm:cxn modelId="{6E2AEA69-7FB7-4AEB-A3A4-7880EA471756}" type="presParOf" srcId="{1F5E0C24-BD15-4DE1-B433-66EDFE333FCA}" destId="{96A99532-A39A-47A3-B506-1709420319C6}" srcOrd="2" destOrd="0" presId="urn:microsoft.com/office/officeart/2005/8/layout/list1"/>
    <dgm:cxn modelId="{85603C39-344A-4B30-B00A-9FB5C445F2E1}" type="presParOf" srcId="{1F5E0C24-BD15-4DE1-B433-66EDFE333FCA}" destId="{180F640A-C11F-459A-A2E9-847ACE53920F}" srcOrd="3" destOrd="0" presId="urn:microsoft.com/office/officeart/2005/8/layout/list1"/>
    <dgm:cxn modelId="{01E9997C-7DA0-4915-9BB3-3ED3675AA7A2}" type="presParOf" srcId="{1F5E0C24-BD15-4DE1-B433-66EDFE333FCA}" destId="{F794A7C3-BCE6-4C75-A357-6DDEC7B37727}" srcOrd="4" destOrd="0" presId="urn:microsoft.com/office/officeart/2005/8/layout/list1"/>
    <dgm:cxn modelId="{BEAB0793-14F4-4876-B7DD-93382739B1E7}" type="presParOf" srcId="{F794A7C3-BCE6-4C75-A357-6DDEC7B37727}" destId="{9E496D50-A1C6-4B0E-BCE4-0F1F0D68715F}" srcOrd="0" destOrd="0" presId="urn:microsoft.com/office/officeart/2005/8/layout/list1"/>
    <dgm:cxn modelId="{09F050D5-3225-4A55-A5BA-3B963680E019}" type="presParOf" srcId="{F794A7C3-BCE6-4C75-A357-6DDEC7B37727}" destId="{91890B2D-20ED-4BA9-8997-AB1B323ABBEE}" srcOrd="1" destOrd="0" presId="urn:microsoft.com/office/officeart/2005/8/layout/list1"/>
    <dgm:cxn modelId="{BD170B95-6249-4C6A-9840-5318BC12FCCB}" type="presParOf" srcId="{1F5E0C24-BD15-4DE1-B433-66EDFE333FCA}" destId="{A3A59311-B239-4FF8-A33F-8F06CA43BE26}" srcOrd="5" destOrd="0" presId="urn:microsoft.com/office/officeart/2005/8/layout/list1"/>
    <dgm:cxn modelId="{1DFDAD45-9EF4-4E99-8F78-0FC820E46105}" type="presParOf" srcId="{1F5E0C24-BD15-4DE1-B433-66EDFE333FCA}" destId="{73D1E355-64D3-4E1D-B4F2-1BB56D1937AE}" srcOrd="6" destOrd="0" presId="urn:microsoft.com/office/officeart/2005/8/layout/list1"/>
    <dgm:cxn modelId="{FB60CA54-BBE2-4830-836B-956E34D6E624}" type="presParOf" srcId="{1F5E0C24-BD15-4DE1-B433-66EDFE333FCA}" destId="{DF05AE15-024F-42FA-B7C3-AACE7821A351}" srcOrd="7" destOrd="0" presId="urn:microsoft.com/office/officeart/2005/8/layout/list1"/>
    <dgm:cxn modelId="{BB71145C-D872-4C10-A637-4DB3F19E978E}" type="presParOf" srcId="{1F5E0C24-BD15-4DE1-B433-66EDFE333FCA}" destId="{BA33F3D6-A479-4631-B8AB-2430F0BE9946}" srcOrd="8" destOrd="0" presId="urn:microsoft.com/office/officeart/2005/8/layout/list1"/>
    <dgm:cxn modelId="{FDB6A972-683C-405C-932A-B7E4B395D72F}" type="presParOf" srcId="{BA33F3D6-A479-4631-B8AB-2430F0BE9946}" destId="{062471A4-B0DE-4B9F-95D9-8836A3837BF3}" srcOrd="0" destOrd="0" presId="urn:microsoft.com/office/officeart/2005/8/layout/list1"/>
    <dgm:cxn modelId="{5387F41C-558B-4075-A7EF-2598E114D0F9}" type="presParOf" srcId="{BA33F3D6-A479-4631-B8AB-2430F0BE9946}" destId="{28F46D01-D357-4969-9006-053B6B070E76}" srcOrd="1" destOrd="0" presId="urn:microsoft.com/office/officeart/2005/8/layout/list1"/>
    <dgm:cxn modelId="{4B12F686-963C-4DA3-8455-02CE900EE3F0}" type="presParOf" srcId="{1F5E0C24-BD15-4DE1-B433-66EDFE333FCA}" destId="{1FFCD0B9-6519-425D-87B3-81857A7F226A}" srcOrd="9" destOrd="0" presId="urn:microsoft.com/office/officeart/2005/8/layout/list1"/>
    <dgm:cxn modelId="{E4AD5B69-2A20-42AB-8084-1125D936DDF4}" type="presParOf" srcId="{1F5E0C24-BD15-4DE1-B433-66EDFE333FCA}" destId="{5AA0DD6D-F0CD-488B-B985-5EFA068E82F4}" srcOrd="10" destOrd="0" presId="urn:microsoft.com/office/officeart/2005/8/layout/list1"/>
    <dgm:cxn modelId="{A7BF3D51-D56F-4454-9E0F-56CD485DD184}" type="presParOf" srcId="{1F5E0C24-BD15-4DE1-B433-66EDFE333FCA}" destId="{68975BAB-0CD4-47C1-B1F2-B21ADCF66E42}" srcOrd="11" destOrd="0" presId="urn:microsoft.com/office/officeart/2005/8/layout/list1"/>
    <dgm:cxn modelId="{C6B4EBE9-6C9F-4404-A419-E424D0A39B75}" type="presParOf" srcId="{1F5E0C24-BD15-4DE1-B433-66EDFE333FCA}" destId="{B8EE769F-EDB6-4835-9631-83966F1A2DBF}" srcOrd="12" destOrd="0" presId="urn:microsoft.com/office/officeart/2005/8/layout/list1"/>
    <dgm:cxn modelId="{2AA1D173-BC16-40C7-B5B3-AA51A02130EE}" type="presParOf" srcId="{B8EE769F-EDB6-4835-9631-83966F1A2DBF}" destId="{3AEC7CA3-D4AF-4792-A599-E13E1CF800AE}" srcOrd="0" destOrd="0" presId="urn:microsoft.com/office/officeart/2005/8/layout/list1"/>
    <dgm:cxn modelId="{539E2621-8BE7-47CD-A9D0-393B6FBAB14C}" type="presParOf" srcId="{B8EE769F-EDB6-4835-9631-83966F1A2DBF}" destId="{147B2D62-AE1B-4EB8-813B-F29C79762FBE}" srcOrd="1" destOrd="0" presId="urn:microsoft.com/office/officeart/2005/8/layout/list1"/>
    <dgm:cxn modelId="{25A5F871-5EE2-48AF-AA16-0BD2BEC2F1BB}" type="presParOf" srcId="{1F5E0C24-BD15-4DE1-B433-66EDFE333FCA}" destId="{FC6C9388-1C6C-4C62-A822-7D231D0DA3DD}" srcOrd="13" destOrd="0" presId="urn:microsoft.com/office/officeart/2005/8/layout/list1"/>
    <dgm:cxn modelId="{4743C35D-D837-473C-93EA-34B9C7007D63}" type="presParOf" srcId="{1F5E0C24-BD15-4DE1-B433-66EDFE333FCA}" destId="{1D7194E3-E5CF-4444-B56D-7FD6DAF61D14}" srcOrd="14" destOrd="0" presId="urn:microsoft.com/office/officeart/2005/8/layout/list1"/>
    <dgm:cxn modelId="{030AE90B-355F-41AF-AF64-BD348086BE8B}" type="presParOf" srcId="{1F5E0C24-BD15-4DE1-B433-66EDFE333FCA}" destId="{08B5200E-B1C5-4CF1-BC0A-E3B0CAC6AD97}" srcOrd="15" destOrd="0" presId="urn:microsoft.com/office/officeart/2005/8/layout/list1"/>
    <dgm:cxn modelId="{C9F1FF2A-304C-49C4-9961-A434031462BE}" type="presParOf" srcId="{1F5E0C24-BD15-4DE1-B433-66EDFE333FCA}" destId="{C3CBD24E-690C-47D1-9440-EC8F6243F2AA}" srcOrd="16" destOrd="0" presId="urn:microsoft.com/office/officeart/2005/8/layout/list1"/>
    <dgm:cxn modelId="{A783D10F-D1F6-4DA1-B6A1-4FD6AF0A675B}" type="presParOf" srcId="{C3CBD24E-690C-47D1-9440-EC8F6243F2AA}" destId="{57AA7670-35BF-4BD2-867D-340C45882814}" srcOrd="0" destOrd="0" presId="urn:microsoft.com/office/officeart/2005/8/layout/list1"/>
    <dgm:cxn modelId="{785E5259-58B0-4E09-B449-8FA3BAFBB469}" type="presParOf" srcId="{C3CBD24E-690C-47D1-9440-EC8F6243F2AA}" destId="{9B2861D6-F22C-4369-8F0B-8C56BCAD1A8B}" srcOrd="1" destOrd="0" presId="urn:microsoft.com/office/officeart/2005/8/layout/list1"/>
    <dgm:cxn modelId="{3715448C-22AE-41C8-BBAA-E7471F9074C9}" type="presParOf" srcId="{1F5E0C24-BD15-4DE1-B433-66EDFE333FCA}" destId="{EE5A6A42-D1C8-408E-B792-91E8B48F1686}" srcOrd="17" destOrd="0" presId="urn:microsoft.com/office/officeart/2005/8/layout/list1"/>
    <dgm:cxn modelId="{0CEE3EA0-B861-444E-BBE7-4FCC665F6E22}" type="presParOf" srcId="{1F5E0C24-BD15-4DE1-B433-66EDFE333FCA}" destId="{B97E2CC9-8773-4CE1-BBC6-71129D6F1C9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08DD9-2562-444F-9DC4-C001A3227FCD}">
      <dsp:nvSpPr>
        <dsp:cNvPr id="0" name=""/>
        <dsp:cNvSpPr/>
      </dsp:nvSpPr>
      <dsp:spPr>
        <a:xfrm>
          <a:off x="5201575" y="1259074"/>
          <a:ext cx="1186043" cy="118623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63CF31-9EB3-4BFA-9F6F-AC80E709D5AD}">
      <dsp:nvSpPr>
        <dsp:cNvPr id="0" name=""/>
        <dsp:cNvSpPr/>
      </dsp:nvSpPr>
      <dsp:spPr>
        <a:xfrm>
          <a:off x="5240710" y="1298622"/>
          <a:ext cx="1107142" cy="1107141"/>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2">
                  <a:lumMod val="50000"/>
                </a:schemeClr>
              </a:solidFill>
              <a:latin typeface="Chivo" panose="020B0604020202020204" charset="0"/>
            </a:rPr>
            <a:t>Why!</a:t>
          </a:r>
          <a:endParaRPr lang="en-US" sz="2200" b="1" kern="1200" dirty="0">
            <a:solidFill>
              <a:schemeClr val="bg2">
                <a:lumMod val="50000"/>
              </a:schemeClr>
            </a:solidFill>
            <a:latin typeface="Chivo" panose="020B0604020202020204" charset="0"/>
          </a:endParaRPr>
        </a:p>
      </dsp:txBody>
      <dsp:txXfrm>
        <a:off x="5399143" y="1456815"/>
        <a:ext cx="790906" cy="790755"/>
      </dsp:txXfrm>
    </dsp:sp>
    <dsp:sp modelId="{2300AD58-5F52-4C07-A0A1-DBBBF35B5FC6}">
      <dsp:nvSpPr>
        <dsp:cNvPr id="0" name=""/>
        <dsp:cNvSpPr/>
      </dsp:nvSpPr>
      <dsp:spPr>
        <a:xfrm rot="2700000">
          <a:off x="3975202" y="1259136"/>
          <a:ext cx="1185906" cy="1185906"/>
        </a:xfrm>
        <a:prstGeom prst="teardrop">
          <a:avLst>
            <a:gd name="adj" fmla="val 1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1E2F4-68F0-4CFC-ACBD-0A6B0A53AFED}">
      <dsp:nvSpPr>
        <dsp:cNvPr id="0" name=""/>
        <dsp:cNvSpPr/>
      </dsp:nvSpPr>
      <dsp:spPr>
        <a:xfrm>
          <a:off x="4015531" y="1298622"/>
          <a:ext cx="1107142" cy="1107141"/>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2">
                  <a:lumMod val="50000"/>
                </a:schemeClr>
              </a:solidFill>
              <a:latin typeface="Chivo" panose="020B0604020202020204" charset="0"/>
            </a:rPr>
            <a:t>Why?</a:t>
          </a:r>
          <a:endParaRPr lang="en-US" sz="2200" kern="1200" dirty="0">
            <a:solidFill>
              <a:schemeClr val="bg2">
                <a:lumMod val="50000"/>
              </a:schemeClr>
            </a:solidFill>
            <a:latin typeface="Chivo" panose="020B0604020202020204" charset="0"/>
          </a:endParaRPr>
        </a:p>
      </dsp:txBody>
      <dsp:txXfrm>
        <a:off x="4173334" y="1456815"/>
        <a:ext cx="790906" cy="790755"/>
      </dsp:txXfrm>
    </dsp:sp>
    <dsp:sp modelId="{65CA1A1A-5A3F-4B17-A006-DDE61075CA7E}">
      <dsp:nvSpPr>
        <dsp:cNvPr id="0" name=""/>
        <dsp:cNvSpPr/>
      </dsp:nvSpPr>
      <dsp:spPr>
        <a:xfrm rot="2700000">
          <a:off x="2750024" y="1259136"/>
          <a:ext cx="1185906" cy="1185906"/>
        </a:xfrm>
        <a:prstGeom prst="teardrop">
          <a:avLst>
            <a:gd name="adj" fmla="val 1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D49560-013F-4426-AFB8-6E6DCB045DAE}">
      <dsp:nvSpPr>
        <dsp:cNvPr id="0" name=""/>
        <dsp:cNvSpPr/>
      </dsp:nvSpPr>
      <dsp:spPr>
        <a:xfrm>
          <a:off x="2789721" y="1298622"/>
          <a:ext cx="1107142" cy="1107141"/>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2">
                  <a:lumMod val="50000"/>
                </a:schemeClr>
              </a:solidFill>
              <a:latin typeface="Chivo" panose="020B0604020202020204" charset="0"/>
            </a:rPr>
            <a:t>Why?</a:t>
          </a:r>
          <a:endParaRPr lang="en-US" sz="2200" kern="1200" dirty="0">
            <a:solidFill>
              <a:schemeClr val="bg2">
                <a:lumMod val="50000"/>
              </a:schemeClr>
            </a:solidFill>
            <a:latin typeface="Chivo" panose="020B0604020202020204" charset="0"/>
          </a:endParaRPr>
        </a:p>
      </dsp:txBody>
      <dsp:txXfrm>
        <a:off x="2947524" y="1456815"/>
        <a:ext cx="790906" cy="790755"/>
      </dsp:txXfrm>
    </dsp:sp>
    <dsp:sp modelId="{0EB62A5B-E1EB-4BB4-9DE8-7735F6F9E29D}">
      <dsp:nvSpPr>
        <dsp:cNvPr id="0" name=""/>
        <dsp:cNvSpPr/>
      </dsp:nvSpPr>
      <dsp:spPr>
        <a:xfrm rot="2700000">
          <a:off x="1524214" y="1259136"/>
          <a:ext cx="1185906" cy="1185906"/>
        </a:xfrm>
        <a:prstGeom prst="teardrop">
          <a:avLst>
            <a:gd name="adj" fmla="val 1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8812F3-AC16-46D6-8A8A-F67B08617404}">
      <dsp:nvSpPr>
        <dsp:cNvPr id="0" name=""/>
        <dsp:cNvSpPr/>
      </dsp:nvSpPr>
      <dsp:spPr>
        <a:xfrm>
          <a:off x="1563911" y="1298622"/>
          <a:ext cx="1107142" cy="1107141"/>
        </a:xfrm>
        <a:prstGeom prst="ellipse">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2">
                  <a:lumMod val="50000"/>
                </a:schemeClr>
              </a:solidFill>
              <a:latin typeface="Chivo" panose="020B0604020202020204" charset="0"/>
            </a:rPr>
            <a:t>Why?</a:t>
          </a:r>
          <a:endParaRPr lang="en-US" sz="2200" kern="1200" dirty="0">
            <a:solidFill>
              <a:schemeClr val="bg2">
                <a:lumMod val="50000"/>
              </a:schemeClr>
            </a:solidFill>
            <a:latin typeface="Chivo" panose="020B0604020202020204" charset="0"/>
          </a:endParaRPr>
        </a:p>
      </dsp:txBody>
      <dsp:txXfrm>
        <a:off x="1722345" y="1456815"/>
        <a:ext cx="790906" cy="790755"/>
      </dsp:txXfrm>
    </dsp:sp>
    <dsp:sp modelId="{F0D684E9-EDC3-495A-BD8D-52F5EC9228D2}">
      <dsp:nvSpPr>
        <dsp:cNvPr id="0" name=""/>
        <dsp:cNvSpPr/>
      </dsp:nvSpPr>
      <dsp:spPr>
        <a:xfrm rot="2700000">
          <a:off x="298404" y="1259136"/>
          <a:ext cx="1185906" cy="1185906"/>
        </a:xfrm>
        <a:prstGeom prst="teardrop">
          <a:avLst>
            <a:gd name="adj" fmla="val 1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E5ED14-F36C-4B91-856C-58A9AE9794F1}">
      <dsp:nvSpPr>
        <dsp:cNvPr id="0" name=""/>
        <dsp:cNvSpPr/>
      </dsp:nvSpPr>
      <dsp:spPr>
        <a:xfrm>
          <a:off x="338102" y="1298622"/>
          <a:ext cx="1107142" cy="1107141"/>
        </a:xfrm>
        <a:prstGeom prst="ellipse">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2">
                  <a:lumMod val="50000"/>
                </a:schemeClr>
              </a:solidFill>
              <a:latin typeface="Chivo" panose="020B0604020202020204" charset="0"/>
            </a:rPr>
            <a:t>Why?</a:t>
          </a:r>
          <a:endParaRPr lang="en-US" sz="2200" kern="1200" dirty="0">
            <a:solidFill>
              <a:schemeClr val="bg2">
                <a:lumMod val="50000"/>
              </a:schemeClr>
            </a:solidFill>
            <a:latin typeface="Chivo" panose="020B0604020202020204" charset="0"/>
          </a:endParaRPr>
        </a:p>
      </dsp:txBody>
      <dsp:txXfrm>
        <a:off x="496535" y="1456815"/>
        <a:ext cx="790906" cy="7907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08DD9-2562-444F-9DC4-C001A3227FCD}">
      <dsp:nvSpPr>
        <dsp:cNvPr id="0" name=""/>
        <dsp:cNvSpPr/>
      </dsp:nvSpPr>
      <dsp:spPr>
        <a:xfrm>
          <a:off x="4863266" y="371280"/>
          <a:ext cx="983532" cy="9836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63CF31-9EB3-4BFA-9F6F-AC80E709D5AD}">
      <dsp:nvSpPr>
        <dsp:cNvPr id="0" name=""/>
        <dsp:cNvSpPr/>
      </dsp:nvSpPr>
      <dsp:spPr>
        <a:xfrm>
          <a:off x="4895719" y="404075"/>
          <a:ext cx="918103" cy="918102"/>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2">
                  <a:lumMod val="50000"/>
                </a:schemeClr>
              </a:solidFill>
              <a:latin typeface="Chivo" panose="020B0604020202020204" charset="0"/>
            </a:rPr>
            <a:t>Why</a:t>
          </a:r>
          <a:r>
            <a:rPr lang="en-US" sz="1800" b="1" kern="1200" dirty="0" smtClean="0">
              <a:solidFill>
                <a:schemeClr val="tx1">
                  <a:lumMod val="50000"/>
                  <a:lumOff val="50000"/>
                </a:schemeClr>
              </a:solidFill>
              <a:latin typeface="Chivo" panose="020B0604020202020204" charset="0"/>
            </a:rPr>
            <a:t>!</a:t>
          </a:r>
          <a:endParaRPr lang="en-US" sz="1800" b="1" kern="1200" dirty="0">
            <a:solidFill>
              <a:schemeClr val="tx1">
                <a:lumMod val="50000"/>
                <a:lumOff val="50000"/>
              </a:schemeClr>
            </a:solidFill>
            <a:latin typeface="Chivo" panose="020B0604020202020204" charset="0"/>
          </a:endParaRPr>
        </a:p>
      </dsp:txBody>
      <dsp:txXfrm>
        <a:off x="5027101" y="535257"/>
        <a:ext cx="655862" cy="655738"/>
      </dsp:txXfrm>
    </dsp:sp>
    <dsp:sp modelId="{2300AD58-5F52-4C07-A0A1-DBBBF35B5FC6}">
      <dsp:nvSpPr>
        <dsp:cNvPr id="0" name=""/>
        <dsp:cNvSpPr/>
      </dsp:nvSpPr>
      <dsp:spPr>
        <a:xfrm rot="2700000">
          <a:off x="3846291" y="371331"/>
          <a:ext cx="983418" cy="983418"/>
        </a:xfrm>
        <a:prstGeom prst="teardrop">
          <a:avLst>
            <a:gd name="adj" fmla="val 1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1E2F4-68F0-4CFC-ACBD-0A6B0A53AFED}">
      <dsp:nvSpPr>
        <dsp:cNvPr id="0" name=""/>
        <dsp:cNvSpPr/>
      </dsp:nvSpPr>
      <dsp:spPr>
        <a:xfrm>
          <a:off x="3879733" y="404075"/>
          <a:ext cx="918103" cy="918102"/>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2">
                  <a:lumMod val="50000"/>
                </a:schemeClr>
              </a:solidFill>
              <a:latin typeface="Chivo" panose="020B0604020202020204" charset="0"/>
            </a:rPr>
            <a:t>Why?</a:t>
          </a:r>
          <a:endParaRPr lang="en-US" sz="1800" kern="1200" dirty="0">
            <a:solidFill>
              <a:schemeClr val="bg2">
                <a:lumMod val="50000"/>
              </a:schemeClr>
            </a:solidFill>
            <a:latin typeface="Chivo" panose="020B0604020202020204" charset="0"/>
          </a:endParaRPr>
        </a:p>
      </dsp:txBody>
      <dsp:txXfrm>
        <a:off x="4010592" y="535257"/>
        <a:ext cx="655862" cy="655738"/>
      </dsp:txXfrm>
    </dsp:sp>
    <dsp:sp modelId="{65CA1A1A-5A3F-4B17-A006-DDE61075CA7E}">
      <dsp:nvSpPr>
        <dsp:cNvPr id="0" name=""/>
        <dsp:cNvSpPr/>
      </dsp:nvSpPr>
      <dsp:spPr>
        <a:xfrm rot="2700000">
          <a:off x="2830305" y="371331"/>
          <a:ext cx="983418" cy="983418"/>
        </a:xfrm>
        <a:prstGeom prst="teardrop">
          <a:avLst>
            <a:gd name="adj" fmla="val 1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D49560-013F-4426-AFB8-6E6DCB045DAE}">
      <dsp:nvSpPr>
        <dsp:cNvPr id="0" name=""/>
        <dsp:cNvSpPr/>
      </dsp:nvSpPr>
      <dsp:spPr>
        <a:xfrm>
          <a:off x="2863224" y="404075"/>
          <a:ext cx="918103" cy="918102"/>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2">
                  <a:lumMod val="50000"/>
                </a:schemeClr>
              </a:solidFill>
              <a:latin typeface="Chivo" panose="020B0604020202020204" charset="0"/>
            </a:rPr>
            <a:t>Why?</a:t>
          </a:r>
          <a:endParaRPr lang="en-US" sz="1800" kern="1200" dirty="0">
            <a:solidFill>
              <a:schemeClr val="bg2">
                <a:lumMod val="50000"/>
              </a:schemeClr>
            </a:solidFill>
            <a:latin typeface="Chivo" panose="020B0604020202020204" charset="0"/>
          </a:endParaRPr>
        </a:p>
      </dsp:txBody>
      <dsp:txXfrm>
        <a:off x="2994083" y="535257"/>
        <a:ext cx="655862" cy="655738"/>
      </dsp:txXfrm>
    </dsp:sp>
    <dsp:sp modelId="{0EB62A5B-E1EB-4BB4-9DE8-7735F6F9E29D}">
      <dsp:nvSpPr>
        <dsp:cNvPr id="0" name=""/>
        <dsp:cNvSpPr/>
      </dsp:nvSpPr>
      <dsp:spPr>
        <a:xfrm rot="2700000">
          <a:off x="1813796" y="371331"/>
          <a:ext cx="983418" cy="983418"/>
        </a:xfrm>
        <a:prstGeom prst="teardrop">
          <a:avLst>
            <a:gd name="adj" fmla="val 1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8812F3-AC16-46D6-8A8A-F67B08617404}">
      <dsp:nvSpPr>
        <dsp:cNvPr id="0" name=""/>
        <dsp:cNvSpPr/>
      </dsp:nvSpPr>
      <dsp:spPr>
        <a:xfrm>
          <a:off x="1846716" y="404075"/>
          <a:ext cx="918103" cy="918102"/>
        </a:xfrm>
        <a:prstGeom prst="ellipse">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2">
                  <a:lumMod val="50000"/>
                </a:schemeClr>
              </a:solidFill>
              <a:latin typeface="Chivo" panose="020B0604020202020204" charset="0"/>
            </a:rPr>
            <a:t>Why?</a:t>
          </a:r>
          <a:endParaRPr lang="en-US" sz="1800" kern="1200" dirty="0">
            <a:solidFill>
              <a:schemeClr val="bg2">
                <a:lumMod val="50000"/>
              </a:schemeClr>
            </a:solidFill>
            <a:latin typeface="Chivo" panose="020B0604020202020204" charset="0"/>
          </a:endParaRPr>
        </a:p>
      </dsp:txBody>
      <dsp:txXfrm>
        <a:off x="1978097" y="535257"/>
        <a:ext cx="655862" cy="655738"/>
      </dsp:txXfrm>
    </dsp:sp>
    <dsp:sp modelId="{F0D684E9-EDC3-495A-BD8D-52F5EC9228D2}">
      <dsp:nvSpPr>
        <dsp:cNvPr id="0" name=""/>
        <dsp:cNvSpPr/>
      </dsp:nvSpPr>
      <dsp:spPr>
        <a:xfrm rot="2700000">
          <a:off x="797287" y="371331"/>
          <a:ext cx="983418" cy="983418"/>
        </a:xfrm>
        <a:prstGeom prst="teardrop">
          <a:avLst>
            <a:gd name="adj" fmla="val 1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E5ED14-F36C-4B91-856C-58A9AE9794F1}">
      <dsp:nvSpPr>
        <dsp:cNvPr id="0" name=""/>
        <dsp:cNvSpPr/>
      </dsp:nvSpPr>
      <dsp:spPr>
        <a:xfrm>
          <a:off x="830207" y="404075"/>
          <a:ext cx="918103" cy="918102"/>
        </a:xfrm>
        <a:prstGeom prst="ellipse">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2">
                  <a:lumMod val="50000"/>
                </a:schemeClr>
              </a:solidFill>
              <a:latin typeface="Chivo" panose="020B0604020202020204" charset="0"/>
            </a:rPr>
            <a:t>Why?</a:t>
          </a:r>
          <a:endParaRPr lang="en-US" sz="1800" kern="1200" dirty="0">
            <a:solidFill>
              <a:schemeClr val="bg2">
                <a:lumMod val="50000"/>
              </a:schemeClr>
            </a:solidFill>
            <a:latin typeface="Chivo" panose="020B0604020202020204" charset="0"/>
          </a:endParaRPr>
        </a:p>
      </dsp:txBody>
      <dsp:txXfrm>
        <a:off x="961589" y="535257"/>
        <a:ext cx="655862" cy="655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BFE8F-0E6E-417F-9786-57A93BD21A41}">
      <dsp:nvSpPr>
        <dsp:cNvPr id="0" name=""/>
        <dsp:cNvSpPr/>
      </dsp:nvSpPr>
      <dsp:spPr>
        <a:xfrm rot="18000000">
          <a:off x="788537" y="1440214"/>
          <a:ext cx="1267994" cy="824196"/>
        </a:xfrm>
        <a:prstGeom prst="round2SameRect">
          <a:avLst/>
        </a:prstGeom>
        <a:solidFill>
          <a:srgbClr val="FFEB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17780" rIns="5334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2">
                  <a:lumMod val="50000"/>
                </a:schemeClr>
              </a:solidFill>
              <a:latin typeface="Chivo Light" panose="020B0604020202020204" charset="0"/>
            </a:rPr>
            <a:t>Step-by-step actions</a:t>
          </a:r>
          <a:endParaRPr lang="en-US" sz="1400" kern="1200" dirty="0">
            <a:solidFill>
              <a:schemeClr val="bg2">
                <a:lumMod val="50000"/>
              </a:schemeClr>
            </a:solidFill>
            <a:latin typeface="Chivo Light" panose="020B0604020202020204" charset="0"/>
          </a:endParaRPr>
        </a:p>
      </dsp:txBody>
      <dsp:txXfrm>
        <a:off x="846193" y="1470390"/>
        <a:ext cx="1187526" cy="783962"/>
      </dsp:txXfrm>
    </dsp:sp>
    <dsp:sp modelId="{9B5C34C0-D130-443E-89EB-BA6592F207AF}">
      <dsp:nvSpPr>
        <dsp:cNvPr id="0" name=""/>
        <dsp:cNvSpPr/>
      </dsp:nvSpPr>
      <dsp:spPr>
        <a:xfrm rot="19800000">
          <a:off x="1842747" y="386005"/>
          <a:ext cx="1267994" cy="824196"/>
        </a:xfrm>
        <a:prstGeom prst="round2SameRect">
          <a:avLst/>
        </a:prstGeom>
        <a:solidFill>
          <a:srgbClr val="FFEB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17780" rIns="5334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2">
                  <a:lumMod val="50000"/>
                </a:schemeClr>
              </a:solidFill>
              <a:latin typeface="Chivo Light" panose="020B0604020202020204" charset="0"/>
            </a:rPr>
            <a:t>“what, who, when, where, how”</a:t>
          </a:r>
          <a:endParaRPr lang="en-US" sz="1400" kern="1200" dirty="0">
            <a:solidFill>
              <a:schemeClr val="bg2">
                <a:lumMod val="50000"/>
              </a:schemeClr>
            </a:solidFill>
            <a:latin typeface="Chivo Light" panose="020B0604020202020204" charset="0"/>
          </a:endParaRPr>
        </a:p>
      </dsp:txBody>
      <dsp:txXfrm>
        <a:off x="1893040" y="423544"/>
        <a:ext cx="1187526" cy="783962"/>
      </dsp:txXfrm>
    </dsp:sp>
    <dsp:sp modelId="{1FC9319C-B196-4020-89F8-ED3AB2CA8D68}">
      <dsp:nvSpPr>
        <dsp:cNvPr id="0" name=""/>
        <dsp:cNvSpPr/>
      </dsp:nvSpPr>
      <dsp:spPr>
        <a:xfrm>
          <a:off x="3282824" y="137"/>
          <a:ext cx="1267994" cy="824196"/>
        </a:xfrm>
        <a:prstGeom prst="round2SameRect">
          <a:avLst/>
        </a:prstGeom>
        <a:solidFill>
          <a:srgbClr val="FFEB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17780" rIns="5334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lumMod val="50000"/>
                  <a:lumOff val="50000"/>
                </a:schemeClr>
              </a:solidFill>
              <a:latin typeface="Chivo Light" panose="020B0604020202020204" charset="0"/>
            </a:rPr>
            <a:t>Root-cause resolution</a:t>
          </a:r>
          <a:endParaRPr lang="en-US" sz="1400" kern="1200" dirty="0">
            <a:solidFill>
              <a:schemeClr val="tx1">
                <a:lumMod val="50000"/>
                <a:lumOff val="50000"/>
              </a:schemeClr>
            </a:solidFill>
            <a:latin typeface="Chivo Light" panose="020B0604020202020204" charset="0"/>
          </a:endParaRPr>
        </a:p>
      </dsp:txBody>
      <dsp:txXfrm>
        <a:off x="3323058" y="40371"/>
        <a:ext cx="1187526" cy="783962"/>
      </dsp:txXfrm>
    </dsp:sp>
    <dsp:sp modelId="{EB98422A-AB7D-4BF8-9B2A-CB20F4F03828}">
      <dsp:nvSpPr>
        <dsp:cNvPr id="0" name=""/>
        <dsp:cNvSpPr/>
      </dsp:nvSpPr>
      <dsp:spPr>
        <a:xfrm rot="1800000">
          <a:off x="4722901" y="386005"/>
          <a:ext cx="1267994" cy="824196"/>
        </a:xfrm>
        <a:prstGeom prst="round2SameRect">
          <a:avLst/>
        </a:prstGeom>
        <a:solidFill>
          <a:srgbClr val="FFEB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17780" rIns="5334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2">
                  <a:lumMod val="50000"/>
                </a:schemeClr>
              </a:solidFill>
              <a:latin typeface="Chivo Light" panose="020B0604020202020204" charset="0"/>
            </a:rPr>
            <a:t>Prevent recurrence</a:t>
          </a:r>
          <a:endParaRPr lang="en-US" sz="1400" kern="1200" dirty="0">
            <a:solidFill>
              <a:schemeClr val="bg2">
                <a:lumMod val="50000"/>
              </a:schemeClr>
            </a:solidFill>
            <a:latin typeface="Chivo Light" panose="020B0604020202020204" charset="0"/>
          </a:endParaRPr>
        </a:p>
      </dsp:txBody>
      <dsp:txXfrm>
        <a:off x="4753077" y="423544"/>
        <a:ext cx="1187526" cy="783962"/>
      </dsp:txXfrm>
    </dsp:sp>
    <dsp:sp modelId="{04DB1DD8-1C34-4820-9140-13B369EB9107}">
      <dsp:nvSpPr>
        <dsp:cNvPr id="0" name=""/>
        <dsp:cNvSpPr/>
      </dsp:nvSpPr>
      <dsp:spPr>
        <a:xfrm rot="3600000">
          <a:off x="5777110" y="1440214"/>
          <a:ext cx="1267994" cy="824196"/>
        </a:xfrm>
        <a:prstGeom prst="round2SameRect">
          <a:avLst/>
        </a:prstGeom>
        <a:solidFill>
          <a:srgbClr val="FFEB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17780" rIns="5334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2">
                  <a:lumMod val="50000"/>
                </a:schemeClr>
              </a:solidFill>
              <a:latin typeface="Chivo Light" panose="020B0604020202020204" charset="0"/>
            </a:rPr>
            <a:t>Consistent with regulations</a:t>
          </a:r>
          <a:endParaRPr lang="en-US" sz="1400" kern="1200" dirty="0">
            <a:solidFill>
              <a:schemeClr val="bg2">
                <a:lumMod val="50000"/>
              </a:schemeClr>
            </a:solidFill>
            <a:latin typeface="Chivo Light" panose="020B0604020202020204" charset="0"/>
          </a:endParaRPr>
        </a:p>
      </dsp:txBody>
      <dsp:txXfrm>
        <a:off x="5799922" y="1470390"/>
        <a:ext cx="1187526" cy="7839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99532-A39A-47A3-B506-1709420319C6}">
      <dsp:nvSpPr>
        <dsp:cNvPr id="0" name=""/>
        <dsp:cNvSpPr/>
      </dsp:nvSpPr>
      <dsp:spPr>
        <a:xfrm>
          <a:off x="0" y="299582"/>
          <a:ext cx="6096000"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541E89-AD3E-4A78-BC89-6821A1C865B4}">
      <dsp:nvSpPr>
        <dsp:cNvPr id="0" name=""/>
        <dsp:cNvSpPr/>
      </dsp:nvSpPr>
      <dsp:spPr>
        <a:xfrm>
          <a:off x="304800" y="19142"/>
          <a:ext cx="4267200" cy="560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latin typeface="Chivo Light" panose="020B0604020202020204" charset="0"/>
            </a:rPr>
            <a:t>Purpose of corrective action</a:t>
          </a:r>
          <a:endParaRPr lang="en-US" sz="1800" b="1" kern="1200" dirty="0">
            <a:effectLst>
              <a:outerShdw blurRad="38100" dist="38100" dir="2700000" algn="tl">
                <a:srgbClr val="000000">
                  <a:alpha val="43137"/>
                </a:srgbClr>
              </a:outerShdw>
            </a:effectLst>
            <a:latin typeface="Chivo Light" panose="020B0604020202020204" charset="0"/>
          </a:endParaRPr>
        </a:p>
      </dsp:txBody>
      <dsp:txXfrm>
        <a:off x="332180" y="46522"/>
        <a:ext cx="4212440" cy="506120"/>
      </dsp:txXfrm>
    </dsp:sp>
    <dsp:sp modelId="{73D1E355-64D3-4E1D-B4F2-1BB56D1937AE}">
      <dsp:nvSpPr>
        <dsp:cNvPr id="0" name=""/>
        <dsp:cNvSpPr/>
      </dsp:nvSpPr>
      <dsp:spPr>
        <a:xfrm>
          <a:off x="0" y="1161422"/>
          <a:ext cx="6096000" cy="478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890B2D-20ED-4BA9-8997-AB1B323ABBEE}">
      <dsp:nvSpPr>
        <dsp:cNvPr id="0" name=""/>
        <dsp:cNvSpPr/>
      </dsp:nvSpPr>
      <dsp:spPr>
        <a:xfrm>
          <a:off x="304800" y="880982"/>
          <a:ext cx="4267200" cy="5608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latin typeface="Chivo Light" panose="020B0604020202020204" charset="0"/>
            </a:rPr>
            <a:t>Root-cause analysis</a:t>
          </a:r>
          <a:endParaRPr lang="en-US" sz="1800" b="1" kern="1200" dirty="0">
            <a:effectLst>
              <a:outerShdw blurRad="38100" dist="38100" dir="2700000" algn="tl">
                <a:srgbClr val="000000">
                  <a:alpha val="43137"/>
                </a:srgbClr>
              </a:outerShdw>
            </a:effectLst>
            <a:latin typeface="Chivo Light" panose="020B0604020202020204" charset="0"/>
          </a:endParaRPr>
        </a:p>
      </dsp:txBody>
      <dsp:txXfrm>
        <a:off x="332180" y="908362"/>
        <a:ext cx="4212440" cy="506120"/>
      </dsp:txXfrm>
    </dsp:sp>
    <dsp:sp modelId="{5AA0DD6D-F0CD-488B-B985-5EFA068E82F4}">
      <dsp:nvSpPr>
        <dsp:cNvPr id="0" name=""/>
        <dsp:cNvSpPr/>
      </dsp:nvSpPr>
      <dsp:spPr>
        <a:xfrm>
          <a:off x="0" y="2023262"/>
          <a:ext cx="6096000" cy="478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F46D01-D357-4969-9006-053B6B070E76}">
      <dsp:nvSpPr>
        <dsp:cNvPr id="0" name=""/>
        <dsp:cNvSpPr/>
      </dsp:nvSpPr>
      <dsp:spPr>
        <a:xfrm>
          <a:off x="304800" y="1742822"/>
          <a:ext cx="4267200" cy="5608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latin typeface="Chivo Light" panose="020B0604020202020204" charset="0"/>
            </a:rPr>
            <a:t>Corrective action plan requirements</a:t>
          </a:r>
        </a:p>
      </dsp:txBody>
      <dsp:txXfrm>
        <a:off x="332180" y="1770202"/>
        <a:ext cx="4212440" cy="506120"/>
      </dsp:txXfrm>
    </dsp:sp>
    <dsp:sp modelId="{1D7194E3-E5CF-4444-B56D-7FD6DAF61D14}">
      <dsp:nvSpPr>
        <dsp:cNvPr id="0" name=""/>
        <dsp:cNvSpPr/>
      </dsp:nvSpPr>
      <dsp:spPr>
        <a:xfrm>
          <a:off x="0" y="2885102"/>
          <a:ext cx="6096000" cy="478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7B2D62-AE1B-4EB8-813B-F29C79762FBE}">
      <dsp:nvSpPr>
        <dsp:cNvPr id="0" name=""/>
        <dsp:cNvSpPr/>
      </dsp:nvSpPr>
      <dsp:spPr>
        <a:xfrm>
          <a:off x="304800" y="2604662"/>
          <a:ext cx="4267200" cy="5608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latin typeface="Chivo Light" panose="020B0604020202020204" charset="0"/>
            </a:rPr>
            <a:t>CAP Components and evaluating effectiveness</a:t>
          </a:r>
        </a:p>
      </dsp:txBody>
      <dsp:txXfrm>
        <a:off x="332180" y="2632042"/>
        <a:ext cx="4212440" cy="506120"/>
      </dsp:txXfrm>
    </dsp:sp>
    <dsp:sp modelId="{B97E2CC9-8773-4CE1-BBC6-71129D6F1C9B}">
      <dsp:nvSpPr>
        <dsp:cNvPr id="0" name=""/>
        <dsp:cNvSpPr/>
      </dsp:nvSpPr>
      <dsp:spPr>
        <a:xfrm>
          <a:off x="0" y="3746942"/>
          <a:ext cx="6096000" cy="4788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2861D6-F22C-4369-8F0B-8C56BCAD1A8B}">
      <dsp:nvSpPr>
        <dsp:cNvPr id="0" name=""/>
        <dsp:cNvSpPr/>
      </dsp:nvSpPr>
      <dsp:spPr>
        <a:xfrm>
          <a:off x="304800" y="3451992"/>
          <a:ext cx="4267200" cy="5608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effectLst>
                <a:outerShdw blurRad="38100" dist="38100" dir="2700000" algn="tl">
                  <a:srgbClr val="000000">
                    <a:alpha val="43137"/>
                  </a:srgbClr>
                </a:outerShdw>
              </a:effectLst>
              <a:latin typeface="Chivo Light" panose="020B0604020202020204" charset="0"/>
            </a:rPr>
            <a:t>CHAAMPS Compliance Section</a:t>
          </a:r>
        </a:p>
      </dsp:txBody>
      <dsp:txXfrm>
        <a:off x="332180" y="3479372"/>
        <a:ext cx="4212440" cy="506120"/>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CAPs!</a:t>
            </a:r>
            <a:r>
              <a:rPr lang="en-US" baseline="0" dirty="0" smtClean="0"/>
              <a:t> (ugh HUH) What are they good for? Absolutely everything. </a:t>
            </a:r>
          </a:p>
          <a:p>
            <a:pPr marL="0" lvl="0" indent="0" algn="l" rtl="0">
              <a:spcBef>
                <a:spcPts val="0"/>
              </a:spcBef>
              <a:spcAft>
                <a:spcPts val="0"/>
              </a:spcAft>
              <a:buNone/>
            </a:pPr>
            <a:endParaRPr lang="en-US" baseline="0" dirty="0" smtClean="0"/>
          </a:p>
          <a:p>
            <a:pPr marL="457200" lvl="1" indent="0" algn="l" rtl="0">
              <a:spcBef>
                <a:spcPts val="0"/>
              </a:spcBef>
              <a:spcAft>
                <a:spcPts val="0"/>
              </a:spcAft>
              <a:buNone/>
            </a:pPr>
            <a:r>
              <a:rPr lang="en-US" baseline="0" dirty="0" smtClean="0"/>
              <a:t>(say) Hello and welcome to the “Corrective Actions in the Virginia CACFP” training session! This training is geared towards organizations that could receive a corrective action plan in the CACFP, which is all participating organizations. </a:t>
            </a:r>
          </a:p>
          <a:p>
            <a:pPr marL="0" lvl="0" indent="0" algn="l" rtl="0">
              <a:spcBef>
                <a:spcPts val="0"/>
              </a:spcBef>
              <a:spcAft>
                <a:spcPts val="0"/>
              </a:spcAft>
              <a:buNone/>
            </a:pPr>
            <a:endParaRPr lang="en-US" baseline="0" dirty="0" smtClean="0"/>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(say) My name is ______________________________, a Special Nutrition Program Specialist with VDH, and I will be leading the discussion 	on corrective action plans. In 	today’s session we are going to discuss the purpose and components of a corrective action plan. We will determine the root causes of the issues that result in the need for corrective action. We will also discuss the details of a corrective action plan and possible outcomes. Hopefully by the end of this training, you’ll view corrective actions as an opportunity to improve your organization’s operation of the CACFP, and not as a punishment!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baseline="0" dirty="0" smtClean="0"/>
              <a:t>[Slide]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1" indent="0" algn="l" rtl="0">
              <a:spcBef>
                <a:spcPts val="0"/>
              </a:spcBef>
              <a:spcAft>
                <a:spcPts val="0"/>
              </a:spcAft>
              <a:buNone/>
            </a:pPr>
            <a:r>
              <a:rPr lang="en-US" dirty="0" smtClean="0"/>
              <a:t>(say)</a:t>
            </a:r>
            <a:r>
              <a:rPr lang="en-US" baseline="0" dirty="0" smtClean="0"/>
              <a:t> Let’s take a look at how to develop a corrective action plan. </a:t>
            </a:r>
          </a:p>
          <a:p>
            <a:pPr marL="457200" lvl="1" indent="0" algn="l" rtl="0">
              <a:spcBef>
                <a:spcPts val="0"/>
              </a:spcBef>
              <a:spcAft>
                <a:spcPts val="0"/>
              </a:spcAft>
              <a:buNone/>
            </a:pPr>
            <a:endParaRPr lang="en-US" baseline="0" dirty="0" smtClean="0"/>
          </a:p>
          <a:p>
            <a:pPr marL="457200" lvl="1" indent="0" algn="l" rtl="0">
              <a:spcBef>
                <a:spcPts val="0"/>
              </a:spcBef>
              <a:spcAft>
                <a:spcPts val="0"/>
              </a:spcAft>
              <a:buNone/>
            </a:pPr>
            <a:r>
              <a:rPr lang="en-US" baseline="0" dirty="0" smtClean="0"/>
              <a:t>(ask) Can I have another volunteer read the explanation for each required component?</a:t>
            </a:r>
          </a:p>
          <a:p>
            <a:pPr marL="457200" lvl="1" indent="0" algn="l" rtl="0">
              <a:spcBef>
                <a:spcPts val="0"/>
              </a:spcBef>
              <a:spcAft>
                <a:spcPts val="0"/>
              </a:spcAft>
              <a:buNone/>
            </a:pPr>
            <a:endParaRPr lang="en-US" baseline="0" dirty="0" smtClean="0"/>
          </a:p>
          <a:p>
            <a:pPr marL="457200" lvl="1" indent="0" algn="l" rtl="0">
              <a:spcBef>
                <a:spcPts val="0"/>
              </a:spcBef>
              <a:spcAft>
                <a:spcPts val="0"/>
              </a:spcAft>
              <a:buNone/>
            </a:pPr>
            <a:r>
              <a:rPr lang="en-US" b="0" baseline="0" dirty="0" smtClean="0"/>
              <a:t>(volunteer) </a:t>
            </a:r>
            <a:r>
              <a:rPr lang="en-US" b="0" i="1" baseline="0" dirty="0" smtClean="0"/>
              <a:t>What </a:t>
            </a:r>
            <a:r>
              <a:rPr lang="en-US" b="0" i="0" u="none" baseline="0" dirty="0" smtClean="0"/>
              <a:t>processes and procedures will be implemented to correct the finding? </a:t>
            </a:r>
            <a:r>
              <a:rPr lang="en-US" b="1" i="0" u="none" baseline="0" dirty="0" smtClean="0"/>
              <a:t>(click)</a:t>
            </a:r>
          </a:p>
          <a:p>
            <a:pPr marL="457200" lvl="1" indent="0" algn="l" rtl="0">
              <a:spcBef>
                <a:spcPts val="0"/>
              </a:spcBef>
              <a:spcAft>
                <a:spcPts val="0"/>
              </a:spcAft>
              <a:buNone/>
            </a:pPr>
            <a:endParaRPr lang="en-US" b="1" i="0" u="none" baseline="0" dirty="0" smtClean="0"/>
          </a:p>
          <a:p>
            <a:pPr marL="457200" lvl="1" indent="0" algn="l" rtl="0">
              <a:spcBef>
                <a:spcPts val="0"/>
              </a:spcBef>
              <a:spcAft>
                <a:spcPts val="0"/>
              </a:spcAft>
              <a:buNone/>
            </a:pPr>
            <a:r>
              <a:rPr lang="en-US" b="0" i="0" u="none" baseline="0" dirty="0" smtClean="0"/>
              <a:t>(say) The “what” is identifying the problem and addresses the process(</a:t>
            </a:r>
            <a:r>
              <a:rPr lang="en-US" b="0" i="0" u="none" baseline="0" dirty="0" err="1" smtClean="0"/>
              <a:t>es</a:t>
            </a:r>
            <a:r>
              <a:rPr lang="en-US" b="0" i="0" u="none" baseline="0" dirty="0" smtClean="0"/>
              <a:t>) that will correct the problem. It is important to ensure that the process communicated will directly address the problem. It should be easy to follow. Whether it’s the State agency or a sponsoring organization evaluating the “what”, the steps should clearly demonstrate the actions taken to correct the deficiency. </a:t>
            </a:r>
          </a:p>
          <a:p>
            <a:pPr marL="457200" lvl="1" indent="0" algn="l" rtl="0">
              <a:spcBef>
                <a:spcPts val="0"/>
              </a:spcBef>
              <a:spcAft>
                <a:spcPts val="0"/>
              </a:spcAft>
              <a:buNone/>
            </a:pPr>
            <a:endParaRPr lang="en-US" b="0" i="0" u="none" baseline="0" dirty="0" smtClean="0"/>
          </a:p>
          <a:p>
            <a:pPr marL="457200" lvl="1" indent="0" algn="l" rtl="0">
              <a:spcBef>
                <a:spcPts val="0"/>
              </a:spcBef>
              <a:spcAft>
                <a:spcPts val="0"/>
              </a:spcAft>
              <a:buNone/>
            </a:pPr>
            <a:r>
              <a:rPr lang="en-US" b="0" i="0" u="none" baseline="0" dirty="0" smtClean="0"/>
              <a:t>(ask) May I have another volunteer read the second one?</a:t>
            </a:r>
          </a:p>
          <a:p>
            <a:pPr marL="457200" lvl="1" indent="0" algn="l" rtl="0">
              <a:spcBef>
                <a:spcPts val="0"/>
              </a:spcBef>
              <a:spcAft>
                <a:spcPts val="0"/>
              </a:spcAft>
              <a:buNone/>
            </a:pPr>
            <a:endParaRPr lang="en-US" b="0" i="0" u="none" baseline="0" dirty="0" smtClean="0"/>
          </a:p>
          <a:p>
            <a:pPr marL="457200" lvl="1" indent="0" algn="l" rtl="0">
              <a:spcBef>
                <a:spcPts val="0"/>
              </a:spcBef>
              <a:spcAft>
                <a:spcPts val="0"/>
              </a:spcAft>
              <a:buNone/>
            </a:pPr>
            <a:r>
              <a:rPr lang="en-US" b="0" i="0" u="none" baseline="0" dirty="0" smtClean="0"/>
              <a:t>(volunteer) </a:t>
            </a:r>
            <a:r>
              <a:rPr lang="en-US" b="0" i="1" u="none" baseline="0" dirty="0" smtClean="0"/>
              <a:t>Who </a:t>
            </a:r>
            <a:r>
              <a:rPr lang="en-US" b="0" i="0" u="none" baseline="0" dirty="0" smtClean="0"/>
              <a:t>is ultimately responsible for implementing the process and internal controls?</a:t>
            </a:r>
            <a:r>
              <a:rPr lang="en-US" b="1" i="0" u="none" baseline="0" dirty="0" smtClean="0"/>
              <a:t> (click)</a:t>
            </a:r>
          </a:p>
          <a:p>
            <a:pPr marL="457200" lvl="1" indent="0" algn="l" rtl="0">
              <a:spcBef>
                <a:spcPts val="0"/>
              </a:spcBef>
              <a:spcAft>
                <a:spcPts val="0"/>
              </a:spcAft>
              <a:buNone/>
            </a:pPr>
            <a:endParaRPr lang="en-US" b="1" i="0" u="none" baseline="0" dirty="0" smtClean="0"/>
          </a:p>
          <a:p>
            <a:pPr marL="457200" lvl="1" indent="0" algn="l" rtl="0">
              <a:spcBef>
                <a:spcPts val="0"/>
              </a:spcBef>
              <a:spcAft>
                <a:spcPts val="0"/>
              </a:spcAft>
              <a:buNone/>
            </a:pPr>
            <a:r>
              <a:rPr lang="en-US" b="0" i="0" u="none" baseline="0" dirty="0" smtClean="0"/>
              <a:t>(say) The “who” identifies the positions (by position/title) that are ultimately responsible for ensuring the policies and procedures are implemented. Personnel in these positions must have the skill set and be adequately trained to fulfill this responsibility. They must also be empowered with the authority and support necessary to successfully manage this responsibility. Decide who should be involved, and assign specific tasks. The “who” is not just identifying the over-arching individual responsible for ensuring the entire corrective action plan is implemented, but also clearly identifying each person in each step and what their roles/responsibilities are. </a:t>
            </a:r>
          </a:p>
          <a:p>
            <a:pPr marL="457200" lvl="1" indent="0" algn="l" rtl="0">
              <a:spcBef>
                <a:spcPts val="0"/>
              </a:spcBef>
              <a:spcAft>
                <a:spcPts val="0"/>
              </a:spcAft>
              <a:buNone/>
            </a:pPr>
            <a:endParaRPr lang="en-US" b="0" i="0" u="none" baseline="0" dirty="0" smtClean="0"/>
          </a:p>
          <a:p>
            <a:pPr marL="457200" lvl="1" indent="0" algn="l" rtl="0">
              <a:spcBef>
                <a:spcPts val="0"/>
              </a:spcBef>
              <a:spcAft>
                <a:spcPts val="0"/>
              </a:spcAft>
              <a:buNone/>
            </a:pPr>
            <a:r>
              <a:rPr lang="en-US" b="0" i="0" u="none" baseline="0" dirty="0" smtClean="0"/>
              <a:t>(ask) May I have a volunteer read the third one?</a:t>
            </a:r>
          </a:p>
          <a:p>
            <a:pPr marL="457200" lvl="1" indent="0" algn="l" rtl="0">
              <a:spcBef>
                <a:spcPts val="0"/>
              </a:spcBef>
              <a:spcAft>
                <a:spcPts val="0"/>
              </a:spcAft>
              <a:buNone/>
            </a:pPr>
            <a:endParaRPr lang="en-US" b="0" i="0" u="none" baseline="0" dirty="0" smtClean="0"/>
          </a:p>
          <a:p>
            <a:pPr marL="457200" lvl="1" indent="0" algn="l" rtl="0">
              <a:spcBef>
                <a:spcPts val="0"/>
              </a:spcBef>
              <a:spcAft>
                <a:spcPts val="0"/>
              </a:spcAft>
              <a:buNone/>
            </a:pPr>
            <a:r>
              <a:rPr lang="en-US" b="0" i="0" u="none" baseline="0" dirty="0" smtClean="0"/>
              <a:t>(volunteer) </a:t>
            </a:r>
            <a:r>
              <a:rPr lang="en-US" b="0" i="1" u="none" baseline="0" dirty="0" smtClean="0"/>
              <a:t>How </a:t>
            </a:r>
            <a:r>
              <a:rPr lang="en-US" b="0" i="0" u="none" baseline="0" dirty="0" smtClean="0"/>
              <a:t>will the facility ensure the processes and procedures are followed consistently to prevent recurrence? How will staff be notified and/or trained? </a:t>
            </a:r>
            <a:r>
              <a:rPr lang="en-US" b="1" i="0" u="none" baseline="0" dirty="0" smtClean="0"/>
              <a:t>(click)</a:t>
            </a:r>
          </a:p>
          <a:p>
            <a:pPr marL="457200" lvl="1" indent="0" algn="l" rtl="0">
              <a:spcBef>
                <a:spcPts val="0"/>
              </a:spcBef>
              <a:spcAft>
                <a:spcPts val="0"/>
              </a:spcAft>
              <a:buNone/>
            </a:pPr>
            <a:endParaRPr lang="en-US" b="0" i="0" u="none" baseline="0" dirty="0" smtClean="0"/>
          </a:p>
          <a:p>
            <a:pPr marL="457200" lvl="1" indent="0" algn="l" rtl="0">
              <a:spcBef>
                <a:spcPts val="0"/>
              </a:spcBef>
              <a:spcAft>
                <a:spcPts val="0"/>
              </a:spcAft>
              <a:buNone/>
            </a:pPr>
            <a:r>
              <a:rPr lang="en-US" b="0" i="0" u="none" baseline="0" dirty="0" smtClean="0"/>
              <a:t>(say) The key factors of “how” are policies and internal controls. The “how” represents the rules. It speaks to “what and why” something is done. The “how” addresses several factors, including:</a:t>
            </a:r>
          </a:p>
          <a:p>
            <a:pPr marL="1085850" lvl="2" indent="-171450" algn="l" rtl="0">
              <a:spcBef>
                <a:spcPts val="0"/>
              </a:spcBef>
              <a:spcAft>
                <a:spcPts val="0"/>
              </a:spcAft>
            </a:pPr>
            <a:r>
              <a:rPr lang="en-US" b="0" i="0" u="none" baseline="0" dirty="0" smtClean="0"/>
              <a:t>What controls exists to ensure that the process is followed?</a:t>
            </a:r>
          </a:p>
          <a:p>
            <a:pPr marL="1085850" lvl="2" indent="-171450" algn="l" rtl="0">
              <a:spcBef>
                <a:spcPts val="0"/>
              </a:spcBef>
              <a:spcAft>
                <a:spcPts val="0"/>
              </a:spcAft>
            </a:pPr>
            <a:r>
              <a:rPr lang="en-US" b="0" i="0" u="none" baseline="0" dirty="0" smtClean="0"/>
              <a:t>What actions are required to prevent recurrence?</a:t>
            </a:r>
          </a:p>
          <a:p>
            <a:pPr marL="457200" lvl="1" indent="0" algn="l" rtl="0">
              <a:spcBef>
                <a:spcPts val="0"/>
              </a:spcBef>
              <a:spcAft>
                <a:spcPts val="0"/>
              </a:spcAft>
              <a:buNone/>
            </a:pPr>
            <a:r>
              <a:rPr lang="en-US" b="0" i="0" u="none" baseline="0" dirty="0" smtClean="0"/>
              <a:t>(say) The “how” must communicate how compliance with the policies and processes will be monitored and the frequency. It must also detail how and when the policies are communicated to all pertinent staff who have responsibility in adhering to the policy and implementing the process. For example, will there be an updated handbook made, training held, worksheets updated, etc.</a:t>
            </a:r>
          </a:p>
          <a:p>
            <a:pPr marL="457200" lvl="1" indent="0" algn="l" rtl="0">
              <a:spcBef>
                <a:spcPts val="0"/>
              </a:spcBef>
              <a:spcAft>
                <a:spcPts val="0"/>
              </a:spcAft>
              <a:buNone/>
            </a:pPr>
            <a:endParaRPr lang="en-US" b="0" i="0" u="none" baseline="0" dirty="0" smtClean="0"/>
          </a:p>
          <a:p>
            <a:pPr marL="457200" lvl="1" indent="0" algn="l" rtl="0">
              <a:spcBef>
                <a:spcPts val="0"/>
              </a:spcBef>
              <a:spcAft>
                <a:spcPts val="0"/>
              </a:spcAft>
              <a:buNone/>
            </a:pPr>
            <a:r>
              <a:rPr lang="en-US" b="0" i="0" u="none" baseline="0" dirty="0" smtClean="0"/>
              <a:t>(ask) May I have another volunteer read the fourth one?</a:t>
            </a:r>
          </a:p>
          <a:p>
            <a:pPr marL="457200" lvl="1" indent="0" algn="l" rtl="0">
              <a:spcBef>
                <a:spcPts val="0"/>
              </a:spcBef>
              <a:spcAft>
                <a:spcPts val="0"/>
              </a:spcAft>
              <a:buNone/>
            </a:pPr>
            <a:endParaRPr lang="en-US" b="0" i="0" u="none" baseline="0" dirty="0" smtClean="0"/>
          </a:p>
          <a:p>
            <a:pPr marL="457200" lvl="1" indent="0" algn="l" rtl="0">
              <a:spcBef>
                <a:spcPts val="0"/>
              </a:spcBef>
              <a:spcAft>
                <a:spcPts val="0"/>
              </a:spcAft>
              <a:buNone/>
            </a:pPr>
            <a:r>
              <a:rPr lang="en-US" b="0" i="0" u="none" baseline="0" dirty="0" smtClean="0"/>
              <a:t>(volunteer) </a:t>
            </a:r>
            <a:r>
              <a:rPr lang="en-US" b="0" i="1" u="none" baseline="0" dirty="0" smtClean="0"/>
              <a:t>When</a:t>
            </a:r>
            <a:r>
              <a:rPr lang="en-US" b="0" i="0" u="none" baseline="0" dirty="0" smtClean="0"/>
              <a:t> will the processes and procedures be implemented and at what frequency? </a:t>
            </a:r>
            <a:r>
              <a:rPr lang="en-US" b="1" i="0" u="none" baseline="0" dirty="0" smtClean="0"/>
              <a:t>(click)</a:t>
            </a:r>
          </a:p>
          <a:p>
            <a:pPr marL="457200" lvl="1" indent="0" algn="l" rtl="0">
              <a:spcBef>
                <a:spcPts val="0"/>
              </a:spcBef>
              <a:spcAft>
                <a:spcPts val="0"/>
              </a:spcAft>
              <a:buNone/>
            </a:pPr>
            <a:endParaRPr lang="en-US" b="0" i="0" u="none" baseline="0" dirty="0" smtClean="0"/>
          </a:p>
          <a:p>
            <a:pPr marL="457200" lvl="1" indent="0" algn="l" rtl="0">
              <a:spcBef>
                <a:spcPts val="0"/>
              </a:spcBef>
              <a:spcAft>
                <a:spcPts val="0"/>
              </a:spcAft>
              <a:buNone/>
            </a:pPr>
            <a:r>
              <a:rPr lang="en-US" b="0" i="0" u="none" baseline="0" dirty="0" smtClean="0"/>
              <a:t>(say) The “when” identifies the date that the corrective action will be fully implemented. The severity of the deficiency will guide the implementation date. The more severe the deficiency, the sooner the implementation of the corrective action. The implementation date must be an actual date and not a general period of time. Ideally, these corrective actions should be started as soon as the State agency or sponsor monitor has made the center or provider aware. </a:t>
            </a:r>
          </a:p>
          <a:p>
            <a:pPr marL="457200" lvl="1" indent="0" algn="l" rtl="0">
              <a:spcBef>
                <a:spcPts val="0"/>
              </a:spcBef>
              <a:spcAft>
                <a:spcPts val="0"/>
              </a:spcAft>
              <a:buNone/>
            </a:pPr>
            <a:endParaRPr lang="en-US" b="0" i="0" u="none" baseline="0" dirty="0" smtClean="0"/>
          </a:p>
          <a:p>
            <a:pPr marL="457200" lvl="1" indent="0" algn="l" rtl="0">
              <a:spcBef>
                <a:spcPts val="0"/>
              </a:spcBef>
              <a:spcAft>
                <a:spcPts val="0"/>
              </a:spcAft>
              <a:buNone/>
            </a:pPr>
            <a:r>
              <a:rPr lang="en-US" b="0" i="0" u="none" baseline="0" dirty="0" smtClean="0"/>
              <a:t>(ask) May I have a volunteer to read the last component?</a:t>
            </a:r>
          </a:p>
          <a:p>
            <a:pPr marL="457200" lvl="1" indent="0" algn="l" rtl="0">
              <a:spcBef>
                <a:spcPts val="0"/>
              </a:spcBef>
              <a:spcAft>
                <a:spcPts val="0"/>
              </a:spcAft>
              <a:buNone/>
            </a:pPr>
            <a:endParaRPr lang="en-US" b="0" i="0" u="none" baseline="0" dirty="0" smtClean="0"/>
          </a:p>
          <a:p>
            <a:pPr marL="457200" lvl="1" indent="0" algn="l" rtl="0">
              <a:spcBef>
                <a:spcPts val="0"/>
              </a:spcBef>
              <a:spcAft>
                <a:spcPts val="0"/>
              </a:spcAft>
              <a:buNone/>
            </a:pPr>
            <a:r>
              <a:rPr lang="en-US" b="0" i="0" u="none" baseline="0" dirty="0" smtClean="0"/>
              <a:t>(volunteer) </a:t>
            </a:r>
            <a:r>
              <a:rPr lang="en-US" b="0" i="1" u="none" baseline="0" dirty="0" smtClean="0"/>
              <a:t>Where </a:t>
            </a:r>
            <a:r>
              <a:rPr lang="en-US" b="0" i="0" u="none" baseline="0" dirty="0" smtClean="0"/>
              <a:t>will the documentation be retained?</a:t>
            </a:r>
          </a:p>
          <a:p>
            <a:pPr marL="457200" lvl="1" indent="0" algn="l" rtl="0">
              <a:spcBef>
                <a:spcPts val="0"/>
              </a:spcBef>
              <a:spcAft>
                <a:spcPts val="0"/>
              </a:spcAft>
              <a:buNone/>
            </a:pPr>
            <a:endParaRPr lang="en-US" b="0" i="0" u="none" baseline="0" dirty="0" smtClean="0"/>
          </a:p>
          <a:p>
            <a:pPr marL="457200" lvl="1" indent="0" algn="l" rtl="0">
              <a:spcBef>
                <a:spcPts val="0"/>
              </a:spcBef>
              <a:spcAft>
                <a:spcPts val="0"/>
              </a:spcAft>
              <a:buNone/>
            </a:pPr>
            <a:r>
              <a:rPr lang="en-US" b="0" i="0" u="none" baseline="0" dirty="0" smtClean="0"/>
              <a:t>(say) If applicable, the “where” identifies the location of records or any information that supports the implementation of the corrective action. </a:t>
            </a:r>
          </a:p>
          <a:p>
            <a:pPr marL="457200" lvl="1" indent="0" algn="l" rtl="0">
              <a:spcBef>
                <a:spcPts val="0"/>
              </a:spcBef>
              <a:spcAft>
                <a:spcPts val="0"/>
              </a:spcAft>
              <a:buNone/>
            </a:pPr>
            <a:endParaRPr lang="en-US" b="0" i="0" u="none" baseline="0" dirty="0" smtClean="0"/>
          </a:p>
          <a:p>
            <a:pPr marL="457200" lvl="1" indent="0" algn="l" rtl="0">
              <a:spcBef>
                <a:spcPts val="0"/>
              </a:spcBef>
              <a:spcAft>
                <a:spcPts val="0"/>
              </a:spcAft>
              <a:buNone/>
            </a:pPr>
            <a:r>
              <a:rPr lang="en-US" b="0" i="0" u="none" baseline="0" dirty="0" smtClean="0"/>
              <a:t>(say) This developmental process might look familiar to some of you from the corrective action plan training and worksheet previously used. That resource will still be good to use to in addition to this training. What questions do you have about developing a corrective action plan?</a:t>
            </a:r>
          </a:p>
          <a:p>
            <a:pPr marL="457200" lvl="1" indent="0" algn="l" rtl="0">
              <a:spcBef>
                <a:spcPts val="0"/>
              </a:spcBef>
              <a:spcAft>
                <a:spcPts val="0"/>
              </a:spcAft>
              <a:buNone/>
            </a:pPr>
            <a:endParaRPr lang="en-US" b="0" i="0" u="none" baseline="0" dirty="0" smtClean="0"/>
          </a:p>
          <a:p>
            <a:pPr marL="457200" lvl="1" indent="0" algn="l" rtl="0">
              <a:spcBef>
                <a:spcPts val="0"/>
              </a:spcBef>
              <a:spcAft>
                <a:spcPts val="0"/>
              </a:spcAft>
              <a:buNone/>
            </a:pPr>
            <a:r>
              <a:rPr lang="en-US" b="0" i="0" u="none" baseline="0" dirty="0" smtClean="0"/>
              <a:t>[Slide]</a:t>
            </a:r>
          </a:p>
          <a:p>
            <a:pPr marL="457200" lvl="1" indent="0" algn="l" rtl="0">
              <a:spcBef>
                <a:spcPts val="0"/>
              </a:spcBef>
              <a:spcAft>
                <a:spcPts val="0"/>
              </a:spcAft>
              <a:buNone/>
            </a:pPr>
            <a:endParaRPr lang="en-US" b="0" i="0" u="none" baseline="0" dirty="0" smtClean="0"/>
          </a:p>
          <a:p>
            <a:pPr marL="457200" lvl="1" indent="0" algn="l" rtl="0">
              <a:spcBef>
                <a:spcPts val="0"/>
              </a:spcBef>
              <a:spcAft>
                <a:spcPts val="0"/>
              </a:spcAft>
              <a:buNone/>
            </a:pPr>
            <a:endParaRPr lang="en-US" b="0" i="0" u="none" baseline="0" dirty="0" smtClean="0"/>
          </a:p>
          <a:p>
            <a:pPr marL="457200" lvl="1" indent="0" algn="l" rtl="0">
              <a:spcBef>
                <a:spcPts val="0"/>
              </a:spcBef>
              <a:spcAft>
                <a:spcPts val="0"/>
              </a:spcAft>
              <a:buNone/>
            </a:pPr>
            <a:endParaRPr lang="en-US" b="1" i="0" u="none" baseline="0" dirty="0" smtClean="0"/>
          </a:p>
          <a:p>
            <a:pPr marL="457200" lvl="1" indent="0" algn="l" rtl="0">
              <a:spcBef>
                <a:spcPts val="0"/>
              </a:spcBef>
              <a:spcAft>
                <a:spcPts val="0"/>
              </a:spcAft>
              <a:buNone/>
            </a:pPr>
            <a:endParaRPr lang="en-US" b="0" i="0" u="none" baseline="0" dirty="0" smtClean="0"/>
          </a:p>
          <a:p>
            <a:pPr marL="457200" lvl="1" indent="0" algn="l" rtl="0">
              <a:spcBef>
                <a:spcPts val="0"/>
              </a:spcBef>
              <a:spcAft>
                <a:spcPts val="0"/>
              </a:spcAft>
              <a:buNone/>
            </a:pPr>
            <a:endParaRPr lang="en-US" b="0" i="0" u="none" baseline="0" dirty="0" smtClean="0"/>
          </a:p>
          <a:p>
            <a:pPr marL="457200" lvl="1" indent="0" algn="l" rtl="0">
              <a:spcBef>
                <a:spcPts val="0"/>
              </a:spcBef>
              <a:spcAft>
                <a:spcPts val="0"/>
              </a:spcAft>
              <a:buNone/>
            </a:pPr>
            <a:endParaRPr lang="en-US" b="0" i="0" u="none" baseline="0" dirty="0" smtClean="0"/>
          </a:p>
          <a:p>
            <a:pPr marL="457200" lvl="1" indent="0" algn="l" rtl="0">
              <a:spcBef>
                <a:spcPts val="0"/>
              </a:spcBef>
              <a:spcAft>
                <a:spcPts val="0"/>
              </a:spcAft>
              <a:buNone/>
            </a:pPr>
            <a:endParaRPr lang="en-US" b="1" i="1" dirty="0" smtClean="0"/>
          </a:p>
          <a:p>
            <a:pPr marL="457200" lvl="1" indent="0" algn="l" rtl="0">
              <a:spcBef>
                <a:spcPts val="0"/>
              </a:spcBef>
              <a:spcAft>
                <a:spcPts val="0"/>
              </a:spcAft>
              <a:buNone/>
            </a:pPr>
            <a:endParaRPr dirty="0"/>
          </a:p>
        </p:txBody>
      </p:sp>
    </p:spTree>
    <p:extLst>
      <p:ext uri="{BB962C8B-B14F-4D97-AF65-F5344CB8AC3E}">
        <p14:creationId xmlns:p14="http://schemas.microsoft.com/office/powerpoint/2010/main" val="3643527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1" indent="0" algn="l" rtl="0">
              <a:spcBef>
                <a:spcPts val="0"/>
              </a:spcBef>
              <a:spcAft>
                <a:spcPts val="0"/>
              </a:spcAft>
              <a:buNone/>
            </a:pPr>
            <a:r>
              <a:rPr lang="en-US" dirty="0" smtClean="0"/>
              <a:t>(say) Additional</a:t>
            </a:r>
            <a:r>
              <a:rPr lang="en-US" baseline="0" dirty="0" smtClean="0"/>
              <a:t> supporting documentation must be submitted with the CAP, with some required supporting documentation specified by the State agency. This supporting documentation must demonstrate the problems identified were fully and permanently corrected. </a:t>
            </a:r>
          </a:p>
          <a:p>
            <a:pPr marL="457200" lvl="1" indent="0" algn="l" rtl="0">
              <a:spcBef>
                <a:spcPts val="0"/>
              </a:spcBef>
              <a:spcAft>
                <a:spcPts val="0"/>
              </a:spcAft>
              <a:buNone/>
            </a:pPr>
            <a:endParaRPr lang="en-US" baseline="0" dirty="0" smtClean="0"/>
          </a:p>
          <a:p>
            <a:pPr marL="457200" lvl="1" indent="0" algn="l" rtl="0">
              <a:spcBef>
                <a:spcPts val="0"/>
              </a:spcBef>
              <a:spcAft>
                <a:spcPts val="0"/>
              </a:spcAft>
              <a:buNone/>
            </a:pPr>
            <a:r>
              <a:rPr lang="en-US" baseline="0" dirty="0" smtClean="0"/>
              <a:t>(say) Supporting documents might include copies of:</a:t>
            </a:r>
          </a:p>
          <a:p>
            <a:pPr marL="914400" lvl="2" indent="0" algn="l" rtl="0">
              <a:spcBef>
                <a:spcPts val="0"/>
              </a:spcBef>
              <a:spcAft>
                <a:spcPts val="0"/>
              </a:spcAft>
              <a:buNone/>
            </a:pPr>
            <a:r>
              <a:rPr lang="en-US" b="1" baseline="0" dirty="0" smtClean="0"/>
              <a:t>(click) </a:t>
            </a:r>
            <a:r>
              <a:rPr lang="en-US" b="0" u="sng" baseline="0" dirty="0" smtClean="0"/>
              <a:t>Staff training documents</a:t>
            </a:r>
            <a:r>
              <a:rPr lang="en-US" b="0" u="none" baseline="0" dirty="0" smtClean="0"/>
              <a:t>. For example, a State agency reviewer determines missing, incomplete, or inaccurate enrollment forms to be a deficiency from a Program review of your organization. In addition to updating the process for how enrollment forms are collected, the staff involved in the process will need to be re-trained prior to implementation. Simply saying “the director will fix the enrollment forms moving forward” doesn’t address what actions have been taken to correct the deficiency at the root cause (the how). </a:t>
            </a:r>
          </a:p>
          <a:p>
            <a:pPr marL="914400" lvl="2" indent="0" algn="l" rtl="0">
              <a:spcBef>
                <a:spcPts val="0"/>
              </a:spcBef>
              <a:spcAft>
                <a:spcPts val="0"/>
              </a:spcAft>
              <a:buNone/>
            </a:pPr>
            <a:endParaRPr lang="en-US" b="0" u="none" baseline="0" dirty="0" smtClean="0"/>
          </a:p>
          <a:p>
            <a:pPr marL="914400" lvl="2" indent="0" algn="l" rtl="0">
              <a:spcBef>
                <a:spcPts val="0"/>
              </a:spcBef>
              <a:spcAft>
                <a:spcPts val="0"/>
              </a:spcAft>
              <a:buNone/>
            </a:pPr>
            <a:r>
              <a:rPr lang="en-US" b="0" u="none" baseline="0" dirty="0" smtClean="0"/>
              <a:t>(ask) Can anyone think of other types of supporting documents? [audience feedback]</a:t>
            </a:r>
          </a:p>
          <a:p>
            <a:pPr marL="914400" lvl="2" indent="0" algn="l" rtl="0">
              <a:spcBef>
                <a:spcPts val="0"/>
              </a:spcBef>
              <a:spcAft>
                <a:spcPts val="0"/>
              </a:spcAft>
              <a:buNone/>
            </a:pPr>
            <a:endParaRPr lang="en-US" b="0" u="none" baseline="0" dirty="0" smtClean="0"/>
          </a:p>
          <a:p>
            <a:pPr marL="914400" lvl="2" indent="0" algn="l" rtl="0">
              <a:spcBef>
                <a:spcPts val="0"/>
              </a:spcBef>
              <a:spcAft>
                <a:spcPts val="0"/>
              </a:spcAft>
              <a:buNone/>
            </a:pPr>
            <a:r>
              <a:rPr lang="en-US" b="0" u="none" baseline="0" dirty="0" smtClean="0"/>
              <a:t>(say) It’s important to remember that supporting documentation is only one factor that assists with supporting an organization or facility’s corrective action plan. It is not necessarily the only factor, and the list on screen or in your participants’ guide is not all inclusive. Supporting documentation is very dependent on the noncompliance issue.</a:t>
            </a:r>
          </a:p>
          <a:p>
            <a:pPr marL="914400" lvl="2" indent="0" algn="l" rtl="0">
              <a:spcBef>
                <a:spcPts val="0"/>
              </a:spcBef>
              <a:spcAft>
                <a:spcPts val="0"/>
              </a:spcAft>
              <a:buNone/>
            </a:pPr>
            <a:endParaRPr lang="en-US" b="0" u="none" baseline="0" dirty="0" smtClean="0"/>
          </a:p>
          <a:p>
            <a:pPr marL="914400" lvl="2" indent="0" algn="l" rtl="0">
              <a:spcBef>
                <a:spcPts val="0"/>
              </a:spcBef>
              <a:spcAft>
                <a:spcPts val="0"/>
              </a:spcAft>
              <a:buNone/>
            </a:pPr>
            <a:r>
              <a:rPr lang="en-US" b="0" u="none" baseline="0" dirty="0" smtClean="0"/>
              <a:t>[Slide]</a:t>
            </a:r>
            <a:endParaRPr b="0" u="sng" dirty="0"/>
          </a:p>
        </p:txBody>
      </p:sp>
    </p:spTree>
    <p:extLst>
      <p:ext uri="{BB962C8B-B14F-4D97-AF65-F5344CB8AC3E}">
        <p14:creationId xmlns:p14="http://schemas.microsoft.com/office/powerpoint/2010/main" val="2076010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1" indent="0" algn="l" rtl="0">
              <a:spcBef>
                <a:spcPts val="0"/>
              </a:spcBef>
              <a:spcAft>
                <a:spcPts val="0"/>
              </a:spcAft>
              <a:buNone/>
            </a:pPr>
            <a:r>
              <a:rPr lang="en-US" dirty="0" smtClean="0"/>
              <a:t>(say) The State</a:t>
            </a:r>
            <a:r>
              <a:rPr lang="en-US" baseline="0" dirty="0" smtClean="0"/>
              <a:t> agency and sponsoring organizations of multiple facilities have the same responsibility for evaluating corrective action plans. Whether you’re submitting or evaluating a facility’s CAP, it’s helpful to understand what items contribute to the State agency deciding if your CAP is acceptable or not. </a:t>
            </a:r>
          </a:p>
          <a:p>
            <a:pPr marL="457200" lvl="1" indent="0" algn="l" rtl="0">
              <a:spcBef>
                <a:spcPts val="0"/>
              </a:spcBef>
              <a:spcAft>
                <a:spcPts val="0"/>
              </a:spcAft>
              <a:buNone/>
            </a:pPr>
            <a:endParaRPr lang="en-US" baseline="0" dirty="0" smtClean="0"/>
          </a:p>
          <a:p>
            <a:pPr marL="457200" lvl="1" indent="0" algn="l" rtl="0">
              <a:spcBef>
                <a:spcPts val="0"/>
              </a:spcBef>
              <a:spcAft>
                <a:spcPts val="0"/>
              </a:spcAft>
              <a:buNone/>
            </a:pPr>
            <a:r>
              <a:rPr lang="en-US" b="1" baseline="0" dirty="0" smtClean="0"/>
              <a:t>(click) </a:t>
            </a:r>
            <a:r>
              <a:rPr lang="en-US" b="0" baseline="0" dirty="0" smtClean="0"/>
              <a:t>(say)  The State agency’s main objective of evaluating a corrective actin plan is to determine if the documented plan has all required elements (4W’s ad 1 H).</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1" baseline="0" dirty="0" smtClean="0"/>
              <a:t>(click) </a:t>
            </a:r>
            <a:r>
              <a:rPr lang="en-US" b="0" baseline="0" dirty="0" smtClean="0"/>
              <a:t>(say) The CAP must ensure all actions will fully and permanently correct the noncompliance and that the plan </a:t>
            </a:r>
            <a:r>
              <a:rPr lang="en-US" b="1" baseline="0" dirty="0" smtClean="0"/>
              <a:t>(click) </a:t>
            </a:r>
            <a:r>
              <a:rPr lang="en-US" b="0" baseline="0" dirty="0" smtClean="0"/>
              <a:t>provides reasonable assurance that the noncompliance will not recur. </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0" baseline="0" dirty="0" smtClean="0"/>
              <a:t>(say) Submission of an acceptable CAP helps determine if there are internal controls in place to ensure accountability. </a:t>
            </a:r>
            <a:r>
              <a:rPr lang="en-US" b="1" baseline="0" dirty="0" smtClean="0"/>
              <a:t>(click)</a:t>
            </a:r>
          </a:p>
          <a:p>
            <a:pPr marL="457200" lvl="1" indent="0" algn="l" rtl="0">
              <a:spcBef>
                <a:spcPts val="0"/>
              </a:spcBef>
              <a:spcAft>
                <a:spcPts val="0"/>
              </a:spcAft>
              <a:buNone/>
            </a:pPr>
            <a:endParaRPr lang="en-US" b="1" baseline="0" dirty="0" smtClean="0"/>
          </a:p>
          <a:p>
            <a:pPr marL="457200" lvl="1" indent="0" algn="l" rtl="0">
              <a:spcBef>
                <a:spcPts val="0"/>
              </a:spcBef>
              <a:spcAft>
                <a:spcPts val="0"/>
              </a:spcAft>
              <a:buNone/>
            </a:pPr>
            <a:r>
              <a:rPr lang="en-US" b="0" baseline="0" dirty="0" smtClean="0"/>
              <a:t>(say) So far, we’ve defined corrective action, explained the elements of a CAP, and how to evaluate those elements. We’re going to put what we’ve reviewed into practice. </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0" baseline="0" dirty="0" smtClean="0"/>
              <a:t>(ask) Before applying this information, what are your questions? </a:t>
            </a:r>
          </a:p>
          <a:p>
            <a:pPr marL="457200" lvl="1" indent="0" algn="l" rtl="0">
              <a:spcBef>
                <a:spcPts val="0"/>
              </a:spcBef>
              <a:spcAft>
                <a:spcPts val="0"/>
              </a:spcAft>
              <a:buNone/>
            </a:pPr>
            <a:endParaRPr lang="en-US" b="0" baseline="0" dirty="0" smtClean="0"/>
          </a:p>
          <a:p>
            <a:pPr marL="0" lvl="0" indent="0" algn="l" rtl="0">
              <a:spcBef>
                <a:spcPts val="0"/>
              </a:spcBef>
              <a:spcAft>
                <a:spcPts val="0"/>
              </a:spcAft>
              <a:buNone/>
            </a:pPr>
            <a:r>
              <a:rPr lang="en-US" b="0" baseline="0" dirty="0" smtClean="0"/>
              <a:t>[Slide]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aseline="0" dirty="0" smtClean="0"/>
              <a:t>(ACTIVITY)</a:t>
            </a:r>
          </a:p>
          <a:p>
            <a:pPr marL="0" lvl="0" indent="0" algn="l" rtl="0">
              <a:spcBef>
                <a:spcPts val="0"/>
              </a:spcBef>
              <a:spcAft>
                <a:spcPts val="0"/>
              </a:spcAft>
              <a:buNone/>
            </a:pPr>
            <a:endParaRPr lang="en-US" baseline="0" dirty="0" smtClean="0"/>
          </a:p>
          <a:p>
            <a:pPr marL="457200" lvl="1" indent="0" algn="l" rtl="0">
              <a:spcBef>
                <a:spcPts val="0"/>
              </a:spcBef>
              <a:spcAft>
                <a:spcPts val="0"/>
              </a:spcAft>
              <a:buNone/>
            </a:pPr>
            <a:r>
              <a:rPr lang="en-US" baseline="0" dirty="0" smtClean="0"/>
              <a:t>(say) We are going to step in the shoes of the State agency and sponsoring organizations of multiple sites and practice evaluating a CAP response to determine if it meets the criteria for acceptance. Please take the next two minutes and read the Corrective Action Plan scenario listed in your participant’s guide. We’ll debrief the elements from this scenario once you’ve finished reviewing it. </a:t>
            </a:r>
          </a:p>
          <a:p>
            <a:pPr marL="457200" lvl="1" indent="0" algn="l" rtl="0">
              <a:spcBef>
                <a:spcPts val="0"/>
              </a:spcBef>
              <a:spcAft>
                <a:spcPts val="0"/>
              </a:spcAft>
              <a:buNone/>
            </a:pPr>
            <a:endParaRPr lang="en-US" baseline="0" dirty="0" smtClean="0"/>
          </a:p>
          <a:p>
            <a:pPr marL="457200" lvl="1" indent="0" algn="l" rtl="0">
              <a:spcBef>
                <a:spcPts val="0"/>
              </a:spcBef>
              <a:spcAft>
                <a:spcPts val="0"/>
              </a:spcAft>
              <a:buNone/>
            </a:pPr>
            <a:r>
              <a:rPr lang="en-US" baseline="0" dirty="0" smtClean="0"/>
              <a:t>(Do) Give the audience two minutes to read the CAP Scenario (presenter should have copy of participant’s guide to follow along with reading)</a:t>
            </a:r>
          </a:p>
          <a:p>
            <a:pPr marL="457200" lvl="1"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2 minutes pass</a:t>
            </a:r>
          </a:p>
          <a:p>
            <a:pPr marL="0" lvl="0" indent="0" algn="l" rtl="0">
              <a:spcBef>
                <a:spcPts val="0"/>
              </a:spcBef>
              <a:spcAft>
                <a:spcPts val="0"/>
              </a:spcAft>
              <a:buNone/>
            </a:pPr>
            <a:endParaRPr lang="en-US" baseline="0" dirty="0" smtClean="0"/>
          </a:p>
          <a:p>
            <a:pPr marL="457200" lvl="1" indent="0" algn="l" rtl="0">
              <a:spcBef>
                <a:spcPts val="0"/>
              </a:spcBef>
              <a:spcAft>
                <a:spcPts val="0"/>
              </a:spcAft>
              <a:buNone/>
            </a:pPr>
            <a:r>
              <a:rPr lang="en-US" baseline="0" dirty="0" smtClean="0"/>
              <a:t>(say) We’ll do a high-level overview of what you have read. You have a CAP scenario that lists the finding and required corrective action. </a:t>
            </a:r>
          </a:p>
          <a:p>
            <a:pPr marL="457200" lvl="1" indent="0" algn="l" rtl="0">
              <a:spcBef>
                <a:spcPts val="0"/>
              </a:spcBef>
              <a:spcAft>
                <a:spcPts val="0"/>
              </a:spcAft>
              <a:buNone/>
            </a:pPr>
            <a:endParaRPr lang="en-US" baseline="0" dirty="0" smtClean="0"/>
          </a:p>
          <a:p>
            <a:pPr marL="457200" lvl="1" indent="0" algn="l" rtl="0">
              <a:spcBef>
                <a:spcPts val="0"/>
              </a:spcBef>
              <a:spcAft>
                <a:spcPts val="0"/>
              </a:spcAft>
              <a:buNone/>
            </a:pPr>
            <a:r>
              <a:rPr lang="en-US" baseline="0" dirty="0" smtClean="0"/>
              <a:t>(ask) What was the document finding for this story? [audience feedback]</a:t>
            </a:r>
          </a:p>
          <a:p>
            <a:pPr marL="457200" lvl="1" indent="0" algn="l" rtl="0">
              <a:spcBef>
                <a:spcPts val="0"/>
              </a:spcBef>
              <a:spcAft>
                <a:spcPts val="0"/>
              </a:spcAft>
              <a:buNone/>
            </a:pPr>
            <a:r>
              <a:rPr lang="en-US" baseline="0" dirty="0" smtClean="0"/>
              <a:t>(ask) As a result, what is the required corrective action [audience feedback]</a:t>
            </a:r>
          </a:p>
          <a:p>
            <a:pPr marL="457200" lvl="1" indent="0" algn="l" rtl="0">
              <a:spcBef>
                <a:spcPts val="0"/>
              </a:spcBef>
              <a:spcAft>
                <a:spcPts val="0"/>
              </a:spcAft>
              <a:buNone/>
            </a:pPr>
            <a:endParaRPr lang="en-US" baseline="0" dirty="0" smtClean="0"/>
          </a:p>
          <a:p>
            <a:pPr marL="457200" lvl="1" indent="0" algn="l" rtl="0">
              <a:spcBef>
                <a:spcPts val="0"/>
              </a:spcBef>
              <a:spcAft>
                <a:spcPts val="0"/>
              </a:spcAft>
              <a:buNone/>
            </a:pPr>
            <a:r>
              <a:rPr lang="en-US" baseline="0" dirty="0" smtClean="0"/>
              <a:t>(say) On the next page in your participant’s guide, you’ll see an example of the </a:t>
            </a:r>
            <a:r>
              <a:rPr lang="en-US" i="1" baseline="0" dirty="0" smtClean="0"/>
              <a:t>5 Whys</a:t>
            </a:r>
            <a:r>
              <a:rPr lang="en-US" i="0" baseline="0" dirty="0" smtClean="0"/>
              <a:t> method for the root-cause analysis. For the purposes of this activity, we have determined the root-cause for you. </a:t>
            </a:r>
          </a:p>
          <a:p>
            <a:pPr marL="457200" lvl="1" indent="0" algn="l" rtl="0">
              <a:spcBef>
                <a:spcPts val="0"/>
              </a:spcBef>
              <a:spcAft>
                <a:spcPts val="0"/>
              </a:spcAft>
              <a:buNone/>
            </a:pPr>
            <a:endParaRPr lang="en-US" i="0" baseline="0" dirty="0" smtClean="0"/>
          </a:p>
          <a:p>
            <a:pPr marL="457200" lvl="1" indent="0" algn="l" rtl="0">
              <a:spcBef>
                <a:spcPts val="0"/>
              </a:spcBef>
              <a:spcAft>
                <a:spcPts val="0"/>
              </a:spcAft>
              <a:buNone/>
            </a:pPr>
            <a:r>
              <a:rPr lang="en-US" i="0" baseline="0" dirty="0" smtClean="0"/>
              <a:t>(ask) What did we determine was the root-cause? [lack of system checks and balances]</a:t>
            </a:r>
          </a:p>
          <a:p>
            <a:pPr marL="457200" lvl="1" indent="0" algn="l" rtl="0">
              <a:spcBef>
                <a:spcPts val="0"/>
              </a:spcBef>
              <a:spcAft>
                <a:spcPts val="0"/>
              </a:spcAft>
              <a:buNone/>
            </a:pPr>
            <a:endParaRPr lang="en-US" i="0" baseline="0" dirty="0" smtClean="0"/>
          </a:p>
          <a:p>
            <a:pPr marL="457200" lvl="1" indent="0" algn="l" rtl="0">
              <a:spcBef>
                <a:spcPts val="0"/>
              </a:spcBef>
              <a:spcAft>
                <a:spcPts val="0"/>
              </a:spcAft>
              <a:buNone/>
            </a:pPr>
            <a:r>
              <a:rPr lang="en-US" i="0" baseline="0" dirty="0" smtClean="0"/>
              <a:t>(say) As you can see, in this example, it did not take 5 times to determine why. There is a response to the finding on page _____ of your participant’s guide. We’ve also created and inserted a template </a:t>
            </a:r>
            <a:r>
              <a:rPr lang="en-US" b="1" i="0" baseline="0" dirty="0" smtClean="0"/>
              <a:t>CAP Evaluation Checklist </a:t>
            </a:r>
            <a:r>
              <a:rPr lang="en-US" i="0" baseline="0" dirty="0" smtClean="0"/>
              <a:t>in your training packets to use. </a:t>
            </a:r>
          </a:p>
          <a:p>
            <a:pPr marL="457200" lvl="1" indent="0" algn="l" rtl="0">
              <a:spcBef>
                <a:spcPts val="0"/>
              </a:spcBef>
              <a:spcAft>
                <a:spcPts val="0"/>
              </a:spcAft>
              <a:buNone/>
            </a:pPr>
            <a:endParaRPr lang="en-US" i="0" baseline="0" dirty="0" smtClean="0"/>
          </a:p>
          <a:p>
            <a:pPr marL="457200" lvl="1" indent="0" algn="l" rtl="0">
              <a:spcBef>
                <a:spcPts val="0"/>
              </a:spcBef>
              <a:spcAft>
                <a:spcPts val="0"/>
              </a:spcAft>
              <a:buNone/>
            </a:pPr>
            <a:r>
              <a:rPr lang="en-US" i="0" baseline="0" dirty="0" smtClean="0"/>
              <a:t>(say) Using the CAP Evaluation Checklist, you will work with your partner [assigned or audience picked] to determine if this is an acceptable CAP. We’ll discuss your evaluations afterwards. </a:t>
            </a:r>
          </a:p>
          <a:p>
            <a:pPr marL="457200" lvl="1" indent="0" algn="l" rtl="0">
              <a:spcBef>
                <a:spcPts val="0"/>
              </a:spcBef>
              <a:spcAft>
                <a:spcPts val="0"/>
              </a:spcAft>
              <a:buNone/>
            </a:pPr>
            <a:endParaRPr lang="en-US" i="0" baseline="0" dirty="0" smtClean="0"/>
          </a:p>
          <a:p>
            <a:pPr marL="457200" lvl="1" indent="0" algn="l" rtl="0">
              <a:spcBef>
                <a:spcPts val="0"/>
              </a:spcBef>
              <a:spcAft>
                <a:spcPts val="0"/>
              </a:spcAft>
              <a:buNone/>
            </a:pPr>
            <a:r>
              <a:rPr lang="en-US" i="0" baseline="0" dirty="0" smtClean="0"/>
              <a:t>(ask) What are your questions about the instructions? If there are no questions, you may begin. You’ll have 10 minutes to complete the activity. </a:t>
            </a:r>
          </a:p>
          <a:p>
            <a:pPr marL="457200" lvl="1" indent="0" algn="l" rtl="0">
              <a:spcBef>
                <a:spcPts val="0"/>
              </a:spcBef>
              <a:spcAft>
                <a:spcPts val="0"/>
              </a:spcAft>
              <a:buNone/>
            </a:pPr>
            <a:endParaRPr lang="en-US" i="0" baseline="0" dirty="0" smtClean="0"/>
          </a:p>
          <a:p>
            <a:pPr marL="0" lvl="0" indent="0" algn="l" rtl="0">
              <a:spcBef>
                <a:spcPts val="0"/>
              </a:spcBef>
              <a:spcAft>
                <a:spcPts val="0"/>
              </a:spcAft>
              <a:buNone/>
            </a:pPr>
            <a:r>
              <a:rPr lang="en-US" i="0" baseline="0" dirty="0" smtClean="0"/>
              <a:t>[Slide]</a:t>
            </a:r>
          </a:p>
          <a:p>
            <a:pPr marL="457200" lvl="1" indent="0" algn="l" rtl="0">
              <a:spcBef>
                <a:spcPts val="0"/>
              </a:spcBef>
              <a:spcAft>
                <a:spcPts val="0"/>
              </a:spcAft>
              <a:buNone/>
            </a:pPr>
            <a:endParaRPr lang="en-US" i="0" baseline="0" dirty="0" smtClean="0"/>
          </a:p>
          <a:p>
            <a:pPr marL="457200" lvl="1" indent="0" algn="l" rtl="0">
              <a:spcBef>
                <a:spcPts val="0"/>
              </a:spcBef>
              <a:spcAft>
                <a:spcPts val="0"/>
              </a:spcAft>
              <a:buNone/>
            </a:pPr>
            <a:endParaRPr lang="en-US" baseline="0" dirty="0" smtClean="0"/>
          </a:p>
        </p:txBody>
      </p:sp>
    </p:spTree>
    <p:extLst>
      <p:ext uri="{BB962C8B-B14F-4D97-AF65-F5344CB8AC3E}">
        <p14:creationId xmlns:p14="http://schemas.microsoft.com/office/powerpoint/2010/main" val="435516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(Do)</a:t>
            </a:r>
            <a:r>
              <a:rPr lang="en-US" baseline="0" dirty="0" smtClean="0"/>
              <a:t> Keep this slide up until completion of the CAP Analysis Activity.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 After 10 minutes ----- </a:t>
            </a:r>
          </a:p>
          <a:p>
            <a:pPr marL="0" lvl="0" indent="0" algn="l" rtl="0">
              <a:spcBef>
                <a:spcPts val="0"/>
              </a:spcBef>
              <a:spcAft>
                <a:spcPts val="0"/>
              </a:spcAft>
              <a:buNone/>
            </a:pPr>
            <a:endParaRPr lang="en-US" baseline="0" dirty="0" smtClean="0"/>
          </a:p>
          <a:p>
            <a:pPr marL="457200" lvl="1" indent="0" algn="l" rtl="0">
              <a:spcBef>
                <a:spcPts val="0"/>
              </a:spcBef>
              <a:spcAft>
                <a:spcPts val="0"/>
              </a:spcAft>
              <a:buNone/>
            </a:pPr>
            <a:r>
              <a:rPr lang="en-US" baseline="0" dirty="0" smtClean="0"/>
              <a:t>(ask) Who would like to share their decisions?</a:t>
            </a:r>
          </a:p>
          <a:p>
            <a:pPr marL="457200" lvl="1" indent="0" algn="l" rtl="0">
              <a:spcBef>
                <a:spcPts val="0"/>
              </a:spcBef>
              <a:spcAft>
                <a:spcPts val="0"/>
              </a:spcAft>
              <a:buNone/>
            </a:pPr>
            <a:endParaRPr lang="en-US" baseline="0" dirty="0" smtClean="0"/>
          </a:p>
          <a:p>
            <a:pPr marL="457200" lvl="1" indent="0" algn="l" rtl="0">
              <a:spcBef>
                <a:spcPts val="0"/>
              </a:spcBef>
              <a:spcAft>
                <a:spcPts val="0"/>
              </a:spcAft>
              <a:buNone/>
            </a:pPr>
            <a:r>
              <a:rPr lang="en-US" baseline="0" dirty="0" smtClean="0"/>
              <a:t>(ask) Are there other procedures you would put in place or follow to make sure this is does not happen again?</a:t>
            </a:r>
          </a:p>
          <a:p>
            <a:pPr marL="457200" lvl="1" indent="0" algn="l" rtl="0">
              <a:spcBef>
                <a:spcPts val="0"/>
              </a:spcBef>
              <a:spcAft>
                <a:spcPts val="0"/>
              </a:spcAft>
              <a:buNone/>
            </a:pPr>
            <a:endParaRPr lang="en-US" baseline="0" dirty="0" smtClean="0"/>
          </a:p>
          <a:p>
            <a:pPr marL="457200" lvl="1" indent="0" algn="l" rtl="0">
              <a:spcBef>
                <a:spcPts val="0"/>
              </a:spcBef>
              <a:spcAft>
                <a:spcPts val="0"/>
              </a:spcAft>
              <a:buNone/>
            </a:pPr>
            <a:r>
              <a:rPr lang="en-US" baseline="0" dirty="0" smtClean="0"/>
              <a:t>(say) Did you find it challenging to determine if the CAP was acceptable? Why or why not? </a:t>
            </a:r>
          </a:p>
          <a:p>
            <a:pPr marL="457200" lvl="1"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[Slide]</a:t>
            </a:r>
          </a:p>
        </p:txBody>
      </p:sp>
    </p:spTree>
    <p:extLst>
      <p:ext uri="{BB962C8B-B14F-4D97-AF65-F5344CB8AC3E}">
        <p14:creationId xmlns:p14="http://schemas.microsoft.com/office/powerpoint/2010/main" val="3499295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1" indent="0" algn="l" rtl="0">
              <a:spcBef>
                <a:spcPts val="0"/>
              </a:spcBef>
              <a:spcAft>
                <a:spcPts val="0"/>
              </a:spcAft>
              <a:buNone/>
            </a:pPr>
            <a:r>
              <a:rPr lang="en-US" dirty="0" smtClean="0"/>
              <a:t>(say) Before</a:t>
            </a:r>
            <a:r>
              <a:rPr lang="en-US" baseline="0" dirty="0" smtClean="0"/>
              <a:t> wrapping up corrective actions today, we’re going to do a quick walk-through of how to address required corrective actions in CHAAMPS. In an effort to move towards administering the Program electronically, all documents from a Program review will be located within the “Compliance” section of CHAAMPS, regardless of whether there are findings. </a:t>
            </a:r>
          </a:p>
          <a:p>
            <a:pPr marL="457200" lvl="1" indent="0" algn="l" rtl="0">
              <a:spcBef>
                <a:spcPts val="0"/>
              </a:spcBef>
              <a:spcAft>
                <a:spcPts val="0"/>
              </a:spcAft>
              <a:buNone/>
            </a:pPr>
            <a:endParaRPr lang="en-US" baseline="0" dirty="0" smtClean="0"/>
          </a:p>
          <a:p>
            <a:pPr marL="457200" lvl="1" indent="0" algn="l" rtl="0">
              <a:spcBef>
                <a:spcPts val="0"/>
              </a:spcBef>
              <a:spcAft>
                <a:spcPts val="0"/>
              </a:spcAft>
              <a:buNone/>
            </a:pPr>
            <a:r>
              <a:rPr lang="en-US" b="1" baseline="0" dirty="0" smtClean="0"/>
              <a:t>(click) </a:t>
            </a:r>
            <a:r>
              <a:rPr lang="en-US" b="0" baseline="0" dirty="0" smtClean="0"/>
              <a:t>For this walk-through, let’s assume your organization has had a Program review and receives a finding. After the on-site portion, the State agency reviewer will enter all of the review documentation into CHAAMPS and your organization’s RPI’s and Program Contact will receive an email notification that looks similar to the one on the screen.</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0" baseline="0" dirty="0" smtClean="0"/>
              <a:t>(say) This email provides the directions of the </a:t>
            </a:r>
            <a:r>
              <a:rPr lang="en-US" b="1" baseline="0" dirty="0" smtClean="0"/>
              <a:t>(click) </a:t>
            </a:r>
            <a:r>
              <a:rPr lang="en-US" b="0" baseline="0" dirty="0" smtClean="0"/>
              <a:t>date the corrective action plan is due and </a:t>
            </a:r>
            <a:r>
              <a:rPr lang="en-US" b="1" baseline="0" dirty="0" smtClean="0"/>
              <a:t>(click) </a:t>
            </a:r>
            <a:r>
              <a:rPr lang="en-US" b="0" baseline="0" dirty="0" smtClean="0"/>
              <a:t>how to access the required corrective actions in CHAAMPS. </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1" baseline="0" dirty="0" smtClean="0"/>
              <a:t>(click) </a:t>
            </a:r>
            <a:r>
              <a:rPr lang="en-US" b="0" baseline="0" dirty="0" smtClean="0"/>
              <a:t>(say) Now, once you log into CHAAMPS you’ll go to the “Compliance” section. </a:t>
            </a:r>
            <a:r>
              <a:rPr lang="en-US" b="1" baseline="0" dirty="0" smtClean="0"/>
              <a:t>(click) </a:t>
            </a:r>
            <a:r>
              <a:rPr lang="en-US" b="0" baseline="0" dirty="0" smtClean="0"/>
              <a:t>Even if you don’t have any review findings, this section will have all of the technical assistance, resources, and documents from your Program Review. If this section is grayed out, that means you do not have access and will need to contact your Program reviewer. </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1" baseline="0" dirty="0" smtClean="0"/>
              <a:t>(click) </a:t>
            </a:r>
            <a:r>
              <a:rPr lang="en-US" b="0" baseline="0" dirty="0" smtClean="0"/>
              <a:t>In the “Compliance” section, you’ll see the “Review Tools”. For this example on the screen there aren’t values next to the specific tools, however once completed by the reviewer the documented numbers will go up. All of the documentation from the review (your entrance conference, scheduling letters, supporting documentation, etc.) will be housed here </a:t>
            </a:r>
            <a:r>
              <a:rPr lang="en-US" b="1" baseline="0" dirty="0" smtClean="0"/>
              <a:t>(click) </a:t>
            </a:r>
            <a:r>
              <a:rPr lang="en-US" b="0" baseline="0" dirty="0" smtClean="0"/>
              <a:t>in “Review Attachments”. Technical assistance and resource documentation from your review, will be housed here </a:t>
            </a:r>
            <a:r>
              <a:rPr lang="en-US" b="1" baseline="0" dirty="0" smtClean="0"/>
              <a:t>(click) </a:t>
            </a:r>
            <a:r>
              <a:rPr lang="en-US" b="0" baseline="0" dirty="0" smtClean="0"/>
              <a:t>in the Technical assistance section of “Review Tools”. And finally, to address the finding received during a Program review, you’ll go here </a:t>
            </a:r>
            <a:r>
              <a:rPr lang="en-US" b="1" baseline="0" dirty="0" smtClean="0"/>
              <a:t>(click) </a:t>
            </a:r>
            <a:r>
              <a:rPr lang="en-US" b="0" baseline="0" dirty="0" smtClean="0"/>
              <a:t>to “Corrective Action Documents”. </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0" baseline="0" dirty="0" smtClean="0"/>
              <a:t>(say) Let’s zoom into the Corrective Action Documents and examine what that section looks like and how to address findings within. </a:t>
            </a:r>
            <a:r>
              <a:rPr lang="en-US" b="1" baseline="0" dirty="0" smtClean="0"/>
              <a:t>(click) </a:t>
            </a:r>
            <a:r>
              <a:rPr lang="en-US" b="0" baseline="0" dirty="0" smtClean="0"/>
              <a:t>Again, for this example, it looks a little different than it would if you were accessing the Corrective Action Documents with active findings. </a:t>
            </a:r>
            <a:r>
              <a:rPr lang="en-US" b="1" baseline="0" dirty="0" smtClean="0"/>
              <a:t>(click)</a:t>
            </a:r>
            <a:r>
              <a:rPr lang="en-US" b="0" baseline="0" dirty="0" smtClean="0"/>
              <a:t> In the upper left hand corner, you’ll see a progress diagram. The status of all required CAPs is captured here. If a CAP is waiting to be addressed, it will be yellow. If you’ve addressed the CAP and submitted it, it will be purple, and so on. One the right hand side </a:t>
            </a:r>
            <a:r>
              <a:rPr lang="en-US" b="1" baseline="0" dirty="0" smtClean="0"/>
              <a:t>(click)</a:t>
            </a:r>
            <a:r>
              <a:rPr lang="en-US" b="0" baseline="0" dirty="0" smtClean="0"/>
              <a:t> is another demonstration of CAP statuses as well as the due date and dates that your organization will have access to modify and submit them.</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1" baseline="0" dirty="0" smtClean="0"/>
              <a:t>(click)</a:t>
            </a:r>
            <a:r>
              <a:rPr lang="en-US" b="0" baseline="0" dirty="0" smtClean="0"/>
              <a:t> Down here, under Sponsor Findings, is where both the sponsor and site level findings are listed with statuses and due dates. To view a finding or submit a CAP, you’ll click “Modify” next to the finding you’d like to address. </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1" baseline="0" dirty="0" smtClean="0"/>
              <a:t>(click)</a:t>
            </a:r>
            <a:r>
              <a:rPr lang="en-US" b="0" baseline="0" dirty="0" smtClean="0"/>
              <a:t> In the Review Findings Detail, there will be a description of the finding, similar to what was in the review letters. Further down the page, you will see the required corrective action (or actions), any special instructions from the reviewer, document attachments – this can be  resources from the reviewer or when you submit your corrective action plan where to upload supporting documentation – and finally the section where you may type in the corrective action plan. Now if you prefer to type the corrective action plan on your organization’s letter head, that is okay – you can attach it in the document attachments on this screen. Once completed, remember to “Submit for Acceptance”. </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0" baseline="0" dirty="0" smtClean="0"/>
              <a:t>(ask) What are you questions regarding the CHAAMPS CAP process?</a:t>
            </a:r>
          </a:p>
          <a:p>
            <a:pPr marL="457200" lvl="1" indent="0" algn="l" rtl="0">
              <a:spcBef>
                <a:spcPts val="0"/>
              </a:spcBef>
              <a:spcAft>
                <a:spcPts val="0"/>
              </a:spcAft>
              <a:buNone/>
            </a:pPr>
            <a:endParaRPr lang="en-US" b="0" baseline="0" dirty="0" smtClean="0"/>
          </a:p>
          <a:p>
            <a:pPr marL="0" lvl="0" indent="0" algn="l" rtl="0">
              <a:spcBef>
                <a:spcPts val="0"/>
              </a:spcBef>
              <a:spcAft>
                <a:spcPts val="0"/>
              </a:spcAft>
              <a:buNone/>
            </a:pPr>
            <a:r>
              <a:rPr lang="en-US" b="0" baseline="0" dirty="0" smtClean="0"/>
              <a:t>[Slide]</a:t>
            </a:r>
            <a:endParaRPr lang="en-US" b="1" baseline="0" dirty="0" smtClean="0"/>
          </a:p>
        </p:txBody>
      </p:sp>
    </p:spTree>
    <p:extLst>
      <p:ext uri="{BB962C8B-B14F-4D97-AF65-F5344CB8AC3E}">
        <p14:creationId xmlns:p14="http://schemas.microsoft.com/office/powerpoint/2010/main" val="1904262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1" indent="0" algn="l" rtl="0">
              <a:spcBef>
                <a:spcPts val="0"/>
              </a:spcBef>
              <a:spcAft>
                <a:spcPts val="0"/>
              </a:spcAft>
              <a:buNone/>
            </a:pPr>
            <a:r>
              <a:rPr lang="en-US" dirty="0" smtClean="0"/>
              <a:t>(say) Let’s recap</a:t>
            </a:r>
            <a:r>
              <a:rPr lang="en-US" baseline="0" dirty="0" smtClean="0"/>
              <a:t> what we’ve covered today: </a:t>
            </a:r>
          </a:p>
          <a:p>
            <a:pPr marL="1085850" lvl="2" indent="-171450" algn="l" rtl="0">
              <a:spcBef>
                <a:spcPts val="0"/>
              </a:spcBef>
              <a:spcAft>
                <a:spcPts val="0"/>
              </a:spcAft>
            </a:pPr>
            <a:r>
              <a:rPr lang="en-US" dirty="0" smtClean="0"/>
              <a:t>We discussed the purpose of</a:t>
            </a:r>
            <a:r>
              <a:rPr lang="en-US" baseline="0" dirty="0" smtClean="0"/>
              <a:t> corrective action and that corrective action is required when there is a finding of noncompliance</a:t>
            </a:r>
          </a:p>
          <a:p>
            <a:pPr marL="1085850" lvl="2" indent="-171450" algn="l" rtl="0">
              <a:spcBef>
                <a:spcPts val="0"/>
              </a:spcBef>
              <a:spcAft>
                <a:spcPts val="0"/>
              </a:spcAft>
            </a:pPr>
            <a:r>
              <a:rPr lang="en-US" baseline="0" dirty="0" smtClean="0"/>
              <a:t>We used a tool to determine the root cause of a finding of noncompliance, and we experience how root-cause analysis supports effective corrective action.</a:t>
            </a:r>
          </a:p>
          <a:p>
            <a:pPr marL="1543050" lvl="3" indent="-171450" algn="l" rtl="0">
              <a:spcBef>
                <a:spcPts val="0"/>
              </a:spcBef>
              <a:spcAft>
                <a:spcPts val="0"/>
              </a:spcAft>
            </a:pPr>
            <a:r>
              <a:rPr lang="en-US" baseline="0" dirty="0" smtClean="0"/>
              <a:t>(ask) Who remembers the name of this tool? [5 Whys method]</a:t>
            </a:r>
          </a:p>
          <a:p>
            <a:pPr marL="1085850" lvl="2" indent="-171450" algn="l" rtl="0">
              <a:spcBef>
                <a:spcPts val="0"/>
              </a:spcBef>
              <a:spcAft>
                <a:spcPts val="0"/>
              </a:spcAft>
            </a:pPr>
            <a:r>
              <a:rPr lang="en-US" baseline="0" dirty="0" smtClean="0"/>
              <a:t>We discussed the requirements of a corrective action plan and that the CAP should address the root-cause of the noncompliance and prevent recurrence.</a:t>
            </a:r>
          </a:p>
          <a:p>
            <a:pPr marL="1085850" lvl="2" indent="-171450" algn="l" rtl="0">
              <a:spcBef>
                <a:spcPts val="0"/>
              </a:spcBef>
              <a:spcAft>
                <a:spcPts val="0"/>
              </a:spcAft>
            </a:pPr>
            <a:r>
              <a:rPr lang="en-US" baseline="0" dirty="0" smtClean="0"/>
              <a:t>We discussed the components of a CAP and how to evaluate the effectiveness of the CAP.</a:t>
            </a:r>
          </a:p>
          <a:p>
            <a:pPr marL="1085850" lvl="2" indent="-171450" algn="l" rtl="0">
              <a:spcBef>
                <a:spcPts val="0"/>
              </a:spcBef>
              <a:spcAft>
                <a:spcPts val="0"/>
              </a:spcAft>
            </a:pPr>
            <a:r>
              <a:rPr lang="en-US" baseline="0" dirty="0" smtClean="0"/>
              <a:t>We reviewed the CHAAMPS Corrective Action process  and how to see Program review documentation in the “Compliance” section.</a:t>
            </a:r>
          </a:p>
          <a:p>
            <a:pPr marL="1085850" lvl="2" indent="-171450" algn="l" rtl="0">
              <a:spcBef>
                <a:spcPts val="0"/>
              </a:spcBef>
              <a:spcAft>
                <a:spcPts val="0"/>
              </a:spcAft>
            </a:pPr>
            <a:endParaRPr lang="en-US" baseline="0" dirty="0" smtClean="0"/>
          </a:p>
          <a:p>
            <a:pPr marL="457200" lvl="1" indent="0" algn="l" rtl="0">
              <a:spcBef>
                <a:spcPts val="0"/>
              </a:spcBef>
              <a:spcAft>
                <a:spcPts val="0"/>
              </a:spcAft>
              <a:buNone/>
            </a:pPr>
            <a:r>
              <a:rPr lang="en-US" baseline="0" dirty="0" smtClean="0"/>
              <a:t>(ask) What questions do you have from our discussion?</a:t>
            </a:r>
          </a:p>
          <a:p>
            <a:pPr marL="457200" lvl="1"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[Slide]</a:t>
            </a:r>
          </a:p>
          <a:p>
            <a:pPr marL="1085850" lvl="2" indent="-171450" algn="l" rtl="0">
              <a:spcBef>
                <a:spcPts val="0"/>
              </a:spcBef>
              <a:spcAft>
                <a:spcPts val="0"/>
              </a:spcAft>
            </a:pPr>
            <a:endParaRPr lang="en-US" baseline="0" dirty="0" smtClean="0"/>
          </a:p>
          <a:p>
            <a:pPr marL="457200" lvl="1" indent="0" algn="l" rtl="0">
              <a:spcBef>
                <a:spcPts val="0"/>
              </a:spcBef>
              <a:spcAft>
                <a:spcPts val="0"/>
              </a:spcAft>
              <a:buNone/>
            </a:pPr>
            <a:endParaRPr lang="en-US" baseline="0" dirty="0" smtClean="0"/>
          </a:p>
        </p:txBody>
      </p:sp>
    </p:spTree>
    <p:extLst>
      <p:ext uri="{BB962C8B-B14F-4D97-AF65-F5344CB8AC3E}">
        <p14:creationId xmlns:p14="http://schemas.microsoft.com/office/powerpoint/2010/main" val="2731836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59328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4105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1" indent="0" algn="l" rtl="0">
              <a:spcBef>
                <a:spcPts val="0"/>
              </a:spcBef>
              <a:spcAft>
                <a:spcPts val="0"/>
              </a:spcAft>
              <a:buNone/>
            </a:pPr>
            <a:r>
              <a:rPr lang="en-US" dirty="0" smtClean="0"/>
              <a:t>(say)</a:t>
            </a:r>
            <a:r>
              <a:rPr lang="en-US" baseline="0" dirty="0" smtClean="0"/>
              <a:t> </a:t>
            </a:r>
            <a:r>
              <a:rPr lang="en-US" dirty="0" smtClean="0"/>
              <a:t>Before</a:t>
            </a:r>
            <a:r>
              <a:rPr lang="en-US" baseline="0" dirty="0" smtClean="0"/>
              <a:t> jumping into the presentation, I’d like to start off with an activity.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(In-Person): We will split the room into Group 1 and Group 2. Both groups will receive a notecard with something to have the other group create. The catch is, the other group CAN NOT know what it is ahead of time, so it is important to keep this hidden from the other group until the time comes to present. As a group, they will have 5 minutes to come up with a procedure (and document on the easel) for a volunteer from the other group to create (from start to finish). The groups are responsible for picking their volunteer, scribe, and announcer during those 5 minutes as well. After splitting the room, the trainer will let the audience know when the five minutes begin and end. At the end of the five minutes, we’ll have a question to decide which group presents their procedure first, and which group creates first. Then we will switch. Again, the volunteer that is creating from the other group can not know what they are making, so the easel with the corresponding procedure on it can not be shown. One person from the procedure group will read their step-by-step procedure to the volunteer to help them create their item.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		-------- Follow steps for In-person activity noted below</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(End of Activity): Okay, so let’s discuss what just happened.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(ask)	What was something you found to be the most difficult? [audience feedback]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(ask)	Why was it difficult? [audience feedback]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(ask)	What is something that could have made it better? [audience feedback]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(ask)	What elements from this activity did you find were important when thinking about corrective actions? [audience feedback]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This activity and feedback leads us into our topic of corrective actions. When a Program deficiency is found, the corrective action must demonstrate how the organization will fully and permanently correct it.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baseline="0" dirty="0" smtClean="0"/>
              <a:t>[Slide]</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Webinar Activity idea: write a corrective action for a scenario deficiency (meal counts do not match what is in CHAAMPS) and have participants hold onto them until the end of the training. To finish the training, we’ll present the same scenario and have the participants do it all over again. Compare their corrective actions and discuss which is more beneficial and why. </a:t>
            </a:r>
          </a:p>
          <a:p>
            <a:pPr marL="0" lvl="0" indent="0" algn="l" rtl="0">
              <a:spcBef>
                <a:spcPts val="0"/>
              </a:spcBef>
              <a:spcAft>
                <a:spcPts val="0"/>
              </a:spcAft>
              <a:buNone/>
            </a:pPr>
            <a:r>
              <a:rPr lang="en-US" baseline="0" dirty="0" smtClean="0"/>
              <a:t>Materials: piece of paper with written scenario. Pen.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In person activity: PB&amp;J or Ants on a Log procedure demo. </a:t>
            </a:r>
          </a:p>
          <a:p>
            <a:pPr marL="0" lvl="0" indent="0" algn="l" rtl="0">
              <a:spcBef>
                <a:spcPts val="0"/>
              </a:spcBef>
              <a:spcAft>
                <a:spcPts val="0"/>
              </a:spcAft>
              <a:buNone/>
            </a:pPr>
            <a:r>
              <a:rPr lang="en-US" baseline="0" dirty="0" smtClean="0"/>
              <a:t>Materials: loaf of bread, jar of peanut butter, jar of jelly, celery, raisins or chocolate chips, plates, napkins, knives, spoons, two cardboard boxes or cabinets (one labeled refrigerator, one labeled pantry) easels, easel markers, notecards, envelopes, sharpie</a:t>
            </a:r>
          </a:p>
          <a:p>
            <a:pPr marL="0" lvl="0" indent="0" algn="l" rtl="0">
              <a:spcBef>
                <a:spcPts val="0"/>
              </a:spcBef>
              <a:spcAft>
                <a:spcPts val="0"/>
              </a:spcAft>
              <a:buNone/>
            </a:pPr>
            <a:r>
              <a:rPr lang="en-US" baseline="0" dirty="0" smtClean="0"/>
              <a:t>Steps:</a:t>
            </a:r>
          </a:p>
          <a:p>
            <a:pPr marL="0" lvl="0" indent="0" algn="l" rtl="0">
              <a:spcBef>
                <a:spcPts val="0"/>
              </a:spcBef>
              <a:spcAft>
                <a:spcPts val="0"/>
              </a:spcAft>
              <a:buNone/>
            </a:pPr>
            <a:r>
              <a:rPr lang="en-US" baseline="0" dirty="0" smtClean="0"/>
              <a:t>(ahead of time) Place loaf of bread, jar of peanut butter, plates, napkins, and knives into the “pantry” box</a:t>
            </a:r>
          </a:p>
          <a:p>
            <a:pPr marL="0" lvl="0" indent="0" algn="l" rtl="0">
              <a:spcBef>
                <a:spcPts val="0"/>
              </a:spcBef>
              <a:spcAft>
                <a:spcPts val="0"/>
              </a:spcAft>
              <a:buNone/>
            </a:pPr>
            <a:r>
              <a:rPr lang="en-US" baseline="0" dirty="0" smtClean="0"/>
              <a:t>(ahead of time) Place jelly,  in the “refrigerator” box</a:t>
            </a:r>
          </a:p>
          <a:p>
            <a:pPr marL="0" lvl="0" indent="0" algn="l" rtl="0">
              <a:spcBef>
                <a:spcPts val="0"/>
              </a:spcBef>
              <a:spcAft>
                <a:spcPts val="0"/>
              </a:spcAft>
              <a:buNone/>
            </a:pPr>
            <a:r>
              <a:rPr lang="en-US" baseline="0" dirty="0" smtClean="0"/>
              <a:t>(ahead of time) write “Ants on a Log” on one notecard, and “Peanut Butter and Jelly” on another note card</a:t>
            </a:r>
          </a:p>
          <a:p>
            <a:pPr marL="0" lvl="0" indent="0" algn="l" rtl="0">
              <a:spcBef>
                <a:spcPts val="0"/>
              </a:spcBef>
              <a:spcAft>
                <a:spcPts val="0"/>
              </a:spcAft>
              <a:buNone/>
            </a:pPr>
            <a:r>
              <a:rPr lang="en-US" baseline="0" dirty="0" smtClean="0"/>
              <a:t>(ahead of time) place one notecard in an envelope then label it “Group 1”, place the other notecard in another envelope and label it “Group 2”</a:t>
            </a:r>
          </a:p>
          <a:p>
            <a:pPr marL="0" lvl="0" indent="0" algn="l" rtl="0">
              <a:spcBef>
                <a:spcPts val="0"/>
              </a:spcBef>
              <a:spcAft>
                <a:spcPts val="0"/>
              </a:spcAft>
              <a:buNone/>
            </a:pPr>
            <a:r>
              <a:rPr lang="en-US" baseline="0" dirty="0" smtClean="0"/>
              <a:t>(ahead of time) Place envelopes on easels with easel markers accessible</a:t>
            </a:r>
          </a:p>
          <a:p>
            <a:pPr marL="0" lvl="0" indent="0" algn="l" rtl="0">
              <a:spcBef>
                <a:spcPts val="0"/>
              </a:spcBef>
              <a:spcAft>
                <a:spcPts val="0"/>
              </a:spcAft>
              <a:buNone/>
            </a:pPr>
            <a:r>
              <a:rPr lang="en-US" baseline="0" dirty="0" smtClean="0"/>
              <a:t>(ahead of time) Place “pantry” and “refrigerator” somewhere accessible in the room</a:t>
            </a:r>
          </a:p>
          <a:p>
            <a:pPr marL="0" lvl="0" indent="0" algn="l" rtl="0">
              <a:spcBef>
                <a:spcPts val="0"/>
              </a:spcBef>
              <a:spcAft>
                <a:spcPts val="0"/>
              </a:spcAft>
              <a:buNone/>
            </a:pPr>
            <a:r>
              <a:rPr lang="en-US" baseline="0" dirty="0" smtClean="0"/>
              <a:t>Set up easels on each side of the room facing toward each other. </a:t>
            </a:r>
          </a:p>
          <a:p>
            <a:pPr marL="228600" lvl="0" indent="-228600" algn="l" rtl="0">
              <a:spcBef>
                <a:spcPts val="0"/>
              </a:spcBef>
              <a:spcAft>
                <a:spcPts val="0"/>
              </a:spcAft>
              <a:buAutoNum type="arabicPeriod"/>
            </a:pPr>
            <a:r>
              <a:rPr lang="en-US" baseline="0" dirty="0" smtClean="0"/>
              <a:t>Instruct the attendees that we will be doing an activity in which we will split the room into Group 1 and Group 2. Both groups will receive a notecard with something to have the other group create. The catch is, the other group CAN NOT know what it is ahead of time, so it is important to keep this hidden from the other group until the time comes to present. As a group, they will have 5 minutes to come up with a procedure (and document on the easel) for a volunteer from the other group to create (from start to finish). The groups are responsible for picking their volunteer, scribe, and announcer during those 5 minutes as well. After splitting the room, the trainer will let the audience know when the five minutes begin and end. At the end of the five minutes, there will be an assessment to decide which group goes first. group presents their procedure first, and which group creates first. Then we will switch. Again, the volunteer that is creating from the other group can not know what they are making, so the easel with the corresponding procedure on it can not be shown. One person from the procedure group will read their step-by-step procedure to the volunteer to help them create their item. </a:t>
            </a:r>
          </a:p>
          <a:p>
            <a:pPr marL="228600" lvl="0" indent="-228600" algn="l" rtl="0">
              <a:spcBef>
                <a:spcPts val="0"/>
              </a:spcBef>
              <a:spcAft>
                <a:spcPts val="0"/>
              </a:spcAft>
              <a:buAutoNum type="arabicPeriod"/>
            </a:pPr>
            <a:r>
              <a:rPr lang="en-US" baseline="0" dirty="0" smtClean="0"/>
              <a:t>The trainer splits the room into two groups (maybe do the 1-2 count off to mix up people)</a:t>
            </a:r>
          </a:p>
          <a:p>
            <a:pPr marL="228600" lvl="0" indent="-228600" algn="l" rtl="0">
              <a:spcBef>
                <a:spcPts val="0"/>
              </a:spcBef>
              <a:spcAft>
                <a:spcPts val="0"/>
              </a:spcAft>
              <a:buAutoNum type="arabicPeriod"/>
            </a:pPr>
            <a:r>
              <a:rPr lang="en-US" baseline="0" dirty="0" smtClean="0"/>
              <a:t>The trainer instructs the audience to move to their respective sides of the room (up to the trainer of which side is Group 1 or 2, but it corresponds with the envelope placed at the easel ahead of time)</a:t>
            </a:r>
          </a:p>
          <a:p>
            <a:pPr marL="228600" lvl="0" indent="-228600" algn="l" rtl="0">
              <a:spcBef>
                <a:spcPts val="0"/>
              </a:spcBef>
              <a:spcAft>
                <a:spcPts val="0"/>
              </a:spcAft>
              <a:buAutoNum type="arabicPeriod"/>
            </a:pPr>
            <a:r>
              <a:rPr lang="en-US" baseline="0" dirty="0" smtClean="0"/>
              <a:t>Once the groups are in place, the trainer looks at the clock and says “begin”. Noting the time on the clock, the trainer will wait until 5 minutes have elapsed until saying “stop”. During the creation time, the associate trainer can be going around the room to answer questions or helping to keep the items secret. </a:t>
            </a:r>
          </a:p>
          <a:p>
            <a:pPr marL="228600" lvl="0" indent="-228600" algn="l" rtl="0">
              <a:spcBef>
                <a:spcPts val="0"/>
              </a:spcBef>
              <a:spcAft>
                <a:spcPts val="0"/>
              </a:spcAft>
              <a:buAutoNum type="arabicPeriod"/>
            </a:pPr>
            <a:r>
              <a:rPr lang="en-US" baseline="0" dirty="0" smtClean="0"/>
              <a:t>After stopping, the trainer will instruct the audience that the group that goes first is the group whose volunteer has a birthday closest to the date of the training. The trainer will ask for the volunteer from Group 1, and ask their birthday. Repeat with Group 2. Whichever has the closest birthday, their group will choose whether to present or create first. Whichever they choose, they will do the opposite in the next round. </a:t>
            </a:r>
          </a:p>
          <a:p>
            <a:pPr marL="228600" lvl="0" indent="-228600" algn="l" rtl="0">
              <a:spcBef>
                <a:spcPts val="0"/>
              </a:spcBef>
              <a:spcAft>
                <a:spcPts val="0"/>
              </a:spcAft>
              <a:buAutoNum type="arabicPeriod"/>
            </a:pPr>
            <a:r>
              <a:rPr lang="en-US" baseline="0" dirty="0" smtClean="0"/>
              <a:t>Whichever the winning group chooses, the trainer will guide the other group through instructing the volunteer on how to make their creation. The trainer will instruct the volunteers they can ONLY do what the group guiding them says and make NO assumptions. Pretend as if they are a brand new staff.</a:t>
            </a:r>
          </a:p>
          <a:p>
            <a:pPr marL="685800" lvl="1" indent="-228600" algn="l" rtl="0">
              <a:spcBef>
                <a:spcPts val="0"/>
              </a:spcBef>
              <a:spcAft>
                <a:spcPts val="0"/>
              </a:spcAft>
              <a:buAutoNum type="arabicPeriod"/>
            </a:pPr>
            <a:r>
              <a:rPr lang="en-US" baseline="0" dirty="0" smtClean="0"/>
              <a:t>Key potential areas of confusion: indicating WHO from the other group will be making the item (the procedure should state the volunteer will be doing so), WHERE will the volunteer get the materials from (did the group mention the “refrigerator” or “pantry” in their procedure), WHAT will the volunteer be using to make their creation (did they include a knife? A plate?), HOW will the volunteer be making the creation (will they spread the peanut butter onto the bread or dip the celery in the peanut butter?), WHEN do each of these steps take place (are they in an order that makes sense to make the item).</a:t>
            </a:r>
          </a:p>
          <a:p>
            <a:pPr marL="228600" lvl="0" indent="-228600" algn="l" rtl="0">
              <a:spcBef>
                <a:spcPts val="0"/>
              </a:spcBef>
              <a:spcAft>
                <a:spcPts val="0"/>
              </a:spcAft>
              <a:buAutoNum type="arabicPeriod"/>
            </a:pPr>
            <a:r>
              <a:rPr lang="en-US" baseline="0" dirty="0" smtClean="0"/>
              <a:t>After completing, switch and have the opposite group present their procedure. </a:t>
            </a:r>
          </a:p>
          <a:p>
            <a:pPr marL="228600" lvl="0" indent="-228600" algn="l" rtl="0">
              <a:spcBef>
                <a:spcPts val="0"/>
              </a:spcBef>
              <a:spcAft>
                <a:spcPts val="0"/>
              </a:spcAft>
              <a:buAutoNum type="arabicPeriod"/>
            </a:pPr>
            <a:r>
              <a:rPr lang="en-US" baseline="0" dirty="0" smtClean="0"/>
              <a:t>Have associate trainer help with cleaning up plates and items (after first group uses them, putting back into the respective box, cleaning up after both groups have gone, etc.)</a:t>
            </a:r>
          </a:p>
          <a:p>
            <a:pPr marL="228600" lvl="0" indent="-228600" algn="l" rtl="0">
              <a:spcBef>
                <a:spcPts val="0"/>
              </a:spcBef>
              <a:spcAft>
                <a:spcPts val="0"/>
              </a:spcAft>
              <a:buAutoNum type="arabicPeriod"/>
            </a:pPr>
            <a:r>
              <a:rPr lang="en-US" baseline="0" dirty="0" smtClean="0"/>
              <a:t>Once both groups have presented, ask one member to move the easels out of the way, and then return to their respective seats. </a:t>
            </a:r>
          </a:p>
          <a:p>
            <a:pPr marL="228600" lvl="0" indent="-228600" algn="l" rtl="0">
              <a:spcBef>
                <a:spcPts val="0"/>
              </a:spcBef>
              <a:spcAft>
                <a:spcPts val="0"/>
              </a:spcAft>
              <a:buAutoNum type="arabicPeriod"/>
            </a:pPr>
            <a:r>
              <a:rPr lang="en-US" baseline="0" dirty="0" smtClean="0"/>
              <a:t>Facilitate discussion on what the audience noticed, what did they think was hard or easy, why were each of the steps important?</a:t>
            </a:r>
          </a:p>
        </p:txBody>
      </p:sp>
    </p:spTree>
    <p:extLst>
      <p:ext uri="{BB962C8B-B14F-4D97-AF65-F5344CB8AC3E}">
        <p14:creationId xmlns:p14="http://schemas.microsoft.com/office/powerpoint/2010/main" val="80030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1" indent="0" algn="l" rtl="0">
              <a:spcBef>
                <a:spcPts val="0"/>
              </a:spcBef>
              <a:spcAft>
                <a:spcPts val="0"/>
              </a:spcAft>
              <a:buNone/>
            </a:pPr>
            <a:r>
              <a:rPr lang="en-US" dirty="0" smtClean="0"/>
              <a:t>(say) Thank you all for</a:t>
            </a:r>
            <a:r>
              <a:rPr lang="en-US" baseline="0" dirty="0" smtClean="0"/>
              <a:t> the enthusiasm in that activity. Before we dive into today’s “Learning Objectives”, let’s take a quick poll of the room. Raise your hand if you’ve had experience with corrective actions or noncompliance in the CACFP? Yeah, if you look around you’ll see that just about everyone, if not every one, has encountered a corrective action plan at some point in their Program participation. By the end of this session, you’ll be able to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1" baseline="0" dirty="0" smtClean="0"/>
              <a:t>[Slide]</a:t>
            </a:r>
            <a:endParaRPr lang="en-US" b="1" dirty="0"/>
          </a:p>
        </p:txBody>
      </p:sp>
    </p:spTree>
    <p:extLst>
      <p:ext uri="{BB962C8B-B14F-4D97-AF65-F5344CB8AC3E}">
        <p14:creationId xmlns:p14="http://schemas.microsoft.com/office/powerpoint/2010/main" val="2613802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(say) </a:t>
            </a:r>
            <a:r>
              <a:rPr lang="en-US" b="1" baseline="0" dirty="0" smtClean="0"/>
              <a:t>(click) </a:t>
            </a:r>
            <a:r>
              <a:rPr lang="en-US" baseline="0" dirty="0" smtClean="0"/>
              <a:t>1. Explain the purpose of corrective action. </a:t>
            </a:r>
          </a:p>
          <a:p>
            <a:pPr marL="457200" lvl="1" indent="0" algn="l" rtl="0">
              <a:spcBef>
                <a:spcPts val="0"/>
              </a:spcBef>
              <a:spcAft>
                <a:spcPts val="0"/>
              </a:spcAft>
              <a:buNone/>
            </a:pPr>
            <a:r>
              <a:rPr lang="en-US" b="1" baseline="0" dirty="0" smtClean="0"/>
              <a:t>(click) </a:t>
            </a:r>
            <a:r>
              <a:rPr lang="en-US" baseline="0" dirty="0" smtClean="0"/>
              <a:t>2. Analyze the root cause of the noncompliance which is resulting in the required corrective action.</a:t>
            </a:r>
          </a:p>
          <a:p>
            <a:pPr marL="457200" lvl="1" indent="0" algn="l" rtl="0">
              <a:spcBef>
                <a:spcPts val="0"/>
              </a:spcBef>
              <a:spcAft>
                <a:spcPts val="0"/>
              </a:spcAft>
              <a:buNone/>
            </a:pPr>
            <a:r>
              <a:rPr lang="en-US" b="1" baseline="0" dirty="0" smtClean="0"/>
              <a:t>(click) </a:t>
            </a:r>
            <a:r>
              <a:rPr lang="en-US" baseline="0" dirty="0" smtClean="0"/>
              <a:t>3. Understand the relationship between the corrective action and the corrective action plan (also known as a CAP).</a:t>
            </a:r>
          </a:p>
          <a:p>
            <a:pPr marL="457200" lvl="1" indent="0" algn="l" rtl="0">
              <a:spcBef>
                <a:spcPts val="0"/>
              </a:spcBef>
              <a:spcAft>
                <a:spcPts val="0"/>
              </a:spcAft>
              <a:buNone/>
            </a:pPr>
            <a:r>
              <a:rPr lang="en-US" b="1" baseline="0" dirty="0" smtClean="0"/>
              <a:t>(click) </a:t>
            </a:r>
            <a:r>
              <a:rPr lang="en-US" baseline="0" dirty="0" smtClean="0"/>
              <a:t>4. Identify the key components of a successful CAP.</a:t>
            </a:r>
          </a:p>
          <a:p>
            <a:pPr marL="457200" lvl="1" indent="0" algn="l" rtl="0">
              <a:spcBef>
                <a:spcPts val="0"/>
              </a:spcBef>
              <a:spcAft>
                <a:spcPts val="0"/>
              </a:spcAft>
              <a:buNone/>
            </a:pPr>
            <a:r>
              <a:rPr lang="en-US" b="1" baseline="0" dirty="0" smtClean="0"/>
              <a:t>(click) </a:t>
            </a:r>
            <a:r>
              <a:rPr lang="en-US" baseline="0" dirty="0" smtClean="0"/>
              <a:t>5. Evaluate the effectiveness of a CAP, along with a few best practices.</a:t>
            </a:r>
          </a:p>
          <a:p>
            <a:pPr marL="457200" lvl="1" indent="0" algn="l" rtl="0">
              <a:spcBef>
                <a:spcPts val="0"/>
              </a:spcBef>
              <a:spcAft>
                <a:spcPts val="0"/>
              </a:spcAft>
              <a:buNone/>
            </a:pPr>
            <a:r>
              <a:rPr lang="en-US" b="1" baseline="0" dirty="0" smtClean="0"/>
              <a:t>(click) </a:t>
            </a:r>
            <a:r>
              <a:rPr lang="en-US" baseline="0" dirty="0" smtClean="0"/>
              <a:t>6.  Finally, we’ll go over where CAPs can be found in CHAAMPS and what to do if you’ve received one. </a:t>
            </a:r>
          </a:p>
          <a:p>
            <a:pPr marL="0" lvl="0" indent="0" algn="l" rtl="0">
              <a:spcBef>
                <a:spcPts val="0"/>
              </a:spcBef>
              <a:spcAft>
                <a:spcPts val="0"/>
              </a:spcAft>
              <a:buNone/>
            </a:pPr>
            <a:r>
              <a:rPr lang="en-US" baseline="0" dirty="0" smtClean="0"/>
              <a:t>	</a:t>
            </a:r>
          </a:p>
          <a:p>
            <a:pPr marL="457200" lvl="1" indent="0" algn="l" rtl="0">
              <a:spcBef>
                <a:spcPts val="0"/>
              </a:spcBef>
              <a:spcAft>
                <a:spcPts val="0"/>
              </a:spcAft>
              <a:buNone/>
            </a:pPr>
            <a:r>
              <a:rPr lang="en-US" baseline="0" dirty="0" smtClean="0"/>
              <a:t>And as an unofficial outcome, I hope that by the end of this session you’ll be able to see how corrective actions can be an opportunity to improve your organization’s CACFP operation and not just feel like we’ve asked them as a punishment. As a reviewer myself, I can promise you they are meant to sustainably resolve areas of Program non-compliance, not just create extra work.</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[Slide]</a:t>
            </a:r>
          </a:p>
          <a:p>
            <a:pPr marL="0" lvl="0" indent="0" algn="l" rtl="0">
              <a:spcBef>
                <a:spcPts val="0"/>
              </a:spcBef>
              <a:spcAft>
                <a:spcPts val="0"/>
              </a:spcAft>
              <a:buNone/>
            </a:pP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39600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1" indent="0" algn="l" rtl="0">
              <a:spcBef>
                <a:spcPts val="0"/>
              </a:spcBef>
              <a:spcAft>
                <a:spcPts val="0"/>
              </a:spcAft>
              <a:buNone/>
            </a:pPr>
            <a:r>
              <a:rPr lang="en-US" dirty="0" smtClean="0"/>
              <a:t>(say)</a:t>
            </a:r>
            <a:r>
              <a:rPr lang="en-US" baseline="0" dirty="0" smtClean="0"/>
              <a:t> </a:t>
            </a:r>
            <a:r>
              <a:rPr lang="en-US" dirty="0" smtClean="0"/>
              <a:t>Let’s begin with</a:t>
            </a:r>
            <a:r>
              <a:rPr lang="en-US" baseline="0" dirty="0" smtClean="0"/>
              <a:t> discussing </a:t>
            </a:r>
            <a:r>
              <a:rPr lang="en-US" b="1" baseline="0" dirty="0" smtClean="0"/>
              <a:t>why</a:t>
            </a:r>
            <a:r>
              <a:rPr lang="en-US" baseline="0" dirty="0" smtClean="0"/>
              <a:t>  corrective actions are required. </a:t>
            </a:r>
            <a:r>
              <a:rPr lang="en-US" b="1" baseline="0" dirty="0" smtClean="0"/>
              <a:t>(click) </a:t>
            </a:r>
            <a:r>
              <a:rPr lang="en-US" b="0" baseline="0" dirty="0" smtClean="0"/>
              <a:t> C</a:t>
            </a:r>
            <a:r>
              <a:rPr lang="en-US" baseline="0" dirty="0" smtClean="0"/>
              <a:t>orrective action is required to address program findings and to maintain program compliance. </a:t>
            </a:r>
          </a:p>
          <a:p>
            <a:pPr marL="0" lvl="0" indent="0" algn="l" rtl="0">
              <a:spcBef>
                <a:spcPts val="0"/>
              </a:spcBef>
              <a:spcAft>
                <a:spcPts val="0"/>
              </a:spcAft>
              <a:buNone/>
            </a:pPr>
            <a:endParaRPr lang="en-US" baseline="0" dirty="0" smtClean="0"/>
          </a:p>
          <a:p>
            <a:pPr marL="457200" lvl="1" indent="0" algn="l" rtl="0">
              <a:spcBef>
                <a:spcPts val="0"/>
              </a:spcBef>
              <a:spcAft>
                <a:spcPts val="0"/>
              </a:spcAft>
              <a:buNone/>
            </a:pPr>
            <a:r>
              <a:rPr lang="en-US" baseline="0" dirty="0" smtClean="0"/>
              <a:t>(say) As a sponsoring organization, what are some instances where you would be required to provide a corrective action? [audience feedback]</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As a sponsoring organization: </a:t>
            </a:r>
          </a:p>
          <a:p>
            <a:pPr marL="457200" lvl="1" indent="0" algn="l" rtl="0">
              <a:spcBef>
                <a:spcPts val="0"/>
              </a:spcBef>
              <a:spcAft>
                <a:spcPts val="0"/>
              </a:spcAft>
              <a:buNone/>
            </a:pPr>
            <a:r>
              <a:rPr lang="en-US" b="1" baseline="0" dirty="0" smtClean="0"/>
              <a:t>(click)	</a:t>
            </a:r>
            <a:r>
              <a:rPr lang="en-US" b="0" baseline="0" dirty="0" smtClean="0"/>
              <a:t>1. You are required to provide corrective action as a result of findings cited to you by your State agency during a Program review, when requesting a 36 month claim exception, or as a result of your organization being declared seriously deficient by the State agency.</a:t>
            </a:r>
          </a:p>
          <a:p>
            <a:pPr marL="457200" lvl="1" indent="0" algn="l" rtl="0">
              <a:spcBef>
                <a:spcPts val="0"/>
              </a:spcBef>
              <a:spcAft>
                <a:spcPts val="0"/>
              </a:spcAft>
              <a:buNone/>
            </a:pPr>
            <a:r>
              <a:rPr lang="en-US" b="1" baseline="0" dirty="0" smtClean="0"/>
              <a:t>(click)</a:t>
            </a:r>
            <a:r>
              <a:rPr lang="en-US" b="0" baseline="0" dirty="0" smtClean="0"/>
              <a:t>	2. You are required to provide corrective action as a result of findings from a Single audit. (if one is required).</a:t>
            </a:r>
          </a:p>
          <a:p>
            <a:pPr marL="457200" lvl="1" indent="0" algn="l" rtl="0">
              <a:spcBef>
                <a:spcPts val="0"/>
              </a:spcBef>
              <a:spcAft>
                <a:spcPts val="0"/>
              </a:spcAft>
              <a:buNone/>
            </a:pPr>
            <a:r>
              <a:rPr lang="en-US" b="1" baseline="0" dirty="0" smtClean="0"/>
              <a:t>(click)</a:t>
            </a:r>
            <a:r>
              <a:rPr lang="en-US" b="0" baseline="0" dirty="0" smtClean="0"/>
              <a:t> 3. If you are a sponsoring organization of multiple centers or day care homes, you are required to obtain corrective action from 	homes or centers for findings cited during a monitoring review or part of the serious deficiency process for sponsored family day care homes.</a:t>
            </a:r>
          </a:p>
          <a:p>
            <a:pPr marL="0" lvl="0" indent="0" algn="l" rtl="0">
              <a:spcBef>
                <a:spcPts val="0"/>
              </a:spcBef>
              <a:spcAft>
                <a:spcPts val="0"/>
              </a:spcAft>
              <a:buNone/>
            </a:pPr>
            <a:endParaRPr lang="en-US" b="0" baseline="0" dirty="0" smtClean="0"/>
          </a:p>
          <a:p>
            <a:pPr marL="0" lvl="0" indent="0" algn="l" rtl="0">
              <a:spcBef>
                <a:spcPts val="0"/>
              </a:spcBef>
              <a:spcAft>
                <a:spcPts val="0"/>
              </a:spcAft>
              <a:buNone/>
            </a:pPr>
            <a:r>
              <a:rPr lang="en-US" b="0" baseline="0" dirty="0" smtClean="0"/>
              <a:t>[Slide]	</a:t>
            </a:r>
            <a:r>
              <a:rPr lang="en-US" baseline="0" dirty="0" smtClean="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57581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1" indent="0" algn="l" rtl="0">
              <a:spcBef>
                <a:spcPts val="0"/>
              </a:spcBef>
              <a:spcAft>
                <a:spcPts val="0"/>
              </a:spcAft>
              <a:buNone/>
            </a:pPr>
            <a:r>
              <a:rPr lang="en-US" dirty="0" smtClean="0"/>
              <a:t>(say) Each</a:t>
            </a:r>
            <a:r>
              <a:rPr lang="en-US" baseline="0" dirty="0" smtClean="0"/>
              <a:t> institution accepts final administrative and financial responsibility for Program operations. If your organization sponsors multiple facilities (be it centers or homes), your organization accepts final administrative and financial responsibility for the food-service operations in sponsored facilities.</a:t>
            </a:r>
          </a:p>
          <a:p>
            <a:pPr marL="0" lvl="0" indent="0" algn="l" rtl="0">
              <a:spcBef>
                <a:spcPts val="0"/>
              </a:spcBef>
              <a:spcAft>
                <a:spcPts val="0"/>
              </a:spcAft>
              <a:buNone/>
            </a:pPr>
            <a:endParaRPr lang="en-US" b="1" baseline="0" dirty="0" smtClean="0"/>
          </a:p>
          <a:p>
            <a:pPr marL="457200" lvl="1" indent="0" algn="l" rtl="0">
              <a:spcBef>
                <a:spcPts val="0"/>
              </a:spcBef>
              <a:spcAft>
                <a:spcPts val="0"/>
              </a:spcAft>
              <a:buNone/>
            </a:pPr>
            <a:r>
              <a:rPr lang="en-US" b="0" baseline="0" dirty="0" smtClean="0"/>
              <a:t>Part of this responsibility is monitoring facility operations to ensure compliance with CACFP regulations, State policy, and internal organizational requirements. For sponsors of multiple facilities, it is required this follow specific monitoring requirements that include documentation. While independent sponsors are not required to document their facility monitoring, they are required to periodically perform self-evaluations to identify and fix potential areas of noncompliance. </a:t>
            </a:r>
          </a:p>
          <a:p>
            <a:pPr marL="0" lvl="0" indent="0" algn="l" rtl="0">
              <a:spcBef>
                <a:spcPts val="0"/>
              </a:spcBef>
              <a:spcAft>
                <a:spcPts val="0"/>
              </a:spcAft>
              <a:buNone/>
            </a:pPr>
            <a:endParaRPr lang="en-US" b="0" baseline="0" dirty="0" smtClean="0"/>
          </a:p>
          <a:p>
            <a:pPr marL="457200" lvl="1" indent="0" algn="l" rtl="0">
              <a:spcBef>
                <a:spcPts val="0"/>
              </a:spcBef>
              <a:spcAft>
                <a:spcPts val="0"/>
              </a:spcAft>
              <a:buNone/>
            </a:pPr>
            <a:r>
              <a:rPr lang="en-US" b="1" baseline="0" dirty="0" smtClean="0"/>
              <a:t>(click) </a:t>
            </a:r>
            <a:r>
              <a:rPr lang="en-US" b="0" baseline="0" dirty="0" smtClean="0"/>
              <a:t>Sponsoring organizations of multiple facilities and State agencies share similar responsibilities when it comes to noncompliance, when noncompliance is identified, </a:t>
            </a:r>
            <a:r>
              <a:rPr lang="en-US" b="1" baseline="0" dirty="0" smtClean="0"/>
              <a:t>(click) </a:t>
            </a:r>
            <a:r>
              <a:rPr lang="en-US" b="0" baseline="0" dirty="0" smtClean="0"/>
              <a:t>it must be cited, and the State agency (and the sponsoring organizations) must require corrective action. </a:t>
            </a:r>
            <a:r>
              <a:rPr lang="en-US" b="1" baseline="0" dirty="0" smtClean="0"/>
              <a:t>(click)</a:t>
            </a:r>
          </a:p>
          <a:p>
            <a:pPr marL="0" lvl="0" indent="0" algn="l" rtl="0">
              <a:spcBef>
                <a:spcPts val="0"/>
              </a:spcBef>
              <a:spcAft>
                <a:spcPts val="0"/>
              </a:spcAft>
              <a:buNone/>
            </a:pPr>
            <a:endParaRPr lang="en-US" b="1" i="0" baseline="0" dirty="0" smtClean="0"/>
          </a:p>
          <a:p>
            <a:pPr marL="457200" lvl="1" indent="0" algn="l" rtl="0">
              <a:spcBef>
                <a:spcPts val="0"/>
              </a:spcBef>
              <a:spcAft>
                <a:spcPts val="0"/>
              </a:spcAft>
              <a:buNone/>
            </a:pPr>
            <a:r>
              <a:rPr lang="en-US" b="0" i="0" baseline="0" dirty="0" smtClean="0"/>
              <a:t>In other words, citing findings and requiring corrective action from participating organizations and facilities of sponsoring organizations is </a:t>
            </a:r>
            <a:r>
              <a:rPr lang="en-US" b="1" i="0" baseline="0" dirty="0" smtClean="0"/>
              <a:t>not</a:t>
            </a:r>
            <a:r>
              <a:rPr lang="en-US" b="0" i="0" baseline="0" dirty="0" smtClean="0"/>
              <a:t> optional. Corrective action is required to maintain Program compliance. </a:t>
            </a:r>
            <a:r>
              <a:rPr lang="en-US" b="1" i="0" baseline="0" dirty="0" smtClean="0"/>
              <a:t>(click)</a:t>
            </a:r>
          </a:p>
          <a:p>
            <a:pPr marL="0" lvl="0" indent="0" algn="l" rtl="0">
              <a:spcBef>
                <a:spcPts val="0"/>
              </a:spcBef>
              <a:spcAft>
                <a:spcPts val="0"/>
              </a:spcAft>
              <a:buNone/>
            </a:pPr>
            <a:endParaRPr lang="en-US" b="1" i="0" baseline="0" dirty="0" smtClean="0"/>
          </a:p>
          <a:p>
            <a:pPr marL="457200" lvl="1" indent="0" algn="l" rtl="0">
              <a:spcBef>
                <a:spcPts val="0"/>
              </a:spcBef>
              <a:spcAft>
                <a:spcPts val="0"/>
              </a:spcAft>
              <a:buNone/>
            </a:pPr>
            <a:r>
              <a:rPr lang="en-US" b="1" i="0" baseline="0" dirty="0" smtClean="0"/>
              <a:t>(click) </a:t>
            </a:r>
            <a:r>
              <a:rPr lang="en-US" b="0" i="0" baseline="0" dirty="0" smtClean="0"/>
              <a:t>So, then </a:t>
            </a:r>
            <a:r>
              <a:rPr lang="en-US" b="1" i="0" baseline="0" dirty="0" smtClean="0"/>
              <a:t>what </a:t>
            </a:r>
            <a:r>
              <a:rPr lang="en-US" b="0" i="0" baseline="0" dirty="0" smtClean="0"/>
              <a:t>is a corrective action?</a:t>
            </a:r>
          </a:p>
          <a:p>
            <a:pPr marL="0" lvl="0" indent="0" algn="l" rtl="0">
              <a:spcBef>
                <a:spcPts val="0"/>
              </a:spcBef>
              <a:spcAft>
                <a:spcPts val="0"/>
              </a:spcAft>
              <a:buNone/>
            </a:pPr>
            <a:endParaRPr lang="en-US" b="0" i="0" baseline="0" dirty="0" smtClean="0"/>
          </a:p>
          <a:p>
            <a:pPr marL="0" lvl="0" indent="0" algn="l" rtl="0">
              <a:spcBef>
                <a:spcPts val="0"/>
              </a:spcBef>
              <a:spcAft>
                <a:spcPts val="0"/>
              </a:spcAft>
              <a:buNone/>
            </a:pPr>
            <a:r>
              <a:rPr lang="en-US" b="0" i="0" baseline="0" dirty="0" smtClean="0"/>
              <a:t>(ask audience member to read definition) “A corrective action is the action the facility will take within a specific time frame to address the finding(s) of noncompliance and to prevent it from recurring.</a:t>
            </a:r>
          </a:p>
          <a:p>
            <a:pPr marL="0" lvl="0" indent="0" algn="l" rtl="0">
              <a:spcBef>
                <a:spcPts val="0"/>
              </a:spcBef>
              <a:spcAft>
                <a:spcPts val="0"/>
              </a:spcAft>
              <a:buNone/>
            </a:pPr>
            <a:endParaRPr lang="en-US" b="0" i="0" baseline="0" dirty="0" smtClean="0"/>
          </a:p>
          <a:p>
            <a:pPr marL="457200" lvl="1" indent="0" algn="l" rtl="0">
              <a:spcBef>
                <a:spcPts val="0"/>
              </a:spcBef>
              <a:spcAft>
                <a:spcPts val="0"/>
              </a:spcAft>
              <a:buNone/>
            </a:pPr>
            <a:r>
              <a:rPr lang="en-US" b="0" i="0" baseline="0" dirty="0" smtClean="0"/>
              <a:t>A corrective action is not an appealable action. It is a description of a new or improved process or procedure that will address the cited noncompliance. It is expected, when implemented, that the corrective action will resolve the condition that resulted in noncompliance and prevent recurrence. </a:t>
            </a:r>
            <a:r>
              <a:rPr lang="en-US" b="1" i="0" baseline="0" dirty="0" smtClean="0"/>
              <a:t> (click)</a:t>
            </a:r>
          </a:p>
          <a:p>
            <a:pPr marL="0" lvl="0" indent="0" algn="l" rtl="0">
              <a:spcBef>
                <a:spcPts val="0"/>
              </a:spcBef>
              <a:spcAft>
                <a:spcPts val="0"/>
              </a:spcAft>
              <a:buNone/>
            </a:pPr>
            <a:endParaRPr lang="en-US" b="1" i="0" baseline="0" dirty="0" smtClean="0"/>
          </a:p>
          <a:p>
            <a:pPr marL="457200" lvl="1" indent="0" algn="l" rtl="0">
              <a:spcBef>
                <a:spcPts val="0"/>
              </a:spcBef>
              <a:spcAft>
                <a:spcPts val="0"/>
              </a:spcAft>
              <a:buNone/>
            </a:pPr>
            <a:r>
              <a:rPr lang="en-US" b="0" i="0" baseline="0" dirty="0" smtClean="0"/>
              <a:t>So, how does a corrective action work? </a:t>
            </a:r>
          </a:p>
          <a:p>
            <a:pPr marL="0" lvl="0" indent="0" algn="l" rtl="0">
              <a:spcBef>
                <a:spcPts val="0"/>
              </a:spcBef>
              <a:spcAft>
                <a:spcPts val="0"/>
              </a:spcAft>
              <a:buNone/>
            </a:pPr>
            <a:endParaRPr lang="en-US" b="1" i="0" baseline="0" dirty="0" smtClean="0"/>
          </a:p>
          <a:p>
            <a:pPr marL="457200" marR="0" lvl="1" indent="-4572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0" baseline="0" dirty="0" smtClean="0"/>
              <a:t>	(click) </a:t>
            </a:r>
            <a:r>
              <a:rPr lang="en-US" b="0" i="0" baseline="0" dirty="0" smtClean="0"/>
              <a:t>A corrective action works by implementing new or improved processes or procedures, </a:t>
            </a:r>
            <a:r>
              <a:rPr lang="en-US" b="1" i="0" baseline="0" dirty="0" smtClean="0"/>
              <a:t>(click) </a:t>
            </a:r>
            <a:r>
              <a:rPr lang="en-US" b="0" i="0" baseline="0" dirty="0" smtClean="0"/>
              <a:t>within a specific time frame – not to exceed 90 days – </a:t>
            </a:r>
            <a:r>
              <a:rPr lang="en-US" b="1" i="0" baseline="0" dirty="0" smtClean="0"/>
              <a:t>(click)</a:t>
            </a:r>
            <a:r>
              <a:rPr lang="en-US" b="0" i="0" baseline="0" dirty="0" smtClean="0"/>
              <a:t>, and it is expected to resolve the noncompliance </a:t>
            </a:r>
            <a:r>
              <a:rPr lang="en-US" b="1" i="0" baseline="0" dirty="0" smtClean="0"/>
              <a:t>(click) </a:t>
            </a:r>
            <a:r>
              <a:rPr lang="en-US" b="0" i="0" baseline="0" dirty="0" smtClean="0"/>
              <a:t>and prevent it from recurring. </a:t>
            </a:r>
          </a:p>
          <a:p>
            <a:pPr marL="457200" marR="0" lvl="1" indent="-4572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i="0" baseline="0" dirty="0" smtClean="0"/>
          </a:p>
          <a:p>
            <a:pPr marL="914400" marR="0" lvl="2" indent="-4572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0" baseline="0" dirty="0" smtClean="0"/>
              <a:t>(click) </a:t>
            </a:r>
            <a:r>
              <a:rPr lang="en-US" b="0" i="0" baseline="0" dirty="0" smtClean="0"/>
              <a:t>Also, the corrective action must identify who is responsible for implementing and maintaining the new processes or procedures </a:t>
            </a:r>
            <a:r>
              <a:rPr lang="en-US" b="1" i="0" baseline="0" dirty="0" smtClean="0"/>
              <a:t>(click), </a:t>
            </a:r>
            <a:r>
              <a:rPr lang="en-US" b="0" i="0" baseline="0" dirty="0" smtClean="0"/>
              <a:t>where the corrective action documentation is retained, and how the individuals impacted by the updated process or procedures will be informed. </a:t>
            </a:r>
            <a:endParaRPr lang="en-US" b="1" i="0" baseline="0" dirty="0" smtClean="0"/>
          </a:p>
          <a:p>
            <a:pPr marL="0" lvl="0" indent="0" algn="l" rtl="0">
              <a:spcBef>
                <a:spcPts val="0"/>
              </a:spcBef>
              <a:spcAft>
                <a:spcPts val="0"/>
              </a:spcAft>
              <a:buNone/>
            </a:pPr>
            <a:endParaRPr lang="en-US" b="0" i="0" baseline="0" dirty="0" smtClean="0"/>
          </a:p>
          <a:p>
            <a:pPr marL="0" lvl="0" indent="0" algn="l" rtl="0">
              <a:spcBef>
                <a:spcPts val="0"/>
              </a:spcBef>
              <a:spcAft>
                <a:spcPts val="0"/>
              </a:spcAft>
              <a:buNone/>
            </a:pPr>
            <a:r>
              <a:rPr lang="en-US" b="0" i="0" baseline="0" dirty="0" smtClean="0"/>
              <a:t>[Slide]</a:t>
            </a:r>
            <a:endParaRPr b="0" i="0" dirty="0"/>
          </a:p>
        </p:txBody>
      </p:sp>
    </p:spTree>
    <p:extLst>
      <p:ext uri="{BB962C8B-B14F-4D97-AF65-F5344CB8AC3E}">
        <p14:creationId xmlns:p14="http://schemas.microsoft.com/office/powerpoint/2010/main" val="1326997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1" indent="0" algn="l" rtl="0">
              <a:spcBef>
                <a:spcPts val="0"/>
              </a:spcBef>
              <a:spcAft>
                <a:spcPts val="0"/>
              </a:spcAft>
              <a:buNone/>
            </a:pPr>
            <a:r>
              <a:rPr lang="en-US" dirty="0" smtClean="0"/>
              <a:t>(say) The</a:t>
            </a:r>
            <a:r>
              <a:rPr lang="en-US" baseline="0" dirty="0" smtClean="0"/>
              <a:t> word “why” is very important in the corrective action process. In order to successfully implement a corrective action, you must first understand what caused the finding of noncompliance. </a:t>
            </a:r>
            <a:r>
              <a:rPr lang="en-US" b="1" baseline="0" dirty="0" smtClean="0"/>
              <a:t>(click)</a:t>
            </a:r>
          </a:p>
          <a:p>
            <a:pPr marL="457200" lvl="1" indent="0" algn="l" rtl="0">
              <a:spcBef>
                <a:spcPts val="0"/>
              </a:spcBef>
              <a:spcAft>
                <a:spcPts val="0"/>
              </a:spcAft>
              <a:buNone/>
            </a:pPr>
            <a:endParaRPr lang="en-US" baseline="0" dirty="0" smtClean="0"/>
          </a:p>
          <a:p>
            <a:pPr marL="457200" lvl="1" indent="0" algn="l" rtl="0">
              <a:spcBef>
                <a:spcPts val="0"/>
              </a:spcBef>
              <a:spcAft>
                <a:spcPts val="0"/>
              </a:spcAft>
              <a:buNone/>
            </a:pPr>
            <a:r>
              <a:rPr lang="en-US" baseline="0" dirty="0" smtClean="0"/>
              <a:t>If your organization is cited a finding of noncompliance, it’s important to understand the root-cause. The same principle is important for sponsored facilities that are cited findings by their sponsoring organization. The cause of the finding is documented in the finding description. </a:t>
            </a:r>
          </a:p>
          <a:p>
            <a:pPr marL="457200" lvl="1" indent="0" algn="l" rtl="0">
              <a:spcBef>
                <a:spcPts val="0"/>
              </a:spcBef>
              <a:spcAft>
                <a:spcPts val="0"/>
              </a:spcAft>
              <a:buNone/>
            </a:pPr>
            <a:endParaRPr lang="en-US" baseline="0" dirty="0" smtClean="0"/>
          </a:p>
          <a:p>
            <a:pPr marL="457200" lvl="1" indent="0" algn="l" rtl="0">
              <a:spcBef>
                <a:spcPts val="0"/>
              </a:spcBef>
              <a:spcAft>
                <a:spcPts val="0"/>
              </a:spcAft>
              <a:buNone/>
            </a:pPr>
            <a:r>
              <a:rPr lang="en-US" baseline="0" dirty="0" smtClean="0"/>
              <a:t>When completing a corrective action, you must identify the causes. To ensure the deficiency is fully and permanently corrected, you want to not only address the deficiency itself but more importantly address what caused the issue. The best way to do this is to ask the question “Why?”.</a:t>
            </a:r>
          </a:p>
          <a:p>
            <a:pPr marL="457200" lvl="1" indent="0" algn="l" rtl="0">
              <a:spcBef>
                <a:spcPts val="0"/>
              </a:spcBef>
              <a:spcAft>
                <a:spcPts val="0"/>
              </a:spcAft>
              <a:buNone/>
            </a:pPr>
            <a:endParaRPr lang="en-US" baseline="0" dirty="0" smtClean="0"/>
          </a:p>
          <a:p>
            <a:pPr marL="457200" lvl="1" indent="0" algn="l" rtl="0">
              <a:spcBef>
                <a:spcPts val="0"/>
              </a:spcBef>
              <a:spcAft>
                <a:spcPts val="0"/>
              </a:spcAft>
              <a:buNone/>
            </a:pPr>
            <a:r>
              <a:rPr lang="en-US" b="1" baseline="0" dirty="0" smtClean="0"/>
              <a:t>(click) </a:t>
            </a:r>
            <a:r>
              <a:rPr lang="en-US" b="0" baseline="0" dirty="0" smtClean="0"/>
              <a:t>A root-cause analysis is necessary to get to the bottom of the issue.</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1" baseline="0" dirty="0" smtClean="0"/>
              <a:t>(click) </a:t>
            </a:r>
            <a:r>
              <a:rPr lang="en-US" b="0" baseline="0" dirty="0" smtClean="0"/>
              <a:t>The </a:t>
            </a:r>
            <a:r>
              <a:rPr lang="en-US" b="0" i="1" baseline="0" dirty="0" smtClean="0"/>
              <a:t>5 Whys </a:t>
            </a:r>
            <a:r>
              <a:rPr lang="en-US" b="0" i="0" baseline="0" dirty="0" smtClean="0"/>
              <a:t>is a method that will help you determine the root cause of an issue.</a:t>
            </a:r>
          </a:p>
          <a:p>
            <a:pPr marL="457200" lvl="1" indent="0" algn="l" rtl="0">
              <a:spcBef>
                <a:spcPts val="0"/>
              </a:spcBef>
              <a:spcAft>
                <a:spcPts val="0"/>
              </a:spcAft>
              <a:buNone/>
            </a:pPr>
            <a:endParaRPr lang="en-US" b="0" i="0" baseline="0" dirty="0" smtClean="0"/>
          </a:p>
          <a:p>
            <a:pPr marL="457200" lvl="1" indent="0" algn="l" rtl="0">
              <a:spcBef>
                <a:spcPts val="0"/>
              </a:spcBef>
              <a:spcAft>
                <a:spcPts val="0"/>
              </a:spcAft>
              <a:buNone/>
            </a:pPr>
            <a:r>
              <a:rPr lang="en-US" b="1" i="0" baseline="0" dirty="0" smtClean="0"/>
              <a:t>(click) </a:t>
            </a:r>
            <a:r>
              <a:rPr lang="en-US" b="0" i="0" baseline="0" dirty="0" smtClean="0"/>
              <a:t>The key is to ask “Why?” as many times as needed to uncover the true cause of the problem. Asking “Why?” 5 times is a gauge, not an absolute. Ask “Why?” as many or as few times as necessary to uncover the root-cause of the problem. </a:t>
            </a:r>
            <a:endParaRPr lang="en-US" b="1" i="1" baseline="0" dirty="0" smtClean="0"/>
          </a:p>
          <a:p>
            <a:pPr marL="0" lvl="0" indent="0" algn="l" rtl="0">
              <a:spcBef>
                <a:spcPts val="0"/>
              </a:spcBef>
              <a:spcAft>
                <a:spcPts val="0"/>
              </a:spcAft>
              <a:buNone/>
            </a:pPr>
            <a:endParaRPr lang="en-US" baseline="0" dirty="0" smtClean="0"/>
          </a:p>
          <a:p>
            <a:pPr marL="457200" lvl="1" indent="0" algn="l" rtl="0">
              <a:spcBef>
                <a:spcPts val="0"/>
              </a:spcBef>
              <a:spcAft>
                <a:spcPts val="0"/>
              </a:spcAft>
              <a:buNone/>
            </a:pPr>
            <a:endParaRPr lang="en-US" baseline="0" dirty="0" smtClean="0"/>
          </a:p>
          <a:p>
            <a:pPr marL="0" lvl="0" indent="0" algn="l" rtl="0">
              <a:spcBef>
                <a:spcPts val="0"/>
              </a:spcBef>
              <a:spcAft>
                <a:spcPts val="0"/>
              </a:spcAft>
              <a:buNone/>
            </a:pPr>
            <a:r>
              <a:rPr lang="en-US" dirty="0" smtClean="0"/>
              <a:t>[Slide]</a:t>
            </a:r>
            <a:endParaRPr dirty="0"/>
          </a:p>
        </p:txBody>
      </p:sp>
    </p:spTree>
    <p:extLst>
      <p:ext uri="{BB962C8B-B14F-4D97-AF65-F5344CB8AC3E}">
        <p14:creationId xmlns:p14="http://schemas.microsoft.com/office/powerpoint/2010/main" val="92050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1" indent="0" algn="l" rtl="0">
              <a:spcBef>
                <a:spcPts val="0"/>
              </a:spcBef>
              <a:spcAft>
                <a:spcPts val="0"/>
              </a:spcAft>
              <a:buNone/>
            </a:pPr>
            <a:r>
              <a:rPr lang="en-US" baseline="0" dirty="0" smtClean="0"/>
              <a:t>(Do) Demonstrate the </a:t>
            </a:r>
            <a:r>
              <a:rPr lang="en-US" i="1" baseline="0" dirty="0" smtClean="0"/>
              <a:t>5 Whys </a:t>
            </a:r>
            <a:r>
              <a:rPr lang="en-US" baseline="0" dirty="0" smtClean="0"/>
              <a:t>method.</a:t>
            </a:r>
          </a:p>
          <a:p>
            <a:pPr marL="0" lvl="0" indent="0" algn="l" rtl="0">
              <a:spcBef>
                <a:spcPts val="0"/>
              </a:spcBef>
              <a:spcAft>
                <a:spcPts val="0"/>
              </a:spcAft>
              <a:buNone/>
            </a:pPr>
            <a:endParaRPr lang="en-US" baseline="0" dirty="0" smtClean="0"/>
          </a:p>
          <a:p>
            <a:pPr marL="457200" lvl="1" indent="0" algn="l" rtl="0">
              <a:spcBef>
                <a:spcPts val="0"/>
              </a:spcBef>
              <a:spcAft>
                <a:spcPts val="0"/>
              </a:spcAft>
              <a:buNone/>
            </a:pPr>
            <a:r>
              <a:rPr lang="en-US" baseline="0" dirty="0" smtClean="0"/>
              <a:t>(say) So, let’s put the 5 Whys method to the test with a practice scenario. The scenario itself is up on the screen </a:t>
            </a:r>
            <a:r>
              <a:rPr lang="en-US" b="1" baseline="0" dirty="0" smtClean="0"/>
              <a:t>(click) </a:t>
            </a:r>
            <a:r>
              <a:rPr lang="en-US" b="0" baseline="0" dirty="0" smtClean="0"/>
              <a:t>and in your participant’s guide. </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0" baseline="0" dirty="0" smtClean="0"/>
              <a:t>(say) Let’s say your organization is a childcare center that is being reviewed by the State agency. During the on-site meal observation, the reviewer notices that an orange beverage is served for the milk component at breakfast. The reviewer questions the cook, who indicates that whole, skim, or fat-free (depending on age level) milk is listed on the posted menu for that day. However, no milk is available. All the center has is an orange beverage, 100% apple juice, and water. In order to provide something to drink for the children in care, the cook decided to serve an orange beverage because it has vitamin C and the kids like it. The cook said she did not know that the orange beverage does not meet meal-pattern requirements. Therefore, the State agency cites the center for failure to meet meal pattern requirements noted in 7 CFR 226.20(c). </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0" baseline="0" dirty="0" smtClean="0"/>
              <a:t>(Do – in advance) Set up easel with flipchart paper and a poster marker to the side at the front of the room. After reading the scenario, required action, and first model question write “Why” responses on the flipchart as the conversation progresses along. </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0" baseline="0" dirty="0" smtClean="0"/>
              <a:t>(say) The required action is: Centers must comply with 7 CFR 226.20(c). Each meal claimed for reimbursement must have a corresponding menu that lists all required components. Only credible meals and food items should be served and claimed for CACFP reimbursement. </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0" baseline="0" dirty="0" smtClean="0"/>
              <a:t>(say) I’ll model the first question and answer, then I want you to help me build on that question to find out the root-case of the finding. </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0" baseline="0" dirty="0" smtClean="0"/>
              <a:t>(ask/say) Why was the meal not reimbursable? {(Do) Write “not reimbursable” on flip chart}</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0" baseline="0" dirty="0" smtClean="0"/>
              <a:t>(answer/say) Because the meal failed to meet meal-pattern requirements {(Do) write “not meal-pattern compliant” on flip chart}</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0" baseline="0" dirty="0" smtClean="0"/>
              <a:t>(say) See that I asked why and led my answer with “because”. Now it’s your turn. Start with the question “Why?”.</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0" baseline="0" dirty="0" smtClean="0"/>
              <a:t>(ask) Who wants to tell us our next question? {(Do) write questions/answers on flip chart}</a:t>
            </a:r>
          </a:p>
          <a:p>
            <a:pPr marL="457200" lvl="1" indent="0" algn="l" rtl="0">
              <a:spcBef>
                <a:spcPts val="0"/>
              </a:spcBef>
              <a:spcAft>
                <a:spcPts val="0"/>
              </a:spcAft>
              <a:buNone/>
            </a:pPr>
            <a:endParaRPr lang="en-US" b="0" baseline="0" dirty="0" smtClean="0"/>
          </a:p>
          <a:p>
            <a:pPr marL="171450" lvl="0" indent="-171450" algn="l" rtl="0">
              <a:spcBef>
                <a:spcPts val="0"/>
              </a:spcBef>
              <a:spcAft>
                <a:spcPts val="0"/>
              </a:spcAft>
              <a:buFont typeface="Arial" panose="020B0604020202020204" pitchFamily="34" charset="0"/>
              <a:buChar char="•"/>
            </a:pPr>
            <a:r>
              <a:rPr lang="en-US" b="0" baseline="0" dirty="0" smtClean="0"/>
              <a:t>Possible responses: </a:t>
            </a:r>
          </a:p>
          <a:p>
            <a:pPr marL="628650" lvl="1" indent="-171450" algn="l" rtl="0">
              <a:spcBef>
                <a:spcPts val="0"/>
              </a:spcBef>
              <a:spcAft>
                <a:spcPts val="0"/>
              </a:spcAft>
              <a:buFont typeface="Arial" panose="020B0604020202020204" pitchFamily="34" charset="0"/>
              <a:buChar char="•"/>
            </a:pPr>
            <a:r>
              <a:rPr lang="en-US" b="0" i="1" baseline="0" dirty="0" smtClean="0"/>
              <a:t>Why</a:t>
            </a:r>
            <a:r>
              <a:rPr lang="en-US" b="0" baseline="0" dirty="0" smtClean="0"/>
              <a:t> did the cook not serve milk for breakfast? </a:t>
            </a:r>
            <a:r>
              <a:rPr lang="en-US" b="0" i="1" baseline="0" dirty="0" smtClean="0"/>
              <a:t>Because</a:t>
            </a:r>
            <a:r>
              <a:rPr lang="en-US" b="0" baseline="0" dirty="0" smtClean="0"/>
              <a:t> the only available drinks were 100% apple juice, orange drink and water.</a:t>
            </a:r>
          </a:p>
          <a:p>
            <a:pPr marL="628650" lvl="1" indent="-171450" algn="l" rtl="0">
              <a:spcBef>
                <a:spcPts val="0"/>
              </a:spcBef>
              <a:spcAft>
                <a:spcPts val="0"/>
              </a:spcAft>
              <a:buFont typeface="Arial" panose="020B0604020202020204" pitchFamily="34" charset="0"/>
              <a:buChar char="•"/>
            </a:pPr>
            <a:r>
              <a:rPr lang="en-US" b="0" i="1" baseline="0" dirty="0" smtClean="0"/>
              <a:t>Why</a:t>
            </a:r>
            <a:r>
              <a:rPr lang="en-US" b="0" baseline="0" dirty="0" smtClean="0"/>
              <a:t> did the meal not meet meal-pattern requirements? </a:t>
            </a:r>
            <a:r>
              <a:rPr lang="en-US" b="0" i="1" baseline="0" dirty="0" smtClean="0"/>
              <a:t>Because</a:t>
            </a:r>
            <a:r>
              <a:rPr lang="en-US" b="0" baseline="0" dirty="0" smtClean="0"/>
              <a:t> the milk component was not served.</a:t>
            </a:r>
          </a:p>
          <a:p>
            <a:pPr marL="628650" lvl="1" indent="-171450" algn="l" rtl="0">
              <a:spcBef>
                <a:spcPts val="0"/>
              </a:spcBef>
              <a:spcAft>
                <a:spcPts val="0"/>
              </a:spcAft>
              <a:buFont typeface="Arial" panose="020B0604020202020204" pitchFamily="34" charset="0"/>
              <a:buChar char="•"/>
            </a:pPr>
            <a:r>
              <a:rPr lang="en-US" b="0" i="1" baseline="0" dirty="0" smtClean="0"/>
              <a:t>Why</a:t>
            </a:r>
            <a:r>
              <a:rPr lang="en-US" b="0" baseline="0" dirty="0" smtClean="0"/>
              <a:t> did the cook select orange drink? </a:t>
            </a:r>
            <a:r>
              <a:rPr lang="en-US" b="0" i="1" baseline="0" dirty="0" smtClean="0"/>
              <a:t>Because</a:t>
            </a:r>
            <a:r>
              <a:rPr lang="en-US" b="0" baseline="0" dirty="0" smtClean="0"/>
              <a:t> the cook knew the kids liked it//wanted to serve something to drink.</a:t>
            </a:r>
          </a:p>
          <a:p>
            <a:pPr marL="628650" lvl="1" indent="-171450" algn="l" rtl="0">
              <a:spcBef>
                <a:spcPts val="0"/>
              </a:spcBef>
              <a:spcAft>
                <a:spcPts val="0"/>
              </a:spcAft>
              <a:buFont typeface="Arial" panose="020B0604020202020204" pitchFamily="34" charset="0"/>
              <a:buChar char="•"/>
            </a:pPr>
            <a:r>
              <a:rPr lang="en-US" b="0" i="1" baseline="0" dirty="0" smtClean="0"/>
              <a:t>Why</a:t>
            </a:r>
            <a:r>
              <a:rPr lang="en-US" b="0" baseline="0" dirty="0" smtClean="0"/>
              <a:t> isn’t orange drink an acceptable substitution? </a:t>
            </a:r>
            <a:r>
              <a:rPr lang="en-US" b="0" i="1" baseline="0" dirty="0" smtClean="0"/>
              <a:t>Because</a:t>
            </a:r>
            <a:r>
              <a:rPr lang="en-US" b="0" baseline="0" dirty="0" smtClean="0"/>
              <a:t> it is not the nutritional equivalent of cow’s milk and/or it doesn’t meet meal-pattern requirements because it isn’t a credible food item.</a:t>
            </a:r>
          </a:p>
          <a:p>
            <a:pPr marL="628650" lvl="1" indent="-171450" algn="l" rtl="0">
              <a:spcBef>
                <a:spcPts val="0"/>
              </a:spcBef>
              <a:spcAft>
                <a:spcPts val="0"/>
              </a:spcAft>
              <a:buFont typeface="Arial" panose="020B0604020202020204" pitchFamily="34" charset="0"/>
              <a:buChar char="•"/>
            </a:pPr>
            <a:r>
              <a:rPr lang="en-US" b="0" i="1" baseline="0" dirty="0" smtClean="0"/>
              <a:t>Why</a:t>
            </a:r>
            <a:r>
              <a:rPr lang="en-US" b="0" baseline="0" dirty="0" smtClean="0"/>
              <a:t> didn’t the cook know this wasn’t an acceptable substitution</a:t>
            </a:r>
            <a:r>
              <a:rPr lang="en-US" b="0" i="0" baseline="0" dirty="0" smtClean="0"/>
              <a:t>?</a:t>
            </a:r>
            <a:r>
              <a:rPr lang="en-US" b="0" i="1" baseline="0" dirty="0" smtClean="0"/>
              <a:t> Because </a:t>
            </a:r>
            <a:r>
              <a:rPr lang="en-US" b="0" baseline="0" dirty="0" smtClean="0"/>
              <a:t>the cook wasn’t trained effectively. </a:t>
            </a:r>
          </a:p>
          <a:p>
            <a:pPr marL="628650" lvl="1" indent="-171450" algn="l" rtl="0">
              <a:spcBef>
                <a:spcPts val="0"/>
              </a:spcBef>
              <a:spcAft>
                <a:spcPts val="0"/>
              </a:spcAft>
              <a:buFont typeface="Arial" panose="020B0604020202020204" pitchFamily="34" charset="0"/>
              <a:buChar char="•"/>
            </a:pPr>
            <a:r>
              <a:rPr lang="en-US" b="0" i="1" baseline="0" dirty="0" smtClean="0"/>
              <a:t>Why</a:t>
            </a:r>
            <a:r>
              <a:rPr lang="en-US" b="0" baseline="0" dirty="0" smtClean="0"/>
              <a:t> wasn’t the cook trained effectively? </a:t>
            </a:r>
            <a:r>
              <a:rPr lang="en-US" b="0" i="1" baseline="0" dirty="0" smtClean="0"/>
              <a:t>Because</a:t>
            </a:r>
            <a:r>
              <a:rPr lang="en-US" b="0" baseline="0" dirty="0" smtClean="0"/>
              <a:t> the center/monitors didn’t exhibit sufficient oversight. </a:t>
            </a:r>
          </a:p>
          <a:p>
            <a:pPr marL="457200" lvl="1" indent="0" algn="l" rtl="0">
              <a:spcBef>
                <a:spcPts val="0"/>
              </a:spcBef>
              <a:spcAft>
                <a:spcPts val="0"/>
              </a:spcAft>
              <a:buNone/>
            </a:pPr>
            <a:endParaRPr lang="en-US" baseline="0" dirty="0" smtClean="0"/>
          </a:p>
          <a:p>
            <a:pPr marL="457200" lvl="1" indent="0" algn="l" rtl="0">
              <a:spcBef>
                <a:spcPts val="0"/>
              </a:spcBef>
              <a:spcAft>
                <a:spcPts val="0"/>
              </a:spcAft>
              <a:buNone/>
            </a:pPr>
            <a:r>
              <a:rPr lang="en-US" baseline="0" dirty="0" smtClean="0"/>
              <a:t>(say) So, what did we determine is the root-cause? (possible answer: lack of training/oversight)</a:t>
            </a:r>
          </a:p>
          <a:p>
            <a:pPr marL="457200" lvl="1" indent="0" algn="l" rtl="0">
              <a:spcBef>
                <a:spcPts val="0"/>
              </a:spcBef>
              <a:spcAft>
                <a:spcPts val="0"/>
              </a:spcAft>
              <a:buNone/>
            </a:pPr>
            <a:r>
              <a:rPr lang="en-US" baseline="0" dirty="0" smtClean="0"/>
              <a:t>(Do) Summarize the root-cause for the finding (example: “the failure to maintain compliance with meal-pattern requirements was because the center did not properly train staff”)</a:t>
            </a:r>
          </a:p>
          <a:p>
            <a:pPr marL="457200" lvl="1" indent="0" algn="l" rtl="0">
              <a:spcBef>
                <a:spcPts val="0"/>
              </a:spcBef>
              <a:spcAft>
                <a:spcPts val="0"/>
              </a:spcAft>
              <a:buNone/>
            </a:pPr>
            <a:endParaRPr lang="en-US" baseline="0" dirty="0" smtClean="0"/>
          </a:p>
          <a:p>
            <a:pPr marL="457200" lvl="1" indent="0" algn="l" rtl="0">
              <a:spcBef>
                <a:spcPts val="0"/>
              </a:spcBef>
              <a:spcAft>
                <a:spcPts val="0"/>
              </a:spcAft>
              <a:buNone/>
            </a:pPr>
            <a:r>
              <a:rPr lang="en-US" baseline="0" dirty="0" smtClean="0"/>
              <a:t>(ask) How did this model help us understand the reason for the finding of noncompliance?</a:t>
            </a:r>
          </a:p>
          <a:p>
            <a:pPr marL="457200" lvl="1" indent="0" algn="l" rtl="0">
              <a:spcBef>
                <a:spcPts val="0"/>
              </a:spcBef>
              <a:spcAft>
                <a:spcPts val="0"/>
              </a:spcAft>
              <a:buNone/>
            </a:pPr>
            <a:endParaRPr lang="en-US" baseline="0" dirty="0" smtClean="0"/>
          </a:p>
          <a:p>
            <a:pPr marL="457200" lvl="1" indent="0" algn="l" rtl="0">
              <a:spcBef>
                <a:spcPts val="0"/>
              </a:spcBef>
              <a:spcAft>
                <a:spcPts val="0"/>
              </a:spcAft>
              <a:buNone/>
            </a:pPr>
            <a:r>
              <a:rPr lang="en-US" baseline="0" dirty="0" smtClean="0"/>
              <a:t>(say) If we’d stopped asking “Why?” around question 2 or 3, we might not have uncovered the root-cause of the deficiency. Once you’ve explored all viable reasons for the deficiency, you can stop asking why. At this point we’ve established a root-cause and gained a clearer idea of the issue, which will help with the next step of the corrective action process. </a:t>
            </a:r>
          </a:p>
          <a:p>
            <a:pPr marL="457200" lvl="1" indent="0" algn="l" rtl="0">
              <a:spcBef>
                <a:spcPts val="0"/>
              </a:spcBef>
              <a:spcAft>
                <a:spcPts val="0"/>
              </a:spcAft>
              <a:buNone/>
            </a:pPr>
            <a:endParaRPr lang="en-US" baseline="0" dirty="0" smtClean="0"/>
          </a:p>
          <a:p>
            <a:pPr marL="457200" lvl="1" indent="0" algn="l" rtl="0">
              <a:spcBef>
                <a:spcPts val="0"/>
              </a:spcBef>
              <a:spcAft>
                <a:spcPts val="0"/>
              </a:spcAft>
              <a:buNone/>
            </a:pPr>
            <a:r>
              <a:rPr lang="en-US" baseline="0" dirty="0" smtClean="0"/>
              <a:t>(say) The 5 Whys is helpful independent centers or sponsoring organizations and the facilities they oversee. Including this in annual trainings for staff can help in the event a finding is cited during a monitoring visit. That way, when the deficiency is cited, the facility staff can also go through this process to determine root-causes and fully correct the finding. </a:t>
            </a:r>
          </a:p>
          <a:p>
            <a:pPr marL="457200" lvl="1" indent="0" algn="l" rtl="0">
              <a:spcBef>
                <a:spcPts val="0"/>
              </a:spcBef>
              <a:spcAft>
                <a:spcPts val="0"/>
              </a:spcAft>
              <a:buNone/>
            </a:pPr>
            <a:endParaRPr lang="en-US" baseline="0" dirty="0" smtClean="0"/>
          </a:p>
          <a:p>
            <a:pPr marL="457200" lvl="1" indent="0" algn="l" rtl="0">
              <a:spcBef>
                <a:spcPts val="0"/>
              </a:spcBef>
              <a:spcAft>
                <a:spcPts val="0"/>
              </a:spcAft>
              <a:buNone/>
            </a:pPr>
            <a:r>
              <a:rPr lang="en-US" baseline="0" dirty="0" smtClean="0"/>
              <a:t>(ask) What are your questions before we move onto the next topic?</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[Slide]</a:t>
            </a:r>
            <a:endParaRPr dirty="0"/>
          </a:p>
        </p:txBody>
      </p:sp>
    </p:spTree>
    <p:extLst>
      <p:ext uri="{BB962C8B-B14F-4D97-AF65-F5344CB8AC3E}">
        <p14:creationId xmlns:p14="http://schemas.microsoft.com/office/powerpoint/2010/main" val="841996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1" indent="0" algn="l" rtl="0">
              <a:spcBef>
                <a:spcPts val="0"/>
              </a:spcBef>
              <a:spcAft>
                <a:spcPts val="0"/>
              </a:spcAft>
              <a:buNone/>
            </a:pPr>
            <a:r>
              <a:rPr lang="en-US" dirty="0" smtClean="0"/>
              <a:t>(say) So,</a:t>
            </a:r>
            <a:r>
              <a:rPr lang="en-US" baseline="0" dirty="0" smtClean="0"/>
              <a:t> we’ve identified the need for corrective action and have an understanding of the how to determine the root-cause </a:t>
            </a:r>
            <a:r>
              <a:rPr lang="en-US" b="1" baseline="0" dirty="0" smtClean="0"/>
              <a:t>(click) </a:t>
            </a:r>
            <a:r>
              <a:rPr lang="en-US" baseline="0" dirty="0" smtClean="0"/>
              <a:t>of the problem. Now what? </a:t>
            </a:r>
          </a:p>
          <a:p>
            <a:pPr marL="457200" lvl="1" indent="0" algn="l" rtl="0">
              <a:spcBef>
                <a:spcPts val="0"/>
              </a:spcBef>
              <a:spcAft>
                <a:spcPts val="0"/>
              </a:spcAft>
              <a:buNone/>
            </a:pPr>
            <a:endParaRPr lang="en-US" baseline="0" dirty="0" smtClean="0"/>
          </a:p>
          <a:p>
            <a:pPr marL="457200" lvl="1" indent="0" algn="l" rtl="0">
              <a:spcBef>
                <a:spcPts val="0"/>
              </a:spcBef>
              <a:spcAft>
                <a:spcPts val="0"/>
              </a:spcAft>
              <a:buNone/>
            </a:pPr>
            <a:r>
              <a:rPr lang="en-US" baseline="0" dirty="0" smtClean="0"/>
              <a:t>(say) A corrective action is required and can be documented in the form of a corrective </a:t>
            </a:r>
            <a:r>
              <a:rPr lang="en-US" b="1" baseline="0" dirty="0" smtClean="0"/>
              <a:t>(click) </a:t>
            </a:r>
            <a:r>
              <a:rPr lang="en-US" b="0" baseline="0" dirty="0" smtClean="0"/>
              <a:t>action plan.</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1" baseline="0" dirty="0" smtClean="0"/>
              <a:t>(click) </a:t>
            </a:r>
            <a:r>
              <a:rPr lang="en-US" b="0" baseline="0" dirty="0" smtClean="0"/>
              <a:t>(say) What is a corrective action plan?</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0" baseline="0" dirty="0" smtClean="0"/>
              <a:t>(ask) Can an audience member read the definition of a corrective action plan to the group? -&gt; “A written response that details the specific action the facility will take within a specified time frame to permanently correct the noncompliance.”</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0" baseline="0" dirty="0" smtClean="0"/>
              <a:t>(say) For sponsoring organizations, the goal of the corrective action requirement is to document the actions it will take to fully correct the deficiencies noted. The same goal applies to organizations with multiple facilities, documenting the actions that the center or home has taken to fully correct any deficiencies noted. </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0" baseline="0" dirty="0" smtClean="0"/>
              <a:t>(say) Now, aside from serious deficiencies for day care home providers, it is up to the sponsoring organization to create and implement its own corrective action plan process for the facilities it oversees. However, as we covered earlier, the sponsoring organization  must require corrective action when noncompliance is cited at any of its facilities. Submission of written documentation by the sponsored facility or home for a corrective action plan is only </a:t>
            </a:r>
            <a:r>
              <a:rPr lang="en-US" b="0" i="1" baseline="0" dirty="0" smtClean="0"/>
              <a:t>required </a:t>
            </a:r>
            <a:r>
              <a:rPr lang="en-US" b="0" i="0" baseline="0" dirty="0" smtClean="0"/>
              <a:t>for sponsors implementing the serious deficiency process for a day care home provider.</a:t>
            </a:r>
            <a:endParaRPr lang="en-US" b="0" i="1" baseline="0" dirty="0" smtClean="0"/>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0" baseline="0" dirty="0" smtClean="0"/>
              <a:t>(say) That being said, as a State agency, VDH requires an organization demonstrate full implementation of their corrective action by providing a written response (with supplemental documentation) that demonstrates a full understanding of the regulations and policies related to the requirement that was not followed. It’s beneficial to also submit documentation showing the deficiencies were corrected. </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1" baseline="0" dirty="0" smtClean="0"/>
              <a:t>(click)</a:t>
            </a:r>
            <a:r>
              <a:rPr lang="en-US" b="0" baseline="0" dirty="0" smtClean="0"/>
              <a:t> (say) The correct action plan must contain certain requirements, such as: </a:t>
            </a:r>
          </a:p>
          <a:p>
            <a:pPr marL="914400" lvl="2" indent="0" algn="l" rtl="0">
              <a:spcBef>
                <a:spcPts val="0"/>
              </a:spcBef>
              <a:spcAft>
                <a:spcPts val="0"/>
              </a:spcAft>
              <a:buNone/>
            </a:pPr>
            <a:r>
              <a:rPr lang="en-US" b="0" baseline="0" dirty="0" smtClean="0"/>
              <a:t>(ask) Audience member to volunteer to read requirements</a:t>
            </a:r>
          </a:p>
          <a:p>
            <a:pPr marL="1085850" lvl="2" indent="-171450" algn="l" rtl="0">
              <a:spcBef>
                <a:spcPts val="0"/>
              </a:spcBef>
              <a:spcAft>
                <a:spcPts val="0"/>
              </a:spcAft>
            </a:pPr>
            <a:r>
              <a:rPr lang="en-US" b="0" baseline="0" dirty="0" smtClean="0"/>
              <a:t>Detailed step-by-step actions.</a:t>
            </a:r>
          </a:p>
          <a:p>
            <a:pPr marL="1085850" lvl="2" indent="-171450" algn="l" rtl="0">
              <a:spcBef>
                <a:spcPts val="0"/>
              </a:spcBef>
              <a:spcAft>
                <a:spcPts val="0"/>
              </a:spcAft>
            </a:pPr>
            <a:r>
              <a:rPr lang="en-US" b="0" baseline="0" dirty="0" smtClean="0"/>
              <a:t>Must include the “what, who, when, where, how”.</a:t>
            </a:r>
          </a:p>
          <a:p>
            <a:pPr marL="1085850" lvl="2" indent="-171450" algn="l" rtl="0">
              <a:spcBef>
                <a:spcPts val="0"/>
              </a:spcBef>
              <a:spcAft>
                <a:spcPts val="0"/>
              </a:spcAft>
            </a:pPr>
            <a:r>
              <a:rPr lang="en-US" b="0" baseline="0" dirty="0" smtClean="0"/>
              <a:t>Actions must prevent recurrence.</a:t>
            </a:r>
          </a:p>
          <a:p>
            <a:pPr marL="1085850" lvl="2" indent="-171450" algn="l" rtl="0">
              <a:spcBef>
                <a:spcPts val="0"/>
              </a:spcBef>
              <a:spcAft>
                <a:spcPts val="0"/>
              </a:spcAft>
            </a:pPr>
            <a:r>
              <a:rPr lang="en-US" b="0" baseline="0" dirty="0" smtClean="0"/>
              <a:t>Process and procedures must be consistent with federal regulations, State policy, and organizational requirements.</a:t>
            </a:r>
          </a:p>
          <a:p>
            <a:pPr marL="914400" lvl="2" indent="0" algn="l" rtl="0">
              <a:spcBef>
                <a:spcPts val="0"/>
              </a:spcBef>
              <a:spcAft>
                <a:spcPts val="0"/>
              </a:spcAft>
              <a:buNone/>
            </a:pPr>
            <a:endParaRPr lang="en-US" b="0" baseline="0" dirty="0" smtClean="0"/>
          </a:p>
          <a:p>
            <a:pPr marL="457200" lvl="1" indent="0" algn="l" rtl="0">
              <a:spcBef>
                <a:spcPts val="0"/>
              </a:spcBef>
              <a:spcAft>
                <a:spcPts val="0"/>
              </a:spcAft>
              <a:buNone/>
            </a:pPr>
            <a:r>
              <a:rPr lang="en-US" b="0" baseline="0" dirty="0" smtClean="0"/>
              <a:t>(say) As we just went over, corrective action plans are required to contain certain elements. So, for those in the audience that will be training additional staff, be it at the institution level or a sponsored facility, think about how you train them to develop these steps. Across the  board, it increases the likelihood of an organization following their written CAP if they understand the requirements. </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0" baseline="0" dirty="0" smtClean="0"/>
              <a:t>(say) Recap so far: we’ve defined corrective action, explored how to determine the root-cause, and reviewed the requirements of a CAP. (ask) Before moving onto developing a CAP, what are your questions?</a:t>
            </a:r>
          </a:p>
          <a:p>
            <a:pPr marL="457200" lvl="1" indent="0" algn="l" rtl="0">
              <a:spcBef>
                <a:spcPts val="0"/>
              </a:spcBef>
              <a:spcAft>
                <a:spcPts val="0"/>
              </a:spcAft>
              <a:buNone/>
            </a:pPr>
            <a:endParaRPr lang="en-US" b="0" baseline="0" dirty="0" smtClean="0"/>
          </a:p>
          <a:p>
            <a:pPr marL="457200" lvl="1" indent="0" algn="l" rtl="0">
              <a:spcBef>
                <a:spcPts val="0"/>
              </a:spcBef>
              <a:spcAft>
                <a:spcPts val="0"/>
              </a:spcAft>
              <a:buNone/>
            </a:pPr>
            <a:r>
              <a:rPr lang="en-US" b="0" baseline="0" dirty="0" smtClean="0"/>
              <a:t>[Slide]</a:t>
            </a:r>
          </a:p>
          <a:p>
            <a:pPr marL="1085850" lvl="2" indent="-171450" algn="l" rtl="0">
              <a:spcBef>
                <a:spcPts val="0"/>
              </a:spcBef>
              <a:spcAft>
                <a:spcPts val="0"/>
              </a:spcAft>
            </a:pPr>
            <a:endParaRPr lang="en-US" b="0" baseline="0" dirty="0" smtClean="0"/>
          </a:p>
          <a:p>
            <a:pPr marL="457200" lvl="1" indent="0" algn="l" rtl="0">
              <a:spcBef>
                <a:spcPts val="0"/>
              </a:spcBef>
              <a:spcAft>
                <a:spcPts val="0"/>
              </a:spcAft>
              <a:buNone/>
            </a:pPr>
            <a:endParaRPr lang="en-US" b="1" baseline="0" dirty="0" smtClean="0"/>
          </a:p>
        </p:txBody>
      </p:sp>
    </p:spTree>
    <p:extLst>
      <p:ext uri="{BB962C8B-B14F-4D97-AF65-F5344CB8AC3E}">
        <p14:creationId xmlns:p14="http://schemas.microsoft.com/office/powerpoint/2010/main" val="3498129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rot="-679074">
            <a:off x="7424169" y="1110641"/>
            <a:ext cx="265609" cy="34947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89031" y="-184381"/>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519519" y="9493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8336996">
            <a:off x="4243138" y="-22224"/>
            <a:ext cx="467049" cy="4730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3778801">
            <a:off x="8116057" y="3817380"/>
            <a:ext cx="580177" cy="5874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6668499">
            <a:off x="5293109" y="3771186"/>
            <a:ext cx="892234" cy="662795"/>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3835491">
            <a:off x="5235980" y="3951326"/>
            <a:ext cx="467040" cy="42328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6648350">
            <a:off x="8451648" y="629713"/>
            <a:ext cx="922830" cy="75773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488733">
            <a:off x="6365042" y="2437342"/>
            <a:ext cx="993792" cy="73816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617181" y="4283744"/>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ctrTitle"/>
          </p:nvPr>
        </p:nvSpPr>
        <p:spPr>
          <a:xfrm>
            <a:off x="1676400" y="1412350"/>
            <a:ext cx="4637700" cy="2318700"/>
          </a:xfrm>
          <a:prstGeom prst="rect">
            <a:avLst/>
          </a:prstGeom>
        </p:spPr>
        <p:txBody>
          <a:bodyPr spcFirstLastPara="1" wrap="square" lIns="91425" tIns="91425" rIns="91425" bIns="91425" anchor="ctr" anchorCtr="0"/>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21" name="Google Shape;21;p2"/>
          <p:cNvSpPr/>
          <p:nvPr/>
        </p:nvSpPr>
        <p:spPr>
          <a:xfrm rot="-10736906">
            <a:off x="8409586" y="2375711"/>
            <a:ext cx="825227" cy="74778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9528265">
            <a:off x="8474418" y="2733034"/>
            <a:ext cx="419693" cy="42504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73523" y="349101"/>
            <a:ext cx="467067" cy="47817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760012" y="159538"/>
            <a:ext cx="971255" cy="101198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3741321">
            <a:off x="5765601" y="-92132"/>
            <a:ext cx="547361" cy="56037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7953" y="1365498"/>
            <a:ext cx="1131662" cy="10254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1131" y="205118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592599">
            <a:off x="3091737" y="4454947"/>
            <a:ext cx="1090400" cy="80998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7924870">
            <a:off x="339964" y="3032930"/>
            <a:ext cx="841224" cy="62489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232320">
            <a:off x="908097" y="2912232"/>
            <a:ext cx="341366" cy="3494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5969070">
            <a:off x="976107" y="4357729"/>
            <a:ext cx="825137" cy="835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319022">
            <a:off x="-115268" y="1393270"/>
            <a:ext cx="747678" cy="117096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220874" y="-212399"/>
            <a:ext cx="1016948" cy="103966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0076712">
            <a:off x="8276016" y="2450651"/>
            <a:ext cx="930331" cy="696680"/>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9290225">
            <a:off x="5567287" y="240208"/>
            <a:ext cx="943922" cy="1037964"/>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831654">
            <a:off x="2857171" y="4159157"/>
            <a:ext cx="1190515" cy="106886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232584">
            <a:off x="956194" y="3077566"/>
            <a:ext cx="267636" cy="288754"/>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2062504">
            <a:off x="499387" y="2832699"/>
            <a:ext cx="348730" cy="89372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34338" y="402317"/>
            <a:ext cx="556340" cy="424970"/>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7406387">
            <a:off x="1005078" y="4425379"/>
            <a:ext cx="609879" cy="93752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461285" y="4408739"/>
            <a:ext cx="953706" cy="858029"/>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2" name="Google Shape;42;p2"/>
          <p:cNvSpPr/>
          <p:nvPr/>
        </p:nvSpPr>
        <p:spPr>
          <a:xfrm rot="3778908">
            <a:off x="8250490" y="3581090"/>
            <a:ext cx="405505" cy="713678"/>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3" name="Google Shape;43;p2"/>
          <p:cNvSpPr/>
          <p:nvPr/>
        </p:nvSpPr>
        <p:spPr>
          <a:xfrm rot="8336858">
            <a:off x="4172244" y="-119327"/>
            <a:ext cx="588749" cy="690936"/>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4" name="Google Shape;44;p2"/>
          <p:cNvSpPr/>
          <p:nvPr/>
        </p:nvSpPr>
        <p:spPr>
          <a:xfrm rot="-2801891">
            <a:off x="8349992" y="393255"/>
            <a:ext cx="742845" cy="1166149"/>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5" name="Google Shape;45;p2"/>
          <p:cNvSpPr/>
          <p:nvPr/>
        </p:nvSpPr>
        <p:spPr>
          <a:xfrm>
            <a:off x="6400478" y="2182183"/>
            <a:ext cx="872604" cy="95207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6" name="Google Shape;46;p2"/>
          <p:cNvSpPr/>
          <p:nvPr/>
        </p:nvSpPr>
        <p:spPr>
          <a:xfrm rot="-3835551">
            <a:off x="5103883" y="3888224"/>
            <a:ext cx="1036432" cy="603375"/>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7" name="Google Shape;47;p2"/>
          <p:cNvSpPr/>
          <p:nvPr/>
        </p:nvSpPr>
        <p:spPr>
          <a:xfrm rot="788743">
            <a:off x="7507728" y="1267182"/>
            <a:ext cx="341357" cy="3494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788424">
            <a:off x="7600966" y="1268367"/>
            <a:ext cx="222930" cy="24052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3998065">
            <a:off x="7374395" y="1063551"/>
            <a:ext cx="267634" cy="28875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575490">
            <a:off x="8469081" y="3874407"/>
            <a:ext cx="345878" cy="608736"/>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EDEEF8"/>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18693" y="-460740"/>
            <a:ext cx="5327395" cy="545403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txBox="1">
            <a:spLocks noGrp="1"/>
          </p:cNvSpPr>
          <p:nvPr>
            <p:ph type="ctrTitle"/>
          </p:nvPr>
        </p:nvSpPr>
        <p:spPr>
          <a:xfrm>
            <a:off x="685800" y="1583350"/>
            <a:ext cx="4437600" cy="1159800"/>
          </a:xfrm>
          <a:prstGeom prst="rect">
            <a:avLst/>
          </a:prstGeom>
        </p:spPr>
        <p:txBody>
          <a:bodyPr spcFirstLastPara="1" wrap="square" lIns="91425" tIns="91425" rIns="91425" bIns="91425" anchor="b" anchorCtr="0"/>
          <a:lstStyle>
            <a:lvl1pPr lvl="0" rtl="0">
              <a:spcBef>
                <a:spcPts val="0"/>
              </a:spcBef>
              <a:spcAft>
                <a:spcPts val="0"/>
              </a:spcAft>
              <a:buSzPts val="4400"/>
              <a:buNone/>
              <a:defRPr sz="44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4" name="Google Shape;54;p3"/>
          <p:cNvSpPr txBox="1">
            <a:spLocks noGrp="1"/>
          </p:cNvSpPr>
          <p:nvPr>
            <p:ph type="subTitle" idx="1"/>
          </p:nvPr>
        </p:nvSpPr>
        <p:spPr>
          <a:xfrm>
            <a:off x="685800" y="2840051"/>
            <a:ext cx="4437600" cy="784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55" name="Google Shape;55;p3"/>
          <p:cNvSpPr/>
          <p:nvPr/>
        </p:nvSpPr>
        <p:spPr>
          <a:xfrm rot="6668499">
            <a:off x="5293109" y="3771186"/>
            <a:ext cx="892234" cy="662795"/>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3835491">
            <a:off x="5235980" y="3951326"/>
            <a:ext cx="467040" cy="42328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6648350">
            <a:off x="8451648" y="629713"/>
            <a:ext cx="922830" cy="75773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rot="-2488733">
            <a:off x="8249054" y="3830167"/>
            <a:ext cx="993792" cy="73816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736906">
            <a:off x="8409586" y="2375711"/>
            <a:ext cx="825227" cy="74778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9528265">
            <a:off x="8474418" y="2733034"/>
            <a:ext cx="419693" cy="42504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491037">
            <a:off x="6391016" y="2371566"/>
            <a:ext cx="971233" cy="1011962"/>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7367623">
            <a:off x="6851320" y="3054382"/>
            <a:ext cx="547355" cy="56036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076712">
            <a:off x="8276016" y="2450651"/>
            <a:ext cx="930331" cy="696680"/>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200934">
            <a:off x="6601793" y="2246758"/>
            <a:ext cx="943967" cy="1038014"/>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2801891">
            <a:off x="8349992" y="393255"/>
            <a:ext cx="742845" cy="1166149"/>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6" name="Google Shape;66;p3"/>
          <p:cNvSpPr/>
          <p:nvPr/>
        </p:nvSpPr>
        <p:spPr>
          <a:xfrm>
            <a:off x="8284491" y="3575008"/>
            <a:ext cx="872604" cy="95207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7" name="Google Shape;67;p3"/>
          <p:cNvSpPr/>
          <p:nvPr/>
        </p:nvSpPr>
        <p:spPr>
          <a:xfrm rot="-3835551">
            <a:off x="5103883" y="3888224"/>
            <a:ext cx="1036432" cy="603375"/>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8" name="Google Shape;68;p3"/>
          <p:cNvSpPr/>
          <p:nvPr/>
        </p:nvSpPr>
        <p:spPr>
          <a:xfrm>
            <a:off x="6582643" y="4211269"/>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713131" y="449058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6414486" y="4183251"/>
            <a:ext cx="1016948" cy="103966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377098" y="1171526"/>
            <a:ext cx="467067" cy="47817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237913" y="1224742"/>
            <a:ext cx="556340" cy="424970"/>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7924870">
            <a:off x="7177227" y="-141770"/>
            <a:ext cx="841224" cy="62489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rot="-1232320">
            <a:off x="7745360" y="-262468"/>
            <a:ext cx="341366" cy="3494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1232584">
            <a:off x="7793456" y="-97134"/>
            <a:ext cx="267636" cy="288754"/>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2062504">
            <a:off x="7336649" y="-342001"/>
            <a:ext cx="348730" cy="89372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668109" y="395336"/>
            <a:ext cx="1131662" cy="10254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6267194" y="1081021"/>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1319022">
            <a:off x="5820795" y="423107"/>
            <a:ext cx="747678" cy="117096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background">
  <p:cSld name="TITLE_AND_BODY_1">
    <p:bg>
      <p:bgPr>
        <a:solidFill>
          <a:srgbClr val="96B5F5"/>
        </a:solidFill>
        <a:effectLst/>
      </p:bgPr>
    </p:bg>
    <p:spTree>
      <p:nvGrpSpPr>
        <p:cNvPr id="1" name="Shape 149"/>
        <p:cNvGrpSpPr/>
        <p:nvPr/>
      </p:nvGrpSpPr>
      <p:grpSpPr>
        <a:xfrm>
          <a:off x="0" y="0"/>
          <a:ext cx="0" cy="0"/>
          <a:chOff x="0" y="0"/>
          <a:chExt cx="0" cy="0"/>
        </a:xfrm>
      </p:grpSpPr>
      <p:sp>
        <p:nvSpPr>
          <p:cNvPr id="150" name="Google Shape;150;p6"/>
          <p:cNvSpPr/>
          <p:nvPr/>
        </p:nvSpPr>
        <p:spPr>
          <a:xfrm>
            <a:off x="0" y="-124"/>
            <a:ext cx="4579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152" name="Google Shape;152;p6"/>
          <p:cNvSpPr/>
          <p:nvPr/>
        </p:nvSpPr>
        <p:spPr>
          <a:xfrm rot="1318871">
            <a:off x="78562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82306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rot="-548659">
            <a:off x="86257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rot="-9290062">
            <a:off x="85081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rot="5503490">
            <a:off x="79172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8231962" y="26811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rot="-830047">
            <a:off x="7861089" y="23563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76337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rot="8224608">
            <a:off x="83164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txBox="1">
            <a:spLocks noGrp="1"/>
          </p:cNvSpPr>
          <p:nvPr>
            <p:ph type="title"/>
          </p:nvPr>
        </p:nvSpPr>
        <p:spPr>
          <a:xfrm>
            <a:off x="457200" y="663175"/>
            <a:ext cx="3599700" cy="8574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2" name="Google Shape;162;p6"/>
          <p:cNvSpPr txBox="1">
            <a:spLocks noGrp="1"/>
          </p:cNvSpPr>
          <p:nvPr>
            <p:ph type="body" idx="1"/>
          </p:nvPr>
        </p:nvSpPr>
        <p:spPr>
          <a:xfrm>
            <a:off x="457200" y="1428750"/>
            <a:ext cx="3599700" cy="31704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sz="2400"/>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63"/>
        <p:cNvGrpSpPr/>
        <p:nvPr/>
      </p:nvGrpSpPr>
      <p:grpSpPr>
        <a:xfrm>
          <a:off x="0" y="0"/>
          <a:ext cx="0" cy="0"/>
          <a:chOff x="0" y="0"/>
          <a:chExt cx="0" cy="0"/>
        </a:xfrm>
      </p:grpSpPr>
      <p:sp>
        <p:nvSpPr>
          <p:cNvPr id="164" name="Google Shape;164;p7"/>
          <p:cNvSpPr/>
          <p:nvPr/>
        </p:nvSpPr>
        <p:spPr>
          <a:xfrm rot="-1209093">
            <a:off x="8469092" y="4079246"/>
            <a:ext cx="679239" cy="615500"/>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8683513" y="4020672"/>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7062483" y="-109725"/>
            <a:ext cx="384463" cy="39360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8514400" y="1635650"/>
            <a:ext cx="799508" cy="83303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rot="3741344">
            <a:off x="8518998" y="1428487"/>
            <a:ext cx="450561" cy="4612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7044713" y="810002"/>
            <a:ext cx="931540" cy="84412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7537849" y="1374425"/>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rot="-6335216">
            <a:off x="6865825" y="4552660"/>
            <a:ext cx="897579" cy="6666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7911874" y="-130475"/>
            <a:ext cx="799495" cy="80968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rot="-6692267">
            <a:off x="6791890" y="2390364"/>
            <a:ext cx="692490" cy="51435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7317552" y="2396424"/>
            <a:ext cx="281001" cy="2876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7663638" y="3147400"/>
            <a:ext cx="679244" cy="6878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rot="1318871">
            <a:off x="71704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77734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rot="-548659">
            <a:off x="84733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rot="-9290062">
            <a:off x="83557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rot="5503490">
            <a:off x="69266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7317562" y="25287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rot="-830047">
            <a:off x="6946689" y="22039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69479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rot="8224608">
            <a:off x="78592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txBox="1">
            <a:spLocks noGrp="1"/>
          </p:cNvSpPr>
          <p:nvPr>
            <p:ph type="title"/>
          </p:nvPr>
        </p:nvSpPr>
        <p:spPr>
          <a:xfrm>
            <a:off x="457200" y="434575"/>
            <a:ext cx="64056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6" name="Google Shape;186;p7"/>
          <p:cNvSpPr txBox="1">
            <a:spLocks noGrp="1"/>
          </p:cNvSpPr>
          <p:nvPr>
            <p:ph type="body" idx="1"/>
          </p:nvPr>
        </p:nvSpPr>
        <p:spPr>
          <a:xfrm>
            <a:off x="457200" y="1430050"/>
            <a:ext cx="3167700" cy="3238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187" name="Google Shape;187;p7"/>
          <p:cNvSpPr txBox="1">
            <a:spLocks noGrp="1"/>
          </p:cNvSpPr>
          <p:nvPr>
            <p:ph type="body" idx="2"/>
          </p:nvPr>
        </p:nvSpPr>
        <p:spPr>
          <a:xfrm>
            <a:off x="3815603" y="1430050"/>
            <a:ext cx="3167700" cy="3238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188" name="Google Shape;188;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6"/>
        <p:cNvGrpSpPr/>
        <p:nvPr/>
      </p:nvGrpSpPr>
      <p:grpSpPr>
        <a:xfrm>
          <a:off x="0" y="0"/>
          <a:ext cx="0" cy="0"/>
          <a:chOff x="0" y="0"/>
          <a:chExt cx="0" cy="0"/>
        </a:xfrm>
      </p:grpSpPr>
      <p:sp>
        <p:nvSpPr>
          <p:cNvPr id="217" name="Google Shape;217;p9"/>
          <p:cNvSpPr txBox="1">
            <a:spLocks noGrp="1"/>
          </p:cNvSpPr>
          <p:nvPr>
            <p:ph type="title"/>
          </p:nvPr>
        </p:nvSpPr>
        <p:spPr>
          <a:xfrm>
            <a:off x="457200" y="434575"/>
            <a:ext cx="59847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8" name="Google Shape;218;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19" name="Google Shape;219;p9"/>
          <p:cNvSpPr/>
          <p:nvPr/>
        </p:nvSpPr>
        <p:spPr>
          <a:xfrm rot="-1209093">
            <a:off x="8469092" y="4079246"/>
            <a:ext cx="679239" cy="615500"/>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8683513" y="4020672"/>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7062483" y="-109725"/>
            <a:ext cx="384463" cy="39360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8514400" y="1635650"/>
            <a:ext cx="799508" cy="83303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rot="3741344">
            <a:off x="8518998" y="1428487"/>
            <a:ext cx="450561" cy="4612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7044713" y="810002"/>
            <a:ext cx="931540" cy="84412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7537849" y="1374425"/>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rot="-6335216">
            <a:off x="6865825" y="4552660"/>
            <a:ext cx="897579" cy="6666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7911874" y="-130475"/>
            <a:ext cx="799495" cy="80968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rot="-6692267">
            <a:off x="6791890" y="2390364"/>
            <a:ext cx="692490" cy="51435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7317552" y="2396424"/>
            <a:ext cx="281001" cy="2876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7663638" y="3147400"/>
            <a:ext cx="679244" cy="6878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rot="1318871">
            <a:off x="71704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77734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rot="-548659">
            <a:off x="84733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rot="-9290062">
            <a:off x="83557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rot="5503490">
            <a:off x="69266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7317562" y="25287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rot="-830047">
            <a:off x="6946689" y="22039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9479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rot="8224608">
            <a:off x="78592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0"/>
        <p:cNvGrpSpPr/>
        <p:nvPr/>
      </p:nvGrpSpPr>
      <p:grpSpPr>
        <a:xfrm>
          <a:off x="0" y="0"/>
          <a:ext cx="0" cy="0"/>
          <a:chOff x="0" y="0"/>
          <a:chExt cx="0" cy="0"/>
        </a:xfrm>
      </p:grpSpPr>
      <p:sp>
        <p:nvSpPr>
          <p:cNvPr id="241" name="Google Shape;241;p10"/>
          <p:cNvSpPr txBox="1">
            <a:spLocks noGrp="1"/>
          </p:cNvSpPr>
          <p:nvPr>
            <p:ph type="body" idx="1"/>
          </p:nvPr>
        </p:nvSpPr>
        <p:spPr>
          <a:xfrm>
            <a:off x="457200" y="40253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800"/>
              <a:buNone/>
              <a:defRPr sz="1800"/>
            </a:lvl1pPr>
          </a:lstStyle>
          <a:p>
            <a:endParaRPr/>
          </a:p>
        </p:txBody>
      </p:sp>
      <p:sp>
        <p:nvSpPr>
          <p:cNvPr id="242" name="Google Shape;242;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3" name="Google Shape;243;p10"/>
          <p:cNvSpPr/>
          <p:nvPr/>
        </p:nvSpPr>
        <p:spPr>
          <a:xfrm rot="1319053">
            <a:off x="-51439" y="1007787"/>
            <a:ext cx="601219" cy="941593"/>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0"/>
          <p:cNvSpPr/>
          <p:nvPr/>
        </p:nvSpPr>
        <p:spPr>
          <a:xfrm>
            <a:off x="2422711" y="-353816"/>
            <a:ext cx="817717" cy="835985"/>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0"/>
          <p:cNvSpPr/>
          <p:nvPr/>
        </p:nvSpPr>
        <p:spPr>
          <a:xfrm rot="-5330471">
            <a:off x="8178192" y="2569786"/>
            <a:ext cx="748134" cy="56024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0"/>
          <p:cNvSpPr/>
          <p:nvPr/>
        </p:nvSpPr>
        <p:spPr>
          <a:xfrm rot="-9290112">
            <a:off x="7123487" y="47393"/>
            <a:ext cx="759011" cy="83463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rot="3192611">
            <a:off x="1743260" y="4434123"/>
            <a:ext cx="957223" cy="859408"/>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rot="-1232764">
            <a:off x="623232" y="2763432"/>
            <a:ext cx="215203" cy="23218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rot="-2062359">
            <a:off x="255900" y="2566548"/>
            <a:ext cx="280423" cy="71867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589320" y="190936"/>
            <a:ext cx="447347" cy="341714"/>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rot="-7406442">
            <a:off x="403221" y="4030923"/>
            <a:ext cx="490399" cy="753856"/>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6664726" y="4642200"/>
            <a:ext cx="766865" cy="689932"/>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3" name="Google Shape;253;p10"/>
          <p:cNvSpPr/>
          <p:nvPr/>
        </p:nvSpPr>
        <p:spPr>
          <a:xfrm rot="1151678">
            <a:off x="8450738" y="3960294"/>
            <a:ext cx="326039" cy="573820"/>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4" name="Google Shape;254;p10"/>
          <p:cNvSpPr/>
          <p:nvPr/>
        </p:nvSpPr>
        <p:spPr>
          <a:xfrm rot="4358289">
            <a:off x="3897685" y="4812891"/>
            <a:ext cx="473413" cy="555582"/>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5" name="Google Shape;255;p10"/>
          <p:cNvSpPr/>
          <p:nvPr/>
        </p:nvSpPr>
        <p:spPr>
          <a:xfrm rot="-2801932">
            <a:off x="8482195" y="996713"/>
            <a:ext cx="597297" cy="937661"/>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6" name="Google Shape;256;p10"/>
          <p:cNvSpPr/>
          <p:nvPr/>
        </p:nvSpPr>
        <p:spPr>
          <a:xfrm rot="5200625">
            <a:off x="4975084" y="-222517"/>
            <a:ext cx="701626" cy="76552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7" name="Google Shape;257;p10"/>
          <p:cNvSpPr/>
          <p:nvPr/>
        </p:nvSpPr>
        <p:spPr>
          <a:xfrm rot="942660">
            <a:off x="4813976" y="4545488"/>
            <a:ext cx="833403" cy="485179"/>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8" name="Google Shape;258;p10"/>
          <p:cNvSpPr/>
          <p:nvPr/>
        </p:nvSpPr>
        <p:spPr>
          <a:xfrm rot="-5506848">
            <a:off x="8197826" y="3625742"/>
            <a:ext cx="179267" cy="19341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rot="-10292983">
            <a:off x="8081725" y="3802439"/>
            <a:ext cx="215214" cy="23219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0"/>
        <p:cNvGrpSpPr/>
        <p:nvPr/>
      </p:nvGrpSpPr>
      <p:grpSpPr>
        <a:xfrm>
          <a:off x="0" y="0"/>
          <a:ext cx="0" cy="0"/>
          <a:chOff x="0" y="0"/>
          <a:chExt cx="0" cy="0"/>
        </a:xfrm>
      </p:grpSpPr>
      <p:sp>
        <p:nvSpPr>
          <p:cNvPr id="261" name="Google Shape;26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62" name="Google Shape;262;p11"/>
          <p:cNvSpPr/>
          <p:nvPr/>
        </p:nvSpPr>
        <p:spPr>
          <a:xfrm rot="-6974255">
            <a:off x="8132622" y="3724110"/>
            <a:ext cx="213588" cy="28102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a:off x="2732253" y="-212411"/>
            <a:ext cx="781013" cy="79096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a:off x="2837180" y="12190"/>
            <a:ext cx="337444" cy="341744"/>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rot="4358823">
            <a:off x="3941098" y="4889269"/>
            <a:ext cx="375550" cy="38033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rot="1151692">
            <a:off x="8434472" y="4226868"/>
            <a:ext cx="357870" cy="36229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rot="-10153158">
            <a:off x="4729339" y="4449252"/>
            <a:ext cx="717468" cy="53297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rot="943073">
            <a:off x="4813520" y="4340916"/>
            <a:ext cx="375504" cy="34034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rot="-6648331">
            <a:off x="8563948" y="1186838"/>
            <a:ext cx="742053" cy="6092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rot="2711984">
            <a:off x="4808509" y="-109436"/>
            <a:ext cx="799096" cy="59352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6790083" y="4541690"/>
            <a:ext cx="781013" cy="79096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rot="-5990705">
            <a:off x="8271773" y="2605766"/>
            <a:ext cx="663539" cy="60127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rot="-4782675">
            <a:off x="8259070" y="2656361"/>
            <a:ext cx="337456" cy="34175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1059765" y="251069"/>
            <a:ext cx="375578" cy="38450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7199212" y="126020"/>
            <a:ext cx="780996" cy="813747"/>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rot="3741390">
            <a:off x="7203695" y="-76352"/>
            <a:ext cx="440145" cy="45060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74209" y="985454"/>
            <a:ext cx="910004" cy="82460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307522" y="1536823"/>
            <a:ext cx="337444" cy="341744"/>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rot="10592571">
            <a:off x="1931803" y="4671974"/>
            <a:ext cx="876846" cy="65135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rot="-7924689">
            <a:off x="127751" y="2727519"/>
            <a:ext cx="676415" cy="50251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rot="-1232342">
            <a:off x="584556" y="2630487"/>
            <a:ext cx="274505" cy="28103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rot="5968943">
            <a:off x="379973" y="3976490"/>
            <a:ext cx="663471" cy="67193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rot="1319053">
            <a:off x="-51439" y="1007787"/>
            <a:ext cx="601219" cy="941593"/>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2597036" y="-234941"/>
            <a:ext cx="817717" cy="835985"/>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rot="-5330471">
            <a:off x="8178192" y="2569786"/>
            <a:ext cx="748134" cy="56024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rot="-9290112">
            <a:off x="7044262" y="190893"/>
            <a:ext cx="759011" cy="83463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rot="831478">
            <a:off x="1743246" y="4434137"/>
            <a:ext cx="957279" cy="859458"/>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rot="-1232764">
            <a:off x="623232" y="2763432"/>
            <a:ext cx="215203" cy="23218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rot="-2062359">
            <a:off x="255900" y="2566548"/>
            <a:ext cx="280423" cy="71867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947845" y="293861"/>
            <a:ext cx="447347" cy="341714"/>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rot="-7406442">
            <a:off x="403221" y="4030923"/>
            <a:ext cx="490399" cy="753856"/>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6664726" y="4642200"/>
            <a:ext cx="766865" cy="689932"/>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3" name="Google Shape;293;p11"/>
          <p:cNvSpPr/>
          <p:nvPr/>
        </p:nvSpPr>
        <p:spPr>
          <a:xfrm rot="1151678">
            <a:off x="8450738" y="3960294"/>
            <a:ext cx="326039" cy="573820"/>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4" name="Google Shape;294;p11"/>
          <p:cNvSpPr/>
          <p:nvPr/>
        </p:nvSpPr>
        <p:spPr>
          <a:xfrm rot="4358289">
            <a:off x="3897685" y="4812891"/>
            <a:ext cx="473413" cy="555582"/>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5" name="Google Shape;295;p11"/>
          <p:cNvSpPr/>
          <p:nvPr/>
        </p:nvSpPr>
        <p:spPr>
          <a:xfrm rot="-2801932">
            <a:off x="8482195" y="996713"/>
            <a:ext cx="597297" cy="937661"/>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6" name="Google Shape;296;p11"/>
          <p:cNvSpPr/>
          <p:nvPr/>
        </p:nvSpPr>
        <p:spPr>
          <a:xfrm rot="5200625">
            <a:off x="4975084" y="-222517"/>
            <a:ext cx="701626" cy="76552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7" name="Google Shape;297;p11"/>
          <p:cNvSpPr/>
          <p:nvPr/>
        </p:nvSpPr>
        <p:spPr>
          <a:xfrm rot="942660">
            <a:off x="4585376" y="4393088"/>
            <a:ext cx="833403" cy="485179"/>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8" name="Google Shape;298;p11"/>
          <p:cNvSpPr/>
          <p:nvPr/>
        </p:nvSpPr>
        <p:spPr>
          <a:xfrm rot="-5506349">
            <a:off x="8198666" y="3597357"/>
            <a:ext cx="274487" cy="28101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rot="-5506848">
            <a:off x="8197826" y="3625742"/>
            <a:ext cx="179267" cy="19341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rot="-10292983">
            <a:off x="8081725" y="3802439"/>
            <a:ext cx="215214" cy="23219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ith color background 1">
  <p:cSld name="BLANK_1">
    <p:bg>
      <p:bgPr>
        <a:solidFill>
          <a:srgbClr val="FFA105"/>
        </a:solidFill>
        <a:effectLst/>
      </p:bgPr>
    </p:bg>
    <p:spTree>
      <p:nvGrpSpPr>
        <p:cNvPr id="1" name="Shape 301"/>
        <p:cNvGrpSpPr/>
        <p:nvPr/>
      </p:nvGrpSpPr>
      <p:grpSpPr>
        <a:xfrm>
          <a:off x="0" y="0"/>
          <a:ext cx="0" cy="0"/>
          <a:chOff x="0" y="0"/>
          <a:chExt cx="0" cy="0"/>
        </a:xfrm>
      </p:grpSpPr>
      <p:sp>
        <p:nvSpPr>
          <p:cNvPr id="302" name="Google Shape;302;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303" name="Google Shape;303;p12"/>
          <p:cNvSpPr/>
          <p:nvPr/>
        </p:nvSpPr>
        <p:spPr>
          <a:xfrm rot="1319053">
            <a:off x="-51439" y="1007787"/>
            <a:ext cx="601219" cy="941593"/>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597036" y="-234941"/>
            <a:ext cx="817717" cy="835985"/>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rot="-5330471">
            <a:off x="8178192" y="2569786"/>
            <a:ext cx="748134" cy="56024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rot="-9290112">
            <a:off x="7044262" y="190893"/>
            <a:ext cx="759011" cy="83463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rot="831478">
            <a:off x="1743246" y="4434137"/>
            <a:ext cx="957279" cy="859458"/>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rot="-1232764">
            <a:off x="623232" y="2763432"/>
            <a:ext cx="215203" cy="23218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rot="-2062359">
            <a:off x="255900" y="2566548"/>
            <a:ext cx="280423" cy="71867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947845" y="293861"/>
            <a:ext cx="447347" cy="341714"/>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rot="-7406442">
            <a:off x="403221" y="4030923"/>
            <a:ext cx="490399" cy="753856"/>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6664726" y="4642200"/>
            <a:ext cx="766865" cy="689932"/>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3" name="Google Shape;313;p12"/>
          <p:cNvSpPr/>
          <p:nvPr/>
        </p:nvSpPr>
        <p:spPr>
          <a:xfrm rot="1151678">
            <a:off x="8450738" y="3960294"/>
            <a:ext cx="326039" cy="573820"/>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4" name="Google Shape;314;p12"/>
          <p:cNvSpPr/>
          <p:nvPr/>
        </p:nvSpPr>
        <p:spPr>
          <a:xfrm rot="4358289">
            <a:off x="3897685" y="4812891"/>
            <a:ext cx="473413" cy="555582"/>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5" name="Google Shape;315;p12"/>
          <p:cNvSpPr/>
          <p:nvPr/>
        </p:nvSpPr>
        <p:spPr>
          <a:xfrm rot="-2801932">
            <a:off x="8482195" y="996713"/>
            <a:ext cx="597297" cy="937661"/>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6" name="Google Shape;316;p12"/>
          <p:cNvSpPr/>
          <p:nvPr/>
        </p:nvSpPr>
        <p:spPr>
          <a:xfrm rot="5200625">
            <a:off x="4975084" y="-222517"/>
            <a:ext cx="701626" cy="76552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7" name="Google Shape;317;p12"/>
          <p:cNvSpPr/>
          <p:nvPr/>
        </p:nvSpPr>
        <p:spPr>
          <a:xfrm rot="942660">
            <a:off x="4585376" y="4393088"/>
            <a:ext cx="833403" cy="485179"/>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8" name="Google Shape;318;p12"/>
          <p:cNvSpPr/>
          <p:nvPr/>
        </p:nvSpPr>
        <p:spPr>
          <a:xfrm rot="-5506848">
            <a:off x="8197826" y="3625742"/>
            <a:ext cx="179267" cy="19341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2"/>
          <p:cNvSpPr/>
          <p:nvPr/>
        </p:nvSpPr>
        <p:spPr>
          <a:xfrm rot="-10292983">
            <a:off x="8081725" y="3802439"/>
            <a:ext cx="215214" cy="23219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34575"/>
            <a:ext cx="5984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1pPr>
            <a:lvl2pPr lvl="1">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2pPr>
            <a:lvl3pPr lvl="2">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3pPr>
            <a:lvl4pPr lvl="3">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4pPr>
            <a:lvl5pPr lvl="4">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5pPr>
            <a:lvl6pPr lvl="5">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6pPr>
            <a:lvl7pPr lvl="6">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7pPr>
            <a:lvl8pPr lvl="7">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8pPr>
            <a:lvl9pPr lvl="8">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9pPr>
          </a:lstStyle>
          <a:p>
            <a:endParaRPr/>
          </a:p>
        </p:txBody>
      </p:sp>
      <p:sp>
        <p:nvSpPr>
          <p:cNvPr id="7" name="Google Shape;7;p1"/>
          <p:cNvSpPr txBox="1">
            <a:spLocks noGrp="1"/>
          </p:cNvSpPr>
          <p:nvPr>
            <p:ph type="body" idx="1"/>
          </p:nvPr>
        </p:nvSpPr>
        <p:spPr>
          <a:xfrm>
            <a:off x="457200" y="1428750"/>
            <a:ext cx="5984700" cy="31704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FFA105"/>
              </a:buClr>
              <a:buSzPts val="2600"/>
              <a:buFont typeface="Chivo Light"/>
              <a:buChar char="༝"/>
              <a:defRPr sz="2600">
                <a:solidFill>
                  <a:srgbClr val="65677F"/>
                </a:solidFill>
                <a:latin typeface="Chivo Light"/>
                <a:ea typeface="Chivo Light"/>
                <a:cs typeface="Chivo Light"/>
                <a:sym typeface="Chivo Light"/>
              </a:defRPr>
            </a:lvl1pPr>
            <a:lvl2pPr marL="914400" lvl="1"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2pPr>
            <a:lvl3pPr marL="1371600" lvl="2"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3pPr>
            <a:lvl4pPr marL="1828800" lvl="3"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4pPr>
            <a:lvl5pPr marL="2286000" lvl="4"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5pPr>
            <a:lvl6pPr marL="2743200" lvl="5"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6pPr>
            <a:lvl7pPr marL="3200400" lvl="6"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7pPr>
            <a:lvl8pPr marL="3657600" lvl="7"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8pPr>
            <a:lvl9pPr marL="4114800" lvl="8"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a:solidFill>
                  <a:srgbClr val="65677F"/>
                </a:solidFill>
                <a:latin typeface="Chivo Light"/>
                <a:ea typeface="Chivo Light"/>
                <a:cs typeface="Chivo Light"/>
                <a:sym typeface="Chivo Light"/>
              </a:defRPr>
            </a:lvl1pPr>
            <a:lvl2pPr lvl="1" algn="r">
              <a:buNone/>
              <a:defRPr sz="1300">
                <a:solidFill>
                  <a:srgbClr val="65677F"/>
                </a:solidFill>
                <a:latin typeface="Chivo Light"/>
                <a:ea typeface="Chivo Light"/>
                <a:cs typeface="Chivo Light"/>
                <a:sym typeface="Chivo Light"/>
              </a:defRPr>
            </a:lvl2pPr>
            <a:lvl3pPr lvl="2" algn="r">
              <a:buNone/>
              <a:defRPr sz="1300">
                <a:solidFill>
                  <a:srgbClr val="65677F"/>
                </a:solidFill>
                <a:latin typeface="Chivo Light"/>
                <a:ea typeface="Chivo Light"/>
                <a:cs typeface="Chivo Light"/>
                <a:sym typeface="Chivo Light"/>
              </a:defRPr>
            </a:lvl3pPr>
            <a:lvl4pPr lvl="3" algn="r">
              <a:buNone/>
              <a:defRPr sz="1300">
                <a:solidFill>
                  <a:srgbClr val="65677F"/>
                </a:solidFill>
                <a:latin typeface="Chivo Light"/>
                <a:ea typeface="Chivo Light"/>
                <a:cs typeface="Chivo Light"/>
                <a:sym typeface="Chivo Light"/>
              </a:defRPr>
            </a:lvl4pPr>
            <a:lvl5pPr lvl="4" algn="r">
              <a:buNone/>
              <a:defRPr sz="1300">
                <a:solidFill>
                  <a:srgbClr val="65677F"/>
                </a:solidFill>
                <a:latin typeface="Chivo Light"/>
                <a:ea typeface="Chivo Light"/>
                <a:cs typeface="Chivo Light"/>
                <a:sym typeface="Chivo Light"/>
              </a:defRPr>
            </a:lvl5pPr>
            <a:lvl6pPr lvl="5" algn="r">
              <a:buNone/>
              <a:defRPr sz="1300">
                <a:solidFill>
                  <a:srgbClr val="65677F"/>
                </a:solidFill>
                <a:latin typeface="Chivo Light"/>
                <a:ea typeface="Chivo Light"/>
                <a:cs typeface="Chivo Light"/>
                <a:sym typeface="Chivo Light"/>
              </a:defRPr>
            </a:lvl6pPr>
            <a:lvl7pPr lvl="6" algn="r">
              <a:buNone/>
              <a:defRPr sz="1300">
                <a:solidFill>
                  <a:srgbClr val="65677F"/>
                </a:solidFill>
                <a:latin typeface="Chivo Light"/>
                <a:ea typeface="Chivo Light"/>
                <a:cs typeface="Chivo Light"/>
                <a:sym typeface="Chivo Light"/>
              </a:defRPr>
            </a:lvl7pPr>
            <a:lvl8pPr lvl="7" algn="r">
              <a:buNone/>
              <a:defRPr sz="1300">
                <a:solidFill>
                  <a:srgbClr val="65677F"/>
                </a:solidFill>
                <a:latin typeface="Chivo Light"/>
                <a:ea typeface="Chivo Light"/>
                <a:cs typeface="Chivo Light"/>
                <a:sym typeface="Chivo Light"/>
              </a:defRPr>
            </a:lvl8pPr>
            <a:lvl9pPr lvl="8" algn="r">
              <a:buNone/>
              <a:defRPr sz="1300">
                <a:solidFill>
                  <a:srgbClr val="65677F"/>
                </a:solidFill>
                <a:latin typeface="Chivo Light"/>
                <a:ea typeface="Chivo Light"/>
                <a:cs typeface="Chivo Light"/>
                <a:sym typeface="Chiv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6" r:id="rId6"/>
    <p:sldLayoutId id="2147483657" r:id="rId7"/>
    <p:sldLayoutId id="214748365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vdh.virginia.gov/child-and-adult-care-food-progra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unsplash.com/" TargetMode="External"/><Relationship Id="rId4" Type="http://schemas.openxmlformats.org/officeDocument/2006/relationships/hyperlink" Target="http://www.slidescarnival.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mailto:CACFP@VDH.Virginia.Gov"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8"/>
          <p:cNvSpPr txBox="1">
            <a:spLocks noGrp="1"/>
          </p:cNvSpPr>
          <p:nvPr>
            <p:ph type="ctrTitle"/>
          </p:nvPr>
        </p:nvSpPr>
        <p:spPr>
          <a:xfrm>
            <a:off x="627076" y="1347659"/>
            <a:ext cx="4437600" cy="87697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solidFill>
                  <a:srgbClr val="FFC000"/>
                </a:solidFill>
              </a:rPr>
              <a:t>Corrective Actions</a:t>
            </a:r>
            <a:endParaRPr dirty="0">
              <a:solidFill>
                <a:srgbClr val="FFC000"/>
              </a:solidFill>
            </a:endParaRPr>
          </a:p>
        </p:txBody>
      </p:sp>
      <p:sp>
        <p:nvSpPr>
          <p:cNvPr id="365" name="Google Shape;365;p18"/>
          <p:cNvSpPr txBox="1">
            <a:spLocks noGrp="1"/>
          </p:cNvSpPr>
          <p:nvPr>
            <p:ph type="subTitle" idx="1"/>
          </p:nvPr>
        </p:nvSpPr>
        <p:spPr>
          <a:xfrm>
            <a:off x="627076" y="2557371"/>
            <a:ext cx="4437600" cy="2507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i="1" dirty="0" smtClean="0"/>
              <a:t>For all participating organizations</a:t>
            </a:r>
            <a:endParaRPr sz="1100" i="1" dirty="0"/>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1849937" y="3478695"/>
            <a:ext cx="1987744" cy="636644"/>
          </a:xfrm>
          <a:prstGeom prst="rect">
            <a:avLst/>
          </a:prstGeom>
        </p:spPr>
      </p:pic>
      <p:sp>
        <p:nvSpPr>
          <p:cNvPr id="2" name="Rectangle 1"/>
          <p:cNvSpPr/>
          <p:nvPr/>
        </p:nvSpPr>
        <p:spPr>
          <a:xfrm>
            <a:off x="627076" y="2084754"/>
            <a:ext cx="4572000" cy="523220"/>
          </a:xfrm>
          <a:prstGeom prst="rect">
            <a:avLst/>
          </a:prstGeom>
        </p:spPr>
        <p:txBody>
          <a:bodyPr anchor="ctr">
            <a:spAutoFit/>
          </a:bodyPr>
          <a:lstStyle/>
          <a:p>
            <a:pPr lvl="0"/>
            <a:r>
              <a:rPr lang="en-US" dirty="0">
                <a:latin typeface="Chivo Light" panose="020B0604020202020204" charset="0"/>
              </a:rPr>
              <a:t>Not a punishment – but an opportunity to improve operation of the CACFP!</a:t>
            </a:r>
          </a:p>
        </p:txBody>
      </p:sp>
      <p:pic>
        <p:nvPicPr>
          <p:cNvPr id="8" name="Picture 2" descr="Image result for VDH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6122" y="4770206"/>
            <a:ext cx="1380552" cy="2705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4" name="where empty"/>
          <p:cNvSpPr/>
          <p:nvPr/>
        </p:nvSpPr>
        <p:spPr>
          <a:xfrm>
            <a:off x="1134687" y="3921882"/>
            <a:ext cx="6072132" cy="747942"/>
          </a:xfrm>
          <a:custGeom>
            <a:avLst/>
            <a:gdLst>
              <a:gd name="connsiteX0" fmla="*/ 0 w 5656275"/>
              <a:gd name="connsiteY0" fmla="*/ 0 h 508162"/>
              <a:gd name="connsiteX1" fmla="*/ 5656275 w 5656275"/>
              <a:gd name="connsiteY1" fmla="*/ 0 h 508162"/>
              <a:gd name="connsiteX2" fmla="*/ 5656275 w 5656275"/>
              <a:gd name="connsiteY2" fmla="*/ 508162 h 508162"/>
              <a:gd name="connsiteX3" fmla="*/ 0 w 5656275"/>
              <a:gd name="connsiteY3" fmla="*/ 508162 h 508162"/>
              <a:gd name="connsiteX4" fmla="*/ 0 w 5656275"/>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6275" h="508162">
                <a:moveTo>
                  <a:pt x="0" y="0"/>
                </a:moveTo>
                <a:lnTo>
                  <a:pt x="5656275" y="0"/>
                </a:lnTo>
                <a:lnTo>
                  <a:pt x="5656275" y="508162"/>
                </a:lnTo>
                <a:lnTo>
                  <a:pt x="0" y="508162"/>
                </a:lnTo>
                <a:lnTo>
                  <a:pt x="0" y="0"/>
                </a:lnTo>
                <a:close/>
              </a:path>
            </a:pathLst>
          </a:custGeom>
          <a:noFill/>
          <a:ln>
            <a:solidFill>
              <a:srgbClr val="0085B4"/>
            </a:solidFill>
          </a:ln>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endParaRPr lang="en-US" sz="1400" kern="1200" dirty="0">
              <a:latin typeface="Chivo Light" panose="020B0604020202020204" charset="0"/>
            </a:endParaRPr>
          </a:p>
        </p:txBody>
      </p:sp>
      <p:sp>
        <p:nvSpPr>
          <p:cNvPr id="43" name="when empty"/>
          <p:cNvSpPr/>
          <p:nvPr/>
        </p:nvSpPr>
        <p:spPr>
          <a:xfrm>
            <a:off x="1485174" y="3077993"/>
            <a:ext cx="5690775" cy="755252"/>
          </a:xfrm>
          <a:custGeom>
            <a:avLst/>
            <a:gdLst>
              <a:gd name="connsiteX0" fmla="*/ 0 w 5292140"/>
              <a:gd name="connsiteY0" fmla="*/ 0 h 508162"/>
              <a:gd name="connsiteX1" fmla="*/ 5292140 w 5292140"/>
              <a:gd name="connsiteY1" fmla="*/ 0 h 508162"/>
              <a:gd name="connsiteX2" fmla="*/ 5292140 w 5292140"/>
              <a:gd name="connsiteY2" fmla="*/ 508162 h 508162"/>
              <a:gd name="connsiteX3" fmla="*/ 0 w 5292140"/>
              <a:gd name="connsiteY3" fmla="*/ 508162 h 508162"/>
              <a:gd name="connsiteX4" fmla="*/ 0 w 5292140"/>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2140" h="508162">
                <a:moveTo>
                  <a:pt x="0" y="0"/>
                </a:moveTo>
                <a:lnTo>
                  <a:pt x="5292140" y="0"/>
                </a:lnTo>
                <a:lnTo>
                  <a:pt x="5292140" y="508162"/>
                </a:lnTo>
                <a:lnTo>
                  <a:pt x="0" y="508162"/>
                </a:lnTo>
                <a:lnTo>
                  <a:pt x="0" y="0"/>
                </a:lnTo>
                <a:close/>
              </a:path>
            </a:pathLst>
          </a:custGeom>
          <a:noFill/>
          <a:ln>
            <a:solidFill>
              <a:srgbClr val="00B050"/>
            </a:solid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endParaRPr lang="en-US" sz="1400" kern="1200" dirty="0">
              <a:latin typeface="Chivo Light" panose="020B0604020202020204" charset="0"/>
            </a:endParaRPr>
          </a:p>
        </p:txBody>
      </p:sp>
      <p:sp>
        <p:nvSpPr>
          <p:cNvPr id="42" name="how empty"/>
          <p:cNvSpPr/>
          <p:nvPr/>
        </p:nvSpPr>
        <p:spPr>
          <a:xfrm>
            <a:off x="1584739" y="2257073"/>
            <a:ext cx="5591210" cy="775336"/>
          </a:xfrm>
          <a:custGeom>
            <a:avLst/>
            <a:gdLst>
              <a:gd name="connsiteX0" fmla="*/ 0 w 5180380"/>
              <a:gd name="connsiteY0" fmla="*/ 0 h 508162"/>
              <a:gd name="connsiteX1" fmla="*/ 5180380 w 5180380"/>
              <a:gd name="connsiteY1" fmla="*/ 0 h 508162"/>
              <a:gd name="connsiteX2" fmla="*/ 5180380 w 5180380"/>
              <a:gd name="connsiteY2" fmla="*/ 508162 h 508162"/>
              <a:gd name="connsiteX3" fmla="*/ 0 w 5180380"/>
              <a:gd name="connsiteY3" fmla="*/ 508162 h 508162"/>
              <a:gd name="connsiteX4" fmla="*/ 0 w 5180380"/>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0380" h="508162">
                <a:moveTo>
                  <a:pt x="0" y="0"/>
                </a:moveTo>
                <a:lnTo>
                  <a:pt x="5180380" y="0"/>
                </a:lnTo>
                <a:lnTo>
                  <a:pt x="5180380" y="508162"/>
                </a:lnTo>
                <a:lnTo>
                  <a:pt x="0" y="508162"/>
                </a:lnTo>
                <a:lnTo>
                  <a:pt x="0" y="0"/>
                </a:lnTo>
                <a:close/>
              </a:path>
            </a:pathLst>
          </a:custGeom>
          <a:noFill/>
          <a:ln>
            <a:solidFill>
              <a:srgbClr val="92D050"/>
            </a:solid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endParaRPr lang="en-US" sz="1200" kern="1200" dirty="0">
              <a:solidFill>
                <a:schemeClr val="tx1">
                  <a:lumMod val="50000"/>
                  <a:lumOff val="50000"/>
                </a:schemeClr>
              </a:solidFill>
              <a:latin typeface="Chivo Light" panose="020B0604020202020204" charset="0"/>
            </a:endParaRPr>
          </a:p>
        </p:txBody>
      </p:sp>
      <p:sp>
        <p:nvSpPr>
          <p:cNvPr id="41" name="who empty"/>
          <p:cNvSpPr/>
          <p:nvPr/>
        </p:nvSpPr>
        <p:spPr>
          <a:xfrm>
            <a:off x="1485174" y="1406589"/>
            <a:ext cx="5690774" cy="773085"/>
          </a:xfrm>
          <a:custGeom>
            <a:avLst/>
            <a:gdLst>
              <a:gd name="connsiteX0" fmla="*/ 0 w 5292140"/>
              <a:gd name="connsiteY0" fmla="*/ 0 h 508162"/>
              <a:gd name="connsiteX1" fmla="*/ 5292140 w 5292140"/>
              <a:gd name="connsiteY1" fmla="*/ 0 h 508162"/>
              <a:gd name="connsiteX2" fmla="*/ 5292140 w 5292140"/>
              <a:gd name="connsiteY2" fmla="*/ 508162 h 508162"/>
              <a:gd name="connsiteX3" fmla="*/ 0 w 5292140"/>
              <a:gd name="connsiteY3" fmla="*/ 508162 h 508162"/>
              <a:gd name="connsiteX4" fmla="*/ 0 w 5292140"/>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2140" h="508162">
                <a:moveTo>
                  <a:pt x="0" y="0"/>
                </a:moveTo>
                <a:lnTo>
                  <a:pt x="5292140" y="0"/>
                </a:lnTo>
                <a:lnTo>
                  <a:pt x="5292140" y="508162"/>
                </a:lnTo>
                <a:lnTo>
                  <a:pt x="0" y="508162"/>
                </a:lnTo>
                <a:lnTo>
                  <a:pt x="0" y="0"/>
                </a:lnTo>
                <a:close/>
              </a:path>
            </a:pathLst>
          </a:custGeom>
          <a:noFill/>
          <a:ln>
            <a:solidFill>
              <a:srgbClr val="FFC000"/>
            </a:solid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endParaRPr lang="en-US" sz="1300" kern="1200" dirty="0">
              <a:latin typeface="Chivo Light" panose="020B0604020202020204" charset="0"/>
            </a:endParaRPr>
          </a:p>
        </p:txBody>
      </p:sp>
      <p:sp>
        <p:nvSpPr>
          <p:cNvPr id="40" name="What empty"/>
          <p:cNvSpPr/>
          <p:nvPr/>
        </p:nvSpPr>
        <p:spPr>
          <a:xfrm>
            <a:off x="1101390" y="574969"/>
            <a:ext cx="6074557" cy="734993"/>
          </a:xfrm>
          <a:custGeom>
            <a:avLst/>
            <a:gdLst>
              <a:gd name="connsiteX0" fmla="*/ 0 w 5656275"/>
              <a:gd name="connsiteY0" fmla="*/ 0 h 508162"/>
              <a:gd name="connsiteX1" fmla="*/ 5656275 w 5656275"/>
              <a:gd name="connsiteY1" fmla="*/ 0 h 508162"/>
              <a:gd name="connsiteX2" fmla="*/ 5656275 w 5656275"/>
              <a:gd name="connsiteY2" fmla="*/ 508162 h 508162"/>
              <a:gd name="connsiteX3" fmla="*/ 0 w 5656275"/>
              <a:gd name="connsiteY3" fmla="*/ 508162 h 508162"/>
              <a:gd name="connsiteX4" fmla="*/ 0 w 5656275"/>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6275" h="508162">
                <a:moveTo>
                  <a:pt x="0" y="0"/>
                </a:moveTo>
                <a:lnTo>
                  <a:pt x="5656275" y="0"/>
                </a:lnTo>
                <a:lnTo>
                  <a:pt x="5656275" y="508162"/>
                </a:lnTo>
                <a:lnTo>
                  <a:pt x="0" y="508162"/>
                </a:lnTo>
                <a:lnTo>
                  <a:pt x="0" y="0"/>
                </a:lnTo>
                <a:close/>
              </a:path>
            </a:pathLst>
          </a:custGeom>
          <a:noFill/>
          <a:ln>
            <a:solidFill>
              <a:srgbClr val="C00000"/>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endParaRPr lang="en-US" sz="1300" kern="1200" dirty="0">
              <a:latin typeface="Chivo Light" panose="020B0604020202020204" charset="0"/>
            </a:endParaRPr>
          </a:p>
        </p:txBody>
      </p:sp>
      <p:sp>
        <p:nvSpPr>
          <p:cNvPr id="479" name="Google Shape;479;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9" name="Block Arc 8"/>
          <p:cNvSpPr/>
          <p:nvPr/>
        </p:nvSpPr>
        <p:spPr>
          <a:xfrm>
            <a:off x="-3932527" y="-10635"/>
            <a:ext cx="5472816" cy="5472816"/>
          </a:xfrm>
          <a:prstGeom prst="blockArc">
            <a:avLst>
              <a:gd name="adj1" fmla="val 18900000"/>
              <a:gd name="adj2" fmla="val 2700000"/>
              <a:gd name="adj3" fmla="val 395"/>
            </a:avLst>
          </a:prstGeom>
          <a:noFill/>
          <a:ln>
            <a:noFill/>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29" name="What"/>
          <p:cNvSpPr/>
          <p:nvPr/>
        </p:nvSpPr>
        <p:spPr>
          <a:xfrm>
            <a:off x="1101390" y="548259"/>
            <a:ext cx="6074557" cy="812746"/>
          </a:xfrm>
          <a:custGeom>
            <a:avLst/>
            <a:gdLst>
              <a:gd name="connsiteX0" fmla="*/ 0 w 5656275"/>
              <a:gd name="connsiteY0" fmla="*/ 0 h 508162"/>
              <a:gd name="connsiteX1" fmla="*/ 5656275 w 5656275"/>
              <a:gd name="connsiteY1" fmla="*/ 0 h 508162"/>
              <a:gd name="connsiteX2" fmla="*/ 5656275 w 5656275"/>
              <a:gd name="connsiteY2" fmla="*/ 508162 h 508162"/>
              <a:gd name="connsiteX3" fmla="*/ 0 w 5656275"/>
              <a:gd name="connsiteY3" fmla="*/ 508162 h 508162"/>
              <a:gd name="connsiteX4" fmla="*/ 0 w 5656275"/>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6275" h="508162">
                <a:moveTo>
                  <a:pt x="0" y="0"/>
                </a:moveTo>
                <a:lnTo>
                  <a:pt x="5656275" y="0"/>
                </a:lnTo>
                <a:lnTo>
                  <a:pt x="5656275" y="508162"/>
                </a:lnTo>
                <a:lnTo>
                  <a:pt x="0" y="508162"/>
                </a:lnTo>
                <a:lnTo>
                  <a:pt x="0" y="0"/>
                </a:lnTo>
                <a:close/>
              </a:path>
            </a:pathLst>
          </a:custGeom>
          <a:solidFill>
            <a:srgbClr val="C00000"/>
          </a:solidFill>
          <a:ln>
            <a:solidFill>
              <a:schemeClr val="bg1"/>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Shadows Into Light Two" panose="020B0604020202020204" charset="0"/>
              </a:rPr>
              <a:t>What</a:t>
            </a:r>
            <a:r>
              <a:rPr lang="en-US" sz="1300" kern="1200" dirty="0" smtClean="0">
                <a:latin typeface="Chivo Light" panose="020B0604020202020204" charset="0"/>
              </a:rPr>
              <a:t> </a:t>
            </a:r>
            <a:r>
              <a:rPr lang="en-US" sz="1800" kern="1200" dirty="0" smtClean="0">
                <a:solidFill>
                  <a:schemeClr val="bg2">
                    <a:lumMod val="50000"/>
                  </a:schemeClr>
                </a:solidFill>
                <a:latin typeface="Chivo Light" panose="020B0604020202020204" charset="0"/>
              </a:rPr>
              <a:t>processes and procedures will be implemented to correct the finding?</a:t>
            </a:r>
            <a:endParaRPr lang="en-US" sz="1800" kern="1200" dirty="0">
              <a:solidFill>
                <a:schemeClr val="bg2">
                  <a:lumMod val="50000"/>
                </a:schemeClr>
              </a:solidFill>
              <a:latin typeface="Chivo Light" panose="020B0604020202020204" charset="0"/>
            </a:endParaRPr>
          </a:p>
        </p:txBody>
      </p:sp>
      <p:sp>
        <p:nvSpPr>
          <p:cNvPr id="30" name="Oval 29"/>
          <p:cNvSpPr/>
          <p:nvPr/>
        </p:nvSpPr>
        <p:spPr>
          <a:xfrm>
            <a:off x="680738" y="617588"/>
            <a:ext cx="635203" cy="635203"/>
          </a:xfrm>
          <a:prstGeom prst="ellipse">
            <a:avLst/>
          </a:prstGeom>
          <a:solidFill>
            <a:schemeClr val="bg1"/>
          </a:solidFill>
          <a:ln>
            <a:solidFill>
              <a:srgbClr val="FFAFA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1" name="who"/>
          <p:cNvSpPr/>
          <p:nvPr/>
        </p:nvSpPr>
        <p:spPr>
          <a:xfrm>
            <a:off x="1454305" y="1385637"/>
            <a:ext cx="5721645" cy="800837"/>
          </a:xfrm>
          <a:custGeom>
            <a:avLst/>
            <a:gdLst>
              <a:gd name="connsiteX0" fmla="*/ 0 w 5292140"/>
              <a:gd name="connsiteY0" fmla="*/ 0 h 508162"/>
              <a:gd name="connsiteX1" fmla="*/ 5292140 w 5292140"/>
              <a:gd name="connsiteY1" fmla="*/ 0 h 508162"/>
              <a:gd name="connsiteX2" fmla="*/ 5292140 w 5292140"/>
              <a:gd name="connsiteY2" fmla="*/ 508162 h 508162"/>
              <a:gd name="connsiteX3" fmla="*/ 0 w 5292140"/>
              <a:gd name="connsiteY3" fmla="*/ 508162 h 508162"/>
              <a:gd name="connsiteX4" fmla="*/ 0 w 5292140"/>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2140" h="508162">
                <a:moveTo>
                  <a:pt x="0" y="0"/>
                </a:moveTo>
                <a:lnTo>
                  <a:pt x="5292140" y="0"/>
                </a:lnTo>
                <a:lnTo>
                  <a:pt x="5292140" y="508162"/>
                </a:lnTo>
                <a:lnTo>
                  <a:pt x="0" y="508162"/>
                </a:lnTo>
                <a:lnTo>
                  <a:pt x="0" y="0"/>
                </a:lnTo>
                <a:close/>
              </a:path>
            </a:pathLst>
          </a:custGeom>
          <a:solidFill>
            <a:srgbClr val="DAA6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Shadows Into Light Two" panose="020B0604020202020204" charset="0"/>
              </a:rPr>
              <a:t>Who</a:t>
            </a:r>
            <a:r>
              <a:rPr lang="en-US" sz="1300" kern="1200" dirty="0" smtClean="0">
                <a:latin typeface="Chivo Light" panose="020B0604020202020204" charset="0"/>
              </a:rPr>
              <a:t> </a:t>
            </a:r>
            <a:r>
              <a:rPr lang="en-US" sz="1800" kern="1200" dirty="0" smtClean="0">
                <a:solidFill>
                  <a:schemeClr val="bg2">
                    <a:lumMod val="50000"/>
                  </a:schemeClr>
                </a:solidFill>
                <a:latin typeface="Chivo Light" panose="020B0604020202020204" charset="0"/>
              </a:rPr>
              <a:t>is ultimately responsible for implementing the processes and internal controls?</a:t>
            </a:r>
            <a:endParaRPr lang="en-US" sz="1800" kern="1200" dirty="0">
              <a:solidFill>
                <a:schemeClr val="bg2">
                  <a:lumMod val="50000"/>
                </a:schemeClr>
              </a:solidFill>
              <a:latin typeface="Chivo Light" panose="020B0604020202020204" charset="0"/>
            </a:endParaRPr>
          </a:p>
        </p:txBody>
      </p:sp>
      <p:sp>
        <p:nvSpPr>
          <p:cNvPr id="448" name="Oval 447"/>
          <p:cNvSpPr/>
          <p:nvPr/>
        </p:nvSpPr>
        <p:spPr>
          <a:xfrm>
            <a:off x="1134687" y="1465772"/>
            <a:ext cx="635203" cy="635203"/>
          </a:xfrm>
          <a:prstGeom prst="ellipse">
            <a:avLst/>
          </a:prstGeom>
          <a:ln>
            <a:solidFill>
              <a:srgbClr val="FFEBAB"/>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49" name="how"/>
          <p:cNvSpPr/>
          <p:nvPr/>
        </p:nvSpPr>
        <p:spPr>
          <a:xfrm>
            <a:off x="1584739" y="2256785"/>
            <a:ext cx="5591209" cy="772729"/>
          </a:xfrm>
          <a:custGeom>
            <a:avLst/>
            <a:gdLst>
              <a:gd name="connsiteX0" fmla="*/ 0 w 5180380"/>
              <a:gd name="connsiteY0" fmla="*/ 0 h 508162"/>
              <a:gd name="connsiteX1" fmla="*/ 5180380 w 5180380"/>
              <a:gd name="connsiteY1" fmla="*/ 0 h 508162"/>
              <a:gd name="connsiteX2" fmla="*/ 5180380 w 5180380"/>
              <a:gd name="connsiteY2" fmla="*/ 508162 h 508162"/>
              <a:gd name="connsiteX3" fmla="*/ 0 w 5180380"/>
              <a:gd name="connsiteY3" fmla="*/ 508162 h 508162"/>
              <a:gd name="connsiteX4" fmla="*/ 0 w 5180380"/>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0380" h="508162">
                <a:moveTo>
                  <a:pt x="0" y="0"/>
                </a:moveTo>
                <a:lnTo>
                  <a:pt x="5180380" y="0"/>
                </a:lnTo>
                <a:lnTo>
                  <a:pt x="5180380" y="508162"/>
                </a:lnTo>
                <a:lnTo>
                  <a:pt x="0" y="508162"/>
                </a:lnTo>
                <a:lnTo>
                  <a:pt x="0" y="0"/>
                </a:lnTo>
                <a:close/>
              </a:path>
            </a:pathLst>
          </a:custGeom>
          <a:solidFill>
            <a:srgbClr val="92D05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r>
              <a:rPr lang="en-US" sz="2400" kern="1200" dirty="0" smtClean="0">
                <a:solidFill>
                  <a:schemeClr val="bg1"/>
                </a:solidFill>
                <a:effectLst>
                  <a:outerShdw blurRad="38100" dist="38100" dir="2700000" algn="tl">
                    <a:srgbClr val="000000">
                      <a:alpha val="43137"/>
                    </a:srgbClr>
                  </a:outerShdw>
                </a:effectLst>
                <a:latin typeface="Shadows Into Light Two" panose="020B0604020202020204" charset="0"/>
              </a:rPr>
              <a:t>How</a:t>
            </a:r>
            <a:r>
              <a:rPr lang="en-US" sz="2000" kern="1200" dirty="0" smtClean="0">
                <a:solidFill>
                  <a:schemeClr val="bg1"/>
                </a:solidFill>
                <a:effectLst>
                  <a:outerShdw blurRad="38100" dist="38100" dir="2700000" algn="tl">
                    <a:srgbClr val="000000">
                      <a:alpha val="43137"/>
                    </a:srgbClr>
                  </a:outerShdw>
                </a:effectLst>
                <a:latin typeface="Chivo Light" panose="020B0604020202020204" charset="0"/>
              </a:rPr>
              <a:t> </a:t>
            </a:r>
            <a:r>
              <a:rPr lang="en-US" sz="1800" kern="1200" dirty="0" smtClean="0">
                <a:solidFill>
                  <a:schemeClr val="bg2">
                    <a:lumMod val="50000"/>
                  </a:schemeClr>
                </a:solidFill>
                <a:latin typeface="Chivo Light" panose="020B0604020202020204" charset="0"/>
              </a:rPr>
              <a:t>will the facility ensure the processes and procedures are followed consistently to prevent recurrence?</a:t>
            </a:r>
            <a:endParaRPr lang="en-US" sz="1800" kern="1200" dirty="0">
              <a:solidFill>
                <a:schemeClr val="bg2">
                  <a:lumMod val="50000"/>
                </a:schemeClr>
              </a:solidFill>
              <a:latin typeface="Chivo Light" panose="020B0604020202020204" charset="0"/>
            </a:endParaRPr>
          </a:p>
        </p:txBody>
      </p:sp>
      <p:sp>
        <p:nvSpPr>
          <p:cNvPr id="450" name="Oval 449"/>
          <p:cNvSpPr/>
          <p:nvPr/>
        </p:nvSpPr>
        <p:spPr>
          <a:xfrm>
            <a:off x="1256673" y="2316514"/>
            <a:ext cx="635203" cy="635203"/>
          </a:xfrm>
          <a:prstGeom prst="ellipse">
            <a:avLst/>
          </a:prstGeom>
          <a:ln>
            <a:solidFill>
              <a:schemeClr val="accent3">
                <a:lumMod val="40000"/>
                <a:lumOff val="6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51" name="when"/>
          <p:cNvSpPr/>
          <p:nvPr/>
        </p:nvSpPr>
        <p:spPr>
          <a:xfrm>
            <a:off x="1485175" y="3081547"/>
            <a:ext cx="5700380" cy="751698"/>
          </a:xfrm>
          <a:custGeom>
            <a:avLst/>
            <a:gdLst>
              <a:gd name="connsiteX0" fmla="*/ 0 w 5292140"/>
              <a:gd name="connsiteY0" fmla="*/ 0 h 508162"/>
              <a:gd name="connsiteX1" fmla="*/ 5292140 w 5292140"/>
              <a:gd name="connsiteY1" fmla="*/ 0 h 508162"/>
              <a:gd name="connsiteX2" fmla="*/ 5292140 w 5292140"/>
              <a:gd name="connsiteY2" fmla="*/ 508162 h 508162"/>
              <a:gd name="connsiteX3" fmla="*/ 0 w 5292140"/>
              <a:gd name="connsiteY3" fmla="*/ 508162 h 508162"/>
              <a:gd name="connsiteX4" fmla="*/ 0 w 5292140"/>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2140" h="508162">
                <a:moveTo>
                  <a:pt x="0" y="0"/>
                </a:moveTo>
                <a:lnTo>
                  <a:pt x="5292140" y="0"/>
                </a:lnTo>
                <a:lnTo>
                  <a:pt x="5292140" y="508162"/>
                </a:lnTo>
                <a:lnTo>
                  <a:pt x="0" y="508162"/>
                </a:lnTo>
                <a:lnTo>
                  <a:pt x="0" y="0"/>
                </a:lnTo>
                <a:close/>
              </a:path>
            </a:pathLst>
          </a:custGeom>
          <a:solidFill>
            <a:srgbClr val="00B05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Shadows Into Light Two" panose="020B0604020202020204" charset="0"/>
              </a:rPr>
              <a:t>When</a:t>
            </a:r>
            <a:r>
              <a:rPr lang="en-US" sz="1400" kern="1200" dirty="0" smtClean="0">
                <a:latin typeface="Chivo Light" panose="020B0604020202020204" charset="0"/>
              </a:rPr>
              <a:t> </a:t>
            </a:r>
            <a:r>
              <a:rPr lang="en-US" sz="1800" kern="1200" dirty="0" smtClean="0">
                <a:solidFill>
                  <a:schemeClr val="bg2">
                    <a:lumMod val="50000"/>
                  </a:schemeClr>
                </a:solidFill>
                <a:latin typeface="Chivo Light" panose="020B0604020202020204" charset="0"/>
              </a:rPr>
              <a:t>will the processes and procedures be implemented and at what frequency?</a:t>
            </a:r>
            <a:endParaRPr lang="en-US" sz="1800" kern="1200" dirty="0">
              <a:solidFill>
                <a:schemeClr val="bg2">
                  <a:lumMod val="50000"/>
                </a:schemeClr>
              </a:solidFill>
              <a:latin typeface="Chivo Light" panose="020B0604020202020204" charset="0"/>
            </a:endParaRPr>
          </a:p>
        </p:txBody>
      </p:sp>
      <p:sp>
        <p:nvSpPr>
          <p:cNvPr id="452" name="Oval 451"/>
          <p:cNvSpPr/>
          <p:nvPr/>
        </p:nvSpPr>
        <p:spPr>
          <a:xfrm>
            <a:off x="1141850" y="3141827"/>
            <a:ext cx="635203" cy="635203"/>
          </a:xfrm>
          <a:prstGeom prst="ellipse">
            <a:avLst/>
          </a:prstGeom>
          <a:ln>
            <a:solidFill>
              <a:srgbClr val="92D050"/>
            </a:solidFill>
          </a:ln>
        </p:spPr>
        <p:style>
          <a:lnRef idx="2">
            <a:schemeClr val="accent3"/>
          </a:lnRef>
          <a:fillRef idx="1">
            <a:schemeClr val="lt1"/>
          </a:fillRef>
          <a:effectRef idx="0">
            <a:schemeClr val="accent3"/>
          </a:effectRef>
          <a:fontRef idx="minor">
            <a:schemeClr val="dk1"/>
          </a:fontRef>
        </p:style>
      </p:sp>
      <p:sp>
        <p:nvSpPr>
          <p:cNvPr id="453" name="where"/>
          <p:cNvSpPr/>
          <p:nvPr/>
        </p:nvSpPr>
        <p:spPr>
          <a:xfrm>
            <a:off x="1104173" y="3876982"/>
            <a:ext cx="6115333" cy="836579"/>
          </a:xfrm>
          <a:custGeom>
            <a:avLst/>
            <a:gdLst>
              <a:gd name="connsiteX0" fmla="*/ 0 w 5656275"/>
              <a:gd name="connsiteY0" fmla="*/ 0 h 508162"/>
              <a:gd name="connsiteX1" fmla="*/ 5656275 w 5656275"/>
              <a:gd name="connsiteY1" fmla="*/ 0 h 508162"/>
              <a:gd name="connsiteX2" fmla="*/ 5656275 w 5656275"/>
              <a:gd name="connsiteY2" fmla="*/ 508162 h 508162"/>
              <a:gd name="connsiteX3" fmla="*/ 0 w 5656275"/>
              <a:gd name="connsiteY3" fmla="*/ 508162 h 508162"/>
              <a:gd name="connsiteX4" fmla="*/ 0 w 5656275"/>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6275" h="508162">
                <a:moveTo>
                  <a:pt x="0" y="0"/>
                </a:moveTo>
                <a:lnTo>
                  <a:pt x="5656275" y="0"/>
                </a:lnTo>
                <a:lnTo>
                  <a:pt x="5656275" y="508162"/>
                </a:lnTo>
                <a:lnTo>
                  <a:pt x="0" y="508162"/>
                </a:lnTo>
                <a:lnTo>
                  <a:pt x="0" y="0"/>
                </a:lnTo>
                <a:close/>
              </a:path>
            </a:pathLst>
          </a:custGeom>
          <a:solidFill>
            <a:srgbClr val="0085B4"/>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Shadows Into Light Two" panose="020B0604020202020204" charset="0"/>
              </a:rPr>
              <a:t>Where</a:t>
            </a:r>
            <a:r>
              <a:rPr lang="en-US" sz="1400" kern="1200" dirty="0" smtClean="0">
                <a:latin typeface="Chivo Light" panose="020B0604020202020204" charset="0"/>
              </a:rPr>
              <a:t> </a:t>
            </a:r>
            <a:r>
              <a:rPr lang="en-US" sz="1800" kern="1200" dirty="0" smtClean="0">
                <a:solidFill>
                  <a:schemeClr val="bg2">
                    <a:lumMod val="50000"/>
                  </a:schemeClr>
                </a:solidFill>
                <a:latin typeface="Chivo Light" panose="020B0604020202020204" charset="0"/>
              </a:rPr>
              <a:t>will the documentation be retained?</a:t>
            </a:r>
            <a:endParaRPr lang="en-US" sz="1800" kern="1200" dirty="0">
              <a:solidFill>
                <a:schemeClr val="bg2">
                  <a:lumMod val="50000"/>
                </a:schemeClr>
              </a:solidFill>
              <a:latin typeface="Chivo Light" panose="020B0604020202020204" charset="0"/>
            </a:endParaRPr>
          </a:p>
        </p:txBody>
      </p:sp>
      <p:sp>
        <p:nvSpPr>
          <p:cNvPr id="454" name="Oval 453"/>
          <p:cNvSpPr/>
          <p:nvPr/>
        </p:nvSpPr>
        <p:spPr>
          <a:xfrm>
            <a:off x="772569" y="3992329"/>
            <a:ext cx="635203" cy="635203"/>
          </a:xfrm>
          <a:prstGeom prst="ellipse">
            <a:avLst/>
          </a:prstGeom>
          <a:ln>
            <a:solidFill>
              <a:srgbClr val="D5F4FF"/>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W-what"/>
          <p:cNvSpPr txBox="1"/>
          <p:nvPr/>
        </p:nvSpPr>
        <p:spPr>
          <a:xfrm>
            <a:off x="624196" y="636457"/>
            <a:ext cx="725561" cy="646331"/>
          </a:xfrm>
          <a:prstGeom prst="rect">
            <a:avLst/>
          </a:prstGeom>
          <a:noFill/>
        </p:spPr>
        <p:txBody>
          <a:bodyPr wrap="square" rtlCol="0" anchor="ctr">
            <a:spAutoFit/>
          </a:bodyPr>
          <a:lstStyle/>
          <a:p>
            <a:pPr algn="ctr"/>
            <a:r>
              <a:rPr lang="en-US" sz="3600" b="1" dirty="0" smtClean="0">
                <a:solidFill>
                  <a:srgbClr val="C00000"/>
                </a:solidFill>
                <a:latin typeface="Chivo" panose="020B0604020202020204" charset="0"/>
              </a:rPr>
              <a:t>W</a:t>
            </a:r>
            <a:endParaRPr lang="en-US" sz="3600" b="1" dirty="0">
              <a:solidFill>
                <a:srgbClr val="C00000"/>
              </a:solidFill>
              <a:latin typeface="Chivo" panose="020B0604020202020204" charset="0"/>
            </a:endParaRPr>
          </a:p>
        </p:txBody>
      </p:sp>
      <p:sp>
        <p:nvSpPr>
          <p:cNvPr id="23" name="TextBox 22"/>
          <p:cNvSpPr txBox="1"/>
          <p:nvPr/>
        </p:nvSpPr>
        <p:spPr>
          <a:xfrm>
            <a:off x="1102954" y="1481310"/>
            <a:ext cx="725561" cy="646331"/>
          </a:xfrm>
          <a:prstGeom prst="rect">
            <a:avLst/>
          </a:prstGeom>
          <a:noFill/>
        </p:spPr>
        <p:txBody>
          <a:bodyPr wrap="square" rtlCol="0" anchor="ctr">
            <a:spAutoFit/>
          </a:bodyPr>
          <a:lstStyle/>
          <a:p>
            <a:pPr algn="ctr"/>
            <a:r>
              <a:rPr lang="en-US" sz="3600" b="1" dirty="0" smtClean="0">
                <a:solidFill>
                  <a:srgbClr val="FFC000"/>
                </a:solidFill>
                <a:latin typeface="Chivo" panose="020B0604020202020204" charset="0"/>
              </a:rPr>
              <a:t>W</a:t>
            </a:r>
            <a:endParaRPr lang="en-US" sz="3600" b="1" dirty="0">
              <a:solidFill>
                <a:srgbClr val="FFC000"/>
              </a:solidFill>
              <a:latin typeface="Chivo" panose="020B0604020202020204" charset="0"/>
            </a:endParaRPr>
          </a:p>
        </p:txBody>
      </p:sp>
      <p:sp>
        <p:nvSpPr>
          <p:cNvPr id="24" name="TextBox 23"/>
          <p:cNvSpPr txBox="1"/>
          <p:nvPr/>
        </p:nvSpPr>
        <p:spPr>
          <a:xfrm>
            <a:off x="1211493" y="2316972"/>
            <a:ext cx="725561" cy="646331"/>
          </a:xfrm>
          <a:prstGeom prst="rect">
            <a:avLst/>
          </a:prstGeom>
          <a:noFill/>
        </p:spPr>
        <p:txBody>
          <a:bodyPr wrap="square" rtlCol="0" anchor="ctr">
            <a:spAutoFit/>
          </a:bodyPr>
          <a:lstStyle/>
          <a:p>
            <a:pPr algn="ctr"/>
            <a:r>
              <a:rPr lang="en-US" sz="3600" b="1" dirty="0" smtClean="0">
                <a:solidFill>
                  <a:srgbClr val="92D050"/>
                </a:solidFill>
                <a:latin typeface="Chivo" panose="020B0604020202020204" charset="0"/>
              </a:rPr>
              <a:t>H</a:t>
            </a:r>
            <a:endParaRPr lang="en-US" sz="3600" b="1" dirty="0">
              <a:solidFill>
                <a:srgbClr val="92D050"/>
              </a:solidFill>
              <a:latin typeface="Chivo" panose="020B0604020202020204" charset="0"/>
            </a:endParaRPr>
          </a:p>
        </p:txBody>
      </p:sp>
      <p:sp>
        <p:nvSpPr>
          <p:cNvPr id="25" name="TextBox 24"/>
          <p:cNvSpPr txBox="1"/>
          <p:nvPr/>
        </p:nvSpPr>
        <p:spPr>
          <a:xfrm>
            <a:off x="1101391" y="3149274"/>
            <a:ext cx="725561" cy="646331"/>
          </a:xfrm>
          <a:prstGeom prst="rect">
            <a:avLst/>
          </a:prstGeom>
          <a:noFill/>
        </p:spPr>
        <p:txBody>
          <a:bodyPr wrap="square" rtlCol="0" anchor="ctr">
            <a:spAutoFit/>
          </a:bodyPr>
          <a:lstStyle/>
          <a:p>
            <a:pPr algn="ctr"/>
            <a:r>
              <a:rPr lang="en-US" sz="3600" b="1" dirty="0" smtClean="0">
                <a:solidFill>
                  <a:srgbClr val="00B050"/>
                </a:solidFill>
                <a:latin typeface="Chivo" panose="020B0604020202020204" charset="0"/>
              </a:rPr>
              <a:t>W</a:t>
            </a:r>
            <a:endParaRPr lang="en-US" sz="3600" b="1" dirty="0">
              <a:solidFill>
                <a:srgbClr val="00B050"/>
              </a:solidFill>
              <a:latin typeface="Chivo" panose="020B0604020202020204" charset="0"/>
            </a:endParaRPr>
          </a:p>
        </p:txBody>
      </p:sp>
      <p:sp>
        <p:nvSpPr>
          <p:cNvPr id="26" name="TextBox 25"/>
          <p:cNvSpPr txBox="1"/>
          <p:nvPr/>
        </p:nvSpPr>
        <p:spPr>
          <a:xfrm>
            <a:off x="740174" y="4023492"/>
            <a:ext cx="725561" cy="646331"/>
          </a:xfrm>
          <a:prstGeom prst="rect">
            <a:avLst/>
          </a:prstGeom>
          <a:noFill/>
        </p:spPr>
        <p:txBody>
          <a:bodyPr wrap="square" rtlCol="0" anchor="ctr">
            <a:spAutoFit/>
          </a:bodyPr>
          <a:lstStyle/>
          <a:p>
            <a:pPr algn="ctr"/>
            <a:r>
              <a:rPr lang="en-US" sz="3600" b="1" dirty="0" smtClean="0">
                <a:solidFill>
                  <a:srgbClr val="0070C0"/>
                </a:solidFill>
                <a:latin typeface="Chivo" panose="020B0604020202020204" charset="0"/>
              </a:rPr>
              <a:t>W</a:t>
            </a:r>
            <a:endParaRPr lang="en-US" sz="3600" b="1" dirty="0">
              <a:solidFill>
                <a:srgbClr val="0070C0"/>
              </a:solidFill>
              <a:latin typeface="Chivo" panose="020B0604020202020204" charset="0"/>
            </a:endParaRPr>
          </a:p>
        </p:txBody>
      </p:sp>
      <p:sp>
        <p:nvSpPr>
          <p:cNvPr id="27" name="developing"/>
          <p:cNvSpPr txBox="1"/>
          <p:nvPr/>
        </p:nvSpPr>
        <p:spPr>
          <a:xfrm rot="16200000">
            <a:off x="-2056901" y="2264857"/>
            <a:ext cx="5031116" cy="707886"/>
          </a:xfrm>
          <a:prstGeom prst="rect">
            <a:avLst/>
          </a:prstGeom>
          <a:noFill/>
        </p:spPr>
        <p:txBody>
          <a:bodyPr wrap="square" rtlCol="0">
            <a:spAutoFit/>
          </a:bodyPr>
          <a:lstStyle/>
          <a:p>
            <a:pPr algn="ctr"/>
            <a:r>
              <a:rPr lang="en-US" sz="4000" b="1" dirty="0" smtClean="0">
                <a:solidFill>
                  <a:srgbClr val="7030A0"/>
                </a:solidFill>
                <a:latin typeface="Shadows Into Light Two" panose="020B0604020202020204" charset="0"/>
              </a:rPr>
              <a:t>Developing the CAP</a:t>
            </a:r>
            <a:endParaRPr lang="en-US" sz="2000" dirty="0">
              <a:solidFill>
                <a:srgbClr val="7030A0"/>
              </a:solidFill>
              <a:latin typeface="Shadows Into Light Two" panose="020B0604020202020204" charset="0"/>
            </a:endParaRPr>
          </a:p>
        </p:txBody>
      </p:sp>
      <p:sp>
        <p:nvSpPr>
          <p:cNvPr id="32" name="TextBox 31"/>
          <p:cNvSpPr txBox="1"/>
          <p:nvPr/>
        </p:nvSpPr>
        <p:spPr>
          <a:xfrm>
            <a:off x="96463" y="42857"/>
            <a:ext cx="2213641" cy="461665"/>
          </a:xfrm>
          <a:prstGeom prst="rect">
            <a:avLst/>
          </a:prstGeom>
          <a:noFill/>
        </p:spPr>
        <p:txBody>
          <a:bodyPr wrap="square" rtlCol="0">
            <a:spAutoFit/>
          </a:bodyPr>
          <a:lstStyle/>
          <a:p>
            <a:r>
              <a:rPr lang="en-US" sz="2400" dirty="0" smtClean="0">
                <a:solidFill>
                  <a:schemeClr val="bg1">
                    <a:lumMod val="65000"/>
                  </a:schemeClr>
                </a:solidFill>
                <a:latin typeface="Chivo Light" panose="020B0604020202020204" charset="0"/>
              </a:rPr>
              <a:t>Components</a:t>
            </a:r>
            <a:endParaRPr lang="en-US" sz="2400" dirty="0">
              <a:solidFill>
                <a:schemeClr val="bg1">
                  <a:lumMod val="65000"/>
                </a:schemeClr>
              </a:solidFill>
              <a:latin typeface="Chivo Light" panose="020B0604020202020204" charset="0"/>
            </a:endParaRPr>
          </a:p>
        </p:txBody>
      </p:sp>
    </p:spTree>
    <p:extLst>
      <p:ext uri="{BB962C8B-B14F-4D97-AF65-F5344CB8AC3E}">
        <p14:creationId xmlns:p14="http://schemas.microsoft.com/office/powerpoint/2010/main" val="301337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49"/>
                                        </p:tgtEl>
                                        <p:attrNameLst>
                                          <p:attrName>style.visibility</p:attrName>
                                        </p:attrNameLst>
                                      </p:cBhvr>
                                      <p:to>
                                        <p:strVal val="visible"/>
                                      </p:to>
                                    </p:set>
                                    <p:animEffect transition="in" filter="fade">
                                      <p:cBhvr>
                                        <p:cTn id="21" dur="1000"/>
                                        <p:tgtEl>
                                          <p:spTgt spid="449"/>
                                        </p:tgtEl>
                                      </p:cBhvr>
                                    </p:animEffect>
                                    <p:anim calcmode="lin" valueType="num">
                                      <p:cBhvr>
                                        <p:cTn id="22" dur="1000" fill="hold"/>
                                        <p:tgtEl>
                                          <p:spTgt spid="449"/>
                                        </p:tgtEl>
                                        <p:attrNameLst>
                                          <p:attrName>ppt_x</p:attrName>
                                        </p:attrNameLst>
                                      </p:cBhvr>
                                      <p:tavLst>
                                        <p:tav tm="0">
                                          <p:val>
                                            <p:strVal val="#ppt_x"/>
                                          </p:val>
                                        </p:tav>
                                        <p:tav tm="100000">
                                          <p:val>
                                            <p:strVal val="#ppt_x"/>
                                          </p:val>
                                        </p:tav>
                                      </p:tavLst>
                                    </p:anim>
                                    <p:anim calcmode="lin" valueType="num">
                                      <p:cBhvr>
                                        <p:cTn id="23" dur="1000" fill="hold"/>
                                        <p:tgtEl>
                                          <p:spTgt spid="44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51"/>
                                        </p:tgtEl>
                                        <p:attrNameLst>
                                          <p:attrName>style.visibility</p:attrName>
                                        </p:attrNameLst>
                                      </p:cBhvr>
                                      <p:to>
                                        <p:strVal val="visible"/>
                                      </p:to>
                                    </p:set>
                                    <p:animEffect transition="in" filter="fade">
                                      <p:cBhvr>
                                        <p:cTn id="28" dur="1000"/>
                                        <p:tgtEl>
                                          <p:spTgt spid="451"/>
                                        </p:tgtEl>
                                      </p:cBhvr>
                                    </p:animEffect>
                                    <p:anim calcmode="lin" valueType="num">
                                      <p:cBhvr>
                                        <p:cTn id="29" dur="1000" fill="hold"/>
                                        <p:tgtEl>
                                          <p:spTgt spid="451"/>
                                        </p:tgtEl>
                                        <p:attrNameLst>
                                          <p:attrName>ppt_x</p:attrName>
                                        </p:attrNameLst>
                                      </p:cBhvr>
                                      <p:tavLst>
                                        <p:tav tm="0">
                                          <p:val>
                                            <p:strVal val="#ppt_x"/>
                                          </p:val>
                                        </p:tav>
                                        <p:tav tm="100000">
                                          <p:val>
                                            <p:strVal val="#ppt_x"/>
                                          </p:val>
                                        </p:tav>
                                      </p:tavLst>
                                    </p:anim>
                                    <p:anim calcmode="lin" valueType="num">
                                      <p:cBhvr>
                                        <p:cTn id="30" dur="1000" fill="hold"/>
                                        <p:tgtEl>
                                          <p:spTgt spid="45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53"/>
                                        </p:tgtEl>
                                        <p:attrNameLst>
                                          <p:attrName>style.visibility</p:attrName>
                                        </p:attrNameLst>
                                      </p:cBhvr>
                                      <p:to>
                                        <p:strVal val="visible"/>
                                      </p:to>
                                    </p:set>
                                    <p:animEffect transition="in" filter="fade">
                                      <p:cBhvr>
                                        <p:cTn id="35" dur="1000"/>
                                        <p:tgtEl>
                                          <p:spTgt spid="453"/>
                                        </p:tgtEl>
                                      </p:cBhvr>
                                    </p:animEffect>
                                    <p:anim calcmode="lin" valueType="num">
                                      <p:cBhvr>
                                        <p:cTn id="36" dur="1000" fill="hold"/>
                                        <p:tgtEl>
                                          <p:spTgt spid="453"/>
                                        </p:tgtEl>
                                        <p:attrNameLst>
                                          <p:attrName>ppt_x</p:attrName>
                                        </p:attrNameLst>
                                      </p:cBhvr>
                                      <p:tavLst>
                                        <p:tav tm="0">
                                          <p:val>
                                            <p:strVal val="#ppt_x"/>
                                          </p:val>
                                        </p:tav>
                                        <p:tav tm="100000">
                                          <p:val>
                                            <p:strVal val="#ppt_x"/>
                                          </p:val>
                                        </p:tav>
                                      </p:tavLst>
                                    </p:anim>
                                    <p:anim calcmode="lin" valueType="num">
                                      <p:cBhvr>
                                        <p:cTn id="37" dur="1000" fill="hold"/>
                                        <p:tgtEl>
                                          <p:spTgt spid="4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449" grpId="0" animBg="1"/>
      <p:bldP spid="451" grpId="0" animBg="1"/>
      <p:bldP spid="45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Shape 403"/>
        <p:cNvGrpSpPr/>
        <p:nvPr/>
      </p:nvGrpSpPr>
      <p:grpSpPr>
        <a:xfrm>
          <a:off x="0" y="0"/>
          <a:ext cx="0" cy="0"/>
          <a:chOff x="0" y="0"/>
          <a:chExt cx="0" cy="0"/>
        </a:xfrm>
      </p:grpSpPr>
      <p:sp>
        <p:nvSpPr>
          <p:cNvPr id="3" name="Rectangle 2"/>
          <p:cNvSpPr/>
          <p:nvPr/>
        </p:nvSpPr>
        <p:spPr>
          <a:xfrm>
            <a:off x="0" y="0"/>
            <a:ext cx="432435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Google Shape;404;p23"/>
          <p:cNvSpPr txBox="1">
            <a:spLocks noGrp="1"/>
          </p:cNvSpPr>
          <p:nvPr>
            <p:ph type="title"/>
          </p:nvPr>
        </p:nvSpPr>
        <p:spPr>
          <a:xfrm>
            <a:off x="5295900" y="2571750"/>
            <a:ext cx="3448050" cy="1814310"/>
          </a:xfrm>
          <a:prstGeom prst="rect">
            <a:avLst/>
          </a:prstGeom>
          <a:effectLst>
            <a:outerShdw blurRad="50800" dist="38100" dir="18900000" algn="bl"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smtClean="0">
                <a:solidFill>
                  <a:schemeClr val="bg1"/>
                </a:solidFill>
              </a:rPr>
              <a:t>Supporting </a:t>
            </a:r>
            <a:br>
              <a:rPr lang="en" sz="3600" b="1" dirty="0" smtClean="0">
                <a:solidFill>
                  <a:schemeClr val="bg1"/>
                </a:solidFill>
              </a:rPr>
            </a:br>
            <a:r>
              <a:rPr lang="en" sz="3600" b="1" dirty="0" smtClean="0">
                <a:solidFill>
                  <a:schemeClr val="bg1"/>
                </a:solidFill>
              </a:rPr>
              <a:t>Documentation </a:t>
            </a:r>
            <a:endParaRPr sz="3600" b="1" dirty="0">
              <a:solidFill>
                <a:schemeClr val="bg1"/>
              </a:solidFill>
            </a:endParaRPr>
          </a:p>
        </p:txBody>
      </p:sp>
      <p:sp>
        <p:nvSpPr>
          <p:cNvPr id="406" name="Google Shape;406;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11</a:t>
            </a:fld>
            <a:endParaRPr>
              <a:solidFill>
                <a:srgbClr val="FFFFFF"/>
              </a:solidFill>
            </a:endParaRPr>
          </a:p>
        </p:txBody>
      </p:sp>
      <p:sp>
        <p:nvSpPr>
          <p:cNvPr id="2" name="Text Placeholder 1"/>
          <p:cNvSpPr>
            <a:spLocks noGrp="1"/>
          </p:cNvSpPr>
          <p:nvPr>
            <p:ph type="body" idx="1"/>
          </p:nvPr>
        </p:nvSpPr>
        <p:spPr>
          <a:xfrm>
            <a:off x="262439" y="710109"/>
            <a:ext cx="3870111" cy="3837769"/>
          </a:xfrm>
        </p:spPr>
        <p:txBody>
          <a:bodyPr/>
          <a:lstStyle/>
          <a:p>
            <a:pPr>
              <a:buBlip>
                <a:blip r:embed="rId4"/>
              </a:buBlip>
            </a:pPr>
            <a:r>
              <a:rPr lang="en-US" dirty="0" smtClean="0"/>
              <a:t>Staff training documentation </a:t>
            </a:r>
          </a:p>
          <a:p>
            <a:pPr>
              <a:buBlip>
                <a:blip r:embed="rId4"/>
              </a:buBlip>
            </a:pPr>
            <a:r>
              <a:rPr lang="en-US" dirty="0" smtClean="0"/>
              <a:t>Site monitoring reports</a:t>
            </a:r>
          </a:p>
          <a:p>
            <a:pPr>
              <a:buBlip>
                <a:blip r:embed="rId4"/>
              </a:buBlip>
            </a:pPr>
            <a:r>
              <a:rPr lang="en-US" dirty="0" smtClean="0"/>
              <a:t>Menus</a:t>
            </a:r>
          </a:p>
          <a:p>
            <a:pPr>
              <a:buBlip>
                <a:blip r:embed="rId4"/>
              </a:buBlip>
            </a:pPr>
            <a:r>
              <a:rPr lang="en-US" sz="2000" dirty="0" smtClean="0"/>
              <a:t>Child Nutrition (CN) labels/manufacturers’ product analysis sheets</a:t>
            </a:r>
          </a:p>
          <a:p>
            <a:pPr>
              <a:buBlip>
                <a:blip r:embed="rId4"/>
              </a:buBlip>
            </a:pPr>
            <a:r>
              <a:rPr lang="en-US" dirty="0" smtClean="0"/>
              <a:t>Recipes</a:t>
            </a:r>
          </a:p>
          <a:p>
            <a:pPr>
              <a:buBlip>
                <a:blip r:embed="rId4"/>
              </a:buBlip>
            </a:pPr>
            <a:r>
              <a:rPr lang="en-US" dirty="0" smtClean="0"/>
              <a:t>Updated forms</a:t>
            </a:r>
          </a:p>
        </p:txBody>
      </p:sp>
      <p:sp>
        <p:nvSpPr>
          <p:cNvPr id="4" name="Oval 3"/>
          <p:cNvSpPr/>
          <p:nvPr/>
        </p:nvSpPr>
        <p:spPr>
          <a:xfrm>
            <a:off x="554930" y="779812"/>
            <a:ext cx="2553485" cy="917431"/>
          </a:xfrm>
          <a:prstGeom prst="ellipse">
            <a:avLst/>
          </a:prstGeom>
          <a:noFill/>
          <a:ln>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39700">
                  <a:schemeClr val="accent2">
                    <a:satMod val="175000"/>
                    <a:alpha val="40000"/>
                  </a:schemeClr>
                </a:glow>
              </a:effectLst>
            </a:endParaRPr>
          </a:p>
        </p:txBody>
      </p:sp>
      <p:sp>
        <p:nvSpPr>
          <p:cNvPr id="12" name="TextBox 11"/>
          <p:cNvSpPr txBox="1"/>
          <p:nvPr/>
        </p:nvSpPr>
        <p:spPr>
          <a:xfrm>
            <a:off x="135872" y="63778"/>
            <a:ext cx="2213641" cy="461665"/>
          </a:xfrm>
          <a:prstGeom prst="rect">
            <a:avLst/>
          </a:prstGeom>
          <a:noFill/>
        </p:spPr>
        <p:txBody>
          <a:bodyPr wrap="square" rtlCol="0">
            <a:spAutoFit/>
          </a:bodyPr>
          <a:lstStyle/>
          <a:p>
            <a:r>
              <a:rPr lang="en-US" sz="2400" dirty="0" smtClean="0">
                <a:solidFill>
                  <a:schemeClr val="bg1">
                    <a:lumMod val="65000"/>
                  </a:schemeClr>
                </a:solidFill>
                <a:latin typeface="Chivo Light" panose="020B0604020202020204" charset="0"/>
              </a:rPr>
              <a:t>Components</a:t>
            </a:r>
            <a:endParaRPr lang="en-US" sz="2400" dirty="0">
              <a:solidFill>
                <a:schemeClr val="bg1">
                  <a:lumMod val="65000"/>
                </a:schemeClr>
              </a:solidFill>
              <a:latin typeface="Chivo Light" panose="020B0604020202020204" charset="0"/>
            </a:endParaRPr>
          </a:p>
        </p:txBody>
      </p:sp>
    </p:spTree>
    <p:extLst>
      <p:ext uri="{BB962C8B-B14F-4D97-AF65-F5344CB8AC3E}">
        <p14:creationId xmlns:p14="http://schemas.microsoft.com/office/powerpoint/2010/main" val="18681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1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8"/>
          <p:cNvSpPr txBox="1">
            <a:spLocks noGrp="1"/>
          </p:cNvSpPr>
          <p:nvPr>
            <p:ph type="ctrTitle" idx="4294967295"/>
          </p:nvPr>
        </p:nvSpPr>
        <p:spPr>
          <a:xfrm>
            <a:off x="2057400" y="341072"/>
            <a:ext cx="50292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b="1" u="sng" dirty="0" smtClean="0">
                <a:solidFill>
                  <a:srgbClr val="FF7B59"/>
                </a:solidFill>
              </a:rPr>
              <a:t>Evalutating a CAP</a:t>
            </a:r>
            <a:endParaRPr sz="4400" b="1" u="sng" dirty="0">
              <a:solidFill>
                <a:srgbClr val="FF7B59"/>
              </a:solidFill>
            </a:endParaRPr>
          </a:p>
        </p:txBody>
      </p:sp>
      <p:sp>
        <p:nvSpPr>
          <p:cNvPr id="462" name="Google Shape;462;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988686" y="2086526"/>
            <a:ext cx="2838451" cy="1840094"/>
          </a:xfrm>
          <a:prstGeom prst="rect">
            <a:avLst/>
          </a:prstGeom>
        </p:spPr>
      </p:pic>
      <p:grpSp>
        <p:nvGrpSpPr>
          <p:cNvPr id="10" name="Group 9"/>
          <p:cNvGrpSpPr/>
          <p:nvPr/>
        </p:nvGrpSpPr>
        <p:grpSpPr>
          <a:xfrm>
            <a:off x="4136923" y="57531"/>
            <a:ext cx="3818070" cy="4057989"/>
            <a:chOff x="2662964" y="539750"/>
            <a:chExt cx="3818070" cy="4057989"/>
          </a:xfrm>
        </p:grpSpPr>
        <p:sp>
          <p:nvSpPr>
            <p:cNvPr id="13" name="Freeform 12"/>
            <p:cNvSpPr/>
            <p:nvPr/>
          </p:nvSpPr>
          <p:spPr>
            <a:xfrm>
              <a:off x="2662964" y="539750"/>
              <a:ext cx="3818070" cy="806924"/>
            </a:xfrm>
            <a:custGeom>
              <a:avLst/>
              <a:gdLst>
                <a:gd name="connsiteX0" fmla="*/ 0 w 3818070"/>
                <a:gd name="connsiteY0" fmla="*/ 0 h 806924"/>
                <a:gd name="connsiteX1" fmla="*/ 3818070 w 3818070"/>
                <a:gd name="connsiteY1" fmla="*/ 0 h 806924"/>
                <a:gd name="connsiteX2" fmla="*/ 3818070 w 3818070"/>
                <a:gd name="connsiteY2" fmla="*/ 806924 h 806924"/>
                <a:gd name="connsiteX3" fmla="*/ 0 w 3818070"/>
                <a:gd name="connsiteY3" fmla="*/ 806924 h 806924"/>
                <a:gd name="connsiteX4" fmla="*/ 0 w 3818070"/>
                <a:gd name="connsiteY4" fmla="*/ 0 h 80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070" h="806924">
                  <a:moveTo>
                    <a:pt x="0" y="0"/>
                  </a:moveTo>
                  <a:lnTo>
                    <a:pt x="3818070" y="0"/>
                  </a:lnTo>
                  <a:lnTo>
                    <a:pt x="3818070" y="806924"/>
                  </a:lnTo>
                  <a:lnTo>
                    <a:pt x="0" y="8069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7155" tIns="64770" rIns="97155" bIns="64770" numCol="1" spcCol="1270" anchor="ctr" anchorCtr="0">
              <a:noAutofit/>
            </a:bodyPr>
            <a:lstStyle/>
            <a:p>
              <a:pPr lvl="0" algn="l" defTabSz="2266950">
                <a:lnSpc>
                  <a:spcPct val="90000"/>
                </a:lnSpc>
                <a:spcBef>
                  <a:spcPct val="0"/>
                </a:spcBef>
                <a:spcAft>
                  <a:spcPct val="35000"/>
                </a:spcAft>
              </a:pPr>
              <a:endParaRPr lang="en-US" sz="5100" kern="1200" dirty="0"/>
            </a:p>
          </p:txBody>
        </p:sp>
        <p:sp>
          <p:nvSpPr>
            <p:cNvPr id="14" name="Rectangle 13"/>
            <p:cNvSpPr/>
            <p:nvPr/>
          </p:nvSpPr>
          <p:spPr>
            <a:xfrm>
              <a:off x="2662964" y="2169181"/>
              <a:ext cx="280482" cy="280482"/>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Freeform 14"/>
            <p:cNvSpPr/>
            <p:nvPr/>
          </p:nvSpPr>
          <p:spPr>
            <a:xfrm>
              <a:off x="2930229" y="1982520"/>
              <a:ext cx="3550805" cy="653804"/>
            </a:xfrm>
            <a:custGeom>
              <a:avLst/>
              <a:gdLst>
                <a:gd name="connsiteX0" fmla="*/ 0 w 3550805"/>
                <a:gd name="connsiteY0" fmla="*/ 0 h 653804"/>
                <a:gd name="connsiteX1" fmla="*/ 3550805 w 3550805"/>
                <a:gd name="connsiteY1" fmla="*/ 0 h 653804"/>
                <a:gd name="connsiteX2" fmla="*/ 3550805 w 3550805"/>
                <a:gd name="connsiteY2" fmla="*/ 653804 h 653804"/>
                <a:gd name="connsiteX3" fmla="*/ 0 w 3550805"/>
                <a:gd name="connsiteY3" fmla="*/ 653804 h 653804"/>
                <a:gd name="connsiteX4" fmla="*/ 0 w 3550805"/>
                <a:gd name="connsiteY4" fmla="*/ 0 h 653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0805" h="653804">
                  <a:moveTo>
                    <a:pt x="0" y="0"/>
                  </a:moveTo>
                  <a:lnTo>
                    <a:pt x="3550805" y="0"/>
                  </a:lnTo>
                  <a:lnTo>
                    <a:pt x="3550805" y="653804"/>
                  </a:lnTo>
                  <a:lnTo>
                    <a:pt x="0" y="6538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352" tIns="149352" rIns="149352" bIns="149352" numCol="1" spcCol="1270" anchor="ctr" anchorCtr="0">
              <a:noAutofit/>
            </a:bodyPr>
            <a:lstStyle/>
            <a:p>
              <a:pPr lvl="0" algn="l" defTabSz="933450">
                <a:lnSpc>
                  <a:spcPct val="90000"/>
                </a:lnSpc>
                <a:spcBef>
                  <a:spcPct val="0"/>
                </a:spcBef>
                <a:spcAft>
                  <a:spcPct val="35000"/>
                </a:spcAft>
              </a:pPr>
              <a:r>
                <a:rPr lang="en-US" sz="2400" kern="1200" dirty="0" smtClean="0">
                  <a:solidFill>
                    <a:schemeClr val="tx1">
                      <a:lumMod val="50000"/>
                      <a:lumOff val="50000"/>
                    </a:schemeClr>
                  </a:solidFill>
                  <a:latin typeface="Chivo Light" panose="020B0604020202020204" charset="0"/>
                </a:rPr>
                <a:t>Required elements</a:t>
              </a:r>
              <a:endParaRPr lang="en-US" sz="2400" kern="1200" dirty="0">
                <a:solidFill>
                  <a:schemeClr val="tx1">
                    <a:lumMod val="50000"/>
                    <a:lumOff val="50000"/>
                  </a:schemeClr>
                </a:solidFill>
                <a:latin typeface="Chivo Light" panose="020B0604020202020204" charset="0"/>
              </a:endParaRPr>
            </a:p>
          </p:txBody>
        </p:sp>
        <p:sp>
          <p:nvSpPr>
            <p:cNvPr id="16" name="Rectangle 15"/>
            <p:cNvSpPr/>
            <p:nvPr/>
          </p:nvSpPr>
          <p:spPr>
            <a:xfrm>
              <a:off x="2662964" y="2822986"/>
              <a:ext cx="280482" cy="280482"/>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16"/>
            <p:cNvSpPr/>
            <p:nvPr/>
          </p:nvSpPr>
          <p:spPr>
            <a:xfrm>
              <a:off x="2930229" y="2636325"/>
              <a:ext cx="3550805" cy="653804"/>
            </a:xfrm>
            <a:custGeom>
              <a:avLst/>
              <a:gdLst>
                <a:gd name="connsiteX0" fmla="*/ 0 w 3550805"/>
                <a:gd name="connsiteY0" fmla="*/ 0 h 653804"/>
                <a:gd name="connsiteX1" fmla="*/ 3550805 w 3550805"/>
                <a:gd name="connsiteY1" fmla="*/ 0 h 653804"/>
                <a:gd name="connsiteX2" fmla="*/ 3550805 w 3550805"/>
                <a:gd name="connsiteY2" fmla="*/ 653804 h 653804"/>
                <a:gd name="connsiteX3" fmla="*/ 0 w 3550805"/>
                <a:gd name="connsiteY3" fmla="*/ 653804 h 653804"/>
                <a:gd name="connsiteX4" fmla="*/ 0 w 3550805"/>
                <a:gd name="connsiteY4" fmla="*/ 0 h 653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0805" h="653804">
                  <a:moveTo>
                    <a:pt x="0" y="0"/>
                  </a:moveTo>
                  <a:lnTo>
                    <a:pt x="3550805" y="0"/>
                  </a:lnTo>
                  <a:lnTo>
                    <a:pt x="3550805" y="653804"/>
                  </a:lnTo>
                  <a:lnTo>
                    <a:pt x="0" y="6538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352" tIns="149352" rIns="149352" bIns="149352" numCol="1" spcCol="1270" anchor="ctr" anchorCtr="0">
              <a:noAutofit/>
            </a:bodyPr>
            <a:lstStyle/>
            <a:p>
              <a:pPr lvl="0" algn="l" defTabSz="933450">
                <a:lnSpc>
                  <a:spcPct val="90000"/>
                </a:lnSpc>
                <a:spcBef>
                  <a:spcPct val="0"/>
                </a:spcBef>
                <a:spcAft>
                  <a:spcPct val="35000"/>
                </a:spcAft>
              </a:pPr>
              <a:r>
                <a:rPr lang="en-US" sz="2400" kern="1200" dirty="0" smtClean="0">
                  <a:solidFill>
                    <a:schemeClr val="tx1">
                      <a:lumMod val="50000"/>
                      <a:lumOff val="50000"/>
                    </a:schemeClr>
                  </a:solidFill>
                  <a:latin typeface="Chivo Light" panose="020B0604020202020204" charset="0"/>
                </a:rPr>
                <a:t>Addresses noncompliance</a:t>
              </a:r>
              <a:endParaRPr lang="en-US" sz="2400" kern="1200" dirty="0">
                <a:solidFill>
                  <a:schemeClr val="tx1">
                    <a:lumMod val="50000"/>
                    <a:lumOff val="50000"/>
                  </a:schemeClr>
                </a:solidFill>
                <a:latin typeface="Chivo Light" panose="020B0604020202020204" charset="0"/>
              </a:endParaRPr>
            </a:p>
          </p:txBody>
        </p:sp>
        <p:sp>
          <p:nvSpPr>
            <p:cNvPr id="18" name="Rectangle 17"/>
            <p:cNvSpPr/>
            <p:nvPr/>
          </p:nvSpPr>
          <p:spPr>
            <a:xfrm>
              <a:off x="2662964" y="3476791"/>
              <a:ext cx="280482" cy="280482"/>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reeform 18"/>
            <p:cNvSpPr/>
            <p:nvPr/>
          </p:nvSpPr>
          <p:spPr>
            <a:xfrm>
              <a:off x="2930229" y="3290130"/>
              <a:ext cx="3550805" cy="653804"/>
            </a:xfrm>
            <a:custGeom>
              <a:avLst/>
              <a:gdLst>
                <a:gd name="connsiteX0" fmla="*/ 0 w 3550805"/>
                <a:gd name="connsiteY0" fmla="*/ 0 h 653804"/>
                <a:gd name="connsiteX1" fmla="*/ 3550805 w 3550805"/>
                <a:gd name="connsiteY1" fmla="*/ 0 h 653804"/>
                <a:gd name="connsiteX2" fmla="*/ 3550805 w 3550805"/>
                <a:gd name="connsiteY2" fmla="*/ 653804 h 653804"/>
                <a:gd name="connsiteX3" fmla="*/ 0 w 3550805"/>
                <a:gd name="connsiteY3" fmla="*/ 653804 h 653804"/>
                <a:gd name="connsiteX4" fmla="*/ 0 w 3550805"/>
                <a:gd name="connsiteY4" fmla="*/ 0 h 653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0805" h="653804">
                  <a:moveTo>
                    <a:pt x="0" y="0"/>
                  </a:moveTo>
                  <a:lnTo>
                    <a:pt x="3550805" y="0"/>
                  </a:lnTo>
                  <a:lnTo>
                    <a:pt x="3550805" y="653804"/>
                  </a:lnTo>
                  <a:lnTo>
                    <a:pt x="0" y="6538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352" tIns="149352" rIns="149352" bIns="149352" numCol="1" spcCol="1270" anchor="ctr" anchorCtr="0">
              <a:noAutofit/>
            </a:bodyPr>
            <a:lstStyle/>
            <a:p>
              <a:pPr lvl="0" algn="l" defTabSz="933450">
                <a:lnSpc>
                  <a:spcPct val="90000"/>
                </a:lnSpc>
                <a:spcBef>
                  <a:spcPct val="0"/>
                </a:spcBef>
                <a:spcAft>
                  <a:spcPct val="35000"/>
                </a:spcAft>
              </a:pPr>
              <a:r>
                <a:rPr lang="en-US" sz="2400" kern="1200" dirty="0" smtClean="0">
                  <a:solidFill>
                    <a:schemeClr val="tx1">
                      <a:lumMod val="50000"/>
                      <a:lumOff val="50000"/>
                    </a:schemeClr>
                  </a:solidFill>
                  <a:latin typeface="Chivo Light" panose="020B0604020202020204" charset="0"/>
                </a:rPr>
                <a:t>Prevents recurrence</a:t>
              </a:r>
              <a:endParaRPr lang="en-US" sz="2400" kern="1200" dirty="0">
                <a:solidFill>
                  <a:schemeClr val="tx1">
                    <a:lumMod val="50000"/>
                    <a:lumOff val="50000"/>
                  </a:schemeClr>
                </a:solidFill>
                <a:latin typeface="Chivo Light" panose="020B0604020202020204" charset="0"/>
              </a:endParaRPr>
            </a:p>
          </p:txBody>
        </p:sp>
        <p:sp>
          <p:nvSpPr>
            <p:cNvPr id="20" name="Rectangle 19"/>
            <p:cNvSpPr/>
            <p:nvPr/>
          </p:nvSpPr>
          <p:spPr>
            <a:xfrm>
              <a:off x="2662964" y="4130596"/>
              <a:ext cx="280482" cy="280482"/>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Freeform 20"/>
            <p:cNvSpPr/>
            <p:nvPr/>
          </p:nvSpPr>
          <p:spPr>
            <a:xfrm>
              <a:off x="2930229" y="3943935"/>
              <a:ext cx="3550805" cy="653804"/>
            </a:xfrm>
            <a:custGeom>
              <a:avLst/>
              <a:gdLst>
                <a:gd name="connsiteX0" fmla="*/ 0 w 3550805"/>
                <a:gd name="connsiteY0" fmla="*/ 0 h 653804"/>
                <a:gd name="connsiteX1" fmla="*/ 3550805 w 3550805"/>
                <a:gd name="connsiteY1" fmla="*/ 0 h 653804"/>
                <a:gd name="connsiteX2" fmla="*/ 3550805 w 3550805"/>
                <a:gd name="connsiteY2" fmla="*/ 653804 h 653804"/>
                <a:gd name="connsiteX3" fmla="*/ 0 w 3550805"/>
                <a:gd name="connsiteY3" fmla="*/ 653804 h 653804"/>
                <a:gd name="connsiteX4" fmla="*/ 0 w 3550805"/>
                <a:gd name="connsiteY4" fmla="*/ 0 h 653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0805" h="653804">
                  <a:moveTo>
                    <a:pt x="0" y="0"/>
                  </a:moveTo>
                  <a:lnTo>
                    <a:pt x="3550805" y="0"/>
                  </a:lnTo>
                  <a:lnTo>
                    <a:pt x="3550805" y="653804"/>
                  </a:lnTo>
                  <a:lnTo>
                    <a:pt x="0" y="6538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352" tIns="149352" rIns="149352" bIns="149352" numCol="1" spcCol="1270" anchor="ctr" anchorCtr="0">
              <a:noAutofit/>
            </a:bodyPr>
            <a:lstStyle/>
            <a:p>
              <a:pPr lvl="0" algn="l" defTabSz="933450">
                <a:lnSpc>
                  <a:spcPct val="90000"/>
                </a:lnSpc>
                <a:spcBef>
                  <a:spcPct val="0"/>
                </a:spcBef>
                <a:spcAft>
                  <a:spcPct val="35000"/>
                </a:spcAft>
              </a:pPr>
              <a:r>
                <a:rPr lang="en-US" sz="2400" kern="1200" dirty="0" smtClean="0">
                  <a:solidFill>
                    <a:schemeClr val="tx1">
                      <a:lumMod val="50000"/>
                      <a:lumOff val="50000"/>
                    </a:schemeClr>
                  </a:solidFill>
                  <a:latin typeface="Chivo Light" panose="020B0604020202020204" charset="0"/>
                </a:rPr>
                <a:t>Fully implemented</a:t>
              </a:r>
              <a:endParaRPr lang="en-US" sz="2400" kern="1200" dirty="0">
                <a:solidFill>
                  <a:schemeClr val="tx1">
                    <a:lumMod val="50000"/>
                    <a:lumOff val="50000"/>
                  </a:schemeClr>
                </a:solidFill>
                <a:latin typeface="Chivo Light" panose="020B0604020202020204" charset="0"/>
              </a:endParaRPr>
            </a:p>
          </p:txBody>
        </p:sp>
      </p:grpSp>
      <p:sp>
        <p:nvSpPr>
          <p:cNvPr id="22" name="TextBox 21"/>
          <p:cNvSpPr txBox="1"/>
          <p:nvPr/>
        </p:nvSpPr>
        <p:spPr>
          <a:xfrm>
            <a:off x="4081956" y="2189311"/>
            <a:ext cx="532263" cy="584775"/>
          </a:xfrm>
          <a:prstGeom prst="rect">
            <a:avLst/>
          </a:prstGeom>
          <a:noFill/>
        </p:spPr>
        <p:txBody>
          <a:bodyPr wrap="square" rtlCol="0">
            <a:spAutoFit/>
          </a:bodyPr>
          <a:lstStyle/>
          <a:p>
            <a:r>
              <a:rPr lang="en-US" sz="3200" dirty="0" smtClean="0">
                <a:solidFill>
                  <a:srgbClr val="92D050"/>
                </a:solidFill>
                <a:sym typeface="Wingdings" panose="05000000000000000000" pitchFamily="2" charset="2"/>
              </a:rPr>
              <a:t></a:t>
            </a:r>
            <a:endParaRPr lang="en-US" dirty="0">
              <a:solidFill>
                <a:srgbClr val="92D050"/>
              </a:solidFill>
            </a:endParaRPr>
          </a:p>
        </p:txBody>
      </p:sp>
      <p:sp>
        <p:nvSpPr>
          <p:cNvPr id="25" name="TextBox 24"/>
          <p:cNvSpPr txBox="1"/>
          <p:nvPr/>
        </p:nvSpPr>
        <p:spPr>
          <a:xfrm>
            <a:off x="4077912" y="1536078"/>
            <a:ext cx="532263" cy="584775"/>
          </a:xfrm>
          <a:prstGeom prst="rect">
            <a:avLst/>
          </a:prstGeom>
          <a:noFill/>
        </p:spPr>
        <p:txBody>
          <a:bodyPr wrap="square" rtlCol="0">
            <a:spAutoFit/>
          </a:bodyPr>
          <a:lstStyle/>
          <a:p>
            <a:r>
              <a:rPr lang="en-US" sz="3200" dirty="0" smtClean="0">
                <a:solidFill>
                  <a:srgbClr val="92D050"/>
                </a:solidFill>
                <a:sym typeface="Wingdings" panose="05000000000000000000" pitchFamily="2" charset="2"/>
              </a:rPr>
              <a:t></a:t>
            </a:r>
            <a:endParaRPr lang="en-US" dirty="0">
              <a:solidFill>
                <a:srgbClr val="92D050"/>
              </a:solidFill>
            </a:endParaRPr>
          </a:p>
        </p:txBody>
      </p:sp>
      <p:sp>
        <p:nvSpPr>
          <p:cNvPr id="26" name="TextBox 25"/>
          <p:cNvSpPr txBox="1"/>
          <p:nvPr/>
        </p:nvSpPr>
        <p:spPr>
          <a:xfrm>
            <a:off x="4069408" y="3491918"/>
            <a:ext cx="532263" cy="584775"/>
          </a:xfrm>
          <a:prstGeom prst="rect">
            <a:avLst/>
          </a:prstGeom>
          <a:noFill/>
        </p:spPr>
        <p:txBody>
          <a:bodyPr wrap="square" rtlCol="0">
            <a:spAutoFit/>
          </a:bodyPr>
          <a:lstStyle/>
          <a:p>
            <a:r>
              <a:rPr lang="en-US" sz="3200" dirty="0" smtClean="0">
                <a:solidFill>
                  <a:srgbClr val="92D050"/>
                </a:solidFill>
                <a:sym typeface="Wingdings" panose="05000000000000000000" pitchFamily="2" charset="2"/>
              </a:rPr>
              <a:t></a:t>
            </a:r>
            <a:endParaRPr lang="en-US" dirty="0">
              <a:solidFill>
                <a:srgbClr val="92D050"/>
              </a:solidFill>
            </a:endParaRPr>
          </a:p>
        </p:txBody>
      </p:sp>
      <p:sp>
        <p:nvSpPr>
          <p:cNvPr id="27" name="TextBox 26"/>
          <p:cNvSpPr txBox="1"/>
          <p:nvPr/>
        </p:nvSpPr>
        <p:spPr>
          <a:xfrm>
            <a:off x="4086690" y="2842425"/>
            <a:ext cx="532263" cy="584775"/>
          </a:xfrm>
          <a:prstGeom prst="rect">
            <a:avLst/>
          </a:prstGeom>
          <a:noFill/>
        </p:spPr>
        <p:txBody>
          <a:bodyPr wrap="square" rtlCol="0">
            <a:spAutoFit/>
          </a:bodyPr>
          <a:lstStyle/>
          <a:p>
            <a:r>
              <a:rPr lang="en-US" sz="3200" dirty="0" smtClean="0">
                <a:solidFill>
                  <a:srgbClr val="92D050"/>
                </a:solidFill>
                <a:sym typeface="Wingdings" panose="05000000000000000000" pitchFamily="2" charset="2"/>
              </a:rPr>
              <a:t></a:t>
            </a:r>
            <a:endParaRPr lang="en-US"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4"/>
          <p:cNvSpPr txBox="1">
            <a:spLocks noGrp="1"/>
          </p:cNvSpPr>
          <p:nvPr>
            <p:ph type="ctrTitle"/>
          </p:nvPr>
        </p:nvSpPr>
        <p:spPr>
          <a:xfrm>
            <a:off x="887907" y="723294"/>
            <a:ext cx="5731917" cy="344244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rgbClr val="92D050"/>
                </a:solidFill>
              </a:rPr>
              <a:t>CAP Analysis</a:t>
            </a:r>
            <a:endParaRPr b="1" dirty="0">
              <a:solidFill>
                <a:srgbClr val="92D050"/>
              </a:solidFill>
            </a:endParaRPr>
          </a:p>
        </p:txBody>
      </p:sp>
      <p:sp>
        <p:nvSpPr>
          <p:cNvPr id="2" name="TextBox 1"/>
          <p:cNvSpPr txBox="1"/>
          <p:nvPr/>
        </p:nvSpPr>
        <p:spPr>
          <a:xfrm>
            <a:off x="1721625" y="2764902"/>
            <a:ext cx="4061013" cy="307777"/>
          </a:xfrm>
          <a:prstGeom prst="rect">
            <a:avLst/>
          </a:prstGeom>
          <a:noFill/>
        </p:spPr>
        <p:txBody>
          <a:bodyPr wrap="square" rtlCol="0">
            <a:spAutoFit/>
          </a:bodyPr>
          <a:lstStyle/>
          <a:p>
            <a:pPr algn="ctr"/>
            <a:r>
              <a:rPr lang="en-US" dirty="0" smtClean="0">
                <a:solidFill>
                  <a:schemeClr val="tx1">
                    <a:lumMod val="50000"/>
                    <a:lumOff val="50000"/>
                  </a:schemeClr>
                </a:solidFill>
                <a:latin typeface="Chivo Light" panose="020B0604020202020204" charset="0"/>
              </a:rPr>
              <a:t>15 minutes</a:t>
            </a:r>
            <a:endParaRPr lang="en-US" dirty="0">
              <a:solidFill>
                <a:schemeClr val="tx1">
                  <a:lumMod val="50000"/>
                  <a:lumOff val="50000"/>
                </a:schemeClr>
              </a:solidFill>
              <a:latin typeface="Chivo Light" panose="020B0604020202020204" charset="0"/>
            </a:endParaRPr>
          </a:p>
        </p:txBody>
      </p:sp>
      <p:sp>
        <p:nvSpPr>
          <p:cNvPr id="4" name="Google Shape;604;p40"/>
          <p:cNvSpPr/>
          <p:nvPr/>
        </p:nvSpPr>
        <p:spPr>
          <a:xfrm>
            <a:off x="2909068" y="2764902"/>
            <a:ext cx="355778" cy="363230"/>
          </a:xfrm>
          <a:custGeom>
            <a:avLst/>
            <a:gdLst/>
            <a:ahLst/>
            <a:cxnLst/>
            <a:rect l="l" t="t" r="r" b="b"/>
            <a:pathLst>
              <a:path w="16279" h="16620" extrusionOk="0">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6;p23"/>
          <p:cNvSpPr txBox="1">
            <a:spLocks/>
          </p:cNvSpPr>
          <p:nvPr/>
        </p:nvSpPr>
        <p:spPr>
          <a:xfrm>
            <a:off x="8556784" y="4749851"/>
            <a:ext cx="548700" cy="393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 dirty="0" smtClean="0">
                <a:solidFill>
                  <a:schemeClr val="bg1">
                    <a:lumMod val="85000"/>
                  </a:schemeClr>
                </a:solidFill>
              </a:rPr>
              <a:t>2</a:t>
            </a:r>
            <a:endParaRPr lang="en" dirty="0">
              <a:solidFill>
                <a:schemeClr val="bg1">
                  <a:lumMod val="85000"/>
                </a:schemeClr>
              </a:solidFill>
            </a:endParaRPr>
          </a:p>
        </p:txBody>
      </p:sp>
    </p:spTree>
    <p:extLst>
      <p:ext uri="{BB962C8B-B14F-4D97-AF65-F5344CB8AC3E}">
        <p14:creationId xmlns:p14="http://schemas.microsoft.com/office/powerpoint/2010/main" val="1656439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Shape 410"/>
        <p:cNvGrpSpPr/>
        <p:nvPr/>
      </p:nvGrpSpPr>
      <p:grpSpPr>
        <a:xfrm>
          <a:off x="0" y="0"/>
          <a:ext cx="0" cy="0"/>
          <a:chOff x="0" y="0"/>
          <a:chExt cx="0" cy="0"/>
        </a:xfrm>
      </p:grpSpPr>
      <p:sp>
        <p:nvSpPr>
          <p:cNvPr id="412" name="Google Shape;412;p24"/>
          <p:cNvSpPr txBox="1">
            <a:spLocks noGrp="1"/>
          </p:cNvSpPr>
          <p:nvPr>
            <p:ph type="sldNum" idx="12"/>
          </p:nvPr>
        </p:nvSpPr>
        <p:spPr>
          <a:xfrm>
            <a:off x="82996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14</a:t>
            </a:fld>
            <a:endParaRPr>
              <a:solidFill>
                <a:srgbClr val="FFFFFF"/>
              </a:solidFill>
            </a:endParaRPr>
          </a:p>
        </p:txBody>
      </p:sp>
      <p:sp>
        <p:nvSpPr>
          <p:cNvPr id="4" name="where empty"/>
          <p:cNvSpPr/>
          <p:nvPr/>
        </p:nvSpPr>
        <p:spPr>
          <a:xfrm>
            <a:off x="1775008" y="3938540"/>
            <a:ext cx="5656275" cy="508162"/>
          </a:xfrm>
          <a:custGeom>
            <a:avLst/>
            <a:gdLst>
              <a:gd name="connsiteX0" fmla="*/ 0 w 5656275"/>
              <a:gd name="connsiteY0" fmla="*/ 0 h 508162"/>
              <a:gd name="connsiteX1" fmla="*/ 5656275 w 5656275"/>
              <a:gd name="connsiteY1" fmla="*/ 0 h 508162"/>
              <a:gd name="connsiteX2" fmla="*/ 5656275 w 5656275"/>
              <a:gd name="connsiteY2" fmla="*/ 508162 h 508162"/>
              <a:gd name="connsiteX3" fmla="*/ 0 w 5656275"/>
              <a:gd name="connsiteY3" fmla="*/ 508162 h 508162"/>
              <a:gd name="connsiteX4" fmla="*/ 0 w 5656275"/>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6275" h="508162">
                <a:moveTo>
                  <a:pt x="0" y="0"/>
                </a:moveTo>
                <a:lnTo>
                  <a:pt x="5656275" y="0"/>
                </a:lnTo>
                <a:lnTo>
                  <a:pt x="5656275" y="508162"/>
                </a:lnTo>
                <a:lnTo>
                  <a:pt x="0" y="508162"/>
                </a:lnTo>
                <a:lnTo>
                  <a:pt x="0" y="0"/>
                </a:lnTo>
                <a:close/>
              </a:path>
            </a:pathLst>
          </a:custGeom>
          <a:noFill/>
          <a:ln>
            <a:solidFill>
              <a:srgbClr val="0085B4"/>
            </a:solidFill>
          </a:ln>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endParaRPr lang="en-US" sz="1400" kern="1200" dirty="0">
              <a:latin typeface="Chivo Light" panose="020B0604020202020204" charset="0"/>
            </a:endParaRPr>
          </a:p>
        </p:txBody>
      </p:sp>
      <p:sp>
        <p:nvSpPr>
          <p:cNvPr id="5" name="when empty"/>
          <p:cNvSpPr/>
          <p:nvPr/>
        </p:nvSpPr>
        <p:spPr>
          <a:xfrm>
            <a:off x="2139143" y="3176540"/>
            <a:ext cx="5292140" cy="508162"/>
          </a:xfrm>
          <a:custGeom>
            <a:avLst/>
            <a:gdLst>
              <a:gd name="connsiteX0" fmla="*/ 0 w 5292140"/>
              <a:gd name="connsiteY0" fmla="*/ 0 h 508162"/>
              <a:gd name="connsiteX1" fmla="*/ 5292140 w 5292140"/>
              <a:gd name="connsiteY1" fmla="*/ 0 h 508162"/>
              <a:gd name="connsiteX2" fmla="*/ 5292140 w 5292140"/>
              <a:gd name="connsiteY2" fmla="*/ 508162 h 508162"/>
              <a:gd name="connsiteX3" fmla="*/ 0 w 5292140"/>
              <a:gd name="connsiteY3" fmla="*/ 508162 h 508162"/>
              <a:gd name="connsiteX4" fmla="*/ 0 w 5292140"/>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2140" h="508162">
                <a:moveTo>
                  <a:pt x="0" y="0"/>
                </a:moveTo>
                <a:lnTo>
                  <a:pt x="5292140" y="0"/>
                </a:lnTo>
                <a:lnTo>
                  <a:pt x="5292140" y="508162"/>
                </a:lnTo>
                <a:lnTo>
                  <a:pt x="0" y="508162"/>
                </a:lnTo>
                <a:lnTo>
                  <a:pt x="0" y="0"/>
                </a:lnTo>
                <a:close/>
              </a:path>
            </a:pathLst>
          </a:custGeom>
          <a:noFill/>
          <a:ln>
            <a:solidFill>
              <a:srgbClr val="00B050"/>
            </a:solid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endParaRPr lang="en-US" sz="1400" kern="1200" dirty="0">
              <a:latin typeface="Chivo Light" panose="020B0604020202020204" charset="0"/>
            </a:endParaRPr>
          </a:p>
        </p:txBody>
      </p:sp>
      <p:sp>
        <p:nvSpPr>
          <p:cNvPr id="6" name="how empty"/>
          <p:cNvSpPr/>
          <p:nvPr/>
        </p:nvSpPr>
        <p:spPr>
          <a:xfrm>
            <a:off x="2250903" y="2416292"/>
            <a:ext cx="5180380" cy="508162"/>
          </a:xfrm>
          <a:custGeom>
            <a:avLst/>
            <a:gdLst>
              <a:gd name="connsiteX0" fmla="*/ 0 w 5180380"/>
              <a:gd name="connsiteY0" fmla="*/ 0 h 508162"/>
              <a:gd name="connsiteX1" fmla="*/ 5180380 w 5180380"/>
              <a:gd name="connsiteY1" fmla="*/ 0 h 508162"/>
              <a:gd name="connsiteX2" fmla="*/ 5180380 w 5180380"/>
              <a:gd name="connsiteY2" fmla="*/ 508162 h 508162"/>
              <a:gd name="connsiteX3" fmla="*/ 0 w 5180380"/>
              <a:gd name="connsiteY3" fmla="*/ 508162 h 508162"/>
              <a:gd name="connsiteX4" fmla="*/ 0 w 5180380"/>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0380" h="508162">
                <a:moveTo>
                  <a:pt x="0" y="0"/>
                </a:moveTo>
                <a:lnTo>
                  <a:pt x="5180380" y="0"/>
                </a:lnTo>
                <a:lnTo>
                  <a:pt x="5180380" y="508162"/>
                </a:lnTo>
                <a:lnTo>
                  <a:pt x="0" y="508162"/>
                </a:lnTo>
                <a:lnTo>
                  <a:pt x="0" y="0"/>
                </a:lnTo>
                <a:close/>
              </a:path>
            </a:pathLst>
          </a:custGeom>
          <a:noFill/>
          <a:ln>
            <a:solidFill>
              <a:srgbClr val="92D050"/>
            </a:solid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endParaRPr lang="en-US" sz="1200" kern="1200" dirty="0">
              <a:solidFill>
                <a:schemeClr val="tx1">
                  <a:lumMod val="50000"/>
                  <a:lumOff val="50000"/>
                </a:schemeClr>
              </a:solidFill>
              <a:latin typeface="Chivo Light" panose="020B0604020202020204" charset="0"/>
            </a:endParaRPr>
          </a:p>
        </p:txBody>
      </p:sp>
      <p:sp>
        <p:nvSpPr>
          <p:cNvPr id="7" name="who empty"/>
          <p:cNvSpPr/>
          <p:nvPr/>
        </p:nvSpPr>
        <p:spPr>
          <a:xfrm>
            <a:off x="2113710" y="1649636"/>
            <a:ext cx="5292140" cy="508162"/>
          </a:xfrm>
          <a:custGeom>
            <a:avLst/>
            <a:gdLst>
              <a:gd name="connsiteX0" fmla="*/ 0 w 5292140"/>
              <a:gd name="connsiteY0" fmla="*/ 0 h 508162"/>
              <a:gd name="connsiteX1" fmla="*/ 5292140 w 5292140"/>
              <a:gd name="connsiteY1" fmla="*/ 0 h 508162"/>
              <a:gd name="connsiteX2" fmla="*/ 5292140 w 5292140"/>
              <a:gd name="connsiteY2" fmla="*/ 508162 h 508162"/>
              <a:gd name="connsiteX3" fmla="*/ 0 w 5292140"/>
              <a:gd name="connsiteY3" fmla="*/ 508162 h 508162"/>
              <a:gd name="connsiteX4" fmla="*/ 0 w 5292140"/>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2140" h="508162">
                <a:moveTo>
                  <a:pt x="0" y="0"/>
                </a:moveTo>
                <a:lnTo>
                  <a:pt x="5292140" y="0"/>
                </a:lnTo>
                <a:lnTo>
                  <a:pt x="5292140" y="508162"/>
                </a:lnTo>
                <a:lnTo>
                  <a:pt x="0" y="508162"/>
                </a:lnTo>
                <a:lnTo>
                  <a:pt x="0" y="0"/>
                </a:lnTo>
                <a:close/>
              </a:path>
            </a:pathLst>
          </a:custGeom>
          <a:noFill/>
          <a:ln>
            <a:solidFill>
              <a:srgbClr val="FFC000"/>
            </a:solid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endParaRPr lang="en-US" sz="1300" kern="1200" dirty="0">
              <a:latin typeface="Chivo Light" panose="020B0604020202020204" charset="0"/>
            </a:endParaRPr>
          </a:p>
        </p:txBody>
      </p:sp>
      <p:sp>
        <p:nvSpPr>
          <p:cNvPr id="8" name="What empty"/>
          <p:cNvSpPr/>
          <p:nvPr/>
        </p:nvSpPr>
        <p:spPr>
          <a:xfrm>
            <a:off x="1775008" y="887258"/>
            <a:ext cx="5656275" cy="508162"/>
          </a:xfrm>
          <a:custGeom>
            <a:avLst/>
            <a:gdLst>
              <a:gd name="connsiteX0" fmla="*/ 0 w 5656275"/>
              <a:gd name="connsiteY0" fmla="*/ 0 h 508162"/>
              <a:gd name="connsiteX1" fmla="*/ 5656275 w 5656275"/>
              <a:gd name="connsiteY1" fmla="*/ 0 h 508162"/>
              <a:gd name="connsiteX2" fmla="*/ 5656275 w 5656275"/>
              <a:gd name="connsiteY2" fmla="*/ 508162 h 508162"/>
              <a:gd name="connsiteX3" fmla="*/ 0 w 5656275"/>
              <a:gd name="connsiteY3" fmla="*/ 508162 h 508162"/>
              <a:gd name="connsiteX4" fmla="*/ 0 w 5656275"/>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6275" h="508162">
                <a:moveTo>
                  <a:pt x="0" y="0"/>
                </a:moveTo>
                <a:lnTo>
                  <a:pt x="5656275" y="0"/>
                </a:lnTo>
                <a:lnTo>
                  <a:pt x="5656275" y="508162"/>
                </a:lnTo>
                <a:lnTo>
                  <a:pt x="0" y="508162"/>
                </a:lnTo>
                <a:lnTo>
                  <a:pt x="0" y="0"/>
                </a:lnTo>
                <a:close/>
              </a:path>
            </a:pathLst>
          </a:custGeom>
          <a:noFill/>
          <a:ln>
            <a:solidFill>
              <a:srgbClr val="C00000"/>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endParaRPr lang="en-US" sz="1300" kern="1200" dirty="0">
              <a:latin typeface="Chivo Light" panose="020B0604020202020204" charset="0"/>
            </a:endParaRPr>
          </a:p>
        </p:txBody>
      </p:sp>
      <p:sp>
        <p:nvSpPr>
          <p:cNvPr id="9" name="Google Shape;479;p30"/>
          <p:cNvSpPr txBox="1">
            <a:spLocks/>
          </p:cNvSpPr>
          <p:nvPr/>
        </p:nvSpPr>
        <p:spPr>
          <a:xfrm>
            <a:off x="9285447" y="4692701"/>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rgbClr val="FFFFFF"/>
                </a:solidFill>
                <a:latin typeface="Chivo Light"/>
                <a:ea typeface="Chivo Light"/>
                <a:cs typeface="Chivo Light"/>
                <a:sym typeface="Chivo Light"/>
              </a:defRPr>
            </a:lvl1pPr>
            <a:lvl2pPr marR="0" lvl="1" algn="r" rtl="0">
              <a:lnSpc>
                <a:spcPct val="100000"/>
              </a:lnSpc>
              <a:spcBef>
                <a:spcPts val="0"/>
              </a:spcBef>
              <a:spcAft>
                <a:spcPts val="0"/>
              </a:spcAft>
              <a:buClr>
                <a:srgbClr val="000000"/>
              </a:buClr>
              <a:buFont typeface="Arial"/>
              <a:buNone/>
              <a:defRPr sz="1300" b="0" i="0" u="none" strike="noStrike" cap="none">
                <a:solidFill>
                  <a:srgbClr val="FFFFFF"/>
                </a:solidFill>
                <a:latin typeface="Chivo Light"/>
                <a:ea typeface="Chivo Light"/>
                <a:cs typeface="Chivo Light"/>
                <a:sym typeface="Chivo Light"/>
              </a:defRPr>
            </a:lvl2pPr>
            <a:lvl3pPr marR="0" lvl="2" algn="r" rtl="0">
              <a:lnSpc>
                <a:spcPct val="100000"/>
              </a:lnSpc>
              <a:spcBef>
                <a:spcPts val="0"/>
              </a:spcBef>
              <a:spcAft>
                <a:spcPts val="0"/>
              </a:spcAft>
              <a:buClr>
                <a:srgbClr val="000000"/>
              </a:buClr>
              <a:buFont typeface="Arial"/>
              <a:buNone/>
              <a:defRPr sz="1300" b="0" i="0" u="none" strike="noStrike" cap="none">
                <a:solidFill>
                  <a:srgbClr val="FFFFFF"/>
                </a:solidFill>
                <a:latin typeface="Chivo Light"/>
                <a:ea typeface="Chivo Light"/>
                <a:cs typeface="Chivo Light"/>
                <a:sym typeface="Chivo Light"/>
              </a:defRPr>
            </a:lvl3pPr>
            <a:lvl4pPr marR="0" lvl="3" algn="r" rtl="0">
              <a:lnSpc>
                <a:spcPct val="100000"/>
              </a:lnSpc>
              <a:spcBef>
                <a:spcPts val="0"/>
              </a:spcBef>
              <a:spcAft>
                <a:spcPts val="0"/>
              </a:spcAft>
              <a:buClr>
                <a:srgbClr val="000000"/>
              </a:buClr>
              <a:buFont typeface="Arial"/>
              <a:buNone/>
              <a:defRPr sz="1300" b="0" i="0" u="none" strike="noStrike" cap="none">
                <a:solidFill>
                  <a:srgbClr val="FFFFFF"/>
                </a:solidFill>
                <a:latin typeface="Chivo Light"/>
                <a:ea typeface="Chivo Light"/>
                <a:cs typeface="Chivo Light"/>
                <a:sym typeface="Chivo Light"/>
              </a:defRPr>
            </a:lvl4pPr>
            <a:lvl5pPr marR="0" lvl="4" algn="r" rtl="0">
              <a:lnSpc>
                <a:spcPct val="100000"/>
              </a:lnSpc>
              <a:spcBef>
                <a:spcPts val="0"/>
              </a:spcBef>
              <a:spcAft>
                <a:spcPts val="0"/>
              </a:spcAft>
              <a:buClr>
                <a:srgbClr val="000000"/>
              </a:buClr>
              <a:buFont typeface="Arial"/>
              <a:buNone/>
              <a:defRPr sz="1300" b="0" i="0" u="none" strike="noStrike" cap="none">
                <a:solidFill>
                  <a:srgbClr val="FFFFFF"/>
                </a:solidFill>
                <a:latin typeface="Chivo Light"/>
                <a:ea typeface="Chivo Light"/>
                <a:cs typeface="Chivo Light"/>
                <a:sym typeface="Chivo Light"/>
              </a:defRPr>
            </a:lvl5pPr>
            <a:lvl6pPr marR="0" lvl="5" algn="r" rtl="0">
              <a:lnSpc>
                <a:spcPct val="100000"/>
              </a:lnSpc>
              <a:spcBef>
                <a:spcPts val="0"/>
              </a:spcBef>
              <a:spcAft>
                <a:spcPts val="0"/>
              </a:spcAft>
              <a:buClr>
                <a:srgbClr val="000000"/>
              </a:buClr>
              <a:buFont typeface="Arial"/>
              <a:buNone/>
              <a:defRPr sz="1300" b="0" i="0" u="none" strike="noStrike" cap="none">
                <a:solidFill>
                  <a:srgbClr val="FFFFFF"/>
                </a:solidFill>
                <a:latin typeface="Chivo Light"/>
                <a:ea typeface="Chivo Light"/>
                <a:cs typeface="Chivo Light"/>
                <a:sym typeface="Chivo Light"/>
              </a:defRPr>
            </a:lvl6pPr>
            <a:lvl7pPr marR="0" lvl="6" algn="r" rtl="0">
              <a:lnSpc>
                <a:spcPct val="100000"/>
              </a:lnSpc>
              <a:spcBef>
                <a:spcPts val="0"/>
              </a:spcBef>
              <a:spcAft>
                <a:spcPts val="0"/>
              </a:spcAft>
              <a:buClr>
                <a:srgbClr val="000000"/>
              </a:buClr>
              <a:buFont typeface="Arial"/>
              <a:buNone/>
              <a:defRPr sz="1300" b="0" i="0" u="none" strike="noStrike" cap="none">
                <a:solidFill>
                  <a:srgbClr val="FFFFFF"/>
                </a:solidFill>
                <a:latin typeface="Chivo Light"/>
                <a:ea typeface="Chivo Light"/>
                <a:cs typeface="Chivo Light"/>
                <a:sym typeface="Chivo Light"/>
              </a:defRPr>
            </a:lvl7pPr>
            <a:lvl8pPr marR="0" lvl="7" algn="r" rtl="0">
              <a:lnSpc>
                <a:spcPct val="100000"/>
              </a:lnSpc>
              <a:spcBef>
                <a:spcPts val="0"/>
              </a:spcBef>
              <a:spcAft>
                <a:spcPts val="0"/>
              </a:spcAft>
              <a:buClr>
                <a:srgbClr val="000000"/>
              </a:buClr>
              <a:buFont typeface="Arial"/>
              <a:buNone/>
              <a:defRPr sz="1300" b="0" i="0" u="none" strike="noStrike" cap="none">
                <a:solidFill>
                  <a:srgbClr val="FFFFFF"/>
                </a:solidFill>
                <a:latin typeface="Chivo Light"/>
                <a:ea typeface="Chivo Light"/>
                <a:cs typeface="Chivo Light"/>
                <a:sym typeface="Chivo Light"/>
              </a:defRPr>
            </a:lvl8pPr>
            <a:lvl9pPr marR="0" lvl="8" algn="r" rtl="0">
              <a:lnSpc>
                <a:spcPct val="100000"/>
              </a:lnSpc>
              <a:spcBef>
                <a:spcPts val="0"/>
              </a:spcBef>
              <a:spcAft>
                <a:spcPts val="0"/>
              </a:spcAft>
              <a:buClr>
                <a:srgbClr val="000000"/>
              </a:buClr>
              <a:buFont typeface="Arial"/>
              <a:buNone/>
              <a:defRPr sz="1300" b="0" i="0" u="none" strike="noStrike" cap="none">
                <a:solidFill>
                  <a:srgbClr val="FFFFFF"/>
                </a:solidFill>
                <a:latin typeface="Chivo Light"/>
                <a:ea typeface="Chivo Light"/>
                <a:cs typeface="Chivo Light"/>
                <a:sym typeface="Chivo Light"/>
              </a:defRPr>
            </a:lvl9pPr>
          </a:lstStyle>
          <a:p>
            <a:fld id="{00000000-1234-1234-1234-123412341234}" type="slidenum">
              <a:rPr lang="en" smtClean="0"/>
              <a:pPr/>
              <a:t>14</a:t>
            </a:fld>
            <a:endParaRPr lang="en"/>
          </a:p>
        </p:txBody>
      </p:sp>
      <p:sp>
        <p:nvSpPr>
          <p:cNvPr id="11" name="Block Arc 10"/>
          <p:cNvSpPr/>
          <p:nvPr/>
        </p:nvSpPr>
        <p:spPr>
          <a:xfrm>
            <a:off x="-3203864" y="-67785"/>
            <a:ext cx="5472816" cy="5472816"/>
          </a:xfrm>
          <a:prstGeom prst="blockArc">
            <a:avLst>
              <a:gd name="adj1" fmla="val 18900000"/>
              <a:gd name="adj2" fmla="val 2700000"/>
              <a:gd name="adj3" fmla="val 395"/>
            </a:avLst>
          </a:prstGeom>
          <a:noFill/>
          <a:ln>
            <a:noFill/>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2" name="What"/>
          <p:cNvSpPr/>
          <p:nvPr/>
        </p:nvSpPr>
        <p:spPr>
          <a:xfrm>
            <a:off x="1775009" y="890540"/>
            <a:ext cx="5656275" cy="508162"/>
          </a:xfrm>
          <a:custGeom>
            <a:avLst/>
            <a:gdLst>
              <a:gd name="connsiteX0" fmla="*/ 0 w 5656275"/>
              <a:gd name="connsiteY0" fmla="*/ 0 h 508162"/>
              <a:gd name="connsiteX1" fmla="*/ 5656275 w 5656275"/>
              <a:gd name="connsiteY1" fmla="*/ 0 h 508162"/>
              <a:gd name="connsiteX2" fmla="*/ 5656275 w 5656275"/>
              <a:gd name="connsiteY2" fmla="*/ 508162 h 508162"/>
              <a:gd name="connsiteX3" fmla="*/ 0 w 5656275"/>
              <a:gd name="connsiteY3" fmla="*/ 508162 h 508162"/>
              <a:gd name="connsiteX4" fmla="*/ 0 w 5656275"/>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6275" h="508162">
                <a:moveTo>
                  <a:pt x="0" y="0"/>
                </a:moveTo>
                <a:lnTo>
                  <a:pt x="5656275" y="0"/>
                </a:lnTo>
                <a:lnTo>
                  <a:pt x="5656275" y="508162"/>
                </a:lnTo>
                <a:lnTo>
                  <a:pt x="0" y="508162"/>
                </a:lnTo>
                <a:lnTo>
                  <a:pt x="0" y="0"/>
                </a:lnTo>
                <a:close/>
              </a:path>
            </a:pathLst>
          </a:custGeom>
          <a:solidFill>
            <a:srgbClr val="C00000"/>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latin typeface="Shadows Into Light Two" panose="020B0604020202020204" charset="0"/>
              </a:rPr>
              <a:t>What</a:t>
            </a:r>
            <a:r>
              <a:rPr lang="en-US" sz="1300" kern="1200" dirty="0" smtClean="0">
                <a:latin typeface="Chivo Light" panose="020B0604020202020204" charset="0"/>
              </a:rPr>
              <a:t> processes and procedures will be implemented to correct the finding?</a:t>
            </a:r>
            <a:endParaRPr lang="en-US" sz="1300" kern="1200" dirty="0">
              <a:latin typeface="Chivo Light" panose="020B0604020202020204" charset="0"/>
            </a:endParaRPr>
          </a:p>
        </p:txBody>
      </p:sp>
      <p:sp>
        <p:nvSpPr>
          <p:cNvPr id="13" name="Oval 12"/>
          <p:cNvSpPr/>
          <p:nvPr/>
        </p:nvSpPr>
        <p:spPr>
          <a:xfrm>
            <a:off x="1457407" y="827020"/>
            <a:ext cx="635203" cy="635203"/>
          </a:xfrm>
          <a:prstGeom prst="ellipse">
            <a:avLst/>
          </a:prstGeom>
          <a:solidFill>
            <a:schemeClr val="bg1"/>
          </a:solidFill>
          <a:ln>
            <a:solidFill>
              <a:srgbClr val="FFAFA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4" name="who"/>
          <p:cNvSpPr/>
          <p:nvPr/>
        </p:nvSpPr>
        <p:spPr>
          <a:xfrm>
            <a:off x="2125140" y="1648518"/>
            <a:ext cx="5292140" cy="517426"/>
          </a:xfrm>
          <a:custGeom>
            <a:avLst/>
            <a:gdLst>
              <a:gd name="connsiteX0" fmla="*/ 0 w 5292140"/>
              <a:gd name="connsiteY0" fmla="*/ 0 h 508162"/>
              <a:gd name="connsiteX1" fmla="*/ 5292140 w 5292140"/>
              <a:gd name="connsiteY1" fmla="*/ 0 h 508162"/>
              <a:gd name="connsiteX2" fmla="*/ 5292140 w 5292140"/>
              <a:gd name="connsiteY2" fmla="*/ 508162 h 508162"/>
              <a:gd name="connsiteX3" fmla="*/ 0 w 5292140"/>
              <a:gd name="connsiteY3" fmla="*/ 508162 h 508162"/>
              <a:gd name="connsiteX4" fmla="*/ 0 w 5292140"/>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2140" h="508162">
                <a:moveTo>
                  <a:pt x="0" y="0"/>
                </a:moveTo>
                <a:lnTo>
                  <a:pt x="5292140" y="0"/>
                </a:lnTo>
                <a:lnTo>
                  <a:pt x="5292140" y="508162"/>
                </a:lnTo>
                <a:lnTo>
                  <a:pt x="0" y="508162"/>
                </a:lnTo>
                <a:lnTo>
                  <a:pt x="0" y="0"/>
                </a:lnTo>
                <a:close/>
              </a:path>
            </a:pathLst>
          </a:custGeom>
          <a:solidFill>
            <a:srgbClr val="FFC000"/>
          </a:solidFill>
          <a:ln>
            <a:no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latin typeface="Shadows Into Light Two" panose="020B0604020202020204" charset="0"/>
              </a:rPr>
              <a:t>Who</a:t>
            </a:r>
            <a:r>
              <a:rPr lang="en-US" sz="1300" kern="1200" dirty="0" smtClean="0">
                <a:latin typeface="Chivo Light" panose="020B0604020202020204" charset="0"/>
              </a:rPr>
              <a:t> is ultimately responsible for implementing the processes and internal controls?</a:t>
            </a:r>
            <a:endParaRPr lang="en-US" sz="1300" kern="1200" dirty="0">
              <a:latin typeface="Chivo Light" panose="020B0604020202020204" charset="0"/>
            </a:endParaRPr>
          </a:p>
        </p:txBody>
      </p:sp>
      <p:sp>
        <p:nvSpPr>
          <p:cNvPr id="15" name="Oval 14"/>
          <p:cNvSpPr/>
          <p:nvPr/>
        </p:nvSpPr>
        <p:spPr>
          <a:xfrm>
            <a:off x="1821542" y="1589020"/>
            <a:ext cx="635203" cy="635203"/>
          </a:xfrm>
          <a:prstGeom prst="ellipse">
            <a:avLst/>
          </a:prstGeom>
          <a:ln>
            <a:solidFill>
              <a:srgbClr val="FFEBAB"/>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how"/>
          <p:cNvSpPr/>
          <p:nvPr/>
        </p:nvSpPr>
        <p:spPr>
          <a:xfrm>
            <a:off x="2250903" y="2414540"/>
            <a:ext cx="5180380" cy="508162"/>
          </a:xfrm>
          <a:custGeom>
            <a:avLst/>
            <a:gdLst>
              <a:gd name="connsiteX0" fmla="*/ 0 w 5180380"/>
              <a:gd name="connsiteY0" fmla="*/ 0 h 508162"/>
              <a:gd name="connsiteX1" fmla="*/ 5180380 w 5180380"/>
              <a:gd name="connsiteY1" fmla="*/ 0 h 508162"/>
              <a:gd name="connsiteX2" fmla="*/ 5180380 w 5180380"/>
              <a:gd name="connsiteY2" fmla="*/ 508162 h 508162"/>
              <a:gd name="connsiteX3" fmla="*/ 0 w 5180380"/>
              <a:gd name="connsiteY3" fmla="*/ 508162 h 508162"/>
              <a:gd name="connsiteX4" fmla="*/ 0 w 5180380"/>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0380" h="508162">
                <a:moveTo>
                  <a:pt x="0" y="0"/>
                </a:moveTo>
                <a:lnTo>
                  <a:pt x="5180380" y="0"/>
                </a:lnTo>
                <a:lnTo>
                  <a:pt x="5180380" y="508162"/>
                </a:lnTo>
                <a:lnTo>
                  <a:pt x="0" y="508162"/>
                </a:lnTo>
                <a:lnTo>
                  <a:pt x="0" y="0"/>
                </a:lnTo>
                <a:close/>
              </a:path>
            </a:pathLst>
          </a:custGeom>
          <a:solidFill>
            <a:srgbClr val="92D050"/>
          </a:solid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bg1"/>
                </a:solidFill>
                <a:latin typeface="Shadows Into Light Two" panose="020B0604020202020204" charset="0"/>
              </a:rPr>
              <a:t>How</a:t>
            </a:r>
            <a:r>
              <a:rPr lang="en-US" sz="1400" kern="1200" dirty="0" smtClean="0">
                <a:solidFill>
                  <a:schemeClr val="bg1"/>
                </a:solidFill>
                <a:latin typeface="Chivo Light" panose="020B0604020202020204" charset="0"/>
              </a:rPr>
              <a:t> </a:t>
            </a:r>
            <a:r>
              <a:rPr lang="en-US" sz="1200" kern="1200" dirty="0" smtClean="0">
                <a:solidFill>
                  <a:schemeClr val="bg1"/>
                </a:solidFill>
                <a:latin typeface="Chivo Light" panose="020B0604020202020204" charset="0"/>
              </a:rPr>
              <a:t>will the facility ensure the processes and procedures are followed consistently to prevent recurrence?</a:t>
            </a:r>
            <a:endParaRPr lang="en-US" sz="1200" kern="1200" dirty="0">
              <a:solidFill>
                <a:schemeClr val="bg1"/>
              </a:solidFill>
              <a:latin typeface="Chivo Light" panose="020B0604020202020204" charset="0"/>
            </a:endParaRPr>
          </a:p>
        </p:txBody>
      </p:sp>
      <p:sp>
        <p:nvSpPr>
          <p:cNvPr id="17" name="Oval 16"/>
          <p:cNvSpPr/>
          <p:nvPr/>
        </p:nvSpPr>
        <p:spPr>
          <a:xfrm>
            <a:off x="1933302" y="2351020"/>
            <a:ext cx="635203" cy="635203"/>
          </a:xfrm>
          <a:prstGeom prst="ellipse">
            <a:avLst/>
          </a:prstGeom>
          <a:ln>
            <a:solidFill>
              <a:schemeClr val="accent3">
                <a:lumMod val="40000"/>
                <a:lumOff val="6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when"/>
          <p:cNvSpPr/>
          <p:nvPr/>
        </p:nvSpPr>
        <p:spPr>
          <a:xfrm>
            <a:off x="2125140" y="3170695"/>
            <a:ext cx="5292140" cy="508162"/>
          </a:xfrm>
          <a:custGeom>
            <a:avLst/>
            <a:gdLst>
              <a:gd name="connsiteX0" fmla="*/ 0 w 5292140"/>
              <a:gd name="connsiteY0" fmla="*/ 0 h 508162"/>
              <a:gd name="connsiteX1" fmla="*/ 5292140 w 5292140"/>
              <a:gd name="connsiteY1" fmla="*/ 0 h 508162"/>
              <a:gd name="connsiteX2" fmla="*/ 5292140 w 5292140"/>
              <a:gd name="connsiteY2" fmla="*/ 508162 h 508162"/>
              <a:gd name="connsiteX3" fmla="*/ 0 w 5292140"/>
              <a:gd name="connsiteY3" fmla="*/ 508162 h 508162"/>
              <a:gd name="connsiteX4" fmla="*/ 0 w 5292140"/>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2140" h="508162">
                <a:moveTo>
                  <a:pt x="0" y="0"/>
                </a:moveTo>
                <a:lnTo>
                  <a:pt x="5292140" y="0"/>
                </a:lnTo>
                <a:lnTo>
                  <a:pt x="5292140" y="508162"/>
                </a:lnTo>
                <a:lnTo>
                  <a:pt x="0" y="508162"/>
                </a:lnTo>
                <a:lnTo>
                  <a:pt x="0" y="0"/>
                </a:lnTo>
                <a:close/>
              </a:path>
            </a:pathLst>
          </a:custGeom>
          <a:solidFill>
            <a:srgbClr val="00B050"/>
          </a:solidFill>
          <a:ln>
            <a:solidFill>
              <a:srgbClr val="00B050"/>
            </a:solid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latin typeface="Shadows Into Light Two" panose="020B0604020202020204" charset="0"/>
              </a:rPr>
              <a:t>When</a:t>
            </a:r>
            <a:r>
              <a:rPr lang="en-US" sz="1400" kern="1200" dirty="0" smtClean="0">
                <a:latin typeface="Chivo Light" panose="020B0604020202020204" charset="0"/>
              </a:rPr>
              <a:t> will the processes and procedures be implemented and at what frequency?</a:t>
            </a:r>
            <a:endParaRPr lang="en-US" sz="1400" kern="1200" dirty="0">
              <a:latin typeface="Chivo Light" panose="020B0604020202020204" charset="0"/>
            </a:endParaRPr>
          </a:p>
        </p:txBody>
      </p:sp>
      <p:sp>
        <p:nvSpPr>
          <p:cNvPr id="19" name="Oval 18"/>
          <p:cNvSpPr/>
          <p:nvPr/>
        </p:nvSpPr>
        <p:spPr>
          <a:xfrm>
            <a:off x="1821542" y="3113020"/>
            <a:ext cx="635203" cy="635203"/>
          </a:xfrm>
          <a:prstGeom prst="ellipse">
            <a:avLst/>
          </a:prstGeom>
          <a:ln>
            <a:solidFill>
              <a:srgbClr val="92D05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where"/>
          <p:cNvSpPr/>
          <p:nvPr/>
        </p:nvSpPr>
        <p:spPr>
          <a:xfrm>
            <a:off x="1775009" y="3938540"/>
            <a:ext cx="5656275" cy="508162"/>
          </a:xfrm>
          <a:custGeom>
            <a:avLst/>
            <a:gdLst>
              <a:gd name="connsiteX0" fmla="*/ 0 w 5656275"/>
              <a:gd name="connsiteY0" fmla="*/ 0 h 508162"/>
              <a:gd name="connsiteX1" fmla="*/ 5656275 w 5656275"/>
              <a:gd name="connsiteY1" fmla="*/ 0 h 508162"/>
              <a:gd name="connsiteX2" fmla="*/ 5656275 w 5656275"/>
              <a:gd name="connsiteY2" fmla="*/ 508162 h 508162"/>
              <a:gd name="connsiteX3" fmla="*/ 0 w 5656275"/>
              <a:gd name="connsiteY3" fmla="*/ 508162 h 508162"/>
              <a:gd name="connsiteX4" fmla="*/ 0 w 5656275"/>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6275" h="508162">
                <a:moveTo>
                  <a:pt x="0" y="0"/>
                </a:moveTo>
                <a:lnTo>
                  <a:pt x="5656275" y="0"/>
                </a:lnTo>
                <a:lnTo>
                  <a:pt x="5656275" y="508162"/>
                </a:lnTo>
                <a:lnTo>
                  <a:pt x="0" y="508162"/>
                </a:lnTo>
                <a:lnTo>
                  <a:pt x="0" y="0"/>
                </a:lnTo>
                <a:close/>
              </a:path>
            </a:pathLst>
          </a:custGeom>
          <a:solidFill>
            <a:srgbClr val="0085B4"/>
          </a:solidFill>
          <a:ln>
            <a:noFill/>
          </a:ln>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latin typeface="Shadows Into Light Two" panose="020B0604020202020204" charset="0"/>
              </a:rPr>
              <a:t>Where</a:t>
            </a:r>
            <a:r>
              <a:rPr lang="en-US" sz="1400" kern="1200" dirty="0" smtClean="0">
                <a:latin typeface="Chivo Light" panose="020B0604020202020204" charset="0"/>
              </a:rPr>
              <a:t> will the documentation be retained?</a:t>
            </a:r>
            <a:endParaRPr lang="en-US" sz="1400" kern="1200" dirty="0">
              <a:latin typeface="Chivo Light" panose="020B0604020202020204" charset="0"/>
            </a:endParaRPr>
          </a:p>
        </p:txBody>
      </p:sp>
      <p:sp>
        <p:nvSpPr>
          <p:cNvPr id="21" name="Oval 20"/>
          <p:cNvSpPr/>
          <p:nvPr/>
        </p:nvSpPr>
        <p:spPr>
          <a:xfrm>
            <a:off x="1457407" y="3875020"/>
            <a:ext cx="635203" cy="635203"/>
          </a:xfrm>
          <a:prstGeom prst="ellipse">
            <a:avLst/>
          </a:prstGeom>
          <a:ln>
            <a:solidFill>
              <a:srgbClr val="D5F4FF"/>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W-what"/>
          <p:cNvSpPr txBox="1"/>
          <p:nvPr/>
        </p:nvSpPr>
        <p:spPr>
          <a:xfrm>
            <a:off x="1399579" y="870697"/>
            <a:ext cx="725561" cy="646331"/>
          </a:xfrm>
          <a:prstGeom prst="rect">
            <a:avLst/>
          </a:prstGeom>
          <a:noFill/>
        </p:spPr>
        <p:txBody>
          <a:bodyPr wrap="square" rtlCol="0" anchor="ctr">
            <a:spAutoFit/>
          </a:bodyPr>
          <a:lstStyle/>
          <a:p>
            <a:pPr algn="ctr"/>
            <a:r>
              <a:rPr lang="en-US" sz="3600" b="1" dirty="0" smtClean="0">
                <a:solidFill>
                  <a:srgbClr val="C00000"/>
                </a:solidFill>
                <a:latin typeface="Chivo" panose="020B0604020202020204" charset="0"/>
              </a:rPr>
              <a:t>W</a:t>
            </a:r>
            <a:endParaRPr lang="en-US" sz="3600" b="1" dirty="0">
              <a:solidFill>
                <a:srgbClr val="C00000"/>
              </a:solidFill>
              <a:latin typeface="Chivo" panose="020B0604020202020204" charset="0"/>
            </a:endParaRPr>
          </a:p>
        </p:txBody>
      </p:sp>
      <p:sp>
        <p:nvSpPr>
          <p:cNvPr id="23" name="TextBox 22"/>
          <p:cNvSpPr txBox="1"/>
          <p:nvPr/>
        </p:nvSpPr>
        <p:spPr>
          <a:xfrm>
            <a:off x="1775806" y="1607840"/>
            <a:ext cx="725561" cy="646331"/>
          </a:xfrm>
          <a:prstGeom prst="rect">
            <a:avLst/>
          </a:prstGeom>
          <a:noFill/>
        </p:spPr>
        <p:txBody>
          <a:bodyPr wrap="square" rtlCol="0" anchor="ctr">
            <a:spAutoFit/>
          </a:bodyPr>
          <a:lstStyle/>
          <a:p>
            <a:pPr algn="ctr"/>
            <a:r>
              <a:rPr lang="en-US" sz="3600" b="1" dirty="0" smtClean="0">
                <a:solidFill>
                  <a:srgbClr val="FFC000"/>
                </a:solidFill>
                <a:latin typeface="Chivo" panose="020B0604020202020204" charset="0"/>
              </a:rPr>
              <a:t>W</a:t>
            </a:r>
            <a:endParaRPr lang="en-US" sz="3600" b="1" dirty="0">
              <a:solidFill>
                <a:srgbClr val="FFC000"/>
              </a:solidFill>
              <a:latin typeface="Chivo" panose="020B0604020202020204" charset="0"/>
            </a:endParaRPr>
          </a:p>
        </p:txBody>
      </p:sp>
      <p:sp>
        <p:nvSpPr>
          <p:cNvPr id="24" name="TextBox 23"/>
          <p:cNvSpPr txBox="1"/>
          <p:nvPr/>
        </p:nvSpPr>
        <p:spPr>
          <a:xfrm>
            <a:off x="1888122" y="2368967"/>
            <a:ext cx="725561" cy="646331"/>
          </a:xfrm>
          <a:prstGeom prst="rect">
            <a:avLst/>
          </a:prstGeom>
          <a:noFill/>
        </p:spPr>
        <p:txBody>
          <a:bodyPr wrap="square" rtlCol="0" anchor="ctr">
            <a:spAutoFit/>
          </a:bodyPr>
          <a:lstStyle/>
          <a:p>
            <a:pPr algn="ctr"/>
            <a:r>
              <a:rPr lang="en-US" sz="3600" b="1" dirty="0" smtClean="0">
                <a:solidFill>
                  <a:srgbClr val="92D050"/>
                </a:solidFill>
                <a:latin typeface="Chivo" panose="020B0604020202020204" charset="0"/>
              </a:rPr>
              <a:t>H</a:t>
            </a:r>
            <a:endParaRPr lang="en-US" sz="3600" b="1" dirty="0">
              <a:solidFill>
                <a:srgbClr val="92D050"/>
              </a:solidFill>
              <a:latin typeface="Chivo" panose="020B0604020202020204" charset="0"/>
            </a:endParaRPr>
          </a:p>
        </p:txBody>
      </p:sp>
      <p:sp>
        <p:nvSpPr>
          <p:cNvPr id="25" name="TextBox 24"/>
          <p:cNvSpPr txBox="1"/>
          <p:nvPr/>
        </p:nvSpPr>
        <p:spPr>
          <a:xfrm>
            <a:off x="1783092" y="3132006"/>
            <a:ext cx="725561" cy="646331"/>
          </a:xfrm>
          <a:prstGeom prst="rect">
            <a:avLst/>
          </a:prstGeom>
          <a:noFill/>
        </p:spPr>
        <p:txBody>
          <a:bodyPr wrap="square" rtlCol="0" anchor="ctr">
            <a:spAutoFit/>
          </a:bodyPr>
          <a:lstStyle/>
          <a:p>
            <a:pPr algn="ctr"/>
            <a:r>
              <a:rPr lang="en-US" sz="3600" b="1" dirty="0" smtClean="0">
                <a:solidFill>
                  <a:srgbClr val="00B050"/>
                </a:solidFill>
                <a:latin typeface="Chivo" panose="020B0604020202020204" charset="0"/>
              </a:rPr>
              <a:t>W</a:t>
            </a:r>
            <a:endParaRPr lang="en-US" sz="3600" b="1" dirty="0">
              <a:solidFill>
                <a:srgbClr val="00B050"/>
              </a:solidFill>
              <a:latin typeface="Chivo" panose="020B0604020202020204" charset="0"/>
            </a:endParaRPr>
          </a:p>
        </p:txBody>
      </p:sp>
      <p:sp>
        <p:nvSpPr>
          <p:cNvPr id="26" name="TextBox 25"/>
          <p:cNvSpPr txBox="1"/>
          <p:nvPr/>
        </p:nvSpPr>
        <p:spPr>
          <a:xfrm>
            <a:off x="1411009" y="3909465"/>
            <a:ext cx="725561" cy="646331"/>
          </a:xfrm>
          <a:prstGeom prst="rect">
            <a:avLst/>
          </a:prstGeom>
          <a:noFill/>
        </p:spPr>
        <p:txBody>
          <a:bodyPr wrap="square" rtlCol="0" anchor="ctr">
            <a:spAutoFit/>
          </a:bodyPr>
          <a:lstStyle/>
          <a:p>
            <a:pPr algn="ctr"/>
            <a:r>
              <a:rPr lang="en-US" sz="3600" b="1" dirty="0" smtClean="0">
                <a:solidFill>
                  <a:srgbClr val="0070C0"/>
                </a:solidFill>
                <a:latin typeface="Chivo" panose="020B0604020202020204" charset="0"/>
              </a:rPr>
              <a:t>W</a:t>
            </a:r>
            <a:endParaRPr lang="en-US" sz="3600" b="1" dirty="0">
              <a:solidFill>
                <a:srgbClr val="0070C0"/>
              </a:solidFill>
              <a:latin typeface="Chivo" panose="020B0604020202020204" charset="0"/>
            </a:endParaRPr>
          </a:p>
        </p:txBody>
      </p:sp>
      <p:sp>
        <p:nvSpPr>
          <p:cNvPr id="27" name="developing"/>
          <p:cNvSpPr txBox="1"/>
          <p:nvPr/>
        </p:nvSpPr>
        <p:spPr>
          <a:xfrm rot="16200000">
            <a:off x="-2476220" y="2171177"/>
            <a:ext cx="6749088" cy="830997"/>
          </a:xfrm>
          <a:prstGeom prst="rect">
            <a:avLst/>
          </a:prstGeom>
          <a:noFill/>
        </p:spPr>
        <p:txBody>
          <a:bodyPr wrap="square" rtlCol="0">
            <a:spAutoFit/>
          </a:bodyPr>
          <a:lstStyle/>
          <a:p>
            <a:pPr algn="ctr"/>
            <a:r>
              <a:rPr lang="en-US" sz="4800" b="1" dirty="0" smtClean="0">
                <a:solidFill>
                  <a:schemeClr val="bg1"/>
                </a:solidFill>
                <a:latin typeface="Shadows Into Light Two" panose="020B0604020202020204" charset="0"/>
              </a:rPr>
              <a:t>Developing the CAP</a:t>
            </a:r>
            <a:endParaRPr lang="en-US" sz="2800" dirty="0">
              <a:solidFill>
                <a:schemeClr val="bg1"/>
              </a:solidFill>
              <a:latin typeface="Shadows Into Light Two" panose="020B0604020202020204" charset="0"/>
            </a:endParaRPr>
          </a:p>
        </p:txBody>
      </p:sp>
    </p:spTree>
    <p:extLst>
      <p:ext uri="{BB962C8B-B14F-4D97-AF65-F5344CB8AC3E}">
        <p14:creationId xmlns:p14="http://schemas.microsoft.com/office/powerpoint/2010/main" val="322429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3" name="Google Shape;51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9" name="Google Shape;484;p30"/>
          <p:cNvSpPr txBox="1"/>
          <p:nvPr/>
        </p:nvSpPr>
        <p:spPr>
          <a:xfrm rot="8747">
            <a:off x="840210" y="628060"/>
            <a:ext cx="2165926" cy="2503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endParaRPr sz="800" dirty="0">
              <a:latin typeface="Chivo Light"/>
              <a:ea typeface="Chivo Light"/>
              <a:cs typeface="Chivo Light"/>
              <a:sym typeface="Chivo Light"/>
            </a:endParaRPr>
          </a:p>
        </p:txBody>
      </p:sp>
      <p:grpSp>
        <p:nvGrpSpPr>
          <p:cNvPr id="2" name="CHAAMPS Email"/>
          <p:cNvGrpSpPr>
            <a:grpSpLocks/>
          </p:cNvGrpSpPr>
          <p:nvPr/>
        </p:nvGrpSpPr>
        <p:grpSpPr bwMode="auto">
          <a:xfrm>
            <a:off x="1167441" y="1337480"/>
            <a:ext cx="6707317" cy="3145305"/>
            <a:chOff x="105613200" y="107845567"/>
            <a:chExt cx="9144000" cy="4110167"/>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13200" y="107845567"/>
              <a:ext cx="9052560" cy="41101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4"/>
            <p:cNvSpPr>
              <a:spLocks noChangeArrowheads="1"/>
            </p:cNvSpPr>
            <p:nvPr/>
          </p:nvSpPr>
          <p:spPr bwMode="auto">
            <a:xfrm>
              <a:off x="106134049" y="108563434"/>
              <a:ext cx="2230977" cy="138022"/>
            </a:xfrm>
            <a:prstGeom prst="rect">
              <a:avLst/>
            </a:prstGeom>
            <a:solidFill>
              <a:srgbClr val="FFFFFF"/>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Rectangle 5"/>
            <p:cNvSpPr>
              <a:spLocks noChangeArrowheads="1"/>
            </p:cNvSpPr>
            <p:nvPr/>
          </p:nvSpPr>
          <p:spPr bwMode="auto">
            <a:xfrm>
              <a:off x="110768591" y="108019970"/>
              <a:ext cx="1359709" cy="146649"/>
            </a:xfrm>
            <a:prstGeom prst="rect">
              <a:avLst/>
            </a:prstGeom>
            <a:solidFill>
              <a:srgbClr val="FFFFFF"/>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Rectangle 6"/>
            <p:cNvSpPr>
              <a:spLocks noChangeArrowheads="1"/>
            </p:cNvSpPr>
            <p:nvPr/>
          </p:nvSpPr>
          <p:spPr bwMode="auto">
            <a:xfrm>
              <a:off x="105613200" y="107998404"/>
              <a:ext cx="996350" cy="181155"/>
            </a:xfrm>
            <a:prstGeom prst="rect">
              <a:avLst/>
            </a:prstGeom>
            <a:solidFill>
              <a:srgbClr val="FFFFFF"/>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7"/>
            <p:cNvSpPr>
              <a:spLocks noChangeArrowheads="1"/>
            </p:cNvSpPr>
            <p:nvPr/>
          </p:nvSpPr>
          <p:spPr bwMode="auto">
            <a:xfrm>
              <a:off x="107489841" y="107961742"/>
              <a:ext cx="159192" cy="217817"/>
            </a:xfrm>
            <a:prstGeom prst="rect">
              <a:avLst/>
            </a:prstGeom>
            <a:solidFill>
              <a:srgbClr val="FFFFFF"/>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Rectangle 8"/>
            <p:cNvSpPr>
              <a:spLocks noChangeArrowheads="1"/>
            </p:cNvSpPr>
            <p:nvPr/>
          </p:nvSpPr>
          <p:spPr bwMode="auto">
            <a:xfrm>
              <a:off x="106832789" y="109624483"/>
              <a:ext cx="988773" cy="146649"/>
            </a:xfrm>
            <a:prstGeom prst="rect">
              <a:avLst/>
            </a:prstGeom>
            <a:solidFill>
              <a:srgbClr val="FFFFFF"/>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Rectangle 9"/>
            <p:cNvSpPr>
              <a:spLocks noChangeArrowheads="1"/>
            </p:cNvSpPr>
            <p:nvPr/>
          </p:nvSpPr>
          <p:spPr bwMode="auto">
            <a:xfrm>
              <a:off x="106688296" y="109799169"/>
              <a:ext cx="988773" cy="129396"/>
            </a:xfrm>
            <a:prstGeom prst="rect">
              <a:avLst/>
            </a:prstGeom>
            <a:solidFill>
              <a:srgbClr val="FFFFFF"/>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Rectangle 10"/>
            <p:cNvSpPr>
              <a:spLocks noChangeArrowheads="1"/>
            </p:cNvSpPr>
            <p:nvPr/>
          </p:nvSpPr>
          <p:spPr bwMode="auto">
            <a:xfrm>
              <a:off x="106811222" y="109928565"/>
              <a:ext cx="988773" cy="138023"/>
            </a:xfrm>
            <a:prstGeom prst="rect">
              <a:avLst/>
            </a:prstGeom>
            <a:solidFill>
              <a:srgbClr val="FFFFFF"/>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Rectangle 11"/>
            <p:cNvSpPr>
              <a:spLocks noChangeArrowheads="1"/>
            </p:cNvSpPr>
            <p:nvPr/>
          </p:nvSpPr>
          <p:spPr bwMode="auto">
            <a:xfrm>
              <a:off x="112664246" y="108416785"/>
              <a:ext cx="1920426" cy="146649"/>
            </a:xfrm>
            <a:prstGeom prst="rect">
              <a:avLst/>
            </a:prstGeom>
            <a:solidFill>
              <a:srgbClr val="FFFFFF"/>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Rectangle 12"/>
            <p:cNvSpPr>
              <a:spLocks noChangeArrowheads="1"/>
            </p:cNvSpPr>
            <p:nvPr/>
          </p:nvSpPr>
          <p:spPr bwMode="auto">
            <a:xfrm>
              <a:off x="113768427" y="108019970"/>
              <a:ext cx="988773" cy="159589"/>
            </a:xfrm>
            <a:prstGeom prst="rect">
              <a:avLst/>
            </a:prstGeom>
            <a:solidFill>
              <a:srgbClr val="FFFFFF"/>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Rectangle 13"/>
            <p:cNvSpPr>
              <a:spLocks noChangeArrowheads="1"/>
            </p:cNvSpPr>
            <p:nvPr/>
          </p:nvSpPr>
          <p:spPr bwMode="auto">
            <a:xfrm>
              <a:off x="107799995" y="110592799"/>
              <a:ext cx="737559" cy="135866"/>
            </a:xfrm>
            <a:prstGeom prst="rect">
              <a:avLst/>
            </a:prstGeom>
            <a:solidFill>
              <a:srgbClr val="FFFFFF"/>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cxnSp>
        <p:nvCxnSpPr>
          <p:cNvPr id="36" name="due date"/>
          <p:cNvCxnSpPr/>
          <p:nvPr/>
        </p:nvCxnSpPr>
        <p:spPr>
          <a:xfrm>
            <a:off x="2543997" y="3543770"/>
            <a:ext cx="641967" cy="0"/>
          </a:xfrm>
          <a:prstGeom prst="line">
            <a:avLst/>
          </a:prstGeom>
          <a:ln>
            <a:solidFill>
              <a:srgbClr val="FFEBAB"/>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7" name="Left Brace 36"/>
          <p:cNvSpPr/>
          <p:nvPr/>
        </p:nvSpPr>
        <p:spPr>
          <a:xfrm>
            <a:off x="1604203" y="3629951"/>
            <a:ext cx="109416" cy="668741"/>
          </a:xfrm>
          <a:prstGeom prst="leftBrace">
            <a:avLst/>
          </a:prstGeom>
          <a:ln>
            <a:solidFill>
              <a:srgbClr val="FFEBAB"/>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8" name="Picture 37"/>
          <p:cNvPicPr>
            <a:picLocks noChangeAspect="1"/>
          </p:cNvPicPr>
          <p:nvPr/>
        </p:nvPicPr>
        <p:blipFill>
          <a:blip r:embed="rId4"/>
          <a:stretch>
            <a:fillRect/>
          </a:stretch>
        </p:blipFill>
        <p:spPr>
          <a:xfrm>
            <a:off x="847725" y="2076450"/>
            <a:ext cx="7448550" cy="990600"/>
          </a:xfrm>
          <a:prstGeom prst="rect">
            <a:avLst/>
          </a:prstGeom>
        </p:spPr>
      </p:pic>
      <p:pic>
        <p:nvPicPr>
          <p:cNvPr id="39" name="Picture 38"/>
          <p:cNvPicPr>
            <a:picLocks noChangeAspect="1"/>
          </p:cNvPicPr>
          <p:nvPr/>
        </p:nvPicPr>
        <p:blipFill>
          <a:blip r:embed="rId5"/>
          <a:stretch>
            <a:fillRect/>
          </a:stretch>
        </p:blipFill>
        <p:spPr>
          <a:xfrm>
            <a:off x="1262258" y="1114821"/>
            <a:ext cx="6762750" cy="2905125"/>
          </a:xfrm>
          <a:prstGeom prst="rect">
            <a:avLst/>
          </a:prstGeom>
        </p:spPr>
      </p:pic>
      <p:cxnSp>
        <p:nvCxnSpPr>
          <p:cNvPr id="41" name="due date"/>
          <p:cNvCxnSpPr/>
          <p:nvPr/>
        </p:nvCxnSpPr>
        <p:spPr>
          <a:xfrm>
            <a:off x="2567757" y="2698795"/>
            <a:ext cx="641967" cy="0"/>
          </a:xfrm>
          <a:prstGeom prst="line">
            <a:avLst/>
          </a:prstGeom>
          <a:ln>
            <a:solidFill>
              <a:srgbClr val="FFEBAB"/>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34967" y="3067050"/>
            <a:ext cx="1548675" cy="562901"/>
          </a:xfrm>
          <a:prstGeom prst="straightConnector1">
            <a:avLst/>
          </a:prstGeom>
          <a:ln>
            <a:solidFill>
              <a:srgbClr val="FFC000"/>
            </a:solidFill>
            <a:tailEnd type="triangle"/>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75510" y="2470027"/>
            <a:ext cx="1548675" cy="562901"/>
          </a:xfrm>
          <a:prstGeom prst="straightConnector1">
            <a:avLst/>
          </a:prstGeom>
          <a:ln>
            <a:solidFill>
              <a:srgbClr val="FFC000"/>
            </a:solidFill>
            <a:tailEnd type="triangle"/>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92635" y="2004483"/>
            <a:ext cx="1548675" cy="562901"/>
          </a:xfrm>
          <a:prstGeom prst="straightConnector1">
            <a:avLst/>
          </a:prstGeom>
          <a:ln>
            <a:solidFill>
              <a:srgbClr val="FFC000"/>
            </a:solidFill>
            <a:tailEnd type="triangle"/>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nvPicPr>
        <p:blipFill>
          <a:blip r:embed="rId6"/>
          <a:stretch>
            <a:fillRect/>
          </a:stretch>
        </p:blipFill>
        <p:spPr>
          <a:xfrm>
            <a:off x="2742772" y="1340917"/>
            <a:ext cx="4033260" cy="3661045"/>
          </a:xfrm>
          <a:prstGeom prst="rect">
            <a:avLst/>
          </a:prstGeom>
        </p:spPr>
      </p:pic>
      <p:sp>
        <p:nvSpPr>
          <p:cNvPr id="44" name="Rounded Rectangle 43"/>
          <p:cNvSpPr/>
          <p:nvPr/>
        </p:nvSpPr>
        <p:spPr>
          <a:xfrm>
            <a:off x="2753816" y="1282000"/>
            <a:ext cx="2016630" cy="1092738"/>
          </a:xfrm>
          <a:prstGeom prst="roundRect">
            <a:avLst/>
          </a:prstGeom>
          <a:noFill/>
          <a:ln>
            <a:solidFill>
              <a:srgbClr val="FFC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4720448" y="1296932"/>
            <a:ext cx="2016630" cy="1092738"/>
          </a:xfrm>
          <a:prstGeom prst="roundRect">
            <a:avLst/>
          </a:prstGeom>
          <a:noFill/>
          <a:ln>
            <a:solidFill>
              <a:srgbClr val="FFC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a:off x="1511286" y="2315867"/>
            <a:ext cx="1548675" cy="562901"/>
          </a:xfrm>
          <a:prstGeom prst="straightConnector1">
            <a:avLst/>
          </a:prstGeom>
          <a:ln>
            <a:solidFill>
              <a:srgbClr val="FFC000"/>
            </a:solidFill>
            <a:tailEnd type="triangle"/>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a:blip r:embed="rId7"/>
          <a:stretch>
            <a:fillRect/>
          </a:stretch>
        </p:blipFill>
        <p:spPr>
          <a:xfrm>
            <a:off x="2392955" y="1294179"/>
            <a:ext cx="4441070" cy="3699919"/>
          </a:xfrm>
          <a:prstGeom prst="rect">
            <a:avLst/>
          </a:prstGeom>
        </p:spPr>
      </p:pic>
      <p:sp>
        <p:nvSpPr>
          <p:cNvPr id="33" name="Google Shape;364;p18"/>
          <p:cNvSpPr txBox="1">
            <a:spLocks/>
          </p:cNvSpPr>
          <p:nvPr/>
        </p:nvSpPr>
        <p:spPr>
          <a:xfrm>
            <a:off x="-96879" y="-71342"/>
            <a:ext cx="2280521"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5677F"/>
              </a:buClr>
              <a:buSzPts val="4400"/>
              <a:buFont typeface="Shadows Into Light Two"/>
              <a:buNone/>
              <a:defRPr sz="4400" b="0" i="0" u="none" strike="noStrike" cap="none">
                <a:solidFill>
                  <a:srgbClr val="65677F"/>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rgbClr val="65677F"/>
              </a:buClr>
              <a:buSzPts val="4800"/>
              <a:buFont typeface="Shadows Into Light Two"/>
              <a:buNone/>
              <a:defRPr sz="4800" b="0" i="0" u="none" strike="noStrike" cap="none">
                <a:solidFill>
                  <a:srgbClr val="65677F"/>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rgbClr val="65677F"/>
              </a:buClr>
              <a:buSzPts val="4800"/>
              <a:buFont typeface="Shadows Into Light Two"/>
              <a:buNone/>
              <a:defRPr sz="4800" b="0" i="0" u="none" strike="noStrike" cap="none">
                <a:solidFill>
                  <a:srgbClr val="65677F"/>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rgbClr val="65677F"/>
              </a:buClr>
              <a:buSzPts val="4800"/>
              <a:buFont typeface="Shadows Into Light Two"/>
              <a:buNone/>
              <a:defRPr sz="4800" b="0" i="0" u="none" strike="noStrike" cap="none">
                <a:solidFill>
                  <a:srgbClr val="65677F"/>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rgbClr val="65677F"/>
              </a:buClr>
              <a:buSzPts val="4800"/>
              <a:buFont typeface="Shadows Into Light Two"/>
              <a:buNone/>
              <a:defRPr sz="4800" b="0" i="0" u="none" strike="noStrike" cap="none">
                <a:solidFill>
                  <a:srgbClr val="65677F"/>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rgbClr val="65677F"/>
              </a:buClr>
              <a:buSzPts val="4800"/>
              <a:buFont typeface="Shadows Into Light Two"/>
              <a:buNone/>
              <a:defRPr sz="4800" b="0" i="0" u="none" strike="noStrike" cap="none">
                <a:solidFill>
                  <a:srgbClr val="65677F"/>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rgbClr val="65677F"/>
              </a:buClr>
              <a:buSzPts val="4800"/>
              <a:buFont typeface="Shadows Into Light Two"/>
              <a:buNone/>
              <a:defRPr sz="4800" b="0" i="0" u="none" strike="noStrike" cap="none">
                <a:solidFill>
                  <a:srgbClr val="65677F"/>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rgbClr val="65677F"/>
              </a:buClr>
              <a:buSzPts val="4800"/>
              <a:buFont typeface="Shadows Into Light Two"/>
              <a:buNone/>
              <a:defRPr sz="4800" b="0" i="0" u="none" strike="noStrike" cap="none">
                <a:solidFill>
                  <a:srgbClr val="65677F"/>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rgbClr val="65677F"/>
              </a:buClr>
              <a:buSzPts val="4800"/>
              <a:buFont typeface="Shadows Into Light Two"/>
              <a:buNone/>
              <a:defRPr sz="4800" b="0" i="0" u="none" strike="noStrike" cap="none">
                <a:solidFill>
                  <a:srgbClr val="65677F"/>
                </a:solidFill>
                <a:latin typeface="Shadows Into Light Two"/>
                <a:ea typeface="Shadows Into Light Two"/>
                <a:cs typeface="Shadows Into Light Two"/>
                <a:sym typeface="Shadows Into Light Two"/>
              </a:defRPr>
            </a:lvl9pPr>
          </a:lstStyle>
          <a:p>
            <a:pPr algn="ctr"/>
            <a:r>
              <a:rPr lang="en-US" sz="2400" b="1" dirty="0" smtClean="0">
                <a:solidFill>
                  <a:srgbClr val="9A57CD"/>
                </a:solidFill>
                <a:latin typeface="Chivo Light" panose="020B0604020202020204" charset="0"/>
              </a:rPr>
              <a:t>CHAAMPS Compliance</a:t>
            </a:r>
            <a:endParaRPr lang="en-US" sz="2400" b="1" dirty="0">
              <a:solidFill>
                <a:srgbClr val="9A57CD"/>
              </a:solidFill>
              <a:latin typeface="Chivo Light" panose="020B0604020202020204" charset="0"/>
            </a:endParaRPr>
          </a:p>
        </p:txBody>
      </p:sp>
      <p:pic>
        <p:nvPicPr>
          <p:cNvPr id="48" name="Picture 47"/>
          <p:cNvPicPr>
            <a:picLocks noChangeAspect="1"/>
          </p:cNvPicPr>
          <p:nvPr/>
        </p:nvPicPr>
        <p:blipFill>
          <a:blip r:embed="rId8"/>
          <a:stretch>
            <a:fillRect/>
          </a:stretch>
        </p:blipFill>
        <p:spPr>
          <a:xfrm>
            <a:off x="2614613" y="2366962"/>
            <a:ext cx="3914775" cy="409575"/>
          </a:xfrm>
          <a:prstGeom prst="rect">
            <a:avLst/>
          </a:prstGeom>
        </p:spPr>
      </p:pic>
      <p:sp>
        <p:nvSpPr>
          <p:cNvPr id="53" name="Oval 52"/>
          <p:cNvSpPr/>
          <p:nvPr/>
        </p:nvSpPr>
        <p:spPr>
          <a:xfrm>
            <a:off x="3315069" y="2222941"/>
            <a:ext cx="1651888" cy="669885"/>
          </a:xfrm>
          <a:prstGeom prst="ellipse">
            <a:avLst/>
          </a:prstGeom>
          <a:noFill/>
          <a:ln>
            <a:solidFill>
              <a:srgbClr val="FFC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36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37"/>
                                        </p:tgtEl>
                                      </p:cBhvr>
                                    </p:animEffect>
                                    <p:set>
                                      <p:cBhvr>
                                        <p:cTn id="21" dur="1" fill="hold">
                                          <p:stCondLst>
                                            <p:cond delay="499"/>
                                          </p:stCondLst>
                                        </p:cTn>
                                        <p:tgtEl>
                                          <p:spTgt spid="37"/>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8"/>
                                        </p:tgtEl>
                                      </p:cBhvr>
                                    </p:animEffect>
                                    <p:set>
                                      <p:cBhvr>
                                        <p:cTn id="39" dur="1" fill="hold">
                                          <p:stCondLst>
                                            <p:cond delay="499"/>
                                          </p:stCondLst>
                                        </p:cTn>
                                        <p:tgtEl>
                                          <p:spTgt spid="38"/>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par>
                                <p:cTn id="58" presetID="10" presetClass="exit" presetSubtype="0" fill="hold" nodeType="withEffect">
                                  <p:stCondLst>
                                    <p:cond delay="0"/>
                                  </p:stCondLst>
                                  <p:childTnLst>
                                    <p:animEffect transition="out" filter="fade">
                                      <p:cBhvr>
                                        <p:cTn id="59" dur="500"/>
                                        <p:tgtEl>
                                          <p:spTgt spid="42"/>
                                        </p:tgtEl>
                                      </p:cBhvr>
                                    </p:animEffect>
                                    <p:set>
                                      <p:cBhvr>
                                        <p:cTn id="60" dur="1" fill="hold">
                                          <p:stCondLst>
                                            <p:cond delay="499"/>
                                          </p:stCondLst>
                                        </p:cTn>
                                        <p:tgtEl>
                                          <p:spTgt spid="4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par>
                                <p:cTn id="66" presetID="10" presetClass="exit" presetSubtype="0" fill="hold" nodeType="withEffect">
                                  <p:stCondLst>
                                    <p:cond delay="0"/>
                                  </p:stCondLst>
                                  <p:childTnLst>
                                    <p:animEffect transition="out" filter="fade">
                                      <p:cBhvr>
                                        <p:cTn id="67" dur="500"/>
                                        <p:tgtEl>
                                          <p:spTgt spid="45"/>
                                        </p:tgtEl>
                                      </p:cBhvr>
                                    </p:animEffect>
                                    <p:set>
                                      <p:cBhvr>
                                        <p:cTn id="68" dur="1" fill="hold">
                                          <p:stCondLst>
                                            <p:cond delay="499"/>
                                          </p:stCondLst>
                                        </p:cTn>
                                        <p:tgtEl>
                                          <p:spTgt spid="4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39"/>
                                        </p:tgtEl>
                                      </p:cBhvr>
                                    </p:animEffect>
                                    <p:set>
                                      <p:cBhvr>
                                        <p:cTn id="73" dur="1" fill="hold">
                                          <p:stCondLst>
                                            <p:cond delay="499"/>
                                          </p:stCondLst>
                                        </p:cTn>
                                        <p:tgtEl>
                                          <p:spTgt spid="39"/>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46"/>
                                        </p:tgtEl>
                                      </p:cBhvr>
                                    </p:animEffect>
                                    <p:set>
                                      <p:cBhvr>
                                        <p:cTn id="76" dur="1" fill="hold">
                                          <p:stCondLst>
                                            <p:cond delay="499"/>
                                          </p:stCondLst>
                                        </p:cTn>
                                        <p:tgtEl>
                                          <p:spTgt spid="46"/>
                                        </p:tgtEl>
                                        <p:attrNameLst>
                                          <p:attrName>style.visibility</p:attrName>
                                        </p:attrNameLst>
                                      </p:cBhvr>
                                      <p:to>
                                        <p:strVal val="hidden"/>
                                      </p:to>
                                    </p:se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500"/>
                                        <p:tgtEl>
                                          <p:spTgt spid="4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500"/>
                                        <p:tgtEl>
                                          <p:spTgt spid="49"/>
                                        </p:tgtEl>
                                      </p:cBhvr>
                                    </p:animEffect>
                                  </p:childTnLst>
                                </p:cTn>
                              </p:par>
                              <p:par>
                                <p:cTn id="91" presetID="10" presetClass="exit" presetSubtype="0" fill="hold" grpId="1" nodeType="withEffect">
                                  <p:stCondLst>
                                    <p:cond delay="0"/>
                                  </p:stCondLst>
                                  <p:childTnLst>
                                    <p:animEffect transition="out" filter="fade">
                                      <p:cBhvr>
                                        <p:cTn id="92" dur="500"/>
                                        <p:tgtEl>
                                          <p:spTgt spid="44"/>
                                        </p:tgtEl>
                                      </p:cBhvr>
                                    </p:animEffect>
                                    <p:set>
                                      <p:cBhvr>
                                        <p:cTn id="93" dur="1" fill="hold">
                                          <p:stCondLst>
                                            <p:cond delay="499"/>
                                          </p:stCondLst>
                                        </p:cTn>
                                        <p:tgtEl>
                                          <p:spTgt spid="44"/>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fade">
                                      <p:cBhvr>
                                        <p:cTn id="98" dur="500"/>
                                        <p:tgtEl>
                                          <p:spTgt spid="52"/>
                                        </p:tgtEl>
                                      </p:cBhvr>
                                    </p:animEffect>
                                  </p:childTnLst>
                                </p:cTn>
                              </p:par>
                              <p:par>
                                <p:cTn id="99" presetID="10" presetClass="exit" presetSubtype="0" fill="hold" grpId="1" nodeType="withEffect">
                                  <p:stCondLst>
                                    <p:cond delay="0"/>
                                  </p:stCondLst>
                                  <p:childTnLst>
                                    <p:animEffect transition="out" filter="fade">
                                      <p:cBhvr>
                                        <p:cTn id="100" dur="500"/>
                                        <p:tgtEl>
                                          <p:spTgt spid="49"/>
                                        </p:tgtEl>
                                      </p:cBhvr>
                                    </p:animEffect>
                                    <p:set>
                                      <p:cBhvr>
                                        <p:cTn id="101" dur="1" fill="hold">
                                          <p:stCondLst>
                                            <p:cond delay="499"/>
                                          </p:stCondLst>
                                        </p:cTn>
                                        <p:tgtEl>
                                          <p:spTgt spid="49"/>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fade">
                                      <p:cBhvr>
                                        <p:cTn id="106" dur="500"/>
                                        <p:tgtEl>
                                          <p:spTgt spid="47"/>
                                        </p:tgtEl>
                                      </p:cBhvr>
                                    </p:animEffect>
                                  </p:childTnLst>
                                </p:cTn>
                              </p:par>
                              <p:par>
                                <p:cTn id="107" presetID="10" presetClass="exit" presetSubtype="0" fill="hold" nodeType="withEffect">
                                  <p:stCondLst>
                                    <p:cond delay="0"/>
                                  </p:stCondLst>
                                  <p:childTnLst>
                                    <p:animEffect transition="out" filter="fade">
                                      <p:cBhvr>
                                        <p:cTn id="108" dur="500"/>
                                        <p:tgtEl>
                                          <p:spTgt spid="43"/>
                                        </p:tgtEl>
                                      </p:cBhvr>
                                    </p:animEffect>
                                    <p:set>
                                      <p:cBhvr>
                                        <p:cTn id="109" dur="1" fill="hold">
                                          <p:stCondLst>
                                            <p:cond delay="499"/>
                                          </p:stCondLst>
                                        </p:cTn>
                                        <p:tgtEl>
                                          <p:spTgt spid="43"/>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52"/>
                                        </p:tgtEl>
                                      </p:cBhvr>
                                    </p:animEffect>
                                    <p:set>
                                      <p:cBhvr>
                                        <p:cTn id="112" dur="1" fill="hold">
                                          <p:stCondLst>
                                            <p:cond delay="499"/>
                                          </p:stCondLst>
                                        </p:cTn>
                                        <p:tgtEl>
                                          <p:spTgt spid="52"/>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500"/>
                                        <p:tgtEl>
                                          <p:spTgt spid="47"/>
                                        </p:tgtEl>
                                      </p:cBhvr>
                                    </p:animEffect>
                                    <p:set>
                                      <p:cBhvr>
                                        <p:cTn id="117" dur="1" fill="hold">
                                          <p:stCondLst>
                                            <p:cond delay="499"/>
                                          </p:stCondLst>
                                        </p:cTn>
                                        <p:tgtEl>
                                          <p:spTgt spid="47"/>
                                        </p:tgtEl>
                                        <p:attrNameLst>
                                          <p:attrName>style.visibility</p:attrName>
                                        </p:attrNameLst>
                                      </p:cBhvr>
                                      <p:to>
                                        <p:strVal val="hidden"/>
                                      </p:to>
                                    </p:set>
                                  </p:childTnLst>
                                </p:cTn>
                              </p:par>
                            </p:childTnLst>
                          </p:cTn>
                        </p:par>
                        <p:par>
                          <p:cTn id="118" fill="hold">
                            <p:stCondLst>
                              <p:cond delay="500"/>
                            </p:stCondLst>
                            <p:childTnLst>
                              <p:par>
                                <p:cTn id="119" presetID="10" presetClass="entr" presetSubtype="0" fill="hold" grpId="0" nodeType="afterEffect">
                                  <p:stCondLst>
                                    <p:cond delay="0"/>
                                  </p:stCondLst>
                                  <p:childTnLst>
                                    <p:set>
                                      <p:cBhvr>
                                        <p:cTn id="120" dur="1" fill="hold">
                                          <p:stCondLst>
                                            <p:cond delay="0"/>
                                          </p:stCondLst>
                                        </p:cTn>
                                        <p:tgtEl>
                                          <p:spTgt spid="53"/>
                                        </p:tgtEl>
                                        <p:attrNameLst>
                                          <p:attrName>style.visibility</p:attrName>
                                        </p:attrNameLst>
                                      </p:cBhvr>
                                      <p:to>
                                        <p:strVal val="visible"/>
                                      </p:to>
                                    </p:set>
                                    <p:animEffect transition="in" filter="fade">
                                      <p:cBhvr>
                                        <p:cTn id="121" dur="500"/>
                                        <p:tgtEl>
                                          <p:spTgt spid="53"/>
                                        </p:tgtEl>
                                      </p:cBhvr>
                                    </p:animEffect>
                                  </p:childTnLst>
                                </p:cTn>
                              </p:par>
                              <p:par>
                                <p:cTn id="122" presetID="10" presetClass="entr" presetSubtype="0" fill="hold" nodeType="with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fade">
                                      <p:cBhvr>
                                        <p:cTn id="12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44" grpId="0" animBg="1"/>
      <p:bldP spid="44" grpId="1" animBg="1"/>
      <p:bldP spid="49" grpId="0" animBg="1"/>
      <p:bldP spid="49" grpId="1" animBg="1"/>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5"/>
          <p:cNvSpPr txBox="1">
            <a:spLocks noGrp="1"/>
          </p:cNvSpPr>
          <p:nvPr>
            <p:ph type="title"/>
          </p:nvPr>
        </p:nvSpPr>
        <p:spPr>
          <a:xfrm>
            <a:off x="211540" y="0"/>
            <a:ext cx="6405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1" dirty="0" smtClean="0">
                <a:solidFill>
                  <a:srgbClr val="FFC000"/>
                </a:solidFill>
              </a:rPr>
              <a:t>ReCAP</a:t>
            </a:r>
            <a:endParaRPr sz="3200" b="1" dirty="0">
              <a:solidFill>
                <a:srgbClr val="FFC000"/>
              </a:solidFill>
            </a:endParaRPr>
          </a:p>
        </p:txBody>
      </p:sp>
      <p:sp>
        <p:nvSpPr>
          <p:cNvPr id="344" name="Google Shape;344;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graphicFrame>
        <p:nvGraphicFramePr>
          <p:cNvPr id="5" name="Diagram 4"/>
          <p:cNvGraphicFramePr/>
          <p:nvPr>
            <p:extLst>
              <p:ext uri="{D42A27DB-BD31-4B8C-83A1-F6EECF244321}">
                <p14:modId xmlns:p14="http://schemas.microsoft.com/office/powerpoint/2010/main" val="1959647686"/>
              </p:ext>
            </p:extLst>
          </p:nvPr>
        </p:nvGraphicFramePr>
        <p:xfrm>
          <a:off x="521140" y="736979"/>
          <a:ext cx="6096000" cy="4244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923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5"/>
          <p:cNvSpPr txBox="1">
            <a:spLocks noGrp="1"/>
          </p:cNvSpPr>
          <p:nvPr>
            <p:ph type="title"/>
          </p:nvPr>
        </p:nvSpPr>
        <p:spPr>
          <a:xfrm>
            <a:off x="457200" y="7850"/>
            <a:ext cx="6405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smtClean="0"/>
              <a:t>References</a:t>
            </a:r>
            <a:endParaRPr b="1" dirty="0"/>
          </a:p>
        </p:txBody>
      </p:sp>
      <p:sp>
        <p:nvSpPr>
          <p:cNvPr id="341" name="Google Shape;341;p15"/>
          <p:cNvSpPr txBox="1">
            <a:spLocks noGrp="1"/>
          </p:cNvSpPr>
          <p:nvPr>
            <p:ph type="body" idx="2"/>
          </p:nvPr>
        </p:nvSpPr>
        <p:spPr>
          <a:xfrm>
            <a:off x="3815603" y="585316"/>
            <a:ext cx="3167700" cy="3238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200" b="1" dirty="0" smtClean="0">
                <a:solidFill>
                  <a:schemeClr val="bg2">
                    <a:lumMod val="50000"/>
                  </a:schemeClr>
                </a:solidFill>
              </a:rPr>
              <a:t>Resources</a:t>
            </a:r>
            <a:endParaRPr sz="1200" dirty="0">
              <a:solidFill>
                <a:schemeClr val="bg2">
                  <a:lumMod val="50000"/>
                </a:schemeClr>
              </a:solidFill>
            </a:endParaRPr>
          </a:p>
          <a:p>
            <a:pPr marL="0" lvl="0" indent="0" algn="l" rtl="0">
              <a:spcBef>
                <a:spcPts val="600"/>
              </a:spcBef>
              <a:spcAft>
                <a:spcPts val="0"/>
              </a:spcAft>
              <a:buNone/>
            </a:pPr>
            <a:r>
              <a:rPr lang="en-US" sz="1200" u="sng" dirty="0" smtClean="0">
                <a:solidFill>
                  <a:schemeClr val="bg2">
                    <a:lumMod val="50000"/>
                  </a:schemeClr>
                </a:solidFill>
              </a:rPr>
              <a:t>Handouts</a:t>
            </a:r>
          </a:p>
          <a:p>
            <a:pPr marL="0" lvl="0" indent="0" algn="l" rtl="0">
              <a:spcBef>
                <a:spcPts val="600"/>
              </a:spcBef>
              <a:spcAft>
                <a:spcPts val="0"/>
              </a:spcAft>
              <a:buNone/>
            </a:pPr>
            <a:r>
              <a:rPr lang="en-US" sz="1200" dirty="0" smtClean="0">
                <a:solidFill>
                  <a:schemeClr val="bg2">
                    <a:lumMod val="50000"/>
                  </a:schemeClr>
                </a:solidFill>
              </a:rPr>
              <a:t>Corrective Actions Participant’s Guide</a:t>
            </a:r>
          </a:p>
          <a:p>
            <a:pPr marL="0" lvl="0" indent="0" algn="l" rtl="0">
              <a:spcBef>
                <a:spcPts val="600"/>
              </a:spcBef>
              <a:spcAft>
                <a:spcPts val="0"/>
              </a:spcAft>
              <a:buNone/>
            </a:pPr>
            <a:r>
              <a:rPr lang="en-US" sz="1200" dirty="0" smtClean="0">
                <a:solidFill>
                  <a:schemeClr val="bg2">
                    <a:lumMod val="50000"/>
                  </a:schemeClr>
                </a:solidFill>
              </a:rPr>
              <a:t>CAP Evaluation Checklist</a:t>
            </a:r>
          </a:p>
          <a:p>
            <a:pPr marL="0" lvl="0" indent="0" algn="l" rtl="0">
              <a:spcBef>
                <a:spcPts val="600"/>
              </a:spcBef>
              <a:spcAft>
                <a:spcPts val="0"/>
              </a:spcAft>
              <a:buClr>
                <a:schemeClr val="dk1"/>
              </a:buClr>
              <a:buSzPts val="1100"/>
              <a:buFont typeface="Arial"/>
              <a:buNone/>
            </a:pPr>
            <a:r>
              <a:rPr lang="en-US" sz="1200" dirty="0" smtClean="0">
                <a:solidFill>
                  <a:schemeClr val="bg2">
                    <a:lumMod val="50000"/>
                  </a:schemeClr>
                </a:solidFill>
              </a:rPr>
              <a:t>CAP Development Template</a:t>
            </a:r>
            <a:endParaRPr sz="1200" dirty="0">
              <a:solidFill>
                <a:schemeClr val="bg2">
                  <a:lumMod val="50000"/>
                </a:schemeClr>
              </a:solidFill>
            </a:endParaRPr>
          </a:p>
        </p:txBody>
      </p:sp>
      <p:sp>
        <p:nvSpPr>
          <p:cNvPr id="342" name="Google Shape;342;p15"/>
          <p:cNvSpPr txBox="1">
            <a:spLocks noGrp="1"/>
          </p:cNvSpPr>
          <p:nvPr>
            <p:ph type="body" idx="1"/>
          </p:nvPr>
        </p:nvSpPr>
        <p:spPr>
          <a:xfrm>
            <a:off x="457200" y="585316"/>
            <a:ext cx="3167700" cy="3238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US" sz="1200" b="1" dirty="0" smtClean="0">
                <a:solidFill>
                  <a:schemeClr val="bg2">
                    <a:lumMod val="50000"/>
                  </a:schemeClr>
                </a:solidFill>
              </a:rPr>
              <a:t>Requirements</a:t>
            </a:r>
          </a:p>
          <a:p>
            <a:pPr marL="0" lvl="0" indent="0" algn="l" rtl="0">
              <a:spcBef>
                <a:spcPts val="600"/>
              </a:spcBef>
              <a:spcAft>
                <a:spcPts val="0"/>
              </a:spcAft>
              <a:buClr>
                <a:schemeClr val="dk1"/>
              </a:buClr>
              <a:buSzPts val="1100"/>
              <a:buFont typeface="Arial"/>
              <a:buNone/>
            </a:pPr>
            <a:r>
              <a:rPr lang="en-US" sz="1200" u="sng" dirty="0" smtClean="0">
                <a:solidFill>
                  <a:schemeClr val="bg2">
                    <a:lumMod val="50000"/>
                  </a:schemeClr>
                </a:solidFill>
              </a:rPr>
              <a:t>Code of Federal Regulations (7 CFR 226)</a:t>
            </a:r>
          </a:p>
          <a:p>
            <a:pPr marL="0" lvl="0" indent="0" algn="l" rtl="0">
              <a:spcBef>
                <a:spcPts val="600"/>
              </a:spcBef>
              <a:spcAft>
                <a:spcPts val="0"/>
              </a:spcAft>
              <a:buClr>
                <a:schemeClr val="dk1"/>
              </a:buClr>
              <a:buSzPts val="1100"/>
              <a:buFont typeface="Arial"/>
              <a:buNone/>
            </a:pPr>
            <a:r>
              <a:rPr lang="en-US" sz="1000" dirty="0" smtClean="0">
                <a:solidFill>
                  <a:schemeClr val="bg2">
                    <a:lumMod val="50000"/>
                  </a:schemeClr>
                </a:solidFill>
                <a:latin typeface="Chivo Light" panose="020B0604020202020204" charset="0"/>
                <a:cs typeface="Times New Roman" panose="02020603050405020304" pitchFamily="18" charset="0"/>
              </a:rPr>
              <a:t>§226.6(c) – participating organizations</a:t>
            </a:r>
          </a:p>
          <a:p>
            <a:pPr marL="0" lvl="0" indent="0">
              <a:buClr>
                <a:schemeClr val="dk1"/>
              </a:buClr>
              <a:buSzPts val="1100"/>
              <a:buNone/>
            </a:pPr>
            <a:r>
              <a:rPr lang="en-US" sz="1000" dirty="0">
                <a:solidFill>
                  <a:schemeClr val="bg2">
                    <a:lumMod val="50000"/>
                  </a:schemeClr>
                </a:solidFill>
                <a:latin typeface="Chivo Light" panose="020B0604020202020204" charset="0"/>
                <a:cs typeface="Times New Roman" panose="02020603050405020304" pitchFamily="18" charset="0"/>
              </a:rPr>
              <a:t>§</a:t>
            </a:r>
            <a:r>
              <a:rPr lang="en-US" sz="1000" dirty="0" smtClean="0">
                <a:solidFill>
                  <a:schemeClr val="bg2">
                    <a:lumMod val="50000"/>
                  </a:schemeClr>
                </a:solidFill>
                <a:latin typeface="Chivo Light" panose="020B0604020202020204" charset="0"/>
                <a:cs typeface="Times New Roman" panose="02020603050405020304" pitchFamily="18" charset="0"/>
              </a:rPr>
              <a:t>226.16(l) – FDCH providers</a:t>
            </a:r>
          </a:p>
          <a:p>
            <a:pPr marL="0" lvl="0" indent="0" algn="l" rtl="0">
              <a:spcBef>
                <a:spcPts val="600"/>
              </a:spcBef>
              <a:spcAft>
                <a:spcPts val="0"/>
              </a:spcAft>
              <a:buClr>
                <a:schemeClr val="dk1"/>
              </a:buClr>
              <a:buSzPts val="1100"/>
              <a:buFont typeface="Arial"/>
              <a:buNone/>
            </a:pPr>
            <a:r>
              <a:rPr lang="en" sz="1200" u="sng" dirty="0" smtClean="0">
                <a:solidFill>
                  <a:schemeClr val="bg2">
                    <a:lumMod val="50000"/>
                  </a:schemeClr>
                </a:solidFill>
              </a:rPr>
              <a:t>USDA Policy Memos</a:t>
            </a:r>
          </a:p>
          <a:p>
            <a:pPr marL="0" lvl="0" indent="0" algn="l" rtl="0">
              <a:spcBef>
                <a:spcPts val="600"/>
              </a:spcBef>
              <a:spcAft>
                <a:spcPts val="0"/>
              </a:spcAft>
              <a:buClr>
                <a:schemeClr val="dk1"/>
              </a:buClr>
              <a:buSzPts val="1100"/>
              <a:buFont typeface="Arial"/>
              <a:buNone/>
            </a:pPr>
            <a:r>
              <a:rPr lang="en" sz="1000" dirty="0" smtClean="0">
                <a:solidFill>
                  <a:schemeClr val="bg2">
                    <a:lumMod val="50000"/>
                  </a:schemeClr>
                </a:solidFill>
              </a:rPr>
              <a:t>CACFP 14-2012, </a:t>
            </a:r>
            <a:r>
              <a:rPr lang="en" sz="1000" i="1" dirty="0" smtClean="0">
                <a:solidFill>
                  <a:schemeClr val="bg2">
                    <a:lumMod val="50000"/>
                  </a:schemeClr>
                </a:solidFill>
              </a:rPr>
              <a:t>Child and Adult Care Food Program Guidance on Serious Deficiency Process and Acceptable Corrective Action Plans, National Disqualified List Procedures and Debt Collections, </a:t>
            </a:r>
            <a:r>
              <a:rPr lang="en" sz="1000" dirty="0" smtClean="0">
                <a:solidFill>
                  <a:schemeClr val="bg2">
                    <a:lumMod val="50000"/>
                  </a:schemeClr>
                </a:solidFill>
              </a:rPr>
              <a:t>May 1, 2012. </a:t>
            </a:r>
          </a:p>
          <a:p>
            <a:pPr marL="0" lvl="0" indent="0" algn="l" rtl="0">
              <a:spcBef>
                <a:spcPts val="600"/>
              </a:spcBef>
              <a:spcAft>
                <a:spcPts val="0"/>
              </a:spcAft>
              <a:buClr>
                <a:schemeClr val="dk1"/>
              </a:buClr>
              <a:buSzPts val="1100"/>
              <a:buFont typeface="Arial"/>
              <a:buNone/>
            </a:pPr>
            <a:r>
              <a:rPr lang="en" sz="1200" u="sng" dirty="0" smtClean="0">
                <a:solidFill>
                  <a:schemeClr val="bg2">
                    <a:lumMod val="50000"/>
                  </a:schemeClr>
                </a:solidFill>
              </a:rPr>
              <a:t>USDA Handbooks</a:t>
            </a:r>
          </a:p>
          <a:p>
            <a:pPr marL="0" lvl="0" indent="0" algn="l" rtl="0">
              <a:spcBef>
                <a:spcPts val="600"/>
              </a:spcBef>
              <a:spcAft>
                <a:spcPts val="0"/>
              </a:spcAft>
              <a:buClr>
                <a:schemeClr val="dk1"/>
              </a:buClr>
              <a:buSzPts val="1100"/>
              <a:buFont typeface="Arial"/>
              <a:buNone/>
            </a:pPr>
            <a:r>
              <a:rPr lang="en" sz="1000" i="1" dirty="0" smtClean="0">
                <a:solidFill>
                  <a:schemeClr val="bg2">
                    <a:lumMod val="50000"/>
                  </a:schemeClr>
                </a:solidFill>
              </a:rPr>
              <a:t>Serious Deficiency, Suspension, &amp; Appeals for State Agencies &amp; Sponsoring Organizations, </a:t>
            </a:r>
            <a:r>
              <a:rPr lang="en" sz="1000" dirty="0" smtClean="0">
                <a:solidFill>
                  <a:schemeClr val="bg2">
                    <a:lumMod val="50000"/>
                  </a:schemeClr>
                </a:solidFill>
              </a:rPr>
              <a:t>USDA (February 2015).</a:t>
            </a:r>
            <a:endParaRPr lang="en" sz="1000" i="1" dirty="0" smtClean="0">
              <a:solidFill>
                <a:schemeClr val="bg2">
                  <a:lumMod val="50000"/>
                </a:schemeClr>
              </a:solidFill>
            </a:endParaRPr>
          </a:p>
        </p:txBody>
      </p:sp>
      <p:sp>
        <p:nvSpPr>
          <p:cNvPr id="343" name="Google Shape;343;p15"/>
          <p:cNvSpPr txBox="1">
            <a:spLocks noGrp="1"/>
          </p:cNvSpPr>
          <p:nvPr>
            <p:ph type="body" idx="2"/>
          </p:nvPr>
        </p:nvSpPr>
        <p:spPr>
          <a:xfrm>
            <a:off x="457200" y="3645337"/>
            <a:ext cx="6758848" cy="1498163"/>
          </a:xfrm>
          <a:prstGeom prst="rect">
            <a:avLst/>
          </a:prstGeom>
        </p:spPr>
        <p:txBody>
          <a:bodyPr spcFirstLastPara="1" wrap="square" lIns="91425" tIns="91425" rIns="91425" bIns="91425" anchor="t" anchorCtr="0">
            <a:noAutofit/>
          </a:bodyPr>
          <a:lstStyle/>
          <a:p>
            <a:pPr marL="0" lvl="0" indent="0">
              <a:spcBef>
                <a:spcPts val="1000"/>
              </a:spcBef>
              <a:buNone/>
            </a:pPr>
            <a:r>
              <a:rPr lang="en" sz="1200" b="1" dirty="0" smtClean="0">
                <a:solidFill>
                  <a:srgbClr val="FF7B59"/>
                </a:solidFill>
              </a:rPr>
              <a:t>Training and Resources from VDH</a:t>
            </a:r>
            <a:r>
              <a:rPr lang="en" sz="1200" dirty="0" smtClean="0">
                <a:solidFill>
                  <a:srgbClr val="FF7B59"/>
                </a:solidFill>
              </a:rPr>
              <a:t> </a:t>
            </a:r>
            <a:r>
              <a:rPr lang="en-US" sz="1200" dirty="0">
                <a:hlinkClick r:id="rId3"/>
              </a:rPr>
              <a:t>http://www.vdh.virginia.gov/child-and-adult-care-food-program/ </a:t>
            </a:r>
            <a:endParaRPr lang="en-US" sz="1200" dirty="0" smtClean="0"/>
          </a:p>
          <a:p>
            <a:pPr marL="0" lvl="0" indent="0">
              <a:spcBef>
                <a:spcPts val="0"/>
              </a:spcBef>
              <a:buNone/>
            </a:pPr>
            <a:endParaRPr lang="en" sz="1200" dirty="0" smtClean="0">
              <a:solidFill>
                <a:srgbClr val="FF7B59"/>
              </a:solidFill>
            </a:endParaRPr>
          </a:p>
          <a:p>
            <a:pPr marL="0" lvl="0" indent="0">
              <a:spcBef>
                <a:spcPts val="0"/>
              </a:spcBef>
              <a:buNone/>
            </a:pPr>
            <a:r>
              <a:rPr lang="en" sz="1200" dirty="0" smtClean="0">
                <a:solidFill>
                  <a:srgbClr val="FF7B59"/>
                </a:solidFill>
              </a:rPr>
              <a:t>This </a:t>
            </a:r>
            <a:r>
              <a:rPr lang="en-US" sz="1200" dirty="0" smtClean="0">
                <a:solidFill>
                  <a:srgbClr val="FF7B59"/>
                </a:solidFill>
              </a:rPr>
              <a:t>training and participant guide were adapted from the March 2019 CACFP Operational Resources and Education “Corrective Action” training by MH Miles Company.</a:t>
            </a:r>
            <a:endParaRPr lang="en-US" sz="1200" dirty="0">
              <a:solidFill>
                <a:srgbClr val="FF7B59"/>
              </a:solidFill>
            </a:endParaRPr>
          </a:p>
          <a:p>
            <a:pPr marL="0" lvl="0" indent="0">
              <a:spcBef>
                <a:spcPts val="0"/>
              </a:spcBef>
              <a:buNone/>
            </a:pPr>
            <a:r>
              <a:rPr lang="en-US" sz="800" dirty="0" smtClean="0"/>
              <a:t>Presentation </a:t>
            </a:r>
            <a:r>
              <a:rPr lang="en-US" sz="800" dirty="0"/>
              <a:t>template by </a:t>
            </a:r>
            <a:r>
              <a:rPr lang="en-US" sz="800" u="sng" dirty="0" err="1" smtClean="0">
                <a:solidFill>
                  <a:srgbClr val="96B5F5"/>
                </a:solidFill>
                <a:hlinkClick r:id="rId4"/>
              </a:rPr>
              <a:t>SlidesCarnival</a:t>
            </a:r>
            <a:r>
              <a:rPr lang="en-US" sz="800" dirty="0">
                <a:solidFill>
                  <a:srgbClr val="96B5F5"/>
                </a:solidFill>
              </a:rPr>
              <a:t> </a:t>
            </a:r>
            <a:r>
              <a:rPr lang="en-US" sz="800" dirty="0" smtClean="0">
                <a:solidFill>
                  <a:srgbClr val="96B5F5"/>
                </a:solidFill>
              </a:rPr>
              <a:t>// </a:t>
            </a:r>
            <a:r>
              <a:rPr lang="en-US" sz="800" dirty="0" smtClean="0"/>
              <a:t>Photographs </a:t>
            </a:r>
            <a:r>
              <a:rPr lang="en-US" sz="800" dirty="0"/>
              <a:t>by </a:t>
            </a:r>
            <a:r>
              <a:rPr lang="en-US" sz="800" u="sng" dirty="0" err="1">
                <a:solidFill>
                  <a:srgbClr val="96B5F5"/>
                </a:solidFill>
                <a:hlinkClick r:id="rId5"/>
              </a:rPr>
              <a:t>Unsplash</a:t>
            </a:r>
            <a:endParaRPr lang="en-US" sz="800" dirty="0"/>
          </a:p>
          <a:p>
            <a:pPr marL="0" lvl="0" indent="0" algn="l" rtl="0">
              <a:spcBef>
                <a:spcPts val="1000"/>
              </a:spcBef>
              <a:spcAft>
                <a:spcPts val="0"/>
              </a:spcAft>
              <a:buClr>
                <a:schemeClr val="dk1"/>
              </a:buClr>
              <a:buSzPts val="1100"/>
              <a:buFont typeface="Arial"/>
              <a:buNone/>
            </a:pPr>
            <a:endParaRPr sz="1200" dirty="0">
              <a:solidFill>
                <a:srgbClr val="FF7B59"/>
              </a:solidFill>
            </a:endParaRPr>
          </a:p>
          <a:p>
            <a:pPr marL="0" lvl="0" indent="0" algn="l" rtl="0">
              <a:spcBef>
                <a:spcPts val="1000"/>
              </a:spcBef>
              <a:spcAft>
                <a:spcPts val="1000"/>
              </a:spcAft>
              <a:buNone/>
            </a:pPr>
            <a:endParaRPr sz="1200" dirty="0">
              <a:solidFill>
                <a:srgbClr val="FF7B59"/>
              </a:solidFill>
            </a:endParaRPr>
          </a:p>
        </p:txBody>
      </p:sp>
    </p:spTree>
    <p:extLst>
      <p:ext uri="{BB962C8B-B14F-4D97-AF65-F5344CB8AC3E}">
        <p14:creationId xmlns:p14="http://schemas.microsoft.com/office/powerpoint/2010/main" val="600326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3"/>
        <p:cNvGrpSpPr/>
        <p:nvPr/>
      </p:nvGrpSpPr>
      <p:grpSpPr>
        <a:xfrm>
          <a:off x="0" y="0"/>
          <a:ext cx="0" cy="0"/>
          <a:chOff x="0" y="0"/>
          <a:chExt cx="0" cy="0"/>
        </a:xfrm>
      </p:grpSpPr>
      <p:sp>
        <p:nvSpPr>
          <p:cNvPr id="406" name="Google Shape;406;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Chivo Light"/>
                <a:sym typeface="Chiv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300" b="0" i="0" u="none" strike="noStrike" kern="0" cap="none" spc="0" normalizeH="0" baseline="0" noProof="0">
              <a:ln>
                <a:noFill/>
              </a:ln>
              <a:solidFill>
                <a:srgbClr val="FFFFFF"/>
              </a:solidFill>
              <a:effectLst/>
              <a:uLnTx/>
              <a:uFillTx/>
              <a:latin typeface="Chivo Light"/>
              <a:sym typeface="Chivo Light"/>
            </a:endParaRPr>
          </a:p>
        </p:txBody>
      </p:sp>
      <p:sp>
        <p:nvSpPr>
          <p:cNvPr id="8" name="Google Shape;404;p23"/>
          <p:cNvSpPr txBox="1">
            <a:spLocks noGrp="1"/>
          </p:cNvSpPr>
          <p:nvPr>
            <p:ph type="title"/>
          </p:nvPr>
        </p:nvSpPr>
        <p:spPr>
          <a:xfrm>
            <a:off x="1" y="114535"/>
            <a:ext cx="4589416"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u="sng" dirty="0" smtClean="0"/>
              <a:t>Questions? Contact Us! </a:t>
            </a:r>
            <a:endParaRPr u="sng" dirty="0"/>
          </a:p>
        </p:txBody>
      </p:sp>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982327" y="4191051"/>
            <a:ext cx="1951495" cy="625034"/>
          </a:xfrm>
          <a:prstGeom prst="rect">
            <a:avLst/>
          </a:prstGeom>
        </p:spPr>
      </p:pic>
      <p:sp>
        <p:nvSpPr>
          <p:cNvPr id="10" name="Google Shape;365;p18"/>
          <p:cNvSpPr txBox="1">
            <a:spLocks/>
          </p:cNvSpPr>
          <p:nvPr/>
        </p:nvSpPr>
        <p:spPr>
          <a:xfrm>
            <a:off x="2090136" y="4845939"/>
            <a:ext cx="4708432" cy="3632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1pPr>
            <a:lvl2pPr marL="914400" marR="0" lvl="1"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2pPr>
            <a:lvl3pPr marL="1371600" marR="0" lvl="2"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3pPr>
            <a:lvl4pPr marL="1828800" marR="0" lvl="3"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4pPr>
            <a:lvl5pPr marL="2286000" marR="0" lvl="4"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5pPr>
            <a:lvl6pPr marL="2743200" marR="0" lvl="5"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6pPr>
            <a:lvl7pPr marL="3200400" marR="0" lvl="6"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7pPr>
            <a:lvl8pPr marL="3657600" marR="0" lvl="7"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8pPr>
            <a:lvl9pPr marL="4114800" marR="0" lvl="8"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9pPr>
          </a:lstStyle>
          <a:p>
            <a:pPr marL="0" indent="0" algn="ctr"/>
            <a:r>
              <a:rPr lang="en-US" sz="1050" dirty="0" smtClean="0">
                <a:solidFill>
                  <a:schemeClr val="bg1">
                    <a:lumMod val="75000"/>
                  </a:schemeClr>
                </a:solidFill>
              </a:rPr>
              <a:t>This institution is an </a:t>
            </a:r>
            <a:r>
              <a:rPr lang="en-US" sz="1000" dirty="0" smtClean="0">
                <a:solidFill>
                  <a:schemeClr val="bg1">
                    <a:lumMod val="75000"/>
                  </a:schemeClr>
                </a:solidFill>
              </a:rPr>
              <a:t>equal</a:t>
            </a:r>
            <a:r>
              <a:rPr lang="en-US" sz="1050" dirty="0" smtClean="0">
                <a:solidFill>
                  <a:schemeClr val="bg1">
                    <a:lumMod val="75000"/>
                  </a:schemeClr>
                </a:solidFill>
              </a:rPr>
              <a:t> </a:t>
            </a:r>
            <a:r>
              <a:rPr lang="en-US" sz="1050" dirty="0" smtClean="0">
                <a:solidFill>
                  <a:schemeClr val="bg1"/>
                </a:solidFill>
              </a:rPr>
              <a:t>opportunity provider.</a:t>
            </a:r>
            <a:endParaRPr lang="en-US" sz="1050" dirty="0">
              <a:solidFill>
                <a:schemeClr val="bg1"/>
              </a:solidFill>
            </a:endParaRPr>
          </a:p>
        </p:txBody>
      </p:sp>
      <p:sp>
        <p:nvSpPr>
          <p:cNvPr id="14" name="Google Shape;405;p23"/>
          <p:cNvSpPr txBox="1">
            <a:spLocks noGrp="1"/>
          </p:cNvSpPr>
          <p:nvPr>
            <p:ph type="body" idx="1"/>
          </p:nvPr>
        </p:nvSpPr>
        <p:spPr>
          <a:xfrm>
            <a:off x="447040" y="880110"/>
            <a:ext cx="3599700" cy="3170400"/>
          </a:xfrm>
          <a:prstGeom prst="rect">
            <a:avLst/>
          </a:prstGeom>
        </p:spPr>
        <p:txBody>
          <a:bodyPr spcFirstLastPara="1" wrap="square" lIns="91425" tIns="91425" rIns="91425" bIns="91425" anchor="t" anchorCtr="0">
            <a:noAutofit/>
          </a:bodyPr>
          <a:lstStyle/>
          <a:p>
            <a:pPr marL="457200" lvl="1" indent="0">
              <a:spcBef>
                <a:spcPts val="600"/>
              </a:spcBef>
              <a:buNone/>
            </a:pPr>
            <a:r>
              <a:rPr lang="en-US" sz="1800" dirty="0" err="1" smtClean="0">
                <a:hlinkClick r:id="rId5"/>
              </a:rPr>
              <a:t>CACFP@VDH.Virginia.Gov</a:t>
            </a:r>
            <a:endParaRPr lang="en-US" sz="1800" dirty="0"/>
          </a:p>
          <a:p>
            <a:pPr marL="457200" lvl="1" indent="0">
              <a:spcBef>
                <a:spcPts val="600"/>
              </a:spcBef>
              <a:buNone/>
            </a:pPr>
            <a:endParaRPr lang="en-US" sz="1800" dirty="0" smtClean="0"/>
          </a:p>
          <a:p>
            <a:pPr marL="457200" lvl="1" indent="0">
              <a:spcBef>
                <a:spcPts val="600"/>
              </a:spcBef>
              <a:buNone/>
            </a:pPr>
            <a:r>
              <a:rPr lang="en-US" sz="1800" dirty="0" smtClean="0"/>
              <a:t>(877) 618- 7282</a:t>
            </a:r>
          </a:p>
          <a:p>
            <a:pPr marL="457200" lvl="1" indent="0">
              <a:spcBef>
                <a:spcPts val="600"/>
              </a:spcBef>
              <a:buNone/>
            </a:pPr>
            <a:endParaRPr lang="en-US" sz="1800" dirty="0" smtClean="0"/>
          </a:p>
          <a:p>
            <a:pPr marL="457200" lvl="1" indent="0">
              <a:spcBef>
                <a:spcPts val="600"/>
              </a:spcBef>
              <a:buNone/>
            </a:pPr>
            <a:r>
              <a:rPr lang="en-US" sz="1400" dirty="0" smtClean="0"/>
              <a:t>Virginia Department of Health</a:t>
            </a:r>
          </a:p>
          <a:p>
            <a:pPr marL="457200" lvl="1" indent="0">
              <a:spcBef>
                <a:spcPts val="600"/>
              </a:spcBef>
              <a:buNone/>
            </a:pPr>
            <a:r>
              <a:rPr lang="en-US" sz="1400" dirty="0" smtClean="0"/>
              <a:t>Division of Community Nutrition</a:t>
            </a:r>
          </a:p>
          <a:p>
            <a:pPr marL="457200" lvl="1" indent="0">
              <a:spcBef>
                <a:spcPts val="600"/>
              </a:spcBef>
              <a:buNone/>
            </a:pPr>
            <a:r>
              <a:rPr lang="en-US" sz="1400" dirty="0" smtClean="0"/>
              <a:t>Special Nutrition Programs</a:t>
            </a:r>
          </a:p>
          <a:p>
            <a:pPr marL="457200" lvl="1" indent="0">
              <a:spcBef>
                <a:spcPts val="600"/>
              </a:spcBef>
              <a:buNone/>
            </a:pPr>
            <a:r>
              <a:rPr lang="en-US" sz="1400" dirty="0" smtClean="0"/>
              <a:t>109 Governors Street, 8</a:t>
            </a:r>
            <a:r>
              <a:rPr lang="en-US" sz="1400" baseline="30000" dirty="0" smtClean="0"/>
              <a:t>th</a:t>
            </a:r>
            <a:r>
              <a:rPr lang="en-US" sz="1400" dirty="0" smtClean="0"/>
              <a:t> Floor</a:t>
            </a:r>
          </a:p>
          <a:p>
            <a:pPr marL="457200" lvl="1" indent="0">
              <a:spcBef>
                <a:spcPts val="600"/>
              </a:spcBef>
              <a:buNone/>
            </a:pPr>
            <a:r>
              <a:rPr lang="en-US" sz="1400" dirty="0" smtClean="0"/>
              <a:t>Richmond, Virginia 23219</a:t>
            </a:r>
            <a:endParaRPr sz="1400" dirty="0"/>
          </a:p>
        </p:txBody>
      </p:sp>
      <p:sp>
        <p:nvSpPr>
          <p:cNvPr id="15" name="Google Shape;616;p40"/>
          <p:cNvSpPr/>
          <p:nvPr/>
        </p:nvSpPr>
        <p:spPr>
          <a:xfrm>
            <a:off x="447040" y="905819"/>
            <a:ext cx="417999" cy="404711"/>
          </a:xfrm>
          <a:custGeom>
            <a:avLst/>
            <a:gdLst/>
            <a:ahLst/>
            <a:cxnLst/>
            <a:rect l="l" t="t" r="r" b="b"/>
            <a:pathLst>
              <a:path w="19126" h="18518" extrusionOk="0">
                <a:moveTo>
                  <a:pt x="10098" y="2409"/>
                </a:moveTo>
                <a:lnTo>
                  <a:pt x="10512" y="2701"/>
                </a:lnTo>
                <a:lnTo>
                  <a:pt x="10074" y="2969"/>
                </a:lnTo>
                <a:lnTo>
                  <a:pt x="9636" y="3285"/>
                </a:lnTo>
                <a:lnTo>
                  <a:pt x="9198" y="3602"/>
                </a:lnTo>
                <a:lnTo>
                  <a:pt x="8760" y="3918"/>
                </a:lnTo>
                <a:lnTo>
                  <a:pt x="8517" y="4040"/>
                </a:lnTo>
                <a:lnTo>
                  <a:pt x="8249" y="4234"/>
                </a:lnTo>
                <a:lnTo>
                  <a:pt x="7981" y="4429"/>
                </a:lnTo>
                <a:lnTo>
                  <a:pt x="7884" y="4551"/>
                </a:lnTo>
                <a:lnTo>
                  <a:pt x="7811" y="4672"/>
                </a:lnTo>
                <a:lnTo>
                  <a:pt x="7349" y="4672"/>
                </a:lnTo>
                <a:lnTo>
                  <a:pt x="6814" y="4697"/>
                </a:lnTo>
                <a:lnTo>
                  <a:pt x="7081" y="4526"/>
                </a:lnTo>
                <a:lnTo>
                  <a:pt x="7641" y="4161"/>
                </a:lnTo>
                <a:lnTo>
                  <a:pt x="8200" y="3796"/>
                </a:lnTo>
                <a:lnTo>
                  <a:pt x="8784" y="3480"/>
                </a:lnTo>
                <a:lnTo>
                  <a:pt x="9320" y="3115"/>
                </a:lnTo>
                <a:lnTo>
                  <a:pt x="9539" y="2969"/>
                </a:lnTo>
                <a:lnTo>
                  <a:pt x="9758" y="2823"/>
                </a:lnTo>
                <a:lnTo>
                  <a:pt x="9952" y="2628"/>
                </a:lnTo>
                <a:lnTo>
                  <a:pt x="10025" y="2531"/>
                </a:lnTo>
                <a:lnTo>
                  <a:pt x="10074" y="2409"/>
                </a:lnTo>
                <a:close/>
                <a:moveTo>
                  <a:pt x="10804" y="2847"/>
                </a:moveTo>
                <a:lnTo>
                  <a:pt x="11193" y="3115"/>
                </a:lnTo>
                <a:lnTo>
                  <a:pt x="10974" y="3237"/>
                </a:lnTo>
                <a:lnTo>
                  <a:pt x="10755" y="3407"/>
                </a:lnTo>
                <a:lnTo>
                  <a:pt x="10561" y="3577"/>
                </a:lnTo>
                <a:lnTo>
                  <a:pt x="10366" y="3723"/>
                </a:lnTo>
                <a:lnTo>
                  <a:pt x="9709" y="4161"/>
                </a:lnTo>
                <a:lnTo>
                  <a:pt x="9368" y="4429"/>
                </a:lnTo>
                <a:lnTo>
                  <a:pt x="9222" y="4551"/>
                </a:lnTo>
                <a:lnTo>
                  <a:pt x="9101" y="4721"/>
                </a:lnTo>
                <a:lnTo>
                  <a:pt x="8176" y="4672"/>
                </a:lnTo>
                <a:lnTo>
                  <a:pt x="8322" y="4551"/>
                </a:lnTo>
                <a:lnTo>
                  <a:pt x="8663" y="4332"/>
                </a:lnTo>
                <a:lnTo>
                  <a:pt x="9028" y="4113"/>
                </a:lnTo>
                <a:lnTo>
                  <a:pt x="9466" y="3821"/>
                </a:lnTo>
                <a:lnTo>
                  <a:pt x="9879" y="3529"/>
                </a:lnTo>
                <a:lnTo>
                  <a:pt x="10317" y="3212"/>
                </a:lnTo>
                <a:lnTo>
                  <a:pt x="10731" y="2920"/>
                </a:lnTo>
                <a:lnTo>
                  <a:pt x="10804" y="2847"/>
                </a:lnTo>
                <a:close/>
                <a:moveTo>
                  <a:pt x="9490" y="1850"/>
                </a:moveTo>
                <a:lnTo>
                  <a:pt x="9685" y="2069"/>
                </a:lnTo>
                <a:lnTo>
                  <a:pt x="9904" y="2263"/>
                </a:lnTo>
                <a:lnTo>
                  <a:pt x="9709" y="2385"/>
                </a:lnTo>
                <a:lnTo>
                  <a:pt x="9514" y="2507"/>
                </a:lnTo>
                <a:lnTo>
                  <a:pt x="9149" y="2799"/>
                </a:lnTo>
                <a:lnTo>
                  <a:pt x="8590" y="3164"/>
                </a:lnTo>
                <a:lnTo>
                  <a:pt x="8006" y="3480"/>
                </a:lnTo>
                <a:lnTo>
                  <a:pt x="7519" y="3796"/>
                </a:lnTo>
                <a:lnTo>
                  <a:pt x="7033" y="4113"/>
                </a:lnTo>
                <a:lnTo>
                  <a:pt x="6595" y="4405"/>
                </a:lnTo>
                <a:lnTo>
                  <a:pt x="6400" y="4551"/>
                </a:lnTo>
                <a:lnTo>
                  <a:pt x="6205" y="4745"/>
                </a:lnTo>
                <a:lnTo>
                  <a:pt x="5792" y="4770"/>
                </a:lnTo>
                <a:lnTo>
                  <a:pt x="6059" y="4551"/>
                </a:lnTo>
                <a:lnTo>
                  <a:pt x="6327" y="4307"/>
                </a:lnTo>
                <a:lnTo>
                  <a:pt x="6838" y="3845"/>
                </a:lnTo>
                <a:lnTo>
                  <a:pt x="7495" y="3334"/>
                </a:lnTo>
                <a:lnTo>
                  <a:pt x="7811" y="3091"/>
                </a:lnTo>
                <a:lnTo>
                  <a:pt x="8152" y="2847"/>
                </a:lnTo>
                <a:lnTo>
                  <a:pt x="8492" y="2604"/>
                </a:lnTo>
                <a:lnTo>
                  <a:pt x="8809" y="2336"/>
                </a:lnTo>
                <a:lnTo>
                  <a:pt x="9149" y="2069"/>
                </a:lnTo>
                <a:lnTo>
                  <a:pt x="9490" y="1850"/>
                </a:lnTo>
                <a:close/>
                <a:moveTo>
                  <a:pt x="12775" y="4307"/>
                </a:moveTo>
                <a:lnTo>
                  <a:pt x="13359" y="4697"/>
                </a:lnTo>
                <a:lnTo>
                  <a:pt x="13116" y="4697"/>
                </a:lnTo>
                <a:lnTo>
                  <a:pt x="12045" y="4794"/>
                </a:lnTo>
                <a:lnTo>
                  <a:pt x="12410" y="4551"/>
                </a:lnTo>
                <a:lnTo>
                  <a:pt x="12580" y="4429"/>
                </a:lnTo>
                <a:lnTo>
                  <a:pt x="12775" y="4307"/>
                </a:lnTo>
                <a:close/>
                <a:moveTo>
                  <a:pt x="11510" y="3358"/>
                </a:moveTo>
                <a:lnTo>
                  <a:pt x="11923" y="3699"/>
                </a:lnTo>
                <a:lnTo>
                  <a:pt x="11826" y="3699"/>
                </a:lnTo>
                <a:lnTo>
                  <a:pt x="11729" y="3723"/>
                </a:lnTo>
                <a:lnTo>
                  <a:pt x="11558" y="3845"/>
                </a:lnTo>
                <a:lnTo>
                  <a:pt x="11388" y="3967"/>
                </a:lnTo>
                <a:lnTo>
                  <a:pt x="11242" y="4113"/>
                </a:lnTo>
                <a:lnTo>
                  <a:pt x="10877" y="4453"/>
                </a:lnTo>
                <a:lnTo>
                  <a:pt x="10682" y="4624"/>
                </a:lnTo>
                <a:lnTo>
                  <a:pt x="10536" y="4818"/>
                </a:lnTo>
                <a:lnTo>
                  <a:pt x="9587" y="4745"/>
                </a:lnTo>
                <a:lnTo>
                  <a:pt x="9831" y="4575"/>
                </a:lnTo>
                <a:lnTo>
                  <a:pt x="10074" y="4380"/>
                </a:lnTo>
                <a:lnTo>
                  <a:pt x="10317" y="4210"/>
                </a:lnTo>
                <a:lnTo>
                  <a:pt x="10561" y="4040"/>
                </a:lnTo>
                <a:lnTo>
                  <a:pt x="11047" y="3723"/>
                </a:lnTo>
                <a:lnTo>
                  <a:pt x="11510" y="3358"/>
                </a:lnTo>
                <a:close/>
                <a:moveTo>
                  <a:pt x="12021" y="3772"/>
                </a:moveTo>
                <a:lnTo>
                  <a:pt x="12532" y="4137"/>
                </a:lnTo>
                <a:lnTo>
                  <a:pt x="12313" y="4307"/>
                </a:lnTo>
                <a:lnTo>
                  <a:pt x="12021" y="4551"/>
                </a:lnTo>
                <a:lnTo>
                  <a:pt x="11899" y="4672"/>
                </a:lnTo>
                <a:lnTo>
                  <a:pt x="11777" y="4818"/>
                </a:lnTo>
                <a:lnTo>
                  <a:pt x="11412" y="4843"/>
                </a:lnTo>
                <a:lnTo>
                  <a:pt x="11072" y="4843"/>
                </a:lnTo>
                <a:lnTo>
                  <a:pt x="10828" y="4818"/>
                </a:lnTo>
                <a:lnTo>
                  <a:pt x="11072" y="4648"/>
                </a:lnTo>
                <a:lnTo>
                  <a:pt x="11315" y="4453"/>
                </a:lnTo>
                <a:lnTo>
                  <a:pt x="11534" y="4259"/>
                </a:lnTo>
                <a:lnTo>
                  <a:pt x="11777" y="4064"/>
                </a:lnTo>
                <a:lnTo>
                  <a:pt x="11923" y="3967"/>
                </a:lnTo>
                <a:lnTo>
                  <a:pt x="11996" y="3894"/>
                </a:lnTo>
                <a:lnTo>
                  <a:pt x="12021" y="3821"/>
                </a:lnTo>
                <a:lnTo>
                  <a:pt x="12021" y="3772"/>
                </a:lnTo>
                <a:close/>
                <a:moveTo>
                  <a:pt x="15038" y="6156"/>
                </a:moveTo>
                <a:lnTo>
                  <a:pt x="15281" y="6327"/>
                </a:lnTo>
                <a:lnTo>
                  <a:pt x="15525" y="6473"/>
                </a:lnTo>
                <a:lnTo>
                  <a:pt x="15354" y="6594"/>
                </a:lnTo>
                <a:lnTo>
                  <a:pt x="15184" y="6740"/>
                </a:lnTo>
                <a:lnTo>
                  <a:pt x="15062" y="6862"/>
                </a:lnTo>
                <a:lnTo>
                  <a:pt x="15038" y="6156"/>
                </a:lnTo>
                <a:close/>
                <a:moveTo>
                  <a:pt x="9782" y="511"/>
                </a:moveTo>
                <a:lnTo>
                  <a:pt x="10244" y="925"/>
                </a:lnTo>
                <a:lnTo>
                  <a:pt x="10512" y="1144"/>
                </a:lnTo>
                <a:lnTo>
                  <a:pt x="10804" y="1363"/>
                </a:lnTo>
                <a:lnTo>
                  <a:pt x="11364" y="1777"/>
                </a:lnTo>
                <a:lnTo>
                  <a:pt x="12021" y="2239"/>
                </a:lnTo>
                <a:lnTo>
                  <a:pt x="12629" y="2726"/>
                </a:lnTo>
                <a:lnTo>
                  <a:pt x="13237" y="3237"/>
                </a:lnTo>
                <a:lnTo>
                  <a:pt x="13846" y="3723"/>
                </a:lnTo>
                <a:lnTo>
                  <a:pt x="15111" y="4672"/>
                </a:lnTo>
                <a:lnTo>
                  <a:pt x="15744" y="5135"/>
                </a:lnTo>
                <a:lnTo>
                  <a:pt x="16352" y="5621"/>
                </a:lnTo>
                <a:lnTo>
                  <a:pt x="16838" y="5986"/>
                </a:lnTo>
                <a:lnTo>
                  <a:pt x="17325" y="6302"/>
                </a:lnTo>
                <a:lnTo>
                  <a:pt x="17836" y="6619"/>
                </a:lnTo>
                <a:lnTo>
                  <a:pt x="18347" y="6886"/>
                </a:lnTo>
                <a:lnTo>
                  <a:pt x="18274" y="6959"/>
                </a:lnTo>
                <a:lnTo>
                  <a:pt x="18104" y="7105"/>
                </a:lnTo>
                <a:lnTo>
                  <a:pt x="17909" y="7203"/>
                </a:lnTo>
                <a:lnTo>
                  <a:pt x="17617" y="7373"/>
                </a:lnTo>
                <a:lnTo>
                  <a:pt x="17568" y="7300"/>
                </a:lnTo>
                <a:lnTo>
                  <a:pt x="17520" y="7276"/>
                </a:lnTo>
                <a:lnTo>
                  <a:pt x="17471" y="7251"/>
                </a:lnTo>
                <a:lnTo>
                  <a:pt x="17276" y="7178"/>
                </a:lnTo>
                <a:lnTo>
                  <a:pt x="17106" y="7081"/>
                </a:lnTo>
                <a:lnTo>
                  <a:pt x="16936" y="6959"/>
                </a:lnTo>
                <a:lnTo>
                  <a:pt x="16790" y="6838"/>
                </a:lnTo>
                <a:lnTo>
                  <a:pt x="16473" y="6570"/>
                </a:lnTo>
                <a:lnTo>
                  <a:pt x="16303" y="6473"/>
                </a:lnTo>
                <a:lnTo>
                  <a:pt x="16133" y="6375"/>
                </a:lnTo>
                <a:lnTo>
                  <a:pt x="15865" y="6229"/>
                </a:lnTo>
                <a:lnTo>
                  <a:pt x="15598" y="6059"/>
                </a:lnTo>
                <a:lnTo>
                  <a:pt x="15306" y="5889"/>
                </a:lnTo>
                <a:lnTo>
                  <a:pt x="15160" y="5816"/>
                </a:lnTo>
                <a:lnTo>
                  <a:pt x="15038" y="5767"/>
                </a:lnTo>
                <a:lnTo>
                  <a:pt x="15014" y="5426"/>
                </a:lnTo>
                <a:lnTo>
                  <a:pt x="14989" y="5256"/>
                </a:lnTo>
                <a:lnTo>
                  <a:pt x="14916" y="5110"/>
                </a:lnTo>
                <a:lnTo>
                  <a:pt x="14916" y="5037"/>
                </a:lnTo>
                <a:lnTo>
                  <a:pt x="14892" y="4964"/>
                </a:lnTo>
                <a:lnTo>
                  <a:pt x="14868" y="4916"/>
                </a:lnTo>
                <a:lnTo>
                  <a:pt x="14795" y="4867"/>
                </a:lnTo>
                <a:lnTo>
                  <a:pt x="14624" y="4770"/>
                </a:lnTo>
                <a:lnTo>
                  <a:pt x="14430" y="4721"/>
                </a:lnTo>
                <a:lnTo>
                  <a:pt x="14235" y="4697"/>
                </a:lnTo>
                <a:lnTo>
                  <a:pt x="14040" y="4672"/>
                </a:lnTo>
                <a:lnTo>
                  <a:pt x="12751" y="3796"/>
                </a:lnTo>
                <a:lnTo>
                  <a:pt x="12118" y="3334"/>
                </a:lnTo>
                <a:lnTo>
                  <a:pt x="11485" y="2872"/>
                </a:lnTo>
                <a:lnTo>
                  <a:pt x="11242" y="2701"/>
                </a:lnTo>
                <a:lnTo>
                  <a:pt x="10974" y="2531"/>
                </a:lnTo>
                <a:lnTo>
                  <a:pt x="10463" y="2239"/>
                </a:lnTo>
                <a:lnTo>
                  <a:pt x="10269" y="2093"/>
                </a:lnTo>
                <a:lnTo>
                  <a:pt x="10098" y="1947"/>
                </a:lnTo>
                <a:lnTo>
                  <a:pt x="9928" y="1801"/>
                </a:lnTo>
                <a:lnTo>
                  <a:pt x="9758" y="1655"/>
                </a:lnTo>
                <a:lnTo>
                  <a:pt x="9733" y="1558"/>
                </a:lnTo>
                <a:lnTo>
                  <a:pt x="9685" y="1485"/>
                </a:lnTo>
                <a:lnTo>
                  <a:pt x="9587" y="1436"/>
                </a:lnTo>
                <a:lnTo>
                  <a:pt x="9539" y="1436"/>
                </a:lnTo>
                <a:lnTo>
                  <a:pt x="9466" y="1460"/>
                </a:lnTo>
                <a:lnTo>
                  <a:pt x="9271" y="1558"/>
                </a:lnTo>
                <a:lnTo>
                  <a:pt x="9101" y="1655"/>
                </a:lnTo>
                <a:lnTo>
                  <a:pt x="8784" y="1923"/>
                </a:lnTo>
                <a:lnTo>
                  <a:pt x="8444" y="2190"/>
                </a:lnTo>
                <a:lnTo>
                  <a:pt x="8127" y="2434"/>
                </a:lnTo>
                <a:lnTo>
                  <a:pt x="7738" y="2677"/>
                </a:lnTo>
                <a:lnTo>
                  <a:pt x="7373" y="2969"/>
                </a:lnTo>
                <a:lnTo>
                  <a:pt x="6668" y="3529"/>
                </a:lnTo>
                <a:lnTo>
                  <a:pt x="5913" y="4137"/>
                </a:lnTo>
                <a:lnTo>
                  <a:pt x="5524" y="4453"/>
                </a:lnTo>
                <a:lnTo>
                  <a:pt x="5183" y="4794"/>
                </a:lnTo>
                <a:lnTo>
                  <a:pt x="5183" y="4818"/>
                </a:lnTo>
                <a:lnTo>
                  <a:pt x="4624" y="4867"/>
                </a:lnTo>
                <a:lnTo>
                  <a:pt x="4234" y="4891"/>
                </a:lnTo>
                <a:lnTo>
                  <a:pt x="4015" y="4940"/>
                </a:lnTo>
                <a:lnTo>
                  <a:pt x="3942" y="4989"/>
                </a:lnTo>
                <a:lnTo>
                  <a:pt x="3869" y="5062"/>
                </a:lnTo>
                <a:lnTo>
                  <a:pt x="3796" y="5037"/>
                </a:lnTo>
                <a:lnTo>
                  <a:pt x="3723" y="5062"/>
                </a:lnTo>
                <a:lnTo>
                  <a:pt x="3675" y="5110"/>
                </a:lnTo>
                <a:lnTo>
                  <a:pt x="3650" y="5183"/>
                </a:lnTo>
                <a:lnTo>
                  <a:pt x="3602" y="5402"/>
                </a:lnTo>
                <a:lnTo>
                  <a:pt x="3602" y="5621"/>
                </a:lnTo>
                <a:lnTo>
                  <a:pt x="3480" y="5645"/>
                </a:lnTo>
                <a:lnTo>
                  <a:pt x="3358" y="5694"/>
                </a:lnTo>
                <a:lnTo>
                  <a:pt x="3237" y="5767"/>
                </a:lnTo>
                <a:lnTo>
                  <a:pt x="3115" y="5864"/>
                </a:lnTo>
                <a:lnTo>
                  <a:pt x="2920" y="6035"/>
                </a:lnTo>
                <a:lnTo>
                  <a:pt x="2726" y="6229"/>
                </a:lnTo>
                <a:lnTo>
                  <a:pt x="2166" y="6765"/>
                </a:lnTo>
                <a:lnTo>
                  <a:pt x="1874" y="7008"/>
                </a:lnTo>
                <a:lnTo>
                  <a:pt x="1582" y="7227"/>
                </a:lnTo>
                <a:lnTo>
                  <a:pt x="1509" y="7300"/>
                </a:lnTo>
                <a:lnTo>
                  <a:pt x="1241" y="7203"/>
                </a:lnTo>
                <a:lnTo>
                  <a:pt x="998" y="7130"/>
                </a:lnTo>
                <a:lnTo>
                  <a:pt x="779" y="7008"/>
                </a:lnTo>
                <a:lnTo>
                  <a:pt x="584" y="6838"/>
                </a:lnTo>
                <a:lnTo>
                  <a:pt x="901" y="6667"/>
                </a:lnTo>
                <a:lnTo>
                  <a:pt x="1217" y="6473"/>
                </a:lnTo>
                <a:lnTo>
                  <a:pt x="1825" y="6035"/>
                </a:lnTo>
                <a:lnTo>
                  <a:pt x="3018" y="5135"/>
                </a:lnTo>
                <a:lnTo>
                  <a:pt x="4307" y="4161"/>
                </a:lnTo>
                <a:lnTo>
                  <a:pt x="5646" y="3164"/>
                </a:lnTo>
                <a:lnTo>
                  <a:pt x="6814" y="2361"/>
                </a:lnTo>
                <a:lnTo>
                  <a:pt x="7981" y="1558"/>
                </a:lnTo>
                <a:lnTo>
                  <a:pt x="8395" y="1266"/>
                </a:lnTo>
                <a:lnTo>
                  <a:pt x="8833" y="949"/>
                </a:lnTo>
                <a:lnTo>
                  <a:pt x="9076" y="828"/>
                </a:lnTo>
                <a:lnTo>
                  <a:pt x="9295" y="706"/>
                </a:lnTo>
                <a:lnTo>
                  <a:pt x="9539" y="584"/>
                </a:lnTo>
                <a:lnTo>
                  <a:pt x="9782" y="511"/>
                </a:lnTo>
                <a:close/>
                <a:moveTo>
                  <a:pt x="3577" y="6132"/>
                </a:moveTo>
                <a:lnTo>
                  <a:pt x="3577" y="6497"/>
                </a:lnTo>
                <a:lnTo>
                  <a:pt x="3383" y="6643"/>
                </a:lnTo>
                <a:lnTo>
                  <a:pt x="3188" y="6813"/>
                </a:lnTo>
                <a:lnTo>
                  <a:pt x="2847" y="7130"/>
                </a:lnTo>
                <a:lnTo>
                  <a:pt x="2531" y="7397"/>
                </a:lnTo>
                <a:lnTo>
                  <a:pt x="2385" y="7543"/>
                </a:lnTo>
                <a:lnTo>
                  <a:pt x="2263" y="7714"/>
                </a:lnTo>
                <a:lnTo>
                  <a:pt x="1971" y="7519"/>
                </a:lnTo>
                <a:lnTo>
                  <a:pt x="2190" y="7373"/>
                </a:lnTo>
                <a:lnTo>
                  <a:pt x="2409" y="7178"/>
                </a:lnTo>
                <a:lnTo>
                  <a:pt x="2823" y="6813"/>
                </a:lnTo>
                <a:lnTo>
                  <a:pt x="3334" y="6327"/>
                </a:lnTo>
                <a:lnTo>
                  <a:pt x="3456" y="6229"/>
                </a:lnTo>
                <a:lnTo>
                  <a:pt x="3577" y="6132"/>
                </a:lnTo>
                <a:close/>
                <a:moveTo>
                  <a:pt x="7738" y="7008"/>
                </a:moveTo>
                <a:lnTo>
                  <a:pt x="7690" y="7032"/>
                </a:lnTo>
                <a:lnTo>
                  <a:pt x="7641" y="7057"/>
                </a:lnTo>
                <a:lnTo>
                  <a:pt x="7422" y="7251"/>
                </a:lnTo>
                <a:lnTo>
                  <a:pt x="7203" y="7397"/>
                </a:lnTo>
                <a:lnTo>
                  <a:pt x="7081" y="7446"/>
                </a:lnTo>
                <a:lnTo>
                  <a:pt x="6935" y="7495"/>
                </a:lnTo>
                <a:lnTo>
                  <a:pt x="6814" y="7519"/>
                </a:lnTo>
                <a:lnTo>
                  <a:pt x="6668" y="7519"/>
                </a:lnTo>
                <a:lnTo>
                  <a:pt x="6765" y="7130"/>
                </a:lnTo>
                <a:lnTo>
                  <a:pt x="6765" y="7105"/>
                </a:lnTo>
                <a:lnTo>
                  <a:pt x="6716" y="7105"/>
                </a:lnTo>
                <a:lnTo>
                  <a:pt x="6595" y="7178"/>
                </a:lnTo>
                <a:lnTo>
                  <a:pt x="6522" y="7300"/>
                </a:lnTo>
                <a:lnTo>
                  <a:pt x="6449" y="7422"/>
                </a:lnTo>
                <a:lnTo>
                  <a:pt x="6376" y="7543"/>
                </a:lnTo>
                <a:lnTo>
                  <a:pt x="6351" y="7616"/>
                </a:lnTo>
                <a:lnTo>
                  <a:pt x="6376" y="7665"/>
                </a:lnTo>
                <a:lnTo>
                  <a:pt x="6400" y="7714"/>
                </a:lnTo>
                <a:lnTo>
                  <a:pt x="6449" y="7738"/>
                </a:lnTo>
                <a:lnTo>
                  <a:pt x="6619" y="7787"/>
                </a:lnTo>
                <a:lnTo>
                  <a:pt x="6765" y="7811"/>
                </a:lnTo>
                <a:lnTo>
                  <a:pt x="6935" y="7811"/>
                </a:lnTo>
                <a:lnTo>
                  <a:pt x="7081" y="7762"/>
                </a:lnTo>
                <a:lnTo>
                  <a:pt x="7227" y="7714"/>
                </a:lnTo>
                <a:lnTo>
                  <a:pt x="7373" y="7641"/>
                </a:lnTo>
                <a:lnTo>
                  <a:pt x="7641" y="7495"/>
                </a:lnTo>
                <a:lnTo>
                  <a:pt x="7690" y="7568"/>
                </a:lnTo>
                <a:lnTo>
                  <a:pt x="7738" y="7641"/>
                </a:lnTo>
                <a:lnTo>
                  <a:pt x="7811" y="7714"/>
                </a:lnTo>
                <a:lnTo>
                  <a:pt x="7908" y="7738"/>
                </a:lnTo>
                <a:lnTo>
                  <a:pt x="8006" y="7787"/>
                </a:lnTo>
                <a:lnTo>
                  <a:pt x="8371" y="7787"/>
                </a:lnTo>
                <a:lnTo>
                  <a:pt x="8517" y="7762"/>
                </a:lnTo>
                <a:lnTo>
                  <a:pt x="8687" y="7714"/>
                </a:lnTo>
                <a:lnTo>
                  <a:pt x="8760" y="7689"/>
                </a:lnTo>
                <a:lnTo>
                  <a:pt x="8809" y="7689"/>
                </a:lnTo>
                <a:lnTo>
                  <a:pt x="8979" y="7714"/>
                </a:lnTo>
                <a:lnTo>
                  <a:pt x="9125" y="7714"/>
                </a:lnTo>
                <a:lnTo>
                  <a:pt x="9247" y="7665"/>
                </a:lnTo>
                <a:lnTo>
                  <a:pt x="9393" y="7592"/>
                </a:lnTo>
                <a:lnTo>
                  <a:pt x="9514" y="7495"/>
                </a:lnTo>
                <a:lnTo>
                  <a:pt x="9563" y="7568"/>
                </a:lnTo>
                <a:lnTo>
                  <a:pt x="9612" y="7616"/>
                </a:lnTo>
                <a:lnTo>
                  <a:pt x="9709" y="7665"/>
                </a:lnTo>
                <a:lnTo>
                  <a:pt x="9782" y="7689"/>
                </a:lnTo>
                <a:lnTo>
                  <a:pt x="9879" y="7689"/>
                </a:lnTo>
                <a:lnTo>
                  <a:pt x="9977" y="7665"/>
                </a:lnTo>
                <a:lnTo>
                  <a:pt x="10171" y="7592"/>
                </a:lnTo>
                <a:lnTo>
                  <a:pt x="10317" y="7592"/>
                </a:lnTo>
                <a:lnTo>
                  <a:pt x="10512" y="7665"/>
                </a:lnTo>
                <a:lnTo>
                  <a:pt x="10755" y="7714"/>
                </a:lnTo>
                <a:lnTo>
                  <a:pt x="11023" y="7738"/>
                </a:lnTo>
                <a:lnTo>
                  <a:pt x="11315" y="7762"/>
                </a:lnTo>
                <a:lnTo>
                  <a:pt x="11875" y="7762"/>
                </a:lnTo>
                <a:lnTo>
                  <a:pt x="12167" y="7714"/>
                </a:lnTo>
                <a:lnTo>
                  <a:pt x="12434" y="7665"/>
                </a:lnTo>
                <a:lnTo>
                  <a:pt x="12678" y="7592"/>
                </a:lnTo>
                <a:lnTo>
                  <a:pt x="12751" y="7543"/>
                </a:lnTo>
                <a:lnTo>
                  <a:pt x="12775" y="7495"/>
                </a:lnTo>
                <a:lnTo>
                  <a:pt x="12799" y="7446"/>
                </a:lnTo>
                <a:lnTo>
                  <a:pt x="12799" y="7373"/>
                </a:lnTo>
                <a:lnTo>
                  <a:pt x="12751" y="7324"/>
                </a:lnTo>
                <a:lnTo>
                  <a:pt x="12726" y="7276"/>
                </a:lnTo>
                <a:lnTo>
                  <a:pt x="12653" y="7251"/>
                </a:lnTo>
                <a:lnTo>
                  <a:pt x="12580" y="7251"/>
                </a:lnTo>
                <a:lnTo>
                  <a:pt x="12021" y="7373"/>
                </a:lnTo>
                <a:lnTo>
                  <a:pt x="11729" y="7397"/>
                </a:lnTo>
                <a:lnTo>
                  <a:pt x="11412" y="7446"/>
                </a:lnTo>
                <a:lnTo>
                  <a:pt x="11120" y="7446"/>
                </a:lnTo>
                <a:lnTo>
                  <a:pt x="10828" y="7422"/>
                </a:lnTo>
                <a:lnTo>
                  <a:pt x="10536" y="7349"/>
                </a:lnTo>
                <a:lnTo>
                  <a:pt x="10415" y="7300"/>
                </a:lnTo>
                <a:lnTo>
                  <a:pt x="10269" y="7227"/>
                </a:lnTo>
                <a:lnTo>
                  <a:pt x="10196" y="7203"/>
                </a:lnTo>
                <a:lnTo>
                  <a:pt x="10123" y="7227"/>
                </a:lnTo>
                <a:lnTo>
                  <a:pt x="10025" y="7300"/>
                </a:lnTo>
                <a:lnTo>
                  <a:pt x="9977" y="7324"/>
                </a:lnTo>
                <a:lnTo>
                  <a:pt x="9928" y="7300"/>
                </a:lnTo>
                <a:lnTo>
                  <a:pt x="9831" y="7251"/>
                </a:lnTo>
                <a:lnTo>
                  <a:pt x="9733" y="7130"/>
                </a:lnTo>
                <a:lnTo>
                  <a:pt x="9685" y="7057"/>
                </a:lnTo>
                <a:lnTo>
                  <a:pt x="9612" y="7008"/>
                </a:lnTo>
                <a:lnTo>
                  <a:pt x="9514" y="7008"/>
                </a:lnTo>
                <a:lnTo>
                  <a:pt x="9490" y="7032"/>
                </a:lnTo>
                <a:lnTo>
                  <a:pt x="9441" y="7057"/>
                </a:lnTo>
                <a:lnTo>
                  <a:pt x="9344" y="7203"/>
                </a:lnTo>
                <a:lnTo>
                  <a:pt x="9198" y="7324"/>
                </a:lnTo>
                <a:lnTo>
                  <a:pt x="9125" y="7349"/>
                </a:lnTo>
                <a:lnTo>
                  <a:pt x="9052" y="7373"/>
                </a:lnTo>
                <a:lnTo>
                  <a:pt x="8955" y="7373"/>
                </a:lnTo>
                <a:lnTo>
                  <a:pt x="8857" y="7324"/>
                </a:lnTo>
                <a:lnTo>
                  <a:pt x="8784" y="7300"/>
                </a:lnTo>
                <a:lnTo>
                  <a:pt x="8711" y="7324"/>
                </a:lnTo>
                <a:lnTo>
                  <a:pt x="8517" y="7422"/>
                </a:lnTo>
                <a:lnTo>
                  <a:pt x="8371" y="7446"/>
                </a:lnTo>
                <a:lnTo>
                  <a:pt x="8225" y="7470"/>
                </a:lnTo>
                <a:lnTo>
                  <a:pt x="8103" y="7470"/>
                </a:lnTo>
                <a:lnTo>
                  <a:pt x="8006" y="7446"/>
                </a:lnTo>
                <a:lnTo>
                  <a:pt x="7957" y="7397"/>
                </a:lnTo>
                <a:lnTo>
                  <a:pt x="7933" y="7349"/>
                </a:lnTo>
                <a:lnTo>
                  <a:pt x="7908" y="7300"/>
                </a:lnTo>
                <a:lnTo>
                  <a:pt x="7908" y="7227"/>
                </a:lnTo>
                <a:lnTo>
                  <a:pt x="7933" y="7154"/>
                </a:lnTo>
                <a:lnTo>
                  <a:pt x="7908" y="7105"/>
                </a:lnTo>
                <a:lnTo>
                  <a:pt x="7884" y="7081"/>
                </a:lnTo>
                <a:lnTo>
                  <a:pt x="7835" y="7032"/>
                </a:lnTo>
                <a:lnTo>
                  <a:pt x="7787" y="7032"/>
                </a:lnTo>
                <a:lnTo>
                  <a:pt x="7738" y="7008"/>
                </a:lnTo>
                <a:close/>
                <a:moveTo>
                  <a:pt x="15841" y="6667"/>
                </a:moveTo>
                <a:lnTo>
                  <a:pt x="16108" y="6765"/>
                </a:lnTo>
                <a:lnTo>
                  <a:pt x="16206" y="6813"/>
                </a:lnTo>
                <a:lnTo>
                  <a:pt x="16279" y="6886"/>
                </a:lnTo>
                <a:lnTo>
                  <a:pt x="15914" y="7178"/>
                </a:lnTo>
                <a:lnTo>
                  <a:pt x="15549" y="7495"/>
                </a:lnTo>
                <a:lnTo>
                  <a:pt x="15306" y="7714"/>
                </a:lnTo>
                <a:lnTo>
                  <a:pt x="15184" y="7860"/>
                </a:lnTo>
                <a:lnTo>
                  <a:pt x="15087" y="8006"/>
                </a:lnTo>
                <a:lnTo>
                  <a:pt x="15087" y="7227"/>
                </a:lnTo>
                <a:lnTo>
                  <a:pt x="15208" y="7154"/>
                </a:lnTo>
                <a:lnTo>
                  <a:pt x="15306" y="7057"/>
                </a:lnTo>
                <a:lnTo>
                  <a:pt x="15525" y="6862"/>
                </a:lnTo>
                <a:lnTo>
                  <a:pt x="15646" y="6789"/>
                </a:lnTo>
                <a:lnTo>
                  <a:pt x="15792" y="6716"/>
                </a:lnTo>
                <a:lnTo>
                  <a:pt x="15841" y="6667"/>
                </a:lnTo>
                <a:close/>
                <a:moveTo>
                  <a:pt x="3577" y="6959"/>
                </a:moveTo>
                <a:lnTo>
                  <a:pt x="3577" y="7349"/>
                </a:lnTo>
                <a:lnTo>
                  <a:pt x="3456" y="7397"/>
                </a:lnTo>
                <a:lnTo>
                  <a:pt x="3358" y="7495"/>
                </a:lnTo>
                <a:lnTo>
                  <a:pt x="3188" y="7689"/>
                </a:lnTo>
                <a:lnTo>
                  <a:pt x="2993" y="7908"/>
                </a:lnTo>
                <a:lnTo>
                  <a:pt x="2799" y="8127"/>
                </a:lnTo>
                <a:lnTo>
                  <a:pt x="2507" y="7884"/>
                </a:lnTo>
                <a:lnTo>
                  <a:pt x="2458" y="7860"/>
                </a:lnTo>
                <a:lnTo>
                  <a:pt x="2726" y="7641"/>
                </a:lnTo>
                <a:lnTo>
                  <a:pt x="2969" y="7446"/>
                </a:lnTo>
                <a:lnTo>
                  <a:pt x="3577" y="6959"/>
                </a:lnTo>
                <a:close/>
                <a:moveTo>
                  <a:pt x="3577" y="7762"/>
                </a:moveTo>
                <a:lnTo>
                  <a:pt x="3577" y="8176"/>
                </a:lnTo>
                <a:lnTo>
                  <a:pt x="3626" y="8590"/>
                </a:lnTo>
                <a:lnTo>
                  <a:pt x="3650" y="8930"/>
                </a:lnTo>
                <a:lnTo>
                  <a:pt x="2969" y="8273"/>
                </a:lnTo>
                <a:lnTo>
                  <a:pt x="3164" y="8127"/>
                </a:lnTo>
                <a:lnTo>
                  <a:pt x="3358" y="7957"/>
                </a:lnTo>
                <a:lnTo>
                  <a:pt x="3577" y="7762"/>
                </a:lnTo>
                <a:close/>
                <a:moveTo>
                  <a:pt x="16522" y="7154"/>
                </a:moveTo>
                <a:lnTo>
                  <a:pt x="16595" y="7203"/>
                </a:lnTo>
                <a:lnTo>
                  <a:pt x="16717" y="7324"/>
                </a:lnTo>
                <a:lnTo>
                  <a:pt x="16863" y="7446"/>
                </a:lnTo>
                <a:lnTo>
                  <a:pt x="17033" y="7543"/>
                </a:lnTo>
                <a:lnTo>
                  <a:pt x="17203" y="7616"/>
                </a:lnTo>
                <a:lnTo>
                  <a:pt x="17057" y="7689"/>
                </a:lnTo>
                <a:lnTo>
                  <a:pt x="16546" y="8030"/>
                </a:lnTo>
                <a:lnTo>
                  <a:pt x="16035" y="8395"/>
                </a:lnTo>
                <a:lnTo>
                  <a:pt x="15573" y="8784"/>
                </a:lnTo>
                <a:lnTo>
                  <a:pt x="15111" y="9198"/>
                </a:lnTo>
                <a:lnTo>
                  <a:pt x="15087" y="8127"/>
                </a:lnTo>
                <a:lnTo>
                  <a:pt x="15257" y="8079"/>
                </a:lnTo>
                <a:lnTo>
                  <a:pt x="15427" y="8006"/>
                </a:lnTo>
                <a:lnTo>
                  <a:pt x="15573" y="7908"/>
                </a:lnTo>
                <a:lnTo>
                  <a:pt x="15719" y="7787"/>
                </a:lnTo>
                <a:lnTo>
                  <a:pt x="16522" y="7154"/>
                </a:lnTo>
                <a:close/>
                <a:moveTo>
                  <a:pt x="6862" y="8395"/>
                </a:moveTo>
                <a:lnTo>
                  <a:pt x="6765" y="8492"/>
                </a:lnTo>
                <a:lnTo>
                  <a:pt x="6668" y="8590"/>
                </a:lnTo>
                <a:lnTo>
                  <a:pt x="6619" y="8736"/>
                </a:lnTo>
                <a:lnTo>
                  <a:pt x="6595" y="8857"/>
                </a:lnTo>
                <a:lnTo>
                  <a:pt x="6595" y="9003"/>
                </a:lnTo>
                <a:lnTo>
                  <a:pt x="6643" y="9125"/>
                </a:lnTo>
                <a:lnTo>
                  <a:pt x="6741" y="9222"/>
                </a:lnTo>
                <a:lnTo>
                  <a:pt x="6862" y="9295"/>
                </a:lnTo>
                <a:lnTo>
                  <a:pt x="7008" y="9320"/>
                </a:lnTo>
                <a:lnTo>
                  <a:pt x="7154" y="9344"/>
                </a:lnTo>
                <a:lnTo>
                  <a:pt x="7300" y="9295"/>
                </a:lnTo>
                <a:lnTo>
                  <a:pt x="7446" y="9247"/>
                </a:lnTo>
                <a:lnTo>
                  <a:pt x="7568" y="9174"/>
                </a:lnTo>
                <a:lnTo>
                  <a:pt x="7714" y="9101"/>
                </a:lnTo>
                <a:lnTo>
                  <a:pt x="7957" y="8906"/>
                </a:lnTo>
                <a:lnTo>
                  <a:pt x="8103" y="9028"/>
                </a:lnTo>
                <a:lnTo>
                  <a:pt x="8273" y="9101"/>
                </a:lnTo>
                <a:lnTo>
                  <a:pt x="8468" y="9149"/>
                </a:lnTo>
                <a:lnTo>
                  <a:pt x="8687" y="9174"/>
                </a:lnTo>
                <a:lnTo>
                  <a:pt x="8906" y="9174"/>
                </a:lnTo>
                <a:lnTo>
                  <a:pt x="9125" y="9125"/>
                </a:lnTo>
                <a:lnTo>
                  <a:pt x="9344" y="9076"/>
                </a:lnTo>
                <a:lnTo>
                  <a:pt x="9539" y="9003"/>
                </a:lnTo>
                <a:lnTo>
                  <a:pt x="9539" y="9076"/>
                </a:lnTo>
                <a:lnTo>
                  <a:pt x="9587" y="9149"/>
                </a:lnTo>
                <a:lnTo>
                  <a:pt x="9636" y="9198"/>
                </a:lnTo>
                <a:lnTo>
                  <a:pt x="9709" y="9198"/>
                </a:lnTo>
                <a:lnTo>
                  <a:pt x="9879" y="9174"/>
                </a:lnTo>
                <a:lnTo>
                  <a:pt x="10050" y="9125"/>
                </a:lnTo>
                <a:lnTo>
                  <a:pt x="10196" y="9052"/>
                </a:lnTo>
                <a:lnTo>
                  <a:pt x="10342" y="8979"/>
                </a:lnTo>
                <a:lnTo>
                  <a:pt x="10415" y="9052"/>
                </a:lnTo>
                <a:lnTo>
                  <a:pt x="10488" y="9125"/>
                </a:lnTo>
                <a:lnTo>
                  <a:pt x="10585" y="9174"/>
                </a:lnTo>
                <a:lnTo>
                  <a:pt x="10780" y="9174"/>
                </a:lnTo>
                <a:lnTo>
                  <a:pt x="10877" y="9149"/>
                </a:lnTo>
                <a:lnTo>
                  <a:pt x="10999" y="9125"/>
                </a:lnTo>
                <a:lnTo>
                  <a:pt x="11096" y="9052"/>
                </a:lnTo>
                <a:lnTo>
                  <a:pt x="11120" y="9125"/>
                </a:lnTo>
                <a:lnTo>
                  <a:pt x="11193" y="9174"/>
                </a:lnTo>
                <a:lnTo>
                  <a:pt x="11266" y="9198"/>
                </a:lnTo>
                <a:lnTo>
                  <a:pt x="11364" y="9174"/>
                </a:lnTo>
                <a:lnTo>
                  <a:pt x="11534" y="9101"/>
                </a:lnTo>
                <a:lnTo>
                  <a:pt x="11704" y="9076"/>
                </a:lnTo>
                <a:lnTo>
                  <a:pt x="11899" y="9076"/>
                </a:lnTo>
                <a:lnTo>
                  <a:pt x="12069" y="9101"/>
                </a:lnTo>
                <a:lnTo>
                  <a:pt x="12459" y="9101"/>
                </a:lnTo>
                <a:lnTo>
                  <a:pt x="12629" y="9052"/>
                </a:lnTo>
                <a:lnTo>
                  <a:pt x="12824" y="8979"/>
                </a:lnTo>
                <a:lnTo>
                  <a:pt x="12872" y="8930"/>
                </a:lnTo>
                <a:lnTo>
                  <a:pt x="12897" y="8882"/>
                </a:lnTo>
                <a:lnTo>
                  <a:pt x="12897" y="8809"/>
                </a:lnTo>
                <a:lnTo>
                  <a:pt x="12872" y="8760"/>
                </a:lnTo>
                <a:lnTo>
                  <a:pt x="12824" y="8711"/>
                </a:lnTo>
                <a:lnTo>
                  <a:pt x="12775" y="8687"/>
                </a:lnTo>
                <a:lnTo>
                  <a:pt x="12702" y="8663"/>
                </a:lnTo>
                <a:lnTo>
                  <a:pt x="12629" y="8687"/>
                </a:lnTo>
                <a:lnTo>
                  <a:pt x="12483" y="8736"/>
                </a:lnTo>
                <a:lnTo>
                  <a:pt x="12337" y="8760"/>
                </a:lnTo>
                <a:lnTo>
                  <a:pt x="11583" y="8760"/>
                </a:lnTo>
                <a:lnTo>
                  <a:pt x="11437" y="8784"/>
                </a:lnTo>
                <a:lnTo>
                  <a:pt x="11437" y="8687"/>
                </a:lnTo>
                <a:lnTo>
                  <a:pt x="11437" y="8638"/>
                </a:lnTo>
                <a:lnTo>
                  <a:pt x="11412" y="8590"/>
                </a:lnTo>
                <a:lnTo>
                  <a:pt x="11339" y="8517"/>
                </a:lnTo>
                <a:lnTo>
                  <a:pt x="11242" y="8517"/>
                </a:lnTo>
                <a:lnTo>
                  <a:pt x="11193" y="8541"/>
                </a:lnTo>
                <a:lnTo>
                  <a:pt x="11145" y="8565"/>
                </a:lnTo>
                <a:lnTo>
                  <a:pt x="11023" y="8711"/>
                </a:lnTo>
                <a:lnTo>
                  <a:pt x="10926" y="8784"/>
                </a:lnTo>
                <a:lnTo>
                  <a:pt x="10853" y="8833"/>
                </a:lnTo>
                <a:lnTo>
                  <a:pt x="10755" y="8857"/>
                </a:lnTo>
                <a:lnTo>
                  <a:pt x="10682" y="8857"/>
                </a:lnTo>
                <a:lnTo>
                  <a:pt x="10609" y="8784"/>
                </a:lnTo>
                <a:lnTo>
                  <a:pt x="10561" y="8638"/>
                </a:lnTo>
                <a:lnTo>
                  <a:pt x="10512" y="8565"/>
                </a:lnTo>
                <a:lnTo>
                  <a:pt x="10439" y="8517"/>
                </a:lnTo>
                <a:lnTo>
                  <a:pt x="10342" y="8517"/>
                </a:lnTo>
                <a:lnTo>
                  <a:pt x="10317" y="8541"/>
                </a:lnTo>
                <a:lnTo>
                  <a:pt x="10269" y="8565"/>
                </a:lnTo>
                <a:lnTo>
                  <a:pt x="10123" y="8711"/>
                </a:lnTo>
                <a:lnTo>
                  <a:pt x="10025" y="8760"/>
                </a:lnTo>
                <a:lnTo>
                  <a:pt x="9928" y="8809"/>
                </a:lnTo>
                <a:lnTo>
                  <a:pt x="9977" y="8638"/>
                </a:lnTo>
                <a:lnTo>
                  <a:pt x="9977" y="8565"/>
                </a:lnTo>
                <a:lnTo>
                  <a:pt x="9952" y="8517"/>
                </a:lnTo>
                <a:lnTo>
                  <a:pt x="9928" y="8468"/>
                </a:lnTo>
                <a:lnTo>
                  <a:pt x="9879" y="8444"/>
                </a:lnTo>
                <a:lnTo>
                  <a:pt x="9806" y="8419"/>
                </a:lnTo>
                <a:lnTo>
                  <a:pt x="9758" y="8419"/>
                </a:lnTo>
                <a:lnTo>
                  <a:pt x="9709" y="8444"/>
                </a:lnTo>
                <a:lnTo>
                  <a:pt x="9660" y="8492"/>
                </a:lnTo>
                <a:lnTo>
                  <a:pt x="9612" y="8565"/>
                </a:lnTo>
                <a:lnTo>
                  <a:pt x="9563" y="8614"/>
                </a:lnTo>
                <a:lnTo>
                  <a:pt x="9368" y="8687"/>
                </a:lnTo>
                <a:lnTo>
                  <a:pt x="9149" y="8760"/>
                </a:lnTo>
                <a:lnTo>
                  <a:pt x="8906" y="8809"/>
                </a:lnTo>
                <a:lnTo>
                  <a:pt x="8638" y="8809"/>
                </a:lnTo>
                <a:lnTo>
                  <a:pt x="8419" y="8784"/>
                </a:lnTo>
                <a:lnTo>
                  <a:pt x="8346" y="8760"/>
                </a:lnTo>
                <a:lnTo>
                  <a:pt x="8273" y="8711"/>
                </a:lnTo>
                <a:lnTo>
                  <a:pt x="8200" y="8663"/>
                </a:lnTo>
                <a:lnTo>
                  <a:pt x="8176" y="8590"/>
                </a:lnTo>
                <a:lnTo>
                  <a:pt x="8152" y="8541"/>
                </a:lnTo>
                <a:lnTo>
                  <a:pt x="8127" y="8517"/>
                </a:lnTo>
                <a:lnTo>
                  <a:pt x="8054" y="8468"/>
                </a:lnTo>
                <a:lnTo>
                  <a:pt x="7957" y="8468"/>
                </a:lnTo>
                <a:lnTo>
                  <a:pt x="7884" y="8517"/>
                </a:lnTo>
                <a:lnTo>
                  <a:pt x="7665" y="8687"/>
                </a:lnTo>
                <a:lnTo>
                  <a:pt x="7446" y="8833"/>
                </a:lnTo>
                <a:lnTo>
                  <a:pt x="7203" y="8955"/>
                </a:lnTo>
                <a:lnTo>
                  <a:pt x="7106" y="8979"/>
                </a:lnTo>
                <a:lnTo>
                  <a:pt x="7033" y="8955"/>
                </a:lnTo>
                <a:lnTo>
                  <a:pt x="6984" y="8906"/>
                </a:lnTo>
                <a:lnTo>
                  <a:pt x="6935" y="8833"/>
                </a:lnTo>
                <a:lnTo>
                  <a:pt x="6911" y="8736"/>
                </a:lnTo>
                <a:lnTo>
                  <a:pt x="6911" y="8638"/>
                </a:lnTo>
                <a:lnTo>
                  <a:pt x="6911" y="8541"/>
                </a:lnTo>
                <a:lnTo>
                  <a:pt x="6935" y="8444"/>
                </a:lnTo>
                <a:lnTo>
                  <a:pt x="6935" y="8419"/>
                </a:lnTo>
                <a:lnTo>
                  <a:pt x="6911" y="8419"/>
                </a:lnTo>
                <a:lnTo>
                  <a:pt x="6887" y="8395"/>
                </a:lnTo>
                <a:close/>
                <a:moveTo>
                  <a:pt x="7811" y="9709"/>
                </a:moveTo>
                <a:lnTo>
                  <a:pt x="7763" y="9733"/>
                </a:lnTo>
                <a:lnTo>
                  <a:pt x="7690" y="9758"/>
                </a:lnTo>
                <a:lnTo>
                  <a:pt x="7641" y="9806"/>
                </a:lnTo>
                <a:lnTo>
                  <a:pt x="7592" y="9904"/>
                </a:lnTo>
                <a:lnTo>
                  <a:pt x="7495" y="9977"/>
                </a:lnTo>
                <a:lnTo>
                  <a:pt x="7398" y="10074"/>
                </a:lnTo>
                <a:lnTo>
                  <a:pt x="7276" y="10171"/>
                </a:lnTo>
                <a:lnTo>
                  <a:pt x="7154" y="10220"/>
                </a:lnTo>
                <a:lnTo>
                  <a:pt x="7057" y="10220"/>
                </a:lnTo>
                <a:lnTo>
                  <a:pt x="7008" y="10196"/>
                </a:lnTo>
                <a:lnTo>
                  <a:pt x="6984" y="10171"/>
                </a:lnTo>
                <a:lnTo>
                  <a:pt x="6960" y="10098"/>
                </a:lnTo>
                <a:lnTo>
                  <a:pt x="6960" y="10025"/>
                </a:lnTo>
                <a:lnTo>
                  <a:pt x="6935" y="9952"/>
                </a:lnTo>
                <a:lnTo>
                  <a:pt x="6887" y="9928"/>
                </a:lnTo>
                <a:lnTo>
                  <a:pt x="6814" y="9904"/>
                </a:lnTo>
                <a:lnTo>
                  <a:pt x="6741" y="9952"/>
                </a:lnTo>
                <a:lnTo>
                  <a:pt x="6668" y="10025"/>
                </a:lnTo>
                <a:lnTo>
                  <a:pt x="6619" y="10098"/>
                </a:lnTo>
                <a:lnTo>
                  <a:pt x="6619" y="10196"/>
                </a:lnTo>
                <a:lnTo>
                  <a:pt x="6643" y="10269"/>
                </a:lnTo>
                <a:lnTo>
                  <a:pt x="6668" y="10366"/>
                </a:lnTo>
                <a:lnTo>
                  <a:pt x="6741" y="10439"/>
                </a:lnTo>
                <a:lnTo>
                  <a:pt x="6814" y="10488"/>
                </a:lnTo>
                <a:lnTo>
                  <a:pt x="6911" y="10536"/>
                </a:lnTo>
                <a:lnTo>
                  <a:pt x="7008" y="10561"/>
                </a:lnTo>
                <a:lnTo>
                  <a:pt x="7227" y="10561"/>
                </a:lnTo>
                <a:lnTo>
                  <a:pt x="7325" y="10536"/>
                </a:lnTo>
                <a:lnTo>
                  <a:pt x="7519" y="10439"/>
                </a:lnTo>
                <a:lnTo>
                  <a:pt x="7714" y="10317"/>
                </a:lnTo>
                <a:lnTo>
                  <a:pt x="7787" y="10390"/>
                </a:lnTo>
                <a:lnTo>
                  <a:pt x="7908" y="10439"/>
                </a:lnTo>
                <a:lnTo>
                  <a:pt x="8030" y="10463"/>
                </a:lnTo>
                <a:lnTo>
                  <a:pt x="8152" y="10463"/>
                </a:lnTo>
                <a:lnTo>
                  <a:pt x="8298" y="10439"/>
                </a:lnTo>
                <a:lnTo>
                  <a:pt x="8444" y="10390"/>
                </a:lnTo>
                <a:lnTo>
                  <a:pt x="8565" y="10342"/>
                </a:lnTo>
                <a:lnTo>
                  <a:pt x="8711" y="10269"/>
                </a:lnTo>
                <a:lnTo>
                  <a:pt x="8809" y="10390"/>
                </a:lnTo>
                <a:lnTo>
                  <a:pt x="8906" y="10463"/>
                </a:lnTo>
                <a:lnTo>
                  <a:pt x="9003" y="10512"/>
                </a:lnTo>
                <a:lnTo>
                  <a:pt x="9125" y="10536"/>
                </a:lnTo>
                <a:lnTo>
                  <a:pt x="9247" y="10536"/>
                </a:lnTo>
                <a:lnTo>
                  <a:pt x="9368" y="10488"/>
                </a:lnTo>
                <a:lnTo>
                  <a:pt x="9490" y="10439"/>
                </a:lnTo>
                <a:lnTo>
                  <a:pt x="9612" y="10366"/>
                </a:lnTo>
                <a:lnTo>
                  <a:pt x="9733" y="10439"/>
                </a:lnTo>
                <a:lnTo>
                  <a:pt x="9855" y="10488"/>
                </a:lnTo>
                <a:lnTo>
                  <a:pt x="9977" y="10512"/>
                </a:lnTo>
                <a:lnTo>
                  <a:pt x="10123" y="10536"/>
                </a:lnTo>
                <a:lnTo>
                  <a:pt x="10390" y="10512"/>
                </a:lnTo>
                <a:lnTo>
                  <a:pt x="10682" y="10463"/>
                </a:lnTo>
                <a:lnTo>
                  <a:pt x="10755" y="10439"/>
                </a:lnTo>
                <a:lnTo>
                  <a:pt x="10804" y="10390"/>
                </a:lnTo>
                <a:lnTo>
                  <a:pt x="10804" y="10317"/>
                </a:lnTo>
                <a:lnTo>
                  <a:pt x="10804" y="10244"/>
                </a:lnTo>
                <a:lnTo>
                  <a:pt x="10780" y="10196"/>
                </a:lnTo>
                <a:lnTo>
                  <a:pt x="10731" y="10147"/>
                </a:lnTo>
                <a:lnTo>
                  <a:pt x="10658" y="10123"/>
                </a:lnTo>
                <a:lnTo>
                  <a:pt x="10585" y="10123"/>
                </a:lnTo>
                <a:lnTo>
                  <a:pt x="10366" y="10171"/>
                </a:lnTo>
                <a:lnTo>
                  <a:pt x="10147" y="10196"/>
                </a:lnTo>
                <a:lnTo>
                  <a:pt x="10050" y="10171"/>
                </a:lnTo>
                <a:lnTo>
                  <a:pt x="9952" y="10147"/>
                </a:lnTo>
                <a:lnTo>
                  <a:pt x="9855" y="10098"/>
                </a:lnTo>
                <a:lnTo>
                  <a:pt x="9758" y="10001"/>
                </a:lnTo>
                <a:lnTo>
                  <a:pt x="9685" y="9952"/>
                </a:lnTo>
                <a:lnTo>
                  <a:pt x="9612" y="9928"/>
                </a:lnTo>
                <a:lnTo>
                  <a:pt x="9539" y="9952"/>
                </a:lnTo>
                <a:lnTo>
                  <a:pt x="9466" y="10001"/>
                </a:lnTo>
                <a:lnTo>
                  <a:pt x="9393" y="10098"/>
                </a:lnTo>
                <a:lnTo>
                  <a:pt x="9320" y="10147"/>
                </a:lnTo>
                <a:lnTo>
                  <a:pt x="9271" y="10171"/>
                </a:lnTo>
                <a:lnTo>
                  <a:pt x="9198" y="10196"/>
                </a:lnTo>
                <a:lnTo>
                  <a:pt x="9149" y="10171"/>
                </a:lnTo>
                <a:lnTo>
                  <a:pt x="9076" y="10123"/>
                </a:lnTo>
                <a:lnTo>
                  <a:pt x="9028" y="10050"/>
                </a:lnTo>
                <a:lnTo>
                  <a:pt x="8955" y="9952"/>
                </a:lnTo>
                <a:lnTo>
                  <a:pt x="8906" y="9879"/>
                </a:lnTo>
                <a:lnTo>
                  <a:pt x="8833" y="9831"/>
                </a:lnTo>
                <a:lnTo>
                  <a:pt x="8736" y="9831"/>
                </a:lnTo>
                <a:lnTo>
                  <a:pt x="8663" y="9879"/>
                </a:lnTo>
                <a:lnTo>
                  <a:pt x="8517" y="9977"/>
                </a:lnTo>
                <a:lnTo>
                  <a:pt x="8273" y="10074"/>
                </a:lnTo>
                <a:lnTo>
                  <a:pt x="8152" y="10098"/>
                </a:lnTo>
                <a:lnTo>
                  <a:pt x="8030" y="10098"/>
                </a:lnTo>
                <a:lnTo>
                  <a:pt x="8006" y="10050"/>
                </a:lnTo>
                <a:lnTo>
                  <a:pt x="7981" y="10025"/>
                </a:lnTo>
                <a:lnTo>
                  <a:pt x="7981" y="9952"/>
                </a:lnTo>
                <a:lnTo>
                  <a:pt x="7981" y="9879"/>
                </a:lnTo>
                <a:lnTo>
                  <a:pt x="7957" y="9831"/>
                </a:lnTo>
                <a:lnTo>
                  <a:pt x="7933" y="9782"/>
                </a:lnTo>
                <a:lnTo>
                  <a:pt x="7884" y="9733"/>
                </a:lnTo>
                <a:lnTo>
                  <a:pt x="7811" y="9709"/>
                </a:lnTo>
                <a:close/>
                <a:moveTo>
                  <a:pt x="13967" y="5135"/>
                </a:moveTo>
                <a:lnTo>
                  <a:pt x="14186" y="5159"/>
                </a:lnTo>
                <a:lnTo>
                  <a:pt x="14381" y="5207"/>
                </a:lnTo>
                <a:lnTo>
                  <a:pt x="14430" y="5256"/>
                </a:lnTo>
                <a:lnTo>
                  <a:pt x="14527" y="5305"/>
                </a:lnTo>
                <a:lnTo>
                  <a:pt x="14576" y="5305"/>
                </a:lnTo>
                <a:lnTo>
                  <a:pt x="14576" y="5548"/>
                </a:lnTo>
                <a:lnTo>
                  <a:pt x="14600" y="5791"/>
                </a:lnTo>
                <a:lnTo>
                  <a:pt x="14624" y="7081"/>
                </a:lnTo>
                <a:lnTo>
                  <a:pt x="14624" y="9587"/>
                </a:lnTo>
                <a:lnTo>
                  <a:pt x="13481" y="10561"/>
                </a:lnTo>
                <a:lnTo>
                  <a:pt x="12288" y="11510"/>
                </a:lnTo>
                <a:lnTo>
                  <a:pt x="10926" y="12507"/>
                </a:lnTo>
                <a:lnTo>
                  <a:pt x="10269" y="12945"/>
                </a:lnTo>
                <a:lnTo>
                  <a:pt x="9952" y="13164"/>
                </a:lnTo>
                <a:lnTo>
                  <a:pt x="9660" y="13432"/>
                </a:lnTo>
                <a:lnTo>
                  <a:pt x="9636" y="13407"/>
                </a:lnTo>
                <a:lnTo>
                  <a:pt x="9320" y="13261"/>
                </a:lnTo>
                <a:lnTo>
                  <a:pt x="9028" y="13091"/>
                </a:lnTo>
                <a:lnTo>
                  <a:pt x="8760" y="12897"/>
                </a:lnTo>
                <a:lnTo>
                  <a:pt x="8492" y="12702"/>
                </a:lnTo>
                <a:lnTo>
                  <a:pt x="7957" y="12264"/>
                </a:lnTo>
                <a:lnTo>
                  <a:pt x="7422" y="11826"/>
                </a:lnTo>
                <a:lnTo>
                  <a:pt x="6108" y="10853"/>
                </a:lnTo>
                <a:lnTo>
                  <a:pt x="4770" y="9879"/>
                </a:lnTo>
                <a:lnTo>
                  <a:pt x="4405" y="9587"/>
                </a:lnTo>
                <a:lnTo>
                  <a:pt x="4040" y="9295"/>
                </a:lnTo>
                <a:lnTo>
                  <a:pt x="4137" y="9222"/>
                </a:lnTo>
                <a:lnTo>
                  <a:pt x="4161" y="9198"/>
                </a:lnTo>
                <a:lnTo>
                  <a:pt x="4186" y="9125"/>
                </a:lnTo>
                <a:lnTo>
                  <a:pt x="4186" y="8979"/>
                </a:lnTo>
                <a:lnTo>
                  <a:pt x="4161" y="8784"/>
                </a:lnTo>
                <a:lnTo>
                  <a:pt x="4137" y="8614"/>
                </a:lnTo>
                <a:lnTo>
                  <a:pt x="4088" y="8444"/>
                </a:lnTo>
                <a:lnTo>
                  <a:pt x="4064" y="7835"/>
                </a:lnTo>
                <a:lnTo>
                  <a:pt x="4040" y="7251"/>
                </a:lnTo>
                <a:lnTo>
                  <a:pt x="4040" y="6010"/>
                </a:lnTo>
                <a:lnTo>
                  <a:pt x="4040" y="5524"/>
                </a:lnTo>
                <a:lnTo>
                  <a:pt x="4015" y="5329"/>
                </a:lnTo>
                <a:lnTo>
                  <a:pt x="4015" y="5280"/>
                </a:lnTo>
                <a:lnTo>
                  <a:pt x="4137" y="5305"/>
                </a:lnTo>
                <a:lnTo>
                  <a:pt x="4599" y="5305"/>
                </a:lnTo>
                <a:lnTo>
                  <a:pt x="5086" y="5256"/>
                </a:lnTo>
                <a:lnTo>
                  <a:pt x="6278" y="5207"/>
                </a:lnTo>
                <a:lnTo>
                  <a:pt x="7495" y="5135"/>
                </a:lnTo>
                <a:lnTo>
                  <a:pt x="8346" y="5135"/>
                </a:lnTo>
                <a:lnTo>
                  <a:pt x="9198" y="5183"/>
                </a:lnTo>
                <a:lnTo>
                  <a:pt x="10901" y="5305"/>
                </a:lnTo>
                <a:lnTo>
                  <a:pt x="11339" y="5329"/>
                </a:lnTo>
                <a:lnTo>
                  <a:pt x="11777" y="5305"/>
                </a:lnTo>
                <a:lnTo>
                  <a:pt x="12653" y="5232"/>
                </a:lnTo>
                <a:lnTo>
                  <a:pt x="13067" y="5183"/>
                </a:lnTo>
                <a:lnTo>
                  <a:pt x="13505" y="5135"/>
                </a:lnTo>
                <a:close/>
                <a:moveTo>
                  <a:pt x="365" y="7227"/>
                </a:moveTo>
                <a:lnTo>
                  <a:pt x="511" y="7373"/>
                </a:lnTo>
                <a:lnTo>
                  <a:pt x="682" y="7495"/>
                </a:lnTo>
                <a:lnTo>
                  <a:pt x="876" y="7592"/>
                </a:lnTo>
                <a:lnTo>
                  <a:pt x="1095" y="7689"/>
                </a:lnTo>
                <a:lnTo>
                  <a:pt x="1509" y="7835"/>
                </a:lnTo>
                <a:lnTo>
                  <a:pt x="1679" y="7933"/>
                </a:lnTo>
                <a:lnTo>
                  <a:pt x="1850" y="8006"/>
                </a:lnTo>
                <a:lnTo>
                  <a:pt x="2166" y="8225"/>
                </a:lnTo>
                <a:lnTo>
                  <a:pt x="2482" y="8492"/>
                </a:lnTo>
                <a:lnTo>
                  <a:pt x="2774" y="8760"/>
                </a:lnTo>
                <a:lnTo>
                  <a:pt x="3042" y="9052"/>
                </a:lnTo>
                <a:lnTo>
                  <a:pt x="3626" y="9612"/>
                </a:lnTo>
                <a:lnTo>
                  <a:pt x="3918" y="9879"/>
                </a:lnTo>
                <a:lnTo>
                  <a:pt x="4234" y="10123"/>
                </a:lnTo>
                <a:lnTo>
                  <a:pt x="4940" y="10634"/>
                </a:lnTo>
                <a:lnTo>
                  <a:pt x="5646" y="11169"/>
                </a:lnTo>
                <a:lnTo>
                  <a:pt x="6351" y="11680"/>
                </a:lnTo>
                <a:lnTo>
                  <a:pt x="7057" y="12191"/>
                </a:lnTo>
                <a:lnTo>
                  <a:pt x="7373" y="12410"/>
                </a:lnTo>
                <a:lnTo>
                  <a:pt x="7665" y="12629"/>
                </a:lnTo>
                <a:lnTo>
                  <a:pt x="8249" y="13116"/>
                </a:lnTo>
                <a:lnTo>
                  <a:pt x="8541" y="13334"/>
                </a:lnTo>
                <a:lnTo>
                  <a:pt x="8833" y="13553"/>
                </a:lnTo>
                <a:lnTo>
                  <a:pt x="9149" y="13724"/>
                </a:lnTo>
                <a:lnTo>
                  <a:pt x="9490" y="13894"/>
                </a:lnTo>
                <a:lnTo>
                  <a:pt x="9563" y="13918"/>
                </a:lnTo>
                <a:lnTo>
                  <a:pt x="9612" y="13918"/>
                </a:lnTo>
                <a:lnTo>
                  <a:pt x="9709" y="13870"/>
                </a:lnTo>
                <a:lnTo>
                  <a:pt x="9758" y="13797"/>
                </a:lnTo>
                <a:lnTo>
                  <a:pt x="9806" y="13675"/>
                </a:lnTo>
                <a:lnTo>
                  <a:pt x="9977" y="13626"/>
                </a:lnTo>
                <a:lnTo>
                  <a:pt x="10171" y="13529"/>
                </a:lnTo>
                <a:lnTo>
                  <a:pt x="10512" y="13334"/>
                </a:lnTo>
                <a:lnTo>
                  <a:pt x="11169" y="12897"/>
                </a:lnTo>
                <a:lnTo>
                  <a:pt x="11923" y="12361"/>
                </a:lnTo>
                <a:lnTo>
                  <a:pt x="12678" y="11802"/>
                </a:lnTo>
                <a:lnTo>
                  <a:pt x="13408" y="11218"/>
                </a:lnTo>
                <a:lnTo>
                  <a:pt x="14138" y="10634"/>
                </a:lnTo>
                <a:lnTo>
                  <a:pt x="14843" y="10050"/>
                </a:lnTo>
                <a:lnTo>
                  <a:pt x="15549" y="9441"/>
                </a:lnTo>
                <a:lnTo>
                  <a:pt x="16060" y="9003"/>
                </a:lnTo>
                <a:lnTo>
                  <a:pt x="16571" y="8614"/>
                </a:lnTo>
                <a:lnTo>
                  <a:pt x="17106" y="8249"/>
                </a:lnTo>
                <a:lnTo>
                  <a:pt x="17690" y="7908"/>
                </a:lnTo>
                <a:lnTo>
                  <a:pt x="18152" y="7665"/>
                </a:lnTo>
                <a:lnTo>
                  <a:pt x="18420" y="7495"/>
                </a:lnTo>
                <a:lnTo>
                  <a:pt x="18542" y="7397"/>
                </a:lnTo>
                <a:lnTo>
                  <a:pt x="18663" y="7300"/>
                </a:lnTo>
                <a:lnTo>
                  <a:pt x="18639" y="7592"/>
                </a:lnTo>
                <a:lnTo>
                  <a:pt x="18639" y="7860"/>
                </a:lnTo>
                <a:lnTo>
                  <a:pt x="18639" y="8371"/>
                </a:lnTo>
                <a:lnTo>
                  <a:pt x="18615" y="9222"/>
                </a:lnTo>
                <a:lnTo>
                  <a:pt x="18566" y="10074"/>
                </a:lnTo>
                <a:lnTo>
                  <a:pt x="18542" y="10926"/>
                </a:lnTo>
                <a:lnTo>
                  <a:pt x="18542" y="11339"/>
                </a:lnTo>
                <a:lnTo>
                  <a:pt x="18542" y="11777"/>
                </a:lnTo>
                <a:lnTo>
                  <a:pt x="18590" y="12629"/>
                </a:lnTo>
                <a:lnTo>
                  <a:pt x="18615" y="13505"/>
                </a:lnTo>
                <a:lnTo>
                  <a:pt x="18615" y="14356"/>
                </a:lnTo>
                <a:lnTo>
                  <a:pt x="18590" y="15232"/>
                </a:lnTo>
                <a:lnTo>
                  <a:pt x="18517" y="16157"/>
                </a:lnTo>
                <a:lnTo>
                  <a:pt x="18444" y="17082"/>
                </a:lnTo>
                <a:lnTo>
                  <a:pt x="18420" y="17276"/>
                </a:lnTo>
                <a:lnTo>
                  <a:pt x="18104" y="17082"/>
                </a:lnTo>
                <a:lnTo>
                  <a:pt x="17812" y="16887"/>
                </a:lnTo>
                <a:lnTo>
                  <a:pt x="17203" y="16376"/>
                </a:lnTo>
                <a:lnTo>
                  <a:pt x="16595" y="15816"/>
                </a:lnTo>
                <a:lnTo>
                  <a:pt x="16279" y="15524"/>
                </a:lnTo>
                <a:lnTo>
                  <a:pt x="15962" y="15232"/>
                </a:lnTo>
                <a:lnTo>
                  <a:pt x="15622" y="14965"/>
                </a:lnTo>
                <a:lnTo>
                  <a:pt x="15257" y="14721"/>
                </a:lnTo>
                <a:lnTo>
                  <a:pt x="14843" y="14502"/>
                </a:lnTo>
                <a:lnTo>
                  <a:pt x="14430" y="14308"/>
                </a:lnTo>
                <a:lnTo>
                  <a:pt x="14040" y="14113"/>
                </a:lnTo>
                <a:lnTo>
                  <a:pt x="13846" y="14040"/>
                </a:lnTo>
                <a:lnTo>
                  <a:pt x="13602" y="14040"/>
                </a:lnTo>
                <a:lnTo>
                  <a:pt x="13578" y="14064"/>
                </a:lnTo>
                <a:lnTo>
                  <a:pt x="13554" y="14113"/>
                </a:lnTo>
                <a:lnTo>
                  <a:pt x="13554" y="14162"/>
                </a:lnTo>
                <a:lnTo>
                  <a:pt x="13627" y="14332"/>
                </a:lnTo>
                <a:lnTo>
                  <a:pt x="13748" y="14454"/>
                </a:lnTo>
                <a:lnTo>
                  <a:pt x="13894" y="14575"/>
                </a:lnTo>
                <a:lnTo>
                  <a:pt x="14040" y="14673"/>
                </a:lnTo>
                <a:lnTo>
                  <a:pt x="14405" y="14867"/>
                </a:lnTo>
                <a:lnTo>
                  <a:pt x="14722" y="15038"/>
                </a:lnTo>
                <a:lnTo>
                  <a:pt x="15160" y="15305"/>
                </a:lnTo>
                <a:lnTo>
                  <a:pt x="15573" y="15622"/>
                </a:lnTo>
                <a:lnTo>
                  <a:pt x="15962" y="15962"/>
                </a:lnTo>
                <a:lnTo>
                  <a:pt x="16327" y="16303"/>
                </a:lnTo>
                <a:lnTo>
                  <a:pt x="16644" y="16595"/>
                </a:lnTo>
                <a:lnTo>
                  <a:pt x="16984" y="16887"/>
                </a:lnTo>
                <a:lnTo>
                  <a:pt x="17641" y="17422"/>
                </a:lnTo>
                <a:lnTo>
                  <a:pt x="17933" y="17666"/>
                </a:lnTo>
                <a:lnTo>
                  <a:pt x="17933" y="17666"/>
                </a:lnTo>
                <a:lnTo>
                  <a:pt x="17155" y="17641"/>
                </a:lnTo>
                <a:lnTo>
                  <a:pt x="16376" y="17690"/>
                </a:lnTo>
                <a:lnTo>
                  <a:pt x="14795" y="17787"/>
                </a:lnTo>
                <a:lnTo>
                  <a:pt x="14211" y="17812"/>
                </a:lnTo>
                <a:lnTo>
                  <a:pt x="13602" y="17836"/>
                </a:lnTo>
                <a:lnTo>
                  <a:pt x="12410" y="17836"/>
                </a:lnTo>
                <a:lnTo>
                  <a:pt x="10001" y="17787"/>
                </a:lnTo>
                <a:lnTo>
                  <a:pt x="9393" y="17787"/>
                </a:lnTo>
                <a:lnTo>
                  <a:pt x="8760" y="17812"/>
                </a:lnTo>
                <a:lnTo>
                  <a:pt x="7495" y="17885"/>
                </a:lnTo>
                <a:lnTo>
                  <a:pt x="6254" y="17933"/>
                </a:lnTo>
                <a:lnTo>
                  <a:pt x="5621" y="17958"/>
                </a:lnTo>
                <a:lnTo>
                  <a:pt x="3796" y="17958"/>
                </a:lnTo>
                <a:lnTo>
                  <a:pt x="2604" y="17933"/>
                </a:lnTo>
                <a:lnTo>
                  <a:pt x="1947" y="17958"/>
                </a:lnTo>
                <a:lnTo>
                  <a:pt x="1314" y="18006"/>
                </a:lnTo>
                <a:lnTo>
                  <a:pt x="779" y="18104"/>
                </a:lnTo>
                <a:lnTo>
                  <a:pt x="974" y="17982"/>
                </a:lnTo>
                <a:lnTo>
                  <a:pt x="1144" y="17860"/>
                </a:lnTo>
                <a:lnTo>
                  <a:pt x="1436" y="17593"/>
                </a:lnTo>
                <a:lnTo>
                  <a:pt x="2263" y="16960"/>
                </a:lnTo>
                <a:lnTo>
                  <a:pt x="3042" y="16327"/>
                </a:lnTo>
                <a:lnTo>
                  <a:pt x="4648" y="14989"/>
                </a:lnTo>
                <a:lnTo>
                  <a:pt x="5208" y="14551"/>
                </a:lnTo>
                <a:lnTo>
                  <a:pt x="5378" y="14429"/>
                </a:lnTo>
                <a:lnTo>
                  <a:pt x="5475" y="14332"/>
                </a:lnTo>
                <a:lnTo>
                  <a:pt x="5524" y="14259"/>
                </a:lnTo>
                <a:lnTo>
                  <a:pt x="5524" y="14186"/>
                </a:lnTo>
                <a:lnTo>
                  <a:pt x="5524" y="14113"/>
                </a:lnTo>
                <a:lnTo>
                  <a:pt x="5475" y="14040"/>
                </a:lnTo>
                <a:lnTo>
                  <a:pt x="5427" y="13991"/>
                </a:lnTo>
                <a:lnTo>
                  <a:pt x="5378" y="13967"/>
                </a:lnTo>
                <a:lnTo>
                  <a:pt x="5256" y="13967"/>
                </a:lnTo>
                <a:lnTo>
                  <a:pt x="5159" y="13991"/>
                </a:lnTo>
                <a:lnTo>
                  <a:pt x="5037" y="14064"/>
                </a:lnTo>
                <a:lnTo>
                  <a:pt x="4818" y="14235"/>
                </a:lnTo>
                <a:lnTo>
                  <a:pt x="4648" y="14381"/>
                </a:lnTo>
                <a:lnTo>
                  <a:pt x="3869" y="15013"/>
                </a:lnTo>
                <a:lnTo>
                  <a:pt x="3115" y="15646"/>
                </a:lnTo>
                <a:lnTo>
                  <a:pt x="1387" y="17106"/>
                </a:lnTo>
                <a:lnTo>
                  <a:pt x="1168" y="17276"/>
                </a:lnTo>
                <a:lnTo>
                  <a:pt x="925" y="17471"/>
                </a:lnTo>
                <a:lnTo>
                  <a:pt x="706" y="17641"/>
                </a:lnTo>
                <a:lnTo>
                  <a:pt x="487" y="17860"/>
                </a:lnTo>
                <a:lnTo>
                  <a:pt x="463" y="17252"/>
                </a:lnTo>
                <a:lnTo>
                  <a:pt x="438" y="16668"/>
                </a:lnTo>
                <a:lnTo>
                  <a:pt x="487" y="15476"/>
                </a:lnTo>
                <a:lnTo>
                  <a:pt x="487" y="14673"/>
                </a:lnTo>
                <a:lnTo>
                  <a:pt x="463" y="13894"/>
                </a:lnTo>
                <a:lnTo>
                  <a:pt x="463" y="13116"/>
                </a:lnTo>
                <a:lnTo>
                  <a:pt x="463" y="12337"/>
                </a:lnTo>
                <a:lnTo>
                  <a:pt x="487" y="10755"/>
                </a:lnTo>
                <a:lnTo>
                  <a:pt x="487" y="9977"/>
                </a:lnTo>
                <a:lnTo>
                  <a:pt x="463" y="9198"/>
                </a:lnTo>
                <a:lnTo>
                  <a:pt x="438" y="8711"/>
                </a:lnTo>
                <a:lnTo>
                  <a:pt x="390" y="8225"/>
                </a:lnTo>
                <a:lnTo>
                  <a:pt x="341" y="7714"/>
                </a:lnTo>
                <a:lnTo>
                  <a:pt x="341" y="7470"/>
                </a:lnTo>
                <a:lnTo>
                  <a:pt x="365" y="7227"/>
                </a:lnTo>
                <a:close/>
                <a:moveTo>
                  <a:pt x="9587" y="0"/>
                </a:moveTo>
                <a:lnTo>
                  <a:pt x="9490" y="25"/>
                </a:lnTo>
                <a:lnTo>
                  <a:pt x="9393" y="98"/>
                </a:lnTo>
                <a:lnTo>
                  <a:pt x="9393" y="146"/>
                </a:lnTo>
                <a:lnTo>
                  <a:pt x="9198" y="219"/>
                </a:lnTo>
                <a:lnTo>
                  <a:pt x="9028" y="292"/>
                </a:lnTo>
                <a:lnTo>
                  <a:pt x="8687" y="511"/>
                </a:lnTo>
                <a:lnTo>
                  <a:pt x="8054" y="974"/>
                </a:lnTo>
                <a:lnTo>
                  <a:pt x="6887" y="1777"/>
                </a:lnTo>
                <a:lnTo>
                  <a:pt x="5719" y="2580"/>
                </a:lnTo>
                <a:lnTo>
                  <a:pt x="5013" y="3091"/>
                </a:lnTo>
                <a:lnTo>
                  <a:pt x="4332" y="3626"/>
                </a:lnTo>
                <a:lnTo>
                  <a:pt x="2945" y="4697"/>
                </a:lnTo>
                <a:lnTo>
                  <a:pt x="2239" y="5207"/>
                </a:lnTo>
                <a:lnTo>
                  <a:pt x="1509" y="5718"/>
                </a:lnTo>
                <a:lnTo>
                  <a:pt x="803" y="6229"/>
                </a:lnTo>
                <a:lnTo>
                  <a:pt x="463" y="6521"/>
                </a:lnTo>
                <a:lnTo>
                  <a:pt x="122" y="6789"/>
                </a:lnTo>
                <a:lnTo>
                  <a:pt x="98" y="6838"/>
                </a:lnTo>
                <a:lnTo>
                  <a:pt x="98" y="6886"/>
                </a:lnTo>
                <a:lnTo>
                  <a:pt x="98" y="6935"/>
                </a:lnTo>
                <a:lnTo>
                  <a:pt x="122" y="6959"/>
                </a:lnTo>
                <a:lnTo>
                  <a:pt x="49" y="7178"/>
                </a:lnTo>
                <a:lnTo>
                  <a:pt x="25" y="7397"/>
                </a:lnTo>
                <a:lnTo>
                  <a:pt x="0" y="7641"/>
                </a:lnTo>
                <a:lnTo>
                  <a:pt x="25" y="7884"/>
                </a:lnTo>
                <a:lnTo>
                  <a:pt x="49" y="8371"/>
                </a:lnTo>
                <a:lnTo>
                  <a:pt x="98" y="8833"/>
                </a:lnTo>
                <a:lnTo>
                  <a:pt x="98" y="10488"/>
                </a:lnTo>
                <a:lnTo>
                  <a:pt x="73" y="11315"/>
                </a:lnTo>
                <a:lnTo>
                  <a:pt x="49" y="12142"/>
                </a:lnTo>
                <a:lnTo>
                  <a:pt x="25" y="12970"/>
                </a:lnTo>
                <a:lnTo>
                  <a:pt x="49" y="13797"/>
                </a:lnTo>
                <a:lnTo>
                  <a:pt x="49" y="14624"/>
                </a:lnTo>
                <a:lnTo>
                  <a:pt x="49" y="15476"/>
                </a:lnTo>
                <a:lnTo>
                  <a:pt x="0" y="16911"/>
                </a:lnTo>
                <a:lnTo>
                  <a:pt x="0" y="17617"/>
                </a:lnTo>
                <a:lnTo>
                  <a:pt x="49" y="17982"/>
                </a:lnTo>
                <a:lnTo>
                  <a:pt x="98" y="18347"/>
                </a:lnTo>
                <a:lnTo>
                  <a:pt x="98" y="18396"/>
                </a:lnTo>
                <a:lnTo>
                  <a:pt x="146" y="18444"/>
                </a:lnTo>
                <a:lnTo>
                  <a:pt x="219" y="18493"/>
                </a:lnTo>
                <a:lnTo>
                  <a:pt x="341" y="18517"/>
                </a:lnTo>
                <a:lnTo>
                  <a:pt x="438" y="18469"/>
                </a:lnTo>
                <a:lnTo>
                  <a:pt x="1022" y="18469"/>
                </a:lnTo>
                <a:lnTo>
                  <a:pt x="1606" y="18420"/>
                </a:lnTo>
                <a:lnTo>
                  <a:pt x="2190" y="18396"/>
                </a:lnTo>
                <a:lnTo>
                  <a:pt x="3967" y="18396"/>
                </a:lnTo>
                <a:lnTo>
                  <a:pt x="5183" y="18420"/>
                </a:lnTo>
                <a:lnTo>
                  <a:pt x="6376" y="18396"/>
                </a:lnTo>
                <a:lnTo>
                  <a:pt x="7592" y="18347"/>
                </a:lnTo>
                <a:lnTo>
                  <a:pt x="8809" y="18274"/>
                </a:lnTo>
                <a:lnTo>
                  <a:pt x="10001" y="18274"/>
                </a:lnTo>
                <a:lnTo>
                  <a:pt x="12337" y="18298"/>
                </a:lnTo>
                <a:lnTo>
                  <a:pt x="13481" y="18298"/>
                </a:lnTo>
                <a:lnTo>
                  <a:pt x="14649" y="18274"/>
                </a:lnTo>
                <a:lnTo>
                  <a:pt x="15646" y="18201"/>
                </a:lnTo>
                <a:lnTo>
                  <a:pt x="16668" y="18128"/>
                </a:lnTo>
                <a:lnTo>
                  <a:pt x="17690" y="18128"/>
                </a:lnTo>
                <a:lnTo>
                  <a:pt x="18201" y="18152"/>
                </a:lnTo>
                <a:lnTo>
                  <a:pt x="18688" y="18201"/>
                </a:lnTo>
                <a:lnTo>
                  <a:pt x="18785" y="18201"/>
                </a:lnTo>
                <a:lnTo>
                  <a:pt x="18882" y="18177"/>
                </a:lnTo>
                <a:lnTo>
                  <a:pt x="18931" y="18128"/>
                </a:lnTo>
                <a:lnTo>
                  <a:pt x="18980" y="18055"/>
                </a:lnTo>
                <a:lnTo>
                  <a:pt x="19004" y="17958"/>
                </a:lnTo>
                <a:lnTo>
                  <a:pt x="18980" y="17885"/>
                </a:lnTo>
                <a:lnTo>
                  <a:pt x="18955" y="17812"/>
                </a:lnTo>
                <a:lnTo>
                  <a:pt x="18882" y="17763"/>
                </a:lnTo>
                <a:lnTo>
                  <a:pt x="18907" y="17690"/>
                </a:lnTo>
                <a:lnTo>
                  <a:pt x="19028" y="16327"/>
                </a:lnTo>
                <a:lnTo>
                  <a:pt x="19077" y="15427"/>
                </a:lnTo>
                <a:lnTo>
                  <a:pt x="19101" y="14502"/>
                </a:lnTo>
                <a:lnTo>
                  <a:pt x="19101" y="13602"/>
                </a:lnTo>
                <a:lnTo>
                  <a:pt x="19077" y="12678"/>
                </a:lnTo>
                <a:lnTo>
                  <a:pt x="19028" y="10999"/>
                </a:lnTo>
                <a:lnTo>
                  <a:pt x="19028" y="10147"/>
                </a:lnTo>
                <a:lnTo>
                  <a:pt x="19053" y="9295"/>
                </a:lnTo>
                <a:lnTo>
                  <a:pt x="19077" y="8541"/>
                </a:lnTo>
                <a:lnTo>
                  <a:pt x="19077" y="7787"/>
                </a:lnTo>
                <a:lnTo>
                  <a:pt x="19053" y="7251"/>
                </a:lnTo>
                <a:lnTo>
                  <a:pt x="19077" y="6984"/>
                </a:lnTo>
                <a:lnTo>
                  <a:pt x="19126" y="6716"/>
                </a:lnTo>
                <a:lnTo>
                  <a:pt x="19126" y="6692"/>
                </a:lnTo>
                <a:lnTo>
                  <a:pt x="19126" y="6643"/>
                </a:lnTo>
                <a:lnTo>
                  <a:pt x="19077" y="6594"/>
                </a:lnTo>
                <a:lnTo>
                  <a:pt x="19004" y="6570"/>
                </a:lnTo>
                <a:lnTo>
                  <a:pt x="18955" y="6570"/>
                </a:lnTo>
                <a:lnTo>
                  <a:pt x="18931" y="6594"/>
                </a:lnTo>
                <a:lnTo>
                  <a:pt x="18882" y="6570"/>
                </a:lnTo>
                <a:lnTo>
                  <a:pt x="18250" y="6254"/>
                </a:lnTo>
                <a:lnTo>
                  <a:pt x="17617" y="5889"/>
                </a:lnTo>
                <a:lnTo>
                  <a:pt x="17033" y="5499"/>
                </a:lnTo>
                <a:lnTo>
                  <a:pt x="16473" y="5062"/>
                </a:lnTo>
                <a:lnTo>
                  <a:pt x="15816" y="4575"/>
                </a:lnTo>
                <a:lnTo>
                  <a:pt x="15160" y="4088"/>
                </a:lnTo>
                <a:lnTo>
                  <a:pt x="14503" y="3602"/>
                </a:lnTo>
                <a:lnTo>
                  <a:pt x="13870" y="3115"/>
                </a:lnTo>
                <a:lnTo>
                  <a:pt x="12605" y="2117"/>
                </a:lnTo>
                <a:lnTo>
                  <a:pt x="11972" y="1631"/>
                </a:lnTo>
                <a:lnTo>
                  <a:pt x="11339" y="1168"/>
                </a:lnTo>
                <a:lnTo>
                  <a:pt x="10682" y="706"/>
                </a:lnTo>
                <a:lnTo>
                  <a:pt x="10050" y="219"/>
                </a:lnTo>
                <a:lnTo>
                  <a:pt x="10001" y="171"/>
                </a:lnTo>
                <a:lnTo>
                  <a:pt x="9928" y="73"/>
                </a:lnTo>
                <a:lnTo>
                  <a:pt x="9879" y="49"/>
                </a:lnTo>
                <a:lnTo>
                  <a:pt x="9806" y="49"/>
                </a:lnTo>
                <a:lnTo>
                  <a:pt x="9709" y="25"/>
                </a:lnTo>
                <a:lnTo>
                  <a:pt x="9587" y="0"/>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36;p40"/>
          <p:cNvSpPr/>
          <p:nvPr/>
        </p:nvSpPr>
        <p:spPr>
          <a:xfrm>
            <a:off x="590081" y="1615555"/>
            <a:ext cx="274958" cy="460550"/>
          </a:xfrm>
          <a:custGeom>
            <a:avLst/>
            <a:gdLst/>
            <a:ahLst/>
            <a:cxnLst/>
            <a:rect l="l" t="t" r="r" b="b"/>
            <a:pathLst>
              <a:path w="12581" h="21073" extrusionOk="0">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99;p40"/>
          <p:cNvSpPr/>
          <p:nvPr/>
        </p:nvSpPr>
        <p:spPr>
          <a:xfrm>
            <a:off x="596463" y="2286623"/>
            <a:ext cx="268576" cy="357373"/>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8357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2" name="TextBox 1"/>
          <p:cNvSpPr txBox="1"/>
          <p:nvPr/>
        </p:nvSpPr>
        <p:spPr>
          <a:xfrm>
            <a:off x="1694329" y="3257664"/>
            <a:ext cx="4061013" cy="307777"/>
          </a:xfrm>
          <a:prstGeom prst="rect">
            <a:avLst/>
          </a:prstGeom>
          <a:noFill/>
        </p:spPr>
        <p:txBody>
          <a:bodyPr wrap="square" rtlCol="0">
            <a:spAutoFit/>
          </a:bodyPr>
          <a:lstStyle/>
          <a:p>
            <a:pPr algn="ctr"/>
            <a:r>
              <a:rPr lang="en-US" dirty="0" smtClean="0">
                <a:solidFill>
                  <a:schemeClr val="tx1">
                    <a:lumMod val="50000"/>
                    <a:lumOff val="50000"/>
                  </a:schemeClr>
                </a:solidFill>
                <a:latin typeface="Chivo Light" panose="020B0604020202020204" charset="0"/>
              </a:rPr>
              <a:t>15 minutes</a:t>
            </a:r>
            <a:endParaRPr lang="en-US" dirty="0">
              <a:solidFill>
                <a:schemeClr val="tx1">
                  <a:lumMod val="50000"/>
                  <a:lumOff val="50000"/>
                </a:schemeClr>
              </a:solidFill>
              <a:latin typeface="Chivo Light" panose="020B0604020202020204" charset="0"/>
            </a:endParaRPr>
          </a:p>
        </p:txBody>
      </p:sp>
      <p:sp>
        <p:nvSpPr>
          <p:cNvPr id="335" name="Google Shape;335;p14"/>
          <p:cNvSpPr txBox="1">
            <a:spLocks noGrp="1"/>
          </p:cNvSpPr>
          <p:nvPr>
            <p:ph type="ctrTitle"/>
          </p:nvPr>
        </p:nvSpPr>
        <p:spPr>
          <a:xfrm>
            <a:off x="860611" y="820271"/>
            <a:ext cx="5731917" cy="344244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rgbClr val="92D050"/>
                </a:solidFill>
              </a:rPr>
              <a:t>Step(s) in the Right Direction Activity</a:t>
            </a:r>
            <a:endParaRPr b="1" dirty="0">
              <a:solidFill>
                <a:srgbClr val="92D050"/>
              </a:solidFill>
            </a:endParaRPr>
          </a:p>
        </p:txBody>
      </p:sp>
      <p:sp>
        <p:nvSpPr>
          <p:cNvPr id="4" name="Google Shape;604;p40"/>
          <p:cNvSpPr/>
          <p:nvPr/>
        </p:nvSpPr>
        <p:spPr>
          <a:xfrm>
            <a:off x="2881772" y="3257664"/>
            <a:ext cx="355778" cy="363230"/>
          </a:xfrm>
          <a:custGeom>
            <a:avLst/>
            <a:gdLst/>
            <a:ahLst/>
            <a:cxnLst/>
            <a:rect l="l" t="t" r="r" b="b"/>
            <a:pathLst>
              <a:path w="16279" h="16620" extrusionOk="0">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6;p23"/>
          <p:cNvSpPr txBox="1">
            <a:spLocks/>
          </p:cNvSpPr>
          <p:nvPr/>
        </p:nvSpPr>
        <p:spPr>
          <a:xfrm>
            <a:off x="8556784" y="4749851"/>
            <a:ext cx="548700" cy="393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 dirty="0" smtClean="0">
                <a:solidFill>
                  <a:schemeClr val="bg1">
                    <a:lumMod val="85000"/>
                  </a:schemeClr>
                </a:solidFill>
              </a:rPr>
              <a:t>2</a:t>
            </a:r>
            <a:endParaRPr lang="en" dirty="0">
              <a:solidFill>
                <a:schemeClr val="bg1">
                  <a:lumMod val="85000"/>
                </a:schemeClr>
              </a:solidFill>
            </a:endParaRPr>
          </a:p>
        </p:txBody>
      </p:sp>
    </p:spTree>
    <p:extLst>
      <p:ext uri="{BB962C8B-B14F-4D97-AF65-F5344CB8AC3E}">
        <p14:creationId xmlns:p14="http://schemas.microsoft.com/office/powerpoint/2010/main" val="1009809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6" name="Picture 2" descr="Image result for personally victimized by regina george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47775" y="704643"/>
            <a:ext cx="6648450" cy="373421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16200000">
            <a:off x="-185630" y="2479416"/>
            <a:ext cx="2682145" cy="184666"/>
          </a:xfrm>
          <a:prstGeom prst="rect">
            <a:avLst/>
          </a:prstGeom>
        </p:spPr>
        <p:txBody>
          <a:bodyPr wrap="none">
            <a:spAutoFit/>
          </a:bodyPr>
          <a:lstStyle/>
          <a:p>
            <a:r>
              <a:rPr lang="en-US" sz="600" dirty="0">
                <a:solidFill>
                  <a:schemeClr val="bg1">
                    <a:lumMod val="85000"/>
                  </a:schemeClr>
                </a:solidFill>
                <a:latin typeface="Chivo Light" panose="020B0604020202020204" charset="0"/>
              </a:rPr>
              <a:t>https://</a:t>
            </a:r>
            <a:r>
              <a:rPr lang="en-US" sz="600" dirty="0" smtClean="0">
                <a:solidFill>
                  <a:schemeClr val="bg1">
                    <a:lumMod val="85000"/>
                  </a:schemeClr>
                </a:solidFill>
                <a:latin typeface="Chivo Light" panose="020B0604020202020204" charset="0"/>
              </a:rPr>
              <a:t>zippy.gfycat.com/OilySleepyCassowary.webm. May 14 2019.</a:t>
            </a:r>
            <a:endParaRPr lang="en-US" sz="600" dirty="0">
              <a:solidFill>
                <a:schemeClr val="bg1">
                  <a:lumMod val="85000"/>
                </a:schemeClr>
              </a:solidFill>
              <a:latin typeface="Chivo Light" panose="020B0604020202020204" charset="0"/>
            </a:endParaRPr>
          </a:p>
        </p:txBody>
      </p:sp>
      <p:sp>
        <p:nvSpPr>
          <p:cNvPr id="8" name="Google Shape;550;p36"/>
          <p:cNvSpPr txBox="1">
            <a:spLocks/>
          </p:cNvSpPr>
          <p:nvPr/>
        </p:nvSpPr>
        <p:spPr>
          <a:xfrm>
            <a:off x="1247773" y="3701309"/>
            <a:ext cx="6648451" cy="93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9pPr>
          </a:lstStyle>
          <a:p>
            <a:pPr algn="ctr"/>
            <a:r>
              <a:rPr lang="en-US" sz="3200" b="1" smtClean="0">
                <a:solidFill>
                  <a:schemeClr val="bg1"/>
                </a:solidFill>
              </a:rPr>
              <a:t>Raise your hand if….</a:t>
            </a:r>
            <a:endParaRPr lang="en-US" sz="3200" b="1" dirty="0">
              <a:solidFill>
                <a:schemeClr val="bg1"/>
              </a:solidFill>
            </a:endParaRPr>
          </a:p>
        </p:txBody>
      </p:sp>
      <p:sp>
        <p:nvSpPr>
          <p:cNvPr id="10" name="Google Shape;406;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smtClean="0">
                <a:solidFill>
                  <a:schemeClr val="bg1">
                    <a:lumMod val="85000"/>
                  </a:schemeClr>
                </a:solidFill>
              </a:rPr>
              <a:t>3</a:t>
            </a:r>
            <a:endParaRPr dirty="0">
              <a:solidFill>
                <a:schemeClr val="bg1">
                  <a:lumMod val="85000"/>
                </a:schemeClr>
              </a:solidFill>
            </a:endParaRPr>
          </a:p>
        </p:txBody>
      </p:sp>
    </p:spTree>
    <p:extLst>
      <p:ext uri="{BB962C8B-B14F-4D97-AF65-F5344CB8AC3E}">
        <p14:creationId xmlns:p14="http://schemas.microsoft.com/office/powerpoint/2010/main" val="1183654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Shape 403"/>
        <p:cNvGrpSpPr/>
        <p:nvPr/>
      </p:nvGrpSpPr>
      <p:grpSpPr>
        <a:xfrm>
          <a:off x="0" y="0"/>
          <a:ext cx="0" cy="0"/>
          <a:chOff x="0" y="0"/>
          <a:chExt cx="0" cy="0"/>
        </a:xfrm>
      </p:grpSpPr>
      <p:sp>
        <p:nvSpPr>
          <p:cNvPr id="38" name="Google Shape;335;p14"/>
          <p:cNvSpPr txBox="1">
            <a:spLocks/>
          </p:cNvSpPr>
          <p:nvPr/>
        </p:nvSpPr>
        <p:spPr>
          <a:xfrm>
            <a:off x="3974483" y="1967531"/>
            <a:ext cx="3116911" cy="13385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9pPr>
          </a:lstStyle>
          <a:p>
            <a:pPr algn="ctr"/>
            <a:r>
              <a:rPr lang="en-US" sz="4400" b="1" dirty="0" smtClean="0">
                <a:solidFill>
                  <a:srgbClr val="FFC000"/>
                </a:solidFill>
                <a:effectLst>
                  <a:outerShdw blurRad="38100" dist="38100" dir="2700000" algn="tl">
                    <a:srgbClr val="000000">
                      <a:alpha val="43137"/>
                    </a:srgbClr>
                  </a:outerShdw>
                </a:effectLst>
              </a:rPr>
              <a:t>Learning </a:t>
            </a:r>
          </a:p>
          <a:p>
            <a:pPr algn="ctr"/>
            <a:r>
              <a:rPr lang="en-US" sz="4400" b="1" dirty="0" smtClean="0">
                <a:solidFill>
                  <a:srgbClr val="FFC000"/>
                </a:solidFill>
                <a:effectLst>
                  <a:outerShdw blurRad="38100" dist="38100" dir="2700000" algn="tl">
                    <a:srgbClr val="000000">
                      <a:alpha val="43137"/>
                    </a:srgbClr>
                  </a:outerShdw>
                </a:effectLst>
              </a:rPr>
              <a:t>Outcomes</a:t>
            </a:r>
            <a:endParaRPr lang="en-US" sz="4400" b="1" dirty="0">
              <a:solidFill>
                <a:srgbClr val="FFC000"/>
              </a:solidFill>
              <a:effectLst>
                <a:outerShdw blurRad="38100" dist="38100" dir="2700000" algn="tl">
                  <a:srgbClr val="000000">
                    <a:alpha val="43137"/>
                  </a:srgbClr>
                </a:outerShdw>
              </a:effectLst>
            </a:endParaRPr>
          </a:p>
        </p:txBody>
      </p:sp>
      <p:sp>
        <p:nvSpPr>
          <p:cNvPr id="406" name="Google Shape;406;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4</a:t>
            </a:fld>
            <a:endParaRPr dirty="0">
              <a:solidFill>
                <a:srgbClr val="FFFFFF"/>
              </a:solidFill>
            </a:endParaRPr>
          </a:p>
        </p:txBody>
      </p:sp>
      <p:sp>
        <p:nvSpPr>
          <p:cNvPr id="5" name="Rectangle 4"/>
          <p:cNvSpPr/>
          <p:nvPr/>
        </p:nvSpPr>
        <p:spPr>
          <a:xfrm>
            <a:off x="438150" y="0"/>
            <a:ext cx="37338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CAP Group"/>
          <p:cNvGrpSpPr/>
          <p:nvPr/>
        </p:nvGrpSpPr>
        <p:grpSpPr>
          <a:xfrm rot="2708747">
            <a:off x="605771" y="1729445"/>
            <a:ext cx="3222466" cy="1406220"/>
            <a:chOff x="1047099" y="1991620"/>
            <a:chExt cx="3278559" cy="1754433"/>
          </a:xfrm>
        </p:grpSpPr>
        <p:sp>
          <p:nvSpPr>
            <p:cNvPr id="93" name="Google Shape;481;p30"/>
            <p:cNvSpPr/>
            <p:nvPr/>
          </p:nvSpPr>
          <p:spPr>
            <a:xfrm rot="2700000">
              <a:off x="2286374" y="1011412"/>
              <a:ext cx="561726" cy="3040276"/>
            </a:xfrm>
            <a:prstGeom prst="roundRect">
              <a:avLst>
                <a:gd name="adj" fmla="val 50000"/>
              </a:avLst>
            </a:pr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sp>
          <p:nvSpPr>
            <p:cNvPr id="94" name="Google Shape;482;p30"/>
            <p:cNvSpPr/>
            <p:nvPr/>
          </p:nvSpPr>
          <p:spPr>
            <a:xfrm rot="19079982">
              <a:off x="1549771" y="337195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smtClean="0">
                  <a:solidFill>
                    <a:srgbClr val="65677F"/>
                  </a:solidFill>
                  <a:latin typeface="Chivo Light"/>
                  <a:ea typeface="Chivo Light"/>
                  <a:cs typeface="Chivo Light"/>
                  <a:sym typeface="Chivo Light"/>
                </a:rPr>
                <a:t>3</a:t>
              </a:r>
              <a:endParaRPr sz="1200" dirty="0">
                <a:solidFill>
                  <a:srgbClr val="65677F"/>
                </a:solidFill>
                <a:latin typeface="Chivo Light"/>
                <a:ea typeface="Chivo Light"/>
                <a:cs typeface="Chivo Light"/>
                <a:sym typeface="Chivo Light"/>
              </a:endParaRPr>
            </a:p>
          </p:txBody>
        </p:sp>
        <p:sp>
          <p:nvSpPr>
            <p:cNvPr id="95" name="Google Shape;483;p30"/>
            <p:cNvSpPr txBox="1"/>
            <p:nvPr/>
          </p:nvSpPr>
          <p:spPr>
            <a:xfrm rot="18900000">
              <a:off x="1417042" y="1991620"/>
              <a:ext cx="2908616"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400" b="1" dirty="0" smtClean="0">
                  <a:solidFill>
                    <a:schemeClr val="bg2">
                      <a:lumMod val="50000"/>
                    </a:schemeClr>
                  </a:solidFill>
                  <a:effectLst>
                    <a:outerShdw blurRad="38100" dist="38100" dir="2700000" algn="tl">
                      <a:srgbClr val="000000">
                        <a:alpha val="43137"/>
                      </a:srgbClr>
                    </a:outerShdw>
                  </a:effectLst>
                  <a:latin typeface="Chivo Light"/>
                  <a:ea typeface="Chivo Light"/>
                  <a:cs typeface="Chivo Light"/>
                  <a:sym typeface="Chivo Light"/>
                </a:rPr>
                <a:t>CAPs</a:t>
              </a:r>
              <a:endParaRPr sz="1050" b="1" dirty="0">
                <a:solidFill>
                  <a:schemeClr val="bg2">
                    <a:lumMod val="50000"/>
                  </a:schemeClr>
                </a:solidFill>
                <a:effectLst>
                  <a:outerShdw blurRad="38100" dist="38100" dir="2700000" algn="tl">
                    <a:srgbClr val="000000">
                      <a:alpha val="43137"/>
                    </a:srgbClr>
                  </a:outerShdw>
                </a:effectLst>
                <a:latin typeface="Chivo Light"/>
                <a:ea typeface="Chivo Light"/>
                <a:cs typeface="Chivo Light"/>
                <a:sym typeface="Chivo Light"/>
              </a:endParaRPr>
            </a:p>
          </p:txBody>
        </p:sp>
      </p:grpSp>
      <p:grpSp>
        <p:nvGrpSpPr>
          <p:cNvPr id="68" name="Purpose Group"/>
          <p:cNvGrpSpPr/>
          <p:nvPr/>
        </p:nvGrpSpPr>
        <p:grpSpPr>
          <a:xfrm rot="2708747">
            <a:off x="917542" y="-664184"/>
            <a:ext cx="2988260" cy="2292696"/>
            <a:chOff x="1047099" y="1007789"/>
            <a:chExt cx="3040276" cy="2860421"/>
          </a:xfrm>
        </p:grpSpPr>
        <p:sp>
          <p:nvSpPr>
            <p:cNvPr id="89" name="Google Shape;481;p30"/>
            <p:cNvSpPr/>
            <p:nvPr/>
          </p:nvSpPr>
          <p:spPr>
            <a:xfrm rot="2700000">
              <a:off x="2286374" y="1011412"/>
              <a:ext cx="561726" cy="3040276"/>
            </a:xfrm>
            <a:prstGeom prst="roundRect">
              <a:avLst>
                <a:gd name="adj" fmla="val 50000"/>
              </a:avLst>
            </a:pr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sp>
          <p:nvSpPr>
            <p:cNvPr id="90" name="Google Shape;482;p30"/>
            <p:cNvSpPr/>
            <p:nvPr/>
          </p:nvSpPr>
          <p:spPr>
            <a:xfrm rot="19079982">
              <a:off x="1549771" y="337195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65677F"/>
                  </a:solidFill>
                  <a:latin typeface="Chivo Light"/>
                  <a:ea typeface="Chivo Light"/>
                  <a:cs typeface="Chivo Light"/>
                  <a:sym typeface="Chivo Light"/>
                </a:rPr>
                <a:t>1</a:t>
              </a:r>
              <a:endParaRPr sz="1200" dirty="0">
                <a:solidFill>
                  <a:srgbClr val="65677F"/>
                </a:solidFill>
                <a:latin typeface="Chivo Light"/>
                <a:ea typeface="Chivo Light"/>
                <a:cs typeface="Chivo Light"/>
                <a:sym typeface="Chivo Light"/>
              </a:endParaRPr>
            </a:p>
          </p:txBody>
        </p:sp>
        <p:sp>
          <p:nvSpPr>
            <p:cNvPr id="91" name="Google Shape;483;p30"/>
            <p:cNvSpPr txBox="1"/>
            <p:nvPr/>
          </p:nvSpPr>
          <p:spPr>
            <a:xfrm rot="18891253">
              <a:off x="1237489" y="2277639"/>
              <a:ext cx="2860421" cy="320721"/>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400" b="1" dirty="0" smtClean="0">
                  <a:solidFill>
                    <a:schemeClr val="bg2">
                      <a:lumMod val="50000"/>
                    </a:schemeClr>
                  </a:solidFill>
                  <a:effectLst>
                    <a:outerShdw blurRad="38100" dist="38100" dir="2700000" algn="tl">
                      <a:srgbClr val="000000">
                        <a:alpha val="43137"/>
                      </a:srgbClr>
                    </a:outerShdw>
                  </a:effectLst>
                  <a:latin typeface="Chivo Light"/>
                  <a:ea typeface="Chivo Light"/>
                  <a:cs typeface="Chivo Light"/>
                  <a:sym typeface="Chivo Light"/>
                </a:rPr>
                <a:t>Purpose</a:t>
              </a:r>
              <a:endParaRPr sz="1200" b="1" dirty="0">
                <a:solidFill>
                  <a:schemeClr val="bg2">
                    <a:lumMod val="50000"/>
                  </a:schemeClr>
                </a:solidFill>
                <a:effectLst>
                  <a:outerShdw blurRad="38100" dist="38100" dir="2700000" algn="tl">
                    <a:srgbClr val="000000">
                      <a:alpha val="43137"/>
                    </a:srgbClr>
                  </a:outerShdw>
                </a:effectLst>
                <a:latin typeface="Chivo Light"/>
                <a:ea typeface="Chivo Light"/>
                <a:cs typeface="Chivo Light"/>
                <a:sym typeface="Chivo Light"/>
              </a:endParaRPr>
            </a:p>
          </p:txBody>
        </p:sp>
      </p:grpSp>
      <p:grpSp>
        <p:nvGrpSpPr>
          <p:cNvPr id="69" name="Root Cause Group"/>
          <p:cNvGrpSpPr/>
          <p:nvPr/>
        </p:nvGrpSpPr>
        <p:grpSpPr>
          <a:xfrm rot="2708747">
            <a:off x="608776" y="998456"/>
            <a:ext cx="2988260" cy="1206053"/>
            <a:chOff x="1047099" y="2241353"/>
            <a:chExt cx="3040276" cy="1504700"/>
          </a:xfrm>
        </p:grpSpPr>
        <p:sp>
          <p:nvSpPr>
            <p:cNvPr id="85" name="Google Shape;481;p30"/>
            <p:cNvSpPr/>
            <p:nvPr/>
          </p:nvSpPr>
          <p:spPr>
            <a:xfrm rot="2700000">
              <a:off x="2286374" y="1011412"/>
              <a:ext cx="561726" cy="3040276"/>
            </a:xfrm>
            <a:prstGeom prst="roundRect">
              <a:avLst>
                <a:gd name="adj" fmla="val 50000"/>
              </a:avLst>
            </a:prstGeom>
            <a:solidFill>
              <a:srgbClr val="D2F2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sp>
          <p:nvSpPr>
            <p:cNvPr id="86" name="Google Shape;482;p30"/>
            <p:cNvSpPr/>
            <p:nvPr/>
          </p:nvSpPr>
          <p:spPr>
            <a:xfrm rot="19079982">
              <a:off x="1549771" y="337195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65677F"/>
                  </a:solidFill>
                  <a:latin typeface="Chivo Light"/>
                  <a:ea typeface="Chivo Light"/>
                  <a:cs typeface="Chivo Light"/>
                  <a:sym typeface="Chivo Light"/>
                </a:rPr>
                <a:t>2</a:t>
              </a:r>
              <a:endParaRPr sz="1200" dirty="0">
                <a:solidFill>
                  <a:srgbClr val="65677F"/>
                </a:solidFill>
                <a:latin typeface="Chivo Light"/>
                <a:ea typeface="Chivo Light"/>
                <a:cs typeface="Chivo Light"/>
                <a:sym typeface="Chivo Light"/>
              </a:endParaRPr>
            </a:p>
          </p:txBody>
        </p:sp>
        <p:sp>
          <p:nvSpPr>
            <p:cNvPr id="87" name="Google Shape;483;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400" b="1" dirty="0" smtClean="0">
                  <a:solidFill>
                    <a:schemeClr val="bg2">
                      <a:lumMod val="50000"/>
                    </a:schemeClr>
                  </a:solidFill>
                  <a:effectLst>
                    <a:outerShdw blurRad="38100" dist="38100" dir="2700000" algn="tl">
                      <a:srgbClr val="000000">
                        <a:alpha val="43137"/>
                      </a:srgbClr>
                    </a:outerShdw>
                  </a:effectLst>
                  <a:latin typeface="Chivo Light"/>
                  <a:ea typeface="Chivo Light"/>
                  <a:cs typeface="Chivo Light"/>
                  <a:sym typeface="Chivo Light"/>
                </a:rPr>
                <a:t>Root Causes</a:t>
              </a:r>
              <a:endParaRPr sz="1200" b="1" dirty="0">
                <a:solidFill>
                  <a:schemeClr val="bg2">
                    <a:lumMod val="50000"/>
                  </a:schemeClr>
                </a:solidFill>
                <a:effectLst>
                  <a:outerShdw blurRad="38100" dist="38100" dir="2700000" algn="tl">
                    <a:srgbClr val="000000">
                      <a:alpha val="43137"/>
                    </a:srgbClr>
                  </a:outerShdw>
                </a:effectLst>
                <a:latin typeface="Chivo Light"/>
                <a:ea typeface="Chivo Light"/>
                <a:cs typeface="Chivo Light"/>
                <a:sym typeface="Chivo Light"/>
              </a:endParaRPr>
            </a:p>
          </p:txBody>
        </p:sp>
      </p:grpSp>
      <p:grpSp>
        <p:nvGrpSpPr>
          <p:cNvPr id="70" name="Components Group"/>
          <p:cNvGrpSpPr/>
          <p:nvPr/>
        </p:nvGrpSpPr>
        <p:grpSpPr>
          <a:xfrm rot="2708747">
            <a:off x="596832" y="2658354"/>
            <a:ext cx="2988260" cy="1206053"/>
            <a:chOff x="1047099" y="2241353"/>
            <a:chExt cx="3040276" cy="1504700"/>
          </a:xfrm>
        </p:grpSpPr>
        <p:sp>
          <p:nvSpPr>
            <p:cNvPr id="81" name="Google Shape;481;p30"/>
            <p:cNvSpPr/>
            <p:nvPr/>
          </p:nvSpPr>
          <p:spPr>
            <a:xfrm rot="2700000">
              <a:off x="2286374" y="1011412"/>
              <a:ext cx="561726" cy="3040276"/>
            </a:xfrm>
            <a:prstGeom prst="roundRect">
              <a:avLst>
                <a:gd name="adj" fmla="val 50000"/>
              </a:avLst>
            </a:prstGeom>
            <a:solidFill>
              <a:srgbClr val="79E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sp>
          <p:nvSpPr>
            <p:cNvPr id="82" name="Google Shape;482;p30"/>
            <p:cNvSpPr/>
            <p:nvPr/>
          </p:nvSpPr>
          <p:spPr>
            <a:xfrm rot="19079982">
              <a:off x="1549771" y="337195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smtClean="0">
                  <a:solidFill>
                    <a:srgbClr val="65677F"/>
                  </a:solidFill>
                  <a:latin typeface="Chivo Light"/>
                  <a:ea typeface="Chivo Light"/>
                  <a:cs typeface="Chivo Light"/>
                  <a:sym typeface="Chivo Light"/>
                </a:rPr>
                <a:t>4</a:t>
              </a:r>
              <a:endParaRPr sz="1200" dirty="0">
                <a:solidFill>
                  <a:srgbClr val="65677F"/>
                </a:solidFill>
                <a:latin typeface="Chivo Light"/>
                <a:ea typeface="Chivo Light"/>
                <a:cs typeface="Chivo Light"/>
                <a:sym typeface="Chivo Light"/>
              </a:endParaRPr>
            </a:p>
          </p:txBody>
        </p:sp>
        <p:sp>
          <p:nvSpPr>
            <p:cNvPr id="83" name="Google Shape;483;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400" b="1" dirty="0" smtClean="0">
                  <a:solidFill>
                    <a:schemeClr val="bg2">
                      <a:lumMod val="50000"/>
                    </a:schemeClr>
                  </a:solidFill>
                  <a:effectLst>
                    <a:outerShdw blurRad="38100" dist="38100" dir="2700000" algn="tl">
                      <a:srgbClr val="000000">
                        <a:alpha val="43137"/>
                      </a:srgbClr>
                    </a:outerShdw>
                  </a:effectLst>
                  <a:latin typeface="Chivo Light"/>
                  <a:ea typeface="Chivo Light"/>
                  <a:cs typeface="Chivo Light"/>
                  <a:sym typeface="Chivo Light"/>
                </a:rPr>
                <a:t>Components</a:t>
              </a:r>
              <a:endParaRPr sz="1050" b="1" dirty="0">
                <a:solidFill>
                  <a:schemeClr val="bg2">
                    <a:lumMod val="50000"/>
                  </a:schemeClr>
                </a:solidFill>
                <a:effectLst>
                  <a:outerShdw blurRad="38100" dist="38100" dir="2700000" algn="tl">
                    <a:srgbClr val="000000">
                      <a:alpha val="43137"/>
                    </a:srgbClr>
                  </a:outerShdw>
                </a:effectLst>
                <a:latin typeface="Chivo Light"/>
                <a:ea typeface="Chivo Light"/>
                <a:cs typeface="Chivo Light"/>
                <a:sym typeface="Chivo Light"/>
              </a:endParaRPr>
            </a:p>
          </p:txBody>
        </p:sp>
      </p:grpSp>
      <p:grpSp>
        <p:nvGrpSpPr>
          <p:cNvPr id="71" name="Evaluate Group"/>
          <p:cNvGrpSpPr/>
          <p:nvPr/>
        </p:nvGrpSpPr>
        <p:grpSpPr>
          <a:xfrm rot="2708747">
            <a:off x="585836" y="3483691"/>
            <a:ext cx="2988260" cy="1206053"/>
            <a:chOff x="1047099" y="2241353"/>
            <a:chExt cx="3040276" cy="1504700"/>
          </a:xfrm>
        </p:grpSpPr>
        <p:sp>
          <p:nvSpPr>
            <p:cNvPr id="77" name="Google Shape;481;p30"/>
            <p:cNvSpPr/>
            <p:nvPr/>
          </p:nvSpPr>
          <p:spPr>
            <a:xfrm rot="2700000">
              <a:off x="2286374" y="1011412"/>
              <a:ext cx="561726" cy="3040276"/>
            </a:xfrm>
            <a:prstGeom prst="roundRect">
              <a:avLst>
                <a:gd name="adj" fmla="val 50000"/>
              </a:avLst>
            </a:prstGeom>
            <a:solidFill>
              <a:srgbClr val="B0F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sp>
          <p:nvSpPr>
            <p:cNvPr id="78" name="Google Shape;482;p30"/>
            <p:cNvSpPr/>
            <p:nvPr/>
          </p:nvSpPr>
          <p:spPr>
            <a:xfrm rot="19079982">
              <a:off x="1549771" y="337195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smtClean="0">
                  <a:solidFill>
                    <a:srgbClr val="65677F"/>
                  </a:solidFill>
                  <a:latin typeface="Chivo Light"/>
                  <a:ea typeface="Chivo Light"/>
                  <a:cs typeface="Chivo Light"/>
                  <a:sym typeface="Chivo Light"/>
                </a:rPr>
                <a:t>5</a:t>
              </a:r>
              <a:endParaRPr sz="1200" dirty="0">
                <a:solidFill>
                  <a:srgbClr val="65677F"/>
                </a:solidFill>
                <a:latin typeface="Chivo Light"/>
                <a:ea typeface="Chivo Light"/>
                <a:cs typeface="Chivo Light"/>
                <a:sym typeface="Chivo Light"/>
              </a:endParaRPr>
            </a:p>
          </p:txBody>
        </p:sp>
        <p:sp>
          <p:nvSpPr>
            <p:cNvPr id="79" name="Google Shape;483;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400" b="1" dirty="0" smtClean="0">
                  <a:solidFill>
                    <a:schemeClr val="bg2">
                      <a:lumMod val="50000"/>
                    </a:schemeClr>
                  </a:solidFill>
                  <a:effectLst>
                    <a:outerShdw blurRad="38100" dist="38100" dir="2700000" algn="tl">
                      <a:srgbClr val="000000">
                        <a:alpha val="43137"/>
                      </a:srgbClr>
                    </a:outerShdw>
                  </a:effectLst>
                  <a:latin typeface="Chivo Light"/>
                  <a:ea typeface="Chivo Light"/>
                  <a:cs typeface="Chivo Light"/>
                  <a:sym typeface="Chivo Light"/>
                </a:rPr>
                <a:t>Evaluate</a:t>
              </a:r>
              <a:endParaRPr sz="1050" b="1" dirty="0">
                <a:solidFill>
                  <a:schemeClr val="bg2">
                    <a:lumMod val="50000"/>
                  </a:schemeClr>
                </a:solidFill>
                <a:effectLst>
                  <a:outerShdw blurRad="38100" dist="38100" dir="2700000" algn="tl">
                    <a:srgbClr val="000000">
                      <a:alpha val="43137"/>
                    </a:srgbClr>
                  </a:outerShdw>
                </a:effectLst>
                <a:latin typeface="Chivo Light"/>
                <a:ea typeface="Chivo Light"/>
                <a:cs typeface="Chivo Light"/>
                <a:sym typeface="Chivo Light"/>
              </a:endParaRPr>
            </a:p>
          </p:txBody>
        </p:sp>
      </p:grpSp>
      <p:grpSp>
        <p:nvGrpSpPr>
          <p:cNvPr id="72" name="CHAAMPS Group"/>
          <p:cNvGrpSpPr/>
          <p:nvPr/>
        </p:nvGrpSpPr>
        <p:grpSpPr>
          <a:xfrm rot="2708747">
            <a:off x="610311" y="4123058"/>
            <a:ext cx="2988261" cy="1289825"/>
            <a:chOff x="1047099" y="2136837"/>
            <a:chExt cx="3040276" cy="1609216"/>
          </a:xfrm>
        </p:grpSpPr>
        <p:sp>
          <p:nvSpPr>
            <p:cNvPr id="73" name="Google Shape;481;p30"/>
            <p:cNvSpPr/>
            <p:nvPr/>
          </p:nvSpPr>
          <p:spPr>
            <a:xfrm rot="2700000">
              <a:off x="2286374" y="1011412"/>
              <a:ext cx="561726" cy="3040276"/>
            </a:xfrm>
            <a:prstGeom prst="roundRect">
              <a:avLst>
                <a:gd name="adj" fmla="val 50000"/>
              </a:avLst>
            </a:prstGeom>
            <a:solidFill>
              <a:srgbClr val="C7A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sp>
          <p:nvSpPr>
            <p:cNvPr id="74" name="Google Shape;482;p30"/>
            <p:cNvSpPr/>
            <p:nvPr/>
          </p:nvSpPr>
          <p:spPr>
            <a:xfrm rot="19079982">
              <a:off x="1549771" y="337195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smtClean="0">
                  <a:solidFill>
                    <a:srgbClr val="65677F"/>
                  </a:solidFill>
                  <a:latin typeface="Chivo Light"/>
                  <a:ea typeface="Chivo Light"/>
                  <a:cs typeface="Chivo Light"/>
                  <a:sym typeface="Chivo Light"/>
                </a:rPr>
                <a:t>6</a:t>
              </a:r>
              <a:endParaRPr sz="1200" dirty="0">
                <a:solidFill>
                  <a:srgbClr val="65677F"/>
                </a:solidFill>
                <a:latin typeface="Chivo Light"/>
                <a:ea typeface="Chivo Light"/>
                <a:cs typeface="Chivo Light"/>
                <a:sym typeface="Chivo Light"/>
              </a:endParaRPr>
            </a:p>
          </p:txBody>
        </p:sp>
        <p:sp>
          <p:nvSpPr>
            <p:cNvPr id="75" name="Google Shape;483;p30"/>
            <p:cNvSpPr txBox="1"/>
            <p:nvPr/>
          </p:nvSpPr>
          <p:spPr>
            <a:xfrm rot="18900000">
              <a:off x="1466094" y="2136837"/>
              <a:ext cx="2573671"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400" b="1" dirty="0" smtClean="0">
                  <a:solidFill>
                    <a:schemeClr val="bg2">
                      <a:lumMod val="50000"/>
                    </a:schemeClr>
                  </a:solidFill>
                  <a:effectLst>
                    <a:outerShdw blurRad="38100" dist="38100" dir="2700000" algn="tl">
                      <a:srgbClr val="000000">
                        <a:alpha val="43137"/>
                      </a:srgbClr>
                    </a:outerShdw>
                  </a:effectLst>
                  <a:latin typeface="Chivo Light"/>
                  <a:ea typeface="Chivo Light"/>
                  <a:cs typeface="Chivo Light"/>
                  <a:sym typeface="Chivo Light"/>
                </a:rPr>
                <a:t>CHAAMPS</a:t>
              </a:r>
              <a:endParaRPr sz="1050" b="1" dirty="0">
                <a:solidFill>
                  <a:schemeClr val="bg2">
                    <a:lumMod val="50000"/>
                  </a:schemeClr>
                </a:solidFill>
                <a:effectLst>
                  <a:outerShdw blurRad="38100" dist="38100" dir="2700000" algn="tl">
                    <a:srgbClr val="000000">
                      <a:alpha val="43137"/>
                    </a:srgbClr>
                  </a:outerShdw>
                </a:effectLst>
                <a:latin typeface="Chivo Light"/>
                <a:ea typeface="Chivo Light"/>
                <a:cs typeface="Chivo Light"/>
                <a:sym typeface="Chivo Light"/>
              </a:endParaRPr>
            </a:p>
          </p:txBody>
        </p:sp>
      </p:grpSp>
    </p:spTree>
    <p:extLst>
      <p:ext uri="{BB962C8B-B14F-4D97-AF65-F5344CB8AC3E}">
        <p14:creationId xmlns:p14="http://schemas.microsoft.com/office/powerpoint/2010/main" val="148984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3" name="Google Shape;51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9" name="Google Shape;484;p30"/>
          <p:cNvSpPr txBox="1"/>
          <p:nvPr/>
        </p:nvSpPr>
        <p:spPr>
          <a:xfrm rot="8747">
            <a:off x="840210" y="628060"/>
            <a:ext cx="2165926" cy="2503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endParaRPr sz="800" dirty="0">
              <a:latin typeface="Chivo Light"/>
              <a:ea typeface="Chivo Light"/>
              <a:cs typeface="Chivo Light"/>
              <a:sym typeface="Chivo Light"/>
            </a:endParaRPr>
          </a:p>
        </p:txBody>
      </p:sp>
      <p:sp>
        <p:nvSpPr>
          <p:cNvPr id="13" name="CA Text"/>
          <p:cNvSpPr/>
          <p:nvPr/>
        </p:nvSpPr>
        <p:spPr>
          <a:xfrm>
            <a:off x="3419479" y="2812523"/>
            <a:ext cx="2305040" cy="2159724"/>
          </a:xfrm>
          <a:custGeom>
            <a:avLst/>
            <a:gdLst>
              <a:gd name="connsiteX0" fmla="*/ 0 w 2305040"/>
              <a:gd name="connsiteY0" fmla="*/ 1079862 h 2159724"/>
              <a:gd name="connsiteX1" fmla="*/ 1152520 w 2305040"/>
              <a:gd name="connsiteY1" fmla="*/ 0 h 2159724"/>
              <a:gd name="connsiteX2" fmla="*/ 2305040 w 2305040"/>
              <a:gd name="connsiteY2" fmla="*/ 1079862 h 2159724"/>
              <a:gd name="connsiteX3" fmla="*/ 1152520 w 2305040"/>
              <a:gd name="connsiteY3" fmla="*/ 2159724 h 2159724"/>
              <a:gd name="connsiteX4" fmla="*/ 0 w 2305040"/>
              <a:gd name="connsiteY4" fmla="*/ 1079862 h 2159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40" h="2159724">
                <a:moveTo>
                  <a:pt x="0" y="1079862"/>
                </a:moveTo>
                <a:cubicBezTo>
                  <a:pt x="0" y="483471"/>
                  <a:pt x="516001" y="0"/>
                  <a:pt x="1152520" y="0"/>
                </a:cubicBezTo>
                <a:cubicBezTo>
                  <a:pt x="1789039" y="0"/>
                  <a:pt x="2305040" y="483471"/>
                  <a:pt x="2305040" y="1079862"/>
                </a:cubicBezTo>
                <a:cubicBezTo>
                  <a:pt x="2305040" y="1676253"/>
                  <a:pt x="1789039" y="2159724"/>
                  <a:pt x="1152520" y="2159724"/>
                </a:cubicBezTo>
                <a:cubicBezTo>
                  <a:pt x="516001" y="2159724"/>
                  <a:pt x="0" y="1676253"/>
                  <a:pt x="0" y="1079862"/>
                </a:cubicBez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57885" tIns="336604" rIns="357885" bIns="33660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2">
                    <a:lumMod val="50000"/>
                  </a:schemeClr>
                </a:solidFill>
                <a:effectLst>
                  <a:outerShdw blurRad="38100" dist="38100" dir="2700000" algn="tl">
                    <a:srgbClr val="000000">
                      <a:alpha val="43137"/>
                    </a:srgbClr>
                  </a:outerShdw>
                </a:effectLst>
                <a:latin typeface="Shadows Into Light Two" panose="020B0604020202020204" charset="0"/>
              </a:rPr>
              <a:t>Corrective Action</a:t>
            </a:r>
            <a:endParaRPr lang="en-US" sz="3200" b="1" kern="1200" dirty="0">
              <a:solidFill>
                <a:schemeClr val="bg2">
                  <a:lumMod val="50000"/>
                </a:schemeClr>
              </a:solidFill>
              <a:effectLst>
                <a:outerShdw blurRad="38100" dist="38100" dir="2700000" algn="tl">
                  <a:srgbClr val="000000">
                    <a:alpha val="43137"/>
                  </a:srgbClr>
                </a:outerShdw>
              </a:effectLst>
              <a:latin typeface="Shadows Into Light Two" panose="020B0604020202020204" charset="0"/>
            </a:endParaRPr>
          </a:p>
        </p:txBody>
      </p:sp>
      <p:grpSp>
        <p:nvGrpSpPr>
          <p:cNvPr id="20" name="SA"/>
          <p:cNvGrpSpPr/>
          <p:nvPr/>
        </p:nvGrpSpPr>
        <p:grpSpPr>
          <a:xfrm>
            <a:off x="1477283" y="1563929"/>
            <a:ext cx="2238494" cy="1514891"/>
            <a:chOff x="1465379" y="1296693"/>
            <a:chExt cx="2238494" cy="1514891"/>
          </a:xfrm>
        </p:grpSpPr>
        <p:sp>
          <p:nvSpPr>
            <p:cNvPr id="14" name="SA Arrow"/>
            <p:cNvSpPr/>
            <p:nvPr/>
          </p:nvSpPr>
          <p:spPr>
            <a:xfrm rot="12900000">
              <a:off x="2415490" y="2302864"/>
              <a:ext cx="1288383" cy="508720"/>
            </a:xfrm>
            <a:prstGeom prst="leftArrow">
              <a:avLst>
                <a:gd name="adj1" fmla="val 60000"/>
                <a:gd name="adj2" fmla="val 50000"/>
              </a:avLst>
            </a:prstGeom>
            <a:solidFill>
              <a:srgbClr val="C7A1E3"/>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sp>
          <p:nvSpPr>
            <p:cNvPr id="15" name="SA Review Box"/>
            <p:cNvSpPr/>
            <p:nvPr/>
          </p:nvSpPr>
          <p:spPr>
            <a:xfrm>
              <a:off x="1465379" y="1296693"/>
              <a:ext cx="1695735" cy="1356588"/>
            </a:xfrm>
            <a:custGeom>
              <a:avLst/>
              <a:gdLst>
                <a:gd name="connsiteX0" fmla="*/ 0 w 1695735"/>
                <a:gd name="connsiteY0" fmla="*/ 135659 h 1356588"/>
                <a:gd name="connsiteX1" fmla="*/ 135659 w 1695735"/>
                <a:gd name="connsiteY1" fmla="*/ 0 h 1356588"/>
                <a:gd name="connsiteX2" fmla="*/ 1560076 w 1695735"/>
                <a:gd name="connsiteY2" fmla="*/ 0 h 1356588"/>
                <a:gd name="connsiteX3" fmla="*/ 1695735 w 1695735"/>
                <a:gd name="connsiteY3" fmla="*/ 135659 h 1356588"/>
                <a:gd name="connsiteX4" fmla="*/ 1695735 w 1695735"/>
                <a:gd name="connsiteY4" fmla="*/ 1220929 h 1356588"/>
                <a:gd name="connsiteX5" fmla="*/ 1560076 w 1695735"/>
                <a:gd name="connsiteY5" fmla="*/ 1356588 h 1356588"/>
                <a:gd name="connsiteX6" fmla="*/ 135659 w 1695735"/>
                <a:gd name="connsiteY6" fmla="*/ 1356588 h 1356588"/>
                <a:gd name="connsiteX7" fmla="*/ 0 w 1695735"/>
                <a:gd name="connsiteY7" fmla="*/ 1220929 h 1356588"/>
                <a:gd name="connsiteX8" fmla="*/ 0 w 1695735"/>
                <a:gd name="connsiteY8"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5735" h="1356588">
                  <a:moveTo>
                    <a:pt x="0" y="135659"/>
                  </a:moveTo>
                  <a:cubicBezTo>
                    <a:pt x="0" y="60737"/>
                    <a:pt x="60737" y="0"/>
                    <a:pt x="135659" y="0"/>
                  </a:cubicBezTo>
                  <a:lnTo>
                    <a:pt x="1560076" y="0"/>
                  </a:lnTo>
                  <a:cubicBezTo>
                    <a:pt x="1634998" y="0"/>
                    <a:pt x="1695735" y="60737"/>
                    <a:pt x="1695735" y="135659"/>
                  </a:cubicBezTo>
                  <a:lnTo>
                    <a:pt x="1695735" y="1220929"/>
                  </a:lnTo>
                  <a:cubicBezTo>
                    <a:pt x="1695735" y="1295851"/>
                    <a:pt x="1634998" y="1356588"/>
                    <a:pt x="1560076" y="1356588"/>
                  </a:cubicBezTo>
                  <a:lnTo>
                    <a:pt x="135659" y="1356588"/>
                  </a:lnTo>
                  <a:cubicBezTo>
                    <a:pt x="60737" y="1356588"/>
                    <a:pt x="0" y="1295851"/>
                    <a:pt x="0" y="1220929"/>
                  </a:cubicBezTo>
                  <a:lnTo>
                    <a:pt x="0" y="135659"/>
                  </a:lnTo>
                  <a:close/>
                </a:path>
              </a:pathLst>
            </a:custGeom>
            <a:solidFill>
              <a:srgbClr val="9A57CD"/>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9268" tIns="129268" rIns="129268" bIns="129268" numCol="1" spcCol="1270" anchor="ctr" anchorCtr="0">
              <a:noAutofit/>
            </a:bodyPr>
            <a:lstStyle/>
            <a:p>
              <a:pPr lvl="0" algn="ctr" defTabSz="208915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Chivo Light" panose="020B0604020202020204" charset="0"/>
                </a:rPr>
                <a:t>State Agency Review of Sponsor</a:t>
              </a:r>
              <a:endParaRPr lang="en-US" sz="2000" b="1" kern="1200" dirty="0">
                <a:effectLst>
                  <a:outerShdw blurRad="38100" dist="38100" dir="2700000" algn="tl">
                    <a:srgbClr val="000000">
                      <a:alpha val="43137"/>
                    </a:srgbClr>
                  </a:outerShdw>
                </a:effectLst>
                <a:latin typeface="Chivo Light" panose="020B0604020202020204" charset="0"/>
              </a:endParaRPr>
            </a:p>
          </p:txBody>
        </p:sp>
      </p:grpSp>
      <p:grpSp>
        <p:nvGrpSpPr>
          <p:cNvPr id="21" name="SPA"/>
          <p:cNvGrpSpPr/>
          <p:nvPr/>
        </p:nvGrpSpPr>
        <p:grpSpPr>
          <a:xfrm>
            <a:off x="3724132" y="723702"/>
            <a:ext cx="1695735" cy="2011241"/>
            <a:chOff x="3724132" y="447477"/>
            <a:chExt cx="1695735" cy="2011241"/>
          </a:xfrm>
        </p:grpSpPr>
        <p:sp>
          <p:nvSpPr>
            <p:cNvPr id="16" name="Left Arrow 15"/>
            <p:cNvSpPr/>
            <p:nvPr/>
          </p:nvSpPr>
          <p:spPr>
            <a:xfrm rot="16200000">
              <a:off x="3905525" y="1537884"/>
              <a:ext cx="1332949" cy="508720"/>
            </a:xfrm>
            <a:prstGeom prst="leftArrow">
              <a:avLst>
                <a:gd name="adj1" fmla="val 60000"/>
                <a:gd name="adj2" fmla="val 50000"/>
              </a:avLst>
            </a:prstGeom>
            <a:solidFill>
              <a:srgbClr val="C7A1E3"/>
            </a:solidFill>
          </p:spPr>
          <p:style>
            <a:lnRef idx="0">
              <a:schemeClr val="lt1">
                <a:hueOff val="0"/>
                <a:satOff val="0"/>
                <a:lumOff val="0"/>
                <a:alphaOff val="0"/>
              </a:schemeClr>
            </a:lnRef>
            <a:fillRef idx="1">
              <a:schemeClr val="accent2">
                <a:hueOff val="1193893"/>
                <a:satOff val="-11392"/>
                <a:lumOff val="-3530"/>
                <a:alphaOff val="0"/>
              </a:schemeClr>
            </a:fillRef>
            <a:effectRef idx="0">
              <a:schemeClr val="accent2">
                <a:hueOff val="1193893"/>
                <a:satOff val="-11392"/>
                <a:lumOff val="-3530"/>
                <a:alphaOff val="0"/>
              </a:schemeClr>
            </a:effectRef>
            <a:fontRef idx="minor">
              <a:schemeClr val="lt1">
                <a:hueOff val="0"/>
                <a:satOff val="0"/>
                <a:lumOff val="0"/>
                <a:alphaOff val="0"/>
              </a:schemeClr>
            </a:fontRef>
          </p:style>
        </p:sp>
        <p:sp>
          <p:nvSpPr>
            <p:cNvPr id="17" name="Freeform 16"/>
            <p:cNvSpPr/>
            <p:nvPr/>
          </p:nvSpPr>
          <p:spPr>
            <a:xfrm>
              <a:off x="3724132" y="447477"/>
              <a:ext cx="1695735" cy="1356588"/>
            </a:xfrm>
            <a:custGeom>
              <a:avLst/>
              <a:gdLst>
                <a:gd name="connsiteX0" fmla="*/ 0 w 1695735"/>
                <a:gd name="connsiteY0" fmla="*/ 135659 h 1356588"/>
                <a:gd name="connsiteX1" fmla="*/ 135659 w 1695735"/>
                <a:gd name="connsiteY1" fmla="*/ 0 h 1356588"/>
                <a:gd name="connsiteX2" fmla="*/ 1560076 w 1695735"/>
                <a:gd name="connsiteY2" fmla="*/ 0 h 1356588"/>
                <a:gd name="connsiteX3" fmla="*/ 1695735 w 1695735"/>
                <a:gd name="connsiteY3" fmla="*/ 135659 h 1356588"/>
                <a:gd name="connsiteX4" fmla="*/ 1695735 w 1695735"/>
                <a:gd name="connsiteY4" fmla="*/ 1220929 h 1356588"/>
                <a:gd name="connsiteX5" fmla="*/ 1560076 w 1695735"/>
                <a:gd name="connsiteY5" fmla="*/ 1356588 h 1356588"/>
                <a:gd name="connsiteX6" fmla="*/ 135659 w 1695735"/>
                <a:gd name="connsiteY6" fmla="*/ 1356588 h 1356588"/>
                <a:gd name="connsiteX7" fmla="*/ 0 w 1695735"/>
                <a:gd name="connsiteY7" fmla="*/ 1220929 h 1356588"/>
                <a:gd name="connsiteX8" fmla="*/ 0 w 1695735"/>
                <a:gd name="connsiteY8"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5735" h="1356588">
                  <a:moveTo>
                    <a:pt x="0" y="135659"/>
                  </a:moveTo>
                  <a:cubicBezTo>
                    <a:pt x="0" y="60737"/>
                    <a:pt x="60737" y="0"/>
                    <a:pt x="135659" y="0"/>
                  </a:cubicBezTo>
                  <a:lnTo>
                    <a:pt x="1560076" y="0"/>
                  </a:lnTo>
                  <a:cubicBezTo>
                    <a:pt x="1634998" y="0"/>
                    <a:pt x="1695735" y="60737"/>
                    <a:pt x="1695735" y="135659"/>
                  </a:cubicBezTo>
                  <a:lnTo>
                    <a:pt x="1695735" y="1220929"/>
                  </a:lnTo>
                  <a:cubicBezTo>
                    <a:pt x="1695735" y="1295851"/>
                    <a:pt x="1634998" y="1356588"/>
                    <a:pt x="1560076" y="1356588"/>
                  </a:cubicBezTo>
                  <a:lnTo>
                    <a:pt x="135659" y="1356588"/>
                  </a:lnTo>
                  <a:cubicBezTo>
                    <a:pt x="60737" y="1356588"/>
                    <a:pt x="0" y="1295851"/>
                    <a:pt x="0" y="1220929"/>
                  </a:cubicBezTo>
                  <a:lnTo>
                    <a:pt x="0" y="135659"/>
                  </a:lnTo>
                  <a:close/>
                </a:path>
              </a:pathLst>
            </a:custGeom>
            <a:solidFill>
              <a:srgbClr val="9A57CD"/>
            </a:solidFill>
          </p:spPr>
          <p:style>
            <a:lnRef idx="2">
              <a:schemeClr val="lt1">
                <a:hueOff val="0"/>
                <a:satOff val="0"/>
                <a:lumOff val="0"/>
                <a:alphaOff val="0"/>
              </a:schemeClr>
            </a:lnRef>
            <a:fillRef idx="1">
              <a:schemeClr val="accent2">
                <a:hueOff val="1193893"/>
                <a:satOff val="-11392"/>
                <a:lumOff val="-3530"/>
                <a:alphaOff val="0"/>
              </a:schemeClr>
            </a:fillRef>
            <a:effectRef idx="0">
              <a:schemeClr val="accent2">
                <a:hueOff val="1193893"/>
                <a:satOff val="-11392"/>
                <a:lumOff val="-3530"/>
                <a:alphaOff val="0"/>
              </a:schemeClr>
            </a:effectRef>
            <a:fontRef idx="minor">
              <a:schemeClr val="lt1"/>
            </a:fontRef>
          </p:style>
          <p:txBody>
            <a:bodyPr spcFirstLastPara="0" vert="horz" wrap="square" lIns="129268" tIns="129268" rIns="129268" bIns="129268" numCol="1" spcCol="1270" anchor="ctr" anchorCtr="0">
              <a:noAutofit/>
            </a:bodyPr>
            <a:lstStyle/>
            <a:p>
              <a:pPr lvl="0" algn="ctr" defTabSz="208915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Chivo Light" panose="020B0604020202020204" charset="0"/>
                </a:rPr>
                <a:t>Single Program Audit</a:t>
              </a:r>
              <a:endParaRPr lang="en-US" sz="2000" b="1" kern="1200" dirty="0">
                <a:effectLst>
                  <a:outerShdw blurRad="38100" dist="38100" dir="2700000" algn="tl">
                    <a:srgbClr val="000000">
                      <a:alpha val="43137"/>
                    </a:srgbClr>
                  </a:outerShdw>
                </a:effectLst>
                <a:latin typeface="Chivo Light" panose="020B0604020202020204" charset="0"/>
              </a:endParaRPr>
            </a:p>
          </p:txBody>
        </p:sp>
      </p:grpSp>
      <p:grpSp>
        <p:nvGrpSpPr>
          <p:cNvPr id="22" name="SROF"/>
          <p:cNvGrpSpPr/>
          <p:nvPr/>
        </p:nvGrpSpPr>
        <p:grpSpPr>
          <a:xfrm>
            <a:off x="5440125" y="1577302"/>
            <a:ext cx="2215938" cy="1510507"/>
            <a:chOff x="5440125" y="1301077"/>
            <a:chExt cx="2215938" cy="1510507"/>
          </a:xfrm>
        </p:grpSpPr>
        <p:sp>
          <p:nvSpPr>
            <p:cNvPr id="18" name="Left Arrow 17"/>
            <p:cNvSpPr/>
            <p:nvPr/>
          </p:nvSpPr>
          <p:spPr>
            <a:xfrm rot="19500000">
              <a:off x="5440125" y="2302864"/>
              <a:ext cx="1288383" cy="508720"/>
            </a:xfrm>
            <a:prstGeom prst="leftArrow">
              <a:avLst>
                <a:gd name="adj1" fmla="val 60000"/>
                <a:gd name="adj2" fmla="val 50000"/>
              </a:avLst>
            </a:prstGeom>
            <a:solidFill>
              <a:srgbClr val="C7A1E3"/>
            </a:solidFill>
          </p:spPr>
          <p:style>
            <a:lnRef idx="0">
              <a:schemeClr val="lt1">
                <a:hueOff val="0"/>
                <a:satOff val="0"/>
                <a:lumOff val="0"/>
                <a:alphaOff val="0"/>
              </a:schemeClr>
            </a:lnRef>
            <a:fillRef idx="1">
              <a:schemeClr val="accent2">
                <a:hueOff val="2387787"/>
                <a:satOff val="-22785"/>
                <a:lumOff val="-7059"/>
                <a:alphaOff val="0"/>
              </a:schemeClr>
            </a:fillRef>
            <a:effectRef idx="0">
              <a:schemeClr val="accent2">
                <a:hueOff val="2387787"/>
                <a:satOff val="-22785"/>
                <a:lumOff val="-7059"/>
                <a:alphaOff val="0"/>
              </a:schemeClr>
            </a:effectRef>
            <a:fontRef idx="minor">
              <a:schemeClr val="lt1">
                <a:hueOff val="0"/>
                <a:satOff val="0"/>
                <a:lumOff val="0"/>
                <a:alphaOff val="0"/>
              </a:schemeClr>
            </a:fontRef>
          </p:style>
        </p:sp>
        <p:sp>
          <p:nvSpPr>
            <p:cNvPr id="19" name="Freeform 18"/>
            <p:cNvSpPr/>
            <p:nvPr/>
          </p:nvSpPr>
          <p:spPr>
            <a:xfrm>
              <a:off x="5960328" y="1301077"/>
              <a:ext cx="1695735" cy="1356588"/>
            </a:xfrm>
            <a:custGeom>
              <a:avLst/>
              <a:gdLst>
                <a:gd name="connsiteX0" fmla="*/ 0 w 1695735"/>
                <a:gd name="connsiteY0" fmla="*/ 135659 h 1356588"/>
                <a:gd name="connsiteX1" fmla="*/ 135659 w 1695735"/>
                <a:gd name="connsiteY1" fmla="*/ 0 h 1356588"/>
                <a:gd name="connsiteX2" fmla="*/ 1560076 w 1695735"/>
                <a:gd name="connsiteY2" fmla="*/ 0 h 1356588"/>
                <a:gd name="connsiteX3" fmla="*/ 1695735 w 1695735"/>
                <a:gd name="connsiteY3" fmla="*/ 135659 h 1356588"/>
                <a:gd name="connsiteX4" fmla="*/ 1695735 w 1695735"/>
                <a:gd name="connsiteY4" fmla="*/ 1220929 h 1356588"/>
                <a:gd name="connsiteX5" fmla="*/ 1560076 w 1695735"/>
                <a:gd name="connsiteY5" fmla="*/ 1356588 h 1356588"/>
                <a:gd name="connsiteX6" fmla="*/ 135659 w 1695735"/>
                <a:gd name="connsiteY6" fmla="*/ 1356588 h 1356588"/>
                <a:gd name="connsiteX7" fmla="*/ 0 w 1695735"/>
                <a:gd name="connsiteY7" fmla="*/ 1220929 h 1356588"/>
                <a:gd name="connsiteX8" fmla="*/ 0 w 1695735"/>
                <a:gd name="connsiteY8"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5735" h="1356588">
                  <a:moveTo>
                    <a:pt x="0" y="135659"/>
                  </a:moveTo>
                  <a:cubicBezTo>
                    <a:pt x="0" y="60737"/>
                    <a:pt x="60737" y="0"/>
                    <a:pt x="135659" y="0"/>
                  </a:cubicBezTo>
                  <a:lnTo>
                    <a:pt x="1560076" y="0"/>
                  </a:lnTo>
                  <a:cubicBezTo>
                    <a:pt x="1634998" y="0"/>
                    <a:pt x="1695735" y="60737"/>
                    <a:pt x="1695735" y="135659"/>
                  </a:cubicBezTo>
                  <a:lnTo>
                    <a:pt x="1695735" y="1220929"/>
                  </a:lnTo>
                  <a:cubicBezTo>
                    <a:pt x="1695735" y="1295851"/>
                    <a:pt x="1634998" y="1356588"/>
                    <a:pt x="1560076" y="1356588"/>
                  </a:cubicBezTo>
                  <a:lnTo>
                    <a:pt x="135659" y="1356588"/>
                  </a:lnTo>
                  <a:cubicBezTo>
                    <a:pt x="60737" y="1356588"/>
                    <a:pt x="0" y="1295851"/>
                    <a:pt x="0" y="1220929"/>
                  </a:cubicBezTo>
                  <a:lnTo>
                    <a:pt x="0" y="135659"/>
                  </a:lnTo>
                  <a:close/>
                </a:path>
              </a:pathLst>
            </a:custGeom>
            <a:solidFill>
              <a:srgbClr val="9A57CD"/>
            </a:solidFill>
          </p:spPr>
          <p:style>
            <a:lnRef idx="2">
              <a:schemeClr val="lt1">
                <a:hueOff val="0"/>
                <a:satOff val="0"/>
                <a:lumOff val="0"/>
                <a:alphaOff val="0"/>
              </a:schemeClr>
            </a:lnRef>
            <a:fillRef idx="1">
              <a:schemeClr val="accent2">
                <a:hueOff val="2387787"/>
                <a:satOff val="-22785"/>
                <a:lumOff val="-7059"/>
                <a:alphaOff val="0"/>
              </a:schemeClr>
            </a:fillRef>
            <a:effectRef idx="0">
              <a:schemeClr val="accent2">
                <a:hueOff val="2387787"/>
                <a:satOff val="-22785"/>
                <a:lumOff val="-7059"/>
                <a:alphaOff val="0"/>
              </a:schemeClr>
            </a:effectRef>
            <a:fontRef idx="minor">
              <a:schemeClr val="lt1"/>
            </a:fontRef>
          </p:style>
          <p:txBody>
            <a:bodyPr spcFirstLastPara="0" vert="horz" wrap="square" lIns="129268" tIns="129268" rIns="129268" bIns="129268" numCol="1" spcCol="1270" anchor="ctr" anchorCtr="0">
              <a:noAutofit/>
            </a:bodyPr>
            <a:lstStyle/>
            <a:p>
              <a:pPr lvl="0" algn="ctr" defTabSz="208915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Chivo Light" panose="020B0604020202020204" charset="0"/>
                </a:rPr>
                <a:t>Sponsor Review of Facilities</a:t>
              </a:r>
              <a:endParaRPr lang="en-US" sz="2000" b="1" kern="1200" dirty="0">
                <a:effectLst>
                  <a:outerShdw blurRad="38100" dist="38100" dir="2700000" algn="tl">
                    <a:srgbClr val="000000">
                      <a:alpha val="43137"/>
                    </a:srgbClr>
                  </a:outerShdw>
                </a:effectLst>
                <a:latin typeface="Chivo Light" panose="020B0604020202020204" charset="0"/>
              </a:endParaRPr>
            </a:p>
          </p:txBody>
        </p:sp>
      </p:grpSp>
      <p:sp>
        <p:nvSpPr>
          <p:cNvPr id="23" name="TextBox 22"/>
          <p:cNvSpPr txBox="1"/>
          <p:nvPr/>
        </p:nvSpPr>
        <p:spPr>
          <a:xfrm>
            <a:off x="7521170" y="4681835"/>
            <a:ext cx="2619927" cy="461665"/>
          </a:xfrm>
          <a:prstGeom prst="rect">
            <a:avLst/>
          </a:prstGeom>
          <a:noFill/>
        </p:spPr>
        <p:txBody>
          <a:bodyPr wrap="square" rtlCol="0">
            <a:spAutoFit/>
          </a:bodyPr>
          <a:lstStyle/>
          <a:p>
            <a:r>
              <a:rPr lang="en-US" sz="2400" dirty="0" smtClean="0">
                <a:solidFill>
                  <a:schemeClr val="bg1">
                    <a:lumMod val="65000"/>
                  </a:schemeClr>
                </a:solidFill>
                <a:latin typeface="Chivo Light" panose="020B0604020202020204" charset="0"/>
              </a:rPr>
              <a:t>Purpose</a:t>
            </a:r>
            <a:endParaRPr lang="en-US" sz="2400" dirty="0">
              <a:solidFill>
                <a:schemeClr val="bg1">
                  <a:lumMod val="65000"/>
                </a:schemeClr>
              </a:solidFill>
              <a:latin typeface="Chivo Light" panose="020B0604020202020204" charset="0"/>
            </a:endParaRPr>
          </a:p>
        </p:txBody>
      </p:sp>
    </p:spTree>
    <p:extLst>
      <p:ext uri="{BB962C8B-B14F-4D97-AF65-F5344CB8AC3E}">
        <p14:creationId xmlns:p14="http://schemas.microsoft.com/office/powerpoint/2010/main" val="249422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9" name="Google Shape;359;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4" name="Rectangle 3"/>
          <p:cNvSpPr/>
          <p:nvPr/>
        </p:nvSpPr>
        <p:spPr>
          <a:xfrm>
            <a:off x="1660922" y="617472"/>
            <a:ext cx="5822156" cy="3908557"/>
          </a:xfrm>
          <a:prstGeom prst="rect">
            <a:avLst/>
          </a:prstGeom>
          <a:noFill/>
        </p:spPr>
      </p:sp>
      <p:sp>
        <p:nvSpPr>
          <p:cNvPr id="10" name="Program Noncompliance"/>
          <p:cNvSpPr/>
          <p:nvPr/>
        </p:nvSpPr>
        <p:spPr>
          <a:xfrm>
            <a:off x="1693994" y="639865"/>
            <a:ext cx="1700186" cy="1190075"/>
          </a:xfrm>
          <a:custGeom>
            <a:avLst/>
            <a:gdLst>
              <a:gd name="connsiteX0" fmla="*/ 0 w 1700186"/>
              <a:gd name="connsiteY0" fmla="*/ 198386 h 1190075"/>
              <a:gd name="connsiteX1" fmla="*/ 198386 w 1700186"/>
              <a:gd name="connsiteY1" fmla="*/ 0 h 1190075"/>
              <a:gd name="connsiteX2" fmla="*/ 1501800 w 1700186"/>
              <a:gd name="connsiteY2" fmla="*/ 0 h 1190075"/>
              <a:gd name="connsiteX3" fmla="*/ 1700186 w 1700186"/>
              <a:gd name="connsiteY3" fmla="*/ 198386 h 1190075"/>
              <a:gd name="connsiteX4" fmla="*/ 1700186 w 1700186"/>
              <a:gd name="connsiteY4" fmla="*/ 991689 h 1190075"/>
              <a:gd name="connsiteX5" fmla="*/ 1501800 w 1700186"/>
              <a:gd name="connsiteY5" fmla="*/ 1190075 h 1190075"/>
              <a:gd name="connsiteX6" fmla="*/ 198386 w 1700186"/>
              <a:gd name="connsiteY6" fmla="*/ 1190075 h 1190075"/>
              <a:gd name="connsiteX7" fmla="*/ 0 w 1700186"/>
              <a:gd name="connsiteY7" fmla="*/ 991689 h 1190075"/>
              <a:gd name="connsiteX8" fmla="*/ 0 w 1700186"/>
              <a:gd name="connsiteY8" fmla="*/ 198386 h 119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0186" h="1190075">
                <a:moveTo>
                  <a:pt x="0" y="198386"/>
                </a:moveTo>
                <a:cubicBezTo>
                  <a:pt x="0" y="88820"/>
                  <a:pt x="88820" y="0"/>
                  <a:pt x="198386" y="0"/>
                </a:cubicBezTo>
                <a:lnTo>
                  <a:pt x="1501800" y="0"/>
                </a:lnTo>
                <a:cubicBezTo>
                  <a:pt x="1611366" y="0"/>
                  <a:pt x="1700186" y="88820"/>
                  <a:pt x="1700186" y="198386"/>
                </a:cubicBezTo>
                <a:lnTo>
                  <a:pt x="1700186" y="991689"/>
                </a:lnTo>
                <a:cubicBezTo>
                  <a:pt x="1700186" y="1101255"/>
                  <a:pt x="1611366" y="1190075"/>
                  <a:pt x="1501800" y="1190075"/>
                </a:cubicBezTo>
                <a:lnTo>
                  <a:pt x="198386" y="1190075"/>
                </a:lnTo>
                <a:cubicBezTo>
                  <a:pt x="88820" y="1190075"/>
                  <a:pt x="0" y="1101255"/>
                  <a:pt x="0" y="991689"/>
                </a:cubicBezTo>
                <a:lnTo>
                  <a:pt x="0" y="198386"/>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115" tIns="138115" rIns="138115" bIns="138115" numCol="1" spcCol="1270" anchor="ctr" anchorCtr="0">
            <a:noAutofit/>
          </a:bodyPr>
          <a:lstStyle/>
          <a:p>
            <a:pPr lvl="0" algn="ctr" defTabSz="933450">
              <a:lnSpc>
                <a:spcPct val="90000"/>
              </a:lnSpc>
              <a:spcBef>
                <a:spcPct val="0"/>
              </a:spcBef>
              <a:spcAft>
                <a:spcPct val="35000"/>
              </a:spcAft>
            </a:pPr>
            <a:r>
              <a:rPr lang="en-US" sz="2100" b="1" kern="1200" dirty="0" smtClean="0">
                <a:effectLst>
                  <a:outerShdw blurRad="38100" dist="38100" dir="2700000" algn="tl">
                    <a:srgbClr val="000000">
                      <a:alpha val="43137"/>
                    </a:srgbClr>
                  </a:outerShdw>
                </a:effectLst>
                <a:latin typeface="Shadows Into Light Two" panose="020B0604020202020204" charset="0"/>
              </a:rPr>
              <a:t>Program Noncompliance</a:t>
            </a:r>
            <a:endParaRPr lang="en-US" sz="2100" b="1" kern="1200" dirty="0">
              <a:effectLst>
                <a:outerShdw blurRad="38100" dist="38100" dir="2700000" algn="tl">
                  <a:srgbClr val="000000">
                    <a:alpha val="43137"/>
                  </a:srgbClr>
                </a:outerShdw>
              </a:effectLst>
              <a:latin typeface="Shadows Into Light Two" panose="020B0604020202020204" charset="0"/>
            </a:endParaRPr>
          </a:p>
        </p:txBody>
      </p:sp>
      <p:grpSp>
        <p:nvGrpSpPr>
          <p:cNvPr id="17" name="Finding"/>
          <p:cNvGrpSpPr/>
          <p:nvPr/>
        </p:nvGrpSpPr>
        <p:grpSpPr>
          <a:xfrm>
            <a:off x="1891651" y="1829353"/>
            <a:ext cx="2912164" cy="1337434"/>
            <a:chOff x="1891651" y="1829353"/>
            <a:chExt cx="2912164" cy="1337434"/>
          </a:xfrm>
        </p:grpSpPr>
        <p:sp>
          <p:nvSpPr>
            <p:cNvPr id="9" name="Finding Arrow"/>
            <p:cNvSpPr/>
            <p:nvPr/>
          </p:nvSpPr>
          <p:spPr>
            <a:xfrm rot="5400000">
              <a:off x="1961573" y="1759431"/>
              <a:ext cx="1009965" cy="1149809"/>
            </a:xfrm>
            <a:prstGeom prst="bentUpArrow">
              <a:avLst>
                <a:gd name="adj1" fmla="val 32840"/>
                <a:gd name="adj2" fmla="val 25000"/>
                <a:gd name="adj3" fmla="val 35780"/>
              </a:avLst>
            </a:prstGeom>
            <a:solidFill>
              <a:srgbClr val="FFEBA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inding"/>
            <p:cNvSpPr/>
            <p:nvPr/>
          </p:nvSpPr>
          <p:spPr>
            <a:xfrm>
              <a:off x="3103629" y="1976712"/>
              <a:ext cx="1700186" cy="1190075"/>
            </a:xfrm>
            <a:custGeom>
              <a:avLst/>
              <a:gdLst>
                <a:gd name="connsiteX0" fmla="*/ 0 w 1700186"/>
                <a:gd name="connsiteY0" fmla="*/ 198386 h 1190075"/>
                <a:gd name="connsiteX1" fmla="*/ 198386 w 1700186"/>
                <a:gd name="connsiteY1" fmla="*/ 0 h 1190075"/>
                <a:gd name="connsiteX2" fmla="*/ 1501800 w 1700186"/>
                <a:gd name="connsiteY2" fmla="*/ 0 h 1190075"/>
                <a:gd name="connsiteX3" fmla="*/ 1700186 w 1700186"/>
                <a:gd name="connsiteY3" fmla="*/ 198386 h 1190075"/>
                <a:gd name="connsiteX4" fmla="*/ 1700186 w 1700186"/>
                <a:gd name="connsiteY4" fmla="*/ 991689 h 1190075"/>
                <a:gd name="connsiteX5" fmla="*/ 1501800 w 1700186"/>
                <a:gd name="connsiteY5" fmla="*/ 1190075 h 1190075"/>
                <a:gd name="connsiteX6" fmla="*/ 198386 w 1700186"/>
                <a:gd name="connsiteY6" fmla="*/ 1190075 h 1190075"/>
                <a:gd name="connsiteX7" fmla="*/ 0 w 1700186"/>
                <a:gd name="connsiteY7" fmla="*/ 991689 h 1190075"/>
                <a:gd name="connsiteX8" fmla="*/ 0 w 1700186"/>
                <a:gd name="connsiteY8" fmla="*/ 198386 h 119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0186" h="1190075">
                  <a:moveTo>
                    <a:pt x="0" y="198386"/>
                  </a:moveTo>
                  <a:cubicBezTo>
                    <a:pt x="0" y="88820"/>
                    <a:pt x="88820" y="0"/>
                    <a:pt x="198386" y="0"/>
                  </a:cubicBezTo>
                  <a:lnTo>
                    <a:pt x="1501800" y="0"/>
                  </a:lnTo>
                  <a:cubicBezTo>
                    <a:pt x="1611366" y="0"/>
                    <a:pt x="1700186" y="88820"/>
                    <a:pt x="1700186" y="198386"/>
                  </a:cubicBezTo>
                  <a:lnTo>
                    <a:pt x="1700186" y="991689"/>
                  </a:lnTo>
                  <a:cubicBezTo>
                    <a:pt x="1700186" y="1101255"/>
                    <a:pt x="1611366" y="1190075"/>
                    <a:pt x="1501800" y="1190075"/>
                  </a:cubicBezTo>
                  <a:lnTo>
                    <a:pt x="198386" y="1190075"/>
                  </a:lnTo>
                  <a:cubicBezTo>
                    <a:pt x="88820" y="1190075"/>
                    <a:pt x="0" y="1101255"/>
                    <a:pt x="0" y="991689"/>
                  </a:cubicBezTo>
                  <a:lnTo>
                    <a:pt x="0" y="198386"/>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115" tIns="138115" rIns="138115" bIns="138115" numCol="1" spcCol="1270" anchor="ctr" anchorCtr="0">
              <a:noAutofit/>
            </a:bodyPr>
            <a:lstStyle/>
            <a:p>
              <a:pPr lvl="0" algn="ctr" defTabSz="933450">
                <a:lnSpc>
                  <a:spcPct val="90000"/>
                </a:lnSpc>
                <a:spcBef>
                  <a:spcPct val="0"/>
                </a:spcBef>
                <a:spcAft>
                  <a:spcPct val="35000"/>
                </a:spcAft>
              </a:pPr>
              <a:r>
                <a:rPr lang="en-US" sz="2100" b="1" kern="1200" dirty="0" smtClean="0">
                  <a:latin typeface="Shadows Into Light Two" panose="020B0604020202020204" charset="0"/>
                  <a:ea typeface="Segoe UI Symbol" panose="020B0502040204020203" pitchFamily="34" charset="0"/>
                </a:rPr>
                <a:t>Finding</a:t>
              </a:r>
              <a:endParaRPr lang="en-US" sz="2100" b="1" kern="1200" dirty="0">
                <a:latin typeface="Shadows Into Light Two" panose="020B0604020202020204" charset="0"/>
                <a:ea typeface="Segoe UI Symbol" panose="020B0502040204020203" pitchFamily="34" charset="0"/>
              </a:endParaRPr>
            </a:p>
          </p:txBody>
        </p:sp>
      </p:grpSp>
      <p:grpSp>
        <p:nvGrpSpPr>
          <p:cNvPr id="18" name="CA"/>
          <p:cNvGrpSpPr/>
          <p:nvPr/>
        </p:nvGrpSpPr>
        <p:grpSpPr>
          <a:xfrm>
            <a:off x="3301287" y="3166201"/>
            <a:ext cx="2912164" cy="1337434"/>
            <a:chOff x="3301287" y="3166201"/>
            <a:chExt cx="2912164" cy="1337434"/>
          </a:xfrm>
          <a:solidFill>
            <a:srgbClr val="C00000"/>
          </a:solidFill>
        </p:grpSpPr>
        <p:sp>
          <p:nvSpPr>
            <p:cNvPr id="12" name="CA Arrow"/>
            <p:cNvSpPr/>
            <p:nvPr/>
          </p:nvSpPr>
          <p:spPr>
            <a:xfrm rot="5400000">
              <a:off x="3371209" y="3096279"/>
              <a:ext cx="1009965" cy="1149809"/>
            </a:xfrm>
            <a:prstGeom prst="bentUpArrow">
              <a:avLst>
                <a:gd name="adj1" fmla="val 32840"/>
                <a:gd name="adj2" fmla="val 25000"/>
                <a:gd name="adj3" fmla="val 35780"/>
              </a:avLst>
            </a:prstGeom>
            <a:solidFill>
              <a:srgbClr val="CEEAB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CA"/>
            <p:cNvSpPr/>
            <p:nvPr/>
          </p:nvSpPr>
          <p:spPr>
            <a:xfrm>
              <a:off x="4513265" y="3313560"/>
              <a:ext cx="1700186" cy="1190075"/>
            </a:xfrm>
            <a:custGeom>
              <a:avLst/>
              <a:gdLst>
                <a:gd name="connsiteX0" fmla="*/ 0 w 1700186"/>
                <a:gd name="connsiteY0" fmla="*/ 198386 h 1190075"/>
                <a:gd name="connsiteX1" fmla="*/ 198386 w 1700186"/>
                <a:gd name="connsiteY1" fmla="*/ 0 h 1190075"/>
                <a:gd name="connsiteX2" fmla="*/ 1501800 w 1700186"/>
                <a:gd name="connsiteY2" fmla="*/ 0 h 1190075"/>
                <a:gd name="connsiteX3" fmla="*/ 1700186 w 1700186"/>
                <a:gd name="connsiteY3" fmla="*/ 198386 h 1190075"/>
                <a:gd name="connsiteX4" fmla="*/ 1700186 w 1700186"/>
                <a:gd name="connsiteY4" fmla="*/ 991689 h 1190075"/>
                <a:gd name="connsiteX5" fmla="*/ 1501800 w 1700186"/>
                <a:gd name="connsiteY5" fmla="*/ 1190075 h 1190075"/>
                <a:gd name="connsiteX6" fmla="*/ 198386 w 1700186"/>
                <a:gd name="connsiteY6" fmla="*/ 1190075 h 1190075"/>
                <a:gd name="connsiteX7" fmla="*/ 0 w 1700186"/>
                <a:gd name="connsiteY7" fmla="*/ 991689 h 1190075"/>
                <a:gd name="connsiteX8" fmla="*/ 0 w 1700186"/>
                <a:gd name="connsiteY8" fmla="*/ 198386 h 119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0186" h="1190075">
                  <a:moveTo>
                    <a:pt x="0" y="198386"/>
                  </a:moveTo>
                  <a:cubicBezTo>
                    <a:pt x="0" y="88820"/>
                    <a:pt x="88820" y="0"/>
                    <a:pt x="198386" y="0"/>
                  </a:cubicBezTo>
                  <a:lnTo>
                    <a:pt x="1501800" y="0"/>
                  </a:lnTo>
                  <a:cubicBezTo>
                    <a:pt x="1611366" y="0"/>
                    <a:pt x="1700186" y="88820"/>
                    <a:pt x="1700186" y="198386"/>
                  </a:cubicBezTo>
                  <a:lnTo>
                    <a:pt x="1700186" y="991689"/>
                  </a:lnTo>
                  <a:cubicBezTo>
                    <a:pt x="1700186" y="1101255"/>
                    <a:pt x="1611366" y="1190075"/>
                    <a:pt x="1501800" y="1190075"/>
                  </a:cubicBezTo>
                  <a:lnTo>
                    <a:pt x="198386" y="1190075"/>
                  </a:lnTo>
                  <a:cubicBezTo>
                    <a:pt x="88820" y="1190075"/>
                    <a:pt x="0" y="1101255"/>
                    <a:pt x="0" y="991689"/>
                  </a:cubicBezTo>
                  <a:lnTo>
                    <a:pt x="0" y="198386"/>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115" tIns="138115" rIns="138115" bIns="138115" numCol="1" spcCol="1270" anchor="ctr" anchorCtr="0">
              <a:noAutofit/>
            </a:bodyPr>
            <a:lstStyle/>
            <a:p>
              <a:pPr lvl="0" algn="ctr" defTabSz="933450">
                <a:lnSpc>
                  <a:spcPct val="90000"/>
                </a:lnSpc>
                <a:spcBef>
                  <a:spcPct val="0"/>
                </a:spcBef>
                <a:spcAft>
                  <a:spcPct val="35000"/>
                </a:spcAft>
              </a:pPr>
              <a:r>
                <a:rPr lang="en-US" sz="2100" b="1" kern="1200" dirty="0" smtClean="0">
                  <a:effectLst>
                    <a:outerShdw blurRad="38100" dist="38100" dir="2700000" algn="tl">
                      <a:srgbClr val="000000">
                        <a:alpha val="43137"/>
                      </a:srgbClr>
                    </a:outerShdw>
                  </a:effectLst>
                  <a:latin typeface="Shadows Into Light Two" panose="020B0604020202020204" charset="0"/>
                </a:rPr>
                <a:t>Corrective Action</a:t>
              </a:r>
              <a:endParaRPr lang="en-US" sz="2100" b="1" kern="1200" dirty="0">
                <a:effectLst>
                  <a:outerShdw blurRad="38100" dist="38100" dir="2700000" algn="tl">
                    <a:srgbClr val="000000">
                      <a:alpha val="43137"/>
                    </a:srgbClr>
                  </a:outerShdw>
                </a:effectLst>
                <a:latin typeface="Shadows Into Light Two" panose="020B0604020202020204" charset="0"/>
              </a:endParaRPr>
            </a:p>
          </p:txBody>
        </p:sp>
      </p:grpSp>
      <p:sp>
        <p:nvSpPr>
          <p:cNvPr id="2" name="TextBox 1"/>
          <p:cNvSpPr txBox="1"/>
          <p:nvPr/>
        </p:nvSpPr>
        <p:spPr>
          <a:xfrm>
            <a:off x="1590315" y="1140589"/>
            <a:ext cx="5963371" cy="2831544"/>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endParaRPr lang="en-US" sz="2800" b="1" dirty="0" smtClean="0">
              <a:solidFill>
                <a:schemeClr val="bg1"/>
              </a:solidFill>
              <a:latin typeface="Shadows Into Light Two" panose="020B0604020202020204" charset="0"/>
            </a:endParaRPr>
          </a:p>
          <a:p>
            <a:pPr algn="ctr"/>
            <a:r>
              <a:rPr lang="en-US" sz="2800" b="1" dirty="0" smtClean="0">
                <a:solidFill>
                  <a:schemeClr val="bg1"/>
                </a:solidFill>
                <a:effectLst>
                  <a:outerShdw blurRad="38100" dist="38100" dir="2700000" algn="tl">
                    <a:srgbClr val="000000">
                      <a:alpha val="43137"/>
                    </a:srgbClr>
                  </a:outerShdw>
                </a:effectLst>
                <a:latin typeface="Shadows Into Light Two" panose="020B0604020202020204" charset="0"/>
              </a:rPr>
              <a:t>Corrective Action</a:t>
            </a:r>
          </a:p>
          <a:p>
            <a:pPr algn="ctr"/>
            <a:endParaRPr lang="en-US" sz="2000" b="1" dirty="0">
              <a:solidFill>
                <a:schemeClr val="bg2">
                  <a:lumMod val="50000"/>
                </a:schemeClr>
              </a:solidFill>
              <a:latin typeface="Shadows Into Light Two" panose="020B0604020202020204" charset="0"/>
            </a:endParaRPr>
          </a:p>
          <a:p>
            <a:pPr algn="ctr"/>
            <a:r>
              <a:rPr lang="en-US" sz="1800" dirty="0" smtClean="0">
                <a:solidFill>
                  <a:schemeClr val="bg2">
                    <a:lumMod val="50000"/>
                  </a:schemeClr>
                </a:solidFill>
                <a:latin typeface="Chivo Light" panose="020B0604020202020204" charset="0"/>
              </a:rPr>
              <a:t>The </a:t>
            </a:r>
            <a:r>
              <a:rPr lang="en-US" sz="1800" b="1" dirty="0" smtClean="0">
                <a:solidFill>
                  <a:schemeClr val="bg2">
                    <a:lumMod val="50000"/>
                  </a:schemeClr>
                </a:solidFill>
                <a:latin typeface="Chivo Light" panose="020B0604020202020204" charset="0"/>
              </a:rPr>
              <a:t>action</a:t>
            </a:r>
            <a:r>
              <a:rPr lang="en-US" sz="1800" dirty="0" smtClean="0">
                <a:solidFill>
                  <a:schemeClr val="bg2">
                    <a:lumMod val="50000"/>
                  </a:schemeClr>
                </a:solidFill>
                <a:latin typeface="Chivo Light" panose="020B0604020202020204" charset="0"/>
              </a:rPr>
              <a:t> the facility will take within a specific timeframe to address the finding(s) of non-compliance and to prevent it from recurring. </a:t>
            </a:r>
          </a:p>
          <a:p>
            <a:pPr algn="ctr"/>
            <a:endParaRPr lang="en-US" sz="1600" dirty="0">
              <a:solidFill>
                <a:schemeClr val="bg2">
                  <a:lumMod val="50000"/>
                </a:schemeClr>
              </a:solidFill>
              <a:latin typeface="Chivo Light" panose="020B0604020202020204" charset="0"/>
            </a:endParaRPr>
          </a:p>
          <a:p>
            <a:pPr algn="ctr"/>
            <a:r>
              <a:rPr lang="en-US" sz="1600" dirty="0" smtClean="0">
                <a:solidFill>
                  <a:schemeClr val="bg2">
                    <a:lumMod val="50000"/>
                  </a:schemeClr>
                </a:solidFill>
                <a:latin typeface="Chivo Light" panose="020B0604020202020204" charset="0"/>
                <a:cs typeface="Times New Roman" panose="02020603050405020304" pitchFamily="18" charset="0"/>
              </a:rPr>
              <a:t>2 CFR 200.26</a:t>
            </a:r>
          </a:p>
          <a:p>
            <a:pPr algn="ctr"/>
            <a:endParaRPr lang="en-US" sz="1600" dirty="0">
              <a:solidFill>
                <a:schemeClr val="bg1"/>
              </a:solidFill>
              <a:latin typeface="Chivo Light" panose="020B0604020202020204" charset="0"/>
            </a:endParaRPr>
          </a:p>
        </p:txBody>
      </p:sp>
      <p:grpSp>
        <p:nvGrpSpPr>
          <p:cNvPr id="19" name="new improved"/>
          <p:cNvGrpSpPr/>
          <p:nvPr/>
        </p:nvGrpSpPr>
        <p:grpSpPr>
          <a:xfrm>
            <a:off x="400398" y="970703"/>
            <a:ext cx="1420645" cy="1402230"/>
            <a:chOff x="644203" y="3718814"/>
            <a:chExt cx="1498800" cy="1498800"/>
          </a:xfrm>
        </p:grpSpPr>
        <p:sp>
          <p:nvSpPr>
            <p:cNvPr id="20" name="Google Shape;431;p25"/>
            <p:cNvSpPr/>
            <p:nvPr/>
          </p:nvSpPr>
          <p:spPr>
            <a:xfrm>
              <a:off x="644203" y="3718814"/>
              <a:ext cx="1498800" cy="1498800"/>
            </a:xfrm>
            <a:prstGeom prst="ellipse">
              <a:avLst/>
            </a:prstGeom>
            <a:solidFill>
              <a:srgbClr val="00B0F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sp>
          <p:nvSpPr>
            <p:cNvPr id="21" name="Google Shape;432;p25"/>
            <p:cNvSpPr txBox="1"/>
            <p:nvPr/>
          </p:nvSpPr>
          <p:spPr>
            <a:xfrm>
              <a:off x="751203" y="3815384"/>
              <a:ext cx="1287887" cy="137811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smtClean="0">
                  <a:solidFill>
                    <a:schemeClr val="bg2">
                      <a:lumMod val="50000"/>
                    </a:schemeClr>
                  </a:solidFill>
                  <a:latin typeface="Shadows Into Light Two" panose="020B0604020202020204" charset="0"/>
                  <a:ea typeface="Chivo Light"/>
                  <a:cs typeface="Chivo Light"/>
                  <a:sym typeface="Chivo Light"/>
                </a:rPr>
                <a:t>New or improved processes or procedures.</a:t>
              </a:r>
              <a:endParaRPr sz="1600" dirty="0">
                <a:solidFill>
                  <a:schemeClr val="bg2">
                    <a:lumMod val="50000"/>
                  </a:schemeClr>
                </a:solidFill>
                <a:latin typeface="Shadows Into Light Two" panose="020B0604020202020204" charset="0"/>
                <a:ea typeface="Chivo Light"/>
                <a:cs typeface="Chivo Light"/>
                <a:sym typeface="Chivo Light"/>
              </a:endParaRPr>
            </a:p>
          </p:txBody>
        </p:sp>
      </p:grpSp>
      <p:grpSp>
        <p:nvGrpSpPr>
          <p:cNvPr id="22" name="timeframe"/>
          <p:cNvGrpSpPr/>
          <p:nvPr/>
        </p:nvGrpSpPr>
        <p:grpSpPr>
          <a:xfrm>
            <a:off x="405427" y="2608519"/>
            <a:ext cx="1420645" cy="1402230"/>
            <a:chOff x="644203" y="3718814"/>
            <a:chExt cx="1498800" cy="1498800"/>
          </a:xfrm>
        </p:grpSpPr>
        <p:sp>
          <p:nvSpPr>
            <p:cNvPr id="23" name="Google Shape;431;p25"/>
            <p:cNvSpPr/>
            <p:nvPr/>
          </p:nvSpPr>
          <p:spPr>
            <a:xfrm>
              <a:off x="644203" y="3718814"/>
              <a:ext cx="1498800" cy="1498800"/>
            </a:xfrm>
            <a:prstGeom prst="ellipse">
              <a:avLst/>
            </a:prstGeom>
            <a:solidFill>
              <a:srgbClr val="00B0F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sp>
          <p:nvSpPr>
            <p:cNvPr id="24" name="Google Shape;432;p25"/>
            <p:cNvSpPr txBox="1"/>
            <p:nvPr/>
          </p:nvSpPr>
          <p:spPr>
            <a:xfrm>
              <a:off x="751203" y="3815384"/>
              <a:ext cx="1287887" cy="137811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smtClean="0">
                  <a:solidFill>
                    <a:schemeClr val="bg2">
                      <a:lumMod val="50000"/>
                    </a:schemeClr>
                  </a:solidFill>
                  <a:latin typeface="Shadows Into Light Two" panose="020B0604020202020204" charset="0"/>
                  <a:ea typeface="Chivo Light"/>
                  <a:cs typeface="Chivo Light"/>
                  <a:sym typeface="Chivo Light"/>
                </a:rPr>
                <a:t>Implemented within a specific time frame.</a:t>
              </a:r>
              <a:endParaRPr sz="1600" dirty="0">
                <a:solidFill>
                  <a:schemeClr val="bg2">
                    <a:lumMod val="50000"/>
                  </a:schemeClr>
                </a:solidFill>
                <a:latin typeface="Shadows Into Light Two" panose="020B0604020202020204" charset="0"/>
                <a:ea typeface="Chivo Light"/>
                <a:cs typeface="Chivo Light"/>
                <a:sym typeface="Chivo Light"/>
              </a:endParaRPr>
            </a:p>
          </p:txBody>
        </p:sp>
      </p:grpSp>
      <p:grpSp>
        <p:nvGrpSpPr>
          <p:cNvPr id="25" name="condition"/>
          <p:cNvGrpSpPr/>
          <p:nvPr/>
        </p:nvGrpSpPr>
        <p:grpSpPr>
          <a:xfrm>
            <a:off x="1781813" y="3649573"/>
            <a:ext cx="1420645" cy="1402230"/>
            <a:chOff x="644203" y="3718814"/>
            <a:chExt cx="1498800" cy="1498800"/>
          </a:xfrm>
        </p:grpSpPr>
        <p:sp>
          <p:nvSpPr>
            <p:cNvPr id="26" name="Google Shape;431;p25"/>
            <p:cNvSpPr/>
            <p:nvPr/>
          </p:nvSpPr>
          <p:spPr>
            <a:xfrm>
              <a:off x="644203" y="3718814"/>
              <a:ext cx="1498800" cy="1498800"/>
            </a:xfrm>
            <a:prstGeom prst="ellipse">
              <a:avLst/>
            </a:prstGeom>
            <a:solidFill>
              <a:srgbClr val="00B0F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sp>
          <p:nvSpPr>
            <p:cNvPr id="27" name="Google Shape;432;p25"/>
            <p:cNvSpPr txBox="1"/>
            <p:nvPr/>
          </p:nvSpPr>
          <p:spPr>
            <a:xfrm>
              <a:off x="751203" y="3815384"/>
              <a:ext cx="1287887" cy="137811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solidFill>
                    <a:schemeClr val="bg2">
                      <a:lumMod val="50000"/>
                    </a:schemeClr>
                  </a:solidFill>
                  <a:latin typeface="Shadows Into Light Two" panose="020B0604020202020204" charset="0"/>
                  <a:ea typeface="Chivo Light"/>
                  <a:cs typeface="Chivo Light"/>
                  <a:sym typeface="Chivo Light"/>
                </a:rPr>
                <a:t>Expected to resolve the condition that resulted in noncompliance</a:t>
              </a:r>
              <a:endParaRPr dirty="0">
                <a:solidFill>
                  <a:schemeClr val="bg2">
                    <a:lumMod val="50000"/>
                  </a:schemeClr>
                </a:solidFill>
                <a:latin typeface="Shadows Into Light Two" panose="020B0604020202020204" charset="0"/>
                <a:ea typeface="Chivo Light"/>
                <a:cs typeface="Chivo Light"/>
                <a:sym typeface="Chivo Light"/>
              </a:endParaRPr>
            </a:p>
          </p:txBody>
        </p:sp>
      </p:grpSp>
      <p:grpSp>
        <p:nvGrpSpPr>
          <p:cNvPr id="28" name="recurrence"/>
          <p:cNvGrpSpPr/>
          <p:nvPr/>
        </p:nvGrpSpPr>
        <p:grpSpPr>
          <a:xfrm>
            <a:off x="3861440" y="3726349"/>
            <a:ext cx="1420645" cy="1402230"/>
            <a:chOff x="644203" y="3718814"/>
            <a:chExt cx="1498800" cy="1498800"/>
          </a:xfrm>
        </p:grpSpPr>
        <p:sp>
          <p:nvSpPr>
            <p:cNvPr id="29" name="Google Shape;431;p25"/>
            <p:cNvSpPr/>
            <p:nvPr/>
          </p:nvSpPr>
          <p:spPr>
            <a:xfrm>
              <a:off x="644203" y="3718814"/>
              <a:ext cx="1498800" cy="1498800"/>
            </a:xfrm>
            <a:prstGeom prst="ellipse">
              <a:avLst/>
            </a:prstGeom>
            <a:solidFill>
              <a:srgbClr val="00B0F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sp>
          <p:nvSpPr>
            <p:cNvPr id="30" name="Google Shape;432;p25"/>
            <p:cNvSpPr txBox="1"/>
            <p:nvPr/>
          </p:nvSpPr>
          <p:spPr>
            <a:xfrm>
              <a:off x="751203" y="3815384"/>
              <a:ext cx="1287887" cy="137811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smtClean="0">
                  <a:solidFill>
                    <a:schemeClr val="bg2">
                      <a:lumMod val="50000"/>
                    </a:schemeClr>
                  </a:solidFill>
                  <a:latin typeface="Shadows Into Light Two" panose="020B0604020202020204" charset="0"/>
                  <a:ea typeface="Chivo Light"/>
                  <a:cs typeface="Chivo Light"/>
                  <a:sym typeface="Chivo Light"/>
                </a:rPr>
                <a:t>Expected to prevent recurrence.</a:t>
              </a:r>
              <a:endParaRPr sz="1600" dirty="0">
                <a:solidFill>
                  <a:schemeClr val="bg2">
                    <a:lumMod val="50000"/>
                  </a:schemeClr>
                </a:solidFill>
                <a:latin typeface="Shadows Into Light Two" panose="020B0604020202020204" charset="0"/>
                <a:ea typeface="Chivo Light"/>
                <a:cs typeface="Chivo Light"/>
                <a:sym typeface="Chivo Light"/>
              </a:endParaRPr>
            </a:p>
          </p:txBody>
        </p:sp>
      </p:grpSp>
      <p:grpSp>
        <p:nvGrpSpPr>
          <p:cNvPr id="31" name="who"/>
          <p:cNvGrpSpPr/>
          <p:nvPr/>
        </p:nvGrpSpPr>
        <p:grpSpPr>
          <a:xfrm>
            <a:off x="7402064" y="2604642"/>
            <a:ext cx="1420645" cy="1402230"/>
            <a:chOff x="644203" y="3718814"/>
            <a:chExt cx="1498800" cy="1498800"/>
          </a:xfrm>
        </p:grpSpPr>
        <p:sp>
          <p:nvSpPr>
            <p:cNvPr id="32" name="Google Shape;431;p25"/>
            <p:cNvSpPr/>
            <p:nvPr/>
          </p:nvSpPr>
          <p:spPr>
            <a:xfrm>
              <a:off x="644203" y="3718814"/>
              <a:ext cx="1498800" cy="1498800"/>
            </a:xfrm>
            <a:prstGeom prst="ellipse">
              <a:avLst/>
            </a:prstGeom>
            <a:solidFill>
              <a:srgbClr val="00B0F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sp>
          <p:nvSpPr>
            <p:cNvPr id="33" name="Google Shape;432;p25"/>
            <p:cNvSpPr txBox="1"/>
            <p:nvPr/>
          </p:nvSpPr>
          <p:spPr>
            <a:xfrm>
              <a:off x="751203" y="3815384"/>
              <a:ext cx="1287887" cy="137811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solidFill>
                    <a:schemeClr val="bg2">
                      <a:lumMod val="50000"/>
                    </a:schemeClr>
                  </a:solidFill>
                  <a:latin typeface="Shadows Into Light Two" panose="020B0604020202020204" charset="0"/>
                  <a:ea typeface="Chivo Light"/>
                  <a:cs typeface="Chivo Light"/>
                  <a:sym typeface="Chivo Light"/>
                </a:rPr>
                <a:t>Identifies who is responsible for implementation.</a:t>
              </a:r>
              <a:endParaRPr dirty="0">
                <a:solidFill>
                  <a:schemeClr val="bg2">
                    <a:lumMod val="50000"/>
                  </a:schemeClr>
                </a:solidFill>
                <a:latin typeface="Shadows Into Light Two" panose="020B0604020202020204" charset="0"/>
                <a:ea typeface="Chivo Light"/>
                <a:cs typeface="Chivo Light"/>
                <a:sym typeface="Chivo Light"/>
              </a:endParaRPr>
            </a:p>
          </p:txBody>
        </p:sp>
      </p:grpSp>
      <p:grpSp>
        <p:nvGrpSpPr>
          <p:cNvPr id="34" name="where"/>
          <p:cNvGrpSpPr/>
          <p:nvPr/>
        </p:nvGrpSpPr>
        <p:grpSpPr>
          <a:xfrm>
            <a:off x="5832490" y="3647800"/>
            <a:ext cx="1420645" cy="1402230"/>
            <a:chOff x="644203" y="3718814"/>
            <a:chExt cx="1498800" cy="1498800"/>
          </a:xfrm>
        </p:grpSpPr>
        <p:sp>
          <p:nvSpPr>
            <p:cNvPr id="35" name="Google Shape;431;p25"/>
            <p:cNvSpPr/>
            <p:nvPr/>
          </p:nvSpPr>
          <p:spPr>
            <a:xfrm>
              <a:off x="644203" y="3718814"/>
              <a:ext cx="1498800" cy="1498800"/>
            </a:xfrm>
            <a:prstGeom prst="ellipse">
              <a:avLst/>
            </a:prstGeom>
            <a:solidFill>
              <a:srgbClr val="00B0F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sp>
          <p:nvSpPr>
            <p:cNvPr id="36" name="Google Shape;432;p25"/>
            <p:cNvSpPr txBox="1"/>
            <p:nvPr/>
          </p:nvSpPr>
          <p:spPr>
            <a:xfrm>
              <a:off x="751203" y="3815384"/>
              <a:ext cx="1287887" cy="137811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solidFill>
                    <a:schemeClr val="bg2">
                      <a:lumMod val="50000"/>
                    </a:schemeClr>
                  </a:solidFill>
                  <a:latin typeface="Shadows Into Light Two" panose="020B0604020202020204" charset="0"/>
                  <a:ea typeface="Chivo Light"/>
                  <a:cs typeface="Chivo Light"/>
                  <a:sym typeface="Chivo Light"/>
                </a:rPr>
                <a:t>Where the corrective action documentation is retained.</a:t>
              </a:r>
              <a:endParaRPr dirty="0">
                <a:solidFill>
                  <a:schemeClr val="bg2">
                    <a:lumMod val="50000"/>
                  </a:schemeClr>
                </a:solidFill>
                <a:latin typeface="Shadows Into Light Two" panose="020B0604020202020204" charset="0"/>
                <a:ea typeface="Chivo Light"/>
                <a:cs typeface="Chivo Light"/>
                <a:sym typeface="Chivo Light"/>
              </a:endParaRPr>
            </a:p>
          </p:txBody>
        </p:sp>
      </p:grpSp>
      <p:grpSp>
        <p:nvGrpSpPr>
          <p:cNvPr id="37" name="how"/>
          <p:cNvGrpSpPr/>
          <p:nvPr/>
        </p:nvGrpSpPr>
        <p:grpSpPr>
          <a:xfrm>
            <a:off x="7223385" y="970703"/>
            <a:ext cx="1420645" cy="1402230"/>
            <a:chOff x="644203" y="3718814"/>
            <a:chExt cx="1498800" cy="1498800"/>
          </a:xfrm>
        </p:grpSpPr>
        <p:sp>
          <p:nvSpPr>
            <p:cNvPr id="38" name="Google Shape;431;p25"/>
            <p:cNvSpPr/>
            <p:nvPr/>
          </p:nvSpPr>
          <p:spPr>
            <a:xfrm>
              <a:off x="644203" y="3718814"/>
              <a:ext cx="1498800" cy="1498800"/>
            </a:xfrm>
            <a:prstGeom prst="ellipse">
              <a:avLst/>
            </a:prstGeom>
            <a:solidFill>
              <a:srgbClr val="00B0F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sp>
          <p:nvSpPr>
            <p:cNvPr id="39" name="Google Shape;432;p25"/>
            <p:cNvSpPr txBox="1"/>
            <p:nvPr/>
          </p:nvSpPr>
          <p:spPr>
            <a:xfrm>
              <a:off x="751203" y="3815384"/>
              <a:ext cx="1287887" cy="137811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smtClean="0">
                  <a:solidFill>
                    <a:schemeClr val="bg2">
                      <a:lumMod val="50000"/>
                    </a:schemeClr>
                  </a:solidFill>
                  <a:latin typeface="Shadows Into Light Two" panose="020B0604020202020204" charset="0"/>
                  <a:ea typeface="Chivo Light"/>
                  <a:cs typeface="Chivo Light"/>
                  <a:sym typeface="Chivo Light"/>
                </a:rPr>
                <a:t>How the individuals impacted by the updated processes and procedures are informed.</a:t>
              </a:r>
              <a:endParaRPr sz="1200" dirty="0">
                <a:solidFill>
                  <a:schemeClr val="bg2">
                    <a:lumMod val="50000"/>
                  </a:schemeClr>
                </a:solidFill>
                <a:latin typeface="Shadows Into Light Two" panose="020B0604020202020204" charset="0"/>
                <a:ea typeface="Chivo Light"/>
                <a:cs typeface="Chivo Light"/>
                <a:sym typeface="Chivo Light"/>
              </a:endParaRPr>
            </a:p>
          </p:txBody>
        </p:sp>
      </p:grpSp>
      <p:sp>
        <p:nvSpPr>
          <p:cNvPr id="11" name="TextBox 10"/>
          <p:cNvSpPr txBox="1"/>
          <p:nvPr/>
        </p:nvSpPr>
        <p:spPr>
          <a:xfrm>
            <a:off x="7528608" y="4706496"/>
            <a:ext cx="1637936" cy="461665"/>
          </a:xfrm>
          <a:prstGeom prst="rect">
            <a:avLst/>
          </a:prstGeom>
          <a:noFill/>
        </p:spPr>
        <p:txBody>
          <a:bodyPr wrap="square" rtlCol="0">
            <a:spAutoFit/>
          </a:bodyPr>
          <a:lstStyle/>
          <a:p>
            <a:r>
              <a:rPr lang="en-US" sz="2400" dirty="0" smtClean="0">
                <a:solidFill>
                  <a:schemeClr val="bg1">
                    <a:lumMod val="65000"/>
                  </a:schemeClr>
                </a:solidFill>
                <a:latin typeface="Chivo Light" panose="020B0604020202020204" charset="0"/>
              </a:rPr>
              <a:t>Purpose</a:t>
            </a:r>
            <a:endParaRPr lang="en-US" sz="3600" dirty="0">
              <a:solidFill>
                <a:schemeClr val="bg1">
                  <a:lumMod val="65000"/>
                </a:schemeClr>
              </a:solidFill>
              <a:latin typeface="Chivo Light" panose="020B0604020202020204" charset="0"/>
            </a:endParaRPr>
          </a:p>
        </p:txBody>
      </p:sp>
    </p:spTree>
    <p:extLst>
      <p:ext uri="{BB962C8B-B14F-4D97-AF65-F5344CB8AC3E}">
        <p14:creationId xmlns:p14="http://schemas.microsoft.com/office/powerpoint/2010/main" val="257111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5E-6 -3.45679E-6 L -0.1625 -0.00493 " pathEditMode="relative" rAng="0" ptsTypes="AA">
                                      <p:cBhvr>
                                        <p:cTn id="21" dur="2000" fill="hold"/>
                                        <p:tgtEl>
                                          <p:spTgt spid="10"/>
                                        </p:tgtEl>
                                        <p:attrNameLst>
                                          <p:attrName>ppt_x</p:attrName>
                                          <p:attrName>ppt_y</p:attrName>
                                        </p:attrNameLst>
                                      </p:cBhvr>
                                      <p:rCtr x="-8125" y="-247"/>
                                    </p:animMotion>
                                  </p:childTnLst>
                                </p:cTn>
                              </p:par>
                              <p:par>
                                <p:cTn id="22" presetID="42" presetClass="path" presetSubtype="0" accel="50000" decel="50000" fill="hold" nodeType="withEffect">
                                  <p:stCondLst>
                                    <p:cond delay="0"/>
                                  </p:stCondLst>
                                  <p:childTnLst>
                                    <p:animMotion origin="layout" path="M 4.16667E-6 -3.82716E-6 L -0.15677 0.00155 " pathEditMode="relative" rAng="0" ptsTypes="AA">
                                      <p:cBhvr>
                                        <p:cTn id="23" dur="2000" fill="hold"/>
                                        <p:tgtEl>
                                          <p:spTgt spid="17"/>
                                        </p:tgtEl>
                                        <p:attrNameLst>
                                          <p:attrName>ppt_x</p:attrName>
                                          <p:attrName>ppt_y</p:attrName>
                                        </p:attrNameLst>
                                      </p:cBhvr>
                                      <p:rCtr x="-7847" y="62"/>
                                    </p:animMotion>
                                  </p:childTnLst>
                                </p:cTn>
                              </p:par>
                              <p:par>
                                <p:cTn id="24" presetID="42" presetClass="path" presetSubtype="0" accel="50000" decel="50000" fill="hold" nodeType="withEffect">
                                  <p:stCondLst>
                                    <p:cond delay="0"/>
                                  </p:stCondLst>
                                  <p:childTnLst>
                                    <p:animMotion origin="layout" path="M -2.5E-6 -3.7037E-7 L -0.14913 0.00463 " pathEditMode="relative" rAng="0" ptsTypes="AA">
                                      <p:cBhvr>
                                        <p:cTn id="25" dur="2000" fill="hold"/>
                                        <p:tgtEl>
                                          <p:spTgt spid="18"/>
                                        </p:tgtEl>
                                        <p:attrNameLst>
                                          <p:attrName>ppt_x</p:attrName>
                                          <p:attrName>ppt_y</p:attrName>
                                        </p:attrNameLst>
                                      </p:cBhvr>
                                      <p:rCtr x="-7465" y="216"/>
                                    </p:animMotion>
                                  </p:childTnLst>
                                </p:cTn>
                              </p:par>
                              <p:par>
                                <p:cTn id="26" presetID="10"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000"/>
                                        <p:tgtEl>
                                          <p:spTgt spid="2"/>
                                        </p:tgtEl>
                                      </p:cBhvr>
                                    </p:animEffect>
                                  </p:childTnLst>
                                </p:cTn>
                              </p:par>
                              <p:par>
                                <p:cTn id="29" presetID="9" presetClass="emph" presetSubtype="0" grpId="2" nodeType="withEffect">
                                  <p:stCondLst>
                                    <p:cond delay="1000"/>
                                  </p:stCondLst>
                                  <p:childTnLst>
                                    <p:set>
                                      <p:cBhvr rctx="PPT">
                                        <p:cTn id="30" dur="indefinite"/>
                                        <p:tgtEl>
                                          <p:spTgt spid="10"/>
                                        </p:tgtEl>
                                        <p:attrNameLst>
                                          <p:attrName>style.opacity</p:attrName>
                                        </p:attrNameLst>
                                      </p:cBhvr>
                                      <p:to>
                                        <p:strVal val="0.25"/>
                                      </p:to>
                                    </p:set>
                                    <p:animEffect filter="image" prLst="opacity: 0.25">
                                      <p:cBhvr rctx="IE">
                                        <p:cTn id="31" dur="indefinite"/>
                                        <p:tgtEl>
                                          <p:spTgt spid="10"/>
                                        </p:tgtEl>
                                      </p:cBhvr>
                                    </p:animEffect>
                                  </p:childTnLst>
                                </p:cTn>
                              </p:par>
                              <p:par>
                                <p:cTn id="32" presetID="9" presetClass="emph" presetSubtype="0" nodeType="withEffect">
                                  <p:stCondLst>
                                    <p:cond delay="1000"/>
                                  </p:stCondLst>
                                  <p:childTnLst>
                                    <p:set>
                                      <p:cBhvr rctx="PPT">
                                        <p:cTn id="33" dur="indefinite"/>
                                        <p:tgtEl>
                                          <p:spTgt spid="17"/>
                                        </p:tgtEl>
                                        <p:attrNameLst>
                                          <p:attrName>style.opacity</p:attrName>
                                        </p:attrNameLst>
                                      </p:cBhvr>
                                      <p:to>
                                        <p:strVal val="0.25"/>
                                      </p:to>
                                    </p:set>
                                    <p:animEffect filter="image" prLst="opacity: 0.25">
                                      <p:cBhvr rctx="IE">
                                        <p:cTn id="34" dur="indefinite"/>
                                        <p:tgtEl>
                                          <p:spTgt spid="17"/>
                                        </p:tgtEl>
                                      </p:cBhvr>
                                    </p:animEffect>
                                  </p:childTnLst>
                                </p:cTn>
                              </p:par>
                              <p:par>
                                <p:cTn id="35" presetID="9" presetClass="emph" presetSubtype="0" nodeType="withEffect">
                                  <p:stCondLst>
                                    <p:cond delay="1000"/>
                                  </p:stCondLst>
                                  <p:childTnLst>
                                    <p:set>
                                      <p:cBhvr rctx="PPT">
                                        <p:cTn id="36" dur="indefinite"/>
                                        <p:tgtEl>
                                          <p:spTgt spid="18"/>
                                        </p:tgtEl>
                                        <p:attrNameLst>
                                          <p:attrName>style.opacity</p:attrName>
                                        </p:attrNameLst>
                                      </p:cBhvr>
                                      <p:to>
                                        <p:strVal val="0.25"/>
                                      </p:to>
                                    </p:set>
                                    <p:animEffect filter="image" prLst="opacity: 0.25">
                                      <p:cBhvr rctx="IE">
                                        <p:cTn id="37" dur="indefinite"/>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par>
                                <p:cTn id="42" presetID="25" presetClass="emph" presetSubtype="0" fill="hold" grpId="1" nodeType="withEffect">
                                  <p:stCondLst>
                                    <p:cond delay="0"/>
                                  </p:stCondLst>
                                  <p:childTnLst>
                                    <p:animClr clrSpc="hsl" dir="cw">
                                      <p:cBhvr override="childStyle">
                                        <p:cTn id="43" dur="500" fill="hold"/>
                                        <p:tgtEl>
                                          <p:spTgt spid="2"/>
                                        </p:tgtEl>
                                        <p:attrNameLst>
                                          <p:attrName>style.color</p:attrName>
                                        </p:attrNameLst>
                                      </p:cBhvr>
                                      <p:by>
                                        <p:hsl h="0" s="-70588" l="0"/>
                                      </p:by>
                                    </p:animClr>
                                    <p:animClr clrSpc="hsl" dir="cw">
                                      <p:cBhvr>
                                        <p:cTn id="44" dur="500" fill="hold"/>
                                        <p:tgtEl>
                                          <p:spTgt spid="2"/>
                                        </p:tgtEl>
                                        <p:attrNameLst>
                                          <p:attrName>fillcolor</p:attrName>
                                        </p:attrNameLst>
                                      </p:cBhvr>
                                      <p:by>
                                        <p:hsl h="0" s="-70588" l="0"/>
                                      </p:by>
                                    </p:animClr>
                                    <p:animClr clrSpc="hsl" dir="cw">
                                      <p:cBhvr>
                                        <p:cTn id="45" dur="500" fill="hold"/>
                                        <p:tgtEl>
                                          <p:spTgt spid="2"/>
                                        </p:tgtEl>
                                        <p:attrNameLst>
                                          <p:attrName>stroke.color</p:attrName>
                                        </p:attrNameLst>
                                      </p:cBhvr>
                                      <p:by>
                                        <p:hsl h="0" s="-70588" l="0"/>
                                      </p:by>
                                    </p:animClr>
                                    <p:set>
                                      <p:cBhvr>
                                        <p:cTn id="46" dur="500" fill="hold"/>
                                        <p:tgtEl>
                                          <p:spTgt spid="2"/>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9" name="Google Shape;479;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1026" name="Cartoon ?" descr="Image result for ask why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224" y="738130"/>
            <a:ext cx="4154585" cy="41545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oot Cause Analysi"/>
          <p:cNvSpPr txBox="1"/>
          <p:nvPr/>
        </p:nvSpPr>
        <p:spPr>
          <a:xfrm>
            <a:off x="81370" y="2217807"/>
            <a:ext cx="6749089" cy="707886"/>
          </a:xfrm>
          <a:prstGeom prst="rect">
            <a:avLst/>
          </a:prstGeom>
          <a:noFill/>
        </p:spPr>
        <p:txBody>
          <a:bodyPr wrap="square" rtlCol="0">
            <a:spAutoFit/>
          </a:bodyPr>
          <a:lstStyle/>
          <a:p>
            <a:pPr algn="ctr"/>
            <a:r>
              <a:rPr lang="en-US" sz="4000" b="1" dirty="0" smtClean="0">
                <a:solidFill>
                  <a:srgbClr val="92D050"/>
                </a:solidFill>
                <a:latin typeface="Chivo" panose="020B0604020202020204" charset="0"/>
              </a:rPr>
              <a:t>Root – Cause Analysis</a:t>
            </a:r>
            <a:endParaRPr lang="en-US" sz="4000" b="1" dirty="0">
              <a:solidFill>
                <a:srgbClr val="92D050"/>
              </a:solidFill>
              <a:latin typeface="Chivo" panose="020B0604020202020204" charset="0"/>
            </a:endParaRPr>
          </a:p>
        </p:txBody>
      </p:sp>
      <p:sp>
        <p:nvSpPr>
          <p:cNvPr id="14" name="Why ask"/>
          <p:cNvSpPr txBox="1"/>
          <p:nvPr/>
        </p:nvSpPr>
        <p:spPr>
          <a:xfrm>
            <a:off x="81370" y="738130"/>
            <a:ext cx="6749088" cy="1077218"/>
          </a:xfrm>
          <a:prstGeom prst="rect">
            <a:avLst/>
          </a:prstGeom>
          <a:noFill/>
        </p:spPr>
        <p:txBody>
          <a:bodyPr wrap="square" rtlCol="0">
            <a:spAutoFit/>
          </a:bodyPr>
          <a:lstStyle/>
          <a:p>
            <a:pPr algn="ctr"/>
            <a:r>
              <a:rPr lang="en-US" sz="4000" b="1" dirty="0" smtClean="0">
                <a:solidFill>
                  <a:srgbClr val="FFC000"/>
                </a:solidFill>
                <a:latin typeface="Shadows Into Light Two" panose="020B0604020202020204" charset="0"/>
              </a:rPr>
              <a:t>Why ask WHY?</a:t>
            </a:r>
          </a:p>
          <a:p>
            <a:pPr algn="ctr"/>
            <a:r>
              <a:rPr lang="en-US" sz="2400" dirty="0" smtClean="0">
                <a:solidFill>
                  <a:srgbClr val="92D050"/>
                </a:solidFill>
                <a:latin typeface="Shadows Into Light Two" panose="020B0604020202020204" charset="0"/>
              </a:rPr>
              <a:t>The 5 Whys</a:t>
            </a:r>
            <a:endParaRPr lang="en-US" sz="2000" dirty="0">
              <a:solidFill>
                <a:srgbClr val="92D050"/>
              </a:solidFill>
              <a:latin typeface="Shadows Into Light Two" panose="020B0604020202020204" charset="0"/>
            </a:endParaRPr>
          </a:p>
        </p:txBody>
      </p:sp>
      <p:graphicFrame>
        <p:nvGraphicFramePr>
          <p:cNvPr id="4" name="Whys"/>
          <p:cNvGraphicFramePr/>
          <p:nvPr>
            <p:extLst>
              <p:ext uri="{D42A27DB-BD31-4B8C-83A1-F6EECF244321}">
                <p14:modId xmlns:p14="http://schemas.microsoft.com/office/powerpoint/2010/main" val="1042065036"/>
              </p:ext>
            </p:extLst>
          </p:nvPr>
        </p:nvGraphicFramePr>
        <p:xfrm>
          <a:off x="-3284" y="851865"/>
          <a:ext cx="6440414" cy="37041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p:cNvSpPr txBox="1"/>
          <p:nvPr/>
        </p:nvSpPr>
        <p:spPr>
          <a:xfrm>
            <a:off x="247287" y="148666"/>
            <a:ext cx="2213641" cy="461665"/>
          </a:xfrm>
          <a:prstGeom prst="rect">
            <a:avLst/>
          </a:prstGeom>
          <a:noFill/>
        </p:spPr>
        <p:txBody>
          <a:bodyPr wrap="square" rtlCol="0">
            <a:spAutoFit/>
          </a:bodyPr>
          <a:lstStyle/>
          <a:p>
            <a:r>
              <a:rPr lang="en-US" sz="2400" dirty="0" smtClean="0">
                <a:solidFill>
                  <a:schemeClr val="bg1">
                    <a:lumMod val="65000"/>
                  </a:schemeClr>
                </a:solidFill>
                <a:latin typeface="Chivo Light" panose="020B0604020202020204" charset="0"/>
              </a:rPr>
              <a:t>Root Cause</a:t>
            </a:r>
            <a:endParaRPr lang="en-US" sz="2400" dirty="0">
              <a:solidFill>
                <a:schemeClr val="bg1">
                  <a:lumMod val="65000"/>
                </a:schemeClr>
              </a:solidFill>
              <a:latin typeface="Chivo Light" panose="020B0604020202020204" charset="0"/>
            </a:endParaRPr>
          </a:p>
        </p:txBody>
      </p:sp>
    </p:spTree>
    <p:extLst>
      <p:ext uri="{BB962C8B-B14F-4D97-AF65-F5344CB8AC3E}">
        <p14:creationId xmlns:p14="http://schemas.microsoft.com/office/powerpoint/2010/main" val="24419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0.01441 -0.01173 L 0.01198 0.21574 " pathEditMode="relative" rAng="0" ptsTypes="AA">
                                      <p:cBhvr>
                                        <p:cTn id="18" dur="2000" fill="hold"/>
                                        <p:tgtEl>
                                          <p:spTgt spid="3"/>
                                        </p:tgtEl>
                                        <p:attrNameLst>
                                          <p:attrName>ppt_x</p:attrName>
                                          <p:attrName>ppt_y</p:attrName>
                                        </p:attrNameLst>
                                      </p:cBhvr>
                                      <p:rCtr x="1319" y="11358"/>
                                    </p:animMotion>
                                  </p:childTnLst>
                                </p:cTn>
                              </p:par>
                              <p:par>
                                <p:cTn id="19" presetID="6" presetClass="emph" presetSubtype="0" fill="hold" grpId="2" nodeType="withEffect">
                                  <p:stCondLst>
                                    <p:cond delay="0"/>
                                  </p:stCondLst>
                                  <p:childTnLst>
                                    <p:animScale>
                                      <p:cBhvr>
                                        <p:cTn id="20" dur="2000" fill="hold"/>
                                        <p:tgtEl>
                                          <p:spTgt spid="3"/>
                                        </p:tgtEl>
                                      </p:cBhvr>
                                      <p:by x="50000" y="50000"/>
                                    </p:animScale>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14" grpId="0"/>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6" name="scenario background"/>
          <p:cNvSpPr txBox="1"/>
          <p:nvPr/>
        </p:nvSpPr>
        <p:spPr>
          <a:xfrm rot="20522154">
            <a:off x="-81026" y="2644709"/>
            <a:ext cx="7052048" cy="1446550"/>
          </a:xfrm>
          <a:prstGeom prst="rect">
            <a:avLst/>
          </a:prstGeom>
          <a:noFill/>
        </p:spPr>
        <p:txBody>
          <a:bodyPr wrap="square" rtlCol="0">
            <a:spAutoFit/>
          </a:bodyPr>
          <a:lstStyle/>
          <a:p>
            <a:pPr algn="ctr"/>
            <a:r>
              <a:rPr lang="en-US" sz="8800" b="1" u="sng" dirty="0" smtClean="0">
                <a:solidFill>
                  <a:srgbClr val="FFEBAB"/>
                </a:solidFill>
                <a:latin typeface="Shadows Into Light Two" panose="020B0604020202020204" charset="0"/>
              </a:rPr>
              <a:t>SCENARIO</a:t>
            </a:r>
            <a:endParaRPr lang="en-US" sz="6600" b="1" u="sng" dirty="0">
              <a:solidFill>
                <a:srgbClr val="FFEBAB"/>
              </a:solidFill>
              <a:latin typeface="Shadows Into Light Two" panose="020B0604020202020204" charset="0"/>
            </a:endParaRPr>
          </a:p>
        </p:txBody>
      </p:sp>
      <p:sp>
        <p:nvSpPr>
          <p:cNvPr id="479" name="Google Shape;479;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graphicFrame>
        <p:nvGraphicFramePr>
          <p:cNvPr id="4" name="Whys"/>
          <p:cNvGraphicFramePr/>
          <p:nvPr>
            <p:extLst>
              <p:ext uri="{D42A27DB-BD31-4B8C-83A1-F6EECF244321}">
                <p14:modId xmlns:p14="http://schemas.microsoft.com/office/powerpoint/2010/main" val="563248906"/>
              </p:ext>
            </p:extLst>
          </p:nvPr>
        </p:nvGraphicFramePr>
        <p:xfrm>
          <a:off x="208958" y="25536"/>
          <a:ext cx="6440414" cy="1726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inding"/>
          <p:cNvSpPr txBox="1"/>
          <p:nvPr/>
        </p:nvSpPr>
        <p:spPr>
          <a:xfrm>
            <a:off x="-24867" y="1408032"/>
            <a:ext cx="7079594" cy="492443"/>
          </a:xfrm>
          <a:prstGeom prst="rect">
            <a:avLst/>
          </a:prstGeom>
          <a:noFill/>
        </p:spPr>
        <p:txBody>
          <a:bodyPr wrap="square" rtlCol="0">
            <a:spAutoFit/>
          </a:bodyPr>
          <a:lstStyle/>
          <a:p>
            <a:r>
              <a:rPr lang="en-US" sz="1600" b="1" dirty="0" smtClean="0">
                <a:latin typeface="Chivo Light" panose="020B0604020202020204" charset="0"/>
              </a:rPr>
              <a:t>Finding: Failure to maintain compliance with meal-pattern requirements </a:t>
            </a:r>
            <a:r>
              <a:rPr lang="en-US" sz="1000" dirty="0" smtClean="0">
                <a:latin typeface="Chivo Light" panose="020B0604020202020204" charset="0"/>
              </a:rPr>
              <a:t>[</a:t>
            </a:r>
            <a:r>
              <a:rPr lang="en-US" sz="1000" dirty="0" smtClean="0">
                <a:latin typeface="Chivo Light" panose="020B0604020202020204" charset="0"/>
                <a:cs typeface="Times New Roman" panose="02020603050405020304" pitchFamily="18" charset="0"/>
              </a:rPr>
              <a:t>§226.20(c)]</a:t>
            </a:r>
            <a:endParaRPr lang="en-US" sz="1000" dirty="0">
              <a:latin typeface="Chivo Light" panose="020B0604020202020204" charset="0"/>
            </a:endParaRPr>
          </a:p>
        </p:txBody>
      </p:sp>
      <p:sp>
        <p:nvSpPr>
          <p:cNvPr id="5" name="scenario"/>
          <p:cNvSpPr txBox="1"/>
          <p:nvPr/>
        </p:nvSpPr>
        <p:spPr>
          <a:xfrm>
            <a:off x="208958" y="1861998"/>
            <a:ext cx="6611944" cy="3293209"/>
          </a:xfrm>
          <a:prstGeom prst="rect">
            <a:avLst/>
          </a:prstGeom>
          <a:noFill/>
        </p:spPr>
        <p:txBody>
          <a:bodyPr wrap="square" rtlCol="0">
            <a:spAutoFit/>
          </a:bodyPr>
          <a:lstStyle/>
          <a:p>
            <a:pPr algn="just"/>
            <a:r>
              <a:rPr lang="en-US" sz="1600" dirty="0" smtClean="0">
                <a:latin typeface="Chivo Light" panose="020B0604020202020204" charset="0"/>
              </a:rPr>
              <a:t>You are the sponsor of a childcare center under review by the State agency. During the on-site meal observation, the reviewer notices that orange drink is served for the milk component at breakfast. The reviewer questions the cook, who indicated that whole, skim, or fat-free milk (depending on age-level) is listed on the posted menu for the day. However, there is no milk available. All the center has is orange drink, 100% apple juice, and water. In order to provide something to drink for the children in care, the cook decided to serve orange drink because it has vitamin C and the kids like it. The cook said she did not know that orange drink does not meet meal-pattern requirements. Therefore, the State agency cites the center for failure to meet the meal-pattern requirements noted in 7 CFR 226.20(c). </a:t>
            </a:r>
            <a:endParaRPr lang="en-US" sz="1600" dirty="0">
              <a:latin typeface="Chivo Light" panose="020B0604020202020204" charset="0"/>
            </a:endParaRPr>
          </a:p>
        </p:txBody>
      </p:sp>
      <p:sp>
        <p:nvSpPr>
          <p:cNvPr id="16" name="TextBox 15"/>
          <p:cNvSpPr txBox="1"/>
          <p:nvPr/>
        </p:nvSpPr>
        <p:spPr>
          <a:xfrm>
            <a:off x="6526277" y="4631835"/>
            <a:ext cx="4061013" cy="307777"/>
          </a:xfrm>
          <a:prstGeom prst="rect">
            <a:avLst/>
          </a:prstGeom>
          <a:noFill/>
        </p:spPr>
        <p:txBody>
          <a:bodyPr wrap="square" rtlCol="0">
            <a:spAutoFit/>
          </a:bodyPr>
          <a:lstStyle/>
          <a:p>
            <a:pPr algn="ctr"/>
            <a:r>
              <a:rPr lang="en-US" dirty="0" smtClean="0">
                <a:solidFill>
                  <a:schemeClr val="tx1">
                    <a:lumMod val="50000"/>
                    <a:lumOff val="50000"/>
                  </a:schemeClr>
                </a:solidFill>
                <a:latin typeface="Chivo Light" panose="020B0604020202020204" charset="0"/>
              </a:rPr>
              <a:t>5 minutes</a:t>
            </a:r>
            <a:endParaRPr lang="en-US" dirty="0">
              <a:solidFill>
                <a:schemeClr val="tx1">
                  <a:lumMod val="50000"/>
                  <a:lumOff val="50000"/>
                </a:schemeClr>
              </a:solidFill>
              <a:latin typeface="Chivo Light" panose="020B0604020202020204" charset="0"/>
            </a:endParaRPr>
          </a:p>
        </p:txBody>
      </p:sp>
      <p:sp>
        <p:nvSpPr>
          <p:cNvPr id="17" name="Google Shape;604;p40"/>
          <p:cNvSpPr/>
          <p:nvPr/>
        </p:nvSpPr>
        <p:spPr>
          <a:xfrm>
            <a:off x="7713720" y="4631835"/>
            <a:ext cx="355778" cy="363230"/>
          </a:xfrm>
          <a:custGeom>
            <a:avLst/>
            <a:gdLst/>
            <a:ahLst/>
            <a:cxnLst/>
            <a:rect l="l" t="t" r="r" b="b"/>
            <a:pathLst>
              <a:path w="16279" h="16620" extrusionOk="0">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3"/>
          <p:cNvSpPr txBox="1"/>
          <p:nvPr/>
        </p:nvSpPr>
        <p:spPr>
          <a:xfrm>
            <a:off x="0" y="10443"/>
            <a:ext cx="2213641" cy="461665"/>
          </a:xfrm>
          <a:prstGeom prst="rect">
            <a:avLst/>
          </a:prstGeom>
          <a:noFill/>
        </p:spPr>
        <p:txBody>
          <a:bodyPr wrap="square" rtlCol="0">
            <a:spAutoFit/>
          </a:bodyPr>
          <a:lstStyle/>
          <a:p>
            <a:r>
              <a:rPr lang="en-US" sz="2400" dirty="0" smtClean="0">
                <a:solidFill>
                  <a:schemeClr val="bg1">
                    <a:lumMod val="65000"/>
                  </a:schemeClr>
                </a:solidFill>
                <a:latin typeface="Chivo Light" panose="020B0604020202020204" charset="0"/>
              </a:rPr>
              <a:t>Root Cause</a:t>
            </a:r>
            <a:endParaRPr lang="en-US" sz="2400" dirty="0">
              <a:solidFill>
                <a:schemeClr val="bg1">
                  <a:lumMod val="65000"/>
                </a:schemeClr>
              </a:solidFill>
              <a:latin typeface="Chivo Light" panose="020B0604020202020204" charset="0"/>
            </a:endParaRPr>
          </a:p>
        </p:txBody>
      </p:sp>
    </p:spTree>
    <p:extLst>
      <p:ext uri="{BB962C8B-B14F-4D97-AF65-F5344CB8AC3E}">
        <p14:creationId xmlns:p14="http://schemas.microsoft.com/office/powerpoint/2010/main" val="297625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60000"/>
            <a:lumOff val="40000"/>
          </a:schemeClr>
        </a:solidFill>
        <a:effectLst/>
      </p:bgPr>
    </p:bg>
    <p:spTree>
      <p:nvGrpSpPr>
        <p:cNvPr id="1" name="Shape 375"/>
        <p:cNvGrpSpPr/>
        <p:nvPr/>
      </p:nvGrpSpPr>
      <p:grpSpPr>
        <a:xfrm>
          <a:off x="0" y="0"/>
          <a:ext cx="0" cy="0"/>
          <a:chOff x="0" y="0"/>
          <a:chExt cx="0" cy="0"/>
        </a:xfrm>
      </p:grpSpPr>
      <p:sp>
        <p:nvSpPr>
          <p:cNvPr id="381" name="Google Shape;381;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9</a:t>
            </a:fld>
            <a:endParaRPr>
              <a:solidFill>
                <a:srgbClr val="FFFFFF"/>
              </a:solidFill>
            </a:endParaRPr>
          </a:p>
        </p:txBody>
      </p:sp>
      <p:pic>
        <p:nvPicPr>
          <p:cNvPr id="6" name="tree" descr="Tree Root Aesthetic · Free image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753" y="134168"/>
            <a:ext cx="3534494" cy="4875165"/>
          </a:xfrm>
          <a:prstGeom prst="rect">
            <a:avLst/>
          </a:prstGeom>
        </p:spPr>
      </p:pic>
      <p:sp>
        <p:nvSpPr>
          <p:cNvPr id="23" name="Root Cause"/>
          <p:cNvSpPr txBox="1">
            <a:spLocks/>
          </p:cNvSpPr>
          <p:nvPr/>
        </p:nvSpPr>
        <p:spPr>
          <a:xfrm>
            <a:off x="3123247" y="3760470"/>
            <a:ext cx="3215999" cy="13744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9pPr>
          </a:lstStyle>
          <a:p>
            <a:pPr algn="ctr"/>
            <a:r>
              <a:rPr lang="en-US" sz="3600" b="1" dirty="0" smtClean="0">
                <a:solidFill>
                  <a:srgbClr val="FFEBAB"/>
                </a:solidFill>
                <a:effectLst>
                  <a:outerShdw blurRad="38100" dist="38100" dir="2700000" algn="tl">
                    <a:srgbClr val="000000">
                      <a:alpha val="43137"/>
                    </a:srgbClr>
                  </a:outerShdw>
                </a:effectLst>
                <a:latin typeface="Chivo Light" panose="020B0604020202020204" charset="0"/>
              </a:rPr>
              <a:t>Root-cause</a:t>
            </a:r>
            <a:endParaRPr lang="en-US" sz="2400" b="1" dirty="0">
              <a:solidFill>
                <a:srgbClr val="FFEBAB"/>
              </a:solidFill>
              <a:effectLst>
                <a:outerShdw blurRad="38100" dist="38100" dir="2700000" algn="tl">
                  <a:srgbClr val="000000">
                    <a:alpha val="43137"/>
                  </a:srgbClr>
                </a:outerShdw>
              </a:effectLst>
              <a:latin typeface="Chivo Light" panose="020B0604020202020204" charset="0"/>
            </a:endParaRPr>
          </a:p>
        </p:txBody>
      </p:sp>
      <p:sp>
        <p:nvSpPr>
          <p:cNvPr id="376" name="c"/>
          <p:cNvSpPr txBox="1">
            <a:spLocks noGrp="1"/>
          </p:cNvSpPr>
          <p:nvPr>
            <p:ph type="ctrTitle" idx="4294967295"/>
          </p:nvPr>
        </p:nvSpPr>
        <p:spPr>
          <a:xfrm>
            <a:off x="660871" y="826585"/>
            <a:ext cx="2744662" cy="112073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b="1" dirty="0" smtClean="0">
                <a:solidFill>
                  <a:srgbClr val="FFEBAB"/>
                </a:solidFill>
                <a:effectLst>
                  <a:outerShdw blurRad="38100" dist="38100" dir="2700000" algn="tl">
                    <a:srgbClr val="000000">
                      <a:alpha val="43137"/>
                    </a:srgbClr>
                  </a:outerShdw>
                </a:effectLst>
              </a:rPr>
              <a:t>C</a:t>
            </a:r>
            <a:r>
              <a:rPr lang="en-US" sz="4800" b="1" dirty="0" smtClean="0">
                <a:solidFill>
                  <a:schemeClr val="bg1"/>
                </a:solidFill>
                <a:effectLst>
                  <a:outerShdw blurRad="38100" dist="38100" dir="2700000" algn="tl">
                    <a:srgbClr val="000000">
                      <a:alpha val="43137"/>
                    </a:srgbClr>
                  </a:outerShdw>
                </a:effectLst>
              </a:rPr>
              <a:t>orrective</a:t>
            </a:r>
            <a:endParaRPr sz="4800" b="1" dirty="0">
              <a:solidFill>
                <a:schemeClr val="bg1"/>
              </a:solidFill>
              <a:effectLst>
                <a:outerShdw blurRad="38100" dist="38100" dir="2700000" algn="tl">
                  <a:srgbClr val="000000">
                    <a:alpha val="43137"/>
                  </a:srgbClr>
                </a:outerShdw>
              </a:effectLst>
            </a:endParaRPr>
          </a:p>
        </p:txBody>
      </p:sp>
      <p:sp>
        <p:nvSpPr>
          <p:cNvPr id="14" name="a"/>
          <p:cNvSpPr txBox="1">
            <a:spLocks/>
          </p:cNvSpPr>
          <p:nvPr/>
        </p:nvSpPr>
        <p:spPr>
          <a:xfrm>
            <a:off x="3571326" y="826585"/>
            <a:ext cx="1885950" cy="112073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9pPr>
          </a:lstStyle>
          <a:p>
            <a:pPr algn="ctr"/>
            <a:r>
              <a:rPr lang="en-US" sz="4800" b="1" dirty="0" smtClean="0">
                <a:solidFill>
                  <a:srgbClr val="FFEBAB"/>
                </a:solidFill>
                <a:effectLst>
                  <a:outerShdw blurRad="38100" dist="38100" dir="2700000" algn="tl">
                    <a:srgbClr val="000000">
                      <a:alpha val="43137"/>
                    </a:srgbClr>
                  </a:outerShdw>
                </a:effectLst>
              </a:rPr>
              <a:t>A</a:t>
            </a:r>
            <a:r>
              <a:rPr lang="en-US" sz="4800" b="1" dirty="0" smtClean="0">
                <a:solidFill>
                  <a:schemeClr val="bg1"/>
                </a:solidFill>
                <a:effectLst>
                  <a:outerShdw blurRad="38100" dist="38100" dir="2700000" algn="tl">
                    <a:srgbClr val="000000">
                      <a:alpha val="43137"/>
                    </a:srgbClr>
                  </a:outerShdw>
                </a:effectLst>
              </a:rPr>
              <a:t>ction</a:t>
            </a:r>
            <a:endParaRPr lang="en-US" sz="4800" b="1" dirty="0">
              <a:solidFill>
                <a:schemeClr val="bg1"/>
              </a:solidFill>
              <a:effectLst>
                <a:outerShdw blurRad="38100" dist="38100" dir="2700000" algn="tl">
                  <a:srgbClr val="000000">
                    <a:alpha val="43137"/>
                  </a:srgbClr>
                </a:outerShdw>
              </a:effectLst>
            </a:endParaRPr>
          </a:p>
        </p:txBody>
      </p:sp>
      <p:sp>
        <p:nvSpPr>
          <p:cNvPr id="15" name="p"/>
          <p:cNvSpPr txBox="1">
            <a:spLocks/>
          </p:cNvSpPr>
          <p:nvPr/>
        </p:nvSpPr>
        <p:spPr>
          <a:xfrm>
            <a:off x="5457276" y="826585"/>
            <a:ext cx="3125514" cy="138597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9pPr>
          </a:lstStyle>
          <a:p>
            <a:pPr algn="ctr"/>
            <a:r>
              <a:rPr lang="en-US" sz="8000" b="1" dirty="0" smtClean="0">
                <a:solidFill>
                  <a:srgbClr val="FFEBAB"/>
                </a:solidFill>
                <a:effectLst>
                  <a:outerShdw blurRad="38100" dist="38100" dir="2700000" algn="tl">
                    <a:srgbClr val="000000">
                      <a:alpha val="43137"/>
                    </a:srgbClr>
                  </a:outerShdw>
                </a:effectLst>
              </a:rPr>
              <a:t>PLAN</a:t>
            </a:r>
            <a:endParaRPr lang="en-US" sz="4800" b="1" dirty="0">
              <a:solidFill>
                <a:srgbClr val="FFEBAB"/>
              </a:solidFill>
              <a:effectLst>
                <a:outerShdw blurRad="38100" dist="38100" dir="2700000" algn="tl">
                  <a:srgbClr val="000000">
                    <a:alpha val="43137"/>
                  </a:srgbClr>
                </a:outerShdw>
              </a:effectLst>
            </a:endParaRPr>
          </a:p>
        </p:txBody>
      </p:sp>
      <p:sp>
        <p:nvSpPr>
          <p:cNvPr id="7" name="def"/>
          <p:cNvSpPr txBox="1"/>
          <p:nvPr/>
        </p:nvSpPr>
        <p:spPr>
          <a:xfrm>
            <a:off x="3891925" y="1111326"/>
            <a:ext cx="4690864" cy="1477328"/>
          </a:xfrm>
          <a:prstGeom prst="rect">
            <a:avLst/>
          </a:prstGeom>
          <a:noFill/>
        </p:spPr>
        <p:txBody>
          <a:bodyPr wrap="square" rtlCol="0">
            <a:spAutoFit/>
          </a:bodyPr>
          <a:lstStyle/>
          <a:p>
            <a:pPr algn="just"/>
            <a:r>
              <a:rPr lang="en-US" sz="1800" dirty="0" smtClean="0">
                <a:solidFill>
                  <a:schemeClr val="bg2">
                    <a:lumMod val="50000"/>
                  </a:schemeClr>
                </a:solidFill>
                <a:latin typeface="Chivo Light" panose="020B0604020202020204" charset="0"/>
              </a:rPr>
              <a:t>A written response that details the </a:t>
            </a:r>
            <a:r>
              <a:rPr lang="en-US" sz="1800" b="1" dirty="0" smtClean="0">
                <a:solidFill>
                  <a:schemeClr val="bg2">
                    <a:lumMod val="50000"/>
                  </a:schemeClr>
                </a:solidFill>
                <a:latin typeface="Chivo Light" panose="020B0604020202020204" charset="0"/>
              </a:rPr>
              <a:t>specific action </a:t>
            </a:r>
            <a:r>
              <a:rPr lang="en-US" sz="1800" dirty="0" smtClean="0">
                <a:solidFill>
                  <a:schemeClr val="bg2">
                    <a:lumMod val="50000"/>
                  </a:schemeClr>
                </a:solidFill>
                <a:latin typeface="Chivo Light" panose="020B0604020202020204" charset="0"/>
              </a:rPr>
              <a:t>the facility will take within a specified time frame to permanently correct the noncompliance. [2 CFR 200.511(c)]</a:t>
            </a:r>
            <a:r>
              <a:rPr lang="en-US" sz="1800" b="1" dirty="0" smtClean="0">
                <a:solidFill>
                  <a:schemeClr val="bg2">
                    <a:lumMod val="50000"/>
                  </a:schemeClr>
                </a:solidFill>
                <a:latin typeface="Chivo Light" panose="020B0604020202020204" charset="0"/>
              </a:rPr>
              <a:t> </a:t>
            </a:r>
            <a:endParaRPr lang="en-US" sz="1800" b="1" dirty="0">
              <a:solidFill>
                <a:schemeClr val="bg2">
                  <a:lumMod val="50000"/>
                </a:schemeClr>
              </a:solidFill>
              <a:latin typeface="Chivo Light" panose="020B0604020202020204" charset="0"/>
            </a:endParaRPr>
          </a:p>
        </p:txBody>
      </p:sp>
      <p:sp>
        <p:nvSpPr>
          <p:cNvPr id="17" name="TextBox 16"/>
          <p:cNvSpPr txBox="1"/>
          <p:nvPr/>
        </p:nvSpPr>
        <p:spPr>
          <a:xfrm>
            <a:off x="153254" y="123721"/>
            <a:ext cx="4531447" cy="461665"/>
          </a:xfrm>
          <a:prstGeom prst="rect">
            <a:avLst/>
          </a:prstGeom>
          <a:noFill/>
        </p:spPr>
        <p:txBody>
          <a:bodyPr wrap="square" rtlCol="0">
            <a:spAutoFit/>
          </a:bodyPr>
          <a:lstStyle/>
          <a:p>
            <a:r>
              <a:rPr lang="en-US" sz="2400" dirty="0" smtClean="0">
                <a:solidFill>
                  <a:schemeClr val="bg1">
                    <a:lumMod val="65000"/>
                  </a:schemeClr>
                </a:solidFill>
                <a:latin typeface="Chivo Light" panose="020B0604020202020204" charset="0"/>
              </a:rPr>
              <a:t>Corrective Action Plans</a:t>
            </a:r>
            <a:endParaRPr lang="en-US" sz="2400" dirty="0">
              <a:solidFill>
                <a:schemeClr val="bg1">
                  <a:lumMod val="65000"/>
                </a:schemeClr>
              </a:solidFill>
              <a:latin typeface="Chivo Light" panose="020B0604020202020204" charset="0"/>
            </a:endParaRPr>
          </a:p>
        </p:txBody>
      </p:sp>
      <p:graphicFrame>
        <p:nvGraphicFramePr>
          <p:cNvPr id="16" name="CAP Req"/>
          <p:cNvGraphicFramePr/>
          <p:nvPr>
            <p:extLst>
              <p:ext uri="{D42A27DB-BD31-4B8C-83A1-F6EECF244321}">
                <p14:modId xmlns:p14="http://schemas.microsoft.com/office/powerpoint/2010/main" val="1153597493"/>
              </p:ext>
            </p:extLst>
          </p:nvPr>
        </p:nvGraphicFramePr>
        <p:xfrm>
          <a:off x="2033202" y="2433749"/>
          <a:ext cx="7833643" cy="22645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6922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76"/>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50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42" presetClass="path" presetSubtype="0" accel="50000" decel="50000" fill="hold" grpId="1" nodeType="withEffect">
                                  <p:stCondLst>
                                    <p:cond delay="500"/>
                                  </p:stCondLst>
                                  <p:childTnLst>
                                    <p:animMotion origin="layout" path="M 0 -3.08642E-6 L -0.27448 0.10895 " pathEditMode="relative" rAng="0" ptsTypes="AA">
                                      <p:cBhvr>
                                        <p:cTn id="27" dur="2000" fill="hold"/>
                                        <p:tgtEl>
                                          <p:spTgt spid="14"/>
                                        </p:tgtEl>
                                        <p:attrNameLst>
                                          <p:attrName>ppt_x</p:attrName>
                                          <p:attrName>ppt_y</p:attrName>
                                        </p:attrNameLst>
                                      </p:cBhvr>
                                      <p:rCtr x="-13733" y="5432"/>
                                    </p:animMotion>
                                  </p:childTnLst>
                                </p:cTn>
                              </p:par>
                              <p:par>
                                <p:cTn id="28" presetID="42" presetClass="path" presetSubtype="0" accel="50000" decel="50000" fill="hold" grpId="1" nodeType="withEffect">
                                  <p:stCondLst>
                                    <p:cond delay="500"/>
                                  </p:stCondLst>
                                  <p:childTnLst>
                                    <p:animMotion origin="layout" path="M 1.66667E-6 -3.7037E-7 L -0.54844 0.26944 " pathEditMode="relative" rAng="0" ptsTypes="AA">
                                      <p:cBhvr>
                                        <p:cTn id="29" dur="2000" fill="hold"/>
                                        <p:tgtEl>
                                          <p:spTgt spid="15"/>
                                        </p:tgtEl>
                                        <p:attrNameLst>
                                          <p:attrName>ppt_x</p:attrName>
                                          <p:attrName>ppt_y</p:attrName>
                                        </p:attrNameLst>
                                      </p:cBhvr>
                                      <p:rCtr x="-27431" y="13457"/>
                                    </p:animMotion>
                                  </p:childTnLst>
                                </p:cTn>
                              </p:par>
                              <p:par>
                                <p:cTn id="30" presetID="10" presetClass="entr" presetSubtype="0" fill="hold" grpId="0" nodeType="withEffect">
                                  <p:stCondLst>
                                    <p:cond delay="10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376" grpId="0"/>
      <p:bldP spid="14" grpId="0"/>
      <p:bldP spid="14" grpId="1"/>
      <p:bldP spid="15" grpId="0"/>
      <p:bldP spid="15" grpId="1"/>
      <p:bldP spid="7" grpId="0"/>
      <p:bldGraphic spid="16" grpId="0">
        <p:bldAsOne/>
      </p:bldGraphic>
    </p:bldLst>
  </p:timing>
</p:sld>
</file>

<file path=ppt/theme/theme1.xml><?xml version="1.0" encoding="utf-8"?>
<a:theme xmlns:a="http://schemas.openxmlformats.org/drawingml/2006/main" name="Aumerl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4410</TotalTime>
  <Words>5649</Words>
  <Application>Microsoft Office PowerPoint</Application>
  <PresentationFormat>On-screen Show (16:9)</PresentationFormat>
  <Paragraphs>469</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Wingdings</vt:lpstr>
      <vt:lpstr>Chivo Light</vt:lpstr>
      <vt:lpstr>Chivo</vt:lpstr>
      <vt:lpstr>Times New Roman</vt:lpstr>
      <vt:lpstr>Arial</vt:lpstr>
      <vt:lpstr>Segoe UI Symbol</vt:lpstr>
      <vt:lpstr>Shadows Into Light Two</vt:lpstr>
      <vt:lpstr>Aumerle template</vt:lpstr>
      <vt:lpstr>Corrective Actions</vt:lpstr>
      <vt:lpstr>Step(s) in the Right Direction Activity</vt:lpstr>
      <vt:lpstr>PowerPoint Presentation</vt:lpstr>
      <vt:lpstr>PowerPoint Presentation</vt:lpstr>
      <vt:lpstr>PowerPoint Presentation</vt:lpstr>
      <vt:lpstr>PowerPoint Presentation</vt:lpstr>
      <vt:lpstr>PowerPoint Presentation</vt:lpstr>
      <vt:lpstr>PowerPoint Presentation</vt:lpstr>
      <vt:lpstr>Corrective</vt:lpstr>
      <vt:lpstr>PowerPoint Presentation</vt:lpstr>
      <vt:lpstr>Supporting  Documentation </vt:lpstr>
      <vt:lpstr>Evalutating a CAP</vt:lpstr>
      <vt:lpstr>CAP Analysis</vt:lpstr>
      <vt:lpstr>PowerPoint Presentation</vt:lpstr>
      <vt:lpstr>PowerPoint Presentation</vt:lpstr>
      <vt:lpstr>ReCAP</vt:lpstr>
      <vt:lpstr>References</vt:lpstr>
      <vt:lpstr>Questions? 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Yonaitis, Conchetta (VDH)</dc:creator>
  <cp:lastModifiedBy>Beck, Meredith (VDH)</cp:lastModifiedBy>
  <cp:revision>185</cp:revision>
  <dcterms:modified xsi:type="dcterms:W3CDTF">2019-07-29T15:51:32Z</dcterms:modified>
</cp:coreProperties>
</file>