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6"/>
  </p:notesMasterIdLst>
  <p:sldIdLst>
    <p:sldId id="260" r:id="rId2"/>
    <p:sldId id="289" r:id="rId3"/>
    <p:sldId id="290" r:id="rId4"/>
    <p:sldId id="291" r:id="rId5"/>
    <p:sldId id="293" r:id="rId6"/>
    <p:sldId id="313" r:id="rId7"/>
    <p:sldId id="294" r:id="rId8"/>
    <p:sldId id="295" r:id="rId9"/>
    <p:sldId id="256" r:id="rId10"/>
    <p:sldId id="301" r:id="rId11"/>
    <p:sldId id="262" r:id="rId12"/>
    <p:sldId id="302" r:id="rId13"/>
    <p:sldId id="304" r:id="rId14"/>
    <p:sldId id="306" r:id="rId15"/>
    <p:sldId id="307" r:id="rId16"/>
    <p:sldId id="308" r:id="rId17"/>
    <p:sldId id="309" r:id="rId18"/>
    <p:sldId id="310" r:id="rId19"/>
    <p:sldId id="259" r:id="rId20"/>
    <p:sldId id="312" r:id="rId21"/>
    <p:sldId id="311" r:id="rId22"/>
    <p:sldId id="257" r:id="rId23"/>
    <p:sldId id="287" r:id="rId24"/>
    <p:sldId id="285" r:id="rId25"/>
  </p:sldIdLst>
  <p:sldSz cx="9144000" cy="5143500" type="screen16x9"/>
  <p:notesSz cx="7023100" cy="9309100"/>
  <p:embeddedFontLst>
    <p:embeddedFont>
      <p:font typeface="Shadows Into Light Two" panose="020B0604020202020204" charset="0"/>
      <p:regular r:id="rId27"/>
    </p:embeddedFont>
    <p:embeddedFont>
      <p:font typeface="Chivo Light"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8989"/>
    <a:srgbClr val="009ED6"/>
    <a:srgbClr val="FF0000"/>
    <a:srgbClr val="000000"/>
    <a:srgbClr val="9A57CD"/>
    <a:srgbClr val="FF7D7D"/>
    <a:srgbClr val="FFDE75"/>
    <a:srgbClr val="C1EFFF"/>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802EA-EEBB-4A5F-8F3F-9894A2CEF0FA}">
  <a:tblStyle styleId="{E78802EA-EEBB-4A5F-8F3F-9894A2CEF0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01" autoAdjust="0"/>
    <p:restoredTop sz="57647" autoAdjust="0"/>
  </p:normalViewPr>
  <p:slideViewPr>
    <p:cSldViewPr snapToGrid="0">
      <p:cViewPr varScale="1">
        <p:scale>
          <a:sx n="94" d="100"/>
          <a:sy n="94" d="100"/>
        </p:scale>
        <p:origin x="72" y="47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AD352-F909-4035-8F6D-B4F07D2B59D5}"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9DB67553-F35E-48CE-924A-2AC5BDCD7036}">
      <dgm:prSet phldrT="[Text]" custT="1"/>
      <dgm:spPr/>
      <dgm:t>
        <a:bodyPr/>
        <a:lstStyle/>
        <a:p>
          <a:r>
            <a:rPr lang="en-US" sz="1800" smtClean="0">
              <a:effectLst>
                <a:outerShdw blurRad="38100" dist="38100" dir="2700000" algn="tl">
                  <a:srgbClr val="000000">
                    <a:alpha val="43137"/>
                  </a:srgbClr>
                </a:outerShdw>
              </a:effectLst>
              <a:latin typeface="+mn-lt"/>
            </a:rPr>
            <a:t>Synonyms</a:t>
          </a:r>
          <a:r>
            <a:rPr lang="en-US" sz="1800" smtClean="0">
              <a:latin typeface="+mn-lt"/>
            </a:rPr>
            <a:t>: </a:t>
          </a:r>
          <a:endParaRPr lang="en-US" sz="1800" dirty="0"/>
        </a:p>
      </dgm:t>
    </dgm:pt>
    <dgm:pt modelId="{DC2886EB-AE38-411C-99C1-925E5520ABAE}" type="parTrans" cxnId="{3577ABD4-B4D9-41D3-80CB-27DD2A8ADF1E}">
      <dgm:prSet/>
      <dgm:spPr/>
      <dgm:t>
        <a:bodyPr/>
        <a:lstStyle/>
        <a:p>
          <a:endParaRPr lang="en-US"/>
        </a:p>
      </dgm:t>
    </dgm:pt>
    <dgm:pt modelId="{93589FE0-4428-4F0F-BE0F-E2B90A6E7F8E}" type="sibTrans" cxnId="{3577ABD4-B4D9-41D3-80CB-27DD2A8ADF1E}">
      <dgm:prSet/>
      <dgm:spPr/>
      <dgm:t>
        <a:bodyPr/>
        <a:lstStyle/>
        <a:p>
          <a:endParaRPr lang="en-US"/>
        </a:p>
      </dgm:t>
    </dgm:pt>
    <dgm:pt modelId="{EEE58508-3989-425C-9B85-91557397EEEE}">
      <dgm:prSet custT="1"/>
      <dgm:spPr/>
      <dgm:t>
        <a:bodyPr/>
        <a:lstStyle/>
        <a:p>
          <a:r>
            <a:rPr lang="en-US" sz="1800" dirty="0" smtClean="0">
              <a:latin typeface="+mn-lt"/>
            </a:rPr>
            <a:t>account(s</a:t>
          </a:r>
          <a:r>
            <a:rPr lang="en-US" sz="1600" dirty="0" smtClean="0">
              <a:latin typeface="+mn-lt"/>
            </a:rPr>
            <a:t>)</a:t>
          </a:r>
        </a:p>
      </dgm:t>
    </dgm:pt>
    <dgm:pt modelId="{7D195D93-9C0D-428A-B9BC-609B219EBEF9}" type="parTrans" cxnId="{D5C215F7-B5F9-48AB-9765-1C819614FA26}">
      <dgm:prSet/>
      <dgm:spPr/>
      <dgm:t>
        <a:bodyPr/>
        <a:lstStyle/>
        <a:p>
          <a:endParaRPr lang="en-US"/>
        </a:p>
      </dgm:t>
    </dgm:pt>
    <dgm:pt modelId="{CD3DE2B6-36EF-4268-97E4-B08A6DCD0C77}" type="sibTrans" cxnId="{D5C215F7-B5F9-48AB-9765-1C819614FA26}">
      <dgm:prSet/>
      <dgm:spPr/>
      <dgm:t>
        <a:bodyPr/>
        <a:lstStyle/>
        <a:p>
          <a:endParaRPr lang="en-US"/>
        </a:p>
      </dgm:t>
    </dgm:pt>
    <dgm:pt modelId="{8EC7C87F-214F-4D56-9765-1C2603C0969B}">
      <dgm:prSet custT="1"/>
      <dgm:spPr/>
      <dgm:t>
        <a:bodyPr/>
        <a:lstStyle/>
        <a:p>
          <a:r>
            <a:rPr lang="en-US" sz="1800" smtClean="0">
              <a:latin typeface="+mn-lt"/>
            </a:rPr>
            <a:t>document(s)</a:t>
          </a:r>
          <a:endParaRPr lang="en-US" sz="1800" dirty="0" smtClean="0">
            <a:latin typeface="+mn-lt"/>
          </a:endParaRPr>
        </a:p>
      </dgm:t>
    </dgm:pt>
    <dgm:pt modelId="{C3989524-20C7-48A2-A0E1-FE1FD8276E0E}" type="parTrans" cxnId="{A4BA96F7-5B2C-4D86-A360-E1DA0CC0E7CD}">
      <dgm:prSet/>
      <dgm:spPr/>
      <dgm:t>
        <a:bodyPr/>
        <a:lstStyle/>
        <a:p>
          <a:endParaRPr lang="en-US"/>
        </a:p>
      </dgm:t>
    </dgm:pt>
    <dgm:pt modelId="{330FDB70-A324-43C1-A356-30140E918501}" type="sibTrans" cxnId="{A4BA96F7-5B2C-4D86-A360-E1DA0CC0E7CD}">
      <dgm:prSet/>
      <dgm:spPr/>
      <dgm:t>
        <a:bodyPr/>
        <a:lstStyle/>
        <a:p>
          <a:endParaRPr lang="en-US"/>
        </a:p>
      </dgm:t>
    </dgm:pt>
    <dgm:pt modelId="{130EDFC3-B51A-442C-93CB-B9CCB4B49D78}">
      <dgm:prSet custT="1"/>
      <dgm:spPr/>
      <dgm:t>
        <a:bodyPr/>
        <a:lstStyle/>
        <a:p>
          <a:r>
            <a:rPr lang="en-US" sz="1600" smtClean="0">
              <a:latin typeface="+mn-lt"/>
            </a:rPr>
            <a:t>documentation</a:t>
          </a:r>
          <a:endParaRPr lang="en-US" sz="1600" dirty="0" smtClean="0">
            <a:latin typeface="+mn-lt"/>
          </a:endParaRPr>
        </a:p>
      </dgm:t>
    </dgm:pt>
    <dgm:pt modelId="{3F08FFBF-DF16-4B17-BF1A-09609B4DFA10}" type="parTrans" cxnId="{BD0612AA-B483-4AB3-96F7-4BA918984890}">
      <dgm:prSet/>
      <dgm:spPr/>
      <dgm:t>
        <a:bodyPr/>
        <a:lstStyle/>
        <a:p>
          <a:endParaRPr lang="en-US"/>
        </a:p>
      </dgm:t>
    </dgm:pt>
    <dgm:pt modelId="{EC36C597-D69B-433A-8865-423E18862F18}" type="sibTrans" cxnId="{BD0612AA-B483-4AB3-96F7-4BA918984890}">
      <dgm:prSet/>
      <dgm:spPr/>
      <dgm:t>
        <a:bodyPr/>
        <a:lstStyle/>
        <a:p>
          <a:endParaRPr lang="en-US"/>
        </a:p>
      </dgm:t>
    </dgm:pt>
    <dgm:pt modelId="{B2FA0094-3BFB-4905-8167-8F856C2FCF0D}">
      <dgm:prSet custT="1"/>
      <dgm:spPr/>
      <dgm:t>
        <a:bodyPr/>
        <a:lstStyle/>
        <a:p>
          <a:r>
            <a:rPr lang="en-US" sz="1600" smtClean="0">
              <a:latin typeface="+mn-lt"/>
            </a:rPr>
            <a:t>data</a:t>
          </a:r>
          <a:endParaRPr lang="en-US" sz="1600" dirty="0" smtClean="0">
            <a:latin typeface="+mn-lt"/>
          </a:endParaRPr>
        </a:p>
      </dgm:t>
    </dgm:pt>
    <dgm:pt modelId="{77625429-61A6-45F3-A2D1-87EF035016BD}" type="parTrans" cxnId="{C8200EB7-0541-42A0-91F9-0D1687E37BC8}">
      <dgm:prSet/>
      <dgm:spPr/>
      <dgm:t>
        <a:bodyPr/>
        <a:lstStyle/>
        <a:p>
          <a:endParaRPr lang="en-US"/>
        </a:p>
      </dgm:t>
    </dgm:pt>
    <dgm:pt modelId="{4401804B-B515-4514-A981-87B594CD6D01}" type="sibTrans" cxnId="{C8200EB7-0541-42A0-91F9-0D1687E37BC8}">
      <dgm:prSet/>
      <dgm:spPr/>
      <dgm:t>
        <a:bodyPr/>
        <a:lstStyle/>
        <a:p>
          <a:endParaRPr lang="en-US"/>
        </a:p>
      </dgm:t>
    </dgm:pt>
    <dgm:pt modelId="{91D65659-A2F1-467F-A1E3-D207C993E621}">
      <dgm:prSet custT="1"/>
      <dgm:spPr/>
      <dgm:t>
        <a:bodyPr/>
        <a:lstStyle/>
        <a:p>
          <a:r>
            <a:rPr lang="en-US" sz="1600" smtClean="0">
              <a:latin typeface="+mn-lt"/>
            </a:rPr>
            <a:t>file(s)</a:t>
          </a:r>
          <a:endParaRPr lang="en-US" sz="1600" dirty="0">
            <a:latin typeface="+mn-lt"/>
          </a:endParaRPr>
        </a:p>
      </dgm:t>
    </dgm:pt>
    <dgm:pt modelId="{43C4D8DD-910D-451A-A804-A467C2D4A81C}" type="parTrans" cxnId="{9694C2E4-C351-45BE-8492-A3A052E33418}">
      <dgm:prSet/>
      <dgm:spPr/>
      <dgm:t>
        <a:bodyPr/>
        <a:lstStyle/>
        <a:p>
          <a:endParaRPr lang="en-US"/>
        </a:p>
      </dgm:t>
    </dgm:pt>
    <dgm:pt modelId="{4776ADA9-D43B-43E9-A1BD-89FE122B2B75}" type="sibTrans" cxnId="{9694C2E4-C351-45BE-8492-A3A052E33418}">
      <dgm:prSet/>
      <dgm:spPr/>
      <dgm:t>
        <a:bodyPr/>
        <a:lstStyle/>
        <a:p>
          <a:endParaRPr lang="en-US"/>
        </a:p>
      </dgm:t>
    </dgm:pt>
    <dgm:pt modelId="{C2669AAF-86FE-40AC-B66C-8E7FF90300B7}" type="pres">
      <dgm:prSet presAssocID="{7F0AD352-F909-4035-8F6D-B4F07D2B59D5}" presName="Name0" presStyleCnt="0">
        <dgm:presLayoutVars>
          <dgm:dir/>
        </dgm:presLayoutVars>
      </dgm:prSet>
      <dgm:spPr/>
      <dgm:t>
        <a:bodyPr/>
        <a:lstStyle/>
        <a:p>
          <a:endParaRPr lang="en-US"/>
        </a:p>
      </dgm:t>
    </dgm:pt>
    <dgm:pt modelId="{679FD547-0275-4C9B-ACD8-B5A3E83720AF}" type="pres">
      <dgm:prSet presAssocID="{9DB67553-F35E-48CE-924A-2AC5BDCD7036}" presName="withChildren" presStyleCnt="0"/>
      <dgm:spPr/>
    </dgm:pt>
    <dgm:pt modelId="{B7C57FC4-E5FF-4A49-9530-A0B8D6D1A226}" type="pres">
      <dgm:prSet presAssocID="{9DB67553-F35E-48CE-924A-2AC5BDCD7036}" presName="bigCircle" presStyleLbl="vennNode1" presStyleIdx="0" presStyleCnt="6"/>
      <dgm:spPr/>
    </dgm:pt>
    <dgm:pt modelId="{76DDEFAF-4DA9-46A5-B277-87F18D6F3053}" type="pres">
      <dgm:prSet presAssocID="{9DB67553-F35E-48CE-924A-2AC5BDCD7036}" presName="medCircle" presStyleLbl="vennNode1" presStyleIdx="1" presStyleCnt="6"/>
      <dgm:spPr/>
    </dgm:pt>
    <dgm:pt modelId="{A933F5F2-5ED4-4BA5-94E5-3AAED3CF63F6}" type="pres">
      <dgm:prSet presAssocID="{9DB67553-F35E-48CE-924A-2AC5BDCD7036}" presName="txLvl1" presStyleLbl="revTx" presStyleIdx="0" presStyleCnt="6"/>
      <dgm:spPr/>
      <dgm:t>
        <a:bodyPr/>
        <a:lstStyle/>
        <a:p>
          <a:endParaRPr lang="en-US"/>
        </a:p>
      </dgm:t>
    </dgm:pt>
    <dgm:pt modelId="{8AF0B97E-D172-4FDE-8AF8-6CBA84E2971C}" type="pres">
      <dgm:prSet presAssocID="{9DB67553-F35E-48CE-924A-2AC5BDCD7036}" presName="lin" presStyleCnt="0"/>
      <dgm:spPr/>
    </dgm:pt>
    <dgm:pt modelId="{61E0DCB7-8AC6-476D-8A8A-65404A832637}" type="pres">
      <dgm:prSet presAssocID="{EEE58508-3989-425C-9B85-91557397EEEE}" presName="txLvl2" presStyleLbl="revTx" presStyleIdx="1" presStyleCnt="6"/>
      <dgm:spPr/>
      <dgm:t>
        <a:bodyPr/>
        <a:lstStyle/>
        <a:p>
          <a:endParaRPr lang="en-US"/>
        </a:p>
      </dgm:t>
    </dgm:pt>
    <dgm:pt modelId="{AD40307A-7979-49A2-9973-002A11F9A5E2}" type="pres">
      <dgm:prSet presAssocID="{CD3DE2B6-36EF-4268-97E4-B08A6DCD0C77}" presName="smCircle" presStyleLbl="vennNode1" presStyleIdx="2" presStyleCnt="6"/>
      <dgm:spPr/>
    </dgm:pt>
    <dgm:pt modelId="{14F8A769-369D-4D4F-B245-0291ED2E8CB8}" type="pres">
      <dgm:prSet presAssocID="{8EC7C87F-214F-4D56-9765-1C2603C0969B}" presName="txLvl2" presStyleLbl="revTx" presStyleIdx="2" presStyleCnt="6"/>
      <dgm:spPr/>
      <dgm:t>
        <a:bodyPr/>
        <a:lstStyle/>
        <a:p>
          <a:endParaRPr lang="en-US"/>
        </a:p>
      </dgm:t>
    </dgm:pt>
    <dgm:pt modelId="{A467E935-5CA5-4776-9D8C-D257DD1C9EBC}" type="pres">
      <dgm:prSet presAssocID="{330FDB70-A324-43C1-A356-30140E918501}" presName="smCircle" presStyleLbl="vennNode1" presStyleIdx="3" presStyleCnt="6"/>
      <dgm:spPr/>
    </dgm:pt>
    <dgm:pt modelId="{0EFE1432-EBED-4E2D-BEFF-1FD7E73E8DFA}" type="pres">
      <dgm:prSet presAssocID="{130EDFC3-B51A-442C-93CB-B9CCB4B49D78}" presName="txLvl2" presStyleLbl="revTx" presStyleIdx="3" presStyleCnt="6"/>
      <dgm:spPr/>
      <dgm:t>
        <a:bodyPr/>
        <a:lstStyle/>
        <a:p>
          <a:endParaRPr lang="en-US"/>
        </a:p>
      </dgm:t>
    </dgm:pt>
    <dgm:pt modelId="{A379C432-9D20-4644-9D72-3063A019F225}" type="pres">
      <dgm:prSet presAssocID="{EC36C597-D69B-433A-8865-423E18862F18}" presName="smCircle" presStyleLbl="vennNode1" presStyleIdx="4" presStyleCnt="6"/>
      <dgm:spPr/>
    </dgm:pt>
    <dgm:pt modelId="{43F53561-6ED1-466F-8896-E17D44122743}" type="pres">
      <dgm:prSet presAssocID="{B2FA0094-3BFB-4905-8167-8F856C2FCF0D}" presName="txLvl2" presStyleLbl="revTx" presStyleIdx="4" presStyleCnt="6"/>
      <dgm:spPr/>
      <dgm:t>
        <a:bodyPr/>
        <a:lstStyle/>
        <a:p>
          <a:endParaRPr lang="en-US"/>
        </a:p>
      </dgm:t>
    </dgm:pt>
    <dgm:pt modelId="{3718DD82-2FAF-4527-879B-6F8B8FA31F26}" type="pres">
      <dgm:prSet presAssocID="{4401804B-B515-4514-A981-87B594CD6D01}" presName="smCircle" presStyleLbl="vennNode1" presStyleIdx="5" presStyleCnt="6"/>
      <dgm:spPr/>
    </dgm:pt>
    <dgm:pt modelId="{746E3C6D-BCEB-4876-86F1-FEE2B702F71A}" type="pres">
      <dgm:prSet presAssocID="{91D65659-A2F1-467F-A1E3-D207C993E621}" presName="txLvl2" presStyleLbl="revTx" presStyleIdx="5" presStyleCnt="6"/>
      <dgm:spPr/>
      <dgm:t>
        <a:bodyPr/>
        <a:lstStyle/>
        <a:p>
          <a:endParaRPr lang="en-US"/>
        </a:p>
      </dgm:t>
    </dgm:pt>
  </dgm:ptLst>
  <dgm:cxnLst>
    <dgm:cxn modelId="{01543A89-5717-425C-9E70-555E410388A8}" type="presOf" srcId="{8EC7C87F-214F-4D56-9765-1C2603C0969B}" destId="{14F8A769-369D-4D4F-B245-0291ED2E8CB8}" srcOrd="0" destOrd="0" presId="urn:microsoft.com/office/officeart/2008/layout/VerticalCircleList"/>
    <dgm:cxn modelId="{9694C2E4-C351-45BE-8492-A3A052E33418}" srcId="{9DB67553-F35E-48CE-924A-2AC5BDCD7036}" destId="{91D65659-A2F1-467F-A1E3-D207C993E621}" srcOrd="4" destOrd="0" parTransId="{43C4D8DD-910D-451A-A804-A467C2D4A81C}" sibTransId="{4776ADA9-D43B-43E9-A1BD-89FE122B2B75}"/>
    <dgm:cxn modelId="{D5C215F7-B5F9-48AB-9765-1C819614FA26}" srcId="{9DB67553-F35E-48CE-924A-2AC5BDCD7036}" destId="{EEE58508-3989-425C-9B85-91557397EEEE}" srcOrd="0" destOrd="0" parTransId="{7D195D93-9C0D-428A-B9BC-609B219EBEF9}" sibTransId="{CD3DE2B6-36EF-4268-97E4-B08A6DCD0C77}"/>
    <dgm:cxn modelId="{3577ABD4-B4D9-41D3-80CB-27DD2A8ADF1E}" srcId="{7F0AD352-F909-4035-8F6D-B4F07D2B59D5}" destId="{9DB67553-F35E-48CE-924A-2AC5BDCD7036}" srcOrd="0" destOrd="0" parTransId="{DC2886EB-AE38-411C-99C1-925E5520ABAE}" sibTransId="{93589FE0-4428-4F0F-BE0F-E2B90A6E7F8E}"/>
    <dgm:cxn modelId="{93647A80-C1BA-495F-8144-C5CE9A8D8A78}" type="presOf" srcId="{EEE58508-3989-425C-9B85-91557397EEEE}" destId="{61E0DCB7-8AC6-476D-8A8A-65404A832637}" srcOrd="0" destOrd="0" presId="urn:microsoft.com/office/officeart/2008/layout/VerticalCircleList"/>
    <dgm:cxn modelId="{C8200EB7-0541-42A0-91F9-0D1687E37BC8}" srcId="{9DB67553-F35E-48CE-924A-2AC5BDCD7036}" destId="{B2FA0094-3BFB-4905-8167-8F856C2FCF0D}" srcOrd="3" destOrd="0" parTransId="{77625429-61A6-45F3-A2D1-87EF035016BD}" sibTransId="{4401804B-B515-4514-A981-87B594CD6D01}"/>
    <dgm:cxn modelId="{E11D918F-8CAC-4ACD-8574-4AC9B348AD99}" type="presOf" srcId="{9DB67553-F35E-48CE-924A-2AC5BDCD7036}" destId="{A933F5F2-5ED4-4BA5-94E5-3AAED3CF63F6}" srcOrd="0" destOrd="0" presId="urn:microsoft.com/office/officeart/2008/layout/VerticalCircleList"/>
    <dgm:cxn modelId="{BD0612AA-B483-4AB3-96F7-4BA918984890}" srcId="{9DB67553-F35E-48CE-924A-2AC5BDCD7036}" destId="{130EDFC3-B51A-442C-93CB-B9CCB4B49D78}" srcOrd="2" destOrd="0" parTransId="{3F08FFBF-DF16-4B17-BF1A-09609B4DFA10}" sibTransId="{EC36C597-D69B-433A-8865-423E18862F18}"/>
    <dgm:cxn modelId="{CC6C28E3-E968-4FB2-90D4-909D14234D5A}" type="presOf" srcId="{91D65659-A2F1-467F-A1E3-D207C993E621}" destId="{746E3C6D-BCEB-4876-86F1-FEE2B702F71A}" srcOrd="0" destOrd="0" presId="urn:microsoft.com/office/officeart/2008/layout/VerticalCircleList"/>
    <dgm:cxn modelId="{A4BA96F7-5B2C-4D86-A360-E1DA0CC0E7CD}" srcId="{9DB67553-F35E-48CE-924A-2AC5BDCD7036}" destId="{8EC7C87F-214F-4D56-9765-1C2603C0969B}" srcOrd="1" destOrd="0" parTransId="{C3989524-20C7-48A2-A0E1-FE1FD8276E0E}" sibTransId="{330FDB70-A324-43C1-A356-30140E918501}"/>
    <dgm:cxn modelId="{FF9D8220-1F69-4DA4-B716-D2A1E0881591}" type="presOf" srcId="{B2FA0094-3BFB-4905-8167-8F856C2FCF0D}" destId="{43F53561-6ED1-466F-8896-E17D44122743}" srcOrd="0" destOrd="0" presId="urn:microsoft.com/office/officeart/2008/layout/VerticalCircleList"/>
    <dgm:cxn modelId="{44236C8E-EA8E-4E86-A576-D6F336ED707D}" type="presOf" srcId="{7F0AD352-F909-4035-8F6D-B4F07D2B59D5}" destId="{C2669AAF-86FE-40AC-B66C-8E7FF90300B7}" srcOrd="0" destOrd="0" presId="urn:microsoft.com/office/officeart/2008/layout/VerticalCircleList"/>
    <dgm:cxn modelId="{8E0698A7-EA70-422B-88F0-73DADA0EB7BB}" type="presOf" srcId="{130EDFC3-B51A-442C-93CB-B9CCB4B49D78}" destId="{0EFE1432-EBED-4E2D-BEFF-1FD7E73E8DFA}" srcOrd="0" destOrd="0" presId="urn:microsoft.com/office/officeart/2008/layout/VerticalCircleList"/>
    <dgm:cxn modelId="{372C9049-49BE-487D-BA3C-4B042E17D332}" type="presParOf" srcId="{C2669AAF-86FE-40AC-B66C-8E7FF90300B7}" destId="{679FD547-0275-4C9B-ACD8-B5A3E83720AF}" srcOrd="0" destOrd="0" presId="urn:microsoft.com/office/officeart/2008/layout/VerticalCircleList"/>
    <dgm:cxn modelId="{BD97DB7A-6B1A-42B6-A032-6DE7C0E817DD}" type="presParOf" srcId="{679FD547-0275-4C9B-ACD8-B5A3E83720AF}" destId="{B7C57FC4-E5FF-4A49-9530-A0B8D6D1A226}" srcOrd="0" destOrd="0" presId="urn:microsoft.com/office/officeart/2008/layout/VerticalCircleList"/>
    <dgm:cxn modelId="{03BD172E-BB34-4D78-972A-D1BC9D52E17C}" type="presParOf" srcId="{679FD547-0275-4C9B-ACD8-B5A3E83720AF}" destId="{76DDEFAF-4DA9-46A5-B277-87F18D6F3053}" srcOrd="1" destOrd="0" presId="urn:microsoft.com/office/officeart/2008/layout/VerticalCircleList"/>
    <dgm:cxn modelId="{6A76A08E-6D93-45F3-9657-FF393B30E3E4}" type="presParOf" srcId="{679FD547-0275-4C9B-ACD8-B5A3E83720AF}" destId="{A933F5F2-5ED4-4BA5-94E5-3AAED3CF63F6}" srcOrd="2" destOrd="0" presId="urn:microsoft.com/office/officeart/2008/layout/VerticalCircleList"/>
    <dgm:cxn modelId="{B6EE9EEA-9FD8-49CA-AF75-8866DC0F8266}" type="presParOf" srcId="{679FD547-0275-4C9B-ACD8-B5A3E83720AF}" destId="{8AF0B97E-D172-4FDE-8AF8-6CBA84E2971C}" srcOrd="3" destOrd="0" presId="urn:microsoft.com/office/officeart/2008/layout/VerticalCircleList"/>
    <dgm:cxn modelId="{ADC1FB12-A300-4738-A8E5-DD49B0E6FADF}" type="presParOf" srcId="{8AF0B97E-D172-4FDE-8AF8-6CBA84E2971C}" destId="{61E0DCB7-8AC6-476D-8A8A-65404A832637}" srcOrd="0" destOrd="0" presId="urn:microsoft.com/office/officeart/2008/layout/VerticalCircleList"/>
    <dgm:cxn modelId="{D0DB046E-11DD-4649-8D15-68AB0FA8C256}" type="presParOf" srcId="{8AF0B97E-D172-4FDE-8AF8-6CBA84E2971C}" destId="{AD40307A-7979-49A2-9973-002A11F9A5E2}" srcOrd="1" destOrd="0" presId="urn:microsoft.com/office/officeart/2008/layout/VerticalCircleList"/>
    <dgm:cxn modelId="{82707EE6-A836-4132-BF29-D2ADC855E545}" type="presParOf" srcId="{8AF0B97E-D172-4FDE-8AF8-6CBA84E2971C}" destId="{14F8A769-369D-4D4F-B245-0291ED2E8CB8}" srcOrd="2" destOrd="0" presId="urn:microsoft.com/office/officeart/2008/layout/VerticalCircleList"/>
    <dgm:cxn modelId="{71BEBD23-9699-48C2-B5D9-ED1C4C4D5E56}" type="presParOf" srcId="{8AF0B97E-D172-4FDE-8AF8-6CBA84E2971C}" destId="{A467E935-5CA5-4776-9D8C-D257DD1C9EBC}" srcOrd="3" destOrd="0" presId="urn:microsoft.com/office/officeart/2008/layout/VerticalCircleList"/>
    <dgm:cxn modelId="{03DAD89F-88FD-4AE6-9663-062929995825}" type="presParOf" srcId="{8AF0B97E-D172-4FDE-8AF8-6CBA84E2971C}" destId="{0EFE1432-EBED-4E2D-BEFF-1FD7E73E8DFA}" srcOrd="4" destOrd="0" presId="urn:microsoft.com/office/officeart/2008/layout/VerticalCircleList"/>
    <dgm:cxn modelId="{66016BF9-AB8F-4257-A8EB-E34363B4FBD9}" type="presParOf" srcId="{8AF0B97E-D172-4FDE-8AF8-6CBA84E2971C}" destId="{A379C432-9D20-4644-9D72-3063A019F225}" srcOrd="5" destOrd="0" presId="urn:microsoft.com/office/officeart/2008/layout/VerticalCircleList"/>
    <dgm:cxn modelId="{3C290B78-1999-4A86-BCD1-75C6C020BCAB}" type="presParOf" srcId="{8AF0B97E-D172-4FDE-8AF8-6CBA84E2971C}" destId="{43F53561-6ED1-466F-8896-E17D44122743}" srcOrd="6" destOrd="0" presId="urn:microsoft.com/office/officeart/2008/layout/VerticalCircleList"/>
    <dgm:cxn modelId="{96697CF6-3F32-4EB5-83F6-F0308D3BB67E}" type="presParOf" srcId="{8AF0B97E-D172-4FDE-8AF8-6CBA84E2971C}" destId="{3718DD82-2FAF-4527-879B-6F8B8FA31F26}" srcOrd="7" destOrd="0" presId="urn:microsoft.com/office/officeart/2008/layout/VerticalCircleList"/>
    <dgm:cxn modelId="{5D75E2B8-AED4-4178-A5F8-2FF8210C8742}" type="presParOf" srcId="{8AF0B97E-D172-4FDE-8AF8-6CBA84E2971C}" destId="{746E3C6D-BCEB-4876-86F1-FEE2B702F71A}" srcOrd="8"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0E2D6-9592-4C0E-BC51-308DA6C19905}" type="doc">
      <dgm:prSet loTypeId="urn:microsoft.com/office/officeart/2005/8/layout/gear1" loCatId="relationship" qsTypeId="urn:microsoft.com/office/officeart/2005/8/quickstyle/simple1" qsCatId="simple" csTypeId="urn:microsoft.com/office/officeart/2005/8/colors/accent1_2" csCatId="accent1" phldr="1"/>
      <dgm:spPr/>
    </dgm:pt>
    <dgm:pt modelId="{F5329B59-AAE6-4A86-A5ED-280E57FDE5A6}">
      <dgm:prSet phldrT="[Text]"/>
      <dgm:spPr>
        <a:solidFill>
          <a:schemeClr val="bg1"/>
        </a:solidFill>
        <a:ln w="38100">
          <a:solidFill>
            <a:srgbClr val="FFC000"/>
          </a:solidFill>
        </a:ln>
      </dgm:spPr>
      <dgm:t>
        <a:bodyPr lIns="0" rIns="0"/>
        <a:lstStyle/>
        <a:p>
          <a:endParaRPr lang="en-US" b="1" dirty="0"/>
        </a:p>
      </dgm:t>
    </dgm:pt>
    <dgm:pt modelId="{72F37B5D-0DF5-41C6-8CD0-03D22DFBF664}" type="parTrans" cxnId="{8FB72BFE-C927-406A-A6CD-9A7335A8850B}">
      <dgm:prSet/>
      <dgm:spPr/>
      <dgm:t>
        <a:bodyPr/>
        <a:lstStyle/>
        <a:p>
          <a:endParaRPr lang="en-US"/>
        </a:p>
      </dgm:t>
    </dgm:pt>
    <dgm:pt modelId="{3B1D5799-B9EB-4456-922A-363C1341DDC5}" type="sibTrans" cxnId="{8FB72BFE-C927-406A-A6CD-9A7335A8850B}">
      <dgm:prSet/>
      <dgm:spPr/>
      <dgm:t>
        <a:bodyPr/>
        <a:lstStyle/>
        <a:p>
          <a:endParaRPr lang="en-US"/>
        </a:p>
      </dgm:t>
    </dgm:pt>
    <dgm:pt modelId="{C49719E3-FBC6-4F72-8911-5993D7A784D5}">
      <dgm:prSet phldrT="[Text]"/>
      <dgm:spPr>
        <a:noFill/>
        <a:ln w="38100">
          <a:solidFill>
            <a:srgbClr val="92D050"/>
          </a:solidFill>
        </a:ln>
      </dgm:spPr>
      <dgm:t>
        <a:bodyPr lIns="0" rIns="0"/>
        <a:lstStyle/>
        <a:p>
          <a:endParaRPr lang="en-US" b="1" dirty="0"/>
        </a:p>
      </dgm:t>
    </dgm:pt>
    <dgm:pt modelId="{EBFB304E-398B-4160-98F1-09A595A11AC1}" type="parTrans" cxnId="{08EE1206-9EC3-44A1-804A-35CF2C1E8376}">
      <dgm:prSet/>
      <dgm:spPr/>
      <dgm:t>
        <a:bodyPr/>
        <a:lstStyle/>
        <a:p>
          <a:endParaRPr lang="en-US"/>
        </a:p>
      </dgm:t>
    </dgm:pt>
    <dgm:pt modelId="{18061D41-B1C1-44CB-90C4-7067A41F4260}" type="sibTrans" cxnId="{08EE1206-9EC3-44A1-804A-35CF2C1E8376}">
      <dgm:prSet/>
      <dgm:spPr/>
      <dgm:t>
        <a:bodyPr/>
        <a:lstStyle/>
        <a:p>
          <a:endParaRPr lang="en-US"/>
        </a:p>
      </dgm:t>
    </dgm:pt>
    <dgm:pt modelId="{61278ADC-CA83-400E-9A9D-DF5173FCD6F9}">
      <dgm:prSet phldrT="[Text]"/>
      <dgm:spPr>
        <a:noFill/>
        <a:ln w="38100">
          <a:solidFill>
            <a:srgbClr val="0070C0"/>
          </a:solidFill>
        </a:ln>
      </dgm:spPr>
      <dgm:t>
        <a:bodyPr lIns="0" rIns="0"/>
        <a:lstStyle/>
        <a:p>
          <a:endParaRPr lang="en-US" b="1" dirty="0"/>
        </a:p>
      </dgm:t>
    </dgm:pt>
    <dgm:pt modelId="{560FDBF9-6D68-4B58-B908-9DBE640B5099}" type="parTrans" cxnId="{DAD23E9E-1576-4C07-A7E4-FB35FB418421}">
      <dgm:prSet/>
      <dgm:spPr/>
      <dgm:t>
        <a:bodyPr/>
        <a:lstStyle/>
        <a:p>
          <a:endParaRPr lang="en-US"/>
        </a:p>
      </dgm:t>
    </dgm:pt>
    <dgm:pt modelId="{92D8E07B-990C-4BF5-8E86-285EE7219F2B}" type="sibTrans" cxnId="{DAD23E9E-1576-4C07-A7E4-FB35FB418421}">
      <dgm:prSet/>
      <dgm:spPr/>
      <dgm:t>
        <a:bodyPr/>
        <a:lstStyle/>
        <a:p>
          <a:endParaRPr lang="en-US"/>
        </a:p>
      </dgm:t>
    </dgm:pt>
    <dgm:pt modelId="{346B9AD7-8E3B-4259-BADE-F56F91BBC2B2}" type="pres">
      <dgm:prSet presAssocID="{0510E2D6-9592-4C0E-BC51-308DA6C19905}" presName="composite" presStyleCnt="0">
        <dgm:presLayoutVars>
          <dgm:chMax val="3"/>
          <dgm:animLvl val="lvl"/>
          <dgm:resizeHandles val="exact"/>
        </dgm:presLayoutVars>
      </dgm:prSet>
      <dgm:spPr/>
    </dgm:pt>
    <dgm:pt modelId="{C98040CE-8484-4F79-A9C7-2E322BED43FB}" type="pres">
      <dgm:prSet presAssocID="{F5329B59-AAE6-4A86-A5ED-280E57FDE5A6}" presName="gear1" presStyleLbl="node1" presStyleIdx="0" presStyleCnt="3">
        <dgm:presLayoutVars>
          <dgm:chMax val="1"/>
          <dgm:bulletEnabled val="1"/>
        </dgm:presLayoutVars>
      </dgm:prSet>
      <dgm:spPr/>
      <dgm:t>
        <a:bodyPr/>
        <a:lstStyle/>
        <a:p>
          <a:endParaRPr lang="en-US"/>
        </a:p>
      </dgm:t>
    </dgm:pt>
    <dgm:pt modelId="{9A6720B5-BE75-4454-9F3C-5D44F1C8A4AC}" type="pres">
      <dgm:prSet presAssocID="{F5329B59-AAE6-4A86-A5ED-280E57FDE5A6}" presName="gear1srcNode" presStyleLbl="node1" presStyleIdx="0" presStyleCnt="3"/>
      <dgm:spPr/>
      <dgm:t>
        <a:bodyPr/>
        <a:lstStyle/>
        <a:p>
          <a:endParaRPr lang="en-US"/>
        </a:p>
      </dgm:t>
    </dgm:pt>
    <dgm:pt modelId="{AC67BCC7-2526-4579-B9AF-1C10E27F8788}" type="pres">
      <dgm:prSet presAssocID="{F5329B59-AAE6-4A86-A5ED-280E57FDE5A6}" presName="gear1dstNode" presStyleLbl="node1" presStyleIdx="0" presStyleCnt="3"/>
      <dgm:spPr/>
      <dgm:t>
        <a:bodyPr/>
        <a:lstStyle/>
        <a:p>
          <a:endParaRPr lang="en-US"/>
        </a:p>
      </dgm:t>
    </dgm:pt>
    <dgm:pt modelId="{656636EA-D315-497D-B6A1-5025044A3DC1}" type="pres">
      <dgm:prSet presAssocID="{C49719E3-FBC6-4F72-8911-5993D7A784D5}" presName="gear2" presStyleLbl="node1" presStyleIdx="1" presStyleCnt="3">
        <dgm:presLayoutVars>
          <dgm:chMax val="1"/>
          <dgm:bulletEnabled val="1"/>
        </dgm:presLayoutVars>
      </dgm:prSet>
      <dgm:spPr/>
      <dgm:t>
        <a:bodyPr/>
        <a:lstStyle/>
        <a:p>
          <a:endParaRPr lang="en-US"/>
        </a:p>
      </dgm:t>
    </dgm:pt>
    <dgm:pt modelId="{EA10BEC9-CF6D-4237-B0A9-4C5F0BCE4F69}" type="pres">
      <dgm:prSet presAssocID="{C49719E3-FBC6-4F72-8911-5993D7A784D5}" presName="gear2srcNode" presStyleLbl="node1" presStyleIdx="1" presStyleCnt="3"/>
      <dgm:spPr/>
      <dgm:t>
        <a:bodyPr/>
        <a:lstStyle/>
        <a:p>
          <a:endParaRPr lang="en-US"/>
        </a:p>
      </dgm:t>
    </dgm:pt>
    <dgm:pt modelId="{F5890DE6-E8AF-4218-9C0E-8CF3DD4B759A}" type="pres">
      <dgm:prSet presAssocID="{C49719E3-FBC6-4F72-8911-5993D7A784D5}" presName="gear2dstNode" presStyleLbl="node1" presStyleIdx="1" presStyleCnt="3"/>
      <dgm:spPr/>
      <dgm:t>
        <a:bodyPr/>
        <a:lstStyle/>
        <a:p>
          <a:endParaRPr lang="en-US"/>
        </a:p>
      </dgm:t>
    </dgm:pt>
    <dgm:pt modelId="{57563E0F-1240-4AB8-829B-534FBDFA88BC}" type="pres">
      <dgm:prSet presAssocID="{61278ADC-CA83-400E-9A9D-DF5173FCD6F9}" presName="gear3" presStyleLbl="node1" presStyleIdx="2" presStyleCnt="3"/>
      <dgm:spPr/>
      <dgm:t>
        <a:bodyPr/>
        <a:lstStyle/>
        <a:p>
          <a:endParaRPr lang="en-US"/>
        </a:p>
      </dgm:t>
    </dgm:pt>
    <dgm:pt modelId="{B780831B-62A3-476D-94CF-F7081913C241}" type="pres">
      <dgm:prSet presAssocID="{61278ADC-CA83-400E-9A9D-DF5173FCD6F9}" presName="gear3tx" presStyleLbl="node1" presStyleIdx="2" presStyleCnt="3">
        <dgm:presLayoutVars>
          <dgm:chMax val="1"/>
          <dgm:bulletEnabled val="1"/>
        </dgm:presLayoutVars>
      </dgm:prSet>
      <dgm:spPr/>
      <dgm:t>
        <a:bodyPr/>
        <a:lstStyle/>
        <a:p>
          <a:endParaRPr lang="en-US"/>
        </a:p>
      </dgm:t>
    </dgm:pt>
    <dgm:pt modelId="{BE07D2E4-38B9-4428-A414-DCD73DFBEDDB}" type="pres">
      <dgm:prSet presAssocID="{61278ADC-CA83-400E-9A9D-DF5173FCD6F9}" presName="gear3srcNode" presStyleLbl="node1" presStyleIdx="2" presStyleCnt="3"/>
      <dgm:spPr/>
      <dgm:t>
        <a:bodyPr/>
        <a:lstStyle/>
        <a:p>
          <a:endParaRPr lang="en-US"/>
        </a:p>
      </dgm:t>
    </dgm:pt>
    <dgm:pt modelId="{CE3AD311-FEEC-46C9-8F23-5EA9FC29728D}" type="pres">
      <dgm:prSet presAssocID="{61278ADC-CA83-400E-9A9D-DF5173FCD6F9}" presName="gear3dstNode" presStyleLbl="node1" presStyleIdx="2" presStyleCnt="3"/>
      <dgm:spPr/>
      <dgm:t>
        <a:bodyPr/>
        <a:lstStyle/>
        <a:p>
          <a:endParaRPr lang="en-US"/>
        </a:p>
      </dgm:t>
    </dgm:pt>
    <dgm:pt modelId="{89AAF5D9-898A-4CC5-B0D0-9EF6C671CA05}" type="pres">
      <dgm:prSet presAssocID="{3B1D5799-B9EB-4456-922A-363C1341DDC5}" presName="connector1" presStyleLbl="sibTrans2D1" presStyleIdx="0" presStyleCnt="3"/>
      <dgm:spPr/>
      <dgm:t>
        <a:bodyPr/>
        <a:lstStyle/>
        <a:p>
          <a:endParaRPr lang="en-US"/>
        </a:p>
      </dgm:t>
    </dgm:pt>
    <dgm:pt modelId="{A7F2B56A-0D40-4033-B602-E13F9EAEC49A}" type="pres">
      <dgm:prSet presAssocID="{18061D41-B1C1-44CB-90C4-7067A41F4260}" presName="connector2" presStyleLbl="sibTrans2D1" presStyleIdx="1" presStyleCnt="3"/>
      <dgm:spPr/>
      <dgm:t>
        <a:bodyPr/>
        <a:lstStyle/>
        <a:p>
          <a:endParaRPr lang="en-US"/>
        </a:p>
      </dgm:t>
    </dgm:pt>
    <dgm:pt modelId="{E0BBB26A-9686-4319-999B-267D3DF64AEF}" type="pres">
      <dgm:prSet presAssocID="{92D8E07B-990C-4BF5-8E86-285EE7219F2B}" presName="connector3" presStyleLbl="sibTrans2D1" presStyleIdx="2" presStyleCnt="3"/>
      <dgm:spPr/>
      <dgm:t>
        <a:bodyPr/>
        <a:lstStyle/>
        <a:p>
          <a:endParaRPr lang="en-US"/>
        </a:p>
      </dgm:t>
    </dgm:pt>
  </dgm:ptLst>
  <dgm:cxnLst>
    <dgm:cxn modelId="{7C712995-D4A2-4506-973E-64DB310DC114}" type="presOf" srcId="{C49719E3-FBC6-4F72-8911-5993D7A784D5}" destId="{F5890DE6-E8AF-4218-9C0E-8CF3DD4B759A}" srcOrd="2" destOrd="0" presId="urn:microsoft.com/office/officeart/2005/8/layout/gear1"/>
    <dgm:cxn modelId="{0F9FCB69-E5E1-4F9B-AB6E-02514F4FF462}" type="presOf" srcId="{61278ADC-CA83-400E-9A9D-DF5173FCD6F9}" destId="{57563E0F-1240-4AB8-829B-534FBDFA88BC}" srcOrd="0" destOrd="0" presId="urn:microsoft.com/office/officeart/2005/8/layout/gear1"/>
    <dgm:cxn modelId="{AB42994F-928F-41BF-9729-FD7E20311AF6}" type="presOf" srcId="{F5329B59-AAE6-4A86-A5ED-280E57FDE5A6}" destId="{AC67BCC7-2526-4579-B9AF-1C10E27F8788}" srcOrd="2" destOrd="0" presId="urn:microsoft.com/office/officeart/2005/8/layout/gear1"/>
    <dgm:cxn modelId="{83E4E2F9-786B-4CFA-8585-43B6541930CD}" type="presOf" srcId="{61278ADC-CA83-400E-9A9D-DF5173FCD6F9}" destId="{B780831B-62A3-476D-94CF-F7081913C241}" srcOrd="1" destOrd="0" presId="urn:microsoft.com/office/officeart/2005/8/layout/gear1"/>
    <dgm:cxn modelId="{CA2A2D2B-68C0-4EB0-B722-6F7F71331E66}" type="presOf" srcId="{18061D41-B1C1-44CB-90C4-7067A41F4260}" destId="{A7F2B56A-0D40-4033-B602-E13F9EAEC49A}" srcOrd="0" destOrd="0" presId="urn:microsoft.com/office/officeart/2005/8/layout/gear1"/>
    <dgm:cxn modelId="{1EE774CC-65A4-4095-95FB-7A4E911604D2}" type="presOf" srcId="{3B1D5799-B9EB-4456-922A-363C1341DDC5}" destId="{89AAF5D9-898A-4CC5-B0D0-9EF6C671CA05}" srcOrd="0" destOrd="0" presId="urn:microsoft.com/office/officeart/2005/8/layout/gear1"/>
    <dgm:cxn modelId="{62140552-8BA0-4B9B-841D-14BD6589B03C}" type="presOf" srcId="{F5329B59-AAE6-4A86-A5ED-280E57FDE5A6}" destId="{9A6720B5-BE75-4454-9F3C-5D44F1C8A4AC}" srcOrd="1" destOrd="0" presId="urn:microsoft.com/office/officeart/2005/8/layout/gear1"/>
    <dgm:cxn modelId="{8FB72BFE-C927-406A-A6CD-9A7335A8850B}" srcId="{0510E2D6-9592-4C0E-BC51-308DA6C19905}" destId="{F5329B59-AAE6-4A86-A5ED-280E57FDE5A6}" srcOrd="0" destOrd="0" parTransId="{72F37B5D-0DF5-41C6-8CD0-03D22DFBF664}" sibTransId="{3B1D5799-B9EB-4456-922A-363C1341DDC5}"/>
    <dgm:cxn modelId="{0D916B12-D7F0-4A02-B001-8F4ABD30BC54}" type="presOf" srcId="{F5329B59-AAE6-4A86-A5ED-280E57FDE5A6}" destId="{C98040CE-8484-4F79-A9C7-2E322BED43FB}" srcOrd="0" destOrd="0" presId="urn:microsoft.com/office/officeart/2005/8/layout/gear1"/>
    <dgm:cxn modelId="{894082B0-1391-4868-9D27-581B9C43C14C}" type="presOf" srcId="{0510E2D6-9592-4C0E-BC51-308DA6C19905}" destId="{346B9AD7-8E3B-4259-BADE-F56F91BBC2B2}" srcOrd="0" destOrd="0" presId="urn:microsoft.com/office/officeart/2005/8/layout/gear1"/>
    <dgm:cxn modelId="{32600BEF-8DAE-4A8C-83CE-FF0E36E27738}" type="presOf" srcId="{C49719E3-FBC6-4F72-8911-5993D7A784D5}" destId="{EA10BEC9-CF6D-4237-B0A9-4C5F0BCE4F69}" srcOrd="1" destOrd="0" presId="urn:microsoft.com/office/officeart/2005/8/layout/gear1"/>
    <dgm:cxn modelId="{DAD23E9E-1576-4C07-A7E4-FB35FB418421}" srcId="{0510E2D6-9592-4C0E-BC51-308DA6C19905}" destId="{61278ADC-CA83-400E-9A9D-DF5173FCD6F9}" srcOrd="2" destOrd="0" parTransId="{560FDBF9-6D68-4B58-B908-9DBE640B5099}" sibTransId="{92D8E07B-990C-4BF5-8E86-285EE7219F2B}"/>
    <dgm:cxn modelId="{C094E7EB-3529-4367-86DC-FBF6E959240F}" type="presOf" srcId="{C49719E3-FBC6-4F72-8911-5993D7A784D5}" destId="{656636EA-D315-497D-B6A1-5025044A3DC1}" srcOrd="0" destOrd="0" presId="urn:microsoft.com/office/officeart/2005/8/layout/gear1"/>
    <dgm:cxn modelId="{6C15488E-7A09-45AC-92B5-F53283C3BF38}" type="presOf" srcId="{61278ADC-CA83-400E-9A9D-DF5173FCD6F9}" destId="{CE3AD311-FEEC-46C9-8F23-5EA9FC29728D}" srcOrd="3" destOrd="0" presId="urn:microsoft.com/office/officeart/2005/8/layout/gear1"/>
    <dgm:cxn modelId="{4B8880DA-365B-4A65-85E0-97CFC57BB0B2}" type="presOf" srcId="{61278ADC-CA83-400E-9A9D-DF5173FCD6F9}" destId="{BE07D2E4-38B9-4428-A414-DCD73DFBEDDB}" srcOrd="2" destOrd="0" presId="urn:microsoft.com/office/officeart/2005/8/layout/gear1"/>
    <dgm:cxn modelId="{29B3C85F-FAA4-4D50-92A5-F59AEEAB2CAD}" type="presOf" srcId="{92D8E07B-990C-4BF5-8E86-285EE7219F2B}" destId="{E0BBB26A-9686-4319-999B-267D3DF64AEF}" srcOrd="0" destOrd="0" presId="urn:microsoft.com/office/officeart/2005/8/layout/gear1"/>
    <dgm:cxn modelId="{08EE1206-9EC3-44A1-804A-35CF2C1E8376}" srcId="{0510E2D6-9592-4C0E-BC51-308DA6C19905}" destId="{C49719E3-FBC6-4F72-8911-5993D7A784D5}" srcOrd="1" destOrd="0" parTransId="{EBFB304E-398B-4160-98F1-09A595A11AC1}" sibTransId="{18061D41-B1C1-44CB-90C4-7067A41F4260}"/>
    <dgm:cxn modelId="{B2646379-B291-48A8-98A9-16D1EAE0441C}" type="presParOf" srcId="{346B9AD7-8E3B-4259-BADE-F56F91BBC2B2}" destId="{C98040CE-8484-4F79-A9C7-2E322BED43FB}" srcOrd="0" destOrd="0" presId="urn:microsoft.com/office/officeart/2005/8/layout/gear1"/>
    <dgm:cxn modelId="{38D43188-745C-4247-A7D2-575220336A66}" type="presParOf" srcId="{346B9AD7-8E3B-4259-BADE-F56F91BBC2B2}" destId="{9A6720B5-BE75-4454-9F3C-5D44F1C8A4AC}" srcOrd="1" destOrd="0" presId="urn:microsoft.com/office/officeart/2005/8/layout/gear1"/>
    <dgm:cxn modelId="{A69FDE13-F1BB-4F3E-928E-83ED494575C8}" type="presParOf" srcId="{346B9AD7-8E3B-4259-BADE-F56F91BBC2B2}" destId="{AC67BCC7-2526-4579-B9AF-1C10E27F8788}" srcOrd="2" destOrd="0" presId="urn:microsoft.com/office/officeart/2005/8/layout/gear1"/>
    <dgm:cxn modelId="{A4031086-8933-49D8-8F97-81B1DCA9D4FF}" type="presParOf" srcId="{346B9AD7-8E3B-4259-BADE-F56F91BBC2B2}" destId="{656636EA-D315-497D-B6A1-5025044A3DC1}" srcOrd="3" destOrd="0" presId="urn:microsoft.com/office/officeart/2005/8/layout/gear1"/>
    <dgm:cxn modelId="{D479D667-AA57-4EE8-9F45-87D3170BBC78}" type="presParOf" srcId="{346B9AD7-8E3B-4259-BADE-F56F91BBC2B2}" destId="{EA10BEC9-CF6D-4237-B0A9-4C5F0BCE4F69}" srcOrd="4" destOrd="0" presId="urn:microsoft.com/office/officeart/2005/8/layout/gear1"/>
    <dgm:cxn modelId="{39387AE1-42D8-42DB-96C3-1B4CDCA971DA}" type="presParOf" srcId="{346B9AD7-8E3B-4259-BADE-F56F91BBC2B2}" destId="{F5890DE6-E8AF-4218-9C0E-8CF3DD4B759A}" srcOrd="5" destOrd="0" presId="urn:microsoft.com/office/officeart/2005/8/layout/gear1"/>
    <dgm:cxn modelId="{9A49AB68-35D8-44EB-8378-DC995398636A}" type="presParOf" srcId="{346B9AD7-8E3B-4259-BADE-F56F91BBC2B2}" destId="{57563E0F-1240-4AB8-829B-534FBDFA88BC}" srcOrd="6" destOrd="0" presId="urn:microsoft.com/office/officeart/2005/8/layout/gear1"/>
    <dgm:cxn modelId="{F4E98636-AC87-4D63-958B-9609D4B43FF3}" type="presParOf" srcId="{346B9AD7-8E3B-4259-BADE-F56F91BBC2B2}" destId="{B780831B-62A3-476D-94CF-F7081913C241}" srcOrd="7" destOrd="0" presId="urn:microsoft.com/office/officeart/2005/8/layout/gear1"/>
    <dgm:cxn modelId="{BE444A80-CCBC-46D4-9E6C-2814DB2944D5}" type="presParOf" srcId="{346B9AD7-8E3B-4259-BADE-F56F91BBC2B2}" destId="{BE07D2E4-38B9-4428-A414-DCD73DFBEDDB}" srcOrd="8" destOrd="0" presId="urn:microsoft.com/office/officeart/2005/8/layout/gear1"/>
    <dgm:cxn modelId="{5BDA8633-B057-4AE3-8415-C802B0981F3E}" type="presParOf" srcId="{346B9AD7-8E3B-4259-BADE-F56F91BBC2B2}" destId="{CE3AD311-FEEC-46C9-8F23-5EA9FC29728D}" srcOrd="9" destOrd="0" presId="urn:microsoft.com/office/officeart/2005/8/layout/gear1"/>
    <dgm:cxn modelId="{58872101-92F8-445A-A5F2-1B6673F7EDEE}" type="presParOf" srcId="{346B9AD7-8E3B-4259-BADE-F56F91BBC2B2}" destId="{89AAF5D9-898A-4CC5-B0D0-9EF6C671CA05}" srcOrd="10" destOrd="0" presId="urn:microsoft.com/office/officeart/2005/8/layout/gear1"/>
    <dgm:cxn modelId="{F1DB9363-FD6C-4CAB-853A-2439288E823E}" type="presParOf" srcId="{346B9AD7-8E3B-4259-BADE-F56F91BBC2B2}" destId="{A7F2B56A-0D40-4033-B602-E13F9EAEC49A}" srcOrd="11" destOrd="0" presId="urn:microsoft.com/office/officeart/2005/8/layout/gear1"/>
    <dgm:cxn modelId="{814BEC81-F13D-4E85-8306-DED613A2CBA1}" type="presParOf" srcId="{346B9AD7-8E3B-4259-BADE-F56F91BBC2B2}" destId="{E0BBB26A-9686-4319-999B-267D3DF64AE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BDF716-FCB1-4C6E-9F76-741136C29B5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95B1CD0-CA94-4FDC-8126-C8C039A803BE}">
      <dgm:prSet phldrT="[Text]" custT="1"/>
      <dgm:spPr>
        <a:solidFill>
          <a:srgbClr val="FF0000"/>
        </a:solidFill>
      </dgm:spPr>
      <dgm:t>
        <a:bodyPr/>
        <a:lstStyle/>
        <a:p>
          <a:r>
            <a:rPr lang="en-US" sz="2400" b="1" dirty="0" smtClean="0">
              <a:effectLst>
                <a:outerShdw blurRad="38100" dist="38100" dir="2700000" algn="tl">
                  <a:srgbClr val="000000">
                    <a:alpha val="43137"/>
                  </a:srgbClr>
                </a:outerShdw>
              </a:effectLst>
            </a:rPr>
            <a:t>Purpose of Recordkeeping</a:t>
          </a:r>
          <a:endParaRPr lang="en-US" sz="2400" b="1" dirty="0">
            <a:effectLst>
              <a:outerShdw blurRad="38100" dist="38100" dir="2700000" algn="tl">
                <a:srgbClr val="000000">
                  <a:alpha val="43137"/>
                </a:srgbClr>
              </a:outerShdw>
            </a:effectLst>
          </a:endParaRPr>
        </a:p>
      </dgm:t>
    </dgm:pt>
    <dgm:pt modelId="{68336FD9-9288-4CA2-9EF9-0EEFC22451D5}" type="parTrans" cxnId="{4D560D18-5260-4EBF-B20E-ECD06C176089}">
      <dgm:prSet/>
      <dgm:spPr/>
      <dgm:t>
        <a:bodyPr/>
        <a:lstStyle/>
        <a:p>
          <a:endParaRPr lang="en-US"/>
        </a:p>
      </dgm:t>
    </dgm:pt>
    <dgm:pt modelId="{B1917D41-9AC4-455C-8D6D-7C4FC26A91B4}" type="sibTrans" cxnId="{4D560D18-5260-4EBF-B20E-ECD06C176089}">
      <dgm:prSet/>
      <dgm:spPr/>
      <dgm:t>
        <a:bodyPr/>
        <a:lstStyle/>
        <a:p>
          <a:endParaRPr lang="en-US"/>
        </a:p>
      </dgm:t>
    </dgm:pt>
    <dgm:pt modelId="{0A5B4835-F4A5-42C7-81D0-539807068435}">
      <dgm:prSet phldrT="[Text]" custT="1"/>
      <dgm:spPr>
        <a:solidFill>
          <a:srgbClr val="92D050"/>
        </a:solidFill>
      </dgm:spPr>
      <dgm:t>
        <a:bodyPr/>
        <a:lstStyle/>
        <a:p>
          <a:r>
            <a:rPr lang="en-US" sz="2400" b="1" dirty="0" smtClean="0">
              <a:effectLst>
                <a:outerShdw blurRad="38100" dist="38100" dir="2700000" algn="tl">
                  <a:srgbClr val="000000">
                    <a:alpha val="43137"/>
                  </a:srgbClr>
                </a:outerShdw>
              </a:effectLst>
            </a:rPr>
            <a:t>Record Availability</a:t>
          </a:r>
          <a:endParaRPr lang="en-US" sz="2400" b="1" dirty="0">
            <a:effectLst>
              <a:outerShdw blurRad="38100" dist="38100" dir="2700000" algn="tl">
                <a:srgbClr val="000000">
                  <a:alpha val="43137"/>
                </a:srgbClr>
              </a:outerShdw>
            </a:effectLst>
          </a:endParaRPr>
        </a:p>
      </dgm:t>
    </dgm:pt>
    <dgm:pt modelId="{195C8352-244E-496A-BCFD-893A6B25473A}" type="parTrans" cxnId="{C158D39E-0495-4CB3-9AA7-44823F0768B1}">
      <dgm:prSet/>
      <dgm:spPr/>
      <dgm:t>
        <a:bodyPr/>
        <a:lstStyle/>
        <a:p>
          <a:endParaRPr lang="en-US"/>
        </a:p>
      </dgm:t>
    </dgm:pt>
    <dgm:pt modelId="{B0E52E7D-5686-4D3F-8DF6-2C1C0A196B81}" type="sibTrans" cxnId="{C158D39E-0495-4CB3-9AA7-44823F0768B1}">
      <dgm:prSet/>
      <dgm:spPr/>
      <dgm:t>
        <a:bodyPr/>
        <a:lstStyle/>
        <a:p>
          <a:endParaRPr lang="en-US"/>
        </a:p>
      </dgm:t>
    </dgm:pt>
    <dgm:pt modelId="{3D785F45-B66A-45D1-BD2F-A6B1E68AFD71}">
      <dgm:prSet phldrT="[Text]" custT="1"/>
      <dgm:spPr/>
      <dgm:t>
        <a:bodyPr/>
        <a:lstStyle/>
        <a:p>
          <a:r>
            <a:rPr lang="en-US" sz="2400" b="1" dirty="0" smtClean="0">
              <a:effectLst>
                <a:outerShdw blurRad="38100" dist="38100" dir="2700000" algn="tl">
                  <a:srgbClr val="000000">
                    <a:alpha val="43137"/>
                  </a:srgbClr>
                </a:outerShdw>
              </a:effectLst>
            </a:rPr>
            <a:t>Impact of Non-compliance</a:t>
          </a:r>
          <a:endParaRPr lang="en-US" sz="2400" b="1" dirty="0">
            <a:effectLst>
              <a:outerShdw blurRad="38100" dist="38100" dir="2700000" algn="tl">
                <a:srgbClr val="000000">
                  <a:alpha val="43137"/>
                </a:srgbClr>
              </a:outerShdw>
            </a:effectLst>
          </a:endParaRPr>
        </a:p>
      </dgm:t>
    </dgm:pt>
    <dgm:pt modelId="{A86E8045-8BE5-4766-A2D4-0FF2D0852567}" type="parTrans" cxnId="{7FA7C1DD-A2EE-47D8-A75B-0ACCF91A0B4C}">
      <dgm:prSet/>
      <dgm:spPr/>
      <dgm:t>
        <a:bodyPr/>
        <a:lstStyle/>
        <a:p>
          <a:endParaRPr lang="en-US"/>
        </a:p>
      </dgm:t>
    </dgm:pt>
    <dgm:pt modelId="{940ACDDE-87C5-4A4C-B229-5D43EE4074C3}" type="sibTrans" cxnId="{7FA7C1DD-A2EE-47D8-A75B-0ACCF91A0B4C}">
      <dgm:prSet/>
      <dgm:spPr/>
      <dgm:t>
        <a:bodyPr/>
        <a:lstStyle/>
        <a:p>
          <a:endParaRPr lang="en-US"/>
        </a:p>
      </dgm:t>
    </dgm:pt>
    <dgm:pt modelId="{5626E091-2FEF-43AC-87AE-0AE0E96B7345}">
      <dgm:prSet phldrT="[Text]" custT="1"/>
      <dgm:spPr>
        <a:solidFill>
          <a:srgbClr val="FFC000"/>
        </a:solidFill>
      </dgm:spPr>
      <dgm:t>
        <a:bodyPr/>
        <a:lstStyle/>
        <a:p>
          <a:r>
            <a:rPr lang="en-US" sz="2400" b="1" dirty="0" smtClean="0">
              <a:effectLst>
                <a:outerShdw blurRad="38100" dist="38100" dir="2700000" algn="tl">
                  <a:srgbClr val="000000">
                    <a:alpha val="43137"/>
                  </a:srgbClr>
                </a:outerShdw>
              </a:effectLst>
            </a:rPr>
            <a:t>Record Variety</a:t>
          </a:r>
          <a:endParaRPr lang="en-US" sz="2400" b="1" dirty="0">
            <a:effectLst>
              <a:outerShdw blurRad="38100" dist="38100" dir="2700000" algn="tl">
                <a:srgbClr val="000000">
                  <a:alpha val="43137"/>
                </a:srgbClr>
              </a:outerShdw>
            </a:effectLst>
          </a:endParaRPr>
        </a:p>
      </dgm:t>
    </dgm:pt>
    <dgm:pt modelId="{2CED8525-EB9B-4387-93AA-58FC6C91F314}" type="parTrans" cxnId="{7E2B55B2-06C8-49D6-9914-25C6C22659F9}">
      <dgm:prSet/>
      <dgm:spPr/>
      <dgm:t>
        <a:bodyPr/>
        <a:lstStyle/>
        <a:p>
          <a:endParaRPr lang="en-US"/>
        </a:p>
      </dgm:t>
    </dgm:pt>
    <dgm:pt modelId="{3BEC27F6-BEBA-4385-ACC6-7B1F47F15CFD}" type="sibTrans" cxnId="{7E2B55B2-06C8-49D6-9914-25C6C22659F9}">
      <dgm:prSet/>
      <dgm:spPr/>
      <dgm:t>
        <a:bodyPr/>
        <a:lstStyle/>
        <a:p>
          <a:endParaRPr lang="en-US"/>
        </a:p>
      </dgm:t>
    </dgm:pt>
    <dgm:pt modelId="{A2F15052-8A0D-46E5-A37B-6983F32A7E84}" type="pres">
      <dgm:prSet presAssocID="{29BDF716-FCB1-4C6E-9F76-741136C29B55}" presName="linear" presStyleCnt="0">
        <dgm:presLayoutVars>
          <dgm:dir/>
          <dgm:animLvl val="lvl"/>
          <dgm:resizeHandles val="exact"/>
        </dgm:presLayoutVars>
      </dgm:prSet>
      <dgm:spPr/>
      <dgm:t>
        <a:bodyPr/>
        <a:lstStyle/>
        <a:p>
          <a:endParaRPr lang="en-US"/>
        </a:p>
      </dgm:t>
    </dgm:pt>
    <dgm:pt modelId="{75A0F0C6-BDE1-49A1-9D61-A3A44BEF131B}" type="pres">
      <dgm:prSet presAssocID="{995B1CD0-CA94-4FDC-8126-C8C039A803BE}" presName="parentLin" presStyleCnt="0"/>
      <dgm:spPr/>
    </dgm:pt>
    <dgm:pt modelId="{24422981-AC5F-4E13-AA1E-B97C5194584F}" type="pres">
      <dgm:prSet presAssocID="{995B1CD0-CA94-4FDC-8126-C8C039A803BE}" presName="parentLeftMargin" presStyleLbl="node1" presStyleIdx="0" presStyleCnt="4"/>
      <dgm:spPr/>
      <dgm:t>
        <a:bodyPr/>
        <a:lstStyle/>
        <a:p>
          <a:endParaRPr lang="en-US"/>
        </a:p>
      </dgm:t>
    </dgm:pt>
    <dgm:pt modelId="{EEBB19D1-C933-4E11-949E-6B4DEB9EE5FF}" type="pres">
      <dgm:prSet presAssocID="{995B1CD0-CA94-4FDC-8126-C8C039A803BE}" presName="parentText" presStyleLbl="node1" presStyleIdx="0" presStyleCnt="4">
        <dgm:presLayoutVars>
          <dgm:chMax val="0"/>
          <dgm:bulletEnabled val="1"/>
        </dgm:presLayoutVars>
      </dgm:prSet>
      <dgm:spPr/>
      <dgm:t>
        <a:bodyPr/>
        <a:lstStyle/>
        <a:p>
          <a:endParaRPr lang="en-US"/>
        </a:p>
      </dgm:t>
    </dgm:pt>
    <dgm:pt modelId="{51BE2CD2-7325-4CB4-B07D-908FD589B448}" type="pres">
      <dgm:prSet presAssocID="{995B1CD0-CA94-4FDC-8126-C8C039A803BE}" presName="negativeSpace" presStyleCnt="0"/>
      <dgm:spPr/>
    </dgm:pt>
    <dgm:pt modelId="{24403E4B-BD11-4B77-882E-AE5C549C6A8C}" type="pres">
      <dgm:prSet presAssocID="{995B1CD0-CA94-4FDC-8126-C8C039A803BE}" presName="childText" presStyleLbl="conFgAcc1" presStyleIdx="0" presStyleCnt="4">
        <dgm:presLayoutVars>
          <dgm:bulletEnabled val="1"/>
        </dgm:presLayoutVars>
      </dgm:prSet>
      <dgm:spPr>
        <a:ln>
          <a:solidFill>
            <a:srgbClr val="FF0000"/>
          </a:solidFill>
        </a:ln>
      </dgm:spPr>
      <dgm:t>
        <a:bodyPr/>
        <a:lstStyle/>
        <a:p>
          <a:endParaRPr lang="en-US"/>
        </a:p>
      </dgm:t>
    </dgm:pt>
    <dgm:pt modelId="{EF8EC91C-98AF-4633-B02A-36C8E1FECFD9}" type="pres">
      <dgm:prSet presAssocID="{B1917D41-9AC4-455C-8D6D-7C4FC26A91B4}" presName="spaceBetweenRectangles" presStyleCnt="0"/>
      <dgm:spPr/>
    </dgm:pt>
    <dgm:pt modelId="{F4C92D45-8502-441B-AD89-460D478E25E7}" type="pres">
      <dgm:prSet presAssocID="{5626E091-2FEF-43AC-87AE-0AE0E96B7345}" presName="parentLin" presStyleCnt="0"/>
      <dgm:spPr/>
    </dgm:pt>
    <dgm:pt modelId="{F2966681-5388-41FB-B346-7E0E3CCE7C87}" type="pres">
      <dgm:prSet presAssocID="{5626E091-2FEF-43AC-87AE-0AE0E96B7345}" presName="parentLeftMargin" presStyleLbl="node1" presStyleIdx="0" presStyleCnt="4"/>
      <dgm:spPr/>
      <dgm:t>
        <a:bodyPr/>
        <a:lstStyle/>
        <a:p>
          <a:endParaRPr lang="en-US"/>
        </a:p>
      </dgm:t>
    </dgm:pt>
    <dgm:pt modelId="{171AE4BA-30C7-417F-BFE7-BDE51420486C}" type="pres">
      <dgm:prSet presAssocID="{5626E091-2FEF-43AC-87AE-0AE0E96B7345}" presName="parentText" presStyleLbl="node1" presStyleIdx="1" presStyleCnt="4">
        <dgm:presLayoutVars>
          <dgm:chMax val="0"/>
          <dgm:bulletEnabled val="1"/>
        </dgm:presLayoutVars>
      </dgm:prSet>
      <dgm:spPr/>
      <dgm:t>
        <a:bodyPr/>
        <a:lstStyle/>
        <a:p>
          <a:endParaRPr lang="en-US"/>
        </a:p>
      </dgm:t>
    </dgm:pt>
    <dgm:pt modelId="{660BF034-7AC4-43D6-BFA7-798CD60FCAC1}" type="pres">
      <dgm:prSet presAssocID="{5626E091-2FEF-43AC-87AE-0AE0E96B7345}" presName="negativeSpace" presStyleCnt="0"/>
      <dgm:spPr/>
    </dgm:pt>
    <dgm:pt modelId="{328133A9-9BFF-4255-B0B6-358624ACE289}" type="pres">
      <dgm:prSet presAssocID="{5626E091-2FEF-43AC-87AE-0AE0E96B7345}" presName="childText" presStyleLbl="conFgAcc1" presStyleIdx="1" presStyleCnt="4">
        <dgm:presLayoutVars>
          <dgm:bulletEnabled val="1"/>
        </dgm:presLayoutVars>
      </dgm:prSet>
      <dgm:spPr>
        <a:ln>
          <a:solidFill>
            <a:srgbClr val="FFC000"/>
          </a:solidFill>
        </a:ln>
      </dgm:spPr>
    </dgm:pt>
    <dgm:pt modelId="{B4BB451D-3F94-4042-989F-57AC5120CDEC}" type="pres">
      <dgm:prSet presAssocID="{3BEC27F6-BEBA-4385-ACC6-7B1F47F15CFD}" presName="spaceBetweenRectangles" presStyleCnt="0"/>
      <dgm:spPr/>
    </dgm:pt>
    <dgm:pt modelId="{F77B9B4A-B753-4866-A17D-0CB401A50F18}" type="pres">
      <dgm:prSet presAssocID="{0A5B4835-F4A5-42C7-81D0-539807068435}" presName="parentLin" presStyleCnt="0"/>
      <dgm:spPr/>
    </dgm:pt>
    <dgm:pt modelId="{8511A163-6A20-49BE-BBFF-005573B1217B}" type="pres">
      <dgm:prSet presAssocID="{0A5B4835-F4A5-42C7-81D0-539807068435}" presName="parentLeftMargin" presStyleLbl="node1" presStyleIdx="1" presStyleCnt="4"/>
      <dgm:spPr/>
      <dgm:t>
        <a:bodyPr/>
        <a:lstStyle/>
        <a:p>
          <a:endParaRPr lang="en-US"/>
        </a:p>
      </dgm:t>
    </dgm:pt>
    <dgm:pt modelId="{292CB700-CD6F-4340-8FAE-524796D27C5A}" type="pres">
      <dgm:prSet presAssocID="{0A5B4835-F4A5-42C7-81D0-539807068435}" presName="parentText" presStyleLbl="node1" presStyleIdx="2" presStyleCnt="4">
        <dgm:presLayoutVars>
          <dgm:chMax val="0"/>
          <dgm:bulletEnabled val="1"/>
        </dgm:presLayoutVars>
      </dgm:prSet>
      <dgm:spPr/>
      <dgm:t>
        <a:bodyPr/>
        <a:lstStyle/>
        <a:p>
          <a:endParaRPr lang="en-US"/>
        </a:p>
      </dgm:t>
    </dgm:pt>
    <dgm:pt modelId="{21C3AB32-EC89-404A-A3AF-095DFFCE269E}" type="pres">
      <dgm:prSet presAssocID="{0A5B4835-F4A5-42C7-81D0-539807068435}" presName="negativeSpace" presStyleCnt="0"/>
      <dgm:spPr/>
    </dgm:pt>
    <dgm:pt modelId="{46B4EF1B-8AEA-4973-9AC5-AE41EF4B1FCD}" type="pres">
      <dgm:prSet presAssocID="{0A5B4835-F4A5-42C7-81D0-539807068435}" presName="childText" presStyleLbl="conFgAcc1" presStyleIdx="2" presStyleCnt="4">
        <dgm:presLayoutVars>
          <dgm:bulletEnabled val="1"/>
        </dgm:presLayoutVars>
      </dgm:prSet>
      <dgm:spPr>
        <a:ln>
          <a:solidFill>
            <a:srgbClr val="92D050"/>
          </a:solidFill>
        </a:ln>
      </dgm:spPr>
    </dgm:pt>
    <dgm:pt modelId="{574BB7D6-B81B-455A-B91A-CDB09FAD62D8}" type="pres">
      <dgm:prSet presAssocID="{B0E52E7D-5686-4D3F-8DF6-2C1C0A196B81}" presName="spaceBetweenRectangles" presStyleCnt="0"/>
      <dgm:spPr/>
    </dgm:pt>
    <dgm:pt modelId="{3DF1D3A3-F44A-4BBD-B1B0-0245B8823D64}" type="pres">
      <dgm:prSet presAssocID="{3D785F45-B66A-45D1-BD2F-A6B1E68AFD71}" presName="parentLin" presStyleCnt="0"/>
      <dgm:spPr/>
    </dgm:pt>
    <dgm:pt modelId="{79563358-06F7-4316-B11E-75EE9652461B}" type="pres">
      <dgm:prSet presAssocID="{3D785F45-B66A-45D1-BD2F-A6B1E68AFD71}" presName="parentLeftMargin" presStyleLbl="node1" presStyleIdx="2" presStyleCnt="4"/>
      <dgm:spPr/>
      <dgm:t>
        <a:bodyPr/>
        <a:lstStyle/>
        <a:p>
          <a:endParaRPr lang="en-US"/>
        </a:p>
      </dgm:t>
    </dgm:pt>
    <dgm:pt modelId="{EFC5656D-62D2-445C-89A7-C9136149E1F7}" type="pres">
      <dgm:prSet presAssocID="{3D785F45-B66A-45D1-BD2F-A6B1E68AFD71}" presName="parentText" presStyleLbl="node1" presStyleIdx="3" presStyleCnt="4">
        <dgm:presLayoutVars>
          <dgm:chMax val="0"/>
          <dgm:bulletEnabled val="1"/>
        </dgm:presLayoutVars>
      </dgm:prSet>
      <dgm:spPr/>
      <dgm:t>
        <a:bodyPr/>
        <a:lstStyle/>
        <a:p>
          <a:endParaRPr lang="en-US"/>
        </a:p>
      </dgm:t>
    </dgm:pt>
    <dgm:pt modelId="{8526C3A5-3352-41F5-9AF0-75EA7D715004}" type="pres">
      <dgm:prSet presAssocID="{3D785F45-B66A-45D1-BD2F-A6B1E68AFD71}" presName="negativeSpace" presStyleCnt="0"/>
      <dgm:spPr/>
    </dgm:pt>
    <dgm:pt modelId="{060FC5AE-04E4-4A40-B37A-279952152496}" type="pres">
      <dgm:prSet presAssocID="{3D785F45-B66A-45D1-BD2F-A6B1E68AFD71}" presName="childText" presStyleLbl="conFgAcc1" presStyleIdx="3" presStyleCnt="4">
        <dgm:presLayoutVars>
          <dgm:bulletEnabled val="1"/>
        </dgm:presLayoutVars>
      </dgm:prSet>
      <dgm:spPr/>
    </dgm:pt>
  </dgm:ptLst>
  <dgm:cxnLst>
    <dgm:cxn modelId="{104974BD-0607-447C-B5AB-22A729EBB5A4}" type="presOf" srcId="{5626E091-2FEF-43AC-87AE-0AE0E96B7345}" destId="{F2966681-5388-41FB-B346-7E0E3CCE7C87}" srcOrd="0" destOrd="0" presId="urn:microsoft.com/office/officeart/2005/8/layout/list1"/>
    <dgm:cxn modelId="{78C89B8E-BE12-411F-88CD-2593BD0F3C70}" type="presOf" srcId="{995B1CD0-CA94-4FDC-8126-C8C039A803BE}" destId="{EEBB19D1-C933-4E11-949E-6B4DEB9EE5FF}" srcOrd="1" destOrd="0" presId="urn:microsoft.com/office/officeart/2005/8/layout/list1"/>
    <dgm:cxn modelId="{F428559B-3635-421C-82F0-093886361DB3}" type="presOf" srcId="{5626E091-2FEF-43AC-87AE-0AE0E96B7345}" destId="{171AE4BA-30C7-417F-BFE7-BDE51420486C}" srcOrd="1" destOrd="0" presId="urn:microsoft.com/office/officeart/2005/8/layout/list1"/>
    <dgm:cxn modelId="{12969751-20FB-4A23-B4BA-DFCECB79428D}" type="presOf" srcId="{0A5B4835-F4A5-42C7-81D0-539807068435}" destId="{8511A163-6A20-49BE-BBFF-005573B1217B}" srcOrd="0" destOrd="0" presId="urn:microsoft.com/office/officeart/2005/8/layout/list1"/>
    <dgm:cxn modelId="{9BCC0BC0-1C4B-4BF1-99ED-E9D14544051B}" type="presOf" srcId="{29BDF716-FCB1-4C6E-9F76-741136C29B55}" destId="{A2F15052-8A0D-46E5-A37B-6983F32A7E84}" srcOrd="0" destOrd="0" presId="urn:microsoft.com/office/officeart/2005/8/layout/list1"/>
    <dgm:cxn modelId="{7E2B55B2-06C8-49D6-9914-25C6C22659F9}" srcId="{29BDF716-FCB1-4C6E-9F76-741136C29B55}" destId="{5626E091-2FEF-43AC-87AE-0AE0E96B7345}" srcOrd="1" destOrd="0" parTransId="{2CED8525-EB9B-4387-93AA-58FC6C91F314}" sibTransId="{3BEC27F6-BEBA-4385-ACC6-7B1F47F15CFD}"/>
    <dgm:cxn modelId="{4D560D18-5260-4EBF-B20E-ECD06C176089}" srcId="{29BDF716-FCB1-4C6E-9F76-741136C29B55}" destId="{995B1CD0-CA94-4FDC-8126-C8C039A803BE}" srcOrd="0" destOrd="0" parTransId="{68336FD9-9288-4CA2-9EF9-0EEFC22451D5}" sibTransId="{B1917D41-9AC4-455C-8D6D-7C4FC26A91B4}"/>
    <dgm:cxn modelId="{7FA7C1DD-A2EE-47D8-A75B-0ACCF91A0B4C}" srcId="{29BDF716-FCB1-4C6E-9F76-741136C29B55}" destId="{3D785F45-B66A-45D1-BD2F-A6B1E68AFD71}" srcOrd="3" destOrd="0" parTransId="{A86E8045-8BE5-4766-A2D4-0FF2D0852567}" sibTransId="{940ACDDE-87C5-4A4C-B229-5D43EE4074C3}"/>
    <dgm:cxn modelId="{2195A2BA-530F-4CB8-91E1-FFE94F01E850}" type="presOf" srcId="{3D785F45-B66A-45D1-BD2F-A6B1E68AFD71}" destId="{EFC5656D-62D2-445C-89A7-C9136149E1F7}" srcOrd="1" destOrd="0" presId="urn:microsoft.com/office/officeart/2005/8/layout/list1"/>
    <dgm:cxn modelId="{9360CF76-A0E8-467B-9BFC-75B0830B8D6D}" type="presOf" srcId="{0A5B4835-F4A5-42C7-81D0-539807068435}" destId="{292CB700-CD6F-4340-8FAE-524796D27C5A}" srcOrd="1" destOrd="0" presId="urn:microsoft.com/office/officeart/2005/8/layout/list1"/>
    <dgm:cxn modelId="{3B10CF04-2A9E-444B-8390-7C9FAF74EFCB}" type="presOf" srcId="{3D785F45-B66A-45D1-BD2F-A6B1E68AFD71}" destId="{79563358-06F7-4316-B11E-75EE9652461B}" srcOrd="0" destOrd="0" presId="urn:microsoft.com/office/officeart/2005/8/layout/list1"/>
    <dgm:cxn modelId="{8954ACDC-0F9A-4212-92F7-FE135F432004}" type="presOf" srcId="{995B1CD0-CA94-4FDC-8126-C8C039A803BE}" destId="{24422981-AC5F-4E13-AA1E-B97C5194584F}" srcOrd="0" destOrd="0" presId="urn:microsoft.com/office/officeart/2005/8/layout/list1"/>
    <dgm:cxn modelId="{C158D39E-0495-4CB3-9AA7-44823F0768B1}" srcId="{29BDF716-FCB1-4C6E-9F76-741136C29B55}" destId="{0A5B4835-F4A5-42C7-81D0-539807068435}" srcOrd="2" destOrd="0" parTransId="{195C8352-244E-496A-BCFD-893A6B25473A}" sibTransId="{B0E52E7D-5686-4D3F-8DF6-2C1C0A196B81}"/>
    <dgm:cxn modelId="{7DC7BE3D-A889-4D68-8115-4BCD0551D65B}" type="presParOf" srcId="{A2F15052-8A0D-46E5-A37B-6983F32A7E84}" destId="{75A0F0C6-BDE1-49A1-9D61-A3A44BEF131B}" srcOrd="0" destOrd="0" presId="urn:microsoft.com/office/officeart/2005/8/layout/list1"/>
    <dgm:cxn modelId="{C3197804-AD05-43D6-AF3A-91C01A2B9D38}" type="presParOf" srcId="{75A0F0C6-BDE1-49A1-9D61-A3A44BEF131B}" destId="{24422981-AC5F-4E13-AA1E-B97C5194584F}" srcOrd="0" destOrd="0" presId="urn:microsoft.com/office/officeart/2005/8/layout/list1"/>
    <dgm:cxn modelId="{D1716F89-7E69-4BE6-85F9-424FC53B8F56}" type="presParOf" srcId="{75A0F0C6-BDE1-49A1-9D61-A3A44BEF131B}" destId="{EEBB19D1-C933-4E11-949E-6B4DEB9EE5FF}" srcOrd="1" destOrd="0" presId="urn:microsoft.com/office/officeart/2005/8/layout/list1"/>
    <dgm:cxn modelId="{EEA4C7E5-CB60-40C5-87DA-221CD28AA5BB}" type="presParOf" srcId="{A2F15052-8A0D-46E5-A37B-6983F32A7E84}" destId="{51BE2CD2-7325-4CB4-B07D-908FD589B448}" srcOrd="1" destOrd="0" presId="urn:microsoft.com/office/officeart/2005/8/layout/list1"/>
    <dgm:cxn modelId="{621E9FBE-9FA0-4FDD-9444-FA956070051A}" type="presParOf" srcId="{A2F15052-8A0D-46E5-A37B-6983F32A7E84}" destId="{24403E4B-BD11-4B77-882E-AE5C549C6A8C}" srcOrd="2" destOrd="0" presId="urn:microsoft.com/office/officeart/2005/8/layout/list1"/>
    <dgm:cxn modelId="{D709427D-E1A3-4119-9249-BEE8C18C9131}" type="presParOf" srcId="{A2F15052-8A0D-46E5-A37B-6983F32A7E84}" destId="{EF8EC91C-98AF-4633-B02A-36C8E1FECFD9}" srcOrd="3" destOrd="0" presId="urn:microsoft.com/office/officeart/2005/8/layout/list1"/>
    <dgm:cxn modelId="{2851A236-C513-4809-AAE4-0CACC681E46C}" type="presParOf" srcId="{A2F15052-8A0D-46E5-A37B-6983F32A7E84}" destId="{F4C92D45-8502-441B-AD89-460D478E25E7}" srcOrd="4" destOrd="0" presId="urn:microsoft.com/office/officeart/2005/8/layout/list1"/>
    <dgm:cxn modelId="{DAC01FFC-083B-4CE5-A8F7-3344051652AA}" type="presParOf" srcId="{F4C92D45-8502-441B-AD89-460D478E25E7}" destId="{F2966681-5388-41FB-B346-7E0E3CCE7C87}" srcOrd="0" destOrd="0" presId="urn:microsoft.com/office/officeart/2005/8/layout/list1"/>
    <dgm:cxn modelId="{7087BCC0-BC12-4F8F-A090-5122D629F0FC}" type="presParOf" srcId="{F4C92D45-8502-441B-AD89-460D478E25E7}" destId="{171AE4BA-30C7-417F-BFE7-BDE51420486C}" srcOrd="1" destOrd="0" presId="urn:microsoft.com/office/officeart/2005/8/layout/list1"/>
    <dgm:cxn modelId="{7F2BD724-0698-437E-B4B4-C42C9FFEDEBF}" type="presParOf" srcId="{A2F15052-8A0D-46E5-A37B-6983F32A7E84}" destId="{660BF034-7AC4-43D6-BFA7-798CD60FCAC1}" srcOrd="5" destOrd="0" presId="urn:microsoft.com/office/officeart/2005/8/layout/list1"/>
    <dgm:cxn modelId="{3B0EFA2E-ACD1-4F0F-B154-6974AE55A3A4}" type="presParOf" srcId="{A2F15052-8A0D-46E5-A37B-6983F32A7E84}" destId="{328133A9-9BFF-4255-B0B6-358624ACE289}" srcOrd="6" destOrd="0" presId="urn:microsoft.com/office/officeart/2005/8/layout/list1"/>
    <dgm:cxn modelId="{63A64580-0B43-4BF0-A896-60D2B42F71A2}" type="presParOf" srcId="{A2F15052-8A0D-46E5-A37B-6983F32A7E84}" destId="{B4BB451D-3F94-4042-989F-57AC5120CDEC}" srcOrd="7" destOrd="0" presId="urn:microsoft.com/office/officeart/2005/8/layout/list1"/>
    <dgm:cxn modelId="{A37ED255-0445-4DBC-B455-0CB1B00D4F4B}" type="presParOf" srcId="{A2F15052-8A0D-46E5-A37B-6983F32A7E84}" destId="{F77B9B4A-B753-4866-A17D-0CB401A50F18}" srcOrd="8" destOrd="0" presId="urn:microsoft.com/office/officeart/2005/8/layout/list1"/>
    <dgm:cxn modelId="{4FB06857-9A2D-4B49-B7DC-006DD0AFD96E}" type="presParOf" srcId="{F77B9B4A-B753-4866-A17D-0CB401A50F18}" destId="{8511A163-6A20-49BE-BBFF-005573B1217B}" srcOrd="0" destOrd="0" presId="urn:microsoft.com/office/officeart/2005/8/layout/list1"/>
    <dgm:cxn modelId="{032252E7-8B13-42AE-BFA6-72F7B95360C5}" type="presParOf" srcId="{F77B9B4A-B753-4866-A17D-0CB401A50F18}" destId="{292CB700-CD6F-4340-8FAE-524796D27C5A}" srcOrd="1" destOrd="0" presId="urn:microsoft.com/office/officeart/2005/8/layout/list1"/>
    <dgm:cxn modelId="{0B3E2E33-3683-4233-B440-E7AA506CC8D3}" type="presParOf" srcId="{A2F15052-8A0D-46E5-A37B-6983F32A7E84}" destId="{21C3AB32-EC89-404A-A3AF-095DFFCE269E}" srcOrd="9" destOrd="0" presId="urn:microsoft.com/office/officeart/2005/8/layout/list1"/>
    <dgm:cxn modelId="{B4D31228-69DE-4109-8A0E-4EABDC5A6C0D}" type="presParOf" srcId="{A2F15052-8A0D-46E5-A37B-6983F32A7E84}" destId="{46B4EF1B-8AEA-4973-9AC5-AE41EF4B1FCD}" srcOrd="10" destOrd="0" presId="urn:microsoft.com/office/officeart/2005/8/layout/list1"/>
    <dgm:cxn modelId="{216EC186-7B7B-4ED1-BE51-AC7C455D033C}" type="presParOf" srcId="{A2F15052-8A0D-46E5-A37B-6983F32A7E84}" destId="{574BB7D6-B81B-455A-B91A-CDB09FAD62D8}" srcOrd="11" destOrd="0" presId="urn:microsoft.com/office/officeart/2005/8/layout/list1"/>
    <dgm:cxn modelId="{ABD6BB5E-5A9D-465C-8107-26028909B2A3}" type="presParOf" srcId="{A2F15052-8A0D-46E5-A37B-6983F32A7E84}" destId="{3DF1D3A3-F44A-4BBD-B1B0-0245B8823D64}" srcOrd="12" destOrd="0" presId="urn:microsoft.com/office/officeart/2005/8/layout/list1"/>
    <dgm:cxn modelId="{BFD946AD-5624-4EDC-84B6-3DEB2C78C82B}" type="presParOf" srcId="{3DF1D3A3-F44A-4BBD-B1B0-0245B8823D64}" destId="{79563358-06F7-4316-B11E-75EE9652461B}" srcOrd="0" destOrd="0" presId="urn:microsoft.com/office/officeart/2005/8/layout/list1"/>
    <dgm:cxn modelId="{9AEB179A-8581-4759-9E0C-10495A9A52B3}" type="presParOf" srcId="{3DF1D3A3-F44A-4BBD-B1B0-0245B8823D64}" destId="{EFC5656D-62D2-445C-89A7-C9136149E1F7}" srcOrd="1" destOrd="0" presId="urn:microsoft.com/office/officeart/2005/8/layout/list1"/>
    <dgm:cxn modelId="{B722889C-B019-4472-B777-D0C7B088375D}" type="presParOf" srcId="{A2F15052-8A0D-46E5-A37B-6983F32A7E84}" destId="{8526C3A5-3352-41F5-9AF0-75EA7D715004}" srcOrd="13" destOrd="0" presId="urn:microsoft.com/office/officeart/2005/8/layout/list1"/>
    <dgm:cxn modelId="{B4DCA9CB-5F1E-41FC-889B-7A525A100CAE}" type="presParOf" srcId="{A2F15052-8A0D-46E5-A37B-6983F32A7E84}" destId="{060FC5AE-04E4-4A40-B37A-27995215249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57FC4-E5FF-4A49-9530-A0B8D6D1A226}">
      <dsp:nvSpPr>
        <dsp:cNvPr id="0" name=""/>
        <dsp:cNvSpPr/>
      </dsp:nvSpPr>
      <dsp:spPr>
        <a:xfrm>
          <a:off x="143134" y="564"/>
          <a:ext cx="2056857" cy="205685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6DDEFAF-4DA9-46A5-B277-87F18D6F3053}">
      <dsp:nvSpPr>
        <dsp:cNvPr id="0" name=""/>
        <dsp:cNvSpPr/>
      </dsp:nvSpPr>
      <dsp:spPr>
        <a:xfrm>
          <a:off x="240433" y="86952"/>
          <a:ext cx="370234" cy="37023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933F5F2-5ED4-4BA5-94E5-3AAED3CF63F6}">
      <dsp:nvSpPr>
        <dsp:cNvPr id="0" name=""/>
        <dsp:cNvSpPr/>
      </dsp:nvSpPr>
      <dsp:spPr>
        <a:xfrm>
          <a:off x="425550" y="86952"/>
          <a:ext cx="1980353" cy="3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smtClean="0">
              <a:effectLst>
                <a:outerShdw blurRad="38100" dist="38100" dir="2700000" algn="tl">
                  <a:srgbClr val="000000">
                    <a:alpha val="43137"/>
                  </a:srgbClr>
                </a:outerShdw>
              </a:effectLst>
              <a:latin typeface="+mn-lt"/>
            </a:rPr>
            <a:t>Synonyms</a:t>
          </a:r>
          <a:r>
            <a:rPr lang="en-US" sz="1800" kern="1200" smtClean="0">
              <a:latin typeface="+mn-lt"/>
            </a:rPr>
            <a:t>: </a:t>
          </a:r>
          <a:endParaRPr lang="en-US" sz="1800" kern="1200" dirty="0"/>
        </a:p>
      </dsp:txBody>
      <dsp:txXfrm>
        <a:off x="425550" y="86952"/>
        <a:ext cx="1980353" cy="370234"/>
      </dsp:txXfrm>
    </dsp:sp>
    <dsp:sp modelId="{61E0DCB7-8AC6-476D-8A8A-65404A832637}">
      <dsp:nvSpPr>
        <dsp:cNvPr id="0" name=""/>
        <dsp:cNvSpPr/>
      </dsp:nvSpPr>
      <dsp:spPr>
        <a:xfrm>
          <a:off x="425550" y="457186"/>
          <a:ext cx="1980353" cy="249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account(s</a:t>
          </a:r>
          <a:r>
            <a:rPr lang="en-US" sz="1600" kern="1200" dirty="0" smtClean="0">
              <a:latin typeface="+mn-lt"/>
            </a:rPr>
            <a:t>)</a:t>
          </a:r>
        </a:p>
      </dsp:txBody>
      <dsp:txXfrm>
        <a:off x="425550" y="457186"/>
        <a:ext cx="1980353" cy="249396"/>
      </dsp:txXfrm>
    </dsp:sp>
    <dsp:sp modelId="{AD40307A-7979-49A2-9973-002A11F9A5E2}">
      <dsp:nvSpPr>
        <dsp:cNvPr id="0" name=""/>
        <dsp:cNvSpPr/>
      </dsp:nvSpPr>
      <dsp:spPr>
        <a:xfrm>
          <a:off x="425550" y="706583"/>
          <a:ext cx="58161" cy="5617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F8A769-369D-4D4F-B245-0291ED2E8CB8}">
      <dsp:nvSpPr>
        <dsp:cNvPr id="0" name=""/>
        <dsp:cNvSpPr/>
      </dsp:nvSpPr>
      <dsp:spPr>
        <a:xfrm>
          <a:off x="425550" y="762757"/>
          <a:ext cx="1980353" cy="249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smtClean="0">
              <a:latin typeface="+mn-lt"/>
            </a:rPr>
            <a:t>document(s)</a:t>
          </a:r>
          <a:endParaRPr lang="en-US" sz="1800" kern="1200" dirty="0" smtClean="0">
            <a:latin typeface="+mn-lt"/>
          </a:endParaRPr>
        </a:p>
      </dsp:txBody>
      <dsp:txXfrm>
        <a:off x="425550" y="762757"/>
        <a:ext cx="1980353" cy="249396"/>
      </dsp:txXfrm>
    </dsp:sp>
    <dsp:sp modelId="{A467E935-5CA5-4776-9D8C-D257DD1C9EBC}">
      <dsp:nvSpPr>
        <dsp:cNvPr id="0" name=""/>
        <dsp:cNvSpPr/>
      </dsp:nvSpPr>
      <dsp:spPr>
        <a:xfrm>
          <a:off x="425550" y="1012153"/>
          <a:ext cx="58161" cy="5617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EFE1432-EBED-4E2D-BEFF-1FD7E73E8DFA}">
      <dsp:nvSpPr>
        <dsp:cNvPr id="0" name=""/>
        <dsp:cNvSpPr/>
      </dsp:nvSpPr>
      <dsp:spPr>
        <a:xfrm>
          <a:off x="425550" y="1068327"/>
          <a:ext cx="1980353" cy="224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US" sz="1600" kern="1200" smtClean="0">
              <a:latin typeface="+mn-lt"/>
            </a:rPr>
            <a:t>documentation</a:t>
          </a:r>
          <a:endParaRPr lang="en-US" sz="1600" kern="1200" dirty="0" smtClean="0">
            <a:latin typeface="+mn-lt"/>
          </a:endParaRPr>
        </a:p>
      </dsp:txBody>
      <dsp:txXfrm>
        <a:off x="425550" y="1068327"/>
        <a:ext cx="1980353" cy="224946"/>
      </dsp:txXfrm>
    </dsp:sp>
    <dsp:sp modelId="{A379C432-9D20-4644-9D72-3063A019F225}">
      <dsp:nvSpPr>
        <dsp:cNvPr id="0" name=""/>
        <dsp:cNvSpPr/>
      </dsp:nvSpPr>
      <dsp:spPr>
        <a:xfrm>
          <a:off x="425550" y="1293273"/>
          <a:ext cx="58161" cy="56173"/>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3F53561-6ED1-466F-8896-E17D44122743}">
      <dsp:nvSpPr>
        <dsp:cNvPr id="0" name=""/>
        <dsp:cNvSpPr/>
      </dsp:nvSpPr>
      <dsp:spPr>
        <a:xfrm>
          <a:off x="425550" y="1349447"/>
          <a:ext cx="1980353" cy="224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US" sz="1600" kern="1200" smtClean="0">
              <a:latin typeface="+mn-lt"/>
            </a:rPr>
            <a:t>data</a:t>
          </a:r>
          <a:endParaRPr lang="en-US" sz="1600" kern="1200" dirty="0" smtClean="0">
            <a:latin typeface="+mn-lt"/>
          </a:endParaRPr>
        </a:p>
      </dsp:txBody>
      <dsp:txXfrm>
        <a:off x="425550" y="1349447"/>
        <a:ext cx="1980353" cy="224946"/>
      </dsp:txXfrm>
    </dsp:sp>
    <dsp:sp modelId="{3718DD82-2FAF-4527-879B-6F8B8FA31F26}">
      <dsp:nvSpPr>
        <dsp:cNvPr id="0" name=""/>
        <dsp:cNvSpPr/>
      </dsp:nvSpPr>
      <dsp:spPr>
        <a:xfrm>
          <a:off x="425550" y="1574393"/>
          <a:ext cx="58161" cy="5617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46E3C6D-BCEB-4876-86F1-FEE2B702F71A}">
      <dsp:nvSpPr>
        <dsp:cNvPr id="0" name=""/>
        <dsp:cNvSpPr/>
      </dsp:nvSpPr>
      <dsp:spPr>
        <a:xfrm>
          <a:off x="425550" y="1630567"/>
          <a:ext cx="1980353" cy="224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US" sz="1600" kern="1200" smtClean="0">
              <a:latin typeface="+mn-lt"/>
            </a:rPr>
            <a:t>file(s)</a:t>
          </a:r>
          <a:endParaRPr lang="en-US" sz="1600" kern="1200" dirty="0">
            <a:latin typeface="+mn-lt"/>
          </a:endParaRPr>
        </a:p>
      </dsp:txBody>
      <dsp:txXfrm>
        <a:off x="425550" y="1630567"/>
        <a:ext cx="1980353" cy="224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040CE-8484-4F79-A9C7-2E322BED43FB}">
      <dsp:nvSpPr>
        <dsp:cNvPr id="0" name=""/>
        <dsp:cNvSpPr/>
      </dsp:nvSpPr>
      <dsp:spPr>
        <a:xfrm>
          <a:off x="3173419" y="2252374"/>
          <a:ext cx="2752901" cy="2752901"/>
        </a:xfrm>
        <a:prstGeom prst="gear9">
          <a:avLst/>
        </a:prstGeom>
        <a:solidFill>
          <a:schemeClr val="bg1"/>
        </a:solidFill>
        <a:ln w="381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b="1" kern="1200" dirty="0"/>
        </a:p>
      </dsp:txBody>
      <dsp:txXfrm>
        <a:off x="3726875" y="2897228"/>
        <a:ext cx="1645989" cy="1415048"/>
      </dsp:txXfrm>
    </dsp:sp>
    <dsp:sp modelId="{656636EA-D315-497D-B6A1-5025044A3DC1}">
      <dsp:nvSpPr>
        <dsp:cNvPr id="0" name=""/>
        <dsp:cNvSpPr/>
      </dsp:nvSpPr>
      <dsp:spPr>
        <a:xfrm>
          <a:off x="1571731" y="1601688"/>
          <a:ext cx="2002110" cy="2002110"/>
        </a:xfrm>
        <a:prstGeom prst="gear6">
          <a:avLst/>
        </a:prstGeom>
        <a:noFill/>
        <a:ln w="381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7470" rIns="0" bIns="77470" numCol="1" spcCol="1270" anchor="ctr" anchorCtr="0">
          <a:noAutofit/>
        </a:bodyPr>
        <a:lstStyle/>
        <a:p>
          <a:pPr lvl="0" algn="ctr" defTabSz="2711450">
            <a:lnSpc>
              <a:spcPct val="90000"/>
            </a:lnSpc>
            <a:spcBef>
              <a:spcPct val="0"/>
            </a:spcBef>
            <a:spcAft>
              <a:spcPct val="35000"/>
            </a:spcAft>
          </a:pPr>
          <a:endParaRPr lang="en-US" sz="6100" b="1" kern="1200" dirty="0"/>
        </a:p>
      </dsp:txBody>
      <dsp:txXfrm>
        <a:off x="2075768" y="2108772"/>
        <a:ext cx="994036" cy="987942"/>
      </dsp:txXfrm>
    </dsp:sp>
    <dsp:sp modelId="{57563E0F-1240-4AB8-829B-534FBDFA88BC}">
      <dsp:nvSpPr>
        <dsp:cNvPr id="0" name=""/>
        <dsp:cNvSpPr/>
      </dsp:nvSpPr>
      <dsp:spPr>
        <a:xfrm rot="20700000">
          <a:off x="2693117" y="220436"/>
          <a:ext cx="1961659" cy="1961659"/>
        </a:xfrm>
        <a:prstGeom prst="gear6">
          <a:avLst/>
        </a:prstGeom>
        <a:no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b="1" kern="1200" dirty="0"/>
        </a:p>
      </dsp:txBody>
      <dsp:txXfrm rot="-20700000">
        <a:off x="3123366" y="650685"/>
        <a:ext cx="1101160" cy="1101160"/>
      </dsp:txXfrm>
    </dsp:sp>
    <dsp:sp modelId="{89AAF5D9-898A-4CC5-B0D0-9EF6C671CA05}">
      <dsp:nvSpPr>
        <dsp:cNvPr id="0" name=""/>
        <dsp:cNvSpPr/>
      </dsp:nvSpPr>
      <dsp:spPr>
        <a:xfrm>
          <a:off x="2970744" y="1831825"/>
          <a:ext cx="3523714" cy="3523714"/>
        </a:xfrm>
        <a:prstGeom prst="circularArrow">
          <a:avLst>
            <a:gd name="adj1" fmla="val 4687"/>
            <a:gd name="adj2" fmla="val 299029"/>
            <a:gd name="adj3" fmla="val 2532635"/>
            <a:gd name="adj4" fmla="val 1582624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F2B56A-0D40-4033-B602-E13F9EAEC49A}">
      <dsp:nvSpPr>
        <dsp:cNvPr id="0" name=""/>
        <dsp:cNvSpPr/>
      </dsp:nvSpPr>
      <dsp:spPr>
        <a:xfrm>
          <a:off x="1217161" y="1155216"/>
          <a:ext cx="2560198" cy="25601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BBB26A-9686-4319-999B-267D3DF64AEF}">
      <dsp:nvSpPr>
        <dsp:cNvPr id="0" name=""/>
        <dsp:cNvSpPr/>
      </dsp:nvSpPr>
      <dsp:spPr>
        <a:xfrm>
          <a:off x="2239365" y="-212721"/>
          <a:ext cx="2760409" cy="276040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03E4B-BD11-4B77-882E-AE5C549C6A8C}">
      <dsp:nvSpPr>
        <dsp:cNvPr id="0" name=""/>
        <dsp:cNvSpPr/>
      </dsp:nvSpPr>
      <dsp:spPr>
        <a:xfrm>
          <a:off x="0" y="347020"/>
          <a:ext cx="6096000" cy="579600"/>
        </a:xfrm>
        <a:prstGeom prst="rect">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EEBB19D1-C933-4E11-949E-6B4DEB9EE5FF}">
      <dsp:nvSpPr>
        <dsp:cNvPr id="0" name=""/>
        <dsp:cNvSpPr/>
      </dsp:nvSpPr>
      <dsp:spPr>
        <a:xfrm>
          <a:off x="304800" y="7539"/>
          <a:ext cx="4267200" cy="678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Purpose of Recordkeeping</a:t>
          </a:r>
          <a:endParaRPr lang="en-US" sz="2400" b="1" kern="1200" dirty="0">
            <a:effectLst>
              <a:outerShdw blurRad="38100" dist="38100" dir="2700000" algn="tl">
                <a:srgbClr val="000000">
                  <a:alpha val="43137"/>
                </a:srgbClr>
              </a:outerShdw>
            </a:effectLst>
          </a:endParaRPr>
        </a:p>
      </dsp:txBody>
      <dsp:txXfrm>
        <a:off x="337944" y="40683"/>
        <a:ext cx="4200912" cy="612672"/>
      </dsp:txXfrm>
    </dsp:sp>
    <dsp:sp modelId="{328133A9-9BFF-4255-B0B6-358624ACE289}">
      <dsp:nvSpPr>
        <dsp:cNvPr id="0" name=""/>
        <dsp:cNvSpPr/>
      </dsp:nvSpPr>
      <dsp:spPr>
        <a:xfrm>
          <a:off x="0" y="1390300"/>
          <a:ext cx="6096000" cy="579600"/>
        </a:xfrm>
        <a:prstGeom prst="rect">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171AE4BA-30C7-417F-BFE7-BDE51420486C}">
      <dsp:nvSpPr>
        <dsp:cNvPr id="0" name=""/>
        <dsp:cNvSpPr/>
      </dsp:nvSpPr>
      <dsp:spPr>
        <a:xfrm>
          <a:off x="304800" y="1050819"/>
          <a:ext cx="4267200" cy="67896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Record Variety</a:t>
          </a:r>
          <a:endParaRPr lang="en-US" sz="2400" b="1" kern="1200" dirty="0">
            <a:effectLst>
              <a:outerShdw blurRad="38100" dist="38100" dir="2700000" algn="tl">
                <a:srgbClr val="000000">
                  <a:alpha val="43137"/>
                </a:srgbClr>
              </a:outerShdw>
            </a:effectLst>
          </a:endParaRPr>
        </a:p>
      </dsp:txBody>
      <dsp:txXfrm>
        <a:off x="337944" y="1083963"/>
        <a:ext cx="4200912" cy="612672"/>
      </dsp:txXfrm>
    </dsp:sp>
    <dsp:sp modelId="{46B4EF1B-8AEA-4973-9AC5-AE41EF4B1FCD}">
      <dsp:nvSpPr>
        <dsp:cNvPr id="0" name=""/>
        <dsp:cNvSpPr/>
      </dsp:nvSpPr>
      <dsp:spPr>
        <a:xfrm>
          <a:off x="0" y="2433580"/>
          <a:ext cx="6096000" cy="579600"/>
        </a:xfrm>
        <a:prstGeom prst="rect">
          <a:avLst/>
        </a:prstGeom>
        <a:solidFill>
          <a:schemeClr val="lt1">
            <a:alpha val="90000"/>
            <a:hueOff val="0"/>
            <a:satOff val="0"/>
            <a:lumOff val="0"/>
            <a:alphaOff val="0"/>
          </a:scheme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dsp:style>
    </dsp:sp>
    <dsp:sp modelId="{292CB700-CD6F-4340-8FAE-524796D27C5A}">
      <dsp:nvSpPr>
        <dsp:cNvPr id="0" name=""/>
        <dsp:cNvSpPr/>
      </dsp:nvSpPr>
      <dsp:spPr>
        <a:xfrm>
          <a:off x="304800" y="2094100"/>
          <a:ext cx="4267200" cy="67896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Record Availability</a:t>
          </a:r>
          <a:endParaRPr lang="en-US" sz="2400" b="1" kern="1200" dirty="0">
            <a:effectLst>
              <a:outerShdw blurRad="38100" dist="38100" dir="2700000" algn="tl">
                <a:srgbClr val="000000">
                  <a:alpha val="43137"/>
                </a:srgbClr>
              </a:outerShdw>
            </a:effectLst>
          </a:endParaRPr>
        </a:p>
      </dsp:txBody>
      <dsp:txXfrm>
        <a:off x="337944" y="2127244"/>
        <a:ext cx="4200912" cy="612672"/>
      </dsp:txXfrm>
    </dsp:sp>
    <dsp:sp modelId="{060FC5AE-04E4-4A40-B37A-279952152496}">
      <dsp:nvSpPr>
        <dsp:cNvPr id="0" name=""/>
        <dsp:cNvSpPr/>
      </dsp:nvSpPr>
      <dsp:spPr>
        <a:xfrm>
          <a:off x="0" y="347686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C5656D-62D2-445C-89A7-C9136149E1F7}">
      <dsp:nvSpPr>
        <dsp:cNvPr id="0" name=""/>
        <dsp:cNvSpPr/>
      </dsp:nvSpPr>
      <dsp:spPr>
        <a:xfrm>
          <a:off x="304800" y="3137380"/>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Impact of Non-compliance</a:t>
          </a:r>
          <a:endParaRPr lang="en-US" sz="2400" b="1" kern="1200" dirty="0">
            <a:effectLst>
              <a:outerShdw blurRad="38100" dist="38100" dir="2700000" algn="tl">
                <a:srgbClr val="000000">
                  <a:alpha val="43137"/>
                </a:srgbClr>
              </a:outerShdw>
            </a:effectLst>
          </a:endParaRPr>
        </a:p>
      </dsp:txBody>
      <dsp:txXfrm>
        <a:off x="337944" y="3170524"/>
        <a:ext cx="4200912" cy="61267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Written</a:t>
            </a:r>
            <a:r>
              <a:rPr lang="en-US" baseline="0" dirty="0" smtClean="0"/>
              <a:t> in Training planning as “Administrative Capability”</a:t>
            </a:r>
          </a:p>
          <a:p>
            <a:pPr marL="0" indent="0">
              <a:buNone/>
            </a:pPr>
            <a:endParaRPr lang="en-US" dirty="0" smtClean="0"/>
          </a:p>
          <a:p>
            <a:pPr marL="0" indent="0">
              <a:buNone/>
            </a:pPr>
            <a:r>
              <a:rPr lang="en-US" dirty="0" smtClean="0"/>
              <a:t>(say) Hello! </a:t>
            </a:r>
            <a:r>
              <a:rPr lang="en-US" baseline="0" dirty="0" smtClean="0"/>
              <a:t>My name is _______________________ and I will be leading this session today. </a:t>
            </a:r>
          </a:p>
          <a:p>
            <a:pPr marL="466618" lvl="1" indent="0">
              <a:buNone/>
            </a:pPr>
            <a:r>
              <a:rPr lang="en-US" baseline="0" dirty="0" smtClean="0"/>
              <a:t>***WEBINAR ONLY*** (say) If you haven’t already done so, I’d recommend printing the Participant Guide from the VDH CACFP </a:t>
            </a:r>
            <a:r>
              <a:rPr lang="en-US" baseline="0" dirty="0" err="1" smtClean="0"/>
              <a:t>Livewell</a:t>
            </a:r>
            <a:r>
              <a:rPr lang="en-US" baseline="0" dirty="0" smtClean="0"/>
              <a:t> website to follow along with. It contains valuable information that is important to this session, don’t worry just pause the webinar and I’ll wait for you here until you get back! (do) take a beat before diving into the next portion of dialogue. </a:t>
            </a:r>
          </a:p>
          <a:p>
            <a:pPr marL="466618" lvl="1"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(say) CACFP regulations require current sponsoring organizations to comply with the performance standards in 7 CFR 226.6 (b)(2). As part of this regulation, all organizations are required to demonstrate that they are:</a:t>
            </a:r>
          </a:p>
          <a:p>
            <a:pPr marL="1075814" lvl="2" indent="0" defTabSz="1247544">
              <a:buNone/>
              <a:defRPr/>
            </a:pPr>
            <a:r>
              <a:rPr lang="en-US" dirty="0">
                <a:latin typeface="Arial" panose="020B0604020202020204" pitchFamily="34" charset="0"/>
                <a:cs typeface="Arial" panose="020B0604020202020204" pitchFamily="34" charset="0"/>
              </a:rPr>
              <a:t>Financially viable;</a:t>
            </a:r>
          </a:p>
          <a:p>
            <a:pPr marL="1075814" lvl="2" indent="0" defTabSz="1247544">
              <a:buNone/>
              <a:defRPr/>
            </a:pPr>
            <a:r>
              <a:rPr lang="en-US" dirty="0">
                <a:latin typeface="Arial" panose="020B0604020202020204" pitchFamily="34" charset="0"/>
                <a:cs typeface="Arial" panose="020B0604020202020204" pitchFamily="34" charset="0"/>
              </a:rPr>
              <a:t>Administratively capable of operating the CACFP in accordance with the regulations;</a:t>
            </a:r>
          </a:p>
          <a:p>
            <a:pPr marL="1075814" lvl="2" indent="0" defTabSz="1247544">
              <a:buNone/>
              <a:defRPr/>
            </a:pPr>
            <a:r>
              <a:rPr lang="en-US" dirty="0">
                <a:latin typeface="Arial" panose="020B0604020202020204" pitchFamily="34" charset="0"/>
                <a:cs typeface="Arial" panose="020B0604020202020204" pitchFamily="34" charset="0"/>
              </a:rPr>
              <a:t>and be Programmatically accountable through internal controls and management systems, which operate effectively, to ensure accountability,</a:t>
            </a:r>
          </a:p>
          <a:p>
            <a:pPr marL="1075814" lvl="2" indent="0" defTabSz="1247544">
              <a:buNone/>
              <a:defRPr/>
            </a:pPr>
            <a:endParaRPr lang="en-US" dirty="0">
              <a:latin typeface="Arial" panose="020B0604020202020204" pitchFamily="34" charset="0"/>
              <a:cs typeface="Arial" panose="020B0604020202020204" pitchFamily="34" charset="0"/>
            </a:endParaRPr>
          </a:p>
          <a:p>
            <a:pPr marL="142578" indent="0" defTabSz="1247544">
              <a:buNone/>
              <a:defRPr/>
            </a:pPr>
            <a:r>
              <a:rPr lang="en-US" dirty="0">
                <a:latin typeface="Arial" panose="020B0604020202020204" pitchFamily="34" charset="0"/>
                <a:cs typeface="Arial" panose="020B0604020202020204" pitchFamily="34" charset="0"/>
              </a:rPr>
              <a:t>We often refer to this as VCA—Viable, Capable, and Accountable. As the State agency, we must ensure that new and renewing organizations meet all three performance standards and must deny the applications of those organizations who don’t.</a:t>
            </a:r>
          </a:p>
          <a:p>
            <a:pPr marL="609196" lvl="1" indent="0" defTabSz="1247544">
              <a:buNone/>
              <a:defRPr/>
            </a:pPr>
            <a:endParaRPr lang="en-US" dirty="0">
              <a:latin typeface="Arial" panose="020B0604020202020204" pitchFamily="34" charset="0"/>
              <a:cs typeface="Arial" panose="020B0604020202020204" pitchFamily="34" charset="0"/>
            </a:endParaRPr>
          </a:p>
          <a:p>
            <a:pPr marL="142578" indent="0" defTabSz="1247544">
              <a:buNone/>
              <a:defRPr/>
            </a:pPr>
            <a:r>
              <a:rPr lang="en-US" dirty="0">
                <a:latin typeface="Arial" panose="020B0604020202020204" pitchFamily="34" charset="0"/>
                <a:cs typeface="Arial" panose="020B0604020202020204" pitchFamily="34" charset="0"/>
              </a:rPr>
              <a:t>The CFR outlines specific criteria for State agencies to use when determining whether a participating institution has Program accountability. The institution must document that it meets these criteria in the following areas:</a:t>
            </a:r>
          </a:p>
          <a:p>
            <a:pPr marL="933237" lvl="1" indent="-324041" defTabSz="1247544">
              <a:defRPr/>
            </a:pPr>
            <a:r>
              <a:rPr lang="en-US" dirty="0">
                <a:latin typeface="Arial" panose="020B0604020202020204" pitchFamily="34" charset="0"/>
                <a:cs typeface="Arial" panose="020B0604020202020204" pitchFamily="34" charset="0"/>
              </a:rPr>
              <a:t>Program oversight, </a:t>
            </a:r>
          </a:p>
          <a:p>
            <a:pPr marL="933237" lvl="1" indent="-324041" defTabSz="1247544">
              <a:defRPr/>
            </a:pPr>
            <a:r>
              <a:rPr lang="en-US" dirty="0">
                <a:latin typeface="Arial" panose="020B0604020202020204" pitchFamily="34" charset="0"/>
                <a:cs typeface="Arial" panose="020B0604020202020204" pitchFamily="34" charset="0"/>
              </a:rPr>
              <a:t>Fiscal accountability, </a:t>
            </a:r>
          </a:p>
          <a:p>
            <a:pPr marL="933237" lvl="1" indent="-324041" defTabSz="1247544">
              <a:defRPr/>
            </a:pPr>
            <a:r>
              <a:rPr lang="en-US" dirty="0">
                <a:latin typeface="Arial" panose="020B0604020202020204" pitchFamily="34" charset="0"/>
                <a:cs typeface="Arial" panose="020B0604020202020204" pitchFamily="34" charset="0"/>
              </a:rPr>
              <a:t>Recordkeeping,</a:t>
            </a:r>
          </a:p>
          <a:p>
            <a:pPr marL="933237" lvl="1" indent="-324041" defTabSz="1247544">
              <a:defRPr/>
            </a:pPr>
            <a:r>
              <a:rPr lang="en-US" dirty="0">
                <a:latin typeface="Arial" panose="020B0604020202020204" pitchFamily="34" charset="0"/>
                <a:cs typeface="Arial" panose="020B0604020202020204" pitchFamily="34" charset="0"/>
              </a:rPr>
              <a:t>Sponsoring organization operations and,</a:t>
            </a:r>
          </a:p>
          <a:p>
            <a:pPr marL="933237" lvl="1" indent="-324041" defTabSz="1247544">
              <a:defRPr/>
            </a:pPr>
            <a:r>
              <a:rPr lang="en-US" dirty="0">
                <a:latin typeface="Arial" panose="020B0604020202020204" pitchFamily="34" charset="0"/>
                <a:cs typeface="Arial" panose="020B0604020202020204" pitchFamily="34" charset="0"/>
              </a:rPr>
              <a:t>Meal service and other operational requirements. </a:t>
            </a:r>
          </a:p>
          <a:p>
            <a:pPr marL="933237" lvl="1" indent="-324041" defTabSz="1247544">
              <a:defRPr/>
            </a:pPr>
            <a:endParaRPr lang="en-US" dirty="0">
              <a:latin typeface="Arial" panose="020B0604020202020204" pitchFamily="34" charset="0"/>
              <a:cs typeface="Arial" panose="020B0604020202020204" pitchFamily="34" charset="0"/>
            </a:endParaRPr>
          </a:p>
          <a:p>
            <a:pPr marL="142578" indent="0" defTabSz="1247544">
              <a:buNone/>
              <a:defRPr/>
            </a:pPr>
            <a:r>
              <a:rPr lang="en-US" dirty="0">
                <a:latin typeface="Arial" panose="020B0604020202020204" pitchFamily="34" charset="0"/>
                <a:cs typeface="Arial" panose="020B0604020202020204" pitchFamily="34" charset="0"/>
              </a:rPr>
              <a:t>To give adequate time to all of the criteria, we have broken out trainings that apply to Program accountability into multiple sessions. This session will focus on recordkeeping, portions of sponsoring organization operations, and portions of other operational requirements. It is designed for participating sponsoring organizations and independent institutions in the Child and Adult Care Food Program. However, it is our goal that this session will assist you in navigating the requirements for your organization and/or sponsored facilities. </a:t>
            </a:r>
          </a:p>
          <a:p>
            <a:pPr marL="466618" lvl="1" indent="0">
              <a:buNone/>
            </a:pPr>
            <a:endParaRPr lang="en-US" baseline="0" dirty="0" smtClean="0"/>
          </a:p>
          <a:p>
            <a:pPr marL="466618" lvl="1" indent="0">
              <a:buNone/>
            </a:pPr>
            <a:endParaRPr lang="en-US" baseline="0" dirty="0" smtClean="0"/>
          </a:p>
          <a:p>
            <a:pPr marL="0" indent="0">
              <a:buNone/>
            </a:pPr>
            <a:r>
              <a:rPr lang="en-US" b="1" baseline="0" dirty="0" smtClean="0"/>
              <a:t>[Slide]</a:t>
            </a:r>
          </a:p>
          <a:p>
            <a:pPr marL="466618" lvl="1" indent="0">
              <a:buNone/>
            </a:pPr>
            <a:endParaRPr lang="en-US" baseline="0" dirty="0" smtClean="0"/>
          </a:p>
          <a:p>
            <a:pPr marL="466618" lvl="1"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sz="1200" dirty="0"/>
              <a:t>(say) Let’s turn to page XXXX in your Participant’s Guide.</a:t>
            </a:r>
          </a:p>
          <a:p>
            <a:pPr marL="0" indent="0">
              <a:buNone/>
            </a:pPr>
            <a:endParaRPr lang="en-US" sz="1200" dirty="0"/>
          </a:p>
          <a:p>
            <a:pPr marL="0" indent="0">
              <a:buNone/>
            </a:pPr>
            <a:r>
              <a:rPr lang="en-US" sz="1200" dirty="0"/>
              <a:t>(do) Review the Slide. Be sure to mention any relevant point (records, requirements or who maintains the records) that the groups did not mention during the exercise. </a:t>
            </a:r>
          </a:p>
          <a:p>
            <a:pPr marL="0" indent="0">
              <a:buNone/>
            </a:pPr>
            <a:endParaRPr lang="en-US" sz="1200" dirty="0"/>
          </a:p>
          <a:p>
            <a:pPr marL="0" indent="0">
              <a:buNone/>
            </a:pPr>
            <a:r>
              <a:rPr lang="en-US" sz="1200" dirty="0"/>
              <a:t>(say) Let’s take a look at a few records on the slide:</a:t>
            </a:r>
          </a:p>
          <a:p>
            <a:pPr marL="174982" indent="-174982"/>
            <a:r>
              <a:rPr lang="en-US" sz="1200" dirty="0"/>
              <a:t>Meal Counts – review requirements and who maintains the record. Ask about exemptions.</a:t>
            </a:r>
          </a:p>
          <a:p>
            <a:pPr marL="641600" lvl="1" indent="-174982"/>
            <a:r>
              <a:rPr lang="en-US" sz="1200" dirty="0"/>
              <a:t>VDH uses the blended rate computation method, so only a total # of meals served by type must be recorded</a:t>
            </a:r>
          </a:p>
          <a:p>
            <a:pPr marL="641600" lvl="1" indent="-174982"/>
            <a:r>
              <a:rPr lang="en-US" sz="1200" dirty="0"/>
              <a:t>No more than 3 meals per participant, per day can be claimed</a:t>
            </a:r>
          </a:p>
          <a:p>
            <a:pPr marL="641600" lvl="1" indent="-174982"/>
            <a:r>
              <a:rPr lang="en-US" sz="1200" dirty="0"/>
              <a:t>For more information on the different types of meal counting systems, as well as unallowable methods of meal counting, refer to VDH’s Child or Adult Meal Pattern Training presentation (we’ll cover that in a later session). </a:t>
            </a:r>
          </a:p>
          <a:p>
            <a:pPr marL="641600" lvl="1" indent="-174982"/>
            <a:r>
              <a:rPr lang="en-US" sz="1200" dirty="0"/>
              <a:t>For the family style meal service, MC must be taken while the participants are actually eating</a:t>
            </a:r>
          </a:p>
          <a:p>
            <a:pPr marL="641600" lvl="1" indent="-174982"/>
            <a:r>
              <a:rPr lang="en-US" sz="1200" dirty="0"/>
              <a:t>The State agency must be notified of all field trips away from the independent center during meal service times</a:t>
            </a:r>
          </a:p>
          <a:p>
            <a:pPr marL="174982" indent="-174982"/>
            <a:r>
              <a:rPr lang="en-US" sz="1200" dirty="0"/>
              <a:t>Attendance – review requirements and who maintains the records. </a:t>
            </a:r>
          </a:p>
          <a:p>
            <a:pPr marL="174982" indent="-174982"/>
            <a:endParaRPr lang="en-US" sz="1200" dirty="0"/>
          </a:p>
          <a:p>
            <a:pPr marL="0" indent="0">
              <a:buNone/>
            </a:pPr>
            <a:r>
              <a:rPr lang="en-US" sz="1200" b="1" dirty="0"/>
              <a:t>[Slide]</a:t>
            </a:r>
            <a:endParaRPr sz="1200" b="1" dirty="0"/>
          </a:p>
        </p:txBody>
      </p:sp>
    </p:spTree>
    <p:extLst>
      <p:ext uri="{BB962C8B-B14F-4D97-AF65-F5344CB8AC3E}">
        <p14:creationId xmlns:p14="http://schemas.microsoft.com/office/powerpoint/2010/main" val="29276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t>
            </a:r>
          </a:p>
          <a:p>
            <a:pPr marL="0" indent="0">
              <a:buNone/>
            </a:pPr>
            <a:endParaRPr lang="en-US" baseline="0" dirty="0" smtClean="0"/>
          </a:p>
          <a:p>
            <a:pPr marL="0" indent="0">
              <a:buNone/>
            </a:pPr>
            <a:r>
              <a:rPr lang="en-US" baseline="0" dirty="0" smtClean="0"/>
              <a:t>(say) Let’s look at the records on this slide</a:t>
            </a:r>
          </a:p>
          <a:p>
            <a:pPr marL="174982" indent="-174982"/>
            <a:r>
              <a:rPr lang="en-US" baseline="0" dirty="0" smtClean="0"/>
              <a:t>Menu</a:t>
            </a:r>
          </a:p>
          <a:p>
            <a:pPr marL="641600" lvl="1" indent="-174982"/>
            <a:r>
              <a:rPr lang="en-US" baseline="0" dirty="0" smtClean="0"/>
              <a:t>Menus must be kept daily and maintained by the facility as well as the sponsoring organization.</a:t>
            </a:r>
          </a:p>
          <a:p>
            <a:pPr marL="641600" lvl="1" indent="-174982"/>
            <a:r>
              <a:rPr lang="en-US" baseline="0" dirty="0" smtClean="0"/>
              <a:t>Menus must include the month, date, and year of the meals served.</a:t>
            </a:r>
          </a:p>
          <a:p>
            <a:pPr marL="641600" lvl="1" indent="-174982"/>
            <a:r>
              <a:rPr lang="en-US" baseline="0" dirty="0" smtClean="0"/>
              <a:t>They must include the specific food items served in each meal type and note the milk fat content and juice type to show compliance with the CACFP meal patterns. Be specific when in the description of the item. </a:t>
            </a:r>
          </a:p>
          <a:p>
            <a:pPr marL="1108219" lvl="2" indent="-174982"/>
            <a:r>
              <a:rPr lang="en-US" baseline="0" dirty="0" smtClean="0"/>
              <a:t>For example: for breakfast instead of writing “grain” or “toast” detail “whole wheat bagel”. Instead of listing “vegetable” list “carrots”. </a:t>
            </a:r>
          </a:p>
          <a:p>
            <a:pPr marL="1108219" lvl="2" indent="-174982"/>
            <a:r>
              <a:rPr lang="en-US" baseline="0" dirty="0" smtClean="0"/>
              <a:t>If the center creates the menu ahead of time or has changes, that’s okay! It is required that the substitution be posted on the menu. </a:t>
            </a:r>
          </a:p>
          <a:p>
            <a:pPr marL="1108219" lvl="2" indent="-174982"/>
            <a:r>
              <a:rPr lang="en-US" baseline="0" dirty="0" smtClean="0"/>
              <a:t>The specification requirement is important for multiple reasons. Most importantly, it let’s the parents/guardians or participants know what exactly is being served. It’s also a record of what items were served to verify that your organization or facility met the CACFP meal pattern requirement. </a:t>
            </a:r>
          </a:p>
          <a:p>
            <a:pPr marL="641600" lvl="1" indent="-174982"/>
            <a:r>
              <a:rPr lang="en-US" baseline="0" dirty="0" smtClean="0"/>
              <a:t>Should note the whole wheat item served each day.</a:t>
            </a:r>
          </a:p>
          <a:p>
            <a:pPr marL="641600" lvl="1" indent="-174982"/>
            <a:r>
              <a:rPr lang="en-US" baseline="0" dirty="0" smtClean="0"/>
              <a:t>It’s a best practice to indicate the offered serving sizes for each food item.</a:t>
            </a:r>
          </a:p>
          <a:p>
            <a:pPr marL="641600" lvl="1" indent="-174982"/>
            <a:r>
              <a:rPr lang="en-US" baseline="0" dirty="0" smtClean="0"/>
              <a:t>If your center or organization serves infants, they must have separate menus. As a reminder, centers and day care homes will need to vary the foods served to each infant based on the infant’s developmental readiness. All infants must be served breastmilk or infant formula, but not all infants should be served solid foods unless they are developmentally ready. An option for demonstrating the various foods these infants are served is to have a standard menu for all infants in cared and adapt a menu for each infant based on what that infant is offered. </a:t>
            </a:r>
          </a:p>
          <a:p>
            <a:pPr marL="1108219" lvl="2" indent="-174982"/>
            <a:r>
              <a:rPr lang="en-US" baseline="0" dirty="0" smtClean="0"/>
              <a:t>There is more information regarding infant menus in the Breast Feeding Friendly training session. </a:t>
            </a:r>
          </a:p>
          <a:p>
            <a:pPr marL="641600" lvl="1" indent="-174982"/>
            <a:r>
              <a:rPr lang="en-US" baseline="0" dirty="0" smtClean="0"/>
              <a:t>As always, the nondiscrimination statement should be included on all CACFP documentation, including  your menus. </a:t>
            </a:r>
          </a:p>
          <a:p>
            <a:pPr marL="641600" lvl="1" indent="-174982"/>
            <a:endParaRPr lang="en-US" baseline="0" dirty="0" smtClean="0"/>
          </a:p>
          <a:p>
            <a:pPr marL="0" indent="0">
              <a:buNone/>
            </a:pPr>
            <a:r>
              <a:rPr lang="en-US" b="1" baseline="0" dirty="0" smtClean="0"/>
              <a:t>[Slide]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t>
            </a:r>
          </a:p>
          <a:p>
            <a:pPr marL="0" indent="0">
              <a:buNone/>
            </a:pPr>
            <a:endParaRPr lang="en-US" baseline="0" dirty="0" smtClean="0"/>
          </a:p>
          <a:p>
            <a:pPr marL="0" indent="0">
              <a:buNone/>
            </a:pPr>
            <a:r>
              <a:rPr lang="en-US" baseline="0" dirty="0" smtClean="0"/>
              <a:t>(say) Let’s look at the records on this slide</a:t>
            </a:r>
          </a:p>
          <a:p>
            <a:pPr marL="174982" indent="-174982"/>
            <a:r>
              <a:rPr lang="en-US" baseline="0" dirty="0" smtClean="0"/>
              <a:t>Child Nutrition Label, Recipes, and Meal Production Records</a:t>
            </a:r>
          </a:p>
          <a:p>
            <a:pPr marL="641600" lvl="1" indent="-174982"/>
            <a:r>
              <a:rPr lang="en-US" baseline="0" dirty="0" smtClean="0"/>
              <a:t>Institutions must have documentation on file to ensure meal served to participants meet the meal pattern requirements. These include CN labels for commercially prepared products when the product counts towards one or more components (for example: chicken nuggets). </a:t>
            </a:r>
          </a:p>
          <a:p>
            <a:pPr marL="641600" lvl="1" indent="-174982"/>
            <a:r>
              <a:rPr lang="en-US" baseline="0" dirty="0" smtClean="0"/>
              <a:t>Homemade dishes comprised of more than one component must have a recipe on file. This recipe must contain the quantity of each component in the dish, the total servings yielded from the recipe, and the serving sizes. As a best practice, I’d encourage you to include the breakdown of the meal pattern contributions on the recipe as well. The Recipe Analysis Workbook from the electronic Food Buying Guide is a great tool to use when evaluating the meal pattern contribution from your recipe. </a:t>
            </a:r>
          </a:p>
          <a:p>
            <a:pPr marL="641600" lvl="1" indent="-174982"/>
            <a:r>
              <a:rPr lang="en-US" baseline="0" dirty="0" smtClean="0"/>
              <a:t>We’ll go more in depth on CN Labels, Recipes, and Meal Production Records during the meal pattern training. </a:t>
            </a:r>
          </a:p>
          <a:p>
            <a:pPr marL="641600" lvl="1" indent="-174982"/>
            <a:endParaRPr lang="en-US" baseline="0" dirty="0" smtClean="0"/>
          </a:p>
          <a:p>
            <a:pPr marL="174982" indent="-174982"/>
            <a:r>
              <a:rPr lang="en-US" baseline="0" dirty="0" smtClean="0"/>
              <a:t>Enrollment</a:t>
            </a:r>
          </a:p>
          <a:p>
            <a:pPr marL="641600" lvl="1" indent="-174982"/>
            <a:r>
              <a:rPr lang="en-US" baseline="0" dirty="0" smtClean="0"/>
              <a:t>There is a separate session specifically on enrollment documentation that will go more in depth. Please keep in mind this is an overview of the record.</a:t>
            </a:r>
          </a:p>
          <a:p>
            <a:pPr marL="641600" lvl="1" indent="-174982"/>
            <a:endParaRPr lang="en-US" baseline="0" dirty="0" smtClean="0"/>
          </a:p>
          <a:p>
            <a:pPr marL="0" indent="0">
              <a:buNone/>
            </a:pPr>
            <a:r>
              <a:rPr lang="en-US" b="1" baseline="0" dirty="0" smtClean="0"/>
              <a:t>[Slide]</a:t>
            </a:r>
          </a:p>
        </p:txBody>
      </p:sp>
    </p:spTree>
    <p:extLst>
      <p:ext uri="{BB962C8B-B14F-4D97-AF65-F5344CB8AC3E}">
        <p14:creationId xmlns:p14="http://schemas.microsoft.com/office/powerpoint/2010/main" val="87845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t>
            </a:r>
          </a:p>
          <a:p>
            <a:pPr marL="0" indent="0">
              <a:buNone/>
            </a:pPr>
            <a:endParaRPr lang="en-US" baseline="0" dirty="0" smtClean="0"/>
          </a:p>
          <a:p>
            <a:pPr marL="0" indent="0">
              <a:buNone/>
            </a:pPr>
            <a:r>
              <a:rPr lang="en-US" baseline="0" dirty="0" smtClean="0"/>
              <a:t>(say) Let’s look at the records on this slide</a:t>
            </a:r>
          </a:p>
          <a:p>
            <a:pPr marL="174982" indent="-174982"/>
            <a:r>
              <a:rPr lang="en-US" baseline="0" dirty="0" err="1" smtClean="0"/>
              <a:t>Tiering</a:t>
            </a:r>
            <a:endParaRPr lang="en-US" baseline="0" dirty="0" smtClean="0"/>
          </a:p>
          <a:p>
            <a:pPr marL="641600" lvl="1" indent="-174982"/>
            <a:r>
              <a:rPr lang="en-US" baseline="0" dirty="0" smtClean="0"/>
              <a:t>We’re in the process of making in depth family day care home specific trainings, and as with the rest of this information this is an overview. We’ll announce these trainings when they are ready, but for now this information is just reflected in this overview of Program records table.</a:t>
            </a:r>
          </a:p>
          <a:p>
            <a:pPr marL="174982" indent="-174982"/>
            <a:r>
              <a:rPr lang="en-US" baseline="0" dirty="0" smtClean="0"/>
              <a:t>And why we’re all here….</a:t>
            </a:r>
            <a:r>
              <a:rPr lang="en-US" b="1" baseline="0" dirty="0" smtClean="0"/>
              <a:t>(click)</a:t>
            </a:r>
            <a:r>
              <a:rPr lang="en-US" baseline="0" dirty="0" smtClean="0"/>
              <a:t>Training</a:t>
            </a:r>
          </a:p>
          <a:p>
            <a:pPr marL="641600" lvl="1" indent="-174982"/>
            <a:r>
              <a:rPr lang="en-US" baseline="0" dirty="0" smtClean="0"/>
              <a:t>Independent institutions and sponsoring organizations MUST train their staff annually. And with the new VDH memo, independent institutions and sponsoring organizations’ RPIs must attend VDH’s training annually.</a:t>
            </a:r>
          </a:p>
          <a:p>
            <a:pPr marL="641600" lvl="1" indent="-174982"/>
            <a:r>
              <a:rPr lang="en-US" baseline="0" dirty="0" smtClean="0"/>
              <a:t>Sponsoring organizations are also required to train the staff at their sponsored facilities annually. </a:t>
            </a:r>
          </a:p>
          <a:p>
            <a:pPr marL="641600" lvl="1" indent="-174982"/>
            <a:r>
              <a:rPr lang="en-US" baseline="0" dirty="0" smtClean="0"/>
              <a:t>And don’t forget, whether at an independent institution, sponsoring organization, or sponsored facility… new staff must be trained PRIOR to beginning any CACFP duties. We will ask on a review whether you’ve had any new staff or sites since  your last review and to produce the training documentation showing they were trained prior to beginning operation or job duties.</a:t>
            </a:r>
          </a:p>
          <a:p>
            <a:pPr marL="641600" lvl="1" indent="-174982"/>
            <a:r>
              <a:rPr lang="en-US" baseline="0" dirty="0" smtClean="0"/>
              <a:t>The training documentation, whether its for your center staff or the staff at a sponsored facility, must include:</a:t>
            </a:r>
          </a:p>
          <a:p>
            <a:pPr marL="1108219" lvl="2" indent="-174982"/>
            <a:r>
              <a:rPr lang="en-US" baseline="0" dirty="0" smtClean="0"/>
              <a:t>An agenda that records the date/time of the training, the location of the training, who gave the training, specific training topics.</a:t>
            </a:r>
          </a:p>
          <a:p>
            <a:pPr marL="1108219" lvl="2" indent="-174982"/>
            <a:r>
              <a:rPr lang="en-US" baseline="0" dirty="0" smtClean="0"/>
              <a:t>Remember, training must include instruction, appropriate to the level of staff experience and duties, on the Program’s meal pattern, meal counts, claims submission and claim review procedures, recordkeeping requirements, and an explanation of the Program’s reimbursement system. Perfect example, if you’re a sponsoring organization training your monitoring staff, the training must include instruction on monitoring. </a:t>
            </a:r>
          </a:p>
          <a:p>
            <a:pPr marL="1108219" lvl="2" indent="-174982"/>
            <a:r>
              <a:rPr lang="en-US" baseline="0" dirty="0" smtClean="0"/>
              <a:t>It’s best practice to also have supportive documentation of the training topics you’ve covered if you’re developing your own outside of the State agency trainings. </a:t>
            </a:r>
          </a:p>
          <a:p>
            <a:pPr marL="1108219" lvl="2" indent="-174982"/>
            <a:r>
              <a:rPr lang="en-US" baseline="0" dirty="0" smtClean="0"/>
              <a:t>Documentation must also include a dated sign-in sheet that includes the names, signatures, and position titles of those in attendance. VDH has an example of a training sign in sheet and record under Download Forms in CHAAMPS.  THIS IS NOT THE SAME AS THE ANNUAL TRAINING CERTIFICATION FORM!</a:t>
            </a:r>
          </a:p>
          <a:p>
            <a:pPr marL="1108219" lvl="2" indent="-174982"/>
            <a:r>
              <a:rPr lang="en-US" baseline="0" dirty="0" smtClean="0"/>
              <a:t>Sponsored facilities should also retain documentation that they attended training. </a:t>
            </a:r>
          </a:p>
          <a:p>
            <a:pPr marL="1108219" lvl="2" indent="-174982"/>
            <a:endParaRPr lang="en-US" baseline="0" dirty="0" smtClean="0"/>
          </a:p>
          <a:p>
            <a:pPr marL="0" indent="0">
              <a:buNone/>
            </a:pPr>
            <a:r>
              <a:rPr lang="en-US" b="1" baseline="0" dirty="0" smtClean="0"/>
              <a:t>[Slide]</a:t>
            </a:r>
          </a:p>
        </p:txBody>
      </p:sp>
    </p:spTree>
    <p:extLst>
      <p:ext uri="{BB962C8B-B14F-4D97-AF65-F5344CB8AC3E}">
        <p14:creationId xmlns:p14="http://schemas.microsoft.com/office/powerpoint/2010/main" val="2008894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t>
            </a:r>
          </a:p>
          <a:p>
            <a:pPr marL="0" indent="0">
              <a:buNone/>
            </a:pPr>
            <a:endParaRPr lang="en-US" baseline="0" dirty="0" smtClean="0"/>
          </a:p>
          <a:p>
            <a:pPr marL="0" indent="0">
              <a:buNone/>
            </a:pPr>
            <a:r>
              <a:rPr lang="en-US" baseline="0" dirty="0" smtClean="0"/>
              <a:t>(say) Let’s look at the records on this slide</a:t>
            </a:r>
          </a:p>
          <a:p>
            <a:pPr marL="174982" indent="-174982"/>
            <a:r>
              <a:rPr lang="en-US" baseline="0" dirty="0" smtClean="0"/>
              <a:t>Monitoring </a:t>
            </a:r>
          </a:p>
          <a:p>
            <a:pPr marL="641600" lvl="1" indent="-174982"/>
            <a:r>
              <a:rPr lang="en-US" baseline="0" dirty="0" smtClean="0"/>
              <a:t>An in-depth webinar focusing solely on monitoring and monitoring requirements is in the works. We will announce it when it is ready, but until then please ensure that sponsoring organizations and sponsored faculties are retaining copies of their monitoring and corrective action documentation. </a:t>
            </a:r>
          </a:p>
          <a:p>
            <a:pPr marL="174982" indent="-174982"/>
            <a:r>
              <a:rPr lang="en-US" baseline="0" dirty="0" smtClean="0"/>
              <a:t>Application Documentation</a:t>
            </a:r>
          </a:p>
          <a:p>
            <a:pPr marL="641600" lvl="1" indent="-174982"/>
            <a:r>
              <a:rPr lang="en-US" baseline="0" dirty="0" smtClean="0"/>
              <a:t>It should be noted that sponsored facilities should have copies (or originals if applicable) of their documentation on site as well as with the sponsoring organization. We realize that a lot of this information is held in CHAAMPS now, however the original paper documentation should be retained for required time. </a:t>
            </a:r>
          </a:p>
          <a:p>
            <a:pPr marL="641600" lvl="1" indent="-174982"/>
            <a:r>
              <a:rPr lang="en-US" baseline="0" dirty="0" smtClean="0"/>
              <a:t>More specifically, </a:t>
            </a:r>
            <a:r>
              <a:rPr lang="en-US" b="1" baseline="0" dirty="0" smtClean="0"/>
              <a:t>(click) </a:t>
            </a:r>
            <a:r>
              <a:rPr lang="en-US" b="0" baseline="0" dirty="0" smtClean="0"/>
              <a:t>I’d like to quickly highlight Civil Rights. Bee will go more in-depth on Civil Rights requirements in he VDH Civil Rights training presentation, however we’re going to focus on the recordkeeping aspect. </a:t>
            </a:r>
          </a:p>
          <a:p>
            <a:pPr marL="1108219" lvl="2" indent="-174982"/>
            <a:r>
              <a:rPr lang="en-US" b="0" baseline="0" dirty="0" smtClean="0"/>
              <a:t>In addition to including the nondiscrimination statement on all public CACFP documentation, independent institutions and sponsoring organizations for their sponsored facilities are required to complete the Civil Rights Data Collection Form</a:t>
            </a:r>
            <a:r>
              <a:rPr lang="en-US" b="1" baseline="0" dirty="0" smtClean="0"/>
              <a:t> (click)</a:t>
            </a:r>
            <a:r>
              <a:rPr lang="en-US" b="0" baseline="0" dirty="0" smtClean="0"/>
              <a:t> as well as report this information in the CHAAMPS application packet </a:t>
            </a:r>
            <a:r>
              <a:rPr lang="en-US" b="1" baseline="0" dirty="0" smtClean="0"/>
              <a:t>(click)</a:t>
            </a:r>
            <a:r>
              <a:rPr lang="en-US" b="0" baseline="0" dirty="0" smtClean="0"/>
              <a:t>. </a:t>
            </a:r>
          </a:p>
          <a:p>
            <a:pPr marL="1108219" lvl="2" indent="-174982"/>
            <a:r>
              <a:rPr lang="en-US" b="0" baseline="0" dirty="0" smtClean="0"/>
              <a:t>This form and information is requested solely for the purpose of determining compliance with Federal civil rights laws. It will assist in assuring the institution’s Program is administered in a nondiscriminatory manner. Respect for individual dignity should guide the processes and methods for collecting data on race and ethnicity. Ideally, a respondent self-identification should be facilitated to the greatest extent possible, however we do recognize that in some data collection processes the observer’s identification is more practical. </a:t>
            </a:r>
          </a:p>
          <a:p>
            <a:pPr marL="1108219" lvl="2" indent="-174982"/>
            <a:r>
              <a:rPr lang="en-US" b="0" baseline="0" dirty="0" smtClean="0"/>
              <a:t>Additionally, a civil rights complaint log must be kept which should store all CACFP-related civil rights complaints made against the participating institution or its employees. For more information on the Section 504 grievance requirements, please see </a:t>
            </a:r>
            <a:r>
              <a:rPr lang="en-US" b="1" baseline="0" dirty="0" smtClean="0"/>
              <a:t>(click) </a:t>
            </a:r>
            <a:r>
              <a:rPr lang="en-US" b="0" baseline="0" dirty="0" smtClean="0"/>
              <a:t>USDA’s June 22, 2017 memo in addition to 7 CFR 226. </a:t>
            </a:r>
            <a:r>
              <a:rPr lang="en-US" b="1" baseline="0" dirty="0" smtClean="0"/>
              <a:t>(click)</a:t>
            </a:r>
            <a:endParaRPr lang="en-US" b="0" baseline="0" dirty="0" smtClean="0"/>
          </a:p>
          <a:p>
            <a:pPr marL="1108219" lvl="2" indent="-174982"/>
            <a:r>
              <a:rPr lang="en-US" b="0" baseline="0" dirty="0" smtClean="0"/>
              <a:t>It is not a requirement to use the Civil Rights Data Collection Form above, which is located in CHAAMPS under Download Forms, but the form your organization uses should collect the same information listed on VDH’s form. </a:t>
            </a:r>
            <a:r>
              <a:rPr lang="en-US" b="1" baseline="0" dirty="0" smtClean="0"/>
              <a:t>(click)</a:t>
            </a:r>
          </a:p>
          <a:p>
            <a:pPr marL="1108219" lvl="2" indent="-174982"/>
            <a:endParaRPr lang="en-US" b="1" baseline="0" dirty="0" smtClean="0"/>
          </a:p>
          <a:p>
            <a:pPr marL="0" indent="0">
              <a:buNone/>
            </a:pPr>
            <a:r>
              <a:rPr lang="en-US" b="0" baseline="0" dirty="0" smtClean="0"/>
              <a:t>(say) Whew! Alright, that’s a lot of records. However we do realize that this is a major overview and not necessarily an all-inclusive list. For any additional records and requirements not covered in this summary chart, please refer to the Federal regulations, USDA memos, USDA resources, and State agency memos. </a:t>
            </a:r>
          </a:p>
          <a:p>
            <a:pPr marL="0" indent="0">
              <a:buNone/>
            </a:pPr>
            <a:endParaRPr lang="en-US" b="0" baseline="0" dirty="0" smtClean="0"/>
          </a:p>
          <a:p>
            <a:pPr marL="0" indent="0">
              <a:buNone/>
            </a:pPr>
            <a:r>
              <a:rPr lang="en-US" b="1" baseline="0" dirty="0" smtClean="0"/>
              <a:t>[Slide]</a:t>
            </a:r>
          </a:p>
        </p:txBody>
      </p:sp>
    </p:spTree>
    <p:extLst>
      <p:ext uri="{BB962C8B-B14F-4D97-AF65-F5344CB8AC3E}">
        <p14:creationId xmlns:p14="http://schemas.microsoft.com/office/powerpoint/2010/main" val="416948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f391192_0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f391192_0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b="1" dirty="0" smtClean="0"/>
              <a:t>Activity:</a:t>
            </a:r>
            <a:r>
              <a:rPr lang="en-US" b="1" baseline="0" dirty="0" smtClean="0"/>
              <a:t> Name That Financial Record (15 minutes)</a:t>
            </a:r>
          </a:p>
          <a:p>
            <a:pPr marL="0" indent="0">
              <a:buNone/>
            </a:pPr>
            <a:endParaRPr lang="en-US" b="1" baseline="0" dirty="0" smtClean="0"/>
          </a:p>
          <a:p>
            <a:pPr marL="0" indent="0">
              <a:buNone/>
            </a:pPr>
            <a:r>
              <a:rPr lang="en-US" b="0" i="1" baseline="0" dirty="0" smtClean="0"/>
              <a:t>Materials: (prior to session, or with the help of the other presenter during the first part of the presentation, set up posters around the room with enough space in between for each group to work but not on top of another group) </a:t>
            </a:r>
          </a:p>
          <a:p>
            <a:pPr marL="466618" lvl="1" indent="0">
              <a:buNone/>
            </a:pPr>
            <a:r>
              <a:rPr lang="en-US" b="0" i="1" baseline="0" dirty="0" smtClean="0"/>
              <a:t>10 copies of “Name That Financial Record” posters (1 copy per group)</a:t>
            </a:r>
          </a:p>
          <a:p>
            <a:pPr marL="466618" lvl="1" indent="0">
              <a:buNone/>
            </a:pPr>
            <a:r>
              <a:rPr lang="en-US" b="0" i="1" baseline="0" dirty="0" smtClean="0"/>
              <a:t>10 packs of Post-Its (one pack per group)</a:t>
            </a:r>
          </a:p>
          <a:p>
            <a:pPr marL="466618" lvl="1" indent="0">
              <a:buNone/>
            </a:pPr>
            <a:r>
              <a:rPr lang="en-US" b="0" i="1" baseline="0" dirty="0" smtClean="0"/>
              <a:t>Writing Instruments (enough per group)</a:t>
            </a:r>
          </a:p>
          <a:p>
            <a:pPr marL="466618" lvl="1" indent="0">
              <a:buNone/>
            </a:pPr>
            <a:r>
              <a:rPr lang="en-US" b="0" i="1" baseline="0" dirty="0" smtClean="0"/>
              <a:t>Program records worksheet (one per person, should be in Participant Guide)</a:t>
            </a:r>
          </a:p>
          <a:p>
            <a:pPr marL="466618" lvl="1" indent="0">
              <a:buNone/>
            </a:pPr>
            <a:r>
              <a:rPr lang="en-US" b="0" i="1" baseline="0" dirty="0" smtClean="0"/>
              <a:t>Program records answer sheet (one per person, should be passed out after activity)</a:t>
            </a:r>
          </a:p>
          <a:p>
            <a:pPr marL="466618" lvl="1" indent="0">
              <a:buNone/>
            </a:pPr>
            <a:r>
              <a:rPr lang="en-US" b="0" i="1" baseline="0" dirty="0" smtClean="0"/>
              <a:t>Tape (to hang charts on walls at the end)</a:t>
            </a:r>
          </a:p>
          <a:p>
            <a:pPr marL="466618" lvl="1" indent="0">
              <a:buNone/>
            </a:pPr>
            <a:endParaRPr lang="en-US" b="1" baseline="0" dirty="0" smtClean="0"/>
          </a:p>
          <a:p>
            <a:pPr marL="0" indent="0">
              <a:buNone/>
            </a:pPr>
            <a:r>
              <a:rPr lang="en-US" b="0" baseline="0" dirty="0" smtClean="0"/>
              <a:t>(say) We are now going to perform the same activity, but this time we are going to focus on Financial records! Turn to page XXXX in your participant’s guide. </a:t>
            </a:r>
          </a:p>
          <a:p>
            <a:pPr marL="0" indent="0">
              <a:buNone/>
            </a:pPr>
            <a:endParaRPr lang="en-US" b="0" baseline="0" dirty="0" smtClean="0"/>
          </a:p>
          <a:p>
            <a:pPr marL="0" indent="0">
              <a:buNone/>
            </a:pPr>
            <a:r>
              <a:rPr lang="en-US" b="0" baseline="0" dirty="0" smtClean="0"/>
              <a:t>(say) Turn to page XXX in your Participant’s Guide. </a:t>
            </a:r>
          </a:p>
          <a:p>
            <a:pPr marL="0" indent="0">
              <a:buNone/>
            </a:pPr>
            <a:endParaRPr lang="en-US" b="0" baseline="0" dirty="0" smtClean="0"/>
          </a:p>
          <a:p>
            <a:pPr marL="0" indent="0">
              <a:buNone/>
            </a:pPr>
            <a:r>
              <a:rPr lang="en-US" b="0" baseline="0" dirty="0" smtClean="0"/>
              <a:t>(say) You will have 8 minutes to document as many financial records as you can. Look at page XXX to help get you started but PLEASE do not jump ahead!</a:t>
            </a:r>
          </a:p>
          <a:p>
            <a:pPr marL="0" indent="0">
              <a:buNone/>
            </a:pPr>
            <a:endParaRPr lang="en-US" b="0" baseline="0" dirty="0" smtClean="0"/>
          </a:p>
          <a:p>
            <a:pPr marL="0" indent="0">
              <a:buNone/>
            </a:pPr>
            <a:r>
              <a:rPr lang="en-US" b="0" baseline="0" dirty="0" smtClean="0"/>
              <a:t>(say) Now, grab your pen and a few more sticky notes. Paste your sticky notes on the chart as quickly as you can.  Your time starts now, Go!</a:t>
            </a:r>
          </a:p>
          <a:p>
            <a:pPr marL="466618" lvl="1" indent="0">
              <a:buNone/>
            </a:pPr>
            <a:r>
              <a:rPr lang="en-US" b="0" baseline="0" dirty="0" smtClean="0"/>
              <a:t>(do) Monitor the time, only give 8 minutes. It’s okay if the groups do not get all of the answers. </a:t>
            </a:r>
          </a:p>
          <a:p>
            <a:pPr marL="466618" lvl="1" indent="0">
              <a:buNone/>
            </a:pPr>
            <a:endParaRPr lang="en-US" b="0" baseline="0" dirty="0" smtClean="0"/>
          </a:p>
          <a:p>
            <a:pPr marL="0" indent="0">
              <a:buNone/>
            </a:pPr>
            <a:r>
              <a:rPr lang="en-US" b="1" baseline="0" dirty="0" smtClean="0"/>
              <a:t>(click) </a:t>
            </a:r>
            <a:r>
              <a:rPr lang="en-US" b="0" baseline="0" dirty="0" smtClean="0"/>
              <a:t>(say) Time’s up!! Let’s review your results! </a:t>
            </a:r>
          </a:p>
          <a:p>
            <a:pPr marL="466618" lvl="1" indent="0">
              <a:buNone/>
            </a:pPr>
            <a:r>
              <a:rPr lang="en-US" b="0" baseline="0" dirty="0" smtClean="0"/>
              <a:t>(do) Have each area tape their chart up around the walls of the room and then sit back down. Walk around the room to each chart on the wall, pull a few sticky notes from the chart (maybe 12-14 total), and read them one at a time. Poll the room for feedback on the Program records, the requirements, and the entities (agreement/disagreement). </a:t>
            </a:r>
          </a:p>
          <a:p>
            <a:pPr marL="466618" lvl="1" indent="0">
              <a:buNone/>
            </a:pPr>
            <a:endParaRPr lang="en-US" b="0" baseline="0" dirty="0" smtClean="0"/>
          </a:p>
          <a:p>
            <a:pPr marL="0" indent="0">
              <a:buNone/>
            </a:pPr>
            <a:r>
              <a:rPr lang="en-US" b="0" baseline="0" dirty="0" smtClean="0"/>
              <a:t>(say) That was a great job! Now let’s look over some of the answers. </a:t>
            </a:r>
          </a:p>
          <a:p>
            <a:pPr marL="0" indent="0">
              <a:buNone/>
            </a:pPr>
            <a:endParaRPr lang="en-US" b="0" baseline="0" dirty="0" smtClean="0"/>
          </a:p>
          <a:p>
            <a:pPr marL="0" indent="0">
              <a:buNone/>
            </a:pPr>
            <a:r>
              <a:rPr lang="en-US" b="1" dirty="0"/>
              <a:t>[Slide]</a:t>
            </a:r>
          </a:p>
          <a:p>
            <a:pPr marL="0" indent="0">
              <a:buNone/>
            </a:pPr>
            <a:endParaRPr lang="en-US" b="1" dirty="0"/>
          </a:p>
          <a:p>
            <a:pPr marL="0" indent="0">
              <a:buNone/>
            </a:pPr>
            <a:r>
              <a:rPr lang="en-US" b="1" dirty="0"/>
              <a:t>***WEBINAR ADAPTATION*****</a:t>
            </a:r>
          </a:p>
          <a:p>
            <a:pPr marL="0" indent="0">
              <a:buNone/>
            </a:pPr>
            <a:r>
              <a:rPr lang="en-US" b="1" dirty="0"/>
              <a:t> </a:t>
            </a:r>
          </a:p>
          <a:p>
            <a:pPr marL="0" indent="0">
              <a:buNone/>
            </a:pPr>
            <a:r>
              <a:rPr lang="en-US" b="0" baseline="0" dirty="0" smtClean="0"/>
              <a:t>(say) We are now going to perform the same activity, but this time we are going to focus on Financial records! Turn to page XXXX in your participant’s guide. </a:t>
            </a:r>
          </a:p>
          <a:p>
            <a:pPr marL="0" indent="0">
              <a:buNone/>
            </a:pPr>
            <a:endParaRPr lang="en-US" b="0" baseline="0" dirty="0" smtClean="0"/>
          </a:p>
          <a:p>
            <a:pPr marL="0" indent="0">
              <a:buNone/>
            </a:pPr>
            <a:r>
              <a:rPr lang="en-US" b="0" baseline="0" dirty="0" smtClean="0"/>
              <a:t>(say) Turn to page XXX in your Participant’s Guide. </a:t>
            </a:r>
          </a:p>
          <a:p>
            <a:pPr marL="0" indent="0">
              <a:buNone/>
            </a:pPr>
            <a:endParaRPr lang="en-US" b="0" baseline="0" dirty="0" smtClean="0"/>
          </a:p>
          <a:p>
            <a:pPr marL="0" indent="0">
              <a:buNone/>
            </a:pPr>
            <a:r>
              <a:rPr lang="en-US" b="0" baseline="0" dirty="0" smtClean="0"/>
              <a:t>(say) You will have 8 minutes to document as many financial records as you can. Look at page XXX to help get you started but PLEASE do not jump ahead!</a:t>
            </a:r>
          </a:p>
          <a:p>
            <a:pPr marL="0" indent="0">
              <a:buNone/>
            </a:pPr>
            <a:endParaRPr lang="en-US" b="0" baseline="0" dirty="0" smtClean="0"/>
          </a:p>
          <a:p>
            <a:pPr marL="0" indent="0">
              <a:buNone/>
            </a:pPr>
            <a:r>
              <a:rPr lang="en-US" b="0" baseline="0" dirty="0" smtClean="0"/>
              <a:t>(say) You will have 8 minutes to document as many Program records and requirements as you can. Look on page XXX to help get you started. </a:t>
            </a:r>
          </a:p>
          <a:p>
            <a:pPr marL="466618" lvl="1" indent="0">
              <a:buNone/>
            </a:pPr>
            <a:endParaRPr lang="en-US" b="0" baseline="0" dirty="0" smtClean="0"/>
          </a:p>
          <a:p>
            <a:pPr marL="0" indent="0">
              <a:buNone/>
            </a:pPr>
            <a:r>
              <a:rPr lang="en-US" b="0" baseline="0" dirty="0" smtClean="0"/>
              <a:t>(say) Alright, remember to fill it out as quickly as you can. It is okay to brainstorm with those around you if you are watching this webinar together. Your time starts…now! Go! </a:t>
            </a:r>
          </a:p>
          <a:p>
            <a:pPr marL="466618" lvl="1" indent="0">
              <a:buNone/>
            </a:pPr>
            <a:r>
              <a:rPr lang="en-US" b="0" baseline="0" dirty="0" smtClean="0"/>
              <a:t>(do) Mute the audio recording for the next 8 minutes. Monitor the time, only give 8 minutes. It’s okay if they don’t get all of the answers. </a:t>
            </a:r>
          </a:p>
          <a:p>
            <a:pPr marL="466618" lvl="1" indent="0">
              <a:buNone/>
            </a:pPr>
            <a:endParaRPr lang="en-US" b="0" baseline="0" dirty="0" smtClean="0"/>
          </a:p>
          <a:p>
            <a:pPr marL="0" indent="0">
              <a:buNone/>
            </a:pPr>
            <a:r>
              <a:rPr lang="en-US" b="1" baseline="0" dirty="0" smtClean="0"/>
              <a:t>(click) </a:t>
            </a:r>
            <a:r>
              <a:rPr lang="en-US" b="0" baseline="0" dirty="0" smtClean="0"/>
              <a:t>(say) Time’s up!! Let’s review your results! When looking over the records you’ve written, can you see any that might be considered financial records? Do you have any that are classified in the wrong section? How many were you able to get!</a:t>
            </a:r>
          </a:p>
          <a:p>
            <a:pPr marL="466618" lvl="1" indent="0">
              <a:buNone/>
            </a:pPr>
            <a:endParaRPr lang="en-US" b="0" baseline="0" dirty="0" smtClean="0"/>
          </a:p>
          <a:p>
            <a:pPr marL="0" indent="0">
              <a:buNone/>
            </a:pPr>
            <a:r>
              <a:rPr lang="en-US" b="0" baseline="0" dirty="0" smtClean="0"/>
              <a:t>(say) I’m sure you did a great job! Now let’s look over some of the answers. </a:t>
            </a:r>
          </a:p>
          <a:p>
            <a:pPr marL="0" indent="0">
              <a:buNone/>
            </a:pPr>
            <a:endParaRPr lang="en-US" b="0" baseline="0" dirty="0" smtClean="0"/>
          </a:p>
          <a:p>
            <a:pPr marL="0" indent="0">
              <a:buNone/>
            </a:pPr>
            <a:r>
              <a:rPr lang="en-US" b="1" dirty="0"/>
              <a:t>[Slide]</a:t>
            </a:r>
          </a:p>
          <a:p>
            <a:pPr marL="0" indent="0">
              <a:buNone/>
            </a:pPr>
            <a:endParaRPr lang="en-US" b="1" dirty="0"/>
          </a:p>
        </p:txBody>
      </p:sp>
    </p:spTree>
    <p:extLst>
      <p:ext uri="{BB962C8B-B14F-4D97-AF65-F5344CB8AC3E}">
        <p14:creationId xmlns:p14="http://schemas.microsoft.com/office/powerpoint/2010/main" val="1566990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Let’s turn to page 9 in your Participant’s Guide.</a:t>
            </a:r>
          </a:p>
          <a:p>
            <a:pPr marL="0" indent="0">
              <a:buNone/>
            </a:pPr>
            <a:endParaRPr lang="en-US" dirty="0" smtClean="0"/>
          </a:p>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As with the Program records, remember this is not an all inclusive list. Bee will be discussing Financial Viability in another session that will be much more thorough and specific. </a:t>
            </a:r>
          </a:p>
          <a:p>
            <a:pPr marL="0" indent="0">
              <a:buNone/>
            </a:pPr>
            <a:endParaRPr lang="en-US" baseline="0" dirty="0" smtClean="0"/>
          </a:p>
          <a:p>
            <a:pPr marL="0" indent="0">
              <a:buNone/>
            </a:pPr>
            <a:r>
              <a:rPr lang="en-US" baseline="0" dirty="0" smtClean="0"/>
              <a:t>(say) Regardless, let’s take a look at a few records on the slide:</a:t>
            </a:r>
          </a:p>
          <a:p>
            <a:pPr marL="174982" indent="-174982"/>
            <a:r>
              <a:rPr lang="en-US" baseline="0" dirty="0" smtClean="0"/>
              <a:t>Bank statements– review requirements and who maintains the record. Ask about exemptions.</a:t>
            </a:r>
          </a:p>
          <a:p>
            <a:pPr marL="174982" indent="-174982"/>
            <a:r>
              <a:rPr lang="en-US" baseline="0" dirty="0" smtClean="0"/>
              <a:t>Itemized Receipts/Invoices</a:t>
            </a:r>
          </a:p>
          <a:p>
            <a:pPr marL="641600" lvl="1" indent="-174982"/>
            <a:r>
              <a:rPr lang="en-US" baseline="0" dirty="0" smtClean="0"/>
              <a:t>When documenting costs for the CACFP, it’s required to maintain receipts and/or documentation (for example: documentation for a milk donation). This is to ensure the organization is financially viable and accounting for all Program reimbursements received from VDH. </a:t>
            </a:r>
          </a:p>
          <a:p>
            <a:pPr marL="641600" lvl="1" indent="-174982"/>
            <a:r>
              <a:rPr lang="en-US" baseline="0" dirty="0" smtClean="0"/>
              <a:t>Receipts must be itemized with the date, merchant’s name, method of payment, etc. </a:t>
            </a:r>
          </a:p>
          <a:p>
            <a:pPr marL="641600" lvl="1" indent="-174982"/>
            <a:r>
              <a:rPr lang="en-US" baseline="0" dirty="0" smtClean="0"/>
              <a:t>Please remember, it’s important to go through a receipt and allocate what is allowable vs. unallowable and what category the item is attributable to. For example: Is the item a non-food?</a:t>
            </a:r>
          </a:p>
          <a:p>
            <a:pPr marL="641600" lvl="1" indent="-174982"/>
            <a:r>
              <a:rPr lang="en-US" baseline="0" dirty="0" smtClean="0"/>
              <a:t>You’ll also want to remember to when we were discussing physical inventories, this is another type of cost documentation that can be used to reconcile your monthly reimbursement. </a:t>
            </a:r>
          </a:p>
          <a:p>
            <a:pPr marL="0" indent="0">
              <a:buNone/>
            </a:pPr>
            <a:r>
              <a:rPr lang="en-US" b="1" baseline="0" dirty="0" smtClean="0"/>
              <a:t>[Slide]</a:t>
            </a:r>
            <a:endParaRPr b="1" dirty="0"/>
          </a:p>
        </p:txBody>
      </p:sp>
    </p:spTree>
    <p:extLst>
      <p:ext uri="{BB962C8B-B14F-4D97-AF65-F5344CB8AC3E}">
        <p14:creationId xmlns:p14="http://schemas.microsoft.com/office/powerpoint/2010/main" val="386446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Let’s turn to page XXXX in your Participant’s Guide.</a:t>
            </a:r>
          </a:p>
          <a:p>
            <a:pPr marL="0" indent="0">
              <a:buNone/>
            </a:pPr>
            <a:endParaRPr lang="en-US" dirty="0" smtClean="0"/>
          </a:p>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t>
            </a:r>
          </a:p>
          <a:p>
            <a:pPr marL="0" indent="0">
              <a:buNone/>
            </a:pPr>
            <a:endParaRPr lang="en-US" baseline="0" dirty="0" smtClean="0"/>
          </a:p>
          <a:p>
            <a:pPr marL="0" indent="0" defTabSz="933237">
              <a:buNone/>
              <a:defRPr/>
            </a:pPr>
            <a:r>
              <a:rPr lang="en-US" baseline="0" dirty="0" smtClean="0"/>
              <a:t>(say) As with the Program records, remember this is not an all inclusive list. Bee will be discussing Financial Viability in another session that will be much more thorough and specific. </a:t>
            </a:r>
          </a:p>
          <a:p>
            <a:pPr marL="0" indent="0">
              <a:buNone/>
            </a:pPr>
            <a:r>
              <a:rPr lang="en-US" baseline="0" dirty="0" smtClean="0"/>
              <a:t>Regardless, let’s take a look at a few records on the slide:</a:t>
            </a:r>
          </a:p>
          <a:p>
            <a:pPr marL="174982" indent="-174982"/>
            <a:r>
              <a:rPr lang="en-US" baseline="0" dirty="0" smtClean="0"/>
              <a:t>Payroll – Can anyone tell me why it’s important for your organization to keep documentation of the payroll as well as the “Time Distribution Log”?</a:t>
            </a:r>
          </a:p>
          <a:p>
            <a:pPr marL="174982" indent="-174982"/>
            <a:r>
              <a:rPr lang="en-US" baseline="0" dirty="0" smtClean="0"/>
              <a:t>Time Distribution Log for employees performing CACFP related tasks</a:t>
            </a:r>
          </a:p>
          <a:p>
            <a:pPr marL="641600" lvl="1" indent="-174982"/>
            <a:r>
              <a:rPr lang="en-US" baseline="0" dirty="0" smtClean="0"/>
              <a:t>We’ve included a template as a hand out (walk through the requirements)</a:t>
            </a:r>
          </a:p>
          <a:p>
            <a:pPr marL="641600" lvl="1" indent="-174982"/>
            <a:r>
              <a:rPr lang="en-US" baseline="0" dirty="0" smtClean="0"/>
              <a:t>Can anyone tell me why it’s important to maintain documentation of the employee’s hours worked in food service or administrative hours?</a:t>
            </a:r>
          </a:p>
          <a:p>
            <a:pPr marL="0" indent="0">
              <a:buNone/>
            </a:pPr>
            <a:r>
              <a:rPr lang="en-US" b="1" baseline="0" dirty="0" smtClean="0"/>
              <a:t>[Slide]</a:t>
            </a:r>
            <a:endParaRPr b="1" dirty="0"/>
          </a:p>
        </p:txBody>
      </p:sp>
    </p:spTree>
    <p:extLst>
      <p:ext uri="{BB962C8B-B14F-4D97-AF65-F5344CB8AC3E}">
        <p14:creationId xmlns:p14="http://schemas.microsoft.com/office/powerpoint/2010/main" val="112457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Let’s turn to page XXXX in your Participant’s Guide.</a:t>
            </a:r>
          </a:p>
          <a:p>
            <a:pPr marL="0" indent="0">
              <a:buNone/>
            </a:pPr>
            <a:endParaRPr lang="en-US" dirty="0" smtClean="0"/>
          </a:p>
          <a:p>
            <a:pPr marL="0" indent="0">
              <a:buNone/>
            </a:pPr>
            <a:r>
              <a:rPr lang="en-US" dirty="0" smtClean="0"/>
              <a:t>(do) Review the Slide. Be sure to mention any relevant</a:t>
            </a:r>
            <a:r>
              <a:rPr lang="en-US" baseline="0" dirty="0" smtClean="0"/>
              <a:t> point (records, requirements or who maintains the records) that the groups did not mention during the exercise. </a:t>
            </a:r>
          </a:p>
          <a:p>
            <a:pPr marL="0" indent="0">
              <a:buNone/>
            </a:pPr>
            <a:endParaRPr lang="en-US" baseline="0" dirty="0" smtClean="0"/>
          </a:p>
          <a:p>
            <a:pPr marL="0" indent="0" defTabSz="933237">
              <a:buNone/>
              <a:defRPr/>
            </a:pPr>
            <a:r>
              <a:rPr lang="en-US" baseline="0" dirty="0" smtClean="0"/>
              <a:t>(say) let’s take a look at a few records on the slide:</a:t>
            </a:r>
          </a:p>
          <a:p>
            <a:pPr marL="174982" indent="-174982"/>
            <a:r>
              <a:rPr lang="en-US" baseline="0" dirty="0" smtClean="0"/>
              <a:t>Facility Funds Integrity</a:t>
            </a:r>
          </a:p>
          <a:p>
            <a:pPr marL="641600" lvl="1" indent="-174982"/>
            <a:r>
              <a:rPr lang="en-US" baseline="0" dirty="0" smtClean="0"/>
              <a:t>This is also the claim and reimbursement documentation.</a:t>
            </a:r>
          </a:p>
          <a:p>
            <a:pPr marL="641600" lvl="1" indent="-174982"/>
            <a:r>
              <a:rPr lang="en-US" baseline="0" dirty="0" smtClean="0"/>
              <a:t>Remember for a sponsoring organization, you have five days to distribute reimbursement funds once you’ve received them from the State agency. </a:t>
            </a:r>
          </a:p>
          <a:p>
            <a:pPr marL="641600" lvl="1" indent="-174982"/>
            <a:r>
              <a:rPr lang="en-US" baseline="0" dirty="0" smtClean="0"/>
              <a:t>A portion of this information is maintained in CHAAMPS and it is not expected to also print that information. </a:t>
            </a:r>
          </a:p>
          <a:p>
            <a:pPr marL="641600" lvl="1" indent="-174982"/>
            <a:endParaRPr lang="en-US" baseline="0" dirty="0" smtClean="0"/>
          </a:p>
          <a:p>
            <a:pPr marL="174982" indent="-174982"/>
            <a:r>
              <a:rPr lang="en-US" baseline="0" dirty="0" smtClean="0"/>
              <a:t>Procurement</a:t>
            </a:r>
          </a:p>
          <a:p>
            <a:pPr marL="641600" lvl="1" indent="-174982"/>
            <a:r>
              <a:rPr lang="en-US" baseline="0" dirty="0" smtClean="0"/>
              <a:t>We have a whole separate session regarding Procurement and the necessary documentation and requirements. I won’t touch on it at this time other than to say: check out that session!</a:t>
            </a:r>
          </a:p>
          <a:p>
            <a:pPr marL="641600" lvl="1" indent="-174982"/>
            <a:endParaRPr lang="en-US" baseline="0" dirty="0" smtClean="0"/>
          </a:p>
          <a:p>
            <a:pPr marL="0" indent="0">
              <a:buNone/>
            </a:pPr>
            <a:r>
              <a:rPr lang="en-US" baseline="0" dirty="0" smtClean="0"/>
              <a:t>And it’s ultra important… all of these costs should be anticipated and reconciled (best practice is monthly) in your </a:t>
            </a:r>
            <a:r>
              <a:rPr lang="en-US" b="1" baseline="0" dirty="0" smtClean="0"/>
              <a:t>(click) </a:t>
            </a:r>
            <a:r>
              <a:rPr lang="en-US" b="0" baseline="0" dirty="0" smtClean="0"/>
              <a:t>CHAAMPS BUDGET!!! We do compare your budget and your actual costs on a Program review, which is exactly what you should be doing.  </a:t>
            </a:r>
            <a:r>
              <a:rPr lang="en-US" baseline="0" dirty="0" smtClean="0"/>
              <a:t>As I said before, this list is not all inclusive. There may be additional records or requirements that we haven’t covered. For more information on the cost documentation, tune into the Financial Viability session as well as USDA’s Guidance for Management Plans and Budgets Handbook and FNS Instruction </a:t>
            </a:r>
          </a:p>
          <a:p>
            <a:pPr marL="0" indent="0">
              <a:buNone/>
            </a:pPr>
            <a:endParaRPr lang="en-US" baseline="0" dirty="0" smtClean="0"/>
          </a:p>
          <a:p>
            <a:pPr marL="0" indent="0">
              <a:buNone/>
            </a:pPr>
            <a:r>
              <a:rPr lang="en-US" baseline="0" dirty="0" smtClean="0"/>
              <a:t>(ask) Before moving on, what did you notice that I different about financial records?</a:t>
            </a:r>
          </a:p>
          <a:p>
            <a:pPr marL="466618" lvl="1" indent="0">
              <a:buNone/>
            </a:pPr>
            <a:r>
              <a:rPr lang="en-US" i="1" baseline="0" dirty="0" smtClean="0"/>
              <a:t>Answer: Correct! Day Care Homes are not required to maintain any financial records! </a:t>
            </a:r>
          </a:p>
          <a:p>
            <a:pPr marL="466618" lvl="1" indent="0">
              <a:buNone/>
            </a:pPr>
            <a:endParaRPr lang="en-US" i="1" baseline="0" dirty="0" smtClean="0"/>
          </a:p>
          <a:p>
            <a:pPr marL="0" indent="0">
              <a:buNone/>
            </a:pPr>
            <a:r>
              <a:rPr lang="en-US" i="0" baseline="0" dirty="0" smtClean="0"/>
              <a:t>(say) If you have any questions about particular records, please write them down on a post-it and add them to the parking lot. We’ll review all of these specific questions and answer them all together at the end of the training!</a:t>
            </a:r>
          </a:p>
          <a:p>
            <a:pPr marL="0" indent="0">
              <a:buNone/>
            </a:pPr>
            <a:endParaRPr lang="en-US" i="1" baseline="0" dirty="0" smtClean="0"/>
          </a:p>
          <a:p>
            <a:pPr marL="0" indent="0">
              <a:buNone/>
            </a:pPr>
            <a:r>
              <a:rPr lang="en-US" i="0" baseline="0" dirty="0" smtClean="0"/>
              <a:t>(say) Great job! Let’s discuss records management. </a:t>
            </a:r>
          </a:p>
          <a:p>
            <a:pPr marL="0" indent="0">
              <a:buNone/>
            </a:pPr>
            <a:r>
              <a:rPr lang="en-US" b="1" baseline="0" dirty="0" smtClean="0"/>
              <a:t>[Slide]</a:t>
            </a:r>
            <a:endParaRPr b="1" dirty="0"/>
          </a:p>
        </p:txBody>
      </p:sp>
    </p:spTree>
    <p:extLst>
      <p:ext uri="{BB962C8B-B14F-4D97-AF65-F5344CB8AC3E}">
        <p14:creationId xmlns:p14="http://schemas.microsoft.com/office/powerpoint/2010/main" val="2969302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b="1" dirty="0" smtClean="0"/>
              <a:t>(click) </a:t>
            </a:r>
            <a:r>
              <a:rPr lang="en-US" b="0" dirty="0" smtClean="0"/>
              <a:t>So,</a:t>
            </a:r>
            <a:r>
              <a:rPr lang="en-US" b="0" baseline="0" dirty="0" smtClean="0"/>
              <a:t> now you must be asking yourself if management all of these records is </a:t>
            </a:r>
            <a:r>
              <a:rPr lang="en-US" b="0" i="1" baseline="0" dirty="0" smtClean="0"/>
              <a:t>really</a:t>
            </a:r>
            <a:r>
              <a:rPr lang="en-US" b="0" i="0" baseline="0" dirty="0" smtClean="0"/>
              <a:t> necessary. Let’s talk through it.</a:t>
            </a:r>
          </a:p>
          <a:p>
            <a:pPr marL="0" indent="0">
              <a:buNone/>
            </a:pPr>
            <a:endParaRPr lang="en-US" b="0" i="0" baseline="0" dirty="0" smtClean="0"/>
          </a:p>
          <a:p>
            <a:pPr marL="0" indent="0">
              <a:buNone/>
            </a:pPr>
            <a:r>
              <a:rPr lang="en-US" b="1" i="0" baseline="0" dirty="0" smtClean="0"/>
              <a:t>(click) </a:t>
            </a:r>
            <a:r>
              <a:rPr lang="en-US" b="0" i="0" baseline="0" dirty="0" smtClean="0"/>
              <a:t>(ask) Why are good records important when demonstrating how your CACFP reimbursements are utilized?</a:t>
            </a:r>
          </a:p>
          <a:p>
            <a:pPr marL="0" indent="0">
              <a:buNone/>
            </a:pPr>
            <a:endParaRPr lang="en-US" b="0" i="0" baseline="0" dirty="0" smtClean="0"/>
          </a:p>
          <a:p>
            <a:pPr marL="0" indent="0">
              <a:buNone/>
            </a:pPr>
            <a:r>
              <a:rPr lang="en-US" b="0" i="0" baseline="0" dirty="0" smtClean="0"/>
              <a:t>(do) Poll the room for 2-3 answers and thank each person for his or her reply. </a:t>
            </a:r>
          </a:p>
          <a:p>
            <a:pPr marL="0" indent="0">
              <a:buNone/>
            </a:pPr>
            <a:endParaRPr lang="en-US" b="0" i="0" baseline="0" dirty="0" smtClean="0"/>
          </a:p>
          <a:p>
            <a:pPr marL="0" indent="0">
              <a:buNone/>
            </a:pPr>
            <a:r>
              <a:rPr lang="en-US" b="1" i="0" baseline="0" dirty="0" smtClean="0"/>
              <a:t>(click) </a:t>
            </a:r>
            <a:r>
              <a:rPr lang="en-US" b="0" i="0" baseline="0" dirty="0" smtClean="0"/>
              <a:t>(say) Have you ever head the old saying, “If it’s not written down, it did not happen?” So in essence, if you do not have accurate records to show that meals were served and funds were spent on allowable costs, your reimbursements will be denied or disallowed.</a:t>
            </a:r>
            <a:endParaRPr lang="en-US" b="1" i="0" baseline="0" dirty="0" smtClean="0"/>
          </a:p>
          <a:p>
            <a:pPr marL="0" indent="0">
              <a:buNone/>
            </a:pPr>
            <a:endParaRPr lang="en-US" b="1" dirty="0" smtClean="0"/>
          </a:p>
          <a:p>
            <a:pPr marL="0" indent="0">
              <a:buNone/>
            </a:pPr>
            <a:r>
              <a:rPr lang="en-US" b="1" dirty="0" smtClean="0"/>
              <a:t>[Slide]</a:t>
            </a:r>
            <a:endParaRPr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ed75ccf_07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5ed75ccf_073: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Before we get started, I want you to use your imagination.</a:t>
            </a:r>
          </a:p>
          <a:p>
            <a:pPr marL="0" indent="0">
              <a:buNone/>
            </a:pPr>
            <a:endParaRPr lang="en-US" dirty="0" smtClean="0"/>
          </a:p>
          <a:p>
            <a:pPr marL="0" indent="0">
              <a:buNone/>
            </a:pPr>
            <a:r>
              <a:rPr lang="en-US" b="1" dirty="0" smtClean="0"/>
              <a:t>(click)</a:t>
            </a:r>
            <a:r>
              <a:rPr lang="en-US" b="1" baseline="0" dirty="0" smtClean="0"/>
              <a:t> </a:t>
            </a:r>
            <a:r>
              <a:rPr lang="en-US" b="0" baseline="0" dirty="0" smtClean="0"/>
              <a:t>Let’s imagine that you just purchased this beautiful Dolce &amp; Gabbana Spring Summer 2019 Runway Collection blouse to wear to an event next Saturday. You loved the way this top looked so much, that you willingly pay the sale price of $1,377.00. ---what a steal, right?--.</a:t>
            </a:r>
          </a:p>
          <a:p>
            <a:pPr marL="0" indent="0">
              <a:buNone/>
            </a:pPr>
            <a:endParaRPr lang="en-US" b="0" baseline="0" dirty="0" smtClean="0"/>
          </a:p>
          <a:p>
            <a:pPr marL="0" indent="0">
              <a:buNone/>
            </a:pPr>
            <a:r>
              <a:rPr lang="en-US" b="0" baseline="0" dirty="0" smtClean="0"/>
              <a:t>(say) You are on your lunch break and in a rush, so you don’t try it on at the store. Later that day, you take it home, remove the tags, and proudly hang it in your closet. </a:t>
            </a:r>
            <a:r>
              <a:rPr lang="en-US" b="1" baseline="0" dirty="0" smtClean="0"/>
              <a:t>(click) </a:t>
            </a:r>
            <a:r>
              <a:rPr lang="en-US" b="0" baseline="0" dirty="0" smtClean="0"/>
              <a:t>On Saturday, you try it on and discover that it is ripped in the back. You realize that you’ve thrown the tags away and cannot find the receipt. </a:t>
            </a:r>
          </a:p>
          <a:p>
            <a:pPr marL="0" indent="0">
              <a:buNone/>
            </a:pPr>
            <a:endParaRPr lang="en-US" b="0" baseline="0" dirty="0" smtClean="0"/>
          </a:p>
          <a:p>
            <a:pPr marL="0" indent="0">
              <a:buNone/>
            </a:pPr>
            <a:r>
              <a:rPr lang="en-US" b="0" baseline="0" dirty="0" smtClean="0"/>
              <a:t>(ask) What do you say to yourself at that moment? What do you do? (Pause for reactions).</a:t>
            </a:r>
          </a:p>
          <a:p>
            <a:pPr marL="0" indent="0">
              <a:buNone/>
            </a:pPr>
            <a:endParaRPr lang="en-US" b="0" baseline="0" dirty="0" smtClean="0"/>
          </a:p>
          <a:p>
            <a:pPr marL="0" indent="0">
              <a:buNone/>
            </a:pPr>
            <a:r>
              <a:rPr lang="en-US" b="1" baseline="0" dirty="0" smtClean="0"/>
              <a:t>(click)</a:t>
            </a:r>
            <a:r>
              <a:rPr lang="en-US" b="0" baseline="0" dirty="0" smtClean="0"/>
              <a:t> (say) You take it back to Dolce and Gabbana and explain the situation. The sales clerk is sympathetic but explains that you can not return or exchange it without a receipt. This is the store’s policy. </a:t>
            </a:r>
          </a:p>
          <a:p>
            <a:pPr marL="0" indent="0">
              <a:buNone/>
            </a:pPr>
            <a:endParaRPr lang="en-US" b="0" baseline="0" dirty="0" smtClean="0"/>
          </a:p>
          <a:p>
            <a:pPr marL="0" indent="0">
              <a:buNone/>
            </a:pPr>
            <a:r>
              <a:rPr lang="en-US" b="0" baseline="0" dirty="0" smtClean="0"/>
              <a:t>(ask) Knowing how expensive this shirt was, and there is no way to get your money back, how do you feel? What do you do now?</a:t>
            </a:r>
          </a:p>
          <a:p>
            <a:pPr marL="466618" lvl="1" indent="0">
              <a:buNone/>
            </a:pPr>
            <a:r>
              <a:rPr lang="en-US" b="0" baseline="0" dirty="0" smtClean="0"/>
              <a:t>(do) Poll the room for 2-3 reactions. Acknowledge their responses, then move on. </a:t>
            </a:r>
            <a:endParaRPr lang="en-US" b="1" baseline="0" dirty="0" smtClean="0"/>
          </a:p>
          <a:p>
            <a:pPr marL="0" indent="0">
              <a:buNone/>
            </a:pPr>
            <a:endParaRPr lang="en-US" b="1" baseline="0" dirty="0" smtClean="0"/>
          </a:p>
          <a:p>
            <a:pPr marL="0" indent="0">
              <a:buNone/>
            </a:pPr>
            <a:r>
              <a:rPr lang="en-US" b="1" baseline="0" dirty="0" smtClean="0"/>
              <a:t>(click) </a:t>
            </a:r>
            <a:r>
              <a:rPr lang="en-US" b="0" baseline="0" dirty="0" smtClean="0"/>
              <a:t>(say) Well, guess </a:t>
            </a:r>
            <a:r>
              <a:rPr lang="en-US" b="0" i="1" baseline="0" dirty="0" smtClean="0"/>
              <a:t>what</a:t>
            </a:r>
            <a:r>
              <a:rPr lang="en-US" b="0" i="0" baseline="0" dirty="0" smtClean="0"/>
              <a:t>? As independent institution or sponsoring organization, this is an example of what might happen to your center or those you sponsor if there are not accurate records and the claims submission process isn’t followed correctly. </a:t>
            </a:r>
          </a:p>
          <a:p>
            <a:pPr marL="0" indent="0">
              <a:buNone/>
            </a:pPr>
            <a:endParaRPr lang="en-US" b="0" i="0" baseline="0" dirty="0" smtClean="0"/>
          </a:p>
          <a:p>
            <a:pPr marL="0" indent="0">
              <a:buNone/>
            </a:pPr>
            <a:r>
              <a:rPr lang="en-US" b="1" i="0" baseline="0" dirty="0" smtClean="0"/>
              <a:t>(click)</a:t>
            </a:r>
            <a:r>
              <a:rPr lang="en-US" b="0" i="0" baseline="0" dirty="0" smtClean="0"/>
              <a:t> (say) In the Child and Adult Care Food Program (CACFP), the receipt from this example is the same thing as your records. The attempt to get a refund on the blouse is similar to supporting and submitting a claim for reimbursement. While recordkeeping and claims go hand in hand, we will not be covering claims in this session. Bee will lead an in-depth claiming discussion later on. </a:t>
            </a:r>
          </a:p>
          <a:p>
            <a:pPr marL="0" indent="0">
              <a:buNone/>
            </a:pPr>
            <a:endParaRPr lang="en-US" b="0" i="0" baseline="0" dirty="0" smtClean="0"/>
          </a:p>
          <a:p>
            <a:pPr marL="0" indent="0">
              <a:buNone/>
            </a:pPr>
            <a:r>
              <a:rPr lang="en-US" b="0" i="0" baseline="0" dirty="0" smtClean="0"/>
              <a:t>(say) With that, welcome to Program Accountability, focusing on recordkeeping, training, and civil rights requirements!</a:t>
            </a:r>
          </a:p>
          <a:p>
            <a:pPr marL="0" indent="0">
              <a:buNone/>
            </a:pPr>
            <a:endParaRPr lang="en-US" b="0" i="0" baseline="0" dirty="0" smtClean="0"/>
          </a:p>
          <a:p>
            <a:pPr marL="0" indent="0">
              <a:buNone/>
            </a:pPr>
            <a:r>
              <a:rPr lang="en-US" b="1" i="0" baseline="0" dirty="0" smtClean="0"/>
              <a:t>[Slide]</a:t>
            </a:r>
            <a:endParaRPr lang="en-US" b="1" dirty="0" smtClean="0"/>
          </a:p>
          <a:p>
            <a:pPr marL="0" indent="0">
              <a:buNone/>
            </a:pPr>
            <a:endParaRPr lang="en-US" dirty="0" smtClean="0"/>
          </a:p>
          <a:p>
            <a:pPr marL="466618" lvl="1" indent="0">
              <a:buNone/>
            </a:pPr>
            <a:endParaRPr lang="en-US" dirty="0" smtClean="0"/>
          </a:p>
          <a:p>
            <a:pPr marL="0" indent="0">
              <a:buNone/>
            </a:pPr>
            <a:r>
              <a:rPr lang="en-US" dirty="0" smtClean="0"/>
              <a:t>	</a:t>
            </a:r>
            <a:endParaRPr dirty="0"/>
          </a:p>
        </p:txBody>
      </p:sp>
    </p:spTree>
    <p:extLst>
      <p:ext uri="{BB962C8B-B14F-4D97-AF65-F5344CB8AC3E}">
        <p14:creationId xmlns:p14="http://schemas.microsoft.com/office/powerpoint/2010/main" val="549839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b="0" dirty="0" smtClean="0"/>
              <a:t>(say)</a:t>
            </a:r>
            <a:r>
              <a:rPr lang="en-US" b="0" baseline="0" dirty="0" smtClean="0"/>
              <a:t> A big part of effectively managing records has to do with maintaining these records and  being able to provide access to them when requested. </a:t>
            </a:r>
          </a:p>
          <a:p>
            <a:pPr marL="0" indent="0">
              <a:buNone/>
            </a:pPr>
            <a:endParaRPr lang="en-US" b="0" baseline="0" dirty="0" smtClean="0"/>
          </a:p>
          <a:p>
            <a:pPr marL="0" indent="0">
              <a:buNone/>
            </a:pPr>
            <a:r>
              <a:rPr lang="en-US" b="0" baseline="0" dirty="0" smtClean="0"/>
              <a:t>(ask) By a show of hands, how many of you have received an unannounced review?</a:t>
            </a:r>
          </a:p>
          <a:p>
            <a:pPr marL="0" indent="0">
              <a:buNone/>
            </a:pPr>
            <a:r>
              <a:rPr lang="en-US" b="0" baseline="0" dirty="0" smtClean="0"/>
              <a:t>(ask) Now, by a show of hands how many of you, regardless of if you’ve had an unannounced review, how many of you feel that if an unannounced review occurred without you present, that another staff member with your organization would be able to pull all of the required review information without issue?</a:t>
            </a:r>
          </a:p>
          <a:p>
            <a:pPr marL="0" indent="0">
              <a:buNone/>
            </a:pPr>
            <a:endParaRPr lang="en-US" b="0" baseline="0" dirty="0" smtClean="0"/>
          </a:p>
          <a:p>
            <a:pPr marL="0" indent="0">
              <a:buNone/>
            </a:pPr>
            <a:r>
              <a:rPr lang="en-US" b="1" baseline="0" dirty="0" smtClean="0"/>
              <a:t>(click) </a:t>
            </a:r>
            <a:r>
              <a:rPr lang="en-US" b="0" baseline="0" dirty="0" smtClean="0"/>
              <a:t>(say) Independent institutions, sponsoring organizations are responsible and accountable to the State agency for records maintenance. With that said, if your center or facilities your organization sponsors do not have records or is unable to retrieve records when requested, who is ultimately responsible?</a:t>
            </a:r>
          </a:p>
          <a:p>
            <a:pPr marL="641600" lvl="1" indent="-174982"/>
            <a:r>
              <a:rPr lang="en-US" b="0" baseline="0" dirty="0" smtClean="0"/>
              <a:t>Records should be maintained for 3 years plus the current fiscal year, unless there is an audit finding or a delinquent Program debt – then the records must be maintained until the audit finding and debt are resolved. </a:t>
            </a:r>
          </a:p>
          <a:p>
            <a:pPr marL="641600" lvl="1" indent="-174982"/>
            <a:r>
              <a:rPr lang="en-US" b="0" baseline="0" dirty="0" smtClean="0"/>
              <a:t>Records must be readily available for retrieval and access, upon request.</a:t>
            </a:r>
          </a:p>
          <a:p>
            <a:pPr marL="641600" lvl="1" indent="-174982"/>
            <a:r>
              <a:rPr lang="en-US" b="0" baseline="0" dirty="0" smtClean="0"/>
              <a:t>If records are maintained onsite, online, or in the cloud, then your staff should be able to access them within one hour. If they are maintained in paper form and stored offsite, you should be able to retrieve them within 48 hours. </a:t>
            </a:r>
          </a:p>
          <a:p>
            <a:pPr marL="641600" lvl="1" indent="-174982"/>
            <a:endParaRPr lang="en-US" b="0" baseline="0" dirty="0" smtClean="0"/>
          </a:p>
          <a:p>
            <a:pPr marL="0" indent="0">
              <a:buNone/>
            </a:pPr>
            <a:r>
              <a:rPr lang="en-US" b="0" baseline="0" dirty="0" smtClean="0"/>
              <a:t>(say) A point to note is that simply having electronic/automated records does not necessarily equate to compliance. The software could be inadequate, or if the computer crashes, you still have no records. Additionally, terminated sponsoring organizations and facilities are required to maintain records according to the requirements. Because a sponsoring organization or facility terminates its agreement, it does not relive it of the recordkeeping requirements. </a:t>
            </a:r>
          </a:p>
          <a:p>
            <a:pPr marL="0" indent="0">
              <a:buNone/>
            </a:pPr>
            <a:endParaRPr lang="en-US" b="0" baseline="0" dirty="0" smtClean="0"/>
          </a:p>
          <a:p>
            <a:pPr marL="0" indent="0">
              <a:buNone/>
            </a:pPr>
            <a:r>
              <a:rPr lang="en-US" b="1" baseline="0" dirty="0" smtClean="0"/>
              <a:t>[Slide]</a:t>
            </a:r>
          </a:p>
          <a:p>
            <a:pPr marL="641600" lvl="1" indent="-174982"/>
            <a:endParaRPr lang="en-US" b="0" baseline="0" dirty="0" smtClean="0"/>
          </a:p>
          <a:p>
            <a:pPr marL="0" indent="0">
              <a:buNone/>
            </a:pPr>
            <a:endParaRPr lang="en-US" b="0" baseline="0" dirty="0" smtClean="0"/>
          </a:p>
          <a:p>
            <a:pPr marL="0" indent="0">
              <a:buNone/>
            </a:pPr>
            <a:endParaRPr b="0" dirty="0"/>
          </a:p>
        </p:txBody>
      </p:sp>
    </p:spTree>
    <p:extLst>
      <p:ext uri="{BB962C8B-B14F-4D97-AF65-F5344CB8AC3E}">
        <p14:creationId xmlns:p14="http://schemas.microsoft.com/office/powerpoint/2010/main" val="1803905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Let’s take a look</a:t>
            </a:r>
            <a:r>
              <a:rPr lang="en-US" baseline="0" dirty="0" smtClean="0"/>
              <a:t> at some best practices for recordkeeping. These are not requirements – just recommendations for you to consider and share with your organization and facilities: </a:t>
            </a:r>
          </a:p>
          <a:p>
            <a:pPr marL="641600" lvl="1" indent="-174982"/>
            <a:r>
              <a:rPr lang="en-US" b="1" baseline="0" dirty="0" smtClean="0"/>
              <a:t>(click) </a:t>
            </a:r>
            <a:r>
              <a:rPr lang="en-US" b="0" baseline="0" dirty="0" smtClean="0"/>
              <a:t> Keep records organized, by month and vendor.</a:t>
            </a:r>
          </a:p>
          <a:p>
            <a:pPr marL="641600" lvl="1" indent="-174982"/>
            <a:r>
              <a:rPr lang="en-US" b="1" baseline="0" dirty="0" smtClean="0"/>
              <a:t>(click)</a:t>
            </a:r>
            <a:r>
              <a:rPr lang="en-US" b="0" baseline="0" dirty="0" smtClean="0"/>
              <a:t> Check your files periodically to ensure that the records are still accurate and complete. </a:t>
            </a:r>
          </a:p>
          <a:p>
            <a:pPr marL="641600" lvl="1" indent="-174982"/>
            <a:r>
              <a:rPr lang="en-US" b="1" baseline="0" dirty="0" smtClean="0"/>
              <a:t>(click) </a:t>
            </a:r>
            <a:r>
              <a:rPr lang="en-US" b="0" baseline="0" dirty="0" smtClean="0"/>
              <a:t> Ensure that your staff has access to paper and electronic records</a:t>
            </a:r>
            <a:r>
              <a:rPr lang="en-US" b="1" baseline="0" dirty="0" smtClean="0"/>
              <a:t>.</a:t>
            </a:r>
          </a:p>
          <a:p>
            <a:pPr marL="641600" lvl="1" indent="-174982"/>
            <a:r>
              <a:rPr lang="en-US" b="0" baseline="0" dirty="0" smtClean="0"/>
              <a:t>Having electronic records does not necessarily mean that you’re in compliance. </a:t>
            </a:r>
          </a:p>
          <a:p>
            <a:pPr marL="641600" lvl="1" indent="-174982"/>
            <a:r>
              <a:rPr lang="en-US" b="1" baseline="0" dirty="0" smtClean="0"/>
              <a:t>(click) </a:t>
            </a:r>
            <a:r>
              <a:rPr lang="en-US" b="0" baseline="0" dirty="0" smtClean="0"/>
              <a:t>For independent institutions, sponsoring organizations and their facilities, maintaining the current month plus the previous 12 months onsite. As a reminder, day care home providers are required to maintain the current months plus the previous 12 months on site. </a:t>
            </a:r>
          </a:p>
          <a:p>
            <a:pPr marL="641600" lvl="1" indent="-174982"/>
            <a:r>
              <a:rPr lang="en-US" b="1" baseline="0" dirty="0" smtClean="0"/>
              <a:t>(click) </a:t>
            </a:r>
            <a:r>
              <a:rPr lang="en-US" b="0" baseline="0" dirty="0" smtClean="0"/>
              <a:t> Store offsite records in a safe place, and keep them confidential. </a:t>
            </a:r>
          </a:p>
          <a:p>
            <a:pPr marL="641600" lvl="1" indent="-174982"/>
            <a:r>
              <a:rPr lang="en-US" b="1" baseline="0" dirty="0" smtClean="0"/>
              <a:t>(click) </a:t>
            </a:r>
            <a:r>
              <a:rPr lang="en-US" b="0" baseline="0" dirty="0" smtClean="0"/>
              <a:t>Produce records, when requested, in a reasonable time frame:</a:t>
            </a:r>
          </a:p>
          <a:p>
            <a:pPr marL="1108219" lvl="2" indent="-174982"/>
            <a:r>
              <a:rPr lang="en-US" b="0" baseline="0" dirty="0" smtClean="0"/>
              <a:t>Current year = within 1 hour</a:t>
            </a:r>
          </a:p>
          <a:p>
            <a:pPr marL="1108219" lvl="2" indent="-174982"/>
            <a:r>
              <a:rPr lang="en-US" b="0" baseline="0" dirty="0" smtClean="0"/>
              <a:t>Prior years = within 48 hours</a:t>
            </a:r>
          </a:p>
          <a:p>
            <a:pPr marL="0" indent="0">
              <a:buNone/>
            </a:pPr>
            <a:r>
              <a:rPr lang="en-US" b="1" baseline="0" dirty="0" smtClean="0"/>
              <a:t>(click)</a:t>
            </a:r>
          </a:p>
          <a:p>
            <a:pPr marL="0" indent="0">
              <a:buNone/>
            </a:pPr>
            <a:endParaRPr lang="en-US" b="1" baseline="0" dirty="0" smtClean="0"/>
          </a:p>
          <a:p>
            <a:pPr marL="0" indent="0">
              <a:buNone/>
            </a:pPr>
            <a:r>
              <a:rPr lang="en-US" b="0" baseline="0" dirty="0" smtClean="0"/>
              <a:t>(ask) What additional best practices would you recommend?</a:t>
            </a:r>
          </a:p>
          <a:p>
            <a:pPr marL="0" indent="0">
              <a:buNone/>
            </a:pPr>
            <a:endParaRPr lang="en-US" b="0" baseline="0" dirty="0" smtClean="0"/>
          </a:p>
          <a:p>
            <a:pPr marL="0" indent="0">
              <a:buNone/>
            </a:pPr>
            <a:r>
              <a:rPr lang="en-US" b="1" baseline="0" dirty="0" smtClean="0"/>
              <a:t>[Slide]</a:t>
            </a:r>
          </a:p>
          <a:p>
            <a:pPr marL="641600" lvl="1" indent="-174982"/>
            <a:endParaRPr lang="en-US" b="0" baseline="0" dirty="0" smtClean="0"/>
          </a:p>
          <a:p>
            <a:pPr marL="466618" lvl="1" indent="0">
              <a:buNone/>
            </a:pPr>
            <a:endParaRPr lang="en-US" b="0" baseline="0" dirty="0" smtClean="0"/>
          </a:p>
        </p:txBody>
      </p:sp>
    </p:spTree>
    <p:extLst>
      <p:ext uri="{BB962C8B-B14F-4D97-AF65-F5344CB8AC3E}">
        <p14:creationId xmlns:p14="http://schemas.microsoft.com/office/powerpoint/2010/main" val="57844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Before we wrap</a:t>
            </a:r>
            <a:r>
              <a:rPr lang="en-US" baseline="0" dirty="0" smtClean="0"/>
              <a:t> up this session, let’s recap what we’ve covered in recordkeeping: </a:t>
            </a:r>
          </a:p>
          <a:p>
            <a:pPr marL="174982" indent="-174982"/>
            <a:r>
              <a:rPr lang="en-US" b="0" baseline="0" dirty="0" smtClean="0"/>
              <a:t>We emphasized that maintaining accurate, completed records is vital for the Program’s success.</a:t>
            </a:r>
          </a:p>
          <a:p>
            <a:pPr marL="174982" indent="-174982"/>
            <a:r>
              <a:rPr lang="en-US" b="0" baseline="0" dirty="0" smtClean="0"/>
              <a:t>As a reminder, the sponsoring organization is responsible and accountable for the records, no matter where they are stored and maintained.</a:t>
            </a:r>
          </a:p>
          <a:p>
            <a:pPr marL="174982" indent="-174982"/>
            <a:r>
              <a:rPr lang="en-US" b="0" baseline="0" dirty="0" smtClean="0"/>
              <a:t>We discussed the various types of records that should be maintained.</a:t>
            </a:r>
          </a:p>
          <a:p>
            <a:pPr marL="174982" indent="-174982"/>
            <a:r>
              <a:rPr lang="en-US" b="0" baseline="0" dirty="0" smtClean="0"/>
              <a:t>We discussed that records should be accessible and available for review, upon request.</a:t>
            </a:r>
          </a:p>
          <a:p>
            <a:pPr marL="174982" indent="-174982"/>
            <a:r>
              <a:rPr lang="en-US" b="0" baseline="0" dirty="0" smtClean="0"/>
              <a:t>We discussed that not maintaining appropriate records will have a negative impact on the success of your Program. </a:t>
            </a:r>
            <a:endParaRPr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562603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20214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By the end of today’s session, you’ll</a:t>
            </a:r>
            <a:r>
              <a:rPr lang="en-US" baseline="0" dirty="0" smtClean="0"/>
              <a:t> be able to….</a:t>
            </a:r>
            <a:endParaRPr lang="en-US" dirty="0" smtClean="0"/>
          </a:p>
          <a:p>
            <a:pPr marL="0" indent="0">
              <a:buNone/>
            </a:pPr>
            <a:endParaRPr lang="en-US" b="1" baseline="0" dirty="0" smtClean="0"/>
          </a:p>
          <a:p>
            <a:pPr marL="466618" lvl="1" indent="0">
              <a:buNone/>
            </a:pPr>
            <a:r>
              <a:rPr lang="en-US" b="1" baseline="0" dirty="0" smtClean="0"/>
              <a:t>(click) </a:t>
            </a:r>
            <a:r>
              <a:rPr lang="en-US" baseline="0" dirty="0" smtClean="0"/>
              <a:t>1. Explain the purpose and importance of maintaining accurate records. </a:t>
            </a:r>
          </a:p>
          <a:p>
            <a:pPr marL="466618" lvl="1" indent="0">
              <a:buNone/>
            </a:pPr>
            <a:r>
              <a:rPr lang="en-US" b="1" baseline="0" dirty="0" smtClean="0"/>
              <a:t>(click) </a:t>
            </a:r>
            <a:r>
              <a:rPr lang="en-US" baseline="0" dirty="0" smtClean="0"/>
              <a:t>2. Define and explore basic requirements for recordkeeping, training, and civil rights.</a:t>
            </a:r>
          </a:p>
          <a:p>
            <a:pPr marL="466618" lvl="1" indent="0">
              <a:buNone/>
            </a:pPr>
            <a:r>
              <a:rPr lang="en-US" b="1" baseline="0" dirty="0" smtClean="0"/>
              <a:t>(click) </a:t>
            </a:r>
            <a:r>
              <a:rPr lang="en-US" baseline="0" dirty="0" smtClean="0"/>
              <a:t>3. Identify common issues associated with recordkeeping</a:t>
            </a:r>
          </a:p>
          <a:p>
            <a:pPr marL="466618" lvl="1" indent="0">
              <a:buNone/>
            </a:pPr>
            <a:r>
              <a:rPr lang="en-US" b="1" baseline="0" dirty="0" smtClean="0"/>
              <a:t>(click) </a:t>
            </a:r>
            <a:r>
              <a:rPr lang="en-US" baseline="0" dirty="0" smtClean="0"/>
              <a:t>4. Share information regarding records maintenance and management</a:t>
            </a:r>
          </a:p>
          <a:p>
            <a:pPr marL="466618" lvl="1" indent="0">
              <a:buNone/>
            </a:pPr>
            <a:r>
              <a:rPr lang="en-US" b="1" baseline="0" dirty="0" smtClean="0"/>
              <a:t>(click) </a:t>
            </a:r>
            <a:r>
              <a:rPr lang="en-US" baseline="0" dirty="0" smtClean="0"/>
              <a:t>5. and finally, evaluate best practices related to recordkeeping.</a:t>
            </a:r>
          </a:p>
          <a:p>
            <a:pPr marL="0" indent="0">
              <a:buNone/>
            </a:pPr>
            <a:r>
              <a:rPr lang="en-US" baseline="0" dirty="0" smtClean="0"/>
              <a:t>	</a:t>
            </a:r>
          </a:p>
          <a:p>
            <a:pPr marL="0" indent="0">
              <a:buNone/>
            </a:pPr>
            <a:r>
              <a:rPr lang="en-US" b="1" dirty="0"/>
              <a:t>[Slide]</a:t>
            </a:r>
          </a:p>
          <a:p>
            <a:pPr marL="0" indent="0">
              <a:buNone/>
            </a:pPr>
            <a:endParaRPr dirty="0"/>
          </a:p>
        </p:txBody>
      </p:sp>
    </p:spTree>
    <p:extLst>
      <p:ext uri="{BB962C8B-B14F-4D97-AF65-F5344CB8AC3E}">
        <p14:creationId xmlns:p14="http://schemas.microsoft.com/office/powerpoint/2010/main" val="3367882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To ensure that we all have the same understanding of the term “record”, could</a:t>
            </a:r>
            <a:r>
              <a:rPr lang="en-US" baseline="0" dirty="0" smtClean="0"/>
              <a:t> I have someone read the following definition aloud for us all to agree on.</a:t>
            </a:r>
          </a:p>
          <a:p>
            <a:pPr marL="0" indent="0">
              <a:buNone/>
            </a:pPr>
            <a:endParaRPr lang="en-US" baseline="0" dirty="0" smtClean="0"/>
          </a:p>
          <a:p>
            <a:pPr marL="0" indent="0">
              <a:buNone/>
            </a:pPr>
            <a:r>
              <a:rPr lang="en-US" baseline="0" dirty="0" smtClean="0"/>
              <a:t>(do) Ask a participant to read the slide aloud, thank them by name.</a:t>
            </a:r>
          </a:p>
          <a:p>
            <a:pPr marL="0" indent="0">
              <a:buNone/>
            </a:pPr>
            <a:endParaRPr lang="en-US" baseline="0" dirty="0" smtClean="0"/>
          </a:p>
          <a:p>
            <a:pPr marL="0" indent="0">
              <a:buNone/>
            </a:pPr>
            <a:r>
              <a:rPr lang="en-US" baseline="0" dirty="0" smtClean="0"/>
              <a:t>(ask) Is that a definition we can all agree on? Great, let’s move on. </a:t>
            </a:r>
          </a:p>
          <a:p>
            <a:pPr marL="0" indent="0">
              <a:buNone/>
            </a:pPr>
            <a:endParaRPr lang="en-US" baseline="0" dirty="0" smtClean="0"/>
          </a:p>
          <a:p>
            <a:pPr marL="0" indent="0">
              <a:buNone/>
            </a:pPr>
            <a:r>
              <a:rPr lang="en-US" b="1" baseline="0" dirty="0" smtClean="0"/>
              <a:t>[Slide]</a:t>
            </a:r>
            <a:endParaRPr b="1" dirty="0"/>
          </a:p>
        </p:txBody>
      </p:sp>
    </p:spTree>
    <p:extLst>
      <p:ext uri="{BB962C8B-B14F-4D97-AF65-F5344CB8AC3E}">
        <p14:creationId xmlns:p14="http://schemas.microsoft.com/office/powerpoint/2010/main" val="206564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Let’s look at an overview of recordkeeping</a:t>
            </a:r>
            <a:r>
              <a:rPr lang="en-US" baseline="0" dirty="0" smtClean="0"/>
              <a:t>,</a:t>
            </a:r>
          </a:p>
          <a:p>
            <a:pPr marL="0" indent="0">
              <a:buNone/>
            </a:pPr>
            <a:endParaRPr lang="en-US" baseline="0" dirty="0" smtClean="0"/>
          </a:p>
          <a:p>
            <a:pPr marL="0" indent="0">
              <a:buNone/>
            </a:pPr>
            <a:r>
              <a:rPr lang="en-US" b="1" baseline="0" dirty="0" smtClean="0"/>
              <a:t>(click) </a:t>
            </a:r>
            <a:r>
              <a:rPr lang="en-US" b="0" baseline="0" dirty="0" smtClean="0"/>
              <a:t>(ask) may I have a volunteer to read the information on the slide?</a:t>
            </a:r>
          </a:p>
          <a:p>
            <a:pPr marL="0" indent="0">
              <a:buNone/>
            </a:pPr>
            <a:endParaRPr lang="en-US" b="0" baseline="0" dirty="0" smtClean="0"/>
          </a:p>
          <a:p>
            <a:pPr marL="0" indent="0">
              <a:buNone/>
            </a:pPr>
            <a:r>
              <a:rPr lang="en-US" b="0" baseline="0" dirty="0" smtClean="0"/>
              <a:t>(do) Once the volunteer has read the 1</a:t>
            </a:r>
            <a:r>
              <a:rPr lang="en-US" b="0" baseline="30000" dirty="0" smtClean="0"/>
              <a:t>st</a:t>
            </a:r>
            <a:r>
              <a:rPr lang="en-US" b="0" baseline="0" dirty="0" smtClean="0"/>
              <a:t> sentence, click and pull up the second sentence.</a:t>
            </a:r>
          </a:p>
          <a:p>
            <a:pPr marL="0" indent="0">
              <a:buNone/>
            </a:pPr>
            <a:endParaRPr lang="en-US" b="0" baseline="0" dirty="0" smtClean="0"/>
          </a:p>
          <a:p>
            <a:pPr marL="0" indent="0">
              <a:buNone/>
            </a:pPr>
            <a:r>
              <a:rPr lang="en-US" b="1" baseline="0" dirty="0" smtClean="0"/>
              <a:t>(click) </a:t>
            </a:r>
            <a:r>
              <a:rPr lang="en-US" b="0" baseline="0" dirty="0" smtClean="0"/>
              <a:t>(say) Thank you, may I have someone else read the next statement?</a:t>
            </a:r>
            <a:endParaRPr lang="en-US" b="1" baseline="0" dirty="0" smtClean="0"/>
          </a:p>
          <a:p>
            <a:pPr marL="0" indent="0">
              <a:buNone/>
            </a:pPr>
            <a:endParaRPr lang="en-US" b="0" baseline="0" dirty="0" smtClean="0"/>
          </a:p>
          <a:p>
            <a:pPr marL="0" indent="0">
              <a:buNone/>
            </a:pPr>
            <a:r>
              <a:rPr lang="en-US" b="0" baseline="0" dirty="0" smtClean="0"/>
              <a:t>(do) Once the volunteer has read the 2</a:t>
            </a:r>
            <a:r>
              <a:rPr lang="en-US" b="0" baseline="30000" dirty="0" smtClean="0"/>
              <a:t>nd</a:t>
            </a:r>
            <a:r>
              <a:rPr lang="en-US" b="0" baseline="0" dirty="0" smtClean="0"/>
              <a:t> statement, click and pull up the last statement.</a:t>
            </a:r>
          </a:p>
          <a:p>
            <a:pPr marL="0" indent="0">
              <a:buNone/>
            </a:pPr>
            <a:endParaRPr lang="en-US" b="0" baseline="0" dirty="0" smtClean="0"/>
          </a:p>
          <a:p>
            <a:pPr marL="0" indent="0">
              <a:buNone/>
            </a:pPr>
            <a:r>
              <a:rPr lang="en-US" b="1" baseline="0" dirty="0" smtClean="0"/>
              <a:t>(click) </a:t>
            </a:r>
            <a:r>
              <a:rPr lang="en-US" b="0" baseline="0" dirty="0" smtClean="0"/>
              <a:t>(say) Thank you, and the last one?</a:t>
            </a:r>
          </a:p>
          <a:p>
            <a:pPr marL="0" indent="0">
              <a:buNone/>
            </a:pPr>
            <a:endParaRPr lang="en-US" b="0" baseline="0" dirty="0" smtClean="0"/>
          </a:p>
          <a:p>
            <a:pPr marL="0" indent="0">
              <a:buNone/>
            </a:pPr>
            <a:r>
              <a:rPr lang="en-US" b="0" baseline="0" dirty="0" smtClean="0"/>
              <a:t>(say) Thank you, &lt;name&gt;!</a:t>
            </a:r>
          </a:p>
          <a:p>
            <a:pPr marL="0" indent="0">
              <a:buNone/>
            </a:pPr>
            <a:endParaRPr lang="en-US" b="0" baseline="0" dirty="0" smtClean="0"/>
          </a:p>
          <a:p>
            <a:pPr marL="0" indent="0">
              <a:buNone/>
            </a:pPr>
            <a:r>
              <a:rPr lang="en-US" b="0" baseline="0" dirty="0" smtClean="0"/>
              <a:t>(say) The CFR also states that for independent institutions, sponsoring organizations, and sponsored facilities that failure to maintain records will be grounds for the denial of reimbursement for meals served by the records in questions and for the denial of reimbursement for costs associated with such records. </a:t>
            </a:r>
          </a:p>
          <a:p>
            <a:pPr marL="0" indent="0">
              <a:buNone/>
            </a:pPr>
            <a:endParaRPr lang="en-US" b="0" baseline="0" dirty="0" smtClean="0"/>
          </a:p>
          <a:p>
            <a:pPr marL="0" indent="0">
              <a:buNone/>
            </a:pPr>
            <a:r>
              <a:rPr lang="en-US" b="1" baseline="0" dirty="0" smtClean="0"/>
              <a:t>[Slide]</a:t>
            </a:r>
          </a:p>
          <a:p>
            <a:pPr marL="0" indent="0">
              <a:buNone/>
            </a:pPr>
            <a:endParaRPr lang="en-US" b="1" baseline="0" dirty="0" smtClean="0"/>
          </a:p>
          <a:p>
            <a:pPr marL="0" indent="0">
              <a:buNone/>
            </a:pPr>
            <a:endParaRPr lang="en-US" b="1" baseline="0" dirty="0" smtClean="0"/>
          </a:p>
          <a:p>
            <a:pPr marL="0" indent="0">
              <a:buNone/>
            </a:pPr>
            <a:r>
              <a:rPr lang="en-US" b="1" baseline="0" dirty="0" smtClean="0"/>
              <a:t>**FOR THE WEBINAR***</a:t>
            </a:r>
          </a:p>
          <a:p>
            <a:pPr marL="0" indent="0">
              <a:buNone/>
            </a:pPr>
            <a:r>
              <a:rPr lang="en-US" b="1" baseline="0" dirty="0" smtClean="0"/>
              <a:t>Just read each point instead of asking for a volunteer to read.</a:t>
            </a:r>
          </a:p>
          <a:p>
            <a:pPr marL="0" indent="0">
              <a:buNone/>
            </a:pPr>
            <a:endParaRPr b="1" dirty="0"/>
          </a:p>
        </p:txBody>
      </p:sp>
    </p:spTree>
    <p:extLst>
      <p:ext uri="{BB962C8B-B14F-4D97-AF65-F5344CB8AC3E}">
        <p14:creationId xmlns:p14="http://schemas.microsoft.com/office/powerpoint/2010/main" val="301772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Now that we have a high-level</a:t>
            </a:r>
            <a:r>
              <a:rPr lang="en-US" baseline="0" dirty="0" smtClean="0"/>
              <a:t> overview of recordkeeping, let’s discuss the purpose and importance of keeping records. </a:t>
            </a:r>
          </a:p>
          <a:p>
            <a:pPr marL="0" indent="0">
              <a:buNone/>
            </a:pPr>
            <a:endParaRPr lang="en-US" baseline="0" dirty="0" smtClean="0"/>
          </a:p>
          <a:p>
            <a:pPr marL="0" indent="0">
              <a:buNone/>
            </a:pPr>
            <a:r>
              <a:rPr lang="en-US" b="1" dirty="0" smtClean="0"/>
              <a:t>(click)</a:t>
            </a:r>
            <a:r>
              <a:rPr lang="en-US" b="0" baseline="0" dirty="0" smtClean="0"/>
              <a:t> (say)</a:t>
            </a:r>
          </a:p>
          <a:p>
            <a:pPr marL="174982" indent="-174982"/>
            <a:r>
              <a:rPr lang="en-US" b="0" baseline="0" dirty="0" smtClean="0"/>
              <a:t>To receive accurate reimbursement from the CACFP, having accurate records are </a:t>
            </a:r>
            <a:r>
              <a:rPr lang="en-US" b="1" baseline="0" dirty="0" smtClean="0"/>
              <a:t>vital</a:t>
            </a:r>
            <a:r>
              <a:rPr lang="en-US" b="0" baseline="0" dirty="0" smtClean="0"/>
              <a:t> for success. </a:t>
            </a:r>
          </a:p>
          <a:p>
            <a:pPr marL="0" indent="0">
              <a:buNone/>
            </a:pPr>
            <a:endParaRPr lang="en-US" b="0" baseline="0" dirty="0" smtClean="0"/>
          </a:p>
          <a:p>
            <a:pPr marL="0" indent="0">
              <a:buNone/>
            </a:pPr>
            <a:r>
              <a:rPr lang="en-US" b="1" baseline="0" dirty="0" smtClean="0"/>
              <a:t>(click)</a:t>
            </a:r>
            <a:r>
              <a:rPr lang="en-US" b="0" baseline="0" dirty="0" smtClean="0"/>
              <a:t> (say)</a:t>
            </a:r>
          </a:p>
          <a:p>
            <a:pPr marL="174982" indent="-174982"/>
            <a:r>
              <a:rPr lang="en-US" b="0" baseline="0" dirty="0" smtClean="0"/>
              <a:t>These records provide the necessary proof to show that meals were served to enrolled participants and that the funds received were actually used as expected and in support of the CACFP. They support the validity of claims and ensure Program requirements are met.</a:t>
            </a:r>
          </a:p>
          <a:p>
            <a:pPr marL="174982" indent="-174982"/>
            <a:endParaRPr lang="en-US" b="0" baseline="0" dirty="0" smtClean="0"/>
          </a:p>
          <a:p>
            <a:pPr marL="0" indent="0">
              <a:buNone/>
            </a:pPr>
            <a:r>
              <a:rPr lang="en-US" b="1" baseline="0" dirty="0" smtClean="0"/>
              <a:t>(click) </a:t>
            </a:r>
            <a:r>
              <a:rPr lang="en-US" b="0" baseline="0" dirty="0" smtClean="0"/>
              <a:t>(say)</a:t>
            </a:r>
          </a:p>
          <a:p>
            <a:pPr marL="174982" indent="-174982"/>
            <a:r>
              <a:rPr lang="en-US" b="0" baseline="0" dirty="0" smtClean="0"/>
              <a:t> Records ensure Program sustainability by providing organizations with Program historical information that can be used for future Program planning and budgeting. </a:t>
            </a:r>
          </a:p>
          <a:p>
            <a:pPr marL="174982" indent="-174982"/>
            <a:endParaRPr lang="en-US" b="0" baseline="0" dirty="0" smtClean="0"/>
          </a:p>
          <a:p>
            <a:pPr marL="0" indent="0">
              <a:buNone/>
            </a:pPr>
            <a:r>
              <a:rPr lang="en-US" b="1" baseline="0" dirty="0" smtClean="0"/>
              <a:t>(click) </a:t>
            </a:r>
            <a:r>
              <a:rPr lang="en-US" b="0" baseline="0" dirty="0" smtClean="0"/>
              <a:t>(ask) Given what you know so far, would you agree with these statements?</a:t>
            </a:r>
          </a:p>
          <a:p>
            <a:pPr marL="0" indent="0">
              <a:buNone/>
            </a:pPr>
            <a:endParaRPr lang="en-US" b="0" baseline="0" dirty="0" smtClean="0"/>
          </a:p>
          <a:p>
            <a:pPr marL="0" indent="0">
              <a:buNone/>
            </a:pPr>
            <a:r>
              <a:rPr lang="en-US" b="0" baseline="0" dirty="0" smtClean="0"/>
              <a:t>(ask) If records are so important, why do some organizations and facilities struggle with keeping their records straight?</a:t>
            </a:r>
          </a:p>
          <a:p>
            <a:pPr marL="0" indent="0">
              <a:buNone/>
            </a:pPr>
            <a:endParaRPr lang="en-US" b="0" baseline="0" dirty="0" smtClean="0"/>
          </a:p>
          <a:p>
            <a:pPr marL="466618" lvl="1" indent="0">
              <a:buNone/>
            </a:pPr>
            <a:r>
              <a:rPr lang="en-US" b="0" baseline="0" dirty="0" smtClean="0"/>
              <a:t>(do) Promote brainstorming and dialogue, acknowledge each participants input. Possible responses:</a:t>
            </a:r>
          </a:p>
          <a:p>
            <a:pPr marL="641600" lvl="1" indent="-174982"/>
            <a:r>
              <a:rPr lang="en-US" b="0" baseline="0" dirty="0" smtClean="0"/>
              <a:t>Multi-tasking</a:t>
            </a:r>
          </a:p>
          <a:p>
            <a:pPr marL="641600" lvl="1" indent="-174982"/>
            <a:r>
              <a:rPr lang="en-US" b="0" baseline="0" dirty="0" smtClean="0"/>
              <a:t>Not in child-care to maintain CACFP meal records</a:t>
            </a:r>
          </a:p>
          <a:p>
            <a:pPr marL="641600" lvl="1" indent="-174982"/>
            <a:r>
              <a:rPr lang="en-US" b="0" baseline="0" dirty="0" smtClean="0"/>
              <a:t>Lack of processes and procedures/internal controls</a:t>
            </a:r>
          </a:p>
          <a:p>
            <a:pPr marL="641600" lvl="1" indent="-174982"/>
            <a:endParaRPr lang="en-US" b="0" baseline="0" dirty="0" smtClean="0"/>
          </a:p>
          <a:p>
            <a:pPr marL="0" indent="0">
              <a:buNone/>
            </a:pPr>
            <a:r>
              <a:rPr lang="en-US" b="0" baseline="0" dirty="0" smtClean="0"/>
              <a:t>(say) Thank you, these were all great responses. Most facility owners start their businesses because they really care about helping people. Keeping track of records, while certainly important, may not always be at the top of the “to-do” list. </a:t>
            </a:r>
          </a:p>
          <a:p>
            <a:pPr marL="0" indent="0">
              <a:buNone/>
            </a:pPr>
            <a:endParaRPr lang="en-US" b="0" baseline="0" dirty="0" smtClean="0"/>
          </a:p>
          <a:p>
            <a:pPr marL="0" indent="0">
              <a:buNone/>
            </a:pPr>
            <a:endParaRPr lang="en-US" b="0" baseline="0" dirty="0" smtClean="0"/>
          </a:p>
          <a:p>
            <a:pPr marL="0" indent="0">
              <a:buNone/>
            </a:pPr>
            <a:r>
              <a:rPr lang="en-US" b="1" baseline="0" dirty="0" smtClean="0"/>
              <a:t>[Slide]</a:t>
            </a:r>
          </a:p>
          <a:p>
            <a:pPr marL="0" indent="0">
              <a:buNone/>
            </a:pPr>
            <a:endParaRPr lang="en-US" b="0" baseline="0" dirty="0" smtClean="0"/>
          </a:p>
          <a:p>
            <a:pPr marL="0" indent="0">
              <a:buNone/>
            </a:pPr>
            <a:endParaRPr lang="en-US" b="0" baseline="0" dirty="0" smtClean="0"/>
          </a:p>
          <a:p>
            <a:pPr marL="0" indent="0">
              <a:buNone/>
            </a:pPr>
            <a:r>
              <a:rPr lang="en-US" b="0" baseline="0" dirty="0" smtClean="0"/>
              <a:t>***FOR WEBINAR***</a:t>
            </a:r>
          </a:p>
          <a:p>
            <a:pPr marL="0" indent="0">
              <a:buNone/>
            </a:pPr>
            <a:r>
              <a:rPr lang="en-US" b="0" baseline="0" dirty="0" smtClean="0"/>
              <a:t>Do not include thanks for the responses, simply start at “most facility…”.</a:t>
            </a:r>
          </a:p>
          <a:p>
            <a:pPr marL="0" indent="0">
              <a:buNone/>
            </a:pPr>
            <a:endParaRPr lang="en-US" b="1" baseline="0" dirty="0" smtClean="0"/>
          </a:p>
          <a:p>
            <a:pPr marL="0" indent="0">
              <a:buNone/>
            </a:pPr>
            <a:endParaRPr dirty="0"/>
          </a:p>
        </p:txBody>
      </p:sp>
    </p:spTree>
    <p:extLst>
      <p:ext uri="{BB962C8B-B14F-4D97-AF65-F5344CB8AC3E}">
        <p14:creationId xmlns:p14="http://schemas.microsoft.com/office/powerpoint/2010/main" val="3072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During the course of my career, my colleagues and I have seen many preventable issues with it</a:t>
            </a:r>
            <a:r>
              <a:rPr lang="en-US" baseline="0" dirty="0" smtClean="0"/>
              <a:t> comes to record keeping. </a:t>
            </a:r>
            <a:r>
              <a:rPr lang="en-US" b="1" baseline="0" dirty="0" smtClean="0"/>
              <a:t>(click)</a:t>
            </a:r>
            <a:r>
              <a:rPr lang="en-US" baseline="0" dirty="0" smtClean="0"/>
              <a:t> These issues include but aren’t limited to: </a:t>
            </a:r>
            <a:endParaRPr lang="en-US" b="0" baseline="0" dirty="0" smtClean="0"/>
          </a:p>
          <a:p>
            <a:pPr marL="0" indent="0">
              <a:buNone/>
            </a:pPr>
            <a:endParaRPr lang="en-US" b="1" dirty="0" smtClean="0"/>
          </a:p>
          <a:p>
            <a:pPr marL="174982" indent="-174982"/>
            <a:r>
              <a:rPr lang="en-US" b="1" dirty="0" smtClean="0"/>
              <a:t>(click)</a:t>
            </a:r>
            <a:r>
              <a:rPr lang="en-US" b="1" baseline="0" dirty="0" smtClean="0"/>
              <a:t> </a:t>
            </a:r>
            <a:r>
              <a:rPr lang="en-US" b="0" baseline="0" dirty="0" smtClean="0"/>
              <a:t>Receipts are completely disorganized, not maintained, or randomly maintained in a way that the reviewer can tell it is probably impossible for the organization to reconcile them each month.</a:t>
            </a:r>
          </a:p>
          <a:p>
            <a:pPr marL="641600" lvl="1" indent="-174982"/>
            <a:r>
              <a:rPr lang="en-US" b="0" baseline="0" dirty="0" smtClean="0"/>
              <a:t>(say) For example, cost documentation shouldn’t be stored in shoe box. </a:t>
            </a:r>
          </a:p>
          <a:p>
            <a:pPr marL="174982" indent="-174982"/>
            <a:r>
              <a:rPr lang="en-US" b="1" baseline="0" dirty="0" smtClean="0"/>
              <a:t>(click) </a:t>
            </a:r>
            <a:r>
              <a:rPr lang="en-US" b="0" baseline="0" dirty="0" smtClean="0"/>
              <a:t> Meal service records are inaccurate or disorganized to the point that the reviewer can not determine how the organization arrived at the number of creditable meals served for the time period being reviewed. </a:t>
            </a:r>
          </a:p>
          <a:p>
            <a:pPr marL="641600" lvl="1" indent="-174982"/>
            <a:r>
              <a:rPr lang="en-US" b="0" baseline="0" dirty="0" smtClean="0"/>
              <a:t>(say) For example, if we’re on a review and it would be easier for us to decipher hieroglyphics than understand the names, markings, or structure of the meal counts or menus, how can we confidently assess that the organization is capable of accurately reporting meals served to claim for reimbursement? </a:t>
            </a:r>
          </a:p>
          <a:p>
            <a:pPr marL="174982" indent="-174982"/>
            <a:r>
              <a:rPr lang="en-US" b="1" baseline="0" dirty="0" smtClean="0"/>
              <a:t>(click) </a:t>
            </a:r>
            <a:r>
              <a:rPr lang="en-US" b="0" baseline="0" dirty="0" smtClean="0"/>
              <a:t>Meal counts are not taken at point of service or the “edit check” system in place is inadequate in catching common errors (such as transcription, participants claimed for meals when they are absent, meals claimed for meals that don’t meet meal pattern, etc.).</a:t>
            </a:r>
          </a:p>
          <a:p>
            <a:pPr marL="174982" indent="-174982"/>
            <a:r>
              <a:rPr lang="en-US" b="1" baseline="0" dirty="0" smtClean="0"/>
              <a:t>(click) </a:t>
            </a:r>
            <a:r>
              <a:rPr lang="en-US" b="0" baseline="0" dirty="0" smtClean="0"/>
              <a:t>Records are unavailable, non-existent, or staff haven’t received adequate training on the organization’s processes and procedures for maintaining records so they are unsure of how the records are kept. </a:t>
            </a:r>
          </a:p>
          <a:p>
            <a:pPr marL="641600" lvl="1" indent="-174982"/>
            <a:r>
              <a:rPr lang="en-US" b="0" baseline="0" dirty="0" smtClean="0"/>
              <a:t>(say) We love come to do site visits and when asking the center staff for their meals counts we get a blank look, followed by, “what a meal count?” or when we introduce ourselves to staff on a review and the Program we’re affiliated with and the staff has no idea what Program we’re talking about.</a:t>
            </a:r>
          </a:p>
          <a:p>
            <a:pPr marL="174982" indent="-174982"/>
            <a:r>
              <a:rPr lang="en-US" b="0" baseline="0" dirty="0" smtClean="0"/>
              <a:t>“It’s too much”.  Believe it or not, at the State agency we do understand that there is a healthy amount of documentation associated with this Program. We are very conscious of adding any additional requirements onto what is Federally required and  understand that the spirit of this Program is not an exploration into the tediousness of paperwork, but to provide reimbursement so the participating organizations can provide healthier meals to those they care for. Part of our job, a big part of our job, is making sure each infant, child, or adult is actually receiving the benefits of these reimbursements and organizations are not misappropriating or misusing the public funds they receive. As we discussed earlier, the recordkeeping is the way the State agency is able to validate your organization is operating with integrity.</a:t>
            </a:r>
          </a:p>
          <a:p>
            <a:pPr marL="174982" indent="-174982"/>
            <a:endParaRPr lang="en-US" b="0" baseline="0" dirty="0" smtClean="0"/>
          </a:p>
          <a:p>
            <a:pPr marL="0" indent="0">
              <a:buNone/>
            </a:pPr>
            <a:r>
              <a:rPr lang="en-US" b="1" baseline="0" dirty="0" smtClean="0"/>
              <a:t>(click)</a:t>
            </a:r>
            <a:r>
              <a:rPr lang="en-US" b="0" baseline="0" dirty="0" smtClean="0"/>
              <a:t>(ask) What other challenges can you think of? </a:t>
            </a:r>
          </a:p>
          <a:p>
            <a:pPr marL="0" indent="0">
              <a:buNone/>
            </a:pPr>
            <a:endParaRPr lang="en-US" b="0" baseline="0" dirty="0" smtClean="0"/>
          </a:p>
          <a:p>
            <a:pPr marL="0" indent="0">
              <a:buNone/>
            </a:pPr>
            <a:r>
              <a:rPr lang="en-US" b="0" baseline="0" dirty="0" smtClean="0"/>
              <a:t>(do) Listen and acknowledge a few responses from the crowd. </a:t>
            </a:r>
          </a:p>
          <a:p>
            <a:pPr marL="0" indent="0">
              <a:buNone/>
            </a:pPr>
            <a:endParaRPr lang="en-US" b="0" baseline="0" dirty="0" smtClean="0"/>
          </a:p>
          <a:p>
            <a:pPr marL="0" indent="0">
              <a:buNone/>
            </a:pPr>
            <a:r>
              <a:rPr lang="en-US" b="0" baseline="0" dirty="0" smtClean="0"/>
              <a:t>(say) Some of us laughed because the examples seem far-fetched. But these are actual situations we’ve discovered during reviews and site visits. </a:t>
            </a:r>
          </a:p>
          <a:p>
            <a:pPr marL="0" indent="0">
              <a:buNone/>
            </a:pPr>
            <a:endParaRPr lang="en-US" b="0" baseline="0" dirty="0" smtClean="0"/>
          </a:p>
          <a:p>
            <a:pPr marL="0" indent="0">
              <a:buNone/>
            </a:pPr>
            <a:r>
              <a:rPr lang="en-US" b="1" baseline="0" dirty="0" smtClean="0"/>
              <a:t>(click) </a:t>
            </a:r>
            <a:r>
              <a:rPr lang="en-US" b="0" baseline="0" dirty="0" smtClean="0"/>
              <a:t>(say) As you can imagine, there are Program consequences associated with poor recordkeeping. </a:t>
            </a:r>
            <a:r>
              <a:rPr lang="en-US" b="1" baseline="0" dirty="0" smtClean="0"/>
              <a:t> </a:t>
            </a:r>
            <a:r>
              <a:rPr lang="en-US" b="0" baseline="0" dirty="0" smtClean="0"/>
              <a:t>They include but are not limited to:</a:t>
            </a:r>
          </a:p>
          <a:p>
            <a:pPr marL="0" indent="0">
              <a:buNone/>
            </a:pPr>
            <a:endParaRPr lang="en-US" b="0" baseline="0" dirty="0" smtClean="0"/>
          </a:p>
          <a:p>
            <a:pPr marL="0" indent="0">
              <a:buNone/>
            </a:pPr>
            <a:r>
              <a:rPr lang="en-US" b="1" baseline="0" dirty="0" smtClean="0"/>
              <a:t>(click)</a:t>
            </a:r>
            <a:r>
              <a:rPr lang="en-US" b="0" baseline="0" dirty="0" smtClean="0"/>
              <a:t> (say) The determination that your organization is seriously deficient in its Program operations.</a:t>
            </a:r>
          </a:p>
          <a:p>
            <a:pPr marL="0" indent="0">
              <a:buNone/>
            </a:pPr>
            <a:endParaRPr lang="en-US" b="0" baseline="0" dirty="0" smtClean="0"/>
          </a:p>
          <a:p>
            <a:pPr marL="0" indent="0">
              <a:buNone/>
            </a:pPr>
            <a:r>
              <a:rPr lang="en-US" b="1" baseline="0" dirty="0" smtClean="0"/>
              <a:t>(click) </a:t>
            </a:r>
            <a:r>
              <a:rPr lang="en-US" b="0" baseline="0" dirty="0" smtClean="0"/>
              <a:t>(say) The denial of the application or claims for reimbursement.</a:t>
            </a:r>
          </a:p>
          <a:p>
            <a:pPr marL="0" indent="0">
              <a:buNone/>
            </a:pPr>
            <a:endParaRPr lang="en-US" b="0" baseline="0" dirty="0" smtClean="0"/>
          </a:p>
          <a:p>
            <a:pPr marL="0" indent="0">
              <a:buNone/>
            </a:pPr>
            <a:r>
              <a:rPr lang="en-US" b="1" baseline="0" dirty="0" smtClean="0"/>
              <a:t>(click) </a:t>
            </a:r>
            <a:r>
              <a:rPr lang="en-US" b="0" baseline="0" dirty="0" smtClean="0"/>
              <a:t>(say) Mandate to repay prior reimbursements. </a:t>
            </a:r>
          </a:p>
          <a:p>
            <a:pPr marL="0" indent="0">
              <a:buNone/>
            </a:pPr>
            <a:endParaRPr lang="en-US" b="0" baseline="0" dirty="0" smtClean="0"/>
          </a:p>
          <a:p>
            <a:pPr marL="0" indent="0">
              <a:buNone/>
            </a:pPr>
            <a:r>
              <a:rPr lang="en-US" b="1" baseline="0" dirty="0" smtClean="0"/>
              <a:t>(click)</a:t>
            </a:r>
            <a:r>
              <a:rPr lang="en-US" b="0" baseline="0" dirty="0" smtClean="0"/>
              <a:t>(say) And in a worse case scenario, termination from the Program. </a:t>
            </a:r>
          </a:p>
          <a:p>
            <a:pPr marL="0" indent="0">
              <a:buNone/>
            </a:pPr>
            <a:endParaRPr lang="en-US" b="0" baseline="0" dirty="0" smtClean="0"/>
          </a:p>
          <a:p>
            <a:pPr marL="0" indent="0">
              <a:buNone/>
            </a:pPr>
            <a:r>
              <a:rPr lang="en-US" b="0" baseline="0" dirty="0" smtClean="0"/>
              <a:t>(say) Maintaining accurate records will help you avoid getting into hot water. Let’s look at the types of records that should be kept.</a:t>
            </a:r>
          </a:p>
          <a:p>
            <a:pPr marL="0" indent="0">
              <a:buNone/>
            </a:pPr>
            <a:endParaRPr lang="en-US" b="1" baseline="0" dirty="0" smtClean="0"/>
          </a:p>
          <a:p>
            <a:pPr marL="0" indent="0">
              <a:buNone/>
            </a:pPr>
            <a:r>
              <a:rPr lang="en-US" b="0" baseline="0" dirty="0" smtClean="0"/>
              <a:t>[</a:t>
            </a:r>
            <a:r>
              <a:rPr lang="en-US" b="1" baseline="0" dirty="0" smtClean="0"/>
              <a:t>Slide]</a:t>
            </a:r>
            <a:endParaRPr b="1" dirty="0"/>
          </a:p>
        </p:txBody>
      </p:sp>
    </p:spTree>
    <p:extLst>
      <p:ext uri="{BB962C8B-B14F-4D97-AF65-F5344CB8AC3E}">
        <p14:creationId xmlns:p14="http://schemas.microsoft.com/office/powerpoint/2010/main" val="2825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5f391192_01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5f391192_01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There</a:t>
            </a:r>
            <a:r>
              <a:rPr lang="en-US" baseline="0" dirty="0" smtClean="0"/>
              <a:t> are two types of records that you, as an independent institution or sponsoring organization and your facilities, must maintain to be in compliance with CACFP requirements. </a:t>
            </a:r>
          </a:p>
          <a:p>
            <a:pPr marL="0" indent="0">
              <a:buNone/>
            </a:pPr>
            <a:endParaRPr lang="en-US" baseline="0" dirty="0" smtClean="0"/>
          </a:p>
          <a:p>
            <a:pPr marL="0" indent="0">
              <a:buNone/>
            </a:pPr>
            <a:r>
              <a:rPr lang="en-US" baseline="0" dirty="0" smtClean="0"/>
              <a:t>(say) Additionally, there are certain records within each record type that are required to demonstrate compliance on the application level and the operation/administration level. </a:t>
            </a:r>
          </a:p>
          <a:p>
            <a:pPr marL="0" indent="0">
              <a:buNone/>
            </a:pPr>
            <a:endParaRPr lang="en-US" baseline="0" dirty="0" smtClean="0"/>
          </a:p>
          <a:p>
            <a:pPr marL="0" indent="0">
              <a:buNone/>
            </a:pPr>
            <a:r>
              <a:rPr lang="en-US" baseline="0" dirty="0" smtClean="0"/>
              <a:t>(say) As a reminder to sponsoring organizations of multiple facilities, as the sponsoring organization, you are accountable to the State agency for records. For example, if you have a center that is supposed to maintain a certain type of record but isn’t complying, you are ultimately responsible.  The same oversight is for ensuring forms are completed correctly. An independent institution is equally responsible for ensuring the required records are maintained and completed correctly, however the independent institution reports directly to the State agency as opposed to the sponsored center which reports to the sponsoring organization which reports to the State agency. </a:t>
            </a:r>
          </a:p>
          <a:p>
            <a:pPr marL="0" indent="0">
              <a:buNone/>
            </a:pPr>
            <a:endParaRPr lang="en-US" baseline="0" dirty="0" smtClean="0"/>
          </a:p>
          <a:p>
            <a:pPr marL="0" indent="0">
              <a:buNone/>
            </a:pPr>
            <a:r>
              <a:rPr lang="en-US" baseline="0" dirty="0" smtClean="0"/>
              <a:t>(say) What questions do you have about this topic?</a:t>
            </a:r>
          </a:p>
          <a:p>
            <a:pPr marL="0" indent="0">
              <a:buNone/>
            </a:pPr>
            <a:endParaRPr lang="en-US" baseline="0" dirty="0" smtClean="0"/>
          </a:p>
          <a:p>
            <a:pPr marL="0" indent="0">
              <a:buNone/>
            </a:pPr>
            <a:r>
              <a:rPr lang="en-US" baseline="0" dirty="0" smtClean="0"/>
              <a:t>(do) Acknowledge and answer any questions. Simultaneously, bring easel (with blank page) to the front of the room. Set easel up with marker in hand ready to move into the next portion of this section. Once you’ve answered enough questions, draw the attention back to you and the easel. </a:t>
            </a:r>
          </a:p>
          <a:p>
            <a:pPr marL="0" indent="0">
              <a:buNone/>
            </a:pPr>
            <a:endParaRPr lang="en-US" baseline="0" dirty="0" smtClean="0"/>
          </a:p>
          <a:p>
            <a:pPr marL="0" indent="0">
              <a:buNone/>
            </a:pPr>
            <a:r>
              <a:rPr lang="en-US" baseline="0" dirty="0" smtClean="0"/>
              <a:t>(say) Thank you for your questions. Alright, instead of walking through each record by type (don’t worry, we’ll still touch on specific records required) we’re going to try a different exercise. </a:t>
            </a:r>
          </a:p>
          <a:p>
            <a:pPr marL="466618" lvl="1" indent="0">
              <a:buNone/>
            </a:pPr>
            <a:r>
              <a:rPr lang="en-US" baseline="0" dirty="0" smtClean="0"/>
              <a:t>(do) Move easel into the center/front of the room so the attendees can see as you are writing.</a:t>
            </a:r>
          </a:p>
          <a:p>
            <a:pPr marL="466618" lvl="1" indent="0">
              <a:buNone/>
            </a:pPr>
            <a:endParaRPr lang="en-US" baseline="0" dirty="0" smtClean="0"/>
          </a:p>
          <a:p>
            <a:pPr marL="0" indent="0">
              <a:buNone/>
            </a:pPr>
            <a:r>
              <a:rPr lang="en-US" baseline="0" dirty="0" smtClean="0"/>
              <a:t>(ask) What are some examples of records that you (as a sponsoring organization or independent institution) and your facilities are required to maintain.</a:t>
            </a:r>
          </a:p>
          <a:p>
            <a:pPr marL="466618" lvl="1" indent="0">
              <a:buNone/>
            </a:pPr>
            <a:r>
              <a:rPr lang="en-US" baseline="0" dirty="0" smtClean="0"/>
              <a:t>(do) Poll the room and write the responses on the flip chart. Solicit a few responses and write them on the flip chart. Up to you to decide whether to have a separate page for sponsors/independent institutions/facilities and type.</a:t>
            </a:r>
          </a:p>
          <a:p>
            <a:pPr marL="641600" lvl="1" indent="-174982"/>
            <a:r>
              <a:rPr lang="en-US" baseline="0" dirty="0" smtClean="0"/>
              <a:t>(ask) When someone responds, ask, “Would you say that this is a Program record or a financial record?”</a:t>
            </a:r>
          </a:p>
          <a:p>
            <a:pPr marL="641600" lvl="1" indent="-174982"/>
            <a:endParaRPr lang="en-US" baseline="0" dirty="0" smtClean="0"/>
          </a:p>
          <a:p>
            <a:pPr marL="0" indent="0">
              <a:buNone/>
            </a:pPr>
            <a:r>
              <a:rPr lang="en-US" baseline="0" dirty="0" smtClean="0"/>
              <a:t>(say) Thanks! These are great responses. Now, let’s test your knowledge….</a:t>
            </a:r>
          </a:p>
          <a:p>
            <a:pPr marL="0" indent="0">
              <a:buNone/>
            </a:pPr>
            <a:endParaRPr lang="en-US" baseline="0" dirty="0" smtClean="0"/>
          </a:p>
          <a:p>
            <a:pPr marL="0" indent="0">
              <a:buNone/>
            </a:pPr>
            <a:r>
              <a:rPr lang="en-US" b="1" baseline="0" dirty="0" smtClean="0"/>
              <a:t>[Slide]</a:t>
            </a:r>
          </a:p>
          <a:p>
            <a:pPr marL="0" indent="0">
              <a:buNone/>
            </a:pPr>
            <a:endParaRPr lang="en-US" b="1" baseline="0" dirty="0" smtClean="0"/>
          </a:p>
          <a:p>
            <a:pPr marL="0" indent="0">
              <a:buNone/>
            </a:pPr>
            <a:r>
              <a:rPr lang="en-US" b="0" u="sng" baseline="0" dirty="0" smtClean="0"/>
              <a:t>**FOR THE WEBINAR*** </a:t>
            </a:r>
          </a:p>
          <a:p>
            <a:pPr marL="0" indent="0">
              <a:buNone/>
            </a:pPr>
            <a:r>
              <a:rPr lang="en-US" b="0" baseline="0" dirty="0" smtClean="0"/>
              <a:t>Adapt this exercise to be more interactive -&gt; Language change as follows + additional slide: </a:t>
            </a:r>
          </a:p>
          <a:p>
            <a:pPr marL="0" indent="0">
              <a:buNone/>
            </a:pPr>
            <a:endParaRPr lang="en-US" b="0" baseline="0" dirty="0" smtClean="0"/>
          </a:p>
          <a:p>
            <a:pPr marL="0" indent="0">
              <a:buNone/>
            </a:pPr>
            <a:r>
              <a:rPr lang="en-US" dirty="0" smtClean="0"/>
              <a:t>(say) There</a:t>
            </a:r>
            <a:r>
              <a:rPr lang="en-US" baseline="0" dirty="0" smtClean="0"/>
              <a:t> are two types of records that you, as an independent institution or sponsoring organization and your facilities, must maintain to be in compliance with CACFP requirements. Additionally, there are certain records within each record type that are required to demonstrate compliance on the application level and the operation/administration level. </a:t>
            </a:r>
          </a:p>
          <a:p>
            <a:pPr marL="0" indent="0">
              <a:buNone/>
            </a:pPr>
            <a:endParaRPr lang="en-US" baseline="0" dirty="0" smtClean="0"/>
          </a:p>
          <a:p>
            <a:pPr marL="0" indent="0">
              <a:buNone/>
            </a:pPr>
            <a:r>
              <a:rPr lang="en-US" baseline="0" dirty="0" smtClean="0"/>
              <a:t>(say) As a reminder to sponsoring organizations of multiple facilities, as the sponsoring organization, you are accountable to the State agency for records. For example, if you have a center that is supposed to maintain a certain type of record but isn’t complying, you are ultimately responsible.  The same oversight is for ensuring forms are completed correctly. An independent institution is equally responsible for ensuring the required records are maintained and completed correctly, however the independent institution reports directly to the State agency as opposed to the sponsored center which reports to the sponsoring organization which reports to the State agency. </a:t>
            </a:r>
          </a:p>
          <a:p>
            <a:pPr marL="0" indent="0">
              <a:buNone/>
            </a:pPr>
            <a:endParaRPr lang="en-US" baseline="0" dirty="0" smtClean="0"/>
          </a:p>
          <a:p>
            <a:pPr marL="0" indent="0">
              <a:buNone/>
            </a:pPr>
            <a:r>
              <a:rPr lang="en-US" baseline="0" dirty="0" smtClean="0"/>
              <a:t>(say) Alright, instead of walking through each record by type (don’t worry, we’ll still touch on specific records required) we’re going to try a different exercise. </a:t>
            </a:r>
          </a:p>
          <a:p>
            <a:pPr marL="0" indent="0">
              <a:buNone/>
            </a:pPr>
            <a:endParaRPr lang="en-US" baseline="0" dirty="0" smtClean="0"/>
          </a:p>
          <a:p>
            <a:pPr marL="0" indent="0">
              <a:buNone/>
            </a:pPr>
            <a:r>
              <a:rPr lang="en-US" b="1" baseline="0" dirty="0" smtClean="0"/>
              <a:t>[Slide]</a:t>
            </a:r>
          </a:p>
          <a:p>
            <a:pPr marL="466618" lvl="1" indent="0">
              <a:buNone/>
            </a:pPr>
            <a:endParaRPr lang="en-US" baseline="0" dirty="0" smtClean="0"/>
          </a:p>
        </p:txBody>
      </p:sp>
    </p:spTree>
    <p:extLst>
      <p:ext uri="{BB962C8B-B14F-4D97-AF65-F5344CB8AC3E}">
        <p14:creationId xmlns:p14="http://schemas.microsoft.com/office/powerpoint/2010/main" val="308461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f391192_0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f391192_0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b="1" dirty="0" smtClean="0"/>
              <a:t>Activity:</a:t>
            </a:r>
            <a:r>
              <a:rPr lang="en-US" b="1" baseline="0" dirty="0" smtClean="0"/>
              <a:t> Name That Program Record (15 minutes)</a:t>
            </a:r>
          </a:p>
          <a:p>
            <a:pPr marL="0" indent="0">
              <a:buNone/>
            </a:pPr>
            <a:endParaRPr lang="en-US" b="1" baseline="0" dirty="0" smtClean="0"/>
          </a:p>
          <a:p>
            <a:pPr marL="0" indent="0">
              <a:buNone/>
            </a:pPr>
            <a:r>
              <a:rPr lang="en-US" b="0" i="1" baseline="0" dirty="0" smtClean="0"/>
              <a:t>Materials: (prior to session, or with the help of the other presenter during the first part of the presentation, set up posters around the room with enough space in between for each group to work but not on top of another group) </a:t>
            </a:r>
          </a:p>
          <a:p>
            <a:pPr marL="466618" lvl="1" indent="0">
              <a:buNone/>
            </a:pPr>
            <a:r>
              <a:rPr lang="en-US" b="0" i="1" baseline="0" dirty="0" smtClean="0"/>
              <a:t>10 copies of “Name That Program Record” posters (1 copy per group)</a:t>
            </a:r>
          </a:p>
          <a:p>
            <a:pPr marL="466618" lvl="1" indent="0">
              <a:buNone/>
            </a:pPr>
            <a:r>
              <a:rPr lang="en-US" b="0" i="1" baseline="0" dirty="0" smtClean="0"/>
              <a:t>10 packs of Post-Its (one pack per group)</a:t>
            </a:r>
          </a:p>
          <a:p>
            <a:pPr marL="466618" lvl="1" indent="0">
              <a:buNone/>
            </a:pPr>
            <a:r>
              <a:rPr lang="en-US" b="0" i="1" baseline="0" dirty="0" smtClean="0"/>
              <a:t>Writing Instruments (enough per group)</a:t>
            </a:r>
          </a:p>
          <a:p>
            <a:pPr marL="466618" lvl="1" indent="0">
              <a:buNone/>
            </a:pPr>
            <a:r>
              <a:rPr lang="en-US" b="0" i="1" baseline="0" dirty="0" smtClean="0"/>
              <a:t>Program records worksheet (one per person, should be in Participant Guide)</a:t>
            </a:r>
          </a:p>
          <a:p>
            <a:pPr marL="466618" lvl="1" indent="0">
              <a:buNone/>
            </a:pPr>
            <a:r>
              <a:rPr lang="en-US" b="0" i="1" baseline="0" dirty="0" smtClean="0"/>
              <a:t>Program records answer sheet (one per person, should be passed out after activity)</a:t>
            </a:r>
          </a:p>
          <a:p>
            <a:pPr marL="466618" lvl="1" indent="0">
              <a:buNone/>
            </a:pPr>
            <a:r>
              <a:rPr lang="en-US" b="0" i="1" baseline="0" dirty="0" smtClean="0"/>
              <a:t>Tape (to hang charts on walls at the end)</a:t>
            </a:r>
          </a:p>
          <a:p>
            <a:pPr marL="466618" lvl="1" indent="0">
              <a:buNone/>
            </a:pPr>
            <a:endParaRPr lang="en-US" b="1" baseline="0" dirty="0" smtClean="0"/>
          </a:p>
          <a:p>
            <a:pPr marL="0" indent="0">
              <a:buNone/>
            </a:pPr>
            <a:r>
              <a:rPr lang="en-US" b="0" baseline="0" dirty="0" smtClean="0"/>
              <a:t>(say) We are going to conduct an activity called “Name That Record”. We know some organizations might have slightly different names for various records. However, the information on the record, regardless of what the record is called, is the same. </a:t>
            </a:r>
          </a:p>
          <a:p>
            <a:pPr marL="0" indent="0">
              <a:buNone/>
            </a:pPr>
            <a:endParaRPr lang="en-US" b="0" baseline="0" dirty="0" smtClean="0"/>
          </a:p>
          <a:p>
            <a:pPr marL="0" indent="0">
              <a:buNone/>
            </a:pPr>
            <a:r>
              <a:rPr lang="en-US" b="0" baseline="0" dirty="0" smtClean="0"/>
              <a:t>(say) Turn to page XXX in your Participant’s Guide. </a:t>
            </a:r>
          </a:p>
          <a:p>
            <a:pPr marL="0" indent="0">
              <a:buNone/>
            </a:pPr>
            <a:endParaRPr lang="en-US" b="0" baseline="0" dirty="0" smtClean="0"/>
          </a:p>
          <a:p>
            <a:pPr marL="0" indent="0">
              <a:buNone/>
            </a:pPr>
            <a:r>
              <a:rPr lang="en-US" b="0" baseline="0" dirty="0" smtClean="0"/>
              <a:t>(say) You will work independently, reviewing the blank Program Records chart on page XXXX to familiarize yourself with this activity. Based on your current knowledge, name as many Program records as you can in the time allotted. Write the type of record on a sticky note and the corresponding requirements on another sticky note. Then, determine the applicable entity who maintains the record. Complete your sticky notes and place them on the “Name That Program Record Chart” on the wall (or on the desk in front of you) that is closest to you. </a:t>
            </a:r>
          </a:p>
          <a:p>
            <a:pPr marL="0" indent="0">
              <a:buNone/>
            </a:pPr>
            <a:endParaRPr lang="en-US" b="0" baseline="0" dirty="0" smtClean="0"/>
          </a:p>
          <a:p>
            <a:pPr marL="0" indent="0">
              <a:buNone/>
            </a:pPr>
            <a:r>
              <a:rPr lang="en-US" b="0" baseline="0" dirty="0" smtClean="0"/>
              <a:t>(say) You will have 8 minutes to document as many Program records and requirements as you can. Look on page XXX to help get you started. </a:t>
            </a:r>
          </a:p>
          <a:p>
            <a:pPr marL="466618" lvl="1" indent="0">
              <a:buNone/>
            </a:pPr>
            <a:r>
              <a:rPr lang="en-US" b="0" baseline="0" dirty="0" smtClean="0"/>
              <a:t>(do) Assist attendees in sorting into their applicable chart areas, ensure each group has Post-Its and pens.</a:t>
            </a:r>
          </a:p>
          <a:p>
            <a:pPr marL="466618" lvl="1" indent="0">
              <a:buNone/>
            </a:pPr>
            <a:endParaRPr lang="en-US" b="0" baseline="0" dirty="0" smtClean="0"/>
          </a:p>
          <a:p>
            <a:pPr marL="0" indent="0">
              <a:buNone/>
            </a:pPr>
            <a:r>
              <a:rPr lang="en-US" b="0" baseline="0" dirty="0" smtClean="0"/>
              <a:t>(say) Alright, remember to paste your sticky notes on the chart as quickly as you can. It is okay to brainstorm with those around you that are posting on the same chart. Your time starts…now! Go! </a:t>
            </a:r>
          </a:p>
          <a:p>
            <a:pPr marL="466618" lvl="1" indent="0">
              <a:buNone/>
            </a:pPr>
            <a:r>
              <a:rPr lang="en-US" b="0" baseline="0" dirty="0" smtClean="0"/>
              <a:t>(do) Monitor the time, only give 8 minutes. It’s okay if the groups do not get all of the answers. </a:t>
            </a:r>
          </a:p>
          <a:p>
            <a:pPr marL="466618" lvl="1" indent="0">
              <a:buNone/>
            </a:pPr>
            <a:endParaRPr lang="en-US" b="0" baseline="0" dirty="0" smtClean="0"/>
          </a:p>
          <a:p>
            <a:pPr marL="0" indent="0">
              <a:buNone/>
            </a:pPr>
            <a:r>
              <a:rPr lang="en-US" b="1" baseline="0" dirty="0" smtClean="0"/>
              <a:t>(click) </a:t>
            </a:r>
            <a:r>
              <a:rPr lang="en-US" b="0" baseline="0" dirty="0" smtClean="0"/>
              <a:t>(say) Time’s up!! Let’s review your results! </a:t>
            </a:r>
          </a:p>
          <a:p>
            <a:pPr marL="466618" lvl="1" indent="0">
              <a:buNone/>
            </a:pPr>
            <a:r>
              <a:rPr lang="en-US" b="0" baseline="0" dirty="0" smtClean="0"/>
              <a:t>(do) Have each area tape their chart up around the walls of the room and then sit back down. Walk around the room to each chart on the wall, pull a few sticky notes from the chart (maybe 12-14 total), and read them one at a time. Poll the room for feedback on the Program records, the requirements, and the entities (agreement/disagreement). </a:t>
            </a:r>
          </a:p>
          <a:p>
            <a:pPr marL="466618" lvl="1" indent="0">
              <a:buNone/>
            </a:pPr>
            <a:endParaRPr lang="en-US" b="0" baseline="0" dirty="0" smtClean="0"/>
          </a:p>
          <a:p>
            <a:pPr marL="0" indent="0">
              <a:buNone/>
            </a:pPr>
            <a:r>
              <a:rPr lang="en-US" b="0" baseline="0" dirty="0" smtClean="0"/>
              <a:t>(say) That was a great job! Now let’s look over some of the answers. </a:t>
            </a:r>
          </a:p>
          <a:p>
            <a:pPr marL="0" indent="0">
              <a:buNone/>
            </a:pPr>
            <a:endParaRPr lang="en-US" b="0" baseline="0" dirty="0" smtClean="0"/>
          </a:p>
          <a:p>
            <a:pPr marL="0" indent="0">
              <a:buNone/>
            </a:pPr>
            <a:r>
              <a:rPr lang="en-US" b="1" dirty="0"/>
              <a:t>[Slide]</a:t>
            </a:r>
          </a:p>
          <a:p>
            <a:pPr marL="0" indent="0">
              <a:buNone/>
            </a:pPr>
            <a:endParaRPr lang="en-US" b="1" dirty="0"/>
          </a:p>
          <a:p>
            <a:pPr marL="0" indent="0">
              <a:buNone/>
            </a:pPr>
            <a:r>
              <a:rPr lang="en-US" b="1" dirty="0"/>
              <a:t>***WEBINAR ADAPTATION*****</a:t>
            </a:r>
          </a:p>
          <a:p>
            <a:pPr marL="0" indent="0">
              <a:buNone/>
            </a:pPr>
            <a:r>
              <a:rPr lang="en-US" b="1" dirty="0"/>
              <a:t> </a:t>
            </a:r>
          </a:p>
          <a:p>
            <a:pPr marL="0" indent="0">
              <a:buNone/>
            </a:pPr>
            <a:r>
              <a:rPr lang="en-US" b="0" baseline="0" dirty="0" smtClean="0"/>
              <a:t>(say) We are going to conduct an activity called “Name That Record”. We know some organizations might have slightly different names for various records. However, the information on the record, regardless of what the record is called, is the same. </a:t>
            </a:r>
          </a:p>
          <a:p>
            <a:pPr marL="0" indent="0">
              <a:buNone/>
            </a:pPr>
            <a:endParaRPr lang="en-US" b="0" baseline="0" dirty="0" smtClean="0"/>
          </a:p>
          <a:p>
            <a:pPr marL="0" indent="0">
              <a:buNone/>
            </a:pPr>
            <a:r>
              <a:rPr lang="en-US" b="0" baseline="0" dirty="0" smtClean="0"/>
              <a:t>(say) Turn to page XXX in your Participant’s Guide. </a:t>
            </a:r>
          </a:p>
          <a:p>
            <a:pPr marL="0" indent="0">
              <a:buNone/>
            </a:pPr>
            <a:endParaRPr lang="en-US" b="0" baseline="0" dirty="0" smtClean="0"/>
          </a:p>
          <a:p>
            <a:pPr marL="0" indent="0">
              <a:buNone/>
            </a:pPr>
            <a:r>
              <a:rPr lang="en-US" b="0" baseline="0" dirty="0" smtClean="0"/>
              <a:t>(say) You will work independently, reviewing the blank Program Records chart on page XXXX to familiarize yourself with this activity. Based on your current knowledge, name as many Program records as you can in the time allotted. Write the type of record on and the corresponding requirements on the blank Program Records chart. Then, determine the applicable entity who maintains the record.</a:t>
            </a:r>
          </a:p>
          <a:p>
            <a:pPr marL="0" indent="0">
              <a:buNone/>
            </a:pPr>
            <a:endParaRPr lang="en-US" b="0" baseline="0" dirty="0" smtClean="0"/>
          </a:p>
          <a:p>
            <a:pPr marL="0" indent="0">
              <a:buNone/>
            </a:pPr>
            <a:r>
              <a:rPr lang="en-US" b="0" baseline="0" dirty="0" smtClean="0"/>
              <a:t>(say) You will have 8 minutes to document as many Program records and requirements as you can. Look on page XXX to help get you started. </a:t>
            </a:r>
          </a:p>
          <a:p>
            <a:pPr marL="466618" lvl="1" indent="0">
              <a:buNone/>
            </a:pPr>
            <a:endParaRPr lang="en-US" b="0" baseline="0" dirty="0" smtClean="0"/>
          </a:p>
          <a:p>
            <a:pPr marL="0" indent="0">
              <a:buNone/>
            </a:pPr>
            <a:r>
              <a:rPr lang="en-US" b="0" baseline="0" dirty="0" smtClean="0"/>
              <a:t>(say) Alright, remember to fill it out as quickly as you can. It is okay to brainstorm with those around you if you are watching this webinar together. Your time starts…now! Go! </a:t>
            </a:r>
          </a:p>
          <a:p>
            <a:pPr marL="466618" lvl="1" indent="0">
              <a:buNone/>
            </a:pPr>
            <a:r>
              <a:rPr lang="en-US" b="0" baseline="0" dirty="0" smtClean="0"/>
              <a:t>(do) Mute the audio recording for the next 8 minutes. Monitor the time, only give 8 minutes. It’s okay if they don’t get all of the answers. </a:t>
            </a:r>
          </a:p>
          <a:p>
            <a:pPr marL="466618" lvl="1" indent="0">
              <a:buNone/>
            </a:pPr>
            <a:endParaRPr lang="en-US" b="0" baseline="0" dirty="0" smtClean="0"/>
          </a:p>
          <a:p>
            <a:pPr marL="0" indent="0">
              <a:buNone/>
            </a:pPr>
            <a:r>
              <a:rPr lang="en-US" b="1" baseline="0" dirty="0" smtClean="0"/>
              <a:t>(click) </a:t>
            </a:r>
            <a:r>
              <a:rPr lang="en-US" b="0" baseline="0" dirty="0" smtClean="0"/>
              <a:t>(say) Time’s up!! Let’s review your results! When looking over the records you’ve written, can you see any that might be considered financial records? Do you have any that are classified in the wrong section? How many were you able to get!</a:t>
            </a:r>
          </a:p>
          <a:p>
            <a:pPr marL="466618" lvl="1" indent="0">
              <a:buNone/>
            </a:pPr>
            <a:endParaRPr lang="en-US" b="0" baseline="0" dirty="0" smtClean="0"/>
          </a:p>
          <a:p>
            <a:pPr marL="0" indent="0">
              <a:buNone/>
            </a:pPr>
            <a:r>
              <a:rPr lang="en-US" b="0" baseline="0" dirty="0" smtClean="0"/>
              <a:t>(say) I’m sure you did a great job! Now let’s look over some of the answers. </a:t>
            </a:r>
          </a:p>
          <a:p>
            <a:pPr marL="0" indent="0">
              <a:buNone/>
            </a:pPr>
            <a:endParaRPr lang="en-US" b="0" baseline="0" dirty="0" smtClean="0"/>
          </a:p>
          <a:p>
            <a:pPr marL="0" indent="0">
              <a:buNone/>
            </a:pPr>
            <a:r>
              <a:rPr lang="en-US" b="1" dirty="0"/>
              <a:t>[Slide]</a:t>
            </a:r>
          </a:p>
          <a:p>
            <a:pPr marL="0" indent="0">
              <a:buNone/>
            </a:pPr>
            <a:endParaRPr lang="en-US"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63"/>
        <p:cNvGrpSpPr/>
        <p:nvPr/>
      </p:nvGrpSpPr>
      <p:grpSpPr>
        <a:xfrm>
          <a:off x="0" y="0"/>
          <a:ext cx="0" cy="0"/>
          <a:chOff x="0" y="0"/>
          <a:chExt cx="0" cy="0"/>
        </a:xfrm>
      </p:grpSpPr>
      <p:sp>
        <p:nvSpPr>
          <p:cNvPr id="164" name="Google Shape;164;p7"/>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6" name="Google Shape;186;p7"/>
          <p:cNvSpPr txBox="1">
            <a:spLocks noGrp="1"/>
          </p:cNvSpPr>
          <p:nvPr>
            <p:ph type="body" idx="1"/>
          </p:nvPr>
        </p:nvSpPr>
        <p:spPr>
          <a:xfrm>
            <a:off x="457200"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7" name="Google Shape;187;p7"/>
          <p:cNvSpPr txBox="1">
            <a:spLocks noGrp="1"/>
          </p:cNvSpPr>
          <p:nvPr>
            <p:ph type="body" idx="2"/>
          </p:nvPr>
        </p:nvSpPr>
        <p:spPr>
          <a:xfrm>
            <a:off x="3815603"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8" name="Google Shape;18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p11"/>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2732253" y="-2124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2837180" y="121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rot="2711984">
            <a:off x="48085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7199212" y="126020"/>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rot="3741390">
            <a:off x="7203695" y="-76352"/>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3" name="Google Shape;293;p11"/>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4" name="Google Shape;294;p11"/>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5" name="Google Shape;295;p11"/>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6" name="Google Shape;296;p11"/>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7" name="Google Shape;297;p11"/>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8" name="Google Shape;298;p11"/>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color background 1">
  <p:cSld name="BLANK_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vdh.virginia.gov/child-and-adult-care-food-program/"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unsplash.com/" TargetMode="External"/><Relationship Id="rId4" Type="http://schemas.openxmlformats.org/officeDocument/2006/relationships/hyperlink" Target="http://www.slidescarnival.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hyperlink" Target="mailto:CACFP@VDH.Virgini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811633" y="572577"/>
            <a:ext cx="4437600" cy="1585469"/>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b="1" dirty="0" smtClean="0">
                <a:solidFill>
                  <a:srgbClr val="FFA105"/>
                </a:solidFill>
              </a:rPr>
              <a:t>Program Accountability</a:t>
            </a:r>
            <a:endParaRPr b="1" dirty="0">
              <a:solidFill>
                <a:srgbClr val="FFA105"/>
              </a:solidFill>
            </a:endParaRPr>
          </a:p>
        </p:txBody>
      </p:sp>
      <p:sp>
        <p:nvSpPr>
          <p:cNvPr id="365" name="Google Shape;365;p18"/>
          <p:cNvSpPr txBox="1">
            <a:spLocks noGrp="1"/>
          </p:cNvSpPr>
          <p:nvPr>
            <p:ph type="subTitle" idx="1"/>
          </p:nvPr>
        </p:nvSpPr>
        <p:spPr>
          <a:xfrm>
            <a:off x="811632" y="2043517"/>
            <a:ext cx="4437600" cy="3246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smtClean="0"/>
              <a:t>Recordkeeping</a:t>
            </a:r>
            <a:r>
              <a:rPr lang="en" sz="1200" dirty="0" smtClean="0"/>
              <a:t>, Training, and Civil Rights Requirements</a:t>
            </a:r>
            <a:endParaRPr sz="1200" dirty="0"/>
          </a:p>
        </p:txBody>
      </p:sp>
      <p:sp>
        <p:nvSpPr>
          <p:cNvPr id="4" name="Google Shape;365;p18"/>
          <p:cNvSpPr txBox="1">
            <a:spLocks/>
          </p:cNvSpPr>
          <p:nvPr/>
        </p:nvSpPr>
        <p:spPr>
          <a:xfrm>
            <a:off x="811632" y="2209931"/>
            <a:ext cx="4437600" cy="5763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r>
              <a:rPr lang="en-US" sz="1400" i="1" dirty="0" smtClean="0">
                <a:solidFill>
                  <a:schemeClr val="bg2">
                    <a:lumMod val="60000"/>
                    <a:lumOff val="40000"/>
                  </a:schemeClr>
                </a:solidFill>
              </a:rPr>
              <a:t>For sponsoring organizations and independent institutions</a:t>
            </a:r>
            <a:endParaRPr lang="en-US" sz="1400" i="1" dirty="0">
              <a:solidFill>
                <a:schemeClr val="bg2">
                  <a:lumMod val="60000"/>
                  <a:lumOff val="40000"/>
                </a:schemeClr>
              </a:solidFill>
            </a:endParaRPr>
          </a:p>
        </p:txBody>
      </p:sp>
      <p:sp>
        <p:nvSpPr>
          <p:cNvPr id="5" name="Rectangle 4"/>
          <p:cNvSpPr/>
          <p:nvPr/>
        </p:nvSpPr>
        <p:spPr>
          <a:xfrm>
            <a:off x="2546561" y="2748829"/>
            <a:ext cx="873957" cy="307777"/>
          </a:xfrm>
          <a:prstGeom prst="rect">
            <a:avLst/>
          </a:prstGeom>
        </p:spPr>
        <p:txBody>
          <a:bodyPr wrap="none">
            <a:spAutoFit/>
          </a:bodyPr>
          <a:lstStyle/>
          <a:p>
            <a:pPr algn="ctr"/>
            <a:r>
              <a:rPr lang="en-US" dirty="0" smtClean="0">
                <a:solidFill>
                  <a:srgbClr val="FFC000"/>
                </a:solidFill>
                <a:latin typeface="Shadows Into Light Two" panose="020B0604020202020204" charset="0"/>
              </a:rPr>
              <a:t>July 2019 </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494276" y="2996412"/>
            <a:ext cx="2676525" cy="857250"/>
          </a:xfrm>
          <a:prstGeom prst="rect">
            <a:avLst/>
          </a:prstGeom>
        </p:spPr>
      </p:pic>
      <p:sp>
        <p:nvSpPr>
          <p:cNvPr id="7" name="Google Shape;365;p18"/>
          <p:cNvSpPr txBox="1">
            <a:spLocks/>
          </p:cNvSpPr>
          <p:nvPr/>
        </p:nvSpPr>
        <p:spPr>
          <a:xfrm>
            <a:off x="0" y="4939612"/>
            <a:ext cx="9144000" cy="36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lgn="ctr"/>
            <a:r>
              <a:rPr lang="en-US" sz="800" dirty="0" smtClean="0"/>
              <a:t>This institution is an equal opportunity provider, employer, and lender.</a:t>
            </a:r>
            <a:endParaRPr lang="en-US" sz="800" dirty="0"/>
          </a:p>
        </p:txBody>
      </p:sp>
      <p:pic>
        <p:nvPicPr>
          <p:cNvPr id="8" name="Picture 2" descr="Image result for VDH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122" y="4770206"/>
            <a:ext cx="1380552" cy="270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smtClean="0">
                <a:solidFill>
                  <a:srgbClr val="92D050"/>
                </a:solidFill>
                <a:effectLst>
                  <a:outerShdw blurRad="38100" dist="38100" dir="2700000" algn="tl">
                    <a:srgbClr val="000000">
                      <a:alpha val="43137"/>
                    </a:srgbClr>
                  </a:outerShdw>
                </a:effectLst>
                <a:latin typeface="+mj-lt"/>
              </a:rPr>
              <a:t>Name That Program Record</a:t>
            </a:r>
            <a:endParaRPr lang="en-US" sz="2800" b="1" dirty="0">
              <a:solidFill>
                <a:srgbClr val="92D050"/>
              </a:solidFill>
              <a:effectLst>
                <a:outerShdw blurRad="38100" dist="38100" dir="2700000" algn="tl">
                  <a:srgbClr val="000000">
                    <a:alpha val="43137"/>
                  </a:srgbClr>
                </a:outerShdw>
              </a:effectLst>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3980132998"/>
              </p:ext>
            </p:extLst>
          </p:nvPr>
        </p:nvGraphicFramePr>
        <p:xfrm>
          <a:off x="0" y="539750"/>
          <a:ext cx="9144000" cy="4595776"/>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2987749">
                  <a:extLst>
                    <a:ext uri="{9D8B030D-6E8A-4147-A177-3AD203B41FA5}">
                      <a16:colId xmlns:a16="http://schemas.microsoft.com/office/drawing/2014/main" val="3067610244"/>
                    </a:ext>
                  </a:extLst>
                </a:gridCol>
                <a:gridCol w="786809">
                  <a:extLst>
                    <a:ext uri="{9D8B030D-6E8A-4147-A177-3AD203B41FA5}">
                      <a16:colId xmlns:a16="http://schemas.microsoft.com/office/drawing/2014/main" val="3895586233"/>
                    </a:ext>
                  </a:extLst>
                </a:gridCol>
                <a:gridCol w="701749">
                  <a:extLst>
                    <a:ext uri="{9D8B030D-6E8A-4147-A177-3AD203B41FA5}">
                      <a16:colId xmlns:a16="http://schemas.microsoft.com/office/drawing/2014/main" val="731309739"/>
                    </a:ext>
                  </a:extLst>
                </a:gridCol>
                <a:gridCol w="829340">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621086">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Program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 </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1327555">
                <a:tc>
                  <a:txBody>
                    <a:bodyPr/>
                    <a:lstStyle/>
                    <a:p>
                      <a:pPr algn="ctr"/>
                      <a:r>
                        <a:rPr lang="en-US" dirty="0" smtClean="0">
                          <a:solidFill>
                            <a:schemeClr val="accent1">
                              <a:lumMod val="50000"/>
                            </a:schemeClr>
                          </a:solidFill>
                          <a:latin typeface="+mn-lt"/>
                        </a:rPr>
                        <a:t>Meal Counts</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200" dirty="0" smtClean="0">
                          <a:solidFill>
                            <a:schemeClr val="accent1">
                              <a:lumMod val="50000"/>
                            </a:schemeClr>
                          </a:solidFill>
                          <a:latin typeface="+mn-lt"/>
                        </a:rPr>
                        <a:t>Time of service (en</a:t>
                      </a:r>
                      <a:r>
                        <a:rPr lang="en-US" sz="1200" baseline="0" dirty="0" smtClean="0">
                          <a:solidFill>
                            <a:schemeClr val="accent1">
                              <a:lumMod val="50000"/>
                            </a:schemeClr>
                          </a:solidFill>
                          <a:latin typeface="+mn-lt"/>
                        </a:rPr>
                        <a:t>d of day for DCH)*</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By meal type</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By participant (except for ES, OSHC)</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Dated</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Separate from attendance</a:t>
                      </a:r>
                      <a:endParaRPr lang="en-US" sz="12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indent="0" algn="l">
                        <a:buFont typeface="Arial" panose="020B0604020202020204" pitchFamily="34" charset="0"/>
                        <a:buNone/>
                      </a:pPr>
                      <a:r>
                        <a:rPr lang="en-US" sz="1000" dirty="0" smtClean="0">
                          <a:solidFill>
                            <a:schemeClr val="accent1">
                              <a:lumMod val="50000"/>
                            </a:schemeClr>
                          </a:solidFill>
                          <a:latin typeface="+mn-lt"/>
                        </a:rPr>
                        <a:t>* Meal counts for OSHC and EMS</a:t>
                      </a:r>
                      <a:r>
                        <a:rPr lang="en-US" sz="1000" baseline="0" dirty="0" smtClean="0">
                          <a:solidFill>
                            <a:schemeClr val="accent1">
                              <a:lumMod val="50000"/>
                            </a:schemeClr>
                          </a:solidFill>
                          <a:latin typeface="+mn-lt"/>
                        </a:rPr>
                        <a:t> are not required to be at POS; must keep record of the number of meals prepared, meals served, and number of participants in attendance for each meal served.</a:t>
                      </a:r>
                      <a:endParaRPr lang="en-US" sz="1000"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327555">
                <a:tc>
                  <a:txBody>
                    <a:bodyPr/>
                    <a:lstStyle/>
                    <a:p>
                      <a:pPr algn="ctr"/>
                      <a:r>
                        <a:rPr lang="en-US" dirty="0" smtClean="0">
                          <a:solidFill>
                            <a:schemeClr val="accent1">
                              <a:lumMod val="50000"/>
                            </a:schemeClr>
                          </a:solidFill>
                          <a:latin typeface="+mn-lt"/>
                        </a:rPr>
                        <a:t>Meal Counts – Adults Performing Labor</a:t>
                      </a:r>
                      <a:r>
                        <a:rPr lang="en-US" baseline="0" dirty="0" smtClean="0">
                          <a:solidFill>
                            <a:schemeClr val="accent1">
                              <a:lumMod val="50000"/>
                            </a:schemeClr>
                          </a:solidFill>
                          <a:latin typeface="+mn-lt"/>
                        </a:rPr>
                        <a:t> to Program</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200" dirty="0" smtClean="0">
                          <a:solidFill>
                            <a:schemeClr val="accent1">
                              <a:lumMod val="50000"/>
                            </a:schemeClr>
                          </a:solidFill>
                          <a:latin typeface="+mn-lt"/>
                        </a:rPr>
                        <a:t>Daily</a:t>
                      </a:r>
                    </a:p>
                    <a:p>
                      <a:pPr marL="285750" indent="-285750" algn="l">
                        <a:buFont typeface="Arial" panose="020B0604020202020204" pitchFamily="34" charset="0"/>
                        <a:buChar char="•"/>
                      </a:pPr>
                      <a:r>
                        <a:rPr lang="en-US" sz="1200" dirty="0" smtClean="0">
                          <a:solidFill>
                            <a:schemeClr val="accent1">
                              <a:lumMod val="50000"/>
                            </a:schemeClr>
                          </a:solidFill>
                          <a:latin typeface="+mn-lt"/>
                        </a:rPr>
                        <a:t>Time of service</a:t>
                      </a:r>
                    </a:p>
                    <a:p>
                      <a:pPr marL="285750" indent="-285750" algn="l">
                        <a:buFont typeface="Arial" panose="020B0604020202020204" pitchFamily="34" charset="0"/>
                        <a:buChar char="•"/>
                      </a:pPr>
                      <a:r>
                        <a:rPr lang="en-US" sz="1200" dirty="0" smtClean="0">
                          <a:solidFill>
                            <a:schemeClr val="accent1">
                              <a:lumMod val="50000"/>
                            </a:schemeClr>
                          </a:solidFill>
                          <a:latin typeface="+mn-lt"/>
                        </a:rPr>
                        <a:t>By</a:t>
                      </a:r>
                      <a:r>
                        <a:rPr lang="en-US" sz="1200" baseline="0" dirty="0" smtClean="0">
                          <a:solidFill>
                            <a:schemeClr val="accent1">
                              <a:lumMod val="50000"/>
                            </a:schemeClr>
                          </a:solidFill>
                          <a:latin typeface="+mn-lt"/>
                        </a:rPr>
                        <a:t> meal type</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Not claimed for reimbursement</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Costs of meals can be part of reported food costs</a:t>
                      </a:r>
                      <a:endParaRPr lang="en-US" sz="12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l"/>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r h="1275535">
                <a:tc>
                  <a:txBody>
                    <a:bodyPr/>
                    <a:lstStyle/>
                    <a:p>
                      <a:pPr algn="ctr"/>
                      <a:r>
                        <a:rPr lang="en-US" dirty="0" smtClean="0">
                          <a:solidFill>
                            <a:schemeClr val="accent1">
                              <a:lumMod val="50000"/>
                            </a:schemeClr>
                          </a:solidFill>
                          <a:latin typeface="+mn-lt"/>
                        </a:rPr>
                        <a:t>Attendance</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dirty="0" smtClean="0">
                          <a:solidFill>
                            <a:schemeClr val="accent1">
                              <a:lumMod val="50000"/>
                            </a:schemeClr>
                          </a:solidFill>
                          <a:latin typeface="+mn-lt"/>
                        </a:rPr>
                        <a:t>Daily</a:t>
                      </a:r>
                    </a:p>
                    <a:p>
                      <a:pPr marL="285750" indent="-285750" algn="l">
                        <a:buFont typeface="Arial" panose="020B0604020202020204" pitchFamily="34" charset="0"/>
                        <a:buChar char="•"/>
                      </a:pPr>
                      <a:r>
                        <a:rPr lang="en-US" dirty="0" smtClean="0">
                          <a:solidFill>
                            <a:schemeClr val="accent1">
                              <a:lumMod val="50000"/>
                            </a:schemeClr>
                          </a:solidFill>
                          <a:latin typeface="+mn-lt"/>
                        </a:rPr>
                        <a:t>Number of participants in attendance</a:t>
                      </a:r>
                    </a:p>
                    <a:p>
                      <a:pPr marL="285750" indent="-285750" algn="l">
                        <a:buFont typeface="Arial" panose="020B0604020202020204" pitchFamily="34" charset="0"/>
                        <a:buChar char="•"/>
                      </a:pPr>
                      <a:r>
                        <a:rPr lang="en-US" dirty="0" smtClean="0">
                          <a:solidFill>
                            <a:schemeClr val="accent1">
                              <a:lumMod val="50000"/>
                            </a:schemeClr>
                          </a:solidFill>
                          <a:latin typeface="+mn-lt"/>
                        </a:rPr>
                        <a:t>Separate from meal counts</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l"/>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2174224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24660566"/>
              </p:ext>
            </p:extLst>
          </p:nvPr>
        </p:nvGraphicFramePr>
        <p:xfrm>
          <a:off x="4965405" y="233916"/>
          <a:ext cx="2301950" cy="305834"/>
        </p:xfrm>
        <a:graphic>
          <a:graphicData uri="http://schemas.openxmlformats.org/drawingml/2006/table">
            <a:tbl>
              <a:tblPr firstRow="1" bandRow="1">
                <a:tableStyleId>{E78802EA-EEBB-4A5F-8F3F-9894A2CEF0FA}</a:tableStyleId>
              </a:tblPr>
              <a:tblGrid>
                <a:gridCol w="2301950">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Tree>
    <p:extLst>
      <p:ext uri="{BB962C8B-B14F-4D97-AF65-F5344CB8AC3E}">
        <p14:creationId xmlns:p14="http://schemas.microsoft.com/office/powerpoint/2010/main" val="2900492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smtClean="0">
                <a:solidFill>
                  <a:srgbClr val="92D050"/>
                </a:solidFill>
                <a:effectLst>
                  <a:outerShdw blurRad="38100" dist="38100" dir="2700000" algn="tl">
                    <a:srgbClr val="000000">
                      <a:alpha val="43137"/>
                    </a:srgbClr>
                  </a:outerShdw>
                </a:effectLst>
                <a:latin typeface="+mj-lt"/>
              </a:rPr>
              <a:t>Name That Program Record</a:t>
            </a:r>
            <a:endParaRPr lang="en-US" sz="2800" b="1" dirty="0">
              <a:solidFill>
                <a:srgbClr val="92D050"/>
              </a:solidFill>
              <a:effectLst>
                <a:outerShdw blurRad="38100" dist="38100" dir="2700000" algn="tl">
                  <a:srgbClr val="000000">
                    <a:alpha val="43137"/>
                  </a:srgbClr>
                </a:outerShdw>
              </a:effectLst>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89611801"/>
              </p:ext>
            </p:extLst>
          </p:nvPr>
        </p:nvGraphicFramePr>
        <p:xfrm>
          <a:off x="0" y="539751"/>
          <a:ext cx="9144000" cy="4632897"/>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3112977">
                  <a:extLst>
                    <a:ext uri="{9D8B030D-6E8A-4147-A177-3AD203B41FA5}">
                      <a16:colId xmlns:a16="http://schemas.microsoft.com/office/drawing/2014/main" val="3067610244"/>
                    </a:ext>
                  </a:extLst>
                </a:gridCol>
                <a:gridCol w="661581">
                  <a:extLst>
                    <a:ext uri="{9D8B030D-6E8A-4147-A177-3AD203B41FA5}">
                      <a16:colId xmlns:a16="http://schemas.microsoft.com/office/drawing/2014/main" val="3895586233"/>
                    </a:ext>
                  </a:extLst>
                </a:gridCol>
                <a:gridCol w="691117">
                  <a:extLst>
                    <a:ext uri="{9D8B030D-6E8A-4147-A177-3AD203B41FA5}">
                      <a16:colId xmlns:a16="http://schemas.microsoft.com/office/drawing/2014/main" val="731309739"/>
                    </a:ext>
                  </a:extLst>
                </a:gridCol>
                <a:gridCol w="839972">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513205">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Program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1418860">
                <a:tc>
                  <a:txBody>
                    <a:bodyPr/>
                    <a:lstStyle/>
                    <a:p>
                      <a:pPr algn="ctr"/>
                      <a:r>
                        <a:rPr lang="en-US" sz="1400" dirty="0" smtClean="0">
                          <a:solidFill>
                            <a:schemeClr val="accent1">
                              <a:lumMod val="75000"/>
                            </a:schemeClr>
                          </a:solidFill>
                          <a:latin typeface="+mn-lt"/>
                        </a:rPr>
                        <a:t>Menus</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Daily</a:t>
                      </a:r>
                    </a:p>
                    <a:p>
                      <a:pPr marL="171450" indent="-171450" algn="l">
                        <a:buFont typeface="Arial" panose="020B0604020202020204" pitchFamily="34" charset="0"/>
                        <a:buChar char="•"/>
                      </a:pPr>
                      <a:r>
                        <a:rPr lang="en-US" sz="1100" dirty="0" smtClean="0">
                          <a:solidFill>
                            <a:schemeClr val="accent1">
                              <a:lumMod val="75000"/>
                            </a:schemeClr>
                          </a:solidFill>
                          <a:latin typeface="+mn-lt"/>
                        </a:rPr>
                        <a:t>Dated (Month, Day,</a:t>
                      </a:r>
                      <a:r>
                        <a:rPr lang="en-US" sz="1100" baseline="0" dirty="0" smtClean="0">
                          <a:solidFill>
                            <a:schemeClr val="accent1">
                              <a:lumMod val="75000"/>
                            </a:schemeClr>
                          </a:solidFill>
                          <a:latin typeface="+mn-lt"/>
                        </a:rPr>
                        <a:t> Year)</a:t>
                      </a:r>
                      <a:endParaRPr lang="en-US" sz="1100" dirty="0" smtClean="0">
                        <a:solidFill>
                          <a:schemeClr val="accent1">
                            <a:lumMod val="75000"/>
                          </a:schemeClr>
                        </a:solidFill>
                        <a:latin typeface="+mn-lt"/>
                      </a:endParaRPr>
                    </a:p>
                    <a:p>
                      <a:pPr marL="171450" indent="-171450" algn="l">
                        <a:buFont typeface="Arial" panose="020B0604020202020204" pitchFamily="34" charset="0"/>
                        <a:buChar char="•"/>
                      </a:pPr>
                      <a:r>
                        <a:rPr lang="en-US" sz="1100" dirty="0" smtClean="0">
                          <a:solidFill>
                            <a:schemeClr val="accent1">
                              <a:lumMod val="75000"/>
                            </a:schemeClr>
                          </a:solidFill>
                          <a:latin typeface="+mn-lt"/>
                        </a:rPr>
                        <a:t>Details</a:t>
                      </a:r>
                      <a:r>
                        <a:rPr lang="en-US" sz="1100" baseline="0" dirty="0" smtClean="0">
                          <a:solidFill>
                            <a:schemeClr val="accent1">
                              <a:lumMod val="75000"/>
                            </a:schemeClr>
                          </a:solidFill>
                          <a:latin typeface="+mn-lt"/>
                        </a:rPr>
                        <a:t> Food Items Served</a:t>
                      </a:r>
                    </a:p>
                    <a:p>
                      <a:pPr marL="171450" lvl="4" indent="-171450" algn="l">
                        <a:buFont typeface="Arial" panose="020B0604020202020204" pitchFamily="34" charset="0"/>
                        <a:buChar char="•"/>
                      </a:pPr>
                      <a:r>
                        <a:rPr lang="en-US" sz="1100" baseline="0" dirty="0" smtClean="0">
                          <a:solidFill>
                            <a:schemeClr val="accent1">
                              <a:lumMod val="75000"/>
                            </a:schemeClr>
                          </a:solidFill>
                          <a:latin typeface="+mn-lt"/>
                        </a:rPr>
                        <a:t>Indicate Serving Sizes</a:t>
                      </a:r>
                    </a:p>
                    <a:p>
                      <a:pPr marL="171450" lvl="4" indent="-171450" algn="l">
                        <a:buFont typeface="Arial" panose="020B0604020202020204" pitchFamily="34" charset="0"/>
                        <a:buChar char="•"/>
                      </a:pPr>
                      <a:r>
                        <a:rPr lang="en-US" sz="1100" baseline="0" dirty="0" smtClean="0">
                          <a:solidFill>
                            <a:schemeClr val="accent1">
                              <a:lumMod val="75000"/>
                            </a:schemeClr>
                          </a:solidFill>
                          <a:latin typeface="+mn-lt"/>
                        </a:rPr>
                        <a:t>Note Substitutions</a:t>
                      </a:r>
                    </a:p>
                    <a:p>
                      <a:pPr marL="171450" lvl="4" indent="-171450" algn="l">
                        <a:buFont typeface="Arial" panose="020B0604020202020204" pitchFamily="34" charset="0"/>
                        <a:buChar char="•"/>
                      </a:pPr>
                      <a:r>
                        <a:rPr lang="en-US" sz="1100" baseline="0" dirty="0" smtClean="0">
                          <a:solidFill>
                            <a:schemeClr val="accent1">
                              <a:lumMod val="75000"/>
                            </a:schemeClr>
                          </a:solidFill>
                          <a:latin typeface="+mn-lt"/>
                        </a:rPr>
                        <a:t>Contains Nondiscrimination Statement</a:t>
                      </a:r>
                    </a:p>
                    <a:p>
                      <a:pPr marL="171450" lvl="4" indent="-171450" algn="l">
                        <a:buFont typeface="Arial" panose="020B0604020202020204" pitchFamily="34" charset="0"/>
                        <a:buChar char="•"/>
                      </a:pPr>
                      <a:r>
                        <a:rPr lang="en-US" sz="1100" baseline="0" dirty="0" smtClean="0">
                          <a:solidFill>
                            <a:schemeClr val="accent1">
                              <a:lumMod val="75000"/>
                            </a:schemeClr>
                          </a:solidFill>
                          <a:latin typeface="+mn-lt"/>
                        </a:rPr>
                        <a:t>Prominent Location</a:t>
                      </a:r>
                    </a:p>
                    <a:p>
                      <a:pPr marL="171450" lvl="4" indent="-171450" algn="l">
                        <a:buFont typeface="Arial" panose="020B0604020202020204" pitchFamily="34" charset="0"/>
                        <a:buChar char="•"/>
                      </a:pPr>
                      <a:r>
                        <a:rPr lang="en-US" sz="1100" baseline="0" dirty="0" smtClean="0">
                          <a:solidFill>
                            <a:schemeClr val="accent1">
                              <a:lumMod val="75000"/>
                            </a:schemeClr>
                          </a:solidFill>
                          <a:latin typeface="+mn-lt"/>
                        </a:rPr>
                        <a:t>Separate if Serving Infants</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584897">
                <a:tc>
                  <a:txBody>
                    <a:bodyPr/>
                    <a:lstStyle/>
                    <a:p>
                      <a:pPr algn="ctr"/>
                      <a:r>
                        <a:rPr lang="en-US" sz="1400" dirty="0" smtClean="0">
                          <a:solidFill>
                            <a:schemeClr val="accent1">
                              <a:lumMod val="75000"/>
                            </a:schemeClr>
                          </a:solidFill>
                          <a:latin typeface="+mn-lt"/>
                        </a:rPr>
                        <a:t>Special</a:t>
                      </a:r>
                      <a:r>
                        <a:rPr lang="en-US" sz="1400" baseline="0" dirty="0" smtClean="0">
                          <a:solidFill>
                            <a:schemeClr val="accent1">
                              <a:lumMod val="75000"/>
                            </a:schemeClr>
                          </a:solidFill>
                          <a:latin typeface="+mn-lt"/>
                        </a:rPr>
                        <a:t> Dietary Prescription Form</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Updated</a:t>
                      </a:r>
                      <a:r>
                        <a:rPr lang="en-US" sz="1100" baseline="0" dirty="0" smtClean="0">
                          <a:solidFill>
                            <a:schemeClr val="accent1">
                              <a:lumMod val="75000"/>
                            </a:schemeClr>
                          </a:solidFill>
                          <a:latin typeface="+mn-lt"/>
                        </a:rPr>
                        <a:t> as necessary</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Required for participants with a disability if the food substitution does not meet the meal pattern requirements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Details information about the participant’s disability and lists alternate foods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Signed by a State licensed medical professional</a:t>
                      </a:r>
                      <a:endParaRPr lang="en-US" sz="11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 </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r h="1086787">
                <a:tc>
                  <a:txBody>
                    <a:bodyPr/>
                    <a:lstStyle/>
                    <a:p>
                      <a:pPr algn="ctr"/>
                      <a:r>
                        <a:rPr lang="en-US" sz="1400" dirty="0" smtClean="0">
                          <a:solidFill>
                            <a:schemeClr val="accent1">
                              <a:lumMod val="75000"/>
                            </a:schemeClr>
                          </a:solidFill>
                          <a:latin typeface="+mn-lt"/>
                        </a:rPr>
                        <a:t>Infant </a:t>
                      </a:r>
                      <a:r>
                        <a:rPr lang="en-US" sz="1400" smtClean="0">
                          <a:solidFill>
                            <a:schemeClr val="accent1">
                              <a:lumMod val="75000"/>
                            </a:schemeClr>
                          </a:solidFill>
                          <a:latin typeface="+mn-lt"/>
                        </a:rPr>
                        <a:t>Parent Choice Form</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“Infant</a:t>
                      </a:r>
                      <a:r>
                        <a:rPr lang="en-US" sz="1100" baseline="0" dirty="0" smtClean="0">
                          <a:solidFill>
                            <a:schemeClr val="accent1">
                              <a:lumMod val="75000"/>
                            </a:schemeClr>
                          </a:solidFill>
                          <a:latin typeface="+mn-lt"/>
                        </a:rPr>
                        <a:t> Formula Choice Form”</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Required for all enrolled infants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Updated as necessary to reflect developmental changes (readiness) of the infant</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Signed by parent/guardian</a:t>
                      </a:r>
                      <a:endParaRPr lang="en-US" sz="11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 OSHC</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2174224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51510439"/>
              </p:ext>
            </p:extLst>
          </p:nvPr>
        </p:nvGraphicFramePr>
        <p:xfrm>
          <a:off x="5080000" y="233916"/>
          <a:ext cx="2187353" cy="305834"/>
        </p:xfrm>
        <a:graphic>
          <a:graphicData uri="http://schemas.openxmlformats.org/drawingml/2006/table">
            <a:tbl>
              <a:tblPr firstRow="1" bandRow="1">
                <a:tableStyleId>{E78802EA-EEBB-4A5F-8F3F-9894A2CEF0FA}</a:tableStyleId>
              </a:tblPr>
              <a:tblGrid>
                <a:gridCol w="2187353">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smtClean="0">
                <a:solidFill>
                  <a:srgbClr val="92D050"/>
                </a:solidFill>
                <a:effectLst>
                  <a:outerShdw blurRad="38100" dist="38100" dir="2700000" algn="tl">
                    <a:srgbClr val="000000">
                      <a:alpha val="43137"/>
                    </a:srgbClr>
                  </a:outerShdw>
                </a:effectLst>
                <a:latin typeface="+mj-lt"/>
              </a:rPr>
              <a:t>Name That Program Record</a:t>
            </a:r>
            <a:endParaRPr lang="en-US" sz="2800" b="1" dirty="0">
              <a:solidFill>
                <a:srgbClr val="92D050"/>
              </a:solidFill>
              <a:effectLst>
                <a:outerShdw blurRad="38100" dist="38100" dir="2700000" algn="tl">
                  <a:srgbClr val="000000">
                    <a:alpha val="43137"/>
                  </a:srgbClr>
                </a:outerShdw>
              </a:effectLst>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410102396"/>
              </p:ext>
            </p:extLst>
          </p:nvPr>
        </p:nvGraphicFramePr>
        <p:xfrm>
          <a:off x="0" y="539750"/>
          <a:ext cx="9144000" cy="4638406"/>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3112977">
                  <a:extLst>
                    <a:ext uri="{9D8B030D-6E8A-4147-A177-3AD203B41FA5}">
                      <a16:colId xmlns:a16="http://schemas.microsoft.com/office/drawing/2014/main" val="3067610244"/>
                    </a:ext>
                  </a:extLst>
                </a:gridCol>
                <a:gridCol w="661581">
                  <a:extLst>
                    <a:ext uri="{9D8B030D-6E8A-4147-A177-3AD203B41FA5}">
                      <a16:colId xmlns:a16="http://schemas.microsoft.com/office/drawing/2014/main" val="3895586233"/>
                    </a:ext>
                  </a:extLst>
                </a:gridCol>
                <a:gridCol w="691117">
                  <a:extLst>
                    <a:ext uri="{9D8B030D-6E8A-4147-A177-3AD203B41FA5}">
                      <a16:colId xmlns:a16="http://schemas.microsoft.com/office/drawing/2014/main" val="731309739"/>
                    </a:ext>
                  </a:extLst>
                </a:gridCol>
                <a:gridCol w="839972">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514989">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Program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1257178">
                <a:tc>
                  <a:txBody>
                    <a:bodyPr/>
                    <a:lstStyle/>
                    <a:p>
                      <a:pPr algn="ctr"/>
                      <a:r>
                        <a:rPr lang="en-US" sz="1400" dirty="0" smtClean="0">
                          <a:solidFill>
                            <a:schemeClr val="accent1">
                              <a:lumMod val="75000"/>
                            </a:schemeClr>
                          </a:solidFill>
                          <a:latin typeface="+mn-lt"/>
                        </a:rPr>
                        <a:t>Child</a:t>
                      </a:r>
                      <a:r>
                        <a:rPr lang="en-US" sz="1400" baseline="0" dirty="0" smtClean="0">
                          <a:solidFill>
                            <a:schemeClr val="accent1">
                              <a:lumMod val="75000"/>
                            </a:schemeClr>
                          </a:solidFill>
                          <a:latin typeface="+mn-lt"/>
                        </a:rPr>
                        <a:t> Nutrition (CN) Label, Recipes, &amp; Meal Production Records </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baseline="0" dirty="0" smtClean="0">
                          <a:solidFill>
                            <a:schemeClr val="accent1">
                              <a:lumMod val="75000"/>
                            </a:schemeClr>
                          </a:solidFill>
                          <a:latin typeface="+mn-lt"/>
                        </a:rPr>
                        <a:t>Updated as necessary</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Commercially processed combination dishes: CN label or manufacturer’s product analysis sheet required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Homemade dishes: recipe required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Quantity of each component</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Total servings , serving sizes</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590406">
                <a:tc>
                  <a:txBody>
                    <a:bodyPr/>
                    <a:lstStyle/>
                    <a:p>
                      <a:pPr algn="ctr"/>
                      <a:r>
                        <a:rPr lang="en-US" sz="1400" dirty="0" smtClean="0">
                          <a:solidFill>
                            <a:schemeClr val="accent1">
                              <a:lumMod val="75000"/>
                            </a:schemeClr>
                          </a:solidFill>
                          <a:latin typeface="+mn-lt"/>
                        </a:rPr>
                        <a:t>Enrollment</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Annual:</a:t>
                      </a:r>
                      <a:r>
                        <a:rPr lang="en-US" sz="1100" baseline="0" dirty="0" smtClean="0">
                          <a:solidFill>
                            <a:schemeClr val="accent1">
                              <a:lumMod val="75000"/>
                            </a:schemeClr>
                          </a:solidFill>
                          <a:latin typeface="+mn-lt"/>
                        </a:rPr>
                        <a:t> CC, HS, FDCH</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At enrollment, updated as necessary: ADC</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Participant’s full name</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Age, DOB</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Normal hours/days of care</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Signed by parent/guardian (child)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Signed by guardian/participant (adult)</a:t>
                      </a:r>
                      <a:endParaRPr lang="en-US" sz="1100" baseline="0" dirty="0">
                        <a:solidFill>
                          <a:schemeClr val="accent1">
                            <a:lumMod val="75000"/>
                          </a:schemeClr>
                        </a:solidFill>
                        <a:latin typeface="+mn-lt"/>
                      </a:endParaRP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Newest State agency form</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HS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EMS, OSHC</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r h="1257178">
                <a:tc>
                  <a:txBody>
                    <a:bodyPr/>
                    <a:lstStyle/>
                    <a:p>
                      <a:pPr algn="ctr"/>
                      <a:r>
                        <a:rPr lang="en-US" sz="1400" dirty="0" smtClean="0">
                          <a:solidFill>
                            <a:schemeClr val="accent1">
                              <a:lumMod val="75000"/>
                            </a:schemeClr>
                          </a:solidFill>
                          <a:latin typeface="+mn-lt"/>
                        </a:rPr>
                        <a:t>Income Eligibility</a:t>
                      </a:r>
                      <a:r>
                        <a:rPr lang="en-US" sz="1400" baseline="0" dirty="0" smtClean="0">
                          <a:solidFill>
                            <a:schemeClr val="accent1">
                              <a:lumMod val="75000"/>
                            </a:schemeClr>
                          </a:solidFill>
                          <a:latin typeface="+mn-lt"/>
                        </a:rPr>
                        <a:t> Form</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Annual</a:t>
                      </a:r>
                    </a:p>
                    <a:p>
                      <a:pPr marL="171450" indent="-171450" algn="l">
                        <a:buFont typeface="Arial" panose="020B0604020202020204" pitchFamily="34" charset="0"/>
                        <a:buChar char="•"/>
                      </a:pPr>
                      <a:r>
                        <a:rPr lang="en-US" sz="1100" dirty="0" smtClean="0">
                          <a:solidFill>
                            <a:schemeClr val="accent1">
                              <a:lumMod val="75000"/>
                            </a:schemeClr>
                          </a:solidFill>
                          <a:latin typeface="+mn-lt"/>
                        </a:rPr>
                        <a:t>Household income</a:t>
                      </a:r>
                    </a:p>
                    <a:p>
                      <a:pPr marL="171450" indent="-171450" algn="l">
                        <a:buFont typeface="Arial" panose="020B0604020202020204" pitchFamily="34" charset="0"/>
                        <a:buChar char="•"/>
                      </a:pPr>
                      <a:r>
                        <a:rPr lang="en-US" sz="1100" dirty="0" smtClean="0">
                          <a:solidFill>
                            <a:schemeClr val="accent1">
                              <a:lumMod val="75000"/>
                            </a:schemeClr>
                          </a:solidFill>
                          <a:latin typeface="+mn-lt"/>
                        </a:rPr>
                        <a:t>Number</a:t>
                      </a:r>
                      <a:r>
                        <a:rPr lang="en-US" sz="1100" baseline="0" dirty="0" smtClean="0">
                          <a:solidFill>
                            <a:schemeClr val="accent1">
                              <a:lumMod val="75000"/>
                            </a:schemeClr>
                          </a:solidFill>
                          <a:latin typeface="+mn-lt"/>
                        </a:rPr>
                        <a:t> of members in household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Signed by parent/guardian (child)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Signed by guardian/participant (adult)</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Indication of categorical eligibility</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Last four digits of SSN</a:t>
                      </a:r>
                      <a:endParaRPr lang="en-US" sz="11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EMS, HS</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2174224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51510439"/>
              </p:ext>
            </p:extLst>
          </p:nvPr>
        </p:nvGraphicFramePr>
        <p:xfrm>
          <a:off x="5080000" y="233916"/>
          <a:ext cx="2187353" cy="305834"/>
        </p:xfrm>
        <a:graphic>
          <a:graphicData uri="http://schemas.openxmlformats.org/drawingml/2006/table">
            <a:tbl>
              <a:tblPr firstRow="1" bandRow="1">
                <a:tableStyleId>{E78802EA-EEBB-4A5F-8F3F-9894A2CEF0FA}</a:tableStyleId>
              </a:tblPr>
              <a:tblGrid>
                <a:gridCol w="2187353">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Tree>
    <p:extLst>
      <p:ext uri="{BB962C8B-B14F-4D97-AF65-F5344CB8AC3E}">
        <p14:creationId xmlns:p14="http://schemas.microsoft.com/office/powerpoint/2010/main" val="2931293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smtClean="0">
                <a:solidFill>
                  <a:srgbClr val="92D050"/>
                </a:solidFill>
                <a:effectLst>
                  <a:outerShdw blurRad="38100" dist="38100" dir="2700000" algn="tl">
                    <a:srgbClr val="000000">
                      <a:alpha val="43137"/>
                    </a:srgbClr>
                  </a:outerShdw>
                </a:effectLst>
                <a:latin typeface="+mj-lt"/>
              </a:rPr>
              <a:t>Name That Program Record</a:t>
            </a:r>
            <a:endParaRPr lang="en-US" sz="2800" b="1" dirty="0">
              <a:solidFill>
                <a:srgbClr val="92D050"/>
              </a:solidFill>
              <a:effectLst>
                <a:outerShdw blurRad="38100" dist="38100" dir="2700000" algn="tl">
                  <a:srgbClr val="000000">
                    <a:alpha val="43137"/>
                  </a:srgbClr>
                </a:outerShdw>
              </a:effectLst>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3215277893"/>
              </p:ext>
            </p:extLst>
          </p:nvPr>
        </p:nvGraphicFramePr>
        <p:xfrm>
          <a:off x="0" y="522030"/>
          <a:ext cx="9144000" cy="4621470"/>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3112977">
                  <a:extLst>
                    <a:ext uri="{9D8B030D-6E8A-4147-A177-3AD203B41FA5}">
                      <a16:colId xmlns:a16="http://schemas.microsoft.com/office/drawing/2014/main" val="3067610244"/>
                    </a:ext>
                  </a:extLst>
                </a:gridCol>
                <a:gridCol w="661581">
                  <a:extLst>
                    <a:ext uri="{9D8B030D-6E8A-4147-A177-3AD203B41FA5}">
                      <a16:colId xmlns:a16="http://schemas.microsoft.com/office/drawing/2014/main" val="3895586233"/>
                    </a:ext>
                  </a:extLst>
                </a:gridCol>
                <a:gridCol w="691117">
                  <a:extLst>
                    <a:ext uri="{9D8B030D-6E8A-4147-A177-3AD203B41FA5}">
                      <a16:colId xmlns:a16="http://schemas.microsoft.com/office/drawing/2014/main" val="731309739"/>
                    </a:ext>
                  </a:extLst>
                </a:gridCol>
                <a:gridCol w="839972">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520470">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Program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576483">
                <a:tc>
                  <a:txBody>
                    <a:bodyPr/>
                    <a:lstStyle/>
                    <a:p>
                      <a:pPr algn="ctr"/>
                      <a:r>
                        <a:rPr lang="en-US" sz="1400" dirty="0" err="1" smtClean="0">
                          <a:solidFill>
                            <a:schemeClr val="accent1">
                              <a:lumMod val="75000"/>
                            </a:schemeClr>
                          </a:solidFill>
                          <a:latin typeface="+mn-lt"/>
                        </a:rPr>
                        <a:t>Tiering</a:t>
                      </a:r>
                      <a:r>
                        <a:rPr lang="en-US" sz="1400" dirty="0" smtClean="0">
                          <a:solidFill>
                            <a:schemeClr val="accent1">
                              <a:lumMod val="75000"/>
                            </a:schemeClr>
                          </a:solidFill>
                          <a:latin typeface="+mn-lt"/>
                        </a:rPr>
                        <a:t> Documentation</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baseline="0" dirty="0" smtClean="0">
                          <a:solidFill>
                            <a:schemeClr val="accent1">
                              <a:lumMod val="75000"/>
                            </a:schemeClr>
                          </a:solidFill>
                          <a:latin typeface="+mn-lt"/>
                        </a:rPr>
                        <a:t>Tier 1 classification documentation</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Tier II classification documentation</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 CC, EMS, HS, OSHC</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163404">
                <a:tc>
                  <a:txBody>
                    <a:bodyPr/>
                    <a:lstStyle/>
                    <a:p>
                      <a:pPr algn="ctr"/>
                      <a:r>
                        <a:rPr lang="en-US" sz="1400" dirty="0" smtClean="0">
                          <a:solidFill>
                            <a:schemeClr val="accent1">
                              <a:lumMod val="75000"/>
                            </a:schemeClr>
                          </a:solidFill>
                          <a:latin typeface="+mn-lt"/>
                        </a:rPr>
                        <a:t>Master Enrollment List</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baseline="0" dirty="0" smtClean="0">
                          <a:solidFill>
                            <a:schemeClr val="accent1">
                              <a:lumMod val="75000"/>
                            </a:schemeClr>
                          </a:solidFill>
                          <a:latin typeface="+mn-lt"/>
                        </a:rPr>
                        <a:t>Best practice</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Updated monthly </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Currently enrolled participants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Classification </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r h="1270560">
                <a:tc>
                  <a:txBody>
                    <a:bodyPr/>
                    <a:lstStyle/>
                    <a:p>
                      <a:pPr algn="ctr"/>
                      <a:r>
                        <a:rPr lang="en-US" sz="1400" dirty="0" smtClean="0">
                          <a:solidFill>
                            <a:schemeClr val="accent1">
                              <a:lumMod val="75000"/>
                            </a:schemeClr>
                          </a:solidFill>
                          <a:latin typeface="+mn-lt"/>
                        </a:rPr>
                        <a:t>Training</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Date </a:t>
                      </a:r>
                    </a:p>
                    <a:p>
                      <a:pPr marL="171450" indent="-171450" algn="l">
                        <a:buFont typeface="Arial" panose="020B0604020202020204" pitchFamily="34" charset="0"/>
                        <a:buChar char="•"/>
                      </a:pPr>
                      <a:r>
                        <a:rPr lang="en-US" sz="1100" dirty="0" smtClean="0">
                          <a:solidFill>
                            <a:schemeClr val="accent1">
                              <a:lumMod val="75000"/>
                            </a:schemeClr>
                          </a:solidFill>
                          <a:latin typeface="+mn-lt"/>
                        </a:rPr>
                        <a:t>Annual</a:t>
                      </a:r>
                      <a:r>
                        <a:rPr lang="en-US" sz="1100" baseline="0" dirty="0" smtClean="0">
                          <a:solidFill>
                            <a:schemeClr val="accent1">
                              <a:lumMod val="75000"/>
                            </a:schemeClr>
                          </a:solidFill>
                          <a:latin typeface="+mn-lt"/>
                        </a:rPr>
                        <a:t> (unless new staff/facility)</a:t>
                      </a:r>
                      <a:endParaRPr lang="en-US" sz="1100" dirty="0" smtClean="0">
                        <a:solidFill>
                          <a:schemeClr val="accent1">
                            <a:lumMod val="75000"/>
                          </a:schemeClr>
                        </a:solidFill>
                        <a:latin typeface="+mn-lt"/>
                      </a:endParaRPr>
                    </a:p>
                    <a:p>
                      <a:pPr marL="171450" indent="-171450" algn="l">
                        <a:buFont typeface="Arial" panose="020B0604020202020204" pitchFamily="34" charset="0"/>
                        <a:buChar char="•"/>
                      </a:pPr>
                      <a:r>
                        <a:rPr lang="en-US" sz="1100" dirty="0" smtClean="0">
                          <a:solidFill>
                            <a:schemeClr val="accent1">
                              <a:lumMod val="75000"/>
                            </a:schemeClr>
                          </a:solidFill>
                          <a:latin typeface="+mn-lt"/>
                        </a:rPr>
                        <a:t>Location</a:t>
                      </a:r>
                    </a:p>
                    <a:p>
                      <a:pPr marL="171450" indent="-171450" algn="l">
                        <a:buFont typeface="Arial" panose="020B0604020202020204" pitchFamily="34" charset="0"/>
                        <a:buChar char="•"/>
                      </a:pPr>
                      <a:r>
                        <a:rPr lang="en-US" sz="1100" dirty="0" smtClean="0">
                          <a:solidFill>
                            <a:schemeClr val="accent1">
                              <a:lumMod val="75000"/>
                            </a:schemeClr>
                          </a:solidFill>
                          <a:latin typeface="+mn-lt"/>
                        </a:rPr>
                        <a:t>Topics </a:t>
                      </a:r>
                    </a:p>
                    <a:p>
                      <a:pPr marL="171450" indent="-171450" algn="l">
                        <a:buFont typeface="Arial" panose="020B0604020202020204" pitchFamily="34" charset="0"/>
                        <a:buChar char="•"/>
                      </a:pPr>
                      <a:r>
                        <a:rPr lang="en-US" sz="1100" dirty="0" smtClean="0">
                          <a:solidFill>
                            <a:schemeClr val="accent1">
                              <a:lumMod val="75000"/>
                            </a:schemeClr>
                          </a:solidFill>
                          <a:latin typeface="+mn-lt"/>
                        </a:rPr>
                        <a:t>Name(s), signature(s), position(s) of attendees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Support documentation </a:t>
                      </a:r>
                      <a:endParaRPr lang="en-US" sz="11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200" dirty="0" smtClean="0">
                          <a:solidFill>
                            <a:schemeClr val="accent1">
                              <a:lumMod val="75000"/>
                            </a:schemeClr>
                          </a:solidFill>
                          <a:latin typeface="+mn-lt"/>
                        </a:rPr>
                        <a:t>X</a:t>
                      </a:r>
                      <a:endParaRPr lang="en-US" sz="12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21742244"/>
                  </a:ext>
                </a:extLst>
              </a:tr>
              <a:tr h="1090553">
                <a:tc>
                  <a:txBody>
                    <a:bodyPr/>
                    <a:lstStyle/>
                    <a:p>
                      <a:pPr algn="ctr"/>
                      <a:r>
                        <a:rPr lang="en-US" sz="1400" dirty="0" smtClean="0">
                          <a:solidFill>
                            <a:schemeClr val="accent1">
                              <a:lumMod val="75000"/>
                            </a:schemeClr>
                          </a:solidFill>
                          <a:latin typeface="+mn-lt"/>
                        </a:rPr>
                        <a:t>Physical Inventory</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dirty="0" smtClean="0">
                          <a:solidFill>
                            <a:schemeClr val="accent1">
                              <a:lumMod val="75000"/>
                            </a:schemeClr>
                          </a:solidFill>
                          <a:latin typeface="+mn-lt"/>
                        </a:rPr>
                        <a:t>Monthly/Yearly</a:t>
                      </a:r>
                    </a:p>
                    <a:p>
                      <a:pPr marL="171450" indent="-171450" algn="l">
                        <a:buFont typeface="Arial" panose="020B0604020202020204" pitchFamily="34" charset="0"/>
                        <a:buChar char="•"/>
                      </a:pPr>
                      <a:r>
                        <a:rPr lang="en-US" sz="1100" dirty="0" smtClean="0">
                          <a:solidFill>
                            <a:schemeClr val="accent1">
                              <a:lumMod val="75000"/>
                            </a:schemeClr>
                          </a:solidFill>
                          <a:latin typeface="+mn-lt"/>
                        </a:rPr>
                        <a:t>Calculation of “cost of food used”</a:t>
                      </a:r>
                      <a:endParaRPr lang="en-US" sz="11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200" dirty="0" smtClean="0">
                          <a:solidFill>
                            <a:schemeClr val="accent1">
                              <a:lumMod val="75000"/>
                            </a:schemeClr>
                          </a:solidFill>
                          <a:latin typeface="+mn-lt"/>
                        </a:rPr>
                        <a:t>ADC</a:t>
                      </a:r>
                    </a:p>
                    <a:p>
                      <a:pPr algn="ctr"/>
                      <a:r>
                        <a:rPr lang="en-US" sz="1200" dirty="0" smtClean="0">
                          <a:solidFill>
                            <a:schemeClr val="accent1">
                              <a:lumMod val="75000"/>
                            </a:schemeClr>
                          </a:solidFill>
                          <a:latin typeface="+mn-lt"/>
                        </a:rPr>
                        <a:t>CC</a:t>
                      </a:r>
                    </a:p>
                    <a:p>
                      <a:pPr algn="ctr"/>
                      <a:r>
                        <a:rPr lang="en-US" sz="1200" dirty="0" smtClean="0">
                          <a:solidFill>
                            <a:schemeClr val="accent1">
                              <a:lumMod val="75000"/>
                            </a:schemeClr>
                          </a:solidFill>
                          <a:latin typeface="+mn-lt"/>
                        </a:rPr>
                        <a:t>EMS</a:t>
                      </a:r>
                    </a:p>
                    <a:p>
                      <a:pPr algn="ctr"/>
                      <a:r>
                        <a:rPr lang="en-US" sz="1200" dirty="0" smtClean="0">
                          <a:solidFill>
                            <a:schemeClr val="accent1">
                              <a:lumMod val="75000"/>
                            </a:schemeClr>
                          </a:solidFill>
                          <a:latin typeface="+mn-lt"/>
                        </a:rPr>
                        <a:t>HS</a:t>
                      </a:r>
                    </a:p>
                    <a:p>
                      <a:pPr algn="ctr"/>
                      <a:r>
                        <a:rPr lang="en-US" sz="1200" dirty="0" smtClean="0">
                          <a:solidFill>
                            <a:schemeClr val="accent1">
                              <a:lumMod val="75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2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DCH providers</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56494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51510439"/>
              </p:ext>
            </p:extLst>
          </p:nvPr>
        </p:nvGraphicFramePr>
        <p:xfrm>
          <a:off x="5080000" y="233916"/>
          <a:ext cx="2187353" cy="305834"/>
        </p:xfrm>
        <a:graphic>
          <a:graphicData uri="http://schemas.openxmlformats.org/drawingml/2006/table">
            <a:tbl>
              <a:tblPr firstRow="1" bandRow="1">
                <a:tableStyleId>{E78802EA-EEBB-4A5F-8F3F-9894A2CEF0FA}</a:tableStyleId>
              </a:tblPr>
              <a:tblGrid>
                <a:gridCol w="2187353">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
        <p:nvSpPr>
          <p:cNvPr id="2" name="Flowchart: Process 1"/>
          <p:cNvSpPr/>
          <p:nvPr/>
        </p:nvSpPr>
        <p:spPr>
          <a:xfrm>
            <a:off x="273869" y="3029313"/>
            <a:ext cx="1496291" cy="775854"/>
          </a:xfrm>
          <a:prstGeom prst="flowChartProcess">
            <a:avLst/>
          </a:prstGeom>
          <a:noFill/>
          <a:ln>
            <a:solidFill>
              <a:srgbClr val="FF7D7D"/>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218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smtClean="0">
                <a:solidFill>
                  <a:srgbClr val="92D050"/>
                </a:solidFill>
                <a:effectLst>
                  <a:outerShdw blurRad="38100" dist="38100" dir="2700000" algn="tl">
                    <a:srgbClr val="000000">
                      <a:alpha val="43137"/>
                    </a:srgbClr>
                  </a:outerShdw>
                </a:effectLst>
                <a:latin typeface="+mj-lt"/>
              </a:rPr>
              <a:t>Name That Program Record</a:t>
            </a:r>
            <a:endParaRPr lang="en-US" sz="2800" b="1" dirty="0">
              <a:solidFill>
                <a:srgbClr val="92D050"/>
              </a:solidFill>
              <a:effectLst>
                <a:outerShdw blurRad="38100" dist="38100" dir="2700000" algn="tl">
                  <a:srgbClr val="000000">
                    <a:alpha val="43137"/>
                  </a:srgbClr>
                </a:outerShdw>
              </a:effectLst>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3100732549"/>
              </p:ext>
            </p:extLst>
          </p:nvPr>
        </p:nvGraphicFramePr>
        <p:xfrm>
          <a:off x="0" y="453526"/>
          <a:ext cx="9144000" cy="4030649"/>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3112977">
                  <a:extLst>
                    <a:ext uri="{9D8B030D-6E8A-4147-A177-3AD203B41FA5}">
                      <a16:colId xmlns:a16="http://schemas.microsoft.com/office/drawing/2014/main" val="3067610244"/>
                    </a:ext>
                  </a:extLst>
                </a:gridCol>
                <a:gridCol w="661581">
                  <a:extLst>
                    <a:ext uri="{9D8B030D-6E8A-4147-A177-3AD203B41FA5}">
                      <a16:colId xmlns:a16="http://schemas.microsoft.com/office/drawing/2014/main" val="3895586233"/>
                    </a:ext>
                  </a:extLst>
                </a:gridCol>
                <a:gridCol w="691117">
                  <a:extLst>
                    <a:ext uri="{9D8B030D-6E8A-4147-A177-3AD203B41FA5}">
                      <a16:colId xmlns:a16="http://schemas.microsoft.com/office/drawing/2014/main" val="731309739"/>
                    </a:ext>
                  </a:extLst>
                </a:gridCol>
                <a:gridCol w="839972">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561648">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Program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2279629">
                <a:tc>
                  <a:txBody>
                    <a:bodyPr/>
                    <a:lstStyle/>
                    <a:p>
                      <a:pPr algn="ctr"/>
                      <a:r>
                        <a:rPr lang="en-US" sz="1400" dirty="0" smtClean="0">
                          <a:solidFill>
                            <a:schemeClr val="accent1">
                              <a:lumMod val="75000"/>
                            </a:schemeClr>
                          </a:solidFill>
                          <a:latin typeface="+mn-lt"/>
                        </a:rPr>
                        <a:t>Monitoring</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baseline="0" dirty="0" smtClean="0">
                          <a:solidFill>
                            <a:schemeClr val="accent1">
                              <a:lumMod val="75000"/>
                            </a:schemeClr>
                          </a:solidFill>
                          <a:latin typeface="+mn-lt"/>
                        </a:rPr>
                        <a:t>Pre-Approval Visits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Location, Date</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Announced/Unannounced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Five Day Reconciliation</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Meal Pattern Compliance</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Licensing or Approval compliance</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Attendance at training verification</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Recordkeeping verification </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Meal service Problems noted</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Corrective action prescribed and effectiveness</a:t>
                      </a:r>
                    </a:p>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Signature of Monitor and Center Rep.</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189372">
                <a:tc>
                  <a:txBody>
                    <a:bodyPr/>
                    <a:lstStyle/>
                    <a:p>
                      <a:pPr algn="ctr"/>
                      <a:r>
                        <a:rPr lang="en-US" sz="1400" dirty="0" smtClean="0">
                          <a:solidFill>
                            <a:schemeClr val="accent1">
                              <a:lumMod val="75000"/>
                            </a:schemeClr>
                          </a:solidFill>
                          <a:latin typeface="+mn-lt"/>
                        </a:rPr>
                        <a:t>Application Documentation</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1100" baseline="0" dirty="0" smtClean="0">
                          <a:solidFill>
                            <a:schemeClr val="accent1">
                              <a:lumMod val="75000"/>
                            </a:schemeClr>
                          </a:solidFill>
                          <a:latin typeface="+mn-lt"/>
                        </a:rPr>
                        <a:t>See application training(s)</a:t>
                      </a:r>
                    </a:p>
                    <a:p>
                      <a:pPr marL="171450" lvl="2" indent="-171450" algn="l">
                        <a:buFont typeface="Wingdings" panose="05000000000000000000" pitchFamily="2" charset="2"/>
                        <a:buChar char="Ø"/>
                      </a:pPr>
                      <a:r>
                        <a:rPr lang="en-US" sz="1100" baseline="0" dirty="0" smtClean="0">
                          <a:solidFill>
                            <a:schemeClr val="accent1">
                              <a:lumMod val="75000"/>
                            </a:schemeClr>
                          </a:solidFill>
                          <a:latin typeface="+mn-lt"/>
                        </a:rPr>
                        <a:t>Agreement(s)</a:t>
                      </a:r>
                    </a:p>
                    <a:p>
                      <a:pPr marL="171450" lvl="2" indent="-171450" algn="l">
                        <a:buFont typeface="Wingdings" panose="05000000000000000000" pitchFamily="2" charset="2"/>
                        <a:buChar char="Ø"/>
                      </a:pPr>
                      <a:r>
                        <a:rPr lang="en-US" sz="1100" baseline="0" dirty="0" smtClean="0">
                          <a:solidFill>
                            <a:schemeClr val="accent1">
                              <a:lumMod val="75000"/>
                            </a:schemeClr>
                          </a:solidFill>
                          <a:latin typeface="+mn-lt"/>
                        </a:rPr>
                        <a:t>Management Plan </a:t>
                      </a:r>
                    </a:p>
                    <a:p>
                      <a:pPr marL="171450" lvl="2" indent="-171450" algn="l">
                        <a:buFont typeface="Wingdings" panose="05000000000000000000" pitchFamily="2" charset="2"/>
                        <a:buChar char="Ø"/>
                      </a:pPr>
                      <a:r>
                        <a:rPr lang="en-US" sz="1100" baseline="0" dirty="0" smtClean="0">
                          <a:solidFill>
                            <a:schemeClr val="accent1">
                              <a:lumMod val="75000"/>
                            </a:schemeClr>
                          </a:solidFill>
                          <a:latin typeface="+mn-lt"/>
                        </a:rPr>
                        <a:t>Civil Rights Data Collection</a:t>
                      </a:r>
                    </a:p>
                    <a:p>
                      <a:pPr marL="171450" lvl="2" indent="-171450" algn="l">
                        <a:buFont typeface="Wingdings" panose="05000000000000000000" pitchFamily="2" charset="2"/>
                        <a:buChar char="Ø"/>
                      </a:pPr>
                      <a:r>
                        <a:rPr lang="en-US" sz="1100" baseline="0" dirty="0" smtClean="0">
                          <a:solidFill>
                            <a:schemeClr val="accent1">
                              <a:lumMod val="75000"/>
                            </a:schemeClr>
                          </a:solidFill>
                          <a:latin typeface="+mn-lt"/>
                        </a:rPr>
                        <a:t>Licenses/Approval</a:t>
                      </a:r>
                    </a:p>
                    <a:p>
                      <a:pPr marL="171450" lvl="2" indent="-171450" algn="l">
                        <a:buFont typeface="Wingdings" panose="05000000000000000000" pitchFamily="2" charset="2"/>
                        <a:buChar char="Ø"/>
                      </a:pPr>
                      <a:r>
                        <a:rPr lang="en-US" sz="1100" baseline="0" dirty="0" smtClean="0">
                          <a:solidFill>
                            <a:schemeClr val="accent1">
                              <a:lumMod val="75000"/>
                            </a:schemeClr>
                          </a:solidFill>
                          <a:latin typeface="+mn-lt"/>
                        </a:rPr>
                        <a:t>Field Trip Notification </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ADC</a:t>
                      </a:r>
                    </a:p>
                    <a:p>
                      <a:pPr algn="ctr"/>
                      <a:r>
                        <a:rPr lang="en-US" sz="1400" dirty="0" smtClean="0">
                          <a:solidFill>
                            <a:schemeClr val="accent1">
                              <a:lumMod val="75000"/>
                            </a:schemeClr>
                          </a:solidFill>
                          <a:latin typeface="+mn-lt"/>
                        </a:rPr>
                        <a:t>CC</a:t>
                      </a:r>
                    </a:p>
                    <a:p>
                      <a:pPr algn="ctr"/>
                      <a:r>
                        <a:rPr lang="en-US" sz="1400" dirty="0" smtClean="0">
                          <a:solidFill>
                            <a:schemeClr val="accent1">
                              <a:lumMod val="75000"/>
                            </a:schemeClr>
                          </a:solidFill>
                          <a:latin typeface="+mn-lt"/>
                        </a:rPr>
                        <a:t>EMS</a:t>
                      </a:r>
                    </a:p>
                    <a:p>
                      <a:pPr algn="ctr"/>
                      <a:r>
                        <a:rPr lang="en-US" sz="1400" dirty="0" smtClean="0">
                          <a:solidFill>
                            <a:schemeClr val="accent1">
                              <a:lumMod val="75000"/>
                            </a:schemeClr>
                          </a:solidFill>
                          <a:latin typeface="+mn-lt"/>
                        </a:rPr>
                        <a:t>HS</a:t>
                      </a:r>
                    </a:p>
                    <a:p>
                      <a:pPr algn="ctr"/>
                      <a:r>
                        <a:rPr lang="en-US" sz="1400" dirty="0" smtClean="0">
                          <a:solidFill>
                            <a:schemeClr val="accent1">
                              <a:lumMod val="75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1400" dirty="0" smtClean="0">
                          <a:solidFill>
                            <a:schemeClr val="accent1">
                              <a:lumMod val="75000"/>
                            </a:schemeClr>
                          </a:solidFill>
                          <a:latin typeface="+mn-lt"/>
                        </a:rPr>
                        <a:t>X</a:t>
                      </a:r>
                      <a:endParaRPr lang="en-US" sz="1400" dirty="0">
                        <a:solidFill>
                          <a:schemeClr val="accent1">
                            <a:lumMod val="7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sz="1400" dirty="0">
                        <a:solidFill>
                          <a:schemeClr val="accent1">
                            <a:lumMod val="75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22433618"/>
              </p:ext>
            </p:extLst>
          </p:nvPr>
        </p:nvGraphicFramePr>
        <p:xfrm>
          <a:off x="5080000" y="147686"/>
          <a:ext cx="2187353" cy="305834"/>
        </p:xfrm>
        <a:graphic>
          <a:graphicData uri="http://schemas.openxmlformats.org/drawingml/2006/table">
            <a:tbl>
              <a:tblPr firstRow="1" bandRow="1">
                <a:tableStyleId>{E78802EA-EEBB-4A5F-8F3F-9894A2CEF0FA}</a:tableStyleId>
              </a:tblPr>
              <a:tblGrid>
                <a:gridCol w="2187353">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
        <p:nvSpPr>
          <p:cNvPr id="5" name="Google Shape;335;p14"/>
          <p:cNvSpPr txBox="1">
            <a:spLocks/>
          </p:cNvSpPr>
          <p:nvPr/>
        </p:nvSpPr>
        <p:spPr>
          <a:xfrm>
            <a:off x="0" y="4613238"/>
            <a:ext cx="9062480" cy="3920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smtClean="0">
                <a:solidFill>
                  <a:srgbClr val="FF8989"/>
                </a:solidFill>
                <a:latin typeface="+mj-lt"/>
              </a:rPr>
              <a:t>*This list is not all inclusive. Please see 7 CFR 226., USDA and State agency Policy Memos, USDA Handbooks, 7 CFR 200, 796-2 Rev. 4, and other State agency or USDA materials for all requirements.</a:t>
            </a:r>
            <a:endParaRPr lang="en-US" sz="1050" dirty="0">
              <a:solidFill>
                <a:srgbClr val="FF8989"/>
              </a:solidFill>
              <a:latin typeface="+mj-lt"/>
            </a:endParaRPr>
          </a:p>
        </p:txBody>
      </p:sp>
      <p:cxnSp>
        <p:nvCxnSpPr>
          <p:cNvPr id="3" name="Straight Connector 2"/>
          <p:cNvCxnSpPr/>
          <p:nvPr/>
        </p:nvCxnSpPr>
        <p:spPr>
          <a:xfrm>
            <a:off x="2059027" y="4050814"/>
            <a:ext cx="1950580" cy="5856"/>
          </a:xfrm>
          <a:prstGeom prst="line">
            <a:avLst/>
          </a:prstGeom>
          <a:ln>
            <a:solidFill>
              <a:srgbClr val="9A57CD"/>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368755" y="568200"/>
            <a:ext cx="2859505" cy="403065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stretch>
            <a:fillRect/>
          </a:stretch>
        </p:blipFill>
        <p:spPr>
          <a:xfrm>
            <a:off x="4572000" y="673411"/>
            <a:ext cx="3860875" cy="370555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stretch>
            <a:fillRect/>
          </a:stretch>
        </p:blipFill>
        <p:spPr>
          <a:xfrm>
            <a:off x="856832" y="1121849"/>
            <a:ext cx="7724775" cy="336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04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4"/>
          <p:cNvSpPr txBox="1">
            <a:spLocks noGrp="1"/>
          </p:cNvSpPr>
          <p:nvPr>
            <p:ph type="ctrTitle"/>
          </p:nvPr>
        </p:nvSpPr>
        <p:spPr>
          <a:xfrm>
            <a:off x="1495650" y="1526414"/>
            <a:ext cx="4637700" cy="231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smtClean="0">
                <a:solidFill>
                  <a:srgbClr val="92D050"/>
                </a:solidFill>
              </a:rPr>
              <a:t>Name That Financial Record</a:t>
            </a:r>
            <a:endParaRPr b="1" dirty="0">
              <a:solidFill>
                <a:srgbClr val="92D050"/>
              </a:solidFill>
            </a:endParaRPr>
          </a:p>
        </p:txBody>
      </p:sp>
      <p:sp>
        <p:nvSpPr>
          <p:cNvPr id="3" name="TextBox 2"/>
          <p:cNvSpPr txBox="1"/>
          <p:nvPr/>
        </p:nvSpPr>
        <p:spPr>
          <a:xfrm>
            <a:off x="1867790" y="3481473"/>
            <a:ext cx="4061013" cy="307777"/>
          </a:xfrm>
          <a:prstGeom prst="rect">
            <a:avLst/>
          </a:prstGeom>
          <a:noFill/>
        </p:spPr>
        <p:txBody>
          <a:bodyPr wrap="square" rtlCol="0">
            <a:spAutoFit/>
          </a:bodyPr>
          <a:lstStyle/>
          <a:p>
            <a:pPr algn="ctr"/>
            <a:r>
              <a:rPr lang="en-US" dirty="0" smtClean="0">
                <a:solidFill>
                  <a:schemeClr val="tx1">
                    <a:lumMod val="50000"/>
                    <a:lumOff val="50000"/>
                  </a:schemeClr>
                </a:solidFill>
                <a:latin typeface="Chivo Light" panose="020B0604020202020204" charset="0"/>
              </a:rPr>
              <a:t>15 minutes</a:t>
            </a:r>
            <a:endParaRPr lang="en-US" dirty="0">
              <a:solidFill>
                <a:schemeClr val="tx1">
                  <a:lumMod val="50000"/>
                  <a:lumOff val="50000"/>
                </a:schemeClr>
              </a:solidFill>
              <a:latin typeface="Chivo Light" panose="020B0604020202020204" charset="0"/>
            </a:endParaRPr>
          </a:p>
        </p:txBody>
      </p:sp>
      <p:sp>
        <p:nvSpPr>
          <p:cNvPr id="4" name="Google Shape;604;p40"/>
          <p:cNvSpPr/>
          <p:nvPr/>
        </p:nvSpPr>
        <p:spPr>
          <a:xfrm>
            <a:off x="3055233" y="3481884"/>
            <a:ext cx="355778" cy="363230"/>
          </a:xfrm>
          <a:custGeom>
            <a:avLst/>
            <a:gdLst/>
            <a:ahLst/>
            <a:cxnLst/>
            <a:rect l="l" t="t" r="r" b="b"/>
            <a:pathLst>
              <a:path w="16279" h="16620" extrusionOk="0">
                <a:moveTo>
                  <a:pt x="8882" y="438"/>
                </a:moveTo>
                <a:lnTo>
                  <a:pt x="9368" y="536"/>
                </a:lnTo>
                <a:lnTo>
                  <a:pt x="9295" y="657"/>
                </a:lnTo>
                <a:lnTo>
                  <a:pt x="9222" y="803"/>
                </a:lnTo>
                <a:lnTo>
                  <a:pt x="9174" y="974"/>
                </a:lnTo>
                <a:lnTo>
                  <a:pt x="9149" y="1120"/>
                </a:lnTo>
                <a:lnTo>
                  <a:pt x="8882" y="1095"/>
                </a:lnTo>
                <a:lnTo>
                  <a:pt x="8906" y="803"/>
                </a:lnTo>
                <a:lnTo>
                  <a:pt x="8906" y="633"/>
                </a:lnTo>
                <a:lnTo>
                  <a:pt x="8882" y="438"/>
                </a:lnTo>
                <a:close/>
                <a:moveTo>
                  <a:pt x="8590" y="414"/>
                </a:moveTo>
                <a:lnTo>
                  <a:pt x="8541" y="803"/>
                </a:lnTo>
                <a:lnTo>
                  <a:pt x="8517" y="1095"/>
                </a:lnTo>
                <a:lnTo>
                  <a:pt x="8322" y="1120"/>
                </a:lnTo>
                <a:lnTo>
                  <a:pt x="8127" y="1193"/>
                </a:lnTo>
                <a:lnTo>
                  <a:pt x="8127" y="925"/>
                </a:lnTo>
                <a:lnTo>
                  <a:pt x="8127" y="682"/>
                </a:lnTo>
                <a:lnTo>
                  <a:pt x="8152" y="560"/>
                </a:lnTo>
                <a:lnTo>
                  <a:pt x="8152" y="414"/>
                </a:lnTo>
                <a:close/>
                <a:moveTo>
                  <a:pt x="9636" y="609"/>
                </a:moveTo>
                <a:lnTo>
                  <a:pt x="10147" y="755"/>
                </a:lnTo>
                <a:lnTo>
                  <a:pt x="10074" y="876"/>
                </a:lnTo>
                <a:lnTo>
                  <a:pt x="9977" y="1047"/>
                </a:lnTo>
                <a:lnTo>
                  <a:pt x="9879" y="1241"/>
                </a:lnTo>
                <a:lnTo>
                  <a:pt x="9490" y="1168"/>
                </a:lnTo>
                <a:lnTo>
                  <a:pt x="9636" y="609"/>
                </a:lnTo>
                <a:close/>
                <a:moveTo>
                  <a:pt x="7592" y="487"/>
                </a:moveTo>
                <a:lnTo>
                  <a:pt x="7714" y="511"/>
                </a:lnTo>
                <a:lnTo>
                  <a:pt x="7860" y="560"/>
                </a:lnTo>
                <a:lnTo>
                  <a:pt x="7884" y="560"/>
                </a:lnTo>
                <a:lnTo>
                  <a:pt x="7860" y="706"/>
                </a:lnTo>
                <a:lnTo>
                  <a:pt x="7811" y="974"/>
                </a:lnTo>
                <a:lnTo>
                  <a:pt x="7811" y="1120"/>
                </a:lnTo>
                <a:lnTo>
                  <a:pt x="7860" y="1266"/>
                </a:lnTo>
                <a:lnTo>
                  <a:pt x="7884" y="1290"/>
                </a:lnTo>
                <a:lnTo>
                  <a:pt x="7543" y="1290"/>
                </a:lnTo>
                <a:lnTo>
                  <a:pt x="7519" y="1193"/>
                </a:lnTo>
                <a:lnTo>
                  <a:pt x="7519" y="1120"/>
                </a:lnTo>
                <a:lnTo>
                  <a:pt x="7470" y="925"/>
                </a:lnTo>
                <a:lnTo>
                  <a:pt x="7446" y="706"/>
                </a:lnTo>
                <a:lnTo>
                  <a:pt x="7446" y="487"/>
                </a:lnTo>
                <a:close/>
                <a:moveTo>
                  <a:pt x="7251" y="511"/>
                </a:moveTo>
                <a:lnTo>
                  <a:pt x="7203" y="657"/>
                </a:lnTo>
                <a:lnTo>
                  <a:pt x="7203" y="828"/>
                </a:lnTo>
                <a:lnTo>
                  <a:pt x="7227" y="1071"/>
                </a:lnTo>
                <a:lnTo>
                  <a:pt x="7227" y="1193"/>
                </a:lnTo>
                <a:lnTo>
                  <a:pt x="7276" y="1314"/>
                </a:lnTo>
                <a:lnTo>
                  <a:pt x="7057" y="1339"/>
                </a:lnTo>
                <a:lnTo>
                  <a:pt x="6886" y="1363"/>
                </a:lnTo>
                <a:lnTo>
                  <a:pt x="6862" y="1314"/>
                </a:lnTo>
                <a:lnTo>
                  <a:pt x="6740" y="1071"/>
                </a:lnTo>
                <a:lnTo>
                  <a:pt x="6643" y="828"/>
                </a:lnTo>
                <a:lnTo>
                  <a:pt x="6570" y="657"/>
                </a:lnTo>
                <a:lnTo>
                  <a:pt x="6740" y="609"/>
                </a:lnTo>
                <a:lnTo>
                  <a:pt x="6959" y="560"/>
                </a:lnTo>
                <a:lnTo>
                  <a:pt x="7251" y="511"/>
                </a:lnTo>
                <a:close/>
                <a:moveTo>
                  <a:pt x="10536" y="901"/>
                </a:moveTo>
                <a:lnTo>
                  <a:pt x="10634" y="925"/>
                </a:lnTo>
                <a:lnTo>
                  <a:pt x="10877" y="1022"/>
                </a:lnTo>
                <a:lnTo>
                  <a:pt x="10755" y="1217"/>
                </a:lnTo>
                <a:lnTo>
                  <a:pt x="10585" y="1387"/>
                </a:lnTo>
                <a:lnTo>
                  <a:pt x="10269" y="1314"/>
                </a:lnTo>
                <a:lnTo>
                  <a:pt x="10415" y="1120"/>
                </a:lnTo>
                <a:lnTo>
                  <a:pt x="10536" y="901"/>
                </a:lnTo>
                <a:close/>
                <a:moveTo>
                  <a:pt x="6351" y="706"/>
                </a:moveTo>
                <a:lnTo>
                  <a:pt x="6375" y="974"/>
                </a:lnTo>
                <a:lnTo>
                  <a:pt x="6448" y="1193"/>
                </a:lnTo>
                <a:lnTo>
                  <a:pt x="6546" y="1412"/>
                </a:lnTo>
                <a:lnTo>
                  <a:pt x="5962" y="1557"/>
                </a:lnTo>
                <a:lnTo>
                  <a:pt x="5962" y="1533"/>
                </a:lnTo>
                <a:lnTo>
                  <a:pt x="5889" y="1314"/>
                </a:lnTo>
                <a:lnTo>
                  <a:pt x="5840" y="1095"/>
                </a:lnTo>
                <a:lnTo>
                  <a:pt x="5792" y="876"/>
                </a:lnTo>
                <a:lnTo>
                  <a:pt x="6351" y="706"/>
                </a:lnTo>
                <a:close/>
                <a:moveTo>
                  <a:pt x="11266" y="1168"/>
                </a:moveTo>
                <a:lnTo>
                  <a:pt x="11631" y="1339"/>
                </a:lnTo>
                <a:lnTo>
                  <a:pt x="11510" y="1485"/>
                </a:lnTo>
                <a:lnTo>
                  <a:pt x="11437" y="1582"/>
                </a:lnTo>
                <a:lnTo>
                  <a:pt x="11388" y="1679"/>
                </a:lnTo>
                <a:lnTo>
                  <a:pt x="10974" y="1509"/>
                </a:lnTo>
                <a:lnTo>
                  <a:pt x="11120" y="1363"/>
                </a:lnTo>
                <a:lnTo>
                  <a:pt x="11266" y="1168"/>
                </a:lnTo>
                <a:close/>
                <a:moveTo>
                  <a:pt x="5548" y="974"/>
                </a:moveTo>
                <a:lnTo>
                  <a:pt x="5597" y="1168"/>
                </a:lnTo>
                <a:lnTo>
                  <a:pt x="5621" y="1387"/>
                </a:lnTo>
                <a:lnTo>
                  <a:pt x="5670" y="1509"/>
                </a:lnTo>
                <a:lnTo>
                  <a:pt x="5719" y="1630"/>
                </a:lnTo>
                <a:lnTo>
                  <a:pt x="5743" y="1630"/>
                </a:lnTo>
                <a:lnTo>
                  <a:pt x="5694" y="1655"/>
                </a:lnTo>
                <a:lnTo>
                  <a:pt x="5354" y="1776"/>
                </a:lnTo>
                <a:lnTo>
                  <a:pt x="5013" y="1922"/>
                </a:lnTo>
                <a:lnTo>
                  <a:pt x="4964" y="1874"/>
                </a:lnTo>
                <a:lnTo>
                  <a:pt x="4818" y="1606"/>
                </a:lnTo>
                <a:lnTo>
                  <a:pt x="4745" y="1509"/>
                </a:lnTo>
                <a:lnTo>
                  <a:pt x="4672" y="1387"/>
                </a:lnTo>
                <a:lnTo>
                  <a:pt x="4964" y="1217"/>
                </a:lnTo>
                <a:lnTo>
                  <a:pt x="4989" y="1363"/>
                </a:lnTo>
                <a:lnTo>
                  <a:pt x="5037" y="1509"/>
                </a:lnTo>
                <a:lnTo>
                  <a:pt x="5135" y="1752"/>
                </a:lnTo>
                <a:lnTo>
                  <a:pt x="5159" y="1801"/>
                </a:lnTo>
                <a:lnTo>
                  <a:pt x="5281" y="1801"/>
                </a:lnTo>
                <a:lnTo>
                  <a:pt x="5305" y="1776"/>
                </a:lnTo>
                <a:lnTo>
                  <a:pt x="5329" y="1728"/>
                </a:lnTo>
                <a:lnTo>
                  <a:pt x="5329" y="1679"/>
                </a:lnTo>
                <a:lnTo>
                  <a:pt x="5329" y="1655"/>
                </a:lnTo>
                <a:lnTo>
                  <a:pt x="5281" y="1533"/>
                </a:lnTo>
                <a:lnTo>
                  <a:pt x="5232" y="1387"/>
                </a:lnTo>
                <a:lnTo>
                  <a:pt x="5183" y="1266"/>
                </a:lnTo>
                <a:lnTo>
                  <a:pt x="5135" y="1144"/>
                </a:lnTo>
                <a:lnTo>
                  <a:pt x="5548" y="974"/>
                </a:lnTo>
                <a:close/>
                <a:moveTo>
                  <a:pt x="11899" y="1485"/>
                </a:moveTo>
                <a:lnTo>
                  <a:pt x="12313" y="1703"/>
                </a:lnTo>
                <a:lnTo>
                  <a:pt x="12191" y="1801"/>
                </a:lnTo>
                <a:lnTo>
                  <a:pt x="12094" y="1898"/>
                </a:lnTo>
                <a:lnTo>
                  <a:pt x="12021" y="1995"/>
                </a:lnTo>
                <a:lnTo>
                  <a:pt x="11583" y="1776"/>
                </a:lnTo>
                <a:lnTo>
                  <a:pt x="11680" y="1679"/>
                </a:lnTo>
                <a:lnTo>
                  <a:pt x="11826" y="1533"/>
                </a:lnTo>
                <a:lnTo>
                  <a:pt x="11899" y="1485"/>
                </a:lnTo>
                <a:close/>
                <a:moveTo>
                  <a:pt x="4453" y="1509"/>
                </a:moveTo>
                <a:lnTo>
                  <a:pt x="4526" y="1679"/>
                </a:lnTo>
                <a:lnTo>
                  <a:pt x="4599" y="1849"/>
                </a:lnTo>
                <a:lnTo>
                  <a:pt x="4648" y="1947"/>
                </a:lnTo>
                <a:lnTo>
                  <a:pt x="4721" y="2068"/>
                </a:lnTo>
                <a:lnTo>
                  <a:pt x="4453" y="2214"/>
                </a:lnTo>
                <a:lnTo>
                  <a:pt x="4356" y="2068"/>
                </a:lnTo>
                <a:lnTo>
                  <a:pt x="4259" y="1947"/>
                </a:lnTo>
                <a:lnTo>
                  <a:pt x="4186" y="1825"/>
                </a:lnTo>
                <a:lnTo>
                  <a:pt x="4088" y="1728"/>
                </a:lnTo>
                <a:lnTo>
                  <a:pt x="4453" y="1509"/>
                </a:lnTo>
                <a:close/>
                <a:moveTo>
                  <a:pt x="12580" y="1874"/>
                </a:moveTo>
                <a:lnTo>
                  <a:pt x="12945" y="2117"/>
                </a:lnTo>
                <a:lnTo>
                  <a:pt x="12775" y="2239"/>
                </a:lnTo>
                <a:lnTo>
                  <a:pt x="12702" y="2312"/>
                </a:lnTo>
                <a:lnTo>
                  <a:pt x="12653" y="2385"/>
                </a:lnTo>
                <a:lnTo>
                  <a:pt x="12240" y="2117"/>
                </a:lnTo>
                <a:lnTo>
                  <a:pt x="12337" y="2044"/>
                </a:lnTo>
                <a:lnTo>
                  <a:pt x="12459" y="1971"/>
                </a:lnTo>
                <a:lnTo>
                  <a:pt x="12580" y="1874"/>
                </a:lnTo>
                <a:close/>
                <a:moveTo>
                  <a:pt x="3894" y="1849"/>
                </a:moveTo>
                <a:lnTo>
                  <a:pt x="3942" y="1971"/>
                </a:lnTo>
                <a:lnTo>
                  <a:pt x="4015" y="2093"/>
                </a:lnTo>
                <a:lnTo>
                  <a:pt x="4088" y="2239"/>
                </a:lnTo>
                <a:lnTo>
                  <a:pt x="4186" y="2385"/>
                </a:lnTo>
                <a:lnTo>
                  <a:pt x="3869" y="2579"/>
                </a:lnTo>
                <a:lnTo>
                  <a:pt x="3748" y="2458"/>
                </a:lnTo>
                <a:lnTo>
                  <a:pt x="3626" y="2312"/>
                </a:lnTo>
                <a:lnTo>
                  <a:pt x="3553" y="2239"/>
                </a:lnTo>
                <a:lnTo>
                  <a:pt x="3480" y="2190"/>
                </a:lnTo>
                <a:lnTo>
                  <a:pt x="3407" y="2190"/>
                </a:lnTo>
                <a:lnTo>
                  <a:pt x="3894" y="1849"/>
                </a:lnTo>
                <a:close/>
                <a:moveTo>
                  <a:pt x="3334" y="2239"/>
                </a:moveTo>
                <a:lnTo>
                  <a:pt x="3310" y="2287"/>
                </a:lnTo>
                <a:lnTo>
                  <a:pt x="3310" y="2385"/>
                </a:lnTo>
                <a:lnTo>
                  <a:pt x="3358" y="2482"/>
                </a:lnTo>
                <a:lnTo>
                  <a:pt x="3480" y="2652"/>
                </a:lnTo>
                <a:lnTo>
                  <a:pt x="3577" y="2798"/>
                </a:lnTo>
                <a:lnTo>
                  <a:pt x="3383" y="2944"/>
                </a:lnTo>
                <a:lnTo>
                  <a:pt x="3139" y="2725"/>
                </a:lnTo>
                <a:lnTo>
                  <a:pt x="3018" y="2652"/>
                </a:lnTo>
                <a:lnTo>
                  <a:pt x="2896" y="2579"/>
                </a:lnTo>
                <a:lnTo>
                  <a:pt x="3334" y="2239"/>
                </a:lnTo>
                <a:close/>
                <a:moveTo>
                  <a:pt x="13213" y="2312"/>
                </a:moveTo>
                <a:lnTo>
                  <a:pt x="13602" y="2628"/>
                </a:lnTo>
                <a:lnTo>
                  <a:pt x="13505" y="2725"/>
                </a:lnTo>
                <a:lnTo>
                  <a:pt x="13408" y="2847"/>
                </a:lnTo>
                <a:lnTo>
                  <a:pt x="13310" y="2993"/>
                </a:lnTo>
                <a:lnTo>
                  <a:pt x="13091" y="2774"/>
                </a:lnTo>
                <a:lnTo>
                  <a:pt x="12872" y="2555"/>
                </a:lnTo>
                <a:lnTo>
                  <a:pt x="13164" y="2360"/>
                </a:lnTo>
                <a:lnTo>
                  <a:pt x="13189" y="2336"/>
                </a:lnTo>
                <a:lnTo>
                  <a:pt x="13213" y="2312"/>
                </a:lnTo>
                <a:close/>
                <a:moveTo>
                  <a:pt x="2799" y="2652"/>
                </a:moveTo>
                <a:lnTo>
                  <a:pt x="2896" y="2798"/>
                </a:lnTo>
                <a:lnTo>
                  <a:pt x="2993" y="2944"/>
                </a:lnTo>
                <a:lnTo>
                  <a:pt x="3066" y="3042"/>
                </a:lnTo>
                <a:lnTo>
                  <a:pt x="3164" y="3115"/>
                </a:lnTo>
                <a:lnTo>
                  <a:pt x="2969" y="3309"/>
                </a:lnTo>
                <a:lnTo>
                  <a:pt x="2920" y="3285"/>
                </a:lnTo>
                <a:lnTo>
                  <a:pt x="2726" y="3188"/>
                </a:lnTo>
                <a:lnTo>
                  <a:pt x="2555" y="3090"/>
                </a:lnTo>
                <a:lnTo>
                  <a:pt x="2409" y="3017"/>
                </a:lnTo>
                <a:lnTo>
                  <a:pt x="2799" y="2652"/>
                </a:lnTo>
                <a:close/>
                <a:moveTo>
                  <a:pt x="13773" y="2774"/>
                </a:moveTo>
                <a:lnTo>
                  <a:pt x="14089" y="3115"/>
                </a:lnTo>
                <a:lnTo>
                  <a:pt x="13846" y="3236"/>
                </a:lnTo>
                <a:lnTo>
                  <a:pt x="13724" y="3334"/>
                </a:lnTo>
                <a:lnTo>
                  <a:pt x="13651" y="3407"/>
                </a:lnTo>
                <a:lnTo>
                  <a:pt x="13456" y="3163"/>
                </a:lnTo>
                <a:lnTo>
                  <a:pt x="13432" y="3139"/>
                </a:lnTo>
                <a:lnTo>
                  <a:pt x="13505" y="3090"/>
                </a:lnTo>
                <a:lnTo>
                  <a:pt x="13554" y="3017"/>
                </a:lnTo>
                <a:lnTo>
                  <a:pt x="13675" y="2896"/>
                </a:lnTo>
                <a:lnTo>
                  <a:pt x="13773" y="2774"/>
                </a:lnTo>
                <a:close/>
                <a:moveTo>
                  <a:pt x="2263" y="3188"/>
                </a:moveTo>
                <a:lnTo>
                  <a:pt x="2312" y="3285"/>
                </a:lnTo>
                <a:lnTo>
                  <a:pt x="2409" y="3358"/>
                </a:lnTo>
                <a:lnTo>
                  <a:pt x="2555" y="3480"/>
                </a:lnTo>
                <a:lnTo>
                  <a:pt x="2726" y="3577"/>
                </a:lnTo>
                <a:lnTo>
                  <a:pt x="2531" y="3796"/>
                </a:lnTo>
                <a:lnTo>
                  <a:pt x="2117" y="3553"/>
                </a:lnTo>
                <a:lnTo>
                  <a:pt x="1971" y="3504"/>
                </a:lnTo>
                <a:lnTo>
                  <a:pt x="2263" y="3188"/>
                </a:lnTo>
                <a:close/>
                <a:moveTo>
                  <a:pt x="14284" y="3334"/>
                </a:moveTo>
                <a:lnTo>
                  <a:pt x="14478" y="3577"/>
                </a:lnTo>
                <a:lnTo>
                  <a:pt x="14624" y="3820"/>
                </a:lnTo>
                <a:lnTo>
                  <a:pt x="14478" y="3869"/>
                </a:lnTo>
                <a:lnTo>
                  <a:pt x="14356" y="3918"/>
                </a:lnTo>
                <a:lnTo>
                  <a:pt x="14235" y="3966"/>
                </a:lnTo>
                <a:lnTo>
                  <a:pt x="14113" y="4039"/>
                </a:lnTo>
                <a:lnTo>
                  <a:pt x="13773" y="3577"/>
                </a:lnTo>
                <a:lnTo>
                  <a:pt x="13894" y="3528"/>
                </a:lnTo>
                <a:lnTo>
                  <a:pt x="13992" y="3480"/>
                </a:lnTo>
                <a:lnTo>
                  <a:pt x="14186" y="3382"/>
                </a:lnTo>
                <a:lnTo>
                  <a:pt x="14284" y="3334"/>
                </a:lnTo>
                <a:close/>
                <a:moveTo>
                  <a:pt x="1825" y="3699"/>
                </a:moveTo>
                <a:lnTo>
                  <a:pt x="2020" y="3845"/>
                </a:lnTo>
                <a:lnTo>
                  <a:pt x="2312" y="4064"/>
                </a:lnTo>
                <a:lnTo>
                  <a:pt x="2069" y="4453"/>
                </a:lnTo>
                <a:lnTo>
                  <a:pt x="1850" y="4307"/>
                </a:lnTo>
                <a:lnTo>
                  <a:pt x="1533" y="4112"/>
                </a:lnTo>
                <a:lnTo>
                  <a:pt x="1825" y="3699"/>
                </a:lnTo>
                <a:close/>
                <a:moveTo>
                  <a:pt x="14794" y="4112"/>
                </a:moveTo>
                <a:lnTo>
                  <a:pt x="14965" y="4453"/>
                </a:lnTo>
                <a:lnTo>
                  <a:pt x="14794" y="4526"/>
                </a:lnTo>
                <a:lnTo>
                  <a:pt x="14648" y="4599"/>
                </a:lnTo>
                <a:lnTo>
                  <a:pt x="14478" y="4696"/>
                </a:lnTo>
                <a:lnTo>
                  <a:pt x="14308" y="4356"/>
                </a:lnTo>
                <a:lnTo>
                  <a:pt x="14551" y="4258"/>
                </a:lnTo>
                <a:lnTo>
                  <a:pt x="14673" y="4210"/>
                </a:lnTo>
                <a:lnTo>
                  <a:pt x="14794" y="4112"/>
                </a:lnTo>
                <a:close/>
                <a:moveTo>
                  <a:pt x="1412" y="4331"/>
                </a:moveTo>
                <a:lnTo>
                  <a:pt x="1485" y="4429"/>
                </a:lnTo>
                <a:lnTo>
                  <a:pt x="1606" y="4526"/>
                </a:lnTo>
                <a:lnTo>
                  <a:pt x="1752" y="4648"/>
                </a:lnTo>
                <a:lnTo>
                  <a:pt x="1898" y="4745"/>
                </a:lnTo>
                <a:lnTo>
                  <a:pt x="1825" y="4867"/>
                </a:lnTo>
                <a:lnTo>
                  <a:pt x="1533" y="4745"/>
                </a:lnTo>
                <a:lnTo>
                  <a:pt x="1387" y="4696"/>
                </a:lnTo>
                <a:lnTo>
                  <a:pt x="1241" y="4696"/>
                </a:lnTo>
                <a:lnTo>
                  <a:pt x="1412" y="4331"/>
                </a:lnTo>
                <a:close/>
                <a:moveTo>
                  <a:pt x="15062" y="4745"/>
                </a:moveTo>
                <a:lnTo>
                  <a:pt x="15208" y="5183"/>
                </a:lnTo>
                <a:lnTo>
                  <a:pt x="15135" y="5183"/>
                </a:lnTo>
                <a:lnTo>
                  <a:pt x="15038" y="5207"/>
                </a:lnTo>
                <a:lnTo>
                  <a:pt x="14843" y="5256"/>
                </a:lnTo>
                <a:lnTo>
                  <a:pt x="14746" y="5305"/>
                </a:lnTo>
                <a:lnTo>
                  <a:pt x="14600" y="4891"/>
                </a:lnTo>
                <a:lnTo>
                  <a:pt x="14770" y="4842"/>
                </a:lnTo>
                <a:lnTo>
                  <a:pt x="14916" y="4794"/>
                </a:lnTo>
                <a:lnTo>
                  <a:pt x="15062" y="4745"/>
                </a:lnTo>
                <a:close/>
                <a:moveTo>
                  <a:pt x="1168" y="4794"/>
                </a:moveTo>
                <a:lnTo>
                  <a:pt x="1412" y="5013"/>
                </a:lnTo>
                <a:lnTo>
                  <a:pt x="1558" y="5086"/>
                </a:lnTo>
                <a:lnTo>
                  <a:pt x="1704" y="5159"/>
                </a:lnTo>
                <a:lnTo>
                  <a:pt x="1558" y="5524"/>
                </a:lnTo>
                <a:lnTo>
                  <a:pt x="1509" y="5475"/>
                </a:lnTo>
                <a:lnTo>
                  <a:pt x="1314" y="5402"/>
                </a:lnTo>
                <a:lnTo>
                  <a:pt x="1144" y="5353"/>
                </a:lnTo>
                <a:lnTo>
                  <a:pt x="974" y="5329"/>
                </a:lnTo>
                <a:lnTo>
                  <a:pt x="1168" y="4794"/>
                </a:lnTo>
                <a:close/>
                <a:moveTo>
                  <a:pt x="15305" y="5499"/>
                </a:moveTo>
                <a:lnTo>
                  <a:pt x="15403" y="5986"/>
                </a:lnTo>
                <a:lnTo>
                  <a:pt x="15184" y="6035"/>
                </a:lnTo>
                <a:lnTo>
                  <a:pt x="14965" y="6083"/>
                </a:lnTo>
                <a:lnTo>
                  <a:pt x="14916" y="5791"/>
                </a:lnTo>
                <a:lnTo>
                  <a:pt x="14867" y="5621"/>
                </a:lnTo>
                <a:lnTo>
                  <a:pt x="14940" y="5597"/>
                </a:lnTo>
                <a:lnTo>
                  <a:pt x="15111" y="5548"/>
                </a:lnTo>
                <a:lnTo>
                  <a:pt x="15305" y="5499"/>
                </a:lnTo>
                <a:close/>
                <a:moveTo>
                  <a:pt x="876" y="5572"/>
                </a:moveTo>
                <a:lnTo>
                  <a:pt x="1022" y="5645"/>
                </a:lnTo>
                <a:lnTo>
                  <a:pt x="1193" y="5718"/>
                </a:lnTo>
                <a:lnTo>
                  <a:pt x="1387" y="5767"/>
                </a:lnTo>
                <a:lnTo>
                  <a:pt x="1436" y="5791"/>
                </a:lnTo>
                <a:lnTo>
                  <a:pt x="1485" y="5767"/>
                </a:lnTo>
                <a:lnTo>
                  <a:pt x="1387" y="6229"/>
                </a:lnTo>
                <a:lnTo>
                  <a:pt x="1314" y="6156"/>
                </a:lnTo>
                <a:lnTo>
                  <a:pt x="1217" y="6108"/>
                </a:lnTo>
                <a:lnTo>
                  <a:pt x="1022" y="6059"/>
                </a:lnTo>
                <a:lnTo>
                  <a:pt x="876" y="6035"/>
                </a:lnTo>
                <a:lnTo>
                  <a:pt x="730" y="6059"/>
                </a:lnTo>
                <a:lnTo>
                  <a:pt x="876" y="5572"/>
                </a:lnTo>
                <a:close/>
                <a:moveTo>
                  <a:pt x="15476" y="6327"/>
                </a:moveTo>
                <a:lnTo>
                  <a:pt x="15549" y="6643"/>
                </a:lnTo>
                <a:lnTo>
                  <a:pt x="15354" y="6643"/>
                </a:lnTo>
                <a:lnTo>
                  <a:pt x="15086" y="6692"/>
                </a:lnTo>
                <a:lnTo>
                  <a:pt x="15038" y="6375"/>
                </a:lnTo>
                <a:lnTo>
                  <a:pt x="15086" y="6375"/>
                </a:lnTo>
                <a:lnTo>
                  <a:pt x="15476" y="6327"/>
                </a:lnTo>
                <a:close/>
                <a:moveTo>
                  <a:pt x="682" y="6278"/>
                </a:moveTo>
                <a:lnTo>
                  <a:pt x="779" y="6351"/>
                </a:lnTo>
                <a:lnTo>
                  <a:pt x="901" y="6375"/>
                </a:lnTo>
                <a:lnTo>
                  <a:pt x="1071" y="6448"/>
                </a:lnTo>
                <a:lnTo>
                  <a:pt x="1168" y="6497"/>
                </a:lnTo>
                <a:lnTo>
                  <a:pt x="1290" y="6497"/>
                </a:lnTo>
                <a:lnTo>
                  <a:pt x="1339" y="6473"/>
                </a:lnTo>
                <a:lnTo>
                  <a:pt x="1290" y="6716"/>
                </a:lnTo>
                <a:lnTo>
                  <a:pt x="1217" y="6667"/>
                </a:lnTo>
                <a:lnTo>
                  <a:pt x="925" y="6619"/>
                </a:lnTo>
                <a:lnTo>
                  <a:pt x="755" y="6594"/>
                </a:lnTo>
                <a:lnTo>
                  <a:pt x="609" y="6619"/>
                </a:lnTo>
                <a:lnTo>
                  <a:pt x="609" y="6619"/>
                </a:lnTo>
                <a:lnTo>
                  <a:pt x="682" y="6278"/>
                </a:lnTo>
                <a:close/>
                <a:moveTo>
                  <a:pt x="15622" y="6959"/>
                </a:moveTo>
                <a:lnTo>
                  <a:pt x="15670" y="7178"/>
                </a:lnTo>
                <a:lnTo>
                  <a:pt x="15695" y="7349"/>
                </a:lnTo>
                <a:lnTo>
                  <a:pt x="15184" y="7349"/>
                </a:lnTo>
                <a:lnTo>
                  <a:pt x="15135" y="6959"/>
                </a:lnTo>
                <a:close/>
                <a:moveTo>
                  <a:pt x="560" y="6813"/>
                </a:moveTo>
                <a:lnTo>
                  <a:pt x="706" y="6886"/>
                </a:lnTo>
                <a:lnTo>
                  <a:pt x="828" y="6935"/>
                </a:lnTo>
                <a:lnTo>
                  <a:pt x="1120" y="7032"/>
                </a:lnTo>
                <a:lnTo>
                  <a:pt x="1193" y="7032"/>
                </a:lnTo>
                <a:lnTo>
                  <a:pt x="1266" y="7008"/>
                </a:lnTo>
                <a:lnTo>
                  <a:pt x="1193" y="7495"/>
                </a:lnTo>
                <a:lnTo>
                  <a:pt x="1095" y="7446"/>
                </a:lnTo>
                <a:lnTo>
                  <a:pt x="998" y="7422"/>
                </a:lnTo>
                <a:lnTo>
                  <a:pt x="657" y="7349"/>
                </a:lnTo>
                <a:lnTo>
                  <a:pt x="511" y="7300"/>
                </a:lnTo>
                <a:lnTo>
                  <a:pt x="560" y="6813"/>
                </a:lnTo>
                <a:close/>
                <a:moveTo>
                  <a:pt x="15208" y="7665"/>
                </a:moveTo>
                <a:lnTo>
                  <a:pt x="15403" y="7689"/>
                </a:lnTo>
                <a:lnTo>
                  <a:pt x="15695" y="7714"/>
                </a:lnTo>
                <a:lnTo>
                  <a:pt x="15695" y="7981"/>
                </a:lnTo>
                <a:lnTo>
                  <a:pt x="15573" y="7957"/>
                </a:lnTo>
                <a:lnTo>
                  <a:pt x="15451" y="7957"/>
                </a:lnTo>
                <a:lnTo>
                  <a:pt x="15330" y="7981"/>
                </a:lnTo>
                <a:lnTo>
                  <a:pt x="15232" y="8030"/>
                </a:lnTo>
                <a:lnTo>
                  <a:pt x="15208" y="7665"/>
                </a:lnTo>
                <a:close/>
                <a:moveTo>
                  <a:pt x="463" y="7641"/>
                </a:moveTo>
                <a:lnTo>
                  <a:pt x="633" y="7714"/>
                </a:lnTo>
                <a:lnTo>
                  <a:pt x="828" y="7762"/>
                </a:lnTo>
                <a:lnTo>
                  <a:pt x="998" y="7787"/>
                </a:lnTo>
                <a:lnTo>
                  <a:pt x="1071" y="7787"/>
                </a:lnTo>
                <a:lnTo>
                  <a:pt x="1144" y="7762"/>
                </a:lnTo>
                <a:lnTo>
                  <a:pt x="1071" y="8127"/>
                </a:lnTo>
                <a:lnTo>
                  <a:pt x="1022" y="8103"/>
                </a:lnTo>
                <a:lnTo>
                  <a:pt x="706" y="8103"/>
                </a:lnTo>
                <a:lnTo>
                  <a:pt x="584" y="8127"/>
                </a:lnTo>
                <a:lnTo>
                  <a:pt x="438" y="8176"/>
                </a:lnTo>
                <a:lnTo>
                  <a:pt x="463" y="7787"/>
                </a:lnTo>
                <a:lnTo>
                  <a:pt x="463" y="7641"/>
                </a:lnTo>
                <a:close/>
                <a:moveTo>
                  <a:pt x="15232" y="8176"/>
                </a:moveTo>
                <a:lnTo>
                  <a:pt x="15403" y="8249"/>
                </a:lnTo>
                <a:lnTo>
                  <a:pt x="15719" y="8346"/>
                </a:lnTo>
                <a:lnTo>
                  <a:pt x="15719" y="8517"/>
                </a:lnTo>
                <a:lnTo>
                  <a:pt x="15719" y="8687"/>
                </a:lnTo>
                <a:lnTo>
                  <a:pt x="15524" y="8638"/>
                </a:lnTo>
                <a:lnTo>
                  <a:pt x="15378" y="8590"/>
                </a:lnTo>
                <a:lnTo>
                  <a:pt x="15208" y="8565"/>
                </a:lnTo>
                <a:lnTo>
                  <a:pt x="15232" y="8371"/>
                </a:lnTo>
                <a:lnTo>
                  <a:pt x="15232" y="8176"/>
                </a:lnTo>
                <a:close/>
                <a:moveTo>
                  <a:pt x="438" y="8395"/>
                </a:moveTo>
                <a:lnTo>
                  <a:pt x="584" y="8444"/>
                </a:lnTo>
                <a:lnTo>
                  <a:pt x="706" y="8444"/>
                </a:lnTo>
                <a:lnTo>
                  <a:pt x="974" y="8419"/>
                </a:lnTo>
                <a:lnTo>
                  <a:pt x="1022" y="8419"/>
                </a:lnTo>
                <a:lnTo>
                  <a:pt x="1022" y="8468"/>
                </a:lnTo>
                <a:lnTo>
                  <a:pt x="998" y="8736"/>
                </a:lnTo>
                <a:lnTo>
                  <a:pt x="974" y="8979"/>
                </a:lnTo>
                <a:lnTo>
                  <a:pt x="925" y="9003"/>
                </a:lnTo>
                <a:lnTo>
                  <a:pt x="706" y="9028"/>
                </a:lnTo>
                <a:lnTo>
                  <a:pt x="584" y="9028"/>
                </a:lnTo>
                <a:lnTo>
                  <a:pt x="463" y="9076"/>
                </a:lnTo>
                <a:lnTo>
                  <a:pt x="438" y="8395"/>
                </a:lnTo>
                <a:close/>
                <a:moveTo>
                  <a:pt x="15111" y="8882"/>
                </a:moveTo>
                <a:lnTo>
                  <a:pt x="15305" y="8955"/>
                </a:lnTo>
                <a:lnTo>
                  <a:pt x="15476" y="9028"/>
                </a:lnTo>
                <a:lnTo>
                  <a:pt x="15597" y="9076"/>
                </a:lnTo>
                <a:lnTo>
                  <a:pt x="15719" y="9101"/>
                </a:lnTo>
                <a:lnTo>
                  <a:pt x="15816" y="9149"/>
                </a:lnTo>
                <a:lnTo>
                  <a:pt x="15792" y="9587"/>
                </a:lnTo>
                <a:lnTo>
                  <a:pt x="15670" y="9490"/>
                </a:lnTo>
                <a:lnTo>
                  <a:pt x="15500" y="9417"/>
                </a:lnTo>
                <a:lnTo>
                  <a:pt x="15378" y="9368"/>
                </a:lnTo>
                <a:lnTo>
                  <a:pt x="15232" y="9320"/>
                </a:lnTo>
                <a:lnTo>
                  <a:pt x="15111" y="9320"/>
                </a:lnTo>
                <a:lnTo>
                  <a:pt x="15062" y="9344"/>
                </a:lnTo>
                <a:lnTo>
                  <a:pt x="15086" y="8930"/>
                </a:lnTo>
                <a:lnTo>
                  <a:pt x="15111" y="8882"/>
                </a:lnTo>
                <a:close/>
                <a:moveTo>
                  <a:pt x="998" y="9368"/>
                </a:moveTo>
                <a:lnTo>
                  <a:pt x="1047" y="9757"/>
                </a:lnTo>
                <a:lnTo>
                  <a:pt x="803" y="9806"/>
                </a:lnTo>
                <a:lnTo>
                  <a:pt x="706" y="9830"/>
                </a:lnTo>
                <a:lnTo>
                  <a:pt x="609" y="9903"/>
                </a:lnTo>
                <a:lnTo>
                  <a:pt x="584" y="9903"/>
                </a:lnTo>
                <a:lnTo>
                  <a:pt x="511" y="9368"/>
                </a:lnTo>
                <a:close/>
                <a:moveTo>
                  <a:pt x="15013" y="9563"/>
                </a:moveTo>
                <a:lnTo>
                  <a:pt x="15111" y="9636"/>
                </a:lnTo>
                <a:lnTo>
                  <a:pt x="15232" y="9709"/>
                </a:lnTo>
                <a:lnTo>
                  <a:pt x="15451" y="9855"/>
                </a:lnTo>
                <a:lnTo>
                  <a:pt x="15670" y="10025"/>
                </a:lnTo>
                <a:lnTo>
                  <a:pt x="15719" y="10049"/>
                </a:lnTo>
                <a:lnTo>
                  <a:pt x="15646" y="10366"/>
                </a:lnTo>
                <a:lnTo>
                  <a:pt x="15524" y="10317"/>
                </a:lnTo>
                <a:lnTo>
                  <a:pt x="15281" y="10147"/>
                </a:lnTo>
                <a:lnTo>
                  <a:pt x="15111" y="10025"/>
                </a:lnTo>
                <a:lnTo>
                  <a:pt x="14940" y="9928"/>
                </a:lnTo>
                <a:lnTo>
                  <a:pt x="15013" y="9563"/>
                </a:lnTo>
                <a:close/>
                <a:moveTo>
                  <a:pt x="8176" y="3650"/>
                </a:moveTo>
                <a:lnTo>
                  <a:pt x="8127" y="3674"/>
                </a:lnTo>
                <a:lnTo>
                  <a:pt x="8054" y="3723"/>
                </a:lnTo>
                <a:lnTo>
                  <a:pt x="8006" y="3772"/>
                </a:lnTo>
                <a:lnTo>
                  <a:pt x="7957" y="3845"/>
                </a:lnTo>
                <a:lnTo>
                  <a:pt x="7933" y="3918"/>
                </a:lnTo>
                <a:lnTo>
                  <a:pt x="7908" y="4575"/>
                </a:lnTo>
                <a:lnTo>
                  <a:pt x="7908" y="5232"/>
                </a:lnTo>
                <a:lnTo>
                  <a:pt x="7981" y="6570"/>
                </a:lnTo>
                <a:lnTo>
                  <a:pt x="7981" y="7032"/>
                </a:lnTo>
                <a:lnTo>
                  <a:pt x="7981" y="7470"/>
                </a:lnTo>
                <a:lnTo>
                  <a:pt x="7957" y="7933"/>
                </a:lnTo>
                <a:lnTo>
                  <a:pt x="7957" y="8395"/>
                </a:lnTo>
                <a:lnTo>
                  <a:pt x="7981" y="8468"/>
                </a:lnTo>
                <a:lnTo>
                  <a:pt x="8006" y="8541"/>
                </a:lnTo>
                <a:lnTo>
                  <a:pt x="8030" y="8590"/>
                </a:lnTo>
                <a:lnTo>
                  <a:pt x="8079" y="8614"/>
                </a:lnTo>
                <a:lnTo>
                  <a:pt x="8103" y="8736"/>
                </a:lnTo>
                <a:lnTo>
                  <a:pt x="8152" y="8857"/>
                </a:lnTo>
                <a:lnTo>
                  <a:pt x="8200" y="8979"/>
                </a:lnTo>
                <a:lnTo>
                  <a:pt x="8273" y="9076"/>
                </a:lnTo>
                <a:lnTo>
                  <a:pt x="8444" y="9271"/>
                </a:lnTo>
                <a:lnTo>
                  <a:pt x="8614" y="9441"/>
                </a:lnTo>
                <a:lnTo>
                  <a:pt x="9174" y="9952"/>
                </a:lnTo>
                <a:lnTo>
                  <a:pt x="9733" y="10463"/>
                </a:lnTo>
                <a:lnTo>
                  <a:pt x="9806" y="10512"/>
                </a:lnTo>
                <a:lnTo>
                  <a:pt x="9855" y="10536"/>
                </a:lnTo>
                <a:lnTo>
                  <a:pt x="10001" y="10536"/>
                </a:lnTo>
                <a:lnTo>
                  <a:pt x="10147" y="10512"/>
                </a:lnTo>
                <a:lnTo>
                  <a:pt x="10244" y="10439"/>
                </a:lnTo>
                <a:lnTo>
                  <a:pt x="10317" y="10317"/>
                </a:lnTo>
                <a:lnTo>
                  <a:pt x="10342" y="10195"/>
                </a:lnTo>
                <a:lnTo>
                  <a:pt x="10342" y="10147"/>
                </a:lnTo>
                <a:lnTo>
                  <a:pt x="10317" y="10074"/>
                </a:lnTo>
                <a:lnTo>
                  <a:pt x="10293" y="10025"/>
                </a:lnTo>
                <a:lnTo>
                  <a:pt x="10220" y="9952"/>
                </a:lnTo>
                <a:lnTo>
                  <a:pt x="9758" y="9539"/>
                </a:lnTo>
                <a:lnTo>
                  <a:pt x="9295" y="9125"/>
                </a:lnTo>
                <a:lnTo>
                  <a:pt x="8906" y="8784"/>
                </a:lnTo>
                <a:lnTo>
                  <a:pt x="8736" y="8590"/>
                </a:lnTo>
                <a:lnTo>
                  <a:pt x="8590" y="8395"/>
                </a:lnTo>
                <a:lnTo>
                  <a:pt x="8517" y="8298"/>
                </a:lnTo>
                <a:lnTo>
                  <a:pt x="8541" y="7762"/>
                </a:lnTo>
                <a:lnTo>
                  <a:pt x="8541" y="7203"/>
                </a:lnTo>
                <a:lnTo>
                  <a:pt x="8541" y="6667"/>
                </a:lnTo>
                <a:lnTo>
                  <a:pt x="8517" y="6108"/>
                </a:lnTo>
                <a:lnTo>
                  <a:pt x="8444" y="5013"/>
                </a:lnTo>
                <a:lnTo>
                  <a:pt x="8419" y="4477"/>
                </a:lnTo>
                <a:lnTo>
                  <a:pt x="8419" y="3918"/>
                </a:lnTo>
                <a:lnTo>
                  <a:pt x="8419" y="3845"/>
                </a:lnTo>
                <a:lnTo>
                  <a:pt x="8395" y="3796"/>
                </a:lnTo>
                <a:lnTo>
                  <a:pt x="8371" y="3747"/>
                </a:lnTo>
                <a:lnTo>
                  <a:pt x="8298" y="3699"/>
                </a:lnTo>
                <a:lnTo>
                  <a:pt x="8249" y="3674"/>
                </a:lnTo>
                <a:lnTo>
                  <a:pt x="8200" y="3650"/>
                </a:lnTo>
                <a:close/>
                <a:moveTo>
                  <a:pt x="633" y="10074"/>
                </a:moveTo>
                <a:lnTo>
                  <a:pt x="730" y="10122"/>
                </a:lnTo>
                <a:lnTo>
                  <a:pt x="876" y="10147"/>
                </a:lnTo>
                <a:lnTo>
                  <a:pt x="998" y="10147"/>
                </a:lnTo>
                <a:lnTo>
                  <a:pt x="1144" y="10122"/>
                </a:lnTo>
                <a:lnTo>
                  <a:pt x="1266" y="10487"/>
                </a:lnTo>
                <a:lnTo>
                  <a:pt x="1047" y="10585"/>
                </a:lnTo>
                <a:lnTo>
                  <a:pt x="925" y="10609"/>
                </a:lnTo>
                <a:lnTo>
                  <a:pt x="779" y="10682"/>
                </a:lnTo>
                <a:lnTo>
                  <a:pt x="706" y="10366"/>
                </a:lnTo>
                <a:lnTo>
                  <a:pt x="633" y="10074"/>
                </a:lnTo>
                <a:close/>
                <a:moveTo>
                  <a:pt x="14867" y="10244"/>
                </a:moveTo>
                <a:lnTo>
                  <a:pt x="14989" y="10366"/>
                </a:lnTo>
                <a:lnTo>
                  <a:pt x="15111" y="10463"/>
                </a:lnTo>
                <a:lnTo>
                  <a:pt x="15232" y="10560"/>
                </a:lnTo>
                <a:lnTo>
                  <a:pt x="15378" y="10658"/>
                </a:lnTo>
                <a:lnTo>
                  <a:pt x="15549" y="10706"/>
                </a:lnTo>
                <a:lnTo>
                  <a:pt x="15403" y="11071"/>
                </a:lnTo>
                <a:lnTo>
                  <a:pt x="15111" y="10852"/>
                </a:lnTo>
                <a:lnTo>
                  <a:pt x="15013" y="10779"/>
                </a:lnTo>
                <a:lnTo>
                  <a:pt x="14892" y="10706"/>
                </a:lnTo>
                <a:lnTo>
                  <a:pt x="14843" y="10682"/>
                </a:lnTo>
                <a:lnTo>
                  <a:pt x="14794" y="10658"/>
                </a:lnTo>
                <a:lnTo>
                  <a:pt x="14770" y="10658"/>
                </a:lnTo>
                <a:lnTo>
                  <a:pt x="14867" y="10244"/>
                </a:lnTo>
                <a:close/>
                <a:moveTo>
                  <a:pt x="1412" y="10852"/>
                </a:moveTo>
                <a:lnTo>
                  <a:pt x="1558" y="11169"/>
                </a:lnTo>
                <a:lnTo>
                  <a:pt x="1363" y="11266"/>
                </a:lnTo>
                <a:lnTo>
                  <a:pt x="1241" y="11339"/>
                </a:lnTo>
                <a:lnTo>
                  <a:pt x="1168" y="11363"/>
                </a:lnTo>
                <a:lnTo>
                  <a:pt x="1095" y="11436"/>
                </a:lnTo>
                <a:lnTo>
                  <a:pt x="901" y="10950"/>
                </a:lnTo>
                <a:lnTo>
                  <a:pt x="1095" y="10925"/>
                </a:lnTo>
                <a:lnTo>
                  <a:pt x="1241" y="10901"/>
                </a:lnTo>
                <a:lnTo>
                  <a:pt x="1412" y="10852"/>
                </a:lnTo>
                <a:close/>
                <a:moveTo>
                  <a:pt x="14697" y="10877"/>
                </a:moveTo>
                <a:lnTo>
                  <a:pt x="14721" y="10901"/>
                </a:lnTo>
                <a:lnTo>
                  <a:pt x="14794" y="11023"/>
                </a:lnTo>
                <a:lnTo>
                  <a:pt x="14892" y="11144"/>
                </a:lnTo>
                <a:lnTo>
                  <a:pt x="15062" y="11290"/>
                </a:lnTo>
                <a:lnTo>
                  <a:pt x="15159" y="11363"/>
                </a:lnTo>
                <a:lnTo>
                  <a:pt x="15257" y="11412"/>
                </a:lnTo>
                <a:lnTo>
                  <a:pt x="15062" y="11874"/>
                </a:lnTo>
                <a:lnTo>
                  <a:pt x="15062" y="11850"/>
                </a:lnTo>
                <a:lnTo>
                  <a:pt x="14940" y="11753"/>
                </a:lnTo>
                <a:lnTo>
                  <a:pt x="14819" y="11607"/>
                </a:lnTo>
                <a:lnTo>
                  <a:pt x="14648" y="11509"/>
                </a:lnTo>
                <a:lnTo>
                  <a:pt x="14575" y="11461"/>
                </a:lnTo>
                <a:lnTo>
                  <a:pt x="14502" y="11461"/>
                </a:lnTo>
                <a:lnTo>
                  <a:pt x="14673" y="10998"/>
                </a:lnTo>
                <a:lnTo>
                  <a:pt x="14697" y="10877"/>
                </a:lnTo>
                <a:close/>
                <a:moveTo>
                  <a:pt x="1752" y="11509"/>
                </a:moveTo>
                <a:lnTo>
                  <a:pt x="1874" y="11704"/>
                </a:lnTo>
                <a:lnTo>
                  <a:pt x="1752" y="11826"/>
                </a:lnTo>
                <a:lnTo>
                  <a:pt x="1606" y="11972"/>
                </a:lnTo>
                <a:lnTo>
                  <a:pt x="1485" y="12142"/>
                </a:lnTo>
                <a:lnTo>
                  <a:pt x="1241" y="11680"/>
                </a:lnTo>
                <a:lnTo>
                  <a:pt x="1363" y="11655"/>
                </a:lnTo>
                <a:lnTo>
                  <a:pt x="1485" y="11607"/>
                </a:lnTo>
                <a:lnTo>
                  <a:pt x="1752" y="11509"/>
                </a:lnTo>
                <a:close/>
                <a:moveTo>
                  <a:pt x="14405" y="11607"/>
                </a:moveTo>
                <a:lnTo>
                  <a:pt x="14575" y="11801"/>
                </a:lnTo>
                <a:lnTo>
                  <a:pt x="14721" y="11947"/>
                </a:lnTo>
                <a:lnTo>
                  <a:pt x="14892" y="12093"/>
                </a:lnTo>
                <a:lnTo>
                  <a:pt x="14940" y="12118"/>
                </a:lnTo>
                <a:lnTo>
                  <a:pt x="14794" y="12361"/>
                </a:lnTo>
                <a:lnTo>
                  <a:pt x="14721" y="12288"/>
                </a:lnTo>
                <a:lnTo>
                  <a:pt x="14648" y="12215"/>
                </a:lnTo>
                <a:lnTo>
                  <a:pt x="14478" y="12118"/>
                </a:lnTo>
                <a:lnTo>
                  <a:pt x="14235" y="11947"/>
                </a:lnTo>
                <a:lnTo>
                  <a:pt x="14405" y="11607"/>
                </a:lnTo>
                <a:close/>
                <a:moveTo>
                  <a:pt x="2069" y="11996"/>
                </a:moveTo>
                <a:lnTo>
                  <a:pt x="2263" y="12288"/>
                </a:lnTo>
                <a:lnTo>
                  <a:pt x="2117" y="12410"/>
                </a:lnTo>
                <a:lnTo>
                  <a:pt x="1996" y="12556"/>
                </a:lnTo>
                <a:lnTo>
                  <a:pt x="1947" y="12653"/>
                </a:lnTo>
                <a:lnTo>
                  <a:pt x="1898" y="12750"/>
                </a:lnTo>
                <a:lnTo>
                  <a:pt x="1631" y="12361"/>
                </a:lnTo>
                <a:lnTo>
                  <a:pt x="1825" y="12215"/>
                </a:lnTo>
                <a:lnTo>
                  <a:pt x="1996" y="12069"/>
                </a:lnTo>
                <a:lnTo>
                  <a:pt x="2069" y="11996"/>
                </a:lnTo>
                <a:close/>
                <a:moveTo>
                  <a:pt x="14065" y="12239"/>
                </a:moveTo>
                <a:lnTo>
                  <a:pt x="14186" y="12361"/>
                </a:lnTo>
                <a:lnTo>
                  <a:pt x="14405" y="12507"/>
                </a:lnTo>
                <a:lnTo>
                  <a:pt x="14502" y="12580"/>
                </a:lnTo>
                <a:lnTo>
                  <a:pt x="14624" y="12629"/>
                </a:lnTo>
                <a:lnTo>
                  <a:pt x="14381" y="12969"/>
                </a:lnTo>
                <a:lnTo>
                  <a:pt x="14332" y="12872"/>
                </a:lnTo>
                <a:lnTo>
                  <a:pt x="14259" y="12799"/>
                </a:lnTo>
                <a:lnTo>
                  <a:pt x="14113" y="12677"/>
                </a:lnTo>
                <a:lnTo>
                  <a:pt x="13919" y="12483"/>
                </a:lnTo>
                <a:lnTo>
                  <a:pt x="14065" y="12239"/>
                </a:lnTo>
                <a:close/>
                <a:moveTo>
                  <a:pt x="2531" y="12604"/>
                </a:moveTo>
                <a:lnTo>
                  <a:pt x="2726" y="12848"/>
                </a:lnTo>
                <a:lnTo>
                  <a:pt x="2458" y="13237"/>
                </a:lnTo>
                <a:lnTo>
                  <a:pt x="2361" y="13359"/>
                </a:lnTo>
                <a:lnTo>
                  <a:pt x="2044" y="12921"/>
                </a:lnTo>
                <a:lnTo>
                  <a:pt x="2142" y="12896"/>
                </a:lnTo>
                <a:lnTo>
                  <a:pt x="2239" y="12848"/>
                </a:lnTo>
                <a:lnTo>
                  <a:pt x="2385" y="12726"/>
                </a:lnTo>
                <a:lnTo>
                  <a:pt x="2531" y="12604"/>
                </a:lnTo>
                <a:close/>
                <a:moveTo>
                  <a:pt x="13773" y="12702"/>
                </a:moveTo>
                <a:lnTo>
                  <a:pt x="13797" y="12726"/>
                </a:lnTo>
                <a:lnTo>
                  <a:pt x="13992" y="12945"/>
                </a:lnTo>
                <a:lnTo>
                  <a:pt x="14089" y="13042"/>
                </a:lnTo>
                <a:lnTo>
                  <a:pt x="14162" y="13164"/>
                </a:lnTo>
                <a:lnTo>
                  <a:pt x="14211" y="13213"/>
                </a:lnTo>
                <a:lnTo>
                  <a:pt x="13967" y="13505"/>
                </a:lnTo>
                <a:lnTo>
                  <a:pt x="13821" y="13310"/>
                </a:lnTo>
                <a:lnTo>
                  <a:pt x="13675" y="13115"/>
                </a:lnTo>
                <a:lnTo>
                  <a:pt x="13529" y="13018"/>
                </a:lnTo>
                <a:lnTo>
                  <a:pt x="13773" y="12702"/>
                </a:lnTo>
                <a:close/>
                <a:moveTo>
                  <a:pt x="2993" y="13164"/>
                </a:moveTo>
                <a:lnTo>
                  <a:pt x="3188" y="13383"/>
                </a:lnTo>
                <a:lnTo>
                  <a:pt x="3164" y="13456"/>
                </a:lnTo>
                <a:lnTo>
                  <a:pt x="2969" y="13651"/>
                </a:lnTo>
                <a:lnTo>
                  <a:pt x="2896" y="13748"/>
                </a:lnTo>
                <a:lnTo>
                  <a:pt x="2823" y="13845"/>
                </a:lnTo>
                <a:lnTo>
                  <a:pt x="2726" y="13772"/>
                </a:lnTo>
                <a:lnTo>
                  <a:pt x="2580" y="13578"/>
                </a:lnTo>
                <a:lnTo>
                  <a:pt x="2653" y="13529"/>
                </a:lnTo>
                <a:lnTo>
                  <a:pt x="2726" y="13456"/>
                </a:lnTo>
                <a:lnTo>
                  <a:pt x="2993" y="13164"/>
                </a:lnTo>
                <a:close/>
                <a:moveTo>
                  <a:pt x="13383" y="13188"/>
                </a:moveTo>
                <a:lnTo>
                  <a:pt x="13456" y="13334"/>
                </a:lnTo>
                <a:lnTo>
                  <a:pt x="13724" y="13748"/>
                </a:lnTo>
                <a:lnTo>
                  <a:pt x="13578" y="13918"/>
                </a:lnTo>
                <a:lnTo>
                  <a:pt x="13456" y="14040"/>
                </a:lnTo>
                <a:lnTo>
                  <a:pt x="13335" y="13821"/>
                </a:lnTo>
                <a:lnTo>
                  <a:pt x="13213" y="13602"/>
                </a:lnTo>
                <a:lnTo>
                  <a:pt x="13116" y="13480"/>
                </a:lnTo>
                <a:lnTo>
                  <a:pt x="13237" y="13334"/>
                </a:lnTo>
                <a:lnTo>
                  <a:pt x="13383" y="13188"/>
                </a:lnTo>
                <a:close/>
                <a:moveTo>
                  <a:pt x="3456" y="13651"/>
                </a:moveTo>
                <a:lnTo>
                  <a:pt x="3796" y="13991"/>
                </a:lnTo>
                <a:lnTo>
                  <a:pt x="3650" y="14089"/>
                </a:lnTo>
                <a:lnTo>
                  <a:pt x="3504" y="14186"/>
                </a:lnTo>
                <a:lnTo>
                  <a:pt x="3407" y="14259"/>
                </a:lnTo>
                <a:lnTo>
                  <a:pt x="3334" y="14332"/>
                </a:lnTo>
                <a:lnTo>
                  <a:pt x="3042" y="14089"/>
                </a:lnTo>
                <a:lnTo>
                  <a:pt x="3164" y="13967"/>
                </a:lnTo>
                <a:lnTo>
                  <a:pt x="3237" y="13894"/>
                </a:lnTo>
                <a:lnTo>
                  <a:pt x="3334" y="13797"/>
                </a:lnTo>
                <a:lnTo>
                  <a:pt x="3456" y="13651"/>
                </a:lnTo>
                <a:close/>
                <a:moveTo>
                  <a:pt x="12945" y="13651"/>
                </a:moveTo>
                <a:lnTo>
                  <a:pt x="12994" y="13748"/>
                </a:lnTo>
                <a:lnTo>
                  <a:pt x="13213" y="14210"/>
                </a:lnTo>
                <a:lnTo>
                  <a:pt x="13213" y="14235"/>
                </a:lnTo>
                <a:lnTo>
                  <a:pt x="13043" y="14381"/>
                </a:lnTo>
                <a:lnTo>
                  <a:pt x="12970" y="14210"/>
                </a:lnTo>
                <a:lnTo>
                  <a:pt x="12897" y="14040"/>
                </a:lnTo>
                <a:lnTo>
                  <a:pt x="12824" y="13918"/>
                </a:lnTo>
                <a:lnTo>
                  <a:pt x="12751" y="13821"/>
                </a:lnTo>
                <a:lnTo>
                  <a:pt x="12945" y="13651"/>
                </a:lnTo>
                <a:close/>
                <a:moveTo>
                  <a:pt x="3967" y="14162"/>
                </a:moveTo>
                <a:lnTo>
                  <a:pt x="4332" y="14454"/>
                </a:lnTo>
                <a:lnTo>
                  <a:pt x="4283" y="14502"/>
                </a:lnTo>
                <a:lnTo>
                  <a:pt x="4113" y="14648"/>
                </a:lnTo>
                <a:lnTo>
                  <a:pt x="4040" y="14721"/>
                </a:lnTo>
                <a:lnTo>
                  <a:pt x="3991" y="14794"/>
                </a:lnTo>
                <a:lnTo>
                  <a:pt x="3602" y="14551"/>
                </a:lnTo>
                <a:lnTo>
                  <a:pt x="3748" y="14429"/>
                </a:lnTo>
                <a:lnTo>
                  <a:pt x="3845" y="14308"/>
                </a:lnTo>
                <a:lnTo>
                  <a:pt x="3967" y="14162"/>
                </a:lnTo>
                <a:close/>
                <a:moveTo>
                  <a:pt x="12556" y="13991"/>
                </a:moveTo>
                <a:lnTo>
                  <a:pt x="12605" y="14113"/>
                </a:lnTo>
                <a:lnTo>
                  <a:pt x="12678" y="14332"/>
                </a:lnTo>
                <a:lnTo>
                  <a:pt x="12775" y="14551"/>
                </a:lnTo>
                <a:lnTo>
                  <a:pt x="12775" y="14600"/>
                </a:lnTo>
                <a:lnTo>
                  <a:pt x="12459" y="14819"/>
                </a:lnTo>
                <a:lnTo>
                  <a:pt x="12434" y="14673"/>
                </a:lnTo>
                <a:lnTo>
                  <a:pt x="12361" y="14527"/>
                </a:lnTo>
                <a:lnTo>
                  <a:pt x="12313" y="14381"/>
                </a:lnTo>
                <a:lnTo>
                  <a:pt x="12215" y="14235"/>
                </a:lnTo>
                <a:lnTo>
                  <a:pt x="12556" y="13991"/>
                </a:lnTo>
                <a:close/>
                <a:moveTo>
                  <a:pt x="8760" y="1509"/>
                </a:moveTo>
                <a:lnTo>
                  <a:pt x="9174" y="1557"/>
                </a:lnTo>
                <a:lnTo>
                  <a:pt x="9222" y="1582"/>
                </a:lnTo>
                <a:lnTo>
                  <a:pt x="9271" y="1606"/>
                </a:lnTo>
                <a:lnTo>
                  <a:pt x="9368" y="1582"/>
                </a:lnTo>
                <a:lnTo>
                  <a:pt x="10123" y="1728"/>
                </a:lnTo>
                <a:lnTo>
                  <a:pt x="10488" y="1825"/>
                </a:lnTo>
                <a:lnTo>
                  <a:pt x="10877" y="1947"/>
                </a:lnTo>
                <a:lnTo>
                  <a:pt x="11291" y="2117"/>
                </a:lnTo>
                <a:lnTo>
                  <a:pt x="11656" y="2287"/>
                </a:lnTo>
                <a:lnTo>
                  <a:pt x="11510" y="2385"/>
                </a:lnTo>
                <a:lnTo>
                  <a:pt x="11388" y="2531"/>
                </a:lnTo>
                <a:lnTo>
                  <a:pt x="11193" y="2823"/>
                </a:lnTo>
                <a:lnTo>
                  <a:pt x="10950" y="3066"/>
                </a:lnTo>
                <a:lnTo>
                  <a:pt x="10853" y="3212"/>
                </a:lnTo>
                <a:lnTo>
                  <a:pt x="10828" y="3285"/>
                </a:lnTo>
                <a:lnTo>
                  <a:pt x="10804" y="3358"/>
                </a:lnTo>
                <a:lnTo>
                  <a:pt x="10804" y="3407"/>
                </a:lnTo>
                <a:lnTo>
                  <a:pt x="10828" y="3431"/>
                </a:lnTo>
                <a:lnTo>
                  <a:pt x="10853" y="3480"/>
                </a:lnTo>
                <a:lnTo>
                  <a:pt x="10974" y="3480"/>
                </a:lnTo>
                <a:lnTo>
                  <a:pt x="11047" y="3455"/>
                </a:lnTo>
                <a:lnTo>
                  <a:pt x="11193" y="3358"/>
                </a:lnTo>
                <a:lnTo>
                  <a:pt x="11315" y="3261"/>
                </a:lnTo>
                <a:lnTo>
                  <a:pt x="11412" y="3139"/>
                </a:lnTo>
                <a:lnTo>
                  <a:pt x="11680" y="2871"/>
                </a:lnTo>
                <a:lnTo>
                  <a:pt x="11826" y="2725"/>
                </a:lnTo>
                <a:lnTo>
                  <a:pt x="11875" y="2628"/>
                </a:lnTo>
                <a:lnTo>
                  <a:pt x="11948" y="2555"/>
                </a:lnTo>
                <a:lnTo>
                  <a:pt x="11948" y="2458"/>
                </a:lnTo>
                <a:lnTo>
                  <a:pt x="12313" y="2701"/>
                </a:lnTo>
                <a:lnTo>
                  <a:pt x="12629" y="2969"/>
                </a:lnTo>
                <a:lnTo>
                  <a:pt x="12945" y="3261"/>
                </a:lnTo>
                <a:lnTo>
                  <a:pt x="13237" y="3601"/>
                </a:lnTo>
                <a:lnTo>
                  <a:pt x="13456" y="3869"/>
                </a:lnTo>
                <a:lnTo>
                  <a:pt x="13651" y="4137"/>
                </a:lnTo>
                <a:lnTo>
                  <a:pt x="13821" y="4429"/>
                </a:lnTo>
                <a:lnTo>
                  <a:pt x="13992" y="4745"/>
                </a:lnTo>
                <a:lnTo>
                  <a:pt x="13870" y="4745"/>
                </a:lnTo>
                <a:lnTo>
                  <a:pt x="13748" y="4794"/>
                </a:lnTo>
                <a:lnTo>
                  <a:pt x="13505" y="4940"/>
                </a:lnTo>
                <a:lnTo>
                  <a:pt x="13237" y="5134"/>
                </a:lnTo>
                <a:lnTo>
                  <a:pt x="13067" y="5207"/>
                </a:lnTo>
                <a:lnTo>
                  <a:pt x="12921" y="5305"/>
                </a:lnTo>
                <a:lnTo>
                  <a:pt x="12872" y="5378"/>
                </a:lnTo>
                <a:lnTo>
                  <a:pt x="12872" y="5451"/>
                </a:lnTo>
                <a:lnTo>
                  <a:pt x="12897" y="5524"/>
                </a:lnTo>
                <a:lnTo>
                  <a:pt x="12970" y="5597"/>
                </a:lnTo>
                <a:lnTo>
                  <a:pt x="13043" y="5621"/>
                </a:lnTo>
                <a:lnTo>
                  <a:pt x="13116" y="5645"/>
                </a:lnTo>
                <a:lnTo>
                  <a:pt x="13286" y="5645"/>
                </a:lnTo>
                <a:lnTo>
                  <a:pt x="13432" y="5572"/>
                </a:lnTo>
                <a:lnTo>
                  <a:pt x="13578" y="5499"/>
                </a:lnTo>
                <a:lnTo>
                  <a:pt x="13870" y="5329"/>
                </a:lnTo>
                <a:lnTo>
                  <a:pt x="14016" y="5256"/>
                </a:lnTo>
                <a:lnTo>
                  <a:pt x="14162" y="5207"/>
                </a:lnTo>
                <a:lnTo>
                  <a:pt x="14211" y="5159"/>
                </a:lnTo>
                <a:lnTo>
                  <a:pt x="14381" y="5621"/>
                </a:lnTo>
                <a:lnTo>
                  <a:pt x="14502" y="6059"/>
                </a:lnTo>
                <a:lnTo>
                  <a:pt x="14600" y="6448"/>
                </a:lnTo>
                <a:lnTo>
                  <a:pt x="14648" y="6862"/>
                </a:lnTo>
                <a:lnTo>
                  <a:pt x="14746" y="7665"/>
                </a:lnTo>
                <a:lnTo>
                  <a:pt x="14746" y="7860"/>
                </a:lnTo>
                <a:lnTo>
                  <a:pt x="14746" y="8054"/>
                </a:lnTo>
                <a:lnTo>
                  <a:pt x="14575" y="8030"/>
                </a:lnTo>
                <a:lnTo>
                  <a:pt x="14138" y="8030"/>
                </a:lnTo>
                <a:lnTo>
                  <a:pt x="14016" y="8054"/>
                </a:lnTo>
                <a:lnTo>
                  <a:pt x="13919" y="8079"/>
                </a:lnTo>
                <a:lnTo>
                  <a:pt x="13821" y="8127"/>
                </a:lnTo>
                <a:lnTo>
                  <a:pt x="13748" y="8200"/>
                </a:lnTo>
                <a:lnTo>
                  <a:pt x="13724" y="8273"/>
                </a:lnTo>
                <a:lnTo>
                  <a:pt x="13700" y="8322"/>
                </a:lnTo>
                <a:lnTo>
                  <a:pt x="13724" y="8346"/>
                </a:lnTo>
                <a:lnTo>
                  <a:pt x="13773" y="8419"/>
                </a:lnTo>
                <a:lnTo>
                  <a:pt x="13846" y="8444"/>
                </a:lnTo>
                <a:lnTo>
                  <a:pt x="13992" y="8492"/>
                </a:lnTo>
                <a:lnTo>
                  <a:pt x="14138" y="8517"/>
                </a:lnTo>
                <a:lnTo>
                  <a:pt x="14284" y="8517"/>
                </a:lnTo>
                <a:lnTo>
                  <a:pt x="14527" y="8565"/>
                </a:lnTo>
                <a:lnTo>
                  <a:pt x="14746" y="8614"/>
                </a:lnTo>
                <a:lnTo>
                  <a:pt x="14794" y="8809"/>
                </a:lnTo>
                <a:lnTo>
                  <a:pt x="14770" y="9052"/>
                </a:lnTo>
                <a:lnTo>
                  <a:pt x="14697" y="9441"/>
                </a:lnTo>
                <a:lnTo>
                  <a:pt x="14600" y="9806"/>
                </a:lnTo>
                <a:lnTo>
                  <a:pt x="14356" y="10560"/>
                </a:lnTo>
                <a:lnTo>
                  <a:pt x="14186" y="11023"/>
                </a:lnTo>
                <a:lnTo>
                  <a:pt x="13992" y="11461"/>
                </a:lnTo>
                <a:lnTo>
                  <a:pt x="13821" y="11363"/>
                </a:lnTo>
                <a:lnTo>
                  <a:pt x="13651" y="11290"/>
                </a:lnTo>
                <a:lnTo>
                  <a:pt x="13456" y="11169"/>
                </a:lnTo>
                <a:lnTo>
                  <a:pt x="13335" y="11096"/>
                </a:lnTo>
                <a:lnTo>
                  <a:pt x="13237" y="11047"/>
                </a:lnTo>
                <a:lnTo>
                  <a:pt x="13164" y="11047"/>
                </a:lnTo>
                <a:lnTo>
                  <a:pt x="13091" y="11071"/>
                </a:lnTo>
                <a:lnTo>
                  <a:pt x="13043" y="11096"/>
                </a:lnTo>
                <a:lnTo>
                  <a:pt x="13018" y="11120"/>
                </a:lnTo>
                <a:lnTo>
                  <a:pt x="12994" y="11193"/>
                </a:lnTo>
                <a:lnTo>
                  <a:pt x="12970" y="11242"/>
                </a:lnTo>
                <a:lnTo>
                  <a:pt x="12970" y="11315"/>
                </a:lnTo>
                <a:lnTo>
                  <a:pt x="12994" y="11363"/>
                </a:lnTo>
                <a:lnTo>
                  <a:pt x="13067" y="11461"/>
                </a:lnTo>
                <a:lnTo>
                  <a:pt x="13164" y="11558"/>
                </a:lnTo>
                <a:lnTo>
                  <a:pt x="13383" y="11680"/>
                </a:lnTo>
                <a:lnTo>
                  <a:pt x="13554" y="11801"/>
                </a:lnTo>
                <a:lnTo>
                  <a:pt x="13651" y="11850"/>
                </a:lnTo>
                <a:lnTo>
                  <a:pt x="13748" y="11899"/>
                </a:lnTo>
                <a:lnTo>
                  <a:pt x="13578" y="12191"/>
                </a:lnTo>
                <a:lnTo>
                  <a:pt x="13359" y="12483"/>
                </a:lnTo>
                <a:lnTo>
                  <a:pt x="13164" y="12750"/>
                </a:lnTo>
                <a:lnTo>
                  <a:pt x="12921" y="13018"/>
                </a:lnTo>
                <a:lnTo>
                  <a:pt x="12629" y="13334"/>
                </a:lnTo>
                <a:lnTo>
                  <a:pt x="12337" y="13602"/>
                </a:lnTo>
                <a:lnTo>
                  <a:pt x="11996" y="13845"/>
                </a:lnTo>
                <a:lnTo>
                  <a:pt x="11656" y="14064"/>
                </a:lnTo>
                <a:lnTo>
                  <a:pt x="11558" y="13845"/>
                </a:lnTo>
                <a:lnTo>
                  <a:pt x="11437" y="13626"/>
                </a:lnTo>
                <a:lnTo>
                  <a:pt x="11266" y="13383"/>
                </a:lnTo>
                <a:lnTo>
                  <a:pt x="11169" y="13261"/>
                </a:lnTo>
                <a:lnTo>
                  <a:pt x="11047" y="13188"/>
                </a:lnTo>
                <a:lnTo>
                  <a:pt x="10974" y="13188"/>
                </a:lnTo>
                <a:lnTo>
                  <a:pt x="10926" y="13261"/>
                </a:lnTo>
                <a:lnTo>
                  <a:pt x="10901" y="13334"/>
                </a:lnTo>
                <a:lnTo>
                  <a:pt x="10901" y="13383"/>
                </a:lnTo>
                <a:lnTo>
                  <a:pt x="10926" y="13529"/>
                </a:lnTo>
                <a:lnTo>
                  <a:pt x="11047" y="13772"/>
                </a:lnTo>
                <a:lnTo>
                  <a:pt x="11266" y="14259"/>
                </a:lnTo>
                <a:lnTo>
                  <a:pt x="10926" y="14405"/>
                </a:lnTo>
                <a:lnTo>
                  <a:pt x="10561" y="14502"/>
                </a:lnTo>
                <a:lnTo>
                  <a:pt x="10220" y="14575"/>
                </a:lnTo>
                <a:lnTo>
                  <a:pt x="9879" y="14624"/>
                </a:lnTo>
                <a:lnTo>
                  <a:pt x="9198" y="14721"/>
                </a:lnTo>
                <a:lnTo>
                  <a:pt x="8857" y="14794"/>
                </a:lnTo>
                <a:lnTo>
                  <a:pt x="8663" y="14819"/>
                </a:lnTo>
                <a:lnTo>
                  <a:pt x="8517" y="14892"/>
                </a:lnTo>
                <a:lnTo>
                  <a:pt x="8249" y="14892"/>
                </a:lnTo>
                <a:lnTo>
                  <a:pt x="8249" y="14673"/>
                </a:lnTo>
                <a:lnTo>
                  <a:pt x="8273" y="14429"/>
                </a:lnTo>
                <a:lnTo>
                  <a:pt x="8273" y="14308"/>
                </a:lnTo>
                <a:lnTo>
                  <a:pt x="8249" y="14186"/>
                </a:lnTo>
                <a:lnTo>
                  <a:pt x="8225" y="14089"/>
                </a:lnTo>
                <a:lnTo>
                  <a:pt x="8152" y="13991"/>
                </a:lnTo>
                <a:lnTo>
                  <a:pt x="8127" y="13967"/>
                </a:lnTo>
                <a:lnTo>
                  <a:pt x="8030" y="13967"/>
                </a:lnTo>
                <a:lnTo>
                  <a:pt x="8006" y="13991"/>
                </a:lnTo>
                <a:lnTo>
                  <a:pt x="7933" y="14113"/>
                </a:lnTo>
                <a:lnTo>
                  <a:pt x="7884" y="14235"/>
                </a:lnTo>
                <a:lnTo>
                  <a:pt x="7860" y="14478"/>
                </a:lnTo>
                <a:lnTo>
                  <a:pt x="7835" y="14697"/>
                </a:lnTo>
                <a:lnTo>
                  <a:pt x="7860" y="14916"/>
                </a:lnTo>
                <a:lnTo>
                  <a:pt x="7373" y="14916"/>
                </a:lnTo>
                <a:lnTo>
                  <a:pt x="6911" y="14892"/>
                </a:lnTo>
                <a:lnTo>
                  <a:pt x="6448" y="14819"/>
                </a:lnTo>
                <a:lnTo>
                  <a:pt x="5986" y="14746"/>
                </a:lnTo>
                <a:lnTo>
                  <a:pt x="5694" y="14673"/>
                </a:lnTo>
                <a:lnTo>
                  <a:pt x="5402" y="14551"/>
                </a:lnTo>
                <a:lnTo>
                  <a:pt x="5135" y="14429"/>
                </a:lnTo>
                <a:lnTo>
                  <a:pt x="4891" y="14283"/>
                </a:lnTo>
                <a:lnTo>
                  <a:pt x="4940" y="14210"/>
                </a:lnTo>
                <a:lnTo>
                  <a:pt x="5208" y="13748"/>
                </a:lnTo>
                <a:lnTo>
                  <a:pt x="5329" y="13480"/>
                </a:lnTo>
                <a:lnTo>
                  <a:pt x="5378" y="13359"/>
                </a:lnTo>
                <a:lnTo>
                  <a:pt x="5402" y="13213"/>
                </a:lnTo>
                <a:lnTo>
                  <a:pt x="5402" y="13164"/>
                </a:lnTo>
                <a:lnTo>
                  <a:pt x="5378" y="13140"/>
                </a:lnTo>
                <a:lnTo>
                  <a:pt x="5305" y="13091"/>
                </a:lnTo>
                <a:lnTo>
                  <a:pt x="5232" y="13067"/>
                </a:lnTo>
                <a:lnTo>
                  <a:pt x="5135" y="13115"/>
                </a:lnTo>
                <a:lnTo>
                  <a:pt x="5062" y="13188"/>
                </a:lnTo>
                <a:lnTo>
                  <a:pt x="4989" y="13286"/>
                </a:lnTo>
                <a:lnTo>
                  <a:pt x="4867" y="13505"/>
                </a:lnTo>
                <a:lnTo>
                  <a:pt x="4575" y="13991"/>
                </a:lnTo>
                <a:lnTo>
                  <a:pt x="4551" y="14040"/>
                </a:lnTo>
                <a:lnTo>
                  <a:pt x="4137" y="13675"/>
                </a:lnTo>
                <a:lnTo>
                  <a:pt x="3748" y="13286"/>
                </a:lnTo>
                <a:lnTo>
                  <a:pt x="3407" y="12921"/>
                </a:lnTo>
                <a:lnTo>
                  <a:pt x="3091" y="12556"/>
                </a:lnTo>
                <a:lnTo>
                  <a:pt x="2799" y="12191"/>
                </a:lnTo>
                <a:lnTo>
                  <a:pt x="2531" y="11801"/>
                </a:lnTo>
                <a:lnTo>
                  <a:pt x="2774" y="11704"/>
                </a:lnTo>
                <a:lnTo>
                  <a:pt x="3042" y="11582"/>
                </a:lnTo>
                <a:lnTo>
                  <a:pt x="3285" y="11436"/>
                </a:lnTo>
                <a:lnTo>
                  <a:pt x="3358" y="11363"/>
                </a:lnTo>
                <a:lnTo>
                  <a:pt x="3358" y="11290"/>
                </a:lnTo>
                <a:lnTo>
                  <a:pt x="3334" y="11217"/>
                </a:lnTo>
                <a:lnTo>
                  <a:pt x="3310" y="11144"/>
                </a:lnTo>
                <a:lnTo>
                  <a:pt x="3237" y="11096"/>
                </a:lnTo>
                <a:lnTo>
                  <a:pt x="3164" y="11071"/>
                </a:lnTo>
                <a:lnTo>
                  <a:pt x="3066" y="11071"/>
                </a:lnTo>
                <a:lnTo>
                  <a:pt x="2993" y="11120"/>
                </a:lnTo>
                <a:lnTo>
                  <a:pt x="2799" y="11266"/>
                </a:lnTo>
                <a:lnTo>
                  <a:pt x="2580" y="11363"/>
                </a:lnTo>
                <a:lnTo>
                  <a:pt x="2312" y="11461"/>
                </a:lnTo>
                <a:lnTo>
                  <a:pt x="2117" y="11144"/>
                </a:lnTo>
                <a:lnTo>
                  <a:pt x="1947" y="10828"/>
                </a:lnTo>
                <a:lnTo>
                  <a:pt x="1777" y="10487"/>
                </a:lnTo>
                <a:lnTo>
                  <a:pt x="1631" y="10122"/>
                </a:lnTo>
                <a:lnTo>
                  <a:pt x="1509" y="9782"/>
                </a:lnTo>
                <a:lnTo>
                  <a:pt x="1412" y="9393"/>
                </a:lnTo>
                <a:lnTo>
                  <a:pt x="1363" y="9198"/>
                </a:lnTo>
                <a:lnTo>
                  <a:pt x="1363" y="8979"/>
                </a:lnTo>
                <a:lnTo>
                  <a:pt x="1387" y="8565"/>
                </a:lnTo>
                <a:lnTo>
                  <a:pt x="1412" y="8492"/>
                </a:lnTo>
                <a:lnTo>
                  <a:pt x="1558" y="8517"/>
                </a:lnTo>
                <a:lnTo>
                  <a:pt x="2190" y="8517"/>
                </a:lnTo>
                <a:lnTo>
                  <a:pt x="2288" y="8492"/>
                </a:lnTo>
                <a:lnTo>
                  <a:pt x="2361" y="8444"/>
                </a:lnTo>
                <a:lnTo>
                  <a:pt x="2409" y="8371"/>
                </a:lnTo>
                <a:lnTo>
                  <a:pt x="2409" y="8298"/>
                </a:lnTo>
                <a:lnTo>
                  <a:pt x="2409" y="8200"/>
                </a:lnTo>
                <a:lnTo>
                  <a:pt x="2361" y="8127"/>
                </a:lnTo>
                <a:lnTo>
                  <a:pt x="2288" y="8079"/>
                </a:lnTo>
                <a:lnTo>
                  <a:pt x="2190" y="8054"/>
                </a:lnTo>
                <a:lnTo>
                  <a:pt x="1971" y="8054"/>
                </a:lnTo>
                <a:lnTo>
                  <a:pt x="1752" y="8079"/>
                </a:lnTo>
                <a:lnTo>
                  <a:pt x="1509" y="8103"/>
                </a:lnTo>
                <a:lnTo>
                  <a:pt x="1606" y="7446"/>
                </a:lnTo>
                <a:lnTo>
                  <a:pt x="1704" y="6789"/>
                </a:lnTo>
                <a:lnTo>
                  <a:pt x="1801" y="6132"/>
                </a:lnTo>
                <a:lnTo>
                  <a:pt x="1898" y="5816"/>
                </a:lnTo>
                <a:lnTo>
                  <a:pt x="1996" y="5499"/>
                </a:lnTo>
                <a:lnTo>
                  <a:pt x="2117" y="5159"/>
                </a:lnTo>
                <a:lnTo>
                  <a:pt x="2288" y="5305"/>
                </a:lnTo>
                <a:lnTo>
                  <a:pt x="2458" y="5426"/>
                </a:lnTo>
                <a:lnTo>
                  <a:pt x="2701" y="5597"/>
                </a:lnTo>
                <a:lnTo>
                  <a:pt x="2823" y="5645"/>
                </a:lnTo>
                <a:lnTo>
                  <a:pt x="2945" y="5694"/>
                </a:lnTo>
                <a:lnTo>
                  <a:pt x="3066" y="5694"/>
                </a:lnTo>
                <a:lnTo>
                  <a:pt x="3139" y="5670"/>
                </a:lnTo>
                <a:lnTo>
                  <a:pt x="3212" y="5597"/>
                </a:lnTo>
                <a:lnTo>
                  <a:pt x="3237" y="5524"/>
                </a:lnTo>
                <a:lnTo>
                  <a:pt x="3237" y="5451"/>
                </a:lnTo>
                <a:lnTo>
                  <a:pt x="3237" y="5353"/>
                </a:lnTo>
                <a:lnTo>
                  <a:pt x="3164" y="5280"/>
                </a:lnTo>
                <a:lnTo>
                  <a:pt x="3091" y="5232"/>
                </a:lnTo>
                <a:lnTo>
                  <a:pt x="2872" y="5134"/>
                </a:lnTo>
                <a:lnTo>
                  <a:pt x="2677" y="5037"/>
                </a:lnTo>
                <a:lnTo>
                  <a:pt x="2482" y="4915"/>
                </a:lnTo>
                <a:lnTo>
                  <a:pt x="2288" y="4842"/>
                </a:lnTo>
                <a:lnTo>
                  <a:pt x="2555" y="4429"/>
                </a:lnTo>
                <a:lnTo>
                  <a:pt x="2847" y="4039"/>
                </a:lnTo>
                <a:lnTo>
                  <a:pt x="3188" y="3674"/>
                </a:lnTo>
                <a:lnTo>
                  <a:pt x="3529" y="3334"/>
                </a:lnTo>
                <a:lnTo>
                  <a:pt x="3796" y="3090"/>
                </a:lnTo>
                <a:lnTo>
                  <a:pt x="4088" y="2896"/>
                </a:lnTo>
                <a:lnTo>
                  <a:pt x="4380" y="2701"/>
                </a:lnTo>
                <a:lnTo>
                  <a:pt x="4697" y="2506"/>
                </a:lnTo>
                <a:lnTo>
                  <a:pt x="4770" y="2677"/>
                </a:lnTo>
                <a:lnTo>
                  <a:pt x="4867" y="2847"/>
                </a:lnTo>
                <a:lnTo>
                  <a:pt x="4989" y="3090"/>
                </a:lnTo>
                <a:lnTo>
                  <a:pt x="5062" y="3188"/>
                </a:lnTo>
                <a:lnTo>
                  <a:pt x="5159" y="3285"/>
                </a:lnTo>
                <a:lnTo>
                  <a:pt x="5232" y="3334"/>
                </a:lnTo>
                <a:lnTo>
                  <a:pt x="5329" y="3334"/>
                </a:lnTo>
                <a:lnTo>
                  <a:pt x="5402" y="3309"/>
                </a:lnTo>
                <a:lnTo>
                  <a:pt x="5475" y="3261"/>
                </a:lnTo>
                <a:lnTo>
                  <a:pt x="5524" y="3188"/>
                </a:lnTo>
                <a:lnTo>
                  <a:pt x="5548" y="3115"/>
                </a:lnTo>
                <a:lnTo>
                  <a:pt x="5524" y="3042"/>
                </a:lnTo>
                <a:lnTo>
                  <a:pt x="5475" y="2969"/>
                </a:lnTo>
                <a:lnTo>
                  <a:pt x="5402" y="2920"/>
                </a:lnTo>
                <a:lnTo>
                  <a:pt x="5354" y="2847"/>
                </a:lnTo>
                <a:lnTo>
                  <a:pt x="5232" y="2677"/>
                </a:lnTo>
                <a:lnTo>
                  <a:pt x="5135" y="2506"/>
                </a:lnTo>
                <a:lnTo>
                  <a:pt x="5013" y="2360"/>
                </a:lnTo>
                <a:lnTo>
                  <a:pt x="5402" y="2166"/>
                </a:lnTo>
                <a:lnTo>
                  <a:pt x="5792" y="2020"/>
                </a:lnTo>
                <a:lnTo>
                  <a:pt x="6084" y="1922"/>
                </a:lnTo>
                <a:lnTo>
                  <a:pt x="6375" y="1849"/>
                </a:lnTo>
                <a:lnTo>
                  <a:pt x="6984" y="1728"/>
                </a:lnTo>
                <a:lnTo>
                  <a:pt x="7178" y="1703"/>
                </a:lnTo>
                <a:lnTo>
                  <a:pt x="7397" y="1679"/>
                </a:lnTo>
                <a:lnTo>
                  <a:pt x="7616" y="1679"/>
                </a:lnTo>
                <a:lnTo>
                  <a:pt x="7835" y="1655"/>
                </a:lnTo>
                <a:lnTo>
                  <a:pt x="7835" y="1825"/>
                </a:lnTo>
                <a:lnTo>
                  <a:pt x="7835" y="1995"/>
                </a:lnTo>
                <a:lnTo>
                  <a:pt x="7835" y="2287"/>
                </a:lnTo>
                <a:lnTo>
                  <a:pt x="7884" y="2579"/>
                </a:lnTo>
                <a:lnTo>
                  <a:pt x="7908" y="2652"/>
                </a:lnTo>
                <a:lnTo>
                  <a:pt x="7957" y="2701"/>
                </a:lnTo>
                <a:lnTo>
                  <a:pt x="8030" y="2725"/>
                </a:lnTo>
                <a:lnTo>
                  <a:pt x="8127" y="2750"/>
                </a:lnTo>
                <a:lnTo>
                  <a:pt x="8200" y="2725"/>
                </a:lnTo>
                <a:lnTo>
                  <a:pt x="8273" y="2677"/>
                </a:lnTo>
                <a:lnTo>
                  <a:pt x="8322" y="2604"/>
                </a:lnTo>
                <a:lnTo>
                  <a:pt x="8322" y="2506"/>
                </a:lnTo>
                <a:lnTo>
                  <a:pt x="8273" y="1995"/>
                </a:lnTo>
                <a:lnTo>
                  <a:pt x="8273" y="1776"/>
                </a:lnTo>
                <a:lnTo>
                  <a:pt x="8249" y="1655"/>
                </a:lnTo>
                <a:lnTo>
                  <a:pt x="8225" y="1533"/>
                </a:lnTo>
                <a:lnTo>
                  <a:pt x="8444" y="1509"/>
                </a:lnTo>
                <a:close/>
                <a:moveTo>
                  <a:pt x="4575" y="14624"/>
                </a:moveTo>
                <a:lnTo>
                  <a:pt x="4794" y="14746"/>
                </a:lnTo>
                <a:lnTo>
                  <a:pt x="4672" y="14892"/>
                </a:lnTo>
                <a:lnTo>
                  <a:pt x="4526" y="15086"/>
                </a:lnTo>
                <a:lnTo>
                  <a:pt x="4502" y="15135"/>
                </a:lnTo>
                <a:lnTo>
                  <a:pt x="4283" y="14989"/>
                </a:lnTo>
                <a:lnTo>
                  <a:pt x="4380" y="14867"/>
                </a:lnTo>
                <a:lnTo>
                  <a:pt x="4478" y="14746"/>
                </a:lnTo>
                <a:lnTo>
                  <a:pt x="4575" y="14624"/>
                </a:lnTo>
                <a:close/>
                <a:moveTo>
                  <a:pt x="11996" y="14405"/>
                </a:moveTo>
                <a:lnTo>
                  <a:pt x="12045" y="14575"/>
                </a:lnTo>
                <a:lnTo>
                  <a:pt x="12118" y="14770"/>
                </a:lnTo>
                <a:lnTo>
                  <a:pt x="12167" y="14940"/>
                </a:lnTo>
                <a:lnTo>
                  <a:pt x="12191" y="14989"/>
                </a:lnTo>
                <a:lnTo>
                  <a:pt x="11850" y="15184"/>
                </a:lnTo>
                <a:lnTo>
                  <a:pt x="11826" y="15086"/>
                </a:lnTo>
                <a:lnTo>
                  <a:pt x="11777" y="14989"/>
                </a:lnTo>
                <a:lnTo>
                  <a:pt x="11656" y="14819"/>
                </a:lnTo>
                <a:lnTo>
                  <a:pt x="11534" y="14648"/>
                </a:lnTo>
                <a:lnTo>
                  <a:pt x="11777" y="14527"/>
                </a:lnTo>
                <a:lnTo>
                  <a:pt x="11996" y="14405"/>
                </a:lnTo>
                <a:close/>
                <a:moveTo>
                  <a:pt x="11339" y="14746"/>
                </a:moveTo>
                <a:lnTo>
                  <a:pt x="11364" y="14892"/>
                </a:lnTo>
                <a:lnTo>
                  <a:pt x="11437" y="15111"/>
                </a:lnTo>
                <a:lnTo>
                  <a:pt x="11558" y="15330"/>
                </a:lnTo>
                <a:lnTo>
                  <a:pt x="11169" y="15500"/>
                </a:lnTo>
                <a:lnTo>
                  <a:pt x="11193" y="15451"/>
                </a:lnTo>
                <a:lnTo>
                  <a:pt x="11169" y="15378"/>
                </a:lnTo>
                <a:lnTo>
                  <a:pt x="10901" y="15086"/>
                </a:lnTo>
                <a:lnTo>
                  <a:pt x="10804" y="14916"/>
                </a:lnTo>
                <a:lnTo>
                  <a:pt x="11023" y="14843"/>
                </a:lnTo>
                <a:lnTo>
                  <a:pt x="11339" y="14746"/>
                </a:lnTo>
                <a:close/>
                <a:moveTo>
                  <a:pt x="5135" y="14916"/>
                </a:moveTo>
                <a:lnTo>
                  <a:pt x="5548" y="15086"/>
                </a:lnTo>
                <a:lnTo>
                  <a:pt x="5402" y="15232"/>
                </a:lnTo>
                <a:lnTo>
                  <a:pt x="5281" y="15403"/>
                </a:lnTo>
                <a:lnTo>
                  <a:pt x="5232" y="15500"/>
                </a:lnTo>
                <a:lnTo>
                  <a:pt x="5208" y="15573"/>
                </a:lnTo>
                <a:lnTo>
                  <a:pt x="5208" y="15646"/>
                </a:lnTo>
                <a:lnTo>
                  <a:pt x="5183" y="15646"/>
                </a:lnTo>
                <a:lnTo>
                  <a:pt x="5086" y="15597"/>
                </a:lnTo>
                <a:lnTo>
                  <a:pt x="4989" y="15549"/>
                </a:lnTo>
                <a:lnTo>
                  <a:pt x="4818" y="15427"/>
                </a:lnTo>
                <a:lnTo>
                  <a:pt x="4891" y="15305"/>
                </a:lnTo>
                <a:lnTo>
                  <a:pt x="4964" y="15208"/>
                </a:lnTo>
                <a:lnTo>
                  <a:pt x="5086" y="15013"/>
                </a:lnTo>
                <a:lnTo>
                  <a:pt x="5086" y="14965"/>
                </a:lnTo>
                <a:lnTo>
                  <a:pt x="5110" y="14965"/>
                </a:lnTo>
                <a:lnTo>
                  <a:pt x="5110" y="14940"/>
                </a:lnTo>
                <a:lnTo>
                  <a:pt x="5135" y="14916"/>
                </a:lnTo>
                <a:close/>
                <a:moveTo>
                  <a:pt x="10561" y="14965"/>
                </a:moveTo>
                <a:lnTo>
                  <a:pt x="10609" y="15135"/>
                </a:lnTo>
                <a:lnTo>
                  <a:pt x="10707" y="15305"/>
                </a:lnTo>
                <a:lnTo>
                  <a:pt x="10804" y="15451"/>
                </a:lnTo>
                <a:lnTo>
                  <a:pt x="10926" y="15573"/>
                </a:lnTo>
                <a:lnTo>
                  <a:pt x="10950" y="15597"/>
                </a:lnTo>
                <a:lnTo>
                  <a:pt x="10877" y="15622"/>
                </a:lnTo>
                <a:lnTo>
                  <a:pt x="10609" y="15719"/>
                </a:lnTo>
                <a:lnTo>
                  <a:pt x="10585" y="15670"/>
                </a:lnTo>
                <a:lnTo>
                  <a:pt x="10512" y="15476"/>
                </a:lnTo>
                <a:lnTo>
                  <a:pt x="10415" y="15305"/>
                </a:lnTo>
                <a:lnTo>
                  <a:pt x="10342" y="15184"/>
                </a:lnTo>
                <a:lnTo>
                  <a:pt x="10293" y="15038"/>
                </a:lnTo>
                <a:lnTo>
                  <a:pt x="10561" y="14965"/>
                </a:lnTo>
                <a:close/>
                <a:moveTo>
                  <a:pt x="5913" y="15184"/>
                </a:moveTo>
                <a:lnTo>
                  <a:pt x="6327" y="15257"/>
                </a:lnTo>
                <a:lnTo>
                  <a:pt x="6181" y="15403"/>
                </a:lnTo>
                <a:lnTo>
                  <a:pt x="6084" y="15500"/>
                </a:lnTo>
                <a:lnTo>
                  <a:pt x="5986" y="15597"/>
                </a:lnTo>
                <a:lnTo>
                  <a:pt x="5913" y="15743"/>
                </a:lnTo>
                <a:lnTo>
                  <a:pt x="5889" y="15792"/>
                </a:lnTo>
                <a:lnTo>
                  <a:pt x="5865" y="15865"/>
                </a:lnTo>
                <a:lnTo>
                  <a:pt x="5524" y="15768"/>
                </a:lnTo>
                <a:lnTo>
                  <a:pt x="5621" y="15622"/>
                </a:lnTo>
                <a:lnTo>
                  <a:pt x="5694" y="15476"/>
                </a:lnTo>
                <a:lnTo>
                  <a:pt x="5889" y="15208"/>
                </a:lnTo>
                <a:lnTo>
                  <a:pt x="5913" y="15184"/>
                </a:lnTo>
                <a:close/>
                <a:moveTo>
                  <a:pt x="10025" y="15062"/>
                </a:moveTo>
                <a:lnTo>
                  <a:pt x="10025" y="15159"/>
                </a:lnTo>
                <a:lnTo>
                  <a:pt x="10025" y="15232"/>
                </a:lnTo>
                <a:lnTo>
                  <a:pt x="10074" y="15427"/>
                </a:lnTo>
                <a:lnTo>
                  <a:pt x="10171" y="15597"/>
                </a:lnTo>
                <a:lnTo>
                  <a:pt x="10220" y="15768"/>
                </a:lnTo>
                <a:lnTo>
                  <a:pt x="10244" y="15816"/>
                </a:lnTo>
                <a:lnTo>
                  <a:pt x="9758" y="15914"/>
                </a:lnTo>
                <a:lnTo>
                  <a:pt x="9758" y="15841"/>
                </a:lnTo>
                <a:lnTo>
                  <a:pt x="9758" y="15743"/>
                </a:lnTo>
                <a:lnTo>
                  <a:pt x="9709" y="15597"/>
                </a:lnTo>
                <a:lnTo>
                  <a:pt x="9660" y="15354"/>
                </a:lnTo>
                <a:lnTo>
                  <a:pt x="9660" y="15135"/>
                </a:lnTo>
                <a:lnTo>
                  <a:pt x="10025" y="15062"/>
                </a:lnTo>
                <a:close/>
                <a:moveTo>
                  <a:pt x="9466" y="15135"/>
                </a:moveTo>
                <a:lnTo>
                  <a:pt x="9441" y="15257"/>
                </a:lnTo>
                <a:lnTo>
                  <a:pt x="9417" y="15354"/>
                </a:lnTo>
                <a:lnTo>
                  <a:pt x="9417" y="15549"/>
                </a:lnTo>
                <a:lnTo>
                  <a:pt x="9417" y="15768"/>
                </a:lnTo>
                <a:lnTo>
                  <a:pt x="9441" y="15889"/>
                </a:lnTo>
                <a:lnTo>
                  <a:pt x="9490" y="15987"/>
                </a:lnTo>
                <a:lnTo>
                  <a:pt x="9441" y="15987"/>
                </a:lnTo>
                <a:lnTo>
                  <a:pt x="9247" y="16011"/>
                </a:lnTo>
                <a:lnTo>
                  <a:pt x="9222" y="15889"/>
                </a:lnTo>
                <a:lnTo>
                  <a:pt x="9198" y="15768"/>
                </a:lnTo>
                <a:lnTo>
                  <a:pt x="9125" y="15451"/>
                </a:lnTo>
                <a:lnTo>
                  <a:pt x="9125" y="15354"/>
                </a:lnTo>
                <a:lnTo>
                  <a:pt x="9076" y="15208"/>
                </a:lnTo>
                <a:lnTo>
                  <a:pt x="9441" y="15159"/>
                </a:lnTo>
                <a:lnTo>
                  <a:pt x="9466" y="15135"/>
                </a:lnTo>
                <a:close/>
                <a:moveTo>
                  <a:pt x="6594" y="15305"/>
                </a:moveTo>
                <a:lnTo>
                  <a:pt x="7032" y="15354"/>
                </a:lnTo>
                <a:lnTo>
                  <a:pt x="6984" y="15476"/>
                </a:lnTo>
                <a:lnTo>
                  <a:pt x="6935" y="15573"/>
                </a:lnTo>
                <a:lnTo>
                  <a:pt x="6886" y="15743"/>
                </a:lnTo>
                <a:lnTo>
                  <a:pt x="6813" y="15889"/>
                </a:lnTo>
                <a:lnTo>
                  <a:pt x="6765" y="15962"/>
                </a:lnTo>
                <a:lnTo>
                  <a:pt x="6740" y="16060"/>
                </a:lnTo>
                <a:lnTo>
                  <a:pt x="6254" y="15962"/>
                </a:lnTo>
                <a:lnTo>
                  <a:pt x="6351" y="15816"/>
                </a:lnTo>
                <a:lnTo>
                  <a:pt x="6448" y="15646"/>
                </a:lnTo>
                <a:lnTo>
                  <a:pt x="6521" y="15500"/>
                </a:lnTo>
                <a:lnTo>
                  <a:pt x="6570" y="15403"/>
                </a:lnTo>
                <a:lnTo>
                  <a:pt x="6594" y="15305"/>
                </a:lnTo>
                <a:close/>
                <a:moveTo>
                  <a:pt x="8249" y="15354"/>
                </a:moveTo>
                <a:lnTo>
                  <a:pt x="8225" y="15476"/>
                </a:lnTo>
                <a:lnTo>
                  <a:pt x="8200" y="15573"/>
                </a:lnTo>
                <a:lnTo>
                  <a:pt x="8200" y="15695"/>
                </a:lnTo>
                <a:lnTo>
                  <a:pt x="8200" y="15816"/>
                </a:lnTo>
                <a:lnTo>
                  <a:pt x="8273" y="16035"/>
                </a:lnTo>
                <a:lnTo>
                  <a:pt x="8127" y="16060"/>
                </a:lnTo>
                <a:lnTo>
                  <a:pt x="8103" y="16011"/>
                </a:lnTo>
                <a:lnTo>
                  <a:pt x="8079" y="15962"/>
                </a:lnTo>
                <a:lnTo>
                  <a:pt x="8054" y="15938"/>
                </a:lnTo>
                <a:lnTo>
                  <a:pt x="8054" y="15914"/>
                </a:lnTo>
                <a:lnTo>
                  <a:pt x="8054" y="15695"/>
                </a:lnTo>
                <a:lnTo>
                  <a:pt x="8079" y="15476"/>
                </a:lnTo>
                <a:lnTo>
                  <a:pt x="8079" y="15354"/>
                </a:lnTo>
                <a:close/>
                <a:moveTo>
                  <a:pt x="8930" y="15232"/>
                </a:moveTo>
                <a:lnTo>
                  <a:pt x="8906" y="15305"/>
                </a:lnTo>
                <a:lnTo>
                  <a:pt x="8882" y="15403"/>
                </a:lnTo>
                <a:lnTo>
                  <a:pt x="8857" y="15573"/>
                </a:lnTo>
                <a:lnTo>
                  <a:pt x="8857" y="15816"/>
                </a:lnTo>
                <a:lnTo>
                  <a:pt x="8882" y="15938"/>
                </a:lnTo>
                <a:lnTo>
                  <a:pt x="8930" y="16060"/>
                </a:lnTo>
                <a:lnTo>
                  <a:pt x="8638" y="16084"/>
                </a:lnTo>
                <a:lnTo>
                  <a:pt x="8638" y="16035"/>
                </a:lnTo>
                <a:lnTo>
                  <a:pt x="8638" y="15987"/>
                </a:lnTo>
                <a:lnTo>
                  <a:pt x="8565" y="15816"/>
                </a:lnTo>
                <a:lnTo>
                  <a:pt x="8517" y="15622"/>
                </a:lnTo>
                <a:lnTo>
                  <a:pt x="8541" y="15476"/>
                </a:lnTo>
                <a:lnTo>
                  <a:pt x="8541" y="15330"/>
                </a:lnTo>
                <a:lnTo>
                  <a:pt x="8614" y="15305"/>
                </a:lnTo>
                <a:lnTo>
                  <a:pt x="8663" y="15257"/>
                </a:lnTo>
                <a:lnTo>
                  <a:pt x="8930" y="15232"/>
                </a:lnTo>
                <a:close/>
                <a:moveTo>
                  <a:pt x="7738" y="15378"/>
                </a:moveTo>
                <a:lnTo>
                  <a:pt x="7689" y="15646"/>
                </a:lnTo>
                <a:lnTo>
                  <a:pt x="7665" y="15914"/>
                </a:lnTo>
                <a:lnTo>
                  <a:pt x="7689" y="16011"/>
                </a:lnTo>
                <a:lnTo>
                  <a:pt x="7714" y="16108"/>
                </a:lnTo>
                <a:lnTo>
                  <a:pt x="7446" y="16133"/>
                </a:lnTo>
                <a:lnTo>
                  <a:pt x="7178" y="16108"/>
                </a:lnTo>
                <a:lnTo>
                  <a:pt x="7203" y="16060"/>
                </a:lnTo>
                <a:lnTo>
                  <a:pt x="7276" y="15865"/>
                </a:lnTo>
                <a:lnTo>
                  <a:pt x="7349" y="15622"/>
                </a:lnTo>
                <a:lnTo>
                  <a:pt x="7397" y="15378"/>
                </a:lnTo>
                <a:close/>
                <a:moveTo>
                  <a:pt x="8419" y="0"/>
                </a:moveTo>
                <a:lnTo>
                  <a:pt x="8006" y="25"/>
                </a:lnTo>
                <a:lnTo>
                  <a:pt x="7592" y="98"/>
                </a:lnTo>
                <a:lnTo>
                  <a:pt x="7349" y="73"/>
                </a:lnTo>
                <a:lnTo>
                  <a:pt x="7130" y="98"/>
                </a:lnTo>
                <a:lnTo>
                  <a:pt x="6886" y="122"/>
                </a:lnTo>
                <a:lnTo>
                  <a:pt x="6667" y="171"/>
                </a:lnTo>
                <a:lnTo>
                  <a:pt x="6205" y="292"/>
                </a:lnTo>
                <a:lnTo>
                  <a:pt x="5816" y="414"/>
                </a:lnTo>
                <a:lnTo>
                  <a:pt x="5451" y="536"/>
                </a:lnTo>
                <a:lnTo>
                  <a:pt x="5110" y="682"/>
                </a:lnTo>
                <a:lnTo>
                  <a:pt x="4794" y="828"/>
                </a:lnTo>
                <a:lnTo>
                  <a:pt x="4478" y="998"/>
                </a:lnTo>
                <a:lnTo>
                  <a:pt x="3845" y="1363"/>
                </a:lnTo>
                <a:lnTo>
                  <a:pt x="3237" y="1776"/>
                </a:lnTo>
                <a:lnTo>
                  <a:pt x="2872" y="2020"/>
                </a:lnTo>
                <a:lnTo>
                  <a:pt x="2531" y="2287"/>
                </a:lnTo>
                <a:lnTo>
                  <a:pt x="2215" y="2579"/>
                </a:lnTo>
                <a:lnTo>
                  <a:pt x="1923" y="2871"/>
                </a:lnTo>
                <a:lnTo>
                  <a:pt x="1631" y="3212"/>
                </a:lnTo>
                <a:lnTo>
                  <a:pt x="1387" y="3528"/>
                </a:lnTo>
                <a:lnTo>
                  <a:pt x="1144" y="3893"/>
                </a:lnTo>
                <a:lnTo>
                  <a:pt x="949" y="4283"/>
                </a:lnTo>
                <a:lnTo>
                  <a:pt x="755" y="4648"/>
                </a:lnTo>
                <a:lnTo>
                  <a:pt x="609" y="5037"/>
                </a:lnTo>
                <a:lnTo>
                  <a:pt x="463" y="5426"/>
                </a:lnTo>
                <a:lnTo>
                  <a:pt x="341" y="5840"/>
                </a:lnTo>
                <a:lnTo>
                  <a:pt x="244" y="6254"/>
                </a:lnTo>
                <a:lnTo>
                  <a:pt x="146" y="6643"/>
                </a:lnTo>
                <a:lnTo>
                  <a:pt x="98" y="7057"/>
                </a:lnTo>
                <a:lnTo>
                  <a:pt x="49" y="7470"/>
                </a:lnTo>
                <a:lnTo>
                  <a:pt x="0" y="7908"/>
                </a:lnTo>
                <a:lnTo>
                  <a:pt x="0" y="8346"/>
                </a:lnTo>
                <a:lnTo>
                  <a:pt x="0" y="8784"/>
                </a:lnTo>
                <a:lnTo>
                  <a:pt x="25" y="9198"/>
                </a:lnTo>
                <a:lnTo>
                  <a:pt x="98" y="9636"/>
                </a:lnTo>
                <a:lnTo>
                  <a:pt x="171" y="10049"/>
                </a:lnTo>
                <a:lnTo>
                  <a:pt x="268" y="10487"/>
                </a:lnTo>
                <a:lnTo>
                  <a:pt x="390" y="10901"/>
                </a:lnTo>
                <a:lnTo>
                  <a:pt x="560" y="11315"/>
                </a:lnTo>
                <a:lnTo>
                  <a:pt x="730" y="11728"/>
                </a:lnTo>
                <a:lnTo>
                  <a:pt x="949" y="12118"/>
                </a:lnTo>
                <a:lnTo>
                  <a:pt x="1193" y="12507"/>
                </a:lnTo>
                <a:lnTo>
                  <a:pt x="1436" y="12896"/>
                </a:lnTo>
                <a:lnTo>
                  <a:pt x="1704" y="13261"/>
                </a:lnTo>
                <a:lnTo>
                  <a:pt x="2263" y="13967"/>
                </a:lnTo>
                <a:lnTo>
                  <a:pt x="2580" y="14308"/>
                </a:lnTo>
                <a:lnTo>
                  <a:pt x="2896" y="14624"/>
                </a:lnTo>
                <a:lnTo>
                  <a:pt x="3261" y="14892"/>
                </a:lnTo>
                <a:lnTo>
                  <a:pt x="3626" y="15159"/>
                </a:lnTo>
                <a:lnTo>
                  <a:pt x="4015" y="15403"/>
                </a:lnTo>
                <a:lnTo>
                  <a:pt x="4210" y="15524"/>
                </a:lnTo>
                <a:lnTo>
                  <a:pt x="4405" y="15670"/>
                </a:lnTo>
                <a:lnTo>
                  <a:pt x="4648" y="15889"/>
                </a:lnTo>
                <a:lnTo>
                  <a:pt x="4770" y="15987"/>
                </a:lnTo>
                <a:lnTo>
                  <a:pt x="4916" y="16060"/>
                </a:lnTo>
                <a:lnTo>
                  <a:pt x="5329" y="16230"/>
                </a:lnTo>
                <a:lnTo>
                  <a:pt x="5767" y="16352"/>
                </a:lnTo>
                <a:lnTo>
                  <a:pt x="6205" y="16473"/>
                </a:lnTo>
                <a:lnTo>
                  <a:pt x="6643" y="16571"/>
                </a:lnTo>
                <a:lnTo>
                  <a:pt x="7081" y="16619"/>
                </a:lnTo>
                <a:lnTo>
                  <a:pt x="7543" y="16619"/>
                </a:lnTo>
                <a:lnTo>
                  <a:pt x="7981" y="16595"/>
                </a:lnTo>
                <a:lnTo>
                  <a:pt x="8419" y="16522"/>
                </a:lnTo>
                <a:lnTo>
                  <a:pt x="8492" y="16498"/>
                </a:lnTo>
                <a:lnTo>
                  <a:pt x="8541" y="16449"/>
                </a:lnTo>
                <a:lnTo>
                  <a:pt x="8760" y="16498"/>
                </a:lnTo>
                <a:lnTo>
                  <a:pt x="8979" y="16498"/>
                </a:lnTo>
                <a:lnTo>
                  <a:pt x="9417" y="16425"/>
                </a:lnTo>
                <a:lnTo>
                  <a:pt x="9855" y="16352"/>
                </a:lnTo>
                <a:lnTo>
                  <a:pt x="10293" y="16254"/>
                </a:lnTo>
                <a:lnTo>
                  <a:pt x="10707" y="16133"/>
                </a:lnTo>
                <a:lnTo>
                  <a:pt x="11120" y="15987"/>
                </a:lnTo>
                <a:lnTo>
                  <a:pt x="11510" y="15841"/>
                </a:lnTo>
                <a:lnTo>
                  <a:pt x="11875" y="15670"/>
                </a:lnTo>
                <a:lnTo>
                  <a:pt x="12240" y="15476"/>
                </a:lnTo>
                <a:lnTo>
                  <a:pt x="12605" y="15257"/>
                </a:lnTo>
                <a:lnTo>
                  <a:pt x="12945" y="15013"/>
                </a:lnTo>
                <a:lnTo>
                  <a:pt x="13262" y="14770"/>
                </a:lnTo>
                <a:lnTo>
                  <a:pt x="13578" y="14502"/>
                </a:lnTo>
                <a:lnTo>
                  <a:pt x="13870" y="14235"/>
                </a:lnTo>
                <a:lnTo>
                  <a:pt x="14186" y="13918"/>
                </a:lnTo>
                <a:lnTo>
                  <a:pt x="14454" y="13626"/>
                </a:lnTo>
                <a:lnTo>
                  <a:pt x="14697" y="13286"/>
                </a:lnTo>
                <a:lnTo>
                  <a:pt x="14940" y="12945"/>
                </a:lnTo>
                <a:lnTo>
                  <a:pt x="15159" y="12580"/>
                </a:lnTo>
                <a:lnTo>
                  <a:pt x="15354" y="12215"/>
                </a:lnTo>
                <a:lnTo>
                  <a:pt x="15549" y="11850"/>
                </a:lnTo>
                <a:lnTo>
                  <a:pt x="15719" y="11461"/>
                </a:lnTo>
                <a:lnTo>
                  <a:pt x="15865" y="11071"/>
                </a:lnTo>
                <a:lnTo>
                  <a:pt x="16011" y="10658"/>
                </a:lnTo>
                <a:lnTo>
                  <a:pt x="16108" y="10244"/>
                </a:lnTo>
                <a:lnTo>
                  <a:pt x="16206" y="9806"/>
                </a:lnTo>
                <a:lnTo>
                  <a:pt x="16254" y="9514"/>
                </a:lnTo>
                <a:lnTo>
                  <a:pt x="16279" y="9198"/>
                </a:lnTo>
                <a:lnTo>
                  <a:pt x="16279" y="9028"/>
                </a:lnTo>
                <a:lnTo>
                  <a:pt x="16279" y="8882"/>
                </a:lnTo>
                <a:lnTo>
                  <a:pt x="16230" y="8736"/>
                </a:lnTo>
                <a:lnTo>
                  <a:pt x="16157" y="8614"/>
                </a:lnTo>
                <a:lnTo>
                  <a:pt x="16157" y="8298"/>
                </a:lnTo>
                <a:lnTo>
                  <a:pt x="16157" y="8079"/>
                </a:lnTo>
                <a:lnTo>
                  <a:pt x="16157" y="7860"/>
                </a:lnTo>
                <a:lnTo>
                  <a:pt x="16157" y="7641"/>
                </a:lnTo>
                <a:lnTo>
                  <a:pt x="16157" y="7422"/>
                </a:lnTo>
                <a:lnTo>
                  <a:pt x="16084" y="6935"/>
                </a:lnTo>
                <a:lnTo>
                  <a:pt x="15962" y="6448"/>
                </a:lnTo>
                <a:lnTo>
                  <a:pt x="15841" y="5962"/>
                </a:lnTo>
                <a:lnTo>
                  <a:pt x="15743" y="5499"/>
                </a:lnTo>
                <a:lnTo>
                  <a:pt x="15622" y="5061"/>
                </a:lnTo>
                <a:lnTo>
                  <a:pt x="15500" y="4648"/>
                </a:lnTo>
                <a:lnTo>
                  <a:pt x="15330" y="4234"/>
                </a:lnTo>
                <a:lnTo>
                  <a:pt x="15135" y="3845"/>
                </a:lnTo>
                <a:lnTo>
                  <a:pt x="14892" y="3480"/>
                </a:lnTo>
                <a:lnTo>
                  <a:pt x="14648" y="3139"/>
                </a:lnTo>
                <a:lnTo>
                  <a:pt x="14356" y="2798"/>
                </a:lnTo>
                <a:lnTo>
                  <a:pt x="14065" y="2458"/>
                </a:lnTo>
                <a:lnTo>
                  <a:pt x="13724" y="2166"/>
                </a:lnTo>
                <a:lnTo>
                  <a:pt x="13359" y="1874"/>
                </a:lnTo>
                <a:lnTo>
                  <a:pt x="12970" y="1606"/>
                </a:lnTo>
                <a:lnTo>
                  <a:pt x="12556" y="1363"/>
                </a:lnTo>
                <a:lnTo>
                  <a:pt x="12142" y="1144"/>
                </a:lnTo>
                <a:lnTo>
                  <a:pt x="11729" y="925"/>
                </a:lnTo>
                <a:lnTo>
                  <a:pt x="10877" y="560"/>
                </a:lnTo>
                <a:lnTo>
                  <a:pt x="10488" y="414"/>
                </a:lnTo>
                <a:lnTo>
                  <a:pt x="10098" y="292"/>
                </a:lnTo>
                <a:lnTo>
                  <a:pt x="9685" y="171"/>
                </a:lnTo>
                <a:lnTo>
                  <a:pt x="9271" y="73"/>
                </a:lnTo>
                <a:lnTo>
                  <a:pt x="8833" y="25"/>
                </a:lnTo>
                <a:lnTo>
                  <a:pt x="8419"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Debrief"/>
          <p:cNvSpPr/>
          <p:nvPr/>
        </p:nvSpPr>
        <p:spPr>
          <a:xfrm>
            <a:off x="4174427" y="132877"/>
            <a:ext cx="3062176" cy="1998921"/>
          </a:xfrm>
          <a:prstGeom prst="wedgeEllipseCallout">
            <a:avLst/>
          </a:prstGeom>
          <a:solidFill>
            <a:srgbClr val="9A57CD"/>
          </a:solidFill>
          <a:ln>
            <a:solidFill>
              <a:srgbClr val="9A5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Debrief</a:t>
            </a:r>
            <a:endParaRPr lang="en-US" sz="4400" b="1" dirty="0"/>
          </a:p>
        </p:txBody>
      </p:sp>
    </p:spTree>
    <p:extLst>
      <p:ext uri="{BB962C8B-B14F-4D97-AF65-F5344CB8AC3E}">
        <p14:creationId xmlns:p14="http://schemas.microsoft.com/office/powerpoint/2010/main" val="25119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rgbClr val="92D050"/>
                </a:solidFill>
                <a:latin typeface="+mj-lt"/>
              </a:rPr>
              <a:t>Name That Financial Record</a:t>
            </a:r>
            <a:endParaRPr lang="en-US" sz="2400" b="1" dirty="0">
              <a:solidFill>
                <a:srgbClr val="92D05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589554749"/>
              </p:ext>
            </p:extLst>
          </p:nvPr>
        </p:nvGraphicFramePr>
        <p:xfrm>
          <a:off x="0" y="539751"/>
          <a:ext cx="9144000" cy="4603749"/>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2987749">
                  <a:extLst>
                    <a:ext uri="{9D8B030D-6E8A-4147-A177-3AD203B41FA5}">
                      <a16:colId xmlns:a16="http://schemas.microsoft.com/office/drawing/2014/main" val="3067610244"/>
                    </a:ext>
                  </a:extLst>
                </a:gridCol>
                <a:gridCol w="786809">
                  <a:extLst>
                    <a:ext uri="{9D8B030D-6E8A-4147-A177-3AD203B41FA5}">
                      <a16:colId xmlns:a16="http://schemas.microsoft.com/office/drawing/2014/main" val="3895586233"/>
                    </a:ext>
                  </a:extLst>
                </a:gridCol>
                <a:gridCol w="701749">
                  <a:extLst>
                    <a:ext uri="{9D8B030D-6E8A-4147-A177-3AD203B41FA5}">
                      <a16:colId xmlns:a16="http://schemas.microsoft.com/office/drawing/2014/main" val="731309739"/>
                    </a:ext>
                  </a:extLst>
                </a:gridCol>
                <a:gridCol w="829340">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472206">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Financial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 </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1415904">
                <a:tc>
                  <a:txBody>
                    <a:bodyPr/>
                    <a:lstStyle/>
                    <a:p>
                      <a:pPr algn="ctr"/>
                      <a:r>
                        <a:rPr lang="en-US" dirty="0" smtClean="0">
                          <a:solidFill>
                            <a:schemeClr val="accent1">
                              <a:lumMod val="50000"/>
                            </a:schemeClr>
                          </a:solidFill>
                          <a:latin typeface="+mn-lt"/>
                        </a:rPr>
                        <a:t>Bank</a:t>
                      </a:r>
                      <a:r>
                        <a:rPr lang="en-US" baseline="0" dirty="0" smtClean="0">
                          <a:solidFill>
                            <a:schemeClr val="accent1">
                              <a:lumMod val="50000"/>
                            </a:schemeClr>
                          </a:solidFill>
                          <a:latin typeface="+mn-lt"/>
                        </a:rPr>
                        <a:t> Statements/</a:t>
                      </a:r>
                    </a:p>
                    <a:p>
                      <a:pPr algn="ctr"/>
                      <a:r>
                        <a:rPr lang="en-US" baseline="0" dirty="0" smtClean="0">
                          <a:solidFill>
                            <a:schemeClr val="accent1">
                              <a:lumMod val="50000"/>
                            </a:schemeClr>
                          </a:solidFill>
                          <a:latin typeface="+mn-lt"/>
                        </a:rPr>
                        <a:t>Cancelled Checks</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200" dirty="0" smtClean="0">
                          <a:solidFill>
                            <a:schemeClr val="accent1">
                              <a:lumMod val="50000"/>
                            </a:schemeClr>
                          </a:solidFill>
                          <a:latin typeface="+mn-lt"/>
                        </a:rPr>
                        <a:t>To document non-profit food service</a:t>
                      </a:r>
                    </a:p>
                    <a:p>
                      <a:pPr marL="285750" indent="-285750" algn="l">
                        <a:buFont typeface="Arial" panose="020B0604020202020204" pitchFamily="34" charset="0"/>
                        <a:buChar char="•"/>
                      </a:pPr>
                      <a:r>
                        <a:rPr lang="en-US" sz="1200" dirty="0" smtClean="0">
                          <a:solidFill>
                            <a:schemeClr val="accent1">
                              <a:lumMod val="50000"/>
                            </a:schemeClr>
                          </a:solidFill>
                          <a:latin typeface="+mn-lt"/>
                        </a:rPr>
                        <a:t>Payroll</a:t>
                      </a:r>
                      <a:r>
                        <a:rPr lang="en-US" sz="1200" baseline="0" dirty="0" smtClean="0">
                          <a:solidFill>
                            <a:schemeClr val="accent1">
                              <a:lumMod val="50000"/>
                            </a:schemeClr>
                          </a:solidFill>
                          <a:latin typeface="+mn-lt"/>
                        </a:rPr>
                        <a:t> verification</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Reimbursement distribution verification</a:t>
                      </a:r>
                      <a:endParaRPr lang="en-US" sz="12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indent="0" algn="l">
                        <a:buFont typeface="Arial" panose="020B0604020202020204" pitchFamily="34" charset="0"/>
                        <a:buNone/>
                      </a:pPr>
                      <a:endParaRPr lang="en-US" sz="1000"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414835">
                <a:tc>
                  <a:txBody>
                    <a:bodyPr/>
                    <a:lstStyle/>
                    <a:p>
                      <a:pPr algn="ctr"/>
                      <a:r>
                        <a:rPr lang="en-US" dirty="0" smtClean="0">
                          <a:solidFill>
                            <a:schemeClr val="accent1">
                              <a:lumMod val="50000"/>
                            </a:schemeClr>
                          </a:solidFill>
                          <a:latin typeface="+mn-lt"/>
                        </a:rPr>
                        <a:t>Itemized Receipts/</a:t>
                      </a:r>
                    </a:p>
                    <a:p>
                      <a:pPr algn="ctr"/>
                      <a:r>
                        <a:rPr lang="en-US" dirty="0" smtClean="0">
                          <a:solidFill>
                            <a:schemeClr val="accent1">
                              <a:lumMod val="50000"/>
                            </a:schemeClr>
                          </a:solidFill>
                          <a:latin typeface="+mn-lt"/>
                        </a:rPr>
                        <a:t>Invoice</a:t>
                      </a:r>
                      <a:r>
                        <a:rPr lang="en-US" baseline="0" dirty="0" smtClean="0">
                          <a:solidFill>
                            <a:schemeClr val="accent1">
                              <a:lumMod val="50000"/>
                            </a:schemeClr>
                          </a:solidFill>
                          <a:latin typeface="+mn-lt"/>
                        </a:rPr>
                        <a:t>s</a:t>
                      </a:r>
                      <a:endParaRPr lang="en-US" dirty="0" smtClean="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200" dirty="0" smtClean="0">
                          <a:solidFill>
                            <a:schemeClr val="accent1">
                              <a:lumMod val="50000"/>
                            </a:schemeClr>
                          </a:solidFill>
                          <a:latin typeface="+mn-lt"/>
                        </a:rPr>
                        <a:t>Merchant’s name</a:t>
                      </a:r>
                    </a:p>
                    <a:p>
                      <a:pPr marL="285750" indent="-285750" algn="l">
                        <a:buFont typeface="Arial" panose="020B0604020202020204" pitchFamily="34" charset="0"/>
                        <a:buChar char="•"/>
                      </a:pPr>
                      <a:r>
                        <a:rPr lang="en-US" sz="1200" dirty="0" smtClean="0">
                          <a:solidFill>
                            <a:schemeClr val="accent1">
                              <a:lumMod val="50000"/>
                            </a:schemeClr>
                          </a:solidFill>
                          <a:latin typeface="+mn-lt"/>
                        </a:rPr>
                        <a:t>Date</a:t>
                      </a:r>
                    </a:p>
                    <a:p>
                      <a:pPr marL="285750" indent="-285750" algn="l">
                        <a:buFont typeface="Arial" panose="020B0604020202020204" pitchFamily="34" charset="0"/>
                        <a:buChar char="•"/>
                      </a:pPr>
                      <a:r>
                        <a:rPr lang="en-US" sz="1200" dirty="0" smtClean="0">
                          <a:solidFill>
                            <a:schemeClr val="accent1">
                              <a:lumMod val="50000"/>
                            </a:schemeClr>
                          </a:solidFill>
                          <a:latin typeface="+mn-lt"/>
                        </a:rPr>
                        <a:t>Items</a:t>
                      </a:r>
                      <a:r>
                        <a:rPr lang="en-US" sz="1200" baseline="0" dirty="0" smtClean="0">
                          <a:solidFill>
                            <a:schemeClr val="accent1">
                              <a:lumMod val="50000"/>
                            </a:schemeClr>
                          </a:solidFill>
                          <a:latin typeface="+mn-lt"/>
                        </a:rPr>
                        <a:t> purchased</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Price of each item</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Total amount of bill</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Method of payment</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Donation receipts</a:t>
                      </a:r>
                      <a:endParaRPr lang="en-US" sz="12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l"/>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r h="1300804">
                <a:tc>
                  <a:txBody>
                    <a:bodyPr/>
                    <a:lstStyle/>
                    <a:p>
                      <a:pPr algn="ctr"/>
                      <a:r>
                        <a:rPr lang="en-US" dirty="0" smtClean="0">
                          <a:solidFill>
                            <a:schemeClr val="accent1">
                              <a:lumMod val="50000"/>
                            </a:schemeClr>
                          </a:solidFill>
                          <a:latin typeface="+mn-lt"/>
                        </a:rPr>
                        <a:t>Compensation</a:t>
                      </a:r>
                      <a:r>
                        <a:rPr lang="en-US" baseline="0" dirty="0" smtClean="0">
                          <a:solidFill>
                            <a:schemeClr val="accent1">
                              <a:lumMod val="50000"/>
                            </a:schemeClr>
                          </a:solidFill>
                          <a:latin typeface="+mn-lt"/>
                        </a:rPr>
                        <a:t> Plan</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100" dirty="0" smtClean="0">
                          <a:solidFill>
                            <a:schemeClr val="accent1">
                              <a:lumMod val="50000"/>
                            </a:schemeClr>
                          </a:solidFill>
                          <a:latin typeface="+mn-lt"/>
                        </a:rPr>
                        <a:t>Rates of pay </a:t>
                      </a:r>
                    </a:p>
                    <a:p>
                      <a:pPr marL="285750" indent="-285750" algn="l">
                        <a:buFont typeface="Arial" panose="020B0604020202020204" pitchFamily="34" charset="0"/>
                        <a:buChar char="•"/>
                      </a:pPr>
                      <a:r>
                        <a:rPr lang="en-US" sz="1100" dirty="0" smtClean="0">
                          <a:solidFill>
                            <a:schemeClr val="accent1">
                              <a:lumMod val="50000"/>
                            </a:schemeClr>
                          </a:solidFill>
                          <a:latin typeface="+mn-lt"/>
                        </a:rPr>
                        <a:t>Hours of work</a:t>
                      </a:r>
                    </a:p>
                    <a:p>
                      <a:pPr marL="285750" indent="-285750" algn="l">
                        <a:buFont typeface="Arial" panose="020B0604020202020204" pitchFamily="34" charset="0"/>
                        <a:buChar char="•"/>
                      </a:pPr>
                      <a:r>
                        <a:rPr lang="en-US" sz="1100" dirty="0" smtClean="0">
                          <a:solidFill>
                            <a:schemeClr val="accent1">
                              <a:lumMod val="50000"/>
                            </a:schemeClr>
                          </a:solidFill>
                          <a:latin typeface="+mn-lt"/>
                        </a:rPr>
                        <a:t>Policy and schedule</a:t>
                      </a:r>
                      <a:r>
                        <a:rPr lang="en-US" sz="1100" baseline="0" dirty="0" smtClean="0">
                          <a:solidFill>
                            <a:schemeClr val="accent1">
                              <a:lumMod val="50000"/>
                            </a:schemeClr>
                          </a:solidFill>
                          <a:latin typeface="+mn-lt"/>
                        </a:rPr>
                        <a:t> for regular compensation, overtime, etc.</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Requirements of US Dept. of Labor FLSA</a:t>
                      </a:r>
                      <a:endParaRPr lang="en-US" sz="11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l"/>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2174224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24660566"/>
              </p:ext>
            </p:extLst>
          </p:nvPr>
        </p:nvGraphicFramePr>
        <p:xfrm>
          <a:off x="4965405" y="233916"/>
          <a:ext cx="2301950" cy="305834"/>
        </p:xfrm>
        <a:graphic>
          <a:graphicData uri="http://schemas.openxmlformats.org/drawingml/2006/table">
            <a:tbl>
              <a:tblPr firstRow="1" bandRow="1">
                <a:tableStyleId>{E78802EA-EEBB-4A5F-8F3F-9894A2CEF0FA}</a:tableStyleId>
              </a:tblPr>
              <a:tblGrid>
                <a:gridCol w="2301950">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Tree>
    <p:extLst>
      <p:ext uri="{BB962C8B-B14F-4D97-AF65-F5344CB8AC3E}">
        <p14:creationId xmlns:p14="http://schemas.microsoft.com/office/powerpoint/2010/main" val="3574793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rgbClr val="92D050"/>
                </a:solidFill>
                <a:latin typeface="+mj-lt"/>
              </a:rPr>
              <a:t>Name That Financial Record</a:t>
            </a:r>
            <a:endParaRPr lang="en-US" sz="2400" b="1" dirty="0">
              <a:solidFill>
                <a:srgbClr val="92D05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203385209"/>
              </p:ext>
            </p:extLst>
          </p:nvPr>
        </p:nvGraphicFramePr>
        <p:xfrm>
          <a:off x="0" y="539750"/>
          <a:ext cx="9144000" cy="4603749"/>
        </p:xfrm>
        <a:graphic>
          <a:graphicData uri="http://schemas.openxmlformats.org/drawingml/2006/table">
            <a:tbl>
              <a:tblPr firstRow="1" bandRow="1">
                <a:tableStyleId>{E78802EA-EEBB-4A5F-8F3F-9894A2CEF0FA}</a:tableStyleId>
              </a:tblPr>
              <a:tblGrid>
                <a:gridCol w="1967023">
                  <a:extLst>
                    <a:ext uri="{9D8B030D-6E8A-4147-A177-3AD203B41FA5}">
                      <a16:colId xmlns:a16="http://schemas.microsoft.com/office/drawing/2014/main" val="4198068896"/>
                    </a:ext>
                  </a:extLst>
                </a:gridCol>
                <a:gridCol w="2987749">
                  <a:extLst>
                    <a:ext uri="{9D8B030D-6E8A-4147-A177-3AD203B41FA5}">
                      <a16:colId xmlns:a16="http://schemas.microsoft.com/office/drawing/2014/main" val="3067610244"/>
                    </a:ext>
                  </a:extLst>
                </a:gridCol>
                <a:gridCol w="786809">
                  <a:extLst>
                    <a:ext uri="{9D8B030D-6E8A-4147-A177-3AD203B41FA5}">
                      <a16:colId xmlns:a16="http://schemas.microsoft.com/office/drawing/2014/main" val="3895586233"/>
                    </a:ext>
                  </a:extLst>
                </a:gridCol>
                <a:gridCol w="701749">
                  <a:extLst>
                    <a:ext uri="{9D8B030D-6E8A-4147-A177-3AD203B41FA5}">
                      <a16:colId xmlns:a16="http://schemas.microsoft.com/office/drawing/2014/main" val="731309739"/>
                    </a:ext>
                  </a:extLst>
                </a:gridCol>
                <a:gridCol w="829340">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469770">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Financial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 </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2348852">
                <a:tc>
                  <a:txBody>
                    <a:bodyPr/>
                    <a:lstStyle/>
                    <a:p>
                      <a:pPr algn="ctr"/>
                      <a:r>
                        <a:rPr lang="en-US" dirty="0" smtClean="0">
                          <a:solidFill>
                            <a:schemeClr val="accent1">
                              <a:lumMod val="50000"/>
                            </a:schemeClr>
                          </a:solidFill>
                          <a:latin typeface="+mn-lt"/>
                        </a:rPr>
                        <a:t>Payroll </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200" dirty="0" smtClean="0">
                          <a:solidFill>
                            <a:schemeClr val="accent1">
                              <a:lumMod val="50000"/>
                            </a:schemeClr>
                          </a:solidFill>
                          <a:latin typeface="+mn-lt"/>
                        </a:rPr>
                        <a:t>Employee’s</a:t>
                      </a:r>
                      <a:r>
                        <a:rPr lang="en-US" sz="1200" baseline="0" dirty="0" smtClean="0">
                          <a:solidFill>
                            <a:schemeClr val="accent1">
                              <a:lumMod val="50000"/>
                            </a:schemeClr>
                          </a:solidFill>
                          <a:latin typeface="+mn-lt"/>
                        </a:rPr>
                        <a:t> name//Identification number</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Rate of pay</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Hours worked</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Benefits earned</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Reduction or increase to base pay</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Gross pay</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Net pay</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Date of payment</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Method of payment</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Verification that employee has been paid</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indent="0" algn="l">
                        <a:buFont typeface="Arial" panose="020B0604020202020204" pitchFamily="34" charset="0"/>
                        <a:buNone/>
                      </a:pPr>
                      <a:endParaRPr lang="en-US" sz="1000"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785127">
                <a:tc>
                  <a:txBody>
                    <a:bodyPr/>
                    <a:lstStyle/>
                    <a:p>
                      <a:pPr algn="ctr"/>
                      <a:r>
                        <a:rPr lang="en-US" dirty="0" smtClean="0">
                          <a:solidFill>
                            <a:schemeClr val="accent1">
                              <a:lumMod val="50000"/>
                            </a:schemeClr>
                          </a:solidFill>
                          <a:latin typeface="+mn-lt"/>
                        </a:rPr>
                        <a:t>Time Distribution Log</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200" dirty="0" smtClean="0">
                          <a:solidFill>
                            <a:schemeClr val="accent1">
                              <a:lumMod val="50000"/>
                            </a:schemeClr>
                          </a:solidFill>
                          <a:latin typeface="+mn-lt"/>
                        </a:rPr>
                        <a:t>Date//Dates worked</a:t>
                      </a:r>
                    </a:p>
                    <a:p>
                      <a:pPr marL="285750" indent="-285750" algn="l">
                        <a:buFont typeface="Arial" panose="020B0604020202020204" pitchFamily="34" charset="0"/>
                        <a:buChar char="•"/>
                      </a:pPr>
                      <a:r>
                        <a:rPr lang="en-US" sz="1200" dirty="0" smtClean="0">
                          <a:solidFill>
                            <a:schemeClr val="accent1">
                              <a:lumMod val="50000"/>
                            </a:schemeClr>
                          </a:solidFill>
                          <a:latin typeface="+mn-lt"/>
                        </a:rPr>
                        <a:t>Employee name//</a:t>
                      </a:r>
                      <a:r>
                        <a:rPr lang="en-US" sz="1200" baseline="0" dirty="0" smtClean="0">
                          <a:solidFill>
                            <a:schemeClr val="accent1">
                              <a:lumMod val="50000"/>
                            </a:schemeClr>
                          </a:solidFill>
                          <a:latin typeface="+mn-lt"/>
                        </a:rPr>
                        <a:t> ID number</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Rate of pay</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Total pay</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Total hours worked</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Hours (by day) in food service/administrative duties</a:t>
                      </a:r>
                    </a:p>
                    <a:p>
                      <a:pPr marL="285750" indent="-285750" algn="l">
                        <a:buFont typeface="Arial" panose="020B0604020202020204" pitchFamily="34" charset="0"/>
                        <a:buChar char="•"/>
                      </a:pPr>
                      <a:r>
                        <a:rPr lang="en-US" sz="1200" baseline="0" dirty="0" smtClean="0">
                          <a:solidFill>
                            <a:schemeClr val="accent1">
                              <a:lumMod val="50000"/>
                            </a:schemeClr>
                          </a:solidFill>
                          <a:latin typeface="+mn-lt"/>
                        </a:rPr>
                        <a:t>Signature by employee and supervisor</a:t>
                      </a:r>
                      <a:endParaRPr lang="en-US" sz="12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l"/>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24660566"/>
              </p:ext>
            </p:extLst>
          </p:nvPr>
        </p:nvGraphicFramePr>
        <p:xfrm>
          <a:off x="4965405" y="233916"/>
          <a:ext cx="2301950" cy="305834"/>
        </p:xfrm>
        <a:graphic>
          <a:graphicData uri="http://schemas.openxmlformats.org/drawingml/2006/table">
            <a:tbl>
              <a:tblPr firstRow="1" bandRow="1">
                <a:tableStyleId>{E78802EA-EEBB-4A5F-8F3F-9894A2CEF0FA}</a:tableStyleId>
              </a:tblPr>
              <a:tblGrid>
                <a:gridCol w="2301950">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Tree>
    <p:extLst>
      <p:ext uri="{BB962C8B-B14F-4D97-AF65-F5344CB8AC3E}">
        <p14:creationId xmlns:p14="http://schemas.microsoft.com/office/powerpoint/2010/main" val="1245028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75"/>
        <p:cNvGrpSpPr/>
        <p:nvPr/>
      </p:nvGrpSpPr>
      <p:grpSpPr>
        <a:xfrm>
          <a:off x="0" y="0"/>
          <a:ext cx="0" cy="0"/>
          <a:chOff x="0" y="0"/>
          <a:chExt cx="0" cy="0"/>
        </a:xfrm>
      </p:grpSpPr>
      <p:sp>
        <p:nvSpPr>
          <p:cNvPr id="14" name="Google Shape;335;p14"/>
          <p:cNvSpPr txBox="1">
            <a:spLocks/>
          </p:cNvSpPr>
          <p:nvPr/>
        </p:nvSpPr>
        <p:spPr>
          <a:xfrm>
            <a:off x="81520" y="0"/>
            <a:ext cx="4637700" cy="56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rgbClr val="92D050"/>
                </a:solidFill>
                <a:latin typeface="+mj-lt"/>
              </a:rPr>
              <a:t>Name That Financial Record</a:t>
            </a:r>
            <a:endParaRPr lang="en-US" sz="2400" b="1" dirty="0">
              <a:solidFill>
                <a:srgbClr val="92D05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2127425679"/>
              </p:ext>
            </p:extLst>
          </p:nvPr>
        </p:nvGraphicFramePr>
        <p:xfrm>
          <a:off x="0" y="539750"/>
          <a:ext cx="9144000" cy="4180051"/>
        </p:xfrm>
        <a:graphic>
          <a:graphicData uri="http://schemas.openxmlformats.org/drawingml/2006/table">
            <a:tbl>
              <a:tblPr firstRow="1" bandRow="1">
                <a:tableStyleId>{E78802EA-EEBB-4A5F-8F3F-9894A2CEF0FA}</a:tableStyleId>
              </a:tblPr>
              <a:tblGrid>
                <a:gridCol w="2036618">
                  <a:extLst>
                    <a:ext uri="{9D8B030D-6E8A-4147-A177-3AD203B41FA5}">
                      <a16:colId xmlns:a16="http://schemas.microsoft.com/office/drawing/2014/main" val="4198068896"/>
                    </a:ext>
                  </a:extLst>
                </a:gridCol>
                <a:gridCol w="2918154">
                  <a:extLst>
                    <a:ext uri="{9D8B030D-6E8A-4147-A177-3AD203B41FA5}">
                      <a16:colId xmlns:a16="http://schemas.microsoft.com/office/drawing/2014/main" val="3067610244"/>
                    </a:ext>
                  </a:extLst>
                </a:gridCol>
                <a:gridCol w="786809">
                  <a:extLst>
                    <a:ext uri="{9D8B030D-6E8A-4147-A177-3AD203B41FA5}">
                      <a16:colId xmlns:a16="http://schemas.microsoft.com/office/drawing/2014/main" val="3895586233"/>
                    </a:ext>
                  </a:extLst>
                </a:gridCol>
                <a:gridCol w="701749">
                  <a:extLst>
                    <a:ext uri="{9D8B030D-6E8A-4147-A177-3AD203B41FA5}">
                      <a16:colId xmlns:a16="http://schemas.microsoft.com/office/drawing/2014/main" val="731309739"/>
                    </a:ext>
                  </a:extLst>
                </a:gridCol>
                <a:gridCol w="829340">
                  <a:extLst>
                    <a:ext uri="{9D8B030D-6E8A-4147-A177-3AD203B41FA5}">
                      <a16:colId xmlns:a16="http://schemas.microsoft.com/office/drawing/2014/main" val="3571708935"/>
                    </a:ext>
                  </a:extLst>
                </a:gridCol>
                <a:gridCol w="1871330">
                  <a:extLst>
                    <a:ext uri="{9D8B030D-6E8A-4147-A177-3AD203B41FA5}">
                      <a16:colId xmlns:a16="http://schemas.microsoft.com/office/drawing/2014/main" val="1772564822"/>
                    </a:ext>
                  </a:extLst>
                </a:gridCol>
              </a:tblGrid>
              <a:tr h="490230">
                <a:tc>
                  <a:txBody>
                    <a:bodyPr/>
                    <a:lstStyle/>
                    <a:p>
                      <a:pPr algn="ctr"/>
                      <a:r>
                        <a:rPr lang="en-US" b="1" dirty="0" smtClean="0">
                          <a:solidFill>
                            <a:schemeClr val="accent1">
                              <a:lumMod val="75000"/>
                            </a:schemeClr>
                          </a:solidFill>
                          <a:latin typeface="+mj-lt"/>
                        </a:rPr>
                        <a:t>Type</a:t>
                      </a:r>
                      <a:r>
                        <a:rPr lang="en-US" b="1" baseline="0" dirty="0" smtClean="0">
                          <a:solidFill>
                            <a:schemeClr val="accent1">
                              <a:lumMod val="75000"/>
                            </a:schemeClr>
                          </a:solidFill>
                          <a:latin typeface="+mj-lt"/>
                        </a:rPr>
                        <a:t> of Financial Record</a:t>
                      </a:r>
                      <a:endParaRPr lang="en-US" b="1" dirty="0">
                        <a:solidFill>
                          <a:schemeClr val="accent1">
                            <a:lumMod val="75000"/>
                          </a:schemeClr>
                        </a:solidFill>
                        <a:latin typeface="+mj-lt"/>
                      </a:endParaRPr>
                    </a:p>
                  </a:txBody>
                  <a:tcPr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Requirements</a:t>
                      </a:r>
                      <a:endParaRPr lang="en-US"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Sponsor</a:t>
                      </a:r>
                      <a:endParaRPr lang="en-US" sz="1200"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Center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b="1" dirty="0" smtClean="0">
                          <a:solidFill>
                            <a:schemeClr val="accent1">
                              <a:lumMod val="75000"/>
                            </a:schemeClr>
                          </a:solidFill>
                          <a:latin typeface="+mj-lt"/>
                        </a:rPr>
                        <a:t>DCH </a:t>
                      </a:r>
                    </a:p>
                    <a:p>
                      <a:pPr algn="ctr"/>
                      <a:r>
                        <a:rPr lang="en-US" sz="1200" b="1" dirty="0" smtClean="0">
                          <a:solidFill>
                            <a:schemeClr val="accent1">
                              <a:lumMod val="75000"/>
                            </a:schemeClr>
                          </a:solidFill>
                          <a:latin typeface="+mj-lt"/>
                        </a:rPr>
                        <a:t>Provider</a:t>
                      </a:r>
                      <a:endParaRPr lang="en-US" sz="1200" b="1" dirty="0">
                        <a:solidFill>
                          <a:schemeClr val="accent1">
                            <a:lumMod val="75000"/>
                          </a:schemeClr>
                        </a:solidFill>
                        <a:latin typeface="+mj-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b="1" dirty="0" smtClean="0">
                          <a:solidFill>
                            <a:schemeClr val="accent1">
                              <a:lumMod val="75000"/>
                            </a:schemeClr>
                          </a:solidFill>
                          <a:latin typeface="+mj-lt"/>
                        </a:rPr>
                        <a:t>Exempt Facilities </a:t>
                      </a:r>
                      <a:endParaRPr lang="en-US" b="1" dirty="0">
                        <a:solidFill>
                          <a:schemeClr val="accent1">
                            <a:lumMod val="75000"/>
                          </a:schemeClr>
                        </a:solidFill>
                        <a:latin typeface="+mj-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54103978"/>
                  </a:ext>
                </a:extLst>
              </a:tr>
              <a:tr h="1912370">
                <a:tc>
                  <a:txBody>
                    <a:bodyPr/>
                    <a:lstStyle/>
                    <a:p>
                      <a:pPr algn="ctr"/>
                      <a:r>
                        <a:rPr lang="en-US" dirty="0" smtClean="0">
                          <a:solidFill>
                            <a:schemeClr val="accent1">
                              <a:lumMod val="50000"/>
                            </a:schemeClr>
                          </a:solidFill>
                          <a:latin typeface="+mn-lt"/>
                        </a:rPr>
                        <a:t>Facility</a:t>
                      </a:r>
                      <a:r>
                        <a:rPr lang="en-US" baseline="0" dirty="0" smtClean="0">
                          <a:solidFill>
                            <a:schemeClr val="accent1">
                              <a:lumMod val="50000"/>
                            </a:schemeClr>
                          </a:solidFill>
                          <a:latin typeface="+mn-lt"/>
                        </a:rPr>
                        <a:t> Funds Integrity</a:t>
                      </a:r>
                    </a:p>
                    <a:p>
                      <a:pPr algn="ctr"/>
                      <a:r>
                        <a:rPr lang="en-US" baseline="0" dirty="0" smtClean="0">
                          <a:solidFill>
                            <a:schemeClr val="accent1">
                              <a:lumMod val="50000"/>
                            </a:schemeClr>
                          </a:solidFill>
                          <a:latin typeface="+mn-lt"/>
                        </a:rPr>
                        <a:t>(Reimbursement Documentation)</a:t>
                      </a:r>
                      <a:endParaRPr lang="en-US" dirty="0" smtClean="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100" baseline="0" dirty="0" smtClean="0">
                          <a:solidFill>
                            <a:schemeClr val="accent1">
                              <a:lumMod val="50000"/>
                            </a:schemeClr>
                          </a:solidFill>
                          <a:latin typeface="+mn-lt"/>
                        </a:rPr>
                        <a:t>Name of facility</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Facility’s CHAAMPS ID number</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Meal counts and cost data identified with the date the information was received</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Reimbursement claimed on behalf of the facility</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Amount and date of the reimbursement payment</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Income to the Program from all sources</a:t>
                      </a: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X</a:t>
                      </a: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dirty="0" smtClean="0">
                          <a:solidFill>
                            <a:schemeClr val="accent1">
                              <a:lumMod val="50000"/>
                            </a:schemeClr>
                          </a:solidFill>
                          <a:latin typeface="+mn-lt"/>
                        </a:rPr>
                        <a:t>ADC</a:t>
                      </a:r>
                    </a:p>
                    <a:p>
                      <a:pPr algn="ctr"/>
                      <a:r>
                        <a:rPr lang="en-US" dirty="0" smtClean="0">
                          <a:solidFill>
                            <a:schemeClr val="accent1">
                              <a:lumMod val="50000"/>
                            </a:schemeClr>
                          </a:solidFill>
                          <a:latin typeface="+mn-lt"/>
                        </a:rPr>
                        <a:t>CC</a:t>
                      </a:r>
                    </a:p>
                    <a:p>
                      <a:pPr algn="ctr"/>
                      <a:r>
                        <a:rPr lang="en-US" dirty="0" smtClean="0">
                          <a:solidFill>
                            <a:schemeClr val="accent1">
                              <a:lumMod val="50000"/>
                            </a:schemeClr>
                          </a:solidFill>
                          <a:latin typeface="+mn-lt"/>
                        </a:rPr>
                        <a:t>EMS</a:t>
                      </a:r>
                    </a:p>
                    <a:p>
                      <a:pPr algn="ctr"/>
                      <a:r>
                        <a:rPr lang="en-US" dirty="0" smtClean="0">
                          <a:solidFill>
                            <a:schemeClr val="accent1">
                              <a:lumMod val="50000"/>
                            </a:schemeClr>
                          </a:solidFill>
                          <a:latin typeface="+mn-lt"/>
                        </a:rPr>
                        <a:t>HS</a:t>
                      </a:r>
                    </a:p>
                    <a:p>
                      <a:pPr algn="ctr"/>
                      <a:r>
                        <a:rPr lang="en-US" dirty="0" smtClean="0">
                          <a:solidFill>
                            <a:schemeClr val="accent1">
                              <a:lumMod val="50000"/>
                            </a:schemeClr>
                          </a:solidFill>
                          <a:latin typeface="+mn-lt"/>
                        </a:rPr>
                        <a:t>OSHC</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indent="0" algn="l">
                        <a:buFont typeface="Arial" panose="020B0604020202020204" pitchFamily="34" charset="0"/>
                        <a:buNone/>
                      </a:pPr>
                      <a:endParaRPr lang="en-US" sz="1000"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41583404"/>
                  </a:ext>
                </a:extLst>
              </a:tr>
              <a:tr h="1754341">
                <a:tc>
                  <a:txBody>
                    <a:bodyPr/>
                    <a:lstStyle/>
                    <a:p>
                      <a:pPr algn="ctr"/>
                      <a:r>
                        <a:rPr lang="en-US" dirty="0" smtClean="0">
                          <a:solidFill>
                            <a:schemeClr val="accent1">
                              <a:lumMod val="50000"/>
                            </a:schemeClr>
                          </a:solidFill>
                          <a:latin typeface="+mn-lt"/>
                        </a:rPr>
                        <a:t>Procurement</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100" dirty="0" smtClean="0">
                          <a:solidFill>
                            <a:schemeClr val="accent1">
                              <a:lumMod val="50000"/>
                            </a:schemeClr>
                          </a:solidFill>
                          <a:latin typeface="+mn-lt"/>
                        </a:rPr>
                        <a:t>Procedures that reflect State,</a:t>
                      </a:r>
                      <a:r>
                        <a:rPr lang="en-US" sz="1100" baseline="0" dirty="0" smtClean="0">
                          <a:solidFill>
                            <a:schemeClr val="accent1">
                              <a:lumMod val="50000"/>
                            </a:schemeClr>
                          </a:solidFill>
                          <a:latin typeface="+mn-lt"/>
                        </a:rPr>
                        <a:t> local, and tribal laws and regulations</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Written standards of conduct</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Rationale for procurement method</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Selection contract</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Contractor selection//rejection</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Procedures for transactions</a:t>
                      </a:r>
                    </a:p>
                    <a:p>
                      <a:pPr marL="285750" indent="-285750" algn="l">
                        <a:buFont typeface="Arial" panose="020B0604020202020204" pitchFamily="34" charset="0"/>
                        <a:buChar char="•"/>
                      </a:pPr>
                      <a:r>
                        <a:rPr lang="en-US" sz="1100" baseline="0" dirty="0" smtClean="0">
                          <a:solidFill>
                            <a:schemeClr val="accent1">
                              <a:lumMod val="50000"/>
                            </a:schemeClr>
                          </a:solidFill>
                          <a:latin typeface="+mn-lt"/>
                        </a:rPr>
                        <a:t>For sealed bids: firm fixed price contract issued to the lowest bidder</a:t>
                      </a:r>
                      <a:endParaRPr lang="en-US" sz="1100"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endParaRPr lang="en-US" dirty="0">
                        <a:solidFill>
                          <a:schemeClr val="accent1">
                            <a:lumMod val="50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l"/>
                      <a:endParaRPr lang="en-US" dirty="0">
                        <a:solidFill>
                          <a:schemeClr val="accent1">
                            <a:lumMod val="50000"/>
                          </a:schemeClr>
                        </a:solidFill>
                        <a:latin typeface="+mn-lt"/>
                      </a:endParaRPr>
                    </a:p>
                  </a:txBody>
                  <a:tcPr anchor="ctr">
                    <a:lnL w="381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2977573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24660566"/>
              </p:ext>
            </p:extLst>
          </p:nvPr>
        </p:nvGraphicFramePr>
        <p:xfrm>
          <a:off x="4965405" y="233916"/>
          <a:ext cx="2301950" cy="305834"/>
        </p:xfrm>
        <a:graphic>
          <a:graphicData uri="http://schemas.openxmlformats.org/drawingml/2006/table">
            <a:tbl>
              <a:tblPr firstRow="1" bandRow="1">
                <a:tableStyleId>{E78802EA-EEBB-4A5F-8F3F-9894A2CEF0FA}</a:tableStyleId>
              </a:tblPr>
              <a:tblGrid>
                <a:gridCol w="2301950">
                  <a:extLst>
                    <a:ext uri="{9D8B030D-6E8A-4147-A177-3AD203B41FA5}">
                      <a16:colId xmlns:a16="http://schemas.microsoft.com/office/drawing/2014/main" val="1591487155"/>
                    </a:ext>
                  </a:extLst>
                </a:gridCol>
              </a:tblGrid>
              <a:tr h="305834">
                <a:tc>
                  <a:txBody>
                    <a:bodyPr/>
                    <a:lstStyle/>
                    <a:p>
                      <a:pPr algn="ctr"/>
                      <a:r>
                        <a:rPr lang="en-US" dirty="0" smtClean="0">
                          <a:solidFill>
                            <a:srgbClr val="FFC000"/>
                          </a:solidFill>
                          <a:latin typeface="+mn-lt"/>
                        </a:rPr>
                        <a:t>Who Maintains</a:t>
                      </a:r>
                      <a:endParaRPr lang="en-US" dirty="0">
                        <a:solidFill>
                          <a:srgbClr val="FFC000"/>
                        </a:solidFill>
                        <a:latin typeface="+mn-lt"/>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37667715"/>
                  </a:ext>
                </a:extLst>
              </a:tr>
            </a:tbl>
          </a:graphicData>
        </a:graphic>
      </p:graphicFrame>
      <p:sp>
        <p:nvSpPr>
          <p:cNvPr id="5" name="Google Shape;335;p14"/>
          <p:cNvSpPr txBox="1">
            <a:spLocks/>
          </p:cNvSpPr>
          <p:nvPr/>
        </p:nvSpPr>
        <p:spPr>
          <a:xfrm>
            <a:off x="81520" y="4751436"/>
            <a:ext cx="9062480" cy="3920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smtClean="0">
                <a:solidFill>
                  <a:srgbClr val="FF8989"/>
                </a:solidFill>
                <a:latin typeface="+mj-lt"/>
              </a:rPr>
              <a:t>*This list is not all inclusive. Please see 7 CFR 226., USDA and State agency Policy Memos, USDA Handbooks, 7 CFR 200, 796-2 Rev. 4, and other State agency or USDA materials for all requirements.</a:t>
            </a:r>
            <a:endParaRPr lang="en-US" sz="1050" dirty="0">
              <a:solidFill>
                <a:srgbClr val="FF8989"/>
              </a:solidFill>
              <a:latin typeface="+mj-lt"/>
            </a:endParaRPr>
          </a:p>
        </p:txBody>
      </p:sp>
      <p:pic>
        <p:nvPicPr>
          <p:cNvPr id="2" name="Picture 1"/>
          <p:cNvPicPr>
            <a:picLocks noChangeAspect="1"/>
          </p:cNvPicPr>
          <p:nvPr/>
        </p:nvPicPr>
        <p:blipFill>
          <a:blip r:embed="rId3"/>
          <a:stretch>
            <a:fillRect/>
          </a:stretch>
        </p:blipFill>
        <p:spPr>
          <a:xfrm>
            <a:off x="1193716" y="2189018"/>
            <a:ext cx="6838087" cy="1147330"/>
          </a:xfrm>
          <a:prstGeom prst="rect">
            <a:avLst/>
          </a:prstGeom>
          <a:ln w="38100" cap="sq">
            <a:solidFill>
              <a:srgbClr val="FF0000"/>
            </a:solidFill>
            <a:prstDash val="solid"/>
            <a:miter lim="800000"/>
          </a:ln>
          <a:effectLst>
            <a:glow rad="228600">
              <a:schemeClr val="accent6">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372666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6" name="Records Management"/>
          <p:cNvSpPr txBox="1">
            <a:spLocks/>
          </p:cNvSpPr>
          <p:nvPr/>
        </p:nvSpPr>
        <p:spPr>
          <a:xfrm>
            <a:off x="637309" y="653578"/>
            <a:ext cx="7919475" cy="70416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smtClean="0">
                <a:solidFill>
                  <a:srgbClr val="FFC000"/>
                </a:solidFill>
                <a:latin typeface="+mj-lt"/>
              </a:rPr>
              <a:t>Records Management</a:t>
            </a:r>
            <a:endParaRPr lang="en-US" sz="4400" b="1" dirty="0">
              <a:solidFill>
                <a:srgbClr val="FFC000"/>
              </a:solidFill>
              <a:latin typeface="+mj-lt"/>
            </a:endParaRPr>
          </a:p>
        </p:txBody>
      </p:sp>
      <p:pic>
        <p:nvPicPr>
          <p:cNvPr id="2" name="Comic"/>
          <p:cNvPicPr>
            <a:picLocks noChangeAspect="1"/>
          </p:cNvPicPr>
          <p:nvPr/>
        </p:nvPicPr>
        <p:blipFill>
          <a:blip r:embed="rId3"/>
          <a:stretch>
            <a:fillRect/>
          </a:stretch>
        </p:blipFill>
        <p:spPr>
          <a:xfrm>
            <a:off x="1690687" y="485775"/>
            <a:ext cx="5762625" cy="417195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7" name="Question"/>
          <p:cNvSpPr txBox="1">
            <a:spLocks/>
          </p:cNvSpPr>
          <p:nvPr/>
        </p:nvSpPr>
        <p:spPr>
          <a:xfrm>
            <a:off x="5009803" y="1244411"/>
            <a:ext cx="3289070" cy="185181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63500" indent="0">
              <a:buFont typeface="Chivo Light"/>
              <a:buNone/>
            </a:pPr>
            <a:r>
              <a:rPr lang="en-US" sz="1800" b="1" dirty="0" smtClean="0">
                <a:solidFill>
                  <a:schemeClr val="accent1">
                    <a:lumMod val="50000"/>
                  </a:schemeClr>
                </a:solidFill>
              </a:rPr>
              <a:t>Why are good records important when demonstrating how your CACFP reimbursements are being utilized?</a:t>
            </a:r>
            <a:endParaRPr lang="en-US" sz="1800" b="1" dirty="0">
              <a:solidFill>
                <a:schemeClr val="accent1">
                  <a:lumMod val="50000"/>
                </a:schemeClr>
              </a:solidFill>
            </a:endParaRPr>
          </a:p>
        </p:txBody>
      </p:sp>
      <p:grpSp>
        <p:nvGrpSpPr>
          <p:cNvPr id="3" name="Group 2"/>
          <p:cNvGrpSpPr/>
          <p:nvPr/>
        </p:nvGrpSpPr>
        <p:grpSpPr>
          <a:xfrm>
            <a:off x="5009803" y="2726367"/>
            <a:ext cx="3289070" cy="1630935"/>
            <a:chOff x="5134462" y="3028337"/>
            <a:chExt cx="3289070" cy="1630935"/>
          </a:xfrm>
        </p:grpSpPr>
        <p:sp>
          <p:nvSpPr>
            <p:cNvPr id="8" name="Quote"/>
            <p:cNvSpPr txBox="1">
              <a:spLocks/>
            </p:cNvSpPr>
            <p:nvPr/>
          </p:nvSpPr>
          <p:spPr>
            <a:xfrm>
              <a:off x="5228533" y="3028337"/>
              <a:ext cx="2901174" cy="163093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rgbClr val="92D050"/>
                  </a:solidFill>
                  <a:latin typeface="+mj-lt"/>
                </a:rPr>
                <a:t>“If it’s not documented, it did not happen.”</a:t>
              </a:r>
              <a:endParaRPr lang="en-US" sz="2400" b="1" dirty="0">
                <a:solidFill>
                  <a:srgbClr val="92D050"/>
                </a:solidFill>
                <a:latin typeface="+mj-lt"/>
              </a:endParaRPr>
            </a:p>
          </p:txBody>
        </p:sp>
        <p:sp>
          <p:nvSpPr>
            <p:cNvPr id="9" name="Bottom Line"/>
            <p:cNvSpPr txBox="1">
              <a:spLocks/>
            </p:cNvSpPr>
            <p:nvPr/>
          </p:nvSpPr>
          <p:spPr>
            <a:xfrm>
              <a:off x="5134462" y="3028337"/>
              <a:ext cx="3289070" cy="44334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63500" indent="0">
                <a:buFont typeface="Chivo Light"/>
                <a:buNone/>
              </a:pPr>
              <a:r>
                <a:rPr lang="en-US" sz="1800" b="1" dirty="0" smtClean="0">
                  <a:solidFill>
                    <a:srgbClr val="FFC000"/>
                  </a:solidFill>
                </a:rPr>
                <a:t>Bottom line…</a:t>
              </a:r>
              <a:endParaRPr lang="en-US" sz="1800" b="1" dirty="0">
                <a:solidFill>
                  <a:srgbClr val="FFC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50000" y="50000"/>
                                    </p:animScale>
                                  </p:childTnLst>
                                </p:cTn>
                              </p:par>
                              <p:par>
                                <p:cTn id="7" presetID="42" presetClass="path" presetSubtype="0" accel="50000" decel="50000" fill="hold" nodeType="withEffect">
                                  <p:stCondLst>
                                    <p:cond delay="0"/>
                                  </p:stCondLst>
                                  <p:childTnLst>
                                    <p:animMotion origin="layout" path="M 0 0 L -0.15903 0.0037 " pathEditMode="relative" rAng="0" ptsTypes="AA">
                                      <p:cBhvr>
                                        <p:cTn id="8" dur="2000" fill="hold"/>
                                        <p:tgtEl>
                                          <p:spTgt spid="2"/>
                                        </p:tgtEl>
                                        <p:attrNameLst>
                                          <p:attrName>ppt_x</p:attrName>
                                          <p:attrName>ppt_y</p:attrName>
                                        </p:attrNameLst>
                                      </p:cBhvr>
                                      <p:rCtr x="-7951" y="185"/>
                                    </p:animMotion>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2" name="Cloud Callout 1"/>
          <p:cNvSpPr/>
          <p:nvPr/>
        </p:nvSpPr>
        <p:spPr>
          <a:xfrm>
            <a:off x="1863969" y="381325"/>
            <a:ext cx="4841631" cy="3751384"/>
          </a:xfrm>
          <a:prstGeom prst="cloudCallou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magine"/>
          <p:cNvSpPr txBox="1">
            <a:spLocks/>
          </p:cNvSpPr>
          <p:nvPr/>
        </p:nvSpPr>
        <p:spPr>
          <a:xfrm>
            <a:off x="2628711" y="865654"/>
            <a:ext cx="4437600" cy="158546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dirty="0" smtClean="0">
                <a:solidFill>
                  <a:srgbClr val="0070C0"/>
                </a:solidFill>
                <a:latin typeface="+mj-lt"/>
              </a:rPr>
              <a:t>Let’s Imagine….</a:t>
            </a:r>
            <a:endParaRPr lang="en-US" sz="4400" b="1" dirty="0">
              <a:solidFill>
                <a:srgbClr val="0070C0"/>
              </a:solidFill>
              <a:latin typeface="+mj-lt"/>
            </a:endParaRPr>
          </a:p>
        </p:txBody>
      </p:sp>
      <p:pic>
        <p:nvPicPr>
          <p:cNvPr id="1026" name="D&amp;G Blouse" descr="https://us.dolcegabbana.com/dw/image/v2/AAGA_PRD/on/demandware.static/-/Sites-15/default/dw0f04b7b4/images/zoom/F5K42THS13U_HNAA6_2.jpg?sw=650&amp;sh=830&amp;sm=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276" y="1366151"/>
            <a:ext cx="2466857" cy="3138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chris" descr="Image result for chris farley ripping suit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33118" y="1594236"/>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aby" descr="https://static1.squarespace.com/static/56feae0ab6aa60ebb6039bf3/t/57194ab7f850828c394e0305/1461275368624/baby+throwing+money+out+the+windo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3964" y="1160848"/>
            <a:ext cx="4762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chris still" descr="http://insufficientscotty.com/wp-content/uploads/2014/07/Fat-Guy-in-a-Little-Coat.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964" y="1615469"/>
            <a:ext cx="4682770" cy="263405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DG Return"/>
          <p:cNvGrpSpPr/>
          <p:nvPr/>
        </p:nvGrpSpPr>
        <p:grpSpPr>
          <a:xfrm>
            <a:off x="1199063" y="865654"/>
            <a:ext cx="7296896" cy="3904384"/>
            <a:chOff x="1199063" y="865654"/>
            <a:chExt cx="7296896" cy="3904384"/>
          </a:xfrm>
        </p:grpSpPr>
        <p:pic>
          <p:nvPicPr>
            <p:cNvPr id="7" name="DG Screen"/>
            <p:cNvPicPr>
              <a:picLocks noChangeAspect="1"/>
            </p:cNvPicPr>
            <p:nvPr/>
          </p:nvPicPr>
          <p:blipFill rotWithShape="1">
            <a:blip r:embed="rId7"/>
            <a:srcRect l="50007" b="4889"/>
            <a:stretch/>
          </p:blipFill>
          <p:spPr>
            <a:xfrm>
              <a:off x="1199063" y="865654"/>
              <a:ext cx="7296896" cy="3904384"/>
            </a:xfrm>
            <a:prstGeom prst="rect">
              <a:avLst/>
            </a:prstGeom>
          </p:spPr>
        </p:pic>
        <p:sp>
          <p:nvSpPr>
            <p:cNvPr id="15" name="Return Text"/>
            <p:cNvSpPr txBox="1">
              <a:spLocks/>
            </p:cNvSpPr>
            <p:nvPr/>
          </p:nvSpPr>
          <p:spPr>
            <a:xfrm>
              <a:off x="3794009" y="1464282"/>
              <a:ext cx="4437600" cy="158546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solidFill>
                    <a:srgbClr val="FF0000"/>
                  </a:solidFill>
                </a:rPr>
                <a:t>You cannot return or exchange ripped Spring Summer 2019 Runway Collection blouses without a receipt.</a:t>
              </a:r>
              <a:endParaRPr lang="en-US" b="1" dirty="0">
                <a:solidFill>
                  <a:srgbClr val="FF0000"/>
                </a:solidFill>
              </a:endParaRPr>
            </a:p>
          </p:txBody>
        </p:sp>
      </p:grpSp>
      <p:grpSp>
        <p:nvGrpSpPr>
          <p:cNvPr id="6" name="226.10"/>
          <p:cNvGrpSpPr/>
          <p:nvPr/>
        </p:nvGrpSpPr>
        <p:grpSpPr>
          <a:xfrm>
            <a:off x="193253" y="541381"/>
            <a:ext cx="8202320" cy="1199055"/>
            <a:chOff x="193253" y="541381"/>
            <a:chExt cx="8202320" cy="1199055"/>
          </a:xfrm>
        </p:grpSpPr>
        <p:pic>
          <p:nvPicPr>
            <p:cNvPr id="4" name="226.10(d)"/>
            <p:cNvPicPr>
              <a:picLocks noChangeAspect="1"/>
            </p:cNvPicPr>
            <p:nvPr/>
          </p:nvPicPr>
          <p:blipFill>
            <a:blip r:embed="rId8"/>
            <a:stretch>
              <a:fillRect/>
            </a:stretch>
          </p:blipFill>
          <p:spPr>
            <a:xfrm>
              <a:off x="1299448" y="749836"/>
              <a:ext cx="7096125" cy="990600"/>
            </a:xfrm>
            <a:prstGeom prst="rect">
              <a:avLst/>
            </a:prstGeom>
          </p:spPr>
        </p:pic>
        <p:pic>
          <p:nvPicPr>
            <p:cNvPr id="3" name="226.10"/>
            <p:cNvPicPr>
              <a:picLocks noChangeAspect="1"/>
            </p:cNvPicPr>
            <p:nvPr/>
          </p:nvPicPr>
          <p:blipFill>
            <a:blip r:embed="rId9"/>
            <a:stretch>
              <a:fillRect/>
            </a:stretch>
          </p:blipFill>
          <p:spPr>
            <a:xfrm rot="20644402">
              <a:off x="193253" y="541381"/>
              <a:ext cx="2676525" cy="257175"/>
            </a:xfrm>
            <a:prstGeom prst="rect">
              <a:avLst/>
            </a:prstGeom>
            <a:effectLst>
              <a:glow rad="63500">
                <a:schemeClr val="accent2">
                  <a:satMod val="175000"/>
                  <a:alpha val="40000"/>
                </a:schemeClr>
              </a:glow>
            </a:effectLst>
          </p:spPr>
        </p:pic>
      </p:grpSp>
      <p:grpSp>
        <p:nvGrpSpPr>
          <p:cNvPr id="11" name="226.11"/>
          <p:cNvGrpSpPr/>
          <p:nvPr/>
        </p:nvGrpSpPr>
        <p:grpSpPr>
          <a:xfrm>
            <a:off x="196030" y="2080820"/>
            <a:ext cx="8171413" cy="653418"/>
            <a:chOff x="196030" y="2080820"/>
            <a:chExt cx="8171413" cy="653418"/>
          </a:xfrm>
        </p:grpSpPr>
        <p:pic>
          <p:nvPicPr>
            <p:cNvPr id="10" name="226.11(e)"/>
            <p:cNvPicPr>
              <a:picLocks noChangeAspect="1"/>
            </p:cNvPicPr>
            <p:nvPr/>
          </p:nvPicPr>
          <p:blipFill>
            <a:blip r:embed="rId10"/>
            <a:stretch>
              <a:fillRect/>
            </a:stretch>
          </p:blipFill>
          <p:spPr>
            <a:xfrm>
              <a:off x="1290368" y="2410388"/>
              <a:ext cx="7077075" cy="323850"/>
            </a:xfrm>
            <a:prstGeom prst="rect">
              <a:avLst/>
            </a:prstGeom>
          </p:spPr>
        </p:pic>
        <p:pic>
          <p:nvPicPr>
            <p:cNvPr id="9" name="226.11"/>
            <p:cNvPicPr>
              <a:picLocks noChangeAspect="1"/>
            </p:cNvPicPr>
            <p:nvPr/>
          </p:nvPicPr>
          <p:blipFill>
            <a:blip r:embed="rId11"/>
            <a:stretch>
              <a:fillRect/>
            </a:stretch>
          </p:blipFill>
          <p:spPr>
            <a:xfrm rot="20616693">
              <a:off x="196030" y="2080820"/>
              <a:ext cx="2733675" cy="276225"/>
            </a:xfrm>
            <a:prstGeom prst="rect">
              <a:avLst/>
            </a:prstGeom>
            <a:effectLst>
              <a:glow rad="63500">
                <a:schemeClr val="accent3">
                  <a:satMod val="175000"/>
                  <a:alpha val="40000"/>
                </a:schemeClr>
              </a:glow>
            </a:effectLst>
          </p:spPr>
        </p:pic>
      </p:grpSp>
      <p:grpSp>
        <p:nvGrpSpPr>
          <p:cNvPr id="16" name="226.14"/>
          <p:cNvGrpSpPr/>
          <p:nvPr/>
        </p:nvGrpSpPr>
        <p:grpSpPr>
          <a:xfrm>
            <a:off x="121332" y="2733632"/>
            <a:ext cx="7948881" cy="2351021"/>
            <a:chOff x="121332" y="2733632"/>
            <a:chExt cx="7948881" cy="2351021"/>
          </a:xfrm>
        </p:grpSpPr>
        <p:pic>
          <p:nvPicPr>
            <p:cNvPr id="13" name="226.14"/>
            <p:cNvPicPr>
              <a:picLocks noChangeAspect="1"/>
            </p:cNvPicPr>
            <p:nvPr/>
          </p:nvPicPr>
          <p:blipFill>
            <a:blip r:embed="rId12"/>
            <a:stretch>
              <a:fillRect/>
            </a:stretch>
          </p:blipFill>
          <p:spPr>
            <a:xfrm>
              <a:off x="121332" y="3699954"/>
              <a:ext cx="2495550" cy="285750"/>
            </a:xfrm>
            <a:prstGeom prst="rect">
              <a:avLst/>
            </a:prstGeom>
            <a:effectLst>
              <a:glow rad="63500">
                <a:schemeClr val="accent6">
                  <a:satMod val="175000"/>
                  <a:alpha val="40000"/>
                </a:schemeClr>
              </a:glow>
            </a:effectLst>
          </p:spPr>
        </p:pic>
        <p:pic>
          <p:nvPicPr>
            <p:cNvPr id="14" name="226.14(a)"/>
            <p:cNvPicPr>
              <a:picLocks noChangeAspect="1"/>
            </p:cNvPicPr>
            <p:nvPr/>
          </p:nvPicPr>
          <p:blipFill>
            <a:blip r:embed="rId13"/>
            <a:stretch>
              <a:fillRect/>
            </a:stretch>
          </p:blipFill>
          <p:spPr>
            <a:xfrm>
              <a:off x="2751744" y="2733632"/>
              <a:ext cx="5318469" cy="2351021"/>
            </a:xfrm>
            <a:prstGeom prst="rect">
              <a:avLst/>
            </a:prstGeom>
          </p:spPr>
        </p:pic>
      </p:grpSp>
      <p:grpSp>
        <p:nvGrpSpPr>
          <p:cNvPr id="20" name="226.14 Highlight"/>
          <p:cNvGrpSpPr/>
          <p:nvPr/>
        </p:nvGrpSpPr>
        <p:grpSpPr>
          <a:xfrm>
            <a:off x="2757862" y="2990144"/>
            <a:ext cx="5143492" cy="117231"/>
            <a:chOff x="2757862" y="2990144"/>
            <a:chExt cx="5143492" cy="117231"/>
          </a:xfrm>
        </p:grpSpPr>
        <p:cxnSp>
          <p:nvCxnSpPr>
            <p:cNvPr id="18" name="Straight Connector 17"/>
            <p:cNvCxnSpPr/>
            <p:nvPr/>
          </p:nvCxnSpPr>
          <p:spPr>
            <a:xfrm>
              <a:off x="4847510" y="2990144"/>
              <a:ext cx="3053844" cy="0"/>
            </a:xfrm>
            <a:prstGeom prst="line">
              <a:avLst/>
            </a:prstGeom>
            <a:ln>
              <a:solidFill>
                <a:schemeClr val="accent6">
                  <a:lumMod val="40000"/>
                  <a:lumOff val="6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757862" y="3106616"/>
              <a:ext cx="4416661" cy="759"/>
            </a:xfrm>
            <a:prstGeom prst="line">
              <a:avLst/>
            </a:prstGeom>
            <a:ln>
              <a:solidFill>
                <a:schemeClr val="accent6">
                  <a:lumMod val="40000"/>
                  <a:lumOff val="6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5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72222E-6 -2.22222E-6 L -0.20329 -0.20833 " pathEditMode="relative" rAng="0" ptsTypes="AA">
                                      <p:cBhvr>
                                        <p:cTn id="9" dur="2000" fill="hold"/>
                                        <p:tgtEl>
                                          <p:spTgt spid="5"/>
                                        </p:tgtEl>
                                        <p:attrNameLst>
                                          <p:attrName>ppt_x</p:attrName>
                                          <p:attrName>ppt_y</p:attrName>
                                        </p:attrNameLst>
                                      </p:cBhvr>
                                      <p:rCtr x="-10174" y="-10432"/>
                                    </p:animMotion>
                                  </p:childTnLst>
                                </p:cTn>
                              </p:par>
                              <p:par>
                                <p:cTn id="10" presetID="10" presetClass="entr" presetSubtype="0" fill="hold" nodeType="withEffect">
                                  <p:stCondLst>
                                    <p:cond delay="10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77778E-6 9.87654E-7 L -0.25712 0.00309 " pathEditMode="relative" rAng="0" ptsTypes="AA">
                                      <p:cBhvr>
                                        <p:cTn id="16" dur="2000" fill="hold"/>
                                        <p:tgtEl>
                                          <p:spTgt spid="1026"/>
                                        </p:tgtEl>
                                        <p:attrNameLst>
                                          <p:attrName>ppt_x</p:attrName>
                                          <p:attrName>ppt_y</p:attrName>
                                        </p:attrNameLst>
                                      </p:cBhvr>
                                      <p:rCtr x="-12865" y="154"/>
                                    </p:animMotion>
                                  </p:childTnLst>
                                </p:cTn>
                              </p:par>
                              <p:par>
                                <p:cTn id="17" presetID="10" presetClass="entr" presetSubtype="0" fill="hold" nodeType="withEffect">
                                  <p:stCondLst>
                                    <p:cond delay="100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childTnLst>
                                </p:cTn>
                              </p:par>
                            </p:childTnLst>
                          </p:cTn>
                        </p:par>
                        <p:par>
                          <p:cTn id="20" fill="hold">
                            <p:stCondLst>
                              <p:cond delay="2000"/>
                            </p:stCondLst>
                            <p:childTnLst>
                              <p:par>
                                <p:cTn id="21" presetID="10" presetClass="exit" presetSubtype="0" fill="hold" nodeType="afterEffect">
                                  <p:stCondLst>
                                    <p:cond delay="1500"/>
                                  </p:stCondLst>
                                  <p:childTnLst>
                                    <p:animEffect transition="out" filter="fade">
                                      <p:cBhvr>
                                        <p:cTn id="22" dur="1000"/>
                                        <p:tgtEl>
                                          <p:spTgt spid="1028"/>
                                        </p:tgtEl>
                                      </p:cBhvr>
                                    </p:animEffect>
                                    <p:set>
                                      <p:cBhvr>
                                        <p:cTn id="23" dur="1" fill="hold">
                                          <p:stCondLst>
                                            <p:cond delay="999"/>
                                          </p:stCondLst>
                                        </p:cTn>
                                        <p:tgtEl>
                                          <p:spTgt spid="1028"/>
                                        </p:tgtEl>
                                        <p:attrNameLst>
                                          <p:attrName>style.visibility</p:attrName>
                                        </p:attrNameLst>
                                      </p:cBhvr>
                                      <p:to>
                                        <p:strVal val="hidden"/>
                                      </p:to>
                                    </p:se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childTnLst>
                                </p:cTn>
                              </p:par>
                            </p:childTnLst>
                          </p:cTn>
                        </p:par>
                        <p:par>
                          <p:cTn id="28" fill="hold">
                            <p:stCondLst>
                              <p:cond delay="5500"/>
                            </p:stCondLst>
                            <p:childTnLst>
                              <p:par>
                                <p:cTn id="29" presetID="10" presetClass="exit" presetSubtype="0" fill="hold" nodeType="afterEffect">
                                  <p:stCondLst>
                                    <p:cond delay="2000"/>
                                  </p:stCondLst>
                                  <p:childTnLst>
                                    <p:animEffect transition="out" filter="fade">
                                      <p:cBhvr>
                                        <p:cTn id="30" dur="1000"/>
                                        <p:tgtEl>
                                          <p:spTgt spid="1030"/>
                                        </p:tgtEl>
                                      </p:cBhvr>
                                    </p:animEffect>
                                    <p:set>
                                      <p:cBhvr>
                                        <p:cTn id="31" dur="1" fill="hold">
                                          <p:stCondLst>
                                            <p:cond delay="999"/>
                                          </p:stCondLst>
                                        </p:cTn>
                                        <p:tgtEl>
                                          <p:spTgt spid="1030"/>
                                        </p:tgtEl>
                                        <p:attrNameLst>
                                          <p:attrName>style.visibility</p:attrName>
                                        </p:attrNameLst>
                                      </p:cBhvr>
                                      <p:to>
                                        <p:strVal val="hidden"/>
                                      </p:to>
                                    </p:set>
                                  </p:childTnLst>
                                </p:cTn>
                              </p:par>
                            </p:childTnLst>
                          </p:cTn>
                        </p:par>
                        <p:par>
                          <p:cTn id="32" fill="hold">
                            <p:stCondLst>
                              <p:cond delay="8500"/>
                            </p:stCondLst>
                            <p:childTnLst>
                              <p:par>
                                <p:cTn id="33" presetID="10" presetClass="entr" presetSubtype="0" fill="hold" nodeType="afterEffect">
                                  <p:stCondLst>
                                    <p:cond delay="100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1000"/>
                                        <p:tgtEl>
                                          <p:spTgt spid="10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1032"/>
                                        </p:tgtEl>
                                      </p:cBhvr>
                                    </p:animEffect>
                                    <p:set>
                                      <p:cBhvr>
                                        <p:cTn id="40" dur="1" fill="hold">
                                          <p:stCondLst>
                                            <p:cond delay="999"/>
                                          </p:stCondLst>
                                        </p:cTn>
                                        <p:tgtEl>
                                          <p:spTgt spid="1032"/>
                                        </p:tgtEl>
                                        <p:attrNameLst>
                                          <p:attrName>style.visibility</p:attrName>
                                        </p:attrNameLst>
                                      </p:cBhvr>
                                      <p:to>
                                        <p:strVal val="hidden"/>
                                      </p:to>
                                    </p:set>
                                  </p:childTnLst>
                                </p:cTn>
                              </p:par>
                            </p:childTnLst>
                          </p:cTn>
                        </p:par>
                        <p:par>
                          <p:cTn id="41" fill="hold">
                            <p:stCondLst>
                              <p:cond delay="1000"/>
                            </p:stCondLst>
                            <p:childTnLst>
                              <p:par>
                                <p:cTn id="42" presetID="42" presetClass="entr" presetSubtype="0" fill="hold" nodeType="afterEffect">
                                  <p:stCondLst>
                                    <p:cond delay="10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childTnLst>
                                </p:cTn>
                              </p:par>
                            </p:childTnLst>
                          </p:cTn>
                        </p:par>
                        <p:par>
                          <p:cTn id="67" fill="hold">
                            <p:stCondLst>
                              <p:cond delay="1000"/>
                            </p:stCondLst>
                            <p:childTnLst>
                              <p:par>
                                <p:cTn id="68" presetID="10" presetClass="entr" presetSubtype="0" fill="hold" nodeType="afterEffect">
                                  <p:stCondLst>
                                    <p:cond delay="10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childTnLst>
                                </p:cTn>
                              </p:par>
                            </p:childTnLst>
                          </p:cTn>
                        </p:par>
                        <p:par>
                          <p:cTn id="71" fill="hold">
                            <p:stCondLst>
                              <p:cond delay="3000"/>
                            </p:stCondLst>
                            <p:childTnLst>
                              <p:par>
                                <p:cTn id="72" presetID="1" presetClass="entr" presetSubtype="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6" name="Records Management"/>
          <p:cNvSpPr txBox="1">
            <a:spLocks/>
          </p:cNvSpPr>
          <p:nvPr/>
        </p:nvSpPr>
        <p:spPr>
          <a:xfrm>
            <a:off x="637309" y="653578"/>
            <a:ext cx="7919475" cy="70416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smtClean="0">
                <a:solidFill>
                  <a:srgbClr val="FFC000"/>
                </a:solidFill>
                <a:latin typeface="+mj-lt"/>
              </a:rPr>
              <a:t>Records Management</a:t>
            </a:r>
            <a:endParaRPr lang="en-US" sz="4400" b="1" dirty="0">
              <a:solidFill>
                <a:srgbClr val="FFC000"/>
              </a:solidFill>
              <a:latin typeface="+mj-lt"/>
            </a:endParaRPr>
          </a:p>
        </p:txBody>
      </p:sp>
      <p:sp>
        <p:nvSpPr>
          <p:cNvPr id="10" name="Retention"/>
          <p:cNvSpPr txBox="1">
            <a:spLocks/>
          </p:cNvSpPr>
          <p:nvPr/>
        </p:nvSpPr>
        <p:spPr>
          <a:xfrm>
            <a:off x="1568786" y="1904700"/>
            <a:ext cx="3167700" cy="3238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400" b="1" dirty="0" smtClean="0">
                <a:solidFill>
                  <a:srgbClr val="92D050"/>
                </a:solidFill>
                <a:effectLst>
                  <a:outerShdw blurRad="38100" dist="38100" dir="2700000" algn="tl">
                    <a:srgbClr val="000000">
                      <a:alpha val="43137"/>
                    </a:srgbClr>
                  </a:outerShdw>
                </a:effectLst>
                <a:latin typeface="+mn-lt"/>
              </a:rPr>
              <a:t>Retention</a:t>
            </a:r>
          </a:p>
          <a:p>
            <a:pPr>
              <a:spcBef>
                <a:spcPts val="600"/>
              </a:spcBef>
            </a:pPr>
            <a:r>
              <a:rPr lang="en-US" sz="1800" dirty="0" smtClean="0">
                <a:solidFill>
                  <a:schemeClr val="tx2">
                    <a:lumMod val="10000"/>
                  </a:schemeClr>
                </a:solidFill>
                <a:latin typeface="+mn-lt"/>
              </a:rPr>
              <a:t>Records should be kept for a period of three years plus the current fiscal year, unless there is an audit exception.</a:t>
            </a:r>
            <a:endParaRPr lang="en-US" sz="1800" dirty="0">
              <a:solidFill>
                <a:schemeClr val="tx2">
                  <a:lumMod val="10000"/>
                </a:schemeClr>
              </a:solidFill>
              <a:latin typeface="+mn-lt"/>
            </a:endParaRPr>
          </a:p>
        </p:txBody>
      </p:sp>
      <p:sp>
        <p:nvSpPr>
          <p:cNvPr id="11" name="Retrieval"/>
          <p:cNvSpPr txBox="1">
            <a:spLocks/>
          </p:cNvSpPr>
          <p:nvPr/>
        </p:nvSpPr>
        <p:spPr>
          <a:xfrm>
            <a:off x="4937820" y="1904700"/>
            <a:ext cx="3167700" cy="3238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400" b="1" dirty="0" smtClean="0">
                <a:solidFill>
                  <a:srgbClr val="009ED6"/>
                </a:solidFill>
                <a:effectLst>
                  <a:outerShdw blurRad="38100" dist="38100" dir="2700000" algn="tl">
                    <a:srgbClr val="000000">
                      <a:alpha val="43137"/>
                    </a:srgbClr>
                  </a:outerShdw>
                </a:effectLst>
                <a:latin typeface="+mn-lt"/>
              </a:rPr>
              <a:t>Retrieval </a:t>
            </a:r>
          </a:p>
          <a:p>
            <a:pPr>
              <a:spcBef>
                <a:spcPts val="600"/>
              </a:spcBef>
            </a:pPr>
            <a:r>
              <a:rPr lang="en-US" sz="1800" dirty="0" smtClean="0">
                <a:solidFill>
                  <a:schemeClr val="tx2">
                    <a:lumMod val="10000"/>
                  </a:schemeClr>
                </a:solidFill>
                <a:latin typeface="+mn-lt"/>
              </a:rPr>
              <a:t>Records must be readily available for retrieval and access upon request. </a:t>
            </a:r>
            <a:endParaRPr lang="en-US" sz="1800" dirty="0">
              <a:solidFill>
                <a:schemeClr val="tx2">
                  <a:lumMod val="10000"/>
                </a:schemeClr>
              </a:solidFill>
              <a:latin typeface="+mn-lt"/>
            </a:endParaRPr>
          </a:p>
        </p:txBody>
      </p:sp>
      <p:grpSp>
        <p:nvGrpSpPr>
          <p:cNvPr id="12" name="First Arrows"/>
          <p:cNvGrpSpPr/>
          <p:nvPr/>
        </p:nvGrpSpPr>
        <p:grpSpPr>
          <a:xfrm>
            <a:off x="3355055" y="1606990"/>
            <a:ext cx="2414532" cy="340242"/>
            <a:chOff x="2232837" y="1339702"/>
            <a:chExt cx="2414532" cy="340242"/>
          </a:xfrm>
        </p:grpSpPr>
        <p:cxnSp>
          <p:nvCxnSpPr>
            <p:cNvPr id="13" name="Retention Arrow"/>
            <p:cNvCxnSpPr/>
            <p:nvPr/>
          </p:nvCxnSpPr>
          <p:spPr>
            <a:xfrm flipH="1">
              <a:off x="2232837" y="1339702"/>
              <a:ext cx="659219" cy="34024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trieval Arrow"/>
            <p:cNvCxnSpPr/>
            <p:nvPr/>
          </p:nvCxnSpPr>
          <p:spPr>
            <a:xfrm>
              <a:off x="4066750" y="1350334"/>
              <a:ext cx="580619" cy="329610"/>
            </a:xfrm>
            <a:prstGeom prst="straightConnector1">
              <a:avLst/>
            </a:prstGeom>
            <a:ln>
              <a:solidFill>
                <a:srgbClr val="009ED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66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3"/>
        <p:cNvGrpSpPr/>
        <p:nvPr/>
      </p:nvGrpSpPr>
      <p:grpSpPr>
        <a:xfrm>
          <a:off x="0" y="0"/>
          <a:ext cx="0" cy="0"/>
          <a:chOff x="0" y="0"/>
          <a:chExt cx="0" cy="0"/>
        </a:xfrm>
      </p:grpSpPr>
      <p:sp>
        <p:nvSpPr>
          <p:cNvPr id="385" name="Freeform 384"/>
          <p:cNvSpPr/>
          <p:nvPr/>
        </p:nvSpPr>
        <p:spPr>
          <a:xfrm>
            <a:off x="3148069" y="431608"/>
            <a:ext cx="1822260" cy="400212"/>
          </a:xfrm>
          <a:custGeom>
            <a:avLst/>
            <a:gdLst>
              <a:gd name="connsiteX0" fmla="*/ 0 w 1822260"/>
              <a:gd name="connsiteY0" fmla="*/ 0 h 400212"/>
              <a:gd name="connsiteX1" fmla="*/ 1822260 w 1822260"/>
              <a:gd name="connsiteY1" fmla="*/ 0 h 400212"/>
              <a:gd name="connsiteX2" fmla="*/ 1822260 w 1822260"/>
              <a:gd name="connsiteY2" fmla="*/ 400212 h 400212"/>
              <a:gd name="connsiteX3" fmla="*/ 0 w 1822260"/>
              <a:gd name="connsiteY3" fmla="*/ 400212 h 400212"/>
              <a:gd name="connsiteX4" fmla="*/ 0 w 1822260"/>
              <a:gd name="connsiteY4" fmla="*/ 0 h 4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260" h="400212">
                <a:moveTo>
                  <a:pt x="0" y="0"/>
                </a:moveTo>
                <a:lnTo>
                  <a:pt x="1822260" y="0"/>
                </a:lnTo>
                <a:lnTo>
                  <a:pt x="1822260" y="400212"/>
                </a:lnTo>
                <a:lnTo>
                  <a:pt x="0" y="4002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lvl="0" algn="l" defTabSz="2889250">
              <a:lnSpc>
                <a:spcPct val="90000"/>
              </a:lnSpc>
              <a:spcBef>
                <a:spcPct val="0"/>
              </a:spcBef>
              <a:spcAft>
                <a:spcPct val="35000"/>
              </a:spcAft>
            </a:pPr>
            <a:r>
              <a:rPr lang="en-US" sz="1800" b="1" kern="1200" dirty="0" smtClean="0"/>
              <a:t> Month &amp; Vendor Organization</a:t>
            </a:r>
            <a:endParaRPr lang="en-US" sz="3600" b="1" u="none" kern="1200" dirty="0">
              <a:latin typeface="+mj-lt"/>
            </a:endParaRPr>
          </a:p>
        </p:txBody>
      </p:sp>
      <p:sp>
        <p:nvSpPr>
          <p:cNvPr id="393" name="Freeform 392"/>
          <p:cNvSpPr/>
          <p:nvPr/>
        </p:nvSpPr>
        <p:spPr>
          <a:xfrm>
            <a:off x="2833344" y="1165128"/>
            <a:ext cx="1822260" cy="400212"/>
          </a:xfrm>
          <a:custGeom>
            <a:avLst/>
            <a:gdLst>
              <a:gd name="connsiteX0" fmla="*/ 0 w 1822260"/>
              <a:gd name="connsiteY0" fmla="*/ 0 h 400212"/>
              <a:gd name="connsiteX1" fmla="*/ 1822260 w 1822260"/>
              <a:gd name="connsiteY1" fmla="*/ 0 h 400212"/>
              <a:gd name="connsiteX2" fmla="*/ 1822260 w 1822260"/>
              <a:gd name="connsiteY2" fmla="*/ 400212 h 400212"/>
              <a:gd name="connsiteX3" fmla="*/ 0 w 1822260"/>
              <a:gd name="connsiteY3" fmla="*/ 400212 h 400212"/>
              <a:gd name="connsiteX4" fmla="*/ 0 w 1822260"/>
              <a:gd name="connsiteY4" fmla="*/ 0 h 4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260" h="400212">
                <a:moveTo>
                  <a:pt x="0" y="0"/>
                </a:moveTo>
                <a:lnTo>
                  <a:pt x="1822260" y="0"/>
                </a:lnTo>
                <a:lnTo>
                  <a:pt x="1822260" y="400212"/>
                </a:lnTo>
                <a:lnTo>
                  <a:pt x="0" y="4002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800" b="1" kern="1200" dirty="0" smtClean="0"/>
              <a:t>Periodic Check</a:t>
            </a:r>
            <a:endParaRPr lang="en-US" sz="1800" b="1" kern="1200" dirty="0"/>
          </a:p>
        </p:txBody>
      </p:sp>
      <p:sp>
        <p:nvSpPr>
          <p:cNvPr id="400" name="Freeform 399"/>
          <p:cNvSpPr/>
          <p:nvPr/>
        </p:nvSpPr>
        <p:spPr>
          <a:xfrm>
            <a:off x="2833344" y="2176063"/>
            <a:ext cx="1378071" cy="400212"/>
          </a:xfrm>
          <a:custGeom>
            <a:avLst/>
            <a:gdLst>
              <a:gd name="connsiteX0" fmla="*/ 0 w 1378071"/>
              <a:gd name="connsiteY0" fmla="*/ 0 h 400212"/>
              <a:gd name="connsiteX1" fmla="*/ 1378071 w 1378071"/>
              <a:gd name="connsiteY1" fmla="*/ 0 h 400212"/>
              <a:gd name="connsiteX2" fmla="*/ 1378071 w 1378071"/>
              <a:gd name="connsiteY2" fmla="*/ 400212 h 400212"/>
              <a:gd name="connsiteX3" fmla="*/ 0 w 1378071"/>
              <a:gd name="connsiteY3" fmla="*/ 400212 h 400212"/>
              <a:gd name="connsiteX4" fmla="*/ 0 w 1378071"/>
              <a:gd name="connsiteY4" fmla="*/ 0 h 4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71" h="400212">
                <a:moveTo>
                  <a:pt x="0" y="0"/>
                </a:moveTo>
                <a:lnTo>
                  <a:pt x="1378071" y="0"/>
                </a:lnTo>
                <a:lnTo>
                  <a:pt x="1378071" y="400212"/>
                </a:lnTo>
                <a:lnTo>
                  <a:pt x="0" y="4002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800" b="1" kern="1200" dirty="0" smtClean="0"/>
              <a:t>Staff access</a:t>
            </a:r>
            <a:endParaRPr lang="en-US" sz="1800" b="1" kern="1200" dirty="0"/>
          </a:p>
        </p:txBody>
      </p:sp>
      <p:sp>
        <p:nvSpPr>
          <p:cNvPr id="411" name="Freeform 410"/>
          <p:cNvSpPr/>
          <p:nvPr/>
        </p:nvSpPr>
        <p:spPr>
          <a:xfrm>
            <a:off x="2833344" y="2894487"/>
            <a:ext cx="1822260" cy="671100"/>
          </a:xfrm>
          <a:custGeom>
            <a:avLst/>
            <a:gdLst>
              <a:gd name="connsiteX0" fmla="*/ 0 w 1822260"/>
              <a:gd name="connsiteY0" fmla="*/ 0 h 400212"/>
              <a:gd name="connsiteX1" fmla="*/ 1822260 w 1822260"/>
              <a:gd name="connsiteY1" fmla="*/ 0 h 400212"/>
              <a:gd name="connsiteX2" fmla="*/ 1822260 w 1822260"/>
              <a:gd name="connsiteY2" fmla="*/ 400212 h 400212"/>
              <a:gd name="connsiteX3" fmla="*/ 0 w 1822260"/>
              <a:gd name="connsiteY3" fmla="*/ 400212 h 400212"/>
              <a:gd name="connsiteX4" fmla="*/ 0 w 1822260"/>
              <a:gd name="connsiteY4" fmla="*/ 0 h 4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260" h="400212">
                <a:moveTo>
                  <a:pt x="0" y="0"/>
                </a:moveTo>
                <a:lnTo>
                  <a:pt x="1822260" y="0"/>
                </a:lnTo>
                <a:lnTo>
                  <a:pt x="1822260" y="400212"/>
                </a:lnTo>
                <a:lnTo>
                  <a:pt x="0" y="4002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800" b="1" kern="1200" dirty="0" smtClean="0"/>
              <a:t>Current month + previous 12 on site</a:t>
            </a:r>
            <a:endParaRPr lang="en-US" sz="1800" b="1" kern="1200" dirty="0"/>
          </a:p>
        </p:txBody>
      </p:sp>
      <p:grpSp>
        <p:nvGrpSpPr>
          <p:cNvPr id="423" name="Group 422"/>
          <p:cNvGrpSpPr/>
          <p:nvPr/>
        </p:nvGrpSpPr>
        <p:grpSpPr>
          <a:xfrm>
            <a:off x="2834427" y="827334"/>
            <a:ext cx="3718768" cy="3683914"/>
            <a:chOff x="922500" y="872855"/>
            <a:chExt cx="3718768" cy="3683914"/>
          </a:xfrm>
        </p:grpSpPr>
        <p:sp>
          <p:nvSpPr>
            <p:cNvPr id="23" name="Freeform 22"/>
            <p:cNvSpPr/>
            <p:nvPr/>
          </p:nvSpPr>
          <p:spPr>
            <a:xfrm>
              <a:off x="2733350" y="1731817"/>
              <a:ext cx="1907918" cy="1931313"/>
            </a:xfrm>
            <a:custGeom>
              <a:avLst/>
              <a:gdLst>
                <a:gd name="connsiteX0" fmla="*/ 0 w 1907918"/>
                <a:gd name="connsiteY0" fmla="*/ 965657 h 1931313"/>
                <a:gd name="connsiteX1" fmla="*/ 953959 w 1907918"/>
                <a:gd name="connsiteY1" fmla="*/ 0 h 1931313"/>
                <a:gd name="connsiteX2" fmla="*/ 1907918 w 1907918"/>
                <a:gd name="connsiteY2" fmla="*/ 965657 h 1931313"/>
                <a:gd name="connsiteX3" fmla="*/ 953959 w 1907918"/>
                <a:gd name="connsiteY3" fmla="*/ 1931314 h 1931313"/>
                <a:gd name="connsiteX4" fmla="*/ 0 w 1907918"/>
                <a:gd name="connsiteY4" fmla="*/ 965657 h 193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918" h="1931313">
                  <a:moveTo>
                    <a:pt x="0" y="965657"/>
                  </a:moveTo>
                  <a:cubicBezTo>
                    <a:pt x="0" y="432339"/>
                    <a:pt x="427102" y="0"/>
                    <a:pt x="953959" y="0"/>
                  </a:cubicBezTo>
                  <a:cubicBezTo>
                    <a:pt x="1480816" y="0"/>
                    <a:pt x="1907918" y="432339"/>
                    <a:pt x="1907918" y="965657"/>
                  </a:cubicBezTo>
                  <a:cubicBezTo>
                    <a:pt x="1907918" y="1498975"/>
                    <a:pt x="1480816" y="1931314"/>
                    <a:pt x="953959" y="1931314"/>
                  </a:cubicBezTo>
                  <a:cubicBezTo>
                    <a:pt x="427102" y="1931314"/>
                    <a:pt x="0" y="1498975"/>
                    <a:pt x="0" y="965657"/>
                  </a:cubicBezTo>
                  <a:close/>
                </a:path>
              </a:pathLst>
            </a:cu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14968" tIns="318394" rIns="314968" bIns="318394" numCol="1" spcCol="1270" anchor="ctr" anchorCtr="0">
              <a:noAutofit/>
            </a:bodyPr>
            <a:lstStyle/>
            <a:p>
              <a:pPr lvl="0" algn="ctr" defTabSz="1244600">
                <a:lnSpc>
                  <a:spcPct val="90000"/>
                </a:lnSpc>
                <a:spcBef>
                  <a:spcPct val="0"/>
                </a:spcBef>
                <a:spcAft>
                  <a:spcPct val="35000"/>
                </a:spcAft>
              </a:pPr>
              <a:r>
                <a:rPr lang="en-US" sz="2800" b="1" u="none" kern="1200" dirty="0" smtClean="0">
                  <a:latin typeface="+mj-lt"/>
                </a:rPr>
                <a:t>Best Practices</a:t>
              </a:r>
              <a:endParaRPr lang="en-US" sz="2800" b="1" u="none" kern="1200" dirty="0">
                <a:latin typeface="+mj-lt"/>
              </a:endParaRPr>
            </a:p>
          </p:txBody>
        </p:sp>
        <p:sp>
          <p:nvSpPr>
            <p:cNvPr id="24" name="Oval 23"/>
            <p:cNvSpPr/>
            <p:nvPr/>
          </p:nvSpPr>
          <p:spPr>
            <a:xfrm>
              <a:off x="3531843" y="1479497"/>
              <a:ext cx="310932" cy="311276"/>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5" name="Oval 24"/>
            <p:cNvSpPr/>
            <p:nvPr/>
          </p:nvSpPr>
          <p:spPr>
            <a:xfrm>
              <a:off x="3336292" y="1294689"/>
              <a:ext cx="155466" cy="155434"/>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6" name="Oval 25"/>
            <p:cNvSpPr/>
            <p:nvPr/>
          </p:nvSpPr>
          <p:spPr>
            <a:xfrm>
              <a:off x="3117447" y="1066637"/>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 name="Oval 26"/>
            <p:cNvSpPr/>
            <p:nvPr/>
          </p:nvSpPr>
          <p:spPr>
            <a:xfrm>
              <a:off x="2900227" y="872855"/>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28" name="Oval 27"/>
            <p:cNvSpPr/>
            <p:nvPr/>
          </p:nvSpPr>
          <p:spPr>
            <a:xfrm>
              <a:off x="2568169" y="872855"/>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Oval 28"/>
            <p:cNvSpPr/>
            <p:nvPr/>
          </p:nvSpPr>
          <p:spPr>
            <a:xfrm>
              <a:off x="2235568" y="872855"/>
              <a:ext cx="155466" cy="155434"/>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Oval 29"/>
            <p:cNvSpPr/>
            <p:nvPr/>
          </p:nvSpPr>
          <p:spPr>
            <a:xfrm>
              <a:off x="1903509" y="872855"/>
              <a:ext cx="155466" cy="155434"/>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31" name="Oval 30"/>
            <p:cNvSpPr/>
            <p:nvPr/>
          </p:nvSpPr>
          <p:spPr>
            <a:xfrm>
              <a:off x="1571450" y="872855"/>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84" name="Oval 383"/>
            <p:cNvSpPr/>
            <p:nvPr/>
          </p:nvSpPr>
          <p:spPr>
            <a:xfrm>
              <a:off x="1239392" y="872855"/>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86" name="Oval 385"/>
            <p:cNvSpPr/>
            <p:nvPr/>
          </p:nvSpPr>
          <p:spPr>
            <a:xfrm>
              <a:off x="2782680" y="1776087"/>
              <a:ext cx="310932" cy="311276"/>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87" name="Oval 386"/>
            <p:cNvSpPr/>
            <p:nvPr/>
          </p:nvSpPr>
          <p:spPr>
            <a:xfrm>
              <a:off x="2583336" y="1611677"/>
              <a:ext cx="155466" cy="155434"/>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88" name="Oval 387"/>
            <p:cNvSpPr/>
            <p:nvPr/>
          </p:nvSpPr>
          <p:spPr>
            <a:xfrm>
              <a:off x="2251277" y="1611677"/>
              <a:ext cx="155466" cy="155434"/>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389" name="Oval 388"/>
            <p:cNvSpPr/>
            <p:nvPr/>
          </p:nvSpPr>
          <p:spPr>
            <a:xfrm>
              <a:off x="1919218" y="1611677"/>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90" name="Oval 389"/>
            <p:cNvSpPr/>
            <p:nvPr/>
          </p:nvSpPr>
          <p:spPr>
            <a:xfrm>
              <a:off x="1587160" y="1611677"/>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91" name="Oval 390"/>
            <p:cNvSpPr/>
            <p:nvPr/>
          </p:nvSpPr>
          <p:spPr>
            <a:xfrm>
              <a:off x="1254559" y="1611677"/>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92" name="Oval 391"/>
            <p:cNvSpPr/>
            <p:nvPr/>
          </p:nvSpPr>
          <p:spPr>
            <a:xfrm>
              <a:off x="922500" y="1611677"/>
              <a:ext cx="155466" cy="155434"/>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94" name="Oval 393"/>
            <p:cNvSpPr/>
            <p:nvPr/>
          </p:nvSpPr>
          <p:spPr>
            <a:xfrm>
              <a:off x="2459830" y="2541835"/>
              <a:ext cx="310932" cy="311276"/>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395" name="Oval 394"/>
            <p:cNvSpPr/>
            <p:nvPr/>
          </p:nvSpPr>
          <p:spPr>
            <a:xfrm>
              <a:off x="2152147" y="2619756"/>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96" name="Oval 395"/>
            <p:cNvSpPr/>
            <p:nvPr/>
          </p:nvSpPr>
          <p:spPr>
            <a:xfrm>
              <a:off x="1845006" y="2619756"/>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97" name="Oval 396"/>
            <p:cNvSpPr/>
            <p:nvPr/>
          </p:nvSpPr>
          <p:spPr>
            <a:xfrm>
              <a:off x="1537324" y="2619756"/>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98" name="Oval 397"/>
            <p:cNvSpPr/>
            <p:nvPr/>
          </p:nvSpPr>
          <p:spPr>
            <a:xfrm>
              <a:off x="1230183" y="2619756"/>
              <a:ext cx="155466" cy="155434"/>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99" name="Oval 398"/>
            <p:cNvSpPr/>
            <p:nvPr/>
          </p:nvSpPr>
          <p:spPr>
            <a:xfrm>
              <a:off x="922500" y="2619756"/>
              <a:ext cx="155466" cy="155434"/>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01" name="Oval 400"/>
            <p:cNvSpPr/>
            <p:nvPr/>
          </p:nvSpPr>
          <p:spPr>
            <a:xfrm>
              <a:off x="2782680" y="3295345"/>
              <a:ext cx="310932" cy="311276"/>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02" name="Oval 401"/>
            <p:cNvSpPr/>
            <p:nvPr/>
          </p:nvSpPr>
          <p:spPr>
            <a:xfrm>
              <a:off x="2583336" y="3611925"/>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03" name="Oval 402"/>
            <p:cNvSpPr/>
            <p:nvPr/>
          </p:nvSpPr>
          <p:spPr>
            <a:xfrm>
              <a:off x="2251277" y="3611925"/>
              <a:ext cx="155466" cy="155434"/>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07" name="Oval 406"/>
            <p:cNvSpPr/>
            <p:nvPr/>
          </p:nvSpPr>
          <p:spPr>
            <a:xfrm>
              <a:off x="1919218" y="3611925"/>
              <a:ext cx="155466" cy="155434"/>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08" name="Oval 407"/>
            <p:cNvSpPr/>
            <p:nvPr/>
          </p:nvSpPr>
          <p:spPr>
            <a:xfrm>
              <a:off x="1587160" y="3611925"/>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09" name="Oval 408"/>
            <p:cNvSpPr/>
            <p:nvPr/>
          </p:nvSpPr>
          <p:spPr>
            <a:xfrm>
              <a:off x="1254559" y="3611925"/>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0" name="Oval 409"/>
            <p:cNvSpPr/>
            <p:nvPr/>
          </p:nvSpPr>
          <p:spPr>
            <a:xfrm>
              <a:off x="922500" y="3611925"/>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12" name="Oval 411"/>
            <p:cNvSpPr/>
            <p:nvPr/>
          </p:nvSpPr>
          <p:spPr>
            <a:xfrm>
              <a:off x="3531843" y="3578064"/>
              <a:ext cx="310932" cy="311276"/>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13" name="Oval 412"/>
            <p:cNvSpPr/>
            <p:nvPr/>
          </p:nvSpPr>
          <p:spPr>
            <a:xfrm>
              <a:off x="3375294" y="3893828"/>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14" name="Oval 413"/>
            <p:cNvSpPr/>
            <p:nvPr/>
          </p:nvSpPr>
          <p:spPr>
            <a:xfrm>
              <a:off x="3152115" y="4145134"/>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5" name="Oval 414"/>
            <p:cNvSpPr/>
            <p:nvPr/>
          </p:nvSpPr>
          <p:spPr>
            <a:xfrm>
              <a:off x="2900227" y="4401335"/>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16" name="Oval 415"/>
            <p:cNvSpPr/>
            <p:nvPr/>
          </p:nvSpPr>
          <p:spPr>
            <a:xfrm>
              <a:off x="2568169" y="4401335"/>
              <a:ext cx="155466" cy="155434"/>
            </a:xfrm>
            <a:prstGeom prst="ellipse">
              <a:avLst/>
            </a:prstGeom>
            <a:solidFill>
              <a:srgbClr val="92D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17" name="Oval 416"/>
            <p:cNvSpPr/>
            <p:nvPr/>
          </p:nvSpPr>
          <p:spPr>
            <a:xfrm>
              <a:off x="2235568" y="4401335"/>
              <a:ext cx="155466" cy="155434"/>
            </a:xfrm>
            <a:prstGeom prst="ellipse">
              <a:avLst/>
            </a:prstGeom>
            <a:solidFill>
              <a:srgbClr val="0070C0"/>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18" name="Oval 417"/>
            <p:cNvSpPr/>
            <p:nvPr/>
          </p:nvSpPr>
          <p:spPr>
            <a:xfrm>
              <a:off x="1903509" y="4401335"/>
              <a:ext cx="155466" cy="155434"/>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19" name="Oval 418"/>
            <p:cNvSpPr/>
            <p:nvPr/>
          </p:nvSpPr>
          <p:spPr>
            <a:xfrm>
              <a:off x="1571450" y="4401335"/>
              <a:ext cx="155466" cy="155434"/>
            </a:xfrm>
            <a:prstGeom prst="ellipse">
              <a:avLst/>
            </a:prstGeom>
            <a:solidFill>
              <a:srgbClr val="FF8989"/>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20" name="Oval 419"/>
            <p:cNvSpPr/>
            <p:nvPr/>
          </p:nvSpPr>
          <p:spPr>
            <a:xfrm>
              <a:off x="1239392" y="4401335"/>
              <a:ext cx="155466" cy="155434"/>
            </a:xfrm>
            <a:prstGeom prst="ellipse">
              <a:avLst/>
            </a:prstGeom>
            <a:solidFill>
              <a:srgbClr val="FFC000"/>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sp>
        <p:nvSpPr>
          <p:cNvPr id="421" name="Freeform 420"/>
          <p:cNvSpPr/>
          <p:nvPr/>
        </p:nvSpPr>
        <p:spPr>
          <a:xfrm>
            <a:off x="3148069" y="3954378"/>
            <a:ext cx="1822260" cy="400212"/>
          </a:xfrm>
          <a:custGeom>
            <a:avLst/>
            <a:gdLst>
              <a:gd name="connsiteX0" fmla="*/ 0 w 1822260"/>
              <a:gd name="connsiteY0" fmla="*/ 0 h 400212"/>
              <a:gd name="connsiteX1" fmla="*/ 1822260 w 1822260"/>
              <a:gd name="connsiteY1" fmla="*/ 0 h 400212"/>
              <a:gd name="connsiteX2" fmla="*/ 1822260 w 1822260"/>
              <a:gd name="connsiteY2" fmla="*/ 400212 h 400212"/>
              <a:gd name="connsiteX3" fmla="*/ 0 w 1822260"/>
              <a:gd name="connsiteY3" fmla="*/ 400212 h 400212"/>
              <a:gd name="connsiteX4" fmla="*/ 0 w 1822260"/>
              <a:gd name="connsiteY4" fmla="*/ 0 h 4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260" h="400212">
                <a:moveTo>
                  <a:pt x="0" y="0"/>
                </a:moveTo>
                <a:lnTo>
                  <a:pt x="1822260" y="0"/>
                </a:lnTo>
                <a:lnTo>
                  <a:pt x="1822260" y="400212"/>
                </a:lnTo>
                <a:lnTo>
                  <a:pt x="0" y="4002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800" b="1" kern="1200" dirty="0" smtClean="0"/>
              <a:t>Confidential Off-site</a:t>
            </a:r>
            <a:endParaRPr lang="en-US" sz="1800" b="1" kern="1200" dirty="0"/>
          </a:p>
        </p:txBody>
      </p:sp>
      <p:pic>
        <p:nvPicPr>
          <p:cNvPr id="1026" name="Picture 2" descr="Image result for thumbs up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35562" y="859734"/>
            <a:ext cx="340995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31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500"/>
                                        <p:tgtEl>
                                          <p:spTgt spid="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500"/>
                                        <p:tgtEl>
                                          <p:spTgt spid="3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0"/>
                                        </p:tgtEl>
                                        <p:attrNameLst>
                                          <p:attrName>style.visibility</p:attrName>
                                        </p:attrNameLst>
                                      </p:cBhvr>
                                      <p:to>
                                        <p:strVal val="visible"/>
                                      </p:to>
                                    </p:set>
                                    <p:animEffect transition="in" filter="fade">
                                      <p:cBhvr>
                                        <p:cTn id="17" dur="500"/>
                                        <p:tgtEl>
                                          <p:spTgt spid="4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1"/>
                                        </p:tgtEl>
                                        <p:attrNameLst>
                                          <p:attrName>style.visibility</p:attrName>
                                        </p:attrNameLst>
                                      </p:cBhvr>
                                      <p:to>
                                        <p:strVal val="visible"/>
                                      </p:to>
                                    </p:set>
                                    <p:animEffect transition="in" filter="fade">
                                      <p:cBhvr>
                                        <p:cTn id="22" dur="500"/>
                                        <p:tgtEl>
                                          <p:spTgt spid="4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1"/>
                                        </p:tgtEl>
                                        <p:attrNameLst>
                                          <p:attrName>style.visibility</p:attrName>
                                        </p:attrNameLst>
                                      </p:cBhvr>
                                      <p:to>
                                        <p:strVal val="visible"/>
                                      </p:to>
                                    </p:set>
                                    <p:animEffect transition="in" filter="fade">
                                      <p:cBhvr>
                                        <p:cTn id="27" dur="500"/>
                                        <p:tgtEl>
                                          <p:spTgt spid="421"/>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grpId="1" nodeType="clickEffect">
                                  <p:stCondLst>
                                    <p:cond delay="0"/>
                                  </p:stCondLst>
                                  <p:childTnLst>
                                    <p:animMotion origin="layout" path="M 0 0 L -0.25 0 E" pathEditMode="relative" ptsTypes="">
                                      <p:cBhvr>
                                        <p:cTn id="31" dur="2000" fill="hold"/>
                                        <p:tgtEl>
                                          <p:spTgt spid="385"/>
                                        </p:tgtEl>
                                        <p:attrNameLst>
                                          <p:attrName>ppt_x</p:attrName>
                                          <p:attrName>ppt_y</p:attrName>
                                        </p:attrNameLst>
                                      </p:cBhvr>
                                    </p:animMotion>
                                  </p:childTnLst>
                                </p:cTn>
                              </p:par>
                              <p:par>
                                <p:cTn id="32" presetID="35" presetClass="path" presetSubtype="0" accel="50000" decel="50000" fill="hold" grpId="1" nodeType="withEffect">
                                  <p:stCondLst>
                                    <p:cond delay="0"/>
                                  </p:stCondLst>
                                  <p:childTnLst>
                                    <p:animMotion origin="layout" path="M 0 0 L -0.25 0 E" pathEditMode="relative" ptsTypes="">
                                      <p:cBhvr>
                                        <p:cTn id="33" dur="2000" fill="hold"/>
                                        <p:tgtEl>
                                          <p:spTgt spid="393"/>
                                        </p:tgtEl>
                                        <p:attrNameLst>
                                          <p:attrName>ppt_x</p:attrName>
                                          <p:attrName>ppt_y</p:attrName>
                                        </p:attrNameLst>
                                      </p:cBhvr>
                                    </p:animMotion>
                                  </p:childTnLst>
                                </p:cTn>
                              </p:par>
                              <p:par>
                                <p:cTn id="34" presetID="35" presetClass="path" presetSubtype="0" accel="50000" decel="50000" fill="hold" grpId="1" nodeType="withEffect">
                                  <p:stCondLst>
                                    <p:cond delay="0"/>
                                  </p:stCondLst>
                                  <p:childTnLst>
                                    <p:animMotion origin="layout" path="M 0 0 L -0.25 0 E" pathEditMode="relative" ptsTypes="">
                                      <p:cBhvr>
                                        <p:cTn id="35" dur="2000" fill="hold"/>
                                        <p:tgtEl>
                                          <p:spTgt spid="400"/>
                                        </p:tgtEl>
                                        <p:attrNameLst>
                                          <p:attrName>ppt_x</p:attrName>
                                          <p:attrName>ppt_y</p:attrName>
                                        </p:attrNameLst>
                                      </p:cBhvr>
                                    </p:animMotion>
                                  </p:childTnLst>
                                </p:cTn>
                              </p:par>
                              <p:par>
                                <p:cTn id="36" presetID="35" presetClass="path" presetSubtype="0" accel="50000" decel="50000" fill="hold" grpId="1" nodeType="withEffect">
                                  <p:stCondLst>
                                    <p:cond delay="0"/>
                                  </p:stCondLst>
                                  <p:childTnLst>
                                    <p:animMotion origin="layout" path="M 0 0 L -0.25 0 E" pathEditMode="relative" ptsTypes="">
                                      <p:cBhvr>
                                        <p:cTn id="37" dur="2000" fill="hold"/>
                                        <p:tgtEl>
                                          <p:spTgt spid="411"/>
                                        </p:tgtEl>
                                        <p:attrNameLst>
                                          <p:attrName>ppt_x</p:attrName>
                                          <p:attrName>ppt_y</p:attrName>
                                        </p:attrNameLst>
                                      </p:cBhvr>
                                    </p:animMotion>
                                  </p:childTnLst>
                                </p:cTn>
                              </p:par>
                              <p:par>
                                <p:cTn id="38" presetID="35" presetClass="path" presetSubtype="0" accel="50000" decel="50000" fill="hold" grpId="1" nodeType="withEffect">
                                  <p:stCondLst>
                                    <p:cond delay="0"/>
                                  </p:stCondLst>
                                  <p:childTnLst>
                                    <p:animMotion origin="layout" path="M 0 0 L -0.25 0 E" pathEditMode="relative" ptsTypes="">
                                      <p:cBhvr>
                                        <p:cTn id="39" dur="2000" fill="hold"/>
                                        <p:tgtEl>
                                          <p:spTgt spid="421"/>
                                        </p:tgtEl>
                                        <p:attrNameLst>
                                          <p:attrName>ppt_x</p:attrName>
                                          <p:attrName>ppt_y</p:attrName>
                                        </p:attrNameLst>
                                      </p:cBhvr>
                                    </p:animMotion>
                                  </p:childTnLst>
                                </p:cTn>
                              </p:par>
                              <p:par>
                                <p:cTn id="40" presetID="35" presetClass="path" presetSubtype="0" accel="50000" decel="50000" fill="hold" nodeType="withEffect">
                                  <p:stCondLst>
                                    <p:cond delay="0"/>
                                  </p:stCondLst>
                                  <p:childTnLst>
                                    <p:animMotion origin="layout" path="M 0 0 L -0.25 0 E" pathEditMode="relative" ptsTypes="">
                                      <p:cBhvr>
                                        <p:cTn id="41" dur="2000" fill="hold"/>
                                        <p:tgtEl>
                                          <p:spTgt spid="423"/>
                                        </p:tgtEl>
                                        <p:attrNameLst>
                                          <p:attrName>ppt_x</p:attrName>
                                          <p:attrName>ppt_y</p:attrName>
                                        </p:attrNameLst>
                                      </p:cBhvr>
                                    </p:animMotion>
                                  </p:childTnLst>
                                </p:cTn>
                              </p:par>
                              <p:par>
                                <p:cTn id="42" presetID="53" presetClass="entr" presetSubtype="16" fill="hold" nodeType="withEffect">
                                  <p:stCondLst>
                                    <p:cond delay="1000"/>
                                  </p:stCondLst>
                                  <p:childTnLst>
                                    <p:set>
                                      <p:cBhvr>
                                        <p:cTn id="43" dur="1" fill="hold">
                                          <p:stCondLst>
                                            <p:cond delay="0"/>
                                          </p:stCondLst>
                                        </p:cTn>
                                        <p:tgtEl>
                                          <p:spTgt spid="1026"/>
                                        </p:tgtEl>
                                        <p:attrNameLst>
                                          <p:attrName>style.visibility</p:attrName>
                                        </p:attrNameLst>
                                      </p:cBhvr>
                                      <p:to>
                                        <p:strVal val="visible"/>
                                      </p:to>
                                    </p:set>
                                    <p:anim calcmode="lin" valueType="num">
                                      <p:cBhvr>
                                        <p:cTn id="44" dur="500" fill="hold"/>
                                        <p:tgtEl>
                                          <p:spTgt spid="1026"/>
                                        </p:tgtEl>
                                        <p:attrNameLst>
                                          <p:attrName>ppt_w</p:attrName>
                                        </p:attrNameLst>
                                      </p:cBhvr>
                                      <p:tavLst>
                                        <p:tav tm="0">
                                          <p:val>
                                            <p:fltVal val="0"/>
                                          </p:val>
                                        </p:tav>
                                        <p:tav tm="100000">
                                          <p:val>
                                            <p:strVal val="#ppt_w"/>
                                          </p:val>
                                        </p:tav>
                                      </p:tavLst>
                                    </p:anim>
                                    <p:anim calcmode="lin" valueType="num">
                                      <p:cBhvr>
                                        <p:cTn id="45" dur="500" fill="hold"/>
                                        <p:tgtEl>
                                          <p:spTgt spid="1026"/>
                                        </p:tgtEl>
                                        <p:attrNameLst>
                                          <p:attrName>ppt_h</p:attrName>
                                        </p:attrNameLst>
                                      </p:cBhvr>
                                      <p:tavLst>
                                        <p:tav tm="0">
                                          <p:val>
                                            <p:fltVal val="0"/>
                                          </p:val>
                                        </p:tav>
                                        <p:tav tm="100000">
                                          <p:val>
                                            <p:strVal val="#ppt_h"/>
                                          </p:val>
                                        </p:tav>
                                      </p:tavLst>
                                    </p:anim>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p:bldP spid="385" grpId="1"/>
      <p:bldP spid="393" grpId="0"/>
      <p:bldP spid="393" grpId="1"/>
      <p:bldP spid="400" grpId="0"/>
      <p:bldP spid="400" grpId="1"/>
      <p:bldP spid="411" grpId="0"/>
      <p:bldP spid="411" grpId="1"/>
      <p:bldP spid="421" grpId="0"/>
      <p:bldP spid="42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346364" y="115920"/>
            <a:ext cx="6405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b="1" dirty="0" smtClean="0">
                <a:solidFill>
                  <a:srgbClr val="FFC000"/>
                </a:solidFill>
              </a:rPr>
              <a:t>Recap</a:t>
            </a:r>
            <a:endParaRPr sz="4400" b="1" dirty="0">
              <a:solidFill>
                <a:srgbClr val="FFC000"/>
              </a:solidFill>
            </a:endParaRPr>
          </a:p>
        </p:txBody>
      </p:sp>
      <p:graphicFrame>
        <p:nvGraphicFramePr>
          <p:cNvPr id="4" name="Diagram 3"/>
          <p:cNvGraphicFramePr/>
          <p:nvPr>
            <p:extLst>
              <p:ext uri="{D42A27DB-BD31-4B8C-83A1-F6EECF244321}">
                <p14:modId xmlns:p14="http://schemas.microsoft.com/office/powerpoint/2010/main" val="1319968382"/>
              </p:ext>
            </p:extLst>
          </p:nvPr>
        </p:nvGraphicFramePr>
        <p:xfrm>
          <a:off x="501164" y="8826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457200" y="7850"/>
            <a:ext cx="64056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smtClean="0">
                <a:solidFill>
                  <a:srgbClr val="FFC000"/>
                </a:solidFill>
                <a:effectLst>
                  <a:outerShdw blurRad="38100" dist="38100" dir="2700000" algn="tl">
                    <a:srgbClr val="000000">
                      <a:alpha val="43137"/>
                    </a:srgbClr>
                  </a:outerShdw>
                </a:effectLst>
              </a:rPr>
              <a:t>References</a:t>
            </a:r>
            <a:endParaRPr b="1" dirty="0">
              <a:solidFill>
                <a:srgbClr val="FFC000"/>
              </a:solidFill>
              <a:effectLst>
                <a:outerShdw blurRad="38100" dist="38100" dir="2700000" algn="tl">
                  <a:srgbClr val="000000">
                    <a:alpha val="43137"/>
                  </a:srgbClr>
                </a:outerShdw>
              </a:effectLst>
            </a:endParaRPr>
          </a:p>
        </p:txBody>
      </p:sp>
      <p:sp>
        <p:nvSpPr>
          <p:cNvPr id="342" name="Google Shape;342;p15"/>
          <p:cNvSpPr txBox="1">
            <a:spLocks noGrp="1"/>
          </p:cNvSpPr>
          <p:nvPr>
            <p:ph type="body" idx="1"/>
          </p:nvPr>
        </p:nvSpPr>
        <p:spPr>
          <a:xfrm>
            <a:off x="457200" y="585315"/>
            <a:ext cx="3167700" cy="367016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1200" b="1" dirty="0" smtClean="0">
                <a:solidFill>
                  <a:schemeClr val="tx2">
                    <a:lumMod val="10000"/>
                  </a:schemeClr>
                </a:solidFill>
              </a:rPr>
              <a:t>Requirements (not all inclusive)</a:t>
            </a:r>
          </a:p>
          <a:p>
            <a:pPr marL="0" lvl="0" indent="0" algn="l" rtl="0">
              <a:spcBef>
                <a:spcPts val="600"/>
              </a:spcBef>
              <a:spcAft>
                <a:spcPts val="0"/>
              </a:spcAft>
              <a:buClr>
                <a:schemeClr val="dk1"/>
              </a:buClr>
              <a:buSzPts val="1100"/>
              <a:buFont typeface="Arial"/>
              <a:buNone/>
            </a:pPr>
            <a:r>
              <a:rPr lang="en-US" sz="1200" u="sng" dirty="0" smtClean="0">
                <a:solidFill>
                  <a:schemeClr val="tx2">
                    <a:lumMod val="10000"/>
                  </a:schemeClr>
                </a:solidFill>
              </a:rPr>
              <a:t>Code of Federal Regulations (7 CFR 226)</a:t>
            </a:r>
          </a:p>
          <a:p>
            <a:pPr marL="0" lvl="0" indent="0" algn="l" rtl="0">
              <a:spcBef>
                <a:spcPts val="600"/>
              </a:spcBef>
              <a:spcAft>
                <a:spcPts val="0"/>
              </a:spcAft>
              <a:buClr>
                <a:schemeClr val="dk1"/>
              </a:buClr>
              <a:buSzPts val="1100"/>
              <a:buFont typeface="Arial"/>
              <a:buNone/>
            </a:pPr>
            <a:r>
              <a:rPr lang="en-US" sz="1000" dirty="0" smtClean="0">
                <a:solidFill>
                  <a:schemeClr val="tx2">
                    <a:lumMod val="10000"/>
                  </a:schemeClr>
                </a:solidFill>
                <a:latin typeface="Chivo Light" panose="020B0604020202020204" charset="0"/>
                <a:cs typeface="Times New Roman" panose="02020603050405020304" pitchFamily="18" charset="0"/>
              </a:rPr>
              <a:t>§226.6(b) – </a:t>
            </a:r>
            <a:r>
              <a:rPr lang="en-US" sz="1000" dirty="0">
                <a:solidFill>
                  <a:schemeClr val="tx2">
                    <a:lumMod val="10000"/>
                  </a:schemeClr>
                </a:solidFill>
                <a:latin typeface="Chivo Light" panose="020B0604020202020204" charset="0"/>
                <a:cs typeface="Times New Roman" panose="02020603050405020304" pitchFamily="18" charset="0"/>
              </a:rPr>
              <a:t>O</a:t>
            </a:r>
            <a:r>
              <a:rPr lang="en-US" sz="1000" dirty="0" smtClean="0">
                <a:solidFill>
                  <a:schemeClr val="tx2">
                    <a:lumMod val="10000"/>
                  </a:schemeClr>
                </a:solidFill>
                <a:latin typeface="Chivo Light" panose="020B0604020202020204" charset="0"/>
                <a:cs typeface="Times New Roman" panose="02020603050405020304" pitchFamily="18" charset="0"/>
              </a:rPr>
              <a:t>verview</a:t>
            </a:r>
          </a:p>
          <a:p>
            <a:pPr marL="0" lvl="0" indent="0">
              <a:buClr>
                <a:schemeClr val="dk1"/>
              </a:buClr>
              <a:buSzPts val="1100"/>
              <a:buNone/>
            </a:pPr>
            <a:r>
              <a:rPr lang="en-US" sz="1000" dirty="0">
                <a:solidFill>
                  <a:schemeClr val="tx2">
                    <a:lumMod val="10000"/>
                  </a:schemeClr>
                </a:solidFill>
                <a:latin typeface="Chivo Light" panose="020B0604020202020204" charset="0"/>
                <a:cs typeface="Times New Roman" panose="02020603050405020304" pitchFamily="18" charset="0"/>
              </a:rPr>
              <a:t>§</a:t>
            </a:r>
            <a:r>
              <a:rPr lang="en-US" sz="1000" dirty="0" smtClean="0">
                <a:solidFill>
                  <a:schemeClr val="tx2">
                    <a:lumMod val="10000"/>
                  </a:schemeClr>
                </a:solidFill>
                <a:latin typeface="Chivo Light" panose="020B0604020202020204" charset="0"/>
                <a:cs typeface="Times New Roman" panose="02020603050405020304" pitchFamily="18" charset="0"/>
              </a:rPr>
              <a:t>226.15(e) – Institution provisions</a:t>
            </a:r>
          </a:p>
          <a:p>
            <a:pPr marL="0" indent="0">
              <a:buClr>
                <a:schemeClr val="dk1"/>
              </a:buClr>
              <a:buSzPts val="1100"/>
              <a:buNone/>
            </a:pPr>
            <a:r>
              <a:rPr lang="en-US" sz="1000" dirty="0" smtClean="0">
                <a:solidFill>
                  <a:schemeClr val="tx2">
                    <a:lumMod val="10000"/>
                  </a:schemeClr>
                </a:solidFill>
                <a:latin typeface="Chivo Light" panose="020B0604020202020204" charset="0"/>
                <a:cs typeface="Times New Roman" panose="02020603050405020304" pitchFamily="18" charset="0"/>
              </a:rPr>
              <a:t>§226.16 – Sponsoring organization provisions</a:t>
            </a:r>
          </a:p>
          <a:p>
            <a:pPr marL="0" indent="0">
              <a:buClr>
                <a:schemeClr val="dk1"/>
              </a:buClr>
              <a:buSzPts val="1100"/>
              <a:buNone/>
            </a:pPr>
            <a:r>
              <a:rPr lang="en-US" sz="1000" dirty="0">
                <a:solidFill>
                  <a:schemeClr val="tx2">
                    <a:lumMod val="10000"/>
                  </a:schemeClr>
                </a:solidFill>
                <a:latin typeface="Chivo Light" panose="020B0604020202020204" charset="0"/>
                <a:cs typeface="Times New Roman" panose="02020603050405020304" pitchFamily="18" charset="0"/>
              </a:rPr>
              <a:t>§226.17-19 – Specifics by site type</a:t>
            </a:r>
          </a:p>
          <a:p>
            <a:pPr marL="0" indent="0">
              <a:buClr>
                <a:schemeClr val="dk1"/>
              </a:buClr>
              <a:buSzPts val="1100"/>
              <a:buNone/>
            </a:pPr>
            <a:r>
              <a:rPr lang="en-US" sz="1000" dirty="0">
                <a:solidFill>
                  <a:schemeClr val="tx2">
                    <a:lumMod val="10000"/>
                  </a:schemeClr>
                </a:solidFill>
                <a:latin typeface="Chivo Light" panose="020B0604020202020204" charset="0"/>
                <a:cs typeface="Times New Roman" panose="02020603050405020304" pitchFamily="18" charset="0"/>
              </a:rPr>
              <a:t>§226.20– Meal Pattern Requirements</a:t>
            </a:r>
          </a:p>
          <a:p>
            <a:pPr marL="0" indent="0">
              <a:buClr>
                <a:schemeClr val="dk1"/>
              </a:buClr>
              <a:buSzPts val="1100"/>
              <a:buNone/>
            </a:pPr>
            <a:r>
              <a:rPr lang="en-US" sz="1000" dirty="0">
                <a:solidFill>
                  <a:schemeClr val="tx2">
                    <a:lumMod val="10000"/>
                  </a:schemeClr>
                </a:solidFill>
                <a:latin typeface="Chivo Light" panose="020B0604020202020204" charset="0"/>
                <a:cs typeface="Times New Roman" panose="02020603050405020304" pitchFamily="18" charset="0"/>
              </a:rPr>
              <a:t>§226.15(e) – Institution provisions</a:t>
            </a:r>
          </a:p>
          <a:p>
            <a:pPr marL="0" indent="0">
              <a:buClr>
                <a:schemeClr val="dk1"/>
              </a:buClr>
              <a:buSzPts val="1100"/>
              <a:buNone/>
            </a:pPr>
            <a:r>
              <a:rPr lang="en-US" sz="1000" dirty="0">
                <a:solidFill>
                  <a:schemeClr val="tx2">
                    <a:lumMod val="10000"/>
                  </a:schemeClr>
                </a:solidFill>
                <a:latin typeface="Chivo Light" panose="020B0604020202020204" charset="0"/>
                <a:cs typeface="Times New Roman" panose="02020603050405020304" pitchFamily="18" charset="0"/>
              </a:rPr>
              <a:t>§226.23 – Eligibility requirements</a:t>
            </a:r>
          </a:p>
          <a:p>
            <a:pPr marL="0" indent="0">
              <a:buClr>
                <a:schemeClr val="dk1"/>
              </a:buClr>
              <a:buSzPts val="1100"/>
              <a:buNone/>
            </a:pPr>
            <a:r>
              <a:rPr lang="en-US" sz="1200" u="sng" dirty="0">
                <a:solidFill>
                  <a:schemeClr val="tx2">
                    <a:lumMod val="10000"/>
                  </a:schemeClr>
                </a:solidFill>
                <a:latin typeface="Chivo Light" panose="020B0604020202020204" charset="0"/>
                <a:cs typeface="Times New Roman" panose="02020603050405020304" pitchFamily="18" charset="0"/>
              </a:rPr>
              <a:t>FNS Instruction 796-2, Revision 4</a:t>
            </a:r>
            <a:endParaRPr lang="en-US" sz="1400" u="sng" dirty="0">
              <a:solidFill>
                <a:schemeClr val="tx2">
                  <a:lumMod val="10000"/>
                </a:schemeClr>
              </a:solidFill>
              <a:latin typeface="Chivo Light" panose="020B0604020202020204" charset="0"/>
              <a:cs typeface="Times New Roman" panose="02020603050405020304" pitchFamily="18" charset="0"/>
            </a:endParaRPr>
          </a:p>
          <a:p>
            <a:pPr marL="0" indent="0">
              <a:buClr>
                <a:schemeClr val="dk1"/>
              </a:buClr>
              <a:buSzPts val="1100"/>
              <a:buNone/>
            </a:pPr>
            <a:endParaRPr lang="en-US" sz="1000" dirty="0">
              <a:solidFill>
                <a:schemeClr val="tx2">
                  <a:lumMod val="10000"/>
                </a:schemeClr>
              </a:solidFill>
              <a:latin typeface="Chivo Light" panose="020B0604020202020204" charset="0"/>
              <a:cs typeface="Times New Roman" panose="02020603050405020304" pitchFamily="18" charset="0"/>
            </a:endParaRPr>
          </a:p>
        </p:txBody>
      </p:sp>
      <p:sp>
        <p:nvSpPr>
          <p:cNvPr id="341" name="Google Shape;341;p15"/>
          <p:cNvSpPr txBox="1">
            <a:spLocks noGrp="1"/>
          </p:cNvSpPr>
          <p:nvPr>
            <p:ph type="body" idx="2"/>
          </p:nvPr>
        </p:nvSpPr>
        <p:spPr>
          <a:xfrm>
            <a:off x="465013" y="3043520"/>
            <a:ext cx="3167700" cy="380077"/>
          </a:xfrm>
          <a:prstGeom prst="rect">
            <a:avLst/>
          </a:prstGeom>
        </p:spPr>
        <p:txBody>
          <a:bodyPr spcFirstLastPara="1" wrap="square" lIns="91425" tIns="91425" rIns="91425" bIns="91425" anchor="t" anchorCtr="0">
            <a:noAutofit/>
          </a:bodyPr>
          <a:lstStyle/>
          <a:p>
            <a:pPr marL="0" lvl="0" indent="0">
              <a:buClr>
                <a:srgbClr val="000000"/>
              </a:buClr>
              <a:buSzPts val="1100"/>
              <a:buNone/>
            </a:pPr>
            <a:r>
              <a:rPr lang="en" sz="1200" u="sng" dirty="0">
                <a:solidFill>
                  <a:schemeClr val="tx2">
                    <a:lumMod val="10000"/>
                  </a:schemeClr>
                </a:solidFill>
              </a:rPr>
              <a:t>USDA Policy </a:t>
            </a:r>
            <a:r>
              <a:rPr lang="en" sz="1200" u="sng" dirty="0" smtClean="0">
                <a:solidFill>
                  <a:schemeClr val="tx2">
                    <a:lumMod val="10000"/>
                  </a:schemeClr>
                </a:solidFill>
              </a:rPr>
              <a:t>Memos</a:t>
            </a:r>
          </a:p>
          <a:p>
            <a:pPr marL="0" lvl="0" indent="0">
              <a:buClr>
                <a:srgbClr val="000000"/>
              </a:buClr>
              <a:buSzPts val="1100"/>
              <a:buNone/>
            </a:pPr>
            <a:endParaRPr lang="en" sz="1000" dirty="0" smtClean="0"/>
          </a:p>
          <a:p>
            <a:pPr marL="0" lvl="0" indent="0" algn="l" rtl="0">
              <a:spcBef>
                <a:spcPts val="600"/>
              </a:spcBef>
              <a:spcAft>
                <a:spcPts val="0"/>
              </a:spcAft>
              <a:buNone/>
            </a:pPr>
            <a:endParaRPr lang="en-US" sz="1200" dirty="0" smtClean="0"/>
          </a:p>
        </p:txBody>
      </p:sp>
      <p:sp>
        <p:nvSpPr>
          <p:cNvPr id="343" name="Google Shape;343;p15"/>
          <p:cNvSpPr txBox="1">
            <a:spLocks noGrp="1"/>
          </p:cNvSpPr>
          <p:nvPr>
            <p:ph type="body" idx="4294967295"/>
          </p:nvPr>
        </p:nvSpPr>
        <p:spPr>
          <a:xfrm>
            <a:off x="0" y="4021138"/>
            <a:ext cx="6759575" cy="1497012"/>
          </a:xfrm>
          <a:prstGeom prst="rect">
            <a:avLst/>
          </a:prstGeom>
        </p:spPr>
        <p:txBody>
          <a:bodyPr spcFirstLastPara="1" wrap="square" lIns="91425" tIns="91425" rIns="91425" bIns="91425" anchor="t" anchorCtr="0">
            <a:noAutofit/>
          </a:bodyPr>
          <a:lstStyle/>
          <a:p>
            <a:pPr marL="0" lvl="0" indent="0">
              <a:spcBef>
                <a:spcPts val="1000"/>
              </a:spcBef>
              <a:buNone/>
            </a:pPr>
            <a:r>
              <a:rPr lang="en" sz="1200" b="1" dirty="0" smtClean="0">
                <a:solidFill>
                  <a:srgbClr val="FF7B59"/>
                </a:solidFill>
              </a:rPr>
              <a:t>Training and Resources from VDH</a:t>
            </a:r>
            <a:r>
              <a:rPr lang="en" sz="1200" dirty="0" smtClean="0">
                <a:solidFill>
                  <a:srgbClr val="FF7B59"/>
                </a:solidFill>
              </a:rPr>
              <a:t> </a:t>
            </a:r>
            <a:r>
              <a:rPr lang="en-US" sz="1000" dirty="0">
                <a:hlinkClick r:id="rId3"/>
              </a:rPr>
              <a:t>http://www.vdh.virginia.gov/child-and-adult-care-food-program/ </a:t>
            </a:r>
            <a:endParaRPr lang="en" sz="1200" dirty="0" smtClean="0">
              <a:solidFill>
                <a:srgbClr val="FF7B59"/>
              </a:solidFill>
            </a:endParaRPr>
          </a:p>
          <a:p>
            <a:pPr marL="0" lvl="0" indent="0">
              <a:spcBef>
                <a:spcPts val="0"/>
              </a:spcBef>
              <a:buNone/>
            </a:pPr>
            <a:r>
              <a:rPr lang="en" sz="1200" dirty="0" smtClean="0">
                <a:solidFill>
                  <a:srgbClr val="FF7B59"/>
                </a:solidFill>
              </a:rPr>
              <a:t>This </a:t>
            </a:r>
            <a:r>
              <a:rPr lang="en-US" sz="1200" dirty="0" smtClean="0">
                <a:solidFill>
                  <a:srgbClr val="FF7B59"/>
                </a:solidFill>
              </a:rPr>
              <a:t>training and participant guide were adapted from the March 2019 CACP Operational Resources and Education “Recordkeeping &amp; Claiming” training by MH Miles Company.</a:t>
            </a:r>
            <a:endParaRPr lang="en-US" sz="1200" dirty="0">
              <a:solidFill>
                <a:srgbClr val="FF7B59"/>
              </a:solidFill>
            </a:endParaRPr>
          </a:p>
          <a:p>
            <a:pPr marL="0" lvl="0" indent="0">
              <a:spcBef>
                <a:spcPts val="0"/>
              </a:spcBef>
              <a:buNone/>
            </a:pPr>
            <a:r>
              <a:rPr lang="en-US" sz="800" dirty="0" smtClean="0"/>
              <a:t>Presentation </a:t>
            </a:r>
            <a:r>
              <a:rPr lang="en-US" sz="800" dirty="0"/>
              <a:t>template by </a:t>
            </a:r>
            <a:r>
              <a:rPr lang="en-US" sz="800" u="sng" dirty="0" err="1" smtClean="0">
                <a:solidFill>
                  <a:srgbClr val="96B5F5"/>
                </a:solidFill>
                <a:hlinkClick r:id="rId4"/>
              </a:rPr>
              <a:t>SlidesCarnival</a:t>
            </a:r>
            <a:r>
              <a:rPr lang="en-US" sz="800" dirty="0">
                <a:solidFill>
                  <a:srgbClr val="96B5F5"/>
                </a:solidFill>
              </a:rPr>
              <a:t> </a:t>
            </a:r>
            <a:r>
              <a:rPr lang="en-US" sz="800" dirty="0" smtClean="0">
                <a:solidFill>
                  <a:srgbClr val="96B5F5"/>
                </a:solidFill>
              </a:rPr>
              <a:t>// </a:t>
            </a:r>
            <a:r>
              <a:rPr lang="en-US" sz="800" dirty="0" smtClean="0"/>
              <a:t>Photographs </a:t>
            </a:r>
            <a:r>
              <a:rPr lang="en-US" sz="800" dirty="0"/>
              <a:t>by </a:t>
            </a:r>
            <a:r>
              <a:rPr lang="en-US" sz="800" u="sng" dirty="0" err="1">
                <a:solidFill>
                  <a:srgbClr val="96B5F5"/>
                </a:solidFill>
                <a:hlinkClick r:id="rId5"/>
              </a:rPr>
              <a:t>Unsplash</a:t>
            </a:r>
            <a:endParaRPr lang="en-US" sz="800" dirty="0"/>
          </a:p>
          <a:p>
            <a:pPr marL="0" lvl="0" indent="0" algn="l" rtl="0">
              <a:spcBef>
                <a:spcPts val="1000"/>
              </a:spcBef>
              <a:spcAft>
                <a:spcPts val="0"/>
              </a:spcAft>
              <a:buClr>
                <a:schemeClr val="dk1"/>
              </a:buClr>
              <a:buSzPts val="1100"/>
              <a:buFont typeface="Arial"/>
              <a:buNone/>
            </a:pPr>
            <a:endParaRPr sz="1200" dirty="0">
              <a:solidFill>
                <a:srgbClr val="FF7B59"/>
              </a:solidFill>
            </a:endParaRPr>
          </a:p>
          <a:p>
            <a:pPr marL="0" lvl="0" indent="0" algn="l" rtl="0">
              <a:spcBef>
                <a:spcPts val="1000"/>
              </a:spcBef>
              <a:spcAft>
                <a:spcPts val="1000"/>
              </a:spcAft>
              <a:buNone/>
            </a:pPr>
            <a:endParaRPr sz="1200" dirty="0">
              <a:solidFill>
                <a:srgbClr val="FF7B59"/>
              </a:solidFill>
            </a:endParaRPr>
          </a:p>
        </p:txBody>
      </p:sp>
      <p:sp>
        <p:nvSpPr>
          <p:cNvPr id="11" name="Google Shape;365;p18"/>
          <p:cNvSpPr txBox="1">
            <a:spLocks/>
          </p:cNvSpPr>
          <p:nvPr/>
        </p:nvSpPr>
        <p:spPr>
          <a:xfrm>
            <a:off x="0" y="4913194"/>
            <a:ext cx="6980903" cy="4119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lgn="ctr"/>
            <a:r>
              <a:rPr lang="en-US" sz="800" dirty="0" smtClean="0">
                <a:solidFill>
                  <a:schemeClr val="tx2">
                    <a:lumMod val="10000"/>
                  </a:schemeClr>
                </a:solidFill>
              </a:rPr>
              <a:t>This institution is an equal opportunity provider, employer, and lender.</a:t>
            </a:r>
            <a:endParaRPr lang="en-US" sz="800" dirty="0">
              <a:solidFill>
                <a:schemeClr val="tx2">
                  <a:lumMod val="10000"/>
                </a:schemeClr>
              </a:solidFill>
            </a:endParaRPr>
          </a:p>
        </p:txBody>
      </p:sp>
      <p:sp>
        <p:nvSpPr>
          <p:cNvPr id="2" name="Rectangle 1"/>
          <p:cNvSpPr/>
          <p:nvPr/>
        </p:nvSpPr>
        <p:spPr>
          <a:xfrm>
            <a:off x="457200" y="3423597"/>
            <a:ext cx="2498809" cy="707886"/>
          </a:xfrm>
          <a:prstGeom prst="rect">
            <a:avLst/>
          </a:prstGeom>
        </p:spPr>
        <p:txBody>
          <a:bodyPr wrap="square" numCol="2">
            <a:spAutoFit/>
          </a:bodyPr>
          <a:lstStyle/>
          <a:p>
            <a:pPr lvl="0">
              <a:spcBef>
                <a:spcPts val="600"/>
              </a:spcBef>
              <a:buSzPts val="1100"/>
            </a:pPr>
            <a:r>
              <a:rPr lang="en" sz="1000" dirty="0">
                <a:solidFill>
                  <a:schemeClr val="tx2">
                    <a:lumMod val="10000"/>
                  </a:schemeClr>
                </a:solidFill>
                <a:latin typeface="Chivo Light"/>
                <a:sym typeface="Chivo Light"/>
              </a:rPr>
              <a:t>CACFP 02-2018</a:t>
            </a:r>
          </a:p>
          <a:p>
            <a:pPr lvl="0">
              <a:spcBef>
                <a:spcPts val="600"/>
              </a:spcBef>
              <a:buSzPts val="1100"/>
            </a:pPr>
            <a:r>
              <a:rPr lang="en" sz="1000" dirty="0">
                <a:solidFill>
                  <a:schemeClr val="tx2">
                    <a:lumMod val="10000"/>
                  </a:schemeClr>
                </a:solidFill>
                <a:latin typeface="Chivo Light"/>
                <a:sym typeface="Chivo Light"/>
              </a:rPr>
              <a:t>CACFP 17-2017</a:t>
            </a:r>
          </a:p>
          <a:p>
            <a:pPr lvl="0">
              <a:spcBef>
                <a:spcPts val="600"/>
              </a:spcBef>
              <a:buSzPts val="1100"/>
            </a:pPr>
            <a:r>
              <a:rPr lang="en" sz="1000" dirty="0">
                <a:solidFill>
                  <a:schemeClr val="tx2">
                    <a:lumMod val="10000"/>
                  </a:schemeClr>
                </a:solidFill>
                <a:latin typeface="Chivo Light"/>
                <a:sym typeface="Chivo Light"/>
              </a:rPr>
              <a:t>CACFP </a:t>
            </a:r>
            <a:r>
              <a:rPr lang="en" sz="1000" dirty="0" smtClean="0">
                <a:solidFill>
                  <a:schemeClr val="tx2">
                    <a:lumMod val="10000"/>
                  </a:schemeClr>
                </a:solidFill>
                <a:latin typeface="Chivo Light"/>
                <a:sym typeface="Chivo Light"/>
              </a:rPr>
              <a:t>14-2017</a:t>
            </a:r>
          </a:p>
        </p:txBody>
      </p:sp>
      <p:sp>
        <p:nvSpPr>
          <p:cNvPr id="3" name="Rectangle 2"/>
          <p:cNvSpPr/>
          <p:nvPr/>
        </p:nvSpPr>
        <p:spPr>
          <a:xfrm>
            <a:off x="3695044" y="705448"/>
            <a:ext cx="1388509" cy="707886"/>
          </a:xfrm>
          <a:prstGeom prst="rect">
            <a:avLst/>
          </a:prstGeom>
        </p:spPr>
        <p:txBody>
          <a:bodyPr wrap="square">
            <a:spAutoFit/>
          </a:bodyPr>
          <a:lstStyle/>
          <a:p>
            <a:pPr lvl="0">
              <a:spcBef>
                <a:spcPts val="600"/>
              </a:spcBef>
              <a:buSzPts val="1100"/>
            </a:pPr>
            <a:r>
              <a:rPr lang="en" sz="1000" dirty="0">
                <a:solidFill>
                  <a:schemeClr val="tx2">
                    <a:lumMod val="10000"/>
                  </a:schemeClr>
                </a:solidFill>
                <a:latin typeface="Chivo Light"/>
                <a:sym typeface="Chivo Light"/>
              </a:rPr>
              <a:t>CACFP 14-2012</a:t>
            </a:r>
          </a:p>
          <a:p>
            <a:pPr lvl="0">
              <a:spcBef>
                <a:spcPts val="600"/>
              </a:spcBef>
              <a:buSzPts val="1100"/>
            </a:pPr>
            <a:r>
              <a:rPr lang="en" sz="1000" dirty="0">
                <a:solidFill>
                  <a:schemeClr val="tx2">
                    <a:lumMod val="10000"/>
                  </a:schemeClr>
                </a:solidFill>
                <a:latin typeface="Chivo Light"/>
                <a:sym typeface="Chivo Light"/>
              </a:rPr>
              <a:t>CACFP 03-2009</a:t>
            </a:r>
          </a:p>
          <a:p>
            <a:pPr lvl="0">
              <a:spcBef>
                <a:spcPts val="600"/>
              </a:spcBef>
              <a:buSzPts val="1100"/>
            </a:pPr>
            <a:r>
              <a:rPr lang="en" sz="1000" dirty="0">
                <a:solidFill>
                  <a:schemeClr val="tx2">
                    <a:lumMod val="10000"/>
                  </a:schemeClr>
                </a:solidFill>
                <a:latin typeface="Chivo Light"/>
                <a:sym typeface="Chivo Light"/>
              </a:rPr>
              <a:t>CACFP </a:t>
            </a:r>
            <a:r>
              <a:rPr lang="en" sz="1000" dirty="0" smtClean="0">
                <a:solidFill>
                  <a:schemeClr val="tx2">
                    <a:lumMod val="10000"/>
                  </a:schemeClr>
                </a:solidFill>
                <a:latin typeface="Chivo Light"/>
                <a:sym typeface="Chivo Light"/>
              </a:rPr>
              <a:t>01-2008</a:t>
            </a:r>
            <a:endParaRPr lang="en" sz="1000" dirty="0">
              <a:solidFill>
                <a:schemeClr val="tx2">
                  <a:lumMod val="10000"/>
                </a:schemeClr>
              </a:solidFill>
              <a:latin typeface="Chivo Light"/>
              <a:sym typeface="Chivo Light"/>
            </a:endParaRPr>
          </a:p>
        </p:txBody>
      </p:sp>
      <p:sp>
        <p:nvSpPr>
          <p:cNvPr id="4" name="Rectangle 3"/>
          <p:cNvSpPr/>
          <p:nvPr/>
        </p:nvSpPr>
        <p:spPr>
          <a:xfrm>
            <a:off x="3624900" y="1500516"/>
            <a:ext cx="3252629" cy="2662267"/>
          </a:xfrm>
          <a:prstGeom prst="rect">
            <a:avLst/>
          </a:prstGeom>
        </p:spPr>
        <p:txBody>
          <a:bodyPr wrap="square">
            <a:spAutoFit/>
          </a:bodyPr>
          <a:lstStyle/>
          <a:p>
            <a:pPr lvl="0">
              <a:spcBef>
                <a:spcPts val="600"/>
              </a:spcBef>
              <a:buSzPts val="1100"/>
            </a:pPr>
            <a:r>
              <a:rPr lang="en-US" sz="1200" u="sng" dirty="0">
                <a:solidFill>
                  <a:schemeClr val="tx2">
                    <a:lumMod val="10000"/>
                  </a:schemeClr>
                </a:solidFill>
                <a:latin typeface="Chivo Light"/>
                <a:sym typeface="Chivo Light"/>
              </a:rPr>
              <a:t>USDA Handbooks</a:t>
            </a:r>
          </a:p>
          <a:p>
            <a:pPr lvl="0">
              <a:spcBef>
                <a:spcPts val="600"/>
              </a:spcBef>
              <a:buSzPts val="1100"/>
            </a:pPr>
            <a:r>
              <a:rPr lang="en-US" sz="1200" i="1" dirty="0">
                <a:solidFill>
                  <a:schemeClr val="tx2">
                    <a:lumMod val="10000"/>
                  </a:schemeClr>
                </a:solidFill>
                <a:latin typeface="Chivo Light"/>
                <a:sym typeface="Chivo Light"/>
              </a:rPr>
              <a:t>Guidance for Management Plans and Budgets Handbook. </a:t>
            </a:r>
            <a:r>
              <a:rPr lang="en-US" sz="1200" dirty="0">
                <a:solidFill>
                  <a:schemeClr val="tx2">
                    <a:lumMod val="10000"/>
                  </a:schemeClr>
                </a:solidFill>
                <a:latin typeface="Chivo Light"/>
                <a:sym typeface="Chivo Light"/>
              </a:rPr>
              <a:t>USDA (December 2013).</a:t>
            </a:r>
          </a:p>
          <a:p>
            <a:pPr lvl="0">
              <a:spcBef>
                <a:spcPts val="600"/>
              </a:spcBef>
              <a:buSzPts val="1100"/>
            </a:pPr>
            <a:r>
              <a:rPr lang="en-US" sz="1200" i="1" dirty="0">
                <a:solidFill>
                  <a:schemeClr val="tx2">
                    <a:lumMod val="10000"/>
                  </a:schemeClr>
                </a:solidFill>
                <a:latin typeface="Chivo Light"/>
                <a:sym typeface="Chivo Light"/>
              </a:rPr>
              <a:t>Monitoring Handbook for State Agencies, </a:t>
            </a:r>
            <a:r>
              <a:rPr lang="en-US" sz="1200" dirty="0">
                <a:solidFill>
                  <a:schemeClr val="tx2">
                    <a:lumMod val="10000"/>
                  </a:schemeClr>
                </a:solidFill>
                <a:latin typeface="Chivo Light"/>
                <a:sym typeface="Chivo Light"/>
              </a:rPr>
              <a:t>USDA (May 2014).</a:t>
            </a:r>
            <a:endParaRPr lang="en-US" sz="1200" b="1" dirty="0">
              <a:solidFill>
                <a:schemeClr val="tx2">
                  <a:lumMod val="10000"/>
                </a:schemeClr>
              </a:solidFill>
              <a:latin typeface="Chivo Light"/>
              <a:sym typeface="Chivo Light"/>
            </a:endParaRPr>
          </a:p>
          <a:p>
            <a:pPr lvl="0">
              <a:spcBef>
                <a:spcPts val="600"/>
              </a:spcBef>
              <a:buClr>
                <a:srgbClr val="FFA105"/>
              </a:buClr>
              <a:buSzPts val="2200"/>
            </a:pPr>
            <a:r>
              <a:rPr lang="en-US" sz="1200" b="1" dirty="0">
                <a:solidFill>
                  <a:schemeClr val="tx2">
                    <a:lumMod val="10000"/>
                  </a:schemeClr>
                </a:solidFill>
                <a:latin typeface="Chivo Light"/>
                <a:sym typeface="Chivo Light"/>
              </a:rPr>
              <a:t>Resources</a:t>
            </a:r>
            <a:endParaRPr lang="en-US" sz="1200" dirty="0">
              <a:solidFill>
                <a:schemeClr val="tx2">
                  <a:lumMod val="10000"/>
                </a:schemeClr>
              </a:solidFill>
              <a:latin typeface="Chivo Light"/>
              <a:sym typeface="Chivo Light"/>
            </a:endParaRPr>
          </a:p>
          <a:p>
            <a:pPr lvl="0">
              <a:spcBef>
                <a:spcPts val="600"/>
              </a:spcBef>
              <a:buClr>
                <a:srgbClr val="FFA105"/>
              </a:buClr>
              <a:buSzPts val="2200"/>
            </a:pPr>
            <a:r>
              <a:rPr lang="en-US" sz="1200" u="sng" dirty="0">
                <a:solidFill>
                  <a:schemeClr val="tx2">
                    <a:lumMod val="10000"/>
                  </a:schemeClr>
                </a:solidFill>
                <a:latin typeface="Chivo Light"/>
                <a:sym typeface="Chivo Light"/>
              </a:rPr>
              <a:t>Handouts</a:t>
            </a:r>
          </a:p>
          <a:p>
            <a:pPr lvl="0">
              <a:spcBef>
                <a:spcPts val="600"/>
              </a:spcBef>
              <a:buClr>
                <a:srgbClr val="FFA105"/>
              </a:buClr>
              <a:buSzPts val="2200"/>
            </a:pPr>
            <a:r>
              <a:rPr lang="en-US" sz="1200" dirty="0">
                <a:solidFill>
                  <a:schemeClr val="tx2">
                    <a:lumMod val="10000"/>
                  </a:schemeClr>
                </a:solidFill>
                <a:latin typeface="Chivo Light"/>
                <a:sym typeface="Chivo Light"/>
              </a:rPr>
              <a:t>Recordkeeping Participant’s Guide</a:t>
            </a:r>
          </a:p>
          <a:p>
            <a:pPr lvl="0">
              <a:spcBef>
                <a:spcPts val="600"/>
              </a:spcBef>
              <a:buClr>
                <a:srgbClr val="FFA105"/>
              </a:buClr>
              <a:buSzPts val="2200"/>
            </a:pPr>
            <a:r>
              <a:rPr lang="en-US" sz="1200" dirty="0">
                <a:solidFill>
                  <a:schemeClr val="tx2">
                    <a:lumMod val="10000"/>
                  </a:schemeClr>
                </a:solidFill>
                <a:latin typeface="Chivo Light"/>
                <a:sym typeface="Chivo Light"/>
              </a:rPr>
              <a:t>Program Record Handout</a:t>
            </a:r>
          </a:p>
          <a:p>
            <a:pPr lvl="0">
              <a:spcBef>
                <a:spcPts val="600"/>
              </a:spcBef>
              <a:buClr>
                <a:srgbClr val="FFA105"/>
              </a:buClr>
              <a:buSzPts val="2200"/>
            </a:pPr>
            <a:r>
              <a:rPr lang="en-US" sz="1200" dirty="0">
                <a:solidFill>
                  <a:schemeClr val="tx2">
                    <a:lumMod val="10000"/>
                  </a:schemeClr>
                </a:solidFill>
                <a:latin typeface="Chivo Light"/>
                <a:sym typeface="Chivo Light"/>
              </a:rPr>
              <a:t>Financial Record Handout</a:t>
            </a:r>
          </a:p>
        </p:txBody>
      </p:sp>
      <p:sp>
        <p:nvSpPr>
          <p:cNvPr id="6" name="Rectangle 5"/>
          <p:cNvSpPr/>
          <p:nvPr/>
        </p:nvSpPr>
        <p:spPr>
          <a:xfrm>
            <a:off x="1594622" y="3416401"/>
            <a:ext cx="4572000" cy="707886"/>
          </a:xfrm>
          <a:prstGeom prst="rect">
            <a:avLst/>
          </a:prstGeom>
        </p:spPr>
        <p:txBody>
          <a:bodyPr>
            <a:spAutoFit/>
          </a:bodyPr>
          <a:lstStyle/>
          <a:p>
            <a:pPr lvl="0">
              <a:spcBef>
                <a:spcPts val="600"/>
              </a:spcBef>
              <a:buSzPts val="1100"/>
            </a:pPr>
            <a:r>
              <a:rPr lang="en" sz="1000" dirty="0">
                <a:solidFill>
                  <a:schemeClr val="tx2">
                    <a:lumMod val="10000"/>
                  </a:schemeClr>
                </a:solidFill>
                <a:latin typeface="Chivo Light"/>
                <a:sym typeface="Chivo Light"/>
              </a:rPr>
              <a:t>CACFP 15-2013</a:t>
            </a:r>
          </a:p>
          <a:p>
            <a:pPr lvl="0">
              <a:spcBef>
                <a:spcPts val="600"/>
              </a:spcBef>
              <a:buSzPts val="1100"/>
            </a:pPr>
            <a:r>
              <a:rPr lang="en" sz="1000" dirty="0">
                <a:solidFill>
                  <a:schemeClr val="tx2">
                    <a:lumMod val="10000"/>
                  </a:schemeClr>
                </a:solidFill>
                <a:latin typeface="Chivo Light"/>
                <a:sym typeface="Chivo Light"/>
              </a:rPr>
              <a:t>CACFP 14-2013</a:t>
            </a:r>
          </a:p>
          <a:p>
            <a:pPr lvl="0">
              <a:spcBef>
                <a:spcPts val="600"/>
              </a:spcBef>
              <a:buSzPts val="1100"/>
            </a:pPr>
            <a:r>
              <a:rPr lang="en" sz="1000" dirty="0">
                <a:solidFill>
                  <a:schemeClr val="tx2">
                    <a:lumMod val="10000"/>
                  </a:schemeClr>
                </a:solidFill>
                <a:latin typeface="Chivo Light"/>
                <a:sym typeface="Chivo Light"/>
              </a:rPr>
              <a:t>CACFP 13-2013</a:t>
            </a:r>
          </a:p>
        </p:txBody>
      </p:sp>
      <p:sp>
        <p:nvSpPr>
          <p:cNvPr id="7" name="Rectangle 6"/>
          <p:cNvSpPr/>
          <p:nvPr/>
        </p:nvSpPr>
        <p:spPr>
          <a:xfrm>
            <a:off x="3695044" y="372807"/>
            <a:ext cx="920445" cy="276999"/>
          </a:xfrm>
          <a:prstGeom prst="rect">
            <a:avLst/>
          </a:prstGeom>
        </p:spPr>
        <p:txBody>
          <a:bodyPr wrap="none">
            <a:spAutoFit/>
          </a:bodyPr>
          <a:lstStyle/>
          <a:p>
            <a:pPr lvl="0">
              <a:spcBef>
                <a:spcPts val="600"/>
              </a:spcBef>
              <a:buSzPts val="1100"/>
            </a:pPr>
            <a:r>
              <a:rPr lang="en" sz="1200" u="sng" dirty="0" smtClean="0">
                <a:solidFill>
                  <a:schemeClr val="tx2">
                    <a:lumMod val="10000"/>
                  </a:schemeClr>
                </a:solidFill>
                <a:latin typeface="Chivo Light"/>
                <a:sym typeface="Chivo Light"/>
              </a:rPr>
              <a:t>Continued</a:t>
            </a:r>
            <a:endParaRPr lang="en" sz="1200" u="sng" dirty="0">
              <a:solidFill>
                <a:schemeClr val="tx2">
                  <a:lumMod val="10000"/>
                </a:schemeClr>
              </a:solidFill>
              <a:latin typeface="Chivo Light"/>
              <a:sym typeface="Chivo Light"/>
            </a:endParaRPr>
          </a:p>
        </p:txBody>
      </p:sp>
      <p:sp>
        <p:nvSpPr>
          <p:cNvPr id="8" name="Rectangle 7"/>
          <p:cNvSpPr/>
          <p:nvPr/>
        </p:nvSpPr>
        <p:spPr>
          <a:xfrm>
            <a:off x="4888748" y="705448"/>
            <a:ext cx="4572000" cy="707886"/>
          </a:xfrm>
          <a:prstGeom prst="rect">
            <a:avLst/>
          </a:prstGeom>
        </p:spPr>
        <p:txBody>
          <a:bodyPr>
            <a:spAutoFit/>
          </a:bodyPr>
          <a:lstStyle/>
          <a:p>
            <a:pPr lvl="0">
              <a:spcBef>
                <a:spcPts val="600"/>
              </a:spcBef>
              <a:buSzPts val="1100"/>
            </a:pPr>
            <a:r>
              <a:rPr lang="en" sz="1000" dirty="0">
                <a:solidFill>
                  <a:schemeClr val="tx2">
                    <a:lumMod val="10000"/>
                  </a:schemeClr>
                </a:solidFill>
                <a:latin typeface="Chivo Light"/>
                <a:sym typeface="Chivo Light"/>
              </a:rPr>
              <a:t>CACFP 09-2007</a:t>
            </a:r>
          </a:p>
          <a:p>
            <a:pPr lvl="0">
              <a:spcBef>
                <a:spcPts val="600"/>
              </a:spcBef>
              <a:buSzPts val="1100"/>
            </a:pPr>
            <a:r>
              <a:rPr lang="en" sz="1000" dirty="0">
                <a:solidFill>
                  <a:schemeClr val="tx2">
                    <a:lumMod val="10000"/>
                  </a:schemeClr>
                </a:solidFill>
                <a:latin typeface="Chivo Light"/>
                <a:sym typeface="Chivo Light"/>
              </a:rPr>
              <a:t>CACFP 01-2007</a:t>
            </a:r>
          </a:p>
          <a:p>
            <a:pPr lvl="0">
              <a:spcBef>
                <a:spcPts val="600"/>
              </a:spcBef>
              <a:buSzPts val="1100"/>
            </a:pPr>
            <a:r>
              <a:rPr lang="en" sz="1000" dirty="0">
                <a:solidFill>
                  <a:schemeClr val="tx2">
                    <a:lumMod val="10000"/>
                  </a:schemeClr>
                </a:solidFill>
                <a:latin typeface="Chivo Light"/>
                <a:sym typeface="Chivo Light"/>
              </a:rPr>
              <a:t>CACFP 2000-03-14</a:t>
            </a:r>
          </a:p>
        </p:txBody>
      </p:sp>
    </p:spTree>
    <p:extLst>
      <p:ext uri="{BB962C8B-B14F-4D97-AF65-F5344CB8AC3E}">
        <p14:creationId xmlns:p14="http://schemas.microsoft.com/office/powerpoint/2010/main" val="408670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3"/>
        <p:cNvGrpSpPr/>
        <p:nvPr/>
      </p:nvGrpSpPr>
      <p:grpSpPr>
        <a:xfrm>
          <a:off x="0" y="0"/>
          <a:ext cx="0" cy="0"/>
          <a:chOff x="0" y="0"/>
          <a:chExt cx="0" cy="0"/>
        </a:xfrm>
      </p:grpSpPr>
      <p:sp>
        <p:nvSpPr>
          <p:cNvPr id="8" name="Google Shape;404;p23"/>
          <p:cNvSpPr txBox="1">
            <a:spLocks noGrp="1"/>
          </p:cNvSpPr>
          <p:nvPr>
            <p:ph type="title"/>
          </p:nvPr>
        </p:nvSpPr>
        <p:spPr>
          <a:xfrm>
            <a:off x="0" y="212264"/>
            <a:ext cx="4589416"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dirty="0" smtClean="0"/>
              <a:t>Questions? Contact Us! </a:t>
            </a:r>
            <a:endParaRPr u="sng" dirty="0"/>
          </a:p>
        </p:txBody>
      </p:sp>
      <p:sp>
        <p:nvSpPr>
          <p:cNvPr id="14" name="Google Shape;405;p23"/>
          <p:cNvSpPr txBox="1">
            <a:spLocks noGrp="1"/>
          </p:cNvSpPr>
          <p:nvPr>
            <p:ph type="body" idx="1"/>
          </p:nvPr>
        </p:nvSpPr>
        <p:spPr>
          <a:xfrm>
            <a:off x="447040" y="986550"/>
            <a:ext cx="3599700" cy="3170400"/>
          </a:xfrm>
          <a:prstGeom prst="rect">
            <a:avLst/>
          </a:prstGeom>
        </p:spPr>
        <p:txBody>
          <a:bodyPr spcFirstLastPara="1" wrap="square" lIns="91425" tIns="91425" rIns="91425" bIns="91425" anchor="t" anchorCtr="0">
            <a:noAutofit/>
          </a:bodyPr>
          <a:lstStyle/>
          <a:p>
            <a:pPr marL="457200" lvl="1" indent="0">
              <a:spcBef>
                <a:spcPts val="600"/>
              </a:spcBef>
              <a:buNone/>
            </a:pPr>
            <a:r>
              <a:rPr lang="en-US" sz="1800" dirty="0" err="1" smtClean="0">
                <a:hlinkClick r:id="rId4"/>
              </a:rPr>
              <a:t>CACFP@VDH.Virginia.Gov</a:t>
            </a:r>
            <a:endParaRPr lang="en-US" sz="1800" dirty="0"/>
          </a:p>
          <a:p>
            <a:pPr marL="457200" lvl="1" indent="0">
              <a:spcBef>
                <a:spcPts val="600"/>
              </a:spcBef>
              <a:buNone/>
            </a:pPr>
            <a:endParaRPr lang="en-US" sz="1800" dirty="0" smtClean="0"/>
          </a:p>
          <a:p>
            <a:pPr marL="457200" lvl="1" indent="0">
              <a:spcBef>
                <a:spcPts val="600"/>
              </a:spcBef>
              <a:buNone/>
            </a:pPr>
            <a:r>
              <a:rPr lang="en-US" sz="1800" dirty="0" smtClean="0"/>
              <a:t>(877) 618- 7282</a:t>
            </a:r>
          </a:p>
          <a:p>
            <a:pPr marL="457200" lvl="1" indent="0">
              <a:spcBef>
                <a:spcPts val="600"/>
              </a:spcBef>
              <a:buNone/>
            </a:pPr>
            <a:endParaRPr lang="en-US" sz="1800" dirty="0" smtClean="0"/>
          </a:p>
          <a:p>
            <a:pPr marL="457200" lvl="1" indent="0">
              <a:spcBef>
                <a:spcPts val="600"/>
              </a:spcBef>
              <a:buNone/>
            </a:pPr>
            <a:r>
              <a:rPr lang="en-US" sz="1400" dirty="0" smtClean="0"/>
              <a:t>Virginia Department of Health</a:t>
            </a:r>
          </a:p>
          <a:p>
            <a:pPr marL="457200" lvl="1" indent="0">
              <a:spcBef>
                <a:spcPts val="600"/>
              </a:spcBef>
              <a:buNone/>
            </a:pPr>
            <a:r>
              <a:rPr lang="en-US" sz="1400" dirty="0" smtClean="0"/>
              <a:t>Division of Community Nutrition</a:t>
            </a:r>
          </a:p>
          <a:p>
            <a:pPr marL="457200" lvl="1" indent="0">
              <a:spcBef>
                <a:spcPts val="600"/>
              </a:spcBef>
              <a:buNone/>
            </a:pPr>
            <a:r>
              <a:rPr lang="en-US" sz="1400" dirty="0" smtClean="0"/>
              <a:t>Special Nutrition Programs</a:t>
            </a:r>
          </a:p>
          <a:p>
            <a:pPr marL="457200" lvl="1" indent="0">
              <a:spcBef>
                <a:spcPts val="600"/>
              </a:spcBef>
              <a:buNone/>
            </a:pPr>
            <a:r>
              <a:rPr lang="en-US" sz="1400" dirty="0" smtClean="0"/>
              <a:t>109 Governors Street, 8</a:t>
            </a:r>
            <a:r>
              <a:rPr lang="en-US" sz="1400" baseline="30000" dirty="0" smtClean="0"/>
              <a:t>th</a:t>
            </a:r>
            <a:r>
              <a:rPr lang="en-US" sz="1400" dirty="0" smtClean="0"/>
              <a:t> Floor</a:t>
            </a:r>
          </a:p>
          <a:p>
            <a:pPr marL="457200" lvl="1" indent="0">
              <a:spcBef>
                <a:spcPts val="600"/>
              </a:spcBef>
              <a:buNone/>
            </a:pPr>
            <a:r>
              <a:rPr lang="en-US" sz="1400" dirty="0" smtClean="0"/>
              <a:t>Richmond, Virginia 23219</a:t>
            </a:r>
            <a:endParaRPr sz="1400" dirty="0"/>
          </a:p>
        </p:txBody>
      </p: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871944" y="4015674"/>
            <a:ext cx="2676525" cy="857250"/>
          </a:xfrm>
          <a:prstGeom prst="rect">
            <a:avLst/>
          </a:prstGeom>
        </p:spPr>
      </p:pic>
      <p:sp>
        <p:nvSpPr>
          <p:cNvPr id="10" name="Google Shape;365;p18"/>
          <p:cNvSpPr txBox="1">
            <a:spLocks/>
          </p:cNvSpPr>
          <p:nvPr/>
        </p:nvSpPr>
        <p:spPr>
          <a:xfrm>
            <a:off x="490585" y="4925178"/>
            <a:ext cx="9144000" cy="36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lgn="ctr"/>
            <a:r>
              <a:rPr lang="en-US" sz="900" dirty="0" smtClean="0">
                <a:solidFill>
                  <a:schemeClr val="bg1">
                    <a:lumMod val="75000"/>
                  </a:schemeClr>
                </a:solidFill>
              </a:rPr>
              <a:t>This institution is an </a:t>
            </a:r>
            <a:r>
              <a:rPr lang="en-US" sz="800" dirty="0" smtClean="0">
                <a:solidFill>
                  <a:schemeClr val="bg1">
                    <a:lumMod val="75000"/>
                  </a:schemeClr>
                </a:solidFill>
              </a:rPr>
              <a:t>equal</a:t>
            </a:r>
            <a:r>
              <a:rPr lang="en-US" sz="900" dirty="0" smtClean="0">
                <a:solidFill>
                  <a:schemeClr val="bg1">
                    <a:lumMod val="75000"/>
                  </a:schemeClr>
                </a:solidFill>
              </a:rPr>
              <a:t> </a:t>
            </a:r>
            <a:r>
              <a:rPr lang="en-US" sz="900" dirty="0" smtClean="0">
                <a:solidFill>
                  <a:schemeClr val="bg1"/>
                </a:solidFill>
              </a:rPr>
              <a:t>opportunity provider, employer, and lender.</a:t>
            </a:r>
            <a:endParaRPr lang="en-US" sz="900" dirty="0">
              <a:solidFill>
                <a:schemeClr val="bg1"/>
              </a:solidFill>
            </a:endParaRPr>
          </a:p>
        </p:txBody>
      </p:sp>
      <p:sp>
        <p:nvSpPr>
          <p:cNvPr id="15" name="Google Shape;616;p40"/>
          <p:cNvSpPr/>
          <p:nvPr/>
        </p:nvSpPr>
        <p:spPr>
          <a:xfrm>
            <a:off x="447040" y="1014106"/>
            <a:ext cx="417999" cy="404711"/>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6;p40"/>
          <p:cNvSpPr/>
          <p:nvPr/>
        </p:nvSpPr>
        <p:spPr>
          <a:xfrm>
            <a:off x="590081" y="1723842"/>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9;p40"/>
          <p:cNvSpPr/>
          <p:nvPr/>
        </p:nvSpPr>
        <p:spPr>
          <a:xfrm>
            <a:off x="596463" y="2394910"/>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014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403"/>
        <p:cNvGrpSpPr/>
        <p:nvPr/>
      </p:nvGrpSpPr>
      <p:grpSpPr>
        <a:xfrm>
          <a:off x="0" y="0"/>
          <a:ext cx="0" cy="0"/>
          <a:chOff x="0" y="0"/>
          <a:chExt cx="0" cy="0"/>
        </a:xfrm>
      </p:grpSpPr>
      <p:sp>
        <p:nvSpPr>
          <p:cNvPr id="38" name="Learning Outcomes"/>
          <p:cNvSpPr txBox="1">
            <a:spLocks/>
          </p:cNvSpPr>
          <p:nvPr/>
        </p:nvSpPr>
        <p:spPr>
          <a:xfrm>
            <a:off x="5207538" y="3451110"/>
            <a:ext cx="4987517" cy="1338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1pPr>
            <a:lvl2pPr marR="0" lvl="1"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2pPr>
            <a:lvl3pPr marR="0" lvl="2"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3pPr>
            <a:lvl4pPr marR="0" lvl="3"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4pPr>
            <a:lvl5pPr marR="0" lvl="4"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5pPr>
            <a:lvl6pPr marR="0" lvl="5"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6pPr>
            <a:lvl7pPr marR="0" lvl="6"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7pPr>
            <a:lvl8pPr marR="0" lvl="7"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8pPr>
            <a:lvl9pPr marR="0" lvl="8"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9pPr>
          </a:lstStyle>
          <a:p>
            <a:pPr algn="ctr"/>
            <a:r>
              <a:rPr lang="en-US" sz="4400" b="1" dirty="0" smtClean="0">
                <a:solidFill>
                  <a:schemeClr val="bg1"/>
                </a:solidFill>
                <a:effectLst>
                  <a:outerShdw blurRad="50800" dist="38100" dir="8100000" algn="tr" rotWithShape="0">
                    <a:prstClr val="black">
                      <a:alpha val="40000"/>
                    </a:prstClr>
                  </a:outerShdw>
                </a:effectLst>
              </a:rPr>
              <a:t>Learning </a:t>
            </a:r>
          </a:p>
          <a:p>
            <a:pPr algn="ctr"/>
            <a:r>
              <a:rPr lang="en-US" sz="4400" b="1" dirty="0" smtClean="0">
                <a:solidFill>
                  <a:schemeClr val="bg1"/>
                </a:solidFill>
                <a:effectLst>
                  <a:outerShdw blurRad="50800" dist="38100" dir="8100000" algn="tr" rotWithShape="0">
                    <a:prstClr val="black">
                      <a:alpha val="40000"/>
                    </a:prstClr>
                  </a:outerShdw>
                </a:effectLst>
              </a:rPr>
              <a:t>Outcomes</a:t>
            </a:r>
            <a:endParaRPr lang="en-US" sz="4400" b="1" dirty="0">
              <a:solidFill>
                <a:schemeClr val="bg1"/>
              </a:solidFill>
              <a:effectLst>
                <a:outerShdw blurRad="50800" dist="38100" dir="8100000" algn="tr" rotWithShape="0">
                  <a:prstClr val="black">
                    <a:alpha val="40000"/>
                  </a:prstClr>
                </a:outerShdw>
              </a:effectLst>
            </a:endParaRPr>
          </a:p>
        </p:txBody>
      </p:sp>
      <p:sp>
        <p:nvSpPr>
          <p:cNvPr id="5" name="Rectangle 4"/>
          <p:cNvSpPr/>
          <p:nvPr/>
        </p:nvSpPr>
        <p:spPr>
          <a:xfrm>
            <a:off x="438150" y="0"/>
            <a:ext cx="37338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
          <p:cNvGrpSpPr/>
          <p:nvPr/>
        </p:nvGrpSpPr>
        <p:grpSpPr>
          <a:xfrm rot="2708747">
            <a:off x="504139" y="273699"/>
            <a:ext cx="2988260" cy="1206053"/>
            <a:chOff x="1047099" y="2241353"/>
            <a:chExt cx="3040276" cy="1504700"/>
          </a:xfrm>
        </p:grpSpPr>
        <p:sp>
          <p:nvSpPr>
            <p:cNvPr id="89" name="1 Circle"/>
            <p:cNvSpPr/>
            <p:nvPr/>
          </p:nvSpPr>
          <p:spPr>
            <a:xfrm rot="2700000">
              <a:off x="2286374" y="1011412"/>
              <a:ext cx="561726" cy="3040276"/>
            </a:xfrm>
            <a:prstGeom prst="roundRect">
              <a:avLst>
                <a:gd name="adj" fmla="val 50000"/>
              </a:avLst>
            </a:prstGeom>
            <a:solidFill>
              <a:srgbClr val="008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90" name="1"/>
            <p:cNvSpPr/>
            <p:nvPr/>
          </p:nvSpPr>
          <p:spPr>
            <a:xfrm rot="19079982">
              <a:off x="1549771" y="3371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65677F"/>
                  </a:solidFill>
                  <a:latin typeface="Chivo Light"/>
                  <a:ea typeface="Chivo Light"/>
                  <a:cs typeface="Chivo Light"/>
                  <a:sym typeface="Chivo Light"/>
                </a:rPr>
                <a:t>1</a:t>
              </a:r>
              <a:endParaRPr sz="1200" dirty="0">
                <a:solidFill>
                  <a:srgbClr val="65677F"/>
                </a:solidFill>
                <a:latin typeface="Chivo Light"/>
                <a:ea typeface="Chivo Light"/>
                <a:cs typeface="Chivo Light"/>
                <a:sym typeface="Chivo Light"/>
              </a:endParaRPr>
            </a:p>
          </p:txBody>
        </p:sp>
        <p:sp>
          <p:nvSpPr>
            <p:cNvPr id="91" name="Purpose Text"/>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chemeClr val="bg1">
                      <a:lumMod val="75000"/>
                    </a:schemeClr>
                  </a:solidFill>
                  <a:effectLst>
                    <a:outerShdw blurRad="38100" dist="38100" dir="2700000" algn="tl">
                      <a:srgbClr val="000000">
                        <a:alpha val="43137"/>
                      </a:srgbClr>
                    </a:outerShdw>
                  </a:effectLst>
                  <a:latin typeface="Chivo Light"/>
                  <a:ea typeface="Chivo Light"/>
                  <a:cs typeface="Chivo Light"/>
                  <a:sym typeface="Chivo Light"/>
                </a:rPr>
                <a:t>Purpose</a:t>
              </a:r>
              <a:endParaRPr sz="900" b="1" dirty="0">
                <a:solidFill>
                  <a:schemeClr val="bg1">
                    <a:lumMod val="75000"/>
                  </a:schemeClr>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70" name="Group 4"/>
          <p:cNvGrpSpPr/>
          <p:nvPr/>
        </p:nvGrpSpPr>
        <p:grpSpPr>
          <a:xfrm rot="2708747">
            <a:off x="551041" y="3102193"/>
            <a:ext cx="2988260" cy="1206053"/>
            <a:chOff x="1047099" y="2241353"/>
            <a:chExt cx="3040276" cy="1504700"/>
          </a:xfrm>
        </p:grpSpPr>
        <p:sp>
          <p:nvSpPr>
            <p:cNvPr id="81" name="4 Circle"/>
            <p:cNvSpPr/>
            <p:nvPr/>
          </p:nvSpPr>
          <p:spPr>
            <a:xfrm rot="2700000">
              <a:off x="2286374" y="1011412"/>
              <a:ext cx="561726" cy="3040276"/>
            </a:xfrm>
            <a:prstGeom prst="roundRect">
              <a:avLst>
                <a:gd name="adj" fmla="val 50000"/>
              </a:avLst>
            </a:prstGeom>
            <a:solidFill>
              <a:srgbClr val="69D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82" name="4"/>
            <p:cNvSpPr/>
            <p:nvPr/>
          </p:nvSpPr>
          <p:spPr>
            <a:xfrm rot="19079982">
              <a:off x="1549771" y="3371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smtClean="0">
                  <a:solidFill>
                    <a:srgbClr val="65677F"/>
                  </a:solidFill>
                  <a:latin typeface="Chivo Light"/>
                  <a:ea typeface="Chivo Light"/>
                  <a:cs typeface="Chivo Light"/>
                  <a:sym typeface="Chivo Light"/>
                </a:rPr>
                <a:t>4</a:t>
              </a:r>
              <a:endParaRPr sz="1200" dirty="0">
                <a:solidFill>
                  <a:srgbClr val="65677F"/>
                </a:solidFill>
                <a:latin typeface="Chivo Light"/>
                <a:ea typeface="Chivo Light"/>
                <a:cs typeface="Chivo Light"/>
                <a:sym typeface="Chivo Light"/>
              </a:endParaRPr>
            </a:p>
          </p:txBody>
        </p:sp>
        <p:sp>
          <p:nvSpPr>
            <p:cNvPr id="83" name="Rention Text"/>
            <p:cNvSpPr txBox="1"/>
            <p:nvPr/>
          </p:nvSpPr>
          <p:spPr>
            <a:xfrm rot="189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rgbClr val="65677F"/>
                  </a:solidFill>
                  <a:effectLst>
                    <a:outerShdw blurRad="38100" dist="38100" dir="2700000" algn="tl">
                      <a:srgbClr val="000000">
                        <a:alpha val="43137"/>
                      </a:srgbClr>
                    </a:outerShdw>
                  </a:effectLst>
                  <a:latin typeface="Chivo Light"/>
                  <a:ea typeface="Chivo Light"/>
                  <a:cs typeface="Chivo Light"/>
                  <a:sym typeface="Chivo Light"/>
                </a:rPr>
                <a:t>Retention</a:t>
              </a:r>
              <a:endParaRPr sz="1000" b="1" dirty="0">
                <a:solidFill>
                  <a:srgbClr val="65677F"/>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71" name="Group 5"/>
          <p:cNvGrpSpPr/>
          <p:nvPr/>
        </p:nvGrpSpPr>
        <p:grpSpPr>
          <a:xfrm rot="2708747">
            <a:off x="554977" y="4096523"/>
            <a:ext cx="2988260" cy="1206053"/>
            <a:chOff x="1047099" y="2241353"/>
            <a:chExt cx="3040276" cy="1504700"/>
          </a:xfrm>
        </p:grpSpPr>
        <p:sp>
          <p:nvSpPr>
            <p:cNvPr id="77" name="5 Circle"/>
            <p:cNvSpPr/>
            <p:nvPr/>
          </p:nvSpPr>
          <p:spPr>
            <a:xfrm rot="2700000">
              <a:off x="2286374" y="1011412"/>
              <a:ext cx="561726" cy="3040276"/>
            </a:xfrm>
            <a:prstGeom prst="roundRect">
              <a:avLst>
                <a:gd name="adj" fmla="val 50000"/>
              </a:avLst>
            </a:prstGeom>
            <a:solidFill>
              <a:srgbClr val="C1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78" name="5"/>
            <p:cNvSpPr/>
            <p:nvPr/>
          </p:nvSpPr>
          <p:spPr>
            <a:xfrm rot="19079982">
              <a:off x="1549771" y="3371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smtClean="0">
                  <a:solidFill>
                    <a:srgbClr val="65677F"/>
                  </a:solidFill>
                  <a:latin typeface="Chivo Light"/>
                  <a:ea typeface="Chivo Light"/>
                  <a:cs typeface="Chivo Light"/>
                  <a:sym typeface="Chivo Light"/>
                </a:rPr>
                <a:t>5</a:t>
              </a:r>
              <a:endParaRPr sz="1200" dirty="0">
                <a:solidFill>
                  <a:srgbClr val="65677F"/>
                </a:solidFill>
                <a:latin typeface="Chivo Light"/>
                <a:ea typeface="Chivo Light"/>
                <a:cs typeface="Chivo Light"/>
                <a:sym typeface="Chivo Light"/>
              </a:endParaRPr>
            </a:p>
          </p:txBody>
        </p:sp>
        <p:sp>
          <p:nvSpPr>
            <p:cNvPr id="79" name="Best Practices"/>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rgbClr val="65677F"/>
                  </a:solidFill>
                  <a:effectLst>
                    <a:outerShdw blurRad="38100" dist="38100" dir="2700000" algn="tl">
                      <a:srgbClr val="000000">
                        <a:alpha val="43137"/>
                      </a:srgbClr>
                    </a:outerShdw>
                  </a:effectLst>
                  <a:latin typeface="Chivo Light"/>
                  <a:ea typeface="Chivo Light"/>
                  <a:cs typeface="Chivo Light"/>
                  <a:sym typeface="Chivo Light"/>
                </a:rPr>
                <a:t>Best Practices</a:t>
              </a:r>
              <a:endParaRPr sz="1050" b="1" dirty="0">
                <a:solidFill>
                  <a:srgbClr val="65677F"/>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4" name="Group 3"/>
          <p:cNvGrpSpPr/>
          <p:nvPr/>
        </p:nvGrpSpPr>
        <p:grpSpPr>
          <a:xfrm>
            <a:off x="765598" y="2224507"/>
            <a:ext cx="2988260" cy="450237"/>
            <a:chOff x="849329" y="2290585"/>
            <a:chExt cx="2988260" cy="450237"/>
          </a:xfrm>
        </p:grpSpPr>
        <p:sp>
          <p:nvSpPr>
            <p:cNvPr id="93" name="3 Circle"/>
            <p:cNvSpPr/>
            <p:nvPr/>
          </p:nvSpPr>
          <p:spPr>
            <a:xfrm rot="5408747">
              <a:off x="2118340" y="1021574"/>
              <a:ext cx="450237" cy="2988260"/>
            </a:xfrm>
            <a:prstGeom prst="roundRect">
              <a:avLst>
                <a:gd name="adj" fmla="val 50000"/>
              </a:avLst>
            </a:prstGeom>
            <a:solidFill>
              <a:srgbClr val="11C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94" name="3"/>
            <p:cNvSpPr/>
            <p:nvPr/>
          </p:nvSpPr>
          <p:spPr>
            <a:xfrm rot="188729">
              <a:off x="1000130" y="2368004"/>
              <a:ext cx="367700" cy="29985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smtClean="0">
                  <a:solidFill>
                    <a:srgbClr val="65677F"/>
                  </a:solidFill>
                  <a:latin typeface="Chivo Light"/>
                  <a:ea typeface="Chivo Light"/>
                  <a:cs typeface="Chivo Light"/>
                  <a:sym typeface="Chivo Light"/>
                </a:rPr>
                <a:t>3</a:t>
              </a:r>
              <a:endParaRPr sz="1200" dirty="0">
                <a:solidFill>
                  <a:srgbClr val="65677F"/>
                </a:solidFill>
                <a:latin typeface="Chivo Light"/>
                <a:ea typeface="Chivo Light"/>
                <a:cs typeface="Chivo Light"/>
                <a:sym typeface="Chivo Light"/>
              </a:endParaRPr>
            </a:p>
          </p:txBody>
        </p:sp>
        <p:sp>
          <p:nvSpPr>
            <p:cNvPr id="87" name="Requirements"/>
            <p:cNvSpPr txBox="1"/>
            <p:nvPr/>
          </p:nvSpPr>
          <p:spPr>
            <a:xfrm rot="8747">
              <a:off x="1377924" y="2365985"/>
              <a:ext cx="2292695" cy="31523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rgbClr val="65677F"/>
                  </a:solidFill>
                  <a:effectLst>
                    <a:outerShdw blurRad="38100" dist="38100" dir="2700000" algn="tl">
                      <a:srgbClr val="000000">
                        <a:alpha val="43137"/>
                      </a:srgbClr>
                    </a:outerShdw>
                  </a:effectLst>
                  <a:latin typeface="Chivo Light"/>
                  <a:ea typeface="Chivo Light"/>
                  <a:cs typeface="Chivo Light"/>
                  <a:sym typeface="Chivo Light"/>
                </a:rPr>
                <a:t>Requirements</a:t>
              </a:r>
              <a:endParaRPr sz="1050" b="1" dirty="0">
                <a:solidFill>
                  <a:srgbClr val="65677F"/>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3" name="2 Group"/>
          <p:cNvGrpSpPr/>
          <p:nvPr/>
        </p:nvGrpSpPr>
        <p:grpSpPr>
          <a:xfrm>
            <a:off x="766167" y="1317872"/>
            <a:ext cx="2988260" cy="450237"/>
            <a:chOff x="862253" y="1454912"/>
            <a:chExt cx="2988260" cy="450237"/>
          </a:xfrm>
        </p:grpSpPr>
        <p:sp>
          <p:nvSpPr>
            <p:cNvPr id="85" name="2 Circle"/>
            <p:cNvSpPr/>
            <p:nvPr/>
          </p:nvSpPr>
          <p:spPr>
            <a:xfrm rot="5408747">
              <a:off x="2131264" y="185901"/>
              <a:ext cx="450237" cy="2988260"/>
            </a:xfrm>
            <a:prstGeom prst="roundRect">
              <a:avLst>
                <a:gd name="adj" fmla="val 50000"/>
              </a:avLst>
            </a:prstGeom>
            <a:solidFill>
              <a:srgbClr val="009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86" name="2"/>
            <p:cNvSpPr/>
            <p:nvPr/>
          </p:nvSpPr>
          <p:spPr>
            <a:xfrm rot="188729">
              <a:off x="1013054" y="1532332"/>
              <a:ext cx="367700" cy="29985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65677F"/>
                  </a:solidFill>
                  <a:latin typeface="Chivo Light"/>
                  <a:ea typeface="Chivo Light"/>
                  <a:cs typeface="Chivo Light"/>
                  <a:sym typeface="Chivo Light"/>
                </a:rPr>
                <a:t>2</a:t>
              </a:r>
              <a:endParaRPr sz="1200" dirty="0">
                <a:solidFill>
                  <a:srgbClr val="65677F"/>
                </a:solidFill>
                <a:latin typeface="Chivo Light"/>
                <a:ea typeface="Chivo Light"/>
                <a:cs typeface="Chivo Light"/>
                <a:sym typeface="Chivo Light"/>
              </a:endParaRPr>
            </a:p>
          </p:txBody>
        </p:sp>
        <p:sp>
          <p:nvSpPr>
            <p:cNvPr id="30" name="Common Issues"/>
            <p:cNvSpPr txBox="1"/>
            <p:nvPr/>
          </p:nvSpPr>
          <p:spPr>
            <a:xfrm rot="8747">
              <a:off x="1367171" y="1546307"/>
              <a:ext cx="2292696" cy="31523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rgbClr val="65677F"/>
                  </a:solidFill>
                  <a:effectLst>
                    <a:outerShdw blurRad="38100" dist="38100" dir="2700000" algn="tl">
                      <a:srgbClr val="000000">
                        <a:alpha val="43137"/>
                      </a:srgbClr>
                    </a:outerShdw>
                  </a:effectLst>
                  <a:latin typeface="Chivo Light"/>
                  <a:ea typeface="Chivo Light"/>
                  <a:cs typeface="Chivo Light"/>
                  <a:sym typeface="Chivo Light"/>
                </a:rPr>
                <a:t>Common Issues</a:t>
              </a:r>
              <a:endParaRPr sz="1050" b="1" dirty="0">
                <a:solidFill>
                  <a:srgbClr val="65677F"/>
                </a:solidFill>
                <a:effectLst>
                  <a:outerShdw blurRad="38100" dist="38100" dir="2700000" algn="tl">
                    <a:srgbClr val="000000">
                      <a:alpha val="43137"/>
                    </a:srgbClr>
                  </a:outerShdw>
                </a:effectLst>
                <a:latin typeface="Chivo Light"/>
                <a:ea typeface="Chivo Light"/>
                <a:cs typeface="Chivo Light"/>
                <a:sym typeface="Chivo Light"/>
              </a:endParaRPr>
            </a:p>
          </p:txBody>
        </p:sp>
      </p:grpSp>
    </p:spTree>
    <p:extLst>
      <p:ext uri="{BB962C8B-B14F-4D97-AF65-F5344CB8AC3E}">
        <p14:creationId xmlns:p14="http://schemas.microsoft.com/office/powerpoint/2010/main" val="4165250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5" name="Google Shape;335;p14"/>
          <p:cNvSpPr txBox="1">
            <a:spLocks/>
          </p:cNvSpPr>
          <p:nvPr/>
        </p:nvSpPr>
        <p:spPr>
          <a:xfrm>
            <a:off x="1993639" y="614400"/>
            <a:ext cx="4987517" cy="9018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1pPr>
            <a:lvl2pPr marR="0" lvl="1"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2pPr>
            <a:lvl3pPr marR="0" lvl="2"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3pPr>
            <a:lvl4pPr marR="0" lvl="3"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4pPr>
            <a:lvl5pPr marR="0" lvl="4"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5pPr>
            <a:lvl6pPr marR="0" lvl="5"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6pPr>
            <a:lvl7pPr marR="0" lvl="6"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7pPr>
            <a:lvl8pPr marR="0" lvl="7"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8pPr>
            <a:lvl9pPr marR="0" lvl="8"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9pPr>
          </a:lstStyle>
          <a:p>
            <a:pPr algn="ctr"/>
            <a:r>
              <a:rPr lang="en-US" sz="4400" b="1" dirty="0" smtClean="0">
                <a:solidFill>
                  <a:srgbClr val="FFC000"/>
                </a:solidFill>
              </a:rPr>
              <a:t>Record </a:t>
            </a:r>
            <a:r>
              <a:rPr lang="en-US" sz="2000" b="1" dirty="0" smtClean="0">
                <a:solidFill>
                  <a:srgbClr val="FFC000"/>
                </a:solidFill>
              </a:rPr>
              <a:t>(noun)</a:t>
            </a:r>
          </a:p>
          <a:p>
            <a:pPr algn="ctr"/>
            <a:endParaRPr lang="en-US" sz="1600" b="1" dirty="0">
              <a:solidFill>
                <a:schemeClr val="accent1">
                  <a:lumMod val="75000"/>
                </a:schemeClr>
              </a:solidFill>
              <a:latin typeface="+mn-lt"/>
            </a:endParaRPr>
          </a:p>
        </p:txBody>
      </p:sp>
      <p:sp>
        <p:nvSpPr>
          <p:cNvPr id="6" name="Google Shape;405;p23"/>
          <p:cNvSpPr txBox="1">
            <a:spLocks/>
          </p:cNvSpPr>
          <p:nvPr/>
        </p:nvSpPr>
        <p:spPr>
          <a:xfrm>
            <a:off x="1070120" y="1098928"/>
            <a:ext cx="6834554" cy="3170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800" dirty="0" smtClean="0">
                <a:solidFill>
                  <a:schemeClr val="bg2">
                    <a:lumMod val="50000"/>
                  </a:schemeClr>
                </a:solidFill>
                <a:latin typeface="+mn-lt"/>
              </a:rPr>
              <a:t>A thing constituting a </a:t>
            </a:r>
            <a:r>
              <a:rPr lang="en-US" sz="1800" b="1" dirty="0" smtClean="0">
                <a:solidFill>
                  <a:srgbClr val="0070C0"/>
                </a:solidFill>
                <a:latin typeface="+mn-lt"/>
              </a:rPr>
              <a:t>piece of evidence </a:t>
            </a:r>
            <a:r>
              <a:rPr lang="en-US" sz="1800" dirty="0" smtClean="0">
                <a:solidFill>
                  <a:schemeClr val="bg2">
                    <a:lumMod val="50000"/>
                  </a:schemeClr>
                </a:solidFill>
                <a:latin typeface="+mn-lt"/>
              </a:rPr>
              <a:t>about the past, especially an account of an act or occurrence </a:t>
            </a:r>
            <a:r>
              <a:rPr lang="en-US" sz="1800" b="1" dirty="0" smtClean="0">
                <a:solidFill>
                  <a:srgbClr val="92D050"/>
                </a:solidFill>
                <a:latin typeface="+mn-lt"/>
              </a:rPr>
              <a:t>kept in writing </a:t>
            </a:r>
            <a:r>
              <a:rPr lang="en-US" sz="1800" dirty="0" smtClean="0">
                <a:solidFill>
                  <a:schemeClr val="bg2">
                    <a:lumMod val="50000"/>
                  </a:schemeClr>
                </a:solidFill>
                <a:latin typeface="+mn-lt"/>
              </a:rPr>
              <a:t>or some other permanent form. </a:t>
            </a:r>
          </a:p>
          <a:p>
            <a:pPr>
              <a:spcBef>
                <a:spcPts val="600"/>
              </a:spcBef>
            </a:pPr>
            <a:endParaRPr lang="en-US" dirty="0">
              <a:solidFill>
                <a:schemeClr val="bg1">
                  <a:lumMod val="50000"/>
                </a:schemeClr>
              </a:solidFill>
              <a:latin typeface="+mn-lt"/>
            </a:endParaRPr>
          </a:p>
        </p:txBody>
      </p:sp>
      <p:pic>
        <p:nvPicPr>
          <p:cNvPr id="7" name="Picture 6"/>
          <p:cNvPicPr>
            <a:picLocks noChangeAspect="1"/>
          </p:cNvPicPr>
          <p:nvPr/>
        </p:nvPicPr>
        <p:blipFill>
          <a:blip r:embed="rId3"/>
          <a:stretch>
            <a:fillRect/>
          </a:stretch>
        </p:blipFill>
        <p:spPr>
          <a:xfrm>
            <a:off x="4068071" y="2087078"/>
            <a:ext cx="3340913" cy="2306515"/>
          </a:xfrm>
          <a:prstGeom prst="rect">
            <a:avLst/>
          </a:prstGeom>
        </p:spPr>
      </p:pic>
      <p:graphicFrame>
        <p:nvGraphicFramePr>
          <p:cNvPr id="2" name="Diagram 1"/>
          <p:cNvGraphicFramePr/>
          <p:nvPr>
            <p:extLst>
              <p:ext uri="{D42A27DB-BD31-4B8C-83A1-F6EECF244321}">
                <p14:modId xmlns:p14="http://schemas.microsoft.com/office/powerpoint/2010/main" val="4284190667"/>
              </p:ext>
            </p:extLst>
          </p:nvPr>
        </p:nvGraphicFramePr>
        <p:xfrm>
          <a:off x="1708329" y="2211342"/>
          <a:ext cx="2549039" cy="2057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7774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 name="1st Sentence"/>
          <p:cNvSpPr>
            <a:spLocks noGrp="1"/>
          </p:cNvSpPr>
          <p:nvPr>
            <p:ph type="body" idx="1"/>
          </p:nvPr>
        </p:nvSpPr>
        <p:spPr>
          <a:xfrm>
            <a:off x="457200" y="869124"/>
            <a:ext cx="5984700" cy="1440324"/>
          </a:xfrm>
        </p:spPr>
        <p:txBody>
          <a:bodyPr/>
          <a:lstStyle/>
          <a:p>
            <a:pPr marL="63500" indent="0" algn="just">
              <a:buNone/>
            </a:pPr>
            <a:r>
              <a:rPr lang="en-US" sz="1800" dirty="0" smtClean="0">
                <a:solidFill>
                  <a:schemeClr val="bg2">
                    <a:lumMod val="50000"/>
                  </a:schemeClr>
                </a:solidFill>
              </a:rPr>
              <a:t>Independent institutions and sponsoring organizations must establish and consistently follow procedures for </a:t>
            </a:r>
            <a:r>
              <a:rPr lang="en-US" sz="1800" b="1" dirty="0" smtClean="0">
                <a:solidFill>
                  <a:srgbClr val="0070C0"/>
                </a:solidFill>
              </a:rPr>
              <a:t>collecting</a:t>
            </a:r>
            <a:r>
              <a:rPr lang="en-US" sz="1800" dirty="0" smtClean="0">
                <a:solidFill>
                  <a:schemeClr val="bg1">
                    <a:lumMod val="50000"/>
                  </a:schemeClr>
                </a:solidFill>
              </a:rPr>
              <a:t>, </a:t>
            </a:r>
            <a:r>
              <a:rPr lang="en-US" sz="1800" b="1" dirty="0" smtClean="0">
                <a:solidFill>
                  <a:srgbClr val="92D050"/>
                </a:solidFill>
              </a:rPr>
              <a:t>maintaining</a:t>
            </a:r>
            <a:r>
              <a:rPr lang="en-US" sz="1800" dirty="0" smtClean="0">
                <a:solidFill>
                  <a:schemeClr val="bg2">
                    <a:lumMod val="50000"/>
                  </a:schemeClr>
                </a:solidFill>
              </a:rPr>
              <a:t>, and </a:t>
            </a:r>
            <a:r>
              <a:rPr lang="en-US" sz="1800" b="1" dirty="0" smtClean="0">
                <a:solidFill>
                  <a:srgbClr val="FF0000"/>
                </a:solidFill>
              </a:rPr>
              <a:t>retrieving</a:t>
            </a:r>
            <a:r>
              <a:rPr lang="en-US" sz="1800" dirty="0" smtClean="0">
                <a:solidFill>
                  <a:schemeClr val="bg1">
                    <a:lumMod val="50000"/>
                  </a:schemeClr>
                </a:solidFill>
              </a:rPr>
              <a:t> </a:t>
            </a:r>
            <a:r>
              <a:rPr lang="en-US" sz="1800" dirty="0" smtClean="0">
                <a:solidFill>
                  <a:schemeClr val="bg2">
                    <a:lumMod val="50000"/>
                  </a:schemeClr>
                </a:solidFill>
              </a:rPr>
              <a:t>records for their center or sponsored facilities. Records can be both electronic and in paper form.</a:t>
            </a:r>
            <a:endParaRPr lang="en-US" sz="1800" dirty="0">
              <a:solidFill>
                <a:schemeClr val="bg2">
                  <a:lumMod val="50000"/>
                </a:schemeClr>
              </a:solidFill>
            </a:endParaRPr>
          </a:p>
        </p:txBody>
      </p:sp>
      <p:sp>
        <p:nvSpPr>
          <p:cNvPr id="3" name="Overview"/>
          <p:cNvSpPr>
            <a:spLocks noGrp="1"/>
          </p:cNvSpPr>
          <p:nvPr>
            <p:ph type="title"/>
          </p:nvPr>
        </p:nvSpPr>
        <p:spPr>
          <a:xfrm>
            <a:off x="457200" y="246185"/>
            <a:ext cx="5984700" cy="857400"/>
          </a:xfrm>
        </p:spPr>
        <p:txBody>
          <a:bodyPr/>
          <a:lstStyle/>
          <a:p>
            <a:r>
              <a:rPr lang="en-US" sz="4400" b="1" dirty="0" smtClean="0">
                <a:solidFill>
                  <a:srgbClr val="FFC000"/>
                </a:solidFill>
              </a:rPr>
              <a:t>Overview</a:t>
            </a:r>
            <a:endParaRPr lang="en-US" sz="4400" b="1" dirty="0">
              <a:solidFill>
                <a:srgbClr val="FFC000"/>
              </a:solidFill>
            </a:endParaRPr>
          </a:p>
        </p:txBody>
      </p:sp>
      <p:sp>
        <p:nvSpPr>
          <p:cNvPr id="4" name="CFR 226.15"/>
          <p:cNvSpPr/>
          <p:nvPr/>
        </p:nvSpPr>
        <p:spPr>
          <a:xfrm>
            <a:off x="2019334" y="2614247"/>
            <a:ext cx="2860431" cy="1936313"/>
          </a:xfrm>
          <a:prstGeom prst="ellipse">
            <a:avLst/>
          </a:prstGeom>
          <a:solidFill>
            <a:srgbClr val="FFFFB7"/>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0070C0"/>
                </a:solidFill>
              </a:rPr>
              <a:t>7 CFR 226.15(e)</a:t>
            </a:r>
          </a:p>
          <a:p>
            <a:pPr algn="ctr"/>
            <a:r>
              <a:rPr lang="en-US" sz="1800" b="1" dirty="0" smtClean="0">
                <a:solidFill>
                  <a:srgbClr val="0070C0"/>
                </a:solidFill>
              </a:rPr>
              <a:t>7 CFR 226.16 (e)</a:t>
            </a:r>
            <a:endParaRPr lang="en-US" sz="1800" b="1" dirty="0">
              <a:solidFill>
                <a:srgbClr val="0070C0"/>
              </a:solidFill>
            </a:endParaRPr>
          </a:p>
        </p:txBody>
      </p:sp>
      <p:sp>
        <p:nvSpPr>
          <p:cNvPr id="8" name="2nd Sentence"/>
          <p:cNvSpPr txBox="1">
            <a:spLocks/>
          </p:cNvSpPr>
          <p:nvPr/>
        </p:nvSpPr>
        <p:spPr>
          <a:xfrm>
            <a:off x="457199" y="2750155"/>
            <a:ext cx="5984700" cy="144032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63500" indent="0" algn="just">
              <a:buFont typeface="Chivo Light"/>
              <a:buNone/>
            </a:pPr>
            <a:r>
              <a:rPr lang="en-US" sz="1800" dirty="0" smtClean="0">
                <a:solidFill>
                  <a:schemeClr val="bg2">
                    <a:lumMod val="50000"/>
                  </a:schemeClr>
                </a:solidFill>
              </a:rPr>
              <a:t>For sponsoring organizations of multiple facilities, these standard operating procedures </a:t>
            </a:r>
            <a:r>
              <a:rPr lang="en-US" sz="1800" dirty="0" smtClean="0">
                <a:solidFill>
                  <a:schemeClr val="bg1">
                    <a:lumMod val="50000"/>
                  </a:schemeClr>
                </a:solidFill>
              </a:rPr>
              <a:t>(</a:t>
            </a:r>
            <a:r>
              <a:rPr lang="en-US" sz="1800" b="1" dirty="0" smtClean="0">
                <a:solidFill>
                  <a:schemeClr val="accent5">
                    <a:lumMod val="75000"/>
                  </a:schemeClr>
                </a:solidFill>
              </a:rPr>
              <a:t>SOP</a:t>
            </a:r>
            <a:r>
              <a:rPr lang="en-US" sz="1800" dirty="0" smtClean="0">
                <a:solidFill>
                  <a:schemeClr val="bg2">
                    <a:lumMod val="50000"/>
                  </a:schemeClr>
                </a:solidFill>
              </a:rPr>
              <a:t>) must be in writing and included in the management plan. </a:t>
            </a:r>
            <a:endParaRPr lang="en-US" sz="1800" dirty="0">
              <a:solidFill>
                <a:schemeClr val="bg2">
                  <a:lumMod val="50000"/>
                </a:schemeClr>
              </a:solidFill>
            </a:endParaRPr>
          </a:p>
        </p:txBody>
      </p:sp>
      <p:sp>
        <p:nvSpPr>
          <p:cNvPr id="9" name="3rd Sentence"/>
          <p:cNvSpPr txBox="1">
            <a:spLocks/>
          </p:cNvSpPr>
          <p:nvPr/>
        </p:nvSpPr>
        <p:spPr>
          <a:xfrm>
            <a:off x="460920" y="3830398"/>
            <a:ext cx="5984700" cy="144032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63500" indent="0" algn="just">
              <a:buFont typeface="Chivo Light"/>
              <a:buNone/>
            </a:pPr>
            <a:r>
              <a:rPr lang="en-US" sz="1800" dirty="0" smtClean="0">
                <a:solidFill>
                  <a:schemeClr val="bg2">
                    <a:lumMod val="50000"/>
                  </a:schemeClr>
                </a:solidFill>
              </a:rPr>
              <a:t>This includes written policies and procedures for both the sponsoring organizations and their facilities.</a:t>
            </a:r>
            <a:endParaRPr lang="en-US" sz="1800" dirty="0">
              <a:solidFill>
                <a:schemeClr val="bg2">
                  <a:lumMod val="50000"/>
                </a:schemeClr>
              </a:solidFill>
            </a:endParaRPr>
          </a:p>
        </p:txBody>
      </p:sp>
    </p:spTree>
    <p:extLst>
      <p:ext uri="{BB962C8B-B14F-4D97-AF65-F5344CB8AC3E}">
        <p14:creationId xmlns:p14="http://schemas.microsoft.com/office/powerpoint/2010/main" val="19595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0" presetClass="emph" presetSubtype="0" fill="hold" grpId="1" nodeType="withEffect">
                                  <p:stCondLst>
                                    <p:cond delay="0"/>
                                  </p:stCondLst>
                                  <p:childTnLst>
                                    <p:animClr clrSpc="hsl" dir="cw">
                                      <p:cBhvr override="childStyle">
                                        <p:cTn id="9" dur="500" fill="hold"/>
                                        <p:tgtEl>
                                          <p:spTgt spid="2">
                                            <p:txEl>
                                              <p:pRg st="0" end="0"/>
                                            </p:txEl>
                                          </p:spTgt>
                                        </p:tgtEl>
                                        <p:attrNameLst>
                                          <p:attrName>style.color</p:attrName>
                                        </p:attrNameLst>
                                      </p:cBhvr>
                                      <p:by>
                                        <p:hsl h="0" s="12549" l="25098"/>
                                      </p:by>
                                    </p:animClr>
                                    <p:animClr clrSpc="hsl" dir="cw">
                                      <p:cBhvr>
                                        <p:cTn id="10" dur="500" fill="hold"/>
                                        <p:tgtEl>
                                          <p:spTgt spid="2">
                                            <p:txEl>
                                              <p:pRg st="0" end="0"/>
                                            </p:txEl>
                                          </p:spTgt>
                                        </p:tgtEl>
                                        <p:attrNameLst>
                                          <p:attrName>fillcolor</p:attrName>
                                        </p:attrNameLst>
                                      </p:cBhvr>
                                      <p:by>
                                        <p:hsl h="0" s="12549" l="25098"/>
                                      </p:by>
                                    </p:animClr>
                                    <p:animClr clrSpc="hsl" dir="cw">
                                      <p:cBhvr>
                                        <p:cTn id="11" dur="500" fill="hold"/>
                                        <p:tgtEl>
                                          <p:spTgt spid="2">
                                            <p:txEl>
                                              <p:pRg st="0" end="0"/>
                                            </p:txEl>
                                          </p:spTgt>
                                        </p:tgtEl>
                                        <p:attrNameLst>
                                          <p:attrName>stroke.color</p:attrName>
                                        </p:attrNameLst>
                                      </p:cBhvr>
                                      <p:by>
                                        <p:hsl h="0" s="12549" l="25098"/>
                                      </p:by>
                                    </p:animClr>
                                    <p:set>
                                      <p:cBhvr>
                                        <p:cTn id="12" dur="500" fill="hold"/>
                                        <p:tgtEl>
                                          <p:spTgt spid="2">
                                            <p:txEl>
                                              <p:pRg st="0" end="0"/>
                                            </p:txEl>
                                          </p:spTgt>
                                        </p:tgtEl>
                                        <p:attrNameLst>
                                          <p:attrName>fill.type</p:attrName>
                                        </p:attrNameLst>
                                      </p:cBhvr>
                                      <p:to>
                                        <p:strVal val="solid"/>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30" presetClass="emph" presetSubtype="0" fill="hold" grpId="1" nodeType="withEffect">
                                  <p:stCondLst>
                                    <p:cond delay="0"/>
                                  </p:stCondLst>
                                  <p:childTnLst>
                                    <p:animClr clrSpc="hsl" dir="cw">
                                      <p:cBhvr override="childStyle">
                                        <p:cTn id="22" dur="500" fill="hold"/>
                                        <p:tgtEl>
                                          <p:spTgt spid="8"/>
                                        </p:tgtEl>
                                        <p:attrNameLst>
                                          <p:attrName>style.color</p:attrName>
                                        </p:attrNameLst>
                                      </p:cBhvr>
                                      <p:by>
                                        <p:hsl h="0" s="12549" l="25098"/>
                                      </p:by>
                                    </p:animClr>
                                    <p:animClr clrSpc="hsl" dir="cw">
                                      <p:cBhvr>
                                        <p:cTn id="23" dur="500" fill="hold"/>
                                        <p:tgtEl>
                                          <p:spTgt spid="8"/>
                                        </p:tgtEl>
                                        <p:attrNameLst>
                                          <p:attrName>fillcolor</p:attrName>
                                        </p:attrNameLst>
                                      </p:cBhvr>
                                      <p:by>
                                        <p:hsl h="0" s="12549" l="25098"/>
                                      </p:by>
                                    </p:animClr>
                                    <p:animClr clrSpc="hsl" dir="cw">
                                      <p:cBhvr>
                                        <p:cTn id="24" dur="500" fill="hold"/>
                                        <p:tgtEl>
                                          <p:spTgt spid="8"/>
                                        </p:tgtEl>
                                        <p:attrNameLst>
                                          <p:attrName>stroke.color</p:attrName>
                                        </p:attrNameLst>
                                      </p:cBhvr>
                                      <p:by>
                                        <p:hsl h="0" s="12549" l="25098"/>
                                      </p:by>
                                    </p:animClr>
                                    <p:set>
                                      <p:cBhvr>
                                        <p:cTn id="25"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p"/>
      <p:bldP spid="4" grpId="1" animBg="1"/>
      <p:bldP spid="8" grpId="0"/>
      <p:bldP spid="8"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aphicFrame>
        <p:nvGraphicFramePr>
          <p:cNvPr id="7" name="Diagram 6"/>
          <p:cNvGraphicFramePr/>
          <p:nvPr>
            <p:extLst/>
          </p:nvPr>
        </p:nvGraphicFramePr>
        <p:xfrm>
          <a:off x="1148317" y="69088"/>
          <a:ext cx="6847367" cy="5005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urpose &amp; Importance"/>
          <p:cNvSpPr txBox="1">
            <a:spLocks/>
          </p:cNvSpPr>
          <p:nvPr/>
        </p:nvSpPr>
        <p:spPr>
          <a:xfrm>
            <a:off x="998109" y="3300085"/>
            <a:ext cx="2224396" cy="16539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solidFill>
                  <a:srgbClr val="FFC000"/>
                </a:solidFill>
                <a:latin typeface="+mj-lt"/>
              </a:rPr>
              <a:t>Purpose &amp;</a:t>
            </a:r>
          </a:p>
          <a:p>
            <a:pPr algn="ctr"/>
            <a:r>
              <a:rPr lang="en-US" sz="3600" b="1" dirty="0" smtClean="0">
                <a:solidFill>
                  <a:srgbClr val="FFC000"/>
                </a:solidFill>
                <a:latin typeface="+mj-lt"/>
              </a:rPr>
              <a:t>Importance</a:t>
            </a:r>
            <a:endParaRPr lang="en-US" sz="3600" b="1" dirty="0">
              <a:solidFill>
                <a:srgbClr val="FFC000"/>
              </a:solidFill>
              <a:latin typeface="+mj-lt"/>
            </a:endParaRPr>
          </a:p>
        </p:txBody>
      </p:sp>
      <p:grpSp>
        <p:nvGrpSpPr>
          <p:cNvPr id="20" name="Support"/>
          <p:cNvGrpSpPr/>
          <p:nvPr/>
        </p:nvGrpSpPr>
        <p:grpSpPr>
          <a:xfrm>
            <a:off x="3832365" y="290716"/>
            <a:ext cx="1961659" cy="1961659"/>
            <a:chOff x="2693117" y="220436"/>
            <a:chExt cx="1961659" cy="1961659"/>
          </a:xfrm>
          <a:solidFill>
            <a:srgbClr val="0070C0"/>
          </a:solidFill>
        </p:grpSpPr>
        <p:sp>
          <p:nvSpPr>
            <p:cNvPr id="21" name="Shape 20"/>
            <p:cNvSpPr/>
            <p:nvPr/>
          </p:nvSpPr>
          <p:spPr>
            <a:xfrm rot="20700000">
              <a:off x="2693117" y="220436"/>
              <a:ext cx="1961659" cy="1961659"/>
            </a:xfrm>
            <a:prstGeom prst="gear6">
              <a:avLst/>
            </a:prstGeom>
            <a:solidFill>
              <a:schemeClr val="accent1">
                <a:lumMod val="40000"/>
                <a:lumOff val="60000"/>
              </a:schemeClr>
            </a:solidFill>
            <a:ln w="38100">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hape 4"/>
            <p:cNvSpPr txBox="1"/>
            <p:nvPr/>
          </p:nvSpPr>
          <p:spPr>
            <a:xfrm>
              <a:off x="2929146" y="622171"/>
              <a:ext cx="1489600" cy="1101160"/>
            </a:xfrm>
            <a:prstGeom prst="rect">
              <a:avLst/>
            </a:prstGeom>
            <a:noFill/>
            <a:ln w="38100">
              <a:noFill/>
            </a:ln>
          </p:spPr>
          <p:style>
            <a:lnRef idx="0">
              <a:scrgbClr r="0" g="0" b="0"/>
            </a:lnRef>
            <a:fillRef idx="0">
              <a:scrgbClr r="0" g="0" b="0"/>
            </a:fillRef>
            <a:effectRef idx="0">
              <a:scrgbClr r="0" g="0" b="0"/>
            </a:effectRef>
            <a:fontRef idx="minor">
              <a:schemeClr val="lt1"/>
            </a:fontRef>
          </p:style>
          <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600" b="1" kern="1200" dirty="0" smtClean="0">
                  <a:solidFill>
                    <a:schemeClr val="tx2">
                      <a:lumMod val="10000"/>
                    </a:schemeClr>
                  </a:solidFill>
                  <a:effectLst>
                    <a:outerShdw blurRad="38100" dist="38100" dir="2700000" algn="tl">
                      <a:srgbClr val="000000">
                        <a:alpha val="43137"/>
                      </a:srgbClr>
                    </a:outerShdw>
                  </a:effectLst>
                </a:rPr>
                <a:t>Sustainability</a:t>
              </a:r>
              <a:endParaRPr lang="en-US" b="1" kern="1200" dirty="0">
                <a:solidFill>
                  <a:schemeClr val="tx2">
                    <a:lumMod val="10000"/>
                  </a:schemeClr>
                </a:solidFill>
                <a:effectLst>
                  <a:outerShdw blurRad="38100" dist="38100" dir="2700000" algn="tl">
                    <a:srgbClr val="000000">
                      <a:alpha val="43137"/>
                    </a:srgbClr>
                  </a:outerShdw>
                </a:effectLst>
              </a:endParaRPr>
            </a:p>
          </p:txBody>
        </p:sp>
      </p:grpSp>
      <p:grpSp>
        <p:nvGrpSpPr>
          <p:cNvPr id="23" name="Proof"/>
          <p:cNvGrpSpPr/>
          <p:nvPr/>
        </p:nvGrpSpPr>
        <p:grpSpPr>
          <a:xfrm>
            <a:off x="2722653" y="1671731"/>
            <a:ext cx="2002110" cy="2002110"/>
            <a:chOff x="1571731" y="1601688"/>
            <a:chExt cx="2002110" cy="2002110"/>
          </a:xfrm>
          <a:solidFill>
            <a:srgbClr val="92D050"/>
          </a:solidFill>
        </p:grpSpPr>
        <p:sp>
          <p:nvSpPr>
            <p:cNvPr id="24" name="Shape 23"/>
            <p:cNvSpPr/>
            <p:nvPr/>
          </p:nvSpPr>
          <p:spPr>
            <a:xfrm>
              <a:off x="1571731" y="1601688"/>
              <a:ext cx="2002110" cy="2002110"/>
            </a:xfrm>
            <a:prstGeom prst="gear6">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Shape 4"/>
            <p:cNvSpPr txBox="1"/>
            <p:nvPr/>
          </p:nvSpPr>
          <p:spPr>
            <a:xfrm>
              <a:off x="2075768" y="2108772"/>
              <a:ext cx="994036" cy="98794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700" b="1" kern="1200" dirty="0" smtClean="0"/>
                <a:t>Proof</a:t>
              </a:r>
              <a:endParaRPr lang="en-US" sz="1700" b="1" kern="1200" dirty="0"/>
            </a:p>
          </p:txBody>
        </p:sp>
      </p:grpSp>
      <p:grpSp>
        <p:nvGrpSpPr>
          <p:cNvPr id="26" name="Correct Reimbursement"/>
          <p:cNvGrpSpPr/>
          <p:nvPr/>
        </p:nvGrpSpPr>
        <p:grpSpPr>
          <a:xfrm>
            <a:off x="4338924" y="2321463"/>
            <a:ext cx="2752901" cy="2752901"/>
            <a:chOff x="3173419" y="2252374"/>
            <a:chExt cx="2752901" cy="2752901"/>
          </a:xfrm>
          <a:solidFill>
            <a:srgbClr val="FFC000"/>
          </a:solidFill>
        </p:grpSpPr>
        <p:sp>
          <p:nvSpPr>
            <p:cNvPr id="27" name="Shape 26"/>
            <p:cNvSpPr/>
            <p:nvPr/>
          </p:nvSpPr>
          <p:spPr>
            <a:xfrm>
              <a:off x="3173419" y="2252374"/>
              <a:ext cx="2752901" cy="2752901"/>
            </a:xfrm>
            <a:prstGeom prst="gear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Shape 4"/>
            <p:cNvSpPr txBox="1"/>
            <p:nvPr/>
          </p:nvSpPr>
          <p:spPr>
            <a:xfrm>
              <a:off x="3726875" y="2897228"/>
              <a:ext cx="1645989" cy="141504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700" b="1" kern="1200" dirty="0" smtClean="0"/>
                <a:t>Correct Reimbursement</a:t>
              </a:r>
              <a:endParaRPr lang="en-US" sz="1700" b="1" kern="1200" dirty="0"/>
            </a:p>
          </p:txBody>
        </p:sp>
      </p:grpSp>
      <p:grpSp>
        <p:nvGrpSpPr>
          <p:cNvPr id="29" name="Proof3"/>
          <p:cNvGrpSpPr/>
          <p:nvPr/>
        </p:nvGrpSpPr>
        <p:grpSpPr>
          <a:xfrm>
            <a:off x="2721867" y="1659019"/>
            <a:ext cx="2002110" cy="2002110"/>
            <a:chOff x="1571731" y="1601688"/>
            <a:chExt cx="2002110" cy="2002110"/>
          </a:xfrm>
          <a:solidFill>
            <a:srgbClr val="92D050"/>
          </a:solidFill>
        </p:grpSpPr>
        <p:sp>
          <p:nvSpPr>
            <p:cNvPr id="30" name="Shape 29"/>
            <p:cNvSpPr/>
            <p:nvPr/>
          </p:nvSpPr>
          <p:spPr>
            <a:xfrm>
              <a:off x="1571731" y="1601688"/>
              <a:ext cx="2002110" cy="2002110"/>
            </a:xfrm>
            <a:prstGeom prst="gear6">
              <a:avLst/>
            </a:prstGeom>
            <a:solidFill>
              <a:srgbClr val="E0A3A3"/>
            </a:solid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Shape 4"/>
            <p:cNvSpPr txBox="1"/>
            <p:nvPr/>
          </p:nvSpPr>
          <p:spPr>
            <a:xfrm>
              <a:off x="2075768" y="2108772"/>
              <a:ext cx="994036" cy="98794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800" b="1" kern="1200" dirty="0" smtClean="0">
                  <a:solidFill>
                    <a:schemeClr val="tx2">
                      <a:lumMod val="10000"/>
                    </a:schemeClr>
                  </a:solidFill>
                  <a:effectLst>
                    <a:outerShdw blurRad="38100" dist="38100" dir="2700000" algn="tl">
                      <a:srgbClr val="000000">
                        <a:alpha val="43137"/>
                      </a:srgbClr>
                    </a:outerShdw>
                  </a:effectLst>
                </a:rPr>
                <a:t>Proof</a:t>
              </a:r>
              <a:endParaRPr lang="en-US" sz="1700" b="1" kern="1200" dirty="0">
                <a:solidFill>
                  <a:schemeClr val="tx2">
                    <a:lumMod val="10000"/>
                  </a:schemeClr>
                </a:solidFill>
                <a:effectLst>
                  <a:outerShdw blurRad="38100" dist="38100" dir="2700000" algn="tl">
                    <a:srgbClr val="000000">
                      <a:alpha val="43137"/>
                    </a:srgbClr>
                  </a:outerShdw>
                </a:effectLst>
              </a:endParaRPr>
            </a:p>
          </p:txBody>
        </p:sp>
      </p:grpSp>
      <p:grpSp>
        <p:nvGrpSpPr>
          <p:cNvPr id="32" name="Correct Reimbursement 3"/>
          <p:cNvGrpSpPr/>
          <p:nvPr/>
        </p:nvGrpSpPr>
        <p:grpSpPr>
          <a:xfrm>
            <a:off x="4330482" y="2322547"/>
            <a:ext cx="2752901" cy="2752901"/>
            <a:chOff x="3173419" y="2252374"/>
            <a:chExt cx="2752901" cy="2752901"/>
          </a:xfrm>
          <a:solidFill>
            <a:srgbClr val="FF0000"/>
          </a:solidFill>
        </p:grpSpPr>
        <p:sp>
          <p:nvSpPr>
            <p:cNvPr id="33" name="Shape 32"/>
            <p:cNvSpPr/>
            <p:nvPr/>
          </p:nvSpPr>
          <p:spPr>
            <a:xfrm>
              <a:off x="3173419" y="2252374"/>
              <a:ext cx="2752901" cy="2752901"/>
            </a:xfrm>
            <a:prstGeom prst="gear9">
              <a:avLst/>
            </a:prstGeom>
            <a:solidFill>
              <a:schemeClr val="accent6">
                <a:lumMod val="40000"/>
                <a:lumOff val="60000"/>
              </a:schemeClr>
            </a:solid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Shape 4"/>
            <p:cNvSpPr txBox="1"/>
            <p:nvPr/>
          </p:nvSpPr>
          <p:spPr>
            <a:xfrm>
              <a:off x="3630806" y="3069420"/>
              <a:ext cx="1825752" cy="1044132"/>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800" b="1" kern="1200" dirty="0" smtClean="0">
                  <a:solidFill>
                    <a:schemeClr val="tx2">
                      <a:lumMod val="10000"/>
                    </a:schemeClr>
                  </a:solidFill>
                  <a:effectLst>
                    <a:outerShdw blurRad="38100" dist="38100" dir="2700000" algn="tl">
                      <a:srgbClr val="000000">
                        <a:alpha val="43137"/>
                      </a:srgbClr>
                    </a:outerShdw>
                  </a:effectLst>
                </a:rPr>
                <a:t>Correct Reimbursement</a:t>
              </a:r>
              <a:endParaRPr lang="en-US" sz="1800" b="1" kern="1200" dirty="0">
                <a:solidFill>
                  <a:schemeClr val="tx2">
                    <a:lumMod val="10000"/>
                  </a:schemeClr>
                </a:solidFill>
                <a:effectLst>
                  <a:outerShdw blurRad="38100" dist="38100" dir="2700000" algn="tl">
                    <a:srgbClr val="000000">
                      <a:alpha val="43137"/>
                    </a:srgbClr>
                  </a:outerShdw>
                </a:effectLst>
              </a:endParaRPr>
            </a:p>
          </p:txBody>
        </p:sp>
      </p:grpSp>
      <p:grpSp>
        <p:nvGrpSpPr>
          <p:cNvPr id="19" name="Support3"/>
          <p:cNvGrpSpPr/>
          <p:nvPr/>
        </p:nvGrpSpPr>
        <p:grpSpPr>
          <a:xfrm>
            <a:off x="3832364" y="290715"/>
            <a:ext cx="1961659" cy="1961659"/>
            <a:chOff x="2693117" y="220436"/>
            <a:chExt cx="1961659" cy="1961659"/>
          </a:xfrm>
          <a:solidFill>
            <a:srgbClr val="0070C0"/>
          </a:solidFill>
        </p:grpSpPr>
        <p:sp>
          <p:nvSpPr>
            <p:cNvPr id="35" name="Shape 34"/>
            <p:cNvSpPr/>
            <p:nvPr/>
          </p:nvSpPr>
          <p:spPr>
            <a:xfrm rot="20700000">
              <a:off x="2693117" y="220436"/>
              <a:ext cx="1961659" cy="1961659"/>
            </a:xfrm>
            <a:prstGeom prst="gear6">
              <a:avLst/>
            </a:prstGeom>
            <a:solidFill>
              <a:srgbClr val="E0A3A3"/>
            </a:solid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Shape 4"/>
            <p:cNvSpPr txBox="1"/>
            <p:nvPr/>
          </p:nvSpPr>
          <p:spPr>
            <a:xfrm>
              <a:off x="2929146" y="622171"/>
              <a:ext cx="1489600" cy="1101160"/>
            </a:xfrm>
            <a:prstGeom prst="rect">
              <a:avLst/>
            </a:prstGeom>
            <a:noFill/>
            <a:ln w="38100">
              <a:noFill/>
            </a:ln>
          </p:spPr>
          <p:style>
            <a:lnRef idx="0">
              <a:scrgbClr r="0" g="0" b="0"/>
            </a:lnRef>
            <a:fillRef idx="0">
              <a:scrgbClr r="0" g="0" b="0"/>
            </a:fillRef>
            <a:effectRef idx="0">
              <a:scrgbClr r="0" g="0" b="0"/>
            </a:effectRef>
            <a:fontRef idx="minor">
              <a:schemeClr val="lt1"/>
            </a:fontRef>
          </p:style>
          <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600" b="1" kern="1200" dirty="0" smtClean="0">
                  <a:solidFill>
                    <a:schemeClr val="bg2">
                      <a:lumMod val="50000"/>
                    </a:schemeClr>
                  </a:solidFill>
                  <a:effectLst>
                    <a:outerShdw blurRad="38100" dist="38100" dir="2700000" algn="tl">
                      <a:srgbClr val="000000">
                        <a:alpha val="43137"/>
                      </a:srgbClr>
                    </a:outerShdw>
                  </a:effectLst>
                </a:rPr>
                <a:t>Sustainability</a:t>
              </a:r>
              <a:endParaRPr lang="en-US" b="1" kern="1200" dirty="0">
                <a:solidFill>
                  <a:schemeClr val="bg2">
                    <a:lumMod val="50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48344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9" presetClass="emph" presetSubtype="0" nodeType="withEffect">
                                  <p:stCondLst>
                                    <p:cond delay="0"/>
                                  </p:stCondLst>
                                  <p:childTnLst>
                                    <p:set>
                                      <p:cBhvr rctx="PPT">
                                        <p:cTn id="18" dur="indefinite"/>
                                        <p:tgtEl>
                                          <p:spTgt spid="26"/>
                                        </p:tgtEl>
                                        <p:attrNameLst>
                                          <p:attrName>style.opacity</p:attrName>
                                        </p:attrNameLst>
                                      </p:cBhvr>
                                      <p:to>
                                        <p:strVal val="0.5"/>
                                      </p:to>
                                    </p:set>
                                    <p:animEffect filter="image" prLst="opacity: 0.5">
                                      <p:cBhvr rctx="IE">
                                        <p:cTn id="19" dur="indefinite"/>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9" presetClass="emph" presetSubtype="0" nodeType="withEffect">
                                  <p:stCondLst>
                                    <p:cond delay="0"/>
                                  </p:stCondLst>
                                  <p:childTnLst>
                                    <p:set>
                                      <p:cBhvr rctx="PPT">
                                        <p:cTn id="28" dur="indefinite"/>
                                        <p:tgtEl>
                                          <p:spTgt spid="23"/>
                                        </p:tgtEl>
                                        <p:attrNameLst>
                                          <p:attrName>style.opacity</p:attrName>
                                        </p:attrNameLst>
                                      </p:cBhvr>
                                      <p:to>
                                        <p:strVal val="0.5"/>
                                      </p:to>
                                    </p:set>
                                    <p:animEffect filter="image" prLst="opacity: 0.5">
                                      <p:cBhvr rctx="IE">
                                        <p:cTn id="29" dur="indefinite"/>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69D8FF"/>
        </a:solidFill>
        <a:effectLst/>
      </p:bgPr>
    </p:bg>
    <p:spTree>
      <p:nvGrpSpPr>
        <p:cNvPr id="1" name="Shape 375"/>
        <p:cNvGrpSpPr/>
        <p:nvPr/>
      </p:nvGrpSpPr>
      <p:grpSpPr>
        <a:xfrm>
          <a:off x="0" y="0"/>
          <a:ext cx="0" cy="0"/>
          <a:chOff x="0" y="0"/>
          <a:chExt cx="0" cy="0"/>
        </a:xfrm>
      </p:grpSpPr>
      <p:pic>
        <p:nvPicPr>
          <p:cNvPr id="12" name="road sign" descr="High Way Road Sign Roadsign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721" y="2840797"/>
            <a:ext cx="1756962" cy="2053592"/>
          </a:xfrm>
          <a:prstGeom prst="rect">
            <a:avLst/>
          </a:prstGeom>
        </p:spPr>
      </p:pic>
      <p:sp>
        <p:nvSpPr>
          <p:cNvPr id="3" name="grass"/>
          <p:cNvSpPr/>
          <p:nvPr/>
        </p:nvSpPr>
        <p:spPr>
          <a:xfrm>
            <a:off x="-121024" y="4961965"/>
            <a:ext cx="9372600" cy="36307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ad"/>
          <p:cNvSpPr/>
          <p:nvPr/>
        </p:nvSpPr>
        <p:spPr>
          <a:xfrm>
            <a:off x="-121024" y="4840941"/>
            <a:ext cx="9372600" cy="121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n" descr="كيف تتفادي تلف هاتفك عند السقوط في الماء - مجنون كمبيوتر"/>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364" y="148381"/>
            <a:ext cx="2852488" cy="2417062"/>
          </a:xfrm>
          <a:prstGeom prst="rect">
            <a:avLst/>
          </a:prstGeom>
        </p:spPr>
      </p:pic>
      <p:pic>
        <p:nvPicPr>
          <p:cNvPr id="7" name="tree" descr="Tree | Free Stock Photo | Illustration of a small carto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772" y="1275907"/>
            <a:ext cx="5143500" cy="5143500"/>
          </a:xfrm>
          <a:prstGeom prst="rect">
            <a:avLst/>
          </a:prstGeom>
        </p:spPr>
      </p:pic>
      <p:sp>
        <p:nvSpPr>
          <p:cNvPr id="23" name="records rd"/>
          <p:cNvSpPr txBox="1"/>
          <p:nvPr/>
        </p:nvSpPr>
        <p:spPr>
          <a:xfrm>
            <a:off x="974774" y="3323942"/>
            <a:ext cx="2280855" cy="369332"/>
          </a:xfrm>
          <a:prstGeom prst="rect">
            <a:avLst/>
          </a:prstGeom>
          <a:noFill/>
        </p:spPr>
        <p:txBody>
          <a:bodyPr wrap="square" rtlCol="0">
            <a:spAutoFit/>
          </a:bodyPr>
          <a:lstStyle/>
          <a:p>
            <a:pPr algn="ctr"/>
            <a:r>
              <a:rPr lang="en-US" sz="1800" b="1" dirty="0" smtClean="0">
                <a:solidFill>
                  <a:schemeClr val="bg1"/>
                </a:solidFill>
                <a:effectLst>
                  <a:outerShdw blurRad="38100" dist="38100" dir="2700000" algn="tl">
                    <a:srgbClr val="000000">
                      <a:alpha val="43137"/>
                    </a:srgbClr>
                  </a:outerShdw>
                </a:effectLst>
                <a:latin typeface="+mn-lt"/>
              </a:rPr>
              <a:t>Records Road</a:t>
            </a:r>
            <a:endParaRPr lang="en-US" sz="1800" b="1" dirty="0">
              <a:solidFill>
                <a:schemeClr val="bg1"/>
              </a:solidFill>
              <a:effectLst>
                <a:outerShdw blurRad="38100" dist="38100" dir="2700000" algn="tl">
                  <a:srgbClr val="000000">
                    <a:alpha val="43137"/>
                  </a:srgbClr>
                </a:outerShdw>
              </a:effectLst>
              <a:latin typeface="+mn-lt"/>
            </a:endParaRPr>
          </a:p>
        </p:txBody>
      </p:sp>
      <p:pic>
        <p:nvPicPr>
          <p:cNvPr id="24" name="sad sun" descr="Delicious descriptions from Down Under: Albert Camus on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59" y="132236"/>
            <a:ext cx="2459698" cy="2493164"/>
          </a:xfrm>
          <a:prstGeom prst="rect">
            <a:avLst/>
          </a:prstGeom>
        </p:spPr>
      </p:pic>
      <p:pic>
        <p:nvPicPr>
          <p:cNvPr id="5" name="caution" descr="File:Caution blank.svg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2328" y="148381"/>
            <a:ext cx="5698112" cy="4034263"/>
          </a:xfrm>
          <a:prstGeom prst="rect">
            <a:avLst/>
          </a:prstGeom>
        </p:spPr>
      </p:pic>
      <p:sp>
        <p:nvSpPr>
          <p:cNvPr id="10" name="1"/>
          <p:cNvSpPr txBox="1"/>
          <p:nvPr/>
        </p:nvSpPr>
        <p:spPr>
          <a:xfrm>
            <a:off x="3487928" y="1738823"/>
            <a:ext cx="5166911" cy="646331"/>
          </a:xfrm>
          <a:prstGeom prst="rect">
            <a:avLst/>
          </a:prstGeom>
          <a:noFill/>
        </p:spPr>
        <p:txBody>
          <a:bodyPr wrap="square" rtlCol="0">
            <a:spAutoFit/>
          </a:bodyPr>
          <a:lstStyle/>
          <a:p>
            <a:r>
              <a:rPr lang="en-US" sz="1800" b="1" dirty="0" smtClean="0">
                <a:solidFill>
                  <a:schemeClr val="tx1"/>
                </a:solidFill>
                <a:latin typeface="+mn-lt"/>
              </a:rPr>
              <a:t>1. Cost documentation is  not appropriately maintained. </a:t>
            </a:r>
            <a:endParaRPr lang="en-US" sz="1800" b="1" dirty="0">
              <a:solidFill>
                <a:schemeClr val="tx1"/>
              </a:solidFill>
              <a:latin typeface="+mn-lt"/>
            </a:endParaRPr>
          </a:p>
        </p:txBody>
      </p:sp>
      <p:sp>
        <p:nvSpPr>
          <p:cNvPr id="15" name="2"/>
          <p:cNvSpPr txBox="1"/>
          <p:nvPr/>
        </p:nvSpPr>
        <p:spPr>
          <a:xfrm>
            <a:off x="3487928" y="2323598"/>
            <a:ext cx="5166911" cy="646331"/>
          </a:xfrm>
          <a:prstGeom prst="rect">
            <a:avLst/>
          </a:prstGeom>
          <a:noFill/>
        </p:spPr>
        <p:txBody>
          <a:bodyPr wrap="square" rtlCol="0">
            <a:spAutoFit/>
          </a:bodyPr>
          <a:lstStyle/>
          <a:p>
            <a:r>
              <a:rPr lang="en-US" sz="1800" b="1" dirty="0">
                <a:solidFill>
                  <a:schemeClr val="tx1"/>
                </a:solidFill>
                <a:latin typeface="+mn-lt"/>
              </a:rPr>
              <a:t>2</a:t>
            </a:r>
            <a:r>
              <a:rPr lang="en-US" sz="1800" b="1" dirty="0" smtClean="0">
                <a:solidFill>
                  <a:schemeClr val="tx1"/>
                </a:solidFill>
                <a:latin typeface="+mn-lt"/>
              </a:rPr>
              <a:t>. Inaccurate and disorganized meal service records.</a:t>
            </a:r>
            <a:endParaRPr lang="en-US" sz="1800" b="1" dirty="0">
              <a:solidFill>
                <a:schemeClr val="tx1"/>
              </a:solidFill>
              <a:latin typeface="+mn-lt"/>
            </a:endParaRPr>
          </a:p>
        </p:txBody>
      </p:sp>
      <p:sp>
        <p:nvSpPr>
          <p:cNvPr id="20" name="3"/>
          <p:cNvSpPr txBox="1"/>
          <p:nvPr/>
        </p:nvSpPr>
        <p:spPr>
          <a:xfrm>
            <a:off x="3487928" y="2874200"/>
            <a:ext cx="5166911" cy="369332"/>
          </a:xfrm>
          <a:prstGeom prst="rect">
            <a:avLst/>
          </a:prstGeom>
          <a:noFill/>
        </p:spPr>
        <p:txBody>
          <a:bodyPr wrap="square" rtlCol="0">
            <a:spAutoFit/>
          </a:bodyPr>
          <a:lstStyle/>
          <a:p>
            <a:r>
              <a:rPr lang="en-US" sz="1800" b="1" dirty="0" smtClean="0">
                <a:solidFill>
                  <a:schemeClr val="tx1"/>
                </a:solidFill>
                <a:latin typeface="+mn-lt"/>
              </a:rPr>
              <a:t>3. Insufficient edit check processes. </a:t>
            </a:r>
            <a:endParaRPr lang="en-US" sz="1600" b="1" dirty="0">
              <a:solidFill>
                <a:schemeClr val="tx1"/>
              </a:solidFill>
              <a:latin typeface="+mn-lt"/>
            </a:endParaRPr>
          </a:p>
        </p:txBody>
      </p:sp>
      <p:sp>
        <p:nvSpPr>
          <p:cNvPr id="21" name="4"/>
          <p:cNvSpPr txBox="1"/>
          <p:nvPr/>
        </p:nvSpPr>
        <p:spPr>
          <a:xfrm>
            <a:off x="3487928" y="3212754"/>
            <a:ext cx="5166911" cy="369332"/>
          </a:xfrm>
          <a:prstGeom prst="rect">
            <a:avLst/>
          </a:prstGeom>
          <a:noFill/>
        </p:spPr>
        <p:txBody>
          <a:bodyPr wrap="square" rtlCol="0">
            <a:spAutoFit/>
          </a:bodyPr>
          <a:lstStyle/>
          <a:p>
            <a:r>
              <a:rPr lang="en-US" sz="1800" b="1" dirty="0" smtClean="0">
                <a:solidFill>
                  <a:schemeClr val="tx1"/>
                </a:solidFill>
                <a:latin typeface="+mn-lt"/>
              </a:rPr>
              <a:t>4. Required records are not maintained.</a:t>
            </a:r>
            <a:endParaRPr lang="en-US" sz="1600" b="1" dirty="0">
              <a:solidFill>
                <a:schemeClr val="tx1"/>
              </a:solidFill>
              <a:latin typeface="+mn-lt"/>
            </a:endParaRPr>
          </a:p>
        </p:txBody>
      </p:sp>
      <p:sp>
        <p:nvSpPr>
          <p:cNvPr id="22" name="5"/>
          <p:cNvSpPr txBox="1"/>
          <p:nvPr/>
        </p:nvSpPr>
        <p:spPr>
          <a:xfrm>
            <a:off x="3487927" y="3553200"/>
            <a:ext cx="5166911" cy="369332"/>
          </a:xfrm>
          <a:prstGeom prst="rect">
            <a:avLst/>
          </a:prstGeom>
          <a:noFill/>
        </p:spPr>
        <p:txBody>
          <a:bodyPr wrap="square" rtlCol="0">
            <a:spAutoFit/>
          </a:bodyPr>
          <a:lstStyle/>
          <a:p>
            <a:r>
              <a:rPr lang="en-US" sz="1800" b="1" dirty="0" smtClean="0">
                <a:solidFill>
                  <a:schemeClr val="tx1"/>
                </a:solidFill>
                <a:latin typeface="+mn-lt"/>
              </a:rPr>
              <a:t>5. Inadequate staff training.</a:t>
            </a:r>
            <a:endParaRPr lang="en-US" sz="1600" b="1" dirty="0">
              <a:solidFill>
                <a:schemeClr val="tx1"/>
              </a:solidFill>
              <a:latin typeface="+mn-lt"/>
            </a:endParaRPr>
          </a:p>
        </p:txBody>
      </p:sp>
      <p:sp>
        <p:nvSpPr>
          <p:cNvPr id="25" name="Cloud 24"/>
          <p:cNvSpPr/>
          <p:nvPr/>
        </p:nvSpPr>
        <p:spPr>
          <a:xfrm>
            <a:off x="2029969" y="-70521"/>
            <a:ext cx="2616774" cy="1494619"/>
          </a:xfrm>
          <a:prstGeom prst="cloud">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a:off x="4028593" y="312147"/>
            <a:ext cx="2616774" cy="1494619"/>
          </a:xfrm>
          <a:prstGeom prst="cloud">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5220772" y="-248277"/>
            <a:ext cx="2616774" cy="1494619"/>
          </a:xfrm>
          <a:prstGeom prst="cloud">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7068673" y="218114"/>
            <a:ext cx="2616774" cy="1494619"/>
          </a:xfrm>
          <a:prstGeom prst="cloud">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a:off x="52443" y="2048454"/>
            <a:ext cx="1905686" cy="823412"/>
          </a:xfrm>
          <a:prstGeom prst="cloud">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mpacts Of"/>
          <p:cNvSpPr txBox="1"/>
          <p:nvPr/>
        </p:nvSpPr>
        <p:spPr>
          <a:xfrm>
            <a:off x="2759457" y="446913"/>
            <a:ext cx="6044356" cy="646331"/>
          </a:xfrm>
          <a:prstGeom prst="rect">
            <a:avLst/>
          </a:prstGeom>
          <a:noFill/>
        </p:spPr>
        <p:txBody>
          <a:bodyPr wrap="square" rtlCol="0">
            <a:spAutoFit/>
          </a:bodyPr>
          <a:lstStyle/>
          <a:p>
            <a:pPr algn="ctr"/>
            <a:r>
              <a:rPr lang="en-US" sz="3600" b="1" dirty="0" smtClean="0">
                <a:solidFill>
                  <a:srgbClr val="FF0000"/>
                </a:solidFill>
                <a:effectLst>
                  <a:outerShdw blurRad="50800" dist="38100" dir="8100000" algn="tr" rotWithShape="0">
                    <a:prstClr val="black">
                      <a:alpha val="40000"/>
                    </a:prstClr>
                  </a:outerShdw>
                </a:effectLst>
                <a:latin typeface="+mj-lt"/>
              </a:rPr>
              <a:t>Impacts of Poor Recordkeeping</a:t>
            </a:r>
            <a:endParaRPr lang="en-US" sz="3600" b="1" dirty="0">
              <a:solidFill>
                <a:srgbClr val="FF0000"/>
              </a:solidFill>
              <a:effectLst>
                <a:outerShdw blurRad="50800" dist="38100" dir="8100000" algn="tr" rotWithShape="0">
                  <a:prstClr val="black">
                    <a:alpha val="40000"/>
                  </a:prstClr>
                </a:outerShdw>
              </a:effectLst>
              <a:latin typeface="+mj-lt"/>
            </a:endParaRPr>
          </a:p>
        </p:txBody>
      </p:sp>
      <p:sp>
        <p:nvSpPr>
          <p:cNvPr id="31" name="SD"/>
          <p:cNvSpPr txBox="1"/>
          <p:nvPr/>
        </p:nvSpPr>
        <p:spPr>
          <a:xfrm>
            <a:off x="2997808" y="1965597"/>
            <a:ext cx="3846872" cy="400110"/>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sz="2000" b="1" dirty="0" smtClean="0">
                <a:solidFill>
                  <a:schemeClr val="accent1">
                    <a:lumMod val="50000"/>
                  </a:schemeClr>
                </a:solidFill>
                <a:latin typeface="+mn-lt"/>
              </a:rPr>
              <a:t>Serious Deficiency</a:t>
            </a:r>
            <a:endParaRPr lang="en-US" sz="2000" b="1" dirty="0">
              <a:solidFill>
                <a:schemeClr val="accent1">
                  <a:lumMod val="50000"/>
                </a:schemeClr>
              </a:solidFill>
              <a:latin typeface="+mn-lt"/>
            </a:endParaRPr>
          </a:p>
        </p:txBody>
      </p:sp>
      <p:sp>
        <p:nvSpPr>
          <p:cNvPr id="33" name="Fiscal"/>
          <p:cNvSpPr txBox="1"/>
          <p:nvPr/>
        </p:nvSpPr>
        <p:spPr>
          <a:xfrm>
            <a:off x="2994321" y="2811230"/>
            <a:ext cx="3846872" cy="400110"/>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sz="2000" b="1" dirty="0" smtClean="0">
                <a:solidFill>
                  <a:schemeClr val="accent1">
                    <a:lumMod val="50000"/>
                  </a:schemeClr>
                </a:solidFill>
                <a:latin typeface="+mn-lt"/>
              </a:rPr>
              <a:t>Fiscal action</a:t>
            </a:r>
            <a:endParaRPr lang="en-US" sz="2000" b="1" dirty="0">
              <a:solidFill>
                <a:schemeClr val="accent1">
                  <a:lumMod val="50000"/>
                </a:schemeClr>
              </a:solidFill>
              <a:latin typeface="+mn-lt"/>
            </a:endParaRPr>
          </a:p>
        </p:txBody>
      </p:sp>
      <p:sp>
        <p:nvSpPr>
          <p:cNvPr id="32" name="Denial"/>
          <p:cNvSpPr txBox="1"/>
          <p:nvPr/>
        </p:nvSpPr>
        <p:spPr>
          <a:xfrm>
            <a:off x="2994320" y="2361498"/>
            <a:ext cx="4233321" cy="400110"/>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sz="2000" b="1" dirty="0" smtClean="0">
                <a:solidFill>
                  <a:schemeClr val="accent1">
                    <a:lumMod val="50000"/>
                  </a:schemeClr>
                </a:solidFill>
                <a:latin typeface="+mn-lt"/>
              </a:rPr>
              <a:t>Denial of application or claims</a:t>
            </a:r>
            <a:endParaRPr lang="en-US" sz="2000" b="1" dirty="0">
              <a:solidFill>
                <a:schemeClr val="accent1">
                  <a:lumMod val="50000"/>
                </a:schemeClr>
              </a:solidFill>
              <a:latin typeface="+mn-lt"/>
            </a:endParaRPr>
          </a:p>
        </p:txBody>
      </p:sp>
      <p:sp>
        <p:nvSpPr>
          <p:cNvPr id="34" name="Termination"/>
          <p:cNvSpPr txBox="1"/>
          <p:nvPr/>
        </p:nvSpPr>
        <p:spPr>
          <a:xfrm>
            <a:off x="3006773" y="3164533"/>
            <a:ext cx="3846872" cy="400110"/>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sz="2000" b="1" dirty="0" smtClean="0">
                <a:solidFill>
                  <a:schemeClr val="accent1">
                    <a:lumMod val="50000"/>
                  </a:schemeClr>
                </a:solidFill>
                <a:latin typeface="+mn-lt"/>
              </a:rPr>
              <a:t>Termination</a:t>
            </a:r>
            <a:endParaRPr lang="en-US" sz="2000" b="1" dirty="0">
              <a:solidFill>
                <a:schemeClr val="accent1">
                  <a:lumMod val="50000"/>
                </a:schemeClr>
              </a:solidFill>
              <a:latin typeface="+mn-lt"/>
            </a:endParaRPr>
          </a:p>
        </p:txBody>
      </p:sp>
      <p:pic>
        <p:nvPicPr>
          <p:cNvPr id="2" name="car" descr="Car | Free Stock Photo | Illustration of a red cartoon car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3323942"/>
            <a:ext cx="2255440" cy="2216490"/>
          </a:xfrm>
          <a:prstGeom prst="rect">
            <a:avLst/>
          </a:prstGeom>
        </p:spPr>
      </p:pic>
      <p:pic>
        <p:nvPicPr>
          <p:cNvPr id="30" name="flame" descr="File:Fireicon03.svg - Wikimedia Common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555" y="3405171"/>
            <a:ext cx="838201" cy="1292647"/>
          </a:xfrm>
          <a:prstGeom prst="rect">
            <a:avLst/>
          </a:prstGeom>
        </p:spPr>
      </p:pic>
    </p:spTree>
    <p:extLst>
      <p:ext uri="{BB962C8B-B14F-4D97-AF65-F5344CB8AC3E}">
        <p14:creationId xmlns:p14="http://schemas.microsoft.com/office/powerpoint/2010/main" val="1248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3" presetClass="emph" presetSubtype="2" fill="hold" grpId="1" nodeType="withEffect">
                                  <p:stCondLst>
                                    <p:cond delay="0"/>
                                  </p:stCondLst>
                                  <p:childTnLst>
                                    <p:animClr clrSpc="rgb" dir="cw">
                                      <p:cBhvr override="childStyle">
                                        <p:cTn id="19" dur="1000" fill="hold"/>
                                        <p:tgtEl>
                                          <p:spTgt spid="10"/>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3" presetClass="emph" presetSubtype="2" fill="hold" grpId="1" nodeType="withEffect">
                                  <p:stCondLst>
                                    <p:cond delay="0"/>
                                  </p:stCondLst>
                                  <p:childTnLst>
                                    <p:animClr clrSpc="rgb" dir="cw">
                                      <p:cBhvr override="childStyle">
                                        <p:cTn id="26" dur="1000" fill="hold"/>
                                        <p:tgtEl>
                                          <p:spTgt spid="15"/>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3" presetClass="emph" presetSubtype="2" fill="hold" grpId="1" nodeType="withEffect">
                                  <p:stCondLst>
                                    <p:cond delay="0"/>
                                  </p:stCondLst>
                                  <p:childTnLst>
                                    <p:animClr clrSpc="rgb" dir="cw">
                                      <p:cBhvr override="childStyle">
                                        <p:cTn id="36" dur="1000" fill="hold"/>
                                        <p:tgtEl>
                                          <p:spTgt spid="20"/>
                                        </p:tgtEl>
                                        <p:attrNameLst>
                                          <p:attrName>style.color</p:attrName>
                                        </p:attrNameLst>
                                      </p:cBhvr>
                                      <p:to>
                                        <a:schemeClr val="accent2"/>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grpId="2" nodeType="clickEffect">
                                  <p:stCondLst>
                                    <p:cond delay="0"/>
                                  </p:stCondLst>
                                  <p:childTnLst>
                                    <p:animClr clrSpc="rgb" dir="cw">
                                      <p:cBhvr override="childStyle">
                                        <p:cTn id="40" dur="500" fill="hold"/>
                                        <p:tgtEl>
                                          <p:spTgt spid="10"/>
                                        </p:tgtEl>
                                        <p:attrNameLst>
                                          <p:attrName>style.color</p:attrName>
                                        </p:attrNameLst>
                                      </p:cBhvr>
                                      <p:to>
                                        <a:srgbClr val="000000"/>
                                      </p:to>
                                    </p:animClr>
                                  </p:childTnLst>
                                </p:cTn>
                              </p:par>
                              <p:par>
                                <p:cTn id="41" presetID="3" presetClass="emph" presetSubtype="2" fill="hold" grpId="2" nodeType="withEffect">
                                  <p:stCondLst>
                                    <p:cond delay="0"/>
                                  </p:stCondLst>
                                  <p:childTnLst>
                                    <p:animClr clrSpc="rgb" dir="cw">
                                      <p:cBhvr override="childStyle">
                                        <p:cTn id="42" dur="500" fill="hold"/>
                                        <p:tgtEl>
                                          <p:spTgt spid="15"/>
                                        </p:tgtEl>
                                        <p:attrNameLst>
                                          <p:attrName>style.color</p:attrName>
                                        </p:attrNameLst>
                                      </p:cBhvr>
                                      <p:to>
                                        <a:srgbClr val="000000"/>
                                      </p:to>
                                    </p:animClr>
                                  </p:childTnLst>
                                </p:cTn>
                              </p:par>
                              <p:par>
                                <p:cTn id="43" presetID="3" presetClass="emph" presetSubtype="2" fill="hold" grpId="2" nodeType="withEffect">
                                  <p:stCondLst>
                                    <p:cond delay="0"/>
                                  </p:stCondLst>
                                  <p:childTnLst>
                                    <p:animClr clrSpc="rgb" dir="cw">
                                      <p:cBhvr override="childStyle">
                                        <p:cTn id="44" dur="500" fill="hold"/>
                                        <p:tgtEl>
                                          <p:spTgt spid="20"/>
                                        </p:tgtEl>
                                        <p:attrNameLst>
                                          <p:attrName>style.color</p:attrName>
                                        </p:attrNameLst>
                                      </p:cBhvr>
                                      <p:to>
                                        <a:srgbClr val="000000"/>
                                      </p:to>
                                    </p:animClr>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3"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par>
                          <p:cTn id="69" fill="hold">
                            <p:stCondLst>
                              <p:cond delay="500"/>
                            </p:stCondLst>
                            <p:childTnLst>
                              <p:par>
                                <p:cTn id="70" presetID="2" presetClass="entr" presetSubtype="8"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0-#ppt_w/2"/>
                                          </p:val>
                                        </p:tav>
                                        <p:tav tm="100000">
                                          <p:val>
                                            <p:strVal val="#ppt_x"/>
                                          </p:val>
                                        </p:tav>
                                      </p:tavLst>
                                    </p:anim>
                                    <p:anim calcmode="lin" valueType="num">
                                      <p:cBhvr additive="base">
                                        <p:cTn id="73" dur="500" fill="hold"/>
                                        <p:tgtEl>
                                          <p:spTgt spid="29"/>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1+#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0-#ppt_h/2"/>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1+#ppt_w/2"/>
                                          </p:val>
                                        </p:tav>
                                        <p:tav tm="100000">
                                          <p:val>
                                            <p:strVal val="#ppt_x"/>
                                          </p:val>
                                        </p:tav>
                                      </p:tavLst>
                                    </p:anim>
                                    <p:anim calcmode="lin" valueType="num">
                                      <p:cBhvr additive="base">
                                        <p:cTn id="85" dur="500" fill="hold"/>
                                        <p:tgtEl>
                                          <p:spTgt spid="27"/>
                                        </p:tgtEl>
                                        <p:attrNameLst>
                                          <p:attrName>ppt_y</p:attrName>
                                        </p:attrNameLst>
                                      </p:cBhvr>
                                      <p:tavLst>
                                        <p:tav tm="0">
                                          <p:val>
                                            <p:strVal val="#ppt_y"/>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500" fill="hold"/>
                                        <p:tgtEl>
                                          <p:spTgt spid="28"/>
                                        </p:tgtEl>
                                        <p:attrNameLst>
                                          <p:attrName>ppt_x</p:attrName>
                                        </p:attrNameLst>
                                      </p:cBhvr>
                                      <p:tavLst>
                                        <p:tav tm="0">
                                          <p:val>
                                            <p:strVal val="#ppt_x"/>
                                          </p:val>
                                        </p:tav>
                                        <p:tav tm="100000">
                                          <p:val>
                                            <p:strVal val="#ppt_x"/>
                                          </p:val>
                                        </p:tav>
                                      </p:tavLst>
                                    </p:anim>
                                    <p:anim calcmode="lin" valueType="num">
                                      <p:cBhvr additive="base">
                                        <p:cTn id="89" dur="500" fill="hold"/>
                                        <p:tgtEl>
                                          <p:spTgt spid="28"/>
                                        </p:tgtEl>
                                        <p:attrNameLst>
                                          <p:attrName>ppt_y</p:attrName>
                                        </p:attrNameLst>
                                      </p:cBhvr>
                                      <p:tavLst>
                                        <p:tav tm="0">
                                          <p:val>
                                            <p:strVal val="0-#ppt_h/2"/>
                                          </p:val>
                                        </p:tav>
                                        <p:tav tm="100000">
                                          <p:val>
                                            <p:strVal val="#ppt_y"/>
                                          </p:val>
                                        </p:tav>
                                      </p:tavLst>
                                    </p:anim>
                                  </p:childTnLst>
                                </p:cTn>
                              </p:par>
                            </p:childTnLst>
                          </p:cTn>
                        </p:par>
                        <p:par>
                          <p:cTn id="90" fill="hold">
                            <p:stCondLst>
                              <p:cond delay="1000"/>
                            </p:stCondLst>
                            <p:childTnLst>
                              <p:par>
                                <p:cTn id="91" presetID="42" presetClass="path" presetSubtype="0" accel="50000" decel="50000" fill="hold" nodeType="afterEffect">
                                  <p:stCondLst>
                                    <p:cond delay="0"/>
                                  </p:stCondLst>
                                  <p:childTnLst>
                                    <p:animMotion origin="layout" path="M -3.88889E-6 1.60494E-6 L 0.60348 0.05771 " pathEditMode="relative" rAng="0" ptsTypes="AA">
                                      <p:cBhvr>
                                        <p:cTn id="92" dur="2000" fill="hold"/>
                                        <p:tgtEl>
                                          <p:spTgt spid="2"/>
                                        </p:tgtEl>
                                        <p:attrNameLst>
                                          <p:attrName>ppt_x</p:attrName>
                                          <p:attrName>ppt_y</p:attrName>
                                        </p:attrNameLst>
                                      </p:cBhvr>
                                      <p:rCtr x="30174" y="2870"/>
                                    </p:animMotion>
                                  </p:childTnLst>
                                </p:cTn>
                              </p:par>
                            </p:childTnLst>
                          </p:cTn>
                        </p:par>
                        <p:par>
                          <p:cTn id="93" fill="hold">
                            <p:stCondLst>
                              <p:cond delay="3000"/>
                            </p:stCondLst>
                            <p:childTnLst>
                              <p:par>
                                <p:cTn id="94" presetID="1" presetClass="entr" presetSubtype="0" fill="hold" nodeType="afterEffect">
                                  <p:stCondLst>
                                    <p:cond delay="0"/>
                                  </p:stCondLst>
                                  <p:childTnLst>
                                    <p:set>
                                      <p:cBhvr>
                                        <p:cTn id="95" dur="1" fill="hold">
                                          <p:stCondLst>
                                            <p:cond delay="0"/>
                                          </p:stCondLst>
                                        </p:cTn>
                                        <p:tgtEl>
                                          <p:spTgt spid="30"/>
                                        </p:tgtEl>
                                        <p:attrNameLst>
                                          <p:attrName>style.visibility</p:attrName>
                                        </p:attrNameLst>
                                      </p:cBhvr>
                                      <p:to>
                                        <p:strVal val="visible"/>
                                      </p:to>
                                    </p:set>
                                  </p:childTnLst>
                                </p:cTn>
                              </p:par>
                            </p:childTnLst>
                          </p:cTn>
                        </p:par>
                        <p:par>
                          <p:cTn id="96" fill="hold">
                            <p:stCondLst>
                              <p:cond delay="3000"/>
                            </p:stCondLst>
                            <p:childTnLst>
                              <p:par>
                                <p:cTn id="97" presetID="10" presetClass="entr" presetSubtype="0" fill="hold" grpId="0" nodeType="after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500"/>
                                        <p:tgtEl>
                                          <p:spTgt spid="3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5" grpId="0"/>
      <p:bldP spid="15" grpId="1"/>
      <p:bldP spid="15" grpId="2"/>
      <p:bldP spid="15" grpId="3"/>
      <p:bldP spid="20" grpId="0"/>
      <p:bldP spid="20" grpId="1"/>
      <p:bldP spid="20" grpId="2"/>
      <p:bldP spid="20" grpId="3"/>
      <p:bldP spid="21" grpId="0"/>
      <p:bldP spid="21" grpId="3"/>
      <p:bldP spid="22" grpId="0"/>
      <p:bldP spid="22" grpId="1"/>
      <p:bldP spid="25" grpId="0" animBg="1"/>
      <p:bldP spid="26" grpId="0" animBg="1"/>
      <p:bldP spid="27" grpId="0" animBg="1"/>
      <p:bldP spid="28" grpId="0" animBg="1"/>
      <p:bldP spid="29" grpId="0" animBg="1"/>
      <p:bldP spid="13" grpId="0"/>
      <p:bldP spid="31" grpId="0"/>
      <p:bldP spid="33" grpId="0"/>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Title"/>
          <p:cNvSpPr txBox="1">
            <a:spLocks noGrp="1"/>
          </p:cNvSpPr>
          <p:nvPr>
            <p:ph type="title"/>
          </p:nvPr>
        </p:nvSpPr>
        <p:spPr>
          <a:xfrm>
            <a:off x="-1" y="361355"/>
            <a:ext cx="6983303" cy="16215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smtClean="0">
                <a:solidFill>
                  <a:srgbClr val="FFC000"/>
                </a:solidFill>
              </a:rPr>
              <a:t>Sponsoring Organizations + Facilities are responsible for maintaining and tracking </a:t>
            </a:r>
            <a:r>
              <a:rPr lang="en" sz="2800" b="1" u="sng" dirty="0" smtClean="0">
                <a:solidFill>
                  <a:srgbClr val="FF7D7D"/>
                </a:solidFill>
                <a:effectLst>
                  <a:outerShdw blurRad="38100" dist="38100" dir="2700000" algn="tl">
                    <a:srgbClr val="000000">
                      <a:alpha val="43137"/>
                    </a:srgbClr>
                  </a:outerShdw>
                </a:effectLst>
              </a:rPr>
              <a:t>TWO</a:t>
            </a:r>
            <a:r>
              <a:rPr lang="en" sz="2800" b="1" dirty="0" smtClean="0">
                <a:solidFill>
                  <a:srgbClr val="FFC000"/>
                </a:solidFill>
              </a:rPr>
              <a:t> types of records.</a:t>
            </a:r>
            <a:endParaRPr sz="2800" b="1" dirty="0">
              <a:solidFill>
                <a:srgbClr val="FFC000"/>
              </a:solidFill>
            </a:endParaRPr>
          </a:p>
        </p:txBody>
      </p:sp>
      <p:sp>
        <p:nvSpPr>
          <p:cNvPr id="387" name="Program"/>
          <p:cNvSpPr txBox="1">
            <a:spLocks noGrp="1"/>
          </p:cNvSpPr>
          <p:nvPr>
            <p:ph type="body" idx="1"/>
          </p:nvPr>
        </p:nvSpPr>
        <p:spPr>
          <a:xfrm>
            <a:off x="446568" y="2232833"/>
            <a:ext cx="3167700" cy="3238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b="1" dirty="0" smtClean="0">
                <a:solidFill>
                  <a:srgbClr val="92D050"/>
                </a:solidFill>
                <a:effectLst>
                  <a:outerShdw blurRad="38100" dist="38100" dir="2700000" algn="tl">
                    <a:srgbClr val="000000">
                      <a:alpha val="43137"/>
                    </a:srgbClr>
                  </a:outerShdw>
                </a:effectLst>
              </a:rPr>
              <a:t>Program</a:t>
            </a:r>
            <a:endParaRPr sz="2400" b="1" dirty="0">
              <a:solidFill>
                <a:srgbClr val="92D050"/>
              </a:solidFill>
              <a:effectLst>
                <a:outerShdw blurRad="38100" dist="38100" dir="2700000" algn="tl">
                  <a:srgbClr val="000000">
                    <a:alpha val="43137"/>
                  </a:srgbClr>
                </a:outerShdw>
              </a:effectLst>
            </a:endParaRPr>
          </a:p>
          <a:p>
            <a:pPr marL="0" lvl="0" indent="0" algn="l" rtl="0">
              <a:spcBef>
                <a:spcPts val="600"/>
              </a:spcBef>
              <a:spcAft>
                <a:spcPts val="0"/>
              </a:spcAft>
              <a:buNone/>
            </a:pPr>
            <a:r>
              <a:rPr lang="en" sz="1800" dirty="0" smtClean="0">
                <a:solidFill>
                  <a:schemeClr val="tx2">
                    <a:lumMod val="10000"/>
                  </a:schemeClr>
                </a:solidFill>
              </a:rPr>
              <a:t>Records that demonstrate the successful operations of the CACFP</a:t>
            </a:r>
            <a:endParaRPr sz="1800" dirty="0">
              <a:solidFill>
                <a:schemeClr val="tx2">
                  <a:lumMod val="10000"/>
                </a:schemeClr>
              </a:solidFill>
            </a:endParaRPr>
          </a:p>
        </p:txBody>
      </p:sp>
      <p:sp>
        <p:nvSpPr>
          <p:cNvPr id="389" name="Financial"/>
          <p:cNvSpPr txBox="1">
            <a:spLocks noGrp="1"/>
          </p:cNvSpPr>
          <p:nvPr>
            <p:ph type="body" idx="2"/>
          </p:nvPr>
        </p:nvSpPr>
        <p:spPr>
          <a:xfrm>
            <a:off x="3815602" y="2232833"/>
            <a:ext cx="3167700" cy="3238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b="1" dirty="0" smtClean="0">
                <a:solidFill>
                  <a:srgbClr val="009ED6"/>
                </a:solidFill>
                <a:effectLst>
                  <a:outerShdw blurRad="38100" dist="38100" dir="2700000" algn="tl">
                    <a:srgbClr val="000000">
                      <a:alpha val="43137"/>
                    </a:srgbClr>
                  </a:outerShdw>
                </a:effectLst>
              </a:rPr>
              <a:t>Financial</a:t>
            </a:r>
            <a:endParaRPr sz="2400" b="1" dirty="0">
              <a:solidFill>
                <a:srgbClr val="009ED6"/>
              </a:solidFill>
              <a:effectLst>
                <a:outerShdw blurRad="38100" dist="38100" dir="2700000" algn="tl">
                  <a:srgbClr val="000000">
                    <a:alpha val="43137"/>
                  </a:srgbClr>
                </a:outerShdw>
              </a:effectLst>
            </a:endParaRPr>
          </a:p>
          <a:p>
            <a:pPr marL="0" lvl="0" indent="0" algn="l" rtl="0">
              <a:spcBef>
                <a:spcPts val="600"/>
              </a:spcBef>
              <a:spcAft>
                <a:spcPts val="0"/>
              </a:spcAft>
              <a:buNone/>
            </a:pPr>
            <a:r>
              <a:rPr lang="en" sz="1800" dirty="0" smtClean="0">
                <a:solidFill>
                  <a:schemeClr val="tx2">
                    <a:lumMod val="10000"/>
                  </a:schemeClr>
                </a:solidFill>
              </a:rPr>
              <a:t>Records that demonstrate the financial compliance of the CACFP.</a:t>
            </a:r>
            <a:endParaRPr sz="1800" dirty="0">
              <a:solidFill>
                <a:schemeClr val="tx2">
                  <a:lumMod val="10000"/>
                </a:schemeClr>
              </a:solidFill>
            </a:endParaRPr>
          </a:p>
        </p:txBody>
      </p:sp>
      <p:grpSp>
        <p:nvGrpSpPr>
          <p:cNvPr id="14" name="First Arrows"/>
          <p:cNvGrpSpPr/>
          <p:nvPr/>
        </p:nvGrpSpPr>
        <p:grpSpPr>
          <a:xfrm>
            <a:off x="2232837" y="1935123"/>
            <a:ext cx="2414532" cy="340242"/>
            <a:chOff x="2232837" y="1339702"/>
            <a:chExt cx="2414532" cy="340242"/>
          </a:xfrm>
        </p:grpSpPr>
        <p:cxnSp>
          <p:nvCxnSpPr>
            <p:cNvPr id="3" name="Program Arrow"/>
            <p:cNvCxnSpPr/>
            <p:nvPr/>
          </p:nvCxnSpPr>
          <p:spPr>
            <a:xfrm flipH="1">
              <a:off x="2232837" y="1339702"/>
              <a:ext cx="659219" cy="34024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Financial Arrow"/>
            <p:cNvCxnSpPr/>
            <p:nvPr/>
          </p:nvCxnSpPr>
          <p:spPr>
            <a:xfrm>
              <a:off x="4066750" y="1350334"/>
              <a:ext cx="580619" cy="329610"/>
            </a:xfrm>
            <a:prstGeom prst="straightConnector1">
              <a:avLst/>
            </a:prstGeom>
            <a:ln>
              <a:solidFill>
                <a:srgbClr val="009ED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P Group"/>
          <p:cNvGrpSpPr/>
          <p:nvPr/>
        </p:nvGrpSpPr>
        <p:grpSpPr>
          <a:xfrm>
            <a:off x="178982" y="3724644"/>
            <a:ext cx="3334780" cy="1044804"/>
            <a:chOff x="147083" y="3118590"/>
            <a:chExt cx="3334780" cy="1044804"/>
          </a:xfrm>
        </p:grpSpPr>
        <p:cxnSp>
          <p:nvCxnSpPr>
            <p:cNvPr id="10" name="P Arrow 2"/>
            <p:cNvCxnSpPr/>
            <p:nvPr/>
          </p:nvCxnSpPr>
          <p:spPr>
            <a:xfrm flipH="1">
              <a:off x="726558" y="3118590"/>
              <a:ext cx="659219" cy="34024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 Arrow 3"/>
            <p:cNvCxnSpPr/>
            <p:nvPr/>
          </p:nvCxnSpPr>
          <p:spPr>
            <a:xfrm>
              <a:off x="1536749" y="3118590"/>
              <a:ext cx="659219" cy="34024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P App"/>
            <p:cNvSpPr/>
            <p:nvPr/>
          </p:nvSpPr>
          <p:spPr>
            <a:xfrm>
              <a:off x="147083" y="3493980"/>
              <a:ext cx="1310771" cy="338554"/>
            </a:xfrm>
            <a:prstGeom prst="rect">
              <a:avLst/>
            </a:prstGeom>
          </p:spPr>
          <p:txBody>
            <a:bodyPr wrap="square">
              <a:spAutoFit/>
            </a:bodyPr>
            <a:lstStyle/>
            <a:p>
              <a:pPr lvl="0">
                <a:spcBef>
                  <a:spcPts val="600"/>
                </a:spcBef>
              </a:pPr>
              <a:r>
                <a:rPr lang="en-US" sz="1600" dirty="0" smtClean="0">
                  <a:solidFill>
                    <a:schemeClr val="tx2">
                      <a:lumMod val="10000"/>
                    </a:schemeClr>
                  </a:solidFill>
                  <a:latin typeface="+mn-lt"/>
                </a:rPr>
                <a:t>Application</a:t>
              </a:r>
              <a:endParaRPr lang="en-US" sz="1600" dirty="0">
                <a:solidFill>
                  <a:schemeClr val="tx2">
                    <a:lumMod val="10000"/>
                  </a:schemeClr>
                </a:solidFill>
                <a:latin typeface="+mn-lt"/>
              </a:endParaRPr>
            </a:p>
          </p:txBody>
        </p:sp>
        <p:sp>
          <p:nvSpPr>
            <p:cNvPr id="18" name="P AO"/>
            <p:cNvSpPr/>
            <p:nvPr/>
          </p:nvSpPr>
          <p:spPr>
            <a:xfrm>
              <a:off x="1767805" y="3501674"/>
              <a:ext cx="1714058" cy="661720"/>
            </a:xfrm>
            <a:prstGeom prst="rect">
              <a:avLst/>
            </a:prstGeom>
          </p:spPr>
          <p:txBody>
            <a:bodyPr wrap="square">
              <a:spAutoFit/>
            </a:bodyPr>
            <a:lstStyle/>
            <a:p>
              <a:pPr lvl="0">
                <a:spcBef>
                  <a:spcPts val="600"/>
                </a:spcBef>
              </a:pPr>
              <a:r>
                <a:rPr lang="en-US" sz="1600" dirty="0" smtClean="0">
                  <a:solidFill>
                    <a:schemeClr val="tx2">
                      <a:lumMod val="10000"/>
                    </a:schemeClr>
                  </a:solidFill>
                  <a:latin typeface="+mn-lt"/>
                </a:rPr>
                <a:t>Administration</a:t>
              </a:r>
            </a:p>
            <a:p>
              <a:pPr lvl="0">
                <a:spcBef>
                  <a:spcPts val="600"/>
                </a:spcBef>
              </a:pPr>
              <a:r>
                <a:rPr lang="en-US" sz="1600" dirty="0" smtClean="0">
                  <a:solidFill>
                    <a:schemeClr val="tx2">
                      <a:lumMod val="10000"/>
                    </a:schemeClr>
                  </a:solidFill>
                  <a:latin typeface="+mn-lt"/>
                </a:rPr>
                <a:t>Operation</a:t>
              </a:r>
              <a:endParaRPr lang="en-US" sz="1600" dirty="0">
                <a:solidFill>
                  <a:schemeClr val="tx2">
                    <a:lumMod val="10000"/>
                  </a:schemeClr>
                </a:solidFill>
                <a:latin typeface="+mn-lt"/>
              </a:endParaRPr>
            </a:p>
          </p:txBody>
        </p:sp>
      </p:grpSp>
      <p:grpSp>
        <p:nvGrpSpPr>
          <p:cNvPr id="12" name="F Group"/>
          <p:cNvGrpSpPr/>
          <p:nvPr/>
        </p:nvGrpSpPr>
        <p:grpSpPr>
          <a:xfrm>
            <a:off x="4093676" y="3724644"/>
            <a:ext cx="3247322" cy="1044804"/>
            <a:chOff x="4093676" y="3118590"/>
            <a:chExt cx="3247322" cy="1044804"/>
          </a:xfrm>
        </p:grpSpPr>
        <p:cxnSp>
          <p:nvCxnSpPr>
            <p:cNvPr id="19" name="F Arrow 2"/>
            <p:cNvCxnSpPr/>
            <p:nvPr/>
          </p:nvCxnSpPr>
          <p:spPr>
            <a:xfrm flipH="1">
              <a:off x="4673151" y="3118590"/>
              <a:ext cx="659219" cy="340242"/>
            </a:xfrm>
            <a:prstGeom prst="straightConnector1">
              <a:avLst/>
            </a:prstGeom>
            <a:ln>
              <a:solidFill>
                <a:srgbClr val="009ED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F Arrow 3"/>
            <p:cNvCxnSpPr/>
            <p:nvPr/>
          </p:nvCxnSpPr>
          <p:spPr>
            <a:xfrm>
              <a:off x="5483342" y="3118590"/>
              <a:ext cx="659219" cy="340242"/>
            </a:xfrm>
            <a:prstGeom prst="straightConnector1">
              <a:avLst/>
            </a:prstGeom>
            <a:ln>
              <a:solidFill>
                <a:srgbClr val="009ED6"/>
              </a:solidFill>
              <a:tailEnd type="triangle"/>
            </a:ln>
          </p:spPr>
          <p:style>
            <a:lnRef idx="1">
              <a:schemeClr val="accent1"/>
            </a:lnRef>
            <a:fillRef idx="0">
              <a:schemeClr val="accent1"/>
            </a:fillRef>
            <a:effectRef idx="0">
              <a:schemeClr val="accent1"/>
            </a:effectRef>
            <a:fontRef idx="minor">
              <a:schemeClr val="tx1"/>
            </a:fontRef>
          </p:style>
        </p:cxnSp>
        <p:sp>
          <p:nvSpPr>
            <p:cNvPr id="21" name="F App"/>
            <p:cNvSpPr/>
            <p:nvPr/>
          </p:nvSpPr>
          <p:spPr>
            <a:xfrm>
              <a:off x="4093676" y="3493980"/>
              <a:ext cx="1318882" cy="338554"/>
            </a:xfrm>
            <a:prstGeom prst="rect">
              <a:avLst/>
            </a:prstGeom>
          </p:spPr>
          <p:txBody>
            <a:bodyPr wrap="square">
              <a:spAutoFit/>
            </a:bodyPr>
            <a:lstStyle/>
            <a:p>
              <a:pPr lvl="0">
                <a:spcBef>
                  <a:spcPts val="600"/>
                </a:spcBef>
              </a:pPr>
              <a:r>
                <a:rPr lang="en-US" sz="1600" dirty="0" smtClean="0">
                  <a:solidFill>
                    <a:schemeClr val="tx2">
                      <a:lumMod val="10000"/>
                    </a:schemeClr>
                  </a:solidFill>
                  <a:latin typeface="+mn-lt"/>
                </a:rPr>
                <a:t>Application</a:t>
              </a:r>
              <a:endParaRPr lang="en-US" sz="1600" dirty="0">
                <a:solidFill>
                  <a:schemeClr val="tx2">
                    <a:lumMod val="10000"/>
                  </a:schemeClr>
                </a:solidFill>
                <a:latin typeface="+mn-lt"/>
              </a:endParaRPr>
            </a:p>
          </p:txBody>
        </p:sp>
        <p:sp>
          <p:nvSpPr>
            <p:cNvPr id="22" name="F AO"/>
            <p:cNvSpPr/>
            <p:nvPr/>
          </p:nvSpPr>
          <p:spPr>
            <a:xfrm>
              <a:off x="5483342" y="3501674"/>
              <a:ext cx="1857656" cy="661720"/>
            </a:xfrm>
            <a:prstGeom prst="rect">
              <a:avLst/>
            </a:prstGeom>
          </p:spPr>
          <p:txBody>
            <a:bodyPr wrap="square">
              <a:spAutoFit/>
            </a:bodyPr>
            <a:lstStyle/>
            <a:p>
              <a:pPr lvl="0">
                <a:spcBef>
                  <a:spcPts val="600"/>
                </a:spcBef>
              </a:pPr>
              <a:r>
                <a:rPr lang="en-US" sz="1600" dirty="0" smtClean="0">
                  <a:solidFill>
                    <a:schemeClr val="tx2">
                      <a:lumMod val="10000"/>
                    </a:schemeClr>
                  </a:solidFill>
                  <a:latin typeface="+mn-lt"/>
                </a:rPr>
                <a:t>Administration</a:t>
              </a:r>
            </a:p>
            <a:p>
              <a:pPr lvl="0">
                <a:spcBef>
                  <a:spcPts val="600"/>
                </a:spcBef>
              </a:pPr>
              <a:r>
                <a:rPr lang="en-US" sz="1600" dirty="0" smtClean="0">
                  <a:solidFill>
                    <a:schemeClr val="tx2">
                      <a:lumMod val="10000"/>
                    </a:schemeClr>
                  </a:solidFill>
                  <a:latin typeface="+mn-lt"/>
                </a:rPr>
                <a:t>Operation</a:t>
              </a:r>
              <a:endParaRPr lang="en-US" sz="1600" dirty="0">
                <a:solidFill>
                  <a:schemeClr val="tx2">
                    <a:lumMod val="10000"/>
                  </a:schemeClr>
                </a:solidFill>
                <a:latin typeface="+mn-lt"/>
              </a:endParaRPr>
            </a:p>
          </p:txBody>
        </p:sp>
      </p:grpSp>
    </p:spTree>
    <p:extLst>
      <p:ext uri="{BB962C8B-B14F-4D97-AF65-F5344CB8AC3E}">
        <p14:creationId xmlns:p14="http://schemas.microsoft.com/office/powerpoint/2010/main" val="1374725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4"/>
          <p:cNvSpPr txBox="1">
            <a:spLocks noGrp="1"/>
          </p:cNvSpPr>
          <p:nvPr>
            <p:ph type="ctrTitle"/>
          </p:nvPr>
        </p:nvSpPr>
        <p:spPr>
          <a:xfrm>
            <a:off x="1495650" y="1526414"/>
            <a:ext cx="4637700" cy="231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smtClean="0">
                <a:solidFill>
                  <a:srgbClr val="92D050"/>
                </a:solidFill>
                <a:effectLst>
                  <a:outerShdw blurRad="38100" dist="38100" dir="2700000" algn="tl">
                    <a:srgbClr val="000000">
                      <a:alpha val="43137"/>
                    </a:srgbClr>
                  </a:outerShdw>
                </a:effectLst>
              </a:rPr>
              <a:t>Name That Program Record</a:t>
            </a:r>
            <a:endParaRPr b="1" dirty="0">
              <a:solidFill>
                <a:srgbClr val="92D050"/>
              </a:solidFill>
              <a:effectLst>
                <a:outerShdw blurRad="38100" dist="38100" dir="2700000" algn="tl">
                  <a:srgbClr val="000000">
                    <a:alpha val="43137"/>
                  </a:srgbClr>
                </a:outerShdw>
              </a:effectLst>
            </a:endParaRPr>
          </a:p>
        </p:txBody>
      </p:sp>
      <p:sp>
        <p:nvSpPr>
          <p:cNvPr id="3" name="TextBox 2"/>
          <p:cNvSpPr txBox="1"/>
          <p:nvPr/>
        </p:nvSpPr>
        <p:spPr>
          <a:xfrm>
            <a:off x="1867790" y="3481473"/>
            <a:ext cx="4061013" cy="307777"/>
          </a:xfrm>
          <a:prstGeom prst="rect">
            <a:avLst/>
          </a:prstGeom>
          <a:noFill/>
        </p:spPr>
        <p:txBody>
          <a:bodyPr wrap="square" rtlCol="0">
            <a:spAutoFit/>
          </a:bodyPr>
          <a:lstStyle/>
          <a:p>
            <a:pPr algn="ctr"/>
            <a:r>
              <a:rPr lang="en-US" dirty="0" smtClean="0">
                <a:solidFill>
                  <a:schemeClr val="tx1">
                    <a:lumMod val="50000"/>
                    <a:lumOff val="50000"/>
                  </a:schemeClr>
                </a:solidFill>
                <a:latin typeface="Chivo Light" panose="020B0604020202020204" charset="0"/>
              </a:rPr>
              <a:t>15 minutes</a:t>
            </a:r>
            <a:endParaRPr lang="en-US" dirty="0">
              <a:solidFill>
                <a:schemeClr val="tx1">
                  <a:lumMod val="50000"/>
                  <a:lumOff val="50000"/>
                </a:schemeClr>
              </a:solidFill>
              <a:latin typeface="Chivo Light" panose="020B0604020202020204" charset="0"/>
            </a:endParaRPr>
          </a:p>
        </p:txBody>
      </p:sp>
      <p:sp>
        <p:nvSpPr>
          <p:cNvPr id="4" name="Google Shape;604;p40"/>
          <p:cNvSpPr/>
          <p:nvPr/>
        </p:nvSpPr>
        <p:spPr>
          <a:xfrm>
            <a:off x="3055233" y="3481884"/>
            <a:ext cx="355778" cy="363230"/>
          </a:xfrm>
          <a:custGeom>
            <a:avLst/>
            <a:gdLst/>
            <a:ahLst/>
            <a:cxnLst/>
            <a:rect l="l" t="t" r="r" b="b"/>
            <a:pathLst>
              <a:path w="16279" h="16620" extrusionOk="0">
                <a:moveTo>
                  <a:pt x="8882" y="438"/>
                </a:moveTo>
                <a:lnTo>
                  <a:pt x="9368" y="536"/>
                </a:lnTo>
                <a:lnTo>
                  <a:pt x="9295" y="657"/>
                </a:lnTo>
                <a:lnTo>
                  <a:pt x="9222" y="803"/>
                </a:lnTo>
                <a:lnTo>
                  <a:pt x="9174" y="974"/>
                </a:lnTo>
                <a:lnTo>
                  <a:pt x="9149" y="1120"/>
                </a:lnTo>
                <a:lnTo>
                  <a:pt x="8882" y="1095"/>
                </a:lnTo>
                <a:lnTo>
                  <a:pt x="8906" y="803"/>
                </a:lnTo>
                <a:lnTo>
                  <a:pt x="8906" y="633"/>
                </a:lnTo>
                <a:lnTo>
                  <a:pt x="8882" y="438"/>
                </a:lnTo>
                <a:close/>
                <a:moveTo>
                  <a:pt x="8590" y="414"/>
                </a:moveTo>
                <a:lnTo>
                  <a:pt x="8541" y="803"/>
                </a:lnTo>
                <a:lnTo>
                  <a:pt x="8517" y="1095"/>
                </a:lnTo>
                <a:lnTo>
                  <a:pt x="8322" y="1120"/>
                </a:lnTo>
                <a:lnTo>
                  <a:pt x="8127" y="1193"/>
                </a:lnTo>
                <a:lnTo>
                  <a:pt x="8127" y="925"/>
                </a:lnTo>
                <a:lnTo>
                  <a:pt x="8127" y="682"/>
                </a:lnTo>
                <a:lnTo>
                  <a:pt x="8152" y="560"/>
                </a:lnTo>
                <a:lnTo>
                  <a:pt x="8152" y="414"/>
                </a:lnTo>
                <a:close/>
                <a:moveTo>
                  <a:pt x="9636" y="609"/>
                </a:moveTo>
                <a:lnTo>
                  <a:pt x="10147" y="755"/>
                </a:lnTo>
                <a:lnTo>
                  <a:pt x="10074" y="876"/>
                </a:lnTo>
                <a:lnTo>
                  <a:pt x="9977" y="1047"/>
                </a:lnTo>
                <a:lnTo>
                  <a:pt x="9879" y="1241"/>
                </a:lnTo>
                <a:lnTo>
                  <a:pt x="9490" y="1168"/>
                </a:lnTo>
                <a:lnTo>
                  <a:pt x="9636" y="609"/>
                </a:lnTo>
                <a:close/>
                <a:moveTo>
                  <a:pt x="7592" y="487"/>
                </a:moveTo>
                <a:lnTo>
                  <a:pt x="7714" y="511"/>
                </a:lnTo>
                <a:lnTo>
                  <a:pt x="7860" y="560"/>
                </a:lnTo>
                <a:lnTo>
                  <a:pt x="7884" y="560"/>
                </a:lnTo>
                <a:lnTo>
                  <a:pt x="7860" y="706"/>
                </a:lnTo>
                <a:lnTo>
                  <a:pt x="7811" y="974"/>
                </a:lnTo>
                <a:lnTo>
                  <a:pt x="7811" y="1120"/>
                </a:lnTo>
                <a:lnTo>
                  <a:pt x="7860" y="1266"/>
                </a:lnTo>
                <a:lnTo>
                  <a:pt x="7884" y="1290"/>
                </a:lnTo>
                <a:lnTo>
                  <a:pt x="7543" y="1290"/>
                </a:lnTo>
                <a:lnTo>
                  <a:pt x="7519" y="1193"/>
                </a:lnTo>
                <a:lnTo>
                  <a:pt x="7519" y="1120"/>
                </a:lnTo>
                <a:lnTo>
                  <a:pt x="7470" y="925"/>
                </a:lnTo>
                <a:lnTo>
                  <a:pt x="7446" y="706"/>
                </a:lnTo>
                <a:lnTo>
                  <a:pt x="7446" y="487"/>
                </a:lnTo>
                <a:close/>
                <a:moveTo>
                  <a:pt x="7251" y="511"/>
                </a:moveTo>
                <a:lnTo>
                  <a:pt x="7203" y="657"/>
                </a:lnTo>
                <a:lnTo>
                  <a:pt x="7203" y="828"/>
                </a:lnTo>
                <a:lnTo>
                  <a:pt x="7227" y="1071"/>
                </a:lnTo>
                <a:lnTo>
                  <a:pt x="7227" y="1193"/>
                </a:lnTo>
                <a:lnTo>
                  <a:pt x="7276" y="1314"/>
                </a:lnTo>
                <a:lnTo>
                  <a:pt x="7057" y="1339"/>
                </a:lnTo>
                <a:lnTo>
                  <a:pt x="6886" y="1363"/>
                </a:lnTo>
                <a:lnTo>
                  <a:pt x="6862" y="1314"/>
                </a:lnTo>
                <a:lnTo>
                  <a:pt x="6740" y="1071"/>
                </a:lnTo>
                <a:lnTo>
                  <a:pt x="6643" y="828"/>
                </a:lnTo>
                <a:lnTo>
                  <a:pt x="6570" y="657"/>
                </a:lnTo>
                <a:lnTo>
                  <a:pt x="6740" y="609"/>
                </a:lnTo>
                <a:lnTo>
                  <a:pt x="6959" y="560"/>
                </a:lnTo>
                <a:lnTo>
                  <a:pt x="7251" y="511"/>
                </a:lnTo>
                <a:close/>
                <a:moveTo>
                  <a:pt x="10536" y="901"/>
                </a:moveTo>
                <a:lnTo>
                  <a:pt x="10634" y="925"/>
                </a:lnTo>
                <a:lnTo>
                  <a:pt x="10877" y="1022"/>
                </a:lnTo>
                <a:lnTo>
                  <a:pt x="10755" y="1217"/>
                </a:lnTo>
                <a:lnTo>
                  <a:pt x="10585" y="1387"/>
                </a:lnTo>
                <a:lnTo>
                  <a:pt x="10269" y="1314"/>
                </a:lnTo>
                <a:lnTo>
                  <a:pt x="10415" y="1120"/>
                </a:lnTo>
                <a:lnTo>
                  <a:pt x="10536" y="901"/>
                </a:lnTo>
                <a:close/>
                <a:moveTo>
                  <a:pt x="6351" y="706"/>
                </a:moveTo>
                <a:lnTo>
                  <a:pt x="6375" y="974"/>
                </a:lnTo>
                <a:lnTo>
                  <a:pt x="6448" y="1193"/>
                </a:lnTo>
                <a:lnTo>
                  <a:pt x="6546" y="1412"/>
                </a:lnTo>
                <a:lnTo>
                  <a:pt x="5962" y="1557"/>
                </a:lnTo>
                <a:lnTo>
                  <a:pt x="5962" y="1533"/>
                </a:lnTo>
                <a:lnTo>
                  <a:pt x="5889" y="1314"/>
                </a:lnTo>
                <a:lnTo>
                  <a:pt x="5840" y="1095"/>
                </a:lnTo>
                <a:lnTo>
                  <a:pt x="5792" y="876"/>
                </a:lnTo>
                <a:lnTo>
                  <a:pt x="6351" y="706"/>
                </a:lnTo>
                <a:close/>
                <a:moveTo>
                  <a:pt x="11266" y="1168"/>
                </a:moveTo>
                <a:lnTo>
                  <a:pt x="11631" y="1339"/>
                </a:lnTo>
                <a:lnTo>
                  <a:pt x="11510" y="1485"/>
                </a:lnTo>
                <a:lnTo>
                  <a:pt x="11437" y="1582"/>
                </a:lnTo>
                <a:lnTo>
                  <a:pt x="11388" y="1679"/>
                </a:lnTo>
                <a:lnTo>
                  <a:pt x="10974" y="1509"/>
                </a:lnTo>
                <a:lnTo>
                  <a:pt x="11120" y="1363"/>
                </a:lnTo>
                <a:lnTo>
                  <a:pt x="11266" y="1168"/>
                </a:lnTo>
                <a:close/>
                <a:moveTo>
                  <a:pt x="5548" y="974"/>
                </a:moveTo>
                <a:lnTo>
                  <a:pt x="5597" y="1168"/>
                </a:lnTo>
                <a:lnTo>
                  <a:pt x="5621" y="1387"/>
                </a:lnTo>
                <a:lnTo>
                  <a:pt x="5670" y="1509"/>
                </a:lnTo>
                <a:lnTo>
                  <a:pt x="5719" y="1630"/>
                </a:lnTo>
                <a:lnTo>
                  <a:pt x="5743" y="1630"/>
                </a:lnTo>
                <a:lnTo>
                  <a:pt x="5694" y="1655"/>
                </a:lnTo>
                <a:lnTo>
                  <a:pt x="5354" y="1776"/>
                </a:lnTo>
                <a:lnTo>
                  <a:pt x="5013" y="1922"/>
                </a:lnTo>
                <a:lnTo>
                  <a:pt x="4964" y="1874"/>
                </a:lnTo>
                <a:lnTo>
                  <a:pt x="4818" y="1606"/>
                </a:lnTo>
                <a:lnTo>
                  <a:pt x="4745" y="1509"/>
                </a:lnTo>
                <a:lnTo>
                  <a:pt x="4672" y="1387"/>
                </a:lnTo>
                <a:lnTo>
                  <a:pt x="4964" y="1217"/>
                </a:lnTo>
                <a:lnTo>
                  <a:pt x="4989" y="1363"/>
                </a:lnTo>
                <a:lnTo>
                  <a:pt x="5037" y="1509"/>
                </a:lnTo>
                <a:lnTo>
                  <a:pt x="5135" y="1752"/>
                </a:lnTo>
                <a:lnTo>
                  <a:pt x="5159" y="1801"/>
                </a:lnTo>
                <a:lnTo>
                  <a:pt x="5281" y="1801"/>
                </a:lnTo>
                <a:lnTo>
                  <a:pt x="5305" y="1776"/>
                </a:lnTo>
                <a:lnTo>
                  <a:pt x="5329" y="1728"/>
                </a:lnTo>
                <a:lnTo>
                  <a:pt x="5329" y="1679"/>
                </a:lnTo>
                <a:lnTo>
                  <a:pt x="5329" y="1655"/>
                </a:lnTo>
                <a:lnTo>
                  <a:pt x="5281" y="1533"/>
                </a:lnTo>
                <a:lnTo>
                  <a:pt x="5232" y="1387"/>
                </a:lnTo>
                <a:lnTo>
                  <a:pt x="5183" y="1266"/>
                </a:lnTo>
                <a:lnTo>
                  <a:pt x="5135" y="1144"/>
                </a:lnTo>
                <a:lnTo>
                  <a:pt x="5548" y="974"/>
                </a:lnTo>
                <a:close/>
                <a:moveTo>
                  <a:pt x="11899" y="1485"/>
                </a:moveTo>
                <a:lnTo>
                  <a:pt x="12313" y="1703"/>
                </a:lnTo>
                <a:lnTo>
                  <a:pt x="12191" y="1801"/>
                </a:lnTo>
                <a:lnTo>
                  <a:pt x="12094" y="1898"/>
                </a:lnTo>
                <a:lnTo>
                  <a:pt x="12021" y="1995"/>
                </a:lnTo>
                <a:lnTo>
                  <a:pt x="11583" y="1776"/>
                </a:lnTo>
                <a:lnTo>
                  <a:pt x="11680" y="1679"/>
                </a:lnTo>
                <a:lnTo>
                  <a:pt x="11826" y="1533"/>
                </a:lnTo>
                <a:lnTo>
                  <a:pt x="11899" y="1485"/>
                </a:lnTo>
                <a:close/>
                <a:moveTo>
                  <a:pt x="4453" y="1509"/>
                </a:moveTo>
                <a:lnTo>
                  <a:pt x="4526" y="1679"/>
                </a:lnTo>
                <a:lnTo>
                  <a:pt x="4599" y="1849"/>
                </a:lnTo>
                <a:lnTo>
                  <a:pt x="4648" y="1947"/>
                </a:lnTo>
                <a:lnTo>
                  <a:pt x="4721" y="2068"/>
                </a:lnTo>
                <a:lnTo>
                  <a:pt x="4453" y="2214"/>
                </a:lnTo>
                <a:lnTo>
                  <a:pt x="4356" y="2068"/>
                </a:lnTo>
                <a:lnTo>
                  <a:pt x="4259" y="1947"/>
                </a:lnTo>
                <a:lnTo>
                  <a:pt x="4186" y="1825"/>
                </a:lnTo>
                <a:lnTo>
                  <a:pt x="4088" y="1728"/>
                </a:lnTo>
                <a:lnTo>
                  <a:pt x="4453" y="1509"/>
                </a:lnTo>
                <a:close/>
                <a:moveTo>
                  <a:pt x="12580" y="1874"/>
                </a:moveTo>
                <a:lnTo>
                  <a:pt x="12945" y="2117"/>
                </a:lnTo>
                <a:lnTo>
                  <a:pt x="12775" y="2239"/>
                </a:lnTo>
                <a:lnTo>
                  <a:pt x="12702" y="2312"/>
                </a:lnTo>
                <a:lnTo>
                  <a:pt x="12653" y="2385"/>
                </a:lnTo>
                <a:lnTo>
                  <a:pt x="12240" y="2117"/>
                </a:lnTo>
                <a:lnTo>
                  <a:pt x="12337" y="2044"/>
                </a:lnTo>
                <a:lnTo>
                  <a:pt x="12459" y="1971"/>
                </a:lnTo>
                <a:lnTo>
                  <a:pt x="12580" y="1874"/>
                </a:lnTo>
                <a:close/>
                <a:moveTo>
                  <a:pt x="3894" y="1849"/>
                </a:moveTo>
                <a:lnTo>
                  <a:pt x="3942" y="1971"/>
                </a:lnTo>
                <a:lnTo>
                  <a:pt x="4015" y="2093"/>
                </a:lnTo>
                <a:lnTo>
                  <a:pt x="4088" y="2239"/>
                </a:lnTo>
                <a:lnTo>
                  <a:pt x="4186" y="2385"/>
                </a:lnTo>
                <a:lnTo>
                  <a:pt x="3869" y="2579"/>
                </a:lnTo>
                <a:lnTo>
                  <a:pt x="3748" y="2458"/>
                </a:lnTo>
                <a:lnTo>
                  <a:pt x="3626" y="2312"/>
                </a:lnTo>
                <a:lnTo>
                  <a:pt x="3553" y="2239"/>
                </a:lnTo>
                <a:lnTo>
                  <a:pt x="3480" y="2190"/>
                </a:lnTo>
                <a:lnTo>
                  <a:pt x="3407" y="2190"/>
                </a:lnTo>
                <a:lnTo>
                  <a:pt x="3894" y="1849"/>
                </a:lnTo>
                <a:close/>
                <a:moveTo>
                  <a:pt x="3334" y="2239"/>
                </a:moveTo>
                <a:lnTo>
                  <a:pt x="3310" y="2287"/>
                </a:lnTo>
                <a:lnTo>
                  <a:pt x="3310" y="2385"/>
                </a:lnTo>
                <a:lnTo>
                  <a:pt x="3358" y="2482"/>
                </a:lnTo>
                <a:lnTo>
                  <a:pt x="3480" y="2652"/>
                </a:lnTo>
                <a:lnTo>
                  <a:pt x="3577" y="2798"/>
                </a:lnTo>
                <a:lnTo>
                  <a:pt x="3383" y="2944"/>
                </a:lnTo>
                <a:lnTo>
                  <a:pt x="3139" y="2725"/>
                </a:lnTo>
                <a:lnTo>
                  <a:pt x="3018" y="2652"/>
                </a:lnTo>
                <a:lnTo>
                  <a:pt x="2896" y="2579"/>
                </a:lnTo>
                <a:lnTo>
                  <a:pt x="3334" y="2239"/>
                </a:lnTo>
                <a:close/>
                <a:moveTo>
                  <a:pt x="13213" y="2312"/>
                </a:moveTo>
                <a:lnTo>
                  <a:pt x="13602" y="2628"/>
                </a:lnTo>
                <a:lnTo>
                  <a:pt x="13505" y="2725"/>
                </a:lnTo>
                <a:lnTo>
                  <a:pt x="13408" y="2847"/>
                </a:lnTo>
                <a:lnTo>
                  <a:pt x="13310" y="2993"/>
                </a:lnTo>
                <a:lnTo>
                  <a:pt x="13091" y="2774"/>
                </a:lnTo>
                <a:lnTo>
                  <a:pt x="12872" y="2555"/>
                </a:lnTo>
                <a:lnTo>
                  <a:pt x="13164" y="2360"/>
                </a:lnTo>
                <a:lnTo>
                  <a:pt x="13189" y="2336"/>
                </a:lnTo>
                <a:lnTo>
                  <a:pt x="13213" y="2312"/>
                </a:lnTo>
                <a:close/>
                <a:moveTo>
                  <a:pt x="2799" y="2652"/>
                </a:moveTo>
                <a:lnTo>
                  <a:pt x="2896" y="2798"/>
                </a:lnTo>
                <a:lnTo>
                  <a:pt x="2993" y="2944"/>
                </a:lnTo>
                <a:lnTo>
                  <a:pt x="3066" y="3042"/>
                </a:lnTo>
                <a:lnTo>
                  <a:pt x="3164" y="3115"/>
                </a:lnTo>
                <a:lnTo>
                  <a:pt x="2969" y="3309"/>
                </a:lnTo>
                <a:lnTo>
                  <a:pt x="2920" y="3285"/>
                </a:lnTo>
                <a:lnTo>
                  <a:pt x="2726" y="3188"/>
                </a:lnTo>
                <a:lnTo>
                  <a:pt x="2555" y="3090"/>
                </a:lnTo>
                <a:lnTo>
                  <a:pt x="2409" y="3017"/>
                </a:lnTo>
                <a:lnTo>
                  <a:pt x="2799" y="2652"/>
                </a:lnTo>
                <a:close/>
                <a:moveTo>
                  <a:pt x="13773" y="2774"/>
                </a:moveTo>
                <a:lnTo>
                  <a:pt x="14089" y="3115"/>
                </a:lnTo>
                <a:lnTo>
                  <a:pt x="13846" y="3236"/>
                </a:lnTo>
                <a:lnTo>
                  <a:pt x="13724" y="3334"/>
                </a:lnTo>
                <a:lnTo>
                  <a:pt x="13651" y="3407"/>
                </a:lnTo>
                <a:lnTo>
                  <a:pt x="13456" y="3163"/>
                </a:lnTo>
                <a:lnTo>
                  <a:pt x="13432" y="3139"/>
                </a:lnTo>
                <a:lnTo>
                  <a:pt x="13505" y="3090"/>
                </a:lnTo>
                <a:lnTo>
                  <a:pt x="13554" y="3017"/>
                </a:lnTo>
                <a:lnTo>
                  <a:pt x="13675" y="2896"/>
                </a:lnTo>
                <a:lnTo>
                  <a:pt x="13773" y="2774"/>
                </a:lnTo>
                <a:close/>
                <a:moveTo>
                  <a:pt x="2263" y="3188"/>
                </a:moveTo>
                <a:lnTo>
                  <a:pt x="2312" y="3285"/>
                </a:lnTo>
                <a:lnTo>
                  <a:pt x="2409" y="3358"/>
                </a:lnTo>
                <a:lnTo>
                  <a:pt x="2555" y="3480"/>
                </a:lnTo>
                <a:lnTo>
                  <a:pt x="2726" y="3577"/>
                </a:lnTo>
                <a:lnTo>
                  <a:pt x="2531" y="3796"/>
                </a:lnTo>
                <a:lnTo>
                  <a:pt x="2117" y="3553"/>
                </a:lnTo>
                <a:lnTo>
                  <a:pt x="1971" y="3504"/>
                </a:lnTo>
                <a:lnTo>
                  <a:pt x="2263" y="3188"/>
                </a:lnTo>
                <a:close/>
                <a:moveTo>
                  <a:pt x="14284" y="3334"/>
                </a:moveTo>
                <a:lnTo>
                  <a:pt x="14478" y="3577"/>
                </a:lnTo>
                <a:lnTo>
                  <a:pt x="14624" y="3820"/>
                </a:lnTo>
                <a:lnTo>
                  <a:pt x="14478" y="3869"/>
                </a:lnTo>
                <a:lnTo>
                  <a:pt x="14356" y="3918"/>
                </a:lnTo>
                <a:lnTo>
                  <a:pt x="14235" y="3966"/>
                </a:lnTo>
                <a:lnTo>
                  <a:pt x="14113" y="4039"/>
                </a:lnTo>
                <a:lnTo>
                  <a:pt x="13773" y="3577"/>
                </a:lnTo>
                <a:lnTo>
                  <a:pt x="13894" y="3528"/>
                </a:lnTo>
                <a:lnTo>
                  <a:pt x="13992" y="3480"/>
                </a:lnTo>
                <a:lnTo>
                  <a:pt x="14186" y="3382"/>
                </a:lnTo>
                <a:lnTo>
                  <a:pt x="14284" y="3334"/>
                </a:lnTo>
                <a:close/>
                <a:moveTo>
                  <a:pt x="1825" y="3699"/>
                </a:moveTo>
                <a:lnTo>
                  <a:pt x="2020" y="3845"/>
                </a:lnTo>
                <a:lnTo>
                  <a:pt x="2312" y="4064"/>
                </a:lnTo>
                <a:lnTo>
                  <a:pt x="2069" y="4453"/>
                </a:lnTo>
                <a:lnTo>
                  <a:pt x="1850" y="4307"/>
                </a:lnTo>
                <a:lnTo>
                  <a:pt x="1533" y="4112"/>
                </a:lnTo>
                <a:lnTo>
                  <a:pt x="1825" y="3699"/>
                </a:lnTo>
                <a:close/>
                <a:moveTo>
                  <a:pt x="14794" y="4112"/>
                </a:moveTo>
                <a:lnTo>
                  <a:pt x="14965" y="4453"/>
                </a:lnTo>
                <a:lnTo>
                  <a:pt x="14794" y="4526"/>
                </a:lnTo>
                <a:lnTo>
                  <a:pt x="14648" y="4599"/>
                </a:lnTo>
                <a:lnTo>
                  <a:pt x="14478" y="4696"/>
                </a:lnTo>
                <a:lnTo>
                  <a:pt x="14308" y="4356"/>
                </a:lnTo>
                <a:lnTo>
                  <a:pt x="14551" y="4258"/>
                </a:lnTo>
                <a:lnTo>
                  <a:pt x="14673" y="4210"/>
                </a:lnTo>
                <a:lnTo>
                  <a:pt x="14794" y="4112"/>
                </a:lnTo>
                <a:close/>
                <a:moveTo>
                  <a:pt x="1412" y="4331"/>
                </a:moveTo>
                <a:lnTo>
                  <a:pt x="1485" y="4429"/>
                </a:lnTo>
                <a:lnTo>
                  <a:pt x="1606" y="4526"/>
                </a:lnTo>
                <a:lnTo>
                  <a:pt x="1752" y="4648"/>
                </a:lnTo>
                <a:lnTo>
                  <a:pt x="1898" y="4745"/>
                </a:lnTo>
                <a:lnTo>
                  <a:pt x="1825" y="4867"/>
                </a:lnTo>
                <a:lnTo>
                  <a:pt x="1533" y="4745"/>
                </a:lnTo>
                <a:lnTo>
                  <a:pt x="1387" y="4696"/>
                </a:lnTo>
                <a:lnTo>
                  <a:pt x="1241" y="4696"/>
                </a:lnTo>
                <a:lnTo>
                  <a:pt x="1412" y="4331"/>
                </a:lnTo>
                <a:close/>
                <a:moveTo>
                  <a:pt x="15062" y="4745"/>
                </a:moveTo>
                <a:lnTo>
                  <a:pt x="15208" y="5183"/>
                </a:lnTo>
                <a:lnTo>
                  <a:pt x="15135" y="5183"/>
                </a:lnTo>
                <a:lnTo>
                  <a:pt x="15038" y="5207"/>
                </a:lnTo>
                <a:lnTo>
                  <a:pt x="14843" y="5256"/>
                </a:lnTo>
                <a:lnTo>
                  <a:pt x="14746" y="5305"/>
                </a:lnTo>
                <a:lnTo>
                  <a:pt x="14600" y="4891"/>
                </a:lnTo>
                <a:lnTo>
                  <a:pt x="14770" y="4842"/>
                </a:lnTo>
                <a:lnTo>
                  <a:pt x="14916" y="4794"/>
                </a:lnTo>
                <a:lnTo>
                  <a:pt x="15062" y="4745"/>
                </a:lnTo>
                <a:close/>
                <a:moveTo>
                  <a:pt x="1168" y="4794"/>
                </a:moveTo>
                <a:lnTo>
                  <a:pt x="1412" y="5013"/>
                </a:lnTo>
                <a:lnTo>
                  <a:pt x="1558" y="5086"/>
                </a:lnTo>
                <a:lnTo>
                  <a:pt x="1704" y="5159"/>
                </a:lnTo>
                <a:lnTo>
                  <a:pt x="1558" y="5524"/>
                </a:lnTo>
                <a:lnTo>
                  <a:pt x="1509" y="5475"/>
                </a:lnTo>
                <a:lnTo>
                  <a:pt x="1314" y="5402"/>
                </a:lnTo>
                <a:lnTo>
                  <a:pt x="1144" y="5353"/>
                </a:lnTo>
                <a:lnTo>
                  <a:pt x="974" y="5329"/>
                </a:lnTo>
                <a:lnTo>
                  <a:pt x="1168" y="4794"/>
                </a:lnTo>
                <a:close/>
                <a:moveTo>
                  <a:pt x="15305" y="5499"/>
                </a:moveTo>
                <a:lnTo>
                  <a:pt x="15403" y="5986"/>
                </a:lnTo>
                <a:lnTo>
                  <a:pt x="15184" y="6035"/>
                </a:lnTo>
                <a:lnTo>
                  <a:pt x="14965" y="6083"/>
                </a:lnTo>
                <a:lnTo>
                  <a:pt x="14916" y="5791"/>
                </a:lnTo>
                <a:lnTo>
                  <a:pt x="14867" y="5621"/>
                </a:lnTo>
                <a:lnTo>
                  <a:pt x="14940" y="5597"/>
                </a:lnTo>
                <a:lnTo>
                  <a:pt x="15111" y="5548"/>
                </a:lnTo>
                <a:lnTo>
                  <a:pt x="15305" y="5499"/>
                </a:lnTo>
                <a:close/>
                <a:moveTo>
                  <a:pt x="876" y="5572"/>
                </a:moveTo>
                <a:lnTo>
                  <a:pt x="1022" y="5645"/>
                </a:lnTo>
                <a:lnTo>
                  <a:pt x="1193" y="5718"/>
                </a:lnTo>
                <a:lnTo>
                  <a:pt x="1387" y="5767"/>
                </a:lnTo>
                <a:lnTo>
                  <a:pt x="1436" y="5791"/>
                </a:lnTo>
                <a:lnTo>
                  <a:pt x="1485" y="5767"/>
                </a:lnTo>
                <a:lnTo>
                  <a:pt x="1387" y="6229"/>
                </a:lnTo>
                <a:lnTo>
                  <a:pt x="1314" y="6156"/>
                </a:lnTo>
                <a:lnTo>
                  <a:pt x="1217" y="6108"/>
                </a:lnTo>
                <a:lnTo>
                  <a:pt x="1022" y="6059"/>
                </a:lnTo>
                <a:lnTo>
                  <a:pt x="876" y="6035"/>
                </a:lnTo>
                <a:lnTo>
                  <a:pt x="730" y="6059"/>
                </a:lnTo>
                <a:lnTo>
                  <a:pt x="876" y="5572"/>
                </a:lnTo>
                <a:close/>
                <a:moveTo>
                  <a:pt x="15476" y="6327"/>
                </a:moveTo>
                <a:lnTo>
                  <a:pt x="15549" y="6643"/>
                </a:lnTo>
                <a:lnTo>
                  <a:pt x="15354" y="6643"/>
                </a:lnTo>
                <a:lnTo>
                  <a:pt x="15086" y="6692"/>
                </a:lnTo>
                <a:lnTo>
                  <a:pt x="15038" y="6375"/>
                </a:lnTo>
                <a:lnTo>
                  <a:pt x="15086" y="6375"/>
                </a:lnTo>
                <a:lnTo>
                  <a:pt x="15476" y="6327"/>
                </a:lnTo>
                <a:close/>
                <a:moveTo>
                  <a:pt x="682" y="6278"/>
                </a:moveTo>
                <a:lnTo>
                  <a:pt x="779" y="6351"/>
                </a:lnTo>
                <a:lnTo>
                  <a:pt x="901" y="6375"/>
                </a:lnTo>
                <a:lnTo>
                  <a:pt x="1071" y="6448"/>
                </a:lnTo>
                <a:lnTo>
                  <a:pt x="1168" y="6497"/>
                </a:lnTo>
                <a:lnTo>
                  <a:pt x="1290" y="6497"/>
                </a:lnTo>
                <a:lnTo>
                  <a:pt x="1339" y="6473"/>
                </a:lnTo>
                <a:lnTo>
                  <a:pt x="1290" y="6716"/>
                </a:lnTo>
                <a:lnTo>
                  <a:pt x="1217" y="6667"/>
                </a:lnTo>
                <a:lnTo>
                  <a:pt x="925" y="6619"/>
                </a:lnTo>
                <a:lnTo>
                  <a:pt x="755" y="6594"/>
                </a:lnTo>
                <a:lnTo>
                  <a:pt x="609" y="6619"/>
                </a:lnTo>
                <a:lnTo>
                  <a:pt x="609" y="6619"/>
                </a:lnTo>
                <a:lnTo>
                  <a:pt x="682" y="6278"/>
                </a:lnTo>
                <a:close/>
                <a:moveTo>
                  <a:pt x="15622" y="6959"/>
                </a:moveTo>
                <a:lnTo>
                  <a:pt x="15670" y="7178"/>
                </a:lnTo>
                <a:lnTo>
                  <a:pt x="15695" y="7349"/>
                </a:lnTo>
                <a:lnTo>
                  <a:pt x="15184" y="7349"/>
                </a:lnTo>
                <a:lnTo>
                  <a:pt x="15135" y="6959"/>
                </a:lnTo>
                <a:close/>
                <a:moveTo>
                  <a:pt x="560" y="6813"/>
                </a:moveTo>
                <a:lnTo>
                  <a:pt x="706" y="6886"/>
                </a:lnTo>
                <a:lnTo>
                  <a:pt x="828" y="6935"/>
                </a:lnTo>
                <a:lnTo>
                  <a:pt x="1120" y="7032"/>
                </a:lnTo>
                <a:lnTo>
                  <a:pt x="1193" y="7032"/>
                </a:lnTo>
                <a:lnTo>
                  <a:pt x="1266" y="7008"/>
                </a:lnTo>
                <a:lnTo>
                  <a:pt x="1193" y="7495"/>
                </a:lnTo>
                <a:lnTo>
                  <a:pt x="1095" y="7446"/>
                </a:lnTo>
                <a:lnTo>
                  <a:pt x="998" y="7422"/>
                </a:lnTo>
                <a:lnTo>
                  <a:pt x="657" y="7349"/>
                </a:lnTo>
                <a:lnTo>
                  <a:pt x="511" y="7300"/>
                </a:lnTo>
                <a:lnTo>
                  <a:pt x="560" y="6813"/>
                </a:lnTo>
                <a:close/>
                <a:moveTo>
                  <a:pt x="15208" y="7665"/>
                </a:moveTo>
                <a:lnTo>
                  <a:pt x="15403" y="7689"/>
                </a:lnTo>
                <a:lnTo>
                  <a:pt x="15695" y="7714"/>
                </a:lnTo>
                <a:lnTo>
                  <a:pt x="15695" y="7981"/>
                </a:lnTo>
                <a:lnTo>
                  <a:pt x="15573" y="7957"/>
                </a:lnTo>
                <a:lnTo>
                  <a:pt x="15451" y="7957"/>
                </a:lnTo>
                <a:lnTo>
                  <a:pt x="15330" y="7981"/>
                </a:lnTo>
                <a:lnTo>
                  <a:pt x="15232" y="8030"/>
                </a:lnTo>
                <a:lnTo>
                  <a:pt x="15208" y="7665"/>
                </a:lnTo>
                <a:close/>
                <a:moveTo>
                  <a:pt x="463" y="7641"/>
                </a:moveTo>
                <a:lnTo>
                  <a:pt x="633" y="7714"/>
                </a:lnTo>
                <a:lnTo>
                  <a:pt x="828" y="7762"/>
                </a:lnTo>
                <a:lnTo>
                  <a:pt x="998" y="7787"/>
                </a:lnTo>
                <a:lnTo>
                  <a:pt x="1071" y="7787"/>
                </a:lnTo>
                <a:lnTo>
                  <a:pt x="1144" y="7762"/>
                </a:lnTo>
                <a:lnTo>
                  <a:pt x="1071" y="8127"/>
                </a:lnTo>
                <a:lnTo>
                  <a:pt x="1022" y="8103"/>
                </a:lnTo>
                <a:lnTo>
                  <a:pt x="706" y="8103"/>
                </a:lnTo>
                <a:lnTo>
                  <a:pt x="584" y="8127"/>
                </a:lnTo>
                <a:lnTo>
                  <a:pt x="438" y="8176"/>
                </a:lnTo>
                <a:lnTo>
                  <a:pt x="463" y="7787"/>
                </a:lnTo>
                <a:lnTo>
                  <a:pt x="463" y="7641"/>
                </a:lnTo>
                <a:close/>
                <a:moveTo>
                  <a:pt x="15232" y="8176"/>
                </a:moveTo>
                <a:lnTo>
                  <a:pt x="15403" y="8249"/>
                </a:lnTo>
                <a:lnTo>
                  <a:pt x="15719" y="8346"/>
                </a:lnTo>
                <a:lnTo>
                  <a:pt x="15719" y="8517"/>
                </a:lnTo>
                <a:lnTo>
                  <a:pt x="15719" y="8687"/>
                </a:lnTo>
                <a:lnTo>
                  <a:pt x="15524" y="8638"/>
                </a:lnTo>
                <a:lnTo>
                  <a:pt x="15378" y="8590"/>
                </a:lnTo>
                <a:lnTo>
                  <a:pt x="15208" y="8565"/>
                </a:lnTo>
                <a:lnTo>
                  <a:pt x="15232" y="8371"/>
                </a:lnTo>
                <a:lnTo>
                  <a:pt x="15232" y="8176"/>
                </a:lnTo>
                <a:close/>
                <a:moveTo>
                  <a:pt x="438" y="8395"/>
                </a:moveTo>
                <a:lnTo>
                  <a:pt x="584" y="8444"/>
                </a:lnTo>
                <a:lnTo>
                  <a:pt x="706" y="8444"/>
                </a:lnTo>
                <a:lnTo>
                  <a:pt x="974" y="8419"/>
                </a:lnTo>
                <a:lnTo>
                  <a:pt x="1022" y="8419"/>
                </a:lnTo>
                <a:lnTo>
                  <a:pt x="1022" y="8468"/>
                </a:lnTo>
                <a:lnTo>
                  <a:pt x="998" y="8736"/>
                </a:lnTo>
                <a:lnTo>
                  <a:pt x="974" y="8979"/>
                </a:lnTo>
                <a:lnTo>
                  <a:pt x="925" y="9003"/>
                </a:lnTo>
                <a:lnTo>
                  <a:pt x="706" y="9028"/>
                </a:lnTo>
                <a:lnTo>
                  <a:pt x="584" y="9028"/>
                </a:lnTo>
                <a:lnTo>
                  <a:pt x="463" y="9076"/>
                </a:lnTo>
                <a:lnTo>
                  <a:pt x="438" y="8395"/>
                </a:lnTo>
                <a:close/>
                <a:moveTo>
                  <a:pt x="15111" y="8882"/>
                </a:moveTo>
                <a:lnTo>
                  <a:pt x="15305" y="8955"/>
                </a:lnTo>
                <a:lnTo>
                  <a:pt x="15476" y="9028"/>
                </a:lnTo>
                <a:lnTo>
                  <a:pt x="15597" y="9076"/>
                </a:lnTo>
                <a:lnTo>
                  <a:pt x="15719" y="9101"/>
                </a:lnTo>
                <a:lnTo>
                  <a:pt x="15816" y="9149"/>
                </a:lnTo>
                <a:lnTo>
                  <a:pt x="15792" y="9587"/>
                </a:lnTo>
                <a:lnTo>
                  <a:pt x="15670" y="9490"/>
                </a:lnTo>
                <a:lnTo>
                  <a:pt x="15500" y="9417"/>
                </a:lnTo>
                <a:lnTo>
                  <a:pt x="15378" y="9368"/>
                </a:lnTo>
                <a:lnTo>
                  <a:pt x="15232" y="9320"/>
                </a:lnTo>
                <a:lnTo>
                  <a:pt x="15111" y="9320"/>
                </a:lnTo>
                <a:lnTo>
                  <a:pt x="15062" y="9344"/>
                </a:lnTo>
                <a:lnTo>
                  <a:pt x="15086" y="8930"/>
                </a:lnTo>
                <a:lnTo>
                  <a:pt x="15111" y="8882"/>
                </a:lnTo>
                <a:close/>
                <a:moveTo>
                  <a:pt x="998" y="9368"/>
                </a:moveTo>
                <a:lnTo>
                  <a:pt x="1047" y="9757"/>
                </a:lnTo>
                <a:lnTo>
                  <a:pt x="803" y="9806"/>
                </a:lnTo>
                <a:lnTo>
                  <a:pt x="706" y="9830"/>
                </a:lnTo>
                <a:lnTo>
                  <a:pt x="609" y="9903"/>
                </a:lnTo>
                <a:lnTo>
                  <a:pt x="584" y="9903"/>
                </a:lnTo>
                <a:lnTo>
                  <a:pt x="511" y="9368"/>
                </a:lnTo>
                <a:close/>
                <a:moveTo>
                  <a:pt x="15013" y="9563"/>
                </a:moveTo>
                <a:lnTo>
                  <a:pt x="15111" y="9636"/>
                </a:lnTo>
                <a:lnTo>
                  <a:pt x="15232" y="9709"/>
                </a:lnTo>
                <a:lnTo>
                  <a:pt x="15451" y="9855"/>
                </a:lnTo>
                <a:lnTo>
                  <a:pt x="15670" y="10025"/>
                </a:lnTo>
                <a:lnTo>
                  <a:pt x="15719" y="10049"/>
                </a:lnTo>
                <a:lnTo>
                  <a:pt x="15646" y="10366"/>
                </a:lnTo>
                <a:lnTo>
                  <a:pt x="15524" y="10317"/>
                </a:lnTo>
                <a:lnTo>
                  <a:pt x="15281" y="10147"/>
                </a:lnTo>
                <a:lnTo>
                  <a:pt x="15111" y="10025"/>
                </a:lnTo>
                <a:lnTo>
                  <a:pt x="14940" y="9928"/>
                </a:lnTo>
                <a:lnTo>
                  <a:pt x="15013" y="9563"/>
                </a:lnTo>
                <a:close/>
                <a:moveTo>
                  <a:pt x="8176" y="3650"/>
                </a:moveTo>
                <a:lnTo>
                  <a:pt x="8127" y="3674"/>
                </a:lnTo>
                <a:lnTo>
                  <a:pt x="8054" y="3723"/>
                </a:lnTo>
                <a:lnTo>
                  <a:pt x="8006" y="3772"/>
                </a:lnTo>
                <a:lnTo>
                  <a:pt x="7957" y="3845"/>
                </a:lnTo>
                <a:lnTo>
                  <a:pt x="7933" y="3918"/>
                </a:lnTo>
                <a:lnTo>
                  <a:pt x="7908" y="4575"/>
                </a:lnTo>
                <a:lnTo>
                  <a:pt x="7908" y="5232"/>
                </a:lnTo>
                <a:lnTo>
                  <a:pt x="7981" y="6570"/>
                </a:lnTo>
                <a:lnTo>
                  <a:pt x="7981" y="7032"/>
                </a:lnTo>
                <a:lnTo>
                  <a:pt x="7981" y="7470"/>
                </a:lnTo>
                <a:lnTo>
                  <a:pt x="7957" y="7933"/>
                </a:lnTo>
                <a:lnTo>
                  <a:pt x="7957" y="8395"/>
                </a:lnTo>
                <a:lnTo>
                  <a:pt x="7981" y="8468"/>
                </a:lnTo>
                <a:lnTo>
                  <a:pt x="8006" y="8541"/>
                </a:lnTo>
                <a:lnTo>
                  <a:pt x="8030" y="8590"/>
                </a:lnTo>
                <a:lnTo>
                  <a:pt x="8079" y="8614"/>
                </a:lnTo>
                <a:lnTo>
                  <a:pt x="8103" y="8736"/>
                </a:lnTo>
                <a:lnTo>
                  <a:pt x="8152" y="8857"/>
                </a:lnTo>
                <a:lnTo>
                  <a:pt x="8200" y="8979"/>
                </a:lnTo>
                <a:lnTo>
                  <a:pt x="8273" y="9076"/>
                </a:lnTo>
                <a:lnTo>
                  <a:pt x="8444" y="9271"/>
                </a:lnTo>
                <a:lnTo>
                  <a:pt x="8614" y="9441"/>
                </a:lnTo>
                <a:lnTo>
                  <a:pt x="9174" y="9952"/>
                </a:lnTo>
                <a:lnTo>
                  <a:pt x="9733" y="10463"/>
                </a:lnTo>
                <a:lnTo>
                  <a:pt x="9806" y="10512"/>
                </a:lnTo>
                <a:lnTo>
                  <a:pt x="9855" y="10536"/>
                </a:lnTo>
                <a:lnTo>
                  <a:pt x="10001" y="10536"/>
                </a:lnTo>
                <a:lnTo>
                  <a:pt x="10147" y="10512"/>
                </a:lnTo>
                <a:lnTo>
                  <a:pt x="10244" y="10439"/>
                </a:lnTo>
                <a:lnTo>
                  <a:pt x="10317" y="10317"/>
                </a:lnTo>
                <a:lnTo>
                  <a:pt x="10342" y="10195"/>
                </a:lnTo>
                <a:lnTo>
                  <a:pt x="10342" y="10147"/>
                </a:lnTo>
                <a:lnTo>
                  <a:pt x="10317" y="10074"/>
                </a:lnTo>
                <a:lnTo>
                  <a:pt x="10293" y="10025"/>
                </a:lnTo>
                <a:lnTo>
                  <a:pt x="10220" y="9952"/>
                </a:lnTo>
                <a:lnTo>
                  <a:pt x="9758" y="9539"/>
                </a:lnTo>
                <a:lnTo>
                  <a:pt x="9295" y="9125"/>
                </a:lnTo>
                <a:lnTo>
                  <a:pt x="8906" y="8784"/>
                </a:lnTo>
                <a:lnTo>
                  <a:pt x="8736" y="8590"/>
                </a:lnTo>
                <a:lnTo>
                  <a:pt x="8590" y="8395"/>
                </a:lnTo>
                <a:lnTo>
                  <a:pt x="8517" y="8298"/>
                </a:lnTo>
                <a:lnTo>
                  <a:pt x="8541" y="7762"/>
                </a:lnTo>
                <a:lnTo>
                  <a:pt x="8541" y="7203"/>
                </a:lnTo>
                <a:lnTo>
                  <a:pt x="8541" y="6667"/>
                </a:lnTo>
                <a:lnTo>
                  <a:pt x="8517" y="6108"/>
                </a:lnTo>
                <a:lnTo>
                  <a:pt x="8444" y="5013"/>
                </a:lnTo>
                <a:lnTo>
                  <a:pt x="8419" y="4477"/>
                </a:lnTo>
                <a:lnTo>
                  <a:pt x="8419" y="3918"/>
                </a:lnTo>
                <a:lnTo>
                  <a:pt x="8419" y="3845"/>
                </a:lnTo>
                <a:lnTo>
                  <a:pt x="8395" y="3796"/>
                </a:lnTo>
                <a:lnTo>
                  <a:pt x="8371" y="3747"/>
                </a:lnTo>
                <a:lnTo>
                  <a:pt x="8298" y="3699"/>
                </a:lnTo>
                <a:lnTo>
                  <a:pt x="8249" y="3674"/>
                </a:lnTo>
                <a:lnTo>
                  <a:pt x="8200" y="3650"/>
                </a:lnTo>
                <a:close/>
                <a:moveTo>
                  <a:pt x="633" y="10074"/>
                </a:moveTo>
                <a:lnTo>
                  <a:pt x="730" y="10122"/>
                </a:lnTo>
                <a:lnTo>
                  <a:pt x="876" y="10147"/>
                </a:lnTo>
                <a:lnTo>
                  <a:pt x="998" y="10147"/>
                </a:lnTo>
                <a:lnTo>
                  <a:pt x="1144" y="10122"/>
                </a:lnTo>
                <a:lnTo>
                  <a:pt x="1266" y="10487"/>
                </a:lnTo>
                <a:lnTo>
                  <a:pt x="1047" y="10585"/>
                </a:lnTo>
                <a:lnTo>
                  <a:pt x="925" y="10609"/>
                </a:lnTo>
                <a:lnTo>
                  <a:pt x="779" y="10682"/>
                </a:lnTo>
                <a:lnTo>
                  <a:pt x="706" y="10366"/>
                </a:lnTo>
                <a:lnTo>
                  <a:pt x="633" y="10074"/>
                </a:lnTo>
                <a:close/>
                <a:moveTo>
                  <a:pt x="14867" y="10244"/>
                </a:moveTo>
                <a:lnTo>
                  <a:pt x="14989" y="10366"/>
                </a:lnTo>
                <a:lnTo>
                  <a:pt x="15111" y="10463"/>
                </a:lnTo>
                <a:lnTo>
                  <a:pt x="15232" y="10560"/>
                </a:lnTo>
                <a:lnTo>
                  <a:pt x="15378" y="10658"/>
                </a:lnTo>
                <a:lnTo>
                  <a:pt x="15549" y="10706"/>
                </a:lnTo>
                <a:lnTo>
                  <a:pt x="15403" y="11071"/>
                </a:lnTo>
                <a:lnTo>
                  <a:pt x="15111" y="10852"/>
                </a:lnTo>
                <a:lnTo>
                  <a:pt x="15013" y="10779"/>
                </a:lnTo>
                <a:lnTo>
                  <a:pt x="14892" y="10706"/>
                </a:lnTo>
                <a:lnTo>
                  <a:pt x="14843" y="10682"/>
                </a:lnTo>
                <a:lnTo>
                  <a:pt x="14794" y="10658"/>
                </a:lnTo>
                <a:lnTo>
                  <a:pt x="14770" y="10658"/>
                </a:lnTo>
                <a:lnTo>
                  <a:pt x="14867" y="10244"/>
                </a:lnTo>
                <a:close/>
                <a:moveTo>
                  <a:pt x="1412" y="10852"/>
                </a:moveTo>
                <a:lnTo>
                  <a:pt x="1558" y="11169"/>
                </a:lnTo>
                <a:lnTo>
                  <a:pt x="1363" y="11266"/>
                </a:lnTo>
                <a:lnTo>
                  <a:pt x="1241" y="11339"/>
                </a:lnTo>
                <a:lnTo>
                  <a:pt x="1168" y="11363"/>
                </a:lnTo>
                <a:lnTo>
                  <a:pt x="1095" y="11436"/>
                </a:lnTo>
                <a:lnTo>
                  <a:pt x="901" y="10950"/>
                </a:lnTo>
                <a:lnTo>
                  <a:pt x="1095" y="10925"/>
                </a:lnTo>
                <a:lnTo>
                  <a:pt x="1241" y="10901"/>
                </a:lnTo>
                <a:lnTo>
                  <a:pt x="1412" y="10852"/>
                </a:lnTo>
                <a:close/>
                <a:moveTo>
                  <a:pt x="14697" y="10877"/>
                </a:moveTo>
                <a:lnTo>
                  <a:pt x="14721" y="10901"/>
                </a:lnTo>
                <a:lnTo>
                  <a:pt x="14794" y="11023"/>
                </a:lnTo>
                <a:lnTo>
                  <a:pt x="14892" y="11144"/>
                </a:lnTo>
                <a:lnTo>
                  <a:pt x="15062" y="11290"/>
                </a:lnTo>
                <a:lnTo>
                  <a:pt x="15159" y="11363"/>
                </a:lnTo>
                <a:lnTo>
                  <a:pt x="15257" y="11412"/>
                </a:lnTo>
                <a:lnTo>
                  <a:pt x="15062" y="11874"/>
                </a:lnTo>
                <a:lnTo>
                  <a:pt x="15062" y="11850"/>
                </a:lnTo>
                <a:lnTo>
                  <a:pt x="14940" y="11753"/>
                </a:lnTo>
                <a:lnTo>
                  <a:pt x="14819" y="11607"/>
                </a:lnTo>
                <a:lnTo>
                  <a:pt x="14648" y="11509"/>
                </a:lnTo>
                <a:lnTo>
                  <a:pt x="14575" y="11461"/>
                </a:lnTo>
                <a:lnTo>
                  <a:pt x="14502" y="11461"/>
                </a:lnTo>
                <a:lnTo>
                  <a:pt x="14673" y="10998"/>
                </a:lnTo>
                <a:lnTo>
                  <a:pt x="14697" y="10877"/>
                </a:lnTo>
                <a:close/>
                <a:moveTo>
                  <a:pt x="1752" y="11509"/>
                </a:moveTo>
                <a:lnTo>
                  <a:pt x="1874" y="11704"/>
                </a:lnTo>
                <a:lnTo>
                  <a:pt x="1752" y="11826"/>
                </a:lnTo>
                <a:lnTo>
                  <a:pt x="1606" y="11972"/>
                </a:lnTo>
                <a:lnTo>
                  <a:pt x="1485" y="12142"/>
                </a:lnTo>
                <a:lnTo>
                  <a:pt x="1241" y="11680"/>
                </a:lnTo>
                <a:lnTo>
                  <a:pt x="1363" y="11655"/>
                </a:lnTo>
                <a:lnTo>
                  <a:pt x="1485" y="11607"/>
                </a:lnTo>
                <a:lnTo>
                  <a:pt x="1752" y="11509"/>
                </a:lnTo>
                <a:close/>
                <a:moveTo>
                  <a:pt x="14405" y="11607"/>
                </a:moveTo>
                <a:lnTo>
                  <a:pt x="14575" y="11801"/>
                </a:lnTo>
                <a:lnTo>
                  <a:pt x="14721" y="11947"/>
                </a:lnTo>
                <a:lnTo>
                  <a:pt x="14892" y="12093"/>
                </a:lnTo>
                <a:lnTo>
                  <a:pt x="14940" y="12118"/>
                </a:lnTo>
                <a:lnTo>
                  <a:pt x="14794" y="12361"/>
                </a:lnTo>
                <a:lnTo>
                  <a:pt x="14721" y="12288"/>
                </a:lnTo>
                <a:lnTo>
                  <a:pt x="14648" y="12215"/>
                </a:lnTo>
                <a:lnTo>
                  <a:pt x="14478" y="12118"/>
                </a:lnTo>
                <a:lnTo>
                  <a:pt x="14235" y="11947"/>
                </a:lnTo>
                <a:lnTo>
                  <a:pt x="14405" y="11607"/>
                </a:lnTo>
                <a:close/>
                <a:moveTo>
                  <a:pt x="2069" y="11996"/>
                </a:moveTo>
                <a:lnTo>
                  <a:pt x="2263" y="12288"/>
                </a:lnTo>
                <a:lnTo>
                  <a:pt x="2117" y="12410"/>
                </a:lnTo>
                <a:lnTo>
                  <a:pt x="1996" y="12556"/>
                </a:lnTo>
                <a:lnTo>
                  <a:pt x="1947" y="12653"/>
                </a:lnTo>
                <a:lnTo>
                  <a:pt x="1898" y="12750"/>
                </a:lnTo>
                <a:lnTo>
                  <a:pt x="1631" y="12361"/>
                </a:lnTo>
                <a:lnTo>
                  <a:pt x="1825" y="12215"/>
                </a:lnTo>
                <a:lnTo>
                  <a:pt x="1996" y="12069"/>
                </a:lnTo>
                <a:lnTo>
                  <a:pt x="2069" y="11996"/>
                </a:lnTo>
                <a:close/>
                <a:moveTo>
                  <a:pt x="14065" y="12239"/>
                </a:moveTo>
                <a:lnTo>
                  <a:pt x="14186" y="12361"/>
                </a:lnTo>
                <a:lnTo>
                  <a:pt x="14405" y="12507"/>
                </a:lnTo>
                <a:lnTo>
                  <a:pt x="14502" y="12580"/>
                </a:lnTo>
                <a:lnTo>
                  <a:pt x="14624" y="12629"/>
                </a:lnTo>
                <a:lnTo>
                  <a:pt x="14381" y="12969"/>
                </a:lnTo>
                <a:lnTo>
                  <a:pt x="14332" y="12872"/>
                </a:lnTo>
                <a:lnTo>
                  <a:pt x="14259" y="12799"/>
                </a:lnTo>
                <a:lnTo>
                  <a:pt x="14113" y="12677"/>
                </a:lnTo>
                <a:lnTo>
                  <a:pt x="13919" y="12483"/>
                </a:lnTo>
                <a:lnTo>
                  <a:pt x="14065" y="12239"/>
                </a:lnTo>
                <a:close/>
                <a:moveTo>
                  <a:pt x="2531" y="12604"/>
                </a:moveTo>
                <a:lnTo>
                  <a:pt x="2726" y="12848"/>
                </a:lnTo>
                <a:lnTo>
                  <a:pt x="2458" y="13237"/>
                </a:lnTo>
                <a:lnTo>
                  <a:pt x="2361" y="13359"/>
                </a:lnTo>
                <a:lnTo>
                  <a:pt x="2044" y="12921"/>
                </a:lnTo>
                <a:lnTo>
                  <a:pt x="2142" y="12896"/>
                </a:lnTo>
                <a:lnTo>
                  <a:pt x="2239" y="12848"/>
                </a:lnTo>
                <a:lnTo>
                  <a:pt x="2385" y="12726"/>
                </a:lnTo>
                <a:lnTo>
                  <a:pt x="2531" y="12604"/>
                </a:lnTo>
                <a:close/>
                <a:moveTo>
                  <a:pt x="13773" y="12702"/>
                </a:moveTo>
                <a:lnTo>
                  <a:pt x="13797" y="12726"/>
                </a:lnTo>
                <a:lnTo>
                  <a:pt x="13992" y="12945"/>
                </a:lnTo>
                <a:lnTo>
                  <a:pt x="14089" y="13042"/>
                </a:lnTo>
                <a:lnTo>
                  <a:pt x="14162" y="13164"/>
                </a:lnTo>
                <a:lnTo>
                  <a:pt x="14211" y="13213"/>
                </a:lnTo>
                <a:lnTo>
                  <a:pt x="13967" y="13505"/>
                </a:lnTo>
                <a:lnTo>
                  <a:pt x="13821" y="13310"/>
                </a:lnTo>
                <a:lnTo>
                  <a:pt x="13675" y="13115"/>
                </a:lnTo>
                <a:lnTo>
                  <a:pt x="13529" y="13018"/>
                </a:lnTo>
                <a:lnTo>
                  <a:pt x="13773" y="12702"/>
                </a:lnTo>
                <a:close/>
                <a:moveTo>
                  <a:pt x="2993" y="13164"/>
                </a:moveTo>
                <a:lnTo>
                  <a:pt x="3188" y="13383"/>
                </a:lnTo>
                <a:lnTo>
                  <a:pt x="3164" y="13456"/>
                </a:lnTo>
                <a:lnTo>
                  <a:pt x="2969" y="13651"/>
                </a:lnTo>
                <a:lnTo>
                  <a:pt x="2896" y="13748"/>
                </a:lnTo>
                <a:lnTo>
                  <a:pt x="2823" y="13845"/>
                </a:lnTo>
                <a:lnTo>
                  <a:pt x="2726" y="13772"/>
                </a:lnTo>
                <a:lnTo>
                  <a:pt x="2580" y="13578"/>
                </a:lnTo>
                <a:lnTo>
                  <a:pt x="2653" y="13529"/>
                </a:lnTo>
                <a:lnTo>
                  <a:pt x="2726" y="13456"/>
                </a:lnTo>
                <a:lnTo>
                  <a:pt x="2993" y="13164"/>
                </a:lnTo>
                <a:close/>
                <a:moveTo>
                  <a:pt x="13383" y="13188"/>
                </a:moveTo>
                <a:lnTo>
                  <a:pt x="13456" y="13334"/>
                </a:lnTo>
                <a:lnTo>
                  <a:pt x="13724" y="13748"/>
                </a:lnTo>
                <a:lnTo>
                  <a:pt x="13578" y="13918"/>
                </a:lnTo>
                <a:lnTo>
                  <a:pt x="13456" y="14040"/>
                </a:lnTo>
                <a:lnTo>
                  <a:pt x="13335" y="13821"/>
                </a:lnTo>
                <a:lnTo>
                  <a:pt x="13213" y="13602"/>
                </a:lnTo>
                <a:lnTo>
                  <a:pt x="13116" y="13480"/>
                </a:lnTo>
                <a:lnTo>
                  <a:pt x="13237" y="13334"/>
                </a:lnTo>
                <a:lnTo>
                  <a:pt x="13383" y="13188"/>
                </a:lnTo>
                <a:close/>
                <a:moveTo>
                  <a:pt x="3456" y="13651"/>
                </a:moveTo>
                <a:lnTo>
                  <a:pt x="3796" y="13991"/>
                </a:lnTo>
                <a:lnTo>
                  <a:pt x="3650" y="14089"/>
                </a:lnTo>
                <a:lnTo>
                  <a:pt x="3504" y="14186"/>
                </a:lnTo>
                <a:lnTo>
                  <a:pt x="3407" y="14259"/>
                </a:lnTo>
                <a:lnTo>
                  <a:pt x="3334" y="14332"/>
                </a:lnTo>
                <a:lnTo>
                  <a:pt x="3042" y="14089"/>
                </a:lnTo>
                <a:lnTo>
                  <a:pt x="3164" y="13967"/>
                </a:lnTo>
                <a:lnTo>
                  <a:pt x="3237" y="13894"/>
                </a:lnTo>
                <a:lnTo>
                  <a:pt x="3334" y="13797"/>
                </a:lnTo>
                <a:lnTo>
                  <a:pt x="3456" y="13651"/>
                </a:lnTo>
                <a:close/>
                <a:moveTo>
                  <a:pt x="12945" y="13651"/>
                </a:moveTo>
                <a:lnTo>
                  <a:pt x="12994" y="13748"/>
                </a:lnTo>
                <a:lnTo>
                  <a:pt x="13213" y="14210"/>
                </a:lnTo>
                <a:lnTo>
                  <a:pt x="13213" y="14235"/>
                </a:lnTo>
                <a:lnTo>
                  <a:pt x="13043" y="14381"/>
                </a:lnTo>
                <a:lnTo>
                  <a:pt x="12970" y="14210"/>
                </a:lnTo>
                <a:lnTo>
                  <a:pt x="12897" y="14040"/>
                </a:lnTo>
                <a:lnTo>
                  <a:pt x="12824" y="13918"/>
                </a:lnTo>
                <a:lnTo>
                  <a:pt x="12751" y="13821"/>
                </a:lnTo>
                <a:lnTo>
                  <a:pt x="12945" y="13651"/>
                </a:lnTo>
                <a:close/>
                <a:moveTo>
                  <a:pt x="3967" y="14162"/>
                </a:moveTo>
                <a:lnTo>
                  <a:pt x="4332" y="14454"/>
                </a:lnTo>
                <a:lnTo>
                  <a:pt x="4283" y="14502"/>
                </a:lnTo>
                <a:lnTo>
                  <a:pt x="4113" y="14648"/>
                </a:lnTo>
                <a:lnTo>
                  <a:pt x="4040" y="14721"/>
                </a:lnTo>
                <a:lnTo>
                  <a:pt x="3991" y="14794"/>
                </a:lnTo>
                <a:lnTo>
                  <a:pt x="3602" y="14551"/>
                </a:lnTo>
                <a:lnTo>
                  <a:pt x="3748" y="14429"/>
                </a:lnTo>
                <a:lnTo>
                  <a:pt x="3845" y="14308"/>
                </a:lnTo>
                <a:lnTo>
                  <a:pt x="3967" y="14162"/>
                </a:lnTo>
                <a:close/>
                <a:moveTo>
                  <a:pt x="12556" y="13991"/>
                </a:moveTo>
                <a:lnTo>
                  <a:pt x="12605" y="14113"/>
                </a:lnTo>
                <a:lnTo>
                  <a:pt x="12678" y="14332"/>
                </a:lnTo>
                <a:lnTo>
                  <a:pt x="12775" y="14551"/>
                </a:lnTo>
                <a:lnTo>
                  <a:pt x="12775" y="14600"/>
                </a:lnTo>
                <a:lnTo>
                  <a:pt x="12459" y="14819"/>
                </a:lnTo>
                <a:lnTo>
                  <a:pt x="12434" y="14673"/>
                </a:lnTo>
                <a:lnTo>
                  <a:pt x="12361" y="14527"/>
                </a:lnTo>
                <a:lnTo>
                  <a:pt x="12313" y="14381"/>
                </a:lnTo>
                <a:lnTo>
                  <a:pt x="12215" y="14235"/>
                </a:lnTo>
                <a:lnTo>
                  <a:pt x="12556" y="13991"/>
                </a:lnTo>
                <a:close/>
                <a:moveTo>
                  <a:pt x="8760" y="1509"/>
                </a:moveTo>
                <a:lnTo>
                  <a:pt x="9174" y="1557"/>
                </a:lnTo>
                <a:lnTo>
                  <a:pt x="9222" y="1582"/>
                </a:lnTo>
                <a:lnTo>
                  <a:pt x="9271" y="1606"/>
                </a:lnTo>
                <a:lnTo>
                  <a:pt x="9368" y="1582"/>
                </a:lnTo>
                <a:lnTo>
                  <a:pt x="10123" y="1728"/>
                </a:lnTo>
                <a:lnTo>
                  <a:pt x="10488" y="1825"/>
                </a:lnTo>
                <a:lnTo>
                  <a:pt x="10877" y="1947"/>
                </a:lnTo>
                <a:lnTo>
                  <a:pt x="11291" y="2117"/>
                </a:lnTo>
                <a:lnTo>
                  <a:pt x="11656" y="2287"/>
                </a:lnTo>
                <a:lnTo>
                  <a:pt x="11510" y="2385"/>
                </a:lnTo>
                <a:lnTo>
                  <a:pt x="11388" y="2531"/>
                </a:lnTo>
                <a:lnTo>
                  <a:pt x="11193" y="2823"/>
                </a:lnTo>
                <a:lnTo>
                  <a:pt x="10950" y="3066"/>
                </a:lnTo>
                <a:lnTo>
                  <a:pt x="10853" y="3212"/>
                </a:lnTo>
                <a:lnTo>
                  <a:pt x="10828" y="3285"/>
                </a:lnTo>
                <a:lnTo>
                  <a:pt x="10804" y="3358"/>
                </a:lnTo>
                <a:lnTo>
                  <a:pt x="10804" y="3407"/>
                </a:lnTo>
                <a:lnTo>
                  <a:pt x="10828" y="3431"/>
                </a:lnTo>
                <a:lnTo>
                  <a:pt x="10853" y="3480"/>
                </a:lnTo>
                <a:lnTo>
                  <a:pt x="10974" y="3480"/>
                </a:lnTo>
                <a:lnTo>
                  <a:pt x="11047" y="3455"/>
                </a:lnTo>
                <a:lnTo>
                  <a:pt x="11193" y="3358"/>
                </a:lnTo>
                <a:lnTo>
                  <a:pt x="11315" y="3261"/>
                </a:lnTo>
                <a:lnTo>
                  <a:pt x="11412" y="3139"/>
                </a:lnTo>
                <a:lnTo>
                  <a:pt x="11680" y="2871"/>
                </a:lnTo>
                <a:lnTo>
                  <a:pt x="11826" y="2725"/>
                </a:lnTo>
                <a:lnTo>
                  <a:pt x="11875" y="2628"/>
                </a:lnTo>
                <a:lnTo>
                  <a:pt x="11948" y="2555"/>
                </a:lnTo>
                <a:lnTo>
                  <a:pt x="11948" y="2458"/>
                </a:lnTo>
                <a:lnTo>
                  <a:pt x="12313" y="2701"/>
                </a:lnTo>
                <a:lnTo>
                  <a:pt x="12629" y="2969"/>
                </a:lnTo>
                <a:lnTo>
                  <a:pt x="12945" y="3261"/>
                </a:lnTo>
                <a:lnTo>
                  <a:pt x="13237" y="3601"/>
                </a:lnTo>
                <a:lnTo>
                  <a:pt x="13456" y="3869"/>
                </a:lnTo>
                <a:lnTo>
                  <a:pt x="13651" y="4137"/>
                </a:lnTo>
                <a:lnTo>
                  <a:pt x="13821" y="4429"/>
                </a:lnTo>
                <a:lnTo>
                  <a:pt x="13992" y="4745"/>
                </a:lnTo>
                <a:lnTo>
                  <a:pt x="13870" y="4745"/>
                </a:lnTo>
                <a:lnTo>
                  <a:pt x="13748" y="4794"/>
                </a:lnTo>
                <a:lnTo>
                  <a:pt x="13505" y="4940"/>
                </a:lnTo>
                <a:lnTo>
                  <a:pt x="13237" y="5134"/>
                </a:lnTo>
                <a:lnTo>
                  <a:pt x="13067" y="5207"/>
                </a:lnTo>
                <a:lnTo>
                  <a:pt x="12921" y="5305"/>
                </a:lnTo>
                <a:lnTo>
                  <a:pt x="12872" y="5378"/>
                </a:lnTo>
                <a:lnTo>
                  <a:pt x="12872" y="5451"/>
                </a:lnTo>
                <a:lnTo>
                  <a:pt x="12897" y="5524"/>
                </a:lnTo>
                <a:lnTo>
                  <a:pt x="12970" y="5597"/>
                </a:lnTo>
                <a:lnTo>
                  <a:pt x="13043" y="5621"/>
                </a:lnTo>
                <a:lnTo>
                  <a:pt x="13116" y="5645"/>
                </a:lnTo>
                <a:lnTo>
                  <a:pt x="13286" y="5645"/>
                </a:lnTo>
                <a:lnTo>
                  <a:pt x="13432" y="5572"/>
                </a:lnTo>
                <a:lnTo>
                  <a:pt x="13578" y="5499"/>
                </a:lnTo>
                <a:lnTo>
                  <a:pt x="13870" y="5329"/>
                </a:lnTo>
                <a:lnTo>
                  <a:pt x="14016" y="5256"/>
                </a:lnTo>
                <a:lnTo>
                  <a:pt x="14162" y="5207"/>
                </a:lnTo>
                <a:lnTo>
                  <a:pt x="14211" y="5159"/>
                </a:lnTo>
                <a:lnTo>
                  <a:pt x="14381" y="5621"/>
                </a:lnTo>
                <a:lnTo>
                  <a:pt x="14502" y="6059"/>
                </a:lnTo>
                <a:lnTo>
                  <a:pt x="14600" y="6448"/>
                </a:lnTo>
                <a:lnTo>
                  <a:pt x="14648" y="6862"/>
                </a:lnTo>
                <a:lnTo>
                  <a:pt x="14746" y="7665"/>
                </a:lnTo>
                <a:lnTo>
                  <a:pt x="14746" y="7860"/>
                </a:lnTo>
                <a:lnTo>
                  <a:pt x="14746" y="8054"/>
                </a:lnTo>
                <a:lnTo>
                  <a:pt x="14575" y="8030"/>
                </a:lnTo>
                <a:lnTo>
                  <a:pt x="14138" y="8030"/>
                </a:lnTo>
                <a:lnTo>
                  <a:pt x="14016" y="8054"/>
                </a:lnTo>
                <a:lnTo>
                  <a:pt x="13919" y="8079"/>
                </a:lnTo>
                <a:lnTo>
                  <a:pt x="13821" y="8127"/>
                </a:lnTo>
                <a:lnTo>
                  <a:pt x="13748" y="8200"/>
                </a:lnTo>
                <a:lnTo>
                  <a:pt x="13724" y="8273"/>
                </a:lnTo>
                <a:lnTo>
                  <a:pt x="13700" y="8322"/>
                </a:lnTo>
                <a:lnTo>
                  <a:pt x="13724" y="8346"/>
                </a:lnTo>
                <a:lnTo>
                  <a:pt x="13773" y="8419"/>
                </a:lnTo>
                <a:lnTo>
                  <a:pt x="13846" y="8444"/>
                </a:lnTo>
                <a:lnTo>
                  <a:pt x="13992" y="8492"/>
                </a:lnTo>
                <a:lnTo>
                  <a:pt x="14138" y="8517"/>
                </a:lnTo>
                <a:lnTo>
                  <a:pt x="14284" y="8517"/>
                </a:lnTo>
                <a:lnTo>
                  <a:pt x="14527" y="8565"/>
                </a:lnTo>
                <a:lnTo>
                  <a:pt x="14746" y="8614"/>
                </a:lnTo>
                <a:lnTo>
                  <a:pt x="14794" y="8809"/>
                </a:lnTo>
                <a:lnTo>
                  <a:pt x="14770" y="9052"/>
                </a:lnTo>
                <a:lnTo>
                  <a:pt x="14697" y="9441"/>
                </a:lnTo>
                <a:lnTo>
                  <a:pt x="14600" y="9806"/>
                </a:lnTo>
                <a:lnTo>
                  <a:pt x="14356" y="10560"/>
                </a:lnTo>
                <a:lnTo>
                  <a:pt x="14186" y="11023"/>
                </a:lnTo>
                <a:lnTo>
                  <a:pt x="13992" y="11461"/>
                </a:lnTo>
                <a:lnTo>
                  <a:pt x="13821" y="11363"/>
                </a:lnTo>
                <a:lnTo>
                  <a:pt x="13651" y="11290"/>
                </a:lnTo>
                <a:lnTo>
                  <a:pt x="13456" y="11169"/>
                </a:lnTo>
                <a:lnTo>
                  <a:pt x="13335" y="11096"/>
                </a:lnTo>
                <a:lnTo>
                  <a:pt x="13237" y="11047"/>
                </a:lnTo>
                <a:lnTo>
                  <a:pt x="13164" y="11047"/>
                </a:lnTo>
                <a:lnTo>
                  <a:pt x="13091" y="11071"/>
                </a:lnTo>
                <a:lnTo>
                  <a:pt x="13043" y="11096"/>
                </a:lnTo>
                <a:lnTo>
                  <a:pt x="13018" y="11120"/>
                </a:lnTo>
                <a:lnTo>
                  <a:pt x="12994" y="11193"/>
                </a:lnTo>
                <a:lnTo>
                  <a:pt x="12970" y="11242"/>
                </a:lnTo>
                <a:lnTo>
                  <a:pt x="12970" y="11315"/>
                </a:lnTo>
                <a:lnTo>
                  <a:pt x="12994" y="11363"/>
                </a:lnTo>
                <a:lnTo>
                  <a:pt x="13067" y="11461"/>
                </a:lnTo>
                <a:lnTo>
                  <a:pt x="13164" y="11558"/>
                </a:lnTo>
                <a:lnTo>
                  <a:pt x="13383" y="11680"/>
                </a:lnTo>
                <a:lnTo>
                  <a:pt x="13554" y="11801"/>
                </a:lnTo>
                <a:lnTo>
                  <a:pt x="13651" y="11850"/>
                </a:lnTo>
                <a:lnTo>
                  <a:pt x="13748" y="11899"/>
                </a:lnTo>
                <a:lnTo>
                  <a:pt x="13578" y="12191"/>
                </a:lnTo>
                <a:lnTo>
                  <a:pt x="13359" y="12483"/>
                </a:lnTo>
                <a:lnTo>
                  <a:pt x="13164" y="12750"/>
                </a:lnTo>
                <a:lnTo>
                  <a:pt x="12921" y="13018"/>
                </a:lnTo>
                <a:lnTo>
                  <a:pt x="12629" y="13334"/>
                </a:lnTo>
                <a:lnTo>
                  <a:pt x="12337" y="13602"/>
                </a:lnTo>
                <a:lnTo>
                  <a:pt x="11996" y="13845"/>
                </a:lnTo>
                <a:lnTo>
                  <a:pt x="11656" y="14064"/>
                </a:lnTo>
                <a:lnTo>
                  <a:pt x="11558" y="13845"/>
                </a:lnTo>
                <a:lnTo>
                  <a:pt x="11437" y="13626"/>
                </a:lnTo>
                <a:lnTo>
                  <a:pt x="11266" y="13383"/>
                </a:lnTo>
                <a:lnTo>
                  <a:pt x="11169" y="13261"/>
                </a:lnTo>
                <a:lnTo>
                  <a:pt x="11047" y="13188"/>
                </a:lnTo>
                <a:lnTo>
                  <a:pt x="10974" y="13188"/>
                </a:lnTo>
                <a:lnTo>
                  <a:pt x="10926" y="13261"/>
                </a:lnTo>
                <a:lnTo>
                  <a:pt x="10901" y="13334"/>
                </a:lnTo>
                <a:lnTo>
                  <a:pt x="10901" y="13383"/>
                </a:lnTo>
                <a:lnTo>
                  <a:pt x="10926" y="13529"/>
                </a:lnTo>
                <a:lnTo>
                  <a:pt x="11047" y="13772"/>
                </a:lnTo>
                <a:lnTo>
                  <a:pt x="11266" y="14259"/>
                </a:lnTo>
                <a:lnTo>
                  <a:pt x="10926" y="14405"/>
                </a:lnTo>
                <a:lnTo>
                  <a:pt x="10561" y="14502"/>
                </a:lnTo>
                <a:lnTo>
                  <a:pt x="10220" y="14575"/>
                </a:lnTo>
                <a:lnTo>
                  <a:pt x="9879" y="14624"/>
                </a:lnTo>
                <a:lnTo>
                  <a:pt x="9198" y="14721"/>
                </a:lnTo>
                <a:lnTo>
                  <a:pt x="8857" y="14794"/>
                </a:lnTo>
                <a:lnTo>
                  <a:pt x="8663" y="14819"/>
                </a:lnTo>
                <a:lnTo>
                  <a:pt x="8517" y="14892"/>
                </a:lnTo>
                <a:lnTo>
                  <a:pt x="8249" y="14892"/>
                </a:lnTo>
                <a:lnTo>
                  <a:pt x="8249" y="14673"/>
                </a:lnTo>
                <a:lnTo>
                  <a:pt x="8273" y="14429"/>
                </a:lnTo>
                <a:lnTo>
                  <a:pt x="8273" y="14308"/>
                </a:lnTo>
                <a:lnTo>
                  <a:pt x="8249" y="14186"/>
                </a:lnTo>
                <a:lnTo>
                  <a:pt x="8225" y="14089"/>
                </a:lnTo>
                <a:lnTo>
                  <a:pt x="8152" y="13991"/>
                </a:lnTo>
                <a:lnTo>
                  <a:pt x="8127" y="13967"/>
                </a:lnTo>
                <a:lnTo>
                  <a:pt x="8030" y="13967"/>
                </a:lnTo>
                <a:lnTo>
                  <a:pt x="8006" y="13991"/>
                </a:lnTo>
                <a:lnTo>
                  <a:pt x="7933" y="14113"/>
                </a:lnTo>
                <a:lnTo>
                  <a:pt x="7884" y="14235"/>
                </a:lnTo>
                <a:lnTo>
                  <a:pt x="7860" y="14478"/>
                </a:lnTo>
                <a:lnTo>
                  <a:pt x="7835" y="14697"/>
                </a:lnTo>
                <a:lnTo>
                  <a:pt x="7860" y="14916"/>
                </a:lnTo>
                <a:lnTo>
                  <a:pt x="7373" y="14916"/>
                </a:lnTo>
                <a:lnTo>
                  <a:pt x="6911" y="14892"/>
                </a:lnTo>
                <a:lnTo>
                  <a:pt x="6448" y="14819"/>
                </a:lnTo>
                <a:lnTo>
                  <a:pt x="5986" y="14746"/>
                </a:lnTo>
                <a:lnTo>
                  <a:pt x="5694" y="14673"/>
                </a:lnTo>
                <a:lnTo>
                  <a:pt x="5402" y="14551"/>
                </a:lnTo>
                <a:lnTo>
                  <a:pt x="5135" y="14429"/>
                </a:lnTo>
                <a:lnTo>
                  <a:pt x="4891" y="14283"/>
                </a:lnTo>
                <a:lnTo>
                  <a:pt x="4940" y="14210"/>
                </a:lnTo>
                <a:lnTo>
                  <a:pt x="5208" y="13748"/>
                </a:lnTo>
                <a:lnTo>
                  <a:pt x="5329" y="13480"/>
                </a:lnTo>
                <a:lnTo>
                  <a:pt x="5378" y="13359"/>
                </a:lnTo>
                <a:lnTo>
                  <a:pt x="5402" y="13213"/>
                </a:lnTo>
                <a:lnTo>
                  <a:pt x="5402" y="13164"/>
                </a:lnTo>
                <a:lnTo>
                  <a:pt x="5378" y="13140"/>
                </a:lnTo>
                <a:lnTo>
                  <a:pt x="5305" y="13091"/>
                </a:lnTo>
                <a:lnTo>
                  <a:pt x="5232" y="13067"/>
                </a:lnTo>
                <a:lnTo>
                  <a:pt x="5135" y="13115"/>
                </a:lnTo>
                <a:lnTo>
                  <a:pt x="5062" y="13188"/>
                </a:lnTo>
                <a:lnTo>
                  <a:pt x="4989" y="13286"/>
                </a:lnTo>
                <a:lnTo>
                  <a:pt x="4867" y="13505"/>
                </a:lnTo>
                <a:lnTo>
                  <a:pt x="4575" y="13991"/>
                </a:lnTo>
                <a:lnTo>
                  <a:pt x="4551" y="14040"/>
                </a:lnTo>
                <a:lnTo>
                  <a:pt x="4137" y="13675"/>
                </a:lnTo>
                <a:lnTo>
                  <a:pt x="3748" y="13286"/>
                </a:lnTo>
                <a:lnTo>
                  <a:pt x="3407" y="12921"/>
                </a:lnTo>
                <a:lnTo>
                  <a:pt x="3091" y="12556"/>
                </a:lnTo>
                <a:lnTo>
                  <a:pt x="2799" y="12191"/>
                </a:lnTo>
                <a:lnTo>
                  <a:pt x="2531" y="11801"/>
                </a:lnTo>
                <a:lnTo>
                  <a:pt x="2774" y="11704"/>
                </a:lnTo>
                <a:lnTo>
                  <a:pt x="3042" y="11582"/>
                </a:lnTo>
                <a:lnTo>
                  <a:pt x="3285" y="11436"/>
                </a:lnTo>
                <a:lnTo>
                  <a:pt x="3358" y="11363"/>
                </a:lnTo>
                <a:lnTo>
                  <a:pt x="3358" y="11290"/>
                </a:lnTo>
                <a:lnTo>
                  <a:pt x="3334" y="11217"/>
                </a:lnTo>
                <a:lnTo>
                  <a:pt x="3310" y="11144"/>
                </a:lnTo>
                <a:lnTo>
                  <a:pt x="3237" y="11096"/>
                </a:lnTo>
                <a:lnTo>
                  <a:pt x="3164" y="11071"/>
                </a:lnTo>
                <a:lnTo>
                  <a:pt x="3066" y="11071"/>
                </a:lnTo>
                <a:lnTo>
                  <a:pt x="2993" y="11120"/>
                </a:lnTo>
                <a:lnTo>
                  <a:pt x="2799" y="11266"/>
                </a:lnTo>
                <a:lnTo>
                  <a:pt x="2580" y="11363"/>
                </a:lnTo>
                <a:lnTo>
                  <a:pt x="2312" y="11461"/>
                </a:lnTo>
                <a:lnTo>
                  <a:pt x="2117" y="11144"/>
                </a:lnTo>
                <a:lnTo>
                  <a:pt x="1947" y="10828"/>
                </a:lnTo>
                <a:lnTo>
                  <a:pt x="1777" y="10487"/>
                </a:lnTo>
                <a:lnTo>
                  <a:pt x="1631" y="10122"/>
                </a:lnTo>
                <a:lnTo>
                  <a:pt x="1509" y="9782"/>
                </a:lnTo>
                <a:lnTo>
                  <a:pt x="1412" y="9393"/>
                </a:lnTo>
                <a:lnTo>
                  <a:pt x="1363" y="9198"/>
                </a:lnTo>
                <a:lnTo>
                  <a:pt x="1363" y="8979"/>
                </a:lnTo>
                <a:lnTo>
                  <a:pt x="1387" y="8565"/>
                </a:lnTo>
                <a:lnTo>
                  <a:pt x="1412" y="8492"/>
                </a:lnTo>
                <a:lnTo>
                  <a:pt x="1558" y="8517"/>
                </a:lnTo>
                <a:lnTo>
                  <a:pt x="2190" y="8517"/>
                </a:lnTo>
                <a:lnTo>
                  <a:pt x="2288" y="8492"/>
                </a:lnTo>
                <a:lnTo>
                  <a:pt x="2361" y="8444"/>
                </a:lnTo>
                <a:lnTo>
                  <a:pt x="2409" y="8371"/>
                </a:lnTo>
                <a:lnTo>
                  <a:pt x="2409" y="8298"/>
                </a:lnTo>
                <a:lnTo>
                  <a:pt x="2409" y="8200"/>
                </a:lnTo>
                <a:lnTo>
                  <a:pt x="2361" y="8127"/>
                </a:lnTo>
                <a:lnTo>
                  <a:pt x="2288" y="8079"/>
                </a:lnTo>
                <a:lnTo>
                  <a:pt x="2190" y="8054"/>
                </a:lnTo>
                <a:lnTo>
                  <a:pt x="1971" y="8054"/>
                </a:lnTo>
                <a:lnTo>
                  <a:pt x="1752" y="8079"/>
                </a:lnTo>
                <a:lnTo>
                  <a:pt x="1509" y="8103"/>
                </a:lnTo>
                <a:lnTo>
                  <a:pt x="1606" y="7446"/>
                </a:lnTo>
                <a:lnTo>
                  <a:pt x="1704" y="6789"/>
                </a:lnTo>
                <a:lnTo>
                  <a:pt x="1801" y="6132"/>
                </a:lnTo>
                <a:lnTo>
                  <a:pt x="1898" y="5816"/>
                </a:lnTo>
                <a:lnTo>
                  <a:pt x="1996" y="5499"/>
                </a:lnTo>
                <a:lnTo>
                  <a:pt x="2117" y="5159"/>
                </a:lnTo>
                <a:lnTo>
                  <a:pt x="2288" y="5305"/>
                </a:lnTo>
                <a:lnTo>
                  <a:pt x="2458" y="5426"/>
                </a:lnTo>
                <a:lnTo>
                  <a:pt x="2701" y="5597"/>
                </a:lnTo>
                <a:lnTo>
                  <a:pt x="2823" y="5645"/>
                </a:lnTo>
                <a:lnTo>
                  <a:pt x="2945" y="5694"/>
                </a:lnTo>
                <a:lnTo>
                  <a:pt x="3066" y="5694"/>
                </a:lnTo>
                <a:lnTo>
                  <a:pt x="3139" y="5670"/>
                </a:lnTo>
                <a:lnTo>
                  <a:pt x="3212" y="5597"/>
                </a:lnTo>
                <a:lnTo>
                  <a:pt x="3237" y="5524"/>
                </a:lnTo>
                <a:lnTo>
                  <a:pt x="3237" y="5451"/>
                </a:lnTo>
                <a:lnTo>
                  <a:pt x="3237" y="5353"/>
                </a:lnTo>
                <a:lnTo>
                  <a:pt x="3164" y="5280"/>
                </a:lnTo>
                <a:lnTo>
                  <a:pt x="3091" y="5232"/>
                </a:lnTo>
                <a:lnTo>
                  <a:pt x="2872" y="5134"/>
                </a:lnTo>
                <a:lnTo>
                  <a:pt x="2677" y="5037"/>
                </a:lnTo>
                <a:lnTo>
                  <a:pt x="2482" y="4915"/>
                </a:lnTo>
                <a:lnTo>
                  <a:pt x="2288" y="4842"/>
                </a:lnTo>
                <a:lnTo>
                  <a:pt x="2555" y="4429"/>
                </a:lnTo>
                <a:lnTo>
                  <a:pt x="2847" y="4039"/>
                </a:lnTo>
                <a:lnTo>
                  <a:pt x="3188" y="3674"/>
                </a:lnTo>
                <a:lnTo>
                  <a:pt x="3529" y="3334"/>
                </a:lnTo>
                <a:lnTo>
                  <a:pt x="3796" y="3090"/>
                </a:lnTo>
                <a:lnTo>
                  <a:pt x="4088" y="2896"/>
                </a:lnTo>
                <a:lnTo>
                  <a:pt x="4380" y="2701"/>
                </a:lnTo>
                <a:lnTo>
                  <a:pt x="4697" y="2506"/>
                </a:lnTo>
                <a:lnTo>
                  <a:pt x="4770" y="2677"/>
                </a:lnTo>
                <a:lnTo>
                  <a:pt x="4867" y="2847"/>
                </a:lnTo>
                <a:lnTo>
                  <a:pt x="4989" y="3090"/>
                </a:lnTo>
                <a:lnTo>
                  <a:pt x="5062" y="3188"/>
                </a:lnTo>
                <a:lnTo>
                  <a:pt x="5159" y="3285"/>
                </a:lnTo>
                <a:lnTo>
                  <a:pt x="5232" y="3334"/>
                </a:lnTo>
                <a:lnTo>
                  <a:pt x="5329" y="3334"/>
                </a:lnTo>
                <a:lnTo>
                  <a:pt x="5402" y="3309"/>
                </a:lnTo>
                <a:lnTo>
                  <a:pt x="5475" y="3261"/>
                </a:lnTo>
                <a:lnTo>
                  <a:pt x="5524" y="3188"/>
                </a:lnTo>
                <a:lnTo>
                  <a:pt x="5548" y="3115"/>
                </a:lnTo>
                <a:lnTo>
                  <a:pt x="5524" y="3042"/>
                </a:lnTo>
                <a:lnTo>
                  <a:pt x="5475" y="2969"/>
                </a:lnTo>
                <a:lnTo>
                  <a:pt x="5402" y="2920"/>
                </a:lnTo>
                <a:lnTo>
                  <a:pt x="5354" y="2847"/>
                </a:lnTo>
                <a:lnTo>
                  <a:pt x="5232" y="2677"/>
                </a:lnTo>
                <a:lnTo>
                  <a:pt x="5135" y="2506"/>
                </a:lnTo>
                <a:lnTo>
                  <a:pt x="5013" y="2360"/>
                </a:lnTo>
                <a:lnTo>
                  <a:pt x="5402" y="2166"/>
                </a:lnTo>
                <a:lnTo>
                  <a:pt x="5792" y="2020"/>
                </a:lnTo>
                <a:lnTo>
                  <a:pt x="6084" y="1922"/>
                </a:lnTo>
                <a:lnTo>
                  <a:pt x="6375" y="1849"/>
                </a:lnTo>
                <a:lnTo>
                  <a:pt x="6984" y="1728"/>
                </a:lnTo>
                <a:lnTo>
                  <a:pt x="7178" y="1703"/>
                </a:lnTo>
                <a:lnTo>
                  <a:pt x="7397" y="1679"/>
                </a:lnTo>
                <a:lnTo>
                  <a:pt x="7616" y="1679"/>
                </a:lnTo>
                <a:lnTo>
                  <a:pt x="7835" y="1655"/>
                </a:lnTo>
                <a:lnTo>
                  <a:pt x="7835" y="1825"/>
                </a:lnTo>
                <a:lnTo>
                  <a:pt x="7835" y="1995"/>
                </a:lnTo>
                <a:lnTo>
                  <a:pt x="7835" y="2287"/>
                </a:lnTo>
                <a:lnTo>
                  <a:pt x="7884" y="2579"/>
                </a:lnTo>
                <a:lnTo>
                  <a:pt x="7908" y="2652"/>
                </a:lnTo>
                <a:lnTo>
                  <a:pt x="7957" y="2701"/>
                </a:lnTo>
                <a:lnTo>
                  <a:pt x="8030" y="2725"/>
                </a:lnTo>
                <a:lnTo>
                  <a:pt x="8127" y="2750"/>
                </a:lnTo>
                <a:lnTo>
                  <a:pt x="8200" y="2725"/>
                </a:lnTo>
                <a:lnTo>
                  <a:pt x="8273" y="2677"/>
                </a:lnTo>
                <a:lnTo>
                  <a:pt x="8322" y="2604"/>
                </a:lnTo>
                <a:lnTo>
                  <a:pt x="8322" y="2506"/>
                </a:lnTo>
                <a:lnTo>
                  <a:pt x="8273" y="1995"/>
                </a:lnTo>
                <a:lnTo>
                  <a:pt x="8273" y="1776"/>
                </a:lnTo>
                <a:lnTo>
                  <a:pt x="8249" y="1655"/>
                </a:lnTo>
                <a:lnTo>
                  <a:pt x="8225" y="1533"/>
                </a:lnTo>
                <a:lnTo>
                  <a:pt x="8444" y="1509"/>
                </a:lnTo>
                <a:close/>
                <a:moveTo>
                  <a:pt x="4575" y="14624"/>
                </a:moveTo>
                <a:lnTo>
                  <a:pt x="4794" y="14746"/>
                </a:lnTo>
                <a:lnTo>
                  <a:pt x="4672" y="14892"/>
                </a:lnTo>
                <a:lnTo>
                  <a:pt x="4526" y="15086"/>
                </a:lnTo>
                <a:lnTo>
                  <a:pt x="4502" y="15135"/>
                </a:lnTo>
                <a:lnTo>
                  <a:pt x="4283" y="14989"/>
                </a:lnTo>
                <a:lnTo>
                  <a:pt x="4380" y="14867"/>
                </a:lnTo>
                <a:lnTo>
                  <a:pt x="4478" y="14746"/>
                </a:lnTo>
                <a:lnTo>
                  <a:pt x="4575" y="14624"/>
                </a:lnTo>
                <a:close/>
                <a:moveTo>
                  <a:pt x="11996" y="14405"/>
                </a:moveTo>
                <a:lnTo>
                  <a:pt x="12045" y="14575"/>
                </a:lnTo>
                <a:lnTo>
                  <a:pt x="12118" y="14770"/>
                </a:lnTo>
                <a:lnTo>
                  <a:pt x="12167" y="14940"/>
                </a:lnTo>
                <a:lnTo>
                  <a:pt x="12191" y="14989"/>
                </a:lnTo>
                <a:lnTo>
                  <a:pt x="11850" y="15184"/>
                </a:lnTo>
                <a:lnTo>
                  <a:pt x="11826" y="15086"/>
                </a:lnTo>
                <a:lnTo>
                  <a:pt x="11777" y="14989"/>
                </a:lnTo>
                <a:lnTo>
                  <a:pt x="11656" y="14819"/>
                </a:lnTo>
                <a:lnTo>
                  <a:pt x="11534" y="14648"/>
                </a:lnTo>
                <a:lnTo>
                  <a:pt x="11777" y="14527"/>
                </a:lnTo>
                <a:lnTo>
                  <a:pt x="11996" y="14405"/>
                </a:lnTo>
                <a:close/>
                <a:moveTo>
                  <a:pt x="11339" y="14746"/>
                </a:moveTo>
                <a:lnTo>
                  <a:pt x="11364" y="14892"/>
                </a:lnTo>
                <a:lnTo>
                  <a:pt x="11437" y="15111"/>
                </a:lnTo>
                <a:lnTo>
                  <a:pt x="11558" y="15330"/>
                </a:lnTo>
                <a:lnTo>
                  <a:pt x="11169" y="15500"/>
                </a:lnTo>
                <a:lnTo>
                  <a:pt x="11193" y="15451"/>
                </a:lnTo>
                <a:lnTo>
                  <a:pt x="11169" y="15378"/>
                </a:lnTo>
                <a:lnTo>
                  <a:pt x="10901" y="15086"/>
                </a:lnTo>
                <a:lnTo>
                  <a:pt x="10804" y="14916"/>
                </a:lnTo>
                <a:lnTo>
                  <a:pt x="11023" y="14843"/>
                </a:lnTo>
                <a:lnTo>
                  <a:pt x="11339" y="14746"/>
                </a:lnTo>
                <a:close/>
                <a:moveTo>
                  <a:pt x="5135" y="14916"/>
                </a:moveTo>
                <a:lnTo>
                  <a:pt x="5548" y="15086"/>
                </a:lnTo>
                <a:lnTo>
                  <a:pt x="5402" y="15232"/>
                </a:lnTo>
                <a:lnTo>
                  <a:pt x="5281" y="15403"/>
                </a:lnTo>
                <a:lnTo>
                  <a:pt x="5232" y="15500"/>
                </a:lnTo>
                <a:lnTo>
                  <a:pt x="5208" y="15573"/>
                </a:lnTo>
                <a:lnTo>
                  <a:pt x="5208" y="15646"/>
                </a:lnTo>
                <a:lnTo>
                  <a:pt x="5183" y="15646"/>
                </a:lnTo>
                <a:lnTo>
                  <a:pt x="5086" y="15597"/>
                </a:lnTo>
                <a:lnTo>
                  <a:pt x="4989" y="15549"/>
                </a:lnTo>
                <a:lnTo>
                  <a:pt x="4818" y="15427"/>
                </a:lnTo>
                <a:lnTo>
                  <a:pt x="4891" y="15305"/>
                </a:lnTo>
                <a:lnTo>
                  <a:pt x="4964" y="15208"/>
                </a:lnTo>
                <a:lnTo>
                  <a:pt x="5086" y="15013"/>
                </a:lnTo>
                <a:lnTo>
                  <a:pt x="5086" y="14965"/>
                </a:lnTo>
                <a:lnTo>
                  <a:pt x="5110" y="14965"/>
                </a:lnTo>
                <a:lnTo>
                  <a:pt x="5110" y="14940"/>
                </a:lnTo>
                <a:lnTo>
                  <a:pt x="5135" y="14916"/>
                </a:lnTo>
                <a:close/>
                <a:moveTo>
                  <a:pt x="10561" y="14965"/>
                </a:moveTo>
                <a:lnTo>
                  <a:pt x="10609" y="15135"/>
                </a:lnTo>
                <a:lnTo>
                  <a:pt x="10707" y="15305"/>
                </a:lnTo>
                <a:lnTo>
                  <a:pt x="10804" y="15451"/>
                </a:lnTo>
                <a:lnTo>
                  <a:pt x="10926" y="15573"/>
                </a:lnTo>
                <a:lnTo>
                  <a:pt x="10950" y="15597"/>
                </a:lnTo>
                <a:lnTo>
                  <a:pt x="10877" y="15622"/>
                </a:lnTo>
                <a:lnTo>
                  <a:pt x="10609" y="15719"/>
                </a:lnTo>
                <a:lnTo>
                  <a:pt x="10585" y="15670"/>
                </a:lnTo>
                <a:lnTo>
                  <a:pt x="10512" y="15476"/>
                </a:lnTo>
                <a:lnTo>
                  <a:pt x="10415" y="15305"/>
                </a:lnTo>
                <a:lnTo>
                  <a:pt x="10342" y="15184"/>
                </a:lnTo>
                <a:lnTo>
                  <a:pt x="10293" y="15038"/>
                </a:lnTo>
                <a:lnTo>
                  <a:pt x="10561" y="14965"/>
                </a:lnTo>
                <a:close/>
                <a:moveTo>
                  <a:pt x="5913" y="15184"/>
                </a:moveTo>
                <a:lnTo>
                  <a:pt x="6327" y="15257"/>
                </a:lnTo>
                <a:lnTo>
                  <a:pt x="6181" y="15403"/>
                </a:lnTo>
                <a:lnTo>
                  <a:pt x="6084" y="15500"/>
                </a:lnTo>
                <a:lnTo>
                  <a:pt x="5986" y="15597"/>
                </a:lnTo>
                <a:lnTo>
                  <a:pt x="5913" y="15743"/>
                </a:lnTo>
                <a:lnTo>
                  <a:pt x="5889" y="15792"/>
                </a:lnTo>
                <a:lnTo>
                  <a:pt x="5865" y="15865"/>
                </a:lnTo>
                <a:lnTo>
                  <a:pt x="5524" y="15768"/>
                </a:lnTo>
                <a:lnTo>
                  <a:pt x="5621" y="15622"/>
                </a:lnTo>
                <a:lnTo>
                  <a:pt x="5694" y="15476"/>
                </a:lnTo>
                <a:lnTo>
                  <a:pt x="5889" y="15208"/>
                </a:lnTo>
                <a:lnTo>
                  <a:pt x="5913" y="15184"/>
                </a:lnTo>
                <a:close/>
                <a:moveTo>
                  <a:pt x="10025" y="15062"/>
                </a:moveTo>
                <a:lnTo>
                  <a:pt x="10025" y="15159"/>
                </a:lnTo>
                <a:lnTo>
                  <a:pt x="10025" y="15232"/>
                </a:lnTo>
                <a:lnTo>
                  <a:pt x="10074" y="15427"/>
                </a:lnTo>
                <a:lnTo>
                  <a:pt x="10171" y="15597"/>
                </a:lnTo>
                <a:lnTo>
                  <a:pt x="10220" y="15768"/>
                </a:lnTo>
                <a:lnTo>
                  <a:pt x="10244" y="15816"/>
                </a:lnTo>
                <a:lnTo>
                  <a:pt x="9758" y="15914"/>
                </a:lnTo>
                <a:lnTo>
                  <a:pt x="9758" y="15841"/>
                </a:lnTo>
                <a:lnTo>
                  <a:pt x="9758" y="15743"/>
                </a:lnTo>
                <a:lnTo>
                  <a:pt x="9709" y="15597"/>
                </a:lnTo>
                <a:lnTo>
                  <a:pt x="9660" y="15354"/>
                </a:lnTo>
                <a:lnTo>
                  <a:pt x="9660" y="15135"/>
                </a:lnTo>
                <a:lnTo>
                  <a:pt x="10025" y="15062"/>
                </a:lnTo>
                <a:close/>
                <a:moveTo>
                  <a:pt x="9466" y="15135"/>
                </a:moveTo>
                <a:lnTo>
                  <a:pt x="9441" y="15257"/>
                </a:lnTo>
                <a:lnTo>
                  <a:pt x="9417" y="15354"/>
                </a:lnTo>
                <a:lnTo>
                  <a:pt x="9417" y="15549"/>
                </a:lnTo>
                <a:lnTo>
                  <a:pt x="9417" y="15768"/>
                </a:lnTo>
                <a:lnTo>
                  <a:pt x="9441" y="15889"/>
                </a:lnTo>
                <a:lnTo>
                  <a:pt x="9490" y="15987"/>
                </a:lnTo>
                <a:lnTo>
                  <a:pt x="9441" y="15987"/>
                </a:lnTo>
                <a:lnTo>
                  <a:pt x="9247" y="16011"/>
                </a:lnTo>
                <a:lnTo>
                  <a:pt x="9222" y="15889"/>
                </a:lnTo>
                <a:lnTo>
                  <a:pt x="9198" y="15768"/>
                </a:lnTo>
                <a:lnTo>
                  <a:pt x="9125" y="15451"/>
                </a:lnTo>
                <a:lnTo>
                  <a:pt x="9125" y="15354"/>
                </a:lnTo>
                <a:lnTo>
                  <a:pt x="9076" y="15208"/>
                </a:lnTo>
                <a:lnTo>
                  <a:pt x="9441" y="15159"/>
                </a:lnTo>
                <a:lnTo>
                  <a:pt x="9466" y="15135"/>
                </a:lnTo>
                <a:close/>
                <a:moveTo>
                  <a:pt x="6594" y="15305"/>
                </a:moveTo>
                <a:lnTo>
                  <a:pt x="7032" y="15354"/>
                </a:lnTo>
                <a:lnTo>
                  <a:pt x="6984" y="15476"/>
                </a:lnTo>
                <a:lnTo>
                  <a:pt x="6935" y="15573"/>
                </a:lnTo>
                <a:lnTo>
                  <a:pt x="6886" y="15743"/>
                </a:lnTo>
                <a:lnTo>
                  <a:pt x="6813" y="15889"/>
                </a:lnTo>
                <a:lnTo>
                  <a:pt x="6765" y="15962"/>
                </a:lnTo>
                <a:lnTo>
                  <a:pt x="6740" y="16060"/>
                </a:lnTo>
                <a:lnTo>
                  <a:pt x="6254" y="15962"/>
                </a:lnTo>
                <a:lnTo>
                  <a:pt x="6351" y="15816"/>
                </a:lnTo>
                <a:lnTo>
                  <a:pt x="6448" y="15646"/>
                </a:lnTo>
                <a:lnTo>
                  <a:pt x="6521" y="15500"/>
                </a:lnTo>
                <a:lnTo>
                  <a:pt x="6570" y="15403"/>
                </a:lnTo>
                <a:lnTo>
                  <a:pt x="6594" y="15305"/>
                </a:lnTo>
                <a:close/>
                <a:moveTo>
                  <a:pt x="8249" y="15354"/>
                </a:moveTo>
                <a:lnTo>
                  <a:pt x="8225" y="15476"/>
                </a:lnTo>
                <a:lnTo>
                  <a:pt x="8200" y="15573"/>
                </a:lnTo>
                <a:lnTo>
                  <a:pt x="8200" y="15695"/>
                </a:lnTo>
                <a:lnTo>
                  <a:pt x="8200" y="15816"/>
                </a:lnTo>
                <a:lnTo>
                  <a:pt x="8273" y="16035"/>
                </a:lnTo>
                <a:lnTo>
                  <a:pt x="8127" y="16060"/>
                </a:lnTo>
                <a:lnTo>
                  <a:pt x="8103" y="16011"/>
                </a:lnTo>
                <a:lnTo>
                  <a:pt x="8079" y="15962"/>
                </a:lnTo>
                <a:lnTo>
                  <a:pt x="8054" y="15938"/>
                </a:lnTo>
                <a:lnTo>
                  <a:pt x="8054" y="15914"/>
                </a:lnTo>
                <a:lnTo>
                  <a:pt x="8054" y="15695"/>
                </a:lnTo>
                <a:lnTo>
                  <a:pt x="8079" y="15476"/>
                </a:lnTo>
                <a:lnTo>
                  <a:pt x="8079" y="15354"/>
                </a:lnTo>
                <a:close/>
                <a:moveTo>
                  <a:pt x="8930" y="15232"/>
                </a:moveTo>
                <a:lnTo>
                  <a:pt x="8906" y="15305"/>
                </a:lnTo>
                <a:lnTo>
                  <a:pt x="8882" y="15403"/>
                </a:lnTo>
                <a:lnTo>
                  <a:pt x="8857" y="15573"/>
                </a:lnTo>
                <a:lnTo>
                  <a:pt x="8857" y="15816"/>
                </a:lnTo>
                <a:lnTo>
                  <a:pt x="8882" y="15938"/>
                </a:lnTo>
                <a:lnTo>
                  <a:pt x="8930" y="16060"/>
                </a:lnTo>
                <a:lnTo>
                  <a:pt x="8638" y="16084"/>
                </a:lnTo>
                <a:lnTo>
                  <a:pt x="8638" y="16035"/>
                </a:lnTo>
                <a:lnTo>
                  <a:pt x="8638" y="15987"/>
                </a:lnTo>
                <a:lnTo>
                  <a:pt x="8565" y="15816"/>
                </a:lnTo>
                <a:lnTo>
                  <a:pt x="8517" y="15622"/>
                </a:lnTo>
                <a:lnTo>
                  <a:pt x="8541" y="15476"/>
                </a:lnTo>
                <a:lnTo>
                  <a:pt x="8541" y="15330"/>
                </a:lnTo>
                <a:lnTo>
                  <a:pt x="8614" y="15305"/>
                </a:lnTo>
                <a:lnTo>
                  <a:pt x="8663" y="15257"/>
                </a:lnTo>
                <a:lnTo>
                  <a:pt x="8930" y="15232"/>
                </a:lnTo>
                <a:close/>
                <a:moveTo>
                  <a:pt x="7738" y="15378"/>
                </a:moveTo>
                <a:lnTo>
                  <a:pt x="7689" y="15646"/>
                </a:lnTo>
                <a:lnTo>
                  <a:pt x="7665" y="15914"/>
                </a:lnTo>
                <a:lnTo>
                  <a:pt x="7689" y="16011"/>
                </a:lnTo>
                <a:lnTo>
                  <a:pt x="7714" y="16108"/>
                </a:lnTo>
                <a:lnTo>
                  <a:pt x="7446" y="16133"/>
                </a:lnTo>
                <a:lnTo>
                  <a:pt x="7178" y="16108"/>
                </a:lnTo>
                <a:lnTo>
                  <a:pt x="7203" y="16060"/>
                </a:lnTo>
                <a:lnTo>
                  <a:pt x="7276" y="15865"/>
                </a:lnTo>
                <a:lnTo>
                  <a:pt x="7349" y="15622"/>
                </a:lnTo>
                <a:lnTo>
                  <a:pt x="7397" y="15378"/>
                </a:lnTo>
                <a:close/>
                <a:moveTo>
                  <a:pt x="8419" y="0"/>
                </a:moveTo>
                <a:lnTo>
                  <a:pt x="8006" y="25"/>
                </a:lnTo>
                <a:lnTo>
                  <a:pt x="7592" y="98"/>
                </a:lnTo>
                <a:lnTo>
                  <a:pt x="7349" y="73"/>
                </a:lnTo>
                <a:lnTo>
                  <a:pt x="7130" y="98"/>
                </a:lnTo>
                <a:lnTo>
                  <a:pt x="6886" y="122"/>
                </a:lnTo>
                <a:lnTo>
                  <a:pt x="6667" y="171"/>
                </a:lnTo>
                <a:lnTo>
                  <a:pt x="6205" y="292"/>
                </a:lnTo>
                <a:lnTo>
                  <a:pt x="5816" y="414"/>
                </a:lnTo>
                <a:lnTo>
                  <a:pt x="5451" y="536"/>
                </a:lnTo>
                <a:lnTo>
                  <a:pt x="5110" y="682"/>
                </a:lnTo>
                <a:lnTo>
                  <a:pt x="4794" y="828"/>
                </a:lnTo>
                <a:lnTo>
                  <a:pt x="4478" y="998"/>
                </a:lnTo>
                <a:lnTo>
                  <a:pt x="3845" y="1363"/>
                </a:lnTo>
                <a:lnTo>
                  <a:pt x="3237" y="1776"/>
                </a:lnTo>
                <a:lnTo>
                  <a:pt x="2872" y="2020"/>
                </a:lnTo>
                <a:lnTo>
                  <a:pt x="2531" y="2287"/>
                </a:lnTo>
                <a:lnTo>
                  <a:pt x="2215" y="2579"/>
                </a:lnTo>
                <a:lnTo>
                  <a:pt x="1923" y="2871"/>
                </a:lnTo>
                <a:lnTo>
                  <a:pt x="1631" y="3212"/>
                </a:lnTo>
                <a:lnTo>
                  <a:pt x="1387" y="3528"/>
                </a:lnTo>
                <a:lnTo>
                  <a:pt x="1144" y="3893"/>
                </a:lnTo>
                <a:lnTo>
                  <a:pt x="949" y="4283"/>
                </a:lnTo>
                <a:lnTo>
                  <a:pt x="755" y="4648"/>
                </a:lnTo>
                <a:lnTo>
                  <a:pt x="609" y="5037"/>
                </a:lnTo>
                <a:lnTo>
                  <a:pt x="463" y="5426"/>
                </a:lnTo>
                <a:lnTo>
                  <a:pt x="341" y="5840"/>
                </a:lnTo>
                <a:lnTo>
                  <a:pt x="244" y="6254"/>
                </a:lnTo>
                <a:lnTo>
                  <a:pt x="146" y="6643"/>
                </a:lnTo>
                <a:lnTo>
                  <a:pt x="98" y="7057"/>
                </a:lnTo>
                <a:lnTo>
                  <a:pt x="49" y="7470"/>
                </a:lnTo>
                <a:lnTo>
                  <a:pt x="0" y="7908"/>
                </a:lnTo>
                <a:lnTo>
                  <a:pt x="0" y="8346"/>
                </a:lnTo>
                <a:lnTo>
                  <a:pt x="0" y="8784"/>
                </a:lnTo>
                <a:lnTo>
                  <a:pt x="25" y="9198"/>
                </a:lnTo>
                <a:lnTo>
                  <a:pt x="98" y="9636"/>
                </a:lnTo>
                <a:lnTo>
                  <a:pt x="171" y="10049"/>
                </a:lnTo>
                <a:lnTo>
                  <a:pt x="268" y="10487"/>
                </a:lnTo>
                <a:lnTo>
                  <a:pt x="390" y="10901"/>
                </a:lnTo>
                <a:lnTo>
                  <a:pt x="560" y="11315"/>
                </a:lnTo>
                <a:lnTo>
                  <a:pt x="730" y="11728"/>
                </a:lnTo>
                <a:lnTo>
                  <a:pt x="949" y="12118"/>
                </a:lnTo>
                <a:lnTo>
                  <a:pt x="1193" y="12507"/>
                </a:lnTo>
                <a:lnTo>
                  <a:pt x="1436" y="12896"/>
                </a:lnTo>
                <a:lnTo>
                  <a:pt x="1704" y="13261"/>
                </a:lnTo>
                <a:lnTo>
                  <a:pt x="2263" y="13967"/>
                </a:lnTo>
                <a:lnTo>
                  <a:pt x="2580" y="14308"/>
                </a:lnTo>
                <a:lnTo>
                  <a:pt x="2896" y="14624"/>
                </a:lnTo>
                <a:lnTo>
                  <a:pt x="3261" y="14892"/>
                </a:lnTo>
                <a:lnTo>
                  <a:pt x="3626" y="15159"/>
                </a:lnTo>
                <a:lnTo>
                  <a:pt x="4015" y="15403"/>
                </a:lnTo>
                <a:lnTo>
                  <a:pt x="4210" y="15524"/>
                </a:lnTo>
                <a:lnTo>
                  <a:pt x="4405" y="15670"/>
                </a:lnTo>
                <a:lnTo>
                  <a:pt x="4648" y="15889"/>
                </a:lnTo>
                <a:lnTo>
                  <a:pt x="4770" y="15987"/>
                </a:lnTo>
                <a:lnTo>
                  <a:pt x="4916" y="16060"/>
                </a:lnTo>
                <a:lnTo>
                  <a:pt x="5329" y="16230"/>
                </a:lnTo>
                <a:lnTo>
                  <a:pt x="5767" y="16352"/>
                </a:lnTo>
                <a:lnTo>
                  <a:pt x="6205" y="16473"/>
                </a:lnTo>
                <a:lnTo>
                  <a:pt x="6643" y="16571"/>
                </a:lnTo>
                <a:lnTo>
                  <a:pt x="7081" y="16619"/>
                </a:lnTo>
                <a:lnTo>
                  <a:pt x="7543" y="16619"/>
                </a:lnTo>
                <a:lnTo>
                  <a:pt x="7981" y="16595"/>
                </a:lnTo>
                <a:lnTo>
                  <a:pt x="8419" y="16522"/>
                </a:lnTo>
                <a:lnTo>
                  <a:pt x="8492" y="16498"/>
                </a:lnTo>
                <a:lnTo>
                  <a:pt x="8541" y="16449"/>
                </a:lnTo>
                <a:lnTo>
                  <a:pt x="8760" y="16498"/>
                </a:lnTo>
                <a:lnTo>
                  <a:pt x="8979" y="16498"/>
                </a:lnTo>
                <a:lnTo>
                  <a:pt x="9417" y="16425"/>
                </a:lnTo>
                <a:lnTo>
                  <a:pt x="9855" y="16352"/>
                </a:lnTo>
                <a:lnTo>
                  <a:pt x="10293" y="16254"/>
                </a:lnTo>
                <a:lnTo>
                  <a:pt x="10707" y="16133"/>
                </a:lnTo>
                <a:lnTo>
                  <a:pt x="11120" y="15987"/>
                </a:lnTo>
                <a:lnTo>
                  <a:pt x="11510" y="15841"/>
                </a:lnTo>
                <a:lnTo>
                  <a:pt x="11875" y="15670"/>
                </a:lnTo>
                <a:lnTo>
                  <a:pt x="12240" y="15476"/>
                </a:lnTo>
                <a:lnTo>
                  <a:pt x="12605" y="15257"/>
                </a:lnTo>
                <a:lnTo>
                  <a:pt x="12945" y="15013"/>
                </a:lnTo>
                <a:lnTo>
                  <a:pt x="13262" y="14770"/>
                </a:lnTo>
                <a:lnTo>
                  <a:pt x="13578" y="14502"/>
                </a:lnTo>
                <a:lnTo>
                  <a:pt x="13870" y="14235"/>
                </a:lnTo>
                <a:lnTo>
                  <a:pt x="14186" y="13918"/>
                </a:lnTo>
                <a:lnTo>
                  <a:pt x="14454" y="13626"/>
                </a:lnTo>
                <a:lnTo>
                  <a:pt x="14697" y="13286"/>
                </a:lnTo>
                <a:lnTo>
                  <a:pt x="14940" y="12945"/>
                </a:lnTo>
                <a:lnTo>
                  <a:pt x="15159" y="12580"/>
                </a:lnTo>
                <a:lnTo>
                  <a:pt x="15354" y="12215"/>
                </a:lnTo>
                <a:lnTo>
                  <a:pt x="15549" y="11850"/>
                </a:lnTo>
                <a:lnTo>
                  <a:pt x="15719" y="11461"/>
                </a:lnTo>
                <a:lnTo>
                  <a:pt x="15865" y="11071"/>
                </a:lnTo>
                <a:lnTo>
                  <a:pt x="16011" y="10658"/>
                </a:lnTo>
                <a:lnTo>
                  <a:pt x="16108" y="10244"/>
                </a:lnTo>
                <a:lnTo>
                  <a:pt x="16206" y="9806"/>
                </a:lnTo>
                <a:lnTo>
                  <a:pt x="16254" y="9514"/>
                </a:lnTo>
                <a:lnTo>
                  <a:pt x="16279" y="9198"/>
                </a:lnTo>
                <a:lnTo>
                  <a:pt x="16279" y="9028"/>
                </a:lnTo>
                <a:lnTo>
                  <a:pt x="16279" y="8882"/>
                </a:lnTo>
                <a:lnTo>
                  <a:pt x="16230" y="8736"/>
                </a:lnTo>
                <a:lnTo>
                  <a:pt x="16157" y="8614"/>
                </a:lnTo>
                <a:lnTo>
                  <a:pt x="16157" y="8298"/>
                </a:lnTo>
                <a:lnTo>
                  <a:pt x="16157" y="8079"/>
                </a:lnTo>
                <a:lnTo>
                  <a:pt x="16157" y="7860"/>
                </a:lnTo>
                <a:lnTo>
                  <a:pt x="16157" y="7641"/>
                </a:lnTo>
                <a:lnTo>
                  <a:pt x="16157" y="7422"/>
                </a:lnTo>
                <a:lnTo>
                  <a:pt x="16084" y="6935"/>
                </a:lnTo>
                <a:lnTo>
                  <a:pt x="15962" y="6448"/>
                </a:lnTo>
                <a:lnTo>
                  <a:pt x="15841" y="5962"/>
                </a:lnTo>
                <a:lnTo>
                  <a:pt x="15743" y="5499"/>
                </a:lnTo>
                <a:lnTo>
                  <a:pt x="15622" y="5061"/>
                </a:lnTo>
                <a:lnTo>
                  <a:pt x="15500" y="4648"/>
                </a:lnTo>
                <a:lnTo>
                  <a:pt x="15330" y="4234"/>
                </a:lnTo>
                <a:lnTo>
                  <a:pt x="15135" y="3845"/>
                </a:lnTo>
                <a:lnTo>
                  <a:pt x="14892" y="3480"/>
                </a:lnTo>
                <a:lnTo>
                  <a:pt x="14648" y="3139"/>
                </a:lnTo>
                <a:lnTo>
                  <a:pt x="14356" y="2798"/>
                </a:lnTo>
                <a:lnTo>
                  <a:pt x="14065" y="2458"/>
                </a:lnTo>
                <a:lnTo>
                  <a:pt x="13724" y="2166"/>
                </a:lnTo>
                <a:lnTo>
                  <a:pt x="13359" y="1874"/>
                </a:lnTo>
                <a:lnTo>
                  <a:pt x="12970" y="1606"/>
                </a:lnTo>
                <a:lnTo>
                  <a:pt x="12556" y="1363"/>
                </a:lnTo>
                <a:lnTo>
                  <a:pt x="12142" y="1144"/>
                </a:lnTo>
                <a:lnTo>
                  <a:pt x="11729" y="925"/>
                </a:lnTo>
                <a:lnTo>
                  <a:pt x="10877" y="560"/>
                </a:lnTo>
                <a:lnTo>
                  <a:pt x="10488" y="414"/>
                </a:lnTo>
                <a:lnTo>
                  <a:pt x="10098" y="292"/>
                </a:lnTo>
                <a:lnTo>
                  <a:pt x="9685" y="171"/>
                </a:lnTo>
                <a:lnTo>
                  <a:pt x="9271" y="73"/>
                </a:lnTo>
                <a:lnTo>
                  <a:pt x="8833" y="25"/>
                </a:lnTo>
                <a:lnTo>
                  <a:pt x="8419"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Debrief"/>
          <p:cNvSpPr/>
          <p:nvPr/>
        </p:nvSpPr>
        <p:spPr>
          <a:xfrm>
            <a:off x="4174427" y="132877"/>
            <a:ext cx="3062176" cy="1998921"/>
          </a:xfrm>
          <a:prstGeom prst="wedgeEllipseCallout">
            <a:avLst/>
          </a:prstGeom>
          <a:solidFill>
            <a:srgbClr val="9A57CD"/>
          </a:solidFill>
          <a:ln>
            <a:solidFill>
              <a:srgbClr val="9A5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Debrief</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Aumer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Custom 2">
      <a:majorFont>
        <a:latin typeface="Shadows Into Light Two"/>
        <a:ea typeface=""/>
        <a:cs typeface=""/>
      </a:majorFont>
      <a:minorFont>
        <a:latin typeface="Chiv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3926</TotalTime>
  <Words>9115</Words>
  <Application>Microsoft Office PowerPoint</Application>
  <PresentationFormat>On-screen Show (16:9)</PresentationFormat>
  <Paragraphs>919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Shadows Into Light Two</vt:lpstr>
      <vt:lpstr>Wingdings</vt:lpstr>
      <vt:lpstr>Chivo Light</vt:lpstr>
      <vt:lpstr>Arial</vt:lpstr>
      <vt:lpstr>Times New Roman</vt:lpstr>
      <vt:lpstr>Aumerle template</vt:lpstr>
      <vt:lpstr>Program Accountability</vt:lpstr>
      <vt:lpstr>PowerPoint Presentation</vt:lpstr>
      <vt:lpstr>PowerPoint Presentation</vt:lpstr>
      <vt:lpstr>PowerPoint Presentation</vt:lpstr>
      <vt:lpstr>Overview</vt:lpstr>
      <vt:lpstr>PowerPoint Presentation</vt:lpstr>
      <vt:lpstr>PowerPoint Presentation</vt:lpstr>
      <vt:lpstr>Sponsoring Organizations + Facilities are responsible for maintaining and tracking TWO types of records.</vt:lpstr>
      <vt:lpstr>Name That Program Record</vt:lpstr>
      <vt:lpstr>PowerPoint Presentation</vt:lpstr>
      <vt:lpstr>PowerPoint Presentation</vt:lpstr>
      <vt:lpstr>PowerPoint Presentation</vt:lpstr>
      <vt:lpstr>PowerPoint Presentation</vt:lpstr>
      <vt:lpstr>PowerPoint Presentation</vt:lpstr>
      <vt:lpstr>Name That Financial Record</vt:lpstr>
      <vt:lpstr>PowerPoint Presentation</vt:lpstr>
      <vt:lpstr>PowerPoint Presentation</vt:lpstr>
      <vt:lpstr>PowerPoint Presentation</vt:lpstr>
      <vt:lpstr>PowerPoint Presentation</vt:lpstr>
      <vt:lpstr>PowerPoint Presentation</vt:lpstr>
      <vt:lpstr>PowerPoint Presentation</vt:lpstr>
      <vt:lpstr>Recap</vt:lpstr>
      <vt:lpstr>References</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Yonaitis, Conchetta (VDH)</dc:creator>
  <cp:lastModifiedBy>Beck, Meredith (VDH)</cp:lastModifiedBy>
  <cp:revision>218</cp:revision>
  <cp:lastPrinted>2019-06-28T23:53:37Z</cp:lastPrinted>
  <dcterms:modified xsi:type="dcterms:W3CDTF">2019-07-29T15:31:03Z</dcterms:modified>
</cp:coreProperties>
</file>