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8"/>
  </p:notesMasterIdLst>
  <p:handoutMasterIdLst>
    <p:handoutMasterId r:id="rId59"/>
  </p:handoutMasterIdLst>
  <p:sldIdLst>
    <p:sldId id="399" r:id="rId2"/>
    <p:sldId id="259" r:id="rId3"/>
    <p:sldId id="260" r:id="rId4"/>
    <p:sldId id="262" r:id="rId5"/>
    <p:sldId id="263" r:id="rId6"/>
    <p:sldId id="305" r:id="rId7"/>
    <p:sldId id="306" r:id="rId8"/>
    <p:sldId id="307" r:id="rId9"/>
    <p:sldId id="264"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261" r:id="rId29"/>
    <p:sldId id="267" r:id="rId30"/>
    <p:sldId id="309" r:id="rId31"/>
    <p:sldId id="393" r:id="rId32"/>
    <p:sldId id="421" r:id="rId33"/>
    <p:sldId id="420" r:id="rId34"/>
    <p:sldId id="419" r:id="rId35"/>
    <p:sldId id="397" r:id="rId36"/>
    <p:sldId id="398" r:id="rId37"/>
    <p:sldId id="270" r:id="rId38"/>
    <p:sldId id="273" r:id="rId39"/>
    <p:sldId id="274" r:id="rId40"/>
    <p:sldId id="275" r:id="rId41"/>
    <p:sldId id="276" r:id="rId42"/>
    <p:sldId id="422" r:id="rId43"/>
    <p:sldId id="277" r:id="rId44"/>
    <p:sldId id="278" r:id="rId45"/>
    <p:sldId id="279" r:id="rId46"/>
    <p:sldId id="425" r:id="rId47"/>
    <p:sldId id="426" r:id="rId48"/>
    <p:sldId id="281" r:id="rId49"/>
    <p:sldId id="313" r:id="rId50"/>
    <p:sldId id="300" r:id="rId51"/>
    <p:sldId id="283" r:id="rId52"/>
    <p:sldId id="312" r:id="rId53"/>
    <p:sldId id="311" r:id="rId54"/>
    <p:sldId id="285" r:id="rId55"/>
    <p:sldId id="424" r:id="rId56"/>
    <p:sldId id="286" r:id="rId5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FF"/>
    <a:srgbClr val="B2B2B2"/>
    <a:srgbClr val="6699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0" autoAdjust="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361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1361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361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2C17CDB5-C3FF-4F1A-AD11-CE647466742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45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60420"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5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45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5B6CB098-6F47-4B3F-8B68-7850BA6AFB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smtClean="0"/>
              <a:t>**Important Note: Given the breadth of information, this RADAR curriculum should be allocated a minimum of 90 minutes.  Virginia has a 4-hour training curriculum available for family planning/reproductive health providers that reviews the screening process and options for services/referrals in much more detail for this setting.  Visit www.projectconnectva.com for more information.  </a:t>
            </a:r>
          </a:p>
        </p:txBody>
      </p:sp>
      <p:sp>
        <p:nvSpPr>
          <p:cNvPr id="61444" name="Slide Number Placeholder 3"/>
          <p:cNvSpPr>
            <a:spLocks noGrp="1"/>
          </p:cNvSpPr>
          <p:nvPr>
            <p:ph type="sldNum" sz="quarter" idx="5"/>
          </p:nvPr>
        </p:nvSpPr>
        <p:spPr>
          <a:noFill/>
        </p:spPr>
        <p:txBody>
          <a:bodyPr/>
          <a:lstStyle/>
          <a:p>
            <a:fld id="{D73F71FD-4F57-41F2-9DF3-45E01FDF9C3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D84AF27-4251-48F4-9B47-E46E9C4F7232}" type="slidenum">
              <a:rPr lang="en-US" smtClean="0"/>
              <a:pPr/>
              <a:t>16</a:t>
            </a:fld>
            <a:endParaRPr lang="en-US" smtClean="0"/>
          </a:p>
        </p:txBody>
      </p:sp>
      <p:sp>
        <p:nvSpPr>
          <p:cNvPr id="7065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eaLnBrk="1" hangingPunct="1"/>
            <a:fld id="{26B76229-5959-49BD-903A-677AE8F2EF61}" type="slidenum">
              <a:rPr lang="en-US" sz="1200">
                <a:latin typeface="Corbel" pitchFamily="34" charset="0"/>
              </a:rPr>
              <a:pPr algn="r" eaLnBrk="1" hangingPunct="1"/>
              <a:t>16</a:t>
            </a:fld>
            <a:endParaRPr lang="en-US" sz="1200">
              <a:latin typeface="Corbel" pitchFamily="34"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lIns="93177" tIns="46589" rIns="93177" bIns="46589"/>
          <a:lstStyle/>
          <a:p>
            <a:pPr eaLnBrk="1" hangingPunct="1">
              <a:buFontTx/>
              <a:buChar char="•"/>
            </a:pPr>
            <a:r>
              <a:rPr lang="en-US" smtClean="0"/>
              <a:t>Qualitative and quantitative research have shown an association between birth control sabotage and IPV.</a:t>
            </a:r>
          </a:p>
          <a:p>
            <a:pPr eaLnBrk="1" hangingPunct="1">
              <a:buFontTx/>
              <a:buChar char="•"/>
            </a:pPr>
            <a:endParaRPr lang="en-US" smtClean="0"/>
          </a:p>
          <a:p>
            <a:pPr eaLnBrk="1" hangingPunct="1">
              <a:buFontTx/>
              <a:buChar char="•"/>
            </a:pPr>
            <a:r>
              <a:rPr lang="en-US" smtClean="0"/>
              <a:t>Fanslow et al. (2008) conducted interviews with a random sample of 2790 women who had ever had sexual intercourse, ages 18-64 years old.  Women who had ever experienced IPV were more likely to have had partners who refused to use condoms or prevented women from using contraception (5.4% vs. 1.3%). </a:t>
            </a:r>
          </a:p>
          <a:p>
            <a:pPr eaLnBrk="1" hangingPunct="1"/>
            <a:endParaRPr lang="en-US" smtClean="0"/>
          </a:p>
          <a:p>
            <a:pPr eaLnBrk="1" hangingPunct="1">
              <a:buFontTx/>
              <a:buChar char="•"/>
            </a:pPr>
            <a:r>
              <a:rPr lang="en-US" smtClean="0"/>
              <a:t>Miller et al (2007) conducted interviews with sexually active adolescent females (n=53).  One-quarter (26%; n=14) of participants reported that their abusive male partners were actively trying to get them pregnant.  Common tactics used by abusive male partners included:</a:t>
            </a:r>
          </a:p>
          <a:p>
            <a:pPr lvl="1" eaLnBrk="1" hangingPunct="1">
              <a:buFontTx/>
              <a:buChar char="•"/>
            </a:pPr>
            <a:r>
              <a:rPr lang="en-US" smtClean="0"/>
              <a:t>Manipulating condom use</a:t>
            </a:r>
          </a:p>
          <a:p>
            <a:pPr lvl="1" eaLnBrk="1" hangingPunct="1">
              <a:buFontTx/>
              <a:buChar char="•"/>
            </a:pPr>
            <a:r>
              <a:rPr lang="en-US" smtClean="0"/>
              <a:t>Sabotaging birth control use</a:t>
            </a:r>
          </a:p>
          <a:p>
            <a:pPr lvl="1" eaLnBrk="1" hangingPunct="1">
              <a:buFontTx/>
              <a:buChar char="•"/>
            </a:pPr>
            <a:r>
              <a:rPr lang="en-US" smtClean="0"/>
              <a:t>Making explicit statements about wanting her to become pregnant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63839E3-C6B2-4BE0-997F-5F195645452F}" type="slidenum">
              <a:rPr lang="en-US" smtClean="0"/>
              <a:pPr/>
              <a:t>17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Williams and colleagues conducted a case control study with 225 women to examine whether IPV was associated with women’s risk for problems in contraception use.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A1658FD-E0C2-4DD5-8C46-628DCFA058A2}" type="slidenum">
              <a:rPr lang="en-US" smtClean="0"/>
              <a:pPr/>
              <a:t>18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buFontTx/>
              <a:buChar char="•"/>
            </a:pPr>
            <a:r>
              <a:rPr lang="en-US" smtClean="0"/>
              <a:t>This study by Roberts and colleagues (2005) analyzed data from the National Longitudinal Study of Adolescent Health.  The analyses adjusted for sociodemographic factors, the number of intimate partners, and a history of forced sexual intercourse. A past history or current involvement in a physically abusive relationship was associated with a history of being pregnant among sexually active adolescent girls.  Physical abuse was defined as “push you,” “shove you,” or “throw something at you.”</a:t>
            </a:r>
          </a:p>
          <a:p>
            <a:pPr eaLnBrk="1" hangingPunct="1">
              <a:buFontTx/>
              <a:buChar char="•"/>
            </a:pPr>
            <a:endParaRPr lang="en-US" smtClean="0"/>
          </a:p>
          <a:p>
            <a:pPr eaLnBrk="1" hangingPunct="1">
              <a:buFontTx/>
              <a:buChar char="•"/>
            </a:pPr>
            <a:r>
              <a:rPr lang="en-US" smtClean="0"/>
              <a:t>In a study by Silverman et al. (2001), adolescent girls who experienced physical or sexual dating violence were 6 times more likely to become pregnant than their non abused peers.</a:t>
            </a:r>
          </a:p>
          <a:p>
            <a:pPr lvl="1" eaLnBrk="1" hangingPunct="1"/>
            <a:endParaRPr lang="en-US" sz="700" smtClean="0"/>
          </a:p>
          <a:p>
            <a:pPr lvl="1" eaLnBrk="1" hangingPunct="1">
              <a:buFont typeface="Wingdings" pitchFamily="2" charset="2"/>
              <a:buNone/>
            </a:pPr>
            <a:r>
              <a:rPr lang="en-US" sz="700" smtClean="0"/>
              <a:t>              </a:t>
            </a:r>
            <a:endParaRPr lang="en-US" sz="600" smtClean="0"/>
          </a:p>
          <a:p>
            <a:pPr eaLnBrk="1" hangingPunct="1">
              <a:buFontTx/>
              <a:buChar char="•"/>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a:ln/>
        </p:spPr>
      </p:sp>
      <p:sp>
        <p:nvSpPr>
          <p:cNvPr id="73731" name="Rectangle 3"/>
          <p:cNvSpPr>
            <a:spLocks noGrp="1"/>
          </p:cNvSpPr>
          <p:nvPr>
            <p:ph type="body" idx="1"/>
          </p:nvPr>
        </p:nvSpPr>
        <p:spPr>
          <a:noFill/>
          <a:ln/>
        </p:spPr>
        <p:txBody>
          <a:bodyPr/>
          <a:lstStyle/>
          <a:p>
            <a:pPr eaLnBrk="1" hangingPunct="1"/>
            <a:r>
              <a:rPr lang="en-US" smtClean="0"/>
              <a:t>Virginia PRAMS 2007-2008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C19C0CB-7C37-4423-8DDE-D67935430C26}" type="slidenum">
              <a:rPr lang="en-US" smtClean="0"/>
              <a:pPr/>
              <a:t>20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buFontTx/>
              <a:buChar char="•"/>
            </a:pPr>
            <a:r>
              <a:rPr lang="en-US" smtClean="0"/>
              <a:t>This study by Wu and colleagues (2003) was part of a larger, randomized clinical trial that recruited urban, minority women (n=1590) from out-patient clinics at a large urban hospital in New York City.  The mean age of participants was 35.4 years with the majority of women identifying as African American or Latina. Sexual risk behaviors were measured with the Sexual Risk Behavior Questionnaire (SRBQ). </a:t>
            </a:r>
          </a:p>
          <a:p>
            <a:pPr eaLnBrk="1" hangingPunct="1">
              <a:buFontTx/>
              <a:buChar char="•"/>
            </a:pPr>
            <a:r>
              <a:rPr lang="en-US" smtClean="0"/>
              <a:t>Approximately 1 in 5 women reported experiencing current physical and/or sexual IPV in their primary heterosexual relationship. </a:t>
            </a:r>
          </a:p>
          <a:p>
            <a:pPr eaLnBrk="1" hangingPunct="1">
              <a:buFontTx/>
              <a:buChar char="•"/>
            </a:pPr>
            <a:r>
              <a:rPr lang="en-US" smtClean="0"/>
              <a:t>Compared to women who reported never experiencing IPV, women who reported experiencing current or past IPV were:</a:t>
            </a:r>
          </a:p>
          <a:p>
            <a:pPr lvl="1" eaLnBrk="1" hangingPunct="1">
              <a:buFontTx/>
              <a:buChar char="•"/>
            </a:pPr>
            <a:r>
              <a:rPr lang="en-US" smtClean="0"/>
              <a:t>2.9 times as likely to have multiple sexual partners in the past year</a:t>
            </a:r>
          </a:p>
          <a:p>
            <a:pPr lvl="1" eaLnBrk="1" hangingPunct="1">
              <a:buFontTx/>
              <a:buChar char="•"/>
            </a:pPr>
            <a:r>
              <a:rPr lang="en-US" smtClean="0"/>
              <a:t>2.5 times more likely to report having a past or current STI</a:t>
            </a:r>
          </a:p>
          <a:p>
            <a:pPr lvl="1" eaLnBrk="1" hangingPunct="1">
              <a:buFontTx/>
              <a:buChar char="•"/>
            </a:pPr>
            <a:r>
              <a:rPr lang="en-US" smtClean="0"/>
              <a:t>2.1 times more likely to never use condoms</a:t>
            </a:r>
          </a:p>
          <a:p>
            <a:pPr lvl="1" eaLnBrk="1" hangingPunct="1">
              <a:buFontTx/>
              <a:buChar char="•"/>
            </a:pPr>
            <a:r>
              <a:rPr lang="en-US" smtClean="0"/>
              <a:t>3.6 times more likely to use condoms less than half of the instances of sex with their primary partners versus using condoms 100% of the time</a:t>
            </a:r>
          </a:p>
          <a:p>
            <a:pPr lvl="1" eaLnBrk="1" hangingPunct="1">
              <a:buFontTx/>
              <a:buChar char="•"/>
            </a:pPr>
            <a:r>
              <a:rPr lang="en-US" smtClean="0"/>
              <a:t>3.0 times more likely to report having a partner with a known HIV risk factor</a:t>
            </a:r>
          </a:p>
          <a:p>
            <a:pPr lvl="1"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81215CE-9D2A-4A76-B8ED-DEE82C9593B8}" type="slidenum">
              <a:rPr lang="en-US" smtClean="0"/>
              <a:pPr/>
              <a:t>21</a:t>
            </a:fld>
            <a:endParaRPr lang="en-US" smtClean="0"/>
          </a:p>
        </p:txBody>
      </p:sp>
      <p:sp>
        <p:nvSpPr>
          <p:cNvPr id="7577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eaLnBrk="1" hangingPunct="1"/>
            <a:fld id="{9993FD61-8236-4277-80DE-969169696585}" type="slidenum">
              <a:rPr lang="en-US" sz="1200">
                <a:latin typeface="Corbel" pitchFamily="34" charset="0"/>
              </a:rPr>
              <a:pPr algn="r" eaLnBrk="1" hangingPunct="1"/>
              <a:t>21</a:t>
            </a:fld>
            <a:endParaRPr lang="en-US" sz="1200">
              <a:latin typeface="Corbel" pitchFamily="34" charset="0"/>
            </a:endParaRPr>
          </a:p>
        </p:txBody>
      </p:sp>
      <p:sp>
        <p:nvSpPr>
          <p:cNvPr id="7578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eaLnBrk="1" hangingPunct="1"/>
            <a:endParaRPr lang="en-US" sz="1200">
              <a:latin typeface="Corbel" pitchFamily="34" charset="0"/>
              <a:cs typeface="Arial" charset="0"/>
            </a:endParaRPr>
          </a:p>
        </p:txBody>
      </p:sp>
      <p:sp>
        <p:nvSpPr>
          <p:cNvPr id="75781" name="Rectangle 2"/>
          <p:cNvSpPr>
            <a:spLocks noGrp="1" noRot="1" noChangeAspect="1" noChangeArrowheads="1" noTextEdit="1"/>
          </p:cNvSpPr>
          <p:nvPr>
            <p:ph type="sldImg"/>
          </p:nvPr>
        </p:nvSpPr>
        <p:spPr>
          <a:xfrm>
            <a:off x="1181100" y="696913"/>
            <a:ext cx="4649788" cy="3486150"/>
          </a:xfrm>
          <a:ln/>
        </p:spPr>
      </p:sp>
      <p:sp>
        <p:nvSpPr>
          <p:cNvPr id="75782" name="Rectangle 3"/>
          <p:cNvSpPr>
            <a:spLocks noGrp="1" noChangeArrowheads="1"/>
          </p:cNvSpPr>
          <p:nvPr>
            <p:ph type="body" idx="1"/>
          </p:nvPr>
        </p:nvSpPr>
        <p:spPr>
          <a:noFill/>
          <a:ln/>
        </p:spPr>
        <p:txBody>
          <a:bodyPr lIns="93177" tIns="46589" rIns="93177" bIns="46589"/>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11889B6-B694-4705-8915-8DA1C3C466EA}" type="slidenum">
              <a:rPr lang="en-US" smtClean="0"/>
              <a:pPr/>
              <a:t>22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buFontTx/>
              <a:buChar char="•"/>
            </a:pPr>
            <a:r>
              <a:rPr lang="en-US" smtClean="0"/>
              <a:t>For additional information on the health effects of forced sex, refer to the section on women’s health </a:t>
            </a:r>
          </a:p>
          <a:p>
            <a:pPr eaLnBrk="1" hangingPunct="1">
              <a:buFontTx/>
              <a:buChar char="•"/>
            </a:pPr>
            <a:r>
              <a:rPr lang="en-US" smtClean="0"/>
              <a:t>In the Coker et al. (2000) study,  the relative risk (RR) of physically abused women experiencing a STI was 3.13 compared to non-abused women.  The relative risk of psychologically abused women experiencing a STI was 1.82. </a:t>
            </a:r>
          </a:p>
          <a:p>
            <a:pPr eaLnBrk="1" hangingPunct="1"/>
            <a:endParaRPr lang="en-US" smtClean="0"/>
          </a:p>
          <a:p>
            <a:pPr eaLnBrk="1" hangingPunct="1">
              <a:buFontTx/>
              <a:buChar char="•"/>
            </a:pPr>
            <a:r>
              <a:rPr lang="en-US" b="1" smtClean="0"/>
              <a:t>RR</a:t>
            </a:r>
            <a:r>
              <a:rPr lang="en-US" smtClean="0"/>
              <a:t> is the abbreviation for relative risk. Relative risk is defined as the incidence rate for persons exposed to a factor compared to the incidence rate for persons not exposed to that factor.  In this study, the factor or exposure is domestic violence and the incidence rate of sexually transmitted diseases is compared among women  who have disclosed domestic violence compared to women who did not disclose a history of domestic violence. (Mausner &amp; Kramer, 1985)</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B80C31B-1B15-4589-B571-0D734BE22163}" type="slidenum">
              <a:rPr lang="en-US" smtClean="0"/>
              <a:pPr/>
              <a:t>23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In this study by Ralford et al. (2009), women were asked about the degree to which they were worried that if they talked about using condoms with their sexual partner that he would respond in negative ways including threatening to hit, push or kick them; leave them, swear at them; or call them names.  Almost half (47.6%) of young (18-21 years) African American women (n=715) reported having experienced relationship abuse in their lifetime; 15% reported abuse by a main sexual partner in the past 60 days. Under high levels of fear for abuse, 76% of women with high STI knowledge were more likely to exhibit inconsistent condom use during their last sexual intercourse with a man compared to 60% of women with low levels of knowledge.  One of the explanation for this counterintuitive finding that the authors offer is that women with more knowledge about STI transmission may balance the risk of abuse with the risk of acquiring an STI, particularly if they know or suspect that their partner is at low risk for STIs.  Overall these findings emphasize the importance of integrating dating violence assessment and prevention into STI and HIV prevention programs.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1C08D83-9F6C-41FB-93F3-63388BE5F693}" type="slidenum">
              <a:rPr lang="en-US" smtClean="0"/>
              <a:pPr/>
              <a:t>24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4F1B2BB-747C-426C-916C-BCB70A3B2ADB}" type="slidenum">
              <a:rPr lang="en-US" smtClean="0"/>
              <a:pPr/>
              <a:t>25</a:t>
            </a:fld>
            <a:endParaRPr lang="en-US" smtClean="0"/>
          </a:p>
        </p:txBody>
      </p:sp>
      <p:sp>
        <p:nvSpPr>
          <p:cNvPr id="7987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eaLnBrk="1" hangingPunct="1"/>
            <a:fld id="{CAEAE53C-C084-4E10-B2BD-415CE59EAC72}" type="slidenum">
              <a:rPr lang="en-US" sz="1200">
                <a:latin typeface="Corbel" pitchFamily="34" charset="0"/>
              </a:rPr>
              <a:pPr algn="r" eaLnBrk="1" hangingPunct="1"/>
              <a:t>25</a:t>
            </a:fld>
            <a:endParaRPr lang="en-US" sz="1200">
              <a:latin typeface="Corbel" pitchFamily="34"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lIns="93177" tIns="46589" rIns="93177" bIns="46589"/>
          <a:lstStyle/>
          <a:p>
            <a:pPr eaLnBrk="1" hangingPunct="1">
              <a:spcAft>
                <a:spcPct val="40000"/>
              </a:spcAft>
              <a:buFontTx/>
              <a:buChar char="•"/>
            </a:pPr>
            <a:r>
              <a:rPr lang="en-US" smtClean="0"/>
              <a:t>Glander et al, (1998) reported that women with a history of abuse reported relationship issues as the sole reason for pregnancy termination more often than women who did not disclose a history of abuse.</a:t>
            </a:r>
          </a:p>
          <a:p>
            <a:pPr eaLnBrk="1" hangingPunct="1">
              <a:spcAft>
                <a:spcPct val="40000"/>
              </a:spcAft>
              <a:buFontTx/>
              <a:buChar char="•"/>
            </a:pPr>
            <a:r>
              <a:rPr lang="en-US" smtClean="0"/>
              <a:t>Leung et al, (2002) interviewed women seeking termination of pregnancy at a hospital in Hong Kong and a comparison group of  non-abortion seeking, general gynecology patients.</a:t>
            </a:r>
          </a:p>
          <a:p>
            <a:pPr lvl="1" eaLnBrk="1" hangingPunct="1">
              <a:spcAft>
                <a:spcPct val="40000"/>
              </a:spcAft>
              <a:buFontTx/>
              <a:buChar char="•"/>
            </a:pPr>
            <a:r>
              <a:rPr lang="en-US" smtClean="0"/>
              <a:t>The prevalence of lifetime IPV was 27.3% among women seeking abortions compared to  8.2% among non-abortion seeking, general gynecology patients</a:t>
            </a:r>
          </a:p>
          <a:p>
            <a:pPr lvl="1" eaLnBrk="1" hangingPunct="1">
              <a:spcAft>
                <a:spcPct val="40000"/>
              </a:spcAft>
              <a:buFontTx/>
              <a:buChar char="•"/>
            </a:pPr>
            <a:r>
              <a:rPr lang="en-US" smtClean="0"/>
              <a:t>More than 25% of abortion-seeking patients indicated that their decision for termination of pregnancy had been affected by their experience of abuse</a:t>
            </a:r>
          </a:p>
          <a:p>
            <a:pPr lvl="1" eaLnBrk="1" hangingPunct="1">
              <a:spcAft>
                <a:spcPct val="40000"/>
              </a:spcAft>
              <a:buFontTx/>
              <a:buChar char="•"/>
            </a:pPr>
            <a:r>
              <a:rPr lang="en-US" smtClean="0"/>
              <a:t>Abortion seeking patients reported more serious physical injuries from abuse compared to non-abortion seeking, gynecology patients who also disclosed abuse</a:t>
            </a:r>
          </a:p>
          <a:p>
            <a:pPr eaLnBrk="1" hangingPunct="1">
              <a:spcAft>
                <a:spcPct val="40000"/>
              </a:spcAft>
              <a:buFontTx/>
              <a:buChar char="•"/>
            </a:pPr>
            <a:r>
              <a:rPr lang="en-US" smtClean="0"/>
              <a:t>Whitehead and Fanslow (2005) conducted a survey with 218 women seen at an abortion clinic.  In the past year, nearly 1 out of 10 (8.5%) had experienced sexual abuse. </a:t>
            </a:r>
          </a:p>
          <a:p>
            <a:pPr eaLnBrk="1" hangingPunct="1"/>
            <a:endParaRPr lang="en-US" smtClean="0"/>
          </a:p>
          <a:p>
            <a:pPr eaLnBrk="1" hangingPunct="1">
              <a:spcAft>
                <a:spcPct val="40000"/>
              </a:spcAft>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39BC597-0944-4292-9323-4877AA7D1F0C}" type="slidenum">
              <a:rPr lang="en-US" smtClean="0"/>
              <a:pPr/>
              <a:t>8</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75% of women seriously injured or killed were victimized in the process of or just after leaving their abusers.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20DDE3B-C1E0-45E5-9B67-29D9D78DD7D1}" type="slidenum">
              <a:rPr lang="en-US" smtClean="0"/>
              <a:pPr/>
              <a:t>26</a:t>
            </a:fld>
            <a:endParaRPr lang="en-US" smtClean="0"/>
          </a:p>
        </p:txBody>
      </p:sp>
      <p:sp>
        <p:nvSpPr>
          <p:cNvPr id="8089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eaLnBrk="1" hangingPunct="1"/>
            <a:fld id="{5D027AD3-4F18-4C6E-B04C-A7CC37ED9FEF}" type="slidenum">
              <a:rPr lang="en-US" sz="1200">
                <a:latin typeface="Corbel" pitchFamily="34" charset="0"/>
              </a:rPr>
              <a:pPr algn="r" eaLnBrk="1" hangingPunct="1"/>
              <a:t>26</a:t>
            </a:fld>
            <a:endParaRPr lang="en-US" sz="1200">
              <a:latin typeface="Corbel" pitchFamily="34"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lIns="93177" tIns="46589" rIns="93177" bIns="46589"/>
          <a:lstStyle/>
          <a:p>
            <a:pPr eaLnBrk="1" hangingPunct="1"/>
            <a:r>
              <a:rPr lang="en-US" smtClean="0"/>
              <a:t>This study by Fisher and colleagues (2005) was conducted with a large, nonrandom sample (n=1145) of women presenting for termination of pregnancy in Ontario, Canada.  </a:t>
            </a:r>
          </a:p>
          <a:p>
            <a:pPr eaLnBrk="1" hangingPunct="1"/>
            <a:endParaRPr lang="en-US" smtClean="0"/>
          </a:p>
          <a:p>
            <a:pPr eaLnBrk="1" hangingPunct="1"/>
            <a:r>
              <a:rPr lang="en-US" smtClean="0"/>
              <a:t>Wu et. al. (2006) analyzed data from 2002 young women seeking abortion in China.  Women presenting for a third or subsequent abortion were 2.78 times more likely to have experienced physical abuse by a male partner compared to women seeking their first abortion.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en-US" smtClean="0"/>
              <a:t>Abortion can be a controversial topic so it is always good to preface any research on the issue with this acknowledgement of the different opinions in the room about this issue.</a:t>
            </a:r>
          </a:p>
          <a:p>
            <a:pPr eaLnBrk="1" hangingPunct="1"/>
            <a:endParaRPr lang="en-US" smtClean="0"/>
          </a:p>
          <a:p>
            <a:pPr eaLnBrk="1" hangingPunct="1"/>
            <a:r>
              <a:rPr lang="en-US" smtClean="0"/>
              <a:t>The facilitator does not need to take any positions but rather to lift up what the data says about violence and risk for unplanned pregnancy and abortion.</a:t>
            </a:r>
          </a:p>
        </p:txBody>
      </p:sp>
      <p:sp>
        <p:nvSpPr>
          <p:cNvPr id="81924" name="Slide Number Placeholder 3"/>
          <p:cNvSpPr>
            <a:spLocks noGrp="1"/>
          </p:cNvSpPr>
          <p:nvPr>
            <p:ph type="sldNum" sz="quarter" idx="5"/>
          </p:nvPr>
        </p:nvSpPr>
        <p:spPr>
          <a:noFill/>
        </p:spPr>
        <p:txBody>
          <a:bodyPr/>
          <a:lstStyle/>
          <a:p>
            <a:fld id="{42104107-D686-4BE8-917B-F23255C598A5}"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FDDA64E-39E3-4746-9668-5C4A68F6FB94}" type="slidenum">
              <a:rPr lang="en-US" smtClean="0"/>
              <a:pPr/>
              <a:t>28</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Reference: Family &amp; Intimate Partner Homicide Report (Office of the Chief Medical Examiner, 2007)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5030C13-5145-411B-B70E-39507907FD2B}" type="slidenum">
              <a:rPr lang="en-US" smtClean="0"/>
              <a:pPr/>
              <a:t>29</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All references are from studies conducted by Dr. Jacqueline Campbell of Johns Hopkins University School of Nursing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7BADB4-F380-4231-AF6F-6C428ADAEEC1}" type="slidenum">
              <a:rPr lang="en-US" smtClean="0"/>
              <a:pPr/>
              <a:t>33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Virginia Department of Health (2010)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11225"/>
            <a:fld id="{C9C8E6D1-5C00-4BC5-B9E0-820EAD3E9D5A}" type="slidenum">
              <a:rPr lang="en-US" smtClean="0"/>
              <a:pPr defTabSz="911225"/>
              <a:t>35</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11225"/>
            <a:fld id="{C776D8FC-1B0B-4674-956D-EB739A70A915}" type="slidenum">
              <a:rPr lang="en-US" smtClean="0"/>
              <a:pPr defTabSz="911225"/>
              <a:t>36</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C0AA01D-4581-4DAD-96F2-432ACC778588}" type="slidenum">
              <a:rPr lang="en-US" smtClean="0"/>
              <a:pPr/>
              <a:t>37</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Stress that the RADAR steps are designed to be a quick and easy approach to identifying and that the most important aspects are recognizing the signs that may indicate high risk of danger/lethality and knowing referrals.</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90D9141-8B40-4F8D-B627-9973109ACCEA}" type="slidenum">
              <a:rPr lang="en-US" smtClean="0"/>
              <a:pPr/>
              <a:t>40</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52A03F5-B9DD-4BDD-A3EC-6EB097B0750C}" type="slidenum">
              <a:rPr lang="en-US" smtClean="0"/>
              <a:pPr/>
              <a:t>41</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A list of examples of framing statements and assessment questions is in the RADAR booklet for providers.  They should choose one statement and question with which they are comfortable and use it routinely.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330A76B-CB26-4C5B-85F2-63968358C328}" type="slidenum">
              <a:rPr lang="en-US" smtClean="0"/>
              <a:pPr/>
              <a:t>9</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Costs of Intimate Partner Violence Against Women in the United States (Centers for Disease Control and Prevention, 2003)</a:t>
            </a:r>
          </a:p>
          <a:p>
            <a:pPr eaLnBrk="1" hangingPunct="1"/>
            <a:r>
              <a:rPr lang="en-US" smtClean="0"/>
              <a:t>**Note that since costs were re-estimated in 2003 and that health care costs have continued to increase since that time, the costs associated with IPV are likely MUCH higher now.  </a:t>
            </a:r>
          </a:p>
          <a:p>
            <a:pPr eaLnBrk="1" hangingPunct="1"/>
            <a:r>
              <a:rPr lang="en-US" smtClean="0"/>
              <a:t>Reference for mental health care costs comes a study published in the Journal of Family Medicine. Intimate partner violence against women: do victims cost health plans more? (Wisner C.L. et al, 1999).  Note that these costs are likely to also be much higher, given that the data was collected ten or more years ago.</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smtClean="0"/>
              <a:t>In the study – providers used this card as both a prompt for themselves to ask these questions by introducing the card as a self quiz for patients – walking through the questions with the card and asking the patient:</a:t>
            </a:r>
          </a:p>
          <a:p>
            <a:pPr eaLnBrk="1" hangingPunct="1"/>
            <a:endParaRPr lang="en-US" smtClean="0"/>
          </a:p>
          <a:p>
            <a:pPr eaLnBrk="1" hangingPunct="1"/>
            <a:r>
              <a:rPr lang="en-US" smtClean="0"/>
              <a:t>Does YOUR partner mess with your birth control</a:t>
            </a:r>
          </a:p>
          <a:p>
            <a:pPr eaLnBrk="1" hangingPunct="1"/>
            <a:r>
              <a:rPr lang="en-US" smtClean="0"/>
              <a:t>Does YOUR partner refuse to use condemns when you ask</a:t>
            </a:r>
          </a:p>
          <a:p>
            <a:pPr eaLnBrk="1" hangingPunct="1"/>
            <a:r>
              <a:rPr lang="en-US" smtClean="0"/>
              <a:t>Does YOUR partner make you have sex when you don’t want to?</a:t>
            </a:r>
          </a:p>
          <a:p>
            <a:pPr eaLnBrk="1" hangingPunct="1"/>
            <a:r>
              <a:rPr lang="en-US" smtClean="0"/>
              <a:t>Does YOUR partner tell you who to talk to or where to go?</a:t>
            </a:r>
          </a:p>
          <a:p>
            <a:pPr eaLnBrk="1" hangingPunct="1"/>
            <a:endParaRPr lang="en-US" smtClean="0"/>
          </a:p>
          <a:p>
            <a:pPr eaLnBrk="1" hangingPunct="1"/>
            <a:r>
              <a:rPr lang="en-US" smtClean="0"/>
              <a:t>Training participants will be asked to do this same approach in their clinic.</a:t>
            </a:r>
          </a:p>
        </p:txBody>
      </p:sp>
      <p:sp>
        <p:nvSpPr>
          <p:cNvPr id="91140" name="Slide Number Placeholder 3"/>
          <p:cNvSpPr>
            <a:spLocks noGrp="1"/>
          </p:cNvSpPr>
          <p:nvPr>
            <p:ph type="sldNum" sz="quarter" idx="5"/>
          </p:nvPr>
        </p:nvSpPr>
        <p:spPr>
          <a:noFill/>
        </p:spPr>
        <p:txBody>
          <a:bodyPr/>
          <a:lstStyle/>
          <a:p>
            <a:fld id="{C2071720-E60C-4847-91F2-A504556DCA89}" type="slidenum">
              <a:rPr lang="en-US" smtClean="0"/>
              <a:pPr/>
              <a:t>42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r>
              <a:rPr lang="en-US" smtClean="0"/>
              <a:t>Resource: Danger Assessment Tool (www.dangerassessment.org)</a:t>
            </a:r>
          </a:p>
        </p:txBody>
      </p:sp>
      <p:sp>
        <p:nvSpPr>
          <p:cNvPr id="92164" name="Slide Number Placeholder 3"/>
          <p:cNvSpPr>
            <a:spLocks noGrp="1"/>
          </p:cNvSpPr>
          <p:nvPr>
            <p:ph type="sldNum" sz="quarter" idx="5"/>
          </p:nvPr>
        </p:nvSpPr>
        <p:spPr>
          <a:noFill/>
        </p:spPr>
        <p:txBody>
          <a:bodyPr/>
          <a:lstStyle/>
          <a:p>
            <a:fld id="{85F30526-714B-4F8A-828B-CEAB2097E8FE}" type="slidenum">
              <a:rPr lang="en-US" smtClean="0"/>
              <a:pPr/>
              <a:t>44</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B6F75E2-8D6B-424B-A23F-9826604A17E8}" type="slidenum">
              <a:rPr lang="en-US" smtClean="0">
                <a:cs typeface="Arial" charset="0"/>
              </a:rPr>
              <a:pPr/>
              <a:t>46</a:t>
            </a:fld>
            <a:endParaRPr lang="en-US" smtClean="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cs typeface="Arial" charset="0"/>
              </a:rPr>
              <a:t>The next step of the intervention is Harm Reduction Counseling</a:t>
            </a:r>
          </a:p>
          <a:p>
            <a:pPr eaLnBrk="1" hangingPunct="1"/>
            <a:endParaRPr lang="en-US" smtClean="0">
              <a:cs typeface="Arial" charset="0"/>
            </a:endParaRPr>
          </a:p>
          <a:p>
            <a:pPr eaLnBrk="1" hangingPunct="1"/>
            <a:r>
              <a:rPr lang="en-US" smtClean="0">
                <a:cs typeface="Arial" charset="0"/>
              </a:rPr>
              <a:t>This involved </a:t>
            </a:r>
          </a:p>
          <a:p>
            <a:pPr eaLnBrk="1" hangingPunct="1">
              <a:buFontTx/>
              <a:buChar char="•"/>
            </a:pPr>
            <a:r>
              <a:rPr lang="en-US" smtClean="0">
                <a:cs typeface="Arial" charset="0"/>
              </a:rPr>
              <a:t>Providing supportive messages</a:t>
            </a:r>
          </a:p>
          <a:p>
            <a:pPr eaLnBrk="1" hangingPunct="1">
              <a:buFontTx/>
              <a:buChar char="•"/>
            </a:pPr>
            <a:r>
              <a:rPr lang="en-US" smtClean="0">
                <a:cs typeface="Arial" charset="0"/>
              </a:rPr>
              <a:t>Offering birth control that the patient can control</a:t>
            </a:r>
          </a:p>
          <a:p>
            <a:pPr eaLnBrk="1" hangingPunct="1">
              <a:buFontTx/>
              <a:buChar char="•"/>
            </a:pPr>
            <a:r>
              <a:rPr lang="en-US" smtClean="0">
                <a:cs typeface="Arial" charset="0"/>
              </a:rPr>
              <a:t>Emergency contraception</a:t>
            </a:r>
          </a:p>
          <a:p>
            <a:pPr eaLnBrk="1" hangingPunct="1">
              <a:buFontTx/>
              <a:buChar char="•"/>
            </a:pPr>
            <a:r>
              <a:rPr lang="en-US" smtClean="0">
                <a:cs typeface="Arial" charset="0"/>
              </a:rPr>
              <a:t>Discussing safety planning regarding partner notification for an STI</a:t>
            </a:r>
          </a:p>
          <a:p>
            <a:pPr eaLnBrk="1" hangingPunct="1">
              <a:buFontTx/>
              <a:buChar char="•"/>
            </a:pPr>
            <a:endParaRPr lang="en-US" smtClean="0">
              <a:cs typeface="Arial" charset="0"/>
            </a:endParaRPr>
          </a:p>
          <a:p>
            <a:pPr eaLnBrk="1" hangingPunct="1">
              <a:buFontTx/>
              <a:buChar char="•"/>
            </a:pPr>
            <a:r>
              <a:rPr lang="en-US" smtClean="0">
                <a:cs typeface="Arial" charset="0"/>
              </a:rPr>
              <a:t>Facilitator can explain that you will be talking more about STI’s later.</a:t>
            </a:r>
          </a:p>
          <a:p>
            <a:pPr eaLnBrk="1" hangingPunct="1">
              <a:buFontTx/>
              <a:buChar char="•"/>
            </a:pPr>
            <a:endParaRPr lang="en-US" smtClean="0">
              <a:cs typeface="Arial" charset="0"/>
            </a:endParaRPr>
          </a:p>
          <a:p>
            <a:pPr eaLnBrk="1" hangingPunct="1">
              <a:buFontTx/>
              <a:buChar char="•"/>
            </a:pPr>
            <a:r>
              <a:rPr lang="en-US" smtClean="0">
                <a:cs typeface="Arial" charset="0"/>
              </a:rPr>
              <a:t>Note – some clients have male partners that monitor their period – and any change could clue them into the fact that she is using birth control.  </a:t>
            </a:r>
          </a:p>
          <a:p>
            <a:pPr eaLnBrk="1" hangingPunct="1">
              <a:buFontTx/>
              <a:buChar char="•"/>
            </a:pPr>
            <a:endParaRPr lang="en-US" smtClean="0">
              <a:cs typeface="Arial" charset="0"/>
            </a:endParaRPr>
          </a:p>
          <a:p>
            <a:pPr eaLnBrk="1" hangingPunct="1">
              <a:buFontTx/>
              <a:buChar char="•"/>
            </a:pPr>
            <a:r>
              <a:rPr lang="en-US" smtClean="0">
                <a:cs typeface="Arial" charset="0"/>
              </a:rPr>
              <a:t>In that case it is important for the patient to chose a birth control method for her that does not change bleeding patterns – such as some IUD’s and of course Emergency contraception.</a:t>
            </a:r>
          </a:p>
          <a:p>
            <a:pPr eaLnBrk="1" hangingPunct="1"/>
            <a:endParaRPr lang="en-US"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2B830CB-FDD6-42E2-BC5E-DC03A3539F06}" type="slidenum">
              <a:rPr lang="en-US" smtClean="0">
                <a:cs typeface="Arial" charset="0"/>
              </a:rPr>
              <a:pPr/>
              <a:t>47</a:t>
            </a:fld>
            <a:endParaRPr lang="en-US" smtClean="0">
              <a:cs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buFontTx/>
              <a:buChar char="•"/>
            </a:pPr>
            <a:endParaRPr lang="en-US" smtClean="0">
              <a:cs typeface="Arial" charset="0"/>
            </a:endParaRPr>
          </a:p>
          <a:p>
            <a:pPr eaLnBrk="1" hangingPunct="1">
              <a:buFontTx/>
              <a:buChar char="•"/>
            </a:pPr>
            <a:endParaRPr lang="en-US" smtClean="0">
              <a:cs typeface="Arial" charset="0"/>
            </a:endParaRPr>
          </a:p>
          <a:p>
            <a:pPr eaLnBrk="1" hangingPunct="1">
              <a:buFontTx/>
              <a:buChar char="•"/>
            </a:pPr>
            <a:endParaRPr lang="en-US" smtClean="0">
              <a:cs typeface="Arial" charset="0"/>
            </a:endParaRPr>
          </a:p>
          <a:p>
            <a:pPr eaLnBrk="1" hangingPunct="1">
              <a:buFontTx/>
              <a:buChar char="•"/>
            </a:pPr>
            <a:r>
              <a:rPr lang="en-US" smtClean="0">
                <a:cs typeface="Arial" charset="0"/>
              </a:rPr>
              <a:t>What makes interventions and referrals made in the case of reprotductive coercion and pregnancy pressure is that that it lies in the family planning provider reviewing options and THEN making referrals to domestic/sexual violence advocacy sevices.  </a:t>
            </a:r>
          </a:p>
          <a:p>
            <a:pPr eaLnBrk="1" hangingPunct="1">
              <a:buFontTx/>
              <a:buChar char="•"/>
            </a:pPr>
            <a:r>
              <a:rPr lang="en-US" smtClean="0">
                <a:cs typeface="Arial" charset="0"/>
              </a:rPr>
              <a:t>Final element of the intervention that facilitator should review is the Supportive referral</a:t>
            </a:r>
          </a:p>
          <a:p>
            <a:pPr eaLnBrk="1" hangingPunct="1">
              <a:buFontTx/>
              <a:buChar char="•"/>
            </a:pPr>
            <a:endParaRPr lang="en-US" smtClean="0">
              <a:cs typeface="Arial" charset="0"/>
            </a:endParaRPr>
          </a:p>
          <a:p>
            <a:pPr eaLnBrk="1" hangingPunct="1">
              <a:buFontTx/>
              <a:buChar char="•"/>
            </a:pPr>
            <a:r>
              <a:rPr lang="en-US" smtClean="0">
                <a:cs typeface="Arial" charset="0"/>
              </a:rPr>
              <a:t>Stress here that this is different than just handing out a phone number – that the key here is knowing the services involved, discussing the people who are there “I know a woman Clara – she really understands this – and she could be really helpful to talk to”</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0315E29-186B-4CB8-A1EF-33740E1E6F7B}" type="slidenum">
              <a:rPr lang="en-US" smtClean="0"/>
              <a:pPr/>
              <a:t>52</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National and state-specific reviews of domestic-violence related homicides shows that 75% of women seriously injured or killed by their batterers suffer that event just after leaving the relationship or while they are in the process, suggesting that staying with an abuser is safer than leaving.  Each time a victim leaves, we must provide her with more resources and assistance so that, when she does leave, she can do so as safely as possible.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BE89673-09F6-49D6-8B6E-8E1583014601}" type="slidenum">
              <a:rPr lang="en-US" smtClean="0"/>
              <a:pPr/>
              <a:t>10</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National statistic from CDC bulletin on Pregnancy Risk Assessment Monitoring System (2/06), Virginia PRAMS data is from VDH’s survey (2008).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E10B5AD-129D-4E6D-83A5-942C7312F184}" type="slidenum">
              <a:rPr lang="en-US" smtClean="0"/>
              <a:pPr/>
              <a:t>11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spcBef>
                <a:spcPct val="0"/>
              </a:spcBef>
            </a:pPr>
            <a:endParaRPr lang="en-US" smtClean="0"/>
          </a:p>
          <a:p>
            <a:pPr eaLnBrk="1" hangingPunct="1">
              <a:spcBef>
                <a:spcPct val="0"/>
              </a:spcBef>
            </a:pPr>
            <a:endParaRPr lang="en-US" smtClean="0"/>
          </a:p>
        </p:txBody>
      </p:sp>
      <p:sp>
        <p:nvSpPr>
          <p:cNvPr id="65541" name="TextBox 4"/>
          <p:cNvSpPr txBox="1">
            <a:spLocks noChangeArrowheads="1"/>
          </p:cNvSpPr>
          <p:nvPr/>
        </p:nvSpPr>
        <p:spPr bwMode="auto">
          <a:xfrm>
            <a:off x="466725" y="4492625"/>
            <a:ext cx="6153150" cy="657225"/>
          </a:xfrm>
          <a:prstGeom prst="rect">
            <a:avLst/>
          </a:prstGeom>
          <a:noFill/>
          <a:ln w="9525">
            <a:noFill/>
            <a:miter lim="800000"/>
            <a:headEnd/>
            <a:tailEnd/>
          </a:ln>
        </p:spPr>
        <p:txBody>
          <a:bodyPr lIns="92446" tIns="46223" rIns="92446" bIns="46223">
            <a:spAutoFit/>
          </a:bodyPr>
          <a:lstStyle/>
          <a:p>
            <a:r>
              <a:rPr lang="en-US" sz="1200">
                <a:latin typeface="Calibri" pitchFamily="34" charset="0"/>
              </a:rPr>
              <a:t>Experiencing domestic violence around the time of pregnancy has been shown to be associated with substance abuse, mental health problems, and other risk behaviors that are associated with poor pregnancy outcomes.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50D2B48-2B45-4DBC-B3B6-65FEFFFF4F84}" type="slidenum">
              <a:rPr lang="en-US" smtClean="0">
                <a:cs typeface="Arial" charset="0"/>
              </a:rPr>
              <a:pPr/>
              <a:t>12</a:t>
            </a:fld>
            <a:endParaRPr lang="en-US" smtClean="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spcBef>
                <a:spcPct val="0"/>
              </a:spcBef>
            </a:pPr>
            <a:r>
              <a:rPr lang="en-US" smtClean="0">
                <a:cs typeface="Arial" charset="0"/>
              </a:rPr>
              <a:t>In this study:</a:t>
            </a:r>
          </a:p>
          <a:p>
            <a:pPr eaLnBrk="1" hangingPunct="1">
              <a:spcBef>
                <a:spcPct val="0"/>
              </a:spcBef>
            </a:pPr>
            <a:endParaRPr lang="en-US" smtClean="0">
              <a:cs typeface="Arial" charset="0"/>
            </a:endParaRPr>
          </a:p>
          <a:p>
            <a:pPr lvl="1" eaLnBrk="1" hangingPunct="1">
              <a:spcBef>
                <a:spcPct val="0"/>
              </a:spcBef>
              <a:buFontTx/>
              <a:buChar char="•"/>
            </a:pPr>
            <a:r>
              <a:rPr lang="en-US" smtClean="0">
                <a:cs typeface="Arial" charset="0"/>
              </a:rPr>
              <a:t>Women were significantly more likely than men to experience physical or sexual abuse and abuse of power and control by an intimate partner than men</a:t>
            </a:r>
          </a:p>
          <a:p>
            <a:pPr eaLnBrk="1" hangingPunct="1">
              <a:spcBef>
                <a:spcPct val="0"/>
              </a:spcBef>
            </a:pPr>
            <a:endParaRPr lang="en-US" smtClean="0">
              <a:cs typeface="Arial" charset="0"/>
            </a:endParaRPr>
          </a:p>
          <a:p>
            <a:pPr lvl="1" eaLnBrk="1" hangingPunct="1">
              <a:spcBef>
                <a:spcPct val="0"/>
              </a:spcBef>
              <a:buFontTx/>
              <a:buChar char="•"/>
            </a:pPr>
            <a:r>
              <a:rPr lang="en-US" smtClean="0">
                <a:cs typeface="Arial" charset="0"/>
              </a:rPr>
              <a:t>Both physical and psychological abuse by an intimate partner were associated with significant physical and mental health problems for male and female victims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446" tIns="46223" rIns="92446" bIns="46223" anchor="b"/>
          <a:lstStyle/>
          <a:p>
            <a:pPr algn="r"/>
            <a:fld id="{8CBE9622-D91A-4750-AE02-F2E7C214CD77}" type="slidenum">
              <a:rPr lang="en-US" sz="1200">
                <a:latin typeface="Corbel" pitchFamily="34" charset="0"/>
                <a:cs typeface="Arial" charset="0"/>
              </a:rPr>
              <a:pPr algn="r"/>
              <a:t>13</a:t>
            </a:fld>
            <a:endParaRPr lang="en-US" sz="1200">
              <a:latin typeface="Corbel" pitchFamily="34"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spcBef>
                <a:spcPct val="0"/>
              </a:spcBef>
            </a:pPr>
            <a:r>
              <a:rPr lang="en-US" smtClean="0">
                <a:cs typeface="Arial" charset="0"/>
              </a:rPr>
              <a:t>In this study:</a:t>
            </a:r>
          </a:p>
          <a:p>
            <a:pPr eaLnBrk="1" hangingPunct="1">
              <a:spcBef>
                <a:spcPct val="0"/>
              </a:spcBef>
            </a:pPr>
            <a:endParaRPr lang="en-US" smtClean="0">
              <a:cs typeface="Arial" charset="0"/>
            </a:endParaRPr>
          </a:p>
          <a:p>
            <a:pPr lvl="1" eaLnBrk="1" hangingPunct="1">
              <a:spcBef>
                <a:spcPct val="0"/>
              </a:spcBef>
              <a:buFontTx/>
              <a:buChar char="•"/>
            </a:pPr>
            <a:r>
              <a:rPr lang="en-US" smtClean="0">
                <a:cs typeface="Arial" charset="0"/>
              </a:rPr>
              <a:t>Women were significantly more likely than men to experience physical or sexual abuse and abuse of power and control by an intimate partner than men</a:t>
            </a:r>
          </a:p>
          <a:p>
            <a:pPr eaLnBrk="1" hangingPunct="1">
              <a:spcBef>
                <a:spcPct val="0"/>
              </a:spcBef>
            </a:pPr>
            <a:endParaRPr lang="en-US" smtClean="0">
              <a:cs typeface="Arial" charset="0"/>
            </a:endParaRPr>
          </a:p>
          <a:p>
            <a:pPr lvl="1" eaLnBrk="1" hangingPunct="1">
              <a:spcBef>
                <a:spcPct val="0"/>
              </a:spcBef>
              <a:buFontTx/>
              <a:buChar char="•"/>
            </a:pPr>
            <a:r>
              <a:rPr lang="en-US" smtClean="0">
                <a:cs typeface="Arial" charset="0"/>
              </a:rPr>
              <a:t>Both physical and psychological abuse by an intimate partner were associated with significant physical and mental health problems for male and female victims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D70B456-1DA7-4039-837C-10D712B5857C}" type="slidenum">
              <a:rPr lang="en-US" smtClean="0"/>
              <a:pPr/>
              <a:t>14</a:t>
            </a:fld>
            <a:endParaRPr lang="en-US" smtClean="0"/>
          </a:p>
        </p:txBody>
      </p:sp>
      <p:sp>
        <p:nvSpPr>
          <p:cNvPr id="68611" name="Slide Image Placeholder 1"/>
          <p:cNvSpPr>
            <a:spLocks noGrp="1" noRot="1" noChangeAspect="1" noTextEdit="1"/>
          </p:cNvSpPr>
          <p:nvPr>
            <p:ph type="sldImg"/>
          </p:nvPr>
        </p:nvSpPr>
        <p:spPr>
          <a:xfrm>
            <a:off x="1182688" y="696913"/>
            <a:ext cx="4648200" cy="3486150"/>
          </a:xfrm>
          <a:ln/>
        </p:spPr>
      </p:sp>
      <p:sp>
        <p:nvSpPr>
          <p:cNvPr id="68612" name="Notes Placeholder 2"/>
          <p:cNvSpPr>
            <a:spLocks noGrp="1"/>
          </p:cNvSpPr>
          <p:nvPr>
            <p:ph type="body" idx="1"/>
          </p:nvPr>
        </p:nvSpPr>
        <p:spPr>
          <a:noFill/>
          <a:ln/>
        </p:spPr>
        <p:txBody>
          <a:bodyPr lIns="92646" tIns="46323" rIns="92646" bIns="46323"/>
          <a:lstStyle/>
          <a:p>
            <a:pPr marL="233363" indent="-233363" eaLnBrk="1" hangingPunct="1">
              <a:spcBef>
                <a:spcPct val="0"/>
              </a:spcBef>
            </a:pPr>
            <a:r>
              <a:rPr lang="en-US" smtClean="0"/>
              <a:t>       These are common goals among many family planning programs.  There is a wide body of research that has shown how domestic violence is connected to each of these outcomes.  These connections will be described in this training.</a:t>
            </a:r>
          </a:p>
        </p:txBody>
      </p:sp>
      <p:sp>
        <p:nvSpPr>
          <p:cNvPr id="6861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2646" tIns="46323" rIns="92646" bIns="46323" anchor="b"/>
          <a:lstStyle/>
          <a:p>
            <a:pPr algn="r" defTabSz="908050"/>
            <a:endParaRPr lang="en-US" sz="1200">
              <a:latin typeface="Corbe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r>
              <a:rPr lang="en-US" smtClean="0"/>
              <a:t>Facilitator should note that there is a cultural assumption that it is always women who manipulate contraception to get pregnant and trap men in relationships.  </a:t>
            </a:r>
          </a:p>
          <a:p>
            <a:pPr eaLnBrk="1" hangingPunct="1"/>
            <a:endParaRPr lang="en-US" smtClean="0"/>
          </a:p>
          <a:p>
            <a:pPr eaLnBrk="1" hangingPunct="1"/>
            <a:r>
              <a:rPr lang="en-US" smtClean="0"/>
              <a:t>The data that follows demonstrates a less known occurrence of men and boys participating in pregnancy promoting behaviors. </a:t>
            </a:r>
          </a:p>
        </p:txBody>
      </p:sp>
      <p:sp>
        <p:nvSpPr>
          <p:cNvPr id="69636" name="Slide Number Placeholder 3"/>
          <p:cNvSpPr>
            <a:spLocks noGrp="1"/>
          </p:cNvSpPr>
          <p:nvPr>
            <p:ph type="sldNum" sz="quarter" idx="5"/>
          </p:nvPr>
        </p:nvSpPr>
        <p:spPr>
          <a:noFill/>
        </p:spPr>
        <p:txBody>
          <a:bodyPr/>
          <a:lstStyle/>
          <a:p>
            <a:fld id="{5CE37AC0-BB01-4A0B-B2E2-8DFF1E6534AE}"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512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17512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ABB7D0FA-8CDF-4435-8FC7-D556B0CDDF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E6659A9-2741-4432-BF96-8C3C9DA37A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9604583-252C-4164-A694-A41D7F9325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FE975634-C4CB-42EB-9D8F-DEAE6434811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26C5682-794D-4954-8748-D2FC3254003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pPr>
              <a:defRPr/>
            </a:pPr>
            <a:fld id="{42BFC35A-3E4F-4921-8B64-3EC3118385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471ED695-555B-430D-B0C7-1796D89B182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B1BF800-D60F-4A74-B945-DBFD0F226BA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DB9B7AF7-0DCA-4197-A574-05B9D20270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71C40EA0-D9FD-4E84-A6EA-8AFEABCD49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5A50683D-5325-4356-B760-81168346D2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90C18A73-10BD-4035-85DE-7EC57EF258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9E0E813-6B15-4101-B8EB-4690C2C959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0C1A8E25-AE52-47B3-985E-BECA98ACF8C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17408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17408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17408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17408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8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7409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7409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7409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7409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9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409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7409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17410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7410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13751C4D-9D4D-47E6-8505-BC7AA07B4A02}" type="slidenum">
              <a:rPr lang="en-US"/>
              <a:pPr>
                <a:defRPr/>
              </a:pPr>
              <a:t>‹#›</a:t>
            </a:fld>
            <a:endParaRPr lang="en-US"/>
          </a:p>
        </p:txBody>
      </p:sp>
      <p:sp>
        <p:nvSpPr>
          <p:cNvPr id="17410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1"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acog.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massmed.org/AM/Template.cfm?Section=Violence" TargetMode="External"/><Relationship Id="rId3" Type="http://schemas.openxmlformats.org/officeDocument/2006/relationships/hyperlink" Target="http://www.furtureswithoutviolence.org/" TargetMode="External"/><Relationship Id="rId7" Type="http://schemas.openxmlformats.org/officeDocument/2006/relationships/hyperlink" Target="http://www.ama-assn.org/ama/pub/category/3242.html" TargetMode="External"/><Relationship Id="rId2" Type="http://schemas.openxmlformats.org/officeDocument/2006/relationships/hyperlink" Target="http://www.projectradarva.com/" TargetMode="External"/><Relationship Id="rId1" Type="http://schemas.openxmlformats.org/officeDocument/2006/relationships/slideLayout" Target="../slideLayouts/slideLayout2.xml"/><Relationship Id="rId6" Type="http://schemas.openxmlformats.org/officeDocument/2006/relationships/hyperlink" Target="http://www.acog.com/departments/dept_web.cfm?recno=17" TargetMode="External"/><Relationship Id="rId5" Type="http://schemas.openxmlformats.org/officeDocument/2006/relationships/hyperlink" Target="http://www.cdc.gov/ncipc/800-CDC-INFO" TargetMode="External"/><Relationship Id="rId4" Type="http://schemas.openxmlformats.org/officeDocument/2006/relationships/hyperlink" Target="http://www.vsdvalliance.org/" TargetMode="External"/><Relationship Id="rId9" Type="http://schemas.openxmlformats.org/officeDocument/2006/relationships/hyperlink" Target="http://www.avahealth.or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rse"/>
          <p:cNvPicPr>
            <a:picLocks noChangeAspect="1" noChangeArrowheads="1"/>
          </p:cNvPicPr>
          <p:nvPr/>
        </p:nvPicPr>
        <p:blipFill>
          <a:blip r:embed="rId3" cstate="print"/>
          <a:srcRect/>
          <a:stretch>
            <a:fillRect/>
          </a:stretch>
        </p:blipFill>
        <p:spPr bwMode="auto">
          <a:xfrm>
            <a:off x="0" y="0"/>
            <a:ext cx="5651500" cy="6858000"/>
          </a:xfrm>
          <a:prstGeom prst="rect">
            <a:avLst/>
          </a:prstGeom>
          <a:noFill/>
          <a:ln w="9525">
            <a:noFill/>
            <a:miter lim="800000"/>
            <a:headEnd/>
            <a:tailEnd/>
          </a:ln>
        </p:spPr>
      </p:pic>
      <p:pic>
        <p:nvPicPr>
          <p:cNvPr id="3075" name="Picture 3" descr="RadarLogo_CMYKweb"/>
          <p:cNvPicPr>
            <a:picLocks noChangeAspect="1" noChangeArrowheads="1"/>
          </p:cNvPicPr>
          <p:nvPr/>
        </p:nvPicPr>
        <p:blipFill>
          <a:blip r:embed="rId4" cstate="print"/>
          <a:srcRect/>
          <a:stretch>
            <a:fillRect/>
          </a:stretch>
        </p:blipFill>
        <p:spPr bwMode="auto">
          <a:xfrm>
            <a:off x="4648200" y="685800"/>
            <a:ext cx="3875088" cy="2886075"/>
          </a:xfrm>
          <a:prstGeom prst="rect">
            <a:avLst/>
          </a:prstGeom>
          <a:noFill/>
          <a:ln w="9525">
            <a:noFill/>
            <a:miter lim="800000"/>
            <a:headEnd/>
            <a:tailEnd/>
          </a:ln>
        </p:spPr>
      </p:pic>
      <p:pic>
        <p:nvPicPr>
          <p:cNvPr id="3076" name="Picture 5" descr="vdhlogo"/>
          <p:cNvPicPr>
            <a:picLocks noChangeAspect="1" noChangeArrowheads="1"/>
          </p:cNvPicPr>
          <p:nvPr/>
        </p:nvPicPr>
        <p:blipFill>
          <a:blip r:embed="rId5" cstate="print"/>
          <a:srcRect/>
          <a:stretch>
            <a:fillRect/>
          </a:stretch>
        </p:blipFill>
        <p:spPr bwMode="auto">
          <a:xfrm>
            <a:off x="6324600" y="5943600"/>
            <a:ext cx="2559050" cy="731838"/>
          </a:xfrm>
          <a:prstGeom prst="rect">
            <a:avLst/>
          </a:prstGeom>
          <a:noFill/>
          <a:ln w="9525">
            <a:noFill/>
            <a:miter lim="800000"/>
            <a:headEnd/>
            <a:tailEnd/>
          </a:ln>
        </p:spPr>
      </p:pic>
      <p:sp>
        <p:nvSpPr>
          <p:cNvPr id="3077" name="Text Box 6"/>
          <p:cNvSpPr txBox="1">
            <a:spLocks noChangeArrowheads="1"/>
          </p:cNvSpPr>
          <p:nvPr/>
        </p:nvSpPr>
        <p:spPr bwMode="auto">
          <a:xfrm>
            <a:off x="6248400" y="3962400"/>
            <a:ext cx="2667000" cy="366713"/>
          </a:xfrm>
          <a:prstGeom prst="rect">
            <a:avLst/>
          </a:prstGeom>
          <a:noFill/>
          <a:ln w="9525">
            <a:noFill/>
            <a:miter lim="800000"/>
            <a:headEnd/>
            <a:tailEnd/>
          </a:ln>
        </p:spPr>
        <p:txBody>
          <a:bodyPr>
            <a:spAutoFit/>
          </a:bodyPr>
          <a:lstStyle/>
          <a:p>
            <a:pPr>
              <a:spcBef>
                <a:spcPct val="50000"/>
              </a:spcBef>
            </a:pPr>
            <a:endParaRPr lang="en-US"/>
          </a:p>
        </p:txBody>
      </p:sp>
      <p:sp>
        <p:nvSpPr>
          <p:cNvPr id="3078" name="Text Box 7"/>
          <p:cNvSpPr txBox="1">
            <a:spLocks noChangeArrowheads="1"/>
          </p:cNvSpPr>
          <p:nvPr/>
        </p:nvSpPr>
        <p:spPr bwMode="auto">
          <a:xfrm>
            <a:off x="5257800" y="3962400"/>
            <a:ext cx="3886200" cy="366713"/>
          </a:xfrm>
          <a:prstGeom prst="rect">
            <a:avLst/>
          </a:prstGeom>
          <a:noFill/>
          <a:ln w="9525">
            <a:noFill/>
            <a:miter lim="800000"/>
            <a:headEnd/>
            <a:tailEnd/>
          </a:ln>
        </p:spPr>
        <p:txBody>
          <a:bodyPr>
            <a:spAutoFit/>
          </a:bodyPr>
          <a:lstStyle/>
          <a:p>
            <a:pPr>
              <a:spcBef>
                <a:spcPct val="50000"/>
              </a:spcBef>
            </a:pPr>
            <a:r>
              <a:rPr lang="en-US" b="1"/>
              <a:t> Obstetrics &amp; Gynecology Module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1371600" y="228600"/>
            <a:ext cx="8001000" cy="1219200"/>
          </a:xfrm>
        </p:spPr>
        <p:txBody>
          <a:bodyPr/>
          <a:lstStyle/>
          <a:p>
            <a:pPr eaLnBrk="1" hangingPunct="1">
              <a:defRPr/>
            </a:pPr>
            <a:r>
              <a:rPr lang="en-US" sz="4000" smtClean="0"/>
              <a:t>      Intimate Partner Violence &amp; Reproductive Health</a:t>
            </a:r>
          </a:p>
        </p:txBody>
      </p:sp>
      <p:sp>
        <p:nvSpPr>
          <p:cNvPr id="218115" name="Rectangle 3"/>
          <p:cNvSpPr>
            <a:spLocks noGrp="1" noChangeArrowheads="1"/>
          </p:cNvSpPr>
          <p:nvPr>
            <p:ph type="body" idx="1"/>
          </p:nvPr>
        </p:nvSpPr>
        <p:spPr>
          <a:xfrm>
            <a:off x="457200" y="1981200"/>
            <a:ext cx="8229600" cy="4495800"/>
          </a:xfrm>
        </p:spPr>
        <p:txBody>
          <a:bodyPr/>
          <a:lstStyle/>
          <a:p>
            <a:pPr eaLnBrk="1" hangingPunct="1">
              <a:lnSpc>
                <a:spcPct val="90000"/>
              </a:lnSpc>
              <a:defRPr/>
            </a:pPr>
            <a:r>
              <a:rPr lang="en-US" sz="2800" dirty="0" smtClean="0"/>
              <a:t>Approximately 4%-8% of American women (and 5.7 % of Virginia women) experience violence before and/or during pregnancy, as often as conditions regularly screened for in prenatal care such as gestational diabetes and pre-</a:t>
            </a:r>
            <a:r>
              <a:rPr lang="en-US" sz="2800" dirty="0" err="1" smtClean="0"/>
              <a:t>eclampsia</a:t>
            </a:r>
            <a:r>
              <a:rPr lang="en-US" sz="2800" dirty="0" smtClean="0"/>
              <a:t>.</a:t>
            </a:r>
          </a:p>
          <a:p>
            <a:pPr eaLnBrk="1" hangingPunct="1">
              <a:lnSpc>
                <a:spcPct val="90000"/>
              </a:lnSpc>
              <a:defRPr/>
            </a:pPr>
            <a:r>
              <a:rPr lang="en-US" sz="2800" dirty="0" smtClean="0"/>
              <a:t>Affects as many as 324,000 pregnant women each year.</a:t>
            </a:r>
          </a:p>
          <a:p>
            <a:pPr eaLnBrk="1" hangingPunct="1">
              <a:lnSpc>
                <a:spcPct val="90000"/>
              </a:lnSpc>
              <a:defRPr/>
            </a:pPr>
            <a:r>
              <a:rPr lang="en-US" sz="2800" dirty="0" smtClean="0"/>
              <a:t>Homicide is one of the leading causes of injury-related death in pregnancy</a:t>
            </a:r>
          </a:p>
          <a:p>
            <a:pPr eaLnBrk="1" hangingPunct="1">
              <a:lnSpc>
                <a:spcPct val="90000"/>
              </a:lnSpc>
              <a:defRPr/>
            </a:pPr>
            <a:r>
              <a:rPr lang="en-US" sz="2800" dirty="0" smtClean="0"/>
              <a:t>Physical violence has shown to be associated </a:t>
            </a:r>
          </a:p>
          <a:p>
            <a:pPr eaLnBrk="1" hangingPunct="1">
              <a:lnSpc>
                <a:spcPct val="90000"/>
              </a:lnSpc>
              <a:buFontTx/>
              <a:buNone/>
              <a:defRPr/>
            </a:pPr>
            <a:r>
              <a:rPr lang="en-US" sz="2800" dirty="0" smtClean="0"/>
              <a:t>    with unintended pregnancy and late entry </a:t>
            </a:r>
          </a:p>
          <a:p>
            <a:pPr eaLnBrk="1" hangingPunct="1">
              <a:lnSpc>
                <a:spcPct val="90000"/>
              </a:lnSpc>
              <a:buFontTx/>
              <a:buNone/>
              <a:defRPr/>
            </a:pPr>
            <a:r>
              <a:rPr lang="en-US" sz="2800" dirty="0" smtClean="0"/>
              <a:t>    into prenatal care.</a:t>
            </a:r>
          </a:p>
        </p:txBody>
      </p:sp>
      <p:pic>
        <p:nvPicPr>
          <p:cNvPr id="12292" name="Picture 4" descr="Pregnancy2"/>
          <p:cNvPicPr>
            <a:picLocks noChangeAspect="1" noChangeArrowheads="1"/>
          </p:cNvPicPr>
          <p:nvPr/>
        </p:nvPicPr>
        <p:blipFill>
          <a:blip r:embed="rId3" cstate="print"/>
          <a:srcRect/>
          <a:stretch>
            <a:fillRect/>
          </a:stretch>
        </p:blipFill>
        <p:spPr bwMode="auto">
          <a:xfrm>
            <a:off x="7467600" y="4419600"/>
            <a:ext cx="1535113" cy="2298700"/>
          </a:xfrm>
          <a:prstGeom prst="rect">
            <a:avLst/>
          </a:prstGeom>
          <a:noFill/>
          <a:ln w="9525">
            <a:noFill/>
            <a:miter lim="800000"/>
            <a:headEnd/>
            <a:tailEnd/>
          </a:ln>
        </p:spPr>
      </p:pic>
      <p:pic>
        <p:nvPicPr>
          <p:cNvPr id="12293" name="Picture 5" descr="Pregnancy4"/>
          <p:cNvPicPr>
            <a:picLocks noChangeAspect="1" noChangeArrowheads="1"/>
          </p:cNvPicPr>
          <p:nvPr/>
        </p:nvPicPr>
        <p:blipFill>
          <a:blip r:embed="rId4" cstate="print"/>
          <a:srcRect/>
          <a:stretch>
            <a:fillRect/>
          </a:stretch>
        </p:blipFill>
        <p:spPr bwMode="auto">
          <a:xfrm>
            <a:off x="0" y="228600"/>
            <a:ext cx="2614613" cy="174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closeup light blue.tif"/>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8067" name="Rectangle 2"/>
          <p:cNvSpPr>
            <a:spLocks noGrp="1" noChangeArrowheads="1"/>
          </p:cNvSpPr>
          <p:nvPr>
            <p:ph type="title" idx="4294967295"/>
          </p:nvPr>
        </p:nvSpPr>
        <p:spPr>
          <a:xfrm>
            <a:off x="457200" y="296863"/>
            <a:ext cx="3382963" cy="1943100"/>
          </a:xfrm>
        </p:spPr>
        <p:txBody>
          <a:bodyPr anchor="t" anchorCtr="0">
            <a:noAutofit/>
          </a:bodyPr>
          <a:lstStyle/>
          <a:p>
            <a:pPr eaLnBrk="1" fontAlgn="auto" hangingPunct="1">
              <a:lnSpc>
                <a:spcPct val="90000"/>
              </a:lnSpc>
              <a:spcAft>
                <a:spcPts val="0"/>
              </a:spcAft>
              <a:defRPr/>
            </a:pPr>
            <a:r>
              <a:rPr sz="3600" b="0" dirty="0" smtClean="0">
                <a:solidFill>
                  <a:schemeClr val="tx1"/>
                </a:solidFill>
              </a:rPr>
              <a:t>WOMEN WHO EXPERIENCE ABUSE AROUND THE TIME OF PREGNAN</a:t>
            </a:r>
            <a:r>
              <a:rPr lang="en-US" sz="3600" b="0" dirty="0">
                <a:solidFill>
                  <a:schemeClr val="tx1"/>
                </a:solidFill>
              </a:rPr>
              <a:t>C</a:t>
            </a:r>
            <a:r>
              <a:rPr sz="3600" b="0" dirty="0" smtClean="0">
                <a:solidFill>
                  <a:schemeClr val="tx1"/>
                </a:solidFill>
              </a:rPr>
              <a:t>Y ARE MORE LIKELY TO:</a:t>
            </a:r>
          </a:p>
        </p:txBody>
      </p:sp>
      <p:sp>
        <p:nvSpPr>
          <p:cNvPr id="88068" name="Rectangle 3"/>
          <p:cNvSpPr>
            <a:spLocks noGrp="1" noChangeArrowheads="1"/>
          </p:cNvSpPr>
          <p:nvPr>
            <p:ph idx="4294967295"/>
          </p:nvPr>
        </p:nvSpPr>
        <p:spPr>
          <a:xfrm>
            <a:off x="762000" y="304800"/>
            <a:ext cx="8229600" cy="3744913"/>
          </a:xfrm>
        </p:spPr>
        <p:txBody>
          <a:bodyPr rtlCol="0">
            <a:noAutofit/>
          </a:bodyPr>
          <a:lstStyle/>
          <a:p>
            <a:pPr marL="3490913" eaLnBrk="1" fontAlgn="auto" hangingPunct="1">
              <a:lnSpc>
                <a:spcPts val="3200"/>
              </a:lnSpc>
              <a:spcBef>
                <a:spcPts val="0"/>
              </a:spcBef>
              <a:spcAft>
                <a:spcPts val="600"/>
              </a:spcAft>
              <a:buFont typeface="Arial" pitchFamily="34" charset="0"/>
              <a:buChar char="•"/>
              <a:defRPr/>
            </a:pPr>
            <a:r>
              <a:rPr sz="2800" dirty="0"/>
              <a:t>Smoke tobacco</a:t>
            </a:r>
          </a:p>
          <a:p>
            <a:pPr marL="3490913" eaLnBrk="1" fontAlgn="auto" hangingPunct="1">
              <a:lnSpc>
                <a:spcPts val="3200"/>
              </a:lnSpc>
              <a:spcBef>
                <a:spcPts val="0"/>
              </a:spcBef>
              <a:spcAft>
                <a:spcPts val="600"/>
              </a:spcAft>
              <a:buFont typeface="Arial" pitchFamily="34" charset="0"/>
              <a:buChar char="•"/>
              <a:defRPr/>
            </a:pPr>
            <a:r>
              <a:rPr sz="2800" dirty="0"/>
              <a:t>Drink during pregnancy </a:t>
            </a:r>
          </a:p>
          <a:p>
            <a:pPr marL="3490913" eaLnBrk="1" fontAlgn="auto" hangingPunct="1">
              <a:lnSpc>
                <a:spcPts val="3200"/>
              </a:lnSpc>
              <a:spcBef>
                <a:spcPts val="0"/>
              </a:spcBef>
              <a:spcAft>
                <a:spcPts val="600"/>
              </a:spcAft>
              <a:buFont typeface="Arial" pitchFamily="34" charset="0"/>
              <a:buChar char="•"/>
              <a:defRPr/>
            </a:pPr>
            <a:r>
              <a:rPr sz="2800" dirty="0"/>
              <a:t>Use drugs </a:t>
            </a:r>
          </a:p>
          <a:p>
            <a:pPr marL="3490913" eaLnBrk="1" fontAlgn="auto" hangingPunct="1">
              <a:lnSpc>
                <a:spcPts val="3200"/>
              </a:lnSpc>
              <a:spcBef>
                <a:spcPts val="0"/>
              </a:spcBef>
              <a:spcAft>
                <a:spcPts val="600"/>
              </a:spcAft>
              <a:buFont typeface="Arial" pitchFamily="34" charset="0"/>
              <a:buChar char="•"/>
              <a:defRPr/>
            </a:pPr>
            <a:r>
              <a:rPr sz="2800" dirty="0"/>
              <a:t>Experience depression, higher stress, and lower self-esteem </a:t>
            </a:r>
          </a:p>
          <a:p>
            <a:pPr marL="3490913" eaLnBrk="1" fontAlgn="auto" hangingPunct="1">
              <a:lnSpc>
                <a:spcPts val="3200"/>
              </a:lnSpc>
              <a:spcBef>
                <a:spcPts val="0"/>
              </a:spcBef>
              <a:spcAft>
                <a:spcPts val="600"/>
              </a:spcAft>
              <a:buFont typeface="Arial" pitchFamily="34" charset="0"/>
              <a:buChar char="•"/>
              <a:defRPr/>
            </a:pPr>
            <a:r>
              <a:rPr sz="2800" dirty="0"/>
              <a:t>Attempt suicide </a:t>
            </a:r>
          </a:p>
          <a:p>
            <a:pPr marL="3490913" eaLnBrk="1" fontAlgn="auto" hangingPunct="1">
              <a:lnSpc>
                <a:spcPts val="3200"/>
              </a:lnSpc>
              <a:spcBef>
                <a:spcPts val="0"/>
              </a:spcBef>
              <a:spcAft>
                <a:spcPts val="600"/>
              </a:spcAft>
              <a:buFont typeface="Arial" pitchFamily="34" charset="0"/>
              <a:buChar char="•"/>
              <a:defRPr/>
            </a:pPr>
            <a:r>
              <a:rPr sz="2800" dirty="0"/>
              <a:t>Receive less emotional support from partners</a:t>
            </a:r>
          </a:p>
          <a:p>
            <a:pPr eaLnBrk="1" fontAlgn="auto" hangingPunct="1">
              <a:lnSpc>
                <a:spcPct val="90000"/>
              </a:lnSpc>
              <a:spcBef>
                <a:spcPts val="0"/>
              </a:spcBef>
              <a:spcAft>
                <a:spcPct val="20000"/>
              </a:spcAft>
              <a:buFontTx/>
              <a:buNone/>
              <a:defRPr/>
            </a:pPr>
            <a:endParaRPr sz="2800" dirty="0"/>
          </a:p>
          <a:p>
            <a:pPr eaLnBrk="1" fontAlgn="auto" hangingPunct="1">
              <a:lnSpc>
                <a:spcPct val="85000"/>
              </a:lnSpc>
              <a:spcAft>
                <a:spcPct val="30000"/>
              </a:spcAft>
              <a:buFontTx/>
              <a:buNone/>
              <a:defRPr/>
            </a:pPr>
            <a:r>
              <a:rPr sz="2000" dirty="0"/>
              <a:t>     </a:t>
            </a:r>
          </a:p>
        </p:txBody>
      </p:sp>
      <p:sp>
        <p:nvSpPr>
          <p:cNvPr id="5" name="Rectangle 4"/>
          <p:cNvSpPr/>
          <p:nvPr/>
        </p:nvSpPr>
        <p:spPr>
          <a:xfrm>
            <a:off x="4708525" y="4972050"/>
            <a:ext cx="4222750" cy="941388"/>
          </a:xfrm>
          <a:prstGeom prst="rect">
            <a:avLst/>
          </a:prstGeom>
        </p:spPr>
        <p:txBody>
          <a:bodyPr>
            <a:spAutoFit/>
          </a:bodyPr>
          <a:lstStyle/>
          <a:p>
            <a:pPr fontAlgn="auto">
              <a:lnSpc>
                <a:spcPct val="85000"/>
              </a:lnSpc>
              <a:spcAft>
                <a:spcPct val="30000"/>
              </a:spcAft>
              <a:defRPr/>
            </a:pPr>
            <a:r>
              <a:rPr lang="en-US" sz="1200" dirty="0">
                <a:solidFill>
                  <a:schemeClr val="bg1">
                    <a:lumMod val="50000"/>
                  </a:schemeClr>
                </a:solidFill>
                <a:latin typeface="+mn-lt"/>
              </a:rPr>
              <a:t>Amaro, 1990;  Bailey &amp; Daugherty, 2007; Berenson et al, 1994; Campbell et al, 1992; Curry, 1998; Martin et al, 2006; Martin et al, 2003;  Martin et al, 1998; McFarlane et al, 1996; Perham-Hester &amp; </a:t>
            </a:r>
            <a:r>
              <a:rPr lang="en-US" sz="1200" dirty="0" err="1">
                <a:solidFill>
                  <a:schemeClr val="bg1">
                    <a:lumMod val="50000"/>
                  </a:schemeClr>
                </a:solidFill>
                <a:latin typeface="+mn-lt"/>
              </a:rPr>
              <a:t>Gessner</a:t>
            </a:r>
            <a:r>
              <a:rPr lang="en-US" sz="1200" dirty="0">
                <a:solidFill>
                  <a:schemeClr val="bg1">
                    <a:lumMod val="50000"/>
                  </a:schemeClr>
                </a:solidFill>
                <a:latin typeface="+mn-lt"/>
              </a:rPr>
              <a:t>, 1997</a:t>
            </a:r>
          </a:p>
          <a:p>
            <a:pPr fontAlgn="auto">
              <a:lnSpc>
                <a:spcPct val="90000"/>
              </a:lnSpc>
              <a:spcBef>
                <a:spcPts val="0"/>
              </a:spcBef>
              <a:spcAft>
                <a:spcPts val="0"/>
              </a:spcAft>
              <a:defRPr/>
            </a:pPr>
            <a:endParaRPr lang="en-US" sz="1200" dirty="0">
              <a:solidFill>
                <a:schemeClr val="bg1">
                  <a:lumMod val="50000"/>
                </a:schemeClr>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Effect transition="in" filter="fade">
                                      <p:cBhvr>
                                        <p:cTn id="7" dur="500"/>
                                        <p:tgtEl>
                                          <p:spTgt spid="880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068">
                                            <p:txEl>
                                              <p:pRg st="1" end="1"/>
                                            </p:txEl>
                                          </p:spTgt>
                                        </p:tgtEl>
                                        <p:attrNameLst>
                                          <p:attrName>style.visibility</p:attrName>
                                        </p:attrNameLst>
                                      </p:cBhvr>
                                      <p:to>
                                        <p:strVal val="visible"/>
                                      </p:to>
                                    </p:set>
                                    <p:animEffect transition="in" filter="fade">
                                      <p:cBhvr>
                                        <p:cTn id="12" dur="500"/>
                                        <p:tgtEl>
                                          <p:spTgt spid="880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068">
                                            <p:txEl>
                                              <p:pRg st="2" end="2"/>
                                            </p:txEl>
                                          </p:spTgt>
                                        </p:tgtEl>
                                        <p:attrNameLst>
                                          <p:attrName>style.visibility</p:attrName>
                                        </p:attrNameLst>
                                      </p:cBhvr>
                                      <p:to>
                                        <p:strVal val="visible"/>
                                      </p:to>
                                    </p:set>
                                    <p:animEffect transition="in" filter="fade">
                                      <p:cBhvr>
                                        <p:cTn id="17" dur="500"/>
                                        <p:tgtEl>
                                          <p:spTgt spid="880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068">
                                            <p:txEl>
                                              <p:pRg st="3" end="3"/>
                                            </p:txEl>
                                          </p:spTgt>
                                        </p:tgtEl>
                                        <p:attrNameLst>
                                          <p:attrName>style.visibility</p:attrName>
                                        </p:attrNameLst>
                                      </p:cBhvr>
                                      <p:to>
                                        <p:strVal val="visible"/>
                                      </p:to>
                                    </p:set>
                                    <p:animEffect transition="in" filter="fade">
                                      <p:cBhvr>
                                        <p:cTn id="22" dur="500"/>
                                        <p:tgtEl>
                                          <p:spTgt spid="880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068">
                                            <p:txEl>
                                              <p:pRg st="4" end="4"/>
                                            </p:txEl>
                                          </p:spTgt>
                                        </p:tgtEl>
                                        <p:attrNameLst>
                                          <p:attrName>style.visibility</p:attrName>
                                        </p:attrNameLst>
                                      </p:cBhvr>
                                      <p:to>
                                        <p:strVal val="visible"/>
                                      </p:to>
                                    </p:set>
                                    <p:animEffect transition="in" filter="fade">
                                      <p:cBhvr>
                                        <p:cTn id="27" dur="500"/>
                                        <p:tgtEl>
                                          <p:spTgt spid="880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068">
                                            <p:txEl>
                                              <p:pRg st="5" end="5"/>
                                            </p:txEl>
                                          </p:spTgt>
                                        </p:tgtEl>
                                        <p:attrNameLst>
                                          <p:attrName>style.visibility</p:attrName>
                                        </p:attrNameLst>
                                      </p:cBhvr>
                                      <p:to>
                                        <p:strVal val="visible"/>
                                      </p:to>
                                    </p:set>
                                    <p:animEffect transition="in" filter="fade">
                                      <p:cBhvr>
                                        <p:cTn id="32" dur="500"/>
                                        <p:tgtEl>
                                          <p:spTgt spid="880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normAutofit fontScale="90000"/>
          </a:bodyPr>
          <a:lstStyle/>
          <a:p>
            <a:pPr eaLnBrk="1" fontAlgn="auto" hangingPunct="1">
              <a:spcAft>
                <a:spcPts val="0"/>
              </a:spcAft>
              <a:defRPr/>
            </a:pPr>
            <a:r>
              <a:rPr sz="3600" smtClean="0"/>
              <a:t>IMPACT OF PSYCHOLOGICAL ABUSE</a:t>
            </a:r>
          </a:p>
        </p:txBody>
      </p:sp>
      <p:sp>
        <p:nvSpPr>
          <p:cNvPr id="100356" name="Rectangle 3"/>
          <p:cNvSpPr>
            <a:spLocks noGrp="1" noChangeArrowheads="1"/>
          </p:cNvSpPr>
          <p:nvPr>
            <p:ph idx="1"/>
          </p:nvPr>
        </p:nvSpPr>
        <p:spPr>
          <a:xfrm>
            <a:off x="457200" y="1096963"/>
            <a:ext cx="8229600" cy="4389437"/>
          </a:xfrm>
        </p:spPr>
        <p:txBody>
          <a:bodyPr rtlCol="0">
            <a:noAutofit/>
          </a:bodyPr>
          <a:lstStyle/>
          <a:p>
            <a:pPr marL="0" indent="0" eaLnBrk="1" fontAlgn="auto" hangingPunct="1">
              <a:spcBef>
                <a:spcPts val="0"/>
              </a:spcBef>
              <a:spcAft>
                <a:spcPts val="600"/>
              </a:spcAft>
              <a:buFontTx/>
              <a:buNone/>
              <a:defRPr/>
            </a:pPr>
            <a:r>
              <a:rPr dirty="0" smtClean="0"/>
              <a:t>Psychological abuse by an intimate partner was a stronger predictor than physical abuse for the following health outcomes for female and male victims: </a:t>
            </a:r>
          </a:p>
          <a:p>
            <a:pPr marL="1263650" lvl="3" indent="-349250" eaLnBrk="1" fontAlgn="auto" hangingPunct="1">
              <a:spcBef>
                <a:spcPts val="0"/>
              </a:spcBef>
              <a:spcAft>
                <a:spcPts val="600"/>
              </a:spcAft>
              <a:buClr>
                <a:srgbClr val="618DC3"/>
              </a:buClr>
              <a:defRPr/>
            </a:pPr>
            <a:r>
              <a:rPr sz="3000" dirty="0" smtClean="0"/>
              <a:t>Depressive symptoms</a:t>
            </a:r>
          </a:p>
          <a:p>
            <a:pPr marL="1263650" lvl="3" indent="-349250" eaLnBrk="1" fontAlgn="auto" hangingPunct="1">
              <a:spcBef>
                <a:spcPts val="0"/>
              </a:spcBef>
              <a:spcAft>
                <a:spcPts val="600"/>
              </a:spcAft>
              <a:buClr>
                <a:srgbClr val="618DC3"/>
              </a:buClr>
              <a:defRPr/>
            </a:pPr>
            <a:r>
              <a:rPr sz="3000" dirty="0" smtClean="0"/>
              <a:t>Substance use</a:t>
            </a:r>
          </a:p>
          <a:p>
            <a:pPr marL="1263650" lvl="3" indent="-349250" eaLnBrk="1" fontAlgn="auto" hangingPunct="1">
              <a:spcBef>
                <a:spcPts val="0"/>
              </a:spcBef>
              <a:spcAft>
                <a:spcPts val="600"/>
              </a:spcAft>
              <a:buClr>
                <a:srgbClr val="618DC3"/>
              </a:buClr>
              <a:defRPr/>
            </a:pPr>
            <a:r>
              <a:rPr sz="3000" dirty="0" smtClean="0"/>
              <a:t>Developing a chronic mental illness</a:t>
            </a:r>
          </a:p>
          <a:p>
            <a:pPr lvl="3" eaLnBrk="1" fontAlgn="auto" hangingPunct="1">
              <a:spcBef>
                <a:spcPts val="0"/>
              </a:spcBef>
              <a:spcAft>
                <a:spcPts val="600"/>
              </a:spcAft>
              <a:defRPr/>
            </a:pPr>
            <a:endParaRPr sz="2400" dirty="0" smtClean="0"/>
          </a:p>
          <a:p>
            <a:pPr lvl="3" eaLnBrk="1" fontAlgn="auto" hangingPunct="1">
              <a:spcBef>
                <a:spcPts val="0"/>
              </a:spcBef>
              <a:spcAft>
                <a:spcPts val="600"/>
              </a:spcAft>
              <a:buFontTx/>
              <a:buNone/>
              <a:defRPr/>
            </a:pPr>
            <a:endParaRPr sz="1800" dirty="0" smtClean="0"/>
          </a:p>
          <a:p>
            <a:pPr lvl="3" eaLnBrk="1" fontAlgn="auto" hangingPunct="1">
              <a:spcBef>
                <a:spcPts val="0"/>
              </a:spcBef>
              <a:spcAft>
                <a:spcPts val="600"/>
              </a:spcAft>
              <a:buFontTx/>
              <a:buNone/>
              <a:defRPr/>
            </a:pPr>
            <a:r>
              <a:rPr sz="1800" dirty="0" smtClean="0"/>
              <a:t>							</a:t>
            </a:r>
          </a:p>
        </p:txBody>
      </p:sp>
      <p:sp>
        <p:nvSpPr>
          <p:cNvPr id="100357" name="Text Box 4"/>
          <p:cNvSpPr txBox="1">
            <a:spLocks noChangeArrowheads="1"/>
          </p:cNvSpPr>
          <p:nvPr/>
        </p:nvSpPr>
        <p:spPr bwMode="auto">
          <a:xfrm>
            <a:off x="457200" y="5486400"/>
            <a:ext cx="2032000" cy="27622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200" dirty="0">
                <a:solidFill>
                  <a:schemeClr val="bg1">
                    <a:lumMod val="50000"/>
                  </a:schemeClr>
                </a:solidFill>
                <a:latin typeface="Corbel" pitchFamily="34" charset="0"/>
              </a:rPr>
              <a:t>Coker et al, 2002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3"/>
          <p:cNvSpPr>
            <a:spLocks noGrp="1" noChangeArrowheads="1"/>
          </p:cNvSpPr>
          <p:nvPr>
            <p:ph idx="4294967295"/>
          </p:nvPr>
        </p:nvSpPr>
        <p:spPr/>
        <p:txBody>
          <a:bodyPr>
            <a:noAutofit/>
          </a:bodyPr>
          <a:lstStyle/>
          <a:p>
            <a:pPr marL="0" indent="0" eaLnBrk="1" hangingPunct="1">
              <a:buClr>
                <a:schemeClr val="accent1"/>
              </a:buClr>
              <a:buFont typeface="Corbel" pitchFamily="34" charset="0"/>
              <a:buChar char="•"/>
              <a:defRPr/>
            </a:pPr>
            <a:r>
              <a:rPr sz="3000" dirty="0"/>
              <a:t>        </a:t>
            </a:r>
            <a:r>
              <a:rPr sz="3000" dirty="0" smtClean="0"/>
              <a:t>In </a:t>
            </a:r>
            <a:r>
              <a:rPr sz="3000" dirty="0"/>
              <a:t>Virginia, 26% of women having a </a:t>
            </a:r>
            <a:r>
              <a:rPr sz="3000" dirty="0" smtClean="0"/>
              <a:t>live</a:t>
            </a:r>
            <a:r>
              <a:rPr lang="en-US" sz="3000" dirty="0" smtClean="0"/>
              <a:t> </a:t>
            </a:r>
            <a:r>
              <a:rPr sz="3000" dirty="0" smtClean="0"/>
              <a:t>birth </a:t>
            </a:r>
            <a:r>
              <a:rPr lang="en-US" sz="3000" dirty="0" smtClean="0"/>
              <a:t>    	</a:t>
            </a:r>
            <a:r>
              <a:rPr sz="3000" dirty="0" smtClean="0"/>
              <a:t>reported </a:t>
            </a:r>
            <a:r>
              <a:rPr sz="3000" dirty="0"/>
              <a:t>depressive symptoms after 	pregnancy.  </a:t>
            </a:r>
          </a:p>
          <a:p>
            <a:pPr marL="0" indent="0" eaLnBrk="1" hangingPunct="1">
              <a:buClr>
                <a:schemeClr val="accent1"/>
              </a:buClr>
              <a:buFont typeface="Corbel" pitchFamily="34" charset="0"/>
              <a:buChar char="•"/>
              <a:defRPr/>
            </a:pPr>
            <a:r>
              <a:rPr sz="3000" dirty="0"/>
              <a:t>	Women with a controlling or threatening 	partner are </a:t>
            </a:r>
            <a:r>
              <a:rPr sz="3000" b="1" dirty="0"/>
              <a:t>5X</a:t>
            </a:r>
            <a:r>
              <a:rPr sz="3000" dirty="0"/>
              <a:t> more likely to experience 	persistent symptoms of postpartum 		maternal depression.</a:t>
            </a:r>
          </a:p>
          <a:p>
            <a:pPr marL="0" indent="0" eaLnBrk="1" hangingPunct="1">
              <a:spcAft>
                <a:spcPts val="600"/>
              </a:spcAft>
              <a:buClr>
                <a:srgbClr val="00B050"/>
              </a:buClr>
              <a:buFontTx/>
              <a:buNone/>
              <a:defRPr/>
            </a:pPr>
            <a:endParaRPr sz="4100" dirty="0"/>
          </a:p>
          <a:p>
            <a:pPr marL="1263650" lvl="3" indent="-349250" eaLnBrk="1" hangingPunct="1">
              <a:spcAft>
                <a:spcPts val="600"/>
              </a:spcAft>
              <a:defRPr/>
            </a:pPr>
            <a:endParaRPr sz="2400" dirty="0"/>
          </a:p>
          <a:p>
            <a:pPr marL="1263650" lvl="3" indent="-349250" eaLnBrk="1" hangingPunct="1">
              <a:spcAft>
                <a:spcPts val="600"/>
              </a:spcAft>
              <a:buFontTx/>
              <a:buNone/>
              <a:defRPr/>
            </a:pPr>
            <a:endParaRPr sz="1800" dirty="0"/>
          </a:p>
          <a:p>
            <a:pPr marL="1263650" lvl="3" indent="-349250" eaLnBrk="1" hangingPunct="1">
              <a:spcAft>
                <a:spcPts val="600"/>
              </a:spcAft>
              <a:buFontTx/>
              <a:buNone/>
              <a:defRPr/>
            </a:pPr>
            <a:r>
              <a:rPr sz="1800" dirty="0"/>
              <a:t>							</a:t>
            </a:r>
          </a:p>
        </p:txBody>
      </p:sp>
      <p:sp>
        <p:nvSpPr>
          <p:cNvPr id="15363" name="Slide Number Placeholder 5"/>
          <p:cNvSpPr txBox="1">
            <a:spLocks noGrp="1"/>
          </p:cNvSpPr>
          <p:nvPr/>
        </p:nvSpPr>
        <p:spPr bwMode="auto">
          <a:xfrm>
            <a:off x="1079500" y="6356350"/>
            <a:ext cx="4946650" cy="365125"/>
          </a:xfrm>
          <a:prstGeom prst="rect">
            <a:avLst/>
          </a:prstGeom>
          <a:noFill/>
          <a:ln w="9525">
            <a:noFill/>
            <a:miter lim="800000"/>
            <a:headEnd/>
            <a:tailEnd/>
          </a:ln>
        </p:spPr>
        <p:txBody>
          <a:bodyPr/>
          <a:lstStyle/>
          <a:p>
            <a:fld id="{7397BF6C-B36E-417B-93C4-CD127F4D9484}" type="slidenum">
              <a:rPr lang="en-US" sz="1200">
                <a:solidFill>
                  <a:schemeClr val="bg1"/>
                </a:solidFill>
                <a:cs typeface="Arial" charset="0"/>
              </a:rPr>
              <a:pPr/>
              <a:t>13</a:t>
            </a:fld>
            <a:endParaRPr lang="en-US" sz="1200">
              <a:solidFill>
                <a:schemeClr val="bg1"/>
              </a:solidFill>
              <a:cs typeface="Arial" charset="0"/>
            </a:endParaRPr>
          </a:p>
        </p:txBody>
      </p:sp>
      <p:sp>
        <p:nvSpPr>
          <p:cNvPr id="100357" name="Text Box 4"/>
          <p:cNvSpPr txBox="1">
            <a:spLocks noChangeArrowheads="1"/>
          </p:cNvSpPr>
          <p:nvPr/>
        </p:nvSpPr>
        <p:spPr bwMode="auto">
          <a:xfrm>
            <a:off x="457200" y="5486400"/>
            <a:ext cx="2032000" cy="27622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200" dirty="0">
                <a:solidFill>
                  <a:schemeClr val="bg1">
                    <a:lumMod val="50000"/>
                  </a:schemeClr>
                </a:solidFill>
                <a:latin typeface="Corbel" pitchFamily="34" charset="0"/>
              </a:rPr>
              <a:t>Coker et al, 2002	</a:t>
            </a:r>
          </a:p>
        </p:txBody>
      </p:sp>
      <p:pic>
        <p:nvPicPr>
          <p:cNvPr id="15365" name="Rectangle 2"/>
          <p:cNvPicPr>
            <a:picLocks noChangeArrowheads="1"/>
          </p:cNvPicPr>
          <p:nvPr/>
        </p:nvPicPr>
        <p:blipFill>
          <a:blip r:embed="rId3" cstate="print"/>
          <a:srcRect/>
          <a:stretch>
            <a:fillRect/>
          </a:stretch>
        </p:blipFill>
        <p:spPr bwMode="auto">
          <a:xfrm>
            <a:off x="304800" y="457200"/>
            <a:ext cx="8589963" cy="730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new blue 3.tif"/>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8851" name="Title 1"/>
          <p:cNvSpPr>
            <a:spLocks noGrp="1"/>
          </p:cNvSpPr>
          <p:nvPr>
            <p:ph type="title"/>
          </p:nvPr>
        </p:nvSpPr>
        <p:spPr>
          <a:xfrm>
            <a:off x="228600" y="228600"/>
            <a:ext cx="8907463" cy="1828800"/>
          </a:xfrm>
        </p:spPr>
        <p:txBody>
          <a:bodyPr anchor="b"/>
          <a:lstStyle/>
          <a:p>
            <a:pPr eaLnBrk="1" hangingPunct="1">
              <a:defRPr/>
            </a:pPr>
            <a:r>
              <a:rPr lang="en-US" dirty="0" smtClean="0">
                <a:solidFill>
                  <a:schemeClr val="tx1">
                    <a:lumMod val="65000"/>
                    <a:lumOff val="35000"/>
                  </a:schemeClr>
                </a:solidFill>
              </a:rPr>
              <a:t/>
            </a:r>
            <a:br>
              <a:rPr lang="en-US" dirty="0" smtClean="0">
                <a:solidFill>
                  <a:schemeClr val="tx1">
                    <a:lumMod val="65000"/>
                    <a:lumOff val="35000"/>
                  </a:schemeClr>
                </a:solidFill>
              </a:rPr>
            </a:br>
            <a:r>
              <a:rPr lang="en-US" dirty="0">
                <a:solidFill>
                  <a:schemeClr val="tx1">
                    <a:lumMod val="65000"/>
                    <a:lumOff val="35000"/>
                  </a:schemeClr>
                </a:solidFill>
              </a:rPr>
              <a:t/>
            </a:r>
            <a:br>
              <a:rPr lang="en-US" dirty="0">
                <a:solidFill>
                  <a:schemeClr val="tx1">
                    <a:lumMod val="65000"/>
                    <a:lumOff val="35000"/>
                  </a:schemeClr>
                </a:solidFill>
              </a:rPr>
            </a:br>
            <a:r>
              <a:rPr lang="en-US" dirty="0" smtClean="0">
                <a:solidFill>
                  <a:schemeClr val="tx1">
                    <a:lumMod val="65000"/>
                    <a:lumOff val="35000"/>
                  </a:schemeClr>
                </a:solidFill>
              </a:rPr>
              <a:t/>
            </a:r>
            <a:br>
              <a:rPr lang="en-US" dirty="0" smtClean="0">
                <a:solidFill>
                  <a:schemeClr val="tx1">
                    <a:lumMod val="65000"/>
                    <a:lumOff val="35000"/>
                  </a:schemeClr>
                </a:solidFill>
              </a:rPr>
            </a:br>
            <a:r>
              <a:rPr dirty="0" smtClean="0">
                <a:solidFill>
                  <a:schemeClr val="tx1">
                    <a:lumMod val="65000"/>
                    <a:lumOff val="35000"/>
                  </a:schemeClr>
                </a:solidFill>
              </a:rPr>
              <a:t>Domestic violence negatively impacts </a:t>
            </a:r>
            <a:r>
              <a:rPr lang="en-US" dirty="0" smtClean="0">
                <a:solidFill>
                  <a:schemeClr val="tx1">
                    <a:lumMod val="65000"/>
                    <a:lumOff val="35000"/>
                  </a:schemeClr>
                </a:solidFill>
              </a:rPr>
              <a:t>reproductive health</a:t>
            </a:r>
            <a:r>
              <a:rPr dirty="0" smtClean="0">
                <a:solidFill>
                  <a:schemeClr val="tx1">
                    <a:lumMod val="65000"/>
                    <a:lumOff val="35000"/>
                  </a:schemeClr>
                </a:solidFill>
              </a:rPr>
              <a:t> outcomes including</a:t>
            </a:r>
            <a:r>
              <a:rPr dirty="0" smtClean="0">
                <a:solidFill>
                  <a:srgbClr val="0121BF"/>
                </a:solidFill>
              </a:rPr>
              <a:t>:</a:t>
            </a:r>
          </a:p>
        </p:txBody>
      </p:sp>
      <p:sp>
        <p:nvSpPr>
          <p:cNvPr id="6" name="Content Placeholder 5"/>
          <p:cNvSpPr>
            <a:spLocks noGrp="1"/>
          </p:cNvSpPr>
          <p:nvPr>
            <p:ph idx="1"/>
          </p:nvPr>
        </p:nvSpPr>
        <p:spPr>
          <a:xfrm>
            <a:off x="3644900" y="2438400"/>
            <a:ext cx="5499100" cy="5029200"/>
          </a:xfrm>
        </p:spPr>
        <p:txBody>
          <a:bodyPr>
            <a:normAutofit/>
          </a:bodyPr>
          <a:lstStyle/>
          <a:p>
            <a:pPr marL="347472" indent="-347472" eaLnBrk="1" hangingPunct="1">
              <a:defRPr/>
            </a:pPr>
            <a:r>
              <a:rPr lang="en-US" sz="2800" b="1" dirty="0"/>
              <a:t>U</a:t>
            </a:r>
            <a:r>
              <a:rPr sz="2800" b="1" dirty="0" smtClean="0"/>
              <a:t>nplanned pregnanc</a:t>
            </a:r>
            <a:r>
              <a:rPr lang="en-US" sz="2800" b="1" dirty="0" smtClean="0"/>
              <a:t>y</a:t>
            </a:r>
          </a:p>
          <a:p>
            <a:pPr marL="347472" indent="-347472" eaLnBrk="1" hangingPunct="1">
              <a:defRPr/>
            </a:pPr>
            <a:r>
              <a:rPr lang="en-US" sz="2800" b="1" dirty="0" smtClean="0"/>
              <a:t>Rapid Repeat Pregnancies</a:t>
            </a:r>
            <a:endParaRPr sz="1000" b="1" dirty="0" smtClean="0"/>
          </a:p>
          <a:p>
            <a:pPr marL="347472" indent="-347472" eaLnBrk="1" hangingPunct="1">
              <a:defRPr/>
            </a:pPr>
            <a:r>
              <a:rPr lang="en-US" sz="2800" b="1" dirty="0" smtClean="0"/>
              <a:t>Unprotected sex</a:t>
            </a:r>
          </a:p>
          <a:p>
            <a:pPr marL="347472" indent="-347472" eaLnBrk="1" hangingPunct="1">
              <a:defRPr/>
            </a:pPr>
            <a:r>
              <a:rPr lang="en-US" sz="2800" b="1" dirty="0" smtClean="0"/>
              <a:t>S</a:t>
            </a:r>
            <a:r>
              <a:rPr sz="2800" b="1" dirty="0" smtClean="0"/>
              <a:t>exually transmitted infections</a:t>
            </a:r>
            <a:endParaRPr lang="en-US" sz="2800" b="1" dirty="0" smtClean="0"/>
          </a:p>
          <a:p>
            <a:pPr marL="347472" indent="-347472" eaLnBrk="1" hangingPunct="1">
              <a:defRPr/>
            </a:pPr>
            <a:r>
              <a:rPr lang="en-US" sz="2800" b="1" dirty="0" smtClean="0"/>
              <a:t>Intentional Termination of Pregnancy</a:t>
            </a:r>
            <a:endParaRPr sz="2800" b="1" dirty="0" smtClean="0"/>
          </a:p>
          <a:p>
            <a:pPr marL="0" indent="0" eaLnBrk="1" hangingPunct="1">
              <a:defRPr/>
            </a:pPr>
            <a:endParaRPr sz="2800" dirty="0" smtClean="0"/>
          </a:p>
          <a:p>
            <a:pPr marL="0" indent="0" eaLnBrk="1" hangingPunct="1">
              <a:buClr>
                <a:schemeClr val="tx2">
                  <a:lumMod val="60000"/>
                  <a:lumOff val="40000"/>
                </a:schemeClr>
              </a:buClr>
              <a:buFont typeface="Arial" charset="0"/>
              <a:buNone/>
              <a:defRPr/>
            </a:pPr>
            <a:endParaRPr sz="5100" b="1" dirty="0" smtClean="0"/>
          </a:p>
          <a:p>
            <a:pPr eaLnBrk="1" hangingPunct="1">
              <a:buFont typeface="Arial" charset="0"/>
              <a:buNone/>
              <a:defRPr/>
            </a:pPr>
            <a:endParaRPr sz="5100" b="1"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304800" y="304800"/>
            <a:ext cx="8229600" cy="1395413"/>
          </a:xfrm>
        </p:spPr>
        <p:txBody>
          <a:bodyPr anchorCtr="0"/>
          <a:lstStyle/>
          <a:p>
            <a:pPr eaLnBrk="1" hangingPunct="1">
              <a:defRPr/>
            </a:pPr>
            <a:r>
              <a:rPr dirty="0" smtClean="0">
                <a:solidFill>
                  <a:srgbClr val="002060"/>
                </a:solidFill>
              </a:rPr>
              <a:t>Definition: Reproductive Coercion</a:t>
            </a:r>
          </a:p>
        </p:txBody>
      </p:sp>
      <p:sp>
        <p:nvSpPr>
          <p:cNvPr id="109570" name="Content Placeholder 2"/>
          <p:cNvSpPr>
            <a:spLocks noGrp="1"/>
          </p:cNvSpPr>
          <p:nvPr>
            <p:ph idx="1"/>
          </p:nvPr>
        </p:nvSpPr>
        <p:spPr>
          <a:xfrm>
            <a:off x="457200" y="1600200"/>
            <a:ext cx="8229600" cy="5684838"/>
          </a:xfrm>
        </p:spPr>
        <p:txBody>
          <a:bodyPr/>
          <a:lstStyle/>
          <a:p>
            <a:pPr eaLnBrk="1" hangingPunct="1">
              <a:spcAft>
                <a:spcPts val="600"/>
              </a:spcAft>
              <a:buFontTx/>
              <a:buNone/>
              <a:defRPr/>
            </a:pPr>
            <a:r>
              <a:rPr dirty="0" smtClean="0"/>
              <a:t>    Reproductive coercion involves behaviors that a partner uses to maintain power and control in a relationship that are related to reproductive health:</a:t>
            </a:r>
          </a:p>
          <a:p>
            <a:pPr lvl="1" eaLnBrk="1" hangingPunct="1">
              <a:spcAft>
                <a:spcPts val="600"/>
              </a:spcAft>
              <a:defRPr/>
            </a:pPr>
            <a:r>
              <a:rPr sz="3000" dirty="0" smtClean="0"/>
              <a:t>Explicit attempts to impregnate a partner against her wishes</a:t>
            </a:r>
          </a:p>
          <a:p>
            <a:pPr lvl="1" eaLnBrk="1" hangingPunct="1">
              <a:spcAft>
                <a:spcPts val="600"/>
              </a:spcAft>
              <a:defRPr/>
            </a:pPr>
            <a:r>
              <a:rPr sz="3000" dirty="0" smtClean="0"/>
              <a:t>Controlling outcomes of a pregnancy</a:t>
            </a:r>
          </a:p>
          <a:p>
            <a:pPr lvl="1" eaLnBrk="1" hangingPunct="1">
              <a:spcAft>
                <a:spcPts val="600"/>
              </a:spcAft>
              <a:defRPr/>
            </a:pPr>
            <a:r>
              <a:rPr sz="3000" dirty="0" smtClean="0"/>
              <a:t>Coercing a partner to have unprotected sex </a:t>
            </a:r>
          </a:p>
          <a:p>
            <a:pPr lvl="1" eaLnBrk="1" hangingPunct="1">
              <a:spcAft>
                <a:spcPts val="600"/>
              </a:spcAft>
              <a:defRPr/>
            </a:pPr>
            <a:r>
              <a:rPr sz="3000" dirty="0" smtClean="0"/>
              <a:t>Interfering with birth control methods</a:t>
            </a:r>
          </a:p>
          <a:p>
            <a:pPr lvl="1" eaLnBrk="1" hangingPunct="1">
              <a:defRPr/>
            </a:pPr>
            <a:endParaRP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417512" y="414993"/>
            <a:ext cx="8229601" cy="612867"/>
          </a:xfrm>
        </p:spPr>
        <p:txBody>
          <a:bodyPr rtlCol="0">
            <a:normAutofit fontScale="90000"/>
          </a:bodyPr>
          <a:lstStyle/>
          <a:p>
            <a:pPr algn="l" eaLnBrk="1" hangingPunct="1">
              <a:defRPr/>
            </a:pPr>
            <a:r>
              <a:rPr lang="en-US" sz="4000" b="0" kern="120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effectLst/>
                <a:latin typeface="Franklin Gothic Demi" pitchFamily="34" charset="0"/>
              </a:rPr>
              <a:t>BIRTH CONTROL SABOTAGE</a:t>
            </a:r>
          </a:p>
        </p:txBody>
      </p:sp>
      <p:sp>
        <p:nvSpPr>
          <p:cNvPr id="22532" name="Rectangle 3"/>
          <p:cNvSpPr>
            <a:spLocks noGrp="1" noChangeArrowheads="1"/>
          </p:cNvSpPr>
          <p:nvPr>
            <p:ph idx="4294967295"/>
          </p:nvPr>
        </p:nvSpPr>
        <p:spPr>
          <a:xfrm>
            <a:off x="457200" y="1600200"/>
            <a:ext cx="8115300" cy="4495800"/>
          </a:xfrm>
        </p:spPr>
        <p:txBody>
          <a:bodyPr/>
          <a:lstStyle/>
          <a:p>
            <a:pPr marL="228600" indent="-228600" eaLnBrk="1" hangingPunct="1">
              <a:buClr>
                <a:srgbClr val="00B050"/>
              </a:buClr>
              <a:buFontTx/>
              <a:buNone/>
              <a:defRPr/>
            </a:pPr>
            <a:r>
              <a:rPr lang="en-US" sz="3000">
                <a:solidFill>
                  <a:schemeClr val="tx2"/>
                </a:solidFill>
                <a:effectLst>
                  <a:outerShdw blurRad="38100" dist="38100" dir="2700000" algn="tl">
                    <a:srgbClr val="000000"/>
                  </a:outerShdw>
                </a:effectLst>
              </a:rPr>
              <a:t>Tactics used by IPV perpetrators include:</a:t>
            </a:r>
          </a:p>
          <a:p>
            <a:pPr marL="228600" indent="-228600" eaLnBrk="1" hangingPunct="1">
              <a:spcAft>
                <a:spcPts val="800"/>
              </a:spcAft>
              <a:defRPr/>
            </a:pPr>
            <a:r>
              <a:rPr lang="en-US" sz="2400"/>
              <a:t>Destroying or disposing of contraceptives  </a:t>
            </a:r>
          </a:p>
          <a:p>
            <a:pPr marL="228600" indent="-228600" eaLnBrk="1" hangingPunct="1">
              <a:spcAft>
                <a:spcPts val="800"/>
              </a:spcAft>
              <a:defRPr/>
            </a:pPr>
            <a:r>
              <a:rPr lang="en-US" sz="2400"/>
              <a:t>Impeding condom use (threatening to leave her, poking holes in condoms)</a:t>
            </a:r>
          </a:p>
          <a:p>
            <a:pPr marL="228600" indent="-228600" eaLnBrk="1" hangingPunct="1">
              <a:spcAft>
                <a:spcPts val="800"/>
              </a:spcAft>
              <a:defRPr/>
            </a:pPr>
            <a:r>
              <a:rPr lang="en-US" sz="2400"/>
              <a:t>Not allowing her to obtain or preventing her from using birth control</a:t>
            </a:r>
          </a:p>
          <a:p>
            <a:pPr marL="228600" indent="-228600" eaLnBrk="1" hangingPunct="1">
              <a:spcAft>
                <a:spcPts val="800"/>
              </a:spcAft>
              <a:defRPr/>
            </a:pPr>
            <a:r>
              <a:rPr lang="en-US" sz="2400"/>
              <a:t>Threatening physical harm if she uses contraceptives </a:t>
            </a:r>
          </a:p>
          <a:p>
            <a:pPr marL="228600" indent="-228600" eaLnBrk="1" hangingPunct="1">
              <a:spcAft>
                <a:spcPts val="800"/>
              </a:spcAft>
              <a:defRPr/>
            </a:pPr>
            <a:endParaRPr lang="en-US" sz="2600"/>
          </a:p>
        </p:txBody>
      </p:sp>
      <p:sp>
        <p:nvSpPr>
          <p:cNvPr id="18436" name="Slide Number Placeholder 5"/>
          <p:cNvSpPr txBox="1">
            <a:spLocks noGrp="1"/>
          </p:cNvSpPr>
          <p:nvPr/>
        </p:nvSpPr>
        <p:spPr bwMode="auto">
          <a:xfrm>
            <a:off x="174625" y="6356350"/>
            <a:ext cx="673100" cy="365125"/>
          </a:xfrm>
          <a:prstGeom prst="rect">
            <a:avLst/>
          </a:prstGeom>
          <a:noFill/>
          <a:ln w="9525">
            <a:noFill/>
            <a:miter lim="800000"/>
            <a:headEnd/>
            <a:tailEnd/>
          </a:ln>
        </p:spPr>
        <p:txBody>
          <a:bodyPr/>
          <a:lstStyle/>
          <a:p>
            <a:pPr eaLnBrk="1" hangingPunct="1"/>
            <a:fld id="{8D47A0AA-6DC1-486C-83B6-04908D7B2C29}" type="slidenum">
              <a:rPr lang="en-US" sz="1200" b="1">
                <a:solidFill>
                  <a:schemeClr val="bg1"/>
                </a:solidFill>
                <a:latin typeface="Corbel" pitchFamily="34" charset="0"/>
              </a:rPr>
              <a:pPr eaLnBrk="1" hangingPunct="1"/>
              <a:t>16</a:t>
            </a:fld>
            <a:endParaRPr lang="en-US" sz="1200" b="1">
              <a:solidFill>
                <a:schemeClr val="bg1"/>
              </a:solidFill>
              <a:latin typeface="Corbel" pitchFamily="34" charset="0"/>
            </a:endParaRPr>
          </a:p>
        </p:txBody>
      </p:sp>
      <p:sp>
        <p:nvSpPr>
          <p:cNvPr id="22533" name="Text Box 5"/>
          <p:cNvSpPr txBox="1">
            <a:spLocks noChangeArrowheads="1"/>
          </p:cNvSpPr>
          <p:nvPr/>
        </p:nvSpPr>
        <p:spPr bwMode="auto">
          <a:xfrm>
            <a:off x="457200" y="5486400"/>
            <a:ext cx="4038600" cy="461963"/>
          </a:xfrm>
          <a:prstGeom prst="rect">
            <a:avLst/>
          </a:prstGeom>
          <a:noFill/>
          <a:ln w="9525">
            <a:noFill/>
            <a:miter lim="800000"/>
            <a:headEnd/>
            <a:tailEnd/>
          </a:ln>
        </p:spPr>
        <p:txBody>
          <a:bodyPr wrap="none">
            <a:spAutoFit/>
          </a:bodyPr>
          <a:lstStyle/>
          <a:p>
            <a:pPr eaLnBrk="1" hangingPunct="1">
              <a:defRPr/>
            </a:pPr>
            <a:r>
              <a:rPr lang="en-US" sz="1200" dirty="0">
                <a:solidFill>
                  <a:schemeClr val="bg1">
                    <a:lumMod val="50000"/>
                  </a:schemeClr>
                </a:solidFill>
                <a:latin typeface="Corbel" pitchFamily="34" charset="0"/>
                <a:cs typeface="Arial" charset="0"/>
              </a:rPr>
              <a:t>Campbell et al, 1995; </a:t>
            </a:r>
            <a:r>
              <a:rPr lang="en-US" sz="1200" dirty="0" err="1">
                <a:solidFill>
                  <a:schemeClr val="bg1">
                    <a:lumMod val="50000"/>
                  </a:schemeClr>
                </a:solidFill>
                <a:latin typeface="Corbel" pitchFamily="34" charset="0"/>
                <a:cs typeface="Arial" charset="0"/>
              </a:rPr>
              <a:t>Coggins</a:t>
            </a:r>
            <a:r>
              <a:rPr lang="en-US" sz="1200" dirty="0">
                <a:solidFill>
                  <a:schemeClr val="bg1">
                    <a:lumMod val="50000"/>
                  </a:schemeClr>
                </a:solidFill>
                <a:latin typeface="Corbel" pitchFamily="34" charset="0"/>
                <a:cs typeface="Arial" charset="0"/>
              </a:rPr>
              <a:t> et al, 2003; </a:t>
            </a:r>
            <a:r>
              <a:rPr lang="en-US" sz="1200" dirty="0" err="1">
                <a:solidFill>
                  <a:schemeClr val="bg1">
                    <a:lumMod val="50000"/>
                  </a:schemeClr>
                </a:solidFill>
                <a:latin typeface="Corbel" pitchFamily="34" charset="0"/>
                <a:cs typeface="Arial" charset="0"/>
              </a:rPr>
              <a:t>Fanslow</a:t>
            </a:r>
            <a:r>
              <a:rPr lang="en-US" sz="1200" dirty="0">
                <a:solidFill>
                  <a:schemeClr val="bg1">
                    <a:lumMod val="50000"/>
                  </a:schemeClr>
                </a:solidFill>
                <a:latin typeface="Corbel" pitchFamily="34" charset="0"/>
                <a:cs typeface="Arial" charset="0"/>
              </a:rPr>
              <a:t> et al, 2008;</a:t>
            </a:r>
          </a:p>
          <a:p>
            <a:pPr eaLnBrk="1" hangingPunct="1">
              <a:defRPr/>
            </a:pPr>
            <a:r>
              <a:rPr lang="en-US" sz="1200" dirty="0">
                <a:solidFill>
                  <a:schemeClr val="bg1">
                    <a:lumMod val="50000"/>
                  </a:schemeClr>
                </a:solidFill>
                <a:latin typeface="Corbel" pitchFamily="34" charset="0"/>
                <a:cs typeface="Arial" charset="0"/>
              </a:rPr>
              <a:t> Lang et al, 2007; Miller et al, 2007; </a:t>
            </a:r>
            <a:r>
              <a:rPr lang="en-US" sz="1200" dirty="0" err="1">
                <a:solidFill>
                  <a:schemeClr val="bg1">
                    <a:lumMod val="50000"/>
                  </a:schemeClr>
                </a:solidFill>
                <a:latin typeface="Corbel" pitchFamily="34" charset="0"/>
                <a:cs typeface="Arial" charset="0"/>
              </a:rPr>
              <a:t>Wingood</a:t>
            </a:r>
            <a:r>
              <a:rPr lang="en-US" sz="1200" dirty="0">
                <a:solidFill>
                  <a:schemeClr val="bg1">
                    <a:lumMod val="50000"/>
                  </a:schemeClr>
                </a:solidFill>
                <a:latin typeface="Corbel" pitchFamily="34" charset="0"/>
                <a:cs typeface="Arial" charset="0"/>
              </a:rPr>
              <a:t> et al, 1997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animEffect transition="in" filter="fade">
                                      <p:cBhvr>
                                        <p:cTn id="7" dur="500"/>
                                        <p:tgtEl>
                                          <p:spTgt spid="225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xEl>
                                              <p:pRg st="2" end="2"/>
                                            </p:txEl>
                                          </p:spTgt>
                                        </p:tgtEl>
                                        <p:attrNameLst>
                                          <p:attrName>style.visibility</p:attrName>
                                        </p:attrNameLst>
                                      </p:cBhvr>
                                      <p:to>
                                        <p:strVal val="visible"/>
                                      </p:to>
                                    </p:set>
                                    <p:animEffect transition="in" filter="fade">
                                      <p:cBhvr>
                                        <p:cTn id="12" dur="500"/>
                                        <p:tgtEl>
                                          <p:spTgt spid="225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2">
                                            <p:txEl>
                                              <p:pRg st="3" end="3"/>
                                            </p:txEl>
                                          </p:spTgt>
                                        </p:tgtEl>
                                        <p:attrNameLst>
                                          <p:attrName>style.visibility</p:attrName>
                                        </p:attrNameLst>
                                      </p:cBhvr>
                                      <p:to>
                                        <p:strVal val="visible"/>
                                      </p:to>
                                    </p:set>
                                    <p:animEffect transition="in" filter="fade">
                                      <p:cBhvr>
                                        <p:cTn id="17" dur="500"/>
                                        <p:tgtEl>
                                          <p:spTgt spid="2253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2">
                                            <p:txEl>
                                              <p:pRg st="4" end="4"/>
                                            </p:txEl>
                                          </p:spTgt>
                                        </p:tgtEl>
                                        <p:attrNameLst>
                                          <p:attrName>style.visibility</p:attrName>
                                        </p:attrNameLst>
                                      </p:cBhvr>
                                      <p:to>
                                        <p:strVal val="visible"/>
                                      </p:to>
                                    </p:set>
                                    <p:animEffect transition="in" filter="fade">
                                      <p:cBhvr>
                                        <p:cTn id="22" dur="500"/>
                                        <p:tgtEl>
                                          <p:spTgt spid="225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304800" y="304800"/>
            <a:ext cx="8229600" cy="1143000"/>
          </a:xfrm>
        </p:spPr>
        <p:txBody>
          <a:bodyPr/>
          <a:lstStyle/>
          <a:p>
            <a:pPr eaLnBrk="1" hangingPunct="1">
              <a:defRPr/>
            </a:pPr>
            <a:r>
              <a:rPr lang="en-US" sz="4000"/>
              <a:t>IPV &amp; Unintended Pregnancy</a:t>
            </a:r>
          </a:p>
        </p:txBody>
      </p:sp>
      <p:sp>
        <p:nvSpPr>
          <p:cNvPr id="240643" name="Rectangle 3"/>
          <p:cNvSpPr>
            <a:spLocks noGrp="1" noChangeArrowheads="1"/>
          </p:cNvSpPr>
          <p:nvPr>
            <p:ph type="body" idx="1"/>
          </p:nvPr>
        </p:nvSpPr>
        <p:spPr>
          <a:xfrm>
            <a:off x="457200" y="1981200"/>
            <a:ext cx="8229600" cy="4495800"/>
          </a:xfrm>
        </p:spPr>
        <p:txBody>
          <a:bodyPr/>
          <a:lstStyle/>
          <a:p>
            <a:pPr eaLnBrk="1" hangingPunct="1">
              <a:defRPr/>
            </a:pPr>
            <a:r>
              <a:rPr lang="en-US" sz="2800"/>
              <a:t>40% of pregnant women experiencing</a:t>
            </a:r>
          </a:p>
          <a:p>
            <a:pPr eaLnBrk="1" hangingPunct="1">
              <a:buFontTx/>
              <a:buNone/>
              <a:defRPr/>
            </a:pPr>
            <a:r>
              <a:rPr lang="en-US" sz="2800"/>
              <a:t>    abuse reported that the pregnancy was</a:t>
            </a:r>
          </a:p>
          <a:p>
            <a:pPr eaLnBrk="1" hangingPunct="1">
              <a:buFontTx/>
              <a:buNone/>
              <a:defRPr/>
            </a:pPr>
            <a:r>
              <a:rPr lang="en-US" sz="2800"/>
              <a:t>    unwanted compared to 8% of nonabused</a:t>
            </a:r>
          </a:p>
          <a:p>
            <a:pPr eaLnBrk="1" hangingPunct="1">
              <a:buFontTx/>
              <a:buNone/>
              <a:defRPr/>
            </a:pPr>
            <a:r>
              <a:rPr lang="en-US" sz="2800"/>
              <a:t>    pregnant women (Hathaway et al, 2000)</a:t>
            </a:r>
          </a:p>
          <a:p>
            <a:pPr eaLnBrk="1" hangingPunct="1">
              <a:defRPr/>
            </a:pPr>
            <a:r>
              <a:rPr lang="en-US" sz="2800"/>
              <a:t>Women experiencing physical and emotional IPV are more likely to report </a:t>
            </a:r>
            <a:r>
              <a:rPr lang="en-US" sz="2800" b="1"/>
              <a:t>not using their preferred method of contraception</a:t>
            </a:r>
            <a:r>
              <a:rPr lang="en-US" sz="2800">
                <a:solidFill>
                  <a:srgbClr val="FF0000"/>
                </a:solidFill>
                <a:effectLst>
                  <a:outerShdw blurRad="38100" dist="38100" dir="2700000" algn="tl">
                    <a:srgbClr val="000000"/>
                  </a:outerShdw>
                </a:effectLst>
              </a:rPr>
              <a:t> </a:t>
            </a:r>
            <a:r>
              <a:rPr lang="en-US" sz="2800"/>
              <a:t>in the past 12 months (OR=1.9).</a:t>
            </a:r>
          </a:p>
          <a:p>
            <a:pPr eaLnBrk="1" hangingPunct="1">
              <a:defRPr/>
            </a:pPr>
            <a:endParaRPr lang="en-US" sz="2800"/>
          </a:p>
        </p:txBody>
      </p:sp>
      <p:pic>
        <p:nvPicPr>
          <p:cNvPr id="19460" name="Picture 6" descr="MEL_009.jpg"/>
          <p:cNvPicPr>
            <a:picLocks noChangeAspect="1"/>
          </p:cNvPicPr>
          <p:nvPr/>
        </p:nvPicPr>
        <p:blipFill>
          <a:blip r:embed="rId3" cstate="print"/>
          <a:srcRect/>
          <a:stretch>
            <a:fillRect/>
          </a:stretch>
        </p:blipFill>
        <p:spPr bwMode="auto">
          <a:xfrm>
            <a:off x="6781800" y="1219200"/>
            <a:ext cx="2065338" cy="2667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ris\Desktop\New FVPF Images\teen photo.jpg"/>
          <p:cNvPicPr>
            <a:picLocks noChangeAspect="1" noChangeArrowheads="1"/>
          </p:cNvPicPr>
          <p:nvPr/>
        </p:nvPicPr>
        <p:blipFill>
          <a:blip r:embed="rId3" cstate="print"/>
          <a:srcRect l="7239" r="37901" b="10688"/>
          <a:stretch>
            <a:fillRect/>
          </a:stretch>
        </p:blipFill>
        <p:spPr bwMode="auto">
          <a:xfrm>
            <a:off x="647700" y="1138238"/>
            <a:ext cx="2971800" cy="3932237"/>
          </a:xfrm>
          <a:prstGeom prst="rect">
            <a:avLst/>
          </a:prstGeom>
          <a:ln w="28575">
            <a:solidFill>
              <a:schemeClr val="bg1"/>
            </a:solidFill>
          </a:ln>
          <a:effectLst>
            <a:outerShdw blurRad="50800" dist="38100" algn="l" rotWithShape="0">
              <a:prstClr val="black">
                <a:alpha val="40000"/>
              </a:prstClr>
            </a:outerShdw>
          </a:effectLst>
        </p:spPr>
      </p:pic>
      <p:sp>
        <p:nvSpPr>
          <p:cNvPr id="10" name="Rectangle 9"/>
          <p:cNvSpPr/>
          <p:nvPr/>
        </p:nvSpPr>
        <p:spPr>
          <a:xfrm>
            <a:off x="457200" y="1143000"/>
            <a:ext cx="8077200" cy="4465320"/>
          </a:xfrm>
          <a:prstGeom prst="rect">
            <a:avLst/>
          </a:prstGeom>
          <a:solidFill>
            <a:schemeClr val="bg1">
              <a:lumMod val="8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411" name="Rectangle 2"/>
          <p:cNvSpPr>
            <a:spLocks noGrp="1" noChangeArrowheads="1"/>
          </p:cNvSpPr>
          <p:nvPr>
            <p:ph type="title"/>
          </p:nvPr>
        </p:nvSpPr>
        <p:spPr>
          <a:xfrm>
            <a:off x="457200" y="228600"/>
            <a:ext cx="8229600" cy="1143000"/>
          </a:xfrm>
        </p:spPr>
        <p:txBody>
          <a:bodyPr>
            <a:normAutofit fontScale="90000"/>
          </a:bodyPr>
          <a:lstStyle/>
          <a:p>
            <a:pPr eaLnBrk="1" hangingPunct="1">
              <a:defRPr/>
            </a:pPr>
            <a:r>
              <a:rPr sz="3600" dirty="0" smtClean="0">
                <a:solidFill>
                  <a:srgbClr val="0070C0"/>
                </a:solidFill>
              </a:rPr>
              <a:t>DATING VIOLENCE</a:t>
            </a:r>
            <a:r>
              <a:rPr sz="3600" dirty="0" smtClean="0">
                <a:solidFill>
                  <a:srgbClr val="0070C0"/>
                </a:solidFill>
                <a:sym typeface="Wingdings" pitchFamily="2" charset="2"/>
              </a:rPr>
              <a:t> AND TEEN PREGNANCY</a:t>
            </a:r>
          </a:p>
        </p:txBody>
      </p:sp>
      <p:sp>
        <p:nvSpPr>
          <p:cNvPr id="17412" name="Rectangle 3"/>
          <p:cNvSpPr>
            <a:spLocks noGrp="1" noChangeArrowheads="1"/>
          </p:cNvSpPr>
          <p:nvPr>
            <p:ph type="body" sz="half" idx="4294967295"/>
          </p:nvPr>
        </p:nvSpPr>
        <p:spPr>
          <a:xfrm>
            <a:off x="3810000" y="1600200"/>
            <a:ext cx="4587875" cy="4525963"/>
          </a:xfrm>
        </p:spPr>
        <p:txBody>
          <a:bodyPr>
            <a:normAutofit/>
          </a:bodyPr>
          <a:lstStyle/>
          <a:p>
            <a:pPr marL="0" indent="0" eaLnBrk="1" hangingPunct="1">
              <a:spcAft>
                <a:spcPct val="45000"/>
              </a:spcAft>
              <a:buFontTx/>
              <a:buNone/>
              <a:defRPr/>
            </a:pPr>
            <a:r>
              <a:rPr dirty="0" smtClean="0"/>
              <a:t>Adolescent girls in physically abusive relationships were </a:t>
            </a:r>
            <a:br>
              <a:rPr dirty="0" smtClean="0"/>
            </a:br>
            <a:r>
              <a:rPr b="1" dirty="0" smtClean="0">
                <a:solidFill>
                  <a:srgbClr val="E46C0A"/>
                </a:solidFill>
              </a:rPr>
              <a:t>3.5 times more likely </a:t>
            </a:r>
            <a:r>
              <a:rPr dirty="0" smtClean="0"/>
              <a:t>to become pregnant than non-abused girls.</a:t>
            </a:r>
          </a:p>
          <a:p>
            <a:pPr eaLnBrk="1" hangingPunct="1">
              <a:buFontTx/>
              <a:buNone/>
              <a:defRPr/>
            </a:pPr>
            <a:endParaRPr dirty="0" smtClean="0"/>
          </a:p>
        </p:txBody>
      </p:sp>
      <p:sp>
        <p:nvSpPr>
          <p:cNvPr id="17413" name="Text Box 4"/>
          <p:cNvSpPr txBox="1">
            <a:spLocks noChangeArrowheads="1"/>
          </p:cNvSpPr>
          <p:nvPr/>
        </p:nvSpPr>
        <p:spPr bwMode="auto">
          <a:xfrm>
            <a:off x="469900" y="5341938"/>
            <a:ext cx="1357313" cy="277812"/>
          </a:xfrm>
          <a:prstGeom prst="rect">
            <a:avLst/>
          </a:prstGeom>
          <a:noFill/>
          <a:ln w="9525">
            <a:noFill/>
            <a:miter lim="800000"/>
            <a:headEnd/>
            <a:tailEnd/>
          </a:ln>
        </p:spPr>
        <p:txBody>
          <a:bodyPr wrap="none">
            <a:spAutoFit/>
          </a:bodyPr>
          <a:lstStyle/>
          <a:p>
            <a:pPr>
              <a:defRPr/>
            </a:pPr>
            <a:r>
              <a:rPr lang="en-US" sz="1200" dirty="0">
                <a:solidFill>
                  <a:schemeClr val="bg1">
                    <a:lumMod val="50000"/>
                  </a:schemeClr>
                </a:solidFill>
                <a:latin typeface="Corbel" pitchFamily="34" charset="0"/>
              </a:rPr>
              <a:t>Roberts et al, 2005</a:t>
            </a:r>
          </a:p>
        </p:txBody>
      </p:sp>
      <p:pic>
        <p:nvPicPr>
          <p:cNvPr id="9" name="Picture 8" descr="2 teenage girls serious.jpg"/>
          <p:cNvPicPr>
            <a:picLocks noChangeAspect="1"/>
          </p:cNvPicPr>
          <p:nvPr/>
        </p:nvPicPr>
        <p:blipFill>
          <a:blip r:embed="rId4" cstate="print">
            <a:grayscl/>
          </a:blip>
          <a:srcRect r="22335"/>
          <a:stretch>
            <a:fillRect/>
          </a:stretch>
        </p:blipFill>
        <p:spPr>
          <a:xfrm>
            <a:off x="609600" y="1828800"/>
            <a:ext cx="3019425" cy="3944938"/>
          </a:xfrm>
          <a:prstGeom prst="rect">
            <a:avLst/>
          </a:prstGeom>
          <a:ln w="28575">
            <a:solidFill>
              <a:schemeClr val="bg1"/>
            </a:solidFill>
          </a:ln>
          <a:effectLst>
            <a:outerShdw blurRad="50800" dist="38100" algn="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p:cNvSpPr>
          <p:nvPr>
            <p:ph type="title" idx="4294967295"/>
          </p:nvPr>
        </p:nvSpPr>
        <p:spPr/>
        <p:txBody>
          <a:bodyPr anchorCtr="0"/>
          <a:lstStyle/>
          <a:p>
            <a:pPr eaLnBrk="1" hangingPunct="1">
              <a:defRPr/>
            </a:pPr>
            <a:r>
              <a:rPr dirty="0" smtClean="0">
                <a:solidFill>
                  <a:schemeClr val="tx1"/>
                </a:solidFill>
              </a:rPr>
              <a:t>In Virginia..</a:t>
            </a:r>
          </a:p>
        </p:txBody>
      </p:sp>
      <p:sp>
        <p:nvSpPr>
          <p:cNvPr id="279555" name="Rectangle 3"/>
          <p:cNvSpPr>
            <a:spLocks noGrp="1"/>
          </p:cNvSpPr>
          <p:nvPr>
            <p:ph type="body" idx="4294967295"/>
          </p:nvPr>
        </p:nvSpPr>
        <p:spPr>
          <a:xfrm>
            <a:off x="457200" y="1447800"/>
            <a:ext cx="8229600" cy="4389438"/>
          </a:xfrm>
        </p:spPr>
        <p:txBody>
          <a:bodyPr/>
          <a:lstStyle/>
          <a:p>
            <a:pPr eaLnBrk="1" hangingPunct="1">
              <a:defRPr/>
            </a:pPr>
            <a:r>
              <a:rPr dirty="0" smtClean="0"/>
              <a:t>49% of women 18 to 29 years old and 98% of teens less than 17 years old giving birth said that their pregnancy was unintended.</a:t>
            </a:r>
          </a:p>
          <a:p>
            <a:pPr eaLnBrk="1" hangingPunct="1">
              <a:defRPr/>
            </a:pPr>
            <a:r>
              <a:rPr dirty="0" smtClean="0"/>
              <a:t>32% of women 18 to 29 and 35% of teens under 17 were not trying to get pregnant but not using contraception before pregnancy</a:t>
            </a:r>
          </a:p>
          <a:p>
            <a:pPr lvl="1" eaLnBrk="1" hangingPunct="1">
              <a:defRPr/>
            </a:pPr>
            <a:r>
              <a:rPr dirty="0" smtClean="0"/>
              <a:t>21% indicated that they did not use contraception because their partner did not want them to do so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mtClean="0"/>
              <a:t>What is Project RADAR?</a:t>
            </a:r>
          </a:p>
        </p:txBody>
      </p:sp>
      <p:sp>
        <p:nvSpPr>
          <p:cNvPr id="93187" name="Rectangle 3"/>
          <p:cNvSpPr>
            <a:spLocks noGrp="1" noChangeArrowheads="1"/>
          </p:cNvSpPr>
          <p:nvPr>
            <p:ph type="body" idx="1"/>
          </p:nvPr>
        </p:nvSpPr>
        <p:spPr>
          <a:xfrm>
            <a:off x="0" y="1447800"/>
            <a:ext cx="8839200" cy="5410200"/>
          </a:xfrm>
        </p:spPr>
        <p:txBody>
          <a:bodyPr/>
          <a:lstStyle/>
          <a:p>
            <a:pPr eaLnBrk="1" hangingPunct="1">
              <a:lnSpc>
                <a:spcPct val="90000"/>
              </a:lnSpc>
              <a:buFontTx/>
              <a:buNone/>
              <a:defRPr/>
            </a:pPr>
            <a:r>
              <a:rPr lang="en-US" dirty="0" smtClean="0"/>
              <a:t>   Project RADAR is an initiative of VDH’s Office of Family Health Services that was developed to enable health care providers to effectively recognize and respond to intimate partner violence (IPV) by providing:</a:t>
            </a:r>
          </a:p>
          <a:p>
            <a:pPr eaLnBrk="1" hangingPunct="1">
              <a:lnSpc>
                <a:spcPct val="90000"/>
              </a:lnSpc>
              <a:buFontTx/>
              <a:buNone/>
              <a:defRPr/>
            </a:pPr>
            <a:endParaRPr lang="en-US" sz="2400" dirty="0" smtClean="0"/>
          </a:p>
          <a:p>
            <a:pPr lvl="1" eaLnBrk="1" hangingPunct="1">
              <a:lnSpc>
                <a:spcPct val="90000"/>
              </a:lnSpc>
              <a:buFont typeface="Wingdings" pitchFamily="2" charset="2"/>
              <a:buChar char="Ø"/>
              <a:defRPr/>
            </a:pPr>
            <a:r>
              <a:rPr lang="en-US" dirty="0" smtClean="0"/>
              <a:t>“Best Practice” Policies, Guidelines, and Assessment Tools</a:t>
            </a:r>
          </a:p>
          <a:p>
            <a:pPr lvl="1" eaLnBrk="1" hangingPunct="1">
              <a:lnSpc>
                <a:spcPct val="90000"/>
              </a:lnSpc>
              <a:buFont typeface="Wingdings" pitchFamily="2" charset="2"/>
              <a:buChar char="Ø"/>
              <a:defRPr/>
            </a:pPr>
            <a:r>
              <a:rPr lang="en-US" dirty="0" smtClean="0"/>
              <a:t>Training Programs and Specialty-Specific Curricula</a:t>
            </a:r>
          </a:p>
          <a:p>
            <a:pPr lvl="1" eaLnBrk="1" hangingPunct="1">
              <a:lnSpc>
                <a:spcPct val="90000"/>
              </a:lnSpc>
              <a:buFont typeface="Wingdings" pitchFamily="2" charset="2"/>
              <a:buChar char="Ø"/>
              <a:defRPr/>
            </a:pPr>
            <a:r>
              <a:rPr lang="en-US" dirty="0" smtClean="0"/>
              <a:t>Awareness and Educational Materials</a:t>
            </a:r>
          </a:p>
          <a:p>
            <a:pPr lvl="1" eaLnBrk="1" hangingPunct="1">
              <a:lnSpc>
                <a:spcPct val="90000"/>
              </a:lnSpc>
              <a:buFont typeface="Wingdings" pitchFamily="2" charset="2"/>
              <a:buChar char="Ø"/>
              <a:defRPr/>
            </a:pPr>
            <a:r>
              <a:rPr lang="en-US" dirty="0" smtClean="0"/>
              <a:t>Current Research Findings on Intimate Partner Violence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defRPr/>
            </a:pPr>
            <a:r>
              <a:rPr smtClean="0"/>
              <a:t>IPV AND SEXUAL RISK BEHAVIORS</a:t>
            </a:r>
          </a:p>
        </p:txBody>
      </p:sp>
      <p:sp>
        <p:nvSpPr>
          <p:cNvPr id="45060" name="Rectangle 3"/>
          <p:cNvSpPr>
            <a:spLocks noGrp="1" noChangeArrowheads="1"/>
          </p:cNvSpPr>
          <p:nvPr>
            <p:ph idx="1"/>
          </p:nvPr>
        </p:nvSpPr>
        <p:spPr>
          <a:xfrm>
            <a:off x="457200" y="1524000"/>
            <a:ext cx="7897813" cy="4389438"/>
          </a:xfrm>
        </p:spPr>
        <p:txBody>
          <a:bodyPr>
            <a:noAutofit/>
          </a:bodyPr>
          <a:lstStyle/>
          <a:p>
            <a:pPr marL="0" indent="0" eaLnBrk="1" hangingPunct="1">
              <a:buFontTx/>
              <a:buNone/>
              <a:defRPr/>
            </a:pPr>
            <a:r>
              <a:rPr sz="3400" b="1" dirty="0" smtClean="0">
                <a:solidFill>
                  <a:srgbClr val="00B050"/>
                </a:solidFill>
              </a:rPr>
              <a:t>Women who experienced past or current IPV are more likely to:</a:t>
            </a:r>
          </a:p>
          <a:p>
            <a:pPr eaLnBrk="1" hangingPunct="1">
              <a:lnSpc>
                <a:spcPts val="4000"/>
              </a:lnSpc>
              <a:spcAft>
                <a:spcPts val="600"/>
              </a:spcAft>
              <a:defRPr/>
            </a:pPr>
            <a:r>
              <a:rPr dirty="0" smtClean="0"/>
              <a:t>Have multiple sexual partners</a:t>
            </a:r>
          </a:p>
          <a:p>
            <a:pPr eaLnBrk="1" hangingPunct="1">
              <a:lnSpc>
                <a:spcPts val="4000"/>
              </a:lnSpc>
              <a:spcAft>
                <a:spcPts val="600"/>
              </a:spcAft>
              <a:defRPr/>
            </a:pPr>
            <a:r>
              <a:rPr dirty="0" smtClean="0"/>
              <a:t>Have a past or current sexually transmitted infection</a:t>
            </a:r>
          </a:p>
          <a:p>
            <a:pPr eaLnBrk="1" hangingPunct="1">
              <a:lnSpc>
                <a:spcPts val="4000"/>
              </a:lnSpc>
              <a:spcAft>
                <a:spcPts val="600"/>
              </a:spcAft>
              <a:defRPr/>
            </a:pPr>
            <a:r>
              <a:rPr dirty="0" smtClean="0"/>
              <a:t>Report inconsistent use or nonuse of condoms</a:t>
            </a:r>
          </a:p>
          <a:p>
            <a:pPr eaLnBrk="1" hangingPunct="1">
              <a:lnSpc>
                <a:spcPts val="4000"/>
              </a:lnSpc>
              <a:spcAft>
                <a:spcPts val="600"/>
              </a:spcAft>
              <a:defRPr/>
            </a:pPr>
            <a:r>
              <a:rPr dirty="0" smtClean="0"/>
              <a:t>Have a partner with known HIV risk factors</a:t>
            </a:r>
          </a:p>
        </p:txBody>
      </p:sp>
      <p:sp>
        <p:nvSpPr>
          <p:cNvPr id="45061" name="Text Box 5"/>
          <p:cNvSpPr txBox="1">
            <a:spLocks noChangeArrowheads="1"/>
          </p:cNvSpPr>
          <p:nvPr/>
        </p:nvSpPr>
        <p:spPr bwMode="auto">
          <a:xfrm>
            <a:off x="381000" y="6324600"/>
            <a:ext cx="1073150" cy="276225"/>
          </a:xfrm>
          <a:prstGeom prst="rect">
            <a:avLst/>
          </a:prstGeom>
        </p:spPr>
        <p:txBody>
          <a:bodyPr wrap="none">
            <a:spAutoFit/>
          </a:bodyPr>
          <a:lstStyle/>
          <a:p>
            <a:pPr>
              <a:defRPr/>
            </a:pPr>
            <a:r>
              <a:rPr lang="en-US" sz="1200" dirty="0">
                <a:solidFill>
                  <a:schemeClr val="bg1">
                    <a:lumMod val="50000"/>
                  </a:schemeClr>
                </a:solidFill>
                <a:latin typeface="Corbel" pitchFamily="34" charset="0"/>
              </a:rPr>
              <a:t>Wu et al, 2003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60">
                                            <p:txEl>
                                              <p:pRg st="1" end="1"/>
                                            </p:txEl>
                                          </p:spTgt>
                                        </p:tgtEl>
                                        <p:attrNameLst>
                                          <p:attrName>style.visibility</p:attrName>
                                        </p:attrNameLst>
                                      </p:cBhvr>
                                      <p:to>
                                        <p:strVal val="visible"/>
                                      </p:to>
                                    </p:set>
                                    <p:animEffect transition="in" filter="fade">
                                      <p:cBhvr>
                                        <p:cTn id="7" dur="500"/>
                                        <p:tgtEl>
                                          <p:spTgt spid="450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60">
                                            <p:txEl>
                                              <p:pRg st="2" end="2"/>
                                            </p:txEl>
                                          </p:spTgt>
                                        </p:tgtEl>
                                        <p:attrNameLst>
                                          <p:attrName>style.visibility</p:attrName>
                                        </p:attrNameLst>
                                      </p:cBhvr>
                                      <p:to>
                                        <p:strVal val="visible"/>
                                      </p:to>
                                    </p:set>
                                    <p:animEffect transition="in" filter="fade">
                                      <p:cBhvr>
                                        <p:cTn id="12" dur="500"/>
                                        <p:tgtEl>
                                          <p:spTgt spid="450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60">
                                            <p:txEl>
                                              <p:pRg st="3" end="3"/>
                                            </p:txEl>
                                          </p:spTgt>
                                        </p:tgtEl>
                                        <p:attrNameLst>
                                          <p:attrName>style.visibility</p:attrName>
                                        </p:attrNameLst>
                                      </p:cBhvr>
                                      <p:to>
                                        <p:strVal val="visible"/>
                                      </p:to>
                                    </p:set>
                                    <p:animEffect transition="in" filter="fade">
                                      <p:cBhvr>
                                        <p:cTn id="17" dur="500"/>
                                        <p:tgtEl>
                                          <p:spTgt spid="4506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060">
                                            <p:txEl>
                                              <p:pRg st="4" end="4"/>
                                            </p:txEl>
                                          </p:spTgt>
                                        </p:tgtEl>
                                        <p:attrNameLst>
                                          <p:attrName>style.visibility</p:attrName>
                                        </p:attrNameLst>
                                      </p:cBhvr>
                                      <p:to>
                                        <p:strVal val="visible"/>
                                      </p:to>
                                    </p:set>
                                    <p:animEffect transition="in" filter="fade">
                                      <p:cBhvr>
                                        <p:cTn id="22" dur="500"/>
                                        <p:tgtEl>
                                          <p:spTgt spid="450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1726" y="1449182"/>
            <a:ext cx="8405554" cy="3355571"/>
          </a:xfrm>
          <a:prstGeom prst="rect">
            <a:avLst/>
          </a:prstGeom>
          <a:solidFill>
            <a:schemeClr val="bg1">
              <a:lumMod val="8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557" name="Slide Number Placeholder 3"/>
          <p:cNvSpPr txBox="1">
            <a:spLocks noGrp="1"/>
          </p:cNvSpPr>
          <p:nvPr/>
        </p:nvSpPr>
        <p:spPr bwMode="auto">
          <a:xfrm>
            <a:off x="174625" y="6356350"/>
            <a:ext cx="673100" cy="365125"/>
          </a:xfrm>
          <a:prstGeom prst="rect">
            <a:avLst/>
          </a:prstGeom>
          <a:noFill/>
          <a:ln w="9525">
            <a:noFill/>
            <a:miter lim="800000"/>
            <a:headEnd/>
            <a:tailEnd/>
          </a:ln>
        </p:spPr>
        <p:txBody>
          <a:bodyPr/>
          <a:lstStyle/>
          <a:p>
            <a:pPr eaLnBrk="1" hangingPunct="1"/>
            <a:fld id="{5F25EB43-B558-4A03-A068-FB2A5953989C}" type="slidenum">
              <a:rPr lang="en-US" sz="1200" b="1">
                <a:solidFill>
                  <a:schemeClr val="bg1"/>
                </a:solidFill>
                <a:latin typeface="Corbel" pitchFamily="34" charset="0"/>
              </a:rPr>
              <a:pPr eaLnBrk="1" hangingPunct="1"/>
              <a:t>21</a:t>
            </a:fld>
            <a:endParaRPr lang="en-US" sz="1200" b="1">
              <a:solidFill>
                <a:schemeClr val="bg1"/>
              </a:solidFill>
              <a:latin typeface="Corbel" pitchFamily="34" charset="0"/>
            </a:endParaRPr>
          </a:p>
        </p:txBody>
      </p:sp>
      <p:sp>
        <p:nvSpPr>
          <p:cNvPr id="15362" name="Rectangle 2"/>
          <p:cNvSpPr>
            <a:spLocks noGrp="1" noChangeArrowheads="1"/>
          </p:cNvSpPr>
          <p:nvPr>
            <p:ph type="ctrTitle" idx="4294967295"/>
          </p:nvPr>
        </p:nvSpPr>
        <p:spPr>
          <a:xfrm>
            <a:off x="457200" y="224465"/>
            <a:ext cx="7562850" cy="914400"/>
          </a:xfrm>
        </p:spPr>
        <p:txBody>
          <a:bodyPr rtlCol="0">
            <a:normAutofit/>
          </a:bodyPr>
          <a:lstStyle/>
          <a:p>
            <a:pPr algn="l">
              <a:defRPr/>
            </a:pPr>
            <a:r>
              <a:rPr lang="en-US" sz="2900" b="0" kern="1200">
                <a:gradFill flip="none" rotWithShape="1">
                  <a:gsLst>
                    <a:gs pos="1000">
                      <a:srgbClr val="00B050"/>
                    </a:gs>
                    <a:gs pos="50000">
                      <a:srgbClr val="00B050"/>
                    </a:gs>
                    <a:gs pos="100000">
                      <a:srgbClr val="00B050">
                        <a:alpha val="13000"/>
                      </a:srgbClr>
                    </a:gs>
                  </a:gsLst>
                  <a:lin ang="16200000" scaled="1"/>
                  <a:tileRect/>
                </a:gradFill>
                <a:effectLst/>
                <a:latin typeface="Franklin Gothic Demi" pitchFamily="34" charset="0"/>
              </a:rPr>
              <a:t>SEXUALLY TRANSMITTED INFECTIONS </a:t>
            </a:r>
            <a:r>
              <a:rPr lang="en-US" sz="3200" b="0" kern="1200">
                <a:gradFill flip="none" rotWithShape="1">
                  <a:gsLst>
                    <a:gs pos="0">
                      <a:schemeClr val="accent6">
                        <a:lumMod val="75000"/>
                      </a:schemeClr>
                    </a:gs>
                    <a:gs pos="50000">
                      <a:schemeClr val="accent6">
                        <a:lumMod val="75000"/>
                      </a:schemeClr>
                    </a:gs>
                    <a:gs pos="100000">
                      <a:schemeClr val="bg1"/>
                    </a:gs>
                  </a:gsLst>
                  <a:lin ang="16200000" scaled="1"/>
                  <a:tileRect/>
                </a:gradFill>
                <a:effectLst/>
                <a:latin typeface="Franklin Gothic Demi" pitchFamily="34" charset="0"/>
              </a:rPr>
              <a:t/>
            </a:r>
            <a:br>
              <a:rPr lang="en-US" sz="3200" b="0" kern="1200">
                <a:gradFill flip="none" rotWithShape="1">
                  <a:gsLst>
                    <a:gs pos="0">
                      <a:schemeClr val="accent6">
                        <a:lumMod val="75000"/>
                      </a:schemeClr>
                    </a:gs>
                    <a:gs pos="50000">
                      <a:schemeClr val="accent6">
                        <a:lumMod val="75000"/>
                      </a:schemeClr>
                    </a:gs>
                    <a:gs pos="100000">
                      <a:schemeClr val="bg1"/>
                    </a:gs>
                  </a:gsLst>
                  <a:lin ang="16200000" scaled="1"/>
                  <a:tileRect/>
                </a:gradFill>
                <a:effectLst/>
                <a:latin typeface="Franklin Gothic Demi" pitchFamily="34" charset="0"/>
              </a:rPr>
            </a:br>
            <a:r>
              <a:rPr lang="en-US" sz="2400" b="0" kern="120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effectLst/>
                <a:latin typeface="Franklin Gothic Demi" pitchFamily="34" charset="0"/>
              </a:rPr>
              <a:t>AND INTIMATE PARTNER VIOLENCE</a:t>
            </a:r>
            <a:endParaRPr lang="en-US" sz="2400" b="0" kern="1200">
              <a:solidFill>
                <a:schemeClr val="bg2"/>
              </a:solidFill>
              <a:effectLst/>
              <a:latin typeface="Franklin Gothic Demi" pitchFamily="34" charset="0"/>
            </a:endParaRPr>
          </a:p>
        </p:txBody>
      </p:sp>
      <p:sp>
        <p:nvSpPr>
          <p:cNvPr id="23559" name="Rectangle 3"/>
          <p:cNvSpPr>
            <a:spLocks noChangeArrowheads="1"/>
          </p:cNvSpPr>
          <p:nvPr/>
        </p:nvSpPr>
        <p:spPr bwMode="auto">
          <a:xfrm>
            <a:off x="4240213" y="1765300"/>
            <a:ext cx="4354512" cy="3754438"/>
          </a:xfrm>
          <a:prstGeom prst="rect">
            <a:avLst/>
          </a:prstGeom>
          <a:noFill/>
          <a:ln w="9525">
            <a:noFill/>
            <a:miter lim="800000"/>
            <a:headEnd/>
            <a:tailEnd/>
          </a:ln>
        </p:spPr>
        <p:txBody>
          <a:bodyPr>
            <a:spAutoFit/>
          </a:bodyPr>
          <a:lstStyle/>
          <a:p>
            <a:pPr eaLnBrk="1" hangingPunct="1"/>
            <a:r>
              <a:rPr lang="en-US" sz="3400" b="1">
                <a:latin typeface="Corbel" pitchFamily="34" charset="0"/>
                <a:cs typeface="Arial" charset="0"/>
              </a:rPr>
              <a:t>More than one-third (38.8%) </a:t>
            </a:r>
            <a:r>
              <a:rPr lang="en-US" sz="3400">
                <a:latin typeface="Corbel" pitchFamily="34" charset="0"/>
                <a:cs typeface="Arial" charset="0"/>
              </a:rPr>
              <a:t>of adolescent girls tested for STI/HIV have experienced dating violence. </a:t>
            </a:r>
            <a:br>
              <a:rPr lang="en-US" sz="3400">
                <a:latin typeface="Corbel" pitchFamily="34" charset="0"/>
                <a:cs typeface="Arial" charset="0"/>
              </a:rPr>
            </a:br>
            <a:r>
              <a:rPr lang="en-US" sz="3400">
                <a:solidFill>
                  <a:schemeClr val="bg2"/>
                </a:solidFill>
                <a:latin typeface="Corbel" pitchFamily="34" charset="0"/>
                <a:cs typeface="Arial" charset="0"/>
              </a:rPr>
              <a:t>					</a:t>
            </a:r>
            <a:endParaRPr lang="en-US" sz="3400">
              <a:latin typeface="Corbel" pitchFamily="34" charset="0"/>
              <a:cs typeface="Arial" charset="0"/>
            </a:endParaRPr>
          </a:p>
        </p:txBody>
      </p:sp>
      <p:sp>
        <p:nvSpPr>
          <p:cNvPr id="5" name="Rectangle 4"/>
          <p:cNvSpPr/>
          <p:nvPr/>
        </p:nvSpPr>
        <p:spPr>
          <a:xfrm>
            <a:off x="457200" y="5486400"/>
            <a:ext cx="1511300" cy="276225"/>
          </a:xfrm>
          <a:prstGeom prst="rect">
            <a:avLst/>
          </a:prstGeom>
        </p:spPr>
        <p:txBody>
          <a:bodyPr wrap="none">
            <a:spAutoFit/>
          </a:bodyPr>
          <a:lstStyle/>
          <a:p>
            <a:pPr eaLnBrk="1" hangingPunct="1">
              <a:defRPr/>
            </a:pPr>
            <a:r>
              <a:rPr lang="en-US" sz="1200" dirty="0">
                <a:solidFill>
                  <a:schemeClr val="bg1">
                    <a:lumMod val="50000"/>
                  </a:schemeClr>
                </a:solidFill>
                <a:latin typeface="Corbel" pitchFamily="34" charset="0"/>
                <a:cs typeface="Arial" charset="0"/>
              </a:rPr>
              <a:t>DECKER ET AL, 2005</a:t>
            </a:r>
          </a:p>
        </p:txBody>
      </p:sp>
      <p:pic>
        <p:nvPicPr>
          <p:cNvPr id="7" name="Picture 6" descr="72421029.jpg"/>
          <p:cNvPicPr>
            <a:picLocks noChangeAspect="1"/>
          </p:cNvPicPr>
          <p:nvPr/>
        </p:nvPicPr>
        <p:blipFill>
          <a:blip r:embed="rId3" cstate="print"/>
          <a:stretch>
            <a:fillRect/>
          </a:stretch>
        </p:blipFill>
        <p:spPr>
          <a:xfrm>
            <a:off x="565150" y="1825625"/>
            <a:ext cx="3441700" cy="2582863"/>
          </a:xfrm>
          <a:prstGeom prst="rect">
            <a:avLst/>
          </a:prstGeom>
          <a:ln w="28575">
            <a:solidFill>
              <a:schemeClr val="bg1"/>
            </a:solidFill>
          </a:ln>
          <a:effectLst>
            <a:outerShdw blurRad="50800" dist="38100" algn="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idx="4294967295"/>
          </p:nvPr>
        </p:nvSpPr>
        <p:spPr>
          <a:xfrm>
            <a:off x="331788" y="1382713"/>
            <a:ext cx="3913187" cy="1246187"/>
          </a:xfrm>
        </p:spPr>
        <p:txBody>
          <a:bodyPr>
            <a:noAutofit/>
          </a:bodyPr>
          <a:lstStyle/>
          <a:p>
            <a:pPr marL="0" indent="0" algn="ctr" eaLnBrk="1" hangingPunct="1">
              <a:spcAft>
                <a:spcPct val="25000"/>
              </a:spcAft>
              <a:buFont typeface="Arial" charset="0"/>
              <a:buNone/>
              <a:defRPr/>
            </a:pPr>
            <a:r>
              <a:rPr smtClean="0"/>
              <a:t>Women disclosing </a:t>
            </a:r>
            <a:r>
              <a:rPr b="1" smtClean="0"/>
              <a:t>physical abuse </a:t>
            </a:r>
            <a:r>
              <a:rPr smtClean="0"/>
              <a:t>were</a:t>
            </a:r>
          </a:p>
          <a:p>
            <a:pPr eaLnBrk="1" hangingPunct="1">
              <a:buFontTx/>
              <a:buNone/>
              <a:defRPr/>
            </a:pPr>
            <a:r>
              <a:rPr smtClean="0"/>
              <a:t>	</a:t>
            </a:r>
          </a:p>
          <a:p>
            <a:pPr eaLnBrk="1" hangingPunct="1">
              <a:buFontTx/>
              <a:buNone/>
              <a:defRPr/>
            </a:pPr>
            <a:endParaRPr smtClean="0"/>
          </a:p>
        </p:txBody>
      </p:sp>
      <p:sp>
        <p:nvSpPr>
          <p:cNvPr id="47107" name="Rectangle 2"/>
          <p:cNvSpPr>
            <a:spLocks noGrp="1" noChangeArrowheads="1"/>
          </p:cNvSpPr>
          <p:nvPr>
            <p:ph type="title" idx="4294967295"/>
          </p:nvPr>
        </p:nvSpPr>
        <p:spPr>
          <a:xfrm>
            <a:off x="457200" y="381000"/>
            <a:ext cx="8686800" cy="612775"/>
          </a:xfrm>
        </p:spPr>
        <p:txBody>
          <a:bodyPr/>
          <a:lstStyle/>
          <a:p>
            <a:pPr eaLnBrk="1" hangingPunct="1">
              <a:lnSpc>
                <a:spcPct val="90000"/>
              </a:lnSpc>
              <a:defRPr/>
            </a:pPr>
            <a:r>
              <a:rPr sz="2400" dirty="0" smtClean="0"/>
              <a:t>IPV &amp; SEXUALLY TRANSMITTED INFECTIONS (STIS)</a:t>
            </a:r>
          </a:p>
        </p:txBody>
      </p:sp>
      <p:sp>
        <p:nvSpPr>
          <p:cNvPr id="47109" name="Text Box 4"/>
          <p:cNvSpPr txBox="1">
            <a:spLocks noChangeArrowheads="1"/>
          </p:cNvSpPr>
          <p:nvPr/>
        </p:nvSpPr>
        <p:spPr bwMode="auto">
          <a:xfrm>
            <a:off x="457200" y="5486400"/>
            <a:ext cx="1241425" cy="646113"/>
          </a:xfrm>
          <a:prstGeom prst="rect">
            <a:avLst/>
          </a:prstGeom>
        </p:spPr>
        <p:txBody>
          <a:bodyPr wrap="none">
            <a:spAutoFit/>
          </a:bodyPr>
          <a:lstStyle/>
          <a:p>
            <a:pPr>
              <a:defRPr/>
            </a:pPr>
            <a:r>
              <a:rPr lang="en-US" sz="1200" dirty="0">
                <a:solidFill>
                  <a:schemeClr val="bg1">
                    <a:lumMod val="50000"/>
                  </a:schemeClr>
                </a:solidFill>
                <a:latin typeface="Corbel" pitchFamily="34" charset="0"/>
              </a:rPr>
              <a:t>Coker et al, 2000</a:t>
            </a:r>
          </a:p>
          <a:p>
            <a:pPr>
              <a:defRPr/>
            </a:pPr>
            <a:endParaRPr lang="en-US" sz="1200" dirty="0">
              <a:solidFill>
                <a:schemeClr val="bg1">
                  <a:lumMod val="50000"/>
                </a:schemeClr>
              </a:solidFill>
              <a:latin typeface="Corbel" pitchFamily="34" charset="0"/>
            </a:endParaRPr>
          </a:p>
          <a:p>
            <a:pPr>
              <a:defRPr/>
            </a:pPr>
            <a:endParaRPr lang="en-US" sz="1200" dirty="0">
              <a:solidFill>
                <a:schemeClr val="bg1">
                  <a:lumMod val="50000"/>
                </a:schemeClr>
              </a:solidFill>
              <a:latin typeface="Corbel" pitchFamily="34" charset="0"/>
            </a:endParaRPr>
          </a:p>
        </p:txBody>
      </p:sp>
      <p:sp>
        <p:nvSpPr>
          <p:cNvPr id="7" name="Rectangle 3"/>
          <p:cNvSpPr txBox="1">
            <a:spLocks noChangeArrowheads="1"/>
          </p:cNvSpPr>
          <p:nvPr/>
        </p:nvSpPr>
        <p:spPr>
          <a:xfrm>
            <a:off x="750888" y="3209925"/>
            <a:ext cx="3105150" cy="2578100"/>
          </a:xfrm>
          <a:prstGeom prst="rect">
            <a:avLst/>
          </a:prstGeom>
        </p:spPr>
        <p:txBody>
          <a:bodyPr>
            <a:normAutofit/>
          </a:bodyPr>
          <a:lstStyle/>
          <a:p>
            <a:pPr algn="ctr" fontAlgn="auto">
              <a:lnSpc>
                <a:spcPts val="3360"/>
              </a:lnSpc>
              <a:spcBef>
                <a:spcPts val="0"/>
              </a:spcBef>
              <a:spcAft>
                <a:spcPct val="25000"/>
              </a:spcAft>
              <a:buClr>
                <a:srgbClr val="00B050"/>
              </a:buClr>
              <a:buSzPct val="80000"/>
              <a:defRPr/>
            </a:pPr>
            <a:r>
              <a:rPr lang="en-US" sz="3000" dirty="0">
                <a:latin typeface="Corbel" pitchFamily="34" charset="0"/>
              </a:rPr>
              <a:t>more likely to experience a STI.</a:t>
            </a:r>
          </a:p>
          <a:p>
            <a:pPr marL="228600" indent="-228600" algn="ctr" fontAlgn="auto">
              <a:lnSpc>
                <a:spcPts val="3360"/>
              </a:lnSpc>
              <a:spcAft>
                <a:spcPts val="800"/>
              </a:spcAft>
              <a:buClr>
                <a:srgbClr val="00B050"/>
              </a:buClr>
              <a:buSzPct val="80000"/>
              <a:defRPr/>
            </a:pPr>
            <a:r>
              <a:rPr lang="en-US" sz="3000" dirty="0">
                <a:latin typeface="Corbel" pitchFamily="34" charset="0"/>
              </a:rPr>
              <a:t>	</a:t>
            </a:r>
          </a:p>
          <a:p>
            <a:pPr marL="228600" indent="-228600" algn="ctr" fontAlgn="auto">
              <a:lnSpc>
                <a:spcPts val="3360"/>
              </a:lnSpc>
              <a:spcAft>
                <a:spcPts val="800"/>
              </a:spcAft>
              <a:buClr>
                <a:srgbClr val="00B050"/>
              </a:buClr>
              <a:buSzPct val="80000"/>
              <a:defRPr/>
            </a:pPr>
            <a:endParaRPr lang="en-US" sz="3000" dirty="0">
              <a:latin typeface="Corbel" pitchFamily="34" charset="0"/>
            </a:endParaRPr>
          </a:p>
        </p:txBody>
      </p:sp>
      <p:sp>
        <p:nvSpPr>
          <p:cNvPr id="8" name="TextBox 7"/>
          <p:cNvSpPr txBox="1"/>
          <p:nvPr/>
        </p:nvSpPr>
        <p:spPr>
          <a:xfrm>
            <a:off x="556100" y="2344615"/>
            <a:ext cx="3466013" cy="1107996"/>
          </a:xfrm>
          <a:prstGeom prst="rect">
            <a:avLst/>
          </a:prstGeom>
        </p:spPr>
        <p:txBody>
          <a:bodyPr wrap="none">
            <a:spAutoFit/>
          </a:bodyPr>
          <a:lstStyle/>
          <a:p>
            <a:pPr>
              <a:defRPr/>
            </a:pPr>
            <a:r>
              <a:rPr lang="en-US" sz="6600" dirty="0">
                <a:gradFill flip="none" rotWithShape="1">
                  <a:gsLst>
                    <a:gs pos="0">
                      <a:schemeClr val="accent6">
                        <a:lumMod val="75000"/>
                      </a:schemeClr>
                    </a:gs>
                    <a:gs pos="50000">
                      <a:schemeClr val="accent6">
                        <a:lumMod val="75000"/>
                      </a:schemeClr>
                    </a:gs>
                    <a:gs pos="100000">
                      <a:schemeClr val="accent6">
                        <a:lumMod val="75000"/>
                        <a:alpha val="28000"/>
                      </a:schemeClr>
                    </a:gs>
                  </a:gsLst>
                  <a:lin ang="16200000" scaled="1"/>
                  <a:tileRect/>
                </a:gradFill>
                <a:latin typeface="Franklin Gothic Demi" pitchFamily="34" charset="0"/>
                <a:ea typeface="+mj-ea"/>
                <a:cs typeface="+mj-cs"/>
              </a:rPr>
              <a:t> </a:t>
            </a:r>
            <a:r>
              <a:rPr lang="en-US" sz="6600" dirty="0">
                <a:gradFill>
                  <a:gsLst>
                    <a:gs pos="0">
                      <a:srgbClr val="00B050"/>
                    </a:gs>
                    <a:gs pos="50000">
                      <a:srgbClr val="00B050"/>
                    </a:gs>
                    <a:gs pos="100000">
                      <a:srgbClr val="00B050">
                        <a:alpha val="37000"/>
                      </a:srgbClr>
                    </a:gs>
                  </a:gsLst>
                  <a:lin ang="16200000" scaled="1"/>
                </a:gradFill>
                <a:latin typeface="Franklin Gothic Demi" pitchFamily="34" charset="0"/>
                <a:ea typeface="+mj-ea"/>
                <a:cs typeface="+mj-cs"/>
              </a:rPr>
              <a:t>3 TIMES</a:t>
            </a:r>
          </a:p>
        </p:txBody>
      </p:sp>
      <p:sp>
        <p:nvSpPr>
          <p:cNvPr id="9" name="Rectangle 3"/>
          <p:cNvSpPr txBox="1">
            <a:spLocks noChangeArrowheads="1"/>
          </p:cNvSpPr>
          <p:nvPr/>
        </p:nvSpPr>
        <p:spPr>
          <a:xfrm>
            <a:off x="4427538" y="1485900"/>
            <a:ext cx="4335462" cy="1246188"/>
          </a:xfrm>
          <a:prstGeom prst="rect">
            <a:avLst/>
          </a:prstGeom>
        </p:spPr>
        <p:txBody>
          <a:bodyPr/>
          <a:lstStyle/>
          <a:p>
            <a:pPr algn="ctr" fontAlgn="auto">
              <a:lnSpc>
                <a:spcPts val="3360"/>
              </a:lnSpc>
              <a:spcBef>
                <a:spcPts val="0"/>
              </a:spcBef>
              <a:spcAft>
                <a:spcPct val="25000"/>
              </a:spcAft>
              <a:buClr>
                <a:srgbClr val="00B050"/>
              </a:buClr>
              <a:buSzPct val="80000"/>
              <a:buFont typeface="Arial" pitchFamily="34" charset="0"/>
              <a:buNone/>
              <a:defRPr/>
            </a:pPr>
            <a:r>
              <a:rPr lang="en-US" sz="2800" dirty="0">
                <a:latin typeface="Corbel" pitchFamily="34" charset="0"/>
              </a:rPr>
              <a:t>Women disclosing </a:t>
            </a:r>
            <a:r>
              <a:rPr lang="en-US" sz="2800" b="1" dirty="0">
                <a:latin typeface="Corbel" pitchFamily="34" charset="0"/>
              </a:rPr>
              <a:t>psychological abuse </a:t>
            </a:r>
            <a:r>
              <a:rPr lang="en-US" sz="2800" dirty="0">
                <a:latin typeface="Corbel" pitchFamily="34" charset="0"/>
              </a:rPr>
              <a:t>were</a:t>
            </a:r>
          </a:p>
          <a:p>
            <a:pPr marL="228600" indent="-228600" fontAlgn="auto">
              <a:lnSpc>
                <a:spcPts val="3360"/>
              </a:lnSpc>
              <a:spcAft>
                <a:spcPts val="800"/>
              </a:spcAft>
              <a:buClr>
                <a:srgbClr val="00B050"/>
              </a:buClr>
              <a:buSzPct val="80000"/>
              <a:defRPr/>
            </a:pPr>
            <a:r>
              <a:rPr lang="en-US" sz="2800" dirty="0">
                <a:latin typeface="Corbel" pitchFamily="34" charset="0"/>
              </a:rPr>
              <a:t>	</a:t>
            </a:r>
          </a:p>
          <a:p>
            <a:pPr marL="228600" indent="-228600" fontAlgn="auto">
              <a:lnSpc>
                <a:spcPts val="3360"/>
              </a:lnSpc>
              <a:spcAft>
                <a:spcPts val="800"/>
              </a:spcAft>
              <a:buClr>
                <a:srgbClr val="00B050"/>
              </a:buClr>
              <a:buSzPct val="80000"/>
              <a:defRPr/>
            </a:pPr>
            <a:endParaRPr lang="en-US" sz="2800" dirty="0">
              <a:latin typeface="Corbel" pitchFamily="34" charset="0"/>
            </a:endParaRPr>
          </a:p>
        </p:txBody>
      </p:sp>
      <p:sp>
        <p:nvSpPr>
          <p:cNvPr id="10" name="Rectangle 3"/>
          <p:cNvSpPr txBox="1">
            <a:spLocks noChangeArrowheads="1"/>
          </p:cNvSpPr>
          <p:nvPr/>
        </p:nvSpPr>
        <p:spPr>
          <a:xfrm>
            <a:off x="5043488" y="3171825"/>
            <a:ext cx="3105150" cy="2579688"/>
          </a:xfrm>
          <a:prstGeom prst="rect">
            <a:avLst/>
          </a:prstGeom>
        </p:spPr>
        <p:txBody>
          <a:bodyPr>
            <a:normAutofit/>
          </a:bodyPr>
          <a:lstStyle/>
          <a:p>
            <a:pPr algn="ctr" fontAlgn="auto">
              <a:lnSpc>
                <a:spcPts val="3360"/>
              </a:lnSpc>
              <a:spcBef>
                <a:spcPts val="0"/>
              </a:spcBef>
              <a:spcAft>
                <a:spcPct val="25000"/>
              </a:spcAft>
              <a:buClr>
                <a:srgbClr val="00B050"/>
              </a:buClr>
              <a:buSzPct val="80000"/>
              <a:defRPr/>
            </a:pPr>
            <a:r>
              <a:rPr lang="en-US" sz="3000" dirty="0">
                <a:latin typeface="Corbel" pitchFamily="34" charset="0"/>
              </a:rPr>
              <a:t>more likely to experience a STI.</a:t>
            </a:r>
          </a:p>
          <a:p>
            <a:pPr marL="228600" indent="-228600" algn="ctr" fontAlgn="auto">
              <a:lnSpc>
                <a:spcPts val="3360"/>
              </a:lnSpc>
              <a:spcAft>
                <a:spcPts val="800"/>
              </a:spcAft>
              <a:buClr>
                <a:srgbClr val="00B050"/>
              </a:buClr>
              <a:buSzPct val="80000"/>
              <a:defRPr/>
            </a:pPr>
            <a:r>
              <a:rPr lang="en-US" sz="3000" dirty="0">
                <a:latin typeface="Corbel" pitchFamily="34" charset="0"/>
              </a:rPr>
              <a:t>	</a:t>
            </a:r>
          </a:p>
          <a:p>
            <a:pPr marL="228600" indent="-228600" algn="ctr" fontAlgn="auto">
              <a:lnSpc>
                <a:spcPts val="3360"/>
              </a:lnSpc>
              <a:spcAft>
                <a:spcPts val="800"/>
              </a:spcAft>
              <a:buClr>
                <a:srgbClr val="00B050"/>
              </a:buClr>
              <a:buSzPct val="80000"/>
              <a:defRPr/>
            </a:pPr>
            <a:endParaRPr lang="en-US" sz="3000" dirty="0">
              <a:latin typeface="Corbel" pitchFamily="34" charset="0"/>
            </a:endParaRPr>
          </a:p>
        </p:txBody>
      </p:sp>
      <p:sp>
        <p:nvSpPr>
          <p:cNvPr id="11" name="TextBox 10"/>
          <p:cNvSpPr txBox="1"/>
          <p:nvPr/>
        </p:nvSpPr>
        <p:spPr>
          <a:xfrm>
            <a:off x="4862263" y="2293327"/>
            <a:ext cx="3466013" cy="1107996"/>
          </a:xfrm>
          <a:prstGeom prst="rect">
            <a:avLst/>
          </a:prstGeom>
        </p:spPr>
        <p:txBody>
          <a:bodyPr wrap="none">
            <a:spAutoFit/>
          </a:bodyPr>
          <a:lstStyle/>
          <a:p>
            <a:pPr>
              <a:defRPr/>
            </a:pPr>
            <a:r>
              <a:rPr lang="en-US" sz="6600" dirty="0">
                <a:gradFill flip="none" rotWithShape="1">
                  <a:gsLst>
                    <a:gs pos="0">
                      <a:schemeClr val="accent6">
                        <a:lumMod val="75000"/>
                      </a:schemeClr>
                    </a:gs>
                    <a:gs pos="50000">
                      <a:schemeClr val="accent6">
                        <a:lumMod val="75000"/>
                      </a:schemeClr>
                    </a:gs>
                    <a:gs pos="100000">
                      <a:schemeClr val="accent6">
                        <a:lumMod val="75000"/>
                        <a:alpha val="28000"/>
                      </a:schemeClr>
                    </a:gs>
                  </a:gsLst>
                  <a:lin ang="16200000" scaled="1"/>
                  <a:tileRect/>
                </a:gradFill>
                <a:latin typeface="Franklin Gothic Demi" pitchFamily="34" charset="0"/>
                <a:ea typeface="+mj-ea"/>
                <a:cs typeface="+mj-cs"/>
              </a:rPr>
              <a:t> </a:t>
            </a:r>
            <a:r>
              <a:rPr lang="en-US" sz="6600" dirty="0">
                <a:gradFill flip="none" rotWithShape="1">
                  <a:gsLst>
                    <a:gs pos="1000">
                      <a:srgbClr val="00B050"/>
                    </a:gs>
                    <a:gs pos="50000">
                      <a:srgbClr val="00B050"/>
                    </a:gs>
                    <a:gs pos="100000">
                      <a:srgbClr val="00B050">
                        <a:alpha val="34000"/>
                      </a:srgbClr>
                    </a:gs>
                  </a:gsLst>
                  <a:lin ang="16200000" scaled="1"/>
                  <a:tileRect/>
                </a:gradFill>
                <a:latin typeface="Franklin Gothic Demi" pitchFamily="34" charset="0"/>
                <a:ea typeface="+mj-ea"/>
                <a:cs typeface="+mj-cs"/>
              </a:rPr>
              <a:t>2 TIMES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fade">
                                      <p:cBhvr>
                                        <p:cTn id="7" dur="500"/>
                                        <p:tgtEl>
                                          <p:spTgt spid="4710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P spid="7"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676400"/>
            <a:ext cx="8405554" cy="3873728"/>
          </a:xfrm>
          <a:prstGeom prst="rect">
            <a:avLst/>
          </a:prstGeom>
          <a:solidFill>
            <a:schemeClr val="bg1">
              <a:lumMod val="8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083" name="Rectangle 4"/>
          <p:cNvSpPr>
            <a:spLocks noGrp="1" noChangeArrowheads="1"/>
          </p:cNvSpPr>
          <p:nvPr>
            <p:ph type="title"/>
          </p:nvPr>
        </p:nvSpPr>
        <p:spPr/>
        <p:txBody>
          <a:bodyPr/>
          <a:lstStyle/>
          <a:p>
            <a:pPr eaLnBrk="1" hangingPunct="1">
              <a:defRPr/>
            </a:pPr>
            <a:r>
              <a:rPr dirty="0" smtClean="0"/>
              <a:t>KNOWLEDGE ISN’T ENOUGH</a:t>
            </a:r>
          </a:p>
        </p:txBody>
      </p:sp>
      <p:sp>
        <p:nvSpPr>
          <p:cNvPr id="46084" name="Rectangle 3"/>
          <p:cNvSpPr>
            <a:spLocks noGrp="1" noChangeArrowheads="1"/>
          </p:cNvSpPr>
          <p:nvPr>
            <p:ph idx="1"/>
          </p:nvPr>
        </p:nvSpPr>
        <p:spPr>
          <a:xfrm>
            <a:off x="4114800" y="1828800"/>
            <a:ext cx="4495800" cy="3573463"/>
          </a:xfrm>
        </p:spPr>
        <p:txBody>
          <a:bodyPr>
            <a:normAutofit/>
          </a:bodyPr>
          <a:lstStyle/>
          <a:p>
            <a:pPr marL="0" indent="0" eaLnBrk="1" hangingPunct="1">
              <a:buFontTx/>
              <a:buNone/>
              <a:defRPr/>
            </a:pPr>
            <a:r>
              <a:rPr sz="2800" dirty="0" smtClean="0"/>
              <a:t>Under high levels of fear for abuse, women with high STI knowledge were </a:t>
            </a:r>
            <a:r>
              <a:rPr sz="2800" b="1" dirty="0" smtClean="0"/>
              <a:t>more likely to use condoms inconsistently </a:t>
            </a:r>
            <a:r>
              <a:rPr sz="2800" dirty="0" smtClean="0"/>
              <a:t>than nonfearful women with low STI knowledge. </a:t>
            </a:r>
          </a:p>
        </p:txBody>
      </p:sp>
      <p:sp>
        <p:nvSpPr>
          <p:cNvPr id="46086" name="Text Box 6"/>
          <p:cNvSpPr txBox="1">
            <a:spLocks noChangeArrowheads="1"/>
          </p:cNvSpPr>
          <p:nvPr/>
        </p:nvSpPr>
        <p:spPr bwMode="auto">
          <a:xfrm>
            <a:off x="457200" y="5486400"/>
            <a:ext cx="1335088" cy="276225"/>
          </a:xfrm>
          <a:prstGeom prst="rect">
            <a:avLst/>
          </a:prstGeom>
        </p:spPr>
        <p:txBody>
          <a:bodyPr wrap="none">
            <a:spAutoFit/>
          </a:bodyPr>
          <a:lstStyle/>
          <a:p>
            <a:pPr>
              <a:defRPr/>
            </a:pPr>
            <a:r>
              <a:rPr lang="en-US" sz="1200" dirty="0">
                <a:solidFill>
                  <a:schemeClr val="bg1">
                    <a:lumMod val="50000"/>
                  </a:schemeClr>
                </a:solidFill>
                <a:latin typeface="Corbel" pitchFamily="34" charset="0"/>
              </a:rPr>
              <a:t>Ralford et al, 2009</a:t>
            </a:r>
          </a:p>
        </p:txBody>
      </p:sp>
      <p:pic>
        <p:nvPicPr>
          <p:cNvPr id="6" name="Picture 2"/>
          <p:cNvPicPr>
            <a:picLocks noChangeAspect="1" noChangeArrowheads="1"/>
          </p:cNvPicPr>
          <p:nvPr/>
        </p:nvPicPr>
        <p:blipFill>
          <a:blip r:embed="rId3" cstate="print"/>
          <a:srcRect/>
          <a:stretch>
            <a:fillRect/>
          </a:stretch>
        </p:blipFill>
        <p:spPr bwMode="auto">
          <a:xfrm>
            <a:off x="533400" y="1981200"/>
            <a:ext cx="3402013" cy="3359150"/>
          </a:xfrm>
          <a:prstGeom prst="rect">
            <a:avLst/>
          </a:prstGeom>
          <a:ln w="28575">
            <a:solidFill>
              <a:schemeClr val="bg1"/>
            </a:solidFill>
          </a:ln>
          <a:effectLst>
            <a:outerShdw blurRad="50800" dist="38100" algn="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idx="4294967295"/>
          </p:nvPr>
        </p:nvSpPr>
        <p:spPr>
          <a:xfrm>
            <a:off x="457200" y="1554163"/>
            <a:ext cx="8229600" cy="4389437"/>
          </a:xfrm>
        </p:spPr>
        <p:txBody>
          <a:bodyPr/>
          <a:lstStyle/>
          <a:p>
            <a:pPr eaLnBrk="1" hangingPunct="1">
              <a:defRPr/>
            </a:pPr>
            <a:r>
              <a:rPr smtClean="0"/>
              <a:t>Partner notification may be dangerous for clients experiencing abuse.</a:t>
            </a:r>
          </a:p>
          <a:p>
            <a:pPr eaLnBrk="1" hangingPunct="1">
              <a:defRPr/>
            </a:pPr>
            <a:r>
              <a:rPr smtClean="0"/>
              <a:t>Clients may not be able to negotiate safe sex with an abusive partner.</a:t>
            </a:r>
          </a:p>
          <a:p>
            <a:pPr eaLnBrk="1" hangingPunct="1">
              <a:defRPr/>
            </a:pPr>
            <a:r>
              <a:rPr smtClean="0"/>
              <a:t>IPV may be a more immediate threat to a client than a sexually transmitted infection or HIV status.</a:t>
            </a:r>
          </a:p>
          <a:p>
            <a:pPr eaLnBrk="1" hangingPunct="1">
              <a:buFontTx/>
              <a:buNone/>
              <a:defRPr/>
            </a:pPr>
            <a:endParaRPr sz="2800" smtClean="0"/>
          </a:p>
        </p:txBody>
      </p:sp>
      <p:sp>
        <p:nvSpPr>
          <p:cNvPr id="59395" name="Rectangle 2"/>
          <p:cNvSpPr>
            <a:spLocks noGrp="1" noChangeArrowheads="1"/>
          </p:cNvSpPr>
          <p:nvPr>
            <p:ph type="title" idx="4294967295"/>
          </p:nvPr>
        </p:nvSpPr>
        <p:spPr>
          <a:xfrm>
            <a:off x="457200" y="542925"/>
            <a:ext cx="9086850" cy="612775"/>
          </a:xfrm>
        </p:spPr>
        <p:txBody>
          <a:bodyPr>
            <a:noAutofit/>
          </a:bodyPr>
          <a:lstStyle/>
          <a:p>
            <a:pPr eaLnBrk="1" hangingPunct="1">
              <a:defRPr/>
            </a:pPr>
            <a:r>
              <a:rPr sz="3600" smtClean="0">
                <a:gradFill flip="none" rotWithShape="1">
                  <a:gsLst>
                    <a:gs pos="1000">
                      <a:srgbClr val="00B050"/>
                    </a:gs>
                    <a:gs pos="50000">
                      <a:srgbClr val="00B050"/>
                    </a:gs>
                    <a:gs pos="100000">
                      <a:srgbClr val="00B050">
                        <a:alpha val="13000"/>
                      </a:srgbClr>
                    </a:gs>
                  </a:gsLst>
                  <a:lin ang="16200000" scaled="1"/>
                  <a:tileRect/>
                </a:gradFill>
              </a:rPr>
              <a:t>IMPLICATIONS</a:t>
            </a:r>
            <a:r>
              <a:rPr sz="3600" smtClean="0">
                <a:gradFill flip="none" rotWithShape="1">
                  <a:gsLst>
                    <a:gs pos="0">
                      <a:schemeClr val="accent6">
                        <a:lumMod val="75000"/>
                      </a:schemeClr>
                    </a:gs>
                    <a:gs pos="50000">
                      <a:schemeClr val="accent6">
                        <a:lumMod val="75000"/>
                      </a:schemeClr>
                    </a:gs>
                    <a:gs pos="100000">
                      <a:schemeClr val="bg1"/>
                    </a:gs>
                  </a:gsLst>
                  <a:lin ang="16200000" scaled="1"/>
                  <a:tileRect/>
                </a:gradFill>
              </a:rPr>
              <a:t> </a:t>
            </a:r>
            <a:r>
              <a:rPr sz="1800" smtClean="0"/>
              <a:t/>
            </a:r>
            <a:br>
              <a:rPr sz="1800" smtClean="0"/>
            </a:br>
            <a:r>
              <a:rPr sz="2000" smtClean="0"/>
              <a:t>FOR SEXUALLY TRANSMITTED INFECTIONS/HIV PROGRAMS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74077184.jpg"/>
          <p:cNvPicPr>
            <a:picLocks noChangeAspect="1"/>
          </p:cNvPicPr>
          <p:nvPr/>
        </p:nvPicPr>
        <p:blipFill>
          <a:blip r:embed="rId3" cstate="print"/>
          <a:srcRect/>
          <a:stretch>
            <a:fillRect/>
          </a:stretch>
        </p:blipFill>
        <p:spPr bwMode="auto">
          <a:xfrm>
            <a:off x="5276850" y="1200150"/>
            <a:ext cx="3867150" cy="3287713"/>
          </a:xfrm>
          <a:prstGeom prst="rect">
            <a:avLst/>
          </a:prstGeom>
          <a:noFill/>
          <a:ln w="9525">
            <a:noFill/>
            <a:miter lim="800000"/>
            <a:headEnd/>
            <a:tailEnd/>
          </a:ln>
        </p:spPr>
      </p:pic>
      <p:sp>
        <p:nvSpPr>
          <p:cNvPr id="7" name="Rectangle 6"/>
          <p:cNvSpPr/>
          <p:nvPr/>
        </p:nvSpPr>
        <p:spPr>
          <a:xfrm>
            <a:off x="3924300" y="1200150"/>
            <a:ext cx="3676650" cy="3291840"/>
          </a:xfrm>
          <a:prstGeom prst="rect">
            <a:avLst/>
          </a:prstGeom>
          <a:gradFill>
            <a:gsLst>
              <a:gs pos="0">
                <a:srgbClr val="E46C0A"/>
              </a:gs>
              <a:gs pos="49000">
                <a:srgbClr val="E46C0A"/>
              </a:gs>
              <a:gs pos="100000">
                <a:srgbClr val="E46C0A">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00150"/>
            <a:ext cx="4575175" cy="3292475"/>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291" name="Rectangle 2"/>
          <p:cNvSpPr>
            <a:spLocks noGrp="1" noChangeArrowheads="1"/>
          </p:cNvSpPr>
          <p:nvPr>
            <p:ph type="title" idx="4294967295"/>
          </p:nvPr>
        </p:nvSpPr>
        <p:spPr>
          <a:xfrm>
            <a:off x="457200" y="86380"/>
            <a:ext cx="8229600" cy="612868"/>
          </a:xfrm>
        </p:spPr>
        <p:txBody>
          <a:bodyPr rtlCol="0">
            <a:normAutofit fontScale="90000"/>
          </a:bodyPr>
          <a:lstStyle/>
          <a:p>
            <a:pPr algn="l" eaLnBrk="1" hangingPunct="1">
              <a:defRPr/>
            </a:pPr>
            <a:r>
              <a:rPr lang="en-US" sz="3600" b="0" u="sng" kern="120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effectLst/>
                <a:latin typeface="Franklin Gothic Demi" pitchFamily="34" charset="0"/>
              </a:rPr>
              <a:t>IPV AND ABORTION</a:t>
            </a:r>
          </a:p>
        </p:txBody>
      </p:sp>
      <p:sp>
        <p:nvSpPr>
          <p:cNvPr id="12292" name="Rectangle 3"/>
          <p:cNvSpPr>
            <a:spLocks noGrp="1" noChangeArrowheads="1"/>
          </p:cNvSpPr>
          <p:nvPr>
            <p:ph idx="4294967295"/>
          </p:nvPr>
        </p:nvSpPr>
        <p:spPr>
          <a:xfrm>
            <a:off x="396875" y="1417638"/>
            <a:ext cx="8077200" cy="3048000"/>
          </a:xfrm>
        </p:spPr>
        <p:txBody>
          <a:bodyPr/>
          <a:lstStyle/>
          <a:p>
            <a:pPr marL="0" indent="0" eaLnBrk="1" hangingPunct="1">
              <a:spcAft>
                <a:spcPct val="40000"/>
              </a:spcAft>
              <a:buClr>
                <a:srgbClr val="00B050"/>
              </a:buClr>
              <a:buFontTx/>
              <a:buNone/>
              <a:defRPr/>
            </a:pPr>
            <a:r>
              <a:rPr lang="en-US" sz="3100">
                <a:solidFill>
                  <a:schemeClr val="bg1"/>
                </a:solidFill>
                <a:effectLst>
                  <a:outerShdw blurRad="38100" dist="38100" dir="2700000" algn="tl">
                    <a:srgbClr val="000000"/>
                  </a:outerShdw>
                </a:effectLst>
              </a:rPr>
              <a:t>Prevalence of physical and/or sexual IPV among women seeking abortions:</a:t>
            </a:r>
          </a:p>
          <a:p>
            <a:pPr marL="0" indent="0" eaLnBrk="1" hangingPunct="1">
              <a:spcAft>
                <a:spcPct val="40000"/>
              </a:spcAft>
              <a:buClr>
                <a:srgbClr val="00B050"/>
              </a:buClr>
              <a:buFontTx/>
              <a:buNone/>
              <a:defRPr/>
            </a:pPr>
            <a:r>
              <a:rPr lang="en-US" sz="3000">
                <a:solidFill>
                  <a:schemeClr val="bg1"/>
                </a:solidFill>
                <a:effectLst>
                  <a:outerShdw blurRad="38100" dist="38100" dir="2700000" algn="tl">
                    <a:srgbClr val="000000"/>
                  </a:outerShdw>
                </a:effectLst>
              </a:rPr>
              <a:t>Lifetime: 	</a:t>
            </a:r>
            <a:r>
              <a:rPr lang="en-US" sz="3000" b="1">
                <a:solidFill>
                  <a:schemeClr val="bg1"/>
                </a:solidFill>
                <a:effectLst>
                  <a:outerShdw blurRad="38100" dist="38100" dir="2700000" algn="tl">
                    <a:srgbClr val="000000"/>
                  </a:outerShdw>
                </a:effectLst>
              </a:rPr>
              <a:t>27.3% - 39.5%</a:t>
            </a:r>
          </a:p>
          <a:p>
            <a:pPr marL="0" indent="0" eaLnBrk="1" hangingPunct="1">
              <a:spcAft>
                <a:spcPct val="40000"/>
              </a:spcAft>
              <a:buClr>
                <a:srgbClr val="00B050"/>
              </a:buClr>
              <a:buFontTx/>
              <a:buNone/>
              <a:defRPr/>
            </a:pPr>
            <a:r>
              <a:rPr lang="en-US" sz="3000">
                <a:solidFill>
                  <a:schemeClr val="bg1"/>
                </a:solidFill>
                <a:effectLst>
                  <a:outerShdw blurRad="38100" dist="38100" dir="2700000" algn="tl">
                    <a:srgbClr val="000000"/>
                  </a:outerShdw>
                </a:effectLst>
              </a:rPr>
              <a:t>Past year:	</a:t>
            </a:r>
            <a:r>
              <a:rPr lang="en-US" sz="3000" b="1">
                <a:solidFill>
                  <a:schemeClr val="bg1"/>
                </a:solidFill>
                <a:effectLst>
                  <a:outerShdw blurRad="38100" dist="38100" dir="2700000" algn="tl">
                    <a:srgbClr val="000000"/>
                  </a:outerShdw>
                </a:effectLst>
              </a:rPr>
              <a:t> 14.0% - 21.6%    </a:t>
            </a:r>
            <a:r>
              <a:rPr lang="en-US" sz="2800" b="1">
                <a:solidFill>
                  <a:schemeClr val="bg1"/>
                </a:solidFill>
                <a:effectLst>
                  <a:outerShdw blurRad="38100" dist="38100" dir="2700000" algn="tl">
                    <a:srgbClr val="000000"/>
                  </a:outerShdw>
                </a:effectLst>
              </a:rPr>
              <a:t>	      </a:t>
            </a:r>
          </a:p>
        </p:txBody>
      </p:sp>
      <p:sp>
        <p:nvSpPr>
          <p:cNvPr id="27657" name="Slide Number Placeholder 5"/>
          <p:cNvSpPr txBox="1">
            <a:spLocks noGrp="1"/>
          </p:cNvSpPr>
          <p:nvPr/>
        </p:nvSpPr>
        <p:spPr bwMode="auto">
          <a:xfrm>
            <a:off x="174625" y="6356350"/>
            <a:ext cx="673100" cy="365125"/>
          </a:xfrm>
          <a:prstGeom prst="rect">
            <a:avLst/>
          </a:prstGeom>
          <a:noFill/>
          <a:ln w="9525">
            <a:noFill/>
            <a:miter lim="800000"/>
            <a:headEnd/>
            <a:tailEnd/>
          </a:ln>
        </p:spPr>
        <p:txBody>
          <a:bodyPr/>
          <a:lstStyle/>
          <a:p>
            <a:pPr eaLnBrk="1" hangingPunct="1"/>
            <a:fld id="{D5095F68-BAF2-478F-BC2F-4B18DFC4FC0B}" type="slidenum">
              <a:rPr lang="en-US" sz="1200" b="1">
                <a:solidFill>
                  <a:schemeClr val="bg1"/>
                </a:solidFill>
                <a:latin typeface="Corbel" pitchFamily="34" charset="0"/>
              </a:rPr>
              <a:pPr eaLnBrk="1" hangingPunct="1"/>
              <a:t>25</a:t>
            </a:fld>
            <a:endParaRPr lang="en-US" sz="1200" b="1">
              <a:solidFill>
                <a:schemeClr val="bg1"/>
              </a:solidFill>
              <a:latin typeface="Corbel" pitchFamily="34" charset="0"/>
            </a:endParaRPr>
          </a:p>
        </p:txBody>
      </p:sp>
      <p:sp>
        <p:nvSpPr>
          <p:cNvPr id="12293" name="Text Box 4"/>
          <p:cNvSpPr txBox="1">
            <a:spLocks noChangeArrowheads="1"/>
          </p:cNvSpPr>
          <p:nvPr/>
        </p:nvSpPr>
        <p:spPr bwMode="auto">
          <a:xfrm>
            <a:off x="457200" y="5308600"/>
            <a:ext cx="5624513" cy="646113"/>
          </a:xfrm>
          <a:prstGeom prst="rect">
            <a:avLst/>
          </a:prstGeom>
          <a:noFill/>
          <a:ln w="9525">
            <a:noFill/>
            <a:miter lim="800000"/>
            <a:headEnd/>
            <a:tailEnd/>
          </a:ln>
        </p:spPr>
        <p:txBody>
          <a:bodyPr>
            <a:spAutoFit/>
          </a:bodyPr>
          <a:lstStyle/>
          <a:p>
            <a:pPr eaLnBrk="1" hangingPunct="1">
              <a:defRPr/>
            </a:pPr>
            <a:r>
              <a:rPr lang="en-US" sz="1200" dirty="0">
                <a:solidFill>
                  <a:schemeClr val="bg1">
                    <a:lumMod val="50000"/>
                  </a:schemeClr>
                </a:solidFill>
                <a:latin typeface="Corbel" pitchFamily="34" charset="0"/>
                <a:cs typeface="Arial" charset="0"/>
              </a:rPr>
              <a:t>Lifetime: </a:t>
            </a:r>
            <a:r>
              <a:rPr lang="en-US" sz="1200" dirty="0" err="1">
                <a:solidFill>
                  <a:schemeClr val="bg1">
                    <a:lumMod val="50000"/>
                  </a:schemeClr>
                </a:solidFill>
                <a:latin typeface="Corbel" pitchFamily="34" charset="0"/>
                <a:cs typeface="Arial" charset="0"/>
              </a:rPr>
              <a:t>Evins</a:t>
            </a:r>
            <a:r>
              <a:rPr lang="en-US" sz="1200" dirty="0">
                <a:solidFill>
                  <a:schemeClr val="bg1">
                    <a:lumMod val="50000"/>
                  </a:schemeClr>
                </a:solidFill>
                <a:latin typeface="Corbel" pitchFamily="34" charset="0"/>
                <a:cs typeface="Arial" charset="0"/>
              </a:rPr>
              <a:t> et al, 1996; </a:t>
            </a:r>
            <a:r>
              <a:rPr lang="en-US" sz="1200" dirty="0" err="1">
                <a:solidFill>
                  <a:schemeClr val="bg1">
                    <a:lumMod val="50000"/>
                  </a:schemeClr>
                </a:solidFill>
                <a:latin typeface="Corbel" pitchFamily="34" charset="0"/>
                <a:cs typeface="Arial" charset="0"/>
              </a:rPr>
              <a:t>Glander</a:t>
            </a:r>
            <a:r>
              <a:rPr lang="en-US" sz="1200" dirty="0">
                <a:solidFill>
                  <a:schemeClr val="bg1">
                    <a:lumMod val="50000"/>
                  </a:schemeClr>
                </a:solidFill>
                <a:latin typeface="Corbel" pitchFamily="34" charset="0"/>
                <a:cs typeface="Arial" charset="0"/>
              </a:rPr>
              <a:t> et al, 1998; Keeling et al, 2004; Leung et al, 2002 </a:t>
            </a:r>
          </a:p>
          <a:p>
            <a:pPr eaLnBrk="1" hangingPunct="1">
              <a:defRPr/>
            </a:pPr>
            <a:r>
              <a:rPr lang="en-US" sz="1200" dirty="0">
                <a:solidFill>
                  <a:schemeClr val="bg1">
                    <a:lumMod val="50000"/>
                  </a:schemeClr>
                </a:solidFill>
                <a:latin typeface="Corbel" pitchFamily="34" charset="0"/>
                <a:cs typeface="Arial" charset="0"/>
              </a:rPr>
              <a:t>Past Year: </a:t>
            </a:r>
            <a:r>
              <a:rPr lang="en-US" sz="1200" dirty="0" err="1">
                <a:solidFill>
                  <a:schemeClr val="bg1">
                    <a:lumMod val="50000"/>
                  </a:schemeClr>
                </a:solidFill>
                <a:latin typeface="Corbel" pitchFamily="34" charset="0"/>
                <a:cs typeface="Arial" charset="0"/>
              </a:rPr>
              <a:t>Evins</a:t>
            </a:r>
            <a:r>
              <a:rPr lang="en-US" sz="1200" dirty="0">
                <a:solidFill>
                  <a:schemeClr val="bg1">
                    <a:lumMod val="50000"/>
                  </a:schemeClr>
                </a:solidFill>
                <a:latin typeface="Corbel" pitchFamily="34" charset="0"/>
                <a:cs typeface="Arial" charset="0"/>
              </a:rPr>
              <a:t> et al, 1996;  Keeling et al, 2004 ; Woo et al, 2005; </a:t>
            </a:r>
            <a:r>
              <a:rPr lang="en-US" sz="1200" dirty="0" err="1">
                <a:solidFill>
                  <a:schemeClr val="bg1">
                    <a:lumMod val="50000"/>
                  </a:schemeClr>
                </a:solidFill>
                <a:latin typeface="Corbel" pitchFamily="34" charset="0"/>
                <a:cs typeface="Arial" charset="0"/>
              </a:rPr>
              <a:t>Weibe</a:t>
            </a:r>
            <a:r>
              <a:rPr lang="en-US" sz="1200" dirty="0">
                <a:solidFill>
                  <a:schemeClr val="bg1">
                    <a:lumMod val="50000"/>
                  </a:schemeClr>
                </a:solidFill>
                <a:latin typeface="Corbel" pitchFamily="34" charset="0"/>
                <a:cs typeface="Arial" charset="0"/>
              </a:rPr>
              <a:t> et al, 2001; Whitehead &amp; </a:t>
            </a:r>
            <a:r>
              <a:rPr lang="en-US" sz="1200" dirty="0" err="1">
                <a:solidFill>
                  <a:schemeClr val="bg1">
                    <a:lumMod val="50000"/>
                  </a:schemeClr>
                </a:solidFill>
                <a:latin typeface="Corbel" pitchFamily="34" charset="0"/>
                <a:cs typeface="Arial" charset="0"/>
              </a:rPr>
              <a:t>Fanslow</a:t>
            </a:r>
            <a:r>
              <a:rPr lang="en-US" sz="1200" dirty="0">
                <a:solidFill>
                  <a:schemeClr val="bg1">
                    <a:lumMod val="50000"/>
                  </a:schemeClr>
                </a:solidFill>
                <a:latin typeface="Corbel" pitchFamily="34" charset="0"/>
                <a:cs typeface="Arial" charset="0"/>
              </a:rPr>
              <a:t>, 2005</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457200" y="86380"/>
            <a:ext cx="8229600" cy="612868"/>
          </a:xfrm>
        </p:spPr>
        <p:txBody>
          <a:bodyPr rtlCol="0">
            <a:normAutofit/>
          </a:bodyPr>
          <a:lstStyle/>
          <a:p>
            <a:pPr algn="l" eaLnBrk="1" hangingPunct="1">
              <a:defRPr/>
            </a:pPr>
            <a:r>
              <a:rPr lang="en-US" sz="3200" b="0" kern="120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effectLst/>
                <a:latin typeface="Franklin Gothic Demi" pitchFamily="34" charset="0"/>
              </a:rPr>
              <a:t>IPV AND REPEAT ABORTION</a:t>
            </a:r>
          </a:p>
        </p:txBody>
      </p:sp>
      <p:sp>
        <p:nvSpPr>
          <p:cNvPr id="15364" name="Rectangle 3"/>
          <p:cNvSpPr>
            <a:spLocks noGrp="1" noChangeArrowheads="1"/>
          </p:cNvSpPr>
          <p:nvPr>
            <p:ph idx="4294967295"/>
          </p:nvPr>
        </p:nvSpPr>
        <p:spPr>
          <a:xfrm>
            <a:off x="0" y="2206625"/>
            <a:ext cx="9144000" cy="4389438"/>
          </a:xfrm>
        </p:spPr>
        <p:txBody>
          <a:bodyPr/>
          <a:lstStyle/>
          <a:p>
            <a:pPr marL="228600" indent="-228600" algn="ctr" eaLnBrk="1" hangingPunct="1">
              <a:buClr>
                <a:srgbClr val="00B050"/>
              </a:buClr>
              <a:buFontTx/>
              <a:buNone/>
              <a:defRPr/>
            </a:pPr>
            <a:r>
              <a:rPr lang="en-US" sz="3000"/>
              <a:t/>
            </a:r>
            <a:br>
              <a:rPr lang="en-US" sz="3000"/>
            </a:br>
            <a:r>
              <a:rPr lang="en-US"/>
              <a:t>seeking a repeat abortion </a:t>
            </a:r>
            <a:br>
              <a:rPr lang="en-US"/>
            </a:br>
            <a:r>
              <a:rPr lang="en-US"/>
              <a:t>disclosed a history of physical IPV </a:t>
            </a:r>
          </a:p>
          <a:p>
            <a:pPr marL="228600" indent="-228600" algn="ctr" eaLnBrk="1" hangingPunct="1">
              <a:buClr>
                <a:srgbClr val="00B050"/>
              </a:buClr>
              <a:buFontTx/>
              <a:buNone/>
              <a:defRPr/>
            </a:pPr>
            <a:endParaRPr lang="en-US" sz="1900"/>
          </a:p>
        </p:txBody>
      </p:sp>
      <p:sp>
        <p:nvSpPr>
          <p:cNvPr id="28676" name="Slide Number Placeholder 5"/>
          <p:cNvSpPr txBox="1">
            <a:spLocks noGrp="1"/>
          </p:cNvSpPr>
          <p:nvPr/>
        </p:nvSpPr>
        <p:spPr bwMode="auto">
          <a:xfrm>
            <a:off x="174625" y="6356350"/>
            <a:ext cx="673100" cy="365125"/>
          </a:xfrm>
          <a:prstGeom prst="rect">
            <a:avLst/>
          </a:prstGeom>
          <a:noFill/>
          <a:ln w="9525">
            <a:noFill/>
            <a:miter lim="800000"/>
            <a:headEnd/>
            <a:tailEnd/>
          </a:ln>
        </p:spPr>
        <p:txBody>
          <a:bodyPr/>
          <a:lstStyle/>
          <a:p>
            <a:pPr eaLnBrk="1" hangingPunct="1"/>
            <a:fld id="{4E17284C-F75F-41A8-A7B3-01D44771A8CC}" type="slidenum">
              <a:rPr lang="en-US" sz="1200" b="1">
                <a:solidFill>
                  <a:schemeClr val="bg1"/>
                </a:solidFill>
                <a:latin typeface="Corbel" pitchFamily="34" charset="0"/>
              </a:rPr>
              <a:pPr eaLnBrk="1" hangingPunct="1"/>
              <a:t>26</a:t>
            </a:fld>
            <a:endParaRPr lang="en-US" sz="1200" b="1">
              <a:solidFill>
                <a:schemeClr val="bg1"/>
              </a:solidFill>
              <a:latin typeface="Corbel" pitchFamily="34" charset="0"/>
            </a:endParaRPr>
          </a:p>
        </p:txBody>
      </p:sp>
      <p:sp>
        <p:nvSpPr>
          <p:cNvPr id="15365" name="Text Box 4"/>
          <p:cNvSpPr txBox="1">
            <a:spLocks noChangeArrowheads="1"/>
          </p:cNvSpPr>
          <p:nvPr/>
        </p:nvSpPr>
        <p:spPr bwMode="auto">
          <a:xfrm>
            <a:off x="457200" y="5486400"/>
            <a:ext cx="1247775" cy="276225"/>
          </a:xfrm>
          <a:prstGeom prst="rect">
            <a:avLst/>
          </a:prstGeom>
          <a:noFill/>
          <a:ln w="9525">
            <a:noFill/>
            <a:miter lim="800000"/>
            <a:headEnd/>
            <a:tailEnd/>
          </a:ln>
        </p:spPr>
        <p:txBody>
          <a:bodyPr>
            <a:spAutoFit/>
          </a:bodyPr>
          <a:lstStyle/>
          <a:p>
            <a:pPr eaLnBrk="1" hangingPunct="1">
              <a:defRPr/>
            </a:pPr>
            <a:r>
              <a:rPr lang="en-US" sz="1200" dirty="0">
                <a:solidFill>
                  <a:schemeClr val="bg1">
                    <a:lumMod val="50000"/>
                  </a:schemeClr>
                </a:solidFill>
                <a:latin typeface="Corbel" pitchFamily="34" charset="0"/>
                <a:cs typeface="Arial" charset="0"/>
              </a:rPr>
              <a:t>Fisher et al, 2005</a:t>
            </a:r>
          </a:p>
        </p:txBody>
      </p:sp>
      <p:sp>
        <p:nvSpPr>
          <p:cNvPr id="6" name="Rectangle 5"/>
          <p:cNvSpPr/>
          <p:nvPr/>
        </p:nvSpPr>
        <p:spPr>
          <a:xfrm>
            <a:off x="517357" y="1694126"/>
            <a:ext cx="8365958" cy="1200329"/>
          </a:xfrm>
          <a:prstGeom prst="rect">
            <a:avLst/>
          </a:prstGeom>
        </p:spPr>
        <p:txBody>
          <a:bodyPr>
            <a:spAutoFit/>
          </a:bodyPr>
          <a:lstStyle/>
          <a:p>
            <a:pPr algn="ctr" eaLnBrk="1" hangingPunct="1">
              <a:defRPr/>
            </a:pPr>
            <a:r>
              <a:rPr lang="en-US" sz="7200" dirty="0">
                <a:gradFill flip="none" rotWithShape="1">
                  <a:gsLst>
                    <a:gs pos="0">
                      <a:schemeClr val="accent6">
                        <a:lumMod val="75000"/>
                      </a:schemeClr>
                    </a:gs>
                    <a:gs pos="50000">
                      <a:schemeClr val="accent6">
                        <a:lumMod val="75000"/>
                      </a:schemeClr>
                    </a:gs>
                    <a:gs pos="100000">
                      <a:schemeClr val="accent6">
                        <a:lumMod val="75000"/>
                        <a:alpha val="28000"/>
                      </a:schemeClr>
                    </a:gs>
                  </a:gsLst>
                  <a:lin ang="16200000" scaled="1"/>
                  <a:tileRect/>
                </a:gradFill>
                <a:latin typeface="Franklin Gothic Demi" pitchFamily="34" charset="0"/>
                <a:ea typeface="+mj-ea"/>
                <a:cs typeface="+mj-cs"/>
              </a:rPr>
              <a:t>1 IN 5 WOMEN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364">
                                            <p:txEl>
                                              <p:pRg st="0" end="0"/>
                                            </p:txEl>
                                          </p:spTgt>
                                        </p:tgtEl>
                                        <p:attrNameLst>
                                          <p:attrName>style.visibility</p:attrName>
                                        </p:attrNameLst>
                                      </p:cBhvr>
                                      <p:to>
                                        <p:strVal val="visible"/>
                                      </p:to>
                                    </p:set>
                                    <p:animEffect transition="in" filter="fade">
                                      <p:cBhvr>
                                        <p:cTn id="13" dur="500"/>
                                        <p:tgtEl>
                                          <p:spTgt spid="15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2"/>
          <p:cNvSpPr>
            <a:spLocks noGrp="1"/>
          </p:cNvSpPr>
          <p:nvPr>
            <p:ph type="title"/>
          </p:nvPr>
        </p:nvSpPr>
        <p:spPr>
          <a:xfrm>
            <a:off x="381000" y="457200"/>
            <a:ext cx="8229600" cy="612775"/>
          </a:xfrm>
        </p:spPr>
        <p:txBody>
          <a:bodyPr anchorCtr="0"/>
          <a:lstStyle/>
          <a:p>
            <a:pPr eaLnBrk="1" hangingPunct="1">
              <a:defRPr/>
            </a:pPr>
            <a:r>
              <a:rPr lang="en-US" dirty="0" smtClean="0"/>
              <a:t>Food for Thought…</a:t>
            </a:r>
            <a:endParaRPr dirty="0" smtClean="0"/>
          </a:p>
        </p:txBody>
      </p:sp>
      <p:sp>
        <p:nvSpPr>
          <p:cNvPr id="134146" name="Content Placeholder 3"/>
          <p:cNvSpPr>
            <a:spLocks noGrp="1"/>
          </p:cNvSpPr>
          <p:nvPr>
            <p:ph idx="1"/>
          </p:nvPr>
        </p:nvSpPr>
        <p:spPr>
          <a:xfrm>
            <a:off x="457200" y="685800"/>
            <a:ext cx="8229600" cy="5486400"/>
          </a:xfrm>
        </p:spPr>
        <p:txBody>
          <a:bodyPr/>
          <a:lstStyle/>
          <a:p>
            <a:pPr eaLnBrk="1" hangingPunct="1">
              <a:buFont typeface="Arial" charset="0"/>
              <a:buNone/>
              <a:defRPr/>
            </a:pPr>
            <a:endParaRPr lang="en-US" dirty="0" smtClean="0"/>
          </a:p>
          <a:p>
            <a:pPr eaLnBrk="1" hangingPunct="1">
              <a:buFont typeface="Arial" charset="0"/>
              <a:buNone/>
              <a:defRPr/>
            </a:pPr>
            <a:endParaRPr dirty="0" smtClean="0"/>
          </a:p>
          <a:p>
            <a:pPr eaLnBrk="1" hangingPunct="1">
              <a:buFontTx/>
              <a:buNone/>
              <a:defRPr/>
            </a:pPr>
            <a:r>
              <a:rPr lang="en-US" dirty="0" smtClean="0"/>
              <a:t>	</a:t>
            </a:r>
            <a:r>
              <a:rPr sz="4000" i="1" dirty="0" smtClean="0"/>
              <a:t>No matter where you as an individual fall on the issue of abortion, we can all agree our hope for women is they have less unwanted unintended pregnancies and less need for  abortion.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z="4000" smtClean="0"/>
              <a:t>Intimate Partner Homicide: </a:t>
            </a:r>
            <a:br>
              <a:rPr lang="en-US" sz="4000" smtClean="0"/>
            </a:br>
            <a:r>
              <a:rPr lang="en-US" sz="4000" smtClean="0"/>
              <a:t>Paying the Ultimate Price</a:t>
            </a:r>
          </a:p>
        </p:txBody>
      </p:sp>
      <p:sp>
        <p:nvSpPr>
          <p:cNvPr id="104453" name="Rectangle 5"/>
          <p:cNvSpPr>
            <a:spLocks noGrp="1" noChangeArrowheads="1"/>
          </p:cNvSpPr>
          <p:nvPr>
            <p:ph sz="half" idx="1"/>
          </p:nvPr>
        </p:nvSpPr>
        <p:spPr>
          <a:xfrm>
            <a:off x="2590800" y="1828800"/>
            <a:ext cx="4191000" cy="2286000"/>
          </a:xfrm>
        </p:spPr>
        <p:txBody>
          <a:bodyPr/>
          <a:lstStyle/>
          <a:p>
            <a:pPr eaLnBrk="1" hangingPunct="1">
              <a:defRPr/>
            </a:pPr>
            <a:endParaRPr lang="en-US" sz="2800" smtClean="0"/>
          </a:p>
        </p:txBody>
      </p:sp>
      <p:sp>
        <p:nvSpPr>
          <p:cNvPr id="104454" name="Rectangle 6"/>
          <p:cNvSpPr>
            <a:spLocks noGrp="1" noChangeArrowheads="1"/>
          </p:cNvSpPr>
          <p:nvPr>
            <p:ph type="body" sz="half" idx="2"/>
          </p:nvPr>
        </p:nvSpPr>
        <p:spPr>
          <a:xfrm>
            <a:off x="304800" y="4343400"/>
            <a:ext cx="8229600" cy="2171700"/>
          </a:xfrm>
        </p:spPr>
        <p:txBody>
          <a:bodyPr/>
          <a:lstStyle/>
          <a:p>
            <a:pPr eaLnBrk="1" hangingPunct="1">
              <a:buFontTx/>
              <a:buNone/>
              <a:defRPr/>
            </a:pPr>
            <a:r>
              <a:rPr lang="en-US" sz="2800" smtClean="0"/>
              <a:t>In Virginia:</a:t>
            </a:r>
          </a:p>
          <a:p>
            <a:pPr lvl="1" eaLnBrk="1" hangingPunct="1">
              <a:buFont typeface="Wingdings" pitchFamily="2" charset="2"/>
              <a:buChar char="Ø"/>
              <a:defRPr/>
            </a:pPr>
            <a:r>
              <a:rPr lang="en-US" sz="2400" smtClean="0"/>
              <a:t>Nearly </a:t>
            </a:r>
            <a:r>
              <a:rPr lang="en-US" sz="2400" b="1" smtClean="0"/>
              <a:t>one in three</a:t>
            </a:r>
            <a:r>
              <a:rPr lang="en-US" sz="2400" smtClean="0"/>
              <a:t> homicides is related to family or intimate partner violence.</a:t>
            </a:r>
          </a:p>
          <a:p>
            <a:pPr lvl="1" eaLnBrk="1" hangingPunct="1">
              <a:buFont typeface="Wingdings" pitchFamily="2" charset="2"/>
              <a:buChar char="Ø"/>
              <a:defRPr/>
            </a:pPr>
            <a:r>
              <a:rPr lang="en-US" sz="2400" smtClean="0"/>
              <a:t>Over </a:t>
            </a:r>
            <a:r>
              <a:rPr lang="en-US" sz="2400" b="1" smtClean="0"/>
              <a:t>half</a:t>
            </a:r>
            <a:r>
              <a:rPr lang="en-US" sz="2400" smtClean="0"/>
              <a:t> of all adult female homicide victims are killed by intimate partners.</a:t>
            </a:r>
          </a:p>
        </p:txBody>
      </p:sp>
      <p:pic>
        <p:nvPicPr>
          <p:cNvPr id="30725" name="Picture 4"/>
          <p:cNvPicPr>
            <a:picLocks noChangeAspect="1" noChangeArrowheads="1"/>
          </p:cNvPicPr>
          <p:nvPr/>
        </p:nvPicPr>
        <p:blipFill>
          <a:blip r:embed="rId3" cstate="print"/>
          <a:srcRect/>
          <a:stretch>
            <a:fillRect/>
          </a:stretch>
        </p:blipFill>
        <p:spPr bwMode="auto">
          <a:xfrm>
            <a:off x="2362200" y="1752600"/>
            <a:ext cx="44450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609600"/>
            <a:ext cx="6934200" cy="1189038"/>
          </a:xfrm>
        </p:spPr>
        <p:txBody>
          <a:bodyPr/>
          <a:lstStyle/>
          <a:p>
            <a:pPr eaLnBrk="1" hangingPunct="1">
              <a:defRPr/>
            </a:pPr>
            <a:r>
              <a:rPr lang="en-US" sz="4000" u="sng" smtClean="0"/>
              <a:t>IPV is an Issue for ALL </a:t>
            </a:r>
            <a:br>
              <a:rPr lang="en-US" sz="4000" u="sng" smtClean="0"/>
            </a:br>
            <a:r>
              <a:rPr lang="en-US" sz="4000" u="sng" smtClean="0"/>
              <a:t>Health Care Providers.</a:t>
            </a:r>
          </a:p>
        </p:txBody>
      </p:sp>
      <p:sp>
        <p:nvSpPr>
          <p:cNvPr id="113667" name="Rectangle 3"/>
          <p:cNvSpPr>
            <a:spLocks noGrp="1" noChangeArrowheads="1"/>
          </p:cNvSpPr>
          <p:nvPr>
            <p:ph type="body" idx="1"/>
          </p:nvPr>
        </p:nvSpPr>
        <p:spPr>
          <a:xfrm>
            <a:off x="685800" y="1905000"/>
            <a:ext cx="7086600" cy="4800600"/>
          </a:xfrm>
        </p:spPr>
        <p:txBody>
          <a:bodyPr/>
          <a:lstStyle/>
          <a:p>
            <a:pPr eaLnBrk="1" hangingPunct="1">
              <a:lnSpc>
                <a:spcPct val="90000"/>
              </a:lnSpc>
              <a:defRPr/>
            </a:pPr>
            <a:endParaRPr lang="en-US" sz="2000" dirty="0" smtClean="0"/>
          </a:p>
          <a:p>
            <a:pPr eaLnBrk="1" hangingPunct="1">
              <a:lnSpc>
                <a:spcPct val="90000"/>
              </a:lnSpc>
              <a:defRPr/>
            </a:pPr>
            <a:endParaRPr lang="en-US" sz="2000" dirty="0" smtClean="0"/>
          </a:p>
          <a:p>
            <a:pPr eaLnBrk="1" hangingPunct="1">
              <a:lnSpc>
                <a:spcPct val="90000"/>
              </a:lnSpc>
              <a:defRPr/>
            </a:pPr>
            <a:r>
              <a:rPr lang="en-US" sz="2400" dirty="0" smtClean="0"/>
              <a:t>Victims report that they are not embarrassed to be asked about abuse and that discussing it would strengthen relationships with health care providers.</a:t>
            </a:r>
          </a:p>
          <a:p>
            <a:pPr eaLnBrk="1" hangingPunct="1">
              <a:lnSpc>
                <a:spcPct val="90000"/>
              </a:lnSpc>
              <a:defRPr/>
            </a:pPr>
            <a:r>
              <a:rPr lang="en-US" sz="2400" dirty="0" smtClean="0"/>
              <a:t>Victims feel that providers can help.</a:t>
            </a:r>
          </a:p>
          <a:p>
            <a:pPr eaLnBrk="1" hangingPunct="1">
              <a:lnSpc>
                <a:spcPct val="90000"/>
              </a:lnSpc>
              <a:defRPr/>
            </a:pPr>
            <a:r>
              <a:rPr lang="en-US" sz="2400" dirty="0" smtClean="0"/>
              <a:t>Joint Commission and professional standards</a:t>
            </a:r>
          </a:p>
          <a:p>
            <a:pPr eaLnBrk="1" hangingPunct="1">
              <a:lnSpc>
                <a:spcPct val="90000"/>
              </a:lnSpc>
              <a:defRPr/>
            </a:pPr>
            <a:r>
              <a:rPr lang="en-US" sz="2400" dirty="0" smtClean="0"/>
              <a:t>Providers have a unique opportunity to identify victims and provide critical interventions and referrals.  </a:t>
            </a:r>
          </a:p>
          <a:p>
            <a:pPr lvl="1" eaLnBrk="1" hangingPunct="1">
              <a:lnSpc>
                <a:spcPct val="90000"/>
              </a:lnSpc>
              <a:defRPr/>
            </a:pPr>
            <a:r>
              <a:rPr lang="en-US" sz="2400" dirty="0" smtClean="0"/>
              <a:t>44-47% of women killed by their intimate partners have been seen by a health care provider in the year prior to their deaths.</a:t>
            </a:r>
            <a:endParaRPr lang="en-US" sz="2000" dirty="0" smtClean="0"/>
          </a:p>
        </p:txBody>
      </p:sp>
      <p:pic>
        <p:nvPicPr>
          <p:cNvPr id="31748" name="Picture 4" descr="Doctor"/>
          <p:cNvPicPr>
            <a:picLocks noChangeAspect="1" noChangeArrowheads="1"/>
          </p:cNvPicPr>
          <p:nvPr/>
        </p:nvPicPr>
        <p:blipFill>
          <a:blip r:embed="rId3" cstate="print"/>
          <a:srcRect/>
          <a:stretch>
            <a:fillRect/>
          </a:stretch>
        </p:blipFill>
        <p:spPr bwMode="auto">
          <a:xfrm>
            <a:off x="7113588" y="0"/>
            <a:ext cx="203041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971800" y="762000"/>
            <a:ext cx="4953000" cy="838200"/>
          </a:xfrm>
        </p:spPr>
        <p:txBody>
          <a:bodyPr/>
          <a:lstStyle/>
          <a:p>
            <a:pPr eaLnBrk="1" hangingPunct="1">
              <a:defRPr/>
            </a:pPr>
            <a:r>
              <a:rPr lang="en-US" smtClean="0"/>
              <a:t>Training Objectives</a:t>
            </a:r>
          </a:p>
        </p:txBody>
      </p:sp>
      <p:sp>
        <p:nvSpPr>
          <p:cNvPr id="103427" name="Rectangle 3"/>
          <p:cNvSpPr>
            <a:spLocks noGrp="1" noChangeArrowheads="1"/>
          </p:cNvSpPr>
          <p:nvPr>
            <p:ph type="body" idx="1"/>
          </p:nvPr>
        </p:nvSpPr>
        <p:spPr>
          <a:xfrm>
            <a:off x="152400" y="2362200"/>
            <a:ext cx="8991600" cy="3048000"/>
          </a:xfrm>
        </p:spPr>
        <p:txBody>
          <a:bodyPr/>
          <a:lstStyle/>
          <a:p>
            <a:pPr eaLnBrk="1" hangingPunct="1">
              <a:lnSpc>
                <a:spcPct val="80000"/>
              </a:lnSpc>
              <a:buFontTx/>
              <a:buNone/>
              <a:defRPr/>
            </a:pPr>
            <a:r>
              <a:rPr lang="en-US" sz="2800" smtClean="0"/>
              <a:t>    By the end of this training, participants will be able to:</a:t>
            </a:r>
          </a:p>
          <a:p>
            <a:pPr eaLnBrk="1" hangingPunct="1">
              <a:lnSpc>
                <a:spcPct val="80000"/>
              </a:lnSpc>
              <a:buFontTx/>
              <a:buNone/>
              <a:defRPr/>
            </a:pPr>
            <a:endParaRPr lang="en-US" sz="2000" smtClean="0"/>
          </a:p>
          <a:p>
            <a:pPr lvl="1" eaLnBrk="1" hangingPunct="1">
              <a:lnSpc>
                <a:spcPct val="80000"/>
              </a:lnSpc>
              <a:buFont typeface="Wingdings" pitchFamily="2" charset="2"/>
              <a:buChar char="ü"/>
              <a:defRPr/>
            </a:pPr>
            <a:r>
              <a:rPr lang="en-US" sz="2400" smtClean="0"/>
              <a:t>Define intimate partner violence (IPV)</a:t>
            </a:r>
          </a:p>
          <a:p>
            <a:pPr lvl="1" eaLnBrk="1" hangingPunct="1">
              <a:lnSpc>
                <a:spcPct val="80000"/>
              </a:lnSpc>
              <a:buFont typeface="Wingdings" pitchFamily="2" charset="2"/>
              <a:buChar char="ü"/>
              <a:defRPr/>
            </a:pPr>
            <a:r>
              <a:rPr lang="en-US" sz="2400" smtClean="0"/>
              <a:t>Perform specific screening, assessment, and intervention strategies</a:t>
            </a:r>
          </a:p>
          <a:p>
            <a:pPr lvl="1" eaLnBrk="1" hangingPunct="1">
              <a:lnSpc>
                <a:spcPct val="80000"/>
              </a:lnSpc>
              <a:buFont typeface="Wingdings" pitchFamily="2" charset="2"/>
              <a:buChar char="ü"/>
              <a:defRPr/>
            </a:pPr>
            <a:r>
              <a:rPr lang="en-US" sz="2400" smtClean="0"/>
              <a:t>Identify and formulate responses to challenges specific to the health care setting</a:t>
            </a:r>
          </a:p>
          <a:p>
            <a:pPr lvl="1" eaLnBrk="1" hangingPunct="1">
              <a:lnSpc>
                <a:spcPct val="80000"/>
              </a:lnSpc>
              <a:buFont typeface="Wingdings" pitchFamily="2" charset="2"/>
              <a:buChar char="ü"/>
              <a:defRPr/>
            </a:pPr>
            <a:r>
              <a:rPr lang="en-US" sz="2400" smtClean="0"/>
              <a:t>Direct victims of IPV to appropriate resources </a:t>
            </a:r>
          </a:p>
          <a:p>
            <a:pPr lvl="1" eaLnBrk="1" hangingPunct="1">
              <a:lnSpc>
                <a:spcPct val="80000"/>
              </a:lnSpc>
              <a:buFont typeface="Wingdings" pitchFamily="2" charset="2"/>
              <a:buChar char="ü"/>
              <a:defRPr/>
            </a:pPr>
            <a:r>
              <a:rPr lang="en-US" sz="2400" smtClean="0"/>
              <a:t>Train providers using the RADAR curricula</a:t>
            </a:r>
          </a:p>
        </p:txBody>
      </p:sp>
      <p:pic>
        <p:nvPicPr>
          <p:cNvPr id="5124" name="Picture 30" descr="classroom"/>
          <p:cNvPicPr>
            <a:picLocks noChangeAspect="1" noChangeArrowheads="1"/>
          </p:cNvPicPr>
          <p:nvPr/>
        </p:nvPicPr>
        <p:blipFill>
          <a:blip r:embed="rId2" cstate="print"/>
          <a:srcRect/>
          <a:stretch>
            <a:fillRect/>
          </a:stretch>
        </p:blipFill>
        <p:spPr bwMode="auto">
          <a:xfrm>
            <a:off x="0" y="152400"/>
            <a:ext cx="2897188" cy="1930400"/>
          </a:xfrm>
          <a:prstGeom prst="rect">
            <a:avLst/>
          </a:prstGeom>
          <a:noFill/>
          <a:ln w="9525">
            <a:noFill/>
            <a:miter lim="800000"/>
            <a:headEnd/>
            <a:tailEnd/>
          </a:ln>
        </p:spPr>
      </p:pic>
      <p:pic>
        <p:nvPicPr>
          <p:cNvPr id="5125" name="Picture 31" descr="nurse1"/>
          <p:cNvPicPr>
            <a:picLocks noChangeAspect="1" noChangeArrowheads="1"/>
          </p:cNvPicPr>
          <p:nvPr/>
        </p:nvPicPr>
        <p:blipFill>
          <a:blip r:embed="rId3" cstate="print"/>
          <a:srcRect/>
          <a:stretch>
            <a:fillRect/>
          </a:stretch>
        </p:blipFill>
        <p:spPr bwMode="auto">
          <a:xfrm>
            <a:off x="7543800" y="4495800"/>
            <a:ext cx="1481138" cy="222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	</a:t>
            </a:r>
          </a:p>
          <a:p>
            <a:pPr marL="609600" indent="-609600" eaLnBrk="1" hangingPunct="1">
              <a:lnSpc>
                <a:spcPct val="80000"/>
              </a:lnSpc>
              <a:buClr>
                <a:schemeClr val="tx1"/>
              </a:buClr>
              <a:buFontTx/>
              <a:buNone/>
              <a:defRPr/>
            </a:pPr>
            <a:r>
              <a:rPr lang="en-US" sz="2400" dirty="0" smtClean="0"/>
              <a:t>In 2004, The Joint Commission instituted new standards for hospitals on how to respond to domestic abuse, neglect and exploitation and revised them in 2009.</a:t>
            </a:r>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defRPr/>
            </a:pPr>
            <a:r>
              <a:rPr lang="en-US" sz="2400" dirty="0" smtClean="0"/>
              <a:t>RI.2.150—Patients have the right to be free from mental, physical, sexual, and verbal abuse, neglect, and exploitation.</a:t>
            </a:r>
            <a:r>
              <a:rPr lang="en-US" sz="2400" baseline="30000" dirty="0" smtClean="0"/>
              <a:t>1</a:t>
            </a:r>
          </a:p>
          <a:p>
            <a:pPr marL="609600" indent="-609600" eaLnBrk="1" hangingPunct="1">
              <a:lnSpc>
                <a:spcPct val="80000"/>
              </a:lnSpc>
              <a:buClr>
                <a:schemeClr val="tx1"/>
              </a:buClr>
              <a:defRPr/>
            </a:pPr>
            <a:r>
              <a:rPr lang="en-US" sz="2400" dirty="0" smtClean="0"/>
              <a:t>RI.2.170—Patients have the right to access protective and advocacy services.</a:t>
            </a:r>
          </a:p>
          <a:p>
            <a:pPr marL="609600" indent="-609600" eaLnBrk="1" hangingPunct="1">
              <a:lnSpc>
                <a:spcPct val="80000"/>
              </a:lnSpc>
              <a:buClr>
                <a:schemeClr val="tx1"/>
              </a:buClr>
              <a:defRPr/>
            </a:pPr>
            <a:r>
              <a:rPr lang="en-US" sz="2400" dirty="0" smtClean="0"/>
              <a:t>RI.3.10—Criteria for identifying and assessing victims of abuse, neglect, or exploitation should be used throughout the hospital.</a:t>
            </a:r>
          </a:p>
          <a:p>
            <a:pPr marL="609600" indent="-609600" eaLnBrk="1" hangingPunct="1">
              <a:lnSpc>
                <a:spcPct val="80000"/>
              </a:lnSpc>
              <a:buClr>
                <a:schemeClr val="tx1"/>
              </a:buClr>
              <a:defRPr/>
            </a:pPr>
            <a:r>
              <a:rPr lang="en-US" sz="2400" dirty="0" smtClean="0"/>
              <a:t>EC.2.10—The hospital identifies and manages its security risks</a:t>
            </a:r>
          </a:p>
          <a:p>
            <a:pPr marL="609600" indent="-609600" eaLnBrk="1" hangingPunct="1">
              <a:lnSpc>
                <a:spcPct val="80000"/>
              </a:lnSpc>
              <a:buClr>
                <a:schemeClr val="tx1"/>
              </a:buClr>
              <a:buFontTx/>
              <a:buNone/>
              <a:defRPr/>
            </a:pPr>
            <a:endParaRPr lang="en-US" sz="2400" dirty="0" smtClean="0"/>
          </a:p>
        </p:txBody>
      </p:sp>
      <p:pic>
        <p:nvPicPr>
          <p:cNvPr id="32772" name="Picture 8"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Elements of Performance:</a:t>
            </a:r>
          </a:p>
          <a:p>
            <a:pPr marL="609600" indent="-609600" eaLnBrk="1" hangingPunct="1">
              <a:lnSpc>
                <a:spcPct val="80000"/>
              </a:lnSpc>
              <a:buClr>
                <a:schemeClr val="tx1"/>
              </a:buClr>
              <a:defRPr/>
            </a:pPr>
            <a:r>
              <a:rPr lang="en-US" sz="2400" dirty="0" smtClean="0"/>
              <a:t>The organization addresses how it will, to the best of its ability, protect patients from real or perceived abuse, neglect [including involuntary seclusion for  Long Term Care], or exploitation from anyone, including staff, students, volunteers, other [patients/residents/clients], visitors, or family members.</a:t>
            </a:r>
          </a:p>
          <a:p>
            <a:pPr marL="609600" indent="-609600" eaLnBrk="1" hangingPunct="1">
              <a:lnSpc>
                <a:spcPct val="80000"/>
              </a:lnSpc>
              <a:defRPr/>
            </a:pPr>
            <a:r>
              <a:rPr lang="en-US" sz="2400" dirty="0" smtClean="0"/>
              <a:t>All allegations, observations, or suspected cases of abuse, neglect, or exploitation that occur [in the organization for all except OME] are investigated by the organization.</a:t>
            </a:r>
          </a:p>
        </p:txBody>
      </p:sp>
      <p:pic>
        <p:nvPicPr>
          <p:cNvPr id="33796" name="Picture 3"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85800" y="304800"/>
            <a:ext cx="8229600" cy="1143000"/>
          </a:xfrm>
        </p:spPr>
        <p:txBody>
          <a:bodyPr/>
          <a:lstStyle/>
          <a:p>
            <a:pPr eaLnBrk="1" hangingPunct="1">
              <a:defRPr/>
            </a:pPr>
            <a:r>
              <a:rPr lang="en-US" smtClean="0"/>
              <a:t> Professional Standards</a:t>
            </a:r>
          </a:p>
        </p:txBody>
      </p:sp>
      <p:sp>
        <p:nvSpPr>
          <p:cNvPr id="224259" name="Rectangle 3"/>
          <p:cNvSpPr>
            <a:spLocks noGrp="1" noChangeArrowheads="1"/>
          </p:cNvSpPr>
          <p:nvPr>
            <p:ph type="body" idx="1"/>
          </p:nvPr>
        </p:nvSpPr>
        <p:spPr/>
        <p:txBody>
          <a:bodyPr/>
          <a:lstStyle/>
          <a:p>
            <a:pPr eaLnBrk="1" hangingPunct="1">
              <a:buFontTx/>
              <a:buNone/>
              <a:defRPr/>
            </a:pPr>
            <a:endParaRPr lang="en-US" smtClean="0"/>
          </a:p>
          <a:p>
            <a:pPr eaLnBrk="1" hangingPunct="1">
              <a:buFontTx/>
              <a:buNone/>
              <a:defRPr/>
            </a:pPr>
            <a:endParaRPr lang="en-US" smtClean="0"/>
          </a:p>
          <a:p>
            <a:pPr eaLnBrk="1" hangingPunct="1">
              <a:buFontTx/>
              <a:buNone/>
              <a:defRPr/>
            </a:pPr>
            <a:endParaRPr lang="en-US" smtClean="0"/>
          </a:p>
          <a:p>
            <a:pPr eaLnBrk="1" hangingPunct="1">
              <a:buFontTx/>
              <a:buNone/>
              <a:defRPr/>
            </a:pPr>
            <a:r>
              <a:rPr lang="en-US" smtClean="0"/>
              <a:t>   The American College of Obstetricians and Gynecologists (ACOG) recommends that physicians screen </a:t>
            </a:r>
            <a:r>
              <a:rPr lang="en-US" b="1" i="1" smtClean="0"/>
              <a:t>all</a:t>
            </a:r>
            <a:r>
              <a:rPr lang="en-US" smtClean="0"/>
              <a:t> patients for intimate partner violence.</a:t>
            </a:r>
          </a:p>
        </p:txBody>
      </p:sp>
      <p:pic>
        <p:nvPicPr>
          <p:cNvPr id="34820" name="Picture 4" descr="Women's Health Care Physicians">
            <a:hlinkClick r:id="rId2"/>
          </p:cNvPr>
          <p:cNvPicPr>
            <a:picLocks noChangeAspect="1" noChangeArrowheads="1"/>
          </p:cNvPicPr>
          <p:nvPr/>
        </p:nvPicPr>
        <p:blipFill>
          <a:blip r:embed="rId3" cstate="print"/>
          <a:srcRect/>
          <a:stretch>
            <a:fillRect/>
          </a:stretch>
        </p:blipFill>
        <p:spPr bwMode="auto">
          <a:xfrm>
            <a:off x="152400" y="1676400"/>
            <a:ext cx="5348288"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0" y="533400"/>
            <a:ext cx="8229600" cy="1143000"/>
          </a:xfrm>
        </p:spPr>
        <p:txBody>
          <a:bodyPr/>
          <a:lstStyle/>
          <a:p>
            <a:pPr eaLnBrk="1" hangingPunct="1">
              <a:defRPr/>
            </a:pPr>
            <a:r>
              <a:rPr lang="en-US" sz="3600"/>
              <a:t>How Are We Doing in Virginia?</a:t>
            </a:r>
            <a:r>
              <a:rPr lang="en-US" sz="4000"/>
              <a:t/>
            </a:r>
            <a:br>
              <a:rPr lang="en-US" sz="4000"/>
            </a:br>
            <a:r>
              <a:rPr lang="en-US" sz="2000"/>
              <a:t/>
            </a:r>
            <a:br>
              <a:rPr lang="en-US" sz="2000"/>
            </a:br>
            <a:r>
              <a:rPr lang="en-US" sz="3200"/>
              <a:t>The 2009 Intimate Partner Violence</a:t>
            </a:r>
            <a:br>
              <a:rPr lang="en-US" sz="3200"/>
            </a:br>
            <a:r>
              <a:rPr lang="en-US" sz="3200"/>
              <a:t> Health Care Provider Survey</a:t>
            </a:r>
          </a:p>
        </p:txBody>
      </p:sp>
      <p:sp>
        <p:nvSpPr>
          <p:cNvPr id="269315" name="Rectangle 3"/>
          <p:cNvSpPr>
            <a:spLocks noGrp="1" noChangeArrowheads="1"/>
          </p:cNvSpPr>
          <p:nvPr>
            <p:ph type="body" idx="1"/>
          </p:nvPr>
        </p:nvSpPr>
        <p:spPr>
          <a:xfrm>
            <a:off x="228600" y="2133600"/>
            <a:ext cx="8686800" cy="4572000"/>
          </a:xfrm>
        </p:spPr>
        <p:txBody>
          <a:bodyPr/>
          <a:lstStyle/>
          <a:p>
            <a:pPr eaLnBrk="1" hangingPunct="1">
              <a:lnSpc>
                <a:spcPct val="90000"/>
              </a:lnSpc>
              <a:buFontTx/>
              <a:buNone/>
              <a:defRPr/>
            </a:pPr>
            <a:r>
              <a:rPr lang="en-US" sz="2800" u="sng"/>
              <a:t>Methodology</a:t>
            </a:r>
          </a:p>
          <a:p>
            <a:pPr eaLnBrk="1" hangingPunct="1">
              <a:lnSpc>
                <a:spcPct val="90000"/>
              </a:lnSpc>
              <a:defRPr/>
            </a:pPr>
            <a:r>
              <a:rPr lang="en-US" sz="2400"/>
              <a:t>Designed to assess knowledge attitudes and behaviors of Virginia’s health care providers concerning IPV</a:t>
            </a:r>
          </a:p>
          <a:p>
            <a:pPr eaLnBrk="1" hangingPunct="1">
              <a:lnSpc>
                <a:spcPct val="90000"/>
              </a:lnSpc>
              <a:defRPr/>
            </a:pPr>
            <a:r>
              <a:rPr lang="en-US" sz="2400"/>
              <a:t>Sent to dentists, hygienists, licensed clinical social workers, psychiatrists and medical doctors who self-identified a specialty area of family/general practice, obstetrics/gynecology, pediatrics or emergency.  Other settings included were: community health centers, free clinics, family planning clinics at local health departments, and campus health centers.</a:t>
            </a:r>
          </a:p>
          <a:p>
            <a:pPr eaLnBrk="1" hangingPunct="1">
              <a:lnSpc>
                <a:spcPct val="90000"/>
              </a:lnSpc>
              <a:defRPr/>
            </a:pPr>
            <a:r>
              <a:rPr lang="en-US" sz="2400"/>
              <a:t>Of 10,325 surveys mailed, a total of 4,481 were returned, for an overall response rate of 43.4%.  Of the 750 OB/GYNs surveyed, 29.5% responded.</a:t>
            </a:r>
          </a:p>
        </p:txBody>
      </p:sp>
      <p:pic>
        <p:nvPicPr>
          <p:cNvPr id="35844" name="Picture 4" descr="docwriting"/>
          <p:cNvPicPr>
            <a:picLocks noChangeAspect="1" noChangeArrowheads="1"/>
          </p:cNvPicPr>
          <p:nvPr/>
        </p:nvPicPr>
        <p:blipFill>
          <a:blip r:embed="rId3" cstate="print"/>
          <a:srcRect/>
          <a:stretch>
            <a:fillRect/>
          </a:stretch>
        </p:blipFill>
        <p:spPr bwMode="auto">
          <a:xfrm>
            <a:off x="7696200" y="304800"/>
            <a:ext cx="1279525" cy="19208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066800" y="533400"/>
            <a:ext cx="7315200" cy="762000"/>
          </a:xfrm>
        </p:spPr>
        <p:txBody>
          <a:bodyPr/>
          <a:lstStyle/>
          <a:p>
            <a:pPr eaLnBrk="1" hangingPunct="1">
              <a:defRPr/>
            </a:pPr>
            <a:r>
              <a:rPr lang="en-US" sz="3600"/>
              <a:t>How Are We Doing in Virginia?</a:t>
            </a:r>
            <a:r>
              <a:rPr lang="en-US" sz="4000"/>
              <a:t/>
            </a:r>
            <a:br>
              <a:rPr lang="en-US" sz="4000"/>
            </a:br>
            <a:r>
              <a:rPr lang="en-US" sz="1600"/>
              <a:t/>
            </a:r>
            <a:br>
              <a:rPr lang="en-US" sz="1600"/>
            </a:br>
            <a:r>
              <a:rPr lang="en-US" sz="3200"/>
              <a:t>The 2009 Intimate Partner Violence</a:t>
            </a:r>
            <a:br>
              <a:rPr lang="en-US" sz="3200"/>
            </a:br>
            <a:r>
              <a:rPr lang="en-US" sz="3200"/>
              <a:t> Health Care Provider Survey</a:t>
            </a:r>
          </a:p>
        </p:txBody>
      </p:sp>
      <p:sp>
        <p:nvSpPr>
          <p:cNvPr id="227331" name="Rectangle 3"/>
          <p:cNvSpPr>
            <a:spLocks noGrp="1" noChangeArrowheads="1"/>
          </p:cNvSpPr>
          <p:nvPr>
            <p:ph type="body" idx="1"/>
          </p:nvPr>
        </p:nvSpPr>
        <p:spPr>
          <a:xfrm>
            <a:off x="914400" y="1752600"/>
            <a:ext cx="8229600" cy="4495800"/>
          </a:xfrm>
        </p:spPr>
        <p:txBody>
          <a:bodyPr/>
          <a:lstStyle/>
          <a:p>
            <a:pPr eaLnBrk="1" hangingPunct="1">
              <a:buFontTx/>
              <a:buNone/>
              <a:defRPr/>
            </a:pPr>
            <a:r>
              <a:rPr lang="en-US"/>
              <a:t> </a:t>
            </a:r>
          </a:p>
        </p:txBody>
      </p:sp>
      <p:sp>
        <p:nvSpPr>
          <p:cNvPr id="227334" name="Rectangle 6"/>
          <p:cNvSpPr>
            <a:spLocks noChangeArrowheads="1"/>
          </p:cNvSpPr>
          <p:nvPr/>
        </p:nvSpPr>
        <p:spPr bwMode="auto">
          <a:xfrm>
            <a:off x="609600" y="1981200"/>
            <a:ext cx="8534400" cy="4572000"/>
          </a:xfrm>
          <a:prstGeom prst="rect">
            <a:avLst/>
          </a:prstGeom>
          <a:noFill/>
          <a:ln w="9525">
            <a:noFill/>
            <a:miter lim="800000"/>
            <a:headEnd/>
            <a:tailEnd/>
          </a:ln>
          <a:effectLst/>
        </p:spPr>
        <p:txBody>
          <a:bodyPr/>
          <a:lstStyle/>
          <a:p>
            <a:pPr marL="342900" indent="-342900" eaLnBrk="1" hangingPunct="1">
              <a:spcBef>
                <a:spcPct val="20000"/>
              </a:spcBef>
              <a:buClr>
                <a:schemeClr val="hlink"/>
              </a:buClr>
              <a:defRPr/>
            </a:pPr>
            <a:r>
              <a:rPr lang="en-US" sz="2800" u="sng">
                <a:effectLst>
                  <a:outerShdw blurRad="38100" dist="38100" dir="2700000" algn="tl">
                    <a:srgbClr val="FFFFFF"/>
                  </a:outerShdw>
                </a:effectLst>
                <a:latin typeface="Garamond" pitchFamily="18" charset="0"/>
              </a:rPr>
              <a:t>Results—Obstetrics &amp; Gynecology</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95 % of providers have </a:t>
            </a:r>
            <a:r>
              <a:rPr lang="en-US" sz="2400" b="1">
                <a:effectLst>
                  <a:outerShdw blurRad="38100" dist="38100" dir="2700000" algn="tl">
                    <a:srgbClr val="FFFFFF"/>
                  </a:outerShdw>
                </a:effectLst>
                <a:latin typeface="Garamond" pitchFamily="18" charset="0"/>
              </a:rPr>
              <a:t>never</a:t>
            </a:r>
            <a:r>
              <a:rPr lang="en-US" sz="2400">
                <a:effectLst>
                  <a:outerShdw blurRad="38100" dist="38100" dir="2700000" algn="tl">
                    <a:srgbClr val="FFFFFF"/>
                  </a:outerShdw>
                </a:effectLst>
                <a:latin typeface="Garamond" pitchFamily="18" charset="0"/>
              </a:rPr>
              <a:t> attended a training or workshop on IPV.</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1 in 5 providers reported that they do not use screening questions </a:t>
            </a:r>
            <a:r>
              <a:rPr lang="en-US" sz="2400" b="1">
                <a:effectLst>
                  <a:outerShdw blurRad="38100" dist="38100" dir="2700000" algn="tl">
                    <a:srgbClr val="FFFFFF"/>
                  </a:outerShdw>
                </a:effectLst>
                <a:latin typeface="Garamond" pitchFamily="18" charset="0"/>
              </a:rPr>
              <a:t>with any patients</a:t>
            </a:r>
            <a:r>
              <a:rPr lang="en-US" sz="2400">
                <a:effectLst>
                  <a:outerShdw blurRad="38100" dist="38100" dir="2700000" algn="tl">
                    <a:srgbClr val="FFFFFF"/>
                  </a:outerShdw>
                </a:effectLst>
                <a:latin typeface="Garamond" pitchFamily="18" charset="0"/>
              </a:rPr>
              <a:t>; and only 30% use screening questions with every patient.</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90% of providers reported that, to their knowledge, their workplace did not have any written guidelines regarding IPV.</a:t>
            </a:r>
          </a:p>
          <a:p>
            <a:pPr marL="342900" indent="-342900" eaLnBrk="1" hangingPunct="1">
              <a:spcBef>
                <a:spcPct val="20000"/>
              </a:spcBef>
              <a:buClr>
                <a:schemeClr val="hlink"/>
              </a:buClr>
              <a:buFontTx/>
              <a:buChar char="•"/>
              <a:defRPr/>
            </a:pPr>
            <a:r>
              <a:rPr lang="en-US" sz="2400">
                <a:effectLst>
                  <a:outerShdw blurRad="38100" dist="38100" dir="2700000" algn="tl">
                    <a:srgbClr val="FFFFFF"/>
                  </a:outerShdw>
                </a:effectLst>
                <a:latin typeface="Garamond" pitchFamily="18" charset="0"/>
              </a:rPr>
              <a:t>Even though 1 in 3 providers indicated that either they or someone close to them had been a victim of IPV, 40% estimated IPV prevalence in their practice to be “very rare” (1 in 1,000) or “rare” (10 in 1,000).</a:t>
            </a:r>
          </a:p>
          <a:p>
            <a:pPr marL="342900" indent="-342900" eaLnBrk="1" hangingPunct="1">
              <a:spcBef>
                <a:spcPct val="20000"/>
              </a:spcBef>
              <a:buClr>
                <a:schemeClr val="hlink"/>
              </a:buClr>
              <a:buFontTx/>
              <a:buChar char="•"/>
              <a:defRPr/>
            </a:pPr>
            <a:endParaRPr lang="en-US" sz="2400">
              <a:effectLst>
                <a:outerShdw blurRad="38100" dist="38100" dir="2700000" algn="tl">
                  <a:srgbClr val="FFFFFF"/>
                </a:outerShdw>
              </a:effectLst>
              <a:latin typeface="Garamond"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304800"/>
            <a:ext cx="6781800" cy="13716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4675" name="Rectangle 3"/>
          <p:cNvSpPr>
            <a:spLocks noGrp="1" noChangeArrowheads="1"/>
          </p:cNvSpPr>
          <p:nvPr>
            <p:ph type="body" idx="1"/>
          </p:nvPr>
        </p:nvSpPr>
        <p:spPr>
          <a:xfrm>
            <a:off x="381000" y="1981200"/>
            <a:ext cx="8229600" cy="4495800"/>
          </a:xfrm>
        </p:spPr>
        <p:txBody>
          <a:bodyPr/>
          <a:lstStyle/>
          <a:p>
            <a:pPr eaLnBrk="1" hangingPunct="1">
              <a:lnSpc>
                <a:spcPct val="90000"/>
              </a:lnSpc>
              <a:buFontTx/>
              <a:buNone/>
              <a:defRPr/>
            </a:pPr>
            <a:r>
              <a:rPr lang="en-US" sz="2800" u="sng" smtClean="0"/>
              <a:t>Characteristics of Participating Hospitals</a:t>
            </a:r>
          </a:p>
          <a:p>
            <a:pPr eaLnBrk="1" hangingPunct="1">
              <a:lnSpc>
                <a:spcPct val="90000"/>
              </a:lnSpc>
              <a:defRPr/>
            </a:pPr>
            <a:r>
              <a:rPr lang="en-US" sz="2800" smtClean="0"/>
              <a:t>62 hospitals participated (RR=76.5%)</a:t>
            </a:r>
          </a:p>
          <a:p>
            <a:pPr eaLnBrk="1" hangingPunct="1">
              <a:lnSpc>
                <a:spcPct val="90000"/>
              </a:lnSpc>
              <a:defRPr/>
            </a:pPr>
            <a:r>
              <a:rPr lang="en-US" sz="2800" smtClean="0"/>
              <a:t>Distributed across the five health planning districts</a:t>
            </a:r>
          </a:p>
          <a:p>
            <a:pPr eaLnBrk="1" hangingPunct="1">
              <a:lnSpc>
                <a:spcPct val="90000"/>
              </a:lnSpc>
              <a:defRPr/>
            </a:pPr>
            <a:r>
              <a:rPr lang="en-US" sz="2800" smtClean="0"/>
              <a:t>Equally distributed in terms of bed size and average number of ED visits annually  </a:t>
            </a:r>
          </a:p>
          <a:p>
            <a:pPr eaLnBrk="1" hangingPunct="1">
              <a:lnSpc>
                <a:spcPct val="90000"/>
              </a:lnSpc>
              <a:defRPr/>
            </a:pPr>
            <a:r>
              <a:rPr lang="en-US" sz="2800" smtClean="0"/>
              <a:t>67% of study hospitals in a health system, compared to 61% of all Virginia hospitals</a:t>
            </a:r>
          </a:p>
          <a:p>
            <a:pPr eaLnBrk="1" hangingPunct="1">
              <a:lnSpc>
                <a:spcPct val="90000"/>
              </a:lnSpc>
              <a:defRPr/>
            </a:pPr>
            <a:r>
              <a:rPr lang="en-US" sz="2800" smtClean="0"/>
              <a:t>Type of ownership (public, private, government) of study hospitals representative of ownership distribution of all Virginia hospitals.  </a:t>
            </a:r>
          </a:p>
        </p:txBody>
      </p:sp>
      <p:pic>
        <p:nvPicPr>
          <p:cNvPr id="37892" name="Picture 4" descr="2120019"/>
          <p:cNvPicPr>
            <a:picLocks noChangeAspect="1" noChangeArrowheads="1"/>
          </p:cNvPicPr>
          <p:nvPr/>
        </p:nvPicPr>
        <p:blipFill>
          <a:blip r:embed="rId3" cstate="print"/>
          <a:srcRect/>
          <a:stretch>
            <a:fillRect/>
          </a:stretch>
        </p:blipFill>
        <p:spPr bwMode="auto">
          <a:xfrm>
            <a:off x="6400800" y="228600"/>
            <a:ext cx="2532063" cy="1701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04800" y="228600"/>
            <a:ext cx="8229600" cy="11430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5699" name="Rectangle 3"/>
          <p:cNvSpPr>
            <a:spLocks noGrp="1" noChangeArrowheads="1"/>
          </p:cNvSpPr>
          <p:nvPr>
            <p:ph type="body" idx="1"/>
          </p:nvPr>
        </p:nvSpPr>
        <p:spPr>
          <a:xfrm>
            <a:off x="381000" y="1981200"/>
            <a:ext cx="8763000" cy="4876800"/>
          </a:xfrm>
        </p:spPr>
        <p:txBody>
          <a:bodyPr/>
          <a:lstStyle/>
          <a:p>
            <a:pPr eaLnBrk="1" hangingPunct="1">
              <a:lnSpc>
                <a:spcPct val="80000"/>
              </a:lnSpc>
              <a:buFontTx/>
              <a:buNone/>
              <a:defRPr/>
            </a:pPr>
            <a:r>
              <a:rPr lang="en-US" sz="2800" u="sng" smtClean="0"/>
              <a:t>Key Findings</a:t>
            </a:r>
          </a:p>
          <a:p>
            <a:pPr eaLnBrk="1" hangingPunct="1">
              <a:lnSpc>
                <a:spcPct val="80000"/>
              </a:lnSpc>
              <a:defRPr/>
            </a:pPr>
            <a:r>
              <a:rPr lang="en-US" sz="2400" smtClean="0"/>
              <a:t>Only 24.6% of participating hospitals had a ‘stand-alone’ policy on IPV.  </a:t>
            </a:r>
          </a:p>
          <a:p>
            <a:pPr eaLnBrk="1" hangingPunct="1">
              <a:lnSpc>
                <a:spcPct val="80000"/>
              </a:lnSpc>
              <a:defRPr/>
            </a:pPr>
            <a:r>
              <a:rPr lang="en-US" sz="2400" smtClean="0"/>
              <a:t>36.1% did not provide any definition of IPV or DV anywhere in the policy.  </a:t>
            </a:r>
          </a:p>
          <a:p>
            <a:pPr eaLnBrk="1" hangingPunct="1">
              <a:lnSpc>
                <a:spcPct val="80000"/>
              </a:lnSpc>
              <a:defRPr/>
            </a:pPr>
            <a:r>
              <a:rPr lang="en-US" sz="2400" smtClean="0"/>
              <a:t>Only 2.4% referenced JCAHO standards on abuse.</a:t>
            </a:r>
          </a:p>
          <a:p>
            <a:pPr eaLnBrk="1" hangingPunct="1">
              <a:lnSpc>
                <a:spcPct val="80000"/>
              </a:lnSpc>
              <a:defRPr/>
            </a:pPr>
            <a:r>
              <a:rPr lang="en-US" sz="2400" smtClean="0"/>
              <a:t>Reporting requirements regarding IPV were unclearly or incorrectly stated in 59% of the policies that we reviewed.</a:t>
            </a:r>
          </a:p>
          <a:p>
            <a:pPr eaLnBrk="1" hangingPunct="1">
              <a:lnSpc>
                <a:spcPct val="80000"/>
              </a:lnSpc>
              <a:defRPr/>
            </a:pPr>
            <a:r>
              <a:rPr lang="en-US" sz="2400" smtClean="0"/>
              <a:t>Referral sources with phone numbers were provided in 49.2% of the policies, but only 13.1% included a written safety plan.</a:t>
            </a:r>
          </a:p>
          <a:p>
            <a:pPr eaLnBrk="1" hangingPunct="1">
              <a:lnSpc>
                <a:spcPct val="80000"/>
              </a:lnSpc>
              <a:defRPr/>
            </a:pPr>
            <a:r>
              <a:rPr lang="en-US" sz="2400" smtClean="0"/>
              <a:t>37.7% made mention of requiring staff training/education on IPV, but only 1.6% discussed how to address employees affected by IPV and only 6.6% discussed related security issues (e.g. what to do if an abuser is on-site)</a:t>
            </a:r>
          </a:p>
          <a:p>
            <a:pPr eaLnBrk="1" hangingPunct="1">
              <a:lnSpc>
                <a:spcPct val="80000"/>
              </a:lnSpc>
              <a:buFontTx/>
              <a:buNone/>
              <a:defRPr/>
            </a:pPr>
            <a:endParaRPr lang="en-US" sz="2400" smtClean="0"/>
          </a:p>
        </p:txBody>
      </p:sp>
      <p:pic>
        <p:nvPicPr>
          <p:cNvPr id="38916" name="Picture 4" descr="PS012021"/>
          <p:cNvPicPr>
            <a:picLocks noChangeAspect="1" noChangeArrowheads="1"/>
          </p:cNvPicPr>
          <p:nvPr/>
        </p:nvPicPr>
        <p:blipFill>
          <a:blip r:embed="rId3" cstate="print"/>
          <a:srcRect/>
          <a:stretch>
            <a:fillRect/>
          </a:stretch>
        </p:blipFill>
        <p:spPr bwMode="auto">
          <a:xfrm>
            <a:off x="6731000" y="228600"/>
            <a:ext cx="2413000" cy="216693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sz="4000" smtClean="0"/>
              <a:t>Challenges to Accurately </a:t>
            </a:r>
            <a:br>
              <a:rPr lang="en-US" sz="4000" smtClean="0"/>
            </a:br>
            <a:r>
              <a:rPr lang="en-US" sz="4000" smtClean="0"/>
              <a:t>Identifying and Diagnosing IPV</a:t>
            </a:r>
          </a:p>
        </p:txBody>
      </p:sp>
      <p:sp>
        <p:nvSpPr>
          <p:cNvPr id="116739" name="Rectangle 3"/>
          <p:cNvSpPr>
            <a:spLocks noGrp="1" noChangeArrowheads="1"/>
          </p:cNvSpPr>
          <p:nvPr>
            <p:ph type="body" sz="half" idx="1"/>
          </p:nvPr>
        </p:nvSpPr>
        <p:spPr>
          <a:xfrm>
            <a:off x="457200" y="1828800"/>
            <a:ext cx="7924800" cy="4495800"/>
          </a:xfrm>
        </p:spPr>
        <p:txBody>
          <a:bodyPr/>
          <a:lstStyle/>
          <a:p>
            <a:pPr eaLnBrk="1" hangingPunct="1">
              <a:lnSpc>
                <a:spcPct val="90000"/>
              </a:lnSpc>
              <a:defRPr/>
            </a:pPr>
            <a:r>
              <a:rPr lang="en-US" sz="2400" smtClean="0"/>
              <a:t>Chief complaints initially seem unrelated to IPV</a:t>
            </a:r>
          </a:p>
          <a:p>
            <a:pPr eaLnBrk="1" hangingPunct="1">
              <a:lnSpc>
                <a:spcPct val="90000"/>
              </a:lnSpc>
              <a:defRPr/>
            </a:pPr>
            <a:r>
              <a:rPr lang="en-US" sz="2400" smtClean="0"/>
              <a:t>Time</a:t>
            </a:r>
          </a:p>
          <a:p>
            <a:pPr eaLnBrk="1" hangingPunct="1">
              <a:lnSpc>
                <a:spcPct val="90000"/>
              </a:lnSpc>
              <a:defRPr/>
            </a:pPr>
            <a:r>
              <a:rPr lang="en-US" sz="2400" smtClean="0"/>
              <a:t>Limited resources</a:t>
            </a:r>
          </a:p>
          <a:p>
            <a:pPr eaLnBrk="1" hangingPunct="1">
              <a:lnSpc>
                <a:spcPct val="90000"/>
              </a:lnSpc>
              <a:defRPr/>
            </a:pPr>
            <a:r>
              <a:rPr lang="en-US" sz="2400" smtClean="0"/>
              <a:t>Provider may suspect, but be hesitant to ask </a:t>
            </a:r>
          </a:p>
          <a:p>
            <a:pPr lvl="1" eaLnBrk="1" hangingPunct="1">
              <a:lnSpc>
                <a:spcPct val="90000"/>
              </a:lnSpc>
              <a:defRPr/>
            </a:pPr>
            <a:r>
              <a:rPr lang="en-US" sz="2000" smtClean="0"/>
              <a:t>Don’t ask directly about cause of injury</a:t>
            </a:r>
          </a:p>
          <a:p>
            <a:pPr lvl="1" eaLnBrk="1" hangingPunct="1">
              <a:lnSpc>
                <a:spcPct val="90000"/>
              </a:lnSpc>
              <a:defRPr/>
            </a:pPr>
            <a:r>
              <a:rPr lang="en-US" sz="2000" smtClean="0"/>
              <a:t>Have too low/high suspicion index</a:t>
            </a:r>
          </a:p>
          <a:p>
            <a:pPr lvl="1" eaLnBrk="1" hangingPunct="1">
              <a:lnSpc>
                <a:spcPct val="90000"/>
              </a:lnSpc>
              <a:defRPr/>
            </a:pPr>
            <a:r>
              <a:rPr lang="en-US" sz="2000" smtClean="0"/>
              <a:t>Co-presentation of behavioral health/</a:t>
            </a:r>
          </a:p>
          <a:p>
            <a:pPr lvl="1" eaLnBrk="1" hangingPunct="1">
              <a:lnSpc>
                <a:spcPct val="90000"/>
              </a:lnSpc>
              <a:buFontTx/>
              <a:buNone/>
              <a:defRPr/>
            </a:pPr>
            <a:r>
              <a:rPr lang="en-US" sz="2000" smtClean="0"/>
              <a:t>	substance use </a:t>
            </a:r>
          </a:p>
          <a:p>
            <a:pPr eaLnBrk="1" hangingPunct="1">
              <a:lnSpc>
                <a:spcPct val="90000"/>
              </a:lnSpc>
              <a:defRPr/>
            </a:pPr>
            <a:r>
              <a:rPr lang="en-US" sz="2400" smtClean="0"/>
              <a:t>“Patient Resistance” to Problem</a:t>
            </a:r>
          </a:p>
          <a:p>
            <a:pPr lvl="1" eaLnBrk="1" hangingPunct="1">
              <a:lnSpc>
                <a:spcPct val="90000"/>
              </a:lnSpc>
              <a:defRPr/>
            </a:pPr>
            <a:r>
              <a:rPr lang="en-US" sz="2000" smtClean="0"/>
              <a:t>May provide inaccurate history</a:t>
            </a:r>
          </a:p>
          <a:p>
            <a:pPr lvl="1" eaLnBrk="1" hangingPunct="1">
              <a:lnSpc>
                <a:spcPct val="90000"/>
              </a:lnSpc>
              <a:defRPr/>
            </a:pPr>
            <a:r>
              <a:rPr lang="en-US" sz="2000" smtClean="0"/>
              <a:t>May have skewed perception of problem</a:t>
            </a:r>
          </a:p>
          <a:p>
            <a:pPr lvl="1" eaLnBrk="1" hangingPunct="1">
              <a:lnSpc>
                <a:spcPct val="90000"/>
              </a:lnSpc>
              <a:buFontTx/>
              <a:buNone/>
              <a:defRPr/>
            </a:pPr>
            <a:r>
              <a:rPr lang="en-US" sz="2000" smtClean="0"/>
              <a:t>	(may blame self and or minimize abuse)</a:t>
            </a:r>
          </a:p>
        </p:txBody>
      </p:sp>
      <p:pic>
        <p:nvPicPr>
          <p:cNvPr id="39940" name="Picture 11" descr="4505998-1801x2700"/>
          <p:cNvPicPr>
            <a:picLocks noChangeAspect="1" noChangeArrowheads="1"/>
          </p:cNvPicPr>
          <p:nvPr>
            <p:ph sz="half" idx="2"/>
          </p:nvPr>
        </p:nvPicPr>
        <p:blipFill>
          <a:blip r:embed="rId3" cstate="print"/>
          <a:srcRect/>
          <a:stretch>
            <a:fillRect/>
          </a:stretch>
        </p:blipFill>
        <p:spPr>
          <a:xfrm>
            <a:off x="5789613" y="3657600"/>
            <a:ext cx="3354387" cy="2238375"/>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smtClean="0"/>
              <a:t>How Do I Begin?</a:t>
            </a:r>
          </a:p>
        </p:txBody>
      </p:sp>
      <p:sp>
        <p:nvSpPr>
          <p:cNvPr id="119811" name="Rectangle 3"/>
          <p:cNvSpPr>
            <a:spLocks noGrp="1" noChangeArrowheads="1"/>
          </p:cNvSpPr>
          <p:nvPr>
            <p:ph type="body" idx="1"/>
          </p:nvPr>
        </p:nvSpPr>
        <p:spPr>
          <a:xfrm>
            <a:off x="457200" y="1981200"/>
            <a:ext cx="8229600" cy="4495800"/>
          </a:xfrm>
        </p:spPr>
        <p:txBody>
          <a:bodyPr/>
          <a:lstStyle/>
          <a:p>
            <a:pPr eaLnBrk="1" hangingPunct="1">
              <a:defRPr/>
            </a:pPr>
            <a:r>
              <a:rPr lang="en-US" smtClean="0"/>
              <a:t>Add printed materials to the </a:t>
            </a:r>
          </a:p>
          <a:p>
            <a:pPr eaLnBrk="1" hangingPunct="1">
              <a:buFontTx/>
              <a:buNone/>
              <a:defRPr/>
            </a:pPr>
            <a:r>
              <a:rPr lang="en-US" smtClean="0"/>
              <a:t>	office/clinic environment</a:t>
            </a:r>
          </a:p>
          <a:p>
            <a:pPr eaLnBrk="1" hangingPunct="1">
              <a:defRPr/>
            </a:pPr>
            <a:r>
              <a:rPr lang="en-US" smtClean="0"/>
              <a:t>Make screening part of your routine</a:t>
            </a:r>
          </a:p>
          <a:p>
            <a:pPr lvl="1" eaLnBrk="1" hangingPunct="1">
              <a:defRPr/>
            </a:pPr>
            <a:r>
              <a:rPr lang="en-US" smtClean="0"/>
              <a:t>Include prompts/forms in chart</a:t>
            </a:r>
          </a:p>
          <a:p>
            <a:pPr lvl="1" eaLnBrk="1" hangingPunct="1">
              <a:defRPr/>
            </a:pPr>
            <a:r>
              <a:rPr lang="en-US" smtClean="0"/>
              <a:t>Include questions about IPV in health surveys/hx</a:t>
            </a:r>
          </a:p>
          <a:p>
            <a:pPr eaLnBrk="1" hangingPunct="1">
              <a:defRPr/>
            </a:pPr>
            <a:r>
              <a:rPr lang="en-US" smtClean="0"/>
              <a:t>Frame screening questions so that they make patients comfortable</a:t>
            </a:r>
          </a:p>
          <a:p>
            <a:pPr eaLnBrk="1" hangingPunct="1">
              <a:defRPr/>
            </a:pPr>
            <a:r>
              <a:rPr lang="en-US" smtClean="0"/>
              <a:t>Utilize RADAR methodology</a:t>
            </a:r>
          </a:p>
        </p:txBody>
      </p:sp>
      <p:pic>
        <p:nvPicPr>
          <p:cNvPr id="40964" name="Picture 8" descr="illwoman2"/>
          <p:cNvPicPr>
            <a:picLocks noChangeAspect="1" noChangeArrowheads="1"/>
          </p:cNvPicPr>
          <p:nvPr/>
        </p:nvPicPr>
        <p:blipFill>
          <a:blip r:embed="rId2" cstate="print"/>
          <a:srcRect/>
          <a:stretch>
            <a:fillRect/>
          </a:stretch>
        </p:blipFill>
        <p:spPr bwMode="auto">
          <a:xfrm>
            <a:off x="6019800" y="1295400"/>
            <a:ext cx="2879725" cy="191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0835"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762000"/>
            <a:ext cx="8229600" cy="1143000"/>
          </a:xfrm>
        </p:spPr>
        <p:txBody>
          <a:bodyPr/>
          <a:lstStyle/>
          <a:p>
            <a:pPr algn="l" eaLnBrk="1" hangingPunct="1">
              <a:defRPr/>
            </a:pPr>
            <a:r>
              <a:rPr lang="en-US" sz="4800" smtClean="0"/>
              <a:t>What is IPV?</a:t>
            </a:r>
          </a:p>
        </p:txBody>
      </p:sp>
      <p:sp>
        <p:nvSpPr>
          <p:cNvPr id="105475" name="Rectangle 3"/>
          <p:cNvSpPr>
            <a:spLocks noGrp="1" noChangeArrowheads="1"/>
          </p:cNvSpPr>
          <p:nvPr>
            <p:ph type="body" sz="half" idx="1"/>
          </p:nvPr>
        </p:nvSpPr>
        <p:spPr>
          <a:xfrm>
            <a:off x="762000" y="2895600"/>
            <a:ext cx="7772400" cy="3352800"/>
          </a:xfrm>
        </p:spPr>
        <p:txBody>
          <a:bodyPr/>
          <a:lstStyle/>
          <a:p>
            <a:pPr eaLnBrk="1" hangingPunct="1">
              <a:buFontTx/>
              <a:buNone/>
              <a:defRPr/>
            </a:pPr>
            <a:r>
              <a:rPr lang="en-US" sz="2800" b="1" smtClean="0"/>
              <a:t>   </a:t>
            </a:r>
            <a:r>
              <a:rPr lang="en-US" sz="2400" b="1" smtClean="0"/>
              <a:t>Intimate Partner Violence (IPV) </a:t>
            </a:r>
            <a:r>
              <a:rPr lang="en-US" sz="2400" smtClean="0"/>
              <a:t>is a pattern of assaultive and coercive behaviors that may include inflicted physical injury, psychological abuse, sexual assault, progressive social isolation, stalking, deprivation, intimidation, and threats.  These behaviors are perpetrated by someone who is, was, or wishes to be involved in an intimate or dating relationship with an adult or adolescent, and are aimed at establishing control by one partner over another.</a:t>
            </a:r>
            <a:endParaRPr lang="en-US" sz="2400" b="1" smtClean="0"/>
          </a:p>
        </p:txBody>
      </p:sp>
      <p:pic>
        <p:nvPicPr>
          <p:cNvPr id="6148" name="Picture 4" descr="man grabbing arm"/>
          <p:cNvPicPr>
            <a:picLocks noChangeAspect="1" noChangeArrowheads="1"/>
          </p:cNvPicPr>
          <p:nvPr/>
        </p:nvPicPr>
        <p:blipFill>
          <a:blip r:embed="rId2" cstate="print"/>
          <a:srcRect/>
          <a:stretch>
            <a:fillRect/>
          </a:stretch>
        </p:blipFill>
        <p:spPr bwMode="auto">
          <a:xfrm>
            <a:off x="6667500" y="457200"/>
            <a:ext cx="2476500" cy="1981200"/>
          </a:xfrm>
          <a:prstGeom prst="rect">
            <a:avLst/>
          </a:prstGeom>
          <a:noFill/>
          <a:ln w="9525">
            <a:noFill/>
            <a:miter lim="800000"/>
            <a:headEnd/>
            <a:tailEnd/>
          </a:ln>
        </p:spPr>
      </p:pic>
      <p:pic>
        <p:nvPicPr>
          <p:cNvPr id="6149" name="Picture 5" descr="abuse1"/>
          <p:cNvPicPr>
            <a:picLocks noChangeAspect="1" noChangeArrowheads="1"/>
          </p:cNvPicPr>
          <p:nvPr>
            <p:ph sz="half" idx="2"/>
          </p:nvPr>
        </p:nvPicPr>
        <p:blipFill>
          <a:blip r:embed="rId3" cstate="print"/>
          <a:srcRect/>
          <a:stretch>
            <a:fillRect/>
          </a:stretch>
        </p:blipFill>
        <p:spPr>
          <a:xfrm>
            <a:off x="0" y="228600"/>
            <a:ext cx="1719263" cy="2582863"/>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mtClean="0"/>
              <a:t>Routinely Inquire About Violence</a:t>
            </a:r>
          </a:p>
        </p:txBody>
      </p:sp>
      <p:sp>
        <p:nvSpPr>
          <p:cNvPr id="121859" name="Rectangle 3"/>
          <p:cNvSpPr>
            <a:spLocks noGrp="1" noChangeArrowheads="1"/>
          </p:cNvSpPr>
          <p:nvPr>
            <p:ph type="body" sz="half" idx="1"/>
          </p:nvPr>
        </p:nvSpPr>
        <p:spPr>
          <a:xfrm>
            <a:off x="457200" y="1600200"/>
            <a:ext cx="6172200" cy="4495800"/>
          </a:xfrm>
        </p:spPr>
        <p:txBody>
          <a:bodyPr/>
          <a:lstStyle/>
          <a:p>
            <a:pPr eaLnBrk="1" hangingPunct="1">
              <a:lnSpc>
                <a:spcPct val="90000"/>
              </a:lnSpc>
              <a:defRPr/>
            </a:pPr>
            <a:endParaRPr lang="en-US" sz="1600" dirty="0" smtClean="0"/>
          </a:p>
          <a:p>
            <a:pPr eaLnBrk="1" hangingPunct="1">
              <a:lnSpc>
                <a:spcPct val="90000"/>
              </a:lnSpc>
              <a:defRPr/>
            </a:pPr>
            <a:r>
              <a:rPr lang="en-US" sz="2800" dirty="0" smtClean="0"/>
              <a:t>Ask even if physical indicators are absent</a:t>
            </a:r>
          </a:p>
          <a:p>
            <a:pPr eaLnBrk="1" hangingPunct="1">
              <a:lnSpc>
                <a:spcPct val="90000"/>
              </a:lnSpc>
              <a:defRPr/>
            </a:pPr>
            <a:r>
              <a:rPr lang="en-US" sz="2800" dirty="0" smtClean="0"/>
              <a:t>Use private setting/space</a:t>
            </a:r>
          </a:p>
          <a:p>
            <a:pPr eaLnBrk="1" hangingPunct="1">
              <a:lnSpc>
                <a:spcPct val="90000"/>
              </a:lnSpc>
              <a:defRPr/>
            </a:pPr>
            <a:r>
              <a:rPr lang="en-US" sz="2800" dirty="0" smtClean="0"/>
              <a:t>Add in with other routine inquires </a:t>
            </a:r>
          </a:p>
          <a:p>
            <a:pPr lvl="1" eaLnBrk="1" hangingPunct="1">
              <a:lnSpc>
                <a:spcPct val="90000"/>
              </a:lnSpc>
              <a:defRPr/>
            </a:pPr>
            <a:r>
              <a:rPr lang="en-US" sz="2400" dirty="0" smtClean="0"/>
              <a:t>Substance use, depression, smoking, </a:t>
            </a:r>
          </a:p>
          <a:p>
            <a:pPr lvl="1" eaLnBrk="1" hangingPunct="1">
              <a:lnSpc>
                <a:spcPct val="90000"/>
              </a:lnSpc>
              <a:buFontTx/>
              <a:buNone/>
              <a:defRPr/>
            </a:pPr>
            <a:r>
              <a:rPr lang="en-US" sz="2400" dirty="0" smtClean="0"/>
              <a:t>	violence</a:t>
            </a:r>
          </a:p>
          <a:p>
            <a:pPr eaLnBrk="1" hangingPunct="1">
              <a:lnSpc>
                <a:spcPct val="90000"/>
              </a:lnSpc>
              <a:defRPr/>
            </a:pPr>
            <a:r>
              <a:rPr lang="en-US" sz="2800" dirty="0" smtClean="0"/>
              <a:t>Use framing statements</a:t>
            </a:r>
          </a:p>
          <a:p>
            <a:pPr lvl="1" eaLnBrk="1" hangingPunct="1">
              <a:lnSpc>
                <a:spcPct val="90000"/>
              </a:lnSpc>
              <a:defRPr/>
            </a:pPr>
            <a:r>
              <a:rPr lang="en-US" sz="2400" dirty="0" smtClean="0"/>
              <a:t>E.g. </a:t>
            </a:r>
            <a:r>
              <a:rPr lang="en-US" sz="2400" smtClean="0"/>
              <a:t>“Because violence is common in many people’s lives, I’ve begun to ask all my patients about it.”</a:t>
            </a:r>
          </a:p>
          <a:p>
            <a:pPr lvl="1" eaLnBrk="1" hangingPunct="1">
              <a:lnSpc>
                <a:spcPct val="90000"/>
              </a:lnSpc>
              <a:defRPr/>
            </a:pPr>
            <a:endParaRPr lang="en-US" sz="2400" dirty="0" smtClean="0"/>
          </a:p>
          <a:p>
            <a:pPr eaLnBrk="1" hangingPunct="1">
              <a:lnSpc>
                <a:spcPct val="90000"/>
              </a:lnSpc>
              <a:defRPr/>
            </a:pPr>
            <a:endParaRPr lang="en-US" sz="1600" dirty="0" smtClean="0"/>
          </a:p>
        </p:txBody>
      </p:sp>
      <p:pic>
        <p:nvPicPr>
          <p:cNvPr id="43012" name="Picture 7" descr="4557755-2700x1801"/>
          <p:cNvPicPr>
            <a:picLocks noChangeAspect="1" noChangeArrowheads="1"/>
          </p:cNvPicPr>
          <p:nvPr>
            <p:ph sz="half" idx="2"/>
          </p:nvPr>
        </p:nvPicPr>
        <p:blipFill>
          <a:blip r:embed="rId3" cstate="print"/>
          <a:srcRect/>
          <a:stretch>
            <a:fillRect/>
          </a:stretch>
        </p:blipFill>
        <p:spPr>
          <a:xfrm>
            <a:off x="6781800" y="2209800"/>
            <a:ext cx="2020888" cy="3030538"/>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dirty="0" smtClean="0"/>
              <a:t>ASK DIRECT QUESTIONS</a:t>
            </a:r>
          </a:p>
        </p:txBody>
      </p:sp>
      <p:sp>
        <p:nvSpPr>
          <p:cNvPr id="122883" name="Rectangle 3"/>
          <p:cNvSpPr>
            <a:spLocks noGrp="1" noChangeArrowheads="1"/>
          </p:cNvSpPr>
          <p:nvPr>
            <p:ph type="body" sz="half" idx="1"/>
          </p:nvPr>
        </p:nvSpPr>
        <p:spPr>
          <a:xfrm>
            <a:off x="457200" y="1600200"/>
            <a:ext cx="5105400" cy="4724400"/>
          </a:xfrm>
        </p:spPr>
        <p:txBody>
          <a:bodyPr/>
          <a:lstStyle/>
          <a:p>
            <a:pPr eaLnBrk="1" hangingPunct="1">
              <a:defRPr/>
            </a:pPr>
            <a:r>
              <a:rPr lang="en-US" sz="2800" dirty="0" smtClean="0"/>
              <a:t>Validate and be non-judgmental</a:t>
            </a:r>
          </a:p>
          <a:p>
            <a:pPr eaLnBrk="1" hangingPunct="1">
              <a:defRPr/>
            </a:pPr>
            <a:r>
              <a:rPr lang="en-US" sz="2800" dirty="0" smtClean="0"/>
              <a:t>Use culturally/linguistically appropriate language</a:t>
            </a:r>
          </a:p>
          <a:p>
            <a:pPr eaLnBrk="1" hangingPunct="1">
              <a:defRPr/>
            </a:pPr>
            <a:r>
              <a:rPr lang="en-US" sz="2800" dirty="0" smtClean="0"/>
              <a:t>Examples:</a:t>
            </a:r>
          </a:p>
          <a:p>
            <a:pPr lvl="1" eaLnBrk="1" hangingPunct="1">
              <a:defRPr/>
            </a:pPr>
            <a:r>
              <a:rPr lang="en-US" sz="2400" dirty="0" smtClean="0"/>
              <a:t>“Do you ever feel afraid of your partner?”</a:t>
            </a:r>
          </a:p>
          <a:p>
            <a:pPr lvl="1" eaLnBrk="1" hangingPunct="1">
              <a:defRPr/>
            </a:pPr>
            <a:r>
              <a:rPr lang="en-US" sz="2400" dirty="0" smtClean="0"/>
              <a:t>“Are you in a relationship with a person who physically hurts or threatens you?”</a:t>
            </a:r>
          </a:p>
          <a:p>
            <a:pPr lvl="1" eaLnBrk="1" hangingPunct="1">
              <a:defRPr/>
            </a:pPr>
            <a:r>
              <a:rPr lang="en-US" sz="2400" dirty="0" smtClean="0"/>
              <a:t>“Is it safe for you to go home?”</a:t>
            </a:r>
          </a:p>
        </p:txBody>
      </p:sp>
      <p:pic>
        <p:nvPicPr>
          <p:cNvPr id="44036" name="Picture 6" descr="4891477-2712x1804"/>
          <p:cNvPicPr>
            <a:picLocks noChangeAspect="1" noChangeArrowheads="1"/>
          </p:cNvPicPr>
          <p:nvPr>
            <p:ph sz="half" idx="2"/>
          </p:nvPr>
        </p:nvPicPr>
        <p:blipFill>
          <a:blip r:embed="rId3" cstate="print"/>
          <a:srcRect/>
          <a:stretch>
            <a:fillRect/>
          </a:stretch>
        </p:blipFill>
        <p:spPr>
          <a:xfrm>
            <a:off x="6019800" y="1676400"/>
            <a:ext cx="2751138" cy="4135438"/>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609600" y="838200"/>
            <a:ext cx="7391400" cy="811213"/>
          </a:xfrm>
        </p:spPr>
        <p:txBody>
          <a:bodyPr anchorCtr="0"/>
          <a:lstStyle/>
          <a:p>
            <a:pPr eaLnBrk="1" hangingPunct="1">
              <a:defRPr/>
            </a:pPr>
            <a:r>
              <a:rPr dirty="0" smtClean="0">
                <a:solidFill>
                  <a:srgbClr val="FFC000"/>
                </a:solidFill>
              </a:rPr>
              <a:t>Intervention/Education Tool: </a:t>
            </a:r>
          </a:p>
        </p:txBody>
      </p:sp>
      <p:pic>
        <p:nvPicPr>
          <p:cNvPr id="45059" name="Picture 3"/>
          <p:cNvPicPr>
            <a:picLocks noGrp="1" noChangeAspect="1" noChangeArrowheads="1"/>
          </p:cNvPicPr>
          <p:nvPr>
            <p:ph idx="1"/>
          </p:nvPr>
        </p:nvPicPr>
        <p:blipFill>
          <a:blip r:embed="rId3" cstate="print"/>
          <a:srcRect l="1788" t="3334" b="3334"/>
          <a:stretch>
            <a:fillRect/>
          </a:stretch>
        </p:blipFill>
        <p:spPr>
          <a:xfrm>
            <a:off x="0" y="1752600"/>
            <a:ext cx="9144000" cy="4905375"/>
          </a:xfrm>
          <a:ln w="50800">
            <a:solidFill>
              <a:schemeClr val="tx1"/>
            </a:solidFill>
          </a:ln>
        </p:spPr>
      </p:pic>
      <p:sp>
        <p:nvSpPr>
          <p:cNvPr id="4" name="Rectangle 2"/>
          <p:cNvSpPr txBox="1">
            <a:spLocks noChangeArrowheads="1"/>
          </p:cNvSpPr>
          <p:nvPr/>
        </p:nvSpPr>
        <p:spPr bwMode="auto">
          <a:xfrm>
            <a:off x="381000" y="0"/>
            <a:ext cx="8229600" cy="1143000"/>
          </a:xfrm>
          <a:prstGeom prst="rect">
            <a:avLst/>
          </a:prstGeom>
          <a:noFill/>
          <a:ln w="9525">
            <a:noFill/>
            <a:miter lim="800000"/>
            <a:headEnd/>
            <a:tailEnd/>
          </a:ln>
          <a:effectLst/>
        </p:spPr>
        <p:txBody>
          <a:bodyPr anchor="ctr" anchorCtr="1"/>
          <a:lstStyle/>
          <a:p>
            <a:pPr algn="ctr" eaLnBrk="1" hangingPunct="1">
              <a:defRPr/>
            </a:pPr>
            <a:r>
              <a:rPr lang="en-US" sz="4400" b="1" kern="0" dirty="0">
                <a:solidFill>
                  <a:schemeClr val="tx2"/>
                </a:solidFill>
                <a:effectLst>
                  <a:outerShdw blurRad="38100" dist="38100" dir="2700000" algn="tl">
                    <a:srgbClr val="000000"/>
                  </a:outerShdw>
                </a:effectLst>
                <a:latin typeface="+mj-lt"/>
                <a:ea typeface="+mj-ea"/>
                <a:cs typeface="+mj-cs"/>
              </a:rPr>
              <a:t>ASK DIRECT QUESTIONS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9600" cy="1112838"/>
          </a:xfrm>
        </p:spPr>
        <p:txBody>
          <a:bodyPr/>
          <a:lstStyle/>
          <a:p>
            <a:pPr eaLnBrk="1" hangingPunct="1">
              <a:defRPr/>
            </a:pPr>
            <a:r>
              <a:rPr lang="en-US" smtClean="0"/>
              <a:t>Document Findings</a:t>
            </a:r>
          </a:p>
        </p:txBody>
      </p:sp>
      <p:sp>
        <p:nvSpPr>
          <p:cNvPr id="123907" name="Rectangle 3"/>
          <p:cNvSpPr>
            <a:spLocks noGrp="1" noChangeArrowheads="1"/>
          </p:cNvSpPr>
          <p:nvPr>
            <p:ph type="body" idx="1"/>
          </p:nvPr>
        </p:nvSpPr>
        <p:spPr>
          <a:xfrm>
            <a:off x="533400" y="1752600"/>
            <a:ext cx="8610600" cy="5257800"/>
          </a:xfrm>
        </p:spPr>
        <p:txBody>
          <a:bodyPr/>
          <a:lstStyle/>
          <a:p>
            <a:pPr eaLnBrk="1" hangingPunct="1">
              <a:lnSpc>
                <a:spcPct val="80000"/>
              </a:lnSpc>
              <a:buFontTx/>
              <a:buNone/>
              <a:defRPr/>
            </a:pPr>
            <a:endParaRPr lang="en-US" sz="2400" smtClean="0"/>
          </a:p>
          <a:p>
            <a:pPr eaLnBrk="1" hangingPunct="1">
              <a:lnSpc>
                <a:spcPct val="80000"/>
              </a:lnSpc>
              <a:defRPr/>
            </a:pPr>
            <a:endParaRPr lang="en-US" sz="2400" smtClean="0"/>
          </a:p>
          <a:p>
            <a:pPr eaLnBrk="1" hangingPunct="1">
              <a:lnSpc>
                <a:spcPct val="80000"/>
              </a:lnSpc>
              <a:defRPr/>
            </a:pPr>
            <a:r>
              <a:rPr lang="en-US" sz="2400" smtClean="0"/>
              <a:t>Include:</a:t>
            </a:r>
          </a:p>
          <a:p>
            <a:pPr lvl="1" eaLnBrk="1" hangingPunct="1">
              <a:lnSpc>
                <a:spcPct val="80000"/>
              </a:lnSpc>
              <a:defRPr/>
            </a:pPr>
            <a:r>
              <a:rPr lang="en-US" sz="2000" smtClean="0"/>
              <a:t>Patient’s statements about incident, relationship, injuries</a:t>
            </a:r>
          </a:p>
          <a:p>
            <a:pPr lvl="1" eaLnBrk="1" hangingPunct="1">
              <a:lnSpc>
                <a:spcPct val="80000"/>
              </a:lnSpc>
              <a:defRPr/>
            </a:pPr>
            <a:r>
              <a:rPr lang="en-US" sz="2000" smtClean="0"/>
              <a:t>Relevant history </a:t>
            </a:r>
          </a:p>
          <a:p>
            <a:pPr lvl="1" eaLnBrk="1" hangingPunct="1">
              <a:lnSpc>
                <a:spcPct val="80000"/>
              </a:lnSpc>
              <a:defRPr/>
            </a:pPr>
            <a:r>
              <a:rPr lang="en-US" sz="2000" smtClean="0"/>
              <a:t>Results of physical examination</a:t>
            </a:r>
          </a:p>
          <a:p>
            <a:pPr lvl="1" eaLnBrk="1" hangingPunct="1">
              <a:lnSpc>
                <a:spcPct val="80000"/>
              </a:lnSpc>
              <a:defRPr/>
            </a:pPr>
            <a:r>
              <a:rPr lang="en-US" sz="2000" smtClean="0"/>
              <a:t>Laboratory and other diagnostic procedures</a:t>
            </a:r>
          </a:p>
          <a:p>
            <a:pPr lvl="1" eaLnBrk="1" hangingPunct="1">
              <a:lnSpc>
                <a:spcPct val="80000"/>
              </a:lnSpc>
              <a:defRPr/>
            </a:pPr>
            <a:r>
              <a:rPr lang="en-US" sz="2000" smtClean="0"/>
              <a:t>Results of health and safety assessments, interventions, and referrals</a:t>
            </a:r>
          </a:p>
          <a:p>
            <a:pPr eaLnBrk="1" hangingPunct="1">
              <a:lnSpc>
                <a:spcPct val="80000"/>
              </a:lnSpc>
              <a:defRPr/>
            </a:pPr>
            <a:r>
              <a:rPr lang="en-US" sz="2400" smtClean="0"/>
              <a:t>Use body diagram</a:t>
            </a:r>
          </a:p>
          <a:p>
            <a:pPr eaLnBrk="1" hangingPunct="1">
              <a:lnSpc>
                <a:spcPct val="80000"/>
              </a:lnSpc>
              <a:defRPr/>
            </a:pPr>
            <a:r>
              <a:rPr lang="en-US" sz="2400" smtClean="0"/>
              <a:t>File reports when required by law</a:t>
            </a:r>
          </a:p>
          <a:p>
            <a:pPr eaLnBrk="1" hangingPunct="1">
              <a:lnSpc>
                <a:spcPct val="80000"/>
              </a:lnSpc>
              <a:buFontTx/>
              <a:buNone/>
              <a:defRPr/>
            </a:pPr>
            <a:endParaRPr lang="en-US" sz="1800" smtClean="0"/>
          </a:p>
          <a:p>
            <a:pPr eaLnBrk="1" hangingPunct="1">
              <a:lnSpc>
                <a:spcPct val="80000"/>
              </a:lnSpc>
              <a:buFontTx/>
              <a:buNone/>
              <a:defRPr/>
            </a:pPr>
            <a:r>
              <a:rPr lang="en-US" sz="2400" b="1" i="1" smtClean="0"/>
              <a:t>Safety Note:  </a:t>
            </a:r>
          </a:p>
          <a:p>
            <a:pPr eaLnBrk="1" hangingPunct="1">
              <a:lnSpc>
                <a:spcPct val="80000"/>
              </a:lnSpc>
              <a:buFont typeface="Wingdings" pitchFamily="2" charset="2"/>
              <a:buChar char="v"/>
              <a:defRPr/>
            </a:pPr>
            <a:r>
              <a:rPr lang="en-US" sz="2400" b="1" i="1" smtClean="0"/>
              <a:t>IPV should not be documented on any discharge forms or billing statements, as it may increase the risk of violence to the victim.</a:t>
            </a:r>
          </a:p>
          <a:p>
            <a:pPr eaLnBrk="1" hangingPunct="1">
              <a:lnSpc>
                <a:spcPct val="80000"/>
              </a:lnSpc>
              <a:defRPr/>
            </a:pPr>
            <a:endParaRPr lang="en-US" sz="2400" smtClean="0"/>
          </a:p>
        </p:txBody>
      </p:sp>
      <p:pic>
        <p:nvPicPr>
          <p:cNvPr id="46084" name="Picture 4" descr="xRay"/>
          <p:cNvPicPr>
            <a:picLocks noChangeAspect="1" noChangeArrowheads="1"/>
          </p:cNvPicPr>
          <p:nvPr/>
        </p:nvPicPr>
        <p:blipFill>
          <a:blip r:embed="rId2" cstate="print"/>
          <a:srcRect/>
          <a:stretch>
            <a:fillRect/>
          </a:stretch>
        </p:blipFill>
        <p:spPr bwMode="auto">
          <a:xfrm>
            <a:off x="3124200" y="914400"/>
            <a:ext cx="255905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pPr eaLnBrk="1" hangingPunct="1">
              <a:defRPr/>
            </a:pPr>
            <a:r>
              <a:rPr lang="en-US" smtClean="0"/>
              <a:t>Assess Safety</a:t>
            </a:r>
          </a:p>
        </p:txBody>
      </p:sp>
      <p:sp>
        <p:nvSpPr>
          <p:cNvPr id="124933" name="Rectangle 5"/>
          <p:cNvSpPr>
            <a:spLocks noGrp="1" noChangeArrowheads="1"/>
          </p:cNvSpPr>
          <p:nvPr>
            <p:ph type="body" sz="half" idx="1"/>
          </p:nvPr>
        </p:nvSpPr>
        <p:spPr>
          <a:xfrm>
            <a:off x="1143000" y="1981200"/>
            <a:ext cx="6781800" cy="4572000"/>
          </a:xfrm>
        </p:spPr>
        <p:txBody>
          <a:bodyPr/>
          <a:lstStyle/>
          <a:p>
            <a:pPr lvl="1" eaLnBrk="1" hangingPunct="1">
              <a:buClr>
                <a:schemeClr val="tx1"/>
              </a:buClr>
              <a:buFontTx/>
              <a:buChar char="•"/>
              <a:defRPr/>
            </a:pPr>
            <a:r>
              <a:rPr lang="en-US" dirty="0" smtClean="0"/>
              <a:t>Review history of abuse</a:t>
            </a:r>
          </a:p>
          <a:p>
            <a:pPr lvl="2" eaLnBrk="1" hangingPunct="1">
              <a:defRPr/>
            </a:pPr>
            <a:r>
              <a:rPr lang="en-US" sz="2000" dirty="0" smtClean="0"/>
              <a:t>Escalation in frequency, severity</a:t>
            </a:r>
          </a:p>
          <a:p>
            <a:pPr lvl="2" eaLnBrk="1" hangingPunct="1">
              <a:defRPr/>
            </a:pPr>
            <a:r>
              <a:rPr lang="en-US" sz="2000" dirty="0" smtClean="0"/>
              <a:t>Threats of homicide/suicide</a:t>
            </a:r>
          </a:p>
          <a:p>
            <a:pPr lvl="2" eaLnBrk="1" hangingPunct="1">
              <a:defRPr/>
            </a:pPr>
            <a:r>
              <a:rPr lang="en-US" sz="2000" dirty="0" smtClean="0"/>
              <a:t>Weapons used or available</a:t>
            </a:r>
          </a:p>
          <a:p>
            <a:pPr lvl="1" eaLnBrk="1" hangingPunct="1">
              <a:buFontTx/>
              <a:buChar char="•"/>
              <a:defRPr/>
            </a:pPr>
            <a:r>
              <a:rPr lang="en-US" sz="2400" dirty="0" smtClean="0"/>
              <a:t>Inquire as to whether the batterer has harmed the child(</a:t>
            </a:r>
            <a:r>
              <a:rPr lang="en-US" sz="2400" dirty="0" err="1" smtClean="0"/>
              <a:t>ren</a:t>
            </a:r>
            <a:r>
              <a:rPr lang="en-US" sz="2400" dirty="0" smtClean="0"/>
              <a:t>)</a:t>
            </a:r>
          </a:p>
          <a:p>
            <a:pPr lvl="1" eaLnBrk="1" hangingPunct="1">
              <a:buFontTx/>
              <a:buChar char="•"/>
              <a:defRPr/>
            </a:pPr>
            <a:r>
              <a:rPr lang="en-US" sz="2400" dirty="0" smtClean="0"/>
              <a:t>Determine what </a:t>
            </a:r>
            <a:r>
              <a:rPr lang="en-US" sz="2400" b="1" dirty="0" smtClean="0"/>
              <a:t>patient</a:t>
            </a:r>
            <a:r>
              <a:rPr lang="en-US" sz="2400" dirty="0" smtClean="0"/>
              <a:t> perceives as risks and strengths</a:t>
            </a:r>
          </a:p>
          <a:p>
            <a:pPr lvl="1" eaLnBrk="1" hangingPunct="1">
              <a:buFontTx/>
              <a:buChar char="•"/>
              <a:defRPr/>
            </a:pPr>
            <a:r>
              <a:rPr lang="en-US" sz="2400" dirty="0" smtClean="0"/>
              <a:t>Safety planning/protective strategies should be employed, regardless of whether victim plans</a:t>
            </a:r>
          </a:p>
          <a:p>
            <a:pPr lvl="1" eaLnBrk="1" hangingPunct="1">
              <a:buFontTx/>
              <a:buNone/>
              <a:defRPr/>
            </a:pPr>
            <a:r>
              <a:rPr lang="en-US" sz="2400" dirty="0" smtClean="0"/>
              <a:t>   to stay or leave</a:t>
            </a:r>
          </a:p>
        </p:txBody>
      </p:sp>
      <p:pic>
        <p:nvPicPr>
          <p:cNvPr id="47108" name="Picture 6" descr="Boy"/>
          <p:cNvPicPr>
            <a:picLocks noChangeAspect="1" noChangeArrowheads="1"/>
          </p:cNvPicPr>
          <p:nvPr/>
        </p:nvPicPr>
        <p:blipFill>
          <a:blip r:embed="rId3" cstate="print"/>
          <a:srcRect/>
          <a:stretch>
            <a:fillRect/>
          </a:stretch>
        </p:blipFill>
        <p:spPr bwMode="auto">
          <a:xfrm>
            <a:off x="0" y="0"/>
            <a:ext cx="1636713" cy="2490788"/>
          </a:xfrm>
          <a:prstGeom prst="rect">
            <a:avLst/>
          </a:prstGeom>
          <a:noFill/>
          <a:ln w="9525">
            <a:noFill/>
            <a:miter lim="800000"/>
            <a:headEnd/>
            <a:tailEnd/>
          </a:ln>
        </p:spPr>
      </p:pic>
      <p:pic>
        <p:nvPicPr>
          <p:cNvPr id="47109" name="Picture 8" descr="4557798-2700x1801"/>
          <p:cNvPicPr>
            <a:picLocks noChangeAspect="1" noChangeArrowheads="1"/>
          </p:cNvPicPr>
          <p:nvPr>
            <p:ph sz="half" idx="2"/>
          </p:nvPr>
        </p:nvPicPr>
        <p:blipFill>
          <a:blip r:embed="rId4" cstate="print"/>
          <a:srcRect/>
          <a:stretch>
            <a:fillRect/>
          </a:stretch>
        </p:blipFill>
        <p:spPr>
          <a:xfrm>
            <a:off x="6705600" y="304800"/>
            <a:ext cx="2211388" cy="331470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09800" y="304800"/>
            <a:ext cx="7162800" cy="1143000"/>
          </a:xfrm>
        </p:spPr>
        <p:txBody>
          <a:bodyPr/>
          <a:lstStyle/>
          <a:p>
            <a:pPr eaLnBrk="1" hangingPunct="1">
              <a:defRPr/>
            </a:pPr>
            <a:r>
              <a:rPr lang="en-US" sz="4000" dirty="0" smtClean="0"/>
              <a:t>Review Options and Referrals</a:t>
            </a:r>
          </a:p>
        </p:txBody>
      </p:sp>
      <p:sp>
        <p:nvSpPr>
          <p:cNvPr id="126979" name="Rectangle 3"/>
          <p:cNvSpPr>
            <a:spLocks noGrp="1" noChangeArrowheads="1"/>
          </p:cNvSpPr>
          <p:nvPr>
            <p:ph type="body" sz="half" idx="1"/>
          </p:nvPr>
        </p:nvSpPr>
        <p:spPr>
          <a:xfrm>
            <a:off x="457200" y="1905000"/>
            <a:ext cx="8686800" cy="4495800"/>
          </a:xfrm>
        </p:spPr>
        <p:txBody>
          <a:bodyPr/>
          <a:lstStyle/>
          <a:p>
            <a:pPr eaLnBrk="1" hangingPunct="1">
              <a:defRPr/>
            </a:pPr>
            <a:endParaRPr lang="en-US" sz="2400" dirty="0" smtClean="0"/>
          </a:p>
          <a:p>
            <a:pPr eaLnBrk="1" hangingPunct="1">
              <a:defRPr/>
            </a:pPr>
            <a:r>
              <a:rPr lang="en-US" sz="2400" dirty="0" smtClean="0"/>
              <a:t>Become familiar with a variety of resources </a:t>
            </a:r>
          </a:p>
          <a:p>
            <a:pPr eaLnBrk="1" hangingPunct="1">
              <a:defRPr/>
            </a:pPr>
            <a:r>
              <a:rPr lang="en-US" sz="2400" dirty="0" smtClean="0"/>
              <a:t>Let the patient decide what is the safest option</a:t>
            </a:r>
          </a:p>
          <a:p>
            <a:pPr eaLnBrk="1" hangingPunct="1">
              <a:defRPr/>
            </a:pPr>
            <a:r>
              <a:rPr lang="en-US" sz="2400" dirty="0" smtClean="0"/>
              <a:t>Possible referrals may include:</a:t>
            </a:r>
          </a:p>
          <a:p>
            <a:pPr lvl="1" eaLnBrk="1" hangingPunct="1">
              <a:defRPr/>
            </a:pPr>
            <a:r>
              <a:rPr lang="en-US" sz="2000" dirty="0" smtClean="0"/>
              <a:t>Local/statewide hotlines</a:t>
            </a:r>
          </a:p>
          <a:p>
            <a:pPr lvl="1" eaLnBrk="1" hangingPunct="1">
              <a:defRPr/>
            </a:pPr>
            <a:r>
              <a:rPr lang="en-US" sz="2000" dirty="0" smtClean="0"/>
              <a:t>Counselors </a:t>
            </a:r>
          </a:p>
          <a:p>
            <a:pPr lvl="1" eaLnBrk="1" hangingPunct="1">
              <a:defRPr/>
            </a:pPr>
            <a:r>
              <a:rPr lang="en-US" sz="2000" dirty="0" smtClean="0"/>
              <a:t>Social Workers</a:t>
            </a:r>
          </a:p>
          <a:p>
            <a:pPr lvl="1" eaLnBrk="1" hangingPunct="1">
              <a:defRPr/>
            </a:pPr>
            <a:r>
              <a:rPr lang="en-US" sz="2000" dirty="0" smtClean="0"/>
              <a:t>Shelters/domestic violence programs </a:t>
            </a:r>
          </a:p>
          <a:p>
            <a:pPr lvl="1" eaLnBrk="1" hangingPunct="1">
              <a:defRPr/>
            </a:pPr>
            <a:r>
              <a:rPr lang="en-US" sz="2000" dirty="0" smtClean="0"/>
              <a:t>Legal Resources</a:t>
            </a:r>
          </a:p>
          <a:p>
            <a:pPr eaLnBrk="1" hangingPunct="1">
              <a:defRPr/>
            </a:pPr>
            <a:r>
              <a:rPr lang="en-US" sz="2400" dirty="0" smtClean="0"/>
              <a:t>Schedule follow-up appointment or plan</a:t>
            </a:r>
          </a:p>
        </p:txBody>
      </p:sp>
      <p:pic>
        <p:nvPicPr>
          <p:cNvPr id="48132" name="Picture 12" descr="support"/>
          <p:cNvPicPr>
            <a:picLocks noChangeAspect="1" noChangeArrowheads="1"/>
          </p:cNvPicPr>
          <p:nvPr/>
        </p:nvPicPr>
        <p:blipFill>
          <a:blip r:embed="rId2" cstate="print"/>
          <a:srcRect/>
          <a:stretch>
            <a:fillRect/>
          </a:stretch>
        </p:blipFill>
        <p:spPr bwMode="auto">
          <a:xfrm>
            <a:off x="5943600" y="3581400"/>
            <a:ext cx="2806700" cy="1881188"/>
          </a:xfrm>
          <a:prstGeom prst="rect">
            <a:avLst/>
          </a:prstGeom>
          <a:noFill/>
          <a:ln w="9525">
            <a:noFill/>
            <a:miter lim="800000"/>
            <a:headEnd/>
            <a:tailEnd/>
          </a:ln>
        </p:spPr>
      </p:pic>
      <p:pic>
        <p:nvPicPr>
          <p:cNvPr id="48133" name="Picture 13" descr="support2"/>
          <p:cNvPicPr>
            <a:picLocks noChangeAspect="1" noChangeArrowheads="1"/>
          </p:cNvPicPr>
          <p:nvPr>
            <p:ph sz="half" idx="2"/>
          </p:nvPr>
        </p:nvPicPr>
        <p:blipFill>
          <a:blip r:embed="rId3" cstate="print"/>
          <a:srcRect/>
          <a:stretch>
            <a:fillRect/>
          </a:stretch>
        </p:blipFill>
        <p:spPr>
          <a:xfrm>
            <a:off x="0" y="381000"/>
            <a:ext cx="2532063" cy="1689100"/>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Chris\Desktop\CLIENTS\CONWAY STRATEGIC\closeup dk blue4.t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4275" name="Rectangle 4"/>
          <p:cNvSpPr>
            <a:spLocks noGrp="1" noChangeArrowheads="1"/>
          </p:cNvSpPr>
          <p:nvPr>
            <p:ph type="title"/>
          </p:nvPr>
        </p:nvSpPr>
        <p:spPr>
          <a:xfrm>
            <a:off x="304800" y="1066800"/>
            <a:ext cx="8229600" cy="711200"/>
          </a:xfrm>
        </p:spPr>
        <p:txBody>
          <a:bodyPr>
            <a:noAutofit/>
          </a:bodyPr>
          <a:lstStyle/>
          <a:p>
            <a:pPr eaLnBrk="1" hangingPunct="1">
              <a:defRPr/>
            </a:pPr>
            <a:r>
              <a:rPr lang="en-US" sz="3200" b="0" u="sng" dirty="0" smtClean="0">
                <a:solidFill>
                  <a:schemeClr val="tx1"/>
                </a:solidFill>
                <a:effectLst>
                  <a:outerShdw blurRad="38100" dist="38100" dir="2700000" algn="tl">
                    <a:srgbClr val="C0C0C0"/>
                  </a:outerShdw>
                </a:effectLst>
                <a:latin typeface="+mn-lt"/>
              </a:rPr>
              <a:t>Family Planning </a:t>
            </a:r>
            <a:r>
              <a:rPr sz="3200" b="0" dirty="0" smtClean="0">
                <a:solidFill>
                  <a:schemeClr val="tx1"/>
                </a:solidFill>
                <a:effectLst>
                  <a:outerShdw blurRad="38100" dist="38100" dir="2700000" algn="tl">
                    <a:srgbClr val="C0C0C0"/>
                  </a:outerShdw>
                </a:effectLst>
                <a:latin typeface="+mn-lt"/>
              </a:rPr>
              <a:t>Intervention Elements:</a:t>
            </a:r>
            <a:r>
              <a:rPr sz="3200" dirty="0" smtClean="0">
                <a:solidFill>
                  <a:srgbClr val="FFC000"/>
                </a:solidFill>
                <a:effectLst>
                  <a:outerShdw blurRad="38100" dist="38100" dir="2700000" algn="tl">
                    <a:srgbClr val="C0C0C0"/>
                  </a:outerShdw>
                </a:effectLst>
                <a:latin typeface="Arial" charset="0"/>
              </a:rPr>
              <a:t/>
            </a:r>
            <a:br>
              <a:rPr sz="3200" dirty="0" smtClean="0">
                <a:solidFill>
                  <a:srgbClr val="FFC000"/>
                </a:solidFill>
                <a:effectLst>
                  <a:outerShdw blurRad="38100" dist="38100" dir="2700000" algn="tl">
                    <a:srgbClr val="C0C0C0"/>
                  </a:outerShdw>
                </a:effectLst>
                <a:latin typeface="Arial" charset="0"/>
              </a:rPr>
            </a:br>
            <a:endParaRPr sz="3200" dirty="0" smtClean="0"/>
          </a:p>
        </p:txBody>
      </p:sp>
      <p:sp>
        <p:nvSpPr>
          <p:cNvPr id="54276" name="Rectangle 3"/>
          <p:cNvSpPr>
            <a:spLocks noGrp="1" noChangeArrowheads="1"/>
          </p:cNvSpPr>
          <p:nvPr>
            <p:ph idx="1"/>
          </p:nvPr>
        </p:nvSpPr>
        <p:spPr>
          <a:xfrm>
            <a:off x="976746" y="1447800"/>
            <a:ext cx="8167254" cy="4864100"/>
          </a:xfrm>
        </p:spPr>
        <p:txBody>
          <a:bodyPr>
            <a:noAutofit/>
          </a:bodyPr>
          <a:lstStyle/>
          <a:p>
            <a:pPr eaLnBrk="1" hangingPunct="1">
              <a:buFont typeface="Arial" charset="0"/>
              <a:buNone/>
              <a:defRPr/>
            </a:pPr>
            <a:r>
              <a:rPr lang="en-US" dirty="0" smtClean="0"/>
              <a:t>  Harm Reduction Counseling </a:t>
            </a:r>
            <a:r>
              <a:rPr lang="en-US" b="1" dirty="0" smtClean="0"/>
              <a:t>s</a:t>
            </a:r>
            <a:r>
              <a:rPr b="1" dirty="0" smtClean="0"/>
              <a:t>pecific</a:t>
            </a:r>
            <a:r>
              <a:rPr dirty="0" smtClean="0"/>
              <a:t> to sexual</a:t>
            </a:r>
            <a:r>
              <a:rPr lang="en-US" dirty="0" smtClean="0"/>
              <a:t> </a:t>
            </a:r>
            <a:r>
              <a:rPr dirty="0" smtClean="0"/>
              <a:t>and reproductive health. </a:t>
            </a:r>
            <a:r>
              <a:rPr dirty="0" err="1" smtClean="0"/>
              <a:t>eg</a:t>
            </a:r>
            <a:r>
              <a:rPr dirty="0" smtClean="0"/>
              <a:t>:</a:t>
            </a:r>
          </a:p>
          <a:p>
            <a:pPr lvl="1" eaLnBrk="1" hangingPunct="1">
              <a:defRPr/>
            </a:pPr>
            <a:r>
              <a:rPr sz="3200" dirty="0" smtClean="0"/>
              <a:t>Birth control that your partner doesn’t have to know about (IUD, Implanon)</a:t>
            </a:r>
          </a:p>
          <a:p>
            <a:pPr lvl="7">
              <a:defRPr/>
            </a:pPr>
            <a:r>
              <a:rPr lang="en-US" sz="2800" dirty="0" smtClean="0"/>
              <a:t>Emergency contraception</a:t>
            </a:r>
          </a:p>
          <a:p>
            <a:pPr lvl="7">
              <a:defRPr/>
            </a:pPr>
            <a:r>
              <a:rPr lang="en-US" sz="2800" dirty="0" smtClean="0"/>
              <a:t>STI partner notification in clinic vs. at home</a:t>
            </a:r>
          </a:p>
          <a:p>
            <a:pPr lvl="7">
              <a:defRPr/>
            </a:pPr>
            <a:r>
              <a:rPr lang="en-US" sz="2800" dirty="0" smtClean="0"/>
              <a:t>Safety planning regarding partner violence</a:t>
            </a:r>
          </a:p>
        </p:txBody>
      </p:sp>
      <p:sp>
        <p:nvSpPr>
          <p:cNvPr id="5" name="Rectangle 2"/>
          <p:cNvSpPr txBox="1">
            <a:spLocks noChangeArrowheads="1"/>
          </p:cNvSpPr>
          <p:nvPr/>
        </p:nvSpPr>
        <p:spPr bwMode="auto">
          <a:xfrm>
            <a:off x="533400" y="0"/>
            <a:ext cx="7162800" cy="1143000"/>
          </a:xfrm>
          <a:prstGeom prst="rect">
            <a:avLst/>
          </a:prstGeom>
          <a:noFill/>
          <a:ln w="9525">
            <a:noFill/>
            <a:miter lim="800000"/>
            <a:headEnd/>
            <a:tailEnd/>
          </a:ln>
          <a:effectLst/>
        </p:spPr>
        <p:txBody>
          <a:bodyPr anchor="ctr" anchorCtr="1"/>
          <a:lstStyle/>
          <a:p>
            <a:pPr algn="ctr" eaLnBrk="1" hangingPunct="1">
              <a:defRPr/>
            </a:pPr>
            <a:r>
              <a:rPr lang="en-US" sz="4000" b="1" kern="0" dirty="0">
                <a:solidFill>
                  <a:schemeClr val="tx2"/>
                </a:solidFill>
                <a:effectLst>
                  <a:outerShdw blurRad="38100" dist="38100" dir="2700000" algn="tl">
                    <a:srgbClr val="000000"/>
                  </a:outerShdw>
                </a:effectLst>
                <a:latin typeface="+mj-lt"/>
                <a:ea typeface="+mj-ea"/>
                <a:cs typeface="+mj-cs"/>
              </a:rPr>
              <a:t>Review Options and Referrals</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90600"/>
            <a:ext cx="9144000" cy="3127375"/>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828" name="Rectangle 3"/>
          <p:cNvSpPr>
            <a:spLocks noGrp="1" noChangeArrowheads="1"/>
          </p:cNvSpPr>
          <p:nvPr>
            <p:ph idx="4294967295"/>
          </p:nvPr>
        </p:nvSpPr>
        <p:spPr>
          <a:xfrm>
            <a:off x="2362200" y="990600"/>
            <a:ext cx="6604000" cy="3365500"/>
          </a:xfrm>
        </p:spPr>
        <p:txBody>
          <a:bodyPr>
            <a:noAutofit/>
          </a:bodyPr>
          <a:lstStyle/>
          <a:p>
            <a:pPr eaLnBrk="1" hangingPunct="1">
              <a:lnSpc>
                <a:spcPct val="90000"/>
              </a:lnSpc>
              <a:buFont typeface="Arial" charset="0"/>
              <a:buNone/>
              <a:defRPr/>
            </a:pPr>
            <a:r>
              <a:rPr b="1" dirty="0" smtClean="0">
                <a:solidFill>
                  <a:srgbClr val="FFC000"/>
                </a:solidFill>
                <a:effectLst>
                  <a:outerShdw blurRad="38100" dist="38100" dir="2700000" algn="tl">
                    <a:srgbClr val="C0C0C0"/>
                  </a:outerShdw>
                </a:effectLst>
                <a:latin typeface="Arial" charset="0"/>
              </a:rPr>
              <a:t>Intervention: Supported Referral</a:t>
            </a:r>
          </a:p>
          <a:p>
            <a:pPr eaLnBrk="1" hangingPunct="1">
              <a:lnSpc>
                <a:spcPct val="90000"/>
              </a:lnSpc>
              <a:buFont typeface="Arial" charset="0"/>
              <a:buNone/>
              <a:defRPr/>
            </a:pPr>
            <a:r>
              <a:rPr dirty="0" smtClean="0">
                <a:solidFill>
                  <a:schemeClr val="bg1"/>
                </a:solidFill>
              </a:rPr>
              <a:t>Family </a:t>
            </a:r>
            <a:r>
              <a:rPr dirty="0">
                <a:solidFill>
                  <a:schemeClr val="bg1"/>
                </a:solidFill>
              </a:rPr>
              <a:t>planning counselors may help client contact relevant resources</a:t>
            </a:r>
          </a:p>
          <a:p>
            <a:pPr lvl="1" eaLnBrk="1" hangingPunct="1">
              <a:lnSpc>
                <a:spcPct val="90000"/>
              </a:lnSpc>
              <a:defRPr/>
            </a:pPr>
            <a:r>
              <a:rPr dirty="0">
                <a:solidFill>
                  <a:schemeClr val="bg1"/>
                </a:solidFill>
              </a:rPr>
              <a:t>Annotated referral list for violence related community </a:t>
            </a:r>
            <a:r>
              <a:rPr dirty="0" smtClean="0">
                <a:solidFill>
                  <a:schemeClr val="bg1"/>
                </a:solidFill>
              </a:rPr>
              <a:t>resources</a:t>
            </a:r>
          </a:p>
          <a:p>
            <a:pPr lvl="1" eaLnBrk="1" hangingPunct="1">
              <a:lnSpc>
                <a:spcPct val="90000"/>
              </a:lnSpc>
              <a:defRPr/>
            </a:pPr>
            <a:r>
              <a:rPr sz="2400" dirty="0" smtClean="0">
                <a:solidFill>
                  <a:schemeClr val="bg1"/>
                </a:solidFill>
              </a:rPr>
              <a:t>Family planning  staff should know names </a:t>
            </a:r>
            <a:r>
              <a:rPr sz="2400" dirty="0">
                <a:solidFill>
                  <a:schemeClr val="bg1"/>
                </a:solidFill>
              </a:rPr>
              <a:t>of staff, </a:t>
            </a:r>
            <a:r>
              <a:rPr sz="2400" dirty="0" smtClean="0">
                <a:solidFill>
                  <a:schemeClr val="bg1"/>
                </a:solidFill>
              </a:rPr>
              <a:t>languages spoken, how to get there etc.</a:t>
            </a:r>
            <a:endParaRPr sz="2400" dirty="0">
              <a:solidFill>
                <a:schemeClr val="bg1"/>
              </a:solidFill>
            </a:endParaRPr>
          </a:p>
        </p:txBody>
      </p:sp>
      <p:sp>
        <p:nvSpPr>
          <p:cNvPr id="7" name="Rectangle 6"/>
          <p:cNvSpPr>
            <a:spLocks noChangeArrowheads="1"/>
          </p:cNvSpPr>
          <p:nvPr/>
        </p:nvSpPr>
        <p:spPr bwMode="auto">
          <a:xfrm>
            <a:off x="406400" y="4438650"/>
            <a:ext cx="8737600" cy="2419350"/>
          </a:xfrm>
          <a:prstGeom prst="rect">
            <a:avLst/>
          </a:prstGeom>
          <a:noFill/>
          <a:ln w="9525">
            <a:noFill/>
            <a:miter lim="800000"/>
            <a:headEnd/>
            <a:tailEnd/>
          </a:ln>
        </p:spPr>
        <p:txBody>
          <a:bodyPr>
            <a:spAutoFit/>
          </a:bodyPr>
          <a:lstStyle/>
          <a:p>
            <a:pPr>
              <a:lnSpc>
                <a:spcPct val="90000"/>
              </a:lnSpc>
            </a:pPr>
            <a:r>
              <a:rPr lang="en-US" sz="2400"/>
              <a:t>Educate clients that family planning clinic is safe place for women to connect to such resources</a:t>
            </a:r>
          </a:p>
          <a:p>
            <a:pPr>
              <a:lnSpc>
                <a:spcPct val="90000"/>
              </a:lnSpc>
            </a:pPr>
            <a:endParaRPr lang="en-US" sz="2400"/>
          </a:p>
          <a:p>
            <a:pPr>
              <a:lnSpc>
                <a:spcPct val="90000"/>
              </a:lnSpc>
            </a:pPr>
            <a:r>
              <a:rPr lang="en-US" sz="2400"/>
              <a:t>Normalize use of referral resources</a:t>
            </a:r>
          </a:p>
          <a:p>
            <a:pPr>
              <a:lnSpc>
                <a:spcPct val="90000"/>
              </a:lnSpc>
            </a:pPr>
            <a:endParaRPr lang="en-US" sz="2400"/>
          </a:p>
          <a:p>
            <a:pPr>
              <a:lnSpc>
                <a:spcPct val="90000"/>
              </a:lnSpc>
            </a:pPr>
            <a:r>
              <a:rPr lang="en-US" sz="2400"/>
              <a:t>Outcome: Increased awareness and utilization of IPV/SA victimization services </a:t>
            </a:r>
          </a:p>
        </p:txBody>
      </p:sp>
      <p:pic>
        <p:nvPicPr>
          <p:cNvPr id="50181" name="Picture 5" descr="93911890.jpg"/>
          <p:cNvPicPr>
            <a:picLocks noChangeAspect="1"/>
          </p:cNvPicPr>
          <p:nvPr/>
        </p:nvPicPr>
        <p:blipFill>
          <a:blip r:embed="rId3" cstate="print"/>
          <a:srcRect/>
          <a:stretch>
            <a:fillRect/>
          </a:stretch>
        </p:blipFill>
        <p:spPr bwMode="auto">
          <a:xfrm>
            <a:off x="0" y="1219200"/>
            <a:ext cx="2347913" cy="3128963"/>
          </a:xfrm>
          <a:prstGeom prst="rect">
            <a:avLst/>
          </a:prstGeom>
          <a:noFill/>
          <a:ln w="9525">
            <a:noFill/>
            <a:miter lim="800000"/>
            <a:headEnd/>
            <a:tailEnd/>
          </a:ln>
        </p:spPr>
      </p:pic>
      <p:sp>
        <p:nvSpPr>
          <p:cNvPr id="6" name="Rectangle 2"/>
          <p:cNvSpPr txBox="1">
            <a:spLocks noChangeArrowheads="1"/>
          </p:cNvSpPr>
          <p:nvPr/>
        </p:nvSpPr>
        <p:spPr>
          <a:xfrm>
            <a:off x="457200" y="0"/>
            <a:ext cx="8229600" cy="1112838"/>
          </a:xfrm>
          <a:prstGeom prst="rect">
            <a:avLst/>
          </a:prstGeom>
        </p:spPr>
        <p:txBody>
          <a:bodyPr/>
          <a:lstStyle/>
          <a:p>
            <a:pPr algn="ctr" eaLnBrk="1" hangingPunct="1">
              <a:defRPr/>
            </a:pPr>
            <a:r>
              <a:rPr lang="en-US" sz="4400" b="1" kern="0" dirty="0">
                <a:solidFill>
                  <a:schemeClr val="tx2"/>
                </a:solidFill>
                <a:effectLst>
                  <a:outerShdw blurRad="38100" dist="38100" dir="2700000" algn="tl">
                    <a:srgbClr val="000000"/>
                  </a:outerShdw>
                </a:effectLst>
                <a:latin typeface="+mj-lt"/>
                <a:ea typeface="+mj-ea"/>
                <a:cs typeface="+mj-cs"/>
              </a:rPr>
              <a:t>Review Options and Referrals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Effect transition="in" filter="fade">
                                      <p:cBhvr>
                                        <p:cTn id="7" dur="500"/>
                                        <p:tgtEl>
                                          <p:spTgt spid="7782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7828">
                                            <p:txEl>
                                              <p:pRg st="1" end="1"/>
                                            </p:txEl>
                                          </p:spTgt>
                                        </p:tgtEl>
                                        <p:attrNameLst>
                                          <p:attrName>style.visibility</p:attrName>
                                        </p:attrNameLst>
                                      </p:cBhvr>
                                      <p:to>
                                        <p:strVal val="visible"/>
                                      </p:to>
                                    </p:set>
                                    <p:animEffect transition="in" filter="fade">
                                      <p:cBhvr>
                                        <p:cTn id="11" dur="500"/>
                                        <p:tgtEl>
                                          <p:spTgt spid="77828">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7828">
                                            <p:txEl>
                                              <p:pRg st="2" end="2"/>
                                            </p:txEl>
                                          </p:spTgt>
                                        </p:tgtEl>
                                        <p:attrNameLst>
                                          <p:attrName>style.visibility</p:attrName>
                                        </p:attrNameLst>
                                      </p:cBhvr>
                                      <p:to>
                                        <p:strVal val="visible"/>
                                      </p:to>
                                    </p:set>
                                    <p:animEffect transition="in" filter="fade">
                                      <p:cBhvr>
                                        <p:cTn id="14" dur="500"/>
                                        <p:tgtEl>
                                          <p:spTgt spid="77828">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7828">
                                            <p:txEl>
                                              <p:pRg st="3" end="3"/>
                                            </p:txEl>
                                          </p:spTgt>
                                        </p:tgtEl>
                                        <p:attrNameLst>
                                          <p:attrName>style.visibility</p:attrName>
                                        </p:attrNameLst>
                                      </p:cBhvr>
                                      <p:to>
                                        <p:strVal val="visible"/>
                                      </p:to>
                                    </p:set>
                                    <p:animEffect transition="in" filter="fade">
                                      <p:cBhvr>
                                        <p:cTn id="17" dur="500"/>
                                        <p:tgtEl>
                                          <p:spTgt spid="77828">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9027"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600200" y="228600"/>
            <a:ext cx="6934200" cy="1143000"/>
          </a:xfrm>
        </p:spPr>
        <p:txBody>
          <a:bodyPr/>
          <a:lstStyle/>
          <a:p>
            <a:pPr eaLnBrk="1" hangingPunct="1">
              <a:defRPr/>
            </a:pPr>
            <a:r>
              <a:rPr lang="en-US" smtClean="0"/>
              <a:t>Cultural Considerations </a:t>
            </a:r>
          </a:p>
        </p:txBody>
      </p:sp>
      <p:sp>
        <p:nvSpPr>
          <p:cNvPr id="216067" name="Rectangle 3"/>
          <p:cNvSpPr>
            <a:spLocks noGrp="1" noChangeArrowheads="1"/>
          </p:cNvSpPr>
          <p:nvPr>
            <p:ph type="body" sz="half" idx="1"/>
          </p:nvPr>
        </p:nvSpPr>
        <p:spPr>
          <a:xfrm>
            <a:off x="1066800" y="1447800"/>
            <a:ext cx="8077200" cy="4724400"/>
          </a:xfrm>
        </p:spPr>
        <p:txBody>
          <a:bodyPr/>
          <a:lstStyle/>
          <a:p>
            <a:pPr lvl="2" eaLnBrk="1" hangingPunct="1">
              <a:buClr>
                <a:schemeClr val="tx1"/>
              </a:buClr>
              <a:defRPr/>
            </a:pPr>
            <a:r>
              <a:rPr lang="en-US" smtClean="0"/>
              <a:t>Religious beliefs, values, social relationships can</a:t>
            </a:r>
          </a:p>
          <a:p>
            <a:pPr lvl="2" eaLnBrk="1" hangingPunct="1">
              <a:buClr>
                <a:schemeClr val="tx1"/>
              </a:buClr>
              <a:buFontTx/>
              <a:buNone/>
              <a:defRPr/>
            </a:pPr>
            <a:r>
              <a:rPr lang="en-US" smtClean="0"/>
              <a:t>   affect decisions and options for victims and perpetrators.</a:t>
            </a:r>
          </a:p>
          <a:p>
            <a:pPr lvl="2" eaLnBrk="1" hangingPunct="1">
              <a:buClr>
                <a:schemeClr val="tx1"/>
              </a:buClr>
              <a:defRPr/>
            </a:pPr>
            <a:r>
              <a:rPr lang="en-US" smtClean="0"/>
              <a:t>Cultural responses to IPV can vary across populations.</a:t>
            </a:r>
          </a:p>
          <a:p>
            <a:pPr lvl="2" eaLnBrk="1" hangingPunct="1">
              <a:buClr>
                <a:schemeClr val="tx1"/>
              </a:buClr>
              <a:defRPr/>
            </a:pPr>
            <a:r>
              <a:rPr lang="en-US" smtClean="0"/>
              <a:t>Institutional racism and other forms of discrimination can influence outcomes.</a:t>
            </a:r>
          </a:p>
          <a:p>
            <a:pPr lvl="2" eaLnBrk="1" hangingPunct="1">
              <a:buClr>
                <a:schemeClr val="tx1"/>
              </a:buClr>
              <a:defRPr/>
            </a:pPr>
            <a:r>
              <a:rPr lang="en-US" smtClean="0"/>
              <a:t>Acceptable behaviors within a culture can be interpreted as false positives.</a:t>
            </a:r>
          </a:p>
          <a:p>
            <a:pPr lvl="2" eaLnBrk="1" hangingPunct="1">
              <a:buClr>
                <a:schemeClr val="tx1"/>
              </a:buClr>
              <a:defRPr/>
            </a:pPr>
            <a:r>
              <a:rPr lang="en-US" smtClean="0"/>
              <a:t>Availability of language/culture interpreters for diversity of victims served is critical.</a:t>
            </a:r>
          </a:p>
        </p:txBody>
      </p:sp>
      <p:pic>
        <p:nvPicPr>
          <p:cNvPr id="52228" name="Picture 4" descr="religion"/>
          <p:cNvPicPr>
            <a:picLocks noChangeAspect="1" noChangeArrowheads="1"/>
          </p:cNvPicPr>
          <p:nvPr/>
        </p:nvPicPr>
        <p:blipFill>
          <a:blip r:embed="rId2" cstate="print"/>
          <a:srcRect/>
          <a:stretch>
            <a:fillRect/>
          </a:stretch>
        </p:blipFill>
        <p:spPr bwMode="auto">
          <a:xfrm>
            <a:off x="0" y="1676400"/>
            <a:ext cx="1909763" cy="2922588"/>
          </a:xfrm>
          <a:prstGeom prst="rect">
            <a:avLst/>
          </a:prstGeom>
          <a:noFill/>
          <a:ln w="9525">
            <a:noFill/>
            <a:miter lim="800000"/>
            <a:headEnd/>
            <a:tailEnd/>
          </a:ln>
        </p:spPr>
      </p:pic>
      <p:pic>
        <p:nvPicPr>
          <p:cNvPr id="52229" name="Picture 5" descr="elderly7"/>
          <p:cNvPicPr>
            <a:picLocks noChangeAspect="1" noChangeArrowheads="1"/>
          </p:cNvPicPr>
          <p:nvPr/>
        </p:nvPicPr>
        <p:blipFill>
          <a:blip r:embed="rId3" cstate="print"/>
          <a:srcRect/>
          <a:stretch>
            <a:fillRect/>
          </a:stretch>
        </p:blipFill>
        <p:spPr bwMode="auto">
          <a:xfrm>
            <a:off x="7467600" y="4768850"/>
            <a:ext cx="1389063"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lstStyle/>
          <a:p>
            <a:pPr eaLnBrk="1" hangingPunct="1">
              <a:defRPr/>
            </a:pPr>
            <a:r>
              <a:rPr lang="en-US" smtClean="0"/>
              <a:t>Who Are Victims and Batterers?</a:t>
            </a:r>
          </a:p>
        </p:txBody>
      </p:sp>
      <p:sp>
        <p:nvSpPr>
          <p:cNvPr id="107525" name="Rectangle 5"/>
          <p:cNvSpPr>
            <a:spLocks noGrp="1" noChangeArrowheads="1"/>
          </p:cNvSpPr>
          <p:nvPr>
            <p:ph type="body" sz="half" idx="1"/>
          </p:nvPr>
        </p:nvSpPr>
        <p:spPr>
          <a:xfrm>
            <a:off x="457200" y="1600200"/>
            <a:ext cx="4038600" cy="4800600"/>
          </a:xfrm>
        </p:spPr>
        <p:txBody>
          <a:bodyPr/>
          <a:lstStyle/>
          <a:p>
            <a:pPr eaLnBrk="1" hangingPunct="1">
              <a:lnSpc>
                <a:spcPct val="80000"/>
              </a:lnSpc>
              <a:buFontTx/>
              <a:buNone/>
              <a:defRPr/>
            </a:pPr>
            <a:r>
              <a:rPr lang="en-US" sz="2400" smtClean="0"/>
              <a:t>VICTIMS: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 </a:t>
            </a:r>
          </a:p>
        </p:txBody>
      </p:sp>
      <p:sp>
        <p:nvSpPr>
          <p:cNvPr id="107526" name="Rectangle 6"/>
          <p:cNvSpPr>
            <a:spLocks noGrp="1" noChangeArrowheads="1"/>
          </p:cNvSpPr>
          <p:nvPr>
            <p:ph type="body" sz="half" idx="2"/>
          </p:nvPr>
        </p:nvSpPr>
        <p:spPr>
          <a:xfrm>
            <a:off x="4648200" y="1600200"/>
            <a:ext cx="4038600" cy="4800600"/>
          </a:xfrm>
        </p:spPr>
        <p:txBody>
          <a:bodyPr/>
          <a:lstStyle/>
          <a:p>
            <a:pPr eaLnBrk="1" hangingPunct="1">
              <a:lnSpc>
                <a:spcPct val="80000"/>
              </a:lnSpc>
              <a:buFontTx/>
              <a:buNone/>
              <a:defRPr/>
            </a:pPr>
            <a:r>
              <a:rPr lang="en-US" sz="2400" smtClean="0"/>
              <a:t>BATTERERS: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533400" y="0"/>
            <a:ext cx="8382000" cy="1828800"/>
          </a:xfrm>
        </p:spPr>
        <p:txBody>
          <a:bodyPr/>
          <a:lstStyle/>
          <a:p>
            <a:pPr eaLnBrk="1" hangingPunct="1">
              <a:defRPr/>
            </a:pPr>
            <a:r>
              <a:rPr lang="en-US" sz="3600" smtClean="0"/>
              <a:t>Helpful Information on Mandated   Reporting v. Confidentiality</a:t>
            </a:r>
          </a:p>
        </p:txBody>
      </p:sp>
      <p:sp>
        <p:nvSpPr>
          <p:cNvPr id="197635" name="Rectangle 3"/>
          <p:cNvSpPr>
            <a:spLocks noGrp="1" noChangeArrowheads="1"/>
          </p:cNvSpPr>
          <p:nvPr>
            <p:ph type="body" idx="1"/>
          </p:nvPr>
        </p:nvSpPr>
        <p:spPr>
          <a:xfrm>
            <a:off x="152400" y="1905000"/>
            <a:ext cx="8382000" cy="4495800"/>
          </a:xfrm>
        </p:spPr>
        <p:txBody>
          <a:bodyPr/>
          <a:lstStyle/>
          <a:p>
            <a:pPr eaLnBrk="1" hangingPunct="1">
              <a:lnSpc>
                <a:spcPct val="80000"/>
              </a:lnSpc>
              <a:defRPr/>
            </a:pPr>
            <a:r>
              <a:rPr lang="en-US" sz="2800" smtClean="0"/>
              <a:t>When the IPV victim is a physically and mentally </a:t>
            </a:r>
          </a:p>
          <a:p>
            <a:pPr eaLnBrk="1" hangingPunct="1">
              <a:lnSpc>
                <a:spcPct val="80000"/>
              </a:lnSpc>
              <a:buFontTx/>
              <a:buNone/>
              <a:defRPr/>
            </a:pPr>
            <a:r>
              <a:rPr lang="en-US" sz="2800" smtClean="0"/>
              <a:t>    able adult, providers are </a:t>
            </a:r>
            <a:r>
              <a:rPr lang="en-US" sz="2800" b="1" i="1" smtClean="0"/>
              <a:t>bound by confidentiality</a:t>
            </a:r>
          </a:p>
          <a:p>
            <a:pPr eaLnBrk="1" hangingPunct="1">
              <a:lnSpc>
                <a:spcPct val="80000"/>
              </a:lnSpc>
              <a:buFontTx/>
              <a:buNone/>
              <a:defRPr/>
            </a:pPr>
            <a:r>
              <a:rPr lang="en-US" sz="2800" smtClean="0"/>
              <a:t>    not to contact law enforcement or other agencies </a:t>
            </a:r>
          </a:p>
          <a:p>
            <a:pPr eaLnBrk="1" hangingPunct="1">
              <a:lnSpc>
                <a:spcPct val="80000"/>
              </a:lnSpc>
              <a:buFontTx/>
              <a:buNone/>
              <a:defRPr/>
            </a:pPr>
            <a:r>
              <a:rPr lang="en-US" sz="2800" smtClean="0"/>
              <a:t>    against a victim’s will </a:t>
            </a:r>
            <a:r>
              <a:rPr lang="en-US" sz="2800" b="1" i="1" smtClean="0"/>
              <a:t>unless wounds have been inflicted by specific weapons</a:t>
            </a:r>
            <a:r>
              <a:rPr lang="en-US" sz="2800" smtClean="0"/>
              <a:t> such as firearms or knives.  (Code of Virginia § 54.1-2967 &amp; § 18.2-308)</a:t>
            </a:r>
          </a:p>
          <a:p>
            <a:pPr eaLnBrk="1" hangingPunct="1">
              <a:lnSpc>
                <a:spcPct val="80000"/>
              </a:lnSpc>
              <a:buFontTx/>
              <a:buNone/>
              <a:defRPr/>
            </a:pPr>
            <a:endParaRPr lang="en-US" sz="2800" smtClean="0"/>
          </a:p>
          <a:p>
            <a:pPr eaLnBrk="1" hangingPunct="1">
              <a:lnSpc>
                <a:spcPct val="80000"/>
              </a:lnSpc>
              <a:defRPr/>
            </a:pPr>
            <a:r>
              <a:rPr lang="en-US" sz="2800" smtClean="0"/>
              <a:t>When a child or elder is the victim of abuse, mandated reporting statutes apply.  (Code of Virginia § 63.2-1509 and Code of Virginia § 63.2-1606)</a:t>
            </a:r>
          </a:p>
          <a:p>
            <a:pPr eaLnBrk="1" hangingPunct="1">
              <a:lnSpc>
                <a:spcPct val="80000"/>
              </a:lnSpc>
              <a:buFontTx/>
              <a:buNone/>
              <a:defRPr/>
            </a:pPr>
            <a:r>
              <a:rPr lang="en-US" sz="2800" smtClean="0"/>
              <a:t> </a:t>
            </a:r>
          </a:p>
        </p:txBody>
      </p:sp>
      <p:pic>
        <p:nvPicPr>
          <p:cNvPr id="53252" name="Picture 4" descr="3206003-2290x1526"/>
          <p:cNvPicPr>
            <a:picLocks noChangeAspect="1" noChangeArrowheads="1"/>
          </p:cNvPicPr>
          <p:nvPr/>
        </p:nvPicPr>
        <p:blipFill>
          <a:blip r:embed="rId2" cstate="print"/>
          <a:srcRect/>
          <a:stretch>
            <a:fillRect/>
          </a:stretch>
        </p:blipFill>
        <p:spPr bwMode="auto">
          <a:xfrm>
            <a:off x="7735888" y="0"/>
            <a:ext cx="1408112" cy="211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sz="4000" smtClean="0"/>
              <a:t>General Management of </a:t>
            </a:r>
            <a:br>
              <a:rPr lang="en-US" sz="4000" smtClean="0"/>
            </a:br>
            <a:r>
              <a:rPr lang="en-US" sz="4000" smtClean="0"/>
              <a:t>Abused Patients</a:t>
            </a:r>
          </a:p>
        </p:txBody>
      </p:sp>
      <p:sp>
        <p:nvSpPr>
          <p:cNvPr id="131075" name="Rectangle 3"/>
          <p:cNvSpPr>
            <a:spLocks noGrp="1" noChangeArrowheads="1"/>
          </p:cNvSpPr>
          <p:nvPr>
            <p:ph type="body" idx="1"/>
          </p:nvPr>
        </p:nvSpPr>
        <p:spPr/>
        <p:txBody>
          <a:bodyPr/>
          <a:lstStyle/>
          <a:p>
            <a:pPr eaLnBrk="1" hangingPunct="1">
              <a:defRPr/>
            </a:pPr>
            <a:r>
              <a:rPr lang="en-US" smtClean="0"/>
              <a:t>Support and protect victim</a:t>
            </a:r>
          </a:p>
          <a:p>
            <a:pPr eaLnBrk="1" hangingPunct="1">
              <a:defRPr/>
            </a:pPr>
            <a:r>
              <a:rPr lang="en-US" smtClean="0"/>
              <a:t>Avoid judgmental statements</a:t>
            </a:r>
          </a:p>
          <a:p>
            <a:pPr eaLnBrk="1" hangingPunct="1">
              <a:defRPr/>
            </a:pPr>
            <a:r>
              <a:rPr lang="en-US" smtClean="0"/>
              <a:t>Report if child or elder abuse/neglect suspected</a:t>
            </a:r>
          </a:p>
          <a:p>
            <a:pPr eaLnBrk="1" hangingPunct="1">
              <a:defRPr/>
            </a:pPr>
            <a:r>
              <a:rPr lang="en-US" smtClean="0"/>
              <a:t>Protect victim confidentiality</a:t>
            </a:r>
          </a:p>
          <a:p>
            <a:pPr eaLnBrk="1" hangingPunct="1">
              <a:defRPr/>
            </a:pPr>
            <a:r>
              <a:rPr lang="en-US" smtClean="0"/>
              <a:t>Enlist social work/crisis services support</a:t>
            </a:r>
          </a:p>
          <a:p>
            <a:pPr eaLnBrk="1" hangingPunct="1">
              <a:defRPr/>
            </a:pPr>
            <a:r>
              <a:rPr lang="en-US" smtClean="0"/>
              <a:t>Ensure follow up regarding both IPV and medical issues</a:t>
            </a:r>
          </a:p>
        </p:txBody>
      </p:sp>
      <p:pic>
        <p:nvPicPr>
          <p:cNvPr id="54276" name="Picture 6" descr="MPj03990530000[1]"/>
          <p:cNvPicPr>
            <a:picLocks noChangeAspect="1" noChangeArrowheads="1"/>
          </p:cNvPicPr>
          <p:nvPr/>
        </p:nvPicPr>
        <p:blipFill>
          <a:blip r:embed="rId2" cstate="print"/>
          <a:srcRect/>
          <a:stretch>
            <a:fillRect/>
          </a:stretch>
        </p:blipFill>
        <p:spPr bwMode="auto">
          <a:xfrm>
            <a:off x="3581400" y="5181600"/>
            <a:ext cx="2724150" cy="1555750"/>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defRPr/>
            </a:pPr>
            <a:r>
              <a:rPr lang="en-US" smtClean="0"/>
              <a:t>A Public Health Approach to IPV</a:t>
            </a:r>
          </a:p>
        </p:txBody>
      </p:sp>
      <p:sp>
        <p:nvSpPr>
          <p:cNvPr id="214019" name="Rectangle 3"/>
          <p:cNvSpPr>
            <a:spLocks noGrp="1" noChangeArrowheads="1"/>
          </p:cNvSpPr>
          <p:nvPr>
            <p:ph type="body" idx="1"/>
          </p:nvPr>
        </p:nvSpPr>
        <p:spPr>
          <a:xfrm>
            <a:off x="457200" y="1371600"/>
            <a:ext cx="8229600" cy="4953000"/>
          </a:xfrm>
        </p:spPr>
        <p:txBody>
          <a:bodyPr/>
          <a:lstStyle/>
          <a:p>
            <a:pPr eaLnBrk="1" hangingPunct="1">
              <a:lnSpc>
                <a:spcPct val="90000"/>
              </a:lnSpc>
              <a:defRPr/>
            </a:pPr>
            <a:r>
              <a:rPr lang="en-US" sz="2800" smtClean="0"/>
              <a:t>Success is routine screening, assessment, and education, NOT</a:t>
            </a:r>
          </a:p>
          <a:p>
            <a:pPr lvl="1" eaLnBrk="1" hangingPunct="1">
              <a:lnSpc>
                <a:spcPct val="90000"/>
              </a:lnSpc>
              <a:defRPr/>
            </a:pPr>
            <a:r>
              <a:rPr lang="en-US" sz="2400" smtClean="0"/>
              <a:t>Disclosure</a:t>
            </a:r>
          </a:p>
          <a:p>
            <a:pPr lvl="1" eaLnBrk="1" hangingPunct="1">
              <a:lnSpc>
                <a:spcPct val="90000"/>
              </a:lnSpc>
              <a:defRPr/>
            </a:pPr>
            <a:r>
              <a:rPr lang="en-US" sz="2400" smtClean="0"/>
              <a:t>Leaving the relationship</a:t>
            </a:r>
          </a:p>
          <a:p>
            <a:pPr lvl="2" eaLnBrk="1" hangingPunct="1">
              <a:lnSpc>
                <a:spcPct val="90000"/>
              </a:lnSpc>
              <a:defRPr/>
            </a:pPr>
            <a:r>
              <a:rPr lang="en-US" sz="2000" smtClean="0"/>
              <a:t>Leaving actually significantly increases the risk of severe injury or death</a:t>
            </a:r>
          </a:p>
          <a:p>
            <a:pPr eaLnBrk="1" hangingPunct="1">
              <a:lnSpc>
                <a:spcPct val="90000"/>
              </a:lnSpc>
              <a:defRPr/>
            </a:pPr>
            <a:r>
              <a:rPr lang="en-US" sz="2800" smtClean="0"/>
              <a:t>You do not need to “FIX” the problem</a:t>
            </a:r>
          </a:p>
          <a:p>
            <a:pPr eaLnBrk="1" hangingPunct="1">
              <a:lnSpc>
                <a:spcPct val="90000"/>
              </a:lnSpc>
              <a:defRPr/>
            </a:pPr>
            <a:r>
              <a:rPr lang="en-US" sz="2800" smtClean="0"/>
              <a:t>Key is to:</a:t>
            </a:r>
          </a:p>
          <a:p>
            <a:pPr lvl="1" eaLnBrk="1" hangingPunct="1">
              <a:lnSpc>
                <a:spcPct val="90000"/>
              </a:lnSpc>
              <a:defRPr/>
            </a:pPr>
            <a:r>
              <a:rPr lang="en-US" sz="2400" smtClean="0"/>
              <a:t>Be there</a:t>
            </a:r>
          </a:p>
          <a:p>
            <a:pPr lvl="1" eaLnBrk="1" hangingPunct="1">
              <a:lnSpc>
                <a:spcPct val="90000"/>
              </a:lnSpc>
              <a:defRPr/>
            </a:pPr>
            <a:r>
              <a:rPr lang="en-US" sz="2400" smtClean="0"/>
              <a:t>Listen</a:t>
            </a:r>
          </a:p>
          <a:p>
            <a:pPr lvl="1" eaLnBrk="1" hangingPunct="1">
              <a:lnSpc>
                <a:spcPct val="90000"/>
              </a:lnSpc>
              <a:defRPr/>
            </a:pPr>
            <a:r>
              <a:rPr lang="en-US" sz="2400" smtClean="0"/>
              <a:t>Educate</a:t>
            </a:r>
          </a:p>
          <a:p>
            <a:pPr lvl="1" eaLnBrk="1" hangingPunct="1">
              <a:lnSpc>
                <a:spcPct val="90000"/>
              </a:lnSpc>
              <a:defRPr/>
            </a:pPr>
            <a:r>
              <a:rPr lang="en-US" sz="2400" smtClean="0"/>
              <a:t>Refer</a:t>
            </a:r>
          </a:p>
        </p:txBody>
      </p:sp>
      <p:pic>
        <p:nvPicPr>
          <p:cNvPr id="55300" name="Picture 4" descr="MPj03867600000[1]"/>
          <p:cNvPicPr>
            <a:picLocks noChangeAspect="1" noChangeArrowheads="1"/>
          </p:cNvPicPr>
          <p:nvPr/>
        </p:nvPicPr>
        <p:blipFill>
          <a:blip r:embed="rId3" cstate="print"/>
          <a:srcRect/>
          <a:stretch>
            <a:fillRect/>
          </a:stretch>
        </p:blipFill>
        <p:spPr bwMode="auto">
          <a:xfrm>
            <a:off x="4191000" y="4191000"/>
            <a:ext cx="3352800" cy="239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81000" y="457200"/>
            <a:ext cx="8229600" cy="1143000"/>
          </a:xfrm>
        </p:spPr>
        <p:txBody>
          <a:bodyPr/>
          <a:lstStyle/>
          <a:p>
            <a:pPr eaLnBrk="1" hangingPunct="1">
              <a:defRPr/>
            </a:pPr>
            <a:r>
              <a:rPr lang="en-US" sz="4000" smtClean="0"/>
              <a:t>Review: Why is Routine </a:t>
            </a:r>
            <a:br>
              <a:rPr lang="en-US" sz="4000" smtClean="0"/>
            </a:br>
            <a:r>
              <a:rPr lang="en-US" sz="4000" smtClean="0"/>
              <a:t>Screening and Assessment so Critical to the Health Care Role?</a:t>
            </a:r>
          </a:p>
        </p:txBody>
      </p:sp>
      <p:sp>
        <p:nvSpPr>
          <p:cNvPr id="210947" name="Rectangle 3"/>
          <p:cNvSpPr>
            <a:spLocks noGrp="1" noChangeArrowheads="1"/>
          </p:cNvSpPr>
          <p:nvPr>
            <p:ph type="body" idx="1"/>
          </p:nvPr>
        </p:nvSpPr>
        <p:spPr>
          <a:xfrm>
            <a:off x="1981200" y="2209800"/>
            <a:ext cx="8229600" cy="4495800"/>
          </a:xfrm>
        </p:spPr>
        <p:txBody>
          <a:bodyPr/>
          <a:lstStyle/>
          <a:p>
            <a:pPr eaLnBrk="1" hangingPunct="1">
              <a:lnSpc>
                <a:spcPct val="90000"/>
              </a:lnSpc>
              <a:defRPr/>
            </a:pPr>
            <a:r>
              <a:rPr lang="en-US" smtClean="0"/>
              <a:t>It can relieve suffering and save lives.</a:t>
            </a:r>
          </a:p>
          <a:p>
            <a:pPr eaLnBrk="1" hangingPunct="1">
              <a:lnSpc>
                <a:spcPct val="90000"/>
              </a:lnSpc>
              <a:defRPr/>
            </a:pPr>
            <a:r>
              <a:rPr lang="en-US" smtClean="0"/>
              <a:t>It’s good medical practice.</a:t>
            </a:r>
          </a:p>
          <a:p>
            <a:pPr eaLnBrk="1" hangingPunct="1">
              <a:lnSpc>
                <a:spcPct val="90000"/>
              </a:lnSpc>
              <a:defRPr/>
            </a:pPr>
            <a:r>
              <a:rPr lang="en-US" smtClean="0"/>
              <a:t>IPV impacts patient health and treatment outcomes.</a:t>
            </a:r>
          </a:p>
          <a:p>
            <a:pPr eaLnBrk="1" hangingPunct="1">
              <a:lnSpc>
                <a:spcPct val="90000"/>
              </a:lnSpc>
              <a:defRPr/>
            </a:pPr>
            <a:r>
              <a:rPr lang="en-US" smtClean="0"/>
              <a:t>Unidentified IPV costs money and time</a:t>
            </a:r>
          </a:p>
          <a:p>
            <a:pPr eaLnBrk="1" hangingPunct="1">
              <a:lnSpc>
                <a:spcPct val="90000"/>
              </a:lnSpc>
              <a:defRPr/>
            </a:pPr>
            <a:r>
              <a:rPr lang="en-US" smtClean="0"/>
              <a:t>Potential future liability</a:t>
            </a:r>
          </a:p>
          <a:p>
            <a:pPr eaLnBrk="1" hangingPunct="1">
              <a:lnSpc>
                <a:spcPct val="90000"/>
              </a:lnSpc>
              <a:defRPr/>
            </a:pPr>
            <a:r>
              <a:rPr lang="en-US" smtClean="0"/>
              <a:t>JCAHO and Professional Association</a:t>
            </a:r>
          </a:p>
          <a:p>
            <a:pPr eaLnBrk="1" hangingPunct="1">
              <a:lnSpc>
                <a:spcPct val="90000"/>
              </a:lnSpc>
              <a:buFontTx/>
              <a:buNone/>
              <a:defRPr/>
            </a:pPr>
            <a:r>
              <a:rPr lang="en-US" smtClean="0"/>
              <a:t>	 Standards</a:t>
            </a:r>
          </a:p>
        </p:txBody>
      </p:sp>
      <p:pic>
        <p:nvPicPr>
          <p:cNvPr id="56324" name="Picture 4" descr="j0186002"/>
          <p:cNvPicPr>
            <a:picLocks noChangeAspect="1" noChangeArrowheads="1"/>
          </p:cNvPicPr>
          <p:nvPr/>
        </p:nvPicPr>
        <p:blipFill>
          <a:blip r:embed="rId2" cstate="print"/>
          <a:srcRect/>
          <a:stretch>
            <a:fillRect/>
          </a:stretch>
        </p:blipFill>
        <p:spPr bwMode="auto">
          <a:xfrm>
            <a:off x="0" y="2209800"/>
            <a:ext cx="1865313" cy="1917700"/>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z="4000" smtClean="0"/>
              <a:t>The Outcomes of Taking a Public Health Approach to IPV</a:t>
            </a:r>
          </a:p>
        </p:txBody>
      </p:sp>
      <p:sp>
        <p:nvSpPr>
          <p:cNvPr id="133123" name="Rectangle 3"/>
          <p:cNvSpPr>
            <a:spLocks noGrp="1" noChangeArrowheads="1"/>
          </p:cNvSpPr>
          <p:nvPr>
            <p:ph type="body" idx="1"/>
          </p:nvPr>
        </p:nvSpPr>
        <p:spPr>
          <a:xfrm>
            <a:off x="228600" y="2133600"/>
            <a:ext cx="7315200" cy="4495800"/>
          </a:xfrm>
        </p:spPr>
        <p:txBody>
          <a:bodyPr/>
          <a:lstStyle/>
          <a:p>
            <a:pPr eaLnBrk="1" hangingPunct="1">
              <a:defRPr/>
            </a:pPr>
            <a:r>
              <a:rPr lang="en-US" smtClean="0"/>
              <a:t>Enhanced safety for victims</a:t>
            </a:r>
          </a:p>
          <a:p>
            <a:pPr eaLnBrk="1" hangingPunct="1">
              <a:defRPr/>
            </a:pPr>
            <a:r>
              <a:rPr lang="en-US" smtClean="0"/>
              <a:t>Improved care and satisfaction of </a:t>
            </a:r>
          </a:p>
          <a:p>
            <a:pPr eaLnBrk="1" hangingPunct="1">
              <a:buFontTx/>
              <a:buNone/>
              <a:defRPr/>
            </a:pPr>
            <a:r>
              <a:rPr lang="en-US" smtClean="0"/>
              <a:t>   patients</a:t>
            </a:r>
          </a:p>
          <a:p>
            <a:pPr eaLnBrk="1" hangingPunct="1">
              <a:defRPr/>
            </a:pPr>
            <a:r>
              <a:rPr lang="en-US" smtClean="0"/>
              <a:t>Attitudinal change</a:t>
            </a:r>
          </a:p>
          <a:p>
            <a:pPr eaLnBrk="1" hangingPunct="1">
              <a:defRPr/>
            </a:pPr>
            <a:r>
              <a:rPr lang="en-US" smtClean="0"/>
              <a:t>Decrease in homicides</a:t>
            </a:r>
          </a:p>
          <a:p>
            <a:pPr eaLnBrk="1" hangingPunct="1">
              <a:defRPr/>
            </a:pPr>
            <a:r>
              <a:rPr lang="en-US" smtClean="0"/>
              <a:t>Increase in positive health outcomes</a:t>
            </a:r>
          </a:p>
          <a:p>
            <a:pPr eaLnBrk="1" hangingPunct="1">
              <a:buFontTx/>
              <a:buNone/>
              <a:defRPr/>
            </a:pPr>
            <a:endParaRPr lang="en-US" smtClean="0"/>
          </a:p>
        </p:txBody>
      </p:sp>
      <p:pic>
        <p:nvPicPr>
          <p:cNvPr id="57348" name="Picture 8" descr="what a team[1]"/>
          <p:cNvPicPr>
            <a:picLocks noChangeAspect="1" noChangeArrowheads="1"/>
          </p:cNvPicPr>
          <p:nvPr/>
        </p:nvPicPr>
        <p:blipFill>
          <a:blip r:embed="rId2" cstate="print"/>
          <a:srcRect/>
          <a:stretch>
            <a:fillRect/>
          </a:stretch>
        </p:blipFill>
        <p:spPr bwMode="auto">
          <a:xfrm>
            <a:off x="6324600" y="1752600"/>
            <a:ext cx="2605088" cy="347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152400"/>
            <a:ext cx="8229600" cy="914400"/>
          </a:xfrm>
        </p:spPr>
        <p:txBody>
          <a:bodyPr/>
          <a:lstStyle/>
          <a:p>
            <a:pPr eaLnBrk="1" hangingPunct="1">
              <a:defRPr/>
            </a:pPr>
            <a:r>
              <a:rPr lang="en-US" smtClean="0"/>
              <a:t>Resources for Providers</a:t>
            </a:r>
          </a:p>
        </p:txBody>
      </p:sp>
      <p:sp>
        <p:nvSpPr>
          <p:cNvPr id="199683" name="Rectangle 3"/>
          <p:cNvSpPr>
            <a:spLocks noGrp="1" noChangeArrowheads="1"/>
          </p:cNvSpPr>
          <p:nvPr>
            <p:ph type="body" idx="1"/>
          </p:nvPr>
        </p:nvSpPr>
        <p:spPr>
          <a:xfrm>
            <a:off x="457200" y="1219200"/>
            <a:ext cx="8534400" cy="6096000"/>
          </a:xfrm>
        </p:spPr>
        <p:txBody>
          <a:bodyPr/>
          <a:lstStyle/>
          <a:p>
            <a:pPr eaLnBrk="1" hangingPunct="1">
              <a:lnSpc>
                <a:spcPct val="80000"/>
              </a:lnSpc>
              <a:defRPr/>
            </a:pPr>
            <a:r>
              <a:rPr lang="en-US" sz="2000" dirty="0" smtClean="0"/>
              <a:t>VDH’s Project RADAR </a:t>
            </a:r>
          </a:p>
          <a:p>
            <a:pPr lvl="1" eaLnBrk="1" hangingPunct="1">
              <a:lnSpc>
                <a:spcPct val="80000"/>
              </a:lnSpc>
              <a:defRPr/>
            </a:pPr>
            <a:r>
              <a:rPr lang="en-US" sz="2000" dirty="0" smtClean="0">
                <a:hlinkClick r:id="rId2"/>
              </a:rPr>
              <a:t>www.projectradarva.com</a:t>
            </a:r>
            <a:r>
              <a:rPr lang="en-US" sz="2000" dirty="0" smtClean="0"/>
              <a:t>/804-864-7705	</a:t>
            </a:r>
          </a:p>
          <a:p>
            <a:pPr eaLnBrk="1" hangingPunct="1">
              <a:lnSpc>
                <a:spcPct val="80000"/>
              </a:lnSpc>
              <a:defRPr/>
            </a:pPr>
            <a:r>
              <a:rPr lang="en-US" sz="2000" dirty="0" smtClean="0"/>
              <a:t>Futures Without Violence </a:t>
            </a:r>
          </a:p>
          <a:p>
            <a:pPr lvl="1" eaLnBrk="1" hangingPunct="1">
              <a:lnSpc>
                <a:spcPct val="80000"/>
              </a:lnSpc>
              <a:defRPr/>
            </a:pPr>
            <a:r>
              <a:rPr lang="en-US" sz="2000" dirty="0" smtClean="0">
                <a:hlinkClick r:id="rId3"/>
              </a:rPr>
              <a:t>www.furtureswithoutviolence.org/</a:t>
            </a:r>
            <a:r>
              <a:rPr lang="en-US" sz="2000" dirty="0" smtClean="0"/>
              <a:t>888-Rx-ABUSE</a:t>
            </a:r>
            <a:endParaRPr lang="en-US" sz="2400" dirty="0" smtClean="0"/>
          </a:p>
          <a:p>
            <a:pPr eaLnBrk="1" hangingPunct="1">
              <a:lnSpc>
                <a:spcPct val="80000"/>
              </a:lnSpc>
              <a:defRPr/>
            </a:pPr>
            <a:r>
              <a:rPr lang="en-US" sz="2000" dirty="0" smtClean="0"/>
              <a:t>Virginia Sexual and Domestic Violence Action Alliance </a:t>
            </a:r>
          </a:p>
          <a:p>
            <a:pPr lvl="1" eaLnBrk="1" hangingPunct="1">
              <a:lnSpc>
                <a:spcPct val="80000"/>
              </a:lnSpc>
              <a:defRPr/>
            </a:pPr>
            <a:r>
              <a:rPr lang="en-US" sz="2000" dirty="0" smtClean="0">
                <a:hlinkClick r:id="rId4"/>
              </a:rPr>
              <a:t>www.vsdvalliance.org</a:t>
            </a:r>
            <a:r>
              <a:rPr lang="en-US" sz="2000" dirty="0" smtClean="0"/>
              <a:t>/800-838-8238 (24 hr hotline for victims)</a:t>
            </a:r>
          </a:p>
          <a:p>
            <a:pPr eaLnBrk="1" hangingPunct="1">
              <a:lnSpc>
                <a:spcPct val="80000"/>
              </a:lnSpc>
              <a:defRPr/>
            </a:pPr>
            <a:r>
              <a:rPr lang="en-US" sz="2000" dirty="0" smtClean="0"/>
              <a:t>Centers for Disease Control, National Center for Injury Prevention &amp; Control</a:t>
            </a:r>
          </a:p>
          <a:p>
            <a:pPr lvl="1" eaLnBrk="1" hangingPunct="1">
              <a:lnSpc>
                <a:spcPct val="80000"/>
              </a:lnSpc>
              <a:defRPr/>
            </a:pPr>
            <a:r>
              <a:rPr lang="en-US" sz="2000" dirty="0" smtClean="0">
                <a:hlinkClick r:id="rId5"/>
              </a:rPr>
              <a:t>www.cdc.gov/ncipc/800-CDC-INFO</a:t>
            </a:r>
            <a:endParaRPr lang="en-US" sz="2000" dirty="0" smtClean="0"/>
          </a:p>
          <a:p>
            <a:pPr eaLnBrk="1" hangingPunct="1">
              <a:lnSpc>
                <a:spcPct val="80000"/>
              </a:lnSpc>
              <a:defRPr/>
            </a:pPr>
            <a:r>
              <a:rPr lang="en-US" sz="2000" dirty="0" smtClean="0"/>
              <a:t>ACOG’s Violence Against Women Homepage</a:t>
            </a:r>
          </a:p>
          <a:p>
            <a:pPr lvl="1" eaLnBrk="1" hangingPunct="1">
              <a:lnSpc>
                <a:spcPct val="80000"/>
              </a:lnSpc>
              <a:defRPr/>
            </a:pPr>
            <a:r>
              <a:rPr lang="en-US" sz="2000" dirty="0" smtClean="0">
                <a:hlinkClick r:id="rId6"/>
              </a:rPr>
              <a:t>http://www.acog.com/departments/dept_web.cfm?recno=17</a:t>
            </a:r>
            <a:endParaRPr lang="en-US" sz="2000" dirty="0" smtClean="0"/>
          </a:p>
          <a:p>
            <a:pPr eaLnBrk="1" hangingPunct="1">
              <a:lnSpc>
                <a:spcPct val="80000"/>
              </a:lnSpc>
              <a:defRPr/>
            </a:pPr>
            <a:r>
              <a:rPr lang="en-US" sz="2000" dirty="0" smtClean="0"/>
              <a:t>American Medical Association, Violence Prevention</a:t>
            </a:r>
          </a:p>
          <a:p>
            <a:pPr lvl="1" eaLnBrk="1" hangingPunct="1">
              <a:lnSpc>
                <a:spcPct val="80000"/>
              </a:lnSpc>
              <a:defRPr/>
            </a:pPr>
            <a:r>
              <a:rPr lang="en-US" sz="2000" dirty="0" smtClean="0">
                <a:hlinkClick r:id="rId7"/>
              </a:rPr>
              <a:t>http://www.ama-assn.org/ama/pub/category/3242.html</a:t>
            </a:r>
            <a:endParaRPr lang="en-US" sz="2000" dirty="0" smtClean="0"/>
          </a:p>
          <a:p>
            <a:pPr eaLnBrk="1" hangingPunct="1">
              <a:lnSpc>
                <a:spcPct val="80000"/>
              </a:lnSpc>
              <a:defRPr/>
            </a:pPr>
            <a:r>
              <a:rPr lang="en-US" sz="2000" dirty="0" smtClean="0"/>
              <a:t>Massachusetts Medical Society Violence Prevention Program</a:t>
            </a:r>
          </a:p>
          <a:p>
            <a:pPr lvl="1" eaLnBrk="1" hangingPunct="1">
              <a:lnSpc>
                <a:spcPct val="80000"/>
              </a:lnSpc>
              <a:defRPr/>
            </a:pPr>
            <a:r>
              <a:rPr lang="en-US" sz="2000" dirty="0" smtClean="0">
                <a:hlinkClick r:id="rId8"/>
              </a:rPr>
              <a:t>http://www.massmed.org/AM/Template.cfm?Section=Violence</a:t>
            </a:r>
            <a:r>
              <a:rPr lang="en-US" sz="2000" dirty="0" smtClean="0"/>
              <a:t>/800-322-2303 </a:t>
            </a:r>
          </a:p>
          <a:p>
            <a:pPr eaLnBrk="1" hangingPunct="1">
              <a:lnSpc>
                <a:spcPct val="80000"/>
              </a:lnSpc>
              <a:defRPr/>
            </a:pPr>
            <a:r>
              <a:rPr lang="en-US" sz="2000" dirty="0" smtClean="0"/>
              <a:t>Academy on Violence &amp; Abuse</a:t>
            </a:r>
          </a:p>
          <a:p>
            <a:pPr lvl="1" eaLnBrk="1" hangingPunct="1">
              <a:lnSpc>
                <a:spcPct val="80000"/>
              </a:lnSpc>
              <a:defRPr/>
            </a:pPr>
            <a:r>
              <a:rPr lang="en-US" sz="2000" dirty="0" smtClean="0">
                <a:hlinkClick r:id="rId9"/>
              </a:rPr>
              <a:t>www.avahealth.org</a:t>
            </a:r>
            <a:endParaRPr lang="en-US" sz="2000" dirty="0" smtClean="0"/>
          </a:p>
          <a:p>
            <a:pPr lvl="1" eaLnBrk="1" hangingPunct="1">
              <a:lnSpc>
                <a:spcPct val="80000"/>
              </a:lnSpc>
              <a:buFontTx/>
              <a:buNone/>
              <a:defRPr/>
            </a:pPr>
            <a:endParaRPr lang="en-US" sz="2000"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RadarLogo_BLKweb"/>
          <p:cNvPicPr>
            <a:picLocks noChangeAspect="1" noChangeArrowheads="1"/>
          </p:cNvPicPr>
          <p:nvPr/>
        </p:nvPicPr>
        <p:blipFill>
          <a:blip r:embed="rId2" cstate="print"/>
          <a:srcRect/>
          <a:stretch>
            <a:fillRect/>
          </a:stretch>
        </p:blipFill>
        <p:spPr bwMode="auto">
          <a:xfrm>
            <a:off x="4876800" y="4022725"/>
            <a:ext cx="3811588" cy="2835275"/>
          </a:xfrm>
          <a:prstGeom prst="rect">
            <a:avLst/>
          </a:prstGeom>
          <a:noFill/>
          <a:ln w="9525">
            <a:noFill/>
            <a:miter lim="800000"/>
            <a:headEnd/>
            <a:tailEnd/>
          </a:ln>
        </p:spPr>
      </p:pic>
      <p:sp>
        <p:nvSpPr>
          <p:cNvPr id="134150" name="Rectangle 6"/>
          <p:cNvSpPr>
            <a:spLocks noGrp="1" noChangeArrowheads="1"/>
          </p:cNvSpPr>
          <p:nvPr>
            <p:ph type="ctrTitle"/>
          </p:nvPr>
        </p:nvSpPr>
        <p:spPr>
          <a:xfrm>
            <a:off x="685800" y="228600"/>
            <a:ext cx="7772400" cy="1736725"/>
          </a:xfrm>
        </p:spPr>
        <p:txBody>
          <a:bodyPr/>
          <a:lstStyle/>
          <a:p>
            <a:pPr eaLnBrk="1" hangingPunct="1">
              <a:defRPr/>
            </a:pPr>
            <a:r>
              <a:rPr lang="en-US" sz="2800" smtClean="0"/>
              <a:t>For more information about Project RADAR, to request additional training or to order materials, contact:</a:t>
            </a:r>
          </a:p>
        </p:txBody>
      </p:sp>
      <p:sp>
        <p:nvSpPr>
          <p:cNvPr id="134151" name="Rectangle 7"/>
          <p:cNvSpPr>
            <a:spLocks noGrp="1" noChangeArrowheads="1"/>
          </p:cNvSpPr>
          <p:nvPr>
            <p:ph type="subTitle" idx="1"/>
          </p:nvPr>
        </p:nvSpPr>
        <p:spPr>
          <a:xfrm>
            <a:off x="1143000" y="1981200"/>
            <a:ext cx="6858000" cy="1752600"/>
          </a:xfrm>
        </p:spPr>
        <p:txBody>
          <a:bodyPr/>
          <a:lstStyle/>
          <a:p>
            <a:pPr eaLnBrk="1" hangingPunct="1">
              <a:lnSpc>
                <a:spcPct val="80000"/>
              </a:lnSpc>
              <a:defRPr/>
            </a:pPr>
            <a:r>
              <a:rPr lang="en-US" sz="2000" dirty="0" smtClean="0"/>
              <a:t>Laurie K. Crawford, MPA</a:t>
            </a:r>
          </a:p>
          <a:p>
            <a:pPr eaLnBrk="1" hangingPunct="1">
              <a:lnSpc>
                <a:spcPct val="80000"/>
              </a:lnSpc>
              <a:defRPr/>
            </a:pPr>
            <a:r>
              <a:rPr lang="en-US" sz="2000" dirty="0" smtClean="0"/>
              <a:t>Sexual and Domestic Violence Healthcare Outreach Coordinator</a:t>
            </a:r>
          </a:p>
          <a:p>
            <a:pPr eaLnBrk="1" hangingPunct="1">
              <a:lnSpc>
                <a:spcPct val="80000"/>
              </a:lnSpc>
              <a:defRPr/>
            </a:pPr>
            <a:r>
              <a:rPr lang="en-US" sz="2000" dirty="0" smtClean="0"/>
              <a:t> Office of Family Health Services</a:t>
            </a:r>
          </a:p>
          <a:p>
            <a:pPr eaLnBrk="1" hangingPunct="1">
              <a:lnSpc>
                <a:spcPct val="80000"/>
              </a:lnSpc>
              <a:defRPr/>
            </a:pPr>
            <a:r>
              <a:rPr lang="en-US" sz="2000" dirty="0" smtClean="0"/>
              <a:t>Virginia Department of Health </a:t>
            </a:r>
          </a:p>
          <a:p>
            <a:pPr eaLnBrk="1" hangingPunct="1">
              <a:lnSpc>
                <a:spcPct val="80000"/>
              </a:lnSpc>
              <a:defRPr/>
            </a:pPr>
            <a:r>
              <a:rPr lang="en-US" sz="2000" dirty="0" smtClean="0"/>
              <a:t>804-864-7705</a:t>
            </a:r>
          </a:p>
          <a:p>
            <a:pPr eaLnBrk="1" hangingPunct="1">
              <a:lnSpc>
                <a:spcPct val="80000"/>
              </a:lnSpc>
              <a:defRPr/>
            </a:pPr>
            <a:r>
              <a:rPr lang="en-US" sz="2000" dirty="0" smtClean="0"/>
              <a:t>Laurie.Crawford@vdh.virginia.gov</a:t>
            </a:r>
          </a:p>
        </p:txBody>
      </p:sp>
      <p:pic>
        <p:nvPicPr>
          <p:cNvPr id="59397" name="Picture 8" descr="Hotline logo &amp; number-VSDVAA"/>
          <p:cNvPicPr>
            <a:picLocks noChangeAspect="1" noChangeArrowheads="1"/>
          </p:cNvPicPr>
          <p:nvPr/>
        </p:nvPicPr>
        <p:blipFill>
          <a:blip r:embed="rId3" cstate="print"/>
          <a:srcRect/>
          <a:stretch>
            <a:fillRect/>
          </a:stretch>
        </p:blipFill>
        <p:spPr bwMode="auto">
          <a:xfrm>
            <a:off x="304800" y="4059238"/>
            <a:ext cx="4049713" cy="279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990600" y="304800"/>
            <a:ext cx="7696200" cy="1143000"/>
          </a:xfrm>
        </p:spPr>
        <p:txBody>
          <a:bodyPr/>
          <a:lstStyle/>
          <a:p>
            <a:pPr eaLnBrk="1" hangingPunct="1">
              <a:defRPr/>
            </a:pPr>
            <a:r>
              <a:rPr lang="en-US" sz="4000" smtClean="0"/>
              <a:t>The Dynamics of Abuse: </a:t>
            </a:r>
            <a:br>
              <a:rPr lang="en-US" sz="4000" smtClean="0"/>
            </a:br>
            <a:r>
              <a:rPr lang="en-US" sz="4000" smtClean="0"/>
              <a:t>The Power &amp; Control Wheel</a:t>
            </a:r>
          </a:p>
        </p:txBody>
      </p:sp>
      <p:sp>
        <p:nvSpPr>
          <p:cNvPr id="203779" name="Rectangle 3"/>
          <p:cNvSpPr>
            <a:spLocks noGrp="1" noChangeArrowheads="1"/>
          </p:cNvSpPr>
          <p:nvPr>
            <p:ph type="body" idx="1"/>
          </p:nvPr>
        </p:nvSpPr>
        <p:spPr>
          <a:xfrm>
            <a:off x="1524000" y="1905000"/>
            <a:ext cx="7620000" cy="4495800"/>
          </a:xfrm>
        </p:spPr>
        <p:txBody>
          <a:bodyPr/>
          <a:lstStyle/>
          <a:p>
            <a:pPr eaLnBrk="1" hangingPunct="1">
              <a:lnSpc>
                <a:spcPct val="80000"/>
              </a:lnSpc>
              <a:defRPr/>
            </a:pPr>
            <a:r>
              <a:rPr lang="en-US" sz="2800" smtClean="0"/>
              <a:t>In the early 80’s in Duluth, Minnesota, victims of IPV attending educational groups were interviewed about the behaviors of their abusers and factors that influenced why they stayed in violent relationships/returned to their abusers.</a:t>
            </a:r>
          </a:p>
          <a:p>
            <a:pPr eaLnBrk="1" hangingPunct="1">
              <a:lnSpc>
                <a:spcPct val="80000"/>
              </a:lnSpc>
              <a:defRPr/>
            </a:pPr>
            <a:r>
              <a:rPr lang="en-US" sz="2800" smtClean="0"/>
              <a:t>Based on input from over 200 battered women, they developed a framework for understanding IPV.</a:t>
            </a:r>
          </a:p>
          <a:p>
            <a:pPr eaLnBrk="1" hangingPunct="1">
              <a:lnSpc>
                <a:spcPct val="80000"/>
              </a:lnSpc>
              <a:defRPr/>
            </a:pPr>
            <a:r>
              <a:rPr lang="en-US" sz="2800" smtClean="0"/>
              <a:t>Key finding, as conceptualized in the “power and control wheel” is that abusers use an </a:t>
            </a:r>
            <a:r>
              <a:rPr lang="en-US" sz="2800" i="1" smtClean="0"/>
              <a:t>array</a:t>
            </a:r>
            <a:r>
              <a:rPr lang="en-US" sz="2800" smtClean="0"/>
              <a:t> of tactics--</a:t>
            </a:r>
            <a:r>
              <a:rPr lang="en-US" sz="2800" i="1" smtClean="0"/>
              <a:t>apart from physical and sexual violence-</a:t>
            </a:r>
            <a:r>
              <a:rPr lang="en-US" sz="2800" smtClean="0"/>
              <a:t>-to gain and maintain control over their victims.</a:t>
            </a:r>
          </a:p>
        </p:txBody>
      </p:sp>
      <p:pic>
        <p:nvPicPr>
          <p:cNvPr id="8196" name="Picture 4" descr="4502139-2700x1801"/>
          <p:cNvPicPr>
            <a:picLocks noChangeAspect="1" noChangeArrowheads="1"/>
          </p:cNvPicPr>
          <p:nvPr/>
        </p:nvPicPr>
        <p:blipFill>
          <a:blip r:embed="rId2" cstate="print"/>
          <a:srcRect/>
          <a:stretch>
            <a:fillRect/>
          </a:stretch>
        </p:blipFill>
        <p:spPr bwMode="auto">
          <a:xfrm>
            <a:off x="0" y="2362200"/>
            <a:ext cx="1527175" cy="228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1371600" y="228600"/>
            <a:ext cx="6324600" cy="6324600"/>
          </a:xfrm>
          <a:prstGeom prst="ellipse">
            <a:avLst/>
          </a:prstGeom>
          <a:solidFill>
            <a:schemeClr val="bg1"/>
          </a:solidFill>
          <a:ln w="76200">
            <a:solidFill>
              <a:schemeClr val="tx2"/>
            </a:solidFill>
            <a:round/>
            <a:headEnd/>
            <a:tailEnd/>
          </a:ln>
        </p:spPr>
        <p:txBody>
          <a:bodyPr wrap="none" anchor="ctr"/>
          <a:lstStyle/>
          <a:p>
            <a:endParaRPr lang="en-US"/>
          </a:p>
        </p:txBody>
      </p:sp>
      <p:sp>
        <p:nvSpPr>
          <p:cNvPr id="9219" name="Oval 3"/>
          <p:cNvSpPr>
            <a:spLocks noChangeArrowheads="1"/>
          </p:cNvSpPr>
          <p:nvPr/>
        </p:nvSpPr>
        <p:spPr bwMode="auto">
          <a:xfrm>
            <a:off x="2070100" y="939800"/>
            <a:ext cx="4991100" cy="4991100"/>
          </a:xfrm>
          <a:prstGeom prst="ellipse">
            <a:avLst/>
          </a:prstGeom>
          <a:solidFill>
            <a:srgbClr val="990000"/>
          </a:solidFill>
          <a:ln w="9525">
            <a:noFill/>
            <a:round/>
            <a:headEnd/>
            <a:tailEnd/>
          </a:ln>
        </p:spPr>
        <p:txBody>
          <a:bodyPr wrap="none" anchor="ctr"/>
          <a:lstStyle/>
          <a:p>
            <a:endParaRPr lang="en-US"/>
          </a:p>
        </p:txBody>
      </p:sp>
      <p:sp>
        <p:nvSpPr>
          <p:cNvPr id="9220" name="Line 4"/>
          <p:cNvSpPr>
            <a:spLocks noChangeShapeType="1"/>
          </p:cNvSpPr>
          <p:nvPr/>
        </p:nvSpPr>
        <p:spPr bwMode="auto">
          <a:xfrm>
            <a:off x="4572000" y="914400"/>
            <a:ext cx="0" cy="5029200"/>
          </a:xfrm>
          <a:prstGeom prst="line">
            <a:avLst/>
          </a:prstGeom>
          <a:noFill/>
          <a:ln w="76200">
            <a:solidFill>
              <a:schemeClr val="bg1"/>
            </a:solidFill>
            <a:round/>
            <a:headEnd/>
            <a:tailEnd/>
          </a:ln>
        </p:spPr>
        <p:txBody>
          <a:bodyPr wrap="none" anchor="ctr"/>
          <a:lstStyle/>
          <a:p>
            <a:endParaRPr lang="en-US"/>
          </a:p>
        </p:txBody>
      </p:sp>
      <p:sp>
        <p:nvSpPr>
          <p:cNvPr id="9221" name="Line 5"/>
          <p:cNvSpPr>
            <a:spLocks noChangeShapeType="1"/>
          </p:cNvSpPr>
          <p:nvPr/>
        </p:nvSpPr>
        <p:spPr bwMode="auto">
          <a:xfrm rot="5408681">
            <a:off x="4571206" y="915194"/>
            <a:ext cx="1588" cy="5029200"/>
          </a:xfrm>
          <a:prstGeom prst="line">
            <a:avLst/>
          </a:prstGeom>
          <a:noFill/>
          <a:ln w="76200">
            <a:solidFill>
              <a:schemeClr val="bg1"/>
            </a:solidFill>
            <a:round/>
            <a:headEnd/>
            <a:tailEnd/>
          </a:ln>
        </p:spPr>
        <p:txBody>
          <a:bodyPr wrap="none" anchor="ctr"/>
          <a:lstStyle/>
          <a:p>
            <a:endParaRPr lang="en-US"/>
          </a:p>
        </p:txBody>
      </p:sp>
      <p:sp>
        <p:nvSpPr>
          <p:cNvPr id="9222" name="Line 6"/>
          <p:cNvSpPr>
            <a:spLocks noChangeShapeType="1"/>
          </p:cNvSpPr>
          <p:nvPr/>
        </p:nvSpPr>
        <p:spPr bwMode="auto">
          <a:xfrm rot="2754719">
            <a:off x="4571206" y="913607"/>
            <a:ext cx="1587" cy="5029200"/>
          </a:xfrm>
          <a:prstGeom prst="line">
            <a:avLst/>
          </a:prstGeom>
          <a:noFill/>
          <a:ln w="76200">
            <a:solidFill>
              <a:schemeClr val="bg1"/>
            </a:solidFill>
            <a:round/>
            <a:headEnd/>
            <a:tailEnd/>
          </a:ln>
        </p:spPr>
        <p:txBody>
          <a:bodyPr wrap="none" anchor="ctr"/>
          <a:lstStyle/>
          <a:p>
            <a:endParaRPr lang="en-US"/>
          </a:p>
        </p:txBody>
      </p:sp>
      <p:sp>
        <p:nvSpPr>
          <p:cNvPr id="9223" name="Line 7"/>
          <p:cNvSpPr>
            <a:spLocks noChangeShapeType="1"/>
          </p:cNvSpPr>
          <p:nvPr/>
        </p:nvSpPr>
        <p:spPr bwMode="auto">
          <a:xfrm rot="2754719">
            <a:off x="4571206" y="912019"/>
            <a:ext cx="1588" cy="5029200"/>
          </a:xfrm>
          <a:prstGeom prst="line">
            <a:avLst/>
          </a:prstGeom>
          <a:noFill/>
          <a:ln w="76200">
            <a:solidFill>
              <a:schemeClr val="bg1"/>
            </a:solidFill>
            <a:round/>
            <a:headEnd/>
            <a:tailEnd/>
          </a:ln>
        </p:spPr>
        <p:txBody>
          <a:bodyPr wrap="none" anchor="ctr"/>
          <a:lstStyle/>
          <a:p>
            <a:endParaRPr lang="en-US"/>
          </a:p>
        </p:txBody>
      </p:sp>
      <p:sp>
        <p:nvSpPr>
          <p:cNvPr id="9224" name="Line 8"/>
          <p:cNvSpPr>
            <a:spLocks noChangeShapeType="1"/>
          </p:cNvSpPr>
          <p:nvPr/>
        </p:nvSpPr>
        <p:spPr bwMode="auto">
          <a:xfrm rot="8141689">
            <a:off x="4570413" y="914400"/>
            <a:ext cx="1587" cy="5029200"/>
          </a:xfrm>
          <a:prstGeom prst="line">
            <a:avLst/>
          </a:prstGeom>
          <a:noFill/>
          <a:ln w="76200">
            <a:solidFill>
              <a:schemeClr val="bg1"/>
            </a:solidFill>
            <a:round/>
            <a:headEnd/>
            <a:tailEnd/>
          </a:ln>
        </p:spPr>
        <p:txBody>
          <a:bodyPr wrap="none" anchor="ctr"/>
          <a:lstStyle/>
          <a:p>
            <a:endParaRPr lang="en-US"/>
          </a:p>
        </p:txBody>
      </p:sp>
      <p:sp>
        <p:nvSpPr>
          <p:cNvPr id="9225" name="Oval 9"/>
          <p:cNvSpPr>
            <a:spLocks noChangeArrowheads="1"/>
          </p:cNvSpPr>
          <p:nvPr/>
        </p:nvSpPr>
        <p:spPr bwMode="auto">
          <a:xfrm>
            <a:off x="3733800" y="2590800"/>
            <a:ext cx="1676400" cy="1676400"/>
          </a:xfrm>
          <a:prstGeom prst="ellipse">
            <a:avLst/>
          </a:prstGeom>
          <a:solidFill>
            <a:srgbClr val="990000"/>
          </a:solidFill>
          <a:ln w="76200">
            <a:solidFill>
              <a:schemeClr val="bg1"/>
            </a:solidFill>
            <a:round/>
            <a:headEnd/>
            <a:tailEnd/>
          </a:ln>
        </p:spPr>
        <p:txBody>
          <a:bodyPr wrap="none" anchor="ctr"/>
          <a:lstStyle/>
          <a:p>
            <a:endParaRPr lang="en-US"/>
          </a:p>
        </p:txBody>
      </p:sp>
      <p:sp>
        <p:nvSpPr>
          <p:cNvPr id="9226" name="WordArt 10"/>
          <p:cNvSpPr>
            <a:spLocks noChangeArrowheads="1" noChangeShapeType="1" noTextEdit="1"/>
          </p:cNvSpPr>
          <p:nvPr/>
        </p:nvSpPr>
        <p:spPr bwMode="auto">
          <a:xfrm>
            <a:off x="3606800" y="685800"/>
            <a:ext cx="1905000" cy="342900"/>
          </a:xfrm>
          <a:prstGeom prst="rect">
            <a:avLst/>
          </a:prstGeom>
        </p:spPr>
        <p:txBody>
          <a:bodyPr spcFirstLastPara="1" wrap="none" fromWordArt="1">
            <a:prstTxWarp prst="textArchUp">
              <a:avLst>
                <a:gd name="adj" fmla="val 10800004"/>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27" name="WordArt 11"/>
          <p:cNvSpPr>
            <a:spLocks noChangeArrowheads="1" noChangeShapeType="1" noTextEdit="1"/>
          </p:cNvSpPr>
          <p:nvPr/>
        </p:nvSpPr>
        <p:spPr bwMode="auto">
          <a:xfrm rot="-2321433">
            <a:off x="2260600" y="1074738"/>
            <a:ext cx="1266825"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28" name="WordArt 12"/>
          <p:cNvSpPr>
            <a:spLocks noChangeArrowheads="1" noChangeShapeType="1" noTextEdit="1"/>
          </p:cNvSpPr>
          <p:nvPr/>
        </p:nvSpPr>
        <p:spPr bwMode="auto">
          <a:xfrm rot="2265491">
            <a:off x="5638800" y="1104900"/>
            <a:ext cx="1266825" cy="276225"/>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29" name="WordArt 13"/>
          <p:cNvSpPr>
            <a:spLocks noChangeArrowheads="1" noChangeShapeType="1" noTextEdit="1"/>
          </p:cNvSpPr>
          <p:nvPr/>
        </p:nvSpPr>
        <p:spPr bwMode="auto">
          <a:xfrm>
            <a:off x="3581400" y="5930900"/>
            <a:ext cx="1905000" cy="342900"/>
          </a:xfrm>
          <a:prstGeom prst="rect">
            <a:avLst/>
          </a:prstGeom>
        </p:spPr>
        <p:txBody>
          <a:bodyPr spcFirstLastPara="1" wrap="none" fromWordArt="1">
            <a:prstTxWarp prst="textArchDown">
              <a:avLst>
                <a:gd name="adj" fmla="val 0"/>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30" name="WordArt 14"/>
          <p:cNvSpPr>
            <a:spLocks noChangeArrowheads="1" noChangeShapeType="1" noTextEdit="1"/>
          </p:cNvSpPr>
          <p:nvPr/>
        </p:nvSpPr>
        <p:spPr bwMode="auto">
          <a:xfrm rot="-2409493">
            <a:off x="5715000" y="5410200"/>
            <a:ext cx="1219200"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31" name="WordArt 15"/>
          <p:cNvSpPr>
            <a:spLocks noChangeArrowheads="1" noChangeShapeType="1" noTextEdit="1"/>
          </p:cNvSpPr>
          <p:nvPr/>
        </p:nvSpPr>
        <p:spPr bwMode="auto">
          <a:xfrm rot="2403203">
            <a:off x="2297113" y="5473700"/>
            <a:ext cx="1219200" cy="317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32" name="WordArt 16"/>
          <p:cNvSpPr>
            <a:spLocks noChangeArrowheads="1" noChangeShapeType="1" noTextEdit="1"/>
          </p:cNvSpPr>
          <p:nvPr/>
        </p:nvSpPr>
        <p:spPr bwMode="auto">
          <a:xfrm rot="6909">
            <a:off x="3911600" y="2946400"/>
            <a:ext cx="1295400" cy="9144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bg1"/>
                </a:solidFill>
                <a:effectLst>
                  <a:outerShdw dist="35921" dir="2700000" algn="ctr" rotWithShape="0">
                    <a:schemeClr val="tx2"/>
                  </a:outerShdw>
                </a:effectLst>
                <a:latin typeface="Impact"/>
              </a:rPr>
              <a:t>Power</a:t>
            </a:r>
          </a:p>
          <a:p>
            <a:pPr algn="ctr"/>
            <a:r>
              <a:rPr lang="en-US" sz="3200" kern="10">
                <a:ln w="9525">
                  <a:noFill/>
                  <a:round/>
                  <a:headEnd/>
                  <a:tailEnd/>
                </a:ln>
                <a:solidFill>
                  <a:schemeClr val="bg1"/>
                </a:solidFill>
                <a:effectLst>
                  <a:outerShdw dist="35921" dir="2700000" algn="ctr" rotWithShape="0">
                    <a:schemeClr val="tx2"/>
                  </a:outerShdw>
                </a:effectLst>
                <a:latin typeface="Impact"/>
              </a:rPr>
              <a:t>&amp;</a:t>
            </a:r>
          </a:p>
          <a:p>
            <a:pPr algn="ctr"/>
            <a:r>
              <a:rPr lang="en-US" sz="3200" kern="10">
                <a:ln w="9525">
                  <a:noFill/>
                  <a:round/>
                  <a:headEnd/>
                  <a:tailEnd/>
                </a:ln>
                <a:solidFill>
                  <a:schemeClr val="bg1"/>
                </a:solidFill>
                <a:effectLst>
                  <a:outerShdw dist="35921" dir="2700000" algn="ctr" rotWithShape="0">
                    <a:schemeClr val="tx2"/>
                  </a:outerShdw>
                </a:effectLst>
                <a:latin typeface="Impact"/>
              </a:rPr>
              <a:t>Control</a:t>
            </a:r>
          </a:p>
        </p:txBody>
      </p:sp>
      <p:sp>
        <p:nvSpPr>
          <p:cNvPr id="204817" name="Text Box 17"/>
          <p:cNvSpPr txBox="1">
            <a:spLocks noChangeArrowheads="1"/>
          </p:cNvSpPr>
          <p:nvPr/>
        </p:nvSpPr>
        <p:spPr bwMode="auto">
          <a:xfrm>
            <a:off x="3276600" y="4648200"/>
            <a:ext cx="12700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Children</a:t>
            </a:r>
          </a:p>
        </p:txBody>
      </p:sp>
      <p:sp>
        <p:nvSpPr>
          <p:cNvPr id="204818" name="Text Box 18"/>
          <p:cNvSpPr txBox="1">
            <a:spLocks noChangeArrowheads="1"/>
          </p:cNvSpPr>
          <p:nvPr/>
        </p:nvSpPr>
        <p:spPr bwMode="auto">
          <a:xfrm>
            <a:off x="2209800" y="3695700"/>
            <a:ext cx="16002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Male Privilege</a:t>
            </a:r>
          </a:p>
        </p:txBody>
      </p:sp>
      <p:sp>
        <p:nvSpPr>
          <p:cNvPr id="204819" name="Text Box 19"/>
          <p:cNvSpPr txBox="1">
            <a:spLocks noChangeArrowheads="1"/>
          </p:cNvSpPr>
          <p:nvPr/>
        </p:nvSpPr>
        <p:spPr bwMode="auto">
          <a:xfrm>
            <a:off x="2324100" y="2284413"/>
            <a:ext cx="14097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Economic Abuse</a:t>
            </a:r>
          </a:p>
        </p:txBody>
      </p:sp>
      <p:sp>
        <p:nvSpPr>
          <p:cNvPr id="204820" name="Text Box 20"/>
          <p:cNvSpPr txBox="1">
            <a:spLocks noChangeArrowheads="1"/>
          </p:cNvSpPr>
          <p:nvPr/>
        </p:nvSpPr>
        <p:spPr bwMode="auto">
          <a:xfrm>
            <a:off x="4572000" y="1295400"/>
            <a:ext cx="14859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Intimidation</a:t>
            </a:r>
          </a:p>
        </p:txBody>
      </p:sp>
      <p:sp>
        <p:nvSpPr>
          <p:cNvPr id="204821" name="Text Box 21"/>
          <p:cNvSpPr txBox="1">
            <a:spLocks noChangeArrowheads="1"/>
          </p:cNvSpPr>
          <p:nvPr/>
        </p:nvSpPr>
        <p:spPr bwMode="auto">
          <a:xfrm>
            <a:off x="3200400" y="1293813"/>
            <a:ext cx="13716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Coercion &amp; Threats</a:t>
            </a:r>
          </a:p>
        </p:txBody>
      </p:sp>
      <p:sp>
        <p:nvSpPr>
          <p:cNvPr id="204822" name="Text Box 22"/>
          <p:cNvSpPr txBox="1">
            <a:spLocks noChangeArrowheads="1"/>
          </p:cNvSpPr>
          <p:nvPr/>
        </p:nvSpPr>
        <p:spPr bwMode="auto">
          <a:xfrm>
            <a:off x="5486400" y="2284413"/>
            <a:ext cx="12954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Emotional Abuse</a:t>
            </a:r>
          </a:p>
        </p:txBody>
      </p:sp>
      <p:sp>
        <p:nvSpPr>
          <p:cNvPr id="204823" name="Text Box 23"/>
          <p:cNvSpPr txBox="1">
            <a:spLocks noChangeArrowheads="1"/>
          </p:cNvSpPr>
          <p:nvPr/>
        </p:nvSpPr>
        <p:spPr bwMode="auto">
          <a:xfrm>
            <a:off x="5334000" y="3702050"/>
            <a:ext cx="12954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Isolation</a:t>
            </a:r>
          </a:p>
        </p:txBody>
      </p:sp>
      <p:sp>
        <p:nvSpPr>
          <p:cNvPr id="204824" name="Text Box 24"/>
          <p:cNvSpPr txBox="1">
            <a:spLocks noChangeArrowheads="1"/>
          </p:cNvSpPr>
          <p:nvPr/>
        </p:nvSpPr>
        <p:spPr bwMode="auto">
          <a:xfrm>
            <a:off x="4546600" y="4648200"/>
            <a:ext cx="1625600" cy="915988"/>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Minimizing, Denying &amp; Blaming</a:t>
            </a:r>
          </a:p>
        </p:txBody>
      </p:sp>
      <p:grpSp>
        <p:nvGrpSpPr>
          <p:cNvPr id="2" name="Group 25"/>
          <p:cNvGrpSpPr>
            <a:grpSpLocks/>
          </p:cNvGrpSpPr>
          <p:nvPr/>
        </p:nvGrpSpPr>
        <p:grpSpPr bwMode="auto">
          <a:xfrm>
            <a:off x="6858000" y="5105400"/>
            <a:ext cx="1905000" cy="1679575"/>
            <a:chOff x="4320" y="3216"/>
            <a:chExt cx="1200" cy="1058"/>
          </a:xfrm>
        </p:grpSpPr>
        <p:sp>
          <p:nvSpPr>
            <p:cNvPr id="9263" name="AutoShape 26"/>
            <p:cNvSpPr>
              <a:spLocks noChangeArrowheads="1"/>
            </p:cNvSpPr>
            <p:nvPr/>
          </p:nvSpPr>
          <p:spPr bwMode="auto">
            <a:xfrm>
              <a:off x="4320" y="3216"/>
              <a:ext cx="1200" cy="1058"/>
            </a:xfrm>
            <a:prstGeom prst="wedgeRectCallout">
              <a:avLst>
                <a:gd name="adj1" fmla="val -100333"/>
                <a:gd name="adj2" fmla="val -4319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4" name="Text Box 27"/>
            <p:cNvSpPr txBox="1">
              <a:spLocks noChangeArrowheads="1"/>
            </p:cNvSpPr>
            <p:nvPr/>
          </p:nvSpPr>
          <p:spPr bwMode="auto">
            <a:xfrm>
              <a:off x="4424" y="329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light of the abuse,and not taking her concerns about it seriously</a:t>
              </a:r>
              <a:r>
                <a:rPr lang="en-US" sz="1000" b="1">
                  <a:solidFill>
                    <a:schemeClr val="tx2"/>
                  </a:solidFill>
                  <a:sym typeface="Marlett" pitchFamily="2" charset="2"/>
                </a:rPr>
                <a:t></a:t>
              </a:r>
              <a:r>
                <a:rPr lang="en-US" sz="1000" b="1">
                  <a:solidFill>
                    <a:schemeClr val="tx2"/>
                  </a:solidFill>
                </a:rPr>
                <a:t>Saying the abuse didn’t happen</a:t>
              </a:r>
              <a:r>
                <a:rPr lang="en-US" sz="1000" b="1">
                  <a:solidFill>
                    <a:schemeClr val="tx2"/>
                  </a:solidFill>
                  <a:sym typeface="Marlett" pitchFamily="2" charset="2"/>
                </a:rPr>
                <a:t></a:t>
              </a:r>
              <a:r>
                <a:rPr lang="en-US" sz="1000" b="1">
                  <a:solidFill>
                    <a:schemeClr val="tx2"/>
                  </a:solidFill>
                </a:rPr>
                <a:t> Shifting responsibility for the abusive behavior</a:t>
              </a:r>
              <a:r>
                <a:rPr lang="en-US" sz="1000" b="1">
                  <a:solidFill>
                    <a:schemeClr val="tx2"/>
                  </a:solidFill>
                  <a:sym typeface="Marlett" pitchFamily="2" charset="2"/>
                </a:rPr>
                <a:t></a:t>
              </a:r>
              <a:r>
                <a:rPr lang="en-US" sz="1000" b="1">
                  <a:solidFill>
                    <a:schemeClr val="tx2"/>
                  </a:solidFill>
                </a:rPr>
                <a:t> Saying she caused it</a:t>
              </a:r>
            </a:p>
          </p:txBody>
        </p:sp>
      </p:grpSp>
      <p:grpSp>
        <p:nvGrpSpPr>
          <p:cNvPr id="3" name="Group 28"/>
          <p:cNvGrpSpPr>
            <a:grpSpLocks/>
          </p:cNvGrpSpPr>
          <p:nvPr/>
        </p:nvGrpSpPr>
        <p:grpSpPr bwMode="auto">
          <a:xfrm>
            <a:off x="7239000" y="3429000"/>
            <a:ext cx="1828800" cy="1524000"/>
            <a:chOff x="4560" y="2160"/>
            <a:chExt cx="1152" cy="960"/>
          </a:xfrm>
        </p:grpSpPr>
        <p:sp>
          <p:nvSpPr>
            <p:cNvPr id="9261" name="AutoShape 29"/>
            <p:cNvSpPr>
              <a:spLocks noChangeArrowheads="1"/>
            </p:cNvSpPr>
            <p:nvPr/>
          </p:nvSpPr>
          <p:spPr bwMode="auto">
            <a:xfrm>
              <a:off x="4560" y="2160"/>
              <a:ext cx="1152" cy="960"/>
            </a:xfrm>
            <a:prstGeom prst="wedgeRectCallout">
              <a:avLst>
                <a:gd name="adj1" fmla="val -81509"/>
                <a:gd name="adj2" fmla="val -10000"/>
              </a:avLst>
            </a:prstGeom>
            <a:solidFill>
              <a:srgbClr val="FFCC00">
                <a:alpha val="50195"/>
              </a:srgbClr>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9262" name="Text Box 30"/>
            <p:cNvSpPr txBox="1">
              <a:spLocks noChangeArrowheads="1"/>
            </p:cNvSpPr>
            <p:nvPr/>
          </p:nvSpPr>
          <p:spPr bwMode="auto">
            <a:xfrm>
              <a:off x="4624" y="2238"/>
              <a:ext cx="1008" cy="826"/>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Controlling what she does, who she sees and talks to, what she reads, where she goes</a:t>
              </a:r>
              <a:r>
                <a:rPr lang="en-US" sz="1000" b="1">
                  <a:solidFill>
                    <a:schemeClr val="tx2"/>
                  </a:solidFill>
                  <a:sym typeface="Marlett" pitchFamily="2" charset="2"/>
                </a:rPr>
                <a:t>Limiting her outside involvement</a:t>
              </a:r>
              <a:r>
                <a:rPr lang="en-US" sz="1000" b="1">
                  <a:solidFill>
                    <a:schemeClr val="tx2"/>
                  </a:solidFill>
                </a:rPr>
                <a:t> Using jealousy to justify actions</a:t>
              </a:r>
            </a:p>
          </p:txBody>
        </p:sp>
      </p:grpSp>
      <p:grpSp>
        <p:nvGrpSpPr>
          <p:cNvPr id="4" name="Group 31"/>
          <p:cNvGrpSpPr>
            <a:grpSpLocks/>
          </p:cNvGrpSpPr>
          <p:nvPr/>
        </p:nvGrpSpPr>
        <p:grpSpPr bwMode="auto">
          <a:xfrm>
            <a:off x="304800" y="5334000"/>
            <a:ext cx="1828800" cy="1371600"/>
            <a:chOff x="192" y="3360"/>
            <a:chExt cx="1152" cy="864"/>
          </a:xfrm>
        </p:grpSpPr>
        <p:sp>
          <p:nvSpPr>
            <p:cNvPr id="9259" name="AutoShape 32"/>
            <p:cNvSpPr>
              <a:spLocks noChangeArrowheads="1"/>
            </p:cNvSpPr>
            <p:nvPr/>
          </p:nvSpPr>
          <p:spPr bwMode="auto">
            <a:xfrm>
              <a:off x="192" y="3360"/>
              <a:ext cx="1152" cy="864"/>
            </a:xfrm>
            <a:prstGeom prst="wedgeRectCallout">
              <a:avLst>
                <a:gd name="adj1" fmla="val 121009"/>
                <a:gd name="adj2" fmla="val -56829"/>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0" name="Text Box 33"/>
            <p:cNvSpPr txBox="1">
              <a:spLocks noChangeArrowheads="1"/>
            </p:cNvSpPr>
            <p:nvPr/>
          </p:nvSpPr>
          <p:spPr bwMode="auto">
            <a:xfrm>
              <a:off x="264" y="3430"/>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feel guilty about the children</a:t>
              </a:r>
              <a:r>
                <a:rPr lang="en-US" sz="1000" b="1">
                  <a:solidFill>
                    <a:schemeClr val="tx2"/>
                  </a:solidFill>
                  <a:sym typeface="Marlett" pitchFamily="2" charset="2"/>
                </a:rPr>
                <a:t> Using the children to rely messages Using visitation to harass her</a:t>
              </a:r>
              <a:r>
                <a:rPr lang="en-US" sz="1000" b="1">
                  <a:solidFill>
                    <a:schemeClr val="tx2"/>
                  </a:solidFill>
                </a:rPr>
                <a:t> Threatening to take the children away</a:t>
              </a:r>
            </a:p>
          </p:txBody>
        </p:sp>
      </p:grpSp>
      <p:grpSp>
        <p:nvGrpSpPr>
          <p:cNvPr id="5" name="Group 34"/>
          <p:cNvGrpSpPr>
            <a:grpSpLocks/>
          </p:cNvGrpSpPr>
          <p:nvPr/>
        </p:nvGrpSpPr>
        <p:grpSpPr bwMode="auto">
          <a:xfrm>
            <a:off x="76200" y="3733800"/>
            <a:ext cx="1752600" cy="1371600"/>
            <a:chOff x="48" y="2352"/>
            <a:chExt cx="1104" cy="864"/>
          </a:xfrm>
        </p:grpSpPr>
        <p:sp>
          <p:nvSpPr>
            <p:cNvPr id="9257" name="AutoShape 35"/>
            <p:cNvSpPr>
              <a:spLocks noChangeArrowheads="1"/>
            </p:cNvSpPr>
            <p:nvPr/>
          </p:nvSpPr>
          <p:spPr bwMode="auto">
            <a:xfrm>
              <a:off x="48" y="2352"/>
              <a:ext cx="1104" cy="864"/>
            </a:xfrm>
            <a:prstGeom prst="wedgeRectCallout">
              <a:avLst>
                <a:gd name="adj1" fmla="val 83875"/>
                <a:gd name="adj2" fmla="val -694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8" name="Text Box 36"/>
            <p:cNvSpPr txBox="1">
              <a:spLocks noChangeArrowheads="1"/>
            </p:cNvSpPr>
            <p:nvPr/>
          </p:nvSpPr>
          <p:spPr bwMode="auto">
            <a:xfrm>
              <a:off x="96" y="2416"/>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Treating her like a servant</a:t>
              </a:r>
              <a:r>
                <a:rPr lang="en-US" sz="1000" b="1">
                  <a:solidFill>
                    <a:schemeClr val="tx2"/>
                  </a:solidFill>
                  <a:sym typeface="Marlett" pitchFamily="2" charset="2"/>
                </a:rPr>
                <a:t>Making all the big decisionsActing like the “master of the castle”</a:t>
              </a:r>
              <a:r>
                <a:rPr lang="en-US" sz="1000" b="1">
                  <a:solidFill>
                    <a:schemeClr val="tx2"/>
                  </a:solidFill>
                </a:rPr>
                <a:t> Being the one to define men’s and women’s roles</a:t>
              </a:r>
            </a:p>
          </p:txBody>
        </p:sp>
      </p:grpSp>
      <p:grpSp>
        <p:nvGrpSpPr>
          <p:cNvPr id="6" name="Group 37"/>
          <p:cNvGrpSpPr>
            <a:grpSpLocks/>
          </p:cNvGrpSpPr>
          <p:nvPr/>
        </p:nvGrpSpPr>
        <p:grpSpPr bwMode="auto">
          <a:xfrm>
            <a:off x="152400" y="1905000"/>
            <a:ext cx="1828800" cy="1676400"/>
            <a:chOff x="96" y="1200"/>
            <a:chExt cx="1152" cy="1056"/>
          </a:xfrm>
        </p:grpSpPr>
        <p:sp>
          <p:nvSpPr>
            <p:cNvPr id="9255" name="AutoShape 38"/>
            <p:cNvSpPr>
              <a:spLocks noChangeArrowheads="1"/>
            </p:cNvSpPr>
            <p:nvPr/>
          </p:nvSpPr>
          <p:spPr bwMode="auto">
            <a:xfrm>
              <a:off x="96" y="1200"/>
              <a:ext cx="1152" cy="1056"/>
            </a:xfrm>
            <a:prstGeom prst="wedgeRectCallout">
              <a:avLst>
                <a:gd name="adj1" fmla="val 70227"/>
                <a:gd name="adj2" fmla="val 577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6" name="Text Box 39"/>
            <p:cNvSpPr txBox="1">
              <a:spLocks noChangeArrowheads="1"/>
            </p:cNvSpPr>
            <p:nvPr/>
          </p:nvSpPr>
          <p:spPr bwMode="auto">
            <a:xfrm>
              <a:off x="168" y="1262"/>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Preventing her from getting or keeping a job</a:t>
              </a:r>
              <a:r>
                <a:rPr lang="en-US" sz="1000" b="1">
                  <a:solidFill>
                    <a:schemeClr val="tx2"/>
                  </a:solidFill>
                  <a:sym typeface="Marlett" pitchFamily="2" charset="2"/>
                </a:rPr>
                <a:t> Making her ask for money</a:t>
              </a:r>
              <a:r>
                <a:rPr lang="en-US" sz="1000" b="1">
                  <a:solidFill>
                    <a:schemeClr val="tx2"/>
                  </a:solidFill>
                </a:rPr>
                <a:t> Giving her an allowance</a:t>
              </a:r>
              <a:r>
                <a:rPr lang="en-US" sz="1000" b="1">
                  <a:solidFill>
                    <a:schemeClr val="tx2"/>
                  </a:solidFill>
                  <a:sym typeface="Marlett" pitchFamily="2" charset="2"/>
                </a:rPr>
                <a:t></a:t>
              </a:r>
              <a:r>
                <a:rPr lang="en-US" sz="1000" b="1">
                  <a:solidFill>
                    <a:schemeClr val="tx2"/>
                  </a:solidFill>
                </a:rPr>
                <a:t> Taking her money </a:t>
              </a:r>
              <a:r>
                <a:rPr lang="en-US" sz="1000" b="1">
                  <a:solidFill>
                    <a:schemeClr val="tx2"/>
                  </a:solidFill>
                  <a:sym typeface="Marlett" pitchFamily="2" charset="2"/>
                </a:rPr>
                <a:t></a:t>
              </a:r>
              <a:r>
                <a:rPr lang="en-US" sz="1000" b="1">
                  <a:solidFill>
                    <a:schemeClr val="tx2"/>
                  </a:solidFill>
                </a:rPr>
                <a:t> Not letting her know about or have access to family income</a:t>
              </a:r>
            </a:p>
          </p:txBody>
        </p:sp>
      </p:grpSp>
      <p:grpSp>
        <p:nvGrpSpPr>
          <p:cNvPr id="7" name="Group 40"/>
          <p:cNvGrpSpPr>
            <a:grpSpLocks/>
          </p:cNvGrpSpPr>
          <p:nvPr/>
        </p:nvGrpSpPr>
        <p:grpSpPr bwMode="auto">
          <a:xfrm>
            <a:off x="7239000" y="76200"/>
            <a:ext cx="1752600" cy="1295400"/>
            <a:chOff x="4560" y="48"/>
            <a:chExt cx="1104" cy="816"/>
          </a:xfrm>
        </p:grpSpPr>
        <p:sp>
          <p:nvSpPr>
            <p:cNvPr id="9253" name="AutoShape 41"/>
            <p:cNvSpPr>
              <a:spLocks noChangeArrowheads="1"/>
            </p:cNvSpPr>
            <p:nvPr/>
          </p:nvSpPr>
          <p:spPr bwMode="auto">
            <a:xfrm>
              <a:off x="4560" y="48"/>
              <a:ext cx="1104" cy="816"/>
            </a:xfrm>
            <a:prstGeom prst="wedgeRectCallout">
              <a:avLst>
                <a:gd name="adj1" fmla="val -133241"/>
                <a:gd name="adj2" fmla="val 7046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4" name="Text Box 42"/>
            <p:cNvSpPr txBox="1">
              <a:spLocks noChangeArrowheads="1"/>
            </p:cNvSpPr>
            <p:nvPr/>
          </p:nvSpPr>
          <p:spPr bwMode="auto">
            <a:xfrm>
              <a:off x="4616" y="94"/>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afraid by using looks, actions, gestures</a:t>
              </a:r>
              <a:r>
                <a:rPr lang="en-US" sz="1000" b="1">
                  <a:solidFill>
                    <a:schemeClr val="tx2"/>
                  </a:solidFill>
                  <a:sym typeface="Marlett" pitchFamily="2" charset="2"/>
                </a:rPr>
                <a:t>Smashing things</a:t>
              </a:r>
              <a:r>
                <a:rPr lang="en-US" sz="1000" b="1">
                  <a:solidFill>
                    <a:schemeClr val="tx2"/>
                  </a:solidFill>
                </a:rPr>
                <a:t> Destroying her property</a:t>
              </a:r>
              <a:r>
                <a:rPr lang="en-US" sz="1000" b="1">
                  <a:solidFill>
                    <a:schemeClr val="tx2"/>
                  </a:solidFill>
                  <a:sym typeface="Marlett" pitchFamily="2" charset="2"/>
                </a:rPr>
                <a:t></a:t>
              </a:r>
              <a:r>
                <a:rPr lang="en-US" sz="1000" b="1">
                  <a:solidFill>
                    <a:schemeClr val="tx2"/>
                  </a:solidFill>
                </a:rPr>
                <a:t> Abusing pets </a:t>
              </a:r>
              <a:r>
                <a:rPr lang="en-US" sz="1000" b="1">
                  <a:solidFill>
                    <a:schemeClr val="tx2"/>
                  </a:solidFill>
                  <a:sym typeface="Marlett" pitchFamily="2" charset="2"/>
                </a:rPr>
                <a:t></a:t>
              </a:r>
              <a:r>
                <a:rPr lang="en-US" sz="1000" b="1">
                  <a:solidFill>
                    <a:schemeClr val="tx2"/>
                  </a:solidFill>
                </a:rPr>
                <a:t> Displaying weapons</a:t>
              </a:r>
            </a:p>
          </p:txBody>
        </p:sp>
      </p:grpSp>
      <p:grpSp>
        <p:nvGrpSpPr>
          <p:cNvPr id="8" name="Group 43"/>
          <p:cNvGrpSpPr>
            <a:grpSpLocks/>
          </p:cNvGrpSpPr>
          <p:nvPr/>
        </p:nvGrpSpPr>
        <p:grpSpPr bwMode="auto">
          <a:xfrm>
            <a:off x="7086600" y="1600200"/>
            <a:ext cx="1981200" cy="1371600"/>
            <a:chOff x="4464" y="1008"/>
            <a:chExt cx="1248" cy="864"/>
          </a:xfrm>
        </p:grpSpPr>
        <p:sp>
          <p:nvSpPr>
            <p:cNvPr id="9251" name="AutoShape 44"/>
            <p:cNvSpPr>
              <a:spLocks noChangeArrowheads="1"/>
            </p:cNvSpPr>
            <p:nvPr/>
          </p:nvSpPr>
          <p:spPr bwMode="auto">
            <a:xfrm>
              <a:off x="4464" y="1008"/>
              <a:ext cx="1248" cy="864"/>
            </a:xfrm>
            <a:prstGeom prst="wedgeRectCallout">
              <a:avLst>
                <a:gd name="adj1" fmla="val -68750"/>
                <a:gd name="adj2" fmla="val 36343"/>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2" name="Text Box 45"/>
            <p:cNvSpPr txBox="1">
              <a:spLocks noChangeArrowheads="1"/>
            </p:cNvSpPr>
            <p:nvPr/>
          </p:nvSpPr>
          <p:spPr bwMode="auto">
            <a:xfrm>
              <a:off x="4504" y="1078"/>
              <a:ext cx="116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Putting her down</a:t>
              </a:r>
              <a:r>
                <a:rPr lang="en-US" sz="1000" b="1">
                  <a:solidFill>
                    <a:schemeClr val="tx2"/>
                  </a:solidFill>
                  <a:sym typeface="Marlett" pitchFamily="2" charset="2"/>
                </a:rPr>
                <a:t>Making her feel bad about herselfCalling her names</a:t>
              </a:r>
              <a:r>
                <a:rPr lang="en-US" sz="1000" b="1">
                  <a:solidFill>
                    <a:schemeClr val="tx2"/>
                  </a:solidFill>
                </a:rPr>
                <a:t> Making her think she’s crazy </a:t>
              </a:r>
              <a:r>
                <a:rPr lang="en-US" sz="1000" b="1">
                  <a:solidFill>
                    <a:schemeClr val="tx2"/>
                  </a:solidFill>
                  <a:sym typeface="Marlett" pitchFamily="2" charset="2"/>
                </a:rPr>
                <a:t></a:t>
              </a:r>
              <a:r>
                <a:rPr lang="en-US" sz="1000" b="1">
                  <a:solidFill>
                    <a:schemeClr val="tx2"/>
                  </a:solidFill>
                </a:rPr>
                <a:t> Playing mind games </a:t>
              </a:r>
              <a:r>
                <a:rPr lang="en-US" sz="1000" b="1">
                  <a:solidFill>
                    <a:schemeClr val="tx2"/>
                  </a:solidFill>
                  <a:sym typeface="Marlett" pitchFamily="2" charset="2"/>
                </a:rPr>
                <a:t></a:t>
              </a:r>
              <a:r>
                <a:rPr lang="en-US" sz="1000" b="1">
                  <a:solidFill>
                    <a:schemeClr val="tx2"/>
                  </a:solidFill>
                </a:rPr>
                <a:t> Humiliating her </a:t>
              </a:r>
              <a:r>
                <a:rPr lang="en-US" sz="1000" b="1">
                  <a:solidFill>
                    <a:schemeClr val="tx2"/>
                  </a:solidFill>
                  <a:sym typeface="Marlett" pitchFamily="2" charset="2"/>
                </a:rPr>
                <a:t></a:t>
              </a:r>
              <a:r>
                <a:rPr lang="en-US" sz="1000" b="1">
                  <a:solidFill>
                    <a:schemeClr val="tx2"/>
                  </a:solidFill>
                </a:rPr>
                <a:t> Making her feel guilty</a:t>
              </a:r>
            </a:p>
          </p:txBody>
        </p:sp>
      </p:grpSp>
      <p:grpSp>
        <p:nvGrpSpPr>
          <p:cNvPr id="9" name="Group 46"/>
          <p:cNvGrpSpPr>
            <a:grpSpLocks/>
          </p:cNvGrpSpPr>
          <p:nvPr/>
        </p:nvGrpSpPr>
        <p:grpSpPr bwMode="auto">
          <a:xfrm>
            <a:off x="152400" y="76200"/>
            <a:ext cx="1828800" cy="1676400"/>
            <a:chOff x="96" y="48"/>
            <a:chExt cx="1152" cy="1056"/>
          </a:xfrm>
        </p:grpSpPr>
        <p:sp>
          <p:nvSpPr>
            <p:cNvPr id="9249" name="AutoShape 47"/>
            <p:cNvSpPr>
              <a:spLocks noChangeArrowheads="1"/>
            </p:cNvSpPr>
            <p:nvPr/>
          </p:nvSpPr>
          <p:spPr bwMode="auto">
            <a:xfrm>
              <a:off x="96" y="48"/>
              <a:ext cx="1152" cy="1056"/>
            </a:xfrm>
            <a:prstGeom prst="wedgeRectCallout">
              <a:avLst>
                <a:gd name="adj1" fmla="val 125259"/>
                <a:gd name="adj2" fmla="val 4914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0" name="Text Box 48"/>
            <p:cNvSpPr txBox="1">
              <a:spLocks noChangeArrowheads="1"/>
            </p:cNvSpPr>
            <p:nvPr/>
          </p:nvSpPr>
          <p:spPr bwMode="auto">
            <a:xfrm>
              <a:off x="160" y="10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and/or carrying out threats to do something to hurt her</a:t>
              </a:r>
              <a:r>
                <a:rPr lang="en-US" sz="1000" b="1">
                  <a:solidFill>
                    <a:schemeClr val="tx2"/>
                  </a:solidFill>
                  <a:sym typeface="Marlett" pitchFamily="2" charset="2"/>
                </a:rPr>
                <a:t> Threatening to leave her, to commit suicide, to report her to welfare</a:t>
              </a:r>
              <a:r>
                <a:rPr lang="en-US" sz="1000" b="1">
                  <a:solidFill>
                    <a:schemeClr val="tx2"/>
                  </a:solidFill>
                </a:rPr>
                <a:t> Making her drop charges</a:t>
              </a:r>
              <a:r>
                <a:rPr lang="en-US" sz="1000" b="1">
                  <a:solidFill>
                    <a:schemeClr val="tx2"/>
                  </a:solidFill>
                  <a:sym typeface="Marlett" pitchFamily="2" charset="2"/>
                </a:rPr>
                <a:t></a:t>
              </a:r>
              <a:r>
                <a:rPr lang="en-US" sz="1000" b="1">
                  <a:solidFill>
                    <a:schemeClr val="tx2"/>
                  </a:solidFill>
                </a:rPr>
                <a:t> Making her do illegal things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ppt_w/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ppt_w/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ppt_x</p:attrName>
                                        </p:attrNameLst>
                                      </p:cBhvr>
                                      <p:tavLst>
                                        <p:tav tm="0">
                                          <p:val>
                                            <p:strVal val="#ppt_x-#ppt_w/2"/>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ppt_x</p:attrName>
                                        </p:attrNameLst>
                                      </p:cBhvr>
                                      <p:tavLst>
                                        <p:tav tm="0">
                                          <p:val>
                                            <p:strVal val="#ppt_x-#ppt_w/2"/>
                                          </p:val>
                                        </p:tav>
                                        <p:tav tm="100000">
                                          <p:val>
                                            <p:strVal val="#ppt_x"/>
                                          </p:val>
                                        </p:tav>
                                      </p:tavLst>
                                    </p:anim>
                                    <p:anim calcmode="lin" valueType="num">
                                      <p:cBhvr>
                                        <p:cTn id="48" dur="500" fill="hold"/>
                                        <p:tgtEl>
                                          <p:spTgt spid="3"/>
                                        </p:tgtEl>
                                        <p:attrNameLst>
                                          <p:attrName>ppt_y</p:attrName>
                                        </p:attrNameLst>
                                      </p:cBhvr>
                                      <p:tavLst>
                                        <p:tav tm="0">
                                          <p:val>
                                            <p:strVal val="#ppt_y"/>
                                          </p:val>
                                        </p:tav>
                                        <p:tav tm="100000">
                                          <p:val>
                                            <p:strVal val="#ppt_y"/>
                                          </p:val>
                                        </p:tav>
                                      </p:tavLst>
                                    </p:anim>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ppt_w/2"/>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ppt_x</p:attrName>
                                        </p:attrNameLst>
                                      </p:cBhvr>
                                      <p:tavLst>
                                        <p:tav tm="0">
                                          <p:val>
                                            <p:strVal val="#ppt_x-#ppt_w/2"/>
                                          </p:val>
                                        </p:tav>
                                        <p:tav tm="100000">
                                          <p:val>
                                            <p:strVal val="#ppt_x"/>
                                          </p:val>
                                        </p:tav>
                                      </p:tavLst>
                                    </p:anim>
                                    <p:anim calcmode="lin" valueType="num">
                                      <p:cBhvr>
                                        <p:cTn id="64" dur="500" fill="hold"/>
                                        <p:tgtEl>
                                          <p:spTgt spid="7"/>
                                        </p:tgtEl>
                                        <p:attrNameLst>
                                          <p:attrName>ppt_y</p:attrName>
                                        </p:attrNameLst>
                                      </p:cBhvr>
                                      <p:tavLst>
                                        <p:tav tm="0">
                                          <p:val>
                                            <p:strVal val="#ppt_y"/>
                                          </p:val>
                                        </p:tav>
                                        <p:tav tm="100000">
                                          <p:val>
                                            <p:strVal val="#ppt_y"/>
                                          </p:val>
                                        </p:tav>
                                      </p:tavLst>
                                    </p:anim>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152400"/>
            <a:ext cx="8001000" cy="1143000"/>
          </a:xfrm>
        </p:spPr>
        <p:txBody>
          <a:bodyPr/>
          <a:lstStyle/>
          <a:p>
            <a:pPr eaLnBrk="1" hangingPunct="1">
              <a:defRPr/>
            </a:pPr>
            <a:r>
              <a:rPr lang="en-US" smtClean="0"/>
              <a:t>Factors that Influence Victims</a:t>
            </a:r>
          </a:p>
        </p:txBody>
      </p:sp>
      <p:sp>
        <p:nvSpPr>
          <p:cNvPr id="205827" name="Rectangle 3"/>
          <p:cNvSpPr>
            <a:spLocks noGrp="1" noChangeArrowheads="1"/>
          </p:cNvSpPr>
          <p:nvPr>
            <p:ph type="body" idx="1"/>
          </p:nvPr>
        </p:nvSpPr>
        <p:spPr>
          <a:xfrm>
            <a:off x="1447800" y="1524000"/>
            <a:ext cx="7315200" cy="4876800"/>
          </a:xfrm>
        </p:spPr>
        <p:txBody>
          <a:bodyPr/>
          <a:lstStyle/>
          <a:p>
            <a:pPr eaLnBrk="1" hangingPunct="1">
              <a:lnSpc>
                <a:spcPct val="80000"/>
              </a:lnSpc>
              <a:defRPr/>
            </a:pPr>
            <a:r>
              <a:rPr lang="en-US" sz="2800" smtClean="0"/>
              <a:t>Loss of status</a:t>
            </a:r>
          </a:p>
          <a:p>
            <a:pPr eaLnBrk="1" hangingPunct="1">
              <a:lnSpc>
                <a:spcPct val="80000"/>
              </a:lnSpc>
              <a:defRPr/>
            </a:pPr>
            <a:r>
              <a:rPr lang="en-US" sz="2800" smtClean="0"/>
              <a:t>$$$</a:t>
            </a:r>
          </a:p>
          <a:p>
            <a:pPr eaLnBrk="1" hangingPunct="1">
              <a:lnSpc>
                <a:spcPct val="80000"/>
              </a:lnSpc>
              <a:defRPr/>
            </a:pPr>
            <a:r>
              <a:rPr lang="en-US" sz="2800" smtClean="0"/>
              <a:t>Good times</a:t>
            </a:r>
          </a:p>
          <a:p>
            <a:pPr eaLnBrk="1" hangingPunct="1">
              <a:lnSpc>
                <a:spcPct val="80000"/>
              </a:lnSpc>
              <a:defRPr/>
            </a:pPr>
            <a:r>
              <a:rPr lang="en-US" sz="2800" smtClean="0"/>
              <a:t>Family</a:t>
            </a:r>
          </a:p>
          <a:p>
            <a:pPr eaLnBrk="1" hangingPunct="1">
              <a:lnSpc>
                <a:spcPct val="80000"/>
              </a:lnSpc>
              <a:defRPr/>
            </a:pPr>
            <a:r>
              <a:rPr lang="en-US" sz="2800" smtClean="0"/>
              <a:t>Religion</a:t>
            </a:r>
          </a:p>
          <a:p>
            <a:pPr eaLnBrk="1" hangingPunct="1">
              <a:lnSpc>
                <a:spcPct val="80000"/>
              </a:lnSpc>
              <a:defRPr/>
            </a:pPr>
            <a:r>
              <a:rPr lang="en-US" sz="2800" smtClean="0"/>
              <a:t>Kids</a:t>
            </a:r>
          </a:p>
          <a:p>
            <a:pPr eaLnBrk="1" hangingPunct="1">
              <a:lnSpc>
                <a:spcPct val="80000"/>
              </a:lnSpc>
              <a:defRPr/>
            </a:pPr>
            <a:r>
              <a:rPr lang="en-US" sz="2800" smtClean="0"/>
              <a:t>Culture</a:t>
            </a:r>
          </a:p>
          <a:p>
            <a:pPr eaLnBrk="1" hangingPunct="1">
              <a:lnSpc>
                <a:spcPct val="80000"/>
              </a:lnSpc>
              <a:defRPr/>
            </a:pPr>
            <a:r>
              <a:rPr lang="en-US" sz="2800" smtClean="0"/>
              <a:t>FEAR</a:t>
            </a:r>
          </a:p>
          <a:p>
            <a:pPr eaLnBrk="1" hangingPunct="1">
              <a:lnSpc>
                <a:spcPct val="80000"/>
              </a:lnSpc>
              <a:buFontTx/>
              <a:buNone/>
              <a:defRPr/>
            </a:pPr>
            <a:endParaRPr lang="en-US" sz="2800" smtClean="0"/>
          </a:p>
          <a:p>
            <a:pPr eaLnBrk="1" hangingPunct="1">
              <a:lnSpc>
                <a:spcPct val="80000"/>
              </a:lnSpc>
              <a:buFontTx/>
              <a:buNone/>
              <a:defRPr/>
            </a:pPr>
            <a:r>
              <a:rPr lang="en-US" sz="2800" b="1" smtClean="0"/>
              <a:t>**Intimate partner violence occurs within the context of the victim’s life.</a:t>
            </a:r>
          </a:p>
        </p:txBody>
      </p:sp>
      <p:pic>
        <p:nvPicPr>
          <p:cNvPr id="10244" name="Picture 4" descr="depression2"/>
          <p:cNvPicPr>
            <a:picLocks noChangeAspect="1" noChangeArrowheads="1"/>
          </p:cNvPicPr>
          <p:nvPr/>
        </p:nvPicPr>
        <p:blipFill>
          <a:blip r:embed="rId3" cstate="print"/>
          <a:srcRect/>
          <a:stretch>
            <a:fillRect/>
          </a:stretch>
        </p:blipFill>
        <p:spPr bwMode="auto">
          <a:xfrm>
            <a:off x="5715000" y="1219200"/>
            <a:ext cx="246856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2400" y="152400"/>
            <a:ext cx="8763000" cy="1143000"/>
          </a:xfrm>
        </p:spPr>
        <p:txBody>
          <a:bodyPr/>
          <a:lstStyle/>
          <a:p>
            <a:pPr eaLnBrk="1" hangingPunct="1">
              <a:defRPr/>
            </a:pPr>
            <a:r>
              <a:rPr lang="en-US" sz="4000" smtClean="0"/>
              <a:t>IPV as a Critical Public Health Issue  </a:t>
            </a:r>
          </a:p>
        </p:txBody>
      </p:sp>
      <p:sp>
        <p:nvSpPr>
          <p:cNvPr id="109571" name="Rectangle 3"/>
          <p:cNvSpPr>
            <a:spLocks noGrp="1" noChangeArrowheads="1"/>
          </p:cNvSpPr>
          <p:nvPr>
            <p:ph type="body" idx="1"/>
          </p:nvPr>
        </p:nvSpPr>
        <p:spPr>
          <a:xfrm>
            <a:off x="228600" y="1295400"/>
            <a:ext cx="8229600" cy="5562600"/>
          </a:xfrm>
        </p:spPr>
        <p:txBody>
          <a:bodyPr/>
          <a:lstStyle/>
          <a:p>
            <a:pPr lvl="3" eaLnBrk="1" hangingPunct="1">
              <a:buClr>
                <a:schemeClr val="tx1"/>
              </a:buClr>
              <a:buFontTx/>
              <a:buChar char="•"/>
              <a:defRPr/>
            </a:pPr>
            <a:r>
              <a:rPr lang="en-US" dirty="0" smtClean="0"/>
              <a:t>More than 25% of women are abused by a partner at some point in their lives.</a:t>
            </a:r>
          </a:p>
          <a:p>
            <a:pPr lvl="3" eaLnBrk="1" hangingPunct="1">
              <a:buClr>
                <a:schemeClr val="tx1"/>
              </a:buClr>
              <a:buFontTx/>
              <a:buChar char="•"/>
              <a:defRPr/>
            </a:pPr>
            <a:r>
              <a:rPr lang="en-US" dirty="0" smtClean="0"/>
              <a:t>Based on data from 1995, the CDC concluded that IPV costs the U.S. $4.1 billion each year in </a:t>
            </a:r>
            <a:r>
              <a:rPr lang="en-US" i="1" dirty="0" smtClean="0"/>
              <a:t>direct </a:t>
            </a:r>
            <a:r>
              <a:rPr lang="en-US" dirty="0" smtClean="0"/>
              <a:t>medical costs and another $1.8 billion in </a:t>
            </a:r>
            <a:r>
              <a:rPr lang="en-US" i="1" dirty="0" smtClean="0"/>
              <a:t>indirect</a:t>
            </a:r>
            <a:r>
              <a:rPr lang="en-US" dirty="0" smtClean="0"/>
              <a:t> costs (lost productivity, etc).  Extrapolated to 2003, these costs were estimated at $8.3 billion.  </a:t>
            </a:r>
          </a:p>
          <a:p>
            <a:pPr lvl="3" eaLnBrk="1" hangingPunct="1">
              <a:buClr>
                <a:schemeClr val="tx1"/>
              </a:buClr>
              <a:buFontTx/>
              <a:buChar char="•"/>
              <a:defRPr/>
            </a:pPr>
            <a:r>
              <a:rPr lang="en-US" dirty="0" smtClean="0"/>
              <a:t>Mental health care costs are estimated to be 800% higher for abused versus non abused women.</a:t>
            </a:r>
          </a:p>
          <a:p>
            <a:pPr lvl="3" eaLnBrk="1" hangingPunct="1">
              <a:buClr>
                <a:schemeClr val="tx1"/>
              </a:buClr>
              <a:buFontTx/>
              <a:buChar char="•"/>
              <a:defRPr/>
            </a:pPr>
            <a:r>
              <a:rPr lang="en-US" dirty="0" smtClean="0"/>
              <a:t>In addition to injuries sustained by victims during violent episodes, abuse is linked to:</a:t>
            </a:r>
          </a:p>
          <a:p>
            <a:pPr eaLnBrk="1" hangingPunct="1">
              <a:buFontTx/>
              <a:buNone/>
              <a:defRPr/>
            </a:pPr>
            <a:r>
              <a:rPr lang="en-US" sz="2000" dirty="0" smtClean="0"/>
              <a:t>		   	</a:t>
            </a:r>
            <a:r>
              <a:rPr lang="en-US" sz="1800" dirty="0" smtClean="0"/>
              <a:t>--</a:t>
            </a:r>
            <a:r>
              <a:rPr lang="en-US" sz="2000" dirty="0" smtClean="0"/>
              <a:t>Arthritis			--Chronic neck, back, &amp; 		--Migraines	                                pelvic pain</a:t>
            </a:r>
          </a:p>
          <a:p>
            <a:pPr lvl="1" eaLnBrk="1" hangingPunct="1">
              <a:buFontTx/>
              <a:buNone/>
              <a:defRPr/>
            </a:pPr>
            <a:r>
              <a:rPr lang="en-US" sz="2000" dirty="0" smtClean="0"/>
              <a:t>	      	--Gastrointestinal problems		--STI’s				--Pregnancy Complications	--Substance abuse</a:t>
            </a:r>
          </a:p>
          <a:p>
            <a:pPr lvl="1" eaLnBrk="1" hangingPunct="1">
              <a:buFontTx/>
              <a:buNone/>
              <a:defRPr/>
            </a:pPr>
            <a:r>
              <a:rPr lang="en-US" sz="2000" dirty="0" smtClean="0"/>
              <a:t>	  </a:t>
            </a:r>
          </a:p>
          <a:p>
            <a:pPr lvl="1" eaLnBrk="1" hangingPunct="1">
              <a:buFontTx/>
              <a:buNone/>
              <a:defRPr/>
            </a:pPr>
            <a:r>
              <a:rPr lang="en-US" sz="1800" dirty="0" smtClean="0"/>
              <a:t>	</a:t>
            </a:r>
          </a:p>
        </p:txBody>
      </p:sp>
      <p:pic>
        <p:nvPicPr>
          <p:cNvPr id="11268" name="Picture 14" descr="abuse3"/>
          <p:cNvPicPr>
            <a:picLocks noChangeAspect="1" noChangeArrowheads="1"/>
          </p:cNvPicPr>
          <p:nvPr/>
        </p:nvPicPr>
        <p:blipFill>
          <a:blip r:embed="rId3" cstate="print"/>
          <a:srcRect/>
          <a:stretch>
            <a:fillRect/>
          </a:stretch>
        </p:blipFill>
        <p:spPr bwMode="auto">
          <a:xfrm>
            <a:off x="381000" y="4267200"/>
            <a:ext cx="1462088" cy="219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3514</TotalTime>
  <Words>5352</Words>
  <Application>Microsoft Office PowerPoint</Application>
  <PresentationFormat>On-screen Show (4:3)</PresentationFormat>
  <Paragraphs>577</Paragraphs>
  <Slides>56</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Garamond</vt:lpstr>
      <vt:lpstr>Wingdings</vt:lpstr>
      <vt:lpstr>Times New Roman</vt:lpstr>
      <vt:lpstr>Marlett</vt:lpstr>
      <vt:lpstr>Corbel</vt:lpstr>
      <vt:lpstr>Calibri</vt:lpstr>
      <vt:lpstr>Teamwork</vt:lpstr>
      <vt:lpstr>Slide 1</vt:lpstr>
      <vt:lpstr>What is Project RADAR?</vt:lpstr>
      <vt:lpstr>Training Objectives</vt:lpstr>
      <vt:lpstr>What is IPV?</vt:lpstr>
      <vt:lpstr>Who Are Victims and Batterers?</vt:lpstr>
      <vt:lpstr>The Dynamics of Abuse:  The Power &amp; Control Wheel</vt:lpstr>
      <vt:lpstr>Slide 7</vt:lpstr>
      <vt:lpstr>Factors that Influence Victims</vt:lpstr>
      <vt:lpstr>IPV as a Critical Public Health Issue  </vt:lpstr>
      <vt:lpstr>      Intimate Partner Violence &amp; Reproductive Health</vt:lpstr>
      <vt:lpstr>WOMEN WHO EXPERIENCE ABUSE AROUND THE TIME OF PREGNANCY ARE MORE LIKELY TO:</vt:lpstr>
      <vt:lpstr>IMPACT OF PSYCHOLOGICAL ABUSE</vt:lpstr>
      <vt:lpstr>Slide 13</vt:lpstr>
      <vt:lpstr>   Domestic violence negatively impacts reproductive health outcomes including:</vt:lpstr>
      <vt:lpstr>Definition: Reproductive Coercion</vt:lpstr>
      <vt:lpstr>BIRTH CONTROL SABOTAGE</vt:lpstr>
      <vt:lpstr>IPV &amp; Unintended Pregnancy</vt:lpstr>
      <vt:lpstr>DATING VIOLENCE AND TEEN PREGNANCY</vt:lpstr>
      <vt:lpstr>In Virginia..</vt:lpstr>
      <vt:lpstr>IPV AND SEXUAL RISK BEHAVIORS</vt:lpstr>
      <vt:lpstr>SEXUALLY TRANSMITTED INFECTIONS  AND INTIMATE PARTNER VIOLENCE</vt:lpstr>
      <vt:lpstr>IPV &amp; SEXUALLY TRANSMITTED INFECTIONS (STIS)</vt:lpstr>
      <vt:lpstr>KNOWLEDGE ISN’T ENOUGH</vt:lpstr>
      <vt:lpstr>IMPLICATIONS  FOR SEXUALLY TRANSMITTED INFECTIONS/HIV PROGRAMS</vt:lpstr>
      <vt:lpstr>IPV AND ABORTION</vt:lpstr>
      <vt:lpstr>IPV AND REPEAT ABORTION</vt:lpstr>
      <vt:lpstr>Food for Thought…</vt:lpstr>
      <vt:lpstr>Intimate Partner Homicide:  Paying the Ultimate Price</vt:lpstr>
      <vt:lpstr>IPV is an Issue for ALL  Health Care Providers.</vt:lpstr>
      <vt:lpstr>              Joint Commission Standards Relevant to IPV Policy and Practice</vt:lpstr>
      <vt:lpstr>              Joint Commission Standards Relevant to IPV Policy and Practice</vt:lpstr>
      <vt:lpstr> Professional Standards</vt:lpstr>
      <vt:lpstr>How Are We Doing in Virginia?  The 2009 Intimate Partner Violence  Health Care Provider Survey</vt:lpstr>
      <vt:lpstr>How Are We Doing in Virginia?  The 2009 Intimate Partner Violence  Health Care Provider Survey</vt:lpstr>
      <vt:lpstr>The Hospital Policy  Analysis Project</vt:lpstr>
      <vt:lpstr>The Hospital Policy  Analysis Project</vt:lpstr>
      <vt:lpstr>Challenges to Accurately  Identifying and Diagnosing IPV</vt:lpstr>
      <vt:lpstr>How Do I Begin?</vt:lpstr>
      <vt:lpstr>Management of Patient Care</vt:lpstr>
      <vt:lpstr>Routinely Inquire About Violence</vt:lpstr>
      <vt:lpstr>ASK DIRECT QUESTIONS</vt:lpstr>
      <vt:lpstr>Intervention/Education Tool: </vt:lpstr>
      <vt:lpstr>Document Findings</vt:lpstr>
      <vt:lpstr>Assess Safety</vt:lpstr>
      <vt:lpstr>Review Options and Referrals</vt:lpstr>
      <vt:lpstr>Family Planning Intervention Elements: </vt:lpstr>
      <vt:lpstr>Slide 47</vt:lpstr>
      <vt:lpstr>Management of Patient Care</vt:lpstr>
      <vt:lpstr>Cultural Considerations </vt:lpstr>
      <vt:lpstr>Helpful Information on Mandated   Reporting v. Confidentiality</vt:lpstr>
      <vt:lpstr>General Management of  Abused Patients</vt:lpstr>
      <vt:lpstr>A Public Health Approach to IPV</vt:lpstr>
      <vt:lpstr>Review: Why is Routine  Screening and Assessment so Critical to the Health Care Role?</vt:lpstr>
      <vt:lpstr>The Outcomes of Taking a Public Health Approach to IPV</vt:lpstr>
      <vt:lpstr>Resources for Providers</vt:lpstr>
      <vt:lpstr>For more information about Project RADAR, to request additional training or to order materials, contact:</vt:lpstr>
    </vt:vector>
  </TitlesOfParts>
  <Company>Virginia Department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Crawford</dc:creator>
  <cp:lastModifiedBy>akd80959</cp:lastModifiedBy>
  <cp:revision>92</cp:revision>
  <dcterms:created xsi:type="dcterms:W3CDTF">2005-10-31T17:38:26Z</dcterms:created>
  <dcterms:modified xsi:type="dcterms:W3CDTF">2012-10-05T18:28:27Z</dcterms:modified>
</cp:coreProperties>
</file>