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8"/>
  </p:notesMasterIdLst>
  <p:handoutMasterIdLst>
    <p:handoutMasterId r:id="rId19"/>
  </p:handoutMasterIdLst>
  <p:sldIdLst>
    <p:sldId id="256" r:id="rId2"/>
    <p:sldId id="311" r:id="rId3"/>
    <p:sldId id="307" r:id="rId4"/>
    <p:sldId id="263" r:id="rId5"/>
    <p:sldId id="310" r:id="rId6"/>
    <p:sldId id="308" r:id="rId7"/>
    <p:sldId id="309" r:id="rId8"/>
    <p:sldId id="312" r:id="rId9"/>
    <p:sldId id="314" r:id="rId10"/>
    <p:sldId id="315" r:id="rId11"/>
    <p:sldId id="316" r:id="rId12"/>
    <p:sldId id="318" r:id="rId13"/>
    <p:sldId id="317" r:id="rId14"/>
    <p:sldId id="319" r:id="rId15"/>
    <p:sldId id="320" r:id="rId16"/>
    <p:sldId id="321"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646" autoAdjust="0"/>
  </p:normalViewPr>
  <p:slideViewPr>
    <p:cSldViewPr>
      <p:cViewPr varScale="1">
        <p:scale>
          <a:sx n="66" d="100"/>
          <a:sy n="66" d="100"/>
        </p:scale>
        <p:origin x="-1482" y="-7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4710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dirty="0"/>
          </a:p>
        </p:txBody>
      </p:sp>
      <p:sp>
        <p:nvSpPr>
          <p:cNvPr id="4710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4710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9266D17D-BED5-4A6F-BC9F-167FBA9B7450}" type="slidenum">
              <a:rPr lang="en-US"/>
              <a:pPr>
                <a:defRPr/>
              </a:pPr>
              <a:t>‹#›</a:t>
            </a:fld>
            <a:endParaRPr lang="en-US" dirty="0"/>
          </a:p>
        </p:txBody>
      </p:sp>
    </p:spTree>
    <p:extLst>
      <p:ext uri="{BB962C8B-B14F-4D97-AF65-F5344CB8AC3E}">
        <p14:creationId xmlns:p14="http://schemas.microsoft.com/office/powerpoint/2010/main" val="7873263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133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dirty="0"/>
          </a:p>
        </p:txBody>
      </p:sp>
      <p:sp>
        <p:nvSpPr>
          <p:cNvPr id="1843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3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133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A8CEA8A2-0D8E-40EC-9CCC-C9A34EFBA521}" type="slidenum">
              <a:rPr lang="en-US"/>
              <a:pPr>
                <a:defRPr/>
              </a:pPr>
              <a:t>‹#›</a:t>
            </a:fld>
            <a:endParaRPr lang="en-US" dirty="0"/>
          </a:p>
        </p:txBody>
      </p:sp>
    </p:spTree>
    <p:extLst>
      <p:ext uri="{BB962C8B-B14F-4D97-AF65-F5344CB8AC3E}">
        <p14:creationId xmlns:p14="http://schemas.microsoft.com/office/powerpoint/2010/main" val="7807186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
        <p:nvSpPr>
          <p:cNvPr id="194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43BA6295-0E6E-4747-83C4-7CF1AB736D36}" type="slidenum">
              <a:rPr lang="en-US" altLang="en-US" smtClean="0">
                <a:latin typeface="Arial" charset="0"/>
              </a:rPr>
              <a:pPr/>
              <a:t>1</a:t>
            </a:fld>
            <a:endParaRPr lang="en-US" altLang="en-US" dirty="0"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
        <p:nvSpPr>
          <p:cNvPr id="204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D7598BA6-8BC2-42D2-8FDF-4B1A04CF0148}" type="slidenum">
              <a:rPr lang="en-US" altLang="en-US" smtClean="0">
                <a:latin typeface="Arial" charset="0"/>
              </a:rPr>
              <a:pPr/>
              <a:t>4</a:t>
            </a:fld>
            <a:endParaRPr lang="en-US" altLang="en-US" dirty="0"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dirty="0"/>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dirty="0"/>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dirty="0"/>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dirty="0"/>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dirty="0"/>
            </a:p>
          </p:txBody>
        </p:sp>
        <p:sp>
          <p:nvSpPr>
            <p:cNvPr id="7" name="Freeform 10"/>
            <p:cNvSpPr>
              <a:spLocks/>
            </p:cNvSpPr>
            <p:nvPr/>
          </p:nvSpPr>
          <p:spPr bwMode="hidden">
            <a:xfrm>
              <a:off x="0" y="0"/>
              <a:ext cx="5758" cy="1776"/>
            </a:xfrm>
            <a:custGeom>
              <a:avLst/>
              <a:gdLst>
                <a:gd name="T0" fmla="*/ 0 w 5740"/>
                <a:gd name="T1" fmla="*/ 0 h 1906"/>
                <a:gd name="T2" fmla="*/ 0 w 5740"/>
                <a:gd name="T3" fmla="*/ 1542 h 1906"/>
                <a:gd name="T4" fmla="*/ 5794 w 5740"/>
                <a:gd name="T5" fmla="*/ 1542 h 1906"/>
                <a:gd name="T6" fmla="*/ 5794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sp>
        <p:nvSpPr>
          <p:cNvPr id="5131"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5132"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en-US" dirty="0"/>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r>
              <a:rPr lang="en-US" dirty="0"/>
              <a:t>May 2, 2014</a:t>
            </a:r>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65CF9998-F59A-42ED-AEE2-EAF4781D398B}" type="slidenum">
              <a:rPr lang="en-US"/>
              <a:pPr>
                <a:defRPr/>
              </a:pPr>
              <a:t>‹#›</a:t>
            </a:fld>
            <a:endParaRPr lang="en-US" dirty="0"/>
          </a:p>
        </p:txBody>
      </p:sp>
    </p:spTree>
    <p:extLst>
      <p:ext uri="{BB962C8B-B14F-4D97-AF65-F5344CB8AC3E}">
        <p14:creationId xmlns:p14="http://schemas.microsoft.com/office/powerpoint/2010/main" val="3199734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dirty="0"/>
          </a:p>
        </p:txBody>
      </p:sp>
      <p:sp>
        <p:nvSpPr>
          <p:cNvPr id="5" name="Rectangle 3"/>
          <p:cNvSpPr>
            <a:spLocks noGrp="1" noChangeArrowheads="1"/>
          </p:cNvSpPr>
          <p:nvPr>
            <p:ph type="sldNum" sz="quarter" idx="11"/>
          </p:nvPr>
        </p:nvSpPr>
        <p:spPr>
          <a:ln/>
        </p:spPr>
        <p:txBody>
          <a:bodyPr/>
          <a:lstStyle>
            <a:lvl1pPr>
              <a:defRPr/>
            </a:lvl1pPr>
          </a:lstStyle>
          <a:p>
            <a:pPr>
              <a:defRPr/>
            </a:pPr>
            <a:fld id="{2D53AFF3-AE86-4597-B9AC-05745D331563}" type="slidenum">
              <a:rPr lang="en-US"/>
              <a:pPr>
                <a:defRPr/>
              </a:pPr>
              <a:t>‹#›</a:t>
            </a:fld>
            <a:endParaRPr lang="en-US" dirty="0"/>
          </a:p>
        </p:txBody>
      </p:sp>
      <p:sp>
        <p:nvSpPr>
          <p:cNvPr id="6" name="Rectangle 14"/>
          <p:cNvSpPr>
            <a:spLocks noGrp="1" noChangeArrowheads="1"/>
          </p:cNvSpPr>
          <p:nvPr>
            <p:ph type="ftr" sz="quarter" idx="12"/>
          </p:nvPr>
        </p:nvSpPr>
        <p:spPr>
          <a:ln/>
        </p:spPr>
        <p:txBody>
          <a:bodyPr/>
          <a:lstStyle>
            <a:lvl1pPr>
              <a:defRPr/>
            </a:lvl1pPr>
          </a:lstStyle>
          <a:p>
            <a:pPr>
              <a:defRPr/>
            </a:pPr>
            <a:r>
              <a:rPr lang="en-US" dirty="0"/>
              <a:t>May 2, 2014</a:t>
            </a:r>
          </a:p>
        </p:txBody>
      </p:sp>
    </p:spTree>
    <p:extLst>
      <p:ext uri="{BB962C8B-B14F-4D97-AF65-F5344CB8AC3E}">
        <p14:creationId xmlns:p14="http://schemas.microsoft.com/office/powerpoint/2010/main" val="4164892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dirty="0"/>
          </a:p>
        </p:txBody>
      </p:sp>
      <p:sp>
        <p:nvSpPr>
          <p:cNvPr id="5" name="Rectangle 3"/>
          <p:cNvSpPr>
            <a:spLocks noGrp="1" noChangeArrowheads="1"/>
          </p:cNvSpPr>
          <p:nvPr>
            <p:ph type="sldNum" sz="quarter" idx="11"/>
          </p:nvPr>
        </p:nvSpPr>
        <p:spPr>
          <a:ln/>
        </p:spPr>
        <p:txBody>
          <a:bodyPr/>
          <a:lstStyle>
            <a:lvl1pPr>
              <a:defRPr/>
            </a:lvl1pPr>
          </a:lstStyle>
          <a:p>
            <a:pPr>
              <a:defRPr/>
            </a:pPr>
            <a:fld id="{19FAC656-7FE3-4E9D-B40E-4FA75AF6DF3D}" type="slidenum">
              <a:rPr lang="en-US"/>
              <a:pPr>
                <a:defRPr/>
              </a:pPr>
              <a:t>‹#›</a:t>
            </a:fld>
            <a:endParaRPr lang="en-US" dirty="0"/>
          </a:p>
        </p:txBody>
      </p:sp>
      <p:sp>
        <p:nvSpPr>
          <p:cNvPr id="6" name="Rectangle 14"/>
          <p:cNvSpPr>
            <a:spLocks noGrp="1" noChangeArrowheads="1"/>
          </p:cNvSpPr>
          <p:nvPr>
            <p:ph type="ftr" sz="quarter" idx="12"/>
          </p:nvPr>
        </p:nvSpPr>
        <p:spPr>
          <a:ln/>
        </p:spPr>
        <p:txBody>
          <a:bodyPr/>
          <a:lstStyle>
            <a:lvl1pPr>
              <a:defRPr/>
            </a:lvl1pPr>
          </a:lstStyle>
          <a:p>
            <a:pPr>
              <a:defRPr/>
            </a:pPr>
            <a:r>
              <a:rPr lang="en-US" dirty="0"/>
              <a:t>May 2, 2014</a:t>
            </a:r>
          </a:p>
        </p:txBody>
      </p:sp>
    </p:spTree>
    <p:extLst>
      <p:ext uri="{BB962C8B-B14F-4D97-AF65-F5344CB8AC3E}">
        <p14:creationId xmlns:p14="http://schemas.microsoft.com/office/powerpoint/2010/main" val="28492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dirty="0"/>
          </a:p>
        </p:txBody>
      </p:sp>
      <p:sp>
        <p:nvSpPr>
          <p:cNvPr id="5" name="Rectangle 3"/>
          <p:cNvSpPr>
            <a:spLocks noGrp="1" noChangeArrowheads="1"/>
          </p:cNvSpPr>
          <p:nvPr>
            <p:ph type="sldNum" sz="quarter" idx="11"/>
          </p:nvPr>
        </p:nvSpPr>
        <p:spPr>
          <a:ln/>
        </p:spPr>
        <p:txBody>
          <a:bodyPr/>
          <a:lstStyle>
            <a:lvl1pPr>
              <a:defRPr/>
            </a:lvl1pPr>
          </a:lstStyle>
          <a:p>
            <a:pPr>
              <a:defRPr/>
            </a:pPr>
            <a:fld id="{756AC425-FAD5-4D48-991B-B079F3EEA787}" type="slidenum">
              <a:rPr lang="en-US"/>
              <a:pPr>
                <a:defRPr/>
              </a:pPr>
              <a:t>‹#›</a:t>
            </a:fld>
            <a:endParaRPr lang="en-US" dirty="0"/>
          </a:p>
        </p:txBody>
      </p:sp>
      <p:sp>
        <p:nvSpPr>
          <p:cNvPr id="6" name="Rectangle 14"/>
          <p:cNvSpPr>
            <a:spLocks noGrp="1" noChangeArrowheads="1"/>
          </p:cNvSpPr>
          <p:nvPr>
            <p:ph type="ftr" sz="quarter" idx="12"/>
          </p:nvPr>
        </p:nvSpPr>
        <p:spPr>
          <a:ln/>
        </p:spPr>
        <p:txBody>
          <a:bodyPr/>
          <a:lstStyle>
            <a:lvl1pPr>
              <a:defRPr/>
            </a:lvl1pPr>
          </a:lstStyle>
          <a:p>
            <a:pPr>
              <a:defRPr/>
            </a:pPr>
            <a:r>
              <a:rPr lang="en-US" dirty="0"/>
              <a:t>May 2, 2014</a:t>
            </a:r>
          </a:p>
        </p:txBody>
      </p:sp>
    </p:spTree>
    <p:extLst>
      <p:ext uri="{BB962C8B-B14F-4D97-AF65-F5344CB8AC3E}">
        <p14:creationId xmlns:p14="http://schemas.microsoft.com/office/powerpoint/2010/main" val="83047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dirty="0"/>
          </a:p>
        </p:txBody>
      </p:sp>
      <p:sp>
        <p:nvSpPr>
          <p:cNvPr id="5" name="Rectangle 3"/>
          <p:cNvSpPr>
            <a:spLocks noGrp="1" noChangeArrowheads="1"/>
          </p:cNvSpPr>
          <p:nvPr>
            <p:ph type="sldNum" sz="quarter" idx="11"/>
          </p:nvPr>
        </p:nvSpPr>
        <p:spPr>
          <a:ln/>
        </p:spPr>
        <p:txBody>
          <a:bodyPr/>
          <a:lstStyle>
            <a:lvl1pPr>
              <a:defRPr/>
            </a:lvl1pPr>
          </a:lstStyle>
          <a:p>
            <a:pPr>
              <a:defRPr/>
            </a:pPr>
            <a:fld id="{C23F00D1-31C0-43F6-B651-1A59DC5B3F6C}" type="slidenum">
              <a:rPr lang="en-US"/>
              <a:pPr>
                <a:defRPr/>
              </a:pPr>
              <a:t>‹#›</a:t>
            </a:fld>
            <a:endParaRPr lang="en-US" dirty="0"/>
          </a:p>
        </p:txBody>
      </p:sp>
      <p:sp>
        <p:nvSpPr>
          <p:cNvPr id="6" name="Rectangle 14"/>
          <p:cNvSpPr>
            <a:spLocks noGrp="1" noChangeArrowheads="1"/>
          </p:cNvSpPr>
          <p:nvPr>
            <p:ph type="ftr" sz="quarter" idx="12"/>
          </p:nvPr>
        </p:nvSpPr>
        <p:spPr>
          <a:ln/>
        </p:spPr>
        <p:txBody>
          <a:bodyPr/>
          <a:lstStyle>
            <a:lvl1pPr>
              <a:defRPr/>
            </a:lvl1pPr>
          </a:lstStyle>
          <a:p>
            <a:pPr>
              <a:defRPr/>
            </a:pPr>
            <a:r>
              <a:rPr lang="en-US" dirty="0"/>
              <a:t>May 2, 2014</a:t>
            </a:r>
          </a:p>
        </p:txBody>
      </p:sp>
    </p:spTree>
    <p:extLst>
      <p:ext uri="{BB962C8B-B14F-4D97-AF65-F5344CB8AC3E}">
        <p14:creationId xmlns:p14="http://schemas.microsoft.com/office/powerpoint/2010/main" val="950983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dt" sz="half" idx="10"/>
          </p:nvPr>
        </p:nvSpPr>
        <p:spPr>
          <a:ln/>
        </p:spPr>
        <p:txBody>
          <a:bodyPr/>
          <a:lstStyle>
            <a:lvl1pPr>
              <a:defRPr/>
            </a:lvl1pPr>
          </a:lstStyle>
          <a:p>
            <a:pPr>
              <a:defRPr/>
            </a:pPr>
            <a:endParaRPr lang="en-US" dirty="0"/>
          </a:p>
        </p:txBody>
      </p:sp>
      <p:sp>
        <p:nvSpPr>
          <p:cNvPr id="6" name="Rectangle 3"/>
          <p:cNvSpPr>
            <a:spLocks noGrp="1" noChangeArrowheads="1"/>
          </p:cNvSpPr>
          <p:nvPr>
            <p:ph type="sldNum" sz="quarter" idx="11"/>
          </p:nvPr>
        </p:nvSpPr>
        <p:spPr>
          <a:ln/>
        </p:spPr>
        <p:txBody>
          <a:bodyPr/>
          <a:lstStyle>
            <a:lvl1pPr>
              <a:defRPr/>
            </a:lvl1pPr>
          </a:lstStyle>
          <a:p>
            <a:pPr>
              <a:defRPr/>
            </a:pPr>
            <a:fld id="{63DAF77E-3552-45D9-BBD0-E404BA80644E}" type="slidenum">
              <a:rPr lang="en-US"/>
              <a:pPr>
                <a:defRPr/>
              </a:pPr>
              <a:t>‹#›</a:t>
            </a:fld>
            <a:endParaRPr lang="en-US" dirty="0"/>
          </a:p>
        </p:txBody>
      </p:sp>
      <p:sp>
        <p:nvSpPr>
          <p:cNvPr id="7" name="Rectangle 14"/>
          <p:cNvSpPr>
            <a:spLocks noGrp="1" noChangeArrowheads="1"/>
          </p:cNvSpPr>
          <p:nvPr>
            <p:ph type="ftr" sz="quarter" idx="12"/>
          </p:nvPr>
        </p:nvSpPr>
        <p:spPr>
          <a:ln/>
        </p:spPr>
        <p:txBody>
          <a:bodyPr/>
          <a:lstStyle>
            <a:lvl1pPr>
              <a:defRPr/>
            </a:lvl1pPr>
          </a:lstStyle>
          <a:p>
            <a:pPr>
              <a:defRPr/>
            </a:pPr>
            <a:r>
              <a:rPr lang="en-US" dirty="0"/>
              <a:t>May 2, 2014</a:t>
            </a:r>
          </a:p>
        </p:txBody>
      </p:sp>
    </p:spTree>
    <p:extLst>
      <p:ext uri="{BB962C8B-B14F-4D97-AF65-F5344CB8AC3E}">
        <p14:creationId xmlns:p14="http://schemas.microsoft.com/office/powerpoint/2010/main" val="423281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dt" sz="half" idx="10"/>
          </p:nvPr>
        </p:nvSpPr>
        <p:spPr>
          <a:ln/>
        </p:spPr>
        <p:txBody>
          <a:bodyPr/>
          <a:lstStyle>
            <a:lvl1pPr>
              <a:defRPr/>
            </a:lvl1pPr>
          </a:lstStyle>
          <a:p>
            <a:pPr>
              <a:defRPr/>
            </a:pPr>
            <a:endParaRPr lang="en-US" dirty="0"/>
          </a:p>
        </p:txBody>
      </p:sp>
      <p:sp>
        <p:nvSpPr>
          <p:cNvPr id="8" name="Rectangle 3"/>
          <p:cNvSpPr>
            <a:spLocks noGrp="1" noChangeArrowheads="1"/>
          </p:cNvSpPr>
          <p:nvPr>
            <p:ph type="sldNum" sz="quarter" idx="11"/>
          </p:nvPr>
        </p:nvSpPr>
        <p:spPr>
          <a:ln/>
        </p:spPr>
        <p:txBody>
          <a:bodyPr/>
          <a:lstStyle>
            <a:lvl1pPr>
              <a:defRPr/>
            </a:lvl1pPr>
          </a:lstStyle>
          <a:p>
            <a:pPr>
              <a:defRPr/>
            </a:pPr>
            <a:fld id="{B9EB0ED3-38F6-433D-B653-F2CB376296AA}" type="slidenum">
              <a:rPr lang="en-US"/>
              <a:pPr>
                <a:defRPr/>
              </a:pPr>
              <a:t>‹#›</a:t>
            </a:fld>
            <a:endParaRPr lang="en-US" dirty="0"/>
          </a:p>
        </p:txBody>
      </p:sp>
      <p:sp>
        <p:nvSpPr>
          <p:cNvPr id="9" name="Rectangle 14"/>
          <p:cNvSpPr>
            <a:spLocks noGrp="1" noChangeArrowheads="1"/>
          </p:cNvSpPr>
          <p:nvPr>
            <p:ph type="ftr" sz="quarter" idx="12"/>
          </p:nvPr>
        </p:nvSpPr>
        <p:spPr>
          <a:ln/>
        </p:spPr>
        <p:txBody>
          <a:bodyPr/>
          <a:lstStyle>
            <a:lvl1pPr>
              <a:defRPr/>
            </a:lvl1pPr>
          </a:lstStyle>
          <a:p>
            <a:pPr>
              <a:defRPr/>
            </a:pPr>
            <a:r>
              <a:rPr lang="en-US" dirty="0"/>
              <a:t>May 2, 2014</a:t>
            </a:r>
          </a:p>
        </p:txBody>
      </p:sp>
    </p:spTree>
    <p:extLst>
      <p:ext uri="{BB962C8B-B14F-4D97-AF65-F5344CB8AC3E}">
        <p14:creationId xmlns:p14="http://schemas.microsoft.com/office/powerpoint/2010/main" val="845651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dt" sz="half" idx="10"/>
          </p:nvPr>
        </p:nvSpPr>
        <p:spPr>
          <a:ln/>
        </p:spPr>
        <p:txBody>
          <a:bodyPr/>
          <a:lstStyle>
            <a:lvl1pPr>
              <a:defRPr/>
            </a:lvl1pPr>
          </a:lstStyle>
          <a:p>
            <a:pPr>
              <a:defRPr/>
            </a:pPr>
            <a:endParaRPr lang="en-US" dirty="0"/>
          </a:p>
        </p:txBody>
      </p:sp>
      <p:sp>
        <p:nvSpPr>
          <p:cNvPr id="4" name="Rectangle 3"/>
          <p:cNvSpPr>
            <a:spLocks noGrp="1" noChangeArrowheads="1"/>
          </p:cNvSpPr>
          <p:nvPr>
            <p:ph type="sldNum" sz="quarter" idx="11"/>
          </p:nvPr>
        </p:nvSpPr>
        <p:spPr>
          <a:ln/>
        </p:spPr>
        <p:txBody>
          <a:bodyPr/>
          <a:lstStyle>
            <a:lvl1pPr>
              <a:defRPr/>
            </a:lvl1pPr>
          </a:lstStyle>
          <a:p>
            <a:pPr>
              <a:defRPr/>
            </a:pPr>
            <a:fld id="{18DE798B-3A06-4B97-BC58-561F5A9C172C}" type="slidenum">
              <a:rPr lang="en-US"/>
              <a:pPr>
                <a:defRPr/>
              </a:pPr>
              <a:t>‹#›</a:t>
            </a:fld>
            <a:endParaRPr lang="en-US" dirty="0"/>
          </a:p>
        </p:txBody>
      </p:sp>
      <p:sp>
        <p:nvSpPr>
          <p:cNvPr id="5" name="Rectangle 14"/>
          <p:cNvSpPr>
            <a:spLocks noGrp="1" noChangeArrowheads="1"/>
          </p:cNvSpPr>
          <p:nvPr>
            <p:ph type="ftr" sz="quarter" idx="12"/>
          </p:nvPr>
        </p:nvSpPr>
        <p:spPr>
          <a:ln/>
        </p:spPr>
        <p:txBody>
          <a:bodyPr/>
          <a:lstStyle>
            <a:lvl1pPr>
              <a:defRPr/>
            </a:lvl1pPr>
          </a:lstStyle>
          <a:p>
            <a:pPr>
              <a:defRPr/>
            </a:pPr>
            <a:r>
              <a:rPr lang="en-US" dirty="0"/>
              <a:t>May 2, 2014</a:t>
            </a:r>
          </a:p>
        </p:txBody>
      </p:sp>
    </p:spTree>
    <p:extLst>
      <p:ext uri="{BB962C8B-B14F-4D97-AF65-F5344CB8AC3E}">
        <p14:creationId xmlns:p14="http://schemas.microsoft.com/office/powerpoint/2010/main" val="3368773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dirty="0"/>
          </a:p>
        </p:txBody>
      </p:sp>
      <p:sp>
        <p:nvSpPr>
          <p:cNvPr id="3" name="Rectangle 3"/>
          <p:cNvSpPr>
            <a:spLocks noGrp="1" noChangeArrowheads="1"/>
          </p:cNvSpPr>
          <p:nvPr>
            <p:ph type="sldNum" sz="quarter" idx="11"/>
          </p:nvPr>
        </p:nvSpPr>
        <p:spPr>
          <a:ln/>
        </p:spPr>
        <p:txBody>
          <a:bodyPr/>
          <a:lstStyle>
            <a:lvl1pPr>
              <a:defRPr/>
            </a:lvl1pPr>
          </a:lstStyle>
          <a:p>
            <a:pPr>
              <a:defRPr/>
            </a:pPr>
            <a:fld id="{B99640CE-41C5-4295-8F68-66F82387D37B}" type="slidenum">
              <a:rPr lang="en-US"/>
              <a:pPr>
                <a:defRPr/>
              </a:pPr>
              <a:t>‹#›</a:t>
            </a:fld>
            <a:endParaRPr lang="en-US" dirty="0"/>
          </a:p>
        </p:txBody>
      </p:sp>
      <p:sp>
        <p:nvSpPr>
          <p:cNvPr id="4" name="Rectangle 14"/>
          <p:cNvSpPr>
            <a:spLocks noGrp="1" noChangeArrowheads="1"/>
          </p:cNvSpPr>
          <p:nvPr>
            <p:ph type="ftr" sz="quarter" idx="12"/>
          </p:nvPr>
        </p:nvSpPr>
        <p:spPr>
          <a:ln/>
        </p:spPr>
        <p:txBody>
          <a:bodyPr/>
          <a:lstStyle>
            <a:lvl1pPr>
              <a:defRPr/>
            </a:lvl1pPr>
          </a:lstStyle>
          <a:p>
            <a:pPr>
              <a:defRPr/>
            </a:pPr>
            <a:r>
              <a:rPr lang="en-US" dirty="0"/>
              <a:t>May 2, 2014</a:t>
            </a:r>
          </a:p>
        </p:txBody>
      </p:sp>
    </p:spTree>
    <p:extLst>
      <p:ext uri="{BB962C8B-B14F-4D97-AF65-F5344CB8AC3E}">
        <p14:creationId xmlns:p14="http://schemas.microsoft.com/office/powerpoint/2010/main" val="3895339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dirty="0"/>
          </a:p>
        </p:txBody>
      </p:sp>
      <p:sp>
        <p:nvSpPr>
          <p:cNvPr id="6" name="Rectangle 3"/>
          <p:cNvSpPr>
            <a:spLocks noGrp="1" noChangeArrowheads="1"/>
          </p:cNvSpPr>
          <p:nvPr>
            <p:ph type="sldNum" sz="quarter" idx="11"/>
          </p:nvPr>
        </p:nvSpPr>
        <p:spPr>
          <a:ln/>
        </p:spPr>
        <p:txBody>
          <a:bodyPr/>
          <a:lstStyle>
            <a:lvl1pPr>
              <a:defRPr/>
            </a:lvl1pPr>
          </a:lstStyle>
          <a:p>
            <a:pPr>
              <a:defRPr/>
            </a:pPr>
            <a:fld id="{1E3ED718-DCC2-4AD8-96FD-0598AADF6438}" type="slidenum">
              <a:rPr lang="en-US"/>
              <a:pPr>
                <a:defRPr/>
              </a:pPr>
              <a:t>‹#›</a:t>
            </a:fld>
            <a:endParaRPr lang="en-US" dirty="0"/>
          </a:p>
        </p:txBody>
      </p:sp>
      <p:sp>
        <p:nvSpPr>
          <p:cNvPr id="7" name="Rectangle 14"/>
          <p:cNvSpPr>
            <a:spLocks noGrp="1" noChangeArrowheads="1"/>
          </p:cNvSpPr>
          <p:nvPr>
            <p:ph type="ftr" sz="quarter" idx="12"/>
          </p:nvPr>
        </p:nvSpPr>
        <p:spPr>
          <a:ln/>
        </p:spPr>
        <p:txBody>
          <a:bodyPr/>
          <a:lstStyle>
            <a:lvl1pPr>
              <a:defRPr/>
            </a:lvl1pPr>
          </a:lstStyle>
          <a:p>
            <a:pPr>
              <a:defRPr/>
            </a:pPr>
            <a:r>
              <a:rPr lang="en-US" dirty="0"/>
              <a:t>May 2, 2014</a:t>
            </a:r>
          </a:p>
        </p:txBody>
      </p:sp>
    </p:spTree>
    <p:extLst>
      <p:ext uri="{BB962C8B-B14F-4D97-AF65-F5344CB8AC3E}">
        <p14:creationId xmlns:p14="http://schemas.microsoft.com/office/powerpoint/2010/main" val="2775915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dirty="0"/>
          </a:p>
        </p:txBody>
      </p:sp>
      <p:sp>
        <p:nvSpPr>
          <p:cNvPr id="6" name="Rectangle 3"/>
          <p:cNvSpPr>
            <a:spLocks noGrp="1" noChangeArrowheads="1"/>
          </p:cNvSpPr>
          <p:nvPr>
            <p:ph type="sldNum" sz="quarter" idx="11"/>
          </p:nvPr>
        </p:nvSpPr>
        <p:spPr>
          <a:ln/>
        </p:spPr>
        <p:txBody>
          <a:bodyPr/>
          <a:lstStyle>
            <a:lvl1pPr>
              <a:defRPr/>
            </a:lvl1pPr>
          </a:lstStyle>
          <a:p>
            <a:pPr>
              <a:defRPr/>
            </a:pPr>
            <a:fld id="{F88ADDE3-A2B2-4C90-ABE9-BF22D9DF38C0}" type="slidenum">
              <a:rPr lang="en-US"/>
              <a:pPr>
                <a:defRPr/>
              </a:pPr>
              <a:t>‹#›</a:t>
            </a:fld>
            <a:endParaRPr lang="en-US" dirty="0"/>
          </a:p>
        </p:txBody>
      </p:sp>
      <p:sp>
        <p:nvSpPr>
          <p:cNvPr id="7" name="Rectangle 14"/>
          <p:cNvSpPr>
            <a:spLocks noGrp="1" noChangeArrowheads="1"/>
          </p:cNvSpPr>
          <p:nvPr>
            <p:ph type="ftr" sz="quarter" idx="12"/>
          </p:nvPr>
        </p:nvSpPr>
        <p:spPr>
          <a:ln/>
        </p:spPr>
        <p:txBody>
          <a:bodyPr/>
          <a:lstStyle>
            <a:lvl1pPr>
              <a:defRPr/>
            </a:lvl1pPr>
          </a:lstStyle>
          <a:p>
            <a:pPr>
              <a:defRPr/>
            </a:pPr>
            <a:r>
              <a:rPr lang="en-US" dirty="0"/>
              <a:t>May 2, 2014</a:t>
            </a:r>
          </a:p>
        </p:txBody>
      </p:sp>
    </p:spTree>
    <p:extLst>
      <p:ext uri="{BB962C8B-B14F-4D97-AF65-F5344CB8AC3E}">
        <p14:creationId xmlns:p14="http://schemas.microsoft.com/office/powerpoint/2010/main" val="1613555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30" tIns="45715" rIns="91430" bIns="45715"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4099"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30" tIns="45715" rIns="91430" bIns="45715" numCol="1" anchor="b" anchorCtr="0" compatLnSpc="1">
            <a:prstTxWarp prst="textNoShape">
              <a:avLst/>
            </a:prstTxWarp>
          </a:bodyPr>
          <a:lstStyle>
            <a:lvl1pPr algn="r" eaLnBrk="1" hangingPunct="1">
              <a:defRPr sz="1200">
                <a:latin typeface="Arial" charset="0"/>
              </a:defRPr>
            </a:lvl1pPr>
          </a:lstStyle>
          <a:p>
            <a:pPr>
              <a:defRPr/>
            </a:pPr>
            <a:fld id="{794DA829-817F-4AA7-ADA9-BBA89A26A6FE}" type="slidenum">
              <a:rPr lang="en-US"/>
              <a:pPr>
                <a:defRPr/>
              </a:pPr>
              <a:t>‹#›</a:t>
            </a:fld>
            <a:endParaRPr lang="en-US" dirty="0"/>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4102"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dirty="0"/>
              </a:p>
            </p:txBody>
          </p:sp>
          <p:sp>
            <p:nvSpPr>
              <p:cNvPr id="4103"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dirty="0"/>
              </a:p>
            </p:txBody>
          </p:sp>
          <p:sp>
            <p:nvSpPr>
              <p:cNvPr id="4104"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dirty="0"/>
              </a:p>
            </p:txBody>
          </p:sp>
          <p:sp>
            <p:nvSpPr>
              <p:cNvPr id="1038"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4106"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dirty="0"/>
              </a:p>
            </p:txBody>
          </p:sp>
        </p:grpSp>
        <p:sp>
          <p:nvSpPr>
            <p:cNvPr id="4107"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dirty="0"/>
            </a:p>
          </p:txBody>
        </p:sp>
        <p:sp>
          <p:nvSpPr>
            <p:cNvPr id="1034" name="Freeform 12"/>
            <p:cNvSpPr>
              <a:spLocks/>
            </p:cNvSpPr>
            <p:nvPr/>
          </p:nvSpPr>
          <p:spPr bwMode="hidden">
            <a:xfrm>
              <a:off x="0" y="0"/>
              <a:ext cx="5758" cy="1776"/>
            </a:xfrm>
            <a:custGeom>
              <a:avLst/>
              <a:gdLst>
                <a:gd name="T0" fmla="*/ 0 w 5740"/>
                <a:gd name="T1" fmla="*/ 0 h 1906"/>
                <a:gd name="T2" fmla="*/ 0 w 5740"/>
                <a:gd name="T3" fmla="*/ 1542 h 1906"/>
                <a:gd name="T4" fmla="*/ 5794 w 5740"/>
                <a:gd name="T5" fmla="*/ 1542 h 1906"/>
                <a:gd name="T6" fmla="*/ 5794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sp>
        <p:nvSpPr>
          <p:cNvPr id="4109"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30" tIns="45715" rIns="91430" bIns="45715" numCol="1" anchor="ctr" anchorCtr="0" compatLnSpc="1">
            <a:prstTxWarp prst="textNoShape">
              <a:avLst/>
            </a:prstTxWarp>
          </a:bodyPr>
          <a:lstStyle/>
          <a:p>
            <a:pPr lvl="0"/>
            <a:r>
              <a:rPr lang="en-US" smtClean="0"/>
              <a:t>Click to edit Master title style</a:t>
            </a:r>
          </a:p>
        </p:txBody>
      </p:sp>
      <p:sp>
        <p:nvSpPr>
          <p:cNvPr id="4110"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30" tIns="45715" rIns="91430" bIns="45715" numCol="1" anchor="b" anchorCtr="0" compatLnSpc="1">
            <a:prstTxWarp prst="textNoShape">
              <a:avLst/>
            </a:prstTxWarp>
          </a:bodyPr>
          <a:lstStyle>
            <a:lvl1pPr algn="ctr" eaLnBrk="1" hangingPunct="1">
              <a:defRPr sz="1200">
                <a:latin typeface="Arial" charset="0"/>
              </a:defRPr>
            </a:lvl1pPr>
          </a:lstStyle>
          <a:p>
            <a:pPr>
              <a:defRPr/>
            </a:pPr>
            <a:r>
              <a:rPr lang="en-US" dirty="0"/>
              <a:t>May 2, 2014</a:t>
            </a:r>
          </a:p>
        </p:txBody>
      </p:sp>
      <p:sp>
        <p:nvSpPr>
          <p:cNvPr id="4111"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30" tIns="45715" rIns="91430" bIns="4571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792"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iming>
    <p:tnLst>
      <p:par>
        <p:cTn id="1" dur="indefinite" restart="never" nodeType="tmRoot"/>
      </p:par>
    </p:tnLst>
  </p:timing>
  <p:hf hdr="0" dt="0"/>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143000"/>
            <a:ext cx="7772400" cy="1920875"/>
          </a:xfrm>
        </p:spPr>
        <p:txBody>
          <a:bodyPr>
            <a:normAutofit fontScale="90000"/>
          </a:bodyPr>
          <a:lstStyle/>
          <a:p>
            <a:pPr eaLnBrk="1" hangingPunct="1">
              <a:defRPr/>
            </a:pPr>
            <a:r>
              <a:rPr lang="en-US" sz="4800" dirty="0" smtClean="0"/>
              <a:t>Overview of Rappahannock Area Health District (RAHD)</a:t>
            </a:r>
          </a:p>
        </p:txBody>
      </p:sp>
      <p:sp>
        <p:nvSpPr>
          <p:cNvPr id="2051" name="Rectangle 3"/>
          <p:cNvSpPr>
            <a:spLocks noGrp="1" noChangeArrowheads="1"/>
          </p:cNvSpPr>
          <p:nvPr>
            <p:ph type="subTitle" idx="1"/>
          </p:nvPr>
        </p:nvSpPr>
        <p:spPr>
          <a:xfrm>
            <a:off x="838200" y="3429000"/>
            <a:ext cx="7620000" cy="2286000"/>
          </a:xfrm>
        </p:spPr>
        <p:txBody>
          <a:bodyPr>
            <a:normAutofit/>
          </a:bodyPr>
          <a:lstStyle/>
          <a:p>
            <a:pPr eaLnBrk="1" hangingPunct="1">
              <a:lnSpc>
                <a:spcPct val="80000"/>
              </a:lnSpc>
              <a:defRPr/>
            </a:pPr>
            <a:r>
              <a:rPr lang="en-US" sz="3000" b="1" dirty="0" smtClean="0"/>
              <a:t>Virginia Public Health &amp; Healthcare Preparedness Academy</a:t>
            </a:r>
          </a:p>
          <a:p>
            <a:pPr eaLnBrk="1" hangingPunct="1">
              <a:lnSpc>
                <a:spcPct val="80000"/>
              </a:lnSpc>
              <a:defRPr/>
            </a:pPr>
            <a:endParaRPr lang="en-US" sz="2400" dirty="0" smtClean="0"/>
          </a:p>
          <a:p>
            <a:pPr eaLnBrk="1" hangingPunct="1">
              <a:lnSpc>
                <a:spcPct val="80000"/>
              </a:lnSpc>
              <a:defRPr/>
            </a:pPr>
            <a:r>
              <a:rPr lang="en-US" sz="2400" dirty="0" smtClean="0"/>
              <a:t>Brooke Rossheim, M.D., M.P.H.</a:t>
            </a:r>
          </a:p>
          <a:p>
            <a:pPr eaLnBrk="1" hangingPunct="1">
              <a:lnSpc>
                <a:spcPct val="80000"/>
              </a:lnSpc>
              <a:defRPr/>
            </a:pPr>
            <a:endParaRPr lang="en-US" sz="2400" dirty="0" smtClean="0"/>
          </a:p>
          <a:p>
            <a:pPr eaLnBrk="1" hangingPunct="1">
              <a:lnSpc>
                <a:spcPct val="80000"/>
              </a:lnSpc>
              <a:defRPr/>
            </a:pPr>
            <a:r>
              <a:rPr lang="en-US" sz="2400" dirty="0" smtClean="0"/>
              <a:t>June 1, 2017</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Population Health - I</a:t>
            </a:r>
            <a:endParaRPr lang="en-US" dirty="0"/>
          </a:p>
        </p:txBody>
      </p:sp>
      <p:sp>
        <p:nvSpPr>
          <p:cNvPr id="3" name="Content Placeholder 2"/>
          <p:cNvSpPr>
            <a:spLocks noGrp="1"/>
          </p:cNvSpPr>
          <p:nvPr>
            <p:ph idx="1"/>
          </p:nvPr>
        </p:nvSpPr>
        <p:spPr/>
        <p:txBody>
          <a:bodyPr>
            <a:normAutofit fontScale="62500" lnSpcReduction="20000"/>
          </a:bodyPr>
          <a:lstStyle/>
          <a:p>
            <a:pPr>
              <a:defRPr/>
            </a:pPr>
            <a:r>
              <a:rPr lang="en-US" dirty="0" smtClean="0"/>
              <a:t>Mary Washington Healthcare, RAHD, University of Mary Washington, Rappahannock United Way, Moss Free Clinic, Spotsylvania Regional Medical Center, GEICO and Rappahannock Area CSB and Healthy Communities Institute (consultant) conducted and completed a community health needs assessment (CHNA) in 2015-2016</a:t>
            </a:r>
          </a:p>
          <a:p>
            <a:pPr>
              <a:defRPr/>
            </a:pPr>
            <a:endParaRPr lang="en-US" dirty="0" smtClean="0"/>
          </a:p>
          <a:p>
            <a:pPr>
              <a:defRPr/>
            </a:pPr>
            <a:r>
              <a:rPr lang="en-US" dirty="0" smtClean="0"/>
              <a:t>Using qualitative and quantitative data, 15 prioritized health needs identified</a:t>
            </a:r>
          </a:p>
          <a:p>
            <a:pPr>
              <a:defRPr/>
            </a:pPr>
            <a:endParaRPr lang="en-US" dirty="0" smtClean="0"/>
          </a:p>
          <a:p>
            <a:pPr>
              <a:defRPr/>
            </a:pPr>
            <a:r>
              <a:rPr lang="en-US" dirty="0" smtClean="0"/>
              <a:t>Final list of priority health needs in PD 16:</a:t>
            </a:r>
          </a:p>
          <a:p>
            <a:pPr lvl="1">
              <a:defRPr/>
            </a:pPr>
            <a:r>
              <a:rPr lang="en-US" dirty="0" smtClean="0"/>
              <a:t>Obesity (including childhood obesity)</a:t>
            </a:r>
          </a:p>
          <a:p>
            <a:pPr lvl="1">
              <a:defRPr/>
            </a:pPr>
            <a:r>
              <a:rPr lang="en-US" dirty="0" smtClean="0"/>
              <a:t>Access to Health Services</a:t>
            </a:r>
          </a:p>
          <a:p>
            <a:pPr lvl="1">
              <a:defRPr/>
            </a:pPr>
            <a:r>
              <a:rPr lang="en-US" dirty="0" smtClean="0"/>
              <a:t>Substance Abuse (with emphasis on tobacco, illegal drugs and teen/adolescent drug abuse)</a:t>
            </a:r>
          </a:p>
          <a:p>
            <a:pPr lvl="1">
              <a:defRPr/>
            </a:pPr>
            <a:r>
              <a:rPr lang="en-US" dirty="0" smtClean="0"/>
              <a:t>Behavioral Health (with emphasis on teens, young adults &amp; seniors)</a:t>
            </a:r>
          </a:p>
          <a:p>
            <a:pPr lvl="1">
              <a:defRPr/>
            </a:pPr>
            <a:r>
              <a:rPr lang="en-US" dirty="0" smtClean="0"/>
              <a:t>Cancer (breast, lung and prostate cancers)</a:t>
            </a:r>
            <a:endParaRPr lang="en-US" dirty="0"/>
          </a:p>
        </p:txBody>
      </p:sp>
      <p:sp>
        <p:nvSpPr>
          <p:cNvPr id="12292"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fld id="{6032BC73-17C0-4D8F-983F-2836FE024D3F}" type="slidenum">
              <a:rPr lang="en-US" altLang="en-US" sz="1200" b="1" smtClean="0">
                <a:latin typeface="Arial" charset="0"/>
              </a:rPr>
              <a:pPr>
                <a:spcBef>
                  <a:spcPct val="0"/>
                </a:spcBef>
                <a:buClrTx/>
                <a:buSzTx/>
                <a:buFontTx/>
                <a:buNone/>
              </a:pPr>
              <a:t>10</a:t>
            </a:fld>
            <a:endParaRPr lang="en-US" altLang="en-US" sz="1200" b="1" dirty="0" smtClean="0">
              <a:latin typeface="Arial" charset="0"/>
            </a:endParaRPr>
          </a:p>
        </p:txBody>
      </p:sp>
      <p:sp>
        <p:nvSpPr>
          <p:cNvPr id="12293" name="Footer Placeholder 4"/>
          <p:cNvSpPr>
            <a:spLocks noGrp="1"/>
          </p:cNvSpPr>
          <p:nvPr>
            <p:ph type="ftr"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r>
              <a:rPr lang="en-US" altLang="en-US" sz="1200" b="1" dirty="0" smtClean="0">
                <a:latin typeface="Arial" charset="0"/>
              </a:rPr>
              <a:t>June 1, 2017</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Population Health - II</a:t>
            </a:r>
            <a:endParaRPr lang="en-US" dirty="0"/>
          </a:p>
        </p:txBody>
      </p:sp>
      <p:sp>
        <p:nvSpPr>
          <p:cNvPr id="3" name="Content Placeholder 2"/>
          <p:cNvSpPr>
            <a:spLocks noGrp="1"/>
          </p:cNvSpPr>
          <p:nvPr>
            <p:ph idx="1"/>
          </p:nvPr>
        </p:nvSpPr>
        <p:spPr/>
        <p:txBody>
          <a:bodyPr>
            <a:normAutofit fontScale="92500" lnSpcReduction="10000"/>
          </a:bodyPr>
          <a:lstStyle/>
          <a:p>
            <a:pPr>
              <a:defRPr/>
            </a:pPr>
            <a:r>
              <a:rPr lang="en-US" dirty="0" smtClean="0"/>
              <a:t>RAHD began community health assessment – community health improvement plan in late 2016 – focus is Fredericksburg City</a:t>
            </a:r>
          </a:p>
          <a:p>
            <a:pPr>
              <a:defRPr/>
            </a:pPr>
            <a:endParaRPr lang="en-US" dirty="0" smtClean="0"/>
          </a:p>
          <a:p>
            <a:pPr>
              <a:defRPr/>
            </a:pPr>
            <a:r>
              <a:rPr lang="en-US" dirty="0" smtClean="0"/>
              <a:t>In process of completing CHA using MAPP process</a:t>
            </a:r>
          </a:p>
          <a:p>
            <a:pPr lvl="1">
              <a:defRPr/>
            </a:pPr>
            <a:r>
              <a:rPr lang="en-US" dirty="0" smtClean="0"/>
              <a:t>Established Steering Committee of external stakeholders</a:t>
            </a:r>
          </a:p>
          <a:p>
            <a:pPr lvl="1">
              <a:defRPr/>
            </a:pPr>
            <a:r>
              <a:rPr lang="en-US" dirty="0" smtClean="0"/>
              <a:t>Have internal RAHD “steering” committee</a:t>
            </a:r>
          </a:p>
          <a:p>
            <a:pPr lvl="1">
              <a:defRPr/>
            </a:pPr>
            <a:r>
              <a:rPr lang="en-US" dirty="0" smtClean="0"/>
              <a:t>Working with multiple stakeholder groups</a:t>
            </a:r>
          </a:p>
          <a:p>
            <a:pPr lvl="1">
              <a:defRPr/>
            </a:pPr>
            <a:r>
              <a:rPr lang="en-US" dirty="0" smtClean="0"/>
              <a:t>Will do </a:t>
            </a:r>
            <a:r>
              <a:rPr lang="en-US" dirty="0" smtClean="0"/>
              <a:t>door-to-door surveying in June 2017</a:t>
            </a:r>
          </a:p>
          <a:p>
            <a:pPr lvl="1">
              <a:defRPr/>
            </a:pPr>
            <a:endParaRPr lang="en-US" dirty="0" smtClean="0"/>
          </a:p>
        </p:txBody>
      </p:sp>
      <p:sp>
        <p:nvSpPr>
          <p:cNvPr id="13316"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fld id="{6F08C328-0108-4D30-BCC8-69B354693868}" type="slidenum">
              <a:rPr lang="en-US" altLang="en-US" sz="1200" b="1" smtClean="0">
                <a:latin typeface="Arial" charset="0"/>
              </a:rPr>
              <a:pPr>
                <a:spcBef>
                  <a:spcPct val="0"/>
                </a:spcBef>
                <a:buClrTx/>
                <a:buSzTx/>
                <a:buFontTx/>
                <a:buNone/>
              </a:pPr>
              <a:t>11</a:t>
            </a:fld>
            <a:endParaRPr lang="en-US" altLang="en-US" sz="1200" b="1" dirty="0" smtClean="0">
              <a:latin typeface="Arial" charset="0"/>
            </a:endParaRPr>
          </a:p>
        </p:txBody>
      </p:sp>
      <p:sp>
        <p:nvSpPr>
          <p:cNvPr id="13317" name="Footer Placeholder 4"/>
          <p:cNvSpPr>
            <a:spLocks noGrp="1"/>
          </p:cNvSpPr>
          <p:nvPr>
            <p:ph type="ftr"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r>
              <a:rPr lang="en-US" altLang="en-US" sz="1200" b="1" dirty="0" smtClean="0">
                <a:latin typeface="Arial" charset="0"/>
              </a:rPr>
              <a:t>June 1, 2017</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Opioid issue – </a:t>
            </a:r>
            <a:r>
              <a:rPr lang="en-US" dirty="0" smtClean="0"/>
              <a:t>RAHD</a:t>
            </a:r>
            <a:endParaRPr lang="en-US" dirty="0"/>
          </a:p>
        </p:txBody>
      </p:sp>
      <p:sp>
        <p:nvSpPr>
          <p:cNvPr id="3" name="Content Placeholder 2"/>
          <p:cNvSpPr>
            <a:spLocks noGrp="1"/>
          </p:cNvSpPr>
          <p:nvPr>
            <p:ph idx="1"/>
          </p:nvPr>
        </p:nvSpPr>
        <p:spPr>
          <a:xfrm>
            <a:off x="457200" y="1600200"/>
            <a:ext cx="8229600" cy="4419600"/>
          </a:xfrm>
        </p:spPr>
        <p:txBody>
          <a:bodyPr>
            <a:normAutofit fontScale="92500" lnSpcReduction="10000"/>
          </a:bodyPr>
          <a:lstStyle/>
          <a:p>
            <a:pPr>
              <a:defRPr/>
            </a:pPr>
            <a:r>
              <a:rPr lang="en-US" dirty="0" smtClean="0"/>
              <a:t>Opioid-related deaths from fentanyl and heroin have increased in </a:t>
            </a:r>
            <a:r>
              <a:rPr lang="en-US" dirty="0" smtClean="0"/>
              <a:t>Planning </a:t>
            </a:r>
            <a:r>
              <a:rPr lang="en-US" dirty="0" smtClean="0"/>
              <a:t>District 16 over last several years</a:t>
            </a:r>
          </a:p>
          <a:p>
            <a:pPr>
              <a:defRPr/>
            </a:pPr>
            <a:endParaRPr lang="en-US" dirty="0"/>
          </a:p>
          <a:p>
            <a:pPr>
              <a:defRPr/>
            </a:pPr>
            <a:r>
              <a:rPr lang="en-US" dirty="0" smtClean="0"/>
              <a:t>ED visits for heroin overdose increased from 2015 to 2016 in </a:t>
            </a:r>
            <a:r>
              <a:rPr lang="en-US" dirty="0" smtClean="0"/>
              <a:t>PD </a:t>
            </a:r>
            <a:r>
              <a:rPr lang="en-US" dirty="0" smtClean="0"/>
              <a:t>16</a:t>
            </a:r>
          </a:p>
          <a:p>
            <a:pPr>
              <a:defRPr/>
            </a:pPr>
            <a:endParaRPr lang="en-US" dirty="0"/>
          </a:p>
          <a:p>
            <a:pPr>
              <a:defRPr/>
            </a:pPr>
            <a:r>
              <a:rPr lang="en-US" dirty="0" smtClean="0"/>
              <a:t>Rate of EMS administration of Narcan has increased each year from 2013 to 2016 </a:t>
            </a:r>
            <a:r>
              <a:rPr lang="en-US" dirty="0" smtClean="0"/>
              <a:t>in </a:t>
            </a:r>
            <a:r>
              <a:rPr lang="en-US" dirty="0" smtClean="0"/>
              <a:t>PD 16</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dirty="0"/>
          </a:p>
        </p:txBody>
      </p:sp>
      <p:sp>
        <p:nvSpPr>
          <p:cNvPr id="3" name="Content Placeholder 2"/>
          <p:cNvSpPr>
            <a:spLocks noGrp="1"/>
          </p:cNvSpPr>
          <p:nvPr>
            <p:ph idx="1"/>
          </p:nvPr>
        </p:nvSpPr>
        <p:spPr/>
        <p:txBody>
          <a:bodyPr/>
          <a:lstStyle/>
          <a:p>
            <a:pPr>
              <a:defRPr/>
            </a:pPr>
            <a:endParaRPr lang="en-US" dirty="0"/>
          </a:p>
        </p:txBody>
      </p:sp>
      <p:sp>
        <p:nvSpPr>
          <p:cNvPr id="15364"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fld id="{9B90E556-C388-4521-9D0D-7A60B76B5221}" type="slidenum">
              <a:rPr lang="en-US" altLang="en-US" sz="1200" b="1" smtClean="0">
                <a:latin typeface="Arial" charset="0"/>
              </a:rPr>
              <a:pPr>
                <a:spcBef>
                  <a:spcPct val="0"/>
                </a:spcBef>
                <a:buClrTx/>
                <a:buSzTx/>
                <a:buFontTx/>
                <a:buNone/>
              </a:pPr>
              <a:t>13</a:t>
            </a:fld>
            <a:endParaRPr lang="en-US" altLang="en-US" sz="1200" b="1" dirty="0" smtClean="0">
              <a:latin typeface="Arial" charset="0"/>
            </a:endParaRPr>
          </a:p>
        </p:txBody>
      </p:sp>
      <p:sp>
        <p:nvSpPr>
          <p:cNvPr id="15365" name="Footer Placeholder 4"/>
          <p:cNvSpPr>
            <a:spLocks noGrp="1"/>
          </p:cNvSpPr>
          <p:nvPr>
            <p:ph type="ftr"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r>
              <a:rPr lang="en-US" altLang="en-US" sz="1200" b="1" dirty="0" smtClean="0">
                <a:latin typeface="Arial" charset="0"/>
              </a:rPr>
              <a:t>June 1, 2017</a:t>
            </a:r>
          </a:p>
        </p:txBody>
      </p:sp>
      <p:pic>
        <p:nvPicPr>
          <p:cNvPr id="153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42900"/>
            <a:ext cx="8305800" cy="6056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fld id="{D10BA841-4FBA-405C-8D20-5A93100E3F36}" type="slidenum">
              <a:rPr lang="en-US" altLang="en-US" sz="1200" b="1" smtClean="0">
                <a:latin typeface="Arial" charset="0"/>
              </a:rPr>
              <a:pPr>
                <a:spcBef>
                  <a:spcPct val="0"/>
                </a:spcBef>
                <a:buClrTx/>
                <a:buSzTx/>
                <a:buFontTx/>
                <a:buNone/>
              </a:pPr>
              <a:t>14</a:t>
            </a:fld>
            <a:endParaRPr lang="en-US" altLang="en-US" sz="1200" b="1" dirty="0" smtClean="0">
              <a:latin typeface="Arial" charset="0"/>
            </a:endParaRPr>
          </a:p>
        </p:txBody>
      </p:sp>
      <p:sp>
        <p:nvSpPr>
          <p:cNvPr id="16387" name="Footer Placeholder 4"/>
          <p:cNvSpPr>
            <a:spLocks noGrp="1"/>
          </p:cNvSpPr>
          <p:nvPr>
            <p:ph type="ftr"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r>
              <a:rPr lang="en-US" altLang="en-US" sz="1200" b="1" dirty="0" smtClean="0">
                <a:latin typeface="Arial" charset="0"/>
              </a:rPr>
              <a:t>June 1, 2017</a:t>
            </a:r>
          </a:p>
        </p:txBody>
      </p:sp>
      <p:pic>
        <p:nvPicPr>
          <p:cNvPr id="1638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42900"/>
            <a:ext cx="8305800" cy="6113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defRPr/>
            </a:pPr>
            <a:r>
              <a:rPr lang="en-US" dirty="0" smtClean="0"/>
              <a:t>Good things at RAHD</a:t>
            </a:r>
            <a:endParaRPr lang="en-US" dirty="0"/>
          </a:p>
        </p:txBody>
      </p:sp>
      <p:sp>
        <p:nvSpPr>
          <p:cNvPr id="2" name="Content Placeholder 1"/>
          <p:cNvSpPr>
            <a:spLocks noGrp="1"/>
          </p:cNvSpPr>
          <p:nvPr>
            <p:ph idx="1"/>
          </p:nvPr>
        </p:nvSpPr>
        <p:spPr/>
        <p:txBody>
          <a:bodyPr>
            <a:normAutofit fontScale="70000" lnSpcReduction="20000"/>
          </a:bodyPr>
          <a:lstStyle/>
          <a:p>
            <a:r>
              <a:rPr lang="en-US" dirty="0" smtClean="0"/>
              <a:t>Steady decline in PD 16 infant mortality rate from 2009 – 2013 since RAHD prenatal care clinics opened in 2009</a:t>
            </a:r>
          </a:p>
          <a:p>
            <a:r>
              <a:rPr lang="en-US" dirty="0" smtClean="0"/>
              <a:t>RAHD enjoys good relationships with all five localities it serves</a:t>
            </a:r>
          </a:p>
          <a:p>
            <a:r>
              <a:rPr lang="en-US" dirty="0" smtClean="0"/>
              <a:t>RAHD is a trusted source of public health info – we receive many calls, inquiries from local healthcare providers, localities, general public, schools, daycares, etc. for public health recommendations</a:t>
            </a:r>
          </a:p>
          <a:p>
            <a:r>
              <a:rPr lang="en-US" dirty="0" smtClean="0"/>
              <a:t>RAHD part of the “fabric” of the community – work collaboratively with many community partners on clinical and public health issues (obesity, school health issues, EP&amp;R and more)</a:t>
            </a:r>
          </a:p>
          <a:p>
            <a:r>
              <a:rPr lang="en-US" dirty="0" smtClean="0"/>
              <a:t>Received </a:t>
            </a:r>
            <a:r>
              <a:rPr lang="en-US" dirty="0" smtClean="0"/>
              <a:t>PPHR</a:t>
            </a:r>
            <a:r>
              <a:rPr lang="en-US" dirty="0" smtClean="0"/>
              <a:t> re-recognition in January 2017</a:t>
            </a:r>
          </a:p>
          <a:p>
            <a:r>
              <a:rPr lang="en-US" dirty="0" smtClean="0"/>
              <a:t>Dedicated staff who keep a large, busy and complex health district up and running</a:t>
            </a:r>
            <a:endParaRPr lang="en-US" dirty="0"/>
          </a:p>
        </p:txBody>
      </p:sp>
      <p:sp>
        <p:nvSpPr>
          <p:cNvPr id="17412" name="Slide Number Placeholder 1"/>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fld id="{4867EBDB-109D-4A89-8628-266B364F85A5}" type="slidenum">
              <a:rPr lang="en-US" altLang="en-US" sz="1200" b="1" smtClean="0">
                <a:latin typeface="Arial" charset="0"/>
              </a:rPr>
              <a:pPr>
                <a:spcBef>
                  <a:spcPct val="0"/>
                </a:spcBef>
                <a:buClrTx/>
                <a:buSzTx/>
                <a:buFontTx/>
                <a:buNone/>
              </a:pPr>
              <a:t>15</a:t>
            </a:fld>
            <a:endParaRPr lang="en-US" altLang="en-US" sz="1200" b="1" dirty="0" smtClean="0">
              <a:latin typeface="Arial" charset="0"/>
            </a:endParaRPr>
          </a:p>
        </p:txBody>
      </p:sp>
      <p:sp>
        <p:nvSpPr>
          <p:cNvPr id="17413" name="Footer Placeholder 2"/>
          <p:cNvSpPr>
            <a:spLocks noGrp="1"/>
          </p:cNvSpPr>
          <p:nvPr>
            <p:ph type="ftr"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r>
              <a:rPr lang="en-US" altLang="en-US" sz="1200" b="1" dirty="0" smtClean="0">
                <a:latin typeface="Arial" charset="0"/>
              </a:rPr>
              <a:t>June 1, 2017</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756AC425-FAD5-4D48-991B-B079F3EEA787}" type="slidenum">
              <a:rPr lang="en-US" b="1" smtClean="0"/>
              <a:pPr>
                <a:defRPr/>
              </a:pPr>
              <a:t>16</a:t>
            </a:fld>
            <a:endParaRPr lang="en-US" b="1" dirty="0"/>
          </a:p>
        </p:txBody>
      </p:sp>
      <p:sp>
        <p:nvSpPr>
          <p:cNvPr id="5" name="Footer Placeholder 4"/>
          <p:cNvSpPr>
            <a:spLocks noGrp="1"/>
          </p:cNvSpPr>
          <p:nvPr>
            <p:ph type="ftr" sz="quarter" idx="12"/>
          </p:nvPr>
        </p:nvSpPr>
        <p:spPr/>
        <p:txBody>
          <a:bodyPr/>
          <a:lstStyle/>
          <a:p>
            <a:pPr>
              <a:defRPr/>
            </a:pPr>
            <a:r>
              <a:rPr lang="en-US" b="1" dirty="0" smtClean="0"/>
              <a:t>June 1, 2017</a:t>
            </a:r>
            <a:endParaRPr lang="en-US" b="1" dirty="0"/>
          </a:p>
        </p:txBody>
      </p:sp>
      <p:sp>
        <p:nvSpPr>
          <p:cNvPr id="3" name="Content Placeholder 2"/>
          <p:cNvSpPr>
            <a:spLocks noGrp="1"/>
          </p:cNvSpPr>
          <p:nvPr>
            <p:ph idx="4294967295"/>
          </p:nvPr>
        </p:nvSpPr>
        <p:spPr>
          <a:xfrm>
            <a:off x="0" y="1600200"/>
            <a:ext cx="9144000" cy="4525963"/>
          </a:xfrm>
        </p:spPr>
        <p:txBody>
          <a:bodyPr/>
          <a:lstStyle/>
          <a:p>
            <a:pPr marL="0" indent="0" algn="ctr">
              <a:buNone/>
            </a:pPr>
            <a:r>
              <a:rPr lang="en-US" sz="4400" b="1" dirty="0" smtClean="0"/>
              <a:t>Thanks for your attention</a:t>
            </a:r>
          </a:p>
          <a:p>
            <a:pPr marL="0" indent="0" algn="ctr">
              <a:buNone/>
            </a:pPr>
            <a:endParaRPr lang="en-US" sz="4400" b="1" dirty="0"/>
          </a:p>
          <a:p>
            <a:pPr marL="0" indent="0" algn="ctr">
              <a:buNone/>
            </a:pPr>
            <a:r>
              <a:rPr lang="en-US" sz="4400" b="1" dirty="0" smtClean="0"/>
              <a:t>Questions?</a:t>
            </a:r>
            <a:endParaRPr lang="en-US" sz="4400" b="1" dirty="0"/>
          </a:p>
        </p:txBody>
      </p:sp>
    </p:spTree>
    <p:extLst>
      <p:ext uri="{BB962C8B-B14F-4D97-AF65-F5344CB8AC3E}">
        <p14:creationId xmlns:p14="http://schemas.microsoft.com/office/powerpoint/2010/main" val="2490113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fld id="{2C3498F3-E269-4471-9942-0F45249BEB7C}" type="slidenum">
              <a:rPr lang="en-US" altLang="en-US" sz="1200" b="1" smtClean="0">
                <a:latin typeface="Arial" charset="0"/>
              </a:rPr>
              <a:pPr>
                <a:spcBef>
                  <a:spcPct val="0"/>
                </a:spcBef>
                <a:buClrTx/>
                <a:buSzTx/>
                <a:buFontTx/>
                <a:buNone/>
              </a:pPr>
              <a:t>2</a:t>
            </a:fld>
            <a:endParaRPr lang="en-US" altLang="en-US" sz="1200" b="1" dirty="0" smtClean="0">
              <a:latin typeface="Arial" charset="0"/>
            </a:endParaRPr>
          </a:p>
        </p:txBody>
      </p:sp>
      <p:sp>
        <p:nvSpPr>
          <p:cNvPr id="4099" name="Footer Placeholder 4"/>
          <p:cNvSpPr>
            <a:spLocks noGrp="1"/>
          </p:cNvSpPr>
          <p:nvPr>
            <p:ph type="ftr"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r>
              <a:rPr lang="en-US" altLang="en-US" sz="1200" b="1" dirty="0" smtClean="0">
                <a:latin typeface="Arial" charset="0"/>
              </a:rPr>
              <a:t>June 1, 2017</a:t>
            </a:r>
          </a:p>
        </p:txBody>
      </p:sp>
      <p:pic>
        <p:nvPicPr>
          <p:cNvPr id="4100" name="Picture 2" descr="District Map of Virgin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450" y="1295400"/>
            <a:ext cx="882015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Oval 5"/>
          <p:cNvSpPr>
            <a:spLocks noChangeArrowheads="1"/>
          </p:cNvSpPr>
          <p:nvPr/>
        </p:nvSpPr>
        <p:spPr bwMode="auto">
          <a:xfrm>
            <a:off x="5867400" y="2819400"/>
            <a:ext cx="1295400" cy="1219200"/>
          </a:xfrm>
          <a:prstGeom prst="ellipse">
            <a:avLst/>
          </a:prstGeom>
          <a:noFill/>
          <a:ln w="571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endParaRPr lang="en-US" altLang="en-US" sz="1800" dirty="0"/>
          </a:p>
        </p:txBody>
      </p:sp>
      <p:sp>
        <p:nvSpPr>
          <p:cNvPr id="4102" name="TextBox 6"/>
          <p:cNvSpPr txBox="1">
            <a:spLocks noChangeArrowheads="1"/>
          </p:cNvSpPr>
          <p:nvPr/>
        </p:nvSpPr>
        <p:spPr bwMode="auto">
          <a:xfrm>
            <a:off x="457200" y="304800"/>
            <a:ext cx="822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lgn="ctr">
              <a:spcBef>
                <a:spcPct val="0"/>
              </a:spcBef>
              <a:buClrTx/>
              <a:buSzTx/>
              <a:buFontTx/>
              <a:buNone/>
            </a:pPr>
            <a:r>
              <a:rPr lang="en-US" altLang="en-US" b="1" dirty="0"/>
              <a:t>Rappahannock Area Health District (RAHD)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Basic data</a:t>
            </a:r>
            <a:endParaRPr lang="en-US" dirty="0"/>
          </a:p>
        </p:txBody>
      </p:sp>
      <p:sp>
        <p:nvSpPr>
          <p:cNvPr id="3" name="Content Placeholder 2"/>
          <p:cNvSpPr>
            <a:spLocks noGrp="1"/>
          </p:cNvSpPr>
          <p:nvPr>
            <p:ph idx="1"/>
          </p:nvPr>
        </p:nvSpPr>
        <p:spPr/>
        <p:txBody>
          <a:bodyPr>
            <a:normAutofit fontScale="92500" lnSpcReduction="20000"/>
          </a:bodyPr>
          <a:lstStyle/>
          <a:p>
            <a:pPr>
              <a:defRPr/>
            </a:pPr>
            <a:r>
              <a:rPr lang="en-US" dirty="0" smtClean="0"/>
              <a:t>Rappahannock Area Health District = Planning District 16</a:t>
            </a:r>
          </a:p>
          <a:p>
            <a:pPr>
              <a:defRPr/>
            </a:pPr>
            <a:r>
              <a:rPr lang="en-US" dirty="0" smtClean="0"/>
              <a:t>Comprised of City of Fredericksburg and counties of Caroline, King George, Spotsylvania and Stafford</a:t>
            </a:r>
          </a:p>
          <a:p>
            <a:pPr>
              <a:defRPr/>
            </a:pPr>
            <a:r>
              <a:rPr lang="en-US" dirty="0" smtClean="0"/>
              <a:t>1400 </a:t>
            </a:r>
            <a:r>
              <a:rPr lang="en-US" dirty="0" smtClean="0"/>
              <a:t>square miles – has business impact – lot of driving time for inspections, investigations, DOT</a:t>
            </a:r>
          </a:p>
          <a:p>
            <a:pPr>
              <a:defRPr/>
            </a:pPr>
            <a:r>
              <a:rPr lang="en-US" dirty="0" smtClean="0"/>
              <a:t>83 FTE; MEL = 90 FTE</a:t>
            </a:r>
          </a:p>
          <a:p>
            <a:pPr>
              <a:defRPr/>
            </a:pPr>
            <a:r>
              <a:rPr lang="en-US" dirty="0" smtClean="0"/>
              <a:t>Not </a:t>
            </a:r>
            <a:r>
              <a:rPr lang="en-US" dirty="0" smtClean="0"/>
              <a:t>considered </a:t>
            </a:r>
            <a:r>
              <a:rPr lang="en-US" dirty="0" smtClean="0"/>
              <a:t>part of National Capital Region (this starts in Prince William County) though many </a:t>
            </a:r>
            <a:r>
              <a:rPr lang="en-US" dirty="0" smtClean="0"/>
              <a:t>RAHD residents </a:t>
            </a:r>
            <a:r>
              <a:rPr lang="en-US" dirty="0" smtClean="0"/>
              <a:t>work in NCR</a:t>
            </a:r>
            <a:endParaRPr lang="en-US" dirty="0"/>
          </a:p>
        </p:txBody>
      </p:sp>
      <p:sp>
        <p:nvSpPr>
          <p:cNvPr id="5124"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fld id="{50DBA7B2-08D4-4E54-8535-FD1491D201DD}" type="slidenum">
              <a:rPr lang="en-US" altLang="en-US" sz="1200" b="1" smtClean="0">
                <a:latin typeface="Arial" charset="0"/>
              </a:rPr>
              <a:pPr>
                <a:spcBef>
                  <a:spcPct val="0"/>
                </a:spcBef>
                <a:buClrTx/>
                <a:buSzTx/>
                <a:buFontTx/>
                <a:buNone/>
              </a:pPr>
              <a:t>3</a:t>
            </a:fld>
            <a:endParaRPr lang="en-US" altLang="en-US" sz="1200" b="1" dirty="0" smtClean="0">
              <a:latin typeface="Arial" charset="0"/>
            </a:endParaRPr>
          </a:p>
        </p:txBody>
      </p:sp>
      <p:sp>
        <p:nvSpPr>
          <p:cNvPr id="5125" name="Footer Placeholder 4"/>
          <p:cNvSpPr>
            <a:spLocks noGrp="1"/>
          </p:cNvSpPr>
          <p:nvPr>
            <p:ph type="ftr"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r>
              <a:rPr lang="en-US" altLang="en-US" sz="1200" b="1" dirty="0" smtClean="0">
                <a:latin typeface="Arial" charset="0"/>
              </a:rPr>
              <a:t>June 1, 2017</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p:txBody>
          <a:bodyPr/>
          <a:lstStyle/>
          <a:p>
            <a:pPr eaLnBrk="1" hangingPunct="1">
              <a:defRPr/>
            </a:pPr>
            <a:r>
              <a:rPr lang="en-US" dirty="0" smtClean="0"/>
              <a:t>Population Growth</a:t>
            </a:r>
            <a:endParaRPr lang="en-US" dirty="0" smtClean="0"/>
          </a:p>
        </p:txBody>
      </p:sp>
      <p:sp>
        <p:nvSpPr>
          <p:cNvPr id="15363" name="Rectangle 3"/>
          <p:cNvSpPr>
            <a:spLocks noGrp="1" noChangeArrowheads="1"/>
          </p:cNvSpPr>
          <p:nvPr>
            <p:ph type="body" idx="1"/>
          </p:nvPr>
        </p:nvSpPr>
        <p:spPr/>
        <p:txBody>
          <a:bodyPr/>
          <a:lstStyle/>
          <a:p>
            <a:pPr marL="812800" indent="-812800" eaLnBrk="1" hangingPunct="1">
              <a:lnSpc>
                <a:spcPct val="90000"/>
              </a:lnSpc>
              <a:buFont typeface="Wingdings" pitchFamily="2" charset="2"/>
              <a:buNone/>
              <a:defRPr/>
            </a:pPr>
            <a:endParaRPr lang="en-US" sz="2800" b="1" dirty="0" smtClean="0"/>
          </a:p>
        </p:txBody>
      </p:sp>
      <p:sp>
        <p:nvSpPr>
          <p:cNvPr id="6148"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fld id="{2B2CBAE0-8560-4C96-B01D-0BF355778E13}" type="slidenum">
              <a:rPr lang="en-US" altLang="en-US" sz="1200" b="1" smtClean="0">
                <a:latin typeface="Arial" charset="0"/>
              </a:rPr>
              <a:pPr>
                <a:spcBef>
                  <a:spcPct val="0"/>
                </a:spcBef>
                <a:buClrTx/>
                <a:buSzTx/>
                <a:buFontTx/>
                <a:buNone/>
              </a:pPr>
              <a:t>4</a:t>
            </a:fld>
            <a:endParaRPr lang="en-US" altLang="en-US" sz="1200" b="1" dirty="0" smtClean="0">
              <a:latin typeface="Arial" charset="0"/>
            </a:endParaRPr>
          </a:p>
        </p:txBody>
      </p:sp>
      <p:sp>
        <p:nvSpPr>
          <p:cNvPr id="6149" name="Footer Placeholder 6"/>
          <p:cNvSpPr>
            <a:spLocks noGrp="1"/>
          </p:cNvSpPr>
          <p:nvPr>
            <p:ph type="ftr"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r>
              <a:rPr lang="en-US" altLang="en-US" sz="1200" b="1" dirty="0" smtClean="0">
                <a:latin typeface="Arial" charset="0"/>
              </a:rPr>
              <a:t>June 1, 2017</a:t>
            </a:r>
          </a:p>
        </p:txBody>
      </p:sp>
      <p:graphicFrame>
        <p:nvGraphicFramePr>
          <p:cNvPr id="2" name="Table 1"/>
          <p:cNvGraphicFramePr>
            <a:graphicFrameLocks noGrp="1"/>
          </p:cNvGraphicFramePr>
          <p:nvPr/>
        </p:nvGraphicFramePr>
        <p:xfrm>
          <a:off x="381000" y="1576388"/>
          <a:ext cx="8305800" cy="4429147"/>
        </p:xfrm>
        <a:graphic>
          <a:graphicData uri="http://schemas.openxmlformats.org/drawingml/2006/table">
            <a:tbl>
              <a:tblPr firstRow="1" bandRow="1">
                <a:tableStyleId>{5C22544A-7EE6-4342-B048-85BDC9FD1C3A}</a:tableStyleId>
              </a:tblPr>
              <a:tblGrid>
                <a:gridCol w="1661160"/>
                <a:gridCol w="1661160"/>
                <a:gridCol w="1661160"/>
                <a:gridCol w="1661160"/>
                <a:gridCol w="1661160"/>
              </a:tblGrid>
              <a:tr h="365741">
                <a:tc>
                  <a:txBody>
                    <a:bodyPr/>
                    <a:lstStyle/>
                    <a:p>
                      <a:pPr algn="ctr"/>
                      <a:endParaRPr lang="en-US" sz="1800" dirty="0"/>
                    </a:p>
                  </a:txBody>
                  <a:tcPr marT="45712" marB="45712" anchor="ctr"/>
                </a:tc>
                <a:tc>
                  <a:txBody>
                    <a:bodyPr/>
                    <a:lstStyle/>
                    <a:p>
                      <a:pPr algn="ctr"/>
                      <a:r>
                        <a:rPr lang="en-US" sz="1800" dirty="0" smtClean="0"/>
                        <a:t>1990</a:t>
                      </a:r>
                      <a:endParaRPr lang="en-US" sz="1800" dirty="0"/>
                    </a:p>
                  </a:txBody>
                  <a:tcPr marT="45712" marB="45712" anchor="ctr"/>
                </a:tc>
                <a:tc>
                  <a:txBody>
                    <a:bodyPr/>
                    <a:lstStyle/>
                    <a:p>
                      <a:pPr algn="ctr"/>
                      <a:r>
                        <a:rPr lang="en-US" sz="1800" dirty="0" smtClean="0"/>
                        <a:t>2000</a:t>
                      </a:r>
                      <a:endParaRPr lang="en-US" sz="1800" dirty="0"/>
                    </a:p>
                  </a:txBody>
                  <a:tcPr marT="45712" marB="45712" anchor="ctr"/>
                </a:tc>
                <a:tc>
                  <a:txBody>
                    <a:bodyPr/>
                    <a:lstStyle/>
                    <a:p>
                      <a:pPr algn="ctr"/>
                      <a:r>
                        <a:rPr lang="en-US" sz="1800" dirty="0" smtClean="0"/>
                        <a:t>2010</a:t>
                      </a:r>
                      <a:endParaRPr lang="en-US" sz="1800" dirty="0"/>
                    </a:p>
                  </a:txBody>
                  <a:tcPr marT="45712" marB="45712" anchor="ctr"/>
                </a:tc>
                <a:tc>
                  <a:txBody>
                    <a:bodyPr/>
                    <a:lstStyle/>
                    <a:p>
                      <a:pPr algn="ctr"/>
                      <a:r>
                        <a:rPr lang="en-US" sz="1800" dirty="0" smtClean="0"/>
                        <a:t>2016</a:t>
                      </a:r>
                      <a:r>
                        <a:rPr lang="en-US" sz="1800" baseline="0" dirty="0" smtClean="0"/>
                        <a:t> estimate</a:t>
                      </a:r>
                      <a:endParaRPr lang="en-US" sz="1800" dirty="0"/>
                    </a:p>
                  </a:txBody>
                  <a:tcPr marT="45712" marB="45712" anchor="ctr"/>
                </a:tc>
              </a:tr>
              <a:tr h="446927">
                <a:tc>
                  <a:txBody>
                    <a:bodyPr/>
                    <a:lstStyle/>
                    <a:p>
                      <a:pPr algn="ctr"/>
                      <a:r>
                        <a:rPr lang="en-US" sz="1800" dirty="0" smtClean="0"/>
                        <a:t>Caroline</a:t>
                      </a:r>
                      <a:endParaRPr lang="en-US" sz="1800" dirty="0"/>
                    </a:p>
                  </a:txBody>
                  <a:tcPr marT="45712" marB="45712" anchor="ctr"/>
                </a:tc>
                <a:tc>
                  <a:txBody>
                    <a:bodyPr/>
                    <a:lstStyle/>
                    <a:p>
                      <a:pPr algn="ctr"/>
                      <a:r>
                        <a:rPr lang="en-US" sz="1800" dirty="0" smtClean="0"/>
                        <a:t>19,217</a:t>
                      </a:r>
                      <a:endParaRPr lang="en-US" sz="1800" dirty="0"/>
                    </a:p>
                  </a:txBody>
                  <a:tcPr marT="45712" marB="45712" anchor="ctr"/>
                </a:tc>
                <a:tc>
                  <a:txBody>
                    <a:bodyPr/>
                    <a:lstStyle/>
                    <a:p>
                      <a:pPr algn="ctr"/>
                      <a:r>
                        <a:rPr lang="en-US" sz="1800" dirty="0" smtClean="0"/>
                        <a:t>22,121</a:t>
                      </a:r>
                      <a:endParaRPr lang="en-US" sz="1800" dirty="0"/>
                    </a:p>
                  </a:txBody>
                  <a:tcPr marT="45712" marB="45712" anchor="ctr"/>
                </a:tc>
                <a:tc>
                  <a:txBody>
                    <a:bodyPr/>
                    <a:lstStyle/>
                    <a:p>
                      <a:pPr algn="ctr"/>
                      <a:r>
                        <a:rPr lang="en-US" sz="1800" dirty="0" smtClean="0"/>
                        <a:t>28,545</a:t>
                      </a:r>
                      <a:endParaRPr lang="en-US" sz="1800" dirty="0"/>
                    </a:p>
                  </a:txBody>
                  <a:tcPr marT="45712" marB="45712" anchor="ctr"/>
                </a:tc>
                <a:tc>
                  <a:txBody>
                    <a:bodyPr/>
                    <a:lstStyle/>
                    <a:p>
                      <a:pPr algn="ctr"/>
                      <a:r>
                        <a:rPr lang="en-US" sz="1800" dirty="0" smtClean="0"/>
                        <a:t>30,178</a:t>
                      </a:r>
                      <a:endParaRPr lang="en-US" sz="1800" dirty="0"/>
                    </a:p>
                  </a:txBody>
                  <a:tcPr marT="45712" marB="45712" anchor="ctr"/>
                </a:tc>
              </a:tr>
              <a:tr h="446927">
                <a:tc>
                  <a:txBody>
                    <a:bodyPr/>
                    <a:lstStyle/>
                    <a:p>
                      <a:pPr algn="ctr"/>
                      <a:r>
                        <a:rPr lang="en-US" sz="1800" dirty="0" smtClean="0"/>
                        <a:t>Fredericksburg</a:t>
                      </a:r>
                      <a:r>
                        <a:rPr lang="en-US" sz="1800" baseline="0" dirty="0" smtClean="0"/>
                        <a:t> </a:t>
                      </a:r>
                      <a:endParaRPr lang="en-US" sz="1800" dirty="0"/>
                    </a:p>
                  </a:txBody>
                  <a:tcPr marT="45712" marB="45712" anchor="ctr"/>
                </a:tc>
                <a:tc>
                  <a:txBody>
                    <a:bodyPr/>
                    <a:lstStyle/>
                    <a:p>
                      <a:pPr algn="ctr"/>
                      <a:r>
                        <a:rPr lang="en-US" sz="1800" dirty="0" smtClean="0"/>
                        <a:t>19,027</a:t>
                      </a:r>
                      <a:endParaRPr lang="en-US" sz="1800" dirty="0"/>
                    </a:p>
                  </a:txBody>
                  <a:tcPr marT="45712" marB="45712" anchor="ctr"/>
                </a:tc>
                <a:tc>
                  <a:txBody>
                    <a:bodyPr/>
                    <a:lstStyle/>
                    <a:p>
                      <a:pPr algn="ctr"/>
                      <a:r>
                        <a:rPr lang="en-US" sz="1800" dirty="0" smtClean="0"/>
                        <a:t>19,279</a:t>
                      </a:r>
                      <a:endParaRPr lang="en-US" sz="1800" dirty="0"/>
                    </a:p>
                  </a:txBody>
                  <a:tcPr marT="45712" marB="45712" anchor="ctr"/>
                </a:tc>
                <a:tc>
                  <a:txBody>
                    <a:bodyPr/>
                    <a:lstStyle/>
                    <a:p>
                      <a:pPr algn="ctr"/>
                      <a:r>
                        <a:rPr lang="en-US" sz="1800" dirty="0" smtClean="0"/>
                        <a:t>24,286</a:t>
                      </a:r>
                      <a:endParaRPr lang="en-US" sz="1800" dirty="0"/>
                    </a:p>
                  </a:txBody>
                  <a:tcPr marT="45712" marB="45712" anchor="ctr"/>
                </a:tc>
                <a:tc>
                  <a:txBody>
                    <a:bodyPr/>
                    <a:lstStyle/>
                    <a:p>
                      <a:pPr algn="ctr"/>
                      <a:r>
                        <a:rPr lang="en-US" sz="1800" dirty="0" smtClean="0"/>
                        <a:t>28,297</a:t>
                      </a:r>
                      <a:endParaRPr lang="en-US" sz="1800" dirty="0"/>
                    </a:p>
                  </a:txBody>
                  <a:tcPr marT="45712" marB="45712" anchor="ctr"/>
                </a:tc>
              </a:tr>
              <a:tr h="446927">
                <a:tc>
                  <a:txBody>
                    <a:bodyPr/>
                    <a:lstStyle/>
                    <a:p>
                      <a:pPr algn="ctr"/>
                      <a:r>
                        <a:rPr lang="en-US" sz="1800" dirty="0" smtClean="0"/>
                        <a:t>King George</a:t>
                      </a:r>
                      <a:endParaRPr lang="en-US" sz="1800" dirty="0"/>
                    </a:p>
                  </a:txBody>
                  <a:tcPr marT="45712" marB="45712" anchor="ctr"/>
                </a:tc>
                <a:tc>
                  <a:txBody>
                    <a:bodyPr/>
                    <a:lstStyle/>
                    <a:p>
                      <a:pPr algn="ctr"/>
                      <a:r>
                        <a:rPr lang="en-US" sz="1800" dirty="0" smtClean="0"/>
                        <a:t>13,527</a:t>
                      </a:r>
                      <a:endParaRPr lang="en-US" sz="1800" dirty="0"/>
                    </a:p>
                  </a:txBody>
                  <a:tcPr marT="45712" marB="45712" anchor="ctr"/>
                </a:tc>
                <a:tc>
                  <a:txBody>
                    <a:bodyPr/>
                    <a:lstStyle/>
                    <a:p>
                      <a:pPr algn="ctr"/>
                      <a:r>
                        <a:rPr lang="en-US" sz="1800" dirty="0" smtClean="0"/>
                        <a:t>16,803</a:t>
                      </a:r>
                      <a:endParaRPr lang="en-US" sz="1800" dirty="0"/>
                    </a:p>
                  </a:txBody>
                  <a:tcPr marT="45712" marB="45712" anchor="ctr"/>
                </a:tc>
                <a:tc>
                  <a:txBody>
                    <a:bodyPr/>
                    <a:lstStyle/>
                    <a:p>
                      <a:pPr algn="ctr"/>
                      <a:r>
                        <a:rPr lang="en-US" sz="1800" dirty="0" smtClean="0"/>
                        <a:t>23,584</a:t>
                      </a:r>
                      <a:endParaRPr lang="en-US" sz="1800" dirty="0"/>
                    </a:p>
                  </a:txBody>
                  <a:tcPr marT="45712" marB="45712" anchor="ctr"/>
                </a:tc>
                <a:tc>
                  <a:txBody>
                    <a:bodyPr/>
                    <a:lstStyle/>
                    <a:p>
                      <a:pPr algn="ctr"/>
                      <a:r>
                        <a:rPr lang="en-US" sz="1800" dirty="0" smtClean="0"/>
                        <a:t>25,984</a:t>
                      </a:r>
                      <a:endParaRPr lang="en-US" sz="1800" dirty="0"/>
                    </a:p>
                  </a:txBody>
                  <a:tcPr marT="45712" marB="45712" anchor="ctr"/>
                </a:tc>
              </a:tr>
              <a:tr h="446927">
                <a:tc>
                  <a:txBody>
                    <a:bodyPr/>
                    <a:lstStyle/>
                    <a:p>
                      <a:pPr algn="ctr"/>
                      <a:r>
                        <a:rPr lang="en-US" sz="1800" dirty="0" smtClean="0"/>
                        <a:t>Spotsylvania</a:t>
                      </a:r>
                      <a:endParaRPr lang="en-US" sz="1800" dirty="0"/>
                    </a:p>
                  </a:txBody>
                  <a:tcPr marT="45712" marB="45712" anchor="ctr"/>
                </a:tc>
                <a:tc>
                  <a:txBody>
                    <a:bodyPr/>
                    <a:lstStyle/>
                    <a:p>
                      <a:pPr algn="ctr"/>
                      <a:r>
                        <a:rPr lang="en-US" sz="1800" dirty="0" smtClean="0"/>
                        <a:t>57,403</a:t>
                      </a:r>
                      <a:endParaRPr lang="en-US" sz="1800" dirty="0"/>
                    </a:p>
                  </a:txBody>
                  <a:tcPr marT="45712" marB="45712" anchor="ctr"/>
                </a:tc>
                <a:tc>
                  <a:txBody>
                    <a:bodyPr/>
                    <a:lstStyle/>
                    <a:p>
                      <a:pPr algn="ctr"/>
                      <a:r>
                        <a:rPr lang="en-US" sz="1800" dirty="0" smtClean="0"/>
                        <a:t>90,395</a:t>
                      </a:r>
                      <a:endParaRPr lang="en-US" sz="1800" dirty="0"/>
                    </a:p>
                  </a:txBody>
                  <a:tcPr marT="45712" marB="45712" anchor="ctr"/>
                </a:tc>
                <a:tc>
                  <a:txBody>
                    <a:bodyPr/>
                    <a:lstStyle/>
                    <a:p>
                      <a:pPr algn="ctr"/>
                      <a:r>
                        <a:rPr lang="en-US" sz="1800" dirty="0" smtClean="0"/>
                        <a:t>122,397</a:t>
                      </a:r>
                      <a:endParaRPr lang="en-US" sz="1800" dirty="0"/>
                    </a:p>
                  </a:txBody>
                  <a:tcPr marT="45712" marB="45712" anchor="ctr"/>
                </a:tc>
                <a:tc>
                  <a:txBody>
                    <a:bodyPr/>
                    <a:lstStyle/>
                    <a:p>
                      <a:pPr algn="ctr"/>
                      <a:r>
                        <a:rPr lang="en-US" sz="1800" dirty="0" smtClean="0"/>
                        <a:t>132,010</a:t>
                      </a:r>
                      <a:endParaRPr lang="en-US" sz="1800" dirty="0"/>
                    </a:p>
                  </a:txBody>
                  <a:tcPr marT="45712" marB="45712" anchor="ctr"/>
                </a:tc>
              </a:tr>
              <a:tr h="446927">
                <a:tc>
                  <a:txBody>
                    <a:bodyPr/>
                    <a:lstStyle/>
                    <a:p>
                      <a:pPr algn="ctr"/>
                      <a:r>
                        <a:rPr lang="en-US" sz="1800" dirty="0" smtClean="0"/>
                        <a:t>Stafford</a:t>
                      </a:r>
                      <a:endParaRPr lang="en-US" sz="1800" dirty="0"/>
                    </a:p>
                  </a:txBody>
                  <a:tcPr marT="45712" marB="45712" anchor="ctr"/>
                </a:tc>
                <a:tc>
                  <a:txBody>
                    <a:bodyPr/>
                    <a:lstStyle/>
                    <a:p>
                      <a:pPr algn="ctr"/>
                      <a:r>
                        <a:rPr lang="en-US" sz="1800" dirty="0" smtClean="0"/>
                        <a:t>61,236</a:t>
                      </a:r>
                      <a:endParaRPr lang="en-US" sz="1800" dirty="0"/>
                    </a:p>
                  </a:txBody>
                  <a:tcPr marT="45712" marB="45712" anchor="ctr"/>
                </a:tc>
                <a:tc>
                  <a:txBody>
                    <a:bodyPr/>
                    <a:lstStyle/>
                    <a:p>
                      <a:pPr algn="ctr"/>
                      <a:r>
                        <a:rPr lang="en-US" sz="1800" dirty="0" smtClean="0"/>
                        <a:t>92,446</a:t>
                      </a:r>
                      <a:endParaRPr lang="en-US" sz="1800" dirty="0"/>
                    </a:p>
                  </a:txBody>
                  <a:tcPr marT="45712" marB="45712" anchor="ctr"/>
                </a:tc>
                <a:tc>
                  <a:txBody>
                    <a:bodyPr/>
                    <a:lstStyle/>
                    <a:p>
                      <a:pPr algn="ctr"/>
                      <a:r>
                        <a:rPr lang="en-US" sz="1800" dirty="0" smtClean="0"/>
                        <a:t>128,961</a:t>
                      </a:r>
                      <a:endParaRPr lang="en-US" sz="1800" dirty="0"/>
                    </a:p>
                  </a:txBody>
                  <a:tcPr marT="45712" marB="45712" anchor="ctr"/>
                </a:tc>
                <a:tc>
                  <a:txBody>
                    <a:bodyPr/>
                    <a:lstStyle/>
                    <a:p>
                      <a:pPr algn="ctr"/>
                      <a:r>
                        <a:rPr lang="en-US" sz="1800" dirty="0" smtClean="0"/>
                        <a:t>144,361</a:t>
                      </a:r>
                      <a:endParaRPr lang="en-US" sz="1800" dirty="0"/>
                    </a:p>
                  </a:txBody>
                  <a:tcPr marT="45712" marB="45712" anchor="ctr"/>
                </a:tc>
              </a:tr>
              <a:tr h="914374">
                <a:tc>
                  <a:txBody>
                    <a:bodyPr/>
                    <a:lstStyle/>
                    <a:p>
                      <a:pPr algn="ctr"/>
                      <a:r>
                        <a:rPr lang="en-US" sz="1800" dirty="0" smtClean="0">
                          <a:solidFill>
                            <a:srgbClr val="FF0000"/>
                          </a:solidFill>
                        </a:rPr>
                        <a:t>RAHD</a:t>
                      </a:r>
                      <a:r>
                        <a:rPr lang="en-US" sz="1800" baseline="0" dirty="0" smtClean="0">
                          <a:solidFill>
                            <a:srgbClr val="FF0000"/>
                          </a:solidFill>
                        </a:rPr>
                        <a:t> Total</a:t>
                      </a:r>
                      <a:endParaRPr lang="en-US" sz="1800" dirty="0">
                        <a:solidFill>
                          <a:srgbClr val="FF0000"/>
                        </a:solidFill>
                      </a:endParaRPr>
                    </a:p>
                  </a:txBody>
                  <a:tcPr marT="45712" marB="45712" anchor="ctr"/>
                </a:tc>
                <a:tc>
                  <a:txBody>
                    <a:bodyPr/>
                    <a:lstStyle/>
                    <a:p>
                      <a:pPr algn="ctr"/>
                      <a:r>
                        <a:rPr lang="en-US" sz="1800" dirty="0" smtClean="0">
                          <a:solidFill>
                            <a:srgbClr val="FF0000"/>
                          </a:solidFill>
                        </a:rPr>
                        <a:t>170,410</a:t>
                      </a:r>
                      <a:endParaRPr lang="en-US" sz="1800" dirty="0">
                        <a:solidFill>
                          <a:srgbClr val="FF0000"/>
                        </a:solidFill>
                      </a:endParaRPr>
                    </a:p>
                  </a:txBody>
                  <a:tcPr marT="45712" marB="45712" anchor="ctr"/>
                </a:tc>
                <a:tc>
                  <a:txBody>
                    <a:bodyPr/>
                    <a:lstStyle/>
                    <a:p>
                      <a:pPr algn="ctr"/>
                      <a:r>
                        <a:rPr lang="en-US" sz="1800" dirty="0" smtClean="0">
                          <a:solidFill>
                            <a:srgbClr val="FF0000"/>
                          </a:solidFill>
                        </a:rPr>
                        <a:t>241,044</a:t>
                      </a:r>
                      <a:endParaRPr lang="en-US" sz="1800" dirty="0">
                        <a:solidFill>
                          <a:srgbClr val="FF0000"/>
                        </a:solidFill>
                      </a:endParaRPr>
                    </a:p>
                  </a:txBody>
                  <a:tcPr marT="45712" marB="45712" anchor="ctr"/>
                </a:tc>
                <a:tc>
                  <a:txBody>
                    <a:bodyPr/>
                    <a:lstStyle/>
                    <a:p>
                      <a:pPr algn="ctr"/>
                      <a:r>
                        <a:rPr lang="en-US" sz="1800" dirty="0" smtClean="0">
                          <a:solidFill>
                            <a:srgbClr val="FF0000"/>
                          </a:solidFill>
                        </a:rPr>
                        <a:t>327,773</a:t>
                      </a:r>
                      <a:endParaRPr lang="en-US" sz="1800" dirty="0">
                        <a:solidFill>
                          <a:srgbClr val="FF0000"/>
                        </a:solidFill>
                      </a:endParaRPr>
                    </a:p>
                  </a:txBody>
                  <a:tcPr marT="45712" marB="45712" anchor="ctr"/>
                </a:tc>
                <a:tc>
                  <a:txBody>
                    <a:bodyPr/>
                    <a:lstStyle/>
                    <a:p>
                      <a:pPr algn="ctr"/>
                      <a:r>
                        <a:rPr lang="en-US" sz="1800" dirty="0" smtClean="0">
                          <a:solidFill>
                            <a:srgbClr val="FF0000"/>
                          </a:solidFill>
                        </a:rPr>
                        <a:t>360,830 (49% increase since 2000)</a:t>
                      </a:r>
                      <a:endParaRPr lang="en-US" sz="1800" dirty="0">
                        <a:solidFill>
                          <a:srgbClr val="FF0000"/>
                        </a:solidFill>
                      </a:endParaRPr>
                    </a:p>
                  </a:txBody>
                  <a:tcPr marT="45712" marB="45712" anchor="ctr"/>
                </a:tc>
              </a:tr>
              <a:tr h="914374">
                <a:tc>
                  <a:txBody>
                    <a:bodyPr/>
                    <a:lstStyle/>
                    <a:p>
                      <a:pPr algn="ctr"/>
                      <a:r>
                        <a:rPr lang="en-US" sz="1800" dirty="0" smtClean="0">
                          <a:solidFill>
                            <a:srgbClr val="FF0000"/>
                          </a:solidFill>
                        </a:rPr>
                        <a:t>Virginia</a:t>
                      </a:r>
                      <a:endParaRPr lang="en-US" sz="1800" dirty="0">
                        <a:solidFill>
                          <a:srgbClr val="FF0000"/>
                        </a:solidFill>
                      </a:endParaRPr>
                    </a:p>
                  </a:txBody>
                  <a:tcPr marT="45712" marB="45712" anchor="ctr"/>
                </a:tc>
                <a:tc>
                  <a:txBody>
                    <a:bodyPr/>
                    <a:lstStyle/>
                    <a:p>
                      <a:pPr algn="ctr"/>
                      <a:r>
                        <a:rPr lang="en-US" sz="1800" dirty="0" smtClean="0">
                          <a:solidFill>
                            <a:srgbClr val="FF0000"/>
                          </a:solidFill>
                        </a:rPr>
                        <a:t>6,187,358</a:t>
                      </a:r>
                      <a:endParaRPr lang="en-US" sz="1800" dirty="0">
                        <a:solidFill>
                          <a:srgbClr val="FF0000"/>
                        </a:solidFill>
                      </a:endParaRPr>
                    </a:p>
                  </a:txBody>
                  <a:tcPr marT="45712" marB="45712" anchor="ctr"/>
                </a:tc>
                <a:tc>
                  <a:txBody>
                    <a:bodyPr/>
                    <a:lstStyle/>
                    <a:p>
                      <a:pPr algn="ctr"/>
                      <a:r>
                        <a:rPr lang="en-US" sz="1800" dirty="0" smtClean="0">
                          <a:solidFill>
                            <a:srgbClr val="FF0000"/>
                          </a:solidFill>
                        </a:rPr>
                        <a:t>7,078,515</a:t>
                      </a:r>
                      <a:endParaRPr lang="en-US" sz="1800" dirty="0">
                        <a:solidFill>
                          <a:srgbClr val="FF0000"/>
                        </a:solidFill>
                      </a:endParaRPr>
                    </a:p>
                  </a:txBody>
                  <a:tcPr marT="45712" marB="45712" anchor="ctr"/>
                </a:tc>
                <a:tc>
                  <a:txBody>
                    <a:bodyPr/>
                    <a:lstStyle/>
                    <a:p>
                      <a:pPr algn="ctr"/>
                      <a:r>
                        <a:rPr lang="en-US" sz="1800" dirty="0" smtClean="0">
                          <a:solidFill>
                            <a:srgbClr val="FF0000"/>
                          </a:solidFill>
                        </a:rPr>
                        <a:t>8,001,024</a:t>
                      </a:r>
                      <a:endParaRPr lang="en-US" sz="1800" dirty="0">
                        <a:solidFill>
                          <a:srgbClr val="FF0000"/>
                        </a:solidFill>
                      </a:endParaRPr>
                    </a:p>
                  </a:txBody>
                  <a:tcPr marT="45712" marB="45712" anchor="ctr"/>
                </a:tc>
                <a:tc>
                  <a:txBody>
                    <a:bodyPr/>
                    <a:lstStyle/>
                    <a:p>
                      <a:pPr algn="ctr"/>
                      <a:r>
                        <a:rPr lang="en-US" sz="1800" dirty="0" smtClean="0">
                          <a:solidFill>
                            <a:srgbClr val="FF0000"/>
                          </a:solidFill>
                        </a:rPr>
                        <a:t>8,411,808 (19% increase since 2000)</a:t>
                      </a:r>
                      <a:endParaRPr lang="en-US" sz="1800" dirty="0">
                        <a:solidFill>
                          <a:srgbClr val="FF0000"/>
                        </a:solidFill>
                      </a:endParaRPr>
                    </a:p>
                  </a:txBody>
                  <a:tcPr marT="45712" marB="45712" anchor="ctr"/>
                </a:tc>
              </a:tr>
            </a:tbl>
          </a:graphicData>
        </a:graphic>
      </p:graphicFrame>
      <p:sp>
        <p:nvSpPr>
          <p:cNvPr id="6206" name="TextBox 4"/>
          <p:cNvSpPr txBox="1">
            <a:spLocks noChangeArrowheads="1"/>
          </p:cNvSpPr>
          <p:nvPr/>
        </p:nvSpPr>
        <p:spPr bwMode="auto">
          <a:xfrm>
            <a:off x="381000" y="6248400"/>
            <a:ext cx="2971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r>
              <a:rPr lang="en-US" altLang="en-US" sz="1800" b="1" dirty="0"/>
              <a:t>Source: US Census Bureau</a:t>
            </a:r>
          </a:p>
        </p:txBody>
      </p:sp>
      <p:sp>
        <p:nvSpPr>
          <p:cNvPr id="4" name="Rectangle 3"/>
          <p:cNvSpPr/>
          <p:nvPr/>
        </p:nvSpPr>
        <p:spPr bwMode="auto">
          <a:xfrm>
            <a:off x="457200" y="4191000"/>
            <a:ext cx="8153400" cy="914400"/>
          </a:xfrm>
          <a:prstGeom prst="rect">
            <a:avLst/>
          </a:prstGeom>
          <a:noFill/>
          <a:ln w="38100" cap="flat" cmpd="sng" algn="ctr">
            <a:solidFill>
              <a:srgbClr val="7030A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Demographics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87412472"/>
              </p:ext>
            </p:extLst>
          </p:nvPr>
        </p:nvGraphicFramePr>
        <p:xfrm>
          <a:off x="304800" y="1371599"/>
          <a:ext cx="8534400" cy="3916381"/>
        </p:xfrm>
        <a:graphic>
          <a:graphicData uri="http://schemas.openxmlformats.org/drawingml/2006/table">
            <a:tbl>
              <a:tblPr firstRow="1" bandRow="1">
                <a:tableStyleId>{5C22544A-7EE6-4342-B048-85BDC9FD1C3A}</a:tableStyleId>
              </a:tblPr>
              <a:tblGrid>
                <a:gridCol w="1551709"/>
                <a:gridCol w="1318953"/>
                <a:gridCol w="1318953"/>
                <a:gridCol w="1396538"/>
                <a:gridCol w="1396538"/>
                <a:gridCol w="1551709"/>
              </a:tblGrid>
              <a:tr h="1553719">
                <a:tc>
                  <a:txBody>
                    <a:bodyPr/>
                    <a:lstStyle/>
                    <a:p>
                      <a:endParaRPr lang="en-US" sz="1800" dirty="0"/>
                    </a:p>
                  </a:txBody>
                  <a:tcPr marT="45714" marB="45714"/>
                </a:tc>
                <a:tc>
                  <a:txBody>
                    <a:bodyPr/>
                    <a:lstStyle/>
                    <a:p>
                      <a:pPr algn="ctr"/>
                      <a:r>
                        <a:rPr lang="en-US" sz="1800" dirty="0" smtClean="0"/>
                        <a:t>Median household income (2011-2015)</a:t>
                      </a:r>
                      <a:endParaRPr lang="en-US" sz="1800" dirty="0"/>
                    </a:p>
                  </a:txBody>
                  <a:tcPr marT="45714" marB="45714"/>
                </a:tc>
                <a:tc>
                  <a:txBody>
                    <a:bodyPr/>
                    <a:lstStyle/>
                    <a:p>
                      <a:pPr algn="ctr"/>
                      <a:r>
                        <a:rPr lang="en-US" sz="1800" dirty="0" smtClean="0"/>
                        <a:t>Bachelor’s degree or higher (2011-2015)</a:t>
                      </a:r>
                      <a:endParaRPr lang="en-US" sz="1800" dirty="0"/>
                    </a:p>
                  </a:txBody>
                  <a:tcPr marT="45714" marB="45714"/>
                </a:tc>
                <a:tc>
                  <a:txBody>
                    <a:bodyPr/>
                    <a:lstStyle/>
                    <a:p>
                      <a:pPr algn="ctr"/>
                      <a:r>
                        <a:rPr lang="en-US" sz="1800" dirty="0" smtClean="0"/>
                        <a:t>%</a:t>
                      </a:r>
                      <a:r>
                        <a:rPr lang="en-US" sz="1800" baseline="0" dirty="0" smtClean="0"/>
                        <a:t> in poverty (2015)</a:t>
                      </a:r>
                      <a:endParaRPr lang="en-US" sz="1800" dirty="0"/>
                    </a:p>
                  </a:txBody>
                  <a:tcPr marT="45714" marB="45714"/>
                </a:tc>
                <a:tc>
                  <a:txBody>
                    <a:bodyPr/>
                    <a:lstStyle/>
                    <a:p>
                      <a:pPr algn="ctr"/>
                      <a:r>
                        <a:rPr lang="en-US" sz="1800" dirty="0" smtClean="0"/>
                        <a:t>% age</a:t>
                      </a:r>
                      <a:r>
                        <a:rPr lang="en-US" sz="1800" baseline="0" dirty="0" smtClean="0"/>
                        <a:t> 65 or greater (2015)</a:t>
                      </a:r>
                      <a:endParaRPr lang="en-US" sz="1800" dirty="0"/>
                    </a:p>
                  </a:txBody>
                  <a:tcPr marT="45714" marB="45714"/>
                </a:tc>
                <a:tc>
                  <a:txBody>
                    <a:bodyPr/>
                    <a:lstStyle/>
                    <a:p>
                      <a:pPr algn="ctr"/>
                      <a:r>
                        <a:rPr lang="en-US" sz="1800" dirty="0" smtClean="0"/>
                        <a:t>2017 County Health Rankings</a:t>
                      </a:r>
                      <a:r>
                        <a:rPr lang="en-US" sz="1800" baseline="0" dirty="0" smtClean="0"/>
                        <a:t> – Overall health outcomes</a:t>
                      </a:r>
                      <a:endParaRPr lang="en-US" sz="1800" dirty="0"/>
                    </a:p>
                  </a:txBody>
                  <a:tcPr marT="45714" marB="45714"/>
                </a:tc>
              </a:tr>
              <a:tr h="393777">
                <a:tc>
                  <a:txBody>
                    <a:bodyPr/>
                    <a:lstStyle/>
                    <a:p>
                      <a:r>
                        <a:rPr lang="en-US" sz="1800" dirty="0" smtClean="0"/>
                        <a:t>Caroline</a:t>
                      </a:r>
                      <a:endParaRPr lang="en-US" sz="1800" dirty="0"/>
                    </a:p>
                  </a:txBody>
                  <a:tcPr marT="45714" marB="45714"/>
                </a:tc>
                <a:tc>
                  <a:txBody>
                    <a:bodyPr/>
                    <a:lstStyle/>
                    <a:p>
                      <a:pPr algn="ctr"/>
                      <a:r>
                        <a:rPr lang="en-US" sz="1800" b="1" dirty="0" smtClean="0">
                          <a:solidFill>
                            <a:srgbClr val="FF0000"/>
                          </a:solidFill>
                        </a:rPr>
                        <a:t>$59,227</a:t>
                      </a:r>
                      <a:endParaRPr lang="en-US" sz="1800" b="1" dirty="0">
                        <a:solidFill>
                          <a:srgbClr val="FF0000"/>
                        </a:solidFill>
                      </a:endParaRPr>
                    </a:p>
                  </a:txBody>
                  <a:tcPr marT="45714" marB="45714"/>
                </a:tc>
                <a:tc>
                  <a:txBody>
                    <a:bodyPr/>
                    <a:lstStyle/>
                    <a:p>
                      <a:pPr algn="ctr"/>
                      <a:r>
                        <a:rPr lang="en-US" sz="1800" b="1" dirty="0" smtClean="0">
                          <a:solidFill>
                            <a:srgbClr val="FF0000"/>
                          </a:solidFill>
                        </a:rPr>
                        <a:t>19.2%</a:t>
                      </a:r>
                      <a:endParaRPr lang="en-US" sz="1800" b="1" dirty="0">
                        <a:solidFill>
                          <a:srgbClr val="FF0000"/>
                        </a:solidFill>
                      </a:endParaRPr>
                    </a:p>
                  </a:txBody>
                  <a:tcPr marT="45714" marB="45714"/>
                </a:tc>
                <a:tc>
                  <a:txBody>
                    <a:bodyPr/>
                    <a:lstStyle/>
                    <a:p>
                      <a:pPr algn="ctr"/>
                      <a:r>
                        <a:rPr lang="en-US" sz="1800" b="1" dirty="0" smtClean="0">
                          <a:solidFill>
                            <a:srgbClr val="FF0000"/>
                          </a:solidFill>
                        </a:rPr>
                        <a:t>12.0%</a:t>
                      </a:r>
                      <a:endParaRPr lang="en-US" sz="1800" b="1" dirty="0">
                        <a:solidFill>
                          <a:srgbClr val="FF0000"/>
                        </a:solidFill>
                      </a:endParaRPr>
                    </a:p>
                  </a:txBody>
                  <a:tcPr marT="45714" marB="45714"/>
                </a:tc>
                <a:tc>
                  <a:txBody>
                    <a:bodyPr/>
                    <a:lstStyle/>
                    <a:p>
                      <a:pPr algn="ctr"/>
                      <a:r>
                        <a:rPr lang="en-US" sz="1800" b="0" dirty="0" smtClean="0">
                          <a:solidFill>
                            <a:schemeClr val="bg2"/>
                          </a:solidFill>
                        </a:rPr>
                        <a:t>15.6%</a:t>
                      </a:r>
                      <a:endParaRPr lang="en-US" sz="1800" b="0" dirty="0">
                        <a:solidFill>
                          <a:schemeClr val="bg2"/>
                        </a:solidFill>
                      </a:endParaRPr>
                    </a:p>
                  </a:txBody>
                  <a:tcPr marT="45714" marB="45714"/>
                </a:tc>
                <a:tc>
                  <a:txBody>
                    <a:bodyPr/>
                    <a:lstStyle/>
                    <a:p>
                      <a:pPr algn="ctr"/>
                      <a:r>
                        <a:rPr lang="en-US" sz="1800" dirty="0" smtClean="0"/>
                        <a:t>73</a:t>
                      </a:r>
                      <a:endParaRPr lang="en-US" sz="1800" dirty="0"/>
                    </a:p>
                  </a:txBody>
                  <a:tcPr marT="45714" marB="45714"/>
                </a:tc>
              </a:tr>
              <a:tr h="393777">
                <a:tc>
                  <a:txBody>
                    <a:bodyPr/>
                    <a:lstStyle/>
                    <a:p>
                      <a:r>
                        <a:rPr lang="en-US" sz="1800" dirty="0" smtClean="0"/>
                        <a:t>Fredericksburg</a:t>
                      </a:r>
                      <a:endParaRPr lang="en-US" sz="1800" dirty="0"/>
                    </a:p>
                  </a:txBody>
                  <a:tcPr marT="45714" marB="45714"/>
                </a:tc>
                <a:tc>
                  <a:txBody>
                    <a:bodyPr/>
                    <a:lstStyle/>
                    <a:p>
                      <a:pPr algn="ctr"/>
                      <a:r>
                        <a:rPr lang="en-US" sz="1800" b="1" dirty="0" smtClean="0">
                          <a:solidFill>
                            <a:srgbClr val="FF0000"/>
                          </a:solidFill>
                        </a:rPr>
                        <a:t>$51,762</a:t>
                      </a:r>
                      <a:endParaRPr lang="en-US" sz="1800" b="1" dirty="0">
                        <a:solidFill>
                          <a:srgbClr val="FF0000"/>
                        </a:solidFill>
                      </a:endParaRPr>
                    </a:p>
                  </a:txBody>
                  <a:tcPr marT="45714" marB="45714"/>
                </a:tc>
                <a:tc>
                  <a:txBody>
                    <a:bodyPr/>
                    <a:lstStyle/>
                    <a:p>
                      <a:pPr algn="ctr"/>
                      <a:r>
                        <a:rPr lang="en-US" sz="1800" dirty="0" smtClean="0"/>
                        <a:t>37.3%</a:t>
                      </a:r>
                      <a:endParaRPr lang="en-US" sz="1800" dirty="0"/>
                    </a:p>
                  </a:txBody>
                  <a:tcPr marT="45714" marB="45714"/>
                </a:tc>
                <a:tc>
                  <a:txBody>
                    <a:bodyPr/>
                    <a:lstStyle/>
                    <a:p>
                      <a:pPr algn="ctr"/>
                      <a:r>
                        <a:rPr lang="en-US" sz="1800" b="1" dirty="0" smtClean="0">
                          <a:solidFill>
                            <a:srgbClr val="FF0000"/>
                          </a:solidFill>
                        </a:rPr>
                        <a:t>15.9%</a:t>
                      </a:r>
                      <a:endParaRPr lang="en-US" sz="1800" b="1" dirty="0">
                        <a:solidFill>
                          <a:srgbClr val="FF0000"/>
                        </a:solidFill>
                      </a:endParaRPr>
                    </a:p>
                  </a:txBody>
                  <a:tcPr marT="45714" marB="45714"/>
                </a:tc>
                <a:tc>
                  <a:txBody>
                    <a:bodyPr/>
                    <a:lstStyle/>
                    <a:p>
                      <a:pPr algn="ctr"/>
                      <a:r>
                        <a:rPr lang="en-US" sz="1800" dirty="0" smtClean="0"/>
                        <a:t>10.5%</a:t>
                      </a:r>
                      <a:endParaRPr lang="en-US" sz="1800" dirty="0"/>
                    </a:p>
                  </a:txBody>
                  <a:tcPr marT="45714" marB="45714"/>
                </a:tc>
                <a:tc>
                  <a:txBody>
                    <a:bodyPr/>
                    <a:lstStyle/>
                    <a:p>
                      <a:pPr algn="ctr"/>
                      <a:r>
                        <a:rPr lang="en-US" sz="1800" dirty="0" smtClean="0"/>
                        <a:t>49</a:t>
                      </a:r>
                      <a:endParaRPr lang="en-US" sz="1800" dirty="0"/>
                    </a:p>
                  </a:txBody>
                  <a:tcPr marT="45714" marB="45714"/>
                </a:tc>
              </a:tr>
              <a:tr h="393777">
                <a:tc>
                  <a:txBody>
                    <a:bodyPr/>
                    <a:lstStyle/>
                    <a:p>
                      <a:r>
                        <a:rPr lang="en-US" sz="1800" dirty="0" smtClean="0"/>
                        <a:t>King George</a:t>
                      </a:r>
                      <a:endParaRPr lang="en-US" sz="1800" dirty="0"/>
                    </a:p>
                  </a:txBody>
                  <a:tcPr marT="45714" marB="45714"/>
                </a:tc>
                <a:tc>
                  <a:txBody>
                    <a:bodyPr/>
                    <a:lstStyle/>
                    <a:p>
                      <a:pPr algn="ctr"/>
                      <a:r>
                        <a:rPr lang="en-US" sz="1800" b="1" dirty="0" smtClean="0">
                          <a:solidFill>
                            <a:srgbClr val="00B050"/>
                          </a:solidFill>
                        </a:rPr>
                        <a:t>$81,688</a:t>
                      </a:r>
                      <a:endParaRPr lang="en-US" sz="1800" b="1" dirty="0">
                        <a:solidFill>
                          <a:srgbClr val="00B050"/>
                        </a:solidFill>
                      </a:endParaRPr>
                    </a:p>
                  </a:txBody>
                  <a:tcPr marT="45714" marB="45714"/>
                </a:tc>
                <a:tc>
                  <a:txBody>
                    <a:bodyPr/>
                    <a:lstStyle/>
                    <a:p>
                      <a:pPr algn="ctr"/>
                      <a:r>
                        <a:rPr lang="en-US" sz="1800" dirty="0" smtClean="0"/>
                        <a:t>32.3%</a:t>
                      </a:r>
                      <a:endParaRPr lang="en-US" sz="1800" dirty="0"/>
                    </a:p>
                  </a:txBody>
                  <a:tcPr marT="45714" marB="45714"/>
                </a:tc>
                <a:tc>
                  <a:txBody>
                    <a:bodyPr/>
                    <a:lstStyle/>
                    <a:p>
                      <a:pPr algn="ctr"/>
                      <a:r>
                        <a:rPr lang="en-US" sz="1800" dirty="0" smtClean="0"/>
                        <a:t>7.1%</a:t>
                      </a:r>
                      <a:endParaRPr lang="en-US" sz="1800" dirty="0"/>
                    </a:p>
                  </a:txBody>
                  <a:tcPr marT="45714" marB="45714"/>
                </a:tc>
                <a:tc>
                  <a:txBody>
                    <a:bodyPr/>
                    <a:lstStyle/>
                    <a:p>
                      <a:pPr algn="ctr"/>
                      <a:r>
                        <a:rPr lang="en-US" sz="1800" dirty="0" smtClean="0"/>
                        <a:t>12.2%</a:t>
                      </a:r>
                      <a:endParaRPr lang="en-US" sz="1800" dirty="0"/>
                    </a:p>
                  </a:txBody>
                  <a:tcPr marT="45714" marB="45714"/>
                </a:tc>
                <a:tc>
                  <a:txBody>
                    <a:bodyPr/>
                    <a:lstStyle/>
                    <a:p>
                      <a:pPr algn="ctr"/>
                      <a:r>
                        <a:rPr lang="en-US" sz="1800" dirty="0" smtClean="0"/>
                        <a:t>27</a:t>
                      </a:r>
                      <a:endParaRPr lang="en-US" sz="1800" dirty="0"/>
                    </a:p>
                  </a:txBody>
                  <a:tcPr marT="45714" marB="45714"/>
                </a:tc>
              </a:tr>
              <a:tr h="393777">
                <a:tc>
                  <a:txBody>
                    <a:bodyPr/>
                    <a:lstStyle/>
                    <a:p>
                      <a:r>
                        <a:rPr lang="en-US" sz="1800" dirty="0" smtClean="0"/>
                        <a:t>Spotsylvania</a:t>
                      </a:r>
                      <a:endParaRPr lang="en-US" sz="1800" dirty="0"/>
                    </a:p>
                  </a:txBody>
                  <a:tcPr marT="45714" marB="45714"/>
                </a:tc>
                <a:tc>
                  <a:txBody>
                    <a:bodyPr/>
                    <a:lstStyle/>
                    <a:p>
                      <a:pPr algn="ctr"/>
                      <a:r>
                        <a:rPr lang="en-US" sz="1800" b="1" dirty="0" smtClean="0">
                          <a:solidFill>
                            <a:srgbClr val="00B050"/>
                          </a:solidFill>
                        </a:rPr>
                        <a:t>$78,125</a:t>
                      </a:r>
                      <a:endParaRPr lang="en-US" sz="1800" b="1" dirty="0">
                        <a:solidFill>
                          <a:srgbClr val="00B050"/>
                        </a:solidFill>
                      </a:endParaRPr>
                    </a:p>
                  </a:txBody>
                  <a:tcPr marT="45714" marB="45714"/>
                </a:tc>
                <a:tc>
                  <a:txBody>
                    <a:bodyPr/>
                    <a:lstStyle/>
                    <a:p>
                      <a:pPr algn="ctr"/>
                      <a:r>
                        <a:rPr lang="en-US" sz="1800" dirty="0" smtClean="0"/>
                        <a:t>29.3%</a:t>
                      </a:r>
                      <a:endParaRPr lang="en-US" sz="1800" dirty="0"/>
                    </a:p>
                  </a:txBody>
                  <a:tcPr marT="45714" marB="45714"/>
                </a:tc>
                <a:tc>
                  <a:txBody>
                    <a:bodyPr/>
                    <a:lstStyle/>
                    <a:p>
                      <a:pPr algn="ctr"/>
                      <a:r>
                        <a:rPr lang="en-US" sz="1800" dirty="0" smtClean="0"/>
                        <a:t>7.7%</a:t>
                      </a:r>
                      <a:endParaRPr lang="en-US" sz="1800" dirty="0"/>
                    </a:p>
                  </a:txBody>
                  <a:tcPr marT="45714" marB="45714"/>
                </a:tc>
                <a:tc>
                  <a:txBody>
                    <a:bodyPr/>
                    <a:lstStyle/>
                    <a:p>
                      <a:pPr algn="ctr"/>
                      <a:r>
                        <a:rPr lang="en-US" sz="1800" dirty="0" smtClean="0"/>
                        <a:t>12.8%</a:t>
                      </a:r>
                      <a:endParaRPr lang="en-US" sz="1800" dirty="0"/>
                    </a:p>
                  </a:txBody>
                  <a:tcPr marT="45714" marB="45714"/>
                </a:tc>
                <a:tc>
                  <a:txBody>
                    <a:bodyPr/>
                    <a:lstStyle/>
                    <a:p>
                      <a:pPr algn="ctr"/>
                      <a:r>
                        <a:rPr lang="en-US" sz="1800" dirty="0" smtClean="0"/>
                        <a:t>29</a:t>
                      </a:r>
                      <a:endParaRPr lang="en-US" sz="1800" dirty="0"/>
                    </a:p>
                  </a:txBody>
                  <a:tcPr marT="45714" marB="45714"/>
                </a:tc>
              </a:tr>
              <a:tr h="393777">
                <a:tc>
                  <a:txBody>
                    <a:bodyPr/>
                    <a:lstStyle/>
                    <a:p>
                      <a:r>
                        <a:rPr lang="en-US" sz="1800" dirty="0" smtClean="0"/>
                        <a:t>Stafford</a:t>
                      </a:r>
                      <a:endParaRPr lang="en-US" sz="1800" dirty="0"/>
                    </a:p>
                  </a:txBody>
                  <a:tcPr marT="45714" marB="45714"/>
                </a:tc>
                <a:tc>
                  <a:txBody>
                    <a:bodyPr/>
                    <a:lstStyle/>
                    <a:p>
                      <a:pPr algn="ctr"/>
                      <a:r>
                        <a:rPr lang="en-US" sz="1800" b="1" dirty="0" smtClean="0">
                          <a:solidFill>
                            <a:srgbClr val="00B050"/>
                          </a:solidFill>
                        </a:rPr>
                        <a:t>$97,144</a:t>
                      </a:r>
                      <a:endParaRPr lang="en-US" sz="1800" b="1" dirty="0">
                        <a:solidFill>
                          <a:srgbClr val="00B050"/>
                        </a:solidFill>
                      </a:endParaRPr>
                    </a:p>
                  </a:txBody>
                  <a:tcPr marT="45714" marB="45714"/>
                </a:tc>
                <a:tc>
                  <a:txBody>
                    <a:bodyPr/>
                    <a:lstStyle/>
                    <a:p>
                      <a:pPr algn="ctr"/>
                      <a:r>
                        <a:rPr lang="en-US" sz="1800" b="1" dirty="0" smtClean="0">
                          <a:solidFill>
                            <a:srgbClr val="00B050"/>
                          </a:solidFill>
                        </a:rPr>
                        <a:t>36.8%</a:t>
                      </a:r>
                      <a:endParaRPr lang="en-US" sz="1800" b="1" dirty="0">
                        <a:solidFill>
                          <a:srgbClr val="00B050"/>
                        </a:solidFill>
                      </a:endParaRPr>
                    </a:p>
                  </a:txBody>
                  <a:tcPr marT="45714" marB="45714"/>
                </a:tc>
                <a:tc>
                  <a:txBody>
                    <a:bodyPr/>
                    <a:lstStyle/>
                    <a:p>
                      <a:pPr algn="ctr"/>
                      <a:r>
                        <a:rPr lang="en-US" sz="1800" b="1" dirty="0" smtClean="0">
                          <a:solidFill>
                            <a:srgbClr val="00B050"/>
                          </a:solidFill>
                        </a:rPr>
                        <a:t>5.4%</a:t>
                      </a:r>
                      <a:endParaRPr lang="en-US" sz="1800" b="1" dirty="0">
                        <a:solidFill>
                          <a:srgbClr val="00B050"/>
                        </a:solidFill>
                      </a:endParaRPr>
                    </a:p>
                  </a:txBody>
                  <a:tcPr marT="45714" marB="45714"/>
                </a:tc>
                <a:tc>
                  <a:txBody>
                    <a:bodyPr/>
                    <a:lstStyle/>
                    <a:p>
                      <a:pPr algn="ctr"/>
                      <a:r>
                        <a:rPr lang="en-US" sz="1800" dirty="0" smtClean="0"/>
                        <a:t>9.5%</a:t>
                      </a:r>
                      <a:endParaRPr lang="en-US" sz="1800" dirty="0"/>
                    </a:p>
                  </a:txBody>
                  <a:tcPr marT="45714" marB="45714"/>
                </a:tc>
                <a:tc>
                  <a:txBody>
                    <a:bodyPr/>
                    <a:lstStyle/>
                    <a:p>
                      <a:pPr algn="ctr"/>
                      <a:r>
                        <a:rPr lang="en-US" sz="1800" dirty="0" smtClean="0"/>
                        <a:t>8</a:t>
                      </a:r>
                      <a:endParaRPr lang="en-US" sz="1800" dirty="0"/>
                    </a:p>
                  </a:txBody>
                  <a:tcPr marT="45714" marB="45714"/>
                </a:tc>
              </a:tr>
              <a:tr h="393777">
                <a:tc>
                  <a:txBody>
                    <a:bodyPr/>
                    <a:lstStyle/>
                    <a:p>
                      <a:r>
                        <a:rPr lang="en-US" sz="1800" dirty="0" smtClean="0"/>
                        <a:t>Virginia</a:t>
                      </a:r>
                      <a:endParaRPr lang="en-US" sz="1800" dirty="0"/>
                    </a:p>
                  </a:txBody>
                  <a:tcPr marT="45714" marB="45714"/>
                </a:tc>
                <a:tc>
                  <a:txBody>
                    <a:bodyPr/>
                    <a:lstStyle/>
                    <a:p>
                      <a:pPr algn="ctr"/>
                      <a:r>
                        <a:rPr lang="en-US" sz="1800" dirty="0" smtClean="0"/>
                        <a:t>$65,015</a:t>
                      </a:r>
                      <a:endParaRPr lang="en-US" sz="1800" dirty="0"/>
                    </a:p>
                  </a:txBody>
                  <a:tcPr marT="45714" marB="45714"/>
                </a:tc>
                <a:tc>
                  <a:txBody>
                    <a:bodyPr/>
                    <a:lstStyle/>
                    <a:p>
                      <a:pPr algn="ctr"/>
                      <a:r>
                        <a:rPr lang="en-US" sz="1800" dirty="0" smtClean="0"/>
                        <a:t>36.3%</a:t>
                      </a:r>
                      <a:endParaRPr lang="en-US" sz="1800" dirty="0"/>
                    </a:p>
                  </a:txBody>
                  <a:tcPr marT="45714" marB="45714"/>
                </a:tc>
                <a:tc>
                  <a:txBody>
                    <a:bodyPr/>
                    <a:lstStyle/>
                    <a:p>
                      <a:pPr algn="ctr"/>
                      <a:r>
                        <a:rPr lang="en-US" sz="1800" dirty="0" smtClean="0"/>
                        <a:t>11.2%</a:t>
                      </a:r>
                      <a:endParaRPr lang="en-US" sz="1800" dirty="0"/>
                    </a:p>
                  </a:txBody>
                  <a:tcPr marT="45714" marB="45714"/>
                </a:tc>
                <a:tc>
                  <a:txBody>
                    <a:bodyPr/>
                    <a:lstStyle/>
                    <a:p>
                      <a:pPr algn="ctr"/>
                      <a:r>
                        <a:rPr lang="en-US" sz="1800" b="0" dirty="0" smtClean="0">
                          <a:solidFill>
                            <a:schemeClr val="bg2"/>
                          </a:solidFill>
                        </a:rPr>
                        <a:t>14.2%</a:t>
                      </a:r>
                      <a:endParaRPr lang="en-US" sz="1800" b="0" dirty="0">
                        <a:solidFill>
                          <a:schemeClr val="bg2"/>
                        </a:solidFill>
                      </a:endParaRPr>
                    </a:p>
                  </a:txBody>
                  <a:tcPr marT="45714" marB="45714"/>
                </a:tc>
                <a:tc>
                  <a:txBody>
                    <a:bodyPr/>
                    <a:lstStyle/>
                    <a:p>
                      <a:pPr algn="ctr"/>
                      <a:endParaRPr lang="en-US" sz="1800" b="1" dirty="0">
                        <a:solidFill>
                          <a:srgbClr val="FF0000"/>
                        </a:solidFill>
                      </a:endParaRPr>
                    </a:p>
                  </a:txBody>
                  <a:tcPr marT="45714" marB="45714"/>
                </a:tc>
              </a:tr>
            </a:tbl>
          </a:graphicData>
        </a:graphic>
      </p:graphicFrame>
      <p:sp>
        <p:nvSpPr>
          <p:cNvPr id="7229"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fld id="{636B76EC-0E90-4B92-8448-0301E7154B46}" type="slidenum">
              <a:rPr lang="en-US" altLang="en-US" sz="1200" b="1" smtClean="0">
                <a:latin typeface="Arial" charset="0"/>
              </a:rPr>
              <a:pPr>
                <a:spcBef>
                  <a:spcPct val="0"/>
                </a:spcBef>
                <a:buClrTx/>
                <a:buSzTx/>
                <a:buFontTx/>
                <a:buNone/>
              </a:pPr>
              <a:t>5</a:t>
            </a:fld>
            <a:endParaRPr lang="en-US" altLang="en-US" sz="1200" b="1" dirty="0" smtClean="0">
              <a:latin typeface="Arial" charset="0"/>
            </a:endParaRPr>
          </a:p>
        </p:txBody>
      </p:sp>
      <p:sp>
        <p:nvSpPr>
          <p:cNvPr id="7230" name="Footer Placeholder 4"/>
          <p:cNvSpPr>
            <a:spLocks noGrp="1"/>
          </p:cNvSpPr>
          <p:nvPr>
            <p:ph type="ftr" sz="quarter" idx="12"/>
          </p:nvPr>
        </p:nvSpPr>
        <p:spPr>
          <a:xfrm>
            <a:off x="3124200" y="62484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r>
              <a:rPr lang="en-US" altLang="en-US" sz="1200" b="1" dirty="0" smtClean="0">
                <a:latin typeface="Arial" charset="0"/>
              </a:rPr>
              <a:t>June 1, 2017</a:t>
            </a:r>
          </a:p>
        </p:txBody>
      </p:sp>
      <p:sp>
        <p:nvSpPr>
          <p:cNvPr id="7231" name="TextBox 6"/>
          <p:cNvSpPr txBox="1">
            <a:spLocks noChangeArrowheads="1"/>
          </p:cNvSpPr>
          <p:nvPr/>
        </p:nvSpPr>
        <p:spPr bwMode="auto">
          <a:xfrm>
            <a:off x="471488" y="5488781"/>
            <a:ext cx="6553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r>
              <a:rPr lang="en-US" altLang="en-US" sz="1800" b="1" dirty="0"/>
              <a:t>Sources: US Census Bureau and 2017 County Health Rankings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36638"/>
          </a:xfrm>
        </p:spPr>
        <p:txBody>
          <a:bodyPr/>
          <a:lstStyle/>
          <a:p>
            <a:pPr>
              <a:defRPr/>
            </a:pPr>
            <a:r>
              <a:rPr lang="en-US" dirty="0" smtClean="0"/>
              <a:t>Clinical issues: </a:t>
            </a:r>
            <a:r>
              <a:rPr lang="en-US" dirty="0" smtClean="0"/>
              <a:t>RAHD</a:t>
            </a:r>
            <a:endParaRPr lang="en-US" dirty="0"/>
          </a:p>
        </p:txBody>
      </p:sp>
      <p:sp>
        <p:nvSpPr>
          <p:cNvPr id="3" name="Content Placeholder 2"/>
          <p:cNvSpPr>
            <a:spLocks noGrp="1"/>
          </p:cNvSpPr>
          <p:nvPr>
            <p:ph idx="1"/>
          </p:nvPr>
        </p:nvSpPr>
        <p:spPr>
          <a:xfrm>
            <a:off x="457200" y="1371600"/>
            <a:ext cx="8229600" cy="4876800"/>
          </a:xfrm>
        </p:spPr>
        <p:txBody>
          <a:bodyPr>
            <a:normAutofit fontScale="55000" lnSpcReduction="20000"/>
          </a:bodyPr>
          <a:lstStyle/>
          <a:p>
            <a:pPr>
              <a:defRPr/>
            </a:pPr>
            <a:r>
              <a:rPr lang="en-US" sz="3600" b="1" dirty="0" smtClean="0"/>
              <a:t>RAHD services &amp; issues:</a:t>
            </a:r>
          </a:p>
          <a:p>
            <a:pPr lvl="1">
              <a:defRPr/>
            </a:pPr>
            <a:endParaRPr lang="en-US" sz="3300" dirty="0" smtClean="0"/>
          </a:p>
          <a:p>
            <a:pPr lvl="1">
              <a:defRPr/>
            </a:pPr>
            <a:r>
              <a:rPr lang="en-US" sz="3300" dirty="0" smtClean="0"/>
              <a:t>Robust maternity program: </a:t>
            </a:r>
            <a:r>
              <a:rPr lang="en-US" sz="3300" dirty="0" smtClean="0"/>
              <a:t>~320 </a:t>
            </a:r>
            <a:r>
              <a:rPr lang="en-US" sz="3300" dirty="0" smtClean="0"/>
              <a:t>new pts/year and </a:t>
            </a:r>
            <a:r>
              <a:rPr lang="en-US" sz="3300" dirty="0" smtClean="0"/>
              <a:t>~3,300 </a:t>
            </a:r>
            <a:r>
              <a:rPr lang="en-US" sz="3300" dirty="0" smtClean="0"/>
              <a:t>visits/year – mainly low income women – integral to community’s </a:t>
            </a:r>
            <a:r>
              <a:rPr lang="en-US" sz="3300" dirty="0" smtClean="0"/>
              <a:t>health – RAHD provides a service not found elsewhere in PD 16</a:t>
            </a:r>
            <a:endParaRPr lang="en-US" sz="3300" dirty="0" smtClean="0"/>
          </a:p>
          <a:p>
            <a:pPr lvl="1">
              <a:defRPr/>
            </a:pPr>
            <a:r>
              <a:rPr lang="en-US" sz="3300" dirty="0" smtClean="0"/>
              <a:t>Family Planning – at all sites – increase in LARC usage</a:t>
            </a:r>
          </a:p>
          <a:p>
            <a:pPr lvl="1">
              <a:defRPr/>
            </a:pPr>
            <a:r>
              <a:rPr lang="en-US" sz="3300" dirty="0" smtClean="0"/>
              <a:t>STD Clinic twice weekly at Fredericksburg HD – RAHD has highest STD rates, in general, in Northwest Epi Region</a:t>
            </a:r>
          </a:p>
          <a:p>
            <a:pPr lvl="1">
              <a:defRPr/>
            </a:pPr>
            <a:r>
              <a:rPr lang="en-US" sz="3300" dirty="0" smtClean="0"/>
              <a:t>Immunizations: </a:t>
            </a:r>
            <a:r>
              <a:rPr lang="en-US" sz="3300" dirty="0" smtClean="0"/>
              <a:t>8,000 – 10,000 </a:t>
            </a:r>
            <a:r>
              <a:rPr lang="en-US" sz="3300" dirty="0" smtClean="0"/>
              <a:t>given </a:t>
            </a:r>
            <a:r>
              <a:rPr lang="en-US" sz="3300" dirty="0" smtClean="0"/>
              <a:t>annually – </a:t>
            </a:r>
            <a:r>
              <a:rPr lang="en-US" sz="3300" dirty="0" smtClean="0"/>
              <a:t>observation: fewer local providers giving </a:t>
            </a:r>
            <a:r>
              <a:rPr lang="en-US" sz="3300" dirty="0" smtClean="0"/>
              <a:t>immunizations </a:t>
            </a:r>
            <a:r>
              <a:rPr lang="en-US" sz="3300" dirty="0" smtClean="0">
                <a:sym typeface="Wingdings" panose="05000000000000000000" pitchFamily="2" charset="2"/>
              </a:rPr>
              <a:t> r</a:t>
            </a:r>
            <a:r>
              <a:rPr lang="en-US" sz="3300" dirty="0" smtClean="0"/>
              <a:t>eferring patients to RAHD.  </a:t>
            </a:r>
            <a:endParaRPr lang="en-US" sz="3300" dirty="0" smtClean="0"/>
          </a:p>
          <a:p>
            <a:pPr lvl="1">
              <a:defRPr/>
            </a:pPr>
            <a:r>
              <a:rPr lang="en-US" sz="3300" dirty="0" smtClean="0"/>
              <a:t>TB Program – active disease cases increasing; in past ~3 per year; now 5-7 per year.  </a:t>
            </a:r>
            <a:r>
              <a:rPr lang="en-US" sz="3300" dirty="0" smtClean="0"/>
              <a:t>2017 YTD: 4 new active TB cases.  Monoresistance </a:t>
            </a:r>
            <a:r>
              <a:rPr lang="en-US" sz="3300" dirty="0" smtClean="0"/>
              <a:t>seen.  </a:t>
            </a:r>
            <a:r>
              <a:rPr lang="en-US" sz="3300" dirty="0" smtClean="0"/>
              <a:t>Many LTBI cases (70+ per year – handled by RAHD).  Observation:  Local physicians reluctant to handle TB or LTBI.  </a:t>
            </a:r>
            <a:r>
              <a:rPr lang="en-US" sz="3300" dirty="0" smtClean="0"/>
              <a:t>However, RAHD has cultivated good relationship with local ID group </a:t>
            </a:r>
            <a:r>
              <a:rPr lang="en-US" sz="3300" dirty="0" smtClean="0"/>
              <a:t>that </a:t>
            </a:r>
            <a:r>
              <a:rPr lang="en-US" sz="3300" dirty="0" smtClean="0"/>
              <a:t>is very helpful.</a:t>
            </a:r>
          </a:p>
          <a:p>
            <a:pPr lvl="1">
              <a:defRPr/>
            </a:pPr>
            <a:r>
              <a:rPr lang="en-US" sz="3300" dirty="0" smtClean="0"/>
              <a:t>Refugee Program – Fredericksburg is an intake point</a:t>
            </a:r>
          </a:p>
          <a:p>
            <a:pPr lvl="1">
              <a:defRPr/>
            </a:pPr>
            <a:r>
              <a:rPr lang="en-US" sz="3300" dirty="0" smtClean="0"/>
              <a:t>Every Woman’s Life – RAHD has had </a:t>
            </a:r>
            <a:r>
              <a:rPr lang="en-US" sz="3300" dirty="0" smtClean="0"/>
              <a:t>program for </a:t>
            </a:r>
            <a:r>
              <a:rPr lang="en-US" sz="3300" dirty="0" smtClean="0"/>
              <a:t>many years; &gt;250 patients seen annually</a:t>
            </a:r>
          </a:p>
          <a:p>
            <a:pPr lvl="1">
              <a:defRPr/>
            </a:pPr>
            <a:r>
              <a:rPr lang="en-US" sz="3300" dirty="0" smtClean="0"/>
              <a:t>Pre-admission screenings:  ~715 completed in calendar year 2016</a:t>
            </a:r>
          </a:p>
          <a:p>
            <a:pPr lvl="1">
              <a:defRPr/>
            </a:pPr>
            <a:endParaRPr lang="en-US" dirty="0" smtClean="0"/>
          </a:p>
        </p:txBody>
      </p:sp>
      <p:sp>
        <p:nvSpPr>
          <p:cNvPr id="8196"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fld id="{F618F787-94FD-412C-AD31-3436149CE733}" type="slidenum">
              <a:rPr lang="en-US" altLang="en-US" sz="1200" b="1" smtClean="0">
                <a:latin typeface="Arial" charset="0"/>
              </a:rPr>
              <a:pPr>
                <a:spcBef>
                  <a:spcPct val="0"/>
                </a:spcBef>
                <a:buClrTx/>
                <a:buSzTx/>
                <a:buFontTx/>
                <a:buNone/>
              </a:pPr>
              <a:t>6</a:t>
            </a:fld>
            <a:endParaRPr lang="en-US" altLang="en-US" sz="1200" b="1" dirty="0" smtClean="0">
              <a:latin typeface="Arial" charset="0"/>
            </a:endParaRPr>
          </a:p>
        </p:txBody>
      </p:sp>
      <p:sp>
        <p:nvSpPr>
          <p:cNvPr id="8197" name="Footer Placeholder 4"/>
          <p:cNvSpPr>
            <a:spLocks noGrp="1"/>
          </p:cNvSpPr>
          <p:nvPr>
            <p:ph type="ftr"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r>
              <a:rPr lang="en-US" altLang="en-US" sz="1200" b="1" dirty="0" smtClean="0">
                <a:latin typeface="Arial" charset="0"/>
              </a:rPr>
              <a:t>June 1, 2017</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Clinical </a:t>
            </a:r>
            <a:r>
              <a:rPr lang="en-US" dirty="0" smtClean="0"/>
              <a:t>landscape:  PD </a:t>
            </a:r>
            <a:r>
              <a:rPr lang="en-US" dirty="0" smtClean="0"/>
              <a:t>16</a:t>
            </a:r>
            <a:endParaRPr lang="en-US" dirty="0"/>
          </a:p>
        </p:txBody>
      </p:sp>
      <p:sp>
        <p:nvSpPr>
          <p:cNvPr id="3" name="Content Placeholder 2"/>
          <p:cNvSpPr>
            <a:spLocks noGrp="1"/>
          </p:cNvSpPr>
          <p:nvPr>
            <p:ph idx="1"/>
          </p:nvPr>
        </p:nvSpPr>
        <p:spPr/>
        <p:txBody>
          <a:bodyPr>
            <a:normAutofit fontScale="62500" lnSpcReduction="20000"/>
          </a:bodyPr>
          <a:lstStyle/>
          <a:p>
            <a:pPr>
              <a:defRPr/>
            </a:pPr>
            <a:r>
              <a:rPr lang="en-US" dirty="0" smtClean="0"/>
              <a:t>In </a:t>
            </a:r>
            <a:r>
              <a:rPr lang="en-US" dirty="0" smtClean="0"/>
              <a:t>PD 16:</a:t>
            </a:r>
            <a:endParaRPr lang="en-US" dirty="0" smtClean="0"/>
          </a:p>
          <a:p>
            <a:pPr lvl="1">
              <a:defRPr/>
            </a:pPr>
            <a:r>
              <a:rPr lang="en-US" dirty="0" smtClean="0"/>
              <a:t>3 acute care hospitals</a:t>
            </a:r>
          </a:p>
          <a:p>
            <a:pPr lvl="2">
              <a:defRPr/>
            </a:pPr>
            <a:r>
              <a:rPr lang="en-US" dirty="0" smtClean="0"/>
              <a:t>Mary Washington Hospital – Fredericksburg</a:t>
            </a:r>
          </a:p>
          <a:p>
            <a:pPr lvl="2">
              <a:defRPr/>
            </a:pPr>
            <a:r>
              <a:rPr lang="en-US" dirty="0" smtClean="0"/>
              <a:t>Spotsylvania Regional Medical Center – Spotsy (HCA)</a:t>
            </a:r>
          </a:p>
          <a:p>
            <a:pPr lvl="2">
              <a:defRPr/>
            </a:pPr>
            <a:r>
              <a:rPr lang="en-US" dirty="0" smtClean="0"/>
              <a:t>Stafford Hospital – Stafford (part of MWHC)</a:t>
            </a:r>
          </a:p>
          <a:p>
            <a:pPr lvl="1">
              <a:defRPr/>
            </a:pPr>
            <a:r>
              <a:rPr lang="en-US" dirty="0" smtClean="0"/>
              <a:t>One free-standing emergency dept in Spotsylvania (MWHC)</a:t>
            </a:r>
          </a:p>
          <a:p>
            <a:pPr lvl="1">
              <a:defRPr/>
            </a:pPr>
            <a:r>
              <a:rPr lang="en-US" dirty="0" smtClean="0"/>
              <a:t>Second free-standing emergency dept coming to Stafford (HCA)</a:t>
            </a:r>
          </a:p>
          <a:p>
            <a:pPr lvl="1">
              <a:defRPr/>
            </a:pPr>
            <a:r>
              <a:rPr lang="en-US" dirty="0" smtClean="0"/>
              <a:t>For tertiary care </a:t>
            </a:r>
            <a:r>
              <a:rPr lang="en-US" dirty="0" smtClean="0">
                <a:sym typeface="Wingdings" panose="05000000000000000000" pitchFamily="2" charset="2"/>
              </a:rPr>
              <a:t> Inova Fairfax, UVA, MCV, Children’s National</a:t>
            </a:r>
            <a:endParaRPr lang="en-US" dirty="0" smtClean="0"/>
          </a:p>
          <a:p>
            <a:pPr marL="457200" lvl="1" indent="0">
              <a:buFont typeface="Wingdings" pitchFamily="2" charset="2"/>
              <a:buNone/>
              <a:defRPr/>
            </a:pPr>
            <a:endParaRPr lang="en-US" dirty="0"/>
          </a:p>
          <a:p>
            <a:pPr>
              <a:defRPr/>
            </a:pPr>
            <a:r>
              <a:rPr lang="en-US" dirty="0" smtClean="0"/>
              <a:t>Two FQHCs = Community Health Center of the Rappahannock Region (Fredericksburg) and Caroline Family Practice (both owned and operated by Central Virginia Health Services) – good collaboration with RAHD</a:t>
            </a:r>
          </a:p>
          <a:p>
            <a:pPr>
              <a:defRPr/>
            </a:pPr>
            <a:endParaRPr lang="en-US" dirty="0"/>
          </a:p>
          <a:p>
            <a:pPr>
              <a:defRPr/>
            </a:pPr>
            <a:r>
              <a:rPr lang="en-US" dirty="0" smtClean="0"/>
              <a:t>Lloyd F. Moss Free Clinic – large primary care practice – about 2,000 patients – a few paid staff, but mainly physicians volunteer time – also good collaboration with RAHD</a:t>
            </a:r>
          </a:p>
        </p:txBody>
      </p:sp>
      <p:sp>
        <p:nvSpPr>
          <p:cNvPr id="9220"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fld id="{4570575A-85C9-4488-B66C-BE922AE402DB}" type="slidenum">
              <a:rPr lang="en-US" altLang="en-US" sz="1200" b="1" smtClean="0">
                <a:latin typeface="Arial" charset="0"/>
              </a:rPr>
              <a:pPr>
                <a:spcBef>
                  <a:spcPct val="0"/>
                </a:spcBef>
                <a:buClrTx/>
                <a:buSzTx/>
                <a:buFontTx/>
                <a:buNone/>
              </a:pPr>
              <a:t>7</a:t>
            </a:fld>
            <a:endParaRPr lang="en-US" altLang="en-US" sz="1200" b="1" dirty="0" smtClean="0">
              <a:latin typeface="Arial" charset="0"/>
            </a:endParaRPr>
          </a:p>
        </p:txBody>
      </p:sp>
      <p:sp>
        <p:nvSpPr>
          <p:cNvPr id="9221" name="Footer Placeholder 4"/>
          <p:cNvSpPr>
            <a:spLocks noGrp="1"/>
          </p:cNvSpPr>
          <p:nvPr>
            <p:ph type="ftr"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r>
              <a:rPr lang="en-US" altLang="en-US" sz="1200" b="1" dirty="0" smtClean="0">
                <a:latin typeface="Arial" charset="0"/>
              </a:rPr>
              <a:t>June 1, 2017</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Environmental Health Services</a:t>
            </a:r>
            <a:endParaRPr lang="en-US" dirty="0"/>
          </a:p>
        </p:txBody>
      </p:sp>
      <p:sp>
        <p:nvSpPr>
          <p:cNvPr id="3" name="Content Placeholder 2"/>
          <p:cNvSpPr>
            <a:spLocks noGrp="1"/>
          </p:cNvSpPr>
          <p:nvPr>
            <p:ph idx="1"/>
          </p:nvPr>
        </p:nvSpPr>
        <p:spPr>
          <a:xfrm>
            <a:off x="228600" y="1600200"/>
            <a:ext cx="8686800" cy="4525963"/>
          </a:xfrm>
        </p:spPr>
        <p:txBody>
          <a:bodyPr>
            <a:normAutofit fontScale="85000" lnSpcReduction="20000"/>
          </a:bodyPr>
          <a:lstStyle/>
          <a:p>
            <a:pPr>
              <a:defRPr/>
            </a:pPr>
            <a:r>
              <a:rPr lang="en-US" dirty="0" smtClean="0"/>
              <a:t>RAHD provides standard mandated environmental health services = food, onsite, </a:t>
            </a:r>
            <a:r>
              <a:rPr lang="en-US" dirty="0" smtClean="0"/>
              <a:t>rabies programs &amp; more</a:t>
            </a:r>
            <a:endParaRPr lang="en-US" dirty="0" smtClean="0"/>
          </a:p>
          <a:p>
            <a:pPr>
              <a:defRPr/>
            </a:pPr>
            <a:endParaRPr lang="en-US" dirty="0" smtClean="0"/>
          </a:p>
          <a:p>
            <a:pPr>
              <a:defRPr/>
            </a:pPr>
            <a:r>
              <a:rPr lang="en-US" dirty="0" smtClean="0"/>
              <a:t>Some noteworthy items:</a:t>
            </a:r>
          </a:p>
          <a:p>
            <a:pPr lvl="1">
              <a:defRPr/>
            </a:pPr>
            <a:r>
              <a:rPr lang="en-US" dirty="0" smtClean="0"/>
              <a:t>&gt;1000 permitted food establishments</a:t>
            </a:r>
          </a:p>
          <a:p>
            <a:pPr lvl="1">
              <a:defRPr/>
            </a:pPr>
            <a:r>
              <a:rPr lang="en-US" dirty="0" smtClean="0"/>
              <a:t>Hundreds of temporary food vendor inspections/year</a:t>
            </a:r>
          </a:p>
          <a:p>
            <a:pPr lvl="1">
              <a:defRPr/>
            </a:pPr>
            <a:r>
              <a:rPr lang="en-US" dirty="0" smtClean="0"/>
              <a:t>State Fair of Virginia located at Meadow Event Park in Caroline County – typically, </a:t>
            </a:r>
            <a:r>
              <a:rPr lang="en-US" dirty="0" smtClean="0"/>
              <a:t>110-120 </a:t>
            </a:r>
            <a:r>
              <a:rPr lang="en-US" dirty="0" smtClean="0"/>
              <a:t>temp vendors/year</a:t>
            </a:r>
          </a:p>
          <a:p>
            <a:pPr lvl="1">
              <a:defRPr/>
            </a:pPr>
            <a:r>
              <a:rPr lang="en-US" dirty="0" smtClean="0"/>
              <a:t>RAHD has been on leading edge in onsite septic work – virtually all done by private sector</a:t>
            </a:r>
          </a:p>
          <a:p>
            <a:pPr lvl="1">
              <a:defRPr/>
            </a:pPr>
            <a:r>
              <a:rPr lang="en-US" dirty="0" smtClean="0"/>
              <a:t>RAHD handles ~90-100 rabies-related calls each </a:t>
            </a:r>
            <a:r>
              <a:rPr lang="en-US" dirty="0" smtClean="0"/>
              <a:t>month</a:t>
            </a:r>
          </a:p>
          <a:p>
            <a:pPr lvl="1">
              <a:defRPr/>
            </a:pPr>
            <a:r>
              <a:rPr lang="en-US" dirty="0" smtClean="0"/>
              <a:t>RAHD EH Staff do fantastic work</a:t>
            </a:r>
            <a:endParaRPr lang="en-US" dirty="0" smtClean="0"/>
          </a:p>
          <a:p>
            <a:pPr lvl="1">
              <a:defRPr/>
            </a:pPr>
            <a:endParaRPr lang="en-US" dirty="0" smtClean="0"/>
          </a:p>
        </p:txBody>
      </p:sp>
      <p:sp>
        <p:nvSpPr>
          <p:cNvPr id="10244"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fld id="{2A1C2DD6-8FCF-4931-BA42-59688EF567E8}" type="slidenum">
              <a:rPr lang="en-US" altLang="en-US" sz="1200" b="1" smtClean="0">
                <a:latin typeface="Arial" charset="0"/>
              </a:rPr>
              <a:pPr>
                <a:spcBef>
                  <a:spcPct val="0"/>
                </a:spcBef>
                <a:buClrTx/>
                <a:buSzTx/>
                <a:buFontTx/>
                <a:buNone/>
              </a:pPr>
              <a:t>8</a:t>
            </a:fld>
            <a:endParaRPr lang="en-US" altLang="en-US" sz="1200" b="1" dirty="0" smtClean="0">
              <a:latin typeface="Arial" charset="0"/>
            </a:endParaRPr>
          </a:p>
        </p:txBody>
      </p:sp>
      <p:sp>
        <p:nvSpPr>
          <p:cNvPr id="10245" name="Footer Placeholder 4"/>
          <p:cNvSpPr>
            <a:spLocks noGrp="1"/>
          </p:cNvSpPr>
          <p:nvPr>
            <p:ph type="ftr"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spcBef>
                <a:spcPct val="0"/>
              </a:spcBef>
              <a:buClrTx/>
              <a:buSzTx/>
              <a:buFontTx/>
              <a:buNone/>
            </a:pPr>
            <a:r>
              <a:rPr lang="en-US" altLang="en-US" sz="1200" b="1" dirty="0" smtClean="0">
                <a:latin typeface="Arial" charset="0"/>
              </a:rPr>
              <a:t>June 1, 2017</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5"/>
          <p:cNvSpPr txBox="1">
            <a:spLocks noChangeArrowheads="1"/>
          </p:cNvSpPr>
          <p:nvPr/>
        </p:nvSpPr>
        <p:spPr bwMode="auto">
          <a:xfrm>
            <a:off x="457200" y="304800"/>
            <a:ext cx="815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itchFamily="2" charset="2"/>
              <a:buChar char="n"/>
              <a:defRPr sz="3200">
                <a:solidFill>
                  <a:schemeClr val="tx1"/>
                </a:solidFill>
                <a:latin typeface="Garamond"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itchFamily="18" charset="0"/>
              </a:defRPr>
            </a:lvl9pPr>
          </a:lstStyle>
          <a:p>
            <a:pPr algn="ctr">
              <a:spcBef>
                <a:spcPct val="0"/>
              </a:spcBef>
              <a:buClrTx/>
              <a:buSzTx/>
              <a:buFontTx/>
              <a:buNone/>
            </a:pPr>
            <a:r>
              <a:rPr lang="en-US" altLang="en-US" sz="2800" b="1" dirty="0"/>
              <a:t>Most Common Reportable Diseases, RAHD, 2016</a:t>
            </a:r>
          </a:p>
        </p:txBody>
      </p:sp>
      <p:graphicFrame>
        <p:nvGraphicFramePr>
          <p:cNvPr id="3" name="Table 2"/>
          <p:cNvGraphicFramePr>
            <a:graphicFrameLocks noGrp="1"/>
          </p:cNvGraphicFramePr>
          <p:nvPr/>
        </p:nvGraphicFramePr>
        <p:xfrm>
          <a:off x="990600" y="1143000"/>
          <a:ext cx="6858000" cy="5029200"/>
        </p:xfrm>
        <a:graphic>
          <a:graphicData uri="http://schemas.openxmlformats.org/drawingml/2006/table">
            <a:tbl>
              <a:tblPr/>
              <a:tblGrid>
                <a:gridCol w="4901338"/>
                <a:gridCol w="1956662"/>
              </a:tblGrid>
              <a:tr h="335280">
                <a:tc>
                  <a:txBody>
                    <a:bodyPr/>
                    <a:lstStyle/>
                    <a:p>
                      <a:pPr algn="l" fontAlgn="b"/>
                      <a:r>
                        <a:rPr lang="en-US" sz="2000" b="1" i="0" u="none" strike="noStrike" dirty="0">
                          <a:solidFill>
                            <a:srgbClr val="FFFF00"/>
                          </a:solidFill>
                          <a:effectLst/>
                          <a:latin typeface="Calibri"/>
                        </a:rPr>
                        <a:t>Hepatitis C, chronic</a:t>
                      </a:r>
                    </a:p>
                  </a:txBody>
                  <a:tcPr marL="9525" marR="9525" marT="9525" marB="0" anchor="b">
                    <a:lnL>
                      <a:noFill/>
                    </a:lnL>
                    <a:lnR>
                      <a:noFill/>
                    </a:lnR>
                    <a:lnT>
                      <a:noFill/>
                    </a:lnT>
                    <a:lnB>
                      <a:noFill/>
                    </a:lnB>
                  </a:tcPr>
                </a:tc>
                <a:tc>
                  <a:txBody>
                    <a:bodyPr/>
                    <a:lstStyle/>
                    <a:p>
                      <a:pPr algn="ctr" fontAlgn="b"/>
                      <a:r>
                        <a:rPr lang="en-US" sz="2000" b="1" i="0" u="none" strike="noStrike" dirty="0">
                          <a:solidFill>
                            <a:srgbClr val="FFFF00"/>
                          </a:solidFill>
                          <a:effectLst/>
                          <a:latin typeface="Calibri"/>
                        </a:rPr>
                        <a:t>375</a:t>
                      </a:r>
                    </a:p>
                  </a:txBody>
                  <a:tcPr marL="9525" marR="9525" marT="9525" marB="0" anchor="b">
                    <a:lnL>
                      <a:noFill/>
                    </a:lnL>
                    <a:lnR>
                      <a:noFill/>
                    </a:lnR>
                    <a:lnT>
                      <a:noFill/>
                    </a:lnT>
                    <a:lnB>
                      <a:noFill/>
                    </a:lnB>
                  </a:tcPr>
                </a:tc>
              </a:tr>
              <a:tr h="335280">
                <a:tc>
                  <a:txBody>
                    <a:bodyPr/>
                    <a:lstStyle/>
                    <a:p>
                      <a:pPr algn="l" fontAlgn="b"/>
                      <a:r>
                        <a:rPr lang="en-US" sz="2000" b="1" i="0" u="none" strike="noStrike" dirty="0">
                          <a:solidFill>
                            <a:srgbClr val="FFFF00"/>
                          </a:solidFill>
                          <a:effectLst/>
                          <a:latin typeface="Calibri"/>
                        </a:rPr>
                        <a:t>Campylobacteriosis</a:t>
                      </a:r>
                    </a:p>
                  </a:txBody>
                  <a:tcPr marL="9525" marR="9525" marT="9525" marB="0" anchor="b">
                    <a:lnL>
                      <a:noFill/>
                    </a:lnL>
                    <a:lnR>
                      <a:noFill/>
                    </a:lnR>
                    <a:lnT>
                      <a:noFill/>
                    </a:lnT>
                    <a:lnB>
                      <a:noFill/>
                    </a:lnB>
                  </a:tcPr>
                </a:tc>
                <a:tc>
                  <a:txBody>
                    <a:bodyPr/>
                    <a:lstStyle/>
                    <a:p>
                      <a:pPr algn="ctr" fontAlgn="b"/>
                      <a:r>
                        <a:rPr lang="en-US" sz="2000" b="1" i="0" u="none" strike="noStrike" dirty="0">
                          <a:solidFill>
                            <a:srgbClr val="FFFF00"/>
                          </a:solidFill>
                          <a:effectLst/>
                          <a:latin typeface="Calibri"/>
                        </a:rPr>
                        <a:t>94</a:t>
                      </a:r>
                    </a:p>
                  </a:txBody>
                  <a:tcPr marL="9525" marR="9525" marT="9525" marB="0" anchor="b">
                    <a:lnL>
                      <a:noFill/>
                    </a:lnL>
                    <a:lnR>
                      <a:noFill/>
                    </a:lnR>
                    <a:lnT>
                      <a:noFill/>
                    </a:lnT>
                    <a:lnB>
                      <a:noFill/>
                    </a:lnB>
                  </a:tcPr>
                </a:tc>
              </a:tr>
              <a:tr h="335280">
                <a:tc>
                  <a:txBody>
                    <a:bodyPr/>
                    <a:lstStyle/>
                    <a:p>
                      <a:pPr algn="l" fontAlgn="b"/>
                      <a:r>
                        <a:rPr lang="en-US" sz="2000" b="1" i="0" u="none" strike="noStrike" dirty="0">
                          <a:solidFill>
                            <a:srgbClr val="FFFF00"/>
                          </a:solidFill>
                          <a:effectLst/>
                          <a:latin typeface="Calibri"/>
                        </a:rPr>
                        <a:t>Salmonellosis</a:t>
                      </a:r>
                    </a:p>
                  </a:txBody>
                  <a:tcPr marL="9525" marR="9525" marT="9525" marB="0" anchor="b">
                    <a:lnL>
                      <a:noFill/>
                    </a:lnL>
                    <a:lnR>
                      <a:noFill/>
                    </a:lnR>
                    <a:lnT>
                      <a:noFill/>
                    </a:lnT>
                    <a:lnB>
                      <a:noFill/>
                    </a:lnB>
                  </a:tcPr>
                </a:tc>
                <a:tc>
                  <a:txBody>
                    <a:bodyPr/>
                    <a:lstStyle/>
                    <a:p>
                      <a:pPr algn="ctr" fontAlgn="b"/>
                      <a:r>
                        <a:rPr lang="en-US" sz="2000" b="1" i="0" u="none" strike="noStrike" dirty="0">
                          <a:solidFill>
                            <a:srgbClr val="FFFF00"/>
                          </a:solidFill>
                          <a:effectLst/>
                          <a:latin typeface="Calibri"/>
                        </a:rPr>
                        <a:t>71</a:t>
                      </a:r>
                    </a:p>
                  </a:txBody>
                  <a:tcPr marL="9525" marR="9525" marT="9525" marB="0" anchor="b">
                    <a:lnL>
                      <a:noFill/>
                    </a:lnL>
                    <a:lnR>
                      <a:noFill/>
                    </a:lnR>
                    <a:lnT>
                      <a:noFill/>
                    </a:lnT>
                    <a:lnB>
                      <a:noFill/>
                    </a:lnB>
                  </a:tcPr>
                </a:tc>
              </a:tr>
              <a:tr h="335280">
                <a:tc>
                  <a:txBody>
                    <a:bodyPr/>
                    <a:lstStyle/>
                    <a:p>
                      <a:pPr algn="l" fontAlgn="b"/>
                      <a:r>
                        <a:rPr lang="en-US" sz="2000" b="1" i="0" u="none" strike="noStrike" dirty="0">
                          <a:solidFill>
                            <a:srgbClr val="FFFF00"/>
                          </a:solidFill>
                          <a:effectLst/>
                          <a:latin typeface="Calibri"/>
                        </a:rPr>
                        <a:t>Staph aureus, methicillin resistant (MRSA)</a:t>
                      </a:r>
                    </a:p>
                  </a:txBody>
                  <a:tcPr marL="9525" marR="9525" marT="9525" marB="0" anchor="b">
                    <a:lnL>
                      <a:noFill/>
                    </a:lnL>
                    <a:lnR>
                      <a:noFill/>
                    </a:lnR>
                    <a:lnT>
                      <a:noFill/>
                    </a:lnT>
                    <a:lnB>
                      <a:noFill/>
                    </a:lnB>
                  </a:tcPr>
                </a:tc>
                <a:tc>
                  <a:txBody>
                    <a:bodyPr/>
                    <a:lstStyle/>
                    <a:p>
                      <a:pPr algn="ctr" fontAlgn="b"/>
                      <a:r>
                        <a:rPr lang="en-US" sz="2000" b="1" i="0" u="none" strike="noStrike" dirty="0">
                          <a:solidFill>
                            <a:srgbClr val="FFFF00"/>
                          </a:solidFill>
                          <a:effectLst/>
                          <a:latin typeface="Calibri"/>
                        </a:rPr>
                        <a:t>55</a:t>
                      </a:r>
                    </a:p>
                  </a:txBody>
                  <a:tcPr marL="9525" marR="9525" marT="9525" marB="0" anchor="b">
                    <a:lnL>
                      <a:noFill/>
                    </a:lnL>
                    <a:lnR>
                      <a:noFill/>
                    </a:lnR>
                    <a:lnT>
                      <a:noFill/>
                    </a:lnT>
                    <a:lnB>
                      <a:noFill/>
                    </a:lnB>
                  </a:tcPr>
                </a:tc>
              </a:tr>
              <a:tr h="335280">
                <a:tc>
                  <a:txBody>
                    <a:bodyPr/>
                    <a:lstStyle/>
                    <a:p>
                      <a:pPr algn="l" fontAlgn="b"/>
                      <a:r>
                        <a:rPr lang="en-US" sz="2000" b="1" i="0" u="none" strike="noStrike" dirty="0">
                          <a:solidFill>
                            <a:srgbClr val="FFFF00"/>
                          </a:solidFill>
                          <a:effectLst/>
                          <a:latin typeface="Calibri"/>
                        </a:rPr>
                        <a:t>Lead, elevated levels</a:t>
                      </a:r>
                    </a:p>
                  </a:txBody>
                  <a:tcPr marL="9525" marR="9525" marT="9525" marB="0" anchor="b">
                    <a:lnL>
                      <a:noFill/>
                    </a:lnL>
                    <a:lnR>
                      <a:noFill/>
                    </a:lnR>
                    <a:lnT>
                      <a:noFill/>
                    </a:lnT>
                    <a:lnB>
                      <a:noFill/>
                    </a:lnB>
                  </a:tcPr>
                </a:tc>
                <a:tc>
                  <a:txBody>
                    <a:bodyPr/>
                    <a:lstStyle/>
                    <a:p>
                      <a:pPr algn="ctr" fontAlgn="b"/>
                      <a:r>
                        <a:rPr lang="en-US" sz="2000" b="1" i="0" u="none" strike="noStrike" dirty="0">
                          <a:solidFill>
                            <a:srgbClr val="FFFF00"/>
                          </a:solidFill>
                          <a:effectLst/>
                          <a:latin typeface="Calibri"/>
                        </a:rPr>
                        <a:t>48</a:t>
                      </a:r>
                    </a:p>
                  </a:txBody>
                  <a:tcPr marL="9525" marR="9525" marT="9525" marB="0" anchor="b">
                    <a:lnL>
                      <a:noFill/>
                    </a:lnL>
                    <a:lnR>
                      <a:noFill/>
                    </a:lnR>
                    <a:lnT>
                      <a:noFill/>
                    </a:lnT>
                    <a:lnB>
                      <a:noFill/>
                    </a:lnB>
                  </a:tcPr>
                </a:tc>
              </a:tr>
              <a:tr h="335280">
                <a:tc>
                  <a:txBody>
                    <a:bodyPr/>
                    <a:lstStyle/>
                    <a:p>
                      <a:pPr algn="l" fontAlgn="b"/>
                      <a:r>
                        <a:rPr lang="en-US" sz="2000" b="1" i="0" u="none" strike="noStrike" dirty="0">
                          <a:solidFill>
                            <a:srgbClr val="FFFF00"/>
                          </a:solidFill>
                          <a:effectLst/>
                          <a:latin typeface="Calibri"/>
                        </a:rPr>
                        <a:t>Lyme disease</a:t>
                      </a:r>
                    </a:p>
                  </a:txBody>
                  <a:tcPr marL="9525" marR="9525" marT="9525" marB="0" anchor="b">
                    <a:lnL>
                      <a:noFill/>
                    </a:lnL>
                    <a:lnR>
                      <a:noFill/>
                    </a:lnR>
                    <a:lnT>
                      <a:noFill/>
                    </a:lnT>
                    <a:lnB>
                      <a:noFill/>
                    </a:lnB>
                  </a:tcPr>
                </a:tc>
                <a:tc>
                  <a:txBody>
                    <a:bodyPr/>
                    <a:lstStyle/>
                    <a:p>
                      <a:pPr algn="ctr" fontAlgn="b"/>
                      <a:r>
                        <a:rPr lang="en-US" sz="2000" b="1" i="0" u="none" strike="noStrike" dirty="0">
                          <a:solidFill>
                            <a:srgbClr val="FFFF00"/>
                          </a:solidFill>
                          <a:effectLst/>
                          <a:latin typeface="Calibri"/>
                        </a:rPr>
                        <a:t>47</a:t>
                      </a:r>
                    </a:p>
                  </a:txBody>
                  <a:tcPr marL="9525" marR="9525" marT="9525" marB="0" anchor="b">
                    <a:lnL>
                      <a:noFill/>
                    </a:lnL>
                    <a:lnR>
                      <a:noFill/>
                    </a:lnR>
                    <a:lnT>
                      <a:noFill/>
                    </a:lnT>
                    <a:lnB>
                      <a:noFill/>
                    </a:lnB>
                  </a:tcPr>
                </a:tc>
              </a:tr>
              <a:tr h="335280">
                <a:tc>
                  <a:txBody>
                    <a:bodyPr/>
                    <a:lstStyle/>
                    <a:p>
                      <a:pPr algn="l" fontAlgn="b"/>
                      <a:r>
                        <a:rPr lang="en-US" sz="2000" b="1" i="0" u="none" strike="noStrike" dirty="0">
                          <a:solidFill>
                            <a:srgbClr val="FFFF00"/>
                          </a:solidFill>
                          <a:effectLst/>
                          <a:latin typeface="Calibri"/>
                        </a:rPr>
                        <a:t>Hepatitis B, chronic</a:t>
                      </a:r>
                    </a:p>
                  </a:txBody>
                  <a:tcPr marL="9525" marR="9525" marT="9525" marB="0" anchor="b">
                    <a:lnL>
                      <a:noFill/>
                    </a:lnL>
                    <a:lnR>
                      <a:noFill/>
                    </a:lnR>
                    <a:lnT>
                      <a:noFill/>
                    </a:lnT>
                    <a:lnB>
                      <a:noFill/>
                    </a:lnB>
                  </a:tcPr>
                </a:tc>
                <a:tc>
                  <a:txBody>
                    <a:bodyPr/>
                    <a:lstStyle/>
                    <a:p>
                      <a:pPr algn="ctr" fontAlgn="b"/>
                      <a:r>
                        <a:rPr lang="en-US" sz="2000" b="1" i="0" u="none" strike="noStrike" dirty="0">
                          <a:solidFill>
                            <a:srgbClr val="FFFF00"/>
                          </a:solidFill>
                          <a:effectLst/>
                          <a:latin typeface="Calibri"/>
                        </a:rPr>
                        <a:t>47</a:t>
                      </a:r>
                    </a:p>
                  </a:txBody>
                  <a:tcPr marL="9525" marR="9525" marT="9525" marB="0" anchor="b">
                    <a:lnL>
                      <a:noFill/>
                    </a:lnL>
                    <a:lnR>
                      <a:noFill/>
                    </a:lnR>
                    <a:lnT>
                      <a:noFill/>
                    </a:lnT>
                    <a:lnB>
                      <a:noFill/>
                    </a:lnB>
                  </a:tcPr>
                </a:tc>
              </a:tr>
              <a:tr h="335280">
                <a:tc>
                  <a:txBody>
                    <a:bodyPr/>
                    <a:lstStyle/>
                    <a:p>
                      <a:pPr algn="l" fontAlgn="b"/>
                      <a:r>
                        <a:rPr lang="en-US" sz="2000" b="1" i="0" u="none" strike="noStrike" dirty="0">
                          <a:solidFill>
                            <a:srgbClr val="FFFF00"/>
                          </a:solidFill>
                          <a:effectLst/>
                          <a:latin typeface="Calibri"/>
                        </a:rPr>
                        <a:t>Spotted Fever Rickettsiosis (including RMSF)</a:t>
                      </a:r>
                    </a:p>
                  </a:txBody>
                  <a:tcPr marL="9525" marR="9525" marT="9525" marB="0" anchor="b">
                    <a:lnL>
                      <a:noFill/>
                    </a:lnL>
                    <a:lnR>
                      <a:noFill/>
                    </a:lnR>
                    <a:lnT>
                      <a:noFill/>
                    </a:lnT>
                    <a:lnB>
                      <a:noFill/>
                    </a:lnB>
                  </a:tcPr>
                </a:tc>
                <a:tc>
                  <a:txBody>
                    <a:bodyPr/>
                    <a:lstStyle/>
                    <a:p>
                      <a:pPr algn="ctr" fontAlgn="b"/>
                      <a:r>
                        <a:rPr lang="en-US" sz="2000" b="1" i="0" u="none" strike="noStrike" dirty="0">
                          <a:solidFill>
                            <a:srgbClr val="FFFF00"/>
                          </a:solidFill>
                          <a:effectLst/>
                          <a:latin typeface="Calibri"/>
                        </a:rPr>
                        <a:t>25</a:t>
                      </a:r>
                    </a:p>
                  </a:txBody>
                  <a:tcPr marL="9525" marR="9525" marT="9525" marB="0" anchor="b">
                    <a:lnL>
                      <a:noFill/>
                    </a:lnL>
                    <a:lnR>
                      <a:noFill/>
                    </a:lnR>
                    <a:lnT>
                      <a:noFill/>
                    </a:lnT>
                    <a:lnB>
                      <a:noFill/>
                    </a:lnB>
                  </a:tcPr>
                </a:tc>
              </a:tr>
              <a:tr h="335280">
                <a:tc>
                  <a:txBody>
                    <a:bodyPr/>
                    <a:lstStyle/>
                    <a:p>
                      <a:pPr algn="l" fontAlgn="b"/>
                      <a:r>
                        <a:rPr lang="en-US" sz="2000" b="1" i="0" u="none" strike="noStrike" dirty="0">
                          <a:solidFill>
                            <a:srgbClr val="FFFF00"/>
                          </a:solidFill>
                          <a:effectLst/>
                          <a:latin typeface="Calibri"/>
                        </a:rPr>
                        <a:t>Giardiasis</a:t>
                      </a:r>
                    </a:p>
                  </a:txBody>
                  <a:tcPr marL="9525" marR="9525" marT="9525" marB="0" anchor="b">
                    <a:lnL>
                      <a:noFill/>
                    </a:lnL>
                    <a:lnR>
                      <a:noFill/>
                    </a:lnR>
                    <a:lnT>
                      <a:noFill/>
                    </a:lnT>
                    <a:lnB>
                      <a:noFill/>
                    </a:lnB>
                  </a:tcPr>
                </a:tc>
                <a:tc>
                  <a:txBody>
                    <a:bodyPr/>
                    <a:lstStyle/>
                    <a:p>
                      <a:pPr algn="ctr" fontAlgn="b"/>
                      <a:r>
                        <a:rPr lang="en-US" sz="2000" b="1" i="0" u="none" strike="noStrike" dirty="0">
                          <a:solidFill>
                            <a:srgbClr val="FFFF00"/>
                          </a:solidFill>
                          <a:effectLst/>
                          <a:latin typeface="Calibri"/>
                        </a:rPr>
                        <a:t>18</a:t>
                      </a:r>
                    </a:p>
                  </a:txBody>
                  <a:tcPr marL="9525" marR="9525" marT="9525" marB="0" anchor="b">
                    <a:lnL>
                      <a:noFill/>
                    </a:lnL>
                    <a:lnR>
                      <a:noFill/>
                    </a:lnR>
                    <a:lnT>
                      <a:noFill/>
                    </a:lnT>
                    <a:lnB>
                      <a:noFill/>
                    </a:lnB>
                  </a:tcPr>
                </a:tc>
              </a:tr>
              <a:tr h="335280">
                <a:tc>
                  <a:txBody>
                    <a:bodyPr/>
                    <a:lstStyle/>
                    <a:p>
                      <a:pPr algn="l" fontAlgn="b"/>
                      <a:r>
                        <a:rPr lang="en-US" sz="2000" b="1" i="0" u="none" strike="noStrike" dirty="0">
                          <a:solidFill>
                            <a:srgbClr val="FFFF00"/>
                          </a:solidFill>
                          <a:effectLst/>
                          <a:latin typeface="Calibri"/>
                        </a:rPr>
                        <a:t>Hepatitis C, acute</a:t>
                      </a:r>
                    </a:p>
                  </a:txBody>
                  <a:tcPr marL="9525" marR="9525" marT="9525" marB="0" anchor="b">
                    <a:lnL>
                      <a:noFill/>
                    </a:lnL>
                    <a:lnR>
                      <a:noFill/>
                    </a:lnR>
                    <a:lnT>
                      <a:noFill/>
                    </a:lnT>
                    <a:lnB>
                      <a:noFill/>
                    </a:lnB>
                  </a:tcPr>
                </a:tc>
                <a:tc>
                  <a:txBody>
                    <a:bodyPr/>
                    <a:lstStyle/>
                    <a:p>
                      <a:pPr algn="ctr" fontAlgn="b"/>
                      <a:r>
                        <a:rPr lang="en-US" sz="2000" b="1" i="0" u="none" strike="noStrike" dirty="0">
                          <a:solidFill>
                            <a:srgbClr val="FFFF00"/>
                          </a:solidFill>
                          <a:effectLst/>
                          <a:latin typeface="Calibri"/>
                        </a:rPr>
                        <a:t>16</a:t>
                      </a:r>
                    </a:p>
                  </a:txBody>
                  <a:tcPr marL="9525" marR="9525" marT="9525" marB="0" anchor="b">
                    <a:lnL>
                      <a:noFill/>
                    </a:lnL>
                    <a:lnR>
                      <a:noFill/>
                    </a:lnR>
                    <a:lnT>
                      <a:noFill/>
                    </a:lnT>
                    <a:lnB>
                      <a:noFill/>
                    </a:lnB>
                  </a:tcPr>
                </a:tc>
              </a:tr>
              <a:tr h="335280">
                <a:tc>
                  <a:txBody>
                    <a:bodyPr/>
                    <a:lstStyle/>
                    <a:p>
                      <a:pPr algn="l" fontAlgn="b"/>
                      <a:r>
                        <a:rPr lang="en-US" sz="2000" b="1" i="0" u="none" strike="noStrike" dirty="0">
                          <a:solidFill>
                            <a:srgbClr val="FFFF00"/>
                          </a:solidFill>
                          <a:effectLst/>
                          <a:latin typeface="Calibri"/>
                        </a:rPr>
                        <a:t>Hepatitis A, acute</a:t>
                      </a:r>
                    </a:p>
                  </a:txBody>
                  <a:tcPr marL="9525" marR="9525" marT="9525" marB="0" anchor="b">
                    <a:lnL>
                      <a:noFill/>
                    </a:lnL>
                    <a:lnR>
                      <a:noFill/>
                    </a:lnR>
                    <a:lnT>
                      <a:noFill/>
                    </a:lnT>
                    <a:lnB>
                      <a:noFill/>
                    </a:lnB>
                  </a:tcPr>
                </a:tc>
                <a:tc>
                  <a:txBody>
                    <a:bodyPr/>
                    <a:lstStyle/>
                    <a:p>
                      <a:pPr algn="ctr" fontAlgn="b"/>
                      <a:r>
                        <a:rPr lang="en-US" sz="2000" b="1" i="0" u="none" strike="noStrike" dirty="0">
                          <a:solidFill>
                            <a:srgbClr val="FFFF00"/>
                          </a:solidFill>
                          <a:effectLst/>
                          <a:latin typeface="Calibri"/>
                        </a:rPr>
                        <a:t>11</a:t>
                      </a:r>
                    </a:p>
                  </a:txBody>
                  <a:tcPr marL="9525" marR="9525" marT="9525" marB="0" anchor="b">
                    <a:lnL>
                      <a:noFill/>
                    </a:lnL>
                    <a:lnR>
                      <a:noFill/>
                    </a:lnR>
                    <a:lnT>
                      <a:noFill/>
                    </a:lnT>
                    <a:lnB>
                      <a:noFill/>
                    </a:lnB>
                  </a:tcPr>
                </a:tc>
              </a:tr>
              <a:tr h="335280">
                <a:tc>
                  <a:txBody>
                    <a:bodyPr/>
                    <a:lstStyle/>
                    <a:p>
                      <a:pPr algn="l" fontAlgn="b"/>
                      <a:r>
                        <a:rPr lang="en-US" sz="2000" b="1" i="0" u="none" strike="noStrike" dirty="0">
                          <a:solidFill>
                            <a:srgbClr val="FFFF00"/>
                          </a:solidFill>
                          <a:effectLst/>
                          <a:latin typeface="Calibri"/>
                        </a:rPr>
                        <a:t>Pertussis</a:t>
                      </a:r>
                    </a:p>
                  </a:txBody>
                  <a:tcPr marL="9525" marR="9525" marT="9525" marB="0" anchor="b">
                    <a:lnL>
                      <a:noFill/>
                    </a:lnL>
                    <a:lnR>
                      <a:noFill/>
                    </a:lnR>
                    <a:lnT>
                      <a:noFill/>
                    </a:lnT>
                    <a:lnB>
                      <a:noFill/>
                    </a:lnB>
                  </a:tcPr>
                </a:tc>
                <a:tc>
                  <a:txBody>
                    <a:bodyPr/>
                    <a:lstStyle/>
                    <a:p>
                      <a:pPr algn="ctr" fontAlgn="b"/>
                      <a:r>
                        <a:rPr lang="en-US" sz="2000" b="1" i="0" u="none" strike="noStrike" dirty="0">
                          <a:solidFill>
                            <a:srgbClr val="FFFF00"/>
                          </a:solidFill>
                          <a:effectLst/>
                          <a:latin typeface="Calibri"/>
                        </a:rPr>
                        <a:t>11</a:t>
                      </a:r>
                    </a:p>
                  </a:txBody>
                  <a:tcPr marL="9525" marR="9525" marT="9525" marB="0" anchor="b">
                    <a:lnL>
                      <a:noFill/>
                    </a:lnL>
                    <a:lnR>
                      <a:noFill/>
                    </a:lnR>
                    <a:lnT>
                      <a:noFill/>
                    </a:lnT>
                    <a:lnB>
                      <a:noFill/>
                    </a:lnB>
                  </a:tcPr>
                </a:tc>
              </a:tr>
              <a:tr h="335280">
                <a:tc>
                  <a:txBody>
                    <a:bodyPr/>
                    <a:lstStyle/>
                    <a:p>
                      <a:pPr algn="l" fontAlgn="b"/>
                      <a:r>
                        <a:rPr lang="en-US" sz="2000" b="1" i="0" u="none" strike="noStrike" dirty="0">
                          <a:solidFill>
                            <a:srgbClr val="FFFF00"/>
                          </a:solidFill>
                          <a:effectLst/>
                          <a:latin typeface="Calibri"/>
                        </a:rPr>
                        <a:t>Streptococcus, Group A, invasive</a:t>
                      </a:r>
                    </a:p>
                  </a:txBody>
                  <a:tcPr marL="9525" marR="9525" marT="9525" marB="0" anchor="b">
                    <a:lnL>
                      <a:noFill/>
                    </a:lnL>
                    <a:lnR>
                      <a:noFill/>
                    </a:lnR>
                    <a:lnT>
                      <a:noFill/>
                    </a:lnT>
                    <a:lnB>
                      <a:noFill/>
                    </a:lnB>
                  </a:tcPr>
                </a:tc>
                <a:tc>
                  <a:txBody>
                    <a:bodyPr/>
                    <a:lstStyle/>
                    <a:p>
                      <a:pPr algn="ctr" fontAlgn="b"/>
                      <a:r>
                        <a:rPr lang="en-US" sz="2000" b="1" i="0" u="none" strike="noStrike" dirty="0">
                          <a:solidFill>
                            <a:srgbClr val="FFFF00"/>
                          </a:solidFill>
                          <a:effectLst/>
                          <a:latin typeface="Calibri"/>
                        </a:rPr>
                        <a:t>10</a:t>
                      </a:r>
                    </a:p>
                  </a:txBody>
                  <a:tcPr marL="9525" marR="9525" marT="9525" marB="0" anchor="b">
                    <a:lnL>
                      <a:noFill/>
                    </a:lnL>
                    <a:lnR>
                      <a:noFill/>
                    </a:lnR>
                    <a:lnT>
                      <a:noFill/>
                    </a:lnT>
                    <a:lnB>
                      <a:noFill/>
                    </a:lnB>
                  </a:tcPr>
                </a:tc>
              </a:tr>
              <a:tr h="335280">
                <a:tc>
                  <a:txBody>
                    <a:bodyPr/>
                    <a:lstStyle/>
                    <a:p>
                      <a:pPr algn="l" fontAlgn="b"/>
                      <a:r>
                        <a:rPr lang="en-US" sz="2000" b="1" i="0" u="none" strike="noStrike" dirty="0">
                          <a:solidFill>
                            <a:srgbClr val="FFFF00"/>
                          </a:solidFill>
                          <a:effectLst/>
                          <a:latin typeface="Calibri"/>
                        </a:rPr>
                        <a:t>Haemophilus influenzae, invasive</a:t>
                      </a:r>
                    </a:p>
                  </a:txBody>
                  <a:tcPr marL="9525" marR="9525" marT="9525" marB="0" anchor="b">
                    <a:lnL>
                      <a:noFill/>
                    </a:lnL>
                    <a:lnR>
                      <a:noFill/>
                    </a:lnR>
                    <a:lnT>
                      <a:noFill/>
                    </a:lnT>
                    <a:lnB>
                      <a:noFill/>
                    </a:lnB>
                  </a:tcPr>
                </a:tc>
                <a:tc>
                  <a:txBody>
                    <a:bodyPr/>
                    <a:lstStyle/>
                    <a:p>
                      <a:pPr algn="ctr" fontAlgn="b"/>
                      <a:r>
                        <a:rPr lang="en-US" sz="2000" b="1" i="0" u="none" strike="noStrike" dirty="0">
                          <a:solidFill>
                            <a:srgbClr val="FFFF00"/>
                          </a:solidFill>
                          <a:effectLst/>
                          <a:latin typeface="Calibri"/>
                        </a:rPr>
                        <a:t>9</a:t>
                      </a:r>
                    </a:p>
                  </a:txBody>
                  <a:tcPr marL="9525" marR="9525" marT="9525" marB="0" anchor="b">
                    <a:lnL>
                      <a:noFill/>
                    </a:lnL>
                    <a:lnR>
                      <a:noFill/>
                    </a:lnR>
                    <a:lnT>
                      <a:noFill/>
                    </a:lnT>
                    <a:lnB>
                      <a:noFill/>
                    </a:lnB>
                  </a:tcPr>
                </a:tc>
              </a:tr>
              <a:tr h="335280">
                <a:tc>
                  <a:txBody>
                    <a:bodyPr/>
                    <a:lstStyle/>
                    <a:p>
                      <a:pPr algn="l" fontAlgn="b"/>
                      <a:r>
                        <a:rPr lang="en-US" sz="2000" b="1" i="0" u="none" strike="noStrike" dirty="0">
                          <a:solidFill>
                            <a:srgbClr val="FFFF00"/>
                          </a:solidFill>
                          <a:effectLst/>
                          <a:latin typeface="Calibri"/>
                        </a:rPr>
                        <a:t>Shigellosis</a:t>
                      </a:r>
                    </a:p>
                  </a:txBody>
                  <a:tcPr marL="9525" marR="9525" marT="9525" marB="0" anchor="b">
                    <a:lnL>
                      <a:noFill/>
                    </a:lnL>
                    <a:lnR>
                      <a:noFill/>
                    </a:lnR>
                    <a:lnT>
                      <a:noFill/>
                    </a:lnT>
                    <a:lnB>
                      <a:noFill/>
                    </a:lnB>
                  </a:tcPr>
                </a:tc>
                <a:tc>
                  <a:txBody>
                    <a:bodyPr/>
                    <a:lstStyle/>
                    <a:p>
                      <a:pPr algn="ctr" fontAlgn="b"/>
                      <a:r>
                        <a:rPr lang="en-US" sz="2000" b="1" i="0" u="none" strike="noStrike" dirty="0">
                          <a:solidFill>
                            <a:srgbClr val="FFFF00"/>
                          </a:solidFill>
                          <a:effectLst/>
                          <a:latin typeface="Calibri"/>
                        </a:rPr>
                        <a:t>9</a:t>
                      </a:r>
                    </a:p>
                  </a:txBody>
                  <a:tcPr marL="9525" marR="9525" marT="9525"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2010</TotalTime>
  <Words>1193</Words>
  <Application>Microsoft Office PowerPoint</Application>
  <PresentationFormat>On-screen Show (4:3)</PresentationFormat>
  <Paragraphs>224</Paragraphs>
  <Slides>16</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Garamond</vt:lpstr>
      <vt:lpstr>Arial</vt:lpstr>
      <vt:lpstr>Wingdings</vt:lpstr>
      <vt:lpstr>Calibri</vt:lpstr>
      <vt:lpstr>Stream</vt:lpstr>
      <vt:lpstr>Overview of Rappahannock Area Health District (RAHD)</vt:lpstr>
      <vt:lpstr>PowerPoint Presentation</vt:lpstr>
      <vt:lpstr>Basic data</vt:lpstr>
      <vt:lpstr>Population Growth</vt:lpstr>
      <vt:lpstr>Demographics</vt:lpstr>
      <vt:lpstr>Clinical issues: RAHD</vt:lpstr>
      <vt:lpstr>Clinical landscape:  PD 16</vt:lpstr>
      <vt:lpstr>Environmental Health Services</vt:lpstr>
      <vt:lpstr>PowerPoint Presentation</vt:lpstr>
      <vt:lpstr>Population Health - I</vt:lpstr>
      <vt:lpstr>Population Health - II</vt:lpstr>
      <vt:lpstr>Opioid issue – RAHD</vt:lpstr>
      <vt:lpstr>PowerPoint Presentation</vt:lpstr>
      <vt:lpstr>PowerPoint Presentation</vt:lpstr>
      <vt:lpstr>Good things at RAHD</vt:lpstr>
      <vt:lpstr>PowerPoint Presentation</vt:lpstr>
    </vt:vector>
  </TitlesOfParts>
  <Company>Virginia IT Infrastructure Partnership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RAHD overview - 6-1-2017</dc:title>
  <dc:creator>Brooke Rossheim</dc:creator>
  <cp:lastModifiedBy>Brooke Rossheim</cp:lastModifiedBy>
  <cp:revision>111</cp:revision>
  <dcterms:created xsi:type="dcterms:W3CDTF">2008-05-01T18:47:29Z</dcterms:created>
  <dcterms:modified xsi:type="dcterms:W3CDTF">2017-05-31T01:40:21Z</dcterms:modified>
</cp:coreProperties>
</file>