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311" r:id="rId3"/>
    <p:sldId id="307" r:id="rId4"/>
    <p:sldId id="263" r:id="rId5"/>
    <p:sldId id="310" r:id="rId6"/>
    <p:sldId id="308" r:id="rId7"/>
    <p:sldId id="309" r:id="rId8"/>
    <p:sldId id="312" r:id="rId9"/>
    <p:sldId id="314" r:id="rId10"/>
    <p:sldId id="315" r:id="rId11"/>
    <p:sldId id="316" r:id="rId12"/>
    <p:sldId id="318" r:id="rId13"/>
    <p:sldId id="317" r:id="rId14"/>
    <p:sldId id="319" r:id="rId15"/>
    <p:sldId id="320" r:id="rId16"/>
    <p:sldId id="32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6" autoAdjust="0"/>
  </p:normalViewPr>
  <p:slideViewPr>
    <p:cSldViewPr>
      <p:cViewPr varScale="1">
        <p:scale>
          <a:sx n="66" d="100"/>
          <a:sy n="66" d="100"/>
        </p:scale>
        <p:origin x="-1482" y="-7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266D17D-BED5-4A6F-BC9F-167FBA9B7450}" type="slidenum">
              <a:rPr lang="en-US"/>
              <a:pPr>
                <a:defRPr/>
              </a:pPr>
              <a:t>‹#›</a:t>
            </a:fld>
            <a:endParaRPr lang="en-US" dirty="0"/>
          </a:p>
        </p:txBody>
      </p:sp>
    </p:spTree>
    <p:extLst>
      <p:ext uri="{BB962C8B-B14F-4D97-AF65-F5344CB8AC3E}">
        <p14:creationId xmlns:p14="http://schemas.microsoft.com/office/powerpoint/2010/main" val="787326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8CEA8A2-0D8E-40EC-9CCC-C9A34EFBA521}" type="slidenum">
              <a:rPr lang="en-US"/>
              <a:pPr>
                <a:defRPr/>
              </a:pPr>
              <a:t>‹#›</a:t>
            </a:fld>
            <a:endParaRPr lang="en-US" dirty="0"/>
          </a:p>
        </p:txBody>
      </p:sp>
    </p:spTree>
    <p:extLst>
      <p:ext uri="{BB962C8B-B14F-4D97-AF65-F5344CB8AC3E}">
        <p14:creationId xmlns:p14="http://schemas.microsoft.com/office/powerpoint/2010/main" val="780718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3BA6295-0E6E-4747-83C4-7CF1AB736D36}" type="slidenum">
              <a:rPr lang="en-US" altLang="en-US" smtClean="0">
                <a:latin typeface="Arial" charset="0"/>
              </a:rPr>
              <a:pPr/>
              <a:t>1</a:t>
            </a:fld>
            <a:endParaRPr lang="en-US" alt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D7598BA6-8BC2-42D2-8FDF-4B1A04CF0148}" type="slidenum">
              <a:rPr lang="en-US" altLang="en-US" smtClean="0">
                <a:latin typeface="Arial" charset="0"/>
              </a:rPr>
              <a:pPr/>
              <a:t>4</a:t>
            </a:fld>
            <a:endParaRPr lang="en-US" alt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dirty="0"/>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r>
              <a:rPr lang="en-US" dirty="0"/>
              <a:t>May 2, 2014</a:t>
            </a: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5CF9998-F59A-42ED-AEE2-EAF4781D398B}" type="slidenum">
              <a:rPr lang="en-US"/>
              <a:pPr>
                <a:defRPr/>
              </a:pPr>
              <a:t>‹#›</a:t>
            </a:fld>
            <a:endParaRPr lang="en-US" dirty="0"/>
          </a:p>
        </p:txBody>
      </p:sp>
    </p:spTree>
    <p:extLst>
      <p:ext uri="{BB962C8B-B14F-4D97-AF65-F5344CB8AC3E}">
        <p14:creationId xmlns:p14="http://schemas.microsoft.com/office/powerpoint/2010/main" val="319973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2D53AFF3-AE86-4597-B9AC-05745D331563}"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416489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9FAC656-7FE3-4E9D-B40E-4FA75AF6DF3D}"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28492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756AC425-FAD5-4D48-991B-B079F3EEA787}"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8304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C23F00D1-31C0-43F6-B651-1A59DC5B3F6C}"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95098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63DAF77E-3552-45D9-BBD0-E404BA80644E}"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42328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B9EB0ED3-38F6-433D-B653-F2CB376296AA}" type="slidenum">
              <a:rPr lang="en-US"/>
              <a:pPr>
                <a:defRPr/>
              </a:pPr>
              <a:t>‹#›</a:t>
            </a:fld>
            <a:endParaRPr lang="en-US" dirty="0"/>
          </a:p>
        </p:txBody>
      </p:sp>
      <p:sp>
        <p:nvSpPr>
          <p:cNvPr id="9"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84565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18DE798B-3A06-4B97-BC58-561F5A9C172C}" type="slidenum">
              <a:rPr lang="en-US"/>
              <a:pPr>
                <a:defRPr/>
              </a:pPr>
              <a:t>‹#›</a:t>
            </a:fld>
            <a:endParaRPr lang="en-US" dirty="0"/>
          </a:p>
        </p:txBody>
      </p:sp>
      <p:sp>
        <p:nvSpPr>
          <p:cNvPr id="5"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33687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B99640CE-41C5-4295-8F68-66F82387D37B}" type="slidenum">
              <a:rPr lang="en-US"/>
              <a:pPr>
                <a:defRPr/>
              </a:pPr>
              <a:t>‹#›</a:t>
            </a:fld>
            <a:endParaRPr lang="en-US" dirty="0"/>
          </a:p>
        </p:txBody>
      </p:sp>
      <p:sp>
        <p:nvSpPr>
          <p:cNvPr id="4"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389533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1E3ED718-DCC2-4AD8-96FD-0598AADF6438}"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277591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88ADDE3-A2B2-4C90-ABE9-BF22D9DF38C0}"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r>
              <a:rPr lang="en-US" dirty="0"/>
              <a:t>May 2, 2014</a:t>
            </a:r>
          </a:p>
        </p:txBody>
      </p:sp>
    </p:spTree>
    <p:extLst>
      <p:ext uri="{BB962C8B-B14F-4D97-AF65-F5344CB8AC3E}">
        <p14:creationId xmlns:p14="http://schemas.microsoft.com/office/powerpoint/2010/main" val="161355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eaLnBrk="1" hangingPunct="1">
              <a:defRPr sz="1200">
                <a:latin typeface="Arial" charset="0"/>
              </a:defRPr>
            </a:lvl1pPr>
          </a:lstStyle>
          <a:p>
            <a:pPr>
              <a:defRPr/>
            </a:pPr>
            <a:fld id="{794DA829-817F-4AA7-ADA9-BBA89A26A6FE}" type="slidenum">
              <a:rPr lang="en-US"/>
              <a:pPr>
                <a:defRPr/>
              </a:pPr>
              <a:t>‹#›</a:t>
            </a:fld>
            <a:endParaRPr lang="en-US"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1034"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30" tIns="45715" rIns="91430" bIns="45715"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ctr" eaLnBrk="1" hangingPunct="1">
              <a:defRPr sz="1200">
                <a:latin typeface="Arial" charset="0"/>
              </a:defRPr>
            </a:lvl1pPr>
          </a:lstStyle>
          <a:p>
            <a:pPr>
              <a:defRPr/>
            </a:pPr>
            <a:r>
              <a:rPr lang="en-US" dirty="0"/>
              <a:t>May 2, 2014</a:t>
            </a: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1920875"/>
          </a:xfrm>
        </p:spPr>
        <p:txBody>
          <a:bodyPr>
            <a:normAutofit fontScale="90000"/>
          </a:bodyPr>
          <a:lstStyle/>
          <a:p>
            <a:pPr eaLnBrk="1" hangingPunct="1">
              <a:defRPr/>
            </a:pPr>
            <a:r>
              <a:rPr lang="en-US" sz="4800" dirty="0" smtClean="0"/>
              <a:t>Overview of Rappahannock Area Health District (RAHD)</a:t>
            </a:r>
          </a:p>
        </p:txBody>
      </p:sp>
      <p:sp>
        <p:nvSpPr>
          <p:cNvPr id="2051" name="Rectangle 3"/>
          <p:cNvSpPr>
            <a:spLocks noGrp="1" noChangeArrowheads="1"/>
          </p:cNvSpPr>
          <p:nvPr>
            <p:ph type="subTitle" idx="1"/>
          </p:nvPr>
        </p:nvSpPr>
        <p:spPr>
          <a:xfrm>
            <a:off x="838200" y="3429000"/>
            <a:ext cx="7620000" cy="2286000"/>
          </a:xfrm>
        </p:spPr>
        <p:txBody>
          <a:bodyPr>
            <a:normAutofit/>
          </a:bodyPr>
          <a:lstStyle/>
          <a:p>
            <a:pPr eaLnBrk="1" hangingPunct="1">
              <a:lnSpc>
                <a:spcPct val="80000"/>
              </a:lnSpc>
              <a:defRPr/>
            </a:pPr>
            <a:r>
              <a:rPr lang="en-US" sz="3000" b="1" dirty="0" smtClean="0"/>
              <a:t>Virginia Public Health &amp; Healthcare Preparedness Academy</a:t>
            </a:r>
          </a:p>
          <a:p>
            <a:pPr eaLnBrk="1" hangingPunct="1">
              <a:lnSpc>
                <a:spcPct val="80000"/>
              </a:lnSpc>
              <a:defRPr/>
            </a:pPr>
            <a:endParaRPr lang="en-US" sz="2400" dirty="0" smtClean="0"/>
          </a:p>
          <a:p>
            <a:pPr eaLnBrk="1" hangingPunct="1">
              <a:lnSpc>
                <a:spcPct val="80000"/>
              </a:lnSpc>
              <a:defRPr/>
            </a:pPr>
            <a:r>
              <a:rPr lang="en-US" sz="2400" dirty="0" smtClean="0"/>
              <a:t>Brooke Rossheim, M.D., M.P.H.</a:t>
            </a:r>
          </a:p>
          <a:p>
            <a:pPr eaLnBrk="1" hangingPunct="1">
              <a:lnSpc>
                <a:spcPct val="80000"/>
              </a:lnSpc>
              <a:defRPr/>
            </a:pPr>
            <a:endParaRPr lang="en-US" sz="2400" dirty="0" smtClean="0"/>
          </a:p>
          <a:p>
            <a:pPr eaLnBrk="1" hangingPunct="1">
              <a:lnSpc>
                <a:spcPct val="80000"/>
              </a:lnSpc>
              <a:defRPr/>
            </a:pPr>
            <a:r>
              <a:rPr lang="en-US" sz="2400" dirty="0" smtClean="0"/>
              <a:t>June 1,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Population Health - I</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smtClean="0"/>
              <a:t>Mary Washington Healthcare, RAHD, University of Mary Washington, Rappahannock United Way, Moss Free Clinic, Spotsylvania Regional Medical Center, GEICO and Rappahannock Area CSB and Healthy Communities Institute (consultant) conducted and completed a community health needs assessment (CHNA) in 2015-2016</a:t>
            </a:r>
          </a:p>
          <a:p>
            <a:pPr>
              <a:defRPr/>
            </a:pPr>
            <a:endParaRPr lang="en-US" dirty="0" smtClean="0"/>
          </a:p>
          <a:p>
            <a:pPr>
              <a:defRPr/>
            </a:pPr>
            <a:r>
              <a:rPr lang="en-US" dirty="0" smtClean="0"/>
              <a:t>Using qualitative and quantitative data, 15 prioritized health needs identified</a:t>
            </a:r>
          </a:p>
          <a:p>
            <a:pPr>
              <a:defRPr/>
            </a:pPr>
            <a:endParaRPr lang="en-US" dirty="0" smtClean="0"/>
          </a:p>
          <a:p>
            <a:pPr>
              <a:defRPr/>
            </a:pPr>
            <a:r>
              <a:rPr lang="en-US" dirty="0" smtClean="0"/>
              <a:t>Final list of priority health needs in PD 16:</a:t>
            </a:r>
          </a:p>
          <a:p>
            <a:pPr lvl="1">
              <a:defRPr/>
            </a:pPr>
            <a:r>
              <a:rPr lang="en-US" dirty="0" smtClean="0"/>
              <a:t>Obesity (including childhood obesity)</a:t>
            </a:r>
          </a:p>
          <a:p>
            <a:pPr lvl="1">
              <a:defRPr/>
            </a:pPr>
            <a:r>
              <a:rPr lang="en-US" dirty="0" smtClean="0"/>
              <a:t>Access to Health Services</a:t>
            </a:r>
          </a:p>
          <a:p>
            <a:pPr lvl="1">
              <a:defRPr/>
            </a:pPr>
            <a:r>
              <a:rPr lang="en-US" dirty="0" smtClean="0"/>
              <a:t>Substance Abuse (with emphasis on tobacco, illegal drugs and teen/adolescent drug abuse)</a:t>
            </a:r>
          </a:p>
          <a:p>
            <a:pPr lvl="1">
              <a:defRPr/>
            </a:pPr>
            <a:r>
              <a:rPr lang="en-US" dirty="0" smtClean="0"/>
              <a:t>Behavioral Health (with emphasis on teens, young adults &amp; seniors)</a:t>
            </a:r>
          </a:p>
          <a:p>
            <a:pPr lvl="1">
              <a:defRPr/>
            </a:pPr>
            <a:r>
              <a:rPr lang="en-US" dirty="0" smtClean="0"/>
              <a:t>Cancer (breast, lung and prostate cancers)</a:t>
            </a:r>
            <a:endParaRPr lang="en-US" dirty="0"/>
          </a:p>
        </p:txBody>
      </p:sp>
      <p:sp>
        <p:nvSpPr>
          <p:cNvPr id="1229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6032BC73-17C0-4D8F-983F-2836FE024D3F}" type="slidenum">
              <a:rPr lang="en-US" altLang="en-US" sz="1200" b="1" smtClean="0">
                <a:latin typeface="Arial" charset="0"/>
              </a:rPr>
              <a:pPr>
                <a:spcBef>
                  <a:spcPct val="0"/>
                </a:spcBef>
                <a:buClrTx/>
                <a:buSzTx/>
                <a:buFontTx/>
                <a:buNone/>
              </a:pPr>
              <a:t>10</a:t>
            </a:fld>
            <a:endParaRPr lang="en-US" altLang="en-US" sz="1200" b="1" dirty="0" smtClean="0">
              <a:latin typeface="Arial" charset="0"/>
            </a:endParaRPr>
          </a:p>
        </p:txBody>
      </p:sp>
      <p:sp>
        <p:nvSpPr>
          <p:cNvPr id="12293"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Population Health - II</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RAHD began community health assessment – community health improvement plan in late 2016 – focus is Fredericksburg City</a:t>
            </a:r>
          </a:p>
          <a:p>
            <a:pPr>
              <a:defRPr/>
            </a:pPr>
            <a:endParaRPr lang="en-US" dirty="0" smtClean="0"/>
          </a:p>
          <a:p>
            <a:pPr>
              <a:defRPr/>
            </a:pPr>
            <a:r>
              <a:rPr lang="en-US" dirty="0" smtClean="0"/>
              <a:t>In process of completing CHA using MAPP process</a:t>
            </a:r>
          </a:p>
          <a:p>
            <a:pPr lvl="1">
              <a:defRPr/>
            </a:pPr>
            <a:r>
              <a:rPr lang="en-US" dirty="0" smtClean="0"/>
              <a:t>Established Steering Committee of external stakeholders</a:t>
            </a:r>
          </a:p>
          <a:p>
            <a:pPr lvl="1">
              <a:defRPr/>
            </a:pPr>
            <a:r>
              <a:rPr lang="en-US" dirty="0" smtClean="0"/>
              <a:t>Have internal RAHD “steering” committee</a:t>
            </a:r>
          </a:p>
          <a:p>
            <a:pPr lvl="1">
              <a:defRPr/>
            </a:pPr>
            <a:r>
              <a:rPr lang="en-US" dirty="0" smtClean="0"/>
              <a:t>Working with multiple stakeholder groups</a:t>
            </a:r>
          </a:p>
          <a:p>
            <a:pPr lvl="1">
              <a:defRPr/>
            </a:pPr>
            <a:r>
              <a:rPr lang="en-US" dirty="0" smtClean="0"/>
              <a:t>Will do </a:t>
            </a:r>
            <a:r>
              <a:rPr lang="en-US" dirty="0" smtClean="0"/>
              <a:t>door-to-door surveying in June 2017</a:t>
            </a:r>
          </a:p>
          <a:p>
            <a:pPr lvl="1">
              <a:defRPr/>
            </a:pPr>
            <a:endParaRPr lang="en-US" dirty="0" smtClean="0"/>
          </a:p>
        </p:txBody>
      </p:sp>
      <p:sp>
        <p:nvSpPr>
          <p:cNvPr id="1331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6F08C328-0108-4D30-BCC8-69B354693868}" type="slidenum">
              <a:rPr lang="en-US" altLang="en-US" sz="1200" b="1" smtClean="0">
                <a:latin typeface="Arial" charset="0"/>
              </a:rPr>
              <a:pPr>
                <a:spcBef>
                  <a:spcPct val="0"/>
                </a:spcBef>
                <a:buClrTx/>
                <a:buSzTx/>
                <a:buFontTx/>
                <a:buNone/>
              </a:pPr>
              <a:t>11</a:t>
            </a:fld>
            <a:endParaRPr lang="en-US" altLang="en-US" sz="1200" b="1" dirty="0" smtClean="0">
              <a:latin typeface="Arial" charset="0"/>
            </a:endParaRPr>
          </a:p>
        </p:txBody>
      </p:sp>
      <p:sp>
        <p:nvSpPr>
          <p:cNvPr id="13317"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Opioid issue – </a:t>
            </a:r>
            <a:r>
              <a:rPr lang="en-US" dirty="0" smtClean="0"/>
              <a:t>RAHD</a:t>
            </a:r>
            <a:endParaRPr lang="en-US" dirty="0"/>
          </a:p>
        </p:txBody>
      </p:sp>
      <p:sp>
        <p:nvSpPr>
          <p:cNvPr id="3" name="Content Placeholder 2"/>
          <p:cNvSpPr>
            <a:spLocks noGrp="1"/>
          </p:cNvSpPr>
          <p:nvPr>
            <p:ph idx="1"/>
          </p:nvPr>
        </p:nvSpPr>
        <p:spPr>
          <a:xfrm>
            <a:off x="457200" y="1600200"/>
            <a:ext cx="8229600" cy="4419600"/>
          </a:xfrm>
        </p:spPr>
        <p:txBody>
          <a:bodyPr>
            <a:normAutofit fontScale="92500" lnSpcReduction="10000"/>
          </a:bodyPr>
          <a:lstStyle/>
          <a:p>
            <a:pPr>
              <a:defRPr/>
            </a:pPr>
            <a:r>
              <a:rPr lang="en-US" dirty="0" smtClean="0"/>
              <a:t>Opioid-related deaths from fentanyl and heroin have increased in </a:t>
            </a:r>
            <a:r>
              <a:rPr lang="en-US" dirty="0" smtClean="0"/>
              <a:t>Planning </a:t>
            </a:r>
            <a:r>
              <a:rPr lang="en-US" dirty="0" smtClean="0"/>
              <a:t>District 16 over last several years</a:t>
            </a:r>
          </a:p>
          <a:p>
            <a:pPr>
              <a:defRPr/>
            </a:pPr>
            <a:endParaRPr lang="en-US" dirty="0"/>
          </a:p>
          <a:p>
            <a:pPr>
              <a:defRPr/>
            </a:pPr>
            <a:r>
              <a:rPr lang="en-US" dirty="0" smtClean="0"/>
              <a:t>ED visits for heroin overdose increased from 2015 to 2016 in </a:t>
            </a:r>
            <a:r>
              <a:rPr lang="en-US" dirty="0" smtClean="0"/>
              <a:t>PD </a:t>
            </a:r>
            <a:r>
              <a:rPr lang="en-US" dirty="0" smtClean="0"/>
              <a:t>16</a:t>
            </a:r>
          </a:p>
          <a:p>
            <a:pPr>
              <a:defRPr/>
            </a:pPr>
            <a:endParaRPr lang="en-US" dirty="0"/>
          </a:p>
          <a:p>
            <a:pPr>
              <a:defRPr/>
            </a:pPr>
            <a:r>
              <a:rPr lang="en-US" dirty="0" smtClean="0"/>
              <a:t>Rate of EMS administration of Narcan has increased each year from 2013 to 2016 </a:t>
            </a:r>
            <a:r>
              <a:rPr lang="en-US" dirty="0" smtClean="0"/>
              <a:t>in </a:t>
            </a:r>
            <a:r>
              <a:rPr lang="en-US" dirty="0" smtClean="0"/>
              <a:t>PD 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p:txBody>
          <a:bodyPr/>
          <a:lstStyle/>
          <a:p>
            <a:pPr>
              <a:defRPr/>
            </a:pPr>
            <a:endParaRPr lang="en-US" dirty="0"/>
          </a:p>
        </p:txBody>
      </p:sp>
      <p:sp>
        <p:nvSpPr>
          <p:cNvPr id="1536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9B90E556-C388-4521-9D0D-7A60B76B5221}" type="slidenum">
              <a:rPr lang="en-US" altLang="en-US" sz="1200" b="1" smtClean="0">
                <a:latin typeface="Arial" charset="0"/>
              </a:rPr>
              <a:pPr>
                <a:spcBef>
                  <a:spcPct val="0"/>
                </a:spcBef>
                <a:buClrTx/>
                <a:buSzTx/>
                <a:buFontTx/>
                <a:buNone/>
              </a:pPr>
              <a:t>13</a:t>
            </a:fld>
            <a:endParaRPr lang="en-US" altLang="en-US" sz="1200" b="1" dirty="0" smtClean="0">
              <a:latin typeface="Arial" charset="0"/>
            </a:endParaRPr>
          </a:p>
        </p:txBody>
      </p:sp>
      <p:sp>
        <p:nvSpPr>
          <p:cNvPr id="15365"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pic>
        <p:nvPicPr>
          <p:cNvPr id="153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42900"/>
            <a:ext cx="8305800" cy="605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D10BA841-4FBA-405C-8D20-5A93100E3F36}" type="slidenum">
              <a:rPr lang="en-US" altLang="en-US" sz="1200" b="1" smtClean="0">
                <a:latin typeface="Arial" charset="0"/>
              </a:rPr>
              <a:pPr>
                <a:spcBef>
                  <a:spcPct val="0"/>
                </a:spcBef>
                <a:buClrTx/>
                <a:buSzTx/>
                <a:buFontTx/>
                <a:buNone/>
              </a:pPr>
              <a:t>14</a:t>
            </a:fld>
            <a:endParaRPr lang="en-US" altLang="en-US" sz="1200" b="1" dirty="0" smtClean="0">
              <a:latin typeface="Arial" charset="0"/>
            </a:endParaRPr>
          </a:p>
        </p:txBody>
      </p:sp>
      <p:sp>
        <p:nvSpPr>
          <p:cNvPr id="16387"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42900"/>
            <a:ext cx="8305800" cy="611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Good things at RAHD</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Steady decline in PD 16 infant mortality rate from 2009 – 2013 since RAHD prenatal care clinics opened in 2009</a:t>
            </a:r>
          </a:p>
          <a:p>
            <a:r>
              <a:rPr lang="en-US" dirty="0" smtClean="0"/>
              <a:t>RAHD enjoys good relationships with all five localities it serves</a:t>
            </a:r>
          </a:p>
          <a:p>
            <a:r>
              <a:rPr lang="en-US" dirty="0" smtClean="0"/>
              <a:t>RAHD is a trusted source of public health info – we receive many calls, inquiries from local healthcare providers, localities, general public, schools, daycares, etc. for public health recommendations</a:t>
            </a:r>
          </a:p>
          <a:p>
            <a:r>
              <a:rPr lang="en-US" dirty="0" smtClean="0"/>
              <a:t>RAHD part of the “fabric” of the community – work collaboratively with many community partners on clinical and public health issues (obesity, school health issues, EP&amp;R and more)</a:t>
            </a:r>
          </a:p>
          <a:p>
            <a:r>
              <a:rPr lang="en-US" dirty="0" smtClean="0"/>
              <a:t>Received </a:t>
            </a:r>
            <a:r>
              <a:rPr lang="en-US" dirty="0" smtClean="0"/>
              <a:t>PPHR</a:t>
            </a:r>
            <a:r>
              <a:rPr lang="en-US" dirty="0" smtClean="0"/>
              <a:t> re-recognition in January 2017</a:t>
            </a:r>
          </a:p>
          <a:p>
            <a:r>
              <a:rPr lang="en-US" dirty="0" smtClean="0"/>
              <a:t>Dedicated staff who keep a large, busy and complex health district up and running</a:t>
            </a:r>
            <a:endParaRPr lang="en-US" dirty="0"/>
          </a:p>
        </p:txBody>
      </p:sp>
      <p:sp>
        <p:nvSpPr>
          <p:cNvPr id="17412"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4867EBDB-109D-4A89-8628-266B364F85A5}" type="slidenum">
              <a:rPr lang="en-US" altLang="en-US" sz="1200" b="1" smtClean="0">
                <a:latin typeface="Arial" charset="0"/>
              </a:rPr>
              <a:pPr>
                <a:spcBef>
                  <a:spcPct val="0"/>
                </a:spcBef>
                <a:buClrTx/>
                <a:buSzTx/>
                <a:buFontTx/>
                <a:buNone/>
              </a:pPr>
              <a:t>15</a:t>
            </a:fld>
            <a:endParaRPr lang="en-US" altLang="en-US" sz="1200" b="1" dirty="0" smtClean="0">
              <a:latin typeface="Arial" charset="0"/>
            </a:endParaRPr>
          </a:p>
        </p:txBody>
      </p:sp>
      <p:sp>
        <p:nvSpPr>
          <p:cNvPr id="17413" name="Footer Placeholder 2"/>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756AC425-FAD5-4D48-991B-B079F3EEA787}" type="slidenum">
              <a:rPr lang="en-US" b="1" smtClean="0"/>
              <a:pPr>
                <a:defRPr/>
              </a:pPr>
              <a:t>16</a:t>
            </a:fld>
            <a:endParaRPr lang="en-US" b="1" dirty="0"/>
          </a:p>
        </p:txBody>
      </p:sp>
      <p:sp>
        <p:nvSpPr>
          <p:cNvPr id="5" name="Footer Placeholder 4"/>
          <p:cNvSpPr>
            <a:spLocks noGrp="1"/>
          </p:cNvSpPr>
          <p:nvPr>
            <p:ph type="ftr" sz="quarter" idx="12"/>
          </p:nvPr>
        </p:nvSpPr>
        <p:spPr/>
        <p:txBody>
          <a:bodyPr/>
          <a:lstStyle/>
          <a:p>
            <a:pPr>
              <a:defRPr/>
            </a:pPr>
            <a:r>
              <a:rPr lang="en-US" b="1" dirty="0" smtClean="0"/>
              <a:t>June 1, 2017</a:t>
            </a:r>
            <a:endParaRPr lang="en-US" b="1" dirty="0"/>
          </a:p>
        </p:txBody>
      </p:sp>
      <p:sp>
        <p:nvSpPr>
          <p:cNvPr id="3" name="Content Placeholder 2"/>
          <p:cNvSpPr>
            <a:spLocks noGrp="1"/>
          </p:cNvSpPr>
          <p:nvPr>
            <p:ph idx="4294967295"/>
          </p:nvPr>
        </p:nvSpPr>
        <p:spPr>
          <a:xfrm>
            <a:off x="0" y="1600200"/>
            <a:ext cx="9144000" cy="4525963"/>
          </a:xfrm>
        </p:spPr>
        <p:txBody>
          <a:bodyPr/>
          <a:lstStyle/>
          <a:p>
            <a:pPr marL="0" indent="0" algn="ctr">
              <a:buNone/>
            </a:pPr>
            <a:r>
              <a:rPr lang="en-US" sz="4400" b="1" dirty="0" smtClean="0"/>
              <a:t>Thanks for your attention</a:t>
            </a:r>
          </a:p>
          <a:p>
            <a:pPr marL="0" indent="0" algn="ctr">
              <a:buNone/>
            </a:pPr>
            <a:endParaRPr lang="en-US" sz="4400" b="1" dirty="0"/>
          </a:p>
          <a:p>
            <a:pPr marL="0" indent="0" algn="ctr">
              <a:buNone/>
            </a:pPr>
            <a:r>
              <a:rPr lang="en-US" sz="4400" b="1" dirty="0" smtClean="0"/>
              <a:t>Questions?</a:t>
            </a:r>
            <a:endParaRPr lang="en-US" sz="4400" b="1" dirty="0"/>
          </a:p>
        </p:txBody>
      </p:sp>
    </p:spTree>
    <p:extLst>
      <p:ext uri="{BB962C8B-B14F-4D97-AF65-F5344CB8AC3E}">
        <p14:creationId xmlns:p14="http://schemas.microsoft.com/office/powerpoint/2010/main" val="249011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2C3498F3-E269-4471-9942-0F45249BEB7C}" type="slidenum">
              <a:rPr lang="en-US" altLang="en-US" sz="1200" b="1" smtClean="0">
                <a:latin typeface="Arial" charset="0"/>
              </a:rPr>
              <a:pPr>
                <a:spcBef>
                  <a:spcPct val="0"/>
                </a:spcBef>
                <a:buClrTx/>
                <a:buSzTx/>
                <a:buFontTx/>
                <a:buNone/>
              </a:pPr>
              <a:t>2</a:t>
            </a:fld>
            <a:endParaRPr lang="en-US" altLang="en-US" sz="1200" b="1" dirty="0" smtClean="0">
              <a:latin typeface="Arial" charset="0"/>
            </a:endParaRPr>
          </a:p>
        </p:txBody>
      </p:sp>
      <p:sp>
        <p:nvSpPr>
          <p:cNvPr id="4099"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pic>
        <p:nvPicPr>
          <p:cNvPr id="4100" name="Picture 2" descr="District Map of Virgin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295400"/>
            <a:ext cx="88201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Oval 5"/>
          <p:cNvSpPr>
            <a:spLocks noChangeArrowheads="1"/>
          </p:cNvSpPr>
          <p:nvPr/>
        </p:nvSpPr>
        <p:spPr bwMode="auto">
          <a:xfrm>
            <a:off x="5867400" y="2819400"/>
            <a:ext cx="1295400" cy="1219200"/>
          </a:xfrm>
          <a:prstGeom prst="ellipse">
            <a:avLst/>
          </a:prstGeom>
          <a:noFill/>
          <a:ln w="571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endParaRPr lang="en-US" altLang="en-US" sz="1800" dirty="0"/>
          </a:p>
        </p:txBody>
      </p:sp>
      <p:sp>
        <p:nvSpPr>
          <p:cNvPr id="4102" name="TextBox 6"/>
          <p:cNvSpPr txBox="1">
            <a:spLocks noChangeArrowheads="1"/>
          </p:cNvSpPr>
          <p:nvPr/>
        </p:nvSpPr>
        <p:spPr bwMode="auto">
          <a:xfrm>
            <a:off x="457200" y="304800"/>
            <a:ext cx="822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0"/>
              </a:spcBef>
              <a:buClrTx/>
              <a:buSzTx/>
              <a:buFontTx/>
              <a:buNone/>
            </a:pPr>
            <a:r>
              <a:rPr lang="en-US" altLang="en-US" b="1" dirty="0"/>
              <a:t>Rappahannock Area Health District (RAHD)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 data</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smtClean="0"/>
              <a:t>Rappahannock Area Health District = Planning District 16</a:t>
            </a:r>
          </a:p>
          <a:p>
            <a:pPr>
              <a:defRPr/>
            </a:pPr>
            <a:r>
              <a:rPr lang="en-US" dirty="0" smtClean="0"/>
              <a:t>Comprised of City of Fredericksburg and counties of Caroline, King George, Spotsylvania and Stafford</a:t>
            </a:r>
          </a:p>
          <a:p>
            <a:pPr>
              <a:defRPr/>
            </a:pPr>
            <a:r>
              <a:rPr lang="en-US" dirty="0" smtClean="0"/>
              <a:t>1400 </a:t>
            </a:r>
            <a:r>
              <a:rPr lang="en-US" dirty="0" smtClean="0"/>
              <a:t>square miles – has business impact – lot of driving time for inspections, investigations, DOT</a:t>
            </a:r>
          </a:p>
          <a:p>
            <a:pPr>
              <a:defRPr/>
            </a:pPr>
            <a:r>
              <a:rPr lang="en-US" dirty="0" smtClean="0"/>
              <a:t>83 FTE; MEL = 90 FTE</a:t>
            </a:r>
          </a:p>
          <a:p>
            <a:pPr>
              <a:defRPr/>
            </a:pPr>
            <a:r>
              <a:rPr lang="en-US" dirty="0" smtClean="0"/>
              <a:t>Not </a:t>
            </a:r>
            <a:r>
              <a:rPr lang="en-US" dirty="0" smtClean="0"/>
              <a:t>considered </a:t>
            </a:r>
            <a:r>
              <a:rPr lang="en-US" dirty="0" smtClean="0"/>
              <a:t>part of National Capital Region (this starts in Prince William County) though many </a:t>
            </a:r>
            <a:r>
              <a:rPr lang="en-US" dirty="0" smtClean="0"/>
              <a:t>RAHD residents </a:t>
            </a:r>
            <a:r>
              <a:rPr lang="en-US" dirty="0" smtClean="0"/>
              <a:t>work in NCR</a:t>
            </a:r>
            <a:endParaRPr lang="en-US" dirty="0"/>
          </a:p>
        </p:txBody>
      </p:sp>
      <p:sp>
        <p:nvSpPr>
          <p:cNvPr id="512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50DBA7B2-08D4-4E54-8535-FD1491D201DD}" type="slidenum">
              <a:rPr lang="en-US" altLang="en-US" sz="1200" b="1" smtClean="0">
                <a:latin typeface="Arial" charset="0"/>
              </a:rPr>
              <a:pPr>
                <a:spcBef>
                  <a:spcPct val="0"/>
                </a:spcBef>
                <a:buClrTx/>
                <a:buSzTx/>
                <a:buFontTx/>
                <a:buNone/>
              </a:pPr>
              <a:t>3</a:t>
            </a:fld>
            <a:endParaRPr lang="en-US" altLang="en-US" sz="1200" b="1" dirty="0" smtClean="0">
              <a:latin typeface="Arial" charset="0"/>
            </a:endParaRPr>
          </a:p>
        </p:txBody>
      </p:sp>
      <p:sp>
        <p:nvSpPr>
          <p:cNvPr id="5125"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dirty="0" smtClean="0"/>
              <a:t>Population Growth</a:t>
            </a:r>
            <a:endParaRPr lang="en-US" dirty="0" smtClean="0"/>
          </a:p>
        </p:txBody>
      </p:sp>
      <p:sp>
        <p:nvSpPr>
          <p:cNvPr id="15363" name="Rectangle 3"/>
          <p:cNvSpPr>
            <a:spLocks noGrp="1" noChangeArrowheads="1"/>
          </p:cNvSpPr>
          <p:nvPr>
            <p:ph type="body" idx="1"/>
          </p:nvPr>
        </p:nvSpPr>
        <p:spPr/>
        <p:txBody>
          <a:bodyPr/>
          <a:lstStyle/>
          <a:p>
            <a:pPr marL="812800" indent="-812800" eaLnBrk="1" hangingPunct="1">
              <a:lnSpc>
                <a:spcPct val="90000"/>
              </a:lnSpc>
              <a:buFont typeface="Wingdings" pitchFamily="2" charset="2"/>
              <a:buNone/>
              <a:defRPr/>
            </a:pPr>
            <a:endParaRPr lang="en-US" sz="2800" b="1" dirty="0" smtClean="0"/>
          </a:p>
        </p:txBody>
      </p:sp>
      <p:sp>
        <p:nvSpPr>
          <p:cNvPr id="614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2B2CBAE0-8560-4C96-B01D-0BF355778E13}" type="slidenum">
              <a:rPr lang="en-US" altLang="en-US" sz="1200" b="1" smtClean="0">
                <a:latin typeface="Arial" charset="0"/>
              </a:rPr>
              <a:pPr>
                <a:spcBef>
                  <a:spcPct val="0"/>
                </a:spcBef>
                <a:buClrTx/>
                <a:buSzTx/>
                <a:buFontTx/>
                <a:buNone/>
              </a:pPr>
              <a:t>4</a:t>
            </a:fld>
            <a:endParaRPr lang="en-US" altLang="en-US" sz="1200" b="1" dirty="0" smtClean="0">
              <a:latin typeface="Arial" charset="0"/>
            </a:endParaRPr>
          </a:p>
        </p:txBody>
      </p:sp>
      <p:sp>
        <p:nvSpPr>
          <p:cNvPr id="6149" name="Footer Placeholder 6"/>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graphicFrame>
        <p:nvGraphicFramePr>
          <p:cNvPr id="2" name="Table 1"/>
          <p:cNvGraphicFramePr>
            <a:graphicFrameLocks noGrp="1"/>
          </p:cNvGraphicFramePr>
          <p:nvPr/>
        </p:nvGraphicFramePr>
        <p:xfrm>
          <a:off x="381000" y="1576388"/>
          <a:ext cx="8305800" cy="4429147"/>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365741">
                <a:tc>
                  <a:txBody>
                    <a:bodyPr/>
                    <a:lstStyle/>
                    <a:p>
                      <a:pPr algn="ctr"/>
                      <a:endParaRPr lang="en-US" sz="1800" dirty="0"/>
                    </a:p>
                  </a:txBody>
                  <a:tcPr marT="45712" marB="45712" anchor="ctr"/>
                </a:tc>
                <a:tc>
                  <a:txBody>
                    <a:bodyPr/>
                    <a:lstStyle/>
                    <a:p>
                      <a:pPr algn="ctr"/>
                      <a:r>
                        <a:rPr lang="en-US" sz="1800" dirty="0" smtClean="0"/>
                        <a:t>1990</a:t>
                      </a:r>
                      <a:endParaRPr lang="en-US" sz="1800" dirty="0"/>
                    </a:p>
                  </a:txBody>
                  <a:tcPr marT="45712" marB="45712" anchor="ctr"/>
                </a:tc>
                <a:tc>
                  <a:txBody>
                    <a:bodyPr/>
                    <a:lstStyle/>
                    <a:p>
                      <a:pPr algn="ctr"/>
                      <a:r>
                        <a:rPr lang="en-US" sz="1800" dirty="0" smtClean="0"/>
                        <a:t>2000</a:t>
                      </a:r>
                      <a:endParaRPr lang="en-US" sz="1800" dirty="0"/>
                    </a:p>
                  </a:txBody>
                  <a:tcPr marT="45712" marB="45712" anchor="ctr"/>
                </a:tc>
                <a:tc>
                  <a:txBody>
                    <a:bodyPr/>
                    <a:lstStyle/>
                    <a:p>
                      <a:pPr algn="ctr"/>
                      <a:r>
                        <a:rPr lang="en-US" sz="1800" dirty="0" smtClean="0"/>
                        <a:t>2010</a:t>
                      </a:r>
                      <a:endParaRPr lang="en-US" sz="1800" dirty="0"/>
                    </a:p>
                  </a:txBody>
                  <a:tcPr marT="45712" marB="45712" anchor="ctr"/>
                </a:tc>
                <a:tc>
                  <a:txBody>
                    <a:bodyPr/>
                    <a:lstStyle/>
                    <a:p>
                      <a:pPr algn="ctr"/>
                      <a:r>
                        <a:rPr lang="en-US" sz="1800" dirty="0" smtClean="0"/>
                        <a:t>2016</a:t>
                      </a:r>
                      <a:r>
                        <a:rPr lang="en-US" sz="1800" baseline="0" dirty="0" smtClean="0"/>
                        <a:t> estimate</a:t>
                      </a:r>
                      <a:endParaRPr lang="en-US" sz="1800" dirty="0"/>
                    </a:p>
                  </a:txBody>
                  <a:tcPr marT="45712" marB="45712" anchor="ctr"/>
                </a:tc>
              </a:tr>
              <a:tr h="446927">
                <a:tc>
                  <a:txBody>
                    <a:bodyPr/>
                    <a:lstStyle/>
                    <a:p>
                      <a:pPr algn="ctr"/>
                      <a:r>
                        <a:rPr lang="en-US" sz="1800" dirty="0" smtClean="0"/>
                        <a:t>Caroline</a:t>
                      </a:r>
                      <a:endParaRPr lang="en-US" sz="1800" dirty="0"/>
                    </a:p>
                  </a:txBody>
                  <a:tcPr marT="45712" marB="45712" anchor="ctr"/>
                </a:tc>
                <a:tc>
                  <a:txBody>
                    <a:bodyPr/>
                    <a:lstStyle/>
                    <a:p>
                      <a:pPr algn="ctr"/>
                      <a:r>
                        <a:rPr lang="en-US" sz="1800" dirty="0" smtClean="0"/>
                        <a:t>19,217</a:t>
                      </a:r>
                      <a:endParaRPr lang="en-US" sz="1800" dirty="0"/>
                    </a:p>
                  </a:txBody>
                  <a:tcPr marT="45712" marB="45712" anchor="ctr"/>
                </a:tc>
                <a:tc>
                  <a:txBody>
                    <a:bodyPr/>
                    <a:lstStyle/>
                    <a:p>
                      <a:pPr algn="ctr"/>
                      <a:r>
                        <a:rPr lang="en-US" sz="1800" dirty="0" smtClean="0"/>
                        <a:t>22,121</a:t>
                      </a:r>
                      <a:endParaRPr lang="en-US" sz="1800" dirty="0"/>
                    </a:p>
                  </a:txBody>
                  <a:tcPr marT="45712" marB="45712" anchor="ctr"/>
                </a:tc>
                <a:tc>
                  <a:txBody>
                    <a:bodyPr/>
                    <a:lstStyle/>
                    <a:p>
                      <a:pPr algn="ctr"/>
                      <a:r>
                        <a:rPr lang="en-US" sz="1800" dirty="0" smtClean="0"/>
                        <a:t>28,545</a:t>
                      </a:r>
                      <a:endParaRPr lang="en-US" sz="1800" dirty="0"/>
                    </a:p>
                  </a:txBody>
                  <a:tcPr marT="45712" marB="45712" anchor="ctr"/>
                </a:tc>
                <a:tc>
                  <a:txBody>
                    <a:bodyPr/>
                    <a:lstStyle/>
                    <a:p>
                      <a:pPr algn="ctr"/>
                      <a:r>
                        <a:rPr lang="en-US" sz="1800" dirty="0" smtClean="0"/>
                        <a:t>30,178</a:t>
                      </a:r>
                      <a:endParaRPr lang="en-US" sz="1800" dirty="0"/>
                    </a:p>
                  </a:txBody>
                  <a:tcPr marT="45712" marB="45712" anchor="ctr"/>
                </a:tc>
              </a:tr>
              <a:tr h="446927">
                <a:tc>
                  <a:txBody>
                    <a:bodyPr/>
                    <a:lstStyle/>
                    <a:p>
                      <a:pPr algn="ctr"/>
                      <a:r>
                        <a:rPr lang="en-US" sz="1800" dirty="0" smtClean="0"/>
                        <a:t>Fredericksburg</a:t>
                      </a:r>
                      <a:r>
                        <a:rPr lang="en-US" sz="1800" baseline="0" dirty="0" smtClean="0"/>
                        <a:t> </a:t>
                      </a:r>
                      <a:endParaRPr lang="en-US" sz="1800" dirty="0"/>
                    </a:p>
                  </a:txBody>
                  <a:tcPr marT="45712" marB="45712" anchor="ctr"/>
                </a:tc>
                <a:tc>
                  <a:txBody>
                    <a:bodyPr/>
                    <a:lstStyle/>
                    <a:p>
                      <a:pPr algn="ctr"/>
                      <a:r>
                        <a:rPr lang="en-US" sz="1800" dirty="0" smtClean="0"/>
                        <a:t>19,027</a:t>
                      </a:r>
                      <a:endParaRPr lang="en-US" sz="1800" dirty="0"/>
                    </a:p>
                  </a:txBody>
                  <a:tcPr marT="45712" marB="45712" anchor="ctr"/>
                </a:tc>
                <a:tc>
                  <a:txBody>
                    <a:bodyPr/>
                    <a:lstStyle/>
                    <a:p>
                      <a:pPr algn="ctr"/>
                      <a:r>
                        <a:rPr lang="en-US" sz="1800" dirty="0" smtClean="0"/>
                        <a:t>19,279</a:t>
                      </a:r>
                      <a:endParaRPr lang="en-US" sz="1800" dirty="0"/>
                    </a:p>
                  </a:txBody>
                  <a:tcPr marT="45712" marB="45712" anchor="ctr"/>
                </a:tc>
                <a:tc>
                  <a:txBody>
                    <a:bodyPr/>
                    <a:lstStyle/>
                    <a:p>
                      <a:pPr algn="ctr"/>
                      <a:r>
                        <a:rPr lang="en-US" sz="1800" dirty="0" smtClean="0"/>
                        <a:t>24,286</a:t>
                      </a:r>
                      <a:endParaRPr lang="en-US" sz="1800" dirty="0"/>
                    </a:p>
                  </a:txBody>
                  <a:tcPr marT="45712" marB="45712" anchor="ctr"/>
                </a:tc>
                <a:tc>
                  <a:txBody>
                    <a:bodyPr/>
                    <a:lstStyle/>
                    <a:p>
                      <a:pPr algn="ctr"/>
                      <a:r>
                        <a:rPr lang="en-US" sz="1800" dirty="0" smtClean="0"/>
                        <a:t>28,297</a:t>
                      </a:r>
                      <a:endParaRPr lang="en-US" sz="1800" dirty="0"/>
                    </a:p>
                  </a:txBody>
                  <a:tcPr marT="45712" marB="45712" anchor="ctr"/>
                </a:tc>
              </a:tr>
              <a:tr h="446927">
                <a:tc>
                  <a:txBody>
                    <a:bodyPr/>
                    <a:lstStyle/>
                    <a:p>
                      <a:pPr algn="ctr"/>
                      <a:r>
                        <a:rPr lang="en-US" sz="1800" dirty="0" smtClean="0"/>
                        <a:t>King George</a:t>
                      </a:r>
                      <a:endParaRPr lang="en-US" sz="1800" dirty="0"/>
                    </a:p>
                  </a:txBody>
                  <a:tcPr marT="45712" marB="45712" anchor="ctr"/>
                </a:tc>
                <a:tc>
                  <a:txBody>
                    <a:bodyPr/>
                    <a:lstStyle/>
                    <a:p>
                      <a:pPr algn="ctr"/>
                      <a:r>
                        <a:rPr lang="en-US" sz="1800" dirty="0" smtClean="0"/>
                        <a:t>13,527</a:t>
                      </a:r>
                      <a:endParaRPr lang="en-US" sz="1800" dirty="0"/>
                    </a:p>
                  </a:txBody>
                  <a:tcPr marT="45712" marB="45712" anchor="ctr"/>
                </a:tc>
                <a:tc>
                  <a:txBody>
                    <a:bodyPr/>
                    <a:lstStyle/>
                    <a:p>
                      <a:pPr algn="ctr"/>
                      <a:r>
                        <a:rPr lang="en-US" sz="1800" dirty="0" smtClean="0"/>
                        <a:t>16,803</a:t>
                      </a:r>
                      <a:endParaRPr lang="en-US" sz="1800" dirty="0"/>
                    </a:p>
                  </a:txBody>
                  <a:tcPr marT="45712" marB="45712" anchor="ctr"/>
                </a:tc>
                <a:tc>
                  <a:txBody>
                    <a:bodyPr/>
                    <a:lstStyle/>
                    <a:p>
                      <a:pPr algn="ctr"/>
                      <a:r>
                        <a:rPr lang="en-US" sz="1800" dirty="0" smtClean="0"/>
                        <a:t>23,584</a:t>
                      </a:r>
                      <a:endParaRPr lang="en-US" sz="1800" dirty="0"/>
                    </a:p>
                  </a:txBody>
                  <a:tcPr marT="45712" marB="45712" anchor="ctr"/>
                </a:tc>
                <a:tc>
                  <a:txBody>
                    <a:bodyPr/>
                    <a:lstStyle/>
                    <a:p>
                      <a:pPr algn="ctr"/>
                      <a:r>
                        <a:rPr lang="en-US" sz="1800" dirty="0" smtClean="0"/>
                        <a:t>25,984</a:t>
                      </a:r>
                      <a:endParaRPr lang="en-US" sz="1800" dirty="0"/>
                    </a:p>
                  </a:txBody>
                  <a:tcPr marT="45712" marB="45712" anchor="ctr"/>
                </a:tc>
              </a:tr>
              <a:tr h="446927">
                <a:tc>
                  <a:txBody>
                    <a:bodyPr/>
                    <a:lstStyle/>
                    <a:p>
                      <a:pPr algn="ctr"/>
                      <a:r>
                        <a:rPr lang="en-US" sz="1800" dirty="0" smtClean="0"/>
                        <a:t>Spotsylvania</a:t>
                      </a:r>
                      <a:endParaRPr lang="en-US" sz="1800" dirty="0"/>
                    </a:p>
                  </a:txBody>
                  <a:tcPr marT="45712" marB="45712" anchor="ctr"/>
                </a:tc>
                <a:tc>
                  <a:txBody>
                    <a:bodyPr/>
                    <a:lstStyle/>
                    <a:p>
                      <a:pPr algn="ctr"/>
                      <a:r>
                        <a:rPr lang="en-US" sz="1800" dirty="0" smtClean="0"/>
                        <a:t>57,403</a:t>
                      </a:r>
                      <a:endParaRPr lang="en-US" sz="1800" dirty="0"/>
                    </a:p>
                  </a:txBody>
                  <a:tcPr marT="45712" marB="45712" anchor="ctr"/>
                </a:tc>
                <a:tc>
                  <a:txBody>
                    <a:bodyPr/>
                    <a:lstStyle/>
                    <a:p>
                      <a:pPr algn="ctr"/>
                      <a:r>
                        <a:rPr lang="en-US" sz="1800" dirty="0" smtClean="0"/>
                        <a:t>90,395</a:t>
                      </a:r>
                      <a:endParaRPr lang="en-US" sz="1800" dirty="0"/>
                    </a:p>
                  </a:txBody>
                  <a:tcPr marT="45712" marB="45712" anchor="ctr"/>
                </a:tc>
                <a:tc>
                  <a:txBody>
                    <a:bodyPr/>
                    <a:lstStyle/>
                    <a:p>
                      <a:pPr algn="ctr"/>
                      <a:r>
                        <a:rPr lang="en-US" sz="1800" dirty="0" smtClean="0"/>
                        <a:t>122,397</a:t>
                      </a:r>
                      <a:endParaRPr lang="en-US" sz="1800" dirty="0"/>
                    </a:p>
                  </a:txBody>
                  <a:tcPr marT="45712" marB="45712" anchor="ctr"/>
                </a:tc>
                <a:tc>
                  <a:txBody>
                    <a:bodyPr/>
                    <a:lstStyle/>
                    <a:p>
                      <a:pPr algn="ctr"/>
                      <a:r>
                        <a:rPr lang="en-US" sz="1800" dirty="0" smtClean="0"/>
                        <a:t>132,010</a:t>
                      </a:r>
                      <a:endParaRPr lang="en-US" sz="1800" dirty="0"/>
                    </a:p>
                  </a:txBody>
                  <a:tcPr marT="45712" marB="45712" anchor="ctr"/>
                </a:tc>
              </a:tr>
              <a:tr h="446927">
                <a:tc>
                  <a:txBody>
                    <a:bodyPr/>
                    <a:lstStyle/>
                    <a:p>
                      <a:pPr algn="ctr"/>
                      <a:r>
                        <a:rPr lang="en-US" sz="1800" dirty="0" smtClean="0"/>
                        <a:t>Stafford</a:t>
                      </a:r>
                      <a:endParaRPr lang="en-US" sz="1800" dirty="0"/>
                    </a:p>
                  </a:txBody>
                  <a:tcPr marT="45712" marB="45712" anchor="ctr"/>
                </a:tc>
                <a:tc>
                  <a:txBody>
                    <a:bodyPr/>
                    <a:lstStyle/>
                    <a:p>
                      <a:pPr algn="ctr"/>
                      <a:r>
                        <a:rPr lang="en-US" sz="1800" dirty="0" smtClean="0"/>
                        <a:t>61,236</a:t>
                      </a:r>
                      <a:endParaRPr lang="en-US" sz="1800" dirty="0"/>
                    </a:p>
                  </a:txBody>
                  <a:tcPr marT="45712" marB="45712" anchor="ctr"/>
                </a:tc>
                <a:tc>
                  <a:txBody>
                    <a:bodyPr/>
                    <a:lstStyle/>
                    <a:p>
                      <a:pPr algn="ctr"/>
                      <a:r>
                        <a:rPr lang="en-US" sz="1800" dirty="0" smtClean="0"/>
                        <a:t>92,446</a:t>
                      </a:r>
                      <a:endParaRPr lang="en-US" sz="1800" dirty="0"/>
                    </a:p>
                  </a:txBody>
                  <a:tcPr marT="45712" marB="45712" anchor="ctr"/>
                </a:tc>
                <a:tc>
                  <a:txBody>
                    <a:bodyPr/>
                    <a:lstStyle/>
                    <a:p>
                      <a:pPr algn="ctr"/>
                      <a:r>
                        <a:rPr lang="en-US" sz="1800" dirty="0" smtClean="0"/>
                        <a:t>128,961</a:t>
                      </a:r>
                      <a:endParaRPr lang="en-US" sz="1800" dirty="0"/>
                    </a:p>
                  </a:txBody>
                  <a:tcPr marT="45712" marB="45712" anchor="ctr"/>
                </a:tc>
                <a:tc>
                  <a:txBody>
                    <a:bodyPr/>
                    <a:lstStyle/>
                    <a:p>
                      <a:pPr algn="ctr"/>
                      <a:r>
                        <a:rPr lang="en-US" sz="1800" dirty="0" smtClean="0"/>
                        <a:t>144,361</a:t>
                      </a:r>
                      <a:endParaRPr lang="en-US" sz="1800" dirty="0"/>
                    </a:p>
                  </a:txBody>
                  <a:tcPr marT="45712" marB="45712" anchor="ctr"/>
                </a:tc>
              </a:tr>
              <a:tr h="914374">
                <a:tc>
                  <a:txBody>
                    <a:bodyPr/>
                    <a:lstStyle/>
                    <a:p>
                      <a:pPr algn="ctr"/>
                      <a:r>
                        <a:rPr lang="en-US" sz="1800" dirty="0" smtClean="0">
                          <a:solidFill>
                            <a:srgbClr val="FF0000"/>
                          </a:solidFill>
                        </a:rPr>
                        <a:t>RAHD</a:t>
                      </a:r>
                      <a:r>
                        <a:rPr lang="en-US" sz="1800" baseline="0" dirty="0" smtClean="0">
                          <a:solidFill>
                            <a:srgbClr val="FF0000"/>
                          </a:solidFill>
                        </a:rPr>
                        <a:t> Total</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170,410</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241,044</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327,773</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360,830 (49% increase since 2000)</a:t>
                      </a:r>
                      <a:endParaRPr lang="en-US" sz="1800" dirty="0">
                        <a:solidFill>
                          <a:srgbClr val="FF0000"/>
                        </a:solidFill>
                      </a:endParaRPr>
                    </a:p>
                  </a:txBody>
                  <a:tcPr marT="45712" marB="45712" anchor="ctr"/>
                </a:tc>
              </a:tr>
              <a:tr h="914374">
                <a:tc>
                  <a:txBody>
                    <a:bodyPr/>
                    <a:lstStyle/>
                    <a:p>
                      <a:pPr algn="ctr"/>
                      <a:r>
                        <a:rPr lang="en-US" sz="1800" dirty="0" smtClean="0">
                          <a:solidFill>
                            <a:srgbClr val="FF0000"/>
                          </a:solidFill>
                        </a:rPr>
                        <a:t>Virginia</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6,187,358</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7,078,515</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8,001,024</a:t>
                      </a:r>
                      <a:endParaRPr lang="en-US" sz="1800" dirty="0">
                        <a:solidFill>
                          <a:srgbClr val="FF0000"/>
                        </a:solidFill>
                      </a:endParaRPr>
                    </a:p>
                  </a:txBody>
                  <a:tcPr marT="45712" marB="45712" anchor="ctr"/>
                </a:tc>
                <a:tc>
                  <a:txBody>
                    <a:bodyPr/>
                    <a:lstStyle/>
                    <a:p>
                      <a:pPr algn="ctr"/>
                      <a:r>
                        <a:rPr lang="en-US" sz="1800" dirty="0" smtClean="0">
                          <a:solidFill>
                            <a:srgbClr val="FF0000"/>
                          </a:solidFill>
                        </a:rPr>
                        <a:t>8,411,808 (19% increase since 2000)</a:t>
                      </a:r>
                      <a:endParaRPr lang="en-US" sz="1800" dirty="0">
                        <a:solidFill>
                          <a:srgbClr val="FF0000"/>
                        </a:solidFill>
                      </a:endParaRPr>
                    </a:p>
                  </a:txBody>
                  <a:tcPr marT="45712" marB="45712" anchor="ctr"/>
                </a:tc>
              </a:tr>
            </a:tbl>
          </a:graphicData>
        </a:graphic>
      </p:graphicFrame>
      <p:sp>
        <p:nvSpPr>
          <p:cNvPr id="6206" name="TextBox 4"/>
          <p:cNvSpPr txBox="1">
            <a:spLocks noChangeArrowheads="1"/>
          </p:cNvSpPr>
          <p:nvPr/>
        </p:nvSpPr>
        <p:spPr bwMode="auto">
          <a:xfrm>
            <a:off x="381000" y="6248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800" b="1" dirty="0"/>
              <a:t>Source: US Census Bureau</a:t>
            </a:r>
          </a:p>
        </p:txBody>
      </p:sp>
      <p:sp>
        <p:nvSpPr>
          <p:cNvPr id="4" name="Rectangle 3"/>
          <p:cNvSpPr/>
          <p:nvPr/>
        </p:nvSpPr>
        <p:spPr bwMode="auto">
          <a:xfrm>
            <a:off x="457200" y="4191000"/>
            <a:ext cx="8153400" cy="914400"/>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Demographics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7412472"/>
              </p:ext>
            </p:extLst>
          </p:nvPr>
        </p:nvGraphicFramePr>
        <p:xfrm>
          <a:off x="304800" y="1371599"/>
          <a:ext cx="8534400" cy="3916381"/>
        </p:xfrm>
        <a:graphic>
          <a:graphicData uri="http://schemas.openxmlformats.org/drawingml/2006/table">
            <a:tbl>
              <a:tblPr firstRow="1" bandRow="1">
                <a:tableStyleId>{5C22544A-7EE6-4342-B048-85BDC9FD1C3A}</a:tableStyleId>
              </a:tblPr>
              <a:tblGrid>
                <a:gridCol w="1551709"/>
                <a:gridCol w="1318953"/>
                <a:gridCol w="1318953"/>
                <a:gridCol w="1396538"/>
                <a:gridCol w="1396538"/>
                <a:gridCol w="1551709"/>
              </a:tblGrid>
              <a:tr h="1553719">
                <a:tc>
                  <a:txBody>
                    <a:bodyPr/>
                    <a:lstStyle/>
                    <a:p>
                      <a:endParaRPr lang="en-US" sz="1800" dirty="0"/>
                    </a:p>
                  </a:txBody>
                  <a:tcPr marT="45714" marB="45714"/>
                </a:tc>
                <a:tc>
                  <a:txBody>
                    <a:bodyPr/>
                    <a:lstStyle/>
                    <a:p>
                      <a:pPr algn="ctr"/>
                      <a:r>
                        <a:rPr lang="en-US" sz="1800" dirty="0" smtClean="0"/>
                        <a:t>Median household income (2011-2015)</a:t>
                      </a:r>
                      <a:endParaRPr lang="en-US" sz="1800" dirty="0"/>
                    </a:p>
                  </a:txBody>
                  <a:tcPr marT="45714" marB="45714"/>
                </a:tc>
                <a:tc>
                  <a:txBody>
                    <a:bodyPr/>
                    <a:lstStyle/>
                    <a:p>
                      <a:pPr algn="ctr"/>
                      <a:r>
                        <a:rPr lang="en-US" sz="1800" dirty="0" smtClean="0"/>
                        <a:t>Bachelor’s degree or higher (2011-2015)</a:t>
                      </a:r>
                      <a:endParaRPr lang="en-US" sz="1800" dirty="0"/>
                    </a:p>
                  </a:txBody>
                  <a:tcPr marT="45714" marB="45714"/>
                </a:tc>
                <a:tc>
                  <a:txBody>
                    <a:bodyPr/>
                    <a:lstStyle/>
                    <a:p>
                      <a:pPr algn="ctr"/>
                      <a:r>
                        <a:rPr lang="en-US" sz="1800" dirty="0" smtClean="0"/>
                        <a:t>%</a:t>
                      </a:r>
                      <a:r>
                        <a:rPr lang="en-US" sz="1800" baseline="0" dirty="0" smtClean="0"/>
                        <a:t> in poverty (2015)</a:t>
                      </a:r>
                      <a:endParaRPr lang="en-US" sz="1800" dirty="0"/>
                    </a:p>
                  </a:txBody>
                  <a:tcPr marT="45714" marB="45714"/>
                </a:tc>
                <a:tc>
                  <a:txBody>
                    <a:bodyPr/>
                    <a:lstStyle/>
                    <a:p>
                      <a:pPr algn="ctr"/>
                      <a:r>
                        <a:rPr lang="en-US" sz="1800" dirty="0" smtClean="0"/>
                        <a:t>% age</a:t>
                      </a:r>
                      <a:r>
                        <a:rPr lang="en-US" sz="1800" baseline="0" dirty="0" smtClean="0"/>
                        <a:t> 65 or greater (2015)</a:t>
                      </a:r>
                      <a:endParaRPr lang="en-US" sz="1800" dirty="0"/>
                    </a:p>
                  </a:txBody>
                  <a:tcPr marT="45714" marB="45714"/>
                </a:tc>
                <a:tc>
                  <a:txBody>
                    <a:bodyPr/>
                    <a:lstStyle/>
                    <a:p>
                      <a:pPr algn="ctr"/>
                      <a:r>
                        <a:rPr lang="en-US" sz="1800" dirty="0" smtClean="0"/>
                        <a:t>2017 County Health Rankings</a:t>
                      </a:r>
                      <a:r>
                        <a:rPr lang="en-US" sz="1800" baseline="0" dirty="0" smtClean="0"/>
                        <a:t> – Overall health outcomes</a:t>
                      </a:r>
                      <a:endParaRPr lang="en-US" sz="1800" dirty="0"/>
                    </a:p>
                  </a:txBody>
                  <a:tcPr marT="45714" marB="45714"/>
                </a:tc>
              </a:tr>
              <a:tr h="393777">
                <a:tc>
                  <a:txBody>
                    <a:bodyPr/>
                    <a:lstStyle/>
                    <a:p>
                      <a:r>
                        <a:rPr lang="en-US" sz="1800" dirty="0" smtClean="0"/>
                        <a:t>Caroline</a:t>
                      </a:r>
                      <a:endParaRPr lang="en-US" sz="1800" dirty="0"/>
                    </a:p>
                  </a:txBody>
                  <a:tcPr marT="45714" marB="45714"/>
                </a:tc>
                <a:tc>
                  <a:txBody>
                    <a:bodyPr/>
                    <a:lstStyle/>
                    <a:p>
                      <a:pPr algn="ctr"/>
                      <a:r>
                        <a:rPr lang="en-US" sz="1800" b="1" dirty="0" smtClean="0">
                          <a:solidFill>
                            <a:srgbClr val="FF0000"/>
                          </a:solidFill>
                        </a:rPr>
                        <a:t>$59,227</a:t>
                      </a:r>
                      <a:endParaRPr lang="en-US" sz="1800" b="1" dirty="0">
                        <a:solidFill>
                          <a:srgbClr val="FF0000"/>
                        </a:solidFill>
                      </a:endParaRPr>
                    </a:p>
                  </a:txBody>
                  <a:tcPr marT="45714" marB="45714"/>
                </a:tc>
                <a:tc>
                  <a:txBody>
                    <a:bodyPr/>
                    <a:lstStyle/>
                    <a:p>
                      <a:pPr algn="ctr"/>
                      <a:r>
                        <a:rPr lang="en-US" sz="1800" b="1" dirty="0" smtClean="0">
                          <a:solidFill>
                            <a:srgbClr val="FF0000"/>
                          </a:solidFill>
                        </a:rPr>
                        <a:t>19.2%</a:t>
                      </a:r>
                      <a:endParaRPr lang="en-US" sz="1800" b="1" dirty="0">
                        <a:solidFill>
                          <a:srgbClr val="FF0000"/>
                        </a:solidFill>
                      </a:endParaRPr>
                    </a:p>
                  </a:txBody>
                  <a:tcPr marT="45714" marB="45714"/>
                </a:tc>
                <a:tc>
                  <a:txBody>
                    <a:bodyPr/>
                    <a:lstStyle/>
                    <a:p>
                      <a:pPr algn="ctr"/>
                      <a:r>
                        <a:rPr lang="en-US" sz="1800" b="1" dirty="0" smtClean="0">
                          <a:solidFill>
                            <a:srgbClr val="FF0000"/>
                          </a:solidFill>
                        </a:rPr>
                        <a:t>12.0%</a:t>
                      </a:r>
                      <a:endParaRPr lang="en-US" sz="1800" b="1" dirty="0">
                        <a:solidFill>
                          <a:srgbClr val="FF0000"/>
                        </a:solidFill>
                      </a:endParaRPr>
                    </a:p>
                  </a:txBody>
                  <a:tcPr marT="45714" marB="45714"/>
                </a:tc>
                <a:tc>
                  <a:txBody>
                    <a:bodyPr/>
                    <a:lstStyle/>
                    <a:p>
                      <a:pPr algn="ctr"/>
                      <a:r>
                        <a:rPr lang="en-US" sz="1800" b="0" dirty="0" smtClean="0">
                          <a:solidFill>
                            <a:schemeClr val="bg2"/>
                          </a:solidFill>
                        </a:rPr>
                        <a:t>15.6%</a:t>
                      </a:r>
                      <a:endParaRPr lang="en-US" sz="1800" b="0" dirty="0">
                        <a:solidFill>
                          <a:schemeClr val="bg2"/>
                        </a:solidFill>
                      </a:endParaRPr>
                    </a:p>
                  </a:txBody>
                  <a:tcPr marT="45714" marB="45714"/>
                </a:tc>
                <a:tc>
                  <a:txBody>
                    <a:bodyPr/>
                    <a:lstStyle/>
                    <a:p>
                      <a:pPr algn="ctr"/>
                      <a:r>
                        <a:rPr lang="en-US" sz="1800" dirty="0" smtClean="0"/>
                        <a:t>73</a:t>
                      </a:r>
                      <a:endParaRPr lang="en-US" sz="1800" dirty="0"/>
                    </a:p>
                  </a:txBody>
                  <a:tcPr marT="45714" marB="45714"/>
                </a:tc>
              </a:tr>
              <a:tr h="393777">
                <a:tc>
                  <a:txBody>
                    <a:bodyPr/>
                    <a:lstStyle/>
                    <a:p>
                      <a:r>
                        <a:rPr lang="en-US" sz="1800" dirty="0" smtClean="0"/>
                        <a:t>Fredericksburg</a:t>
                      </a:r>
                      <a:endParaRPr lang="en-US" sz="1800" dirty="0"/>
                    </a:p>
                  </a:txBody>
                  <a:tcPr marT="45714" marB="45714"/>
                </a:tc>
                <a:tc>
                  <a:txBody>
                    <a:bodyPr/>
                    <a:lstStyle/>
                    <a:p>
                      <a:pPr algn="ctr"/>
                      <a:r>
                        <a:rPr lang="en-US" sz="1800" b="1" dirty="0" smtClean="0">
                          <a:solidFill>
                            <a:srgbClr val="FF0000"/>
                          </a:solidFill>
                        </a:rPr>
                        <a:t>$51,762</a:t>
                      </a:r>
                      <a:endParaRPr lang="en-US" sz="1800" b="1" dirty="0">
                        <a:solidFill>
                          <a:srgbClr val="FF0000"/>
                        </a:solidFill>
                      </a:endParaRPr>
                    </a:p>
                  </a:txBody>
                  <a:tcPr marT="45714" marB="45714"/>
                </a:tc>
                <a:tc>
                  <a:txBody>
                    <a:bodyPr/>
                    <a:lstStyle/>
                    <a:p>
                      <a:pPr algn="ctr"/>
                      <a:r>
                        <a:rPr lang="en-US" sz="1800" dirty="0" smtClean="0"/>
                        <a:t>37.3%</a:t>
                      </a:r>
                      <a:endParaRPr lang="en-US" sz="1800" dirty="0"/>
                    </a:p>
                  </a:txBody>
                  <a:tcPr marT="45714" marB="45714"/>
                </a:tc>
                <a:tc>
                  <a:txBody>
                    <a:bodyPr/>
                    <a:lstStyle/>
                    <a:p>
                      <a:pPr algn="ctr"/>
                      <a:r>
                        <a:rPr lang="en-US" sz="1800" b="1" dirty="0" smtClean="0">
                          <a:solidFill>
                            <a:srgbClr val="FF0000"/>
                          </a:solidFill>
                        </a:rPr>
                        <a:t>15.9%</a:t>
                      </a:r>
                      <a:endParaRPr lang="en-US" sz="1800" b="1" dirty="0">
                        <a:solidFill>
                          <a:srgbClr val="FF0000"/>
                        </a:solidFill>
                      </a:endParaRPr>
                    </a:p>
                  </a:txBody>
                  <a:tcPr marT="45714" marB="45714"/>
                </a:tc>
                <a:tc>
                  <a:txBody>
                    <a:bodyPr/>
                    <a:lstStyle/>
                    <a:p>
                      <a:pPr algn="ctr"/>
                      <a:r>
                        <a:rPr lang="en-US" sz="1800" dirty="0" smtClean="0"/>
                        <a:t>10.5%</a:t>
                      </a:r>
                      <a:endParaRPr lang="en-US" sz="1800" dirty="0"/>
                    </a:p>
                  </a:txBody>
                  <a:tcPr marT="45714" marB="45714"/>
                </a:tc>
                <a:tc>
                  <a:txBody>
                    <a:bodyPr/>
                    <a:lstStyle/>
                    <a:p>
                      <a:pPr algn="ctr"/>
                      <a:r>
                        <a:rPr lang="en-US" sz="1800" dirty="0" smtClean="0"/>
                        <a:t>49</a:t>
                      </a:r>
                      <a:endParaRPr lang="en-US" sz="1800" dirty="0"/>
                    </a:p>
                  </a:txBody>
                  <a:tcPr marT="45714" marB="45714"/>
                </a:tc>
              </a:tr>
              <a:tr h="393777">
                <a:tc>
                  <a:txBody>
                    <a:bodyPr/>
                    <a:lstStyle/>
                    <a:p>
                      <a:r>
                        <a:rPr lang="en-US" sz="1800" dirty="0" smtClean="0"/>
                        <a:t>King George</a:t>
                      </a:r>
                      <a:endParaRPr lang="en-US" sz="1800" dirty="0"/>
                    </a:p>
                  </a:txBody>
                  <a:tcPr marT="45714" marB="45714"/>
                </a:tc>
                <a:tc>
                  <a:txBody>
                    <a:bodyPr/>
                    <a:lstStyle/>
                    <a:p>
                      <a:pPr algn="ctr"/>
                      <a:r>
                        <a:rPr lang="en-US" sz="1800" b="1" dirty="0" smtClean="0">
                          <a:solidFill>
                            <a:srgbClr val="00B050"/>
                          </a:solidFill>
                        </a:rPr>
                        <a:t>$81,688</a:t>
                      </a:r>
                      <a:endParaRPr lang="en-US" sz="1800" b="1" dirty="0">
                        <a:solidFill>
                          <a:srgbClr val="00B050"/>
                        </a:solidFill>
                      </a:endParaRPr>
                    </a:p>
                  </a:txBody>
                  <a:tcPr marT="45714" marB="45714"/>
                </a:tc>
                <a:tc>
                  <a:txBody>
                    <a:bodyPr/>
                    <a:lstStyle/>
                    <a:p>
                      <a:pPr algn="ctr"/>
                      <a:r>
                        <a:rPr lang="en-US" sz="1800" dirty="0" smtClean="0"/>
                        <a:t>32.3%</a:t>
                      </a:r>
                      <a:endParaRPr lang="en-US" sz="1800" dirty="0"/>
                    </a:p>
                  </a:txBody>
                  <a:tcPr marT="45714" marB="45714"/>
                </a:tc>
                <a:tc>
                  <a:txBody>
                    <a:bodyPr/>
                    <a:lstStyle/>
                    <a:p>
                      <a:pPr algn="ctr"/>
                      <a:r>
                        <a:rPr lang="en-US" sz="1800" dirty="0" smtClean="0"/>
                        <a:t>7.1%</a:t>
                      </a:r>
                      <a:endParaRPr lang="en-US" sz="1800" dirty="0"/>
                    </a:p>
                  </a:txBody>
                  <a:tcPr marT="45714" marB="45714"/>
                </a:tc>
                <a:tc>
                  <a:txBody>
                    <a:bodyPr/>
                    <a:lstStyle/>
                    <a:p>
                      <a:pPr algn="ctr"/>
                      <a:r>
                        <a:rPr lang="en-US" sz="1800" dirty="0" smtClean="0"/>
                        <a:t>12.2%</a:t>
                      </a:r>
                      <a:endParaRPr lang="en-US" sz="1800" dirty="0"/>
                    </a:p>
                  </a:txBody>
                  <a:tcPr marT="45714" marB="45714"/>
                </a:tc>
                <a:tc>
                  <a:txBody>
                    <a:bodyPr/>
                    <a:lstStyle/>
                    <a:p>
                      <a:pPr algn="ctr"/>
                      <a:r>
                        <a:rPr lang="en-US" sz="1800" dirty="0" smtClean="0"/>
                        <a:t>27</a:t>
                      </a:r>
                      <a:endParaRPr lang="en-US" sz="1800" dirty="0"/>
                    </a:p>
                  </a:txBody>
                  <a:tcPr marT="45714" marB="45714"/>
                </a:tc>
              </a:tr>
              <a:tr h="393777">
                <a:tc>
                  <a:txBody>
                    <a:bodyPr/>
                    <a:lstStyle/>
                    <a:p>
                      <a:r>
                        <a:rPr lang="en-US" sz="1800" dirty="0" smtClean="0"/>
                        <a:t>Spotsylvania</a:t>
                      </a:r>
                      <a:endParaRPr lang="en-US" sz="1800" dirty="0"/>
                    </a:p>
                  </a:txBody>
                  <a:tcPr marT="45714" marB="45714"/>
                </a:tc>
                <a:tc>
                  <a:txBody>
                    <a:bodyPr/>
                    <a:lstStyle/>
                    <a:p>
                      <a:pPr algn="ctr"/>
                      <a:r>
                        <a:rPr lang="en-US" sz="1800" b="1" dirty="0" smtClean="0">
                          <a:solidFill>
                            <a:srgbClr val="00B050"/>
                          </a:solidFill>
                        </a:rPr>
                        <a:t>$78,125</a:t>
                      </a:r>
                      <a:endParaRPr lang="en-US" sz="1800" b="1" dirty="0">
                        <a:solidFill>
                          <a:srgbClr val="00B050"/>
                        </a:solidFill>
                      </a:endParaRPr>
                    </a:p>
                  </a:txBody>
                  <a:tcPr marT="45714" marB="45714"/>
                </a:tc>
                <a:tc>
                  <a:txBody>
                    <a:bodyPr/>
                    <a:lstStyle/>
                    <a:p>
                      <a:pPr algn="ctr"/>
                      <a:r>
                        <a:rPr lang="en-US" sz="1800" dirty="0" smtClean="0"/>
                        <a:t>29.3%</a:t>
                      </a:r>
                      <a:endParaRPr lang="en-US" sz="1800" dirty="0"/>
                    </a:p>
                  </a:txBody>
                  <a:tcPr marT="45714" marB="45714"/>
                </a:tc>
                <a:tc>
                  <a:txBody>
                    <a:bodyPr/>
                    <a:lstStyle/>
                    <a:p>
                      <a:pPr algn="ctr"/>
                      <a:r>
                        <a:rPr lang="en-US" sz="1800" dirty="0" smtClean="0"/>
                        <a:t>7.7%</a:t>
                      </a:r>
                      <a:endParaRPr lang="en-US" sz="1800" dirty="0"/>
                    </a:p>
                  </a:txBody>
                  <a:tcPr marT="45714" marB="45714"/>
                </a:tc>
                <a:tc>
                  <a:txBody>
                    <a:bodyPr/>
                    <a:lstStyle/>
                    <a:p>
                      <a:pPr algn="ctr"/>
                      <a:r>
                        <a:rPr lang="en-US" sz="1800" dirty="0" smtClean="0"/>
                        <a:t>12.8%</a:t>
                      </a:r>
                      <a:endParaRPr lang="en-US" sz="1800" dirty="0"/>
                    </a:p>
                  </a:txBody>
                  <a:tcPr marT="45714" marB="45714"/>
                </a:tc>
                <a:tc>
                  <a:txBody>
                    <a:bodyPr/>
                    <a:lstStyle/>
                    <a:p>
                      <a:pPr algn="ctr"/>
                      <a:r>
                        <a:rPr lang="en-US" sz="1800" dirty="0" smtClean="0"/>
                        <a:t>29</a:t>
                      </a:r>
                      <a:endParaRPr lang="en-US" sz="1800" dirty="0"/>
                    </a:p>
                  </a:txBody>
                  <a:tcPr marT="45714" marB="45714"/>
                </a:tc>
              </a:tr>
              <a:tr h="393777">
                <a:tc>
                  <a:txBody>
                    <a:bodyPr/>
                    <a:lstStyle/>
                    <a:p>
                      <a:r>
                        <a:rPr lang="en-US" sz="1800" dirty="0" smtClean="0"/>
                        <a:t>Stafford</a:t>
                      </a:r>
                      <a:endParaRPr lang="en-US" sz="1800" dirty="0"/>
                    </a:p>
                  </a:txBody>
                  <a:tcPr marT="45714" marB="45714"/>
                </a:tc>
                <a:tc>
                  <a:txBody>
                    <a:bodyPr/>
                    <a:lstStyle/>
                    <a:p>
                      <a:pPr algn="ctr"/>
                      <a:r>
                        <a:rPr lang="en-US" sz="1800" b="1" dirty="0" smtClean="0">
                          <a:solidFill>
                            <a:srgbClr val="00B050"/>
                          </a:solidFill>
                        </a:rPr>
                        <a:t>$97,144</a:t>
                      </a:r>
                      <a:endParaRPr lang="en-US" sz="1800" b="1" dirty="0">
                        <a:solidFill>
                          <a:srgbClr val="00B050"/>
                        </a:solidFill>
                      </a:endParaRPr>
                    </a:p>
                  </a:txBody>
                  <a:tcPr marT="45714" marB="45714"/>
                </a:tc>
                <a:tc>
                  <a:txBody>
                    <a:bodyPr/>
                    <a:lstStyle/>
                    <a:p>
                      <a:pPr algn="ctr"/>
                      <a:r>
                        <a:rPr lang="en-US" sz="1800" b="1" dirty="0" smtClean="0">
                          <a:solidFill>
                            <a:srgbClr val="00B050"/>
                          </a:solidFill>
                        </a:rPr>
                        <a:t>36.8%</a:t>
                      </a:r>
                      <a:endParaRPr lang="en-US" sz="1800" b="1" dirty="0">
                        <a:solidFill>
                          <a:srgbClr val="00B050"/>
                        </a:solidFill>
                      </a:endParaRPr>
                    </a:p>
                  </a:txBody>
                  <a:tcPr marT="45714" marB="45714"/>
                </a:tc>
                <a:tc>
                  <a:txBody>
                    <a:bodyPr/>
                    <a:lstStyle/>
                    <a:p>
                      <a:pPr algn="ctr"/>
                      <a:r>
                        <a:rPr lang="en-US" sz="1800" b="1" dirty="0" smtClean="0">
                          <a:solidFill>
                            <a:srgbClr val="00B050"/>
                          </a:solidFill>
                        </a:rPr>
                        <a:t>5.4%</a:t>
                      </a:r>
                      <a:endParaRPr lang="en-US" sz="1800" b="1" dirty="0">
                        <a:solidFill>
                          <a:srgbClr val="00B050"/>
                        </a:solidFill>
                      </a:endParaRPr>
                    </a:p>
                  </a:txBody>
                  <a:tcPr marT="45714" marB="45714"/>
                </a:tc>
                <a:tc>
                  <a:txBody>
                    <a:bodyPr/>
                    <a:lstStyle/>
                    <a:p>
                      <a:pPr algn="ctr"/>
                      <a:r>
                        <a:rPr lang="en-US" sz="1800" dirty="0" smtClean="0"/>
                        <a:t>9.5%</a:t>
                      </a:r>
                      <a:endParaRPr lang="en-US" sz="1800" dirty="0"/>
                    </a:p>
                  </a:txBody>
                  <a:tcPr marT="45714" marB="45714"/>
                </a:tc>
                <a:tc>
                  <a:txBody>
                    <a:bodyPr/>
                    <a:lstStyle/>
                    <a:p>
                      <a:pPr algn="ctr"/>
                      <a:r>
                        <a:rPr lang="en-US" sz="1800" dirty="0" smtClean="0"/>
                        <a:t>8</a:t>
                      </a:r>
                      <a:endParaRPr lang="en-US" sz="1800" dirty="0"/>
                    </a:p>
                  </a:txBody>
                  <a:tcPr marT="45714" marB="45714"/>
                </a:tc>
              </a:tr>
              <a:tr h="393777">
                <a:tc>
                  <a:txBody>
                    <a:bodyPr/>
                    <a:lstStyle/>
                    <a:p>
                      <a:r>
                        <a:rPr lang="en-US" sz="1800" dirty="0" smtClean="0"/>
                        <a:t>Virginia</a:t>
                      </a:r>
                      <a:endParaRPr lang="en-US" sz="1800" dirty="0"/>
                    </a:p>
                  </a:txBody>
                  <a:tcPr marT="45714" marB="45714"/>
                </a:tc>
                <a:tc>
                  <a:txBody>
                    <a:bodyPr/>
                    <a:lstStyle/>
                    <a:p>
                      <a:pPr algn="ctr"/>
                      <a:r>
                        <a:rPr lang="en-US" sz="1800" dirty="0" smtClean="0"/>
                        <a:t>$65,015</a:t>
                      </a:r>
                      <a:endParaRPr lang="en-US" sz="1800" dirty="0"/>
                    </a:p>
                  </a:txBody>
                  <a:tcPr marT="45714" marB="45714"/>
                </a:tc>
                <a:tc>
                  <a:txBody>
                    <a:bodyPr/>
                    <a:lstStyle/>
                    <a:p>
                      <a:pPr algn="ctr"/>
                      <a:r>
                        <a:rPr lang="en-US" sz="1800" dirty="0" smtClean="0"/>
                        <a:t>36.3%</a:t>
                      </a:r>
                      <a:endParaRPr lang="en-US" sz="1800" dirty="0"/>
                    </a:p>
                  </a:txBody>
                  <a:tcPr marT="45714" marB="45714"/>
                </a:tc>
                <a:tc>
                  <a:txBody>
                    <a:bodyPr/>
                    <a:lstStyle/>
                    <a:p>
                      <a:pPr algn="ctr"/>
                      <a:r>
                        <a:rPr lang="en-US" sz="1800" dirty="0" smtClean="0"/>
                        <a:t>11.2%</a:t>
                      </a:r>
                      <a:endParaRPr lang="en-US" sz="1800" dirty="0"/>
                    </a:p>
                  </a:txBody>
                  <a:tcPr marT="45714" marB="45714"/>
                </a:tc>
                <a:tc>
                  <a:txBody>
                    <a:bodyPr/>
                    <a:lstStyle/>
                    <a:p>
                      <a:pPr algn="ctr"/>
                      <a:r>
                        <a:rPr lang="en-US" sz="1800" b="0" dirty="0" smtClean="0">
                          <a:solidFill>
                            <a:schemeClr val="bg2"/>
                          </a:solidFill>
                        </a:rPr>
                        <a:t>14.2%</a:t>
                      </a:r>
                      <a:endParaRPr lang="en-US" sz="1800" b="0" dirty="0">
                        <a:solidFill>
                          <a:schemeClr val="bg2"/>
                        </a:solidFill>
                      </a:endParaRPr>
                    </a:p>
                  </a:txBody>
                  <a:tcPr marT="45714" marB="45714"/>
                </a:tc>
                <a:tc>
                  <a:txBody>
                    <a:bodyPr/>
                    <a:lstStyle/>
                    <a:p>
                      <a:pPr algn="ctr"/>
                      <a:endParaRPr lang="en-US" sz="1800" b="1" dirty="0">
                        <a:solidFill>
                          <a:srgbClr val="FF0000"/>
                        </a:solidFill>
                      </a:endParaRPr>
                    </a:p>
                  </a:txBody>
                  <a:tcPr marT="45714" marB="45714"/>
                </a:tc>
              </a:tr>
            </a:tbl>
          </a:graphicData>
        </a:graphic>
      </p:graphicFrame>
      <p:sp>
        <p:nvSpPr>
          <p:cNvPr id="722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636B76EC-0E90-4B92-8448-0301E7154B46}" type="slidenum">
              <a:rPr lang="en-US" altLang="en-US" sz="1200" b="1" smtClean="0">
                <a:latin typeface="Arial" charset="0"/>
              </a:rPr>
              <a:pPr>
                <a:spcBef>
                  <a:spcPct val="0"/>
                </a:spcBef>
                <a:buClrTx/>
                <a:buSzTx/>
                <a:buFontTx/>
                <a:buNone/>
              </a:pPr>
              <a:t>5</a:t>
            </a:fld>
            <a:endParaRPr lang="en-US" altLang="en-US" sz="1200" b="1" dirty="0" smtClean="0">
              <a:latin typeface="Arial" charset="0"/>
            </a:endParaRPr>
          </a:p>
        </p:txBody>
      </p:sp>
      <p:sp>
        <p:nvSpPr>
          <p:cNvPr id="7230" name="Footer Placeholder 4"/>
          <p:cNvSpPr>
            <a:spLocks noGrp="1"/>
          </p:cNvSpPr>
          <p:nvPr>
            <p:ph type="ftr" sz="quarter" idx="12"/>
          </p:nvPr>
        </p:nvSpPr>
        <p:spPr>
          <a:xfrm>
            <a:off x="312420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
        <p:nvSpPr>
          <p:cNvPr id="7231" name="TextBox 6"/>
          <p:cNvSpPr txBox="1">
            <a:spLocks noChangeArrowheads="1"/>
          </p:cNvSpPr>
          <p:nvPr/>
        </p:nvSpPr>
        <p:spPr bwMode="auto">
          <a:xfrm>
            <a:off x="471488" y="5488781"/>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800" b="1" dirty="0"/>
              <a:t>Sources: US Census Bureau and 2017 County Health Rankings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36638"/>
          </a:xfrm>
        </p:spPr>
        <p:txBody>
          <a:bodyPr/>
          <a:lstStyle/>
          <a:p>
            <a:pPr>
              <a:defRPr/>
            </a:pPr>
            <a:r>
              <a:rPr lang="en-US" dirty="0" smtClean="0"/>
              <a:t>Clinical issues: </a:t>
            </a:r>
            <a:r>
              <a:rPr lang="en-US" dirty="0" smtClean="0"/>
              <a:t>RAHD</a:t>
            </a:r>
            <a:endParaRPr lang="en-US" dirty="0"/>
          </a:p>
        </p:txBody>
      </p:sp>
      <p:sp>
        <p:nvSpPr>
          <p:cNvPr id="3" name="Content Placeholder 2"/>
          <p:cNvSpPr>
            <a:spLocks noGrp="1"/>
          </p:cNvSpPr>
          <p:nvPr>
            <p:ph idx="1"/>
          </p:nvPr>
        </p:nvSpPr>
        <p:spPr>
          <a:xfrm>
            <a:off x="457200" y="1371600"/>
            <a:ext cx="8229600" cy="4876800"/>
          </a:xfrm>
        </p:spPr>
        <p:txBody>
          <a:bodyPr>
            <a:normAutofit fontScale="55000" lnSpcReduction="20000"/>
          </a:bodyPr>
          <a:lstStyle/>
          <a:p>
            <a:pPr>
              <a:defRPr/>
            </a:pPr>
            <a:r>
              <a:rPr lang="en-US" sz="3600" b="1" dirty="0" smtClean="0"/>
              <a:t>RAHD services &amp; issues:</a:t>
            </a:r>
          </a:p>
          <a:p>
            <a:pPr lvl="1">
              <a:defRPr/>
            </a:pPr>
            <a:endParaRPr lang="en-US" sz="3300" dirty="0" smtClean="0"/>
          </a:p>
          <a:p>
            <a:pPr lvl="1">
              <a:defRPr/>
            </a:pPr>
            <a:r>
              <a:rPr lang="en-US" sz="3300" dirty="0" smtClean="0"/>
              <a:t>Robust maternity program: </a:t>
            </a:r>
            <a:r>
              <a:rPr lang="en-US" sz="3300" dirty="0" smtClean="0"/>
              <a:t>~320 </a:t>
            </a:r>
            <a:r>
              <a:rPr lang="en-US" sz="3300" dirty="0" smtClean="0"/>
              <a:t>new pts/year and </a:t>
            </a:r>
            <a:r>
              <a:rPr lang="en-US" sz="3300" dirty="0" smtClean="0"/>
              <a:t>~3,300 </a:t>
            </a:r>
            <a:r>
              <a:rPr lang="en-US" sz="3300" dirty="0" smtClean="0"/>
              <a:t>visits/year – mainly low income women – integral to community’s </a:t>
            </a:r>
            <a:r>
              <a:rPr lang="en-US" sz="3300" dirty="0" smtClean="0"/>
              <a:t>health – RAHD provides a service not found elsewhere in PD 16</a:t>
            </a:r>
            <a:endParaRPr lang="en-US" sz="3300" dirty="0" smtClean="0"/>
          </a:p>
          <a:p>
            <a:pPr lvl="1">
              <a:defRPr/>
            </a:pPr>
            <a:r>
              <a:rPr lang="en-US" sz="3300" dirty="0" smtClean="0"/>
              <a:t>Family Planning – at all sites – increase in LARC usage</a:t>
            </a:r>
          </a:p>
          <a:p>
            <a:pPr lvl="1">
              <a:defRPr/>
            </a:pPr>
            <a:r>
              <a:rPr lang="en-US" sz="3300" dirty="0" smtClean="0"/>
              <a:t>STD Clinic twice weekly at Fredericksburg HD – RAHD has highest STD rates, in general, in Northwest Epi Region</a:t>
            </a:r>
          </a:p>
          <a:p>
            <a:pPr lvl="1">
              <a:defRPr/>
            </a:pPr>
            <a:r>
              <a:rPr lang="en-US" sz="3300" dirty="0" smtClean="0"/>
              <a:t>Immunizations: </a:t>
            </a:r>
            <a:r>
              <a:rPr lang="en-US" sz="3300" dirty="0" smtClean="0"/>
              <a:t>8,000 – 10,000 </a:t>
            </a:r>
            <a:r>
              <a:rPr lang="en-US" sz="3300" dirty="0" smtClean="0"/>
              <a:t>given </a:t>
            </a:r>
            <a:r>
              <a:rPr lang="en-US" sz="3300" dirty="0" smtClean="0"/>
              <a:t>annually – </a:t>
            </a:r>
            <a:r>
              <a:rPr lang="en-US" sz="3300" dirty="0" smtClean="0"/>
              <a:t>observation: fewer local providers giving </a:t>
            </a:r>
            <a:r>
              <a:rPr lang="en-US" sz="3300" dirty="0" smtClean="0"/>
              <a:t>immunizations </a:t>
            </a:r>
            <a:r>
              <a:rPr lang="en-US" sz="3300" dirty="0" smtClean="0">
                <a:sym typeface="Wingdings" panose="05000000000000000000" pitchFamily="2" charset="2"/>
              </a:rPr>
              <a:t> r</a:t>
            </a:r>
            <a:r>
              <a:rPr lang="en-US" sz="3300" dirty="0" smtClean="0"/>
              <a:t>eferring patients to RAHD.  </a:t>
            </a:r>
            <a:endParaRPr lang="en-US" sz="3300" dirty="0" smtClean="0"/>
          </a:p>
          <a:p>
            <a:pPr lvl="1">
              <a:defRPr/>
            </a:pPr>
            <a:r>
              <a:rPr lang="en-US" sz="3300" dirty="0" smtClean="0"/>
              <a:t>TB Program – active disease cases increasing; in past ~3 per year; now 5-7 per year.  </a:t>
            </a:r>
            <a:r>
              <a:rPr lang="en-US" sz="3300" dirty="0" smtClean="0"/>
              <a:t>2017 YTD: 4 new active TB cases.  Monoresistance </a:t>
            </a:r>
            <a:r>
              <a:rPr lang="en-US" sz="3300" dirty="0" smtClean="0"/>
              <a:t>seen.  </a:t>
            </a:r>
            <a:r>
              <a:rPr lang="en-US" sz="3300" dirty="0" smtClean="0"/>
              <a:t>Many LTBI cases (70+ per year – handled by RAHD).  Observation:  Local physicians reluctant to handle TB or LTBI.  </a:t>
            </a:r>
            <a:r>
              <a:rPr lang="en-US" sz="3300" dirty="0" smtClean="0"/>
              <a:t>However, RAHD has cultivated good relationship with local ID group </a:t>
            </a:r>
            <a:r>
              <a:rPr lang="en-US" sz="3300" dirty="0" smtClean="0"/>
              <a:t>that </a:t>
            </a:r>
            <a:r>
              <a:rPr lang="en-US" sz="3300" dirty="0" smtClean="0"/>
              <a:t>is very helpful.</a:t>
            </a:r>
          </a:p>
          <a:p>
            <a:pPr lvl="1">
              <a:defRPr/>
            </a:pPr>
            <a:r>
              <a:rPr lang="en-US" sz="3300" dirty="0" smtClean="0"/>
              <a:t>Refugee Program – Fredericksburg is an intake point</a:t>
            </a:r>
          </a:p>
          <a:p>
            <a:pPr lvl="1">
              <a:defRPr/>
            </a:pPr>
            <a:r>
              <a:rPr lang="en-US" sz="3300" dirty="0" smtClean="0"/>
              <a:t>Every Woman’s Life – RAHD has had </a:t>
            </a:r>
            <a:r>
              <a:rPr lang="en-US" sz="3300" dirty="0" smtClean="0"/>
              <a:t>program for </a:t>
            </a:r>
            <a:r>
              <a:rPr lang="en-US" sz="3300" dirty="0" smtClean="0"/>
              <a:t>many years; &gt;250 patients seen annually</a:t>
            </a:r>
          </a:p>
          <a:p>
            <a:pPr lvl="1">
              <a:defRPr/>
            </a:pPr>
            <a:r>
              <a:rPr lang="en-US" sz="3300" dirty="0" smtClean="0"/>
              <a:t>Pre-admission screenings:  ~715 completed in calendar year 2016</a:t>
            </a:r>
          </a:p>
          <a:p>
            <a:pPr lvl="1">
              <a:defRPr/>
            </a:pPr>
            <a:endParaRPr lang="en-US" dirty="0" smtClean="0"/>
          </a:p>
        </p:txBody>
      </p:sp>
      <p:sp>
        <p:nvSpPr>
          <p:cNvPr id="81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F618F787-94FD-412C-AD31-3436149CE733}" type="slidenum">
              <a:rPr lang="en-US" altLang="en-US" sz="1200" b="1" smtClean="0">
                <a:latin typeface="Arial" charset="0"/>
              </a:rPr>
              <a:pPr>
                <a:spcBef>
                  <a:spcPct val="0"/>
                </a:spcBef>
                <a:buClrTx/>
                <a:buSzTx/>
                <a:buFontTx/>
                <a:buNone/>
              </a:pPr>
              <a:t>6</a:t>
            </a:fld>
            <a:endParaRPr lang="en-US" altLang="en-US" sz="1200" b="1" dirty="0" smtClean="0">
              <a:latin typeface="Arial" charset="0"/>
            </a:endParaRPr>
          </a:p>
        </p:txBody>
      </p:sp>
      <p:sp>
        <p:nvSpPr>
          <p:cNvPr id="8197"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Clinical </a:t>
            </a:r>
            <a:r>
              <a:rPr lang="en-US" dirty="0" smtClean="0"/>
              <a:t>landscape:  PD </a:t>
            </a:r>
            <a:r>
              <a:rPr lang="en-US" dirty="0" smtClean="0"/>
              <a:t>16</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smtClean="0"/>
              <a:t>In </a:t>
            </a:r>
            <a:r>
              <a:rPr lang="en-US" dirty="0" smtClean="0"/>
              <a:t>PD 16:</a:t>
            </a:r>
            <a:endParaRPr lang="en-US" dirty="0" smtClean="0"/>
          </a:p>
          <a:p>
            <a:pPr lvl="1">
              <a:defRPr/>
            </a:pPr>
            <a:r>
              <a:rPr lang="en-US" dirty="0" smtClean="0"/>
              <a:t>3 acute care hospitals</a:t>
            </a:r>
          </a:p>
          <a:p>
            <a:pPr lvl="2">
              <a:defRPr/>
            </a:pPr>
            <a:r>
              <a:rPr lang="en-US" dirty="0" smtClean="0"/>
              <a:t>Mary Washington Hospital – Fredericksburg</a:t>
            </a:r>
          </a:p>
          <a:p>
            <a:pPr lvl="2">
              <a:defRPr/>
            </a:pPr>
            <a:r>
              <a:rPr lang="en-US" dirty="0" smtClean="0"/>
              <a:t>Spotsylvania Regional Medical Center – Spotsy (HCA)</a:t>
            </a:r>
          </a:p>
          <a:p>
            <a:pPr lvl="2">
              <a:defRPr/>
            </a:pPr>
            <a:r>
              <a:rPr lang="en-US" dirty="0" smtClean="0"/>
              <a:t>Stafford Hospital – Stafford (part of MWHC)</a:t>
            </a:r>
          </a:p>
          <a:p>
            <a:pPr lvl="1">
              <a:defRPr/>
            </a:pPr>
            <a:r>
              <a:rPr lang="en-US" dirty="0" smtClean="0"/>
              <a:t>One free-standing emergency dept in Spotsylvania (MWHC)</a:t>
            </a:r>
          </a:p>
          <a:p>
            <a:pPr lvl="1">
              <a:defRPr/>
            </a:pPr>
            <a:r>
              <a:rPr lang="en-US" dirty="0" smtClean="0"/>
              <a:t>Second free-standing emergency dept coming to Stafford (HCA)</a:t>
            </a:r>
          </a:p>
          <a:p>
            <a:pPr lvl="1">
              <a:defRPr/>
            </a:pPr>
            <a:r>
              <a:rPr lang="en-US" dirty="0" smtClean="0"/>
              <a:t>For tertiary care </a:t>
            </a:r>
            <a:r>
              <a:rPr lang="en-US" dirty="0" smtClean="0">
                <a:sym typeface="Wingdings" panose="05000000000000000000" pitchFamily="2" charset="2"/>
              </a:rPr>
              <a:t> Inova Fairfax, UVA, MCV, Children’s National</a:t>
            </a:r>
            <a:endParaRPr lang="en-US" dirty="0" smtClean="0"/>
          </a:p>
          <a:p>
            <a:pPr marL="457200" lvl="1" indent="0">
              <a:buFont typeface="Wingdings" pitchFamily="2" charset="2"/>
              <a:buNone/>
              <a:defRPr/>
            </a:pPr>
            <a:endParaRPr lang="en-US" dirty="0"/>
          </a:p>
          <a:p>
            <a:pPr>
              <a:defRPr/>
            </a:pPr>
            <a:r>
              <a:rPr lang="en-US" dirty="0" smtClean="0"/>
              <a:t>Two FQHCs = Community Health Center of the Rappahannock Region (Fredericksburg) and Caroline Family Practice (both owned and operated by Central Virginia Health Services) – good collaboration with RAHD</a:t>
            </a:r>
          </a:p>
          <a:p>
            <a:pPr>
              <a:defRPr/>
            </a:pPr>
            <a:endParaRPr lang="en-US" dirty="0"/>
          </a:p>
          <a:p>
            <a:pPr>
              <a:defRPr/>
            </a:pPr>
            <a:r>
              <a:rPr lang="en-US" dirty="0" smtClean="0"/>
              <a:t>Lloyd F. Moss Free Clinic – large primary care practice – about 2,000 patients – a few paid staff, but mainly physicians volunteer time – also good collaboration with RAHD</a:t>
            </a:r>
          </a:p>
        </p:txBody>
      </p:sp>
      <p:sp>
        <p:nvSpPr>
          <p:cNvPr id="922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4570575A-85C9-4488-B66C-BE922AE402DB}" type="slidenum">
              <a:rPr lang="en-US" altLang="en-US" sz="1200" b="1" smtClean="0">
                <a:latin typeface="Arial" charset="0"/>
              </a:rPr>
              <a:pPr>
                <a:spcBef>
                  <a:spcPct val="0"/>
                </a:spcBef>
                <a:buClrTx/>
                <a:buSzTx/>
                <a:buFontTx/>
                <a:buNone/>
              </a:pPr>
              <a:t>7</a:t>
            </a:fld>
            <a:endParaRPr lang="en-US" altLang="en-US" sz="1200" b="1" dirty="0" smtClean="0">
              <a:latin typeface="Arial" charset="0"/>
            </a:endParaRPr>
          </a:p>
        </p:txBody>
      </p:sp>
      <p:sp>
        <p:nvSpPr>
          <p:cNvPr id="9221"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Environmental Health Services</a:t>
            </a:r>
            <a:endParaRPr lang="en-US" dirty="0"/>
          </a:p>
        </p:txBody>
      </p:sp>
      <p:sp>
        <p:nvSpPr>
          <p:cNvPr id="3" name="Content Placeholder 2"/>
          <p:cNvSpPr>
            <a:spLocks noGrp="1"/>
          </p:cNvSpPr>
          <p:nvPr>
            <p:ph idx="1"/>
          </p:nvPr>
        </p:nvSpPr>
        <p:spPr>
          <a:xfrm>
            <a:off x="228600" y="1600200"/>
            <a:ext cx="8686800" cy="4525963"/>
          </a:xfrm>
        </p:spPr>
        <p:txBody>
          <a:bodyPr>
            <a:normAutofit fontScale="85000" lnSpcReduction="20000"/>
          </a:bodyPr>
          <a:lstStyle/>
          <a:p>
            <a:pPr>
              <a:defRPr/>
            </a:pPr>
            <a:r>
              <a:rPr lang="en-US" dirty="0" smtClean="0"/>
              <a:t>RAHD provides standard mandated environmental health services = food, onsite, </a:t>
            </a:r>
            <a:r>
              <a:rPr lang="en-US" dirty="0" smtClean="0"/>
              <a:t>rabies programs &amp; more</a:t>
            </a:r>
            <a:endParaRPr lang="en-US" dirty="0" smtClean="0"/>
          </a:p>
          <a:p>
            <a:pPr>
              <a:defRPr/>
            </a:pPr>
            <a:endParaRPr lang="en-US" dirty="0" smtClean="0"/>
          </a:p>
          <a:p>
            <a:pPr>
              <a:defRPr/>
            </a:pPr>
            <a:r>
              <a:rPr lang="en-US" dirty="0" smtClean="0"/>
              <a:t>Some noteworthy items:</a:t>
            </a:r>
          </a:p>
          <a:p>
            <a:pPr lvl="1">
              <a:defRPr/>
            </a:pPr>
            <a:r>
              <a:rPr lang="en-US" dirty="0" smtClean="0"/>
              <a:t>&gt;1000 permitted food establishments</a:t>
            </a:r>
          </a:p>
          <a:p>
            <a:pPr lvl="1">
              <a:defRPr/>
            </a:pPr>
            <a:r>
              <a:rPr lang="en-US" dirty="0" smtClean="0"/>
              <a:t>Hundreds of temporary food vendor inspections/year</a:t>
            </a:r>
          </a:p>
          <a:p>
            <a:pPr lvl="1">
              <a:defRPr/>
            </a:pPr>
            <a:r>
              <a:rPr lang="en-US" dirty="0" smtClean="0"/>
              <a:t>State Fair of Virginia located at Meadow Event Park in Caroline County – typically, </a:t>
            </a:r>
            <a:r>
              <a:rPr lang="en-US" dirty="0" smtClean="0"/>
              <a:t>110-120 </a:t>
            </a:r>
            <a:r>
              <a:rPr lang="en-US" dirty="0" smtClean="0"/>
              <a:t>temp vendors/year</a:t>
            </a:r>
          </a:p>
          <a:p>
            <a:pPr lvl="1">
              <a:defRPr/>
            </a:pPr>
            <a:r>
              <a:rPr lang="en-US" dirty="0" smtClean="0"/>
              <a:t>RAHD has been on leading edge in onsite septic work – virtually all done by private sector</a:t>
            </a:r>
          </a:p>
          <a:p>
            <a:pPr lvl="1">
              <a:defRPr/>
            </a:pPr>
            <a:r>
              <a:rPr lang="en-US" dirty="0" smtClean="0"/>
              <a:t>RAHD handles ~90-100 rabies-related calls each </a:t>
            </a:r>
            <a:r>
              <a:rPr lang="en-US" dirty="0" smtClean="0"/>
              <a:t>month</a:t>
            </a:r>
          </a:p>
          <a:p>
            <a:pPr lvl="1">
              <a:defRPr/>
            </a:pPr>
            <a:r>
              <a:rPr lang="en-US" dirty="0" smtClean="0"/>
              <a:t>RAHD EH Staff do fantastic work</a:t>
            </a:r>
            <a:endParaRPr lang="en-US" dirty="0" smtClean="0"/>
          </a:p>
          <a:p>
            <a:pPr lvl="1">
              <a:defRPr/>
            </a:pPr>
            <a:endParaRPr lang="en-US" dirty="0" smtClean="0"/>
          </a:p>
        </p:txBody>
      </p:sp>
      <p:sp>
        <p:nvSpPr>
          <p:cNvPr id="1024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fld id="{2A1C2DD6-8FCF-4931-BA42-59688EF567E8}" type="slidenum">
              <a:rPr lang="en-US" altLang="en-US" sz="1200" b="1" smtClean="0">
                <a:latin typeface="Arial" charset="0"/>
              </a:rPr>
              <a:pPr>
                <a:spcBef>
                  <a:spcPct val="0"/>
                </a:spcBef>
                <a:buClrTx/>
                <a:buSzTx/>
                <a:buFontTx/>
                <a:buNone/>
              </a:pPr>
              <a:t>8</a:t>
            </a:fld>
            <a:endParaRPr lang="en-US" altLang="en-US" sz="1200" b="1" dirty="0" smtClean="0">
              <a:latin typeface="Arial" charset="0"/>
            </a:endParaRPr>
          </a:p>
        </p:txBody>
      </p:sp>
      <p:sp>
        <p:nvSpPr>
          <p:cNvPr id="10245"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1200" b="1" dirty="0" smtClean="0">
                <a:latin typeface="Arial" charset="0"/>
              </a:rPr>
              <a:t>June 1,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5"/>
          <p:cNvSpPr txBox="1">
            <a:spLocks noChangeArrowheads="1"/>
          </p:cNvSpPr>
          <p:nvPr/>
        </p:nvSpPr>
        <p:spPr bwMode="auto">
          <a:xfrm>
            <a:off x="457200" y="304800"/>
            <a:ext cx="815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lgn="ctr">
              <a:spcBef>
                <a:spcPct val="0"/>
              </a:spcBef>
              <a:buClrTx/>
              <a:buSzTx/>
              <a:buFontTx/>
              <a:buNone/>
            </a:pPr>
            <a:r>
              <a:rPr lang="en-US" altLang="en-US" sz="2800" b="1" dirty="0"/>
              <a:t>Most Common Reportable Diseases, RAHD, 2016</a:t>
            </a:r>
          </a:p>
        </p:txBody>
      </p:sp>
      <p:graphicFrame>
        <p:nvGraphicFramePr>
          <p:cNvPr id="3" name="Table 2"/>
          <p:cNvGraphicFramePr>
            <a:graphicFrameLocks noGrp="1"/>
          </p:cNvGraphicFramePr>
          <p:nvPr/>
        </p:nvGraphicFramePr>
        <p:xfrm>
          <a:off x="990600" y="1143000"/>
          <a:ext cx="6858000" cy="5029200"/>
        </p:xfrm>
        <a:graphic>
          <a:graphicData uri="http://schemas.openxmlformats.org/drawingml/2006/table">
            <a:tbl>
              <a:tblPr/>
              <a:tblGrid>
                <a:gridCol w="4901338"/>
                <a:gridCol w="1956662"/>
              </a:tblGrid>
              <a:tr h="335280">
                <a:tc>
                  <a:txBody>
                    <a:bodyPr/>
                    <a:lstStyle/>
                    <a:p>
                      <a:pPr algn="l" fontAlgn="b"/>
                      <a:r>
                        <a:rPr lang="en-US" sz="2000" b="1" i="0" u="none" strike="noStrike" dirty="0">
                          <a:solidFill>
                            <a:srgbClr val="FFFF00"/>
                          </a:solidFill>
                          <a:effectLst/>
                          <a:latin typeface="Calibri"/>
                        </a:rPr>
                        <a:t>Hepatitis C, chronic</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375</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Campylobacteriosis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94</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Salmonellosis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71</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Staph aureus, methicillin resistant (MRSA)</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55</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Lead, elevated levels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48</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Lyme disease</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47</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Hepatitis B, chronic</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47</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Spotted Fever Rickettsiosis (including RMSF)</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25</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Giardiasis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18</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Hepatitis C, acute</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16</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Hepatitis A, acute</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11</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Pertussis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11</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Streptococcus, Group A, invasive</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10</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Haemophilus influenzae, invasive</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9</a:t>
                      </a:r>
                    </a:p>
                  </a:txBody>
                  <a:tcPr marL="9525" marR="9525" marT="9525" marB="0" anchor="b">
                    <a:lnL>
                      <a:noFill/>
                    </a:lnL>
                    <a:lnR>
                      <a:noFill/>
                    </a:lnR>
                    <a:lnT>
                      <a:noFill/>
                    </a:lnT>
                    <a:lnB>
                      <a:noFill/>
                    </a:lnB>
                  </a:tcPr>
                </a:tc>
              </a:tr>
              <a:tr h="335280">
                <a:tc>
                  <a:txBody>
                    <a:bodyPr/>
                    <a:lstStyle/>
                    <a:p>
                      <a:pPr algn="l" fontAlgn="b"/>
                      <a:r>
                        <a:rPr lang="en-US" sz="2000" b="1" i="0" u="none" strike="noStrike" dirty="0">
                          <a:solidFill>
                            <a:srgbClr val="FFFF00"/>
                          </a:solidFill>
                          <a:effectLst/>
                          <a:latin typeface="Calibri"/>
                        </a:rPr>
                        <a:t>Shigellosis</a:t>
                      </a:r>
                    </a:p>
                  </a:txBody>
                  <a:tcPr marL="9525" marR="9525" marT="9525" marB="0" anchor="b">
                    <a:lnL>
                      <a:noFill/>
                    </a:lnL>
                    <a:lnR>
                      <a:noFill/>
                    </a:lnR>
                    <a:lnT>
                      <a:noFill/>
                    </a:lnT>
                    <a:lnB>
                      <a:noFill/>
                    </a:lnB>
                  </a:tcPr>
                </a:tc>
                <a:tc>
                  <a:txBody>
                    <a:bodyPr/>
                    <a:lstStyle/>
                    <a:p>
                      <a:pPr algn="ctr" fontAlgn="b"/>
                      <a:r>
                        <a:rPr lang="en-US" sz="2000" b="1" i="0" u="none" strike="noStrike" dirty="0">
                          <a:solidFill>
                            <a:srgbClr val="FFFF00"/>
                          </a:solidFill>
                          <a:effectLst/>
                          <a:latin typeface="Calibri"/>
                        </a:rPr>
                        <a:t>9</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TotalTime>
  <Words>1193</Words>
  <Application>Microsoft Office PowerPoint</Application>
  <PresentationFormat>On-screen Show (4:3)</PresentationFormat>
  <Paragraphs>224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Garamond</vt:lpstr>
      <vt:lpstr>Arial</vt:lpstr>
      <vt:lpstr>Wingdings</vt:lpstr>
      <vt:lpstr>Calibri</vt:lpstr>
      <vt:lpstr>Stream</vt:lpstr>
      <vt:lpstr>Overview of Rappahannock Area Health District (RAHD)</vt:lpstr>
      <vt:lpstr>PowerPoint Presentation</vt:lpstr>
      <vt:lpstr>Basic data</vt:lpstr>
      <vt:lpstr>Population Growth</vt:lpstr>
      <vt:lpstr>Demographics</vt:lpstr>
      <vt:lpstr>Clinical issues: RAHD</vt:lpstr>
      <vt:lpstr>Clinical landscape:  PD 16</vt:lpstr>
      <vt:lpstr>Environmental Health Services</vt:lpstr>
      <vt:lpstr>PowerPoint Presentation</vt:lpstr>
      <vt:lpstr>Population Health - I</vt:lpstr>
      <vt:lpstr>Population Health - II</vt:lpstr>
      <vt:lpstr>Opioid issue – RAHD</vt:lpstr>
      <vt:lpstr>PowerPoint Presentation</vt:lpstr>
      <vt:lpstr>PowerPoint Presentation</vt:lpstr>
      <vt:lpstr>Good things at RAHD</vt:lpstr>
      <vt:lpstr>PowerPoint Presentation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RAHD overview - 6-1-2017</dc:title>
  <dc:creator>Brooke Rossheim</dc:creator>
  <cp:lastModifiedBy>Brooke Rossheim</cp:lastModifiedBy>
  <cp:revision>111</cp:revision>
  <dcterms:created xsi:type="dcterms:W3CDTF">2008-05-01T18:47:29Z</dcterms:created>
  <dcterms:modified xsi:type="dcterms:W3CDTF">2017-05-31T01:40:21Z</dcterms:modified>
</cp:coreProperties>
</file>