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70" r:id="rId2"/>
  </p:sldMasterIdLst>
  <p:notesMasterIdLst>
    <p:notesMasterId r:id="rId51"/>
  </p:notesMasterIdLst>
  <p:handoutMasterIdLst>
    <p:handoutMasterId r:id="rId52"/>
  </p:handoutMasterIdLst>
  <p:sldIdLst>
    <p:sldId id="256" r:id="rId3"/>
    <p:sldId id="283" r:id="rId4"/>
    <p:sldId id="529" r:id="rId5"/>
    <p:sldId id="566" r:id="rId6"/>
    <p:sldId id="555" r:id="rId7"/>
    <p:sldId id="622" r:id="rId8"/>
    <p:sldId id="623" r:id="rId9"/>
    <p:sldId id="619" r:id="rId10"/>
    <p:sldId id="620" r:id="rId11"/>
    <p:sldId id="621" r:id="rId12"/>
    <p:sldId id="590" r:id="rId13"/>
    <p:sldId id="618" r:id="rId14"/>
    <p:sldId id="531" r:id="rId15"/>
    <p:sldId id="615" r:id="rId16"/>
    <p:sldId id="552" r:id="rId17"/>
    <p:sldId id="536" r:id="rId18"/>
    <p:sldId id="614" r:id="rId19"/>
    <p:sldId id="553" r:id="rId20"/>
    <p:sldId id="532" r:id="rId21"/>
    <p:sldId id="554" r:id="rId22"/>
    <p:sldId id="533" r:id="rId23"/>
    <p:sldId id="582" r:id="rId24"/>
    <p:sldId id="567" r:id="rId25"/>
    <p:sldId id="592" r:id="rId26"/>
    <p:sldId id="597" r:id="rId27"/>
    <p:sldId id="598" r:id="rId28"/>
    <p:sldId id="616" r:id="rId29"/>
    <p:sldId id="599" r:id="rId30"/>
    <p:sldId id="617" r:id="rId31"/>
    <p:sldId id="595" r:id="rId32"/>
    <p:sldId id="594" r:id="rId33"/>
    <p:sldId id="593" r:id="rId34"/>
    <p:sldId id="602" r:id="rId35"/>
    <p:sldId id="603" r:id="rId36"/>
    <p:sldId id="604" r:id="rId37"/>
    <p:sldId id="605" r:id="rId38"/>
    <p:sldId id="606" r:id="rId39"/>
    <p:sldId id="607" r:id="rId40"/>
    <p:sldId id="608" r:id="rId41"/>
    <p:sldId id="609" r:id="rId42"/>
    <p:sldId id="613" r:id="rId43"/>
    <p:sldId id="550" r:id="rId44"/>
    <p:sldId id="551" r:id="rId45"/>
    <p:sldId id="583" r:id="rId46"/>
    <p:sldId id="579" r:id="rId47"/>
    <p:sldId id="547" r:id="rId48"/>
    <p:sldId id="548" r:id="rId49"/>
    <p:sldId id="549" r:id="rId50"/>
  </p:sldIdLst>
  <p:sldSz cx="9144000" cy="6858000" type="screen4x3"/>
  <p:notesSz cx="6858000" cy="9290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 Russell" initials="" lastIdx="0" clrIdx="0"/>
  <p:cmAuthor id="1" name="kjb17479"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660"/>
  </p:normalViewPr>
  <p:slideViewPr>
    <p:cSldViewPr>
      <p:cViewPr varScale="1">
        <p:scale>
          <a:sx n="111" d="100"/>
          <a:sy n="111" d="100"/>
        </p:scale>
        <p:origin x="-185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79A50-8C07-4858-A234-5E8E86C3907E}" type="doc">
      <dgm:prSet loTypeId="urn:microsoft.com/office/officeart/2005/8/layout/hList3" loCatId="list" qsTypeId="urn:microsoft.com/office/officeart/2005/8/quickstyle/3d2" qsCatId="3D" csTypeId="urn:microsoft.com/office/officeart/2005/8/colors/accent0_3" csCatId="mainScheme" phldr="1"/>
      <dgm:spPr/>
      <dgm:t>
        <a:bodyPr/>
        <a:lstStyle/>
        <a:p>
          <a:endParaRPr lang="en-US"/>
        </a:p>
      </dgm:t>
    </dgm:pt>
    <dgm:pt modelId="{894734F6-4F41-4462-B779-5D97FCA994AE}">
      <dgm:prSet phldrT="[Text]" custT="1"/>
      <dgm:spPr>
        <a:gradFill rotWithShape="0">
          <a:gsLst>
            <a:gs pos="0">
              <a:srgbClr val="000000"/>
            </a:gs>
            <a:gs pos="39999">
              <a:srgbClr val="0A128C"/>
            </a:gs>
            <a:gs pos="70000">
              <a:srgbClr val="181CC7"/>
            </a:gs>
            <a:gs pos="88000">
              <a:srgbClr val="7005D4"/>
            </a:gs>
            <a:gs pos="100000">
              <a:srgbClr val="8C3D91"/>
            </a:gs>
          </a:gsLst>
          <a:lin ang="5400000" scaled="0"/>
        </a:gradFill>
      </dgm:spPr>
      <dgm:t>
        <a:bodyPr/>
        <a:lstStyle/>
        <a:p>
          <a:pPr algn="ctr"/>
          <a:r>
            <a:rPr lang="en-US" sz="2800" dirty="0" smtClean="0"/>
            <a:t>Assessment and Response after First Administration of </a:t>
          </a:r>
          <a:r>
            <a:rPr lang="en-US" sz="2800" dirty="0" err="1" smtClean="0"/>
            <a:t>Naloxone</a:t>
          </a:r>
          <a:endParaRPr lang="en-US" sz="2800" dirty="0"/>
        </a:p>
      </dgm:t>
    </dgm:pt>
    <dgm:pt modelId="{3BCB1910-F7C8-48A8-AADE-718F00A69FF6}" type="parTrans" cxnId="{C79C32F0-34DC-490F-A677-FAFD57BAA9F5}">
      <dgm:prSet/>
      <dgm:spPr/>
      <dgm:t>
        <a:bodyPr/>
        <a:lstStyle/>
        <a:p>
          <a:pPr algn="ctr"/>
          <a:endParaRPr lang="en-US"/>
        </a:p>
      </dgm:t>
    </dgm:pt>
    <dgm:pt modelId="{CFD9E918-2616-46FD-AA8E-B547A1C488CB}" type="sibTrans" cxnId="{C79C32F0-34DC-490F-A677-FAFD57BAA9F5}">
      <dgm:prSet/>
      <dgm:spPr/>
      <dgm:t>
        <a:bodyPr/>
        <a:lstStyle/>
        <a:p>
          <a:pPr algn="ctr"/>
          <a:endParaRPr lang="en-US"/>
        </a:p>
      </dgm:t>
    </dgm:pt>
    <dgm:pt modelId="{33116810-78F3-46D4-92DB-878CF925D9A1}">
      <dgm:prSet phldrT="[Text]" custT="1"/>
      <dgm:spPr>
        <a:gradFill flip="none" rotWithShape="0">
          <a:gsLst>
            <a:gs pos="0">
              <a:srgbClr val="000000"/>
            </a:gs>
            <a:gs pos="39999">
              <a:srgbClr val="0A128C"/>
            </a:gs>
            <a:gs pos="70000">
              <a:srgbClr val="181CC7"/>
            </a:gs>
            <a:gs pos="88000">
              <a:srgbClr val="7005D4"/>
            </a:gs>
            <a:gs pos="100000">
              <a:srgbClr val="8C3D91"/>
            </a:gs>
          </a:gsLst>
          <a:lin ang="5400000" scaled="0"/>
          <a:tileRect l="-100000" t="-100000"/>
        </a:gradFill>
      </dgm:spPr>
      <dgm:t>
        <a:bodyPr anchor="ctr"/>
        <a:lstStyle/>
        <a:p>
          <a:pPr algn="ctr"/>
          <a:r>
            <a:rPr lang="en-US" sz="1600" dirty="0" smtClean="0"/>
            <a:t>If person recovers, monitor until emergency medical services arrive</a:t>
          </a:r>
          <a:endParaRPr lang="en-US" sz="1600" dirty="0"/>
        </a:p>
      </dgm:t>
    </dgm:pt>
    <dgm:pt modelId="{1DF0C91D-8627-496D-BEC1-F3C17FB48FC6}" type="parTrans" cxnId="{865749D3-6F9D-441F-868D-29232A9BB906}">
      <dgm:prSet/>
      <dgm:spPr/>
      <dgm:t>
        <a:bodyPr/>
        <a:lstStyle/>
        <a:p>
          <a:pPr algn="ctr"/>
          <a:endParaRPr lang="en-US"/>
        </a:p>
      </dgm:t>
    </dgm:pt>
    <dgm:pt modelId="{5FB9A3E1-BBB7-4675-B5AE-14D1582E67F0}" type="sibTrans" cxnId="{865749D3-6F9D-441F-868D-29232A9BB906}">
      <dgm:prSet/>
      <dgm:spPr/>
      <dgm:t>
        <a:bodyPr/>
        <a:lstStyle/>
        <a:p>
          <a:pPr algn="ctr"/>
          <a:endParaRPr lang="en-US"/>
        </a:p>
      </dgm:t>
    </dgm:pt>
    <dgm:pt modelId="{B31B3DA8-22CD-4C93-8539-6EB100E46C84}">
      <dgm:prSet phldrT="[Text]" custT="1"/>
      <dgm:spPr>
        <a:gradFill flip="none" rotWithShape="0">
          <a:gsLst>
            <a:gs pos="0">
              <a:srgbClr val="000000"/>
            </a:gs>
            <a:gs pos="39999">
              <a:srgbClr val="0A128C"/>
            </a:gs>
            <a:gs pos="70000">
              <a:srgbClr val="181CC7"/>
            </a:gs>
            <a:gs pos="88000">
              <a:srgbClr val="7005D4"/>
            </a:gs>
            <a:gs pos="100000">
              <a:srgbClr val="8C3D91"/>
            </a:gs>
          </a:gsLst>
          <a:lin ang="5400000" scaled="0"/>
          <a:tileRect l="-100000" t="-100000"/>
        </a:gradFill>
      </dgm:spPr>
      <dgm:t>
        <a:bodyPr/>
        <a:lstStyle/>
        <a:p>
          <a:pPr algn="ctr"/>
          <a:r>
            <a:rPr lang="en-US" sz="1400" dirty="0" smtClean="0"/>
            <a:t>If person recovers but relapses into overdose after 30-45 minutes, recheck for responsiveness, then perform rescue breathing and </a:t>
          </a:r>
          <a:r>
            <a:rPr lang="en-US" sz="1400" dirty="0" err="1" smtClean="0"/>
            <a:t>naloxone</a:t>
          </a:r>
          <a:r>
            <a:rPr lang="en-US" sz="1400" dirty="0" smtClean="0"/>
            <a:t> administration as appropriate</a:t>
          </a:r>
          <a:endParaRPr lang="en-US" sz="1400" dirty="0"/>
        </a:p>
      </dgm:t>
    </dgm:pt>
    <dgm:pt modelId="{A92937F4-4DD8-4B14-934F-6C47EE94670B}" type="parTrans" cxnId="{E14C1C22-6A7B-4EA0-8586-C969FA83A7B0}">
      <dgm:prSet/>
      <dgm:spPr/>
      <dgm:t>
        <a:bodyPr/>
        <a:lstStyle/>
        <a:p>
          <a:pPr algn="ctr"/>
          <a:endParaRPr lang="en-US"/>
        </a:p>
      </dgm:t>
    </dgm:pt>
    <dgm:pt modelId="{5C82DFF7-7FC6-4E39-A04F-404DF2068C68}" type="sibTrans" cxnId="{E14C1C22-6A7B-4EA0-8586-C969FA83A7B0}">
      <dgm:prSet/>
      <dgm:spPr/>
      <dgm:t>
        <a:bodyPr/>
        <a:lstStyle/>
        <a:p>
          <a:pPr algn="ctr"/>
          <a:endParaRPr lang="en-US"/>
        </a:p>
      </dgm:t>
    </dgm:pt>
    <dgm:pt modelId="{E0B00986-9465-47AF-8A9C-0FF1EAE5A0C9}">
      <dgm:prSet phldrT="[Text]"/>
      <dgm:spPr/>
      <dgm:t>
        <a:bodyPr/>
        <a:lstStyle/>
        <a:p>
          <a:pPr algn="ctr"/>
          <a:endParaRPr lang="en-US" dirty="0"/>
        </a:p>
      </dgm:t>
    </dgm:pt>
    <dgm:pt modelId="{631D6E33-927B-4E41-82CE-55141D251E3A}" type="parTrans" cxnId="{84097363-E455-4EFB-9012-FEF791B54B27}">
      <dgm:prSet/>
      <dgm:spPr/>
      <dgm:t>
        <a:bodyPr/>
        <a:lstStyle/>
        <a:p>
          <a:pPr algn="ctr"/>
          <a:endParaRPr lang="en-US"/>
        </a:p>
      </dgm:t>
    </dgm:pt>
    <dgm:pt modelId="{E1BE013E-0F50-4DAC-B6CB-D8C8F9C5B5E0}" type="sibTrans" cxnId="{84097363-E455-4EFB-9012-FEF791B54B27}">
      <dgm:prSet/>
      <dgm:spPr/>
      <dgm:t>
        <a:bodyPr/>
        <a:lstStyle/>
        <a:p>
          <a:pPr algn="ctr"/>
          <a:endParaRPr lang="en-US"/>
        </a:p>
      </dgm:t>
    </dgm:pt>
    <dgm:pt modelId="{67BBBC22-FA34-4DD6-98BC-7B512D78015F}">
      <dgm:prSet phldrT="[Text]" phldr="1"/>
      <dgm:spPr/>
      <dgm:t>
        <a:bodyPr/>
        <a:lstStyle/>
        <a:p>
          <a:pPr algn="ctr"/>
          <a:endParaRPr lang="en-US" dirty="0"/>
        </a:p>
      </dgm:t>
    </dgm:pt>
    <dgm:pt modelId="{88D2FA3F-E68F-4C73-8DAA-9182FB8F3F0E}" type="parTrans" cxnId="{9215893D-FB3A-488C-B539-5C7ABFC988B6}">
      <dgm:prSet/>
      <dgm:spPr/>
      <dgm:t>
        <a:bodyPr/>
        <a:lstStyle/>
        <a:p>
          <a:pPr algn="ctr"/>
          <a:endParaRPr lang="en-US"/>
        </a:p>
      </dgm:t>
    </dgm:pt>
    <dgm:pt modelId="{59408F34-FB1C-4F24-8902-748366A7AC2B}" type="sibTrans" cxnId="{9215893D-FB3A-488C-B539-5C7ABFC988B6}">
      <dgm:prSet/>
      <dgm:spPr/>
      <dgm:t>
        <a:bodyPr/>
        <a:lstStyle/>
        <a:p>
          <a:pPr algn="ctr"/>
          <a:endParaRPr lang="en-US"/>
        </a:p>
      </dgm:t>
    </dgm:pt>
    <dgm:pt modelId="{320F2568-91C5-4EC3-A7C3-97F3EFCEF0B9}">
      <dgm:prSet phldrT="[Text]" phldr="1"/>
      <dgm:spPr/>
      <dgm:t>
        <a:bodyPr/>
        <a:lstStyle/>
        <a:p>
          <a:pPr algn="ctr"/>
          <a:endParaRPr lang="en-US" dirty="0"/>
        </a:p>
      </dgm:t>
    </dgm:pt>
    <dgm:pt modelId="{D0ED5484-6942-4C2F-BCDF-48510E46482A}" type="parTrans" cxnId="{75F92C75-A8C3-443B-A3C9-E2639860B680}">
      <dgm:prSet/>
      <dgm:spPr/>
      <dgm:t>
        <a:bodyPr/>
        <a:lstStyle/>
        <a:p>
          <a:pPr algn="ctr"/>
          <a:endParaRPr lang="en-US"/>
        </a:p>
      </dgm:t>
    </dgm:pt>
    <dgm:pt modelId="{564D96E1-A543-4393-A610-26D3C09569CF}" type="sibTrans" cxnId="{75F92C75-A8C3-443B-A3C9-E2639860B680}">
      <dgm:prSet/>
      <dgm:spPr/>
      <dgm:t>
        <a:bodyPr/>
        <a:lstStyle/>
        <a:p>
          <a:pPr algn="ctr"/>
          <a:endParaRPr lang="en-US"/>
        </a:p>
      </dgm:t>
    </dgm:pt>
    <dgm:pt modelId="{971BA086-5396-4877-ABC7-F74FF4882B11}">
      <dgm:prSet phldrT="[Text]" custT="1"/>
      <dgm:spPr>
        <a:gradFill flip="none" rotWithShape="0">
          <a:gsLst>
            <a:gs pos="0">
              <a:srgbClr val="000000"/>
            </a:gs>
            <a:gs pos="39999">
              <a:srgbClr val="0A128C"/>
            </a:gs>
            <a:gs pos="70000">
              <a:srgbClr val="181CC7"/>
            </a:gs>
            <a:gs pos="88000">
              <a:srgbClr val="7005D4"/>
            </a:gs>
            <a:gs pos="100000">
              <a:srgbClr val="8C3D91"/>
            </a:gs>
          </a:gsLst>
          <a:lin ang="5400000" scaled="0"/>
          <a:tileRect l="-100000" t="-100000"/>
        </a:gradFill>
      </dgm:spPr>
      <dgm:t>
        <a:bodyPr/>
        <a:lstStyle/>
        <a:p>
          <a:pPr algn="ctr"/>
          <a:r>
            <a:rPr lang="en-US" sz="1600" dirty="0" smtClean="0"/>
            <a:t>If person does not recover within three minutes, return to step four and administer second dose of </a:t>
          </a:r>
          <a:r>
            <a:rPr lang="en-US" sz="1600" dirty="0" err="1" smtClean="0"/>
            <a:t>naloxone</a:t>
          </a:r>
          <a:endParaRPr lang="en-US" sz="1600" dirty="0"/>
        </a:p>
      </dgm:t>
    </dgm:pt>
    <dgm:pt modelId="{632EF74A-AAEF-43C4-B6D2-36AC1509EAE4}" type="parTrans" cxnId="{94627A6D-0066-44C2-926A-373F8542D5CC}">
      <dgm:prSet/>
      <dgm:spPr/>
      <dgm:t>
        <a:bodyPr/>
        <a:lstStyle/>
        <a:p>
          <a:pPr algn="ctr"/>
          <a:endParaRPr lang="en-US"/>
        </a:p>
      </dgm:t>
    </dgm:pt>
    <dgm:pt modelId="{B0271EB5-B151-468B-8FAE-28370D156C26}" type="sibTrans" cxnId="{94627A6D-0066-44C2-926A-373F8542D5CC}">
      <dgm:prSet/>
      <dgm:spPr/>
      <dgm:t>
        <a:bodyPr/>
        <a:lstStyle/>
        <a:p>
          <a:pPr algn="ctr"/>
          <a:endParaRPr lang="en-US"/>
        </a:p>
      </dgm:t>
    </dgm:pt>
    <dgm:pt modelId="{89501ABA-C399-4978-B01F-08F38B6652EE}" type="pres">
      <dgm:prSet presAssocID="{6C879A50-8C07-4858-A234-5E8E86C3907E}" presName="composite" presStyleCnt="0">
        <dgm:presLayoutVars>
          <dgm:chMax val="1"/>
          <dgm:dir/>
          <dgm:resizeHandles val="exact"/>
        </dgm:presLayoutVars>
      </dgm:prSet>
      <dgm:spPr/>
      <dgm:t>
        <a:bodyPr/>
        <a:lstStyle/>
        <a:p>
          <a:endParaRPr lang="en-US"/>
        </a:p>
      </dgm:t>
    </dgm:pt>
    <dgm:pt modelId="{7B586B75-7DA1-42B4-857C-A35342D32483}" type="pres">
      <dgm:prSet presAssocID="{894734F6-4F41-4462-B779-5D97FCA994AE}" presName="roof" presStyleLbl="dkBgShp" presStyleIdx="0" presStyleCnt="2"/>
      <dgm:spPr/>
      <dgm:t>
        <a:bodyPr/>
        <a:lstStyle/>
        <a:p>
          <a:endParaRPr lang="en-US"/>
        </a:p>
      </dgm:t>
    </dgm:pt>
    <dgm:pt modelId="{EE5D6845-1C6A-4961-A573-068DC157EE3E}" type="pres">
      <dgm:prSet presAssocID="{894734F6-4F41-4462-B779-5D97FCA994AE}" presName="pillars" presStyleCnt="0"/>
      <dgm:spPr/>
    </dgm:pt>
    <dgm:pt modelId="{C97931FF-8893-45DE-B571-1446A6DB9772}" type="pres">
      <dgm:prSet presAssocID="{894734F6-4F41-4462-B779-5D97FCA994AE}" presName="pillar1" presStyleLbl="node1" presStyleIdx="0" presStyleCnt="3">
        <dgm:presLayoutVars>
          <dgm:bulletEnabled val="1"/>
        </dgm:presLayoutVars>
      </dgm:prSet>
      <dgm:spPr/>
      <dgm:t>
        <a:bodyPr/>
        <a:lstStyle/>
        <a:p>
          <a:endParaRPr lang="en-US"/>
        </a:p>
      </dgm:t>
    </dgm:pt>
    <dgm:pt modelId="{8B5852E5-7ECC-4D72-9324-68211363094A}" type="pres">
      <dgm:prSet presAssocID="{971BA086-5396-4877-ABC7-F74FF4882B11}" presName="pillarX" presStyleLbl="node1" presStyleIdx="1" presStyleCnt="3">
        <dgm:presLayoutVars>
          <dgm:bulletEnabled val="1"/>
        </dgm:presLayoutVars>
      </dgm:prSet>
      <dgm:spPr/>
      <dgm:t>
        <a:bodyPr/>
        <a:lstStyle/>
        <a:p>
          <a:endParaRPr lang="en-US"/>
        </a:p>
      </dgm:t>
    </dgm:pt>
    <dgm:pt modelId="{01FE78E8-FB58-45F7-BB1A-FEFFEE83D3B2}" type="pres">
      <dgm:prSet presAssocID="{B31B3DA8-22CD-4C93-8539-6EB100E46C84}" presName="pillarX" presStyleLbl="node1" presStyleIdx="2" presStyleCnt="3">
        <dgm:presLayoutVars>
          <dgm:bulletEnabled val="1"/>
        </dgm:presLayoutVars>
      </dgm:prSet>
      <dgm:spPr/>
      <dgm:t>
        <a:bodyPr/>
        <a:lstStyle/>
        <a:p>
          <a:endParaRPr lang="en-US"/>
        </a:p>
      </dgm:t>
    </dgm:pt>
    <dgm:pt modelId="{05872887-D91E-4E1F-B825-D01E51CBB75F}" type="pres">
      <dgm:prSet presAssocID="{894734F6-4F41-4462-B779-5D97FCA994AE}" presName="base" presStyleLbl="dkBgShp" presStyleIdx="1" presStyleCnt="2"/>
      <dgm:spPr>
        <a:noFill/>
      </dgm:spPr>
      <dgm:t>
        <a:bodyPr/>
        <a:lstStyle/>
        <a:p>
          <a:endParaRPr lang="en-US"/>
        </a:p>
      </dgm:t>
    </dgm:pt>
  </dgm:ptLst>
  <dgm:cxnLst>
    <dgm:cxn modelId="{75F92C75-A8C3-443B-A3C9-E2639860B680}" srcId="{E0B00986-9465-47AF-8A9C-0FF1EAE5A0C9}" destId="{320F2568-91C5-4EC3-A7C3-97F3EFCEF0B9}" srcOrd="1" destOrd="0" parTransId="{D0ED5484-6942-4C2F-BCDF-48510E46482A}" sibTransId="{564D96E1-A543-4393-A610-26D3C09569CF}"/>
    <dgm:cxn modelId="{BB144914-3BDA-4696-9D35-7467F19609A4}" type="presOf" srcId="{6C879A50-8C07-4858-A234-5E8E86C3907E}" destId="{89501ABA-C399-4978-B01F-08F38B6652EE}" srcOrd="0" destOrd="0" presId="urn:microsoft.com/office/officeart/2005/8/layout/hList3"/>
    <dgm:cxn modelId="{854FF785-A899-4079-AED1-DE3E9E16273D}" type="presOf" srcId="{894734F6-4F41-4462-B779-5D97FCA994AE}" destId="{7B586B75-7DA1-42B4-857C-A35342D32483}" srcOrd="0" destOrd="0" presId="urn:microsoft.com/office/officeart/2005/8/layout/hList3"/>
    <dgm:cxn modelId="{2DA80B96-E673-4F2F-88BE-3A7F20BD114A}" type="presOf" srcId="{33116810-78F3-46D4-92DB-878CF925D9A1}" destId="{C97931FF-8893-45DE-B571-1446A6DB9772}" srcOrd="0" destOrd="0" presId="urn:microsoft.com/office/officeart/2005/8/layout/hList3"/>
    <dgm:cxn modelId="{84097363-E455-4EFB-9012-FEF791B54B27}" srcId="{6C879A50-8C07-4858-A234-5E8E86C3907E}" destId="{E0B00986-9465-47AF-8A9C-0FF1EAE5A0C9}" srcOrd="1" destOrd="0" parTransId="{631D6E33-927B-4E41-82CE-55141D251E3A}" sibTransId="{E1BE013E-0F50-4DAC-B6CB-D8C8F9C5B5E0}"/>
    <dgm:cxn modelId="{94627A6D-0066-44C2-926A-373F8542D5CC}" srcId="{894734F6-4F41-4462-B779-5D97FCA994AE}" destId="{971BA086-5396-4877-ABC7-F74FF4882B11}" srcOrd="1" destOrd="0" parTransId="{632EF74A-AAEF-43C4-B6D2-36AC1509EAE4}" sibTransId="{B0271EB5-B151-468B-8FAE-28370D156C26}"/>
    <dgm:cxn modelId="{700284BA-5D17-4848-921C-788BB0AE8DD0}" type="presOf" srcId="{B31B3DA8-22CD-4C93-8539-6EB100E46C84}" destId="{01FE78E8-FB58-45F7-BB1A-FEFFEE83D3B2}" srcOrd="0" destOrd="0" presId="urn:microsoft.com/office/officeart/2005/8/layout/hList3"/>
    <dgm:cxn modelId="{865749D3-6F9D-441F-868D-29232A9BB906}" srcId="{894734F6-4F41-4462-B779-5D97FCA994AE}" destId="{33116810-78F3-46D4-92DB-878CF925D9A1}" srcOrd="0" destOrd="0" parTransId="{1DF0C91D-8627-496D-BEC1-F3C17FB48FC6}" sibTransId="{5FB9A3E1-BBB7-4675-B5AE-14D1582E67F0}"/>
    <dgm:cxn modelId="{E14C1C22-6A7B-4EA0-8586-C969FA83A7B0}" srcId="{894734F6-4F41-4462-B779-5D97FCA994AE}" destId="{B31B3DA8-22CD-4C93-8539-6EB100E46C84}" srcOrd="2" destOrd="0" parTransId="{A92937F4-4DD8-4B14-934F-6C47EE94670B}" sibTransId="{5C82DFF7-7FC6-4E39-A04F-404DF2068C68}"/>
    <dgm:cxn modelId="{0C711817-0229-4005-B422-8F7532E8F12B}" type="presOf" srcId="{971BA086-5396-4877-ABC7-F74FF4882B11}" destId="{8B5852E5-7ECC-4D72-9324-68211363094A}" srcOrd="0" destOrd="0" presId="urn:microsoft.com/office/officeart/2005/8/layout/hList3"/>
    <dgm:cxn modelId="{C79C32F0-34DC-490F-A677-FAFD57BAA9F5}" srcId="{6C879A50-8C07-4858-A234-5E8E86C3907E}" destId="{894734F6-4F41-4462-B779-5D97FCA994AE}" srcOrd="0" destOrd="0" parTransId="{3BCB1910-F7C8-48A8-AADE-718F00A69FF6}" sibTransId="{CFD9E918-2616-46FD-AA8E-B547A1C488CB}"/>
    <dgm:cxn modelId="{9215893D-FB3A-488C-B539-5C7ABFC988B6}" srcId="{E0B00986-9465-47AF-8A9C-0FF1EAE5A0C9}" destId="{67BBBC22-FA34-4DD6-98BC-7B512D78015F}" srcOrd="0" destOrd="0" parTransId="{88D2FA3F-E68F-4C73-8DAA-9182FB8F3F0E}" sibTransId="{59408F34-FB1C-4F24-8902-748366A7AC2B}"/>
    <dgm:cxn modelId="{95CB39CA-D262-46C7-81EE-61EA66BA154A}" type="presParOf" srcId="{89501ABA-C399-4978-B01F-08F38B6652EE}" destId="{7B586B75-7DA1-42B4-857C-A35342D32483}" srcOrd="0" destOrd="0" presId="urn:microsoft.com/office/officeart/2005/8/layout/hList3"/>
    <dgm:cxn modelId="{96BA6DDD-E2D2-46B6-A84C-03E4E64CE209}" type="presParOf" srcId="{89501ABA-C399-4978-B01F-08F38B6652EE}" destId="{EE5D6845-1C6A-4961-A573-068DC157EE3E}" srcOrd="1" destOrd="0" presId="urn:microsoft.com/office/officeart/2005/8/layout/hList3"/>
    <dgm:cxn modelId="{319C45C7-9828-49EA-A99D-B7B47AECCD13}" type="presParOf" srcId="{EE5D6845-1C6A-4961-A573-068DC157EE3E}" destId="{C97931FF-8893-45DE-B571-1446A6DB9772}" srcOrd="0" destOrd="0" presId="urn:microsoft.com/office/officeart/2005/8/layout/hList3"/>
    <dgm:cxn modelId="{CEDA89AC-5606-4F6A-BA12-3A17BB1115FC}" type="presParOf" srcId="{EE5D6845-1C6A-4961-A573-068DC157EE3E}" destId="{8B5852E5-7ECC-4D72-9324-68211363094A}" srcOrd="1" destOrd="0" presId="urn:microsoft.com/office/officeart/2005/8/layout/hList3"/>
    <dgm:cxn modelId="{E6BE808F-ECF3-40B7-B9B1-EC61762C8063}" type="presParOf" srcId="{EE5D6845-1C6A-4961-A573-068DC157EE3E}" destId="{01FE78E8-FB58-45F7-BB1A-FEFFEE83D3B2}" srcOrd="2" destOrd="0" presId="urn:microsoft.com/office/officeart/2005/8/layout/hList3"/>
    <dgm:cxn modelId="{E5CE6737-83B3-4DFC-B5BE-62FACA4D1FAF}" type="presParOf" srcId="{89501ABA-C399-4978-B01F-08F38B6652EE}" destId="{05872887-D91E-4E1F-B825-D01E51CBB75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6B75-7DA1-42B4-857C-A35342D32483}">
      <dsp:nvSpPr>
        <dsp:cNvPr id="0" name=""/>
        <dsp:cNvSpPr/>
      </dsp:nvSpPr>
      <dsp:spPr>
        <a:xfrm>
          <a:off x="0" y="0"/>
          <a:ext cx="8153400" cy="112014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Assessment and Response after First Administration of </a:t>
          </a:r>
          <a:r>
            <a:rPr lang="en-US" sz="2800" kern="1200" dirty="0" err="1" smtClean="0"/>
            <a:t>Naloxone</a:t>
          </a:r>
          <a:endParaRPr lang="en-US" sz="2800" kern="1200" dirty="0"/>
        </a:p>
      </dsp:txBody>
      <dsp:txXfrm>
        <a:off x="0" y="0"/>
        <a:ext cx="8153400" cy="1120140"/>
      </dsp:txXfrm>
    </dsp:sp>
    <dsp:sp modelId="{C97931FF-8893-45DE-B571-1446A6DB9772}">
      <dsp:nvSpPr>
        <dsp:cNvPr id="0" name=""/>
        <dsp:cNvSpPr/>
      </dsp:nvSpPr>
      <dsp:spPr>
        <a:xfrm>
          <a:off x="3981" y="1120140"/>
          <a:ext cx="2715145" cy="2352294"/>
        </a:xfrm>
        <a:prstGeom prst="rect">
          <a:avLst/>
        </a:prstGeom>
        <a:gradFill flip="none" rotWithShape="0">
          <a:gsLst>
            <a:gs pos="0">
              <a:srgbClr val="000000"/>
            </a:gs>
            <a:gs pos="39999">
              <a:srgbClr val="0A128C"/>
            </a:gs>
            <a:gs pos="70000">
              <a:srgbClr val="181CC7"/>
            </a:gs>
            <a:gs pos="88000">
              <a:srgbClr val="7005D4"/>
            </a:gs>
            <a:gs pos="100000">
              <a:srgbClr val="8C3D91"/>
            </a:gs>
          </a:gsLst>
          <a:lin ang="5400000" scaled="0"/>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If person recovers, monitor until emergency medical services arrive</a:t>
          </a:r>
          <a:endParaRPr lang="en-US" sz="1600" kern="1200" dirty="0"/>
        </a:p>
      </dsp:txBody>
      <dsp:txXfrm>
        <a:off x="3981" y="1120140"/>
        <a:ext cx="2715145" cy="2352294"/>
      </dsp:txXfrm>
    </dsp:sp>
    <dsp:sp modelId="{8B5852E5-7ECC-4D72-9324-68211363094A}">
      <dsp:nvSpPr>
        <dsp:cNvPr id="0" name=""/>
        <dsp:cNvSpPr/>
      </dsp:nvSpPr>
      <dsp:spPr>
        <a:xfrm>
          <a:off x="2719127" y="1120140"/>
          <a:ext cx="2715145" cy="2352294"/>
        </a:xfrm>
        <a:prstGeom prst="rect">
          <a:avLst/>
        </a:prstGeom>
        <a:gradFill flip="none" rotWithShape="0">
          <a:gsLst>
            <a:gs pos="0">
              <a:srgbClr val="000000"/>
            </a:gs>
            <a:gs pos="39999">
              <a:srgbClr val="0A128C"/>
            </a:gs>
            <a:gs pos="70000">
              <a:srgbClr val="181CC7"/>
            </a:gs>
            <a:gs pos="88000">
              <a:srgbClr val="7005D4"/>
            </a:gs>
            <a:gs pos="100000">
              <a:srgbClr val="8C3D91"/>
            </a:gs>
          </a:gsLst>
          <a:lin ang="5400000" scaled="0"/>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If person does not recover within three minutes, return to step four and administer second dose of </a:t>
          </a:r>
          <a:r>
            <a:rPr lang="en-US" sz="1600" kern="1200" dirty="0" err="1" smtClean="0"/>
            <a:t>naloxone</a:t>
          </a:r>
          <a:endParaRPr lang="en-US" sz="1600" kern="1200" dirty="0"/>
        </a:p>
      </dsp:txBody>
      <dsp:txXfrm>
        <a:off x="2719127" y="1120140"/>
        <a:ext cx="2715145" cy="2352294"/>
      </dsp:txXfrm>
    </dsp:sp>
    <dsp:sp modelId="{01FE78E8-FB58-45F7-BB1A-FEFFEE83D3B2}">
      <dsp:nvSpPr>
        <dsp:cNvPr id="0" name=""/>
        <dsp:cNvSpPr/>
      </dsp:nvSpPr>
      <dsp:spPr>
        <a:xfrm>
          <a:off x="5434272" y="1120140"/>
          <a:ext cx="2715145" cy="2352294"/>
        </a:xfrm>
        <a:prstGeom prst="rect">
          <a:avLst/>
        </a:prstGeom>
        <a:gradFill flip="none" rotWithShape="0">
          <a:gsLst>
            <a:gs pos="0">
              <a:srgbClr val="000000"/>
            </a:gs>
            <a:gs pos="39999">
              <a:srgbClr val="0A128C"/>
            </a:gs>
            <a:gs pos="70000">
              <a:srgbClr val="181CC7"/>
            </a:gs>
            <a:gs pos="88000">
              <a:srgbClr val="7005D4"/>
            </a:gs>
            <a:gs pos="100000">
              <a:srgbClr val="8C3D91"/>
            </a:gs>
          </a:gsLst>
          <a:lin ang="5400000" scaled="0"/>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If person recovers but relapses into overdose after 30-45 minutes, recheck for responsiveness, then perform rescue breathing and </a:t>
          </a:r>
          <a:r>
            <a:rPr lang="en-US" sz="1400" kern="1200" dirty="0" err="1" smtClean="0"/>
            <a:t>naloxone</a:t>
          </a:r>
          <a:r>
            <a:rPr lang="en-US" sz="1400" kern="1200" dirty="0" smtClean="0"/>
            <a:t> administration as appropriate</a:t>
          </a:r>
          <a:endParaRPr lang="en-US" sz="1400" kern="1200" dirty="0"/>
        </a:p>
      </dsp:txBody>
      <dsp:txXfrm>
        <a:off x="5434272" y="1120140"/>
        <a:ext cx="2715145" cy="2352294"/>
      </dsp:txXfrm>
    </dsp:sp>
    <dsp:sp modelId="{05872887-D91E-4E1F-B825-D01E51CBB75F}">
      <dsp:nvSpPr>
        <dsp:cNvPr id="0" name=""/>
        <dsp:cNvSpPr/>
      </dsp:nvSpPr>
      <dsp:spPr>
        <a:xfrm>
          <a:off x="0" y="3472434"/>
          <a:ext cx="8153400" cy="26136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hdr" sz="quarter"/>
          </p:nvPr>
        </p:nvSpPr>
        <p:spPr bwMode="auto">
          <a:xfrm>
            <a:off x="0" y="0"/>
            <a:ext cx="2971697" cy="464186"/>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defTabSz="922902">
              <a:defRPr sz="1200"/>
            </a:lvl1pPr>
          </a:lstStyle>
          <a:p>
            <a:endParaRPr lang="en-US" dirty="0"/>
          </a:p>
        </p:txBody>
      </p:sp>
      <p:sp>
        <p:nvSpPr>
          <p:cNvPr id="422915" name="Rectangle 3"/>
          <p:cNvSpPr>
            <a:spLocks noGrp="1" noChangeArrowheads="1"/>
          </p:cNvSpPr>
          <p:nvPr>
            <p:ph type="dt" sz="quarter" idx="1"/>
          </p:nvPr>
        </p:nvSpPr>
        <p:spPr bwMode="auto">
          <a:xfrm>
            <a:off x="3884753" y="0"/>
            <a:ext cx="2971697" cy="464186"/>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lgn="r" defTabSz="922902">
              <a:defRPr sz="1200"/>
            </a:lvl1pPr>
          </a:lstStyle>
          <a:p>
            <a:endParaRPr lang="en-US" dirty="0"/>
          </a:p>
        </p:txBody>
      </p:sp>
      <p:sp>
        <p:nvSpPr>
          <p:cNvPr id="422916" name="Rectangle 4"/>
          <p:cNvSpPr>
            <a:spLocks noGrp="1" noChangeArrowheads="1"/>
          </p:cNvSpPr>
          <p:nvPr>
            <p:ph type="ftr" sz="quarter" idx="2"/>
          </p:nvPr>
        </p:nvSpPr>
        <p:spPr bwMode="auto">
          <a:xfrm>
            <a:off x="0" y="8824280"/>
            <a:ext cx="2971697" cy="464186"/>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defTabSz="922902">
              <a:defRPr sz="1200"/>
            </a:lvl1pPr>
          </a:lstStyle>
          <a:p>
            <a:endParaRPr lang="en-US" dirty="0"/>
          </a:p>
        </p:txBody>
      </p:sp>
      <p:sp>
        <p:nvSpPr>
          <p:cNvPr id="422917" name="Rectangle 5"/>
          <p:cNvSpPr>
            <a:spLocks noGrp="1" noChangeArrowheads="1"/>
          </p:cNvSpPr>
          <p:nvPr>
            <p:ph type="sldNum" sz="quarter" idx="3"/>
          </p:nvPr>
        </p:nvSpPr>
        <p:spPr bwMode="auto">
          <a:xfrm>
            <a:off x="3884753" y="8824280"/>
            <a:ext cx="2971697" cy="464186"/>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lgn="r" defTabSz="922902">
              <a:defRPr sz="1200"/>
            </a:lvl1pPr>
          </a:lstStyle>
          <a:p>
            <a:fld id="{B21070B4-B136-4E2F-9BEB-3672D36E45B4}" type="slidenum">
              <a:rPr lang="en-US"/>
              <a:pPr/>
              <a:t>‹#›</a:t>
            </a:fld>
            <a:endParaRPr lang="en-US" dirty="0"/>
          </a:p>
        </p:txBody>
      </p:sp>
    </p:spTree>
    <p:extLst>
      <p:ext uri="{BB962C8B-B14F-4D97-AF65-F5344CB8AC3E}">
        <p14:creationId xmlns:p14="http://schemas.microsoft.com/office/powerpoint/2010/main" val="866905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697" cy="464186"/>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defTabSz="922902">
              <a:defRPr sz="1200"/>
            </a:lvl1pPr>
          </a:lstStyle>
          <a:p>
            <a:endParaRPr lang="en-US" dirty="0"/>
          </a:p>
        </p:txBody>
      </p:sp>
      <p:sp>
        <p:nvSpPr>
          <p:cNvPr id="72707" name="Rectangle 3"/>
          <p:cNvSpPr>
            <a:spLocks noGrp="1" noChangeArrowheads="1"/>
          </p:cNvSpPr>
          <p:nvPr>
            <p:ph type="dt" idx="1"/>
          </p:nvPr>
        </p:nvSpPr>
        <p:spPr bwMode="auto">
          <a:xfrm>
            <a:off x="3884753" y="0"/>
            <a:ext cx="2971697" cy="464186"/>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lgn="r" defTabSz="922902">
              <a:defRPr sz="1200"/>
            </a:lvl1pPr>
          </a:lstStyle>
          <a:p>
            <a:endParaRPr lang="en-US" dirty="0"/>
          </a:p>
        </p:txBody>
      </p:sp>
      <p:sp>
        <p:nvSpPr>
          <p:cNvPr id="72708" name="Rectangle 4"/>
          <p:cNvSpPr>
            <a:spLocks noGrp="1" noRot="1" noChangeAspect="1" noChangeArrowheads="1" noTextEdit="1"/>
          </p:cNvSpPr>
          <p:nvPr>
            <p:ph type="sldImg" idx="2"/>
          </p:nvPr>
        </p:nvSpPr>
        <p:spPr bwMode="auto">
          <a:xfrm>
            <a:off x="1106488" y="696913"/>
            <a:ext cx="4645025" cy="3484562"/>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685180" y="4412140"/>
            <a:ext cx="5487640" cy="4180839"/>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824280"/>
            <a:ext cx="2971697" cy="464186"/>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defTabSz="922902">
              <a:defRPr sz="1200"/>
            </a:lvl1pPr>
          </a:lstStyle>
          <a:p>
            <a:endParaRPr lang="en-US" dirty="0"/>
          </a:p>
        </p:txBody>
      </p:sp>
      <p:sp>
        <p:nvSpPr>
          <p:cNvPr id="72711" name="Rectangle 7"/>
          <p:cNvSpPr>
            <a:spLocks noGrp="1" noChangeArrowheads="1"/>
          </p:cNvSpPr>
          <p:nvPr>
            <p:ph type="sldNum" sz="quarter" idx="5"/>
          </p:nvPr>
        </p:nvSpPr>
        <p:spPr bwMode="auto">
          <a:xfrm>
            <a:off x="3884753" y="8824280"/>
            <a:ext cx="2971697" cy="464186"/>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lgn="r" defTabSz="922902">
              <a:defRPr sz="1200"/>
            </a:lvl1pPr>
          </a:lstStyle>
          <a:p>
            <a:fld id="{E2BA7C8F-4BC0-4BE6-A916-52D2A5A91404}" type="slidenum">
              <a:rPr lang="en-US"/>
              <a:pPr/>
              <a:t>‹#›</a:t>
            </a:fld>
            <a:endParaRPr lang="en-US" dirty="0"/>
          </a:p>
        </p:txBody>
      </p:sp>
    </p:spTree>
    <p:extLst>
      <p:ext uri="{BB962C8B-B14F-4D97-AF65-F5344CB8AC3E}">
        <p14:creationId xmlns:p14="http://schemas.microsoft.com/office/powerpoint/2010/main" val="23661895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95C22-E5EC-4DEB-AA6C-F61F785C15C3}" type="slidenum">
              <a:rPr lang="en-US"/>
              <a:pPr/>
              <a:t>1</a:t>
            </a:fld>
            <a:endParaRPr 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solidFill>
                  <a:prstClr val="black"/>
                </a:solidFill>
              </a:rPr>
              <a:pPr/>
              <a:t>27</a:t>
            </a:fld>
            <a:endParaRPr lang="en-US" dirty="0">
              <a:solidFill>
                <a:prstClr val="black"/>
              </a:solidFill>
            </a:endParaRPr>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A7C8F-4BC0-4BE6-A916-52D2A5A9140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977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dirty="0"/>
          </a:p>
        </p:txBody>
      </p:sp>
      <p:sp>
        <p:nvSpPr>
          <p:cNvPr id="45977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45978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459781" name="Rectangle 5"/>
          <p:cNvSpPr>
            <a:spLocks noGrp="1" noChangeArrowheads="1"/>
          </p:cNvSpPr>
          <p:nvPr>
            <p:ph type="dt" sz="half" idx="2"/>
          </p:nvPr>
        </p:nvSpPr>
        <p:spPr/>
        <p:txBody>
          <a:bodyPr/>
          <a:lstStyle>
            <a:lvl1pPr>
              <a:defRPr/>
            </a:lvl1pPr>
          </a:lstStyle>
          <a:p>
            <a:endParaRPr lang="en-US" altLang="en-US" dirty="0"/>
          </a:p>
        </p:txBody>
      </p:sp>
      <p:sp>
        <p:nvSpPr>
          <p:cNvPr id="459782" name="Rectangle 6"/>
          <p:cNvSpPr>
            <a:spLocks noGrp="1" noChangeArrowheads="1"/>
          </p:cNvSpPr>
          <p:nvPr>
            <p:ph type="ftr" sz="quarter" idx="3"/>
          </p:nvPr>
        </p:nvSpPr>
        <p:spPr/>
        <p:txBody>
          <a:bodyPr/>
          <a:lstStyle>
            <a:lvl1pPr>
              <a:defRPr/>
            </a:lvl1pPr>
          </a:lstStyle>
          <a:p>
            <a:endParaRPr lang="en-US" altLang="en-US" dirty="0"/>
          </a:p>
        </p:txBody>
      </p:sp>
      <p:sp>
        <p:nvSpPr>
          <p:cNvPr id="459783" name="Rectangle 7"/>
          <p:cNvSpPr>
            <a:spLocks noGrp="1" noChangeArrowheads="1"/>
          </p:cNvSpPr>
          <p:nvPr>
            <p:ph type="sldNum" sz="quarter" idx="4"/>
          </p:nvPr>
        </p:nvSpPr>
        <p:spPr/>
        <p:txBody>
          <a:bodyPr/>
          <a:lstStyle>
            <a:lvl1pPr>
              <a:defRPr/>
            </a:lvl1pPr>
          </a:lstStyle>
          <a:p>
            <a:fld id="{5D849A67-001B-4114-AB3E-9F84848DEDE9}" type="slidenum">
              <a:rPr lang="en-US" altLang="en-US"/>
              <a:pPr/>
              <a:t>‹#›</a:t>
            </a:fld>
            <a:endParaRPr lang="en-US" altLang="en-US" dirty="0"/>
          </a:p>
        </p:txBody>
      </p:sp>
      <p:grpSp>
        <p:nvGrpSpPr>
          <p:cNvPr id="459784" name="Group 8"/>
          <p:cNvGrpSpPr>
            <a:grpSpLocks/>
          </p:cNvGrpSpPr>
          <p:nvPr/>
        </p:nvGrpSpPr>
        <p:grpSpPr bwMode="auto">
          <a:xfrm>
            <a:off x="7493000" y="2992438"/>
            <a:ext cx="1338263" cy="2189162"/>
            <a:chOff x="4704" y="1885"/>
            <a:chExt cx="843" cy="1379"/>
          </a:xfrm>
        </p:grpSpPr>
        <p:sp>
          <p:nvSpPr>
            <p:cNvPr id="45978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8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8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8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8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9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9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45979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9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dirty="0"/>
            </a:p>
          </p:txBody>
        </p:sp>
        <p:sp>
          <p:nvSpPr>
            <p:cNvPr id="45979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45979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45979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45979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dirty="0"/>
            </a:p>
          </p:txBody>
        </p:sp>
        <p:sp>
          <p:nvSpPr>
            <p:cNvPr id="45979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45979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45980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dirty="0"/>
            </a:p>
          </p:txBody>
        </p:sp>
        <p:sp>
          <p:nvSpPr>
            <p:cNvPr id="45980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45980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45980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dirty="0"/>
            </a:p>
          </p:txBody>
        </p:sp>
        <p:sp>
          <p:nvSpPr>
            <p:cNvPr id="45980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dirty="0"/>
            </a:p>
          </p:txBody>
        </p:sp>
        <p:sp>
          <p:nvSpPr>
            <p:cNvPr id="45980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dirty="0"/>
            </a:p>
          </p:txBody>
        </p:sp>
        <p:sp>
          <p:nvSpPr>
            <p:cNvPr id="45980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45980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45980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45980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45981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45981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45981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45981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45981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45981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dirty="0"/>
            </a:p>
          </p:txBody>
        </p:sp>
      </p:grpSp>
      <p:sp>
        <p:nvSpPr>
          <p:cNvPr id="45981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CAAF5CA-0F38-4638-A4B3-9C1A14B24811}"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9F20D29-D1F2-47A4-B47C-4F61AB6FF9AD}" type="slidenum">
              <a:rPr lang="en-US" altLang="en-US"/>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136B6FD-0490-47B7-9EB9-49FD178E493C}" type="slidenum">
              <a:rPr lang="en-US" altLang="en-US"/>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272F80C-A152-4204-A253-6C61C80DC37F}" type="slidenum">
              <a:rPr lang="en-US" altLang="en-US"/>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787D6AC-FA2B-45D8-A2A4-8CC7F94383B6}"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2638266-1767-4768-9A92-851EBF887D64}"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E453315C-0291-49B4-96DF-05B3FA9196AD}"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E7CEDB8B-17D2-4211-BB97-2E66684A2DAB}"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52F8F339-6F53-45E2-A689-698377F2C6C0}"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9849C2E-8F15-44BB-A05A-52EC838D283B}"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438DF7D-44E8-4375-82FD-A58A00B122BD}"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dirty="0"/>
          </a:p>
        </p:txBody>
      </p:sp>
      <p:sp>
        <p:nvSpPr>
          <p:cNvPr id="45875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5875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875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dirty="0"/>
          </a:p>
        </p:txBody>
      </p:sp>
      <p:sp>
        <p:nvSpPr>
          <p:cNvPr id="45875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dirty="0"/>
          </a:p>
        </p:txBody>
      </p:sp>
      <p:sp>
        <p:nvSpPr>
          <p:cNvPr id="45875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821B768-09DB-4CC0-88C8-9BCDBB417CBF}" type="slidenum">
              <a:rPr lang="en-US" altLang="en-US"/>
              <a:pPr/>
              <a:t>‹#›</a:t>
            </a:fld>
            <a:endParaRPr lang="en-US" altLang="en-US" dirty="0"/>
          </a:p>
        </p:txBody>
      </p:sp>
      <p:grpSp>
        <p:nvGrpSpPr>
          <p:cNvPr id="458760" name="Group 8"/>
          <p:cNvGrpSpPr>
            <a:grpSpLocks/>
          </p:cNvGrpSpPr>
          <p:nvPr/>
        </p:nvGrpSpPr>
        <p:grpSpPr bwMode="auto">
          <a:xfrm>
            <a:off x="8153400" y="152400"/>
            <a:ext cx="792163" cy="1295400"/>
            <a:chOff x="5136" y="960"/>
            <a:chExt cx="528" cy="864"/>
          </a:xfrm>
        </p:grpSpPr>
        <p:sp>
          <p:nvSpPr>
            <p:cNvPr id="45876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6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6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7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7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7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7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dirty="0"/>
            </a:p>
          </p:txBody>
        </p:sp>
        <p:sp>
          <p:nvSpPr>
            <p:cNvPr id="45877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7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7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7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7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7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8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8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45878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45878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8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8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45878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8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45878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45878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45879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45879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3CD8C-2CD6-48F3-BD5B-F01F7A877E2B}" type="datetimeFigureOut">
              <a:rPr lang="en-US" smtClean="0"/>
              <a:pPr/>
              <a:t>5/23/2017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B6BE-B958-463F-9F0E-71D3F47576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pkZXEf304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http://www.naabt.org/images/bt_slide_3.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Uq6AxrEY3V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daptpharma.com/news-events/press-k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law.lis.virginia.gov/vacode/54.1-342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sam.org/quality-practice/definition-of-addic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2shotbreathWWW"/>
          <p:cNvPicPr>
            <a:picLocks noChangeAspect="1" noChangeArrowheads="1"/>
          </p:cNvPicPr>
          <p:nvPr/>
        </p:nvPicPr>
        <p:blipFill>
          <a:blip r:embed="rId3" cstate="print"/>
          <a:srcRect/>
          <a:stretch>
            <a:fillRect/>
          </a:stretch>
        </p:blipFill>
        <p:spPr bwMode="auto">
          <a:xfrm>
            <a:off x="304800" y="2782710"/>
            <a:ext cx="3962400" cy="3008489"/>
          </a:xfrm>
          <a:prstGeom prst="rect">
            <a:avLst/>
          </a:prstGeom>
          <a:noFill/>
        </p:spPr>
      </p:pic>
      <p:sp>
        <p:nvSpPr>
          <p:cNvPr id="2050" name="Rectangle 2"/>
          <p:cNvSpPr>
            <a:spLocks noGrp="1" noChangeArrowheads="1"/>
          </p:cNvSpPr>
          <p:nvPr>
            <p:ph type="ctrTitle"/>
          </p:nvPr>
        </p:nvSpPr>
        <p:spPr/>
        <p:txBody>
          <a:bodyPr/>
          <a:lstStyle/>
          <a:p>
            <a:pPr algn="l"/>
            <a:r>
              <a:rPr lang="en-US" sz="5400" b="0" dirty="0" smtClean="0">
                <a:solidFill>
                  <a:srgbClr val="FF0000"/>
                </a:solidFill>
                <a:latin typeface="Candara" pitchFamily="34" charset="0"/>
              </a:rPr>
              <a:t>REVIVE!</a:t>
            </a:r>
            <a:r>
              <a:rPr lang="en-US" sz="5400" b="0" dirty="0" smtClean="0">
                <a:solidFill>
                  <a:schemeClr val="tx1"/>
                </a:solidFill>
                <a:latin typeface="Candara" pitchFamily="34" charset="0"/>
              </a:rPr>
              <a:t/>
            </a:r>
            <a:br>
              <a:rPr lang="en-US" sz="5400" b="0" dirty="0" smtClean="0">
                <a:solidFill>
                  <a:schemeClr val="tx1"/>
                </a:solidFill>
                <a:latin typeface="Candara" pitchFamily="34" charset="0"/>
              </a:rPr>
            </a:br>
            <a:r>
              <a:rPr lang="en-US" sz="3600" b="0" dirty="0" smtClean="0">
                <a:solidFill>
                  <a:schemeClr val="tx1"/>
                </a:solidFill>
                <a:latin typeface="Candara" pitchFamily="34" charset="0"/>
              </a:rPr>
              <a:t>Opioid Overdose and</a:t>
            </a:r>
            <a:br>
              <a:rPr lang="en-US" sz="3600" b="0" dirty="0" smtClean="0">
                <a:solidFill>
                  <a:schemeClr val="tx1"/>
                </a:solidFill>
                <a:latin typeface="Candara" pitchFamily="34" charset="0"/>
              </a:rPr>
            </a:br>
            <a:r>
              <a:rPr lang="en-US" sz="3600" b="0" dirty="0" smtClean="0">
                <a:solidFill>
                  <a:schemeClr val="tx1"/>
                </a:solidFill>
                <a:latin typeface="Candara" pitchFamily="34" charset="0"/>
              </a:rPr>
              <a:t>Naloxone Education for Virginia</a:t>
            </a:r>
            <a:endParaRPr lang="en-US" sz="4000" b="0" dirty="0">
              <a:solidFill>
                <a:schemeClr val="tx1"/>
              </a:solidFill>
              <a:latin typeface="Candara" pitchFamily="34" charset="0"/>
            </a:endParaRPr>
          </a:p>
        </p:txBody>
      </p:sp>
      <p:sp>
        <p:nvSpPr>
          <p:cNvPr id="2051" name="Rectangle 3"/>
          <p:cNvSpPr>
            <a:spLocks noGrp="1" noChangeArrowheads="1"/>
          </p:cNvSpPr>
          <p:nvPr>
            <p:ph type="subTitle" idx="1"/>
          </p:nvPr>
        </p:nvSpPr>
        <p:spPr>
          <a:xfrm>
            <a:off x="533400" y="3276600"/>
            <a:ext cx="6781800" cy="2895600"/>
          </a:xfrm>
        </p:spPr>
        <p:txBody>
          <a:bodyPr/>
          <a:lstStyle/>
          <a:p>
            <a:pPr algn="ctr">
              <a:lnSpc>
                <a:spcPct val="80000"/>
              </a:lnSpc>
            </a:pPr>
            <a:endParaRPr lang="en-US" sz="3100" dirty="0" smtClean="0">
              <a:latin typeface="Candara" pitchFamily="34" charset="0"/>
            </a:endParaRPr>
          </a:p>
          <a:p>
            <a:pPr algn="ctr">
              <a:lnSpc>
                <a:spcPct val="80000"/>
              </a:lnSpc>
            </a:pPr>
            <a:r>
              <a:rPr lang="en-US" sz="3100" dirty="0" smtClean="0">
                <a:solidFill>
                  <a:schemeClr val="bg1"/>
                </a:solidFill>
                <a:latin typeface="Candara" pitchFamily="34" charset="0"/>
              </a:rPr>
              <a:t>	</a:t>
            </a:r>
            <a:r>
              <a:rPr lang="en-US" sz="3100" dirty="0" smtClean="0">
                <a:latin typeface="Candara" pitchFamily="34" charset="0"/>
              </a:rPr>
              <a:t>			</a:t>
            </a:r>
            <a:r>
              <a:rPr lang="en-US" sz="2500" dirty="0" smtClean="0">
                <a:latin typeface="Candara" pitchFamily="34" charset="0"/>
              </a:rPr>
              <a:t>Training of Trainers 					Presentation</a:t>
            </a:r>
          </a:p>
          <a:p>
            <a:pPr algn="ctr">
              <a:lnSpc>
                <a:spcPct val="80000"/>
              </a:lnSpc>
            </a:pPr>
            <a:r>
              <a:rPr lang="en-US" sz="2500" dirty="0">
                <a:latin typeface="Candara" pitchFamily="34" charset="0"/>
              </a:rPr>
              <a:t>	</a:t>
            </a:r>
            <a:r>
              <a:rPr lang="en-US" sz="2500" dirty="0" smtClean="0">
                <a:latin typeface="Candara" pitchFamily="34" charset="0"/>
              </a:rPr>
              <a:t>			</a:t>
            </a:r>
            <a:r>
              <a:rPr lang="en-US" sz="1800" dirty="0" smtClean="0">
                <a:latin typeface="Candara" pitchFamily="34" charset="0"/>
              </a:rPr>
              <a:t>Revised May 16, 2017</a:t>
            </a:r>
            <a:endParaRPr lang="en-US" sz="1800" dirty="0">
              <a:solidFill>
                <a:schemeClr val="bg1"/>
              </a:solidFill>
              <a:latin typeface="Candara" pitchFamily="34" charset="0"/>
            </a:endParaRPr>
          </a:p>
        </p:txBody>
      </p:sp>
      <p:pic>
        <p:nvPicPr>
          <p:cNvPr id="7" name="Picture 2" descr="C:\Users\cqu06290\Documents\Logos\DBHDS_Logo_CMYK_BLK_062014-Cropped.jpg"/>
          <p:cNvPicPr>
            <a:picLocks noChangeAspect="1" noChangeArrowheads="1"/>
          </p:cNvPicPr>
          <p:nvPr/>
        </p:nvPicPr>
        <p:blipFill>
          <a:blip r:embed="rId4" cstate="print"/>
          <a:srcRect/>
          <a:stretch>
            <a:fillRect/>
          </a:stretch>
        </p:blipFill>
        <p:spPr bwMode="auto">
          <a:xfrm>
            <a:off x="381000" y="5943600"/>
            <a:ext cx="2286000" cy="482600"/>
          </a:xfrm>
          <a:prstGeom prst="rect">
            <a:avLst/>
          </a:prstGeom>
          <a:noFill/>
        </p:spPr>
      </p:pic>
      <p:pic>
        <p:nvPicPr>
          <p:cNvPr id="8" name="Picture 7" descr="REVIVEBannerMay2015.jpg"/>
          <p:cNvPicPr>
            <a:picLocks noChangeAspect="1"/>
          </p:cNvPicPr>
          <p:nvPr/>
        </p:nvPicPr>
        <p:blipFill>
          <a:blip r:embed="rId5" cstate="print"/>
          <a:stretch>
            <a:fillRect/>
          </a:stretch>
        </p:blipFill>
        <p:spPr>
          <a:xfrm>
            <a:off x="3352800" y="5943600"/>
            <a:ext cx="3810000" cy="49370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Nuggets Video</a:t>
            </a:r>
            <a:endParaRPr lang="en-US" dirty="0"/>
          </a:p>
        </p:txBody>
      </p:sp>
      <p:sp>
        <p:nvSpPr>
          <p:cNvPr id="3" name="Content Placeholder 2"/>
          <p:cNvSpPr>
            <a:spLocks noGrp="1"/>
          </p:cNvSpPr>
          <p:nvPr>
            <p:ph idx="1"/>
          </p:nvPr>
        </p:nvSpPr>
        <p:spPr/>
        <p:txBody>
          <a:bodyPr/>
          <a:lstStyle/>
          <a:p>
            <a:pPr lvl="1"/>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184862"/>
            <a:ext cx="4467225" cy="3243893"/>
          </a:xfrm>
          <a:prstGeom prst="rect">
            <a:avLst/>
          </a:prstGeom>
        </p:spPr>
      </p:pic>
    </p:spTree>
    <p:extLst>
      <p:ext uri="{BB962C8B-B14F-4D97-AF65-F5344CB8AC3E}">
        <p14:creationId xmlns:p14="http://schemas.microsoft.com/office/powerpoint/2010/main" val="229612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sz="3600" dirty="0" smtClean="0">
                <a:solidFill>
                  <a:srgbClr val="FF0000"/>
                </a:solidFill>
                <a:latin typeface="Candara" pitchFamily="34" charset="0"/>
              </a:rPr>
              <a:t>REVIVE!</a:t>
            </a:r>
            <a:r>
              <a:rPr lang="en-US" sz="3600" dirty="0" smtClean="0">
                <a:latin typeface="Candara" pitchFamily="34" charset="0"/>
              </a:rPr>
              <a:t> – Understanding Opioid Overdose</a:t>
            </a:r>
            <a:endParaRPr lang="en-US" sz="3600" b="0" dirty="0"/>
          </a:p>
        </p:txBody>
      </p:sp>
      <p:sp>
        <p:nvSpPr>
          <p:cNvPr id="120835" name="Rectangle 3"/>
          <p:cNvSpPr>
            <a:spLocks noGrp="1" noChangeArrowheads="1"/>
          </p:cNvSpPr>
          <p:nvPr>
            <p:ph type="body" idx="1"/>
          </p:nvPr>
        </p:nvSpPr>
        <p:spPr>
          <a:xfrm>
            <a:off x="457200" y="1752600"/>
            <a:ext cx="8229600" cy="4411662"/>
          </a:xfrm>
        </p:spPr>
        <p:txBody>
          <a:bodyPr/>
          <a:lstStyle/>
          <a:p>
            <a:pPr marL="571500" indent="-571500">
              <a:lnSpc>
                <a:spcPct val="90000"/>
              </a:lnSpc>
              <a:buNone/>
            </a:pPr>
            <a:endParaRPr lang="en-US" sz="2800" dirty="0" smtClean="0">
              <a:latin typeface="Candara" pitchFamily="34" charset="0"/>
            </a:endParaRPr>
          </a:p>
          <a:p>
            <a:pPr marL="571500" indent="-571500" algn="ctr">
              <a:lnSpc>
                <a:spcPct val="90000"/>
              </a:lnSpc>
              <a:buNone/>
            </a:pPr>
            <a:r>
              <a:rPr lang="en-US" sz="4000" dirty="0" smtClean="0">
                <a:latin typeface="Candara" pitchFamily="34" charset="0"/>
              </a:rPr>
              <a:t>What causes an opioid overdose?</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latin typeface="Candara" pitchFamily="34" charset="0"/>
              </a:rPr>
              <a:t>REVIVE!</a:t>
            </a:r>
            <a:r>
              <a:rPr lang="en-US" sz="4000" dirty="0">
                <a:latin typeface="Candara" pitchFamily="34" charset="0"/>
              </a:rPr>
              <a:t> – </a:t>
            </a:r>
            <a:r>
              <a:rPr lang="en-US" sz="4000" dirty="0" smtClean="0">
                <a:latin typeface="Candara" pitchFamily="34" charset="0"/>
              </a:rPr>
              <a:t>Understanding </a:t>
            </a:r>
            <a:r>
              <a:rPr lang="en-US" sz="4000" dirty="0">
                <a:latin typeface="Candara" pitchFamily="34" charset="0"/>
              </a:rPr>
              <a:t>Opioid Overdose</a:t>
            </a:r>
            <a:endParaRPr lang="en-US" dirty="0"/>
          </a:p>
        </p:txBody>
      </p:sp>
      <p:sp>
        <p:nvSpPr>
          <p:cNvPr id="3" name="Content Placeholder 2"/>
          <p:cNvSpPr>
            <a:spLocks noGrp="1"/>
          </p:cNvSpPr>
          <p:nvPr>
            <p:ph idx="1"/>
          </p:nvPr>
        </p:nvSpPr>
        <p:spPr/>
        <p:txBody>
          <a:bodyPr/>
          <a:lstStyle/>
          <a:p>
            <a:pPr marL="571500" indent="-571500">
              <a:lnSpc>
                <a:spcPct val="90000"/>
              </a:lnSpc>
              <a:buSzPct val="125000"/>
              <a:buFont typeface="Arial" pitchFamily="34" charset="0"/>
              <a:buChar char="•"/>
            </a:pPr>
            <a:r>
              <a:rPr lang="en-US" sz="3200" dirty="0" smtClean="0">
                <a:latin typeface="Candara" pitchFamily="34" charset="0"/>
              </a:rPr>
              <a:t>Too </a:t>
            </a:r>
            <a:r>
              <a:rPr lang="en-US" sz="3200" dirty="0">
                <a:latin typeface="Candara" pitchFamily="34" charset="0"/>
              </a:rPr>
              <a:t>much opioid consumption interrupts neurotransmitters in brain</a:t>
            </a:r>
          </a:p>
          <a:p>
            <a:pPr marL="571500" indent="-571500">
              <a:lnSpc>
                <a:spcPct val="90000"/>
              </a:lnSpc>
              <a:buSzPct val="125000"/>
              <a:buFont typeface="Arial" pitchFamily="34" charset="0"/>
              <a:buChar char="•"/>
            </a:pPr>
            <a:r>
              <a:rPr lang="en-US" sz="3200" dirty="0">
                <a:latin typeface="Candara" pitchFamily="34" charset="0"/>
              </a:rPr>
              <a:t>Central Nervous System becomes depressed</a:t>
            </a:r>
          </a:p>
          <a:p>
            <a:pPr marL="571500" indent="-571500">
              <a:lnSpc>
                <a:spcPct val="90000"/>
              </a:lnSpc>
              <a:buSzPct val="125000"/>
              <a:buFont typeface="Arial" pitchFamily="34" charset="0"/>
              <a:buChar char="•"/>
            </a:pPr>
            <a:r>
              <a:rPr lang="en-US" sz="3200" dirty="0">
                <a:latin typeface="Candara" pitchFamily="34" charset="0"/>
              </a:rPr>
              <a:t>Breathing and heart rate slow and eventually stop</a:t>
            </a:r>
          </a:p>
          <a:p>
            <a:endParaRPr lang="en-US" dirty="0"/>
          </a:p>
        </p:txBody>
      </p:sp>
    </p:spTree>
    <p:extLst>
      <p:ext uri="{BB962C8B-B14F-4D97-AF65-F5344CB8AC3E}">
        <p14:creationId xmlns:p14="http://schemas.microsoft.com/office/powerpoint/2010/main" val="4061500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chor="t"/>
          <a:lstStyle/>
          <a:p>
            <a:r>
              <a:rPr lang="en-US" sz="3600" dirty="0" smtClean="0">
                <a:solidFill>
                  <a:srgbClr val="FF0000"/>
                </a:solidFill>
                <a:latin typeface="Candara" pitchFamily="34" charset="0"/>
              </a:rPr>
              <a:t>REVIVE!</a:t>
            </a:r>
            <a:r>
              <a:rPr lang="en-US" sz="3600" dirty="0" smtClean="0">
                <a:latin typeface="Candara" pitchFamily="34" charset="0"/>
              </a:rPr>
              <a:t> – Types of Opioids</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74126840"/>
              </p:ext>
            </p:extLst>
          </p:nvPr>
        </p:nvGraphicFramePr>
        <p:xfrm>
          <a:off x="609600" y="762000"/>
          <a:ext cx="7086600" cy="6065187"/>
        </p:xfrm>
        <a:graphic>
          <a:graphicData uri="http://schemas.openxmlformats.org/drawingml/2006/table">
            <a:tbl>
              <a:tblPr firstRow="1" bandRow="1">
                <a:tableStyleId>{284E427A-3D55-4303-BF80-6455036E1DE7}</a:tableStyleId>
              </a:tblPr>
              <a:tblGrid>
                <a:gridCol w="2362200"/>
                <a:gridCol w="2362200"/>
                <a:gridCol w="2362200"/>
              </a:tblGrid>
              <a:tr h="390688">
                <a:tc>
                  <a:txBody>
                    <a:bodyPr/>
                    <a:lstStyle/>
                    <a:p>
                      <a:pPr marL="0" marR="0" algn="ctr">
                        <a:lnSpc>
                          <a:spcPct val="115000"/>
                        </a:lnSpc>
                        <a:spcBef>
                          <a:spcPts val="0"/>
                        </a:spcBef>
                        <a:spcAft>
                          <a:spcPts val="1000"/>
                        </a:spcAft>
                      </a:pPr>
                      <a:r>
                        <a:rPr lang="en-US" sz="1200" dirty="0"/>
                        <a:t>Generic</a:t>
                      </a:r>
                      <a:endParaRPr lang="en-US" sz="1100" dirty="0">
                        <a:solidFill>
                          <a:srgbClr val="000000"/>
                        </a:solidFill>
                        <a:latin typeface="Lucida Grande"/>
                        <a:ea typeface="ヒラギノ角ゴ Pro W3"/>
                        <a:cs typeface="Times New Roman"/>
                      </a:endParaRPr>
                    </a:p>
                  </a:txBody>
                  <a:tcPr marL="68580" marR="68580" marT="0" marB="0"/>
                </a:tc>
                <a:tc>
                  <a:txBody>
                    <a:bodyPr/>
                    <a:lstStyle/>
                    <a:p>
                      <a:pPr marL="0" marR="0" algn="ctr">
                        <a:lnSpc>
                          <a:spcPct val="115000"/>
                        </a:lnSpc>
                        <a:spcBef>
                          <a:spcPts val="0"/>
                        </a:spcBef>
                        <a:spcAft>
                          <a:spcPts val="1000"/>
                        </a:spcAft>
                      </a:pPr>
                      <a:r>
                        <a:rPr lang="en-US" sz="1200"/>
                        <a:t>Trade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gn="ctr">
                        <a:lnSpc>
                          <a:spcPct val="115000"/>
                        </a:lnSpc>
                        <a:spcBef>
                          <a:spcPts val="0"/>
                        </a:spcBef>
                        <a:spcAft>
                          <a:spcPts val="1000"/>
                        </a:spcAft>
                      </a:pPr>
                      <a:r>
                        <a:rPr lang="en-US" sz="1200"/>
                        <a:t>Street</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a:t>Hydrocodone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Lortab, Vicodin</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Hydro, Norco, Vikes,Watsons</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a:t>Oxycodone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Oxycontin, Percocet</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Ox, Oxys. Oxycotton, Kicker, Hillbilly Heroin</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a:t>Morphine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Kadian, MSContin</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M, Miss Emma, Monkey, White Stuff</a:t>
                      </a:r>
                      <a:endParaRPr lang="en-US" sz="1100">
                        <a:solidFill>
                          <a:srgbClr val="000000"/>
                        </a:solidFill>
                        <a:latin typeface="Lucida Grande"/>
                        <a:ea typeface="ヒラギノ角ゴ Pro W3"/>
                        <a:cs typeface="Times New Roman"/>
                      </a:endParaRPr>
                    </a:p>
                  </a:txBody>
                  <a:tcPr marL="68580" marR="68580" marT="0" marB="0"/>
                </a:tc>
              </a:tr>
              <a:tr h="390688">
                <a:tc>
                  <a:txBody>
                    <a:bodyPr/>
                    <a:lstStyle/>
                    <a:p>
                      <a:pPr marL="0" marR="0">
                        <a:lnSpc>
                          <a:spcPct val="115000"/>
                        </a:lnSpc>
                        <a:spcBef>
                          <a:spcPts val="0"/>
                        </a:spcBef>
                        <a:spcAft>
                          <a:spcPts val="1000"/>
                        </a:spcAft>
                      </a:pPr>
                      <a:r>
                        <a:rPr lang="en-US" sz="1200"/>
                        <a:t>Codeine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Tylenol #3</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Schoolboy, T-3s</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dirty="0"/>
                        <a:t>Fentanyl</a:t>
                      </a:r>
                      <a:endParaRPr lang="en-US" sz="1100" dirty="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Duragesic</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dirty="0"/>
                        <a:t>Apache, China Girl, China White, </a:t>
                      </a:r>
                      <a:r>
                        <a:rPr lang="en-US" sz="1200" dirty="0" err="1"/>
                        <a:t>Goodfella</a:t>
                      </a:r>
                      <a:r>
                        <a:rPr lang="en-US" sz="1200" dirty="0"/>
                        <a:t>, TNT</a:t>
                      </a:r>
                      <a:endParaRPr lang="en-US" sz="1100" dirty="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b="0" dirty="0" err="1" smtClean="0"/>
                        <a:t>Carfentanil</a:t>
                      </a:r>
                      <a:endParaRPr lang="en-US" sz="1200" b="0" dirty="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dirty="0" err="1" smtClean="0">
                          <a:effectLst/>
                        </a:rPr>
                        <a:t>Wildnil</a:t>
                      </a:r>
                      <a:endParaRPr lang="en-US" sz="1100" dirty="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dirty="0" smtClean="0"/>
                        <a:t>Drop Dead, </a:t>
                      </a:r>
                      <a:r>
                        <a:rPr lang="en-US" sz="1200" dirty="0" err="1" smtClean="0"/>
                        <a:t>Flatline</a:t>
                      </a:r>
                      <a:r>
                        <a:rPr lang="en-US" sz="1200" dirty="0" smtClean="0"/>
                        <a:t>, Lethal Injection, Poison, Tango &amp; Cash, TNT</a:t>
                      </a:r>
                      <a:endParaRPr lang="en-US" sz="1200" dirty="0">
                        <a:solidFill>
                          <a:srgbClr val="000000"/>
                        </a:solidFill>
                        <a:latin typeface="Lucida Grande"/>
                        <a:ea typeface="ヒラギノ角ゴ Pro W3"/>
                        <a:cs typeface="Times New Roman"/>
                      </a:endParaRPr>
                    </a:p>
                  </a:txBody>
                  <a:tcPr marL="68580" marR="68580" marT="0" marB="0"/>
                </a:tc>
              </a:tr>
              <a:tr h="645907">
                <a:tc>
                  <a:txBody>
                    <a:bodyPr/>
                    <a:lstStyle/>
                    <a:p>
                      <a:pPr marL="0" marR="0">
                        <a:lnSpc>
                          <a:spcPct val="115000"/>
                        </a:lnSpc>
                        <a:spcBef>
                          <a:spcPts val="0"/>
                        </a:spcBef>
                        <a:spcAft>
                          <a:spcPts val="1000"/>
                        </a:spcAft>
                      </a:pPr>
                      <a:r>
                        <a:rPr lang="en-US" sz="1200" dirty="0"/>
                        <a:t>Hydromorphone</a:t>
                      </a:r>
                      <a:endParaRPr lang="en-US" sz="1100" dirty="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dirty="0" err="1"/>
                        <a:t>Dilaudid</a:t>
                      </a:r>
                      <a:endParaRPr lang="en-US" sz="1100" dirty="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Dill, Dust, Footballs, D, Big-D, M-2, M-80s, Crazy 8s, Super 8s</a:t>
                      </a:r>
                      <a:endParaRPr lang="en-US" sz="1100">
                        <a:solidFill>
                          <a:srgbClr val="000000"/>
                        </a:solidFill>
                        <a:latin typeface="Lucida Grande"/>
                        <a:ea typeface="ヒラギノ角ゴ Pro W3"/>
                        <a:cs typeface="Times New Roman"/>
                      </a:endParaRPr>
                    </a:p>
                  </a:txBody>
                  <a:tcPr marL="68580" marR="68580" marT="0" marB="0"/>
                </a:tc>
              </a:tr>
              <a:tr h="645907">
                <a:tc>
                  <a:txBody>
                    <a:bodyPr/>
                    <a:lstStyle/>
                    <a:p>
                      <a:pPr marL="0" marR="0">
                        <a:lnSpc>
                          <a:spcPct val="115000"/>
                        </a:lnSpc>
                        <a:spcBef>
                          <a:spcPts val="0"/>
                        </a:spcBef>
                        <a:spcAft>
                          <a:spcPts val="1000"/>
                        </a:spcAft>
                      </a:pPr>
                      <a:r>
                        <a:rPr lang="en-US" sz="1200"/>
                        <a:t>Oxymorphone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dirty="0" err="1"/>
                        <a:t>Opana</a:t>
                      </a:r>
                      <a:endParaRPr lang="en-US" sz="1100" dirty="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Blue Heaven, Octagons, Oranges, Pink, Pink Heaven, Stop Signs</a:t>
                      </a:r>
                      <a:endParaRPr lang="en-US" sz="1100">
                        <a:solidFill>
                          <a:srgbClr val="000000"/>
                        </a:solidFill>
                        <a:latin typeface="Lucida Grande"/>
                        <a:ea typeface="ヒラギノ角ゴ Pro W3"/>
                        <a:cs typeface="Times New Roman"/>
                      </a:endParaRPr>
                    </a:p>
                  </a:txBody>
                  <a:tcPr marL="68580" marR="68580" marT="0" marB="0"/>
                </a:tc>
              </a:tr>
              <a:tr h="390688">
                <a:tc>
                  <a:txBody>
                    <a:bodyPr/>
                    <a:lstStyle/>
                    <a:p>
                      <a:pPr marL="0" marR="0">
                        <a:lnSpc>
                          <a:spcPct val="115000"/>
                        </a:lnSpc>
                        <a:spcBef>
                          <a:spcPts val="0"/>
                        </a:spcBef>
                        <a:spcAft>
                          <a:spcPts val="1000"/>
                        </a:spcAft>
                      </a:pPr>
                      <a:r>
                        <a:rPr lang="en-US" sz="1200"/>
                        <a:t>Meperidine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Demerol</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Dillies, D, Juice</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a:t>Methadone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Dolophine, Methadose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Meth, Junk, Fizzies, Dolls, Jungle Juice</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a:t>Heroin</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N/A</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Dope, Smack, Big H, Black Tar</a:t>
                      </a:r>
                      <a:endParaRPr lang="en-US" sz="1100">
                        <a:solidFill>
                          <a:srgbClr val="000000"/>
                        </a:solidFill>
                        <a:latin typeface="Lucida Grande"/>
                        <a:ea typeface="ヒラギノ角ゴ Pro W3"/>
                        <a:cs typeface="Times New Roman"/>
                      </a:endParaRPr>
                    </a:p>
                  </a:txBody>
                  <a:tcPr marL="68580" marR="68580" marT="0" marB="0"/>
                </a:tc>
              </a:tr>
              <a:tr h="424339">
                <a:tc>
                  <a:txBody>
                    <a:bodyPr/>
                    <a:lstStyle/>
                    <a:p>
                      <a:pPr marL="0" marR="0">
                        <a:lnSpc>
                          <a:spcPct val="115000"/>
                        </a:lnSpc>
                        <a:spcBef>
                          <a:spcPts val="0"/>
                        </a:spcBef>
                        <a:spcAft>
                          <a:spcPts val="1000"/>
                        </a:spcAft>
                      </a:pPr>
                      <a:r>
                        <a:rPr lang="en-US" sz="1200"/>
                        <a:t>Buprenorphine</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a:t>Bunavail, Suboxone, Subutex, Zubsolv</a:t>
                      </a:r>
                      <a:endParaRPr lang="en-US" sz="1100">
                        <a:solidFill>
                          <a:srgbClr val="000000"/>
                        </a:solidFill>
                        <a:latin typeface="Lucida Grande"/>
                        <a:ea typeface="ヒラギノ角ゴ Pro W3"/>
                        <a:cs typeface="Times New Roman"/>
                      </a:endParaRPr>
                    </a:p>
                  </a:txBody>
                  <a:tcPr marL="68580" marR="68580" marT="0" marB="0"/>
                </a:tc>
                <a:tc>
                  <a:txBody>
                    <a:bodyPr/>
                    <a:lstStyle/>
                    <a:p>
                      <a:pPr marL="0" marR="0">
                        <a:lnSpc>
                          <a:spcPct val="115000"/>
                        </a:lnSpc>
                        <a:spcBef>
                          <a:spcPts val="0"/>
                        </a:spcBef>
                        <a:spcAft>
                          <a:spcPts val="1000"/>
                        </a:spcAft>
                      </a:pPr>
                      <a:r>
                        <a:rPr lang="en-US" sz="1200" dirty="0" err="1"/>
                        <a:t>Sobos</a:t>
                      </a:r>
                      <a:r>
                        <a:rPr lang="en-US" sz="1200" dirty="0"/>
                        <a:t>, </a:t>
                      </a:r>
                      <a:r>
                        <a:rPr lang="en-US" sz="1200" dirty="0" err="1"/>
                        <a:t>Bupe</a:t>
                      </a:r>
                      <a:r>
                        <a:rPr lang="en-US" sz="1200" dirty="0"/>
                        <a:t>, Stops, Stop Signs, Oranges</a:t>
                      </a:r>
                      <a:endParaRPr lang="en-US" sz="1100" dirty="0">
                        <a:solidFill>
                          <a:srgbClr val="000000"/>
                        </a:solidFill>
                        <a:latin typeface="Lucida Grande"/>
                        <a:ea typeface="ヒラギノ角ゴ Pro W3"/>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sz="3600" dirty="0" smtClean="0">
                <a:solidFill>
                  <a:srgbClr val="FF0000"/>
                </a:solidFill>
                <a:latin typeface="Candara" pitchFamily="34" charset="0"/>
              </a:rPr>
              <a:t>REVIVE!</a:t>
            </a:r>
            <a:r>
              <a:rPr lang="en-US" sz="3600" dirty="0" smtClean="0">
                <a:latin typeface="Candara" pitchFamily="34" charset="0"/>
              </a:rPr>
              <a:t> – Recognizing Opioid Overdose</a:t>
            </a:r>
            <a:endParaRPr lang="en-US" sz="3600" b="0" dirty="0"/>
          </a:p>
        </p:txBody>
      </p:sp>
      <p:sp>
        <p:nvSpPr>
          <p:cNvPr id="120835" name="Rectangle 3"/>
          <p:cNvSpPr>
            <a:spLocks noGrp="1" noChangeArrowheads="1"/>
          </p:cNvSpPr>
          <p:nvPr>
            <p:ph type="body" idx="1"/>
          </p:nvPr>
        </p:nvSpPr>
        <p:spPr>
          <a:xfrm>
            <a:off x="457200" y="1676400"/>
            <a:ext cx="8229600" cy="4411662"/>
          </a:xfrm>
        </p:spPr>
        <p:txBody>
          <a:bodyPr/>
          <a:lstStyle/>
          <a:p>
            <a:pPr marL="571500" indent="-571500">
              <a:lnSpc>
                <a:spcPct val="90000"/>
              </a:lnSpc>
              <a:buNone/>
            </a:pPr>
            <a:endParaRPr lang="en-US" sz="2800" dirty="0" smtClean="0">
              <a:latin typeface="Candara" pitchFamily="34" charset="0"/>
            </a:endParaRPr>
          </a:p>
          <a:p>
            <a:pPr marL="571500" indent="-571500" algn="ctr">
              <a:lnSpc>
                <a:spcPct val="90000"/>
              </a:lnSpc>
              <a:buNone/>
            </a:pPr>
            <a:r>
              <a:rPr lang="en-US" sz="2800" dirty="0" smtClean="0">
                <a:latin typeface="Candara" pitchFamily="34" charset="0"/>
              </a:rPr>
              <a:t>What are some of the ways you can tell the</a:t>
            </a:r>
          </a:p>
          <a:p>
            <a:pPr marL="571500" indent="-571500" algn="ctr">
              <a:lnSpc>
                <a:spcPct val="90000"/>
              </a:lnSpc>
              <a:buNone/>
            </a:pPr>
            <a:r>
              <a:rPr lang="en-US" sz="2800" dirty="0" smtClean="0">
                <a:latin typeface="Candara" pitchFamily="34" charset="0"/>
              </a:rPr>
              <a:t>difference between someone who is just really high</a:t>
            </a:r>
          </a:p>
          <a:p>
            <a:pPr marL="571500" indent="-571500" algn="ctr">
              <a:lnSpc>
                <a:spcPct val="90000"/>
              </a:lnSpc>
              <a:buNone/>
            </a:pPr>
            <a:r>
              <a:rPr lang="en-US" sz="2800" dirty="0" smtClean="0">
                <a:latin typeface="Candara" pitchFamily="34" charset="0"/>
              </a:rPr>
              <a:t>versus someone who is experiencing an opioid</a:t>
            </a:r>
          </a:p>
          <a:p>
            <a:pPr marL="571500" indent="-571500" algn="ctr">
              <a:lnSpc>
                <a:spcPct val="90000"/>
              </a:lnSpc>
              <a:buNone/>
            </a:pPr>
            <a:r>
              <a:rPr lang="en-US" sz="2800" dirty="0" smtClean="0">
                <a:latin typeface="Candara" pitchFamily="34" charset="0"/>
              </a:rPr>
              <a:t>overdose emergency?</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sz="3600" dirty="0" smtClean="0">
                <a:solidFill>
                  <a:srgbClr val="FF0000"/>
                </a:solidFill>
                <a:latin typeface="Candara" pitchFamily="34" charset="0"/>
              </a:rPr>
              <a:t>REVIVE!</a:t>
            </a:r>
            <a:r>
              <a:rPr lang="en-US" sz="3600" dirty="0" smtClean="0">
                <a:latin typeface="Candara" pitchFamily="34" charset="0"/>
              </a:rPr>
              <a:t> – Recognizing Opioid Overdose</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2800" dirty="0" smtClean="0">
                <a:latin typeface="Candara" pitchFamily="34" charset="0"/>
              </a:rPr>
              <a:t>There are certain signs you can look for to tell if</a:t>
            </a:r>
          </a:p>
          <a:p>
            <a:pPr marL="571500" indent="-571500">
              <a:lnSpc>
                <a:spcPct val="90000"/>
              </a:lnSpc>
              <a:buNone/>
            </a:pPr>
            <a:r>
              <a:rPr lang="en-US" sz="2800" dirty="0" smtClean="0">
                <a:latin typeface="Candara" pitchFamily="34" charset="0"/>
              </a:rPr>
              <a:t>someone is really high or overdosing. These include:</a:t>
            </a:r>
          </a:p>
          <a:p>
            <a:pPr marL="571500" indent="-571500">
              <a:lnSpc>
                <a:spcPct val="90000"/>
              </a:lnSpc>
              <a:buNone/>
            </a:pPr>
            <a:endParaRPr lang="en-US" dirty="0">
              <a:latin typeface="Candar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74879837"/>
              </p:ext>
            </p:extLst>
          </p:nvPr>
        </p:nvGraphicFramePr>
        <p:xfrm>
          <a:off x="1447800" y="2971800"/>
          <a:ext cx="6096000" cy="3037840"/>
        </p:xfrm>
        <a:graphic>
          <a:graphicData uri="http://schemas.openxmlformats.org/drawingml/2006/table">
            <a:tbl>
              <a:tblPr firstRow="1" bandRow="1">
                <a:tableStyleId>{08FB837D-C827-4EFA-A057-4D05807E0F7C}</a:tableStyleId>
              </a:tblPr>
              <a:tblGrid>
                <a:gridCol w="3048000"/>
                <a:gridCol w="3048000"/>
              </a:tblGrid>
              <a:tr h="370840">
                <a:tc>
                  <a:txBody>
                    <a:bodyPr/>
                    <a:lstStyle/>
                    <a:p>
                      <a:pPr algn="ctr"/>
                      <a:r>
                        <a:rPr lang="en-US" dirty="0" smtClean="0"/>
                        <a:t>Really</a:t>
                      </a:r>
                      <a:r>
                        <a:rPr lang="en-US" baseline="0" dirty="0" smtClean="0"/>
                        <a:t> High</a:t>
                      </a:r>
                      <a:endParaRPr lang="en-US" dirty="0">
                        <a:latin typeface="Candara" pitchFamily="34" charset="0"/>
                      </a:endParaRPr>
                    </a:p>
                  </a:txBody>
                  <a:tcPr/>
                </a:tc>
                <a:tc>
                  <a:txBody>
                    <a:bodyPr/>
                    <a:lstStyle/>
                    <a:p>
                      <a:pPr algn="ctr"/>
                      <a:r>
                        <a:rPr lang="en-US" dirty="0" smtClean="0"/>
                        <a:t>Overdosed</a:t>
                      </a:r>
                      <a:endParaRPr lang="en-US" dirty="0">
                        <a:latin typeface="Candara" pitchFamily="34" charset="0"/>
                      </a:endParaRPr>
                    </a:p>
                  </a:txBody>
                  <a:tcPr/>
                </a:tc>
              </a:tr>
              <a:tr h="370840">
                <a:tc>
                  <a:txBody>
                    <a:bodyPr/>
                    <a:lstStyle/>
                    <a:p>
                      <a:r>
                        <a:rPr lang="en-US" sz="1400" dirty="0" smtClean="0"/>
                        <a:t>Muscles become relaxed</a:t>
                      </a:r>
                      <a:endParaRPr lang="en-US" sz="1400" dirty="0">
                        <a:latin typeface="Candara" pitchFamily="34" charset="0"/>
                      </a:endParaRPr>
                    </a:p>
                  </a:txBody>
                  <a:tcPr/>
                </a:tc>
                <a:tc>
                  <a:txBody>
                    <a:bodyPr/>
                    <a:lstStyle/>
                    <a:p>
                      <a:r>
                        <a:rPr lang="en-US" sz="1400" dirty="0" smtClean="0"/>
                        <a:t>Pale, clammy skin</a:t>
                      </a:r>
                      <a:endParaRPr lang="en-US" sz="1400" dirty="0" smtClean="0">
                        <a:latin typeface="Candara" pitchFamily="34" charset="0"/>
                      </a:endParaRPr>
                    </a:p>
                  </a:txBody>
                  <a:tcPr/>
                </a:tc>
              </a:tr>
              <a:tr h="370840">
                <a:tc>
                  <a:txBody>
                    <a:bodyPr/>
                    <a:lstStyle/>
                    <a:p>
                      <a:r>
                        <a:rPr lang="en-US" sz="1400" dirty="0" smtClean="0"/>
                        <a:t>Speech</a:t>
                      </a:r>
                      <a:r>
                        <a:rPr lang="en-US" sz="1400" baseline="0" dirty="0" smtClean="0"/>
                        <a:t> is slowed or slurred</a:t>
                      </a:r>
                      <a:endParaRPr lang="en-US" sz="1400" dirty="0">
                        <a:latin typeface="Candara" pitchFamily="34" charset="0"/>
                      </a:endParaRPr>
                    </a:p>
                  </a:txBody>
                  <a:tcPr/>
                </a:tc>
                <a:tc>
                  <a:txBody>
                    <a:bodyPr/>
                    <a:lstStyle/>
                    <a:p>
                      <a:r>
                        <a:rPr lang="en-US" sz="1400" dirty="0" smtClean="0"/>
                        <a:t>Breathing is infrequent or has stopped</a:t>
                      </a:r>
                      <a:endParaRPr lang="en-US" sz="1400" dirty="0">
                        <a:latin typeface="Candara" pitchFamily="34" charset="0"/>
                      </a:endParaRPr>
                    </a:p>
                  </a:txBody>
                  <a:tcPr/>
                </a:tc>
              </a:tr>
              <a:tr h="370840">
                <a:tc>
                  <a:txBody>
                    <a:bodyPr/>
                    <a:lstStyle/>
                    <a:p>
                      <a:r>
                        <a:rPr lang="en-US" sz="1400" dirty="0" smtClean="0"/>
                        <a:t>Sleepy-looking</a:t>
                      </a:r>
                      <a:endParaRPr lang="en-US" sz="1400" dirty="0">
                        <a:latin typeface="Candara" pitchFamily="34" charset="0"/>
                      </a:endParaRPr>
                    </a:p>
                  </a:txBody>
                  <a:tcPr/>
                </a:tc>
                <a:tc>
                  <a:txBody>
                    <a:bodyPr/>
                    <a:lstStyle/>
                    <a:p>
                      <a:r>
                        <a:rPr lang="en-US" sz="1400" dirty="0" smtClean="0"/>
                        <a:t>Deep snoring</a:t>
                      </a:r>
                      <a:r>
                        <a:rPr lang="en-US" sz="1400" baseline="0" dirty="0" smtClean="0"/>
                        <a:t> or gurgling (death rattle)</a:t>
                      </a:r>
                      <a:endParaRPr lang="en-US" sz="1400" dirty="0">
                        <a:latin typeface="Candara" pitchFamily="34" charset="0"/>
                      </a:endParaRPr>
                    </a:p>
                  </a:txBody>
                  <a:tcPr/>
                </a:tc>
              </a:tr>
              <a:tr h="370840">
                <a:tc>
                  <a:txBody>
                    <a:bodyPr/>
                    <a:lstStyle/>
                    <a:p>
                      <a:r>
                        <a:rPr lang="en-US" sz="1400" dirty="0" smtClean="0"/>
                        <a:t>Responsive</a:t>
                      </a:r>
                      <a:r>
                        <a:rPr lang="en-US" sz="1400" baseline="0" dirty="0" smtClean="0"/>
                        <a:t> to shouting, sternal rub or ear lobe pinch</a:t>
                      </a:r>
                      <a:endParaRPr lang="en-US" sz="1400" dirty="0">
                        <a:latin typeface="Candara" pitchFamily="34" charset="0"/>
                      </a:endParaRPr>
                    </a:p>
                  </a:txBody>
                  <a:tcPr/>
                </a:tc>
                <a:tc>
                  <a:txBody>
                    <a:bodyPr/>
                    <a:lstStyle/>
                    <a:p>
                      <a:r>
                        <a:rPr lang="en-US" sz="1400" dirty="0" smtClean="0"/>
                        <a:t>Unresponsive to any</a:t>
                      </a:r>
                      <a:r>
                        <a:rPr lang="en-US" sz="1400" baseline="0" dirty="0" smtClean="0"/>
                        <a:t> stimuli</a:t>
                      </a:r>
                      <a:endParaRPr lang="en-US" sz="1400" dirty="0">
                        <a:latin typeface="Candara" pitchFamily="34" charset="0"/>
                      </a:endParaRPr>
                    </a:p>
                  </a:txBody>
                  <a:tcPr/>
                </a:tc>
              </a:tr>
              <a:tr h="370840">
                <a:tc>
                  <a:txBody>
                    <a:bodyPr/>
                    <a:lstStyle/>
                    <a:p>
                      <a:r>
                        <a:rPr lang="en-US" sz="1400" dirty="0" smtClean="0"/>
                        <a:t>Normal heart rate and/or pulse</a:t>
                      </a:r>
                      <a:endParaRPr lang="en-US" sz="1400" dirty="0">
                        <a:latin typeface="Candara" pitchFamily="34" charset="0"/>
                      </a:endParaRPr>
                    </a:p>
                  </a:txBody>
                  <a:tcPr/>
                </a:tc>
                <a:tc>
                  <a:txBody>
                    <a:bodyPr/>
                    <a:lstStyle/>
                    <a:p>
                      <a:r>
                        <a:rPr lang="en-US" sz="1400" dirty="0" smtClean="0"/>
                        <a:t>Slow or no heart</a:t>
                      </a:r>
                      <a:r>
                        <a:rPr lang="en-US" sz="1400" baseline="0" dirty="0" smtClean="0"/>
                        <a:t> rate and/or pulse</a:t>
                      </a:r>
                      <a:endParaRPr lang="en-US" sz="1400" dirty="0">
                        <a:latin typeface="Candara" pitchFamily="34" charset="0"/>
                      </a:endParaRPr>
                    </a:p>
                  </a:txBody>
                  <a:tcPr/>
                </a:tc>
              </a:tr>
              <a:tr h="370840">
                <a:tc>
                  <a:txBody>
                    <a:bodyPr/>
                    <a:lstStyle/>
                    <a:p>
                      <a:r>
                        <a:rPr lang="en-US" sz="1400" dirty="0" smtClean="0"/>
                        <a:t>Normal skin tone</a:t>
                      </a:r>
                      <a:endParaRPr lang="en-US" sz="1400" dirty="0">
                        <a:latin typeface="Candara" pitchFamily="34" charset="0"/>
                      </a:endParaRPr>
                    </a:p>
                  </a:txBody>
                  <a:tcPr/>
                </a:tc>
                <a:tc>
                  <a:txBody>
                    <a:bodyPr/>
                    <a:lstStyle/>
                    <a:p>
                      <a:r>
                        <a:rPr lang="en-US" sz="1400" dirty="0" smtClean="0"/>
                        <a:t>Blue</a:t>
                      </a:r>
                      <a:r>
                        <a:rPr lang="en-US" sz="1400" baseline="0" dirty="0" smtClean="0"/>
                        <a:t> lips and/or fingertips</a:t>
                      </a:r>
                      <a:endParaRPr lang="en-US" sz="1400" dirty="0">
                        <a:latin typeface="Candara"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sz="3600" dirty="0" smtClean="0">
                <a:solidFill>
                  <a:srgbClr val="FF0000"/>
                </a:solidFill>
                <a:latin typeface="Candara" pitchFamily="34" charset="0"/>
              </a:rPr>
              <a:t>REVIVE!</a:t>
            </a:r>
            <a:r>
              <a:rPr lang="en-US" sz="3600" dirty="0" smtClean="0">
                <a:latin typeface="Candara" pitchFamily="34" charset="0"/>
              </a:rPr>
              <a:t> – Naloxone</a:t>
            </a:r>
            <a:endParaRPr lang="en-US" sz="3600" b="0" dirty="0"/>
          </a:p>
        </p:txBody>
      </p:sp>
      <p:sp>
        <p:nvSpPr>
          <p:cNvPr id="120835" name="Rectangle 3"/>
          <p:cNvSpPr>
            <a:spLocks noGrp="1" noChangeArrowheads="1"/>
          </p:cNvSpPr>
          <p:nvPr>
            <p:ph type="body" idx="1"/>
          </p:nvPr>
        </p:nvSpPr>
        <p:spPr>
          <a:xfrm>
            <a:off x="457200" y="1447800"/>
            <a:ext cx="8229600" cy="4683125"/>
          </a:xfrm>
        </p:spPr>
        <p:txBody>
          <a:bodyPr/>
          <a:lstStyle/>
          <a:p>
            <a:pPr marL="571500" indent="-571500">
              <a:lnSpc>
                <a:spcPct val="90000"/>
              </a:lnSpc>
              <a:buNone/>
            </a:pPr>
            <a:r>
              <a:rPr lang="en-US" dirty="0" smtClean="0">
                <a:latin typeface="Candara" pitchFamily="34" charset="0"/>
              </a:rPr>
              <a:t>How does naloxone work?</a:t>
            </a:r>
            <a:endParaRPr lang="en-US" dirty="0">
              <a:latin typeface="Candara" pitchFamily="34" charset="0"/>
            </a:endParaRPr>
          </a:p>
        </p:txBody>
      </p:sp>
      <p:pic>
        <p:nvPicPr>
          <p:cNvPr id="9" name="Picture 3" descr="http://www.naabt.org/images/bt_slide_3.jpg"/>
          <p:cNvPicPr>
            <a:picLocks noChangeAspect="1" noChangeArrowheads="1"/>
          </p:cNvPicPr>
          <p:nvPr/>
        </p:nvPicPr>
        <p:blipFill>
          <a:blip r:embed="rId3" r:link="rId4" cstate="print"/>
          <a:srcRect/>
          <a:stretch>
            <a:fillRect/>
          </a:stretch>
        </p:blipFill>
        <p:spPr bwMode="auto">
          <a:xfrm>
            <a:off x="1600200" y="1946578"/>
            <a:ext cx="6096000" cy="4433585"/>
          </a:xfrm>
          <a:prstGeom prst="rect">
            <a:avLst/>
          </a:prstGeom>
          <a:noFill/>
          <a:ln w="9525">
            <a:noFill/>
            <a:miter lim="800000"/>
            <a:headEnd/>
            <a:tailEnd/>
          </a:ln>
          <a:effectLst/>
        </p:spPr>
      </p:pic>
      <p:sp>
        <p:nvSpPr>
          <p:cNvPr id="14" name="Text Box 4"/>
          <p:cNvSpPr txBox="1">
            <a:spLocks noChangeArrowheads="1"/>
          </p:cNvSpPr>
          <p:nvPr/>
        </p:nvSpPr>
        <p:spPr bwMode="auto">
          <a:xfrm>
            <a:off x="5257800" y="4114800"/>
            <a:ext cx="3200400" cy="2286000"/>
          </a:xfrm>
          <a:prstGeom prst="rect">
            <a:avLst/>
          </a:prstGeom>
          <a:solidFill>
            <a:srgbClr val="FF9900"/>
          </a:solidFill>
          <a:ln w="9525" algn="ctr">
            <a:solidFill>
              <a:srgbClr val="000000"/>
            </a:solidFill>
            <a:miter lim="800000"/>
            <a:headEnd/>
            <a:tailEnd/>
          </a:ln>
          <a:effectLst/>
        </p:spPr>
        <p:txBody>
          <a:bodyPr/>
          <a:lstStyle/>
          <a:p>
            <a:pPr algn="just" eaLnBrk="0" hangingPunct="0"/>
            <a:r>
              <a:rPr lang="en-US" sz="2000" dirty="0" smtClean="0">
                <a:latin typeface="Candara" pitchFamily="34" charset="0"/>
              </a:rPr>
              <a:t>Naloxone </a:t>
            </a:r>
            <a:r>
              <a:rPr lang="en-US" sz="2000" dirty="0">
                <a:latin typeface="Candara" pitchFamily="34" charset="0"/>
              </a:rPr>
              <a:t>has a stronger affinity to the opioid receptors than the </a:t>
            </a:r>
            <a:r>
              <a:rPr lang="en-US" sz="2000" dirty="0" smtClean="0">
                <a:latin typeface="Candara" pitchFamily="34" charset="0"/>
              </a:rPr>
              <a:t>opioid, </a:t>
            </a:r>
            <a:r>
              <a:rPr lang="en-US" sz="2000" dirty="0">
                <a:latin typeface="Candara" pitchFamily="34" charset="0"/>
              </a:rPr>
              <a:t>so it knocks the heroin off the receptors for a short time and lets the person breathe again.</a:t>
            </a:r>
          </a:p>
        </p:txBody>
      </p:sp>
      <p:sp>
        <p:nvSpPr>
          <p:cNvPr id="15" name="Text Box 5"/>
          <p:cNvSpPr txBox="1">
            <a:spLocks noChangeArrowheads="1"/>
          </p:cNvSpPr>
          <p:nvPr/>
        </p:nvSpPr>
        <p:spPr bwMode="auto">
          <a:xfrm>
            <a:off x="2133600" y="5638800"/>
            <a:ext cx="1143000" cy="6858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a:latin typeface="Candara" pitchFamily="34" charset="0"/>
              </a:rPr>
              <a:t>Opioid receptor</a:t>
            </a:r>
          </a:p>
        </p:txBody>
      </p:sp>
      <p:sp>
        <p:nvSpPr>
          <p:cNvPr id="16" name="Text Box 6"/>
          <p:cNvSpPr txBox="1">
            <a:spLocks noChangeArrowheads="1"/>
          </p:cNvSpPr>
          <p:nvPr/>
        </p:nvSpPr>
        <p:spPr bwMode="auto">
          <a:xfrm>
            <a:off x="2362200" y="4724400"/>
            <a:ext cx="1295400" cy="3810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smtClean="0">
                <a:latin typeface="Candara" pitchFamily="34" charset="0"/>
              </a:rPr>
              <a:t>Naloxone</a:t>
            </a:r>
            <a:endParaRPr lang="en-US" sz="2000" dirty="0">
              <a:latin typeface="Candara" pitchFamily="34" charset="0"/>
            </a:endParaRPr>
          </a:p>
        </p:txBody>
      </p:sp>
      <p:sp>
        <p:nvSpPr>
          <p:cNvPr id="17" name="Text Box 7"/>
          <p:cNvSpPr txBox="1">
            <a:spLocks noChangeArrowheads="1"/>
          </p:cNvSpPr>
          <p:nvPr/>
        </p:nvSpPr>
        <p:spPr bwMode="auto">
          <a:xfrm>
            <a:off x="1600200" y="2057400"/>
            <a:ext cx="990600" cy="381000"/>
          </a:xfrm>
          <a:prstGeom prst="rect">
            <a:avLst/>
          </a:prstGeom>
          <a:solidFill>
            <a:srgbClr val="FF9900"/>
          </a:solidFill>
          <a:ln w="9525" algn="ctr">
            <a:solidFill>
              <a:srgbClr val="000000"/>
            </a:solidFill>
            <a:miter lim="800000"/>
            <a:headEnd/>
            <a:tailEnd/>
          </a:ln>
          <a:effectLst/>
        </p:spPr>
        <p:txBody>
          <a:bodyPr/>
          <a:lstStyle/>
          <a:p>
            <a:pPr eaLnBrk="0" hangingPunct="0"/>
            <a:r>
              <a:rPr lang="en-US" sz="2000" dirty="0" smtClean="0">
                <a:latin typeface="Candara" pitchFamily="34" charset="0"/>
              </a:rPr>
              <a:t>Opioid</a:t>
            </a:r>
            <a:endParaRPr lang="en-US" sz="2000" dirty="0">
              <a:latin typeface="Candara" pitchFamily="34" charset="0"/>
            </a:endParaRPr>
          </a:p>
        </p:txBody>
      </p:sp>
      <p:sp>
        <p:nvSpPr>
          <p:cNvPr id="18" name="Line 8"/>
          <p:cNvSpPr>
            <a:spLocks noChangeShapeType="1"/>
          </p:cNvSpPr>
          <p:nvPr/>
        </p:nvSpPr>
        <p:spPr bwMode="auto">
          <a:xfrm flipV="1">
            <a:off x="3124200" y="5029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19" name="Line 9"/>
          <p:cNvSpPr>
            <a:spLocks noChangeShapeType="1"/>
          </p:cNvSpPr>
          <p:nvPr/>
        </p:nvSpPr>
        <p:spPr bwMode="auto">
          <a:xfrm flipV="1">
            <a:off x="3505200" y="4038600"/>
            <a:ext cx="838200" cy="685800"/>
          </a:xfrm>
          <a:prstGeom prst="line">
            <a:avLst/>
          </a:prstGeom>
          <a:noFill/>
          <a:ln w="25400">
            <a:solidFill>
              <a:srgbClr val="FF9900"/>
            </a:solidFill>
            <a:round/>
            <a:headEnd/>
            <a:tailEnd type="triangle" w="med" len="med"/>
          </a:ln>
          <a:effectLst/>
        </p:spPr>
        <p:txBody>
          <a:bodyPr/>
          <a:lstStyle/>
          <a:p>
            <a:endParaRPr lang="en-US" dirty="0"/>
          </a:p>
        </p:txBody>
      </p:sp>
      <p:sp>
        <p:nvSpPr>
          <p:cNvPr id="20" name="Line 10"/>
          <p:cNvSpPr>
            <a:spLocks noChangeShapeType="1"/>
          </p:cNvSpPr>
          <p:nvPr/>
        </p:nvSpPr>
        <p:spPr bwMode="auto">
          <a:xfrm flipV="1">
            <a:off x="3505200" y="3581400"/>
            <a:ext cx="1143000" cy="1143000"/>
          </a:xfrm>
          <a:prstGeom prst="line">
            <a:avLst/>
          </a:prstGeom>
          <a:noFill/>
          <a:ln w="25400">
            <a:solidFill>
              <a:srgbClr val="FF9900"/>
            </a:solidFill>
            <a:round/>
            <a:headEnd/>
            <a:tailEnd type="triangle" w="med" len="med"/>
          </a:ln>
          <a:effectLst/>
        </p:spPr>
        <p:txBody>
          <a:bodyPr/>
          <a:lstStyle/>
          <a:p>
            <a:endParaRPr lang="en-US" dirty="0"/>
          </a:p>
        </p:txBody>
      </p:sp>
      <p:sp>
        <p:nvSpPr>
          <p:cNvPr id="21" name="Line 11"/>
          <p:cNvSpPr>
            <a:spLocks noChangeShapeType="1"/>
          </p:cNvSpPr>
          <p:nvPr/>
        </p:nvSpPr>
        <p:spPr bwMode="auto">
          <a:xfrm flipV="1">
            <a:off x="3505200" y="3886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22" name="Line 12"/>
          <p:cNvSpPr>
            <a:spLocks noChangeShapeType="1"/>
          </p:cNvSpPr>
          <p:nvPr/>
        </p:nvSpPr>
        <p:spPr bwMode="auto">
          <a:xfrm>
            <a:off x="2590800" y="2133600"/>
            <a:ext cx="304800" cy="914400"/>
          </a:xfrm>
          <a:prstGeom prst="line">
            <a:avLst/>
          </a:prstGeom>
          <a:noFill/>
          <a:ln w="25400">
            <a:solidFill>
              <a:srgbClr val="FF9900"/>
            </a:solidFill>
            <a:round/>
            <a:headEnd/>
            <a:tailEnd type="triangle" w="med" len="med"/>
          </a:ln>
          <a:effectLst/>
        </p:spPr>
        <p:txBody>
          <a:bodyPr/>
          <a:lstStyle/>
          <a:p>
            <a:endParaRPr lang="en-US" dirty="0"/>
          </a:p>
        </p:txBody>
      </p:sp>
      <p:sp>
        <p:nvSpPr>
          <p:cNvPr id="23" name="Line 13"/>
          <p:cNvSpPr>
            <a:spLocks noChangeShapeType="1"/>
          </p:cNvSpPr>
          <p:nvPr/>
        </p:nvSpPr>
        <p:spPr bwMode="auto">
          <a:xfrm>
            <a:off x="2590800" y="2133600"/>
            <a:ext cx="1295400" cy="685800"/>
          </a:xfrm>
          <a:prstGeom prst="line">
            <a:avLst/>
          </a:prstGeom>
          <a:noFill/>
          <a:ln w="25400">
            <a:solidFill>
              <a:srgbClr val="FF9900"/>
            </a:solidFill>
            <a:round/>
            <a:headEnd/>
            <a:tailEnd type="triangle" w="med" len="med"/>
          </a:ln>
          <a:effectLst/>
        </p:spPr>
        <p:txBody>
          <a:bodyPr/>
          <a:lstStyle/>
          <a:p>
            <a:endParaRPr lang="en-US" dirty="0"/>
          </a:p>
        </p:txBody>
      </p:sp>
      <p:sp>
        <p:nvSpPr>
          <p:cNvPr id="24" name="Line 14"/>
          <p:cNvSpPr>
            <a:spLocks noChangeShapeType="1"/>
          </p:cNvSpPr>
          <p:nvPr/>
        </p:nvSpPr>
        <p:spPr bwMode="auto">
          <a:xfrm>
            <a:off x="2590800" y="2133600"/>
            <a:ext cx="3352800" cy="685800"/>
          </a:xfrm>
          <a:prstGeom prst="line">
            <a:avLst/>
          </a:prstGeom>
          <a:noFill/>
          <a:ln w="25400">
            <a:solidFill>
              <a:srgbClr val="FF9900"/>
            </a:solidFill>
            <a:round/>
            <a:headEnd/>
            <a:tailEnd type="triangle" w="med" len="med"/>
          </a:ln>
          <a:effectLst/>
        </p:spPr>
        <p:txBody>
          <a:bodyPr/>
          <a:lstStyle/>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sz="3600" dirty="0" smtClean="0">
                <a:solidFill>
                  <a:srgbClr val="FF0000"/>
                </a:solidFill>
                <a:latin typeface="Candara" pitchFamily="34" charset="0"/>
              </a:rPr>
              <a:t>REVIVE!</a:t>
            </a:r>
            <a:r>
              <a:rPr lang="en-US" sz="3600" dirty="0" smtClean="0">
                <a:latin typeface="Candara" pitchFamily="34" charset="0"/>
              </a:rPr>
              <a:t> – Naloxone</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dirty="0" smtClean="0">
                <a:latin typeface="Candara" pitchFamily="34" charset="0"/>
              </a:rPr>
              <a:t>Is naloxone safe?</a:t>
            </a:r>
            <a:endParaRPr lang="en-US" sz="2800" dirty="0" smtClean="0">
              <a:latin typeface="Candara" pitchFamily="34" charset="0"/>
            </a:endParaRPr>
          </a:p>
          <a:p>
            <a:pPr marL="571500" indent="-571500">
              <a:lnSpc>
                <a:spcPct val="90000"/>
              </a:lnSpc>
              <a:buSzPct val="100000"/>
              <a:buFont typeface="Arial" pitchFamily="34" charset="0"/>
              <a:buChar char="•"/>
            </a:pPr>
            <a:r>
              <a:rPr lang="en-US" sz="2800" dirty="0" smtClean="0">
                <a:latin typeface="Candara" pitchFamily="34" charset="0"/>
              </a:rPr>
              <a:t>Pure antagonist, no potential for abuse</a:t>
            </a:r>
          </a:p>
          <a:p>
            <a:pPr marL="571500" indent="-571500">
              <a:lnSpc>
                <a:spcPct val="90000"/>
              </a:lnSpc>
              <a:buSzPct val="100000"/>
              <a:buFont typeface="Arial" pitchFamily="34" charset="0"/>
              <a:buChar char="•"/>
            </a:pPr>
            <a:r>
              <a:rPr lang="en-US" sz="2800" dirty="0" smtClean="0">
                <a:latin typeface="Candara" pitchFamily="34" charset="0"/>
              </a:rPr>
              <a:t>Same dose for an adult or child, labeled as safe for use for pregnant women and children</a:t>
            </a:r>
          </a:p>
          <a:p>
            <a:pPr marL="571500" indent="-571500">
              <a:lnSpc>
                <a:spcPct val="90000"/>
              </a:lnSpc>
              <a:buSzPct val="100000"/>
              <a:buFont typeface="Arial" pitchFamily="34" charset="0"/>
              <a:buChar char="•"/>
            </a:pPr>
            <a:r>
              <a:rPr lang="en-US" sz="2800" dirty="0" smtClean="0">
                <a:latin typeface="Candara" pitchFamily="34" charset="0"/>
              </a:rPr>
              <a:t>Rare and mild side effects</a:t>
            </a:r>
          </a:p>
          <a:p>
            <a:pPr marL="571500" indent="-571500">
              <a:lnSpc>
                <a:spcPct val="90000"/>
              </a:lnSpc>
              <a:buSzPct val="100000"/>
              <a:buFont typeface="Arial" pitchFamily="34" charset="0"/>
              <a:buChar char="•"/>
            </a:pPr>
            <a:r>
              <a:rPr lang="en-US" sz="2800" dirty="0" smtClean="0">
                <a:latin typeface="Candara" pitchFamily="34" charset="0"/>
              </a:rPr>
              <a:t>No danger in case of accidental administration</a:t>
            </a:r>
          </a:p>
          <a:p>
            <a:pPr marL="571500" indent="-571500">
              <a:lnSpc>
                <a:spcPct val="90000"/>
              </a:lnSpc>
              <a:buSzPct val="100000"/>
              <a:buFont typeface="Arial" pitchFamily="34" charset="0"/>
              <a:buChar char="•"/>
            </a:pPr>
            <a:r>
              <a:rPr lang="en-US" sz="2800" dirty="0" smtClean="0">
                <a:latin typeface="Candara" pitchFamily="34" charset="0"/>
              </a:rPr>
              <a:t>Works ONLY on opioids, no potential for side effects if person is using multiple substances</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sz="3600" dirty="0" smtClean="0">
                <a:solidFill>
                  <a:srgbClr val="FF0000"/>
                </a:solidFill>
                <a:latin typeface="Candara" pitchFamily="34" charset="0"/>
              </a:rPr>
              <a:t>REVIVE!</a:t>
            </a:r>
            <a:r>
              <a:rPr lang="en-US" sz="3600" dirty="0" smtClean="0">
                <a:latin typeface="Candara" pitchFamily="34" charset="0"/>
              </a:rPr>
              <a:t> – Risk Factors for Opioid Overdose</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endParaRPr lang="en-US"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gn="ctr">
              <a:lnSpc>
                <a:spcPct val="90000"/>
              </a:lnSpc>
              <a:buNone/>
            </a:pPr>
            <a:r>
              <a:rPr lang="en-US" dirty="0" smtClean="0">
                <a:latin typeface="Candara" pitchFamily="34" charset="0"/>
              </a:rPr>
              <a:t>What are some of the risk factors that can make</a:t>
            </a:r>
          </a:p>
          <a:p>
            <a:pPr marL="571500" indent="-571500" algn="ctr">
              <a:lnSpc>
                <a:spcPct val="90000"/>
              </a:lnSpc>
              <a:buNone/>
            </a:pPr>
            <a:r>
              <a:rPr lang="en-US" dirty="0" smtClean="0">
                <a:latin typeface="Candara" pitchFamily="34" charset="0"/>
              </a:rPr>
              <a:t>someone more likely to overdose on opioids?</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dirty="0" smtClean="0">
                <a:latin typeface="Candara" pitchFamily="34" charset="0"/>
              </a:rPr>
              <a:t>Risk factors for opioid overdose emergencies include:</a:t>
            </a:r>
          </a:p>
          <a:p>
            <a:pPr lvl="0"/>
            <a:r>
              <a:rPr lang="en-US" sz="2000" dirty="0" smtClean="0">
                <a:latin typeface="Candara" pitchFamily="34" charset="0"/>
              </a:rPr>
              <a:t>Prior Overdose</a:t>
            </a:r>
          </a:p>
          <a:p>
            <a:pPr lvl="0"/>
            <a:r>
              <a:rPr lang="en-US" sz="2000" dirty="0" smtClean="0">
                <a:latin typeface="Candara" pitchFamily="34" charset="0"/>
              </a:rPr>
              <a:t>Reduced tolerance – previous users who have stopped using due to abstinence, illness, treatment, or incarceration</a:t>
            </a:r>
          </a:p>
          <a:p>
            <a:pPr lvl="0"/>
            <a:r>
              <a:rPr lang="en-US" sz="2000" dirty="0" smtClean="0">
                <a:latin typeface="Candara" pitchFamily="34" charset="0"/>
              </a:rPr>
              <a:t>Mixing drugs – combining opioids with other drugs, including alcohol, stimulants or depressants. Combining stimulants and depressants DO NOT CANCEL EACH OTHER OUT.</a:t>
            </a:r>
          </a:p>
          <a:p>
            <a:pPr lvl="0"/>
            <a:r>
              <a:rPr lang="en-US" sz="2000" dirty="0" smtClean="0">
                <a:latin typeface="Candara" pitchFamily="34" charset="0"/>
              </a:rPr>
              <a:t>Using alone</a:t>
            </a:r>
          </a:p>
          <a:p>
            <a:pPr lvl="0"/>
            <a:r>
              <a:rPr lang="en-US" sz="2000" dirty="0" smtClean="0">
                <a:latin typeface="Candara" pitchFamily="34" charset="0"/>
              </a:rPr>
              <a:t>Variations in strength/quantity, or changing formulations (e.g., switching from quick acting to long lasting/extended release)</a:t>
            </a:r>
          </a:p>
          <a:p>
            <a:pPr lvl="0"/>
            <a:r>
              <a:rPr lang="en-US" sz="2000" dirty="0" smtClean="0">
                <a:latin typeface="Candara" pitchFamily="34" charset="0"/>
              </a:rPr>
              <a:t>Medical conditions such as chronic lung disease or kidney or liver problems</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dirty="0" smtClean="0">
                <a:latin typeface="Candara" pitchFamily="34" charset="0"/>
              </a:rPr>
              <a:t>Welcome and Introductions</a:t>
            </a:r>
          </a:p>
          <a:p>
            <a:pPr marL="571500" indent="-571500">
              <a:lnSpc>
                <a:spcPct val="90000"/>
              </a:lnSpc>
              <a:buNone/>
            </a:pPr>
            <a:endParaRPr lang="en-US" dirty="0" smtClean="0">
              <a:latin typeface="Candara" pitchFamily="34" charset="0"/>
            </a:endParaRPr>
          </a:p>
          <a:p>
            <a:pPr marL="866775" lvl="2" indent="-571500">
              <a:lnSpc>
                <a:spcPct val="90000"/>
              </a:lnSpc>
              <a:buClr>
                <a:schemeClr val="tx2"/>
              </a:buClr>
            </a:pPr>
            <a:r>
              <a:rPr lang="en-US" sz="3000" dirty="0" smtClean="0">
                <a:latin typeface="Candara" pitchFamily="34" charset="0"/>
              </a:rPr>
              <a:t>Please sign in</a:t>
            </a:r>
          </a:p>
          <a:p>
            <a:pPr marL="866775" lvl="2" indent="-571500">
              <a:lnSpc>
                <a:spcPct val="90000"/>
              </a:lnSpc>
              <a:buClr>
                <a:schemeClr val="tx2"/>
              </a:buClr>
            </a:pPr>
            <a:r>
              <a:rPr lang="en-US" sz="3000" dirty="0" smtClean="0">
                <a:latin typeface="Candara" pitchFamily="34" charset="0"/>
              </a:rPr>
              <a:t>Please </a:t>
            </a:r>
            <a:r>
              <a:rPr lang="en-US" sz="3000" dirty="0">
                <a:latin typeface="Candara" pitchFamily="34" charset="0"/>
              </a:rPr>
              <a:t>complete a registration </a:t>
            </a:r>
            <a:r>
              <a:rPr lang="en-US" sz="3000" dirty="0" smtClean="0">
                <a:latin typeface="Candara" pitchFamily="34" charset="0"/>
              </a:rPr>
              <a:t>form </a:t>
            </a:r>
          </a:p>
          <a:p>
            <a:pPr marL="866775" lvl="2" indent="-571500">
              <a:lnSpc>
                <a:spcPct val="90000"/>
              </a:lnSpc>
              <a:buClr>
                <a:schemeClr val="tx2"/>
              </a:buClr>
            </a:pPr>
            <a:r>
              <a:rPr lang="en-US" sz="3000" dirty="0" smtClean="0">
                <a:latin typeface="Candara" pitchFamily="34" charset="0"/>
              </a:rPr>
              <a:t>Overview of Trainer Handbook and REVIVE! Kit</a:t>
            </a:r>
            <a:endParaRPr lang="en-US" sz="3000" dirty="0" smtClean="0">
              <a:solidFill>
                <a:srgbClr val="FF0000"/>
              </a:solidFill>
              <a:latin typeface="Candar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dirty="0" smtClean="0">
                <a:latin typeface="Candara" pitchFamily="34" charset="0"/>
              </a:rPr>
              <a:t>Myths about overdose reversal:</a:t>
            </a:r>
            <a:endParaRPr lang="en-US" sz="28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gn="ctr">
              <a:lnSpc>
                <a:spcPct val="90000"/>
              </a:lnSpc>
              <a:buNone/>
            </a:pPr>
            <a:r>
              <a:rPr lang="en-US" sz="2800" dirty="0" smtClean="0">
                <a:latin typeface="Candara" pitchFamily="34" charset="0"/>
              </a:rPr>
              <a:t>What are some myths you have  heard about ways to</a:t>
            </a:r>
          </a:p>
          <a:p>
            <a:pPr marL="571500" indent="-571500" algn="ctr">
              <a:lnSpc>
                <a:spcPct val="90000"/>
              </a:lnSpc>
              <a:buNone/>
            </a:pPr>
            <a:r>
              <a:rPr lang="en-US" sz="2800" dirty="0" smtClean="0">
                <a:latin typeface="Candara" pitchFamily="34" charset="0"/>
              </a:rPr>
              <a:t>reverse an opioid overdose?</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2400" dirty="0" smtClean="0">
                <a:latin typeface="Candara" pitchFamily="34" charset="0"/>
              </a:rPr>
              <a:t>There are many myths about how to reverse an opioid overdose. Here are some, and why you SHOULD NOT DO THEM.</a:t>
            </a:r>
          </a:p>
          <a:p>
            <a:pPr lvl="0"/>
            <a:r>
              <a:rPr lang="en-US" sz="1600" dirty="0" smtClean="0">
                <a:latin typeface="Candara" pitchFamily="34" charset="0"/>
              </a:rPr>
              <a:t>DO NOT put the individual in a bath. They could drown.</a:t>
            </a:r>
          </a:p>
          <a:p>
            <a:pPr lvl="0"/>
            <a:r>
              <a:rPr lang="en-US" sz="1600" dirty="0" smtClean="0">
                <a:latin typeface="Candara" pitchFamily="34" charset="0"/>
              </a:rPr>
              <a:t>DO NOT induce vomiting or give the individual something to drink. They could choke.</a:t>
            </a:r>
          </a:p>
          <a:p>
            <a:pPr lvl="0"/>
            <a:r>
              <a:rPr lang="en-US" sz="1600" dirty="0" smtClean="0">
                <a:latin typeface="Candara" pitchFamily="34" charset="0"/>
              </a:rPr>
              <a:t>DO NOT put the person in an ice bath or put ice in their clothing or in any bodily orifices. Cooling down the core temperature of an individual who is experiencing an opioid overdose is dangerous because it can further depress their heart rate.</a:t>
            </a:r>
          </a:p>
          <a:p>
            <a:pPr lvl="0"/>
            <a:r>
              <a:rPr lang="en-US" sz="1600" dirty="0" smtClean="0">
                <a:latin typeface="Candara" pitchFamily="34" charset="0"/>
              </a:rPr>
              <a:t>DO NOT try and stimulate the individual in a way that could cause harm, such as slapping them hard, kicking them, or other more aggressive actions that may cause long-term physical damage.</a:t>
            </a:r>
          </a:p>
          <a:p>
            <a:pPr lvl="0"/>
            <a:r>
              <a:rPr lang="en-US" sz="1600" dirty="0" smtClean="0">
                <a:latin typeface="Candara" pitchFamily="34" charset="0"/>
              </a:rPr>
              <a:t>DO NOT inject them with any foreign substances (e.g., salt water or milk) or other drugs or force them to eat or drink anything. It will not help reverse the overdose and may expose the individual to bacterial or viral infection, abscesses, endocarditis, cellulitis, choking, etc.</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dirty="0" smtClean="0">
                <a:latin typeface="Candara" pitchFamily="34" charset="0"/>
              </a:rPr>
              <a:t>Myths about responding Opioid Overdose Emergencies key point of emphasis:</a:t>
            </a:r>
            <a:endParaRPr lang="en-US" sz="2800" dirty="0" smtClean="0">
              <a:latin typeface="Candara" pitchFamily="34" charset="0"/>
            </a:endParaRPr>
          </a:p>
          <a:p>
            <a:pPr marL="571500" indent="-571500">
              <a:lnSpc>
                <a:spcPct val="90000"/>
              </a:lnSpc>
              <a:buNone/>
            </a:pPr>
            <a:endParaRPr lang="en-US" sz="2800" dirty="0" smtClean="0">
              <a:latin typeface="Candara" pitchFamily="34" charset="0"/>
            </a:endParaRPr>
          </a:p>
          <a:p>
            <a:pPr marL="0" indent="-571500" algn="ctr">
              <a:lnSpc>
                <a:spcPct val="90000"/>
              </a:lnSpc>
              <a:buNone/>
            </a:pPr>
            <a:r>
              <a:rPr lang="en-US" sz="3600" b="1" dirty="0" smtClean="0">
                <a:solidFill>
                  <a:srgbClr val="FF0000"/>
                </a:solidFill>
                <a:latin typeface="Candara" pitchFamily="34" charset="0"/>
              </a:rPr>
              <a:t>Naloxone is the only effective response to an opioid overdose emergency!</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How to respond to a suspected opioid overdose emergency:</a:t>
            </a:r>
          </a:p>
          <a:p>
            <a:pPr marL="457200" indent="-457200">
              <a:buFont typeface="+mj-lt"/>
              <a:buAutoNum type="arabicPeriod"/>
            </a:pPr>
            <a:r>
              <a:rPr lang="en-US" sz="2400" dirty="0" smtClean="0">
                <a:latin typeface="Candara" pitchFamily="34" charset="0"/>
              </a:rPr>
              <a:t>Check for </a:t>
            </a:r>
            <a:r>
              <a:rPr lang="en-US" sz="2400" dirty="0">
                <a:latin typeface="Candara" pitchFamily="34" charset="0"/>
              </a:rPr>
              <a:t>responsiveness - </a:t>
            </a:r>
            <a:r>
              <a:rPr lang="en-US" sz="2400" dirty="0" smtClean="0">
                <a:latin typeface="Candara" pitchFamily="34" charset="0"/>
              </a:rPr>
              <a:t>if </a:t>
            </a:r>
            <a:r>
              <a:rPr lang="en-US" sz="2400" dirty="0">
                <a:latin typeface="Candara" pitchFamily="34" charset="0"/>
              </a:rPr>
              <a:t>unresponsive or </a:t>
            </a:r>
            <a:r>
              <a:rPr lang="en-US" sz="2400" dirty="0" smtClean="0">
                <a:latin typeface="Candara" pitchFamily="34" charset="0"/>
              </a:rPr>
              <a:t>shallow/irregular breathing is present, proceed to step 2</a:t>
            </a:r>
          </a:p>
          <a:p>
            <a:pPr marL="457200" lvl="0" indent="-457200">
              <a:buFont typeface="+mj-lt"/>
              <a:buAutoNum type="arabicPeriod"/>
            </a:pPr>
            <a:r>
              <a:rPr lang="en-US" sz="2400" dirty="0">
                <a:latin typeface="Candara" pitchFamily="34" charset="0"/>
              </a:rPr>
              <a:t>ADMINISTER NALOXONE </a:t>
            </a:r>
            <a:r>
              <a:rPr lang="en-US" sz="2400" dirty="0" smtClean="0">
                <a:latin typeface="Candara" pitchFamily="34" charset="0"/>
              </a:rPr>
              <a:t>and Apply Sticker</a:t>
            </a:r>
            <a:endParaRPr lang="en-US" sz="2400" dirty="0" smtClean="0">
              <a:latin typeface="Candara" pitchFamily="34" charset="0"/>
            </a:endParaRPr>
          </a:p>
          <a:p>
            <a:pPr marL="457200" lvl="0" indent="-457200">
              <a:buFont typeface="+mj-lt"/>
              <a:buAutoNum type="arabicPeriod"/>
            </a:pPr>
            <a:r>
              <a:rPr lang="en-US" sz="2400" dirty="0" smtClean="0">
                <a:latin typeface="Candara" pitchFamily="34" charset="0"/>
              </a:rPr>
              <a:t>Rescu</a:t>
            </a:r>
            <a:r>
              <a:rPr lang="en-US" sz="2400" dirty="0" smtClean="0">
                <a:latin typeface="Candara" pitchFamily="34" charset="0"/>
              </a:rPr>
              <a:t>e position; </a:t>
            </a:r>
            <a:r>
              <a:rPr lang="en-US" sz="2400" dirty="0" smtClean="0">
                <a:latin typeface="Candara" pitchFamily="34" charset="0"/>
              </a:rPr>
              <a:t>Call </a:t>
            </a:r>
            <a:r>
              <a:rPr lang="en-US" sz="2400" dirty="0" smtClean="0">
                <a:latin typeface="Candara" pitchFamily="34" charset="0"/>
              </a:rPr>
              <a:t>911</a:t>
            </a:r>
          </a:p>
          <a:p>
            <a:pPr marL="457200" lvl="0" indent="-457200">
              <a:buFont typeface="+mj-lt"/>
              <a:buAutoNum type="arabicPeriod"/>
            </a:pPr>
            <a:r>
              <a:rPr lang="en-US" sz="2400" dirty="0" smtClean="0">
                <a:latin typeface="Candara" pitchFamily="34" charset="0"/>
              </a:rPr>
              <a:t>Initiate rescue breathing if the person has not yet started breathing.</a:t>
            </a:r>
          </a:p>
          <a:p>
            <a:pPr marL="457200" lvl="0" indent="-457200">
              <a:buFont typeface="+mj-lt"/>
              <a:buAutoNum type="arabicPeriod"/>
            </a:pPr>
            <a:r>
              <a:rPr lang="en-US" sz="2400" dirty="0" smtClean="0">
                <a:latin typeface="Candara" pitchFamily="34" charset="0"/>
              </a:rPr>
              <a:t>Assess and respond based on outcome of first naloxone administration</a:t>
            </a:r>
            <a:endParaRPr lang="en-US" sz="2400" dirty="0" smtClean="0"/>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457200" lvl="0" indent="-457200">
              <a:buFont typeface="+mj-lt"/>
              <a:buAutoNum type="arabicPeriod"/>
            </a:pPr>
            <a:r>
              <a:rPr lang="en-US" sz="2200" b="1" dirty="0" smtClean="0">
                <a:latin typeface="Candara" pitchFamily="34" charset="0"/>
              </a:rPr>
              <a:t>Check for responsiveness</a:t>
            </a:r>
            <a:endParaRPr lang="en-US" sz="1400" dirty="0" smtClean="0">
              <a:latin typeface="Candara" pitchFamily="34" charset="0"/>
            </a:endParaRPr>
          </a:p>
          <a:p>
            <a:pPr marL="573088" indent="-341313"/>
            <a:r>
              <a:rPr lang="en-US" sz="2000" dirty="0">
                <a:latin typeface="Candara" pitchFamily="34" charset="0"/>
              </a:rPr>
              <a:t>Put on latex-free gloves from the REVIVE! kit.</a:t>
            </a:r>
          </a:p>
          <a:p>
            <a:pPr marL="573088" lvl="0" indent="-341313"/>
            <a:r>
              <a:rPr lang="en-US" sz="2000" dirty="0" smtClean="0">
                <a:latin typeface="Candara" pitchFamily="34" charset="0"/>
              </a:rPr>
              <a:t>Try </a:t>
            </a:r>
            <a:r>
              <a:rPr lang="en-US" sz="2000" dirty="0" smtClean="0">
                <a:latin typeface="Candara" pitchFamily="34" charset="0"/>
              </a:rPr>
              <a:t>to stimulate them. You can shout their name, tap their shoulder, or pinch their ear lobe.</a:t>
            </a:r>
          </a:p>
          <a:p>
            <a:pPr marL="573088" lvl="0" indent="-341313"/>
            <a:r>
              <a:rPr lang="en-US" sz="2000" dirty="0" smtClean="0">
                <a:latin typeface="Candara" pitchFamily="34" charset="0"/>
              </a:rPr>
              <a:t>Give a </a:t>
            </a:r>
            <a:r>
              <a:rPr lang="en-US" sz="2000" dirty="0" err="1" smtClean="0">
                <a:latin typeface="Candara" pitchFamily="34" charset="0"/>
              </a:rPr>
              <a:t>sternal</a:t>
            </a:r>
            <a:r>
              <a:rPr lang="en-US" sz="2000" dirty="0" smtClean="0">
                <a:latin typeface="Candara" pitchFamily="34" charset="0"/>
              </a:rPr>
              <a:t> rub. Make a fist and rake your knuckles hard up and down the front of the person’s sternum (breast bone). This is sometimes enough to wake the person up.</a:t>
            </a:r>
          </a:p>
          <a:p>
            <a:pPr marL="573088" lvl="0" indent="-341313"/>
            <a:r>
              <a:rPr lang="en-US" sz="2000" dirty="0" smtClean="0">
                <a:latin typeface="Candara" pitchFamily="34" charset="0"/>
              </a:rPr>
              <a:t>Check for breathing. Put your ear to the person’s mouth and nose so that you can also watch their chest. Feel for breath and watch to see if the person’s chest rises and falls.</a:t>
            </a:r>
          </a:p>
          <a:p>
            <a:pPr marL="573088" lvl="0" indent="-341313"/>
            <a:r>
              <a:rPr lang="en-US" sz="2000" dirty="0" smtClean="0">
                <a:latin typeface="Candara" pitchFamily="34" charset="0"/>
              </a:rPr>
              <a:t>If the person does not respond or is not breathing, proceed with the steps listed below.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2. Administer </a:t>
            </a:r>
            <a:r>
              <a:rPr lang="en-US" sz="3200" dirty="0" smtClean="0">
                <a:latin typeface="Candara" pitchFamily="34" charset="0"/>
              </a:rPr>
              <a:t>naloxone</a:t>
            </a:r>
          </a:p>
          <a:p>
            <a:pPr>
              <a:buNone/>
            </a:pPr>
            <a:r>
              <a:rPr lang="en-US" sz="1600" u="sng" cap="small" dirty="0" smtClean="0">
                <a:latin typeface="Candara" pitchFamily="34" charset="0"/>
              </a:rPr>
              <a:t>Intranasal</a:t>
            </a:r>
            <a:endParaRPr lang="en-US" sz="1600" dirty="0" smtClean="0">
              <a:latin typeface="Candara" pitchFamily="34" charset="0"/>
            </a:endParaRPr>
          </a:p>
          <a:p>
            <a:pPr marL="574675" lvl="0">
              <a:buFont typeface="+mj-lt"/>
              <a:buAutoNum type="arabicPeriod"/>
            </a:pPr>
            <a:r>
              <a:rPr lang="en-US" sz="1600" dirty="0" smtClean="0">
                <a:latin typeface="Candara" pitchFamily="34" charset="0"/>
              </a:rPr>
              <a:t>Pull the yellow caps off the syringe.</a:t>
            </a:r>
          </a:p>
          <a:p>
            <a:pPr marL="574675" lvl="0">
              <a:buFont typeface="+mj-lt"/>
              <a:buAutoNum type="arabicPeriod"/>
            </a:pPr>
            <a:r>
              <a:rPr lang="en-US" sz="1600" dirty="0" smtClean="0">
                <a:latin typeface="Candara" pitchFamily="34" charset="0"/>
              </a:rPr>
              <a:t>Pull the purple (may also be red or gray) cap off the naloxone capsule.</a:t>
            </a:r>
          </a:p>
          <a:p>
            <a:pPr marL="574675" lvl="0">
              <a:buFont typeface="+mj-lt"/>
              <a:buAutoNum type="arabicPeriod"/>
            </a:pPr>
            <a:r>
              <a:rPr lang="en-US" sz="1600" dirty="0" smtClean="0">
                <a:latin typeface="Candara" pitchFamily="34" charset="0"/>
              </a:rPr>
              <a:t>Screw the atomizer, which looks like a white cone, onto the threaded end of the syringe.</a:t>
            </a:r>
          </a:p>
          <a:p>
            <a:pPr marL="574675" lvl="0">
              <a:buFont typeface="+mj-lt"/>
              <a:buAutoNum type="arabicPeriod"/>
            </a:pPr>
            <a:r>
              <a:rPr lang="en-US" sz="1600" dirty="0" smtClean="0">
                <a:latin typeface="Candara" pitchFamily="34" charset="0"/>
              </a:rPr>
              <a:t>Gently screw the naloxone capsule into the syringe, open end first, until you feel it catch.</a:t>
            </a:r>
          </a:p>
          <a:p>
            <a:pPr marL="574675" lvl="0">
              <a:buFont typeface="+mj-lt"/>
              <a:buAutoNum type="arabicPeriod"/>
            </a:pPr>
            <a:r>
              <a:rPr lang="en-US" sz="1600" dirty="0" smtClean="0">
                <a:latin typeface="Candara" pitchFamily="34" charset="0"/>
              </a:rPr>
              <a:t>Put the tip of the spray device into one nostril and push on the capsule to spray half of the naloxone into the nostril; immediately switch to the other nostril and spray the other half of the naloxone into the nostril (see diagram below). The capsule has gradient marks to indicate when you have sprayed half of the medication.</a:t>
            </a:r>
          </a:p>
          <a:p>
            <a:pPr marL="573088" lvl="0" indent="-341313">
              <a:buNone/>
            </a:pPr>
            <a:endParaRPr lang="en-US" sz="1200" dirty="0" smtClean="0">
              <a:latin typeface="Candara" pitchFamily="34" charset="0"/>
            </a:endParaRPr>
          </a:p>
          <a:p>
            <a:pPr marL="0" indent="0">
              <a:buNone/>
            </a:pPr>
            <a:r>
              <a:rPr lang="en-US" sz="1800" b="1" dirty="0" smtClean="0">
                <a:latin typeface="Candara" pitchFamily="34" charset="0"/>
              </a:rPr>
              <a:t>Please Note</a:t>
            </a:r>
            <a:r>
              <a:rPr lang="en-US" sz="1800" dirty="0" smtClean="0">
                <a:latin typeface="Candara" pitchFamily="34" charset="0"/>
              </a:rPr>
              <a:t>: If someone is dependent on opioids, giving them naloxone may result in temporary withdrawal.  This response can include abrupt waking up, vomiting, diarrhea, sweating, and agitated behavior. Withdrawal is extremely unpleasant, but NOT life threatening and will only last until the naloxone has worn off.</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
        <p:nvSpPr>
          <p:cNvPr id="4" name="Rectangle 3"/>
          <p:cNvSpPr/>
          <p:nvPr/>
        </p:nvSpPr>
        <p:spPr>
          <a:xfrm>
            <a:off x="457200" y="5410200"/>
            <a:ext cx="8153400" cy="1219200"/>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Administer </a:t>
            </a:r>
            <a:r>
              <a:rPr lang="en-US" sz="3200" dirty="0" smtClean="0">
                <a:latin typeface="Candara" pitchFamily="34" charset="0"/>
              </a:rPr>
              <a:t>naloxone</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p:cNvPicPr/>
          <p:nvPr/>
        </p:nvPicPr>
        <p:blipFill>
          <a:blip r:embed="rId3" cstate="print"/>
          <a:srcRect t="8760"/>
          <a:stretch>
            <a:fillRect/>
          </a:stretch>
        </p:blipFill>
        <p:spPr bwMode="auto">
          <a:xfrm>
            <a:off x="762000" y="2514600"/>
            <a:ext cx="7620000" cy="3429000"/>
          </a:xfrm>
          <a:prstGeom prst="rect">
            <a:avLst/>
          </a:prstGeom>
          <a:noFill/>
          <a:ln w="9525" cap="flat">
            <a:noFill/>
            <a:round/>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gn="ctr">
              <a:lnSpc>
                <a:spcPct val="90000"/>
              </a:lnSpc>
              <a:buNone/>
            </a:pPr>
            <a:r>
              <a:rPr lang="en-US" sz="2400" dirty="0" smtClean="0">
                <a:latin typeface="Candara" pitchFamily="34" charset="0"/>
              </a:rPr>
              <a:t>Video – How to Prepare Naloxone for Administration</a:t>
            </a:r>
            <a:endParaRPr lang="en-US" sz="2400" dirty="0">
              <a:latin typeface="Candara" pitchFamily="34" charset="0"/>
            </a:endParaRPr>
          </a:p>
        </p:txBody>
      </p:sp>
      <p:pic>
        <p:nvPicPr>
          <p:cNvPr id="5" name="Picture 4" descr="trainingvideo.png">
            <a:hlinkClick r:id="rId3"/>
          </p:cNvPr>
          <p:cNvPicPr>
            <a:picLocks noChangeAspect="1"/>
          </p:cNvPicPr>
          <p:nvPr/>
        </p:nvPicPr>
        <p:blipFill>
          <a:blip r:embed="rId4" cstate="print"/>
          <a:stretch>
            <a:fillRect/>
          </a:stretch>
        </p:blipFill>
        <p:spPr>
          <a:xfrm>
            <a:off x="1524000" y="2286000"/>
            <a:ext cx="6096000" cy="4407877"/>
          </a:xfrm>
          <a:prstGeom prst="rect">
            <a:avLst/>
          </a:prstGeom>
        </p:spPr>
      </p:pic>
    </p:spTree>
    <p:extLst>
      <p:ext uri="{BB962C8B-B14F-4D97-AF65-F5344CB8AC3E}">
        <p14:creationId xmlns:p14="http://schemas.microsoft.com/office/powerpoint/2010/main" val="14643508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a:xfrm>
            <a:off x="457200" y="1447800"/>
            <a:ext cx="8229600" cy="5105399"/>
          </a:xfrm>
        </p:spPr>
        <p:txBody>
          <a:bodyPr/>
          <a:lstStyle/>
          <a:p>
            <a:pPr marL="0" indent="0">
              <a:buNone/>
            </a:pPr>
            <a:r>
              <a:rPr lang="en-US" sz="1400" dirty="0" smtClean="0">
                <a:latin typeface="Candara" pitchFamily="34" charset="0"/>
              </a:rPr>
              <a:t>EVZIO has visual and voice instructions that help guide the user through the injection process. Each EVZIO auto-injector contains only one dose of medicine. Caregivers should pinch the thigh muscle when injecting EVZIO into a child under the age of one.</a:t>
            </a:r>
          </a:p>
          <a:p>
            <a:pPr>
              <a:buFont typeface="+mj-lt"/>
              <a:buAutoNum type="arabicPeriod"/>
            </a:pPr>
            <a:r>
              <a:rPr lang="en-US" sz="1200" b="1" dirty="0" smtClean="0">
                <a:latin typeface="Candara" pitchFamily="34" charset="0"/>
              </a:rPr>
              <a:t>Pull EVZIO from the outer case.</a:t>
            </a:r>
          </a:p>
          <a:p>
            <a:pPr marL="574675"/>
            <a:r>
              <a:rPr lang="en-US" sz="1200" b="1" dirty="0" smtClean="0">
                <a:latin typeface="Candara" pitchFamily="34" charset="0"/>
              </a:rPr>
              <a:t>Do not</a:t>
            </a:r>
            <a:r>
              <a:rPr lang="en-US" sz="1200" dirty="0" smtClean="0">
                <a:latin typeface="Candara" pitchFamily="34" charset="0"/>
              </a:rPr>
              <a:t> go to Step 2 (Do not remove the </a:t>
            </a:r>
            <a:r>
              <a:rPr lang="en-US" sz="1200" b="1" dirty="0" smtClean="0">
                <a:latin typeface="Candara" pitchFamily="34" charset="0"/>
              </a:rPr>
              <a:t>red</a:t>
            </a:r>
            <a:r>
              <a:rPr lang="en-US" sz="1200" dirty="0" smtClean="0">
                <a:latin typeface="Candara" pitchFamily="34" charset="0"/>
              </a:rPr>
              <a:t> safety guard.) until</a:t>
            </a:r>
          </a:p>
          <a:p>
            <a:pPr marL="574675">
              <a:spcBef>
                <a:spcPts val="100"/>
              </a:spcBef>
              <a:buNone/>
            </a:pPr>
            <a:r>
              <a:rPr lang="en-US" sz="1200" dirty="0" smtClean="0">
                <a:latin typeface="Candara" pitchFamily="34" charset="0"/>
              </a:rPr>
              <a:t>you are ready to use EVZIO. </a:t>
            </a:r>
          </a:p>
          <a:p>
            <a:pPr marL="574675">
              <a:spcBef>
                <a:spcPts val="100"/>
              </a:spcBef>
            </a:pPr>
            <a:r>
              <a:rPr lang="en-US" sz="1200" b="1" dirty="0" smtClean="0">
                <a:latin typeface="Candara" pitchFamily="34" charset="0"/>
              </a:rPr>
              <a:t>If you are not ready to use EVZIO, put it back in the outer case</a:t>
            </a:r>
          </a:p>
          <a:p>
            <a:pPr marL="574675">
              <a:spcBef>
                <a:spcPts val="100"/>
              </a:spcBef>
              <a:buNone/>
            </a:pPr>
            <a:r>
              <a:rPr lang="en-US" sz="1200" b="1" dirty="0" smtClean="0">
                <a:latin typeface="Candara" pitchFamily="34" charset="0"/>
              </a:rPr>
              <a:t>for later use.</a:t>
            </a:r>
            <a:endParaRPr lang="en-US" sz="1200" dirty="0" smtClean="0">
              <a:latin typeface="Candara" pitchFamily="34" charset="0"/>
            </a:endParaRPr>
          </a:p>
          <a:p>
            <a:pPr>
              <a:buNone/>
            </a:pPr>
            <a:r>
              <a:rPr lang="en-US" sz="1200" b="1" dirty="0" smtClean="0">
                <a:latin typeface="Candara" pitchFamily="34" charset="0"/>
              </a:rPr>
              <a:t>2.     Pull off the red safety guard.</a:t>
            </a:r>
            <a:endParaRPr lang="en-US" sz="1200" dirty="0" smtClean="0">
              <a:latin typeface="Candara" pitchFamily="34" charset="0"/>
            </a:endParaRPr>
          </a:p>
          <a:p>
            <a:pPr marL="233363" indent="0"/>
            <a:r>
              <a:rPr lang="en-US" sz="1200" dirty="0" smtClean="0">
                <a:latin typeface="Candara" pitchFamily="34" charset="0"/>
              </a:rPr>
              <a:t>       To reduce the chance of an accidental injection, do not touch the </a:t>
            </a:r>
            <a:r>
              <a:rPr lang="en-US" sz="1200" b="1" dirty="0" smtClean="0">
                <a:latin typeface="Candara" pitchFamily="34" charset="0"/>
              </a:rPr>
              <a:t>black</a:t>
            </a:r>
            <a:r>
              <a:rPr lang="en-US" sz="1200" dirty="0" smtClean="0">
                <a:latin typeface="Candara" pitchFamily="34" charset="0"/>
              </a:rPr>
              <a:t> base</a:t>
            </a:r>
          </a:p>
          <a:p>
            <a:pPr marL="233363" indent="0">
              <a:buNone/>
            </a:pPr>
            <a:r>
              <a:rPr lang="en-US" sz="1200" dirty="0" smtClean="0">
                <a:latin typeface="Candara" pitchFamily="34" charset="0"/>
              </a:rPr>
              <a:t>of the auto-injector, which is where the needle comes out. If an accidental</a:t>
            </a:r>
          </a:p>
          <a:p>
            <a:pPr marL="233363" indent="0">
              <a:buNone/>
            </a:pPr>
            <a:r>
              <a:rPr lang="en-US" sz="1200" dirty="0" smtClean="0">
                <a:latin typeface="Candara" pitchFamily="34" charset="0"/>
              </a:rPr>
              <a:t>injection happens, get medical help right away.</a:t>
            </a:r>
          </a:p>
          <a:p>
            <a:pPr marL="233363" indent="0"/>
            <a:r>
              <a:rPr lang="en-US" sz="1200" b="1" dirty="0" smtClean="0">
                <a:latin typeface="Candara" pitchFamily="34" charset="0"/>
              </a:rPr>
              <a:t>       Note:</a:t>
            </a:r>
            <a:r>
              <a:rPr lang="en-US" sz="1200" dirty="0" smtClean="0">
                <a:latin typeface="Candara" pitchFamily="34" charset="0"/>
              </a:rPr>
              <a:t> The </a:t>
            </a:r>
            <a:r>
              <a:rPr lang="en-US" sz="1200" b="1" dirty="0" smtClean="0">
                <a:latin typeface="Candara" pitchFamily="34" charset="0"/>
              </a:rPr>
              <a:t>red</a:t>
            </a:r>
            <a:r>
              <a:rPr lang="en-US" sz="1200" dirty="0" smtClean="0">
                <a:latin typeface="Candara" pitchFamily="34" charset="0"/>
              </a:rPr>
              <a:t> safety guard is made to fit tightly. </a:t>
            </a:r>
            <a:r>
              <a:rPr lang="en-US" sz="1200" b="1" dirty="0" smtClean="0">
                <a:latin typeface="Candara" pitchFamily="34" charset="0"/>
              </a:rPr>
              <a:t>Pull firmly to remove.</a:t>
            </a:r>
          </a:p>
          <a:p>
            <a:pPr marL="233363" indent="0">
              <a:buNone/>
            </a:pPr>
            <a:r>
              <a:rPr lang="en-US" sz="1200" b="1" dirty="0" smtClean="0">
                <a:latin typeface="Candara" pitchFamily="34" charset="0"/>
              </a:rPr>
              <a:t>Do not replace the red safety guard after it is removed.</a:t>
            </a:r>
            <a:endParaRPr lang="en-US" sz="1200" dirty="0" smtClean="0">
              <a:latin typeface="Candara" pitchFamily="34" charset="0"/>
            </a:endParaRPr>
          </a:p>
          <a:p>
            <a:pPr>
              <a:buNone/>
            </a:pPr>
            <a:r>
              <a:rPr lang="en-US" sz="1200" dirty="0">
                <a:latin typeface="Candara" pitchFamily="34" charset="0"/>
              </a:rPr>
              <a:t> </a:t>
            </a:r>
            <a:r>
              <a:rPr lang="en-US" sz="1200" b="1" dirty="0">
                <a:latin typeface="Candara" pitchFamily="34" charset="0"/>
              </a:rPr>
              <a:t>3.      Place the black end against the middle of the outer thigh, </a:t>
            </a:r>
          </a:p>
          <a:p>
            <a:pPr marL="341313" indent="-341313">
              <a:spcBef>
                <a:spcPts val="100"/>
              </a:spcBef>
              <a:buNone/>
            </a:pPr>
            <a:r>
              <a:rPr lang="en-US" sz="1200" b="1" dirty="0">
                <a:latin typeface="Candara" pitchFamily="34" charset="0"/>
              </a:rPr>
              <a:t>through clothing (pants, jeans, </a:t>
            </a:r>
            <a:r>
              <a:rPr lang="en-US" sz="1200" b="1" dirty="0" err="1">
                <a:latin typeface="Candara" pitchFamily="34" charset="0"/>
              </a:rPr>
              <a:t>etc</a:t>
            </a:r>
            <a:r>
              <a:rPr lang="en-US" sz="1200" b="1" dirty="0">
                <a:latin typeface="Candara" pitchFamily="34" charset="0"/>
              </a:rPr>
              <a:t>) if necessary, then press </a:t>
            </a:r>
          </a:p>
          <a:p>
            <a:pPr marL="341313" indent="-341313">
              <a:spcBef>
                <a:spcPts val="100"/>
              </a:spcBef>
              <a:buNone/>
            </a:pPr>
            <a:r>
              <a:rPr lang="en-US" sz="1200" b="1" dirty="0">
                <a:latin typeface="Candara" pitchFamily="34" charset="0"/>
              </a:rPr>
              <a:t>firmly and hold in place for 5 seconds</a:t>
            </a:r>
            <a:r>
              <a:rPr lang="en-US" sz="1200" b="1" dirty="0" smtClean="0">
                <a:latin typeface="Candara" pitchFamily="34" charset="0"/>
              </a:rPr>
              <a:t>.</a:t>
            </a:r>
          </a:p>
          <a:p>
            <a:pPr marL="341313" indent="-341313">
              <a:spcBef>
                <a:spcPts val="100"/>
              </a:spcBef>
              <a:buNone/>
            </a:pPr>
            <a:r>
              <a:rPr lang="en-US" sz="1200" dirty="0">
                <a:latin typeface="Candara" pitchFamily="34" charset="0"/>
              </a:rPr>
              <a:t>If you give EVZIO to an infant less than 1 year old, pinch the middle of the outer thigh before you give EVZIO and continue to pinch while you give EVZIO.</a:t>
            </a:r>
          </a:p>
          <a:p>
            <a:pPr marL="341313" indent="-341313">
              <a:spcBef>
                <a:spcPts val="100"/>
              </a:spcBef>
              <a:buNone/>
            </a:pPr>
            <a:endParaRPr lang="en-US" sz="1600" dirty="0">
              <a:latin typeface="Candara" pitchFamily="34" charset="0"/>
            </a:endParaRPr>
          </a:p>
          <a:p>
            <a:pPr>
              <a:buNone/>
            </a:pPr>
            <a:r>
              <a:rPr lang="en-US" sz="1600" b="1" dirty="0">
                <a:latin typeface="Candara" pitchFamily="34" charset="0"/>
              </a:rPr>
              <a:t>Note:</a:t>
            </a:r>
            <a:r>
              <a:rPr lang="en-US" sz="1600" dirty="0">
                <a:latin typeface="Candara" pitchFamily="34" charset="0"/>
              </a:rPr>
              <a:t> EVZIO makes a distinct sound (click and hiss) when it is pressed against the thigh. This is normal and means that EVZIO is working correctly. Keep EVZIO firmly pressed on the thigh for 5 seconds after you hear the click and hiss sound. The needle will inject and then retract back up into the EVZIO auto-injector and is not visible after use.</a:t>
            </a:r>
          </a:p>
          <a:p>
            <a:pPr>
              <a:buNone/>
            </a:pPr>
            <a:endParaRPr lang="en-US" sz="1600" dirty="0" smtClean="0"/>
          </a:p>
          <a:p>
            <a:endParaRPr lang="en-US" sz="1600" dirty="0" smtClean="0"/>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5" name="Picture 4" descr="C:\Users\cqu06290\Desktop\evzio1.png"/>
          <p:cNvPicPr/>
          <p:nvPr/>
        </p:nvPicPr>
        <p:blipFill>
          <a:blip r:embed="rId3" cstate="print"/>
          <a:srcRect/>
          <a:stretch>
            <a:fillRect/>
          </a:stretch>
        </p:blipFill>
        <p:spPr bwMode="auto">
          <a:xfrm>
            <a:off x="6934200" y="2140689"/>
            <a:ext cx="1607731" cy="1212111"/>
          </a:xfrm>
          <a:prstGeom prst="rect">
            <a:avLst/>
          </a:prstGeom>
          <a:noFill/>
          <a:ln w="9525">
            <a:noFill/>
            <a:miter lim="800000"/>
            <a:headEnd/>
            <a:tailEnd/>
          </a:ln>
        </p:spPr>
      </p:pic>
      <p:pic>
        <p:nvPicPr>
          <p:cNvPr id="7" name="Picture 6" descr="C:\Users\cqu06290\Desktop\evzio2.png"/>
          <p:cNvPicPr/>
          <p:nvPr/>
        </p:nvPicPr>
        <p:blipFill>
          <a:blip r:embed="rId4" cstate="print"/>
          <a:srcRect/>
          <a:stretch>
            <a:fillRect/>
          </a:stretch>
        </p:blipFill>
        <p:spPr bwMode="auto">
          <a:xfrm>
            <a:off x="7041022" y="3276600"/>
            <a:ext cx="1586466" cy="1158949"/>
          </a:xfrm>
          <a:prstGeom prst="rect">
            <a:avLst/>
          </a:prstGeom>
          <a:noFill/>
          <a:ln w="9525">
            <a:noFill/>
            <a:miter lim="800000"/>
            <a:headEnd/>
            <a:tailEnd/>
          </a:ln>
        </p:spPr>
      </p:pic>
      <p:pic>
        <p:nvPicPr>
          <p:cNvPr id="6" name="Picture 5" descr="C:\Users\cqu06290\Desktop\evzio3.png"/>
          <p:cNvPicPr/>
          <p:nvPr/>
        </p:nvPicPr>
        <p:blipFill>
          <a:blip r:embed="rId5" cstate="print"/>
          <a:srcRect/>
          <a:stretch>
            <a:fillRect/>
          </a:stretch>
        </p:blipFill>
        <p:spPr bwMode="auto">
          <a:xfrm>
            <a:off x="7159951" y="4435549"/>
            <a:ext cx="1561391" cy="1137684"/>
          </a:xfrm>
          <a:prstGeom prst="rect">
            <a:avLst/>
          </a:prstGeom>
          <a:noFill/>
          <a:ln w="9525">
            <a:noFill/>
            <a:miter lim="800000"/>
            <a:headEnd/>
            <a:tailEnd/>
          </a:ln>
        </p:spPr>
      </p:pic>
      <p:sp>
        <p:nvSpPr>
          <p:cNvPr id="8" name="Rectangle 7"/>
          <p:cNvSpPr/>
          <p:nvPr/>
        </p:nvSpPr>
        <p:spPr>
          <a:xfrm>
            <a:off x="448654" y="5588237"/>
            <a:ext cx="8153400" cy="1219200"/>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latin typeface="Candara" pitchFamily="34" charset="0"/>
              </a:rPr>
              <a:t>REVIVE!</a:t>
            </a:r>
            <a:r>
              <a:rPr lang="en-US" sz="4000" dirty="0">
                <a:latin typeface="Candara" pitchFamily="34" charset="0"/>
              </a:rPr>
              <a:t> – Responding to an Opioid Overdose Emergency </a:t>
            </a:r>
            <a:endParaRPr lang="en-US" dirty="0"/>
          </a:p>
        </p:txBody>
      </p:sp>
      <p:sp>
        <p:nvSpPr>
          <p:cNvPr id="3" name="Content Placeholder 2"/>
          <p:cNvSpPr>
            <a:spLocks noGrp="1"/>
          </p:cNvSpPr>
          <p:nvPr>
            <p:ph idx="1"/>
          </p:nvPr>
        </p:nvSpPr>
        <p:spPr>
          <a:xfrm>
            <a:off x="228600" y="1676400"/>
            <a:ext cx="8229600" cy="4411662"/>
          </a:xfrm>
        </p:spPr>
        <p:txBody>
          <a:bodyPr/>
          <a:lstStyle/>
          <a:p>
            <a:r>
              <a:rPr lang="en-US" sz="1800" b="1" dirty="0" smtClean="0"/>
              <a:t>NARCAN</a:t>
            </a:r>
          </a:p>
          <a:p>
            <a:pPr marL="0" indent="0">
              <a:buNone/>
            </a:pPr>
            <a:r>
              <a:rPr lang="en-US" sz="1600" dirty="0" smtClean="0"/>
              <a:t>Product of </a:t>
            </a:r>
            <a:r>
              <a:rPr lang="en-US" sz="1600" dirty="0" err="1" smtClean="0"/>
              <a:t>AdaptPharma</a:t>
            </a:r>
            <a:r>
              <a:rPr lang="en-US" sz="1600" dirty="0" smtClean="0"/>
              <a:t> designed for intranasal use.   Place the person on their back. Tilt the head.  Administer full dose into one nostril.    We will view a video demonstrating how to use.  </a:t>
            </a:r>
          </a:p>
          <a:p>
            <a:pPr marL="0" indent="0">
              <a:buNone/>
            </a:pPr>
            <a:r>
              <a:rPr lang="en-US" sz="1600" dirty="0" smtClean="0"/>
              <a:t>					</a:t>
            </a:r>
            <a:r>
              <a:rPr lang="en-US" sz="1600" dirty="0"/>
              <a:t>1- Peel back off of package, to </a:t>
            </a:r>
            <a:r>
              <a:rPr lang="en-US" sz="1600" dirty="0" smtClean="0"/>
              <a:t>					remove </a:t>
            </a:r>
            <a:r>
              <a:rPr lang="en-US" sz="1600" dirty="0"/>
              <a:t>device.  Hold device with </a:t>
            </a:r>
            <a:r>
              <a:rPr lang="en-US" sz="1600" dirty="0" smtClean="0"/>
              <a:t>t					thumb </a:t>
            </a:r>
            <a:r>
              <a:rPr lang="en-US" sz="1600" dirty="0"/>
              <a:t>on bottom of plunger and two </a:t>
            </a:r>
            <a:r>
              <a:rPr lang="en-US" sz="1600" dirty="0" smtClean="0"/>
              <a:t>					fingers </a:t>
            </a:r>
            <a:r>
              <a:rPr lang="en-US" sz="1600" dirty="0"/>
              <a:t>on either side of the nozzle</a:t>
            </a:r>
            <a:r>
              <a:rPr lang="en-US" sz="1600" dirty="0" smtClean="0"/>
              <a:t>.					</a:t>
            </a:r>
            <a:endParaRPr lang="en-US" sz="1600" dirty="0"/>
          </a:p>
          <a:p>
            <a:pPr marL="0" indent="0">
              <a:buNone/>
            </a:pPr>
            <a:r>
              <a:rPr lang="en-US" sz="1600" dirty="0" smtClean="0"/>
              <a:t>					2</a:t>
            </a:r>
            <a:r>
              <a:rPr lang="en-US" sz="1600" dirty="0"/>
              <a:t>– Place and hold the tip of the nozzle </a:t>
            </a:r>
            <a:r>
              <a:rPr lang="en-US" sz="1600" dirty="0" err="1" smtClean="0"/>
              <a:t>i</a:t>
            </a:r>
            <a:r>
              <a:rPr lang="en-US" sz="1600" dirty="0" smtClean="0"/>
              <a:t>					in </a:t>
            </a:r>
            <a:r>
              <a:rPr lang="en-US" sz="1600" dirty="0"/>
              <a:t>either nostril until your </a:t>
            </a:r>
            <a:r>
              <a:rPr lang="en-US" sz="1600" dirty="0" smtClean="0"/>
              <a:t>fingers </a:t>
            </a:r>
            <a:r>
              <a:rPr lang="en-US" sz="1600" dirty="0"/>
              <a:t>touch </a:t>
            </a:r>
            <a:r>
              <a:rPr lang="en-US" sz="1600" dirty="0" smtClean="0"/>
              <a:t>t					the </a:t>
            </a:r>
            <a:r>
              <a:rPr lang="en-US" sz="1600" dirty="0"/>
              <a:t>bottom of the patient’s nose</a:t>
            </a:r>
          </a:p>
          <a:p>
            <a:pPr marL="0" indent="0">
              <a:buNone/>
            </a:pPr>
            <a:endParaRPr lang="en-US" sz="1600" dirty="0"/>
          </a:p>
          <a:p>
            <a:pPr marL="0" lvl="0" indent="0">
              <a:buNone/>
            </a:pPr>
            <a:r>
              <a:rPr lang="en-US" sz="1600" dirty="0" smtClean="0"/>
              <a:t>					</a:t>
            </a:r>
            <a:r>
              <a:rPr lang="en-US" altLang="en-US" sz="1600" dirty="0">
                <a:solidFill>
                  <a:srgbClr val="000000"/>
                </a:solidFill>
                <a:latin typeface="+mj-lt"/>
                <a:cs typeface="Arial" pitchFamily="34" charset="0"/>
              </a:rPr>
              <a:t>3-Press plunger firmly to release the </a:t>
            </a:r>
            <a:r>
              <a:rPr lang="en-US" altLang="en-US" sz="1600" dirty="0" smtClean="0">
                <a:solidFill>
                  <a:srgbClr val="000000"/>
                </a:solidFill>
                <a:latin typeface="+mj-lt"/>
                <a:cs typeface="Arial" pitchFamily="34" charset="0"/>
              </a:rPr>
              <a:t>					entire </a:t>
            </a:r>
            <a:r>
              <a:rPr lang="en-US" altLang="en-US" sz="1600" dirty="0">
                <a:solidFill>
                  <a:srgbClr val="000000"/>
                </a:solidFill>
                <a:latin typeface="+mj-lt"/>
                <a:cs typeface="Arial" pitchFamily="34" charset="0"/>
              </a:rPr>
              <a:t>dose into the patient’s nose</a:t>
            </a:r>
            <a:endParaRPr lang="en-US" altLang="en-US" sz="4400" dirty="0">
              <a:latin typeface="+mj-lt"/>
              <a:cs typeface="Arial" pitchFamily="34" charset="0"/>
            </a:endParaRP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dirty="0"/>
          </a:p>
        </p:txBody>
      </p:sp>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67826"/>
            <a:ext cx="4419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933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295400"/>
          </a:xfrm>
        </p:spPr>
        <p:txBody>
          <a:bodyPr/>
          <a:lstStyle/>
          <a:p>
            <a:r>
              <a:rPr lang="en-US" sz="4000" dirty="0" smtClean="0">
                <a:solidFill>
                  <a:srgbClr val="FF0000"/>
                </a:solidFill>
                <a:latin typeface="Candara" pitchFamily="34" charset="0"/>
              </a:rPr>
              <a:t>REVIVE!</a:t>
            </a:r>
            <a:r>
              <a:rPr lang="en-US" dirty="0" smtClean="0">
                <a:latin typeface="Candara" pitchFamily="34" charset="0"/>
              </a:rPr>
              <a:t>– Goals of Training of Trainers Events</a:t>
            </a:r>
            <a:endParaRPr lang="en-US" dirty="0">
              <a:latin typeface="Candara" pitchFamily="34" charset="0"/>
            </a:endParaRPr>
          </a:p>
        </p:txBody>
      </p:sp>
      <p:sp>
        <p:nvSpPr>
          <p:cNvPr id="3" name="Content Placeholder 2"/>
          <p:cNvSpPr>
            <a:spLocks noGrp="1"/>
          </p:cNvSpPr>
          <p:nvPr>
            <p:ph idx="1"/>
          </p:nvPr>
        </p:nvSpPr>
        <p:spPr/>
        <p:txBody>
          <a:bodyPr/>
          <a:lstStyle/>
          <a:p>
            <a:pPr>
              <a:buNone/>
            </a:pPr>
            <a:r>
              <a:rPr lang="en-US" dirty="0" smtClean="0">
                <a:latin typeface="Candara" pitchFamily="34" charset="0"/>
              </a:rPr>
              <a:t>Today’s Objective:</a:t>
            </a:r>
          </a:p>
          <a:p>
            <a:pPr>
              <a:buNone/>
            </a:pPr>
            <a:r>
              <a:rPr lang="en-US" dirty="0" smtClean="0">
                <a:latin typeface="Candara" pitchFamily="34" charset="0"/>
              </a:rPr>
              <a:t>To learn how to train lay rescuers to respond to an opioid overdose emergency, including:</a:t>
            </a:r>
          </a:p>
          <a:p>
            <a:pPr lvl="1">
              <a:buClr>
                <a:schemeClr val="tx2">
                  <a:lumMod val="75000"/>
                </a:schemeClr>
              </a:buClr>
              <a:buSzPct val="125000"/>
              <a:buFont typeface="Arial" pitchFamily="34" charset="0"/>
              <a:buChar char="•"/>
            </a:pPr>
            <a:r>
              <a:rPr lang="en-US" sz="2400" dirty="0" smtClean="0">
                <a:latin typeface="Candara" pitchFamily="34" charset="0"/>
              </a:rPr>
              <a:t>Understanding addiction, opioids, how overdoses happen and how to recognize them, and how naloxone works</a:t>
            </a:r>
          </a:p>
          <a:p>
            <a:pPr lvl="1">
              <a:buClr>
                <a:schemeClr val="tx2">
                  <a:lumMod val="75000"/>
                </a:schemeClr>
              </a:buClr>
              <a:buSzPct val="125000"/>
              <a:buFont typeface="Arial" pitchFamily="34" charset="0"/>
              <a:buChar char="•"/>
            </a:pPr>
            <a:r>
              <a:rPr lang="en-US" sz="2400" dirty="0" smtClean="0">
                <a:latin typeface="Candara" pitchFamily="34" charset="0"/>
              </a:rPr>
              <a:t>Identifying causes and risk factors for opioid overdose</a:t>
            </a:r>
          </a:p>
          <a:p>
            <a:pPr lvl="1">
              <a:buClr>
                <a:schemeClr val="tx2">
                  <a:lumMod val="75000"/>
                </a:schemeClr>
              </a:buClr>
              <a:buSzPct val="125000"/>
              <a:buFont typeface="Arial" pitchFamily="34" charset="0"/>
              <a:buChar char="•"/>
            </a:pPr>
            <a:r>
              <a:rPr lang="en-US" sz="2400" dirty="0" smtClean="0">
                <a:latin typeface="Candara" pitchFamily="34" charset="0"/>
              </a:rPr>
              <a:t>Clarifying common myths about overdose reversal</a:t>
            </a:r>
          </a:p>
          <a:p>
            <a:pPr lvl="1">
              <a:buClr>
                <a:schemeClr val="tx2">
                  <a:lumMod val="75000"/>
                </a:schemeClr>
              </a:buClr>
              <a:buSzPct val="125000"/>
              <a:buFont typeface="Arial" pitchFamily="34" charset="0"/>
              <a:buChar char="•"/>
            </a:pPr>
            <a:r>
              <a:rPr lang="en-US" sz="2400" dirty="0" smtClean="0">
                <a:latin typeface="Candara" pitchFamily="34" charset="0"/>
              </a:rPr>
              <a:t>Instructions for how to assist in the reversal of an opioid overdose</a:t>
            </a:r>
          </a:p>
          <a:p>
            <a:pPr lvl="1">
              <a:buClr>
                <a:schemeClr val="tx2">
                  <a:lumMod val="75000"/>
                </a:schemeClr>
              </a:buClr>
              <a:buSzPct val="125000"/>
              <a:buFont typeface="Arial" pitchFamily="34" charset="0"/>
              <a:buChar char="•"/>
            </a:pPr>
            <a:r>
              <a:rPr lang="en-US" sz="2400" dirty="0" smtClean="0">
                <a:latin typeface="Candara" pitchFamily="34" charset="0"/>
              </a:rPr>
              <a:t>How to schedule and lead a successful training</a:t>
            </a:r>
          </a:p>
          <a:p>
            <a:pPr lvl="1">
              <a:buFont typeface="Courier New" pitchFamily="49" charset="0"/>
              <a:buChar char="o"/>
            </a:pPr>
            <a:endParaRPr lang="en-US" sz="2400" dirty="0" smtClean="0">
              <a:latin typeface="Candara" pitchFamily="34" charset="0"/>
            </a:endParaRP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3a. Recovery </a:t>
            </a:r>
            <a:r>
              <a:rPr lang="en-US" sz="3200" dirty="0" smtClean="0">
                <a:latin typeface="Candara" pitchFamily="34" charset="0"/>
              </a:rPr>
              <a:t>Position</a:t>
            </a:r>
          </a:p>
          <a:p>
            <a:pPr>
              <a:buNone/>
            </a:pPr>
            <a:r>
              <a:rPr lang="en-US" sz="1800" dirty="0" smtClean="0">
                <a:latin typeface="Candara" pitchFamily="34" charset="0"/>
              </a:rPr>
              <a:t>If you have to leave the person while they are still unresponsive, put the person in the </a:t>
            </a:r>
            <a:r>
              <a:rPr lang="en-US" sz="1800" b="1" dirty="0" smtClean="0">
                <a:latin typeface="Candara" pitchFamily="34" charset="0"/>
              </a:rPr>
              <a:t>recovery position</a:t>
            </a:r>
            <a:r>
              <a:rPr lang="en-US" sz="1800" dirty="0" smtClean="0">
                <a:latin typeface="Candara" pitchFamily="34" charset="0"/>
              </a:rPr>
              <a:t>.</a:t>
            </a:r>
          </a:p>
          <a:p>
            <a:pPr marL="574675" lvl="0"/>
            <a:r>
              <a:rPr lang="en-US" sz="1400" dirty="0" smtClean="0">
                <a:latin typeface="Candara" pitchFamily="34" charset="0"/>
              </a:rPr>
              <a:t>If necessary, place the overdose victim flat on their back.</a:t>
            </a:r>
            <a:endParaRPr lang="en-US" sz="1200" dirty="0" smtClean="0">
              <a:latin typeface="Candara" pitchFamily="34" charset="0"/>
            </a:endParaRPr>
          </a:p>
          <a:p>
            <a:pPr marL="574675" lvl="0"/>
            <a:r>
              <a:rPr lang="en-US" sz="1400" dirty="0" smtClean="0">
                <a:latin typeface="Candara" pitchFamily="34" charset="0"/>
              </a:rPr>
              <a:t>Roll the person over slightly onto their side.</a:t>
            </a:r>
            <a:endParaRPr lang="en-US" sz="1200" dirty="0" smtClean="0">
              <a:latin typeface="Candara" pitchFamily="34" charset="0"/>
            </a:endParaRPr>
          </a:p>
          <a:p>
            <a:pPr marL="574675" lvl="0"/>
            <a:r>
              <a:rPr lang="en-US" sz="1400" dirty="0" smtClean="0">
                <a:latin typeface="Candara" pitchFamily="34" charset="0"/>
              </a:rPr>
              <a:t>Bend their top knee.</a:t>
            </a:r>
            <a:endParaRPr lang="en-US" sz="1200" dirty="0" smtClean="0">
              <a:latin typeface="Candara" pitchFamily="34" charset="0"/>
            </a:endParaRPr>
          </a:p>
          <a:p>
            <a:pPr marL="574675" lvl="0"/>
            <a:r>
              <a:rPr lang="en-US" sz="1400" dirty="0" smtClean="0">
                <a:latin typeface="Candara" pitchFamily="34" charset="0"/>
              </a:rPr>
              <a:t>Put the person’s top hand under their head for support.</a:t>
            </a:r>
            <a:endParaRPr lang="en-US" sz="1200" dirty="0" smtClean="0">
              <a:latin typeface="Candara" pitchFamily="34" charset="0"/>
            </a:endParaRPr>
          </a:p>
          <a:p>
            <a:pPr marL="574675" lvl="0"/>
            <a:r>
              <a:rPr lang="en-US" sz="1400" dirty="0" smtClean="0">
                <a:latin typeface="Candara" pitchFamily="34" charset="0"/>
              </a:rPr>
              <a:t>This position should keep the person from rolling onto their stomach or back and prevent them from asphyxiation in case of vomiting.</a:t>
            </a:r>
            <a:endParaRPr lang="en-US" sz="1200" dirty="0" smtClean="0">
              <a:latin typeface="Candara" pitchFamily="34" charset="0"/>
            </a:endParaRPr>
          </a:p>
          <a:p>
            <a:pPr marL="574675" lvl="0"/>
            <a:r>
              <a:rPr lang="en-US" sz="1400" dirty="0" smtClean="0">
                <a:latin typeface="Candara" pitchFamily="34" charset="0"/>
              </a:rPr>
              <a:t>Make sure the person is accessible and visible to first responders; don’t close or lock doors that would keep first responders from being able to find or access the person.</a:t>
            </a:r>
            <a:endParaRPr lang="en-US" sz="1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p:cNvPicPr/>
          <p:nvPr/>
        </p:nvPicPr>
        <p:blipFill>
          <a:blip r:embed="rId3" cstate="print"/>
          <a:srcRect/>
          <a:stretch>
            <a:fillRect/>
          </a:stretch>
        </p:blipFill>
        <p:spPr bwMode="auto">
          <a:xfrm>
            <a:off x="2686050" y="4876800"/>
            <a:ext cx="3771900" cy="1819275"/>
          </a:xfrm>
          <a:prstGeom prst="rect">
            <a:avLst/>
          </a:prstGeom>
          <a:noFill/>
          <a:ln w="9525" cap="flat">
            <a:noFill/>
            <a:round/>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a:xfrm>
            <a:off x="457200" y="1981199"/>
            <a:ext cx="8229600" cy="4419601"/>
          </a:xfrm>
        </p:spPr>
        <p:txBody>
          <a:bodyPr/>
          <a:lstStyle/>
          <a:p>
            <a:pPr lvl="0">
              <a:buNone/>
            </a:pPr>
            <a:r>
              <a:rPr lang="en-US" sz="3200" dirty="0" smtClean="0">
                <a:latin typeface="Candara" pitchFamily="34" charset="0"/>
              </a:rPr>
              <a:t>3b. </a:t>
            </a:r>
            <a:r>
              <a:rPr lang="en-US" sz="2200" b="1" dirty="0" smtClean="0">
                <a:latin typeface="Candara" pitchFamily="34" charset="0"/>
              </a:rPr>
              <a:t>Call </a:t>
            </a:r>
            <a:r>
              <a:rPr lang="en-US" sz="2200" b="1" dirty="0" smtClean="0">
                <a:latin typeface="Candara" pitchFamily="34" charset="0"/>
              </a:rPr>
              <a:t>911</a:t>
            </a:r>
            <a:r>
              <a:rPr lang="en-US" sz="2200" dirty="0" smtClean="0">
                <a:latin typeface="Candara" pitchFamily="34" charset="0"/>
              </a:rPr>
              <a:t> [If you have to leave the person alone to call 911, put the person in the recovery position – see details below].</a:t>
            </a:r>
          </a:p>
          <a:p>
            <a:pPr marL="574675" lvl="1" indent="-342900">
              <a:buClr>
                <a:schemeClr val="tx2"/>
              </a:buClr>
            </a:pPr>
            <a:r>
              <a:rPr lang="en-US" sz="1600" dirty="0" smtClean="0">
                <a:latin typeface="Candara" pitchFamily="34" charset="0"/>
              </a:rPr>
              <a:t>Quiet down the scene, or move to a quieter location. Speak calmly and clearly. State that someone is unresponsive and is not breathing.</a:t>
            </a:r>
          </a:p>
          <a:p>
            <a:pPr marL="574675" lvl="1" indent="-342900">
              <a:buClr>
                <a:schemeClr val="tx2"/>
              </a:buClr>
            </a:pPr>
            <a:r>
              <a:rPr lang="en-US" sz="1600" dirty="0" smtClean="0">
                <a:latin typeface="Candara" pitchFamily="34" charset="0"/>
              </a:rPr>
              <a:t>You DO NOT have to mention drugs or overdose when calling 911 unless specifically asked by the 911 dispatcher.</a:t>
            </a:r>
          </a:p>
          <a:p>
            <a:pPr marL="574675"/>
            <a:r>
              <a:rPr lang="en-US" sz="1600" dirty="0" smtClean="0">
                <a:latin typeface="Candara" pitchFamily="34" charset="0"/>
              </a:rPr>
              <a:t> Give the exact address and location. If you’re outside, use an intersection or landmark.</a:t>
            </a:r>
          </a:p>
          <a:p>
            <a:pPr marL="574675"/>
            <a:r>
              <a:rPr lang="en-US" sz="1600" dirty="0" smtClean="0">
                <a:latin typeface="Candara" pitchFamily="34" charset="0"/>
              </a:rPr>
              <a:t>When first responders arrive, tell them it is an overdose and what drugs the person may have used, and what you have done so far to respond.</a:t>
            </a:r>
          </a:p>
          <a:p>
            <a:pPr>
              <a:buNone/>
            </a:pPr>
            <a:endParaRPr lang="en-US" sz="2200" dirty="0" smtClean="0">
              <a:latin typeface="Candara" pitchFamily="34" charset="0"/>
            </a:endParaRPr>
          </a:p>
          <a:p>
            <a:pPr marL="0" indent="0">
              <a:buNone/>
            </a:pPr>
            <a:r>
              <a:rPr lang="en-US" sz="1800" b="1" dirty="0" smtClean="0">
                <a:latin typeface="Candara" pitchFamily="34" charset="0"/>
              </a:rPr>
              <a:t>PLEASE NOTE</a:t>
            </a:r>
            <a:r>
              <a:rPr lang="en-US" sz="1800" dirty="0" smtClean="0">
                <a:latin typeface="Candara" pitchFamily="34" charset="0"/>
              </a:rPr>
              <a:t>: Complications may arise during or as a result of opioid overdose emergencies. Also, naloxone only works on opioids, and the person may have overdosed on something else, e.g., alcohol or benzodiazepines. </a:t>
            </a:r>
            <a:r>
              <a:rPr lang="en-US" sz="1800" b="1" dirty="0" smtClean="0">
                <a:latin typeface="Candara" pitchFamily="34" charset="0"/>
              </a:rPr>
              <a:t>Calling 911 to request Emergency medical services is critical.</a:t>
            </a:r>
            <a:endParaRPr lang="en-US" sz="1800" dirty="0" smtClean="0">
              <a:latin typeface="Candara" pitchFamily="34" charset="0"/>
            </a:endParaRPr>
          </a:p>
          <a:p>
            <a:pPr>
              <a:buNone/>
            </a:pPr>
            <a:endParaRPr lang="en-US" sz="2800" dirty="0" smtClean="0"/>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p:cNvPicPr/>
          <p:nvPr/>
        </p:nvPicPr>
        <p:blipFill>
          <a:blip r:embed="rId3" cstate="print"/>
          <a:srcRect/>
          <a:stretch>
            <a:fillRect/>
          </a:stretch>
        </p:blipFill>
        <p:spPr bwMode="auto">
          <a:xfrm>
            <a:off x="5791200" y="762000"/>
            <a:ext cx="1752600" cy="1219200"/>
          </a:xfrm>
          <a:prstGeom prst="rect">
            <a:avLst/>
          </a:prstGeom>
          <a:noFill/>
          <a:ln w="9525">
            <a:noFill/>
            <a:miter lim="800000"/>
            <a:headEnd/>
            <a:tailEnd/>
          </a:ln>
        </p:spPr>
      </p:pic>
      <p:sp>
        <p:nvSpPr>
          <p:cNvPr id="5" name="Rectangle 4"/>
          <p:cNvSpPr/>
          <p:nvPr/>
        </p:nvSpPr>
        <p:spPr>
          <a:xfrm>
            <a:off x="381000" y="4956464"/>
            <a:ext cx="7924800" cy="1444336"/>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4675" lvl="0">
              <a:buNone/>
            </a:pPr>
            <a:endParaRPr lang="en-US" sz="500" dirty="0" smtClean="0">
              <a:latin typeface="Candara" pitchFamily="34" charset="0"/>
            </a:endParaRPr>
          </a:p>
          <a:p>
            <a:pPr marL="231775" indent="0">
              <a:buNone/>
            </a:pPr>
            <a:r>
              <a:rPr lang="en-US" sz="2500" b="1" dirty="0" smtClean="0">
                <a:latin typeface="Candara" pitchFamily="34" charset="0"/>
              </a:rPr>
              <a:t>4. Initiate Rescue Breathing</a:t>
            </a:r>
            <a:endParaRPr lang="en-US" sz="2500" dirty="0">
              <a:latin typeface="Candara" pitchFamily="34" charset="0"/>
            </a:endParaRPr>
          </a:p>
          <a:p>
            <a:pPr marL="574675" lvl="0"/>
            <a:r>
              <a:rPr lang="en-US" sz="1600" dirty="0" smtClean="0">
                <a:latin typeface="Candara" pitchFamily="34" charset="0"/>
              </a:rPr>
              <a:t>Tilt </a:t>
            </a:r>
            <a:r>
              <a:rPr lang="en-US" sz="1600" dirty="0" smtClean="0">
                <a:latin typeface="Candara" pitchFamily="34" charset="0"/>
              </a:rPr>
              <a:t>the person’s forehead back and lift their chin (see diagram above).</a:t>
            </a:r>
          </a:p>
          <a:p>
            <a:pPr marL="574675" lvl="0"/>
            <a:r>
              <a:rPr lang="en-US" sz="1600" dirty="0" smtClean="0">
                <a:latin typeface="Candara" pitchFamily="34" charset="0"/>
              </a:rPr>
              <a:t>Place breathing mask on person’s face, covering their mouth and nose. Ensure that the plastic piece is in the person's mouth. The mask has a nose printed on it to guide proper placement.</a:t>
            </a:r>
          </a:p>
          <a:p>
            <a:pPr marL="574675" lvl="0"/>
            <a:r>
              <a:rPr lang="en-US" sz="1600" dirty="0" smtClean="0">
                <a:latin typeface="Candara" pitchFamily="34" charset="0"/>
              </a:rPr>
              <a:t>Pinch the person’s nose and give normal breaths – not quick or overly powerful breaths.</a:t>
            </a:r>
          </a:p>
          <a:p>
            <a:pPr marL="574675" lvl="0"/>
            <a:r>
              <a:rPr lang="en-US" sz="1600" dirty="0" smtClean="0">
                <a:latin typeface="Candara" pitchFamily="34" charset="0"/>
              </a:rPr>
              <a:t>Give three breaths, one breath every five seconds.</a:t>
            </a:r>
          </a:p>
          <a:p>
            <a:pPr marL="574675" lvl="0"/>
            <a:endParaRPr lang="en-US" sz="1600" dirty="0">
              <a:latin typeface="Candara" pitchFamily="34" charset="0"/>
            </a:endParaRPr>
          </a:p>
          <a:p>
            <a:pPr marL="574675" lvl="0"/>
            <a:endParaRPr lang="en-US" sz="1600" dirty="0" smtClean="0">
              <a:latin typeface="Candara" pitchFamily="34" charset="0"/>
            </a:endParaRPr>
          </a:p>
          <a:p>
            <a:pPr>
              <a:buNone/>
            </a:pPr>
            <a:endParaRPr lang="en-US" sz="1200" dirty="0" smtClean="0">
              <a:latin typeface="Candara" pitchFamily="34" charset="0"/>
            </a:endParaRPr>
          </a:p>
          <a:p>
            <a:pPr marL="0" indent="0">
              <a:buNone/>
            </a:pPr>
            <a:r>
              <a:rPr lang="en-US" sz="1600" b="1" dirty="0" smtClean="0">
                <a:latin typeface="Candara" pitchFamily="34" charset="0"/>
              </a:rPr>
              <a:t>PLEASE NOTE </a:t>
            </a:r>
            <a:r>
              <a:rPr lang="en-US" sz="1600" dirty="0" smtClean="0">
                <a:latin typeface="Candara" pitchFamily="34" charset="0"/>
              </a:rPr>
              <a:t>- Brain damage can occur after three to five minutes without oxygen. Rescue breathing gets oxygen to the lungs quickly. Once you give naloxone, the person may not start breathing on their own right away. You may have to keep breathing for the person until the naloxone takes effect or until emergency medical services arrive.</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airway"/>
          <p:cNvPicPr/>
          <p:nvPr/>
        </p:nvPicPr>
        <p:blipFill>
          <a:blip r:embed="rId3" cstate="print"/>
          <a:srcRect/>
          <a:stretch>
            <a:fillRect/>
          </a:stretch>
        </p:blipFill>
        <p:spPr bwMode="auto">
          <a:xfrm>
            <a:off x="6553200" y="1676400"/>
            <a:ext cx="2287905" cy="1600200"/>
          </a:xfrm>
          <a:prstGeom prst="rect">
            <a:avLst/>
          </a:prstGeom>
          <a:noFill/>
          <a:ln w="9525">
            <a:noFill/>
            <a:miter lim="800000"/>
            <a:headEnd/>
            <a:tailEnd/>
          </a:ln>
        </p:spPr>
      </p:pic>
      <p:sp>
        <p:nvSpPr>
          <p:cNvPr id="6" name="Rectangle 5"/>
          <p:cNvSpPr/>
          <p:nvPr/>
        </p:nvSpPr>
        <p:spPr>
          <a:xfrm>
            <a:off x="457200" y="4648200"/>
            <a:ext cx="8153400" cy="1371600"/>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5. Conduct </a:t>
            </a:r>
            <a:r>
              <a:rPr lang="en-US" sz="3200" dirty="0" smtClean="0">
                <a:latin typeface="Candara" pitchFamily="34" charset="0"/>
              </a:rPr>
              <a:t>assessment and respond as appropriate</a:t>
            </a:r>
          </a:p>
          <a:p>
            <a:pPr>
              <a:buNone/>
            </a:pPr>
            <a:endParaRPr lang="en-US" sz="1600" dirty="0" smtClean="0"/>
          </a:p>
          <a:p>
            <a:pPr>
              <a:buNone/>
            </a:pPr>
            <a:endParaRPr lang="en-US" sz="1600" dirty="0" smtClean="0"/>
          </a:p>
          <a:p>
            <a:pPr marL="0" indent="0">
              <a:buNone/>
            </a:pPr>
            <a:r>
              <a:rPr lang="en-US" sz="1800" dirty="0" smtClean="0">
                <a:latin typeface="Candara" pitchFamily="34" charset="0"/>
              </a:rPr>
              <a:t>Most individuals will recover after a single dose of naloxone is administered. When this occurs, the person will be in withdrawal, which may include abrupt waking up, vomiting, diarrhea, sweating, and nausea. They may not remember overdosing. In rare cases, the person may recover into acute withdrawal, which in addition to the above, may include aggressive, combative, or violent behavior. In this case, the Lay Rescuer needs to ensure their own safety. </a:t>
            </a:r>
          </a:p>
          <a:p>
            <a:endParaRPr lang="en-US" sz="1600" dirty="0" smtClean="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6. Conduct assessment and respond as appropriate (cont.)</a:t>
            </a:r>
          </a:p>
          <a:p>
            <a:pPr>
              <a:buNone/>
            </a:pPr>
            <a:endParaRPr lang="en-US" sz="1600" dirty="0" smtClean="0"/>
          </a:p>
          <a:p>
            <a:pPr>
              <a:buNone/>
            </a:pPr>
            <a:endParaRPr lang="en-US" sz="1600" dirty="0" smtClean="0"/>
          </a:p>
          <a:p>
            <a:endParaRPr lang="en-US" sz="1600" dirty="0" smtClean="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graphicFrame>
        <p:nvGraphicFramePr>
          <p:cNvPr id="4" name="Diagram 3"/>
          <p:cNvGraphicFramePr/>
          <p:nvPr/>
        </p:nvGraphicFramePr>
        <p:xfrm>
          <a:off x="457200" y="2819400"/>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a:xfrm>
            <a:off x="457200" y="1371600"/>
            <a:ext cx="8229600" cy="4759325"/>
          </a:xfrm>
        </p:spPr>
        <p:txBody>
          <a:bodyPr/>
          <a:lstStyle/>
          <a:p>
            <a:pPr marL="571500" indent="-571500">
              <a:lnSpc>
                <a:spcPct val="90000"/>
              </a:lnSpc>
              <a:buNone/>
            </a:pPr>
            <a:r>
              <a:rPr lang="en-US" sz="3200" dirty="0" smtClean="0">
                <a:latin typeface="Candara" pitchFamily="34" charset="0"/>
              </a:rPr>
              <a:t>6. Conduct assessment and respond as appropriate (cont.): </a:t>
            </a:r>
          </a:p>
          <a:p>
            <a:pPr marL="571500" indent="-571500">
              <a:lnSpc>
                <a:spcPct val="90000"/>
              </a:lnSpc>
              <a:buNone/>
            </a:pPr>
            <a:r>
              <a:rPr lang="en-US" sz="3200" dirty="0" smtClean="0">
                <a:solidFill>
                  <a:srgbClr val="FF0000"/>
                </a:solidFill>
                <a:latin typeface="Candara" pitchFamily="34" charset="0"/>
              </a:rPr>
              <a:t>1</a:t>
            </a:r>
            <a:r>
              <a:rPr lang="en-US" sz="3200" baseline="30000" dirty="0" smtClean="0">
                <a:solidFill>
                  <a:srgbClr val="FF0000"/>
                </a:solidFill>
                <a:latin typeface="Candara" pitchFamily="34" charset="0"/>
              </a:rPr>
              <a:t>st</a:t>
            </a:r>
            <a:r>
              <a:rPr lang="en-US" sz="3200" dirty="0" smtClean="0">
                <a:solidFill>
                  <a:srgbClr val="FF0000"/>
                </a:solidFill>
                <a:latin typeface="Candara" pitchFamily="34" charset="0"/>
              </a:rPr>
              <a:t> DOSE SUCCESSFUL!</a:t>
            </a:r>
            <a:endParaRPr lang="en-US" sz="1200" dirty="0" smtClean="0">
              <a:latin typeface="Candara" pitchFamily="34" charset="0"/>
            </a:endParaRPr>
          </a:p>
          <a:p>
            <a:pPr>
              <a:buNone/>
            </a:pPr>
            <a:r>
              <a:rPr lang="en-US" sz="2500" dirty="0" smtClean="0">
                <a:solidFill>
                  <a:srgbClr val="FF0000"/>
                </a:solidFill>
                <a:latin typeface="Candara" pitchFamily="34" charset="0"/>
              </a:rPr>
              <a:t>If person recovers </a:t>
            </a:r>
            <a:r>
              <a:rPr lang="en-US" sz="1800" dirty="0" smtClean="0">
                <a:latin typeface="Candara" pitchFamily="34" charset="0"/>
              </a:rPr>
              <a:t>after the first dose of naloxone, continue to monitor them until emergency medical services arrive. </a:t>
            </a:r>
          </a:p>
          <a:p>
            <a:pPr marL="574675" lvl="0"/>
            <a:r>
              <a:rPr lang="en-US" sz="1800" dirty="0" smtClean="0">
                <a:latin typeface="Candara" pitchFamily="34" charset="0"/>
              </a:rPr>
              <a:t>Do what you can to calm and soothe them</a:t>
            </a:r>
          </a:p>
          <a:p>
            <a:pPr marL="574675" lvl="0"/>
            <a:r>
              <a:rPr lang="en-US" sz="1800" dirty="0" smtClean="0">
                <a:latin typeface="Candara" pitchFamily="34" charset="0"/>
              </a:rPr>
              <a:t>They may be agitated and will want to take more drugs</a:t>
            </a:r>
          </a:p>
          <a:p>
            <a:pPr marL="574675" lvl="0"/>
            <a:r>
              <a:rPr lang="en-US" sz="1800" dirty="0" smtClean="0">
                <a:latin typeface="Candara" pitchFamily="34" charset="0"/>
              </a:rPr>
              <a:t>Do not allow them to take more drugs or eat or drink anything</a:t>
            </a:r>
          </a:p>
          <a:p>
            <a:pPr marL="574675" lvl="0"/>
            <a:r>
              <a:rPr lang="en-US" sz="1800" dirty="0" smtClean="0">
                <a:latin typeface="Candara" pitchFamily="34" charset="0"/>
              </a:rPr>
              <a:t>Emphasize the importance of waiting for emergency medical services to arrive so they can be assessed</a:t>
            </a:r>
          </a:p>
          <a:p>
            <a:pPr marL="574675" lvl="0"/>
            <a:r>
              <a:rPr lang="en-US" sz="1800" dirty="0" smtClean="0">
                <a:latin typeface="Candara" pitchFamily="34" charset="0"/>
              </a:rPr>
              <a:t>Tell them that opioid withdrawal is not life-threatening and that naloxone will wear off in 30-45 minutes</a:t>
            </a:r>
          </a:p>
          <a:p>
            <a:pPr marL="574675" lvl="0"/>
            <a:r>
              <a:rPr lang="en-US" sz="1800" dirty="0" smtClean="0">
                <a:latin typeface="Candara" pitchFamily="34" charset="0"/>
              </a:rPr>
              <a:t>Depending on what substances they were taking, they could relapse into overdose once the first dose of naloxone wears off</a:t>
            </a:r>
          </a:p>
          <a:p>
            <a:pPr>
              <a:buNone/>
            </a:pPr>
            <a:endParaRPr lang="en-US" sz="1400"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6. Conduct assessment and respond as appropriate (cont.)  </a:t>
            </a:r>
          </a:p>
          <a:p>
            <a:pPr marL="571500" indent="-571500" algn="ctr">
              <a:lnSpc>
                <a:spcPct val="90000"/>
              </a:lnSpc>
              <a:buNone/>
            </a:pPr>
            <a:r>
              <a:rPr lang="en-US" sz="3200" dirty="0" smtClean="0">
                <a:solidFill>
                  <a:srgbClr val="FF0000"/>
                </a:solidFill>
                <a:latin typeface="Candara" pitchFamily="34" charset="0"/>
              </a:rPr>
              <a:t>NOT SUCCESSFUL – </a:t>
            </a:r>
            <a:endParaRPr lang="en-US" sz="3200" dirty="0" smtClean="0">
              <a:latin typeface="Candara" pitchFamily="34" charset="0"/>
            </a:endParaRPr>
          </a:p>
          <a:p>
            <a:pPr>
              <a:buNone/>
            </a:pPr>
            <a:endParaRPr lang="en-US" sz="1600" dirty="0" smtClean="0">
              <a:latin typeface="Candara" pitchFamily="34" charset="0"/>
            </a:endParaRPr>
          </a:p>
          <a:p>
            <a:pPr algn="ctr">
              <a:buNone/>
            </a:pPr>
            <a:r>
              <a:rPr lang="en-US" sz="2800" dirty="0" smtClean="0">
                <a:latin typeface="Candara" pitchFamily="34" charset="0"/>
              </a:rPr>
              <a:t>There are </a:t>
            </a:r>
            <a:r>
              <a:rPr lang="en-US" sz="2800" b="1" dirty="0" smtClean="0">
                <a:latin typeface="Candara" pitchFamily="34" charset="0"/>
              </a:rPr>
              <a:t>two cases</a:t>
            </a:r>
            <a:r>
              <a:rPr lang="en-US" sz="2800" dirty="0" smtClean="0">
                <a:latin typeface="Candara" pitchFamily="34" charset="0"/>
              </a:rPr>
              <a:t> in which you may need to administer a </a:t>
            </a:r>
            <a:r>
              <a:rPr lang="en-US" sz="2800" dirty="0" smtClean="0">
                <a:solidFill>
                  <a:srgbClr val="FF0000"/>
                </a:solidFill>
                <a:latin typeface="Candara" pitchFamily="34" charset="0"/>
              </a:rPr>
              <a:t>second dose </a:t>
            </a:r>
            <a:r>
              <a:rPr lang="en-US" sz="2800" dirty="0" smtClean="0">
                <a:latin typeface="Candara" pitchFamily="34" charset="0"/>
              </a:rPr>
              <a:t>of naloxone:</a:t>
            </a:r>
          </a:p>
          <a:p>
            <a:pPr algn="ctr">
              <a:buNone/>
            </a:pPr>
            <a:endParaRPr lang="en-US" sz="1200" dirty="0" smtClean="0">
              <a:latin typeface="Candara" pitchFamily="34" charset="0"/>
            </a:endParaRPr>
          </a:p>
          <a:p>
            <a:r>
              <a:rPr lang="en-US" sz="2000" b="1" u="sng" cap="small" dirty="0" smtClean="0">
                <a:latin typeface="Candara" pitchFamily="34" charset="0"/>
              </a:rPr>
              <a:t>Situation A:</a:t>
            </a:r>
            <a:r>
              <a:rPr lang="en-US" sz="2000" u="sng" cap="small" dirty="0" smtClean="0">
                <a:latin typeface="Candara" pitchFamily="34" charset="0"/>
              </a:rPr>
              <a:t> </a:t>
            </a:r>
            <a:r>
              <a:rPr lang="en-US" sz="2000" dirty="0" smtClean="0">
                <a:latin typeface="Candara" pitchFamily="34" charset="0"/>
              </a:rPr>
              <a:t>If the individual has not responded to the initial dose within three minutes</a:t>
            </a:r>
          </a:p>
          <a:p>
            <a:r>
              <a:rPr lang="en-US" sz="2000" b="1" u="sng" cap="small" dirty="0" smtClean="0">
                <a:latin typeface="Candara" pitchFamily="34" charset="0"/>
              </a:rPr>
              <a:t>Situation B:</a:t>
            </a:r>
            <a:r>
              <a:rPr lang="en-US" sz="2000" b="1" dirty="0" smtClean="0">
                <a:latin typeface="Candara" pitchFamily="34" charset="0"/>
              </a:rPr>
              <a:t> </a:t>
            </a:r>
            <a:r>
              <a:rPr lang="en-US" sz="2000" dirty="0" smtClean="0">
                <a:latin typeface="Candara" pitchFamily="34" charset="0"/>
              </a:rPr>
              <a:t>If the individual has relapsed into an overdose again after having previously recovered with the initial dose. </a:t>
            </a: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6. Conduct assessment and respond as appropriate (cont.)</a:t>
            </a:r>
          </a:p>
          <a:p>
            <a:pPr marL="571500" indent="-571500">
              <a:lnSpc>
                <a:spcPct val="90000"/>
              </a:lnSpc>
              <a:buNone/>
            </a:pPr>
            <a:endParaRPr lang="en-US" sz="1600" dirty="0" smtClean="0">
              <a:latin typeface="Candara" pitchFamily="34" charset="0"/>
            </a:endParaRPr>
          </a:p>
          <a:p>
            <a:pPr marL="571500" indent="-571500">
              <a:lnSpc>
                <a:spcPct val="90000"/>
              </a:lnSpc>
              <a:buNone/>
            </a:pPr>
            <a:endParaRPr lang="en-US" sz="1600" dirty="0" smtClean="0">
              <a:latin typeface="Candara" pitchFamily="34" charset="0"/>
            </a:endParaRPr>
          </a:p>
          <a:p>
            <a:pPr algn="ctr">
              <a:buNone/>
            </a:pPr>
            <a:r>
              <a:rPr lang="en-US" sz="2400" b="1" u="sng" cap="small" dirty="0" smtClean="0">
                <a:latin typeface="Candara" pitchFamily="34" charset="0"/>
              </a:rPr>
              <a:t>Situation A:</a:t>
            </a:r>
            <a:r>
              <a:rPr lang="en-US" sz="2400" u="sng" cap="small" dirty="0" smtClean="0">
                <a:latin typeface="Candara" pitchFamily="34" charset="0"/>
              </a:rPr>
              <a:t> </a:t>
            </a:r>
            <a:r>
              <a:rPr lang="en-US" sz="2400" dirty="0" smtClean="0">
                <a:latin typeface="Candara" pitchFamily="34" charset="0"/>
              </a:rPr>
              <a:t>The individual has not responded to the initial dose within three minutes</a:t>
            </a:r>
            <a:r>
              <a:rPr lang="en-US" sz="1800" dirty="0" smtClean="0">
                <a:latin typeface="Candara" pitchFamily="34" charset="0"/>
              </a:rPr>
              <a:t> </a:t>
            </a:r>
          </a:p>
          <a:p>
            <a:pPr algn="ctr">
              <a:buNone/>
            </a:pPr>
            <a:endParaRPr lang="en-US" sz="1800" dirty="0" smtClean="0">
              <a:latin typeface="Candara" pitchFamily="34" charset="0"/>
            </a:endParaRPr>
          </a:p>
          <a:p>
            <a:pPr>
              <a:buNone/>
            </a:pPr>
            <a:r>
              <a:rPr lang="en-US" sz="1800" u="sng" dirty="0" smtClean="0">
                <a:latin typeface="Candara" pitchFamily="34" charset="0"/>
              </a:rPr>
              <a:t>When this occurs:</a:t>
            </a:r>
            <a:endParaRPr lang="en-US" sz="1800" dirty="0" smtClean="0">
              <a:latin typeface="Candara" pitchFamily="34" charset="0"/>
            </a:endParaRPr>
          </a:p>
          <a:p>
            <a:pPr marL="574675" lvl="0"/>
            <a:r>
              <a:rPr lang="en-US" sz="1800" dirty="0" smtClean="0">
                <a:latin typeface="Candara" pitchFamily="34" charset="0"/>
              </a:rPr>
              <a:t>Naloxone should take effect within 30-45 seconds but may take longer</a:t>
            </a:r>
          </a:p>
          <a:p>
            <a:pPr marL="574675" lvl="0"/>
            <a:r>
              <a:rPr lang="en-US" sz="1800" dirty="0" smtClean="0">
                <a:latin typeface="Candara" pitchFamily="34" charset="0"/>
              </a:rPr>
              <a:t>Wait three minutes (continue rescue breathing during this time)</a:t>
            </a:r>
          </a:p>
          <a:p>
            <a:pPr marL="574675" lvl="0"/>
            <a:r>
              <a:rPr lang="en-US" sz="1800" dirty="0" smtClean="0">
                <a:latin typeface="Candara" pitchFamily="34" charset="0"/>
              </a:rPr>
              <a:t>At three minutes, administer second dose of naloxone </a:t>
            </a:r>
          </a:p>
          <a:p>
            <a:pPr marL="574675"/>
            <a:r>
              <a:rPr lang="en-US" sz="1800" dirty="0" smtClean="0">
                <a:latin typeface="Candara" pitchFamily="34" charset="0"/>
              </a:rPr>
              <a:t>If person remains unresponsive after the second dose is administered, continue rescue breathing until emergency medical services arrives.</a:t>
            </a:r>
          </a:p>
          <a:p>
            <a:pPr lvl="0">
              <a:buNone/>
            </a:pPr>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6. Conduct assessment and respond as appropriate (cont.)</a:t>
            </a:r>
          </a:p>
          <a:p>
            <a:pPr marL="571500" indent="-571500">
              <a:lnSpc>
                <a:spcPct val="90000"/>
              </a:lnSpc>
              <a:buNone/>
            </a:pPr>
            <a:endParaRPr lang="en-US" sz="1600" dirty="0" smtClean="0">
              <a:latin typeface="Candara" pitchFamily="34" charset="0"/>
            </a:endParaRPr>
          </a:p>
          <a:p>
            <a:pPr marL="571500" indent="-571500">
              <a:lnSpc>
                <a:spcPct val="90000"/>
              </a:lnSpc>
              <a:buNone/>
            </a:pPr>
            <a:endParaRPr lang="en-US" sz="800" dirty="0" smtClean="0">
              <a:latin typeface="Candara" pitchFamily="34" charset="0"/>
            </a:endParaRPr>
          </a:p>
          <a:p>
            <a:pPr algn="ctr">
              <a:buNone/>
            </a:pPr>
            <a:r>
              <a:rPr lang="en-US" sz="2400" b="1" u="sng" cap="small" dirty="0" smtClean="0">
                <a:latin typeface="Candara" pitchFamily="34" charset="0"/>
              </a:rPr>
              <a:t>Situation B:</a:t>
            </a:r>
            <a:r>
              <a:rPr lang="en-US" sz="2400" u="sng" cap="small" dirty="0" smtClean="0">
                <a:latin typeface="Candara" pitchFamily="34" charset="0"/>
              </a:rPr>
              <a:t> </a:t>
            </a:r>
            <a:r>
              <a:rPr lang="en-US" sz="2400" dirty="0" smtClean="0">
                <a:latin typeface="Candara" pitchFamily="34" charset="0"/>
              </a:rPr>
              <a:t>The individual has relapsed into an overdose again after having previously recovered with the initial dose. </a:t>
            </a:r>
            <a:r>
              <a:rPr lang="en-US" sz="1800" dirty="0" smtClean="0">
                <a:latin typeface="Candara" pitchFamily="34" charset="0"/>
              </a:rPr>
              <a:t> </a:t>
            </a:r>
          </a:p>
          <a:p>
            <a:pPr algn="ctr">
              <a:buNone/>
            </a:pPr>
            <a:endParaRPr lang="en-US" sz="1000" dirty="0" smtClean="0">
              <a:latin typeface="Candara" pitchFamily="34" charset="0"/>
            </a:endParaRPr>
          </a:p>
          <a:p>
            <a:pPr marL="0" indent="0">
              <a:buNone/>
            </a:pPr>
            <a:r>
              <a:rPr lang="en-US" sz="1600" dirty="0" smtClean="0">
                <a:latin typeface="Candara" pitchFamily="34" charset="0"/>
              </a:rPr>
              <a:t>Naloxone has a very short half life – 30-45 minutes. In some cases, there is so much opioid in the system that the person can relapse back into overdose after the naloxone has worn off. </a:t>
            </a:r>
          </a:p>
          <a:p>
            <a:pPr marL="0" indent="0">
              <a:buNone/>
            </a:pPr>
            <a:endParaRPr lang="en-US" sz="1600" dirty="0" smtClean="0">
              <a:latin typeface="Candara" pitchFamily="34" charset="0"/>
            </a:endParaRPr>
          </a:p>
          <a:p>
            <a:pPr>
              <a:buNone/>
            </a:pPr>
            <a:r>
              <a:rPr lang="en-US" sz="1800" u="sng" dirty="0" smtClean="0">
                <a:latin typeface="Candara" pitchFamily="34" charset="0"/>
              </a:rPr>
              <a:t>When this occurs:</a:t>
            </a:r>
            <a:endParaRPr lang="en-US" sz="1800" dirty="0" smtClean="0">
              <a:latin typeface="Candara" pitchFamily="34" charset="0"/>
            </a:endParaRPr>
          </a:p>
          <a:p>
            <a:pPr marL="573088" lvl="0" indent="-341313"/>
            <a:r>
              <a:rPr lang="en-US" sz="1800" dirty="0" smtClean="0">
                <a:latin typeface="Candara" pitchFamily="34" charset="0"/>
              </a:rPr>
              <a:t>Recheck person for responsiveness as described in Step 1 above.</a:t>
            </a:r>
          </a:p>
          <a:p>
            <a:pPr marL="573088" lvl="0" indent="-341313"/>
            <a:r>
              <a:rPr lang="en-US" sz="1800" dirty="0" smtClean="0">
                <a:latin typeface="Candara" pitchFamily="34" charset="0"/>
              </a:rPr>
              <a:t>If unresponsive, administer second dose of naloxone </a:t>
            </a:r>
          </a:p>
          <a:p>
            <a:pPr marL="573088" lvl="0" indent="-341313"/>
            <a:r>
              <a:rPr lang="en-US" sz="1800" dirty="0" smtClean="0">
                <a:latin typeface="Candara" pitchFamily="34" charset="0"/>
              </a:rPr>
              <a:t>Continue rescue breathing until person recovers or until emergency medical services arrives.</a:t>
            </a:r>
          </a:p>
          <a:p>
            <a:pPr lvl="0">
              <a:buNone/>
            </a:pPr>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6. Conduct follow-up and next steps – Summary</a:t>
            </a:r>
          </a:p>
          <a:p>
            <a:pPr marL="574675" lvl="0"/>
            <a:r>
              <a:rPr lang="en-US" sz="1800" smtClean="0">
                <a:latin typeface="Candara" pitchFamily="34" charset="0"/>
              </a:rPr>
              <a:t>Calling </a:t>
            </a:r>
            <a:r>
              <a:rPr lang="en-US" sz="1800" dirty="0" smtClean="0">
                <a:latin typeface="Candara" pitchFamily="34" charset="0"/>
              </a:rPr>
              <a:t>911 before administering naloxone is vital. An individual who has overdosed needs to be assessed by medical professionals.</a:t>
            </a:r>
          </a:p>
          <a:p>
            <a:pPr marL="574675" lvl="0"/>
            <a:r>
              <a:rPr lang="en-US" sz="1800" dirty="0" smtClean="0">
                <a:latin typeface="Candara" pitchFamily="34" charset="0"/>
              </a:rPr>
              <a:t>The administration of naloxone to an individual </a:t>
            </a:r>
            <a:r>
              <a:rPr lang="en-US" sz="1800" b="1" u="sng" dirty="0" smtClean="0">
                <a:latin typeface="Candara" pitchFamily="34" charset="0"/>
              </a:rPr>
              <a:t>is not the last step in responding to an opioid overdose emergency</a:t>
            </a:r>
            <a:r>
              <a:rPr lang="en-US" sz="1800" dirty="0" smtClean="0">
                <a:latin typeface="Candara" pitchFamily="34" charset="0"/>
              </a:rPr>
              <a:t>. Further attention and action are necessary. </a:t>
            </a:r>
          </a:p>
          <a:p>
            <a:pPr marL="574675" lvl="0"/>
            <a:r>
              <a:rPr lang="en-US" sz="1800" dirty="0" smtClean="0">
                <a:latin typeface="Candara" pitchFamily="34" charset="0"/>
              </a:rPr>
              <a:t>Withdrawal is awful but not life-threatening. Try to keep them calm, let them know what happened, and explain that help is coming and they need to wait for emergency medical personnel to respond.</a:t>
            </a:r>
          </a:p>
          <a:p>
            <a:pPr marL="574675"/>
            <a:r>
              <a:rPr lang="en-US" sz="1800" dirty="0" smtClean="0">
                <a:latin typeface="Candara" pitchFamily="34" charset="0"/>
              </a:rPr>
              <a:t>Monitor the individual to see that they start to breathe and become responsive.</a:t>
            </a:r>
          </a:p>
          <a:p>
            <a:pPr marL="574675" lvl="0"/>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026" name="Picture 2" descr="C:\Users\Jason\Desktop\keepcalm.jpg"/>
          <p:cNvPicPr>
            <a:picLocks noChangeAspect="1" noChangeArrowheads="1"/>
          </p:cNvPicPr>
          <p:nvPr/>
        </p:nvPicPr>
        <p:blipFill>
          <a:blip r:embed="rId2" cstate="print"/>
          <a:srcRect/>
          <a:stretch>
            <a:fillRect/>
          </a:stretch>
        </p:blipFill>
        <p:spPr bwMode="auto">
          <a:xfrm>
            <a:off x="1143000" y="0"/>
            <a:ext cx="569595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3200" dirty="0" smtClean="0">
                <a:latin typeface="Candara" pitchFamily="34" charset="0"/>
              </a:rPr>
              <a:t>6. Conduct follow-up and next steps – Summary (cont.)</a:t>
            </a:r>
          </a:p>
          <a:p>
            <a:pPr marL="573088" lvl="0" indent="-341313"/>
            <a:r>
              <a:rPr lang="en-US" sz="1800" dirty="0" smtClean="0">
                <a:latin typeface="Candara" pitchFamily="34" charset="0"/>
              </a:rPr>
              <a:t>Resume rescue breathing if the person has not started breathing on their own.</a:t>
            </a:r>
          </a:p>
          <a:p>
            <a:pPr marL="573088" lvl="0" indent="-341313"/>
            <a:r>
              <a:rPr lang="en-US" sz="1800" dirty="0" smtClean="0">
                <a:latin typeface="Candara" pitchFamily="34" charset="0"/>
              </a:rPr>
              <a:t>Naloxone takes several minutes to kick in and wears off in 30-45 minutes. The person may relapse into an opioid overdose emergency after the naloxone wears off. Therefore, it is STRONGLY RECOMMENDED that you watch the person for at least an hour or until emergency medical services arrive.</a:t>
            </a:r>
          </a:p>
          <a:p>
            <a:pPr marL="573088" lvl="0" indent="-341313"/>
            <a:r>
              <a:rPr lang="en-US" sz="1800" dirty="0" smtClean="0">
                <a:latin typeface="Candara" pitchFamily="34" charset="0"/>
              </a:rPr>
              <a:t>Do not let them ingest food, drinks, or more drugs.</a:t>
            </a:r>
          </a:p>
          <a:p>
            <a:pPr marL="573088" lvl="0" indent="-341313"/>
            <a:r>
              <a:rPr lang="en-US" sz="1800" dirty="0" smtClean="0">
                <a:latin typeface="Candara" pitchFamily="34" charset="0"/>
              </a:rPr>
              <a:t>Apply the “I’ve Received Naloxone” sticker from the REVIVE! kit somewhere visible on the person which can let first responders know that the person has experienced an overdose and received naloxone. If the person is in withdrawal, their skin may be sweaty or clammy. To ensure it stays, apply the sticker to the person's clothing or hair.</a:t>
            </a:r>
          </a:p>
          <a:p>
            <a:pPr marL="574675" lvl="0"/>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gn="ctr">
              <a:lnSpc>
                <a:spcPct val="90000"/>
              </a:lnSpc>
              <a:buNone/>
            </a:pPr>
            <a:r>
              <a:rPr lang="en-US" sz="4400" dirty="0" smtClean="0">
                <a:latin typeface="Candara" pitchFamily="34" charset="0"/>
              </a:rPr>
              <a:t>Hands-On Training</a:t>
            </a:r>
          </a:p>
          <a:p>
            <a:pPr marL="571500" indent="-571500">
              <a:lnSpc>
                <a:spcPct val="90000"/>
              </a:lnSpc>
              <a:buNone/>
            </a:pPr>
            <a:endParaRPr lang="en-US" sz="3200" u="sng" cap="small" dirty="0" smtClean="0">
              <a:latin typeface="Candara" pitchFamily="34" charset="0"/>
            </a:endParaRPr>
          </a:p>
          <a:p>
            <a:pPr marL="571500" indent="-571500">
              <a:lnSpc>
                <a:spcPct val="90000"/>
              </a:lnSpc>
              <a:buNone/>
            </a:pPr>
            <a:endParaRPr lang="en-US" sz="3200" u="sng" cap="small" dirty="0" smtClean="0">
              <a:latin typeface="Candara" pitchFamily="34" charset="0"/>
            </a:endParaRPr>
          </a:p>
          <a:p>
            <a:pPr marL="571500" indent="-571500" algn="ctr">
              <a:lnSpc>
                <a:spcPct val="90000"/>
              </a:lnSpc>
              <a:spcBef>
                <a:spcPts val="100"/>
              </a:spcBef>
              <a:buNone/>
            </a:pPr>
            <a:r>
              <a:rPr lang="en-US" sz="2400" dirty="0" smtClean="0">
                <a:latin typeface="Candara" pitchFamily="34" charset="0"/>
              </a:rPr>
              <a:t>Take this chance to practice </a:t>
            </a:r>
            <a:r>
              <a:rPr lang="en-US" sz="2400" dirty="0" err="1" smtClean="0">
                <a:latin typeface="Candara" pitchFamily="34" charset="0"/>
              </a:rPr>
              <a:t>sternal</a:t>
            </a:r>
            <a:r>
              <a:rPr lang="en-US" sz="2400" dirty="0" smtClean="0">
                <a:latin typeface="Candara" pitchFamily="34" charset="0"/>
              </a:rPr>
              <a:t> rubs, rescue breathing, and assembling the naloxone syringe for</a:t>
            </a:r>
          </a:p>
          <a:p>
            <a:pPr marL="571500" indent="-571500" algn="ctr">
              <a:lnSpc>
                <a:spcPct val="90000"/>
              </a:lnSpc>
              <a:spcBef>
                <a:spcPts val="100"/>
              </a:spcBef>
              <a:buNone/>
            </a:pPr>
            <a:r>
              <a:rPr lang="en-US" sz="2400" dirty="0" smtClean="0">
                <a:latin typeface="Candara" pitchFamily="34" charset="0"/>
              </a:rPr>
              <a:t>administration.</a:t>
            </a:r>
          </a:p>
          <a:p>
            <a:pPr marL="574675" lvl="0">
              <a:buNone/>
            </a:pPr>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Planning a Lay Rescuer Training</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None/>
            </a:pPr>
            <a:r>
              <a:rPr lang="en-US" sz="2400" dirty="0" smtClean="0">
                <a:latin typeface="Candara" pitchFamily="34" charset="0"/>
              </a:rPr>
              <a:t>The REVIVE! Training Agreement provides helpful information about how to schedule and hold your own REVIVE! training in your community.</a:t>
            </a:r>
          </a:p>
          <a:p>
            <a:pPr marL="571500" indent="-571500">
              <a:lnSpc>
                <a:spcPct val="90000"/>
              </a:lnSpc>
            </a:pPr>
            <a:endParaRPr lang="en-US" sz="2400" dirty="0" smtClean="0">
              <a:latin typeface="Candara" pitchFamily="34" charset="0"/>
            </a:endParaRPr>
          </a:p>
          <a:p>
            <a:pPr marL="571500" indent="-571500">
              <a:lnSpc>
                <a:spcPct val="90000"/>
              </a:lnSpc>
              <a:buClr>
                <a:srgbClr val="7030A0"/>
              </a:buClr>
            </a:pPr>
            <a:r>
              <a:rPr lang="en-US" sz="2400" dirty="0" smtClean="0">
                <a:latin typeface="Candara" pitchFamily="34" charset="0"/>
              </a:rPr>
              <a:t>Reimbursement</a:t>
            </a:r>
          </a:p>
          <a:p>
            <a:pPr marL="800100" lvl="1" indent="-571500">
              <a:lnSpc>
                <a:spcPct val="90000"/>
              </a:lnSpc>
              <a:buClr>
                <a:srgbClr val="7030A0"/>
              </a:buClr>
            </a:pPr>
            <a:r>
              <a:rPr lang="en-US" sz="2000" dirty="0" smtClean="0">
                <a:latin typeface="Candara" pitchFamily="34" charset="0"/>
              </a:rPr>
              <a:t>Forms</a:t>
            </a:r>
          </a:p>
          <a:p>
            <a:pPr marL="800100" lvl="1" indent="-571500">
              <a:lnSpc>
                <a:spcPct val="90000"/>
              </a:lnSpc>
              <a:buClr>
                <a:srgbClr val="7030A0"/>
              </a:buClr>
            </a:pPr>
            <a:r>
              <a:rPr lang="en-US" sz="2000" dirty="0" smtClean="0">
                <a:latin typeface="Candara" pitchFamily="34" charset="0"/>
              </a:rPr>
              <a:t>Mileage</a:t>
            </a:r>
          </a:p>
          <a:p>
            <a:pPr marL="228600" lvl="1" indent="0">
              <a:lnSpc>
                <a:spcPct val="90000"/>
              </a:lnSpc>
              <a:buClr>
                <a:srgbClr val="7030A0"/>
              </a:buClr>
              <a:buNone/>
            </a:pPr>
            <a:endParaRPr lang="en-US" sz="2000" dirty="0" smtClean="0">
              <a:latin typeface="Candara" pitchFamily="34" charset="0"/>
            </a:endParaRPr>
          </a:p>
          <a:p>
            <a:pPr marL="571500" lvl="1" indent="-571500">
              <a:lnSpc>
                <a:spcPct val="90000"/>
              </a:lnSpc>
              <a:buClr>
                <a:srgbClr val="7030A0"/>
              </a:buClr>
            </a:pPr>
            <a:r>
              <a:rPr lang="en-US" sz="2400" dirty="0" smtClean="0">
                <a:latin typeface="Candara" pitchFamily="34" charset="0"/>
              </a:rPr>
              <a:t>Naloxone</a:t>
            </a:r>
            <a:r>
              <a:rPr lang="en-US" sz="2000" dirty="0" smtClean="0">
                <a:latin typeface="Candara" pitchFamily="34" charset="0"/>
              </a:rPr>
              <a:t> prescription</a:t>
            </a:r>
          </a:p>
          <a:p>
            <a:pPr marL="866775" lvl="2" indent="-571500">
              <a:lnSpc>
                <a:spcPct val="90000"/>
              </a:lnSpc>
              <a:buClr>
                <a:srgbClr val="7030A0"/>
              </a:buClr>
            </a:pPr>
            <a:r>
              <a:rPr lang="en-US" sz="2000" dirty="0" smtClean="0">
                <a:latin typeface="Candara" pitchFamily="34" charset="0"/>
              </a:rPr>
              <a:t>How you get one</a:t>
            </a:r>
          </a:p>
          <a:p>
            <a:pPr marL="866775" lvl="2" indent="-571500">
              <a:lnSpc>
                <a:spcPct val="90000"/>
              </a:lnSpc>
              <a:buClr>
                <a:srgbClr val="7030A0"/>
              </a:buClr>
            </a:pPr>
            <a:r>
              <a:rPr lang="en-US" sz="2000" dirty="0" smtClean="0">
                <a:latin typeface="Candara" pitchFamily="34" charset="0"/>
              </a:rPr>
              <a:t>What about EVZIO?</a:t>
            </a:r>
          </a:p>
          <a:p>
            <a:pPr marL="571500" lvl="1" indent="-571500">
              <a:lnSpc>
                <a:spcPct val="90000"/>
              </a:lnSpc>
              <a:buNone/>
            </a:pPr>
            <a:endParaRPr lang="en-US" sz="2000" dirty="0" smtClean="0">
              <a:latin typeface="Candara" pitchFamily="34" charset="0"/>
            </a:endParaRPr>
          </a:p>
          <a:p>
            <a:pPr marL="920750" lvl="1" indent="-571500">
              <a:lnSpc>
                <a:spcPct val="90000"/>
              </a:lnSpc>
              <a:buNone/>
            </a:pPr>
            <a:endParaRPr lang="en-US" sz="20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Planning a Lay Rescuer Training</a:t>
            </a:r>
            <a:endParaRPr lang="en-US" sz="3600" b="0" dirty="0"/>
          </a:p>
        </p:txBody>
      </p:sp>
      <p:sp>
        <p:nvSpPr>
          <p:cNvPr id="120835" name="Rectangle 3"/>
          <p:cNvSpPr>
            <a:spLocks noGrp="1" noChangeArrowheads="1"/>
          </p:cNvSpPr>
          <p:nvPr>
            <p:ph type="body" idx="1"/>
          </p:nvPr>
        </p:nvSpPr>
        <p:spPr>
          <a:xfrm>
            <a:off x="457200" y="1371600"/>
            <a:ext cx="8229600" cy="4759325"/>
          </a:xfrm>
        </p:spPr>
        <p:txBody>
          <a:bodyPr/>
          <a:lstStyle/>
          <a:p>
            <a:pPr marL="571500" indent="-571500">
              <a:lnSpc>
                <a:spcPct val="90000"/>
              </a:lnSpc>
              <a:buNone/>
            </a:pPr>
            <a:r>
              <a:rPr lang="en-US" sz="2400" dirty="0" smtClean="0">
                <a:latin typeface="Candara" pitchFamily="34" charset="0"/>
              </a:rPr>
              <a:t>REVIVE! Training Agreement (Cont.)</a:t>
            </a:r>
            <a:endParaRPr lang="en-US" sz="2000" dirty="0" smtClean="0">
              <a:latin typeface="Candara" pitchFamily="34" charset="0"/>
            </a:endParaRPr>
          </a:p>
          <a:p>
            <a:pPr marL="571500" indent="-571500">
              <a:lnSpc>
                <a:spcPct val="90000"/>
              </a:lnSpc>
              <a:buClr>
                <a:srgbClr val="7030A0"/>
              </a:buClr>
            </a:pPr>
            <a:r>
              <a:rPr lang="en-US" sz="2400" dirty="0" smtClean="0">
                <a:latin typeface="Candara" pitchFamily="34" charset="0"/>
              </a:rPr>
              <a:t>Logistics</a:t>
            </a:r>
          </a:p>
          <a:p>
            <a:pPr marL="920750" lvl="1" indent="-571500">
              <a:lnSpc>
                <a:spcPct val="90000"/>
              </a:lnSpc>
              <a:buClr>
                <a:srgbClr val="7030A0"/>
              </a:buClr>
            </a:pPr>
            <a:r>
              <a:rPr lang="en-US" sz="2000" dirty="0" smtClean="0">
                <a:latin typeface="Candara" pitchFamily="34" charset="0"/>
              </a:rPr>
              <a:t>Location</a:t>
            </a:r>
          </a:p>
          <a:p>
            <a:pPr marL="920750" lvl="1" indent="-571500">
              <a:lnSpc>
                <a:spcPct val="90000"/>
              </a:lnSpc>
              <a:buClr>
                <a:srgbClr val="7030A0"/>
              </a:buClr>
            </a:pPr>
            <a:r>
              <a:rPr lang="en-US" sz="2000" dirty="0" smtClean="0">
                <a:latin typeface="Candara" pitchFamily="34" charset="0"/>
              </a:rPr>
              <a:t>Publicity</a:t>
            </a:r>
          </a:p>
          <a:p>
            <a:pPr marL="920750" lvl="1" indent="-571500">
              <a:lnSpc>
                <a:spcPct val="90000"/>
              </a:lnSpc>
              <a:buClr>
                <a:srgbClr val="7030A0"/>
              </a:buClr>
            </a:pPr>
            <a:r>
              <a:rPr lang="en-US" sz="2000" dirty="0" smtClean="0">
                <a:latin typeface="Candara" pitchFamily="34" charset="0"/>
              </a:rPr>
              <a:t>Lead time for DBHDS delivery of materials</a:t>
            </a:r>
            <a:endParaRPr lang="en-US" sz="2400" dirty="0" smtClean="0">
              <a:latin typeface="Candara" pitchFamily="34" charset="0"/>
            </a:endParaRPr>
          </a:p>
          <a:p>
            <a:pPr marL="571500" indent="-571500">
              <a:lnSpc>
                <a:spcPct val="90000"/>
              </a:lnSpc>
              <a:buClr>
                <a:srgbClr val="7030A0"/>
              </a:buClr>
            </a:pPr>
            <a:r>
              <a:rPr lang="en-US" sz="2400" dirty="0" smtClean="0">
                <a:latin typeface="Candara" pitchFamily="34" charset="0"/>
              </a:rPr>
              <a:t>Supplies, Equipment, and Curriculum</a:t>
            </a:r>
          </a:p>
          <a:p>
            <a:pPr marL="920750" lvl="1" indent="-571500">
              <a:lnSpc>
                <a:spcPct val="90000"/>
              </a:lnSpc>
              <a:buClr>
                <a:srgbClr val="7030A0"/>
              </a:buClr>
            </a:pPr>
            <a:r>
              <a:rPr lang="en-US" sz="2000" dirty="0" smtClean="0">
                <a:latin typeface="Candara" pitchFamily="34" charset="0"/>
              </a:rPr>
              <a:t>Kit bags</a:t>
            </a:r>
          </a:p>
          <a:p>
            <a:pPr marL="920750" lvl="1" indent="-571500">
              <a:lnSpc>
                <a:spcPct val="90000"/>
              </a:lnSpc>
              <a:buClr>
                <a:srgbClr val="7030A0"/>
              </a:buClr>
            </a:pPr>
            <a:r>
              <a:rPr lang="en-US" sz="2000" dirty="0" smtClean="0">
                <a:latin typeface="Candara" pitchFamily="34" charset="0"/>
              </a:rPr>
              <a:t>Other materials – Training Guides, extra training supplies, mannequin</a:t>
            </a:r>
            <a:endParaRPr lang="en-US" sz="2400" dirty="0" smtClean="0">
              <a:latin typeface="Candara" pitchFamily="34" charset="0"/>
            </a:endParaRPr>
          </a:p>
          <a:p>
            <a:pPr marL="571500" indent="-571500">
              <a:lnSpc>
                <a:spcPct val="90000"/>
              </a:lnSpc>
              <a:buClr>
                <a:srgbClr val="7030A0"/>
              </a:buClr>
            </a:pPr>
            <a:r>
              <a:rPr lang="en-US" sz="2400" dirty="0" smtClean="0">
                <a:latin typeface="Candara" pitchFamily="34" charset="0"/>
              </a:rPr>
              <a:t>Managing your Training Event</a:t>
            </a:r>
          </a:p>
          <a:p>
            <a:pPr marL="920750" lvl="1" indent="-571500">
              <a:lnSpc>
                <a:spcPct val="90000"/>
              </a:lnSpc>
              <a:buClr>
                <a:srgbClr val="7030A0"/>
              </a:buClr>
            </a:pPr>
            <a:r>
              <a:rPr lang="en-US" sz="2000" dirty="0" smtClean="0">
                <a:solidFill>
                  <a:srgbClr val="FF0000"/>
                </a:solidFill>
                <a:latin typeface="Candara" pitchFamily="34" charset="0"/>
              </a:rPr>
              <a:t>Trainings must be provided free of charge!</a:t>
            </a:r>
          </a:p>
          <a:p>
            <a:pPr marL="920750" lvl="1" indent="-571500">
              <a:lnSpc>
                <a:spcPct val="90000"/>
              </a:lnSpc>
              <a:buClr>
                <a:srgbClr val="7030A0"/>
              </a:buClr>
            </a:pPr>
            <a:r>
              <a:rPr lang="en-US" sz="2000" dirty="0" smtClean="0">
                <a:latin typeface="Candara" pitchFamily="34" charset="0"/>
              </a:rPr>
              <a:t>Arrive early and prepared!</a:t>
            </a:r>
          </a:p>
          <a:p>
            <a:pPr marL="920750" lvl="1" indent="-571500">
              <a:lnSpc>
                <a:spcPct val="90000"/>
              </a:lnSpc>
              <a:buClr>
                <a:srgbClr val="7030A0"/>
              </a:buClr>
            </a:pPr>
            <a:r>
              <a:rPr lang="en-US" sz="2000" dirty="0" smtClean="0">
                <a:latin typeface="Candara" pitchFamily="34" charset="0"/>
              </a:rPr>
              <a:t>Maintain fidelity to curriculum</a:t>
            </a:r>
          </a:p>
          <a:p>
            <a:pPr marL="920750" lvl="1" indent="-571500">
              <a:lnSpc>
                <a:spcPct val="90000"/>
              </a:lnSpc>
              <a:buClr>
                <a:srgbClr val="7030A0"/>
              </a:buClr>
            </a:pPr>
            <a:r>
              <a:rPr lang="en-US" sz="2000" dirty="0" smtClean="0">
                <a:latin typeface="Candara" pitchFamily="34" charset="0"/>
              </a:rPr>
              <a:t>Be sensitive to triggers</a:t>
            </a:r>
          </a:p>
          <a:p>
            <a:pPr marL="920750" lvl="1" indent="-571500">
              <a:lnSpc>
                <a:spcPct val="90000"/>
              </a:lnSpc>
              <a:buClr>
                <a:srgbClr val="7030A0"/>
              </a:buClr>
            </a:pPr>
            <a:r>
              <a:rPr lang="en-US" sz="2000" dirty="0" smtClean="0">
                <a:solidFill>
                  <a:srgbClr val="FF0000"/>
                </a:solidFill>
                <a:latin typeface="Candara" pitchFamily="34" charset="0"/>
              </a:rPr>
              <a:t>Collect and submit evaluations, registrations, and sign-in sheets</a:t>
            </a:r>
          </a:p>
          <a:p>
            <a:pPr marL="920750" lvl="1" indent="-571500">
              <a:lnSpc>
                <a:spcPct val="90000"/>
              </a:lnSpc>
            </a:pPr>
            <a:endParaRPr lang="en-US" sz="1600" dirty="0" smtClean="0">
              <a:latin typeface="Candara" pitchFamily="34" charset="0"/>
            </a:endParaRPr>
          </a:p>
          <a:p>
            <a:pPr marL="571500" indent="-571500">
              <a:lnSpc>
                <a:spcPct val="90000"/>
              </a:lnSpc>
              <a:buNone/>
            </a:pPr>
            <a:endParaRPr lang="en-US" sz="24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Planning a Lay Rescuer Training</a:t>
            </a:r>
            <a:endParaRPr lang="en-US" sz="3600" b="0" dirty="0"/>
          </a:p>
        </p:txBody>
      </p:sp>
      <p:sp>
        <p:nvSpPr>
          <p:cNvPr id="120835" name="Rectangle 3"/>
          <p:cNvSpPr>
            <a:spLocks noGrp="1" noChangeArrowheads="1"/>
          </p:cNvSpPr>
          <p:nvPr>
            <p:ph type="body" idx="1"/>
          </p:nvPr>
        </p:nvSpPr>
        <p:spPr/>
        <p:txBody>
          <a:bodyPr/>
          <a:lstStyle/>
          <a:p>
            <a:pPr marL="571500" indent="-571500">
              <a:lnSpc>
                <a:spcPct val="90000"/>
              </a:lnSpc>
              <a:buClr>
                <a:srgbClr val="7030A0"/>
              </a:buClr>
            </a:pPr>
            <a:r>
              <a:rPr lang="en-US" sz="2400" dirty="0" smtClean="0">
                <a:latin typeface="Candara" pitchFamily="34" charset="0"/>
              </a:rPr>
              <a:t>Expectations</a:t>
            </a:r>
          </a:p>
          <a:p>
            <a:pPr marL="920750" lvl="1" indent="-571500">
              <a:lnSpc>
                <a:spcPct val="90000"/>
              </a:lnSpc>
              <a:buClr>
                <a:srgbClr val="7030A0"/>
              </a:buClr>
            </a:pPr>
            <a:r>
              <a:rPr lang="en-US" sz="2000" dirty="0" smtClean="0">
                <a:latin typeface="Candara" pitchFamily="34" charset="0"/>
              </a:rPr>
              <a:t>You are not required to lead a specific number of trainings, but please lead trainings when you can as you are able</a:t>
            </a:r>
          </a:p>
          <a:p>
            <a:pPr marL="920750" lvl="1" indent="-571500">
              <a:lnSpc>
                <a:spcPct val="90000"/>
              </a:lnSpc>
              <a:buClr>
                <a:srgbClr val="7030A0"/>
              </a:buClr>
              <a:buNone/>
            </a:pPr>
            <a:endParaRPr lang="en-US" sz="2000" dirty="0" smtClean="0">
              <a:latin typeface="Candara" pitchFamily="34" charset="0"/>
            </a:endParaRPr>
          </a:p>
          <a:p>
            <a:pPr marL="571500" indent="-571500">
              <a:lnSpc>
                <a:spcPct val="90000"/>
              </a:lnSpc>
              <a:buNone/>
            </a:pPr>
            <a:r>
              <a:rPr lang="en-US" sz="2400" dirty="0" smtClean="0">
                <a:latin typeface="Candara" pitchFamily="34" charset="0"/>
              </a:rPr>
              <a:t>Keys to a successful training:</a:t>
            </a:r>
            <a:endParaRPr lang="en-US" sz="2000" dirty="0" smtClean="0">
              <a:latin typeface="Candara" pitchFamily="34" charset="0"/>
            </a:endParaRPr>
          </a:p>
          <a:p>
            <a:pPr marL="571500" indent="-571500">
              <a:lnSpc>
                <a:spcPct val="90000"/>
              </a:lnSpc>
              <a:buClr>
                <a:srgbClr val="7030A0"/>
              </a:buClr>
            </a:pPr>
            <a:r>
              <a:rPr lang="en-US" sz="2400" dirty="0" smtClean="0">
                <a:latin typeface="Candara" pitchFamily="34" charset="0"/>
              </a:rPr>
              <a:t>Know your material!</a:t>
            </a:r>
            <a:endParaRPr lang="en-US" sz="2000" dirty="0" smtClean="0">
              <a:latin typeface="Candara" pitchFamily="34" charset="0"/>
            </a:endParaRPr>
          </a:p>
          <a:p>
            <a:pPr marL="571500" indent="-571500">
              <a:lnSpc>
                <a:spcPct val="90000"/>
              </a:lnSpc>
              <a:buClr>
                <a:srgbClr val="7030A0"/>
              </a:buClr>
            </a:pPr>
            <a:r>
              <a:rPr lang="en-US" sz="2400" dirty="0" smtClean="0">
                <a:latin typeface="Candara" pitchFamily="34" charset="0"/>
              </a:rPr>
              <a:t>Show up early and be prepared!</a:t>
            </a:r>
          </a:p>
          <a:p>
            <a:pPr marL="571500" indent="-571500">
              <a:lnSpc>
                <a:spcPct val="90000"/>
              </a:lnSpc>
              <a:buClr>
                <a:srgbClr val="7030A0"/>
              </a:buClr>
            </a:pPr>
            <a:r>
              <a:rPr lang="en-US" sz="2400" dirty="0" smtClean="0">
                <a:latin typeface="Candara" pitchFamily="34" charset="0"/>
              </a:rPr>
              <a:t>Make sure trainees complete registrations/evaluations</a:t>
            </a:r>
          </a:p>
          <a:p>
            <a:pPr marL="571500" indent="-571500">
              <a:lnSpc>
                <a:spcPct val="90000"/>
              </a:lnSpc>
              <a:buClr>
                <a:srgbClr val="7030A0"/>
              </a:buClr>
            </a:pPr>
            <a:r>
              <a:rPr lang="en-US" sz="2400" dirty="0" smtClean="0">
                <a:latin typeface="Candara" pitchFamily="34" charset="0"/>
              </a:rPr>
              <a:t>Read your audience</a:t>
            </a:r>
          </a:p>
          <a:p>
            <a:pPr marL="571500" indent="-571500">
              <a:lnSpc>
                <a:spcPct val="90000"/>
              </a:lnSpc>
              <a:buClr>
                <a:srgbClr val="7030A0"/>
              </a:buClr>
            </a:pPr>
            <a:r>
              <a:rPr lang="en-US" sz="2400" dirty="0" smtClean="0">
                <a:latin typeface="Candara" pitchFamily="34" charset="0"/>
              </a:rPr>
              <a:t>Get your trainees involved!</a:t>
            </a:r>
          </a:p>
          <a:p>
            <a:pPr marL="571500" indent="-571500">
              <a:lnSpc>
                <a:spcPct val="90000"/>
              </a:lnSpc>
              <a:buNone/>
            </a:pPr>
            <a:endParaRPr lang="en-US" sz="1200" dirty="0" smtClean="0">
              <a:latin typeface="Candara" pitchFamily="34" charset="0"/>
            </a:endParaRPr>
          </a:p>
          <a:p>
            <a:pPr marL="571500" indent="-571500">
              <a:lnSpc>
                <a:spcPct val="90000"/>
              </a:lnSpc>
              <a:buNone/>
            </a:pPr>
            <a:r>
              <a:rPr lang="en-US" sz="2400" dirty="0" smtClean="0">
                <a:latin typeface="Candara" pitchFamily="34" charset="0"/>
              </a:rPr>
              <a:t>The more prepared and comfortable you are, the better your trainees will learn and understand the material!</a:t>
            </a:r>
            <a:endParaRPr lang="en-US" sz="1600" dirty="0" smtClean="0">
              <a:latin typeface="Candara" pitchFamily="34" charset="0"/>
            </a:endParaRPr>
          </a:p>
          <a:p>
            <a:pPr marL="571500" indent="-571500">
              <a:lnSpc>
                <a:spcPct val="90000"/>
              </a:lnSpc>
              <a:buNone/>
            </a:pPr>
            <a:endParaRPr lang="en-US" sz="24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57200" y="381000"/>
            <a:ext cx="7543800" cy="885825"/>
          </a:xfrm>
        </p:spPr>
        <p:txBody>
          <a:bodyPr/>
          <a:lstStyle/>
          <a:p>
            <a:r>
              <a:rPr lang="en-US" sz="4000" dirty="0" smtClean="0">
                <a:solidFill>
                  <a:srgbClr val="FF0000"/>
                </a:solidFill>
                <a:latin typeface="Candara" pitchFamily="34" charset="0"/>
              </a:rPr>
              <a:t>REVIVE! – </a:t>
            </a:r>
            <a:r>
              <a:rPr lang="en-US" sz="2800" dirty="0" smtClean="0">
                <a:solidFill>
                  <a:schemeClr val="tx1"/>
                </a:solidFill>
                <a:latin typeface="Candara" pitchFamily="34" charset="0"/>
              </a:rPr>
              <a:t>Materials Needed for Trainings</a:t>
            </a:r>
            <a:endParaRPr lang="en-US" dirty="0">
              <a:solidFill>
                <a:schemeClr val="tx1"/>
              </a:solidFill>
            </a:endParaRPr>
          </a:p>
        </p:txBody>
      </p:sp>
      <p:sp>
        <p:nvSpPr>
          <p:cNvPr id="324611" name="Rectangle 3"/>
          <p:cNvSpPr>
            <a:spLocks noGrp="1" noChangeArrowheads="1"/>
          </p:cNvSpPr>
          <p:nvPr>
            <p:ph type="body" idx="1"/>
          </p:nvPr>
        </p:nvSpPr>
        <p:spPr>
          <a:xfrm>
            <a:off x="457200" y="1219200"/>
            <a:ext cx="8229600" cy="4867275"/>
          </a:xfrm>
        </p:spPr>
        <p:txBody>
          <a:bodyPr/>
          <a:lstStyle/>
          <a:p>
            <a:pPr lvl="0">
              <a:buClr>
                <a:srgbClr val="7030A0"/>
              </a:buClr>
            </a:pPr>
            <a:r>
              <a:rPr lang="en-US" sz="1800" dirty="0" smtClean="0">
                <a:latin typeface="Candara" pitchFamily="34" charset="0"/>
              </a:rPr>
              <a:t>Take home REVIVE! kit for each participant which contains:</a:t>
            </a:r>
          </a:p>
          <a:p>
            <a:pPr lvl="1">
              <a:buClr>
                <a:srgbClr val="7030A0"/>
              </a:buClr>
            </a:pPr>
            <a:r>
              <a:rPr lang="en-US" sz="1800" dirty="0" smtClean="0">
                <a:latin typeface="Candara" pitchFamily="34" charset="0"/>
              </a:rPr>
              <a:t>Latex- free gloves and rescue breathing masks</a:t>
            </a:r>
          </a:p>
          <a:p>
            <a:pPr lvl="1">
              <a:buClr>
                <a:srgbClr val="7030A0"/>
              </a:buClr>
            </a:pPr>
            <a:r>
              <a:rPr lang="en-US" sz="1800" dirty="0" smtClean="0">
                <a:latin typeface="Candara" pitchFamily="34" charset="0"/>
              </a:rPr>
              <a:t>Two mucosal atomizer devices (MAD)</a:t>
            </a:r>
          </a:p>
          <a:p>
            <a:pPr lvl="1">
              <a:buClr>
                <a:srgbClr val="7030A0"/>
              </a:buClr>
            </a:pPr>
            <a:r>
              <a:rPr lang="en-US" sz="1800" dirty="0" smtClean="0">
                <a:latin typeface="Candara" pitchFamily="34" charset="0"/>
              </a:rPr>
              <a:t>Information card, return cards, and “I’ve Received Naloxone” stickers</a:t>
            </a:r>
          </a:p>
          <a:p>
            <a:pPr lvl="0">
              <a:buClr>
                <a:srgbClr val="7030A0"/>
              </a:buClr>
            </a:pPr>
            <a:r>
              <a:rPr lang="en-US" sz="1800" dirty="0" smtClean="0">
                <a:latin typeface="Candara" pitchFamily="34" charset="0"/>
              </a:rPr>
              <a:t>Additional gloves, rescue masks, and MADs for training (provided by DBHDS)</a:t>
            </a:r>
          </a:p>
          <a:p>
            <a:pPr lvl="0">
              <a:buClr>
                <a:srgbClr val="7030A0"/>
              </a:buClr>
            </a:pPr>
            <a:r>
              <a:rPr lang="en-US" sz="1800" dirty="0" smtClean="0">
                <a:latin typeface="Candara" pitchFamily="34" charset="0"/>
              </a:rPr>
              <a:t>One unused (or water refilled) naloxone prescription in box (like what a trainee would receive from a pharmacy)</a:t>
            </a:r>
          </a:p>
          <a:p>
            <a:pPr lvl="0">
              <a:buClr>
                <a:srgbClr val="7030A0"/>
              </a:buClr>
            </a:pPr>
            <a:r>
              <a:rPr lang="en-US" sz="1800" dirty="0" smtClean="0">
                <a:latin typeface="Candara" pitchFamily="34" charset="0"/>
              </a:rPr>
              <a:t>Blank registration forms for individuals who have not registered in advance</a:t>
            </a:r>
          </a:p>
          <a:p>
            <a:pPr lvl="0">
              <a:buClr>
                <a:srgbClr val="7030A0"/>
              </a:buClr>
            </a:pPr>
            <a:r>
              <a:rPr lang="en-US" sz="1800" dirty="0" smtClean="0">
                <a:latin typeface="Candara" pitchFamily="34" charset="0"/>
              </a:rPr>
              <a:t>Evaluation forms</a:t>
            </a:r>
          </a:p>
          <a:p>
            <a:pPr lvl="0">
              <a:buClr>
                <a:srgbClr val="7030A0"/>
              </a:buClr>
            </a:pPr>
            <a:r>
              <a:rPr lang="en-US" sz="1800" dirty="0" smtClean="0">
                <a:latin typeface="Candara" pitchFamily="34" charset="0"/>
              </a:rPr>
              <a:t>CPR mannequin </a:t>
            </a:r>
          </a:p>
          <a:p>
            <a:pPr lvl="0">
              <a:buClr>
                <a:srgbClr val="7030A0"/>
              </a:buClr>
            </a:pPr>
            <a:r>
              <a:rPr lang="en-US" sz="1800" dirty="0" smtClean="0">
                <a:latin typeface="Candara" pitchFamily="34" charset="0"/>
              </a:rPr>
              <a:t>Copies of the Training Guide for registrants as well as extras for walk ins</a:t>
            </a:r>
          </a:p>
          <a:p>
            <a:pPr lvl="0">
              <a:buClr>
                <a:srgbClr val="7030A0"/>
              </a:buClr>
            </a:pPr>
            <a:r>
              <a:rPr lang="en-US" sz="1800" dirty="0" smtClean="0">
                <a:latin typeface="Candara" pitchFamily="34" charset="0"/>
              </a:rPr>
              <a:t>A table for demonstrations and hands-on training</a:t>
            </a:r>
          </a:p>
          <a:p>
            <a:pPr>
              <a:buNone/>
            </a:pPr>
            <a:endParaRPr lang="en-US" sz="1400" dirty="0" smtClean="0">
              <a:latin typeface="Candara" pitchFamily="34" charset="0"/>
            </a:endParaRPr>
          </a:p>
          <a:p>
            <a:pPr>
              <a:buNone/>
            </a:pPr>
            <a:r>
              <a:rPr lang="en-US" sz="1400" dirty="0" smtClean="0">
                <a:latin typeface="Candara" pitchFamily="34" charset="0"/>
              </a:rPr>
              <a:t>A computer, data projector, and blank space on which to display PowerPoint slides is not necessary, but you may find it beneficial. Some training locations may be able to provide a computer and/or data projector for use. Alternately, you can use an easel with newsprint or a dry erase board.</a:t>
            </a:r>
          </a:p>
          <a:p>
            <a:pPr lvl="0">
              <a:buNone/>
            </a:pPr>
            <a:endParaRPr lang="en-US" sz="1800" dirty="0" smtClean="0">
              <a:latin typeface="Candara" pitchFamily="34" charset="0"/>
            </a:endParaRPr>
          </a:p>
          <a:p>
            <a:pPr>
              <a:buNone/>
            </a:pPr>
            <a:endParaRPr lang="en-US" sz="1800" dirty="0">
              <a:latin typeface="Candar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gn="ctr">
              <a:lnSpc>
                <a:spcPct val="90000"/>
              </a:lnSpc>
              <a:buNone/>
            </a:pPr>
            <a:endParaRPr lang="en-US" sz="3600" dirty="0" smtClean="0">
              <a:latin typeface="Candara" pitchFamily="34" charset="0"/>
            </a:endParaRPr>
          </a:p>
          <a:p>
            <a:pPr marL="571500" indent="-571500" algn="ctr">
              <a:lnSpc>
                <a:spcPct val="90000"/>
              </a:lnSpc>
              <a:buNone/>
            </a:pPr>
            <a:endParaRPr lang="en-US" sz="3600" dirty="0" smtClean="0">
              <a:latin typeface="Candara" pitchFamily="34" charset="0"/>
            </a:endParaRPr>
          </a:p>
          <a:p>
            <a:pPr marL="571500" indent="-571500" algn="ctr">
              <a:lnSpc>
                <a:spcPct val="90000"/>
              </a:lnSpc>
              <a:buNone/>
            </a:pPr>
            <a:r>
              <a:rPr lang="en-US" sz="3600" dirty="0" smtClean="0">
                <a:latin typeface="Candara" pitchFamily="34" charset="0"/>
              </a:rPr>
              <a:t>Questions and Answers</a:t>
            </a:r>
          </a:p>
          <a:p>
            <a:pPr marL="571500" indent="-571500" algn="ctr">
              <a:lnSpc>
                <a:spcPct val="90000"/>
              </a:lnSpc>
              <a:buNone/>
            </a:pPr>
            <a:endParaRPr lang="en-US" sz="3600" dirty="0" smtClean="0">
              <a:latin typeface="Candara" pitchFamily="34" charset="0"/>
            </a:endParaRPr>
          </a:p>
          <a:p>
            <a:pPr marL="571500" indent="-571500" algn="ctr">
              <a:lnSpc>
                <a:spcPct val="90000"/>
              </a:lnSpc>
              <a:buNone/>
            </a:pPr>
            <a:r>
              <a:rPr lang="en-US" sz="3600" dirty="0" smtClean="0">
                <a:latin typeface="Candara" pitchFamily="34" charset="0"/>
              </a:rPr>
              <a:t>Discussion</a:t>
            </a:r>
            <a:endParaRPr lang="en-US" sz="3600" dirty="0">
              <a:latin typeface="Candara"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gn="ctr">
              <a:lnSpc>
                <a:spcPct val="90000"/>
              </a:lnSpc>
              <a:buNone/>
            </a:pPr>
            <a:r>
              <a:rPr lang="en-US" sz="3200" dirty="0" smtClean="0">
                <a:latin typeface="Candara" pitchFamily="34" charset="0"/>
              </a:rPr>
              <a:t>Acknowledgements</a:t>
            </a:r>
          </a:p>
          <a:p>
            <a:pPr>
              <a:buFont typeface="Wingdings" pitchFamily="2" charset="2"/>
              <a:buChar char="v"/>
            </a:pPr>
            <a:r>
              <a:rPr lang="en-US" sz="1200" dirty="0" smtClean="0">
                <a:latin typeface="Candara" pitchFamily="34" charset="0"/>
              </a:rPr>
              <a:t>Boston Public Health Commission</a:t>
            </a:r>
          </a:p>
          <a:p>
            <a:pPr>
              <a:buFont typeface="Wingdings" pitchFamily="2" charset="2"/>
              <a:buChar char="v"/>
            </a:pPr>
            <a:r>
              <a:rPr lang="en-US" sz="1200" dirty="0" smtClean="0">
                <a:latin typeface="Candara" pitchFamily="34" charset="0"/>
              </a:rPr>
              <a:t>Chicago Recovery Alliance</a:t>
            </a:r>
          </a:p>
          <a:p>
            <a:pPr>
              <a:buFont typeface="Wingdings" pitchFamily="2" charset="2"/>
              <a:buChar char="v"/>
            </a:pPr>
            <a:r>
              <a:rPr lang="en-US" sz="1200" dirty="0" smtClean="0">
                <a:latin typeface="Candara" pitchFamily="34" charset="0"/>
              </a:rPr>
              <a:t>Delegate John O’Bannon, R-73</a:t>
            </a:r>
          </a:p>
          <a:p>
            <a:pPr>
              <a:buFont typeface="Wingdings" pitchFamily="2" charset="2"/>
              <a:buChar char="v"/>
            </a:pPr>
            <a:r>
              <a:rPr lang="en-US" sz="1200" dirty="0" smtClean="0">
                <a:latin typeface="Candara" pitchFamily="34" charset="0"/>
              </a:rPr>
              <a:t>Joanna Eller</a:t>
            </a:r>
          </a:p>
          <a:p>
            <a:pPr>
              <a:buFont typeface="Wingdings" pitchFamily="2" charset="2"/>
              <a:buChar char="v"/>
            </a:pPr>
            <a:r>
              <a:rPr lang="en-US" sz="1200" dirty="0" smtClean="0">
                <a:latin typeface="Candara" pitchFamily="34" charset="0"/>
              </a:rPr>
              <a:t>Harm Reduction Coalition</a:t>
            </a:r>
          </a:p>
          <a:p>
            <a:pPr>
              <a:buFont typeface="Wingdings" pitchFamily="2" charset="2"/>
              <a:buChar char="v"/>
            </a:pPr>
            <a:r>
              <a:rPr lang="en-US" sz="1200" dirty="0" smtClean="0">
                <a:latin typeface="Candara" pitchFamily="34" charset="0"/>
              </a:rPr>
              <a:t>The McShin Foundation</a:t>
            </a:r>
          </a:p>
          <a:p>
            <a:pPr>
              <a:buFont typeface="Wingdings" pitchFamily="2" charset="2"/>
              <a:buChar char="v"/>
            </a:pPr>
            <a:r>
              <a:rPr lang="en-US" sz="1200" dirty="0" smtClean="0">
                <a:latin typeface="Candara" pitchFamily="34" charset="0"/>
              </a:rPr>
              <a:t>Massachusetts Department of Public Health</a:t>
            </a:r>
          </a:p>
          <a:p>
            <a:pPr>
              <a:buFont typeface="Wingdings" pitchFamily="2" charset="2"/>
              <a:buChar char="v"/>
            </a:pPr>
            <a:r>
              <a:rPr lang="en-US" sz="1200" dirty="0" smtClean="0">
                <a:latin typeface="Candara" pitchFamily="34" charset="0"/>
              </a:rPr>
              <a:t>Multnomah County (OR) Health Department</a:t>
            </a:r>
          </a:p>
          <a:p>
            <a:pPr>
              <a:buFont typeface="Wingdings" pitchFamily="2" charset="2"/>
              <a:buChar char="v"/>
            </a:pPr>
            <a:r>
              <a:rPr lang="en-US" sz="1200" dirty="0" smtClean="0">
                <a:latin typeface="Candara" pitchFamily="34" charset="0"/>
              </a:rPr>
              <a:t>New York City Department of Mental Health and Hygiene</a:t>
            </a:r>
          </a:p>
          <a:p>
            <a:pPr>
              <a:buFont typeface="Wingdings" pitchFamily="2" charset="2"/>
              <a:buChar char="v"/>
            </a:pPr>
            <a:r>
              <a:rPr lang="en-US" sz="1200" dirty="0" smtClean="0">
                <a:latin typeface="Candara" pitchFamily="34" charset="0"/>
              </a:rPr>
              <a:t>Ed Ohlinger</a:t>
            </a:r>
          </a:p>
          <a:p>
            <a:pPr>
              <a:buFont typeface="Wingdings" pitchFamily="2" charset="2"/>
              <a:buChar char="v"/>
            </a:pPr>
            <a:r>
              <a:rPr lang="en-US" sz="1200" dirty="0" smtClean="0">
                <a:latin typeface="Candara" pitchFamily="34" charset="0"/>
              </a:rPr>
              <a:t>One Care of Southwest Virginia </a:t>
            </a:r>
          </a:p>
          <a:p>
            <a:pPr>
              <a:buFont typeface="Wingdings" pitchFamily="2" charset="2"/>
              <a:buChar char="v"/>
            </a:pPr>
            <a:r>
              <a:rPr lang="en-US" sz="1200" dirty="0" smtClean="0">
                <a:latin typeface="Candara" pitchFamily="34" charset="0"/>
              </a:rPr>
              <a:t>Project Lazarus</a:t>
            </a:r>
          </a:p>
          <a:p>
            <a:pPr>
              <a:buFont typeface="Wingdings" pitchFamily="2" charset="2"/>
              <a:buChar char="v"/>
            </a:pPr>
            <a:r>
              <a:rPr lang="en-US" sz="1200" dirty="0" smtClean="0">
                <a:latin typeface="Candara" pitchFamily="34" charset="0"/>
              </a:rPr>
              <a:t>SAARA Recovery Center of Virginia </a:t>
            </a:r>
          </a:p>
          <a:p>
            <a:pPr>
              <a:buFont typeface="Wingdings" pitchFamily="2" charset="2"/>
              <a:buChar char="v"/>
            </a:pPr>
            <a:r>
              <a:rPr lang="en-US" sz="1200" dirty="0" smtClean="0">
                <a:latin typeface="Candara" pitchFamily="34" charset="0"/>
              </a:rPr>
              <a:t>San Francisco Department of Health/DOPE Project</a:t>
            </a:r>
          </a:p>
          <a:p>
            <a:pPr>
              <a:buFont typeface="Wingdings" pitchFamily="2" charset="2"/>
              <a:buChar char="v"/>
            </a:pPr>
            <a:r>
              <a:rPr lang="en-US" sz="1200" dirty="0" smtClean="0">
                <a:latin typeface="Candara" pitchFamily="34" charset="0"/>
              </a:rPr>
              <a:t>University of Washington Alcohol and Drug Abuse Institute</a:t>
            </a:r>
          </a:p>
          <a:p>
            <a:pPr>
              <a:buFont typeface="Wingdings" pitchFamily="2" charset="2"/>
              <a:buChar char="v"/>
            </a:pPr>
            <a:r>
              <a:rPr lang="en-US" sz="1200" dirty="0" smtClean="0">
                <a:latin typeface="Candara" pitchFamily="34" charset="0"/>
              </a:rPr>
              <a:t>Virginia Department of Health</a:t>
            </a:r>
          </a:p>
          <a:p>
            <a:pPr>
              <a:buFont typeface="Wingdings" pitchFamily="2" charset="2"/>
              <a:buChar char="v"/>
            </a:pPr>
            <a:r>
              <a:rPr lang="en-US" sz="1200" dirty="0" smtClean="0">
                <a:latin typeface="Candara" pitchFamily="34" charset="0"/>
              </a:rPr>
              <a:t>Virginia Department of Health Professions</a:t>
            </a:r>
          </a:p>
          <a:p>
            <a:pPr marL="571500" indent="-571500">
              <a:lnSpc>
                <a:spcPct val="90000"/>
              </a:lnSpc>
              <a:buNone/>
            </a:pPr>
            <a:endParaRPr lang="en-US" sz="3200" dirty="0">
              <a:latin typeface="Candara"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solidFill>
                  <a:srgbClr val="FF0000"/>
                </a:solidFill>
                <a:latin typeface="Candara" pitchFamily="34" charset="0"/>
              </a:rPr>
              <a:t>REVIVE!</a:t>
            </a:r>
            <a:r>
              <a:rPr lang="en-US" sz="3600" dirty="0" smtClean="0">
                <a:latin typeface="Candara" pitchFamily="34" charset="0"/>
              </a:rPr>
              <a:t> – Responding to an Opioid Overdose Emergency </a:t>
            </a:r>
            <a:endParaRPr lang="en-US" sz="3600" b="0" dirty="0"/>
          </a:p>
        </p:txBody>
      </p:sp>
      <p:sp>
        <p:nvSpPr>
          <p:cNvPr id="120835" name="Rectangle 3"/>
          <p:cNvSpPr>
            <a:spLocks noGrp="1" noChangeArrowheads="1"/>
          </p:cNvSpPr>
          <p:nvPr>
            <p:ph type="body" idx="1"/>
          </p:nvPr>
        </p:nvSpPr>
        <p:spPr/>
        <p:txBody>
          <a:bodyPr/>
          <a:lstStyle/>
          <a:p>
            <a:pPr marL="571500" indent="-571500" algn="ctr">
              <a:lnSpc>
                <a:spcPct val="90000"/>
              </a:lnSpc>
              <a:buNone/>
            </a:pPr>
            <a:endParaRPr lang="en-US" sz="3200" dirty="0" smtClean="0">
              <a:latin typeface="Candara" pitchFamily="34" charset="0"/>
            </a:endParaRPr>
          </a:p>
          <a:p>
            <a:pPr marL="571500" indent="-571500" algn="ctr">
              <a:lnSpc>
                <a:spcPct val="90000"/>
              </a:lnSpc>
              <a:buNone/>
            </a:pPr>
            <a:endParaRPr lang="en-US" sz="3200" dirty="0" smtClean="0">
              <a:latin typeface="Candara" pitchFamily="34" charset="0"/>
            </a:endParaRPr>
          </a:p>
          <a:p>
            <a:pPr marL="571500" indent="-571500" algn="ctr">
              <a:lnSpc>
                <a:spcPct val="90000"/>
              </a:lnSpc>
              <a:buNone/>
            </a:pPr>
            <a:r>
              <a:rPr lang="en-US" sz="3200" dirty="0" smtClean="0">
                <a:latin typeface="Candara" pitchFamily="34" charset="0"/>
              </a:rPr>
              <a:t>Please complete your evaluation form.</a:t>
            </a:r>
          </a:p>
          <a:p>
            <a:pPr marL="571500" indent="-571500" algn="ctr">
              <a:lnSpc>
                <a:spcPct val="90000"/>
              </a:lnSpc>
              <a:buNone/>
            </a:pPr>
            <a:endParaRPr lang="en-US" sz="3200" dirty="0" smtClean="0">
              <a:latin typeface="Candara" pitchFamily="34" charset="0"/>
            </a:endParaRPr>
          </a:p>
          <a:p>
            <a:pPr marL="571500" indent="-571500" algn="ctr">
              <a:lnSpc>
                <a:spcPct val="90000"/>
              </a:lnSpc>
              <a:buNone/>
            </a:pPr>
            <a:r>
              <a:rPr lang="en-US" sz="3200" dirty="0" smtClean="0">
                <a:latin typeface="Candara" pitchFamily="34" charset="0"/>
              </a:rPr>
              <a:t>Thanks for your attendance!</a:t>
            </a:r>
          </a:p>
          <a:p>
            <a:pPr marL="571500" indent="-571500">
              <a:lnSpc>
                <a:spcPct val="90000"/>
              </a:lnSpc>
              <a:buNone/>
            </a:pPr>
            <a:endParaRPr lang="en-US" sz="3200" dirty="0">
              <a:latin typeface="Candar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solidFill>
                  <a:srgbClr val="FF0000"/>
                </a:solidFill>
                <a:latin typeface="Candara" pitchFamily="34" charset="0"/>
              </a:rPr>
              <a:t/>
            </a:r>
            <a:br>
              <a:rPr lang="en-US" sz="3600" dirty="0">
                <a:solidFill>
                  <a:srgbClr val="FF0000"/>
                </a:solidFill>
                <a:latin typeface="Candara" pitchFamily="34" charset="0"/>
              </a:rPr>
            </a:br>
            <a:r>
              <a:rPr lang="en-US" sz="3600" dirty="0" smtClean="0">
                <a:solidFill>
                  <a:srgbClr val="FF0000"/>
                </a:solidFill>
                <a:latin typeface="Candara" pitchFamily="34" charset="0"/>
              </a:rPr>
              <a:t/>
            </a:r>
            <a:br>
              <a:rPr lang="en-US" sz="3600" dirty="0" smtClean="0">
                <a:solidFill>
                  <a:srgbClr val="FF0000"/>
                </a:solidFill>
                <a:latin typeface="Candara" pitchFamily="34" charset="0"/>
              </a:rPr>
            </a:br>
            <a:r>
              <a:rPr lang="en-US" sz="3600" dirty="0" smtClean="0">
                <a:solidFill>
                  <a:srgbClr val="FF0000"/>
                </a:solidFill>
                <a:latin typeface="Candara" pitchFamily="34" charset="0"/>
              </a:rPr>
              <a:t>REVIVE!</a:t>
            </a:r>
            <a:r>
              <a:rPr lang="en-US" sz="3600" dirty="0" smtClean="0">
                <a:latin typeface="Candara" pitchFamily="34" charset="0"/>
              </a:rPr>
              <a:t> – Background</a:t>
            </a:r>
            <a:endParaRPr lang="en-US" sz="3600" b="0" dirty="0"/>
          </a:p>
        </p:txBody>
      </p:sp>
      <p:sp>
        <p:nvSpPr>
          <p:cNvPr id="120835" name="Rectangle 3"/>
          <p:cNvSpPr>
            <a:spLocks noGrp="1" noChangeArrowheads="1"/>
          </p:cNvSpPr>
          <p:nvPr>
            <p:ph type="body" idx="1"/>
          </p:nvPr>
        </p:nvSpPr>
        <p:spPr/>
        <p:txBody>
          <a:bodyPr/>
          <a:lstStyle/>
          <a:p>
            <a:pPr marL="866775" lvl="2" indent="-571500">
              <a:lnSpc>
                <a:spcPct val="90000"/>
              </a:lnSpc>
              <a:buClr>
                <a:schemeClr val="tx2"/>
              </a:buClr>
            </a:pPr>
            <a:r>
              <a:rPr lang="en-US" sz="2400" dirty="0" smtClean="0">
                <a:latin typeface="Candara" pitchFamily="34" charset="0"/>
              </a:rPr>
              <a:t>Legislation in 2013 and 2015 </a:t>
            </a:r>
          </a:p>
          <a:p>
            <a:pPr marL="866775" lvl="2" indent="-571500">
              <a:lnSpc>
                <a:spcPct val="90000"/>
              </a:lnSpc>
              <a:buClr>
                <a:schemeClr val="tx2"/>
              </a:buClr>
            </a:pPr>
            <a:r>
              <a:rPr lang="en-US" sz="2400" dirty="0" smtClean="0">
                <a:latin typeface="Candara" pitchFamily="34" charset="0"/>
              </a:rPr>
              <a:t>Immunity from Civil Liability</a:t>
            </a:r>
          </a:p>
          <a:p>
            <a:pPr marL="866775" lvl="2" indent="-571500">
              <a:lnSpc>
                <a:spcPct val="90000"/>
              </a:lnSpc>
              <a:buClr>
                <a:schemeClr val="tx2"/>
              </a:buClr>
            </a:pPr>
            <a:r>
              <a:rPr lang="en-US" sz="2400" dirty="0" smtClean="0">
                <a:latin typeface="Candara" pitchFamily="34" charset="0"/>
              </a:rPr>
              <a:t>Opportunity for oral, written or standing order</a:t>
            </a:r>
          </a:p>
          <a:p>
            <a:pPr marL="1160463" lvl="3" indent="-571500">
              <a:lnSpc>
                <a:spcPct val="90000"/>
              </a:lnSpc>
            </a:pPr>
            <a:r>
              <a:rPr lang="en-US" sz="2100" dirty="0" smtClean="0">
                <a:latin typeface="Candara" pitchFamily="34" charset="0"/>
              </a:rPr>
              <a:t>Current State of Emergency</a:t>
            </a:r>
          </a:p>
          <a:p>
            <a:pPr marL="1160463" lvl="3" indent="-571500">
              <a:lnSpc>
                <a:spcPct val="90000"/>
              </a:lnSpc>
            </a:pPr>
            <a:r>
              <a:rPr lang="en-US" sz="2100" dirty="0" smtClean="0">
                <a:latin typeface="Candara" pitchFamily="34" charset="0"/>
              </a:rPr>
              <a:t>Statewide Standing Order</a:t>
            </a:r>
          </a:p>
          <a:p>
            <a:pPr marL="866775" lvl="2" indent="-571500">
              <a:lnSpc>
                <a:spcPct val="90000"/>
              </a:lnSpc>
              <a:buClr>
                <a:schemeClr val="tx2"/>
              </a:buClr>
            </a:pPr>
            <a:r>
              <a:rPr lang="en-US" sz="2400" dirty="0" smtClean="0">
                <a:latin typeface="Candara" pitchFamily="34" charset="0"/>
              </a:rPr>
              <a:t>Law enforcement and firefighters can carry and administer</a:t>
            </a:r>
          </a:p>
          <a:p>
            <a:pPr marL="866775" lvl="2" indent="-571500">
              <a:lnSpc>
                <a:spcPct val="90000"/>
              </a:lnSpc>
              <a:buClr>
                <a:schemeClr val="tx2"/>
              </a:buClr>
            </a:pPr>
            <a:r>
              <a:rPr lang="en-US" sz="2400" dirty="0" smtClean="0">
                <a:latin typeface="Candara" pitchFamily="34" charset="0"/>
              </a:rPr>
              <a:t>Safe Reporting of Overdoses law for 2015 (Next slide)</a:t>
            </a:r>
          </a:p>
          <a:p>
            <a:pPr marL="866775" lvl="2" indent="-571500">
              <a:lnSpc>
                <a:spcPct val="90000"/>
              </a:lnSpc>
              <a:buClr>
                <a:schemeClr val="tx2"/>
              </a:buClr>
            </a:pPr>
            <a:r>
              <a:rPr lang="en-US" sz="2400" dirty="0" smtClean="0">
                <a:latin typeface="Candara" pitchFamily="34" charset="0"/>
              </a:rPr>
              <a:t>2017 Naloxone Dispensing (Next slide)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latin typeface="Candara" pitchFamily="34" charset="0"/>
              </a:rPr>
              <a:t>REVIVE!</a:t>
            </a:r>
            <a:r>
              <a:rPr lang="en-US" sz="4000" dirty="0">
                <a:latin typeface="Candara" pitchFamily="34" charset="0"/>
              </a:rPr>
              <a:t> – Background</a:t>
            </a:r>
            <a:endParaRPr lang="en-US" dirty="0"/>
          </a:p>
        </p:txBody>
      </p:sp>
      <p:sp>
        <p:nvSpPr>
          <p:cNvPr id="3" name="Content Placeholder 2"/>
          <p:cNvSpPr>
            <a:spLocks noGrp="1"/>
          </p:cNvSpPr>
          <p:nvPr>
            <p:ph idx="1"/>
          </p:nvPr>
        </p:nvSpPr>
        <p:spPr/>
        <p:txBody>
          <a:bodyPr/>
          <a:lstStyle/>
          <a:p>
            <a:pPr marL="0" indent="0">
              <a:buNone/>
            </a:pPr>
            <a:r>
              <a:rPr lang="en-US" sz="1500" dirty="0"/>
              <a:t>Safe Reporting of Overdoses</a:t>
            </a:r>
            <a:endParaRPr lang="en-US" sz="1500" i="1" dirty="0" smtClean="0"/>
          </a:p>
          <a:p>
            <a:pPr marL="0" indent="0">
              <a:buNone/>
            </a:pPr>
            <a:r>
              <a:rPr lang="en-US" sz="1000" i="1" dirty="0" smtClean="0"/>
              <a:t>The </a:t>
            </a:r>
            <a:r>
              <a:rPr lang="en-US" sz="1000" i="1" dirty="0"/>
              <a:t>2015 General Assembly also passed House Bill 1500 and Senate Bill 892 which allow for the safe reporting of overdoses. These bills allow a person to assert an affirmative defense against the following charges: </a:t>
            </a:r>
            <a:endParaRPr lang="en-US" sz="1000" dirty="0"/>
          </a:p>
          <a:p>
            <a:pPr lvl="0"/>
            <a:r>
              <a:rPr lang="en-US" sz="1000" i="1" dirty="0"/>
              <a:t>unlawful purchase, possession, or consumption of alcohol pursuant to § 4.1-305</a:t>
            </a:r>
            <a:endParaRPr lang="en-US" sz="1000" dirty="0"/>
          </a:p>
          <a:p>
            <a:pPr lvl="0"/>
            <a:r>
              <a:rPr lang="en-US" sz="1000" i="1" dirty="0"/>
              <a:t>possession of a controlled substance pursuant to § 18.2-250</a:t>
            </a:r>
            <a:endParaRPr lang="en-US" sz="1000" dirty="0"/>
          </a:p>
          <a:p>
            <a:pPr lvl="0"/>
            <a:r>
              <a:rPr lang="en-US" sz="1000" i="1" dirty="0"/>
              <a:t>possession of marijuana pursuant to § 18.2-250.1</a:t>
            </a:r>
            <a:endParaRPr lang="en-US" sz="1000" dirty="0"/>
          </a:p>
          <a:p>
            <a:pPr lvl="0"/>
            <a:r>
              <a:rPr lang="en-US" sz="1000" i="1" dirty="0"/>
              <a:t>intoxication in public pursuant to § 18.2-388, or </a:t>
            </a:r>
            <a:endParaRPr lang="en-US" sz="1000" dirty="0"/>
          </a:p>
          <a:p>
            <a:pPr lvl="0"/>
            <a:r>
              <a:rPr lang="en-US" sz="1000" i="1" dirty="0"/>
              <a:t>possession of controlled paraphernalia pursuant to § 54.1-3466</a:t>
            </a:r>
            <a:r>
              <a:rPr lang="en-US" sz="1000" i="1" dirty="0" smtClean="0"/>
              <a:t>.</a:t>
            </a:r>
            <a:r>
              <a:rPr lang="en-US" sz="1000" i="1" dirty="0"/>
              <a:t> </a:t>
            </a:r>
            <a:endParaRPr lang="en-US" sz="1000" dirty="0"/>
          </a:p>
          <a:p>
            <a:pPr marL="0" indent="0">
              <a:buNone/>
            </a:pPr>
            <a:endParaRPr lang="en-US" sz="1000" i="1" dirty="0" smtClean="0"/>
          </a:p>
          <a:p>
            <a:pPr marL="0" indent="0">
              <a:buNone/>
            </a:pPr>
            <a:r>
              <a:rPr lang="en-US" sz="1000" i="1" dirty="0" smtClean="0"/>
              <a:t>To </a:t>
            </a:r>
            <a:r>
              <a:rPr lang="en-US" sz="1000" i="1" dirty="0"/>
              <a:t>be able to assert an affirmative defense, ALL of the following criteria must be met</a:t>
            </a:r>
            <a:r>
              <a:rPr lang="en-US" sz="1000" i="1" dirty="0" smtClean="0"/>
              <a:t>:</a:t>
            </a:r>
            <a:endParaRPr lang="en-US" sz="1000" dirty="0"/>
          </a:p>
          <a:p>
            <a:pPr lvl="0"/>
            <a:r>
              <a:rPr lang="en-US" sz="1000" i="1" dirty="0"/>
              <a:t>You must in good faith seek or obtain medical attention for yourself or someone else experiencing an overdose emergency by reporting the event to a firefighter, emergency medical services personnel, a law enforcement officer, or an emergency 911 system;</a:t>
            </a:r>
            <a:endParaRPr lang="en-US" sz="1000" dirty="0"/>
          </a:p>
          <a:p>
            <a:pPr lvl="0"/>
            <a:r>
              <a:rPr lang="en-US" sz="1000" i="1" dirty="0"/>
              <a:t>You must remain at the scene of the overdose or an alternate location which you or the person who suffered the overdose has been transported until a law enforcement official responds to the reported overdose. If no law enforcement officer responds, you must cooperate with law enforcement as indicated and described in the other sections;</a:t>
            </a:r>
            <a:endParaRPr lang="en-US" sz="1000" dirty="0"/>
          </a:p>
          <a:p>
            <a:pPr lvl="0"/>
            <a:r>
              <a:rPr lang="en-US" sz="1000" i="1" dirty="0"/>
              <a:t>You must identify yourself to the law enforcement officer who responds;</a:t>
            </a:r>
            <a:endParaRPr lang="en-US" sz="1000" dirty="0"/>
          </a:p>
          <a:p>
            <a:pPr lvl="0"/>
            <a:r>
              <a:rPr lang="en-US" sz="1000" i="1" dirty="0"/>
              <a:t>If requested by a law enforcement officer, you must substantially cooperate in any investigation of any criminal offense reasonably related to the controlled substance or alcohol that led to the overdose; and</a:t>
            </a:r>
            <a:endParaRPr lang="en-US" sz="1000" dirty="0"/>
          </a:p>
          <a:p>
            <a:pPr lvl="0"/>
            <a:r>
              <a:rPr lang="en-US" sz="1000" i="1" dirty="0"/>
              <a:t>The evidence for the prosecution of an offense was obtained as a result of the individual seeking or obtaining emergency medical attention.</a:t>
            </a:r>
            <a:endParaRPr lang="en-US" sz="1000" dirty="0"/>
          </a:p>
          <a:p>
            <a:r>
              <a:rPr lang="en-US" sz="1000" i="1" dirty="0"/>
              <a:t> </a:t>
            </a:r>
            <a:endParaRPr lang="en-US" sz="1000" dirty="0"/>
          </a:p>
          <a:p>
            <a:r>
              <a:rPr lang="en-US" sz="1000" i="1" dirty="0"/>
              <a:t>Finally, an affirmative defense may not be asserted if you sought or obtained emergency medical attention during the execution of a search warrant or during a lawful search or arrest.”</a:t>
            </a:r>
            <a:endParaRPr lang="en-US" sz="1000" dirty="0"/>
          </a:p>
          <a:p>
            <a:endParaRPr lang="en-US" dirty="0"/>
          </a:p>
        </p:txBody>
      </p:sp>
    </p:spTree>
    <p:extLst>
      <p:ext uri="{BB962C8B-B14F-4D97-AF65-F5344CB8AC3E}">
        <p14:creationId xmlns:p14="http://schemas.microsoft.com/office/powerpoint/2010/main" val="36168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Candara" pitchFamily="34" charset="0"/>
              </a:rPr>
              <a:t>REVIVE!</a:t>
            </a:r>
            <a:r>
              <a:rPr lang="en-US" sz="3600" dirty="0">
                <a:latin typeface="Candara" pitchFamily="34" charset="0"/>
              </a:rPr>
              <a:t> – Background</a:t>
            </a:r>
            <a:endParaRPr lang="en-US" dirty="0"/>
          </a:p>
        </p:txBody>
      </p:sp>
      <p:sp>
        <p:nvSpPr>
          <p:cNvPr id="3" name="Content Placeholder 2"/>
          <p:cNvSpPr>
            <a:spLocks noGrp="1"/>
          </p:cNvSpPr>
          <p:nvPr>
            <p:ph idx="1"/>
          </p:nvPr>
        </p:nvSpPr>
        <p:spPr>
          <a:xfrm>
            <a:off x="457200" y="1371600"/>
            <a:ext cx="8229600" cy="4411662"/>
          </a:xfrm>
        </p:spPr>
        <p:txBody>
          <a:bodyPr/>
          <a:lstStyle/>
          <a:p>
            <a:pPr marL="0" indent="0">
              <a:buNone/>
            </a:pPr>
            <a:r>
              <a:rPr lang="en-US" sz="1500" b="1" dirty="0"/>
              <a:t>2017 Naloxone Dispensing at Trainings</a:t>
            </a:r>
            <a:endParaRPr lang="en-US" sz="1500" dirty="0"/>
          </a:p>
          <a:p>
            <a:r>
              <a:rPr lang="en-US" sz="1500" dirty="0"/>
              <a:t>§54.1-3408</a:t>
            </a:r>
          </a:p>
          <a:p>
            <a:r>
              <a:rPr lang="en-US" sz="1500" i="1" dirty="0" smtClean="0"/>
              <a:t>A person who is authorized by the Department </a:t>
            </a:r>
            <a:r>
              <a:rPr lang="en-US" sz="1500" i="1" dirty="0"/>
              <a:t>of Behavioral Health and Developmental </a:t>
            </a:r>
            <a:r>
              <a:rPr lang="en-US" sz="1500" i="1" dirty="0" smtClean="0"/>
              <a:t>Services </a:t>
            </a:r>
            <a:r>
              <a:rPr lang="en-US" sz="1500" i="1" dirty="0"/>
              <a:t>to train individuals on the administration of naloxone for use in opioid overdose reversal and who is acting on behalf of an organization that provides services to individuals at risk of experiencing an opioid overdose or training in the administration of naloxone for overdose reversal and that has obtained a controlled substances registration from the Board of Pharmacy pursuant to § </a:t>
            </a:r>
            <a:r>
              <a:rPr lang="en-US" sz="1500" i="1" u="sng" dirty="0">
                <a:hlinkClick r:id="rId2"/>
              </a:rPr>
              <a:t>54.1-3423</a:t>
            </a:r>
            <a:r>
              <a:rPr lang="en-US" sz="1500" i="1" dirty="0"/>
              <a:t> may dispense naloxone to a person who has completed a training program on the administration of naloxone for opioid overdose reversal approved by the Department of Behavioral Health and Developmental Services, provided that such dispensing is </a:t>
            </a:r>
            <a:endParaRPr lang="en-US" sz="1500" i="1" dirty="0" smtClean="0"/>
          </a:p>
          <a:p>
            <a:pPr lvl="1"/>
            <a:r>
              <a:rPr lang="en-US" sz="1100" i="1" dirty="0" smtClean="0"/>
              <a:t>(</a:t>
            </a:r>
            <a:r>
              <a:rPr lang="en-US" sz="1100" i="1" dirty="0" err="1"/>
              <a:t>i</a:t>
            </a:r>
            <a:r>
              <a:rPr lang="en-US" sz="1100" i="1" dirty="0"/>
              <a:t>) pursuant to a standing order issued by a prescriber, </a:t>
            </a:r>
            <a:endParaRPr lang="en-US" sz="1100" i="1" dirty="0" smtClean="0"/>
          </a:p>
          <a:p>
            <a:pPr lvl="1"/>
            <a:r>
              <a:rPr lang="en-US" sz="1100" i="1" dirty="0" smtClean="0"/>
              <a:t>(</a:t>
            </a:r>
            <a:r>
              <a:rPr lang="en-US" sz="1100" i="1" dirty="0"/>
              <a:t>ii) in accordance with protocols developed by the Board of Pharmacy in consultation with the Board of Medicine and the Department of Health, and </a:t>
            </a:r>
            <a:endParaRPr lang="en-US" sz="1100" i="1" dirty="0" smtClean="0"/>
          </a:p>
          <a:p>
            <a:pPr lvl="1"/>
            <a:r>
              <a:rPr lang="en-US" sz="1100" i="1" dirty="0" smtClean="0"/>
              <a:t>(</a:t>
            </a:r>
            <a:r>
              <a:rPr lang="en-US" sz="1100" i="1" dirty="0"/>
              <a:t>iii) without charge or compensation. The dispensing may occur at a site other than that of the controlled substance registration provided the entity possessing the controlled substances registration maintains records in accordance with regulations of the Board of Pharmacy. </a:t>
            </a:r>
            <a:endParaRPr lang="en-US" sz="1100" i="1" dirty="0" smtClean="0"/>
          </a:p>
          <a:p>
            <a:r>
              <a:rPr lang="en-US" sz="1500" i="1" dirty="0" smtClean="0"/>
              <a:t>A </a:t>
            </a:r>
            <a:r>
              <a:rPr lang="en-US" sz="1500" i="1" dirty="0"/>
              <a:t>person to whom naloxone has been dispensed pursuant to this subsection may possess naloxone and may administer naloxone to a person who is believed to be experiencing or about to experience a life-threatening opioid overdose.</a:t>
            </a:r>
            <a:endParaRPr lang="en-US" sz="1500" dirty="0"/>
          </a:p>
          <a:p>
            <a:endParaRPr lang="en-US" dirty="0"/>
          </a:p>
        </p:txBody>
      </p:sp>
    </p:spTree>
    <p:extLst>
      <p:ext uri="{BB962C8B-B14F-4D97-AF65-F5344CB8AC3E}">
        <p14:creationId xmlns:p14="http://schemas.microsoft.com/office/powerpoint/2010/main" val="175589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Candara" pitchFamily="34" charset="0"/>
              </a:rPr>
              <a:t>REVIVE!</a:t>
            </a:r>
            <a:r>
              <a:rPr lang="en-US" sz="3600" dirty="0">
                <a:latin typeface="Candara" pitchFamily="34" charset="0"/>
              </a:rPr>
              <a:t> </a:t>
            </a:r>
            <a:r>
              <a:rPr lang="en-US" sz="3600" dirty="0" smtClean="0">
                <a:latin typeface="Candara" pitchFamily="34" charset="0"/>
              </a:rPr>
              <a:t>– Addiction Defined</a:t>
            </a:r>
            <a:endParaRPr lang="en-US" dirty="0"/>
          </a:p>
        </p:txBody>
      </p:sp>
      <p:sp>
        <p:nvSpPr>
          <p:cNvPr id="3" name="Content Placeholder 2"/>
          <p:cNvSpPr>
            <a:spLocks noGrp="1"/>
          </p:cNvSpPr>
          <p:nvPr>
            <p:ph idx="1"/>
          </p:nvPr>
        </p:nvSpPr>
        <p:spPr/>
        <p:txBody>
          <a:bodyPr/>
          <a:lstStyle/>
          <a:p>
            <a:r>
              <a:rPr lang="en-US" sz="2000" dirty="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r>
              <a:rPr lang="en-US" sz="2000" dirty="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pPr marL="0" indent="0">
              <a:buNone/>
            </a:pPr>
            <a:r>
              <a:rPr lang="en-US" sz="2000" dirty="0">
                <a:hlinkClick r:id="rId2"/>
              </a:rPr>
              <a:t>http://www.asam.org/quality-practice/definition-of-addiction</a:t>
            </a:r>
            <a:endParaRPr lang="en-US" sz="2000" dirty="0"/>
          </a:p>
          <a:p>
            <a:endParaRPr lang="en-US" dirty="0"/>
          </a:p>
        </p:txBody>
      </p:sp>
    </p:spTree>
    <p:extLst>
      <p:ext uri="{BB962C8B-B14F-4D97-AF65-F5344CB8AC3E}">
        <p14:creationId xmlns:p14="http://schemas.microsoft.com/office/powerpoint/2010/main" val="1727097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0000"/>
                </a:solidFill>
                <a:latin typeface="Candara" pitchFamily="34" charset="0"/>
              </a:rPr>
              <a:t>REVIVE!</a:t>
            </a:r>
            <a:r>
              <a:rPr lang="en-US" sz="4000" dirty="0">
                <a:latin typeface="Candara" pitchFamily="34" charset="0"/>
              </a:rPr>
              <a:t> </a:t>
            </a:r>
            <a:r>
              <a:rPr lang="en-US" sz="4000" dirty="0" smtClean="0">
                <a:latin typeface="Candara" pitchFamily="34" charset="0"/>
              </a:rPr>
              <a:t>– Understanding Addiction</a:t>
            </a:r>
            <a:endParaRPr lang="en-US" dirty="0"/>
          </a:p>
        </p:txBody>
      </p:sp>
      <p:sp>
        <p:nvSpPr>
          <p:cNvPr id="3" name="Content Placeholder 2"/>
          <p:cNvSpPr>
            <a:spLocks noGrp="1"/>
          </p:cNvSpPr>
          <p:nvPr>
            <p:ph idx="1"/>
          </p:nvPr>
        </p:nvSpPr>
        <p:spPr/>
        <p:txBody>
          <a:bodyPr/>
          <a:lstStyle/>
          <a:p>
            <a:r>
              <a:rPr lang="en-US" dirty="0"/>
              <a:t>Addiction is:</a:t>
            </a:r>
          </a:p>
          <a:p>
            <a:pPr lvl="1"/>
            <a:r>
              <a:rPr lang="en-US" dirty="0"/>
              <a:t>A switch from positive to negative reinforcement</a:t>
            </a:r>
          </a:p>
          <a:p>
            <a:pPr lvl="1"/>
            <a:r>
              <a:rPr lang="en-US" dirty="0"/>
              <a:t>Transition from low motivation (wanting to use)  to high motivation for use (needing to use)</a:t>
            </a:r>
          </a:p>
          <a:p>
            <a:pPr lvl="1"/>
            <a:r>
              <a:rPr lang="en-US" dirty="0"/>
              <a:t>Development of tolerance and physiological dependence</a:t>
            </a:r>
          </a:p>
          <a:p>
            <a:pPr lvl="1"/>
            <a:r>
              <a:rPr lang="en-US" dirty="0"/>
              <a:t>A chronic and relapsing disease in which individuals are not able to discontinue use on their own</a:t>
            </a:r>
          </a:p>
          <a:p>
            <a:endParaRPr lang="en-US" dirty="0"/>
          </a:p>
        </p:txBody>
      </p:sp>
    </p:spTree>
    <p:extLst>
      <p:ext uri="{BB962C8B-B14F-4D97-AF65-F5344CB8AC3E}">
        <p14:creationId xmlns:p14="http://schemas.microsoft.com/office/powerpoint/2010/main" val="1590649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4093</TotalTime>
  <Words>3691</Words>
  <Application>Microsoft Office PowerPoint</Application>
  <PresentationFormat>On-screen Show (4:3)</PresentationFormat>
  <Paragraphs>528</Paragraphs>
  <Slides>48</Slides>
  <Notes>39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Network</vt:lpstr>
      <vt:lpstr>Custom Design</vt:lpstr>
      <vt:lpstr>REVIVE! Opioid Overdose and Naloxone Education for Virginia</vt:lpstr>
      <vt:lpstr>REVIVE! – Responding to an Opioid Overdose Emergency</vt:lpstr>
      <vt:lpstr>REVIVE!– Goals of Training of Trainers Events</vt:lpstr>
      <vt:lpstr> </vt:lpstr>
      <vt:lpstr>  REVIVE! – Background</vt:lpstr>
      <vt:lpstr>REVIVE! – Background</vt:lpstr>
      <vt:lpstr>REVIVE! – Background</vt:lpstr>
      <vt:lpstr>REVIVE! – Addiction Defined</vt:lpstr>
      <vt:lpstr>REVIVE! – Understanding Addiction</vt:lpstr>
      <vt:lpstr>Addiction: Nuggets Video</vt:lpstr>
      <vt:lpstr>REVIVE! – Understanding Opioid Overdose</vt:lpstr>
      <vt:lpstr>REVIVE! – Understanding Opioid Overdose</vt:lpstr>
      <vt:lpstr>REVIVE! – Types of Opioids</vt:lpstr>
      <vt:lpstr>REVIVE! – Recognizing Opioid Overdose</vt:lpstr>
      <vt:lpstr>REVIVE! – Recognizing Opioid Overdose</vt:lpstr>
      <vt:lpstr>REVIVE! – Naloxone</vt:lpstr>
      <vt:lpstr>REVIVE! – Naloxone</vt:lpstr>
      <vt:lpstr>REVIVE! – Risk Factors for Opioid Overdose</vt:lpstr>
      <vt:lpstr>REVIVE! – Responding to an Opioid Overdose Emergency</vt:lpstr>
      <vt:lpstr>REVIVE! – Responding to an Opioid Overdose Emergency</vt:lpstr>
      <vt:lpstr>REVIVE! – Responding to an Opioid Overdose Emergency</vt:lpstr>
      <vt:lpstr>REVIVE! – Responding to an Opioid Overdose Emergency</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Responding to an Opioid Overdose Emergency </vt:lpstr>
      <vt:lpstr>REVIVE! – Planning a Lay Rescuer Training</vt:lpstr>
      <vt:lpstr>REVIVE! – Planning a Lay Rescuer Training</vt:lpstr>
      <vt:lpstr>REVIVE! – Planning a Lay Rescuer Training</vt:lpstr>
      <vt:lpstr>REVIVE! – Materials Needed for Trainings</vt:lpstr>
      <vt:lpstr>REVIVE! – Responding to an Opioid Overdose Emergency </vt:lpstr>
      <vt:lpstr>REVIVE! – Responding to an Opioid Overdose Emergency </vt:lpstr>
      <vt:lpstr>REVIVE! – Responding to an Opioid Overdose Emergency </vt:lpstr>
    </vt:vector>
  </TitlesOfParts>
  <Company>Harm Reduction Coalition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Overdose Prevention Into Your Agency</dc:title>
  <dc:creator>Malik Russell</dc:creator>
  <cp:lastModifiedBy>Turner, Amira (DBHDS)</cp:lastModifiedBy>
  <cp:revision>267</cp:revision>
  <dcterms:created xsi:type="dcterms:W3CDTF">2008-03-12T22:07:25Z</dcterms:created>
  <dcterms:modified xsi:type="dcterms:W3CDTF">2017-05-23T15:18:18Z</dcterms:modified>
</cp:coreProperties>
</file>