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87" r:id="rId1"/>
  </p:sldMasterIdLst>
  <p:notesMasterIdLst>
    <p:notesMasterId r:id="rId30"/>
  </p:notesMasterIdLst>
  <p:sldIdLst>
    <p:sldId id="256" r:id="rId2"/>
    <p:sldId id="259" r:id="rId3"/>
    <p:sldId id="280" r:id="rId4"/>
    <p:sldId id="258" r:id="rId5"/>
    <p:sldId id="284" r:id="rId6"/>
    <p:sldId id="272" r:id="rId7"/>
    <p:sldId id="296" r:id="rId8"/>
    <p:sldId id="271" r:id="rId9"/>
    <p:sldId id="273" r:id="rId10"/>
    <p:sldId id="281" r:id="rId11"/>
    <p:sldId id="274" r:id="rId12"/>
    <p:sldId id="277" r:id="rId13"/>
    <p:sldId id="283" r:id="rId14"/>
    <p:sldId id="275" r:id="rId15"/>
    <p:sldId id="279" r:id="rId16"/>
    <p:sldId id="276" r:id="rId17"/>
    <p:sldId id="299" r:id="rId18"/>
    <p:sldId id="268" r:id="rId19"/>
    <p:sldId id="291" r:id="rId20"/>
    <p:sldId id="286" r:id="rId21"/>
    <p:sldId id="288" r:id="rId22"/>
    <p:sldId id="287" r:id="rId23"/>
    <p:sldId id="289" r:id="rId24"/>
    <p:sldId id="282" r:id="rId25"/>
    <p:sldId id="300" r:id="rId26"/>
    <p:sldId id="292" r:id="rId27"/>
    <p:sldId id="290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E74A"/>
    <a:srgbClr val="FFED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2903" autoAdjust="0"/>
  </p:normalViewPr>
  <p:slideViewPr>
    <p:cSldViewPr snapToGrid="0" snapToObjects="1">
      <p:cViewPr>
        <p:scale>
          <a:sx n="90" d="100"/>
          <a:sy n="90" d="100"/>
        </p:scale>
        <p:origin x="-129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3.xlsx"/><Relationship Id="rId4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Albemarle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-5.0561799989462999E-3"/>
                  <c:y val="0.1346633548670990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In-Person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Charlottesville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-2.0657987311532089E-3"/>
                  <c:y val="0.122615921034811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0568399565088895"/>
                      <c:h val="0.088784445263263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In-Person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Fluvanna</c:v>
                </c:pt>
              </c:strCache>
            </c:strRef>
          </c:tx>
          <c:spPr>
            <a:solidFill>
              <a:srgbClr val="FFE74A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0"/>
                  <c:y val="0.1346633548670990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In-Person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Greene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-6.1797041657978625E-17"/>
                  <c:y val="0.1384040036134079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In-Person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Louisa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1.6853933329819804E-3"/>
                  <c:y val="0.1346633548670990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In-Person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196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Nelson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0"/>
                  <c:y val="0.1197007598818660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In-Person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181</c:v>
                </c:pt>
              </c:numCache>
            </c:numRef>
          </c:val>
        </c:ser>
        <c:gapWidth val="219"/>
        <c:overlap val="-27"/>
        <c:axId val="76266496"/>
        <c:axId val="76876032"/>
      </c:barChart>
      <c:catAx>
        <c:axId val="7626649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6876032"/>
        <c:crosses val="autoZero"/>
        <c:auto val="1"/>
        <c:lblAlgn val="ctr"/>
        <c:lblOffset val="100"/>
      </c:catAx>
      <c:valAx>
        <c:axId val="76876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6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2459136976921084E-2"/>
          <c:y val="4.3472885784766775E-2"/>
          <c:w val="0.91802428151671167"/>
          <c:h val="0.731078894918130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Albemarle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1.771742135906291E-3"/>
                  <c:y val="0.1302966645104869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Partners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Charlottesville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-1.771742135906291E-3"/>
                  <c:y val="0.1398305667917419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Partners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Fluvanna</c:v>
                </c:pt>
              </c:strCache>
            </c:strRef>
          </c:tx>
          <c:spPr>
            <a:solidFill>
              <a:srgbClr val="FFE74A"/>
            </a:solidFill>
            <a:ln>
              <a:noFill/>
            </a:ln>
            <a:effectLst/>
          </c:spPr>
          <c:dPt>
            <c:idx val="0"/>
            <c:spPr>
              <a:solidFill>
                <a:srgbClr val="FFE74A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0.1302966645104869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Partners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Greene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-1.771742135906291E-3"/>
                  <c:y val="0.11440682737506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Partners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Louisa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-1.771742135906291E-3"/>
                  <c:y val="0.1239407296563170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Partners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Nelson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-1.771742135906291E-3"/>
                  <c:y val="0.13347463193757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Partners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gapWidth val="219"/>
        <c:overlap val="-27"/>
        <c:axId val="80702080"/>
        <c:axId val="105067648"/>
      </c:barChart>
      <c:catAx>
        <c:axId val="8070208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5067648"/>
        <c:crosses val="autoZero"/>
        <c:auto val="1"/>
        <c:lblAlgn val="ctr"/>
        <c:lblOffset val="100"/>
      </c:catAx>
      <c:valAx>
        <c:axId val="105067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070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Albemarle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9.3749994232899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Online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Charlottesville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-3.2709003672852519E-3"/>
                  <c:y val="0.1323190425188030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Online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Fluvanna</c:v>
                </c:pt>
              </c:strCache>
            </c:strRef>
          </c:tx>
          <c:spPr>
            <a:solidFill>
              <a:srgbClr val="FFE74A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-1.5624720446645009E-3"/>
                  <c:y val="0.1066064434373470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Online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Greene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3.1249440893289415E-3"/>
                  <c:y val="0.1054002444170410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Online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Louisa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0"/>
                  <c:y val="7.96874950979640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Online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170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Nelson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0"/>
                  <c:y val="9.64392839151667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Online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</c:ser>
        <c:gapWidth val="219"/>
        <c:overlap val="-27"/>
        <c:axId val="130438272"/>
        <c:axId val="130696320"/>
      </c:barChart>
      <c:catAx>
        <c:axId val="1304382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0696320"/>
        <c:crosses val="autoZero"/>
        <c:auto val="1"/>
        <c:lblAlgn val="ctr"/>
        <c:lblOffset val="100"/>
      </c:catAx>
      <c:valAx>
        <c:axId val="130696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04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0.3982</cdr:x>
      <cdr:y>0.27173</cdr:y>
    </cdr:from>
    <cdr:to>
      <cdr:x>0.53131</cdr:x>
      <cdr:y>0.88147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875249" y="1023271"/>
          <a:ext cx="1295404" cy="229610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0.40621</cdr:x>
      <cdr:y>0.52383</cdr:y>
    </cdr:from>
    <cdr:to>
      <cdr:x>0.52812</cdr:x>
      <cdr:y>0.89741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316205" y="2167476"/>
          <a:ext cx="1295375" cy="154579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B70B3-A641-2845-9233-4C58B17B02C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A723F-F3E7-804E-9B08-229D5A01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68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723F-F3E7-804E-9B08-229D5A010D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6191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it’s a lot to take in. Consider using animation to show top five district</a:t>
            </a:r>
            <a:r>
              <a:rPr lang="en-US" baseline="0" dirty="0" smtClean="0"/>
              <a:t> wide commonalities in order – children and youth, mental health, alcohol and drug, aging, obesity</a:t>
            </a:r>
            <a:endParaRPr lang="en-US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lang="en-US" dirty="0" smtClean="0"/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of Localities the Sector is Ranked within Top Five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and youth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health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 and drug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Aging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Obesity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Transportation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care access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723F-F3E7-804E-9B08-229D5A010D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7289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+</a:t>
            </a:r>
            <a:r>
              <a:rPr lang="en-US" baseline="0" dirty="0" smtClean="0"/>
              <a:t> how this information can be used with our other district quantitative data</a:t>
            </a:r>
          </a:p>
          <a:p>
            <a:r>
              <a:rPr lang="en-US" baseline="0" dirty="0" smtClean="0"/>
              <a:t>+ don’t forget this also highlights community members’ perceptions of positive things in our communities, our CHA councils should consider how those strengths might be used to improve what needs improving</a:t>
            </a:r>
          </a:p>
          <a:p>
            <a:endParaRPr lang="en-US" baseline="0" dirty="0" smtClean="0"/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 – healthy strengths</a:t>
            </a:r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of Localities the Sector Ranks within Top Five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Outdoors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Recreation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Spiritual life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options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schools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and arts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 streets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723F-F3E7-804E-9B08-229D5A010DF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597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+feedback forms in your packets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723F-F3E7-804E-9B08-229D5A010DF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508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want</a:t>
            </a:r>
            <a:r>
              <a:rPr lang="en-US" baseline="0" dirty="0" smtClean="0"/>
              <a:t> to conclude? Q and A with the audience and Core Group? Instructions on giving feedback for improvements/additional survey events/partners for future rounds?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723F-F3E7-804E-9B08-229D5A010DF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291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723F-F3E7-804E-9B08-229D5A010D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137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++ of these</a:t>
            </a:r>
            <a:r>
              <a:rPr lang="en-US" baseline="0" dirty="0" smtClean="0"/>
              <a:t> how many in </a:t>
            </a:r>
            <a:r>
              <a:rPr lang="en-US" baseline="0" dirty="0" err="1" smtClean="0"/>
              <a:t>spanish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723F-F3E7-804E-9B08-229D5A010D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795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723F-F3E7-804E-9B08-229D5A010D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8364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723F-F3E7-804E-9B08-229D5A010D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900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723F-F3E7-804E-9B08-229D5A010D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8751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723F-F3E7-804E-9B08-229D5A010D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45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looked at the answer choices by locality and ranked the most commonly chosen answer choices for each locality.</a:t>
            </a:r>
          </a:p>
          <a:p>
            <a:r>
              <a:rPr lang="en-US" baseline="0" dirty="0" smtClean="0"/>
              <a:t>Google Forms, Survey Monkey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723F-F3E7-804E-9B08-229D5A010D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995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it’s a lot to take in. Consider using animation to show top five district</a:t>
            </a:r>
            <a:r>
              <a:rPr lang="en-US" baseline="0" dirty="0" smtClean="0"/>
              <a:t> wide commonalities in order - healthcare, outdoors, recreation, spiritual life…</a:t>
            </a:r>
          </a:p>
          <a:p>
            <a:endParaRPr lang="en-US" baseline="0" dirty="0" smtClean="0"/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of Localities the Sector Ranks within Top Five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Outdoors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Recreation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Spiritual life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options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schools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 and arts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 streets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723F-F3E7-804E-9B08-229D5A010D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17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77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1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483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477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291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4443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10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27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83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24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46774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339263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210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06765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77767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70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52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  <p:sldLayoutId id="2147484699" r:id="rId12"/>
    <p:sldLayoutId id="2147484700" r:id="rId13"/>
    <p:sldLayoutId id="2147484701" r:id="rId14"/>
    <p:sldLayoutId id="2147484702" r:id="rId15"/>
    <p:sldLayoutId id="2147484703" r:id="rId16"/>
    <p:sldLayoutId id="21474847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d.naccho.org/topics/infrastructure/mapp/framework/phase3ctsa.cf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d.naccho.org/topics/infrastructure/mapp/framework/phase3ctsa.cf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Themes &amp; Strengths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survey results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46164" y="5696262"/>
            <a:ext cx="5656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Thomas Jefferson Health District</a:t>
            </a:r>
          </a:p>
          <a:p>
            <a:pPr algn="r"/>
            <a:r>
              <a:rPr lang="en-US" sz="2400" dirty="0" smtClean="0"/>
              <a:t>MAPP 2 Health 2016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9363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28" t="15815" r="10788"/>
          <a:stretch/>
        </p:blipFill>
        <p:spPr>
          <a:xfrm>
            <a:off x="2709707" y="929587"/>
            <a:ext cx="6292906" cy="499882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278914" y="1199213"/>
            <a:ext cx="311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Mineral</a:t>
            </a:r>
            <a:r>
              <a:rPr lang="en-US" b="1" dirty="0"/>
              <a:t> </a:t>
            </a:r>
            <a:r>
              <a:rPr lang="en-US" b="1" dirty="0" smtClean="0"/>
              <a:t>Farmers’ Market</a:t>
            </a:r>
          </a:p>
          <a:p>
            <a:endParaRPr lang="en-US" u="sng" dirty="0" smtClean="0"/>
          </a:p>
          <a:p>
            <a:r>
              <a:rPr lang="en-US" dirty="0" smtClean="0"/>
              <a:t>TJHD staff members</a:t>
            </a:r>
          </a:p>
          <a:p>
            <a:r>
              <a:rPr lang="en-US" dirty="0" err="1" smtClean="0"/>
              <a:t>Keila</a:t>
            </a:r>
            <a:r>
              <a:rPr lang="en-US" dirty="0" smtClean="0"/>
              <a:t> Rader &amp; Jillian Regan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40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In-person Surveys at Community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69634"/>
            <a:ext cx="10018713" cy="3124201"/>
          </a:xfrm>
        </p:spPr>
        <p:txBody>
          <a:bodyPr/>
          <a:lstStyle/>
          <a:p>
            <a:r>
              <a:rPr lang="en-US" dirty="0" smtClean="0"/>
              <a:t>Timeline: Saturday, May 7</a:t>
            </a:r>
            <a:r>
              <a:rPr lang="en-US" baseline="30000" dirty="0" smtClean="0"/>
              <a:t>th</a:t>
            </a:r>
            <a:r>
              <a:rPr lang="en-US" dirty="0" smtClean="0"/>
              <a:t> – Sunday, June 12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Events attended by survey team: 36</a:t>
            </a:r>
          </a:p>
          <a:p>
            <a:r>
              <a:rPr lang="en-US" dirty="0" smtClean="0"/>
              <a:t>Surveys collected: 1,198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3451504152"/>
              </p:ext>
            </p:extLst>
          </p:nvPr>
        </p:nvGraphicFramePr>
        <p:xfrm>
          <a:off x="2460171" y="3015343"/>
          <a:ext cx="9731829" cy="376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9453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108856"/>
            <a:ext cx="10018713" cy="914400"/>
          </a:xfrm>
        </p:spPr>
        <p:txBody>
          <a:bodyPr/>
          <a:lstStyle/>
          <a:p>
            <a:r>
              <a:rPr lang="en-US" dirty="0" smtClean="0"/>
              <a:t>Community Events, Gatherings,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309" y="805536"/>
            <a:ext cx="10018713" cy="5856517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n-US" sz="1800" b="1" i="1" dirty="0" smtClean="0"/>
              <a:t>Albemarle</a:t>
            </a:r>
            <a:endParaRPr lang="en-US" sz="1800" b="1" dirty="0"/>
          </a:p>
          <a:p>
            <a:r>
              <a:rPr lang="en-US" sz="1800" dirty="0"/>
              <a:t>Southwood May Market</a:t>
            </a:r>
          </a:p>
          <a:p>
            <a:r>
              <a:rPr lang="en-US" sz="1800" dirty="0"/>
              <a:t>Scottsville Farmers’ </a:t>
            </a:r>
            <a:r>
              <a:rPr lang="en-US" sz="1800" dirty="0" smtClean="0"/>
              <a:t>Market</a:t>
            </a:r>
          </a:p>
          <a:p>
            <a:r>
              <a:rPr lang="en-US" sz="1800" dirty="0"/>
              <a:t>Christian </a:t>
            </a:r>
            <a:r>
              <a:rPr lang="en-US" sz="1800" dirty="0" smtClean="0"/>
              <a:t>Salon</a:t>
            </a:r>
            <a:endParaRPr lang="en-US" sz="1800" dirty="0"/>
          </a:p>
          <a:p>
            <a:r>
              <a:rPr lang="en-US" sz="1800" dirty="0"/>
              <a:t>Super </a:t>
            </a:r>
            <a:r>
              <a:rPr lang="en-US" sz="1800" dirty="0" err="1" smtClean="0"/>
              <a:t>Amanecer</a:t>
            </a:r>
            <a:endParaRPr lang="en-US" sz="1800" dirty="0"/>
          </a:p>
          <a:p>
            <a:r>
              <a:rPr lang="en-US" sz="1800" dirty="0"/>
              <a:t>Church of the Incarnation</a:t>
            </a:r>
          </a:p>
          <a:p>
            <a:r>
              <a:rPr lang="en-US" sz="1800" dirty="0" err="1"/>
              <a:t>Tako</a:t>
            </a:r>
            <a:r>
              <a:rPr lang="en-US" sz="1800" dirty="0"/>
              <a:t> </a:t>
            </a:r>
            <a:r>
              <a:rPr lang="en-US" sz="1800" dirty="0" err="1" smtClean="0"/>
              <a:t>Nako</a:t>
            </a:r>
            <a:endParaRPr lang="en-US" sz="1800" dirty="0"/>
          </a:p>
          <a:p>
            <a:r>
              <a:rPr lang="en-US" sz="1800" dirty="0"/>
              <a:t>Latino </a:t>
            </a:r>
            <a:r>
              <a:rPr lang="en-US" sz="1800" dirty="0" smtClean="0"/>
              <a:t>Market</a:t>
            </a:r>
          </a:p>
          <a:p>
            <a:pPr marL="0" indent="0">
              <a:buNone/>
            </a:pPr>
            <a:r>
              <a:rPr lang="en-US" sz="1800" b="1" i="1" dirty="0"/>
              <a:t>Charlottesville</a:t>
            </a:r>
            <a:endParaRPr lang="en-US" sz="1800" b="1" dirty="0"/>
          </a:p>
          <a:p>
            <a:r>
              <a:rPr lang="en-US" sz="1800" dirty="0"/>
              <a:t>Charlottesville City Market</a:t>
            </a:r>
          </a:p>
          <a:p>
            <a:r>
              <a:rPr lang="en-US" sz="1800" dirty="0"/>
              <a:t>Reid’s Super Saver</a:t>
            </a:r>
          </a:p>
          <a:p>
            <a:r>
              <a:rPr lang="en-US" sz="1800" dirty="0"/>
              <a:t>City of Promise Community Dinner</a:t>
            </a:r>
          </a:p>
          <a:p>
            <a:r>
              <a:rPr lang="en-US" sz="1800" dirty="0"/>
              <a:t>Pilgrim Baptist Church Bible Study</a:t>
            </a:r>
          </a:p>
          <a:p>
            <a:r>
              <a:rPr lang="en-US" sz="1800" dirty="0"/>
              <a:t>El </a:t>
            </a:r>
            <a:r>
              <a:rPr lang="en-US" sz="1800" dirty="0" err="1"/>
              <a:t>Tío</a:t>
            </a:r>
            <a:r>
              <a:rPr lang="en-US" sz="1800" dirty="0"/>
              <a:t> </a:t>
            </a:r>
            <a:r>
              <a:rPr lang="en-US" sz="1800" dirty="0" err="1"/>
              <a:t>Variedades</a:t>
            </a:r>
            <a:endParaRPr lang="en-US" sz="1800" dirty="0"/>
          </a:p>
          <a:p>
            <a:r>
              <a:rPr lang="en-US" sz="1800" dirty="0" err="1"/>
              <a:t>Mí</a:t>
            </a:r>
            <a:r>
              <a:rPr lang="en-US" sz="1800" dirty="0"/>
              <a:t> </a:t>
            </a:r>
            <a:r>
              <a:rPr lang="en-US" sz="1800" dirty="0" smtClean="0"/>
              <a:t>Canton</a:t>
            </a:r>
            <a:endParaRPr lang="en-US" sz="1800" b="1" i="1" dirty="0" smtClean="0"/>
          </a:p>
          <a:p>
            <a:pPr marL="0" indent="0">
              <a:buNone/>
            </a:pPr>
            <a:r>
              <a:rPr lang="en-US" sz="1800" b="1" i="1" dirty="0"/>
              <a:t>Fluvanna</a:t>
            </a:r>
            <a:endParaRPr lang="en-US" sz="1800" b="1" dirty="0"/>
          </a:p>
          <a:p>
            <a:r>
              <a:rPr lang="en-US" sz="1800" dirty="0"/>
              <a:t>Old Farm Day</a:t>
            </a:r>
          </a:p>
          <a:p>
            <a:r>
              <a:rPr lang="en-US" sz="1800" dirty="0"/>
              <a:t>Fluvanna County Employee Wellness Fair</a:t>
            </a:r>
          </a:p>
          <a:p>
            <a:r>
              <a:rPr lang="en-US" sz="1800" dirty="0"/>
              <a:t>Fluvanna County Sunday School Union</a:t>
            </a:r>
          </a:p>
          <a:p>
            <a:r>
              <a:rPr lang="en-US" sz="1800" dirty="0"/>
              <a:t>Fluvanna Farmers’ Market</a:t>
            </a:r>
            <a:endParaRPr lang="en-US" sz="1800" b="1" i="1" dirty="0"/>
          </a:p>
          <a:p>
            <a:pPr marL="0" indent="0">
              <a:buNone/>
            </a:pPr>
            <a:r>
              <a:rPr lang="en-US" sz="1800" b="1" i="1" dirty="0" smtClean="0"/>
              <a:t>Greene</a:t>
            </a:r>
            <a:endParaRPr lang="en-US" sz="1800" b="1" dirty="0"/>
          </a:p>
          <a:p>
            <a:r>
              <a:rPr lang="en-US" sz="1800" dirty="0"/>
              <a:t>Greene Lions Club</a:t>
            </a:r>
          </a:p>
          <a:p>
            <a:r>
              <a:rPr lang="en-US" sz="1800" dirty="0"/>
              <a:t>Greene Strawberry Festival</a:t>
            </a:r>
          </a:p>
          <a:p>
            <a:r>
              <a:rPr lang="en-US" sz="1800" dirty="0"/>
              <a:t>Tuesday’s </a:t>
            </a:r>
            <a:r>
              <a:rPr lang="en-US" sz="1800" dirty="0" smtClean="0"/>
              <a:t>Table</a:t>
            </a:r>
            <a:endParaRPr lang="en-US" sz="1800" b="1" i="1" dirty="0" smtClean="0"/>
          </a:p>
          <a:p>
            <a:pPr marL="0" indent="0">
              <a:buNone/>
            </a:pPr>
            <a:endParaRPr lang="en-US" sz="1800" b="1" i="1" dirty="0" smtClean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1800" b="1" i="1" dirty="0" smtClean="0"/>
          </a:p>
          <a:p>
            <a:pPr marL="0" indent="0">
              <a:buNone/>
            </a:pPr>
            <a:r>
              <a:rPr lang="en-US" sz="1800" b="1" i="1" dirty="0" smtClean="0"/>
              <a:t>Louisa</a:t>
            </a:r>
            <a:endParaRPr lang="en-US" sz="1800" b="1" dirty="0"/>
          </a:p>
          <a:p>
            <a:r>
              <a:rPr lang="en-US" sz="1800" dirty="0"/>
              <a:t>Mineral Farmers’ Market</a:t>
            </a:r>
          </a:p>
          <a:p>
            <a:r>
              <a:rPr lang="en-US" sz="1800" dirty="0"/>
              <a:t>Louisa County Resource </a:t>
            </a:r>
            <a:r>
              <a:rPr lang="en-US" sz="1800" dirty="0" smtClean="0"/>
              <a:t>Council</a:t>
            </a:r>
            <a:endParaRPr lang="en-US" sz="1800" dirty="0"/>
          </a:p>
          <a:p>
            <a:r>
              <a:rPr lang="en-US" sz="1800" dirty="0"/>
              <a:t>Community </a:t>
            </a:r>
            <a:r>
              <a:rPr lang="en-US" sz="1800" dirty="0" smtClean="0"/>
              <a:t>Extravaganza</a:t>
            </a:r>
          </a:p>
          <a:p>
            <a:pPr marL="0" indent="0">
              <a:buNone/>
            </a:pPr>
            <a:r>
              <a:rPr lang="en-US" sz="1800" b="1" i="1" dirty="0" smtClean="0"/>
              <a:t>Nelson</a:t>
            </a:r>
            <a:endParaRPr lang="en-US" sz="1800" b="1" dirty="0" smtClean="0"/>
          </a:p>
          <a:p>
            <a:r>
              <a:rPr lang="en-US" sz="1800" dirty="0" smtClean="0"/>
              <a:t>Community </a:t>
            </a:r>
            <a:r>
              <a:rPr lang="en-US" sz="1800" dirty="0"/>
              <a:t>Breakfast at the </a:t>
            </a:r>
            <a:r>
              <a:rPr lang="en-US" sz="1800" dirty="0" smtClean="0"/>
              <a:t>RVCC</a:t>
            </a:r>
            <a:endParaRPr lang="en-US" sz="1800" dirty="0"/>
          </a:p>
          <a:p>
            <a:r>
              <a:rPr lang="en-US" sz="1800" dirty="0"/>
              <a:t>Unity in Community Luncheon</a:t>
            </a:r>
          </a:p>
          <a:p>
            <a:r>
              <a:rPr lang="en-US" sz="1800" dirty="0"/>
              <a:t>Nelson County </a:t>
            </a:r>
            <a:r>
              <a:rPr lang="en-US" sz="1800" dirty="0" smtClean="0"/>
              <a:t>Pantry</a:t>
            </a:r>
            <a:endParaRPr lang="en-US" sz="1800" dirty="0"/>
          </a:p>
          <a:p>
            <a:r>
              <a:rPr lang="en-US" sz="1800" dirty="0" smtClean="0"/>
              <a:t>Nelson </a:t>
            </a:r>
            <a:r>
              <a:rPr lang="en-US" sz="1800" dirty="0"/>
              <a:t>Farmers’ </a:t>
            </a:r>
            <a:r>
              <a:rPr lang="en-US" sz="1800" dirty="0" smtClean="0"/>
              <a:t>Market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116286" y="1621974"/>
            <a:ext cx="3167743" cy="250371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1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98" r="12725" b="6139"/>
          <a:stretch/>
        </p:blipFill>
        <p:spPr>
          <a:xfrm rot="5400000">
            <a:off x="3522846" y="242680"/>
            <a:ext cx="5146309" cy="597071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488775" y="1558977"/>
            <a:ext cx="2413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Super </a:t>
            </a:r>
            <a:r>
              <a:rPr lang="en-US" b="1" dirty="0" err="1" smtClean="0"/>
              <a:t>Amanecer</a:t>
            </a:r>
            <a:endParaRPr lang="en-US" b="1" dirty="0" smtClean="0"/>
          </a:p>
          <a:p>
            <a:endParaRPr lang="en-US" u="sng" dirty="0" smtClean="0"/>
          </a:p>
          <a:p>
            <a:r>
              <a:rPr lang="en-US" dirty="0" smtClean="0"/>
              <a:t>CHW Consuelo Canon</a:t>
            </a:r>
          </a:p>
        </p:txBody>
      </p:sp>
    </p:spTree>
    <p:extLst>
      <p:ext uri="{BB962C8B-B14F-4D97-AF65-F5344CB8AC3E}">
        <p14:creationId xmlns="" xmlns:p14="http://schemas.microsoft.com/office/powerpoint/2010/main" val="11870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137884"/>
            <a:ext cx="10018713" cy="1230086"/>
          </a:xfrm>
        </p:spPr>
        <p:txBody>
          <a:bodyPr/>
          <a:lstStyle/>
          <a:p>
            <a:r>
              <a:rPr lang="en-US" dirty="0" smtClean="0"/>
              <a:t>Surveys Collected from Partner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56344"/>
            <a:ext cx="10018713" cy="1642531"/>
          </a:xfrm>
        </p:spPr>
        <p:txBody>
          <a:bodyPr/>
          <a:lstStyle/>
          <a:p>
            <a:r>
              <a:rPr lang="en-US" dirty="0"/>
              <a:t>Timeline: May </a:t>
            </a:r>
            <a:r>
              <a:rPr lang="en-US" dirty="0" smtClean="0"/>
              <a:t>23, </a:t>
            </a:r>
            <a:r>
              <a:rPr lang="en-US" dirty="0"/>
              <a:t>2016 - June </a:t>
            </a:r>
            <a:r>
              <a:rPr lang="en-US" dirty="0" smtClean="0"/>
              <a:t>15, 2016</a:t>
            </a:r>
          </a:p>
          <a:p>
            <a:r>
              <a:rPr lang="en-US" dirty="0" smtClean="0"/>
              <a:t>Partner Locations: 35</a:t>
            </a:r>
            <a:endParaRPr lang="en-US" dirty="0"/>
          </a:p>
          <a:p>
            <a:r>
              <a:rPr lang="en-US" dirty="0" smtClean="0"/>
              <a:t>Surveys collected: 494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1912737068"/>
              </p:ext>
            </p:extLst>
          </p:nvPr>
        </p:nvGraphicFramePr>
        <p:xfrm>
          <a:off x="2100943" y="2760133"/>
          <a:ext cx="10079406" cy="385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6036128" y="3407229"/>
            <a:ext cx="1366158" cy="25690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63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217714"/>
            <a:ext cx="10018713" cy="892629"/>
          </a:xfrm>
        </p:spPr>
        <p:txBody>
          <a:bodyPr/>
          <a:lstStyle/>
          <a:p>
            <a:r>
              <a:rPr lang="en-US" dirty="0" smtClean="0"/>
              <a:t>Partner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674915"/>
            <a:ext cx="10896600" cy="5904138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n-US" sz="1800" b="1" i="1" dirty="0"/>
              <a:t>Albemarle</a:t>
            </a:r>
            <a:endParaRPr lang="en-US" sz="1800" b="1" dirty="0"/>
          </a:p>
          <a:p>
            <a:r>
              <a:rPr lang="en-US" sz="1800" dirty="0"/>
              <a:t>Albemarle DSS</a:t>
            </a:r>
          </a:p>
          <a:p>
            <a:r>
              <a:rPr lang="en-US" sz="1800" dirty="0"/>
              <a:t>Jefferson Area Board for the Aging (JABA) – </a:t>
            </a:r>
            <a:r>
              <a:rPr lang="en-US" sz="1800" dirty="0" err="1"/>
              <a:t>Esmont</a:t>
            </a:r>
            <a:r>
              <a:rPr lang="en-US" sz="1800" dirty="0"/>
              <a:t>, Scottsville</a:t>
            </a:r>
          </a:p>
          <a:p>
            <a:r>
              <a:rPr lang="en-US" sz="1800" dirty="0"/>
              <a:t>Jefferson Area Children’s Health Improvement Program (</a:t>
            </a:r>
            <a:r>
              <a:rPr lang="en-US" sz="1800" dirty="0" err="1"/>
              <a:t>CHiP</a:t>
            </a:r>
            <a:r>
              <a:rPr lang="en-US" sz="1800" dirty="0"/>
              <a:t>)</a:t>
            </a:r>
          </a:p>
          <a:p>
            <a:r>
              <a:rPr lang="en-US" sz="1800" dirty="0"/>
              <a:t>Martha Jefferson Medical Group (MJMG) – multiple </a:t>
            </a:r>
            <a:r>
              <a:rPr lang="en-US" sz="1800" dirty="0" smtClean="0"/>
              <a:t>sites</a:t>
            </a:r>
          </a:p>
          <a:p>
            <a:pPr marL="0" indent="0">
              <a:buNone/>
            </a:pPr>
            <a:r>
              <a:rPr lang="en-US" sz="1800" b="1" i="1" dirty="0" smtClean="0"/>
              <a:t>Charlottesville</a:t>
            </a:r>
            <a:endParaRPr lang="en-US" sz="1800" b="1" dirty="0" smtClean="0"/>
          </a:p>
          <a:p>
            <a:r>
              <a:rPr lang="en-US" sz="1800" dirty="0" smtClean="0"/>
              <a:t>Albemarle/Charlottesville </a:t>
            </a:r>
            <a:r>
              <a:rPr lang="en-US" sz="1800" dirty="0"/>
              <a:t>Health Department</a:t>
            </a:r>
          </a:p>
          <a:p>
            <a:r>
              <a:rPr lang="en-US" sz="1800" dirty="0"/>
              <a:t>Charlottesville DSS</a:t>
            </a:r>
          </a:p>
          <a:p>
            <a:r>
              <a:rPr lang="en-US" sz="1800" dirty="0" smtClean="0"/>
              <a:t>JA </a:t>
            </a:r>
            <a:r>
              <a:rPr lang="en-US" sz="1800" dirty="0" err="1"/>
              <a:t>CHiP</a:t>
            </a:r>
            <a:endParaRPr lang="en-US" sz="1800" dirty="0"/>
          </a:p>
          <a:p>
            <a:r>
              <a:rPr lang="en-US" sz="1800" dirty="0" smtClean="0"/>
              <a:t>JABA</a:t>
            </a:r>
          </a:p>
          <a:p>
            <a:r>
              <a:rPr lang="en-US" sz="1800" dirty="0"/>
              <a:t>Neighborhood Family Health Center (CVHS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Sin </a:t>
            </a:r>
            <a:r>
              <a:rPr lang="en-US" sz="1800" dirty="0" err="1" smtClean="0"/>
              <a:t>Barreras</a:t>
            </a:r>
            <a:endParaRPr lang="en-US" sz="1800" dirty="0"/>
          </a:p>
          <a:p>
            <a:pPr marL="0" indent="0">
              <a:buNone/>
            </a:pPr>
            <a:r>
              <a:rPr lang="en-US" sz="1800" b="1" i="1" dirty="0" smtClean="0"/>
              <a:t>Fluvanna</a:t>
            </a:r>
            <a:endParaRPr lang="en-US" sz="1800" b="1" dirty="0"/>
          </a:p>
          <a:p>
            <a:r>
              <a:rPr lang="en-US" sz="1800" dirty="0"/>
              <a:t>Fluvanna County Library</a:t>
            </a:r>
          </a:p>
          <a:p>
            <a:r>
              <a:rPr lang="en-US" sz="1800" dirty="0"/>
              <a:t>Fluvanna DSS</a:t>
            </a:r>
          </a:p>
          <a:p>
            <a:r>
              <a:rPr lang="en-US" sz="1800" dirty="0"/>
              <a:t>Fluvanna Health Department</a:t>
            </a:r>
          </a:p>
          <a:p>
            <a:r>
              <a:rPr lang="en-US" sz="1800" dirty="0"/>
              <a:t>JA </a:t>
            </a:r>
            <a:r>
              <a:rPr lang="en-US" sz="1800" dirty="0" err="1"/>
              <a:t>CHiP</a:t>
            </a:r>
            <a:endParaRPr lang="en-US" sz="1800" dirty="0"/>
          </a:p>
          <a:p>
            <a:r>
              <a:rPr lang="en-US" sz="1800" dirty="0" smtClean="0"/>
              <a:t>JABA</a:t>
            </a:r>
          </a:p>
          <a:p>
            <a:r>
              <a:rPr lang="en-US" sz="1800" dirty="0" smtClean="0"/>
              <a:t>Region Ten</a:t>
            </a:r>
            <a:endParaRPr lang="en-US" sz="1800" dirty="0"/>
          </a:p>
          <a:p>
            <a:r>
              <a:rPr lang="en-US" sz="1800" dirty="0"/>
              <a:t>Union Baptist </a:t>
            </a:r>
            <a:r>
              <a:rPr lang="en-US" sz="1800" dirty="0" smtClean="0"/>
              <a:t>Church</a:t>
            </a:r>
            <a:endParaRPr lang="en-US" sz="1800" dirty="0"/>
          </a:p>
          <a:p>
            <a:pPr marL="0" indent="0">
              <a:buNone/>
            </a:pPr>
            <a:r>
              <a:rPr lang="en-US" sz="1800" b="1" i="1" dirty="0"/>
              <a:t>Greene</a:t>
            </a:r>
            <a:endParaRPr lang="en-US" sz="1800" b="1" dirty="0"/>
          </a:p>
          <a:p>
            <a:r>
              <a:rPr lang="en-US" sz="1800" dirty="0" smtClean="0"/>
              <a:t>Emmanuel Christian Center</a:t>
            </a:r>
          </a:p>
          <a:p>
            <a:r>
              <a:rPr lang="en-US" sz="1800" dirty="0" smtClean="0"/>
              <a:t>Feeding </a:t>
            </a:r>
            <a:r>
              <a:rPr lang="en-US" sz="1800" dirty="0"/>
              <a:t>Greene</a:t>
            </a:r>
          </a:p>
          <a:p>
            <a:r>
              <a:rPr lang="en-US" sz="1800" dirty="0"/>
              <a:t>Greene Care Clinic</a:t>
            </a:r>
          </a:p>
          <a:p>
            <a:r>
              <a:rPr lang="en-US" sz="1800" dirty="0"/>
              <a:t>Greene County DSS</a:t>
            </a:r>
          </a:p>
          <a:p>
            <a:r>
              <a:rPr lang="en-US" sz="1800" dirty="0"/>
              <a:t>Greene Health </a:t>
            </a:r>
            <a:r>
              <a:rPr lang="en-US" sz="1800" dirty="0" smtClean="0"/>
              <a:t>Department</a:t>
            </a:r>
            <a:endParaRPr lang="en-US" sz="1800" dirty="0"/>
          </a:p>
          <a:p>
            <a:r>
              <a:rPr lang="en-US" sz="1800" dirty="0"/>
              <a:t>Region </a:t>
            </a:r>
            <a:r>
              <a:rPr lang="en-US" sz="1800" dirty="0" smtClean="0"/>
              <a:t>Ten</a:t>
            </a:r>
            <a:endParaRPr lang="en-US" sz="1800" dirty="0"/>
          </a:p>
          <a:p>
            <a:pPr marL="0" indent="0">
              <a:buNone/>
            </a:pPr>
            <a:r>
              <a:rPr lang="en-US" sz="1800" b="1" i="1" dirty="0" smtClean="0"/>
              <a:t>Louisa</a:t>
            </a:r>
            <a:endParaRPr lang="en-US" sz="1800" b="1" dirty="0"/>
          </a:p>
          <a:p>
            <a:r>
              <a:rPr lang="en-US" sz="1800" dirty="0"/>
              <a:t>Health &amp; Wellness Center </a:t>
            </a:r>
            <a:r>
              <a:rPr lang="en-US" sz="1800" dirty="0" smtClean="0"/>
              <a:t>(</a:t>
            </a:r>
            <a:r>
              <a:rPr lang="en-US" sz="1800" dirty="0"/>
              <a:t>CVHS)</a:t>
            </a:r>
          </a:p>
          <a:p>
            <a:r>
              <a:rPr lang="en-US" sz="1800" dirty="0"/>
              <a:t>JA </a:t>
            </a:r>
            <a:r>
              <a:rPr lang="en-US" sz="1800" dirty="0" err="1"/>
              <a:t>CHiP</a:t>
            </a:r>
            <a:endParaRPr lang="en-US" sz="1800" dirty="0"/>
          </a:p>
          <a:p>
            <a:r>
              <a:rPr lang="en-US" sz="1800" dirty="0"/>
              <a:t>JABA</a:t>
            </a:r>
          </a:p>
          <a:p>
            <a:r>
              <a:rPr lang="en-US" sz="1800" dirty="0"/>
              <a:t>Louisa County Department of Human Services</a:t>
            </a:r>
          </a:p>
          <a:p>
            <a:r>
              <a:rPr lang="en-US" sz="1800" dirty="0"/>
              <a:t>Louisa Health Department</a:t>
            </a:r>
          </a:p>
          <a:p>
            <a:r>
              <a:rPr lang="en-US" sz="1800" dirty="0"/>
              <a:t>MJMG – Spring Creek Family Medicine</a:t>
            </a:r>
          </a:p>
          <a:p>
            <a:r>
              <a:rPr lang="en-US" sz="1800" dirty="0"/>
              <a:t>Vets of </a:t>
            </a:r>
            <a:r>
              <a:rPr lang="en-US" sz="1800" dirty="0" smtClean="0"/>
              <a:t>Louisa</a:t>
            </a:r>
            <a:endParaRPr lang="en-US" sz="1800" dirty="0"/>
          </a:p>
          <a:p>
            <a:pPr marL="0" indent="0">
              <a:buNone/>
            </a:pPr>
            <a:r>
              <a:rPr lang="en-US" sz="1800" b="1" i="1" dirty="0"/>
              <a:t>Nelson</a:t>
            </a:r>
            <a:endParaRPr lang="en-US" sz="1800" b="1" dirty="0"/>
          </a:p>
          <a:p>
            <a:r>
              <a:rPr lang="en-US" sz="1800" dirty="0"/>
              <a:t>Blue Ridge Medical Center (BRMC)</a:t>
            </a:r>
          </a:p>
          <a:p>
            <a:r>
              <a:rPr lang="en-US" sz="1800" dirty="0"/>
              <a:t>MJMG - Afton Family Medicine</a:t>
            </a:r>
          </a:p>
          <a:p>
            <a:r>
              <a:rPr lang="en-US" sz="1800" dirty="0"/>
              <a:t>Nelson Health Department</a:t>
            </a:r>
          </a:p>
          <a:p>
            <a:r>
              <a:rPr lang="en-US" sz="1800" dirty="0"/>
              <a:t>Region Ten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197" y="478971"/>
            <a:ext cx="3581402" cy="324394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8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132114"/>
          </a:xfrm>
        </p:spPr>
        <p:txBody>
          <a:bodyPr/>
          <a:lstStyle/>
          <a:p>
            <a:r>
              <a:rPr lang="en-US" dirty="0" smtClean="0"/>
              <a:t>Online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728132"/>
            <a:ext cx="10018713" cy="1601411"/>
          </a:xfrm>
        </p:spPr>
        <p:txBody>
          <a:bodyPr/>
          <a:lstStyle/>
          <a:p>
            <a:r>
              <a:rPr lang="en-US" dirty="0" smtClean="0"/>
              <a:t>Timeline: </a:t>
            </a:r>
            <a:r>
              <a:rPr lang="en-US" dirty="0"/>
              <a:t>May 18, 2016 </a:t>
            </a:r>
            <a:r>
              <a:rPr lang="en-US" dirty="0" smtClean="0"/>
              <a:t>- June </a:t>
            </a:r>
            <a:r>
              <a:rPr lang="en-US" dirty="0"/>
              <a:t>12,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Respondents: 1,193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2947181095"/>
              </p:ext>
            </p:extLst>
          </p:nvPr>
        </p:nvGraphicFramePr>
        <p:xfrm>
          <a:off x="1752601" y="2480732"/>
          <a:ext cx="10625664" cy="413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529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870857"/>
          </a:xfrm>
        </p:spPr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15" y="671231"/>
            <a:ext cx="9056914" cy="6135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8126" y="6201875"/>
            <a:ext cx="1248892" cy="413657"/>
          </a:xfrm>
          <a:prstGeom prst="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00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61" t="17049"/>
          <a:stretch/>
        </p:blipFill>
        <p:spPr>
          <a:xfrm>
            <a:off x="2609936" y="1090535"/>
            <a:ext cx="6490603" cy="467693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293903" y="1199213"/>
            <a:ext cx="2413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Nelson County Pantry</a:t>
            </a:r>
          </a:p>
          <a:p>
            <a:endParaRPr lang="en-US" u="sng" dirty="0" smtClean="0"/>
          </a:p>
          <a:p>
            <a:r>
              <a:rPr lang="en-US" dirty="0" smtClean="0"/>
              <a:t>CHW Deborah </a:t>
            </a:r>
            <a:r>
              <a:rPr lang="en-US" dirty="0" err="1" smtClean="0"/>
              <a:t>Chesley</a:t>
            </a:r>
            <a:r>
              <a:rPr lang="en-US" dirty="0" smtClean="0"/>
              <a:t>,</a:t>
            </a:r>
          </a:p>
          <a:p>
            <a:endParaRPr lang="en-US" dirty="0" smtClean="0"/>
          </a:p>
          <a:p>
            <a:r>
              <a:rPr lang="en-US" dirty="0" smtClean="0"/>
              <a:t>TJHD staff member April Carman, and</a:t>
            </a:r>
          </a:p>
          <a:p>
            <a:endParaRPr lang="en-US" dirty="0" smtClean="0"/>
          </a:p>
          <a:p>
            <a:r>
              <a:rPr lang="en-US" dirty="0" smtClean="0"/>
              <a:t>Volunteer Sylvia Coffee of Afton Family Medicine (MJMG)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21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580">
            <a:off x="1250062" y="574664"/>
            <a:ext cx="5314317" cy="2667000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832">
            <a:off x="6759944" y="659931"/>
            <a:ext cx="5064454" cy="2878667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8474"/>
            <a:ext cx="10018713" cy="1752599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447">
            <a:off x="1855826" y="2741567"/>
            <a:ext cx="4379206" cy="4300752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127">
            <a:off x="6416703" y="3355230"/>
            <a:ext cx="5309660" cy="3043754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217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65" y="656554"/>
            <a:ext cx="7277670" cy="554489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372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141515"/>
            <a:ext cx="10018713" cy="17525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Commonalities Across TJHD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Q2 - What </a:t>
            </a:r>
            <a:r>
              <a:rPr lang="en-US" sz="2400" dirty="0"/>
              <a:t>makes your community a </a:t>
            </a:r>
            <a:r>
              <a:rPr lang="en-US" sz="2400" dirty="0" smtClean="0"/>
              <a:t>healthy </a:t>
            </a:r>
            <a:r>
              <a:rPr lang="en-US" sz="2400" dirty="0"/>
              <a:t>place to live?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11357747"/>
              </p:ext>
            </p:extLst>
          </p:nvPr>
        </p:nvGraphicFramePr>
        <p:xfrm>
          <a:off x="1921169" y="1426028"/>
          <a:ext cx="9683002" cy="518160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6557"/>
                <a:gridCol w="1647640"/>
                <a:gridCol w="1746895"/>
                <a:gridCol w="1389576"/>
                <a:gridCol w="1389576"/>
                <a:gridCol w="1371379"/>
                <a:gridCol w="1371379"/>
              </a:tblGrid>
              <a:tr h="711777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Albemarle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Charlottesville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Fluvanna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Louisa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Nelson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Greene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806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Healthcare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Healthcare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Outdoors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Outdoors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Outdoors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Local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06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Outdoors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Food options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Recreation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Spiritual Life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Healthcare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Outdoors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806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Food options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Outdoors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Spiritual Life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Healthcare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Recreation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Spiritual Life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806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Recreation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Safe Streets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Local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Local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Food options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Healthcare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68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Culture and arts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Culture and Arts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Healthcare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Recreation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Local Schools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Safe Streets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00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Spiritual Life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825067" y="1151467"/>
            <a:ext cx="1854200" cy="553928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5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 – Healthy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Healthcare (6)</a:t>
            </a:r>
          </a:p>
          <a:p>
            <a:pPr marL="0" indent="0" algn="ctr">
              <a:buNone/>
            </a:pPr>
            <a:r>
              <a:rPr lang="en-US" dirty="0" smtClean="0"/>
              <a:t>Outdoors (6)</a:t>
            </a:r>
          </a:p>
          <a:p>
            <a:pPr marL="0" indent="0" algn="ctr">
              <a:buNone/>
            </a:pPr>
            <a:r>
              <a:rPr lang="en-US" dirty="0" smtClean="0"/>
              <a:t>Recreation (4)</a:t>
            </a:r>
          </a:p>
          <a:p>
            <a:pPr marL="0" indent="0" algn="ctr">
              <a:buNone/>
            </a:pPr>
            <a:r>
              <a:rPr lang="en-US" dirty="0" smtClean="0"/>
              <a:t>Spiritual life (4)</a:t>
            </a:r>
          </a:p>
          <a:p>
            <a:pPr marL="0" indent="0" algn="ctr">
              <a:buNone/>
            </a:pPr>
            <a:r>
              <a:rPr lang="en-US" dirty="0" smtClean="0"/>
              <a:t>Food options (3)</a:t>
            </a:r>
          </a:p>
          <a:p>
            <a:pPr marL="0" indent="0" algn="ctr">
              <a:buNone/>
            </a:pPr>
            <a:r>
              <a:rPr lang="en-US" dirty="0" smtClean="0"/>
              <a:t>Local schools (3)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90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Commonalities Across </a:t>
            </a:r>
            <a:r>
              <a:rPr lang="en-US" dirty="0"/>
              <a:t>TJHD</a:t>
            </a:r>
            <a:br>
              <a:rPr lang="en-US" dirty="0"/>
            </a:br>
            <a:r>
              <a:rPr lang="en-US" sz="2400" dirty="0" smtClean="0"/>
              <a:t>Q3 - What </a:t>
            </a:r>
            <a:r>
              <a:rPr lang="en-US" sz="2400" dirty="0"/>
              <a:t>should your community improve?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51233521"/>
              </p:ext>
            </p:extLst>
          </p:nvPr>
        </p:nvGraphicFramePr>
        <p:xfrm>
          <a:off x="1734683" y="1578428"/>
          <a:ext cx="9768340" cy="510540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16733"/>
                <a:gridCol w="1447520"/>
                <a:gridCol w="1536806"/>
                <a:gridCol w="1548047"/>
                <a:gridCol w="1448173"/>
                <a:gridCol w="1448173"/>
                <a:gridCol w="1622888"/>
              </a:tblGrid>
              <a:tr h="709006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Albemarle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Charlottesville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Fluvanna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Greene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Louisa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Nelson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79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Mental health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Mental health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Children and youth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rgbClr val="FFED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Jobs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Jobs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Children and youth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rgbClr val="FFED86"/>
                    </a:solidFill>
                  </a:tcPr>
                </a:tc>
              </a:tr>
              <a:tr h="879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Obesity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Housing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Aging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Children and youth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rgbClr val="FFED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Children and youth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rgbClr val="FFED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Aging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79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Children and youth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rgbClr val="FFED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Alcohol and drug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Transportation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Alcohol and drug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Alcohol and drug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Transportation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879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Aging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Children and youth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rgbClr val="FFED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Mental health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Obesity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Medical care access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Alcohol and drug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9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Alcohol and drug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Education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Obesity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Mental health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Mental health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Medical care access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498497" y="1328058"/>
            <a:ext cx="1480457" cy="535577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5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 – Needs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88067"/>
            <a:ext cx="1001871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Children and youth </a:t>
            </a:r>
            <a:r>
              <a:rPr lang="en-US" dirty="0" smtClean="0"/>
              <a:t>(6)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Mental health </a:t>
            </a:r>
            <a:r>
              <a:rPr lang="en-US" dirty="0" smtClean="0"/>
              <a:t>(5)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Alcohol and drug </a:t>
            </a:r>
            <a:r>
              <a:rPr lang="en-US" dirty="0" smtClean="0"/>
              <a:t>(5)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Aging </a:t>
            </a:r>
            <a:r>
              <a:rPr lang="en-US" dirty="0" smtClean="0"/>
              <a:t>(3)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Obesity </a:t>
            </a:r>
            <a:r>
              <a:rPr lang="en-US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46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27" y="554636"/>
            <a:ext cx="4311546" cy="574872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589364" y="1199213"/>
            <a:ext cx="3117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Fluvanna</a:t>
            </a:r>
            <a:r>
              <a:rPr lang="en-US" b="1" dirty="0"/>
              <a:t> </a:t>
            </a:r>
            <a:r>
              <a:rPr lang="en-US" b="1" dirty="0" smtClean="0"/>
              <a:t>Farmers’ Market</a:t>
            </a:r>
          </a:p>
          <a:p>
            <a:endParaRPr lang="en-US" u="sng" dirty="0" smtClean="0"/>
          </a:p>
          <a:p>
            <a:r>
              <a:rPr lang="en-US" dirty="0" smtClean="0"/>
              <a:t>CHW Wendy Cooper and</a:t>
            </a:r>
          </a:p>
          <a:p>
            <a:endParaRPr lang="en-US" dirty="0" smtClean="0"/>
          </a:p>
          <a:p>
            <a:r>
              <a:rPr lang="en-US" dirty="0" smtClean="0"/>
              <a:t>TJHD staff members</a:t>
            </a:r>
          </a:p>
          <a:p>
            <a:r>
              <a:rPr lang="en-US" dirty="0" smtClean="0"/>
              <a:t>Erin Callas &amp; Owen Yancey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20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our Partners Sites!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Old Farm Day</a:t>
            </a:r>
          </a:p>
          <a:p>
            <a:r>
              <a:rPr lang="en-US" sz="3200" dirty="0"/>
              <a:t>Fluvanna County Employee Wellness Fair</a:t>
            </a:r>
          </a:p>
          <a:p>
            <a:r>
              <a:rPr lang="en-US" sz="3200" dirty="0"/>
              <a:t>Fluvanna County Sunday School Union</a:t>
            </a:r>
          </a:p>
          <a:p>
            <a:r>
              <a:rPr lang="en-US" sz="3200" dirty="0"/>
              <a:t>Fluvanna Farmers’ Market</a:t>
            </a:r>
            <a:endParaRPr lang="en-US" sz="3200" b="1" i="1" dirty="0"/>
          </a:p>
          <a:p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07967" y="2177143"/>
            <a:ext cx="4895056" cy="382088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Fluvanna County Library</a:t>
            </a:r>
          </a:p>
          <a:p>
            <a:r>
              <a:rPr lang="en-US" sz="3000" dirty="0"/>
              <a:t>Fluvanna </a:t>
            </a:r>
            <a:r>
              <a:rPr lang="en-US" sz="3000" dirty="0" err="1"/>
              <a:t>DSS</a:t>
            </a:r>
            <a:endParaRPr lang="en-US" sz="3000" dirty="0"/>
          </a:p>
          <a:p>
            <a:r>
              <a:rPr lang="en-US" sz="3000" dirty="0"/>
              <a:t>Fluvanna Health Department</a:t>
            </a:r>
          </a:p>
          <a:p>
            <a:r>
              <a:rPr lang="en-US" sz="3000" dirty="0"/>
              <a:t>JA </a:t>
            </a:r>
            <a:r>
              <a:rPr lang="en-US" sz="3000" dirty="0" err="1"/>
              <a:t>CHiP</a:t>
            </a:r>
            <a:endParaRPr lang="en-US" sz="3000" dirty="0"/>
          </a:p>
          <a:p>
            <a:r>
              <a:rPr lang="en-US" sz="3000" dirty="0"/>
              <a:t>JABA</a:t>
            </a:r>
          </a:p>
          <a:p>
            <a:r>
              <a:rPr lang="en-US" sz="3000" dirty="0"/>
              <a:t>Region Ten</a:t>
            </a:r>
          </a:p>
          <a:p>
            <a:r>
              <a:rPr lang="en-US" sz="3000" dirty="0"/>
              <a:t>Union Baptist Church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76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CTSA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23673"/>
            <a:ext cx="10018713" cy="376752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“The Community Themes and Strengths Assessment answers the questions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‘</a:t>
            </a:r>
            <a:r>
              <a:rPr lang="en-US" b="1" dirty="0" smtClean="0"/>
              <a:t>What is important to our community?’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‘How </a:t>
            </a:r>
            <a:r>
              <a:rPr lang="en-US" b="1" dirty="0"/>
              <a:t>is quality of life perceived in our community</a:t>
            </a:r>
            <a:r>
              <a:rPr lang="en-US" b="1" dirty="0" smtClean="0"/>
              <a:t>?</a:t>
            </a:r>
            <a:r>
              <a:rPr lang="en-US" dirty="0" smtClean="0"/>
              <a:t>’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‘</a:t>
            </a:r>
            <a:r>
              <a:rPr lang="en-US" b="1" dirty="0" smtClean="0"/>
              <a:t>What assets </a:t>
            </a:r>
            <a:r>
              <a:rPr lang="en-US" b="1" dirty="0"/>
              <a:t>do we have that can be used to improve community health</a:t>
            </a:r>
            <a:r>
              <a:rPr lang="en-US" b="1" dirty="0" smtClean="0"/>
              <a:t>?</a:t>
            </a:r>
            <a:r>
              <a:rPr lang="en-US" dirty="0" smtClean="0"/>
              <a:t>’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This </a:t>
            </a:r>
            <a:r>
              <a:rPr lang="en-US" dirty="0"/>
              <a:t>assessment results in a strong understanding of community issues and concerns, perceptions about quality of life, and a map of community assets</a:t>
            </a:r>
            <a:r>
              <a:rPr lang="en-US" dirty="0" smtClean="0"/>
              <a:t>.”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1600" dirty="0" smtClean="0"/>
              <a:t>-National </a:t>
            </a:r>
            <a:r>
              <a:rPr lang="en-US" sz="1600" dirty="0"/>
              <a:t>Association of County &amp; City Health Officials (NACCHO</a:t>
            </a:r>
            <a:r>
              <a:rPr lang="en-US" sz="1600" dirty="0" smtClean="0"/>
              <a:t>)</a:t>
            </a:r>
          </a:p>
          <a:p>
            <a:pPr marL="0" indent="0" algn="r">
              <a:buNone/>
            </a:pPr>
            <a:r>
              <a:rPr lang="en-US" sz="1600" u="sng" baseline="30000" dirty="0">
                <a:hlinkClick r:id="rId3"/>
              </a:rPr>
              <a:t>http://archived.naccho.org/topics/infrastructure/mapp/framework/phase3ctsa.cfm</a:t>
            </a:r>
            <a:endParaRPr lang="en-US" sz="1600" baseline="30000" dirty="0"/>
          </a:p>
          <a:p>
            <a:pPr marL="0" indent="0" algn="r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5299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550342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 smtClean="0"/>
              <a:t>CTSA 2016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774" y="948276"/>
            <a:ext cx="10018713" cy="2247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	strengths &amp; what we can improve next time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47" y="2603670"/>
            <a:ext cx="5992368" cy="4169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17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838750"/>
            <a:ext cx="10018713" cy="1752599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01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7595" y="1192696"/>
            <a:ext cx="5963478" cy="447260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958667" y="1199213"/>
            <a:ext cx="37486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Tako</a:t>
            </a:r>
            <a:r>
              <a:rPr lang="en-US" b="1" dirty="0" smtClean="0"/>
              <a:t> </a:t>
            </a:r>
            <a:r>
              <a:rPr lang="en-US" b="1" dirty="0" err="1" smtClean="0"/>
              <a:t>Nako</a:t>
            </a:r>
            <a:endParaRPr lang="en-US" b="1" dirty="0" smtClean="0"/>
          </a:p>
          <a:p>
            <a:endParaRPr lang="en-US" u="sng" dirty="0" smtClean="0"/>
          </a:p>
          <a:p>
            <a:r>
              <a:rPr lang="en-US" dirty="0" err="1" smtClean="0"/>
              <a:t>Promotoras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endParaRPr lang="en-US" dirty="0" smtClean="0"/>
          </a:p>
          <a:p>
            <a:r>
              <a:rPr lang="en-US" dirty="0" smtClean="0"/>
              <a:t>(Community Health Workers – CHWs)</a:t>
            </a:r>
          </a:p>
          <a:p>
            <a:endParaRPr lang="en-US" dirty="0" smtClean="0"/>
          </a:p>
          <a:p>
            <a:r>
              <a:rPr lang="en-US" dirty="0" smtClean="0"/>
              <a:t>Lili Guzman &amp;</a:t>
            </a:r>
          </a:p>
          <a:p>
            <a:r>
              <a:rPr lang="en-US" dirty="0" smtClean="0"/>
              <a:t>Consuelo Canon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28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CTSA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23673"/>
            <a:ext cx="10018713" cy="376752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“The Community Themes and Strengths Assessment answers the questions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‘</a:t>
            </a:r>
            <a:r>
              <a:rPr lang="en-US" b="1" dirty="0" smtClean="0"/>
              <a:t>What is important to our community?’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‘How </a:t>
            </a:r>
            <a:r>
              <a:rPr lang="en-US" b="1" dirty="0"/>
              <a:t>is quality of life perceived in our community</a:t>
            </a:r>
            <a:r>
              <a:rPr lang="en-US" b="1" dirty="0" smtClean="0"/>
              <a:t>?</a:t>
            </a:r>
            <a:r>
              <a:rPr lang="en-US" dirty="0" smtClean="0"/>
              <a:t>’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‘</a:t>
            </a:r>
            <a:r>
              <a:rPr lang="en-US" b="1" dirty="0" smtClean="0"/>
              <a:t>What assets </a:t>
            </a:r>
            <a:r>
              <a:rPr lang="en-US" b="1" dirty="0"/>
              <a:t>do we have that can be used to improve community health</a:t>
            </a:r>
            <a:r>
              <a:rPr lang="en-US" b="1" dirty="0" smtClean="0"/>
              <a:t>?</a:t>
            </a:r>
            <a:r>
              <a:rPr lang="en-US" dirty="0" smtClean="0"/>
              <a:t>’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This </a:t>
            </a:r>
            <a:r>
              <a:rPr lang="en-US" dirty="0"/>
              <a:t>assessment results in a strong understanding of community issues and concerns, perceptions about quality of life, and a map of community assets</a:t>
            </a:r>
            <a:r>
              <a:rPr lang="en-US" dirty="0" smtClean="0"/>
              <a:t>.”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1600" dirty="0" smtClean="0"/>
              <a:t>-National </a:t>
            </a:r>
            <a:r>
              <a:rPr lang="en-US" sz="1600" dirty="0"/>
              <a:t>Association of County &amp; City Health Officials (NACCHO</a:t>
            </a:r>
            <a:r>
              <a:rPr lang="en-US" sz="1600" dirty="0" smtClean="0"/>
              <a:t>)</a:t>
            </a:r>
          </a:p>
          <a:p>
            <a:pPr marL="0" indent="0" algn="r">
              <a:buNone/>
            </a:pPr>
            <a:r>
              <a:rPr lang="en-US" sz="1600" u="sng" baseline="30000" dirty="0">
                <a:hlinkClick r:id="rId3"/>
              </a:rPr>
              <a:t>http://archived.naccho.org/topics/infrastructure/mapp/framework/phase3ctsa.cfm</a:t>
            </a:r>
            <a:endParaRPr lang="en-US" sz="1600" baseline="30000" dirty="0"/>
          </a:p>
          <a:p>
            <a:pPr marL="0" indent="0" algn="r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9425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4197" y="1199213"/>
            <a:ext cx="2863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City of Promise Community Dinner</a:t>
            </a:r>
          </a:p>
          <a:p>
            <a:endParaRPr lang="en-US" u="sng" dirty="0" smtClean="0"/>
          </a:p>
          <a:p>
            <a:r>
              <a:rPr lang="en-US" dirty="0" smtClean="0"/>
              <a:t>CHW Wendy Cooper</a:t>
            </a:r>
          </a:p>
          <a:p>
            <a:endParaRPr lang="en-US" dirty="0"/>
          </a:p>
          <a:p>
            <a:r>
              <a:rPr lang="en-US" dirty="0" smtClean="0"/>
              <a:t>and</a:t>
            </a:r>
          </a:p>
          <a:p>
            <a:endParaRPr lang="en-US" dirty="0" smtClean="0"/>
          </a:p>
          <a:p>
            <a:r>
              <a:rPr lang="en-US" dirty="0" smtClean="0"/>
              <a:t>MAPP Core Group member Jackie Martin (SMJH)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78" y="795103"/>
            <a:ext cx="3950845" cy="526779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7879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/>
              <a:t>Recap: Survey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122" y="1406770"/>
            <a:ext cx="10018713" cy="4461468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3600" dirty="0"/>
              <a:t>Where do you </a:t>
            </a:r>
            <a:r>
              <a:rPr lang="en-US" sz="3600" dirty="0" smtClean="0"/>
              <a:t>live?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600" dirty="0"/>
              <a:t>What makes your community a </a:t>
            </a:r>
            <a:r>
              <a:rPr lang="en-US" sz="3600" dirty="0" smtClean="0"/>
              <a:t>healthy </a:t>
            </a:r>
            <a:r>
              <a:rPr lang="en-US" sz="3600" dirty="0"/>
              <a:t>place to live</a:t>
            </a:r>
            <a:r>
              <a:rPr lang="en-US" sz="36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What should your community improve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403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4312" y="2144483"/>
            <a:ext cx="4354286" cy="3124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250372"/>
            <a:ext cx="10018713" cy="17525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Additional Areas By Locality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0112" y="2177138"/>
            <a:ext cx="4895055" cy="312420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7000" dirty="0" smtClean="0"/>
              <a:t>Fluvanna</a:t>
            </a:r>
          </a:p>
          <a:p>
            <a:pPr lvl="1"/>
            <a:r>
              <a:rPr lang="en-US" sz="4700" dirty="0"/>
              <a:t>Aging</a:t>
            </a:r>
          </a:p>
          <a:p>
            <a:pPr lvl="1"/>
            <a:r>
              <a:rPr lang="en-US" sz="4700" dirty="0"/>
              <a:t>Education</a:t>
            </a:r>
          </a:p>
          <a:p>
            <a:pPr lvl="1"/>
            <a:r>
              <a:rPr lang="en-US" sz="4700" dirty="0"/>
              <a:t>Housing</a:t>
            </a:r>
          </a:p>
          <a:p>
            <a:pPr lvl="1"/>
            <a:r>
              <a:rPr lang="en-US" sz="4700" dirty="0"/>
              <a:t>Transportation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2" y="2166255"/>
            <a:ext cx="4895056" cy="31242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6400" dirty="0"/>
              <a:t>Greene</a:t>
            </a:r>
          </a:p>
          <a:p>
            <a:pPr lvl="1"/>
            <a:r>
              <a:rPr lang="en-US" sz="5200" dirty="0"/>
              <a:t>Dental Care</a:t>
            </a:r>
          </a:p>
          <a:p>
            <a:pPr lvl="1"/>
            <a:r>
              <a:rPr lang="en-US" sz="5200" dirty="0"/>
              <a:t>Jobs</a:t>
            </a:r>
          </a:p>
          <a:p>
            <a:pPr lvl="1"/>
            <a:r>
              <a:rPr lang="en-US" sz="5200" dirty="0"/>
              <a:t>Transportation</a:t>
            </a:r>
          </a:p>
          <a:p>
            <a:pPr lvl="1"/>
            <a:r>
              <a:rPr lang="en-US" sz="5200" dirty="0"/>
              <a:t>Housing</a:t>
            </a:r>
          </a:p>
          <a:p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5980112" y="2002971"/>
            <a:ext cx="3925888" cy="31677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37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600" dirty="0"/>
              <a:t>Recap: Survey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71259"/>
            <a:ext cx="10018713" cy="4369251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In-person</a:t>
            </a:r>
            <a:r>
              <a:rPr lang="en-US" sz="3600" dirty="0" smtClean="0"/>
              <a:t> (paper survey) at community events and gatherings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b="1" dirty="0" smtClean="0"/>
              <a:t>Partner locations </a:t>
            </a:r>
            <a:r>
              <a:rPr lang="en-US" sz="3600" dirty="0" smtClean="0"/>
              <a:t>(paper survey) such as clinics, non-profit offices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b="1" dirty="0" smtClean="0"/>
              <a:t>Online</a:t>
            </a:r>
            <a:r>
              <a:rPr lang="en-US" sz="3600" dirty="0" smtClean="0"/>
              <a:t> (electronic survey) via </a:t>
            </a:r>
            <a:r>
              <a:rPr lang="en-US" sz="3600" dirty="0" err="1" smtClean="0"/>
              <a:t>SurveyMonkey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10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Recap: Survey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27243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survey was available in the following languages:</a:t>
            </a:r>
          </a:p>
          <a:p>
            <a:r>
              <a:rPr lang="en-US" dirty="0" smtClean="0"/>
              <a:t>Paper survey: English, Spanish, Arabic, Dari, and Nepali</a:t>
            </a:r>
          </a:p>
          <a:p>
            <a:r>
              <a:rPr lang="en-US" dirty="0" smtClean="0"/>
              <a:t>Online survey: English and Spanish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14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</TotalTime>
  <Words>1255</Words>
  <Application>Microsoft Office PowerPoint</Application>
  <PresentationFormat>Custom</PresentationFormat>
  <Paragraphs>365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Parallax</vt:lpstr>
      <vt:lpstr>Community Themes &amp; Strengths Assessment</vt:lpstr>
      <vt:lpstr>Slide 2</vt:lpstr>
      <vt:lpstr>Slide 3</vt:lpstr>
      <vt:lpstr>CTSA Background</vt:lpstr>
      <vt:lpstr>Slide 5</vt:lpstr>
      <vt:lpstr>Recap: Survey Questions</vt:lpstr>
      <vt:lpstr>Additional Areas By Locality</vt:lpstr>
      <vt:lpstr>Recap: Survey Methods</vt:lpstr>
      <vt:lpstr>Recap: Survey Methods</vt:lpstr>
      <vt:lpstr>Slide 10</vt:lpstr>
      <vt:lpstr>In-person Surveys at Community Events</vt:lpstr>
      <vt:lpstr>Community Events, Gatherings, Meetings</vt:lpstr>
      <vt:lpstr>Slide 13</vt:lpstr>
      <vt:lpstr>Surveys Collected from Partner Locations</vt:lpstr>
      <vt:lpstr>Partner Locations</vt:lpstr>
      <vt:lpstr>Online Survey</vt:lpstr>
      <vt:lpstr>Participation</vt:lpstr>
      <vt:lpstr>Slide 18</vt:lpstr>
      <vt:lpstr>Results</vt:lpstr>
      <vt:lpstr>Commonalities Across TJHD Q2 - What makes your community a healthy place to live?</vt:lpstr>
      <vt:lpstr>Q2 – Healthy Strengths</vt:lpstr>
      <vt:lpstr>Commonalities Across TJHD Q3 - What should your community improve?</vt:lpstr>
      <vt:lpstr>Q3 – Needs Improvement</vt:lpstr>
      <vt:lpstr>Slide 24</vt:lpstr>
      <vt:lpstr>Thank you to our Partners Sites! </vt:lpstr>
      <vt:lpstr>CTSA Background</vt:lpstr>
      <vt:lpstr>CTSA 2016 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JGMartin</cp:lastModifiedBy>
  <cp:revision>111</cp:revision>
  <dcterms:created xsi:type="dcterms:W3CDTF">2016-07-11T23:05:57Z</dcterms:created>
  <dcterms:modified xsi:type="dcterms:W3CDTF">2016-08-31T21:08:47Z</dcterms:modified>
</cp:coreProperties>
</file>