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charts/chart24.xml" ContentType="application/vnd.openxmlformats-officedocument.drawingml.chart+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8.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0" r:id="rId2"/>
    <p:sldId id="261" r:id="rId3"/>
    <p:sldId id="262" r:id="rId4"/>
    <p:sldId id="300" r:id="rId5"/>
    <p:sldId id="318" r:id="rId6"/>
    <p:sldId id="312" r:id="rId7"/>
    <p:sldId id="313" r:id="rId8"/>
    <p:sldId id="314" r:id="rId9"/>
    <p:sldId id="315" r:id="rId10"/>
    <p:sldId id="316" r:id="rId11"/>
    <p:sldId id="317" r:id="rId12"/>
    <p:sldId id="311" r:id="rId13"/>
    <p:sldId id="309" r:id="rId14"/>
    <p:sldId id="310" r:id="rId15"/>
    <p:sldId id="263" r:id="rId16"/>
    <p:sldId id="275" r:id="rId17"/>
    <p:sldId id="276" r:id="rId18"/>
    <p:sldId id="277" r:id="rId19"/>
    <p:sldId id="278" r:id="rId20"/>
    <p:sldId id="279" r:id="rId21"/>
    <p:sldId id="280" r:id="rId22"/>
    <p:sldId id="281" r:id="rId23"/>
    <p:sldId id="282" r:id="rId24"/>
    <p:sldId id="283" r:id="rId25"/>
    <p:sldId id="284" r:id="rId26"/>
    <p:sldId id="257" r:id="rId27"/>
    <p:sldId id="258" r:id="rId28"/>
    <p:sldId id="285" r:id="rId29"/>
    <p:sldId id="286" r:id="rId30"/>
    <p:sldId id="287" r:id="rId31"/>
    <p:sldId id="288" r:id="rId32"/>
    <p:sldId id="289" r:id="rId33"/>
    <p:sldId id="292" r:id="rId34"/>
    <p:sldId id="291" r:id="rId35"/>
    <p:sldId id="290" r:id="rId36"/>
    <p:sldId id="308" r:id="rId37"/>
    <p:sldId id="274"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1%20Maternal%20Child%20Health\Infant%20Mortalit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1%20Maternal%20Child%20Health\Infant%20Mortality.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ACS%20Conditions%20Discharge%20Rate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ACS%20Hospitalizations%20Tableau%20formatted%202004-1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ACS%20Hospitalizations%20Tableau%20formatted%202004-1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ACS%20Hospitalizations%20Tableau%20formatted%202004-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1%20Maternal%20Child%20Health\SIDS%20Deaths%20by%20Ye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1%20Maternal%20Child%20Health\Prenatal%20Car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cs02246\d\CommHealth_CHA%20CHIP\Updated%20Data\Quantitative%20Data\Section%203-What%20is%20our%20health%20Status\3.1%20Maternal%20Child%20Health\Prenatal%20Car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1%20Maternal%20Child%20Health\Maternal%20Characteristi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1%20Maternal%20Child%20Health\Maternal%20Characteristic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7%20Mental%20Health\Mental%20Health%20Data%20revised%20KK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a:t>Infant Deaths Per 1,000 Live Births By Race and Place of Residence, 5-Year Rolling Averages 2004-2014</a:t>
            </a:r>
          </a:p>
        </c:rich>
      </c:tx>
      <c:layout/>
      <c:overlay val="0"/>
    </c:title>
    <c:autoTitleDeleted val="0"/>
    <c:plotArea>
      <c:layout>
        <c:manualLayout>
          <c:layoutTarget val="inner"/>
          <c:xMode val="edge"/>
          <c:yMode val="edge"/>
          <c:x val="6.4825291900240931E-2"/>
          <c:y val="0.23746900285907893"/>
          <c:w val="0.8885117138135511"/>
          <c:h val="0.45110162466021375"/>
        </c:manualLayout>
      </c:layout>
      <c:lineChart>
        <c:grouping val="standard"/>
        <c:varyColors val="0"/>
        <c:ser>
          <c:idx val="4"/>
          <c:order val="0"/>
          <c:tx>
            <c:v>Greene Black</c:v>
          </c:tx>
          <c:spPr>
            <a:ln>
              <a:solidFill>
                <a:schemeClr val="accent4"/>
              </a:solidFill>
            </a:ln>
          </c:spPr>
          <c:marker>
            <c:symbol val="circle"/>
            <c:size val="5"/>
            <c:spPr>
              <a:solidFill>
                <a:schemeClr val="accent4"/>
              </a:solidFill>
              <a:ln>
                <a:solidFill>
                  <a:schemeClr val="accent4"/>
                </a:solidFill>
              </a:ln>
              <a:scene3d>
                <a:camera prst="orthographicFront"/>
                <a:lightRig rig="threePt" dir="t"/>
              </a:scene3d>
              <a:sp3d>
                <a:bevelT/>
              </a:sp3d>
            </c:spPr>
          </c:marker>
          <c:dLbls>
            <c:dLbl>
              <c:idx val="0"/>
              <c:layout/>
              <c:dLblPos val="l"/>
              <c:showLegendKey val="0"/>
              <c:showVal val="1"/>
              <c:showCatName val="0"/>
              <c:showSerName val="0"/>
              <c:showPercent val="0"/>
              <c:showBubbleSize val="0"/>
            </c:dLbl>
            <c:dLbl>
              <c:idx val="6"/>
              <c:layout>
                <c:manualLayout>
                  <c:x val="-3.6066982855213273E-2"/>
                  <c:y val="-5.5457820624133007E-2"/>
                </c:manualLayout>
              </c:layout>
              <c:dLblPos val="r"/>
              <c:showLegendKey val="0"/>
              <c:showVal val="1"/>
              <c:showCatName val="0"/>
              <c:showSerName val="0"/>
              <c:showPercent val="0"/>
              <c:showBubbleSize val="0"/>
            </c:dLbl>
            <c:dLbl>
              <c:idx val="10"/>
              <c:dLblPos val="t"/>
              <c:showLegendKey val="0"/>
              <c:showVal val="1"/>
              <c:showCatName val="0"/>
              <c:showSerName val="0"/>
              <c:showPercent val="0"/>
              <c:showBubbleSize val="0"/>
            </c:dLbl>
            <c:showLegendKey val="0"/>
            <c:showVal val="0"/>
            <c:showCatName val="0"/>
            <c:showSerName val="0"/>
            <c:showPercent val="0"/>
            <c:showBubbleSize val="0"/>
          </c:dLbls>
          <c:cat>
            <c:strRef>
              <c:f>'IM-Race'!$G$76:$M$76</c:f>
              <c:strCache>
                <c:ptCount val="7"/>
                <c:pt idx="0">
                  <c:v>2004-2008</c:v>
                </c:pt>
                <c:pt idx="1">
                  <c:v>2005-2009</c:v>
                </c:pt>
                <c:pt idx="2">
                  <c:v>2006-2010</c:v>
                </c:pt>
                <c:pt idx="3">
                  <c:v>2007-2011</c:v>
                </c:pt>
                <c:pt idx="4">
                  <c:v>2008-2012</c:v>
                </c:pt>
                <c:pt idx="5">
                  <c:v>2009-2013</c:v>
                </c:pt>
                <c:pt idx="6">
                  <c:v>2010-2014</c:v>
                </c:pt>
              </c:strCache>
            </c:strRef>
          </c:cat>
          <c:val>
            <c:numRef>
              <c:f>'IM-Race'!$G$96:$M$96</c:f>
              <c:numCache>
                <c:formatCode>0.0</c:formatCode>
                <c:ptCount val="7"/>
                <c:pt idx="0">
                  <c:v>37.58</c:v>
                </c:pt>
                <c:pt idx="1">
                  <c:v>25.080000000000002</c:v>
                </c:pt>
                <c:pt idx="2">
                  <c:v>25.080000000000002</c:v>
                </c:pt>
                <c:pt idx="3">
                  <c:v>6.9</c:v>
                </c:pt>
                <c:pt idx="4">
                  <c:v>25.064</c:v>
                </c:pt>
                <c:pt idx="5">
                  <c:v>0</c:v>
                </c:pt>
                <c:pt idx="6">
                  <c:v>12.5</c:v>
                </c:pt>
              </c:numCache>
            </c:numRef>
          </c:val>
          <c:smooth val="0"/>
        </c:ser>
        <c:ser>
          <c:idx val="1"/>
          <c:order val="1"/>
          <c:tx>
            <c:v>Greene White</c:v>
          </c:tx>
          <c:spPr>
            <a:ln w="57150">
              <a:solidFill>
                <a:srgbClr val="00B0F0"/>
              </a:solidFill>
            </a:ln>
          </c:spPr>
          <c:marker>
            <c:symbol val="circle"/>
            <c:size val="5"/>
            <c:spPr>
              <a:solidFill>
                <a:srgbClr val="00B0F0"/>
              </a:solidFill>
              <a:ln w="57150">
                <a:solidFill>
                  <a:srgbClr val="00B0F0"/>
                </a:solidFill>
              </a:ln>
              <a:scene3d>
                <a:camera prst="orthographicFront"/>
                <a:lightRig rig="threePt" dir="t"/>
              </a:scene3d>
              <a:sp3d>
                <a:bevelT/>
              </a:sp3d>
            </c:spPr>
          </c:marker>
          <c:dLbls>
            <c:dLbl>
              <c:idx val="0"/>
              <c:layout>
                <c:manualLayout>
                  <c:x val="-7.7524405366373922E-2"/>
                  <c:y val="-1.4993429831620336E-2"/>
                </c:manualLayout>
              </c:layout>
              <c:dLblPos val="r"/>
              <c:showLegendKey val="0"/>
              <c:showVal val="1"/>
              <c:showCatName val="0"/>
              <c:showSerName val="0"/>
              <c:showPercent val="0"/>
              <c:showBubbleSize val="0"/>
            </c:dLbl>
            <c:dLbl>
              <c:idx val="6"/>
              <c:layout>
                <c:manualLayout>
                  <c:x val="-3.6748946690220718E-2"/>
                  <c:y val="4.62931556632344E-2"/>
                </c:manualLayout>
              </c:layout>
              <c:dLblPos val="r"/>
              <c:showLegendKey val="0"/>
              <c:showVal val="1"/>
              <c:showCatName val="0"/>
              <c:showSerName val="0"/>
              <c:showPercent val="0"/>
              <c:showBubbleSize val="0"/>
            </c:dLbl>
            <c:dLbl>
              <c:idx val="10"/>
              <c:layout>
                <c:manualLayout>
                  <c:x val="-6.4483430799220268E-2"/>
                  <c:y val="3.5487959442332066E-2"/>
                </c:manualLayout>
              </c:layout>
              <c:dLblPos val="r"/>
              <c:showLegendKey val="0"/>
              <c:showVal val="1"/>
              <c:showCatName val="0"/>
              <c:showSerName val="0"/>
              <c:showPercent val="0"/>
              <c:showBubbleSize val="0"/>
            </c:dLbl>
            <c:spPr>
              <a:noFill/>
            </c:spPr>
            <c:showLegendKey val="0"/>
            <c:showVal val="0"/>
            <c:showCatName val="0"/>
            <c:showSerName val="0"/>
            <c:showPercent val="0"/>
            <c:showBubbleSize val="0"/>
          </c:dLbls>
          <c:cat>
            <c:strRef>
              <c:f>'IM-Race'!$G$76:$M$76</c:f>
              <c:strCache>
                <c:ptCount val="7"/>
                <c:pt idx="0">
                  <c:v>2004-2008</c:v>
                </c:pt>
                <c:pt idx="1">
                  <c:v>2005-2009</c:v>
                </c:pt>
                <c:pt idx="2">
                  <c:v>2006-2010</c:v>
                </c:pt>
                <c:pt idx="3">
                  <c:v>2007-2011</c:v>
                </c:pt>
                <c:pt idx="4">
                  <c:v>2008-2012</c:v>
                </c:pt>
                <c:pt idx="5">
                  <c:v>2009-2013</c:v>
                </c:pt>
                <c:pt idx="6">
                  <c:v>2010-2014</c:v>
                </c:pt>
              </c:strCache>
            </c:strRef>
          </c:cat>
          <c:val>
            <c:numRef>
              <c:f>'IM-Race'!$G$84:$M$84</c:f>
              <c:numCache>
                <c:formatCode>0.0</c:formatCode>
                <c:ptCount val="7"/>
                <c:pt idx="0">
                  <c:v>7.08</c:v>
                </c:pt>
                <c:pt idx="1">
                  <c:v>7.9599999999999991</c:v>
                </c:pt>
                <c:pt idx="2">
                  <c:v>5.5400000000000009</c:v>
                </c:pt>
                <c:pt idx="3">
                  <c:v>6.5</c:v>
                </c:pt>
                <c:pt idx="4">
                  <c:v>6.6920000000000002</c:v>
                </c:pt>
                <c:pt idx="5">
                  <c:v>3.0799999999999996</c:v>
                </c:pt>
                <c:pt idx="6">
                  <c:v>6.4319999999999995</c:v>
                </c:pt>
              </c:numCache>
            </c:numRef>
          </c:val>
          <c:smooth val="0"/>
        </c:ser>
        <c:ser>
          <c:idx val="7"/>
          <c:order val="2"/>
          <c:tx>
            <c:v>Nelson Black</c:v>
          </c:tx>
          <c:spPr>
            <a:ln w="38100">
              <a:solidFill>
                <a:srgbClr val="FFC000"/>
              </a:solidFill>
            </a:ln>
          </c:spPr>
          <c:marker>
            <c:symbol val="circle"/>
            <c:size val="5"/>
            <c:spPr>
              <a:solidFill>
                <a:srgbClr val="FFC000"/>
              </a:solidFill>
              <a:ln w="38100">
                <a:solidFill>
                  <a:srgbClr val="FFC000"/>
                </a:solidFill>
              </a:ln>
              <a:scene3d>
                <a:camera prst="orthographicFront"/>
                <a:lightRig rig="threePt" dir="t"/>
              </a:scene3d>
              <a:sp3d>
                <a:bevelT/>
              </a:sp3d>
            </c:spPr>
          </c:marker>
          <c:dLbls>
            <c:dLbl>
              <c:idx val="0"/>
              <c:layout>
                <c:manualLayout>
                  <c:x val="-6.6966998535422859E-2"/>
                  <c:y val="4.6437338929011624E-3"/>
                </c:manualLayout>
              </c:layout>
              <c:dLblPos val="r"/>
              <c:showLegendKey val="0"/>
              <c:showVal val="1"/>
              <c:showCatName val="0"/>
              <c:showSerName val="0"/>
              <c:showPercent val="0"/>
              <c:showBubbleSize val="0"/>
            </c:dLbl>
            <c:dLbl>
              <c:idx val="6"/>
              <c:layout/>
              <c:dLblPos val="r"/>
              <c:showLegendKey val="0"/>
              <c:showVal val="1"/>
              <c:showCatName val="0"/>
              <c:showSerName val="0"/>
              <c:showPercent val="0"/>
              <c:showBubbleSize val="0"/>
            </c:dLbl>
            <c:dLbl>
              <c:idx val="10"/>
              <c:dLblPos val="r"/>
              <c:showLegendKey val="0"/>
              <c:showVal val="1"/>
              <c:showCatName val="0"/>
              <c:showSerName val="0"/>
              <c:showPercent val="0"/>
              <c:showBubbleSize val="0"/>
            </c:dLbl>
            <c:showLegendKey val="0"/>
            <c:showVal val="0"/>
            <c:showCatName val="0"/>
            <c:showSerName val="0"/>
            <c:showPercent val="0"/>
            <c:showBubbleSize val="0"/>
          </c:dLbls>
          <c:cat>
            <c:strRef>
              <c:f>'IM-Race'!$G$76:$M$76</c:f>
              <c:strCache>
                <c:ptCount val="7"/>
                <c:pt idx="0">
                  <c:v>2004-2008</c:v>
                </c:pt>
                <c:pt idx="1">
                  <c:v>2005-2009</c:v>
                </c:pt>
                <c:pt idx="2">
                  <c:v>2006-2010</c:v>
                </c:pt>
                <c:pt idx="3">
                  <c:v>2007-2011</c:v>
                </c:pt>
                <c:pt idx="4">
                  <c:v>2008-2012</c:v>
                </c:pt>
                <c:pt idx="5">
                  <c:v>2009-2013</c:v>
                </c:pt>
                <c:pt idx="6">
                  <c:v>2010-2014</c:v>
                </c:pt>
              </c:strCache>
            </c:strRef>
          </c:cat>
          <c:val>
            <c:numRef>
              <c:f>'IM-Race'!$G$98:$M$98</c:f>
              <c:numCache>
                <c:formatCode>0.0</c:formatCode>
                <c:ptCount val="7"/>
                <c:pt idx="0">
                  <c:v>0</c:v>
                </c:pt>
                <c:pt idx="1">
                  <c:v>0</c:v>
                </c:pt>
                <c:pt idx="2">
                  <c:v>40</c:v>
                </c:pt>
                <c:pt idx="3">
                  <c:v>40</c:v>
                </c:pt>
                <c:pt idx="4">
                  <c:v>16</c:v>
                </c:pt>
                <c:pt idx="5">
                  <c:v>50</c:v>
                </c:pt>
                <c:pt idx="6">
                  <c:v>50</c:v>
                </c:pt>
              </c:numCache>
            </c:numRef>
          </c:val>
          <c:smooth val="0"/>
        </c:ser>
        <c:ser>
          <c:idx val="8"/>
          <c:order val="3"/>
          <c:tx>
            <c:v>Nelson White</c:v>
          </c:tx>
          <c:spPr>
            <a:ln>
              <a:solidFill>
                <a:schemeClr val="accent3"/>
              </a:solidFill>
            </a:ln>
          </c:spPr>
          <c:marker>
            <c:symbol val="circle"/>
            <c:size val="5"/>
            <c:spPr>
              <a:solidFill>
                <a:schemeClr val="accent3"/>
              </a:solidFill>
              <a:ln>
                <a:solidFill>
                  <a:schemeClr val="accent3"/>
                </a:solidFill>
              </a:ln>
              <a:scene3d>
                <a:camera prst="orthographicFront"/>
                <a:lightRig rig="threePt" dir="t"/>
              </a:scene3d>
              <a:sp3d>
                <a:bevelT/>
              </a:sp3d>
            </c:spPr>
          </c:marker>
          <c:dLbls>
            <c:dLbl>
              <c:idx val="0"/>
              <c:layout>
                <c:manualLayout>
                  <c:x val="-4.856762314950424E-2"/>
                  <c:y val="-5.1746442432082797E-2"/>
                </c:manualLayout>
              </c:layout>
              <c:dLblPos val="r"/>
              <c:showLegendKey val="0"/>
              <c:showVal val="1"/>
              <c:showCatName val="0"/>
              <c:showSerName val="0"/>
              <c:showPercent val="0"/>
              <c:showBubbleSize val="0"/>
            </c:dLbl>
            <c:dLbl>
              <c:idx val="6"/>
              <c:layout>
                <c:manualLayout>
                  <c:x val="2.0386853031440777E-3"/>
                  <c:y val="5.0773268726024634E-3"/>
                </c:manualLayout>
              </c:layout>
              <c:dLblPos val="r"/>
              <c:showLegendKey val="0"/>
              <c:showVal val="1"/>
              <c:showCatName val="0"/>
              <c:showSerName val="0"/>
              <c:showPercent val="0"/>
              <c:showBubbleSize val="0"/>
            </c:dLbl>
            <c:dLbl>
              <c:idx val="10"/>
              <c:dLblPos val="r"/>
              <c:showLegendKey val="0"/>
              <c:showVal val="1"/>
              <c:showCatName val="0"/>
              <c:showSerName val="0"/>
              <c:showPercent val="0"/>
              <c:showBubbleSize val="0"/>
            </c:dLbl>
            <c:showLegendKey val="0"/>
            <c:showVal val="0"/>
            <c:showCatName val="0"/>
            <c:showSerName val="0"/>
            <c:showPercent val="0"/>
            <c:showBubbleSize val="0"/>
          </c:dLbls>
          <c:cat>
            <c:strRef>
              <c:f>'IM-Race'!$G$76:$M$76</c:f>
              <c:strCache>
                <c:ptCount val="7"/>
                <c:pt idx="0">
                  <c:v>2004-2008</c:v>
                </c:pt>
                <c:pt idx="1">
                  <c:v>2005-2009</c:v>
                </c:pt>
                <c:pt idx="2">
                  <c:v>2006-2010</c:v>
                </c:pt>
                <c:pt idx="3">
                  <c:v>2007-2011</c:v>
                </c:pt>
                <c:pt idx="4">
                  <c:v>2008-2012</c:v>
                </c:pt>
                <c:pt idx="5">
                  <c:v>2009-2013</c:v>
                </c:pt>
                <c:pt idx="6">
                  <c:v>2010-2014</c:v>
                </c:pt>
              </c:strCache>
            </c:strRef>
          </c:cat>
          <c:val>
            <c:numRef>
              <c:f>'IM-Race'!$G$86:$M$86</c:f>
              <c:numCache>
                <c:formatCode>0.0</c:formatCode>
                <c:ptCount val="7"/>
                <c:pt idx="0">
                  <c:v>10.7</c:v>
                </c:pt>
                <c:pt idx="1">
                  <c:v>10.879999999999999</c:v>
                </c:pt>
                <c:pt idx="2">
                  <c:v>7.6599999999999993</c:v>
                </c:pt>
                <c:pt idx="3">
                  <c:v>6.36</c:v>
                </c:pt>
                <c:pt idx="4">
                  <c:v>9.2959999999999976</c:v>
                </c:pt>
                <c:pt idx="5">
                  <c:v>8.74</c:v>
                </c:pt>
                <c:pt idx="6">
                  <c:v>7.06</c:v>
                </c:pt>
              </c:numCache>
            </c:numRef>
          </c:val>
          <c:smooth val="0"/>
        </c:ser>
        <c:ser>
          <c:idx val="6"/>
          <c:order val="4"/>
          <c:tx>
            <c:v>Healthy People 2020 Goal</c:v>
          </c:tx>
          <c:spPr>
            <a:ln>
              <a:solidFill>
                <a:srgbClr val="00B050"/>
              </a:solidFill>
            </a:ln>
          </c:spPr>
          <c:marker>
            <c:symbol val="none"/>
          </c:marker>
          <c:dLbls>
            <c:dLbl>
              <c:idx val="0"/>
              <c:layout>
                <c:manualLayout>
                  <c:x val="0.54381996225407048"/>
                  <c:y val="-0.11689622451039774"/>
                </c:manualLayout>
              </c:layout>
              <c:dLblPos val="r"/>
              <c:showLegendKey val="0"/>
              <c:showVal val="1"/>
              <c:showCatName val="0"/>
              <c:showSerName val="1"/>
              <c:showPercent val="0"/>
              <c:showBubbleSize val="0"/>
            </c:dLbl>
            <c:dLbl>
              <c:idx val="10"/>
              <c:dLblPos val="r"/>
              <c:showLegendKey val="0"/>
              <c:showVal val="1"/>
              <c:showCatName val="0"/>
              <c:showSerName val="0"/>
              <c:showPercent val="0"/>
              <c:showBubbleSize val="0"/>
            </c:dLbl>
            <c:txPr>
              <a:bodyPr/>
              <a:lstStyle/>
              <a:p>
                <a:pPr>
                  <a:defRPr b="1">
                    <a:solidFill>
                      <a:srgbClr val="00B050"/>
                    </a:solidFill>
                  </a:defRPr>
                </a:pPr>
                <a:endParaRPr lang="en-US"/>
              </a:p>
            </c:txPr>
            <c:showLegendKey val="0"/>
            <c:showVal val="0"/>
            <c:showCatName val="0"/>
            <c:showSerName val="0"/>
            <c:showPercent val="0"/>
            <c:showBubbleSize val="0"/>
          </c:dLbls>
          <c:cat>
            <c:strRef>
              <c:f>'IM-Race'!$G$76:$M$76</c:f>
              <c:strCache>
                <c:ptCount val="7"/>
                <c:pt idx="0">
                  <c:v>2004-2008</c:v>
                </c:pt>
                <c:pt idx="1">
                  <c:v>2005-2009</c:v>
                </c:pt>
                <c:pt idx="2">
                  <c:v>2006-2010</c:v>
                </c:pt>
                <c:pt idx="3">
                  <c:v>2007-2011</c:v>
                </c:pt>
                <c:pt idx="4">
                  <c:v>2008-2012</c:v>
                </c:pt>
                <c:pt idx="5">
                  <c:v>2009-2013</c:v>
                </c:pt>
                <c:pt idx="6">
                  <c:v>2010-2014</c:v>
                </c:pt>
              </c:strCache>
            </c:strRef>
          </c:cat>
          <c:val>
            <c:numRef>
              <c:f>'IM-Race'!$G$110:$M$110</c:f>
              <c:numCache>
                <c:formatCode>0.0</c:formatCode>
                <c:ptCount val="7"/>
                <c:pt idx="0">
                  <c:v>6</c:v>
                </c:pt>
                <c:pt idx="1">
                  <c:v>6</c:v>
                </c:pt>
                <c:pt idx="2">
                  <c:v>6</c:v>
                </c:pt>
                <c:pt idx="3">
                  <c:v>6</c:v>
                </c:pt>
                <c:pt idx="4">
                  <c:v>6</c:v>
                </c:pt>
                <c:pt idx="5">
                  <c:v>6</c:v>
                </c:pt>
                <c:pt idx="6">
                  <c:v>6</c:v>
                </c:pt>
              </c:numCache>
            </c:numRef>
          </c:val>
          <c:smooth val="0"/>
        </c:ser>
        <c:dLbls>
          <c:showLegendKey val="0"/>
          <c:showVal val="0"/>
          <c:showCatName val="0"/>
          <c:showSerName val="0"/>
          <c:showPercent val="0"/>
          <c:showBubbleSize val="0"/>
        </c:dLbls>
        <c:marker val="1"/>
        <c:smooth val="0"/>
        <c:axId val="36337152"/>
        <c:axId val="36338688"/>
      </c:lineChart>
      <c:catAx>
        <c:axId val="36337152"/>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36338688"/>
        <c:crosses val="autoZero"/>
        <c:auto val="1"/>
        <c:lblAlgn val="ctr"/>
        <c:lblOffset val="100"/>
        <c:noMultiLvlLbl val="0"/>
      </c:catAx>
      <c:valAx>
        <c:axId val="36338688"/>
        <c:scaling>
          <c:orientation val="minMax"/>
          <c:max val="50"/>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36337152"/>
        <c:crosses val="autoZero"/>
        <c:crossBetween val="between"/>
      </c:valAx>
    </c:plotArea>
    <c:legend>
      <c:legendPos val="b"/>
      <c:legendEntry>
        <c:idx val="4"/>
        <c:delete val="1"/>
      </c:legendEntry>
      <c:layout>
        <c:manualLayout>
          <c:xMode val="edge"/>
          <c:yMode val="edge"/>
          <c:x val="1.6761939034365524E-3"/>
          <c:y val="0.90881999895502241"/>
          <c:w val="0.99832368907102986"/>
          <c:h val="9.117989097516657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Unintentional Injury Mortality Rate per 100,000, 4 Year Rolling Averages, 2000-2013</a:t>
            </a:r>
          </a:p>
        </c:rich>
      </c:tx>
      <c:layout/>
      <c:overlay val="0"/>
    </c:title>
    <c:autoTitleDeleted val="0"/>
    <c:plotArea>
      <c:layout/>
      <c:lineChart>
        <c:grouping val="standard"/>
        <c:varyColors val="0"/>
        <c:ser>
          <c:idx val="0"/>
          <c:order val="0"/>
          <c:tx>
            <c:v>VA White</c:v>
          </c:tx>
          <c:spPr>
            <a:ln w="38100">
              <a:solidFill>
                <a:srgbClr val="00B0F0"/>
              </a:solidFill>
            </a:ln>
          </c:spPr>
          <c:marker>
            <c:spPr>
              <a:solidFill>
                <a:srgbClr val="00B0F0"/>
              </a:solidFill>
              <a:ln w="38100">
                <a:solidFill>
                  <a:srgbClr val="00B0F0"/>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10"/>
              <c:layout/>
              <c:dLblPos val="t"/>
              <c:showLegendKey val="0"/>
              <c:showVal val="1"/>
              <c:showCatName val="0"/>
              <c:showSerName val="0"/>
              <c:showPercent val="0"/>
              <c:showBubbleSize val="0"/>
            </c:dLbl>
            <c:showLegendKey val="0"/>
            <c:showVal val="0"/>
            <c:showCatName val="0"/>
            <c:showSerName val="0"/>
            <c:showPercent val="0"/>
            <c:showBubbleSize val="0"/>
          </c:dLbls>
          <c:cat>
            <c:strRef>
              <c:f>'Unintentional Inj. Deaths-race'!$V$34:$AF$34</c:f>
              <c:strCache>
                <c:ptCount val="11"/>
                <c:pt idx="0">
                  <c:v>2000-03</c:v>
                </c:pt>
                <c:pt idx="1">
                  <c:v>2001-04</c:v>
                </c:pt>
                <c:pt idx="2">
                  <c:v>2002-05</c:v>
                </c:pt>
                <c:pt idx="3">
                  <c:v>2003-06</c:v>
                </c:pt>
                <c:pt idx="4">
                  <c:v>2004-07</c:v>
                </c:pt>
                <c:pt idx="5">
                  <c:v>2005-08</c:v>
                </c:pt>
                <c:pt idx="6">
                  <c:v>2006-09</c:v>
                </c:pt>
                <c:pt idx="7">
                  <c:v>2007-10</c:v>
                </c:pt>
                <c:pt idx="8">
                  <c:v>2008-11</c:v>
                </c:pt>
                <c:pt idx="9">
                  <c:v>2009-12</c:v>
                </c:pt>
                <c:pt idx="10">
                  <c:v>2010-13</c:v>
                </c:pt>
              </c:strCache>
            </c:strRef>
          </c:cat>
          <c:val>
            <c:numRef>
              <c:f>'Unintentional Inj. Deaths-race'!$V$41:$AF$41</c:f>
              <c:numCache>
                <c:formatCode>0.0</c:formatCode>
                <c:ptCount val="11"/>
                <c:pt idx="0">
                  <c:v>35.875</c:v>
                </c:pt>
                <c:pt idx="1">
                  <c:v>35.575000000000003</c:v>
                </c:pt>
                <c:pt idx="2">
                  <c:v>36.299999999999997</c:v>
                </c:pt>
                <c:pt idx="3">
                  <c:v>36.825000000000003</c:v>
                </c:pt>
                <c:pt idx="4">
                  <c:v>37.375</c:v>
                </c:pt>
                <c:pt idx="5">
                  <c:v>38.274999999999999</c:v>
                </c:pt>
                <c:pt idx="6">
                  <c:v>38.6</c:v>
                </c:pt>
                <c:pt idx="7">
                  <c:v>38</c:v>
                </c:pt>
                <c:pt idx="8">
                  <c:v>37.1</c:v>
                </c:pt>
                <c:pt idx="9" formatCode="General">
                  <c:v>37.299999999999997</c:v>
                </c:pt>
                <c:pt idx="10">
                  <c:v>37.33</c:v>
                </c:pt>
              </c:numCache>
            </c:numRef>
          </c:val>
          <c:smooth val="0"/>
        </c:ser>
        <c:ser>
          <c:idx val="1"/>
          <c:order val="1"/>
          <c:tx>
            <c:v>VA Black</c:v>
          </c:tx>
          <c:spPr>
            <a:ln w="38100">
              <a:solidFill>
                <a:schemeClr val="accent6"/>
              </a:solidFill>
            </a:ln>
          </c:spPr>
          <c:marker>
            <c:spPr>
              <a:solidFill>
                <a:schemeClr val="accent6"/>
              </a:solidFill>
              <a:ln w="38100">
                <a:solidFill>
                  <a:schemeClr val="accent6"/>
                </a:solidFill>
              </a:ln>
              <a:scene3d>
                <a:camera prst="orthographicFront"/>
                <a:lightRig rig="threePt" dir="t"/>
              </a:scene3d>
              <a:sp3d>
                <a:bevelT/>
              </a:sp3d>
            </c:spPr>
          </c:marker>
          <c:dLbls>
            <c:dLbl>
              <c:idx val="0"/>
              <c:layout/>
              <c:dLblPos val="b"/>
              <c:showLegendKey val="0"/>
              <c:showVal val="1"/>
              <c:showCatName val="0"/>
              <c:showSerName val="0"/>
              <c:showPercent val="0"/>
              <c:showBubbleSize val="0"/>
            </c:dLbl>
            <c:dLbl>
              <c:idx val="10"/>
              <c:layout/>
              <c:dLblPos val="b"/>
              <c:showLegendKey val="0"/>
              <c:showVal val="1"/>
              <c:showCatName val="0"/>
              <c:showSerName val="0"/>
              <c:showPercent val="0"/>
              <c:showBubbleSize val="0"/>
            </c:dLbl>
            <c:showLegendKey val="0"/>
            <c:showVal val="0"/>
            <c:showCatName val="0"/>
            <c:showSerName val="0"/>
            <c:showPercent val="0"/>
            <c:showBubbleSize val="0"/>
          </c:dLbls>
          <c:cat>
            <c:strRef>
              <c:f>'Unintentional Inj. Deaths-race'!$V$34:$AF$34</c:f>
              <c:strCache>
                <c:ptCount val="11"/>
                <c:pt idx="0">
                  <c:v>2000-03</c:v>
                </c:pt>
                <c:pt idx="1">
                  <c:v>2001-04</c:v>
                </c:pt>
                <c:pt idx="2">
                  <c:v>2002-05</c:v>
                </c:pt>
                <c:pt idx="3">
                  <c:v>2003-06</c:v>
                </c:pt>
                <c:pt idx="4">
                  <c:v>2004-07</c:v>
                </c:pt>
                <c:pt idx="5">
                  <c:v>2005-08</c:v>
                </c:pt>
                <c:pt idx="6">
                  <c:v>2006-09</c:v>
                </c:pt>
                <c:pt idx="7">
                  <c:v>2007-10</c:v>
                </c:pt>
                <c:pt idx="8">
                  <c:v>2008-11</c:v>
                </c:pt>
                <c:pt idx="9">
                  <c:v>2009-12</c:v>
                </c:pt>
                <c:pt idx="10">
                  <c:v>2010-13</c:v>
                </c:pt>
              </c:strCache>
            </c:strRef>
          </c:cat>
          <c:val>
            <c:numRef>
              <c:f>'Unintentional Inj. Deaths-race'!$V$42:$AF$42</c:f>
              <c:numCache>
                <c:formatCode>0.0</c:formatCode>
                <c:ptCount val="11"/>
                <c:pt idx="0">
                  <c:v>33.424999999999997</c:v>
                </c:pt>
                <c:pt idx="1">
                  <c:v>33.5</c:v>
                </c:pt>
                <c:pt idx="2">
                  <c:v>32.449999999999996</c:v>
                </c:pt>
                <c:pt idx="3">
                  <c:v>31.900000000000002</c:v>
                </c:pt>
                <c:pt idx="4">
                  <c:v>38.950000000000003</c:v>
                </c:pt>
                <c:pt idx="5">
                  <c:v>45.825000000000003</c:v>
                </c:pt>
                <c:pt idx="6">
                  <c:v>53.5</c:v>
                </c:pt>
                <c:pt idx="7">
                  <c:v>52.7</c:v>
                </c:pt>
                <c:pt idx="8">
                  <c:v>44.1</c:v>
                </c:pt>
                <c:pt idx="9" formatCode="General">
                  <c:v>25.75</c:v>
                </c:pt>
                <c:pt idx="10">
                  <c:v>27.347499999999997</c:v>
                </c:pt>
              </c:numCache>
            </c:numRef>
          </c:val>
          <c:smooth val="0"/>
        </c:ser>
        <c:dLbls>
          <c:showLegendKey val="0"/>
          <c:showVal val="0"/>
          <c:showCatName val="0"/>
          <c:showSerName val="0"/>
          <c:showPercent val="0"/>
          <c:showBubbleSize val="0"/>
        </c:dLbls>
        <c:marker val="1"/>
        <c:smooth val="0"/>
        <c:axId val="46295680"/>
        <c:axId val="47501696"/>
      </c:lineChart>
      <c:catAx>
        <c:axId val="46295680"/>
        <c:scaling>
          <c:orientation val="minMax"/>
        </c:scaling>
        <c:delete val="0"/>
        <c:axPos val="b"/>
        <c:majorTickMark val="out"/>
        <c:minorTickMark val="none"/>
        <c:tickLblPos val="nextTo"/>
        <c:crossAx val="47501696"/>
        <c:crosses val="autoZero"/>
        <c:auto val="1"/>
        <c:lblAlgn val="ctr"/>
        <c:lblOffset val="100"/>
        <c:noMultiLvlLbl val="0"/>
      </c:catAx>
      <c:valAx>
        <c:axId val="47501696"/>
        <c:scaling>
          <c:orientation val="minMax"/>
        </c:scaling>
        <c:delete val="0"/>
        <c:axPos val="l"/>
        <c:majorGridlines>
          <c:spPr>
            <a:ln>
              <a:noFill/>
            </a:ln>
          </c:spPr>
        </c:majorGridlines>
        <c:numFmt formatCode="0" sourceLinked="0"/>
        <c:majorTickMark val="out"/>
        <c:minorTickMark val="none"/>
        <c:tickLblPos val="nextTo"/>
        <c:crossAx val="4629568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Violent Deaths by </a:t>
            </a:r>
            <a:r>
              <a:rPr lang="en-US" dirty="0" smtClean="0"/>
              <a:t>Type and Overall, 2014*</a:t>
            </a:r>
            <a:endParaRPr lang="en-US" dirty="0"/>
          </a:p>
        </c:rich>
      </c:tx>
      <c:layout/>
      <c:overlay val="0"/>
    </c:title>
    <c:autoTitleDeleted val="0"/>
    <c:plotArea>
      <c:layout/>
      <c:barChart>
        <c:barDir val="col"/>
        <c:grouping val="clustered"/>
        <c:varyColors val="0"/>
        <c:ser>
          <c:idx val="0"/>
          <c:order val="0"/>
          <c:tx>
            <c:strRef>
              <c:f>'Violent Deaths'!$A$9</c:f>
              <c:strCache>
                <c:ptCount val="1"/>
                <c:pt idx="0">
                  <c:v>TJHD</c:v>
                </c:pt>
              </c:strCache>
            </c:strRef>
          </c:tx>
          <c:spPr>
            <a:solidFill>
              <a:schemeClr val="accent5"/>
            </a:solidFill>
            <a:ln>
              <a:solidFill>
                <a:schemeClr val="accent5"/>
              </a:solidFill>
            </a:ln>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strRef>
              <c:f>'Violent Deaths'!$E$8:$E$11</c:f>
              <c:strCache>
                <c:ptCount val="4"/>
                <c:pt idx="0">
                  <c:v>Homicides</c:v>
                </c:pt>
                <c:pt idx="1">
                  <c:v>Suicides</c:v>
                </c:pt>
                <c:pt idx="2">
                  <c:v>Unintentional Firearms</c:v>
                </c:pt>
                <c:pt idx="3">
                  <c:v>Violent Deaths</c:v>
                </c:pt>
              </c:strCache>
            </c:strRef>
          </c:cat>
          <c:val>
            <c:numRef>
              <c:f>('Violent Deaths'!$C$9,'Violent Deaths'!$C$19,'Violent Deaths'!$C$29,'Violent Deaths'!$C$39)</c:f>
              <c:numCache>
                <c:formatCode>General</c:formatCode>
                <c:ptCount val="4"/>
                <c:pt idx="0">
                  <c:v>4.0999999999999996</c:v>
                </c:pt>
                <c:pt idx="1">
                  <c:v>13.5</c:v>
                </c:pt>
                <c:pt idx="2">
                  <c:v>0</c:v>
                </c:pt>
                <c:pt idx="3">
                  <c:v>17.600000000000001</c:v>
                </c:pt>
              </c:numCache>
            </c:numRef>
          </c:val>
        </c:ser>
        <c:ser>
          <c:idx val="1"/>
          <c:order val="1"/>
          <c:tx>
            <c:strRef>
              <c:f>'Violent Deaths'!$A$10</c:f>
              <c:strCache>
                <c:ptCount val="1"/>
                <c:pt idx="0">
                  <c:v>VA</c:v>
                </c:pt>
              </c:strCache>
            </c:strRef>
          </c:tx>
          <c:spPr>
            <a:solidFill>
              <a:schemeClr val="tx2"/>
            </a:solidFill>
            <a:ln>
              <a:solidFill>
                <a:schemeClr val="tx2"/>
              </a:solidFill>
            </a:ln>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strRef>
              <c:f>'Violent Deaths'!$E$8:$E$11</c:f>
              <c:strCache>
                <c:ptCount val="4"/>
                <c:pt idx="0">
                  <c:v>Homicides</c:v>
                </c:pt>
                <c:pt idx="1">
                  <c:v>Suicides</c:v>
                </c:pt>
                <c:pt idx="2">
                  <c:v>Unintentional Firearms</c:v>
                </c:pt>
                <c:pt idx="3">
                  <c:v>Violent Deaths</c:v>
                </c:pt>
              </c:strCache>
            </c:strRef>
          </c:cat>
          <c:val>
            <c:numRef>
              <c:f>('Violent Deaths'!$C$10,'Violent Deaths'!$C$20,'Violent Deaths'!$C$30,'Violent Deaths'!$C$40)</c:f>
              <c:numCache>
                <c:formatCode>General</c:formatCode>
                <c:ptCount val="4"/>
                <c:pt idx="0">
                  <c:v>4.2</c:v>
                </c:pt>
                <c:pt idx="1">
                  <c:v>13.6</c:v>
                </c:pt>
                <c:pt idx="2">
                  <c:v>0.1</c:v>
                </c:pt>
                <c:pt idx="3">
                  <c:v>17.899999999999999</c:v>
                </c:pt>
              </c:numCache>
            </c:numRef>
          </c:val>
        </c:ser>
        <c:dLbls>
          <c:showLegendKey val="0"/>
          <c:showVal val="0"/>
          <c:showCatName val="0"/>
          <c:showSerName val="0"/>
          <c:showPercent val="0"/>
          <c:showBubbleSize val="0"/>
        </c:dLbls>
        <c:gapWidth val="150"/>
        <c:axId val="48379392"/>
        <c:axId val="48380928"/>
      </c:barChart>
      <c:catAx>
        <c:axId val="48379392"/>
        <c:scaling>
          <c:orientation val="minMax"/>
        </c:scaling>
        <c:delete val="0"/>
        <c:axPos val="b"/>
        <c:numFmt formatCode="General" sourceLinked="1"/>
        <c:majorTickMark val="out"/>
        <c:minorTickMark val="none"/>
        <c:tickLblPos val="nextTo"/>
        <c:crossAx val="48380928"/>
        <c:crosses val="autoZero"/>
        <c:auto val="1"/>
        <c:lblAlgn val="ctr"/>
        <c:lblOffset val="100"/>
        <c:noMultiLvlLbl val="0"/>
      </c:catAx>
      <c:valAx>
        <c:axId val="48380928"/>
        <c:scaling>
          <c:orientation val="minMax"/>
        </c:scaling>
        <c:delete val="0"/>
        <c:axPos val="l"/>
        <c:majorGridlines>
          <c:spPr>
            <a:ln>
              <a:noFill/>
            </a:ln>
          </c:spPr>
        </c:majorGridlines>
        <c:numFmt formatCode="General" sourceLinked="1"/>
        <c:majorTickMark val="out"/>
        <c:minorTickMark val="none"/>
        <c:tickLblPos val="nextTo"/>
        <c:crossAx val="4837939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Rate per 100,000 Population (Age-adjusted), 3-Year Rolling Averages, 1999-2013</a:t>
            </a:r>
          </a:p>
        </c:rich>
      </c:tx>
      <c:layout/>
      <c:overlay val="0"/>
    </c:title>
    <c:autoTitleDeleted val="0"/>
    <c:plotArea>
      <c:layout/>
      <c:lineChart>
        <c:grouping val="standard"/>
        <c:varyColors val="0"/>
        <c:ser>
          <c:idx val="0"/>
          <c:order val="0"/>
          <c:tx>
            <c:strRef>
              <c:f>'Suicide&amp;Homicide'!$A$33</c:f>
              <c:strCache>
                <c:ptCount val="1"/>
                <c:pt idx="0">
                  <c:v>Greene</c:v>
                </c:pt>
              </c:strCache>
            </c:strRef>
          </c:tx>
          <c:spPr>
            <a:ln w="57150">
              <a:solidFill>
                <a:schemeClr val="accent4"/>
              </a:solidFill>
            </a:ln>
          </c:spPr>
          <c:marker>
            <c:spPr>
              <a:solidFill>
                <a:schemeClr val="accent4"/>
              </a:solidFill>
              <a:ln w="57150">
                <a:solidFill>
                  <a:schemeClr val="accent4"/>
                </a:solidFill>
              </a:ln>
              <a:scene3d>
                <a:camera prst="orthographicFront"/>
                <a:lightRig rig="threePt" dir="t"/>
              </a:scene3d>
              <a:sp3d>
                <a:bevelT/>
              </a:sp3d>
            </c:spPr>
          </c:marker>
          <c:dLbls>
            <c:dLbl>
              <c:idx val="0"/>
              <c:layout>
                <c:manualLayout>
                  <c:x val="-6.0486522024983565E-2"/>
                  <c:y val="3.8424591738712779E-2"/>
                </c:manualLayout>
              </c:layout>
              <c:dLblPos val="r"/>
              <c:showLegendKey val="0"/>
              <c:showVal val="1"/>
              <c:showCatName val="0"/>
              <c:showSerName val="0"/>
              <c:showPercent val="0"/>
              <c:showBubbleSize val="0"/>
            </c:dLbl>
            <c:dLbl>
              <c:idx val="12"/>
              <c:layout>
                <c:manualLayout>
                  <c:x val="-2.6298487836949377E-2"/>
                  <c:y val="3.4581830009001037E-2"/>
                </c:manualLayout>
              </c:layout>
              <c:dLblPos val="r"/>
              <c:showLegendKey val="0"/>
              <c:showVal val="1"/>
              <c:showCatName val="0"/>
              <c:showSerName val="0"/>
              <c:showPercent val="0"/>
              <c:showBubbleSize val="0"/>
            </c:dLbl>
            <c:showLegendKey val="0"/>
            <c:showVal val="0"/>
            <c:showCatName val="0"/>
            <c:showSerName val="0"/>
            <c:showPercent val="0"/>
            <c:showBubbleSize val="0"/>
          </c:dLbls>
          <c:cat>
            <c:strRef>
              <c:f>'Suicide&amp;Homicide'!$B$29:$N$29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2010-13</c:v>
                </c:pt>
              </c:strCache>
            </c:strRef>
          </c:cat>
          <c:val>
            <c:numRef>
              <c:f>'Suicide&amp;Homicide'!$B$33:$N$33</c:f>
              <c:numCache>
                <c:formatCode>#,##0.0</c:formatCode>
                <c:ptCount val="13"/>
                <c:pt idx="0">
                  <c:v>20.5</c:v>
                </c:pt>
                <c:pt idx="1">
                  <c:v>12.966666666666669</c:v>
                </c:pt>
                <c:pt idx="2">
                  <c:v>8.0333333333333332</c:v>
                </c:pt>
                <c:pt idx="3">
                  <c:v>9.4</c:v>
                </c:pt>
                <c:pt idx="4">
                  <c:v>11.166666666666666</c:v>
                </c:pt>
                <c:pt idx="5">
                  <c:v>14.433333333333332</c:v>
                </c:pt>
                <c:pt idx="6">
                  <c:v>15.1</c:v>
                </c:pt>
                <c:pt idx="7">
                  <c:v>17.599999999999998</c:v>
                </c:pt>
                <c:pt idx="8">
                  <c:v>18.166666666666668</c:v>
                </c:pt>
                <c:pt idx="9">
                  <c:v>16.766666666666666</c:v>
                </c:pt>
                <c:pt idx="10" formatCode="General">
                  <c:v>20.7</c:v>
                </c:pt>
                <c:pt idx="11" formatCode="General">
                  <c:v>14.8</c:v>
                </c:pt>
                <c:pt idx="12">
                  <c:v>10.200000000000001</c:v>
                </c:pt>
              </c:numCache>
            </c:numRef>
          </c:val>
          <c:smooth val="0"/>
        </c:ser>
        <c:ser>
          <c:idx val="1"/>
          <c:order val="1"/>
          <c:tx>
            <c:strRef>
              <c:f>'Suicide&amp;Homicide'!$A$35</c:f>
              <c:strCache>
                <c:ptCount val="1"/>
                <c:pt idx="0">
                  <c:v>Nelson</c:v>
                </c:pt>
              </c:strCache>
            </c:strRef>
          </c:tx>
          <c:spPr>
            <a:ln w="57150">
              <a:solidFill>
                <a:srgbClr val="FFC000"/>
              </a:solidFill>
            </a:ln>
          </c:spPr>
          <c:marker>
            <c:spPr>
              <a:solidFill>
                <a:srgbClr val="FFC000"/>
              </a:solidFill>
              <a:ln w="57150">
                <a:solidFill>
                  <a:srgbClr val="FFC000"/>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12"/>
              <c:layout>
                <c:manualLayout>
                  <c:x val="-3.2446328824281577E-2"/>
                  <c:y val="-5.3400500729915965E-2"/>
                </c:manualLayout>
              </c:layout>
              <c:dLblPos val="r"/>
              <c:showLegendKey val="0"/>
              <c:showVal val="1"/>
              <c:showCatName val="0"/>
              <c:showSerName val="0"/>
              <c:showPercent val="0"/>
              <c:showBubbleSize val="0"/>
            </c:dLbl>
            <c:showLegendKey val="0"/>
            <c:showVal val="0"/>
            <c:showCatName val="0"/>
            <c:showSerName val="0"/>
            <c:showPercent val="0"/>
            <c:showBubbleSize val="0"/>
          </c:dLbls>
          <c:cat>
            <c:strRef>
              <c:f>'Suicide&amp;Homicide'!$B$29:$N$29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2010-13</c:v>
                </c:pt>
              </c:strCache>
            </c:strRef>
          </c:cat>
          <c:val>
            <c:numRef>
              <c:f>'Suicide&amp;Homicide'!$B$35:$N$35</c:f>
              <c:numCache>
                <c:formatCode>#,##0.0</c:formatCode>
                <c:ptCount val="13"/>
                <c:pt idx="0">
                  <c:v>24.966666666666669</c:v>
                </c:pt>
                <c:pt idx="1">
                  <c:v>14.166666666666666</c:v>
                </c:pt>
                <c:pt idx="2">
                  <c:v>14.4</c:v>
                </c:pt>
                <c:pt idx="3">
                  <c:v>13.5</c:v>
                </c:pt>
                <c:pt idx="4">
                  <c:v>18.333333333333332</c:v>
                </c:pt>
                <c:pt idx="5">
                  <c:v>9.5666666666666664</c:v>
                </c:pt>
                <c:pt idx="6">
                  <c:v>6.3999999999999995</c:v>
                </c:pt>
                <c:pt idx="7">
                  <c:v>6.7666666666666666</c:v>
                </c:pt>
                <c:pt idx="8">
                  <c:v>11</c:v>
                </c:pt>
                <c:pt idx="9">
                  <c:v>16.833333333333332</c:v>
                </c:pt>
                <c:pt idx="10" formatCode="General">
                  <c:v>14.5</c:v>
                </c:pt>
                <c:pt idx="11" formatCode="General">
                  <c:v>14.9</c:v>
                </c:pt>
                <c:pt idx="12">
                  <c:v>24.8</c:v>
                </c:pt>
              </c:numCache>
            </c:numRef>
          </c:val>
          <c:smooth val="0"/>
        </c:ser>
        <c:ser>
          <c:idx val="2"/>
          <c:order val="2"/>
          <c:tx>
            <c:strRef>
              <c:f>'Suicide&amp;Homicide'!$A$37</c:f>
              <c:strCache>
                <c:ptCount val="1"/>
                <c:pt idx="0">
                  <c:v>Virginia</c:v>
                </c:pt>
              </c:strCache>
            </c:strRef>
          </c:tx>
          <c:spPr>
            <a:ln w="57150">
              <a:solidFill>
                <a:schemeClr val="tx2"/>
              </a:solidFill>
            </a:ln>
          </c:spPr>
          <c:marker>
            <c:spPr>
              <a:solidFill>
                <a:schemeClr val="tx2"/>
              </a:solidFill>
              <a:ln w="57150">
                <a:solidFill>
                  <a:schemeClr val="tx2"/>
                </a:solidFill>
              </a:ln>
              <a:scene3d>
                <a:camera prst="orthographicFront"/>
                <a:lightRig rig="threePt" dir="t"/>
              </a:scene3d>
              <a:sp3d>
                <a:bevelT/>
              </a:sp3d>
            </c:spPr>
          </c:marker>
          <c:dLbls>
            <c:dLbl>
              <c:idx val="0"/>
              <c:layout>
                <c:manualLayout>
                  <c:x val="-4.830369576583992E-2"/>
                  <c:y val="5.0345896964608533E-2"/>
                </c:manualLayout>
              </c:layout>
              <c:dLblPos val="r"/>
              <c:showLegendKey val="0"/>
              <c:showVal val="1"/>
              <c:showCatName val="0"/>
              <c:showSerName val="0"/>
              <c:showPercent val="0"/>
              <c:showBubbleSize val="0"/>
            </c:dLbl>
            <c:dLbl>
              <c:idx val="12"/>
              <c:layout>
                <c:manualLayout>
                  <c:x val="-1.6667236122111954E-2"/>
                  <c:y val="-3.8818519442994699E-2"/>
                </c:manualLayout>
              </c:layout>
              <c:dLblPos val="r"/>
              <c:showLegendKey val="0"/>
              <c:showVal val="1"/>
              <c:showCatName val="0"/>
              <c:showSerName val="0"/>
              <c:showPercent val="0"/>
              <c:showBubbleSize val="0"/>
            </c:dLbl>
            <c:showLegendKey val="0"/>
            <c:showVal val="0"/>
            <c:showCatName val="0"/>
            <c:showSerName val="0"/>
            <c:showPercent val="0"/>
            <c:showBubbleSize val="0"/>
          </c:dLbls>
          <c:val>
            <c:numRef>
              <c:f>'Suicide&amp;Homicide'!$B$37:$N$37</c:f>
              <c:numCache>
                <c:formatCode>#,##0.0</c:formatCode>
                <c:ptCount val="13"/>
                <c:pt idx="0">
                  <c:v>12</c:v>
                </c:pt>
                <c:pt idx="1">
                  <c:v>10.800000000000002</c:v>
                </c:pt>
                <c:pt idx="2">
                  <c:v>10.766666666666666</c:v>
                </c:pt>
                <c:pt idx="3">
                  <c:v>10.700000000000001</c:v>
                </c:pt>
                <c:pt idx="4">
                  <c:v>10.799999999999999</c:v>
                </c:pt>
                <c:pt idx="5">
                  <c:v>10.933333333333332</c:v>
                </c:pt>
                <c:pt idx="6">
                  <c:v>11.1</c:v>
                </c:pt>
                <c:pt idx="7">
                  <c:v>11.333333333333334</c:v>
                </c:pt>
                <c:pt idx="8">
                  <c:v>11.566666666666668</c:v>
                </c:pt>
                <c:pt idx="9">
                  <c:v>11.833333333333334</c:v>
                </c:pt>
                <c:pt idx="10" formatCode="General">
                  <c:v>12.1</c:v>
                </c:pt>
                <c:pt idx="11" formatCode="General">
                  <c:v>12.3</c:v>
                </c:pt>
                <c:pt idx="12">
                  <c:v>12.566666666666668</c:v>
                </c:pt>
              </c:numCache>
            </c:numRef>
          </c:val>
          <c:smooth val="0"/>
        </c:ser>
        <c:ser>
          <c:idx val="3"/>
          <c:order val="3"/>
          <c:tx>
            <c:strRef>
              <c:f>'Suicide&amp;Homicide'!$A$38</c:f>
              <c:strCache>
                <c:ptCount val="1"/>
                <c:pt idx="0">
                  <c:v>HP 2020 Goal</c:v>
                </c:pt>
              </c:strCache>
            </c:strRef>
          </c:tx>
          <c:spPr>
            <a:ln w="57150">
              <a:solidFill>
                <a:srgbClr val="FF0000"/>
              </a:solidFill>
            </a:ln>
          </c:spPr>
          <c:marker>
            <c:symbol val="none"/>
          </c:marker>
          <c:dLbls>
            <c:dLbl>
              <c:idx val="11"/>
              <c:layout>
                <c:manualLayout>
                  <c:x val="-0.17295335124529551"/>
                  <c:y val="6.8376712276959545E-2"/>
                </c:manualLayout>
              </c:layout>
              <c:tx>
                <c:rich>
                  <a:bodyPr/>
                  <a:lstStyle/>
                  <a:p>
                    <a:r>
                      <a:rPr lang="en-US" dirty="0" smtClean="0"/>
                      <a:t> HP </a:t>
                    </a:r>
                    <a:r>
                      <a:rPr lang="en-US" dirty="0"/>
                      <a:t>2020 </a:t>
                    </a:r>
                    <a:r>
                      <a:rPr lang="en-US" dirty="0" smtClean="0"/>
                      <a:t>Goal</a:t>
                    </a:r>
                    <a:r>
                      <a:rPr lang="en-US" baseline="0" dirty="0" smtClean="0"/>
                      <a:t> = </a:t>
                    </a:r>
                    <a:r>
                      <a:rPr lang="en-US" dirty="0" smtClean="0"/>
                      <a:t>10.2</a:t>
                    </a:r>
                    <a:endParaRPr lang="en-US" dirty="0"/>
                  </a:p>
                </c:rich>
              </c:tx>
              <c:dLblPos val="r"/>
              <c:showLegendKey val="0"/>
              <c:showVal val="1"/>
              <c:showCatName val="0"/>
              <c:showSerName val="1"/>
              <c:showPercent val="0"/>
              <c:showBubbleSize val="0"/>
            </c:dLbl>
            <c:txPr>
              <a:bodyPr/>
              <a:lstStyle/>
              <a:p>
                <a:pPr>
                  <a:defRPr b="1">
                    <a:solidFill>
                      <a:srgbClr val="FF0000"/>
                    </a:solidFill>
                  </a:defRPr>
                </a:pPr>
                <a:endParaRPr lang="en-US"/>
              </a:p>
            </c:txPr>
            <c:showLegendKey val="0"/>
            <c:showVal val="0"/>
            <c:showCatName val="0"/>
            <c:showSerName val="0"/>
            <c:showPercent val="0"/>
            <c:showBubbleSize val="0"/>
          </c:dLbls>
          <c:val>
            <c:numRef>
              <c:f>'Suicide&amp;Homicide'!$B$38:$N$38</c:f>
              <c:numCache>
                <c:formatCode>#,##0.0</c:formatCode>
                <c:ptCount val="13"/>
                <c:pt idx="0">
                  <c:v>10.199999999999999</c:v>
                </c:pt>
                <c:pt idx="1">
                  <c:v>10.199999999999999</c:v>
                </c:pt>
                <c:pt idx="2">
                  <c:v>10.199999999999999</c:v>
                </c:pt>
                <c:pt idx="3">
                  <c:v>10.199999999999999</c:v>
                </c:pt>
                <c:pt idx="4">
                  <c:v>10.199999999999999</c:v>
                </c:pt>
                <c:pt idx="5">
                  <c:v>10.199999999999999</c:v>
                </c:pt>
                <c:pt idx="6">
                  <c:v>10.199999999999999</c:v>
                </c:pt>
                <c:pt idx="7">
                  <c:v>10.199999999999999</c:v>
                </c:pt>
                <c:pt idx="8">
                  <c:v>10.199999999999999</c:v>
                </c:pt>
                <c:pt idx="9">
                  <c:v>10.199999999999999</c:v>
                </c:pt>
                <c:pt idx="10">
                  <c:v>10.199999999999999</c:v>
                </c:pt>
                <c:pt idx="11">
                  <c:v>10.199999999999999</c:v>
                </c:pt>
                <c:pt idx="12">
                  <c:v>10.199999999999999</c:v>
                </c:pt>
              </c:numCache>
            </c:numRef>
          </c:val>
          <c:smooth val="0"/>
        </c:ser>
        <c:dLbls>
          <c:showLegendKey val="0"/>
          <c:showVal val="0"/>
          <c:showCatName val="0"/>
          <c:showSerName val="0"/>
          <c:showPercent val="0"/>
          <c:showBubbleSize val="0"/>
        </c:dLbls>
        <c:marker val="1"/>
        <c:smooth val="0"/>
        <c:axId val="48482944"/>
        <c:axId val="49086848"/>
      </c:lineChart>
      <c:catAx>
        <c:axId val="48482944"/>
        <c:scaling>
          <c:orientation val="minMax"/>
        </c:scaling>
        <c:delete val="0"/>
        <c:axPos val="b"/>
        <c:majorTickMark val="out"/>
        <c:minorTickMark val="none"/>
        <c:tickLblPos val="nextTo"/>
        <c:crossAx val="49086848"/>
        <c:crosses val="autoZero"/>
        <c:auto val="1"/>
        <c:lblAlgn val="ctr"/>
        <c:lblOffset val="100"/>
        <c:noMultiLvlLbl val="0"/>
      </c:catAx>
      <c:valAx>
        <c:axId val="49086848"/>
        <c:scaling>
          <c:orientation val="minMax"/>
        </c:scaling>
        <c:delete val="0"/>
        <c:axPos val="l"/>
        <c:majorGridlines>
          <c:spPr>
            <a:ln>
              <a:noFill/>
            </a:ln>
          </c:spPr>
        </c:majorGridlines>
        <c:numFmt formatCode="#,##0" sourceLinked="0"/>
        <c:majorTickMark val="out"/>
        <c:minorTickMark val="none"/>
        <c:tickLblPos val="nextTo"/>
        <c:crossAx val="4848294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Rate per 100,000 in Youth aged 10-24 Years, 10 Year Average, 2003-13</a:t>
            </a:r>
          </a:p>
        </c:rich>
      </c:tx>
      <c:layout/>
      <c:overlay val="0"/>
    </c:title>
    <c:autoTitleDeleted val="0"/>
    <c:plotArea>
      <c:layout/>
      <c:barChart>
        <c:barDir val="col"/>
        <c:grouping val="clustered"/>
        <c:varyColors val="0"/>
        <c:ser>
          <c:idx val="0"/>
          <c:order val="0"/>
          <c:tx>
            <c:strRef>
              <c:f>'Youth Suicide'!$Q$5</c:f>
              <c:strCache>
                <c:ptCount val="1"/>
                <c:pt idx="0">
                  <c:v>Rate</c:v>
                </c:pt>
              </c:strCache>
            </c:strRef>
          </c:tx>
          <c:spPr>
            <a:scene3d>
              <a:camera prst="orthographicFront"/>
              <a:lightRig rig="threePt" dir="t"/>
            </a:scene3d>
            <a:sp3d>
              <a:bevelT/>
            </a:sp3d>
          </c:spPr>
          <c:invertIfNegative val="0"/>
          <c:dPt>
            <c:idx val="0"/>
            <c:invertIfNegative val="0"/>
            <c:bubble3D val="0"/>
            <c:spPr>
              <a:solidFill>
                <a:schemeClr val="accent5"/>
              </a:solidFill>
              <a:ln>
                <a:solidFill>
                  <a:schemeClr val="accent5"/>
                </a:solidFill>
              </a:ln>
              <a:scene3d>
                <a:camera prst="orthographicFront"/>
                <a:lightRig rig="threePt" dir="t"/>
              </a:scene3d>
              <a:sp3d>
                <a:bevelT/>
              </a:sp3d>
            </c:spPr>
          </c:dPt>
          <c:dPt>
            <c:idx val="1"/>
            <c:invertIfNegative val="0"/>
            <c:bubble3D val="0"/>
            <c:spPr>
              <a:solidFill>
                <a:schemeClr val="tx2"/>
              </a:solidFill>
              <a:ln>
                <a:solidFill>
                  <a:schemeClr val="tx2"/>
                </a:solidFill>
              </a:ln>
              <a:scene3d>
                <a:camera prst="orthographicFront"/>
                <a:lightRig rig="threePt" dir="t"/>
              </a:scene3d>
              <a:sp3d>
                <a:bevelT/>
              </a:sp3d>
            </c:spPr>
          </c:dPt>
          <c:dLbls>
            <c:dLblPos val="outEnd"/>
            <c:showLegendKey val="0"/>
            <c:showVal val="1"/>
            <c:showCatName val="0"/>
            <c:showSerName val="0"/>
            <c:showPercent val="0"/>
            <c:showBubbleSize val="0"/>
            <c:showLeaderLines val="0"/>
          </c:dLbls>
          <c:cat>
            <c:strRef>
              <c:f>'Youth Suicide'!$P$6:$P$7</c:f>
              <c:strCache>
                <c:ptCount val="2"/>
                <c:pt idx="0">
                  <c:v>TJHD</c:v>
                </c:pt>
                <c:pt idx="1">
                  <c:v>VA</c:v>
                </c:pt>
              </c:strCache>
            </c:strRef>
          </c:cat>
          <c:val>
            <c:numRef>
              <c:f>'Youth Suicide'!$Q$6:$Q$7</c:f>
              <c:numCache>
                <c:formatCode>General</c:formatCode>
                <c:ptCount val="2"/>
                <c:pt idx="0">
                  <c:v>5.01</c:v>
                </c:pt>
                <c:pt idx="1">
                  <c:v>7.16</c:v>
                </c:pt>
              </c:numCache>
            </c:numRef>
          </c:val>
        </c:ser>
        <c:dLbls>
          <c:showLegendKey val="0"/>
          <c:showVal val="0"/>
          <c:showCatName val="0"/>
          <c:showSerName val="0"/>
          <c:showPercent val="0"/>
          <c:showBubbleSize val="0"/>
        </c:dLbls>
        <c:gapWidth val="150"/>
        <c:axId val="36544896"/>
        <c:axId val="36546432"/>
      </c:barChart>
      <c:catAx>
        <c:axId val="36544896"/>
        <c:scaling>
          <c:orientation val="minMax"/>
        </c:scaling>
        <c:delete val="0"/>
        <c:axPos val="b"/>
        <c:majorTickMark val="out"/>
        <c:minorTickMark val="none"/>
        <c:tickLblPos val="nextTo"/>
        <c:crossAx val="36546432"/>
        <c:crosses val="autoZero"/>
        <c:auto val="1"/>
        <c:lblAlgn val="ctr"/>
        <c:lblOffset val="100"/>
        <c:noMultiLvlLbl val="0"/>
      </c:catAx>
      <c:valAx>
        <c:axId val="36546432"/>
        <c:scaling>
          <c:orientation val="minMax"/>
        </c:scaling>
        <c:delete val="0"/>
        <c:axPos val="l"/>
        <c:majorGridlines>
          <c:spPr>
            <a:ln>
              <a:noFill/>
            </a:ln>
          </c:spPr>
        </c:majorGridlines>
        <c:numFmt formatCode="General" sourceLinked="1"/>
        <c:majorTickMark val="out"/>
        <c:minorTickMark val="none"/>
        <c:tickLblPos val="nextTo"/>
        <c:crossAx val="36544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Rate in Youth Aged 10-24 Years in Virginia, 5-Year Averages, 1999-2013</a:t>
            </a:r>
          </a:p>
        </c:rich>
      </c:tx>
      <c:layout/>
      <c:overlay val="0"/>
    </c:title>
    <c:autoTitleDeleted val="0"/>
    <c:plotArea>
      <c:layout/>
      <c:lineChart>
        <c:grouping val="standard"/>
        <c:varyColors val="0"/>
        <c:ser>
          <c:idx val="0"/>
          <c:order val="0"/>
          <c:tx>
            <c:strRef>
              <c:f>'Youth Suicide'!$A$18</c:f>
              <c:strCache>
                <c:ptCount val="1"/>
                <c:pt idx="0">
                  <c:v>Virginia</c:v>
                </c:pt>
              </c:strCache>
            </c:strRef>
          </c:tx>
          <c:marker>
            <c:spPr>
              <a:scene3d>
                <a:camera prst="orthographicFront"/>
                <a:lightRig rig="threePt" dir="t"/>
              </a:scene3d>
              <a:sp3d>
                <a:bevelT/>
              </a:sp3d>
            </c:spPr>
          </c:marker>
          <c:dLbls>
            <c:txPr>
              <a:bodyPr/>
              <a:lstStyle/>
              <a:p>
                <a:pPr>
                  <a:defRPr b="1"/>
                </a:pPr>
                <a:endParaRPr lang="en-US"/>
              </a:p>
            </c:txPr>
            <c:dLblPos val="t"/>
            <c:showLegendKey val="0"/>
            <c:showVal val="1"/>
            <c:showCatName val="0"/>
            <c:showSerName val="0"/>
            <c:showPercent val="0"/>
            <c:showBubbleSize val="0"/>
            <c:showLeaderLines val="0"/>
          </c:dLbls>
          <c:cat>
            <c:strRef>
              <c:f>'Youth Suicide'!$B$16:$D$16</c:f>
              <c:strCache>
                <c:ptCount val="3"/>
                <c:pt idx="0">
                  <c:v>1999-2003</c:v>
                </c:pt>
                <c:pt idx="1">
                  <c:v>2004-2008</c:v>
                </c:pt>
                <c:pt idx="2">
                  <c:v>2009-2013</c:v>
                </c:pt>
              </c:strCache>
            </c:strRef>
          </c:cat>
          <c:val>
            <c:numRef>
              <c:f>'Youth Suicide'!$B$18:$D$18</c:f>
              <c:numCache>
                <c:formatCode>0.00</c:formatCode>
                <c:ptCount val="3"/>
                <c:pt idx="0" formatCode="General">
                  <c:v>6.54</c:v>
                </c:pt>
                <c:pt idx="1">
                  <c:v>6.86</c:v>
                </c:pt>
                <c:pt idx="2">
                  <c:v>7.5</c:v>
                </c:pt>
              </c:numCache>
            </c:numRef>
          </c:val>
          <c:smooth val="0"/>
        </c:ser>
        <c:dLbls>
          <c:showLegendKey val="0"/>
          <c:showVal val="0"/>
          <c:showCatName val="0"/>
          <c:showSerName val="0"/>
          <c:showPercent val="0"/>
          <c:showBubbleSize val="0"/>
        </c:dLbls>
        <c:marker val="1"/>
        <c:smooth val="0"/>
        <c:axId val="49148672"/>
        <c:axId val="49150208"/>
      </c:lineChart>
      <c:catAx>
        <c:axId val="49148672"/>
        <c:scaling>
          <c:orientation val="minMax"/>
        </c:scaling>
        <c:delete val="0"/>
        <c:axPos val="b"/>
        <c:majorTickMark val="out"/>
        <c:minorTickMark val="none"/>
        <c:tickLblPos val="nextTo"/>
        <c:crossAx val="49150208"/>
        <c:crosses val="autoZero"/>
        <c:auto val="1"/>
        <c:lblAlgn val="ctr"/>
        <c:lblOffset val="100"/>
        <c:noMultiLvlLbl val="0"/>
      </c:catAx>
      <c:valAx>
        <c:axId val="49150208"/>
        <c:scaling>
          <c:orientation val="minMax"/>
          <c:min val="0"/>
        </c:scaling>
        <c:delete val="0"/>
        <c:axPos val="l"/>
        <c:majorGridlines>
          <c:spPr>
            <a:ln>
              <a:noFill/>
            </a:ln>
          </c:spPr>
        </c:majorGridlines>
        <c:numFmt formatCode="General" sourceLinked="1"/>
        <c:majorTickMark val="out"/>
        <c:minorTickMark val="none"/>
        <c:tickLblPos val="nextTo"/>
        <c:crossAx val="4914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Suicide Rate per 100,000 in Youth Age 10-24 Years by Race, 10 Year Average, 2003-13</a:t>
            </a:r>
          </a:p>
        </c:rich>
      </c:tx>
      <c:layout/>
      <c:overlay val="0"/>
    </c:title>
    <c:autoTitleDeleted val="0"/>
    <c:plotArea>
      <c:layout/>
      <c:barChart>
        <c:barDir val="col"/>
        <c:grouping val="clustered"/>
        <c:varyColors val="0"/>
        <c:ser>
          <c:idx val="0"/>
          <c:order val="0"/>
          <c:tx>
            <c:strRef>
              <c:f>'Youth Suicide'!$A$45</c:f>
              <c:strCache>
                <c:ptCount val="1"/>
                <c:pt idx="0">
                  <c:v>VA White</c:v>
                </c:pt>
              </c:strCache>
            </c:strRef>
          </c:tx>
          <c:spPr>
            <a:scene3d>
              <a:camera prst="orthographicFront"/>
              <a:lightRig rig="threePt" dir="t"/>
            </a:scene3d>
            <a:sp3d>
              <a:bevelT/>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'Youth Suicide'!$Q$4</c:f>
              <c:strCache>
                <c:ptCount val="1"/>
                <c:pt idx="0">
                  <c:v>2003-2013</c:v>
                </c:pt>
              </c:strCache>
            </c:strRef>
          </c:cat>
          <c:val>
            <c:numRef>
              <c:f>'Youth Suicide'!$B$45</c:f>
              <c:numCache>
                <c:formatCode>General</c:formatCode>
                <c:ptCount val="1"/>
                <c:pt idx="0">
                  <c:v>8.2200000000000006</c:v>
                </c:pt>
              </c:numCache>
            </c:numRef>
          </c:val>
        </c:ser>
        <c:ser>
          <c:idx val="1"/>
          <c:order val="1"/>
          <c:tx>
            <c:strRef>
              <c:f>'Youth Suicide'!$A$46</c:f>
              <c:strCache>
                <c:ptCount val="1"/>
                <c:pt idx="0">
                  <c:v>VA Black</c:v>
                </c:pt>
              </c:strCache>
            </c:strRef>
          </c:tx>
          <c:spPr>
            <a:solidFill>
              <a:schemeClr val="accent1">
                <a:lumMod val="60000"/>
                <a:lumOff val="40000"/>
              </a:schemeClr>
            </a:solidFill>
            <a:scene3d>
              <a:camera prst="orthographicFront"/>
              <a:lightRig rig="threePt" dir="t"/>
            </a:scene3d>
            <a:sp3d>
              <a:bevelT/>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'Youth Suicide'!$Q$4</c:f>
              <c:strCache>
                <c:ptCount val="1"/>
                <c:pt idx="0">
                  <c:v>2003-2013</c:v>
                </c:pt>
              </c:strCache>
            </c:strRef>
          </c:cat>
          <c:val>
            <c:numRef>
              <c:f>'Youth Suicide'!$B$46</c:f>
              <c:numCache>
                <c:formatCode>General</c:formatCode>
                <c:ptCount val="1"/>
                <c:pt idx="0">
                  <c:v>4.8099999999999996</c:v>
                </c:pt>
              </c:numCache>
            </c:numRef>
          </c:val>
        </c:ser>
        <c:dLbls>
          <c:showLegendKey val="0"/>
          <c:showVal val="0"/>
          <c:showCatName val="0"/>
          <c:showSerName val="0"/>
          <c:showPercent val="0"/>
          <c:showBubbleSize val="0"/>
        </c:dLbls>
        <c:gapWidth val="150"/>
        <c:axId val="48875776"/>
        <c:axId val="48877568"/>
      </c:barChart>
      <c:catAx>
        <c:axId val="48875776"/>
        <c:scaling>
          <c:orientation val="minMax"/>
        </c:scaling>
        <c:delete val="0"/>
        <c:axPos val="b"/>
        <c:majorTickMark val="out"/>
        <c:minorTickMark val="none"/>
        <c:tickLblPos val="nextTo"/>
        <c:crossAx val="48877568"/>
        <c:crosses val="autoZero"/>
        <c:auto val="1"/>
        <c:lblAlgn val="ctr"/>
        <c:lblOffset val="100"/>
        <c:noMultiLvlLbl val="0"/>
      </c:catAx>
      <c:valAx>
        <c:axId val="48877568"/>
        <c:scaling>
          <c:orientation val="minMax"/>
        </c:scaling>
        <c:delete val="0"/>
        <c:axPos val="l"/>
        <c:majorGridlines>
          <c:spPr>
            <a:ln>
              <a:noFill/>
            </a:ln>
          </c:spPr>
        </c:majorGridlines>
        <c:numFmt formatCode="General" sourceLinked="1"/>
        <c:majorTickMark val="out"/>
        <c:minorTickMark val="none"/>
        <c:tickLblPos val="nextTo"/>
        <c:crossAx val="4887577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Homicide Rate per 100,000 Population (Age-adjusted), 3-Year Rolling Averages, 1999-2013</a:t>
            </a:r>
          </a:p>
        </c:rich>
      </c:tx>
      <c:layout/>
      <c:overlay val="0"/>
    </c:title>
    <c:autoTitleDeleted val="0"/>
    <c:plotArea>
      <c:layout>
        <c:manualLayout>
          <c:layoutTarget val="inner"/>
          <c:xMode val="edge"/>
          <c:yMode val="edge"/>
          <c:x val="5.4821372180548437E-2"/>
          <c:y val="0.23496912150687047"/>
          <c:w val="0.89611087875470852"/>
          <c:h val="0.48674830168287786"/>
        </c:manualLayout>
      </c:layout>
      <c:lineChart>
        <c:grouping val="standard"/>
        <c:varyColors val="0"/>
        <c:ser>
          <c:idx val="0"/>
          <c:order val="0"/>
          <c:tx>
            <c:strRef>
              <c:f>'Suicide&amp;Homicide'!$A$74</c:f>
              <c:strCache>
                <c:ptCount val="1"/>
                <c:pt idx="0">
                  <c:v>Greene</c:v>
                </c:pt>
              </c:strCache>
            </c:strRef>
          </c:tx>
          <c:spPr>
            <a:ln w="57150">
              <a:solidFill>
                <a:schemeClr val="accent4"/>
              </a:solidFill>
            </a:ln>
          </c:spPr>
          <c:marker>
            <c:spPr>
              <a:solidFill>
                <a:schemeClr val="accent4"/>
              </a:solidFill>
              <a:ln w="57150">
                <a:solidFill>
                  <a:schemeClr val="accent4"/>
                </a:solidFill>
              </a:ln>
              <a:scene3d>
                <a:camera prst="orthographicFront"/>
                <a:lightRig rig="threePt" dir="t"/>
              </a:scene3d>
              <a:sp3d>
                <a:bevelT/>
              </a:sp3d>
            </c:spPr>
          </c:marker>
          <c:dLbls>
            <c:dLbl>
              <c:idx val="0"/>
              <c:layout>
                <c:manualLayout>
                  <c:x val="-3.9447731755424063E-2"/>
                  <c:y val="-4.6109510086455328E-2"/>
                </c:manualLayout>
              </c:layout>
              <c:dLblPos val="r"/>
              <c:showLegendKey val="0"/>
              <c:showVal val="1"/>
              <c:showCatName val="0"/>
              <c:showSerName val="0"/>
              <c:showPercent val="0"/>
              <c:showBubbleSize val="0"/>
            </c:dLbl>
            <c:dLbl>
              <c:idx val="12"/>
              <c:layout>
                <c:manualLayout>
                  <c:x val="-7.889546351084813E-3"/>
                  <c:y val="3.8424591738712775E-3"/>
                </c:manualLayout>
              </c:layout>
              <c:dLblPos val="r"/>
              <c:showLegendKey val="0"/>
              <c:showVal val="1"/>
              <c:showCatName val="0"/>
              <c:showSerName val="0"/>
              <c:showPercent val="0"/>
              <c:showBubbleSize val="0"/>
            </c:dLbl>
            <c:numFmt formatCode="#,##0.0" sourceLinked="0"/>
            <c:showLegendKey val="0"/>
            <c:showVal val="0"/>
            <c:showCatName val="0"/>
            <c:showSerName val="0"/>
            <c:showPercent val="0"/>
            <c:showBubbleSize val="0"/>
          </c:dLbls>
          <c:cat>
            <c:strRef>
              <c:f>'Suicide&amp;Homicide'!$B$29:$N$29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2010-13</c:v>
                </c:pt>
              </c:strCache>
            </c:strRef>
          </c:cat>
          <c:val>
            <c:numRef>
              <c:f>'Suicide&amp;Homicide'!$B$74:$N$74</c:f>
              <c:numCache>
                <c:formatCode>0.00</c:formatCode>
                <c:ptCount val="13"/>
                <c:pt idx="0">
                  <c:v>0</c:v>
                </c:pt>
                <c:pt idx="1">
                  <c:v>0</c:v>
                </c:pt>
                <c:pt idx="2">
                  <c:v>9.6833333333333336</c:v>
                </c:pt>
                <c:pt idx="3">
                  <c:v>9.6833333333333336</c:v>
                </c:pt>
                <c:pt idx="4">
                  <c:v>11.57</c:v>
                </c:pt>
                <c:pt idx="5">
                  <c:v>1.8866666666666667</c:v>
                </c:pt>
                <c:pt idx="6">
                  <c:v>1.8866666666666667</c:v>
                </c:pt>
                <c:pt idx="7">
                  <c:v>0</c:v>
                </c:pt>
                <c:pt idx="8">
                  <c:v>0</c:v>
                </c:pt>
                <c:pt idx="9">
                  <c:v>0</c:v>
                </c:pt>
                <c:pt idx="10">
                  <c:v>0</c:v>
                </c:pt>
                <c:pt idx="11">
                  <c:v>0</c:v>
                </c:pt>
                <c:pt idx="12">
                  <c:v>0</c:v>
                </c:pt>
              </c:numCache>
            </c:numRef>
          </c:val>
          <c:smooth val="0"/>
        </c:ser>
        <c:ser>
          <c:idx val="1"/>
          <c:order val="1"/>
          <c:tx>
            <c:strRef>
              <c:f>'Suicide&amp;Homicide'!$A$76</c:f>
              <c:strCache>
                <c:ptCount val="1"/>
                <c:pt idx="0">
                  <c:v>Nelson</c:v>
                </c:pt>
              </c:strCache>
            </c:strRef>
          </c:tx>
          <c:spPr>
            <a:ln w="57150">
              <a:solidFill>
                <a:srgbClr val="FFC000"/>
              </a:solidFill>
            </a:ln>
          </c:spPr>
          <c:marker>
            <c:spPr>
              <a:solidFill>
                <a:srgbClr val="FFC000"/>
              </a:solidFill>
              <a:ln w="57150">
                <a:solidFill>
                  <a:srgbClr val="FFC000"/>
                </a:solidFill>
              </a:ln>
              <a:scene3d>
                <a:camera prst="orthographicFront"/>
                <a:lightRig rig="threePt" dir="t"/>
              </a:scene3d>
              <a:sp3d>
                <a:bevelT/>
              </a:sp3d>
            </c:spPr>
          </c:marker>
          <c:dLbls>
            <c:dLbl>
              <c:idx val="0"/>
              <c:layout>
                <c:manualLayout>
                  <c:x val="-4.3043998198450048E-2"/>
                  <c:y val="-5.4188356138479811E-2"/>
                </c:manualLayout>
              </c:layout>
              <c:dLblPos val="r"/>
              <c:showLegendKey val="0"/>
              <c:showVal val="1"/>
              <c:showCatName val="0"/>
              <c:showSerName val="0"/>
              <c:showPercent val="0"/>
              <c:showBubbleSize val="0"/>
            </c:dLbl>
            <c:dLbl>
              <c:idx val="12"/>
              <c:layout>
                <c:manualLayout>
                  <c:x val="-9.572179733880633E-4"/>
                  <c:y val="-4.1763161957696464E-3"/>
                </c:manualLayout>
              </c:layout>
              <c:dLblPos val="r"/>
              <c:showLegendKey val="0"/>
              <c:showVal val="1"/>
              <c:showCatName val="0"/>
              <c:showSerName val="0"/>
              <c:showPercent val="0"/>
              <c:showBubbleSize val="0"/>
            </c:dLbl>
            <c:numFmt formatCode="#,##0.0" sourceLinked="0"/>
            <c:showLegendKey val="0"/>
            <c:showVal val="0"/>
            <c:showCatName val="0"/>
            <c:showSerName val="0"/>
            <c:showPercent val="0"/>
            <c:showBubbleSize val="0"/>
          </c:dLbls>
          <c:cat>
            <c:strRef>
              <c:f>'Suicide&amp;Homicide'!$B$29:$N$29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2010-13</c:v>
                </c:pt>
              </c:strCache>
            </c:strRef>
          </c:cat>
          <c:val>
            <c:numRef>
              <c:f>'Suicide&amp;Homicide'!$B$76:$N$76</c:f>
              <c:numCache>
                <c:formatCode>0.00</c:formatCode>
                <c:ptCount val="13"/>
                <c:pt idx="0">
                  <c:v>6.7733333333333334</c:v>
                </c:pt>
                <c:pt idx="1">
                  <c:v>6.7733333333333334</c:v>
                </c:pt>
                <c:pt idx="2">
                  <c:v>4.1733333333333329</c:v>
                </c:pt>
                <c:pt idx="3">
                  <c:v>0</c:v>
                </c:pt>
                <c:pt idx="4">
                  <c:v>1.3533333333333333</c:v>
                </c:pt>
                <c:pt idx="5">
                  <c:v>1.3533333333333333</c:v>
                </c:pt>
                <c:pt idx="6">
                  <c:v>5.14</c:v>
                </c:pt>
                <c:pt idx="7">
                  <c:v>3.7866666666666666</c:v>
                </c:pt>
                <c:pt idx="8">
                  <c:v>5.1466666666666665</c:v>
                </c:pt>
                <c:pt idx="9">
                  <c:v>3.4533333333333331</c:v>
                </c:pt>
                <c:pt idx="10">
                  <c:v>6.543333333333333</c:v>
                </c:pt>
                <c:pt idx="11">
                  <c:v>5.1833333333333336</c:v>
                </c:pt>
                <c:pt idx="12">
                  <c:v>5.3566666666666665</c:v>
                </c:pt>
              </c:numCache>
            </c:numRef>
          </c:val>
          <c:smooth val="0"/>
        </c:ser>
        <c:ser>
          <c:idx val="2"/>
          <c:order val="2"/>
          <c:tx>
            <c:strRef>
              <c:f>'Suicide&amp;Homicide'!$A$37</c:f>
              <c:strCache>
                <c:ptCount val="1"/>
                <c:pt idx="0">
                  <c:v>Virginia</c:v>
                </c:pt>
              </c:strCache>
            </c:strRef>
          </c:tx>
          <c:spPr>
            <a:ln w="57150">
              <a:solidFill>
                <a:schemeClr val="tx2"/>
              </a:solidFill>
            </a:ln>
          </c:spPr>
          <c:marker>
            <c:spPr>
              <a:solidFill>
                <a:schemeClr val="tx2"/>
              </a:solidFill>
              <a:ln w="57150">
                <a:solidFill>
                  <a:schemeClr val="tx2"/>
                </a:solidFill>
              </a:ln>
              <a:scene3d>
                <a:camera prst="orthographicFront"/>
                <a:lightRig rig="threePt" dir="t"/>
              </a:scene3d>
              <a:sp3d>
                <a:bevelT/>
              </a:sp3d>
            </c:spPr>
          </c:marker>
          <c:dLbls>
            <c:dLbl>
              <c:idx val="0"/>
              <c:layout>
                <c:manualLayout>
                  <c:x val="-4.1896855891975837E-2"/>
                  <c:y val="4.9681951520765787E-2"/>
                </c:manualLayout>
              </c:layout>
              <c:dLblPos val="r"/>
              <c:showLegendKey val="0"/>
              <c:showVal val="1"/>
              <c:showCatName val="0"/>
              <c:showSerName val="0"/>
              <c:showPercent val="0"/>
              <c:showBubbleSize val="0"/>
            </c:dLbl>
            <c:dLbl>
              <c:idx val="12"/>
              <c:layout>
                <c:manualLayout>
                  <c:x val="-5.253675230141106E-3"/>
                  <c:y val="2.0604832484174773E-2"/>
                </c:manualLayout>
              </c:layout>
              <c:dLblPos val="r"/>
              <c:showLegendKey val="0"/>
              <c:showVal val="1"/>
              <c:showCatName val="0"/>
              <c:showSerName val="0"/>
              <c:showPercent val="0"/>
              <c:showBubbleSize val="0"/>
            </c:dLbl>
            <c:numFmt formatCode="#,##0.0" sourceLinked="0"/>
            <c:showLegendKey val="0"/>
            <c:showVal val="0"/>
            <c:showCatName val="0"/>
            <c:showSerName val="0"/>
            <c:showPercent val="0"/>
            <c:showBubbleSize val="0"/>
          </c:dLbls>
          <c:val>
            <c:numRef>
              <c:f>'Suicide&amp;Homicide'!$B$78:$N$78</c:f>
              <c:numCache>
                <c:formatCode>0.00</c:formatCode>
                <c:ptCount val="13"/>
                <c:pt idx="0">
                  <c:v>6.1166666666666671</c:v>
                </c:pt>
                <c:pt idx="1">
                  <c:v>5.9799999999999995</c:v>
                </c:pt>
                <c:pt idx="2">
                  <c:v>5.9600000000000009</c:v>
                </c:pt>
                <c:pt idx="3">
                  <c:v>5.4899999999999993</c:v>
                </c:pt>
                <c:pt idx="4">
                  <c:v>5.8366666666666669</c:v>
                </c:pt>
                <c:pt idx="5">
                  <c:v>5.580000000000001</c:v>
                </c:pt>
                <c:pt idx="6">
                  <c:v>5.59</c:v>
                </c:pt>
                <c:pt idx="7">
                  <c:v>5.0933333333333337</c:v>
                </c:pt>
                <c:pt idx="8">
                  <c:v>4.9766666666666666</c:v>
                </c:pt>
                <c:pt idx="9">
                  <c:v>4.75</c:v>
                </c:pt>
                <c:pt idx="10">
                  <c:v>4.4800000000000004</c:v>
                </c:pt>
                <c:pt idx="11">
                  <c:v>4.1966666666666663</c:v>
                </c:pt>
                <c:pt idx="12" formatCode="General">
                  <c:v>4.03</c:v>
                </c:pt>
              </c:numCache>
            </c:numRef>
          </c:val>
          <c:smooth val="0"/>
        </c:ser>
        <c:ser>
          <c:idx val="3"/>
          <c:order val="3"/>
          <c:tx>
            <c:strRef>
              <c:f>'Suicide&amp;Homicide'!$A$79</c:f>
              <c:strCache>
                <c:ptCount val="1"/>
                <c:pt idx="0">
                  <c:v>Healthy People 2020</c:v>
                </c:pt>
              </c:strCache>
            </c:strRef>
          </c:tx>
          <c:spPr>
            <a:ln w="57150">
              <a:solidFill>
                <a:srgbClr val="FF0000"/>
              </a:solidFill>
            </a:ln>
          </c:spPr>
          <c:marker>
            <c:symbol val="none"/>
          </c:marker>
          <c:dLbls>
            <c:dLbl>
              <c:idx val="11"/>
              <c:layout>
                <c:manualLayout>
                  <c:x val="-0.27106945814559819"/>
                  <c:y val="-0.13506117801451289"/>
                </c:manualLayout>
              </c:layout>
              <c:tx>
                <c:rich>
                  <a:bodyPr/>
                  <a:lstStyle/>
                  <a:p>
                    <a:pPr>
                      <a:defRPr b="1">
                        <a:solidFill>
                          <a:srgbClr val="FF0000"/>
                        </a:solidFill>
                      </a:defRPr>
                    </a:pPr>
                    <a:r>
                      <a:rPr lang="en-US" b="1" dirty="0" smtClean="0">
                        <a:solidFill>
                          <a:srgbClr val="FF0000"/>
                        </a:solidFill>
                      </a:rPr>
                      <a:t>HP </a:t>
                    </a:r>
                    <a:r>
                      <a:rPr lang="en-US" b="1" dirty="0">
                        <a:solidFill>
                          <a:srgbClr val="FF0000"/>
                        </a:solidFill>
                      </a:rPr>
                      <a:t>2020</a:t>
                    </a:r>
                    <a:r>
                      <a:rPr lang="en-US" b="1" baseline="0" dirty="0">
                        <a:solidFill>
                          <a:srgbClr val="FF0000"/>
                        </a:solidFill>
                      </a:rPr>
                      <a:t> </a:t>
                    </a:r>
                    <a:r>
                      <a:rPr lang="en-US" b="1" baseline="0" dirty="0" smtClean="0">
                        <a:solidFill>
                          <a:srgbClr val="FF0000"/>
                        </a:solidFill>
                      </a:rPr>
                      <a:t>Goal =</a:t>
                    </a:r>
                    <a:r>
                      <a:rPr lang="en-US" b="1" dirty="0" smtClean="0">
                        <a:solidFill>
                          <a:srgbClr val="FF0000"/>
                        </a:solidFill>
                      </a:rPr>
                      <a:t> </a:t>
                    </a:r>
                    <a:r>
                      <a:rPr lang="en-US" b="1" dirty="0">
                        <a:solidFill>
                          <a:srgbClr val="FF0000"/>
                        </a:solidFill>
                      </a:rPr>
                      <a:t>5.5</a:t>
                    </a:r>
                  </a:p>
                </c:rich>
              </c:tx>
              <c:spPr/>
              <c:dLblPos val="r"/>
              <c:showLegendKey val="0"/>
              <c:showVal val="1"/>
              <c:showCatName val="0"/>
              <c:showSerName val="1"/>
              <c:showPercent val="0"/>
              <c:showBubbleSize val="0"/>
            </c:dLbl>
            <c:showLegendKey val="0"/>
            <c:showVal val="0"/>
            <c:showCatName val="0"/>
            <c:showSerName val="0"/>
            <c:showPercent val="0"/>
            <c:showBubbleSize val="0"/>
          </c:dLbls>
          <c:val>
            <c:numRef>
              <c:f>'Suicide&amp;Homicide'!$B$79:$N$79</c:f>
              <c:numCache>
                <c:formatCode>0.0</c:formatCode>
                <c:ptCount val="13"/>
                <c:pt idx="0">
                  <c:v>5.5</c:v>
                </c:pt>
                <c:pt idx="1">
                  <c:v>5.5</c:v>
                </c:pt>
                <c:pt idx="2">
                  <c:v>5.5</c:v>
                </c:pt>
                <c:pt idx="3">
                  <c:v>5.5</c:v>
                </c:pt>
                <c:pt idx="4">
                  <c:v>5.5</c:v>
                </c:pt>
                <c:pt idx="5">
                  <c:v>5.5</c:v>
                </c:pt>
                <c:pt idx="6">
                  <c:v>5.5</c:v>
                </c:pt>
                <c:pt idx="7">
                  <c:v>5.5</c:v>
                </c:pt>
                <c:pt idx="8">
                  <c:v>5.5</c:v>
                </c:pt>
                <c:pt idx="9">
                  <c:v>5.5</c:v>
                </c:pt>
                <c:pt idx="10">
                  <c:v>5.5</c:v>
                </c:pt>
                <c:pt idx="11">
                  <c:v>5.5</c:v>
                </c:pt>
                <c:pt idx="12">
                  <c:v>5.5</c:v>
                </c:pt>
              </c:numCache>
            </c:numRef>
          </c:val>
          <c:smooth val="0"/>
        </c:ser>
        <c:dLbls>
          <c:showLegendKey val="0"/>
          <c:showVal val="0"/>
          <c:showCatName val="0"/>
          <c:showSerName val="0"/>
          <c:showPercent val="0"/>
          <c:showBubbleSize val="0"/>
        </c:dLbls>
        <c:marker val="1"/>
        <c:smooth val="0"/>
        <c:axId val="36085120"/>
        <c:axId val="36103296"/>
      </c:lineChart>
      <c:catAx>
        <c:axId val="36085120"/>
        <c:scaling>
          <c:orientation val="minMax"/>
        </c:scaling>
        <c:delete val="0"/>
        <c:axPos val="b"/>
        <c:majorTickMark val="out"/>
        <c:minorTickMark val="none"/>
        <c:tickLblPos val="nextTo"/>
        <c:crossAx val="36103296"/>
        <c:crosses val="autoZero"/>
        <c:auto val="1"/>
        <c:lblAlgn val="ctr"/>
        <c:lblOffset val="100"/>
        <c:noMultiLvlLbl val="0"/>
      </c:catAx>
      <c:valAx>
        <c:axId val="36103296"/>
        <c:scaling>
          <c:orientation val="minMax"/>
        </c:scaling>
        <c:delete val="0"/>
        <c:axPos val="l"/>
        <c:majorGridlines>
          <c:spPr>
            <a:ln>
              <a:noFill/>
            </a:ln>
          </c:spPr>
        </c:majorGridlines>
        <c:numFmt formatCode="#,##0" sourceLinked="0"/>
        <c:majorTickMark val="out"/>
        <c:minorTickMark val="none"/>
        <c:tickLblPos val="nextTo"/>
        <c:crossAx val="36085120"/>
        <c:crosses val="autoZero"/>
        <c:crossBetween val="between"/>
      </c:valAx>
    </c:plotArea>
    <c:legend>
      <c:legendPos val="b"/>
      <c:layout>
        <c:manualLayout>
          <c:xMode val="edge"/>
          <c:yMode val="edge"/>
          <c:x val="5.5000007217848715E-2"/>
          <c:y val="0.91002835583052122"/>
          <c:w val="0.89999998687663874"/>
          <c:h val="8.104307274090738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PQI Hospitalizaton Discharge Rate per 100,000 (Age-Adjusted), 2012</a:t>
            </a:r>
          </a:p>
        </c:rich>
      </c:tx>
      <c:layout/>
      <c:overlay val="0"/>
    </c:title>
    <c:autoTitleDeleted val="0"/>
    <c:plotArea>
      <c:layout/>
      <c:barChart>
        <c:barDir val="col"/>
        <c:grouping val="clustered"/>
        <c:varyColors val="0"/>
        <c:ser>
          <c:idx val="0"/>
          <c:order val="0"/>
          <c:tx>
            <c:strRef>
              <c:f>'PQI Hsptl Dschrgs 2012 frm VAHt'!$B$18</c:f>
              <c:strCache>
                <c:ptCount val="1"/>
                <c:pt idx="0">
                  <c:v>Total PQI Hospitalizaton Discharges, rate</c:v>
                </c:pt>
              </c:strCache>
            </c:strRef>
          </c:tx>
          <c:spPr>
            <a:scene3d>
              <a:camera prst="orthographicFront"/>
              <a:lightRig rig="threePt" dir="t"/>
            </a:scene3d>
            <a:sp3d>
              <a:bevelT/>
            </a:sp3d>
          </c:spPr>
          <c:invertIfNegative val="0"/>
          <c:dPt>
            <c:idx val="0"/>
            <c:invertIfNegative val="0"/>
            <c:bubble3D val="0"/>
            <c:spPr>
              <a:solidFill>
                <a:schemeClr val="accent4"/>
              </a:solidFill>
              <a:scene3d>
                <a:camera prst="orthographicFront"/>
                <a:lightRig rig="threePt" dir="t"/>
              </a:scene3d>
              <a:sp3d>
                <a:bevelT/>
              </a:sp3d>
            </c:spPr>
          </c:dPt>
          <c:dPt>
            <c:idx val="1"/>
            <c:invertIfNegative val="0"/>
            <c:bubble3D val="0"/>
            <c:spPr>
              <a:solidFill>
                <a:srgbClr val="FFC000"/>
              </a:solidFill>
              <a:scene3d>
                <a:camera prst="orthographicFront"/>
                <a:lightRig rig="threePt" dir="t"/>
              </a:scene3d>
              <a:sp3d>
                <a:bevelT/>
              </a:sp3d>
            </c:spPr>
          </c:dPt>
          <c:dPt>
            <c:idx val="2"/>
            <c:invertIfNegative val="0"/>
            <c:bubble3D val="0"/>
            <c:spPr>
              <a:solidFill>
                <a:schemeClr val="tx1"/>
              </a:solidFill>
              <a:scene3d>
                <a:camera prst="orthographicFront"/>
                <a:lightRig rig="threePt" dir="t"/>
              </a:scene3d>
              <a:sp3d>
                <a:bevelT/>
              </a:sp3d>
            </c:spPr>
          </c:dPt>
          <c:dPt>
            <c:idx val="3"/>
            <c:invertIfNegative val="0"/>
            <c:bubble3D val="0"/>
            <c:spPr>
              <a:solidFill>
                <a:srgbClr val="00B0F0"/>
              </a:solidFill>
              <a:scene3d>
                <a:camera prst="orthographicFront"/>
                <a:lightRig rig="threePt" dir="t"/>
              </a:scene3d>
              <a:sp3d>
                <a:bevelT/>
              </a:sp3d>
            </c:spPr>
          </c:dPt>
          <c:dLbls>
            <c:numFmt formatCode="#,##0.0" sourceLinked="0"/>
            <c:dLblPos val="outEnd"/>
            <c:showLegendKey val="0"/>
            <c:showVal val="1"/>
            <c:showCatName val="0"/>
            <c:showSerName val="0"/>
            <c:showPercent val="0"/>
            <c:showBubbleSize val="0"/>
            <c:showLeaderLines val="0"/>
          </c:dLbls>
          <c:cat>
            <c:strLit>
              <c:ptCount val="4"/>
              <c:pt idx="0">
                <c:v>Greene</c:v>
              </c:pt>
              <c:pt idx="1">
                <c:v>Nelson</c:v>
              </c:pt>
              <c:pt idx="2">
                <c:v>VA</c:v>
              </c:pt>
              <c:pt idx="3">
                <c:v>AHRQ National Benchmark</c:v>
              </c:pt>
            </c:strLit>
          </c:cat>
          <c:val>
            <c:numRef>
              <c:f>('PQI Hsptl Dschrgs 2012 frm VAHt'!$M$18,'PQI Hsptl Dschrgs 2012 frm VAHt'!$Q$18,'PQI Hsptl Dschrgs 2012 frm VAHt'!$C$18,'PQI Hsptl Dschrgs 2012 frm VAHt'!$S$18)</c:f>
              <c:numCache>
                <c:formatCode>#,##0.00</c:formatCode>
                <c:ptCount val="4"/>
                <c:pt idx="0" formatCode="General">
                  <c:v>996.2</c:v>
                </c:pt>
                <c:pt idx="1">
                  <c:v>1124.0999999999999</c:v>
                </c:pt>
                <c:pt idx="2">
                  <c:v>1040.9000000000001</c:v>
                </c:pt>
                <c:pt idx="3" formatCode="General">
                  <c:v>1457.5</c:v>
                </c:pt>
              </c:numCache>
            </c:numRef>
          </c:val>
        </c:ser>
        <c:dLbls>
          <c:showLegendKey val="0"/>
          <c:showVal val="0"/>
          <c:showCatName val="0"/>
          <c:showSerName val="0"/>
          <c:showPercent val="0"/>
          <c:showBubbleSize val="0"/>
        </c:dLbls>
        <c:gapWidth val="150"/>
        <c:axId val="41339136"/>
        <c:axId val="41693184"/>
      </c:barChart>
      <c:catAx>
        <c:axId val="41339136"/>
        <c:scaling>
          <c:orientation val="minMax"/>
        </c:scaling>
        <c:delete val="0"/>
        <c:axPos val="b"/>
        <c:majorTickMark val="out"/>
        <c:minorTickMark val="none"/>
        <c:tickLblPos val="nextTo"/>
        <c:crossAx val="41693184"/>
        <c:crosses val="autoZero"/>
        <c:auto val="1"/>
        <c:lblAlgn val="ctr"/>
        <c:lblOffset val="100"/>
        <c:noMultiLvlLbl val="0"/>
      </c:catAx>
      <c:valAx>
        <c:axId val="41693184"/>
        <c:scaling>
          <c:orientation val="minMax"/>
        </c:scaling>
        <c:delete val="0"/>
        <c:axPos val="l"/>
        <c:majorGridlines>
          <c:spPr>
            <a:ln>
              <a:noFill/>
            </a:ln>
          </c:spPr>
        </c:majorGridlines>
        <c:numFmt formatCode="General" sourceLinked="1"/>
        <c:majorTickMark val="out"/>
        <c:minorTickMark val="none"/>
        <c:tickLblPos val="nextTo"/>
        <c:crossAx val="41339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Bacterial Pneumonia PQI Hospitalization Discharge Rates per 100,000 (Age-Adjusted), 2012</a:t>
            </a:r>
          </a:p>
        </c:rich>
      </c:tx>
      <c:layout/>
      <c:overlay val="0"/>
    </c:title>
    <c:autoTitleDeleted val="0"/>
    <c:plotArea>
      <c:layout/>
      <c:barChart>
        <c:barDir val="col"/>
        <c:grouping val="clustered"/>
        <c:varyColors val="0"/>
        <c:ser>
          <c:idx val="0"/>
          <c:order val="0"/>
          <c:tx>
            <c:strRef>
              <c:f>'PQI Hsptl Dschrgs 2012 frm VAHt'!$B$21</c:f>
              <c:strCache>
                <c:ptCount val="1"/>
                <c:pt idx="0">
                  <c:v>Bacterial Pneumonia PQI Discharges, rate</c:v>
                </c:pt>
              </c:strCache>
            </c:strRef>
          </c:tx>
          <c:spPr>
            <a:scene3d>
              <a:camera prst="orthographicFront"/>
              <a:lightRig rig="threePt" dir="t"/>
            </a:scene3d>
            <a:sp3d>
              <a:bevelT/>
            </a:sp3d>
          </c:spPr>
          <c:invertIfNegative val="0"/>
          <c:dPt>
            <c:idx val="0"/>
            <c:invertIfNegative val="0"/>
            <c:bubble3D val="0"/>
            <c:spPr>
              <a:solidFill>
                <a:schemeClr val="accent4"/>
              </a:solidFill>
              <a:ln>
                <a:solidFill>
                  <a:schemeClr val="accent4"/>
                </a:solidFill>
              </a:ln>
              <a:scene3d>
                <a:camera prst="orthographicFront"/>
                <a:lightRig rig="threePt" dir="t"/>
              </a:scene3d>
              <a:sp3d>
                <a:bevelT/>
              </a:sp3d>
            </c:spPr>
          </c:dPt>
          <c:dPt>
            <c:idx val="1"/>
            <c:invertIfNegative val="0"/>
            <c:bubble3D val="0"/>
            <c:spPr>
              <a:solidFill>
                <a:srgbClr val="FFC000"/>
              </a:solidFill>
              <a:ln>
                <a:solidFill>
                  <a:srgbClr val="FFC000"/>
                </a:solidFill>
              </a:ln>
              <a:scene3d>
                <a:camera prst="orthographicFront"/>
                <a:lightRig rig="threePt" dir="t"/>
              </a:scene3d>
              <a:sp3d>
                <a:bevelT/>
              </a:sp3d>
            </c:spPr>
          </c:dPt>
          <c:dPt>
            <c:idx val="2"/>
            <c:invertIfNegative val="0"/>
            <c:bubble3D val="0"/>
            <c:spPr>
              <a:solidFill>
                <a:schemeClr val="tx1"/>
              </a:solidFill>
              <a:ln>
                <a:solidFill>
                  <a:schemeClr val="tx1"/>
                </a:solidFill>
              </a:ln>
              <a:scene3d>
                <a:camera prst="orthographicFront"/>
                <a:lightRig rig="threePt" dir="t"/>
              </a:scene3d>
              <a:sp3d>
                <a:bevelT/>
              </a:sp3d>
            </c:spPr>
          </c:dPt>
          <c:dPt>
            <c:idx val="3"/>
            <c:invertIfNegative val="0"/>
            <c:bubble3D val="0"/>
            <c:spPr>
              <a:solidFill>
                <a:srgbClr val="00B0F0"/>
              </a:solidFill>
              <a:ln>
                <a:solidFill>
                  <a:srgbClr val="00B0F0"/>
                </a:solidFill>
              </a:ln>
              <a:scene3d>
                <a:camera prst="orthographicFront"/>
                <a:lightRig rig="threePt" dir="t"/>
              </a:scene3d>
              <a:sp3d>
                <a:bevelT/>
              </a:sp3d>
            </c:spPr>
          </c:dPt>
          <c:dLbls>
            <c:dLblPos val="outEnd"/>
            <c:showLegendKey val="0"/>
            <c:showVal val="1"/>
            <c:showCatName val="0"/>
            <c:showSerName val="0"/>
            <c:showPercent val="0"/>
            <c:showBubbleSize val="0"/>
            <c:showLeaderLines val="0"/>
          </c:dLbls>
          <c:cat>
            <c:strLit>
              <c:ptCount val="4"/>
              <c:pt idx="0">
                <c:v>Greene</c:v>
              </c:pt>
              <c:pt idx="1">
                <c:v>Nelson</c:v>
              </c:pt>
              <c:pt idx="2">
                <c:v>VA</c:v>
              </c:pt>
              <c:pt idx="3">
                <c:v>AHRQ National Benchmark</c:v>
              </c:pt>
            </c:strLit>
          </c:cat>
          <c:val>
            <c:numRef>
              <c:f>('PQI Hsptl Dschrgs 2012 frm VAHt'!$M$21,'PQI Hsptl Dschrgs 2012 frm VAHt'!$Q$21,'PQI Hsptl Dschrgs 2012 frm VAHt'!$C$21,'PQI Hsptl Dschrgs 2012 frm VAHt'!$S$21)</c:f>
              <c:numCache>
                <c:formatCode>General</c:formatCode>
                <c:ptCount val="4"/>
                <c:pt idx="0">
                  <c:v>187.3</c:v>
                </c:pt>
                <c:pt idx="1">
                  <c:v>194.8</c:v>
                </c:pt>
                <c:pt idx="2">
                  <c:v>186.7</c:v>
                </c:pt>
                <c:pt idx="3">
                  <c:v>248.19</c:v>
                </c:pt>
              </c:numCache>
            </c:numRef>
          </c:val>
        </c:ser>
        <c:dLbls>
          <c:showLegendKey val="0"/>
          <c:showVal val="0"/>
          <c:showCatName val="0"/>
          <c:showSerName val="0"/>
          <c:showPercent val="0"/>
          <c:showBubbleSize val="0"/>
        </c:dLbls>
        <c:gapWidth val="150"/>
        <c:axId val="36213504"/>
        <c:axId val="36215040"/>
      </c:barChart>
      <c:catAx>
        <c:axId val="36213504"/>
        <c:scaling>
          <c:orientation val="minMax"/>
        </c:scaling>
        <c:delete val="0"/>
        <c:axPos val="b"/>
        <c:majorTickMark val="out"/>
        <c:minorTickMark val="none"/>
        <c:tickLblPos val="nextTo"/>
        <c:crossAx val="36215040"/>
        <c:crosses val="autoZero"/>
        <c:auto val="1"/>
        <c:lblAlgn val="ctr"/>
        <c:lblOffset val="100"/>
        <c:noMultiLvlLbl val="0"/>
      </c:catAx>
      <c:valAx>
        <c:axId val="36215040"/>
        <c:scaling>
          <c:orientation val="minMax"/>
        </c:scaling>
        <c:delete val="0"/>
        <c:axPos val="l"/>
        <c:majorGridlines>
          <c:spPr>
            <a:ln>
              <a:noFill/>
            </a:ln>
          </c:spPr>
        </c:majorGridlines>
        <c:numFmt formatCode="General" sourceLinked="1"/>
        <c:majorTickMark val="out"/>
        <c:minorTickMark val="none"/>
        <c:tickLblPos val="nextTo"/>
        <c:crossAx val="36213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COPD or Asthma  in Older Adults PQI Hospitalization Discharge Rates per 100,000 (Age-Adjusted), 2012</a:t>
            </a:r>
          </a:p>
        </c:rich>
      </c:tx>
      <c:layout/>
      <c:overlay val="0"/>
    </c:title>
    <c:autoTitleDeleted val="0"/>
    <c:plotArea>
      <c:layout/>
      <c:barChart>
        <c:barDir val="col"/>
        <c:grouping val="clustered"/>
        <c:varyColors val="0"/>
        <c:ser>
          <c:idx val="3"/>
          <c:order val="0"/>
          <c:tx>
            <c:strRef>
              <c:f>'PQI Hsptl Dschrgs 2012 frm VAHt'!$B$22</c:f>
              <c:strCache>
                <c:ptCount val="1"/>
                <c:pt idx="0">
                  <c:v>COPD or Asthma PQI Discharges (older adults, rate) </c:v>
                </c:pt>
              </c:strCache>
            </c:strRef>
          </c:tx>
          <c:spPr>
            <a:solidFill>
              <a:srgbClr val="00B0F0"/>
            </a:solidFill>
            <a:ln>
              <a:solidFill>
                <a:srgbClr val="00B0F0"/>
              </a:solidFill>
            </a:ln>
            <a:scene3d>
              <a:camera prst="orthographicFront"/>
              <a:lightRig rig="threePt" dir="t"/>
            </a:scene3d>
            <a:sp3d>
              <a:bevelT/>
            </a:sp3d>
          </c:spPr>
          <c:invertIfNegative val="0"/>
          <c:dPt>
            <c:idx val="1"/>
            <c:invertIfNegative val="0"/>
            <c:bubble3D val="0"/>
            <c:spPr>
              <a:solidFill>
                <a:srgbClr val="FFC000"/>
              </a:solidFill>
              <a:ln>
                <a:solidFill>
                  <a:srgbClr val="FFC000"/>
                </a:solidFill>
              </a:ln>
              <a:scene3d>
                <a:camera prst="orthographicFront"/>
                <a:lightRig rig="threePt" dir="t"/>
              </a:scene3d>
              <a:sp3d>
                <a:bevelT/>
              </a:sp3d>
            </c:spPr>
          </c:dPt>
          <c:dPt>
            <c:idx val="2"/>
            <c:invertIfNegative val="0"/>
            <c:bubble3D val="0"/>
            <c:spPr>
              <a:solidFill>
                <a:schemeClr val="tx1"/>
              </a:solidFill>
              <a:ln>
                <a:solidFill>
                  <a:schemeClr val="tx1"/>
                </a:solidFill>
              </a:ln>
              <a:scene3d>
                <a:camera prst="orthographicFront"/>
                <a:lightRig rig="threePt" dir="t"/>
              </a:scene3d>
              <a:sp3d>
                <a:bevelT/>
              </a:sp3d>
            </c:spPr>
          </c:dPt>
          <c:dLbls>
            <c:dLbl>
              <c:idx val="0"/>
              <c:delete val="1"/>
            </c:dLbl>
            <c:dLbl>
              <c:idx val="4"/>
              <c:delete val="1"/>
            </c:dLbl>
            <c:dLblPos val="outEnd"/>
            <c:showLegendKey val="0"/>
            <c:showVal val="1"/>
            <c:showCatName val="0"/>
            <c:showSerName val="0"/>
            <c:showPercent val="0"/>
            <c:showBubbleSize val="0"/>
            <c:showLeaderLines val="0"/>
          </c:dLbls>
          <c:cat>
            <c:strLit>
              <c:ptCount val="4"/>
              <c:pt idx="0">
                <c:v>Greene</c:v>
              </c:pt>
              <c:pt idx="1">
                <c:v>Nelson</c:v>
              </c:pt>
              <c:pt idx="2">
                <c:v>VA</c:v>
              </c:pt>
              <c:pt idx="3">
                <c:v>AHRQ National Benchmark</c:v>
              </c:pt>
            </c:strLit>
          </c:cat>
          <c:val>
            <c:numRef>
              <c:f>('PQI Hsptl Dschrgs 2012 frm VAHt'!$M$22,'PQI Hsptl Dschrgs 2012 frm VAHt'!$Q$22,'PQI Hsptl Dschrgs 2012 frm VAHt'!$C$22,'PQI Hsptl Dschrgs 2012 frm VAHt'!$S$23)</c:f>
              <c:numCache>
                <c:formatCode>0.0</c:formatCode>
                <c:ptCount val="4"/>
                <c:pt idx="0" formatCode="General">
                  <c:v>0</c:v>
                </c:pt>
                <c:pt idx="1">
                  <c:v>169</c:v>
                </c:pt>
                <c:pt idx="2" formatCode="General">
                  <c:v>181.8</c:v>
                </c:pt>
                <c:pt idx="3" formatCode="General">
                  <c:v>321.38</c:v>
                </c:pt>
              </c:numCache>
            </c:numRef>
          </c:val>
        </c:ser>
        <c:dLbls>
          <c:showLegendKey val="0"/>
          <c:showVal val="0"/>
          <c:showCatName val="0"/>
          <c:showSerName val="0"/>
          <c:showPercent val="0"/>
          <c:showBubbleSize val="0"/>
        </c:dLbls>
        <c:gapWidth val="150"/>
        <c:axId val="36268288"/>
        <c:axId val="36270080"/>
      </c:barChart>
      <c:catAx>
        <c:axId val="36268288"/>
        <c:scaling>
          <c:orientation val="minMax"/>
        </c:scaling>
        <c:delete val="0"/>
        <c:axPos val="b"/>
        <c:majorTickMark val="out"/>
        <c:minorTickMark val="none"/>
        <c:tickLblPos val="nextTo"/>
        <c:crossAx val="36270080"/>
        <c:crosses val="autoZero"/>
        <c:auto val="1"/>
        <c:lblAlgn val="ctr"/>
        <c:lblOffset val="100"/>
        <c:noMultiLvlLbl val="0"/>
      </c:catAx>
      <c:valAx>
        <c:axId val="36270080"/>
        <c:scaling>
          <c:orientation val="minMax"/>
        </c:scaling>
        <c:delete val="0"/>
        <c:axPos val="l"/>
        <c:majorGridlines>
          <c:spPr>
            <a:ln>
              <a:noFill/>
            </a:ln>
          </c:spPr>
        </c:majorGridlines>
        <c:numFmt formatCode="General" sourceLinked="1"/>
        <c:majorTickMark val="out"/>
        <c:minorTickMark val="none"/>
        <c:tickLblPos val="nextTo"/>
        <c:crossAx val="362682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Neonatal Mortality Rate (Death within 28 days of life) per 1,000 Live Births, 5 Year Rolling Averages, 2003-2013</a:t>
            </a:r>
          </a:p>
        </c:rich>
      </c:tx>
      <c:layout/>
      <c:overlay val="0"/>
    </c:title>
    <c:autoTitleDeleted val="0"/>
    <c:plotArea>
      <c:layout/>
      <c:lineChart>
        <c:grouping val="standard"/>
        <c:varyColors val="0"/>
        <c:ser>
          <c:idx val="0"/>
          <c:order val="0"/>
          <c:tx>
            <c:strRef>
              <c:f>Neonatal!$A$29</c:f>
              <c:strCache>
                <c:ptCount val="1"/>
                <c:pt idx="0">
                  <c:v>Greene</c:v>
                </c:pt>
              </c:strCache>
            </c:strRef>
          </c:tx>
          <c:spPr>
            <a:ln w="38100">
              <a:solidFill>
                <a:schemeClr val="accent4"/>
              </a:solidFill>
            </a:ln>
          </c:spPr>
          <c:marker>
            <c:spPr>
              <a:solidFill>
                <a:schemeClr val="accent4"/>
              </a:solidFill>
              <a:ln w="38100">
                <a:solidFill>
                  <a:schemeClr val="accent4"/>
                </a:solidFill>
              </a:ln>
              <a:scene3d>
                <a:camera prst="orthographicFront"/>
                <a:lightRig rig="threePt" dir="t"/>
              </a:scene3d>
              <a:sp3d>
                <a:bevelT/>
              </a:sp3d>
            </c:spPr>
          </c:marker>
          <c:dLbls>
            <c:dLbl>
              <c:idx val="0"/>
              <c:layout/>
              <c:dLblPos val="b"/>
              <c:showLegendKey val="0"/>
              <c:showVal val="1"/>
              <c:showCatName val="0"/>
              <c:showSerName val="0"/>
              <c:showPercent val="0"/>
              <c:showBubbleSize val="0"/>
            </c:dLbl>
            <c:dLbl>
              <c:idx val="6"/>
              <c:layout>
                <c:manualLayout>
                  <c:x val="-3.682799022483408E-2"/>
                  <c:y val="-4.981021603068847E-2"/>
                </c:manualLayout>
              </c:layout>
              <c:dLblPos val="r"/>
              <c:showLegendKey val="0"/>
              <c:showVal val="1"/>
              <c:showCatName val="0"/>
              <c:showSerName val="0"/>
              <c:showPercent val="0"/>
              <c:showBubbleSize val="0"/>
            </c:dLbl>
            <c:dLbl>
              <c:idx val="10"/>
              <c:dLblPos val="b"/>
              <c:showLegendKey val="0"/>
              <c:showVal val="1"/>
              <c:showCatName val="0"/>
              <c:showSerName val="0"/>
              <c:showPercent val="0"/>
              <c:showBubbleSize val="0"/>
            </c:dLbl>
            <c:showLegendKey val="0"/>
            <c:showVal val="0"/>
            <c:showCatName val="0"/>
            <c:showSerName val="0"/>
            <c:showPercent val="0"/>
            <c:showBubbleSize val="0"/>
          </c:dLbls>
          <c:cat>
            <c:strRef>
              <c:f>Neonatal!$G$25:$M$25</c:f>
              <c:strCache>
                <c:ptCount val="7"/>
                <c:pt idx="0">
                  <c:v>2004-2008</c:v>
                </c:pt>
                <c:pt idx="1">
                  <c:v>2005-2009</c:v>
                </c:pt>
                <c:pt idx="2">
                  <c:v>2006-2010</c:v>
                </c:pt>
                <c:pt idx="3">
                  <c:v>2007-2011</c:v>
                </c:pt>
                <c:pt idx="4">
                  <c:v>2008-2012</c:v>
                </c:pt>
                <c:pt idx="5">
                  <c:v>2009-2013</c:v>
                </c:pt>
                <c:pt idx="6">
                  <c:v>2010-2014</c:v>
                </c:pt>
              </c:strCache>
            </c:strRef>
          </c:cat>
          <c:val>
            <c:numRef>
              <c:f>Neonatal!$G$29:$M$29</c:f>
              <c:numCache>
                <c:formatCode>0.0</c:formatCode>
                <c:ptCount val="7"/>
                <c:pt idx="0">
                  <c:v>5.2200000000000006</c:v>
                </c:pt>
                <c:pt idx="1">
                  <c:v>4.4600000000000009</c:v>
                </c:pt>
                <c:pt idx="2">
                  <c:v>2.98</c:v>
                </c:pt>
                <c:pt idx="3">
                  <c:v>2.42</c:v>
                </c:pt>
                <c:pt idx="4">
                  <c:v>1.7</c:v>
                </c:pt>
                <c:pt idx="5">
                  <c:v>1.9600000000000002</c:v>
                </c:pt>
                <c:pt idx="6">
                  <c:v>4.6880000000000006</c:v>
                </c:pt>
              </c:numCache>
            </c:numRef>
          </c:val>
          <c:smooth val="0"/>
        </c:ser>
        <c:ser>
          <c:idx val="1"/>
          <c:order val="1"/>
          <c:tx>
            <c:strRef>
              <c:f>Neonatal!$A$31</c:f>
              <c:strCache>
                <c:ptCount val="1"/>
                <c:pt idx="0">
                  <c:v>Nelson</c:v>
                </c:pt>
              </c:strCache>
            </c:strRef>
          </c:tx>
          <c:spPr>
            <a:ln w="38100">
              <a:solidFill>
                <a:srgbClr val="FFC000"/>
              </a:solidFill>
            </a:ln>
          </c:spPr>
          <c:marker>
            <c:spPr>
              <a:solidFill>
                <a:srgbClr val="FFC000"/>
              </a:solidFill>
              <a:ln w="38100">
                <a:solidFill>
                  <a:srgbClr val="FFC000"/>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6"/>
              <c:layout/>
              <c:dLblPos val="r"/>
              <c:showLegendKey val="0"/>
              <c:showVal val="1"/>
              <c:showCatName val="0"/>
              <c:showSerName val="0"/>
              <c:showPercent val="0"/>
              <c:showBubbleSize val="0"/>
            </c:dLbl>
            <c:dLbl>
              <c:idx val="10"/>
              <c:dLblPos val="r"/>
              <c:showLegendKey val="0"/>
              <c:showVal val="1"/>
              <c:showCatName val="0"/>
              <c:showSerName val="0"/>
              <c:showPercent val="0"/>
              <c:showBubbleSize val="0"/>
            </c:dLbl>
            <c:showLegendKey val="0"/>
            <c:showVal val="0"/>
            <c:showCatName val="0"/>
            <c:showSerName val="0"/>
            <c:showPercent val="0"/>
            <c:showBubbleSize val="0"/>
          </c:dLbls>
          <c:cat>
            <c:strRef>
              <c:f>Neonatal!$G$25:$M$25</c:f>
              <c:strCache>
                <c:ptCount val="7"/>
                <c:pt idx="0">
                  <c:v>2004-2008</c:v>
                </c:pt>
                <c:pt idx="1">
                  <c:v>2005-2009</c:v>
                </c:pt>
                <c:pt idx="2">
                  <c:v>2006-2010</c:v>
                </c:pt>
                <c:pt idx="3">
                  <c:v>2007-2011</c:v>
                </c:pt>
                <c:pt idx="4">
                  <c:v>2008-2012</c:v>
                </c:pt>
                <c:pt idx="5">
                  <c:v>2009-2013</c:v>
                </c:pt>
                <c:pt idx="6">
                  <c:v>2010-2014</c:v>
                </c:pt>
              </c:strCache>
            </c:strRef>
          </c:cat>
          <c:val>
            <c:numRef>
              <c:f>Neonatal!$G$31:$M$31</c:f>
              <c:numCache>
                <c:formatCode>0.0</c:formatCode>
                <c:ptCount val="7"/>
                <c:pt idx="0">
                  <c:v>7.92</c:v>
                </c:pt>
                <c:pt idx="1">
                  <c:v>8.0400000000000009</c:v>
                </c:pt>
                <c:pt idx="2">
                  <c:v>9.4199999999999982</c:v>
                </c:pt>
                <c:pt idx="3">
                  <c:v>8.2199999999999989</c:v>
                </c:pt>
                <c:pt idx="4">
                  <c:v>11.34</c:v>
                </c:pt>
                <c:pt idx="5">
                  <c:v>10.139999999999999</c:v>
                </c:pt>
                <c:pt idx="6">
                  <c:v>8.7199999999999989</c:v>
                </c:pt>
              </c:numCache>
            </c:numRef>
          </c:val>
          <c:smooth val="0"/>
        </c:ser>
        <c:ser>
          <c:idx val="2"/>
          <c:order val="2"/>
          <c:tx>
            <c:strRef>
              <c:f>Neonatal!$A$32</c:f>
              <c:strCache>
                <c:ptCount val="1"/>
                <c:pt idx="0">
                  <c:v>Virginia</c:v>
                </c:pt>
              </c:strCache>
            </c:strRef>
          </c:tx>
          <c:spPr>
            <a:ln>
              <a:solidFill>
                <a:schemeClr val="tx1"/>
              </a:solidFill>
            </a:ln>
          </c:spPr>
          <c:marker>
            <c:spPr>
              <a:solidFill>
                <a:schemeClr val="tx1"/>
              </a:solidFill>
              <a:ln>
                <a:solidFill>
                  <a:schemeClr val="tx1"/>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5"/>
              <c:layout/>
              <c:dLblPos val="t"/>
              <c:showLegendKey val="0"/>
              <c:showVal val="1"/>
              <c:showCatName val="0"/>
              <c:showSerName val="0"/>
              <c:showPercent val="0"/>
              <c:showBubbleSize val="0"/>
            </c:dLbl>
            <c:dLbl>
              <c:idx val="6"/>
              <c:layout>
                <c:manualLayout>
                  <c:x val="3.3950024595748485E-3"/>
                  <c:y val="1.5294972743791642E-2"/>
                </c:manualLayout>
              </c:layout>
              <c:dLblPos val="r"/>
              <c:showLegendKey val="0"/>
              <c:showVal val="1"/>
              <c:showCatName val="0"/>
              <c:showSerName val="0"/>
              <c:showPercent val="0"/>
              <c:showBubbleSize val="0"/>
            </c:dLbl>
            <c:dLbl>
              <c:idx val="10"/>
              <c:dLblPos val="t"/>
              <c:showLegendKey val="0"/>
              <c:showVal val="1"/>
              <c:showCatName val="0"/>
              <c:showSerName val="0"/>
              <c:showPercent val="0"/>
              <c:showBubbleSize val="0"/>
            </c:dLbl>
            <c:showLegendKey val="0"/>
            <c:showVal val="0"/>
            <c:showCatName val="0"/>
            <c:showSerName val="0"/>
            <c:showPercent val="0"/>
            <c:showBubbleSize val="0"/>
          </c:dLbls>
          <c:cat>
            <c:strRef>
              <c:f>Neonatal!$G$25:$M$25</c:f>
              <c:strCache>
                <c:ptCount val="7"/>
                <c:pt idx="0">
                  <c:v>2004-2008</c:v>
                </c:pt>
                <c:pt idx="1">
                  <c:v>2005-2009</c:v>
                </c:pt>
                <c:pt idx="2">
                  <c:v>2006-2010</c:v>
                </c:pt>
                <c:pt idx="3">
                  <c:v>2007-2011</c:v>
                </c:pt>
                <c:pt idx="4">
                  <c:v>2008-2012</c:v>
                </c:pt>
                <c:pt idx="5">
                  <c:v>2009-2013</c:v>
                </c:pt>
                <c:pt idx="6">
                  <c:v>2010-2014</c:v>
                </c:pt>
              </c:strCache>
            </c:strRef>
          </c:cat>
          <c:val>
            <c:numRef>
              <c:f>Neonatal!$G$32:$M$32</c:f>
              <c:numCache>
                <c:formatCode>0.0</c:formatCode>
                <c:ptCount val="7"/>
                <c:pt idx="0">
                  <c:v>4.96</c:v>
                </c:pt>
                <c:pt idx="1">
                  <c:v>4.88</c:v>
                </c:pt>
                <c:pt idx="2">
                  <c:v>4.7799999999999994</c:v>
                </c:pt>
                <c:pt idx="3">
                  <c:v>4.7200000000000006</c:v>
                </c:pt>
                <c:pt idx="4">
                  <c:v>4.58</c:v>
                </c:pt>
                <c:pt idx="5">
                  <c:v>4.5599999999999996</c:v>
                </c:pt>
                <c:pt idx="6">
                  <c:v>4.3979999999999997</c:v>
                </c:pt>
              </c:numCache>
            </c:numRef>
          </c:val>
          <c:smooth val="0"/>
        </c:ser>
        <c:ser>
          <c:idx val="3"/>
          <c:order val="3"/>
          <c:tx>
            <c:v>Healthy People 2020</c:v>
          </c:tx>
          <c:spPr>
            <a:ln w="57150">
              <a:solidFill>
                <a:srgbClr val="00B050"/>
              </a:solidFill>
            </a:ln>
          </c:spPr>
          <c:marker>
            <c:symbol val="none"/>
          </c:marker>
          <c:dLbls>
            <c:dLbl>
              <c:idx val="3"/>
              <c:layout>
                <c:manualLayout>
                  <c:x val="-0.40526875129883966"/>
                  <c:y val="8.2047696624128877E-2"/>
                </c:manualLayout>
              </c:layout>
              <c:dLblPos val="r"/>
              <c:showLegendKey val="0"/>
              <c:showVal val="1"/>
              <c:showCatName val="0"/>
              <c:showSerName val="1"/>
              <c:showPercent val="0"/>
              <c:showBubbleSize val="0"/>
            </c:dLbl>
            <c:txPr>
              <a:bodyPr/>
              <a:lstStyle/>
              <a:p>
                <a:pPr>
                  <a:defRPr b="1">
                    <a:solidFill>
                      <a:srgbClr val="00B050"/>
                    </a:solidFill>
                  </a:defRPr>
                </a:pPr>
                <a:endParaRPr lang="en-US"/>
              </a:p>
            </c:txPr>
            <c:showLegendKey val="0"/>
            <c:showVal val="0"/>
            <c:showCatName val="0"/>
            <c:showSerName val="0"/>
            <c:showPercent val="0"/>
            <c:showBubbleSize val="0"/>
          </c:dLbls>
          <c:cat>
            <c:strRef>
              <c:f>Neonatal!$G$25:$M$25</c:f>
              <c:strCache>
                <c:ptCount val="7"/>
                <c:pt idx="0">
                  <c:v>2004-2008</c:v>
                </c:pt>
                <c:pt idx="1">
                  <c:v>2005-2009</c:v>
                </c:pt>
                <c:pt idx="2">
                  <c:v>2006-2010</c:v>
                </c:pt>
                <c:pt idx="3">
                  <c:v>2007-2011</c:v>
                </c:pt>
                <c:pt idx="4">
                  <c:v>2008-2012</c:v>
                </c:pt>
                <c:pt idx="5">
                  <c:v>2009-2013</c:v>
                </c:pt>
                <c:pt idx="6">
                  <c:v>2010-2014</c:v>
                </c:pt>
              </c:strCache>
            </c:strRef>
          </c:cat>
          <c:val>
            <c:numRef>
              <c:f>Neonatal!$G$34:$M$34</c:f>
              <c:numCache>
                <c:formatCode>General</c:formatCode>
                <c:ptCount val="7"/>
                <c:pt idx="0">
                  <c:v>4.0999999999999996</c:v>
                </c:pt>
                <c:pt idx="1">
                  <c:v>4.0999999999999996</c:v>
                </c:pt>
                <c:pt idx="2">
                  <c:v>4.0999999999999996</c:v>
                </c:pt>
                <c:pt idx="3">
                  <c:v>4.0999999999999996</c:v>
                </c:pt>
                <c:pt idx="4">
                  <c:v>4.0999999999999996</c:v>
                </c:pt>
                <c:pt idx="5">
                  <c:v>4.0999999999999996</c:v>
                </c:pt>
                <c:pt idx="6">
                  <c:v>4.0999999999999996</c:v>
                </c:pt>
              </c:numCache>
            </c:numRef>
          </c:val>
          <c:smooth val="0"/>
        </c:ser>
        <c:dLbls>
          <c:showLegendKey val="0"/>
          <c:showVal val="0"/>
          <c:showCatName val="0"/>
          <c:showSerName val="0"/>
          <c:showPercent val="0"/>
          <c:showBubbleSize val="0"/>
        </c:dLbls>
        <c:marker val="1"/>
        <c:smooth val="0"/>
        <c:axId val="34060928"/>
        <c:axId val="35651968"/>
      </c:lineChart>
      <c:catAx>
        <c:axId val="34060928"/>
        <c:scaling>
          <c:orientation val="minMax"/>
        </c:scaling>
        <c:delete val="0"/>
        <c:axPos val="b"/>
        <c:majorTickMark val="out"/>
        <c:minorTickMark val="none"/>
        <c:tickLblPos val="nextTo"/>
        <c:crossAx val="35651968"/>
        <c:crosses val="autoZero"/>
        <c:auto val="1"/>
        <c:lblAlgn val="ctr"/>
        <c:lblOffset val="100"/>
        <c:noMultiLvlLbl val="0"/>
      </c:catAx>
      <c:valAx>
        <c:axId val="35651968"/>
        <c:scaling>
          <c:orientation val="minMax"/>
          <c:max val="12"/>
          <c:min val="0"/>
        </c:scaling>
        <c:delete val="0"/>
        <c:axPos val="l"/>
        <c:majorGridlines>
          <c:spPr>
            <a:ln>
              <a:noFill/>
            </a:ln>
          </c:spPr>
        </c:majorGridlines>
        <c:numFmt formatCode="0" sourceLinked="0"/>
        <c:majorTickMark val="out"/>
        <c:minorTickMark val="none"/>
        <c:tickLblPos val="nextTo"/>
        <c:crossAx val="3406092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Congestive Heart Failute PQI Hospitalization Discharge Rates per 100,000 (Age-Adjusted), 2012</a:t>
            </a:r>
          </a:p>
        </c:rich>
      </c:tx>
      <c:layout/>
      <c:overlay val="0"/>
    </c:title>
    <c:autoTitleDeleted val="0"/>
    <c:plotArea>
      <c:layout/>
      <c:barChart>
        <c:barDir val="col"/>
        <c:grouping val="clustered"/>
        <c:varyColors val="0"/>
        <c:ser>
          <c:idx val="0"/>
          <c:order val="0"/>
          <c:tx>
            <c:strRef>
              <c:f>'PQI Hsptl Dschrgs 2012 frm VAHt'!$B$23</c:f>
              <c:strCache>
                <c:ptCount val="1"/>
                <c:pt idx="0">
                  <c:v>Congestive Heart Failure PQI Discharges, rate</c:v>
                </c:pt>
              </c:strCache>
            </c:strRef>
          </c:tx>
          <c:spPr>
            <a:solidFill>
              <a:srgbClr val="FFC000"/>
            </a:solidFill>
            <a:scene3d>
              <a:camera prst="orthographicFront"/>
              <a:lightRig rig="threePt" dir="t"/>
            </a:scene3d>
            <a:sp3d>
              <a:bevelT/>
            </a:sp3d>
          </c:spPr>
          <c:invertIfNegative val="0"/>
          <c:dPt>
            <c:idx val="0"/>
            <c:invertIfNegative val="0"/>
            <c:bubble3D val="0"/>
            <c:spPr>
              <a:solidFill>
                <a:schemeClr val="accent4"/>
              </a:solidFill>
              <a:ln>
                <a:solidFill>
                  <a:schemeClr val="accent4"/>
                </a:solidFill>
              </a:ln>
              <a:scene3d>
                <a:camera prst="orthographicFront"/>
                <a:lightRig rig="threePt" dir="t"/>
              </a:scene3d>
              <a:sp3d>
                <a:bevelT/>
              </a:sp3d>
            </c:spPr>
          </c:dPt>
          <c:dPt>
            <c:idx val="2"/>
            <c:invertIfNegative val="0"/>
            <c:bubble3D val="0"/>
            <c:spPr>
              <a:solidFill>
                <a:schemeClr val="tx1"/>
              </a:solidFill>
              <a:scene3d>
                <a:camera prst="orthographicFront"/>
                <a:lightRig rig="threePt" dir="t"/>
              </a:scene3d>
              <a:sp3d>
                <a:bevelT/>
              </a:sp3d>
            </c:spPr>
          </c:dPt>
          <c:dPt>
            <c:idx val="3"/>
            <c:invertIfNegative val="0"/>
            <c:bubble3D val="0"/>
            <c:spPr>
              <a:solidFill>
                <a:srgbClr val="00B0F0"/>
              </a:solidFill>
              <a:scene3d>
                <a:camera prst="orthographicFront"/>
                <a:lightRig rig="threePt" dir="t"/>
              </a:scene3d>
              <a:sp3d>
                <a:bevelT/>
              </a:sp3d>
            </c:spPr>
          </c:dPt>
          <c:dLbls>
            <c:dLblPos val="outEnd"/>
            <c:showLegendKey val="0"/>
            <c:showVal val="1"/>
            <c:showCatName val="0"/>
            <c:showSerName val="0"/>
            <c:showPercent val="0"/>
            <c:showBubbleSize val="0"/>
            <c:showLeaderLines val="0"/>
          </c:dLbls>
          <c:cat>
            <c:strLit>
              <c:ptCount val="4"/>
              <c:pt idx="0">
                <c:v>Greene</c:v>
              </c:pt>
              <c:pt idx="1">
                <c:v>Nelson</c:v>
              </c:pt>
              <c:pt idx="2">
                <c:v>VA</c:v>
              </c:pt>
              <c:pt idx="3">
                <c:v>AHRQ National Benchmark</c:v>
              </c:pt>
            </c:strLit>
          </c:cat>
          <c:val>
            <c:numRef>
              <c:f>('PQI Hsptl Dschrgs 2012 frm VAHt'!$M$23,'PQI Hsptl Dschrgs 2012 frm VAHt'!$Q$23,'PQI Hsptl Dschrgs 2012 frm VAHt'!$C$23,'PQI Hsptl Dschrgs 2012 frm VAHt'!$S$23)</c:f>
              <c:numCache>
                <c:formatCode>General</c:formatCode>
                <c:ptCount val="4"/>
                <c:pt idx="0">
                  <c:v>241.4</c:v>
                </c:pt>
                <c:pt idx="1">
                  <c:v>273.89999999999998</c:v>
                </c:pt>
                <c:pt idx="2">
                  <c:v>237.5</c:v>
                </c:pt>
                <c:pt idx="3">
                  <c:v>321.38</c:v>
                </c:pt>
              </c:numCache>
            </c:numRef>
          </c:val>
        </c:ser>
        <c:dLbls>
          <c:showLegendKey val="0"/>
          <c:showVal val="0"/>
          <c:showCatName val="0"/>
          <c:showSerName val="0"/>
          <c:showPercent val="0"/>
          <c:showBubbleSize val="0"/>
        </c:dLbls>
        <c:gapWidth val="150"/>
        <c:axId val="48915200"/>
        <c:axId val="48916736"/>
      </c:barChart>
      <c:catAx>
        <c:axId val="48915200"/>
        <c:scaling>
          <c:orientation val="minMax"/>
        </c:scaling>
        <c:delete val="0"/>
        <c:axPos val="b"/>
        <c:majorTickMark val="out"/>
        <c:minorTickMark val="none"/>
        <c:tickLblPos val="nextTo"/>
        <c:crossAx val="48916736"/>
        <c:crosses val="autoZero"/>
        <c:auto val="1"/>
        <c:lblAlgn val="ctr"/>
        <c:lblOffset val="100"/>
        <c:noMultiLvlLbl val="0"/>
      </c:catAx>
      <c:valAx>
        <c:axId val="48916736"/>
        <c:scaling>
          <c:orientation val="minMax"/>
        </c:scaling>
        <c:delete val="0"/>
        <c:axPos val="l"/>
        <c:majorGridlines>
          <c:spPr>
            <a:ln>
              <a:noFill/>
            </a:ln>
          </c:spPr>
        </c:majorGridlines>
        <c:numFmt formatCode="General" sourceLinked="1"/>
        <c:majorTickMark val="out"/>
        <c:minorTickMark val="none"/>
        <c:tickLblPos val="nextTo"/>
        <c:crossAx val="48915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Dehydration PQI Hospitalization Discharge Rates per 100,000 (Age-Adjusted), 2012</a:t>
            </a:r>
          </a:p>
        </c:rich>
      </c:tx>
      <c:layout/>
      <c:overlay val="0"/>
    </c:title>
    <c:autoTitleDeleted val="0"/>
    <c:plotArea>
      <c:layout/>
      <c:barChart>
        <c:barDir val="col"/>
        <c:grouping val="clustered"/>
        <c:varyColors val="0"/>
        <c:ser>
          <c:idx val="2"/>
          <c:order val="0"/>
          <c:tx>
            <c:strRef>
              <c:f>'PQI Hsptl Dschrgs 2012 frm VAHt'!$B$24</c:f>
              <c:strCache>
                <c:ptCount val="1"/>
                <c:pt idx="0">
                  <c:v>Dehydration PQI Discharges, rate</c:v>
                </c:pt>
              </c:strCache>
            </c:strRef>
          </c:tx>
          <c:spPr>
            <a:scene3d>
              <a:camera prst="orthographicFront"/>
              <a:lightRig rig="threePt" dir="t"/>
            </a:scene3d>
            <a:sp3d>
              <a:bevelT/>
            </a:sp3d>
          </c:spPr>
          <c:invertIfNegative val="0"/>
          <c:dPt>
            <c:idx val="0"/>
            <c:invertIfNegative val="0"/>
            <c:bubble3D val="0"/>
            <c:spPr>
              <a:solidFill>
                <a:schemeClr val="accent5"/>
              </a:solidFill>
              <a:scene3d>
                <a:camera prst="orthographicFront"/>
                <a:lightRig rig="threePt" dir="t"/>
              </a:scene3d>
              <a:sp3d>
                <a:bevelT/>
              </a:sp3d>
            </c:spPr>
          </c:dPt>
          <c:dPt>
            <c:idx val="1"/>
            <c:invertIfNegative val="0"/>
            <c:bubble3D val="0"/>
            <c:spPr>
              <a:solidFill>
                <a:schemeClr val="tx1"/>
              </a:solidFill>
              <a:scene3d>
                <a:camera prst="orthographicFront"/>
                <a:lightRig rig="threePt" dir="t"/>
              </a:scene3d>
              <a:sp3d>
                <a:bevelT/>
              </a:sp3d>
            </c:spPr>
          </c:dPt>
          <c:dPt>
            <c:idx val="2"/>
            <c:invertIfNegative val="0"/>
            <c:bubble3D val="0"/>
            <c:spPr>
              <a:solidFill>
                <a:srgbClr val="00B0F0"/>
              </a:solidFill>
              <a:scene3d>
                <a:camera prst="orthographicFront"/>
                <a:lightRig rig="threePt" dir="t"/>
              </a:scene3d>
              <a:sp3d>
                <a:bevelT/>
              </a:sp3d>
            </c:spPr>
          </c:dPt>
          <c:dLbls>
            <c:dLblPos val="outEnd"/>
            <c:showLegendKey val="0"/>
            <c:showVal val="1"/>
            <c:showCatName val="0"/>
            <c:showSerName val="0"/>
            <c:showPercent val="0"/>
            <c:showBubbleSize val="0"/>
            <c:showLeaderLines val="0"/>
          </c:dLbls>
          <c:cat>
            <c:strLit>
              <c:ptCount val="3"/>
              <c:pt idx="0">
                <c:v>TJHD</c:v>
              </c:pt>
              <c:pt idx="1">
                <c:v>VA</c:v>
              </c:pt>
              <c:pt idx="2">
                <c:v>AHRQ National Benchmark</c:v>
              </c:pt>
            </c:strLit>
          </c:cat>
          <c:val>
            <c:numRef>
              <c:f>('PQI Hsptl Dschrgs 2012 frm VAHt'!$E$24,'PQI Hsptl Dschrgs 2012 frm VAHt'!$C$24,'PQI Hsptl Dschrgs 2012 frm VAHt'!$S$24)</c:f>
              <c:numCache>
                <c:formatCode>General</c:formatCode>
                <c:ptCount val="3"/>
                <c:pt idx="0">
                  <c:v>68</c:v>
                </c:pt>
                <c:pt idx="1">
                  <c:v>87.7</c:v>
                </c:pt>
                <c:pt idx="2">
                  <c:v>135.69999999999999</c:v>
                </c:pt>
              </c:numCache>
            </c:numRef>
          </c:val>
        </c:ser>
        <c:dLbls>
          <c:showLegendKey val="0"/>
          <c:showVal val="0"/>
          <c:showCatName val="0"/>
          <c:showSerName val="0"/>
          <c:showPercent val="0"/>
          <c:showBubbleSize val="0"/>
        </c:dLbls>
        <c:gapWidth val="150"/>
        <c:axId val="48969984"/>
        <c:axId val="48975872"/>
      </c:barChart>
      <c:catAx>
        <c:axId val="48969984"/>
        <c:scaling>
          <c:orientation val="minMax"/>
        </c:scaling>
        <c:delete val="0"/>
        <c:axPos val="b"/>
        <c:majorTickMark val="out"/>
        <c:minorTickMark val="none"/>
        <c:tickLblPos val="nextTo"/>
        <c:crossAx val="48975872"/>
        <c:crosses val="autoZero"/>
        <c:auto val="1"/>
        <c:lblAlgn val="ctr"/>
        <c:lblOffset val="100"/>
        <c:noMultiLvlLbl val="0"/>
      </c:catAx>
      <c:valAx>
        <c:axId val="48975872"/>
        <c:scaling>
          <c:orientation val="minMax"/>
        </c:scaling>
        <c:delete val="0"/>
        <c:axPos val="l"/>
        <c:majorGridlines>
          <c:spPr>
            <a:ln>
              <a:noFill/>
            </a:ln>
          </c:spPr>
        </c:majorGridlines>
        <c:numFmt formatCode="General" sourceLinked="1"/>
        <c:majorTickMark val="out"/>
        <c:minorTickMark val="none"/>
        <c:tickLblPos val="nextTo"/>
        <c:crossAx val="48969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PQI Hospitalization Discharge Rates per 100,000 (Age-Adjusted) by Type, 2012</a:t>
            </a:r>
          </a:p>
        </c:rich>
      </c:tx>
      <c:layout/>
      <c:overlay val="0"/>
    </c:title>
    <c:autoTitleDeleted val="0"/>
    <c:plotArea>
      <c:layout/>
      <c:barChart>
        <c:barDir val="col"/>
        <c:grouping val="clustered"/>
        <c:varyColors val="0"/>
        <c:ser>
          <c:idx val="1"/>
          <c:order val="0"/>
          <c:tx>
            <c:strRef>
              <c:f>'PQI Hsptl Dschrgs 2012 frm VAHt'!$B$25</c:f>
              <c:strCache>
                <c:ptCount val="1"/>
                <c:pt idx="0">
                  <c:v>Diabetes PQI Discharges, rate</c:v>
                </c:pt>
              </c:strCache>
            </c:strRef>
          </c:tx>
          <c:spPr>
            <a:scene3d>
              <a:camera prst="orthographicFront"/>
              <a:lightRig rig="threePt" dir="t"/>
            </a:scene3d>
            <a:sp3d>
              <a:bevelT/>
            </a:sp3d>
          </c:spPr>
          <c:invertIfNegative val="0"/>
          <c:dPt>
            <c:idx val="0"/>
            <c:invertIfNegative val="0"/>
            <c:bubble3D val="0"/>
            <c:spPr>
              <a:solidFill>
                <a:schemeClr val="accent4"/>
              </a:solidFill>
              <a:ln>
                <a:solidFill>
                  <a:schemeClr val="accent4"/>
                </a:solidFill>
              </a:ln>
              <a:scene3d>
                <a:camera prst="orthographicFront"/>
                <a:lightRig rig="threePt" dir="t"/>
              </a:scene3d>
              <a:sp3d>
                <a:bevelT/>
              </a:sp3d>
            </c:spPr>
          </c:dPt>
          <c:dPt>
            <c:idx val="1"/>
            <c:invertIfNegative val="0"/>
            <c:bubble3D val="0"/>
            <c:spPr>
              <a:solidFill>
                <a:srgbClr val="FFC000"/>
              </a:solidFill>
              <a:ln>
                <a:solidFill>
                  <a:srgbClr val="FFC000"/>
                </a:solidFill>
              </a:ln>
              <a:scene3d>
                <a:camera prst="orthographicFront"/>
                <a:lightRig rig="threePt" dir="t"/>
              </a:scene3d>
              <a:sp3d>
                <a:bevelT/>
              </a:sp3d>
            </c:spPr>
          </c:dPt>
          <c:dPt>
            <c:idx val="2"/>
            <c:invertIfNegative val="0"/>
            <c:bubble3D val="0"/>
            <c:spPr>
              <a:solidFill>
                <a:schemeClr val="tx1"/>
              </a:solidFill>
              <a:ln>
                <a:solidFill>
                  <a:schemeClr val="tx1"/>
                </a:solidFill>
              </a:ln>
              <a:scene3d>
                <a:camera prst="orthographicFront"/>
                <a:lightRig rig="threePt" dir="t"/>
              </a:scene3d>
              <a:sp3d>
                <a:bevelT/>
              </a:sp3d>
            </c:spPr>
          </c:dPt>
          <c:dLbls>
            <c:dLblPos val="outEnd"/>
            <c:showLegendKey val="0"/>
            <c:showVal val="1"/>
            <c:showCatName val="0"/>
            <c:showSerName val="0"/>
            <c:showPercent val="0"/>
            <c:showBubbleSize val="0"/>
            <c:showLeaderLines val="0"/>
          </c:dLbls>
          <c:cat>
            <c:strLit>
              <c:ptCount val="4"/>
              <c:pt idx="0">
                <c:v>Greene</c:v>
              </c:pt>
              <c:pt idx="1">
                <c:v>Nelson</c:v>
              </c:pt>
              <c:pt idx="2">
                <c:v>VA</c:v>
              </c:pt>
              <c:pt idx="3">
                <c:v>AHRQ National Benchmark</c:v>
              </c:pt>
            </c:strLit>
          </c:cat>
          <c:val>
            <c:numRef>
              <c:f>('PQI Hsptl Dschrgs 2012 frm VAHt'!$M$25,'PQI Hsptl Dschrgs 2012 frm VAHt'!$Q$25,'PQI Hsptl Dschrgs 2012 frm VAHt'!$C$25)</c:f>
              <c:numCache>
                <c:formatCode>General</c:formatCode>
                <c:ptCount val="3"/>
                <c:pt idx="0">
                  <c:v>170.6</c:v>
                </c:pt>
                <c:pt idx="1">
                  <c:v>159.69999999999999</c:v>
                </c:pt>
                <c:pt idx="2">
                  <c:v>141.5</c:v>
                </c:pt>
              </c:numCache>
            </c:numRef>
          </c:val>
        </c:ser>
        <c:dLbls>
          <c:showLegendKey val="0"/>
          <c:showVal val="0"/>
          <c:showCatName val="0"/>
          <c:showSerName val="0"/>
          <c:showPercent val="0"/>
          <c:showBubbleSize val="0"/>
        </c:dLbls>
        <c:gapWidth val="150"/>
        <c:axId val="49017216"/>
        <c:axId val="49018752"/>
      </c:barChart>
      <c:catAx>
        <c:axId val="49017216"/>
        <c:scaling>
          <c:orientation val="minMax"/>
        </c:scaling>
        <c:delete val="0"/>
        <c:axPos val="b"/>
        <c:majorTickMark val="out"/>
        <c:minorTickMark val="none"/>
        <c:tickLblPos val="nextTo"/>
        <c:crossAx val="49018752"/>
        <c:crosses val="autoZero"/>
        <c:auto val="1"/>
        <c:lblAlgn val="ctr"/>
        <c:lblOffset val="100"/>
        <c:noMultiLvlLbl val="0"/>
      </c:catAx>
      <c:valAx>
        <c:axId val="49018752"/>
        <c:scaling>
          <c:orientation val="minMax"/>
        </c:scaling>
        <c:delete val="0"/>
        <c:axPos val="l"/>
        <c:majorGridlines>
          <c:spPr>
            <a:ln>
              <a:noFill/>
            </a:ln>
          </c:spPr>
        </c:majorGridlines>
        <c:numFmt formatCode="General" sourceLinked="1"/>
        <c:majorTickMark val="out"/>
        <c:minorTickMark val="none"/>
        <c:tickLblPos val="nextTo"/>
        <c:crossAx val="49017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Hypertension PQI Hospitalization Discharge Rates per 100,000 (Age-Adjusted), 2012</a:t>
            </a:r>
          </a:p>
        </c:rich>
      </c:tx>
      <c:layout/>
      <c:overlay val="0"/>
    </c:title>
    <c:autoTitleDeleted val="0"/>
    <c:plotArea>
      <c:layout/>
      <c:barChart>
        <c:barDir val="col"/>
        <c:grouping val="clustered"/>
        <c:varyColors val="0"/>
        <c:ser>
          <c:idx val="0"/>
          <c:order val="0"/>
          <c:tx>
            <c:strRef>
              <c:f>'PQI Hsptl Dschrgs 2012 frm VAHt'!$B$26</c:f>
              <c:strCache>
                <c:ptCount val="1"/>
                <c:pt idx="0">
                  <c:v>Hypertension PQI Discharges, rate</c:v>
                </c:pt>
              </c:strCache>
            </c:strRef>
          </c:tx>
          <c:spPr>
            <a:scene3d>
              <a:camera prst="orthographicFront"/>
              <a:lightRig rig="threePt" dir="t"/>
            </a:scene3d>
            <a:sp3d>
              <a:bevelT/>
            </a:sp3d>
          </c:spPr>
          <c:invertIfNegative val="0"/>
          <c:dPt>
            <c:idx val="0"/>
            <c:invertIfNegative val="0"/>
            <c:bubble3D val="0"/>
            <c:spPr>
              <a:solidFill>
                <a:schemeClr val="accent5"/>
              </a:solidFill>
              <a:scene3d>
                <a:camera prst="orthographicFront"/>
                <a:lightRig rig="threePt" dir="t"/>
              </a:scene3d>
              <a:sp3d>
                <a:bevelT/>
              </a:sp3d>
            </c:spPr>
          </c:dPt>
          <c:dPt>
            <c:idx val="1"/>
            <c:invertIfNegative val="0"/>
            <c:bubble3D val="0"/>
            <c:spPr>
              <a:solidFill>
                <a:schemeClr val="tx1"/>
              </a:solidFill>
              <a:scene3d>
                <a:camera prst="orthographicFront"/>
                <a:lightRig rig="threePt" dir="t"/>
              </a:scene3d>
              <a:sp3d>
                <a:bevelT/>
              </a:sp3d>
            </c:spPr>
          </c:dPt>
          <c:dPt>
            <c:idx val="2"/>
            <c:invertIfNegative val="0"/>
            <c:bubble3D val="0"/>
            <c:spPr>
              <a:solidFill>
                <a:srgbClr val="00B0F0"/>
              </a:solidFill>
              <a:scene3d>
                <a:camera prst="orthographicFront"/>
                <a:lightRig rig="threePt" dir="t"/>
              </a:scene3d>
              <a:sp3d>
                <a:bevelT/>
              </a:sp3d>
            </c:spPr>
          </c:dPt>
          <c:dLbls>
            <c:dLblPos val="outEnd"/>
            <c:showLegendKey val="0"/>
            <c:showVal val="1"/>
            <c:showCatName val="0"/>
            <c:showSerName val="0"/>
            <c:showPercent val="0"/>
            <c:showBubbleSize val="0"/>
            <c:showLeaderLines val="0"/>
          </c:dLbls>
          <c:cat>
            <c:strLit>
              <c:ptCount val="3"/>
              <c:pt idx="0">
                <c:v>TJHD</c:v>
              </c:pt>
              <c:pt idx="1">
                <c:v>VA</c:v>
              </c:pt>
              <c:pt idx="2">
                <c:v>AHRQ National Benchmark</c:v>
              </c:pt>
            </c:strLit>
          </c:cat>
          <c:val>
            <c:numRef>
              <c:f>('PQI Hsptl Dschrgs 2012 frm VAHt'!$E$26,'PQI Hsptl Dschrgs 2012 frm VAHt'!$C$26,'PQI Hsptl Dschrgs 2012 frm VAHt'!$S$26)</c:f>
              <c:numCache>
                <c:formatCode>General</c:formatCode>
                <c:ptCount val="3"/>
                <c:pt idx="0">
                  <c:v>36.700000000000003</c:v>
                </c:pt>
                <c:pt idx="1">
                  <c:v>38.6</c:v>
                </c:pt>
                <c:pt idx="2">
                  <c:v>54.27</c:v>
                </c:pt>
              </c:numCache>
            </c:numRef>
          </c:val>
        </c:ser>
        <c:dLbls>
          <c:showLegendKey val="0"/>
          <c:showVal val="0"/>
          <c:showCatName val="0"/>
          <c:showSerName val="0"/>
          <c:showPercent val="0"/>
          <c:showBubbleSize val="0"/>
        </c:dLbls>
        <c:gapWidth val="150"/>
        <c:axId val="49461504"/>
        <c:axId val="49463296"/>
      </c:barChart>
      <c:catAx>
        <c:axId val="49461504"/>
        <c:scaling>
          <c:orientation val="minMax"/>
        </c:scaling>
        <c:delete val="0"/>
        <c:axPos val="b"/>
        <c:majorTickMark val="out"/>
        <c:minorTickMark val="none"/>
        <c:tickLblPos val="nextTo"/>
        <c:crossAx val="49463296"/>
        <c:crosses val="autoZero"/>
        <c:auto val="1"/>
        <c:lblAlgn val="ctr"/>
        <c:lblOffset val="100"/>
        <c:noMultiLvlLbl val="0"/>
      </c:catAx>
      <c:valAx>
        <c:axId val="49463296"/>
        <c:scaling>
          <c:orientation val="minMax"/>
        </c:scaling>
        <c:delete val="0"/>
        <c:axPos val="l"/>
        <c:majorGridlines>
          <c:spPr>
            <a:ln>
              <a:noFill/>
            </a:ln>
          </c:spPr>
        </c:majorGridlines>
        <c:numFmt formatCode="General" sourceLinked="1"/>
        <c:majorTickMark val="out"/>
        <c:minorTickMark val="none"/>
        <c:tickLblPos val="nextTo"/>
        <c:crossAx val="49461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Asthma in Younger Adults PQI Hospitalization Discharge Rates per 100,000 (Age-Adjusted), 2012</a:t>
            </a:r>
          </a:p>
        </c:rich>
      </c:tx>
      <c:layout/>
      <c:overlay val="0"/>
    </c:title>
    <c:autoTitleDeleted val="0"/>
    <c:plotArea>
      <c:layout/>
      <c:barChart>
        <c:barDir val="col"/>
        <c:grouping val="clustered"/>
        <c:varyColors val="0"/>
        <c:ser>
          <c:idx val="0"/>
          <c:order val="0"/>
          <c:tx>
            <c:strRef>
              <c:f>'PQI Hsptl Dschrgs 2012 frm VAHt'!$B$19</c:f>
              <c:strCache>
                <c:ptCount val="1"/>
                <c:pt idx="0">
                  <c:v>Asthma PQI Discharges (younger adults, rate)</c:v>
                </c:pt>
              </c:strCache>
            </c:strRef>
          </c:tx>
          <c:spPr>
            <a:scene3d>
              <a:camera prst="orthographicFront"/>
              <a:lightRig rig="threePt" dir="t"/>
            </a:scene3d>
            <a:sp3d>
              <a:bevelT/>
            </a:sp3d>
          </c:spPr>
          <c:invertIfNegative val="0"/>
          <c:dPt>
            <c:idx val="0"/>
            <c:invertIfNegative val="0"/>
            <c:bubble3D val="0"/>
            <c:spPr>
              <a:solidFill>
                <a:schemeClr val="tx1"/>
              </a:solidFill>
              <a:scene3d>
                <a:camera prst="orthographicFront"/>
                <a:lightRig rig="threePt" dir="t"/>
              </a:scene3d>
              <a:sp3d>
                <a:bevelT/>
              </a:sp3d>
            </c:spPr>
          </c:dPt>
          <c:dPt>
            <c:idx val="1"/>
            <c:invertIfNegative val="0"/>
            <c:bubble3D val="0"/>
            <c:spPr>
              <a:solidFill>
                <a:srgbClr val="00B0F0"/>
              </a:solidFill>
              <a:scene3d>
                <a:camera prst="orthographicFront"/>
                <a:lightRig rig="threePt" dir="t"/>
              </a:scene3d>
              <a:sp3d>
                <a:bevelT/>
              </a:sp3d>
            </c:spPr>
          </c:dPt>
          <c:dLbls>
            <c:numFmt formatCode="#,##0.0" sourceLinked="0"/>
            <c:dLblPos val="outEnd"/>
            <c:showLegendKey val="0"/>
            <c:showVal val="1"/>
            <c:showCatName val="0"/>
            <c:showSerName val="0"/>
            <c:showPercent val="0"/>
            <c:showBubbleSize val="0"/>
            <c:showLeaderLines val="0"/>
          </c:dLbls>
          <c:cat>
            <c:strLit>
              <c:ptCount val="2"/>
              <c:pt idx="0">
                <c:v>VA</c:v>
              </c:pt>
              <c:pt idx="1">
                <c:v>AHRQ National Benchmark</c:v>
              </c:pt>
            </c:strLit>
          </c:cat>
          <c:val>
            <c:numRef>
              <c:f>('PQI Hsptl Dschrgs 2012 frm VAHt'!$C$19,'PQI Hsptl Dschrgs 2012 frm VAHt'!$S$19)</c:f>
              <c:numCache>
                <c:formatCode>General</c:formatCode>
                <c:ptCount val="2"/>
                <c:pt idx="0">
                  <c:v>14.6</c:v>
                </c:pt>
                <c:pt idx="1">
                  <c:v>46.02</c:v>
                </c:pt>
              </c:numCache>
            </c:numRef>
          </c:val>
        </c:ser>
        <c:dLbls>
          <c:showLegendKey val="0"/>
          <c:showVal val="0"/>
          <c:showCatName val="0"/>
          <c:showSerName val="0"/>
          <c:showPercent val="0"/>
          <c:showBubbleSize val="0"/>
        </c:dLbls>
        <c:gapWidth val="150"/>
        <c:axId val="49184768"/>
        <c:axId val="49186304"/>
      </c:barChart>
      <c:catAx>
        <c:axId val="49184768"/>
        <c:scaling>
          <c:orientation val="minMax"/>
        </c:scaling>
        <c:delete val="0"/>
        <c:axPos val="b"/>
        <c:majorTickMark val="out"/>
        <c:minorTickMark val="none"/>
        <c:tickLblPos val="nextTo"/>
        <c:crossAx val="49186304"/>
        <c:crosses val="autoZero"/>
        <c:auto val="1"/>
        <c:lblAlgn val="ctr"/>
        <c:lblOffset val="100"/>
        <c:noMultiLvlLbl val="0"/>
      </c:catAx>
      <c:valAx>
        <c:axId val="49186304"/>
        <c:scaling>
          <c:orientation val="minMax"/>
        </c:scaling>
        <c:delete val="0"/>
        <c:axPos val="l"/>
        <c:majorGridlines>
          <c:spPr>
            <a:ln>
              <a:noFill/>
            </a:ln>
          </c:spPr>
        </c:majorGridlines>
        <c:numFmt formatCode="General" sourceLinked="1"/>
        <c:majorTickMark val="out"/>
        <c:minorTickMark val="none"/>
        <c:tickLblPos val="nextTo"/>
        <c:crossAx val="49184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Angina PQI Hospitalization Discharge Rates per 100,000 (Age-Adjusted), 2012</a:t>
            </a:r>
          </a:p>
        </c:rich>
      </c:tx>
      <c:layout/>
      <c:overlay val="0"/>
    </c:title>
    <c:autoTitleDeleted val="0"/>
    <c:plotArea>
      <c:layout/>
      <c:barChart>
        <c:barDir val="col"/>
        <c:grouping val="clustered"/>
        <c:varyColors val="0"/>
        <c:ser>
          <c:idx val="0"/>
          <c:order val="0"/>
          <c:tx>
            <c:strRef>
              <c:f>'PQI Hsptl Dschrgs 2012 frm VAHt'!$B$20</c:f>
              <c:strCache>
                <c:ptCount val="1"/>
                <c:pt idx="0">
                  <c:v>Angina PQI Discharges, rate</c:v>
                </c:pt>
              </c:strCache>
            </c:strRef>
          </c:tx>
          <c:spPr>
            <a:scene3d>
              <a:camera prst="orthographicFront"/>
              <a:lightRig rig="threePt" dir="t"/>
            </a:scene3d>
            <a:sp3d>
              <a:bevelT/>
            </a:sp3d>
          </c:spPr>
          <c:invertIfNegative val="0"/>
          <c:dPt>
            <c:idx val="0"/>
            <c:invertIfNegative val="0"/>
            <c:bubble3D val="0"/>
            <c:spPr>
              <a:solidFill>
                <a:schemeClr val="tx1"/>
              </a:solidFill>
              <a:scene3d>
                <a:camera prst="orthographicFront"/>
                <a:lightRig rig="threePt" dir="t"/>
              </a:scene3d>
              <a:sp3d>
                <a:bevelT/>
              </a:sp3d>
            </c:spPr>
          </c:dPt>
          <c:dPt>
            <c:idx val="1"/>
            <c:invertIfNegative val="0"/>
            <c:bubble3D val="0"/>
            <c:spPr>
              <a:solidFill>
                <a:srgbClr val="00B0F0"/>
              </a:solidFill>
              <a:scene3d>
                <a:camera prst="orthographicFront"/>
                <a:lightRig rig="threePt" dir="t"/>
              </a:scene3d>
              <a:sp3d>
                <a:bevelT/>
              </a:sp3d>
            </c:spPr>
          </c:dPt>
          <c:dLbls>
            <c:dLblPos val="outEnd"/>
            <c:showLegendKey val="0"/>
            <c:showVal val="1"/>
            <c:showCatName val="0"/>
            <c:showSerName val="0"/>
            <c:showPercent val="0"/>
            <c:showBubbleSize val="0"/>
            <c:showLeaderLines val="0"/>
          </c:dLbls>
          <c:cat>
            <c:strLit>
              <c:ptCount val="2"/>
              <c:pt idx="0">
                <c:v>VA</c:v>
              </c:pt>
              <c:pt idx="1">
                <c:v>AHRQ National Benchmark</c:v>
              </c:pt>
            </c:strLit>
          </c:cat>
          <c:val>
            <c:numRef>
              <c:f>('PQI Hsptl Dschrgs 2012 frm VAHt'!$C$20,'PQI Hsptl Dschrgs 2012 frm VAHt'!$S$20)</c:f>
              <c:numCache>
                <c:formatCode>General</c:formatCode>
                <c:ptCount val="2"/>
                <c:pt idx="0">
                  <c:v>7.5</c:v>
                </c:pt>
                <c:pt idx="1">
                  <c:v>13.34</c:v>
                </c:pt>
              </c:numCache>
            </c:numRef>
          </c:val>
        </c:ser>
        <c:dLbls>
          <c:showLegendKey val="0"/>
          <c:showVal val="0"/>
          <c:showCatName val="0"/>
          <c:showSerName val="0"/>
          <c:showPercent val="0"/>
          <c:showBubbleSize val="0"/>
        </c:dLbls>
        <c:gapWidth val="150"/>
        <c:axId val="49251840"/>
        <c:axId val="49253376"/>
      </c:barChart>
      <c:catAx>
        <c:axId val="49251840"/>
        <c:scaling>
          <c:orientation val="minMax"/>
        </c:scaling>
        <c:delete val="0"/>
        <c:axPos val="b"/>
        <c:majorTickMark val="out"/>
        <c:minorTickMark val="none"/>
        <c:tickLblPos val="nextTo"/>
        <c:crossAx val="49253376"/>
        <c:crosses val="autoZero"/>
        <c:auto val="1"/>
        <c:lblAlgn val="ctr"/>
        <c:lblOffset val="100"/>
        <c:noMultiLvlLbl val="0"/>
      </c:catAx>
      <c:valAx>
        <c:axId val="49253376"/>
        <c:scaling>
          <c:orientation val="minMax"/>
        </c:scaling>
        <c:delete val="0"/>
        <c:axPos val="l"/>
        <c:majorGridlines>
          <c:spPr>
            <a:ln>
              <a:noFill/>
            </a:ln>
          </c:spPr>
        </c:majorGridlines>
        <c:numFmt formatCode="General" sourceLinked="1"/>
        <c:majorTickMark val="out"/>
        <c:minorTickMark val="none"/>
        <c:tickLblPos val="nextTo"/>
        <c:crossAx val="49251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Ambulatory Care Sensitive Condition Hospital Discharge Rate of Medicare Part A Enrollees per 1,000 Medicare Part A Enrollees</a:t>
            </a:r>
          </a:p>
        </c:rich>
      </c:tx>
      <c:layout/>
      <c:overlay val="0"/>
    </c:title>
    <c:autoTitleDeleted val="0"/>
    <c:plotArea>
      <c:layout/>
      <c:barChart>
        <c:barDir val="col"/>
        <c:grouping val="clustered"/>
        <c:varyColors val="0"/>
        <c:ser>
          <c:idx val="0"/>
          <c:order val="0"/>
          <c:tx>
            <c:strRef>
              <c:f>'ACS Discharge Rate'!$A$8</c:f>
              <c:strCache>
                <c:ptCount val="1"/>
                <c:pt idx="0">
                  <c:v>Greene</c:v>
                </c:pt>
              </c:strCache>
            </c:strRef>
          </c:tx>
          <c:spPr>
            <a:solidFill>
              <a:schemeClr val="accent4"/>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numRef>
              <c:f>'ACS Discharge Rate'!$B$3</c:f>
              <c:numCache>
                <c:formatCode>General</c:formatCode>
                <c:ptCount val="1"/>
                <c:pt idx="0">
                  <c:v>2012</c:v>
                </c:pt>
              </c:numCache>
            </c:numRef>
          </c:cat>
          <c:val>
            <c:numRef>
              <c:f>'ACS Discharge Rate'!$D$8</c:f>
              <c:numCache>
                <c:formatCode>General</c:formatCode>
                <c:ptCount val="1"/>
                <c:pt idx="0">
                  <c:v>58.4</c:v>
                </c:pt>
              </c:numCache>
            </c:numRef>
          </c:val>
        </c:ser>
        <c:ser>
          <c:idx val="1"/>
          <c:order val="1"/>
          <c:tx>
            <c:strRef>
              <c:f>'ACS Discharge Rate'!$A$10</c:f>
              <c:strCache>
                <c:ptCount val="1"/>
                <c:pt idx="0">
                  <c:v>Nelson</c:v>
                </c:pt>
              </c:strCache>
            </c:strRef>
          </c:tx>
          <c:spPr>
            <a:solidFill>
              <a:srgbClr val="FFC000"/>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numRef>
              <c:f>'ACS Discharge Rate'!$B$3</c:f>
              <c:numCache>
                <c:formatCode>General</c:formatCode>
                <c:ptCount val="1"/>
                <c:pt idx="0">
                  <c:v>2012</c:v>
                </c:pt>
              </c:numCache>
            </c:numRef>
          </c:cat>
          <c:val>
            <c:numRef>
              <c:f>'ACS Discharge Rate'!$D$10</c:f>
              <c:numCache>
                <c:formatCode>General</c:formatCode>
                <c:ptCount val="1"/>
                <c:pt idx="0">
                  <c:v>50.4</c:v>
                </c:pt>
              </c:numCache>
            </c:numRef>
          </c:val>
        </c:ser>
        <c:ser>
          <c:idx val="2"/>
          <c:order val="2"/>
          <c:tx>
            <c:strRef>
              <c:f>'ACS Discharge Rate'!$A$11</c:f>
              <c:strCache>
                <c:ptCount val="1"/>
                <c:pt idx="0">
                  <c:v>TJHD</c:v>
                </c:pt>
              </c:strCache>
            </c:strRef>
          </c:tx>
          <c:spPr>
            <a:solidFill>
              <a:schemeClr val="accent5"/>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numRef>
              <c:f>'ACS Discharge Rate'!$B$3</c:f>
              <c:numCache>
                <c:formatCode>General</c:formatCode>
                <c:ptCount val="1"/>
                <c:pt idx="0">
                  <c:v>2012</c:v>
                </c:pt>
              </c:numCache>
            </c:numRef>
          </c:cat>
          <c:val>
            <c:numRef>
              <c:f>'ACS Discharge Rate'!$D$11</c:f>
              <c:numCache>
                <c:formatCode>General</c:formatCode>
                <c:ptCount val="1"/>
                <c:pt idx="0">
                  <c:v>47.4</c:v>
                </c:pt>
              </c:numCache>
            </c:numRef>
          </c:val>
        </c:ser>
        <c:ser>
          <c:idx val="3"/>
          <c:order val="3"/>
          <c:tx>
            <c:strRef>
              <c:f>'ACS Discharge Rate'!$A$12</c:f>
              <c:strCache>
                <c:ptCount val="1"/>
                <c:pt idx="0">
                  <c:v>VA</c:v>
                </c:pt>
              </c:strCache>
            </c:strRef>
          </c:tx>
          <c:spPr>
            <a:solidFill>
              <a:schemeClr val="tx1"/>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numRef>
              <c:f>'ACS Discharge Rate'!$B$3</c:f>
              <c:numCache>
                <c:formatCode>General</c:formatCode>
                <c:ptCount val="1"/>
                <c:pt idx="0">
                  <c:v>2012</c:v>
                </c:pt>
              </c:numCache>
            </c:numRef>
          </c:cat>
          <c:val>
            <c:numRef>
              <c:f>'ACS Discharge Rate'!$D$12</c:f>
              <c:numCache>
                <c:formatCode>General</c:formatCode>
                <c:ptCount val="1"/>
                <c:pt idx="0">
                  <c:v>55.2</c:v>
                </c:pt>
              </c:numCache>
            </c:numRef>
          </c:val>
        </c:ser>
        <c:ser>
          <c:idx val="4"/>
          <c:order val="4"/>
          <c:tx>
            <c:strRef>
              <c:f>'ACS Discharge Rate'!$A$13</c:f>
              <c:strCache>
                <c:ptCount val="1"/>
                <c:pt idx="0">
                  <c:v>US</c:v>
                </c:pt>
              </c:strCache>
            </c:strRef>
          </c:tx>
          <c:spPr>
            <a:solidFill>
              <a:srgbClr val="00B0F0"/>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numRef>
              <c:f>'ACS Discharge Rate'!$B$3</c:f>
              <c:numCache>
                <c:formatCode>General</c:formatCode>
                <c:ptCount val="1"/>
                <c:pt idx="0">
                  <c:v>2012</c:v>
                </c:pt>
              </c:numCache>
            </c:numRef>
          </c:cat>
          <c:val>
            <c:numRef>
              <c:f>'ACS Discharge Rate'!$D$13</c:f>
              <c:numCache>
                <c:formatCode>General</c:formatCode>
                <c:ptCount val="1"/>
                <c:pt idx="0">
                  <c:v>59.2</c:v>
                </c:pt>
              </c:numCache>
            </c:numRef>
          </c:val>
        </c:ser>
        <c:dLbls>
          <c:showLegendKey val="0"/>
          <c:showVal val="0"/>
          <c:showCatName val="0"/>
          <c:showSerName val="0"/>
          <c:showPercent val="0"/>
          <c:showBubbleSize val="0"/>
        </c:dLbls>
        <c:gapWidth val="150"/>
        <c:axId val="49328512"/>
        <c:axId val="49330048"/>
      </c:barChart>
      <c:catAx>
        <c:axId val="49328512"/>
        <c:scaling>
          <c:orientation val="minMax"/>
        </c:scaling>
        <c:delete val="0"/>
        <c:axPos val="b"/>
        <c:numFmt formatCode="General" sourceLinked="1"/>
        <c:majorTickMark val="out"/>
        <c:minorTickMark val="none"/>
        <c:tickLblPos val="nextTo"/>
        <c:crossAx val="49330048"/>
        <c:crosses val="autoZero"/>
        <c:auto val="1"/>
        <c:lblAlgn val="ctr"/>
        <c:lblOffset val="100"/>
        <c:noMultiLvlLbl val="0"/>
      </c:catAx>
      <c:valAx>
        <c:axId val="49330048"/>
        <c:scaling>
          <c:orientation val="minMax"/>
        </c:scaling>
        <c:delete val="0"/>
        <c:axPos val="l"/>
        <c:numFmt formatCode="General" sourceLinked="1"/>
        <c:majorTickMark val="out"/>
        <c:minorTickMark val="none"/>
        <c:tickLblPos val="nextTo"/>
        <c:crossAx val="4932851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Asthma Hospitalization Rate per 10,000 Population, 3-Year Rolling Averages, 2004-13</a:t>
            </a:r>
          </a:p>
        </c:rich>
      </c:tx>
      <c:layout/>
      <c:overlay val="0"/>
    </c:title>
    <c:autoTitleDeleted val="0"/>
    <c:plotArea>
      <c:layout/>
      <c:lineChart>
        <c:grouping val="standard"/>
        <c:varyColors val="0"/>
        <c:ser>
          <c:idx val="0"/>
          <c:order val="0"/>
          <c:tx>
            <c:strRef>
              <c:f>'3 Yr Rolling Avgs'!$W$3</c:f>
              <c:strCache>
                <c:ptCount val="1"/>
                <c:pt idx="0">
                  <c:v>Greene</c:v>
                </c:pt>
              </c:strCache>
            </c:strRef>
          </c:tx>
          <c:spPr>
            <a:ln w="57150">
              <a:solidFill>
                <a:schemeClr val="accent4"/>
              </a:solidFill>
            </a:ln>
          </c:spPr>
          <c:marker>
            <c:spPr>
              <a:solidFill>
                <a:schemeClr val="accent4"/>
              </a:solidFill>
              <a:ln w="57150">
                <a:solidFill>
                  <a:schemeClr val="accent4"/>
                </a:solidFill>
              </a:ln>
              <a:scene3d>
                <a:camera prst="orthographicFront"/>
                <a:lightRig rig="threePt" dir="t"/>
              </a:scene3d>
              <a:sp3d>
                <a:bevelT/>
              </a:sp3d>
            </c:spPr>
          </c:marker>
          <c:dLbls>
            <c:dLbl>
              <c:idx val="0"/>
              <c:layout>
                <c:manualLayout>
                  <c:x val="-8.9925065616797903E-2"/>
                  <c:y val="-5.0383605895416919E-3"/>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numFmt formatCode="#,##0.0" sourceLinked="0"/>
            <c:dLblPos val="b"/>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'3 Yr Rolling Avgs'!$V$3:$V$10</c:f>
              <c:numCache>
                <c:formatCode>0.00</c:formatCode>
                <c:ptCount val="8"/>
                <c:pt idx="0">
                  <c:v>10.876666666666667</c:v>
                </c:pt>
                <c:pt idx="1">
                  <c:v>9.1083333333333343</c:v>
                </c:pt>
                <c:pt idx="2">
                  <c:v>9.8529999999999998</c:v>
                </c:pt>
                <c:pt idx="3">
                  <c:v>9.3676666666666666</c:v>
                </c:pt>
                <c:pt idx="4">
                  <c:v>9.4689999999999994</c:v>
                </c:pt>
                <c:pt idx="5">
                  <c:v>8.4260000000000002</c:v>
                </c:pt>
                <c:pt idx="6">
                  <c:v>7.5373333333333337</c:v>
                </c:pt>
                <c:pt idx="7">
                  <c:v>5.4186666666666667</c:v>
                </c:pt>
              </c:numCache>
            </c:numRef>
          </c:val>
          <c:smooth val="0"/>
        </c:ser>
        <c:ser>
          <c:idx val="1"/>
          <c:order val="1"/>
          <c:tx>
            <c:strRef>
              <c:f>'3 Yr Rolling Avgs'!$AE$3</c:f>
              <c:strCache>
                <c:ptCount val="1"/>
                <c:pt idx="0">
                  <c:v>Nelson</c:v>
                </c:pt>
              </c:strCache>
            </c:strRef>
          </c:tx>
          <c:spPr>
            <a:ln>
              <a:solidFill>
                <a:srgbClr val="FFC000"/>
              </a:solidFill>
            </a:ln>
          </c:spPr>
          <c:marker>
            <c:spPr>
              <a:solidFill>
                <a:srgbClr val="FFC000"/>
              </a:solidFill>
              <a:ln>
                <a:solidFill>
                  <a:srgbClr val="FFC000"/>
                </a:solidFill>
              </a:ln>
              <a:scene3d>
                <a:camera prst="orthographicFront"/>
                <a:lightRig rig="threePt" dir="t"/>
              </a:scene3d>
              <a:sp3d>
                <a:bevelT/>
              </a:sp3d>
            </c:spPr>
          </c:marker>
          <c:dLbls>
            <c:numFmt formatCode="#,##0.0" sourceLinked="0"/>
            <c:dLblPos val="t"/>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'3 Yr Rolling Avgs'!$AD$3:$AD$10</c:f>
              <c:numCache>
                <c:formatCode>0.00</c:formatCode>
                <c:ptCount val="8"/>
                <c:pt idx="0">
                  <c:v>17.157333333333334</c:v>
                </c:pt>
                <c:pt idx="1">
                  <c:v>19.328333333333333</c:v>
                </c:pt>
                <c:pt idx="2">
                  <c:v>18.257333333333332</c:v>
                </c:pt>
                <c:pt idx="3">
                  <c:v>18.801333333333332</c:v>
                </c:pt>
                <c:pt idx="4">
                  <c:v>16.686666666666667</c:v>
                </c:pt>
                <c:pt idx="5">
                  <c:v>15.162333333333335</c:v>
                </c:pt>
                <c:pt idx="6">
                  <c:v>12.289000000000001</c:v>
                </c:pt>
                <c:pt idx="7">
                  <c:v>11.163666666666666</c:v>
                </c:pt>
              </c:numCache>
            </c:numRef>
          </c:val>
          <c:smooth val="0"/>
        </c:ser>
        <c:ser>
          <c:idx val="3"/>
          <c:order val="2"/>
          <c:tx>
            <c:v>TJHD</c:v>
          </c:tx>
          <c:spPr>
            <a:ln w="38100">
              <a:solidFill>
                <a:schemeClr val="accent5"/>
              </a:solidFill>
            </a:ln>
          </c:spPr>
          <c:marker>
            <c:symbol val="triangle"/>
            <c:size val="7"/>
            <c:spPr>
              <a:solidFill>
                <a:schemeClr val="accent5"/>
              </a:solidFill>
              <a:ln w="38100">
                <a:solidFill>
                  <a:schemeClr val="accent5"/>
                </a:solidFill>
              </a:ln>
              <a:scene3d>
                <a:camera prst="orthographicFront"/>
                <a:lightRig rig="threePt" dir="t"/>
              </a:scene3d>
              <a:sp3d>
                <a:bevelT/>
              </a:sp3d>
            </c:spPr>
          </c:marker>
          <c:dLbls>
            <c:dLbl>
              <c:idx val="0"/>
              <c:layout>
                <c:manualLayout>
                  <c:x val="-3.8333595800524936E-2"/>
                  <c:y val="4.4159499293357558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layout>
                <c:manualLayout>
                  <c:x val="0"/>
                  <c:y val="-4.6296296296296294E-3"/>
                </c:manualLayout>
              </c:layout>
              <c:dLblPos val="r"/>
              <c:showLegendKey val="0"/>
              <c:showVal val="1"/>
              <c:showCatName val="0"/>
              <c:showSerName val="0"/>
              <c:showPercent val="0"/>
              <c:showBubbleSize val="0"/>
            </c:dLbl>
            <c:numFmt formatCode="#,##0.0" sourceLinked="0"/>
            <c:dLblPos val="r"/>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'Year by Year'!$J$372:$J$379</c:f>
              <c:numCache>
                <c:formatCode>0.00</c:formatCode>
                <c:ptCount val="8"/>
                <c:pt idx="0">
                  <c:v>10.404333333333332</c:v>
                </c:pt>
                <c:pt idx="1">
                  <c:v>10.205666666666666</c:v>
                </c:pt>
                <c:pt idx="2">
                  <c:v>9.4640000000000004</c:v>
                </c:pt>
                <c:pt idx="3">
                  <c:v>9.7356666666666669</c:v>
                </c:pt>
                <c:pt idx="4">
                  <c:v>9.1816666666666666</c:v>
                </c:pt>
                <c:pt idx="5">
                  <c:v>8.8896666666666668</c:v>
                </c:pt>
                <c:pt idx="6">
                  <c:v>8.1213333333333324</c:v>
                </c:pt>
                <c:pt idx="7">
                  <c:v>7.6756666666666655</c:v>
                </c:pt>
              </c:numCache>
            </c:numRef>
          </c:val>
          <c:smooth val="0"/>
        </c:ser>
        <c:ser>
          <c:idx val="2"/>
          <c:order val="3"/>
          <c:tx>
            <c:strRef>
              <c:f>'Year by Year'!$O$12</c:f>
              <c:strCache>
                <c:ptCount val="1"/>
                <c:pt idx="0">
                  <c:v>VA</c:v>
                </c:pt>
              </c:strCache>
            </c:strRef>
          </c:tx>
          <c:spPr>
            <a:ln>
              <a:solidFill>
                <a:sysClr val="windowText" lastClr="000000"/>
              </a:solidFill>
            </a:ln>
          </c:spPr>
          <c:marker>
            <c:spPr>
              <a:solidFill>
                <a:schemeClr val="tx1"/>
              </a:solidFill>
              <a:ln>
                <a:solidFill>
                  <a:sysClr val="windowText" lastClr="000000"/>
                </a:solidFill>
              </a:ln>
              <a:scene3d>
                <a:camera prst="orthographicFront"/>
                <a:lightRig rig="threePt" dir="t"/>
              </a:scene3d>
              <a:sp3d>
                <a:bevelT/>
              </a:sp3d>
            </c:spPr>
          </c:marker>
          <c:dLbls>
            <c:dLbl>
              <c:idx val="0"/>
              <c:layout>
                <c:manualLayout>
                  <c:x val="-3.9849999999999997E-2"/>
                  <c:y val="-4.1025641025641026E-2"/>
                </c:manualLayout>
              </c:layout>
              <c:dLblPos val="r"/>
              <c:showLegendKey val="0"/>
              <c:showVal val="1"/>
              <c:showCatName val="0"/>
              <c:showSerName val="0"/>
              <c:showPercent val="0"/>
              <c:showBubbleSize val="0"/>
            </c:dLbl>
            <c:dLbl>
              <c:idx val="6"/>
              <c:layout>
                <c:manualLayout>
                  <c:x val="0"/>
                  <c:y val="-1.8518518518518517E-2"/>
                </c:manualLayout>
              </c:layout>
              <c:dLblPos val="r"/>
              <c:showLegendKey val="0"/>
              <c:showVal val="1"/>
              <c:showCatName val="0"/>
              <c:showSerName val="0"/>
              <c:showPercent val="0"/>
              <c:showBubbleSize val="0"/>
            </c:dLbl>
            <c:dLbl>
              <c:idx val="7"/>
              <c:layout/>
              <c:dLblPos val="r"/>
              <c:showLegendKey val="0"/>
              <c:showVal val="1"/>
              <c:showCatName val="0"/>
              <c:showSerName val="0"/>
              <c:showPercent val="0"/>
              <c:showBubbleSize val="0"/>
            </c:dLbl>
            <c:numFmt formatCode="#,##0.0" sourceLinked="0"/>
            <c:showLegendKey val="0"/>
            <c:showVal val="0"/>
            <c:showCatName val="0"/>
            <c:showSerName val="0"/>
            <c:showPercent val="0"/>
            <c:showBubbleSize val="0"/>
          </c:dLbls>
          <c:val>
            <c:numRef>
              <c:f>'Year by Year'!$N$12:$N$19</c:f>
              <c:numCache>
                <c:formatCode>0.00</c:formatCode>
                <c:ptCount val="8"/>
                <c:pt idx="0">
                  <c:v>11.339</c:v>
                </c:pt>
                <c:pt idx="1">
                  <c:v>11.133666666666665</c:v>
                </c:pt>
                <c:pt idx="2">
                  <c:v>10.839333333333334</c:v>
                </c:pt>
                <c:pt idx="3">
                  <c:v>10.876666666666665</c:v>
                </c:pt>
                <c:pt idx="4">
                  <c:v>10.885</c:v>
                </c:pt>
                <c:pt idx="5">
                  <c:v>10.567</c:v>
                </c:pt>
                <c:pt idx="6">
                  <c:v>10.212999999999999</c:v>
                </c:pt>
                <c:pt idx="7">
                  <c:v>10.083</c:v>
                </c:pt>
              </c:numCache>
            </c:numRef>
          </c:val>
          <c:smooth val="0"/>
        </c:ser>
        <c:dLbls>
          <c:showLegendKey val="0"/>
          <c:showVal val="0"/>
          <c:showCatName val="0"/>
          <c:showSerName val="0"/>
          <c:showPercent val="0"/>
          <c:showBubbleSize val="0"/>
        </c:dLbls>
        <c:marker val="1"/>
        <c:smooth val="0"/>
        <c:axId val="49409408"/>
        <c:axId val="50095232"/>
      </c:lineChart>
      <c:catAx>
        <c:axId val="49409408"/>
        <c:scaling>
          <c:orientation val="minMax"/>
        </c:scaling>
        <c:delete val="0"/>
        <c:axPos val="b"/>
        <c:numFmt formatCode="General" sourceLinked="1"/>
        <c:majorTickMark val="out"/>
        <c:minorTickMark val="none"/>
        <c:tickLblPos val="nextTo"/>
        <c:txPr>
          <a:bodyPr rot="-2700000"/>
          <a:lstStyle/>
          <a:p>
            <a:pPr>
              <a:defRPr/>
            </a:pPr>
            <a:endParaRPr lang="en-US"/>
          </a:p>
        </c:txPr>
        <c:crossAx val="50095232"/>
        <c:crosses val="autoZero"/>
        <c:auto val="1"/>
        <c:lblAlgn val="ctr"/>
        <c:lblOffset val="100"/>
        <c:noMultiLvlLbl val="0"/>
      </c:catAx>
      <c:valAx>
        <c:axId val="50095232"/>
        <c:scaling>
          <c:orientation val="minMax"/>
        </c:scaling>
        <c:delete val="0"/>
        <c:axPos val="l"/>
        <c:numFmt formatCode="0" sourceLinked="0"/>
        <c:majorTickMark val="out"/>
        <c:minorTickMark val="none"/>
        <c:tickLblPos val="nextTo"/>
        <c:crossAx val="4940940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(Type 2) Hospitalization Rate per 10,000 Population, 3-Year Rolling Averages, 2004-13</a:t>
            </a:r>
          </a:p>
        </c:rich>
      </c:tx>
      <c:layout>
        <c:manualLayout>
          <c:xMode val="edge"/>
          <c:yMode val="edge"/>
          <c:x val="0.12443348373588133"/>
          <c:y val="0"/>
        </c:manualLayout>
      </c:layout>
      <c:overlay val="0"/>
    </c:title>
    <c:autoTitleDeleted val="0"/>
    <c:plotArea>
      <c:layout/>
      <c:lineChart>
        <c:grouping val="standard"/>
        <c:varyColors val="0"/>
        <c:ser>
          <c:idx val="0"/>
          <c:order val="0"/>
          <c:tx>
            <c:strRef>
              <c:f>'3 Yr Rolling Avgs'!$W$13</c:f>
              <c:strCache>
                <c:ptCount val="1"/>
                <c:pt idx="0">
                  <c:v>Greene</c:v>
                </c:pt>
              </c:strCache>
            </c:strRef>
          </c:tx>
          <c:spPr>
            <a:ln>
              <a:solidFill>
                <a:schemeClr val="accent4"/>
              </a:solidFill>
            </a:ln>
          </c:spPr>
          <c:marker>
            <c:spPr>
              <a:solidFill>
                <a:schemeClr val="accent4"/>
              </a:solidFill>
              <a:ln>
                <a:solidFill>
                  <a:schemeClr val="accent4"/>
                </a:solidFill>
              </a:ln>
              <a:scene3d>
                <a:camera prst="orthographicFront"/>
                <a:lightRig rig="threePt" dir="t"/>
              </a:scene3d>
              <a:sp3d>
                <a:bevelT/>
              </a:sp3d>
            </c:spPr>
          </c:marker>
          <c:dLbls>
            <c:dLbl>
              <c:idx val="6"/>
              <c:layout>
                <c:manualLayout>
                  <c:x val="-4.3258398950131234E-2"/>
                  <c:y val="-4.6064001615182718E-2"/>
                </c:manualLayout>
              </c:layout>
              <c:dLblPos val="r"/>
              <c:showLegendKey val="0"/>
              <c:showVal val="1"/>
              <c:showCatName val="0"/>
              <c:showSerName val="0"/>
              <c:showPercent val="0"/>
              <c:showBubbleSize val="0"/>
            </c:dLbl>
            <c:dLbl>
              <c:idx val="7"/>
              <c:layout/>
              <c:dLblPos val="t"/>
              <c:showLegendKey val="0"/>
              <c:showVal val="1"/>
              <c:showCatName val="0"/>
              <c:showSerName val="0"/>
              <c:showPercent val="0"/>
              <c:showBubbleSize val="0"/>
            </c:dLbl>
            <c:numFmt formatCode="#,##0.0" sourceLinked="0"/>
            <c:dLblPos val="b"/>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'3 Yr Rolling Avgs'!$V$13:$V$20</c:f>
              <c:numCache>
                <c:formatCode>0.00</c:formatCode>
                <c:ptCount val="8"/>
                <c:pt idx="0">
                  <c:v>19.284333333333333</c:v>
                </c:pt>
                <c:pt idx="1">
                  <c:v>14.224666666666666</c:v>
                </c:pt>
                <c:pt idx="2">
                  <c:v>14.673333333333332</c:v>
                </c:pt>
                <c:pt idx="3">
                  <c:v>16.074999999999999</c:v>
                </c:pt>
                <c:pt idx="4">
                  <c:v>17.822666666666667</c:v>
                </c:pt>
                <c:pt idx="5">
                  <c:v>20.095333333333333</c:v>
                </c:pt>
                <c:pt idx="6">
                  <c:v>21.106666666666669</c:v>
                </c:pt>
                <c:pt idx="7">
                  <c:v>25.709333333333333</c:v>
                </c:pt>
              </c:numCache>
            </c:numRef>
          </c:val>
          <c:smooth val="0"/>
        </c:ser>
        <c:ser>
          <c:idx val="1"/>
          <c:order val="1"/>
          <c:tx>
            <c:strRef>
              <c:f>'3 Yr Rolling Avgs'!$AE$13</c:f>
              <c:strCache>
                <c:ptCount val="1"/>
                <c:pt idx="0">
                  <c:v>Nelson</c:v>
                </c:pt>
              </c:strCache>
            </c:strRef>
          </c:tx>
          <c:spPr>
            <a:ln>
              <a:solidFill>
                <a:srgbClr val="FFC000"/>
              </a:solidFill>
            </a:ln>
          </c:spPr>
          <c:marker>
            <c:spPr>
              <a:solidFill>
                <a:srgbClr val="FFC000"/>
              </a:solidFill>
              <a:ln>
                <a:solidFill>
                  <a:srgbClr val="FFC000"/>
                </a:solidFill>
              </a:ln>
              <a:scene3d>
                <a:camera prst="orthographicFront"/>
                <a:lightRig rig="threePt" dir="t"/>
              </a:scene3d>
              <a:sp3d>
                <a:bevelT/>
              </a:sp3d>
            </c:spPr>
          </c:marker>
          <c:dLbls>
            <c:dLbl>
              <c:idx val="6"/>
              <c:layout>
                <c:manualLayout>
                  <c:x val="-3.2583989501312337E-3"/>
                  <c:y val="-7.7819503331314358E-3"/>
                </c:manualLayout>
              </c:layout>
              <c:dLblPos val="r"/>
              <c:showLegendKey val="0"/>
              <c:showVal val="1"/>
              <c:showCatName val="0"/>
              <c:showSerName val="0"/>
              <c:showPercent val="0"/>
              <c:showBubbleSize val="0"/>
            </c:dLbl>
            <c:dLbl>
              <c:idx val="7"/>
              <c:layout>
                <c:manualLayout>
                  <c:x val="-2.7834645669290118E-3"/>
                  <c:y val="1.2730870179689078E-2"/>
                </c:manualLayout>
              </c:layout>
              <c:dLblPos val="r"/>
              <c:showLegendKey val="0"/>
              <c:showVal val="1"/>
              <c:showCatName val="0"/>
              <c:showSerName val="0"/>
              <c:showPercent val="0"/>
              <c:showBubbleSize val="0"/>
            </c:dLbl>
            <c:numFmt formatCode="#,##0.0" sourceLinked="0"/>
            <c:dLblPos val="t"/>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'3 Yr Rolling Avgs'!$AD$13:$AD$20</c:f>
              <c:numCache>
                <c:formatCode>0.00</c:formatCode>
                <c:ptCount val="8"/>
                <c:pt idx="0">
                  <c:v>24.753</c:v>
                </c:pt>
                <c:pt idx="1">
                  <c:v>26.432333333333332</c:v>
                </c:pt>
                <c:pt idx="2">
                  <c:v>27.793666666666667</c:v>
                </c:pt>
                <c:pt idx="3">
                  <c:v>27.872</c:v>
                </c:pt>
                <c:pt idx="4">
                  <c:v>25.391666666666669</c:v>
                </c:pt>
                <c:pt idx="5">
                  <c:v>22.678333333333331</c:v>
                </c:pt>
                <c:pt idx="6">
                  <c:v>20.526333333333337</c:v>
                </c:pt>
                <c:pt idx="7">
                  <c:v>19.676666666666666</c:v>
                </c:pt>
              </c:numCache>
            </c:numRef>
          </c:val>
          <c:smooth val="0"/>
        </c:ser>
        <c:ser>
          <c:idx val="3"/>
          <c:order val="2"/>
          <c:tx>
            <c:v>TJHD</c:v>
          </c:tx>
          <c:spPr>
            <a:ln>
              <a:solidFill>
                <a:schemeClr val="accent5"/>
              </a:solidFill>
            </a:ln>
          </c:spPr>
          <c:marker>
            <c:symbol val="triangle"/>
            <c:size val="7"/>
            <c:spPr>
              <a:solidFill>
                <a:schemeClr val="accent5"/>
              </a:solidFill>
              <a:ln>
                <a:solidFill>
                  <a:schemeClr val="accent5"/>
                </a:solidFill>
              </a:ln>
              <a:scene3d>
                <a:camera prst="orthographicFront"/>
                <a:lightRig rig="threePt" dir="t"/>
              </a:scene3d>
              <a:sp3d>
                <a:bevelT/>
              </a:sp3d>
            </c:spPr>
          </c:marker>
          <c:dLbls>
            <c:dLbl>
              <c:idx val="0"/>
              <c:layout>
                <c:manualLayout>
                  <c:x val="-8.0000131233595798E-2"/>
                  <c:y val="-7.122551988693721E-3"/>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layout>
                <c:manualLayout>
                  <c:x val="-3.1666666666666669E-2"/>
                  <c:y val="-4.8717948717948718E-2"/>
                </c:manualLayout>
              </c:layout>
              <c:dLblPos val="r"/>
              <c:showLegendKey val="0"/>
              <c:showVal val="1"/>
              <c:showCatName val="0"/>
              <c:showSerName val="0"/>
              <c:showPercent val="0"/>
              <c:showBubbleSize val="0"/>
            </c:dLbl>
            <c:numFmt formatCode="#,##0.0" sourceLinked="0"/>
            <c:dLblPos val="r"/>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'Year by Year'!$J$383:$J$390</c:f>
              <c:numCache>
                <c:formatCode>0.00</c:formatCode>
                <c:ptCount val="8"/>
                <c:pt idx="0">
                  <c:v>21.622666666666664</c:v>
                </c:pt>
                <c:pt idx="1">
                  <c:v>22.150333333333336</c:v>
                </c:pt>
                <c:pt idx="2">
                  <c:v>23.157333333333337</c:v>
                </c:pt>
                <c:pt idx="3">
                  <c:v>20.972333333333335</c:v>
                </c:pt>
                <c:pt idx="4">
                  <c:v>20.564333333333334</c:v>
                </c:pt>
                <c:pt idx="5">
                  <c:v>20.141666666666669</c:v>
                </c:pt>
                <c:pt idx="6">
                  <c:v>20.476000000000003</c:v>
                </c:pt>
                <c:pt idx="7">
                  <c:v>19.758333333333333</c:v>
                </c:pt>
              </c:numCache>
            </c:numRef>
          </c:val>
          <c:smooth val="0"/>
        </c:ser>
        <c:ser>
          <c:idx val="2"/>
          <c:order val="3"/>
          <c:tx>
            <c:strRef>
              <c:f>'Year by Year'!$O$12</c:f>
              <c:strCache>
                <c:ptCount val="1"/>
                <c:pt idx="0">
                  <c:v>VA</c:v>
                </c:pt>
              </c:strCache>
            </c:strRef>
          </c:tx>
          <c:spPr>
            <a:ln>
              <a:solidFill>
                <a:sysClr val="windowText" lastClr="000000"/>
              </a:solidFill>
            </a:ln>
          </c:spPr>
          <c:marker>
            <c:spPr>
              <a:solidFill>
                <a:schemeClr val="tx1"/>
              </a:solidFill>
              <a:ln>
                <a:solidFill>
                  <a:sysClr val="windowText" lastClr="000000"/>
                </a:solidFill>
              </a:ln>
              <a:scene3d>
                <a:camera prst="orthographicFront"/>
                <a:lightRig rig="threePt" dir="t"/>
              </a:scene3d>
              <a:sp3d>
                <a:bevelT/>
              </a:sp3d>
            </c:spPr>
          </c:marker>
          <c:dLbls>
            <c:dLbl>
              <c:idx val="0"/>
              <c:layout>
                <c:manualLayout>
                  <c:x val="-7.9850000000000004E-2"/>
                  <c:y val="7.6923076923076927E-3"/>
                </c:manualLayout>
              </c:layout>
              <c:dLblPos val="r"/>
              <c:showLegendKey val="0"/>
              <c:showVal val="1"/>
              <c:showCatName val="0"/>
              <c:showSerName val="0"/>
              <c:showPercent val="0"/>
              <c:showBubbleSize val="0"/>
            </c:dLbl>
            <c:dLbl>
              <c:idx val="6"/>
              <c:layout>
                <c:manualLayout>
                  <c:x val="-4.1666666666666664E-2"/>
                  <c:y val="4.5584090450232186E-2"/>
                </c:manualLayout>
              </c:layout>
              <c:dLblPos val="r"/>
              <c:showLegendKey val="0"/>
              <c:showVal val="1"/>
              <c:showCatName val="0"/>
              <c:showSerName val="0"/>
              <c:showPercent val="0"/>
              <c:showBubbleSize val="0"/>
            </c:dLbl>
            <c:dLbl>
              <c:idx val="7"/>
              <c:layout/>
              <c:dLblPos val="b"/>
              <c:showLegendKey val="0"/>
              <c:showVal val="1"/>
              <c:showCatName val="0"/>
              <c:showSerName val="0"/>
              <c:showPercent val="0"/>
              <c:showBubbleSize val="0"/>
            </c:dLbl>
            <c:numFmt formatCode="#,##0.0" sourceLinked="0"/>
            <c:showLegendKey val="0"/>
            <c:showVal val="0"/>
            <c:showCatName val="0"/>
            <c:showSerName val="0"/>
            <c:showPercent val="0"/>
            <c:showBubbleSize val="0"/>
          </c:dLbls>
          <c:val>
            <c:numRef>
              <c:f>'Year by Year'!$N$23:$N$30</c:f>
              <c:numCache>
                <c:formatCode>0.00</c:formatCode>
                <c:ptCount val="8"/>
                <c:pt idx="0">
                  <c:v>19.450333333333333</c:v>
                </c:pt>
                <c:pt idx="1">
                  <c:v>19.286000000000001</c:v>
                </c:pt>
                <c:pt idx="2">
                  <c:v>19.135000000000002</c:v>
                </c:pt>
                <c:pt idx="3">
                  <c:v>18.77</c:v>
                </c:pt>
                <c:pt idx="4">
                  <c:v>18.682666666666666</c:v>
                </c:pt>
                <c:pt idx="5">
                  <c:v>18.682000000000002</c:v>
                </c:pt>
                <c:pt idx="6">
                  <c:v>18.757000000000001</c:v>
                </c:pt>
                <c:pt idx="7">
                  <c:v>18.763999999999999</c:v>
                </c:pt>
              </c:numCache>
            </c:numRef>
          </c:val>
          <c:smooth val="0"/>
        </c:ser>
        <c:dLbls>
          <c:showLegendKey val="0"/>
          <c:showVal val="0"/>
          <c:showCatName val="0"/>
          <c:showSerName val="0"/>
          <c:showPercent val="0"/>
          <c:showBubbleSize val="0"/>
        </c:dLbls>
        <c:marker val="1"/>
        <c:smooth val="0"/>
        <c:axId val="50166784"/>
        <c:axId val="50189056"/>
      </c:lineChart>
      <c:catAx>
        <c:axId val="50166784"/>
        <c:scaling>
          <c:orientation val="minMax"/>
        </c:scaling>
        <c:delete val="0"/>
        <c:axPos val="b"/>
        <c:numFmt formatCode="General" sourceLinked="1"/>
        <c:majorTickMark val="out"/>
        <c:minorTickMark val="none"/>
        <c:tickLblPos val="nextTo"/>
        <c:txPr>
          <a:bodyPr rot="-2700000"/>
          <a:lstStyle/>
          <a:p>
            <a:pPr>
              <a:defRPr/>
            </a:pPr>
            <a:endParaRPr lang="en-US"/>
          </a:p>
        </c:txPr>
        <c:crossAx val="50189056"/>
        <c:crosses val="autoZero"/>
        <c:auto val="1"/>
        <c:lblAlgn val="ctr"/>
        <c:lblOffset val="100"/>
        <c:noMultiLvlLbl val="0"/>
      </c:catAx>
      <c:valAx>
        <c:axId val="50189056"/>
        <c:scaling>
          <c:orientation val="minMax"/>
          <c:max val="40"/>
          <c:min val="0"/>
        </c:scaling>
        <c:delete val="0"/>
        <c:axPos val="l"/>
        <c:numFmt formatCode="0" sourceLinked="0"/>
        <c:majorTickMark val="out"/>
        <c:minorTickMark val="none"/>
        <c:tickLblPos val="nextTo"/>
        <c:crossAx val="501667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Hypertension Hospitalization Rate per 10,000 Population, 3-Year Rolling Averages, 2004-13</a:t>
            </a:r>
          </a:p>
        </c:rich>
      </c:tx>
      <c:layout>
        <c:manualLayout>
          <c:xMode val="edge"/>
          <c:yMode val="edge"/>
          <c:x val="0.14253208733523695"/>
          <c:y val="1.8181818181818181E-2"/>
        </c:manualLayout>
      </c:layout>
      <c:overlay val="0"/>
    </c:title>
    <c:autoTitleDeleted val="0"/>
    <c:plotArea>
      <c:layout/>
      <c:lineChart>
        <c:grouping val="standard"/>
        <c:varyColors val="0"/>
        <c:ser>
          <c:idx val="0"/>
          <c:order val="0"/>
          <c:tx>
            <c:strRef>
              <c:f>'3 Yr Rolling Avgs'!$W$24</c:f>
              <c:strCache>
                <c:ptCount val="1"/>
                <c:pt idx="0">
                  <c:v>Greene</c:v>
                </c:pt>
              </c:strCache>
            </c:strRef>
          </c:tx>
          <c:spPr>
            <a:ln w="38100">
              <a:solidFill>
                <a:schemeClr val="accent4"/>
              </a:solidFill>
            </a:ln>
          </c:spPr>
          <c:marker>
            <c:spPr>
              <a:solidFill>
                <a:schemeClr val="accent4"/>
              </a:solidFill>
              <a:ln w="38100">
                <a:solidFill>
                  <a:schemeClr val="accent4"/>
                </a:solidFill>
              </a:ln>
              <a:scene3d>
                <a:camera prst="orthographicFront"/>
                <a:lightRig rig="threePt" dir="t"/>
              </a:scene3d>
              <a:sp3d>
                <a:bevelT/>
              </a:sp3d>
            </c:spPr>
          </c:marker>
          <c:dLbls>
            <c:dLbl>
              <c:idx val="6"/>
              <c:layout>
                <c:manualLayout>
                  <c:x val="-3.2792650918635172E-3"/>
                  <c:y val="-1.0325418307086614E-2"/>
                </c:manualLayout>
              </c:layout>
              <c:dLblPos val="r"/>
              <c:showLegendKey val="0"/>
              <c:showVal val="1"/>
              <c:showCatName val="0"/>
              <c:showSerName val="0"/>
              <c:showPercent val="0"/>
              <c:showBubbleSize val="0"/>
            </c:dLbl>
            <c:dLbl>
              <c:idx val="7"/>
              <c:layout>
                <c:manualLayout>
                  <c:x val="-6.6125984251967284E-3"/>
                  <c:y val="7.9037483595800519E-3"/>
                </c:manualLayout>
              </c:layout>
              <c:dLblPos val="r"/>
              <c:showLegendKey val="0"/>
              <c:showVal val="1"/>
              <c:showCatName val="0"/>
              <c:showSerName val="0"/>
              <c:showPercent val="0"/>
              <c:showBubbleSize val="0"/>
            </c:dLbl>
            <c:numFmt formatCode="#,##0.0" sourceLinked="0"/>
            <c:dLblPos val="b"/>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'3 Yr Rolling Avgs'!$V$24:$V$31</c:f>
              <c:numCache>
                <c:formatCode>0.00</c:formatCode>
                <c:ptCount val="8"/>
                <c:pt idx="0">
                  <c:v>6.4113333333333342</c:v>
                </c:pt>
                <c:pt idx="1">
                  <c:v>7.23</c:v>
                </c:pt>
                <c:pt idx="2">
                  <c:v>6.3753333333333337</c:v>
                </c:pt>
                <c:pt idx="3">
                  <c:v>5.6656666666666666</c:v>
                </c:pt>
                <c:pt idx="4">
                  <c:v>4.9726666666666661</c:v>
                </c:pt>
                <c:pt idx="5">
                  <c:v>5.8533333333333326</c:v>
                </c:pt>
                <c:pt idx="6">
                  <c:v>8.3186666666666671</c:v>
                </c:pt>
                <c:pt idx="7">
                  <c:v>8.3836666666666666</c:v>
                </c:pt>
              </c:numCache>
            </c:numRef>
          </c:val>
          <c:smooth val="0"/>
        </c:ser>
        <c:ser>
          <c:idx val="1"/>
          <c:order val="1"/>
          <c:tx>
            <c:strRef>
              <c:f>'3 Yr Rolling Avgs'!$AE$24</c:f>
              <c:strCache>
                <c:ptCount val="1"/>
                <c:pt idx="0">
                  <c:v>Nelson</c:v>
                </c:pt>
              </c:strCache>
            </c:strRef>
          </c:tx>
          <c:spPr>
            <a:ln w="38100">
              <a:solidFill>
                <a:srgbClr val="FFC000"/>
              </a:solidFill>
            </a:ln>
          </c:spPr>
          <c:marker>
            <c:spPr>
              <a:solidFill>
                <a:srgbClr val="FFC000"/>
              </a:solidFill>
              <a:ln w="38100">
                <a:solidFill>
                  <a:srgbClr val="FFC000"/>
                </a:solidFill>
              </a:ln>
              <a:scene3d>
                <a:camera prst="orthographicFront"/>
                <a:lightRig rig="threePt" dir="t"/>
              </a:scene3d>
              <a:sp3d>
                <a:bevelT/>
              </a:sp3d>
            </c:spPr>
          </c:marker>
          <c:dLbls>
            <c:dLbl>
              <c:idx val="7"/>
              <c:layout>
                <c:manualLayout>
                  <c:x val="-1.6666666666666666E-2"/>
                  <c:y val="3.6458333333333336E-2"/>
                </c:manualLayout>
              </c:layout>
              <c:dLblPos val="r"/>
              <c:showLegendKey val="0"/>
              <c:showVal val="1"/>
              <c:showCatName val="0"/>
              <c:showSerName val="0"/>
              <c:showPercent val="0"/>
              <c:showBubbleSize val="0"/>
            </c:dLbl>
            <c:numFmt formatCode="#,##0.0" sourceLinked="0"/>
            <c:dLblPos val="r"/>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'3 Yr Rolling Avgs'!$AD$24:$AD$31</c:f>
              <c:numCache>
                <c:formatCode>0.00</c:formatCode>
                <c:ptCount val="8"/>
                <c:pt idx="0">
                  <c:v>10.845666666666666</c:v>
                </c:pt>
                <c:pt idx="1">
                  <c:v>9.7629999999999999</c:v>
                </c:pt>
                <c:pt idx="2">
                  <c:v>10.613666666666667</c:v>
                </c:pt>
                <c:pt idx="3">
                  <c:v>10.174666666666667</c:v>
                </c:pt>
                <c:pt idx="4">
                  <c:v>10.575333333333333</c:v>
                </c:pt>
                <c:pt idx="5">
                  <c:v>8.5536666666666665</c:v>
                </c:pt>
                <c:pt idx="6">
                  <c:v>7.06</c:v>
                </c:pt>
                <c:pt idx="7">
                  <c:v>7.0629999999999997</c:v>
                </c:pt>
              </c:numCache>
            </c:numRef>
          </c:val>
          <c:smooth val="0"/>
        </c:ser>
        <c:ser>
          <c:idx val="3"/>
          <c:order val="2"/>
          <c:tx>
            <c:v>TJHD</c:v>
          </c:tx>
          <c:spPr>
            <a:ln w="38100">
              <a:solidFill>
                <a:schemeClr val="accent5"/>
              </a:solidFill>
            </a:ln>
          </c:spPr>
          <c:marker>
            <c:symbol val="triangle"/>
            <c:size val="7"/>
            <c:spPr>
              <a:solidFill>
                <a:schemeClr val="accent5"/>
              </a:solidFill>
              <a:ln w="38100">
                <a:solidFill>
                  <a:schemeClr val="accent5"/>
                </a:solidFill>
              </a:ln>
              <a:scene3d>
                <a:camera prst="orthographicFront"/>
                <a:lightRig rig="threePt" dir="t"/>
              </a:scene3d>
              <a:sp3d>
                <a:bevelT/>
              </a:sp3d>
            </c:spPr>
          </c:marker>
          <c:dLbls>
            <c:dLbl>
              <c:idx val="0"/>
              <c:layout>
                <c:manualLayout>
                  <c:x val="-8.3333333333333329E-2"/>
                  <c:y val="1.8518518518518517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numFmt formatCode="#,##0.0" sourceLinked="0"/>
            <c:dLblPos val="r"/>
            <c:showLegendKey val="0"/>
            <c:showVal val="1"/>
            <c:showCatName val="0"/>
            <c:showSerName val="0"/>
            <c:showPercent val="0"/>
            <c:showBubbleSize val="0"/>
            <c:showLeaderLines val="0"/>
          </c:dLbls>
          <c:cat>
            <c:strRef>
              <c:f>'Year by Year'!$I$12:$I$19</c:f>
              <c:strCache>
                <c:ptCount val="8"/>
                <c:pt idx="0">
                  <c:v>2004-06</c:v>
                </c:pt>
                <c:pt idx="1">
                  <c:v>2005-07</c:v>
                </c:pt>
                <c:pt idx="2">
                  <c:v>2006-08</c:v>
                </c:pt>
                <c:pt idx="3">
                  <c:v>2007-09</c:v>
                </c:pt>
                <c:pt idx="4">
                  <c:v>2008-10</c:v>
                </c:pt>
                <c:pt idx="5">
                  <c:v>2009-11</c:v>
                </c:pt>
                <c:pt idx="6">
                  <c:v>2010-12</c:v>
                </c:pt>
                <c:pt idx="7">
                  <c:v>2011-13</c:v>
                </c:pt>
              </c:strCache>
            </c:strRef>
          </c:cat>
          <c:val>
            <c:numRef>
              <c:f>'Year by Year'!$J$402:$J$409</c:f>
              <c:numCache>
                <c:formatCode>0.00</c:formatCode>
                <c:ptCount val="8"/>
                <c:pt idx="0">
                  <c:v>9.2446666666666673</c:v>
                </c:pt>
                <c:pt idx="1">
                  <c:v>9.0750000000000011</c:v>
                </c:pt>
                <c:pt idx="2">
                  <c:v>9.1443333333333339</c:v>
                </c:pt>
                <c:pt idx="3">
                  <c:v>8.6549999999999994</c:v>
                </c:pt>
                <c:pt idx="4">
                  <c:v>8.5419999999999998</c:v>
                </c:pt>
                <c:pt idx="5">
                  <c:v>8.7349999999999994</c:v>
                </c:pt>
                <c:pt idx="6">
                  <c:v>9.4553333333333338</c:v>
                </c:pt>
                <c:pt idx="7">
                  <c:v>9.5416666666666661</c:v>
                </c:pt>
              </c:numCache>
            </c:numRef>
          </c:val>
          <c:smooth val="0"/>
        </c:ser>
        <c:ser>
          <c:idx val="2"/>
          <c:order val="3"/>
          <c:tx>
            <c:strRef>
              <c:f>'Year by Year'!$O$12</c:f>
              <c:strCache>
                <c:ptCount val="1"/>
                <c:pt idx="0">
                  <c:v>VA</c:v>
                </c:pt>
              </c:strCache>
            </c:strRef>
          </c:tx>
          <c:spPr>
            <a:ln>
              <a:solidFill>
                <a:sysClr val="windowText" lastClr="000000"/>
              </a:solidFill>
            </a:ln>
          </c:spPr>
          <c:marker>
            <c:spPr>
              <a:solidFill>
                <a:schemeClr val="tx1"/>
              </a:solidFill>
              <a:ln>
                <a:solidFill>
                  <a:sysClr val="windowText" lastClr="000000"/>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6"/>
              <c:layout/>
              <c:dLblPos val="t"/>
              <c:showLegendKey val="0"/>
              <c:showVal val="1"/>
              <c:showCatName val="0"/>
              <c:showSerName val="0"/>
              <c:showPercent val="0"/>
              <c:showBubbleSize val="0"/>
            </c:dLbl>
            <c:dLbl>
              <c:idx val="7"/>
              <c:layout/>
              <c:dLblPos val="t"/>
              <c:showLegendKey val="0"/>
              <c:showVal val="1"/>
              <c:showCatName val="0"/>
              <c:showSerName val="0"/>
              <c:showPercent val="0"/>
              <c:showBubbleSize val="0"/>
            </c:dLbl>
            <c:numFmt formatCode="#,##0.0" sourceLinked="0"/>
            <c:dLblPos val="t"/>
            <c:showLegendKey val="0"/>
            <c:showVal val="0"/>
            <c:showCatName val="0"/>
            <c:showSerName val="0"/>
            <c:showPercent val="0"/>
            <c:showBubbleSize val="0"/>
          </c:dLbls>
          <c:val>
            <c:numRef>
              <c:f>'Year by Year'!$N$43:$N$50</c:f>
              <c:numCache>
                <c:formatCode>0.00</c:formatCode>
                <c:ptCount val="8"/>
                <c:pt idx="0">
                  <c:v>12.639666666666665</c:v>
                </c:pt>
                <c:pt idx="1">
                  <c:v>12.282666666666666</c:v>
                </c:pt>
                <c:pt idx="2">
                  <c:v>12.027000000000001</c:v>
                </c:pt>
                <c:pt idx="3">
                  <c:v>11.802666666666667</c:v>
                </c:pt>
                <c:pt idx="4">
                  <c:v>11.616666666666667</c:v>
                </c:pt>
                <c:pt idx="5">
                  <c:v>11.323666666666668</c:v>
                </c:pt>
                <c:pt idx="6">
                  <c:v>11.279666666666666</c:v>
                </c:pt>
                <c:pt idx="7">
                  <c:v>11.337333333333333</c:v>
                </c:pt>
              </c:numCache>
            </c:numRef>
          </c:val>
          <c:smooth val="0"/>
        </c:ser>
        <c:dLbls>
          <c:showLegendKey val="0"/>
          <c:showVal val="0"/>
          <c:showCatName val="0"/>
          <c:showSerName val="0"/>
          <c:showPercent val="0"/>
          <c:showBubbleSize val="0"/>
        </c:dLbls>
        <c:marker val="1"/>
        <c:smooth val="0"/>
        <c:axId val="50282496"/>
        <c:axId val="50284032"/>
      </c:lineChart>
      <c:catAx>
        <c:axId val="50282496"/>
        <c:scaling>
          <c:orientation val="minMax"/>
        </c:scaling>
        <c:delete val="0"/>
        <c:axPos val="b"/>
        <c:numFmt formatCode="General" sourceLinked="1"/>
        <c:majorTickMark val="out"/>
        <c:minorTickMark val="none"/>
        <c:tickLblPos val="nextTo"/>
        <c:txPr>
          <a:bodyPr rot="-2700000"/>
          <a:lstStyle/>
          <a:p>
            <a:pPr>
              <a:defRPr/>
            </a:pPr>
            <a:endParaRPr lang="en-US"/>
          </a:p>
        </c:txPr>
        <c:crossAx val="50284032"/>
        <c:crosses val="autoZero"/>
        <c:auto val="1"/>
        <c:lblAlgn val="ctr"/>
        <c:lblOffset val="100"/>
        <c:noMultiLvlLbl val="0"/>
      </c:catAx>
      <c:valAx>
        <c:axId val="50284032"/>
        <c:scaling>
          <c:orientation val="minMax"/>
          <c:max val="20"/>
          <c:min val="0"/>
        </c:scaling>
        <c:delete val="0"/>
        <c:axPos val="l"/>
        <c:numFmt formatCode="0" sourceLinked="0"/>
        <c:majorTickMark val="out"/>
        <c:minorTickMark val="none"/>
        <c:tickLblPos val="nextTo"/>
        <c:crossAx val="5028249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Number of SIDS Deaths in TJHD by Year, 2001-14 </a:t>
            </a:r>
          </a:p>
        </c:rich>
      </c:tx>
      <c:layout/>
      <c:overlay val="0"/>
    </c:title>
    <c:autoTitleDeleted val="0"/>
    <c:plotArea>
      <c:layout/>
      <c:lineChart>
        <c:grouping val="standard"/>
        <c:varyColors val="0"/>
        <c:ser>
          <c:idx val="1"/>
          <c:order val="0"/>
          <c:tx>
            <c:strRef>
              <c:f>'SIDS Deaths By Year'!$B$2</c:f>
              <c:strCache>
                <c:ptCount val="1"/>
                <c:pt idx="0">
                  <c:v>Number of SIDS Deaths</c:v>
                </c:pt>
              </c:strCache>
            </c:strRef>
          </c:tx>
          <c:spPr>
            <a:ln>
              <a:solidFill>
                <a:schemeClr val="accent5"/>
              </a:solidFill>
            </a:ln>
          </c:spPr>
          <c:marker>
            <c:symbol val="circle"/>
            <c:size val="5"/>
            <c:spPr>
              <a:solidFill>
                <a:schemeClr val="accent5"/>
              </a:solidFill>
              <a:ln>
                <a:solidFill>
                  <a:schemeClr val="accent5"/>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4"/>
              <c:layout/>
              <c:dLblPos val="t"/>
              <c:showLegendKey val="0"/>
              <c:showVal val="1"/>
              <c:showCatName val="0"/>
              <c:showSerName val="0"/>
              <c:showPercent val="0"/>
              <c:showBubbleSize val="0"/>
            </c:dLbl>
            <c:dLbl>
              <c:idx val="8"/>
              <c:layout/>
              <c:dLblPos val="t"/>
              <c:showLegendKey val="0"/>
              <c:showVal val="1"/>
              <c:showCatName val="0"/>
              <c:showSerName val="0"/>
              <c:showPercent val="0"/>
              <c:showBubbleSize val="0"/>
            </c:dLbl>
            <c:dLbl>
              <c:idx val="10"/>
              <c:layout/>
              <c:dLblPos val="t"/>
              <c:showLegendKey val="0"/>
              <c:showVal val="1"/>
              <c:showCatName val="0"/>
              <c:showSerName val="0"/>
              <c:showPercent val="0"/>
              <c:showBubbleSize val="0"/>
            </c:dLbl>
            <c:dLbl>
              <c:idx val="13"/>
              <c:dLblPos val="t"/>
              <c:showLegendKey val="0"/>
              <c:showVal val="1"/>
              <c:showCatName val="0"/>
              <c:showSerName val="0"/>
              <c:showPercent val="0"/>
              <c:showBubbleSize val="0"/>
            </c:dLbl>
            <c:showLegendKey val="0"/>
            <c:showVal val="0"/>
            <c:showCatName val="0"/>
            <c:showSerName val="0"/>
            <c:showPercent val="0"/>
            <c:showBubbleSize val="0"/>
          </c:dLbls>
          <c:cat>
            <c:numRef>
              <c:f>'SIDS Deaths By Year'!$A$6:$A$16</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'SIDS Deaths By Year'!$B$6:$B$16</c:f>
              <c:numCache>
                <c:formatCode>General</c:formatCode>
                <c:ptCount val="11"/>
                <c:pt idx="0">
                  <c:v>2</c:v>
                </c:pt>
                <c:pt idx="1">
                  <c:v>4</c:v>
                </c:pt>
                <c:pt idx="2">
                  <c:v>1</c:v>
                </c:pt>
                <c:pt idx="3">
                  <c:v>3</c:v>
                </c:pt>
                <c:pt idx="4">
                  <c:v>5</c:v>
                </c:pt>
                <c:pt idx="5">
                  <c:v>1</c:v>
                </c:pt>
                <c:pt idx="6">
                  <c:v>1</c:v>
                </c:pt>
                <c:pt idx="7">
                  <c:v>1</c:v>
                </c:pt>
                <c:pt idx="8">
                  <c:v>0</c:v>
                </c:pt>
                <c:pt idx="9">
                  <c:v>1</c:v>
                </c:pt>
                <c:pt idx="10">
                  <c:v>1</c:v>
                </c:pt>
              </c:numCache>
            </c:numRef>
          </c:val>
          <c:smooth val="0"/>
        </c:ser>
        <c:dLbls>
          <c:showLegendKey val="0"/>
          <c:showVal val="0"/>
          <c:showCatName val="0"/>
          <c:showSerName val="0"/>
          <c:showPercent val="0"/>
          <c:showBubbleSize val="0"/>
        </c:dLbls>
        <c:marker val="1"/>
        <c:smooth val="0"/>
        <c:axId val="35708928"/>
        <c:axId val="35710464"/>
      </c:lineChart>
      <c:catAx>
        <c:axId val="35708928"/>
        <c:scaling>
          <c:orientation val="minMax"/>
        </c:scaling>
        <c:delete val="0"/>
        <c:axPos val="b"/>
        <c:numFmt formatCode="General" sourceLinked="1"/>
        <c:majorTickMark val="out"/>
        <c:minorTickMark val="none"/>
        <c:tickLblPos val="nextTo"/>
        <c:crossAx val="35710464"/>
        <c:crosses val="autoZero"/>
        <c:auto val="1"/>
        <c:lblAlgn val="ctr"/>
        <c:lblOffset val="100"/>
        <c:noMultiLvlLbl val="0"/>
      </c:catAx>
      <c:valAx>
        <c:axId val="35710464"/>
        <c:scaling>
          <c:orientation val="minMax"/>
          <c:max val="6"/>
          <c:min val="0"/>
        </c:scaling>
        <c:delete val="0"/>
        <c:axPos val="l"/>
        <c:numFmt formatCode="General" sourceLinked="1"/>
        <c:majorTickMark val="out"/>
        <c:minorTickMark val="none"/>
        <c:tickLblPos val="nextTo"/>
        <c:crossAx val="35708928"/>
        <c:crosses val="autoZero"/>
        <c:crossBetween val="between"/>
      </c:valAx>
    </c:plotArea>
    <c:plotVisOnly val="1"/>
    <c:dispBlanksAs val="gap"/>
    <c:showDLblsOverMax val="0"/>
  </c:chart>
  <c:txPr>
    <a:bodyPr/>
    <a:lstStyle/>
    <a:p>
      <a:pPr>
        <a:defRPr sz="1800">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Percent of Live Births with Prenatal Care Beginning in the first 13 Weeks, 3 Year Rolling averages, 2004-14</a:t>
            </a:r>
          </a:p>
        </c:rich>
      </c:tx>
      <c:layout/>
      <c:overlay val="0"/>
    </c:title>
    <c:autoTitleDeleted val="0"/>
    <c:plotArea>
      <c:layout>
        <c:manualLayout>
          <c:layoutTarget val="inner"/>
          <c:xMode val="edge"/>
          <c:yMode val="edge"/>
          <c:x val="8.1384894075576239E-2"/>
          <c:y val="0.19028944298629338"/>
          <c:w val="0.87755622582281967"/>
          <c:h val="0.50307106803957202"/>
        </c:manualLayout>
      </c:layout>
      <c:lineChart>
        <c:grouping val="standard"/>
        <c:varyColors val="0"/>
        <c:ser>
          <c:idx val="3"/>
          <c:order val="0"/>
          <c:tx>
            <c:strRef>
              <c:f>'1stTrimesterPrenatalCare'!$A$30</c:f>
              <c:strCache>
                <c:ptCount val="1"/>
                <c:pt idx="0">
                  <c:v>Greene</c:v>
                </c:pt>
              </c:strCache>
            </c:strRef>
          </c:tx>
          <c:spPr>
            <a:ln w="57150">
              <a:solidFill>
                <a:schemeClr val="accent4"/>
              </a:solidFill>
            </a:ln>
          </c:spPr>
          <c:marker>
            <c:symbol val="circle"/>
            <c:size val="5"/>
            <c:spPr>
              <a:solidFill>
                <a:schemeClr val="accent4"/>
              </a:solidFill>
              <a:ln w="57150">
                <a:solidFill>
                  <a:schemeClr val="accent4"/>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8"/>
              <c:layout>
                <c:manualLayout>
                  <c:x val="0"/>
                  <c:y val="2.7682414698162728E-2"/>
                </c:manualLayout>
              </c:layout>
              <c:dLblPos val="r"/>
              <c:showLegendKey val="0"/>
              <c:showVal val="1"/>
              <c:showCatName val="0"/>
              <c:showSerName val="0"/>
              <c:showPercent val="0"/>
              <c:showBubbleSize val="0"/>
            </c:dLbl>
            <c:dLbl>
              <c:idx val="11"/>
              <c:dLblPos val="r"/>
              <c:showLegendKey val="0"/>
              <c:showVal val="1"/>
              <c:showCatName val="0"/>
              <c:showSerName val="0"/>
              <c:showPercent val="0"/>
              <c:showBubbleSize val="0"/>
            </c:dLbl>
            <c:showLegendKey val="0"/>
            <c:showVal val="0"/>
            <c:showCatName val="0"/>
            <c:showSerName val="0"/>
            <c:showPercent val="0"/>
            <c:showBubbleSize val="0"/>
          </c:dLbls>
          <c:cat>
            <c:strRef>
              <c:f>'1stTrimesterPrenatalCare'!$F$26:$N$26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'1stTrimesterPrenatalCare'!$F$30:$N$30</c:f>
              <c:numCache>
                <c:formatCode>0.0%</c:formatCode>
                <c:ptCount val="9"/>
                <c:pt idx="0">
                  <c:v>0.78453333333333342</c:v>
                </c:pt>
                <c:pt idx="1">
                  <c:v>0.78186666666666671</c:v>
                </c:pt>
                <c:pt idx="2">
                  <c:v>0.77633333333333321</c:v>
                </c:pt>
                <c:pt idx="3">
                  <c:v>0.75466666666666671</c:v>
                </c:pt>
                <c:pt idx="4">
                  <c:v>0.7486666666666667</c:v>
                </c:pt>
                <c:pt idx="5">
                  <c:v>0.76</c:v>
                </c:pt>
                <c:pt idx="6">
                  <c:v>0.79800000000000004</c:v>
                </c:pt>
                <c:pt idx="7">
                  <c:v>0.81015942028985499</c:v>
                </c:pt>
                <c:pt idx="8">
                  <c:v>0.80042608695652173</c:v>
                </c:pt>
              </c:numCache>
            </c:numRef>
          </c:val>
          <c:smooth val="0"/>
        </c:ser>
        <c:ser>
          <c:idx val="5"/>
          <c:order val="1"/>
          <c:tx>
            <c:strRef>
              <c:f>'1stTrimesterPrenatalCare'!$A$32</c:f>
              <c:strCache>
                <c:ptCount val="1"/>
                <c:pt idx="0">
                  <c:v>Nelson</c:v>
                </c:pt>
              </c:strCache>
            </c:strRef>
          </c:tx>
          <c:spPr>
            <a:ln w="57150">
              <a:solidFill>
                <a:srgbClr val="FFC000"/>
              </a:solidFill>
            </a:ln>
          </c:spPr>
          <c:marker>
            <c:symbol val="circle"/>
            <c:size val="5"/>
            <c:spPr>
              <a:solidFill>
                <a:srgbClr val="FFC000"/>
              </a:solidFill>
              <a:ln w="57150">
                <a:solidFill>
                  <a:srgbClr val="FFC000"/>
                </a:solidFill>
              </a:ln>
              <a:scene3d>
                <a:camera prst="orthographicFront"/>
                <a:lightRig rig="threePt" dir="t"/>
              </a:scene3d>
              <a:sp3d>
                <a:bevelT/>
              </a:sp3d>
            </c:spPr>
          </c:marker>
          <c:dLbls>
            <c:dLbl>
              <c:idx val="0"/>
              <c:layout>
                <c:manualLayout>
                  <c:x val="-5.5006484333691964E-2"/>
                  <c:y val="4.8628306077124976E-2"/>
                </c:manualLayout>
              </c:layout>
              <c:dLblPos val="r"/>
              <c:showLegendKey val="0"/>
              <c:showVal val="1"/>
              <c:showCatName val="0"/>
              <c:showSerName val="0"/>
              <c:showPercent val="0"/>
              <c:showBubbleSize val="0"/>
            </c:dLbl>
            <c:dLbl>
              <c:idx val="8"/>
              <c:layout>
                <c:manualLayout>
                  <c:x val="0"/>
                  <c:y val="-3.5897435897435874E-2"/>
                </c:manualLayout>
              </c:layout>
              <c:dLblPos val="r"/>
              <c:showLegendKey val="0"/>
              <c:showVal val="1"/>
              <c:showCatName val="0"/>
              <c:showSerName val="0"/>
              <c:showPercent val="0"/>
              <c:showBubbleSize val="0"/>
            </c:dLbl>
            <c:dLbl>
              <c:idx val="11"/>
              <c:dLblPos val="b"/>
              <c:showLegendKey val="0"/>
              <c:showVal val="1"/>
              <c:showCatName val="0"/>
              <c:showSerName val="0"/>
              <c:showPercent val="0"/>
              <c:showBubbleSize val="0"/>
            </c:dLbl>
            <c:showLegendKey val="0"/>
            <c:showVal val="0"/>
            <c:showCatName val="0"/>
            <c:showSerName val="0"/>
            <c:showPercent val="0"/>
            <c:showBubbleSize val="0"/>
          </c:dLbls>
          <c:cat>
            <c:strRef>
              <c:f>'1stTrimesterPrenatalCare'!$F$26:$N$26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'1stTrimesterPrenatalCare'!$F$32:$N$32</c:f>
              <c:numCache>
                <c:formatCode>0.0%</c:formatCode>
                <c:ptCount val="9"/>
                <c:pt idx="0">
                  <c:v>0.78076666666666661</c:v>
                </c:pt>
                <c:pt idx="1">
                  <c:v>0.7594333333333334</c:v>
                </c:pt>
                <c:pt idx="2">
                  <c:v>0.77800000000000002</c:v>
                </c:pt>
                <c:pt idx="3">
                  <c:v>0.7626666666666666</c:v>
                </c:pt>
                <c:pt idx="4">
                  <c:v>0.75566666666666682</c:v>
                </c:pt>
                <c:pt idx="5">
                  <c:v>0.746</c:v>
                </c:pt>
                <c:pt idx="6">
                  <c:v>0.79200000000000004</c:v>
                </c:pt>
                <c:pt idx="7">
                  <c:v>0.80966666666666676</c:v>
                </c:pt>
                <c:pt idx="8">
                  <c:v>0.84266666666666667</c:v>
                </c:pt>
              </c:numCache>
            </c:numRef>
          </c:val>
          <c:smooth val="0"/>
        </c:ser>
        <c:ser>
          <c:idx val="4"/>
          <c:order val="2"/>
          <c:tx>
            <c:strRef>
              <c:f>'1stTrimesterPrenatalCare'!$A$33</c:f>
              <c:strCache>
                <c:ptCount val="1"/>
                <c:pt idx="0">
                  <c:v>Virginia</c:v>
                </c:pt>
              </c:strCache>
            </c:strRef>
          </c:tx>
          <c:spPr>
            <a:ln>
              <a:solidFill>
                <a:schemeClr val="tx1"/>
              </a:solidFill>
            </a:ln>
          </c:spPr>
          <c:marker>
            <c:symbol val="circle"/>
            <c:size val="5"/>
            <c:spPr>
              <a:solidFill>
                <a:schemeClr val="tx1"/>
              </a:solidFill>
              <a:ln>
                <a:solidFill>
                  <a:schemeClr val="tx1"/>
                </a:solidFill>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8"/>
              <c:layout>
                <c:manualLayout>
                  <c:x val="-1.0988737989894717E-2"/>
                  <c:y val="2.7303149606299211E-2"/>
                </c:manualLayout>
              </c:layout>
              <c:dLblPos val="r"/>
              <c:showLegendKey val="0"/>
              <c:showVal val="1"/>
              <c:showCatName val="0"/>
              <c:showSerName val="0"/>
              <c:showPercent val="0"/>
              <c:showBubbleSize val="0"/>
            </c:dLbl>
            <c:dLbl>
              <c:idx val="11"/>
              <c:dLblPos val="r"/>
              <c:showLegendKey val="0"/>
              <c:showVal val="1"/>
              <c:showCatName val="0"/>
              <c:showSerName val="0"/>
              <c:showPercent val="0"/>
              <c:showBubbleSize val="0"/>
            </c:dLbl>
            <c:showLegendKey val="0"/>
            <c:showVal val="0"/>
            <c:showCatName val="0"/>
            <c:showSerName val="0"/>
            <c:showPercent val="0"/>
            <c:showBubbleSize val="0"/>
          </c:dLbls>
          <c:cat>
            <c:strRef>
              <c:f>'1stTrimesterPrenatalCare'!$F$26:$N$26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'1stTrimesterPrenatalCare'!$F$33:$N$33</c:f>
              <c:numCache>
                <c:formatCode>0.0%</c:formatCode>
                <c:ptCount val="9"/>
                <c:pt idx="0">
                  <c:v>0.84299999999999997</c:v>
                </c:pt>
                <c:pt idx="1">
                  <c:v>0.83766666666666667</c:v>
                </c:pt>
                <c:pt idx="2">
                  <c:v>0.83899999999999997</c:v>
                </c:pt>
                <c:pt idx="3">
                  <c:v>0.83666666666666656</c:v>
                </c:pt>
                <c:pt idx="4">
                  <c:v>0.83233333333333326</c:v>
                </c:pt>
                <c:pt idx="5">
                  <c:v>0.81200000000000006</c:v>
                </c:pt>
                <c:pt idx="6">
                  <c:v>0.82499999999999996</c:v>
                </c:pt>
                <c:pt idx="7">
                  <c:v>0.82875187215417856</c:v>
                </c:pt>
                <c:pt idx="8">
                  <c:v>0.82908520548751186</c:v>
                </c:pt>
              </c:numCache>
            </c:numRef>
          </c:val>
          <c:smooth val="0"/>
        </c:ser>
        <c:ser>
          <c:idx val="8"/>
          <c:order val="3"/>
          <c:tx>
            <c:strRef>
              <c:f>'1stTrimesterPrenatalCare'!$A$35</c:f>
              <c:strCache>
                <c:ptCount val="1"/>
                <c:pt idx="0">
                  <c:v>Healthy People 2020 Target </c:v>
                </c:pt>
              </c:strCache>
            </c:strRef>
          </c:tx>
          <c:spPr>
            <a:ln>
              <a:solidFill>
                <a:srgbClr val="00B050"/>
              </a:solidFill>
            </a:ln>
          </c:spPr>
          <c:marker>
            <c:symbol val="none"/>
          </c:marker>
          <c:dLbls>
            <c:dLbl>
              <c:idx val="7"/>
              <c:layout>
                <c:manualLayout>
                  <c:x val="-3.9914559367823503E-2"/>
                  <c:y val="0.11809065213002221"/>
                </c:manualLayout>
              </c:layout>
              <c:dLblPos val="r"/>
              <c:showLegendKey val="0"/>
              <c:showVal val="1"/>
              <c:showCatName val="0"/>
              <c:showSerName val="1"/>
              <c:showPercent val="0"/>
              <c:showBubbleSize val="0"/>
            </c:dLbl>
            <c:dLbl>
              <c:idx val="11"/>
              <c:dLblPos val="b"/>
              <c:showLegendKey val="0"/>
              <c:showVal val="1"/>
              <c:showCatName val="0"/>
              <c:showSerName val="1"/>
              <c:showPercent val="0"/>
              <c:showBubbleSize val="0"/>
            </c:dLbl>
            <c:txPr>
              <a:bodyPr/>
              <a:lstStyle/>
              <a:p>
                <a:pPr>
                  <a:defRPr b="1">
                    <a:solidFill>
                      <a:srgbClr val="00B050"/>
                    </a:solidFill>
                  </a:defRPr>
                </a:pPr>
                <a:endParaRPr lang="en-US"/>
              </a:p>
            </c:txPr>
            <c:showLegendKey val="0"/>
            <c:showVal val="0"/>
            <c:showCatName val="0"/>
            <c:showSerName val="0"/>
            <c:showPercent val="0"/>
            <c:showBubbleSize val="0"/>
          </c:dLbls>
          <c:cat>
            <c:strRef>
              <c:f>'1stTrimesterPrenatalCare'!$F$26:$N$26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'1stTrimesterPrenatalCare'!$F$35:$N$35</c:f>
              <c:numCache>
                <c:formatCode>0.0%</c:formatCode>
                <c:ptCount val="9"/>
                <c:pt idx="0">
                  <c:v>0.77900000000000003</c:v>
                </c:pt>
                <c:pt idx="1">
                  <c:v>0.77900000000000003</c:v>
                </c:pt>
                <c:pt idx="2">
                  <c:v>0.77900000000000003</c:v>
                </c:pt>
                <c:pt idx="3">
                  <c:v>0.77900000000000003</c:v>
                </c:pt>
                <c:pt idx="4">
                  <c:v>0.77900000000000003</c:v>
                </c:pt>
                <c:pt idx="5">
                  <c:v>0.77900000000000003</c:v>
                </c:pt>
                <c:pt idx="6">
                  <c:v>0.77900000000000003</c:v>
                </c:pt>
                <c:pt idx="7">
                  <c:v>0.77900000000000003</c:v>
                </c:pt>
                <c:pt idx="8">
                  <c:v>0.77900000000000003</c:v>
                </c:pt>
              </c:numCache>
            </c:numRef>
          </c:val>
          <c:smooth val="0"/>
        </c:ser>
        <c:dLbls>
          <c:showLegendKey val="0"/>
          <c:showVal val="0"/>
          <c:showCatName val="0"/>
          <c:showSerName val="0"/>
          <c:showPercent val="0"/>
          <c:showBubbleSize val="0"/>
        </c:dLbls>
        <c:marker val="1"/>
        <c:smooth val="0"/>
        <c:axId val="39788928"/>
        <c:axId val="39790464"/>
      </c:lineChart>
      <c:catAx>
        <c:axId val="39788928"/>
        <c:scaling>
          <c:orientation val="minMax"/>
        </c:scaling>
        <c:delete val="0"/>
        <c:axPos val="b"/>
        <c:majorTickMark val="out"/>
        <c:minorTickMark val="none"/>
        <c:tickLblPos val="nextTo"/>
        <c:crossAx val="39790464"/>
        <c:crosses val="autoZero"/>
        <c:auto val="1"/>
        <c:lblAlgn val="ctr"/>
        <c:lblOffset val="100"/>
        <c:noMultiLvlLbl val="0"/>
      </c:catAx>
      <c:valAx>
        <c:axId val="39790464"/>
        <c:scaling>
          <c:orientation val="minMax"/>
        </c:scaling>
        <c:delete val="0"/>
        <c:axPos val="l"/>
        <c:majorGridlines>
          <c:spPr>
            <a:ln>
              <a:noFill/>
            </a:ln>
          </c:spPr>
        </c:majorGridlines>
        <c:numFmt formatCode="0%" sourceLinked="0"/>
        <c:majorTickMark val="out"/>
        <c:minorTickMark val="none"/>
        <c:tickLblPos val="nextTo"/>
        <c:crossAx val="39788928"/>
        <c:crosses val="autoZero"/>
        <c:crossBetween val="between"/>
      </c:valAx>
    </c:plotArea>
    <c:legend>
      <c:legendPos val="b"/>
      <c:layout>
        <c:manualLayout>
          <c:xMode val="edge"/>
          <c:yMode val="edge"/>
          <c:x val="4.3789639271124064E-3"/>
          <c:y val="0.93613460728176978"/>
          <c:w val="0.99346001634187664"/>
          <c:h val="6.386533414092469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Percentage of Mothers Who Had 10 or More Prenatal Care Visits, 3-Year Rolling Averages 2004-2014</a:t>
            </a:r>
          </a:p>
        </c:rich>
      </c:tx>
      <c:overlay val="0"/>
    </c:title>
    <c:autoTitleDeleted val="0"/>
    <c:plotArea>
      <c:layout>
        <c:manualLayout>
          <c:layoutTarget val="inner"/>
          <c:xMode val="edge"/>
          <c:yMode val="edge"/>
          <c:x val="9.12369802632962E-2"/>
          <c:y val="0.27205261411289117"/>
          <c:w val="0.85485023610876543"/>
          <c:h val="0.48630621172353466"/>
        </c:manualLayout>
      </c:layout>
      <c:lineChart>
        <c:grouping val="standard"/>
        <c:varyColors val="0"/>
        <c:ser>
          <c:idx val="3"/>
          <c:order val="0"/>
          <c:tx>
            <c:strRef>
              <c:f>'&lt;10 Prenatal Visits(D)'!$A$62</c:f>
              <c:strCache>
                <c:ptCount val="1"/>
                <c:pt idx="0">
                  <c:v>Greene</c:v>
                </c:pt>
              </c:strCache>
            </c:strRef>
          </c:tx>
          <c:spPr>
            <a:ln w="38100">
              <a:solidFill>
                <a:schemeClr val="accent4"/>
              </a:solidFill>
            </a:ln>
          </c:spPr>
          <c:marker>
            <c:symbol val="diamond"/>
            <c:size val="5"/>
            <c:spPr>
              <a:solidFill>
                <a:schemeClr val="accent4"/>
              </a:solidFill>
              <a:ln w="38100">
                <a:solidFill>
                  <a:schemeClr val="accent4"/>
                </a:solidFill>
              </a:ln>
              <a:scene3d>
                <a:camera prst="orthographicFront"/>
                <a:lightRig rig="threePt" dir="t"/>
              </a:scene3d>
              <a:sp3d>
                <a:bevelT/>
              </a:sp3d>
            </c:spPr>
          </c:marker>
          <c:dLbls>
            <c:dLbl>
              <c:idx val="0"/>
              <c:layout>
                <c:manualLayout>
                  <c:x val="-6.907591656608672E-2"/>
                  <c:y val="-7.575757575757576E-3"/>
                </c:manualLayout>
              </c:layout>
              <c:dLblPos val="r"/>
              <c:showLegendKey val="0"/>
              <c:showVal val="1"/>
              <c:showCatName val="0"/>
              <c:showSerName val="0"/>
              <c:showPercent val="0"/>
              <c:showBubbleSize val="0"/>
            </c:dLbl>
            <c:dLbl>
              <c:idx val="8"/>
              <c:dLblPos val="b"/>
              <c:showLegendKey val="0"/>
              <c:showVal val="1"/>
              <c:showCatName val="0"/>
              <c:showSerName val="0"/>
              <c:showPercent val="0"/>
              <c:showBubbleSize val="0"/>
            </c:dLbl>
            <c:dLbl>
              <c:idx val="12"/>
              <c:dLblPos val="r"/>
              <c:showLegendKey val="0"/>
              <c:showVal val="1"/>
              <c:showCatName val="0"/>
              <c:showSerName val="0"/>
              <c:showPercent val="0"/>
              <c:showBubbleSize val="0"/>
            </c:dLbl>
            <c:showLegendKey val="0"/>
            <c:showVal val="0"/>
            <c:showCatName val="0"/>
            <c:showSerName val="0"/>
            <c:showPercent val="0"/>
            <c:showBubbleSize val="0"/>
          </c:dLbls>
          <c:cat>
            <c:strRef>
              <c:f>'&lt;10 Prenatal Visits(D)'!$G$58:$O$58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'&lt;10 Prenatal Visits(D)'!$G$62:$O$62</c:f>
              <c:numCache>
                <c:formatCode>0.0%</c:formatCode>
                <c:ptCount val="9"/>
                <c:pt idx="0">
                  <c:v>0.72833333333333339</c:v>
                </c:pt>
                <c:pt idx="1">
                  <c:v>0.71666666666666667</c:v>
                </c:pt>
                <c:pt idx="2">
                  <c:v>0.69133333333333324</c:v>
                </c:pt>
                <c:pt idx="3">
                  <c:v>0.68266666666666664</c:v>
                </c:pt>
                <c:pt idx="4">
                  <c:v>0.67633333333333334</c:v>
                </c:pt>
                <c:pt idx="5">
                  <c:v>0.69266666666666676</c:v>
                </c:pt>
                <c:pt idx="6">
                  <c:v>0.70800000000000007</c:v>
                </c:pt>
                <c:pt idx="7">
                  <c:v>0.68695652173913047</c:v>
                </c:pt>
                <c:pt idx="8">
                  <c:v>0.68682318840579715</c:v>
                </c:pt>
              </c:numCache>
            </c:numRef>
          </c:val>
          <c:smooth val="0"/>
        </c:ser>
        <c:ser>
          <c:idx val="5"/>
          <c:order val="1"/>
          <c:tx>
            <c:strRef>
              <c:f>'&lt;10 Prenatal Visits(D)'!$A$64</c:f>
              <c:strCache>
                <c:ptCount val="1"/>
                <c:pt idx="0">
                  <c:v>Nelson</c:v>
                </c:pt>
              </c:strCache>
            </c:strRef>
          </c:tx>
          <c:spPr>
            <a:ln w="38100">
              <a:solidFill>
                <a:srgbClr val="FFC000"/>
              </a:solidFill>
            </a:ln>
          </c:spPr>
          <c:marker>
            <c:symbol val="diamond"/>
            <c:size val="5"/>
            <c:spPr>
              <a:solidFill>
                <a:srgbClr val="FFC000"/>
              </a:solidFill>
              <a:ln w="38100">
                <a:solidFill>
                  <a:srgbClr val="FFC000"/>
                </a:solidFill>
              </a:ln>
              <a:scene3d>
                <a:camera prst="orthographicFront"/>
                <a:lightRig rig="threePt" dir="t"/>
              </a:scene3d>
              <a:sp3d>
                <a:bevelT/>
              </a:sp3d>
            </c:spPr>
          </c:marker>
          <c:dLbls>
            <c:dLbl>
              <c:idx val="0"/>
              <c:dLblPos val="b"/>
              <c:showLegendKey val="0"/>
              <c:showVal val="1"/>
              <c:showCatName val="0"/>
              <c:showSerName val="0"/>
              <c:showPercent val="0"/>
              <c:showBubbleSize val="0"/>
            </c:dLbl>
            <c:dLbl>
              <c:idx val="8"/>
              <c:layout>
                <c:manualLayout>
                  <c:x val="-4.3814850487613952E-3"/>
                  <c:y val="2.1141702114821855E-2"/>
                </c:manualLayout>
              </c:layout>
              <c:dLblPos val="r"/>
              <c:showLegendKey val="0"/>
              <c:showVal val="1"/>
              <c:showCatName val="0"/>
              <c:showSerName val="0"/>
              <c:showPercent val="0"/>
              <c:showBubbleSize val="0"/>
            </c:dLbl>
            <c:dLbl>
              <c:idx val="12"/>
              <c:dLblPos val="r"/>
              <c:showLegendKey val="0"/>
              <c:showVal val="1"/>
              <c:showCatName val="0"/>
              <c:showSerName val="0"/>
              <c:showPercent val="0"/>
              <c:showBubbleSize val="0"/>
            </c:dLbl>
            <c:showLegendKey val="0"/>
            <c:showVal val="0"/>
            <c:showCatName val="0"/>
            <c:showSerName val="0"/>
            <c:showPercent val="0"/>
            <c:showBubbleSize val="0"/>
          </c:dLbls>
          <c:cat>
            <c:strRef>
              <c:f>'&lt;10 Prenatal Visits(D)'!$G$58:$O$58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'&lt;10 Prenatal Visits(D)'!$G$64:$O$64</c:f>
              <c:numCache>
                <c:formatCode>0.0%</c:formatCode>
                <c:ptCount val="9"/>
                <c:pt idx="0">
                  <c:v>0.70666666666666667</c:v>
                </c:pt>
                <c:pt idx="1">
                  <c:v>0.68199999999999994</c:v>
                </c:pt>
                <c:pt idx="2">
                  <c:v>0.67566666666666675</c:v>
                </c:pt>
                <c:pt idx="3">
                  <c:v>0.6296666666666666</c:v>
                </c:pt>
                <c:pt idx="4">
                  <c:v>0.64033333333333331</c:v>
                </c:pt>
                <c:pt idx="5">
                  <c:v>0.67866666666666653</c:v>
                </c:pt>
                <c:pt idx="6">
                  <c:v>0.75200000000000011</c:v>
                </c:pt>
                <c:pt idx="7">
                  <c:v>0.77733333333333332</c:v>
                </c:pt>
                <c:pt idx="8">
                  <c:v>0.77846666666666664</c:v>
                </c:pt>
              </c:numCache>
            </c:numRef>
          </c:val>
          <c:smooth val="0"/>
        </c:ser>
        <c:ser>
          <c:idx val="4"/>
          <c:order val="2"/>
          <c:tx>
            <c:strRef>
              <c:f>'&lt;10 Prenatal Visits(D)'!$A$66</c:f>
              <c:strCache>
                <c:ptCount val="1"/>
                <c:pt idx="0">
                  <c:v>Virginia</c:v>
                </c:pt>
              </c:strCache>
            </c:strRef>
          </c:tx>
          <c:spPr>
            <a:ln w="28575">
              <a:solidFill>
                <a:schemeClr val="tx1"/>
              </a:solidFill>
            </a:ln>
          </c:spPr>
          <c:marker>
            <c:symbol val="triangle"/>
            <c:size val="5"/>
            <c:spPr>
              <a:solidFill>
                <a:schemeClr val="tx1"/>
              </a:solidFill>
              <a:ln w="28575">
                <a:solidFill>
                  <a:schemeClr val="tx1"/>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7"/>
              <c:dLblPos val="t"/>
              <c:showLegendKey val="0"/>
              <c:showVal val="1"/>
              <c:showCatName val="0"/>
              <c:showSerName val="0"/>
              <c:showPercent val="0"/>
              <c:showBubbleSize val="0"/>
            </c:dLbl>
            <c:dLbl>
              <c:idx val="8"/>
              <c:dLblPos val="t"/>
              <c:showLegendKey val="0"/>
              <c:showVal val="1"/>
              <c:showCatName val="0"/>
              <c:showSerName val="0"/>
              <c:showPercent val="0"/>
              <c:showBubbleSize val="0"/>
            </c:dLbl>
            <c:dLbl>
              <c:idx val="12"/>
              <c:dLblPos val="t"/>
              <c:showLegendKey val="0"/>
              <c:showVal val="1"/>
              <c:showCatName val="0"/>
              <c:showSerName val="0"/>
              <c:showPercent val="0"/>
              <c:showBubbleSize val="0"/>
            </c:dLbl>
            <c:showLegendKey val="0"/>
            <c:showVal val="0"/>
            <c:showCatName val="0"/>
            <c:showSerName val="0"/>
            <c:showPercent val="0"/>
            <c:showBubbleSize val="0"/>
          </c:dLbls>
          <c:cat>
            <c:strRef>
              <c:f>'&lt;10 Prenatal Visits(D)'!$G$58:$O$58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'&lt;10 Prenatal Visits(D)'!$G$66:$O$66</c:f>
              <c:numCache>
                <c:formatCode>0.0%</c:formatCode>
                <c:ptCount val="9"/>
                <c:pt idx="0">
                  <c:v>0.78566666666666674</c:v>
                </c:pt>
                <c:pt idx="1">
                  <c:v>0.77033333333333331</c:v>
                </c:pt>
                <c:pt idx="2">
                  <c:v>0.76266666666666671</c:v>
                </c:pt>
                <c:pt idx="3">
                  <c:v>0.77033333333333331</c:v>
                </c:pt>
                <c:pt idx="4">
                  <c:v>0.77733333333333332</c:v>
                </c:pt>
                <c:pt idx="5">
                  <c:v>0.78500000000000003</c:v>
                </c:pt>
                <c:pt idx="6">
                  <c:v>0.79</c:v>
                </c:pt>
                <c:pt idx="7">
                  <c:v>0.79968491914843554</c:v>
                </c:pt>
                <c:pt idx="8">
                  <c:v>0.80358491914843544</c:v>
                </c:pt>
              </c:numCache>
            </c:numRef>
          </c:val>
          <c:smooth val="0"/>
        </c:ser>
        <c:dLbls>
          <c:showLegendKey val="0"/>
          <c:showVal val="0"/>
          <c:showCatName val="0"/>
          <c:showSerName val="0"/>
          <c:showPercent val="0"/>
          <c:showBubbleSize val="0"/>
        </c:dLbls>
        <c:marker val="1"/>
        <c:smooth val="0"/>
        <c:axId val="41054592"/>
        <c:axId val="41056128"/>
      </c:lineChart>
      <c:catAx>
        <c:axId val="41054592"/>
        <c:scaling>
          <c:orientation val="minMax"/>
        </c:scaling>
        <c:delete val="0"/>
        <c:axPos val="b"/>
        <c:numFmt formatCode="General" sourceLinked="1"/>
        <c:majorTickMark val="out"/>
        <c:minorTickMark val="none"/>
        <c:tickLblPos val="nextTo"/>
        <c:crossAx val="41056128"/>
        <c:crosses val="autoZero"/>
        <c:auto val="1"/>
        <c:lblAlgn val="ctr"/>
        <c:lblOffset val="100"/>
        <c:noMultiLvlLbl val="0"/>
      </c:catAx>
      <c:valAx>
        <c:axId val="41056128"/>
        <c:scaling>
          <c:orientation val="minMax"/>
          <c:max val="0.85000000000000042"/>
          <c:min val="0"/>
        </c:scaling>
        <c:delete val="0"/>
        <c:axPos val="l"/>
        <c:majorGridlines>
          <c:spPr>
            <a:ln>
              <a:noFill/>
            </a:ln>
          </c:spPr>
        </c:majorGridlines>
        <c:numFmt formatCode="0%" sourceLinked="0"/>
        <c:majorTickMark val="out"/>
        <c:minorTickMark val="none"/>
        <c:tickLblPos val="nextTo"/>
        <c:crossAx val="41054592"/>
        <c:crosses val="autoZero"/>
        <c:crossBetween val="between"/>
      </c:valAx>
    </c:plotArea>
    <c:legend>
      <c:legendPos val="b"/>
      <c:layout>
        <c:manualLayout>
          <c:xMode val="edge"/>
          <c:yMode val="edge"/>
          <c:x val="0"/>
          <c:y val="0.94457351923336852"/>
          <c:w val="0.98745861431077875"/>
          <c:h val="5.5426554439315788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Percentage of Live Births to Mothers With Less Than a 12th Grade Education in TJHD, 3-Year Rolling Averages, 2004-14</a:t>
            </a:r>
          </a:p>
        </c:rich>
      </c:tx>
      <c:layout>
        <c:manualLayout>
          <c:xMode val="edge"/>
          <c:yMode val="edge"/>
          <c:x val="0.12423511557449596"/>
          <c:y val="1.7944065874944939E-3"/>
        </c:manualLayout>
      </c:layout>
      <c:overlay val="0"/>
    </c:title>
    <c:autoTitleDeleted val="0"/>
    <c:plotArea>
      <c:layout/>
      <c:lineChart>
        <c:grouping val="standard"/>
        <c:varyColors val="0"/>
        <c:ser>
          <c:idx val="3"/>
          <c:order val="0"/>
          <c:tx>
            <c:strRef>
              <c:f>'&lt;12 grade'!$A$20</c:f>
              <c:strCache>
                <c:ptCount val="1"/>
                <c:pt idx="0">
                  <c:v>Greene</c:v>
                </c:pt>
              </c:strCache>
            </c:strRef>
          </c:tx>
          <c:spPr>
            <a:ln>
              <a:solidFill>
                <a:schemeClr val="accent4"/>
              </a:solidFill>
            </a:ln>
          </c:spPr>
          <c:marker>
            <c:symbol val="circle"/>
            <c:size val="5"/>
            <c:spPr>
              <a:solidFill>
                <a:schemeClr val="accent4"/>
              </a:solidFill>
              <a:ln>
                <a:solidFill>
                  <a:schemeClr val="accent4"/>
                </a:solidFill>
              </a:ln>
              <a:scene3d>
                <a:camera prst="orthographicFront"/>
                <a:lightRig rig="threePt" dir="t"/>
              </a:scene3d>
              <a:sp3d>
                <a:bevelT/>
              </a:sp3d>
            </c:spPr>
          </c:marker>
          <c:dLbls>
            <c:dLbl>
              <c:idx val="0"/>
              <c:layout>
                <c:manualLayout>
                  <c:x val="-7.4833333333333335E-2"/>
                  <c:y val="-1.2626262626262626E-2"/>
                </c:manualLayout>
              </c:layout>
              <c:dLblPos val="r"/>
              <c:showLegendKey val="0"/>
              <c:showVal val="1"/>
              <c:showCatName val="0"/>
              <c:showSerName val="0"/>
              <c:showPercent val="0"/>
              <c:showBubbleSize val="0"/>
            </c:dLbl>
            <c:dLbl>
              <c:idx val="7"/>
              <c:layout>
                <c:manualLayout>
                  <c:x val="-3.5343031485910094E-2"/>
                  <c:y val="5.7074327595084288E-2"/>
                </c:manualLayout>
              </c:layout>
              <c:showLegendKey val="0"/>
              <c:showVal val="1"/>
              <c:showCatName val="0"/>
              <c:showSerName val="0"/>
              <c:showPercent val="0"/>
              <c:showBubbleSize val="0"/>
            </c:dLbl>
            <c:dLbl>
              <c:idx val="8"/>
              <c:showLegendKey val="0"/>
              <c:showVal val="1"/>
              <c:showCatName val="0"/>
              <c:showSerName val="0"/>
              <c:showPercent val="0"/>
              <c:showBubbleSize val="0"/>
            </c:dLbl>
            <c:dLbl>
              <c:idx val="9"/>
              <c:dLblPos val="b"/>
              <c:showLegendKey val="0"/>
              <c:showVal val="1"/>
              <c:showCatName val="0"/>
              <c:showSerName val="0"/>
              <c:showPercent val="0"/>
              <c:showBubbleSize val="0"/>
            </c:dLbl>
            <c:showLegendKey val="0"/>
            <c:showVal val="0"/>
            <c:showCatName val="0"/>
            <c:showSerName val="0"/>
            <c:showPercent val="0"/>
            <c:showBubbleSize val="0"/>
          </c:dLbls>
          <c:cat>
            <c:strRef>
              <c:f>'&lt;12 grade'!$D$16:$L$16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'&lt;12 grade'!$D$20:$L$20</c:f>
              <c:numCache>
                <c:formatCode>0%</c:formatCode>
                <c:ptCount val="9"/>
                <c:pt idx="0">
                  <c:v>0.13</c:v>
                </c:pt>
                <c:pt idx="1">
                  <c:v>0.12</c:v>
                </c:pt>
                <c:pt idx="2">
                  <c:v>0.13</c:v>
                </c:pt>
                <c:pt idx="3">
                  <c:v>0.13</c:v>
                </c:pt>
                <c:pt idx="4">
                  <c:v>0.12</c:v>
                </c:pt>
                <c:pt idx="5">
                  <c:v>0.11</c:v>
                </c:pt>
                <c:pt idx="6">
                  <c:v>0.09</c:v>
                </c:pt>
                <c:pt idx="7">
                  <c:v>9.0666666666666673E-2</c:v>
                </c:pt>
                <c:pt idx="8">
                  <c:v>7.9166666666666677E-2</c:v>
                </c:pt>
              </c:numCache>
            </c:numRef>
          </c:val>
          <c:smooth val="0"/>
        </c:ser>
        <c:ser>
          <c:idx val="5"/>
          <c:order val="1"/>
          <c:tx>
            <c:strRef>
              <c:f>'&lt;12 grade'!$A$22</c:f>
              <c:strCache>
                <c:ptCount val="1"/>
                <c:pt idx="0">
                  <c:v>Nelson</c:v>
                </c:pt>
              </c:strCache>
            </c:strRef>
          </c:tx>
          <c:spPr>
            <a:ln>
              <a:solidFill>
                <a:srgbClr val="FFC000"/>
              </a:solidFill>
            </a:ln>
          </c:spPr>
          <c:marker>
            <c:symbol val="circle"/>
            <c:size val="5"/>
            <c:spPr>
              <a:solidFill>
                <a:srgbClr val="FFC000"/>
              </a:solidFill>
              <a:ln>
                <a:solidFill>
                  <a:srgbClr val="FFC000"/>
                </a:solidFill>
              </a:ln>
              <a:scene3d>
                <a:camera prst="orthographicFront"/>
                <a:lightRig rig="threePt" dir="t"/>
              </a:scene3d>
              <a:sp3d>
                <a:bevelT/>
              </a:sp3d>
            </c:spPr>
          </c:marker>
          <c:dLbls>
            <c:dLbl>
              <c:idx val="0"/>
              <c:dLblPos val="b"/>
              <c:showLegendKey val="0"/>
              <c:showVal val="1"/>
              <c:showCatName val="0"/>
              <c:showSerName val="0"/>
              <c:showPercent val="0"/>
              <c:showBubbleSize val="0"/>
            </c:dLbl>
            <c:dLbl>
              <c:idx val="7"/>
              <c:layout>
                <c:manualLayout>
                  <c:x val="-5.1836446179334812E-2"/>
                  <c:y val="-4.8920852224357964E-2"/>
                </c:manualLayout>
              </c:layout>
              <c:showLegendKey val="0"/>
              <c:showVal val="1"/>
              <c:showCatName val="0"/>
              <c:showSerName val="0"/>
              <c:showPercent val="0"/>
              <c:showBubbleSize val="0"/>
            </c:dLbl>
            <c:dLbl>
              <c:idx val="8"/>
              <c:dLblPos val="t"/>
              <c:showLegendKey val="0"/>
              <c:showVal val="1"/>
              <c:showCatName val="0"/>
              <c:showSerName val="0"/>
              <c:showPercent val="0"/>
              <c:showBubbleSize val="0"/>
            </c:dLbl>
            <c:dLbl>
              <c:idx val="9"/>
              <c:dLblPos val="t"/>
              <c:showLegendKey val="0"/>
              <c:showVal val="1"/>
              <c:showCatName val="0"/>
              <c:showSerName val="0"/>
              <c:showPercent val="0"/>
              <c:showBubbleSize val="0"/>
            </c:dLbl>
            <c:showLegendKey val="0"/>
            <c:showVal val="0"/>
            <c:showCatName val="0"/>
            <c:showSerName val="0"/>
            <c:showPercent val="0"/>
            <c:showBubbleSize val="0"/>
          </c:dLbls>
          <c:cat>
            <c:strRef>
              <c:f>'&lt;12 grade'!$D$16:$L$16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'&lt;12 grade'!$D$22:$L$22</c:f>
              <c:numCache>
                <c:formatCode>0%</c:formatCode>
                <c:ptCount val="9"/>
                <c:pt idx="0">
                  <c:v>0.12</c:v>
                </c:pt>
                <c:pt idx="1">
                  <c:v>0.15</c:v>
                </c:pt>
                <c:pt idx="2">
                  <c:v>0.15</c:v>
                </c:pt>
                <c:pt idx="3">
                  <c:v>0.17</c:v>
                </c:pt>
                <c:pt idx="4">
                  <c:v>0.14000000000000001</c:v>
                </c:pt>
                <c:pt idx="5">
                  <c:v>0.13</c:v>
                </c:pt>
                <c:pt idx="6">
                  <c:v>0.13</c:v>
                </c:pt>
                <c:pt idx="7">
                  <c:v>0.14000000000000001</c:v>
                </c:pt>
                <c:pt idx="8">
                  <c:v>0.13633333333333333</c:v>
                </c:pt>
              </c:numCache>
            </c:numRef>
          </c:val>
          <c:smooth val="0"/>
        </c:ser>
        <c:ser>
          <c:idx val="4"/>
          <c:order val="2"/>
          <c:tx>
            <c:strRef>
              <c:f>'&lt;12 grade'!$A$23</c:f>
              <c:strCache>
                <c:ptCount val="1"/>
                <c:pt idx="0">
                  <c:v>Virginia</c:v>
                </c:pt>
              </c:strCache>
            </c:strRef>
          </c:tx>
          <c:spPr>
            <a:ln>
              <a:solidFill>
                <a:schemeClr val="tx1"/>
              </a:solidFill>
            </a:ln>
          </c:spPr>
          <c:marker>
            <c:symbol val="circle"/>
            <c:size val="5"/>
            <c:spPr>
              <a:solidFill>
                <a:schemeClr val="tx1"/>
              </a:solidFill>
              <a:ln>
                <a:solidFill>
                  <a:schemeClr val="tx1"/>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8"/>
              <c:layout>
                <c:manualLayout>
                  <c:x val="-1.6835156761650677E-2"/>
                  <c:y val="-3.7108585031760032E-2"/>
                </c:manualLayout>
              </c:layout>
              <c:dLblPos val="r"/>
              <c:showLegendKey val="0"/>
              <c:showVal val="1"/>
              <c:showCatName val="0"/>
              <c:showSerName val="0"/>
              <c:showPercent val="0"/>
              <c:showBubbleSize val="0"/>
            </c:dLbl>
            <c:dLbl>
              <c:idx val="9"/>
              <c:dLblPos val="r"/>
              <c:showLegendKey val="0"/>
              <c:showVal val="1"/>
              <c:showCatName val="0"/>
              <c:showSerName val="0"/>
              <c:showPercent val="0"/>
              <c:showBubbleSize val="0"/>
            </c:dLbl>
            <c:showLegendKey val="0"/>
            <c:showVal val="0"/>
            <c:showCatName val="0"/>
            <c:showSerName val="0"/>
            <c:showPercent val="0"/>
            <c:showBubbleSize val="0"/>
          </c:dLbls>
          <c:cat>
            <c:strRef>
              <c:f>'&lt;12 grade'!$D$16:$L$16</c:f>
              <c:strCache>
                <c:ptCount val="9"/>
                <c:pt idx="0">
                  <c:v>2004-2006</c:v>
                </c:pt>
                <c:pt idx="1">
                  <c:v>2005-2007</c:v>
                </c:pt>
                <c:pt idx="2">
                  <c:v>2006-2008</c:v>
                </c:pt>
                <c:pt idx="3">
                  <c:v>2007-2009</c:v>
                </c:pt>
                <c:pt idx="4">
                  <c:v>2008-2010</c:v>
                </c:pt>
                <c:pt idx="5">
                  <c:v>2009-2011</c:v>
                </c:pt>
                <c:pt idx="6">
                  <c:v>2010-2012</c:v>
                </c:pt>
                <c:pt idx="7">
                  <c:v>2011-2013</c:v>
                </c:pt>
                <c:pt idx="8">
                  <c:v>2012-2014</c:v>
                </c:pt>
              </c:strCache>
            </c:strRef>
          </c:cat>
          <c:val>
            <c:numRef>
              <c:f>'&lt;12 grade'!$D$23:$L$23</c:f>
              <c:numCache>
                <c:formatCode>0%</c:formatCode>
                <c:ptCount val="9"/>
                <c:pt idx="0">
                  <c:v>0.15</c:v>
                </c:pt>
                <c:pt idx="1">
                  <c:v>0.15</c:v>
                </c:pt>
                <c:pt idx="2">
                  <c:v>0.15</c:v>
                </c:pt>
                <c:pt idx="3">
                  <c:v>0.14000000000000001</c:v>
                </c:pt>
                <c:pt idx="4">
                  <c:v>0.13</c:v>
                </c:pt>
                <c:pt idx="5">
                  <c:v>0.12</c:v>
                </c:pt>
                <c:pt idx="6">
                  <c:v>0.11166666666666665</c:v>
                </c:pt>
                <c:pt idx="7">
                  <c:v>0.10366666666666668</c:v>
                </c:pt>
                <c:pt idx="8">
                  <c:v>9.7033333333333346E-2</c:v>
                </c:pt>
              </c:numCache>
            </c:numRef>
          </c:val>
          <c:smooth val="0"/>
        </c:ser>
        <c:dLbls>
          <c:showLegendKey val="0"/>
          <c:showVal val="0"/>
          <c:showCatName val="0"/>
          <c:showSerName val="0"/>
          <c:showPercent val="0"/>
          <c:showBubbleSize val="0"/>
        </c:dLbls>
        <c:marker val="1"/>
        <c:smooth val="0"/>
        <c:axId val="41796736"/>
        <c:axId val="41798272"/>
      </c:lineChart>
      <c:catAx>
        <c:axId val="41796736"/>
        <c:scaling>
          <c:orientation val="minMax"/>
        </c:scaling>
        <c:delete val="0"/>
        <c:axPos val="b"/>
        <c:majorTickMark val="out"/>
        <c:minorTickMark val="none"/>
        <c:tickLblPos val="nextTo"/>
        <c:crossAx val="41798272"/>
        <c:crosses val="autoZero"/>
        <c:auto val="1"/>
        <c:lblAlgn val="ctr"/>
        <c:lblOffset val="100"/>
        <c:noMultiLvlLbl val="0"/>
      </c:catAx>
      <c:valAx>
        <c:axId val="41798272"/>
        <c:scaling>
          <c:orientation val="minMax"/>
        </c:scaling>
        <c:delete val="0"/>
        <c:axPos val="l"/>
        <c:majorGridlines>
          <c:spPr>
            <a:ln>
              <a:noFill/>
            </a:ln>
          </c:spPr>
        </c:majorGridlines>
        <c:numFmt formatCode="0%" sourceLinked="1"/>
        <c:majorTickMark val="out"/>
        <c:minorTickMark val="none"/>
        <c:tickLblPos val="nextTo"/>
        <c:crossAx val="41796736"/>
        <c:crosses val="autoZero"/>
        <c:crossBetween val="between"/>
      </c:valAx>
    </c:plotArea>
    <c:legend>
      <c:legendPos val="b"/>
      <c:layout>
        <c:manualLayout>
          <c:xMode val="edge"/>
          <c:yMode val="edge"/>
          <c:x val="4.1601049868766401E-5"/>
          <c:y val="0.89269406665075957"/>
          <c:w val="0.99880551181102362"/>
          <c:h val="9.975284339457567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of Live Births to Mothers Who Reported Smoking During Pregnancy, 3-Year Rolling Averages, 2004-2014</a:t>
            </a:r>
          </a:p>
        </c:rich>
      </c:tx>
      <c:overlay val="0"/>
    </c:title>
    <c:autoTitleDeleted val="0"/>
    <c:plotArea>
      <c:layout>
        <c:manualLayout>
          <c:layoutTarget val="inner"/>
          <c:xMode val="edge"/>
          <c:yMode val="edge"/>
          <c:x val="7.9238817605673098E-2"/>
          <c:y val="0.20959744639996006"/>
          <c:w val="0.86054079700372887"/>
          <c:h val="0.5177710862151732"/>
        </c:manualLayout>
      </c:layout>
      <c:lineChart>
        <c:grouping val="standard"/>
        <c:varyColors val="0"/>
        <c:ser>
          <c:idx val="3"/>
          <c:order val="0"/>
          <c:tx>
            <c:strRef>
              <c:f>Smoking!$A$32</c:f>
              <c:strCache>
                <c:ptCount val="1"/>
                <c:pt idx="0">
                  <c:v>Greene</c:v>
                </c:pt>
              </c:strCache>
            </c:strRef>
          </c:tx>
          <c:spPr>
            <a:ln w="38100">
              <a:solidFill>
                <a:schemeClr val="accent4"/>
              </a:solidFill>
            </a:ln>
          </c:spPr>
          <c:marker>
            <c:symbol val="circle"/>
            <c:size val="5"/>
            <c:spPr>
              <a:solidFill>
                <a:schemeClr val="accent4"/>
              </a:solidFill>
              <a:ln w="38100">
                <a:solidFill>
                  <a:schemeClr val="accent4"/>
                </a:solidFill>
              </a:ln>
              <a:scene3d>
                <a:camera prst="orthographicFront"/>
                <a:lightRig rig="threePt" dir="t"/>
              </a:scene3d>
              <a:sp3d>
                <a:bevelT/>
              </a:sp3d>
            </c:spPr>
          </c:marker>
          <c:dLbls>
            <c:dLbl>
              <c:idx val="0"/>
              <c:layout>
                <c:manualLayout>
                  <c:x val="-4.0962628213832468E-3"/>
                  <c:y val="-2.8503562945368172E-2"/>
                </c:manualLayout>
              </c:layout>
              <c:dLblPos val="r"/>
              <c:showLegendKey val="0"/>
              <c:showVal val="1"/>
              <c:showCatName val="0"/>
              <c:showSerName val="0"/>
              <c:showPercent val="0"/>
              <c:showBubbleSize val="0"/>
            </c:dLbl>
            <c:dLbl>
              <c:idx val="7"/>
              <c:dLblPos val="t"/>
              <c:showLegendKey val="0"/>
              <c:showVal val="1"/>
              <c:showCatName val="0"/>
              <c:showSerName val="0"/>
              <c:showPercent val="0"/>
              <c:showBubbleSize val="0"/>
            </c:dLbl>
            <c:dLbl>
              <c:idx val="8"/>
              <c:layout>
                <c:manualLayout>
                  <c:x val="-4.6221326563425792E-2"/>
                  <c:y val="-3.0229487347335739E-2"/>
                </c:manualLayout>
              </c:layout>
              <c:dLblPos val="r"/>
              <c:showLegendKey val="0"/>
              <c:showVal val="1"/>
              <c:showCatName val="0"/>
              <c:showSerName val="0"/>
              <c:showPercent val="0"/>
              <c:showBubbleSize val="0"/>
            </c:dLbl>
            <c:dLbl>
              <c:idx val="12"/>
              <c:dLblPos val="r"/>
              <c:showLegendKey val="0"/>
              <c:showVal val="1"/>
              <c:showCatName val="0"/>
              <c:showSerName val="0"/>
              <c:showPercent val="0"/>
              <c:showBubbleSize val="0"/>
            </c:dLbl>
            <c:dLblPos val="r"/>
            <c:showLegendKey val="0"/>
            <c:showVal val="0"/>
            <c:showCatName val="0"/>
            <c:showSerName val="0"/>
            <c:showPercent val="0"/>
            <c:showBubbleSize val="0"/>
          </c:dLbls>
          <c:cat>
            <c:strRef>
              <c:f>Smoking!$G$28:$O$28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Smoking!$G$32:$O$32</c:f>
              <c:numCache>
                <c:formatCode>0.0%</c:formatCode>
                <c:ptCount val="9"/>
                <c:pt idx="0">
                  <c:v>9.1033333333333341E-2</c:v>
                </c:pt>
                <c:pt idx="1">
                  <c:v>8.1233333333333338E-2</c:v>
                </c:pt>
                <c:pt idx="2">
                  <c:v>6.8066666666666664E-2</c:v>
                </c:pt>
                <c:pt idx="3">
                  <c:v>4.8133333333333334E-2</c:v>
                </c:pt>
                <c:pt idx="4">
                  <c:v>3.6699999999999997E-2</c:v>
                </c:pt>
                <c:pt idx="5">
                  <c:v>3.1E-2</c:v>
                </c:pt>
                <c:pt idx="6">
                  <c:v>2.8999999999999998E-2</c:v>
                </c:pt>
                <c:pt idx="7">
                  <c:v>4.766666666666667E-2</c:v>
                </c:pt>
                <c:pt idx="8">
                  <c:v>4.3199999999999995E-2</c:v>
                </c:pt>
              </c:numCache>
            </c:numRef>
          </c:val>
          <c:smooth val="0"/>
        </c:ser>
        <c:ser>
          <c:idx val="5"/>
          <c:order val="1"/>
          <c:tx>
            <c:strRef>
              <c:f>Smoking!$A$34</c:f>
              <c:strCache>
                <c:ptCount val="1"/>
                <c:pt idx="0">
                  <c:v>Nelson</c:v>
                </c:pt>
              </c:strCache>
            </c:strRef>
          </c:tx>
          <c:spPr>
            <a:ln w="38100">
              <a:solidFill>
                <a:srgbClr val="FFC000"/>
              </a:solidFill>
            </a:ln>
          </c:spPr>
          <c:marker>
            <c:symbol val="circle"/>
            <c:size val="5"/>
            <c:spPr>
              <a:solidFill>
                <a:srgbClr val="FFC000"/>
              </a:solidFill>
              <a:ln w="38100">
                <a:solidFill>
                  <a:srgbClr val="FFC000"/>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7"/>
              <c:dLblPos val="t"/>
              <c:showLegendKey val="0"/>
              <c:showVal val="1"/>
              <c:showCatName val="0"/>
              <c:showSerName val="0"/>
              <c:showPercent val="0"/>
              <c:showBubbleSize val="0"/>
            </c:dLbl>
            <c:dLbl>
              <c:idx val="8"/>
              <c:dLblPos val="t"/>
              <c:showLegendKey val="0"/>
              <c:showVal val="1"/>
              <c:showCatName val="0"/>
              <c:showSerName val="0"/>
              <c:showPercent val="0"/>
              <c:showBubbleSize val="0"/>
            </c:dLbl>
            <c:dLbl>
              <c:idx val="12"/>
              <c:dLblPos val="r"/>
              <c:showLegendKey val="0"/>
              <c:showVal val="1"/>
              <c:showCatName val="0"/>
              <c:showSerName val="0"/>
              <c:showPercent val="0"/>
              <c:showBubbleSize val="0"/>
            </c:dLbl>
            <c:showLegendKey val="0"/>
            <c:showVal val="0"/>
            <c:showCatName val="0"/>
            <c:showSerName val="0"/>
            <c:showPercent val="0"/>
            <c:showBubbleSize val="0"/>
          </c:dLbls>
          <c:cat>
            <c:strRef>
              <c:f>Smoking!$G$28:$O$28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Smoking!$G$34:$O$34</c:f>
              <c:numCache>
                <c:formatCode>0.0%</c:formatCode>
                <c:ptCount val="9"/>
                <c:pt idx="0">
                  <c:v>0.11736666666666667</c:v>
                </c:pt>
                <c:pt idx="1">
                  <c:v>0.14773333333333336</c:v>
                </c:pt>
                <c:pt idx="2">
                  <c:v>0.15623333333333334</c:v>
                </c:pt>
                <c:pt idx="3">
                  <c:v>0.17559999999999998</c:v>
                </c:pt>
                <c:pt idx="4">
                  <c:v>0.16093333333333334</c:v>
                </c:pt>
                <c:pt idx="5">
                  <c:v>0.15466666666666665</c:v>
                </c:pt>
                <c:pt idx="6">
                  <c:v>0.13700000000000001</c:v>
                </c:pt>
                <c:pt idx="7">
                  <c:v>0.14533333333333334</c:v>
                </c:pt>
                <c:pt idx="8">
                  <c:v>0.12940000000000002</c:v>
                </c:pt>
              </c:numCache>
            </c:numRef>
          </c:val>
          <c:smooth val="0"/>
        </c:ser>
        <c:ser>
          <c:idx val="4"/>
          <c:order val="2"/>
          <c:tx>
            <c:strRef>
              <c:f>Smoking!$A$36</c:f>
              <c:strCache>
                <c:ptCount val="1"/>
                <c:pt idx="0">
                  <c:v>Virginia</c:v>
                </c:pt>
              </c:strCache>
            </c:strRef>
          </c:tx>
          <c:spPr>
            <a:ln>
              <a:solidFill>
                <a:schemeClr val="tx1"/>
              </a:solidFill>
            </a:ln>
          </c:spPr>
          <c:marker>
            <c:symbol val="circle"/>
            <c:size val="5"/>
            <c:spPr>
              <a:solidFill>
                <a:schemeClr val="tx1"/>
              </a:solidFill>
              <a:ln>
                <a:solidFill>
                  <a:schemeClr val="tx1"/>
                </a:solidFill>
              </a:ln>
              <a:scene3d>
                <a:camera prst="orthographicFront"/>
                <a:lightRig rig="threePt" dir="t"/>
              </a:scene3d>
              <a:sp3d>
                <a:bevelT/>
              </a:sp3d>
            </c:spPr>
          </c:marker>
          <c:dLbls>
            <c:dLbl>
              <c:idx val="0"/>
              <c:dLblPos val="b"/>
              <c:showLegendKey val="0"/>
              <c:showVal val="1"/>
              <c:showCatName val="0"/>
              <c:showSerName val="0"/>
              <c:showPercent val="0"/>
              <c:showBubbleSize val="0"/>
            </c:dLbl>
            <c:dLbl>
              <c:idx val="7"/>
              <c:dLblPos val="t"/>
              <c:showLegendKey val="0"/>
              <c:showVal val="1"/>
              <c:showCatName val="0"/>
              <c:showSerName val="0"/>
              <c:showPercent val="0"/>
              <c:showBubbleSize val="0"/>
            </c:dLbl>
            <c:dLbl>
              <c:idx val="8"/>
              <c:dLblPos val="t"/>
              <c:showLegendKey val="0"/>
              <c:showVal val="1"/>
              <c:showCatName val="0"/>
              <c:showSerName val="0"/>
              <c:showPercent val="0"/>
              <c:showBubbleSize val="0"/>
            </c:dLbl>
            <c:dLbl>
              <c:idx val="12"/>
              <c:dLblPos val="r"/>
              <c:showLegendKey val="0"/>
              <c:showVal val="1"/>
              <c:showCatName val="0"/>
              <c:showSerName val="0"/>
              <c:showPercent val="0"/>
              <c:showBubbleSize val="0"/>
            </c:dLbl>
            <c:showLegendKey val="0"/>
            <c:showVal val="0"/>
            <c:showCatName val="0"/>
            <c:showSerName val="0"/>
            <c:showPercent val="0"/>
            <c:showBubbleSize val="0"/>
          </c:dLbls>
          <c:cat>
            <c:strRef>
              <c:f>Smoking!$G$28:$O$28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Smoking!$G$36:$O$36</c:f>
              <c:numCache>
                <c:formatCode>0.0%</c:formatCode>
                <c:ptCount val="9"/>
                <c:pt idx="0">
                  <c:v>6.7233333333333326E-2</c:v>
                </c:pt>
                <c:pt idx="1">
                  <c:v>6.480000000000001E-2</c:v>
                </c:pt>
                <c:pt idx="2">
                  <c:v>6.3433333333333328E-2</c:v>
                </c:pt>
                <c:pt idx="3">
                  <c:v>6.1733333333333335E-2</c:v>
                </c:pt>
                <c:pt idx="4">
                  <c:v>6.0766666666666663E-2</c:v>
                </c:pt>
                <c:pt idx="5">
                  <c:v>6.4666666666666664E-2</c:v>
                </c:pt>
                <c:pt idx="6">
                  <c:v>6.7000000000000004E-2</c:v>
                </c:pt>
                <c:pt idx="7">
                  <c:v>7.9500000000000001E-2</c:v>
                </c:pt>
                <c:pt idx="8">
                  <c:v>6.9849999999999995E-2</c:v>
                </c:pt>
              </c:numCache>
            </c:numRef>
          </c:val>
          <c:smooth val="0"/>
        </c:ser>
        <c:dLbls>
          <c:showLegendKey val="0"/>
          <c:showVal val="0"/>
          <c:showCatName val="0"/>
          <c:showSerName val="0"/>
          <c:showPercent val="0"/>
          <c:showBubbleSize val="0"/>
        </c:dLbls>
        <c:marker val="1"/>
        <c:smooth val="0"/>
        <c:axId val="41917824"/>
        <c:axId val="42357888"/>
      </c:lineChart>
      <c:lineChart>
        <c:grouping val="standard"/>
        <c:varyColors val="0"/>
        <c:ser>
          <c:idx val="8"/>
          <c:order val="3"/>
          <c:tx>
            <c:strRef>
              <c:f>Smoking!$A$37</c:f>
              <c:strCache>
                <c:ptCount val="1"/>
                <c:pt idx="0">
                  <c:v>Healthy People 2020</c:v>
                </c:pt>
              </c:strCache>
            </c:strRef>
          </c:tx>
          <c:spPr>
            <a:ln w="38100">
              <a:solidFill>
                <a:srgbClr val="00B050"/>
              </a:solidFill>
            </a:ln>
          </c:spPr>
          <c:marker>
            <c:symbol val="none"/>
          </c:marker>
          <c:dLbls>
            <c:dLbl>
              <c:idx val="1"/>
              <c:layout>
                <c:manualLayout>
                  <c:x val="3.1802320161966879E-2"/>
                  <c:y val="-4.1456848772763261E-2"/>
                </c:manualLayout>
              </c:layout>
              <c:dLblPos val="r"/>
              <c:showLegendKey val="0"/>
              <c:showVal val="1"/>
              <c:showCatName val="0"/>
              <c:showSerName val="1"/>
              <c:showPercent val="0"/>
              <c:showBubbleSize val="0"/>
            </c:dLbl>
            <c:dLbl>
              <c:idx val="12"/>
              <c:layout>
                <c:manualLayout>
                  <c:x val="-0.40533052809213815"/>
                  <c:y val="-3.1670625494853522E-3"/>
                </c:manualLayout>
              </c:layout>
              <c:dLblPos val="r"/>
              <c:showLegendKey val="0"/>
              <c:showVal val="1"/>
              <c:showCatName val="0"/>
              <c:showSerName val="1"/>
              <c:showPercent val="0"/>
              <c:showBubbleSize val="0"/>
            </c:dLbl>
            <c:txPr>
              <a:bodyPr/>
              <a:lstStyle/>
              <a:p>
                <a:pPr>
                  <a:defRPr b="1">
                    <a:solidFill>
                      <a:srgbClr val="00B050"/>
                    </a:solidFill>
                  </a:defRPr>
                </a:pPr>
                <a:endParaRPr lang="en-US"/>
              </a:p>
            </c:txPr>
            <c:showLegendKey val="0"/>
            <c:showVal val="0"/>
            <c:showCatName val="0"/>
            <c:showSerName val="0"/>
            <c:showPercent val="0"/>
            <c:showBubbleSize val="0"/>
          </c:dLbls>
          <c:cat>
            <c:strRef>
              <c:f>Smoking!$G$28:$O$28</c:f>
              <c:strCache>
                <c:ptCount val="9"/>
                <c:pt idx="0">
                  <c:v>2004-06</c:v>
                </c:pt>
                <c:pt idx="1">
                  <c:v>2005-07</c:v>
                </c:pt>
                <c:pt idx="2">
                  <c:v>2006-08</c:v>
                </c:pt>
                <c:pt idx="3">
                  <c:v>2007-09</c:v>
                </c:pt>
                <c:pt idx="4">
                  <c:v>2008-10</c:v>
                </c:pt>
                <c:pt idx="5">
                  <c:v>2009-11</c:v>
                </c:pt>
                <c:pt idx="6">
                  <c:v>2010-12</c:v>
                </c:pt>
                <c:pt idx="7">
                  <c:v>2011-13</c:v>
                </c:pt>
                <c:pt idx="8">
                  <c:v>2012-14</c:v>
                </c:pt>
              </c:strCache>
            </c:strRef>
          </c:cat>
          <c:val>
            <c:numRef>
              <c:f>Smoking!$G$37:$O$37</c:f>
              <c:numCache>
                <c:formatCode>0.0%</c:formatCode>
                <c:ptCount val="9"/>
                <c:pt idx="0">
                  <c:v>1.4E-2</c:v>
                </c:pt>
                <c:pt idx="1">
                  <c:v>1.4E-2</c:v>
                </c:pt>
                <c:pt idx="2">
                  <c:v>1.4E-2</c:v>
                </c:pt>
                <c:pt idx="3">
                  <c:v>1.4E-2</c:v>
                </c:pt>
                <c:pt idx="4">
                  <c:v>1.4E-2</c:v>
                </c:pt>
                <c:pt idx="5">
                  <c:v>1.3999999999999999E-2</c:v>
                </c:pt>
                <c:pt idx="6">
                  <c:v>1.3999999999999999E-2</c:v>
                </c:pt>
                <c:pt idx="7">
                  <c:v>1.3999999999999999E-2</c:v>
                </c:pt>
                <c:pt idx="8">
                  <c:v>1.3999999999999999E-2</c:v>
                </c:pt>
              </c:numCache>
            </c:numRef>
          </c:val>
          <c:smooth val="0"/>
        </c:ser>
        <c:dLbls>
          <c:showLegendKey val="0"/>
          <c:showVal val="0"/>
          <c:showCatName val="0"/>
          <c:showSerName val="0"/>
          <c:showPercent val="0"/>
          <c:showBubbleSize val="0"/>
        </c:dLbls>
        <c:marker val="1"/>
        <c:smooth val="0"/>
        <c:axId val="42361216"/>
        <c:axId val="42359424"/>
      </c:lineChart>
      <c:catAx>
        <c:axId val="41917824"/>
        <c:scaling>
          <c:orientation val="minMax"/>
        </c:scaling>
        <c:delete val="0"/>
        <c:axPos val="b"/>
        <c:numFmt formatCode="General" sourceLinked="1"/>
        <c:majorTickMark val="out"/>
        <c:minorTickMark val="none"/>
        <c:tickLblPos val="nextTo"/>
        <c:crossAx val="42357888"/>
        <c:crosses val="autoZero"/>
        <c:auto val="1"/>
        <c:lblAlgn val="ctr"/>
        <c:lblOffset val="100"/>
        <c:noMultiLvlLbl val="0"/>
      </c:catAx>
      <c:valAx>
        <c:axId val="42357888"/>
        <c:scaling>
          <c:orientation val="minMax"/>
          <c:max val="0.2"/>
          <c:min val="0"/>
        </c:scaling>
        <c:delete val="0"/>
        <c:axPos val="l"/>
        <c:majorGridlines>
          <c:spPr>
            <a:ln>
              <a:noFill/>
            </a:ln>
          </c:spPr>
        </c:majorGridlines>
        <c:numFmt formatCode="0%" sourceLinked="0"/>
        <c:majorTickMark val="out"/>
        <c:minorTickMark val="none"/>
        <c:tickLblPos val="nextTo"/>
        <c:crossAx val="41917824"/>
        <c:crosses val="autoZero"/>
        <c:crossBetween val="between"/>
        <c:majorUnit val="0.05"/>
      </c:valAx>
      <c:valAx>
        <c:axId val="42359424"/>
        <c:scaling>
          <c:orientation val="minMax"/>
          <c:max val="0.5"/>
        </c:scaling>
        <c:delete val="1"/>
        <c:axPos val="r"/>
        <c:numFmt formatCode="0%" sourceLinked="0"/>
        <c:majorTickMark val="none"/>
        <c:minorTickMark val="none"/>
        <c:tickLblPos val="none"/>
        <c:crossAx val="42361216"/>
        <c:crosses val="max"/>
        <c:crossBetween val="midCat"/>
        <c:majorUnit val="0.05"/>
      </c:valAx>
      <c:catAx>
        <c:axId val="42361216"/>
        <c:scaling>
          <c:orientation val="minMax"/>
        </c:scaling>
        <c:delete val="0"/>
        <c:axPos val="t"/>
        <c:majorTickMark val="none"/>
        <c:minorTickMark val="none"/>
        <c:tickLblPos val="none"/>
        <c:crossAx val="42359424"/>
        <c:crosses val="max"/>
        <c:auto val="1"/>
        <c:lblAlgn val="ctr"/>
        <c:lblOffset val="100"/>
        <c:noMultiLvlLbl val="0"/>
      </c:catAx>
      <c:spPr>
        <a:noFill/>
        <a:ln>
          <a:solidFill>
            <a:srgbClr val="868686"/>
          </a:solidFill>
        </a:ln>
      </c:spPr>
    </c:plotArea>
    <c:legend>
      <c:legendPos val="b"/>
      <c:legendEntry>
        <c:idx val="3"/>
        <c:delete val="1"/>
      </c:legendEntry>
      <c:layout>
        <c:manualLayout>
          <c:xMode val="edge"/>
          <c:yMode val="edge"/>
          <c:x val="0"/>
          <c:y val="0.90051508407054826"/>
          <c:w val="1"/>
          <c:h val="8.702165198471333E-2"/>
        </c:manualLayout>
      </c:layout>
      <c:overlay val="0"/>
      <c:spPr>
        <a:ln>
          <a:noFill/>
        </a:ln>
      </c:spPr>
    </c:legend>
    <c:plotVisOnly val="1"/>
    <c:dispBlanksAs val="gap"/>
    <c:showDLblsOverMax val="0"/>
  </c:chart>
  <c:spPr>
    <a:ln>
      <a:noFill/>
    </a:ln>
  </c:spPr>
  <c:txPr>
    <a:bodyPr/>
    <a:lstStyle/>
    <a:p>
      <a:pPr>
        <a:defRPr sz="1800">
          <a:latin typeface="+mn-lt"/>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Mental </a:t>
            </a:r>
            <a:r>
              <a:rPr lang="en-US" dirty="0"/>
              <a:t>Health Emergency Services </a:t>
            </a:r>
            <a:r>
              <a:rPr lang="en-US" dirty="0" smtClean="0"/>
              <a:t>by Type in Consumers</a:t>
            </a:r>
            <a:r>
              <a:rPr lang="en-US" baseline="0" dirty="0" smtClean="0"/>
              <a:t> Served by Region 10</a:t>
            </a:r>
            <a:r>
              <a:rPr lang="en-US" dirty="0" smtClean="0"/>
              <a:t> </a:t>
            </a:r>
            <a:r>
              <a:rPr lang="en-US" dirty="0"/>
              <a:t>in 2015</a:t>
            </a:r>
          </a:p>
        </c:rich>
      </c:tx>
      <c:overlay val="0"/>
    </c:title>
    <c:autoTitleDeleted val="0"/>
    <c:plotArea>
      <c:layout/>
      <c:pieChart>
        <c:varyColors val="1"/>
        <c:ser>
          <c:idx val="0"/>
          <c:order val="0"/>
          <c:tx>
            <c:strRef>
              <c:f>'[Mental Health Data revised KKR.xlsx]Reg X Emer Svcs'!$V$15</c:f>
              <c:strCache>
                <c:ptCount val="1"/>
                <c:pt idx="0">
                  <c:v>Percent of MH Emergency Services in each type for 2015</c:v>
                </c:pt>
              </c:strCache>
            </c:strRef>
          </c:tx>
          <c:spPr>
            <a:scene3d>
              <a:camera prst="orthographicFront"/>
              <a:lightRig rig="threePt" dir="t"/>
            </a:scene3d>
            <a:sp3d>
              <a:bevelT/>
            </a:sp3d>
          </c:spPr>
          <c:dLbls>
            <c:dLbl>
              <c:idx val="0"/>
              <c:layout>
                <c:manualLayout>
                  <c:x val="0.12518313648293963"/>
                  <c:y val="0.20194464328322595"/>
                </c:manualLayout>
              </c:layout>
              <c:tx>
                <c:rich>
                  <a:bodyPr/>
                  <a:lstStyle/>
                  <a:p>
                    <a:r>
                      <a:rPr lang="en-US" dirty="0"/>
                      <a:t>Emergency Custody Order Evaluations, 20.1</a:t>
                    </a:r>
                    <a:r>
                      <a:rPr lang="en-US" dirty="0" smtClean="0"/>
                      <a:t>%, (n = 511)</a:t>
                    </a:r>
                    <a:endParaRPr lang="en-US" dirty="0"/>
                  </a:p>
                </c:rich>
              </c:tx>
              <c:dLblPos val="bestFit"/>
              <c:showLegendKey val="0"/>
              <c:showVal val="1"/>
              <c:showCatName val="1"/>
              <c:showSerName val="0"/>
              <c:showPercent val="0"/>
              <c:showBubbleSize val="0"/>
            </c:dLbl>
            <c:dLbl>
              <c:idx val="1"/>
              <c:layout>
                <c:manualLayout>
                  <c:x val="4.1412729658792648E-2"/>
                  <c:y val="-4.3513481269386783E-2"/>
                </c:manualLayout>
              </c:layout>
              <c:tx>
                <c:rich>
                  <a:bodyPr/>
                  <a:lstStyle/>
                  <a:p>
                    <a:r>
                      <a:rPr lang="en-US" dirty="0"/>
                      <a:t>Temporary Detention Orders Issued, 26.6</a:t>
                    </a:r>
                    <a:r>
                      <a:rPr lang="en-US" dirty="0" smtClean="0"/>
                      <a:t>%</a:t>
                    </a:r>
                    <a:r>
                      <a:rPr lang="en-US" baseline="0" dirty="0" smtClean="0"/>
                      <a:t> (n =676)</a:t>
                    </a:r>
                    <a:endParaRPr lang="en-US" dirty="0"/>
                  </a:p>
                </c:rich>
              </c:tx>
              <c:dLblPos val="bestFit"/>
              <c:showLegendKey val="0"/>
              <c:showVal val="1"/>
              <c:showCatName val="1"/>
              <c:showSerName val="0"/>
              <c:showPercent val="0"/>
              <c:showBubbleSize val="0"/>
            </c:dLbl>
            <c:dLbl>
              <c:idx val="2"/>
              <c:tx>
                <c:rich>
                  <a:bodyPr/>
                  <a:lstStyle/>
                  <a:p>
                    <a:r>
                      <a:rPr lang="en-US"/>
                      <a:t>Hospital Admissions, 35.0</a:t>
                    </a:r>
                    <a:r>
                      <a:rPr lang="en-US" smtClean="0"/>
                      <a:t>%</a:t>
                    </a:r>
                    <a:r>
                      <a:rPr lang="en-US" baseline="0" smtClean="0"/>
                      <a:t> (n = 891)</a:t>
                    </a:r>
                    <a:endParaRPr lang="en-US"/>
                  </a:p>
                </c:rich>
              </c:tx>
              <c:dLblPos val="bestFit"/>
              <c:showLegendKey val="0"/>
              <c:showVal val="1"/>
              <c:showCatName val="1"/>
              <c:showSerName val="0"/>
              <c:showPercent val="0"/>
              <c:showBubbleSize val="0"/>
            </c:dLbl>
            <c:dLbl>
              <c:idx val="3"/>
              <c:layout>
                <c:manualLayout>
                  <c:x val="-0.17051646981627297"/>
                  <c:y val="0.22664141414141414"/>
                </c:manualLayout>
              </c:layout>
              <c:tx>
                <c:rich>
                  <a:bodyPr/>
                  <a:lstStyle/>
                  <a:p>
                    <a:r>
                      <a:rPr lang="en-US" dirty="0"/>
                      <a:t>Wellness Recovery Center Referrals, 14.9</a:t>
                    </a:r>
                    <a:r>
                      <a:rPr lang="en-US" dirty="0" smtClean="0"/>
                      <a:t>% (n=379)</a:t>
                    </a:r>
                    <a:endParaRPr lang="en-US" dirty="0"/>
                  </a:p>
                </c:rich>
              </c:tx>
              <c:dLblPos val="bestFit"/>
              <c:showLegendKey val="0"/>
              <c:showVal val="1"/>
              <c:showCatName val="1"/>
              <c:showSerName val="0"/>
              <c:showPercent val="0"/>
              <c:showBubbleSize val="0"/>
            </c:dLbl>
            <c:txPr>
              <a:bodyPr/>
              <a:lstStyle/>
              <a:p>
                <a:pPr>
                  <a:defRPr b="1"/>
                </a:pPr>
                <a:endParaRPr lang="en-US"/>
              </a:p>
            </c:txPr>
            <c:dLblPos val="bestFit"/>
            <c:showLegendKey val="0"/>
            <c:showVal val="1"/>
            <c:showCatName val="1"/>
            <c:showSerName val="0"/>
            <c:showPercent val="0"/>
            <c:showBubbleSize val="0"/>
            <c:showLeaderLines val="1"/>
          </c:dLbls>
          <c:cat>
            <c:strRef>
              <c:f>'[Mental Health Data revised KKR.xlsx]Reg X Emer Svcs'!$U$16:$U$19</c:f>
              <c:strCache>
                <c:ptCount val="4"/>
                <c:pt idx="0">
                  <c:v>Emergency Custody Order Evaluations</c:v>
                </c:pt>
                <c:pt idx="1">
                  <c:v>Temporary Detention Orders Issued</c:v>
                </c:pt>
                <c:pt idx="2">
                  <c:v>Hospital Admissions</c:v>
                </c:pt>
                <c:pt idx="3">
                  <c:v>Wellness Recovery Center Referrals</c:v>
                </c:pt>
              </c:strCache>
            </c:strRef>
          </c:cat>
          <c:val>
            <c:numRef>
              <c:f>'[Mental Health Data revised KKR.xlsx]Reg X Emer Svcs'!$V$16:$V$19</c:f>
              <c:numCache>
                <c:formatCode>0.0%</c:formatCode>
                <c:ptCount val="4"/>
                <c:pt idx="0">
                  <c:v>0.20094376720408966</c:v>
                </c:pt>
                <c:pt idx="1">
                  <c:v>0.26582776248525364</c:v>
                </c:pt>
                <c:pt idx="2">
                  <c:v>0.35037357451828549</c:v>
                </c:pt>
                <c:pt idx="3">
                  <c:v>0.14903657097915848</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Unintentional Injury Mortality, Rate per 100,000 Population (Age-Adjusted), 3-Year Rolling Averages, 1999-2013</a:t>
            </a:r>
          </a:p>
        </c:rich>
      </c:tx>
      <c:overlay val="0"/>
    </c:title>
    <c:autoTitleDeleted val="0"/>
    <c:plotArea>
      <c:layout/>
      <c:lineChart>
        <c:grouping val="standard"/>
        <c:varyColors val="0"/>
        <c:ser>
          <c:idx val="0"/>
          <c:order val="0"/>
          <c:tx>
            <c:strRef>
              <c:f>'Unintentional Inj. Deaths'!$A$33</c:f>
              <c:strCache>
                <c:ptCount val="1"/>
                <c:pt idx="0">
                  <c:v>Greene</c:v>
                </c:pt>
              </c:strCache>
            </c:strRef>
          </c:tx>
          <c:spPr>
            <a:ln w="57150">
              <a:solidFill>
                <a:schemeClr val="accent4"/>
              </a:solidFill>
            </a:ln>
          </c:spPr>
          <c:marker>
            <c:symbol val="triangle"/>
            <c:size val="7"/>
            <c:spPr>
              <a:solidFill>
                <a:schemeClr val="accent4"/>
              </a:solidFill>
              <a:ln w="57150">
                <a:solidFill>
                  <a:schemeClr val="accent4"/>
                </a:solidFill>
              </a:ln>
              <a:scene3d>
                <a:camera prst="orthographicFront"/>
                <a:lightRig rig="threePt" dir="t"/>
              </a:scene3d>
              <a:sp3d>
                <a:bevelT/>
              </a:sp3d>
            </c:spPr>
          </c:marker>
          <c:dLbls>
            <c:dLbl>
              <c:idx val="0"/>
              <c:layout>
                <c:manualLayout>
                  <c:x val="-4.6054199475065616E-2"/>
                  <c:y val="-3.1393484625785423E-2"/>
                </c:manualLayout>
              </c:layout>
              <c:dLblPos val="r"/>
              <c:showLegendKey val="0"/>
              <c:showVal val="1"/>
              <c:showCatName val="0"/>
              <c:showSerName val="0"/>
              <c:showPercent val="0"/>
              <c:showBubbleSize val="0"/>
            </c:dLbl>
            <c:dLbl>
              <c:idx val="12"/>
              <c:layout>
                <c:manualLayout>
                  <c:x val="-2.8375065616797899E-2"/>
                  <c:y val="-3.4794347367867649E-2"/>
                </c:manualLayout>
              </c:layout>
              <c:dLblPos val="r"/>
              <c:showLegendKey val="0"/>
              <c:showVal val="1"/>
              <c:showCatName val="0"/>
              <c:showSerName val="0"/>
              <c:showPercent val="0"/>
              <c:showBubbleSize val="0"/>
            </c:dLbl>
            <c:numFmt formatCode="#,##0" sourceLinked="0"/>
            <c:showLegendKey val="0"/>
            <c:showVal val="0"/>
            <c:showCatName val="0"/>
            <c:showSerName val="0"/>
            <c:showPercent val="0"/>
            <c:showBubbleSize val="0"/>
          </c:dLbls>
          <c:cat>
            <c:strRef>
              <c:f>'Unintentional Inj. Deaths'!$B$29:$N$29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2011-13</c:v>
                </c:pt>
              </c:strCache>
            </c:strRef>
          </c:cat>
          <c:val>
            <c:numRef>
              <c:f>'Unintentional Inj. Deaths'!$B$33:$N$33</c:f>
              <c:numCache>
                <c:formatCode>0.0</c:formatCode>
                <c:ptCount val="13"/>
                <c:pt idx="0">
                  <c:v>46</c:v>
                </c:pt>
                <c:pt idx="1">
                  <c:v>44.266666666666673</c:v>
                </c:pt>
                <c:pt idx="2">
                  <c:v>43.9</c:v>
                </c:pt>
                <c:pt idx="3">
                  <c:v>46.333333333333336</c:v>
                </c:pt>
                <c:pt idx="4">
                  <c:v>52.633333333333326</c:v>
                </c:pt>
                <c:pt idx="5">
                  <c:v>62.6</c:v>
                </c:pt>
                <c:pt idx="6">
                  <c:v>70.733333333333334</c:v>
                </c:pt>
                <c:pt idx="7">
                  <c:v>57.133333333333333</c:v>
                </c:pt>
                <c:pt idx="8">
                  <c:v>51.29999999999999</c:v>
                </c:pt>
                <c:pt idx="9">
                  <c:v>37.93333333333333</c:v>
                </c:pt>
                <c:pt idx="10">
                  <c:v>40.9</c:v>
                </c:pt>
                <c:pt idx="11">
                  <c:v>38.299999999999997</c:v>
                </c:pt>
                <c:pt idx="12" formatCode="#,##0.0">
                  <c:v>45.233333333333327</c:v>
                </c:pt>
              </c:numCache>
            </c:numRef>
          </c:val>
          <c:smooth val="0"/>
        </c:ser>
        <c:ser>
          <c:idx val="1"/>
          <c:order val="1"/>
          <c:tx>
            <c:strRef>
              <c:f>'Unintentional Inj. Deaths'!$A$35</c:f>
              <c:strCache>
                <c:ptCount val="1"/>
                <c:pt idx="0">
                  <c:v>Nelson</c:v>
                </c:pt>
              </c:strCache>
            </c:strRef>
          </c:tx>
          <c:spPr>
            <a:ln w="57150">
              <a:solidFill>
                <a:schemeClr val="accent1">
                  <a:lumMod val="60000"/>
                  <a:lumOff val="40000"/>
                </a:schemeClr>
              </a:solidFill>
            </a:ln>
          </c:spPr>
          <c:marker>
            <c:spPr>
              <a:solidFill>
                <a:schemeClr val="accent1">
                  <a:lumMod val="60000"/>
                  <a:lumOff val="40000"/>
                </a:schemeClr>
              </a:solidFill>
              <a:ln w="57150">
                <a:solidFill>
                  <a:schemeClr val="accent1">
                    <a:lumMod val="60000"/>
                    <a:lumOff val="40000"/>
                  </a:schemeClr>
                </a:solidFill>
              </a:ln>
              <a:scene3d>
                <a:camera prst="orthographicFront"/>
                <a:lightRig rig="threePt" dir="t"/>
              </a:scene3d>
              <a:sp3d>
                <a:bevelT/>
              </a:sp3d>
            </c:spPr>
          </c:marker>
          <c:dLbls>
            <c:dLbl>
              <c:idx val="0"/>
              <c:layout>
                <c:manualLayout>
                  <c:x val="-3.2590845100128545E-2"/>
                  <c:y val="-4.3606958534328194E-2"/>
                </c:manualLayout>
              </c:layout>
              <c:dLblPos val="r"/>
              <c:showLegendKey val="0"/>
              <c:showVal val="1"/>
              <c:showCatName val="0"/>
              <c:showSerName val="0"/>
              <c:showPercent val="0"/>
              <c:showBubbleSize val="0"/>
            </c:dLbl>
            <c:dLbl>
              <c:idx val="12"/>
              <c:layout>
                <c:manualLayout>
                  <c:x val="-2.644724409448819E-2"/>
                  <c:y val="-5.571647065193764E-2"/>
                </c:manualLayout>
              </c:layout>
              <c:dLblPos val="r"/>
              <c:showLegendKey val="0"/>
              <c:showVal val="1"/>
              <c:showCatName val="0"/>
              <c:showSerName val="0"/>
              <c:showPercent val="0"/>
              <c:showBubbleSize val="0"/>
            </c:dLbl>
            <c:numFmt formatCode="#,##0" sourceLinked="0"/>
            <c:showLegendKey val="0"/>
            <c:showVal val="0"/>
            <c:showCatName val="0"/>
            <c:showSerName val="0"/>
            <c:showPercent val="0"/>
            <c:showBubbleSize val="0"/>
          </c:dLbls>
          <c:cat>
            <c:strRef>
              <c:f>'Unintentional Inj. Deaths'!$B$29:$N$29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2011-13</c:v>
                </c:pt>
              </c:strCache>
            </c:strRef>
          </c:cat>
          <c:val>
            <c:numRef>
              <c:f>'Unintentional Inj. Deaths'!$B$35:$N$35</c:f>
              <c:numCache>
                <c:formatCode>0.0</c:formatCode>
                <c:ptCount val="13"/>
                <c:pt idx="0">
                  <c:v>60.70000000000001</c:v>
                </c:pt>
                <c:pt idx="1">
                  <c:v>74.7</c:v>
                </c:pt>
                <c:pt idx="2">
                  <c:v>64.500000000000014</c:v>
                </c:pt>
                <c:pt idx="3">
                  <c:v>68.466666666666669</c:v>
                </c:pt>
                <c:pt idx="4">
                  <c:v>53.566666666666663</c:v>
                </c:pt>
                <c:pt idx="5">
                  <c:v>53.833333333333336</c:v>
                </c:pt>
                <c:pt idx="6">
                  <c:v>48.266666666666673</c:v>
                </c:pt>
                <c:pt idx="7">
                  <c:v>46.5</c:v>
                </c:pt>
                <c:pt idx="8">
                  <c:v>51.366666666666667</c:v>
                </c:pt>
                <c:pt idx="9">
                  <c:v>50.233333333333327</c:v>
                </c:pt>
                <c:pt idx="10">
                  <c:v>57.5</c:v>
                </c:pt>
                <c:pt idx="11">
                  <c:v>54.2</c:v>
                </c:pt>
                <c:pt idx="12" formatCode="#,##0.0">
                  <c:v>59.066666666666663</c:v>
                </c:pt>
              </c:numCache>
            </c:numRef>
          </c:val>
          <c:smooth val="0"/>
        </c:ser>
        <c:ser>
          <c:idx val="2"/>
          <c:order val="2"/>
          <c:tx>
            <c:strRef>
              <c:f>'Diabetes Deaths'!$A$37</c:f>
              <c:strCache>
                <c:ptCount val="1"/>
                <c:pt idx="0">
                  <c:v>Virginia</c:v>
                </c:pt>
              </c:strCache>
            </c:strRef>
          </c:tx>
          <c:spPr>
            <a:ln w="57150">
              <a:solidFill>
                <a:schemeClr val="tx2"/>
              </a:solidFill>
            </a:ln>
          </c:spPr>
          <c:marker>
            <c:spPr>
              <a:solidFill>
                <a:schemeClr val="tx2"/>
              </a:solidFill>
              <a:ln w="57150">
                <a:solidFill>
                  <a:schemeClr val="tx2"/>
                </a:solidFill>
              </a:ln>
              <a:scene3d>
                <a:camera prst="orthographicFront"/>
                <a:lightRig rig="threePt" dir="t"/>
              </a:scene3d>
              <a:sp3d>
                <a:bevelT/>
              </a:sp3d>
            </c:spPr>
          </c:marker>
          <c:dLbls>
            <c:dLbl>
              <c:idx val="0"/>
              <c:layout>
                <c:manualLayout>
                  <c:x val="-2.7544714976937626E-2"/>
                  <c:y val="4.6394692155185886E-2"/>
                </c:manualLayout>
              </c:layout>
              <c:dLblPos val="r"/>
              <c:showLegendKey val="0"/>
              <c:showVal val="1"/>
              <c:showCatName val="0"/>
              <c:showSerName val="0"/>
              <c:showPercent val="0"/>
              <c:showBubbleSize val="0"/>
            </c:dLbl>
            <c:dLbl>
              <c:idx val="12"/>
              <c:layout>
                <c:manualLayout>
                  <c:x val="-2.6298162729658792E-2"/>
                  <c:y val="4.0052883562777947E-2"/>
                </c:manualLayout>
              </c:layout>
              <c:dLblPos val="r"/>
              <c:showLegendKey val="0"/>
              <c:showVal val="1"/>
              <c:showCatName val="0"/>
              <c:showSerName val="0"/>
              <c:showPercent val="0"/>
              <c:showBubbleSize val="0"/>
            </c:dLbl>
            <c:numFmt formatCode="#,##0" sourceLinked="0"/>
            <c:showLegendKey val="0"/>
            <c:showVal val="0"/>
            <c:showCatName val="0"/>
            <c:showSerName val="0"/>
            <c:showPercent val="0"/>
            <c:showBubbleSize val="0"/>
          </c:dLbls>
          <c:cat>
            <c:strRef>
              <c:f>'Unintentional Inj. Deaths'!$B$29:$N$29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2011-13</c:v>
                </c:pt>
              </c:strCache>
            </c:strRef>
          </c:cat>
          <c:val>
            <c:numRef>
              <c:f>'Unintentional Inj. Deaths'!$B$37:$N$37</c:f>
              <c:numCache>
                <c:formatCode>0.0</c:formatCode>
                <c:ptCount val="13"/>
                <c:pt idx="0">
                  <c:v>33.999999999999993</c:v>
                </c:pt>
                <c:pt idx="1">
                  <c:v>34.233333333333327</c:v>
                </c:pt>
                <c:pt idx="2">
                  <c:v>34.5</c:v>
                </c:pt>
                <c:pt idx="3">
                  <c:v>34.466666666666669</c:v>
                </c:pt>
                <c:pt idx="4">
                  <c:v>35.1</c:v>
                </c:pt>
                <c:pt idx="5">
                  <c:v>34.966666666666669</c:v>
                </c:pt>
                <c:pt idx="6">
                  <c:v>36.199999999999996</c:v>
                </c:pt>
                <c:pt idx="7">
                  <c:v>36</c:v>
                </c:pt>
                <c:pt idx="8">
                  <c:v>35.233333333333327</c:v>
                </c:pt>
                <c:pt idx="9">
                  <c:v>33.5</c:v>
                </c:pt>
                <c:pt idx="10">
                  <c:v>32.799999999999997</c:v>
                </c:pt>
                <c:pt idx="11">
                  <c:v>33</c:v>
                </c:pt>
                <c:pt idx="12" formatCode="#,##0.0">
                  <c:v>33.499999999999993</c:v>
                </c:pt>
              </c:numCache>
            </c:numRef>
          </c:val>
          <c:smooth val="0"/>
        </c:ser>
        <c:ser>
          <c:idx val="3"/>
          <c:order val="3"/>
          <c:tx>
            <c:strRef>
              <c:f>'Unintentional Inj. Deaths'!$A$38</c:f>
              <c:strCache>
                <c:ptCount val="1"/>
                <c:pt idx="0">
                  <c:v>Healthy People 2020 Goal</c:v>
                </c:pt>
              </c:strCache>
            </c:strRef>
          </c:tx>
          <c:spPr>
            <a:ln w="57150">
              <a:solidFill>
                <a:srgbClr val="FF0000"/>
              </a:solidFill>
            </a:ln>
          </c:spPr>
          <c:marker>
            <c:symbol val="none"/>
          </c:marker>
          <c:dLbls>
            <c:dLbl>
              <c:idx val="1"/>
              <c:layout>
                <c:manualLayout>
                  <c:x val="3.8099668598260146E-2"/>
                  <c:y val="0.11787942591125963"/>
                </c:manualLayout>
              </c:layout>
              <c:tx>
                <c:rich>
                  <a:bodyPr/>
                  <a:lstStyle/>
                  <a:p>
                    <a:r>
                      <a:rPr lang="en-US" dirty="0" smtClean="0"/>
                      <a:t>HP </a:t>
                    </a:r>
                    <a:r>
                      <a:rPr lang="en-US" dirty="0"/>
                      <a:t>2020 </a:t>
                    </a:r>
                    <a:r>
                      <a:rPr lang="en-US" dirty="0" smtClean="0"/>
                      <a:t>Goal</a:t>
                    </a:r>
                    <a:r>
                      <a:rPr lang="en-US" baseline="0" dirty="0" smtClean="0"/>
                      <a:t> =</a:t>
                    </a:r>
                    <a:r>
                      <a:rPr lang="en-US" dirty="0" smtClean="0"/>
                      <a:t> </a:t>
                    </a:r>
                    <a:r>
                      <a:rPr lang="en-US" dirty="0"/>
                      <a:t>36.4</a:t>
                    </a:r>
                  </a:p>
                </c:rich>
              </c:tx>
              <c:dLblPos val="r"/>
              <c:showLegendKey val="0"/>
              <c:showVal val="1"/>
              <c:showCatName val="0"/>
              <c:showSerName val="1"/>
              <c:showPercent val="0"/>
              <c:showBubbleSize val="0"/>
            </c:dLbl>
            <c:txPr>
              <a:bodyPr/>
              <a:lstStyle/>
              <a:p>
                <a:pPr>
                  <a:defRPr b="1">
                    <a:solidFill>
                      <a:srgbClr val="FF0000"/>
                    </a:solidFill>
                  </a:defRPr>
                </a:pPr>
                <a:endParaRPr lang="en-US"/>
              </a:p>
            </c:txPr>
            <c:showLegendKey val="0"/>
            <c:showVal val="0"/>
            <c:showCatName val="0"/>
            <c:showSerName val="0"/>
            <c:showPercent val="0"/>
            <c:showBubbleSize val="0"/>
          </c:dLbls>
          <c:cat>
            <c:strRef>
              <c:f>'Unintentional Inj. Deaths'!$B$29:$N$29</c:f>
              <c:strCache>
                <c:ptCount val="13"/>
                <c:pt idx="0">
                  <c:v>1999-01</c:v>
                </c:pt>
                <c:pt idx="1">
                  <c:v>2000-02</c:v>
                </c:pt>
                <c:pt idx="2">
                  <c:v>2001-03</c:v>
                </c:pt>
                <c:pt idx="3">
                  <c:v>2002-04</c:v>
                </c:pt>
                <c:pt idx="4">
                  <c:v>2003-05</c:v>
                </c:pt>
                <c:pt idx="5">
                  <c:v>2004-06</c:v>
                </c:pt>
                <c:pt idx="6">
                  <c:v>2005-07</c:v>
                </c:pt>
                <c:pt idx="7">
                  <c:v>2006-08</c:v>
                </c:pt>
                <c:pt idx="8">
                  <c:v>2007-09</c:v>
                </c:pt>
                <c:pt idx="9">
                  <c:v>2008-10</c:v>
                </c:pt>
                <c:pt idx="10">
                  <c:v>2009-11</c:v>
                </c:pt>
                <c:pt idx="11">
                  <c:v>2010-12</c:v>
                </c:pt>
                <c:pt idx="12">
                  <c:v>2011-13</c:v>
                </c:pt>
              </c:strCache>
            </c:strRef>
          </c:cat>
          <c:val>
            <c:numRef>
              <c:f>'Unintentional Inj. Deaths'!$B$38:$N$38</c:f>
              <c:numCache>
                <c:formatCode>0.0</c:formatCode>
                <c:ptCount val="13"/>
                <c:pt idx="0">
                  <c:v>36.4</c:v>
                </c:pt>
                <c:pt idx="1">
                  <c:v>36.4</c:v>
                </c:pt>
                <c:pt idx="2">
                  <c:v>36.4</c:v>
                </c:pt>
                <c:pt idx="3">
                  <c:v>36.4</c:v>
                </c:pt>
                <c:pt idx="4">
                  <c:v>36.4</c:v>
                </c:pt>
                <c:pt idx="5">
                  <c:v>36.4</c:v>
                </c:pt>
                <c:pt idx="6">
                  <c:v>36.4</c:v>
                </c:pt>
                <c:pt idx="7">
                  <c:v>36.4</c:v>
                </c:pt>
                <c:pt idx="8">
                  <c:v>36.4</c:v>
                </c:pt>
                <c:pt idx="9">
                  <c:v>36.4</c:v>
                </c:pt>
                <c:pt idx="10">
                  <c:v>36.4</c:v>
                </c:pt>
                <c:pt idx="11">
                  <c:v>36.4</c:v>
                </c:pt>
                <c:pt idx="12">
                  <c:v>36.4</c:v>
                </c:pt>
              </c:numCache>
            </c:numRef>
          </c:val>
          <c:smooth val="0"/>
        </c:ser>
        <c:dLbls>
          <c:showLegendKey val="0"/>
          <c:showVal val="0"/>
          <c:showCatName val="0"/>
          <c:showSerName val="0"/>
          <c:showPercent val="0"/>
          <c:showBubbleSize val="0"/>
        </c:dLbls>
        <c:marker val="1"/>
        <c:smooth val="0"/>
        <c:axId val="45117440"/>
        <c:axId val="45118976"/>
      </c:lineChart>
      <c:catAx>
        <c:axId val="45117440"/>
        <c:scaling>
          <c:orientation val="minMax"/>
        </c:scaling>
        <c:delete val="0"/>
        <c:axPos val="b"/>
        <c:majorTickMark val="out"/>
        <c:minorTickMark val="none"/>
        <c:tickLblPos val="nextTo"/>
        <c:crossAx val="45118976"/>
        <c:crosses val="autoZero"/>
        <c:auto val="1"/>
        <c:lblAlgn val="ctr"/>
        <c:lblOffset val="100"/>
        <c:noMultiLvlLbl val="0"/>
      </c:catAx>
      <c:valAx>
        <c:axId val="45118976"/>
        <c:scaling>
          <c:orientation val="minMax"/>
        </c:scaling>
        <c:delete val="0"/>
        <c:axPos val="l"/>
        <c:majorGridlines>
          <c:spPr>
            <a:ln>
              <a:noFill/>
            </a:ln>
          </c:spPr>
        </c:majorGridlines>
        <c:numFmt formatCode="0" sourceLinked="0"/>
        <c:majorTickMark val="out"/>
        <c:minorTickMark val="none"/>
        <c:tickLblPos val="nextTo"/>
        <c:crossAx val="45117440"/>
        <c:crosses val="autoZero"/>
        <c:crossBetween val="between"/>
      </c:valAx>
    </c:plotArea>
    <c:legend>
      <c:legendPos val="b"/>
      <c:overlay val="0"/>
    </c:legend>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cdr:x>
      <cdr:y>0</cdr:y>
    </cdr:from>
    <cdr:to>
      <cdr:x>0.00445</cdr:x>
      <cdr:y>0.00793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8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8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9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9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9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9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9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9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9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0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0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0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0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0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1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1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1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1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2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2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2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2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2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2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3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3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3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5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5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5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5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6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6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6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2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0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0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0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0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0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1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1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1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1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2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2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2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2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2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2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3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3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3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5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5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5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5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6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6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6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6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6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6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6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6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7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7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7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7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7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7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7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8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8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8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8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8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8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8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8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9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9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9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9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9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9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9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0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0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0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0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0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1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1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1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1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2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2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2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2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2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2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3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3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3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4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2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2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2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2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2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2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3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3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3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5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5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5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5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6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6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6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6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6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6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6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6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7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7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7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7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7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7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7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8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8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8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8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8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8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8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8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9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9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9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9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9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9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9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0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0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0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0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0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1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1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1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1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2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2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2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2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2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2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3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3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3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5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5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5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5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6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6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6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6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6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6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6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6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7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7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7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7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7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7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7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8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8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8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8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8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8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8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8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9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9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9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9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9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9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69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6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0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0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0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0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0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1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1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1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1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1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1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2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2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2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2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2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2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2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3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3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3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3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3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3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4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4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4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4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4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4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4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4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5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5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5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5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5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5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5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6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6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6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6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6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6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6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6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7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7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7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7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76"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7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7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8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4"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2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7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7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30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302"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4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00"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5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518"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8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8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9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9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0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0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1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1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2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2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3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3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4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4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5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5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5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5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5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6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6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6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6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6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7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7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7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7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7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8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8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8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8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8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9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9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9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9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4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49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0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0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0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0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0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1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1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1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1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1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2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2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2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2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2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3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3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3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37"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39"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41"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43"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0.92958</cdr:x>
      <cdr:y>0.98387</cdr:y>
    </cdr:to>
    <cdr:sp macro="" textlink="">
      <cdr:nvSpPr>
        <cdr:cNvPr id="1545" name="TextBox 5"/>
        <cdr:cNvSpPr txBox="1"/>
      </cdr:nvSpPr>
      <cdr:spPr>
        <a:xfrm xmlns:a="http://schemas.openxmlformats.org/drawingml/2006/main">
          <a:off x="438150" y="2962275"/>
          <a:ext cx="5219700"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0.07199</cdr:x>
      <cdr:y>0.83602</cdr:y>
    </cdr:from>
    <cdr:to>
      <cdr:x>0.98475</cdr:x>
      <cdr:y>0.98387</cdr:y>
    </cdr:to>
    <cdr:sp macro="" textlink="">
      <cdr:nvSpPr>
        <cdr:cNvPr id="1547" name="TextBox 5"/>
        <cdr:cNvSpPr txBox="1"/>
      </cdr:nvSpPr>
      <cdr:spPr>
        <a:xfrm xmlns:a="http://schemas.openxmlformats.org/drawingml/2006/main">
          <a:off x="674275" y="4074448"/>
          <a:ext cx="8549099" cy="720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0.00445</cdr:x>
      <cdr:y>0.00793</cdr:y>
    </cdr:to>
    <cdr:pic>
      <cdr:nvPicPr>
        <cdr:cNvPr id="15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cdr:x>
      <cdr:y>0.73684</cdr:y>
    </cdr:from>
    <cdr:to>
      <cdr:x>0.28</cdr:x>
      <cdr:y>0.84375</cdr:y>
    </cdr:to>
    <cdr:sp macro="" textlink="">
      <cdr:nvSpPr>
        <cdr:cNvPr id="2" name="TextBox 1"/>
        <cdr:cNvSpPr txBox="1"/>
      </cdr:nvSpPr>
      <cdr:spPr>
        <a:xfrm xmlns:a="http://schemas.openxmlformats.org/drawingml/2006/main">
          <a:off x="1143000" y="3200400"/>
          <a:ext cx="990600" cy="464344"/>
        </a:xfrm>
        <a:prstGeom xmlns:a="http://schemas.openxmlformats.org/drawingml/2006/main" prst="rect">
          <a:avLst/>
        </a:prstGeom>
        <a:solidFill xmlns:a="http://schemas.openxmlformats.org/drawingml/2006/main">
          <a:schemeClr val="accent4"/>
        </a:solidFill>
        <a:ln xmlns:a="http://schemas.openxmlformats.org/drawingml/2006/main">
          <a:solidFill>
            <a:schemeClr val="accent4"/>
          </a:solidFill>
        </a:ln>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square" rtlCol="0"/>
        <a:lstStyle xmlns:a="http://schemas.openxmlformats.org/drawingml/2006/main"/>
        <a:p xmlns:a="http://schemas.openxmlformats.org/drawingml/2006/main">
          <a:r>
            <a:rPr lang="en-US" sz="1100" dirty="0" smtClean="0"/>
            <a:t>Data</a:t>
          </a:r>
        </a:p>
        <a:p xmlns:a="http://schemas.openxmlformats.org/drawingml/2006/main">
          <a:r>
            <a:rPr lang="en-US" dirty="0" smtClean="0"/>
            <a:t>suppressed</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C87BC-C24F-4017-A4B9-61B31B506B01}"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E87AE-276D-49AF-B546-16BA7A34E89E}" type="slidenum">
              <a:rPr lang="en-US" smtClean="0"/>
              <a:t>‹#›</a:t>
            </a:fld>
            <a:endParaRPr lang="en-US"/>
          </a:p>
        </p:txBody>
      </p:sp>
    </p:spTree>
    <p:extLst>
      <p:ext uri="{BB962C8B-B14F-4D97-AF65-F5344CB8AC3E}">
        <p14:creationId xmlns:p14="http://schemas.microsoft.com/office/powerpoint/2010/main" val="230039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14</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(can be some duplication in dispositions below, e.g., someone who was released and referred)</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17</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18</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20</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21</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22</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23</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24</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25</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27</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PQI definitions are detailed in their specification of ICD-9 diagnosis codes and procedure codes. Not every hospital admission for congestive heart failure, bacterial pneumonia, etc. is included in the PQI definition; only those meeting the detailed specifications. Low birth weight is one of the PQI indicators, but for the purpose of this report, low birth weight is included in the Maternal and Infant Health Profile. Also, there are four diabetes-related PQI indicators which have been combined into one for the report. For more information, visit the AHRQ website at www.qualityindicators.ahrq.gov/pqi_overview.htm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Source for AHRQ PQI National Benchmarks: US </a:t>
            </a:r>
            <a:r>
              <a:rPr lang="en-US" sz="1200" b="0" i="0" u="none" strike="noStrike" kern="1200" dirty="0" err="1" smtClean="0">
                <a:solidFill>
                  <a:schemeClr val="tx1"/>
                </a:solidFill>
                <a:effectLst/>
                <a:latin typeface="+mn-lt"/>
                <a:ea typeface="+mn-ea"/>
                <a:cs typeface="+mn-cs"/>
              </a:rPr>
              <a:t>Dept</a:t>
            </a:r>
            <a:r>
              <a:rPr lang="en-US" sz="1200" b="0" i="0" u="none" strike="noStrike" kern="1200" dirty="0" smtClean="0">
                <a:solidFill>
                  <a:schemeClr val="tx1"/>
                </a:solidFill>
                <a:effectLst/>
                <a:latin typeface="+mn-lt"/>
                <a:ea typeface="+mn-ea"/>
                <a:cs typeface="+mn-cs"/>
              </a:rPr>
              <a:t> of Health and Human Services. Agency for Healthcare Research and Quality (AHRQ). Prevention Quality Indicators v5.0 Benchmark Data Tables. March 2015.</a:t>
            </a:r>
            <a:r>
              <a:rPr lang="en-US"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http://www.qualityindicators.ahrq.gov/Modules/PQI_TechSpec.aspx</a:t>
            </a:r>
            <a:r>
              <a:rPr lang="en-US" dirty="0" smtClean="0"/>
              <a:t> </a:t>
            </a:r>
            <a:endParaRPr 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5</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28</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29</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30</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31</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32</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33</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34</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35</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37</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38</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6</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39</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40</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41</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42</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43</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7</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8</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9</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10</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11</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13</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3E3D2D"/>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55752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621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57360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3E3D2D"/>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3E3D2D"/>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4211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4025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3741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6" name="Footer Placeholder 5"/>
          <p:cNvSpPr>
            <a:spLocks noGrp="1"/>
          </p:cNvSpPr>
          <p:nvPr>
            <p:ph type="ftr" sz="quarter" idx="11"/>
          </p:nvPr>
        </p:nvSpPr>
        <p:spPr/>
        <p:txBody>
          <a:bodyPr/>
          <a:lstStyle/>
          <a:p>
            <a:endParaRPr lang="en-US">
              <a:solidFill>
                <a:srgbClr val="3E3D2D"/>
              </a:solidFill>
            </a:endParaRPr>
          </a:p>
        </p:txBody>
      </p:sp>
      <p:sp>
        <p:nvSpPr>
          <p:cNvPr id="7" name="Slide Number Placeholder 6"/>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0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8" name="Footer Placeholder 7"/>
          <p:cNvSpPr>
            <a:spLocks noGrp="1"/>
          </p:cNvSpPr>
          <p:nvPr>
            <p:ph type="ftr" sz="quarter" idx="11"/>
          </p:nvPr>
        </p:nvSpPr>
        <p:spPr/>
        <p:txBody>
          <a:bodyPr/>
          <a:lstStyle/>
          <a:p>
            <a:endParaRPr lang="en-US">
              <a:solidFill>
                <a:srgbClr val="3E3D2D"/>
              </a:solidFill>
            </a:endParaRPr>
          </a:p>
        </p:txBody>
      </p:sp>
      <p:sp>
        <p:nvSpPr>
          <p:cNvPr id="9" name="Slide Number Placeholder 8"/>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22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4" name="Footer Placeholder 3"/>
          <p:cNvSpPr>
            <a:spLocks noGrp="1"/>
          </p:cNvSpPr>
          <p:nvPr>
            <p:ph type="ftr" sz="quarter" idx="11"/>
          </p:nvPr>
        </p:nvSpPr>
        <p:spPr/>
        <p:txBody>
          <a:bodyPr/>
          <a:lstStyle/>
          <a:p>
            <a:endParaRPr lang="en-US">
              <a:solidFill>
                <a:srgbClr val="3E3D2D"/>
              </a:solidFill>
            </a:endParaRPr>
          </a:p>
        </p:txBody>
      </p:sp>
      <p:sp>
        <p:nvSpPr>
          <p:cNvPr id="5" name="Slide Number Placeholder 4"/>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337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3" name="Footer Placeholder 2"/>
          <p:cNvSpPr>
            <a:spLocks noGrp="1"/>
          </p:cNvSpPr>
          <p:nvPr>
            <p:ph type="ftr" sz="quarter" idx="11"/>
          </p:nvPr>
        </p:nvSpPr>
        <p:spPr/>
        <p:txBody>
          <a:bodyPr/>
          <a:lstStyle/>
          <a:p>
            <a:endParaRPr lang="en-US">
              <a:solidFill>
                <a:srgbClr val="3E3D2D"/>
              </a:solidFill>
            </a:endParaRPr>
          </a:p>
        </p:txBody>
      </p:sp>
      <p:sp>
        <p:nvSpPr>
          <p:cNvPr id="4" name="Slide Number Placeholder 3"/>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83859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9341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97327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solidFill>
                  <a:srgbClr val="3E3D2D"/>
                </a:solidFill>
              </a:rPr>
              <a:pPr/>
              <a:t>6/27/2016</a:t>
            </a:fld>
            <a:endParaRPr lang="en-US">
              <a:solidFill>
                <a:srgbClr val="3E3D2D"/>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3E3D2D"/>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95463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Greene</a:t>
            </a:r>
            <a:endParaRPr lang="en-US" sz="2200" b="1" dirty="0">
              <a:latin typeface="+mj-lt"/>
              <a:ea typeface="+mj-ea"/>
              <a:cs typeface="+mj-cs"/>
            </a:endParaRPr>
          </a:p>
          <a:p>
            <a:pPr algn="ctr">
              <a:spcBef>
                <a:spcPct val="0"/>
              </a:spcBef>
            </a:pPr>
            <a:r>
              <a:rPr lang="en-US" sz="2200" b="1" dirty="0" smtClean="0">
                <a:latin typeface="+mj-lt"/>
                <a:ea typeface="+mj-ea"/>
                <a:cs typeface="+mj-cs"/>
              </a:rPr>
              <a:t>Community Health Council</a:t>
            </a:r>
            <a:endParaRPr lang="en-US" sz="2200" b="1" dirty="0">
              <a:latin typeface="+mj-lt"/>
              <a:ea typeface="+mj-ea"/>
              <a:cs typeface="+mj-cs"/>
            </a:endParaRPr>
          </a:p>
        </p:txBody>
      </p:sp>
    </p:spTree>
    <p:extLst>
      <p:ext uri="{BB962C8B-B14F-4D97-AF65-F5344CB8AC3E}">
        <p14:creationId xmlns:p14="http://schemas.microsoft.com/office/powerpoint/2010/main" val="172329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762000"/>
          </a:xfrm>
        </p:spPr>
        <p:txBody>
          <a:bodyPr>
            <a:normAutofit/>
          </a:bodyPr>
          <a:lstStyle/>
          <a:p>
            <a:r>
              <a:rPr lang="en-US" sz="2800" b="1" dirty="0" smtClean="0"/>
              <a:t>Mothers with &lt; 12</a:t>
            </a:r>
            <a:r>
              <a:rPr lang="en-US" sz="2800" b="1" baseline="30000" dirty="0" smtClean="0"/>
              <a:t>th</a:t>
            </a:r>
            <a:r>
              <a:rPr lang="en-US" sz="2800" b="1" dirty="0" smtClean="0"/>
              <a:t> Grade Education </a:t>
            </a:r>
            <a:endParaRPr lang="en-US" sz="2400" dirty="0"/>
          </a:p>
        </p:txBody>
      </p:sp>
      <p:sp>
        <p:nvSpPr>
          <p:cNvPr id="5" name="TextBox 1"/>
          <p:cNvSpPr txBox="1"/>
          <p:nvPr/>
        </p:nvSpPr>
        <p:spPr>
          <a:xfrm>
            <a:off x="3733800" y="6455431"/>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717009286"/>
              </p:ext>
            </p:extLst>
          </p:nvPr>
        </p:nvGraphicFramePr>
        <p:xfrm>
          <a:off x="762000" y="1828800"/>
          <a:ext cx="7620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2000" y="1066800"/>
            <a:ext cx="7696200" cy="923330"/>
          </a:xfrm>
          <a:prstGeom prst="rect">
            <a:avLst/>
          </a:prstGeom>
          <a:noFill/>
        </p:spPr>
        <p:txBody>
          <a:bodyPr wrap="square" rtlCol="0">
            <a:spAutoFit/>
          </a:bodyPr>
          <a:lstStyle/>
          <a:p>
            <a:r>
              <a:rPr lang="en-US" dirty="0" smtClean="0"/>
              <a:t>The percent of births to mothers with less than a 12</a:t>
            </a:r>
            <a:r>
              <a:rPr lang="en-US" baseline="30000" dirty="0" smtClean="0"/>
              <a:t>th</a:t>
            </a:r>
            <a:r>
              <a:rPr lang="en-US" dirty="0" smtClean="0"/>
              <a:t> grade education</a:t>
            </a:r>
            <a:r>
              <a:rPr lang="en-US" dirty="0"/>
              <a:t> </a:t>
            </a:r>
            <a:r>
              <a:rPr lang="en-US" dirty="0" smtClean="0"/>
              <a:t>is decreasing in Greene and lower in Greene than in Nelson and VA</a:t>
            </a:r>
            <a:endParaRPr lang="en-US" dirty="0"/>
          </a:p>
        </p:txBody>
      </p:sp>
    </p:spTree>
    <p:extLst>
      <p:ext uri="{BB962C8B-B14F-4D97-AF65-F5344CB8AC3E}">
        <p14:creationId xmlns:p14="http://schemas.microsoft.com/office/powerpoint/2010/main" val="1597001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685800"/>
          </a:xfrm>
        </p:spPr>
        <p:txBody>
          <a:bodyPr>
            <a:normAutofit/>
          </a:bodyPr>
          <a:lstStyle/>
          <a:p>
            <a:r>
              <a:rPr lang="en-US" sz="2800" b="1" dirty="0" smtClean="0"/>
              <a:t>Smoking During Pregnancy</a:t>
            </a:r>
            <a:endParaRPr lang="en-US" sz="2400" dirty="0"/>
          </a:p>
        </p:txBody>
      </p:sp>
      <p:sp>
        <p:nvSpPr>
          <p:cNvPr id="5" name="TextBox 1"/>
          <p:cNvSpPr txBox="1"/>
          <p:nvPr/>
        </p:nvSpPr>
        <p:spPr>
          <a:xfrm>
            <a:off x="3733800" y="6455431"/>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359761338"/>
              </p:ext>
            </p:extLst>
          </p:nvPr>
        </p:nvGraphicFramePr>
        <p:xfrm>
          <a:off x="762000" y="2066331"/>
          <a:ext cx="7696199" cy="4258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00" y="1143000"/>
            <a:ext cx="7315200" cy="923330"/>
          </a:xfrm>
          <a:prstGeom prst="rect">
            <a:avLst/>
          </a:prstGeom>
          <a:noFill/>
        </p:spPr>
        <p:txBody>
          <a:bodyPr wrap="square" rtlCol="0">
            <a:spAutoFit/>
          </a:bodyPr>
          <a:lstStyle/>
          <a:p>
            <a:r>
              <a:rPr lang="en-US" dirty="0" smtClean="0"/>
              <a:t>The percent of mothers smoking while pregnant in Greene is higher than the state-wide average and higher than the Healthy People 2020 target</a:t>
            </a:r>
            <a:endParaRPr lang="en-US" dirty="0"/>
          </a:p>
        </p:txBody>
      </p:sp>
    </p:spTree>
    <p:extLst>
      <p:ext uri="{BB962C8B-B14F-4D97-AF65-F5344CB8AC3E}">
        <p14:creationId xmlns:p14="http://schemas.microsoft.com/office/powerpoint/2010/main" val="3023650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52600" y="2209800"/>
            <a:ext cx="5723468" cy="2438400"/>
          </a:xfrm>
          <a:solidFill>
            <a:schemeClr val="bg1">
              <a:alpha val="58000"/>
            </a:schemeClr>
          </a:solidFill>
          <a:ln w="28575">
            <a:solidFill>
              <a:schemeClr val="tx1"/>
            </a:solidFill>
          </a:ln>
        </p:spPr>
        <p:txBody>
          <a:bodyPr>
            <a:normAutofit/>
          </a:bodyPr>
          <a:lstStyle/>
          <a:p>
            <a:r>
              <a:rPr lang="en-US" sz="3800" dirty="0" smtClean="0">
                <a:solidFill>
                  <a:schemeClr val="tx2"/>
                </a:solidFill>
                <a:latin typeface="+mn-lt"/>
                <a:ea typeface="+mn-ea"/>
                <a:cs typeface="+mn-cs"/>
              </a:rPr>
              <a:t>Updates</a:t>
            </a:r>
            <a:br>
              <a:rPr lang="en-US" sz="3800" dirty="0" smtClean="0">
                <a:solidFill>
                  <a:schemeClr val="tx2"/>
                </a:solidFill>
                <a:latin typeface="+mn-lt"/>
                <a:ea typeface="+mn-ea"/>
                <a:cs typeface="+mn-cs"/>
              </a:rPr>
            </a:br>
            <a:r>
              <a:rPr lang="en-US" sz="3800" dirty="0" smtClean="0">
                <a:solidFill>
                  <a:schemeClr val="tx2"/>
                </a:solidFill>
                <a:latin typeface="+mn-lt"/>
                <a:ea typeface="+mn-ea"/>
                <a:cs typeface="+mn-cs"/>
              </a:rPr>
              <a:t>Mental Health-More details about MH emergency services</a:t>
            </a:r>
            <a:endParaRPr lang="en-US" sz="3800" dirty="0">
              <a:solidFill>
                <a:schemeClr val="tx2"/>
              </a:solidFill>
              <a:latin typeface="+mn-lt"/>
              <a:ea typeface="+mn-ea"/>
              <a:cs typeface="+mn-cs"/>
            </a:endParaRPr>
          </a:p>
        </p:txBody>
      </p:sp>
    </p:spTree>
    <p:extLst>
      <p:ext uri="{BB962C8B-B14F-4D97-AF65-F5344CB8AC3E}">
        <p14:creationId xmlns:p14="http://schemas.microsoft.com/office/powerpoint/2010/main" val="292064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685800"/>
          </a:xfrm>
        </p:spPr>
        <p:txBody>
          <a:bodyPr>
            <a:normAutofit/>
          </a:bodyPr>
          <a:lstStyle/>
          <a:p>
            <a:r>
              <a:rPr lang="en-US" sz="2800" b="1" dirty="0" smtClean="0"/>
              <a:t>Mental Health Outcomes</a:t>
            </a:r>
            <a:endParaRPr lang="en-US" sz="2400" dirty="0"/>
          </a:p>
        </p:txBody>
      </p:sp>
      <p:sp>
        <p:nvSpPr>
          <p:cNvPr id="5" name="TextBox 1"/>
          <p:cNvSpPr txBox="1"/>
          <p:nvPr/>
        </p:nvSpPr>
        <p:spPr>
          <a:xfrm>
            <a:off x="6781800" y="6431577"/>
            <a:ext cx="1752600" cy="283191"/>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aseline="0" dirty="0" smtClean="0"/>
              <a:t>Source: Region 10</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491914297"/>
              </p:ext>
            </p:extLst>
          </p:nvPr>
        </p:nvGraphicFramePr>
        <p:xfrm>
          <a:off x="762000" y="1219200"/>
          <a:ext cx="762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00" y="4267200"/>
            <a:ext cx="1828800" cy="2000548"/>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sz="2400" b="1" dirty="0" smtClean="0"/>
              <a:t>2,543</a:t>
            </a:r>
          </a:p>
          <a:p>
            <a:pPr algn="ctr"/>
            <a:r>
              <a:rPr lang="en-US" sz="2000" dirty="0" smtClean="0"/>
              <a:t>Total MH Emergency Service Evaluations </a:t>
            </a:r>
          </a:p>
          <a:p>
            <a:pPr algn="ctr"/>
            <a:r>
              <a:rPr lang="en-US" sz="2000" dirty="0" smtClean="0"/>
              <a:t>in 2015 </a:t>
            </a:r>
          </a:p>
        </p:txBody>
      </p:sp>
    </p:spTree>
    <p:extLst>
      <p:ext uri="{BB962C8B-B14F-4D97-AF65-F5344CB8AC3E}">
        <p14:creationId xmlns:p14="http://schemas.microsoft.com/office/powerpoint/2010/main" val="2876571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685800"/>
          </a:xfrm>
        </p:spPr>
        <p:txBody>
          <a:bodyPr>
            <a:normAutofit/>
          </a:bodyPr>
          <a:lstStyle/>
          <a:p>
            <a:r>
              <a:rPr lang="en-US" sz="2800" b="1" dirty="0" smtClean="0"/>
              <a:t>Mental Health Outcomes</a:t>
            </a:r>
            <a:endParaRPr lang="en-US" sz="2400" dirty="0"/>
          </a:p>
        </p:txBody>
      </p:sp>
      <p:sp>
        <p:nvSpPr>
          <p:cNvPr id="5" name="TextBox 1"/>
          <p:cNvSpPr txBox="1"/>
          <p:nvPr/>
        </p:nvSpPr>
        <p:spPr>
          <a:xfrm>
            <a:off x="6781800" y="6431577"/>
            <a:ext cx="1752600" cy="283191"/>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aseline="0" dirty="0" smtClean="0"/>
              <a:t>Source: Region 10</a:t>
            </a:r>
            <a:endParaRPr lang="en-US" sz="1200" dirty="0"/>
          </a:p>
        </p:txBody>
      </p:sp>
      <p:sp>
        <p:nvSpPr>
          <p:cNvPr id="7" name="TextBox 6"/>
          <p:cNvSpPr txBox="1"/>
          <p:nvPr/>
        </p:nvSpPr>
        <p:spPr>
          <a:xfrm>
            <a:off x="838200" y="1144250"/>
            <a:ext cx="7467600" cy="1446550"/>
          </a:xfrm>
          <a:prstGeom prst="rect">
            <a:avLst/>
          </a:prstGeom>
          <a:solidFill>
            <a:schemeClr val="accent1"/>
          </a:solidFill>
          <a:scene3d>
            <a:camera prst="orthographicFront"/>
            <a:lightRig rig="threePt" dir="t"/>
          </a:scene3d>
          <a:sp3d>
            <a:bevelT/>
          </a:sp3d>
        </p:spPr>
        <p:txBody>
          <a:bodyPr wrap="square" rtlCol="0">
            <a:spAutoFit/>
          </a:bodyPr>
          <a:lstStyle/>
          <a:p>
            <a:pPr algn="ctr"/>
            <a:r>
              <a:rPr lang="en-US" sz="2400" b="1" dirty="0" smtClean="0"/>
              <a:t>891</a:t>
            </a:r>
          </a:p>
          <a:p>
            <a:pPr algn="ctr"/>
            <a:r>
              <a:rPr lang="en-US" sz="2000" dirty="0" smtClean="0"/>
              <a:t>of the </a:t>
            </a:r>
            <a:r>
              <a:rPr lang="en-US" sz="2400" b="1" dirty="0" smtClean="0"/>
              <a:t>1,836</a:t>
            </a:r>
            <a:r>
              <a:rPr lang="en-US" sz="2000" dirty="0" smtClean="0"/>
              <a:t> pre-screened for hospitalization by Region in 2015 went on to a hospitalization (were admitted to hospital)</a:t>
            </a:r>
          </a:p>
        </p:txBody>
      </p:sp>
      <p:graphicFrame>
        <p:nvGraphicFramePr>
          <p:cNvPr id="3" name="Table 2"/>
          <p:cNvGraphicFramePr>
            <a:graphicFrameLocks noGrp="1"/>
          </p:cNvGraphicFramePr>
          <p:nvPr>
            <p:extLst>
              <p:ext uri="{D42A27DB-BD31-4B8C-83A1-F6EECF244321}">
                <p14:modId xmlns:p14="http://schemas.microsoft.com/office/powerpoint/2010/main" val="4029607024"/>
              </p:ext>
            </p:extLst>
          </p:nvPr>
        </p:nvGraphicFramePr>
        <p:xfrm>
          <a:off x="753762" y="2995831"/>
          <a:ext cx="4419600" cy="3291840"/>
        </p:xfrm>
        <a:graphic>
          <a:graphicData uri="http://schemas.openxmlformats.org/drawingml/2006/table">
            <a:tbl>
              <a:tblPr firstRow="1" bandRow="1">
                <a:tableStyleId>{5C22544A-7EE6-4342-B048-85BDC9FD1C3A}</a:tableStyleId>
              </a:tblPr>
              <a:tblGrid>
                <a:gridCol w="3276600"/>
                <a:gridCol w="1143000"/>
              </a:tblGrid>
              <a:tr h="363105">
                <a:tc>
                  <a:txBody>
                    <a:bodyPr/>
                    <a:lstStyle/>
                    <a:p>
                      <a:r>
                        <a:rPr lang="en-US" dirty="0" smtClean="0"/>
                        <a:t>Type</a:t>
                      </a:r>
                      <a:endParaRPr lang="en-US" dirty="0"/>
                    </a:p>
                  </a:txBody>
                  <a:tcPr/>
                </a:tc>
                <a:tc>
                  <a:txBody>
                    <a:bodyPr/>
                    <a:lstStyle/>
                    <a:p>
                      <a:r>
                        <a:rPr lang="en-US" dirty="0" smtClean="0"/>
                        <a:t>Number</a:t>
                      </a:r>
                      <a:endParaRPr lang="en-US" dirty="0"/>
                    </a:p>
                  </a:txBody>
                  <a:tcPr/>
                </a:tc>
              </a:tr>
              <a:tr h="363105">
                <a:tc>
                  <a:txBody>
                    <a:bodyPr/>
                    <a:lstStyle/>
                    <a:p>
                      <a:r>
                        <a:rPr lang="en-US" dirty="0" smtClean="0"/>
                        <a:t>TDO’s</a:t>
                      </a:r>
                      <a:endParaRPr lang="en-US" dirty="0"/>
                    </a:p>
                  </a:txBody>
                  <a:tcPr/>
                </a:tc>
                <a:tc>
                  <a:txBody>
                    <a:bodyPr/>
                    <a:lstStyle/>
                    <a:p>
                      <a:pPr algn="r"/>
                      <a:r>
                        <a:rPr lang="en-US" dirty="0" smtClean="0"/>
                        <a:t>676</a:t>
                      </a:r>
                      <a:endParaRPr lang="en-US" dirty="0"/>
                    </a:p>
                  </a:txBody>
                  <a:tcPr/>
                </a:tc>
              </a:tr>
              <a:tr h="363105">
                <a:tc>
                  <a:txBody>
                    <a:bodyPr/>
                    <a:lstStyle/>
                    <a:p>
                      <a:r>
                        <a:rPr lang="en-US" dirty="0" smtClean="0"/>
                        <a:t>Recommitments</a:t>
                      </a:r>
                      <a:endParaRPr lang="en-US" dirty="0"/>
                    </a:p>
                  </a:txBody>
                  <a:tcPr/>
                </a:tc>
                <a:tc>
                  <a:txBody>
                    <a:bodyPr/>
                    <a:lstStyle/>
                    <a:p>
                      <a:pPr algn="r"/>
                      <a:r>
                        <a:rPr lang="en-US" dirty="0" smtClean="0"/>
                        <a:t>133</a:t>
                      </a:r>
                      <a:endParaRPr lang="en-US" dirty="0"/>
                    </a:p>
                  </a:txBody>
                  <a:tcPr/>
                </a:tc>
              </a:tr>
              <a:tr h="363105">
                <a:tc>
                  <a:txBody>
                    <a:bodyPr/>
                    <a:lstStyle/>
                    <a:p>
                      <a:r>
                        <a:rPr lang="en-US" dirty="0" smtClean="0"/>
                        <a:t>Voluntary Admissions</a:t>
                      </a:r>
                      <a:endParaRPr lang="en-US" dirty="0"/>
                    </a:p>
                  </a:txBody>
                  <a:tcPr/>
                </a:tc>
                <a:tc>
                  <a:txBody>
                    <a:bodyPr/>
                    <a:lstStyle/>
                    <a:p>
                      <a:pPr algn="r"/>
                      <a:r>
                        <a:rPr lang="en-US" dirty="0" smtClean="0"/>
                        <a:t>220</a:t>
                      </a:r>
                      <a:endParaRPr lang="en-US" dirty="0"/>
                    </a:p>
                  </a:txBody>
                  <a:tcPr/>
                </a:tc>
              </a:tr>
              <a:tr h="363105">
                <a:tc>
                  <a:txBody>
                    <a:bodyPr/>
                    <a:lstStyle/>
                    <a:p>
                      <a:r>
                        <a:rPr lang="en-US" dirty="0" smtClean="0"/>
                        <a:t>WRC</a:t>
                      </a:r>
                      <a:endParaRPr lang="en-US" dirty="0"/>
                    </a:p>
                  </a:txBody>
                  <a:tcPr/>
                </a:tc>
                <a:tc>
                  <a:txBody>
                    <a:bodyPr/>
                    <a:lstStyle/>
                    <a:p>
                      <a:pPr algn="r"/>
                      <a:r>
                        <a:rPr lang="en-US" dirty="0" smtClean="0"/>
                        <a:t>337</a:t>
                      </a:r>
                      <a:endParaRPr lang="en-US" dirty="0"/>
                    </a:p>
                  </a:txBody>
                  <a:tcPr/>
                </a:tc>
              </a:tr>
              <a:tr h="363105">
                <a:tc>
                  <a:txBody>
                    <a:bodyPr/>
                    <a:lstStyle/>
                    <a:p>
                      <a:r>
                        <a:rPr lang="en-US" dirty="0" smtClean="0"/>
                        <a:t>Safety Plan</a:t>
                      </a:r>
                      <a:endParaRPr lang="en-US" dirty="0"/>
                    </a:p>
                  </a:txBody>
                  <a:tcPr/>
                </a:tc>
                <a:tc>
                  <a:txBody>
                    <a:bodyPr/>
                    <a:lstStyle/>
                    <a:p>
                      <a:pPr algn="r"/>
                      <a:r>
                        <a:rPr lang="en-US" dirty="0" smtClean="0"/>
                        <a:t>290</a:t>
                      </a:r>
                      <a:endParaRPr lang="en-US" dirty="0"/>
                    </a:p>
                  </a:txBody>
                  <a:tcPr/>
                </a:tc>
              </a:tr>
              <a:tr h="363105">
                <a:tc>
                  <a:txBody>
                    <a:bodyPr/>
                    <a:lstStyle/>
                    <a:p>
                      <a:r>
                        <a:rPr lang="en-US" dirty="0" smtClean="0"/>
                        <a:t>Released</a:t>
                      </a:r>
                      <a:endParaRPr lang="en-US" dirty="0"/>
                    </a:p>
                  </a:txBody>
                  <a:tcPr/>
                </a:tc>
                <a:tc>
                  <a:txBody>
                    <a:bodyPr/>
                    <a:lstStyle/>
                    <a:p>
                      <a:pPr algn="r"/>
                      <a:r>
                        <a:rPr lang="en-US" dirty="0" smtClean="0"/>
                        <a:t>116</a:t>
                      </a:r>
                      <a:endParaRPr lang="en-US" dirty="0"/>
                    </a:p>
                  </a:txBody>
                  <a:tcPr/>
                </a:tc>
              </a:tr>
              <a:tr h="363105">
                <a:tc>
                  <a:txBody>
                    <a:bodyPr/>
                    <a:lstStyle/>
                    <a:p>
                      <a:r>
                        <a:rPr lang="en-US" dirty="0" smtClean="0"/>
                        <a:t>Referred</a:t>
                      </a:r>
                      <a:endParaRPr lang="en-US" dirty="0"/>
                    </a:p>
                  </a:txBody>
                  <a:tcPr/>
                </a:tc>
                <a:tc>
                  <a:txBody>
                    <a:bodyPr/>
                    <a:lstStyle/>
                    <a:p>
                      <a:pPr algn="r"/>
                      <a:r>
                        <a:rPr lang="en-US" dirty="0" smtClean="0"/>
                        <a:t>152</a:t>
                      </a:r>
                      <a:endParaRPr lang="en-US" dirty="0"/>
                    </a:p>
                  </a:txBody>
                  <a:tcPr/>
                </a:tc>
              </a:tr>
              <a:tr h="363105">
                <a:tc>
                  <a:txBody>
                    <a:bodyPr/>
                    <a:lstStyle/>
                    <a:p>
                      <a:r>
                        <a:rPr lang="en-US" dirty="0" smtClean="0"/>
                        <a:t>Other</a:t>
                      </a:r>
                      <a:endParaRPr lang="en-US" dirty="0"/>
                    </a:p>
                  </a:txBody>
                  <a:tcPr/>
                </a:tc>
                <a:tc>
                  <a:txBody>
                    <a:bodyPr/>
                    <a:lstStyle/>
                    <a:p>
                      <a:pPr algn="r"/>
                      <a:r>
                        <a:rPr lang="en-US" dirty="0" smtClean="0"/>
                        <a:t>152</a:t>
                      </a:r>
                      <a:endParaRPr lang="en-US" dirty="0"/>
                    </a:p>
                  </a:txBody>
                  <a:tcPr/>
                </a:tc>
              </a:tr>
            </a:tbl>
          </a:graphicData>
        </a:graphic>
      </p:graphicFrame>
      <p:sp>
        <p:nvSpPr>
          <p:cNvPr id="8" name="TextBox 7"/>
          <p:cNvSpPr txBox="1"/>
          <p:nvPr/>
        </p:nvSpPr>
        <p:spPr>
          <a:xfrm>
            <a:off x="762000" y="2627870"/>
            <a:ext cx="4419601" cy="369332"/>
          </a:xfrm>
          <a:prstGeom prst="rect">
            <a:avLst/>
          </a:prstGeom>
          <a:solidFill>
            <a:schemeClr val="accent1">
              <a:lumMod val="60000"/>
              <a:lumOff val="40000"/>
            </a:schemeClr>
          </a:solidFill>
          <a:scene3d>
            <a:camera prst="orthographicFront"/>
            <a:lightRig rig="threePt" dir="t"/>
          </a:scene3d>
          <a:sp3d>
            <a:bevelT/>
          </a:sp3d>
        </p:spPr>
        <p:txBody>
          <a:bodyPr wrap="square" rtlCol="0">
            <a:spAutoFit/>
          </a:bodyPr>
          <a:lstStyle/>
          <a:p>
            <a:pPr algn="ctr"/>
            <a:r>
              <a:rPr lang="en-US" b="1" dirty="0" smtClean="0"/>
              <a:t>More Detailed Breakdown:</a:t>
            </a:r>
            <a:endParaRPr lang="en-US" dirty="0" smtClean="0"/>
          </a:p>
        </p:txBody>
      </p:sp>
      <p:sp>
        <p:nvSpPr>
          <p:cNvPr id="9" name="TextBox 8"/>
          <p:cNvSpPr txBox="1"/>
          <p:nvPr/>
        </p:nvSpPr>
        <p:spPr>
          <a:xfrm>
            <a:off x="5791198" y="3398108"/>
            <a:ext cx="2514601" cy="203132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pPr algn="ctr"/>
            <a:r>
              <a:rPr lang="en-US" b="1" dirty="0" smtClean="0"/>
              <a:t>Yes, </a:t>
            </a:r>
            <a:r>
              <a:rPr lang="en-US" dirty="0" smtClean="0"/>
              <a:t>there can be some </a:t>
            </a:r>
            <a:r>
              <a:rPr lang="en-US" b="1" dirty="0" smtClean="0"/>
              <a:t>duplication </a:t>
            </a:r>
            <a:r>
              <a:rPr lang="en-US" dirty="0" smtClean="0"/>
              <a:t>in these types, such as someone who was released and referred is counted for both of those</a:t>
            </a:r>
          </a:p>
        </p:txBody>
      </p:sp>
    </p:spTree>
    <p:extLst>
      <p:ext uri="{BB962C8B-B14F-4D97-AF65-F5344CB8AC3E}">
        <p14:creationId xmlns:p14="http://schemas.microsoft.com/office/powerpoint/2010/main" val="3695689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762000" y="8382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3100" b="1" dirty="0">
                <a:solidFill>
                  <a:schemeClr val="tx2"/>
                </a:solidFill>
              </a:rPr>
              <a:t>Section </a:t>
            </a:r>
            <a:r>
              <a:rPr lang="en-US" sz="3100" b="1" dirty="0" smtClean="0">
                <a:solidFill>
                  <a:schemeClr val="tx2"/>
                </a:solidFill>
              </a:rPr>
              <a:t>3: What is Our Health Status?</a:t>
            </a:r>
            <a:endParaRPr lang="en-US" sz="3100" b="1" dirty="0">
              <a:solidFill>
                <a:schemeClr val="tx2"/>
              </a:solidFill>
            </a:endParaRPr>
          </a:p>
        </p:txBody>
      </p:sp>
      <p:sp>
        <p:nvSpPr>
          <p:cNvPr id="299012" name="Rectangle 4"/>
          <p:cNvSpPr>
            <a:spLocks noChangeArrowheads="1"/>
          </p:cNvSpPr>
          <p:nvPr/>
        </p:nvSpPr>
        <p:spPr bwMode="auto">
          <a:xfrm>
            <a:off x="1752600" y="2514600"/>
            <a:ext cx="5638800" cy="3635375"/>
          </a:xfrm>
          <a:prstGeom prst="rect">
            <a:avLst/>
          </a:prstGeom>
          <a:solidFill>
            <a:schemeClr val="bg1">
              <a:alpha val="58000"/>
            </a:schemeClr>
          </a:solidFill>
          <a:ln w="9525">
            <a:solidFill>
              <a:schemeClr val="tx1"/>
            </a:solidFill>
            <a:miter lim="800000"/>
            <a:headEnd/>
            <a:tailEnd/>
          </a:ln>
          <a:effectLst/>
        </p:spPr>
        <p:txBody>
          <a:bodyPr/>
          <a:lstStyle/>
          <a:p>
            <a:pPr marL="342900" indent="-342900" algn="ctr">
              <a:spcBef>
                <a:spcPct val="20000"/>
              </a:spcBef>
              <a:buFont typeface="Arial" panose="020B0604020202020204" pitchFamily="34" charset="0"/>
              <a:buChar char="•"/>
            </a:pPr>
            <a:r>
              <a:rPr lang="en-US" sz="2200" dirty="0" smtClean="0"/>
              <a:t>Unintentional Injury Deaths</a:t>
            </a:r>
          </a:p>
          <a:p>
            <a:pPr marL="342900" indent="-342900" algn="ctr">
              <a:spcBef>
                <a:spcPct val="20000"/>
              </a:spcBef>
              <a:buFont typeface="Arial" panose="020B0604020202020204" pitchFamily="34" charset="0"/>
              <a:buChar char="•"/>
            </a:pPr>
            <a:r>
              <a:rPr lang="en-US" sz="2200" dirty="0" smtClean="0"/>
              <a:t>Violent Deaths</a:t>
            </a:r>
          </a:p>
          <a:p>
            <a:pPr marL="342900" indent="-342900" algn="ctr">
              <a:spcBef>
                <a:spcPct val="20000"/>
              </a:spcBef>
              <a:buFont typeface="Arial" panose="020B0604020202020204" pitchFamily="34" charset="0"/>
              <a:buChar char="•"/>
            </a:pPr>
            <a:r>
              <a:rPr lang="en-US" sz="2200" dirty="0" smtClean="0"/>
              <a:t>Ambulatory </a:t>
            </a:r>
            <a:r>
              <a:rPr lang="en-US" sz="2200" dirty="0"/>
              <a:t>Care Sensitive Conditions / Prevention Quality Indicator </a:t>
            </a:r>
            <a:r>
              <a:rPr lang="en-US" sz="2200" dirty="0" smtClean="0"/>
              <a:t>Hospitalizations</a:t>
            </a:r>
          </a:p>
        </p:txBody>
      </p:sp>
    </p:spTree>
    <p:extLst>
      <p:ext uri="{BB962C8B-B14F-4D97-AF65-F5344CB8AC3E}">
        <p14:creationId xmlns:p14="http://schemas.microsoft.com/office/powerpoint/2010/main" val="218906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 Injury Deaths</a:t>
            </a:r>
            <a:endParaRPr lang="en-US" dirty="0"/>
          </a:p>
        </p:txBody>
      </p:sp>
    </p:spTree>
    <p:extLst>
      <p:ext uri="{BB962C8B-B14F-4D97-AF65-F5344CB8AC3E}">
        <p14:creationId xmlns:p14="http://schemas.microsoft.com/office/powerpoint/2010/main" val="424104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36107" y="533400"/>
            <a:ext cx="7772400" cy="914400"/>
          </a:xfrm>
        </p:spPr>
        <p:txBody>
          <a:bodyPr>
            <a:normAutofit/>
          </a:bodyPr>
          <a:lstStyle/>
          <a:p>
            <a:r>
              <a:rPr lang="en-US" sz="3600" b="1" dirty="0" smtClean="0">
                <a:solidFill>
                  <a:schemeClr val="tx1"/>
                </a:solidFill>
              </a:rPr>
              <a:t>Unintentional Injury Deaths</a:t>
            </a:r>
            <a:endParaRPr lang="en-US" sz="2400" dirty="0"/>
          </a:p>
        </p:txBody>
      </p:sp>
      <p:sp>
        <p:nvSpPr>
          <p:cNvPr id="7" name="TextBox 1"/>
          <p:cNvSpPr txBox="1"/>
          <p:nvPr/>
        </p:nvSpPr>
        <p:spPr>
          <a:xfrm>
            <a:off x="3200400" y="6403075"/>
            <a:ext cx="53340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a:t>
            </a:r>
            <a:r>
              <a:rPr lang="en-US" sz="1200" dirty="0" smtClean="0"/>
              <a:t> Division of Health Statistics</a:t>
            </a: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1869070063"/>
              </p:ext>
            </p:extLst>
          </p:nvPr>
        </p:nvGraphicFramePr>
        <p:xfrm>
          <a:off x="762000" y="1941731"/>
          <a:ext cx="7620000" cy="43066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0599" y="1295400"/>
            <a:ext cx="7011856" cy="646331"/>
          </a:xfrm>
          <a:prstGeom prst="rect">
            <a:avLst/>
          </a:prstGeom>
          <a:noFill/>
        </p:spPr>
        <p:txBody>
          <a:bodyPr wrap="none" rtlCol="0">
            <a:spAutoFit/>
          </a:bodyPr>
          <a:lstStyle/>
          <a:p>
            <a:r>
              <a:rPr lang="en-US" dirty="0" smtClean="0"/>
              <a:t>The rate of unintentional injury deaths is lower in Greene than</a:t>
            </a:r>
          </a:p>
          <a:p>
            <a:r>
              <a:rPr lang="en-US" dirty="0" smtClean="0"/>
              <a:t>Nelson but above VA and the Healthy People 2020 goal</a:t>
            </a:r>
            <a:endParaRPr lang="en-US" dirty="0"/>
          </a:p>
        </p:txBody>
      </p:sp>
    </p:spTree>
    <p:extLst>
      <p:ext uri="{BB962C8B-B14F-4D97-AF65-F5344CB8AC3E}">
        <p14:creationId xmlns:p14="http://schemas.microsoft.com/office/powerpoint/2010/main" val="143898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990600"/>
          </a:xfrm>
        </p:spPr>
        <p:txBody>
          <a:bodyPr>
            <a:normAutofit/>
          </a:bodyPr>
          <a:lstStyle/>
          <a:p>
            <a:r>
              <a:rPr lang="en-US" sz="3200" b="1" dirty="0" smtClean="0">
                <a:solidFill>
                  <a:schemeClr val="tx1"/>
                </a:solidFill>
              </a:rPr>
              <a:t>Unintentional Injury Deaths by Race</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2166822645"/>
              </p:ext>
            </p:extLst>
          </p:nvPr>
        </p:nvGraphicFramePr>
        <p:xfrm>
          <a:off x="762000" y="2178598"/>
          <a:ext cx="7696200" cy="41460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0" y="6400801"/>
            <a:ext cx="9144000" cy="4571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a:t>
            </a:r>
            <a:r>
              <a:rPr lang="en-US" sz="1200" dirty="0" smtClean="0"/>
              <a:t> Division of Health Statistics for years 2000-2012. </a:t>
            </a:r>
            <a:r>
              <a:rPr lang="en-US" sz="1200" dirty="0"/>
              <a:t>Centers for Disease Control and Prevention, National Center for Health Statistics</a:t>
            </a:r>
            <a:r>
              <a:rPr lang="en-US" sz="1200" dirty="0" smtClean="0"/>
              <a:t>. CDC Online WONDER database for years 2013.</a:t>
            </a:r>
            <a:endParaRPr lang="en-US" sz="1200" dirty="0"/>
          </a:p>
        </p:txBody>
      </p:sp>
      <p:sp>
        <p:nvSpPr>
          <p:cNvPr id="2" name="TextBox 1"/>
          <p:cNvSpPr txBox="1"/>
          <p:nvPr/>
        </p:nvSpPr>
        <p:spPr>
          <a:xfrm>
            <a:off x="762033" y="1371600"/>
            <a:ext cx="7741222" cy="646331"/>
          </a:xfrm>
          <a:prstGeom prst="rect">
            <a:avLst/>
          </a:prstGeom>
          <a:noFill/>
        </p:spPr>
        <p:txBody>
          <a:bodyPr wrap="none" rtlCol="0">
            <a:spAutoFit/>
          </a:bodyPr>
          <a:lstStyle/>
          <a:p>
            <a:r>
              <a:rPr lang="en-US" dirty="0" smtClean="0"/>
              <a:t>There are racial disparities in with the rate currently being higher for </a:t>
            </a:r>
          </a:p>
          <a:p>
            <a:r>
              <a:rPr lang="en-US" dirty="0" smtClean="0"/>
              <a:t>white Virginians than black Virginians</a:t>
            </a:r>
            <a:endParaRPr lang="en-US" dirty="0"/>
          </a:p>
        </p:txBody>
      </p:sp>
    </p:spTree>
    <p:extLst>
      <p:ext uri="{BB962C8B-B14F-4D97-AF65-F5344CB8AC3E}">
        <p14:creationId xmlns:p14="http://schemas.microsoft.com/office/powerpoint/2010/main" val="2921385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&amp; Homicide</a:t>
            </a:r>
            <a:endParaRPr lang="en-US" dirty="0"/>
          </a:p>
        </p:txBody>
      </p:sp>
    </p:spTree>
    <p:extLst>
      <p:ext uri="{BB962C8B-B14F-4D97-AF65-F5344CB8AC3E}">
        <p14:creationId xmlns:p14="http://schemas.microsoft.com/office/powerpoint/2010/main" val="369657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4" name="Rectangle 4"/>
          <p:cNvSpPr>
            <a:spLocks noChangeArrowheads="1"/>
          </p:cNvSpPr>
          <p:nvPr/>
        </p:nvSpPr>
        <p:spPr bwMode="auto">
          <a:xfrm>
            <a:off x="1295400" y="2057400"/>
            <a:ext cx="6705600" cy="38862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en-US" sz="2200" dirty="0" smtClean="0"/>
              <a:t>Feel free to </a:t>
            </a:r>
            <a:r>
              <a:rPr lang="en-US" sz="2200" b="1" dirty="0" smtClean="0"/>
              <a:t>ask questions </a:t>
            </a:r>
            <a:r>
              <a:rPr lang="en-US" sz="2200" dirty="0" smtClean="0"/>
              <a:t>as we go along</a:t>
            </a:r>
          </a:p>
          <a:p>
            <a:pPr marL="342900" indent="-342900">
              <a:spcBef>
                <a:spcPct val="20000"/>
              </a:spcBef>
              <a:buFont typeface="Arial" panose="020B0604020202020204" pitchFamily="34" charset="0"/>
              <a:buChar char="•"/>
            </a:pPr>
            <a:r>
              <a:rPr lang="en-US" sz="2200" dirty="0" smtClean="0"/>
              <a:t>We are presenting the </a:t>
            </a:r>
            <a:r>
              <a:rPr lang="en-US" sz="2200" b="1" dirty="0" smtClean="0"/>
              <a:t>most recent data </a:t>
            </a:r>
            <a:r>
              <a:rPr lang="en-US" sz="2200" dirty="0" smtClean="0"/>
              <a:t>we have </a:t>
            </a:r>
          </a:p>
          <a:p>
            <a:pPr marL="800100" lvl="1" indent="-342900">
              <a:spcBef>
                <a:spcPct val="20000"/>
              </a:spcBef>
              <a:buFont typeface="Arial" panose="020B0604020202020204" pitchFamily="34" charset="0"/>
              <a:buChar char="•"/>
            </a:pPr>
            <a:r>
              <a:rPr lang="en-US" sz="2200" dirty="0" smtClean="0"/>
              <a:t>(From the past 4 – 5 years)</a:t>
            </a:r>
          </a:p>
          <a:p>
            <a:pPr marL="342900" indent="-342900">
              <a:spcBef>
                <a:spcPct val="20000"/>
              </a:spcBef>
              <a:buFont typeface="Arial" panose="020B0604020202020204" pitchFamily="34" charset="0"/>
              <a:buChar char="•"/>
            </a:pPr>
            <a:r>
              <a:rPr lang="en-US" sz="2200" dirty="0" smtClean="0"/>
              <a:t>This is the last part of </a:t>
            </a:r>
            <a:r>
              <a:rPr lang="en-US" sz="2200" b="1" dirty="0" smtClean="0"/>
              <a:t>Section </a:t>
            </a:r>
            <a:r>
              <a:rPr lang="en-US" sz="2200" b="1" dirty="0"/>
              <a:t>3</a:t>
            </a:r>
            <a:r>
              <a:rPr lang="en-US" sz="2200" b="1" dirty="0" smtClean="0"/>
              <a:t> </a:t>
            </a:r>
            <a:r>
              <a:rPr lang="en-US" sz="2200" dirty="0" smtClean="0"/>
              <a:t>data</a:t>
            </a:r>
          </a:p>
        </p:txBody>
      </p:sp>
    </p:spTree>
    <p:extLst>
      <p:ext uri="{BB962C8B-B14F-4D97-AF65-F5344CB8AC3E}">
        <p14:creationId xmlns:p14="http://schemas.microsoft.com/office/powerpoint/2010/main" val="1155011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914400"/>
          </a:xfrm>
        </p:spPr>
        <p:txBody>
          <a:bodyPr>
            <a:normAutofit/>
          </a:bodyPr>
          <a:lstStyle/>
          <a:p>
            <a:r>
              <a:rPr lang="en-US" sz="2600" b="1" dirty="0" smtClean="0">
                <a:solidFill>
                  <a:schemeClr val="tx1"/>
                </a:solidFill>
              </a:rPr>
              <a:t>Violent Deaths</a:t>
            </a:r>
            <a:endParaRPr lang="en-US" sz="2400" dirty="0"/>
          </a:p>
        </p:txBody>
      </p:sp>
      <p:sp>
        <p:nvSpPr>
          <p:cNvPr id="6" name="TextBox 1"/>
          <p:cNvSpPr txBox="1"/>
          <p:nvPr/>
        </p:nvSpPr>
        <p:spPr>
          <a:xfrm>
            <a:off x="762000" y="6324600"/>
            <a:ext cx="7772400" cy="38327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a:t>
            </a:r>
            <a:r>
              <a:rPr lang="en-US" sz="1200" dirty="0"/>
              <a:t>: Virginia Violent Death Reporting System, Office of the Chief Medical Examiner, Virginia </a:t>
            </a:r>
            <a:r>
              <a:rPr lang="en-US" sz="1200" dirty="0" smtClean="0"/>
              <a:t>Department of Health</a:t>
            </a:r>
            <a:endParaRPr lang="en-US" sz="1200" dirty="0"/>
          </a:p>
        </p:txBody>
      </p:sp>
      <p:graphicFrame>
        <p:nvGraphicFramePr>
          <p:cNvPr id="4" name="Chart 3"/>
          <p:cNvGraphicFramePr>
            <a:graphicFrameLocks/>
          </p:cNvGraphicFramePr>
          <p:nvPr>
            <p:extLst>
              <p:ext uri="{D42A27DB-BD31-4B8C-83A1-F6EECF244321}">
                <p14:modId xmlns:p14="http://schemas.microsoft.com/office/powerpoint/2010/main" val="3139885914"/>
              </p:ext>
            </p:extLst>
          </p:nvPr>
        </p:nvGraphicFramePr>
        <p:xfrm>
          <a:off x="762000" y="2362200"/>
          <a:ext cx="7620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8200" y="838200"/>
            <a:ext cx="1752600" cy="1477328"/>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r>
              <a:rPr lang="en-US" dirty="0" smtClean="0"/>
              <a:t>*Note: 2014 data is preliminary and subject to change</a:t>
            </a:r>
            <a:endParaRPr lang="en-US" dirty="0"/>
          </a:p>
        </p:txBody>
      </p:sp>
      <p:sp>
        <p:nvSpPr>
          <p:cNvPr id="3" name="TextBox 2"/>
          <p:cNvSpPr txBox="1"/>
          <p:nvPr/>
        </p:nvSpPr>
        <p:spPr>
          <a:xfrm>
            <a:off x="2667000" y="1447800"/>
            <a:ext cx="5327099" cy="646331"/>
          </a:xfrm>
          <a:prstGeom prst="rect">
            <a:avLst/>
          </a:prstGeom>
          <a:noFill/>
        </p:spPr>
        <p:txBody>
          <a:bodyPr wrap="none" rtlCol="0">
            <a:spAutoFit/>
          </a:bodyPr>
          <a:lstStyle/>
          <a:p>
            <a:r>
              <a:rPr lang="en-US" dirty="0" smtClean="0"/>
              <a:t>The rate of violent deaths in our health district </a:t>
            </a:r>
          </a:p>
          <a:p>
            <a:r>
              <a:rPr lang="en-US" dirty="0"/>
              <a:t>a</a:t>
            </a:r>
            <a:r>
              <a:rPr lang="en-US" dirty="0" smtClean="0"/>
              <a:t>re very close to the state-side </a:t>
            </a:r>
            <a:r>
              <a:rPr lang="en-US" dirty="0" smtClean="0"/>
              <a:t>average</a:t>
            </a:r>
            <a:endParaRPr lang="en-US" dirty="0"/>
          </a:p>
        </p:txBody>
      </p:sp>
    </p:spTree>
    <p:extLst>
      <p:ext uri="{BB962C8B-B14F-4D97-AF65-F5344CB8AC3E}">
        <p14:creationId xmlns:p14="http://schemas.microsoft.com/office/powerpoint/2010/main" val="272557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838200"/>
          </a:xfrm>
        </p:spPr>
        <p:txBody>
          <a:bodyPr>
            <a:normAutofit/>
          </a:bodyPr>
          <a:lstStyle/>
          <a:p>
            <a:r>
              <a:rPr lang="en-US" sz="3100" b="1" dirty="0" smtClean="0">
                <a:solidFill>
                  <a:schemeClr val="tx1"/>
                </a:solidFill>
              </a:rPr>
              <a:t>Suicide</a:t>
            </a:r>
            <a:endParaRPr lang="en-US" sz="2400" dirty="0"/>
          </a:p>
        </p:txBody>
      </p:sp>
      <p:sp>
        <p:nvSpPr>
          <p:cNvPr id="7" name="TextBox 1"/>
          <p:cNvSpPr txBox="1"/>
          <p:nvPr/>
        </p:nvSpPr>
        <p:spPr>
          <a:xfrm>
            <a:off x="3200400" y="6403075"/>
            <a:ext cx="53340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a:t>
            </a:r>
            <a:r>
              <a:rPr lang="en-US" sz="1200" dirty="0" smtClean="0"/>
              <a:t> Division of Health Statistics</a:t>
            </a: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3451111298"/>
              </p:ext>
            </p:extLst>
          </p:nvPr>
        </p:nvGraphicFramePr>
        <p:xfrm>
          <a:off x="762000" y="1865531"/>
          <a:ext cx="7620000" cy="43828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83076" y="1219200"/>
            <a:ext cx="6705600" cy="646331"/>
          </a:xfrm>
          <a:prstGeom prst="rect">
            <a:avLst/>
          </a:prstGeom>
          <a:noFill/>
        </p:spPr>
        <p:txBody>
          <a:bodyPr wrap="square" rtlCol="0">
            <a:spAutoFit/>
          </a:bodyPr>
          <a:lstStyle/>
          <a:p>
            <a:r>
              <a:rPr lang="en-US" dirty="0" smtClean="0"/>
              <a:t>The suicide rate in Greene </a:t>
            </a:r>
            <a:r>
              <a:rPr lang="en-US" dirty="0" smtClean="0"/>
              <a:t>has reached </a:t>
            </a:r>
            <a:r>
              <a:rPr lang="en-US" dirty="0" smtClean="0"/>
              <a:t>the Healthy People 2020 </a:t>
            </a:r>
            <a:r>
              <a:rPr lang="en-US" dirty="0" smtClean="0"/>
              <a:t>goal</a:t>
            </a:r>
            <a:endParaRPr lang="en-US" dirty="0"/>
          </a:p>
        </p:txBody>
      </p:sp>
    </p:spTree>
    <p:extLst>
      <p:ext uri="{BB962C8B-B14F-4D97-AF65-F5344CB8AC3E}">
        <p14:creationId xmlns:p14="http://schemas.microsoft.com/office/powerpoint/2010/main" val="1221158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914400"/>
          </a:xfrm>
        </p:spPr>
        <p:txBody>
          <a:bodyPr>
            <a:normAutofit/>
          </a:bodyPr>
          <a:lstStyle/>
          <a:p>
            <a:r>
              <a:rPr lang="en-US" sz="2900" b="1" dirty="0" smtClean="0">
                <a:solidFill>
                  <a:schemeClr val="tx1"/>
                </a:solidFill>
              </a:rPr>
              <a:t>Youth Suicide</a:t>
            </a:r>
            <a:endParaRPr lang="en-US" sz="2400" dirty="0"/>
          </a:p>
        </p:txBody>
      </p:sp>
      <p:sp>
        <p:nvSpPr>
          <p:cNvPr id="6" name="TextBox 1"/>
          <p:cNvSpPr txBox="1"/>
          <p:nvPr/>
        </p:nvSpPr>
        <p:spPr>
          <a:xfrm>
            <a:off x="2514600" y="6403075"/>
            <a:ext cx="60198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a:t>
            </a:r>
            <a:r>
              <a:rPr lang="en-US" sz="1200" dirty="0" smtClean="0"/>
              <a:t> Department of Health, Virginia Online Injury Reporting System </a:t>
            </a:r>
            <a:endParaRPr lang="en-US" sz="1200" dirty="0"/>
          </a:p>
        </p:txBody>
      </p:sp>
      <p:graphicFrame>
        <p:nvGraphicFramePr>
          <p:cNvPr id="4" name="Chart 3"/>
          <p:cNvGraphicFramePr>
            <a:graphicFrameLocks/>
          </p:cNvGraphicFramePr>
          <p:nvPr>
            <p:extLst>
              <p:ext uri="{D42A27DB-BD31-4B8C-83A1-F6EECF244321}">
                <p14:modId xmlns:p14="http://schemas.microsoft.com/office/powerpoint/2010/main" val="2008896684"/>
              </p:ext>
            </p:extLst>
          </p:nvPr>
        </p:nvGraphicFramePr>
        <p:xfrm>
          <a:off x="838200" y="2209800"/>
          <a:ext cx="75438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66800" y="1447800"/>
            <a:ext cx="6858000" cy="646331"/>
          </a:xfrm>
          <a:prstGeom prst="rect">
            <a:avLst/>
          </a:prstGeom>
          <a:noFill/>
        </p:spPr>
        <p:txBody>
          <a:bodyPr wrap="square" rtlCol="0">
            <a:spAutoFit/>
          </a:bodyPr>
          <a:lstStyle/>
          <a:p>
            <a:r>
              <a:rPr lang="en-US" dirty="0" smtClean="0"/>
              <a:t>The youth suicide rate in our district is lower than the state-wide average</a:t>
            </a:r>
            <a:endParaRPr lang="en-US" dirty="0"/>
          </a:p>
        </p:txBody>
      </p:sp>
    </p:spTree>
    <p:extLst>
      <p:ext uri="{BB962C8B-B14F-4D97-AF65-F5344CB8AC3E}">
        <p14:creationId xmlns:p14="http://schemas.microsoft.com/office/powerpoint/2010/main" val="165473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914400"/>
          </a:xfrm>
        </p:spPr>
        <p:txBody>
          <a:bodyPr>
            <a:normAutofit/>
          </a:bodyPr>
          <a:lstStyle/>
          <a:p>
            <a:r>
              <a:rPr lang="en-US" sz="2900" b="1" dirty="0" smtClean="0">
                <a:solidFill>
                  <a:schemeClr val="tx1"/>
                </a:solidFill>
              </a:rPr>
              <a:t>Youth Suicide</a:t>
            </a:r>
            <a:endParaRPr lang="en-US" sz="2400" dirty="0"/>
          </a:p>
        </p:txBody>
      </p:sp>
      <p:sp>
        <p:nvSpPr>
          <p:cNvPr id="6" name="TextBox 1"/>
          <p:cNvSpPr txBox="1"/>
          <p:nvPr/>
        </p:nvSpPr>
        <p:spPr>
          <a:xfrm>
            <a:off x="2514600" y="6403075"/>
            <a:ext cx="60198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a:t>
            </a:r>
            <a:r>
              <a:rPr lang="en-US" sz="1200" dirty="0" smtClean="0"/>
              <a:t> Department of Health, Virginia Online Injury Reporting System </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46016004"/>
              </p:ext>
            </p:extLst>
          </p:nvPr>
        </p:nvGraphicFramePr>
        <p:xfrm>
          <a:off x="838201" y="2362200"/>
          <a:ext cx="75438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2000" y="1415534"/>
            <a:ext cx="7489551" cy="369332"/>
          </a:xfrm>
          <a:prstGeom prst="rect">
            <a:avLst/>
          </a:prstGeom>
          <a:noFill/>
        </p:spPr>
        <p:txBody>
          <a:bodyPr wrap="none" rtlCol="0">
            <a:spAutoFit/>
          </a:bodyPr>
          <a:lstStyle/>
          <a:p>
            <a:r>
              <a:rPr lang="en-US" dirty="0" smtClean="0"/>
              <a:t>The suicide rate among Virginian youths has </a:t>
            </a:r>
            <a:r>
              <a:rPr lang="en-US" dirty="0" smtClean="0"/>
              <a:t>increased since </a:t>
            </a:r>
            <a:r>
              <a:rPr lang="en-US" dirty="0" smtClean="0"/>
              <a:t>1999</a:t>
            </a:r>
            <a:endParaRPr lang="en-US" dirty="0"/>
          </a:p>
        </p:txBody>
      </p:sp>
    </p:spTree>
    <p:extLst>
      <p:ext uri="{BB962C8B-B14F-4D97-AF65-F5344CB8AC3E}">
        <p14:creationId xmlns:p14="http://schemas.microsoft.com/office/powerpoint/2010/main" val="2289670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914400"/>
          </a:xfrm>
        </p:spPr>
        <p:txBody>
          <a:bodyPr>
            <a:normAutofit/>
          </a:bodyPr>
          <a:lstStyle/>
          <a:p>
            <a:r>
              <a:rPr lang="en-US" sz="2900" b="1" dirty="0" smtClean="0">
                <a:solidFill>
                  <a:schemeClr val="tx1"/>
                </a:solidFill>
              </a:rPr>
              <a:t>Youth Suicide</a:t>
            </a:r>
            <a:endParaRPr lang="en-US" sz="2400" dirty="0"/>
          </a:p>
        </p:txBody>
      </p:sp>
      <p:sp>
        <p:nvSpPr>
          <p:cNvPr id="6" name="TextBox 1"/>
          <p:cNvSpPr txBox="1"/>
          <p:nvPr/>
        </p:nvSpPr>
        <p:spPr>
          <a:xfrm>
            <a:off x="2514600" y="6403075"/>
            <a:ext cx="60198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a:t>
            </a:r>
            <a:r>
              <a:rPr lang="en-US" sz="1200" dirty="0" smtClean="0"/>
              <a:t> Department of Health, Virginia Online Injury Reporting System </a:t>
            </a: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4183036612"/>
              </p:ext>
            </p:extLst>
          </p:nvPr>
        </p:nvGraphicFramePr>
        <p:xfrm>
          <a:off x="762000" y="2133600"/>
          <a:ext cx="7620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19200" y="1447800"/>
            <a:ext cx="6606296" cy="646331"/>
          </a:xfrm>
          <a:prstGeom prst="rect">
            <a:avLst/>
          </a:prstGeom>
          <a:noFill/>
        </p:spPr>
        <p:txBody>
          <a:bodyPr wrap="none" rtlCol="0">
            <a:spAutoFit/>
          </a:bodyPr>
          <a:lstStyle/>
          <a:p>
            <a:r>
              <a:rPr lang="en-US" dirty="0" smtClean="0"/>
              <a:t>The suicide rate among white youths is nearly double the </a:t>
            </a:r>
          </a:p>
          <a:p>
            <a:r>
              <a:rPr lang="en-US" dirty="0"/>
              <a:t>r</a:t>
            </a:r>
            <a:r>
              <a:rPr lang="en-US" dirty="0" smtClean="0"/>
              <a:t>ate of black youths</a:t>
            </a:r>
            <a:endParaRPr lang="en-US" dirty="0"/>
          </a:p>
        </p:txBody>
      </p:sp>
    </p:spTree>
    <p:extLst>
      <p:ext uri="{BB962C8B-B14F-4D97-AF65-F5344CB8AC3E}">
        <p14:creationId xmlns:p14="http://schemas.microsoft.com/office/powerpoint/2010/main" val="4025999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762000"/>
          </a:xfrm>
        </p:spPr>
        <p:txBody>
          <a:bodyPr>
            <a:normAutofit/>
          </a:bodyPr>
          <a:lstStyle/>
          <a:p>
            <a:r>
              <a:rPr lang="en-US" sz="3100" b="1" dirty="0" smtClean="0">
                <a:solidFill>
                  <a:schemeClr val="tx1"/>
                </a:solidFill>
              </a:rPr>
              <a:t>Homicide</a:t>
            </a:r>
            <a:endParaRPr lang="en-US" sz="2400" dirty="0"/>
          </a:p>
        </p:txBody>
      </p:sp>
      <p:sp>
        <p:nvSpPr>
          <p:cNvPr id="7" name="TextBox 1"/>
          <p:cNvSpPr txBox="1"/>
          <p:nvPr/>
        </p:nvSpPr>
        <p:spPr>
          <a:xfrm>
            <a:off x="2590800" y="6403075"/>
            <a:ext cx="59436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a:t>
            </a:r>
            <a:r>
              <a:rPr lang="en-US" sz="1200" dirty="0" smtClean="0"/>
              <a:t> Virginia Online Injury Reporting System</a:t>
            </a: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2999845240"/>
              </p:ext>
            </p:extLst>
          </p:nvPr>
        </p:nvGraphicFramePr>
        <p:xfrm>
          <a:off x="762000" y="1981200"/>
          <a:ext cx="761999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66800" y="1219200"/>
            <a:ext cx="7086600" cy="923330"/>
          </a:xfrm>
          <a:prstGeom prst="rect">
            <a:avLst/>
          </a:prstGeom>
          <a:noFill/>
        </p:spPr>
        <p:txBody>
          <a:bodyPr wrap="square" rtlCol="0">
            <a:spAutoFit/>
          </a:bodyPr>
          <a:lstStyle/>
          <a:p>
            <a:r>
              <a:rPr lang="en-US" dirty="0" smtClean="0"/>
              <a:t>Greene has not had any homicides recently. </a:t>
            </a:r>
          </a:p>
          <a:p>
            <a:r>
              <a:rPr lang="en-US" dirty="0" smtClean="0"/>
              <a:t>The homicide rates </a:t>
            </a:r>
            <a:r>
              <a:rPr lang="en-US" dirty="0" smtClean="0"/>
              <a:t>in Nelson and Virginia as a whole fall just under Healthy People 2020 goals. </a:t>
            </a:r>
            <a:endParaRPr lang="en-US" dirty="0"/>
          </a:p>
        </p:txBody>
      </p:sp>
    </p:spTree>
    <p:extLst>
      <p:ext uri="{BB962C8B-B14F-4D97-AF65-F5344CB8AC3E}">
        <p14:creationId xmlns:p14="http://schemas.microsoft.com/office/powerpoint/2010/main" val="27211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52600" y="2209800"/>
            <a:ext cx="5723468" cy="2438400"/>
          </a:xfrm>
          <a:solidFill>
            <a:schemeClr val="bg1">
              <a:alpha val="58000"/>
            </a:schemeClr>
          </a:solidFill>
          <a:ln w="28575">
            <a:solidFill>
              <a:schemeClr val="tx1"/>
            </a:solidFill>
          </a:ln>
        </p:spPr>
        <p:txBody>
          <a:bodyPr>
            <a:normAutofit/>
          </a:bodyPr>
          <a:lstStyle/>
          <a:p>
            <a:r>
              <a:rPr lang="en-US" sz="3800" dirty="0" smtClean="0">
                <a:solidFill>
                  <a:schemeClr val="tx2"/>
                </a:solidFill>
                <a:latin typeface="+mn-lt"/>
                <a:ea typeface="+mn-ea"/>
                <a:cs typeface="+mn-cs"/>
              </a:rPr>
              <a:t>Ambulatory Care </a:t>
            </a:r>
            <a:r>
              <a:rPr lang="en-US" sz="3800" dirty="0">
                <a:solidFill>
                  <a:schemeClr val="tx2"/>
                </a:solidFill>
                <a:latin typeface="+mn-lt"/>
                <a:ea typeface="+mn-ea"/>
                <a:cs typeface="+mn-cs"/>
              </a:rPr>
              <a:t>Sensitive </a:t>
            </a:r>
            <a:r>
              <a:rPr lang="en-US" sz="3800" dirty="0" smtClean="0">
                <a:solidFill>
                  <a:schemeClr val="tx2"/>
                </a:solidFill>
                <a:latin typeface="+mn-lt"/>
                <a:ea typeface="+mn-ea"/>
                <a:cs typeface="+mn-cs"/>
              </a:rPr>
              <a:t>/ </a:t>
            </a:r>
            <a:r>
              <a:rPr lang="en-US" sz="3800" dirty="0">
                <a:solidFill>
                  <a:schemeClr val="tx2"/>
                </a:solidFill>
                <a:latin typeface="+mn-lt"/>
                <a:ea typeface="+mn-ea"/>
                <a:cs typeface="+mn-cs"/>
              </a:rPr>
              <a:t>Prevention Quality Indicator </a:t>
            </a:r>
            <a:r>
              <a:rPr lang="en-US" sz="3800" dirty="0" smtClean="0">
                <a:solidFill>
                  <a:schemeClr val="tx2"/>
                </a:solidFill>
                <a:latin typeface="+mn-lt"/>
                <a:ea typeface="+mn-ea"/>
                <a:cs typeface="+mn-cs"/>
              </a:rPr>
              <a:t>Hospital Discharges</a:t>
            </a:r>
            <a:endParaRPr lang="en-US" sz="3800" dirty="0">
              <a:solidFill>
                <a:schemeClr val="tx2"/>
              </a:solidFill>
              <a:latin typeface="+mn-lt"/>
              <a:ea typeface="+mn-ea"/>
              <a:cs typeface="+mn-cs"/>
            </a:endParaRPr>
          </a:p>
        </p:txBody>
      </p:sp>
    </p:spTree>
    <p:extLst>
      <p:ext uri="{BB962C8B-B14F-4D97-AF65-F5344CB8AC3E}">
        <p14:creationId xmlns:p14="http://schemas.microsoft.com/office/powerpoint/2010/main" val="4106075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sp>
        <p:nvSpPr>
          <p:cNvPr id="5"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836472430"/>
              </p:ext>
            </p:extLst>
          </p:nvPr>
        </p:nvGraphicFramePr>
        <p:xfrm>
          <a:off x="762000" y="2057400"/>
          <a:ext cx="7619999"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04900" y="1295400"/>
            <a:ext cx="6934200" cy="646331"/>
          </a:xfrm>
          <a:prstGeom prst="rect">
            <a:avLst/>
          </a:prstGeom>
          <a:noFill/>
        </p:spPr>
        <p:txBody>
          <a:bodyPr wrap="square" rtlCol="0">
            <a:spAutoFit/>
          </a:bodyPr>
          <a:lstStyle/>
          <a:p>
            <a:r>
              <a:rPr lang="en-US" dirty="0" smtClean="0"/>
              <a:t>Greene’s rate is lower than Nelson’s and the state-wide average, all of which are lower than the national standard</a:t>
            </a:r>
            <a:endParaRPr lang="en-US" dirty="0"/>
          </a:p>
        </p:txBody>
      </p:sp>
    </p:spTree>
    <p:extLst>
      <p:ext uri="{BB962C8B-B14F-4D97-AF65-F5344CB8AC3E}">
        <p14:creationId xmlns:p14="http://schemas.microsoft.com/office/powerpoint/2010/main" val="962307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2147844425"/>
              </p:ext>
            </p:extLst>
          </p:nvPr>
        </p:nvGraphicFramePr>
        <p:xfrm>
          <a:off x="762000" y="2362200"/>
          <a:ext cx="7620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0600" y="1371600"/>
            <a:ext cx="7319632" cy="923330"/>
          </a:xfrm>
          <a:prstGeom prst="rect">
            <a:avLst/>
          </a:prstGeom>
          <a:noFill/>
        </p:spPr>
        <p:txBody>
          <a:bodyPr wrap="none" rtlCol="0">
            <a:spAutoFit/>
          </a:bodyPr>
          <a:lstStyle/>
          <a:p>
            <a:r>
              <a:rPr lang="en-US" dirty="0" smtClean="0"/>
              <a:t>The rate in Greene is almost identical to the state-wide average</a:t>
            </a:r>
          </a:p>
          <a:p>
            <a:r>
              <a:rPr lang="en-US" dirty="0"/>
              <a:t>a</a:t>
            </a:r>
            <a:r>
              <a:rPr lang="en-US" dirty="0" smtClean="0"/>
              <a:t>nd slightly lower than in Nelson, all of which are under the </a:t>
            </a:r>
          </a:p>
          <a:p>
            <a:r>
              <a:rPr lang="en-US" dirty="0"/>
              <a:t>n</a:t>
            </a:r>
            <a:r>
              <a:rPr lang="en-US" dirty="0" smtClean="0"/>
              <a:t>ational standard</a:t>
            </a:r>
            <a:endParaRPr lang="en-US" dirty="0"/>
          </a:p>
        </p:txBody>
      </p:sp>
    </p:spTree>
    <p:extLst>
      <p:ext uri="{BB962C8B-B14F-4D97-AF65-F5344CB8AC3E}">
        <p14:creationId xmlns:p14="http://schemas.microsoft.com/office/powerpoint/2010/main" val="1070190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1709791206"/>
              </p:ext>
            </p:extLst>
          </p:nvPr>
        </p:nvGraphicFramePr>
        <p:xfrm>
          <a:off x="762000" y="1905000"/>
          <a:ext cx="7620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2000" y="1371600"/>
            <a:ext cx="7543800" cy="646331"/>
          </a:xfrm>
          <a:prstGeom prst="rect">
            <a:avLst/>
          </a:prstGeom>
          <a:noFill/>
        </p:spPr>
        <p:txBody>
          <a:bodyPr wrap="square" rtlCol="0">
            <a:spAutoFit/>
          </a:bodyPr>
          <a:lstStyle/>
          <a:p>
            <a:r>
              <a:rPr lang="en-US" dirty="0" smtClean="0"/>
              <a:t>The rates in Nelson and Virginia are both well below the national standard</a:t>
            </a:r>
            <a:endParaRPr lang="en-US" dirty="0"/>
          </a:p>
        </p:txBody>
      </p:sp>
    </p:spTree>
    <p:extLst>
      <p:ext uri="{BB962C8B-B14F-4D97-AF65-F5344CB8AC3E}">
        <p14:creationId xmlns:p14="http://schemas.microsoft.com/office/powerpoint/2010/main" val="295881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dirty="0" smtClean="0"/>
              <a:t>Today</a:t>
            </a:r>
            <a:endParaRPr lang="en-US" dirty="0"/>
          </a:p>
        </p:txBody>
      </p:sp>
      <p:sp>
        <p:nvSpPr>
          <p:cNvPr id="3" name="Content Placeholder 2"/>
          <p:cNvSpPr>
            <a:spLocks noGrp="1"/>
          </p:cNvSpPr>
          <p:nvPr>
            <p:ph idx="1"/>
          </p:nvPr>
        </p:nvSpPr>
        <p:spPr>
          <a:xfrm>
            <a:off x="914400" y="1447800"/>
            <a:ext cx="7391400" cy="4648199"/>
          </a:xfrm>
        </p:spPr>
        <p:txBody>
          <a:bodyPr>
            <a:normAutofit/>
          </a:bodyPr>
          <a:lstStyle/>
          <a:p>
            <a:pPr marL="0" indent="0">
              <a:buNone/>
            </a:pPr>
            <a:endParaRPr lang="en-US" dirty="0" smtClean="0"/>
          </a:p>
          <a:p>
            <a:pPr>
              <a:buFont typeface="Arial" panose="020B0604020202020204" pitchFamily="34" charset="0"/>
              <a:buChar char="•"/>
            </a:pPr>
            <a:r>
              <a:rPr lang="en-US" dirty="0" smtClean="0"/>
              <a:t>Updates/Highlights from Section 3, Part 2 covered at last meeting</a:t>
            </a:r>
          </a:p>
          <a:p>
            <a:pPr>
              <a:buFont typeface="Arial" panose="020B0604020202020204" pitchFamily="34" charset="0"/>
              <a:buChar char="•"/>
            </a:pPr>
            <a:r>
              <a:rPr lang="en-US" dirty="0" smtClean="0"/>
              <a:t>Section </a:t>
            </a:r>
            <a:r>
              <a:rPr lang="en-US" dirty="0"/>
              <a:t>3</a:t>
            </a:r>
            <a:r>
              <a:rPr lang="en-US" dirty="0" smtClean="0"/>
              <a:t>, Part 2</a:t>
            </a:r>
          </a:p>
          <a:p>
            <a:pPr lvl="1">
              <a:buFont typeface="Arial" panose="020B0604020202020204" pitchFamily="34" charset="0"/>
              <a:buChar char="•"/>
            </a:pPr>
            <a:r>
              <a:rPr lang="en-US" dirty="0" smtClean="0"/>
              <a:t>Unintentional Injury Deaths</a:t>
            </a:r>
          </a:p>
          <a:p>
            <a:pPr lvl="1">
              <a:buFont typeface="Arial" panose="020B0604020202020204" pitchFamily="34" charset="0"/>
              <a:buChar char="•"/>
            </a:pPr>
            <a:r>
              <a:rPr lang="en-US" dirty="0" smtClean="0"/>
              <a:t>Violent Deaths</a:t>
            </a:r>
          </a:p>
          <a:p>
            <a:pPr lvl="1">
              <a:buFont typeface="Arial" panose="020B0604020202020204" pitchFamily="34" charset="0"/>
              <a:buChar char="•"/>
            </a:pPr>
            <a:r>
              <a:rPr lang="en-US" dirty="0" smtClean="0"/>
              <a:t>Ambulatory Care Sensitive Conditions / Prevention Quality Indicator Hospitalizations</a:t>
            </a:r>
          </a:p>
        </p:txBody>
      </p:sp>
    </p:spTree>
    <p:extLst>
      <p:ext uri="{BB962C8B-B14F-4D97-AF65-F5344CB8AC3E}">
        <p14:creationId xmlns:p14="http://schemas.microsoft.com/office/powerpoint/2010/main" val="2553199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4071901623"/>
              </p:ext>
            </p:extLst>
          </p:nvPr>
        </p:nvGraphicFramePr>
        <p:xfrm>
          <a:off x="762000" y="2075765"/>
          <a:ext cx="7620000" cy="41726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25858" y="1429434"/>
            <a:ext cx="6856364" cy="646331"/>
          </a:xfrm>
          <a:prstGeom prst="rect">
            <a:avLst/>
          </a:prstGeom>
          <a:noFill/>
        </p:spPr>
        <p:txBody>
          <a:bodyPr wrap="none" rtlCol="0">
            <a:spAutoFit/>
          </a:bodyPr>
          <a:lstStyle/>
          <a:p>
            <a:r>
              <a:rPr lang="en-US" dirty="0" smtClean="0"/>
              <a:t>Greene’s rate is slightly higher than the state-wide average,</a:t>
            </a:r>
          </a:p>
          <a:p>
            <a:r>
              <a:rPr lang="en-US" dirty="0"/>
              <a:t>l</a:t>
            </a:r>
            <a:r>
              <a:rPr lang="en-US" dirty="0" smtClean="0"/>
              <a:t>ower than Nelson’s, and below the national standard</a:t>
            </a:r>
          </a:p>
        </p:txBody>
      </p:sp>
    </p:spTree>
    <p:extLst>
      <p:ext uri="{BB962C8B-B14F-4D97-AF65-F5344CB8AC3E}">
        <p14:creationId xmlns:p14="http://schemas.microsoft.com/office/powerpoint/2010/main" val="63879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277622371"/>
              </p:ext>
            </p:extLst>
          </p:nvPr>
        </p:nvGraphicFramePr>
        <p:xfrm>
          <a:off x="762000" y="2286000"/>
          <a:ext cx="7620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66800" y="1676400"/>
            <a:ext cx="7077579" cy="646331"/>
          </a:xfrm>
          <a:prstGeom prst="rect">
            <a:avLst/>
          </a:prstGeom>
          <a:noFill/>
        </p:spPr>
        <p:txBody>
          <a:bodyPr wrap="none" rtlCol="0">
            <a:spAutoFit/>
          </a:bodyPr>
          <a:lstStyle/>
          <a:p>
            <a:r>
              <a:rPr lang="en-US" dirty="0" smtClean="0"/>
              <a:t>The district and state discharge rates are both well below the </a:t>
            </a:r>
          </a:p>
          <a:p>
            <a:r>
              <a:rPr lang="en-US" dirty="0"/>
              <a:t>n</a:t>
            </a:r>
            <a:r>
              <a:rPr lang="en-US" dirty="0" smtClean="0"/>
              <a:t>ational standard</a:t>
            </a:r>
            <a:endParaRPr lang="en-US" dirty="0"/>
          </a:p>
        </p:txBody>
      </p:sp>
    </p:spTree>
    <p:extLst>
      <p:ext uri="{BB962C8B-B14F-4D97-AF65-F5344CB8AC3E}">
        <p14:creationId xmlns:p14="http://schemas.microsoft.com/office/powerpoint/2010/main" val="4102923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728379729"/>
              </p:ext>
            </p:extLst>
          </p:nvPr>
        </p:nvGraphicFramePr>
        <p:xfrm>
          <a:off x="762000" y="2438400"/>
          <a:ext cx="7620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0600" y="1752600"/>
            <a:ext cx="6442789" cy="646331"/>
          </a:xfrm>
          <a:prstGeom prst="rect">
            <a:avLst/>
          </a:prstGeom>
          <a:noFill/>
        </p:spPr>
        <p:txBody>
          <a:bodyPr wrap="none" rtlCol="0">
            <a:spAutoFit/>
          </a:bodyPr>
          <a:lstStyle/>
          <a:p>
            <a:r>
              <a:rPr lang="en-US" dirty="0" smtClean="0"/>
              <a:t>The rate in Greene is higher than in Nelson and both are</a:t>
            </a:r>
          </a:p>
          <a:p>
            <a:r>
              <a:rPr lang="en-US" dirty="0" smtClean="0"/>
              <a:t>higher than the state-wide average  </a:t>
            </a:r>
            <a:endParaRPr lang="en-US" dirty="0"/>
          </a:p>
        </p:txBody>
      </p:sp>
    </p:spTree>
    <p:extLst>
      <p:ext uri="{BB962C8B-B14F-4D97-AF65-F5344CB8AC3E}">
        <p14:creationId xmlns:p14="http://schemas.microsoft.com/office/powerpoint/2010/main" val="138111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2329227092"/>
              </p:ext>
            </p:extLst>
          </p:nvPr>
        </p:nvGraphicFramePr>
        <p:xfrm>
          <a:off x="762000" y="2286000"/>
          <a:ext cx="76200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1676400"/>
            <a:ext cx="6858000" cy="646331"/>
          </a:xfrm>
          <a:prstGeom prst="rect">
            <a:avLst/>
          </a:prstGeom>
          <a:noFill/>
        </p:spPr>
        <p:txBody>
          <a:bodyPr wrap="square" rtlCol="0">
            <a:spAutoFit/>
          </a:bodyPr>
          <a:lstStyle/>
          <a:p>
            <a:r>
              <a:rPr lang="en-US" dirty="0" smtClean="0"/>
              <a:t>Virginia’s rate is much lower than the nationwide standard, and the district’s average is lower than the state’s</a:t>
            </a:r>
            <a:endParaRPr lang="en-US" dirty="0"/>
          </a:p>
        </p:txBody>
      </p:sp>
    </p:spTree>
    <p:extLst>
      <p:ext uri="{BB962C8B-B14F-4D97-AF65-F5344CB8AC3E}">
        <p14:creationId xmlns:p14="http://schemas.microsoft.com/office/powerpoint/2010/main" val="3035901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484606860"/>
              </p:ext>
            </p:extLst>
          </p:nvPr>
        </p:nvGraphicFramePr>
        <p:xfrm>
          <a:off x="762000" y="2590800"/>
          <a:ext cx="7620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43000" y="1676400"/>
            <a:ext cx="6858000" cy="369332"/>
          </a:xfrm>
          <a:prstGeom prst="rect">
            <a:avLst/>
          </a:prstGeom>
          <a:noFill/>
        </p:spPr>
        <p:txBody>
          <a:bodyPr wrap="square" rtlCol="0">
            <a:spAutoFit/>
          </a:bodyPr>
          <a:lstStyle/>
          <a:p>
            <a:r>
              <a:rPr lang="en-US" dirty="0" smtClean="0"/>
              <a:t>Virginia’s rate is much lower than the nationwide standard</a:t>
            </a:r>
            <a:endParaRPr lang="en-US" dirty="0"/>
          </a:p>
        </p:txBody>
      </p:sp>
    </p:spTree>
    <p:extLst>
      <p:ext uri="{BB962C8B-B14F-4D97-AF65-F5344CB8AC3E}">
        <p14:creationId xmlns:p14="http://schemas.microsoft.com/office/powerpoint/2010/main" val="1541086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531723820"/>
              </p:ext>
            </p:extLst>
          </p:nvPr>
        </p:nvGraphicFramePr>
        <p:xfrm>
          <a:off x="838200" y="2286000"/>
          <a:ext cx="75438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1676400"/>
            <a:ext cx="6858000" cy="369332"/>
          </a:xfrm>
          <a:prstGeom prst="rect">
            <a:avLst/>
          </a:prstGeom>
          <a:noFill/>
        </p:spPr>
        <p:txBody>
          <a:bodyPr wrap="square" rtlCol="0">
            <a:spAutoFit/>
          </a:bodyPr>
          <a:lstStyle/>
          <a:p>
            <a:r>
              <a:rPr lang="en-US" dirty="0" smtClean="0"/>
              <a:t>Virginia’s rate is much lower than the nationwide standard</a:t>
            </a:r>
            <a:endParaRPr lang="en-US" dirty="0"/>
          </a:p>
        </p:txBody>
      </p:sp>
    </p:spTree>
    <p:extLst>
      <p:ext uri="{BB962C8B-B14F-4D97-AF65-F5344CB8AC3E}">
        <p14:creationId xmlns:p14="http://schemas.microsoft.com/office/powerpoint/2010/main" val="974123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52600" y="2209800"/>
            <a:ext cx="5723468" cy="2438400"/>
          </a:xfrm>
          <a:solidFill>
            <a:schemeClr val="bg1">
              <a:alpha val="58000"/>
            </a:schemeClr>
          </a:solidFill>
          <a:ln w="28575">
            <a:solidFill>
              <a:schemeClr val="tx1"/>
            </a:solidFill>
          </a:ln>
        </p:spPr>
        <p:txBody>
          <a:bodyPr>
            <a:normAutofit/>
          </a:bodyPr>
          <a:lstStyle/>
          <a:p>
            <a:r>
              <a:rPr lang="en-US" sz="3800" dirty="0" smtClean="0">
                <a:solidFill>
                  <a:schemeClr val="tx2"/>
                </a:solidFill>
                <a:latin typeface="+mn-lt"/>
                <a:ea typeface="+mn-ea"/>
                <a:cs typeface="+mn-cs"/>
              </a:rPr>
              <a:t>Ambulatory Care </a:t>
            </a:r>
            <a:r>
              <a:rPr lang="en-US" sz="3800" dirty="0">
                <a:solidFill>
                  <a:schemeClr val="tx2"/>
                </a:solidFill>
                <a:latin typeface="+mn-lt"/>
                <a:ea typeface="+mn-ea"/>
                <a:cs typeface="+mn-cs"/>
              </a:rPr>
              <a:t>Sensitive </a:t>
            </a:r>
            <a:r>
              <a:rPr lang="en-US" sz="3800" dirty="0" smtClean="0">
                <a:solidFill>
                  <a:schemeClr val="tx2"/>
                </a:solidFill>
                <a:latin typeface="+mn-lt"/>
                <a:ea typeface="+mn-ea"/>
                <a:cs typeface="+mn-cs"/>
              </a:rPr>
              <a:t>Hospitalizations</a:t>
            </a:r>
            <a:endParaRPr lang="en-US" sz="3800" dirty="0">
              <a:solidFill>
                <a:schemeClr val="tx2"/>
              </a:solidFill>
              <a:latin typeface="+mn-lt"/>
              <a:ea typeface="+mn-ea"/>
              <a:cs typeface="+mn-cs"/>
            </a:endParaRPr>
          </a:p>
        </p:txBody>
      </p:sp>
    </p:spTree>
    <p:extLst>
      <p:ext uri="{BB962C8B-B14F-4D97-AF65-F5344CB8AC3E}">
        <p14:creationId xmlns:p14="http://schemas.microsoft.com/office/powerpoint/2010/main" val="3571460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Community Commons CHNA Report for TJHD Localities. Dartmouth College Institute for Health Policy &amp; Clinical Practice, Dartmouth Atlas of Health Care. 2012. Source geography: County</a:t>
            </a:r>
          </a:p>
        </p:txBody>
      </p:sp>
      <p:sp>
        <p:nvSpPr>
          <p:cNvPr id="4" name="Rectangle 2"/>
          <p:cNvSpPr>
            <a:spLocks noGrp="1" noChangeArrowheads="1"/>
          </p:cNvSpPr>
          <p:nvPr>
            <p:ph type="title"/>
          </p:nvPr>
        </p:nvSpPr>
        <p:spPr>
          <a:xfrm>
            <a:off x="762000" y="609600"/>
            <a:ext cx="7620000" cy="685800"/>
          </a:xfrm>
        </p:spPr>
        <p:txBody>
          <a:bodyPr>
            <a:normAutofit/>
          </a:bodyPr>
          <a:lstStyle/>
          <a:p>
            <a:r>
              <a:rPr lang="en-US" sz="2800" b="1" dirty="0" smtClean="0"/>
              <a:t>ACS Hospitalizations in Older Adults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964378976"/>
              </p:ext>
            </p:extLst>
          </p:nvPr>
        </p:nvGraphicFramePr>
        <p:xfrm>
          <a:off x="685800" y="1905000"/>
          <a:ext cx="7620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19200" y="1219200"/>
            <a:ext cx="6781800" cy="646331"/>
          </a:xfrm>
          <a:prstGeom prst="rect">
            <a:avLst/>
          </a:prstGeom>
          <a:noFill/>
        </p:spPr>
        <p:txBody>
          <a:bodyPr wrap="square" rtlCol="0">
            <a:spAutoFit/>
          </a:bodyPr>
          <a:lstStyle/>
          <a:p>
            <a:r>
              <a:rPr lang="en-US" dirty="0" smtClean="0"/>
              <a:t>Greene has a higher rate than the district and the state, but it is lower than the nationwide average</a:t>
            </a:r>
            <a:endParaRPr lang="en-US" dirty="0"/>
          </a:p>
        </p:txBody>
      </p:sp>
    </p:spTree>
    <p:extLst>
      <p:ext uri="{BB962C8B-B14F-4D97-AF65-F5344CB8AC3E}">
        <p14:creationId xmlns:p14="http://schemas.microsoft.com/office/powerpoint/2010/main" val="2082036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Asthma Hospitalization Rate per 10,000 Population, 2013</a:t>
            </a:r>
            <a:endParaRPr lang="en-US" sz="2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4" t="9179" r="2048" b="1376"/>
          <a:stretch/>
        </p:blipFill>
        <p:spPr bwMode="auto">
          <a:xfrm>
            <a:off x="1142999" y="1314932"/>
            <a:ext cx="7162801" cy="487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405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Asthma</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3801075803"/>
              </p:ext>
            </p:extLst>
          </p:nvPr>
        </p:nvGraphicFramePr>
        <p:xfrm>
          <a:off x="1066800" y="2112198"/>
          <a:ext cx="6858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1219200"/>
            <a:ext cx="7010400" cy="923330"/>
          </a:xfrm>
          <a:prstGeom prst="rect">
            <a:avLst/>
          </a:prstGeom>
          <a:noFill/>
        </p:spPr>
        <p:txBody>
          <a:bodyPr wrap="square" rtlCol="0">
            <a:spAutoFit/>
          </a:bodyPr>
          <a:lstStyle/>
          <a:p>
            <a:r>
              <a:rPr lang="en-US" dirty="0" smtClean="0"/>
              <a:t>Greene’s rate has been dropping since 2010, and is lower than the state’s and district’s averages, which are lower than the rate in Nelson</a:t>
            </a:r>
            <a:endParaRPr lang="en-US" dirty="0"/>
          </a:p>
        </p:txBody>
      </p:sp>
    </p:spTree>
    <p:extLst>
      <p:ext uri="{BB962C8B-B14F-4D97-AF65-F5344CB8AC3E}">
        <p14:creationId xmlns:p14="http://schemas.microsoft.com/office/powerpoint/2010/main" val="1112241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52600" y="2209800"/>
            <a:ext cx="5723468" cy="2438400"/>
          </a:xfrm>
          <a:solidFill>
            <a:schemeClr val="bg1">
              <a:alpha val="58000"/>
            </a:schemeClr>
          </a:solidFill>
          <a:ln w="28575">
            <a:solidFill>
              <a:schemeClr val="tx1"/>
            </a:solidFill>
          </a:ln>
        </p:spPr>
        <p:txBody>
          <a:bodyPr>
            <a:normAutofit/>
          </a:bodyPr>
          <a:lstStyle/>
          <a:p>
            <a:r>
              <a:rPr lang="en-US" sz="3800" dirty="0" smtClean="0">
                <a:solidFill>
                  <a:schemeClr val="tx2"/>
                </a:solidFill>
                <a:latin typeface="+mn-lt"/>
                <a:ea typeface="+mn-ea"/>
                <a:cs typeface="+mn-cs"/>
              </a:rPr>
              <a:t>Updates</a:t>
            </a:r>
            <a:br>
              <a:rPr lang="en-US" sz="3800" dirty="0" smtClean="0">
                <a:solidFill>
                  <a:schemeClr val="tx2"/>
                </a:solidFill>
                <a:latin typeface="+mn-lt"/>
                <a:ea typeface="+mn-ea"/>
                <a:cs typeface="+mn-cs"/>
              </a:rPr>
            </a:br>
            <a:r>
              <a:rPr lang="en-US" sz="3800" dirty="0" smtClean="0">
                <a:solidFill>
                  <a:schemeClr val="tx2"/>
                </a:solidFill>
                <a:latin typeface="+mn-lt"/>
                <a:ea typeface="+mn-ea"/>
                <a:cs typeface="+mn-cs"/>
              </a:rPr>
              <a:t>Maternal &amp; Child Health</a:t>
            </a:r>
            <a:endParaRPr lang="en-US" sz="3800" dirty="0">
              <a:solidFill>
                <a:schemeClr val="tx2"/>
              </a:solidFill>
              <a:latin typeface="+mn-lt"/>
              <a:ea typeface="+mn-ea"/>
              <a:cs typeface="+mn-cs"/>
            </a:endParaRPr>
          </a:p>
        </p:txBody>
      </p:sp>
    </p:spTree>
    <p:extLst>
      <p:ext uri="{BB962C8B-B14F-4D97-AF65-F5344CB8AC3E}">
        <p14:creationId xmlns:p14="http://schemas.microsoft.com/office/powerpoint/2010/main" val="4037060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Diabetes (Type 2) Hospitalization </a:t>
            </a:r>
            <a:r>
              <a:rPr lang="en-US" sz="2000" b="1" dirty="0"/>
              <a:t>Rate per 10,000 Population, 2013</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0234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511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Diabetes (Type 2)</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3009362145"/>
              </p:ext>
            </p:extLst>
          </p:nvPr>
        </p:nvGraphicFramePr>
        <p:xfrm>
          <a:off x="1181100" y="2133600"/>
          <a:ext cx="6781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05835"/>
            <a:ext cx="4572000" cy="646331"/>
          </a:xfrm>
          <a:prstGeom prst="rect">
            <a:avLst/>
          </a:prstGeom>
        </p:spPr>
        <p:txBody>
          <a:bodyPr>
            <a:spAutoFit/>
          </a:bodyPr>
          <a:lstStyle/>
          <a:p>
            <a:r>
              <a:rPr lang="en-US" dirty="0"/>
              <a:t> </a:t>
            </a:r>
            <a:br>
              <a:rPr lang="en-US" dirty="0"/>
            </a:br>
            <a:endParaRPr lang="en-US" dirty="0"/>
          </a:p>
        </p:txBody>
      </p:sp>
      <p:sp>
        <p:nvSpPr>
          <p:cNvPr id="6" name="TextBox 5"/>
          <p:cNvSpPr txBox="1"/>
          <p:nvPr/>
        </p:nvSpPr>
        <p:spPr>
          <a:xfrm>
            <a:off x="1485900" y="1295400"/>
            <a:ext cx="6172200" cy="1077218"/>
          </a:xfrm>
          <a:prstGeom prst="rect">
            <a:avLst/>
          </a:prstGeom>
          <a:noFill/>
        </p:spPr>
        <p:txBody>
          <a:bodyPr wrap="square" rtlCol="0">
            <a:spAutoFit/>
          </a:bodyPr>
          <a:lstStyle/>
          <a:p>
            <a:r>
              <a:rPr lang="en-US" sz="1600" dirty="0"/>
              <a:t>Greene’s rate has increased over the last few years while Nelson’s decreased. Greene has a higher rate than the </a:t>
            </a:r>
            <a:r>
              <a:rPr lang="en-US" sz="1600" dirty="0" smtClean="0"/>
              <a:t>district’s </a:t>
            </a:r>
            <a:r>
              <a:rPr lang="en-US" sz="1600" dirty="0"/>
              <a:t>and the state’s averages</a:t>
            </a:r>
            <a:br>
              <a:rPr lang="en-US" sz="1600" dirty="0"/>
            </a:br>
            <a:endParaRPr lang="en-US" sz="1600" dirty="0"/>
          </a:p>
        </p:txBody>
      </p:sp>
    </p:spTree>
    <p:extLst>
      <p:ext uri="{BB962C8B-B14F-4D97-AF65-F5344CB8AC3E}">
        <p14:creationId xmlns:p14="http://schemas.microsoft.com/office/powerpoint/2010/main" val="1407616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Hypertension Hospitalization </a:t>
            </a:r>
            <a:r>
              <a:rPr lang="en-US" sz="2000" b="1" dirty="0"/>
              <a:t>Rate per 10,000 Population, 2013</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57818"/>
            <a:ext cx="7022059" cy="491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624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Hypertension</a:t>
            </a:r>
            <a:endParaRPr lang="en-US" sz="2000" dirty="0"/>
          </a:p>
        </p:txBody>
      </p:sp>
      <p:graphicFrame>
        <p:nvGraphicFramePr>
          <p:cNvPr id="5" name="Chart 4"/>
          <p:cNvGraphicFramePr>
            <a:graphicFrameLocks/>
          </p:cNvGraphicFramePr>
          <p:nvPr>
            <p:extLst>
              <p:ext uri="{D42A27DB-BD31-4B8C-83A1-F6EECF244321}">
                <p14:modId xmlns:p14="http://schemas.microsoft.com/office/powerpoint/2010/main" val="1146913253"/>
              </p:ext>
            </p:extLst>
          </p:nvPr>
        </p:nvGraphicFramePr>
        <p:xfrm>
          <a:off x="1181100" y="2057400"/>
          <a:ext cx="6934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95400" y="1371600"/>
            <a:ext cx="6553200" cy="923330"/>
          </a:xfrm>
          <a:prstGeom prst="rect">
            <a:avLst/>
          </a:prstGeom>
          <a:noFill/>
        </p:spPr>
        <p:txBody>
          <a:bodyPr wrap="square" rtlCol="0">
            <a:spAutoFit/>
          </a:bodyPr>
          <a:lstStyle/>
          <a:p>
            <a:r>
              <a:rPr lang="en-US" dirty="0" smtClean="0"/>
              <a:t>Greene’s rate has risen since 2010, and is now higher than Nelson’s,  but it is still lower than the district’s and state’s averages </a:t>
            </a:r>
            <a:endParaRPr lang="en-US" dirty="0"/>
          </a:p>
        </p:txBody>
      </p:sp>
    </p:spTree>
    <p:extLst>
      <p:ext uri="{BB962C8B-B14F-4D97-AF65-F5344CB8AC3E}">
        <p14:creationId xmlns:p14="http://schemas.microsoft.com/office/powerpoint/2010/main" val="20979626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96890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762000"/>
          </a:xfrm>
        </p:spPr>
        <p:txBody>
          <a:bodyPr>
            <a:normAutofit/>
          </a:bodyPr>
          <a:lstStyle/>
          <a:p>
            <a:r>
              <a:rPr lang="en-US" sz="3100" b="1" dirty="0" smtClean="0"/>
              <a:t>Infant Mortality by Race</a:t>
            </a:r>
            <a:endParaRPr lang="en-US" sz="2700" dirty="0"/>
          </a:p>
        </p:txBody>
      </p:sp>
      <p:sp>
        <p:nvSpPr>
          <p:cNvPr id="5" name="TextBox 1"/>
          <p:cNvSpPr txBox="1"/>
          <p:nvPr/>
        </p:nvSpPr>
        <p:spPr>
          <a:xfrm>
            <a:off x="3048000" y="6444018"/>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685049643"/>
              </p:ext>
            </p:extLst>
          </p:nvPr>
        </p:nvGraphicFramePr>
        <p:xfrm>
          <a:off x="762000" y="1865531"/>
          <a:ext cx="7602939" cy="43828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2000" y="1219200"/>
            <a:ext cx="7602940" cy="646331"/>
          </a:xfrm>
          <a:prstGeom prst="rect">
            <a:avLst/>
          </a:prstGeom>
          <a:noFill/>
        </p:spPr>
        <p:txBody>
          <a:bodyPr wrap="square" rtlCol="0">
            <a:spAutoFit/>
          </a:bodyPr>
          <a:lstStyle/>
          <a:p>
            <a:r>
              <a:rPr lang="en-US" dirty="0" smtClean="0"/>
              <a:t>The rate is nearly twice as high for blacks in Greene than it is for whites, though it had been decreasing</a:t>
            </a:r>
            <a:endParaRPr lang="en-US" dirty="0"/>
          </a:p>
        </p:txBody>
      </p:sp>
    </p:spTree>
    <p:extLst>
      <p:ext uri="{BB962C8B-B14F-4D97-AF65-F5344CB8AC3E}">
        <p14:creationId xmlns:p14="http://schemas.microsoft.com/office/powerpoint/2010/main" val="897078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838200"/>
          </a:xfrm>
        </p:spPr>
        <p:txBody>
          <a:bodyPr>
            <a:normAutofit/>
          </a:bodyPr>
          <a:lstStyle/>
          <a:p>
            <a:r>
              <a:rPr lang="en-US" sz="3100" b="1" dirty="0" smtClean="0"/>
              <a:t>Neonatal Death</a:t>
            </a:r>
            <a:endParaRPr lang="en-US" sz="2700" dirty="0"/>
          </a:p>
        </p:txBody>
      </p:sp>
      <p:sp>
        <p:nvSpPr>
          <p:cNvPr id="7" name="TextBox 1"/>
          <p:cNvSpPr txBox="1"/>
          <p:nvPr/>
        </p:nvSpPr>
        <p:spPr>
          <a:xfrm>
            <a:off x="3048000" y="6444018"/>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987448406"/>
              </p:ext>
            </p:extLst>
          </p:nvPr>
        </p:nvGraphicFramePr>
        <p:xfrm>
          <a:off x="762000" y="1828800"/>
          <a:ext cx="760294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0600" y="1295400"/>
            <a:ext cx="7239000" cy="646331"/>
          </a:xfrm>
          <a:prstGeom prst="rect">
            <a:avLst/>
          </a:prstGeom>
          <a:noFill/>
        </p:spPr>
        <p:txBody>
          <a:bodyPr wrap="square" rtlCol="0">
            <a:spAutoFit/>
          </a:bodyPr>
          <a:lstStyle/>
          <a:p>
            <a:r>
              <a:rPr lang="en-US" dirty="0" smtClean="0"/>
              <a:t>The percentage is slightly higher in Greene than the state-wide average and much lower than in Nelson.</a:t>
            </a:r>
            <a:endParaRPr lang="en-US" dirty="0"/>
          </a:p>
        </p:txBody>
      </p:sp>
    </p:spTree>
    <p:extLst>
      <p:ext uri="{BB962C8B-B14F-4D97-AF65-F5344CB8AC3E}">
        <p14:creationId xmlns:p14="http://schemas.microsoft.com/office/powerpoint/2010/main" val="305461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838200"/>
          </a:xfrm>
        </p:spPr>
        <p:txBody>
          <a:bodyPr>
            <a:normAutofit/>
          </a:bodyPr>
          <a:lstStyle/>
          <a:p>
            <a:r>
              <a:rPr lang="en-US" sz="3100" b="1" dirty="0" smtClean="0"/>
              <a:t>SIDS Deaths</a:t>
            </a:r>
            <a:endParaRPr lang="en-US" sz="2700" dirty="0"/>
          </a:p>
        </p:txBody>
      </p:sp>
      <p:sp>
        <p:nvSpPr>
          <p:cNvPr id="7" name="TextBox 1"/>
          <p:cNvSpPr txBox="1"/>
          <p:nvPr/>
        </p:nvSpPr>
        <p:spPr>
          <a:xfrm>
            <a:off x="3048000" y="6444018"/>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592039103"/>
              </p:ext>
            </p:extLst>
          </p:nvPr>
        </p:nvGraphicFramePr>
        <p:xfrm>
          <a:off x="762000" y="1941731"/>
          <a:ext cx="7602940" cy="43066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90600" y="1295400"/>
            <a:ext cx="7374340" cy="646331"/>
          </a:xfrm>
          <a:prstGeom prst="rect">
            <a:avLst/>
          </a:prstGeom>
          <a:noFill/>
        </p:spPr>
        <p:txBody>
          <a:bodyPr wrap="square" rtlCol="0">
            <a:spAutoFit/>
          </a:bodyPr>
          <a:lstStyle/>
          <a:p>
            <a:r>
              <a:rPr lang="en-US" dirty="0" smtClean="0"/>
              <a:t>There were fewer deaths from SIDS from ’09-’14 then there</a:t>
            </a:r>
          </a:p>
          <a:p>
            <a:r>
              <a:rPr lang="en-US" dirty="0" smtClean="0"/>
              <a:t>were from ‘04-’08. There were none in 2012.</a:t>
            </a:r>
            <a:endParaRPr lang="en-US" dirty="0"/>
          </a:p>
        </p:txBody>
      </p:sp>
    </p:spTree>
    <p:extLst>
      <p:ext uri="{BB962C8B-B14F-4D97-AF65-F5344CB8AC3E}">
        <p14:creationId xmlns:p14="http://schemas.microsoft.com/office/powerpoint/2010/main" val="221989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838200"/>
          </a:xfrm>
        </p:spPr>
        <p:txBody>
          <a:bodyPr>
            <a:normAutofit/>
          </a:bodyPr>
          <a:lstStyle/>
          <a:p>
            <a:r>
              <a:rPr lang="en-US" sz="3100" b="1" dirty="0" smtClean="0"/>
              <a:t>Pregnant Women with Prenatal Care</a:t>
            </a:r>
            <a:endParaRPr lang="en-US" sz="2700" dirty="0"/>
          </a:p>
        </p:txBody>
      </p:sp>
      <p:sp>
        <p:nvSpPr>
          <p:cNvPr id="5" name="TextBox 1"/>
          <p:cNvSpPr txBox="1"/>
          <p:nvPr/>
        </p:nvSpPr>
        <p:spPr>
          <a:xfrm>
            <a:off x="3048000" y="6444018"/>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83639001"/>
              </p:ext>
            </p:extLst>
          </p:nvPr>
        </p:nvGraphicFramePr>
        <p:xfrm>
          <a:off x="762000" y="2142530"/>
          <a:ext cx="7602940" cy="4105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1431" y="1219200"/>
            <a:ext cx="7315200" cy="923330"/>
          </a:xfrm>
          <a:prstGeom prst="rect">
            <a:avLst/>
          </a:prstGeom>
          <a:noFill/>
        </p:spPr>
        <p:txBody>
          <a:bodyPr wrap="square" rtlCol="0">
            <a:spAutoFit/>
          </a:bodyPr>
          <a:lstStyle/>
          <a:p>
            <a:r>
              <a:rPr lang="en-US" dirty="0" smtClean="0"/>
              <a:t>A lower percentage of newborns were given prenatal care within the first 13-weeks in Greene than in Nelson, but both are higher than the Healthy People 2020 goal </a:t>
            </a:r>
            <a:endParaRPr lang="en-US" dirty="0"/>
          </a:p>
        </p:txBody>
      </p:sp>
    </p:spTree>
    <p:extLst>
      <p:ext uri="{BB962C8B-B14F-4D97-AF65-F5344CB8AC3E}">
        <p14:creationId xmlns:p14="http://schemas.microsoft.com/office/powerpoint/2010/main" val="125873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685800"/>
          </a:xfrm>
        </p:spPr>
        <p:txBody>
          <a:bodyPr>
            <a:normAutofit/>
          </a:bodyPr>
          <a:lstStyle/>
          <a:p>
            <a:r>
              <a:rPr lang="en-US" sz="2800" b="1" dirty="0" smtClean="0"/>
              <a:t>Ten or More Prenatal Care Visits</a:t>
            </a:r>
            <a:endParaRPr lang="en-US" sz="2400" dirty="0"/>
          </a:p>
        </p:txBody>
      </p:sp>
      <p:sp>
        <p:nvSpPr>
          <p:cNvPr id="5" name="TextBox 1"/>
          <p:cNvSpPr txBox="1"/>
          <p:nvPr/>
        </p:nvSpPr>
        <p:spPr>
          <a:xfrm>
            <a:off x="3048000" y="6444018"/>
            <a:ext cx="531694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 Division of Health</a:t>
            </a:r>
            <a:r>
              <a:rPr lang="en-US" sz="1200" dirty="0" smtClean="0"/>
              <a:t> Statistics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796659967"/>
              </p:ext>
            </p:extLst>
          </p:nvPr>
        </p:nvGraphicFramePr>
        <p:xfrm>
          <a:off x="762000" y="1713131"/>
          <a:ext cx="7696199"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38200" y="1066800"/>
            <a:ext cx="7526740" cy="646331"/>
          </a:xfrm>
          <a:prstGeom prst="rect">
            <a:avLst/>
          </a:prstGeom>
          <a:noFill/>
        </p:spPr>
        <p:txBody>
          <a:bodyPr wrap="square" rtlCol="0">
            <a:spAutoFit/>
          </a:bodyPr>
          <a:lstStyle/>
          <a:p>
            <a:r>
              <a:rPr lang="en-US" dirty="0" smtClean="0"/>
              <a:t>Fewer mothers in Greene get at least 10 prenatal care visits than in Nelson or the state as a whole</a:t>
            </a:r>
            <a:endParaRPr lang="en-US" dirty="0"/>
          </a:p>
        </p:txBody>
      </p:sp>
    </p:spTree>
    <p:extLst>
      <p:ext uri="{BB962C8B-B14F-4D97-AF65-F5344CB8AC3E}">
        <p14:creationId xmlns:p14="http://schemas.microsoft.com/office/powerpoint/2010/main" val="1145173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2187</Words>
  <Application>Microsoft Office PowerPoint</Application>
  <PresentationFormat>On-screen Show (4:3)</PresentationFormat>
  <Paragraphs>306</Paragraphs>
  <Slides>44</Slides>
  <Notes>34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Pushpin</vt:lpstr>
      <vt:lpstr>Improving Community Health  through Planning and Partnerships</vt:lpstr>
      <vt:lpstr>Things to keep in mind…</vt:lpstr>
      <vt:lpstr>Today</vt:lpstr>
      <vt:lpstr>Updates Maternal &amp; Child Health</vt:lpstr>
      <vt:lpstr>Infant Mortality by Race</vt:lpstr>
      <vt:lpstr>Neonatal Death</vt:lpstr>
      <vt:lpstr>SIDS Deaths</vt:lpstr>
      <vt:lpstr>Pregnant Women with Prenatal Care</vt:lpstr>
      <vt:lpstr>Ten or More Prenatal Care Visits</vt:lpstr>
      <vt:lpstr>Mothers with &lt; 12th Grade Education </vt:lpstr>
      <vt:lpstr>Smoking During Pregnancy</vt:lpstr>
      <vt:lpstr>Updates Mental Health-More details about MH emergency services</vt:lpstr>
      <vt:lpstr>Mental Health Outcomes</vt:lpstr>
      <vt:lpstr>Mental Health Outcomes</vt:lpstr>
      <vt:lpstr>PowerPoint Presentation</vt:lpstr>
      <vt:lpstr>Unintentional Injury Deaths</vt:lpstr>
      <vt:lpstr>Unintentional Injury Deaths</vt:lpstr>
      <vt:lpstr>Unintentional Injury Deaths by Race</vt:lpstr>
      <vt:lpstr>Suicide &amp; Homicide</vt:lpstr>
      <vt:lpstr>Violent Deaths</vt:lpstr>
      <vt:lpstr>Suicide</vt:lpstr>
      <vt:lpstr>Youth Suicide</vt:lpstr>
      <vt:lpstr>Youth Suicide</vt:lpstr>
      <vt:lpstr>Youth Suicide</vt:lpstr>
      <vt:lpstr>Homicide</vt:lpstr>
      <vt:lpstr>Ambulatory Care Sensitive / Prevention Quality Indicator Hospital Discharges</vt:lpstr>
      <vt:lpstr>Prevention Quality Indicator (PQI) Hospital Discharges</vt:lpstr>
      <vt:lpstr>Prevention Quality Indicator (PQI) Hospital Discharges</vt:lpstr>
      <vt:lpstr>Prevention Quality Indicator (PQI) Hospital Discharges</vt:lpstr>
      <vt:lpstr>Prevention Quality Indicator (PQI) Hospital Discharges</vt:lpstr>
      <vt:lpstr>Prevention Quality Indicator (PQI) Hospital Discharges</vt:lpstr>
      <vt:lpstr>Prevention Quality Indicator (PQI) Hospital Discharges</vt:lpstr>
      <vt:lpstr>Prevention Quality Indicator (PQI) Hospital Discharges</vt:lpstr>
      <vt:lpstr>Prevention Quality Indicator (PQI) Hospital Discharges</vt:lpstr>
      <vt:lpstr>Prevention Quality Indicator (PQI) Hospital Discharges</vt:lpstr>
      <vt:lpstr>Ambulatory Care Sensitive Hospitalizations</vt:lpstr>
      <vt:lpstr>ACS Hospitalizations in Older Adults</vt:lpstr>
      <vt:lpstr>ACS Hospitalizations Asthma Hospitalization Rate per 10,000 Population, 2013</vt:lpstr>
      <vt:lpstr>ACS Hospitalizations Asthma</vt:lpstr>
      <vt:lpstr>ACS Hospitalizations Diabetes (Type 2) Hospitalization Rate per 10,000 Population, 2013</vt:lpstr>
      <vt:lpstr>ACS Hospitalizations Diabetes (Type 2)</vt:lpstr>
      <vt:lpstr>ACS Hospitalizations Hypertension Hospitalization Rate per 10,000 Population, 2013</vt:lpstr>
      <vt:lpstr>ACS Hospitalizations Hypertension</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Community Health  through Planning and Partnerships</dc:title>
  <dc:creator>Jillian Regan</dc:creator>
  <cp:lastModifiedBy>Jillian Regan</cp:lastModifiedBy>
  <cp:revision>51</cp:revision>
  <dcterms:created xsi:type="dcterms:W3CDTF">2016-05-02T13:41:56Z</dcterms:created>
  <dcterms:modified xsi:type="dcterms:W3CDTF">2016-06-27T13:08:20Z</dcterms:modified>
</cp:coreProperties>
</file>