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60" r:id="rId2"/>
    <p:sldId id="262" r:id="rId3"/>
    <p:sldId id="412" r:id="rId4"/>
    <p:sldId id="373" r:id="rId5"/>
    <p:sldId id="430" r:id="rId6"/>
    <p:sldId id="429" r:id="rId7"/>
    <p:sldId id="428" r:id="rId8"/>
    <p:sldId id="426" r:id="rId9"/>
    <p:sldId id="427" r:id="rId10"/>
    <p:sldId id="431" r:id="rId11"/>
    <p:sldId id="437" r:id="rId12"/>
    <p:sldId id="374" r:id="rId13"/>
    <p:sldId id="439" r:id="rId14"/>
    <p:sldId id="442" r:id="rId15"/>
    <p:sldId id="433" r:id="rId16"/>
    <p:sldId id="408" r:id="rId17"/>
    <p:sldId id="435" r:id="rId18"/>
    <p:sldId id="443" r:id="rId19"/>
    <p:sldId id="376" r:id="rId20"/>
    <p:sldId id="444" r:id="rId21"/>
    <p:sldId id="441" r:id="rId22"/>
    <p:sldId id="434" r:id="rId23"/>
    <p:sldId id="445" r:id="rId24"/>
    <p:sldId id="432" r:id="rId25"/>
    <p:sldId id="382" r:id="rId26"/>
    <p:sldId id="423" r:id="rId27"/>
    <p:sldId id="415" r:id="rId28"/>
    <p:sldId id="413" r:id="rId29"/>
    <p:sldId id="417" r:id="rId30"/>
    <p:sldId id="420" r:id="rId31"/>
    <p:sldId id="391" r:id="rId32"/>
    <p:sldId id="396" r:id="rId33"/>
    <p:sldId id="421" r:id="rId34"/>
    <p:sldId id="400" r:id="rId35"/>
    <p:sldId id="422" r:id="rId36"/>
    <p:sldId id="29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ian Regan" initials="JK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69" autoAdjust="0"/>
  </p:normalViewPr>
  <p:slideViewPr>
    <p:cSldViewPr>
      <p:cViewPr>
        <p:scale>
          <a:sx n="60" d="100"/>
          <a:sy n="60" d="100"/>
        </p:scale>
        <p:origin x="-3084" y="-10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C87BC-C24F-4017-A4B9-61B31B506B01}" type="datetimeFigureOut">
              <a:rPr lang="en-US" smtClean="0"/>
              <a:t>10/28/2016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3E87AE-276D-49AF-B546-16BA7A34E89E}" type="slidenum">
              <a:rPr lang="en-US" smtClean="0"/>
              <a:t>‹#›</a:t>
            </a:fld>
            <a:endParaRPr lang="en-US"/>
          </a:p>
        </p:txBody>
      </p:sp>
    </p:spTree>
    <p:extLst>
      <p:ext uri="{BB962C8B-B14F-4D97-AF65-F5344CB8AC3E}">
        <p14:creationId xmlns:p14="http://schemas.microsoft.com/office/powerpoint/2010/main" val="2300396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Improving Community Health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1</a:t>
            </a:fld>
            <a:endParaRPr lang="en-US"/>
          </a:p>
        </p:txBody>
      </p:sp>
    </p:spTree>
    <p:extLst>
      <p:ext uri="{BB962C8B-B14F-4D97-AF65-F5344CB8AC3E}">
        <p14:creationId xmlns:p14="http://schemas.microsoft.com/office/powerpoint/2010/main" val="458870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17</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C3E87AE-276D-49AF-B546-16BA7A34E89E}" type="slidenum">
              <a:rPr lang="en-US" smtClean="0"/>
              <a:t>18</a:t>
            </a:fld>
            <a:endParaRPr lang="en-US"/>
          </a:p>
        </p:txBody>
      </p:sp>
    </p:spTree>
    <p:extLst>
      <p:ext uri="{BB962C8B-B14F-4D97-AF65-F5344CB8AC3E}">
        <p14:creationId xmlns:p14="http://schemas.microsoft.com/office/powerpoint/2010/main" val="2191148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19</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22</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25</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handout.</a:t>
            </a:r>
            <a:endParaRPr lang="en-US" dirty="0"/>
          </a:p>
        </p:txBody>
      </p:sp>
      <p:sp>
        <p:nvSpPr>
          <p:cNvPr id="4" name="Slide Number Placeholder 3"/>
          <p:cNvSpPr>
            <a:spLocks noGrp="1"/>
          </p:cNvSpPr>
          <p:nvPr>
            <p:ph type="sldNum" sz="quarter" idx="10"/>
          </p:nvPr>
        </p:nvSpPr>
        <p:spPr/>
        <p:txBody>
          <a:bodyPr/>
          <a:lstStyle/>
          <a:p>
            <a:fld id="{1C3E87AE-276D-49AF-B546-16BA7A34E89E}" type="slidenum">
              <a:rPr lang="en-US" smtClean="0"/>
              <a:t>26</a:t>
            </a:fld>
            <a:endParaRPr lang="en-US"/>
          </a:p>
        </p:txBody>
      </p:sp>
    </p:spTree>
    <p:extLst>
      <p:ext uri="{BB962C8B-B14F-4D97-AF65-F5344CB8AC3E}">
        <p14:creationId xmlns:p14="http://schemas.microsoft.com/office/powerpoint/2010/main" val="1994985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S24. Overview: Community coalitions consist of public- and private-sector organizations that, together with individual citizens, work to achieve a shared goal through the coordinated use of resources, leadership, and action. Potential stakeholders in community coalitions aimed at obesity prevention include but are not limited to community organizations and leaders, health-care professionals, local and state public health agencies, industries (e.g., building and construction, restaurant, food and beverage, and entertainment), the media, educational institutions, government (including transportation and parks and recreation departments), youth-related and faith-based organizations, nonprofit organizations and foundations, and employers.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effectiveness of community coalitions stems from the multiple perspectives, talents, and expertise that are brought together to work toward a common goal. In addition, coalitions build a sense of community, enhance residents' engagement in community life, and provide a vehicle for community empowerment. Research in tobacco control demonstrates that the presence of antismoking community coalitions is associated with lower rates of cigarette use. Based on this research, it is plausible that community coalitions might be effective in preventing obesity and in improving physical activity and nutrition.</a:t>
            </a:r>
          </a:p>
        </p:txBody>
      </p:sp>
      <p:sp>
        <p:nvSpPr>
          <p:cNvPr id="4" name="Slide Number Placeholder 3"/>
          <p:cNvSpPr>
            <a:spLocks noGrp="1"/>
          </p:cNvSpPr>
          <p:nvPr>
            <p:ph type="sldNum" sz="quarter" idx="10"/>
          </p:nvPr>
        </p:nvSpPr>
        <p:spPr/>
        <p:txBody>
          <a:bodyPr/>
          <a:lstStyle/>
          <a:p>
            <a:fld id="{1C3E87AE-276D-49AF-B546-16BA7A34E89E}" type="slidenum">
              <a:rPr lang="en-US" smtClean="0"/>
              <a:t>27</a:t>
            </a:fld>
            <a:endParaRPr lang="en-US"/>
          </a:p>
        </p:txBody>
      </p:sp>
    </p:spTree>
    <p:extLst>
      <p:ext uri="{BB962C8B-B14F-4D97-AF65-F5344CB8AC3E}">
        <p14:creationId xmlns:p14="http://schemas.microsoft.com/office/powerpoint/2010/main" val="51028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28</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dirty="0" smtClean="0"/>
              <a:t>S1: Increase </a:t>
            </a:r>
            <a:r>
              <a:rPr lang="en-US" u="sng" dirty="0" smtClean="0"/>
              <a:t>Availability</a:t>
            </a:r>
            <a:r>
              <a:rPr lang="en-US" dirty="0" smtClean="0"/>
              <a:t> of Healthier Food and Beverage Choices in Public Service Venues.</a:t>
            </a:r>
          </a:p>
          <a:p>
            <a:pPr marL="0" indent="0">
              <a:buNone/>
            </a:pPr>
            <a:endParaRPr lang="en-US" dirty="0" smtClean="0"/>
          </a:p>
          <a:p>
            <a:r>
              <a:rPr lang="en-US" dirty="0" smtClean="0"/>
              <a:t>S2: Improve Availability of </a:t>
            </a:r>
            <a:r>
              <a:rPr lang="en-US" u="sng" dirty="0" smtClean="0"/>
              <a:t>Affordable</a:t>
            </a:r>
            <a:r>
              <a:rPr lang="en-US" dirty="0" smtClean="0"/>
              <a:t> Healthier Food and Beverage Choices in Public Service Venues.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29</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dirty="0" smtClean="0"/>
              <a:t>S3: Improve Geographic Availability of </a:t>
            </a:r>
            <a:r>
              <a:rPr lang="en-US" u="sng" dirty="0" smtClean="0"/>
              <a:t>Supermarkets in Underserved Areas</a:t>
            </a:r>
            <a:r>
              <a:rPr lang="en-US" dirty="0" smtClean="0"/>
              <a:t>.</a:t>
            </a:r>
          </a:p>
          <a:p>
            <a:pPr marL="0" indent="0">
              <a:buNone/>
            </a:pPr>
            <a:endParaRPr lang="en-US" dirty="0" smtClean="0"/>
          </a:p>
          <a:p>
            <a:r>
              <a:rPr lang="en-US" dirty="0" smtClean="0"/>
              <a:t>S4: Provide Incentives to Food Retailers to Locate in and/or Offer </a:t>
            </a:r>
            <a:r>
              <a:rPr lang="en-US" u="sng" dirty="0" smtClean="0">
                <a:effectLst/>
              </a:rPr>
              <a:t>Healthier Food and Beverage Choices in Underserved Areas</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30</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dirty="0" smtClean="0"/>
              <a:t>S5: Improve Availability of Mechanisms for </a:t>
            </a:r>
            <a:r>
              <a:rPr lang="en-US" u="sng" dirty="0" smtClean="0"/>
              <a:t>Purchasing Foods from Farms</a:t>
            </a:r>
          </a:p>
          <a:p>
            <a:r>
              <a:rPr lang="en-US" dirty="0" smtClean="0"/>
              <a:t>S6: Provide </a:t>
            </a:r>
            <a:r>
              <a:rPr lang="en-US" u="sng" dirty="0" smtClean="0"/>
              <a:t>Incentives</a:t>
            </a:r>
            <a:r>
              <a:rPr lang="en-US" dirty="0" smtClean="0"/>
              <a:t> for the Production, Distribution, and Procurement of Foods from Local Farms</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4</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31</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sz="1200" kern="1200" dirty="0" smtClean="0">
                <a:solidFill>
                  <a:schemeClr val="tx1"/>
                </a:solidFill>
                <a:effectLst/>
                <a:latin typeface="+mn-lt"/>
                <a:ea typeface="+mn-ea"/>
                <a:cs typeface="+mn-cs"/>
              </a:rPr>
              <a:t>S7.</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Overview: Less healthy foods and beverages include foods and beverages with a high calorie, fat, sugar, and sodium content, and a low nutrient content. Less healthy foods are more available than healthier foods in U.S. schools. The availability of less healthy foods in schools is inversely associated with fruit and vegetable consumption and is positively associated with fat intake among students. Therefore, restricting access to unhealthy food options is one component of a comprehensive plan for better nutrition.</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S8.</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Overview: Portion size can be defined as the amount (e.g. weight, calorie content, or volume) of a single food item served in a single eating occasion (e.g. a meal or a snack), such as the amount offered to a person in a restaurant, in the packaging of prepared foods, or the amount a person chooses to put on his or her plate. Controlling portion size is important because research has demonstrated that persons often either: 1) do not notice differences in portion sizes and unknowingly eat larger amounts when presented with a larger portion or 2) when eating larger portions do not consume fewer calories at subsequent meals or during the rest of the day.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Schools can restrict the availability of less healthy foods by setting standards for the types of foods sold, restricting access to vending machines, banning snack foods and food as rewards in classrooms, prohibiting food sales at certain times of the school day, or changing the locations where unhealthy competitive foods are sold. Other public service venues that could also restrict the availability of less healthy foods include after-school programs, regulated child care centers, community recreational facilities (e.g., parks, recreation centers, playgrounds, and swimming pools), city and county buildings, and prisons and juvenile detention centers.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S9. Overview: Research has demonstrated that more than half of television advertisements viewed by children and adolescents are food-related; the majority of them promote fast foods, snack foods, sweets, sugar-sweetened beverage products, and other less healthy foods that are easily purchased by youths. In 2006, major food and beverage marketers spent $1.6 billion to promote food and beverage products among children and adolescents in the United States. Television advertising has been determined to influence children to prefer and request high-calorie and low-nutrient foods and beverages and influences short-term consumption among children aged 2--11 years. Therefore, limiting advertisements of less healthy foods might decrease the purchase and consumption of such products. Legislation to limit advertising of less healthy foods and beverages usually is introduced at the federal or state level. However, local governing bodies, such as district level school boards, might have the authority to limit advertisements of less healthy foods and beverages in areas within their jurisdiction.</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S10. Overview: Consumption of sugar-sweetened beverages (e.g., carbonated soft drinks, sports drinks, flavored sweetened milk, and fruit drinks) among children and adolescents has increased dramatically since the 1970s and is associated with higher daily caloric intake and greater risk of obesity (70). Although consumption of sugar-sweetened beverages occurs most often in the home, schools and child care centers also contribute to the problem either by serving sugar-sweetened beverages or by allowing children to purchase sugar-sweetened beverages from vending machines (70). Policies that restrict the availability of sugar-sweetened beverages and 100% fruit juice in schools and child care centers might discourage the consumption of high-caloric beverages among children and adolescents.</a:t>
            </a:r>
          </a:p>
          <a:p>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32</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sz="1200" kern="1200" dirty="0" smtClean="0">
                <a:solidFill>
                  <a:schemeClr val="tx1"/>
                </a:solidFill>
                <a:effectLst/>
                <a:latin typeface="+mn-lt"/>
                <a:ea typeface="+mn-ea"/>
                <a:cs typeface="+mn-cs"/>
              </a:rPr>
              <a:t>S12. Overview: This strategy supports the Healthy People 2010 objective (objective no. 22.8) to increase the proportion of the nation's public and private schools that require daily PE for all students. The National Association for Sport and Physical Education (NASPE) and the American Heart Association (AHA) recommend that all elementary school students should participate in &gt;150 minutes per week of PE and that all middle and high school students should participate in &gt;225 minutes of PE per week for the entire school year. School-based PE increases students' level of physical activity and improves physical fitness.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Many states mandate some level of PE in schools: 36 states mandate PE for elementary-school students, 33 states mandate PE for middle-school students, and 42 states mandate PE for high-school students. However, to what extent these requirements are enforced is unclear, and only two states (Louisiana and New Jersey) mandate the recommended &gt;150 minutes per week of PE classes. Potential barriers to implementing PE classes in schools include concerns among school administrators that PE classes compete with traditional academic curricula or might detract from students' academic performance. However, a Community Guide review identified no evidence that time spent in PE classes harms academic performance.</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S13. Overview: Time spent in PE classes does not necessarily mean that students are physically active during that time. Increasing the amount of physical activity in school-based PE classes has been demonstrated to be effective in increasing fitness among children. Specifically, increasing the amount of time children are physically active in class, increasing the number of children moving as part of a game or activity (e.g., by modifying game rules so that more students are moving at any given time, or by changing activities to those where all participants stay active), and increasing the amount of moderate to vigorous activity during class time are effective strategies for increasing physical activity.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S14. Overview: Opportunities for extracurricular physical activity outside of school hours to complement formal PE increasingly are an important strategy to prevent obesity in children and youth (</a:t>
            </a:r>
            <a:r>
              <a:rPr lang="en-US" sz="1200" i="1" kern="1200" dirty="0" smtClean="0">
                <a:solidFill>
                  <a:schemeClr val="tx1"/>
                </a:solidFill>
                <a:effectLst/>
                <a:latin typeface="+mn-lt"/>
                <a:ea typeface="+mn-ea"/>
                <a:cs typeface="+mn-cs"/>
              </a:rPr>
              <a:t>11</a:t>
            </a:r>
            <a:r>
              <a:rPr lang="en-US" sz="1200" kern="1200" dirty="0" smtClean="0">
                <a:solidFill>
                  <a:schemeClr val="tx1"/>
                </a:solidFill>
                <a:effectLst/>
                <a:latin typeface="+mn-lt"/>
                <a:ea typeface="+mn-ea"/>
                <a:cs typeface="+mn-cs"/>
              </a:rPr>
              <a:t>). This strategy focuses on noncompetitive physical activity opportunities such as games and dance classes available through community and after-school programs, and excludes participation in varsity team sports or sport clubs, which require tryouts and are not open to all students. Research has demonstrated that after-school programs that provide opportunities for extracurricular physical activity increase children's level of physical activity and improve other obesity-related outcomes.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S15. Overview: Mechanisms linking extended screen viewing time and obesity include displacement of physical activity; a reduction in metabolic rate and excess energy intake; and increased consumption of food advertised on television as a result of exposure to marketing of high energy dense foods and beverages (</a:t>
            </a:r>
            <a:r>
              <a:rPr lang="en-US" sz="1200" i="1" kern="1200" dirty="0" smtClean="0">
                <a:solidFill>
                  <a:schemeClr val="tx1"/>
                </a:solidFill>
                <a:effectLst/>
                <a:latin typeface="+mn-lt"/>
                <a:ea typeface="+mn-ea"/>
                <a:cs typeface="+mn-cs"/>
              </a:rPr>
              <a:t>92,93</a:t>
            </a:r>
            <a:r>
              <a:rPr lang="en-US" sz="1200" kern="1200" dirty="0" smtClean="0">
                <a:solidFill>
                  <a:schemeClr val="tx1"/>
                </a:solidFill>
                <a:effectLst/>
                <a:latin typeface="+mn-lt"/>
                <a:ea typeface="+mn-ea"/>
                <a:cs typeface="+mn-cs"/>
              </a:rPr>
              <a:t>). The American Academy of Pediatrics (</a:t>
            </a:r>
            <a:r>
              <a:rPr lang="en-US" sz="1200" i="1" kern="1200" dirty="0" smtClean="0">
                <a:solidFill>
                  <a:schemeClr val="tx1"/>
                </a:solidFill>
                <a:effectLst/>
                <a:latin typeface="+mn-lt"/>
                <a:ea typeface="+mn-ea"/>
                <a:cs typeface="+mn-cs"/>
              </a:rPr>
              <a:t>94</a:t>
            </a:r>
            <a:r>
              <a:rPr lang="en-US" sz="1200" kern="1200" dirty="0" smtClean="0">
                <a:solidFill>
                  <a:schemeClr val="tx1"/>
                </a:solidFill>
                <a:effectLst/>
                <a:latin typeface="+mn-lt"/>
                <a:ea typeface="+mn-ea"/>
                <a:cs typeface="+mn-cs"/>
              </a:rPr>
              <a:t>) recommends that parents limit children's television time to no more than to 2 hours per day. Although only a relatively small portion of television viewing and computer and video game use occurs in public service venues such as schools, day care centers, and after-school programs, local policymakers can intervene to limit screen viewing time among children and youth in these venues.</a:t>
            </a:r>
          </a:p>
          <a:p>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33</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34</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sz="1200" kern="1200" dirty="0" smtClean="0">
                <a:solidFill>
                  <a:schemeClr val="tx1"/>
                </a:solidFill>
                <a:effectLst/>
                <a:latin typeface="+mn-lt"/>
                <a:ea typeface="+mn-ea"/>
                <a:cs typeface="+mn-cs"/>
              </a:rPr>
              <a:t>S16. Overview: Recreation facilities provide space for community members to engage in physical activity and include places such as parks and green space, outdoor sports fields and facilities, walking and biking trails, public pools, and community playgrounds. Accessibility of recreation facilities depends on a number of factors such as proximity to homes or schools, cost, hours of operation, and ease of access. Improving access to recreation facilities and places might increase physical activity among children and adolescents.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S19. Overview: Walking to and from school has been demonstrated to increase physical activity among children during the commute, leading to increased energy expenditure and potentially to reduced obesity. However, the percentage of students walking to school has dropped dramatically over the past 40 years, partially due to the increased distance between children's homes and schools. Current land use trends and policies pose barriers to building smaller schools located near residential areas. Therefore, requisite activities that support locating schools within easy walking distance of residential areas include efforts to change land use and school system policies.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S20. Overview: Public transportation includes mass transit systems such as buses, light rail, street cars, commuter trains, and subways, and the infrastructure supporting these systems (e.g., transit stops and dedicated bus lanes). Improving access to public transportation encourages the use of public transit, which might, in turn, increase the level of physical activity when transit users walk or ride bicycles to and from transit access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S21. Overview: Zoning for mixed-use development is one type of community-scale land use policy and practice that allows residential, commercial, institutional, and other public land uses to be located in close proximity to one another. Mixed-use development decreases the distance between destinations (e.g., home and shopping), which has been demonstrated to decrease the number of trips persons make by automobile and increase the number of trips persons make on foot or by bicycle. Zoning regulations that accommodate mixed land use could increase physical activity by encouraging walking and bicycling trips for non-recreational purposes. Zoning laws restricting the mixing of residential and nonresidential uses and encouraging single-use development can be a barrier to physical activity.</a:t>
            </a:r>
          </a:p>
          <a:p>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35</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8</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9</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12</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13</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14</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15</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Charlottesville/Albemarle Coalition for Healthy Youth (</a:t>
            </a:r>
            <a:r>
              <a:rPr lang="en-US" dirty="0" err="1" smtClean="0"/>
              <a:t>CACHY</a:t>
            </a:r>
            <a:r>
              <a:rPr lang="en-US" dirty="0" smtClean="0"/>
              <a:t>) is a  collaborative group of community members and agencies who care for and about young people.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United</a:t>
            </a:r>
            <a:r>
              <a:rPr lang="en-US" baseline="0" dirty="0" smtClean="0"/>
              <a:t> Way/</a:t>
            </a:r>
            <a:r>
              <a:rPr lang="en-US" baseline="0" dirty="0" err="1" smtClean="0"/>
              <a:t>ReadyKids</a:t>
            </a:r>
            <a:r>
              <a:rPr lang="en-US" baseline="0" dirty="0" smtClean="0"/>
              <a:t>/CHIP have several initiatives as well.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16</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HealthyPeople.gov</a:t>
            </a:r>
            <a:r>
              <a:rPr lang="en-US" sz="1200" kern="1200" baseline="0" dirty="0" smtClean="0">
                <a:solidFill>
                  <a:schemeClr val="tx1"/>
                </a:solidFill>
                <a:effectLst/>
                <a:latin typeface="+mn-lt"/>
                <a:ea typeface="+mn-ea"/>
                <a:cs typeface="+mn-cs"/>
              </a:rPr>
              <a:t> recommends tenant rental assistance programs under Social Determinants of Health.</a:t>
            </a:r>
            <a:endParaRPr lang="en-US" sz="1200" kern="1200" dirty="0" smtClean="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D06C282-69BA-4DE5-9FD1-BFC4C98164B1}" type="datetimeFigureOut">
              <a:rPr lang="en-US" smtClean="0">
                <a:solidFill>
                  <a:srgbClr val="3E3D2D"/>
                </a:solidFill>
              </a:rPr>
              <a:pPr/>
              <a:t>10/28/2016</a:t>
            </a:fld>
            <a:endParaRPr lang="en-US">
              <a:solidFill>
                <a:srgbClr val="3E3D2D"/>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en-US">
              <a:solidFill>
                <a:srgbClr val="3E3D2D"/>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557522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solidFill>
                  <a:srgbClr val="3E3D2D"/>
                </a:solidFill>
              </a:rPr>
              <a:pPr/>
              <a:t>10/28/2016</a:t>
            </a:fld>
            <a:endParaRPr lang="en-US">
              <a:solidFill>
                <a:srgbClr val="3E3D2D"/>
              </a:solidFill>
            </a:endParaRPr>
          </a:p>
        </p:txBody>
      </p:sp>
      <p:sp>
        <p:nvSpPr>
          <p:cNvPr id="5" name="Footer Placeholder 4"/>
          <p:cNvSpPr>
            <a:spLocks noGrp="1"/>
          </p:cNvSpPr>
          <p:nvPr>
            <p:ph type="ftr" sz="quarter" idx="11"/>
          </p:nvPr>
        </p:nvSpPr>
        <p:spPr/>
        <p:txBody>
          <a:bodyPr/>
          <a:lstStyle/>
          <a:p>
            <a:endParaRPr lang="en-US">
              <a:solidFill>
                <a:srgbClr val="3E3D2D"/>
              </a:solidFill>
            </a:endParaRPr>
          </a:p>
        </p:txBody>
      </p:sp>
      <p:sp>
        <p:nvSpPr>
          <p:cNvPr id="6" name="Slide Number Placeholder 5"/>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62176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solidFill>
                  <a:srgbClr val="3E3D2D"/>
                </a:solidFill>
              </a:rPr>
              <a:pPr/>
              <a:t>10/28/2016</a:t>
            </a:fld>
            <a:endParaRPr lang="en-US">
              <a:solidFill>
                <a:srgbClr val="3E3D2D"/>
              </a:solidFill>
            </a:endParaRPr>
          </a:p>
        </p:txBody>
      </p:sp>
      <p:sp>
        <p:nvSpPr>
          <p:cNvPr id="5" name="Footer Placeholder 4"/>
          <p:cNvSpPr>
            <a:spLocks noGrp="1"/>
          </p:cNvSpPr>
          <p:nvPr>
            <p:ph type="ftr" sz="quarter" idx="11"/>
          </p:nvPr>
        </p:nvSpPr>
        <p:spPr/>
        <p:txBody>
          <a:bodyPr/>
          <a:lstStyle/>
          <a:p>
            <a:endParaRPr lang="en-US">
              <a:solidFill>
                <a:srgbClr val="3E3D2D"/>
              </a:solidFill>
            </a:endParaRPr>
          </a:p>
        </p:txBody>
      </p:sp>
      <p:sp>
        <p:nvSpPr>
          <p:cNvPr id="6" name="Slide Number Placeholder 5"/>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2573604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3E3D2D"/>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3E3D2D"/>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82FA136-5F6A-4416-9A21-E7EE165EDBBC}" type="slidenum">
              <a:rPr lang="en-US">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24211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solidFill>
                  <a:srgbClr val="3E3D2D"/>
                </a:solidFill>
              </a:rPr>
              <a:pPr/>
              <a:t>10/28/2016</a:t>
            </a:fld>
            <a:endParaRPr lang="en-US">
              <a:solidFill>
                <a:srgbClr val="3E3D2D"/>
              </a:solidFill>
            </a:endParaRPr>
          </a:p>
        </p:txBody>
      </p:sp>
      <p:sp>
        <p:nvSpPr>
          <p:cNvPr id="5" name="Footer Placeholder 4"/>
          <p:cNvSpPr>
            <a:spLocks noGrp="1"/>
          </p:cNvSpPr>
          <p:nvPr>
            <p:ph type="ftr" sz="quarter" idx="11"/>
          </p:nvPr>
        </p:nvSpPr>
        <p:spPr/>
        <p:txBody>
          <a:bodyPr/>
          <a:lstStyle/>
          <a:p>
            <a:endParaRPr lang="en-US">
              <a:solidFill>
                <a:srgbClr val="3E3D2D"/>
              </a:solidFill>
            </a:endParaRPr>
          </a:p>
        </p:txBody>
      </p:sp>
      <p:sp>
        <p:nvSpPr>
          <p:cNvPr id="6" name="Slide Number Placeholder 5"/>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40256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06C282-69BA-4DE5-9FD1-BFC4C98164B1}" type="datetimeFigureOut">
              <a:rPr lang="en-US" smtClean="0">
                <a:solidFill>
                  <a:srgbClr val="3E3D2D"/>
                </a:solidFill>
              </a:rPr>
              <a:pPr/>
              <a:t>10/28/2016</a:t>
            </a:fld>
            <a:endParaRPr lang="en-US">
              <a:solidFill>
                <a:srgbClr val="3E3D2D"/>
              </a:solidFill>
            </a:endParaRPr>
          </a:p>
        </p:txBody>
      </p:sp>
      <p:sp>
        <p:nvSpPr>
          <p:cNvPr id="5" name="Footer Placeholder 4"/>
          <p:cNvSpPr>
            <a:spLocks noGrp="1"/>
          </p:cNvSpPr>
          <p:nvPr>
            <p:ph type="ftr" sz="quarter" idx="11"/>
          </p:nvPr>
        </p:nvSpPr>
        <p:spPr/>
        <p:txBody>
          <a:bodyPr/>
          <a:lstStyle/>
          <a:p>
            <a:endParaRPr lang="en-US">
              <a:solidFill>
                <a:srgbClr val="3E3D2D"/>
              </a:solidFill>
            </a:endParaRPr>
          </a:p>
        </p:txBody>
      </p:sp>
      <p:sp>
        <p:nvSpPr>
          <p:cNvPr id="6" name="Slide Number Placeholder 5"/>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23741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D06C282-69BA-4DE5-9FD1-BFC4C98164B1}" type="datetimeFigureOut">
              <a:rPr lang="en-US" smtClean="0">
                <a:solidFill>
                  <a:srgbClr val="3E3D2D"/>
                </a:solidFill>
              </a:rPr>
              <a:pPr/>
              <a:t>10/28/2016</a:t>
            </a:fld>
            <a:endParaRPr lang="en-US">
              <a:solidFill>
                <a:srgbClr val="3E3D2D"/>
              </a:solidFill>
            </a:endParaRPr>
          </a:p>
        </p:txBody>
      </p:sp>
      <p:sp>
        <p:nvSpPr>
          <p:cNvPr id="6" name="Footer Placeholder 5"/>
          <p:cNvSpPr>
            <a:spLocks noGrp="1"/>
          </p:cNvSpPr>
          <p:nvPr>
            <p:ph type="ftr" sz="quarter" idx="11"/>
          </p:nvPr>
        </p:nvSpPr>
        <p:spPr/>
        <p:txBody>
          <a:bodyPr/>
          <a:lstStyle/>
          <a:p>
            <a:endParaRPr lang="en-US">
              <a:solidFill>
                <a:srgbClr val="3E3D2D"/>
              </a:solidFill>
            </a:endParaRPr>
          </a:p>
        </p:txBody>
      </p:sp>
      <p:sp>
        <p:nvSpPr>
          <p:cNvPr id="7" name="Slide Number Placeholder 6"/>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400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06C282-69BA-4DE5-9FD1-BFC4C98164B1}" type="datetimeFigureOut">
              <a:rPr lang="en-US" smtClean="0">
                <a:solidFill>
                  <a:srgbClr val="3E3D2D"/>
                </a:solidFill>
              </a:rPr>
              <a:pPr/>
              <a:t>10/28/2016</a:t>
            </a:fld>
            <a:endParaRPr lang="en-US">
              <a:solidFill>
                <a:srgbClr val="3E3D2D"/>
              </a:solidFill>
            </a:endParaRPr>
          </a:p>
        </p:txBody>
      </p:sp>
      <p:sp>
        <p:nvSpPr>
          <p:cNvPr id="8" name="Footer Placeholder 7"/>
          <p:cNvSpPr>
            <a:spLocks noGrp="1"/>
          </p:cNvSpPr>
          <p:nvPr>
            <p:ph type="ftr" sz="quarter" idx="11"/>
          </p:nvPr>
        </p:nvSpPr>
        <p:spPr/>
        <p:txBody>
          <a:bodyPr/>
          <a:lstStyle/>
          <a:p>
            <a:endParaRPr lang="en-US">
              <a:solidFill>
                <a:srgbClr val="3E3D2D"/>
              </a:solidFill>
            </a:endParaRPr>
          </a:p>
        </p:txBody>
      </p:sp>
      <p:sp>
        <p:nvSpPr>
          <p:cNvPr id="9" name="Slide Number Placeholder 8"/>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5228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06C282-69BA-4DE5-9FD1-BFC4C98164B1}" type="datetimeFigureOut">
              <a:rPr lang="en-US" smtClean="0">
                <a:solidFill>
                  <a:srgbClr val="3E3D2D"/>
                </a:solidFill>
              </a:rPr>
              <a:pPr/>
              <a:t>10/28/2016</a:t>
            </a:fld>
            <a:endParaRPr lang="en-US">
              <a:solidFill>
                <a:srgbClr val="3E3D2D"/>
              </a:solidFill>
            </a:endParaRPr>
          </a:p>
        </p:txBody>
      </p:sp>
      <p:sp>
        <p:nvSpPr>
          <p:cNvPr id="4" name="Footer Placeholder 3"/>
          <p:cNvSpPr>
            <a:spLocks noGrp="1"/>
          </p:cNvSpPr>
          <p:nvPr>
            <p:ph type="ftr" sz="quarter" idx="11"/>
          </p:nvPr>
        </p:nvSpPr>
        <p:spPr/>
        <p:txBody>
          <a:bodyPr/>
          <a:lstStyle/>
          <a:p>
            <a:endParaRPr lang="en-US">
              <a:solidFill>
                <a:srgbClr val="3E3D2D"/>
              </a:solidFill>
            </a:endParaRPr>
          </a:p>
        </p:txBody>
      </p:sp>
      <p:sp>
        <p:nvSpPr>
          <p:cNvPr id="5" name="Slide Number Placeholder 4"/>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273372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6C282-69BA-4DE5-9FD1-BFC4C98164B1}" type="datetimeFigureOut">
              <a:rPr lang="en-US" smtClean="0">
                <a:solidFill>
                  <a:srgbClr val="3E3D2D"/>
                </a:solidFill>
              </a:rPr>
              <a:pPr/>
              <a:t>10/28/2016</a:t>
            </a:fld>
            <a:endParaRPr lang="en-US">
              <a:solidFill>
                <a:srgbClr val="3E3D2D"/>
              </a:solidFill>
            </a:endParaRPr>
          </a:p>
        </p:txBody>
      </p:sp>
      <p:sp>
        <p:nvSpPr>
          <p:cNvPr id="3" name="Footer Placeholder 2"/>
          <p:cNvSpPr>
            <a:spLocks noGrp="1"/>
          </p:cNvSpPr>
          <p:nvPr>
            <p:ph type="ftr" sz="quarter" idx="11"/>
          </p:nvPr>
        </p:nvSpPr>
        <p:spPr/>
        <p:txBody>
          <a:bodyPr/>
          <a:lstStyle/>
          <a:p>
            <a:endParaRPr lang="en-US">
              <a:solidFill>
                <a:srgbClr val="3E3D2D"/>
              </a:solidFill>
            </a:endParaRPr>
          </a:p>
        </p:txBody>
      </p:sp>
      <p:sp>
        <p:nvSpPr>
          <p:cNvPr id="4" name="Slide Number Placeholder 3"/>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83859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DD06C282-69BA-4DE5-9FD1-BFC4C98164B1}" type="datetimeFigureOut">
              <a:rPr lang="en-US" smtClean="0">
                <a:solidFill>
                  <a:srgbClr val="3E3D2D"/>
                </a:solidFill>
              </a:rPr>
              <a:pPr/>
              <a:t>10/28/2016</a:t>
            </a:fld>
            <a:endParaRPr lang="en-US">
              <a:solidFill>
                <a:srgbClr val="3E3D2D"/>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en-US">
              <a:solidFill>
                <a:srgbClr val="3E3D2D"/>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2793415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DD06C282-69BA-4DE5-9FD1-BFC4C98164B1}" type="datetimeFigureOut">
              <a:rPr lang="en-US" smtClean="0">
                <a:solidFill>
                  <a:srgbClr val="3E3D2D"/>
                </a:solidFill>
              </a:rPr>
              <a:pPr/>
              <a:t>10/28/2016</a:t>
            </a:fld>
            <a:endParaRPr lang="en-US">
              <a:solidFill>
                <a:srgbClr val="3E3D2D"/>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en-US">
              <a:solidFill>
                <a:srgbClr val="3E3D2D"/>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97327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D06C282-69BA-4DE5-9FD1-BFC4C98164B1}" type="datetimeFigureOut">
              <a:rPr lang="en-US" smtClean="0">
                <a:solidFill>
                  <a:srgbClr val="3E3D2D"/>
                </a:solidFill>
              </a:rPr>
              <a:pPr/>
              <a:t>10/28/2016</a:t>
            </a:fld>
            <a:endParaRPr lang="en-US">
              <a:solidFill>
                <a:srgbClr val="3E3D2D"/>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solidFill>
                <a:srgbClr val="3E3D2D"/>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954633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mailto:Jillian.Regan@vdh.virginia.gov" TargetMode="External"/><Relationship Id="rId2" Type="http://schemas.openxmlformats.org/officeDocument/2006/relationships/hyperlink" Target="mailto:Putnam.Ivey@vdh.virginia.gov"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471" y="1372310"/>
            <a:ext cx="5723468" cy="2361490"/>
          </a:xfrm>
        </p:spPr>
        <p:txBody>
          <a:bodyPr>
            <a:noAutofit/>
          </a:bodyPr>
          <a:lstStyle/>
          <a:p>
            <a:r>
              <a:rPr lang="en-US" sz="3800" dirty="0" smtClean="0"/>
              <a:t>Improving Community Health </a:t>
            </a:r>
            <a:br>
              <a:rPr lang="en-US" sz="3800" dirty="0" smtClean="0"/>
            </a:br>
            <a:r>
              <a:rPr lang="en-US" sz="3800" dirty="0" smtClean="0"/>
              <a:t>through </a:t>
            </a:r>
            <a:r>
              <a:rPr lang="en-US" sz="3800" dirty="0"/>
              <a:t>Planning and Partnerships</a:t>
            </a:r>
          </a:p>
        </p:txBody>
      </p:sp>
      <p:sp>
        <p:nvSpPr>
          <p:cNvPr id="4" name="Rectangle 3"/>
          <p:cNvSpPr/>
          <p:nvPr/>
        </p:nvSpPr>
        <p:spPr>
          <a:xfrm>
            <a:off x="1494488" y="4267200"/>
            <a:ext cx="6172200" cy="769441"/>
          </a:xfrm>
          <a:prstGeom prst="rect">
            <a:avLst/>
          </a:prstGeom>
        </p:spPr>
        <p:txBody>
          <a:bodyPr wrap="square">
            <a:spAutoFit/>
          </a:bodyPr>
          <a:lstStyle/>
          <a:p>
            <a:pPr algn="ctr">
              <a:spcBef>
                <a:spcPct val="0"/>
              </a:spcBef>
            </a:pPr>
            <a:r>
              <a:rPr lang="en-US" sz="2200" b="1" dirty="0" smtClean="0">
                <a:latin typeface="+mj-lt"/>
                <a:ea typeface="+mj-ea"/>
                <a:cs typeface="+mj-cs"/>
              </a:rPr>
              <a:t>Louisa Community </a:t>
            </a:r>
            <a:r>
              <a:rPr lang="en-US" sz="2200" b="1" dirty="0" smtClean="0">
                <a:latin typeface="+mj-lt"/>
                <a:ea typeface="+mj-ea"/>
                <a:cs typeface="+mj-cs"/>
              </a:rPr>
              <a:t>Health Assessment Council</a:t>
            </a:r>
            <a:endParaRPr lang="en-US" sz="2200" b="1" dirty="0">
              <a:latin typeface="+mj-lt"/>
              <a:ea typeface="+mj-ea"/>
              <a:cs typeface="+mj-cs"/>
            </a:endParaRPr>
          </a:p>
        </p:txBody>
      </p:sp>
    </p:spTree>
    <p:extLst>
      <p:ext uri="{BB962C8B-B14F-4D97-AF65-F5344CB8AC3E}">
        <p14:creationId xmlns:p14="http://schemas.microsoft.com/office/powerpoint/2010/main" val="1723295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Other Recommended MH/SA Strategies</a:t>
            </a:r>
            <a:endParaRPr lang="en-US" sz="3200" dirty="0"/>
          </a:p>
        </p:txBody>
      </p:sp>
      <p:sp>
        <p:nvSpPr>
          <p:cNvPr id="5" name="Content Placeholder 4"/>
          <p:cNvSpPr>
            <a:spLocks noGrp="1"/>
          </p:cNvSpPr>
          <p:nvPr>
            <p:ph idx="1"/>
          </p:nvPr>
        </p:nvSpPr>
        <p:spPr>
          <a:xfrm>
            <a:off x="1463040" y="2119256"/>
            <a:ext cx="6196405" cy="4129143"/>
          </a:xfrm>
        </p:spPr>
        <p:txBody>
          <a:bodyPr>
            <a:normAutofit fontScale="85000" lnSpcReduction="10000"/>
          </a:bodyPr>
          <a:lstStyle/>
          <a:p>
            <a:r>
              <a:rPr lang="en-US" dirty="0" smtClean="0"/>
              <a:t>Expand access to and use of </a:t>
            </a:r>
            <a:r>
              <a:rPr lang="en-US" b="1" dirty="0" smtClean="0"/>
              <a:t>community-based programs</a:t>
            </a:r>
            <a:r>
              <a:rPr lang="en-US" dirty="0" smtClean="0"/>
              <a:t> for treatment of mental health disorders.</a:t>
            </a:r>
          </a:p>
          <a:p>
            <a:r>
              <a:rPr lang="en-US" dirty="0" smtClean="0"/>
              <a:t>In primary care and other settings, increase use of the </a:t>
            </a:r>
            <a:r>
              <a:rPr lang="en-US" b="1" dirty="0" smtClean="0"/>
              <a:t>Screening, Brief Intervention, Referral and Treatment tool </a:t>
            </a:r>
            <a:r>
              <a:rPr lang="en-US" dirty="0" smtClean="0"/>
              <a:t>(an evidence-based practice used to identify, reduce, and prevent problematic use, abuse, and dependence on alcohol and illicit drugs).</a:t>
            </a:r>
          </a:p>
          <a:p>
            <a:r>
              <a:rPr lang="en-US" dirty="0" smtClean="0"/>
              <a:t>Establish </a:t>
            </a:r>
            <a:r>
              <a:rPr lang="en-US" b="1" dirty="0"/>
              <a:t>smoke-free policies </a:t>
            </a:r>
            <a:r>
              <a:rPr lang="en-US" dirty="0"/>
              <a:t>and social </a:t>
            </a:r>
            <a:r>
              <a:rPr lang="en-US" dirty="0" smtClean="0"/>
              <a:t>norms.</a:t>
            </a:r>
          </a:p>
          <a:p>
            <a:r>
              <a:rPr lang="en-US" dirty="0" smtClean="0"/>
              <a:t>Increase the number of providers who </a:t>
            </a:r>
            <a:r>
              <a:rPr lang="en-US" b="1" dirty="0" smtClean="0"/>
              <a:t>screen for nicotine use</a:t>
            </a:r>
            <a:r>
              <a:rPr lang="en-US" dirty="0" smtClean="0"/>
              <a:t>, including smokeless tobacco and e-cigarettes, and provide or refer for cessation services.</a:t>
            </a:r>
          </a:p>
          <a:p>
            <a:endParaRPr lang="en-US" dirty="0"/>
          </a:p>
        </p:txBody>
      </p:sp>
      <p:sp>
        <p:nvSpPr>
          <p:cNvPr id="7" name="Text Box 7"/>
          <p:cNvSpPr txBox="1">
            <a:spLocks noChangeArrowheads="1"/>
          </p:cNvSpPr>
          <p:nvPr/>
        </p:nvSpPr>
        <p:spPr bwMode="auto">
          <a:xfrm>
            <a:off x="2667000" y="6423457"/>
            <a:ext cx="577215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Virginia Department of Health, Virginia’s Plan for Wellbeing, 2016.</a:t>
            </a:r>
            <a:endParaRPr lang="en-US" sz="1200" dirty="0"/>
          </a:p>
        </p:txBody>
      </p:sp>
    </p:spTree>
    <p:extLst>
      <p:ext uri="{BB962C8B-B14F-4D97-AF65-F5344CB8AC3E}">
        <p14:creationId xmlns:p14="http://schemas.microsoft.com/office/powerpoint/2010/main" val="3654640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Other Recommended MH/SA Strategies</a:t>
            </a:r>
            <a:endParaRPr lang="en-US" dirty="0"/>
          </a:p>
        </p:txBody>
      </p:sp>
      <p:sp>
        <p:nvSpPr>
          <p:cNvPr id="5" name="Content Placeholder 4"/>
          <p:cNvSpPr>
            <a:spLocks noGrp="1"/>
          </p:cNvSpPr>
          <p:nvPr>
            <p:ph idx="1"/>
          </p:nvPr>
        </p:nvSpPr>
        <p:spPr/>
        <p:txBody>
          <a:bodyPr>
            <a:normAutofit fontScale="92500" lnSpcReduction="20000"/>
          </a:bodyPr>
          <a:lstStyle/>
          <a:p>
            <a:r>
              <a:rPr lang="en-US" b="1" dirty="0" smtClean="0"/>
              <a:t>Collaborative care </a:t>
            </a:r>
            <a:r>
              <a:rPr lang="en-US" dirty="0" smtClean="0"/>
              <a:t>for the management of depressive disorders (case managers who link)</a:t>
            </a:r>
          </a:p>
          <a:p>
            <a:r>
              <a:rPr lang="en-US" b="1" dirty="0" smtClean="0"/>
              <a:t>Depression screening </a:t>
            </a:r>
            <a:r>
              <a:rPr lang="en-US" dirty="0" smtClean="0"/>
              <a:t>for children, adolescents, and adults</a:t>
            </a:r>
          </a:p>
          <a:p>
            <a:r>
              <a:rPr lang="en-US" dirty="0"/>
              <a:t>Clinic-Based </a:t>
            </a:r>
            <a:r>
              <a:rPr lang="en-US" dirty="0" smtClean="0"/>
              <a:t>or home-based </a:t>
            </a:r>
            <a:r>
              <a:rPr lang="en-US" b="1" dirty="0" smtClean="0"/>
              <a:t>depression care management</a:t>
            </a:r>
            <a:r>
              <a:rPr lang="en-US" dirty="0" smtClean="0"/>
              <a:t> for older adults</a:t>
            </a:r>
            <a:endParaRPr lang="en-US" dirty="0"/>
          </a:p>
          <a:p>
            <a:r>
              <a:rPr lang="en-US" dirty="0" smtClean="0"/>
              <a:t>Alcohol-impaired driving mass media campaigns</a:t>
            </a:r>
          </a:p>
          <a:p>
            <a:r>
              <a:rPr lang="en-US" dirty="0" smtClean="0"/>
              <a:t>Electronic </a:t>
            </a:r>
            <a:r>
              <a:rPr lang="en-US" b="1" dirty="0" smtClean="0"/>
              <a:t>screening and brief interventions </a:t>
            </a:r>
            <a:r>
              <a:rPr lang="en-US" dirty="0" smtClean="0"/>
              <a:t>for preventing excessive alcohol consumption</a:t>
            </a:r>
          </a:p>
          <a:p>
            <a:pPr lvl="2"/>
            <a:endParaRPr lang="en-US" dirty="0"/>
          </a:p>
        </p:txBody>
      </p:sp>
      <p:sp>
        <p:nvSpPr>
          <p:cNvPr id="7" name="Text Box 7"/>
          <p:cNvSpPr txBox="1">
            <a:spLocks noChangeArrowheads="1"/>
          </p:cNvSpPr>
          <p:nvPr/>
        </p:nvSpPr>
        <p:spPr bwMode="auto">
          <a:xfrm>
            <a:off x="2667000" y="6423457"/>
            <a:ext cx="577215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Healthy People.gov.</a:t>
            </a:r>
            <a:endParaRPr lang="en-US" sz="1200" dirty="0"/>
          </a:p>
        </p:txBody>
      </p:sp>
    </p:spTree>
    <p:extLst>
      <p:ext uri="{BB962C8B-B14F-4D97-AF65-F5344CB8AC3E}">
        <p14:creationId xmlns:p14="http://schemas.microsoft.com/office/powerpoint/2010/main" val="869873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ln>
            <a:solidFill>
              <a:schemeClr val="tx1"/>
            </a:solidFill>
          </a:ln>
        </p:spPr>
        <p:txBody>
          <a:bodyPr>
            <a:normAutofit fontScale="90000"/>
          </a:bodyPr>
          <a:lstStyle/>
          <a:p>
            <a:r>
              <a:rPr lang="en-US" sz="3100" i="1" dirty="0" smtClean="0"/>
              <a:t>Community Health Priority#2:</a:t>
            </a:r>
            <a:br>
              <a:rPr lang="en-US" sz="3100" i="1" dirty="0" smtClean="0"/>
            </a:br>
            <a:r>
              <a:rPr lang="en-US" sz="3100" b="1" dirty="0" smtClean="0"/>
              <a:t>Age and Family-Friendly Continuum</a:t>
            </a:r>
            <a:endParaRPr lang="en-US" sz="2700" dirty="0"/>
          </a:p>
        </p:txBody>
      </p:sp>
      <p:sp>
        <p:nvSpPr>
          <p:cNvPr id="2" name="Text Placeholder 1"/>
          <p:cNvSpPr>
            <a:spLocks noGrp="1"/>
          </p:cNvSpPr>
          <p:nvPr>
            <p:ph type="body" idx="1"/>
          </p:nvPr>
        </p:nvSpPr>
        <p:spPr/>
        <p:txBody>
          <a:bodyPr>
            <a:normAutofit lnSpcReduction="10000"/>
          </a:bodyPr>
          <a:lstStyle/>
          <a:p>
            <a:pPr lvl="0"/>
            <a:r>
              <a:rPr lang="en-US" b="1" dirty="0" smtClean="0"/>
              <a:t>GOAL:</a:t>
            </a:r>
            <a:r>
              <a:rPr lang="en-US" dirty="0" smtClean="0"/>
              <a:t> </a:t>
            </a:r>
            <a:r>
              <a:rPr lang="en-US" dirty="0"/>
              <a:t>Increase wellbeing across the age continuum by supporting </a:t>
            </a:r>
            <a:r>
              <a:rPr lang="en-US" dirty="0" smtClean="0"/>
              <a:t>education, awareness, and prevention that </a:t>
            </a:r>
            <a:r>
              <a:rPr lang="en-US" dirty="0"/>
              <a:t>will lead to a healthy, connected </a:t>
            </a:r>
            <a:r>
              <a:rPr lang="en-US" dirty="0" smtClean="0"/>
              <a:t>community.</a:t>
            </a:r>
            <a:endParaRPr lang="en-US" dirty="0"/>
          </a:p>
          <a:p>
            <a:endParaRPr lang="en-US" dirty="0"/>
          </a:p>
        </p:txBody>
      </p:sp>
    </p:spTree>
    <p:extLst>
      <p:ext uri="{BB962C8B-B14F-4D97-AF65-F5344CB8AC3E}">
        <p14:creationId xmlns:p14="http://schemas.microsoft.com/office/powerpoint/2010/main" val="3276535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en-US" sz="3200" dirty="0" smtClean="0"/>
              <a:t> Existing Initiatives/Coalitions</a:t>
            </a:r>
            <a:endParaRPr lang="en-US" sz="3200" dirty="0"/>
          </a:p>
        </p:txBody>
      </p:sp>
      <p:sp>
        <p:nvSpPr>
          <p:cNvPr id="2" name="Content Placeholder 1"/>
          <p:cNvSpPr>
            <a:spLocks noGrp="1"/>
          </p:cNvSpPr>
          <p:nvPr>
            <p:ph idx="1"/>
          </p:nvPr>
        </p:nvSpPr>
        <p:spPr/>
        <p:txBody>
          <a:bodyPr>
            <a:normAutofit fontScale="62500" lnSpcReduction="20000"/>
          </a:bodyPr>
          <a:lstStyle/>
          <a:p>
            <a:pPr lvl="0"/>
            <a:r>
              <a:rPr lang="en-US" dirty="0" smtClean="0"/>
              <a:t>NEW Community Health Priority</a:t>
            </a:r>
          </a:p>
          <a:p>
            <a:pPr marL="0" lvl="0" indent="0">
              <a:buNone/>
            </a:pPr>
            <a:endParaRPr lang="en-US" dirty="0" smtClean="0"/>
          </a:p>
          <a:p>
            <a:pPr lvl="0"/>
            <a:r>
              <a:rPr lang="en-US" dirty="0" smtClean="0"/>
              <a:t>Youth Development Council of Greene County</a:t>
            </a:r>
          </a:p>
          <a:p>
            <a:pPr lvl="1"/>
            <a:r>
              <a:rPr lang="en-US" dirty="0" smtClean="0"/>
              <a:t>Addresses comprehensive </a:t>
            </a:r>
            <a:r>
              <a:rPr lang="en-US" dirty="0"/>
              <a:t>youth development </a:t>
            </a:r>
            <a:r>
              <a:rPr lang="en-US" dirty="0" smtClean="0"/>
              <a:t>programming (everyday </a:t>
            </a:r>
            <a:r>
              <a:rPr lang="en-US" dirty="0"/>
              <a:t>after-school and summer program which provides opportunities and programs to enhance the academic, social, personal and spiritual development of the children and youth who </a:t>
            </a:r>
            <a:r>
              <a:rPr lang="en-US" dirty="0" smtClean="0"/>
              <a:t>attend)</a:t>
            </a:r>
          </a:p>
          <a:p>
            <a:pPr marL="365760" lvl="1" indent="0">
              <a:buNone/>
            </a:pPr>
            <a:endParaRPr lang="en-US" dirty="0" smtClean="0"/>
          </a:p>
          <a:p>
            <a:pPr lvl="0"/>
            <a:r>
              <a:rPr lang="en-US" dirty="0" smtClean="0"/>
              <a:t>Charlottesville/Albemarle Coalition on Healthy Youth (</a:t>
            </a:r>
            <a:r>
              <a:rPr lang="en-US" dirty="0" err="1" smtClean="0"/>
              <a:t>CACHY</a:t>
            </a:r>
            <a:r>
              <a:rPr lang="en-US" dirty="0" smtClean="0"/>
              <a:t>)</a:t>
            </a:r>
          </a:p>
          <a:p>
            <a:pPr lvl="1"/>
            <a:r>
              <a:rPr lang="en-US" dirty="0"/>
              <a:t>a  collaborative group of community members and agencies who care for and about young </a:t>
            </a:r>
            <a:r>
              <a:rPr lang="en-US" dirty="0" smtClean="0"/>
              <a:t>people.</a:t>
            </a:r>
          </a:p>
          <a:p>
            <a:pPr marL="365760" lvl="1" indent="0">
              <a:buNone/>
            </a:pPr>
            <a:endParaRPr lang="en-US" dirty="0"/>
          </a:p>
          <a:p>
            <a:pPr lvl="0"/>
            <a:r>
              <a:rPr lang="en-US" dirty="0" smtClean="0"/>
              <a:t>Charlottesville Area Alliance</a:t>
            </a:r>
          </a:p>
          <a:p>
            <a:pPr lvl="1"/>
            <a:r>
              <a:rPr lang="en-US" sz="2100" dirty="0"/>
              <a:t>Vision for greater Charlottesville area to be the most age-friendly community in the country</a:t>
            </a:r>
            <a:r>
              <a:rPr lang="en-US" sz="2100" dirty="0" smtClean="0"/>
              <a:t>.</a:t>
            </a:r>
            <a:endParaRPr lang="en-US" sz="21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2408290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en-US" sz="3200" dirty="0" smtClean="0"/>
              <a:t>Family Planning</a:t>
            </a:r>
            <a:endParaRPr lang="en-US" sz="3200" dirty="0"/>
          </a:p>
        </p:txBody>
      </p:sp>
      <p:sp>
        <p:nvSpPr>
          <p:cNvPr id="2" name="Content Placeholder 1"/>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US" dirty="0"/>
              <a:t>Increase access to </a:t>
            </a:r>
            <a:r>
              <a:rPr lang="en-US" b="1" dirty="0"/>
              <a:t>quality family planning services</a:t>
            </a:r>
            <a:r>
              <a:rPr lang="en-US" dirty="0"/>
              <a:t> for all women of child-bearing age</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Educate </a:t>
            </a:r>
            <a:r>
              <a:rPr lang="en-US" dirty="0" smtClean="0"/>
              <a:t>women and men about the effectiveness of contraceptive methods and increase access to the most effective methods.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Expand </a:t>
            </a:r>
            <a:r>
              <a:rPr lang="en-US" b="1" dirty="0"/>
              <a:t>evidence-based programs </a:t>
            </a:r>
            <a:r>
              <a:rPr lang="en-US" dirty="0"/>
              <a:t>that promote healthy relationships</a:t>
            </a:r>
            <a:r>
              <a:rPr lang="en-US" dirty="0" smtClean="0"/>
              <a:t>.</a:t>
            </a:r>
          </a:p>
          <a:p>
            <a:pPr marL="285750" indent="-285750">
              <a:buFont typeface="Arial" panose="020B0604020202020204" pitchFamily="34" charset="0"/>
              <a:buChar char="•"/>
            </a:pPr>
            <a:endParaRPr lang="en-US" dirty="0"/>
          </a:p>
          <a:p>
            <a:endParaRPr lang="en-US" dirty="0"/>
          </a:p>
        </p:txBody>
      </p:sp>
      <p:sp>
        <p:nvSpPr>
          <p:cNvPr id="305159" name="Text Box 7"/>
          <p:cNvSpPr txBox="1">
            <a:spLocks noChangeArrowheads="1"/>
          </p:cNvSpPr>
          <p:nvPr/>
        </p:nvSpPr>
        <p:spPr bwMode="auto">
          <a:xfrm>
            <a:off x="2590800" y="6477000"/>
            <a:ext cx="5791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Virginia Department of Health, Virginia’s Plan for Wellbeing, 2016.</a:t>
            </a:r>
            <a:endParaRPr lang="en-US" sz="12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218312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1066800" y="609600"/>
            <a:ext cx="6965245" cy="1202485"/>
          </a:xfrm>
        </p:spPr>
        <p:txBody>
          <a:bodyPr>
            <a:normAutofit/>
          </a:bodyPr>
          <a:lstStyle/>
          <a:p>
            <a:r>
              <a:rPr lang="en-US" sz="3200" dirty="0" smtClean="0"/>
              <a:t>Early Childhood</a:t>
            </a:r>
            <a:endParaRPr lang="en-US" sz="3200" dirty="0"/>
          </a:p>
        </p:txBody>
      </p:sp>
      <p:sp>
        <p:nvSpPr>
          <p:cNvPr id="3" name="Content Placeholder 2"/>
          <p:cNvSpPr>
            <a:spLocks noGrp="1"/>
          </p:cNvSpPr>
          <p:nvPr>
            <p:ph idx="1"/>
          </p:nvPr>
        </p:nvSpPr>
        <p:spPr>
          <a:xfrm>
            <a:off x="1219200" y="1828800"/>
            <a:ext cx="6781800" cy="4419600"/>
          </a:xfrm>
        </p:spPr>
        <p:txBody>
          <a:bodyPr>
            <a:normAutofit fontScale="85000" lnSpcReduction="20000"/>
          </a:bodyPr>
          <a:lstStyle/>
          <a:p>
            <a:pPr marL="285750" indent="-285750">
              <a:buFont typeface="Arial" panose="020B0604020202020204" pitchFamily="34" charset="0"/>
              <a:buChar char="•"/>
            </a:pPr>
            <a:r>
              <a:rPr lang="en-US" dirty="0" smtClean="0"/>
              <a:t>Increase </a:t>
            </a:r>
            <a:r>
              <a:rPr lang="en-US" dirty="0"/>
              <a:t>enrollment of three to five year-old children in </a:t>
            </a:r>
            <a:r>
              <a:rPr lang="en-US" b="1" dirty="0"/>
              <a:t>early childhood education </a:t>
            </a:r>
            <a:r>
              <a:rPr lang="en-US" b="1" dirty="0" smtClean="0"/>
              <a:t>programs. </a:t>
            </a:r>
          </a:p>
          <a:p>
            <a:pPr marL="651510" lvl="1" indent="-285750">
              <a:buFont typeface="Arial" panose="020B0604020202020204" pitchFamily="34" charset="0"/>
              <a:buChar char="•"/>
            </a:pPr>
            <a:r>
              <a:rPr lang="en-US" dirty="0" smtClean="0"/>
              <a:t>From previous meetings: </a:t>
            </a:r>
            <a:r>
              <a:rPr lang="en-US" dirty="0"/>
              <a:t>Increase accessible, convenient, affordable, high quality childcare and after school </a:t>
            </a:r>
            <a:r>
              <a:rPr lang="en-US" dirty="0" smtClean="0"/>
              <a:t>programs.</a:t>
            </a:r>
          </a:p>
          <a:p>
            <a:pPr marL="0" indent="0">
              <a:buNone/>
            </a:pPr>
            <a:endParaRPr lang="en-US" b="1" dirty="0" smtClean="0"/>
          </a:p>
          <a:p>
            <a:pPr marL="285750" indent="-285750">
              <a:buFont typeface="Arial" panose="020B0604020202020204" pitchFamily="34" charset="0"/>
              <a:buChar char="•"/>
            </a:pPr>
            <a:r>
              <a:rPr lang="en-US" dirty="0" smtClean="0"/>
              <a:t>Increase the number of providers and educators who </a:t>
            </a:r>
            <a:r>
              <a:rPr lang="en-US" b="1" dirty="0" smtClean="0"/>
              <a:t>screen for adverse childhood events </a:t>
            </a:r>
            <a:r>
              <a:rPr lang="en-US" dirty="0" smtClean="0"/>
              <a:t>(ACEs) and are trained in using a trauma-informed approach to care.</a:t>
            </a:r>
          </a:p>
          <a:p>
            <a:pPr marL="0" indent="0">
              <a:buNone/>
            </a:pPr>
            <a:endParaRPr lang="en-US" dirty="0" smtClean="0"/>
          </a:p>
          <a:p>
            <a:pPr marL="285750" indent="-285750">
              <a:buFont typeface="Arial" panose="020B0604020202020204" pitchFamily="34" charset="0"/>
              <a:buChar char="•"/>
            </a:pPr>
            <a:r>
              <a:rPr lang="en-US" b="1" dirty="0" smtClean="0"/>
              <a:t>Expand </a:t>
            </a:r>
            <a:r>
              <a:rPr lang="en-US" b="1" dirty="0"/>
              <a:t>programs </a:t>
            </a:r>
            <a:r>
              <a:rPr lang="en-US" dirty="0"/>
              <a:t>that help families affected by ACEs, toxic stress, domestic violence, mental illness, and substance abuse create safe, stable, and nurturing </a:t>
            </a:r>
            <a:r>
              <a:rPr lang="en-US" dirty="0" smtClean="0"/>
              <a:t>environments.</a:t>
            </a:r>
            <a:endParaRPr lang="en-US" dirty="0"/>
          </a:p>
        </p:txBody>
      </p:sp>
      <p:sp>
        <p:nvSpPr>
          <p:cNvPr id="305159" name="Text Box 7"/>
          <p:cNvSpPr txBox="1">
            <a:spLocks noChangeArrowheads="1"/>
          </p:cNvSpPr>
          <p:nvPr/>
        </p:nvSpPr>
        <p:spPr bwMode="auto">
          <a:xfrm>
            <a:off x="2590800" y="6477000"/>
            <a:ext cx="5791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Virginia Department of Health, Virginia’s Plan for Wellbeing, 2016.</a:t>
            </a:r>
            <a:endParaRPr lang="en-US" sz="12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4211017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en-US" sz="3200" dirty="0"/>
              <a:t>Families Maintain Economic Stability</a:t>
            </a:r>
          </a:p>
        </p:txBody>
      </p:sp>
      <p:sp>
        <p:nvSpPr>
          <p:cNvPr id="3" name="Content Placeholder 2"/>
          <p:cNvSpPr>
            <a:spLocks noGrp="1"/>
          </p:cNvSpPr>
          <p:nvPr>
            <p:ph idx="1"/>
          </p:nvPr>
        </p:nvSpPr>
        <p:spPr/>
        <p:txBody>
          <a:bodyPr>
            <a:normAutofit fontScale="77500" lnSpcReduction="20000"/>
          </a:bodyPr>
          <a:lstStyle/>
          <a:p>
            <a:pPr marL="285750" indent="-285750">
              <a:buFont typeface="Arial" panose="020B0604020202020204" pitchFamily="34" charset="0"/>
              <a:buChar char="•"/>
            </a:pPr>
            <a:r>
              <a:rPr lang="en-US" dirty="0"/>
              <a:t>Provide </a:t>
            </a:r>
            <a:r>
              <a:rPr lang="en-US" b="1" dirty="0"/>
              <a:t>alternative pathways to graduation </a:t>
            </a:r>
            <a:r>
              <a:rPr lang="en-US" dirty="0"/>
              <a:t>and post-secondary training for disconnected youth and those with special needs.</a:t>
            </a:r>
          </a:p>
          <a:p>
            <a:endParaRPr lang="en-US" dirty="0"/>
          </a:p>
          <a:p>
            <a:pPr marL="285750" indent="-285750">
              <a:buFont typeface="Arial" panose="020B0604020202020204" pitchFamily="34" charset="0"/>
              <a:buChar char="•"/>
            </a:pPr>
            <a:r>
              <a:rPr lang="en-US" dirty="0"/>
              <a:t>Expand </a:t>
            </a:r>
            <a:r>
              <a:rPr lang="en-US" b="1" dirty="0"/>
              <a:t>training and work-linked learning </a:t>
            </a:r>
            <a:r>
              <a:rPr lang="en-US" dirty="0"/>
              <a:t>opportunities for youth.</a:t>
            </a:r>
          </a:p>
          <a:p>
            <a:endParaRPr lang="en-US" dirty="0"/>
          </a:p>
          <a:p>
            <a:pPr marL="285750" indent="-285750">
              <a:buFont typeface="Arial" panose="020B0604020202020204" pitchFamily="34" charset="0"/>
              <a:buChar char="•"/>
            </a:pPr>
            <a:r>
              <a:rPr lang="en-US" dirty="0"/>
              <a:t>Support opportunities for </a:t>
            </a:r>
            <a:r>
              <a:rPr lang="en-US" b="1" dirty="0"/>
              <a:t>mid-career retraining</a:t>
            </a:r>
            <a:r>
              <a:rPr lang="en-US" dirty="0"/>
              <a:t>.</a:t>
            </a:r>
          </a:p>
          <a:p>
            <a:endParaRPr lang="en-US" dirty="0"/>
          </a:p>
          <a:p>
            <a:pPr marL="285750" indent="-285750">
              <a:buFont typeface="Arial" panose="020B0604020202020204" pitchFamily="34" charset="0"/>
              <a:buChar char="•"/>
            </a:pPr>
            <a:r>
              <a:rPr lang="en-US" dirty="0"/>
              <a:t>Build </a:t>
            </a:r>
            <a:r>
              <a:rPr lang="en-US" b="1" dirty="0"/>
              <a:t>affordable housing</a:t>
            </a:r>
            <a:r>
              <a:rPr lang="en-US" dirty="0"/>
              <a:t>, and rehabilitate existing affordable housing to accommodate low-income </a:t>
            </a:r>
            <a:r>
              <a:rPr lang="en-US" dirty="0" smtClean="0"/>
              <a:t>families.</a:t>
            </a:r>
            <a:endParaRPr lang="en-US" dirty="0"/>
          </a:p>
        </p:txBody>
      </p:sp>
      <p:sp>
        <p:nvSpPr>
          <p:cNvPr id="305159" name="Text Box 7"/>
          <p:cNvSpPr txBox="1">
            <a:spLocks noChangeArrowheads="1"/>
          </p:cNvSpPr>
          <p:nvPr/>
        </p:nvSpPr>
        <p:spPr bwMode="auto">
          <a:xfrm>
            <a:off x="2590800" y="6477000"/>
            <a:ext cx="5791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Virginia Department of Health, Virginia’s Plan for Wellbeing, 2016.</a:t>
            </a:r>
            <a:endParaRPr lang="en-US" sz="12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1140357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en-US" sz="3200" dirty="0" smtClean="0"/>
              <a:t>Life-Long </a:t>
            </a:r>
            <a:r>
              <a:rPr lang="en-US" sz="3200" dirty="0"/>
              <a:t>Wellness</a:t>
            </a:r>
          </a:p>
        </p:txBody>
      </p:sp>
      <p:sp>
        <p:nvSpPr>
          <p:cNvPr id="3" name="Content Placeholder 2"/>
          <p:cNvSpPr>
            <a:spLocks noGrp="1"/>
          </p:cNvSpPr>
          <p:nvPr>
            <p:ph idx="1"/>
          </p:nvPr>
        </p:nvSpPr>
        <p:spPr/>
        <p:txBody>
          <a:bodyPr>
            <a:normAutofit fontScale="92500"/>
          </a:bodyPr>
          <a:lstStyle/>
          <a:p>
            <a:pPr marL="285750" indent="-285750">
              <a:buFont typeface="Arial" panose="020B0604020202020204" pitchFamily="34" charset="0"/>
              <a:buChar char="•"/>
            </a:pPr>
            <a:r>
              <a:rPr lang="en-US" dirty="0"/>
              <a:t>Encourage construction of </a:t>
            </a:r>
            <a:r>
              <a:rPr lang="en-US" dirty="0" smtClean="0"/>
              <a:t>safe, </a:t>
            </a:r>
            <a:r>
              <a:rPr lang="en-US" dirty="0"/>
              <a:t>congregate and retirement </a:t>
            </a:r>
            <a:r>
              <a:rPr lang="en-US" b="1" dirty="0"/>
              <a:t>housing for the aging </a:t>
            </a:r>
            <a:r>
              <a:rPr lang="en-US" dirty="0" smtClean="0"/>
              <a:t>population.</a:t>
            </a:r>
          </a:p>
          <a:p>
            <a:pPr marL="0" indent="0">
              <a:buNone/>
            </a:pPr>
            <a:endParaRPr lang="en-US" dirty="0"/>
          </a:p>
          <a:p>
            <a:pPr marL="285750" indent="-285750">
              <a:buFont typeface="Arial" panose="020B0604020202020204" pitchFamily="34" charset="0"/>
              <a:buChar char="•"/>
            </a:pPr>
            <a:r>
              <a:rPr lang="en-US" dirty="0" smtClean="0"/>
              <a:t>Increase </a:t>
            </a:r>
            <a:r>
              <a:rPr lang="en-US" dirty="0"/>
              <a:t>the number of </a:t>
            </a:r>
            <a:r>
              <a:rPr lang="en-US" b="1" dirty="0"/>
              <a:t>fitness and physical therapy </a:t>
            </a:r>
            <a:r>
              <a:rPr lang="en-US" b="1" dirty="0" smtClean="0"/>
              <a:t>facilities </a:t>
            </a:r>
            <a:r>
              <a:rPr lang="en-US" dirty="0"/>
              <a:t>that promote senior </a:t>
            </a:r>
            <a:r>
              <a:rPr lang="en-US" dirty="0" smtClean="0"/>
              <a:t>fitness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Develop a </a:t>
            </a:r>
            <a:r>
              <a:rPr lang="en-US" b="1" dirty="0" smtClean="0"/>
              <a:t>senior </a:t>
            </a:r>
            <a:r>
              <a:rPr lang="en-US" b="1" dirty="0"/>
              <a:t>falls prevention </a:t>
            </a:r>
            <a:r>
              <a:rPr lang="en-US" dirty="0" smtClean="0"/>
              <a:t>program</a:t>
            </a:r>
            <a:endParaRPr lang="en-US" dirty="0"/>
          </a:p>
        </p:txBody>
      </p:sp>
      <p:sp>
        <p:nvSpPr>
          <p:cNvPr id="305159" name="Text Box 7"/>
          <p:cNvSpPr txBox="1">
            <a:spLocks noChangeArrowheads="1"/>
          </p:cNvSpPr>
          <p:nvPr/>
        </p:nvSpPr>
        <p:spPr bwMode="auto">
          <a:xfrm>
            <a:off x="2438400" y="6477000"/>
            <a:ext cx="5943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Virginia Department of Health, Virginia’s Plan for Wellbeing, 2016.</a:t>
            </a:r>
            <a:endParaRPr lang="en-US" sz="12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2084158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9377" y="609600"/>
            <a:ext cx="6965245" cy="1202485"/>
          </a:xfrm>
        </p:spPr>
        <p:txBody>
          <a:bodyPr>
            <a:normAutofit fontScale="90000"/>
          </a:bodyPr>
          <a:lstStyle/>
          <a:p>
            <a:r>
              <a:rPr lang="en-US" dirty="0" smtClean="0"/>
              <a:t>Strategies for an Age-Friendly Community</a:t>
            </a:r>
            <a:endParaRPr lang="en-US" dirty="0"/>
          </a:p>
        </p:txBody>
      </p:sp>
      <p:sp>
        <p:nvSpPr>
          <p:cNvPr id="5" name="Content Placeholder 4"/>
          <p:cNvSpPr>
            <a:spLocks noGrp="1"/>
          </p:cNvSpPr>
          <p:nvPr>
            <p:ph sz="quarter" idx="13"/>
          </p:nvPr>
        </p:nvSpPr>
        <p:spPr>
          <a:xfrm>
            <a:off x="762000" y="2133600"/>
            <a:ext cx="3736848" cy="4114799"/>
          </a:xfrm>
        </p:spPr>
        <p:txBody>
          <a:bodyPr>
            <a:noAutofit/>
          </a:bodyPr>
          <a:lstStyle/>
          <a:p>
            <a:r>
              <a:rPr lang="en-US" sz="1400" b="1" dirty="0"/>
              <a:t>Outdoor spaces and </a:t>
            </a:r>
            <a:r>
              <a:rPr lang="en-US" sz="1400" b="1" dirty="0" smtClean="0"/>
              <a:t>buildings</a:t>
            </a:r>
          </a:p>
          <a:p>
            <a:pPr lvl="1"/>
            <a:r>
              <a:rPr lang="en-US" sz="1300" dirty="0" smtClean="0"/>
              <a:t>Ex: </a:t>
            </a:r>
            <a:r>
              <a:rPr lang="en-US" sz="1300" dirty="0"/>
              <a:t>Pavements are non-slip, are wide enough for wheelchairs and have dropped curbs to road level</a:t>
            </a:r>
            <a:r>
              <a:rPr lang="en-US" sz="1300" dirty="0" smtClean="0"/>
              <a:t>.</a:t>
            </a:r>
            <a:endParaRPr lang="en-US" sz="1300" b="1" dirty="0" smtClean="0"/>
          </a:p>
          <a:p>
            <a:r>
              <a:rPr lang="en-US" sz="1400" b="1" dirty="0" smtClean="0"/>
              <a:t>Transportation</a:t>
            </a:r>
          </a:p>
          <a:p>
            <a:pPr lvl="1"/>
            <a:r>
              <a:rPr lang="en-US" sz="1300" dirty="0" smtClean="0"/>
              <a:t>Ex: Public </a:t>
            </a:r>
            <a:r>
              <a:rPr lang="en-US" sz="1300" dirty="0"/>
              <a:t>transportation is reliable and frequent, including at night and on weekends and holidays</a:t>
            </a:r>
            <a:r>
              <a:rPr lang="en-US" sz="1300" dirty="0" smtClean="0"/>
              <a:t>.</a:t>
            </a:r>
          </a:p>
          <a:p>
            <a:r>
              <a:rPr lang="en-US" sz="1400" b="1" dirty="0" smtClean="0"/>
              <a:t>Housing</a:t>
            </a:r>
            <a:endParaRPr lang="en-US" sz="1300" b="1" dirty="0" smtClean="0"/>
          </a:p>
          <a:p>
            <a:pPr lvl="1"/>
            <a:r>
              <a:rPr lang="en-US" sz="1300" dirty="0" smtClean="0"/>
              <a:t>Ex: Sufficient </a:t>
            </a:r>
            <a:r>
              <a:rPr lang="en-US" sz="1300" dirty="0"/>
              <a:t>and affordable housing for frail and disabled older people, with appropriate services, is provided locally</a:t>
            </a:r>
            <a:r>
              <a:rPr lang="en-US" sz="1300" dirty="0" smtClean="0"/>
              <a:t>.</a:t>
            </a:r>
          </a:p>
          <a:p>
            <a:r>
              <a:rPr lang="en-US" sz="1400" b="1" dirty="0" smtClean="0"/>
              <a:t>Social participation</a:t>
            </a:r>
          </a:p>
          <a:p>
            <a:pPr lvl="1"/>
            <a:r>
              <a:rPr lang="en-US" sz="1300" dirty="0" smtClean="0"/>
              <a:t>Ex: There </a:t>
            </a:r>
            <a:r>
              <a:rPr lang="en-US" sz="1300" dirty="0"/>
              <a:t>is consistent outreach to </a:t>
            </a:r>
            <a:r>
              <a:rPr lang="en-US" sz="1300" dirty="0" smtClean="0"/>
              <a:t>include people </a:t>
            </a:r>
            <a:r>
              <a:rPr lang="en-US" sz="1300" dirty="0"/>
              <a:t>at risk of social isolation</a:t>
            </a:r>
            <a:r>
              <a:rPr lang="en-US" sz="1300" dirty="0" smtClean="0"/>
              <a:t>.</a:t>
            </a:r>
          </a:p>
        </p:txBody>
      </p:sp>
      <p:sp>
        <p:nvSpPr>
          <p:cNvPr id="7" name="Content Placeholder 6"/>
          <p:cNvSpPr>
            <a:spLocks noGrp="1"/>
          </p:cNvSpPr>
          <p:nvPr>
            <p:ph sz="quarter" idx="14"/>
          </p:nvPr>
        </p:nvSpPr>
        <p:spPr>
          <a:xfrm>
            <a:off x="4663440" y="2133600"/>
            <a:ext cx="3718560" cy="4114800"/>
          </a:xfrm>
        </p:spPr>
        <p:txBody>
          <a:bodyPr>
            <a:normAutofit fontScale="55000" lnSpcReduction="20000"/>
          </a:bodyPr>
          <a:lstStyle/>
          <a:p>
            <a:r>
              <a:rPr lang="en-US" sz="2900" b="1" dirty="0" smtClean="0"/>
              <a:t>Respect and social inclusion</a:t>
            </a:r>
          </a:p>
          <a:p>
            <a:pPr lvl="1"/>
            <a:r>
              <a:rPr lang="en-US" sz="2500" dirty="0" smtClean="0"/>
              <a:t>Ex: </a:t>
            </a:r>
            <a:r>
              <a:rPr lang="en-US" sz="2500" dirty="0"/>
              <a:t>Schools provide opportunities to </a:t>
            </a:r>
            <a:r>
              <a:rPr lang="en-US" sz="2500" dirty="0" smtClean="0"/>
              <a:t>learn about aging </a:t>
            </a:r>
            <a:r>
              <a:rPr lang="en-US" sz="2500" dirty="0"/>
              <a:t>and older people, and </a:t>
            </a:r>
            <a:r>
              <a:rPr lang="en-US" sz="2500" dirty="0" smtClean="0"/>
              <a:t>involve older </a:t>
            </a:r>
            <a:r>
              <a:rPr lang="en-US" sz="2500" dirty="0"/>
              <a:t>people in school activities.</a:t>
            </a:r>
            <a:endParaRPr lang="en-US" sz="2500" dirty="0" smtClean="0"/>
          </a:p>
          <a:p>
            <a:r>
              <a:rPr lang="en-US" sz="2500" b="1" dirty="0" smtClean="0"/>
              <a:t>Civic participation and employment</a:t>
            </a:r>
          </a:p>
          <a:p>
            <a:pPr lvl="1"/>
            <a:r>
              <a:rPr lang="en-US" sz="2500" dirty="0" smtClean="0"/>
              <a:t>Ex: </a:t>
            </a:r>
            <a:r>
              <a:rPr lang="en-US" sz="2500" dirty="0"/>
              <a:t>A range of </a:t>
            </a:r>
            <a:r>
              <a:rPr lang="en-US" sz="2500" dirty="0" smtClean="0"/>
              <a:t>flexible </a:t>
            </a:r>
            <a:r>
              <a:rPr lang="en-US" sz="2500" dirty="0"/>
              <a:t>and appropriately </a:t>
            </a:r>
            <a:r>
              <a:rPr lang="en-US" sz="2500" dirty="0" smtClean="0"/>
              <a:t>paid opportunities </a:t>
            </a:r>
            <a:r>
              <a:rPr lang="en-US" sz="2500" dirty="0"/>
              <a:t>for older people to work </a:t>
            </a:r>
            <a:r>
              <a:rPr lang="en-US" sz="2500" dirty="0" smtClean="0"/>
              <a:t>is promoted</a:t>
            </a:r>
            <a:r>
              <a:rPr lang="en-US" sz="2500" dirty="0"/>
              <a:t>.</a:t>
            </a:r>
            <a:endParaRPr lang="en-US" sz="2500" dirty="0" smtClean="0"/>
          </a:p>
          <a:p>
            <a:r>
              <a:rPr lang="en-US" sz="2500" b="1" dirty="0" smtClean="0"/>
              <a:t>Communication and information</a:t>
            </a:r>
          </a:p>
          <a:p>
            <a:pPr marL="548640" lvl="2"/>
            <a:r>
              <a:rPr lang="en-US" sz="2500" dirty="0"/>
              <a:t>Ex: People at risk of social isolation get one-to-one information from trusted individuals.</a:t>
            </a:r>
          </a:p>
          <a:p>
            <a:r>
              <a:rPr lang="en-US" sz="2500" b="1" dirty="0" smtClean="0"/>
              <a:t>Community and health services</a:t>
            </a:r>
          </a:p>
          <a:p>
            <a:pPr lvl="1"/>
            <a:r>
              <a:rPr lang="en-US" sz="2500" dirty="0" smtClean="0"/>
              <a:t>Ex: </a:t>
            </a:r>
            <a:r>
              <a:rPr lang="en-US" sz="2500" dirty="0"/>
              <a:t>An adequate range of health and </a:t>
            </a:r>
            <a:r>
              <a:rPr lang="en-US" sz="2500" dirty="0" smtClean="0"/>
              <a:t>community support </a:t>
            </a:r>
            <a:r>
              <a:rPr lang="en-US" sz="2500" dirty="0"/>
              <a:t>services is </a:t>
            </a:r>
            <a:r>
              <a:rPr lang="en-US" sz="2500" dirty="0" smtClean="0"/>
              <a:t>offered </a:t>
            </a:r>
            <a:r>
              <a:rPr lang="en-US" sz="2500" dirty="0"/>
              <a:t>for </a:t>
            </a:r>
            <a:r>
              <a:rPr lang="en-US" sz="2500" dirty="0" smtClean="0"/>
              <a:t>promoting, maintaining </a:t>
            </a:r>
            <a:r>
              <a:rPr lang="en-US" sz="2500" dirty="0"/>
              <a:t>and restoring health.</a:t>
            </a:r>
            <a:endParaRPr lang="en-US" sz="2500" dirty="0" smtClean="0"/>
          </a:p>
          <a:p>
            <a:pPr lvl="2"/>
            <a:endParaRPr lang="en-US" dirty="0"/>
          </a:p>
        </p:txBody>
      </p:sp>
      <p:sp>
        <p:nvSpPr>
          <p:cNvPr id="6" name="Text Box 7"/>
          <p:cNvSpPr txBox="1">
            <a:spLocks noChangeArrowheads="1"/>
          </p:cNvSpPr>
          <p:nvPr/>
        </p:nvSpPr>
        <p:spPr bwMode="auto">
          <a:xfrm>
            <a:off x="762000" y="6477000"/>
            <a:ext cx="76200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smtClean="0"/>
              <a:t>Source: World Health Organization (WHO) </a:t>
            </a:r>
            <a:r>
              <a:rPr lang="en-US" sz="1200" dirty="0"/>
              <a:t>Checklist of Essential Features </a:t>
            </a:r>
            <a:r>
              <a:rPr lang="en-US" sz="1200" dirty="0" smtClean="0"/>
              <a:t>of Age-friendly Cities, 2007.</a:t>
            </a:r>
            <a:endParaRPr lang="en-US" sz="1200" dirty="0"/>
          </a:p>
        </p:txBody>
      </p:sp>
    </p:spTree>
    <p:extLst>
      <p:ext uri="{BB962C8B-B14F-4D97-AF65-F5344CB8AC3E}">
        <p14:creationId xmlns:p14="http://schemas.microsoft.com/office/powerpoint/2010/main" val="3168869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ln>
            <a:solidFill>
              <a:schemeClr val="tx1"/>
            </a:solidFill>
          </a:ln>
        </p:spPr>
        <p:txBody>
          <a:bodyPr>
            <a:normAutofit fontScale="90000"/>
          </a:bodyPr>
          <a:lstStyle/>
          <a:p>
            <a:r>
              <a:rPr lang="en-US" sz="3100" i="1" dirty="0" smtClean="0"/>
              <a:t>Community Health Priority #3:</a:t>
            </a:r>
            <a:br>
              <a:rPr lang="en-US" sz="3100" i="1" dirty="0" smtClean="0"/>
            </a:br>
            <a:r>
              <a:rPr lang="en-US" sz="3100" b="1" dirty="0" smtClean="0"/>
              <a:t>Health Disparities / Access to Care</a:t>
            </a:r>
            <a:endParaRPr lang="en-US" sz="2700" dirty="0"/>
          </a:p>
        </p:txBody>
      </p:sp>
      <p:sp>
        <p:nvSpPr>
          <p:cNvPr id="2" name="Text Placeholder 1"/>
          <p:cNvSpPr>
            <a:spLocks noGrp="1"/>
          </p:cNvSpPr>
          <p:nvPr>
            <p:ph type="body" idx="1"/>
          </p:nvPr>
        </p:nvSpPr>
        <p:spPr>
          <a:xfrm>
            <a:off x="1456267" y="3725334"/>
            <a:ext cx="6231467" cy="2370666"/>
          </a:xfrm>
        </p:spPr>
        <p:txBody>
          <a:bodyPr>
            <a:normAutofit/>
          </a:bodyPr>
          <a:lstStyle/>
          <a:p>
            <a:pPr lvl="0"/>
            <a:r>
              <a:rPr lang="en-US" dirty="0" smtClean="0"/>
              <a:t>GOAL: </a:t>
            </a:r>
            <a:r>
              <a:rPr lang="en-US" dirty="0"/>
              <a:t>Increase health equity through professional development, community </a:t>
            </a:r>
            <a:r>
              <a:rPr lang="en-US" dirty="0" smtClean="0"/>
              <a:t>education and engagement, </a:t>
            </a:r>
            <a:r>
              <a:rPr lang="en-US" dirty="0"/>
              <a:t>and building capacity among </a:t>
            </a:r>
            <a:r>
              <a:rPr lang="en-US" dirty="0" smtClean="0"/>
              <a:t>leaders.</a:t>
            </a:r>
            <a:endParaRPr lang="en-US" dirty="0"/>
          </a:p>
        </p:txBody>
      </p:sp>
    </p:spTree>
    <p:extLst>
      <p:ext uri="{BB962C8B-B14F-4D97-AF65-F5344CB8AC3E}">
        <p14:creationId xmlns:p14="http://schemas.microsoft.com/office/powerpoint/2010/main" val="1399327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1"/>
            <a:ext cx="6965245" cy="990600"/>
          </a:xfrm>
        </p:spPr>
        <p:txBody>
          <a:bodyPr>
            <a:normAutofit/>
          </a:bodyPr>
          <a:lstStyle/>
          <a:p>
            <a:r>
              <a:rPr lang="en-US" b="1" dirty="0" smtClean="0"/>
              <a:t>Today’s Agenda</a:t>
            </a:r>
            <a:endParaRPr lang="en-US" b="1" dirty="0"/>
          </a:p>
        </p:txBody>
      </p:sp>
      <p:sp>
        <p:nvSpPr>
          <p:cNvPr id="3" name="Content Placeholder 2"/>
          <p:cNvSpPr>
            <a:spLocks noGrp="1"/>
          </p:cNvSpPr>
          <p:nvPr>
            <p:ph idx="1"/>
          </p:nvPr>
        </p:nvSpPr>
        <p:spPr>
          <a:xfrm>
            <a:off x="914400" y="1828800"/>
            <a:ext cx="7391400" cy="4267199"/>
          </a:xfrm>
        </p:spPr>
        <p:txBody>
          <a:bodyPr>
            <a:normAutofit fontScale="92500"/>
          </a:bodyPr>
          <a:lstStyle/>
          <a:p>
            <a:pPr>
              <a:buFont typeface="Arial" panose="020B0604020202020204" pitchFamily="34" charset="0"/>
              <a:buChar char="•"/>
            </a:pPr>
            <a:r>
              <a:rPr lang="en-US" sz="4000" dirty="0" smtClean="0"/>
              <a:t>Review priorities and goals selected at Leadership Council Meeting on 10/19/16</a:t>
            </a:r>
          </a:p>
          <a:p>
            <a:pPr marL="0" indent="0">
              <a:buNone/>
            </a:pPr>
            <a:endParaRPr lang="en-US" sz="2200" dirty="0" smtClean="0"/>
          </a:p>
          <a:p>
            <a:pPr>
              <a:buFont typeface="Arial" panose="020B0604020202020204" pitchFamily="34" charset="0"/>
              <a:buChar char="•"/>
            </a:pPr>
            <a:r>
              <a:rPr lang="en-US" sz="4000" dirty="0" smtClean="0"/>
              <a:t>Select strategies to address the priorities in </a:t>
            </a:r>
            <a:r>
              <a:rPr lang="en-US" sz="4000" dirty="0" smtClean="0"/>
              <a:t>Louisa County</a:t>
            </a:r>
            <a:endParaRPr lang="en-US" sz="4000" dirty="0" smtClean="0"/>
          </a:p>
        </p:txBody>
      </p:sp>
    </p:spTree>
    <p:extLst>
      <p:ext uri="{BB962C8B-B14F-4D97-AF65-F5344CB8AC3E}">
        <p14:creationId xmlns:p14="http://schemas.microsoft.com/office/powerpoint/2010/main" val="2553199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Strategies</a:t>
            </a:r>
            <a:endParaRPr lang="en-US" dirty="0"/>
          </a:p>
        </p:txBody>
      </p:sp>
      <p:sp>
        <p:nvSpPr>
          <p:cNvPr id="3" name="Content Placeholder 2"/>
          <p:cNvSpPr>
            <a:spLocks noGrp="1"/>
          </p:cNvSpPr>
          <p:nvPr>
            <p:ph idx="1"/>
          </p:nvPr>
        </p:nvSpPr>
        <p:spPr/>
        <p:txBody>
          <a:bodyPr/>
          <a:lstStyle/>
          <a:p>
            <a:pPr lvl="0"/>
            <a:r>
              <a:rPr lang="en-US" dirty="0"/>
              <a:t>NEW Community Health </a:t>
            </a:r>
            <a:r>
              <a:rPr lang="en-US" dirty="0" smtClean="0"/>
              <a:t>Priority.</a:t>
            </a:r>
          </a:p>
          <a:p>
            <a:pPr marL="0" lvl="0" indent="0">
              <a:buNone/>
            </a:pPr>
            <a:endParaRPr lang="en-US" dirty="0"/>
          </a:p>
          <a:p>
            <a:r>
              <a:rPr lang="en-US" dirty="0" smtClean="0"/>
              <a:t>Develop a community coalition, including residents, health systems, community agencies, faith-based organizations, and others to address this priority.</a:t>
            </a:r>
            <a:endParaRPr lang="en-US" dirty="0"/>
          </a:p>
        </p:txBody>
      </p:sp>
    </p:spTree>
    <p:extLst>
      <p:ext uri="{BB962C8B-B14F-4D97-AF65-F5344CB8AC3E}">
        <p14:creationId xmlns:p14="http://schemas.microsoft.com/office/powerpoint/2010/main" val="507726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838200" y="1676400"/>
            <a:ext cx="3660648" cy="4495800"/>
          </a:xfrm>
        </p:spPr>
        <p:txBody>
          <a:bodyPr>
            <a:normAutofit fontScale="92500" lnSpcReduction="10000"/>
          </a:bodyPr>
          <a:lstStyle/>
          <a:p>
            <a:r>
              <a:rPr lang="en-US" b="1" dirty="0" smtClean="0"/>
              <a:t>Priority from previous MAPP assessment:</a:t>
            </a:r>
          </a:p>
          <a:p>
            <a:pPr lvl="1"/>
            <a:r>
              <a:rPr lang="en-US" dirty="0" smtClean="0"/>
              <a:t>Focus groups </a:t>
            </a:r>
            <a:r>
              <a:rPr lang="en-US" dirty="0"/>
              <a:t>to better understand why vulnerable populations of women are not receiving/accessing available prenatal care services. </a:t>
            </a:r>
          </a:p>
          <a:p>
            <a:pPr lvl="1"/>
            <a:r>
              <a:rPr lang="en-US" dirty="0" smtClean="0"/>
              <a:t>Shared results with prenatal care </a:t>
            </a:r>
            <a:r>
              <a:rPr lang="en-US" dirty="0"/>
              <a:t>providers to overcome barriers identified in research. </a:t>
            </a:r>
          </a:p>
        </p:txBody>
      </p:sp>
      <p:sp>
        <p:nvSpPr>
          <p:cNvPr id="7" name="Text Box 7"/>
          <p:cNvSpPr txBox="1">
            <a:spLocks noChangeArrowheads="1"/>
          </p:cNvSpPr>
          <p:nvPr/>
        </p:nvSpPr>
        <p:spPr bwMode="auto">
          <a:xfrm>
            <a:off x="2590800" y="6407636"/>
            <a:ext cx="5791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Virginia Department of Health, Virginia’s Plan for Wellbeing, 2016.</a:t>
            </a:r>
            <a:endParaRPr lang="en-US" sz="1200" dirty="0"/>
          </a:p>
        </p:txBody>
      </p:sp>
      <p:sp>
        <p:nvSpPr>
          <p:cNvPr id="9" name="Content Placeholder 8"/>
          <p:cNvSpPr>
            <a:spLocks noGrp="1"/>
          </p:cNvSpPr>
          <p:nvPr>
            <p:ph sz="quarter" idx="14"/>
          </p:nvPr>
        </p:nvSpPr>
        <p:spPr>
          <a:xfrm>
            <a:off x="4663440" y="1828800"/>
            <a:ext cx="3200400" cy="4343400"/>
          </a:xfrm>
        </p:spPr>
        <p:txBody>
          <a:bodyPr>
            <a:normAutofit fontScale="70000" lnSpcReduction="20000"/>
          </a:bodyPr>
          <a:lstStyle/>
          <a:p>
            <a:pPr lvl="0"/>
            <a:r>
              <a:rPr lang="en-US" sz="2600" dirty="0"/>
              <a:t>Increase awareness among vulnerable women of childbearing age </a:t>
            </a:r>
            <a:r>
              <a:rPr lang="en-US" sz="2600" dirty="0" smtClean="0"/>
              <a:t>about the importance of taking steps to improve health before becoming pregnant and steps to take to improve the likelihood of having a healthy pregnancy.</a:t>
            </a:r>
            <a:endParaRPr lang="en-US" sz="2600" dirty="0"/>
          </a:p>
          <a:p>
            <a:pPr lvl="1"/>
            <a:r>
              <a:rPr lang="en-US" dirty="0" smtClean="0"/>
              <a:t>CHIP &amp; </a:t>
            </a:r>
            <a:r>
              <a:rPr lang="en-US" dirty="0" err="1" smtClean="0"/>
              <a:t>ReadyKids</a:t>
            </a:r>
            <a:endParaRPr lang="en-US" dirty="0" smtClean="0"/>
          </a:p>
          <a:p>
            <a:pPr lvl="1"/>
            <a:r>
              <a:rPr lang="en-US" dirty="0" smtClean="0"/>
              <a:t>Baby Basics Moms Club</a:t>
            </a:r>
          </a:p>
          <a:p>
            <a:pPr lvl="0"/>
            <a:r>
              <a:rPr lang="en-US" sz="2600" dirty="0" smtClean="0"/>
              <a:t>Develop </a:t>
            </a:r>
            <a:r>
              <a:rPr lang="en-US" sz="2600" dirty="0"/>
              <a:t>and/or promote peer-based health navigator services for pregnant women. </a:t>
            </a:r>
          </a:p>
          <a:p>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52400"/>
            <a:ext cx="5590170" cy="1308446"/>
          </a:xfrm>
          <a:prstGeom prst="rect">
            <a:avLst/>
          </a:prstGeom>
        </p:spPr>
      </p:pic>
    </p:spTree>
    <p:extLst>
      <p:ext uri="{BB962C8B-B14F-4D97-AF65-F5344CB8AC3E}">
        <p14:creationId xmlns:p14="http://schemas.microsoft.com/office/powerpoint/2010/main" val="4281170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en-US" sz="3200" dirty="0" smtClean="0"/>
              <a:t>Racial Disparities in </a:t>
            </a:r>
            <a:r>
              <a:rPr lang="en-US" sz="3200" smtClean="0"/>
              <a:t>Pregnancy Outcomes</a:t>
            </a:r>
            <a:endParaRPr lang="en-US" sz="3200" dirty="0"/>
          </a:p>
        </p:txBody>
      </p:sp>
      <p:sp>
        <p:nvSpPr>
          <p:cNvPr id="3" name="Content Placeholder 2"/>
          <p:cNvSpPr>
            <a:spLocks noGrp="1"/>
          </p:cNvSpPr>
          <p:nvPr>
            <p:ph idx="1"/>
          </p:nvPr>
        </p:nvSpPr>
        <p:spPr/>
        <p:txBody>
          <a:bodyPr>
            <a:normAutofit fontScale="85000" lnSpcReduction="20000"/>
          </a:bodyPr>
          <a:lstStyle/>
          <a:p>
            <a:pPr marL="285750" indent="-285750">
              <a:buFont typeface="Arial" panose="020B0604020202020204" pitchFamily="34" charset="0"/>
              <a:buChar char="•"/>
            </a:pPr>
            <a:r>
              <a:rPr lang="en-US" dirty="0"/>
              <a:t>Form </a:t>
            </a:r>
            <a:r>
              <a:rPr lang="en-US" dirty="0" smtClean="0"/>
              <a:t>a </a:t>
            </a:r>
            <a:r>
              <a:rPr lang="en-US" b="1" dirty="0" smtClean="0"/>
              <a:t>neighborhood </a:t>
            </a:r>
            <a:r>
              <a:rPr lang="en-US" b="1" dirty="0"/>
              <a:t>collaborative </a:t>
            </a:r>
            <a:r>
              <a:rPr lang="en-US" dirty="0"/>
              <a:t>co-led by community members in under-resourced communities to identify obstacles and develop plans to address the root causes of health </a:t>
            </a:r>
            <a:r>
              <a:rPr lang="en-US" dirty="0" smtClean="0"/>
              <a:t>inequities.</a:t>
            </a:r>
          </a:p>
          <a:p>
            <a:pPr marL="0" indent="0">
              <a:buNone/>
            </a:pPr>
            <a:endParaRPr lang="en-US" dirty="0"/>
          </a:p>
          <a:p>
            <a:pPr marL="285750" indent="-285750">
              <a:buFont typeface="Arial" panose="020B0604020202020204" pitchFamily="34" charset="0"/>
              <a:buChar char="•"/>
            </a:pPr>
            <a:r>
              <a:rPr lang="en-US" dirty="0"/>
              <a:t>Increase the number of providers who </a:t>
            </a:r>
            <a:r>
              <a:rPr lang="en-US" b="1" dirty="0"/>
              <a:t>screen postpartum women for depression</a:t>
            </a:r>
            <a:r>
              <a:rPr lang="en-US" dirty="0"/>
              <a:t> and provide or refer for </a:t>
            </a:r>
            <a:r>
              <a:rPr lang="en-US" dirty="0" smtClean="0"/>
              <a:t>treatment.</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Expand </a:t>
            </a:r>
            <a:r>
              <a:rPr lang="en-US" b="1" dirty="0"/>
              <a:t>outreach to pregnant women </a:t>
            </a:r>
            <a:r>
              <a:rPr lang="en-US" dirty="0"/>
              <a:t>and increase the number of group prenatal care </a:t>
            </a:r>
            <a:r>
              <a:rPr lang="en-US" dirty="0" smtClean="0"/>
              <a:t>classes.</a:t>
            </a:r>
          </a:p>
        </p:txBody>
      </p:sp>
      <p:sp>
        <p:nvSpPr>
          <p:cNvPr id="305159"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Virginia Department of Health, Virginia Plan for Wellbeing, 2016.</a:t>
            </a:r>
            <a:endParaRPr lang="en-US" sz="12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266439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Health Equity Strategies</a:t>
            </a:r>
            <a:endParaRPr lang="en-US" dirty="0"/>
          </a:p>
        </p:txBody>
      </p:sp>
      <p:sp>
        <p:nvSpPr>
          <p:cNvPr id="5" name="Content Placeholder 4"/>
          <p:cNvSpPr>
            <a:spLocks noGrp="1"/>
          </p:cNvSpPr>
          <p:nvPr>
            <p:ph idx="1"/>
          </p:nvPr>
        </p:nvSpPr>
        <p:spPr/>
        <p:txBody>
          <a:bodyPr>
            <a:normAutofit fontScale="92500" lnSpcReduction="20000"/>
          </a:bodyPr>
          <a:lstStyle/>
          <a:p>
            <a:pPr lvl="0"/>
            <a:r>
              <a:rPr lang="en-US" dirty="0"/>
              <a:t>Identify 3 specific health conditions to </a:t>
            </a:r>
            <a:r>
              <a:rPr lang="en-US" dirty="0" smtClean="0"/>
              <a:t>address (diabetes, hypertension, asthma).</a:t>
            </a:r>
            <a:endParaRPr lang="en-US" dirty="0"/>
          </a:p>
          <a:p>
            <a:pPr marL="0" lvl="0" indent="0">
              <a:buNone/>
            </a:pPr>
            <a:r>
              <a:rPr lang="en-US" dirty="0"/>
              <a:t> </a:t>
            </a:r>
          </a:p>
          <a:p>
            <a:pPr lvl="0"/>
            <a:r>
              <a:rPr lang="en-US" dirty="0"/>
              <a:t>Expand workforce to represent the diversity of the population it </a:t>
            </a:r>
            <a:r>
              <a:rPr lang="en-US" dirty="0" smtClean="0"/>
              <a:t>serves.</a:t>
            </a:r>
            <a:endParaRPr lang="en-US" dirty="0"/>
          </a:p>
          <a:p>
            <a:pPr marL="0" indent="0">
              <a:buNone/>
            </a:pPr>
            <a:endParaRPr lang="en-US" dirty="0"/>
          </a:p>
          <a:p>
            <a:pPr lvl="0"/>
            <a:r>
              <a:rPr lang="en-US" dirty="0"/>
              <a:t>Increase professional development around implicit bias and cultural </a:t>
            </a:r>
            <a:r>
              <a:rPr lang="en-US" dirty="0" smtClean="0"/>
              <a:t>humility.</a:t>
            </a:r>
            <a:endParaRPr lang="en-US" dirty="0"/>
          </a:p>
          <a:p>
            <a:pPr marL="0" indent="0">
              <a:buNone/>
            </a:pPr>
            <a:endParaRPr lang="en-US" dirty="0"/>
          </a:p>
          <a:p>
            <a:pPr lvl="0"/>
            <a:r>
              <a:rPr lang="en-US" dirty="0"/>
              <a:t>Engage the community around stigma and access and health </a:t>
            </a:r>
            <a:r>
              <a:rPr lang="en-US" dirty="0" smtClean="0"/>
              <a:t>disparities.</a:t>
            </a:r>
            <a:endParaRPr lang="en-US" dirty="0"/>
          </a:p>
          <a:p>
            <a:endParaRPr lang="en-US" dirty="0"/>
          </a:p>
        </p:txBody>
      </p:sp>
      <p:sp>
        <p:nvSpPr>
          <p:cNvPr id="6"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MAPP Leadership Council Meeting, October 19, 2016.</a:t>
            </a:r>
            <a:endParaRPr lang="en-US" sz="1200" dirty="0"/>
          </a:p>
        </p:txBody>
      </p:sp>
    </p:spTree>
    <p:extLst>
      <p:ext uri="{BB962C8B-B14F-4D97-AF65-F5344CB8AC3E}">
        <p14:creationId xmlns:p14="http://schemas.microsoft.com/office/powerpoint/2010/main" val="2000869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 Strategies</a:t>
            </a:r>
            <a:endParaRPr lang="en-US" dirty="0"/>
          </a:p>
        </p:txBody>
      </p:sp>
      <p:sp>
        <p:nvSpPr>
          <p:cNvPr id="5" name="Content Placeholder 4"/>
          <p:cNvSpPr>
            <a:spLocks noGrp="1"/>
          </p:cNvSpPr>
          <p:nvPr>
            <p:ph idx="1"/>
          </p:nvPr>
        </p:nvSpPr>
        <p:spPr>
          <a:xfrm>
            <a:off x="990600" y="2119256"/>
            <a:ext cx="7239000" cy="3900544"/>
          </a:xfrm>
        </p:spPr>
        <p:txBody>
          <a:bodyPr>
            <a:normAutofit fontScale="85000" lnSpcReduction="10000"/>
          </a:bodyPr>
          <a:lstStyle/>
          <a:p>
            <a:r>
              <a:rPr lang="en-US" dirty="0" smtClean="0"/>
              <a:t>Improve access to comprehensive primary care in </a:t>
            </a:r>
            <a:r>
              <a:rPr lang="en-US" b="1" dirty="0" smtClean="0"/>
              <a:t>patient-centered medical homes.</a:t>
            </a:r>
          </a:p>
          <a:p>
            <a:pPr marL="0" indent="0">
              <a:buNone/>
            </a:pPr>
            <a:endParaRPr lang="en-US" b="1" dirty="0" smtClean="0"/>
          </a:p>
          <a:p>
            <a:r>
              <a:rPr lang="en-US" dirty="0" smtClean="0"/>
              <a:t>Expand </a:t>
            </a:r>
            <a:r>
              <a:rPr lang="en-US" b="1" dirty="0" smtClean="0"/>
              <a:t>telemedicine</a:t>
            </a:r>
            <a:r>
              <a:rPr lang="en-US" dirty="0" smtClean="0"/>
              <a:t> services in rural areas of Virginia.</a:t>
            </a:r>
          </a:p>
          <a:p>
            <a:pPr marL="0" indent="0">
              <a:buNone/>
            </a:pPr>
            <a:endParaRPr lang="en-US" dirty="0" smtClean="0"/>
          </a:p>
          <a:p>
            <a:r>
              <a:rPr lang="en-US" dirty="0" smtClean="0"/>
              <a:t>Increase </a:t>
            </a:r>
            <a:r>
              <a:rPr lang="en-US" b="1" dirty="0" smtClean="0"/>
              <a:t>care coordination </a:t>
            </a:r>
            <a:r>
              <a:rPr lang="en-US" dirty="0" smtClean="0"/>
              <a:t>across providers and settings.</a:t>
            </a:r>
          </a:p>
          <a:p>
            <a:pPr marL="0" indent="0">
              <a:buNone/>
            </a:pPr>
            <a:endParaRPr lang="en-US" dirty="0" smtClean="0"/>
          </a:p>
          <a:p>
            <a:r>
              <a:rPr lang="en-US" dirty="0" smtClean="0"/>
              <a:t>Expand adoption of the </a:t>
            </a:r>
            <a:r>
              <a:rPr lang="en-US" b="1" dirty="0" smtClean="0"/>
              <a:t>community health worker model</a:t>
            </a:r>
            <a:r>
              <a:rPr lang="en-US" dirty="0" smtClean="0"/>
              <a:t> by health care organizations</a:t>
            </a:r>
          </a:p>
          <a:p>
            <a:pPr marL="0" indent="0">
              <a:buNone/>
            </a:pPr>
            <a:endParaRPr lang="en-US" dirty="0" smtClean="0"/>
          </a:p>
          <a:p>
            <a:pPr lvl="0"/>
            <a:r>
              <a:rPr lang="en-US" dirty="0"/>
              <a:t>Address </a:t>
            </a:r>
            <a:r>
              <a:rPr lang="en-US" b="1" dirty="0"/>
              <a:t>public transportation </a:t>
            </a:r>
            <a:r>
              <a:rPr lang="en-US" dirty="0" smtClean="0"/>
              <a:t>barriers</a:t>
            </a:r>
            <a:r>
              <a:rPr lang="en-US" dirty="0"/>
              <a:t>.</a:t>
            </a:r>
          </a:p>
        </p:txBody>
      </p:sp>
      <p:sp>
        <p:nvSpPr>
          <p:cNvPr id="6" name="Text Box 7"/>
          <p:cNvSpPr txBox="1">
            <a:spLocks noChangeArrowheads="1"/>
          </p:cNvSpPr>
          <p:nvPr/>
        </p:nvSpPr>
        <p:spPr bwMode="auto">
          <a:xfrm>
            <a:off x="609600" y="6407636"/>
            <a:ext cx="782955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smtClean="0"/>
              <a:t>Source: Virginia Department of Health, Virginia’s Plan for Wellbeing (2016) &amp; MAPP Leadership Council.</a:t>
            </a:r>
            <a:endParaRPr lang="en-US" sz="1200" dirty="0"/>
          </a:p>
        </p:txBody>
      </p:sp>
    </p:spTree>
    <p:extLst>
      <p:ext uri="{BB962C8B-B14F-4D97-AF65-F5344CB8AC3E}">
        <p14:creationId xmlns:p14="http://schemas.microsoft.com/office/powerpoint/2010/main" val="1622962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ln>
            <a:solidFill>
              <a:schemeClr val="tx1"/>
            </a:solidFill>
          </a:ln>
        </p:spPr>
        <p:txBody>
          <a:bodyPr>
            <a:normAutofit/>
          </a:bodyPr>
          <a:lstStyle/>
          <a:p>
            <a:r>
              <a:rPr lang="en-US" sz="3100" i="1" dirty="0" smtClean="0"/>
              <a:t>Community Health Priority #4: </a:t>
            </a:r>
            <a:r>
              <a:rPr lang="en-US" sz="3100" b="1" dirty="0" smtClean="0"/>
              <a:t>Obesity and Lack of Recreation</a:t>
            </a:r>
            <a:endParaRPr lang="en-US" sz="2700" dirty="0"/>
          </a:p>
        </p:txBody>
      </p:sp>
      <p:sp>
        <p:nvSpPr>
          <p:cNvPr id="2" name="Text Placeholder 1"/>
          <p:cNvSpPr>
            <a:spLocks noGrp="1"/>
          </p:cNvSpPr>
          <p:nvPr>
            <p:ph type="body" idx="1"/>
          </p:nvPr>
        </p:nvSpPr>
        <p:spPr/>
        <p:txBody>
          <a:bodyPr>
            <a:normAutofit fontScale="92500" lnSpcReduction="20000"/>
          </a:bodyPr>
          <a:lstStyle/>
          <a:p>
            <a:pPr lvl="0"/>
            <a:r>
              <a:rPr lang="en-US" dirty="0" smtClean="0"/>
              <a:t>GOAL: </a:t>
            </a:r>
            <a:r>
              <a:rPr lang="en-US" dirty="0"/>
              <a:t>Stop the trend </a:t>
            </a:r>
            <a:r>
              <a:rPr lang="en-US" dirty="0" smtClean="0"/>
              <a:t>of persons who are </a:t>
            </a:r>
            <a:r>
              <a:rPr lang="en-US" dirty="0"/>
              <a:t>overweight and </a:t>
            </a:r>
            <a:r>
              <a:rPr lang="en-US" dirty="0" smtClean="0"/>
              <a:t>obese from </a:t>
            </a:r>
            <a:r>
              <a:rPr lang="en-US" dirty="0"/>
              <a:t>increasing </a:t>
            </a:r>
            <a:r>
              <a:rPr lang="en-US" dirty="0" smtClean="0"/>
              <a:t>through education and advocacy for </a:t>
            </a:r>
            <a:r>
              <a:rPr lang="en-US" dirty="0"/>
              <a:t>infrastructure, prevention, and policy initiatives around healthy lifestyles across the continuum.</a:t>
            </a:r>
          </a:p>
          <a:p>
            <a:endParaRPr lang="en-US" dirty="0"/>
          </a:p>
        </p:txBody>
      </p:sp>
    </p:spTree>
    <p:extLst>
      <p:ext uri="{BB962C8B-B14F-4D97-AF65-F5344CB8AC3E}">
        <p14:creationId xmlns:p14="http://schemas.microsoft.com/office/powerpoint/2010/main" val="133669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b="1" dirty="0" smtClean="0"/>
              <a:t>CDC’s Recommended Strategies and Measurements to Prevent Obesity in the US</a:t>
            </a:r>
            <a:endParaRPr lang="en-US" sz="2400" b="1" dirty="0"/>
          </a:p>
        </p:txBody>
      </p:sp>
      <p:sp>
        <p:nvSpPr>
          <p:cNvPr id="5" name="Content Placeholder 4"/>
          <p:cNvSpPr>
            <a:spLocks noGrp="1"/>
          </p:cNvSpPr>
          <p:nvPr>
            <p:ph idx="1"/>
          </p:nvPr>
        </p:nvSpPr>
        <p:spPr>
          <a:xfrm>
            <a:off x="1447800" y="2057400"/>
            <a:ext cx="6196405" cy="3984812"/>
          </a:xfrm>
        </p:spPr>
        <p:txBody>
          <a:bodyPr>
            <a:normAutofit fontScale="70000" lnSpcReduction="20000"/>
          </a:bodyPr>
          <a:lstStyle/>
          <a:p>
            <a:r>
              <a:rPr lang="en-US" dirty="0" smtClean="0"/>
              <a:t>Strategies to </a:t>
            </a:r>
            <a:r>
              <a:rPr lang="en-US" dirty="0"/>
              <a:t>Promote the Availability of </a:t>
            </a:r>
            <a:r>
              <a:rPr lang="en-US" dirty="0" smtClean="0"/>
              <a:t>Affordable Healthy  </a:t>
            </a:r>
            <a:r>
              <a:rPr lang="en-US" dirty="0"/>
              <a:t>Food and </a:t>
            </a:r>
            <a:r>
              <a:rPr lang="en-US" dirty="0" smtClean="0"/>
              <a:t>Beverages</a:t>
            </a:r>
          </a:p>
          <a:p>
            <a:pPr marL="0" indent="0">
              <a:buNone/>
            </a:pPr>
            <a:endParaRPr lang="en-US" dirty="0" smtClean="0"/>
          </a:p>
          <a:p>
            <a:r>
              <a:rPr lang="en-US" dirty="0"/>
              <a:t>Strategies to Support Healthy Food and Beverage </a:t>
            </a:r>
            <a:r>
              <a:rPr lang="en-US" dirty="0" smtClean="0"/>
              <a:t>Choices</a:t>
            </a:r>
          </a:p>
          <a:p>
            <a:pPr marL="0" indent="0">
              <a:buNone/>
            </a:pPr>
            <a:endParaRPr lang="en-US" dirty="0" smtClean="0"/>
          </a:p>
          <a:p>
            <a:r>
              <a:rPr lang="en-US" dirty="0"/>
              <a:t>Strategy to Encourage </a:t>
            </a:r>
            <a:r>
              <a:rPr lang="en-US" dirty="0" smtClean="0"/>
              <a:t>Breastfeeding</a:t>
            </a:r>
          </a:p>
          <a:p>
            <a:pPr marL="0" indent="0">
              <a:buNone/>
            </a:pPr>
            <a:endParaRPr lang="en-US" dirty="0" smtClean="0"/>
          </a:p>
          <a:p>
            <a:r>
              <a:rPr lang="en-US" dirty="0"/>
              <a:t>Strategies to Encourage Physical Activity or </a:t>
            </a:r>
            <a:r>
              <a:rPr lang="en-US" dirty="0" smtClean="0"/>
              <a:t>Limit Sedentary </a:t>
            </a:r>
            <a:r>
              <a:rPr lang="en-US" dirty="0"/>
              <a:t>Activity among Children and </a:t>
            </a:r>
            <a:r>
              <a:rPr lang="en-US" dirty="0" smtClean="0"/>
              <a:t>Youth</a:t>
            </a:r>
          </a:p>
          <a:p>
            <a:pPr marL="0" indent="0">
              <a:buNone/>
            </a:pPr>
            <a:endParaRPr lang="en-US" dirty="0" smtClean="0"/>
          </a:p>
          <a:p>
            <a:r>
              <a:rPr lang="en-US" dirty="0"/>
              <a:t>Strategies to Create Safe Communities that Support Physical </a:t>
            </a:r>
            <a:r>
              <a:rPr lang="en-US" dirty="0" smtClean="0"/>
              <a:t>Activity</a:t>
            </a:r>
          </a:p>
          <a:p>
            <a:pPr marL="0" indent="0">
              <a:buNone/>
            </a:pPr>
            <a:endParaRPr lang="en-US" dirty="0" smtClean="0"/>
          </a:p>
          <a:p>
            <a:r>
              <a:rPr lang="en-US" dirty="0" smtClean="0"/>
              <a:t>Strategy </a:t>
            </a:r>
            <a:r>
              <a:rPr lang="en-US" dirty="0"/>
              <a:t>to Encourage Communities to Organize for Change</a:t>
            </a:r>
          </a:p>
        </p:txBody>
      </p:sp>
    </p:spTree>
    <p:extLst>
      <p:ext uri="{BB962C8B-B14F-4D97-AF65-F5344CB8AC3E}">
        <p14:creationId xmlns:p14="http://schemas.microsoft.com/office/powerpoint/2010/main" val="1715538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1800" b="1" dirty="0"/>
              <a:t>Strategy to Encourage Communities to Organize for </a:t>
            </a:r>
            <a:r>
              <a:rPr lang="en-US" sz="1800" b="1" dirty="0" smtClean="0"/>
              <a:t>Change:</a:t>
            </a:r>
            <a:r>
              <a:rPr lang="en-US" sz="1600" b="1" dirty="0" smtClean="0"/>
              <a:t/>
            </a:r>
            <a:br>
              <a:rPr lang="en-US" sz="1600" b="1" dirty="0" smtClean="0"/>
            </a:br>
            <a:r>
              <a:rPr lang="en-US" sz="2000" b="1" dirty="0" smtClean="0"/>
              <a:t> </a:t>
            </a:r>
            <a:r>
              <a:rPr lang="en-US" sz="2000" dirty="0"/>
              <a:t>Local Governments Participate in Community Coalitions or Partnerships to Address </a:t>
            </a:r>
            <a:r>
              <a:rPr lang="en-US" sz="2000" dirty="0" smtClean="0"/>
              <a:t>Obesity</a:t>
            </a:r>
            <a:endParaRPr lang="en-US" sz="2800" dirty="0"/>
          </a:p>
        </p:txBody>
      </p:sp>
      <p:sp>
        <p:nvSpPr>
          <p:cNvPr id="9" name="Text Placeholder 8"/>
          <p:cNvSpPr>
            <a:spLocks noGrp="1"/>
          </p:cNvSpPr>
          <p:nvPr>
            <p:ph type="body" idx="1"/>
          </p:nvPr>
        </p:nvSpPr>
        <p:spPr>
          <a:xfrm>
            <a:off x="838200" y="5486400"/>
            <a:ext cx="3659190" cy="533400"/>
          </a:xfrm>
        </p:spPr>
        <p:txBody>
          <a:bodyPr>
            <a:noAutofit/>
          </a:bodyPr>
          <a:lstStyle/>
          <a:p>
            <a:pPr algn="l"/>
            <a:r>
              <a:rPr lang="en-US" sz="1200" b="0" i="1" dirty="0" smtClean="0"/>
              <a:t>Social </a:t>
            </a:r>
            <a:r>
              <a:rPr lang="en-US" sz="1200" b="0" i="1" dirty="0"/>
              <a:t>marketing campaign to encourage TJHD residents to be more physically </a:t>
            </a:r>
            <a:r>
              <a:rPr lang="en-US" sz="1200" b="0" i="1" dirty="0" smtClean="0"/>
              <a:t>active.</a:t>
            </a:r>
            <a:endParaRPr lang="en-US" sz="1200" b="0" i="1" dirty="0"/>
          </a:p>
        </p:txBody>
      </p:sp>
      <p:sp>
        <p:nvSpPr>
          <p:cNvPr id="10" name="Text Placeholder 9"/>
          <p:cNvSpPr>
            <a:spLocks noGrp="1"/>
          </p:cNvSpPr>
          <p:nvPr>
            <p:ph type="body" sz="quarter" idx="3"/>
          </p:nvPr>
        </p:nvSpPr>
        <p:spPr>
          <a:xfrm>
            <a:off x="4648200" y="5486400"/>
            <a:ext cx="3733801" cy="518160"/>
          </a:xfrm>
        </p:spPr>
        <p:txBody>
          <a:bodyPr>
            <a:normAutofit/>
          </a:bodyPr>
          <a:lstStyle/>
          <a:p>
            <a:pPr algn="r"/>
            <a:r>
              <a:rPr lang="en-US" sz="1200" b="0" i="1" dirty="0"/>
              <a:t>Social marketing campaign to encourage TJHD residents to </a:t>
            </a:r>
            <a:r>
              <a:rPr lang="en-US" sz="1200" b="0" i="1" dirty="0" smtClean="0"/>
              <a:t>eat </a:t>
            </a:r>
            <a:r>
              <a:rPr lang="en-US" sz="1200" b="0" i="1" dirty="0"/>
              <a:t>more fruits and vegetables</a:t>
            </a:r>
            <a:r>
              <a:rPr lang="en-US" sz="1200" b="0" i="1" dirty="0" smtClean="0"/>
              <a:t>.</a:t>
            </a:r>
            <a:endParaRPr lang="en-US" sz="1200" b="0" i="1" dirty="0"/>
          </a:p>
        </p:txBody>
      </p:sp>
      <p:pic>
        <p:nvPicPr>
          <p:cNvPr id="8" name="Content Placeholder 7"/>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838200" y="2971800"/>
            <a:ext cx="3581400" cy="2387601"/>
          </a:xfrm>
        </p:spPr>
      </p:pic>
      <p:pic>
        <p:nvPicPr>
          <p:cNvPr id="7" name="Content Placeholder 6"/>
          <p:cNvPicPr>
            <a:picLocks noGrp="1" noChangeAspect="1"/>
          </p:cNvPicPr>
          <p:nvPr>
            <p:ph sz="quarter" idx="14"/>
          </p:nvPr>
        </p:nvPicPr>
        <p:blipFill rotWithShape="1">
          <a:blip r:embed="rId4" cstate="print">
            <a:extLst>
              <a:ext uri="{28A0092B-C50C-407E-A947-70E740481C1C}">
                <a14:useLocalDpi xmlns:a14="http://schemas.microsoft.com/office/drawing/2010/main" val="0"/>
              </a:ext>
            </a:extLst>
          </a:blip>
          <a:srcRect b="4165"/>
          <a:stretch/>
        </p:blipFill>
        <p:spPr>
          <a:xfrm>
            <a:off x="4947746" y="2971800"/>
            <a:ext cx="3434254" cy="2468434"/>
          </a:xfrm>
        </p:spPr>
      </p:pic>
      <p:sp>
        <p:nvSpPr>
          <p:cNvPr id="2" name="Rectangle 1"/>
          <p:cNvSpPr/>
          <p:nvPr/>
        </p:nvSpPr>
        <p:spPr>
          <a:xfrm>
            <a:off x="990600" y="2245991"/>
            <a:ext cx="7315200" cy="523220"/>
          </a:xfrm>
          <a:prstGeom prst="rect">
            <a:avLst/>
          </a:prstGeom>
        </p:spPr>
        <p:txBody>
          <a:bodyPr wrap="square">
            <a:spAutoFit/>
          </a:bodyPr>
          <a:lstStyle/>
          <a:p>
            <a:pPr algn="ctr"/>
            <a:r>
              <a:rPr lang="en-US" sz="2800" b="1" dirty="0" smtClean="0"/>
              <a:t>Move2Health (M2H) Coalition</a:t>
            </a:r>
            <a:endParaRPr lang="en-US" sz="2800" b="1" dirty="0"/>
          </a:p>
        </p:txBody>
      </p:sp>
      <p:sp>
        <p:nvSpPr>
          <p:cNvPr id="11"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Centers for Disease Control and Prevention (CDC).</a:t>
            </a:r>
            <a:endParaRPr lang="en-US" sz="1200" dirty="0"/>
          </a:p>
        </p:txBody>
      </p:sp>
    </p:spTree>
    <p:extLst>
      <p:ext uri="{BB962C8B-B14F-4D97-AF65-F5344CB8AC3E}">
        <p14:creationId xmlns:p14="http://schemas.microsoft.com/office/powerpoint/2010/main" val="3055389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1143000" y="685800"/>
            <a:ext cx="6965245" cy="1202485"/>
          </a:xfrm>
        </p:spPr>
        <p:txBody>
          <a:bodyPr>
            <a:noAutofit/>
          </a:bodyPr>
          <a:lstStyle/>
          <a:p>
            <a:r>
              <a:rPr lang="en-US" sz="2400" b="1" dirty="0"/>
              <a:t>Strategies to Promote the Availability of Affordable Healthy Food and Beverages</a:t>
            </a:r>
            <a:endParaRPr lang="en-US" sz="2400" dirty="0"/>
          </a:p>
        </p:txBody>
      </p:sp>
      <p:sp>
        <p:nvSpPr>
          <p:cNvPr id="2" name="Content Placeholder 1"/>
          <p:cNvSpPr>
            <a:spLocks noGrp="1"/>
          </p:cNvSpPr>
          <p:nvPr>
            <p:ph sz="quarter" idx="13"/>
          </p:nvPr>
        </p:nvSpPr>
        <p:spPr>
          <a:xfrm>
            <a:off x="838200" y="1905000"/>
            <a:ext cx="3660648" cy="4343401"/>
          </a:xfrm>
        </p:spPr>
        <p:txBody>
          <a:bodyPr>
            <a:normAutofit lnSpcReduction="10000"/>
          </a:bodyPr>
          <a:lstStyle/>
          <a:p>
            <a:r>
              <a:rPr lang="en-US" dirty="0" smtClean="0"/>
              <a:t>“</a:t>
            </a:r>
            <a:r>
              <a:rPr lang="en-US" b="1" dirty="0" smtClean="0"/>
              <a:t>Harvest </a:t>
            </a:r>
            <a:r>
              <a:rPr lang="en-US" b="1" dirty="0"/>
              <a:t>of the Month</a:t>
            </a:r>
            <a:r>
              <a:rPr lang="en-US" dirty="0"/>
              <a:t>” program to provide fresh produce snacks and education to children each month in school</a:t>
            </a:r>
            <a:r>
              <a:rPr lang="en-US" dirty="0" smtClean="0"/>
              <a:t>.</a:t>
            </a:r>
          </a:p>
          <a:p>
            <a:r>
              <a:rPr lang="en-US" dirty="0" smtClean="0"/>
              <a:t>NEW: Partner with local </a:t>
            </a:r>
            <a:r>
              <a:rPr lang="en-US" dirty="0"/>
              <a:t>employers and schools </a:t>
            </a:r>
            <a:r>
              <a:rPr lang="en-US" dirty="0" smtClean="0"/>
              <a:t>to implement </a:t>
            </a:r>
            <a:r>
              <a:rPr lang="en-US" b="1" dirty="0"/>
              <a:t>wellness policies and programs</a:t>
            </a:r>
            <a:r>
              <a:rPr lang="en-US" dirty="0"/>
              <a:t>. </a:t>
            </a:r>
          </a:p>
          <a:p>
            <a:endParaRPr lang="en-US" dirty="0" smtClean="0"/>
          </a:p>
          <a:p>
            <a:pPr marL="0" indent="0">
              <a:buNone/>
            </a:pPr>
            <a:endParaRPr lang="en-US" dirty="0"/>
          </a:p>
          <a:p>
            <a:endParaRPr lang="en-US"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pic>
        <p:nvPicPr>
          <p:cNvPr id="6" name="Content Placeholder 5"/>
          <p:cNvPicPr>
            <a:picLocks noGrp="1" noChangeAspect="1"/>
          </p:cNvPicPr>
          <p:nvPr>
            <p:ph sz="quarter" idx="14"/>
          </p:nvPr>
        </p:nvPicPr>
        <p:blipFill rotWithShape="1">
          <a:blip r:embed="rId3" cstate="print">
            <a:extLst>
              <a:ext uri="{28A0092B-C50C-407E-A947-70E740481C1C}">
                <a14:useLocalDpi xmlns:a14="http://schemas.microsoft.com/office/drawing/2010/main" val="0"/>
              </a:ext>
            </a:extLst>
          </a:blip>
          <a:srcRect t="1274" b="24082"/>
          <a:stretch/>
        </p:blipFill>
        <p:spPr>
          <a:xfrm>
            <a:off x="4953000" y="2133600"/>
            <a:ext cx="3221421" cy="3716170"/>
          </a:xfrm>
        </p:spPr>
      </p:pic>
    </p:spTree>
    <p:extLst>
      <p:ext uri="{BB962C8B-B14F-4D97-AF65-F5344CB8AC3E}">
        <p14:creationId xmlns:p14="http://schemas.microsoft.com/office/powerpoint/2010/main" val="7448887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Autofit/>
          </a:bodyPr>
          <a:lstStyle/>
          <a:p>
            <a:r>
              <a:rPr lang="en-US" sz="2400" b="1" dirty="0"/>
              <a:t>Strategies to Promote the Availability of Affordable Healthy Food and Beverages</a:t>
            </a:r>
            <a:endParaRPr lang="en-US" sz="2400" dirty="0"/>
          </a:p>
        </p:txBody>
      </p:sp>
      <p:sp>
        <p:nvSpPr>
          <p:cNvPr id="4" name="Text Placeholder 3"/>
          <p:cNvSpPr>
            <a:spLocks noGrp="1"/>
          </p:cNvSpPr>
          <p:nvPr>
            <p:ph type="body" idx="1"/>
          </p:nvPr>
        </p:nvSpPr>
        <p:spPr/>
        <p:txBody>
          <a:bodyPr>
            <a:normAutofit/>
          </a:bodyPr>
          <a:lstStyle/>
          <a:p>
            <a:r>
              <a:rPr lang="en-US" dirty="0" smtClean="0"/>
              <a:t>Richmond </a:t>
            </a:r>
            <a:r>
              <a:rPr lang="en-US" dirty="0"/>
              <a:t>Healthy Corner Store Initiative </a:t>
            </a:r>
          </a:p>
        </p:txBody>
      </p:sp>
      <p:sp>
        <p:nvSpPr>
          <p:cNvPr id="5" name="Text Placeholder 4"/>
          <p:cNvSpPr>
            <a:spLocks noGrp="1"/>
          </p:cNvSpPr>
          <p:nvPr>
            <p:ph type="body" sz="quarter" idx="3"/>
          </p:nvPr>
        </p:nvSpPr>
        <p:spPr/>
        <p:txBody>
          <a:bodyPr>
            <a:normAutofit fontScale="70000" lnSpcReduction="20000"/>
          </a:bodyPr>
          <a:lstStyle/>
          <a:p>
            <a:r>
              <a:rPr lang="en-US" dirty="0" smtClean="0"/>
              <a:t>Connects </a:t>
            </a:r>
            <a:r>
              <a:rPr lang="en-US" dirty="0"/>
              <a:t>with corner stores that are located in areas underserved by fresh food retail outlets, like grocery stores. </a:t>
            </a:r>
          </a:p>
        </p:txBody>
      </p:sp>
      <p:sp>
        <p:nvSpPr>
          <p:cNvPr id="2" name="Content Placeholder 1"/>
          <p:cNvSpPr>
            <a:spLocks noGrp="1"/>
          </p:cNvSpPr>
          <p:nvPr>
            <p:ph sz="quarter" idx="13"/>
          </p:nvPr>
        </p:nvSpPr>
        <p:spPr/>
        <p:txBody>
          <a:bodyPr>
            <a:normAutofit/>
          </a:bodyPr>
          <a:lstStyle/>
          <a:p>
            <a:pPr marL="0" indent="0">
              <a:buNone/>
            </a:pPr>
            <a:endParaRPr lang="en-US" dirty="0"/>
          </a:p>
          <a:p>
            <a:pPr marL="0" indent="0">
              <a:buNone/>
            </a:pPr>
            <a:endParaRPr lang="en-US" dirty="0"/>
          </a:p>
        </p:txBody>
      </p:sp>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3265020"/>
            <a:ext cx="3227388" cy="2139297"/>
          </a:xfrm>
        </p:spPr>
      </p:pic>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pic>
        <p:nvPicPr>
          <p:cNvPr id="11"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3276600"/>
            <a:ext cx="3227387" cy="2139297"/>
          </a:xfrm>
          <a:prstGeom prst="rect">
            <a:avLst/>
          </a:prstGeom>
        </p:spPr>
      </p:pic>
    </p:spTree>
    <p:extLst>
      <p:ext uri="{BB962C8B-B14F-4D97-AF65-F5344CB8AC3E}">
        <p14:creationId xmlns:p14="http://schemas.microsoft.com/office/powerpoint/2010/main" val="304046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Health Priorities</a:t>
            </a:r>
            <a:endParaRPr lang="en-US" dirty="0"/>
          </a:p>
        </p:txBody>
      </p:sp>
      <p:sp>
        <p:nvSpPr>
          <p:cNvPr id="3" name="Content Placeholder 2"/>
          <p:cNvSpPr>
            <a:spLocks noGrp="1"/>
          </p:cNvSpPr>
          <p:nvPr>
            <p:ph idx="1"/>
          </p:nvPr>
        </p:nvSpPr>
        <p:spPr/>
        <p:txBody>
          <a:bodyPr/>
          <a:lstStyle/>
          <a:p>
            <a:r>
              <a:rPr lang="en-US" dirty="0" smtClean="0"/>
              <a:t>Selected at 10/19/16 MAPP Leadership Council meeting</a:t>
            </a:r>
          </a:p>
          <a:p>
            <a:pPr lvl="1"/>
            <a:r>
              <a:rPr lang="en-US" b="1" dirty="0" smtClean="0"/>
              <a:t>#1: Mental </a:t>
            </a:r>
            <a:r>
              <a:rPr lang="en-US" b="1" dirty="0"/>
              <a:t>Health &amp; Substance </a:t>
            </a:r>
            <a:r>
              <a:rPr lang="en-US" b="1" dirty="0" smtClean="0"/>
              <a:t>Use</a:t>
            </a:r>
          </a:p>
          <a:p>
            <a:pPr lvl="1"/>
            <a:r>
              <a:rPr lang="en-US" b="1" dirty="0" smtClean="0"/>
              <a:t>#2: Age </a:t>
            </a:r>
            <a:r>
              <a:rPr lang="en-US" b="1" dirty="0"/>
              <a:t>and Family-Friendly </a:t>
            </a:r>
            <a:r>
              <a:rPr lang="en-US" b="1" dirty="0" smtClean="0"/>
              <a:t>Continuum</a:t>
            </a:r>
          </a:p>
          <a:p>
            <a:pPr lvl="1"/>
            <a:r>
              <a:rPr lang="en-US" b="1" dirty="0" smtClean="0"/>
              <a:t>#3: Health </a:t>
            </a:r>
            <a:r>
              <a:rPr lang="en-US" b="1" dirty="0"/>
              <a:t>Disparities / Access to </a:t>
            </a:r>
            <a:r>
              <a:rPr lang="en-US" b="1" dirty="0" smtClean="0"/>
              <a:t>Care</a:t>
            </a:r>
          </a:p>
          <a:p>
            <a:pPr lvl="1"/>
            <a:r>
              <a:rPr lang="en-US" b="1" dirty="0" smtClean="0"/>
              <a:t>#4: Obesity </a:t>
            </a:r>
            <a:r>
              <a:rPr lang="en-US" b="1" dirty="0"/>
              <a:t>and Lack of Recreation</a:t>
            </a:r>
            <a:endParaRPr lang="en-US" dirty="0" smtClean="0"/>
          </a:p>
          <a:p>
            <a:r>
              <a:rPr lang="en-US" dirty="0" smtClean="0"/>
              <a:t>Drafted goals for each community health priority as well</a:t>
            </a:r>
            <a:endParaRPr lang="en-US" dirty="0"/>
          </a:p>
          <a:p>
            <a:endParaRPr lang="en-US" dirty="0"/>
          </a:p>
        </p:txBody>
      </p:sp>
    </p:spTree>
    <p:extLst>
      <p:ext uri="{BB962C8B-B14F-4D97-AF65-F5344CB8AC3E}">
        <p14:creationId xmlns:p14="http://schemas.microsoft.com/office/powerpoint/2010/main" val="2508342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1143000" y="685800"/>
            <a:ext cx="6965245" cy="1202485"/>
          </a:xfrm>
        </p:spPr>
        <p:txBody>
          <a:bodyPr>
            <a:noAutofit/>
          </a:bodyPr>
          <a:lstStyle/>
          <a:p>
            <a:r>
              <a:rPr lang="en-US" sz="2400" b="1" dirty="0"/>
              <a:t>Strategies to Promote the Availability of Affordable Healthy Food and Beverages</a:t>
            </a:r>
            <a:endParaRPr lang="en-US" sz="2400" dirty="0"/>
          </a:p>
        </p:txBody>
      </p:sp>
      <p:sp>
        <p:nvSpPr>
          <p:cNvPr id="2" name="Content Placeholder 1"/>
          <p:cNvSpPr>
            <a:spLocks noGrp="1"/>
          </p:cNvSpPr>
          <p:nvPr>
            <p:ph sz="quarter" idx="13"/>
          </p:nvPr>
        </p:nvSpPr>
        <p:spPr>
          <a:xfrm>
            <a:off x="838200" y="2209800"/>
            <a:ext cx="3048000" cy="4038601"/>
          </a:xfrm>
        </p:spPr>
        <p:txBody>
          <a:bodyPr>
            <a:normAutofit/>
          </a:bodyPr>
          <a:lstStyle/>
          <a:p>
            <a:r>
              <a:rPr lang="en-US" b="1" dirty="0" smtClean="0"/>
              <a:t>Fresh </a:t>
            </a:r>
            <a:r>
              <a:rPr lang="en-US" b="1" dirty="0" err="1" smtClean="0"/>
              <a:t>Farmacy</a:t>
            </a:r>
            <a:r>
              <a:rPr lang="en-US" b="1" dirty="0" smtClean="0"/>
              <a:t> </a:t>
            </a:r>
            <a:r>
              <a:rPr lang="en-US" dirty="0" smtClean="0"/>
              <a:t>program to </a:t>
            </a:r>
            <a:r>
              <a:rPr lang="en-US" dirty="0"/>
              <a:t>prescribe and distribute fresh produce to at-risk patients</a:t>
            </a:r>
            <a:endParaRPr lang="en-US" dirty="0" smtClean="0"/>
          </a:p>
          <a:p>
            <a:pPr marL="0" indent="0">
              <a:buNone/>
            </a:pPr>
            <a:endParaRPr lang="en-US" dirty="0"/>
          </a:p>
          <a:p>
            <a:endParaRPr lang="en-US"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pic>
        <p:nvPicPr>
          <p:cNvPr id="4" name="Content Placeholder 3"/>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3886200" y="2362200"/>
            <a:ext cx="4267200" cy="2843223"/>
          </a:xfrm>
        </p:spPr>
      </p:pic>
    </p:spTree>
    <p:extLst>
      <p:ext uri="{BB962C8B-B14F-4D97-AF65-F5344CB8AC3E}">
        <p14:creationId xmlns:p14="http://schemas.microsoft.com/office/powerpoint/2010/main" val="3111081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en-US" sz="3200" b="1" dirty="0" smtClean="0"/>
              <a:t> Strategies to Support Healthy Food and Beverage Choices</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Restrict </a:t>
            </a:r>
            <a:r>
              <a:rPr lang="en-US" dirty="0"/>
              <a:t>Availability of Less Healthy Foods and Beverages </a:t>
            </a:r>
            <a:r>
              <a:rPr lang="en-US" dirty="0" smtClean="0"/>
              <a:t>/ Institute Smaller Portion Sizes in </a:t>
            </a:r>
            <a:r>
              <a:rPr lang="en-US" dirty="0"/>
              <a:t>Public Service </a:t>
            </a:r>
            <a:r>
              <a:rPr lang="en-US" dirty="0" smtClean="0"/>
              <a:t>Venues</a:t>
            </a:r>
          </a:p>
          <a:p>
            <a:endParaRPr lang="en-US" dirty="0" smtClean="0"/>
          </a:p>
          <a:p>
            <a:r>
              <a:rPr lang="en-US" dirty="0" smtClean="0"/>
              <a:t>Limit </a:t>
            </a:r>
            <a:r>
              <a:rPr lang="en-US" dirty="0"/>
              <a:t>Advertisements of Less Healthy Foods and </a:t>
            </a:r>
            <a:r>
              <a:rPr lang="en-US" dirty="0" smtClean="0"/>
              <a:t>Beverages</a:t>
            </a:r>
          </a:p>
          <a:p>
            <a:endParaRPr lang="en-US" dirty="0" smtClean="0"/>
          </a:p>
          <a:p>
            <a:r>
              <a:rPr lang="en-US" dirty="0" smtClean="0"/>
              <a:t>Discourage </a:t>
            </a:r>
            <a:r>
              <a:rPr lang="en-US" dirty="0"/>
              <a:t>Consumption of Sugar-Sweetened </a:t>
            </a:r>
            <a:r>
              <a:rPr lang="en-US" dirty="0" smtClean="0"/>
              <a:t>Beverages</a:t>
            </a:r>
          </a:p>
          <a:p>
            <a:endParaRPr lang="en-US" dirty="0"/>
          </a:p>
          <a:p>
            <a:pPr marL="274320" lvl="1"/>
            <a:r>
              <a:rPr lang="en-US" dirty="0" smtClean="0"/>
              <a:t>For example: remove </a:t>
            </a:r>
            <a:r>
              <a:rPr lang="en-US" dirty="0"/>
              <a:t>vending </a:t>
            </a:r>
            <a:r>
              <a:rPr lang="en-US" dirty="0" smtClean="0"/>
              <a:t>machines or increase availability of water</a:t>
            </a:r>
            <a:endParaRPr lang="en-US" dirty="0"/>
          </a:p>
          <a:p>
            <a:endParaRPr lang="en-US" dirty="0"/>
          </a:p>
          <a:p>
            <a:endParaRPr lang="en-US" dirty="0"/>
          </a:p>
        </p:txBody>
      </p:sp>
      <p:sp>
        <p:nvSpPr>
          <p:cNvPr id="305159"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smtClean="0"/>
              <a:t>Source: CDC.</a:t>
            </a:r>
            <a:endParaRPr lang="en-US" sz="12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3596049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Autofit/>
          </a:bodyPr>
          <a:lstStyle/>
          <a:p>
            <a:r>
              <a:rPr lang="en-US" sz="2400" b="1" dirty="0" smtClean="0"/>
              <a:t>Strategies to Encourage Physical Activity or Limit Sedentary Activity among Children and Youth</a:t>
            </a:r>
            <a:endParaRPr lang="en-US" sz="2400" dirty="0"/>
          </a:p>
        </p:txBody>
      </p:sp>
      <p:sp>
        <p:nvSpPr>
          <p:cNvPr id="3" name="Content Placeholder 2"/>
          <p:cNvSpPr>
            <a:spLocks noGrp="1"/>
          </p:cNvSpPr>
          <p:nvPr>
            <p:ph idx="1"/>
          </p:nvPr>
        </p:nvSpPr>
        <p:spPr/>
        <p:txBody>
          <a:bodyPr/>
          <a:lstStyle/>
          <a:p>
            <a:r>
              <a:rPr lang="en-US" dirty="0" smtClean="0"/>
              <a:t>Require </a:t>
            </a:r>
            <a:r>
              <a:rPr lang="en-US" dirty="0"/>
              <a:t>Physical Education in </a:t>
            </a:r>
            <a:r>
              <a:rPr lang="en-US" dirty="0" smtClean="0"/>
              <a:t>Schools</a:t>
            </a:r>
          </a:p>
          <a:p>
            <a:pPr marL="0" indent="0">
              <a:buNone/>
            </a:pPr>
            <a:endParaRPr lang="en-US" dirty="0" smtClean="0"/>
          </a:p>
          <a:p>
            <a:r>
              <a:rPr lang="en-US" dirty="0" smtClean="0"/>
              <a:t>Increase </a:t>
            </a:r>
            <a:r>
              <a:rPr lang="en-US" dirty="0"/>
              <a:t>the Amount of Physical Activity in PE Programs in </a:t>
            </a:r>
            <a:r>
              <a:rPr lang="en-US" dirty="0" smtClean="0"/>
              <a:t>Schools</a:t>
            </a:r>
          </a:p>
          <a:p>
            <a:endParaRPr lang="en-US" dirty="0" smtClean="0"/>
          </a:p>
          <a:p>
            <a:r>
              <a:rPr lang="en-US" dirty="0" smtClean="0"/>
              <a:t>Increase </a:t>
            </a:r>
            <a:r>
              <a:rPr lang="en-US" dirty="0"/>
              <a:t>Opportunities for Extracurricular Physical </a:t>
            </a:r>
            <a:r>
              <a:rPr lang="en-US" dirty="0" smtClean="0"/>
              <a:t>Activity</a:t>
            </a:r>
            <a:endParaRPr lang="en-US" dirty="0"/>
          </a:p>
          <a:p>
            <a:endParaRPr lang="en-US" dirty="0"/>
          </a:p>
        </p:txBody>
      </p:sp>
      <p:sp>
        <p:nvSpPr>
          <p:cNvPr id="305159"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CDC</a:t>
            </a:r>
            <a:r>
              <a:rPr lang="en-US" sz="1200" dirty="0"/>
              <a:t>.</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1967009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1143000" y="685800"/>
            <a:ext cx="6965245" cy="1202485"/>
          </a:xfrm>
        </p:spPr>
        <p:txBody>
          <a:bodyPr>
            <a:noAutofit/>
          </a:bodyPr>
          <a:lstStyle/>
          <a:p>
            <a:r>
              <a:rPr lang="en-US" sz="2400" b="1" dirty="0"/>
              <a:t>Strategies to Encourage Physical Activity or Limit Sedentary Activity among Children and Youth</a:t>
            </a:r>
            <a:endParaRPr lang="en-US" sz="2400" dirty="0"/>
          </a:p>
        </p:txBody>
      </p:sp>
      <p:sp>
        <p:nvSpPr>
          <p:cNvPr id="2" name="Content Placeholder 1"/>
          <p:cNvSpPr>
            <a:spLocks noGrp="1"/>
          </p:cNvSpPr>
          <p:nvPr>
            <p:ph sz="quarter" idx="13"/>
          </p:nvPr>
        </p:nvSpPr>
        <p:spPr>
          <a:xfrm>
            <a:off x="838200" y="2286000"/>
            <a:ext cx="3810000" cy="3962401"/>
          </a:xfrm>
        </p:spPr>
        <p:txBody>
          <a:bodyPr>
            <a:normAutofit fontScale="92500"/>
          </a:bodyPr>
          <a:lstStyle/>
          <a:p>
            <a:r>
              <a:rPr lang="en-US" dirty="0" smtClean="0"/>
              <a:t>M2H and </a:t>
            </a:r>
            <a:r>
              <a:rPr lang="en-US" dirty="0"/>
              <a:t>Sentara Martha Jefferson Hospital </a:t>
            </a:r>
            <a:r>
              <a:rPr lang="en-US" dirty="0" smtClean="0"/>
              <a:t>grant to implement </a:t>
            </a:r>
            <a:r>
              <a:rPr lang="en-US" dirty="0"/>
              <a:t>CATCH (Coordinated Approach to Child Health), an evidence-based approach to </a:t>
            </a:r>
            <a:r>
              <a:rPr lang="en-US" b="1" dirty="0"/>
              <a:t>reduce childhood obesity in after-school and preschool programs.</a:t>
            </a:r>
          </a:p>
          <a:p>
            <a:pPr marL="0" indent="0">
              <a:buNone/>
            </a:pPr>
            <a:endParaRPr lang="en-US" dirty="0"/>
          </a:p>
          <a:p>
            <a:endParaRPr lang="en-US"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pic>
        <p:nvPicPr>
          <p:cNvPr id="4" name="Content Placeholder 3"/>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8200" y="2362200"/>
            <a:ext cx="4315390" cy="2743200"/>
          </a:xfrm>
        </p:spPr>
      </p:pic>
    </p:spTree>
    <p:extLst>
      <p:ext uri="{BB962C8B-B14F-4D97-AF65-F5344CB8AC3E}">
        <p14:creationId xmlns:p14="http://schemas.microsoft.com/office/powerpoint/2010/main" val="763607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en-US" sz="2800" b="1" dirty="0" smtClean="0"/>
              <a:t>Strategies to Create Safe Communities that Support Physical Activity</a:t>
            </a:r>
            <a:endParaRPr lang="en-US" sz="2800" dirty="0"/>
          </a:p>
        </p:txBody>
      </p:sp>
      <p:sp>
        <p:nvSpPr>
          <p:cNvPr id="3" name="Content Placeholder 2"/>
          <p:cNvSpPr>
            <a:spLocks noGrp="1"/>
          </p:cNvSpPr>
          <p:nvPr>
            <p:ph idx="1"/>
          </p:nvPr>
        </p:nvSpPr>
        <p:spPr/>
        <p:txBody>
          <a:bodyPr>
            <a:normAutofit fontScale="77500" lnSpcReduction="20000"/>
          </a:bodyPr>
          <a:lstStyle/>
          <a:p>
            <a:r>
              <a:rPr lang="en-US" dirty="0" smtClean="0"/>
              <a:t>Improve </a:t>
            </a:r>
            <a:r>
              <a:rPr lang="en-US" dirty="0"/>
              <a:t>Access to Outdoor Recreational </a:t>
            </a:r>
            <a:r>
              <a:rPr lang="en-US" dirty="0" smtClean="0"/>
              <a:t>Facilities</a:t>
            </a:r>
            <a:endParaRPr lang="en-US" dirty="0"/>
          </a:p>
          <a:p>
            <a:pPr lvl="1"/>
            <a:r>
              <a:rPr lang="en-US" dirty="0" smtClean="0"/>
              <a:t>E.g. shared use agreements for gyms/rec facilities with schools</a:t>
            </a:r>
          </a:p>
          <a:p>
            <a:pPr marL="365760" lvl="1" indent="0">
              <a:buNone/>
            </a:pPr>
            <a:endParaRPr lang="en-US" b="1" dirty="0" smtClean="0"/>
          </a:p>
          <a:p>
            <a:r>
              <a:rPr lang="en-US" dirty="0" smtClean="0"/>
              <a:t>Enhance Infrastructure to Support Bicycling &amp; Walking</a:t>
            </a:r>
          </a:p>
          <a:p>
            <a:endParaRPr lang="en-US" dirty="0" smtClean="0"/>
          </a:p>
          <a:p>
            <a:r>
              <a:rPr lang="en-US" dirty="0" smtClean="0"/>
              <a:t>Improve </a:t>
            </a:r>
            <a:r>
              <a:rPr lang="en-US" dirty="0"/>
              <a:t>Access to Public </a:t>
            </a:r>
            <a:r>
              <a:rPr lang="en-US" dirty="0" smtClean="0"/>
              <a:t>Transportation</a:t>
            </a:r>
          </a:p>
          <a:p>
            <a:endParaRPr lang="en-US" dirty="0"/>
          </a:p>
          <a:p>
            <a:r>
              <a:rPr lang="en-US" dirty="0" smtClean="0"/>
              <a:t>Enhance Personal &amp; Traffic Safety in Areas Where People Are or Could Be Physically Active</a:t>
            </a:r>
          </a:p>
          <a:p>
            <a:endParaRPr lang="en-US" dirty="0" smtClean="0"/>
          </a:p>
          <a:p>
            <a:endParaRPr lang="en-US" dirty="0"/>
          </a:p>
          <a:p>
            <a:endParaRPr lang="en-US" dirty="0" smtClean="0"/>
          </a:p>
          <a:p>
            <a:endParaRPr lang="en-US" dirty="0"/>
          </a:p>
          <a:p>
            <a:endParaRPr lang="en-US" dirty="0"/>
          </a:p>
        </p:txBody>
      </p:sp>
      <p:sp>
        <p:nvSpPr>
          <p:cNvPr id="305159"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CDC.</a:t>
            </a:r>
            <a:endParaRPr lang="en-US" sz="12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8063478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1143000" y="685800"/>
            <a:ext cx="6965245" cy="1202485"/>
          </a:xfrm>
        </p:spPr>
        <p:txBody>
          <a:bodyPr>
            <a:normAutofit/>
          </a:bodyPr>
          <a:lstStyle/>
          <a:p>
            <a:r>
              <a:rPr lang="en-US" sz="2800" b="1" dirty="0"/>
              <a:t>Strategies to Create Safe Communities that Support Physical Activity</a:t>
            </a:r>
            <a:endParaRPr lang="en-US" sz="2800" dirty="0"/>
          </a:p>
        </p:txBody>
      </p:sp>
      <p:sp>
        <p:nvSpPr>
          <p:cNvPr id="2" name="Content Placeholder 1"/>
          <p:cNvSpPr>
            <a:spLocks noGrp="1"/>
          </p:cNvSpPr>
          <p:nvPr>
            <p:ph sz="quarter" idx="13"/>
          </p:nvPr>
        </p:nvSpPr>
        <p:spPr>
          <a:xfrm>
            <a:off x="838200" y="2286000"/>
            <a:ext cx="2895600" cy="3962401"/>
          </a:xfrm>
        </p:spPr>
        <p:txBody>
          <a:bodyPr>
            <a:normAutofit/>
          </a:bodyPr>
          <a:lstStyle/>
          <a:p>
            <a:pPr marL="274320" lvl="1"/>
            <a:r>
              <a:rPr lang="en-US" dirty="0" smtClean="0"/>
              <a:t>M2H grant to fund renovations </a:t>
            </a:r>
            <a:r>
              <a:rPr lang="en-US" dirty="0"/>
              <a:t>to a community recreational facility in Louisa County</a:t>
            </a:r>
          </a:p>
          <a:p>
            <a:endParaRPr lang="en-US" b="1" dirty="0" smtClean="0"/>
          </a:p>
          <a:p>
            <a:pPr marL="0" indent="0">
              <a:buNone/>
            </a:pPr>
            <a:endParaRPr lang="en-US" dirty="0"/>
          </a:p>
          <a:p>
            <a:endParaRPr lang="en-US"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pic>
        <p:nvPicPr>
          <p:cNvPr id="5" name="Content Placeholder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3759202" y="2209801"/>
            <a:ext cx="4368799" cy="3276600"/>
          </a:xfrm>
        </p:spPr>
      </p:pic>
    </p:spTree>
    <p:extLst>
      <p:ext uri="{BB962C8B-B14F-4D97-AF65-F5344CB8AC3E}">
        <p14:creationId xmlns:p14="http://schemas.microsoft.com/office/powerpoint/2010/main" val="35437497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40161" y="1447800"/>
            <a:ext cx="7620000" cy="1143000"/>
          </a:xfrm>
        </p:spPr>
        <p:txBody>
          <a:bodyPr>
            <a:noAutofit/>
          </a:bodyPr>
          <a:lstStyle/>
          <a:p>
            <a:r>
              <a:rPr lang="en-US" sz="4800" b="1" dirty="0" smtClean="0">
                <a:solidFill>
                  <a:schemeClr val="tx1"/>
                </a:solidFill>
              </a:rPr>
              <a:t>Questions ?</a:t>
            </a:r>
            <a:endParaRPr lang="en-US" sz="4800" dirty="0">
              <a:solidFill>
                <a:schemeClr val="tx1"/>
              </a:solidFill>
            </a:endParaRPr>
          </a:p>
        </p:txBody>
      </p:sp>
      <p:sp>
        <p:nvSpPr>
          <p:cNvPr id="5" name="Rectangle 2"/>
          <p:cNvSpPr txBox="1">
            <a:spLocks noChangeArrowheads="1"/>
          </p:cNvSpPr>
          <p:nvPr/>
        </p:nvSpPr>
        <p:spPr>
          <a:xfrm>
            <a:off x="740161" y="2667000"/>
            <a:ext cx="7620000" cy="2514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smtClean="0"/>
              <a:t>Contact Info:</a:t>
            </a:r>
          </a:p>
          <a:p>
            <a:endParaRPr lang="en-US" sz="2000" b="1" dirty="0" smtClean="0"/>
          </a:p>
          <a:p>
            <a:r>
              <a:rPr lang="en-US" sz="2400" dirty="0" smtClean="0"/>
              <a:t>Putnam Ivey</a:t>
            </a:r>
          </a:p>
          <a:p>
            <a:r>
              <a:rPr lang="en-US" sz="2400" dirty="0" smtClean="0">
                <a:hlinkClick r:id="rId2"/>
              </a:rPr>
              <a:t>Putnam.Ivey@vdh.virginia.gov</a:t>
            </a:r>
            <a:r>
              <a:rPr lang="en-US" sz="2400" dirty="0" smtClean="0"/>
              <a:t> </a:t>
            </a:r>
          </a:p>
          <a:p>
            <a:r>
              <a:rPr lang="en-US" sz="2400" i="1" dirty="0" smtClean="0"/>
              <a:t>or </a:t>
            </a:r>
          </a:p>
          <a:p>
            <a:r>
              <a:rPr lang="en-US" sz="2400" dirty="0" smtClean="0"/>
              <a:t>Jillian Regan, MPH</a:t>
            </a:r>
          </a:p>
          <a:p>
            <a:r>
              <a:rPr lang="en-US" sz="2400" dirty="0" smtClean="0">
                <a:hlinkClick r:id="rId3"/>
              </a:rPr>
              <a:t>Jillian.Regan@vdh.virginia.gov</a:t>
            </a:r>
            <a:endParaRPr lang="en-US" sz="2400" dirty="0" smtClean="0"/>
          </a:p>
        </p:txBody>
      </p:sp>
    </p:spTree>
    <p:extLst>
      <p:ext uri="{BB962C8B-B14F-4D97-AF65-F5344CB8AC3E}">
        <p14:creationId xmlns:p14="http://schemas.microsoft.com/office/powerpoint/2010/main" val="968909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ln>
            <a:solidFill>
              <a:schemeClr val="tx1"/>
            </a:solidFill>
          </a:ln>
        </p:spPr>
        <p:txBody>
          <a:bodyPr>
            <a:normAutofit/>
          </a:bodyPr>
          <a:lstStyle/>
          <a:p>
            <a:r>
              <a:rPr lang="en-US" sz="3100" i="1" dirty="0" smtClean="0"/>
              <a:t>Community Health Priority #1: </a:t>
            </a:r>
            <a:r>
              <a:rPr lang="en-US" sz="3100" b="1" dirty="0" smtClean="0"/>
              <a:t>Mental Health &amp; Substance Use</a:t>
            </a:r>
            <a:endParaRPr lang="en-US" sz="2700" dirty="0"/>
          </a:p>
        </p:txBody>
      </p:sp>
      <p:sp>
        <p:nvSpPr>
          <p:cNvPr id="2" name="Text Placeholder 1"/>
          <p:cNvSpPr>
            <a:spLocks noGrp="1"/>
          </p:cNvSpPr>
          <p:nvPr>
            <p:ph type="body" idx="1"/>
          </p:nvPr>
        </p:nvSpPr>
        <p:spPr/>
        <p:txBody>
          <a:bodyPr>
            <a:normAutofit lnSpcReduction="10000"/>
          </a:bodyPr>
          <a:lstStyle/>
          <a:p>
            <a:pPr lvl="0"/>
            <a:r>
              <a:rPr lang="en-US" b="1" dirty="0" smtClean="0"/>
              <a:t>GOAL:</a:t>
            </a:r>
            <a:r>
              <a:rPr lang="en-US" dirty="0" smtClean="0"/>
              <a:t> Increase </a:t>
            </a:r>
            <a:r>
              <a:rPr lang="en-US" dirty="0"/>
              <a:t>culturally and linguistically appropriate capacity and increase community awareness of mental health and substance abuse </a:t>
            </a:r>
            <a:r>
              <a:rPr lang="en-US" dirty="0" smtClean="0"/>
              <a:t>problems.</a:t>
            </a:r>
            <a:endParaRPr lang="en-US" dirty="0"/>
          </a:p>
          <a:p>
            <a:endParaRPr lang="en-US" dirty="0"/>
          </a:p>
        </p:txBody>
      </p:sp>
    </p:spTree>
    <p:extLst>
      <p:ext uri="{BB962C8B-B14F-4D97-AF65-F5344CB8AC3E}">
        <p14:creationId xmlns:p14="http://schemas.microsoft.com/office/powerpoint/2010/main" val="1012457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5023" y="817583"/>
            <a:ext cx="6965245" cy="782618"/>
          </a:xfrm>
        </p:spPr>
        <p:txBody>
          <a:bodyPr>
            <a:noAutofit/>
          </a:bodyPr>
          <a:lstStyle/>
          <a:p>
            <a:r>
              <a:rPr lang="en-US" sz="2800" dirty="0" smtClean="0"/>
              <a:t>Tobacco-Free Community Coalition</a:t>
            </a:r>
            <a:endParaRPr lang="en-US" sz="2800" dirty="0"/>
          </a:p>
        </p:txBody>
      </p:sp>
      <p:sp>
        <p:nvSpPr>
          <p:cNvPr id="5" name="Content Placeholder 4"/>
          <p:cNvSpPr>
            <a:spLocks noGrp="1"/>
          </p:cNvSpPr>
          <p:nvPr>
            <p:ph sz="quarter" idx="13"/>
          </p:nvPr>
        </p:nvSpPr>
        <p:spPr>
          <a:xfrm>
            <a:off x="838200" y="1676400"/>
            <a:ext cx="3660648" cy="4495800"/>
          </a:xfrm>
        </p:spPr>
        <p:txBody>
          <a:bodyPr>
            <a:normAutofit fontScale="77500" lnSpcReduction="20000"/>
          </a:bodyPr>
          <a:lstStyle/>
          <a:p>
            <a:r>
              <a:rPr lang="en-US" b="1" dirty="0" smtClean="0"/>
              <a:t>Priority from previous MAPP assessment:</a:t>
            </a:r>
          </a:p>
          <a:p>
            <a:pPr lvl="1"/>
            <a:r>
              <a:rPr lang="en-US" sz="2300" dirty="0" smtClean="0"/>
              <a:t>Store Alert Program evaluated tobacco ads </a:t>
            </a:r>
          </a:p>
          <a:p>
            <a:pPr lvl="1"/>
            <a:r>
              <a:rPr lang="en-US" sz="2300" dirty="0" smtClean="0"/>
              <a:t>A Task </a:t>
            </a:r>
            <a:r>
              <a:rPr lang="en-US" sz="2300" dirty="0"/>
              <a:t>Force </a:t>
            </a:r>
            <a:r>
              <a:rPr lang="en-US" sz="2300" dirty="0" smtClean="0"/>
              <a:t>increased </a:t>
            </a:r>
            <a:r>
              <a:rPr lang="en-US" sz="2300" dirty="0"/>
              <a:t>excise cigarette tax in </a:t>
            </a:r>
            <a:r>
              <a:rPr lang="en-US" sz="2300" dirty="0" err="1" smtClean="0"/>
              <a:t>Cville</a:t>
            </a:r>
            <a:endParaRPr lang="en-US" sz="2300" dirty="0"/>
          </a:p>
          <a:p>
            <a:pPr lvl="1"/>
            <a:r>
              <a:rPr lang="en-US" sz="2300" dirty="0" smtClean="0"/>
              <a:t>Quit </a:t>
            </a:r>
            <a:r>
              <a:rPr lang="en-US" sz="2300" dirty="0"/>
              <a:t>Smoking </a:t>
            </a:r>
            <a:r>
              <a:rPr lang="en-US" sz="2300" dirty="0" smtClean="0"/>
              <a:t>classes in Charlottesville and Louisa</a:t>
            </a:r>
            <a:r>
              <a:rPr lang="en-US" sz="2300" dirty="0"/>
              <a:t>  </a:t>
            </a:r>
            <a:endParaRPr lang="en-US" sz="2300" dirty="0" smtClean="0"/>
          </a:p>
          <a:p>
            <a:pPr lvl="1"/>
            <a:r>
              <a:rPr lang="en-US" sz="2300" dirty="0" smtClean="0"/>
              <a:t>Great </a:t>
            </a:r>
            <a:r>
              <a:rPr lang="en-US" sz="2300" dirty="0"/>
              <a:t>American </a:t>
            </a:r>
            <a:r>
              <a:rPr lang="en-US" sz="2300" dirty="0" err="1"/>
              <a:t>Smokeout</a:t>
            </a:r>
            <a:r>
              <a:rPr lang="en-US" sz="2300" dirty="0"/>
              <a:t> </a:t>
            </a:r>
            <a:r>
              <a:rPr lang="en-US" sz="2300" dirty="0" smtClean="0"/>
              <a:t>events in </a:t>
            </a:r>
            <a:r>
              <a:rPr lang="en-US" sz="2300" dirty="0"/>
              <a:t>Louisa </a:t>
            </a:r>
            <a:r>
              <a:rPr lang="en-US" sz="2300" dirty="0" smtClean="0"/>
              <a:t>and Charlottesville</a:t>
            </a:r>
          </a:p>
          <a:p>
            <a:pPr lvl="1"/>
            <a:r>
              <a:rPr lang="en-US" sz="2300" dirty="0" smtClean="0"/>
              <a:t>Grant </a:t>
            </a:r>
            <a:r>
              <a:rPr lang="en-US" sz="2300" dirty="0"/>
              <a:t>to reduce % of pregnant women smoking and % of children exposed to secondhand </a:t>
            </a:r>
            <a:r>
              <a:rPr lang="en-US" sz="2300" dirty="0" smtClean="0"/>
              <a:t>smoke </a:t>
            </a:r>
            <a:endParaRPr lang="en-US" sz="2300" dirty="0"/>
          </a:p>
        </p:txBody>
      </p:sp>
      <p:pic>
        <p:nvPicPr>
          <p:cNvPr id="3" name="Content Placeholder 2"/>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876800" y="1752600"/>
            <a:ext cx="3271471" cy="4233287"/>
          </a:xfrm>
        </p:spPr>
      </p:pic>
    </p:spTree>
    <p:extLst>
      <p:ext uri="{BB962C8B-B14F-4D97-AF65-F5344CB8AC3E}">
        <p14:creationId xmlns:p14="http://schemas.microsoft.com/office/powerpoint/2010/main" val="202165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Community Mental Health and Wellness Coalition (</a:t>
            </a:r>
            <a:r>
              <a:rPr lang="en-US" sz="3200" dirty="0" err="1" smtClean="0"/>
              <a:t>CMHWC</a:t>
            </a:r>
            <a:r>
              <a:rPr lang="en-US" sz="3200" dirty="0" smtClean="0"/>
              <a:t>)</a:t>
            </a:r>
            <a:endParaRPr lang="en-US" sz="3200" dirty="0"/>
          </a:p>
        </p:txBody>
      </p:sp>
      <p:sp>
        <p:nvSpPr>
          <p:cNvPr id="5" name="Content Placeholder 4"/>
          <p:cNvSpPr>
            <a:spLocks noGrp="1"/>
          </p:cNvSpPr>
          <p:nvPr>
            <p:ph idx="1"/>
          </p:nvPr>
        </p:nvSpPr>
        <p:spPr/>
        <p:txBody>
          <a:bodyPr>
            <a:normAutofit fontScale="92500" lnSpcReduction="10000"/>
          </a:bodyPr>
          <a:lstStyle/>
          <a:p>
            <a:pPr lvl="0"/>
            <a:r>
              <a:rPr lang="en-US" b="1" dirty="0" smtClean="0"/>
              <a:t>Strategies from previous round of MAPP:</a:t>
            </a:r>
          </a:p>
          <a:p>
            <a:pPr lvl="1"/>
            <a:r>
              <a:rPr lang="en-US" dirty="0" smtClean="0"/>
              <a:t>Establish </a:t>
            </a:r>
            <a:r>
              <a:rPr lang="en-US" dirty="0"/>
              <a:t>a system to collect and track the number of </a:t>
            </a:r>
            <a:r>
              <a:rPr lang="en-US" dirty="0" err="1"/>
              <a:t>CMHWC</a:t>
            </a:r>
            <a:r>
              <a:rPr lang="en-US" dirty="0"/>
              <a:t> agencies’ service hours.</a:t>
            </a:r>
          </a:p>
          <a:p>
            <a:pPr lvl="1"/>
            <a:r>
              <a:rPr lang="en-US" dirty="0" smtClean="0"/>
              <a:t>Promote </a:t>
            </a:r>
            <a:r>
              <a:rPr lang="en-US" dirty="0"/>
              <a:t>the integration of behavioral health services into primary care </a:t>
            </a:r>
            <a:r>
              <a:rPr lang="en-US" dirty="0" smtClean="0"/>
              <a:t>settings.</a:t>
            </a:r>
            <a:endParaRPr lang="en-US" dirty="0"/>
          </a:p>
          <a:p>
            <a:pPr lvl="1"/>
            <a:r>
              <a:rPr lang="en-US" dirty="0" smtClean="0"/>
              <a:t>Develop</a:t>
            </a:r>
            <a:r>
              <a:rPr lang="en-US" dirty="0"/>
              <a:t>, conduct, and promote culturally-competent educational programs, such as Mental Health First Aid USA, to reduce stigma and fears that prevent individuals from seeking mental health services. </a:t>
            </a:r>
          </a:p>
        </p:txBody>
      </p:sp>
    </p:spTree>
    <p:extLst>
      <p:ext uri="{BB962C8B-B14F-4D97-AF65-F5344CB8AC3E}">
        <p14:creationId xmlns:p14="http://schemas.microsoft.com/office/powerpoint/2010/main" val="3796122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817582"/>
            <a:ext cx="7238999" cy="1202485"/>
          </a:xfrm>
        </p:spPr>
        <p:txBody>
          <a:bodyPr>
            <a:noAutofit/>
          </a:bodyPr>
          <a:lstStyle/>
          <a:p>
            <a:r>
              <a:rPr lang="en-US" sz="3200" dirty="0" err="1" smtClean="0"/>
              <a:t>CMHWC</a:t>
            </a:r>
            <a:r>
              <a:rPr lang="en-US" sz="3200" dirty="0" smtClean="0"/>
              <a:t> Recommended Strategies Addressing Mental Health</a:t>
            </a:r>
            <a:endParaRPr lang="en-US" sz="3200" dirty="0"/>
          </a:p>
        </p:txBody>
      </p:sp>
      <p:sp>
        <p:nvSpPr>
          <p:cNvPr id="5" name="Content Placeholder 4"/>
          <p:cNvSpPr>
            <a:spLocks noGrp="1"/>
          </p:cNvSpPr>
          <p:nvPr>
            <p:ph idx="1"/>
          </p:nvPr>
        </p:nvSpPr>
        <p:spPr/>
        <p:txBody>
          <a:bodyPr>
            <a:normAutofit fontScale="85000" lnSpcReduction="10000"/>
          </a:bodyPr>
          <a:lstStyle/>
          <a:p>
            <a:pPr lvl="0"/>
            <a:r>
              <a:rPr lang="en-US" dirty="0" smtClean="0"/>
              <a:t>Develop </a:t>
            </a:r>
            <a:r>
              <a:rPr lang="en-US" b="1" dirty="0" smtClean="0"/>
              <a:t>public </a:t>
            </a:r>
            <a:r>
              <a:rPr lang="en-US" b="1" dirty="0"/>
              <a:t>awareness </a:t>
            </a:r>
            <a:r>
              <a:rPr lang="en-US" b="1" dirty="0" smtClean="0"/>
              <a:t>campaigns</a:t>
            </a:r>
            <a:r>
              <a:rPr lang="en-US" dirty="0" smtClean="0"/>
              <a:t>:</a:t>
            </a:r>
          </a:p>
          <a:p>
            <a:pPr lvl="1"/>
            <a:r>
              <a:rPr lang="en-US" dirty="0" smtClean="0"/>
              <a:t>to </a:t>
            </a:r>
            <a:r>
              <a:rPr lang="en-US" dirty="0"/>
              <a:t>help residents and providers learn more about available </a:t>
            </a:r>
            <a:r>
              <a:rPr lang="en-US" dirty="0" smtClean="0"/>
              <a:t>resources</a:t>
            </a:r>
          </a:p>
          <a:p>
            <a:pPr lvl="1"/>
            <a:r>
              <a:rPr lang="en-US" dirty="0" smtClean="0"/>
              <a:t>Reduce </a:t>
            </a:r>
            <a:r>
              <a:rPr lang="en-US" dirty="0"/>
              <a:t>stigma related to mental health and substance abuse </a:t>
            </a:r>
            <a:r>
              <a:rPr lang="en-US" dirty="0" smtClean="0"/>
              <a:t>problems</a:t>
            </a:r>
          </a:p>
          <a:p>
            <a:pPr lvl="0"/>
            <a:r>
              <a:rPr lang="en-US" dirty="0" smtClean="0"/>
              <a:t>Expand </a:t>
            </a:r>
            <a:r>
              <a:rPr lang="en-US" b="1" dirty="0" smtClean="0"/>
              <a:t>Mental Health First Aid training </a:t>
            </a:r>
            <a:r>
              <a:rPr lang="en-US" dirty="0" smtClean="0"/>
              <a:t>to reach workplaces, faith based, other groups</a:t>
            </a:r>
          </a:p>
          <a:p>
            <a:pPr lvl="0"/>
            <a:r>
              <a:rPr lang="en-US" dirty="0" smtClean="0"/>
              <a:t>Expand </a:t>
            </a:r>
            <a:r>
              <a:rPr lang="en-US" b="1" dirty="0"/>
              <a:t>screening and early intervention </a:t>
            </a:r>
            <a:r>
              <a:rPr lang="en-US" dirty="0"/>
              <a:t>for mental health and substance abuse </a:t>
            </a:r>
            <a:r>
              <a:rPr lang="en-US" dirty="0" smtClean="0"/>
              <a:t>concerns</a:t>
            </a:r>
          </a:p>
          <a:p>
            <a:pPr lvl="0"/>
            <a:r>
              <a:rPr lang="en-US" dirty="0" smtClean="0"/>
              <a:t>Increase </a:t>
            </a:r>
            <a:r>
              <a:rPr lang="en-US" b="1" dirty="0"/>
              <a:t>service system capacity </a:t>
            </a:r>
            <a:r>
              <a:rPr lang="en-US" dirty="0"/>
              <a:t>to address waitlist, cost and other barriers to </a:t>
            </a:r>
            <a:r>
              <a:rPr lang="en-US" dirty="0" smtClean="0"/>
              <a:t>care</a:t>
            </a:r>
            <a:endParaRPr lang="en-US" b="1" dirty="0" smtClean="0"/>
          </a:p>
        </p:txBody>
      </p:sp>
      <p:sp>
        <p:nvSpPr>
          <p:cNvPr id="6" name="Text Box 7"/>
          <p:cNvSpPr txBox="1">
            <a:spLocks noChangeArrowheads="1"/>
          </p:cNvSpPr>
          <p:nvPr/>
        </p:nvSpPr>
        <p:spPr bwMode="auto">
          <a:xfrm>
            <a:off x="1600200" y="6407636"/>
            <a:ext cx="683895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Community Mental Health and Wellness Coalition Advocacy Brief (draft), 2016.</a:t>
            </a:r>
            <a:endParaRPr lang="en-US" sz="1200" dirty="0"/>
          </a:p>
        </p:txBody>
      </p:sp>
    </p:spTree>
    <p:extLst>
      <p:ext uri="{BB962C8B-B14F-4D97-AF65-F5344CB8AC3E}">
        <p14:creationId xmlns:p14="http://schemas.microsoft.com/office/powerpoint/2010/main" val="1062450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990600" y="817582"/>
            <a:ext cx="7238999" cy="1202485"/>
          </a:xfrm>
        </p:spPr>
        <p:txBody>
          <a:bodyPr>
            <a:noAutofit/>
          </a:bodyPr>
          <a:lstStyle/>
          <a:p>
            <a:r>
              <a:rPr lang="en-US" sz="3200" dirty="0" err="1"/>
              <a:t>CMHWC</a:t>
            </a:r>
            <a:r>
              <a:rPr lang="en-US" sz="3200" dirty="0"/>
              <a:t> Recommended Strategies Addressing </a:t>
            </a:r>
            <a:r>
              <a:rPr lang="en-US" sz="3200" dirty="0" smtClean="0"/>
              <a:t>Barriers to Care</a:t>
            </a:r>
            <a:endParaRPr lang="en-US" sz="3200" dirty="0"/>
          </a:p>
        </p:txBody>
      </p:sp>
      <p:sp>
        <p:nvSpPr>
          <p:cNvPr id="2" name="Content Placeholder 1"/>
          <p:cNvSpPr>
            <a:spLocks noGrp="1"/>
          </p:cNvSpPr>
          <p:nvPr>
            <p:ph idx="1"/>
          </p:nvPr>
        </p:nvSpPr>
        <p:spPr/>
        <p:txBody>
          <a:bodyPr>
            <a:normAutofit fontScale="85000" lnSpcReduction="20000"/>
          </a:bodyPr>
          <a:lstStyle/>
          <a:p>
            <a:pPr lvl="0"/>
            <a:r>
              <a:rPr lang="en-US" dirty="0"/>
              <a:t>Advocate for </a:t>
            </a:r>
            <a:r>
              <a:rPr lang="en-US" b="1" dirty="0"/>
              <a:t>policy initiatives </a:t>
            </a:r>
            <a:r>
              <a:rPr lang="en-US" dirty="0"/>
              <a:t>to expand healthcare access, including parity for insurance payments for behavioral health services</a:t>
            </a:r>
          </a:p>
          <a:p>
            <a:pPr lvl="0"/>
            <a:r>
              <a:rPr lang="en-US" dirty="0"/>
              <a:t>Work with local health systems and non-profit and private medical providers to strengthen and expand </a:t>
            </a:r>
            <a:r>
              <a:rPr lang="en-US" b="1" dirty="0"/>
              <a:t>integrated care </a:t>
            </a:r>
          </a:p>
          <a:p>
            <a:pPr lvl="0"/>
            <a:r>
              <a:rPr lang="en-US" dirty="0"/>
              <a:t>Increase </a:t>
            </a:r>
            <a:r>
              <a:rPr lang="en-US" b="1" dirty="0"/>
              <a:t>tele-health</a:t>
            </a:r>
            <a:r>
              <a:rPr lang="en-US" dirty="0"/>
              <a:t> opportunities to reach isolated communities </a:t>
            </a:r>
          </a:p>
          <a:p>
            <a:pPr lvl="0"/>
            <a:r>
              <a:rPr lang="en-US" dirty="0"/>
              <a:t>Assess </a:t>
            </a:r>
            <a:r>
              <a:rPr lang="en-US" b="1" dirty="0"/>
              <a:t>transportation challenges </a:t>
            </a:r>
            <a:r>
              <a:rPr lang="en-US" dirty="0"/>
              <a:t>that affect access and develop strategies to address</a:t>
            </a:r>
          </a:p>
          <a:p>
            <a:pPr lvl="0"/>
            <a:r>
              <a:rPr lang="en-US" dirty="0"/>
              <a:t>Expand </a:t>
            </a:r>
            <a:r>
              <a:rPr lang="en-US" b="1" dirty="0"/>
              <a:t>peer and family support </a:t>
            </a:r>
            <a:r>
              <a:rPr lang="en-US" dirty="0"/>
              <a:t>for behavioral health </a:t>
            </a:r>
            <a:r>
              <a:rPr lang="en-US" dirty="0" smtClean="0"/>
              <a:t>services</a:t>
            </a:r>
            <a:endParaRPr lang="en-US" dirty="0"/>
          </a:p>
        </p:txBody>
      </p:sp>
      <p:sp>
        <p:nvSpPr>
          <p:cNvPr id="305159" name="Text Box 7"/>
          <p:cNvSpPr txBox="1">
            <a:spLocks noChangeArrowheads="1"/>
          </p:cNvSpPr>
          <p:nvPr/>
        </p:nvSpPr>
        <p:spPr bwMode="auto">
          <a:xfrm>
            <a:off x="1676400" y="6407636"/>
            <a:ext cx="676275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Community Mental Health and Wellness Coalition Advocacy Brief (draft), 2016.</a:t>
            </a:r>
            <a:endParaRPr lang="en-US" sz="12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2986730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838200" y="817582"/>
            <a:ext cx="7315199" cy="1202485"/>
          </a:xfrm>
        </p:spPr>
        <p:txBody>
          <a:bodyPr>
            <a:noAutofit/>
          </a:bodyPr>
          <a:lstStyle/>
          <a:p>
            <a:r>
              <a:rPr lang="en-US" sz="3200" dirty="0" err="1"/>
              <a:t>CMHWC</a:t>
            </a:r>
            <a:r>
              <a:rPr lang="en-US" sz="3200" dirty="0"/>
              <a:t> Recommended Strategies Addressing Opioid </a:t>
            </a:r>
            <a:r>
              <a:rPr lang="en-US" sz="3200" dirty="0" smtClean="0"/>
              <a:t>Overdoses</a:t>
            </a:r>
            <a:endParaRPr lang="en-US" sz="3200" dirty="0"/>
          </a:p>
        </p:txBody>
      </p:sp>
      <p:sp>
        <p:nvSpPr>
          <p:cNvPr id="2" name="Content Placeholder 1"/>
          <p:cNvSpPr>
            <a:spLocks noGrp="1"/>
          </p:cNvSpPr>
          <p:nvPr>
            <p:ph idx="1"/>
          </p:nvPr>
        </p:nvSpPr>
        <p:spPr/>
        <p:txBody>
          <a:bodyPr>
            <a:normAutofit fontScale="92500" lnSpcReduction="20000"/>
          </a:bodyPr>
          <a:lstStyle/>
          <a:p>
            <a:pPr lvl="0"/>
            <a:r>
              <a:rPr lang="en-US" dirty="0"/>
              <a:t>Expand </a:t>
            </a:r>
            <a:r>
              <a:rPr lang="en-US" b="1" dirty="0"/>
              <a:t>medication assisted treatment </a:t>
            </a:r>
            <a:r>
              <a:rPr lang="en-US" dirty="0"/>
              <a:t>and other substance abuse treatment</a:t>
            </a:r>
          </a:p>
          <a:p>
            <a:pPr lvl="0"/>
            <a:r>
              <a:rPr lang="en-US" dirty="0"/>
              <a:t>Work with local healthcare systems to develop effective </a:t>
            </a:r>
            <a:r>
              <a:rPr lang="en-US" b="1" dirty="0"/>
              <a:t>prescription monitoring and provider education</a:t>
            </a:r>
          </a:p>
          <a:p>
            <a:pPr lvl="0"/>
            <a:r>
              <a:rPr lang="en-US" dirty="0"/>
              <a:t>Promote </a:t>
            </a:r>
            <a:r>
              <a:rPr lang="en-US" b="1" dirty="0"/>
              <a:t>community awareness </a:t>
            </a:r>
            <a:r>
              <a:rPr lang="en-US" dirty="0"/>
              <a:t>and change social norms to recognize the danger of prescription drug misuse and the importance of safe storage and safe disposal</a:t>
            </a:r>
          </a:p>
          <a:p>
            <a:pPr lvl="0"/>
            <a:r>
              <a:rPr lang="en-US" dirty="0"/>
              <a:t>Expand opportunities for </a:t>
            </a:r>
            <a:r>
              <a:rPr lang="en-US" b="1" dirty="0"/>
              <a:t>prescription drug take back</a:t>
            </a:r>
          </a:p>
        </p:txBody>
      </p:sp>
      <p:sp>
        <p:nvSpPr>
          <p:cNvPr id="305159" name="Text Box 7"/>
          <p:cNvSpPr txBox="1">
            <a:spLocks noChangeArrowheads="1"/>
          </p:cNvSpPr>
          <p:nvPr/>
        </p:nvSpPr>
        <p:spPr bwMode="auto">
          <a:xfrm>
            <a:off x="1676400" y="6407636"/>
            <a:ext cx="676275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a:t>
            </a:r>
            <a:r>
              <a:rPr lang="en-US" sz="1200" dirty="0" smtClean="0"/>
              <a:t>: Community Mental Health and Wellness Coalition Advocacy Brief (draft), 2016.</a:t>
            </a:r>
            <a:endParaRPr lang="en-US" sz="12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29820121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1184</TotalTime>
  <Words>3005</Words>
  <Application>Microsoft Office PowerPoint</Application>
  <PresentationFormat>On-screen Show (4:3)</PresentationFormat>
  <Paragraphs>299</Paragraphs>
  <Slides>36</Slides>
  <Notes>24</Notes>
  <HiddenSlides>1</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Pushpin</vt:lpstr>
      <vt:lpstr>Improving Community Health  through Planning and Partnerships</vt:lpstr>
      <vt:lpstr>Today’s Agenda</vt:lpstr>
      <vt:lpstr>Community Health Priorities</vt:lpstr>
      <vt:lpstr>Community Health Priority #1: Mental Health &amp; Substance Use</vt:lpstr>
      <vt:lpstr>Tobacco-Free Community Coalition</vt:lpstr>
      <vt:lpstr>Community Mental Health and Wellness Coalition (CMHWC)</vt:lpstr>
      <vt:lpstr>CMHWC Recommended Strategies Addressing Mental Health</vt:lpstr>
      <vt:lpstr>CMHWC Recommended Strategies Addressing Barriers to Care</vt:lpstr>
      <vt:lpstr>CMHWC Recommended Strategies Addressing Opioid Overdoses</vt:lpstr>
      <vt:lpstr>Other Recommended MH/SA Strategies</vt:lpstr>
      <vt:lpstr>Other Recommended MH/SA Strategies</vt:lpstr>
      <vt:lpstr>Community Health Priority#2: Age and Family-Friendly Continuum</vt:lpstr>
      <vt:lpstr> Existing Initiatives/Coalitions</vt:lpstr>
      <vt:lpstr>Family Planning</vt:lpstr>
      <vt:lpstr>Early Childhood</vt:lpstr>
      <vt:lpstr>Families Maintain Economic Stability</vt:lpstr>
      <vt:lpstr>Life-Long Wellness</vt:lpstr>
      <vt:lpstr>Strategies for an Age-Friendly Community</vt:lpstr>
      <vt:lpstr>Community Health Priority #3: Health Disparities / Access to Care</vt:lpstr>
      <vt:lpstr>Potential Strategies</vt:lpstr>
      <vt:lpstr>PowerPoint Presentation</vt:lpstr>
      <vt:lpstr>Racial Disparities in Pregnancy Outcomes</vt:lpstr>
      <vt:lpstr>Health Equity Strategies</vt:lpstr>
      <vt:lpstr>Access Strategies</vt:lpstr>
      <vt:lpstr>Community Health Priority #4: Obesity and Lack of Recreation</vt:lpstr>
      <vt:lpstr>CDC’s Recommended Strategies and Measurements to Prevent Obesity in the US</vt:lpstr>
      <vt:lpstr>Strategy to Encourage Communities to Organize for Change:  Local Governments Participate in Community Coalitions or Partnerships to Address Obesity</vt:lpstr>
      <vt:lpstr>Strategies to Promote the Availability of Affordable Healthy Food and Beverages</vt:lpstr>
      <vt:lpstr>Strategies to Promote the Availability of Affordable Healthy Food and Beverages</vt:lpstr>
      <vt:lpstr>Strategies to Promote the Availability of Affordable Healthy Food and Beverages</vt:lpstr>
      <vt:lpstr> Strategies to Support Healthy Food and Beverage Choices</vt:lpstr>
      <vt:lpstr>Strategies to Encourage Physical Activity or Limit Sedentary Activity among Children and Youth</vt:lpstr>
      <vt:lpstr>Strategies to Encourage Physical Activity or Limit Sedentary Activity among Children and Youth</vt:lpstr>
      <vt:lpstr>Strategies to Create Safe Communities that Support Physical Activity</vt:lpstr>
      <vt:lpstr>Strategies to Create Safe Communities that Support Physical Activity</vt:lpstr>
      <vt:lpstr>Questions ?</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Community Health  through Planning and Partnerships</dc:title>
  <dc:creator>Jillian Regan</dc:creator>
  <cp:lastModifiedBy>Jillian Regan</cp:lastModifiedBy>
  <cp:revision>174</cp:revision>
  <dcterms:created xsi:type="dcterms:W3CDTF">2016-05-02T13:41:56Z</dcterms:created>
  <dcterms:modified xsi:type="dcterms:W3CDTF">2016-10-28T12:22:16Z</dcterms:modified>
</cp:coreProperties>
</file>