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0.xml" ContentType="application/vnd.openxmlformats-officedocument.drawingml.chart+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1.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charts/chart14.xml" ContentType="application/vnd.openxmlformats-officedocument.drawingml.chart+xml"/>
  <Override PartName="/ppt/comments/comment1.xml" ContentType="application/vnd.openxmlformats-officedocument.presentationml.comments+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3.xml" ContentType="application/vnd.openxmlformats-officedocument.presentationml.comments+xml"/>
  <Override PartName="/ppt/notesSlides/notesSlide32.xml" ContentType="application/vnd.openxmlformats-officedocument.presentationml.notesSlide+xml"/>
  <Override PartName="/ppt/charts/chart20.xml" ContentType="application/vnd.openxmlformats-officedocument.drawingml.chart+xml"/>
  <Override PartName="/ppt/comments/comment4.xml" ContentType="application/vnd.openxmlformats-officedocument.presentationml.comments+xml"/>
  <Override PartName="/ppt/notesSlides/notesSlide33.xml" ContentType="application/vnd.openxmlformats-officedocument.presentationml.notesSlide+xml"/>
  <Override PartName="/ppt/comments/comment5.xml" ContentType="application/vnd.openxmlformats-officedocument.presentationml.comments+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comments/comment6.xml" ContentType="application/vnd.openxmlformats-officedocument.presentationml.comments+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306" r:id="rId3"/>
    <p:sldId id="259" r:id="rId4"/>
    <p:sldId id="260" r:id="rId5"/>
    <p:sldId id="261" r:id="rId6"/>
    <p:sldId id="262" r:id="rId7"/>
    <p:sldId id="263"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04" r:id="rId28"/>
    <p:sldId id="286" r:id="rId29"/>
    <p:sldId id="287" r:id="rId30"/>
    <p:sldId id="288" r:id="rId31"/>
    <p:sldId id="289" r:id="rId32"/>
    <p:sldId id="290" r:id="rId33"/>
    <p:sldId id="291" r:id="rId34"/>
    <p:sldId id="292" r:id="rId35"/>
    <p:sldId id="293" r:id="rId36"/>
    <p:sldId id="295" r:id="rId37"/>
    <p:sldId id="307" r:id="rId38"/>
    <p:sldId id="296" r:id="rId39"/>
    <p:sldId id="297" r:id="rId40"/>
    <p:sldId id="298" r:id="rId41"/>
    <p:sldId id="299" r:id="rId42"/>
    <p:sldId id="300" r:id="rId43"/>
    <p:sldId id="301" r:id="rId44"/>
    <p:sldId id="302" r:id="rId45"/>
    <p:sldId id="303"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9343D4-2118-4F85-997C-1C85156EC513}">
          <p14:sldIdLst>
            <p14:sldId id="256"/>
            <p14:sldId id="306"/>
            <p14:sldId id="259"/>
            <p14:sldId id="260"/>
            <p14:sldId id="261"/>
            <p14:sldId id="262"/>
            <p14:sldId id="263"/>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304"/>
            <p14:sldId id="286"/>
            <p14:sldId id="287"/>
            <p14:sldId id="288"/>
            <p14:sldId id="289"/>
            <p14:sldId id="290"/>
            <p14:sldId id="291"/>
            <p14:sldId id="292"/>
            <p14:sldId id="293"/>
            <p14:sldId id="295"/>
            <p14:sldId id="307"/>
            <p14:sldId id="296"/>
            <p14:sldId id="297"/>
            <p14:sldId id="298"/>
            <p14:sldId id="299"/>
            <p14:sldId id="300"/>
            <p14:sldId id="301"/>
            <p14:sldId id="302"/>
            <p14:sldId id="303"/>
            <p14:sldId id="30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2718" autoAdjust="0"/>
  </p:normalViewPr>
  <p:slideViewPr>
    <p:cSldViewPr>
      <p:cViewPr>
        <p:scale>
          <a:sx n="70" d="100"/>
          <a:sy n="70" d="100"/>
        </p:scale>
        <p:origin x="-1374" y="-42"/>
      </p:cViewPr>
      <p:guideLst>
        <p:guide orient="horz" pos="2160"/>
        <p:guide pos="2880"/>
      </p:guideLst>
    </p:cSldViewPr>
  </p:slideViewPr>
  <p:outlineViewPr>
    <p:cViewPr>
      <p:scale>
        <a:sx n="33" d="100"/>
        <a:sy n="33" d="100"/>
      </p:scale>
      <p:origin x="0" y="7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cha51597\My%20Documents\Downloads\9.22_Sources+of+Insuranc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Documents\PHS%207212\Health%20Care%20Access\Sources%20of%20Insuranc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Denta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ha51597\My%20Documents\Downloads\9.16_CvilleAlb_Demograph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cs02246\d\CommHealth_CHA%20CHIP\Updated%20Data\Quantitative%20Data\Section%201-Who%20are%20we%20and%20what%20do%20we%20bring%20to%20the%20table\1.1%20Demographics\Populatio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Education%20and%20Literac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Education%20and%20Literac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Education%20and%20Literac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Socioeconomic%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073095701746959"/>
          <c:y val="4.9834001013031266E-2"/>
          <c:w val="0.79065344104714153"/>
          <c:h val="0.70529108681398678"/>
        </c:manualLayout>
      </c:layout>
      <c:barChart>
        <c:barDir val="col"/>
        <c:grouping val="clustered"/>
        <c:varyColors val="0"/>
        <c:ser>
          <c:idx val="0"/>
          <c:order val="0"/>
          <c:tx>
            <c:strRef>
              <c:f>'Population from Census Bureau'!$J$3</c:f>
              <c:strCache>
                <c:ptCount val="1"/>
                <c:pt idx="0">
                  <c:v>2010</c:v>
                </c:pt>
              </c:strCache>
            </c:strRef>
          </c:tx>
          <c:invertIfNegative val="0"/>
          <c:dLbls>
            <c:txPr>
              <a:bodyPr/>
              <a:lstStyle/>
              <a:p>
                <a:pPr>
                  <a:defRPr b="0"/>
                </a:pPr>
                <a:endParaRPr lang="en-US"/>
              </a:p>
            </c:txPr>
            <c:dLblPos val="outEnd"/>
            <c:showLegendKey val="0"/>
            <c:showVal val="1"/>
            <c:showCatName val="0"/>
            <c:showSerName val="0"/>
            <c:showPercent val="0"/>
            <c:showBubbleSize val="0"/>
            <c:showLeaderLines val="0"/>
          </c:dLbls>
          <c:cat>
            <c:strRef>
              <c:f>'Population from Census Bureau'!$O$8</c:f>
              <c:strCache>
                <c:ptCount val="1"/>
                <c:pt idx="0">
                  <c:v>Louisa (4%)</c:v>
                </c:pt>
              </c:strCache>
            </c:strRef>
          </c:cat>
          <c:val>
            <c:numRef>
              <c:f>'Population from Census Bureau'!$J$8</c:f>
              <c:numCache>
                <c:formatCode>_(* #,##0_);_(* \(#,##0\);_(* "-"??_);_(@_)</c:formatCode>
                <c:ptCount val="1"/>
                <c:pt idx="0">
                  <c:v>33153</c:v>
                </c:pt>
              </c:numCache>
            </c:numRef>
          </c:val>
        </c:ser>
        <c:ser>
          <c:idx val="1"/>
          <c:order val="1"/>
          <c:tx>
            <c:strRef>
              <c:f>'Population from Census Bureau'!$K$3</c:f>
              <c:strCache>
                <c:ptCount val="1"/>
                <c:pt idx="0">
                  <c:v>2014</c:v>
                </c:pt>
              </c:strCache>
            </c:strRef>
          </c:tx>
          <c:invertIfNegative val="0"/>
          <c:dLbls>
            <c:txPr>
              <a:bodyPr/>
              <a:lstStyle/>
              <a:p>
                <a:pPr>
                  <a:defRPr b="0"/>
                </a:pPr>
                <a:endParaRPr lang="en-US"/>
              </a:p>
            </c:txPr>
            <c:dLblPos val="outEnd"/>
            <c:showLegendKey val="0"/>
            <c:showVal val="1"/>
            <c:showCatName val="0"/>
            <c:showSerName val="0"/>
            <c:showPercent val="0"/>
            <c:showBubbleSize val="0"/>
            <c:showLeaderLines val="0"/>
          </c:dLbls>
          <c:cat>
            <c:strRef>
              <c:f>'Population from Census Bureau'!$O$8</c:f>
              <c:strCache>
                <c:ptCount val="1"/>
                <c:pt idx="0">
                  <c:v>Louisa (4%)</c:v>
                </c:pt>
              </c:strCache>
            </c:strRef>
          </c:cat>
          <c:val>
            <c:numRef>
              <c:f>'Population from Census Bureau'!$K$8</c:f>
              <c:numCache>
                <c:formatCode>_(* #,##0_);_(* \(#,##0\);_(* "-"??_);_(@_)</c:formatCode>
                <c:ptCount val="1"/>
                <c:pt idx="0">
                  <c:v>34348</c:v>
                </c:pt>
              </c:numCache>
            </c:numRef>
          </c:val>
        </c:ser>
        <c:dLbls>
          <c:showLegendKey val="0"/>
          <c:showVal val="0"/>
          <c:showCatName val="0"/>
          <c:showSerName val="0"/>
          <c:showPercent val="0"/>
          <c:showBubbleSize val="0"/>
        </c:dLbls>
        <c:gapWidth val="150"/>
        <c:axId val="105279872"/>
        <c:axId val="105281408"/>
      </c:barChart>
      <c:catAx>
        <c:axId val="105279872"/>
        <c:scaling>
          <c:orientation val="minMax"/>
        </c:scaling>
        <c:delete val="0"/>
        <c:axPos val="b"/>
        <c:numFmt formatCode="General" sourceLinked="1"/>
        <c:majorTickMark val="out"/>
        <c:minorTickMark val="none"/>
        <c:tickLblPos val="nextTo"/>
        <c:txPr>
          <a:bodyPr/>
          <a:lstStyle/>
          <a:p>
            <a:pPr>
              <a:defRPr b="0"/>
            </a:pPr>
            <a:endParaRPr lang="en-US"/>
          </a:p>
        </c:txPr>
        <c:crossAx val="105281408"/>
        <c:crosses val="autoZero"/>
        <c:auto val="1"/>
        <c:lblAlgn val="ctr"/>
        <c:lblOffset val="100"/>
        <c:noMultiLvlLbl val="0"/>
      </c:catAx>
      <c:valAx>
        <c:axId val="105281408"/>
        <c:scaling>
          <c:orientation val="minMax"/>
          <c:max val="110000"/>
          <c:min val="0"/>
        </c:scaling>
        <c:delete val="1"/>
        <c:axPos val="l"/>
        <c:numFmt formatCode="_(* #,##0_);_(* \(#,##0\);_(* &quot;-&quot;??_);_(@_)" sourceLinked="1"/>
        <c:majorTickMark val="out"/>
        <c:minorTickMark val="none"/>
        <c:tickLblPos val="nextTo"/>
        <c:crossAx val="105279872"/>
        <c:crosses val="autoZero"/>
        <c:crossBetween val="between"/>
      </c:valAx>
    </c:plotArea>
    <c:legend>
      <c:legendPos val="b"/>
      <c:layout>
        <c:manualLayout>
          <c:xMode val="edge"/>
          <c:yMode val="edge"/>
          <c:x val="0.25265440528421029"/>
          <c:y val="0.89477375328083986"/>
          <c:w val="0.49237140560381981"/>
          <c:h val="7.96213061602594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40744640836861E-2"/>
          <c:y val="3.1571652083121626E-2"/>
          <c:w val="0.86872660712082017"/>
          <c:h val="0.6393599285347018"/>
        </c:manualLayout>
      </c:layout>
      <c:lineChart>
        <c:grouping val="standard"/>
        <c:varyColors val="0"/>
        <c:ser>
          <c:idx val="7"/>
          <c:order val="0"/>
          <c:tx>
            <c:strRef>
              <c:f>'People in Poverty'!$A$8</c:f>
              <c:strCache>
                <c:ptCount val="1"/>
                <c:pt idx="0">
                  <c:v>Louisa</c:v>
                </c:pt>
              </c:strCache>
            </c:strRef>
          </c:tx>
          <c:spPr>
            <a:ln w="57150">
              <a:solidFill>
                <a:schemeClr val="accent5">
                  <a:lumMod val="20000"/>
                  <a:lumOff val="80000"/>
                </a:schemeClr>
              </a:solidFill>
            </a:ln>
          </c:spPr>
          <c:marker>
            <c:symbol val="circle"/>
            <c:size val="7"/>
            <c:spPr>
              <a:solidFill>
                <a:schemeClr val="accent5">
                  <a:lumMod val="20000"/>
                  <a:lumOff val="80000"/>
                </a:schemeClr>
              </a:solidFill>
              <a:ln w="57150">
                <a:solidFill>
                  <a:schemeClr val="accent5">
                    <a:lumMod val="20000"/>
                    <a:lumOff val="80000"/>
                  </a:schemeClr>
                </a:solidFill>
              </a:ln>
              <a:scene3d>
                <a:camera prst="orthographicFront"/>
                <a:lightRig rig="threePt" dir="t"/>
              </a:scene3d>
              <a:sp3d>
                <a:bevelT/>
              </a:sp3d>
            </c:spPr>
          </c:marker>
          <c:dLbls>
            <c:numFmt formatCode="0%" sourceLinked="0"/>
            <c:txPr>
              <a:bodyPr/>
              <a:lstStyle/>
              <a:p>
                <a:pPr>
                  <a:defRPr sz="1600" b="1">
                    <a:solidFill>
                      <a:schemeClr val="accent5">
                        <a:lumMod val="20000"/>
                        <a:lumOff val="80000"/>
                      </a:schemeClr>
                    </a:solidFill>
                  </a:defRPr>
                </a:pPr>
                <a:endParaRPr lang="en-US"/>
              </a:p>
            </c:txPr>
            <c:dLblPos val="b"/>
            <c:showLegendKey val="0"/>
            <c:showVal val="1"/>
            <c:showCatName val="0"/>
            <c:showSerName val="0"/>
            <c:showPercent val="0"/>
            <c:showBubbleSize val="0"/>
            <c:showLeaderLines val="0"/>
          </c:dLbls>
          <c:cat>
            <c:numRef>
              <c:f>'People in Poverty'!$L$3:$P$3</c:f>
              <c:numCache>
                <c:formatCode>General</c:formatCode>
                <c:ptCount val="5"/>
                <c:pt idx="0">
                  <c:v>2010</c:v>
                </c:pt>
                <c:pt idx="1">
                  <c:v>2011</c:v>
                </c:pt>
                <c:pt idx="2">
                  <c:v>2012</c:v>
                </c:pt>
                <c:pt idx="3">
                  <c:v>2013</c:v>
                </c:pt>
                <c:pt idx="4">
                  <c:v>2014</c:v>
                </c:pt>
              </c:numCache>
            </c:numRef>
          </c:cat>
          <c:val>
            <c:numRef>
              <c:f>'People in Poverty'!$L$8:$P$8</c:f>
              <c:numCache>
                <c:formatCode>0.0%</c:formatCode>
                <c:ptCount val="5"/>
                <c:pt idx="0">
                  <c:v>9.9000000000000005E-2</c:v>
                </c:pt>
                <c:pt idx="1">
                  <c:v>0.108</c:v>
                </c:pt>
                <c:pt idx="2" formatCode="0.00%">
                  <c:v>0.11700000000000001</c:v>
                </c:pt>
                <c:pt idx="3">
                  <c:v>0.11699999999999999</c:v>
                </c:pt>
                <c:pt idx="4">
                  <c:v>0.115</c:v>
                </c:pt>
              </c:numCache>
            </c:numRef>
          </c:val>
          <c:smooth val="0"/>
        </c:ser>
        <c:ser>
          <c:idx val="0"/>
          <c:order val="1"/>
          <c:tx>
            <c:strRef>
              <c:f>'People in Poverty'!$A$10</c:f>
              <c:strCache>
                <c:ptCount val="1"/>
                <c:pt idx="0">
                  <c:v>Virginia</c:v>
                </c:pt>
              </c:strCache>
            </c:strRef>
          </c:tx>
          <c:spPr>
            <a:ln>
              <a:solidFill>
                <a:schemeClr val="tx2"/>
              </a:solidFill>
            </a:ln>
          </c:spPr>
          <c:marker>
            <c:symbol val="square"/>
            <c:size val="7"/>
            <c:spPr>
              <a:solidFill>
                <a:schemeClr val="tx2"/>
              </a:solidFill>
              <a:ln>
                <a:solidFill>
                  <a:schemeClr val="tx2"/>
                </a:solidFill>
              </a:ln>
              <a:scene3d>
                <a:camera prst="orthographicFront"/>
                <a:lightRig rig="threePt" dir="t"/>
              </a:scene3d>
              <a:sp3d>
                <a:bevelT/>
              </a:sp3d>
            </c:spPr>
          </c:marker>
          <c:dLbls>
            <c:numFmt formatCode="0%" sourceLinked="0"/>
            <c:txPr>
              <a:bodyPr/>
              <a:lstStyle/>
              <a:p>
                <a:pPr>
                  <a:defRPr sz="1600" b="1"/>
                </a:pPr>
                <a:endParaRPr lang="en-US"/>
              </a:p>
            </c:txPr>
            <c:dLblPos val="t"/>
            <c:showLegendKey val="0"/>
            <c:showVal val="1"/>
            <c:showCatName val="0"/>
            <c:showSerName val="0"/>
            <c:showPercent val="0"/>
            <c:showBubbleSize val="0"/>
            <c:showLeaderLines val="0"/>
          </c:dLbls>
          <c:cat>
            <c:numRef>
              <c:f>'People in Poverty'!$L$3:$P$3</c:f>
              <c:numCache>
                <c:formatCode>General</c:formatCode>
                <c:ptCount val="5"/>
                <c:pt idx="0">
                  <c:v>2010</c:v>
                </c:pt>
                <c:pt idx="1">
                  <c:v>2011</c:v>
                </c:pt>
                <c:pt idx="2">
                  <c:v>2012</c:v>
                </c:pt>
                <c:pt idx="3">
                  <c:v>2013</c:v>
                </c:pt>
                <c:pt idx="4">
                  <c:v>2014</c:v>
                </c:pt>
              </c:numCache>
            </c:numRef>
          </c:cat>
          <c:val>
            <c:numRef>
              <c:f>'People in Poverty'!$L$10:$P$10</c:f>
              <c:numCache>
                <c:formatCode>0.0%</c:formatCode>
                <c:ptCount val="5"/>
                <c:pt idx="0">
                  <c:v>0.111</c:v>
                </c:pt>
                <c:pt idx="1">
                  <c:v>0.11600000000000001</c:v>
                </c:pt>
                <c:pt idx="2">
                  <c:v>0.11799999999999999</c:v>
                </c:pt>
                <c:pt idx="3">
                  <c:v>0.11699999999999999</c:v>
                </c:pt>
                <c:pt idx="4">
                  <c:v>0.11799999999999999</c:v>
                </c:pt>
              </c:numCache>
            </c:numRef>
          </c:val>
          <c:smooth val="0"/>
        </c:ser>
        <c:dLbls>
          <c:showLegendKey val="0"/>
          <c:showVal val="0"/>
          <c:showCatName val="0"/>
          <c:showSerName val="0"/>
          <c:showPercent val="0"/>
          <c:showBubbleSize val="0"/>
        </c:dLbls>
        <c:marker val="1"/>
        <c:smooth val="0"/>
        <c:axId val="108382080"/>
        <c:axId val="108383232"/>
      </c:lineChart>
      <c:catAx>
        <c:axId val="108382080"/>
        <c:scaling>
          <c:orientation val="minMax"/>
        </c:scaling>
        <c:delete val="0"/>
        <c:axPos val="b"/>
        <c:numFmt formatCode="General" sourceLinked="1"/>
        <c:majorTickMark val="out"/>
        <c:minorTickMark val="none"/>
        <c:tickLblPos val="nextTo"/>
        <c:txPr>
          <a:bodyPr rot="-2700000"/>
          <a:lstStyle/>
          <a:p>
            <a:pPr>
              <a:defRPr/>
            </a:pPr>
            <a:endParaRPr lang="en-US"/>
          </a:p>
        </c:txPr>
        <c:crossAx val="108383232"/>
        <c:crosses val="autoZero"/>
        <c:auto val="1"/>
        <c:lblAlgn val="ctr"/>
        <c:lblOffset val="100"/>
        <c:noMultiLvlLbl val="0"/>
      </c:catAx>
      <c:valAx>
        <c:axId val="108383232"/>
        <c:scaling>
          <c:orientation val="minMax"/>
          <c:max val="0.30000000000000032"/>
        </c:scaling>
        <c:delete val="0"/>
        <c:axPos val="l"/>
        <c:majorGridlines>
          <c:spPr>
            <a:ln>
              <a:noFill/>
            </a:ln>
          </c:spPr>
        </c:majorGridlines>
        <c:numFmt formatCode="0%" sourceLinked="0"/>
        <c:majorTickMark val="out"/>
        <c:minorTickMark val="none"/>
        <c:tickLblPos val="nextTo"/>
        <c:crossAx val="108382080"/>
        <c:crosses val="autoZero"/>
        <c:crossBetween val="between"/>
        <c:majorUnit val="5.000000000000001E-2"/>
      </c:valAx>
      <c:spPr>
        <a:solidFill>
          <a:schemeClr val="bg1">
            <a:lumMod val="75000"/>
          </a:schemeClr>
        </a:solidFill>
        <a:ln>
          <a:solidFill>
            <a:srgbClr val="868686"/>
          </a:solidFill>
        </a:ln>
      </c:spPr>
    </c:plotArea>
    <c:legend>
      <c:legendPos val="b"/>
      <c:layout>
        <c:manualLayout>
          <c:xMode val="edge"/>
          <c:yMode val="edge"/>
          <c:x val="1.622428492148122E-2"/>
          <c:y val="0.85096380460170939"/>
          <c:w val="0.96379748500454121"/>
          <c:h val="0.1254373680308358"/>
        </c:manualLayout>
      </c:layout>
      <c:overlay val="0"/>
    </c:legend>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0640737219831"/>
          <c:y val="4.3261929003970682E-2"/>
          <c:w val="0.72168937007874012"/>
          <c:h val="0.65617572938229107"/>
        </c:manualLayout>
      </c:layout>
      <c:lineChart>
        <c:grouping val="standard"/>
        <c:varyColors val="0"/>
        <c:ser>
          <c:idx val="7"/>
          <c:order val="0"/>
          <c:tx>
            <c:strRef>
              <c:f>'Food Stamps'!$A$9</c:f>
              <c:strCache>
                <c:ptCount val="1"/>
                <c:pt idx="0">
                  <c:v>Louisa</c:v>
                </c:pt>
              </c:strCache>
            </c:strRef>
          </c:tx>
          <c:spPr>
            <a:ln>
              <a:solidFill>
                <a:schemeClr val="accent5">
                  <a:lumMod val="20000"/>
                  <a:lumOff val="80000"/>
                </a:schemeClr>
              </a:solidFill>
            </a:ln>
          </c:spPr>
          <c:marker>
            <c:symbol val="circle"/>
            <c:size val="7"/>
            <c:spPr>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1"/>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dLblPos val="t"/>
              <c:showLegendKey val="0"/>
              <c:showVal val="1"/>
              <c:showCatName val="0"/>
              <c:showSerName val="0"/>
              <c:showPercent val="0"/>
              <c:showBubbleSize val="0"/>
            </c:dLbl>
            <c:dLbl>
              <c:idx val="4"/>
              <c:dLblPos val="r"/>
              <c:showLegendKey val="0"/>
              <c:showVal val="1"/>
              <c:showCatName val="0"/>
              <c:showSerName val="1"/>
              <c:showPercent val="0"/>
              <c:showBubbleSize val="0"/>
            </c:dLbl>
            <c:dLblPos val="r"/>
            <c:showLegendKey val="0"/>
            <c:showVal val="0"/>
            <c:showCatName val="0"/>
            <c:showSerName val="1"/>
            <c:showPercent val="0"/>
            <c:showBubbleSize val="0"/>
            <c:showLeaderLines val="0"/>
          </c:dLbls>
          <c:cat>
            <c:numRef>
              <c:f>'Food Stamps'!$K$4:$O$4</c:f>
              <c:numCache>
                <c:formatCode>General</c:formatCode>
                <c:ptCount val="5"/>
                <c:pt idx="0">
                  <c:v>2010</c:v>
                </c:pt>
                <c:pt idx="1">
                  <c:v>2011</c:v>
                </c:pt>
                <c:pt idx="2">
                  <c:v>2012</c:v>
                </c:pt>
                <c:pt idx="3">
                  <c:v>2013</c:v>
                </c:pt>
                <c:pt idx="4">
                  <c:v>2014</c:v>
                </c:pt>
              </c:numCache>
            </c:numRef>
          </c:cat>
          <c:val>
            <c:numRef>
              <c:f>'Food Stamps'!$K$9:$O$9</c:f>
              <c:numCache>
                <c:formatCode>#,##0</c:formatCode>
                <c:ptCount val="5"/>
                <c:pt idx="0">
                  <c:v>1858</c:v>
                </c:pt>
                <c:pt idx="1">
                  <c:v>2055</c:v>
                </c:pt>
                <c:pt idx="2">
                  <c:v>2201</c:v>
                </c:pt>
                <c:pt idx="3">
                  <c:v>2202</c:v>
                </c:pt>
                <c:pt idx="4" formatCode="_(* #,##0_);_(* \(#,##0\);_(* &quot;-&quot;??_);_(@_)">
                  <c:v>2013</c:v>
                </c:pt>
              </c:numCache>
            </c:numRef>
          </c:val>
          <c:smooth val="0"/>
        </c:ser>
        <c:ser>
          <c:idx val="0"/>
          <c:order val="1"/>
          <c:tx>
            <c:strRef>
              <c:f>'Food Stamps'!$A$12</c:f>
              <c:strCache>
                <c:ptCount val="1"/>
                <c:pt idx="0">
                  <c:v>Virginia</c:v>
                </c:pt>
              </c:strCache>
            </c:strRef>
          </c:tx>
          <c:spPr>
            <a:ln>
              <a:solidFill>
                <a:schemeClr val="tx2"/>
              </a:solidFill>
            </a:ln>
          </c:spPr>
          <c:marker>
            <c:symbol val="square"/>
            <c:size val="7"/>
            <c:spPr>
              <a:solidFill>
                <a:schemeClr val="tx2"/>
              </a:solidFill>
              <a:ln>
                <a:solidFill>
                  <a:schemeClr val="tx2"/>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1"/>
              <c:dLblPos val="b"/>
              <c:showLegendKey val="0"/>
              <c:showVal val="1"/>
              <c:showCatName val="0"/>
              <c:showSerName val="0"/>
              <c:showPercent val="0"/>
              <c:showBubbleSize val="0"/>
            </c:dLbl>
            <c:dLbl>
              <c:idx val="2"/>
              <c:dLblPos val="b"/>
              <c:showLegendKey val="0"/>
              <c:showVal val="1"/>
              <c:showCatName val="0"/>
              <c:showSerName val="0"/>
              <c:showPercent val="0"/>
              <c:showBubbleSize val="0"/>
            </c:dLbl>
            <c:dLbl>
              <c:idx val="3"/>
              <c:dLblPos val="b"/>
              <c:showLegendKey val="0"/>
              <c:showVal val="1"/>
              <c:showCatName val="0"/>
              <c:showSerName val="0"/>
              <c:showPercent val="0"/>
              <c:showBubbleSize val="0"/>
            </c:dLbl>
            <c:dLbl>
              <c:idx val="4"/>
              <c:dLblPos val="r"/>
              <c:showLegendKey val="0"/>
              <c:showVal val="1"/>
              <c:showCatName val="0"/>
              <c:showSerName val="1"/>
              <c:showPercent val="0"/>
              <c:showBubbleSize val="0"/>
            </c:dLbl>
            <c:dLblPos val="r"/>
            <c:showLegendKey val="0"/>
            <c:showVal val="0"/>
            <c:showCatName val="0"/>
            <c:showSerName val="0"/>
            <c:showPercent val="0"/>
            <c:showBubbleSize val="0"/>
          </c:dLbls>
          <c:cat>
            <c:numRef>
              <c:f>'Food Stamps'!$K$4:$O$4</c:f>
              <c:numCache>
                <c:formatCode>General</c:formatCode>
                <c:ptCount val="5"/>
                <c:pt idx="0">
                  <c:v>2010</c:v>
                </c:pt>
                <c:pt idx="1">
                  <c:v>2011</c:v>
                </c:pt>
                <c:pt idx="2">
                  <c:v>2012</c:v>
                </c:pt>
                <c:pt idx="3">
                  <c:v>2013</c:v>
                </c:pt>
                <c:pt idx="4">
                  <c:v>2014</c:v>
                </c:pt>
              </c:numCache>
            </c:numRef>
          </c:cat>
          <c:val>
            <c:numRef>
              <c:f>'Food Stamps'!$K$12:$O$12</c:f>
              <c:numCache>
                <c:formatCode>#,##0</c:formatCode>
                <c:ptCount val="5"/>
                <c:pt idx="0">
                  <c:v>395247</c:v>
                </c:pt>
                <c:pt idx="1">
                  <c:v>435978</c:v>
                </c:pt>
                <c:pt idx="2">
                  <c:v>453213</c:v>
                </c:pt>
                <c:pt idx="3">
                  <c:v>454235</c:v>
                </c:pt>
                <c:pt idx="4" formatCode="_(* #,##0_);_(* \(#,##0\);_(* &quot;-&quot;??_);_(@_)">
                  <c:v>413867</c:v>
                </c:pt>
              </c:numCache>
            </c:numRef>
          </c:val>
          <c:smooth val="0"/>
        </c:ser>
        <c:dLbls>
          <c:showLegendKey val="0"/>
          <c:showVal val="0"/>
          <c:showCatName val="0"/>
          <c:showSerName val="0"/>
          <c:showPercent val="0"/>
          <c:showBubbleSize val="0"/>
        </c:dLbls>
        <c:marker val="1"/>
        <c:smooth val="0"/>
        <c:axId val="115219456"/>
        <c:axId val="115225344"/>
      </c:lineChart>
      <c:catAx>
        <c:axId val="115219456"/>
        <c:scaling>
          <c:orientation val="minMax"/>
        </c:scaling>
        <c:delete val="0"/>
        <c:axPos val="b"/>
        <c:numFmt formatCode="General" sourceLinked="1"/>
        <c:majorTickMark val="out"/>
        <c:minorTickMark val="none"/>
        <c:tickLblPos val="nextTo"/>
        <c:txPr>
          <a:bodyPr rot="-2700000"/>
          <a:lstStyle/>
          <a:p>
            <a:pPr>
              <a:defRPr/>
            </a:pPr>
            <a:endParaRPr lang="en-US"/>
          </a:p>
        </c:txPr>
        <c:crossAx val="115225344"/>
        <c:crosses val="autoZero"/>
        <c:auto val="1"/>
        <c:lblAlgn val="ctr"/>
        <c:lblOffset val="100"/>
        <c:noMultiLvlLbl val="0"/>
      </c:catAx>
      <c:valAx>
        <c:axId val="115225344"/>
        <c:scaling>
          <c:orientation val="minMax"/>
          <c:max val="460000"/>
          <c:min val="0"/>
        </c:scaling>
        <c:delete val="0"/>
        <c:axPos val="l"/>
        <c:majorGridlines>
          <c:spPr>
            <a:ln>
              <a:noFill/>
            </a:ln>
          </c:spPr>
        </c:majorGridlines>
        <c:numFmt formatCode="#,##0" sourceLinked="0"/>
        <c:majorTickMark val="out"/>
        <c:minorTickMark val="none"/>
        <c:tickLblPos val="nextTo"/>
        <c:crossAx val="115219456"/>
        <c:crosses val="autoZero"/>
        <c:crossBetween val="between"/>
        <c:majorUnit val="50000"/>
      </c:valAx>
      <c:spPr>
        <a:solidFill>
          <a:schemeClr val="bg1">
            <a:lumMod val="65000"/>
          </a:schemeClr>
        </a:solidFill>
        <a:ln>
          <a:solidFill>
            <a:srgbClr val="868686"/>
          </a:solidFill>
        </a:ln>
      </c:spPr>
    </c:plotArea>
    <c:legend>
      <c:legendPos val="b"/>
      <c:layout>
        <c:manualLayout>
          <c:xMode val="edge"/>
          <c:yMode val="edge"/>
          <c:x val="5.7460182787121804E-2"/>
          <c:y val="0.888811544092723"/>
          <c:w val="0.92619209584235518"/>
          <c:h val="9.4913982666162036E-2"/>
        </c:manualLayout>
      </c:layout>
      <c:overlay val="0"/>
    </c:legend>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2873623616988"/>
          <c:y val="3.7274653462991011E-2"/>
          <c:w val="0.85116071374017555"/>
          <c:h val="0.79185373014813831"/>
        </c:manualLayout>
      </c:layout>
      <c:barChart>
        <c:barDir val="col"/>
        <c:grouping val="stacked"/>
        <c:varyColors val="0"/>
        <c:ser>
          <c:idx val="1"/>
          <c:order val="0"/>
          <c:tx>
            <c:strRef>
              <c:f>'Children Unins by Pvty Level'!$A$4</c:f>
              <c:strCache>
                <c:ptCount val="1"/>
                <c:pt idx="0">
                  <c:v> &lt; = 138% FPL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 Unins by Pvty Level'!$F$3,'Children Unins by Pvty Level'!$I$3)</c:f>
              <c:strCache>
                <c:ptCount val="2"/>
                <c:pt idx="0">
                  <c:v>Louisa</c:v>
                </c:pt>
                <c:pt idx="1">
                  <c:v>VA</c:v>
                </c:pt>
              </c:strCache>
            </c:strRef>
          </c:cat>
          <c:val>
            <c:numRef>
              <c:f>('Children Unins by Pvty Level'!$F$4,'Children Unins by Pvty Level'!$I$4)</c:f>
              <c:numCache>
                <c:formatCode>0.0%</c:formatCode>
                <c:ptCount val="2"/>
                <c:pt idx="0">
                  <c:v>3.3000000000000002E-2</c:v>
                </c:pt>
                <c:pt idx="1">
                  <c:v>2.2047127732550766E-2</c:v>
                </c:pt>
              </c:numCache>
            </c:numRef>
          </c:val>
        </c:ser>
        <c:ser>
          <c:idx val="2"/>
          <c:order val="1"/>
          <c:tx>
            <c:strRef>
              <c:f>'Children Unins by Pvty Level'!$A$5</c:f>
              <c:strCache>
                <c:ptCount val="1"/>
                <c:pt idx="0">
                  <c:v>&lt; = 200% FPL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 Unins by Pvty Level'!$F$3,'Children Unins by Pvty Level'!$I$3)</c:f>
              <c:strCache>
                <c:ptCount val="2"/>
                <c:pt idx="0">
                  <c:v>Louisa</c:v>
                </c:pt>
                <c:pt idx="1">
                  <c:v>VA</c:v>
                </c:pt>
              </c:strCache>
            </c:strRef>
          </c:cat>
          <c:val>
            <c:numRef>
              <c:f>('Children Unins by Pvty Level'!$F$5,'Children Unins by Pvty Level'!$I$5)</c:f>
              <c:numCache>
                <c:formatCode>0.0%</c:formatCode>
                <c:ptCount val="2"/>
                <c:pt idx="0">
                  <c:v>4.9064503467224914E-2</c:v>
                </c:pt>
                <c:pt idx="1">
                  <c:v>3.3955372539543539E-2</c:v>
                </c:pt>
              </c:numCache>
            </c:numRef>
          </c:val>
        </c:ser>
        <c:ser>
          <c:idx val="0"/>
          <c:order val="2"/>
          <c:tx>
            <c:strRef>
              <c:f>'Children Unins by Pvty Level'!$A$6</c:f>
              <c:strCache>
                <c:ptCount val="1"/>
                <c:pt idx="0">
                  <c:v>&lt; = 250% FPL</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('Children Unins by Pvty Level'!$F$3,'Children Unins by Pvty Level'!$I$3)</c:f>
              <c:strCache>
                <c:ptCount val="2"/>
                <c:pt idx="0">
                  <c:v>Louisa</c:v>
                </c:pt>
                <c:pt idx="1">
                  <c:v>VA</c:v>
                </c:pt>
              </c:strCache>
            </c:strRef>
          </c:cat>
          <c:val>
            <c:numRef>
              <c:f>('Children Unins by Pvty Level'!$F$6,'Children Unins by Pvty Level'!$I$6)</c:f>
              <c:numCache>
                <c:formatCode>0.0%</c:formatCode>
                <c:ptCount val="2"/>
                <c:pt idx="0">
                  <c:v>6.0316629595708493E-2</c:v>
                </c:pt>
                <c:pt idx="1">
                  <c:v>4.0666366447626591E-2</c:v>
                </c:pt>
              </c:numCache>
            </c:numRef>
          </c:val>
        </c:ser>
        <c:dLbls>
          <c:showLegendKey val="0"/>
          <c:showVal val="1"/>
          <c:showCatName val="0"/>
          <c:showSerName val="0"/>
          <c:showPercent val="0"/>
          <c:showBubbleSize val="0"/>
        </c:dLbls>
        <c:gapWidth val="150"/>
        <c:overlap val="100"/>
        <c:axId val="115383680"/>
        <c:axId val="115393664"/>
      </c:barChart>
      <c:catAx>
        <c:axId val="115383680"/>
        <c:scaling>
          <c:orientation val="minMax"/>
        </c:scaling>
        <c:delete val="0"/>
        <c:axPos val="b"/>
        <c:numFmt formatCode="General" sourceLinked="1"/>
        <c:majorTickMark val="out"/>
        <c:minorTickMark val="none"/>
        <c:tickLblPos val="nextTo"/>
        <c:txPr>
          <a:bodyPr/>
          <a:lstStyle/>
          <a:p>
            <a:pPr>
              <a:defRPr sz="1600"/>
            </a:pPr>
            <a:endParaRPr lang="en-US"/>
          </a:p>
        </c:txPr>
        <c:crossAx val="115393664"/>
        <c:crosses val="autoZero"/>
        <c:auto val="1"/>
        <c:lblAlgn val="ctr"/>
        <c:lblOffset val="100"/>
        <c:noMultiLvlLbl val="0"/>
      </c:catAx>
      <c:valAx>
        <c:axId val="115393664"/>
        <c:scaling>
          <c:orientation val="minMax"/>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115383680"/>
        <c:crosses val="autoZero"/>
        <c:crossBetween val="between"/>
      </c:valAx>
      <c:spPr>
        <a:ln>
          <a:solidFill>
            <a:schemeClr val="tx1"/>
          </a:solidFill>
        </a:ln>
      </c:spPr>
    </c:plotArea>
    <c:legend>
      <c:legendPos val="b"/>
      <c:layout>
        <c:manualLayout>
          <c:xMode val="edge"/>
          <c:yMode val="edge"/>
          <c:x val="0.13741880749754765"/>
          <c:y val="0.92778259709061794"/>
          <c:w val="0.73183912305079513"/>
          <c:h val="7.2217452270520982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2324709411324"/>
          <c:y val="3.7274653462991011E-2"/>
          <c:w val="0.87837163211741387"/>
          <c:h val="0.54237683436405448"/>
        </c:manualLayout>
      </c:layout>
      <c:barChart>
        <c:barDir val="col"/>
        <c:grouping val="stacked"/>
        <c:varyColors val="0"/>
        <c:ser>
          <c:idx val="1"/>
          <c:order val="0"/>
          <c:tx>
            <c:v>&lt; 200% Poverty</c:v>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'Children-Poverty_Uninsured '!$A$18:$A$23</c:f>
              <c:strCache>
                <c:ptCount val="6"/>
                <c:pt idx="0">
                  <c:v>Albemarle County</c:v>
                </c:pt>
                <c:pt idx="1">
                  <c:v>City of Charlottesville</c:v>
                </c:pt>
                <c:pt idx="2">
                  <c:v>Fluvanna County</c:v>
                </c:pt>
                <c:pt idx="3">
                  <c:v>Greene County</c:v>
                </c:pt>
                <c:pt idx="4">
                  <c:v>Louisa County</c:v>
                </c:pt>
                <c:pt idx="5">
                  <c:v>Nelson County</c:v>
                </c:pt>
              </c:strCache>
            </c:strRef>
          </c:cat>
          <c:val>
            <c:numRef>
              <c:f>'Children-Poverty_Uninsured '!$F$6:$F$11</c:f>
              <c:numCache>
                <c:formatCode>General</c:formatCode>
                <c:ptCount val="6"/>
                <c:pt idx="0" formatCode="#,##0">
                  <c:v>1211</c:v>
                </c:pt>
                <c:pt idx="1">
                  <c:v>745</c:v>
                </c:pt>
                <c:pt idx="2">
                  <c:v>356</c:v>
                </c:pt>
                <c:pt idx="3">
                  <c:v>350</c:v>
                </c:pt>
                <c:pt idx="4">
                  <c:v>598</c:v>
                </c:pt>
                <c:pt idx="5">
                  <c:v>268</c:v>
                </c:pt>
              </c:numCache>
            </c:numRef>
          </c:val>
        </c:ser>
        <c:ser>
          <c:idx val="2"/>
          <c:order val="1"/>
          <c:tx>
            <c:v>&gt; 200% Poverty</c:v>
          </c:tx>
          <c:invertIfNegative val="0"/>
          <c:dLbls>
            <c:txPr>
              <a:bodyPr/>
              <a:lstStyle/>
              <a:p>
                <a:pPr>
                  <a:defRPr sz="1600"/>
                </a:pPr>
                <a:endParaRPr lang="en-US"/>
              </a:p>
            </c:txPr>
            <c:showLegendKey val="0"/>
            <c:showVal val="1"/>
            <c:showCatName val="0"/>
            <c:showSerName val="0"/>
            <c:showPercent val="0"/>
            <c:showBubbleSize val="0"/>
            <c:showLeaderLines val="0"/>
          </c:dLbls>
          <c:cat>
            <c:strRef>
              <c:f>'Children-Poverty_Uninsured '!$A$18:$A$23</c:f>
              <c:strCache>
                <c:ptCount val="6"/>
                <c:pt idx="0">
                  <c:v>Albemarle County</c:v>
                </c:pt>
                <c:pt idx="1">
                  <c:v>City of Charlottesville</c:v>
                </c:pt>
                <c:pt idx="2">
                  <c:v>Fluvanna County</c:v>
                </c:pt>
                <c:pt idx="3">
                  <c:v>Greene County</c:v>
                </c:pt>
                <c:pt idx="4">
                  <c:v>Louisa County</c:v>
                </c:pt>
                <c:pt idx="5">
                  <c:v>Nelson County</c:v>
                </c:pt>
              </c:strCache>
            </c:strRef>
          </c:cat>
          <c:val>
            <c:numRef>
              <c:f>'Children-Poverty_Uninsured '!$I$6:$I$11</c:f>
              <c:numCache>
                <c:formatCode>#,##0</c:formatCode>
                <c:ptCount val="6"/>
                <c:pt idx="0">
                  <c:v>670</c:v>
                </c:pt>
                <c:pt idx="1">
                  <c:v>201</c:v>
                </c:pt>
                <c:pt idx="2">
                  <c:v>208</c:v>
                </c:pt>
                <c:pt idx="3">
                  <c:v>135</c:v>
                </c:pt>
                <c:pt idx="4">
                  <c:v>207</c:v>
                </c:pt>
                <c:pt idx="5">
                  <c:v>76</c:v>
                </c:pt>
              </c:numCache>
            </c:numRef>
          </c:val>
        </c:ser>
        <c:dLbls>
          <c:showLegendKey val="0"/>
          <c:showVal val="1"/>
          <c:showCatName val="0"/>
          <c:showSerName val="0"/>
          <c:showPercent val="0"/>
          <c:showBubbleSize val="0"/>
        </c:dLbls>
        <c:gapWidth val="150"/>
        <c:overlap val="100"/>
        <c:axId val="115442816"/>
        <c:axId val="115444352"/>
      </c:barChart>
      <c:catAx>
        <c:axId val="115442816"/>
        <c:scaling>
          <c:orientation val="minMax"/>
        </c:scaling>
        <c:delete val="0"/>
        <c:axPos val="b"/>
        <c:majorTickMark val="out"/>
        <c:minorTickMark val="none"/>
        <c:tickLblPos val="nextTo"/>
        <c:txPr>
          <a:bodyPr/>
          <a:lstStyle/>
          <a:p>
            <a:pPr>
              <a:defRPr sz="1400"/>
            </a:pPr>
            <a:endParaRPr lang="en-US"/>
          </a:p>
        </c:txPr>
        <c:crossAx val="115444352"/>
        <c:crosses val="autoZero"/>
        <c:auto val="1"/>
        <c:lblAlgn val="ctr"/>
        <c:lblOffset val="100"/>
        <c:noMultiLvlLbl val="0"/>
      </c:catAx>
      <c:valAx>
        <c:axId val="115444352"/>
        <c:scaling>
          <c:orientation val="minMax"/>
        </c:scaling>
        <c:delete val="0"/>
        <c:axPos val="l"/>
        <c:majorGridlines>
          <c:spPr>
            <a:ln>
              <a:noFill/>
            </a:ln>
          </c:spPr>
        </c:majorGridlines>
        <c:numFmt formatCode="#,##0" sourceLinked="1"/>
        <c:majorTickMark val="out"/>
        <c:minorTickMark val="none"/>
        <c:tickLblPos val="nextTo"/>
        <c:txPr>
          <a:bodyPr/>
          <a:lstStyle/>
          <a:p>
            <a:pPr>
              <a:defRPr sz="1600"/>
            </a:pPr>
            <a:endParaRPr lang="en-US"/>
          </a:p>
        </c:txPr>
        <c:crossAx val="115442816"/>
        <c:crosses val="autoZero"/>
        <c:crossBetween val="between"/>
      </c:valAx>
      <c:spPr>
        <a:ln>
          <a:solidFill>
            <a:schemeClr val="tx1"/>
          </a:solidFill>
        </a:ln>
      </c:spPr>
    </c:plotArea>
    <c:legend>
      <c:legendPos val="b"/>
      <c:layout>
        <c:manualLayout>
          <c:xMode val="edge"/>
          <c:yMode val="edge"/>
          <c:x val="0.13302828217901333"/>
          <c:y val="0.92722174499740873"/>
          <c:w val="0.76583413680432799"/>
          <c:h val="6.1266071258789974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38610305290792E-2"/>
          <c:y val="2.8082252347921822E-2"/>
          <c:w val="0.96737988672468578"/>
          <c:h val="0.83138331869600579"/>
        </c:manualLayout>
      </c:layout>
      <c:barChart>
        <c:barDir val="col"/>
        <c:grouping val="clustered"/>
        <c:varyColors val="0"/>
        <c:ser>
          <c:idx val="0"/>
          <c:order val="0"/>
          <c:tx>
            <c:strRef>
              <c:f>'Insurance, VA '!$S$4</c:f>
              <c:strCache>
                <c:ptCount val="1"/>
                <c:pt idx="0">
                  <c:v>Private</c:v>
                </c:pt>
              </c:strCache>
            </c:strRef>
          </c:tx>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'!$T$4:$V$4</c:f>
              <c:numCache>
                <c:formatCode>0.0%</c:formatCode>
                <c:ptCount val="3"/>
                <c:pt idx="0">
                  <c:v>0.70100000000000062</c:v>
                </c:pt>
                <c:pt idx="1">
                  <c:v>0.71795910103259775</c:v>
                </c:pt>
                <c:pt idx="2">
                  <c:v>0.59934853420195056</c:v>
                </c:pt>
              </c:numCache>
            </c:numRef>
          </c:val>
        </c:ser>
        <c:ser>
          <c:idx val="1"/>
          <c:order val="1"/>
          <c:tx>
            <c:strRef>
              <c:f>'Insurance, VA '!$S$5</c:f>
              <c:strCache>
                <c:ptCount val="1"/>
                <c:pt idx="0">
                  <c:v>Government</c:v>
                </c:pt>
              </c:strCache>
            </c:strRef>
          </c:tx>
          <c:invertIfNegative val="0"/>
          <c:dLbls>
            <c:dLbl>
              <c:idx val="1"/>
              <c:layout>
                <c:manualLayout>
                  <c:x val="4.0350877192982519E-2"/>
                  <c:y val="-1.3398012748406449E-2"/>
                </c:manualLayout>
              </c:layout>
              <c:dLblPos val="outEnd"/>
              <c:showLegendKey val="0"/>
              <c:showVal val="1"/>
              <c:showCatName val="0"/>
              <c:showSerName val="0"/>
              <c:showPercent val="0"/>
              <c:showBubbleSize val="0"/>
            </c:dLbl>
            <c:dLbl>
              <c:idx val="2"/>
              <c:layout>
                <c:manualLayout>
                  <c:x val="0"/>
                  <c:y val="7.0175438596491333E-3"/>
                </c:manualLayout>
              </c:layout>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'!$T$5:$V$5</c:f>
              <c:numCache>
                <c:formatCode>0.0%</c:formatCode>
                <c:ptCount val="3"/>
                <c:pt idx="0">
                  <c:v>0.31200000000000194</c:v>
                </c:pt>
                <c:pt idx="1">
                  <c:v>0.17473172707025714</c:v>
                </c:pt>
                <c:pt idx="2">
                  <c:v>0.95222584147665579</c:v>
                </c:pt>
              </c:numCache>
            </c:numRef>
          </c:val>
        </c:ser>
        <c:ser>
          <c:idx val="2"/>
          <c:order val="2"/>
          <c:tx>
            <c:strRef>
              <c:f>'Insurance, VA '!$S$6</c:f>
              <c:strCache>
                <c:ptCount val="1"/>
                <c:pt idx="0">
                  <c:v>Not Covered</c:v>
                </c:pt>
              </c:strCache>
            </c:strRef>
          </c:tx>
          <c:invertIfNegative val="0"/>
          <c:dLbls>
            <c:dLbl>
              <c:idx val="0"/>
              <c:layout>
                <c:manualLayout>
                  <c:x val="3.3950230038511207E-17"/>
                  <c:y val="-1.6374269005847871E-2"/>
                </c:manualLayout>
              </c:layout>
              <c:dLblPos val="outEnd"/>
              <c:showLegendKey val="0"/>
              <c:showVal val="1"/>
              <c:showCatName val="0"/>
              <c:showSerName val="0"/>
              <c:showPercent val="0"/>
              <c:showBubbleSize val="0"/>
            </c:dLbl>
            <c:dLbl>
              <c:idx val="1"/>
              <c:delete val="1"/>
            </c:dLbl>
            <c:txPr>
              <a:bodyPr/>
              <a:lstStyle/>
              <a:p>
                <a:pPr>
                  <a:defRPr sz="1600"/>
                </a:pPr>
                <a:endParaRPr lang="en-US"/>
              </a:p>
            </c:txPr>
            <c:dLblPos val="outEnd"/>
            <c:showLegendKey val="0"/>
            <c:showVal val="1"/>
            <c:showCatName val="0"/>
            <c:showSerName val="0"/>
            <c:showPercent val="0"/>
            <c:showBubbleSize val="0"/>
            <c:showLeaderLines val="0"/>
          </c:dLbls>
          <c:cat>
            <c:strRef>
              <c:f>'Insurance, VA '!$T$3:$V$3</c:f>
              <c:strCache>
                <c:ptCount val="3"/>
                <c:pt idx="0">
                  <c:v>&lt; 18 yrs</c:v>
                </c:pt>
                <c:pt idx="1">
                  <c:v>18-64</c:v>
                </c:pt>
                <c:pt idx="2">
                  <c:v>65+ yrs</c:v>
                </c:pt>
              </c:strCache>
            </c:strRef>
          </c:cat>
          <c:val>
            <c:numRef>
              <c:f>'Insurance, VA '!$T$6:$V$6</c:f>
              <c:numCache>
                <c:formatCode>0.0%</c:formatCode>
                <c:ptCount val="3"/>
                <c:pt idx="0">
                  <c:v>7.5000000000000011E-2</c:v>
                </c:pt>
                <c:pt idx="1">
                  <c:v>0.17493419720591241</c:v>
                </c:pt>
                <c:pt idx="2">
                  <c:v>6.5146579804560324E-3</c:v>
                </c:pt>
              </c:numCache>
            </c:numRef>
          </c:val>
        </c:ser>
        <c:dLbls>
          <c:showLegendKey val="0"/>
          <c:showVal val="0"/>
          <c:showCatName val="0"/>
          <c:showSerName val="0"/>
          <c:showPercent val="0"/>
          <c:showBubbleSize val="0"/>
        </c:dLbls>
        <c:gapWidth val="150"/>
        <c:axId val="115543424"/>
        <c:axId val="115573888"/>
      </c:barChart>
      <c:catAx>
        <c:axId val="115543424"/>
        <c:scaling>
          <c:orientation val="minMax"/>
        </c:scaling>
        <c:delete val="0"/>
        <c:axPos val="b"/>
        <c:majorTickMark val="out"/>
        <c:minorTickMark val="none"/>
        <c:tickLblPos val="nextTo"/>
        <c:txPr>
          <a:bodyPr/>
          <a:lstStyle/>
          <a:p>
            <a:pPr>
              <a:defRPr sz="1600"/>
            </a:pPr>
            <a:endParaRPr lang="en-US"/>
          </a:p>
        </c:txPr>
        <c:crossAx val="115573888"/>
        <c:crosses val="autoZero"/>
        <c:auto val="1"/>
        <c:lblAlgn val="ctr"/>
        <c:lblOffset val="100"/>
        <c:noMultiLvlLbl val="0"/>
      </c:catAx>
      <c:valAx>
        <c:axId val="115573888"/>
        <c:scaling>
          <c:orientation val="minMax"/>
          <c:max val="1"/>
        </c:scaling>
        <c:delete val="1"/>
        <c:axPos val="l"/>
        <c:majorGridlines>
          <c:spPr>
            <a:ln>
              <a:noFill/>
            </a:ln>
          </c:spPr>
        </c:majorGridlines>
        <c:numFmt formatCode="0%" sourceLinked="0"/>
        <c:majorTickMark val="out"/>
        <c:minorTickMark val="none"/>
        <c:tickLblPos val="nextTo"/>
        <c:crossAx val="115543424"/>
        <c:crosses val="autoZero"/>
        <c:crossBetween val="between"/>
      </c:valAx>
      <c:spPr>
        <a:ln>
          <a:noFill/>
        </a:ln>
      </c:spPr>
    </c:plotArea>
    <c:legend>
      <c:legendPos val="b"/>
      <c:layout>
        <c:manualLayout>
          <c:xMode val="edge"/>
          <c:yMode val="edge"/>
          <c:x val="0.15679776212184005"/>
          <c:y val="0.94467988376452938"/>
          <c:w val="0.67313827876778565"/>
          <c:h val="5.5320075598737792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Medicaid!$A$15</c:f>
              <c:strCache>
                <c:ptCount val="1"/>
                <c:pt idx="0">
                  <c:v>Virginia</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Medicaid!$B$14:$F$14</c:f>
              <c:strCache>
                <c:ptCount val="5"/>
                <c:pt idx="0">
                  <c:v>Employer</c:v>
                </c:pt>
                <c:pt idx="1">
                  <c:v>Non-Group</c:v>
                </c:pt>
                <c:pt idx="2">
                  <c:v>Medicaid</c:v>
                </c:pt>
                <c:pt idx="3">
                  <c:v>Other Public</c:v>
                </c:pt>
                <c:pt idx="4">
                  <c:v>Uninsured</c:v>
                </c:pt>
              </c:strCache>
            </c:strRef>
          </c:cat>
          <c:val>
            <c:numRef>
              <c:f>Medicaid!$B$15:$F$15</c:f>
              <c:numCache>
                <c:formatCode>0%</c:formatCode>
                <c:ptCount val="5"/>
                <c:pt idx="0">
                  <c:v>0.63</c:v>
                </c:pt>
                <c:pt idx="1">
                  <c:v>0.09</c:v>
                </c:pt>
                <c:pt idx="2">
                  <c:v>0.06</c:v>
                </c:pt>
                <c:pt idx="3">
                  <c:v>0.09</c:v>
                </c:pt>
                <c:pt idx="4">
                  <c:v>0.13</c:v>
                </c:pt>
              </c:numCache>
            </c:numRef>
          </c:val>
        </c:ser>
        <c:ser>
          <c:idx val="1"/>
          <c:order val="1"/>
          <c:tx>
            <c:strRef>
              <c:f>Medicaid!$A$16</c:f>
              <c:strCache>
                <c:ptCount val="1"/>
                <c:pt idx="0">
                  <c:v>U.S.</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val>
            <c:numRef>
              <c:f>Medicaid!$B$16:$F$16</c:f>
              <c:numCache>
                <c:formatCode>0%</c:formatCode>
                <c:ptCount val="5"/>
                <c:pt idx="0">
                  <c:v>0.59</c:v>
                </c:pt>
                <c:pt idx="1">
                  <c:v>0.08</c:v>
                </c:pt>
                <c:pt idx="2">
                  <c:v>0.14000000000000001</c:v>
                </c:pt>
                <c:pt idx="3">
                  <c:v>0.05</c:v>
                </c:pt>
                <c:pt idx="4">
                  <c:v>0.14000000000000001</c:v>
                </c:pt>
              </c:numCache>
            </c:numRef>
          </c:val>
        </c:ser>
        <c:dLbls>
          <c:showLegendKey val="0"/>
          <c:showVal val="0"/>
          <c:showCatName val="0"/>
          <c:showSerName val="0"/>
          <c:showPercent val="0"/>
          <c:showBubbleSize val="0"/>
        </c:dLbls>
        <c:gapWidth val="150"/>
        <c:axId val="115610368"/>
        <c:axId val="115611904"/>
      </c:barChart>
      <c:catAx>
        <c:axId val="115610368"/>
        <c:scaling>
          <c:orientation val="minMax"/>
        </c:scaling>
        <c:delete val="0"/>
        <c:axPos val="b"/>
        <c:majorTickMark val="out"/>
        <c:minorTickMark val="none"/>
        <c:tickLblPos val="nextTo"/>
        <c:txPr>
          <a:bodyPr/>
          <a:lstStyle/>
          <a:p>
            <a:pPr>
              <a:defRPr sz="1800"/>
            </a:pPr>
            <a:endParaRPr lang="en-US"/>
          </a:p>
        </c:txPr>
        <c:crossAx val="115611904"/>
        <c:crosses val="autoZero"/>
        <c:auto val="1"/>
        <c:lblAlgn val="ctr"/>
        <c:lblOffset val="100"/>
        <c:noMultiLvlLbl val="0"/>
      </c:catAx>
      <c:valAx>
        <c:axId val="115611904"/>
        <c:scaling>
          <c:orientation val="minMax"/>
        </c:scaling>
        <c:delete val="1"/>
        <c:axPos val="l"/>
        <c:majorGridlines>
          <c:spPr>
            <a:ln>
              <a:noFill/>
            </a:ln>
          </c:spPr>
        </c:majorGridlines>
        <c:numFmt formatCode="0%" sourceLinked="1"/>
        <c:majorTickMark val="out"/>
        <c:minorTickMark val="none"/>
        <c:tickLblPos val="nextTo"/>
        <c:crossAx val="115610368"/>
        <c:crosses val="autoZero"/>
        <c:crossBetween val="between"/>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1"/>
      <c:txPr>
        <a:bodyPr/>
        <a:lstStyle/>
        <a:p>
          <a:pPr>
            <a:defRPr sz="1400"/>
          </a:pPr>
          <a:endParaRPr lang="en-US"/>
        </a:p>
      </c:txPr>
    </c:title>
    <c:autoTitleDeleted val="0"/>
    <c:plotArea>
      <c:layout>
        <c:manualLayout>
          <c:layoutTarget val="inner"/>
          <c:xMode val="edge"/>
          <c:yMode val="edge"/>
          <c:x val="6.9694050830002879E-2"/>
          <c:y val="0.24951750022318778"/>
          <c:w val="0.4577725685737678"/>
          <c:h val="0.7464255440950035"/>
        </c:manualLayout>
      </c:layout>
      <c:pieChart>
        <c:varyColors val="1"/>
        <c:ser>
          <c:idx val="0"/>
          <c:order val="0"/>
          <c:tx>
            <c:strRef>
              <c:f>Sheet1!$B$1</c:f>
              <c:strCache>
                <c:ptCount val="1"/>
                <c:pt idx="0">
                  <c:v>Virginia Medicaid Coverage</c:v>
                </c:pt>
              </c:strCache>
            </c:strRef>
          </c:tx>
          <c:dPt>
            <c:idx val="1"/>
            <c:bubble3D val="0"/>
            <c:spPr>
              <a:solidFill>
                <a:schemeClr val="accent4">
                  <a:lumMod val="75000"/>
                </a:schemeClr>
              </a:solidFill>
            </c:spPr>
          </c:dPt>
          <c:dLbls>
            <c:dLbl>
              <c:idx val="0"/>
              <c:layout>
                <c:manualLayout>
                  <c:x val="-3.9356803161797432E-2"/>
                  <c:y val="9.9353077552462934E-2"/>
                </c:manualLayout>
              </c:layout>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dLbl>
            <c:spPr>
              <a:solidFill>
                <a:schemeClr val="bg1"/>
              </a:solidFill>
              <a:ln>
                <a:solidFill>
                  <a:schemeClr val="tx1"/>
                </a:solidFill>
              </a:ln>
            </c:spPr>
            <c:showLegendKey val="0"/>
            <c:showVal val="0"/>
            <c:showCatName val="0"/>
            <c:showSerName val="0"/>
            <c:showPercent val="0"/>
            <c:showBubbleSize val="0"/>
          </c:dLbls>
          <c:cat>
            <c:strRef>
              <c:f>Sheet1!$A$2:$A$3</c:f>
              <c:strCache>
                <c:ptCount val="2"/>
                <c:pt idx="0">
                  <c:v>Medicaid</c:v>
                </c:pt>
                <c:pt idx="1">
                  <c:v>Other</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490261482160276"/>
          <c:y val="0.39180316402047255"/>
          <c:w val="0.30964939190884433"/>
          <c:h val="0.2631480613955080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a:pPr>
            <a:r>
              <a:rPr lang="en-US" dirty="0" smtClean="0">
                <a:solidFill>
                  <a:schemeClr val="accent6">
                    <a:lumMod val="75000"/>
                  </a:schemeClr>
                </a:solidFill>
              </a:rPr>
              <a:t>Spending</a:t>
            </a:r>
            <a:endParaRPr lang="en-US" dirty="0">
              <a:solidFill>
                <a:schemeClr val="accent6">
                  <a:lumMod val="75000"/>
                </a:schemeClr>
              </a:solidFill>
            </a:endParaRPr>
          </a:p>
        </c:rich>
      </c:tx>
      <c:layout>
        <c:manualLayout>
          <c:xMode val="edge"/>
          <c:yMode val="edge"/>
          <c:x val="0.35041762462480897"/>
          <c:y val="1.5090357557764299E-2"/>
        </c:manualLayout>
      </c:layout>
      <c:overlay val="0"/>
    </c:title>
    <c:autoTitleDeleted val="0"/>
    <c:plotArea>
      <c:layout/>
      <c:pieChart>
        <c:varyColors val="1"/>
        <c:ser>
          <c:idx val="0"/>
          <c:order val="0"/>
          <c:tx>
            <c:strRef>
              <c:f>Medicaid!$A$29</c:f>
              <c:strCache>
                <c:ptCount val="1"/>
                <c:pt idx="0">
                  <c:v>Virginia</c:v>
                </c:pt>
              </c:strCache>
            </c:strRef>
          </c:tx>
          <c:dPt>
            <c:idx val="0"/>
            <c:bubble3D val="0"/>
            <c:spPr>
              <a:solidFill>
                <a:schemeClr val="tx2">
                  <a:lumMod val="60000"/>
                  <a:lumOff val="40000"/>
                </a:schemeClr>
              </a:solidFill>
            </c:spPr>
          </c:dPt>
          <c:dPt>
            <c:idx val="1"/>
            <c:bubble3D val="0"/>
            <c:spPr>
              <a:solidFill>
                <a:schemeClr val="bg1">
                  <a:lumMod val="65000"/>
                </a:schemeClr>
              </a:solidFill>
            </c:spPr>
          </c:dPt>
          <c:dPt>
            <c:idx val="3"/>
            <c:bubble3D val="0"/>
            <c:spPr>
              <a:solidFill>
                <a:schemeClr val="accent6">
                  <a:lumMod val="60000"/>
                  <a:lumOff val="40000"/>
                </a:schemeClr>
              </a:solidFill>
            </c:spPr>
          </c:dPt>
          <c:dLbls>
            <c:txPr>
              <a:bodyPr/>
              <a:lstStyle/>
              <a:p>
                <a:pPr>
                  <a:defRPr sz="1600" b="1"/>
                </a:pPr>
                <a:endParaRPr lang="en-US"/>
              </a:p>
            </c:txPr>
            <c:showLegendKey val="0"/>
            <c:showVal val="1"/>
            <c:showCatName val="1"/>
            <c:showSerName val="0"/>
            <c:showPercent val="0"/>
            <c:showBubbleSize val="0"/>
            <c:showLeaderLines val="1"/>
          </c:dLbls>
          <c:cat>
            <c:strRef>
              <c:f>Medicaid!$B$28:$E$28</c:f>
              <c:strCache>
                <c:ptCount val="4"/>
                <c:pt idx="0">
                  <c:v>Aged</c:v>
                </c:pt>
                <c:pt idx="1">
                  <c:v>Disabled</c:v>
                </c:pt>
                <c:pt idx="2">
                  <c:v>Adult</c:v>
                </c:pt>
                <c:pt idx="3">
                  <c:v>Children</c:v>
                </c:pt>
              </c:strCache>
            </c:strRef>
          </c:cat>
          <c:val>
            <c:numRef>
              <c:f>Medicaid!$B$29:$E$29</c:f>
              <c:numCache>
                <c:formatCode>0%</c:formatCode>
                <c:ptCount val="4"/>
                <c:pt idx="0">
                  <c:v>0.19</c:v>
                </c:pt>
                <c:pt idx="1">
                  <c:v>0.45</c:v>
                </c:pt>
                <c:pt idx="2">
                  <c:v>0.12</c:v>
                </c:pt>
                <c:pt idx="3">
                  <c:v>0.24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a:pPr>
            <a:r>
              <a:rPr lang="en-US" sz="2800" dirty="0" smtClean="0">
                <a:solidFill>
                  <a:schemeClr val="bg1">
                    <a:lumMod val="50000"/>
                  </a:schemeClr>
                </a:solidFill>
              </a:rPr>
              <a:t>Enrollment</a:t>
            </a:r>
            <a:endParaRPr lang="en-US" sz="2800" dirty="0">
              <a:solidFill>
                <a:schemeClr val="bg1">
                  <a:lumMod val="50000"/>
                </a:schemeClr>
              </a:solidFill>
            </a:endParaRPr>
          </a:p>
        </c:rich>
      </c:tx>
      <c:layout/>
      <c:overlay val="0"/>
    </c:title>
    <c:autoTitleDeleted val="0"/>
    <c:plotArea>
      <c:layout/>
      <c:pieChart>
        <c:varyColors val="1"/>
        <c:ser>
          <c:idx val="0"/>
          <c:order val="0"/>
          <c:tx>
            <c:strRef>
              <c:f>Medicaid!$A$29</c:f>
              <c:strCache>
                <c:ptCount val="1"/>
                <c:pt idx="0">
                  <c:v>Virginia</c:v>
                </c:pt>
              </c:strCache>
            </c:strRef>
          </c:tx>
          <c:dPt>
            <c:idx val="0"/>
            <c:bubble3D val="0"/>
            <c:spPr>
              <a:solidFill>
                <a:schemeClr val="tx2">
                  <a:lumMod val="60000"/>
                  <a:lumOff val="40000"/>
                </a:schemeClr>
              </a:solidFill>
            </c:spPr>
          </c:dPt>
          <c:dPt>
            <c:idx val="1"/>
            <c:bubble3D val="0"/>
            <c:spPr>
              <a:solidFill>
                <a:schemeClr val="bg1">
                  <a:lumMod val="65000"/>
                </a:schemeClr>
              </a:solidFill>
            </c:spPr>
          </c:dPt>
          <c:dPt>
            <c:idx val="3"/>
            <c:bubble3D val="0"/>
            <c:spPr>
              <a:solidFill>
                <a:schemeClr val="accent6">
                  <a:lumMod val="60000"/>
                  <a:lumOff val="40000"/>
                </a:schemeClr>
              </a:solidFill>
            </c:spPr>
          </c:dPt>
          <c:dLbls>
            <c:txPr>
              <a:bodyPr/>
              <a:lstStyle/>
              <a:p>
                <a:pPr>
                  <a:defRPr sz="1600" b="1"/>
                </a:pPr>
                <a:endParaRPr lang="en-US"/>
              </a:p>
            </c:txPr>
            <c:showLegendKey val="0"/>
            <c:showVal val="1"/>
            <c:showCatName val="1"/>
            <c:showSerName val="0"/>
            <c:showPercent val="0"/>
            <c:showBubbleSize val="0"/>
            <c:showLeaderLines val="1"/>
          </c:dLbls>
          <c:cat>
            <c:strRef>
              <c:f>Medicaid!$B$28:$E$28</c:f>
              <c:strCache>
                <c:ptCount val="4"/>
                <c:pt idx="0">
                  <c:v>Aged</c:v>
                </c:pt>
                <c:pt idx="1">
                  <c:v>Disabled</c:v>
                </c:pt>
                <c:pt idx="2">
                  <c:v>Adult</c:v>
                </c:pt>
                <c:pt idx="3">
                  <c:v>Children</c:v>
                </c:pt>
              </c:strCache>
            </c:strRef>
          </c:cat>
          <c:val>
            <c:numRef>
              <c:f>Medicaid!$B$59:$E$59</c:f>
              <c:numCache>
                <c:formatCode>0%</c:formatCode>
                <c:ptCount val="4"/>
                <c:pt idx="0">
                  <c:v>0.11</c:v>
                </c:pt>
                <c:pt idx="1">
                  <c:v>0.17</c:v>
                </c:pt>
                <c:pt idx="2">
                  <c:v>0.17</c:v>
                </c:pt>
                <c:pt idx="3">
                  <c:v>0.55000000000000004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Medicaid!$A$93</c:f>
              <c:strCache>
                <c:ptCount val="1"/>
                <c:pt idx="0">
                  <c:v>Louisa</c:v>
                </c:pt>
              </c:strCache>
            </c:strRef>
          </c:tx>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Medicaid!$C$88:$E$88</c:f>
              <c:strCache>
                <c:ptCount val="3"/>
                <c:pt idx="0">
                  <c:v>0-17 years</c:v>
                </c:pt>
                <c:pt idx="1">
                  <c:v>18-64 years</c:v>
                </c:pt>
                <c:pt idx="2">
                  <c:v>65+ years</c:v>
                </c:pt>
              </c:strCache>
            </c:strRef>
          </c:cat>
          <c:val>
            <c:numRef>
              <c:f>Medicaid!$C$93:$E$93</c:f>
              <c:numCache>
                <c:formatCode>0.0%</c:formatCode>
                <c:ptCount val="3"/>
                <c:pt idx="0">
                  <c:v>0.47916087802167268</c:v>
                </c:pt>
                <c:pt idx="1">
                  <c:v>0.13021030693444485</c:v>
                </c:pt>
                <c:pt idx="2">
                  <c:v>0.10847962901623054</c:v>
                </c:pt>
              </c:numCache>
            </c:numRef>
          </c:val>
        </c:ser>
        <c:ser>
          <c:idx val="1"/>
          <c:order val="1"/>
          <c:tx>
            <c:strRef>
              <c:f>Medicaid!$A$95</c:f>
              <c:strCache>
                <c:ptCount val="1"/>
                <c:pt idx="0">
                  <c:v>TJHD</c:v>
                </c:pt>
              </c:strCache>
            </c:strRef>
          </c:tx>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val>
            <c:numRef>
              <c:f>Medicaid!$C$95:$E$95</c:f>
              <c:numCache>
                <c:formatCode>0.0%</c:formatCode>
                <c:ptCount val="3"/>
                <c:pt idx="0">
                  <c:v>0.37927320027641154</c:v>
                </c:pt>
                <c:pt idx="1">
                  <c:v>8.7122859994370083E-2</c:v>
                </c:pt>
                <c:pt idx="2">
                  <c:v>8.3459748540868531E-2</c:v>
                </c:pt>
              </c:numCache>
            </c:numRef>
          </c:val>
        </c:ser>
        <c:dLbls>
          <c:showLegendKey val="0"/>
          <c:showVal val="0"/>
          <c:showCatName val="0"/>
          <c:showSerName val="0"/>
          <c:showPercent val="0"/>
          <c:showBubbleSize val="0"/>
        </c:dLbls>
        <c:gapWidth val="150"/>
        <c:axId val="88084864"/>
        <c:axId val="88086400"/>
      </c:barChart>
      <c:catAx>
        <c:axId val="88084864"/>
        <c:scaling>
          <c:orientation val="minMax"/>
        </c:scaling>
        <c:delete val="0"/>
        <c:axPos val="b"/>
        <c:majorTickMark val="out"/>
        <c:minorTickMark val="none"/>
        <c:tickLblPos val="nextTo"/>
        <c:txPr>
          <a:bodyPr/>
          <a:lstStyle/>
          <a:p>
            <a:pPr>
              <a:defRPr sz="1800"/>
            </a:pPr>
            <a:endParaRPr lang="en-US"/>
          </a:p>
        </c:txPr>
        <c:crossAx val="88086400"/>
        <c:crosses val="autoZero"/>
        <c:auto val="1"/>
        <c:lblAlgn val="ctr"/>
        <c:lblOffset val="100"/>
        <c:noMultiLvlLbl val="0"/>
      </c:catAx>
      <c:valAx>
        <c:axId val="88086400"/>
        <c:scaling>
          <c:orientation val="minMax"/>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88084864"/>
        <c:crosses val="autoZero"/>
        <c:crossBetween val="between"/>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en-US" sz="1800"/>
              <a:t>Louisa</a:t>
            </a:r>
          </a:p>
          <a:p>
            <a:pPr>
              <a:defRPr sz="1800"/>
            </a:pPr>
            <a:r>
              <a:rPr lang="en-US" sz="1800"/>
              <a:t>Population by Age and Gender, 2014</a:t>
            </a:r>
          </a:p>
        </c:rich>
      </c:tx>
      <c:layout>
        <c:manualLayout>
          <c:xMode val="edge"/>
          <c:yMode val="edge"/>
          <c:x val="0.26585754794835043"/>
          <c:y val="0"/>
        </c:manualLayout>
      </c:layout>
      <c:overlay val="0"/>
    </c:title>
    <c:autoTitleDeleted val="0"/>
    <c:plotArea>
      <c:layout>
        <c:manualLayout>
          <c:layoutTarget val="inner"/>
          <c:xMode val="edge"/>
          <c:yMode val="edge"/>
          <c:x val="0.15821357466690356"/>
          <c:y val="0.10751401900782703"/>
          <c:w val="0.8380622371040447"/>
          <c:h val="0.76597163303008398"/>
        </c:manualLayout>
      </c:layout>
      <c:barChart>
        <c:barDir val="bar"/>
        <c:grouping val="clustered"/>
        <c:varyColors val="0"/>
        <c:ser>
          <c:idx val="1"/>
          <c:order val="0"/>
          <c:tx>
            <c:strRef>
              <c:f>'Graphs Pop by Age Gender'!$L$5</c:f>
              <c:strCache>
                <c:ptCount val="1"/>
                <c:pt idx="0">
                  <c:v>Female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Gender'!$X$60:$X$79</c:f>
              <c:numCache>
                <c:formatCode>0</c:formatCode>
                <c:ptCount val="20"/>
                <c:pt idx="0">
                  <c:v>-185</c:v>
                </c:pt>
                <c:pt idx="1">
                  <c:v>-767</c:v>
                </c:pt>
                <c:pt idx="2">
                  <c:v>-1019</c:v>
                </c:pt>
                <c:pt idx="3">
                  <c:v>-1034</c:v>
                </c:pt>
                <c:pt idx="4">
                  <c:v>-544</c:v>
                </c:pt>
                <c:pt idx="5">
                  <c:v>-317</c:v>
                </c:pt>
                <c:pt idx="6">
                  <c:v>-917</c:v>
                </c:pt>
                <c:pt idx="7">
                  <c:v>-978</c:v>
                </c:pt>
                <c:pt idx="8">
                  <c:v>-957</c:v>
                </c:pt>
                <c:pt idx="9">
                  <c:v>-956</c:v>
                </c:pt>
                <c:pt idx="10">
                  <c:v>-1040</c:v>
                </c:pt>
                <c:pt idx="11">
                  <c:v>-1242</c:v>
                </c:pt>
                <c:pt idx="12">
                  <c:v>-1545</c:v>
                </c:pt>
                <c:pt idx="13">
                  <c:v>-1424</c:v>
                </c:pt>
                <c:pt idx="14">
                  <c:v>-1318</c:v>
                </c:pt>
                <c:pt idx="15">
                  <c:v>-1139</c:v>
                </c:pt>
                <c:pt idx="16">
                  <c:v>-824</c:v>
                </c:pt>
                <c:pt idx="17">
                  <c:v>-542</c:v>
                </c:pt>
                <c:pt idx="18">
                  <c:v>-317</c:v>
                </c:pt>
                <c:pt idx="19">
                  <c:v>-330</c:v>
                </c:pt>
              </c:numCache>
            </c:numRef>
          </c:val>
        </c:ser>
        <c:ser>
          <c:idx val="0"/>
          <c:order val="1"/>
          <c:tx>
            <c:strRef>
              <c:f>'Graphs Pop by Age Gender'!$M$49</c:f>
              <c:strCache>
                <c:ptCount val="1"/>
                <c:pt idx="0">
                  <c:v>Male</c:v>
                </c:pt>
              </c:strCache>
            </c:strRef>
          </c:tx>
          <c:invertIfNegative val="0"/>
          <c:cat>
            <c:strRef>
              <c:f>Female!$F$30:$Y$30</c:f>
              <c:strCache>
                <c:ptCount val="20"/>
                <c:pt idx="0">
                  <c:v>0</c:v>
                </c:pt>
                <c:pt idx="1">
                  <c:v>1-4</c:v>
                </c:pt>
                <c:pt idx="2">
                  <c:v>5-9</c:v>
                </c:pt>
                <c:pt idx="3">
                  <c:v>10-14</c:v>
                </c:pt>
                <c:pt idx="4">
                  <c:v>15-17</c:v>
                </c:pt>
                <c:pt idx="5">
                  <c:v>18-19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85&amp;OVER</c:v>
                </c:pt>
              </c:strCache>
            </c:strRef>
          </c:cat>
          <c:val>
            <c:numRef>
              <c:f>'Graphs Pop by Age Gender'!$W$39:$W$58</c:f>
              <c:numCache>
                <c:formatCode>_(* #,##0_);_(* \(#,##0\);_(* "-"??_);_(@_)</c:formatCode>
                <c:ptCount val="20"/>
                <c:pt idx="0">
                  <c:v>197</c:v>
                </c:pt>
                <c:pt idx="1">
                  <c:v>773</c:v>
                </c:pt>
                <c:pt idx="2">
                  <c:v>1041</c:v>
                </c:pt>
                <c:pt idx="3">
                  <c:v>1025</c:v>
                </c:pt>
                <c:pt idx="4">
                  <c:v>613</c:v>
                </c:pt>
                <c:pt idx="5">
                  <c:v>353</c:v>
                </c:pt>
                <c:pt idx="6">
                  <c:v>855</c:v>
                </c:pt>
                <c:pt idx="7">
                  <c:v>950</c:v>
                </c:pt>
                <c:pt idx="8">
                  <c:v>951</c:v>
                </c:pt>
                <c:pt idx="9">
                  <c:v>995</c:v>
                </c:pt>
                <c:pt idx="10">
                  <c:v>1047</c:v>
                </c:pt>
                <c:pt idx="11">
                  <c:v>1191</c:v>
                </c:pt>
                <c:pt idx="12">
                  <c:v>1434</c:v>
                </c:pt>
                <c:pt idx="13">
                  <c:v>1384</c:v>
                </c:pt>
                <c:pt idx="14">
                  <c:v>1258</c:v>
                </c:pt>
                <c:pt idx="15">
                  <c:v>1141</c:v>
                </c:pt>
                <c:pt idx="16">
                  <c:v>762</c:v>
                </c:pt>
                <c:pt idx="17">
                  <c:v>503</c:v>
                </c:pt>
                <c:pt idx="18">
                  <c:v>296</c:v>
                </c:pt>
                <c:pt idx="19">
                  <c:v>184</c:v>
                </c:pt>
              </c:numCache>
            </c:numRef>
          </c:val>
        </c:ser>
        <c:dLbls>
          <c:showLegendKey val="0"/>
          <c:showVal val="0"/>
          <c:showCatName val="0"/>
          <c:showSerName val="0"/>
          <c:showPercent val="0"/>
          <c:showBubbleSize val="0"/>
        </c:dLbls>
        <c:gapWidth val="150"/>
        <c:overlap val="100"/>
        <c:axId val="106992384"/>
        <c:axId val="106993920"/>
      </c:barChart>
      <c:catAx>
        <c:axId val="106992384"/>
        <c:scaling>
          <c:orientation val="minMax"/>
        </c:scaling>
        <c:delete val="0"/>
        <c:axPos val="r"/>
        <c:numFmt formatCode="General" sourceLinked="1"/>
        <c:majorTickMark val="out"/>
        <c:minorTickMark val="none"/>
        <c:tickLblPos val="high"/>
        <c:txPr>
          <a:bodyPr rot="0" vert="horz"/>
          <a:lstStyle/>
          <a:p>
            <a:pPr>
              <a:defRPr sz="1600"/>
            </a:pPr>
            <a:endParaRPr lang="en-US"/>
          </a:p>
        </c:txPr>
        <c:crossAx val="106993920"/>
        <c:crosses val="autoZero"/>
        <c:auto val="1"/>
        <c:lblAlgn val="ctr"/>
        <c:lblOffset val="100"/>
        <c:noMultiLvlLbl val="0"/>
      </c:catAx>
      <c:valAx>
        <c:axId val="106993920"/>
        <c:scaling>
          <c:orientation val="maxMin"/>
          <c:max val="1600"/>
          <c:min val="-1600"/>
        </c:scaling>
        <c:delete val="0"/>
        <c:axPos val="b"/>
        <c:majorGridlines/>
        <c:numFmt formatCode="#,##0;[Black]#,##0" sourceLinked="0"/>
        <c:majorTickMark val="out"/>
        <c:minorTickMark val="none"/>
        <c:tickLblPos val="nextTo"/>
        <c:txPr>
          <a:bodyPr rot="0" vert="horz"/>
          <a:lstStyle/>
          <a:p>
            <a:pPr>
              <a:defRPr sz="1600"/>
            </a:pPr>
            <a:endParaRPr lang="en-US"/>
          </a:p>
        </c:txPr>
        <c:crossAx val="106992384"/>
        <c:crosses val="autoZero"/>
        <c:crossBetween val="between"/>
        <c:majorUnit val="800"/>
      </c:valAx>
    </c:plotArea>
    <c:legend>
      <c:legendPos val="b"/>
      <c:layout>
        <c:manualLayout>
          <c:xMode val="edge"/>
          <c:yMode val="edge"/>
          <c:x val="2.5428168996605917E-2"/>
          <c:y val="0.954760816188299"/>
          <c:w val="0.97457183100339406"/>
          <c:h val="4.5090170180340339E-2"/>
        </c:manualLayout>
      </c:layout>
      <c:overlay val="0"/>
      <c:txPr>
        <a:bodyPr/>
        <a:lstStyle/>
        <a:p>
          <a:pPr>
            <a:defRPr sz="1600"/>
          </a:pPr>
          <a:endParaRPr lang="en-US"/>
        </a:p>
      </c:txPr>
    </c:legend>
    <c:plotVisOnly val="1"/>
    <c:dispBlanksAs val="gap"/>
    <c:showDLblsOverMax val="0"/>
  </c:chart>
  <c:txPr>
    <a:bodyPr/>
    <a:lstStyle/>
    <a:p>
      <a:pPr>
        <a:defRPr sz="1000" b="0" i="0" u="none" strike="noStrike" baseline="0">
          <a:solidFill>
            <a:srgbClr val="000000"/>
          </a:solidFill>
          <a:latin typeface="+mn-lt"/>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'Medicaid Famis'!$A$29</c:f>
              <c:strCache>
                <c:ptCount val="1"/>
                <c:pt idx="0">
                  <c:v>Louisa</c:v>
                </c:pt>
              </c:strCache>
            </c:strRef>
          </c:tx>
          <c:spPr>
            <a:solidFill>
              <a:schemeClr val="accent5">
                <a:lumMod val="20000"/>
                <a:lumOff val="80000"/>
              </a:schemeClr>
            </a:solidFill>
            <a:ln>
              <a:noFill/>
            </a:ln>
          </c:spPr>
          <c:invertIfNegative val="0"/>
          <c:cat>
            <c:strRef>
              <c:f>'Medicaid Famis'!$B$24:$E$24</c:f>
              <c:strCache>
                <c:ptCount val="4"/>
                <c:pt idx="0">
                  <c:v>2006-2007</c:v>
                </c:pt>
                <c:pt idx="1">
                  <c:v>2007-2008</c:v>
                </c:pt>
                <c:pt idx="2">
                  <c:v>2008-2009</c:v>
                </c:pt>
                <c:pt idx="3">
                  <c:v>2009-2010</c:v>
                </c:pt>
              </c:strCache>
            </c:strRef>
          </c:cat>
          <c:val>
            <c:numRef>
              <c:f>'Medicaid Famis'!$B$29:$E$29</c:f>
              <c:numCache>
                <c:formatCode>0.0%</c:formatCode>
                <c:ptCount val="4"/>
                <c:pt idx="0">
                  <c:v>0.41209095951192459</c:v>
                </c:pt>
                <c:pt idx="1">
                  <c:v>0.45483193277310924</c:v>
                </c:pt>
                <c:pt idx="2">
                  <c:v>0.45363179534033804</c:v>
                </c:pt>
                <c:pt idx="3">
                  <c:v>0.50459098497495825</c:v>
                </c:pt>
              </c:numCache>
            </c:numRef>
          </c:val>
        </c:ser>
        <c:ser>
          <c:idx val="6"/>
          <c:order val="1"/>
          <c:tx>
            <c:strRef>
              <c:f>'Medicaid Famis'!$A$31</c:f>
              <c:strCache>
                <c:ptCount val="1"/>
                <c:pt idx="0">
                  <c:v>TJHD</c:v>
                </c:pt>
              </c:strCache>
            </c:strRef>
          </c:tx>
          <c:spPr>
            <a:solidFill>
              <a:srgbClr val="00B050"/>
            </a:solidFill>
            <a:ln>
              <a:solidFill>
                <a:srgbClr val="00B050"/>
              </a:solidFill>
            </a:ln>
          </c:spPr>
          <c:invertIfNegative val="0"/>
          <c:cat>
            <c:strRef>
              <c:f>'Medicaid Famis'!$B$24:$E$24</c:f>
              <c:strCache>
                <c:ptCount val="4"/>
                <c:pt idx="0">
                  <c:v>2006-2007</c:v>
                </c:pt>
                <c:pt idx="1">
                  <c:v>2007-2008</c:v>
                </c:pt>
                <c:pt idx="2">
                  <c:v>2008-2009</c:v>
                </c:pt>
                <c:pt idx="3">
                  <c:v>2009-2010</c:v>
                </c:pt>
              </c:strCache>
            </c:strRef>
          </c:cat>
          <c:val>
            <c:numRef>
              <c:f>'Medicaid Famis'!$B$31:$E$31</c:f>
              <c:numCache>
                <c:formatCode>0.0%</c:formatCode>
                <c:ptCount val="4"/>
                <c:pt idx="0">
                  <c:v>0.40392731030918955</c:v>
                </c:pt>
                <c:pt idx="1">
                  <c:v>0.44198634972934808</c:v>
                </c:pt>
                <c:pt idx="2">
                  <c:v>0.4642402456376844</c:v>
                </c:pt>
                <c:pt idx="3">
                  <c:v>0.52336448598130836</c:v>
                </c:pt>
              </c:numCache>
            </c:numRef>
          </c:val>
        </c:ser>
        <c:dLbls>
          <c:showLegendKey val="0"/>
          <c:showVal val="0"/>
          <c:showCatName val="0"/>
          <c:showSerName val="0"/>
          <c:showPercent val="0"/>
          <c:showBubbleSize val="0"/>
        </c:dLbls>
        <c:gapWidth val="150"/>
        <c:axId val="114975488"/>
        <c:axId val="114977024"/>
      </c:barChart>
      <c:catAx>
        <c:axId val="114975488"/>
        <c:scaling>
          <c:orientation val="minMax"/>
        </c:scaling>
        <c:delete val="0"/>
        <c:axPos val="b"/>
        <c:majorTickMark val="out"/>
        <c:minorTickMark val="none"/>
        <c:tickLblPos val="nextTo"/>
        <c:txPr>
          <a:bodyPr/>
          <a:lstStyle/>
          <a:p>
            <a:pPr>
              <a:defRPr sz="1800"/>
            </a:pPr>
            <a:endParaRPr lang="en-US"/>
          </a:p>
        </c:txPr>
        <c:crossAx val="114977024"/>
        <c:crosses val="autoZero"/>
        <c:auto val="1"/>
        <c:lblAlgn val="ctr"/>
        <c:lblOffset val="100"/>
        <c:noMultiLvlLbl val="0"/>
      </c:catAx>
      <c:valAx>
        <c:axId val="114977024"/>
        <c:scaling>
          <c:orientation val="minMax"/>
          <c:max val="0.60000000000000064"/>
          <c:min val="0"/>
        </c:scaling>
        <c:delete val="0"/>
        <c:axPos val="l"/>
        <c:majorGridlines/>
        <c:numFmt formatCode="0%" sourceLinked="0"/>
        <c:majorTickMark val="out"/>
        <c:minorTickMark val="none"/>
        <c:tickLblPos val="nextTo"/>
        <c:txPr>
          <a:bodyPr/>
          <a:lstStyle/>
          <a:p>
            <a:pPr>
              <a:defRPr sz="1800"/>
            </a:pPr>
            <a:endParaRPr lang="en-US"/>
          </a:p>
        </c:txPr>
        <c:crossAx val="114975488"/>
        <c:crosses val="autoZero"/>
        <c:crossBetween val="between"/>
      </c:valAx>
      <c:spPr>
        <a:solidFill>
          <a:schemeClr val="bg1">
            <a:lumMod val="75000"/>
          </a:schemeClr>
        </a:solidFill>
        <a:ln>
          <a:solidFill>
            <a:srgbClr val="868686"/>
          </a:solidFill>
        </a:ln>
      </c:spPr>
    </c:plotArea>
    <c:legend>
      <c:legendPos val="b"/>
      <c:layout/>
      <c:overlay val="0"/>
      <c:spPr>
        <a:solidFill>
          <a:schemeClr val="bg1">
            <a:lumMod val="75000"/>
          </a:schemeClr>
        </a:solidFill>
      </c:spPr>
      <c:txPr>
        <a:bodyPr/>
        <a:lstStyle/>
        <a:p>
          <a:pPr>
            <a:defRPr sz="1800"/>
          </a:pPr>
          <a:endParaRPr lang="en-US"/>
        </a:p>
      </c:txPr>
    </c:legend>
    <c:plotVisOnly val="1"/>
    <c:dispBlanksAs val="gap"/>
    <c:showDLblsOverMax val="0"/>
  </c:chart>
  <c:txPr>
    <a:bodyPr/>
    <a:lstStyle/>
    <a:p>
      <a:pPr>
        <a:defRPr>
          <a:latin typeface="+mn-lt"/>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Age_Distribution!$C$5</c:f>
              <c:strCache>
                <c:ptCount val="1"/>
                <c:pt idx="0">
                  <c:v>2000</c:v>
                </c:pt>
              </c:strCache>
            </c:strRef>
          </c:tx>
          <c:invertIfNegative val="0"/>
          <c:cat>
            <c:multiLvlStrRef>
              <c:f>Age_Distribution!$F$1:$G$8</c:f>
              <c:multiLvlStrCache>
                <c:ptCount val="8"/>
                <c:lvl>
                  <c:pt idx="0">
                    <c:v>&lt; 18 yrs</c:v>
                  </c:pt>
                  <c:pt idx="1">
                    <c:v>18-44 yrs</c:v>
                  </c:pt>
                  <c:pt idx="2">
                    <c:v>45-64 yrs</c:v>
                  </c:pt>
                  <c:pt idx="3">
                    <c:v>65+ yrs</c:v>
                  </c:pt>
                  <c:pt idx="4">
                    <c:v>&lt; 18 yrs</c:v>
                  </c:pt>
                  <c:pt idx="5">
                    <c:v>18-44 yrs</c:v>
                  </c:pt>
                  <c:pt idx="6">
                    <c:v>45-64 yrs</c:v>
                  </c:pt>
                  <c:pt idx="7">
                    <c:v>65+ yrs</c:v>
                  </c:pt>
                </c:lvl>
                <c:lvl>
                  <c:pt idx="0">
                    <c:v>Albemarle</c:v>
                  </c:pt>
                  <c:pt idx="4">
                    <c:v>Charlottesville</c:v>
                  </c:pt>
                </c:lvl>
              </c:multiLvlStrCache>
            </c:multiLvlStrRef>
          </c:cat>
          <c:val>
            <c:numRef>
              <c:f>Age_Distribution!$H$1:$H$8</c:f>
              <c:numCache>
                <c:formatCode>General</c:formatCode>
                <c:ptCount val="8"/>
                <c:pt idx="0">
                  <c:v>19683</c:v>
                </c:pt>
                <c:pt idx="1">
                  <c:v>30245</c:v>
                </c:pt>
                <c:pt idx="2">
                  <c:v>19388</c:v>
                </c:pt>
                <c:pt idx="3">
                  <c:v>9920</c:v>
                </c:pt>
                <c:pt idx="4">
                  <c:v>6835</c:v>
                </c:pt>
                <c:pt idx="5">
                  <c:v>26813</c:v>
                </c:pt>
                <c:pt idx="6">
                  <c:v>6853</c:v>
                </c:pt>
                <c:pt idx="7">
                  <c:v>4548</c:v>
                </c:pt>
              </c:numCache>
            </c:numRef>
          </c:val>
        </c:ser>
        <c:ser>
          <c:idx val="1"/>
          <c:order val="1"/>
          <c:tx>
            <c:strRef>
              <c:f>Age_Distribution!$D$5</c:f>
              <c:strCache>
                <c:ptCount val="1"/>
                <c:pt idx="0">
                  <c:v>2010</c:v>
                </c:pt>
              </c:strCache>
            </c:strRef>
          </c:tx>
          <c:invertIfNegative val="0"/>
          <c:cat>
            <c:multiLvlStrRef>
              <c:f>Age_Distribution!$F$1:$G$8</c:f>
              <c:multiLvlStrCache>
                <c:ptCount val="8"/>
                <c:lvl>
                  <c:pt idx="0">
                    <c:v>&lt; 18 yrs</c:v>
                  </c:pt>
                  <c:pt idx="1">
                    <c:v>18-44 yrs</c:v>
                  </c:pt>
                  <c:pt idx="2">
                    <c:v>45-64 yrs</c:v>
                  </c:pt>
                  <c:pt idx="3">
                    <c:v>65+ yrs</c:v>
                  </c:pt>
                  <c:pt idx="4">
                    <c:v>&lt; 18 yrs</c:v>
                  </c:pt>
                  <c:pt idx="5">
                    <c:v>18-44 yrs</c:v>
                  </c:pt>
                  <c:pt idx="6">
                    <c:v>45-64 yrs</c:v>
                  </c:pt>
                  <c:pt idx="7">
                    <c:v>65+ yrs</c:v>
                  </c:pt>
                </c:lvl>
                <c:lvl>
                  <c:pt idx="0">
                    <c:v>Albemarle</c:v>
                  </c:pt>
                  <c:pt idx="4">
                    <c:v>Charlottesville</c:v>
                  </c:pt>
                </c:lvl>
              </c:multiLvlStrCache>
            </c:multiLvlStrRef>
          </c:cat>
          <c:val>
            <c:numRef>
              <c:f>Age_Distribution!$I$1:$I$8</c:f>
              <c:numCache>
                <c:formatCode>General</c:formatCode>
                <c:ptCount val="8"/>
                <c:pt idx="0">
                  <c:v>21285</c:v>
                </c:pt>
                <c:pt idx="1">
                  <c:v>36640</c:v>
                </c:pt>
                <c:pt idx="2">
                  <c:v>26861</c:v>
                </c:pt>
                <c:pt idx="3">
                  <c:v>14124</c:v>
                </c:pt>
                <c:pt idx="4">
                  <c:v>6474</c:v>
                </c:pt>
                <c:pt idx="5">
                  <c:v>24795</c:v>
                </c:pt>
                <c:pt idx="6">
                  <c:v>8189</c:v>
                </c:pt>
                <c:pt idx="7">
                  <c:v>4017</c:v>
                </c:pt>
              </c:numCache>
            </c:numRef>
          </c:val>
        </c:ser>
        <c:dLbls>
          <c:showLegendKey val="0"/>
          <c:showVal val="0"/>
          <c:showCatName val="0"/>
          <c:showSerName val="0"/>
          <c:showPercent val="0"/>
          <c:showBubbleSize val="0"/>
        </c:dLbls>
        <c:gapWidth val="150"/>
        <c:axId val="106898944"/>
        <c:axId val="106900480"/>
      </c:barChart>
      <c:catAx>
        <c:axId val="106898944"/>
        <c:scaling>
          <c:orientation val="minMax"/>
        </c:scaling>
        <c:delete val="0"/>
        <c:axPos val="b"/>
        <c:majorTickMark val="out"/>
        <c:minorTickMark val="none"/>
        <c:tickLblPos val="nextTo"/>
        <c:txPr>
          <a:bodyPr/>
          <a:lstStyle/>
          <a:p>
            <a:pPr>
              <a:defRPr sz="1400"/>
            </a:pPr>
            <a:endParaRPr lang="en-US"/>
          </a:p>
        </c:txPr>
        <c:crossAx val="106900480"/>
        <c:crosses val="autoZero"/>
        <c:auto val="1"/>
        <c:lblAlgn val="ctr"/>
        <c:lblOffset val="100"/>
        <c:noMultiLvlLbl val="0"/>
      </c:catAx>
      <c:valAx>
        <c:axId val="106900480"/>
        <c:scaling>
          <c:orientation val="minMax"/>
        </c:scaling>
        <c:delete val="0"/>
        <c:axPos val="l"/>
        <c:majorGridlines/>
        <c:title>
          <c:tx>
            <c:rich>
              <a:bodyPr rot="-5400000" vert="horz"/>
              <a:lstStyle/>
              <a:p>
                <a:pPr>
                  <a:defRPr sz="1600" b="0"/>
                </a:pPr>
                <a:r>
                  <a:rPr lang="en-US" sz="1600" b="0"/>
                  <a:t>Number of Persons</a:t>
                </a:r>
              </a:p>
            </c:rich>
          </c:tx>
          <c:overlay val="0"/>
        </c:title>
        <c:numFmt formatCode="General" sourceLinked="1"/>
        <c:majorTickMark val="out"/>
        <c:minorTickMark val="none"/>
        <c:tickLblPos val="nextTo"/>
        <c:txPr>
          <a:bodyPr/>
          <a:lstStyle/>
          <a:p>
            <a:pPr>
              <a:defRPr sz="1400"/>
            </a:pPr>
            <a:endParaRPr lang="en-US"/>
          </a:p>
        </c:txPr>
        <c:crossAx val="106898944"/>
        <c:crosses val="autoZero"/>
        <c:crossBetween val="between"/>
      </c:valAx>
      <c:spPr>
        <a:ln>
          <a:solidFill>
            <a:sysClr val="windowText" lastClr="000000"/>
          </a:solidFill>
        </a:ln>
      </c:spPr>
    </c:plotArea>
    <c:legend>
      <c:legendPos val="b"/>
      <c:layout>
        <c:manualLayout>
          <c:xMode val="edge"/>
          <c:yMode val="edge"/>
          <c:x val="0.38086922958159636"/>
          <c:y val="0.91148364382956826"/>
          <c:w val="0.21327273429056662"/>
          <c:h val="7.3875835705693269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2205014487807"/>
          <c:y val="0.14587471208956024"/>
          <c:w val="0.63997416338583235"/>
          <c:h val="0.80310483248418796"/>
        </c:manualLayout>
      </c:layout>
      <c:pieChart>
        <c:varyColors val="1"/>
        <c:ser>
          <c:idx val="0"/>
          <c:order val="0"/>
          <c:tx>
            <c:strRef>
              <c:f>'Population from Census Bureau'!$A$28</c:f>
              <c:strCache>
                <c:ptCount val="1"/>
                <c:pt idx="0">
                  <c:v>Louisa</c:v>
                </c:pt>
              </c:strCache>
            </c:strRef>
          </c:tx>
          <c:dPt>
            <c:idx val="0"/>
            <c:bubble3D val="0"/>
            <c:spPr>
              <a:solidFill>
                <a:schemeClr val="accent1"/>
              </a:solidFill>
            </c:spPr>
          </c:dPt>
          <c:dPt>
            <c:idx val="1"/>
            <c:bubble3D val="0"/>
          </c:dPt>
          <c:dPt>
            <c:idx val="2"/>
            <c:bubble3D val="0"/>
          </c:dPt>
          <c:dPt>
            <c:idx val="3"/>
            <c:bubble3D val="0"/>
          </c:dPt>
          <c:dPt>
            <c:idx val="4"/>
            <c:bubble3D val="0"/>
          </c:dPt>
          <c:dPt>
            <c:idx val="5"/>
            <c:bubble3D val="0"/>
          </c:dPt>
          <c:dLbls>
            <c:dLbl>
              <c:idx val="1"/>
              <c:numFmt formatCode="0%" sourceLinked="0"/>
              <c:spPr/>
              <c:txPr>
                <a:bodyPr/>
                <a:lstStyle/>
                <a:p>
                  <a:pPr>
                    <a:defRPr sz="1800" b="1">
                      <a:solidFill>
                        <a:schemeClr val="bg1"/>
                      </a:solidFill>
                    </a:defRPr>
                  </a:pPr>
                  <a:endParaRPr lang="en-US"/>
                </a:p>
              </c:txPr>
              <c:showLegendKey val="0"/>
              <c:showVal val="1"/>
              <c:showCatName val="0"/>
              <c:showSerName val="0"/>
              <c:showPercent val="0"/>
              <c:showBubbleSize val="0"/>
            </c:dLbl>
            <c:dLbl>
              <c:idx val="4"/>
              <c:numFmt formatCode="0.0%" sourceLinked="0"/>
              <c:spPr/>
              <c:txPr>
                <a:bodyPr/>
                <a:lstStyle/>
                <a:p>
                  <a:pPr>
                    <a:defRPr sz="1800" b="1"/>
                  </a:pPr>
                  <a:endParaRPr lang="en-US"/>
                </a:p>
              </c:txPr>
              <c:showLegendKey val="0"/>
              <c:showVal val="1"/>
              <c:showCatName val="0"/>
              <c:showSerName val="0"/>
              <c:showPercent val="0"/>
              <c:showBubbleSize val="0"/>
            </c:dLbl>
            <c:dLbl>
              <c:idx val="5"/>
              <c:numFmt formatCode="0.0%" sourceLinked="0"/>
              <c:spPr/>
              <c:txPr>
                <a:bodyPr/>
                <a:lstStyle/>
                <a:p>
                  <a:pPr>
                    <a:defRPr sz="1800" b="1"/>
                  </a:pPr>
                  <a:endParaRPr lang="en-US"/>
                </a:p>
              </c:txPr>
              <c:showLegendKey val="0"/>
              <c:showVal val="1"/>
              <c:showCatName val="0"/>
              <c:showSerName val="0"/>
              <c:showPercent val="0"/>
              <c:showBubbleSize val="0"/>
            </c:dLbl>
            <c:numFmt formatCode="0%" sourceLinked="0"/>
            <c:txPr>
              <a:bodyPr/>
              <a:lstStyle/>
              <a:p>
                <a:pPr>
                  <a:defRPr sz="1800" b="1"/>
                </a:pPr>
                <a:endParaRPr lang="en-US"/>
              </a:p>
            </c:txPr>
            <c:showLegendKey val="0"/>
            <c:showVal val="1"/>
            <c:showCatName val="0"/>
            <c:showSerName val="0"/>
            <c:showPercent val="0"/>
            <c:showBubbleSize val="0"/>
            <c:showLeaderLines val="1"/>
          </c:dLbls>
          <c:cat>
            <c:strRef>
              <c:f>'Population from Census Bureau'!$B$23:$G$23</c:f>
              <c:strCache>
                <c:ptCount val="6"/>
                <c:pt idx="0">
                  <c:v>White</c:v>
                </c:pt>
                <c:pt idx="1">
                  <c:v>Black or African American</c:v>
                </c:pt>
                <c:pt idx="2">
                  <c:v>Asian</c:v>
                </c:pt>
                <c:pt idx="3">
                  <c:v>Two or More Races</c:v>
                </c:pt>
                <c:pt idx="4">
                  <c:v>American Indian and Alaska Native</c:v>
                </c:pt>
                <c:pt idx="5">
                  <c:v>Native Hawaiian and Other Pacific Islander</c:v>
                </c:pt>
              </c:strCache>
            </c:strRef>
          </c:cat>
          <c:val>
            <c:numRef>
              <c:f>'Population from Census Bureau'!$B$28:$G$28</c:f>
              <c:numCache>
                <c:formatCode>0.0%</c:formatCode>
                <c:ptCount val="6"/>
                <c:pt idx="0">
                  <c:v>0.80004658204262258</c:v>
                </c:pt>
                <c:pt idx="1">
                  <c:v>0.16740421567485733</c:v>
                </c:pt>
                <c:pt idx="2">
                  <c:v>5.7936415511820197E-3</c:v>
                </c:pt>
                <c:pt idx="3">
                  <c:v>2.1806218702690113E-2</c:v>
                </c:pt>
                <c:pt idx="4">
                  <c:v>4.4835216024222664E-3</c:v>
                </c:pt>
                <c:pt idx="5">
                  <c:v>4.6582042622568998E-4</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3879609311131189"/>
          <c:y val="4.7857171843903396E-2"/>
          <c:w val="0.24820717082495836"/>
          <c:h val="0.91974381259479576"/>
        </c:manualLayout>
      </c:layout>
      <c:overlay val="1"/>
      <c:txPr>
        <a:bodyPr/>
        <a:lstStyle/>
        <a:p>
          <a:pPr>
            <a:defRPr sz="1400"/>
          </a:pPr>
          <a:endParaRPr lang="en-US"/>
        </a:p>
      </c:txPr>
    </c:legend>
    <c:plotVisOnly val="1"/>
    <c:dispBlanksAs val="zero"/>
    <c:showDLblsOverMax val="0"/>
  </c:chart>
  <c:spPr>
    <a:ln>
      <a:noFill/>
    </a:ln>
  </c:spPr>
  <c:txPr>
    <a:bodyPr/>
    <a:lstStyle/>
    <a:p>
      <a:pPr>
        <a:defRPr sz="1000" b="0" i="0" u="none" strike="noStrike" baseline="0">
          <a:solidFill>
            <a:srgbClr val="000000"/>
          </a:solidFill>
          <a:latin typeface="+mn-lt"/>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6.2623176758417651E-2"/>
          <c:y val="3.3716579919035546E-2"/>
          <c:w val="0.89780872703412073"/>
          <c:h val="0.81130861186722458"/>
        </c:manualLayout>
      </c:layout>
      <c:barChart>
        <c:barDir val="col"/>
        <c:grouping val="clustered"/>
        <c:varyColors val="0"/>
        <c:ser>
          <c:idx val="0"/>
          <c:order val="0"/>
          <c:tx>
            <c:strRef>
              <c:f>'Change in HispanicPop from CB'!$B$2:$C$2</c:f>
              <c:strCache>
                <c:ptCount val="1"/>
                <c:pt idx="0">
                  <c:v>2010</c:v>
                </c:pt>
              </c:strCache>
            </c:strRef>
          </c:tx>
          <c:invertIfNegative val="0"/>
          <c:dLbls>
            <c:txPr>
              <a:bodyPr/>
              <a:lstStyle/>
              <a:p>
                <a:pPr>
                  <a:defRPr sz="1800" b="1"/>
                </a:pPr>
                <a:endParaRPr lang="en-US"/>
              </a:p>
            </c:txPr>
            <c:dLblPos val="inEnd"/>
            <c:showLegendKey val="0"/>
            <c:showVal val="1"/>
            <c:showCatName val="0"/>
            <c:showSerName val="0"/>
            <c:showPercent val="0"/>
            <c:showBubbleSize val="0"/>
            <c:showLeaderLines val="0"/>
          </c:dLbls>
          <c:cat>
            <c:strRef>
              <c:f>'Change in HispanicPop from CB'!$A$8</c:f>
              <c:strCache>
                <c:ptCount val="1"/>
                <c:pt idx="0">
                  <c:v>Louisa</c:v>
                </c:pt>
              </c:strCache>
            </c:strRef>
          </c:cat>
          <c:val>
            <c:numRef>
              <c:f>'Change in HispanicPop from CB'!$B$8</c:f>
              <c:numCache>
                <c:formatCode>_(* #,##0_);_(* \(#,##0\);_(* "-"??_);_(@_)</c:formatCode>
                <c:ptCount val="1"/>
                <c:pt idx="0">
                  <c:v>762</c:v>
                </c:pt>
              </c:numCache>
            </c:numRef>
          </c:val>
        </c:ser>
        <c:ser>
          <c:idx val="1"/>
          <c:order val="1"/>
          <c:tx>
            <c:strRef>
              <c:f>'Change in HispanicPop from CB'!$D$2:$E$2</c:f>
              <c:strCache>
                <c:ptCount val="1"/>
                <c:pt idx="0">
                  <c:v>2014</c:v>
                </c:pt>
              </c:strCache>
            </c:strRef>
          </c:tx>
          <c:invertIfNegative val="0"/>
          <c:dLbls>
            <c:txPr>
              <a:bodyPr/>
              <a:lstStyle/>
              <a:p>
                <a:pPr>
                  <a:defRPr sz="1800" b="1">
                    <a:solidFill>
                      <a:schemeClr val="bg1"/>
                    </a:solidFill>
                  </a:defRPr>
                </a:pPr>
                <a:endParaRPr lang="en-US"/>
              </a:p>
            </c:txPr>
            <c:dLblPos val="inEnd"/>
            <c:showLegendKey val="0"/>
            <c:showVal val="1"/>
            <c:showCatName val="0"/>
            <c:showSerName val="0"/>
            <c:showPercent val="0"/>
            <c:showBubbleSize val="0"/>
            <c:showLeaderLines val="0"/>
          </c:dLbls>
          <c:cat>
            <c:strRef>
              <c:f>'Change in HispanicPop from CB'!$A$8</c:f>
              <c:strCache>
                <c:ptCount val="1"/>
                <c:pt idx="0">
                  <c:v>Louisa</c:v>
                </c:pt>
              </c:strCache>
            </c:strRef>
          </c:cat>
          <c:val>
            <c:numRef>
              <c:f>'Change in HispanicPop from CB'!$D$8</c:f>
              <c:numCache>
                <c:formatCode>_(* #,##0_);_(* \(#,##0\);_(* "-"??_);_(@_)</c:formatCode>
                <c:ptCount val="1"/>
                <c:pt idx="0">
                  <c:v>873</c:v>
                </c:pt>
              </c:numCache>
            </c:numRef>
          </c:val>
        </c:ser>
        <c:dLbls>
          <c:showLegendKey val="0"/>
          <c:showVal val="0"/>
          <c:showCatName val="0"/>
          <c:showSerName val="0"/>
          <c:showPercent val="0"/>
          <c:showBubbleSize val="0"/>
        </c:dLbls>
        <c:gapWidth val="60"/>
        <c:axId val="106834176"/>
        <c:axId val="106835968"/>
      </c:barChart>
      <c:catAx>
        <c:axId val="106834176"/>
        <c:scaling>
          <c:orientation val="minMax"/>
        </c:scaling>
        <c:delete val="0"/>
        <c:axPos val="b"/>
        <c:numFmt formatCode="General" sourceLinked="1"/>
        <c:majorTickMark val="out"/>
        <c:minorTickMark val="none"/>
        <c:tickLblPos val="nextTo"/>
        <c:txPr>
          <a:bodyPr rot="0" vert="horz"/>
          <a:lstStyle/>
          <a:p>
            <a:pPr>
              <a:defRPr sz="1800"/>
            </a:pPr>
            <a:endParaRPr lang="en-US"/>
          </a:p>
        </c:txPr>
        <c:crossAx val="106835968"/>
        <c:crosses val="autoZero"/>
        <c:auto val="1"/>
        <c:lblAlgn val="ctr"/>
        <c:lblOffset val="100"/>
        <c:noMultiLvlLbl val="0"/>
      </c:catAx>
      <c:valAx>
        <c:axId val="106835968"/>
        <c:scaling>
          <c:orientation val="minMax"/>
          <c:min val="0"/>
        </c:scaling>
        <c:delete val="1"/>
        <c:axPos val="l"/>
        <c:numFmt formatCode="_(* #,##0_);_(* \(#,##0\);_(* &quot;-&quot;??_);_(@_)" sourceLinked="1"/>
        <c:majorTickMark val="out"/>
        <c:minorTickMark val="none"/>
        <c:tickLblPos val="nextTo"/>
        <c:crossAx val="106834176"/>
        <c:crosses val="autoZero"/>
        <c:crossBetween val="between"/>
      </c:valAx>
      <c:spPr>
        <a:noFill/>
        <a:ln w="25400">
          <a:noFill/>
        </a:ln>
      </c:spPr>
    </c:plotArea>
    <c:legend>
      <c:legendPos val="b"/>
      <c:layout>
        <c:manualLayout>
          <c:xMode val="edge"/>
          <c:yMode val="edge"/>
          <c:x val="0.21780296065766633"/>
          <c:y val="0.91597378047951261"/>
          <c:w val="0.59345740286764581"/>
          <c:h val="8.3988957338881898E-2"/>
        </c:manualLayout>
      </c:layout>
      <c:overlay val="0"/>
      <c:txPr>
        <a:bodyPr/>
        <a:lstStyle/>
        <a:p>
          <a:pPr>
            <a:defRPr sz="18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866002122075166"/>
          <c:y val="4.0314153038562485E-2"/>
          <c:w val="0.87108327368169891"/>
          <c:h val="0.79649703139451467"/>
        </c:manualLayout>
      </c:layout>
      <c:bar3DChart>
        <c:barDir val="col"/>
        <c:grouping val="clustered"/>
        <c:varyColors val="0"/>
        <c:ser>
          <c:idx val="0"/>
          <c:order val="0"/>
          <c:tx>
            <c:strRef>
              <c:f>EducationalAttainment!$I$3</c:f>
              <c:strCache>
                <c:ptCount val="1"/>
                <c:pt idx="0">
                  <c:v>Louisa</c:v>
                </c:pt>
              </c:strCache>
            </c:strRef>
          </c:tx>
          <c:spPr>
            <a:solidFill>
              <a:schemeClr val="accent5">
                <a:lumMod val="20000"/>
                <a:lumOff val="80000"/>
              </a:schemeClr>
            </a:solidFill>
          </c:spPr>
          <c:invertIfNegative val="0"/>
          <c:dLbls>
            <c:numFmt formatCode="0%" sourceLinked="0"/>
            <c:showLegendKey val="0"/>
            <c:showVal val="1"/>
            <c:showCatName val="0"/>
            <c:showSerName val="0"/>
            <c:showPercent val="0"/>
            <c:showBubbleSize val="0"/>
            <c:showLeaderLines val="0"/>
          </c:dLbls>
          <c:cat>
            <c:strRef>
              <c:f>EducationalAttainment!$B$28:$B$30</c:f>
              <c:strCache>
                <c:ptCount val="3"/>
                <c:pt idx="0">
                  <c:v>High School</c:v>
                </c:pt>
                <c:pt idx="1">
                  <c:v>Bachelor's Degree</c:v>
                </c:pt>
                <c:pt idx="2">
                  <c:v>Advanced Degree</c:v>
                </c:pt>
              </c:strCache>
            </c:strRef>
          </c:cat>
          <c:val>
            <c:numRef>
              <c:f>EducationalAttainment!$I$28:$I$30</c:f>
              <c:numCache>
                <c:formatCode>0.0%</c:formatCode>
                <c:ptCount val="3"/>
                <c:pt idx="0">
                  <c:v>0.82699999999999996</c:v>
                </c:pt>
                <c:pt idx="1">
                  <c:v>0.192</c:v>
                </c:pt>
                <c:pt idx="2">
                  <c:v>6.8000000000000005E-2</c:v>
                </c:pt>
              </c:numCache>
            </c:numRef>
          </c:val>
        </c:ser>
        <c:ser>
          <c:idx val="1"/>
          <c:order val="1"/>
          <c:tx>
            <c:strRef>
              <c:f>EducationalAttainment!$D$3</c:f>
              <c:strCache>
                <c:ptCount val="1"/>
                <c:pt idx="0">
                  <c:v>Virginia</c:v>
                </c:pt>
              </c:strCache>
            </c:strRef>
          </c:tx>
          <c:invertIfNegative val="0"/>
          <c:dLbls>
            <c:numFmt formatCode="0%" sourceLinked="0"/>
            <c:showLegendKey val="0"/>
            <c:showVal val="1"/>
            <c:showCatName val="0"/>
            <c:showSerName val="0"/>
            <c:showPercent val="0"/>
            <c:showBubbleSize val="0"/>
            <c:showLeaderLines val="0"/>
          </c:dLbls>
          <c:val>
            <c:numRef>
              <c:f>EducationalAttainment!$D$28:$D$30</c:f>
              <c:numCache>
                <c:formatCode>0.0%</c:formatCode>
                <c:ptCount val="3"/>
                <c:pt idx="0">
                  <c:v>0.879</c:v>
                </c:pt>
                <c:pt idx="1">
                  <c:v>0.35799999999999998</c:v>
                </c:pt>
                <c:pt idx="2">
                  <c:v>0.15</c:v>
                </c:pt>
              </c:numCache>
            </c:numRef>
          </c:val>
        </c:ser>
        <c:dLbls>
          <c:showLegendKey val="0"/>
          <c:showVal val="0"/>
          <c:showCatName val="0"/>
          <c:showSerName val="0"/>
          <c:showPercent val="0"/>
          <c:showBubbleSize val="0"/>
        </c:dLbls>
        <c:gapWidth val="150"/>
        <c:shape val="cone"/>
        <c:axId val="106875520"/>
        <c:axId val="106881792"/>
        <c:axId val="0"/>
      </c:bar3DChart>
      <c:catAx>
        <c:axId val="106875520"/>
        <c:scaling>
          <c:orientation val="minMax"/>
        </c:scaling>
        <c:delete val="0"/>
        <c:axPos val="b"/>
        <c:title>
          <c:tx>
            <c:rich>
              <a:bodyPr/>
              <a:lstStyle/>
              <a:p>
                <a:pPr>
                  <a:defRPr/>
                </a:pPr>
                <a:r>
                  <a:rPr lang="en-US"/>
                  <a:t>Degree Type</a:t>
                </a:r>
              </a:p>
            </c:rich>
          </c:tx>
          <c:layout/>
          <c:overlay val="0"/>
        </c:title>
        <c:numFmt formatCode="General" sourceLinked="1"/>
        <c:majorTickMark val="out"/>
        <c:minorTickMark val="none"/>
        <c:tickLblPos val="nextTo"/>
        <c:txPr>
          <a:bodyPr/>
          <a:lstStyle/>
          <a:p>
            <a:pPr>
              <a:defRPr sz="1400"/>
            </a:pPr>
            <a:endParaRPr lang="en-US"/>
          </a:p>
        </c:txPr>
        <c:crossAx val="106881792"/>
        <c:crosses val="autoZero"/>
        <c:auto val="1"/>
        <c:lblAlgn val="ctr"/>
        <c:lblOffset val="100"/>
        <c:noMultiLvlLbl val="0"/>
      </c:catAx>
      <c:valAx>
        <c:axId val="106881792"/>
        <c:scaling>
          <c:orientation val="minMax"/>
        </c:scaling>
        <c:delete val="0"/>
        <c:axPos val="l"/>
        <c:numFmt formatCode="0%" sourceLinked="0"/>
        <c:majorTickMark val="out"/>
        <c:minorTickMark val="none"/>
        <c:tickLblPos val="nextTo"/>
        <c:crossAx val="106875520"/>
        <c:crosses val="autoZero"/>
        <c:crossBetween val="between"/>
      </c:valAx>
    </c:plotArea>
    <c:legend>
      <c:legendPos val="r"/>
      <c:layout>
        <c:manualLayout>
          <c:xMode val="edge"/>
          <c:yMode val="edge"/>
          <c:x val="0.75861992629709163"/>
          <c:y val="0.10801455845236393"/>
          <c:w val="0.22286142262520214"/>
          <c:h val="0.1959297791095859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17875754642987E-2"/>
          <c:y val="4.0314153038562485E-2"/>
          <c:w val="0.80711018413931757"/>
          <c:h val="0.84391886379814962"/>
        </c:manualLayout>
      </c:layout>
      <c:barChart>
        <c:barDir val="col"/>
        <c:grouping val="stacked"/>
        <c:varyColors val="0"/>
        <c:ser>
          <c:idx val="0"/>
          <c:order val="0"/>
          <c:tx>
            <c:strRef>
              <c:f>'Adult Literacy'!$C$4</c:f>
              <c:strCache>
                <c:ptCount val="1"/>
                <c:pt idx="0">
                  <c:v>Not Literate</c:v>
                </c:pt>
              </c:strCache>
            </c:strRef>
          </c:tx>
          <c:spPr>
            <a:solidFill>
              <a:schemeClr val="accent4">
                <a:lumMod val="40000"/>
                <a:lumOff val="60000"/>
              </a:schemeClr>
            </a:solidFill>
          </c:spPr>
          <c:invertIfNegative val="0"/>
          <c:dLbls>
            <c:dLbl>
              <c:idx val="0"/>
              <c:layout>
                <c:manualLayout>
                  <c:x val="-1.7731892555983694E-3"/>
                  <c:y val="5.5164058722932171E-3"/>
                </c:manualLayout>
              </c:layout>
              <c:showLegendKey val="0"/>
              <c:showVal val="1"/>
              <c:showCatName val="0"/>
              <c:showSerName val="0"/>
              <c:showPercent val="0"/>
              <c:showBubbleSize val="0"/>
            </c:dLbl>
            <c:dLbl>
              <c:idx val="1"/>
              <c:layout>
                <c:manualLayout>
                  <c:x val="-1.7731892555983694E-3"/>
                  <c:y val="-8.2749345932663313E-3"/>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('Adult Literacy'!$A$9,'Adult Literacy'!$A$11)</c:f>
              <c:strCache>
                <c:ptCount val="2"/>
                <c:pt idx="0">
                  <c:v>Louisa County</c:v>
                </c:pt>
                <c:pt idx="1">
                  <c:v>VA</c:v>
                </c:pt>
              </c:strCache>
            </c:strRef>
          </c:cat>
          <c:val>
            <c:numRef>
              <c:f>('Adult Literacy'!$C$9,'Adult Literacy'!$C$11)</c:f>
              <c:numCache>
                <c:formatCode>0%</c:formatCode>
                <c:ptCount val="2"/>
                <c:pt idx="0">
                  <c:v>0.13118344040999999</c:v>
                </c:pt>
                <c:pt idx="1">
                  <c:v>0.12</c:v>
                </c:pt>
              </c:numCache>
            </c:numRef>
          </c:val>
        </c:ser>
        <c:ser>
          <c:idx val="1"/>
          <c:order val="1"/>
          <c:tx>
            <c:strRef>
              <c:f>'Adult Literacy'!$D$4</c:f>
              <c:strCache>
                <c:ptCount val="1"/>
                <c:pt idx="0">
                  <c:v>Literate</c:v>
                </c:pt>
              </c:strCache>
            </c:strRef>
          </c:tx>
          <c:spPr>
            <a:solidFill>
              <a:schemeClr val="accent6">
                <a:lumMod val="75000"/>
              </a:schemeClr>
            </a:solidFill>
          </c:spPr>
          <c:invertIfNegative val="0"/>
          <c:dLbls>
            <c:dLbl>
              <c:idx val="0"/>
              <c:layout>
                <c:manualLayout>
                  <c:x val="-2.8811358686547162E-3"/>
                  <c:y val="-0.22949803508311639"/>
                </c:manualLayout>
              </c:layout>
              <c:showLegendKey val="0"/>
              <c:showVal val="1"/>
              <c:showCatName val="0"/>
              <c:showSerName val="0"/>
              <c:showPercent val="0"/>
              <c:showBubbleSize val="0"/>
            </c:dLbl>
            <c:dLbl>
              <c:idx val="1"/>
              <c:layout>
                <c:manualLayout>
                  <c:x val="3.5460992907801421E-4"/>
                  <c:y val="-0.21624836618909507"/>
                </c:manualLayout>
              </c:layout>
              <c:showLegendKey val="0"/>
              <c:showVal val="1"/>
              <c:showCatName val="0"/>
              <c:showSerName val="0"/>
              <c:showPercent val="0"/>
              <c:showBubbleSize val="0"/>
            </c:dLbl>
            <c:dLbl>
              <c:idx val="2"/>
              <c:layout>
                <c:manualLayout>
                  <c:x val="3.679008209080248E-3"/>
                  <c:y val="-0.2175399944312513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('Adult Literacy'!$A$9,'Adult Literacy'!$A$11)</c:f>
              <c:strCache>
                <c:ptCount val="2"/>
                <c:pt idx="0">
                  <c:v>Louisa County</c:v>
                </c:pt>
                <c:pt idx="1">
                  <c:v>VA</c:v>
                </c:pt>
              </c:strCache>
            </c:strRef>
          </c:cat>
          <c:val>
            <c:numRef>
              <c:f>('Adult Literacy'!$D$9,'Adult Literacy'!$D$11)</c:f>
              <c:numCache>
                <c:formatCode>0%</c:formatCode>
                <c:ptCount val="2"/>
                <c:pt idx="0">
                  <c:v>0.86881655959000004</c:v>
                </c:pt>
                <c:pt idx="1">
                  <c:v>0.88</c:v>
                </c:pt>
              </c:numCache>
            </c:numRef>
          </c:val>
        </c:ser>
        <c:dLbls>
          <c:showLegendKey val="0"/>
          <c:showVal val="0"/>
          <c:showCatName val="0"/>
          <c:showSerName val="0"/>
          <c:showPercent val="0"/>
          <c:showBubbleSize val="0"/>
        </c:dLbls>
        <c:gapWidth val="150"/>
        <c:overlap val="100"/>
        <c:axId val="107078400"/>
        <c:axId val="107079936"/>
      </c:barChart>
      <c:catAx>
        <c:axId val="107078400"/>
        <c:scaling>
          <c:orientation val="minMax"/>
        </c:scaling>
        <c:delete val="0"/>
        <c:axPos val="b"/>
        <c:majorTickMark val="out"/>
        <c:minorTickMark val="none"/>
        <c:tickLblPos val="nextTo"/>
        <c:txPr>
          <a:bodyPr/>
          <a:lstStyle/>
          <a:p>
            <a:pPr>
              <a:defRPr b="1"/>
            </a:pPr>
            <a:endParaRPr lang="en-US"/>
          </a:p>
        </c:txPr>
        <c:crossAx val="107079936"/>
        <c:crosses val="autoZero"/>
        <c:auto val="1"/>
        <c:lblAlgn val="ctr"/>
        <c:lblOffset val="100"/>
        <c:noMultiLvlLbl val="0"/>
      </c:catAx>
      <c:valAx>
        <c:axId val="107079936"/>
        <c:scaling>
          <c:orientation val="minMax"/>
        </c:scaling>
        <c:delete val="1"/>
        <c:axPos val="l"/>
        <c:numFmt formatCode="0%" sourceLinked="1"/>
        <c:majorTickMark val="out"/>
        <c:minorTickMark val="none"/>
        <c:tickLblPos val="nextTo"/>
        <c:crossAx val="107078400"/>
        <c:crosses val="autoZero"/>
        <c:crossBetween val="between"/>
      </c:valAx>
    </c:plotArea>
    <c:legend>
      <c:legendPos val="r"/>
      <c:layout>
        <c:manualLayout>
          <c:xMode val="edge"/>
          <c:yMode val="edge"/>
          <c:x val="0.7719984320897203"/>
          <c:y val="0.15062027779236759"/>
          <c:w val="0.22467331211258168"/>
          <c:h val="0.4508134964759101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'PALS-K School Readiness'!$A$35</c:f>
              <c:strCache>
                <c:ptCount val="1"/>
                <c:pt idx="0">
                  <c:v>Louisa</c:v>
                </c:pt>
              </c:strCache>
            </c:strRef>
          </c:tx>
          <c:spPr>
            <a:ln w="57150">
              <a:solidFill>
                <a:schemeClr val="accent5">
                  <a:lumMod val="20000"/>
                  <a:lumOff val="80000"/>
                </a:schemeClr>
              </a:solidFill>
            </a:ln>
          </c:spPr>
          <c:marker>
            <c:symbol val="diamond"/>
            <c:size val="5"/>
            <c:spPr>
              <a:solidFill>
                <a:schemeClr val="accent6"/>
              </a:solidFill>
              <a:ln w="57150">
                <a:solidFill>
                  <a:schemeClr val="accent5">
                    <a:lumMod val="20000"/>
                    <a:lumOff val="80000"/>
                  </a:schemeClr>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numFmt formatCode="0%" sourceLinked="0"/>
            <c:txPr>
              <a:bodyPr/>
              <a:lstStyle/>
              <a:p>
                <a:pPr>
                  <a:defRPr sz="1800"/>
                </a:pPr>
                <a:endParaRPr lang="en-US"/>
              </a:p>
            </c:txPr>
            <c:dLblPos val="b"/>
            <c:showLegendKey val="0"/>
            <c:showVal val="1"/>
            <c:showCatName val="0"/>
            <c:showSerName val="0"/>
            <c:showPercent val="0"/>
            <c:showBubbleSize val="0"/>
            <c:showLeaderLines val="0"/>
          </c:dLbls>
          <c:cat>
            <c:strRef>
              <c:f>'PALS-K School Readiness'!$B$30:$F$30</c:f>
              <c:strCache>
                <c:ptCount val="5"/>
                <c:pt idx="0">
                  <c:v>2010-11</c:v>
                </c:pt>
                <c:pt idx="1">
                  <c:v>2011-12</c:v>
                </c:pt>
                <c:pt idx="2">
                  <c:v>2012-13</c:v>
                </c:pt>
                <c:pt idx="3">
                  <c:v>2013-14</c:v>
                </c:pt>
                <c:pt idx="4">
                  <c:v>2014-15</c:v>
                </c:pt>
              </c:strCache>
            </c:strRef>
          </c:cat>
          <c:val>
            <c:numRef>
              <c:f>'PALS-K School Readiness'!$B$35:$F$35</c:f>
              <c:numCache>
                <c:formatCode>0.0%</c:formatCode>
                <c:ptCount val="5"/>
                <c:pt idx="0">
                  <c:v>0.16700000000000001</c:v>
                </c:pt>
                <c:pt idx="1">
                  <c:v>9.4E-2</c:v>
                </c:pt>
                <c:pt idx="2">
                  <c:v>9.1999999999999998E-2</c:v>
                </c:pt>
                <c:pt idx="3">
                  <c:v>9.5000000000000001E-2</c:v>
                </c:pt>
                <c:pt idx="4">
                  <c:v>8.5999999999999993E-2</c:v>
                </c:pt>
              </c:numCache>
            </c:numRef>
          </c:val>
          <c:smooth val="0"/>
        </c:ser>
        <c:ser>
          <c:idx val="2"/>
          <c:order val="1"/>
          <c:tx>
            <c:strRef>
              <c:f>'PALS-K School Readiness'!$A$37</c:f>
              <c:strCache>
                <c:ptCount val="1"/>
                <c:pt idx="0">
                  <c:v>Virginia</c:v>
                </c:pt>
              </c:strCache>
            </c:strRef>
          </c:tx>
          <c:spPr>
            <a:ln>
              <a:solidFill>
                <a:schemeClr val="tx1"/>
              </a:solidFill>
            </a:ln>
          </c:spPr>
          <c:marker>
            <c:symbol val="none"/>
          </c:marker>
          <c:val>
            <c:numRef>
              <c:f>'PALS-K School Readiness'!$B$37:$F$37</c:f>
              <c:numCache>
                <c:formatCode>0.0%</c:formatCode>
                <c:ptCount val="5"/>
                <c:pt idx="0">
                  <c:v>0.13400000000000001</c:v>
                </c:pt>
                <c:pt idx="1">
                  <c:v>0.125</c:v>
                </c:pt>
                <c:pt idx="2">
                  <c:v>0.13</c:v>
                </c:pt>
                <c:pt idx="3">
                  <c:v>0.125</c:v>
                </c:pt>
                <c:pt idx="4">
                  <c:v>0.129</c:v>
                </c:pt>
              </c:numCache>
            </c:numRef>
          </c:val>
          <c:smooth val="0"/>
        </c:ser>
        <c:dLbls>
          <c:showLegendKey val="0"/>
          <c:showVal val="0"/>
          <c:showCatName val="0"/>
          <c:showSerName val="0"/>
          <c:showPercent val="0"/>
          <c:showBubbleSize val="0"/>
        </c:dLbls>
        <c:marker val="1"/>
        <c:smooth val="0"/>
        <c:axId val="107137664"/>
        <c:axId val="107143552"/>
      </c:lineChart>
      <c:catAx>
        <c:axId val="107137664"/>
        <c:scaling>
          <c:orientation val="minMax"/>
        </c:scaling>
        <c:delete val="0"/>
        <c:axPos val="b"/>
        <c:majorTickMark val="out"/>
        <c:minorTickMark val="none"/>
        <c:tickLblPos val="nextTo"/>
        <c:txPr>
          <a:bodyPr/>
          <a:lstStyle/>
          <a:p>
            <a:pPr>
              <a:defRPr sz="1800"/>
            </a:pPr>
            <a:endParaRPr lang="en-US"/>
          </a:p>
        </c:txPr>
        <c:crossAx val="107143552"/>
        <c:crosses val="autoZero"/>
        <c:auto val="1"/>
        <c:lblAlgn val="ctr"/>
        <c:lblOffset val="100"/>
        <c:noMultiLvlLbl val="0"/>
      </c:catAx>
      <c:valAx>
        <c:axId val="107143552"/>
        <c:scaling>
          <c:orientation val="minMax"/>
          <c:max val="0.26"/>
          <c:min val="0"/>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107137664"/>
        <c:crosses val="autoZero"/>
        <c:crossBetween val="between"/>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625489310132"/>
          <c:y val="5.6562362574549975E-2"/>
          <c:w val="0.832523993656752"/>
          <c:h val="0.70492164855566186"/>
        </c:manualLayout>
      </c:layout>
      <c:lineChart>
        <c:grouping val="standard"/>
        <c:varyColors val="0"/>
        <c:ser>
          <c:idx val="7"/>
          <c:order val="0"/>
          <c:tx>
            <c:strRef>
              <c:f>'Median Household Income'!$A$9</c:f>
              <c:strCache>
                <c:ptCount val="1"/>
                <c:pt idx="0">
                  <c:v>Louisa</c:v>
                </c:pt>
              </c:strCache>
            </c:strRef>
          </c:tx>
          <c:spPr>
            <a:ln>
              <a:solidFill>
                <a:schemeClr val="accent5">
                  <a:lumMod val="20000"/>
                  <a:lumOff val="80000"/>
                </a:schemeClr>
              </a:solidFill>
            </a:ln>
          </c:spPr>
          <c:marker>
            <c:symbol val="circle"/>
            <c:size val="7"/>
            <c:spPr>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c:spPr>
          </c:marker>
          <c:cat>
            <c:numRef>
              <c:f>'Median Household Income'!$L$4:$P$4</c:f>
              <c:numCache>
                <c:formatCode>General</c:formatCode>
                <c:ptCount val="5"/>
                <c:pt idx="0">
                  <c:v>2010</c:v>
                </c:pt>
                <c:pt idx="1">
                  <c:v>2011</c:v>
                </c:pt>
                <c:pt idx="2">
                  <c:v>2012</c:v>
                </c:pt>
                <c:pt idx="3">
                  <c:v>2013</c:v>
                </c:pt>
                <c:pt idx="4">
                  <c:v>2014</c:v>
                </c:pt>
              </c:numCache>
            </c:numRef>
          </c:cat>
          <c:val>
            <c:numRef>
              <c:f>'Median Household Income'!$L$9:$P$9</c:f>
              <c:numCache>
                <c:formatCode>"$"#,##0</c:formatCode>
                <c:ptCount val="5"/>
                <c:pt idx="0">
                  <c:v>50101</c:v>
                </c:pt>
                <c:pt idx="1">
                  <c:v>53267</c:v>
                </c:pt>
                <c:pt idx="2" formatCode="_(&quot;$&quot;* #,##0_);_(&quot;$&quot;* \(#,##0\);_(&quot;$&quot;* &quot;-&quot;??_);_(@_)">
                  <c:v>54836</c:v>
                </c:pt>
                <c:pt idx="3">
                  <c:v>53170</c:v>
                </c:pt>
                <c:pt idx="4" formatCode="&quot;$&quot;#,##0_);[Red]\(&quot;$&quot;#,##0\)">
                  <c:v>60121</c:v>
                </c:pt>
              </c:numCache>
            </c:numRef>
          </c:val>
          <c:smooth val="0"/>
        </c:ser>
        <c:ser>
          <c:idx val="5"/>
          <c:order val="1"/>
          <c:tx>
            <c:strRef>
              <c:f>'Median Household Income'!$A$11</c:f>
              <c:strCache>
                <c:ptCount val="1"/>
                <c:pt idx="0">
                  <c:v>Virginia</c:v>
                </c:pt>
              </c:strCache>
            </c:strRef>
          </c:tx>
          <c:spPr>
            <a:ln>
              <a:solidFill>
                <a:schemeClr val="tx1"/>
              </a:solidFill>
            </a:ln>
          </c:spPr>
          <c:marker>
            <c:symbol val="triangle"/>
            <c:size val="7"/>
            <c:spPr>
              <a:solidFill>
                <a:schemeClr val="tx2"/>
              </a:solidFill>
              <a:ln>
                <a:solidFill>
                  <a:schemeClr val="tx1"/>
                </a:solidFill>
              </a:ln>
              <a:scene3d>
                <a:camera prst="orthographicFront"/>
                <a:lightRig rig="threePt" dir="t"/>
              </a:scene3d>
              <a:sp3d>
                <a:bevelT/>
              </a:sp3d>
            </c:spPr>
          </c:marker>
          <c:cat>
            <c:numRef>
              <c:f>'Median Household Income'!$L$4:$P$4</c:f>
              <c:numCache>
                <c:formatCode>General</c:formatCode>
                <c:ptCount val="5"/>
                <c:pt idx="0">
                  <c:v>2010</c:v>
                </c:pt>
                <c:pt idx="1">
                  <c:v>2011</c:v>
                </c:pt>
                <c:pt idx="2">
                  <c:v>2012</c:v>
                </c:pt>
                <c:pt idx="3">
                  <c:v>2013</c:v>
                </c:pt>
                <c:pt idx="4">
                  <c:v>2014</c:v>
                </c:pt>
              </c:numCache>
            </c:numRef>
          </c:cat>
          <c:val>
            <c:numRef>
              <c:f>'Median Household Income'!$L$11:$P$11</c:f>
              <c:numCache>
                <c:formatCode>"$"#,##0</c:formatCode>
                <c:ptCount val="5"/>
                <c:pt idx="0">
                  <c:v>60665</c:v>
                </c:pt>
                <c:pt idx="1">
                  <c:v>61877</c:v>
                </c:pt>
                <c:pt idx="2" formatCode="_(&quot;$&quot;* #,##0_);_(&quot;$&quot;* \(#,##0\);_(&quot;$&quot;* &quot;-&quot;??_);_(@_)">
                  <c:v>61782</c:v>
                </c:pt>
                <c:pt idx="3">
                  <c:v>62745</c:v>
                </c:pt>
                <c:pt idx="4" formatCode="&quot;$&quot;#,##0_);[Red]\(&quot;$&quot;#,##0\)">
                  <c:v>64923</c:v>
                </c:pt>
              </c:numCache>
            </c:numRef>
          </c:val>
          <c:smooth val="0"/>
        </c:ser>
        <c:ser>
          <c:idx val="6"/>
          <c:order val="2"/>
          <c:tx>
            <c:strRef>
              <c:f>'Median Household Income'!$A$12</c:f>
              <c:strCache>
                <c:ptCount val="1"/>
                <c:pt idx="0">
                  <c:v>U.S.</c:v>
                </c:pt>
              </c:strCache>
            </c:strRef>
          </c:tx>
          <c:spPr>
            <a:ln>
              <a:solidFill>
                <a:prstClr val="black"/>
              </a:solidFill>
            </a:ln>
          </c:spPr>
          <c:marker>
            <c:spPr>
              <a:ln>
                <a:solidFill>
                  <a:prstClr val="black"/>
                </a:solidFill>
              </a:ln>
              <a:scene3d>
                <a:camera prst="orthographicFront"/>
                <a:lightRig rig="threePt" dir="t"/>
              </a:scene3d>
              <a:sp3d>
                <a:bevelT/>
              </a:sp3d>
            </c:spPr>
          </c:marker>
          <c:cat>
            <c:numRef>
              <c:f>'Median Household Income'!$L$4:$P$4</c:f>
              <c:numCache>
                <c:formatCode>General</c:formatCode>
                <c:ptCount val="5"/>
                <c:pt idx="0">
                  <c:v>2010</c:v>
                </c:pt>
                <c:pt idx="1">
                  <c:v>2011</c:v>
                </c:pt>
                <c:pt idx="2">
                  <c:v>2012</c:v>
                </c:pt>
                <c:pt idx="3">
                  <c:v>2013</c:v>
                </c:pt>
                <c:pt idx="4">
                  <c:v>2014</c:v>
                </c:pt>
              </c:numCache>
            </c:numRef>
          </c:cat>
          <c:val>
            <c:numRef>
              <c:f>'Median Household Income'!$L$12:$P$12</c:f>
              <c:numCache>
                <c:formatCode>"$"#,##0</c:formatCode>
                <c:ptCount val="5"/>
                <c:pt idx="0">
                  <c:v>50046</c:v>
                </c:pt>
                <c:pt idx="1">
                  <c:v>50502</c:v>
                </c:pt>
                <c:pt idx="2" formatCode="_(&quot;$&quot;* #,##0_);_(&quot;$&quot;* \(#,##0\);_(&quot;$&quot;* &quot;-&quot;??_);_(@_)">
                  <c:v>51371</c:v>
                </c:pt>
                <c:pt idx="3">
                  <c:v>52250</c:v>
                </c:pt>
                <c:pt idx="4" formatCode="&quot;$&quot;#,##0_);[Red]\(&quot;$&quot;#,##0\)">
                  <c:v>53657</c:v>
                </c:pt>
              </c:numCache>
            </c:numRef>
          </c:val>
          <c:smooth val="0"/>
        </c:ser>
        <c:dLbls>
          <c:showLegendKey val="0"/>
          <c:showVal val="0"/>
          <c:showCatName val="0"/>
          <c:showSerName val="0"/>
          <c:showPercent val="0"/>
          <c:showBubbleSize val="0"/>
        </c:dLbls>
        <c:marker val="1"/>
        <c:smooth val="0"/>
        <c:axId val="107463424"/>
        <c:axId val="107465344"/>
      </c:lineChart>
      <c:catAx>
        <c:axId val="107463424"/>
        <c:scaling>
          <c:orientation val="minMax"/>
        </c:scaling>
        <c:delete val="0"/>
        <c:axPos val="b"/>
        <c:numFmt formatCode="General" sourceLinked="1"/>
        <c:majorTickMark val="out"/>
        <c:minorTickMark val="none"/>
        <c:tickLblPos val="nextTo"/>
        <c:crossAx val="107465344"/>
        <c:crosses val="autoZero"/>
        <c:auto val="1"/>
        <c:lblAlgn val="ctr"/>
        <c:lblOffset val="100"/>
        <c:noMultiLvlLbl val="0"/>
      </c:catAx>
      <c:valAx>
        <c:axId val="107465344"/>
        <c:scaling>
          <c:orientation val="minMax"/>
        </c:scaling>
        <c:delete val="0"/>
        <c:axPos val="l"/>
        <c:majorGridlines/>
        <c:numFmt formatCode="&quot;$&quot;#,##0" sourceLinked="0"/>
        <c:majorTickMark val="out"/>
        <c:minorTickMark val="none"/>
        <c:tickLblPos val="nextTo"/>
        <c:crossAx val="107463424"/>
        <c:crosses val="autoZero"/>
        <c:crossBetween val="between"/>
        <c:majorUnit val="10000"/>
      </c:valAx>
      <c:spPr>
        <a:solidFill>
          <a:schemeClr val="bg1">
            <a:lumMod val="65000"/>
          </a:schemeClr>
        </a:solidFill>
        <a:ln>
          <a:solidFill>
            <a:srgbClr val="868686"/>
          </a:solidFill>
        </a:ln>
      </c:spPr>
    </c:plotArea>
    <c:legend>
      <c:legendPos val="b"/>
      <c:layout>
        <c:manualLayout>
          <c:xMode val="edge"/>
          <c:yMode val="edge"/>
          <c:x val="0"/>
          <c:y val="0.89964165800030138"/>
          <c:w val="1"/>
          <c:h val="0.10035836187953476"/>
        </c:manualLayout>
      </c:layout>
      <c:overlay val="0"/>
    </c:legend>
    <c:plotVisOnly val="1"/>
    <c:dispBlanksAs val="gap"/>
    <c:showDLblsOverMax val="0"/>
  </c:chart>
  <c:spPr>
    <a:ln>
      <a:noFill/>
    </a:ln>
  </c:spPr>
  <c:txPr>
    <a:bodyPr/>
    <a:lstStyle/>
    <a:p>
      <a:pPr>
        <a:defRPr sz="1400">
          <a:latin typeface="+mn-lt"/>
          <a:cs typeface="Arial"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2-22T08:41:18.988" idx="9">
    <p:pos x="10" y="10"/>
    <p:text>Working on getting updated data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2-22T08:18:37.774" idx="4">
    <p:pos x="10" y="10"/>
    <p:text>Working on getting updated data</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2-22T08:20:38.077" idx="5">
    <p:pos x="10" y="10"/>
    <p:text>Working on getting updated data (this will be the new format of the previous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2-22T08:22:37.284" idx="6">
    <p:pos x="10" y="10"/>
    <p:text>Working on getting updated data</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1-07T12:57:49.165" idx="7">
    <p:pos x="-8" y="10"/>
    <p:text>Working on getting updated data. Tara emailed contacts at MJH.
*Check numbers on data spreadsheet--totals not adding up</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1-14T14:48:01.764" idx="8">
    <p:pos x="10" y="10"/>
    <p:text>Working on getting updated data. Tara emailed contacts at MJH.</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chemeClr val="accent5">
            <a:lumMod val="20000"/>
            <a:lumOff val="80000"/>
          </a:schemeClr>
        </a:solidFill>
      </dgm:spPr>
      <dgm:t>
        <a:bodyPr/>
        <a:lstStyle/>
        <a:p>
          <a:r>
            <a:rPr lang="en-US" dirty="0" smtClean="0">
              <a:solidFill>
                <a:schemeClr val="tx1"/>
              </a:solidFill>
            </a:rPr>
            <a:t>Louisa</a:t>
          </a:r>
        </a:p>
        <a:p>
          <a:r>
            <a:rPr lang="en-US" dirty="0" smtClean="0">
              <a:solidFill>
                <a:schemeClr val="tx1"/>
              </a:solidFill>
            </a:rPr>
            <a:t>(3%)</a:t>
          </a:r>
          <a:endParaRPr lang="en-US"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tx2"/>
        </a:solidFill>
      </dgm:spPr>
      <dgm:t>
        <a:bodyPr/>
        <a:lstStyle/>
        <a:p>
          <a:r>
            <a:rPr lang="en-US" dirty="0" smtClean="0"/>
            <a:t>Virginia</a:t>
          </a:r>
        </a:p>
        <a:p>
          <a:r>
            <a:rPr lang="en-US" dirty="0" smtClean="0"/>
            <a:t>(10%)</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F712B1F9-E7F8-44EC-9E27-777F6AE5D9BA}" type="presOf" srcId="{C770543A-EB95-4B07-96D6-98292318F117}" destId="{A9998F7E-6CFD-4F3D-B28B-134BE7F4469D}" srcOrd="0" destOrd="0" presId="urn:microsoft.com/office/officeart/2008/layout/AlternatingHexagons"/>
    <dgm:cxn modelId="{693E2216-1208-47BC-9B9E-EAE0355BB996}" type="presOf" srcId="{530901E8-541A-4301-9B0F-80820CCAD55D}" destId="{DB13369F-3425-4DE2-A327-E32BBDC777E2}" srcOrd="0" destOrd="0" presId="urn:microsoft.com/office/officeart/2008/layout/AlternatingHexagons"/>
    <dgm:cxn modelId="{648638E7-8B63-47D6-B8E4-80135BBF7D36}"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38C673B-3B06-49AE-925C-320F59AAD821}" type="presParOf" srcId="{A9998F7E-6CFD-4F3D-B28B-134BE7F4469D}" destId="{28E0D33F-6C53-4D7C-8298-74F2F9CFEFEC}" srcOrd="0" destOrd="0" presId="urn:microsoft.com/office/officeart/2008/layout/AlternatingHexagons"/>
    <dgm:cxn modelId="{AA28ED72-E8BD-4EA3-AE7C-63694796ABD1}" type="presParOf" srcId="{28E0D33F-6C53-4D7C-8298-74F2F9CFEFEC}" destId="{190AD4B5-9661-42D0-9C70-112BEF9E2044}" srcOrd="0" destOrd="0" presId="urn:microsoft.com/office/officeart/2008/layout/AlternatingHexagons"/>
    <dgm:cxn modelId="{31127F58-0118-4E1C-842F-EC9EF7C9C91C}" type="presParOf" srcId="{28E0D33F-6C53-4D7C-8298-74F2F9CFEFEC}" destId="{6606250D-75F9-4CCA-B6E5-494B4469DE5B}" srcOrd="1" destOrd="0" presId="urn:microsoft.com/office/officeart/2008/layout/AlternatingHexagons"/>
    <dgm:cxn modelId="{A6423FC6-9A03-4E35-B644-3FE309BB76AC}" type="presParOf" srcId="{28E0D33F-6C53-4D7C-8298-74F2F9CFEFEC}" destId="{A6A0BAB3-3705-48E9-ADDD-C9E13082F2FE}" srcOrd="2" destOrd="0" presId="urn:microsoft.com/office/officeart/2008/layout/AlternatingHexagons"/>
    <dgm:cxn modelId="{B968AB60-30DB-4259-92B7-48425ACD6846}" type="presParOf" srcId="{28E0D33F-6C53-4D7C-8298-74F2F9CFEFEC}" destId="{90E4F595-C5D4-413C-8C3F-82FB0CCDDFD6}" srcOrd="3" destOrd="0" presId="urn:microsoft.com/office/officeart/2008/layout/AlternatingHexagons"/>
    <dgm:cxn modelId="{1FBFFA97-F7D8-4380-B06A-32A1DB2D3ACF}"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tx2"/>
        </a:solidFill>
      </dgm:spPr>
      <dgm:t>
        <a:bodyPr/>
        <a:lstStyle/>
        <a:p>
          <a:pPr>
            <a:lnSpc>
              <a:spcPct val="150000"/>
            </a:lnSpc>
          </a:pPr>
          <a:r>
            <a:rPr lang="en-US" sz="3200" dirty="0" smtClean="0"/>
            <a:t>Virginia</a:t>
          </a:r>
        </a:p>
        <a:p>
          <a:pPr>
            <a:lnSpc>
              <a:spcPct val="90000"/>
            </a:lnSpc>
          </a:pPr>
          <a:r>
            <a:rPr lang="en-US" sz="2800" dirty="0" smtClean="0"/>
            <a:t>(9%)</a:t>
          </a:r>
          <a:endParaRPr lang="en-US" sz="2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bg1">
            <a:lumMod val="65000"/>
          </a:schemeClr>
        </a:solidFill>
      </dgm:spPr>
      <dgm:t>
        <a:bodyPr/>
        <a:lstStyle/>
        <a:p>
          <a:pPr>
            <a:lnSpc>
              <a:spcPct val="100000"/>
            </a:lnSpc>
          </a:pPr>
          <a:r>
            <a:rPr lang="en-US" sz="3200" dirty="0" smtClean="0"/>
            <a:t>U.S.</a:t>
          </a:r>
        </a:p>
        <a:p>
          <a:pPr>
            <a:lnSpc>
              <a:spcPct val="150000"/>
            </a:lnSpc>
          </a:pPr>
          <a:r>
            <a:rPr lang="en-US" sz="2800" dirty="0" smtClean="0"/>
            <a:t>(8%)</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22109934-FCB4-44A2-A91A-BFBC0C085BE1}" type="presOf" srcId="{530901E8-541A-4301-9B0F-80820CCAD55D}" destId="{DB13369F-3425-4DE2-A327-E32BBDC777E2}" srcOrd="0" destOrd="0" presId="urn:microsoft.com/office/officeart/2008/layout/AlternatingHexagons"/>
    <dgm:cxn modelId="{9B50325C-F9CF-49FA-BF0C-0CF3CAF90633}"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3AAECB6-37B9-4D37-9AA3-25CAA0E7AD27}" type="presOf" srcId="{DD46E45C-E087-465C-8140-7CF4129333F9}" destId="{190AD4B5-9661-42D0-9C70-112BEF9E2044}" srcOrd="0" destOrd="0" presId="urn:microsoft.com/office/officeart/2008/layout/AlternatingHexagons"/>
    <dgm:cxn modelId="{889CF6D8-D604-4E01-9118-DF5AD885A52C}" type="presParOf" srcId="{A9998F7E-6CFD-4F3D-B28B-134BE7F4469D}" destId="{28E0D33F-6C53-4D7C-8298-74F2F9CFEFEC}" srcOrd="0" destOrd="0" presId="urn:microsoft.com/office/officeart/2008/layout/AlternatingHexagons"/>
    <dgm:cxn modelId="{DDA15A49-6D2A-47BA-8CC6-854CCF51514F}" type="presParOf" srcId="{28E0D33F-6C53-4D7C-8298-74F2F9CFEFEC}" destId="{190AD4B5-9661-42D0-9C70-112BEF9E2044}" srcOrd="0" destOrd="0" presId="urn:microsoft.com/office/officeart/2008/layout/AlternatingHexagons"/>
    <dgm:cxn modelId="{562F12B0-F3A8-4B90-86C7-B69E62C9F081}" type="presParOf" srcId="{28E0D33F-6C53-4D7C-8298-74F2F9CFEFEC}" destId="{6606250D-75F9-4CCA-B6E5-494B4469DE5B}" srcOrd="1" destOrd="0" presId="urn:microsoft.com/office/officeart/2008/layout/AlternatingHexagons"/>
    <dgm:cxn modelId="{26484A4F-A8D1-4862-B194-14ED4F0BCEC9}" type="presParOf" srcId="{28E0D33F-6C53-4D7C-8298-74F2F9CFEFEC}" destId="{A6A0BAB3-3705-48E9-ADDD-C9E13082F2FE}" srcOrd="2" destOrd="0" presId="urn:microsoft.com/office/officeart/2008/layout/AlternatingHexagons"/>
    <dgm:cxn modelId="{1A5B8CF2-20B6-478B-BA8E-2D1F458F57DA}" type="presParOf" srcId="{28E0D33F-6C53-4D7C-8298-74F2F9CFEFEC}" destId="{90E4F595-C5D4-413C-8C3F-82FB0CCDDFD6}" srcOrd="3" destOrd="0" presId="urn:microsoft.com/office/officeart/2008/layout/AlternatingHexagons"/>
    <dgm:cxn modelId="{B9DB5E44-4791-44EB-95CB-19A7748DE07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800" dirty="0" smtClean="0">
              <a:solidFill>
                <a:schemeClr val="tx2"/>
              </a:solidFill>
            </a:rPr>
            <a:t>Louisa</a:t>
          </a:r>
        </a:p>
        <a:p>
          <a:r>
            <a:rPr lang="en-US" sz="2600" dirty="0" smtClean="0">
              <a:solidFill>
                <a:schemeClr val="tx2"/>
              </a:solidFill>
            </a:rPr>
            <a:t>(20%)</a:t>
          </a:r>
          <a:endParaRPr lang="en-US" sz="26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500" dirty="0" smtClean="0"/>
            <a:t> </a:t>
          </a:r>
          <a:r>
            <a:rPr lang="en-US" sz="2600" dirty="0" smtClean="0"/>
            <a:t>(17%)</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98162591-5A83-4F7F-9135-8579EE2221F6}" srcId="{C770543A-EB95-4B07-96D6-98292318F117}" destId="{DD46E45C-E087-465C-8140-7CF4129333F9}" srcOrd="0" destOrd="0" parTransId="{32559E5E-7EB6-436D-B085-5D231C7AB3A8}" sibTransId="{530901E8-541A-4301-9B0F-80820CCAD55D}"/>
    <dgm:cxn modelId="{C5567E97-6CE3-4083-8587-0F6C5674A01E}" type="presOf" srcId="{530901E8-541A-4301-9B0F-80820CCAD55D}" destId="{DB13369F-3425-4DE2-A327-E32BBDC777E2}" srcOrd="0" destOrd="0" presId="urn:microsoft.com/office/officeart/2008/layout/AlternatingHexagons"/>
    <dgm:cxn modelId="{213A2CA8-5A56-40A4-8E36-BC54F6B64A74}" type="presOf" srcId="{C770543A-EB95-4B07-96D6-98292318F117}" destId="{A9998F7E-6CFD-4F3D-B28B-134BE7F4469D}" srcOrd="0" destOrd="0" presId="urn:microsoft.com/office/officeart/2008/layout/AlternatingHexagons"/>
    <dgm:cxn modelId="{A6026B40-AD53-4ED9-83DC-3A6078E13865}" type="presOf" srcId="{DD46E45C-E087-465C-8140-7CF4129333F9}" destId="{190AD4B5-9661-42D0-9C70-112BEF9E2044}" srcOrd="0" destOrd="0" presId="urn:microsoft.com/office/officeart/2008/layout/AlternatingHexagons"/>
    <dgm:cxn modelId="{46D47D14-7AA6-43B2-927A-8E7B2D4AE423}" type="presParOf" srcId="{A9998F7E-6CFD-4F3D-B28B-134BE7F4469D}" destId="{28E0D33F-6C53-4D7C-8298-74F2F9CFEFEC}" srcOrd="0" destOrd="0" presId="urn:microsoft.com/office/officeart/2008/layout/AlternatingHexagons"/>
    <dgm:cxn modelId="{2A12A9DE-157C-4736-8126-48D6CA8D2A21}" type="presParOf" srcId="{28E0D33F-6C53-4D7C-8298-74F2F9CFEFEC}" destId="{190AD4B5-9661-42D0-9C70-112BEF9E2044}" srcOrd="0" destOrd="0" presId="urn:microsoft.com/office/officeart/2008/layout/AlternatingHexagons"/>
    <dgm:cxn modelId="{066B2739-CC7A-4F8B-835F-107FF3B7DB73}" type="presParOf" srcId="{28E0D33F-6C53-4D7C-8298-74F2F9CFEFEC}" destId="{6606250D-75F9-4CCA-B6E5-494B4469DE5B}" srcOrd="1" destOrd="0" presId="urn:microsoft.com/office/officeart/2008/layout/AlternatingHexagons"/>
    <dgm:cxn modelId="{6702479D-3CFD-4D7A-AC18-F1AF4D7A5804}" type="presParOf" srcId="{28E0D33F-6C53-4D7C-8298-74F2F9CFEFEC}" destId="{A6A0BAB3-3705-48E9-ADDD-C9E13082F2FE}" srcOrd="2" destOrd="0" presId="urn:microsoft.com/office/officeart/2008/layout/AlternatingHexagons"/>
    <dgm:cxn modelId="{BB561A17-5645-4A78-95A1-B21451A5F8F9}" type="presParOf" srcId="{28E0D33F-6C53-4D7C-8298-74F2F9CFEFEC}" destId="{90E4F595-C5D4-413C-8C3F-82FB0CCDDFD6}" srcOrd="3" destOrd="0" presId="urn:microsoft.com/office/officeart/2008/layout/AlternatingHexagons"/>
    <dgm:cxn modelId="{2B639E24-1FF9-4C06-B6F8-09FBA00BB5C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200" b="1" dirty="0" smtClean="0"/>
            <a:t>Albemarle </a:t>
          </a:r>
        </a:p>
        <a:p>
          <a:r>
            <a:rPr lang="en-US" sz="2600" dirty="0" smtClean="0"/>
            <a:t>(__%)</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200" b="1" dirty="0" smtClean="0"/>
            <a:t>Charlottesville</a:t>
          </a:r>
          <a:r>
            <a:rPr lang="en-US" sz="2500" dirty="0" smtClean="0"/>
            <a:t> </a:t>
          </a:r>
          <a:r>
            <a:rPr lang="en-US" sz="2600" dirty="0" smtClean="0"/>
            <a:t>(__%)</a:t>
          </a:r>
          <a:r>
            <a:rPr lang="en-US" sz="2000" dirty="0" smtClean="0"/>
            <a:t>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2711FAFD-7152-4886-A960-77EFD34C95E5}" type="presOf" srcId="{C770543A-EB95-4B07-96D6-98292318F117}" destId="{A9998F7E-6CFD-4F3D-B28B-134BE7F4469D}" srcOrd="0" destOrd="0" presId="urn:microsoft.com/office/officeart/2008/layout/AlternatingHexagons"/>
    <dgm:cxn modelId="{834399B8-9F83-47A4-8EA9-AFB0E489600B}" type="presOf" srcId="{530901E8-541A-4301-9B0F-80820CCAD55D}" destId="{DB13369F-3425-4DE2-A327-E32BBDC777E2}" srcOrd="0" destOrd="0" presId="urn:microsoft.com/office/officeart/2008/layout/AlternatingHexagons"/>
    <dgm:cxn modelId="{89C5AC35-7CE4-4FDE-9D6F-9961AE6747FB}"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C26BFFF-1E83-4245-987B-D1EFA3F194B0}" type="presParOf" srcId="{A9998F7E-6CFD-4F3D-B28B-134BE7F4469D}" destId="{28E0D33F-6C53-4D7C-8298-74F2F9CFEFEC}" srcOrd="0" destOrd="0" presId="urn:microsoft.com/office/officeart/2008/layout/AlternatingHexagons"/>
    <dgm:cxn modelId="{BDEE7490-5067-4487-B3DD-895AE2EBC002}" type="presParOf" srcId="{28E0D33F-6C53-4D7C-8298-74F2F9CFEFEC}" destId="{190AD4B5-9661-42D0-9C70-112BEF9E2044}" srcOrd="0" destOrd="0" presId="urn:microsoft.com/office/officeart/2008/layout/AlternatingHexagons"/>
    <dgm:cxn modelId="{378ADD2B-ACDA-4FD4-B2BC-5D3F147DDF13}" type="presParOf" srcId="{28E0D33F-6C53-4D7C-8298-74F2F9CFEFEC}" destId="{6606250D-75F9-4CCA-B6E5-494B4469DE5B}" srcOrd="1" destOrd="0" presId="urn:microsoft.com/office/officeart/2008/layout/AlternatingHexagons"/>
    <dgm:cxn modelId="{61E0AC15-4EE2-41AA-A22B-F08651C22028}" type="presParOf" srcId="{28E0D33F-6C53-4D7C-8298-74F2F9CFEFEC}" destId="{A6A0BAB3-3705-48E9-ADDD-C9E13082F2FE}" srcOrd="2" destOrd="0" presId="urn:microsoft.com/office/officeart/2008/layout/AlternatingHexagons"/>
    <dgm:cxn modelId="{705ED28C-800B-417E-BF50-A0B7BEBBBB51}" type="presParOf" srcId="{28E0D33F-6C53-4D7C-8298-74F2F9CFEFEC}" destId="{90E4F595-C5D4-413C-8C3F-82FB0CCDDFD6}" srcOrd="3" destOrd="0" presId="urn:microsoft.com/office/officeart/2008/layout/AlternatingHexagons"/>
    <dgm:cxn modelId="{826BF4A7-979D-43FB-8054-75CB2644885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400" b="1" dirty="0" smtClean="0">
              <a:solidFill>
                <a:schemeClr val="tx2"/>
              </a:solidFill>
            </a:rPr>
            <a:t>Louisa</a:t>
          </a:r>
        </a:p>
        <a:p>
          <a:r>
            <a:rPr lang="en-US" sz="2400" dirty="0" smtClean="0">
              <a:solidFill>
                <a:schemeClr val="tx2"/>
              </a:solidFill>
            </a:rPr>
            <a:t>6,686</a:t>
          </a:r>
        </a:p>
        <a:p>
          <a:r>
            <a:rPr lang="en-US" sz="2400" dirty="0" smtClean="0">
              <a:solidFill>
                <a:schemeClr val="tx2"/>
              </a:solidFill>
            </a:rPr>
            <a:t>Individuals</a:t>
          </a:r>
          <a:endParaRPr lang="en-US" sz="24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00000"/>
            </a:lnSpc>
          </a:pPr>
          <a:r>
            <a:rPr lang="en-US" sz="2400" b="1" dirty="0" smtClean="0"/>
            <a:t>Virginia</a:t>
          </a:r>
        </a:p>
        <a:p>
          <a:pPr>
            <a:lnSpc>
              <a:spcPct val="100000"/>
            </a:lnSpc>
          </a:pPr>
          <a:r>
            <a:rPr lang="en-US" sz="2800" dirty="0" smtClean="0"/>
            <a:t>1,334</a:t>
          </a:r>
        </a:p>
        <a:p>
          <a:pPr>
            <a:lnSpc>
              <a:spcPct val="100000"/>
            </a:lnSpc>
          </a:pPr>
          <a:r>
            <a:rPr lang="en-US" sz="24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16407" custLinFactNeighborY="-8895"/>
      <dgm:spPr/>
      <dgm:t>
        <a:bodyPr/>
        <a:lstStyle/>
        <a:p>
          <a:endParaRPr lang="en-US"/>
        </a:p>
      </dgm:t>
    </dgm:pt>
  </dgm:ptLst>
  <dgm:cxnLst>
    <dgm:cxn modelId="{2BE7154D-00F5-4E11-A7EA-299BC1FF0D62}" type="presOf" srcId="{530901E8-541A-4301-9B0F-80820CCAD55D}" destId="{DB13369F-3425-4DE2-A327-E32BBDC777E2}" srcOrd="0" destOrd="0" presId="urn:microsoft.com/office/officeart/2008/layout/AlternatingHexagons"/>
    <dgm:cxn modelId="{C34C7179-FC65-4966-8897-52826DCCA3EF}" type="presOf" srcId="{DD46E45C-E087-465C-8140-7CF4129333F9}" destId="{190AD4B5-9661-42D0-9C70-112BEF9E2044}" srcOrd="0" destOrd="0" presId="urn:microsoft.com/office/officeart/2008/layout/AlternatingHexagons"/>
    <dgm:cxn modelId="{76E613D4-4F3F-4560-B467-5F5015D9E076}"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DF968186-E890-428D-8C18-2C734BD1419C}" type="presParOf" srcId="{A9998F7E-6CFD-4F3D-B28B-134BE7F4469D}" destId="{28E0D33F-6C53-4D7C-8298-74F2F9CFEFEC}" srcOrd="0" destOrd="0" presId="urn:microsoft.com/office/officeart/2008/layout/AlternatingHexagons"/>
    <dgm:cxn modelId="{BA511247-1B08-4C10-BB63-CD7C33D28803}" type="presParOf" srcId="{28E0D33F-6C53-4D7C-8298-74F2F9CFEFEC}" destId="{190AD4B5-9661-42D0-9C70-112BEF9E2044}" srcOrd="0" destOrd="0" presId="urn:microsoft.com/office/officeart/2008/layout/AlternatingHexagons"/>
    <dgm:cxn modelId="{5FE7C06E-D583-4A1E-80F0-55F4D425CAE1}" type="presParOf" srcId="{28E0D33F-6C53-4D7C-8298-74F2F9CFEFEC}" destId="{6606250D-75F9-4CCA-B6E5-494B4469DE5B}" srcOrd="1" destOrd="0" presId="urn:microsoft.com/office/officeart/2008/layout/AlternatingHexagons"/>
    <dgm:cxn modelId="{F9E005CC-52A8-4BE8-8EFE-D6120BF1AFA8}" type="presParOf" srcId="{28E0D33F-6C53-4D7C-8298-74F2F9CFEFEC}" destId="{A6A0BAB3-3705-48E9-ADDD-C9E13082F2FE}" srcOrd="2" destOrd="0" presId="urn:microsoft.com/office/officeart/2008/layout/AlternatingHexagons"/>
    <dgm:cxn modelId="{5F9902B1-D25E-491D-A1F1-E0E9DC17F18C}" type="presParOf" srcId="{28E0D33F-6C53-4D7C-8298-74F2F9CFEFEC}" destId="{90E4F595-C5D4-413C-8C3F-82FB0CCDDFD6}" srcOrd="3" destOrd="0" presId="urn:microsoft.com/office/officeart/2008/layout/AlternatingHexagons"/>
    <dgm:cxn modelId="{9F216487-5703-4391-8550-9DE4A4E734D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200" b="1" dirty="0" smtClean="0">
              <a:solidFill>
                <a:schemeClr val="tx2"/>
              </a:solidFill>
            </a:rPr>
            <a:t>Louisa</a:t>
          </a:r>
        </a:p>
        <a:p>
          <a:r>
            <a:rPr lang="en-US" sz="2000" dirty="0" smtClean="0">
              <a:solidFill>
                <a:schemeClr val="tx2"/>
              </a:solidFill>
            </a:rPr>
            <a:t>11,317</a:t>
          </a:r>
        </a:p>
        <a:p>
          <a:r>
            <a:rPr lang="en-US" sz="2000" dirty="0" smtClean="0">
              <a:solidFill>
                <a:schemeClr val="tx2"/>
              </a:solidFill>
            </a:rPr>
            <a:t>Individuals</a:t>
          </a:r>
          <a:endParaRPr lang="en-US" sz="20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00000"/>
            </a:lnSpc>
          </a:pPr>
          <a:r>
            <a:rPr lang="en-US" sz="2200" b="1" dirty="0" smtClean="0"/>
            <a:t>Virginia</a:t>
          </a:r>
        </a:p>
        <a:p>
          <a:pPr>
            <a:lnSpc>
              <a:spcPct val="100000"/>
            </a:lnSpc>
          </a:pPr>
          <a:r>
            <a:rPr lang="en-US" sz="2500" dirty="0" smtClean="0"/>
            <a:t>1,649</a:t>
          </a:r>
          <a:endParaRPr lang="en-US" sz="2600" dirty="0" smtClean="0"/>
        </a:p>
        <a:p>
          <a:pPr>
            <a:lnSpc>
              <a:spcPct val="100000"/>
            </a:lnSpc>
          </a:pPr>
          <a:r>
            <a:rPr lang="en-US" sz="20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10086" custScaleY="169626" custLinFactX="-5280" custLinFactNeighborX="-100000" custLinFactNeighborY="4594">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19946" custScaleY="167180" custLinFactNeighborX="54491" custLinFactNeighborY="4467"/>
      <dgm:spPr/>
      <dgm:t>
        <a:bodyPr/>
        <a:lstStyle/>
        <a:p>
          <a:endParaRPr lang="en-US"/>
        </a:p>
      </dgm:t>
    </dgm:pt>
  </dgm:ptLst>
  <dgm:cxnLst>
    <dgm:cxn modelId="{61A2C0E5-0684-4120-A9CF-AFBC0D425C77}" type="presOf" srcId="{C770543A-EB95-4B07-96D6-98292318F117}" destId="{A9998F7E-6CFD-4F3D-B28B-134BE7F4469D}" srcOrd="0" destOrd="0" presId="urn:microsoft.com/office/officeart/2008/layout/AlternatingHexagons"/>
    <dgm:cxn modelId="{796A75FE-6351-4EB8-8F93-FD247ECFB993}"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1DD1B3F1-F7A4-465B-9FE2-BB4363706695}" type="presOf" srcId="{DD46E45C-E087-465C-8140-7CF4129333F9}" destId="{190AD4B5-9661-42D0-9C70-112BEF9E2044}" srcOrd="0" destOrd="0" presId="urn:microsoft.com/office/officeart/2008/layout/AlternatingHexagons"/>
    <dgm:cxn modelId="{E2DD3535-672E-4BD2-A525-AF0E2DE01DD3}" type="presParOf" srcId="{A9998F7E-6CFD-4F3D-B28B-134BE7F4469D}" destId="{28E0D33F-6C53-4D7C-8298-74F2F9CFEFEC}" srcOrd="0" destOrd="0" presId="urn:microsoft.com/office/officeart/2008/layout/AlternatingHexagons"/>
    <dgm:cxn modelId="{CE047108-E07F-45CF-95B1-6678730582FC}" type="presParOf" srcId="{28E0D33F-6C53-4D7C-8298-74F2F9CFEFEC}" destId="{190AD4B5-9661-42D0-9C70-112BEF9E2044}" srcOrd="0" destOrd="0" presId="urn:microsoft.com/office/officeart/2008/layout/AlternatingHexagons"/>
    <dgm:cxn modelId="{D77848A4-7263-4BCC-9137-CA6B6796B0A1}" type="presParOf" srcId="{28E0D33F-6C53-4D7C-8298-74F2F9CFEFEC}" destId="{6606250D-75F9-4CCA-B6E5-494B4469DE5B}" srcOrd="1" destOrd="0" presId="urn:microsoft.com/office/officeart/2008/layout/AlternatingHexagons"/>
    <dgm:cxn modelId="{513AE248-0C3C-41D7-BAE5-80D07F8734C7}" type="presParOf" srcId="{28E0D33F-6C53-4D7C-8298-74F2F9CFEFEC}" destId="{A6A0BAB3-3705-48E9-ADDD-C9E13082F2FE}" srcOrd="2" destOrd="0" presId="urn:microsoft.com/office/officeart/2008/layout/AlternatingHexagons"/>
    <dgm:cxn modelId="{27B22F6C-33F9-465B-BCD7-DF8AD5BBC41A}" type="presParOf" srcId="{28E0D33F-6C53-4D7C-8298-74F2F9CFEFEC}" destId="{90E4F595-C5D4-413C-8C3F-82FB0CCDDFD6}" srcOrd="3" destOrd="0" presId="urn:microsoft.com/office/officeart/2008/layout/AlternatingHexagons"/>
    <dgm:cxn modelId="{107205C1-B5B7-430C-9C69-EA89208E1B5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100" b="1" dirty="0" smtClean="0">
              <a:solidFill>
                <a:schemeClr val="tx2"/>
              </a:solidFill>
            </a:rPr>
            <a:t>Louisa</a:t>
          </a:r>
        </a:p>
        <a:p>
          <a:r>
            <a:rPr lang="en-US" sz="2000" dirty="0" smtClean="0">
              <a:solidFill>
                <a:schemeClr val="tx2"/>
              </a:solidFill>
            </a:rPr>
            <a:t>6,789</a:t>
          </a:r>
        </a:p>
        <a:p>
          <a:r>
            <a:rPr lang="en-US" sz="2000" dirty="0" smtClean="0">
              <a:solidFill>
                <a:schemeClr val="tx2"/>
              </a:solidFill>
            </a:rPr>
            <a:t>Individuals</a:t>
          </a:r>
          <a:endParaRPr lang="en-US" sz="20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00000"/>
            </a:lnSpc>
          </a:pPr>
          <a:r>
            <a:rPr lang="en-US" sz="2200" b="1" dirty="0" smtClean="0"/>
            <a:t>Virginia</a:t>
          </a:r>
        </a:p>
        <a:p>
          <a:pPr>
            <a:lnSpc>
              <a:spcPct val="100000"/>
            </a:lnSpc>
          </a:pPr>
          <a:r>
            <a:rPr lang="en-US" sz="2500" dirty="0" smtClean="0"/>
            <a:t>724</a:t>
          </a:r>
          <a:endParaRPr lang="en-US" sz="2600" dirty="0" smtClean="0"/>
        </a:p>
        <a:p>
          <a:pPr>
            <a:lnSpc>
              <a:spcPct val="100000"/>
            </a:lnSpc>
          </a:pPr>
          <a:r>
            <a:rPr lang="en-US" sz="2000" dirty="0" smtClean="0"/>
            <a:t>Individuals </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60531" custScaleY="169626" custLinFactX="-31040" custLinFactNeighborX="-100000" custLinFactNeighborY="148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58998" custScaleY="167180" custLinFactNeighborX="92061" custLinFactNeighborY="4749"/>
      <dgm:spPr/>
      <dgm:t>
        <a:bodyPr/>
        <a:lstStyle/>
        <a:p>
          <a:endParaRPr lang="en-US"/>
        </a:p>
      </dgm:t>
    </dgm:pt>
  </dgm:ptLst>
  <dgm:cxnLst>
    <dgm:cxn modelId="{B51885B8-8D59-4367-A2B5-A6DD282582B6}" type="presOf" srcId="{C770543A-EB95-4B07-96D6-98292318F117}" destId="{A9998F7E-6CFD-4F3D-B28B-134BE7F4469D}" srcOrd="0" destOrd="0" presId="urn:microsoft.com/office/officeart/2008/layout/AlternatingHexagons"/>
    <dgm:cxn modelId="{42A7C41B-38D6-479E-8F6E-69B93C6C453D}"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90FCFF4A-177F-48F2-AF6C-D4837BA8B86E}" type="presOf" srcId="{DD46E45C-E087-465C-8140-7CF4129333F9}" destId="{190AD4B5-9661-42D0-9C70-112BEF9E2044}" srcOrd="0" destOrd="0" presId="urn:microsoft.com/office/officeart/2008/layout/AlternatingHexagons"/>
    <dgm:cxn modelId="{77A729DF-BEC6-4F26-B77E-F95579FC9513}" type="presParOf" srcId="{A9998F7E-6CFD-4F3D-B28B-134BE7F4469D}" destId="{28E0D33F-6C53-4D7C-8298-74F2F9CFEFEC}" srcOrd="0" destOrd="0" presId="urn:microsoft.com/office/officeart/2008/layout/AlternatingHexagons"/>
    <dgm:cxn modelId="{BD43A818-3984-4CF4-98B9-314486A41C43}" type="presParOf" srcId="{28E0D33F-6C53-4D7C-8298-74F2F9CFEFEC}" destId="{190AD4B5-9661-42D0-9C70-112BEF9E2044}" srcOrd="0" destOrd="0" presId="urn:microsoft.com/office/officeart/2008/layout/AlternatingHexagons"/>
    <dgm:cxn modelId="{56F54F94-98BF-4A17-B262-88E08F13D757}" type="presParOf" srcId="{28E0D33F-6C53-4D7C-8298-74F2F9CFEFEC}" destId="{6606250D-75F9-4CCA-B6E5-494B4469DE5B}" srcOrd="1" destOrd="0" presId="urn:microsoft.com/office/officeart/2008/layout/AlternatingHexagons"/>
    <dgm:cxn modelId="{DE6256D8-23D6-4434-9F06-9B222380AA81}" type="presParOf" srcId="{28E0D33F-6C53-4D7C-8298-74F2F9CFEFEC}" destId="{A6A0BAB3-3705-48E9-ADDD-C9E13082F2FE}" srcOrd="2" destOrd="0" presId="urn:microsoft.com/office/officeart/2008/layout/AlternatingHexagons"/>
    <dgm:cxn modelId="{3F172D49-2B7E-4EE4-B98B-25CA44E245AF}" type="presParOf" srcId="{28E0D33F-6C53-4D7C-8298-74F2F9CFEFEC}" destId="{90E4F595-C5D4-413C-8C3F-82FB0CCDDFD6}" srcOrd="3" destOrd="0" presId="urn:microsoft.com/office/officeart/2008/layout/AlternatingHexagons"/>
    <dgm:cxn modelId="{26913E5A-597E-4550-8D2C-2E4984EE6BA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1800" b="1" dirty="0" smtClean="0">
              <a:solidFill>
                <a:schemeClr val="tx2"/>
              </a:solidFill>
            </a:rPr>
            <a:t>Louisa</a:t>
          </a:r>
        </a:p>
        <a:p>
          <a:r>
            <a:rPr lang="en-US" sz="2500" dirty="0" smtClean="0">
              <a:solidFill>
                <a:schemeClr val="tx2"/>
              </a:solidFill>
            </a:rPr>
            <a:t>5</a:t>
          </a:r>
        </a:p>
        <a:p>
          <a:r>
            <a:rPr lang="en-US" sz="1600" dirty="0" smtClean="0">
              <a:solidFill>
                <a:schemeClr val="tx2"/>
              </a:solidFill>
            </a:rPr>
            <a:t>Mental Health Providers</a:t>
          </a:r>
          <a:endParaRPr lang="en-US" sz="16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00000"/>
            </a:lnSpc>
          </a:pPr>
          <a:r>
            <a:rPr lang="en-US" sz="1800" b="1" dirty="0" smtClean="0"/>
            <a:t>Virginia</a:t>
          </a:r>
        </a:p>
        <a:p>
          <a:pPr>
            <a:lnSpc>
              <a:spcPct val="100000"/>
            </a:lnSpc>
          </a:pPr>
          <a:r>
            <a:rPr lang="en-US" sz="2500" dirty="0" smtClean="0"/>
            <a:t>11,407</a:t>
          </a:r>
          <a:endParaRPr lang="en-US" sz="2600" dirty="0" smtClean="0"/>
        </a:p>
        <a:p>
          <a:pPr>
            <a:lnSpc>
              <a:spcPct val="100000"/>
            </a:lnSpc>
          </a:pPr>
          <a:r>
            <a:rPr lang="en-US" sz="1600" dirty="0" smtClean="0"/>
            <a:t>Mental Health Providers</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278408" custScaleY="169626" custLinFactX="-39036"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86112" custScaleY="167180" custLinFactX="26424" custLinFactNeighborX="100000" custLinFactNeighborY="-1319"/>
      <dgm:spPr/>
      <dgm:t>
        <a:bodyPr/>
        <a:lstStyle/>
        <a:p>
          <a:endParaRPr lang="en-US"/>
        </a:p>
      </dgm:t>
    </dgm:pt>
  </dgm:ptLst>
  <dgm:cxnLst>
    <dgm:cxn modelId="{43F000ED-AFC5-4074-AE7B-5331922C756D}" type="presOf" srcId="{C770543A-EB95-4B07-96D6-98292318F117}" destId="{A9998F7E-6CFD-4F3D-B28B-134BE7F4469D}" srcOrd="0" destOrd="0" presId="urn:microsoft.com/office/officeart/2008/layout/AlternatingHexagons"/>
    <dgm:cxn modelId="{C7141CF9-E00C-4F9C-BC31-DDD3307D5928}"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9656ABE-449D-49BE-B2A3-BA52CC92C0FE}" type="presOf" srcId="{530901E8-541A-4301-9B0F-80820CCAD55D}" destId="{DB13369F-3425-4DE2-A327-E32BBDC777E2}" srcOrd="0" destOrd="0" presId="urn:microsoft.com/office/officeart/2008/layout/AlternatingHexagons"/>
    <dgm:cxn modelId="{732FEAEF-8061-4FF7-B3B2-7CB9B6038DC4}" type="presParOf" srcId="{A9998F7E-6CFD-4F3D-B28B-134BE7F4469D}" destId="{28E0D33F-6C53-4D7C-8298-74F2F9CFEFEC}" srcOrd="0" destOrd="0" presId="urn:microsoft.com/office/officeart/2008/layout/AlternatingHexagons"/>
    <dgm:cxn modelId="{F7F777F5-1A6D-4A88-9639-5D44F55DF266}" type="presParOf" srcId="{28E0D33F-6C53-4D7C-8298-74F2F9CFEFEC}" destId="{190AD4B5-9661-42D0-9C70-112BEF9E2044}" srcOrd="0" destOrd="0" presId="urn:microsoft.com/office/officeart/2008/layout/AlternatingHexagons"/>
    <dgm:cxn modelId="{F8BC0FAC-313F-4467-B97C-F218449F30FF}" type="presParOf" srcId="{28E0D33F-6C53-4D7C-8298-74F2F9CFEFEC}" destId="{6606250D-75F9-4CCA-B6E5-494B4469DE5B}" srcOrd="1" destOrd="0" presId="urn:microsoft.com/office/officeart/2008/layout/AlternatingHexagons"/>
    <dgm:cxn modelId="{7EC4DD9D-95CD-42C5-8674-65B9C4073626}" type="presParOf" srcId="{28E0D33F-6C53-4D7C-8298-74F2F9CFEFEC}" destId="{A6A0BAB3-3705-48E9-ADDD-C9E13082F2FE}" srcOrd="2" destOrd="0" presId="urn:microsoft.com/office/officeart/2008/layout/AlternatingHexagons"/>
    <dgm:cxn modelId="{BC30F199-6CBF-43F5-B5B3-6E4060DC662B}" type="presParOf" srcId="{28E0D33F-6C53-4D7C-8298-74F2F9CFEFEC}" destId="{90E4F595-C5D4-413C-8C3F-82FB0CCDDFD6}" srcOrd="3" destOrd="0" presId="urn:microsoft.com/office/officeart/2008/layout/AlternatingHexagons"/>
    <dgm:cxn modelId="{45C14627-7FEB-4465-99AF-825907C928C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400" dirty="0" smtClean="0">
              <a:solidFill>
                <a:schemeClr val="tx1"/>
              </a:solidFill>
            </a:rPr>
            <a:t>Louisa</a:t>
          </a:r>
        </a:p>
        <a:p>
          <a:r>
            <a:rPr lang="en-US" sz="2000" dirty="0" smtClean="0">
              <a:solidFill>
                <a:schemeClr val="tx1"/>
              </a:solidFill>
            </a:rPr>
            <a:t>(6%)</a:t>
          </a:r>
          <a:endParaRPr lang="en-US" sz="2000" dirty="0">
            <a:solidFill>
              <a:schemeClr val="tx1"/>
            </a:solidFill>
          </a:endParaRPr>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tx2"/>
        </a:solidFill>
      </dgm:spPr>
      <dgm:t>
        <a:bodyPr/>
        <a:lstStyle/>
        <a:p>
          <a:r>
            <a:rPr lang="en-US" sz="2000" dirty="0" smtClean="0"/>
            <a:t>Virginia</a:t>
          </a:r>
        </a:p>
        <a:p>
          <a:r>
            <a:rPr lang="en-US" sz="2000" dirty="0" smtClean="0"/>
            <a:t>(4%)</a:t>
          </a:r>
          <a:endParaRPr lang="en-US" sz="2000" dirty="0"/>
        </a:p>
      </dgm:t>
    </dgm:pt>
    <dgm:pt modelId="{C47396F6-C421-4B46-B10D-4B7ECB953A5A}">
      <dgm:prSet phldrT="[Text]" custT="1"/>
      <dgm:spPr>
        <a:solidFill>
          <a:schemeClr val="accent5">
            <a:lumMod val="20000"/>
            <a:lumOff val="80000"/>
          </a:schemeClr>
        </a:solidFill>
      </dgm:spPr>
      <dgm:t>
        <a:bodyPr/>
        <a:lstStyle/>
        <a:p>
          <a:r>
            <a:rPr lang="en-US" sz="1800" dirty="0" smtClean="0">
              <a:solidFill>
                <a:schemeClr val="tx1"/>
              </a:solidFill>
            </a:rPr>
            <a:t>Children </a:t>
          </a:r>
          <a:r>
            <a:rPr lang="en-US" sz="2000" dirty="0" smtClean="0">
              <a:solidFill>
                <a:schemeClr val="tx1"/>
              </a:solidFill>
            </a:rPr>
            <a:t>(10%)</a:t>
          </a:r>
          <a:endParaRPr lang="en-US" sz="2000" dirty="0">
            <a:solidFill>
              <a:schemeClr val="tx1"/>
            </a:solidFill>
          </a:endParaRPr>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tx2"/>
        </a:solidFill>
        <a:ln>
          <a:solidFill>
            <a:schemeClr val="tx2"/>
          </a:solidFill>
        </a:ln>
      </dgm:spPr>
      <dgm:t>
        <a:bodyPr/>
        <a:lstStyle/>
        <a:p>
          <a:r>
            <a:rPr lang="en-US" sz="2000" dirty="0" smtClean="0"/>
            <a:t>Children (8%)</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171674" custScaleY="159200" custLinFactNeighborX="-70411" custLinFactNeighborY="-113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171674" custScaleY="159200" custLinFactNeighborX="8636" custLinFactNeighborY="-3768"/>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100051" custScaleY="96609" custLinFactX="-23013" custLinFactNeighborX="-100000" custLinFactNeighborY="23509">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LinFactX="72821" custLinFactNeighborX="100000" custLinFactNeighborY="1039"/>
      <dgm:spPr/>
      <dgm:t>
        <a:bodyPr/>
        <a:lstStyle/>
        <a:p>
          <a:endParaRPr lang="en-US"/>
        </a:p>
      </dgm:t>
    </dgm:pt>
  </dgm:ptLst>
  <dgm:cxnLst>
    <dgm:cxn modelId="{64FA9E50-8DA0-4CB9-8AAA-D7A46B925BFF}" type="presOf" srcId="{530901E8-541A-4301-9B0F-80820CCAD55D}" destId="{DB13369F-3425-4DE2-A327-E32BBDC777E2}" srcOrd="0" destOrd="0" presId="urn:microsoft.com/office/officeart/2008/layout/AlternatingHexagons"/>
    <dgm:cxn modelId="{8A22417A-C69C-430E-B1D2-86FDDF1CD673}" type="presOf" srcId="{4DE3C2AE-1180-458C-B9E6-C83829C97D92}" destId="{06D93C7D-38D8-478E-AE31-00E1C05FBD9B}" srcOrd="0" destOrd="0" presId="urn:microsoft.com/office/officeart/2008/layout/AlternatingHexagons"/>
    <dgm:cxn modelId="{27F6B2AD-3CDB-40AF-8FFC-7230938D6C7A}" srcId="{C770543A-EB95-4B07-96D6-98292318F117}" destId="{C47396F6-C421-4B46-B10D-4B7ECB953A5A}" srcOrd="1" destOrd="0" parTransId="{46FACB53-4A75-4849-987E-9577C44C3C87}" sibTransId="{4DE3C2AE-1180-458C-B9E6-C83829C97D92}"/>
    <dgm:cxn modelId="{E3D3766A-25FE-41A2-97B6-89AB7C6803F3}" type="presOf" srcId="{C47396F6-C421-4B46-B10D-4B7ECB953A5A}" destId="{700AE1A7-0A7F-42AA-9940-ABD935D20C28}" srcOrd="0" destOrd="0" presId="urn:microsoft.com/office/officeart/2008/layout/AlternatingHexagons"/>
    <dgm:cxn modelId="{99D59E3C-4E38-440B-9DA9-20755AE407D2}"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6F0C92D-D5DF-410B-BB40-842F0B3B38E6}" type="presOf" srcId="{C770543A-EB95-4B07-96D6-98292318F117}" destId="{A9998F7E-6CFD-4F3D-B28B-134BE7F4469D}" srcOrd="0" destOrd="0" presId="urn:microsoft.com/office/officeart/2008/layout/AlternatingHexagons"/>
    <dgm:cxn modelId="{E8BC23D2-D0CB-4684-9CED-71DC7EE30E99}" type="presParOf" srcId="{A9998F7E-6CFD-4F3D-B28B-134BE7F4469D}" destId="{28E0D33F-6C53-4D7C-8298-74F2F9CFEFEC}" srcOrd="0" destOrd="0" presId="urn:microsoft.com/office/officeart/2008/layout/AlternatingHexagons"/>
    <dgm:cxn modelId="{BBE03908-B386-4B8A-94F9-702CC9FF598D}" type="presParOf" srcId="{28E0D33F-6C53-4D7C-8298-74F2F9CFEFEC}" destId="{190AD4B5-9661-42D0-9C70-112BEF9E2044}" srcOrd="0" destOrd="0" presId="urn:microsoft.com/office/officeart/2008/layout/AlternatingHexagons"/>
    <dgm:cxn modelId="{A59C8AAB-F33A-424F-B037-B1B904F63A5F}" type="presParOf" srcId="{28E0D33F-6C53-4D7C-8298-74F2F9CFEFEC}" destId="{6606250D-75F9-4CCA-B6E5-494B4469DE5B}" srcOrd="1" destOrd="0" presId="urn:microsoft.com/office/officeart/2008/layout/AlternatingHexagons"/>
    <dgm:cxn modelId="{A2B2FB62-A15F-430D-99EB-C4F80F099964}" type="presParOf" srcId="{28E0D33F-6C53-4D7C-8298-74F2F9CFEFEC}" destId="{A6A0BAB3-3705-48E9-ADDD-C9E13082F2FE}" srcOrd="2" destOrd="0" presId="urn:microsoft.com/office/officeart/2008/layout/AlternatingHexagons"/>
    <dgm:cxn modelId="{44B029C1-4992-4F03-94AC-61A09FCD37A8}" type="presParOf" srcId="{28E0D33F-6C53-4D7C-8298-74F2F9CFEFEC}" destId="{90E4F595-C5D4-413C-8C3F-82FB0CCDDFD6}" srcOrd="3" destOrd="0" presId="urn:microsoft.com/office/officeart/2008/layout/AlternatingHexagons"/>
    <dgm:cxn modelId="{C216DD82-9CFB-4AFB-B23B-BE5437D90E92}" type="presParOf" srcId="{28E0D33F-6C53-4D7C-8298-74F2F9CFEFEC}" destId="{DB13369F-3425-4DE2-A327-E32BBDC777E2}" srcOrd="4" destOrd="0" presId="urn:microsoft.com/office/officeart/2008/layout/AlternatingHexagons"/>
    <dgm:cxn modelId="{B95D215F-820C-4944-A2A7-6AB924640C4B}" type="presParOf" srcId="{A9998F7E-6CFD-4F3D-B28B-134BE7F4469D}" destId="{677F36BD-5614-454B-A299-2BAB596D1A2C}" srcOrd="1" destOrd="0" presId="urn:microsoft.com/office/officeart/2008/layout/AlternatingHexagons"/>
    <dgm:cxn modelId="{42B6FA7D-D1E9-4ABD-8EA8-9BA06CA6283F}" type="presParOf" srcId="{A9998F7E-6CFD-4F3D-B28B-134BE7F4469D}" destId="{580C520A-A29F-4AE2-A7BF-09EF7DA99192}" srcOrd="2" destOrd="0" presId="urn:microsoft.com/office/officeart/2008/layout/AlternatingHexagons"/>
    <dgm:cxn modelId="{4992A6E0-F523-4E7C-91EC-62383B3401AA}" type="presParOf" srcId="{580C520A-A29F-4AE2-A7BF-09EF7DA99192}" destId="{700AE1A7-0A7F-42AA-9940-ABD935D20C28}" srcOrd="0" destOrd="0" presId="urn:microsoft.com/office/officeart/2008/layout/AlternatingHexagons"/>
    <dgm:cxn modelId="{7CA4FFFC-5F7E-4979-80C8-9A3FE673A61E}" type="presParOf" srcId="{580C520A-A29F-4AE2-A7BF-09EF7DA99192}" destId="{6E148419-A3CA-4883-8F70-2DF2CCD3EF09}" srcOrd="1" destOrd="0" presId="urn:microsoft.com/office/officeart/2008/layout/AlternatingHexagons"/>
    <dgm:cxn modelId="{392B4F6D-F999-4261-BC59-1F8B2EEB185E}" type="presParOf" srcId="{580C520A-A29F-4AE2-A7BF-09EF7DA99192}" destId="{94413561-E619-4BB3-9F7A-BADC9CC30380}" srcOrd="2" destOrd="0" presId="urn:microsoft.com/office/officeart/2008/layout/AlternatingHexagons"/>
    <dgm:cxn modelId="{48E7F3AA-D2DC-48EF-BD59-F335763A1326}" type="presParOf" srcId="{580C520A-A29F-4AE2-A7BF-09EF7DA99192}" destId="{D462555B-E632-4EB1-934D-13E8EB226634}" srcOrd="3" destOrd="0" presId="urn:microsoft.com/office/officeart/2008/layout/AlternatingHexagons"/>
    <dgm:cxn modelId="{9FEBAD88-2517-4110-8A11-8B90E518957B}"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400" dirty="0" smtClean="0">
              <a:solidFill>
                <a:schemeClr val="tx1"/>
              </a:solidFill>
            </a:rPr>
            <a:t>Louisa</a:t>
          </a:r>
        </a:p>
        <a:p>
          <a:r>
            <a:rPr lang="en-US" sz="2200" dirty="0" smtClean="0">
              <a:solidFill>
                <a:schemeClr val="tx1"/>
              </a:solidFill>
            </a:rPr>
            <a:t>(90%)</a:t>
          </a:r>
          <a:endParaRPr lang="en-US" sz="2200" dirty="0">
            <a:solidFill>
              <a:schemeClr val="tx1"/>
            </a:solidFill>
          </a:endParaRPr>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tx2"/>
        </a:solidFill>
      </dgm:spPr>
      <dgm:t>
        <a:bodyPr/>
        <a:lstStyle/>
        <a:p>
          <a:r>
            <a:rPr lang="en-US" sz="2000" dirty="0" smtClean="0"/>
            <a:t>Virginia</a:t>
          </a:r>
        </a:p>
        <a:p>
          <a:r>
            <a:rPr lang="en-US" sz="2000" dirty="0" smtClean="0"/>
            <a:t>(90%)</a:t>
          </a:r>
          <a:endParaRPr lang="en-US" sz="2000" dirty="0"/>
        </a:p>
      </dgm:t>
    </dgm:pt>
    <dgm:pt modelId="{C47396F6-C421-4B46-B10D-4B7ECB953A5A}">
      <dgm:prSet phldrT="[Text]" custT="1"/>
      <dgm:spPr>
        <a:solidFill>
          <a:schemeClr val="accent5">
            <a:lumMod val="20000"/>
            <a:lumOff val="80000"/>
          </a:schemeClr>
        </a:solidFill>
      </dgm:spPr>
      <dgm:t>
        <a:bodyPr/>
        <a:lstStyle/>
        <a:p>
          <a:r>
            <a:rPr lang="en-US" sz="1600" dirty="0" smtClean="0">
              <a:solidFill>
                <a:schemeClr val="tx1"/>
              </a:solidFill>
            </a:rPr>
            <a:t>Economically</a:t>
          </a:r>
          <a:r>
            <a:rPr lang="en-US" sz="1100" dirty="0" smtClean="0">
              <a:solidFill>
                <a:schemeClr val="tx1"/>
              </a:solidFill>
            </a:rPr>
            <a:t> </a:t>
          </a:r>
          <a:r>
            <a:rPr lang="en-US" sz="1600" dirty="0" smtClean="0">
              <a:solidFill>
                <a:schemeClr val="tx1"/>
              </a:solidFill>
            </a:rPr>
            <a:t>Disadvantaged</a:t>
          </a:r>
          <a:r>
            <a:rPr lang="en-US" sz="1100" dirty="0" smtClean="0">
              <a:solidFill>
                <a:schemeClr val="tx1"/>
              </a:solidFill>
            </a:rPr>
            <a:t> </a:t>
          </a:r>
          <a:r>
            <a:rPr lang="en-US" sz="2000" dirty="0" smtClean="0">
              <a:solidFill>
                <a:schemeClr val="tx1"/>
              </a:solidFill>
            </a:rPr>
            <a:t>(86%)</a:t>
          </a:r>
          <a:endParaRPr lang="en-US" sz="1100" dirty="0">
            <a:solidFill>
              <a:schemeClr val="tx1"/>
            </a:solidFill>
          </a:endParaRPr>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accent2">
            <a:lumMod val="50000"/>
          </a:schemeClr>
        </a:solidFill>
        <a:ln>
          <a:solidFill>
            <a:schemeClr val="tx2">
              <a:lumMod val="50000"/>
            </a:schemeClr>
          </a:solidFill>
        </a:ln>
      </dgm:spPr>
      <dgm:t>
        <a:bodyPr/>
        <a:lstStyle/>
        <a:p>
          <a:pPr>
            <a:lnSpc>
              <a:spcPct val="100000"/>
            </a:lnSpc>
          </a:pPr>
          <a:r>
            <a:rPr lang="en-US" sz="1600" dirty="0" smtClean="0"/>
            <a:t>Economically Disadvantaged </a:t>
          </a:r>
          <a:r>
            <a:rPr lang="en-US" sz="2000" dirty="0" smtClean="0"/>
            <a:t>(84%)</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338567" custScaleY="197651" custLinFactX="-20045" custLinFactNeighborX="-100000" custLinFactNeighborY="-66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326363" custScaleY="210959" custLinFactX="5683" custLinFactNeighborX="100000" custLinFactNeighborY="-701"/>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270382" custScaleY="197847" custLinFactX="-96779" custLinFactNeighborX="-100000" custLinFactNeighborY="-6320">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ScaleX="259811" custScaleY="188059" custLinFactX="100000" custLinFactNeighborX="146049" custLinFactNeighborY="-4169"/>
      <dgm:spPr/>
      <dgm:t>
        <a:bodyPr/>
        <a:lstStyle/>
        <a:p>
          <a:endParaRPr lang="en-US"/>
        </a:p>
      </dgm:t>
    </dgm:pt>
  </dgm:ptLst>
  <dgm:cxnLst>
    <dgm:cxn modelId="{27F6B2AD-3CDB-40AF-8FFC-7230938D6C7A}" srcId="{C770543A-EB95-4B07-96D6-98292318F117}" destId="{C47396F6-C421-4B46-B10D-4B7ECB953A5A}" srcOrd="1" destOrd="0" parTransId="{46FACB53-4A75-4849-987E-9577C44C3C87}" sibTransId="{4DE3C2AE-1180-458C-B9E6-C83829C97D92}"/>
    <dgm:cxn modelId="{B7CBC51F-7BD0-42B1-BCBC-26EA2BE1E7C5}" type="presOf" srcId="{DD46E45C-E087-465C-8140-7CF4129333F9}" destId="{190AD4B5-9661-42D0-9C70-112BEF9E2044}" srcOrd="0" destOrd="0" presId="urn:microsoft.com/office/officeart/2008/layout/AlternatingHexagons"/>
    <dgm:cxn modelId="{4C48AC66-C278-42EB-AC4A-E1CA437927CA}" type="presOf" srcId="{C770543A-EB95-4B07-96D6-98292318F117}" destId="{A9998F7E-6CFD-4F3D-B28B-134BE7F4469D}" srcOrd="0" destOrd="0" presId="urn:microsoft.com/office/officeart/2008/layout/AlternatingHexagons"/>
    <dgm:cxn modelId="{9DA22FA0-12FB-4F6E-B062-FEA5275A34CF}" type="presOf" srcId="{4DE3C2AE-1180-458C-B9E6-C83829C97D92}" destId="{06D93C7D-38D8-478E-AE31-00E1C05FBD9B}" srcOrd="0" destOrd="0" presId="urn:microsoft.com/office/officeart/2008/layout/AlternatingHexagons"/>
    <dgm:cxn modelId="{D8E66FF1-30F7-462D-8522-2F9D1CC91672}"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62B34E7-719B-451F-99EE-CE2EE6D496FB}" type="presOf" srcId="{C47396F6-C421-4B46-B10D-4B7ECB953A5A}" destId="{700AE1A7-0A7F-42AA-9940-ABD935D20C28}" srcOrd="0" destOrd="0" presId="urn:microsoft.com/office/officeart/2008/layout/AlternatingHexagons"/>
    <dgm:cxn modelId="{7DE9A911-323E-4D8F-90A2-A5342890387C}" type="presParOf" srcId="{A9998F7E-6CFD-4F3D-B28B-134BE7F4469D}" destId="{28E0D33F-6C53-4D7C-8298-74F2F9CFEFEC}" srcOrd="0" destOrd="0" presId="urn:microsoft.com/office/officeart/2008/layout/AlternatingHexagons"/>
    <dgm:cxn modelId="{A0CBE5D2-3AB7-4390-9ED6-ABCD28D04515}" type="presParOf" srcId="{28E0D33F-6C53-4D7C-8298-74F2F9CFEFEC}" destId="{190AD4B5-9661-42D0-9C70-112BEF9E2044}" srcOrd="0" destOrd="0" presId="urn:microsoft.com/office/officeart/2008/layout/AlternatingHexagons"/>
    <dgm:cxn modelId="{70831264-EBEE-4EBB-8637-7340A9A8D188}" type="presParOf" srcId="{28E0D33F-6C53-4D7C-8298-74F2F9CFEFEC}" destId="{6606250D-75F9-4CCA-B6E5-494B4469DE5B}" srcOrd="1" destOrd="0" presId="urn:microsoft.com/office/officeart/2008/layout/AlternatingHexagons"/>
    <dgm:cxn modelId="{347CE63E-1F9E-42D0-8D84-6F831EA3B0D2}" type="presParOf" srcId="{28E0D33F-6C53-4D7C-8298-74F2F9CFEFEC}" destId="{A6A0BAB3-3705-48E9-ADDD-C9E13082F2FE}" srcOrd="2" destOrd="0" presId="urn:microsoft.com/office/officeart/2008/layout/AlternatingHexagons"/>
    <dgm:cxn modelId="{BA9FD913-67A6-4C24-A98A-08A776F593D6}" type="presParOf" srcId="{28E0D33F-6C53-4D7C-8298-74F2F9CFEFEC}" destId="{90E4F595-C5D4-413C-8C3F-82FB0CCDDFD6}" srcOrd="3" destOrd="0" presId="urn:microsoft.com/office/officeart/2008/layout/AlternatingHexagons"/>
    <dgm:cxn modelId="{B3482E17-3292-4E4D-B426-B4CDCD55AEE6}" type="presParOf" srcId="{28E0D33F-6C53-4D7C-8298-74F2F9CFEFEC}" destId="{DB13369F-3425-4DE2-A327-E32BBDC777E2}" srcOrd="4" destOrd="0" presId="urn:microsoft.com/office/officeart/2008/layout/AlternatingHexagons"/>
    <dgm:cxn modelId="{95A65B12-A1F6-432B-A5F6-41A2FF0C51C5}" type="presParOf" srcId="{A9998F7E-6CFD-4F3D-B28B-134BE7F4469D}" destId="{677F36BD-5614-454B-A299-2BAB596D1A2C}" srcOrd="1" destOrd="0" presId="urn:microsoft.com/office/officeart/2008/layout/AlternatingHexagons"/>
    <dgm:cxn modelId="{6468A01B-E91A-4DF9-99DC-51FF1D02152F}" type="presParOf" srcId="{A9998F7E-6CFD-4F3D-B28B-134BE7F4469D}" destId="{580C520A-A29F-4AE2-A7BF-09EF7DA99192}" srcOrd="2" destOrd="0" presId="urn:microsoft.com/office/officeart/2008/layout/AlternatingHexagons"/>
    <dgm:cxn modelId="{093A561B-3567-4F04-922B-63B2653F9080}" type="presParOf" srcId="{580C520A-A29F-4AE2-A7BF-09EF7DA99192}" destId="{700AE1A7-0A7F-42AA-9940-ABD935D20C28}" srcOrd="0" destOrd="0" presId="urn:microsoft.com/office/officeart/2008/layout/AlternatingHexagons"/>
    <dgm:cxn modelId="{D2AA44C6-5332-4F20-9D3C-B021275E9CE2}" type="presParOf" srcId="{580C520A-A29F-4AE2-A7BF-09EF7DA99192}" destId="{6E148419-A3CA-4883-8F70-2DF2CCD3EF09}" srcOrd="1" destOrd="0" presId="urn:microsoft.com/office/officeart/2008/layout/AlternatingHexagons"/>
    <dgm:cxn modelId="{855EB431-6194-462F-A717-C7B96225B804}" type="presParOf" srcId="{580C520A-A29F-4AE2-A7BF-09EF7DA99192}" destId="{94413561-E619-4BB3-9F7A-BADC9CC30380}" srcOrd="2" destOrd="0" presId="urn:microsoft.com/office/officeart/2008/layout/AlternatingHexagons"/>
    <dgm:cxn modelId="{2B631AF3-FC3B-4FB7-A050-EECF443DE8B5}" type="presParOf" srcId="{580C520A-A29F-4AE2-A7BF-09EF7DA99192}" destId="{D462555B-E632-4EB1-934D-13E8EB226634}" srcOrd="3" destOrd="0" presId="urn:microsoft.com/office/officeart/2008/layout/AlternatingHexagons"/>
    <dgm:cxn modelId="{0E792091-C3E9-4355-AB38-B22AE8062123}"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400" dirty="0" smtClean="0">
              <a:solidFill>
                <a:schemeClr val="tx1"/>
              </a:solidFill>
            </a:rPr>
            <a:t>Louisa</a:t>
          </a:r>
        </a:p>
        <a:p>
          <a:r>
            <a:rPr lang="en-US" sz="2000" dirty="0" smtClean="0">
              <a:solidFill>
                <a:schemeClr val="tx1"/>
              </a:solidFill>
            </a:rPr>
            <a:t> (12%)</a:t>
          </a:r>
          <a:endParaRPr lang="en-US" sz="2000" dirty="0">
            <a:solidFill>
              <a:schemeClr val="tx1"/>
            </a:solidFill>
          </a:endParaRPr>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tx2"/>
        </a:solidFill>
      </dgm:spPr>
      <dgm:t>
        <a:bodyPr/>
        <a:lstStyle/>
        <a:p>
          <a:r>
            <a:rPr lang="en-US" sz="2000" dirty="0" smtClean="0"/>
            <a:t>Virginia </a:t>
          </a:r>
        </a:p>
        <a:p>
          <a:r>
            <a:rPr lang="en-US" sz="2000" dirty="0" smtClean="0"/>
            <a:t>(12%)</a:t>
          </a:r>
          <a:endParaRPr lang="en-US" sz="2000" dirty="0"/>
        </a:p>
      </dgm:t>
    </dgm:pt>
    <dgm:pt modelId="{C47396F6-C421-4B46-B10D-4B7ECB953A5A}">
      <dgm:prSet phldrT="[Text]" custT="1"/>
      <dgm:spPr>
        <a:solidFill>
          <a:schemeClr val="accent5">
            <a:lumMod val="20000"/>
            <a:lumOff val="80000"/>
          </a:schemeClr>
        </a:solidFill>
      </dgm:spPr>
      <dgm:t>
        <a:bodyPr/>
        <a:lstStyle/>
        <a:p>
          <a:r>
            <a:rPr lang="en-US" sz="1600" dirty="0" smtClean="0">
              <a:solidFill>
                <a:schemeClr val="tx1"/>
              </a:solidFill>
            </a:rPr>
            <a:t>Children </a:t>
          </a:r>
        </a:p>
        <a:p>
          <a:r>
            <a:rPr lang="en-US" sz="2000" dirty="0" smtClean="0">
              <a:solidFill>
                <a:schemeClr val="tx1"/>
              </a:solidFill>
            </a:rPr>
            <a:t>(17%)</a:t>
          </a:r>
          <a:endParaRPr lang="en-US" sz="1100" dirty="0">
            <a:solidFill>
              <a:schemeClr val="tx1"/>
            </a:solidFill>
          </a:endParaRPr>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tx2"/>
        </a:solidFill>
        <a:ln>
          <a:solidFill>
            <a:schemeClr val="accent1"/>
          </a:solidFill>
        </a:ln>
      </dgm:spPr>
      <dgm:t>
        <a:bodyPr/>
        <a:lstStyle/>
        <a:p>
          <a:pPr>
            <a:lnSpc>
              <a:spcPct val="100000"/>
            </a:lnSpc>
          </a:pPr>
          <a:r>
            <a:rPr lang="en-US" sz="1600" dirty="0" smtClean="0"/>
            <a:t>Children</a:t>
          </a:r>
        </a:p>
        <a:p>
          <a:pPr>
            <a:lnSpc>
              <a:spcPct val="100000"/>
            </a:lnSpc>
          </a:pPr>
          <a:r>
            <a:rPr lang="en-US" sz="2000" dirty="0" smtClean="0"/>
            <a:t>(16%)</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338567" custScaleY="197651" custLinFactX="-20045" custLinFactNeighborX="-100000" custLinFactNeighborY="-66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326363" custScaleY="210959" custLinFactX="5683" custLinFactNeighborX="100000" custLinFactNeighborY="-701"/>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270382" custScaleY="197847" custLinFactX="-95821" custLinFactNeighborX="-100000" custLinFactNeighborY="11450">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ScaleX="259811" custScaleY="188059" custLinFactX="100000" custLinFactNeighborX="151758" custLinFactNeighborY="6557"/>
      <dgm:spPr/>
      <dgm:t>
        <a:bodyPr/>
        <a:lstStyle/>
        <a:p>
          <a:endParaRPr lang="en-US"/>
        </a:p>
      </dgm:t>
    </dgm:pt>
  </dgm:ptLst>
  <dgm:cxnLst>
    <dgm:cxn modelId="{B9F067AA-FABD-4242-BE5C-7AD2ECB5E7DB}" type="presOf" srcId="{4DE3C2AE-1180-458C-B9E6-C83829C97D92}" destId="{06D93C7D-38D8-478E-AE31-00E1C05FBD9B}" srcOrd="0" destOrd="0" presId="urn:microsoft.com/office/officeart/2008/layout/AlternatingHexagons"/>
    <dgm:cxn modelId="{6EC47BD9-E78C-4D2D-AB1C-90F9F631CCAB}" type="presOf" srcId="{530901E8-541A-4301-9B0F-80820CCAD55D}" destId="{DB13369F-3425-4DE2-A327-E32BBDC777E2}" srcOrd="0" destOrd="0" presId="urn:microsoft.com/office/officeart/2008/layout/AlternatingHexagons"/>
    <dgm:cxn modelId="{27F6B2AD-3CDB-40AF-8FFC-7230938D6C7A}" srcId="{C770543A-EB95-4B07-96D6-98292318F117}" destId="{C47396F6-C421-4B46-B10D-4B7ECB953A5A}" srcOrd="1" destOrd="0" parTransId="{46FACB53-4A75-4849-987E-9577C44C3C87}" sibTransId="{4DE3C2AE-1180-458C-B9E6-C83829C97D92}"/>
    <dgm:cxn modelId="{98162591-5A83-4F7F-9135-8579EE2221F6}" srcId="{C770543A-EB95-4B07-96D6-98292318F117}" destId="{DD46E45C-E087-465C-8140-7CF4129333F9}" srcOrd="0" destOrd="0" parTransId="{32559E5E-7EB6-436D-B085-5D231C7AB3A8}" sibTransId="{530901E8-541A-4301-9B0F-80820CCAD55D}"/>
    <dgm:cxn modelId="{D901D4C4-45CC-4CFC-AFCA-0D63A30948D2}" type="presOf" srcId="{C770543A-EB95-4B07-96D6-98292318F117}" destId="{A9998F7E-6CFD-4F3D-B28B-134BE7F4469D}" srcOrd="0" destOrd="0" presId="urn:microsoft.com/office/officeart/2008/layout/AlternatingHexagons"/>
    <dgm:cxn modelId="{1C20F90D-F708-4ECE-9E31-4C06A1DD1C8D}" type="presOf" srcId="{C47396F6-C421-4B46-B10D-4B7ECB953A5A}" destId="{700AE1A7-0A7F-42AA-9940-ABD935D20C28}" srcOrd="0" destOrd="0" presId="urn:microsoft.com/office/officeart/2008/layout/AlternatingHexagons"/>
    <dgm:cxn modelId="{2E2D172D-D8F9-4111-A3D8-F33FA9E40C79}" type="presOf" srcId="{DD46E45C-E087-465C-8140-7CF4129333F9}" destId="{190AD4B5-9661-42D0-9C70-112BEF9E2044}" srcOrd="0" destOrd="0" presId="urn:microsoft.com/office/officeart/2008/layout/AlternatingHexagons"/>
    <dgm:cxn modelId="{A0AB4B13-D033-4A51-B7BE-5F7D1EC32DCC}" type="presParOf" srcId="{A9998F7E-6CFD-4F3D-B28B-134BE7F4469D}" destId="{28E0D33F-6C53-4D7C-8298-74F2F9CFEFEC}" srcOrd="0" destOrd="0" presId="urn:microsoft.com/office/officeart/2008/layout/AlternatingHexagons"/>
    <dgm:cxn modelId="{D8B9F2A6-EBB4-4FA0-BA86-9C10293B2A2E}" type="presParOf" srcId="{28E0D33F-6C53-4D7C-8298-74F2F9CFEFEC}" destId="{190AD4B5-9661-42D0-9C70-112BEF9E2044}" srcOrd="0" destOrd="0" presId="urn:microsoft.com/office/officeart/2008/layout/AlternatingHexagons"/>
    <dgm:cxn modelId="{ADA275DC-AEC4-47D2-9799-6478B7F71EFC}" type="presParOf" srcId="{28E0D33F-6C53-4D7C-8298-74F2F9CFEFEC}" destId="{6606250D-75F9-4CCA-B6E5-494B4469DE5B}" srcOrd="1" destOrd="0" presId="urn:microsoft.com/office/officeart/2008/layout/AlternatingHexagons"/>
    <dgm:cxn modelId="{7297430C-307A-4053-9157-E9DFED2DC6B1}" type="presParOf" srcId="{28E0D33F-6C53-4D7C-8298-74F2F9CFEFEC}" destId="{A6A0BAB3-3705-48E9-ADDD-C9E13082F2FE}" srcOrd="2" destOrd="0" presId="urn:microsoft.com/office/officeart/2008/layout/AlternatingHexagons"/>
    <dgm:cxn modelId="{0B0652BB-D169-4218-90F3-4F0D605D8800}" type="presParOf" srcId="{28E0D33F-6C53-4D7C-8298-74F2F9CFEFEC}" destId="{90E4F595-C5D4-413C-8C3F-82FB0CCDDFD6}" srcOrd="3" destOrd="0" presId="urn:microsoft.com/office/officeart/2008/layout/AlternatingHexagons"/>
    <dgm:cxn modelId="{EAF8123F-2383-4AF5-A595-303B3050C82B}" type="presParOf" srcId="{28E0D33F-6C53-4D7C-8298-74F2F9CFEFEC}" destId="{DB13369F-3425-4DE2-A327-E32BBDC777E2}" srcOrd="4" destOrd="0" presId="urn:microsoft.com/office/officeart/2008/layout/AlternatingHexagons"/>
    <dgm:cxn modelId="{CB8D3734-B4F2-4D3C-A97B-FC3271D5AE78}" type="presParOf" srcId="{A9998F7E-6CFD-4F3D-B28B-134BE7F4469D}" destId="{677F36BD-5614-454B-A299-2BAB596D1A2C}" srcOrd="1" destOrd="0" presId="urn:microsoft.com/office/officeart/2008/layout/AlternatingHexagons"/>
    <dgm:cxn modelId="{D38BAB93-AF4C-454D-AD76-564EEA8EC802}" type="presParOf" srcId="{A9998F7E-6CFD-4F3D-B28B-134BE7F4469D}" destId="{580C520A-A29F-4AE2-A7BF-09EF7DA99192}" srcOrd="2" destOrd="0" presId="urn:microsoft.com/office/officeart/2008/layout/AlternatingHexagons"/>
    <dgm:cxn modelId="{6A5421FF-DF60-4C78-A851-57DECC2426C0}" type="presParOf" srcId="{580C520A-A29F-4AE2-A7BF-09EF7DA99192}" destId="{700AE1A7-0A7F-42AA-9940-ABD935D20C28}" srcOrd="0" destOrd="0" presId="urn:microsoft.com/office/officeart/2008/layout/AlternatingHexagons"/>
    <dgm:cxn modelId="{5FCB76B4-6A73-4C1D-A115-50F84CB158F6}" type="presParOf" srcId="{580C520A-A29F-4AE2-A7BF-09EF7DA99192}" destId="{6E148419-A3CA-4883-8F70-2DF2CCD3EF09}" srcOrd="1" destOrd="0" presId="urn:microsoft.com/office/officeart/2008/layout/AlternatingHexagons"/>
    <dgm:cxn modelId="{F732958E-C163-41B7-B577-C579FA6AB3EA}" type="presParOf" srcId="{580C520A-A29F-4AE2-A7BF-09EF7DA99192}" destId="{94413561-E619-4BB3-9F7A-BADC9CC30380}" srcOrd="2" destOrd="0" presId="urn:microsoft.com/office/officeart/2008/layout/AlternatingHexagons"/>
    <dgm:cxn modelId="{196336E2-325F-4AA5-8F31-0978547CA09D}" type="presParOf" srcId="{580C520A-A29F-4AE2-A7BF-09EF7DA99192}" destId="{D462555B-E632-4EB1-934D-13E8EB226634}" srcOrd="3" destOrd="0" presId="urn:microsoft.com/office/officeart/2008/layout/AlternatingHexagons"/>
    <dgm:cxn modelId="{34083B53-461C-46E9-8277-EC716DB1E468}"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100" dirty="0" smtClean="0">
              <a:solidFill>
                <a:schemeClr val="tx2"/>
              </a:solidFill>
            </a:rPr>
            <a:t>Louisa</a:t>
          </a:r>
        </a:p>
        <a:p>
          <a:r>
            <a:rPr lang="en-US" sz="1800" dirty="0" smtClean="0">
              <a:solidFill>
                <a:schemeClr val="tx2"/>
              </a:solidFill>
            </a:rPr>
            <a:t>(Increased 2%)</a:t>
          </a:r>
          <a:endParaRPr lang="en-US" sz="18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r>
            <a:rPr lang="en-US" sz="2100" dirty="0" smtClean="0"/>
            <a:t>Virginia</a:t>
          </a:r>
          <a:endParaRPr lang="en-US" sz="1700" dirty="0" smtClean="0"/>
        </a:p>
        <a:p>
          <a:r>
            <a:rPr lang="en-US" sz="1700" dirty="0" smtClean="0"/>
            <a:t>(Increased 1%)</a:t>
          </a:r>
          <a:endParaRPr lang="en-US" sz="17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16457"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20999" custLinFactNeighborX="8636" custLinFactNeighborY="-3768"/>
      <dgm:spPr/>
      <dgm:t>
        <a:bodyPr/>
        <a:lstStyle/>
        <a:p>
          <a:endParaRPr lang="en-US"/>
        </a:p>
      </dgm:t>
    </dgm:pt>
  </dgm:ptLst>
  <dgm:cxnLst>
    <dgm:cxn modelId="{51DC4564-BE35-4CDE-9F5E-874EF44DB149}"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4F101A52-C425-4915-A61D-F72CDC893B8E}" type="presOf" srcId="{530901E8-541A-4301-9B0F-80820CCAD55D}" destId="{DB13369F-3425-4DE2-A327-E32BBDC777E2}" srcOrd="0" destOrd="0" presId="urn:microsoft.com/office/officeart/2008/layout/AlternatingHexagons"/>
    <dgm:cxn modelId="{9B85D63B-4923-46A7-9C8A-48BC6563911D}" type="presOf" srcId="{DD46E45C-E087-465C-8140-7CF4129333F9}" destId="{190AD4B5-9661-42D0-9C70-112BEF9E2044}" srcOrd="0" destOrd="0" presId="urn:microsoft.com/office/officeart/2008/layout/AlternatingHexagons"/>
    <dgm:cxn modelId="{5593E124-7218-4954-9EFE-0399F805AA39}" type="presParOf" srcId="{A9998F7E-6CFD-4F3D-B28B-134BE7F4469D}" destId="{28E0D33F-6C53-4D7C-8298-74F2F9CFEFEC}" srcOrd="0" destOrd="0" presId="urn:microsoft.com/office/officeart/2008/layout/AlternatingHexagons"/>
    <dgm:cxn modelId="{867E7C80-8617-4629-8917-9DB0D841FF42}" type="presParOf" srcId="{28E0D33F-6C53-4D7C-8298-74F2F9CFEFEC}" destId="{190AD4B5-9661-42D0-9C70-112BEF9E2044}" srcOrd="0" destOrd="0" presId="urn:microsoft.com/office/officeart/2008/layout/AlternatingHexagons"/>
    <dgm:cxn modelId="{A9634BBD-D423-4843-A441-E21F4D1421A9}" type="presParOf" srcId="{28E0D33F-6C53-4D7C-8298-74F2F9CFEFEC}" destId="{6606250D-75F9-4CCA-B6E5-494B4469DE5B}" srcOrd="1" destOrd="0" presId="urn:microsoft.com/office/officeart/2008/layout/AlternatingHexagons"/>
    <dgm:cxn modelId="{6FC9BC1F-8E73-4F03-B796-380B3661486D}" type="presParOf" srcId="{28E0D33F-6C53-4D7C-8298-74F2F9CFEFEC}" destId="{A6A0BAB3-3705-48E9-ADDD-C9E13082F2FE}" srcOrd="2" destOrd="0" presId="urn:microsoft.com/office/officeart/2008/layout/AlternatingHexagons"/>
    <dgm:cxn modelId="{98523B58-DD15-40E4-B6D3-6914DA469F60}" type="presParOf" srcId="{28E0D33F-6C53-4D7C-8298-74F2F9CFEFEC}" destId="{90E4F595-C5D4-413C-8C3F-82FB0CCDDFD6}" srcOrd="3" destOrd="0" presId="urn:microsoft.com/office/officeart/2008/layout/AlternatingHexagons"/>
    <dgm:cxn modelId="{534FD322-2462-467C-AFBD-BDABD2A8A6A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100" dirty="0" smtClean="0">
              <a:solidFill>
                <a:schemeClr val="tx2"/>
              </a:solidFill>
            </a:rPr>
            <a:t>Louisa</a:t>
          </a:r>
        </a:p>
        <a:p>
          <a:r>
            <a:rPr lang="en-US" sz="1800" dirty="0" smtClean="0">
              <a:solidFill>
                <a:schemeClr val="tx2"/>
              </a:solidFill>
            </a:rPr>
            <a:t>(8% increase)</a:t>
          </a:r>
          <a:endParaRPr lang="en-US" sz="18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r>
            <a:rPr lang="en-US" sz="2100" dirty="0" smtClean="0"/>
            <a:t>Virginia</a:t>
          </a:r>
          <a:r>
            <a:rPr lang="en-US" sz="1700" dirty="0" smtClean="0"/>
            <a:t> </a:t>
          </a:r>
        </a:p>
        <a:p>
          <a:r>
            <a:rPr lang="en-US" sz="1700" dirty="0" smtClean="0"/>
            <a:t>(5% increase)</a:t>
          </a:r>
          <a:endParaRPr lang="en-US" sz="17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0089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98450" custLinFactNeighborX="8636" custLinFactNeighborY="-3768"/>
      <dgm:spPr/>
      <dgm:t>
        <a:bodyPr/>
        <a:lstStyle/>
        <a:p>
          <a:endParaRPr lang="en-US"/>
        </a:p>
      </dgm:t>
    </dgm:pt>
  </dgm:ptLst>
  <dgm:cxnLst>
    <dgm:cxn modelId="{2D549A5A-32B2-4911-9CDE-58FFA86F648F}" type="presOf" srcId="{C770543A-EB95-4B07-96D6-98292318F117}" destId="{A9998F7E-6CFD-4F3D-B28B-134BE7F4469D}" srcOrd="0" destOrd="0" presId="urn:microsoft.com/office/officeart/2008/layout/AlternatingHexagons"/>
    <dgm:cxn modelId="{FC52369B-810A-4E03-A92D-B87E57D7AD81}"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35FFC89-59B0-4287-B6AA-0187E0ABC3AA}" type="presOf" srcId="{530901E8-541A-4301-9B0F-80820CCAD55D}" destId="{DB13369F-3425-4DE2-A327-E32BBDC777E2}" srcOrd="0" destOrd="0" presId="urn:microsoft.com/office/officeart/2008/layout/AlternatingHexagons"/>
    <dgm:cxn modelId="{F0CD4C98-40E9-4AFB-85F1-90D14FA79C02}" type="presParOf" srcId="{A9998F7E-6CFD-4F3D-B28B-134BE7F4469D}" destId="{28E0D33F-6C53-4D7C-8298-74F2F9CFEFEC}" srcOrd="0" destOrd="0" presId="urn:microsoft.com/office/officeart/2008/layout/AlternatingHexagons"/>
    <dgm:cxn modelId="{57DF5B36-1C01-4DF9-9646-09532150B82C}" type="presParOf" srcId="{28E0D33F-6C53-4D7C-8298-74F2F9CFEFEC}" destId="{190AD4B5-9661-42D0-9C70-112BEF9E2044}" srcOrd="0" destOrd="0" presId="urn:microsoft.com/office/officeart/2008/layout/AlternatingHexagons"/>
    <dgm:cxn modelId="{EEC71A90-FE0F-4344-9D11-34CA1C67CD93}" type="presParOf" srcId="{28E0D33F-6C53-4D7C-8298-74F2F9CFEFEC}" destId="{6606250D-75F9-4CCA-B6E5-494B4469DE5B}" srcOrd="1" destOrd="0" presId="urn:microsoft.com/office/officeart/2008/layout/AlternatingHexagons"/>
    <dgm:cxn modelId="{CD15B798-7EB7-4548-8CFC-43252534C3AB}" type="presParOf" srcId="{28E0D33F-6C53-4D7C-8298-74F2F9CFEFEC}" destId="{A6A0BAB3-3705-48E9-ADDD-C9E13082F2FE}" srcOrd="2" destOrd="0" presId="urn:microsoft.com/office/officeart/2008/layout/AlternatingHexagons"/>
    <dgm:cxn modelId="{774594DF-0902-4849-9B5D-EDBE56F81D22}" type="presParOf" srcId="{28E0D33F-6C53-4D7C-8298-74F2F9CFEFEC}" destId="{90E4F595-C5D4-413C-8C3F-82FB0CCDDFD6}" srcOrd="3" destOrd="0" presId="urn:microsoft.com/office/officeart/2008/layout/AlternatingHexagons"/>
    <dgm:cxn modelId="{626B27E2-C564-47DB-9890-0D74106DBAA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200" dirty="0" smtClean="0">
              <a:solidFill>
                <a:schemeClr val="tx2"/>
              </a:solidFill>
            </a:rPr>
            <a:t>Louisa</a:t>
          </a:r>
        </a:p>
        <a:p>
          <a:r>
            <a:rPr lang="en-US" sz="2400" dirty="0" smtClean="0">
              <a:solidFill>
                <a:schemeClr val="tx2"/>
              </a:solidFill>
            </a:rPr>
            <a:t>(46%)</a:t>
          </a:r>
          <a:endParaRPr lang="en-US" sz="24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r>
            <a:rPr lang="en-US" sz="2200" dirty="0" smtClean="0"/>
            <a:t>Virginia</a:t>
          </a:r>
          <a:r>
            <a:rPr lang="en-US" sz="1700" dirty="0" smtClean="0"/>
            <a:t> </a:t>
          </a:r>
        </a:p>
        <a:p>
          <a:r>
            <a:rPr lang="en-US" sz="2400" dirty="0" smtClean="0"/>
            <a:t>(42%)</a:t>
          </a:r>
          <a:endParaRPr lang="en-US" sz="24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34811"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32365" custLinFactNeighborX="8636" custLinFactNeighborY="-3768"/>
      <dgm:spPr/>
      <dgm:t>
        <a:bodyPr/>
        <a:lstStyle/>
        <a:p>
          <a:endParaRPr lang="en-US"/>
        </a:p>
      </dgm:t>
    </dgm:pt>
  </dgm:ptLst>
  <dgm:cxnLst>
    <dgm:cxn modelId="{13C890DF-DE35-4CF0-922E-B84072DDA8FB}" type="presOf" srcId="{530901E8-541A-4301-9B0F-80820CCAD55D}" destId="{DB13369F-3425-4DE2-A327-E32BBDC777E2}" srcOrd="0" destOrd="0" presId="urn:microsoft.com/office/officeart/2008/layout/AlternatingHexagons"/>
    <dgm:cxn modelId="{28553F05-9B7D-4B63-8D6D-98E270763F59}" type="presOf" srcId="{DD46E45C-E087-465C-8140-7CF4129333F9}" destId="{190AD4B5-9661-42D0-9C70-112BEF9E2044}" srcOrd="0" destOrd="0" presId="urn:microsoft.com/office/officeart/2008/layout/AlternatingHexagons"/>
    <dgm:cxn modelId="{22C3EF5F-E575-41E1-829C-8E616890D77E}"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FBF1DBCB-CD01-4D85-8E6C-26D407B6A80E}" type="presParOf" srcId="{A9998F7E-6CFD-4F3D-B28B-134BE7F4469D}" destId="{28E0D33F-6C53-4D7C-8298-74F2F9CFEFEC}" srcOrd="0" destOrd="0" presId="urn:microsoft.com/office/officeart/2008/layout/AlternatingHexagons"/>
    <dgm:cxn modelId="{C19587D2-B3B9-4D0B-92BC-0134671946AC}" type="presParOf" srcId="{28E0D33F-6C53-4D7C-8298-74F2F9CFEFEC}" destId="{190AD4B5-9661-42D0-9C70-112BEF9E2044}" srcOrd="0" destOrd="0" presId="urn:microsoft.com/office/officeart/2008/layout/AlternatingHexagons"/>
    <dgm:cxn modelId="{95135811-DBDE-4DF2-A794-2C345C2BFFDD}" type="presParOf" srcId="{28E0D33F-6C53-4D7C-8298-74F2F9CFEFEC}" destId="{6606250D-75F9-4CCA-B6E5-494B4469DE5B}" srcOrd="1" destOrd="0" presId="urn:microsoft.com/office/officeart/2008/layout/AlternatingHexagons"/>
    <dgm:cxn modelId="{260B86A6-78CC-4427-A42D-2615A3246E85}" type="presParOf" srcId="{28E0D33F-6C53-4D7C-8298-74F2F9CFEFEC}" destId="{A6A0BAB3-3705-48E9-ADDD-C9E13082F2FE}" srcOrd="2" destOrd="0" presId="urn:microsoft.com/office/officeart/2008/layout/AlternatingHexagons"/>
    <dgm:cxn modelId="{7539623C-6689-4334-9CAB-4372C6338B5F}" type="presParOf" srcId="{28E0D33F-6C53-4D7C-8298-74F2F9CFEFEC}" destId="{90E4F595-C5D4-413C-8C3F-82FB0CCDDFD6}" srcOrd="3" destOrd="0" presId="urn:microsoft.com/office/officeart/2008/layout/AlternatingHexagons"/>
    <dgm:cxn modelId="{1A28611F-D444-4DD2-9746-391205E297FA}"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800" dirty="0" smtClean="0">
              <a:solidFill>
                <a:schemeClr val="tx2"/>
              </a:solidFill>
            </a:rPr>
            <a:t>Louisa</a:t>
          </a:r>
        </a:p>
        <a:p>
          <a:r>
            <a:rPr lang="en-US" sz="2600" dirty="0" smtClean="0">
              <a:solidFill>
                <a:schemeClr val="tx2"/>
              </a:solidFill>
            </a:rPr>
            <a:t>(5%)</a:t>
          </a:r>
          <a:endParaRPr lang="en-US" sz="26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600" dirty="0" smtClean="0"/>
            <a:t>(5%)</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3148DE5F-5F1C-4695-8813-B8E3A4837483}" type="presOf" srcId="{530901E8-541A-4301-9B0F-80820CCAD55D}" destId="{DB13369F-3425-4DE2-A327-E32BBDC777E2}" srcOrd="0" destOrd="0" presId="urn:microsoft.com/office/officeart/2008/layout/AlternatingHexagons"/>
    <dgm:cxn modelId="{57EDA177-0E90-4838-BE78-06B7FAC16EC7}" type="presOf" srcId="{C770543A-EB95-4B07-96D6-98292318F117}" destId="{A9998F7E-6CFD-4F3D-B28B-134BE7F4469D}" srcOrd="0" destOrd="0" presId="urn:microsoft.com/office/officeart/2008/layout/AlternatingHexagons"/>
    <dgm:cxn modelId="{B24B52D5-9031-4260-BCA8-16F657448A66}"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BC58DD0-50D7-4E7F-9BCB-DE776F5131E4}" type="presParOf" srcId="{A9998F7E-6CFD-4F3D-B28B-134BE7F4469D}" destId="{28E0D33F-6C53-4D7C-8298-74F2F9CFEFEC}" srcOrd="0" destOrd="0" presId="urn:microsoft.com/office/officeart/2008/layout/AlternatingHexagons"/>
    <dgm:cxn modelId="{0CFFB2EF-9D8A-427D-B920-439B22B5C212}" type="presParOf" srcId="{28E0D33F-6C53-4D7C-8298-74F2F9CFEFEC}" destId="{190AD4B5-9661-42D0-9C70-112BEF9E2044}" srcOrd="0" destOrd="0" presId="urn:microsoft.com/office/officeart/2008/layout/AlternatingHexagons"/>
    <dgm:cxn modelId="{82790DF0-B058-4B67-9BEF-B387976247FB}" type="presParOf" srcId="{28E0D33F-6C53-4D7C-8298-74F2F9CFEFEC}" destId="{6606250D-75F9-4CCA-B6E5-494B4469DE5B}" srcOrd="1" destOrd="0" presId="urn:microsoft.com/office/officeart/2008/layout/AlternatingHexagons"/>
    <dgm:cxn modelId="{0E820BF5-13E7-491D-A494-E5CDBCFE6FF0}" type="presParOf" srcId="{28E0D33F-6C53-4D7C-8298-74F2F9CFEFEC}" destId="{A6A0BAB3-3705-48E9-ADDD-C9E13082F2FE}" srcOrd="2" destOrd="0" presId="urn:microsoft.com/office/officeart/2008/layout/AlternatingHexagons"/>
    <dgm:cxn modelId="{EF634209-8192-4637-9141-117A1C0510DC}" type="presParOf" srcId="{28E0D33F-6C53-4D7C-8298-74F2F9CFEFEC}" destId="{90E4F595-C5D4-413C-8C3F-82FB0CCDDFD6}" srcOrd="3" destOrd="0" presId="urn:microsoft.com/office/officeart/2008/layout/AlternatingHexagons"/>
    <dgm:cxn modelId="{EA509339-5B2B-452A-AF19-2FBF395F07B1}"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20000"/>
            <a:lumOff val="80000"/>
          </a:schemeClr>
        </a:solidFill>
      </dgm:spPr>
      <dgm:t>
        <a:bodyPr/>
        <a:lstStyle/>
        <a:p>
          <a:r>
            <a:rPr lang="en-US" sz="2800" dirty="0" smtClean="0">
              <a:solidFill>
                <a:schemeClr val="tx2"/>
              </a:solidFill>
            </a:rPr>
            <a:t>Louisa</a:t>
          </a:r>
        </a:p>
        <a:p>
          <a:r>
            <a:rPr lang="en-US" sz="2600" dirty="0" smtClean="0">
              <a:solidFill>
                <a:schemeClr val="tx2"/>
              </a:solidFill>
            </a:rPr>
            <a:t>(8%)</a:t>
          </a:r>
          <a:endParaRPr lang="en-US" sz="2600" dirty="0">
            <a:solidFill>
              <a:schemeClr val="tx2"/>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00000"/>
            </a:lnSpc>
          </a:pPr>
          <a:r>
            <a:rPr lang="en-US" sz="2600" dirty="0" smtClean="0"/>
            <a:t>(6%)</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9404" custScaleY="169626" custLinFactNeighborX="-78903" custLinFactNeighborY="-2545">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438" custScaleY="167180" custLinFactNeighborX="8636" custLinFactNeighborY="-3768"/>
      <dgm:spPr/>
      <dgm:t>
        <a:bodyPr/>
        <a:lstStyle/>
        <a:p>
          <a:endParaRPr lang="en-US"/>
        </a:p>
      </dgm:t>
    </dgm:pt>
  </dgm:ptLst>
  <dgm:cxnLst>
    <dgm:cxn modelId="{DA5065AA-A762-4D97-B0D3-3DEFF4611CD4}" type="presOf" srcId="{C770543A-EB95-4B07-96D6-98292318F117}" destId="{A9998F7E-6CFD-4F3D-B28B-134BE7F4469D}" srcOrd="0" destOrd="0" presId="urn:microsoft.com/office/officeart/2008/layout/AlternatingHexagons"/>
    <dgm:cxn modelId="{137780AE-0965-4843-893C-C3BE95223B1A}" type="presOf" srcId="{DD46E45C-E087-465C-8140-7CF4129333F9}" destId="{190AD4B5-9661-42D0-9C70-112BEF9E2044}" srcOrd="0" destOrd="0" presId="urn:microsoft.com/office/officeart/2008/layout/AlternatingHexagons"/>
    <dgm:cxn modelId="{A57537FE-DFB8-401F-898E-0984339B65AD}"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0D60D0C-CBDD-4B13-A10D-00E9DFAC6B6E}" type="presParOf" srcId="{A9998F7E-6CFD-4F3D-B28B-134BE7F4469D}" destId="{28E0D33F-6C53-4D7C-8298-74F2F9CFEFEC}" srcOrd="0" destOrd="0" presId="urn:microsoft.com/office/officeart/2008/layout/AlternatingHexagons"/>
    <dgm:cxn modelId="{4802BC38-9F01-4B5A-AFC1-3B37C0421F03}" type="presParOf" srcId="{28E0D33F-6C53-4D7C-8298-74F2F9CFEFEC}" destId="{190AD4B5-9661-42D0-9C70-112BEF9E2044}" srcOrd="0" destOrd="0" presId="urn:microsoft.com/office/officeart/2008/layout/AlternatingHexagons"/>
    <dgm:cxn modelId="{F9EA33F0-0084-4C2D-BE4B-E9323A974224}" type="presParOf" srcId="{28E0D33F-6C53-4D7C-8298-74F2F9CFEFEC}" destId="{6606250D-75F9-4CCA-B6E5-494B4469DE5B}" srcOrd="1" destOrd="0" presId="urn:microsoft.com/office/officeart/2008/layout/AlternatingHexagons"/>
    <dgm:cxn modelId="{2C9047CE-C396-4B34-A06F-E786ACB8C4C6}" type="presParOf" srcId="{28E0D33F-6C53-4D7C-8298-74F2F9CFEFEC}" destId="{A6A0BAB3-3705-48E9-ADDD-C9E13082F2FE}" srcOrd="2" destOrd="0" presId="urn:microsoft.com/office/officeart/2008/layout/AlternatingHexagons"/>
    <dgm:cxn modelId="{F3D2F684-F975-48D6-860E-6D44EC60D8B8}" type="presParOf" srcId="{28E0D33F-6C53-4D7C-8298-74F2F9CFEFEC}" destId="{90E4F595-C5D4-413C-8C3F-82FB0CCDDFD6}" srcOrd="3" destOrd="0" presId="urn:microsoft.com/office/officeart/2008/layout/AlternatingHexagons"/>
    <dgm:cxn modelId="{386708C9-6A98-42D0-8DEE-2096D6EC46D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Louisa</a:t>
          </a:r>
        </a:p>
        <a:p>
          <a:pPr lvl="0" algn="ctr" defTabSz="1955800">
            <a:lnSpc>
              <a:spcPct val="90000"/>
            </a:lnSpc>
            <a:spcBef>
              <a:spcPct val="0"/>
            </a:spcBef>
            <a:spcAft>
              <a:spcPct val="35000"/>
            </a:spcAft>
          </a:pPr>
          <a:r>
            <a:rPr lang="en-US" sz="4400" kern="1200" dirty="0" smtClean="0">
              <a:solidFill>
                <a:schemeClr val="tx1"/>
              </a:solidFill>
            </a:rPr>
            <a:t>(3%)</a:t>
          </a:r>
          <a:endParaRPr lang="en-US" sz="4400" kern="1200" dirty="0">
            <a:solidFill>
              <a:schemeClr val="tx1"/>
            </a:solidFill>
          </a:endParaRPr>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Virginia</a:t>
          </a:r>
        </a:p>
        <a:p>
          <a:pPr lvl="0" algn="ctr" defTabSz="1555750">
            <a:lnSpc>
              <a:spcPct val="90000"/>
            </a:lnSpc>
            <a:spcBef>
              <a:spcPct val="0"/>
            </a:spcBef>
            <a:spcAft>
              <a:spcPct val="35000"/>
            </a:spcAft>
          </a:pPr>
          <a:r>
            <a:rPr lang="en-US" sz="3500" kern="1200" dirty="0" smtClean="0"/>
            <a:t>(10%)</a:t>
          </a:r>
          <a:endParaRPr lang="en-US" sz="3500" kern="1200" dirty="0"/>
        </a:p>
      </dsp:txBody>
      <dsp:txXfrm rot="-5400000">
        <a:off x="4068947" y="1084013"/>
        <a:ext cx="2180628" cy="22524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8045" y="126909"/>
          <a:ext cx="3551041" cy="3449623"/>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en-US" sz="3200" kern="1200" dirty="0" smtClean="0"/>
            <a:t>Virginia</a:t>
          </a:r>
        </a:p>
        <a:p>
          <a:pPr lvl="0" algn="ctr" defTabSz="1422400">
            <a:lnSpc>
              <a:spcPct val="90000"/>
            </a:lnSpc>
            <a:spcBef>
              <a:spcPct val="0"/>
            </a:spcBef>
            <a:spcAft>
              <a:spcPct val="35000"/>
            </a:spcAft>
          </a:pPr>
          <a:r>
            <a:rPr lang="en-US" sz="2800" kern="1200" dirty="0" smtClean="0"/>
            <a:t>(9%)</a:t>
          </a:r>
          <a:endParaRPr lang="en-US" sz="2800" kern="1200" dirty="0"/>
        </a:p>
      </dsp:txBody>
      <dsp:txXfrm rot="-5400000">
        <a:off x="655481" y="659589"/>
        <a:ext cx="2316169" cy="2384263"/>
      </dsp:txXfrm>
    </dsp:sp>
    <dsp:sp modelId="{6606250D-75F9-4CCA-B6E5-494B4469DE5B}">
      <dsp:nvSpPr>
        <dsp:cNvPr id="0" name=""/>
        <dsp:cNvSpPr/>
      </dsp:nvSpPr>
      <dsp:spPr>
        <a:xfrm>
          <a:off x="3683" y="1276963"/>
          <a:ext cx="2260929" cy="125607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25009" y="100997"/>
          <a:ext cx="3499835" cy="3450243"/>
        </a:xfrm>
        <a:prstGeom prst="hexagon">
          <a:avLst>
            <a:gd name="adj" fmla="val 25000"/>
            <a:gd name="vf" fmla="val 115470"/>
          </a:avLst>
        </a:prstGeom>
        <a:solidFill>
          <a:schemeClr val="bg1">
            <a:lumMod val="65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ct val="35000"/>
            </a:spcAft>
          </a:pPr>
          <a:r>
            <a:rPr lang="en-US" sz="3200" kern="1200" dirty="0" smtClean="0"/>
            <a:t>U.S.</a:t>
          </a:r>
        </a:p>
        <a:p>
          <a:pPr lvl="0" algn="ctr" defTabSz="1422400">
            <a:lnSpc>
              <a:spcPct val="150000"/>
            </a:lnSpc>
            <a:spcBef>
              <a:spcPct val="0"/>
            </a:spcBef>
            <a:spcAft>
              <a:spcPct val="35000"/>
            </a:spcAft>
          </a:pPr>
          <a:r>
            <a:rPr lang="en-US" sz="2800" kern="1200" dirty="0" smtClean="0"/>
            <a:t>(8%)</a:t>
          </a:r>
        </a:p>
      </dsp:txBody>
      <dsp:txXfrm rot="-5400000">
        <a:off x="4220771" y="655374"/>
        <a:ext cx="2308311" cy="23414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8045" y="126909"/>
          <a:ext cx="3551041" cy="3449623"/>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2"/>
              </a:solidFill>
            </a:rPr>
            <a:t>Louisa</a:t>
          </a:r>
        </a:p>
        <a:p>
          <a:pPr lvl="0" algn="ctr" defTabSz="1244600">
            <a:lnSpc>
              <a:spcPct val="90000"/>
            </a:lnSpc>
            <a:spcBef>
              <a:spcPct val="0"/>
            </a:spcBef>
            <a:spcAft>
              <a:spcPct val="35000"/>
            </a:spcAft>
          </a:pPr>
          <a:r>
            <a:rPr lang="en-US" sz="2600" kern="1200" dirty="0" smtClean="0">
              <a:solidFill>
                <a:schemeClr val="tx2"/>
              </a:solidFill>
            </a:rPr>
            <a:t>(20%)</a:t>
          </a:r>
          <a:endParaRPr lang="en-US" sz="2600" kern="1200" dirty="0">
            <a:solidFill>
              <a:schemeClr val="tx2"/>
            </a:solidFill>
          </a:endParaRPr>
        </a:p>
      </dsp:txBody>
      <dsp:txXfrm rot="-5400000">
        <a:off x="655481" y="659589"/>
        <a:ext cx="2316169" cy="2384263"/>
      </dsp:txXfrm>
    </dsp:sp>
    <dsp:sp modelId="{6606250D-75F9-4CCA-B6E5-494B4469DE5B}">
      <dsp:nvSpPr>
        <dsp:cNvPr id="0" name=""/>
        <dsp:cNvSpPr/>
      </dsp:nvSpPr>
      <dsp:spPr>
        <a:xfrm>
          <a:off x="3683" y="1276963"/>
          <a:ext cx="2260929" cy="125607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25009" y="100997"/>
          <a:ext cx="3499835" cy="3450243"/>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150000"/>
            </a:lnSpc>
            <a:spcBef>
              <a:spcPct val="0"/>
            </a:spcBef>
            <a:spcAft>
              <a:spcPct val="35000"/>
            </a:spcAft>
          </a:pPr>
          <a:r>
            <a:rPr lang="en-US" sz="2500" kern="1200" dirty="0" smtClean="0"/>
            <a:t>Virginia</a:t>
          </a:r>
        </a:p>
        <a:p>
          <a:pPr lvl="0" algn="ctr" defTabSz="1111250">
            <a:lnSpc>
              <a:spcPct val="150000"/>
            </a:lnSpc>
            <a:spcBef>
              <a:spcPct val="0"/>
            </a:spcBef>
            <a:spcAft>
              <a:spcPct val="35000"/>
            </a:spcAft>
          </a:pPr>
          <a:r>
            <a:rPr lang="en-US" sz="2500" kern="1200" dirty="0" smtClean="0"/>
            <a:t> </a:t>
          </a:r>
          <a:r>
            <a:rPr lang="en-US" sz="2600" kern="1200" dirty="0" smtClean="0"/>
            <a:t>(17%)</a:t>
          </a:r>
        </a:p>
      </dsp:txBody>
      <dsp:txXfrm rot="-5400000">
        <a:off x="4220771" y="655374"/>
        <a:ext cx="2308311" cy="23414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651229" y="42381"/>
          <a:ext cx="2967879" cy="2883116"/>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Albemarle </a:t>
          </a:r>
        </a:p>
        <a:p>
          <a:pPr lvl="0" algn="ctr" defTabSz="977900">
            <a:lnSpc>
              <a:spcPct val="90000"/>
            </a:lnSpc>
            <a:spcBef>
              <a:spcPct val="0"/>
            </a:spcBef>
            <a:spcAft>
              <a:spcPct val="35000"/>
            </a:spcAft>
          </a:pPr>
          <a:r>
            <a:rPr lang="en-US" sz="2600" kern="1200" dirty="0" smtClean="0"/>
            <a:t>(__%)</a:t>
          </a:r>
          <a:endParaRPr lang="en-US" sz="2000" kern="1200" dirty="0"/>
        </a:p>
      </dsp:txBody>
      <dsp:txXfrm rot="-5400000">
        <a:off x="1167267" y="487583"/>
        <a:ext cx="1935802" cy="1992713"/>
      </dsp:txXfrm>
    </dsp:sp>
    <dsp:sp modelId="{6606250D-75F9-4CCA-B6E5-494B4469DE5B}">
      <dsp:nvSpPr>
        <dsp:cNvPr id="0" name=""/>
        <dsp:cNvSpPr/>
      </dsp:nvSpPr>
      <dsp:spPr>
        <a:xfrm>
          <a:off x="622510" y="960643"/>
          <a:ext cx="1889633" cy="1049796"/>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49131" y="20724"/>
          <a:ext cx="2925082" cy="2883634"/>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150000"/>
            </a:lnSpc>
            <a:spcBef>
              <a:spcPct val="0"/>
            </a:spcBef>
            <a:spcAft>
              <a:spcPct val="35000"/>
            </a:spcAft>
          </a:pPr>
          <a:r>
            <a:rPr lang="en-US" sz="2200" b="1" kern="1200" dirty="0" smtClean="0"/>
            <a:t>Charlottesville</a:t>
          </a:r>
          <a:r>
            <a:rPr lang="en-US" sz="2500" kern="1200" dirty="0" smtClean="0"/>
            <a:t> </a:t>
          </a:r>
          <a:r>
            <a:rPr lang="en-US" sz="2600" kern="1200" dirty="0" smtClean="0"/>
            <a:t>(__%)</a:t>
          </a:r>
          <a:r>
            <a:rPr lang="en-US" sz="2000" kern="1200" dirty="0" smtClean="0"/>
            <a:t> </a:t>
          </a:r>
        </a:p>
      </dsp:txBody>
      <dsp:txXfrm rot="-5400000">
        <a:off x="4147056" y="484060"/>
        <a:ext cx="1929232" cy="19569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7850" y="59827"/>
          <a:ext cx="3532831" cy="3431933"/>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2"/>
              </a:solidFill>
            </a:rPr>
            <a:t>Louisa</a:t>
          </a:r>
        </a:p>
        <a:p>
          <a:pPr lvl="0" algn="ctr" defTabSz="1066800">
            <a:lnSpc>
              <a:spcPct val="90000"/>
            </a:lnSpc>
            <a:spcBef>
              <a:spcPct val="0"/>
            </a:spcBef>
            <a:spcAft>
              <a:spcPct val="35000"/>
            </a:spcAft>
          </a:pPr>
          <a:r>
            <a:rPr lang="en-US" sz="2400" kern="1200" dirty="0" smtClean="0">
              <a:solidFill>
                <a:schemeClr val="tx2"/>
              </a:solidFill>
            </a:rPr>
            <a:t>6,686</a:t>
          </a:r>
        </a:p>
        <a:p>
          <a:pPr lvl="0" algn="ctr" defTabSz="1066800">
            <a:lnSpc>
              <a:spcPct val="90000"/>
            </a:lnSpc>
            <a:spcBef>
              <a:spcPct val="0"/>
            </a:spcBef>
            <a:spcAft>
              <a:spcPct val="35000"/>
            </a:spcAft>
          </a:pPr>
          <a:r>
            <a:rPr lang="en-US" sz="2400" kern="1200" dirty="0" smtClean="0">
              <a:solidFill>
                <a:schemeClr val="tx2"/>
              </a:solidFill>
            </a:rPr>
            <a:t>Individuals</a:t>
          </a:r>
          <a:endParaRPr lang="en-US" sz="2400" kern="1200" dirty="0">
            <a:solidFill>
              <a:schemeClr val="tx2"/>
            </a:solidFill>
          </a:endParaRPr>
        </a:p>
      </dsp:txBody>
      <dsp:txXfrm rot="-5400000">
        <a:off x="652120" y="589775"/>
        <a:ext cx="2304291" cy="2372037"/>
      </dsp:txXfrm>
    </dsp:sp>
    <dsp:sp modelId="{6606250D-75F9-4CCA-B6E5-494B4469DE5B}">
      <dsp:nvSpPr>
        <dsp:cNvPr id="0" name=""/>
        <dsp:cNvSpPr/>
      </dsp:nvSpPr>
      <dsp:spPr>
        <a:xfrm>
          <a:off x="3664" y="1203984"/>
          <a:ext cx="2249335" cy="124963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747227" y="24669"/>
          <a:ext cx="3481888" cy="3432550"/>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00000"/>
            </a:lnSpc>
            <a:spcBef>
              <a:spcPct val="0"/>
            </a:spcBef>
            <a:spcAft>
              <a:spcPct val="35000"/>
            </a:spcAft>
          </a:pPr>
          <a:r>
            <a:rPr lang="en-US" sz="2400" b="1" kern="1200" dirty="0" smtClean="0"/>
            <a:t>Virginia</a:t>
          </a:r>
        </a:p>
        <a:p>
          <a:pPr lvl="0" algn="ctr" defTabSz="1066800">
            <a:lnSpc>
              <a:spcPct val="100000"/>
            </a:lnSpc>
            <a:spcBef>
              <a:spcPct val="0"/>
            </a:spcBef>
            <a:spcAft>
              <a:spcPct val="35000"/>
            </a:spcAft>
          </a:pPr>
          <a:r>
            <a:rPr lang="en-US" sz="2800" kern="1200" dirty="0" smtClean="0"/>
            <a:t>1,334</a:t>
          </a:r>
        </a:p>
        <a:p>
          <a:pPr lvl="0" algn="ctr" defTabSz="1066800">
            <a:lnSpc>
              <a:spcPct val="100000"/>
            </a:lnSpc>
            <a:spcBef>
              <a:spcPct val="0"/>
            </a:spcBef>
            <a:spcAft>
              <a:spcPct val="35000"/>
            </a:spcAft>
          </a:pPr>
          <a:r>
            <a:rPr lang="en-US" sz="2400" kern="1200" dirty="0" smtClean="0"/>
            <a:t>Individuals </a:t>
          </a:r>
        </a:p>
      </dsp:txBody>
      <dsp:txXfrm rot="-5400000">
        <a:off x="4339934" y="576203"/>
        <a:ext cx="2296474" cy="232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75032" y="-105966"/>
          <a:ext cx="2816215" cy="3034518"/>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2"/>
              </a:solidFill>
            </a:rPr>
            <a:t>Louisa</a:t>
          </a:r>
        </a:p>
        <a:p>
          <a:pPr lvl="0" algn="ctr" defTabSz="977900">
            <a:lnSpc>
              <a:spcPct val="90000"/>
            </a:lnSpc>
            <a:spcBef>
              <a:spcPct val="0"/>
            </a:spcBef>
            <a:spcAft>
              <a:spcPct val="35000"/>
            </a:spcAft>
          </a:pPr>
          <a:r>
            <a:rPr lang="en-US" sz="2000" kern="1200" dirty="0" smtClean="0">
              <a:solidFill>
                <a:schemeClr val="tx2"/>
              </a:solidFill>
            </a:rPr>
            <a:t>11,317</a:t>
          </a:r>
        </a:p>
        <a:p>
          <a:pPr lvl="0" algn="ctr" defTabSz="977900">
            <a:lnSpc>
              <a:spcPct val="90000"/>
            </a:lnSpc>
            <a:spcBef>
              <a:spcPct val="0"/>
            </a:spcBef>
            <a:spcAft>
              <a:spcPct val="35000"/>
            </a:spcAft>
          </a:pPr>
          <a:r>
            <a:rPr lang="en-US" sz="2000" kern="1200" dirty="0" smtClean="0">
              <a:solidFill>
                <a:schemeClr val="tx2"/>
              </a:solidFill>
            </a:rPr>
            <a:t>Individuals</a:t>
          </a:r>
          <a:endParaRPr lang="en-US" sz="2000" kern="1200" dirty="0">
            <a:solidFill>
              <a:schemeClr val="tx2"/>
            </a:solidFill>
          </a:endParaRPr>
        </a:p>
      </dsp:txBody>
      <dsp:txXfrm rot="-5400000">
        <a:off x="671634" y="472554"/>
        <a:ext cx="2023012" cy="1877477"/>
      </dsp:txXfrm>
    </dsp:sp>
    <dsp:sp modelId="{6606250D-75F9-4CCA-B6E5-494B4469DE5B}">
      <dsp:nvSpPr>
        <dsp:cNvPr id="0" name=""/>
        <dsp:cNvSpPr/>
      </dsp:nvSpPr>
      <dsp:spPr>
        <a:xfrm>
          <a:off x="628775" y="911625"/>
          <a:ext cx="1793069" cy="996149"/>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163068" y="-156871"/>
          <a:ext cx="2775605" cy="3176938"/>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100000"/>
            </a:lnSpc>
            <a:spcBef>
              <a:spcPct val="0"/>
            </a:spcBef>
            <a:spcAft>
              <a:spcPct val="35000"/>
            </a:spcAft>
          </a:pPr>
          <a:r>
            <a:rPr lang="en-US" sz="2200" b="1" kern="1200" dirty="0" smtClean="0"/>
            <a:t>Virginia</a:t>
          </a:r>
        </a:p>
        <a:p>
          <a:pPr lvl="0" algn="ctr" defTabSz="977900">
            <a:lnSpc>
              <a:spcPct val="100000"/>
            </a:lnSpc>
            <a:spcBef>
              <a:spcPct val="0"/>
            </a:spcBef>
            <a:spcAft>
              <a:spcPct val="35000"/>
            </a:spcAft>
          </a:pPr>
          <a:r>
            <a:rPr lang="en-US" sz="2500" kern="1200" dirty="0" smtClean="0"/>
            <a:t>1,649</a:t>
          </a:r>
          <a:endParaRPr lang="en-US" sz="2600" kern="1200" dirty="0" smtClean="0"/>
        </a:p>
        <a:p>
          <a:pPr lvl="0" algn="ctr" defTabSz="977900">
            <a:lnSpc>
              <a:spcPct val="100000"/>
            </a:lnSpc>
            <a:spcBef>
              <a:spcPct val="0"/>
            </a:spcBef>
            <a:spcAft>
              <a:spcPct val="35000"/>
            </a:spcAft>
          </a:pPr>
          <a:r>
            <a:rPr lang="en-US" sz="2000" kern="1200" dirty="0" smtClean="0"/>
            <a:t>Individuals </a:t>
          </a:r>
        </a:p>
      </dsp:txBody>
      <dsp:txXfrm rot="-5400000">
        <a:off x="4491892" y="506396"/>
        <a:ext cx="2117958" cy="18504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764853" y="-383502"/>
          <a:ext cx="2283145" cy="3050843"/>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rPr>
            <a:t>Louisa</a:t>
          </a:r>
        </a:p>
        <a:p>
          <a:pPr lvl="0" algn="ctr" defTabSz="933450">
            <a:lnSpc>
              <a:spcPct val="90000"/>
            </a:lnSpc>
            <a:spcBef>
              <a:spcPct val="0"/>
            </a:spcBef>
            <a:spcAft>
              <a:spcPct val="35000"/>
            </a:spcAft>
          </a:pPr>
          <a:r>
            <a:rPr lang="en-US" sz="2000" kern="1200" dirty="0" smtClean="0">
              <a:solidFill>
                <a:schemeClr val="tx2"/>
              </a:solidFill>
            </a:rPr>
            <a:t>6,789</a:t>
          </a:r>
        </a:p>
        <a:p>
          <a:pPr lvl="0" algn="ctr" defTabSz="933450">
            <a:lnSpc>
              <a:spcPct val="90000"/>
            </a:lnSpc>
            <a:spcBef>
              <a:spcPct val="0"/>
            </a:spcBef>
            <a:spcAft>
              <a:spcPct val="35000"/>
            </a:spcAft>
          </a:pPr>
          <a:r>
            <a:rPr lang="en-US" sz="2000" kern="1200" dirty="0" smtClean="0">
              <a:solidFill>
                <a:schemeClr val="tx2"/>
              </a:solidFill>
            </a:rPr>
            <a:t>Individuals</a:t>
          </a:r>
          <a:endParaRPr lang="en-US" sz="2000" kern="1200" dirty="0">
            <a:solidFill>
              <a:schemeClr val="tx2"/>
            </a:solidFill>
          </a:endParaRPr>
        </a:p>
      </dsp:txBody>
      <dsp:txXfrm rot="-5400000">
        <a:off x="889478" y="380871"/>
        <a:ext cx="2033895" cy="1522097"/>
      </dsp:txXfrm>
    </dsp:sp>
    <dsp:sp modelId="{6606250D-75F9-4CCA-B6E5-494B4469DE5B}">
      <dsp:nvSpPr>
        <dsp:cNvPr id="0" name=""/>
        <dsp:cNvSpPr/>
      </dsp:nvSpPr>
      <dsp:spPr>
        <a:xfrm>
          <a:off x="1353290" y="737949"/>
          <a:ext cx="1453667" cy="80759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658540" y="-358065"/>
          <a:ext cx="2250223" cy="3032891"/>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100000"/>
            </a:lnSpc>
            <a:spcBef>
              <a:spcPct val="0"/>
            </a:spcBef>
            <a:spcAft>
              <a:spcPct val="35000"/>
            </a:spcAft>
          </a:pPr>
          <a:r>
            <a:rPr lang="en-US" sz="2200" b="1" kern="1200" dirty="0" smtClean="0"/>
            <a:t>Virginia</a:t>
          </a:r>
        </a:p>
        <a:p>
          <a:pPr lvl="0" algn="ctr" defTabSz="977900">
            <a:lnSpc>
              <a:spcPct val="100000"/>
            </a:lnSpc>
            <a:spcBef>
              <a:spcPct val="0"/>
            </a:spcBef>
            <a:spcAft>
              <a:spcPct val="35000"/>
            </a:spcAft>
          </a:pPr>
          <a:r>
            <a:rPr lang="en-US" sz="2500" kern="1200" dirty="0" smtClean="0"/>
            <a:t>724</a:t>
          </a:r>
          <a:endParaRPr lang="en-US" sz="2600" kern="1200" dirty="0" smtClean="0"/>
        </a:p>
        <a:p>
          <a:pPr lvl="0" algn="ctr" defTabSz="977900">
            <a:lnSpc>
              <a:spcPct val="100000"/>
            </a:lnSpc>
            <a:spcBef>
              <a:spcPct val="0"/>
            </a:spcBef>
            <a:spcAft>
              <a:spcPct val="35000"/>
            </a:spcAft>
          </a:pPr>
          <a:r>
            <a:rPr lang="en-US" sz="2000" kern="1200" dirty="0" smtClean="0"/>
            <a:t>Individuals </a:t>
          </a:r>
        </a:p>
      </dsp:txBody>
      <dsp:txXfrm rot="-5400000">
        <a:off x="4772688" y="408306"/>
        <a:ext cx="2021927" cy="15001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978595" y="-438636"/>
          <a:ext cx="2050014" cy="2927288"/>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Louisa</a:t>
          </a:r>
        </a:p>
        <a:p>
          <a:pPr lvl="0" algn="ctr" defTabSz="800100">
            <a:lnSpc>
              <a:spcPct val="90000"/>
            </a:lnSpc>
            <a:spcBef>
              <a:spcPct val="0"/>
            </a:spcBef>
            <a:spcAft>
              <a:spcPct val="35000"/>
            </a:spcAft>
          </a:pPr>
          <a:r>
            <a:rPr lang="en-US" sz="2500" kern="1200" dirty="0" smtClean="0">
              <a:solidFill>
                <a:schemeClr val="tx2"/>
              </a:solidFill>
            </a:rPr>
            <a:t>5</a:t>
          </a:r>
        </a:p>
        <a:p>
          <a:pPr lvl="0" algn="ctr" defTabSz="800100">
            <a:lnSpc>
              <a:spcPct val="90000"/>
            </a:lnSpc>
            <a:spcBef>
              <a:spcPct val="0"/>
            </a:spcBef>
            <a:spcAft>
              <a:spcPct val="35000"/>
            </a:spcAft>
          </a:pPr>
          <a:r>
            <a:rPr lang="en-US" sz="1600" kern="1200" dirty="0" smtClean="0">
              <a:solidFill>
                <a:schemeClr val="tx2"/>
              </a:solidFill>
            </a:rPr>
            <a:t>Mental Health Providers</a:t>
          </a:r>
          <a:endParaRPr lang="en-US" sz="1600" kern="1200" dirty="0">
            <a:solidFill>
              <a:schemeClr val="tx2"/>
            </a:solidFill>
          </a:endParaRPr>
        </a:p>
      </dsp:txBody>
      <dsp:txXfrm rot="-5400000">
        <a:off x="1027839" y="341670"/>
        <a:ext cx="1951526" cy="1366676"/>
      </dsp:txXfrm>
    </dsp:sp>
    <dsp:sp modelId="{6606250D-75F9-4CCA-B6E5-494B4469DE5B}">
      <dsp:nvSpPr>
        <dsp:cNvPr id="0" name=""/>
        <dsp:cNvSpPr/>
      </dsp:nvSpPr>
      <dsp:spPr>
        <a:xfrm>
          <a:off x="1591020" y="663600"/>
          <a:ext cx="1305233" cy="725129"/>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920077" y="-493918"/>
          <a:ext cx="2020453" cy="3008291"/>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ct val="35000"/>
            </a:spcAft>
          </a:pPr>
          <a:r>
            <a:rPr lang="en-US" sz="1800" b="1" kern="1200" dirty="0" smtClean="0"/>
            <a:t>Virginia</a:t>
          </a:r>
        </a:p>
        <a:p>
          <a:pPr lvl="0" algn="ctr" defTabSz="800100">
            <a:lnSpc>
              <a:spcPct val="100000"/>
            </a:lnSpc>
            <a:spcBef>
              <a:spcPct val="0"/>
            </a:spcBef>
            <a:spcAft>
              <a:spcPct val="35000"/>
            </a:spcAft>
          </a:pPr>
          <a:r>
            <a:rPr lang="en-US" sz="2500" kern="1200" dirty="0" smtClean="0"/>
            <a:t>11,407</a:t>
          </a:r>
          <a:endParaRPr lang="en-US" sz="2600" kern="1200" dirty="0" smtClean="0"/>
        </a:p>
        <a:p>
          <a:pPr lvl="0" algn="ctr" defTabSz="800100">
            <a:lnSpc>
              <a:spcPct val="100000"/>
            </a:lnSpc>
            <a:spcBef>
              <a:spcPct val="0"/>
            </a:spcBef>
            <a:spcAft>
              <a:spcPct val="35000"/>
            </a:spcAft>
          </a:pPr>
          <a:r>
            <a:rPr lang="en-US" sz="1600" kern="1200" dirty="0" smtClean="0"/>
            <a:t>Mental Health Providers</a:t>
          </a:r>
        </a:p>
      </dsp:txBody>
      <dsp:txXfrm rot="-5400000">
        <a:off x="4927540" y="336743"/>
        <a:ext cx="2005527" cy="1346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44981" y="97229"/>
          <a:ext cx="3144974" cy="2950515"/>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Louisa</a:t>
          </a:r>
        </a:p>
        <a:p>
          <a:pPr lvl="0" algn="ctr" defTabSz="1066800">
            <a:lnSpc>
              <a:spcPct val="90000"/>
            </a:lnSpc>
            <a:spcBef>
              <a:spcPct val="0"/>
            </a:spcBef>
            <a:spcAft>
              <a:spcPct val="35000"/>
            </a:spcAft>
          </a:pPr>
          <a:r>
            <a:rPr lang="en-US" sz="2000" kern="1200" dirty="0" smtClean="0">
              <a:solidFill>
                <a:schemeClr val="tx1"/>
              </a:solidFill>
            </a:rPr>
            <a:t>(6%)</a:t>
          </a:r>
          <a:endParaRPr lang="en-US" sz="2000" kern="1200" dirty="0">
            <a:solidFill>
              <a:schemeClr val="tx1"/>
            </a:solidFill>
          </a:endParaRPr>
        </a:p>
      </dsp:txBody>
      <dsp:txXfrm rot="-5400000">
        <a:off x="918760" y="507957"/>
        <a:ext cx="1997415" cy="2129060"/>
      </dsp:txXfrm>
    </dsp:sp>
    <dsp:sp modelId="{6606250D-75F9-4CCA-B6E5-494B4469DE5B}">
      <dsp:nvSpPr>
        <dsp:cNvPr id="0" name=""/>
        <dsp:cNvSpPr/>
      </dsp:nvSpPr>
      <dsp:spPr>
        <a:xfrm>
          <a:off x="63624" y="980221"/>
          <a:ext cx="2133525" cy="1185291"/>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559708" y="97229"/>
          <a:ext cx="3144974" cy="2950515"/>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Virginia</a:t>
          </a:r>
        </a:p>
        <a:p>
          <a:pPr lvl="0" algn="ctr" defTabSz="889000">
            <a:lnSpc>
              <a:spcPct val="90000"/>
            </a:lnSpc>
            <a:spcBef>
              <a:spcPct val="0"/>
            </a:spcBef>
            <a:spcAft>
              <a:spcPct val="35000"/>
            </a:spcAft>
          </a:pPr>
          <a:r>
            <a:rPr lang="en-US" sz="2000" kern="1200" dirty="0" smtClean="0"/>
            <a:t>(4%)</a:t>
          </a:r>
          <a:endParaRPr lang="en-US" sz="2000" kern="1200" dirty="0"/>
        </a:p>
      </dsp:txBody>
      <dsp:txXfrm rot="-5400000">
        <a:off x="4133487" y="507957"/>
        <a:ext cx="1997415" cy="2129060"/>
      </dsp:txXfrm>
    </dsp:sp>
    <dsp:sp modelId="{700AE1A7-0A7F-42AA-9940-ABD935D20C28}">
      <dsp:nvSpPr>
        <dsp:cNvPr id="0" name=""/>
        <dsp:cNvSpPr/>
      </dsp:nvSpPr>
      <dsp:spPr>
        <a:xfrm rot="5400000">
          <a:off x="990802" y="3008505"/>
          <a:ext cx="1908497" cy="1719549"/>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Children </a:t>
          </a:r>
          <a:r>
            <a:rPr lang="en-US" sz="2000" kern="1200" dirty="0" smtClean="0">
              <a:solidFill>
                <a:schemeClr val="tx1"/>
              </a:solidFill>
            </a:rPr>
            <a:t>(10%)</a:t>
          </a:r>
          <a:endParaRPr lang="en-US" sz="2000" kern="1200" dirty="0">
            <a:solidFill>
              <a:schemeClr val="tx1"/>
            </a:solidFill>
          </a:endParaRPr>
        </a:p>
      </dsp:txBody>
      <dsp:txXfrm rot="-5400000">
        <a:off x="1357681" y="3216368"/>
        <a:ext cx="1174739" cy="1303823"/>
      </dsp:txXfrm>
    </dsp:sp>
    <dsp:sp modelId="{6E148419-A3CA-4883-8F70-2DF2CCD3EF09}">
      <dsp:nvSpPr>
        <dsp:cNvPr id="0" name=""/>
        <dsp:cNvSpPr/>
      </dsp:nvSpPr>
      <dsp:spPr>
        <a:xfrm>
          <a:off x="4970732" y="3241759"/>
          <a:ext cx="2204643" cy="1185291"/>
        </a:xfrm>
        <a:prstGeom prst="rect">
          <a:avLst/>
        </a:prstGeom>
        <a:noFill/>
        <a:ln>
          <a:noFill/>
        </a:ln>
        <a:effectLst/>
      </dsp:spPr>
      <dsp:style>
        <a:lnRef idx="0">
          <a:scrgbClr r="0" g="0" b="0"/>
        </a:lnRef>
        <a:fillRef idx="0">
          <a:scrgbClr r="0" g="0" b="0"/>
        </a:fillRef>
        <a:effectRef idx="0">
          <a:scrgbClr r="0" g="0" b="0"/>
        </a:effectRef>
        <a:fontRef idx="minor"/>
      </dsp:style>
    </dsp:sp>
    <dsp:sp modelId="{06D93C7D-38D8-478E-AE31-00E1C05FBD9B}">
      <dsp:nvSpPr>
        <dsp:cNvPr id="0" name=""/>
        <dsp:cNvSpPr/>
      </dsp:nvSpPr>
      <dsp:spPr>
        <a:xfrm rot="5400000">
          <a:off x="4185561" y="2975448"/>
          <a:ext cx="1975486" cy="1718673"/>
        </a:xfrm>
        <a:prstGeom prst="hexagon">
          <a:avLst>
            <a:gd name="adj" fmla="val 25000"/>
            <a:gd name="vf" fmla="val 115470"/>
          </a:avLst>
        </a:prstGeom>
        <a:solidFill>
          <a:schemeClr val="tx2"/>
        </a:solidFill>
        <a:ln>
          <a:solidFill>
            <a:schemeClr val="tx2"/>
          </a:solid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Children (8%)</a:t>
          </a:r>
          <a:endParaRPr lang="en-US" sz="2000" kern="1200" dirty="0"/>
        </a:p>
      </dsp:txBody>
      <dsp:txXfrm rot="-5400000">
        <a:off x="4581794" y="3154889"/>
        <a:ext cx="1183019" cy="1359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735245" y="-472968"/>
          <a:ext cx="2215844" cy="3302205"/>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Louisa</a:t>
          </a:r>
        </a:p>
        <a:p>
          <a:pPr lvl="0" algn="ctr" defTabSz="1066800">
            <a:lnSpc>
              <a:spcPct val="90000"/>
            </a:lnSpc>
            <a:spcBef>
              <a:spcPct val="0"/>
            </a:spcBef>
            <a:spcAft>
              <a:spcPct val="35000"/>
            </a:spcAft>
          </a:pPr>
          <a:r>
            <a:rPr lang="en-US" sz="2200" kern="1200" dirty="0" smtClean="0">
              <a:solidFill>
                <a:schemeClr val="tx1"/>
              </a:solidFill>
            </a:rPr>
            <a:t>(90%)</a:t>
          </a:r>
          <a:endParaRPr lang="en-US" sz="2200" kern="1200" dirty="0">
            <a:solidFill>
              <a:schemeClr val="tx1"/>
            </a:solidFill>
          </a:endParaRPr>
        </a:p>
      </dsp:txBody>
      <dsp:txXfrm rot="-5400000">
        <a:off x="742432" y="439520"/>
        <a:ext cx="2201470" cy="1477230"/>
      </dsp:txXfrm>
    </dsp:sp>
    <dsp:sp modelId="{6606250D-75F9-4CCA-B6E5-494B4469DE5B}">
      <dsp:nvSpPr>
        <dsp:cNvPr id="0" name=""/>
        <dsp:cNvSpPr/>
      </dsp:nvSpPr>
      <dsp:spPr>
        <a:xfrm>
          <a:off x="1275214" y="849206"/>
          <a:ext cx="1210776" cy="672653"/>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915656" y="-409067"/>
          <a:ext cx="2365038" cy="3183173"/>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Virginia</a:t>
          </a:r>
        </a:p>
        <a:p>
          <a:pPr lvl="0" algn="ctr" defTabSz="889000">
            <a:lnSpc>
              <a:spcPct val="90000"/>
            </a:lnSpc>
            <a:spcBef>
              <a:spcPct val="0"/>
            </a:spcBef>
            <a:spcAft>
              <a:spcPct val="35000"/>
            </a:spcAft>
          </a:pPr>
          <a:r>
            <a:rPr lang="en-US" sz="2000" kern="1200" dirty="0" smtClean="0"/>
            <a:t>(90%)</a:t>
          </a:r>
          <a:endParaRPr lang="en-US" sz="2000" kern="1200" dirty="0"/>
        </a:p>
      </dsp:txBody>
      <dsp:txXfrm rot="-5400000">
        <a:off x="4037118" y="394173"/>
        <a:ext cx="2122115" cy="1576692"/>
      </dsp:txXfrm>
    </dsp:sp>
    <dsp:sp modelId="{700AE1A7-0A7F-42AA-9940-ABD935D20C28}">
      <dsp:nvSpPr>
        <dsp:cNvPr id="0" name=""/>
        <dsp:cNvSpPr/>
      </dsp:nvSpPr>
      <dsp:spPr>
        <a:xfrm rot="5400000">
          <a:off x="714799" y="1918129"/>
          <a:ext cx="2218041" cy="2637164"/>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Economically</a:t>
          </a:r>
          <a:r>
            <a:rPr lang="en-US" sz="1100" kern="1200" dirty="0" smtClean="0">
              <a:solidFill>
                <a:schemeClr val="tx1"/>
              </a:solidFill>
            </a:rPr>
            <a:t> </a:t>
          </a:r>
          <a:r>
            <a:rPr lang="en-US" sz="1600" kern="1200" dirty="0" smtClean="0">
              <a:solidFill>
                <a:schemeClr val="tx1"/>
              </a:solidFill>
            </a:rPr>
            <a:t>Disadvantaged</a:t>
          </a:r>
          <a:r>
            <a:rPr lang="en-US" sz="1100" kern="1200" dirty="0" smtClean="0">
              <a:solidFill>
                <a:schemeClr val="tx1"/>
              </a:solidFill>
            </a:rPr>
            <a:t> </a:t>
          </a:r>
          <a:r>
            <a:rPr lang="en-US" sz="2000" kern="1200" dirty="0" smtClean="0">
              <a:solidFill>
                <a:schemeClr val="tx1"/>
              </a:solidFill>
            </a:rPr>
            <a:t>(86%)</a:t>
          </a:r>
          <a:endParaRPr lang="en-US" sz="1100" kern="1200" dirty="0">
            <a:solidFill>
              <a:schemeClr val="tx1"/>
            </a:solidFill>
          </a:endParaRPr>
        </a:p>
      </dsp:txBody>
      <dsp:txXfrm rot="-5400000">
        <a:off x="944765" y="2497365"/>
        <a:ext cx="1758110" cy="1478694"/>
      </dsp:txXfrm>
    </dsp:sp>
    <dsp:sp modelId="{6E148419-A3CA-4883-8F70-2DF2CCD3EF09}">
      <dsp:nvSpPr>
        <dsp:cNvPr id="0" name=""/>
        <dsp:cNvSpPr/>
      </dsp:nvSpPr>
      <dsp:spPr>
        <a:xfrm>
          <a:off x="4260370" y="2971238"/>
          <a:ext cx="1251135" cy="672653"/>
        </a:xfrm>
        <a:prstGeom prst="rect">
          <a:avLst/>
        </a:prstGeom>
        <a:noFill/>
        <a:ln>
          <a:noFill/>
        </a:ln>
        <a:effectLst/>
      </dsp:spPr>
      <dsp:style>
        <a:lnRef idx="0">
          <a:scrgbClr r="0" g="0" b="0"/>
        </a:lnRef>
        <a:fillRef idx="0">
          <a:scrgbClr r="0" g="0" b="0"/>
        </a:fillRef>
        <a:effectRef idx="0">
          <a:scrgbClr r="0" g="0" b="0"/>
        </a:effectRef>
        <a:fontRef idx="minor"/>
      </dsp:style>
    </dsp:sp>
    <dsp:sp modelId="{06D93C7D-38D8-478E-AE31-00E1C05FBD9B}">
      <dsp:nvSpPr>
        <dsp:cNvPr id="0" name=""/>
        <dsp:cNvSpPr/>
      </dsp:nvSpPr>
      <dsp:spPr>
        <a:xfrm rot="5400000">
          <a:off x="4035402" y="1993796"/>
          <a:ext cx="2108309" cy="2534060"/>
        </a:xfrm>
        <a:prstGeom prst="hexagon">
          <a:avLst>
            <a:gd name="adj" fmla="val 25000"/>
            <a:gd name="vf" fmla="val 115470"/>
          </a:avLst>
        </a:prstGeom>
        <a:solidFill>
          <a:schemeClr val="accent2">
            <a:lumMod val="50000"/>
          </a:schemeClr>
        </a:solidFill>
        <a:ln>
          <a:solidFill>
            <a:schemeClr val="tx2">
              <a:lumMod val="50000"/>
            </a:schemeClr>
          </a:solid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kern="1200" dirty="0" smtClean="0"/>
            <a:t>Economically Disadvantaged </a:t>
          </a:r>
          <a:r>
            <a:rPr lang="en-US" sz="2000" kern="1200" dirty="0" smtClean="0"/>
            <a:t>(84%)</a:t>
          </a:r>
          <a:endParaRPr lang="en-US" sz="2000" kern="1200" dirty="0"/>
        </a:p>
      </dsp:txBody>
      <dsp:txXfrm rot="-5400000">
        <a:off x="4244870" y="2558056"/>
        <a:ext cx="1689374" cy="1405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681120" y="-522013"/>
          <a:ext cx="2445166" cy="3643957"/>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Louisa</a:t>
          </a:r>
        </a:p>
        <a:p>
          <a:pPr lvl="0" algn="ctr" defTabSz="1066800">
            <a:lnSpc>
              <a:spcPct val="90000"/>
            </a:lnSpc>
            <a:spcBef>
              <a:spcPct val="0"/>
            </a:spcBef>
            <a:spcAft>
              <a:spcPct val="35000"/>
            </a:spcAft>
          </a:pPr>
          <a:r>
            <a:rPr lang="en-US" sz="2000" kern="1200" dirty="0" smtClean="0">
              <a:solidFill>
                <a:schemeClr val="tx1"/>
              </a:solidFill>
            </a:rPr>
            <a:t> (12%)</a:t>
          </a:r>
          <a:endParaRPr lang="en-US" sz="2000" kern="1200" dirty="0">
            <a:solidFill>
              <a:schemeClr val="tx1"/>
            </a:solidFill>
          </a:endParaRPr>
        </a:p>
      </dsp:txBody>
      <dsp:txXfrm rot="-5400000">
        <a:off x="689051" y="484910"/>
        <a:ext cx="2429305" cy="1630110"/>
      </dsp:txXfrm>
    </dsp:sp>
    <dsp:sp modelId="{6606250D-75F9-4CCA-B6E5-494B4469DE5B}">
      <dsp:nvSpPr>
        <dsp:cNvPr id="0" name=""/>
        <dsp:cNvSpPr/>
      </dsp:nvSpPr>
      <dsp:spPr>
        <a:xfrm>
          <a:off x="1276971" y="936996"/>
          <a:ext cx="1336082" cy="742267"/>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190678" y="-451402"/>
          <a:ext cx="2609801" cy="3512607"/>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Virginia </a:t>
          </a:r>
        </a:p>
        <a:p>
          <a:pPr lvl="0" algn="ctr" defTabSz="889000">
            <a:lnSpc>
              <a:spcPct val="90000"/>
            </a:lnSpc>
            <a:spcBef>
              <a:spcPct val="0"/>
            </a:spcBef>
            <a:spcAft>
              <a:spcPct val="35000"/>
            </a:spcAft>
          </a:pPr>
          <a:r>
            <a:rPr lang="en-US" sz="2000" kern="1200" dirty="0" smtClean="0"/>
            <a:t>(12%)</a:t>
          </a:r>
          <a:endParaRPr lang="en-US" sz="2000" kern="1200" dirty="0"/>
        </a:p>
      </dsp:txBody>
      <dsp:txXfrm rot="-5400000">
        <a:off x="4324710" y="434968"/>
        <a:ext cx="2341738" cy="1739867"/>
      </dsp:txXfrm>
    </dsp:sp>
    <dsp:sp modelId="{700AE1A7-0A7F-42AA-9940-ABD935D20C28}">
      <dsp:nvSpPr>
        <dsp:cNvPr id="0" name=""/>
        <dsp:cNvSpPr/>
      </dsp:nvSpPr>
      <dsp:spPr>
        <a:xfrm rot="5400000">
          <a:off x="668869" y="2197959"/>
          <a:ext cx="2447591" cy="2910090"/>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Children </a:t>
          </a:r>
        </a:p>
        <a:p>
          <a:pPr lvl="0" algn="ctr" defTabSz="711200">
            <a:lnSpc>
              <a:spcPct val="90000"/>
            </a:lnSpc>
            <a:spcBef>
              <a:spcPct val="0"/>
            </a:spcBef>
            <a:spcAft>
              <a:spcPct val="35000"/>
            </a:spcAft>
          </a:pPr>
          <a:r>
            <a:rPr lang="en-US" sz="2000" kern="1200" dirty="0" smtClean="0">
              <a:solidFill>
                <a:schemeClr val="tx1"/>
              </a:solidFill>
            </a:rPr>
            <a:t>(17%)</a:t>
          </a:r>
          <a:endParaRPr lang="en-US" sz="1100" kern="1200" dirty="0">
            <a:solidFill>
              <a:schemeClr val="tx1"/>
            </a:solidFill>
          </a:endParaRPr>
        </a:p>
      </dsp:txBody>
      <dsp:txXfrm rot="-5400000">
        <a:off x="922635" y="2837140"/>
        <a:ext cx="1940060" cy="1631727"/>
      </dsp:txXfrm>
    </dsp:sp>
    <dsp:sp modelId="{6E148419-A3CA-4883-8F70-2DF2CCD3EF09}">
      <dsp:nvSpPr>
        <dsp:cNvPr id="0" name=""/>
        <dsp:cNvSpPr/>
      </dsp:nvSpPr>
      <dsp:spPr>
        <a:xfrm>
          <a:off x="4571067" y="3278641"/>
          <a:ext cx="1380618" cy="742267"/>
        </a:xfrm>
        <a:prstGeom prst="rect">
          <a:avLst/>
        </a:prstGeom>
        <a:noFill/>
        <a:ln>
          <a:noFill/>
        </a:ln>
        <a:effectLst/>
      </dsp:spPr>
      <dsp:style>
        <a:lnRef idx="0">
          <a:scrgbClr r="0" g="0" b="0"/>
        </a:lnRef>
        <a:fillRef idx="0">
          <a:scrgbClr r="0" g="0" b="0"/>
        </a:fillRef>
        <a:effectRef idx="0">
          <a:scrgbClr r="0" g="0" b="0"/>
        </a:effectRef>
        <a:fontRef idx="minor"/>
      </dsp:style>
    </dsp:sp>
    <dsp:sp modelId="{06D93C7D-38D8-478E-AE31-00E1C05FBD9B}">
      <dsp:nvSpPr>
        <dsp:cNvPr id="0" name=""/>
        <dsp:cNvSpPr/>
      </dsp:nvSpPr>
      <dsp:spPr>
        <a:xfrm rot="5400000">
          <a:off x="4384262" y="2315390"/>
          <a:ext cx="2326502" cy="2796315"/>
        </a:xfrm>
        <a:prstGeom prst="hexagon">
          <a:avLst>
            <a:gd name="adj" fmla="val 25000"/>
            <a:gd name="vf" fmla="val 115470"/>
          </a:avLst>
        </a:prstGeom>
        <a:solidFill>
          <a:schemeClr val="tx2"/>
        </a:solidFill>
        <a:ln>
          <a:solidFill>
            <a:schemeClr val="accent1"/>
          </a:solid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kern="1200" dirty="0" smtClean="0"/>
            <a:t>Children</a:t>
          </a:r>
        </a:p>
        <a:p>
          <a:pPr lvl="0" algn="ctr" defTabSz="711200">
            <a:lnSpc>
              <a:spcPct val="100000"/>
            </a:lnSpc>
            <a:spcBef>
              <a:spcPct val="0"/>
            </a:spcBef>
            <a:spcAft>
              <a:spcPct val="35000"/>
            </a:spcAft>
          </a:pPr>
          <a:r>
            <a:rPr lang="en-US" sz="2000" kern="1200" dirty="0" smtClean="0"/>
            <a:t>(16%)</a:t>
          </a:r>
          <a:endParaRPr lang="en-US" sz="2000" kern="1200" dirty="0"/>
        </a:p>
      </dsp:txBody>
      <dsp:txXfrm rot="-5400000">
        <a:off x="4615408" y="2938047"/>
        <a:ext cx="1864210" cy="1551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510497" y="-74339"/>
          <a:ext cx="2093209" cy="2961798"/>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solidFill>
            </a:rPr>
            <a:t>Louisa</a:t>
          </a:r>
        </a:p>
        <a:p>
          <a:pPr lvl="0" algn="ctr" defTabSz="933450">
            <a:lnSpc>
              <a:spcPct val="90000"/>
            </a:lnSpc>
            <a:spcBef>
              <a:spcPct val="0"/>
            </a:spcBef>
            <a:spcAft>
              <a:spcPct val="35000"/>
            </a:spcAft>
          </a:pPr>
          <a:r>
            <a:rPr lang="en-US" sz="1800" kern="1200" dirty="0" smtClean="0">
              <a:solidFill>
                <a:schemeClr val="tx2"/>
              </a:solidFill>
            </a:rPr>
            <a:t>(Increased 2%)</a:t>
          </a:r>
          <a:endParaRPr lang="en-US" sz="1800" kern="1200" dirty="0">
            <a:solidFill>
              <a:schemeClr val="tx2"/>
            </a:solidFill>
          </a:endParaRPr>
        </a:p>
      </dsp:txBody>
      <dsp:txXfrm rot="-5400000">
        <a:off x="569836" y="708823"/>
        <a:ext cx="1974532" cy="1395473"/>
      </dsp:txXfrm>
    </dsp:sp>
    <dsp:sp modelId="{6606250D-75F9-4CCA-B6E5-494B4469DE5B}">
      <dsp:nvSpPr>
        <dsp:cNvPr id="0" name=""/>
        <dsp:cNvSpPr/>
      </dsp:nvSpPr>
      <dsp:spPr>
        <a:xfrm>
          <a:off x="3162" y="913080"/>
          <a:ext cx="1941202" cy="1078445"/>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527412" y="-96587"/>
          <a:ext cx="2174847" cy="2962329"/>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Virginia</a:t>
          </a:r>
          <a:endParaRPr lang="en-US" sz="1700" kern="1200" dirty="0" smtClean="0"/>
        </a:p>
        <a:p>
          <a:pPr lvl="0" algn="ctr" defTabSz="933450">
            <a:lnSpc>
              <a:spcPct val="90000"/>
            </a:lnSpc>
            <a:spcBef>
              <a:spcPct val="0"/>
            </a:spcBef>
            <a:spcAft>
              <a:spcPct val="35000"/>
            </a:spcAft>
          </a:pPr>
          <a:r>
            <a:rPr lang="en-US" sz="1700" kern="1200" dirty="0" smtClean="0"/>
            <a:t>(Increased 1%)</a:t>
          </a:r>
          <a:endParaRPr lang="en-US" sz="1700" kern="1200" dirty="0"/>
        </a:p>
      </dsp:txBody>
      <dsp:txXfrm rot="-5400000">
        <a:off x="3627392" y="659629"/>
        <a:ext cx="1974886" cy="1449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66913" y="154696"/>
          <a:ext cx="2596684" cy="3173965"/>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2"/>
              </a:solidFill>
            </a:rPr>
            <a:t>Louisa</a:t>
          </a:r>
        </a:p>
        <a:p>
          <a:pPr lvl="0" algn="ctr" defTabSz="977900">
            <a:lnSpc>
              <a:spcPct val="90000"/>
            </a:lnSpc>
            <a:spcBef>
              <a:spcPct val="0"/>
            </a:spcBef>
            <a:spcAft>
              <a:spcPct val="35000"/>
            </a:spcAft>
          </a:pPr>
          <a:r>
            <a:rPr lang="en-US" sz="2400" kern="1200" dirty="0" smtClean="0">
              <a:solidFill>
                <a:schemeClr val="tx2"/>
              </a:solidFill>
            </a:rPr>
            <a:t>(46%)</a:t>
          </a:r>
          <a:endParaRPr lang="en-US" sz="2400" kern="1200" dirty="0">
            <a:solidFill>
              <a:schemeClr val="tx2"/>
            </a:solidFill>
          </a:endParaRPr>
        </a:p>
      </dsp:txBody>
      <dsp:txXfrm rot="-5400000">
        <a:off x="607267" y="876117"/>
        <a:ext cx="2115977" cy="1731122"/>
      </dsp:txXfrm>
    </dsp:sp>
    <dsp:sp modelId="{6606250D-75F9-4CCA-B6E5-494B4469DE5B}">
      <dsp:nvSpPr>
        <dsp:cNvPr id="0" name=""/>
        <dsp:cNvSpPr/>
      </dsp:nvSpPr>
      <dsp:spPr>
        <a:xfrm>
          <a:off x="0" y="1212850"/>
          <a:ext cx="2080260" cy="11557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67244" y="130854"/>
          <a:ext cx="2549570" cy="3174535"/>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Virginia</a:t>
          </a:r>
          <a:r>
            <a:rPr lang="en-US" sz="1700" kern="1200" dirty="0" smtClean="0"/>
            <a:t> </a:t>
          </a:r>
        </a:p>
        <a:p>
          <a:pPr lvl="0" algn="ctr" defTabSz="977900">
            <a:lnSpc>
              <a:spcPct val="90000"/>
            </a:lnSpc>
            <a:spcBef>
              <a:spcPct val="0"/>
            </a:spcBef>
            <a:spcAft>
              <a:spcPct val="35000"/>
            </a:spcAft>
          </a:pPr>
          <a:r>
            <a:rPr lang="en-US" sz="2400" kern="1200" dirty="0" smtClean="0"/>
            <a:t>(42%)</a:t>
          </a:r>
          <a:endParaRPr lang="en-US" sz="2400" kern="1200" dirty="0"/>
        </a:p>
      </dsp:txBody>
      <dsp:txXfrm rot="-5400000">
        <a:off x="3883851" y="868264"/>
        <a:ext cx="2116357" cy="1699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8045" y="126909"/>
          <a:ext cx="3551041" cy="3449623"/>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2"/>
              </a:solidFill>
            </a:rPr>
            <a:t>Louisa</a:t>
          </a:r>
        </a:p>
        <a:p>
          <a:pPr lvl="0" algn="ctr" defTabSz="1244600">
            <a:lnSpc>
              <a:spcPct val="90000"/>
            </a:lnSpc>
            <a:spcBef>
              <a:spcPct val="0"/>
            </a:spcBef>
            <a:spcAft>
              <a:spcPct val="35000"/>
            </a:spcAft>
          </a:pPr>
          <a:r>
            <a:rPr lang="en-US" sz="2600" kern="1200" dirty="0" smtClean="0">
              <a:solidFill>
                <a:schemeClr val="tx2"/>
              </a:solidFill>
            </a:rPr>
            <a:t>(5%)</a:t>
          </a:r>
          <a:endParaRPr lang="en-US" sz="2600" kern="1200" dirty="0">
            <a:solidFill>
              <a:schemeClr val="tx2"/>
            </a:solidFill>
          </a:endParaRPr>
        </a:p>
      </dsp:txBody>
      <dsp:txXfrm rot="-5400000">
        <a:off x="655481" y="659589"/>
        <a:ext cx="2316169" cy="2384263"/>
      </dsp:txXfrm>
    </dsp:sp>
    <dsp:sp modelId="{6606250D-75F9-4CCA-B6E5-494B4469DE5B}">
      <dsp:nvSpPr>
        <dsp:cNvPr id="0" name=""/>
        <dsp:cNvSpPr/>
      </dsp:nvSpPr>
      <dsp:spPr>
        <a:xfrm>
          <a:off x="3683" y="1276963"/>
          <a:ext cx="2260929" cy="125607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25009" y="100997"/>
          <a:ext cx="3499835" cy="3450243"/>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150000"/>
            </a:lnSpc>
            <a:spcBef>
              <a:spcPct val="0"/>
            </a:spcBef>
            <a:spcAft>
              <a:spcPct val="35000"/>
            </a:spcAft>
          </a:pPr>
          <a:r>
            <a:rPr lang="en-US" sz="2500" kern="1200" dirty="0" smtClean="0"/>
            <a:t>Virginia</a:t>
          </a:r>
        </a:p>
        <a:p>
          <a:pPr lvl="0" algn="ctr" defTabSz="1111250">
            <a:lnSpc>
              <a:spcPct val="150000"/>
            </a:lnSpc>
            <a:spcBef>
              <a:spcPct val="0"/>
            </a:spcBef>
            <a:spcAft>
              <a:spcPct val="35000"/>
            </a:spcAft>
          </a:pPr>
          <a:r>
            <a:rPr lang="en-US" sz="2600" kern="1200" dirty="0" smtClean="0"/>
            <a:t>(5%)</a:t>
          </a:r>
        </a:p>
      </dsp:txBody>
      <dsp:txXfrm rot="-5400000">
        <a:off x="4220771" y="655374"/>
        <a:ext cx="2308311" cy="23414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8045" y="126909"/>
          <a:ext cx="3551041" cy="3449623"/>
        </a:xfrm>
        <a:prstGeom prst="hexagon">
          <a:avLst>
            <a:gd name="adj" fmla="val 25000"/>
            <a:gd name="vf" fmla="val 115470"/>
          </a:avLst>
        </a:prstGeom>
        <a:solidFill>
          <a:schemeClr val="accent5">
            <a:lumMod val="20000"/>
            <a:lumOff val="8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2"/>
              </a:solidFill>
            </a:rPr>
            <a:t>Louisa</a:t>
          </a:r>
        </a:p>
        <a:p>
          <a:pPr lvl="0" algn="ctr" defTabSz="1244600">
            <a:lnSpc>
              <a:spcPct val="90000"/>
            </a:lnSpc>
            <a:spcBef>
              <a:spcPct val="0"/>
            </a:spcBef>
            <a:spcAft>
              <a:spcPct val="35000"/>
            </a:spcAft>
          </a:pPr>
          <a:r>
            <a:rPr lang="en-US" sz="2600" kern="1200" dirty="0" smtClean="0">
              <a:solidFill>
                <a:schemeClr val="tx2"/>
              </a:solidFill>
            </a:rPr>
            <a:t>(8%)</a:t>
          </a:r>
          <a:endParaRPr lang="en-US" sz="2600" kern="1200" dirty="0">
            <a:solidFill>
              <a:schemeClr val="tx2"/>
            </a:solidFill>
          </a:endParaRPr>
        </a:p>
      </dsp:txBody>
      <dsp:txXfrm rot="-5400000">
        <a:off x="655481" y="659589"/>
        <a:ext cx="2316169" cy="2384263"/>
      </dsp:txXfrm>
    </dsp:sp>
    <dsp:sp modelId="{6606250D-75F9-4CCA-B6E5-494B4469DE5B}">
      <dsp:nvSpPr>
        <dsp:cNvPr id="0" name=""/>
        <dsp:cNvSpPr/>
      </dsp:nvSpPr>
      <dsp:spPr>
        <a:xfrm>
          <a:off x="3683" y="1276963"/>
          <a:ext cx="2260929" cy="125607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25009" y="100997"/>
          <a:ext cx="3499835" cy="3450243"/>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150000"/>
            </a:lnSpc>
            <a:spcBef>
              <a:spcPct val="0"/>
            </a:spcBef>
            <a:spcAft>
              <a:spcPct val="35000"/>
            </a:spcAft>
          </a:pPr>
          <a:r>
            <a:rPr lang="en-US" sz="2500" kern="1200" dirty="0" smtClean="0"/>
            <a:t>Virginia</a:t>
          </a:r>
        </a:p>
        <a:p>
          <a:pPr lvl="0" algn="ctr" defTabSz="1111250">
            <a:lnSpc>
              <a:spcPct val="100000"/>
            </a:lnSpc>
            <a:spcBef>
              <a:spcPct val="0"/>
            </a:spcBef>
            <a:spcAft>
              <a:spcPct val="35000"/>
            </a:spcAft>
          </a:pPr>
          <a:r>
            <a:rPr lang="en-US" sz="2600" kern="1200" dirty="0" smtClean="0"/>
            <a:t>(6%)</a:t>
          </a:r>
        </a:p>
      </dsp:txBody>
      <dsp:txXfrm rot="-5400000">
        <a:off x="4220771" y="655374"/>
        <a:ext cx="2308311" cy="234148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0.31154</cdr:x>
      <cdr:y>0.03225</cdr:y>
    </cdr:from>
    <cdr:to>
      <cdr:x>0.63668</cdr:x>
      <cdr:y>0.11369</cdr:y>
    </cdr:to>
    <cdr:grpSp>
      <cdr:nvGrpSpPr>
        <cdr:cNvPr id="10" name="Group 9"/>
        <cdr:cNvGrpSpPr/>
      </cdr:nvGrpSpPr>
      <cdr:grpSpPr>
        <a:xfrm xmlns:a="http://schemas.openxmlformats.org/drawingml/2006/main">
          <a:off x="2278977" y="144990"/>
          <a:ext cx="2378464" cy="366138"/>
          <a:chOff x="1489710" y="200948"/>
          <a:chExt cx="1801703" cy="304800"/>
        </a:xfrm>
      </cdr:grpSpPr>
      <cdr:sp macro="" textlink="">
        <cdr:nvSpPr>
          <cdr:cNvPr id="3" name="TextBox 2"/>
          <cdr:cNvSpPr txBox="1"/>
        </cdr:nvSpPr>
        <cdr:spPr>
          <a:xfrm xmlns:a="http://schemas.openxmlformats.org/drawingml/2006/main">
            <a:off x="1489710" y="200948"/>
            <a:ext cx="1801703" cy="304800"/>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800" dirty="0"/>
              <a:t>15%  increase</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0.42347</cdr:x>
      <cdr:y>0.24229</cdr:y>
    </cdr:from>
    <cdr:to>
      <cdr:x>0.82377</cdr:x>
      <cdr:y>0.50327</cdr:y>
    </cdr:to>
    <cdr:sp macro="" textlink="">
      <cdr:nvSpPr>
        <cdr:cNvPr id="3" name="Text Box 37"/>
        <cdr:cNvSpPr txBox="1">
          <a:spLocks xmlns:a="http://schemas.openxmlformats.org/drawingml/2006/main" noChangeArrowheads="1"/>
        </cdr:cNvSpPr>
      </cdr:nvSpPr>
      <cdr:spPr bwMode="auto">
        <a:xfrm xmlns:a="http://schemas.openxmlformats.org/drawingml/2006/main">
          <a:off x="3226846" y="685800"/>
          <a:ext cx="3050286" cy="738664"/>
        </a:xfrm>
        <a:prstGeom xmlns:a="http://schemas.openxmlformats.org/drawingml/2006/main" prst="rect">
          <a:avLst/>
        </a:prstGeom>
        <a:solidFill xmlns:a="http://schemas.openxmlformats.org/drawingml/2006/main">
          <a:sysClr val="window" lastClr="FFFFFF"/>
        </a:solidFill>
        <a:ln xmlns:a="http://schemas.openxmlformats.org/drawingml/2006/main" w="9525">
          <a:solidFill>
            <a:sysClr val="windowText" lastClr="000000"/>
          </a:solidFill>
          <a:miter lim="800000"/>
          <a:headEnd/>
          <a:tailEnd/>
        </a:ln>
        <a:effec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spcAft>
              <a:spcPct val="0"/>
            </a:spcAft>
          </a:pPr>
          <a:r>
            <a:rPr lang="en-US" sz="1400" u="sng" dirty="0" smtClean="0">
              <a:solidFill>
                <a:prstClr val="black"/>
              </a:solidFill>
            </a:rPr>
            <a:t>Percent Change from 2012-14</a:t>
          </a:r>
        </a:p>
        <a:p xmlns:a="http://schemas.openxmlformats.org/drawingml/2006/main">
          <a:pPr fontAlgn="base">
            <a:spcAft>
              <a:spcPct val="0"/>
            </a:spcAft>
          </a:pPr>
          <a:r>
            <a:rPr lang="en-US" sz="1400" dirty="0" smtClean="0">
              <a:solidFill>
                <a:prstClr val="black"/>
              </a:solidFill>
            </a:rPr>
            <a:t>Louisa</a:t>
          </a:r>
          <a:r>
            <a:rPr lang="en-US" sz="1400" dirty="0">
              <a:solidFill>
                <a:prstClr val="black"/>
              </a:solidFill>
            </a:rPr>
            <a:t>: </a:t>
          </a:r>
          <a:r>
            <a:rPr lang="en-US" sz="1400" dirty="0" smtClean="0">
              <a:solidFill>
                <a:prstClr val="black"/>
              </a:solidFill>
            </a:rPr>
            <a:t>-9%</a:t>
          </a:r>
        </a:p>
        <a:p xmlns:a="http://schemas.openxmlformats.org/drawingml/2006/main">
          <a:pPr fontAlgn="base">
            <a:spcAft>
              <a:spcPct val="0"/>
            </a:spcAft>
          </a:pPr>
          <a:r>
            <a:rPr lang="en-US" sz="1400" dirty="0" smtClean="0">
              <a:solidFill>
                <a:prstClr val="black"/>
              </a:solidFill>
            </a:rPr>
            <a:t>VA: -9%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4D9CA-92C4-4E04-A332-F43635F96C2A}"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58F48-649A-4ACA-B9D0-7A23C3D05EF7}" type="slidenum">
              <a:rPr lang="en-US" smtClean="0"/>
              <a:t>‹#›</a:t>
            </a:fld>
            <a:endParaRPr lang="en-US"/>
          </a:p>
        </p:txBody>
      </p:sp>
    </p:spTree>
    <p:extLst>
      <p:ext uri="{BB962C8B-B14F-4D97-AF65-F5344CB8AC3E}">
        <p14:creationId xmlns:p14="http://schemas.microsoft.com/office/powerpoint/2010/main" val="27764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a:t>
            </a:r>
          </a:p>
          <a:p>
            <a:r>
              <a:rPr lang="en-US" dirty="0" smtClean="0"/>
              <a:t>88% High School</a:t>
            </a:r>
          </a:p>
          <a:p>
            <a:r>
              <a:rPr lang="en-US" dirty="0" smtClean="0"/>
              <a:t>36% Bachelor’s Degree</a:t>
            </a:r>
          </a:p>
          <a:p>
            <a:r>
              <a:rPr lang="en-US" dirty="0" smtClean="0"/>
              <a:t>15% Graduate</a:t>
            </a:r>
            <a:r>
              <a:rPr lang="en-US" baseline="0" dirty="0" smtClean="0"/>
              <a:t> or Professional Degree</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14</a:t>
            </a:fld>
            <a:endParaRPr lang="en-US"/>
          </a:p>
        </p:txBody>
      </p:sp>
    </p:spTree>
    <p:extLst>
      <p:ext uri="{BB962C8B-B14F-4D97-AF65-F5344CB8AC3E}">
        <p14:creationId xmlns:p14="http://schemas.microsoft.com/office/powerpoint/2010/main" val="213346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VA is</a:t>
            </a:r>
            <a:r>
              <a:rPr lang="en-US" baseline="0" dirty="0" smtClean="0"/>
              <a:t> 12% adults lacking literacy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Prose Literacy is “the knowledge and skills needed to perform prose tasks, (i.e., to search, comprehend, and use continuous texts). Examples include editorials, news stories, brochures, and instructional materials……Those lacking </a:t>
            </a:r>
            <a:r>
              <a:rPr lang="en-US" i="1" dirty="0" smtClean="0"/>
              <a:t>Basic</a:t>
            </a:r>
            <a:r>
              <a:rPr lang="en-US" dirty="0" smtClean="0"/>
              <a:t> prose literacy skills include those who scored </a:t>
            </a:r>
            <a:r>
              <a:rPr lang="en-US" i="1" dirty="0" smtClean="0"/>
              <a:t>Below Basic</a:t>
            </a:r>
            <a:r>
              <a:rPr lang="en-US" dirty="0" smtClean="0"/>
              <a:t> in prose and those who could not be tested due to language barriers.”</a:t>
            </a:r>
          </a:p>
          <a:p>
            <a:endParaRPr lang="en-US" dirty="0" smtClean="0"/>
          </a:p>
          <a:p>
            <a:endParaRPr lang="en-US" dirty="0" smtClean="0"/>
          </a:p>
          <a:p>
            <a:r>
              <a:rPr lang="en-US" dirty="0" smtClean="0"/>
              <a:t>From the 2003 </a:t>
            </a:r>
            <a:r>
              <a:rPr lang="en-US" b="0" i="1" dirty="0" smtClean="0"/>
              <a:t>National Assessment of Adult Literacy,</a:t>
            </a:r>
            <a:r>
              <a:rPr lang="en-US" b="0" i="1" baseline="0" dirty="0" smtClean="0"/>
              <a:t> </a:t>
            </a:r>
            <a:r>
              <a:rPr lang="en-US" dirty="0" smtClean="0"/>
              <a:t>a nationally representative assessment of English literacy among American adults age 16 and older.</a:t>
            </a:r>
          </a:p>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15</a:t>
            </a:fld>
            <a:endParaRPr lang="en-US"/>
          </a:p>
        </p:txBody>
      </p:sp>
    </p:spTree>
    <p:extLst>
      <p:ext uri="{BB962C8B-B14F-4D97-AF65-F5344CB8AC3E}">
        <p14:creationId xmlns:p14="http://schemas.microsoft.com/office/powerpoint/2010/main" val="15033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PALS-K (Phonological Awareness Literacy Screening for Kindergarten) to identify students who are below grade level in language and literacy fundamentals. This graph compares students who took the assessment in the fall and spring and is based on No Pre-K Experience vs. Some Pre-K Experience, and Disadvantaged to Non-Disadvantaged.  PALS is the only common measure of school readiness used by the Virginia Department of Education.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$64,923</a:t>
            </a:r>
          </a:p>
          <a:p>
            <a:r>
              <a:rPr lang="en-US" dirty="0" smtClean="0"/>
              <a:t>US = $53,657</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18</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federal</a:t>
            </a:r>
            <a:r>
              <a:rPr lang="en-US" b="1" baseline="0" dirty="0" smtClean="0"/>
              <a:t> </a:t>
            </a:r>
            <a:r>
              <a:rPr lang="en-US" b="1" dirty="0" smtClean="0"/>
              <a:t>poverty guidelines</a:t>
            </a:r>
            <a:r>
              <a:rPr lang="en-US" dirty="0" smtClean="0"/>
              <a:t> are a simplified version of the federal poverty thresholds used for </a:t>
            </a:r>
            <a:r>
              <a:rPr lang="en-US" b="1" dirty="0" smtClean="0"/>
              <a:t>administrative</a:t>
            </a:r>
            <a:r>
              <a:rPr lang="en-US" dirty="0" smtClean="0"/>
              <a:t> purposes — for instance, determining financial eligibility for certain federal programs.  They are issued </a:t>
            </a:r>
            <a:r>
              <a:rPr lang="en-US" b="1" dirty="0" smtClean="0"/>
              <a:t>Department of Health and Human Services</a:t>
            </a:r>
            <a:r>
              <a:rPr lang="en-US" dirty="0" smtClean="0"/>
              <a:t> (HHS). </a:t>
            </a:r>
          </a:p>
          <a:p>
            <a:endParaRPr lang="en-US" dirty="0" smtClean="0"/>
          </a:p>
          <a:p>
            <a:r>
              <a:rPr lang="en-US" dirty="0" smtClean="0"/>
              <a:t>Used for administrative purposes—such as eligibility</a:t>
            </a:r>
            <a:r>
              <a:rPr lang="en-US" baseline="0" dirty="0" smtClean="0"/>
              <a:t> for Medicaid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Issued by</a:t>
            </a:r>
            <a:r>
              <a:rPr lang="en-US" baseline="0" dirty="0" smtClean="0"/>
              <a:t> the U.S. Census Bureau</a:t>
            </a:r>
          </a:p>
          <a:p>
            <a:r>
              <a:rPr lang="en-US" baseline="0" dirty="0" smtClean="0"/>
              <a:t>Used for statistical purposes (such as calculating % of persons in poverty)</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20</a:t>
            </a:fld>
            <a:endParaRPr lang="en-US"/>
          </a:p>
        </p:txBody>
      </p:sp>
    </p:spTree>
    <p:extLst>
      <p:ext uri="{BB962C8B-B14F-4D97-AF65-F5344CB8AC3E}">
        <p14:creationId xmlns:p14="http://schemas.microsoft.com/office/powerpoint/2010/main" val="112463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err="1" smtClean="0"/>
              <a:t>Fluv</a:t>
            </a:r>
            <a:r>
              <a:rPr lang="en-US" u="none" baseline="0" dirty="0" smtClean="0"/>
              <a:t> = 8% of persons of all ages are in poverty</a:t>
            </a:r>
          </a:p>
          <a:p>
            <a:r>
              <a:rPr lang="en-US" u="none" dirty="0" smtClean="0"/>
              <a:t>VA = 12% of persons of all ages in poverty</a:t>
            </a:r>
          </a:p>
          <a:p>
            <a:endParaRPr lang="en-US" u="none" dirty="0" smtClean="0"/>
          </a:p>
          <a:p>
            <a:r>
              <a:rPr lang="en-US" u="none" dirty="0" smtClean="0"/>
              <a:t>Mention Virginia!</a:t>
            </a:r>
          </a:p>
          <a:p>
            <a:endParaRPr lang="en-US" u="sng" dirty="0" smtClean="0"/>
          </a:p>
          <a:p>
            <a:r>
              <a:rPr lang="en-US" u="sng" dirty="0" smtClean="0"/>
              <a:t>All Ages</a:t>
            </a:r>
          </a:p>
          <a:p>
            <a:r>
              <a:rPr lang="en-US" dirty="0" smtClean="0"/>
              <a:t>VA = 12%</a:t>
            </a:r>
          </a:p>
          <a:p>
            <a:r>
              <a:rPr lang="en-US" dirty="0" smtClean="0"/>
              <a:t>U.S. = 16%</a:t>
            </a:r>
          </a:p>
          <a:p>
            <a:endParaRPr lang="en-US" dirty="0" smtClean="0"/>
          </a:p>
          <a:p>
            <a:r>
              <a:rPr lang="en-US" u="sng" dirty="0" smtClean="0"/>
              <a:t>Children</a:t>
            </a:r>
            <a:r>
              <a:rPr lang="en-US" u="sng" baseline="0" dirty="0" smtClean="0"/>
              <a:t> Under 18</a:t>
            </a:r>
          </a:p>
          <a:p>
            <a:r>
              <a:rPr lang="en-US" baseline="0" dirty="0" smtClean="0"/>
              <a:t>VA = 16%</a:t>
            </a:r>
          </a:p>
          <a:p>
            <a:r>
              <a:rPr lang="en-US" baseline="0" dirty="0" smtClean="0"/>
              <a:t>US =22%</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21</a:t>
            </a:fld>
            <a:endParaRPr lang="en-US"/>
          </a:p>
        </p:txBody>
      </p:sp>
    </p:spTree>
    <p:extLst>
      <p:ext uri="{BB962C8B-B14F-4D97-AF65-F5344CB8AC3E}">
        <p14:creationId xmlns:p14="http://schemas.microsoft.com/office/powerpoint/2010/main" val="395040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22</a:t>
            </a:fld>
            <a:endParaRPr lang="en-US"/>
          </a:p>
        </p:txBody>
      </p:sp>
    </p:spTree>
    <p:extLst>
      <p:ext uri="{BB962C8B-B14F-4D97-AF65-F5344CB8AC3E}">
        <p14:creationId xmlns:p14="http://schemas.microsoft.com/office/powerpoint/2010/main" val="70383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a:t>
            </a:r>
            <a:r>
              <a:rPr lang="en-US" baseline="0" dirty="0" smtClean="0"/>
              <a:t> be called food stamps</a:t>
            </a:r>
          </a:p>
          <a:p>
            <a:endParaRPr lang="en-US" baseline="0" dirty="0" smtClean="0"/>
          </a:p>
          <a:p>
            <a:r>
              <a:rPr lang="en-US" baseline="0" dirty="0" smtClean="0"/>
              <a:t>From 2012 to 2014:</a:t>
            </a:r>
          </a:p>
          <a:p>
            <a:r>
              <a:rPr lang="en-US" baseline="0" dirty="0" smtClean="0"/>
              <a:t>Able decreased 12%</a:t>
            </a:r>
          </a:p>
          <a:p>
            <a:r>
              <a:rPr lang="en-US" baseline="0" dirty="0" err="1" smtClean="0"/>
              <a:t>Cville</a:t>
            </a:r>
            <a:r>
              <a:rPr lang="en-US" baseline="0" dirty="0" smtClean="0"/>
              <a:t> decreased 18%</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24</a:t>
            </a:fld>
            <a:endParaRPr lang="en-US"/>
          </a:p>
        </p:txBody>
      </p:sp>
    </p:spTree>
    <p:extLst>
      <p:ext uri="{BB962C8B-B14F-4D97-AF65-F5344CB8AC3E}">
        <p14:creationId xmlns:p14="http://schemas.microsoft.com/office/powerpoint/2010/main" val="297016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 42%</a:t>
            </a:r>
          </a:p>
          <a:p>
            <a:r>
              <a:rPr lang="en-US" baseline="0" dirty="0" smtClean="0"/>
              <a:t>TJHD = 38%</a:t>
            </a:r>
          </a:p>
          <a:p>
            <a:endParaRPr lang="en-US" baseline="0" dirty="0" smtClean="0"/>
          </a:p>
          <a:p>
            <a:r>
              <a:rPr lang="en-US" b="1" dirty="0" smtClean="0"/>
              <a:t>General Program Requirements</a:t>
            </a:r>
          </a:p>
          <a:p>
            <a:r>
              <a:rPr lang="en-US" dirty="0" smtClean="0"/>
              <a:t>In order to qualify for this benefit program, you must be a resident of the state of Virginia and a parent or primary caregiver responsible for a child(</a:t>
            </a:r>
            <a:r>
              <a:rPr lang="en-US" dirty="0" err="1" smtClean="0"/>
              <a:t>ren</a:t>
            </a:r>
            <a:r>
              <a:rPr lang="en-US" dirty="0" smtClean="0"/>
              <a:t>) who attends school (high school or under).</a:t>
            </a:r>
            <a:br>
              <a:rPr lang="en-US" dirty="0" smtClean="0"/>
            </a:br>
            <a:r>
              <a:rPr lang="en-US" dirty="0" smtClean="0"/>
              <a:t/>
            </a:r>
            <a:br>
              <a:rPr lang="en-US" dirty="0" smtClean="0"/>
            </a:br>
            <a:r>
              <a:rPr lang="en-US" dirty="0" smtClean="0"/>
              <a:t>Household Size*Maximum Income Level (Per Year) 1 $21,7752</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25</a:t>
            </a:fld>
            <a:endParaRPr lang="en-US"/>
          </a:p>
        </p:txBody>
      </p:sp>
    </p:spTree>
    <p:extLst>
      <p:ext uri="{BB962C8B-B14F-4D97-AF65-F5344CB8AC3E}">
        <p14:creationId xmlns:p14="http://schemas.microsoft.com/office/powerpoint/2010/main" val="291668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5</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5% in 2014</a:t>
            </a:r>
          </a:p>
          <a:p>
            <a:r>
              <a:rPr lang="en-US" dirty="0" smtClean="0"/>
              <a:t>US</a:t>
            </a:r>
            <a:r>
              <a:rPr lang="en-US" baseline="0" dirty="0" smtClean="0"/>
              <a:t> = 6% in 2014</a:t>
            </a:r>
          </a:p>
          <a:p>
            <a:endParaRPr lang="en-US" baseline="0" dirty="0" smtClean="0"/>
          </a:p>
          <a:p>
            <a:r>
              <a:rPr lang="en-US" baseline="0" dirty="0" smtClean="0"/>
              <a:t>-unemployment decreased between and 2013-14 in </a:t>
            </a:r>
            <a:r>
              <a:rPr lang="en-US" baseline="0" dirty="0" err="1" smtClean="0"/>
              <a:t>Cville</a:t>
            </a:r>
            <a:r>
              <a:rPr lang="en-US" baseline="0" dirty="0" smtClean="0"/>
              <a:t> &amp; Albemarle</a:t>
            </a:r>
          </a:p>
          <a:p>
            <a:endParaRPr lang="en-US" dirty="0" smtClean="0"/>
          </a:p>
          <a:p>
            <a:r>
              <a:rPr lang="en-US" dirty="0" smtClean="0"/>
              <a:t>Low rates – higher in most cities</a:t>
            </a:r>
          </a:p>
          <a:p>
            <a:r>
              <a:rPr lang="en-US" dirty="0" smtClean="0"/>
              <a:t>2% in 2000 amazingly low – reflected the boom nationally due to technology companies  </a:t>
            </a:r>
          </a:p>
          <a:p>
            <a:r>
              <a:rPr lang="en-US" dirty="0" smtClean="0"/>
              <a:t>4%-5% unemployment rate is considered good for the U.S. economy; if too low, wages go up rapidly and that creates inflation</a:t>
            </a:r>
          </a:p>
          <a:p>
            <a:r>
              <a:rPr lang="en-US" dirty="0" smtClean="0"/>
              <a:t>  </a:t>
            </a:r>
          </a:p>
          <a:p>
            <a:r>
              <a:rPr lang="en-US" dirty="0" smtClean="0"/>
              <a:t>Source:  US Department of Labor Bureau of Labor Statistics</a:t>
            </a:r>
          </a:p>
          <a:p>
            <a:r>
              <a:rPr lang="en-US" dirty="0" smtClean="0"/>
              <a:t>Employment is the total number of persons on establishment payrolls employed full or part time who received pay for any part of the pay period which includes the 12th day of the month. Temporary and intermittent employees are included, as are any workers who are on paid sick leave, on paid holiday, or who work during only part of the specified pay period. A striking worker who only works a small portion of the survey period, and is paid, would be included as employed under the CES definitions. Persons on the payroll of more than one establishment are counted in each establishment. Data exclude proprietors, self-employed, unpaid family or volunteer workers, farm workers, and domestic workers. Persons on layoff the entire pay period, on leave without pay, on strike for the entire period or who have not yet reported for work are not counted as employed.</a:t>
            </a:r>
          </a:p>
          <a:p>
            <a:endParaRPr lang="en-US" dirty="0" smtClean="0"/>
          </a:p>
          <a:p>
            <a:r>
              <a:rPr lang="en-US" dirty="0" smtClean="0"/>
              <a:t>Each month state agencies collect data on employment, hours, and earnings from a sample of about 300,000 nonfarm establishments which employ nearly 40 percent of the total nonfarm population. All establishments with 1000 employees or more are asked to participate in the survey along with a representative sample of smaller establishments.</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3480206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VA = 6%</a:t>
            </a:r>
          </a:p>
          <a:p>
            <a:r>
              <a:rPr lang="en-US" dirty="0" smtClean="0"/>
              <a:t>TJHD = 8%</a:t>
            </a:r>
          </a:p>
          <a:p>
            <a:endParaRPr lang="en-US" dirty="0" smtClean="0"/>
          </a:p>
          <a:p>
            <a:r>
              <a:rPr lang="en-US" dirty="0" smtClean="0"/>
              <a:t>2013 data is most recent, release of 2014 data is planned to</a:t>
            </a:r>
            <a:r>
              <a:rPr lang="en-US" baseline="0" dirty="0" smtClean="0"/>
              <a:t> be in 2016</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28</a:t>
            </a:fld>
            <a:endParaRPr lang="en-US"/>
          </a:p>
        </p:txBody>
      </p:sp>
    </p:spTree>
    <p:extLst>
      <p:ext uri="{BB962C8B-B14F-4D97-AF65-F5344CB8AC3E}">
        <p14:creationId xmlns:p14="http://schemas.microsoft.com/office/powerpoint/2010/main" val="238485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VA in 2014, 9% of children</a:t>
            </a:r>
            <a:r>
              <a:rPr lang="en-US" baseline="0" dirty="0" smtClean="0"/>
              <a:t> from households with incomes less than 200% of the FPL were uninsured</a:t>
            </a:r>
          </a:p>
          <a:p>
            <a:r>
              <a:rPr lang="en-US" baseline="0" dirty="0" smtClean="0"/>
              <a:t>(Data Source: Kaiser Family Foundation. State Health Facts.)</a:t>
            </a:r>
          </a:p>
          <a:p>
            <a:r>
              <a:rPr lang="en-US" baseline="0" dirty="0" smtClean="0"/>
              <a:t>*This data source doesn’t have data broken down by locality, only state level</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30</a:t>
            </a:fld>
            <a:endParaRPr lang="en-US"/>
          </a:p>
        </p:txBody>
      </p:sp>
    </p:spTree>
    <p:extLst>
      <p:ext uri="{BB962C8B-B14F-4D97-AF65-F5344CB8AC3E}">
        <p14:creationId xmlns:p14="http://schemas.microsoft.com/office/powerpoint/2010/main" val="69988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31</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17%</a:t>
            </a:r>
          </a:p>
          <a:p>
            <a:r>
              <a:rPr lang="en-US" dirty="0" smtClean="0"/>
              <a:t>TJHD = 19%</a:t>
            </a:r>
          </a:p>
          <a:p>
            <a:endParaRPr lang="en-US" dirty="0" smtClean="0"/>
          </a:p>
          <a:p>
            <a:r>
              <a:rPr lang="en-US" dirty="0" smtClean="0"/>
              <a:t>--For 2014, only found VA data: VA = 13% uninsured for ages 19-64</a:t>
            </a:r>
          </a:p>
          <a:p>
            <a:r>
              <a:rPr lang="en-US" dirty="0" smtClean="0"/>
              <a:t>Data source: Kaiser Family Foundation, State Health Facts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32</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3FACB-B483-46D9-9ED0-AE698628AF52}" type="slidenum">
              <a:rPr lang="en-US"/>
              <a:pPr/>
              <a:t>33</a:t>
            </a:fld>
            <a:endParaRPr lang="en-US"/>
          </a:p>
        </p:txBody>
      </p:sp>
      <p:sp>
        <p:nvSpPr>
          <p:cNvPr id="334850" name="Rectangle 2"/>
          <p:cNvSpPr>
            <a:spLocks noGrp="1" noRot="1" noChangeAspect="1" noChangeArrowheads="1" noTextEdit="1"/>
          </p:cNvSpPr>
          <p:nvPr>
            <p:ph type="sldImg"/>
          </p:nvPr>
        </p:nvSpPr>
        <p:spPr>
          <a:xfrm>
            <a:off x="1144588" y="685800"/>
            <a:ext cx="4572000" cy="3429000"/>
          </a:xfrm>
          <a:ln/>
        </p:spPr>
      </p:sp>
      <p:sp>
        <p:nvSpPr>
          <p:cNvPr id="33485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is similar to the U.S. except for having a lower percent insured by Medicaid than the U.S.</a:t>
            </a:r>
          </a:p>
          <a:p>
            <a:r>
              <a:rPr lang="en-US" dirty="0" smtClean="0"/>
              <a:t>-VA did not expand Medicaid</a:t>
            </a:r>
          </a:p>
          <a:p>
            <a:r>
              <a:rPr lang="en-US" u="sng" dirty="0" smtClean="0"/>
              <a:t>Definitions</a:t>
            </a:r>
            <a:r>
              <a:rPr lang="en-US" dirty="0" smtClean="0"/>
              <a:t>:</a:t>
            </a:r>
          </a:p>
          <a:p>
            <a:r>
              <a:rPr lang="en-US" b="1" dirty="0" smtClean="0"/>
              <a:t>Other Public: </a:t>
            </a:r>
            <a:r>
              <a:rPr lang="en-US" dirty="0" smtClean="0"/>
              <a:t>Includes those covered under the military or Veterans Administration as well as nonelderly Medicare enrollees</a:t>
            </a:r>
          </a:p>
          <a:p>
            <a:r>
              <a:rPr lang="en-US" b="1" dirty="0" smtClean="0"/>
              <a:t>Non-Group: </a:t>
            </a:r>
            <a:r>
              <a:rPr lang="en-US" dirty="0" smtClean="0"/>
              <a:t>Includes individuals and families that purchased or are covered as a dependent by non-group insurance</a:t>
            </a:r>
          </a:p>
          <a:p>
            <a:r>
              <a:rPr lang="en-US" b="1" dirty="0" smtClean="0"/>
              <a:t>Medicaid: </a:t>
            </a:r>
            <a:r>
              <a:rPr lang="en-US" b="0" dirty="0" smtClean="0"/>
              <a:t>Includes those covered by Medicaid, the Children’s Health Insurance Program (CHIP), and those who have both Medicaid and another type of coverage, such as dual </a:t>
            </a:r>
            <a:r>
              <a:rPr lang="en-US" b="0" dirty="0" err="1" smtClean="0"/>
              <a:t>eligibles</a:t>
            </a:r>
            <a:r>
              <a:rPr lang="en-US" b="0" dirty="0" smtClean="0"/>
              <a:t> who are also covered by Medicare</a:t>
            </a:r>
          </a:p>
          <a:p>
            <a:r>
              <a:rPr lang="en-US" b="1" dirty="0" smtClean="0"/>
              <a:t>Uninsured: </a:t>
            </a:r>
            <a:r>
              <a:rPr lang="en-US" dirty="0" smtClean="0"/>
              <a:t>Includes those without health insurance and those who have coverage under the Indian Health Service only (which doesn’t apply to Virginia,</a:t>
            </a:r>
            <a:r>
              <a:rPr lang="en-US" baseline="0" dirty="0" smtClean="0"/>
              <a:t> because none of the tribes are federally recognized and therefore can’t get coverage under the Ind. </a:t>
            </a:r>
            <a:r>
              <a:rPr lang="en-US" baseline="0" dirty="0" err="1" smtClean="0"/>
              <a:t>Hth</a:t>
            </a:r>
            <a:r>
              <a:rPr lang="en-US" baseline="0" dirty="0" smtClean="0"/>
              <a:t> Service)</a:t>
            </a:r>
          </a:p>
          <a:p>
            <a:r>
              <a:rPr lang="en-US" b="1" dirty="0" smtClean="0"/>
              <a:t>Employer</a:t>
            </a:r>
            <a:r>
              <a:rPr lang="en-US" dirty="0" smtClean="0"/>
              <a:t>: Includes those covered by employer-sponsored coverage either through their own job or as a dependent in the same household.</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34</a:t>
            </a:fld>
            <a:endParaRPr lang="en-US"/>
          </a:p>
        </p:txBody>
      </p:sp>
    </p:spTree>
    <p:extLst>
      <p:ext uri="{BB962C8B-B14F-4D97-AF65-F5344CB8AC3E}">
        <p14:creationId xmlns:p14="http://schemas.microsoft.com/office/powerpoint/2010/main" val="394488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960,839 enrolled in </a:t>
            </a:r>
            <a:r>
              <a:rPr lang="en-US" b="1" dirty="0" smtClean="0"/>
              <a:t>Medicaid</a:t>
            </a:r>
            <a:r>
              <a:rPr lang="en-US" b="1" baseline="0" dirty="0" smtClean="0"/>
              <a:t> &amp; CHIP </a:t>
            </a:r>
            <a:r>
              <a:rPr lang="en-US" baseline="0" dirty="0" smtClean="0"/>
              <a:t>in Virginia as of Sept 2015</a:t>
            </a:r>
          </a:p>
          <a:p>
            <a:r>
              <a:rPr lang="en-US" baseline="0" dirty="0" smtClean="0"/>
              <a:t>(source: Medicaid http://www.medicaid.gov/medicaid-chip-program-information/by-state/virginia.html)</a:t>
            </a:r>
          </a:p>
          <a:p>
            <a:endParaRPr lang="en-US" baseline="0" dirty="0" smtClean="0"/>
          </a:p>
          <a:p>
            <a:r>
              <a:rPr lang="en-US" dirty="0" smtClean="0"/>
              <a:t>Population of VA in 2014 = 8,326,289</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(960,839 / 8,326,289 = 11.5%</a:t>
            </a:r>
            <a:r>
              <a:rPr lang="en-US" baseline="0" dirty="0" smtClean="0"/>
              <a:t> rounded to 12%)</a:t>
            </a:r>
            <a:endParaRPr lang="en-US" dirty="0" smtClean="0"/>
          </a:p>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35</a:t>
            </a:fld>
            <a:endParaRPr lang="en-US"/>
          </a:p>
        </p:txBody>
      </p:sp>
    </p:spTree>
    <p:extLst>
      <p:ext uri="{BB962C8B-B14F-4D97-AF65-F5344CB8AC3E}">
        <p14:creationId xmlns:p14="http://schemas.microsoft.com/office/powerpoint/2010/main" val="4139364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Medicaid Spending per Enrollee (Full or Partial Benefit)</a:t>
            </a:r>
            <a:endParaRPr lang="en-US" baseline="0" dirty="0" smtClean="0"/>
          </a:p>
          <a:p>
            <a:r>
              <a:rPr lang="en-US" baseline="0" dirty="0" smtClean="0"/>
              <a:t>The amount spent per enrollee is higher for the U.S. than for VA for Aged &amp; Disabled, </a:t>
            </a:r>
          </a:p>
          <a:p>
            <a:r>
              <a:rPr lang="en-US" baseline="0" dirty="0" smtClean="0"/>
              <a:t>but amount is higher in VA than US for Adults and Children</a:t>
            </a:r>
          </a:p>
          <a:p>
            <a:endParaRPr lang="en-US" baseline="0" dirty="0" smtClean="0"/>
          </a:p>
          <a:p>
            <a:r>
              <a:rPr lang="en-US" sz="1200" b="1" i="0" u="none" strike="noStrike" kern="1200" dirty="0" smtClean="0">
                <a:solidFill>
                  <a:schemeClr val="tx1"/>
                </a:solidFill>
                <a:effectLst/>
                <a:latin typeface="+mn-lt"/>
                <a:ea typeface="+mn-ea"/>
                <a:cs typeface="+mn-cs"/>
              </a:rPr>
              <a:t>Federal Fiscal Year 2011</a:t>
            </a:r>
            <a:r>
              <a:rPr lang="en-US" dirty="0" smtClean="0"/>
              <a:t> </a:t>
            </a:r>
          </a:p>
          <a:p>
            <a:r>
              <a:rPr lang="en-US" sz="1200" b="1" i="0" u="none" strike="noStrike" kern="1200" dirty="0" smtClean="0">
                <a:solidFill>
                  <a:schemeClr val="tx1"/>
                </a:solidFill>
                <a:effectLst/>
                <a:latin typeface="+mn-lt"/>
                <a:ea typeface="+mn-ea"/>
                <a:cs typeface="+mn-cs"/>
              </a:rPr>
              <a:t>Location</a:t>
            </a:r>
            <a:r>
              <a:rPr lang="en-US" b="1" dirty="0" smtClean="0"/>
              <a:t> 	</a:t>
            </a:r>
            <a:r>
              <a:rPr lang="en-US" sz="1200" b="1" i="0" u="none" strike="noStrike" kern="1200" dirty="0" smtClean="0">
                <a:solidFill>
                  <a:schemeClr val="tx1"/>
                </a:solidFill>
                <a:effectLst/>
                <a:latin typeface="+mn-lt"/>
                <a:ea typeface="+mn-ea"/>
                <a:cs typeface="+mn-cs"/>
              </a:rPr>
              <a:t>Aged</a:t>
            </a:r>
            <a:r>
              <a:rPr lang="en-US" b="1" dirty="0" smtClean="0"/>
              <a:t> 	</a:t>
            </a:r>
            <a:r>
              <a:rPr lang="en-US" sz="1200" b="1" i="0" u="none" strike="noStrike" kern="1200" dirty="0" smtClean="0">
                <a:solidFill>
                  <a:schemeClr val="tx1"/>
                </a:solidFill>
                <a:effectLst/>
                <a:latin typeface="+mn-lt"/>
                <a:ea typeface="+mn-ea"/>
                <a:cs typeface="+mn-cs"/>
              </a:rPr>
              <a:t>Disabled</a:t>
            </a:r>
            <a:r>
              <a:rPr lang="en-US" b="1" dirty="0" smtClean="0"/>
              <a:t> 	</a:t>
            </a:r>
            <a:r>
              <a:rPr lang="en-US" sz="1200" b="1" i="0" u="none" strike="noStrike" kern="1200" dirty="0" smtClean="0">
                <a:solidFill>
                  <a:schemeClr val="tx1"/>
                </a:solidFill>
                <a:effectLst/>
                <a:latin typeface="+mn-lt"/>
                <a:ea typeface="+mn-ea"/>
                <a:cs typeface="+mn-cs"/>
              </a:rPr>
              <a:t>Adult</a:t>
            </a:r>
            <a:r>
              <a:rPr lang="en-US" b="1" dirty="0" smtClean="0"/>
              <a:t> 	</a:t>
            </a:r>
            <a:r>
              <a:rPr lang="en-US" sz="1200" b="1" i="0" u="none" strike="noStrike" kern="1200" dirty="0" smtClean="0">
                <a:solidFill>
                  <a:schemeClr val="tx1"/>
                </a:solidFill>
                <a:effectLst/>
                <a:latin typeface="+mn-lt"/>
                <a:ea typeface="+mn-ea"/>
                <a:cs typeface="+mn-cs"/>
              </a:rPr>
              <a:t>Children</a:t>
            </a:r>
            <a:r>
              <a:rPr lang="en-US" b="1" dirty="0" smtClean="0"/>
              <a:t> </a:t>
            </a:r>
          </a:p>
          <a:p>
            <a:r>
              <a:rPr lang="en-US" sz="1200" b="0" i="0" u="none" strike="noStrike" kern="1200" dirty="0" smtClean="0">
                <a:solidFill>
                  <a:schemeClr val="accent1">
                    <a:lumMod val="50000"/>
                  </a:schemeClr>
                </a:solidFill>
                <a:effectLst/>
                <a:latin typeface="+mn-lt"/>
                <a:ea typeface="+mn-ea"/>
                <a:cs typeface="+mn-cs"/>
              </a:rPr>
              <a:t>Virginia</a:t>
            </a:r>
            <a:r>
              <a:rPr lang="en-US" dirty="0" smtClean="0">
                <a:solidFill>
                  <a:schemeClr val="accent1">
                    <a:lumMod val="50000"/>
                  </a:schemeClr>
                </a:solidFill>
              </a:rPr>
              <a:t> 	</a:t>
            </a:r>
            <a:r>
              <a:rPr lang="en-US" sz="1200" b="0" i="0" u="none" strike="noStrike" kern="1200" dirty="0" smtClean="0">
                <a:solidFill>
                  <a:schemeClr val="accent1">
                    <a:lumMod val="50000"/>
                  </a:schemeClr>
                </a:solidFill>
                <a:effectLst/>
                <a:latin typeface="+mn-lt"/>
                <a:ea typeface="+mn-ea"/>
                <a:cs typeface="+mn-cs"/>
              </a:rPr>
              <a:t>$11,447 	$16,042 	$4,411 	$2,698 </a:t>
            </a:r>
          </a:p>
          <a:p>
            <a:r>
              <a:rPr lang="en-US" sz="1200" b="0" i="0" u="none" strike="noStrike" kern="1200" dirty="0" smtClean="0">
                <a:solidFill>
                  <a:schemeClr val="tx1"/>
                </a:solidFill>
                <a:effectLst/>
                <a:latin typeface="+mn-lt"/>
                <a:ea typeface="+mn-ea"/>
                <a:cs typeface="+mn-cs"/>
              </a:rPr>
              <a:t>U.S.</a:t>
            </a:r>
            <a:r>
              <a:rPr lang="en-US" dirty="0" smtClean="0"/>
              <a:t> 	</a:t>
            </a:r>
            <a:r>
              <a:rPr lang="en-US" sz="1200" b="0" i="0" u="none" strike="noStrike" kern="1200" dirty="0" smtClean="0">
                <a:solidFill>
                  <a:schemeClr val="tx1"/>
                </a:solidFill>
                <a:effectLst/>
                <a:latin typeface="+mn-lt"/>
                <a:ea typeface="+mn-ea"/>
                <a:cs typeface="+mn-cs"/>
              </a:rPr>
              <a:t>$13,249 	$16,643 	$3,247 	$2,463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Definitions</a:t>
            </a:r>
            <a:r>
              <a:rPr lang="en-US" sz="1200" b="0" i="0" u="none" strike="noStrike" kern="1200" dirty="0" smtClean="0">
                <a:solidFill>
                  <a:schemeClr val="tx1"/>
                </a:solidFill>
                <a:effectLst/>
                <a:latin typeface="+mn-lt"/>
                <a:ea typeface="+mn-ea"/>
                <a:cs typeface="+mn-cs"/>
              </a:rPr>
              <a:t>:</a:t>
            </a:r>
          </a:p>
          <a:p>
            <a:r>
              <a:rPr lang="en-US" b="1" dirty="0" smtClean="0"/>
              <a:t>Aged</a:t>
            </a:r>
            <a:r>
              <a:rPr lang="en-US" dirty="0" smtClean="0"/>
              <a:t>: Includes all people age 65 and older</a:t>
            </a:r>
          </a:p>
          <a:p>
            <a:r>
              <a:rPr lang="en-US" b="1" dirty="0" smtClean="0"/>
              <a:t>Disabled</a:t>
            </a:r>
            <a:r>
              <a:rPr lang="en-US" dirty="0" smtClean="0"/>
              <a:t>: Includes people under age 65 who are reported as eligible due to a disability</a:t>
            </a:r>
          </a:p>
          <a:p>
            <a:r>
              <a:rPr lang="en-US" b="1" dirty="0" smtClean="0"/>
              <a:t>Adults</a:t>
            </a:r>
            <a:r>
              <a:rPr lang="en-US" dirty="0" smtClean="0"/>
              <a:t>: are generally people age 19 to 64. Adults includes a small number of people who are eligible through the Breast and Cervical Cancer Prevention and Treatment Act of 2000</a:t>
            </a:r>
          </a:p>
          <a:p>
            <a:r>
              <a:rPr lang="en-US" b="1" dirty="0" smtClean="0"/>
              <a:t>Children</a:t>
            </a:r>
            <a:r>
              <a:rPr lang="en-US" dirty="0" smtClean="0"/>
              <a:t>: are generally people age 18 and younger. However, some people age 19 and older may be classified as "children" depending on why they qualify for the program and each state's practices</a:t>
            </a:r>
          </a:p>
          <a:p>
            <a:r>
              <a:rPr lang="en-US" b="1" dirty="0" smtClean="0"/>
              <a:t>Federal Fiscal Year</a:t>
            </a:r>
            <a:r>
              <a:rPr lang="en-US" dirty="0" smtClean="0"/>
              <a:t>: Unless otherwise noted, years preceded by "FY" on statehealthfacts.org refer to the Federal Fiscal Year, which runs from October 1 through September 30. For example, FY 2011 refers to the period from October 1, 2010 through September 30, 2011</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36</a:t>
            </a:fld>
            <a:endParaRPr lang="en-US"/>
          </a:p>
        </p:txBody>
      </p:sp>
    </p:spTree>
    <p:extLst>
      <p:ext uri="{BB962C8B-B14F-4D97-AF65-F5344CB8AC3E}">
        <p14:creationId xmlns:p14="http://schemas.microsoft.com/office/powerpoint/2010/main" val="331229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0C90-4593-469B-B75E-56657C16D0F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data in excel – need to investigate</a:t>
            </a:r>
            <a:endParaRPr lang="en-US" dirty="0"/>
          </a:p>
        </p:txBody>
      </p:sp>
      <p:sp>
        <p:nvSpPr>
          <p:cNvPr id="4" name="Slide Number Placeholder 3"/>
          <p:cNvSpPr>
            <a:spLocks noGrp="1"/>
          </p:cNvSpPr>
          <p:nvPr>
            <p:ph type="sldNum" sz="quarter" idx="10"/>
          </p:nvPr>
        </p:nvSpPr>
        <p:spPr/>
        <p:txBody>
          <a:bodyPr/>
          <a:lstStyle/>
          <a:p>
            <a:fld id="{25008AB9-16BD-44E3-A767-CADE86E0869C}"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3% increase in monthly</a:t>
            </a:r>
            <a:r>
              <a:rPr lang="en-US" baseline="0" dirty="0" smtClean="0"/>
              <a:t> Medicaid/CHIP enrollment</a:t>
            </a:r>
          </a:p>
          <a:p>
            <a:r>
              <a:rPr lang="en-US" baseline="0" dirty="0" smtClean="0"/>
              <a:t>VA Pre-ACA </a:t>
            </a:r>
            <a:r>
              <a:rPr lang="en-US" baseline="0" dirty="0" err="1" smtClean="0"/>
              <a:t>Avg</a:t>
            </a:r>
            <a:r>
              <a:rPr lang="en-US" baseline="0" dirty="0" smtClean="0"/>
              <a:t> Monthly Medicaid/CHIP Enrollment = 935,434</a:t>
            </a:r>
          </a:p>
          <a:p>
            <a:r>
              <a:rPr lang="en-US" baseline="0" dirty="0" smtClean="0"/>
              <a:t>VA Total Monthly Medicaid/CHIP Enrollment = 960,839</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39</a:t>
            </a:fld>
            <a:endParaRPr lang="en-US"/>
          </a:p>
        </p:txBody>
      </p:sp>
    </p:spTree>
    <p:extLst>
      <p:ext uri="{BB962C8B-B14F-4D97-AF65-F5344CB8AC3E}">
        <p14:creationId xmlns:p14="http://schemas.microsoft.com/office/powerpoint/2010/main" val="47869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40</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01B81-6D02-484A-A826-33A1D882B7C2}" type="slidenum">
              <a:rPr lang="en-US"/>
              <a:pPr/>
              <a:t>41</a:t>
            </a:fld>
            <a:endParaRPr lang="en-US"/>
          </a:p>
        </p:txBody>
      </p:sp>
      <p:sp>
        <p:nvSpPr>
          <p:cNvPr id="345090" name="Rectangle 2"/>
          <p:cNvSpPr>
            <a:spLocks noGrp="1" noRot="1" noChangeAspect="1" noChangeArrowheads="1" noTextEdit="1"/>
          </p:cNvSpPr>
          <p:nvPr>
            <p:ph type="sldImg"/>
          </p:nvPr>
        </p:nvSpPr>
        <p:spPr>
          <a:xfrm>
            <a:off x="1144588" y="685800"/>
            <a:ext cx="4572000" cy="3429000"/>
          </a:xfrm>
          <a:ln/>
        </p:spPr>
      </p:sp>
      <p:sp>
        <p:nvSpPr>
          <p:cNvPr id="34509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 1 PCP for every 1,344 individuals</a:t>
            </a:r>
          </a:p>
          <a:p>
            <a:endParaRPr lang="en-US" baseline="0" dirty="0" smtClean="0"/>
          </a:p>
          <a:p>
            <a:r>
              <a:rPr lang="en-US" baseline="0" dirty="0" smtClean="0"/>
              <a:t>*2012 is most recent data available from data source</a:t>
            </a:r>
          </a:p>
          <a:p>
            <a:endParaRPr lang="en-US" baseline="0" dirty="0" smtClean="0"/>
          </a:p>
          <a:p>
            <a:r>
              <a:rPr lang="en-US" u="sng" baseline="0" dirty="0" smtClean="0"/>
              <a:t># PCP’s</a:t>
            </a:r>
          </a:p>
          <a:p>
            <a:r>
              <a:rPr lang="en-US" baseline="0" dirty="0" err="1" smtClean="0"/>
              <a:t>Cville</a:t>
            </a:r>
            <a:r>
              <a:rPr lang="en-US" baseline="0" dirty="0" smtClean="0"/>
              <a:t> = 123</a:t>
            </a:r>
          </a:p>
          <a:p>
            <a:r>
              <a:rPr lang="en-US" baseline="0" dirty="0" smtClean="0"/>
              <a:t>Albemarle = 140</a:t>
            </a:r>
          </a:p>
          <a:p>
            <a:endParaRPr lang="en-US" baseline="0" dirty="0" smtClean="0"/>
          </a:p>
          <a:p>
            <a:r>
              <a:rPr lang="en-US" dirty="0" smtClean="0"/>
              <a:t>Primary Care Physicians is the ratio of the population to total primary care physicians. Primary care physicians include non-federal, practicing physicians (M.D.'s and D.O.'s) under age 75 specializing in general practice medicine, family medicine, internal medicine, and pediatrics.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42</a:t>
            </a:fld>
            <a:endParaRPr lang="en-US"/>
          </a:p>
        </p:txBody>
      </p:sp>
    </p:spTree>
    <p:extLst>
      <p:ext uri="{BB962C8B-B14F-4D97-AF65-F5344CB8AC3E}">
        <p14:creationId xmlns:p14="http://schemas.microsoft.com/office/powerpoint/2010/main" val="3731826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 other PCP</a:t>
            </a:r>
            <a:r>
              <a:rPr lang="en-US" baseline="0" dirty="0" smtClean="0"/>
              <a:t> for every </a:t>
            </a:r>
            <a:r>
              <a:rPr lang="en-US" dirty="0" smtClean="0"/>
              <a:t>1,649 individuals</a:t>
            </a:r>
          </a:p>
          <a:p>
            <a:endParaRPr lang="en-US" dirty="0" smtClean="0"/>
          </a:p>
          <a:p>
            <a:r>
              <a:rPr lang="en-US" dirty="0" smtClean="0"/>
              <a:t>Other Primary Care Providers are the number of other primary care providers per the population of a county. </a:t>
            </a:r>
          </a:p>
          <a:p>
            <a:r>
              <a:rPr lang="en-US" dirty="0" smtClean="0"/>
              <a:t>Other primary care providers include nurse practitioners(NPs), physician assistants(PAs), and clinical nurse specialists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43</a:t>
            </a:fld>
            <a:endParaRPr lang="en-US"/>
          </a:p>
        </p:txBody>
      </p:sp>
    </p:spTree>
    <p:extLst>
      <p:ext uri="{BB962C8B-B14F-4D97-AF65-F5344CB8AC3E}">
        <p14:creationId xmlns:p14="http://schemas.microsoft.com/office/powerpoint/2010/main" val="2812288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01B81-6D02-484A-A826-33A1D882B7C2}" type="slidenum">
              <a:rPr lang="en-US"/>
              <a:pPr/>
              <a:t>44</a:t>
            </a:fld>
            <a:endParaRPr lang="en-US"/>
          </a:p>
        </p:txBody>
      </p:sp>
      <p:sp>
        <p:nvSpPr>
          <p:cNvPr id="345090" name="Rectangle 2"/>
          <p:cNvSpPr>
            <a:spLocks noGrp="1" noRot="1" noChangeAspect="1" noChangeArrowheads="1" noTextEdit="1"/>
          </p:cNvSpPr>
          <p:nvPr>
            <p:ph type="sldImg"/>
          </p:nvPr>
        </p:nvSpPr>
        <p:spPr>
          <a:xfrm>
            <a:off x="1144588" y="685800"/>
            <a:ext cx="4572000" cy="3429000"/>
          </a:xfrm>
          <a:ln/>
        </p:spPr>
      </p:sp>
      <p:sp>
        <p:nvSpPr>
          <p:cNvPr id="345091"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 1 mental health provider</a:t>
            </a:r>
            <a:r>
              <a:rPr lang="en-US" baseline="0" dirty="0" smtClean="0"/>
              <a:t> </a:t>
            </a:r>
            <a:r>
              <a:rPr lang="en-US" dirty="0" smtClean="0"/>
              <a:t>for every 724 individuals</a:t>
            </a:r>
          </a:p>
          <a:p>
            <a:endParaRPr lang="en-US" dirty="0" smtClean="0"/>
          </a:p>
          <a:p>
            <a:r>
              <a:rPr lang="en-US" dirty="0" smtClean="0"/>
              <a:t>Mental Health Providers = ratio of the locality population to the # of mental health providers.</a:t>
            </a:r>
          </a:p>
          <a:p>
            <a:r>
              <a:rPr lang="en-US" dirty="0" smtClean="0"/>
              <a:t>Includes psychiatrists, psychologists, licensed clinical social workers, counselors, marriage and family therapists and advanced practice nurses specializing in mental health care. </a:t>
            </a:r>
          </a:p>
          <a:p>
            <a:r>
              <a:rPr lang="en-US" dirty="0" smtClean="0"/>
              <a:t>In 2015, marriage and family therapists and mental health providers that treat alcohol and other drug abuse were added to this measure.</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45</a:t>
            </a:fld>
            <a:endParaRPr lang="en-US"/>
          </a:p>
        </p:txBody>
      </p:sp>
    </p:spTree>
    <p:extLst>
      <p:ext uri="{BB962C8B-B14F-4D97-AF65-F5344CB8AC3E}">
        <p14:creationId xmlns:p14="http://schemas.microsoft.com/office/powerpoint/2010/main" val="132458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a:t>Break out by City and Counties. </a:t>
            </a:r>
            <a:endParaRPr lang="en-US" dirty="0" smtClean="0"/>
          </a:p>
          <a:p>
            <a:pPr algn="l"/>
            <a:r>
              <a:rPr lang="en-US" sz="1200" dirty="0" smtClean="0"/>
              <a:t>There are </a:t>
            </a:r>
            <a:r>
              <a:rPr lang="en-US" sz="1200" b="1" dirty="0" smtClean="0"/>
              <a:t>more </a:t>
            </a:r>
            <a:r>
              <a:rPr lang="en-US" sz="1200" b="1" dirty="0" smtClean="0">
                <a:solidFill>
                  <a:schemeClr val="accent2"/>
                </a:solidFill>
              </a:rPr>
              <a:t>women </a:t>
            </a:r>
            <a:r>
              <a:rPr lang="en-US" sz="1200" b="1" dirty="0" smtClean="0"/>
              <a:t>than </a:t>
            </a:r>
            <a:r>
              <a:rPr lang="en-US" sz="1200" b="1" dirty="0" smtClean="0">
                <a:solidFill>
                  <a:schemeClr val="tx2"/>
                </a:solidFill>
              </a:rPr>
              <a:t>men</a:t>
            </a:r>
            <a:r>
              <a:rPr lang="en-US" sz="1200" b="1" dirty="0" smtClean="0"/>
              <a:t> aged 65 years and older</a:t>
            </a:r>
            <a:r>
              <a:rPr lang="en-US" sz="1200" dirty="0" smtClean="0"/>
              <a:t> in both localities</a:t>
            </a:r>
          </a:p>
          <a:p>
            <a:r>
              <a:rPr lang="en-US" dirty="0" smtClean="0"/>
              <a:t>Note </a:t>
            </a:r>
            <a:r>
              <a:rPr lang="en-US" dirty="0"/>
              <a:t>difference particularly between City and Albemarle.   These charts still include UVA students.  However not all the 20-24 age group is composed of UVA students.</a:t>
            </a:r>
          </a:p>
          <a:p>
            <a:r>
              <a:rPr lang="en-US" dirty="0"/>
              <a:t>Best guess – if no UVA students (not living on campus and living in Charlottesville) the 20-24 year old bulge would look fit among the line above and below.  Charlottesville would still be bottom heavy.</a:t>
            </a:r>
          </a:p>
          <a:p>
            <a:r>
              <a:rPr lang="en-US" dirty="0"/>
              <a:t>Dilemma – do you treat UVA students differently in the population stats?</a:t>
            </a:r>
          </a:p>
          <a:p>
            <a:endParaRPr lang="en-US" dirty="0"/>
          </a:p>
          <a:p>
            <a:r>
              <a:rPr lang="en-US" dirty="0"/>
              <a:t>Some UVA students do receive assistance through Social Services, receive food stamps, pay taxes, vote, etc.  Though they do tend to be transient.  And for the most part you want folks who will be in the stats 20 years.</a:t>
            </a:r>
          </a:p>
          <a:p>
            <a:endParaRPr lang="en-US" dirty="0"/>
          </a:p>
          <a:p>
            <a:r>
              <a:rPr lang="en-US" dirty="0"/>
              <a:t>Even with students, Albemarle growing in 30+ age groups and in young children.</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r>
              <a:rPr lang="en-US" sz="1200" i="1" dirty="0" smtClean="0"/>
              <a:t>Other includes</a:t>
            </a:r>
            <a:r>
              <a:rPr lang="en-US" sz="1200" dirty="0" smtClean="0"/>
              <a:t>: American Indian, Alaska Native, Native Hawaiian, Pacific Islander,  and some other race</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9</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7% of students are Limited English Proficient in TJHD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10% of students are Limited English Proficient in VA</a:t>
            </a:r>
          </a:p>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11</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Disabled adults</a:t>
            </a:r>
            <a:r>
              <a:rPr lang="en-US" baseline="0" dirty="0" smtClean="0"/>
              <a:t> = </a:t>
            </a:r>
            <a:r>
              <a:rPr lang="en-US" dirty="0" smtClean="0"/>
              <a:t>OASDI beneficiaries + SSI Recipients (minus SSI recipients who also receive OASDI)</a:t>
            </a:r>
          </a:p>
          <a:p>
            <a:endParaRPr lang="en-US" dirty="0" smtClean="0"/>
          </a:p>
          <a:p>
            <a:r>
              <a:rPr lang="en-US" dirty="0" smtClean="0"/>
              <a:t>OASDI  = (Old-Age, Survivors, Disability Insurance)</a:t>
            </a:r>
          </a:p>
          <a:p>
            <a:pPr marL="171450" indent="-171450">
              <a:buFont typeface="Arial" panose="020B0604020202020204" pitchFamily="34" charset="0"/>
              <a:buChar char="•"/>
            </a:pPr>
            <a:r>
              <a:rPr lang="en-US" dirty="0" smtClean="0"/>
              <a:t>injury or disease that:</a:t>
            </a:r>
          </a:p>
          <a:p>
            <a:pPr marL="171450" indent="-171450">
              <a:buFont typeface="Arial" panose="020B0604020202020204" pitchFamily="34" charset="0"/>
              <a:buChar char="•"/>
            </a:pPr>
            <a:r>
              <a:rPr lang="en-US" dirty="0" smtClean="0"/>
              <a:t>prevents you from doing the work you did before or from adjusting to any other sort of work</a:t>
            </a:r>
          </a:p>
          <a:p>
            <a:pPr marL="171450" indent="-171450">
              <a:buFont typeface="Arial" panose="020B0604020202020204" pitchFamily="34" charset="0"/>
              <a:buChar char="•"/>
            </a:pPr>
            <a:r>
              <a:rPr lang="en-US" dirty="0" smtClean="0"/>
              <a:t>prevents you from earning a $1000 average monthly salary</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12</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Virginia’s on time graduation rate</a:t>
            </a:r>
          </a:p>
          <a:p>
            <a:r>
              <a:rPr lang="en-US" dirty="0" smtClean="0"/>
              <a:t>91%</a:t>
            </a:r>
            <a:r>
              <a:rPr lang="en-US" baseline="0" dirty="0" smtClean="0"/>
              <a:t> for all students</a:t>
            </a:r>
          </a:p>
          <a:p>
            <a:r>
              <a:rPr lang="en-US" baseline="0" dirty="0" smtClean="0"/>
              <a:t>85% for economically disadvantaged</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13</a:t>
            </a:fld>
            <a:endParaRPr lang="en-US"/>
          </a:p>
        </p:txBody>
      </p:sp>
    </p:spTree>
    <p:extLst>
      <p:ext uri="{BB962C8B-B14F-4D97-AF65-F5344CB8AC3E}">
        <p14:creationId xmlns:p14="http://schemas.microsoft.com/office/powerpoint/2010/main" val="385920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t>1/19/2016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AAF868-7521-4A01-8C0C-173828142950}" type="slidenum">
              <a:rPr lang="en-US"/>
              <a:pPr/>
              <a:t>‹#›</a:t>
            </a:fld>
            <a:endParaRPr lang="en-US"/>
          </a:p>
        </p:txBody>
      </p:sp>
    </p:spTree>
    <p:extLst>
      <p:ext uri="{BB962C8B-B14F-4D97-AF65-F5344CB8AC3E}">
        <p14:creationId xmlns:p14="http://schemas.microsoft.com/office/powerpoint/2010/main" val="6797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pPr/>
              <a:t>‹#›</a:t>
            </a:fld>
            <a:endParaRPr lang="en-US"/>
          </a:p>
        </p:txBody>
      </p:sp>
    </p:spTree>
    <p:extLst>
      <p:ext uri="{BB962C8B-B14F-4D97-AF65-F5344CB8AC3E}">
        <p14:creationId xmlns:p14="http://schemas.microsoft.com/office/powerpoint/2010/main" val="16258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8C1-804D-4114-8FC1-EEC2FC7D44D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8C1-804D-4114-8FC1-EEC2FC7D44D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t>1/19/2016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t>1/19/2016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t>1/19/2016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9.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Louisa</a:t>
            </a:r>
            <a:endParaRPr lang="en-US" sz="2200" b="1" dirty="0">
              <a:latin typeface="+mj-lt"/>
              <a:ea typeface="+mj-ea"/>
              <a:cs typeface="+mj-cs"/>
            </a:endParaRP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27463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52400" y="609600"/>
            <a:ext cx="8763000" cy="1143000"/>
          </a:xfrm>
        </p:spPr>
        <p:txBody>
          <a:bodyPr/>
          <a:lstStyle/>
          <a:p>
            <a:r>
              <a:rPr lang="en-US" sz="3600" b="1" dirty="0"/>
              <a:t>Change in Hispanic Population</a:t>
            </a:r>
            <a:r>
              <a:rPr lang="en-US" sz="3200" dirty="0"/>
              <a:t/>
            </a:r>
            <a:br>
              <a:rPr lang="en-US" sz="3200" dirty="0"/>
            </a:br>
            <a:r>
              <a:rPr lang="en-US" sz="2400" dirty="0" smtClean="0"/>
              <a:t>Louisa, 2010-2014</a:t>
            </a:r>
            <a:endParaRPr lang="en-US" sz="2400" dirty="0"/>
          </a:p>
        </p:txBody>
      </p:sp>
      <p:sp>
        <p:nvSpPr>
          <p:cNvPr id="5" name="TextBox 1"/>
          <p:cNvSpPr txBox="1"/>
          <p:nvPr/>
        </p:nvSpPr>
        <p:spPr>
          <a:xfrm>
            <a:off x="6248400" y="6471313"/>
            <a:ext cx="2209800" cy="23125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ea typeface="+mn-ea"/>
                <a:cs typeface="+mn-cs"/>
              </a:rPr>
              <a:t>Source: U.S. </a:t>
            </a:r>
            <a:r>
              <a:rPr lang="en-US" sz="1200" dirty="0" smtClean="0"/>
              <a:t>Census Bureau</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129183717"/>
              </p:ext>
            </p:extLst>
          </p:nvPr>
        </p:nvGraphicFramePr>
        <p:xfrm>
          <a:off x="838200" y="1676400"/>
          <a:ext cx="7315199"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87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fontScale="90000"/>
          </a:bodyPr>
          <a:lstStyle/>
          <a:p>
            <a:r>
              <a:rPr lang="en-US" sz="4000" b="1" dirty="0" smtClean="0">
                <a:solidFill>
                  <a:schemeClr val="tx1"/>
                </a:solidFill>
              </a:rPr>
              <a:t>Limited English Proficient Students</a:t>
            </a:r>
            <a:r>
              <a:rPr lang="en-US" dirty="0" smtClean="0">
                <a:solidFill>
                  <a:schemeClr val="tx1"/>
                </a:solidFill>
              </a:rPr>
              <a:t/>
            </a:r>
            <a:br>
              <a:rPr lang="en-US" dirty="0" smtClean="0">
                <a:solidFill>
                  <a:schemeClr val="tx1"/>
                </a:solidFill>
              </a:rPr>
            </a:br>
            <a:r>
              <a:rPr lang="en-US" sz="3000" dirty="0" smtClean="0">
                <a:solidFill>
                  <a:schemeClr val="tx1"/>
                </a:solidFill>
              </a:rPr>
              <a:t>2015-2016 School Year</a:t>
            </a:r>
            <a:endParaRPr lang="en-US" sz="3000" dirty="0">
              <a:solidFill>
                <a:schemeClr val="tx1"/>
              </a:solidFill>
            </a:endParaRPr>
          </a:p>
        </p:txBody>
      </p:sp>
      <p:sp>
        <p:nvSpPr>
          <p:cNvPr id="4" name="TextBox 3"/>
          <p:cNvSpPr txBox="1"/>
          <p:nvPr/>
        </p:nvSpPr>
        <p:spPr>
          <a:xfrm>
            <a:off x="4114800" y="6429102"/>
            <a:ext cx="4367284" cy="307777"/>
          </a:xfrm>
          <a:prstGeom prst="rect">
            <a:avLst/>
          </a:prstGeom>
          <a:solidFill>
            <a:schemeClr val="bg1"/>
          </a:solidFill>
          <a:ln>
            <a:solidFill>
              <a:schemeClr val="accent1"/>
            </a:solidFill>
          </a:ln>
        </p:spPr>
        <p:txBody>
          <a:bodyPr wrap="square" rtlCol="0">
            <a:spAutoFit/>
          </a:bodyPr>
          <a:lstStyle/>
          <a:p>
            <a:r>
              <a:rPr lang="en-US" sz="1400" dirty="0" smtClean="0"/>
              <a:t>Data source: Virginia Department of Education  </a:t>
            </a:r>
            <a:endParaRPr lang="en-US" sz="1400" dirty="0"/>
          </a:p>
        </p:txBody>
      </p:sp>
      <p:graphicFrame>
        <p:nvGraphicFramePr>
          <p:cNvPr id="8" name="Diagram 7"/>
          <p:cNvGraphicFramePr/>
          <p:nvPr>
            <p:extLst>
              <p:ext uri="{D42A27DB-BD31-4B8C-83A1-F6EECF244321}">
                <p14:modId xmlns:p14="http://schemas.microsoft.com/office/powerpoint/2010/main" val="1397411791"/>
              </p:ext>
            </p:extLst>
          </p:nvPr>
        </p:nvGraphicFramePr>
        <p:xfrm>
          <a:off x="11430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12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684290"/>
            <a:ext cx="8610599" cy="646331"/>
          </a:xfrm>
          <a:prstGeom prst="rect">
            <a:avLst/>
          </a:prstGeom>
          <a:noFill/>
        </p:spPr>
        <p:txBody>
          <a:bodyPr wrap="square" rtlCol="0">
            <a:spAutoFit/>
          </a:bodyPr>
          <a:lstStyle/>
          <a:p>
            <a:pPr algn="ctr"/>
            <a:r>
              <a:rPr lang="en-US" sz="3600" b="1" dirty="0" smtClean="0">
                <a:latin typeface="+mj-lt"/>
                <a:ea typeface="+mj-ea"/>
                <a:cs typeface="+mj-cs"/>
              </a:rPr>
              <a:t>Persons with Disabilities, </a:t>
            </a:r>
            <a:r>
              <a:rPr lang="en-US" sz="3200" dirty="0" smtClean="0">
                <a:latin typeface="+mj-lt"/>
                <a:ea typeface="+mj-ea"/>
                <a:cs typeface="+mj-cs"/>
              </a:rPr>
              <a:t>2013-14</a:t>
            </a:r>
          </a:p>
        </p:txBody>
      </p:sp>
      <p:sp>
        <p:nvSpPr>
          <p:cNvPr id="2" name="TextBox 1"/>
          <p:cNvSpPr txBox="1"/>
          <p:nvPr/>
        </p:nvSpPr>
        <p:spPr>
          <a:xfrm>
            <a:off x="1295400" y="6362464"/>
            <a:ext cx="7162800" cy="461665"/>
          </a:xfrm>
          <a:prstGeom prst="rect">
            <a:avLst/>
          </a:prstGeom>
          <a:solidFill>
            <a:schemeClr val="bg1"/>
          </a:solidFill>
          <a:ln>
            <a:solidFill>
              <a:schemeClr val="accent1"/>
            </a:solidFill>
          </a:ln>
        </p:spPr>
        <p:txBody>
          <a:bodyPr wrap="square" rtlCol="0">
            <a:spAutoFit/>
          </a:bodyPr>
          <a:lstStyle/>
          <a:p>
            <a:pPr algn="r"/>
            <a:r>
              <a:rPr lang="en-US" sz="1200" dirty="0"/>
              <a:t>S</a:t>
            </a:r>
            <a:r>
              <a:rPr lang="en-US" sz="1200" dirty="0" smtClean="0"/>
              <a:t>ources: Social </a:t>
            </a:r>
            <a:r>
              <a:rPr lang="en-US" sz="1200" dirty="0"/>
              <a:t>Security </a:t>
            </a:r>
            <a:r>
              <a:rPr lang="en-US" sz="1200" dirty="0" smtClean="0"/>
              <a:t>Administration (All Ages, 2013) </a:t>
            </a:r>
            <a:r>
              <a:rPr lang="en-US" sz="1200" dirty="0"/>
              <a:t>and the </a:t>
            </a:r>
            <a:r>
              <a:rPr lang="en-US" sz="1200" dirty="0" smtClean="0"/>
              <a:t>Virginia Department of Education </a:t>
            </a:r>
            <a:r>
              <a:rPr lang="en-US" sz="1200" dirty="0"/>
              <a:t>Special Education Child Count </a:t>
            </a:r>
            <a:r>
              <a:rPr lang="en-US" sz="1200" dirty="0" smtClean="0"/>
              <a:t>Reports (Children, 2014-15 School Year) </a:t>
            </a:r>
            <a:endParaRPr lang="en-US" sz="1200" dirty="0"/>
          </a:p>
        </p:txBody>
      </p:sp>
      <p:graphicFrame>
        <p:nvGraphicFramePr>
          <p:cNvPr id="7" name="Diagram 6"/>
          <p:cNvGraphicFramePr/>
          <p:nvPr>
            <p:extLst>
              <p:ext uri="{D42A27DB-BD31-4B8C-83A1-F6EECF244321}">
                <p14:modId xmlns:p14="http://schemas.microsoft.com/office/powerpoint/2010/main" val="3724402159"/>
              </p:ext>
            </p:extLst>
          </p:nvPr>
        </p:nvGraphicFramePr>
        <p:xfrm>
          <a:off x="914398" y="1349670"/>
          <a:ext cx="7239000" cy="482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694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en-US" b="1" dirty="0" smtClean="0"/>
              <a:t>On-time Graduation Rate</a:t>
            </a:r>
            <a:br>
              <a:rPr lang="en-US" b="1" dirty="0" smtClean="0"/>
            </a:br>
            <a:r>
              <a:rPr lang="en-US" dirty="0" smtClean="0"/>
              <a:t>2015</a:t>
            </a:r>
            <a:endParaRPr lang="en-US" dirty="0"/>
          </a:p>
        </p:txBody>
      </p:sp>
      <p:sp>
        <p:nvSpPr>
          <p:cNvPr id="5" name="TextBox 4"/>
          <p:cNvSpPr txBox="1"/>
          <p:nvPr/>
        </p:nvSpPr>
        <p:spPr>
          <a:xfrm>
            <a:off x="4953000" y="6486223"/>
            <a:ext cx="3505200"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Education</a:t>
            </a:r>
            <a:endParaRPr lang="en-US" dirty="0"/>
          </a:p>
        </p:txBody>
      </p:sp>
      <p:graphicFrame>
        <p:nvGraphicFramePr>
          <p:cNvPr id="9" name="Diagram 8"/>
          <p:cNvGraphicFramePr/>
          <p:nvPr>
            <p:extLst>
              <p:ext uri="{D42A27DB-BD31-4B8C-83A1-F6EECF244321}">
                <p14:modId xmlns:p14="http://schemas.microsoft.com/office/powerpoint/2010/main" val="306350077"/>
              </p:ext>
            </p:extLst>
          </p:nvPr>
        </p:nvGraphicFramePr>
        <p:xfrm>
          <a:off x="1066800" y="1752600"/>
          <a:ext cx="6934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2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533400"/>
            <a:ext cx="7734300" cy="876300"/>
          </a:xfrm>
        </p:spPr>
        <p:txBody>
          <a:bodyPr>
            <a:normAutofit/>
          </a:bodyPr>
          <a:lstStyle/>
          <a:p>
            <a:r>
              <a:rPr lang="en-US" sz="3400" dirty="0" smtClean="0">
                <a:solidFill>
                  <a:schemeClr val="tx1"/>
                </a:solidFill>
                <a:latin typeface="+mn-lt"/>
              </a:rPr>
              <a:t>    </a:t>
            </a:r>
            <a:r>
              <a:rPr lang="en-US" sz="3400" b="1" dirty="0" smtClean="0">
                <a:solidFill>
                  <a:schemeClr val="tx1"/>
                </a:solidFill>
                <a:latin typeface="+mn-lt"/>
              </a:rPr>
              <a:t>Educational Attainment</a:t>
            </a:r>
            <a:r>
              <a:rPr lang="en-US" sz="3400" dirty="0" smtClean="0">
                <a:latin typeface="+mn-lt"/>
              </a:rPr>
              <a:t>, </a:t>
            </a:r>
            <a:r>
              <a:rPr lang="en-US" sz="3400" dirty="0" smtClean="0">
                <a:solidFill>
                  <a:schemeClr val="tx1"/>
                </a:solidFill>
                <a:latin typeface="+mn-lt"/>
              </a:rPr>
              <a:t>2014</a:t>
            </a:r>
            <a:endParaRPr lang="en-US" sz="3400" dirty="0">
              <a:solidFill>
                <a:schemeClr val="tx1"/>
              </a:solidFill>
              <a:latin typeface="+mn-lt"/>
            </a:endParaRPr>
          </a:p>
        </p:txBody>
      </p:sp>
      <p:sp>
        <p:nvSpPr>
          <p:cNvPr id="6" name="TextBox 5"/>
          <p:cNvSpPr txBox="1"/>
          <p:nvPr/>
        </p:nvSpPr>
        <p:spPr>
          <a:xfrm>
            <a:off x="914400" y="6409277"/>
            <a:ext cx="7581900" cy="307777"/>
          </a:xfrm>
          <a:prstGeom prst="rect">
            <a:avLst/>
          </a:prstGeom>
          <a:solidFill>
            <a:schemeClr val="bg1"/>
          </a:solidFill>
          <a:ln>
            <a:solidFill>
              <a:schemeClr val="accent1"/>
            </a:solidFill>
          </a:ln>
        </p:spPr>
        <p:txBody>
          <a:bodyPr wrap="square" rtlCol="0">
            <a:spAutoFit/>
          </a:bodyPr>
          <a:lstStyle/>
          <a:p>
            <a:pPr algn="r"/>
            <a:r>
              <a:rPr lang="en-US" sz="1400" dirty="0" smtClean="0"/>
              <a:t>Data Source: U.S. Census Bureau. American Community Survey 5 Year Estimates. 2014 </a:t>
            </a:r>
            <a:endParaRPr lang="en-US" sz="1400" dirty="0"/>
          </a:p>
        </p:txBody>
      </p:sp>
      <p:graphicFrame>
        <p:nvGraphicFramePr>
          <p:cNvPr id="5" name="Chart 4"/>
          <p:cNvGraphicFramePr>
            <a:graphicFrameLocks/>
          </p:cNvGraphicFramePr>
          <p:nvPr>
            <p:extLst>
              <p:ext uri="{D42A27DB-BD31-4B8C-83A1-F6EECF244321}">
                <p14:modId xmlns:p14="http://schemas.microsoft.com/office/powerpoint/2010/main" val="2564854208"/>
              </p:ext>
            </p:extLst>
          </p:nvPr>
        </p:nvGraphicFramePr>
        <p:xfrm>
          <a:off x="762000" y="1295400"/>
          <a:ext cx="7543800" cy="4952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22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886" y="609600"/>
            <a:ext cx="9144000" cy="1143000"/>
          </a:xfrm>
        </p:spPr>
        <p:txBody>
          <a:bodyPr>
            <a:normAutofit/>
          </a:bodyPr>
          <a:lstStyle/>
          <a:p>
            <a:r>
              <a:rPr lang="en-US" sz="3400" b="1" dirty="0">
                <a:latin typeface="+mn-lt"/>
              </a:rPr>
              <a:t>Adult </a:t>
            </a:r>
            <a:r>
              <a:rPr lang="en-US" sz="3400" b="1" dirty="0" smtClean="0">
                <a:latin typeface="+mn-lt"/>
              </a:rPr>
              <a:t>Literacy</a:t>
            </a:r>
            <a:r>
              <a:rPr lang="en-US" sz="3400" dirty="0" smtClean="0">
                <a:latin typeface="+mn-lt"/>
              </a:rPr>
              <a:t>, 2003</a:t>
            </a:r>
            <a:endParaRPr lang="en-US" sz="3400" dirty="0">
              <a:latin typeface="+mn-lt"/>
            </a:endParaRPr>
          </a:p>
        </p:txBody>
      </p:sp>
      <p:sp>
        <p:nvSpPr>
          <p:cNvPr id="6" name="TextBox 1"/>
          <p:cNvSpPr txBox="1"/>
          <p:nvPr/>
        </p:nvSpPr>
        <p:spPr>
          <a:xfrm>
            <a:off x="3048000" y="6394459"/>
            <a:ext cx="5410200" cy="38194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Source: US Dept of</a:t>
            </a:r>
            <a:r>
              <a:rPr lang="en-US" sz="1200" baseline="0" dirty="0"/>
              <a:t> Education, National Center for Education Statistics</a:t>
            </a:r>
            <a:endParaRPr lang="en-US" sz="1200" dirty="0"/>
          </a:p>
        </p:txBody>
      </p:sp>
      <p:sp>
        <p:nvSpPr>
          <p:cNvPr id="7" name="TextBox 6"/>
          <p:cNvSpPr txBox="1"/>
          <p:nvPr/>
        </p:nvSpPr>
        <p:spPr>
          <a:xfrm>
            <a:off x="762000" y="5922005"/>
            <a:ext cx="7543800" cy="261610"/>
          </a:xfrm>
          <a:prstGeom prst="rect">
            <a:avLst/>
          </a:prstGeom>
          <a:noFill/>
        </p:spPr>
        <p:txBody>
          <a:bodyPr wrap="square" rtlCol="0">
            <a:spAutoFit/>
          </a:bodyPr>
          <a:lstStyle/>
          <a:p>
            <a:r>
              <a:rPr lang="en-US" sz="1100" dirty="0" smtClean="0"/>
              <a:t>(</a:t>
            </a:r>
            <a:r>
              <a:rPr lang="en-US" sz="1050" dirty="0" smtClean="0"/>
              <a:t>2003 is the most recent data available from the National Assessment of Adult Literacy survey)</a:t>
            </a:r>
            <a:endParaRPr lang="en-US" sz="1050" dirty="0"/>
          </a:p>
        </p:txBody>
      </p:sp>
      <p:graphicFrame>
        <p:nvGraphicFramePr>
          <p:cNvPr id="9" name="Chart 8"/>
          <p:cNvGraphicFramePr>
            <a:graphicFrameLocks/>
          </p:cNvGraphicFramePr>
          <p:nvPr>
            <p:extLst>
              <p:ext uri="{D42A27DB-BD31-4B8C-83A1-F6EECF244321}">
                <p14:modId xmlns:p14="http://schemas.microsoft.com/office/powerpoint/2010/main" val="2972683595"/>
              </p:ext>
            </p:extLst>
          </p:nvPr>
        </p:nvGraphicFramePr>
        <p:xfrm>
          <a:off x="762000" y="1447800"/>
          <a:ext cx="7543799" cy="4474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534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05600" y="6416975"/>
            <a:ext cx="1752600" cy="276999"/>
          </a:xfrm>
          <a:prstGeom prst="rect">
            <a:avLst/>
          </a:prstGeom>
          <a:solidFill>
            <a:schemeClr val="bg1"/>
          </a:solidFill>
          <a:ln>
            <a:solidFill>
              <a:schemeClr val="accent1"/>
            </a:solidFill>
          </a:ln>
        </p:spPr>
        <p:txBody>
          <a:bodyPr wrap="square" rtlCol="0">
            <a:spAutoFit/>
          </a:bodyPr>
          <a:lstStyle/>
          <a:p>
            <a:r>
              <a:rPr lang="en-US" sz="1200" dirty="0" smtClean="0"/>
              <a:t>Source: Kids Count</a:t>
            </a:r>
            <a:endParaRPr lang="en-US" sz="1200" dirty="0"/>
          </a:p>
        </p:txBody>
      </p:sp>
      <p:sp>
        <p:nvSpPr>
          <p:cNvPr id="11" name="Title 1"/>
          <p:cNvSpPr>
            <a:spLocks noGrp="1"/>
          </p:cNvSpPr>
          <p:nvPr>
            <p:ph type="title"/>
          </p:nvPr>
        </p:nvSpPr>
        <p:spPr>
          <a:xfrm>
            <a:off x="1066800" y="609600"/>
            <a:ext cx="6965245" cy="1981200"/>
          </a:xfrm>
        </p:spPr>
        <p:txBody>
          <a:bodyPr>
            <a:normAutofit fontScale="90000"/>
          </a:bodyPr>
          <a:lstStyle/>
          <a:p>
            <a:r>
              <a:rPr lang="en-US" sz="3600" b="1" dirty="0" smtClean="0"/>
              <a:t>School Readiness</a:t>
            </a:r>
            <a:r>
              <a:rPr lang="en-US" sz="3600" dirty="0"/>
              <a:t>,</a:t>
            </a:r>
            <a:br>
              <a:rPr lang="en-US" sz="3600" dirty="0"/>
            </a:br>
            <a:r>
              <a:rPr lang="en-US" sz="2900" dirty="0"/>
              <a:t>Kindergarteners Whose PALS-K Scores Were Below Kindergarten Readiness Levels </a:t>
            </a:r>
            <a:r>
              <a:rPr lang="en-US" sz="3600" dirty="0" smtClean="0"/>
              <a:t/>
            </a:r>
            <a:br>
              <a:rPr lang="en-US" sz="3600" dirty="0" smtClean="0"/>
            </a:br>
            <a:r>
              <a:rPr lang="en-US" sz="2600" dirty="0" smtClean="0"/>
              <a:t>2014-15 School Year</a:t>
            </a:r>
            <a:endParaRPr lang="en-US" sz="2600" dirty="0"/>
          </a:p>
        </p:txBody>
      </p:sp>
      <p:sp>
        <p:nvSpPr>
          <p:cNvPr id="14" name="Rounded Rectangle 13"/>
          <p:cNvSpPr/>
          <p:nvPr/>
        </p:nvSpPr>
        <p:spPr>
          <a:xfrm>
            <a:off x="1930590" y="2743200"/>
            <a:ext cx="1752600" cy="1066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9%</a:t>
            </a:r>
          </a:p>
          <a:p>
            <a:pPr algn="ctr"/>
            <a:r>
              <a:rPr lang="en-US" sz="1600" dirty="0" smtClean="0">
                <a:solidFill>
                  <a:schemeClr val="tx1"/>
                </a:solidFill>
              </a:rPr>
              <a:t>Louisa</a:t>
            </a:r>
          </a:p>
        </p:txBody>
      </p:sp>
      <p:sp>
        <p:nvSpPr>
          <p:cNvPr id="15" name="Rounded Rectangle 14"/>
          <p:cNvSpPr/>
          <p:nvPr/>
        </p:nvSpPr>
        <p:spPr>
          <a:xfrm>
            <a:off x="5791200" y="2743200"/>
            <a:ext cx="17526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13%</a:t>
            </a:r>
          </a:p>
          <a:p>
            <a:pPr algn="ctr"/>
            <a:r>
              <a:rPr lang="en-US" sz="1600" dirty="0" smtClean="0"/>
              <a:t>Virginia</a:t>
            </a:r>
            <a:endParaRPr lang="en-US" sz="1600" dirty="0"/>
          </a:p>
        </p:txBody>
      </p:sp>
      <p:graphicFrame>
        <p:nvGraphicFramePr>
          <p:cNvPr id="8" name="Chart 7"/>
          <p:cNvGraphicFramePr>
            <a:graphicFrameLocks/>
          </p:cNvGraphicFramePr>
          <p:nvPr>
            <p:extLst>
              <p:ext uri="{D42A27DB-BD31-4B8C-83A1-F6EECF244321}">
                <p14:modId xmlns:p14="http://schemas.microsoft.com/office/powerpoint/2010/main" val="651764118"/>
              </p:ext>
            </p:extLst>
          </p:nvPr>
        </p:nvGraphicFramePr>
        <p:xfrm>
          <a:off x="762000" y="3505200"/>
          <a:ext cx="768255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113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a:solidFill>
                  <a:schemeClr val="tx2"/>
                </a:solidFill>
                <a:latin typeface="+mn-lt"/>
                <a:ea typeface="+mn-ea"/>
                <a:cs typeface="+mn-cs"/>
              </a:rPr>
              <a:t>Socioeconomic Indicators</a:t>
            </a:r>
          </a:p>
        </p:txBody>
      </p:sp>
    </p:spTree>
    <p:extLst>
      <p:ext uri="{BB962C8B-B14F-4D97-AF65-F5344CB8AC3E}">
        <p14:creationId xmlns:p14="http://schemas.microsoft.com/office/powerpoint/2010/main" val="4192260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138" y="228600"/>
            <a:ext cx="9144000" cy="1295400"/>
          </a:xfrm>
        </p:spPr>
        <p:txBody>
          <a:bodyPr>
            <a:normAutofit/>
          </a:bodyPr>
          <a:lstStyle/>
          <a:p>
            <a:r>
              <a:rPr lang="en-US" sz="3400" b="1" dirty="0">
                <a:solidFill>
                  <a:schemeClr val="tx1"/>
                </a:solidFill>
              </a:rPr>
              <a:t>Median Household </a:t>
            </a:r>
            <a:r>
              <a:rPr lang="en-US" sz="3400" b="1" dirty="0" smtClean="0">
                <a:solidFill>
                  <a:schemeClr val="tx1"/>
                </a:solidFill>
              </a:rPr>
              <a:t>Income</a:t>
            </a:r>
            <a:r>
              <a:rPr lang="en-US" sz="3400" dirty="0" smtClean="0"/>
              <a:t>, </a:t>
            </a:r>
            <a:r>
              <a:rPr lang="en-US" sz="3400" dirty="0" smtClean="0">
                <a:solidFill>
                  <a:schemeClr val="tx1"/>
                </a:solidFill>
              </a:rPr>
              <a:t>2014</a:t>
            </a:r>
            <a:endParaRPr lang="en-US" sz="3400" dirty="0">
              <a:solidFill>
                <a:schemeClr val="tx1"/>
              </a:solidFill>
            </a:endParaRPr>
          </a:p>
        </p:txBody>
      </p:sp>
      <p:sp>
        <p:nvSpPr>
          <p:cNvPr id="6" name="TextBox 1"/>
          <p:cNvSpPr txBox="1"/>
          <p:nvPr/>
        </p:nvSpPr>
        <p:spPr>
          <a:xfrm>
            <a:off x="3048000" y="6400822"/>
            <a:ext cx="5397062"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cs typeface="Arial" pitchFamily="34" charset="0"/>
              </a:rPr>
              <a:t>Source</a:t>
            </a:r>
            <a:r>
              <a:rPr lang="en-US" sz="1200" baseline="0" dirty="0" smtClean="0">
                <a:cs typeface="Arial" pitchFamily="34" charset="0"/>
              </a:rPr>
              <a:t>:  U.S</a:t>
            </a:r>
            <a:r>
              <a:rPr lang="en-US" sz="1200" baseline="0" dirty="0">
                <a:cs typeface="Arial" pitchFamily="34" charset="0"/>
              </a:rPr>
              <a:t>. Census </a:t>
            </a:r>
            <a:r>
              <a:rPr lang="en-US" sz="1200" baseline="0" dirty="0" smtClean="0">
                <a:cs typeface="Arial" pitchFamily="34" charset="0"/>
              </a:rPr>
              <a:t>Bureau,</a:t>
            </a:r>
            <a:r>
              <a:rPr lang="en-US" sz="1200" dirty="0" smtClean="0">
                <a:cs typeface="Arial" pitchFamily="34" charset="0"/>
              </a:rPr>
              <a:t> Small Area Income and Poverty Estimates</a:t>
            </a:r>
            <a:endParaRPr lang="en-US" sz="1200" dirty="0">
              <a:cs typeface="Arial" pitchFamily="34" charset="0"/>
            </a:endParaRPr>
          </a:p>
        </p:txBody>
      </p:sp>
      <p:sp>
        <p:nvSpPr>
          <p:cNvPr id="2" name="Rounded Rectangle 1"/>
          <p:cNvSpPr/>
          <p:nvPr/>
        </p:nvSpPr>
        <p:spPr>
          <a:xfrm>
            <a:off x="2286000" y="1589314"/>
            <a:ext cx="2286000" cy="14478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$60,121</a:t>
            </a:r>
            <a:endParaRPr lang="en-US" sz="3600" dirty="0">
              <a:solidFill>
                <a:schemeClr val="tx1"/>
              </a:solidFill>
            </a:endParaRPr>
          </a:p>
        </p:txBody>
      </p:sp>
      <p:sp>
        <p:nvSpPr>
          <p:cNvPr id="10" name="Rounded Rectangle 9"/>
          <p:cNvSpPr/>
          <p:nvPr/>
        </p:nvSpPr>
        <p:spPr>
          <a:xfrm>
            <a:off x="4953000" y="1600200"/>
            <a:ext cx="2286000" cy="1447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$64,923</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3946714305"/>
              </p:ext>
            </p:extLst>
          </p:nvPr>
        </p:nvGraphicFramePr>
        <p:xfrm>
          <a:off x="914400" y="3200400"/>
          <a:ext cx="73914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59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Federal Poverty Guidelines</a:t>
            </a:r>
            <a:endParaRPr lang="en-US" dirty="0">
              <a:solidFill>
                <a:schemeClr val="tx1"/>
              </a:solidFill>
            </a:endParaRPr>
          </a:p>
        </p:txBody>
      </p:sp>
      <p:sp>
        <p:nvSpPr>
          <p:cNvPr id="3" name="Text Placeholder 2"/>
          <p:cNvSpPr>
            <a:spLocks noGrp="1"/>
          </p:cNvSpPr>
          <p:nvPr>
            <p:ph type="body" sz="half" idx="1"/>
          </p:nvPr>
        </p:nvSpPr>
        <p:spPr>
          <a:xfrm>
            <a:off x="3238500" y="6400800"/>
            <a:ext cx="5562600" cy="304800"/>
          </a:xfrm>
          <a:solidFill>
            <a:schemeClr val="bg1"/>
          </a:solidFill>
          <a:ln>
            <a:solidFill>
              <a:schemeClr val="accent1"/>
            </a:solidFill>
          </a:ln>
        </p:spPr>
        <p:txBody>
          <a:bodyPr>
            <a:normAutofit/>
          </a:bodyPr>
          <a:lstStyle/>
          <a:p>
            <a:pPr algn="r">
              <a:buNone/>
            </a:pPr>
            <a:r>
              <a:rPr lang="en-US" sz="1400" dirty="0" smtClean="0"/>
              <a:t>Data source: U.S. Department of Health and Human Services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875221987"/>
              </p:ext>
            </p:extLst>
          </p:nvPr>
        </p:nvGraphicFramePr>
        <p:xfrm>
          <a:off x="2743200" y="2032575"/>
          <a:ext cx="4038600" cy="3947160"/>
        </p:xfrm>
        <a:graphic>
          <a:graphicData uri="http://schemas.openxmlformats.org/drawingml/2006/table">
            <a:tbl>
              <a:tblPr firstRow="1" bandRow="1">
                <a:tableStyleId>{5C22544A-7EE6-4342-B048-85BDC9FD1C3A}</a:tableStyleId>
              </a:tblPr>
              <a:tblGrid>
                <a:gridCol w="2019300"/>
                <a:gridCol w="2019300"/>
              </a:tblGrid>
              <a:tr h="655320">
                <a:tc>
                  <a:txBody>
                    <a:bodyPr/>
                    <a:lstStyle/>
                    <a:p>
                      <a:pPr algn="ctr"/>
                      <a:r>
                        <a:rPr lang="en-US" dirty="0" smtClean="0"/>
                        <a:t># of Persons in Household</a:t>
                      </a:r>
                      <a:endParaRPr lang="en-US" dirty="0"/>
                    </a:p>
                  </a:txBody>
                  <a:tcPr/>
                </a:tc>
                <a:tc>
                  <a:txBody>
                    <a:bodyPr/>
                    <a:lstStyle/>
                    <a:p>
                      <a:pPr algn="ctr"/>
                      <a:r>
                        <a:rPr lang="en-US" dirty="0" smtClean="0"/>
                        <a:t>Federal Poverty Guideline</a:t>
                      </a:r>
                      <a:endParaRPr lang="en-US" dirty="0"/>
                    </a:p>
                  </a:txBody>
                  <a:tcPr/>
                </a:tc>
              </a:tr>
              <a:tr h="655320">
                <a:tc>
                  <a:txBody>
                    <a:bodyPr/>
                    <a:lstStyle/>
                    <a:p>
                      <a:pPr algn="ctr">
                        <a:lnSpc>
                          <a:spcPct val="200000"/>
                        </a:lnSpc>
                      </a:pPr>
                      <a:r>
                        <a:rPr lang="en-US" sz="2400" dirty="0" smtClean="0"/>
                        <a:t>1</a:t>
                      </a:r>
                      <a:endParaRPr lang="en-US" sz="2400" dirty="0"/>
                    </a:p>
                  </a:txBody>
                  <a:tcPr/>
                </a:tc>
                <a:tc>
                  <a:txBody>
                    <a:bodyPr/>
                    <a:lstStyle/>
                    <a:p>
                      <a:pPr algn="ctr" fontAlgn="b"/>
                      <a:r>
                        <a:rPr lang="en-US" sz="2400" b="0" i="0" u="none" strike="noStrike" dirty="0">
                          <a:latin typeface="Arial"/>
                        </a:rPr>
                        <a:t>$</a:t>
                      </a:r>
                      <a:r>
                        <a:rPr lang="en-US" sz="2400" b="0" i="0" u="none" strike="noStrike" dirty="0" smtClean="0">
                          <a:latin typeface="Arial"/>
                        </a:rPr>
                        <a:t>11,770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2</a:t>
                      </a:r>
                      <a:endParaRPr lang="en-US" sz="2400" dirty="0"/>
                    </a:p>
                  </a:txBody>
                  <a:tcPr/>
                </a:tc>
                <a:tc>
                  <a:txBody>
                    <a:bodyPr/>
                    <a:lstStyle/>
                    <a:p>
                      <a:pPr algn="ctr" fontAlgn="b"/>
                      <a:r>
                        <a:rPr lang="en-US" sz="2400" b="0" i="0" u="none" strike="noStrike" dirty="0">
                          <a:latin typeface="Arial"/>
                        </a:rPr>
                        <a:t>$</a:t>
                      </a:r>
                      <a:r>
                        <a:rPr lang="en-US" sz="2400" b="0" i="0" u="none" strike="noStrike" dirty="0" smtClean="0">
                          <a:latin typeface="Arial"/>
                        </a:rPr>
                        <a:t>15,930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3</a:t>
                      </a:r>
                      <a:endParaRPr lang="en-US" sz="2400" dirty="0"/>
                    </a:p>
                  </a:txBody>
                  <a:tcPr/>
                </a:tc>
                <a:tc>
                  <a:txBody>
                    <a:bodyPr/>
                    <a:lstStyle/>
                    <a:p>
                      <a:pPr algn="ctr" fontAlgn="b"/>
                      <a:r>
                        <a:rPr lang="en-US" sz="2400" b="0" i="0" u="none" strike="noStrike" dirty="0" smtClean="0">
                          <a:latin typeface="Arial"/>
                        </a:rPr>
                        <a:t>$20,090</a:t>
                      </a:r>
                      <a:endParaRPr lang="en-US" sz="2400" b="0" i="0" u="none" strike="noStrike" dirty="0">
                        <a:latin typeface="Arial"/>
                      </a:endParaRPr>
                    </a:p>
                  </a:txBody>
                  <a:tcPr marL="9525" marR="9525" marT="9525" marB="0" anchor="ctr"/>
                </a:tc>
              </a:tr>
              <a:tr h="655320">
                <a:tc>
                  <a:txBody>
                    <a:bodyPr/>
                    <a:lstStyle/>
                    <a:p>
                      <a:pPr algn="ctr">
                        <a:lnSpc>
                          <a:spcPct val="200000"/>
                        </a:lnSpc>
                      </a:pPr>
                      <a:r>
                        <a:rPr lang="en-US" sz="2400" dirty="0" smtClean="0"/>
                        <a:t>4</a:t>
                      </a:r>
                      <a:endParaRPr lang="en-US" sz="2400" dirty="0"/>
                    </a:p>
                  </a:txBody>
                  <a:tcPr/>
                </a:tc>
                <a:tc>
                  <a:txBody>
                    <a:bodyPr/>
                    <a:lstStyle/>
                    <a:p>
                      <a:pPr algn="ctr" fontAlgn="b"/>
                      <a:r>
                        <a:rPr lang="en-US" sz="2400" b="0" i="0" u="none" strike="noStrike" dirty="0" smtClean="0">
                          <a:latin typeface="Arial"/>
                        </a:rPr>
                        <a:t>$24,250</a:t>
                      </a:r>
                      <a:endParaRPr lang="en-US" sz="2400" b="0" i="0" u="none" strike="noStrike" dirty="0">
                        <a:latin typeface="Arial"/>
                      </a:endParaRPr>
                    </a:p>
                  </a:txBody>
                  <a:tcPr marL="9525" marR="9525" marT="9525" marB="0" anchor="ctr"/>
                </a:tc>
              </a:tr>
            </a:tbl>
          </a:graphicData>
        </a:graphic>
      </p:graphicFrame>
      <p:sp>
        <p:nvSpPr>
          <p:cNvPr id="6" name="TextBox 5"/>
          <p:cNvSpPr txBox="1"/>
          <p:nvPr/>
        </p:nvSpPr>
        <p:spPr>
          <a:xfrm>
            <a:off x="3352800" y="1447799"/>
            <a:ext cx="2667000" cy="584775"/>
          </a:xfrm>
          <a:prstGeom prst="rect">
            <a:avLst/>
          </a:prstGeom>
          <a:noFill/>
        </p:spPr>
        <p:txBody>
          <a:bodyPr wrap="square" rtlCol="0">
            <a:spAutoFit/>
          </a:bodyPr>
          <a:lstStyle/>
          <a:p>
            <a:pPr algn="ctr"/>
            <a:r>
              <a:rPr lang="en-US" sz="3200" b="1" dirty="0" smtClean="0"/>
              <a:t>2015</a:t>
            </a:r>
            <a:endParaRPr lang="en-US" sz="3200" b="1" dirty="0"/>
          </a:p>
        </p:txBody>
      </p:sp>
    </p:spTree>
    <p:extLst>
      <p:ext uri="{BB962C8B-B14F-4D97-AF65-F5344CB8AC3E}">
        <p14:creationId xmlns:p14="http://schemas.microsoft.com/office/powerpoint/2010/main" val="63416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a:t>
            </a:r>
            <a:r>
              <a:rPr lang="en-US" sz="2200" b="1" dirty="0" smtClean="0"/>
              <a:t>Section 1 </a:t>
            </a:r>
            <a:r>
              <a:rPr lang="en-US" sz="2200" dirty="0" smtClean="0"/>
              <a:t>data</a:t>
            </a:r>
          </a:p>
          <a:p>
            <a:pPr marL="800100" lvl="1" indent="-342900">
              <a:spcBef>
                <a:spcPct val="20000"/>
              </a:spcBef>
              <a:buFont typeface="Arial" panose="020B0604020202020204" pitchFamily="34" charset="0"/>
              <a:buChar char="•"/>
            </a:pPr>
            <a:r>
              <a:rPr lang="en-US" sz="2200" dirty="0" smtClean="0"/>
              <a:t>In the next 2 sections we will cover:</a:t>
            </a:r>
          </a:p>
          <a:p>
            <a:pPr marL="1257300" lvl="2" indent="-342900">
              <a:spcBef>
                <a:spcPct val="20000"/>
              </a:spcBef>
              <a:buFont typeface="Arial" panose="020B0604020202020204" pitchFamily="34" charset="0"/>
              <a:buChar char="•"/>
            </a:pPr>
            <a:r>
              <a:rPr lang="en-US" sz="2200" b="1" dirty="0" smtClean="0"/>
              <a:t>Section 2:</a:t>
            </a:r>
            <a:r>
              <a:rPr lang="en-US" sz="2200" dirty="0" smtClean="0"/>
              <a:t> Strengths &amp; Risks in Our Community</a:t>
            </a:r>
          </a:p>
          <a:p>
            <a:pPr marL="1257300" lvl="2" indent="-342900">
              <a:spcBef>
                <a:spcPct val="20000"/>
              </a:spcBef>
              <a:buFont typeface="Arial" panose="020B0604020202020204" pitchFamily="34" charset="0"/>
              <a:buChar char="•"/>
            </a:pPr>
            <a:r>
              <a:rPr lang="en-US" sz="2200" b="1" dirty="0" smtClean="0"/>
              <a:t>Section 3: </a:t>
            </a:r>
            <a:r>
              <a:rPr lang="en-US" sz="2200" dirty="0" smtClean="0"/>
              <a:t>What is our Health Status?</a:t>
            </a:r>
            <a:endParaRPr lang="en-US" sz="2200" dirty="0"/>
          </a:p>
        </p:txBody>
      </p:sp>
    </p:spTree>
    <p:extLst>
      <p:ext uri="{BB962C8B-B14F-4D97-AF65-F5344CB8AC3E}">
        <p14:creationId xmlns:p14="http://schemas.microsoft.com/office/powerpoint/2010/main" val="219838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512379"/>
          </a:xfrm>
        </p:spPr>
        <p:txBody>
          <a:bodyPr>
            <a:normAutofit fontScale="90000"/>
          </a:bodyPr>
          <a:lstStyle/>
          <a:p>
            <a:r>
              <a:rPr lang="en-US" sz="4000" dirty="0" smtClean="0">
                <a:solidFill>
                  <a:schemeClr val="tx1"/>
                </a:solidFill>
              </a:rPr>
              <a:t>Poverty Thresholds</a:t>
            </a:r>
            <a:endParaRPr lang="en-US" sz="4000" dirty="0">
              <a:solidFill>
                <a:schemeClr val="tx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6283898"/>
              </p:ext>
            </p:extLst>
          </p:nvPr>
        </p:nvGraphicFramePr>
        <p:xfrm>
          <a:off x="762000" y="685800"/>
          <a:ext cx="7696201" cy="5723320"/>
        </p:xfrm>
        <a:graphic>
          <a:graphicData uri="http://schemas.openxmlformats.org/drawingml/2006/table">
            <a:tbl>
              <a:tblPr/>
              <a:tblGrid>
                <a:gridCol w="1791354"/>
                <a:gridCol w="729812"/>
                <a:gridCol w="530773"/>
                <a:gridCol w="483854"/>
                <a:gridCol w="594344"/>
                <a:gridCol w="594344"/>
                <a:gridCol w="594344"/>
                <a:gridCol w="594344"/>
                <a:gridCol w="594344"/>
                <a:gridCol w="594344"/>
                <a:gridCol w="594344"/>
              </a:tblGrid>
              <a:tr h="185011">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effectLst/>
                          <a:latin typeface="Calibri" panose="020F0502020204030204" pitchFamily="34" charset="0"/>
                          <a:cs typeface="Calibri" panose="020F0502020204030204" pitchFamily="34" charset="0"/>
                        </a:rPr>
                        <a:t> </a:t>
                      </a:r>
                      <a:r>
                        <a:rPr lang="en-US" sz="1100" b="0" i="0" u="none" strike="noStrike" dirty="0" smtClean="0">
                          <a:effectLst/>
                          <a:latin typeface="Calibri" panose="020F0502020204030204" pitchFamily="34" charset="0"/>
                          <a:cs typeface="Calibri" panose="020F0502020204030204" pitchFamily="34" charset="0"/>
                        </a:rPr>
                        <a:t>Size of family unit</a:t>
                      </a:r>
                    </a:p>
                    <a:p>
                      <a:pPr algn="l" fontAlgn="b"/>
                      <a:r>
                        <a:rPr lang="en-US" sz="1100" b="0" i="0" u="none" strike="noStrike" dirty="0">
                          <a:effectLst/>
                          <a:latin typeface="Calibri" panose="020F0502020204030204" pitchFamily="34" charset="0"/>
                          <a:cs typeface="Calibri" panose="020F0502020204030204" pitchFamily="34" charset="0"/>
                        </a:rPr>
                        <a:t>    </a:t>
                      </a:r>
                    </a:p>
                    <a:p>
                      <a:pPr algn="l" fontAlgn="b"/>
                      <a:r>
                        <a:rPr lang="en-US" sz="1100" b="0" i="0" u="none" strike="noStrike" dirty="0">
                          <a:effectLst/>
                          <a:latin typeface="Calibri" panose="020F0502020204030204" pitchFamily="34" charset="0"/>
                          <a:cs typeface="Calibri" panose="020F0502020204030204" pitchFamily="34" charset="0"/>
                        </a:rPr>
                        <a:t> </a:t>
                      </a:r>
                    </a:p>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effectLst/>
                          <a:latin typeface="Calibri" panose="020F0502020204030204" pitchFamily="34" charset="0"/>
                          <a:cs typeface="Calibri" panose="020F0502020204030204" pitchFamily="34" charset="0"/>
                        </a:rPr>
                        <a:t> </a:t>
                      </a:r>
                      <a:r>
                        <a:rPr lang="en-US" sz="1100" b="0" i="0" u="none" strike="noStrike" dirty="0" smtClean="0">
                          <a:effectLst/>
                          <a:latin typeface="Calibri" panose="020F0502020204030204" pitchFamily="34" charset="0"/>
                          <a:cs typeface="Calibri" panose="020F0502020204030204" pitchFamily="34" charset="0"/>
                        </a:rPr>
                        <a:t>Weighted average thresholds</a:t>
                      </a:r>
                    </a:p>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9">
                  <a:txBody>
                    <a:bodyPr/>
                    <a:lstStyle/>
                    <a:p>
                      <a:pPr algn="ctr" fontAlgn="ctr"/>
                      <a:r>
                        <a:rPr lang="en-US" sz="1100" b="0" i="0" u="none" strike="noStrike">
                          <a:effectLst/>
                          <a:latin typeface="Calibri" panose="020F0502020204030204" pitchFamily="34" charset="0"/>
                          <a:cs typeface="Calibri" panose="020F0502020204030204" pitchFamily="34" charset="0"/>
                        </a:rPr>
                        <a:t>Related children under 18 years</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9469">
                <a:tc vMerge="1">
                  <a:txBody>
                    <a:bodyPr/>
                    <a:lstStyle/>
                    <a:p>
                      <a:pPr algn="ctr" fontAlgn="ctr"/>
                      <a:endParaRPr lang="en-US" sz="1400" b="0" i="0" u="none" strike="noStrike" dirty="0">
                        <a:effectLst/>
                        <a:latin typeface="Arial"/>
                      </a:endParaRP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vMerge="1">
                  <a:txBody>
                    <a:bodyPr/>
                    <a:lstStyle/>
                    <a:p>
                      <a:pPr algn="r" fontAlgn="b"/>
                      <a:endParaRPr lang="en-US" sz="1400" b="0" i="0" u="none" strike="noStrike" dirty="0">
                        <a:effectLst/>
                        <a:latin typeface="Arial"/>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en-US" sz="1100" b="0" i="0" u="none" strike="noStrike" dirty="0">
                          <a:effectLst/>
                          <a:latin typeface="Calibri" panose="020F0502020204030204" pitchFamily="34" charset="0"/>
                          <a:cs typeface="Calibri" panose="020F0502020204030204" pitchFamily="34" charset="0"/>
                        </a:rPr>
                        <a:t>None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dirty="0">
                          <a:effectLst/>
                          <a:latin typeface="Calibri" panose="020F0502020204030204" pitchFamily="34" charset="0"/>
                          <a:cs typeface="Calibri" panose="020F0502020204030204" pitchFamily="34" charset="0"/>
                        </a:rPr>
                        <a:t>One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Two</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Three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Four</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Five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Six</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Seven</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100" b="0" i="0" u="none" strike="noStrike">
                          <a:effectLst/>
                          <a:latin typeface="Calibri" panose="020F0502020204030204" pitchFamily="34" charset="0"/>
                          <a:cs typeface="Calibri" panose="020F0502020204030204" pitchFamily="34" charset="0"/>
                        </a:rPr>
                        <a:t>Eight or more</a:t>
                      </a:r>
                    </a:p>
                  </a:txBody>
                  <a:tcPr marL="8830" marR="8830" marT="8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One person (unrelated individual)......</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12,071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7990">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Under 65 years..............................</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12,316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12,316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65 years and over...........................</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11,354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11,354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Two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15,379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Householder under 65 years...........</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15,934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15,853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16,317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lvl="1" algn="l" fontAlgn="b"/>
                      <a:r>
                        <a:rPr lang="en-US" sz="1100" b="0" i="0" u="none" strike="noStrike" dirty="0">
                          <a:effectLst/>
                          <a:latin typeface="Calibri" panose="020F0502020204030204" pitchFamily="34" charset="0"/>
                          <a:cs typeface="Calibri" panose="020F0502020204030204" pitchFamily="34" charset="0"/>
                        </a:rPr>
                        <a:t>  Householder 65 years and over........</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14,326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14,309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16,256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Three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18,850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18,518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19,055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19,073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2324">
                <a:tc>
                  <a:txBody>
                    <a:bodyPr/>
                    <a:lstStyle/>
                    <a:p>
                      <a:pPr algn="l" fontAlgn="b"/>
                      <a:r>
                        <a:rPr lang="en-US" sz="1100" b="1" i="0" u="none" strike="noStrike" dirty="0">
                          <a:effectLst/>
                          <a:latin typeface="Calibri" panose="020F0502020204030204" pitchFamily="34" charset="0"/>
                          <a:cs typeface="Calibri" panose="020F0502020204030204" pitchFamily="34" charset="0"/>
                        </a:rPr>
                        <a:t>Four people</a:t>
                      </a:r>
                      <a:r>
                        <a:rPr lang="en-US" sz="1100" b="1" i="0" u="none" strike="noStrike" dirty="0" smtClean="0">
                          <a:effectLst/>
                          <a:latin typeface="Calibri" panose="020F0502020204030204" pitchFamily="34" charset="0"/>
                          <a:cs typeface="Calibri" panose="020F0502020204030204" pitchFamily="34" charset="0"/>
                        </a:rPr>
                        <a:t>................................</a:t>
                      </a:r>
                      <a:endParaRPr lang="en-US" sz="1100" b="1" i="0" u="none" strike="noStrike" dirty="0">
                        <a:effectLst/>
                        <a:latin typeface="Calibri" panose="020F0502020204030204" pitchFamily="34" charset="0"/>
                        <a:cs typeface="Calibri" panose="020F0502020204030204" pitchFamily="34" charset="0"/>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24,230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24,418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24,817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24,008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effectLst/>
                          <a:latin typeface="Calibri" panose="020F0502020204030204" pitchFamily="34" charset="0"/>
                          <a:cs typeface="Calibri" panose="020F0502020204030204" pitchFamily="34" charset="0"/>
                        </a:rPr>
                        <a:t>24,091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7734">
                <a:tc>
                  <a:txBody>
                    <a:bodyPr/>
                    <a:lstStyle/>
                    <a:p>
                      <a:pPr algn="l" fontAlgn="b"/>
                      <a:r>
                        <a:rPr lang="en-US" sz="1100" b="0" i="0" u="none" strike="noStrike" dirty="0">
                          <a:effectLst/>
                          <a:latin typeface="Calibri" panose="020F0502020204030204" pitchFamily="34" charset="0"/>
                          <a:cs typeface="Calibri" panose="020F0502020204030204" pitchFamily="34" charset="0"/>
                        </a:rPr>
                        <a:t>Five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28,695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29,447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29,875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28,960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28,252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27,820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1033">
                <a:tc>
                  <a:txBody>
                    <a:bodyPr/>
                    <a:lstStyle/>
                    <a:p>
                      <a:pPr algn="l" fontAlgn="b"/>
                      <a:r>
                        <a:rPr lang="en-US" sz="1100" b="0" i="0" u="none" strike="noStrike" dirty="0">
                          <a:effectLst/>
                          <a:latin typeface="Calibri" panose="020F0502020204030204" pitchFamily="34" charset="0"/>
                          <a:cs typeface="Calibri" panose="020F0502020204030204" pitchFamily="34" charset="0"/>
                        </a:rPr>
                        <a:t>Six people</a:t>
                      </a:r>
                      <a:r>
                        <a:rPr lang="en-US" sz="1100" b="0" i="0" u="none" strike="noStrike" dirty="0" smtClean="0">
                          <a:effectLst/>
                          <a:latin typeface="Calibri" panose="020F0502020204030204" pitchFamily="34" charset="0"/>
                          <a:cs typeface="Calibri" panose="020F0502020204030204" pitchFamily="34" charset="0"/>
                        </a:rPr>
                        <a:t>.....................................</a:t>
                      </a:r>
                      <a:endParaRPr lang="en-US" sz="1100" b="0" i="0" u="none" strike="noStrike" dirty="0">
                        <a:effectLst/>
                        <a:latin typeface="Calibri" panose="020F0502020204030204" pitchFamily="34" charset="0"/>
                        <a:cs typeface="Calibri" panose="020F0502020204030204" pitchFamily="34" charset="0"/>
                      </a:endParaRP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32,473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33,869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34,004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33,303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32,631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31,633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31,041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a:effectLst/>
                          <a:latin typeface="Calibri" panose="020F0502020204030204" pitchFamily="34" charset="0"/>
                          <a:cs typeface="Calibri" panose="020F0502020204030204" pitchFamily="34" charset="0"/>
                        </a:rPr>
                        <a:t>Seven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36,927</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38,971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39,214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38,375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37,791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36,701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35,431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34,036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a:effectLst/>
                          <a:latin typeface="Calibri" panose="020F0502020204030204" pitchFamily="34" charset="0"/>
                          <a:cs typeface="Calibri" panose="020F0502020204030204" pitchFamily="34" charset="0"/>
                        </a:rPr>
                        <a:t>Eight people....................................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40,968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43,586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43,970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43,179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42,485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41,501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40,252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38,953</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38,622</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1501">
                <a:tc>
                  <a:txBody>
                    <a:bodyPr/>
                    <a:lstStyle/>
                    <a:p>
                      <a:pPr algn="l" fontAlgn="b"/>
                      <a:r>
                        <a:rPr lang="en-US" sz="1100" b="0" i="0" u="none" strike="noStrike" dirty="0">
                          <a:effectLst/>
                          <a:latin typeface="Calibri" panose="020F0502020204030204" pitchFamily="34" charset="0"/>
                          <a:cs typeface="Calibri" panose="020F0502020204030204" pitchFamily="34" charset="0"/>
                        </a:rPr>
                        <a:t>Nine people or more..........................</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49,021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52,430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52,685</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51,984</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51,396</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50,430</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cs typeface="Calibri" panose="020F0502020204030204" pitchFamily="34" charset="0"/>
                        </a:rPr>
                        <a:t>49,101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47,899</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47,601</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cs typeface="Calibri" panose="020F0502020204030204" pitchFamily="34" charset="0"/>
                        </a:rPr>
                        <a:t>45,768</a:t>
                      </a:r>
                    </a:p>
                  </a:txBody>
                  <a:tcPr marL="8830" marR="8830" marT="88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5011">
                <a:tc>
                  <a:txBody>
                    <a:bodyPr/>
                    <a:lstStyle/>
                    <a:p>
                      <a:pPr algn="l" fontAlgn="b"/>
                      <a:r>
                        <a:rPr lang="en-US" sz="1100" b="0" i="0" u="none" strike="noStrike">
                          <a:effectLst/>
                          <a:latin typeface="Calibri" panose="020F0502020204030204" pitchFamily="34" charset="0"/>
                          <a:cs typeface="Calibri" panose="020F0502020204030204" pitchFamily="34" charset="0"/>
                        </a:rPr>
                        <a:t>Source:  U.S. Census Bureau.</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0" u="none" strike="noStrike" dirty="0">
                          <a:effectLst/>
                          <a:latin typeface="Calibri" panose="020F0502020204030204" pitchFamily="34" charset="0"/>
                          <a:cs typeface="Calibri" panose="020F0502020204030204" pitchFamily="34" charset="0"/>
                        </a:rPr>
                        <a:t> </a:t>
                      </a:r>
                    </a:p>
                  </a:txBody>
                  <a:tcPr marL="8830" marR="8830" marT="883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r>
            </a:tbl>
          </a:graphicData>
        </a:graphic>
      </p:graphicFrame>
      <p:sp>
        <p:nvSpPr>
          <p:cNvPr id="4" name="Text Placeholder 2"/>
          <p:cNvSpPr>
            <a:spLocks noGrp="1"/>
          </p:cNvSpPr>
          <p:nvPr>
            <p:ph type="body" sz="half" idx="1"/>
          </p:nvPr>
        </p:nvSpPr>
        <p:spPr>
          <a:xfrm>
            <a:off x="6096000" y="6477000"/>
            <a:ext cx="2400300" cy="228600"/>
          </a:xfrm>
          <a:solidFill>
            <a:schemeClr val="bg1"/>
          </a:solidFill>
          <a:ln>
            <a:solidFill>
              <a:schemeClr val="accent1"/>
            </a:solidFill>
          </a:ln>
        </p:spPr>
        <p:txBody>
          <a:bodyPr>
            <a:normAutofit fontScale="70000" lnSpcReduction="20000"/>
          </a:bodyPr>
          <a:lstStyle/>
          <a:p>
            <a:pPr algn="r">
              <a:buNone/>
            </a:pPr>
            <a:r>
              <a:rPr lang="en-US" sz="1400" dirty="0" smtClean="0"/>
              <a:t>Data source: U.S. Census Bureau  </a:t>
            </a:r>
          </a:p>
        </p:txBody>
      </p:sp>
    </p:spTree>
    <p:extLst>
      <p:ext uri="{BB962C8B-B14F-4D97-AF65-F5344CB8AC3E}">
        <p14:creationId xmlns:p14="http://schemas.microsoft.com/office/powerpoint/2010/main" val="414486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547497"/>
            <a:ext cx="9144000" cy="838200"/>
          </a:xfrm>
        </p:spPr>
        <p:txBody>
          <a:bodyPr/>
          <a:lstStyle/>
          <a:p>
            <a:r>
              <a:rPr lang="en-US" sz="3600" b="1" dirty="0">
                <a:solidFill>
                  <a:schemeClr val="tx1"/>
                </a:solidFill>
              </a:rPr>
              <a:t>Persons </a:t>
            </a:r>
            <a:r>
              <a:rPr lang="en-US" sz="3600" b="1" dirty="0" smtClean="0">
                <a:solidFill>
                  <a:schemeClr val="tx1"/>
                </a:solidFill>
              </a:rPr>
              <a:t>in Poverty, </a:t>
            </a:r>
            <a:r>
              <a:rPr lang="en-US" sz="3600" dirty="0" smtClean="0">
                <a:solidFill>
                  <a:schemeClr val="tx1"/>
                </a:solidFill>
              </a:rPr>
              <a:t>2014</a:t>
            </a:r>
            <a:endParaRPr lang="en-US" sz="2800" dirty="0">
              <a:solidFill>
                <a:schemeClr val="tx1"/>
              </a:solidFill>
            </a:endParaRPr>
          </a:p>
        </p:txBody>
      </p:sp>
      <p:sp>
        <p:nvSpPr>
          <p:cNvPr id="6" name="TextBox 1"/>
          <p:cNvSpPr txBox="1"/>
          <p:nvPr/>
        </p:nvSpPr>
        <p:spPr>
          <a:xfrm>
            <a:off x="2743200" y="6442877"/>
            <a:ext cx="57755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0" baseline="0" dirty="0" smtClean="0">
                <a:cs typeface="Arial" pitchFamily="34" charset="0"/>
              </a:rPr>
              <a:t>Source:  U.S. Census Bureau,</a:t>
            </a:r>
            <a:r>
              <a:rPr lang="en-US" sz="1200" b="0" dirty="0" smtClean="0">
                <a:cs typeface="Arial" pitchFamily="34" charset="0"/>
              </a:rPr>
              <a:t> Small Area Income and Poverty Estimates 2014</a:t>
            </a:r>
          </a:p>
          <a:p>
            <a:endParaRPr lang="en-US" sz="1200" dirty="0"/>
          </a:p>
        </p:txBody>
      </p:sp>
      <p:graphicFrame>
        <p:nvGraphicFramePr>
          <p:cNvPr id="7" name="Diagram 6"/>
          <p:cNvGraphicFramePr/>
          <p:nvPr>
            <p:extLst>
              <p:ext uri="{D42A27DB-BD31-4B8C-83A1-F6EECF244321}">
                <p14:modId xmlns:p14="http://schemas.microsoft.com/office/powerpoint/2010/main" val="2631313186"/>
              </p:ext>
            </p:extLst>
          </p:nvPr>
        </p:nvGraphicFramePr>
        <p:xfrm>
          <a:off x="914400" y="1295400"/>
          <a:ext cx="7391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2667000" y="6442877"/>
            <a:ext cx="5785945"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0" baseline="0" dirty="0" smtClean="0">
                <a:cs typeface="Arial" pitchFamily="34" charset="0"/>
              </a:rPr>
              <a:t>Source:  U.S. Census Bureau,</a:t>
            </a:r>
            <a:r>
              <a:rPr lang="en-US" sz="1200" b="0" dirty="0" smtClean="0">
                <a:cs typeface="Arial" pitchFamily="34" charset="0"/>
              </a:rPr>
              <a:t> Small Area Income and Poverty Estimates 2014</a:t>
            </a:r>
          </a:p>
          <a:p>
            <a:pPr algn="r"/>
            <a:endParaRPr lang="en-US" sz="1200" dirty="0"/>
          </a:p>
        </p:txBody>
      </p:sp>
      <p:sp>
        <p:nvSpPr>
          <p:cNvPr id="6" name="Rectangle 2"/>
          <p:cNvSpPr>
            <a:spLocks noGrp="1" noChangeArrowheads="1"/>
          </p:cNvSpPr>
          <p:nvPr>
            <p:ph type="title"/>
          </p:nvPr>
        </p:nvSpPr>
        <p:spPr>
          <a:xfrm>
            <a:off x="5255" y="490210"/>
            <a:ext cx="9144000" cy="838200"/>
          </a:xfrm>
        </p:spPr>
        <p:txBody>
          <a:bodyPr/>
          <a:lstStyle/>
          <a:p>
            <a:r>
              <a:rPr lang="en-US" sz="3600" b="1" dirty="0">
                <a:solidFill>
                  <a:schemeClr val="tx1"/>
                </a:solidFill>
              </a:rPr>
              <a:t>Persons </a:t>
            </a:r>
            <a:r>
              <a:rPr lang="en-US" sz="3600" b="1" dirty="0" smtClean="0">
                <a:solidFill>
                  <a:schemeClr val="tx1"/>
                </a:solidFill>
              </a:rPr>
              <a:t>in Poverty, </a:t>
            </a:r>
            <a:r>
              <a:rPr lang="en-US" sz="3600" dirty="0" smtClean="0">
                <a:solidFill>
                  <a:schemeClr val="tx1"/>
                </a:solidFill>
              </a:rPr>
              <a:t>2010-14</a:t>
            </a:r>
            <a:endParaRPr lang="en-US" sz="2800" dirty="0">
              <a:solidFill>
                <a:schemeClr val="tx1"/>
              </a:solidFill>
            </a:endParaRPr>
          </a:p>
        </p:txBody>
      </p:sp>
      <p:graphicFrame>
        <p:nvGraphicFramePr>
          <p:cNvPr id="10" name="Diagram 9"/>
          <p:cNvGraphicFramePr/>
          <p:nvPr>
            <p:extLst>
              <p:ext uri="{D42A27DB-BD31-4B8C-83A1-F6EECF244321}">
                <p14:modId xmlns:p14="http://schemas.microsoft.com/office/powerpoint/2010/main" val="626352249"/>
              </p:ext>
            </p:extLst>
          </p:nvPr>
        </p:nvGraphicFramePr>
        <p:xfrm>
          <a:off x="1600200" y="990600"/>
          <a:ext cx="6477000" cy="2904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a:graphicFrameLocks/>
          </p:cNvGraphicFramePr>
          <p:nvPr>
            <p:extLst>
              <p:ext uri="{D42A27DB-BD31-4B8C-83A1-F6EECF244321}">
                <p14:modId xmlns:p14="http://schemas.microsoft.com/office/powerpoint/2010/main" val="553993031"/>
              </p:ext>
            </p:extLst>
          </p:nvPr>
        </p:nvGraphicFramePr>
        <p:xfrm>
          <a:off x="762000" y="3505200"/>
          <a:ext cx="7604415" cy="26955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8933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qtj86535\AppData\Local\Microsoft\Windows\Temporary Internet Files\Content.IE5\SGA12IY6\poverty_cycle[1].pn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362" t="4280" r="6588" b="5883"/>
          <a:stretch/>
        </p:blipFill>
        <p:spPr bwMode="auto">
          <a:xfrm>
            <a:off x="1752600" y="609600"/>
            <a:ext cx="5559568" cy="5672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5029200" y="6442877"/>
            <a:ext cx="34895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Image from ClipArt in MS PowerPoint 2010</a:t>
            </a:r>
            <a:endParaRPr lang="en-US" sz="1200" dirty="0"/>
          </a:p>
        </p:txBody>
      </p:sp>
    </p:spTree>
    <p:extLst>
      <p:ext uri="{BB962C8B-B14F-4D97-AF65-F5344CB8AC3E}">
        <p14:creationId xmlns:p14="http://schemas.microsoft.com/office/powerpoint/2010/main" val="4274819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769883"/>
            <a:ext cx="9144000" cy="1143000"/>
          </a:xfrm>
        </p:spPr>
        <p:txBody>
          <a:bodyPr>
            <a:normAutofit fontScale="90000"/>
          </a:bodyPr>
          <a:lstStyle/>
          <a:p>
            <a:r>
              <a:rPr lang="en-US" sz="3000" b="1" dirty="0">
                <a:solidFill>
                  <a:schemeClr val="tx1"/>
                </a:solidFill>
              </a:rPr>
              <a:t>Households Receiving </a:t>
            </a:r>
            <a:r>
              <a:rPr lang="en-US" sz="3000" b="1" dirty="0" smtClean="0">
                <a:solidFill>
                  <a:schemeClr val="tx1"/>
                </a:solidFill>
              </a:rPr>
              <a:t>Supplemental Nutrition Assistance Program (SNAP) Benefits</a:t>
            </a:r>
            <a:r>
              <a:rPr lang="en-US" sz="3200" dirty="0"/>
              <a:t/>
            </a:r>
            <a:br>
              <a:rPr lang="en-US" sz="3200" dirty="0"/>
            </a:br>
            <a:r>
              <a:rPr lang="en-US" sz="2800" dirty="0" smtClean="0"/>
              <a:t>2010-2014</a:t>
            </a:r>
            <a:endParaRPr lang="en-US" sz="2800" dirty="0"/>
          </a:p>
        </p:txBody>
      </p:sp>
      <p:sp>
        <p:nvSpPr>
          <p:cNvPr id="8" name="TextBox 1"/>
          <p:cNvSpPr txBox="1"/>
          <p:nvPr/>
        </p:nvSpPr>
        <p:spPr>
          <a:xfrm>
            <a:off x="2438400" y="6393574"/>
            <a:ext cx="61511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Data Source</a:t>
            </a:r>
            <a:r>
              <a:rPr lang="en-US" sz="1200" b="1" baseline="0" dirty="0">
                <a:cs typeface="Calibri" panose="020F0502020204030204" pitchFamily="34" charset="0"/>
              </a:rPr>
              <a:t>:  </a:t>
            </a:r>
            <a:r>
              <a:rPr lang="en-US" sz="1200" baseline="0" dirty="0">
                <a:cs typeface="Calibri" panose="020F0502020204030204" pitchFamily="34" charset="0"/>
              </a:rPr>
              <a:t>Virginia Department of Social Services, SNAP Participation Report.</a:t>
            </a:r>
            <a:endParaRPr lang="en-US" sz="1200" dirty="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1889605587"/>
              </p:ext>
            </p:extLst>
          </p:nvPr>
        </p:nvGraphicFramePr>
        <p:xfrm>
          <a:off x="1447800" y="1524000"/>
          <a:ext cx="64770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hart 9"/>
          <p:cNvGraphicFramePr>
            <a:graphicFrameLocks/>
          </p:cNvGraphicFramePr>
          <p:nvPr>
            <p:extLst>
              <p:ext uri="{D42A27DB-BD31-4B8C-83A1-F6EECF244321}">
                <p14:modId xmlns:p14="http://schemas.microsoft.com/office/powerpoint/2010/main" val="262784960"/>
              </p:ext>
            </p:extLst>
          </p:nvPr>
        </p:nvGraphicFramePr>
        <p:xfrm>
          <a:off x="762000" y="3429000"/>
          <a:ext cx="7620000" cy="28304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944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1857" y="685800"/>
            <a:ext cx="7848600" cy="1066800"/>
          </a:xfrm>
        </p:spPr>
        <p:txBody>
          <a:bodyPr>
            <a:normAutofit fontScale="90000"/>
          </a:bodyPr>
          <a:lstStyle/>
          <a:p>
            <a:r>
              <a:rPr lang="en-US" sz="3500" b="1" dirty="0" smtClean="0"/>
              <a:t>Students Eligible for Free/Reduced Lunch</a:t>
            </a:r>
            <a:r>
              <a:rPr lang="en-US" sz="2800" dirty="0" smtClean="0"/>
              <a:t/>
            </a:r>
            <a:br>
              <a:rPr lang="en-US" sz="2800" dirty="0" smtClean="0"/>
            </a:br>
            <a:r>
              <a:rPr lang="en-US" sz="2700" dirty="0" smtClean="0"/>
              <a:t>2014-2015 School Year</a:t>
            </a:r>
            <a:endParaRPr lang="en-US" sz="2700" dirty="0"/>
          </a:p>
        </p:txBody>
      </p:sp>
      <p:sp>
        <p:nvSpPr>
          <p:cNvPr id="7" name="TextBox 6"/>
          <p:cNvSpPr txBox="1"/>
          <p:nvPr/>
        </p:nvSpPr>
        <p:spPr>
          <a:xfrm>
            <a:off x="3657600" y="6379552"/>
            <a:ext cx="4952999" cy="461665"/>
          </a:xfrm>
          <a:prstGeom prst="rect">
            <a:avLst/>
          </a:prstGeom>
          <a:solidFill>
            <a:schemeClr val="bg1"/>
          </a:solidFill>
          <a:ln>
            <a:solidFill>
              <a:schemeClr val="accent1"/>
            </a:solidFill>
          </a:ln>
        </p:spPr>
        <p:txBody>
          <a:bodyPr wrap="square" rtlCol="0">
            <a:spAutoFit/>
          </a:bodyPr>
          <a:lstStyle/>
          <a:p>
            <a:r>
              <a:rPr lang="en-US" sz="1200" dirty="0" smtClean="0"/>
              <a:t>Data Source: Virginia Department of </a:t>
            </a:r>
            <a:r>
              <a:rPr lang="en-US" sz="1200" dirty="0"/>
              <a:t>Education, Free and Reduced-Price Lunch Program </a:t>
            </a:r>
            <a:r>
              <a:rPr lang="en-US" sz="1200" dirty="0" smtClean="0"/>
              <a:t>Eligibility—Public School </a:t>
            </a:r>
            <a:r>
              <a:rPr lang="en-US" sz="1200" dirty="0"/>
              <a:t>Divisions</a:t>
            </a:r>
          </a:p>
        </p:txBody>
      </p:sp>
      <p:graphicFrame>
        <p:nvGraphicFramePr>
          <p:cNvPr id="8" name="Diagram 7"/>
          <p:cNvGraphicFramePr/>
          <p:nvPr>
            <p:extLst>
              <p:ext uri="{D42A27DB-BD31-4B8C-83A1-F6EECF244321}">
                <p14:modId xmlns:p14="http://schemas.microsoft.com/office/powerpoint/2010/main" val="2164433933"/>
              </p:ext>
            </p:extLst>
          </p:nvPr>
        </p:nvGraphicFramePr>
        <p:xfrm>
          <a:off x="1295400" y="22098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893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609600"/>
            <a:ext cx="9144000" cy="914400"/>
          </a:xfrm>
        </p:spPr>
        <p:txBody>
          <a:bodyPr>
            <a:normAutofit/>
          </a:bodyPr>
          <a:lstStyle/>
          <a:p>
            <a:r>
              <a:rPr lang="en-US" sz="3600" b="1" dirty="0">
                <a:solidFill>
                  <a:schemeClr val="tx1"/>
                </a:solidFill>
              </a:rPr>
              <a:t>Unemployment </a:t>
            </a:r>
            <a:r>
              <a:rPr lang="en-US" sz="3600" b="1" dirty="0" smtClean="0">
                <a:solidFill>
                  <a:schemeClr val="tx1"/>
                </a:solidFill>
              </a:rPr>
              <a:t>Rate</a:t>
            </a:r>
            <a:r>
              <a:rPr lang="en-US" sz="3200" dirty="0" smtClean="0"/>
              <a:t>, 2014</a:t>
            </a:r>
            <a:endParaRPr lang="en-US" sz="3200" dirty="0"/>
          </a:p>
        </p:txBody>
      </p:sp>
      <p:sp>
        <p:nvSpPr>
          <p:cNvPr id="7" name="TextBox 1"/>
          <p:cNvSpPr txBox="1"/>
          <p:nvPr/>
        </p:nvSpPr>
        <p:spPr>
          <a:xfrm>
            <a:off x="5791200" y="6397211"/>
            <a:ext cx="2743230"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 Bureau of Labor Statistics</a:t>
            </a:r>
            <a:endParaRPr lang="en-US" sz="1200" dirty="0">
              <a:cs typeface="Arial" pitchFamily="34" charset="0"/>
            </a:endParaRPr>
          </a:p>
        </p:txBody>
      </p:sp>
      <p:graphicFrame>
        <p:nvGraphicFramePr>
          <p:cNvPr id="8" name="Diagram 7"/>
          <p:cNvGraphicFramePr/>
          <p:nvPr>
            <p:extLst>
              <p:ext uri="{D42A27DB-BD31-4B8C-83A1-F6EECF244321}">
                <p14:modId xmlns:p14="http://schemas.microsoft.com/office/powerpoint/2010/main" val="1947967813"/>
              </p:ext>
            </p:extLst>
          </p:nvPr>
        </p:nvGraphicFramePr>
        <p:xfrm>
          <a:off x="914400" y="19812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885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Health Resource Availability</a:t>
            </a:r>
            <a:endParaRPr lang="en-US" sz="4000" dirty="0">
              <a:solidFill>
                <a:schemeClr val="tx2"/>
              </a:solidFill>
              <a:latin typeface="+mn-lt"/>
              <a:ea typeface="+mn-ea"/>
              <a:cs typeface="+mn-cs"/>
            </a:endParaRPr>
          </a:p>
        </p:txBody>
      </p:sp>
    </p:spTree>
    <p:extLst>
      <p:ext uri="{BB962C8B-B14F-4D97-AF65-F5344CB8AC3E}">
        <p14:creationId xmlns:p14="http://schemas.microsoft.com/office/powerpoint/2010/main" val="3439918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609600"/>
            <a:ext cx="9144000" cy="1417638"/>
          </a:xfrm>
        </p:spPr>
        <p:txBody>
          <a:bodyPr>
            <a:normAutofit fontScale="90000"/>
          </a:bodyPr>
          <a:lstStyle/>
          <a:p>
            <a:r>
              <a:rPr lang="en-US" sz="3600" b="1" dirty="0" smtClean="0"/>
              <a:t>Estimated Uninsured Children </a:t>
            </a:r>
            <a:br>
              <a:rPr lang="en-US" sz="3600" b="1" dirty="0" smtClean="0"/>
            </a:br>
            <a:r>
              <a:rPr lang="en-US" sz="3300" b="1" dirty="0" smtClean="0"/>
              <a:t>(Under Age 19 Years)</a:t>
            </a:r>
            <a:r>
              <a:rPr lang="en-US" sz="3600" b="1" dirty="0" smtClean="0"/>
              <a:t> </a:t>
            </a:r>
            <a:br>
              <a:rPr lang="en-US" sz="3600" b="1" dirty="0" smtClean="0"/>
            </a:br>
            <a:r>
              <a:rPr lang="en-US" sz="2800" dirty="0" smtClean="0"/>
              <a:t>2013</a:t>
            </a:r>
            <a:endParaRPr lang="en-US" sz="2800" dirty="0"/>
          </a:p>
        </p:txBody>
      </p:sp>
      <p:sp>
        <p:nvSpPr>
          <p:cNvPr id="5" name="TextBox 4"/>
          <p:cNvSpPr txBox="1"/>
          <p:nvPr/>
        </p:nvSpPr>
        <p:spPr>
          <a:xfrm>
            <a:off x="3429000" y="6446038"/>
            <a:ext cx="51054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Small Area Health</a:t>
            </a:r>
            <a:r>
              <a:rPr lang="en-US" sz="1200" dirty="0" smtClean="0"/>
              <a:t> Insurance Estimates</a:t>
            </a:r>
            <a:r>
              <a:rPr lang="en-US" sz="1200" baseline="0" dirty="0" smtClean="0"/>
              <a:t>, U.S. Census Bureau.</a:t>
            </a:r>
            <a:endParaRPr lang="en-US" sz="1200" dirty="0"/>
          </a:p>
        </p:txBody>
      </p:sp>
      <p:graphicFrame>
        <p:nvGraphicFramePr>
          <p:cNvPr id="8" name="Diagram 7"/>
          <p:cNvGraphicFramePr/>
          <p:nvPr>
            <p:extLst>
              <p:ext uri="{D42A27DB-BD31-4B8C-83A1-F6EECF244321}">
                <p14:modId xmlns:p14="http://schemas.microsoft.com/office/powerpoint/2010/main" val="800084922"/>
              </p:ext>
            </p:extLst>
          </p:nvPr>
        </p:nvGraphicFramePr>
        <p:xfrm>
          <a:off x="914400" y="19050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92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1295400"/>
          </a:xfrm>
        </p:spPr>
        <p:txBody>
          <a:bodyPr>
            <a:normAutofit/>
          </a:bodyPr>
          <a:lstStyle/>
          <a:p>
            <a:r>
              <a:rPr lang="en-US" sz="3300" b="1" dirty="0"/>
              <a:t>Estimated </a:t>
            </a:r>
            <a:r>
              <a:rPr lang="en-US" sz="3300" b="1" dirty="0" smtClean="0"/>
              <a:t>Percent of Uninsured </a:t>
            </a:r>
            <a:r>
              <a:rPr lang="en-US" sz="3300" b="1" dirty="0"/>
              <a:t>Children by </a:t>
            </a:r>
            <a:r>
              <a:rPr lang="en-US" sz="3300" b="1" dirty="0" smtClean="0"/>
              <a:t>Poverty Level</a:t>
            </a:r>
            <a:r>
              <a:rPr lang="en-US" sz="3300" dirty="0" smtClean="0"/>
              <a:t>, </a:t>
            </a:r>
            <a:r>
              <a:rPr lang="en-US" sz="3600" dirty="0" smtClean="0"/>
              <a:t>2013</a:t>
            </a:r>
            <a:endParaRPr lang="en-US" sz="3600" dirty="0"/>
          </a:p>
        </p:txBody>
      </p:sp>
      <p:sp>
        <p:nvSpPr>
          <p:cNvPr id="6" name="TextBox 1"/>
          <p:cNvSpPr txBox="1"/>
          <p:nvPr/>
        </p:nvSpPr>
        <p:spPr>
          <a:xfrm>
            <a:off x="4572000" y="6444018"/>
            <a:ext cx="39453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The Virginia Atlas of Community </a:t>
            </a:r>
            <a:r>
              <a:rPr lang="en-US" sz="1200" baseline="0" dirty="0" smtClean="0"/>
              <a:t>Health</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476007600"/>
              </p:ext>
            </p:extLst>
          </p:nvPr>
        </p:nvGraphicFramePr>
        <p:xfrm>
          <a:off x="762000" y="1752600"/>
          <a:ext cx="7543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53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16764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One: Who are we and what do we bring to the table?</a:t>
            </a:r>
          </a:p>
        </p:txBody>
      </p:sp>
      <p:sp>
        <p:nvSpPr>
          <p:cNvPr id="299012" name="Rectangle 4"/>
          <p:cNvSpPr>
            <a:spLocks noChangeArrowheads="1"/>
          </p:cNvSpPr>
          <p:nvPr/>
        </p:nvSpPr>
        <p:spPr bwMode="auto">
          <a:xfrm>
            <a:off x="1981200" y="3352800"/>
            <a:ext cx="4800600" cy="1905000"/>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pPr>
            <a:r>
              <a:rPr lang="en-US" sz="2200" b="1" dirty="0"/>
              <a:t>1.1 Demographic Indicators</a:t>
            </a:r>
          </a:p>
          <a:p>
            <a:pPr marL="342900" indent="-342900" algn="ctr">
              <a:spcBef>
                <a:spcPct val="20000"/>
              </a:spcBef>
            </a:pPr>
            <a:r>
              <a:rPr lang="en-US" sz="2200" b="1" dirty="0"/>
              <a:t>1.2 Socioeconomic Indicators</a:t>
            </a:r>
          </a:p>
          <a:p>
            <a:pPr marL="342900" indent="-342900" algn="ctr">
              <a:spcBef>
                <a:spcPct val="20000"/>
              </a:spcBef>
            </a:pPr>
            <a:r>
              <a:rPr lang="en-US" sz="2200" b="1" dirty="0"/>
              <a:t>1.3 Health </a:t>
            </a:r>
            <a:r>
              <a:rPr lang="en-US" sz="2200" b="1" dirty="0" smtClean="0"/>
              <a:t>Resource Availability</a:t>
            </a:r>
            <a:endParaRPr lang="en-US" sz="2200" b="1" dirty="0"/>
          </a:p>
        </p:txBody>
      </p:sp>
    </p:spTree>
    <p:extLst>
      <p:ext uri="{BB962C8B-B14F-4D97-AF65-F5344CB8AC3E}">
        <p14:creationId xmlns:p14="http://schemas.microsoft.com/office/powerpoint/2010/main" val="1220675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38200"/>
            <a:ext cx="7696200" cy="1295400"/>
          </a:xfrm>
        </p:spPr>
        <p:txBody>
          <a:bodyPr>
            <a:normAutofit fontScale="90000"/>
          </a:bodyPr>
          <a:lstStyle/>
          <a:p>
            <a:r>
              <a:rPr lang="en-US" sz="4000" b="1" dirty="0" smtClean="0">
                <a:solidFill>
                  <a:schemeClr val="tx1"/>
                </a:solidFill>
              </a:rPr>
              <a:t>Percent of Uninsured </a:t>
            </a:r>
            <a:r>
              <a:rPr lang="en-US" sz="4000" b="1" dirty="0">
                <a:solidFill>
                  <a:schemeClr val="tx1"/>
                </a:solidFill>
              </a:rPr>
              <a:t>Children </a:t>
            </a:r>
            <a:r>
              <a:rPr lang="en-US" sz="3600" b="1" dirty="0" smtClean="0">
                <a:solidFill>
                  <a:schemeClr val="tx1"/>
                </a:solidFill>
              </a:rPr>
              <a:t>from Low Income </a:t>
            </a:r>
            <a:r>
              <a:rPr lang="en-US" sz="3600" b="1" dirty="0"/>
              <a:t>H</a:t>
            </a:r>
            <a:r>
              <a:rPr lang="en-US" sz="3600" b="1" dirty="0" smtClean="0">
                <a:solidFill>
                  <a:schemeClr val="tx1"/>
                </a:solidFill>
              </a:rPr>
              <a:t>ouseholds </a:t>
            </a:r>
            <a:br>
              <a:rPr lang="en-US" sz="3600" b="1" dirty="0" smtClean="0">
                <a:solidFill>
                  <a:schemeClr val="tx1"/>
                </a:solidFill>
              </a:rPr>
            </a:br>
            <a:r>
              <a:rPr lang="en-US" sz="3300" b="1" dirty="0" smtClean="0">
                <a:solidFill>
                  <a:schemeClr val="tx1"/>
                </a:solidFill>
              </a:rPr>
              <a:t>(below 200% of FPL)</a:t>
            </a:r>
            <a:r>
              <a:rPr lang="en-US" sz="3300" dirty="0"/>
              <a:t/>
            </a:r>
            <a:br>
              <a:rPr lang="en-US" sz="3300" dirty="0"/>
            </a:br>
            <a:r>
              <a:rPr lang="en-US" sz="3100" dirty="0" smtClean="0"/>
              <a:t>2014</a:t>
            </a:r>
            <a:endParaRPr lang="en-US" sz="3100" dirty="0"/>
          </a:p>
        </p:txBody>
      </p:sp>
      <p:graphicFrame>
        <p:nvGraphicFramePr>
          <p:cNvPr id="7" name="Diagram 6"/>
          <p:cNvGraphicFramePr/>
          <p:nvPr>
            <p:extLst>
              <p:ext uri="{D42A27DB-BD31-4B8C-83A1-F6EECF244321}">
                <p14:modId xmlns:p14="http://schemas.microsoft.com/office/powerpoint/2010/main" val="1442600554"/>
              </p:ext>
            </p:extLst>
          </p:nvPr>
        </p:nvGraphicFramePr>
        <p:xfrm>
          <a:off x="990600" y="20574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5791200" y="6403075"/>
            <a:ext cx="27432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a:t>
            </a:r>
            <a:r>
              <a:rPr lang="en-US" sz="1200" baseline="0" dirty="0" smtClean="0"/>
              <a:t>Kaiser</a:t>
            </a:r>
            <a:r>
              <a:rPr lang="en-US" sz="1200" dirty="0" smtClean="0"/>
              <a:t> Family Foundation</a:t>
            </a:r>
            <a:endParaRPr lang="en-US" sz="1200" dirty="0"/>
          </a:p>
        </p:txBody>
      </p:sp>
    </p:spTree>
    <p:extLst>
      <p:ext uri="{BB962C8B-B14F-4D97-AF65-F5344CB8AC3E}">
        <p14:creationId xmlns:p14="http://schemas.microsoft.com/office/powerpoint/2010/main" val="267919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838200" y="533400"/>
            <a:ext cx="7620000" cy="1417638"/>
          </a:xfrm>
        </p:spPr>
        <p:txBody>
          <a:bodyPr>
            <a:normAutofit fontScale="90000"/>
          </a:bodyPr>
          <a:lstStyle/>
          <a:p>
            <a:r>
              <a:rPr lang="en-US" sz="3300" b="1" dirty="0"/>
              <a:t>Estimated </a:t>
            </a:r>
            <a:r>
              <a:rPr lang="en-US" sz="3300" b="1" dirty="0" smtClean="0"/>
              <a:t>Number of Uninsured </a:t>
            </a:r>
            <a:r>
              <a:rPr lang="en-US" sz="3300" b="1" dirty="0"/>
              <a:t>Children by Poverty </a:t>
            </a:r>
            <a:r>
              <a:rPr lang="en-US" sz="3300" b="1" dirty="0" smtClean="0"/>
              <a:t>Level</a:t>
            </a:r>
            <a:r>
              <a:rPr lang="en-US" sz="3200" dirty="0"/>
              <a:t/>
            </a:r>
            <a:br>
              <a:rPr lang="en-US" sz="3200" dirty="0"/>
            </a:br>
            <a:r>
              <a:rPr lang="en-US" sz="2700" dirty="0" smtClean="0"/>
              <a:t>TJHD by Locality, 2010</a:t>
            </a:r>
            <a:endParaRPr lang="en-US" sz="2700" dirty="0"/>
          </a:p>
        </p:txBody>
      </p:sp>
      <p:sp>
        <p:nvSpPr>
          <p:cNvPr id="6" name="TextBox 1"/>
          <p:cNvSpPr txBox="1"/>
          <p:nvPr/>
        </p:nvSpPr>
        <p:spPr>
          <a:xfrm>
            <a:off x="0" y="6553200"/>
            <a:ext cx="4267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The Virginia Atlas of Community </a:t>
            </a:r>
            <a:r>
              <a:rPr lang="en-US" sz="1200" baseline="0" dirty="0" smtClean="0"/>
              <a:t>Health</a:t>
            </a:r>
            <a:endParaRPr lang="en-US" sz="1200" dirty="0"/>
          </a:p>
        </p:txBody>
      </p:sp>
      <p:graphicFrame>
        <p:nvGraphicFramePr>
          <p:cNvPr id="11" name="Chart 10"/>
          <p:cNvGraphicFramePr/>
          <p:nvPr>
            <p:extLst>
              <p:ext uri="{D42A27DB-BD31-4B8C-83A1-F6EECF244321}">
                <p14:modId xmlns:p14="http://schemas.microsoft.com/office/powerpoint/2010/main" val="4188256040"/>
              </p:ext>
            </p:extLst>
          </p:nvPr>
        </p:nvGraphicFramePr>
        <p:xfrm>
          <a:off x="762000" y="1905000"/>
          <a:ext cx="74676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2744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6429611"/>
            <a:ext cx="5203208"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Small Area Health</a:t>
            </a:r>
            <a:r>
              <a:rPr lang="en-US" sz="1200" dirty="0" smtClean="0"/>
              <a:t> Insurance Estimates</a:t>
            </a:r>
            <a:r>
              <a:rPr lang="en-US" sz="1200" baseline="0" dirty="0" smtClean="0"/>
              <a:t>, U.S. Census Bureau.</a:t>
            </a:r>
            <a:endParaRPr lang="en-US" sz="1200" dirty="0"/>
          </a:p>
        </p:txBody>
      </p:sp>
      <p:sp>
        <p:nvSpPr>
          <p:cNvPr id="5" name="Rectangle 2"/>
          <p:cNvSpPr>
            <a:spLocks noGrp="1" noChangeArrowheads="1"/>
          </p:cNvSpPr>
          <p:nvPr>
            <p:ph type="title"/>
          </p:nvPr>
        </p:nvSpPr>
        <p:spPr>
          <a:xfrm>
            <a:off x="838200" y="533400"/>
            <a:ext cx="7543800" cy="1417638"/>
          </a:xfrm>
        </p:spPr>
        <p:txBody>
          <a:bodyPr>
            <a:normAutofit fontScale="90000"/>
          </a:bodyPr>
          <a:lstStyle/>
          <a:p>
            <a:r>
              <a:rPr lang="en-US" sz="3600" b="1" dirty="0" smtClean="0">
                <a:solidFill>
                  <a:schemeClr val="tx1"/>
                </a:solidFill>
              </a:rPr>
              <a:t>Estimated Uninsured Adults, 18-64 Years </a:t>
            </a:r>
            <a:br>
              <a:rPr lang="en-US" sz="3600" b="1" dirty="0" smtClean="0">
                <a:solidFill>
                  <a:schemeClr val="tx1"/>
                </a:solidFill>
              </a:rPr>
            </a:br>
            <a:r>
              <a:rPr lang="en-US" sz="2800" dirty="0" smtClean="0"/>
              <a:t>2013</a:t>
            </a:r>
            <a:endParaRPr lang="en-US" sz="2800" dirty="0"/>
          </a:p>
        </p:txBody>
      </p:sp>
      <p:graphicFrame>
        <p:nvGraphicFramePr>
          <p:cNvPr id="8" name="Diagram 7"/>
          <p:cNvGraphicFramePr/>
          <p:nvPr>
            <p:extLst>
              <p:ext uri="{D42A27DB-BD31-4B8C-83A1-F6EECF244321}">
                <p14:modId xmlns:p14="http://schemas.microsoft.com/office/powerpoint/2010/main" val="3110258100"/>
              </p:ext>
            </p:extLst>
          </p:nvPr>
        </p:nvGraphicFramePr>
        <p:xfrm>
          <a:off x="914400" y="19050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18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066800" y="685800"/>
            <a:ext cx="6965245" cy="1202485"/>
          </a:xfrm>
        </p:spPr>
        <p:txBody>
          <a:bodyPr>
            <a:normAutofit fontScale="90000"/>
          </a:bodyPr>
          <a:lstStyle/>
          <a:p>
            <a:r>
              <a:rPr lang="en-US" sz="3600" b="1" dirty="0"/>
              <a:t>Health Insurance Coverage by </a:t>
            </a:r>
            <a:r>
              <a:rPr lang="en-US" sz="3600" b="1" dirty="0" smtClean="0"/>
              <a:t>Age</a:t>
            </a:r>
            <a:br>
              <a:rPr lang="en-US" sz="3600" b="1" dirty="0" smtClean="0"/>
            </a:br>
            <a:r>
              <a:rPr lang="en-US" sz="2800" dirty="0" smtClean="0"/>
              <a:t>Virginia</a:t>
            </a:r>
            <a:r>
              <a:rPr lang="en-US" sz="2800" dirty="0"/>
              <a:t>, </a:t>
            </a:r>
            <a:r>
              <a:rPr lang="en-US" sz="2800" dirty="0" smtClean="0"/>
              <a:t>2009</a:t>
            </a:r>
            <a:endParaRPr lang="en-US" sz="2800" dirty="0"/>
          </a:p>
        </p:txBody>
      </p:sp>
      <p:graphicFrame>
        <p:nvGraphicFramePr>
          <p:cNvPr id="4" name="Chart 3"/>
          <p:cNvGraphicFramePr/>
          <p:nvPr>
            <p:extLst>
              <p:ext uri="{D42A27DB-BD31-4B8C-83A1-F6EECF244321}">
                <p14:modId xmlns:p14="http://schemas.microsoft.com/office/powerpoint/2010/main" val="1657742904"/>
              </p:ext>
            </p:extLst>
          </p:nvPr>
        </p:nvGraphicFramePr>
        <p:xfrm>
          <a:off x="1066800" y="1905000"/>
          <a:ext cx="7239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9200" y="6581001"/>
            <a:ext cx="79248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baseline="0" dirty="0" smtClean="0"/>
              <a:t>Current Population Survey, 2009 Annual Social and Economic Supplement, U.S. Census Bureau.</a:t>
            </a:r>
            <a:endParaRPr lang="en-US" sz="1200" dirty="0"/>
          </a:p>
        </p:txBody>
      </p:sp>
    </p:spTree>
    <p:extLst>
      <p:ext uri="{BB962C8B-B14F-4D97-AF65-F5344CB8AC3E}">
        <p14:creationId xmlns:p14="http://schemas.microsoft.com/office/powerpoint/2010/main" val="261049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533400"/>
            <a:ext cx="7543800" cy="1371600"/>
          </a:xfrm>
        </p:spPr>
        <p:txBody>
          <a:bodyPr>
            <a:normAutofit fontScale="90000"/>
          </a:bodyPr>
          <a:lstStyle/>
          <a:p>
            <a:r>
              <a:rPr lang="en-US" sz="3600" b="1" dirty="0">
                <a:solidFill>
                  <a:schemeClr val="tx1"/>
                </a:solidFill>
              </a:rPr>
              <a:t>Health Insurance Coverage by </a:t>
            </a:r>
            <a:r>
              <a:rPr lang="en-US" sz="3600" b="1" dirty="0" smtClean="0">
                <a:solidFill>
                  <a:schemeClr val="tx1"/>
                </a:solidFill>
              </a:rPr>
              <a:t>Type</a:t>
            </a:r>
            <a:br>
              <a:rPr lang="en-US" sz="3600" b="1" dirty="0" smtClean="0">
                <a:solidFill>
                  <a:schemeClr val="tx1"/>
                </a:solidFill>
              </a:rPr>
            </a:br>
            <a:r>
              <a:rPr lang="en-US" sz="3300" dirty="0" smtClean="0">
                <a:solidFill>
                  <a:schemeClr val="tx1"/>
                </a:solidFill>
              </a:rPr>
              <a:t>For Adults Age 19-64 Years</a:t>
            </a:r>
            <a:r>
              <a:rPr lang="en-US" sz="2800" dirty="0" smtClean="0">
                <a:solidFill>
                  <a:schemeClr val="tx1"/>
                </a:solidFill>
              </a:rPr>
              <a:t>, 2014</a:t>
            </a:r>
            <a:endParaRPr lang="en-US" sz="2800" dirty="0">
              <a:solidFill>
                <a:schemeClr val="tx1"/>
              </a:solidFill>
            </a:endParaRPr>
          </a:p>
        </p:txBody>
      </p:sp>
      <p:graphicFrame>
        <p:nvGraphicFramePr>
          <p:cNvPr id="3" name="Chart 2"/>
          <p:cNvGraphicFramePr>
            <a:graphicFrameLocks/>
          </p:cNvGraphicFramePr>
          <p:nvPr>
            <p:extLst>
              <p:ext uri="{D42A27DB-BD31-4B8C-83A1-F6EECF244321}">
                <p14:modId xmlns:p14="http://schemas.microsoft.com/office/powerpoint/2010/main" val="2602713760"/>
              </p:ext>
            </p:extLst>
          </p:nvPr>
        </p:nvGraphicFramePr>
        <p:xfrm>
          <a:off x="838200" y="1752600"/>
          <a:ext cx="7391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10200" y="6442501"/>
            <a:ext cx="3124200" cy="276999"/>
          </a:xfrm>
          <a:prstGeom prst="rect">
            <a:avLst/>
          </a:prstGeom>
          <a:solidFill>
            <a:schemeClr val="bg1"/>
          </a:solidFill>
          <a:ln>
            <a:solidFill>
              <a:schemeClr val="accent1"/>
            </a:solidFill>
          </a:ln>
        </p:spPr>
        <p:txBody>
          <a:bodyPr wrap="square" rtlCol="0">
            <a:spAutoFit/>
          </a:bodyPr>
          <a:lstStyle/>
          <a:p>
            <a:r>
              <a:rPr lang="en-US" sz="1200" dirty="0" smtClean="0"/>
              <a:t>Data Source: </a:t>
            </a:r>
            <a:r>
              <a:rPr lang="en-US" sz="1200" baseline="0" dirty="0" smtClean="0"/>
              <a:t>Kaiser</a:t>
            </a:r>
            <a:r>
              <a:rPr lang="en-US" sz="1200" dirty="0" smtClean="0"/>
              <a:t> Family Foundation</a:t>
            </a:r>
            <a:endParaRPr lang="en-US" sz="1200" dirty="0"/>
          </a:p>
        </p:txBody>
      </p:sp>
      <p:sp>
        <p:nvSpPr>
          <p:cNvPr id="2" name="TextBox 1"/>
          <p:cNvSpPr txBox="1"/>
          <p:nvPr/>
        </p:nvSpPr>
        <p:spPr>
          <a:xfrm>
            <a:off x="3181350" y="2209800"/>
            <a:ext cx="2667000" cy="923330"/>
          </a:xfrm>
          <a:prstGeom prst="rect">
            <a:avLst/>
          </a:prstGeom>
          <a:solidFill>
            <a:schemeClr val="accent6"/>
          </a:solidFill>
        </p:spPr>
        <p:txBody>
          <a:bodyPr wrap="square" rtlCol="0">
            <a:spAutoFit/>
          </a:bodyPr>
          <a:lstStyle/>
          <a:p>
            <a:r>
              <a:rPr lang="en-US" dirty="0" smtClean="0"/>
              <a:t>VA similar to the U.S.</a:t>
            </a:r>
          </a:p>
          <a:p>
            <a:r>
              <a:rPr lang="en-US" dirty="0" smtClean="0"/>
              <a:t>Except for the % insured by Medicaid</a:t>
            </a:r>
            <a:endParaRPr lang="en-US" dirty="0"/>
          </a:p>
        </p:txBody>
      </p:sp>
      <p:cxnSp>
        <p:nvCxnSpPr>
          <p:cNvPr id="7" name="Straight Arrow Connector 6"/>
          <p:cNvCxnSpPr/>
          <p:nvPr/>
        </p:nvCxnSpPr>
        <p:spPr>
          <a:xfrm>
            <a:off x="4343400" y="3133130"/>
            <a:ext cx="0" cy="105787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60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609600"/>
            <a:ext cx="7620000" cy="709459"/>
          </a:xfrm>
        </p:spPr>
        <p:txBody>
          <a:bodyPr>
            <a:normAutofit fontScale="90000"/>
          </a:bodyPr>
          <a:lstStyle/>
          <a:p>
            <a:r>
              <a:rPr lang="en-US" b="1" dirty="0" smtClean="0">
                <a:solidFill>
                  <a:schemeClr val="tx1"/>
                </a:solidFill>
              </a:rPr>
              <a:t>Medicaid</a:t>
            </a:r>
            <a:endParaRPr lang="en-US" b="1" dirty="0">
              <a:solidFill>
                <a:schemeClr val="tx1"/>
              </a:solidFill>
            </a:endParaRPr>
          </a:p>
        </p:txBody>
      </p:sp>
      <p:sp>
        <p:nvSpPr>
          <p:cNvPr id="6" name="Content Placeholder 2"/>
          <p:cNvSpPr txBox="1">
            <a:spLocks/>
          </p:cNvSpPr>
          <p:nvPr/>
        </p:nvSpPr>
        <p:spPr bwMode="auto">
          <a:xfrm>
            <a:off x="709115" y="2217233"/>
            <a:ext cx="3314700" cy="13108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1" kern="0" dirty="0" smtClean="0"/>
              <a:t>Health insurance</a:t>
            </a:r>
            <a:r>
              <a:rPr lang="en-US" sz="2400" kern="0" dirty="0" smtClean="0"/>
              <a:t> for those requiring financial assistance</a:t>
            </a:r>
          </a:p>
          <a:p>
            <a:pPr>
              <a:buFontTx/>
              <a:buNone/>
            </a:pPr>
            <a:endParaRPr lang="en-US" sz="2400" kern="0" dirty="0"/>
          </a:p>
        </p:txBody>
      </p:sp>
      <p:sp>
        <p:nvSpPr>
          <p:cNvPr id="7" name="Content Placeholder 2"/>
          <p:cNvSpPr txBox="1">
            <a:spLocks/>
          </p:cNvSpPr>
          <p:nvPr/>
        </p:nvSpPr>
        <p:spPr bwMode="auto">
          <a:xfrm>
            <a:off x="892629" y="1748996"/>
            <a:ext cx="3733800" cy="585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kern="0" dirty="0" smtClean="0">
                <a:solidFill>
                  <a:schemeClr val="accent1">
                    <a:lumMod val="50000"/>
                  </a:schemeClr>
                </a:solidFill>
              </a:rPr>
              <a:t>What</a:t>
            </a:r>
            <a:r>
              <a:rPr lang="en-US" sz="2800" kern="0" dirty="0" smtClean="0">
                <a:solidFill>
                  <a:schemeClr val="accent1">
                    <a:lumMod val="50000"/>
                  </a:schemeClr>
                </a:solidFill>
              </a:rPr>
              <a:t> </a:t>
            </a:r>
            <a:r>
              <a:rPr lang="en-US" sz="2800" kern="0" dirty="0" smtClean="0"/>
              <a:t>is it?</a:t>
            </a:r>
            <a:endParaRPr lang="en-US" sz="2800" kern="0" dirty="0"/>
          </a:p>
        </p:txBody>
      </p:sp>
      <p:sp>
        <p:nvSpPr>
          <p:cNvPr id="8" name="Content Placeholder 2"/>
          <p:cNvSpPr txBox="1">
            <a:spLocks/>
          </p:cNvSpPr>
          <p:nvPr/>
        </p:nvSpPr>
        <p:spPr bwMode="auto">
          <a:xfrm>
            <a:off x="4266287" y="1752600"/>
            <a:ext cx="3810000" cy="585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kern="0" dirty="0" smtClean="0">
                <a:solidFill>
                  <a:schemeClr val="accent3">
                    <a:lumMod val="75000"/>
                  </a:schemeClr>
                </a:solidFill>
              </a:rPr>
              <a:t>Who</a:t>
            </a:r>
            <a:r>
              <a:rPr lang="en-US" sz="2800" kern="0" dirty="0" smtClean="0">
                <a:solidFill>
                  <a:schemeClr val="accent3">
                    <a:lumMod val="75000"/>
                  </a:schemeClr>
                </a:solidFill>
              </a:rPr>
              <a:t> </a:t>
            </a:r>
            <a:r>
              <a:rPr lang="en-US" sz="2800" kern="0" dirty="0" smtClean="0"/>
              <a:t>is eligible for it?</a:t>
            </a:r>
            <a:endParaRPr lang="en-US" sz="2800" kern="0" dirty="0"/>
          </a:p>
        </p:txBody>
      </p:sp>
      <p:sp>
        <p:nvSpPr>
          <p:cNvPr id="9" name="TextBox 8"/>
          <p:cNvSpPr txBox="1"/>
          <p:nvPr/>
        </p:nvSpPr>
        <p:spPr>
          <a:xfrm>
            <a:off x="3548541" y="6409279"/>
            <a:ext cx="4985860" cy="307777"/>
          </a:xfrm>
          <a:prstGeom prst="rect">
            <a:avLst/>
          </a:prstGeom>
          <a:solidFill>
            <a:schemeClr val="bg1"/>
          </a:solidFill>
          <a:ln>
            <a:solidFill>
              <a:schemeClr val="accent1"/>
            </a:solidFill>
          </a:ln>
        </p:spPr>
        <p:txBody>
          <a:bodyPr wrap="square" rtlCol="0">
            <a:spAutoFit/>
          </a:bodyPr>
          <a:lstStyle/>
          <a:p>
            <a:r>
              <a:rPr lang="en-US" sz="1400" dirty="0" smtClean="0"/>
              <a:t>Data source</a:t>
            </a:r>
            <a:r>
              <a:rPr lang="en-US" sz="1400" dirty="0"/>
              <a:t>: Centers for Medicare &amp; Medicaid </a:t>
            </a:r>
            <a:r>
              <a:rPr lang="en-US" sz="1400" dirty="0" smtClean="0"/>
              <a:t>Services </a:t>
            </a:r>
            <a:endParaRPr lang="en-US" sz="1400" dirty="0"/>
          </a:p>
        </p:txBody>
      </p:sp>
      <p:sp>
        <p:nvSpPr>
          <p:cNvPr id="11" name="Content Placeholder 2"/>
          <p:cNvSpPr txBox="1">
            <a:spLocks/>
          </p:cNvSpPr>
          <p:nvPr/>
        </p:nvSpPr>
        <p:spPr bwMode="auto">
          <a:xfrm>
            <a:off x="4114800" y="2330098"/>
            <a:ext cx="4274937" cy="308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Children</a:t>
            </a:r>
            <a:r>
              <a:rPr lang="en-US" sz="2400" kern="0" dirty="0"/>
              <a:t>, pregnant women, elderly, and persons with </a:t>
            </a:r>
            <a:r>
              <a:rPr lang="en-US" sz="2400" kern="0" dirty="0" smtClean="0"/>
              <a:t>disabilities</a:t>
            </a:r>
          </a:p>
          <a:p>
            <a:r>
              <a:rPr lang="en-US" sz="2400" kern="0" dirty="0"/>
              <a:t>Household income </a:t>
            </a:r>
            <a:r>
              <a:rPr lang="en-US" sz="2400" kern="0" dirty="0" smtClean="0"/>
              <a:t>≤</a:t>
            </a:r>
            <a:r>
              <a:rPr lang="en-US" sz="2400" b="1" kern="0" dirty="0" smtClean="0"/>
              <a:t>143</a:t>
            </a:r>
            <a:r>
              <a:rPr lang="en-US" sz="2400" b="1" kern="0" dirty="0"/>
              <a:t>% </a:t>
            </a:r>
            <a:r>
              <a:rPr lang="en-US" sz="2400" kern="0" dirty="0"/>
              <a:t>of the </a:t>
            </a:r>
            <a:r>
              <a:rPr lang="en-US" sz="2400" b="1" kern="0" dirty="0"/>
              <a:t>Federal Poverty Level</a:t>
            </a:r>
          </a:p>
          <a:p>
            <a:pPr lvl="1"/>
            <a:r>
              <a:rPr lang="en-US" sz="2100" b="1" kern="0" dirty="0"/>
              <a:t>$34,678 </a:t>
            </a:r>
            <a:r>
              <a:rPr lang="en-US" sz="2100" kern="0" dirty="0"/>
              <a:t>for a household of </a:t>
            </a:r>
            <a:r>
              <a:rPr lang="en-US" sz="2100" b="1" kern="0" dirty="0"/>
              <a:t>4</a:t>
            </a:r>
            <a:r>
              <a:rPr lang="en-US" sz="2100" kern="0" dirty="0"/>
              <a:t> </a:t>
            </a:r>
            <a:r>
              <a:rPr lang="en-US" sz="2100" kern="0" dirty="0" smtClean="0"/>
              <a:t>persons</a:t>
            </a:r>
            <a:endParaRPr lang="en-US" sz="2400" kern="0" dirty="0" smtClean="0"/>
          </a:p>
          <a:p>
            <a:endParaRPr lang="en-US" sz="2400" kern="0" dirty="0"/>
          </a:p>
          <a:p>
            <a:pPr>
              <a:buFontTx/>
              <a:buNone/>
            </a:pPr>
            <a:endParaRPr lang="en-US" sz="2400" kern="0" dirty="0"/>
          </a:p>
        </p:txBody>
      </p:sp>
      <p:graphicFrame>
        <p:nvGraphicFramePr>
          <p:cNvPr id="3" name="Chart 2"/>
          <p:cNvGraphicFramePr/>
          <p:nvPr>
            <p:extLst>
              <p:ext uri="{D42A27DB-BD31-4B8C-83A1-F6EECF244321}">
                <p14:modId xmlns:p14="http://schemas.microsoft.com/office/powerpoint/2010/main" val="232988710"/>
              </p:ext>
            </p:extLst>
          </p:nvPr>
        </p:nvGraphicFramePr>
        <p:xfrm>
          <a:off x="722986" y="3870149"/>
          <a:ext cx="3543301" cy="2173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132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27314" y="609600"/>
            <a:ext cx="7696200" cy="1143000"/>
          </a:xfrm>
        </p:spPr>
        <p:txBody>
          <a:bodyPr>
            <a:normAutofit fontScale="90000"/>
          </a:bodyPr>
          <a:lstStyle/>
          <a:p>
            <a:r>
              <a:rPr lang="en-US" sz="3600" b="1" dirty="0">
                <a:solidFill>
                  <a:schemeClr val="tx1"/>
                </a:solidFill>
              </a:rPr>
              <a:t>Medicaid </a:t>
            </a:r>
            <a:r>
              <a:rPr lang="en-US" sz="3600" b="1" dirty="0" smtClean="0">
                <a:solidFill>
                  <a:schemeClr val="tx1"/>
                </a:solidFill>
              </a:rPr>
              <a:t>Coverage Details </a:t>
            </a:r>
            <a:r>
              <a:rPr lang="en-US" sz="3300" b="1" dirty="0" smtClean="0">
                <a:solidFill>
                  <a:schemeClr val="tx1"/>
                </a:solidFill>
              </a:rPr>
              <a:t>in VA,</a:t>
            </a:r>
            <a:r>
              <a:rPr lang="en-US" sz="2400" dirty="0">
                <a:solidFill>
                  <a:schemeClr val="tx1"/>
                </a:solidFill>
              </a:rPr>
              <a:t/>
            </a:r>
            <a:br>
              <a:rPr lang="en-US" sz="2400" dirty="0">
                <a:solidFill>
                  <a:schemeClr val="tx1"/>
                </a:solidFill>
              </a:rPr>
            </a:br>
            <a:r>
              <a:rPr lang="en-US" sz="4000" dirty="0"/>
              <a:t>Federal Fiscal Year </a:t>
            </a:r>
            <a:r>
              <a:rPr lang="en-US" sz="4000" dirty="0" smtClean="0"/>
              <a:t>2011</a:t>
            </a:r>
            <a:r>
              <a:rPr lang="en-US" sz="2400" dirty="0" smtClean="0">
                <a:solidFill>
                  <a:schemeClr val="tx1"/>
                </a:solidFill>
              </a:rPr>
              <a:t>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3249546366"/>
              </p:ext>
            </p:extLst>
          </p:nvPr>
        </p:nvGraphicFramePr>
        <p:xfrm>
          <a:off x="3886200" y="1752600"/>
          <a:ext cx="5168462"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5486400" y="6418997"/>
            <a:ext cx="30480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Kaiser Family </a:t>
            </a:r>
            <a:r>
              <a:rPr lang="en-US" sz="1200" baseline="0" dirty="0" smtClean="0"/>
              <a:t>Foundation</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295233145"/>
              </p:ext>
            </p:extLst>
          </p:nvPr>
        </p:nvGraphicFramePr>
        <p:xfrm>
          <a:off x="-381000" y="1752600"/>
          <a:ext cx="60198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6975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27314" y="609600"/>
            <a:ext cx="7696200" cy="1143000"/>
          </a:xfrm>
        </p:spPr>
        <p:txBody>
          <a:bodyPr>
            <a:normAutofit fontScale="90000"/>
          </a:bodyPr>
          <a:lstStyle/>
          <a:p>
            <a:r>
              <a:rPr lang="en-US" sz="3600" b="1" dirty="0">
                <a:solidFill>
                  <a:schemeClr val="tx1"/>
                </a:solidFill>
              </a:rPr>
              <a:t>Medicaid </a:t>
            </a:r>
            <a:r>
              <a:rPr lang="en-US" sz="3600" b="1" dirty="0" smtClean="0">
                <a:solidFill>
                  <a:schemeClr val="tx1"/>
                </a:solidFill>
              </a:rPr>
              <a:t>Enrollment</a:t>
            </a:r>
            <a:r>
              <a:rPr lang="en-US" sz="3300" b="1" dirty="0" smtClean="0">
                <a:solidFill>
                  <a:schemeClr val="tx1"/>
                </a:solidFill>
              </a:rPr>
              <a:t>,</a:t>
            </a:r>
            <a:r>
              <a:rPr lang="en-US" sz="2400" dirty="0">
                <a:solidFill>
                  <a:schemeClr val="tx1"/>
                </a:solidFill>
              </a:rPr>
              <a:t/>
            </a:r>
            <a:br>
              <a:rPr lang="en-US" sz="2400" dirty="0">
                <a:solidFill>
                  <a:schemeClr val="tx1"/>
                </a:solidFill>
              </a:rPr>
            </a:br>
            <a:r>
              <a:rPr lang="en-US" sz="2400" b="1" dirty="0" smtClean="0">
                <a:solidFill>
                  <a:schemeClr val="tx1"/>
                </a:solidFill>
              </a:rPr>
              <a:t>Percent of Population Enrolled</a:t>
            </a:r>
            <a:r>
              <a:rPr lang="en-US" sz="2400" dirty="0" smtClean="0">
                <a:solidFill>
                  <a:schemeClr val="tx1"/>
                </a:solidFill>
              </a:rPr>
              <a:t>, </a:t>
            </a:r>
            <a:r>
              <a:rPr lang="en-US" sz="2400" dirty="0" smtClean="0"/>
              <a:t>State Fiscal </a:t>
            </a:r>
            <a:r>
              <a:rPr lang="en-US" sz="2400" dirty="0"/>
              <a:t>Year </a:t>
            </a:r>
            <a:r>
              <a:rPr lang="en-US" sz="2400" dirty="0" smtClean="0"/>
              <a:t>2015</a:t>
            </a:r>
            <a:r>
              <a:rPr lang="en-US" sz="2400" dirty="0" smtClean="0">
                <a:solidFill>
                  <a:schemeClr val="tx1"/>
                </a:solidFill>
              </a:rPr>
              <a:t>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1459849042"/>
              </p:ext>
            </p:extLst>
          </p:nvPr>
        </p:nvGraphicFramePr>
        <p:xfrm>
          <a:off x="838200" y="1447800"/>
          <a:ext cx="7467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4371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457200"/>
            <a:ext cx="7696200" cy="1066800"/>
          </a:xfrm>
        </p:spPr>
        <p:txBody>
          <a:bodyPr/>
          <a:lstStyle/>
          <a:p>
            <a:r>
              <a:rPr lang="en-US" sz="3000" b="1" dirty="0" smtClean="0"/>
              <a:t>Increase </a:t>
            </a:r>
            <a:r>
              <a:rPr lang="en-US" sz="3000" b="1" dirty="0"/>
              <a:t>in Medicaid/FAMIS Enrollment </a:t>
            </a:r>
            <a:r>
              <a:rPr lang="en-US" sz="3000" b="1" dirty="0" smtClean="0"/>
              <a:t/>
            </a:r>
            <a:br>
              <a:rPr lang="en-US" sz="3000" b="1" dirty="0" smtClean="0"/>
            </a:br>
            <a:r>
              <a:rPr lang="en-US" sz="2400" dirty="0" smtClean="0"/>
              <a:t>TJHD </a:t>
            </a:r>
            <a:r>
              <a:rPr lang="en-US" sz="2400" dirty="0"/>
              <a:t>by </a:t>
            </a:r>
            <a:r>
              <a:rPr lang="en-US" sz="2400" dirty="0" smtClean="0"/>
              <a:t>Locality, March </a:t>
            </a:r>
            <a:r>
              <a:rPr lang="en-US" sz="2400" dirty="0"/>
              <a:t>2007 – </a:t>
            </a:r>
            <a:r>
              <a:rPr lang="en-US" sz="2400" dirty="0" smtClean="0"/>
              <a:t>February </a:t>
            </a:r>
            <a:r>
              <a:rPr lang="en-US" sz="2400" dirty="0"/>
              <a:t>2009</a:t>
            </a:r>
          </a:p>
        </p:txBody>
      </p:sp>
      <p:sp>
        <p:nvSpPr>
          <p:cNvPr id="267267" name="Text Box 3"/>
          <p:cNvSpPr txBox="1">
            <a:spLocks noChangeArrowheads="1"/>
          </p:cNvSpPr>
          <p:nvPr/>
        </p:nvSpPr>
        <p:spPr bwMode="auto">
          <a:xfrm>
            <a:off x="4419600" y="6560749"/>
            <a:ext cx="4191000" cy="276999"/>
          </a:xfrm>
          <a:prstGeom prst="rect">
            <a:avLst/>
          </a:prstGeom>
          <a:solidFill>
            <a:schemeClr val="bg1"/>
          </a:solidFill>
          <a:ln w="9525">
            <a:solidFill>
              <a:schemeClr val="accent1"/>
            </a:solidFill>
            <a:miter lim="800000"/>
            <a:headEnd/>
            <a:tailEnd/>
          </a:ln>
          <a:effectLst/>
        </p:spPr>
        <p:txBody>
          <a:bodyPr wrap="square">
            <a:spAutoFit/>
          </a:bodyPr>
          <a:lstStyle/>
          <a:p>
            <a:pPr>
              <a:spcBef>
                <a:spcPct val="50000"/>
              </a:spcBef>
            </a:pPr>
            <a:r>
              <a:rPr lang="en-US" sz="1200" dirty="0"/>
              <a:t>Source: Virginia Department of Social Services</a:t>
            </a:r>
          </a:p>
        </p:txBody>
      </p:sp>
      <p:pic>
        <p:nvPicPr>
          <p:cNvPr id="267268" name="Picture 4"/>
          <p:cNvPicPr>
            <a:picLocks noChangeAspect="1" noChangeArrowheads="1"/>
          </p:cNvPicPr>
          <p:nvPr/>
        </p:nvPicPr>
        <p:blipFill>
          <a:blip r:embed="rId3" cstate="print"/>
          <a:srcRect b="6291"/>
          <a:stretch>
            <a:fillRect/>
          </a:stretch>
        </p:blipFill>
        <p:spPr bwMode="auto">
          <a:xfrm>
            <a:off x="758588" y="1381262"/>
            <a:ext cx="7543799" cy="4842988"/>
          </a:xfrm>
          <a:prstGeom prst="rect">
            <a:avLst/>
          </a:prstGeom>
          <a:noFill/>
          <a:ln w="9525">
            <a:noFill/>
            <a:miter lim="800000"/>
            <a:headEnd/>
            <a:tailEnd/>
          </a:ln>
          <a:effectLst/>
        </p:spPr>
      </p:pic>
      <p:sp>
        <p:nvSpPr>
          <p:cNvPr id="267269" name="Oval 5"/>
          <p:cNvSpPr>
            <a:spLocks noChangeArrowheads="1"/>
          </p:cNvSpPr>
          <p:nvPr/>
        </p:nvSpPr>
        <p:spPr bwMode="auto">
          <a:xfrm>
            <a:off x="1447800" y="2209800"/>
            <a:ext cx="990600" cy="1371600"/>
          </a:xfrm>
          <a:prstGeom prst="ellipse">
            <a:avLst/>
          </a:prstGeom>
          <a:noFill/>
          <a:ln w="57150">
            <a:solidFill>
              <a:srgbClr val="FF0000"/>
            </a:solidFill>
            <a:round/>
            <a:headEnd/>
            <a:tailEnd/>
          </a:ln>
          <a:effectLst/>
        </p:spPr>
        <p:txBody>
          <a:bodyPr wrap="none" anchor="ctr"/>
          <a:lstStyle/>
          <a:p>
            <a:endParaRPr lang="en-US"/>
          </a:p>
        </p:txBody>
      </p:sp>
      <p:sp>
        <p:nvSpPr>
          <p:cNvPr id="6" name="Oval 5"/>
          <p:cNvSpPr>
            <a:spLocks noChangeArrowheads="1"/>
          </p:cNvSpPr>
          <p:nvPr/>
        </p:nvSpPr>
        <p:spPr bwMode="auto">
          <a:xfrm>
            <a:off x="2590800" y="4106839"/>
            <a:ext cx="990600" cy="1371600"/>
          </a:xfrm>
          <a:prstGeom prst="ellipse">
            <a:avLst/>
          </a:prstGeom>
          <a:noFill/>
          <a:ln w="5715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104750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85800"/>
            <a:ext cx="7620000" cy="1295400"/>
          </a:xfrm>
        </p:spPr>
        <p:txBody>
          <a:bodyPr/>
          <a:lstStyle/>
          <a:p>
            <a:r>
              <a:rPr lang="en-US" sz="3000" b="1" dirty="0" smtClean="0">
                <a:solidFill>
                  <a:schemeClr val="tx1"/>
                </a:solidFill>
              </a:rPr>
              <a:t>Increase </a:t>
            </a:r>
            <a:r>
              <a:rPr lang="en-US" sz="3000" b="1" dirty="0">
                <a:solidFill>
                  <a:schemeClr val="tx1"/>
                </a:solidFill>
              </a:rPr>
              <a:t>in Medicaid/FAMIS Enrollment </a:t>
            </a:r>
            <a:r>
              <a:rPr lang="en-US" sz="3000" b="1" dirty="0" smtClean="0">
                <a:solidFill>
                  <a:schemeClr val="tx1"/>
                </a:solidFill>
              </a:rPr>
              <a:t/>
            </a:r>
            <a:br>
              <a:rPr lang="en-US" sz="3000" b="1" dirty="0" smtClean="0">
                <a:solidFill>
                  <a:schemeClr val="tx1"/>
                </a:solidFill>
              </a:rPr>
            </a:br>
            <a:r>
              <a:rPr lang="en-US" sz="2400" dirty="0" smtClean="0">
                <a:solidFill>
                  <a:schemeClr val="tx1"/>
                </a:solidFill>
              </a:rPr>
              <a:t>Year</a:t>
            </a:r>
            <a:endParaRPr lang="en-US" sz="2400" dirty="0">
              <a:solidFill>
                <a:schemeClr val="tx1"/>
              </a:solidFill>
            </a:endParaRPr>
          </a:p>
        </p:txBody>
      </p:sp>
      <p:graphicFrame>
        <p:nvGraphicFramePr>
          <p:cNvPr id="7" name="Diagram 6"/>
          <p:cNvGraphicFramePr/>
          <p:nvPr>
            <p:extLst>
              <p:ext uri="{D42A27DB-BD31-4B8C-83A1-F6EECF244321}">
                <p14:modId xmlns:p14="http://schemas.microsoft.com/office/powerpoint/2010/main" val="2218481019"/>
              </p:ext>
            </p:extLst>
          </p:nvPr>
        </p:nvGraphicFramePr>
        <p:xfrm>
          <a:off x="800100" y="2091932"/>
          <a:ext cx="7543800" cy="297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24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a:solidFill>
                  <a:schemeClr val="tx2"/>
                </a:solidFill>
              </a:rPr>
              <a:t>Demographic Indicators</a:t>
            </a:r>
          </a:p>
        </p:txBody>
      </p:sp>
    </p:spTree>
    <p:extLst>
      <p:ext uri="{BB962C8B-B14F-4D97-AF65-F5344CB8AC3E}">
        <p14:creationId xmlns:p14="http://schemas.microsoft.com/office/powerpoint/2010/main" val="975311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609600"/>
            <a:ext cx="7772400" cy="1752600"/>
          </a:xfrm>
        </p:spPr>
        <p:txBody>
          <a:bodyPr>
            <a:normAutofit/>
          </a:bodyPr>
          <a:lstStyle/>
          <a:p>
            <a:r>
              <a:rPr lang="en-US" sz="3600" b="1" dirty="0" smtClean="0"/>
              <a:t>Medicaid/FAMIS Enrollees &lt;19 Years Receiving Dental Services</a:t>
            </a:r>
            <a:r>
              <a:rPr lang="en-US" sz="3200" dirty="0" smtClean="0"/>
              <a:t/>
            </a:r>
            <a:br>
              <a:rPr lang="en-US" sz="3200" dirty="0" smtClean="0"/>
            </a:br>
            <a:r>
              <a:rPr lang="en-US" sz="2700" dirty="0" smtClean="0"/>
              <a:t>FY 2007-FY 2010</a:t>
            </a:r>
            <a:endParaRPr lang="en-US" sz="2700" dirty="0"/>
          </a:p>
        </p:txBody>
      </p:sp>
      <p:sp>
        <p:nvSpPr>
          <p:cNvPr id="6" name="TextBox 1"/>
          <p:cNvSpPr txBox="1"/>
          <p:nvPr/>
        </p:nvSpPr>
        <p:spPr>
          <a:xfrm>
            <a:off x="2819400" y="6393976"/>
            <a:ext cx="59436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baseline="0" dirty="0"/>
              <a:t>: </a:t>
            </a:r>
            <a:r>
              <a:rPr lang="en-US" sz="1200" baseline="0" dirty="0" smtClean="0"/>
              <a:t>Virginia Smiles for Children – Pediatric Dental Participation Report</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465702423"/>
              </p:ext>
            </p:extLst>
          </p:nvPr>
        </p:nvGraphicFramePr>
        <p:xfrm>
          <a:off x="762000" y="2209800"/>
          <a:ext cx="7620000" cy="401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4236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38200" y="609600"/>
            <a:ext cx="7467600" cy="1143000"/>
          </a:xfrm>
        </p:spPr>
        <p:txBody>
          <a:bodyPr>
            <a:noAutofit/>
          </a:bodyPr>
          <a:lstStyle/>
          <a:p>
            <a:r>
              <a:rPr lang="en-US" sz="3000" b="1" dirty="0" smtClean="0"/>
              <a:t>Number of Primary Care Physicians</a:t>
            </a:r>
            <a:br>
              <a:rPr lang="en-US" sz="3000" b="1" dirty="0" smtClean="0"/>
            </a:br>
            <a:r>
              <a:rPr lang="en-US" sz="2400" dirty="0" smtClean="0"/>
              <a:t>TJHD by Locality, 2011</a:t>
            </a:r>
            <a:endParaRPr lang="en-US" sz="2400" dirty="0"/>
          </a:p>
        </p:txBody>
      </p:sp>
      <p:sp>
        <p:nvSpPr>
          <p:cNvPr id="344116" name="Text Box 52"/>
          <p:cNvSpPr txBox="1">
            <a:spLocks noChangeArrowheads="1"/>
          </p:cNvSpPr>
          <p:nvPr/>
        </p:nvSpPr>
        <p:spPr bwMode="auto">
          <a:xfrm>
            <a:off x="1371600" y="6487925"/>
            <a:ext cx="7086600" cy="276999"/>
          </a:xfrm>
          <a:prstGeom prst="rect">
            <a:avLst/>
          </a:prstGeom>
          <a:solidFill>
            <a:schemeClr val="bg1"/>
          </a:solidFill>
          <a:ln w="9525">
            <a:solidFill>
              <a:schemeClr val="accent1"/>
            </a:solidFill>
            <a:miter lim="800000"/>
            <a:headEnd/>
            <a:tailEnd/>
          </a:ln>
          <a:effectLst/>
        </p:spPr>
        <p:txBody>
          <a:bodyPr wrap="square">
            <a:spAutoFit/>
          </a:bodyPr>
          <a:lstStyle/>
          <a:p>
            <a:pPr eaLnBrk="0" hangingPunct="0">
              <a:spcBef>
                <a:spcPct val="50000"/>
              </a:spcBef>
            </a:pPr>
            <a:r>
              <a:rPr lang="en-US" sz="1200" dirty="0" smtClean="0"/>
              <a:t>Source:  </a:t>
            </a:r>
            <a:r>
              <a:rPr lang="en-US" sz="1200" dirty="0"/>
              <a:t>UVA Physician Directory, </a:t>
            </a:r>
            <a:r>
              <a:rPr lang="en-US" sz="1200" dirty="0" smtClean="0"/>
              <a:t>Sentara Martha </a:t>
            </a:r>
            <a:r>
              <a:rPr lang="en-US" sz="1200" dirty="0"/>
              <a:t>Jefferson Hospital Physician </a:t>
            </a:r>
            <a:r>
              <a:rPr lang="en-US" sz="1200" dirty="0" smtClean="0"/>
              <a:t>directory, other</a:t>
            </a:r>
            <a:endParaRPr lang="en-US" sz="1200" dirty="0"/>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667834745"/>
              </p:ext>
            </p:extLst>
          </p:nvPr>
        </p:nvGraphicFramePr>
        <p:xfrm>
          <a:off x="838200" y="1676400"/>
          <a:ext cx="7467601" cy="4572002"/>
        </p:xfrm>
        <a:graphic>
          <a:graphicData uri="http://schemas.openxmlformats.org/drawingml/2006/table">
            <a:tbl>
              <a:tblPr/>
              <a:tblGrid>
                <a:gridCol w="2514600"/>
                <a:gridCol w="1024101"/>
                <a:gridCol w="982225"/>
                <a:gridCol w="982225"/>
                <a:gridCol w="982225"/>
                <a:gridCol w="982225"/>
              </a:tblGrid>
              <a:tr h="873290">
                <a:tc>
                  <a:txBody>
                    <a:bodyPr/>
                    <a:lstStyle/>
                    <a:p>
                      <a:pPr algn="l" fontAlgn="ctr"/>
                      <a:r>
                        <a:rPr lang="en-US" sz="16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Internal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400" b="1" i="0" u="none" strike="noStrike" dirty="0">
                          <a:latin typeface="+mn-lt"/>
                        </a:rPr>
                        <a:t>Pediatrics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Family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a:latin typeface="+mn-lt"/>
                        </a:rPr>
                        <a:t>OB/GYN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600" b="1" i="0" u="none" strike="noStrike" dirty="0" smtClean="0">
                          <a:latin typeface="+mn-lt"/>
                        </a:rPr>
                        <a:t>Geriatrics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smtClean="0">
                          <a:solidFill>
                            <a:schemeClr val="tx1"/>
                          </a:solidFill>
                          <a:latin typeface="+mn-lt"/>
                        </a:rPr>
                        <a:t>Albemarle</a:t>
                      </a:r>
                      <a:r>
                        <a:rPr lang="en-US" sz="1400" b="0" i="0" u="none" strike="noStrike" baseline="0" dirty="0" smtClean="0">
                          <a:solidFill>
                            <a:schemeClr val="tx1"/>
                          </a:solidFill>
                          <a:latin typeface="+mn-lt"/>
                        </a:rPr>
                        <a:t>/Charlottesville</a:t>
                      </a:r>
                      <a:endParaRPr lang="en-US" sz="14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chemeClr val="tx1"/>
                          </a:solidFill>
                          <a:latin typeface="+mn-lt"/>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chemeClr val="tx1"/>
                          </a:solidFill>
                          <a:latin typeface="+mn-lt"/>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chemeClr val="tx1"/>
                          </a:solidFill>
                          <a:latin typeface="+mn-lt"/>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chemeClr val="tx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smtClean="0">
                          <a:solidFill>
                            <a:schemeClr val="tx1"/>
                          </a:solidFill>
                          <a:latin typeface="+mn-lt"/>
                        </a:rPr>
                        <a:t>8</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16452">
                <a:tc>
                  <a:txBody>
                    <a:bodyPr/>
                    <a:lstStyle/>
                    <a:p>
                      <a:pPr algn="ctr" fontAlgn="ctr"/>
                      <a:r>
                        <a:rPr lang="en-US" sz="1400" b="0" i="0" u="none" strike="noStrike" dirty="0">
                          <a:latin typeface="+mn-lt"/>
                        </a:rPr>
                        <a:t>Fluvanna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smtClean="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6452">
                <a:tc>
                  <a:txBody>
                    <a:bodyPr/>
                    <a:lstStyle/>
                    <a:p>
                      <a:pPr algn="ctr" fontAlgn="ctr"/>
                      <a:r>
                        <a:rPr lang="en-US" sz="1400" b="0" i="0" u="none" strike="noStrike" dirty="0">
                          <a:latin typeface="+mn-lt"/>
                        </a:rPr>
                        <a:t>Greene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r>
                        <a:rPr lang="en-US" sz="14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1" i="0" u="none" strike="noStrike" dirty="0">
                          <a:latin typeface="+mn-lt"/>
                        </a:rPr>
                        <a:t>Louisa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a:latin typeface="+mn-lt"/>
                        </a:rPr>
                        <a:t> </a:t>
                      </a:r>
                      <a:r>
                        <a:rPr lang="en-US" sz="1400" b="1" i="0" u="none" strike="noStrike" dirty="0" smtClean="0">
                          <a:latin typeface="+mn-lt"/>
                        </a:rPr>
                        <a:t>-</a:t>
                      </a:r>
                      <a:endParaRPr lang="en-US" sz="14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smtClean="0">
                          <a:latin typeface="+mn-lt"/>
                        </a:rPr>
                        <a:t>-</a:t>
                      </a:r>
                      <a:endParaRPr lang="en-US" sz="14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16452">
                <a:tc>
                  <a:txBody>
                    <a:bodyPr/>
                    <a:lstStyle/>
                    <a:p>
                      <a:pPr algn="ctr" fontAlgn="ctr"/>
                      <a:r>
                        <a:rPr lang="en-US" sz="1400" b="0" i="0" u="none" strike="noStrike" dirty="0">
                          <a:latin typeface="+mn-lt"/>
                        </a:rPr>
                        <a:t>Nelson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 </a:t>
                      </a: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6452">
                <a:tc>
                  <a:txBody>
                    <a:bodyPr/>
                    <a:lstStyle/>
                    <a:p>
                      <a:pPr algn="ctr" fontAlgn="ctr"/>
                      <a:r>
                        <a:rPr lang="en-US" sz="1400" b="0" i="0" u="none" strike="noStrike" dirty="0">
                          <a:latin typeface="+mn-lt"/>
                        </a:rPr>
                        <a:t>TJHD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smtClean="0">
                          <a:latin typeface="+mn-lt"/>
                        </a:rPr>
                        <a:t>9</a:t>
                      </a:r>
                      <a:endParaRPr lang="en-US" sz="14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4250148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1" y="614996"/>
            <a:ext cx="7620000" cy="1143000"/>
          </a:xfrm>
        </p:spPr>
        <p:txBody>
          <a:bodyPr>
            <a:noAutofit/>
          </a:bodyPr>
          <a:lstStyle/>
          <a:p>
            <a:r>
              <a:rPr lang="en-US" sz="3000" b="1" dirty="0" smtClean="0">
                <a:solidFill>
                  <a:schemeClr val="tx1"/>
                </a:solidFill>
              </a:rPr>
              <a:t>Number of Primary Care Physicians</a:t>
            </a:r>
            <a:br>
              <a:rPr lang="en-US" sz="3000" b="1" dirty="0" smtClean="0">
                <a:solidFill>
                  <a:schemeClr val="tx1"/>
                </a:solidFill>
              </a:rPr>
            </a:br>
            <a:r>
              <a:rPr lang="en-US" sz="2800" dirty="0" smtClean="0">
                <a:solidFill>
                  <a:schemeClr val="tx1"/>
                </a:solidFill>
              </a:rPr>
              <a:t>2012</a:t>
            </a:r>
            <a:endParaRPr lang="en-US" sz="2400" dirty="0">
              <a:solidFill>
                <a:schemeClr val="tx1"/>
              </a:solidFill>
            </a:endParaRPr>
          </a:p>
        </p:txBody>
      </p:sp>
      <p:sp>
        <p:nvSpPr>
          <p:cNvPr id="9" name="TextBox 8"/>
          <p:cNvSpPr txBox="1"/>
          <p:nvPr/>
        </p:nvSpPr>
        <p:spPr>
          <a:xfrm>
            <a:off x="585317" y="1680451"/>
            <a:ext cx="7620000" cy="400110"/>
          </a:xfrm>
          <a:prstGeom prst="rect">
            <a:avLst/>
          </a:prstGeom>
          <a:noFill/>
        </p:spPr>
        <p:txBody>
          <a:bodyPr wrap="square" rtlCol="0">
            <a:spAutoFit/>
          </a:bodyPr>
          <a:lstStyle/>
          <a:p>
            <a:pPr algn="ctr"/>
            <a:r>
              <a:rPr lang="en-US" sz="2000" dirty="0" smtClean="0"/>
              <a:t>There is </a:t>
            </a:r>
            <a:r>
              <a:rPr lang="en-US" sz="2000" b="1" dirty="0" smtClean="0"/>
              <a:t>1 </a:t>
            </a:r>
            <a:r>
              <a:rPr lang="en-US" sz="2000" dirty="0" smtClean="0"/>
              <a:t>Primary Care Physician for every:</a:t>
            </a:r>
            <a:endParaRPr lang="en-US" sz="2000" dirty="0"/>
          </a:p>
        </p:txBody>
      </p:sp>
      <p:sp>
        <p:nvSpPr>
          <p:cNvPr id="10" name="TextBox 9"/>
          <p:cNvSpPr txBox="1"/>
          <p:nvPr/>
        </p:nvSpPr>
        <p:spPr>
          <a:xfrm>
            <a:off x="4572585" y="6459529"/>
            <a:ext cx="3965779"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12" name="Diagram 11"/>
          <p:cNvGraphicFramePr/>
          <p:nvPr>
            <p:extLst>
              <p:ext uri="{D42A27DB-BD31-4B8C-83A1-F6EECF244321}">
                <p14:modId xmlns:p14="http://schemas.microsoft.com/office/powerpoint/2010/main" val="1788652197"/>
              </p:ext>
            </p:extLst>
          </p:nvPr>
        </p:nvGraphicFramePr>
        <p:xfrm>
          <a:off x="800685" y="2209800"/>
          <a:ext cx="750511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37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792033"/>
            <a:ext cx="7696200" cy="1905000"/>
          </a:xfrm>
        </p:spPr>
        <p:txBody>
          <a:bodyPr>
            <a:noAutofit/>
          </a:bodyPr>
          <a:lstStyle/>
          <a:p>
            <a:r>
              <a:rPr lang="en-US" sz="3000" b="1" dirty="0" smtClean="0">
                <a:solidFill>
                  <a:schemeClr val="tx1"/>
                </a:solidFill>
              </a:rPr>
              <a:t>Number of </a:t>
            </a:r>
            <a:r>
              <a:rPr lang="en-US" sz="3000" b="1" i="1" dirty="0" smtClean="0">
                <a:solidFill>
                  <a:schemeClr val="tx1"/>
                </a:solidFill>
              </a:rPr>
              <a:t>Other</a:t>
            </a:r>
            <a:r>
              <a:rPr lang="en-US" sz="3000" b="1" dirty="0" smtClean="0">
                <a:solidFill>
                  <a:schemeClr val="tx1"/>
                </a:solidFill>
              </a:rPr>
              <a:t> Primary Care Providers</a:t>
            </a:r>
            <a:r>
              <a:rPr lang="en-US" sz="3600" b="1" dirty="0" smtClean="0">
                <a:solidFill>
                  <a:schemeClr val="tx1"/>
                </a:solidFill>
              </a:rPr>
              <a:t/>
            </a:r>
            <a:br>
              <a:rPr lang="en-US" sz="3600" b="1" dirty="0" smtClean="0">
                <a:solidFill>
                  <a:schemeClr val="tx1"/>
                </a:solidFill>
              </a:rPr>
            </a:br>
            <a:r>
              <a:rPr lang="en-US" sz="2500" dirty="0" smtClean="0">
                <a:solidFill>
                  <a:schemeClr val="tx1"/>
                </a:solidFill>
              </a:rPr>
              <a:t>(Nurse Practitioners, Physician Assistants, &amp; Clinical Nurse Specialists </a:t>
            </a:r>
            <a:br>
              <a:rPr lang="en-US" sz="2500" dirty="0" smtClean="0">
                <a:solidFill>
                  <a:schemeClr val="tx1"/>
                </a:solidFill>
              </a:rPr>
            </a:br>
            <a:r>
              <a:rPr lang="en-US" sz="2500" dirty="0" smtClean="0">
                <a:solidFill>
                  <a:schemeClr val="tx1"/>
                </a:solidFill>
              </a:rPr>
              <a:t>who provide primary care)</a:t>
            </a:r>
            <a:r>
              <a:rPr lang="en-US" sz="2500" b="1" dirty="0" smtClean="0">
                <a:solidFill>
                  <a:schemeClr val="tx1"/>
                </a:solidFill>
              </a:rPr>
              <a:t/>
            </a:r>
            <a:br>
              <a:rPr lang="en-US" sz="2500" b="1" dirty="0" smtClean="0">
                <a:solidFill>
                  <a:schemeClr val="tx1"/>
                </a:solidFill>
              </a:rPr>
            </a:br>
            <a:r>
              <a:rPr lang="en-US" sz="2400" b="1" dirty="0" smtClean="0">
                <a:solidFill>
                  <a:schemeClr val="tx1"/>
                </a:solidFill>
              </a:rPr>
              <a:t>2014</a:t>
            </a:r>
            <a:endParaRPr lang="en-US" sz="2400" b="1" dirty="0">
              <a:solidFill>
                <a:schemeClr val="tx1"/>
              </a:solidFill>
            </a:endParaRPr>
          </a:p>
        </p:txBody>
      </p:sp>
      <p:sp>
        <p:nvSpPr>
          <p:cNvPr id="5" name="TextBox 4"/>
          <p:cNvSpPr txBox="1"/>
          <p:nvPr/>
        </p:nvSpPr>
        <p:spPr>
          <a:xfrm>
            <a:off x="774510" y="2667000"/>
            <a:ext cx="7696200" cy="477054"/>
          </a:xfrm>
          <a:prstGeom prst="rect">
            <a:avLst/>
          </a:prstGeom>
          <a:noFill/>
        </p:spPr>
        <p:txBody>
          <a:bodyPr wrap="square" rtlCol="0">
            <a:spAutoFit/>
          </a:bodyPr>
          <a:lstStyle/>
          <a:p>
            <a:pPr algn="ctr"/>
            <a:r>
              <a:rPr lang="en-US" sz="2400" dirty="0" smtClean="0"/>
              <a:t>There is </a:t>
            </a:r>
            <a:r>
              <a:rPr lang="en-US" sz="2400" b="1" dirty="0" smtClean="0"/>
              <a:t>1 </a:t>
            </a:r>
            <a:r>
              <a:rPr lang="en-US" sz="2400" i="1" dirty="0" smtClean="0"/>
              <a:t>Other</a:t>
            </a:r>
            <a:r>
              <a:rPr lang="en-US" sz="2400" b="1" dirty="0" smtClean="0"/>
              <a:t> </a:t>
            </a:r>
            <a:r>
              <a:rPr lang="en-US" sz="2400" dirty="0" smtClean="0"/>
              <a:t>Primary Care Provider for every:</a:t>
            </a:r>
            <a:endParaRPr lang="en-US" sz="2400" dirty="0"/>
          </a:p>
        </p:txBody>
      </p:sp>
      <p:sp>
        <p:nvSpPr>
          <p:cNvPr id="8" name="TextBox 7"/>
          <p:cNvSpPr txBox="1"/>
          <p:nvPr/>
        </p:nvSpPr>
        <p:spPr>
          <a:xfrm>
            <a:off x="4622610" y="6456700"/>
            <a:ext cx="3848100"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9" name="Diagram 8"/>
          <p:cNvGraphicFramePr/>
          <p:nvPr>
            <p:extLst>
              <p:ext uri="{D42A27DB-BD31-4B8C-83A1-F6EECF244321}">
                <p14:modId xmlns:p14="http://schemas.microsoft.com/office/powerpoint/2010/main" val="2852542694"/>
              </p:ext>
            </p:extLst>
          </p:nvPr>
        </p:nvGraphicFramePr>
        <p:xfrm>
          <a:off x="1066800" y="3048000"/>
          <a:ext cx="723445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570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38200" y="685800"/>
            <a:ext cx="7467600" cy="1219200"/>
          </a:xfrm>
        </p:spPr>
        <p:txBody>
          <a:bodyPr>
            <a:noAutofit/>
          </a:bodyPr>
          <a:lstStyle/>
          <a:p>
            <a:r>
              <a:rPr lang="en-US" sz="3000" b="1" dirty="0" smtClean="0">
                <a:solidFill>
                  <a:schemeClr val="tx2"/>
                </a:solidFill>
              </a:rPr>
              <a:t>Number of Mental Health Providers </a:t>
            </a:r>
            <a:r>
              <a:rPr lang="en-US" sz="3000" dirty="0" smtClean="0">
                <a:solidFill>
                  <a:schemeClr val="tx2"/>
                </a:solidFill>
              </a:rPr>
              <a:t/>
            </a:r>
            <a:br>
              <a:rPr lang="en-US" sz="3000" dirty="0" smtClean="0">
                <a:solidFill>
                  <a:schemeClr val="tx2"/>
                </a:solidFill>
              </a:rPr>
            </a:br>
            <a:r>
              <a:rPr lang="en-US" sz="2400" dirty="0" smtClean="0">
                <a:solidFill>
                  <a:schemeClr val="tx2"/>
                </a:solidFill>
              </a:rPr>
              <a:t>Thomas Jefferson Health District, 2011</a:t>
            </a:r>
            <a:endParaRPr lang="en-US" sz="2400" dirty="0">
              <a:solidFill>
                <a:schemeClr val="tx2"/>
              </a:solidFill>
            </a:endParaRPr>
          </a:p>
        </p:txBody>
      </p:sp>
      <p:sp>
        <p:nvSpPr>
          <p:cNvPr id="344116" name="Text Box 52"/>
          <p:cNvSpPr txBox="1">
            <a:spLocks noChangeArrowheads="1"/>
          </p:cNvSpPr>
          <p:nvPr/>
        </p:nvSpPr>
        <p:spPr bwMode="auto">
          <a:xfrm>
            <a:off x="5562600" y="6444864"/>
            <a:ext cx="2895600" cy="276999"/>
          </a:xfrm>
          <a:prstGeom prst="rect">
            <a:avLst/>
          </a:prstGeom>
          <a:solidFill>
            <a:schemeClr val="bg1"/>
          </a:solidFill>
          <a:ln w="9525">
            <a:solidFill>
              <a:schemeClr val="accent1"/>
            </a:solidFill>
            <a:miter lim="800000"/>
            <a:headEnd/>
            <a:tailEnd/>
          </a:ln>
          <a:effectLst/>
        </p:spPr>
        <p:txBody>
          <a:bodyPr wrap="square">
            <a:spAutoFit/>
          </a:bodyPr>
          <a:lstStyle/>
          <a:p>
            <a:pPr eaLnBrk="0" hangingPunct="0">
              <a:spcBef>
                <a:spcPct val="50000"/>
              </a:spcBef>
            </a:pPr>
            <a:r>
              <a:rPr lang="en-US" sz="1200" dirty="0" smtClean="0"/>
              <a:t>Source:  Mental Health America</a:t>
            </a:r>
            <a:endParaRPr lang="en-US" sz="1200" dirty="0"/>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4284283360"/>
              </p:ext>
            </p:extLst>
          </p:nvPr>
        </p:nvGraphicFramePr>
        <p:xfrm>
          <a:off x="838199" y="1752603"/>
          <a:ext cx="7467602" cy="4419595"/>
        </p:xfrm>
        <a:graphic>
          <a:graphicData uri="http://schemas.openxmlformats.org/drawingml/2006/table">
            <a:tbl>
              <a:tblPr/>
              <a:tblGrid>
                <a:gridCol w="1397679"/>
                <a:gridCol w="1277879"/>
                <a:gridCol w="1198011"/>
                <a:gridCol w="1198011"/>
                <a:gridCol w="1198011"/>
                <a:gridCol w="1198011"/>
              </a:tblGrid>
              <a:tr h="355410">
                <a:tc rowSpan="2">
                  <a:txBody>
                    <a:bodyPr/>
                    <a:lstStyle/>
                    <a:p>
                      <a:pPr algn="l" fontAlgn="ctr"/>
                      <a:r>
                        <a:rPr lang="en-US" sz="1600" b="0" i="0" u="none" strike="noStrike" dirty="0">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1600" b="1" i="0" u="none" strike="noStrike" dirty="0" smtClean="0">
                          <a:latin typeface="+mn-lt"/>
                        </a:rPr>
                        <a:t>Clinicians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3">
                  <a:txBody>
                    <a:bodyPr/>
                    <a:lstStyle/>
                    <a:p>
                      <a:pPr algn="ctr" rtl="0" fontAlgn="t"/>
                      <a:r>
                        <a:rPr lang="en-US" sz="1600" b="1" i="0" u="none" strike="noStrike" dirty="0" smtClean="0">
                          <a:latin typeface="+mn-lt"/>
                        </a:rPr>
                        <a:t>Practices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rtl="0" fontAlgn="t"/>
                      <a:endParaRPr lang="en-US" sz="1800" b="1"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120720">
                <a:tc vMerge="1">
                  <a:txBody>
                    <a:bodyPr/>
                    <a:lstStyle/>
                    <a:p>
                      <a:pPr algn="l" fontAlgn="ctr"/>
                      <a:endParaRPr lang="en-US" sz="16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t"/>
                      <a:r>
                        <a:rPr lang="en-US" sz="1600" b="1" i="0" u="none" strike="noStrike" dirty="0" smtClean="0">
                          <a:latin typeface="+mn-lt"/>
                        </a:rPr>
                        <a:t>Psychiatrists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fontAlgn="t"/>
                      <a:r>
                        <a:rPr lang="en-US" sz="1600" b="1" i="0" u="none" strike="noStrike" dirty="0" smtClean="0">
                          <a:latin typeface="+mn-lt"/>
                        </a:rPr>
                        <a:t>Licensed</a:t>
                      </a:r>
                      <a:r>
                        <a:rPr lang="en-US" sz="1600" b="1" i="0" u="none" strike="noStrike" baseline="0" dirty="0" smtClean="0">
                          <a:latin typeface="+mn-lt"/>
                        </a:rPr>
                        <a:t>  Therapists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fontAlgn="t"/>
                      <a:r>
                        <a:rPr lang="en-US" sz="1600" b="1" i="0" u="none" strike="noStrike" dirty="0" smtClean="0">
                          <a:latin typeface="+mn-lt"/>
                        </a:rPr>
                        <a:t>Total</a:t>
                      </a:r>
                      <a:r>
                        <a:rPr lang="en-US" sz="1600" b="1" i="0" u="none" strike="noStrike" baseline="0" dirty="0" smtClean="0">
                          <a:latin typeface="+mn-lt"/>
                        </a:rPr>
                        <a:t> Practices</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t"/>
                      <a:r>
                        <a:rPr lang="en-US" sz="1600" b="1" i="0" u="none" strike="noStrike" dirty="0" smtClean="0">
                          <a:latin typeface="+mn-lt"/>
                        </a:rPr>
                        <a:t>Practices</a:t>
                      </a:r>
                      <a:r>
                        <a:rPr lang="en-US" sz="1600" b="1" i="0" u="none" strike="noStrike" baseline="0" dirty="0" smtClean="0">
                          <a:latin typeface="+mn-lt"/>
                        </a:rPr>
                        <a:t> Serving Youth</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t"/>
                      <a:r>
                        <a:rPr lang="en-US" sz="1600" b="1" i="0" u="none" strike="noStrike" baseline="0" dirty="0" smtClean="0">
                          <a:latin typeface="+mn-lt"/>
                        </a:rPr>
                        <a:t>Practices Accepting Medicaid</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840540">
                <a:tc>
                  <a:txBody>
                    <a:bodyPr/>
                    <a:lstStyle/>
                    <a:p>
                      <a:pPr algn="ctr" fontAlgn="ctr"/>
                      <a:r>
                        <a:rPr lang="en-US" sz="1600" b="1" i="0" u="none" strike="noStrike" dirty="0" smtClean="0">
                          <a:solidFill>
                            <a:schemeClr val="tx1"/>
                          </a:solidFill>
                          <a:latin typeface="+mn-lt"/>
                        </a:rPr>
                        <a:t>Albemarle</a:t>
                      </a:r>
                      <a:r>
                        <a:rPr lang="en-US" sz="1600" b="1" i="0" u="none" strike="noStrike" baseline="0" dirty="0" smtClean="0">
                          <a:solidFill>
                            <a:schemeClr val="tx1"/>
                          </a:solidFill>
                          <a:latin typeface="+mn-lt"/>
                        </a:rPr>
                        <a:t>/</a:t>
                      </a:r>
                    </a:p>
                    <a:p>
                      <a:pPr algn="ctr" fontAlgn="ctr"/>
                      <a:r>
                        <a:rPr lang="en-US" sz="1600" b="1" i="0" u="none" strike="noStrike" baseline="0" dirty="0" smtClean="0">
                          <a:solidFill>
                            <a:schemeClr val="tx1"/>
                          </a:solidFill>
                          <a:latin typeface="+mn-lt"/>
                        </a:rPr>
                        <a:t>Charlottesville</a:t>
                      </a:r>
                      <a:endParaRPr lang="en-US" sz="16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smtClean="0">
                          <a:solidFill>
                            <a:schemeClr val="tx1"/>
                          </a:solidFill>
                          <a:latin typeface="+mn-lt"/>
                        </a:rPr>
                        <a:t>24</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solidFill>
                            <a:schemeClr val="tx1"/>
                          </a:solidFill>
                          <a:latin typeface="+mn-lt"/>
                        </a:rPr>
                        <a:t>115</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solidFill>
                            <a:schemeClr val="tx1"/>
                          </a:solidFill>
                          <a:latin typeface="+mn-lt"/>
                        </a:rPr>
                        <a:t>66</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solidFill>
                            <a:schemeClr val="tx1"/>
                          </a:solidFill>
                          <a:latin typeface="+mn-lt"/>
                        </a:rPr>
                        <a:t>7</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solidFill>
                            <a:schemeClr val="tx1"/>
                          </a:solidFill>
                          <a:latin typeface="+mn-lt"/>
                        </a:rPr>
                        <a:t>35</a:t>
                      </a:r>
                      <a:endParaRPr lang="en-US" sz="1600" b="0"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Fluvanna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0" i="0" u="none" strike="noStrike" dirty="0">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en-US" sz="1600" b="0" i="0" u="none" strike="noStrike" dirty="0">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20585">
                <a:tc>
                  <a:txBody>
                    <a:bodyPr/>
                    <a:lstStyle/>
                    <a:p>
                      <a:pPr algn="ctr" fontAlgn="ctr"/>
                      <a:r>
                        <a:rPr lang="en-US" sz="1600" b="1" i="0" u="none" strike="noStrike" dirty="0">
                          <a:latin typeface="+mn-lt"/>
                        </a:rPr>
                        <a:t>Greene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0</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1</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585">
                <a:tc>
                  <a:txBody>
                    <a:bodyPr/>
                    <a:lstStyle/>
                    <a:p>
                      <a:pPr algn="ctr" fontAlgn="ctr"/>
                      <a:r>
                        <a:rPr lang="en-US" sz="1600" b="1" i="0" u="none" strike="noStrike" dirty="0">
                          <a:latin typeface="+mn-lt"/>
                        </a:rPr>
                        <a:t>Louisa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1" i="0" u="none" strike="noStrike" dirty="0">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1" i="0" u="none" strike="noStrike" dirty="0" smtClean="0">
                          <a:latin typeface="+mn-lt"/>
                        </a:rPr>
                        <a:t>15</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1" i="0" u="none" strike="noStrike" dirty="0" smtClean="0">
                          <a:latin typeface="+mn-lt"/>
                        </a:rPr>
                        <a:t>3</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1" i="0" u="none" strike="noStrike" dirty="0" smtClean="0">
                          <a:latin typeface="+mn-lt"/>
                        </a:rPr>
                        <a:t>1</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1" i="0" u="none" strike="noStrike" dirty="0">
                          <a:latin typeface="+mn-lt"/>
                        </a:rPr>
                        <a:t> </a:t>
                      </a:r>
                      <a:r>
                        <a:rPr lang="en-US" sz="1600" b="1" i="0" u="none" strike="noStrike" dirty="0" smtClean="0">
                          <a:latin typeface="+mn-lt"/>
                        </a:rPr>
                        <a:t>1</a:t>
                      </a:r>
                      <a:endParaRPr lang="en-US" sz="16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20585">
                <a:tc>
                  <a:txBody>
                    <a:bodyPr/>
                    <a:lstStyle/>
                    <a:p>
                      <a:pPr algn="ctr" fontAlgn="ctr"/>
                      <a:r>
                        <a:rPr lang="en-US" sz="1600" b="1" i="0" u="none" strike="noStrike" dirty="0">
                          <a:latin typeface="+mn-lt"/>
                        </a:rPr>
                        <a:t>Nelson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0</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3</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dirty="0">
                          <a:latin typeface="+mn-lt"/>
                        </a:rPr>
                        <a:t> </a:t>
                      </a:r>
                      <a:r>
                        <a:rPr lang="en-US" sz="1600" b="0" i="0" u="none" strike="noStrike" dirty="0" smtClean="0">
                          <a:latin typeface="+mn-lt"/>
                        </a:rPr>
                        <a:t>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20585">
                <a:tc>
                  <a:txBody>
                    <a:bodyPr/>
                    <a:lstStyle/>
                    <a:p>
                      <a:pPr algn="ctr" fontAlgn="ctr"/>
                      <a:r>
                        <a:rPr lang="en-US" sz="1600" b="1" i="0" u="none" strike="noStrike" dirty="0">
                          <a:latin typeface="+mn-lt"/>
                        </a:rPr>
                        <a:t>TJHD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26</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136</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en-US" sz="1600" b="0" i="0" u="none" strike="noStrike" dirty="0" smtClean="0">
                          <a:latin typeface="+mn-lt"/>
                        </a:rPr>
                        <a:t>74</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12</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600" b="0" i="0" u="none" strike="noStrike" dirty="0" smtClean="0">
                          <a:latin typeface="+mn-lt"/>
                        </a:rPr>
                        <a:t>40</a:t>
                      </a:r>
                      <a:endParaRPr lang="en-US" sz="16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094404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27582" y="510026"/>
            <a:ext cx="7620000" cy="1143000"/>
          </a:xfrm>
        </p:spPr>
        <p:txBody>
          <a:bodyPr>
            <a:noAutofit/>
          </a:bodyPr>
          <a:lstStyle/>
          <a:p>
            <a:r>
              <a:rPr lang="en-US" sz="3000" b="1" dirty="0" smtClean="0">
                <a:solidFill>
                  <a:schemeClr val="tx1"/>
                </a:solidFill>
              </a:rPr>
              <a:t>Number of Mental Health Providers </a:t>
            </a:r>
            <a:r>
              <a:rPr lang="en-US" sz="2800" dirty="0" smtClean="0">
                <a:solidFill>
                  <a:schemeClr val="tx1"/>
                </a:solidFill>
              </a:rPr>
              <a:t/>
            </a:r>
            <a:br>
              <a:rPr lang="en-US" sz="2800" dirty="0" smtClean="0">
                <a:solidFill>
                  <a:schemeClr val="tx1"/>
                </a:solidFill>
              </a:rPr>
            </a:br>
            <a:r>
              <a:rPr lang="en-US" sz="2600" dirty="0" smtClean="0">
                <a:solidFill>
                  <a:schemeClr val="tx1"/>
                </a:solidFill>
              </a:rPr>
              <a:t>2014</a:t>
            </a:r>
            <a:endParaRPr lang="en-US" sz="2600" dirty="0">
              <a:solidFill>
                <a:schemeClr val="tx1"/>
              </a:solidFill>
            </a:endParaRPr>
          </a:p>
        </p:txBody>
      </p:sp>
      <p:sp>
        <p:nvSpPr>
          <p:cNvPr id="2" name="TextBox 1"/>
          <p:cNvSpPr txBox="1"/>
          <p:nvPr/>
        </p:nvSpPr>
        <p:spPr>
          <a:xfrm>
            <a:off x="215492" y="1448076"/>
            <a:ext cx="8623707" cy="461665"/>
          </a:xfrm>
          <a:prstGeom prst="rect">
            <a:avLst/>
          </a:prstGeom>
          <a:noFill/>
        </p:spPr>
        <p:txBody>
          <a:bodyPr wrap="square" rtlCol="0">
            <a:spAutoFit/>
          </a:bodyPr>
          <a:lstStyle/>
          <a:p>
            <a:pPr algn="ctr"/>
            <a:r>
              <a:rPr lang="en-US" sz="2400" dirty="0" smtClean="0"/>
              <a:t>There is </a:t>
            </a:r>
            <a:r>
              <a:rPr lang="en-US" sz="2400" b="1" dirty="0" smtClean="0"/>
              <a:t>1 </a:t>
            </a:r>
            <a:r>
              <a:rPr lang="en-US" sz="2400" dirty="0" smtClean="0"/>
              <a:t>Mental Health Provider for every:</a:t>
            </a:r>
            <a:endParaRPr lang="en-US" sz="2400" dirty="0"/>
          </a:p>
        </p:txBody>
      </p:sp>
      <p:sp>
        <p:nvSpPr>
          <p:cNvPr id="3" name="TextBox 2"/>
          <p:cNvSpPr txBox="1"/>
          <p:nvPr/>
        </p:nvSpPr>
        <p:spPr>
          <a:xfrm>
            <a:off x="4724400" y="6435574"/>
            <a:ext cx="3969158" cy="307777"/>
          </a:xfrm>
          <a:prstGeom prst="rect">
            <a:avLst/>
          </a:prstGeom>
          <a:solidFill>
            <a:schemeClr val="bg1"/>
          </a:solidFill>
          <a:ln>
            <a:solidFill>
              <a:schemeClr val="accent1"/>
            </a:solidFill>
          </a:ln>
        </p:spPr>
        <p:txBody>
          <a:bodyPr wrap="square" rtlCol="0">
            <a:spAutoFit/>
          </a:bodyPr>
          <a:lstStyle/>
          <a:p>
            <a:r>
              <a:rPr lang="en-US" sz="1400" dirty="0" smtClean="0"/>
              <a:t>Data source: U.S. County Health Rankings</a:t>
            </a:r>
            <a:endParaRPr lang="en-US" sz="1400" dirty="0"/>
          </a:p>
        </p:txBody>
      </p:sp>
      <p:graphicFrame>
        <p:nvGraphicFramePr>
          <p:cNvPr id="10" name="Diagram 9"/>
          <p:cNvGraphicFramePr/>
          <p:nvPr>
            <p:extLst>
              <p:ext uri="{D42A27DB-BD31-4B8C-83A1-F6EECF244321}">
                <p14:modId xmlns:p14="http://schemas.microsoft.com/office/powerpoint/2010/main" val="1389988567"/>
              </p:ext>
            </p:extLst>
          </p:nvPr>
        </p:nvGraphicFramePr>
        <p:xfrm>
          <a:off x="761999" y="1808708"/>
          <a:ext cx="7575345" cy="2283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648970757"/>
              </p:ext>
            </p:extLst>
          </p:nvPr>
        </p:nvGraphicFramePr>
        <p:xfrm>
          <a:off x="679245" y="4191000"/>
          <a:ext cx="7696200" cy="2052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28006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256587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609600"/>
            <a:ext cx="8229600" cy="1143000"/>
          </a:xfrm>
        </p:spPr>
        <p:txBody>
          <a:bodyPr/>
          <a:lstStyle/>
          <a:p>
            <a:r>
              <a:rPr lang="fr-FR" sz="3600" b="1" dirty="0"/>
              <a:t>Population Change</a:t>
            </a:r>
            <a:r>
              <a:rPr lang="fr-FR" sz="3200" dirty="0"/>
              <a:t/>
            </a:r>
            <a:br>
              <a:rPr lang="fr-FR" sz="3200" dirty="0"/>
            </a:br>
            <a:r>
              <a:rPr lang="fr-FR" sz="2800" dirty="0"/>
              <a:t> </a:t>
            </a:r>
            <a:r>
              <a:rPr lang="en-US" sz="2800" dirty="0" smtClean="0"/>
              <a:t>Louisa</a:t>
            </a:r>
            <a:r>
              <a:rPr lang="fr-FR" sz="2800" dirty="0" smtClean="0"/>
              <a:t>, 2010-14</a:t>
            </a:r>
            <a:endParaRPr lang="en-US" sz="2800" dirty="0"/>
          </a:p>
        </p:txBody>
      </p:sp>
      <p:sp>
        <p:nvSpPr>
          <p:cNvPr id="5" name="TextBox 1"/>
          <p:cNvSpPr txBox="1"/>
          <p:nvPr/>
        </p:nvSpPr>
        <p:spPr>
          <a:xfrm>
            <a:off x="4038600" y="6393577"/>
            <a:ext cx="4419600" cy="43170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a:t>
            </a:r>
            <a:r>
              <a:rPr lang="en-US" sz="1200" i="0" baseline="0" dirty="0">
                <a:latin typeface="+mn-lt"/>
                <a:ea typeface="+mn-ea"/>
                <a:cs typeface="+mn-cs"/>
              </a:rPr>
              <a:t>U.S. Census </a:t>
            </a:r>
            <a:r>
              <a:rPr lang="en-US" sz="1200" i="0" baseline="0" dirty="0" smtClean="0">
                <a:latin typeface="+mn-lt"/>
                <a:ea typeface="+mn-ea"/>
                <a:cs typeface="+mn-cs"/>
              </a:rPr>
              <a:t>Bureau</a:t>
            </a:r>
            <a:r>
              <a:rPr lang="en-US" sz="1200" dirty="0" smtClean="0"/>
              <a:t> and the Weldon Cooper Center for Public Service Demographics Research Group</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786784398"/>
              </p:ext>
            </p:extLst>
          </p:nvPr>
        </p:nvGraphicFramePr>
        <p:xfrm>
          <a:off x="838201" y="762000"/>
          <a:ext cx="7467600"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38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609600"/>
            <a:ext cx="7467600" cy="1447800"/>
          </a:xfrm>
        </p:spPr>
        <p:txBody>
          <a:bodyPr>
            <a:normAutofit fontScale="90000"/>
          </a:bodyPr>
          <a:lstStyle/>
          <a:p>
            <a:r>
              <a:rPr lang="en-US" sz="3300" b="1" dirty="0" smtClean="0">
                <a:solidFill>
                  <a:schemeClr val="tx2"/>
                </a:solidFill>
              </a:rPr>
              <a:t>Decennial Percent Change in Population</a:t>
            </a:r>
            <a:r>
              <a:rPr lang="en-US" sz="3200" dirty="0">
                <a:solidFill>
                  <a:schemeClr val="tx2"/>
                </a:solidFill>
              </a:rPr>
              <a:t/>
            </a:r>
            <a:br>
              <a:rPr lang="en-US" sz="3200" dirty="0">
                <a:solidFill>
                  <a:schemeClr val="tx2"/>
                </a:solidFill>
              </a:rPr>
            </a:br>
            <a:r>
              <a:rPr lang="en-US" sz="2400" dirty="0" smtClean="0">
                <a:solidFill>
                  <a:schemeClr val="tx2"/>
                </a:solidFill>
              </a:rPr>
              <a:t>Albemarle, Charlottesville</a:t>
            </a:r>
            <a:r>
              <a:rPr lang="en-US" sz="2400" dirty="0">
                <a:solidFill>
                  <a:schemeClr val="tx2"/>
                </a:solidFill>
              </a:rPr>
              <a:t>, </a:t>
            </a:r>
            <a:r>
              <a:rPr lang="en-US" sz="2400" dirty="0" smtClean="0">
                <a:solidFill>
                  <a:schemeClr val="tx2"/>
                </a:solidFill>
              </a:rPr>
              <a:t>TJHD, and Virginia</a:t>
            </a:r>
            <a:br>
              <a:rPr lang="en-US" sz="2400" dirty="0" smtClean="0">
                <a:solidFill>
                  <a:schemeClr val="tx2"/>
                </a:solidFill>
              </a:rPr>
            </a:br>
            <a:r>
              <a:rPr lang="en-US" sz="2400" dirty="0" smtClean="0">
                <a:solidFill>
                  <a:schemeClr val="tx2"/>
                </a:solidFill>
              </a:rPr>
              <a:t>1990-2000, 2000-2010</a:t>
            </a:r>
            <a:endParaRPr lang="en-US" sz="2400" dirty="0">
              <a:solidFill>
                <a:schemeClr val="tx2"/>
              </a:solidFill>
            </a:endParaRPr>
          </a:p>
        </p:txBody>
      </p:sp>
      <p:sp>
        <p:nvSpPr>
          <p:cNvPr id="304132" name="Text Box 4"/>
          <p:cNvSpPr txBox="1">
            <a:spLocks noChangeArrowheads="1"/>
          </p:cNvSpPr>
          <p:nvPr/>
        </p:nvSpPr>
        <p:spPr bwMode="auto">
          <a:xfrm>
            <a:off x="2209800" y="6411723"/>
            <a:ext cx="6248400" cy="276999"/>
          </a:xfrm>
          <a:prstGeom prst="rect">
            <a:avLst/>
          </a:prstGeom>
          <a:solidFill>
            <a:schemeClr val="bg1"/>
          </a:solidFill>
          <a:ln w="9525">
            <a:solidFill>
              <a:schemeClr val="accent1"/>
            </a:solidFill>
            <a:miter lim="800000"/>
            <a:headEnd/>
            <a:tailEnd/>
          </a:ln>
          <a:effectLst/>
        </p:spPr>
        <p:txBody>
          <a:bodyPr wrap="square">
            <a:spAutoFit/>
          </a:bodyPr>
          <a:lstStyle/>
          <a:p>
            <a:pPr>
              <a:spcBef>
                <a:spcPct val="50000"/>
              </a:spcBef>
            </a:pPr>
            <a:r>
              <a:rPr lang="en-US" sz="1200" dirty="0" smtClean="0"/>
              <a:t>Source</a:t>
            </a:r>
            <a:r>
              <a:rPr lang="en-US" sz="1200" dirty="0"/>
              <a:t>: </a:t>
            </a:r>
            <a:r>
              <a:rPr lang="en-US" sz="1200" dirty="0" smtClean="0"/>
              <a:t>US Census Bureau and the Thomas Jefferson Planning District Commission</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529466493"/>
              </p:ext>
            </p:extLst>
          </p:nvPr>
        </p:nvGraphicFramePr>
        <p:xfrm>
          <a:off x="762000" y="2209800"/>
          <a:ext cx="7684565" cy="3108960"/>
        </p:xfrm>
        <a:graphic>
          <a:graphicData uri="http://schemas.openxmlformats.org/drawingml/2006/table">
            <a:tbl>
              <a:tblPr>
                <a:tableStyleId>{BC89EF96-8CEA-46FF-86C4-4CE0E7609802}</a:tableStyleId>
              </a:tblPr>
              <a:tblGrid>
                <a:gridCol w="1832405"/>
                <a:gridCol w="1097280"/>
                <a:gridCol w="1097280"/>
                <a:gridCol w="1097280"/>
                <a:gridCol w="1280160"/>
                <a:gridCol w="1280160"/>
              </a:tblGrid>
              <a:tr h="777240">
                <a:tc>
                  <a:txBody>
                    <a:bodyPr/>
                    <a:lstStyle/>
                    <a:p>
                      <a:pPr algn="l" fontAlgn="t"/>
                      <a:endParaRPr lang="en-US" sz="1400" b="0" i="0" u="none" strike="noStrike" dirty="0">
                        <a:latin typeface="+mn-lt"/>
                      </a:endParaRPr>
                    </a:p>
                  </a:txBody>
                  <a:tcPr marL="9525" marR="9525" marT="9525" marB="0">
                    <a:solidFill>
                      <a:schemeClr val="accent1">
                        <a:lumMod val="20000"/>
                        <a:lumOff val="80000"/>
                      </a:schemeClr>
                    </a:solidFill>
                  </a:tcPr>
                </a:tc>
                <a:tc>
                  <a:txBody>
                    <a:bodyPr/>
                    <a:lstStyle/>
                    <a:p>
                      <a:pPr algn="ctr" fontAlgn="t"/>
                      <a:r>
                        <a:rPr lang="en-US" sz="1600" b="1" u="none" strike="noStrike" dirty="0">
                          <a:latin typeface="+mn-lt"/>
                        </a:rPr>
                        <a:t>1990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2000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2010</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 Change </a:t>
                      </a:r>
                      <a:endParaRPr lang="en-US" sz="1600" b="1" u="none" strike="noStrike" dirty="0" smtClean="0">
                        <a:latin typeface="+mn-lt"/>
                      </a:endParaRPr>
                    </a:p>
                    <a:p>
                      <a:pPr algn="ctr" fontAlgn="t"/>
                      <a:r>
                        <a:rPr lang="en-US" sz="1600" b="1" u="none" strike="noStrike" dirty="0" smtClean="0">
                          <a:latin typeface="+mn-lt"/>
                        </a:rPr>
                        <a:t>1990-2000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b="1" u="none" strike="noStrike" dirty="0">
                          <a:latin typeface="+mn-lt"/>
                        </a:rPr>
                        <a:t>%Change </a:t>
                      </a:r>
                      <a:endParaRPr lang="en-US" sz="1600" b="1" u="none" strike="noStrike" dirty="0" smtClean="0">
                        <a:latin typeface="+mn-lt"/>
                      </a:endParaRPr>
                    </a:p>
                    <a:p>
                      <a:pPr algn="ctr" fontAlgn="t"/>
                      <a:r>
                        <a:rPr lang="en-US" sz="1600" b="1" u="none" strike="noStrike" dirty="0" smtClean="0">
                          <a:latin typeface="+mn-lt"/>
                        </a:rPr>
                        <a:t>2000-2010 </a:t>
                      </a:r>
                      <a:endParaRPr lang="en-US" sz="1600" b="1" i="0" u="none" strike="noStrike" dirty="0">
                        <a:latin typeface="+mn-lt"/>
                      </a:endParaRPr>
                    </a:p>
                  </a:txBody>
                  <a:tcPr marL="9525" marR="9525" marT="9525" marB="0" anchor="ctr">
                    <a:solidFill>
                      <a:schemeClr val="accent1">
                        <a:lumMod val="20000"/>
                        <a:lumOff val="80000"/>
                      </a:schemeClr>
                    </a:solidFill>
                  </a:tcPr>
                </a:tc>
              </a:tr>
              <a:tr h="777240">
                <a:tc>
                  <a:txBody>
                    <a:bodyPr/>
                    <a:lstStyle/>
                    <a:p>
                      <a:pPr algn="ctr" fontAlgn="t"/>
                      <a:r>
                        <a:rPr lang="en-US" sz="1600" b="1" u="none" strike="noStrike" dirty="0" smtClean="0">
                          <a:latin typeface="+mn-lt"/>
                        </a:rPr>
                        <a:t>Louisa</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rtl="0" fontAlgn="t"/>
                      <a:r>
                        <a:rPr lang="en-US" sz="1600" b="0" i="0" u="none" strike="noStrike" dirty="0" smtClean="0">
                          <a:latin typeface="+mn-lt"/>
                        </a:rPr>
                        <a:t>20,235</a:t>
                      </a:r>
                      <a:endParaRPr lang="en-US" sz="1600" b="0" i="0" u="none" strike="noStrike" dirty="0">
                        <a:latin typeface="+mn-lt"/>
                      </a:endParaRPr>
                    </a:p>
                  </a:txBody>
                  <a:tcPr marL="9525" marR="9525" marT="9525" marB="0" anchor="ctr"/>
                </a:tc>
                <a:tc>
                  <a:txBody>
                    <a:bodyPr/>
                    <a:lstStyle/>
                    <a:p>
                      <a:pPr algn="ctr" rtl="0" fontAlgn="t"/>
                      <a:r>
                        <a:rPr lang="en-US" sz="1600" b="0" i="0" u="none" strike="noStrike" dirty="0" smtClean="0">
                          <a:latin typeface="+mn-lt"/>
                        </a:rPr>
                        <a:t>25,627</a:t>
                      </a:r>
                      <a:endParaRPr lang="en-US" sz="1600" b="0" i="0" u="none" strike="noStrike" dirty="0">
                        <a:latin typeface="+mn-lt"/>
                      </a:endParaRPr>
                    </a:p>
                  </a:txBody>
                  <a:tcPr marL="9525" marR="9525" marT="9525" marB="0" anchor="ctr"/>
                </a:tc>
                <a:tc>
                  <a:txBody>
                    <a:bodyPr/>
                    <a:lstStyle/>
                    <a:p>
                      <a:pPr algn="ctr" rtl="0" fontAlgn="t"/>
                      <a:r>
                        <a:rPr lang="en-US" sz="1600" b="0" i="0" u="none" strike="noStrike" dirty="0" smtClean="0">
                          <a:latin typeface="+mn-lt"/>
                        </a:rPr>
                        <a:t>33,153</a:t>
                      </a:r>
                      <a:endParaRPr lang="en-US" sz="1600" b="0" i="0" u="none" strike="noStrike" dirty="0">
                        <a:latin typeface="+mn-lt"/>
                      </a:endParaRPr>
                    </a:p>
                  </a:txBody>
                  <a:tcPr marL="9525" marR="9525" marT="9525" marB="0" anchor="ctr"/>
                </a:tc>
                <a:tc>
                  <a:txBody>
                    <a:bodyPr/>
                    <a:lstStyle/>
                    <a:p>
                      <a:pPr algn="ctr" rtl="0" fontAlgn="t"/>
                      <a:r>
                        <a:rPr lang="en-US" sz="1600" b="0" i="0" u="none" strike="noStrike" dirty="0" smtClean="0">
                          <a:latin typeface="+mn-lt"/>
                        </a:rPr>
                        <a:t>64%</a:t>
                      </a:r>
                      <a:endParaRPr lang="en-US" sz="1600" b="0" i="0" u="none" strike="noStrike" dirty="0">
                        <a:latin typeface="+mn-lt"/>
                      </a:endParaRPr>
                    </a:p>
                  </a:txBody>
                  <a:tcPr marL="9525" marR="9525" marT="9525" marB="0" anchor="ctr"/>
                </a:tc>
                <a:tc>
                  <a:txBody>
                    <a:bodyPr/>
                    <a:lstStyle/>
                    <a:p>
                      <a:pPr algn="ctr" rtl="0" fontAlgn="t"/>
                      <a:r>
                        <a:rPr lang="en-US" sz="1600" b="0" i="0" u="none" strike="noStrike" dirty="0" smtClean="0">
                          <a:latin typeface="+mn-lt"/>
                        </a:rPr>
                        <a:t>30%</a:t>
                      </a:r>
                      <a:endParaRPr lang="en-US" sz="1600" b="0" i="0" u="none" strike="noStrike" dirty="0">
                        <a:latin typeface="+mn-lt"/>
                      </a:endParaRPr>
                    </a:p>
                  </a:txBody>
                  <a:tcPr marL="9525" marR="9525" marT="9525" marB="0" anchor="ctr"/>
                </a:tc>
              </a:tr>
              <a:tr h="777240">
                <a:tc>
                  <a:txBody>
                    <a:bodyPr/>
                    <a:lstStyle/>
                    <a:p>
                      <a:pPr algn="ctr" fontAlgn="t"/>
                      <a:r>
                        <a:rPr lang="en-US" sz="1600" b="1" u="none" strike="noStrike" dirty="0">
                          <a:latin typeface="+mn-lt"/>
                        </a:rPr>
                        <a:t>TJHD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u="none" strike="noStrike">
                          <a:latin typeface="+mn-lt"/>
                        </a:rPr>
                        <a:t>164,458</a:t>
                      </a:r>
                      <a:endParaRPr lang="en-US" sz="1600" b="0" i="0" u="none" strike="noStrike">
                        <a:latin typeface="+mn-lt"/>
                      </a:endParaRPr>
                    </a:p>
                  </a:txBody>
                  <a:tcPr marL="9525" marR="9525" marT="9525" marB="0" anchor="ctr"/>
                </a:tc>
                <a:tc>
                  <a:txBody>
                    <a:bodyPr/>
                    <a:lstStyle/>
                    <a:p>
                      <a:pPr algn="ctr" fontAlgn="t"/>
                      <a:r>
                        <a:rPr lang="en-US" sz="1600" u="none" strike="noStrike">
                          <a:latin typeface="+mn-lt"/>
                        </a:rPr>
                        <a:t>199,648</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234,712</a:t>
                      </a:r>
                      <a:endParaRPr lang="en-US" sz="1600" b="0" i="0" u="none" strike="noStrike" dirty="0">
                        <a:latin typeface="+mn-lt"/>
                      </a:endParaRPr>
                    </a:p>
                  </a:txBody>
                  <a:tcPr marL="9525" marR="9525" marT="9525" marB="0" anchor="ctr"/>
                </a:tc>
                <a:tc>
                  <a:txBody>
                    <a:bodyPr/>
                    <a:lstStyle/>
                    <a:p>
                      <a:pPr algn="ctr" fontAlgn="t"/>
                      <a:r>
                        <a:rPr lang="en-US" sz="1600" u="none" strike="noStrike" dirty="0">
                          <a:latin typeface="+mn-lt"/>
                        </a:rPr>
                        <a:t>21%</a:t>
                      </a:r>
                      <a:endParaRPr lang="en-US" sz="1600" b="0" i="0" u="none" strike="noStrike" dirty="0">
                        <a:latin typeface="+mn-lt"/>
                      </a:endParaRPr>
                    </a:p>
                  </a:txBody>
                  <a:tcPr marL="9525" marR="9525" marT="9525" marB="0" anchor="ctr"/>
                </a:tc>
                <a:tc>
                  <a:txBody>
                    <a:bodyPr/>
                    <a:lstStyle/>
                    <a:p>
                      <a:pPr algn="ctr" fontAlgn="t"/>
                      <a:r>
                        <a:rPr lang="en-US" sz="1600" u="none" strike="noStrike" dirty="0">
                          <a:latin typeface="+mn-lt"/>
                        </a:rPr>
                        <a:t>18%</a:t>
                      </a:r>
                      <a:endParaRPr lang="en-US" sz="1600" b="0" i="0" u="none" strike="noStrike" dirty="0">
                        <a:latin typeface="+mn-lt"/>
                      </a:endParaRPr>
                    </a:p>
                  </a:txBody>
                  <a:tcPr marL="9525" marR="9525" marT="9525" marB="0" anchor="ctr"/>
                </a:tc>
              </a:tr>
              <a:tr h="777240">
                <a:tc>
                  <a:txBody>
                    <a:bodyPr/>
                    <a:lstStyle/>
                    <a:p>
                      <a:pPr algn="ctr" fontAlgn="t"/>
                      <a:r>
                        <a:rPr lang="en-US" sz="1600" b="1" u="none" strike="noStrike" dirty="0">
                          <a:latin typeface="+mn-lt"/>
                        </a:rPr>
                        <a:t>Virginia </a:t>
                      </a:r>
                      <a:endParaRPr lang="en-US" sz="1600" b="1" i="0" u="none" strike="noStrike" dirty="0">
                        <a:latin typeface="+mn-lt"/>
                      </a:endParaRPr>
                    </a:p>
                  </a:txBody>
                  <a:tcPr marL="9525" marR="9525" marT="9525" marB="0" anchor="ctr">
                    <a:solidFill>
                      <a:schemeClr val="accent1">
                        <a:lumMod val="20000"/>
                        <a:lumOff val="80000"/>
                      </a:schemeClr>
                    </a:solidFill>
                  </a:tcPr>
                </a:tc>
                <a:tc>
                  <a:txBody>
                    <a:bodyPr/>
                    <a:lstStyle/>
                    <a:p>
                      <a:pPr algn="ctr" fontAlgn="t"/>
                      <a:r>
                        <a:rPr lang="en-US" sz="1600" u="none" strike="noStrike">
                          <a:latin typeface="+mn-lt"/>
                        </a:rPr>
                        <a:t>6,187,358</a:t>
                      </a:r>
                      <a:endParaRPr lang="en-US" sz="1600" b="0" i="0" u="none" strike="noStrike">
                        <a:latin typeface="+mn-lt"/>
                      </a:endParaRPr>
                    </a:p>
                  </a:txBody>
                  <a:tcPr marL="9525" marR="9525" marT="9525" marB="0" anchor="ctr"/>
                </a:tc>
                <a:tc>
                  <a:txBody>
                    <a:bodyPr/>
                    <a:lstStyle/>
                    <a:p>
                      <a:pPr algn="ctr" fontAlgn="t"/>
                      <a:r>
                        <a:rPr lang="en-US" sz="1600" u="none" strike="noStrike">
                          <a:latin typeface="+mn-lt"/>
                        </a:rPr>
                        <a:t>7,078,515</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8,001,024</a:t>
                      </a:r>
                      <a:endParaRPr lang="en-US" sz="1600" b="0" i="0" u="none" strike="noStrike" dirty="0">
                        <a:latin typeface="+mn-lt"/>
                      </a:endParaRPr>
                    </a:p>
                  </a:txBody>
                  <a:tcPr marL="9525" marR="9525" marT="9525" marB="0" anchor="ctr"/>
                </a:tc>
                <a:tc>
                  <a:txBody>
                    <a:bodyPr/>
                    <a:lstStyle/>
                    <a:p>
                      <a:pPr algn="ctr" fontAlgn="t"/>
                      <a:r>
                        <a:rPr lang="en-US" sz="1600" u="none" strike="noStrike">
                          <a:latin typeface="+mn-lt"/>
                        </a:rPr>
                        <a:t>14%</a:t>
                      </a:r>
                      <a:endParaRPr lang="en-US" sz="1600" b="0" i="0" u="none" strike="noStrike">
                        <a:latin typeface="+mn-lt"/>
                      </a:endParaRPr>
                    </a:p>
                  </a:txBody>
                  <a:tcPr marL="9525" marR="9525" marT="9525" marB="0" anchor="ctr"/>
                </a:tc>
                <a:tc>
                  <a:txBody>
                    <a:bodyPr/>
                    <a:lstStyle/>
                    <a:p>
                      <a:pPr algn="ctr" fontAlgn="t"/>
                      <a:r>
                        <a:rPr lang="en-US" sz="1600" u="none" strike="noStrike" dirty="0">
                          <a:latin typeface="+mn-lt"/>
                        </a:rPr>
                        <a:t>13%</a:t>
                      </a:r>
                      <a:endParaRPr lang="en-US" sz="1600" b="0" i="0" u="none" strike="noStrike" dirty="0">
                        <a:latin typeface="+mn-lt"/>
                      </a:endParaRPr>
                    </a:p>
                  </a:txBody>
                  <a:tcPr marL="9525" marR="9525" marT="9525" marB="0" anchor="ctr"/>
                </a:tc>
              </a:tr>
            </a:tbl>
          </a:graphicData>
        </a:graphic>
      </p:graphicFrame>
    </p:spTree>
    <p:extLst>
      <p:ext uri="{BB962C8B-B14F-4D97-AF65-F5344CB8AC3E}">
        <p14:creationId xmlns:p14="http://schemas.microsoft.com/office/powerpoint/2010/main" val="30378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381000" y="304800"/>
            <a:ext cx="8763000" cy="990600"/>
          </a:xfrm>
        </p:spPr>
        <p:txBody>
          <a:bodyPr>
            <a:normAutofit/>
          </a:bodyPr>
          <a:lstStyle/>
          <a:p>
            <a:r>
              <a:rPr lang="en-US" sz="3200" b="1" dirty="0" smtClean="0"/>
              <a:t> Age and Sex Distribution, </a:t>
            </a:r>
            <a:r>
              <a:rPr lang="en-US" sz="3200" dirty="0" smtClean="0"/>
              <a:t>2014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of Health, Division of Health Statistics, 2014</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1899515434"/>
              </p:ext>
            </p:extLst>
          </p:nvPr>
        </p:nvGraphicFramePr>
        <p:xfrm>
          <a:off x="685800" y="1047069"/>
          <a:ext cx="7696200" cy="5201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54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609600"/>
            <a:ext cx="8229600" cy="1143000"/>
          </a:xfrm>
        </p:spPr>
        <p:txBody>
          <a:bodyPr/>
          <a:lstStyle/>
          <a:p>
            <a:r>
              <a:rPr lang="en-US" sz="3000" b="1" dirty="0" smtClean="0"/>
              <a:t>Age </a:t>
            </a:r>
            <a:r>
              <a:rPr lang="en-US" sz="3000" b="1" dirty="0"/>
              <a:t>Distribution </a:t>
            </a:r>
            <a:r>
              <a:rPr lang="en-US" sz="3200" dirty="0"/>
              <a:t/>
            </a:r>
            <a:br>
              <a:rPr lang="en-US" sz="3200" dirty="0"/>
            </a:br>
            <a:r>
              <a:rPr lang="en-US" sz="3200" dirty="0"/>
              <a:t> </a:t>
            </a:r>
            <a:r>
              <a:rPr lang="en-US" sz="2200" dirty="0" smtClean="0"/>
              <a:t>Albemarle and Charlottesville</a:t>
            </a:r>
            <a:r>
              <a:rPr lang="en-US" sz="2200" dirty="0"/>
              <a:t>, </a:t>
            </a:r>
            <a:r>
              <a:rPr lang="en-US" sz="2200" dirty="0" smtClean="0"/>
              <a:t>2000,2010</a:t>
            </a:r>
            <a:endParaRPr lang="en-US" sz="2200" dirty="0"/>
          </a:p>
        </p:txBody>
      </p:sp>
      <p:graphicFrame>
        <p:nvGraphicFramePr>
          <p:cNvPr id="4" name="Chart 3"/>
          <p:cNvGraphicFramePr/>
          <p:nvPr>
            <p:extLst>
              <p:ext uri="{D42A27DB-BD31-4B8C-83A1-F6EECF244321}">
                <p14:modId xmlns:p14="http://schemas.microsoft.com/office/powerpoint/2010/main" val="1550984619"/>
              </p:ext>
            </p:extLst>
          </p:nvPr>
        </p:nvGraphicFramePr>
        <p:xfrm>
          <a:off x="685800" y="1676400"/>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p:cNvSpPr txBox="1">
            <a:spLocks noChangeArrowheads="1"/>
          </p:cNvSpPr>
          <p:nvPr/>
        </p:nvSpPr>
        <p:spPr bwMode="auto">
          <a:xfrm>
            <a:off x="1143000" y="6457950"/>
            <a:ext cx="7315200" cy="266700"/>
          </a:xfrm>
          <a:prstGeom prst="rect">
            <a:avLst/>
          </a:prstGeom>
          <a:solidFill>
            <a:schemeClr val="bg1"/>
          </a:solidFill>
          <a:ln w="9525">
            <a:solidFill>
              <a:schemeClr val="accent1"/>
            </a:solidFill>
            <a:miter lim="800000"/>
            <a:headEnd/>
            <a:tailEnd/>
          </a:ln>
        </p:spPr>
        <p:txBody>
          <a:bodyPr/>
          <a:lstStyle/>
          <a:p>
            <a:pPr algn="r"/>
            <a:r>
              <a:rPr lang="en-US" sz="1200" dirty="0"/>
              <a:t>Source: US Census Bureau, Population Estimates by Selected Age Groups and Sex, County Level </a:t>
            </a:r>
          </a:p>
        </p:txBody>
      </p:sp>
    </p:spTree>
    <p:extLst>
      <p:ext uri="{BB962C8B-B14F-4D97-AF65-F5344CB8AC3E}">
        <p14:creationId xmlns:p14="http://schemas.microsoft.com/office/powerpoint/2010/main" val="10370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1066800" y="457200"/>
            <a:ext cx="6965245" cy="1202485"/>
          </a:xfrm>
        </p:spPr>
        <p:txBody>
          <a:bodyPr>
            <a:noAutofit/>
          </a:bodyPr>
          <a:lstStyle/>
          <a:p>
            <a:r>
              <a:rPr lang="en-US" sz="3200" dirty="0" smtClean="0"/>
              <a:t>Racial Composition, 2014</a:t>
            </a:r>
            <a:endParaRPr lang="en-US" sz="3200" dirty="0"/>
          </a:p>
        </p:txBody>
      </p:sp>
      <p:sp>
        <p:nvSpPr>
          <p:cNvPr id="310279" name="Rectangle 7"/>
          <p:cNvSpPr>
            <a:spLocks noChangeArrowheads="1"/>
          </p:cNvSpPr>
          <p:nvPr/>
        </p:nvSpPr>
        <p:spPr bwMode="auto">
          <a:xfrm>
            <a:off x="6291618" y="6438106"/>
            <a:ext cx="2165350" cy="274637"/>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US Census </a:t>
            </a:r>
            <a:r>
              <a:rPr lang="en-US" sz="1200" dirty="0" smtClean="0"/>
              <a:t>Bureau</a:t>
            </a:r>
            <a:endParaRPr lang="en-US" sz="1200" dirty="0"/>
          </a:p>
        </p:txBody>
      </p:sp>
      <p:sp>
        <p:nvSpPr>
          <p:cNvPr id="310274" name="Text Box 2"/>
          <p:cNvSpPr txBox="1">
            <a:spLocks noChangeArrowheads="1"/>
          </p:cNvSpPr>
          <p:nvPr/>
        </p:nvSpPr>
        <p:spPr bwMode="auto">
          <a:xfrm>
            <a:off x="3200400" y="1295400"/>
            <a:ext cx="28956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Louisa</a:t>
            </a:r>
            <a:endParaRPr lang="en-US" sz="2400" b="1" dirty="0"/>
          </a:p>
        </p:txBody>
      </p:sp>
      <p:graphicFrame>
        <p:nvGraphicFramePr>
          <p:cNvPr id="7" name="Chart 6"/>
          <p:cNvGraphicFramePr>
            <a:graphicFrameLocks/>
          </p:cNvGraphicFramePr>
          <p:nvPr>
            <p:extLst>
              <p:ext uri="{D42A27DB-BD31-4B8C-83A1-F6EECF244321}">
                <p14:modId xmlns:p14="http://schemas.microsoft.com/office/powerpoint/2010/main" val="2751415366"/>
              </p:ext>
            </p:extLst>
          </p:nvPr>
        </p:nvGraphicFramePr>
        <p:xfrm>
          <a:off x="762000" y="1676400"/>
          <a:ext cx="7467599" cy="456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261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3162</TotalTime>
  <Words>2585</Words>
  <Application>Microsoft Office PowerPoint</Application>
  <PresentationFormat>On-screen Show (4:3)</PresentationFormat>
  <Paragraphs>680</Paragraphs>
  <Slides>46</Slides>
  <Notes>37</Notes>
  <HiddenSlides>6</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Pushpin</vt:lpstr>
      <vt:lpstr>Improving Community Health  through Planning and Partnerships</vt:lpstr>
      <vt:lpstr>Things to keep in mind…</vt:lpstr>
      <vt:lpstr>PowerPoint Presentation</vt:lpstr>
      <vt:lpstr>PowerPoint Presentation</vt:lpstr>
      <vt:lpstr>Population Change  Louisa, 2010-14</vt:lpstr>
      <vt:lpstr>Decennial Percent Change in Population Albemarle, Charlottesville, TJHD, and Virginia 1990-2000, 2000-2010</vt:lpstr>
      <vt:lpstr> Age and Sex Distribution, 2014 </vt:lpstr>
      <vt:lpstr>Age Distribution   Albemarle and Charlottesville, 2000,2010</vt:lpstr>
      <vt:lpstr>Racial Composition, 2014</vt:lpstr>
      <vt:lpstr>Change in Hispanic Population Louisa, 2010-2014</vt:lpstr>
      <vt:lpstr>Limited English Proficient Students 2015-2016 School Year</vt:lpstr>
      <vt:lpstr>PowerPoint Presentation</vt:lpstr>
      <vt:lpstr>On-time Graduation Rate 2015</vt:lpstr>
      <vt:lpstr>    Educational Attainment, 2014</vt:lpstr>
      <vt:lpstr>Adult Literacy, 2003</vt:lpstr>
      <vt:lpstr>School Readiness, Kindergarteners Whose PALS-K Scores Were Below Kindergarten Readiness Levels  2014-15 School Year</vt:lpstr>
      <vt:lpstr>Socioeconomic Indicators</vt:lpstr>
      <vt:lpstr>Median Household Income, 2014</vt:lpstr>
      <vt:lpstr>Federal Poverty Guidelines</vt:lpstr>
      <vt:lpstr>Poverty Thresholds</vt:lpstr>
      <vt:lpstr>Persons in Poverty, 2014</vt:lpstr>
      <vt:lpstr>Persons in Poverty, 2010-14</vt:lpstr>
      <vt:lpstr>PowerPoint Presentation</vt:lpstr>
      <vt:lpstr>Households Receiving Supplemental Nutrition Assistance Program (SNAP) Benefits 2010-2014</vt:lpstr>
      <vt:lpstr>Students Eligible for Free/Reduced Lunch 2014-2015 School Year</vt:lpstr>
      <vt:lpstr>Unemployment Rate, 2014</vt:lpstr>
      <vt:lpstr>Health Resource Availability</vt:lpstr>
      <vt:lpstr>Estimated Uninsured Children  (Under Age 19 Years)  2013</vt:lpstr>
      <vt:lpstr>Estimated Percent of Uninsured Children by Poverty Level, 2013</vt:lpstr>
      <vt:lpstr>Percent of Uninsured Children from Low Income Households  (below 200% of FPL) 2014</vt:lpstr>
      <vt:lpstr>Estimated Number of Uninsured Children by Poverty Level TJHD by Locality, 2010</vt:lpstr>
      <vt:lpstr>Estimated Uninsured Adults, 18-64 Years  2013</vt:lpstr>
      <vt:lpstr>Health Insurance Coverage by Age Virginia, 2009</vt:lpstr>
      <vt:lpstr>Health Insurance Coverage by Type For Adults Age 19-64 Years, 2014</vt:lpstr>
      <vt:lpstr>Medicaid</vt:lpstr>
      <vt:lpstr>Medicaid Coverage Details in VA, Federal Fiscal Year 2011  </vt:lpstr>
      <vt:lpstr>Medicaid Enrollment, Percent of Population Enrolled, State Fiscal Year 2015  </vt:lpstr>
      <vt:lpstr>Increase in Medicaid/FAMIS Enrollment  TJHD by Locality, March 2007 – February 2009</vt:lpstr>
      <vt:lpstr>Increase in Medicaid/FAMIS Enrollment  Year</vt:lpstr>
      <vt:lpstr>Medicaid/FAMIS Enrollees &lt;19 Years Receiving Dental Services FY 2007-FY 2010</vt:lpstr>
      <vt:lpstr>Number of Primary Care Physicians TJHD by Locality, 2011</vt:lpstr>
      <vt:lpstr>Number of Primary Care Physicians 2012</vt:lpstr>
      <vt:lpstr>Number of Other Primary Care Providers (Nurse Practitioners, Physician Assistants, &amp; Clinical Nurse Specialists  who provide primary care) 2014</vt:lpstr>
      <vt:lpstr>Number of Mental Health Providers  Thomas Jefferson Health District, 2011</vt:lpstr>
      <vt:lpstr>Number of Mental Health Providers  2014</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 3 Branding</dc:title>
  <dc:creator>ipc63501</dc:creator>
  <cp:lastModifiedBy>Jillian Regan</cp:lastModifiedBy>
  <cp:revision>205</cp:revision>
  <dcterms:created xsi:type="dcterms:W3CDTF">2015-12-15T18:55:50Z</dcterms:created>
  <dcterms:modified xsi:type="dcterms:W3CDTF">2016-01-19T14:46:51Z</dcterms:modified>
</cp:coreProperties>
</file>