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drawings/drawing8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drawings/drawing9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3.xml" ContentType="application/vnd.openxmlformats-officedocument.presentationml.notesSlide+xml"/>
  <Override PartName="/ppt/charts/chart26.xml" ContentType="application/vnd.openxmlformats-officedocument.drawingml.chart+xml"/>
  <Override PartName="/ppt/drawings/drawing10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ppt/drawings/drawing1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8.xml" ContentType="application/vnd.openxmlformats-officedocument.drawingml.chart+xml"/>
  <Override PartName="/ppt/drawings/drawing12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9.xml" ContentType="application/vnd.openxmlformats-officedocument.drawingml.chart+xml"/>
  <Override PartName="/ppt/drawings/drawing13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30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31.xml" ContentType="application/vnd.openxmlformats-officedocument.drawingml.chart+xml"/>
  <Override PartName="/ppt/notesSlides/notesSlide39.xml" ContentType="application/vnd.openxmlformats-officedocument.presentationml.notesSlide+xml"/>
  <Override PartName="/ppt/charts/chart32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3.xml" ContentType="application/vnd.openxmlformats-officedocument.drawingml.chart+xml"/>
  <Override PartName="/ppt/drawings/drawing14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34.xml" ContentType="application/vnd.openxmlformats-officedocument.drawingml.chart+xml"/>
  <Override PartName="/ppt/notesSlides/notesSlide43.xml" ContentType="application/vnd.openxmlformats-officedocument.presentationml.notesSlide+xml"/>
  <Override PartName="/ppt/charts/chart35.xml" ContentType="application/vnd.openxmlformats-officedocument.drawingml.chart+xml"/>
  <Override PartName="/ppt/drawings/drawing15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36.xml" ContentType="application/vnd.openxmlformats-officedocument.drawingml.chart+xml"/>
  <Override PartName="/ppt/notesSlides/notesSlide45.xml" ContentType="application/vnd.openxmlformats-officedocument.presentationml.notesSlide+xml"/>
  <Override PartName="/ppt/charts/chart37.xml" ContentType="application/vnd.openxmlformats-officedocument.drawingml.chart+xml"/>
  <Override PartName="/ppt/notesSlides/notesSlide46.xml" ContentType="application/vnd.openxmlformats-officedocument.presentationml.notesSlide+xml"/>
  <Override PartName="/ppt/charts/chart38.xml" ContentType="application/vnd.openxmlformats-officedocument.drawingml.chart+xml"/>
  <Override PartName="/ppt/notesSlides/notesSlide47.xml" ContentType="application/vnd.openxmlformats-officedocument.presentationml.notesSlide+xml"/>
  <Override PartName="/ppt/charts/chart39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40.xml" ContentType="application/vnd.openxmlformats-officedocument.drawingml.chart+xml"/>
  <Override PartName="/ppt/drawings/drawing16.xml" ContentType="application/vnd.openxmlformats-officedocument.drawingml.chartshapes+xml"/>
  <Override PartName="/ppt/notesSlides/notesSlide50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42.xml" ContentType="application/vnd.openxmlformats-officedocument.drawingml.chart+xml"/>
  <Override PartName="/ppt/notesSlides/notesSlide53.xml" ContentType="application/vnd.openxmlformats-officedocument.presentationml.notesSlide+xml"/>
  <Override PartName="/ppt/charts/chart43.xml" ContentType="application/vnd.openxmlformats-officedocument.drawingml.chart+xml"/>
  <Override PartName="/ppt/notesSlides/notesSlide54.xml" ContentType="application/vnd.openxmlformats-officedocument.presentationml.notesSlide+xml"/>
  <Override PartName="/ppt/charts/chart44.xml" ContentType="application/vnd.openxmlformats-officedocument.drawingml.chart+xml"/>
  <Override PartName="/ppt/notesSlides/notesSlide55.xml" ContentType="application/vnd.openxmlformats-officedocument.presentationml.notesSlide+xml"/>
  <Override PartName="/ppt/charts/chart45.xml" ContentType="application/vnd.openxmlformats-officedocument.drawingml.chart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46.xml" ContentType="application/vnd.openxmlformats-officedocument.drawingml.chart+xml"/>
  <Override PartName="/ppt/notesSlides/notesSlide58.xml" ContentType="application/vnd.openxmlformats-officedocument.presentationml.notesSlide+xml"/>
  <Override PartName="/ppt/charts/chart47.xml" ContentType="application/vnd.openxmlformats-officedocument.drawingml.chart+xml"/>
  <Override PartName="/ppt/notesSlides/notesSlide59.xml" ContentType="application/vnd.openxmlformats-officedocument.presentationml.notesSlide+xml"/>
  <Override PartName="/ppt/charts/chart48.xml" ContentType="application/vnd.openxmlformats-officedocument.drawingml.chart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62.xml" ContentType="application/vnd.openxmlformats-officedocument.presentationml.notesSlide+xml"/>
  <Override PartName="/ppt/charts/chart51.xml" ContentType="application/vnd.openxmlformats-officedocument.drawingml.chart+xml"/>
  <Override PartName="/ppt/notesSlides/notesSlide63.xml" ContentType="application/vnd.openxmlformats-officedocument.presentationml.notesSlide+xml"/>
  <Override PartName="/ppt/charts/chart52.xml" ContentType="application/vnd.openxmlformats-officedocument.drawingml.chart+xml"/>
  <Override PartName="/ppt/drawings/drawing17.xml" ContentType="application/vnd.openxmlformats-officedocument.drawingml.chartshapes+xml"/>
  <Override PartName="/ppt/notesSlides/notesSlide64.xml" ContentType="application/vnd.openxmlformats-officedocument.presentationml.notesSlide+xml"/>
  <Override PartName="/ppt/charts/chart53.xml" ContentType="application/vnd.openxmlformats-officedocument.drawingml.chart+xml"/>
  <Override PartName="/ppt/drawings/drawing18.xml" ContentType="application/vnd.openxmlformats-officedocument.drawingml.chartshapes+xml"/>
  <Override PartName="/ppt/notesSlides/notesSlide65.xml" ContentType="application/vnd.openxmlformats-officedocument.presentationml.notesSlide+xml"/>
  <Override PartName="/ppt/charts/chart54.xml" ContentType="application/vnd.openxmlformats-officedocument.drawingml.chart+xml"/>
  <Override PartName="/ppt/notesSlides/notesSlide66.xml" ContentType="application/vnd.openxmlformats-officedocument.presentationml.notesSlide+xml"/>
  <Override PartName="/ppt/charts/chart55.xml" ContentType="application/vnd.openxmlformats-officedocument.drawingml.chart+xml"/>
  <Override PartName="/ppt/theme/themeOverride2.xml" ContentType="application/vnd.openxmlformats-officedocument.themeOverride+xml"/>
  <Override PartName="/ppt/notesSlides/notesSlide67.xml" ContentType="application/vnd.openxmlformats-officedocument.presentationml.notesSlide+xml"/>
  <Override PartName="/ppt/charts/chart56.xml" ContentType="application/vnd.openxmlformats-officedocument.drawingml.chart+xml"/>
  <Override PartName="/ppt/notesSlides/notesSlide68.xml" ContentType="application/vnd.openxmlformats-officedocument.presentationml.notesSlide+xml"/>
  <Override PartName="/ppt/charts/chart57.xml" ContentType="application/vnd.openxmlformats-officedocument.drawingml.chart+xml"/>
  <Override PartName="/ppt/notesSlides/notesSlide69.xml" ContentType="application/vnd.openxmlformats-officedocument.presentationml.notesSlide+xml"/>
  <Override PartName="/ppt/charts/chart58.xml" ContentType="application/vnd.openxmlformats-officedocument.drawingml.chart+xml"/>
  <Override PartName="/ppt/notesSlides/notesSlide70.xml" ContentType="application/vnd.openxmlformats-officedocument.presentationml.notesSlide+xml"/>
  <Override PartName="/ppt/charts/chart59.xml" ContentType="application/vnd.openxmlformats-officedocument.drawingml.chart+xml"/>
  <Override PartName="/ppt/drawings/drawing19.xml" ContentType="application/vnd.openxmlformats-officedocument.drawingml.chartshape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60.xml" ContentType="application/vnd.openxmlformats-officedocument.drawingml.chart+xml"/>
  <Override PartName="/ppt/notesSlides/notesSlide73.xml" ContentType="application/vnd.openxmlformats-officedocument.presentationml.notesSlide+xml"/>
  <Override PartName="/ppt/charts/chart61.xml" ContentType="application/vnd.openxmlformats-officedocument.drawingml.chart+xml"/>
  <Override PartName="/ppt/drawings/drawing20.xml" ContentType="application/vnd.openxmlformats-officedocument.drawingml.chartshapes+xml"/>
  <Override PartName="/ppt/notesSlides/notesSlide74.xml" ContentType="application/vnd.openxmlformats-officedocument.presentationml.notesSlide+xml"/>
  <Override PartName="/ppt/charts/chart62.xml" ContentType="application/vnd.openxmlformats-officedocument.drawingml.chart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charts/chart63.xml" ContentType="application/vnd.openxmlformats-officedocument.drawingml.chart+xml"/>
  <Override PartName="/ppt/notesSlides/notesSlide77.xml" ContentType="application/vnd.openxmlformats-officedocument.presentationml.notesSlide+xml"/>
  <Override PartName="/ppt/charts/chart6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88"/>
  </p:notesMasterIdLst>
  <p:sldIdLst>
    <p:sldId id="657" r:id="rId2"/>
    <p:sldId id="256" r:id="rId3"/>
    <p:sldId id="306" r:id="rId4"/>
    <p:sldId id="641" r:id="rId5"/>
    <p:sldId id="259" r:id="rId6"/>
    <p:sldId id="304" r:id="rId7"/>
    <p:sldId id="557" r:id="rId8"/>
    <p:sldId id="558" r:id="rId9"/>
    <p:sldId id="559" r:id="rId10"/>
    <p:sldId id="560" r:id="rId11"/>
    <p:sldId id="561" r:id="rId12"/>
    <p:sldId id="562" r:id="rId13"/>
    <p:sldId id="564" r:id="rId14"/>
    <p:sldId id="565" r:id="rId15"/>
    <p:sldId id="566" r:id="rId16"/>
    <p:sldId id="567" r:id="rId17"/>
    <p:sldId id="627" r:id="rId18"/>
    <p:sldId id="611" r:id="rId19"/>
    <p:sldId id="629" r:id="rId20"/>
    <p:sldId id="630" r:id="rId21"/>
    <p:sldId id="631" r:id="rId22"/>
    <p:sldId id="632" r:id="rId23"/>
    <p:sldId id="633" r:id="rId24"/>
    <p:sldId id="634" r:id="rId25"/>
    <p:sldId id="635" r:id="rId26"/>
    <p:sldId id="636" r:id="rId27"/>
    <p:sldId id="637" r:id="rId28"/>
    <p:sldId id="638" r:id="rId29"/>
    <p:sldId id="639" r:id="rId30"/>
    <p:sldId id="640" r:id="rId31"/>
    <p:sldId id="658" r:id="rId32"/>
    <p:sldId id="578" r:id="rId33"/>
    <p:sldId id="579" r:id="rId34"/>
    <p:sldId id="574" r:id="rId35"/>
    <p:sldId id="575" r:id="rId36"/>
    <p:sldId id="576" r:id="rId37"/>
    <p:sldId id="577" r:id="rId38"/>
    <p:sldId id="569" r:id="rId39"/>
    <p:sldId id="570" r:id="rId40"/>
    <p:sldId id="571" r:id="rId41"/>
    <p:sldId id="572" r:id="rId42"/>
    <p:sldId id="573" r:id="rId43"/>
    <p:sldId id="628" r:id="rId44"/>
    <p:sldId id="662" r:id="rId45"/>
    <p:sldId id="663" r:id="rId46"/>
    <p:sldId id="664" r:id="rId47"/>
    <p:sldId id="659" r:id="rId48"/>
    <p:sldId id="522" r:id="rId49"/>
    <p:sldId id="438" r:id="rId50"/>
    <p:sldId id="525" r:id="rId51"/>
    <p:sldId id="439" r:id="rId52"/>
    <p:sldId id="581" r:id="rId53"/>
    <p:sldId id="582" r:id="rId54"/>
    <p:sldId id="585" r:id="rId55"/>
    <p:sldId id="660" r:id="rId56"/>
    <p:sldId id="494" r:id="rId57"/>
    <p:sldId id="586" r:id="rId58"/>
    <p:sldId id="661" r:id="rId59"/>
    <p:sldId id="589" r:id="rId60"/>
    <p:sldId id="591" r:id="rId61"/>
    <p:sldId id="590" r:id="rId62"/>
    <p:sldId id="588" r:id="rId63"/>
    <p:sldId id="665" r:id="rId64"/>
    <p:sldId id="666" r:id="rId65"/>
    <p:sldId id="341" r:id="rId66"/>
    <p:sldId id="667" r:id="rId67"/>
    <p:sldId id="668" r:id="rId68"/>
    <p:sldId id="643" r:id="rId69"/>
    <p:sldId id="644" r:id="rId70"/>
    <p:sldId id="669" r:id="rId71"/>
    <p:sldId id="595" r:id="rId72"/>
    <p:sldId id="503" r:id="rId73"/>
    <p:sldId id="594" r:id="rId74"/>
    <p:sldId id="596" r:id="rId75"/>
    <p:sldId id="597" r:id="rId76"/>
    <p:sldId id="598" r:id="rId77"/>
    <p:sldId id="599" r:id="rId78"/>
    <p:sldId id="600" r:id="rId79"/>
    <p:sldId id="654" r:id="rId80"/>
    <p:sldId id="670" r:id="rId81"/>
    <p:sldId id="655" r:id="rId82"/>
    <p:sldId id="672" r:id="rId83"/>
    <p:sldId id="653" r:id="rId84"/>
    <p:sldId id="671" r:id="rId85"/>
    <p:sldId id="652" r:id="rId86"/>
    <p:sldId id="656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9343D4-2118-4F85-997C-1C85156EC513}">
          <p14:sldIdLst>
            <p14:sldId id="657"/>
            <p14:sldId id="256"/>
            <p14:sldId id="306"/>
            <p14:sldId id="641"/>
            <p14:sldId id="259"/>
            <p14:sldId id="304"/>
            <p14:sldId id="557"/>
            <p14:sldId id="558"/>
            <p14:sldId id="559"/>
            <p14:sldId id="560"/>
            <p14:sldId id="561"/>
            <p14:sldId id="562"/>
            <p14:sldId id="564"/>
            <p14:sldId id="565"/>
            <p14:sldId id="566"/>
            <p14:sldId id="567"/>
            <p14:sldId id="627"/>
            <p14:sldId id="611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58"/>
            <p14:sldId id="578"/>
            <p14:sldId id="579"/>
            <p14:sldId id="574"/>
            <p14:sldId id="575"/>
            <p14:sldId id="576"/>
            <p14:sldId id="577"/>
            <p14:sldId id="569"/>
            <p14:sldId id="570"/>
            <p14:sldId id="571"/>
            <p14:sldId id="572"/>
            <p14:sldId id="573"/>
            <p14:sldId id="628"/>
            <p14:sldId id="662"/>
            <p14:sldId id="663"/>
            <p14:sldId id="664"/>
            <p14:sldId id="659"/>
            <p14:sldId id="522"/>
            <p14:sldId id="438"/>
            <p14:sldId id="525"/>
            <p14:sldId id="439"/>
            <p14:sldId id="581"/>
            <p14:sldId id="582"/>
            <p14:sldId id="585"/>
            <p14:sldId id="660"/>
            <p14:sldId id="494"/>
            <p14:sldId id="586"/>
            <p14:sldId id="661"/>
            <p14:sldId id="589"/>
            <p14:sldId id="591"/>
            <p14:sldId id="590"/>
            <p14:sldId id="588"/>
            <p14:sldId id="665"/>
            <p14:sldId id="666"/>
            <p14:sldId id="341"/>
            <p14:sldId id="667"/>
            <p14:sldId id="668"/>
            <p14:sldId id="643"/>
            <p14:sldId id="644"/>
            <p14:sldId id="669"/>
            <p14:sldId id="595"/>
            <p14:sldId id="503"/>
            <p14:sldId id="594"/>
            <p14:sldId id="596"/>
            <p14:sldId id="597"/>
            <p14:sldId id="598"/>
            <p14:sldId id="599"/>
            <p14:sldId id="600"/>
            <p14:sldId id="654"/>
            <p14:sldId id="670"/>
            <p14:sldId id="655"/>
            <p14:sldId id="672"/>
            <p14:sldId id="653"/>
            <p14:sldId id="671"/>
            <p14:sldId id="652"/>
            <p14:sldId id="65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ian Regan" initials="JKR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4652D"/>
    <a:srgbClr val="9394BE"/>
    <a:srgbClr val="FFC000"/>
    <a:srgbClr val="A04DA3"/>
    <a:srgbClr val="4D7620"/>
    <a:srgbClr val="8B5D3D"/>
    <a:srgbClr val="C69B7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8651" autoAdjust="0"/>
  </p:normalViewPr>
  <p:slideViewPr>
    <p:cSldViewPr>
      <p:cViewPr>
        <p:scale>
          <a:sx n="60" d="100"/>
          <a:sy n="60" d="100"/>
        </p:scale>
        <p:origin x="-3084" y="-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Behaviorial%20Risk%20Factor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Health%20Screenings-Cancer%20HIV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3%20Cancer\Cancer%20Incidenc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3%20Cancer\Cancer%20Incidenc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Wcs02246\d\CommHealth_CHA%20CHIP\Updated%20Data\Quantitative%20Data\Section%203-What%20is%20our%20health%20Status\3.3%20Cancer\Cancer%20Mortalit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Health%20Screenings-Cancer%20HIV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3%20Cancer\Cancer%20Incidenc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3%20Cancer\Cancer%20Incidenc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Wcs02246\d\CommHealth_CHA%20CHIP\Updated%20Data\Quantitative%20Data\Section%203-What%20is%20our%20health%20Status\3.3%20Cancer\Cancer%20Mortality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Health%20Screenings-Cancer%20HIV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3%20Cancer\Cancer%20Incide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YRBSS%20for%20VA%20and%20US%202011-13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3%20Cancer\Cancer%20Incidence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Wcs02246\d\CommHealth_CHA%20CHIP\Updated%20Data\Quantitative%20Data\Section%203-What%20is%20our%20health%20Status\3.3%20Cancer\Cancer%20Mortality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Wcs02246\d\CommHealth_CHA%20CHIP\Updated%20Data\Quantitative%20Data\Section%203-What%20is%20our%20health%20Status\3.3%20Cancer\Cancer%20Mortality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Health%20Screenings-Cancer%20HIV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3%20Cancer\Cancer%20Incidenc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3%20Cancer\Cancer%20Incidence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Wcs02246\d\CommHealth_CHA%20CHIP\Updated%20Data\Quantitative%20Data\Section%203-What%20is%20our%20health%20Status\3.3%20Cancer\Cancer%20Mortality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Obesity\Physical%20Inactivity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Obesity\Physical%20Inactivity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Obesity\Adult%20Obesit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YRBSS%20for%20VA%20and%20US%202011-13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Obesity\Childhood%20Overweight%20and%20Obesity%20in%20Cville%20Albe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2%20Leading%20Causes%20of%20Death\Causes%20of%20Death%20by%20Age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2%20Leading%20Causes%20of%20Death\Causes%20of%20Death%20by%20Age.xlsx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2%20Leading%20Causes%20of%20Death\Mortality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2%20Leading%20Causes%20of%20Death\Mortality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2%20Leading%20Causes%20of%20Death\Mortalit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1%20Maternal%20Child%20Health\Maternal%20Characteristics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Wcs02246\d\CommHealth_CHA%20CHIP\Updated%20Data\Quantitative%20Data\Section%203-What%20is%20our%20health%20Status\3.2%20Leading%20Causes%20of%20Death\Mortality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2%20Leading%20Causes%20of%20Death\Mortality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2%20Leading%20Causes%20of%20Death\Mortality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2%20Leading%20Causes%20of%20Death\Mortality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2%20Leading%20Causes%20of%20Death\Mortality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2%20Leading%20Causes%20of%20Death\Mortality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Wcs02246\d\CommHealth_CHA%20CHIP\Updated%20Data\Quantitative%20Data\Section%203-What%20is%20our%20health%20Status\3.1%20Maternal%20Child%20Health\Maternal%20Characteristics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Hospitalizations.xlsx" TargetMode="Externa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Wcs02246\d\CommHealth_CHA%20CHIP\Updated%20Data\Quantitative%20Data\Section%203-What%20is%20our%20health%20Status\3.2%20Leading%20Causes%20of%20Death\Mortality.xlsx" TargetMode="Externa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Wcs02246\d\CommHealth_CHA%20CHIP\Updated%20Data\Quantitative%20Data\Section%203-What%20is%20our%20health%20Status\3.2%20Leading%20Causes%20of%20Death\Mortality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Hospitalizations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Motor%20Vehicle%20Crashes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Motor%20Vehicle%20Crashes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Motor%20Vehicle%20Crashes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Motor%20Vehicle%20Crashes.xlsx" TargetMode="Externa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Wcs02246\d\CommHealth_CHA%20CHIP\Updated%20Data\Quantitative%20Data\Section%203-What%20is%20our%20health%20Status\3.1%20Maternal%20Child%20Health\Teen%20Pregnanc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3%20Cancer\Cancer%20Incidence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1%20Maternal%20Child%20Health\Infant%20Mortality.xlsx" TargetMode="Externa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Wcs02246\d\CommHealth_CHA%20CHIP\Updated%20Data\Quantitative%20Data\Section%203-What%20is%20our%20health%20Status\3.1%20Maternal%20Child%20Health\Low%20Birth%20Weight%20Infants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1%20Maternal%20Child%20Health\Prenatal%20Care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7%20Mental%20Health\Mental%20Health%20Data%20revised%20KKR.xlsx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tj86535\Desktop\YRBSS\YRBSS%20for%20VA%20and%20US%202011-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3%20Cancer\Cancer%20Incidenc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3%20Cancer\Cancer%20Incidenc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Wcs02246\d\CommHealth_CHA%20CHIP\Updated%20Data\Quantitative%20Data\Section%203-What%20is%20our%20health%20Status\3.3%20Cancer\Cancer%20Morta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 of the Adult Population That Currently Smokes Every Day or Most Days and Has Smoked at Least 100 Cigarettes in Their Lifetime, 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168512834200806E-2"/>
          <c:y val="0.19132911392405064"/>
          <c:w val="0.91064504648783307"/>
          <c:h val="0.54532725339712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'Adult Smoking by Locality'!$D$4</c:f>
              <c:strCache>
                <c:ptCount val="1"/>
                <c:pt idx="0">
                  <c:v>2014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4652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'Adult Smoking by Locality'!$A$5:$A$11</c:f>
              <c:strCache>
                <c:ptCount val="7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 </c:v>
                </c:pt>
                <c:pt idx="6">
                  <c:v>Virginia</c:v>
                </c:pt>
              </c:strCache>
            </c:strRef>
          </c:cat>
          <c:val>
            <c:numRef>
              <c:f>'Adult Smoking by Locality'!$D$5:$D$11</c:f>
              <c:numCache>
                <c:formatCode>0%</c:formatCode>
                <c:ptCount val="7"/>
                <c:pt idx="0">
                  <c:v>0.15</c:v>
                </c:pt>
                <c:pt idx="1">
                  <c:v>0.22</c:v>
                </c:pt>
                <c:pt idx="2">
                  <c:v>0.16</c:v>
                </c:pt>
                <c:pt idx="3">
                  <c:v>0.17</c:v>
                </c:pt>
                <c:pt idx="4">
                  <c:v>0.17</c:v>
                </c:pt>
                <c:pt idx="5">
                  <c:v>0.18</c:v>
                </c:pt>
                <c:pt idx="6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01856"/>
        <c:axId val="117407744"/>
      </c:barChart>
      <c:lineChart>
        <c:grouping val="standard"/>
        <c:varyColors val="0"/>
        <c:ser>
          <c:idx val="1"/>
          <c:order val="1"/>
          <c:tx>
            <c:strRef>
              <c:f>'Adult Smoking by Locality'!$E$4</c:f>
              <c:strCache>
                <c:ptCount val="1"/>
                <c:pt idx="0">
                  <c:v>HP 2020 Goal =</c:v>
                </c:pt>
              </c:strCache>
            </c:strRef>
          </c:tx>
          <c:spPr>
            <a:ln w="76200"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1522410916855732"/>
                  <c:y val="-0.22583408086647397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008000"/>
                        </a:solidFill>
                      </a:defRPr>
                    </a:pPr>
                    <a:r>
                      <a:rPr lang="en-US" sz="1800" b="1" dirty="0">
                        <a:solidFill>
                          <a:srgbClr val="008000"/>
                        </a:solidFill>
                      </a:rPr>
                      <a:t>HP 2020 Goal = 12%</a:t>
                    </a:r>
                    <a:endParaRPr lang="en-US" dirty="0">
                      <a:solidFill>
                        <a:srgbClr val="008000"/>
                      </a:solidFill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'Adult Smoking by Locality'!$E$5:$E$11</c:f>
              <c:numCache>
                <c:formatCode>0%</c:formatCode>
                <c:ptCount val="7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401856"/>
        <c:axId val="117407744"/>
      </c:lineChart>
      <c:catAx>
        <c:axId val="11740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7407744"/>
        <c:crosses val="autoZero"/>
        <c:auto val="1"/>
        <c:lblAlgn val="ctr"/>
        <c:lblOffset val="100"/>
        <c:noMultiLvlLbl val="0"/>
      </c:catAx>
      <c:valAx>
        <c:axId val="1174077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17401856"/>
        <c:crosses val="autoZero"/>
        <c:crossBetween val="between"/>
      </c:valAx>
      <c:spPr>
        <a:ln>
          <a:solidFill>
            <a:srgbClr val="008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of Female Medicare Enrollees Aged 67-69 Years Who Have Had a Mammogram in the Past 2 </a:t>
            </a:r>
            <a:r>
              <a:rPr lang="en-US" dirty="0" smtClean="0"/>
              <a:t>Years, 2008-12</a:t>
            </a:r>
            <a:endParaRPr lang="en-US" dirty="0"/>
          </a:p>
        </c:rich>
      </c:tx>
      <c:layout>
        <c:manualLayout>
          <c:xMode val="edge"/>
          <c:yMode val="edge"/>
          <c:x val="0.12663888888888888"/>
          <c:y val="1.851851851851851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Mammogram!$E$4</c:f>
              <c:strCache>
                <c:ptCount val="1"/>
                <c:pt idx="0">
                  <c:v>Percent Female Medicare Enrollees with Mammogram in Past 2 Years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4.1666666666666796E-3"/>
                  <c:y val="6.89016854328816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6E-3"/>
                  <c:y val="7.10736257007265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9E-3"/>
                  <c:y val="7.10736257007265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925337632079971E-17"/>
                  <c:y val="4.7381211505026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6257904253060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889E-3"/>
                  <c:y val="7.07083201769091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777777777777779E-3"/>
                  <c:y val="9.36773570977235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777777777778798E-3"/>
                  <c:y val="1.085065912328844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3888888888888889E-3"/>
                  <c:y val="1.16282896937908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Mammogram!$A$5:$A$13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Mammogram!$E$5:$E$13</c:f>
              <c:numCache>
                <c:formatCode>0.0%</c:formatCode>
                <c:ptCount val="9"/>
                <c:pt idx="0">
                  <c:v>0.73499999999999999</c:v>
                </c:pt>
                <c:pt idx="1">
                  <c:v>0.66700000000000004</c:v>
                </c:pt>
                <c:pt idx="2">
                  <c:v>0.68899999999999995</c:v>
                </c:pt>
                <c:pt idx="3">
                  <c:v>0.64100000000000001</c:v>
                </c:pt>
                <c:pt idx="4">
                  <c:v>0.66200000000000003</c:v>
                </c:pt>
                <c:pt idx="5">
                  <c:v>0.59799999999999998</c:v>
                </c:pt>
                <c:pt idx="6">
                  <c:v>0.69099999999999995</c:v>
                </c:pt>
                <c:pt idx="7">
                  <c:v>0.63400000000000001</c:v>
                </c:pt>
                <c:pt idx="8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610944"/>
        <c:axId val="124257024"/>
      </c:barChart>
      <c:catAx>
        <c:axId val="118610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24257024"/>
        <c:crosses val="autoZero"/>
        <c:auto val="1"/>
        <c:lblAlgn val="ctr"/>
        <c:lblOffset val="100"/>
        <c:noMultiLvlLbl val="0"/>
      </c:catAx>
      <c:valAx>
        <c:axId val="12425702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861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Breast Cancer Incidence Rate per 100,000, 5-Year Averages, 1999-2012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Breast!$R$16</c:f>
              <c:strCache>
                <c:ptCount val="1"/>
                <c:pt idx="0">
                  <c:v>TJHD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11185039370078741"/>
                  <c:y val="-3.3389813051002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386463055754395E-2"/>
                  <c:y val="-5.402452887351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Breast!$S$9:$U$9</c:f>
              <c:strCache>
                <c:ptCount val="3"/>
                <c:pt idx="0">
                  <c:v>1999-2003</c:v>
                </c:pt>
                <c:pt idx="1">
                  <c:v>2004-2008</c:v>
                </c:pt>
                <c:pt idx="2">
                  <c:v>2008-2012</c:v>
                </c:pt>
              </c:strCache>
            </c:strRef>
          </c:cat>
          <c:val>
            <c:numRef>
              <c:f>Breast!$S$16:$U$16</c:f>
              <c:numCache>
                <c:formatCode>General</c:formatCode>
                <c:ptCount val="3"/>
                <c:pt idx="0">
                  <c:v>145.30000000000001</c:v>
                </c:pt>
                <c:pt idx="1">
                  <c:v>128.30000000000001</c:v>
                </c:pt>
                <c:pt idx="2" formatCode="#,##0.0">
                  <c:v>134.12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Breast!$R$17</c:f>
              <c:strCache>
                <c:ptCount val="1"/>
                <c:pt idx="0">
                  <c:v>Virginia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14748568360773084"/>
                  <c:y val="3.6692952183901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091744213791452E-2"/>
                  <c:y val="4.8217342404798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987751531057597E-3"/>
                  <c:y val="-4.746281714785651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Breast!$S$9:$U$9</c:f>
              <c:strCache>
                <c:ptCount val="3"/>
                <c:pt idx="0">
                  <c:v>1999-2003</c:v>
                </c:pt>
                <c:pt idx="1">
                  <c:v>2004-2008</c:v>
                </c:pt>
                <c:pt idx="2">
                  <c:v>2008-2012</c:v>
                </c:pt>
              </c:strCache>
            </c:strRef>
          </c:cat>
          <c:val>
            <c:numRef>
              <c:f>Breast!$S$17:$U$17</c:f>
              <c:numCache>
                <c:formatCode>General</c:formatCode>
                <c:ptCount val="3"/>
                <c:pt idx="0">
                  <c:v>124.5</c:v>
                </c:pt>
                <c:pt idx="1">
                  <c:v>124.7</c:v>
                </c:pt>
                <c:pt idx="2">
                  <c:v>124.6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306944"/>
        <c:axId val="124308480"/>
      </c:lineChart>
      <c:catAx>
        <c:axId val="124306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24308480"/>
        <c:crosses val="autoZero"/>
        <c:auto val="1"/>
        <c:lblAlgn val="ctr"/>
        <c:lblOffset val="100"/>
        <c:noMultiLvlLbl val="0"/>
      </c:catAx>
      <c:valAx>
        <c:axId val="1243084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43069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Breast Cancer Incidence Rate per 100,000 by Race, 5-Year Averages, 2008-2012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Virginia White</c:v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4999999999999988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132108486439195E-2"/>
                  <c:y val="8.7846310877806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Breast!$S$22:$U$22</c:f>
              <c:strCache>
                <c:ptCount val="3"/>
                <c:pt idx="0">
                  <c:v>1999-2003</c:v>
                </c:pt>
                <c:pt idx="1">
                  <c:v>2004-2008</c:v>
                </c:pt>
                <c:pt idx="2">
                  <c:v>2008-2012</c:v>
                </c:pt>
              </c:strCache>
            </c:strRef>
          </c:cat>
          <c:val>
            <c:numRef>
              <c:f>Breast!$S$30:$U$30</c:f>
              <c:numCache>
                <c:formatCode>General</c:formatCode>
                <c:ptCount val="3"/>
                <c:pt idx="0">
                  <c:v>126.7</c:v>
                </c:pt>
                <c:pt idx="1">
                  <c:v>125.1</c:v>
                </c:pt>
                <c:pt idx="2">
                  <c:v>125.5</c:v>
                </c:pt>
              </c:numCache>
            </c:numRef>
          </c:val>
        </c:ser>
        <c:ser>
          <c:idx val="3"/>
          <c:order val="1"/>
          <c:tx>
            <c:v>Virginia Black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Breast!$S$22:$U$22</c:f>
              <c:strCache>
                <c:ptCount val="3"/>
                <c:pt idx="0">
                  <c:v>1999-2003</c:v>
                </c:pt>
                <c:pt idx="1">
                  <c:v>2004-2008</c:v>
                </c:pt>
                <c:pt idx="2">
                  <c:v>2008-2012</c:v>
                </c:pt>
              </c:strCache>
            </c:strRef>
          </c:cat>
          <c:val>
            <c:numRef>
              <c:f>Breast!$S$42:$U$42</c:f>
              <c:numCache>
                <c:formatCode>0.0</c:formatCode>
                <c:ptCount val="3"/>
                <c:pt idx="0" formatCode="General">
                  <c:v>118.3</c:v>
                </c:pt>
                <c:pt idx="1">
                  <c:v>127.06</c:v>
                </c:pt>
                <c:pt idx="2">
                  <c:v>128.30000000000001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661888"/>
        <c:axId val="118663424"/>
      </c:barChart>
      <c:catAx>
        <c:axId val="118661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18663424"/>
        <c:crosses val="autoZero"/>
        <c:auto val="1"/>
        <c:lblAlgn val="ctr"/>
        <c:lblOffset val="100"/>
        <c:noMultiLvlLbl val="0"/>
      </c:catAx>
      <c:valAx>
        <c:axId val="118663424"/>
        <c:scaling>
          <c:orientation val="minMax"/>
          <c:max val="150"/>
          <c:min val="11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18661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209066680749578"/>
          <c:w val="0.99563845048959987"/>
          <c:h val="7.693266864927647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Breast Cancer Mortality Rate per 100,000 (Age-Adjusted), 5-Year Rolling Averages, 1996-2012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851167345535398E-2"/>
          <c:y val="0.25969591840901346"/>
          <c:w val="0.89441037167487769"/>
          <c:h val="0.42317177264710548"/>
        </c:manualLayout>
      </c:layout>
      <c:lineChart>
        <c:grouping val="standard"/>
        <c:varyColors val="0"/>
        <c:ser>
          <c:idx val="0"/>
          <c:order val="0"/>
          <c:tx>
            <c:strRef>
              <c:f>Breast!$A$12</c:f>
              <c:strCache>
                <c:ptCount val="1"/>
                <c:pt idx="0">
                  <c:v>TJHD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8586809016996045E-3"/>
                  <c:y val="-6.593407506225838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Lung!$B$12:$K$12</c:f>
              <c:strCache>
                <c:ptCount val="10"/>
                <c:pt idx="0">
                  <c:v>1996-2000</c:v>
                </c:pt>
                <c:pt idx="1">
                  <c:v>1997-2001</c:v>
                </c:pt>
                <c:pt idx="2">
                  <c:v>1998-2002</c:v>
                </c:pt>
                <c:pt idx="3">
                  <c:v>1999-2003</c:v>
                </c:pt>
                <c:pt idx="4">
                  <c:v>2000-2004</c:v>
                </c:pt>
                <c:pt idx="5">
                  <c:v>2001-2005</c:v>
                </c:pt>
                <c:pt idx="6">
                  <c:v>2002-2006</c:v>
                </c:pt>
                <c:pt idx="7">
                  <c:v>2003-2007</c:v>
                </c:pt>
                <c:pt idx="8">
                  <c:v>2007-2011</c:v>
                </c:pt>
                <c:pt idx="9">
                  <c:v>2008-2012</c:v>
                </c:pt>
              </c:strCache>
            </c:strRef>
          </c:cat>
          <c:val>
            <c:numRef>
              <c:f>Breast!$B$12:$K$12</c:f>
              <c:numCache>
                <c:formatCode>#,##0.0</c:formatCode>
                <c:ptCount val="10"/>
                <c:pt idx="0">
                  <c:v>26.6</c:v>
                </c:pt>
                <c:pt idx="1">
                  <c:v>29.1</c:v>
                </c:pt>
                <c:pt idx="2">
                  <c:v>25.8</c:v>
                </c:pt>
                <c:pt idx="3">
                  <c:v>25.5</c:v>
                </c:pt>
                <c:pt idx="4">
                  <c:v>23.7</c:v>
                </c:pt>
                <c:pt idx="5">
                  <c:v>22.6</c:v>
                </c:pt>
                <c:pt idx="6">
                  <c:v>19</c:v>
                </c:pt>
                <c:pt idx="7">
                  <c:v>20.9</c:v>
                </c:pt>
                <c:pt idx="8" formatCode="General">
                  <c:v>20.100000000000001</c:v>
                </c:pt>
                <c:pt idx="9">
                  <c:v>18.399999999999999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Breast!$A$13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rgbClr val="FFFF00"/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Lung!$B$12:$K$12</c:f>
              <c:strCache>
                <c:ptCount val="10"/>
                <c:pt idx="0">
                  <c:v>1996-2000</c:v>
                </c:pt>
                <c:pt idx="1">
                  <c:v>1997-2001</c:v>
                </c:pt>
                <c:pt idx="2">
                  <c:v>1998-2002</c:v>
                </c:pt>
                <c:pt idx="3">
                  <c:v>1999-2003</c:v>
                </c:pt>
                <c:pt idx="4">
                  <c:v>2000-2004</c:v>
                </c:pt>
                <c:pt idx="5">
                  <c:v>2001-2005</c:v>
                </c:pt>
                <c:pt idx="6">
                  <c:v>2002-2006</c:v>
                </c:pt>
                <c:pt idx="7">
                  <c:v>2003-2007</c:v>
                </c:pt>
                <c:pt idx="8">
                  <c:v>2007-2011</c:v>
                </c:pt>
                <c:pt idx="9">
                  <c:v>2008-2012</c:v>
                </c:pt>
              </c:strCache>
            </c:strRef>
          </c:cat>
          <c:val>
            <c:numRef>
              <c:f>Breast!$B$13:$K$13</c:f>
              <c:numCache>
                <c:formatCode>#,##0.0</c:formatCode>
                <c:ptCount val="10"/>
                <c:pt idx="0">
                  <c:v>28.8</c:v>
                </c:pt>
                <c:pt idx="1">
                  <c:v>28.5</c:v>
                </c:pt>
                <c:pt idx="2">
                  <c:v>27.8</c:v>
                </c:pt>
                <c:pt idx="3">
                  <c:v>27.6</c:v>
                </c:pt>
                <c:pt idx="4">
                  <c:v>27</c:v>
                </c:pt>
                <c:pt idx="5">
                  <c:v>26.4</c:v>
                </c:pt>
                <c:pt idx="6">
                  <c:v>25.8</c:v>
                </c:pt>
                <c:pt idx="7">
                  <c:v>25.4</c:v>
                </c:pt>
                <c:pt idx="8" formatCode="General">
                  <c:v>23.4</c:v>
                </c:pt>
                <c:pt idx="9">
                  <c:v>22.7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Breast!$A$14</c:f>
              <c:strCache>
                <c:ptCount val="1"/>
                <c:pt idx="0">
                  <c:v>Healthy People 2020 Goal</c:v>
                </c:pt>
              </c:strCache>
            </c:strRef>
          </c:tx>
          <c:spPr>
            <a:ln w="57150">
              <a:solidFill>
                <a:srgbClr val="008000"/>
              </a:solidFill>
            </a:ln>
          </c:spPr>
          <c:marker>
            <c:symbol val="none"/>
          </c:marker>
          <c:val>
            <c:numRef>
              <c:f>Breast!$B$14:$K$14</c:f>
              <c:numCache>
                <c:formatCode>General</c:formatCode>
                <c:ptCount val="10"/>
                <c:pt idx="0">
                  <c:v>20.7</c:v>
                </c:pt>
                <c:pt idx="1">
                  <c:v>20.7</c:v>
                </c:pt>
                <c:pt idx="2">
                  <c:v>20.7</c:v>
                </c:pt>
                <c:pt idx="3">
                  <c:v>20.7</c:v>
                </c:pt>
                <c:pt idx="4">
                  <c:v>20.7</c:v>
                </c:pt>
                <c:pt idx="5">
                  <c:v>20.7</c:v>
                </c:pt>
                <c:pt idx="6">
                  <c:v>20.7</c:v>
                </c:pt>
                <c:pt idx="7">
                  <c:v>20.7</c:v>
                </c:pt>
                <c:pt idx="8">
                  <c:v>20.7</c:v>
                </c:pt>
                <c:pt idx="9">
                  <c:v>20.7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76928"/>
        <c:axId val="125682816"/>
      </c:lineChart>
      <c:catAx>
        <c:axId val="125676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25682816"/>
        <c:crosses val="autoZero"/>
        <c:auto val="1"/>
        <c:lblAlgn val="ctr"/>
        <c:lblOffset val="100"/>
        <c:noMultiLvlLbl val="0"/>
      </c:catAx>
      <c:valAx>
        <c:axId val="125682816"/>
        <c:scaling>
          <c:orientation val="minMax"/>
          <c:max val="3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25676928"/>
        <c:crosses val="autoZero"/>
        <c:crossBetween val="between"/>
        <c:majorUnit val="1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0803292181069966"/>
          <c:y val="0.91477946652017417"/>
          <c:w val="0.82605832660092704"/>
          <c:h val="4.69209721444627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Adult Males Age 40 Years and Older Who have had a PSA Test n the Past 2 Years, 2012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'PSA-Prostate'!$A$13</c:f>
              <c:strCache>
                <c:ptCount val="1"/>
                <c:pt idx="0">
                  <c:v>Nothwestern Region of VA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'PSA-Prostate'!$B$3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'PSA-Prostate'!$D$13</c:f>
              <c:numCache>
                <c:formatCode>0.0%</c:formatCode>
                <c:ptCount val="1"/>
                <c:pt idx="0">
                  <c:v>0.45300000000000001</c:v>
                </c:pt>
              </c:numCache>
            </c:numRef>
          </c:val>
        </c:ser>
        <c:ser>
          <c:idx val="1"/>
          <c:order val="1"/>
          <c:tx>
            <c:strRef>
              <c:f>'PSA-Prostate'!$A$12</c:f>
              <c:strCache>
                <c:ptCount val="1"/>
                <c:pt idx="0">
                  <c:v>VA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'PSA-Prostate'!$B$3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'PSA-Prostate'!$D$12</c:f>
              <c:numCache>
                <c:formatCode>0.0%</c:formatCode>
                <c:ptCount val="1"/>
                <c:pt idx="0">
                  <c:v>0.46500000000000002</c:v>
                </c:pt>
              </c:numCache>
            </c:numRef>
          </c:val>
        </c:ser>
        <c:ser>
          <c:idx val="2"/>
          <c:order val="2"/>
          <c:tx>
            <c:strRef>
              <c:f>'PSA-Prostate'!$A$14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'PSA-Prostate'!$B$3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'PSA-Prostate'!$D$14</c:f>
              <c:numCache>
                <c:formatCode>0.0%</c:formatCode>
                <c:ptCount val="1"/>
                <c:pt idx="0">
                  <c:v>0.42259999999999998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53600"/>
        <c:axId val="125759488"/>
      </c:barChart>
      <c:catAx>
        <c:axId val="12575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759488"/>
        <c:crosses val="autoZero"/>
        <c:auto val="1"/>
        <c:lblAlgn val="ctr"/>
        <c:lblOffset val="100"/>
        <c:noMultiLvlLbl val="0"/>
      </c:catAx>
      <c:valAx>
        <c:axId val="125759488"/>
        <c:scaling>
          <c:orientation val="minMax"/>
          <c:max val="0.4700000000000000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57536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Prostate Cancer Incidence Rate per 100,000 (Age-Adjusted), 5-Year Averages, 1999-2012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Prostate!$T$17</c:f>
              <c:strCache>
                <c:ptCount val="1"/>
                <c:pt idx="0">
                  <c:v>TJHD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layout>
                <c:manualLayout>
                  <c:x val="-6.0840332458442697E-2"/>
                  <c:y val="-5.0451297754447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06255468066502E-2"/>
                  <c:y val="-7.3599445902595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'Lung &amp; Bronchus'!$Q$6:$S$6</c:f>
              <c:strCache>
                <c:ptCount val="3"/>
                <c:pt idx="0">
                  <c:v>1999-03</c:v>
                </c:pt>
                <c:pt idx="1">
                  <c:v>2004-08</c:v>
                </c:pt>
                <c:pt idx="2">
                  <c:v>2008-2012</c:v>
                </c:pt>
              </c:strCache>
            </c:strRef>
          </c:cat>
          <c:val>
            <c:numRef>
              <c:f>Prostate!$U$17:$W$17</c:f>
              <c:numCache>
                <c:formatCode>#,##0.0</c:formatCode>
                <c:ptCount val="3"/>
                <c:pt idx="0" formatCode="0.0">
                  <c:v>154.94</c:v>
                </c:pt>
                <c:pt idx="1">
                  <c:v>163.15</c:v>
                </c:pt>
                <c:pt idx="2">
                  <c:v>128.13999999999999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Prostate!$T$18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layout>
                <c:manualLayout>
                  <c:x val="-5.8062554680664916E-2"/>
                  <c:y val="6.8969816272965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81889763779426E-2"/>
                  <c:y val="1.8043890347039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'Lung &amp; Bronchus'!$Q$6:$S$6</c:f>
              <c:strCache>
                <c:ptCount val="3"/>
                <c:pt idx="0">
                  <c:v>1999-03</c:v>
                </c:pt>
                <c:pt idx="1">
                  <c:v>2004-08</c:v>
                </c:pt>
                <c:pt idx="2">
                  <c:v>2008-2012</c:v>
                </c:pt>
              </c:strCache>
            </c:strRef>
          </c:cat>
          <c:val>
            <c:numRef>
              <c:f>Prostate!$U$18:$W$18</c:f>
              <c:numCache>
                <c:formatCode>#,##0.0</c:formatCode>
                <c:ptCount val="3"/>
                <c:pt idx="0" formatCode="0.0">
                  <c:v>165.13</c:v>
                </c:pt>
                <c:pt idx="1">
                  <c:v>160.72999999999999</c:v>
                </c:pt>
                <c:pt idx="2" formatCode="General">
                  <c:v>126.3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51168"/>
        <c:axId val="36952704"/>
      </c:lineChart>
      <c:catAx>
        <c:axId val="3695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36952704"/>
        <c:crosses val="autoZero"/>
        <c:auto val="1"/>
        <c:lblAlgn val="ctr"/>
        <c:lblOffset val="100"/>
        <c:noMultiLvlLbl val="0"/>
      </c:catAx>
      <c:valAx>
        <c:axId val="36952704"/>
        <c:scaling>
          <c:orientation val="minMax"/>
          <c:max val="2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69511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Prostate Cancer Incidence Rate per 100,000 by Race (Age-Adjusted), 5-Year Averages, 1999-2012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Virginia White</c:v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Prostate!$U$23:$W$23</c:f>
              <c:strCache>
                <c:ptCount val="3"/>
                <c:pt idx="0">
                  <c:v>1999-03</c:v>
                </c:pt>
                <c:pt idx="1">
                  <c:v>2004-08</c:v>
                </c:pt>
                <c:pt idx="2">
                  <c:v>2008-2012</c:v>
                </c:pt>
              </c:strCache>
            </c:strRef>
          </c:cat>
          <c:val>
            <c:numRef>
              <c:f>Prostate!$U$31:$W$31</c:f>
              <c:numCache>
                <c:formatCode>0.00</c:formatCode>
                <c:ptCount val="3"/>
                <c:pt idx="0" formatCode="0.0">
                  <c:v>148.09</c:v>
                </c:pt>
                <c:pt idx="1">
                  <c:v>145.1</c:v>
                </c:pt>
                <c:pt idx="2" formatCode="General">
                  <c:v>110.5</c:v>
                </c:pt>
              </c:numCache>
            </c:numRef>
          </c:val>
        </c:ser>
        <c:ser>
          <c:idx val="5"/>
          <c:order val="1"/>
          <c:tx>
            <c:v>Virginia Black</c:v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Prostate!$U$23:$W$23</c:f>
              <c:strCache>
                <c:ptCount val="3"/>
                <c:pt idx="0">
                  <c:v>1999-03</c:v>
                </c:pt>
                <c:pt idx="1">
                  <c:v>2004-08</c:v>
                </c:pt>
                <c:pt idx="2">
                  <c:v>2008-2012</c:v>
                </c:pt>
              </c:strCache>
            </c:strRef>
          </c:cat>
          <c:val>
            <c:numRef>
              <c:f>Prostate!$U$43:$W$43</c:f>
              <c:numCache>
                <c:formatCode>0.0</c:formatCode>
                <c:ptCount val="3"/>
                <c:pt idx="0">
                  <c:v>248.15</c:v>
                </c:pt>
                <c:pt idx="1">
                  <c:v>242</c:v>
                </c:pt>
                <c:pt idx="2" formatCode="#,##0.0">
                  <c:v>206.9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39840"/>
        <c:axId val="110741376"/>
      </c:barChart>
      <c:catAx>
        <c:axId val="110739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10741376"/>
        <c:crosses val="autoZero"/>
        <c:auto val="1"/>
        <c:lblAlgn val="ctr"/>
        <c:lblOffset val="100"/>
        <c:noMultiLvlLbl val="0"/>
      </c:catAx>
      <c:valAx>
        <c:axId val="110741376"/>
        <c:scaling>
          <c:orientation val="minMax"/>
          <c:max val="2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10739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8117672790901136"/>
          <c:w val="0.99286045494313213"/>
          <c:h val="0.114193642461358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Prostate Cancer Mortality Rate per 100,000 (Age-Adjusted), 5-Year Rolling Averages, 1996-2012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Prostate!$A$12</c:f>
              <c:strCache>
                <c:ptCount val="1"/>
                <c:pt idx="0">
                  <c:v>TJHD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chemeClr val="accent5"/>
              </a:solidFill>
              <a:ln w="381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2616482122212263E-2"/>
                  <c:y val="3.9896864569956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4040135608049096E-2"/>
                  <c:y val="5.5018054642742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Lung!$B$12:$K$12</c:f>
              <c:strCache>
                <c:ptCount val="10"/>
                <c:pt idx="0">
                  <c:v>1996-2000</c:v>
                </c:pt>
                <c:pt idx="1">
                  <c:v>1997-2001</c:v>
                </c:pt>
                <c:pt idx="2">
                  <c:v>1998-2002</c:v>
                </c:pt>
                <c:pt idx="3">
                  <c:v>1999-2003</c:v>
                </c:pt>
                <c:pt idx="4">
                  <c:v>2000-2004</c:v>
                </c:pt>
                <c:pt idx="5">
                  <c:v>2001-2005</c:v>
                </c:pt>
                <c:pt idx="6">
                  <c:v>2002-2006</c:v>
                </c:pt>
                <c:pt idx="7">
                  <c:v>2003-2007</c:v>
                </c:pt>
                <c:pt idx="8">
                  <c:v>2007-2011</c:v>
                </c:pt>
                <c:pt idx="9">
                  <c:v>2008-2012</c:v>
                </c:pt>
              </c:strCache>
            </c:strRef>
          </c:cat>
          <c:val>
            <c:numRef>
              <c:f>Prostate!$B$12:$K$12</c:f>
              <c:numCache>
                <c:formatCode>#,##0.0</c:formatCode>
                <c:ptCount val="10"/>
                <c:pt idx="0">
                  <c:v>34.200000000000003</c:v>
                </c:pt>
                <c:pt idx="1">
                  <c:v>30.9</c:v>
                </c:pt>
                <c:pt idx="2">
                  <c:v>30.4</c:v>
                </c:pt>
                <c:pt idx="3">
                  <c:v>32.299999999999997</c:v>
                </c:pt>
                <c:pt idx="4">
                  <c:v>30.1</c:v>
                </c:pt>
                <c:pt idx="5">
                  <c:v>27.9</c:v>
                </c:pt>
                <c:pt idx="6">
                  <c:v>27.4</c:v>
                </c:pt>
                <c:pt idx="7">
                  <c:v>27.3</c:v>
                </c:pt>
                <c:pt idx="8" formatCode="General">
                  <c:v>22.6</c:v>
                </c:pt>
                <c:pt idx="9">
                  <c:v>21.4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Prostate!$A$13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chemeClr val="tx2"/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Lung!$B$12:$K$12</c:f>
              <c:strCache>
                <c:ptCount val="10"/>
                <c:pt idx="0">
                  <c:v>1996-2000</c:v>
                </c:pt>
                <c:pt idx="1">
                  <c:v>1997-2001</c:v>
                </c:pt>
                <c:pt idx="2">
                  <c:v>1998-2002</c:v>
                </c:pt>
                <c:pt idx="3">
                  <c:v>1999-2003</c:v>
                </c:pt>
                <c:pt idx="4">
                  <c:v>2000-2004</c:v>
                </c:pt>
                <c:pt idx="5">
                  <c:v>2001-2005</c:v>
                </c:pt>
                <c:pt idx="6">
                  <c:v>2002-2006</c:v>
                </c:pt>
                <c:pt idx="7">
                  <c:v>2003-2007</c:v>
                </c:pt>
                <c:pt idx="8">
                  <c:v>2007-2011</c:v>
                </c:pt>
                <c:pt idx="9">
                  <c:v>2008-2012</c:v>
                </c:pt>
              </c:strCache>
            </c:strRef>
          </c:cat>
          <c:val>
            <c:numRef>
              <c:f>Prostate!$B$13:$K$13</c:f>
              <c:numCache>
                <c:formatCode>#,##0.0</c:formatCode>
                <c:ptCount val="10"/>
                <c:pt idx="0">
                  <c:v>36.799999999999997</c:v>
                </c:pt>
                <c:pt idx="1">
                  <c:v>35.4</c:v>
                </c:pt>
                <c:pt idx="2">
                  <c:v>34.200000000000003</c:v>
                </c:pt>
                <c:pt idx="3">
                  <c:v>33</c:v>
                </c:pt>
                <c:pt idx="4">
                  <c:v>30.9</c:v>
                </c:pt>
                <c:pt idx="5">
                  <c:v>29.5</c:v>
                </c:pt>
                <c:pt idx="6">
                  <c:v>28.2</c:v>
                </c:pt>
                <c:pt idx="7">
                  <c:v>26.6</c:v>
                </c:pt>
                <c:pt idx="8" formatCode="General">
                  <c:v>23.5</c:v>
                </c:pt>
                <c:pt idx="9">
                  <c:v>22.4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Prostate!$A$14</c:f>
              <c:strCache>
                <c:ptCount val="1"/>
                <c:pt idx="0">
                  <c:v>Healthy People 2020 Goal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val>
            <c:numRef>
              <c:f>Prostate!$B$14:$K$14</c:f>
              <c:numCache>
                <c:formatCode>General</c:formatCode>
                <c:ptCount val="10"/>
                <c:pt idx="0">
                  <c:v>21.8</c:v>
                </c:pt>
                <c:pt idx="1">
                  <c:v>21.8</c:v>
                </c:pt>
                <c:pt idx="2">
                  <c:v>21.8</c:v>
                </c:pt>
                <c:pt idx="3">
                  <c:v>21.8</c:v>
                </c:pt>
                <c:pt idx="4">
                  <c:v>21.8</c:v>
                </c:pt>
                <c:pt idx="5">
                  <c:v>21.8</c:v>
                </c:pt>
                <c:pt idx="6">
                  <c:v>21.8</c:v>
                </c:pt>
                <c:pt idx="7">
                  <c:v>21.8</c:v>
                </c:pt>
                <c:pt idx="8">
                  <c:v>21.8</c:v>
                </c:pt>
                <c:pt idx="9">
                  <c:v>21.8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02240"/>
        <c:axId val="37020416"/>
      </c:lineChart>
      <c:catAx>
        <c:axId val="37002240"/>
        <c:scaling>
          <c:orientation val="minMax"/>
        </c:scaling>
        <c:delete val="0"/>
        <c:axPos val="b"/>
        <c:majorTickMark val="out"/>
        <c:minorTickMark val="none"/>
        <c:tickLblPos val="nextTo"/>
        <c:crossAx val="37020416"/>
        <c:crosses val="autoZero"/>
        <c:auto val="1"/>
        <c:lblAlgn val="ctr"/>
        <c:lblOffset val="100"/>
        <c:noMultiLvlLbl val="0"/>
      </c:catAx>
      <c:valAx>
        <c:axId val="37020416"/>
        <c:scaling>
          <c:orientation val="minMax"/>
          <c:max val="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37002240"/>
        <c:crosses val="autoZero"/>
        <c:crossBetween val="between"/>
        <c:majorUnit val="10"/>
      </c:valAx>
      <c:spPr>
        <a:ln>
          <a:solidFill>
            <a:srgbClr val="008000"/>
          </a:solidFill>
        </a:ln>
      </c:spPr>
    </c:plotArea>
    <c:legend>
      <c:legendPos val="b"/>
      <c:layout>
        <c:manualLayout>
          <c:xMode val="edge"/>
          <c:yMode val="edge"/>
          <c:x val="5.7674103237095362E-2"/>
          <c:y val="0.929304027069765"/>
          <c:w val="0.9056576260554613"/>
          <c:h val="4.69209721444627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of Adult Women Age 18+ Years Who Have Had a PAP test in the past 3 </a:t>
            </a:r>
            <a:r>
              <a:rPr lang="en-US" dirty="0" smtClean="0"/>
              <a:t>years, 2006-12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151563681658439E-2"/>
          <c:y val="0.14192857142857143"/>
          <c:w val="0.88742470750478231"/>
          <c:h val="0.55922422197225352"/>
        </c:manualLayout>
      </c:layout>
      <c:barChart>
        <c:barDir val="col"/>
        <c:grouping val="clustered"/>
        <c:varyColors val="0"/>
        <c:ser>
          <c:idx val="5"/>
          <c:order val="0"/>
          <c:tx>
            <c:v>Percent with PAP Test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6497175141242938E-2"/>
                  <c:y val="4.7619047619047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PAP!$A$5:$A$13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PAP!$E$5:$E$13</c:f>
              <c:numCache>
                <c:formatCode>0.0%</c:formatCode>
                <c:ptCount val="9"/>
                <c:pt idx="0">
                  <c:v>0.9</c:v>
                </c:pt>
                <c:pt idx="1">
                  <c:v>0</c:v>
                </c:pt>
                <c:pt idx="2">
                  <c:v>0.92</c:v>
                </c:pt>
                <c:pt idx="3">
                  <c:v>0</c:v>
                </c:pt>
                <c:pt idx="4">
                  <c:v>0.873</c:v>
                </c:pt>
                <c:pt idx="5">
                  <c:v>0</c:v>
                </c:pt>
                <c:pt idx="6">
                  <c:v>0.89800000000000002</c:v>
                </c:pt>
                <c:pt idx="7">
                  <c:v>0.81699999999999995</c:v>
                </c:pt>
                <c:pt idx="8">
                  <c:v>0.78500000000000003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05664"/>
        <c:axId val="37107200"/>
      </c:barChart>
      <c:lineChart>
        <c:grouping val="standard"/>
        <c:varyColors val="0"/>
        <c:ser>
          <c:idx val="4"/>
          <c:order val="1"/>
          <c:tx>
            <c:strRef>
              <c:f>PAP!$F$4</c:f>
              <c:strCache>
                <c:ptCount val="1"/>
                <c:pt idx="0">
                  <c:v>HP 2020 Goal</c:v>
                </c:pt>
              </c:strCache>
            </c:strRef>
          </c:tx>
          <c:spPr>
            <a:ln w="57150"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0.10618299301570353"/>
                  <c:y val="0.15976190476190477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rgbClr val="008000"/>
                        </a:solidFill>
                      </a:rPr>
                      <a:t> HP </a:t>
                    </a:r>
                    <a:r>
                      <a:rPr lang="en-US" sz="2400" dirty="0">
                        <a:solidFill>
                          <a:srgbClr val="008000"/>
                        </a:solidFill>
                      </a:rPr>
                      <a:t>2020 </a:t>
                    </a:r>
                    <a:r>
                      <a:rPr lang="en-US" sz="2400" dirty="0" smtClean="0">
                        <a:solidFill>
                          <a:srgbClr val="008000"/>
                        </a:solidFill>
                      </a:rPr>
                      <a:t>Goal</a:t>
                    </a:r>
                    <a:r>
                      <a:rPr lang="en-US" sz="2400" baseline="0" dirty="0" smtClean="0">
                        <a:solidFill>
                          <a:srgbClr val="008000"/>
                        </a:solidFill>
                      </a:rPr>
                      <a:t> = </a:t>
                    </a:r>
                    <a:r>
                      <a:rPr lang="en-US" sz="2400" dirty="0" smtClean="0">
                        <a:solidFill>
                          <a:srgbClr val="008000"/>
                        </a:solidFill>
                      </a:rPr>
                      <a:t>93</a:t>
                    </a:r>
                    <a:r>
                      <a:rPr lang="en-US" sz="2400" dirty="0">
                        <a:solidFill>
                          <a:srgbClr val="008000"/>
                        </a:solidFill>
                      </a:rPr>
                      <a:t>%</a:t>
                    </a:r>
                    <a:endParaRPr lang="en-US" sz="240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92D05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rgbClr val="008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PAP!$A$5:$A$13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PAP!$F$5:$F$13</c:f>
              <c:numCache>
                <c:formatCode>0%</c:formatCode>
                <c:ptCount val="9"/>
                <c:pt idx="0">
                  <c:v>0.93</c:v>
                </c:pt>
                <c:pt idx="1">
                  <c:v>0.93</c:v>
                </c:pt>
                <c:pt idx="2">
                  <c:v>0.93</c:v>
                </c:pt>
                <c:pt idx="3">
                  <c:v>0.93</c:v>
                </c:pt>
                <c:pt idx="4">
                  <c:v>0.93</c:v>
                </c:pt>
                <c:pt idx="5">
                  <c:v>0.93</c:v>
                </c:pt>
                <c:pt idx="6">
                  <c:v>0.93</c:v>
                </c:pt>
                <c:pt idx="7">
                  <c:v>0.93</c:v>
                </c:pt>
                <c:pt idx="8">
                  <c:v>0.93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05664"/>
        <c:axId val="37107200"/>
      </c:lineChart>
      <c:catAx>
        <c:axId val="371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107200"/>
        <c:crosses val="autoZero"/>
        <c:auto val="1"/>
        <c:lblAlgn val="ctr"/>
        <c:lblOffset val="100"/>
        <c:noMultiLvlLbl val="0"/>
      </c:catAx>
      <c:valAx>
        <c:axId val="37107200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37105664"/>
        <c:crosses val="autoZero"/>
        <c:crossBetween val="between"/>
        <c:majorUnit val="0.2"/>
      </c:valAx>
    </c:plotArea>
    <c:legend>
      <c:legendPos val="b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Cervical Cancer Incidence Rate per 100,000 by Race (Age-Adjusted), 5-Year Average, 2008-2012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Virginia-White</c:v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4999999999999988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132108486439195E-2"/>
                  <c:y val="8.7846310877806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Cervical!$D$15</c:f>
              <c:strCache>
                <c:ptCount val="1"/>
                <c:pt idx="0">
                  <c:v>2008-12</c:v>
                </c:pt>
              </c:strCache>
            </c:strRef>
          </c:cat>
          <c:val>
            <c:numRef>
              <c:f>Cervical!$B$48</c:f>
              <c:numCache>
                <c:formatCode>General</c:formatCode>
                <c:ptCount val="1"/>
                <c:pt idx="0">
                  <c:v>5.9</c:v>
                </c:pt>
              </c:numCache>
            </c:numRef>
          </c:val>
        </c:ser>
        <c:ser>
          <c:idx val="3"/>
          <c:order val="1"/>
          <c:tx>
            <c:v>Virginia-Black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Cervical!$D$15</c:f>
              <c:strCache>
                <c:ptCount val="1"/>
                <c:pt idx="0">
                  <c:v>2008-12</c:v>
                </c:pt>
              </c:strCache>
            </c:strRef>
          </c:cat>
          <c:val>
            <c:numRef>
              <c:f>Cervical!$B$71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58912"/>
        <c:axId val="37160448"/>
      </c:barChart>
      <c:catAx>
        <c:axId val="37158912"/>
        <c:scaling>
          <c:orientation val="minMax"/>
        </c:scaling>
        <c:delete val="0"/>
        <c:axPos val="b"/>
        <c:majorTickMark val="out"/>
        <c:minorTickMark val="none"/>
        <c:tickLblPos val="nextTo"/>
        <c:crossAx val="37160448"/>
        <c:crosses val="autoZero"/>
        <c:auto val="1"/>
        <c:lblAlgn val="ctr"/>
        <c:lblOffset val="100"/>
        <c:noMultiLvlLbl val="0"/>
      </c:catAx>
      <c:valAx>
        <c:axId val="3716044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71589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>
                <a:effectLst/>
              </a:rPr>
              <a:t>High School Students (Grades 9-12) Who Report </a:t>
            </a:r>
            <a:r>
              <a:rPr lang="en-US" dirty="0" smtClean="0"/>
              <a:t>Currently Using </a:t>
            </a:r>
            <a:r>
              <a:rPr lang="en-US" sz="2200" u="sng" dirty="0" smtClean="0"/>
              <a:t>TOBACCO</a:t>
            </a:r>
            <a:r>
              <a:rPr lang="en-US" dirty="0"/>
              <a:t> (current cigarette use, current smokeless tobacco use, or  current cigar use)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8604071549879801E-2"/>
          <c:y val="0.27692786361610328"/>
          <c:w val="0.91139592845012019"/>
          <c:h val="0.61117758456741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Tobacco!$I$6</c:f>
              <c:strCache>
                <c:ptCount val="1"/>
                <c:pt idx="0">
                  <c:v>VA</c:v>
                </c:pt>
              </c:strCache>
            </c:strRef>
          </c:tx>
          <c:spPr>
            <a:ln w="57150"/>
          </c:spPr>
          <c:invertIfNegative val="0"/>
          <c:dLbls>
            <c:dLbl>
              <c:idx val="0"/>
              <c:layout>
                <c:manualLayout>
                  <c:x val="1.4005602240896103E-3"/>
                  <c:y val="7.254462592302951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70786650432188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Alcohol!$J$5:$K$5</c:f>
              <c:numCache>
                <c:formatCode>General</c:formatCode>
                <c:ptCount val="2"/>
                <c:pt idx="0">
                  <c:v>2011</c:v>
                </c:pt>
                <c:pt idx="1">
                  <c:v>2013</c:v>
                </c:pt>
              </c:numCache>
            </c:numRef>
          </c:cat>
          <c:val>
            <c:numRef>
              <c:f>Tobacco!$J$6:$K$6</c:f>
              <c:numCache>
                <c:formatCode>0.0%</c:formatCode>
                <c:ptCount val="2"/>
                <c:pt idx="0">
                  <c:v>0.20699999999999999</c:v>
                </c:pt>
                <c:pt idx="1">
                  <c:v>0.17599999999999999</c:v>
                </c:pt>
              </c:numCache>
            </c:numRef>
          </c:val>
        </c:ser>
        <c:ser>
          <c:idx val="1"/>
          <c:order val="1"/>
          <c:tx>
            <c:strRef>
              <c:f>Tobacco!$I$7</c:f>
              <c:strCache>
                <c:ptCount val="1"/>
                <c:pt idx="0">
                  <c:v>US</c:v>
                </c:pt>
              </c:strCache>
            </c:strRef>
          </c:tx>
          <c:spPr>
            <a:ln w="57150"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Alcohol!$J$5:$K$5</c:f>
              <c:numCache>
                <c:formatCode>General</c:formatCode>
                <c:ptCount val="2"/>
                <c:pt idx="0">
                  <c:v>2011</c:v>
                </c:pt>
                <c:pt idx="1">
                  <c:v>2013</c:v>
                </c:pt>
              </c:numCache>
            </c:numRef>
          </c:cat>
          <c:val>
            <c:numRef>
              <c:f>Tobacco!$J$7:$K$7</c:f>
              <c:numCache>
                <c:formatCode>0.0%</c:formatCode>
                <c:ptCount val="2"/>
                <c:pt idx="0">
                  <c:v>0.23400000000000001</c:v>
                </c:pt>
                <c:pt idx="1">
                  <c:v>0.224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8491136"/>
        <c:axId val="108492672"/>
      </c:barChart>
      <c:catAx>
        <c:axId val="10849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8492672"/>
        <c:crosses val="autoZero"/>
        <c:auto val="1"/>
        <c:lblAlgn val="ctr"/>
        <c:lblOffset val="100"/>
        <c:noMultiLvlLbl val="0"/>
      </c:catAx>
      <c:valAx>
        <c:axId val="108492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0849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2184543108582"/>
          <c:y val="0.93949110587534712"/>
          <c:w val="0.52028077372681358"/>
          <c:h val="4.6906776764084841E-2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Cervical Cancer Incidence Rate per 100,000 </a:t>
            </a:r>
            <a:r>
              <a:rPr lang="en-US" dirty="0" smtClean="0"/>
              <a:t>(</a:t>
            </a:r>
            <a:r>
              <a:rPr lang="en-US" dirty="0"/>
              <a:t>Age-Adjusted), 5-Year Average, 2008-2012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Cervical!$A$23</c:f>
              <c:strCache>
                <c:ptCount val="1"/>
                <c:pt idx="0">
                  <c:v>TJHD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4999999999999988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132108486439195E-2"/>
                  <c:y val="8.7846310877806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Cervical!$D$15</c:f>
              <c:strCache>
                <c:ptCount val="1"/>
                <c:pt idx="0">
                  <c:v>2008-12</c:v>
                </c:pt>
              </c:strCache>
            </c:strRef>
          </c:cat>
          <c:val>
            <c:numRef>
              <c:f>Cervical!$D$23</c:f>
              <c:numCache>
                <c:formatCode>General</c:formatCode>
                <c:ptCount val="1"/>
                <c:pt idx="0">
                  <c:v>6.72</c:v>
                </c:pt>
              </c:numCache>
            </c:numRef>
          </c:val>
        </c:ser>
        <c:ser>
          <c:idx val="3"/>
          <c:order val="1"/>
          <c:tx>
            <c:strRef>
              <c:f>Cervical!$A$24</c:f>
              <c:strCache>
                <c:ptCount val="1"/>
                <c:pt idx="0">
                  <c:v>VA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Cervical!$D$15</c:f>
              <c:strCache>
                <c:ptCount val="1"/>
                <c:pt idx="0">
                  <c:v>2008-12</c:v>
                </c:pt>
              </c:strCache>
            </c:strRef>
          </c:cat>
          <c:val>
            <c:numRef>
              <c:f>Cervical!$D$24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86560"/>
        <c:axId val="37192448"/>
      </c:barChart>
      <c:catAx>
        <c:axId val="37186560"/>
        <c:scaling>
          <c:orientation val="minMax"/>
        </c:scaling>
        <c:delete val="0"/>
        <c:axPos val="b"/>
        <c:majorTickMark val="out"/>
        <c:minorTickMark val="none"/>
        <c:tickLblPos val="nextTo"/>
        <c:crossAx val="37192448"/>
        <c:crosses val="autoZero"/>
        <c:auto val="1"/>
        <c:lblAlgn val="ctr"/>
        <c:lblOffset val="100"/>
        <c:noMultiLvlLbl val="0"/>
      </c:catAx>
      <c:valAx>
        <c:axId val="3719244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71865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Cervical Cancer Mortality Rate per 100,000 (Age-Adjusted), 5-Year Rolling Averages, 1998-2012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913578537167748E-2"/>
          <c:y val="0.16916046297973011"/>
          <c:w val="0.94794362298222257"/>
          <c:h val="0.53063529941774112"/>
        </c:manualLayout>
      </c:layout>
      <c:lineChart>
        <c:grouping val="standard"/>
        <c:varyColors val="0"/>
        <c:ser>
          <c:idx val="1"/>
          <c:order val="0"/>
          <c:tx>
            <c:strRef>
              <c:f>Cervical!$A$13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rgbClr val="FFFF00"/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Cervical!$B$11:$I$11</c:f>
              <c:strCache>
                <c:ptCount val="8"/>
                <c:pt idx="0">
                  <c:v>1998-2002</c:v>
                </c:pt>
                <c:pt idx="1">
                  <c:v>1999-2003</c:v>
                </c:pt>
                <c:pt idx="2">
                  <c:v>2000-2004</c:v>
                </c:pt>
                <c:pt idx="3">
                  <c:v>2001-2005</c:v>
                </c:pt>
                <c:pt idx="4">
                  <c:v>2002-2006</c:v>
                </c:pt>
                <c:pt idx="5">
                  <c:v>2003-2007</c:v>
                </c:pt>
                <c:pt idx="6">
                  <c:v>2007-2011</c:v>
                </c:pt>
                <c:pt idx="7">
                  <c:v>2008-2012</c:v>
                </c:pt>
              </c:strCache>
            </c:strRef>
          </c:cat>
          <c:val>
            <c:numRef>
              <c:f>Cervical!$B$13:$I$13</c:f>
              <c:numCache>
                <c:formatCode>#,##0.0</c:formatCode>
                <c:ptCount val="8"/>
                <c:pt idx="0">
                  <c:v>2.5</c:v>
                </c:pt>
                <c:pt idx="1">
                  <c:v>2.5</c:v>
                </c:pt>
                <c:pt idx="2">
                  <c:v>2.2999999999999998</c:v>
                </c:pt>
                <c:pt idx="3">
                  <c:v>2.2000000000000002</c:v>
                </c:pt>
                <c:pt idx="4">
                  <c:v>2.1</c:v>
                </c:pt>
                <c:pt idx="5">
                  <c:v>2.2000000000000002</c:v>
                </c:pt>
                <c:pt idx="6">
                  <c:v>2</c:v>
                </c:pt>
                <c:pt idx="7" formatCode="General">
                  <c:v>1.9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Cervical!$A$14</c:f>
              <c:strCache>
                <c:ptCount val="1"/>
                <c:pt idx="0">
                  <c:v>Healthy People 2020</c:v>
                </c:pt>
              </c:strCache>
            </c:strRef>
          </c:tx>
          <c:spPr>
            <a:ln w="5715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Cervical!$B$11:$I$11</c:f>
              <c:strCache>
                <c:ptCount val="8"/>
                <c:pt idx="0">
                  <c:v>1998-2002</c:v>
                </c:pt>
                <c:pt idx="1">
                  <c:v>1999-2003</c:v>
                </c:pt>
                <c:pt idx="2">
                  <c:v>2000-2004</c:v>
                </c:pt>
                <c:pt idx="3">
                  <c:v>2001-2005</c:v>
                </c:pt>
                <c:pt idx="4">
                  <c:v>2002-2006</c:v>
                </c:pt>
                <c:pt idx="5">
                  <c:v>2003-2007</c:v>
                </c:pt>
                <c:pt idx="6">
                  <c:v>2007-2011</c:v>
                </c:pt>
                <c:pt idx="7">
                  <c:v>2008-2012</c:v>
                </c:pt>
              </c:strCache>
            </c:strRef>
          </c:cat>
          <c:val>
            <c:numRef>
              <c:f>Cervical!$B$14:$I$14</c:f>
              <c:numCache>
                <c:formatCode>General</c:formatCode>
                <c:ptCount val="8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19040"/>
        <c:axId val="37320576"/>
      </c:lineChart>
      <c:catAx>
        <c:axId val="37319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37320576"/>
        <c:crosses val="autoZero"/>
        <c:auto val="1"/>
        <c:lblAlgn val="ctr"/>
        <c:lblOffset val="100"/>
        <c:noMultiLvlLbl val="0"/>
      </c:catAx>
      <c:valAx>
        <c:axId val="37320576"/>
        <c:scaling>
          <c:orientation val="minMax"/>
          <c:max val="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37319040"/>
        <c:crosses val="autoZero"/>
        <c:crossBetween val="between"/>
        <c:majorUnit val="1"/>
      </c:valAx>
      <c:spPr>
        <a:ln>
          <a:solidFill>
            <a:srgbClr val="868686"/>
          </a:solidFill>
        </a:ln>
      </c:spPr>
    </c:plotArea>
    <c:legend>
      <c:legendPos val="b"/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803292181069966"/>
          <c:y val="0.91477946652017417"/>
          <c:w val="0.73124763779527557"/>
          <c:h val="5.892073856098979E-2"/>
        </c:manualLayout>
      </c:layout>
      <c:overlay val="0"/>
      <c:spPr>
        <a:ln>
          <a:solidFill>
            <a:srgbClr val="92D05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Cervical Cancer Mortality Rate per 100,000 (Age-Adjusted) by Race, 5-Year Rolling Averages, 1998-2012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913578537167748E-2"/>
          <c:y val="0.16916046297973011"/>
          <c:w val="0.94794362298222257"/>
          <c:h val="0.5401582865961474"/>
        </c:manualLayout>
      </c:layout>
      <c:lineChart>
        <c:grouping val="standard"/>
        <c:varyColors val="0"/>
        <c:ser>
          <c:idx val="1"/>
          <c:order val="0"/>
          <c:tx>
            <c:v>Virginia-White</c:v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bg1">
                  <a:lumMod val="5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0162598425196849E-2"/>
                  <c:y val="6.5717223425433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Cervical!$B$11:$I$11</c:f>
              <c:strCache>
                <c:ptCount val="8"/>
                <c:pt idx="0">
                  <c:v>1998-2002</c:v>
                </c:pt>
                <c:pt idx="1">
                  <c:v>1999-2003</c:v>
                </c:pt>
                <c:pt idx="2">
                  <c:v>2000-2004</c:v>
                </c:pt>
                <c:pt idx="3">
                  <c:v>2001-2005</c:v>
                </c:pt>
                <c:pt idx="4">
                  <c:v>2002-2006</c:v>
                </c:pt>
                <c:pt idx="5">
                  <c:v>2003-2007</c:v>
                </c:pt>
                <c:pt idx="6">
                  <c:v>2007-2011</c:v>
                </c:pt>
                <c:pt idx="7">
                  <c:v>2008-2012</c:v>
                </c:pt>
              </c:strCache>
            </c:strRef>
          </c:cat>
          <c:val>
            <c:numRef>
              <c:f>Cervical!$B$28:$I$28</c:f>
              <c:numCache>
                <c:formatCode>General</c:formatCode>
                <c:ptCount val="8"/>
                <c:pt idx="0">
                  <c:v>2.1</c:v>
                </c:pt>
                <c:pt idx="1">
                  <c:v>2.1</c:v>
                </c:pt>
                <c:pt idx="2">
                  <c:v>2</c:v>
                </c:pt>
                <c:pt idx="3">
                  <c:v>1.9</c:v>
                </c:pt>
                <c:pt idx="4">
                  <c:v>1.8</c:v>
                </c:pt>
                <c:pt idx="5">
                  <c:v>1.9</c:v>
                </c:pt>
                <c:pt idx="6">
                  <c:v>1.8</c:v>
                </c:pt>
                <c:pt idx="7">
                  <c:v>1.7</c:v>
                </c:pt>
              </c:numCache>
            </c:numRef>
          </c:val>
          <c:smooth val="0"/>
        </c:ser>
        <c:ser>
          <c:idx val="0"/>
          <c:order val="1"/>
          <c:tx>
            <c:v>Virginia-Black</c:v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 w="38100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Cervical!$B$29:$I$29</c:f>
              <c:numCache>
                <c:formatCode>General</c:formatCode>
                <c:ptCount val="8"/>
                <c:pt idx="0">
                  <c:v>4.7</c:v>
                </c:pt>
                <c:pt idx="1">
                  <c:v>4.5</c:v>
                </c:pt>
                <c:pt idx="2">
                  <c:v>4.0999999999999996</c:v>
                </c:pt>
                <c:pt idx="3">
                  <c:v>3.5</c:v>
                </c:pt>
                <c:pt idx="4">
                  <c:v>3.3</c:v>
                </c:pt>
                <c:pt idx="5">
                  <c:v>3.6</c:v>
                </c:pt>
                <c:pt idx="6">
                  <c:v>3.3</c:v>
                </c:pt>
                <c:pt idx="7">
                  <c:v>2.9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Cervical!$A$14</c:f>
              <c:strCache>
                <c:ptCount val="1"/>
                <c:pt idx="0">
                  <c:v>Healthy People 2020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Cervical!$B$11:$I$11</c:f>
              <c:strCache>
                <c:ptCount val="8"/>
                <c:pt idx="0">
                  <c:v>1998-2002</c:v>
                </c:pt>
                <c:pt idx="1">
                  <c:v>1999-2003</c:v>
                </c:pt>
                <c:pt idx="2">
                  <c:v>2000-2004</c:v>
                </c:pt>
                <c:pt idx="3">
                  <c:v>2001-2005</c:v>
                </c:pt>
                <c:pt idx="4">
                  <c:v>2002-2006</c:v>
                </c:pt>
                <c:pt idx="5">
                  <c:v>2003-2007</c:v>
                </c:pt>
                <c:pt idx="6">
                  <c:v>2007-2011</c:v>
                </c:pt>
                <c:pt idx="7">
                  <c:v>2008-2012</c:v>
                </c:pt>
              </c:strCache>
            </c:strRef>
          </c:cat>
          <c:val>
            <c:numRef>
              <c:f>Cervical!$B$14:$I$14</c:f>
              <c:numCache>
                <c:formatCode>General</c:formatCode>
                <c:ptCount val="8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83200"/>
        <c:axId val="37684736"/>
      </c:lineChart>
      <c:catAx>
        <c:axId val="37683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37684736"/>
        <c:crosses val="autoZero"/>
        <c:auto val="1"/>
        <c:lblAlgn val="ctr"/>
        <c:lblOffset val="100"/>
        <c:noMultiLvlLbl val="0"/>
      </c:catAx>
      <c:valAx>
        <c:axId val="37684736"/>
        <c:scaling>
          <c:orientation val="minMax"/>
          <c:max val="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37683200"/>
        <c:crosses val="autoZero"/>
        <c:crossBetween val="between"/>
        <c:majorUnit val="1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3.8032939632545941E-2"/>
          <c:y val="0.91477946652017417"/>
          <c:w val="0.91993451443569552"/>
          <c:h val="8.522057150050642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Adults Age 50+ Years Who Have Ever Had a Sigmoidoscopy or Colonoscopy, 2006-12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Colon!$E$4</c:f>
              <c:strCache>
                <c:ptCount val="1"/>
                <c:pt idx="0">
                  <c:v>Age-Adjusted Percentage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8"/>
              <c:layout>
                <c:manualLayout>
                  <c:x val="-1.0270656329158986E-16"/>
                  <c:y val="2.4154589371980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PAP!$A$5:$A$13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Colon!$E$5:$E$13</c:f>
              <c:numCache>
                <c:formatCode>0.0%</c:formatCode>
                <c:ptCount val="9"/>
                <c:pt idx="0">
                  <c:v>0.70899999999999996</c:v>
                </c:pt>
                <c:pt idx="1">
                  <c:v>0</c:v>
                </c:pt>
                <c:pt idx="2">
                  <c:v>0.69</c:v>
                </c:pt>
                <c:pt idx="3">
                  <c:v>0</c:v>
                </c:pt>
                <c:pt idx="4">
                  <c:v>0.53200000000000003</c:v>
                </c:pt>
                <c:pt idx="5">
                  <c:v>0</c:v>
                </c:pt>
                <c:pt idx="6">
                  <c:v>0.66600000000000004</c:v>
                </c:pt>
                <c:pt idx="7">
                  <c:v>0.66500000000000004</c:v>
                </c:pt>
                <c:pt idx="8">
                  <c:v>0.61299999999999999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34752"/>
        <c:axId val="37836288"/>
      </c:barChart>
      <c:lineChart>
        <c:grouping val="standard"/>
        <c:varyColors val="0"/>
        <c:ser>
          <c:idx val="0"/>
          <c:order val="1"/>
          <c:tx>
            <c:strRef>
              <c:f>Colon!$F$4</c:f>
              <c:strCache>
                <c:ptCount val="1"/>
                <c:pt idx="0">
                  <c:v>HP 2020 Target</c:v>
                </c:pt>
              </c:strCache>
            </c:strRef>
          </c:tx>
          <c:spPr>
            <a:ln w="5715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PAP!$A$5:$A$13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Colon!$F$5:$F$13</c:f>
              <c:numCache>
                <c:formatCode>0.00%</c:formatCode>
                <c:ptCount val="9"/>
                <c:pt idx="0">
                  <c:v>0.70499999999999996</c:v>
                </c:pt>
                <c:pt idx="1">
                  <c:v>0.70499999999999996</c:v>
                </c:pt>
                <c:pt idx="2">
                  <c:v>0.70499999999999996</c:v>
                </c:pt>
                <c:pt idx="3">
                  <c:v>0.70499999999999996</c:v>
                </c:pt>
                <c:pt idx="4">
                  <c:v>0.70499999999999996</c:v>
                </c:pt>
                <c:pt idx="5">
                  <c:v>0.70499999999999996</c:v>
                </c:pt>
                <c:pt idx="6">
                  <c:v>0.70499999999999996</c:v>
                </c:pt>
                <c:pt idx="7">
                  <c:v>0.70499999999999996</c:v>
                </c:pt>
                <c:pt idx="8">
                  <c:v>0.70499999999999996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34752"/>
        <c:axId val="37836288"/>
      </c:lineChart>
      <c:catAx>
        <c:axId val="3783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836288"/>
        <c:crosses val="autoZero"/>
        <c:auto val="1"/>
        <c:lblAlgn val="ctr"/>
        <c:lblOffset val="100"/>
        <c:noMultiLvlLbl val="0"/>
      </c:catAx>
      <c:valAx>
        <c:axId val="37836288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37834752"/>
        <c:crosses val="autoZero"/>
        <c:crossBetween val="between"/>
        <c:majorUnit val="0.2"/>
      </c:valAx>
    </c:plotArea>
    <c:legend>
      <c:legendPos val="b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Colorectal Cancer Incidence Rate per 100,000 (Age-Adjusted), 5-Year Averages, 1999-2012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Colorectal!$Q$15</c:f>
              <c:strCache>
                <c:ptCount val="1"/>
                <c:pt idx="0">
                  <c:v>TJHD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layout>
                <c:manualLayout>
                  <c:x val="-5.1020997375328087E-2"/>
                  <c:y val="5.9710557013706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'Lung &amp; Bronchus'!$Q$6:$S$6</c:f>
              <c:strCache>
                <c:ptCount val="3"/>
                <c:pt idx="0">
                  <c:v>1999-03</c:v>
                </c:pt>
                <c:pt idx="1">
                  <c:v>2004-08</c:v>
                </c:pt>
                <c:pt idx="2">
                  <c:v>2008-2012</c:v>
                </c:pt>
              </c:strCache>
            </c:strRef>
          </c:cat>
          <c:val>
            <c:numRef>
              <c:f>Colorectal!$R$15:$T$15</c:f>
              <c:numCache>
                <c:formatCode>#,##0.0</c:formatCode>
                <c:ptCount val="3"/>
                <c:pt idx="0" formatCode="0.0">
                  <c:v>53.08</c:v>
                </c:pt>
                <c:pt idx="1">
                  <c:v>44.17</c:v>
                </c:pt>
                <c:pt idx="2">
                  <c:v>39.86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Colorectal!$Q$16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layout>
                <c:manualLayout>
                  <c:x val="-5.2041776027996499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19553805774176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'Lung &amp; Bronchus'!$Q$6:$S$6</c:f>
              <c:strCache>
                <c:ptCount val="3"/>
                <c:pt idx="0">
                  <c:v>1999-03</c:v>
                </c:pt>
                <c:pt idx="1">
                  <c:v>2004-08</c:v>
                </c:pt>
                <c:pt idx="2">
                  <c:v>2008-2012</c:v>
                </c:pt>
              </c:strCache>
            </c:strRef>
          </c:cat>
          <c:val>
            <c:numRef>
              <c:f>Colorectal!$R$16:$T$16</c:f>
              <c:numCache>
                <c:formatCode>#,##0.0</c:formatCode>
                <c:ptCount val="3"/>
                <c:pt idx="0" formatCode="0.0">
                  <c:v>50.2</c:v>
                </c:pt>
                <c:pt idx="1">
                  <c:v>45.14</c:v>
                </c:pt>
                <c:pt idx="2" formatCode="General">
                  <c:v>38.200000000000003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96448"/>
        <c:axId val="36697984"/>
      </c:lineChart>
      <c:catAx>
        <c:axId val="36696448"/>
        <c:scaling>
          <c:orientation val="minMax"/>
        </c:scaling>
        <c:delete val="0"/>
        <c:axPos val="b"/>
        <c:majorTickMark val="out"/>
        <c:minorTickMark val="none"/>
        <c:tickLblPos val="nextTo"/>
        <c:crossAx val="36697984"/>
        <c:crosses val="autoZero"/>
        <c:auto val="1"/>
        <c:lblAlgn val="ctr"/>
        <c:lblOffset val="100"/>
        <c:noMultiLvlLbl val="0"/>
      </c:catAx>
      <c:valAx>
        <c:axId val="36697984"/>
        <c:scaling>
          <c:orientation val="minMax"/>
          <c:max val="7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6696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Colorectal Cancer Incidence Rate per 100,000 by Race (Age-Adjusted), 5-Year Averages, 1999-2012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VA White</c:v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Colorectal!$R$8:$T$8</c:f>
              <c:strCache>
                <c:ptCount val="3"/>
                <c:pt idx="0">
                  <c:v>1999-03</c:v>
                </c:pt>
                <c:pt idx="1">
                  <c:v>2004-08</c:v>
                </c:pt>
                <c:pt idx="2">
                  <c:v>2008-2012</c:v>
                </c:pt>
              </c:strCache>
            </c:strRef>
          </c:cat>
          <c:val>
            <c:numRef>
              <c:f>Colorectal!$R$29:$T$29</c:f>
              <c:numCache>
                <c:formatCode>0.00</c:formatCode>
                <c:ptCount val="3"/>
                <c:pt idx="0" formatCode="0.0">
                  <c:v>48.57</c:v>
                </c:pt>
                <c:pt idx="1">
                  <c:v>43.24</c:v>
                </c:pt>
                <c:pt idx="2" formatCode="0.0">
                  <c:v>36.700000000000003</c:v>
                </c:pt>
              </c:numCache>
            </c:numRef>
          </c:val>
        </c:ser>
        <c:ser>
          <c:idx val="5"/>
          <c:order val="1"/>
          <c:tx>
            <c:v>VA Black</c:v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Colorectal!$R$8:$T$8</c:f>
              <c:strCache>
                <c:ptCount val="3"/>
                <c:pt idx="0">
                  <c:v>1999-03</c:v>
                </c:pt>
                <c:pt idx="1">
                  <c:v>2004-08</c:v>
                </c:pt>
                <c:pt idx="2">
                  <c:v>2008-2012</c:v>
                </c:pt>
              </c:strCache>
            </c:strRef>
          </c:cat>
          <c:val>
            <c:numRef>
              <c:f>Colorectal!$R$41:$T$41</c:f>
              <c:numCache>
                <c:formatCode>0.0</c:formatCode>
                <c:ptCount val="3"/>
                <c:pt idx="0">
                  <c:v>59.66</c:v>
                </c:pt>
                <c:pt idx="1">
                  <c:v>55.02</c:v>
                </c:pt>
                <c:pt idx="2">
                  <c:v>45.9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44000"/>
        <c:axId val="36705408"/>
      </c:barChart>
      <c:catAx>
        <c:axId val="37744000"/>
        <c:scaling>
          <c:orientation val="minMax"/>
        </c:scaling>
        <c:delete val="0"/>
        <c:axPos val="b"/>
        <c:majorTickMark val="out"/>
        <c:minorTickMark val="none"/>
        <c:tickLblPos val="nextTo"/>
        <c:crossAx val="36705408"/>
        <c:crosses val="autoZero"/>
        <c:auto val="1"/>
        <c:lblAlgn val="ctr"/>
        <c:lblOffset val="100"/>
        <c:noMultiLvlLbl val="0"/>
      </c:catAx>
      <c:valAx>
        <c:axId val="367054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77440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Colorectal Cancer Mortality Rate per 100,000 (Age-adjusted), 5-Year Rolling Averages, 1996-2012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Colorectal!$A$12</c:f>
              <c:strCache>
                <c:ptCount val="1"/>
                <c:pt idx="0">
                  <c:v>TJHD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x"/>
            <c:size val="7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Colorectal!$B$11:$K$11</c:f>
              <c:strCache>
                <c:ptCount val="10"/>
                <c:pt idx="0">
                  <c:v>1996-2000</c:v>
                </c:pt>
                <c:pt idx="1">
                  <c:v>1997-2001</c:v>
                </c:pt>
                <c:pt idx="2">
                  <c:v>1998-2002</c:v>
                </c:pt>
                <c:pt idx="3">
                  <c:v>1999-2003</c:v>
                </c:pt>
                <c:pt idx="4">
                  <c:v>2000-2004</c:v>
                </c:pt>
                <c:pt idx="5">
                  <c:v>2001-2005</c:v>
                </c:pt>
                <c:pt idx="6">
                  <c:v>2002-2006</c:v>
                </c:pt>
                <c:pt idx="7">
                  <c:v>2003-2007</c:v>
                </c:pt>
                <c:pt idx="8">
                  <c:v>2007-2011</c:v>
                </c:pt>
                <c:pt idx="9">
                  <c:v>2008-2012</c:v>
                </c:pt>
              </c:strCache>
            </c:strRef>
          </c:cat>
          <c:val>
            <c:numRef>
              <c:f>Colorectal!$B$12:$K$12</c:f>
              <c:numCache>
                <c:formatCode>#,##0.0</c:formatCode>
                <c:ptCount val="10"/>
                <c:pt idx="0">
                  <c:v>18.899999999999999</c:v>
                </c:pt>
                <c:pt idx="1">
                  <c:v>23.3</c:v>
                </c:pt>
                <c:pt idx="2">
                  <c:v>20.399999999999999</c:v>
                </c:pt>
                <c:pt idx="3">
                  <c:v>19.7</c:v>
                </c:pt>
                <c:pt idx="4">
                  <c:v>19.7</c:v>
                </c:pt>
                <c:pt idx="5">
                  <c:v>17.600000000000001</c:v>
                </c:pt>
                <c:pt idx="6">
                  <c:v>16.8</c:v>
                </c:pt>
                <c:pt idx="7">
                  <c:v>15.6</c:v>
                </c:pt>
                <c:pt idx="8">
                  <c:v>14.4</c:v>
                </c:pt>
                <c:pt idx="9" formatCode="General">
                  <c:v>14.6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Colorectal!$A$13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chemeClr val="tx2"/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Colorectal!$B$11:$K$11</c:f>
              <c:strCache>
                <c:ptCount val="10"/>
                <c:pt idx="0">
                  <c:v>1996-2000</c:v>
                </c:pt>
                <c:pt idx="1">
                  <c:v>1997-2001</c:v>
                </c:pt>
                <c:pt idx="2">
                  <c:v>1998-2002</c:v>
                </c:pt>
                <c:pt idx="3">
                  <c:v>1999-2003</c:v>
                </c:pt>
                <c:pt idx="4">
                  <c:v>2000-2004</c:v>
                </c:pt>
                <c:pt idx="5">
                  <c:v>2001-2005</c:v>
                </c:pt>
                <c:pt idx="6">
                  <c:v>2002-2006</c:v>
                </c:pt>
                <c:pt idx="7">
                  <c:v>2003-2007</c:v>
                </c:pt>
                <c:pt idx="8">
                  <c:v>2007-2011</c:v>
                </c:pt>
                <c:pt idx="9">
                  <c:v>2008-2012</c:v>
                </c:pt>
              </c:strCache>
            </c:strRef>
          </c:cat>
          <c:val>
            <c:numRef>
              <c:f>Colorectal!$B$13:$K$13</c:f>
              <c:numCache>
                <c:formatCode>#,##0.0</c:formatCode>
                <c:ptCount val="10"/>
                <c:pt idx="0">
                  <c:v>21.4</c:v>
                </c:pt>
                <c:pt idx="1">
                  <c:v>21.3</c:v>
                </c:pt>
                <c:pt idx="2">
                  <c:v>21</c:v>
                </c:pt>
                <c:pt idx="3">
                  <c:v>20.3</c:v>
                </c:pt>
                <c:pt idx="4">
                  <c:v>19.5</c:v>
                </c:pt>
                <c:pt idx="5">
                  <c:v>18.600000000000001</c:v>
                </c:pt>
                <c:pt idx="6">
                  <c:v>18</c:v>
                </c:pt>
                <c:pt idx="7">
                  <c:v>17.3</c:v>
                </c:pt>
                <c:pt idx="8">
                  <c:v>15.4</c:v>
                </c:pt>
                <c:pt idx="9" formatCode="General">
                  <c:v>14.9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Colorectal!$A$14</c:f>
              <c:strCache>
                <c:ptCount val="1"/>
                <c:pt idx="0">
                  <c:v>Healthy People 2020 Goal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val>
            <c:numRef>
              <c:f>Colorectal!$B$14:$K$14</c:f>
              <c:numCache>
                <c:formatCode>General</c:formatCode>
                <c:ptCount val="10"/>
                <c:pt idx="0">
                  <c:v>14.5</c:v>
                </c:pt>
                <c:pt idx="1">
                  <c:v>14.5</c:v>
                </c:pt>
                <c:pt idx="2">
                  <c:v>14.5</c:v>
                </c:pt>
                <c:pt idx="3">
                  <c:v>14.5</c:v>
                </c:pt>
                <c:pt idx="4">
                  <c:v>14.5</c:v>
                </c:pt>
                <c:pt idx="5">
                  <c:v>14.5</c:v>
                </c:pt>
                <c:pt idx="6">
                  <c:v>14.5</c:v>
                </c:pt>
                <c:pt idx="7">
                  <c:v>14.5</c:v>
                </c:pt>
                <c:pt idx="8">
                  <c:v>14.5</c:v>
                </c:pt>
                <c:pt idx="9">
                  <c:v>14.5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76192"/>
        <c:axId val="36798464"/>
      </c:lineChart>
      <c:catAx>
        <c:axId val="3677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36798464"/>
        <c:crosses val="autoZero"/>
        <c:auto val="1"/>
        <c:lblAlgn val="ctr"/>
        <c:lblOffset val="100"/>
        <c:noMultiLvlLbl val="0"/>
      </c:catAx>
      <c:valAx>
        <c:axId val="36798464"/>
        <c:scaling>
          <c:orientation val="minMax"/>
          <c:max val="2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36776192"/>
        <c:crosses val="autoZero"/>
        <c:crossBetween val="between"/>
        <c:majorUnit val="5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2.7802938098939984E-2"/>
          <c:y val="0.92543203092937898"/>
          <c:w val="0.96167680651791709"/>
          <c:h val="4.860892388451443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'Physical Inactivity'!$A$10</c:f>
              <c:strCache>
                <c:ptCount val="1"/>
                <c:pt idx="0">
                  <c:v>Virginia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triangle"/>
            <c:size val="5"/>
            <c:spPr>
              <a:solidFill>
                <a:schemeClr val="tx1"/>
              </a:solidFill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'Physical Inactivity'!$D$2:$G$2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'Physical Inactivity'!$D$10:$G$10</c:f>
              <c:numCache>
                <c:formatCode>0%</c:formatCode>
                <c:ptCount val="4"/>
                <c:pt idx="0">
                  <c:v>0.23</c:v>
                </c:pt>
                <c:pt idx="1">
                  <c:v>0.24</c:v>
                </c:pt>
                <c:pt idx="2">
                  <c:v>0.24</c:v>
                </c:pt>
                <c:pt idx="3">
                  <c:v>0.23</c:v>
                </c:pt>
              </c:numCache>
            </c:numRef>
          </c:val>
          <c:smooth val="0"/>
        </c:ser>
        <c:ser>
          <c:idx val="1"/>
          <c:order val="1"/>
          <c:tx>
            <c:v>TJHD</c:v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'Physical Inactivity'!$D$2:$G$2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'Physical Inactivity'!$D$11:$G$11</c:f>
              <c:numCache>
                <c:formatCode>0%</c:formatCode>
                <c:ptCount val="4"/>
                <c:pt idx="0">
                  <c:v>0.23666666666666669</c:v>
                </c:pt>
                <c:pt idx="1">
                  <c:v>0.24333333333333332</c:v>
                </c:pt>
                <c:pt idx="2">
                  <c:v>0.24</c:v>
                </c:pt>
                <c:pt idx="3">
                  <c:v>0.23666666666666666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'Physical Inactivity'!$A$12</c:f>
              <c:strCache>
                <c:ptCount val="1"/>
                <c:pt idx="0">
                  <c:v>HP 2020 Goal</c:v>
                </c:pt>
              </c:strCache>
            </c:strRef>
          </c:tx>
          <c:spPr>
            <a:ln w="57150">
              <a:solidFill>
                <a:srgbClr val="008000"/>
              </a:solidFill>
            </a:ln>
          </c:spPr>
          <c:marker>
            <c:symbol val="none"/>
          </c:marker>
          <c:val>
            <c:numRef>
              <c:f>'Physical Inactivity'!$D$12:$G$12</c:f>
              <c:numCache>
                <c:formatCode>0.0%</c:formatCode>
                <c:ptCount val="4"/>
                <c:pt idx="0">
                  <c:v>0.32600000000000001</c:v>
                </c:pt>
                <c:pt idx="1">
                  <c:v>0.32600000000000001</c:v>
                </c:pt>
                <c:pt idx="2">
                  <c:v>0.32600000000000001</c:v>
                </c:pt>
                <c:pt idx="3">
                  <c:v>0.32600000000000001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52480"/>
        <c:axId val="36854016"/>
      </c:lineChart>
      <c:catAx>
        <c:axId val="3685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854016"/>
        <c:crosses val="autoZero"/>
        <c:auto val="1"/>
        <c:lblAlgn val="ctr"/>
        <c:lblOffset val="100"/>
        <c:noMultiLvlLbl val="0"/>
      </c:catAx>
      <c:valAx>
        <c:axId val="36854016"/>
        <c:scaling>
          <c:orientation val="minMax"/>
          <c:max val="0.3800000000000000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6852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'Physical Inactivity'!$A$4</c:f>
              <c:strCache>
                <c:ptCount val="1"/>
                <c:pt idx="0">
                  <c:v>Albemarle</c:v>
                </c:pt>
              </c:strCache>
            </c:strRef>
          </c:tx>
          <c:spPr>
            <a:ln w="571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'Physical Inactivity'!$D$2:$G$2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'Physical Inactivity'!$D$4:$G$4</c:f>
              <c:numCache>
                <c:formatCode>0%</c:formatCode>
                <c:ptCount val="4"/>
                <c:pt idx="0">
                  <c:v>0.19</c:v>
                </c:pt>
                <c:pt idx="1">
                  <c:v>0.19</c:v>
                </c:pt>
                <c:pt idx="2">
                  <c:v>0.19</c:v>
                </c:pt>
                <c:pt idx="3">
                  <c:v>0.21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'Physical Inactivity'!$A$5</c:f>
              <c:strCache>
                <c:ptCount val="1"/>
                <c:pt idx="0">
                  <c:v>Charlottesville</c:v>
                </c:pt>
              </c:strCache>
            </c:strRef>
          </c:tx>
          <c:spPr>
            <a:ln w="57150">
              <a:solidFill>
                <a:srgbClr val="92D050"/>
              </a:solidFill>
            </a:ln>
          </c:spPr>
          <c:marker>
            <c:symbol val="circle"/>
            <c:size val="5"/>
            <c:spPr>
              <a:solidFill>
                <a:srgbClr val="92D050"/>
              </a:solidFill>
              <a:ln w="5715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2500003554243864E-3"/>
                  <c:y val="-1.7623162165319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277784369836438E-3"/>
                  <c:y val="-1.762294702832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222227386507808E-4"/>
                  <c:y val="-1.762294702832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'Physical Inactivity'!$D$2:$G$2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'Physical Inactivity'!$D$5:$G$5</c:f>
              <c:numCache>
                <c:formatCode>0%</c:formatCode>
                <c:ptCount val="4"/>
                <c:pt idx="0">
                  <c:v>0.25</c:v>
                </c:pt>
                <c:pt idx="1">
                  <c:v>0.26</c:v>
                </c:pt>
                <c:pt idx="2">
                  <c:v>0.26</c:v>
                </c:pt>
                <c:pt idx="3">
                  <c:v>0.24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'Physical Inactivity'!$A$6</c:f>
              <c:strCache>
                <c:ptCount val="1"/>
                <c:pt idx="0">
                  <c:v>Fluvanna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rgbClr val="FFC000"/>
              </a:solidFill>
              <a:ln w="57150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layout>
                <c:manualLayout>
                  <c:x val="1.0638890052372053E-2"/>
                  <c:y val="1.2158467329618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666671223389243E-3"/>
                  <c:y val="2.459015864417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'Physical Inactivity'!$D$2:$G$2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'Physical Inactivity'!$D$6:$G$6</c:f>
              <c:numCache>
                <c:formatCode>0%</c:formatCode>
                <c:ptCount val="4"/>
                <c:pt idx="0">
                  <c:v>0.23</c:v>
                </c:pt>
                <c:pt idx="1">
                  <c:v>0.22</c:v>
                </c:pt>
                <c:pt idx="2">
                  <c:v>0.22</c:v>
                </c:pt>
                <c:pt idx="3">
                  <c:v>0.22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'Physical Inactivity'!$A$7</c:f>
              <c:strCache>
                <c:ptCount val="1"/>
                <c:pt idx="0">
                  <c:v>Greene</c:v>
                </c:pt>
              </c:strCache>
            </c:strRef>
          </c:tx>
          <c:spPr>
            <a:ln w="57150">
              <a:solidFill>
                <a:schemeClr val="accent6"/>
              </a:solidFill>
            </a:ln>
          </c:spPr>
          <c:marker>
            <c:symbol val="circle"/>
            <c:size val="5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2055562342034375E-2"/>
                  <c:y val="4.3715837589639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'Physical Inactivity'!$D$2:$G$2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'Physical Inactivity'!$D$7:$G$7</c:f>
              <c:numCache>
                <c:formatCode>0%</c:formatCode>
                <c:ptCount val="4"/>
                <c:pt idx="0">
                  <c:v>0.23</c:v>
                </c:pt>
                <c:pt idx="1">
                  <c:v>0.24</c:v>
                </c:pt>
                <c:pt idx="2">
                  <c:v>0.24</c:v>
                </c:pt>
                <c:pt idx="3">
                  <c:v>0.23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'Physical Inactivity'!$A$8</c:f>
              <c:strCache>
                <c:ptCount val="1"/>
                <c:pt idx="0">
                  <c:v>Louisa</c:v>
                </c:pt>
              </c:strCache>
            </c:strRef>
          </c:tx>
          <c:spPr>
            <a:ln w="5715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layout>
                <c:manualLayout>
                  <c:x val="2.3055558076942049E-3"/>
                  <c:y val="-9.4262274802660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611119708127709E-3"/>
                  <c:y val="-9.4262274802660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944448484737442E-3"/>
                  <c:y val="-1.2158467329618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'Physical Inactivity'!$D$2:$G$2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'Physical Inactivity'!$D$8:$G$8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</c:v>
                </c:pt>
                <c:pt idx="2">
                  <c:v>0.3</c:v>
                </c:pt>
                <c:pt idx="3">
                  <c:v>0.28999999999999998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'Physical Inactivity'!$A$9</c:f>
              <c:strCache>
                <c:ptCount val="1"/>
                <c:pt idx="0">
                  <c:v>Nelson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circle"/>
            <c:size val="5"/>
            <c:spPr>
              <a:solidFill>
                <a:srgbClr val="7030A0"/>
              </a:solidFill>
              <a:ln w="5715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2055562342034375E-2"/>
                  <c:y val="-5.46447969870493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666671223389243E-3"/>
                  <c:y val="-3.5519118041582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'Physical Inactivity'!$D$2:$G$2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'Physical Inactivity'!$D$9:$G$9</c:f>
              <c:numCache>
                <c:formatCode>0%</c:formatCode>
                <c:ptCount val="4"/>
                <c:pt idx="0">
                  <c:v>0.24</c:v>
                </c:pt>
                <c:pt idx="1">
                  <c:v>0.25</c:v>
                </c:pt>
                <c:pt idx="2">
                  <c:v>0.25</c:v>
                </c:pt>
                <c:pt idx="3">
                  <c:v>0.23</c:v>
                </c:pt>
              </c:numCache>
            </c:numRef>
          </c:val>
          <c:smooth val="0"/>
        </c:ser>
        <c:ser>
          <c:idx val="1"/>
          <c:order val="6"/>
          <c:tx>
            <c:strRef>
              <c:f>'Physical Inactivity'!$A$12</c:f>
              <c:strCache>
                <c:ptCount val="1"/>
                <c:pt idx="0">
                  <c:v>HP 2020 Goal</c:v>
                </c:pt>
              </c:strCache>
            </c:strRef>
          </c:tx>
          <c:spPr>
            <a:ln w="57150">
              <a:solidFill>
                <a:srgbClr val="008000"/>
              </a:solidFill>
            </a:ln>
          </c:spPr>
          <c:marker>
            <c:symbol val="none"/>
          </c:marker>
          <c:val>
            <c:numRef>
              <c:f>'Physical Inactivity'!$D$12:$G$12</c:f>
              <c:numCache>
                <c:formatCode>0.0%</c:formatCode>
                <c:ptCount val="4"/>
                <c:pt idx="0">
                  <c:v>0.32600000000000001</c:v>
                </c:pt>
                <c:pt idx="1">
                  <c:v>0.32600000000000001</c:v>
                </c:pt>
                <c:pt idx="2">
                  <c:v>0.32600000000000001</c:v>
                </c:pt>
                <c:pt idx="3">
                  <c:v>0.32600000000000001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09856"/>
        <c:axId val="123611392"/>
      </c:lineChart>
      <c:catAx>
        <c:axId val="12360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611392"/>
        <c:crosses val="autoZero"/>
        <c:auto val="1"/>
        <c:lblAlgn val="ctr"/>
        <c:lblOffset val="100"/>
        <c:noMultiLvlLbl val="0"/>
      </c:catAx>
      <c:valAx>
        <c:axId val="123611392"/>
        <c:scaling>
          <c:orientation val="minMax"/>
          <c:max val="0.3800000000000000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36098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6833401144005"/>
          <c:y val="4.6022703359291102E-2"/>
          <c:w val="0.8430846314966769"/>
          <c:h val="0.64944640807012577"/>
        </c:manualLayout>
      </c:layout>
      <c:lineChart>
        <c:grouping val="standard"/>
        <c:varyColors val="0"/>
        <c:ser>
          <c:idx val="0"/>
          <c:order val="0"/>
          <c:tx>
            <c:strRef>
              <c:f>' Adult Obesity '!$A$4</c:f>
              <c:strCache>
                <c:ptCount val="1"/>
                <c:pt idx="0">
                  <c:v>TJHD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x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0"/>
              <c:layout>
                <c:manualLayout>
                  <c:x val="-3.6111111111111212E-2"/>
                  <c:y val="6.1581511969382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 Adult Obesity '!$B$3:$L$3</c:f>
              <c:strCache>
                <c:ptCount val="11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2009-2010</c:v>
                </c:pt>
                <c:pt idx="10">
                  <c:v>2011-2013</c:v>
                </c:pt>
              </c:strCache>
            </c:strRef>
          </c:cat>
          <c:val>
            <c:numRef>
              <c:f>' Adult Obesity '!$B$4:$L$4</c:f>
              <c:numCache>
                <c:formatCode>0.0%</c:formatCode>
                <c:ptCount val="11"/>
                <c:pt idx="0">
                  <c:v>0.216335</c:v>
                </c:pt>
                <c:pt idx="1">
                  <c:v>0.23097999999999999</c:v>
                </c:pt>
                <c:pt idx="2">
                  <c:v>0.17599999999999999</c:v>
                </c:pt>
                <c:pt idx="3">
                  <c:v>0.16788</c:v>
                </c:pt>
                <c:pt idx="4">
                  <c:v>0.18276999999999999</c:v>
                </c:pt>
                <c:pt idx="5">
                  <c:v>0.18754999999999999</c:v>
                </c:pt>
                <c:pt idx="6">
                  <c:v>0.19933999999999999</c:v>
                </c:pt>
                <c:pt idx="7">
                  <c:v>0.20526800000000001</c:v>
                </c:pt>
                <c:pt idx="8">
                  <c:v>0.275922</c:v>
                </c:pt>
                <c:pt idx="9">
                  <c:v>0.315</c:v>
                </c:pt>
                <c:pt idx="10">
                  <c:v>0.27700000000000002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59776"/>
        <c:axId val="123661312"/>
      </c:lineChart>
      <c:lineChart>
        <c:grouping val="standard"/>
        <c:varyColors val="0"/>
        <c:ser>
          <c:idx val="1"/>
          <c:order val="1"/>
          <c:tx>
            <c:strRef>
              <c:f>' Adult Obesity '!$A$5</c:f>
              <c:strCache>
                <c:ptCount val="1"/>
                <c:pt idx="0">
                  <c:v>Virginia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0"/>
              <c:layout>
                <c:manualLayout>
                  <c:x val="5.0485564304461944E-3"/>
                  <c:y val="-1.53953779923457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 Adult Obesity '!$B$3:$J$3</c:f>
              <c:strCache>
                <c:ptCount val="9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</c:strCache>
            </c:strRef>
          </c:cat>
          <c:val>
            <c:numRef>
              <c:f>' Adult Obesity '!$B$5:$L$5</c:f>
              <c:numCache>
                <c:formatCode>0.0%</c:formatCode>
                <c:ptCount val="11"/>
                <c:pt idx="0">
                  <c:v>0.20960000000000001</c:v>
                </c:pt>
                <c:pt idx="1">
                  <c:v>0.22120000000000001</c:v>
                </c:pt>
                <c:pt idx="2">
                  <c:v>0.2286</c:v>
                </c:pt>
                <c:pt idx="3">
                  <c:v>0.2334</c:v>
                </c:pt>
                <c:pt idx="4">
                  <c:v>0.2445</c:v>
                </c:pt>
                <c:pt idx="5">
                  <c:v>0.25159999999999999</c:v>
                </c:pt>
                <c:pt idx="6">
                  <c:v>0.25380000000000003</c:v>
                </c:pt>
                <c:pt idx="7">
                  <c:v>0.25509999999999999</c:v>
                </c:pt>
                <c:pt idx="8">
                  <c:v>0.25919999999999999</c:v>
                </c:pt>
                <c:pt idx="9">
                  <c:v>0.26</c:v>
                </c:pt>
                <c:pt idx="10">
                  <c:v>0.27900000000000003</c:v>
                </c:pt>
              </c:numCache>
            </c:numRef>
          </c:val>
          <c:smooth val="0"/>
        </c:ser>
        <c:ser>
          <c:idx val="2"/>
          <c:order val="2"/>
          <c:tx>
            <c:v>Healthy People 2020 Goal</c:v>
          </c:tx>
          <c:spPr>
            <a:ln w="57150">
              <a:solidFill>
                <a:srgbClr val="008000"/>
              </a:solidFill>
            </a:ln>
          </c:spPr>
          <c:marker>
            <c:symbol val="none"/>
          </c:marker>
          <c:val>
            <c:numRef>
              <c:f>' Adult Obesity '!$B$6:$L$6</c:f>
              <c:numCache>
                <c:formatCode>0.0%</c:formatCode>
                <c:ptCount val="11"/>
                <c:pt idx="0">
                  <c:v>0.30599999999999999</c:v>
                </c:pt>
                <c:pt idx="1">
                  <c:v>0.30599999999999999</c:v>
                </c:pt>
                <c:pt idx="2">
                  <c:v>0.30599999999999999</c:v>
                </c:pt>
                <c:pt idx="3">
                  <c:v>0.30599999999999999</c:v>
                </c:pt>
                <c:pt idx="4">
                  <c:v>0.30599999999999999</c:v>
                </c:pt>
                <c:pt idx="5">
                  <c:v>0.30599999999999999</c:v>
                </c:pt>
                <c:pt idx="6">
                  <c:v>0.30599999999999999</c:v>
                </c:pt>
                <c:pt idx="7">
                  <c:v>0.30599999999999999</c:v>
                </c:pt>
                <c:pt idx="8">
                  <c:v>0.30599999999999999</c:v>
                </c:pt>
                <c:pt idx="9">
                  <c:v>0.30599999999999999</c:v>
                </c:pt>
                <c:pt idx="10">
                  <c:v>0.30599999999999999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81024"/>
        <c:axId val="123679488"/>
      </c:lineChart>
      <c:catAx>
        <c:axId val="123659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3661312"/>
        <c:crosses val="autoZero"/>
        <c:auto val="1"/>
        <c:lblAlgn val="ctr"/>
        <c:lblOffset val="100"/>
        <c:noMultiLvlLbl val="0"/>
      </c:catAx>
      <c:valAx>
        <c:axId val="123661312"/>
        <c:scaling>
          <c:orientation val="minMax"/>
          <c:max val="0.3500000000000003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3659776"/>
        <c:crosses val="autoZero"/>
        <c:crossBetween val="between"/>
      </c:valAx>
      <c:valAx>
        <c:axId val="123679488"/>
        <c:scaling>
          <c:orientation val="minMax"/>
          <c:max val="0.35000000000000031"/>
          <c:min val="0"/>
        </c:scaling>
        <c:delete val="1"/>
        <c:axPos val="l"/>
        <c:numFmt formatCode="0.0%" sourceLinked="1"/>
        <c:majorTickMark val="none"/>
        <c:minorTickMark val="none"/>
        <c:tickLblPos val="none"/>
        <c:crossAx val="123681024"/>
        <c:crossesAt val="6"/>
        <c:crossBetween val="between"/>
      </c:valAx>
      <c:catAx>
        <c:axId val="123681024"/>
        <c:scaling>
          <c:orientation val="minMax"/>
        </c:scaling>
        <c:delete val="1"/>
        <c:axPos val="b"/>
        <c:majorTickMark val="none"/>
        <c:minorTickMark val="none"/>
        <c:tickLblPos val="none"/>
        <c:crossAx val="123679488"/>
        <c:crossesAt val="0.30600000000000038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9.3446573029737273E-2"/>
          <c:y val="0.93004803708541917"/>
          <c:w val="0.86042698930926231"/>
          <c:h val="6.995196062218057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High School Students (Grades 9-12) Who Report Currently Using TOBACCO (current cigarette use, current smokeless tobacco use, or  current cigar use) by Gender, 2013</a:t>
            </a:r>
          </a:p>
        </c:rich>
      </c:tx>
      <c:layout>
        <c:manualLayout>
          <c:xMode val="edge"/>
          <c:yMode val="edge"/>
          <c:x val="0.12478807138977159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Females</c:v>
          </c:tx>
          <c:spPr>
            <a:solidFill>
              <a:srgbClr val="A04DA3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3888890407796413E-3"/>
                  <c:y val="6.3063063063063057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756756756756757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Tobacco!$M$6:$M$7</c:f>
              <c:strCache>
                <c:ptCount val="2"/>
                <c:pt idx="0">
                  <c:v>VA</c:v>
                </c:pt>
                <c:pt idx="1">
                  <c:v>US</c:v>
                </c:pt>
              </c:strCache>
            </c:strRef>
          </c:cat>
          <c:val>
            <c:numRef>
              <c:f>Tobacco!$O$6:$O$7</c:f>
              <c:numCache>
                <c:formatCode>0.0%</c:formatCode>
                <c:ptCount val="2"/>
                <c:pt idx="0">
                  <c:v>0.14699999999999999</c:v>
                </c:pt>
                <c:pt idx="1">
                  <c:v>0.17799999999999999</c:v>
                </c:pt>
              </c:numCache>
            </c:numRef>
          </c:val>
        </c:ser>
        <c:ser>
          <c:idx val="1"/>
          <c:order val="1"/>
          <c:tx>
            <c:v>Males</c:v>
          </c:tx>
          <c:spPr>
            <a:solidFill>
              <a:srgbClr val="00206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9798181841644952E-3"/>
                  <c:y val="7.126948775055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7122338822E-3"/>
                  <c:y val="7.4324324324324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Tobacco!$M$6:$M$7</c:f>
              <c:strCache>
                <c:ptCount val="2"/>
                <c:pt idx="0">
                  <c:v>VA</c:v>
                </c:pt>
                <c:pt idx="1">
                  <c:v>US</c:v>
                </c:pt>
              </c:strCache>
            </c:strRef>
          </c:cat>
          <c:val>
            <c:numRef>
              <c:f>Tobacco!$R$6:$R$7</c:f>
              <c:numCache>
                <c:formatCode>0.0%</c:formatCode>
                <c:ptCount val="2"/>
                <c:pt idx="0">
                  <c:v>0.20300000000000001</c:v>
                </c:pt>
                <c:pt idx="1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79904"/>
        <c:axId val="118781440"/>
      </c:barChart>
      <c:lineChart>
        <c:grouping val="standard"/>
        <c:varyColors val="0"/>
        <c:ser>
          <c:idx val="2"/>
          <c:order val="2"/>
          <c:tx>
            <c:strRef>
              <c:f>Tobacco!$M$8</c:f>
              <c:strCache>
                <c:ptCount val="1"/>
                <c:pt idx="0">
                  <c:v>HP 2020 Goal =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Tobacco!$N$8:$O$8</c:f>
              <c:numCache>
                <c:formatCode>0.0%</c:formatCode>
                <c:ptCount val="2"/>
                <c:pt idx="0">
                  <c:v>0.21</c:v>
                </c:pt>
                <c:pt idx="1">
                  <c:v>0.21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79904"/>
        <c:axId val="118781440"/>
      </c:lineChart>
      <c:catAx>
        <c:axId val="11877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781440"/>
        <c:crosses val="autoZero"/>
        <c:auto val="1"/>
        <c:lblAlgn val="ctr"/>
        <c:lblOffset val="100"/>
        <c:noMultiLvlLbl val="0"/>
      </c:catAx>
      <c:valAx>
        <c:axId val="1187814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8779904"/>
        <c:crosses val="autoZero"/>
        <c:crossBetween val="between"/>
      </c:valAx>
    </c:plotArea>
    <c:legend>
      <c:legendPos val="b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sym typeface="Wingdings 2"/>
        </a:defRPr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'1998-2014 Cville &amp; Albe 5th'!$E$3</c:f>
              <c:strCache>
                <c:ptCount val="1"/>
                <c:pt idx="0">
                  <c:v>Overweight BMI ≥85% &lt;95%</c:v>
                </c:pt>
              </c:strCache>
            </c:strRef>
          </c:tx>
          <c:spPr>
            <a:ln w="57150">
              <a:solidFill>
                <a:schemeClr val="accent6"/>
              </a:solidFill>
            </a:ln>
          </c:spPr>
          <c:marker>
            <c:symbol val="circle"/>
            <c:size val="5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3"/>
              <c:layout>
                <c:manualLayout>
                  <c:x val="-4.078477690288719E-2"/>
                  <c:y val="-6.5962873682424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395888013998251E-2"/>
                  <c:y val="-3.6407207266674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'1998-2014 Cville &amp; Albe 5th'!$A$6:$A$13</c:f>
              <c:numCache>
                <c:formatCode>General</c:formatCode>
                <c:ptCount val="8"/>
                <c:pt idx="0">
                  <c:v>2004</c:v>
                </c:pt>
                <c:pt idx="1">
                  <c:v>2007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'1998-2014 Cville &amp; Albe 5th'!$E$6:$E$13</c:f>
              <c:numCache>
                <c:formatCode>0.0%</c:formatCode>
                <c:ptCount val="8"/>
                <c:pt idx="0">
                  <c:v>0.15887207702888584</c:v>
                </c:pt>
                <c:pt idx="1">
                  <c:v>0.16866566716641679</c:v>
                </c:pt>
                <c:pt idx="2">
                  <c:v>0.17362428842504743</c:v>
                </c:pt>
                <c:pt idx="3">
                  <c:v>0.15946205571565802</c:v>
                </c:pt>
                <c:pt idx="4">
                  <c:v>0.18283582089552239</c:v>
                </c:pt>
                <c:pt idx="5">
                  <c:v>0.17830109335576114</c:v>
                </c:pt>
                <c:pt idx="6">
                  <c:v>0.16200000000000001</c:v>
                </c:pt>
                <c:pt idx="7">
                  <c:v>0.15578764142732812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'1998-2014 Cville &amp; Albe 5th'!$F$3</c:f>
              <c:strCache>
                <c:ptCount val="1"/>
                <c:pt idx="0">
                  <c:v>Obese BMI  ≥95%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triangle"/>
            <c:size val="5"/>
            <c:spPr>
              <a:solidFill>
                <a:srgbClr val="FFC000"/>
              </a:solidFill>
              <a:ln w="57150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3"/>
              <c:layout>
                <c:manualLayout>
                  <c:x val="-4.0784886264216974E-2"/>
                  <c:y val="6.0589116152288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784776902887142E-2"/>
                  <c:y val="4.98416010920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'1998-2014 Cville &amp; Albe 5th'!$A$6:$A$13</c:f>
              <c:numCache>
                <c:formatCode>General</c:formatCode>
                <c:ptCount val="8"/>
                <c:pt idx="0">
                  <c:v>2004</c:v>
                </c:pt>
                <c:pt idx="1">
                  <c:v>2007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'1998-2014 Cville &amp; Albe 5th'!$F$6:$F$13</c:f>
              <c:numCache>
                <c:formatCode>0.0%</c:formatCode>
                <c:ptCount val="8"/>
                <c:pt idx="0">
                  <c:v>0.19325997248968363</c:v>
                </c:pt>
                <c:pt idx="1">
                  <c:v>0.18365817091454273</c:v>
                </c:pt>
                <c:pt idx="2">
                  <c:v>0.18311195445920303</c:v>
                </c:pt>
                <c:pt idx="3">
                  <c:v>0.15177713736791545</c:v>
                </c:pt>
                <c:pt idx="4">
                  <c:v>0.1837686567164179</c:v>
                </c:pt>
                <c:pt idx="5">
                  <c:v>0.16820857863751051</c:v>
                </c:pt>
                <c:pt idx="6">
                  <c:v>0.184</c:v>
                </c:pt>
                <c:pt idx="7">
                  <c:v>0.18537859007832899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30176"/>
        <c:axId val="123805696"/>
      </c:lineChart>
      <c:catAx>
        <c:axId val="12373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805696"/>
        <c:crosses val="autoZero"/>
        <c:auto val="1"/>
        <c:lblAlgn val="ctr"/>
        <c:lblOffset val="100"/>
        <c:noMultiLvlLbl val="0"/>
      </c:catAx>
      <c:valAx>
        <c:axId val="12380569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237301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Top Ten Leading Causes of Death in VA in 2013, Age-Adjusted Rates per 100,000 Population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'Leading COD-VA'!$H$4</c:f>
              <c:strCache>
                <c:ptCount val="1"/>
                <c:pt idx="0">
                  <c:v>VA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8"/>
              <c:layout>
                <c:manualLayout>
                  <c:x val="-6.1904761904761907E-2"/>
                  <c:y val="5.6948307664353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2380952380952382E-2"/>
                  <c:y val="-4.4568240780798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'Leading COD-VA'!$G$8:$G$17</c:f>
              <c:strCache>
                <c:ptCount val="10"/>
                <c:pt idx="0">
                  <c:v>Influenza and Pneumonia</c:v>
                </c:pt>
                <c:pt idx="1">
                  <c:v>Septicemia</c:v>
                </c:pt>
                <c:pt idx="2">
                  <c:v>Kidney Diseases</c:v>
                </c:pt>
                <c:pt idx="3">
                  <c:v>Diabetes Mellitus</c:v>
                </c:pt>
                <c:pt idx="4">
                  <c:v>Alzheimer's Disease</c:v>
                </c:pt>
                <c:pt idx="5">
                  <c:v>Unintentional Injury</c:v>
                </c:pt>
                <c:pt idx="6">
                  <c:v>Chronic Lower Respiratory Diseases (COPD + Asthma)</c:v>
                </c:pt>
                <c:pt idx="7">
                  <c:v>Cerebrovascular Diseases (Stroke)</c:v>
                </c:pt>
                <c:pt idx="8">
                  <c:v>Diseases of Heart</c:v>
                </c:pt>
                <c:pt idx="9">
                  <c:v>Malignant Neoplasms (Cancer)</c:v>
                </c:pt>
              </c:strCache>
            </c:strRef>
          </c:cat>
          <c:val>
            <c:numRef>
              <c:f>'Leading COD-VA'!$H$8:$H$17</c:f>
              <c:numCache>
                <c:formatCode>0.0</c:formatCode>
                <c:ptCount val="10"/>
                <c:pt idx="0">
                  <c:v>16.8</c:v>
                </c:pt>
                <c:pt idx="1">
                  <c:v>17.7</c:v>
                </c:pt>
                <c:pt idx="2">
                  <c:v>18</c:v>
                </c:pt>
                <c:pt idx="3">
                  <c:v>18.3</c:v>
                </c:pt>
                <c:pt idx="4">
                  <c:v>19.600000000000001</c:v>
                </c:pt>
                <c:pt idx="5">
                  <c:v>33</c:v>
                </c:pt>
                <c:pt idx="6">
                  <c:v>37.200000000000003</c:v>
                </c:pt>
                <c:pt idx="7">
                  <c:v>38.5</c:v>
                </c:pt>
                <c:pt idx="8">
                  <c:v>155.9</c:v>
                </c:pt>
                <c:pt idx="9">
                  <c:v>161.30000000000001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61632"/>
        <c:axId val="125387136"/>
      </c:barChart>
      <c:catAx>
        <c:axId val="123861632"/>
        <c:scaling>
          <c:orientation val="minMax"/>
        </c:scaling>
        <c:delete val="0"/>
        <c:axPos val="l"/>
        <c:majorTickMark val="out"/>
        <c:minorTickMark val="none"/>
        <c:tickLblPos val="nextTo"/>
        <c:crossAx val="125387136"/>
        <c:crosses val="autoZero"/>
        <c:auto val="1"/>
        <c:lblAlgn val="ctr"/>
        <c:lblOffset val="100"/>
        <c:noMultiLvlLbl val="0"/>
      </c:catAx>
      <c:valAx>
        <c:axId val="125387136"/>
        <c:scaling>
          <c:orientation val="minMax"/>
          <c:max val="17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2386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Top Ten Leading Causes of Death in TJHD in 2013, Age-Adjusted Rates per 100,000 Population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'Leading COD-TJHD'!$I$3</c:f>
              <c:strCache>
                <c:ptCount val="1"/>
                <c:pt idx="0">
                  <c:v>TJHD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9"/>
              <c:layout>
                <c:manualLayout>
                  <c:x val="-7.0754716981132074E-2"/>
                  <c:y val="-4.4117647058823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'Leading COD-TJHD'!$H$7:$H$16</c:f>
              <c:strCache>
                <c:ptCount val="10"/>
                <c:pt idx="0">
                  <c:v>Suicide</c:v>
                </c:pt>
                <c:pt idx="1">
                  <c:v>Nephritis and Nephrosis (Kidney Diseases)</c:v>
                </c:pt>
                <c:pt idx="2">
                  <c:v>Influenza and Pneumonia</c:v>
                </c:pt>
                <c:pt idx="3">
                  <c:v>Alzheimer's Disease</c:v>
                </c:pt>
                <c:pt idx="4">
                  <c:v>Septicemia</c:v>
                </c:pt>
                <c:pt idx="5">
                  <c:v>Cerebrovascular Diseases (Stroke)</c:v>
                </c:pt>
                <c:pt idx="6">
                  <c:v>Unintentional Injury</c:v>
                </c:pt>
                <c:pt idx="7">
                  <c:v>Chronic Lower Respiratory Diseases (COPD + Asthma)</c:v>
                </c:pt>
                <c:pt idx="8">
                  <c:v>Diseases of Heart</c:v>
                </c:pt>
                <c:pt idx="9">
                  <c:v>Malignant Neoplasms (Cancer)</c:v>
                </c:pt>
              </c:strCache>
            </c:strRef>
          </c:cat>
          <c:val>
            <c:numRef>
              <c:f>'Leading COD-TJHD'!$I$7:$I$16</c:f>
              <c:numCache>
                <c:formatCode>0.0</c:formatCode>
                <c:ptCount val="10"/>
                <c:pt idx="0">
                  <c:v>11.4</c:v>
                </c:pt>
                <c:pt idx="1">
                  <c:v>13</c:v>
                </c:pt>
                <c:pt idx="2">
                  <c:v>15</c:v>
                </c:pt>
                <c:pt idx="3">
                  <c:v>20.7</c:v>
                </c:pt>
                <c:pt idx="4">
                  <c:v>26.6</c:v>
                </c:pt>
                <c:pt idx="5">
                  <c:v>33.200000000000003</c:v>
                </c:pt>
                <c:pt idx="6">
                  <c:v>33.6</c:v>
                </c:pt>
                <c:pt idx="7">
                  <c:v>37.299999999999997</c:v>
                </c:pt>
                <c:pt idx="8">
                  <c:v>135.9</c:v>
                </c:pt>
                <c:pt idx="9">
                  <c:v>150.80000000000001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67776"/>
        <c:axId val="125412096"/>
      </c:barChart>
      <c:catAx>
        <c:axId val="37067776"/>
        <c:scaling>
          <c:orientation val="minMax"/>
        </c:scaling>
        <c:delete val="0"/>
        <c:axPos val="l"/>
        <c:majorTickMark val="out"/>
        <c:minorTickMark val="none"/>
        <c:tickLblPos val="nextTo"/>
        <c:crossAx val="125412096"/>
        <c:crosses val="autoZero"/>
        <c:auto val="1"/>
        <c:lblAlgn val="ctr"/>
        <c:lblOffset val="100"/>
        <c:noMultiLvlLbl val="0"/>
      </c:catAx>
      <c:valAx>
        <c:axId val="1254120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706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Percent of Adults Age 18 Years &amp; Older with </a:t>
            </a:r>
            <a:r>
              <a:rPr lang="en-US" sz="2800" u="sng" dirty="0" smtClean="0"/>
              <a:t>Hypertension</a:t>
            </a:r>
            <a:r>
              <a:rPr lang="en-US" sz="2800" dirty="0" smtClean="0"/>
              <a:t>, 2006-12</a:t>
            </a:r>
            <a:endParaRPr lang="en-US" sz="2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Hypertension!$D$4</c:f>
              <c:strCache>
                <c:ptCount val="1"/>
                <c:pt idx="0">
                  <c:v>Percent of Adults Age 18 Years &amp; Older with Hypertension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Hypertension!$A$5:$A$13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Hypertension!$D$5:$D$13</c:f>
              <c:numCache>
                <c:formatCode>0.0%</c:formatCode>
                <c:ptCount val="9"/>
                <c:pt idx="0">
                  <c:v>0.23799999999999999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0.20899999999999999</c:v>
                </c:pt>
                <c:pt idx="5">
                  <c:v>0</c:v>
                </c:pt>
                <c:pt idx="6">
                  <c:v>0.23080000000000001</c:v>
                </c:pt>
                <c:pt idx="7">
                  <c:v>0.27700000000000002</c:v>
                </c:pt>
                <c:pt idx="8">
                  <c:v>0.28160000000000002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62016"/>
        <c:axId val="125463552"/>
      </c:barChart>
      <c:catAx>
        <c:axId val="125462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5463552"/>
        <c:crosses val="autoZero"/>
        <c:auto val="1"/>
        <c:lblAlgn val="ctr"/>
        <c:lblOffset val="100"/>
        <c:noMultiLvlLbl val="0"/>
      </c:catAx>
      <c:valAx>
        <c:axId val="1254635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546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Hypertension!$D$17</c:f>
              <c:strCache>
                <c:ptCount val="1"/>
                <c:pt idx="0">
                  <c:v>Percent of Medicare Beneficiaries with Hypertension, 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Hypertension!$A$18:$A$26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Hypertension!$D$18:$D$26</c:f>
              <c:numCache>
                <c:formatCode>0.00%</c:formatCode>
                <c:ptCount val="9"/>
                <c:pt idx="0">
                  <c:v>0.51819999999999999</c:v>
                </c:pt>
                <c:pt idx="1">
                  <c:v>0.50229999999999997</c:v>
                </c:pt>
                <c:pt idx="2">
                  <c:v>0.57150000000000001</c:v>
                </c:pt>
                <c:pt idx="3">
                  <c:v>0.53159999999999996</c:v>
                </c:pt>
                <c:pt idx="4">
                  <c:v>0.5302</c:v>
                </c:pt>
                <c:pt idx="5">
                  <c:v>0.50229999999999997</c:v>
                </c:pt>
                <c:pt idx="6">
                  <c:v>0.52539999999999998</c:v>
                </c:pt>
                <c:pt idx="7">
                  <c:v>0.57140000000000002</c:v>
                </c:pt>
                <c:pt idx="8">
                  <c:v>0.55489999999999995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598720"/>
        <c:axId val="125604608"/>
      </c:barChart>
      <c:catAx>
        <c:axId val="12559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5604608"/>
        <c:crosses val="autoZero"/>
        <c:auto val="1"/>
        <c:lblAlgn val="ctr"/>
        <c:lblOffset val="100"/>
        <c:noMultiLvlLbl val="0"/>
      </c:catAx>
      <c:valAx>
        <c:axId val="125604608"/>
        <c:scaling>
          <c:orientation val="minMax"/>
          <c:max val="0.5800000000000000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559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Percent of Adults Age 18 Years &amp; Older with Heart Disease, 2011-12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'Heart Disease'!$D$4</c:f>
              <c:strCache>
                <c:ptCount val="1"/>
                <c:pt idx="0">
                  <c:v>Percent of Adults Age 18 Years &amp; Older with Heart Disease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'Heart Disease'!$A$5:$A$13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'Heart Disease'!$D$5:$D$13</c:f>
              <c:numCache>
                <c:formatCode>0.0%</c:formatCode>
                <c:ptCount val="9"/>
                <c:pt idx="0">
                  <c:v>0.06</c:v>
                </c:pt>
                <c:pt idx="1">
                  <c:v>5.5E-2</c:v>
                </c:pt>
                <c:pt idx="2">
                  <c:v>0.11700000000000001</c:v>
                </c:pt>
                <c:pt idx="3">
                  <c:v>6.4000000000000001E-2</c:v>
                </c:pt>
                <c:pt idx="4">
                  <c:v>4.1000000000000002E-2</c:v>
                </c:pt>
                <c:pt idx="5">
                  <c:v>0</c:v>
                </c:pt>
                <c:pt idx="6">
                  <c:v>5.8000000000000003E-2</c:v>
                </c:pt>
                <c:pt idx="7">
                  <c:v>4.2000000000000003E-2</c:v>
                </c:pt>
                <c:pt idx="8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01728"/>
        <c:axId val="129011712"/>
      </c:barChart>
      <c:catAx>
        <c:axId val="129001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011712"/>
        <c:crosses val="autoZero"/>
        <c:auto val="1"/>
        <c:lblAlgn val="ctr"/>
        <c:lblOffset val="100"/>
        <c:noMultiLvlLbl val="0"/>
      </c:catAx>
      <c:valAx>
        <c:axId val="1290117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900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Medicare Beneficiaries with Heart Disease,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'Heart Disease'!$D$22</c:f>
              <c:strCache>
                <c:ptCount val="1"/>
                <c:pt idx="0">
                  <c:v>Percent of Medicare Beneficiaries with Heart Disease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'Heart Disease'!$A$23:$A$31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'Heart Disease'!$D$23:$D$31</c:f>
              <c:numCache>
                <c:formatCode>0.00%</c:formatCode>
                <c:ptCount val="9"/>
                <c:pt idx="0">
                  <c:v>0.2172</c:v>
                </c:pt>
                <c:pt idx="1">
                  <c:v>0.2019</c:v>
                </c:pt>
                <c:pt idx="2">
                  <c:v>0.22170000000000001</c:v>
                </c:pt>
                <c:pt idx="3">
                  <c:v>0.2303</c:v>
                </c:pt>
                <c:pt idx="4">
                  <c:v>0.2326</c:v>
                </c:pt>
                <c:pt idx="5">
                  <c:v>0.2167</c:v>
                </c:pt>
                <c:pt idx="6">
                  <c:v>0.2162</c:v>
                </c:pt>
                <c:pt idx="7">
                  <c:v>0.24679999999999999</c:v>
                </c:pt>
                <c:pt idx="8">
                  <c:v>0.28549999999999998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71744"/>
        <c:axId val="129089920"/>
      </c:barChart>
      <c:catAx>
        <c:axId val="129071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29089920"/>
        <c:crosses val="autoZero"/>
        <c:auto val="1"/>
        <c:lblAlgn val="ctr"/>
        <c:lblOffset val="100"/>
        <c:noMultiLvlLbl val="0"/>
      </c:catAx>
      <c:valAx>
        <c:axId val="1290899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907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Heart Disease Mortality, Rate per 100,000 Population (Age-Adjusted), 3-Year Rolling Averages, </a:t>
            </a:r>
            <a:r>
              <a:rPr lang="en-US" dirty="0" smtClean="0"/>
              <a:t>2003-2013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 Heart Disease Deaths '!$A$36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triang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 Heart Disease Deaths '!$F$29:$N$29</c:f>
              <c:strCache>
                <c:ptCount val="9"/>
                <c:pt idx="0">
                  <c:v>2003-05</c:v>
                </c:pt>
                <c:pt idx="1">
                  <c:v>2004-06</c:v>
                </c:pt>
                <c:pt idx="2">
                  <c:v>2005-07</c:v>
                </c:pt>
                <c:pt idx="3">
                  <c:v>2006-08</c:v>
                </c:pt>
                <c:pt idx="4">
                  <c:v>2007-09</c:v>
                </c:pt>
                <c:pt idx="5">
                  <c:v>2008-10</c:v>
                </c:pt>
                <c:pt idx="6">
                  <c:v>2009-11</c:v>
                </c:pt>
                <c:pt idx="7">
                  <c:v>2010-12</c:v>
                </c:pt>
                <c:pt idx="8">
                  <c:v>2011-13</c:v>
                </c:pt>
              </c:strCache>
            </c:strRef>
          </c:cat>
          <c:val>
            <c:numRef>
              <c:f>' Heart Disease Deaths '!$F$36:$N$36</c:f>
              <c:numCache>
                <c:formatCode>0.0</c:formatCode>
                <c:ptCount val="9"/>
                <c:pt idx="0">
                  <c:v>176.70000000000002</c:v>
                </c:pt>
                <c:pt idx="1">
                  <c:v>165.43333333333331</c:v>
                </c:pt>
                <c:pt idx="2">
                  <c:v>162.16666666666666</c:v>
                </c:pt>
                <c:pt idx="3">
                  <c:v>153.33333333333334</c:v>
                </c:pt>
                <c:pt idx="4">
                  <c:v>151.13333333333335</c:v>
                </c:pt>
                <c:pt idx="5">
                  <c:v>148.76666666666668</c:v>
                </c:pt>
                <c:pt idx="6">
                  <c:v>146.69999999999999</c:v>
                </c:pt>
                <c:pt idx="7" formatCode="General">
                  <c:v>138.9</c:v>
                </c:pt>
                <c:pt idx="8">
                  <c:v>135.16666666666666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 Heart Disease Deaths '!$A$37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 Heart Disease Deaths '!$F$29:$N$29</c:f>
              <c:strCache>
                <c:ptCount val="9"/>
                <c:pt idx="0">
                  <c:v>2003-05</c:v>
                </c:pt>
                <c:pt idx="1">
                  <c:v>2004-06</c:v>
                </c:pt>
                <c:pt idx="2">
                  <c:v>2005-07</c:v>
                </c:pt>
                <c:pt idx="3">
                  <c:v>2006-08</c:v>
                </c:pt>
                <c:pt idx="4">
                  <c:v>2007-09</c:v>
                </c:pt>
                <c:pt idx="5">
                  <c:v>2008-10</c:v>
                </c:pt>
                <c:pt idx="6">
                  <c:v>2009-11</c:v>
                </c:pt>
                <c:pt idx="7">
                  <c:v>2010-12</c:v>
                </c:pt>
                <c:pt idx="8">
                  <c:v>2011-13</c:v>
                </c:pt>
              </c:strCache>
            </c:strRef>
          </c:cat>
          <c:val>
            <c:numRef>
              <c:f>' Heart Disease Deaths '!$F$37:$N$37</c:f>
              <c:numCache>
                <c:formatCode>0.0</c:formatCode>
                <c:ptCount val="9"/>
                <c:pt idx="0">
                  <c:v>204.9</c:v>
                </c:pt>
                <c:pt idx="1">
                  <c:v>200.4</c:v>
                </c:pt>
                <c:pt idx="2">
                  <c:v>189.86666666666665</c:v>
                </c:pt>
                <c:pt idx="3">
                  <c:v>182.96666666666667</c:v>
                </c:pt>
                <c:pt idx="4">
                  <c:v>176.70000000000002</c:v>
                </c:pt>
                <c:pt idx="5">
                  <c:v>171.63333333333333</c:v>
                </c:pt>
                <c:pt idx="6">
                  <c:v>166.6</c:v>
                </c:pt>
                <c:pt idx="7" formatCode="General">
                  <c:v>162.1</c:v>
                </c:pt>
                <c:pt idx="8">
                  <c:v>158.20000000000002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36416"/>
        <c:axId val="33437952"/>
      </c:lineChart>
      <c:catAx>
        <c:axId val="33436416"/>
        <c:scaling>
          <c:orientation val="minMax"/>
        </c:scaling>
        <c:delete val="0"/>
        <c:axPos val="b"/>
        <c:majorTickMark val="out"/>
        <c:minorTickMark val="none"/>
        <c:tickLblPos val="nextTo"/>
        <c:crossAx val="33437952"/>
        <c:crosses val="autoZero"/>
        <c:auto val="1"/>
        <c:lblAlgn val="ctr"/>
        <c:lblOffset val="100"/>
        <c:noMultiLvlLbl val="0"/>
      </c:catAx>
      <c:valAx>
        <c:axId val="334379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34364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Heart Disease Mortality, Rate per 100,000 Population (Age-Adjusted), 3-Year Rolling Averages, 2003-2013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 Heart Disease Deaths '!$A$30</c:f>
              <c:strCache>
                <c:ptCount val="1"/>
                <c:pt idx="0">
                  <c:v>Albemarle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triangle"/>
            <c:size val="7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 Heart Disease Deaths '!$B$29:$N$29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2011-13</c:v>
                </c:pt>
              </c:strCache>
            </c:strRef>
          </c:cat>
          <c:val>
            <c:numRef>
              <c:f>' Heart Disease Deaths '!$F$30:$N$30</c:f>
              <c:numCache>
                <c:formatCode>0.0</c:formatCode>
                <c:ptCount val="9"/>
                <c:pt idx="0">
                  <c:v>152.93333333333334</c:v>
                </c:pt>
                <c:pt idx="1">
                  <c:v>155.73333333333335</c:v>
                </c:pt>
                <c:pt idx="2">
                  <c:v>161.99999999999997</c:v>
                </c:pt>
                <c:pt idx="3">
                  <c:v>149.39999999999998</c:v>
                </c:pt>
                <c:pt idx="4">
                  <c:v>145.73333333333335</c:v>
                </c:pt>
                <c:pt idx="5">
                  <c:v>133.9</c:v>
                </c:pt>
                <c:pt idx="6">
                  <c:v>129.5</c:v>
                </c:pt>
                <c:pt idx="7" formatCode="General">
                  <c:v>110.9</c:v>
                </c:pt>
                <c:pt idx="8">
                  <c:v>107.23333333333333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 Heart Disease Deaths '!$A$31</c:f>
              <c:strCache>
                <c:ptCount val="1"/>
                <c:pt idx="0">
                  <c:v>Charlottesville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 w="3810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552845450733492E-3"/>
                  <c:y val="1.6726401725146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 Heart Disease Deaths '!$B$29:$N$29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2011-13</c:v>
                </c:pt>
              </c:strCache>
            </c:strRef>
          </c:cat>
          <c:val>
            <c:numRef>
              <c:f>' Heart Disease Deaths '!$F$31:$N$31</c:f>
              <c:numCache>
                <c:formatCode>0.0</c:formatCode>
                <c:ptCount val="9"/>
                <c:pt idx="0">
                  <c:v>187.63333333333333</c:v>
                </c:pt>
                <c:pt idx="1">
                  <c:v>163.56666666666669</c:v>
                </c:pt>
                <c:pt idx="2">
                  <c:v>156.26666666666668</c:v>
                </c:pt>
                <c:pt idx="3">
                  <c:v>155.53333333333333</c:v>
                </c:pt>
                <c:pt idx="4">
                  <c:v>154.9</c:v>
                </c:pt>
                <c:pt idx="5">
                  <c:v>146.5</c:v>
                </c:pt>
                <c:pt idx="6">
                  <c:v>140.1</c:v>
                </c:pt>
                <c:pt idx="7" formatCode="General">
                  <c:v>163.80000000000001</c:v>
                </c:pt>
                <c:pt idx="8">
                  <c:v>142.5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 Heart Disease Deaths '!$A$32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 w="38100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5.4634145408801911E-2"/>
                  <c:y val="-1.1150934483430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037999649395053E-2"/>
                  <c:y val="3.5243977178339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 Heart Disease Deaths '!$B$29:$N$29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2011-13</c:v>
                </c:pt>
              </c:strCache>
            </c:strRef>
          </c:cat>
          <c:val>
            <c:numRef>
              <c:f>' Heart Disease Deaths '!$F$32:$N$32</c:f>
              <c:numCache>
                <c:formatCode>0.0</c:formatCode>
                <c:ptCount val="9"/>
                <c:pt idx="0">
                  <c:v>169.73333333333332</c:v>
                </c:pt>
                <c:pt idx="1">
                  <c:v>154.5</c:v>
                </c:pt>
                <c:pt idx="2">
                  <c:v>175.76666666666665</c:v>
                </c:pt>
                <c:pt idx="3">
                  <c:v>175.29999999999998</c:v>
                </c:pt>
                <c:pt idx="4">
                  <c:v>185.83333333333334</c:v>
                </c:pt>
                <c:pt idx="5">
                  <c:v>180.23333333333335</c:v>
                </c:pt>
                <c:pt idx="6">
                  <c:v>180</c:v>
                </c:pt>
                <c:pt idx="7" formatCode="General">
                  <c:v>156.6</c:v>
                </c:pt>
                <c:pt idx="8">
                  <c:v>142.03333333333333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 Heart Disease Deaths '!$A$33</c:f>
              <c:strCache>
                <c:ptCount val="1"/>
                <c:pt idx="0">
                  <c:v>Greene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5.9065581647515839E-2"/>
                  <c:y val="2.78773362085764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623306051711481E-2"/>
                  <c:y val="-1.6726401725146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 Heart Disease Deaths '!$F$33:$N$33</c:f>
              <c:numCache>
                <c:formatCode>0.0</c:formatCode>
                <c:ptCount val="9"/>
                <c:pt idx="0">
                  <c:v>209.03333333333333</c:v>
                </c:pt>
                <c:pt idx="1">
                  <c:v>202.73333333333335</c:v>
                </c:pt>
                <c:pt idx="2">
                  <c:v>170.43333333333331</c:v>
                </c:pt>
                <c:pt idx="3">
                  <c:v>156.33333333333334</c:v>
                </c:pt>
                <c:pt idx="4">
                  <c:v>140.46666666666667</c:v>
                </c:pt>
                <c:pt idx="5">
                  <c:v>165.06666666666666</c:v>
                </c:pt>
                <c:pt idx="6">
                  <c:v>158.1</c:v>
                </c:pt>
                <c:pt idx="7" formatCode="General">
                  <c:v>167.7</c:v>
                </c:pt>
                <c:pt idx="8">
                  <c:v>148.16666666666666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 Heart Disease Deaths '!$A$34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 Heart Disease Deaths '!$F$34:$N$34</c:f>
              <c:numCache>
                <c:formatCode>0.0</c:formatCode>
                <c:ptCount val="9"/>
                <c:pt idx="0">
                  <c:v>222.56666666666669</c:v>
                </c:pt>
                <c:pt idx="1">
                  <c:v>192.86666666666667</c:v>
                </c:pt>
                <c:pt idx="2">
                  <c:v>177.63333333333335</c:v>
                </c:pt>
                <c:pt idx="3">
                  <c:v>161.96666666666667</c:v>
                </c:pt>
                <c:pt idx="4">
                  <c:v>166.63333333333333</c:v>
                </c:pt>
                <c:pt idx="5">
                  <c:v>177.9</c:v>
                </c:pt>
                <c:pt idx="6">
                  <c:v>183.5</c:v>
                </c:pt>
                <c:pt idx="7" formatCode="General">
                  <c:v>172.3</c:v>
                </c:pt>
                <c:pt idx="8">
                  <c:v>176.43333333333331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 Heart Disease Deaths '!$A$35</c:f>
              <c:strCache>
                <c:ptCount val="1"/>
                <c:pt idx="0">
                  <c:v>Nelson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 Heart Disease Deaths '!$F$35:$N$35</c:f>
              <c:numCache>
                <c:formatCode>0.0</c:formatCode>
                <c:ptCount val="9"/>
                <c:pt idx="0">
                  <c:v>227.16666666666666</c:v>
                </c:pt>
                <c:pt idx="1">
                  <c:v>206.9</c:v>
                </c:pt>
                <c:pt idx="2">
                  <c:v>178.03333333333333</c:v>
                </c:pt>
                <c:pt idx="3">
                  <c:v>165.06666666666663</c:v>
                </c:pt>
                <c:pt idx="4">
                  <c:v>161.46666666666667</c:v>
                </c:pt>
                <c:pt idx="5">
                  <c:v>176.23333333333335</c:v>
                </c:pt>
                <c:pt idx="6">
                  <c:v>178.3</c:v>
                </c:pt>
                <c:pt idx="7" formatCode="General">
                  <c:v>198.8</c:v>
                </c:pt>
                <c:pt idx="8">
                  <c:v>195.1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74784"/>
        <c:axId val="34376320"/>
      </c:lineChart>
      <c:catAx>
        <c:axId val="3437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34376320"/>
        <c:crosses val="autoZero"/>
        <c:auto val="1"/>
        <c:lblAlgn val="ctr"/>
        <c:lblOffset val="100"/>
        <c:noMultiLvlLbl val="0"/>
      </c:catAx>
      <c:valAx>
        <c:axId val="34376320"/>
        <c:scaling>
          <c:orientation val="minMax"/>
          <c:max val="32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43747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Heart Disease Mortality by Race, Rate per 100,000 Population (Age-Adjusted), 3-Year Rolling Averages, 2000-2013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Virginia White</c:v>
          </c:tx>
          <c:spPr>
            <a:ln w="5715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 Heart Disease Deaths '!$F$105:$N$105</c:f>
              <c:strCache>
                <c:ptCount val="9"/>
                <c:pt idx="0">
                  <c:v>2003-05</c:v>
                </c:pt>
                <c:pt idx="1">
                  <c:v>2004-06</c:v>
                </c:pt>
                <c:pt idx="2">
                  <c:v>2005-07</c:v>
                </c:pt>
                <c:pt idx="3">
                  <c:v>2006-08</c:v>
                </c:pt>
                <c:pt idx="4">
                  <c:v>2007-09</c:v>
                </c:pt>
                <c:pt idx="5">
                  <c:v>2008-10</c:v>
                </c:pt>
                <c:pt idx="6">
                  <c:v>2009-11</c:v>
                </c:pt>
                <c:pt idx="7">
                  <c:v>2010-12</c:v>
                </c:pt>
                <c:pt idx="8">
                  <c:v>2011-13</c:v>
                </c:pt>
              </c:strCache>
            </c:strRef>
          </c:cat>
          <c:val>
            <c:numRef>
              <c:f>' Heart Disease Deaths '!$F$127:$N$127</c:f>
              <c:numCache>
                <c:formatCode>0.0</c:formatCode>
                <c:ptCount val="9"/>
                <c:pt idx="0">
                  <c:v>198.73333333333335</c:v>
                </c:pt>
                <c:pt idx="1">
                  <c:v>190.43333333333331</c:v>
                </c:pt>
                <c:pt idx="2">
                  <c:v>184.79999999999998</c:v>
                </c:pt>
                <c:pt idx="3">
                  <c:v>177.66666666666666</c:v>
                </c:pt>
                <c:pt idx="4">
                  <c:v>170.93333333333331</c:v>
                </c:pt>
                <c:pt idx="5">
                  <c:v>166.2</c:v>
                </c:pt>
                <c:pt idx="6">
                  <c:v>162.5</c:v>
                </c:pt>
                <c:pt idx="7">
                  <c:v>160.13333333333333</c:v>
                </c:pt>
                <c:pt idx="8">
                  <c:v>156.79999999999998</c:v>
                </c:pt>
              </c:numCache>
            </c:numRef>
          </c:val>
          <c:smooth val="0"/>
        </c:ser>
        <c:ser>
          <c:idx val="1"/>
          <c:order val="1"/>
          <c:tx>
            <c:v>Virginia Black</c:v>
          </c:tx>
          <c:spPr>
            <a:ln w="571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5.5355072353796005E-2"/>
                  <c:y val="-4.578687842320518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 Heart Disease Deaths '!$F$105:$N$105</c:f>
              <c:strCache>
                <c:ptCount val="9"/>
                <c:pt idx="0">
                  <c:v>2003-05</c:v>
                </c:pt>
                <c:pt idx="1">
                  <c:v>2004-06</c:v>
                </c:pt>
                <c:pt idx="2">
                  <c:v>2005-07</c:v>
                </c:pt>
                <c:pt idx="3">
                  <c:v>2006-08</c:v>
                </c:pt>
                <c:pt idx="4">
                  <c:v>2007-09</c:v>
                </c:pt>
                <c:pt idx="5">
                  <c:v>2008-10</c:v>
                </c:pt>
                <c:pt idx="6">
                  <c:v>2009-11</c:v>
                </c:pt>
                <c:pt idx="7">
                  <c:v>2010-12</c:v>
                </c:pt>
                <c:pt idx="8">
                  <c:v>2011-13</c:v>
                </c:pt>
              </c:strCache>
            </c:strRef>
          </c:cat>
          <c:val>
            <c:numRef>
              <c:f>' Heart Disease Deaths '!$F$128:$N$128</c:f>
              <c:numCache>
                <c:formatCode>0.0</c:formatCode>
                <c:ptCount val="9"/>
                <c:pt idx="0">
                  <c:v>252.16666666666666</c:v>
                </c:pt>
                <c:pt idx="1">
                  <c:v>239.06666666666669</c:v>
                </c:pt>
                <c:pt idx="2">
                  <c:v>232.53333333333333</c:v>
                </c:pt>
                <c:pt idx="3">
                  <c:v>227.26666666666665</c:v>
                </c:pt>
                <c:pt idx="4">
                  <c:v>223</c:v>
                </c:pt>
                <c:pt idx="5">
                  <c:v>215.56666666666669</c:v>
                </c:pt>
                <c:pt idx="6">
                  <c:v>207.6</c:v>
                </c:pt>
                <c:pt idx="7">
                  <c:v>197.5333333333333</c:v>
                </c:pt>
                <c:pt idx="8">
                  <c:v>194.9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55456"/>
        <c:axId val="46466560"/>
      </c:lineChart>
      <c:catAx>
        <c:axId val="36355456"/>
        <c:scaling>
          <c:orientation val="minMax"/>
        </c:scaling>
        <c:delete val="0"/>
        <c:axPos val="b"/>
        <c:majorTickMark val="out"/>
        <c:minorTickMark val="none"/>
        <c:tickLblPos val="nextTo"/>
        <c:crossAx val="46466560"/>
        <c:crosses val="autoZero"/>
        <c:auto val="1"/>
        <c:lblAlgn val="ctr"/>
        <c:lblOffset val="100"/>
        <c:noMultiLvlLbl val="0"/>
      </c:catAx>
      <c:valAx>
        <c:axId val="464665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6355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of Live Births to Mothers Who Reported Smoking During Pregnancy, 3 Year Rolling Averages, 2003-13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322500517295514"/>
          <c:y val="0.18213511354558942"/>
          <c:w val="0.84160653611006297"/>
          <c:h val="0.56679790026246724"/>
        </c:manualLayout>
      </c:layout>
      <c:lineChart>
        <c:grouping val="standard"/>
        <c:varyColors val="0"/>
        <c:ser>
          <c:idx val="0"/>
          <c:order val="0"/>
          <c:tx>
            <c:strRef>
              <c:f>Smoking!$A$35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6"/>
              <c:layout>
                <c:manualLayout>
                  <c:x val="-4.8707789306452955E-2"/>
                  <c:y val="3.967391304347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703124961224995E-2"/>
                  <c:y val="5.4166666666666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703124961225106E-2"/>
                  <c:y val="5.0543478260869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Smoking!$F$28:$N$28</c:f>
              <c:strCache>
                <c:ptCount val="9"/>
                <c:pt idx="0">
                  <c:v>2003-05</c:v>
                </c:pt>
                <c:pt idx="1">
                  <c:v>2004-06</c:v>
                </c:pt>
                <c:pt idx="2">
                  <c:v>2005-07</c:v>
                </c:pt>
                <c:pt idx="3">
                  <c:v>2006-08</c:v>
                </c:pt>
                <c:pt idx="4">
                  <c:v>2007-09</c:v>
                </c:pt>
                <c:pt idx="5">
                  <c:v>2008-10</c:v>
                </c:pt>
                <c:pt idx="6">
                  <c:v>2009-11</c:v>
                </c:pt>
                <c:pt idx="7">
                  <c:v>2010-12</c:v>
                </c:pt>
                <c:pt idx="8">
                  <c:v>2011-13</c:v>
                </c:pt>
              </c:strCache>
            </c:strRef>
          </c:cat>
          <c:val>
            <c:numRef>
              <c:f>Smoking!$F$35:$N$35</c:f>
              <c:numCache>
                <c:formatCode>0.0%</c:formatCode>
                <c:ptCount val="9"/>
                <c:pt idx="0">
                  <c:v>8.2500000000000004E-2</c:v>
                </c:pt>
                <c:pt idx="1">
                  <c:v>7.6833333333333351E-2</c:v>
                </c:pt>
                <c:pt idx="2">
                  <c:v>7.7366666666666681E-2</c:v>
                </c:pt>
                <c:pt idx="3">
                  <c:v>7.9433333333333342E-2</c:v>
                </c:pt>
                <c:pt idx="4">
                  <c:v>7.693333333333334E-2</c:v>
                </c:pt>
                <c:pt idx="5">
                  <c:v>6.54E-2</c:v>
                </c:pt>
                <c:pt idx="6">
                  <c:v>5.5333333333333325E-2</c:v>
                </c:pt>
                <c:pt idx="7">
                  <c:v>4.6666666666666669E-2</c:v>
                </c:pt>
                <c:pt idx="8">
                  <c:v>5.3333333333333337E-2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Smoking!$A$36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6"/>
              <c:layout>
                <c:manualLayout>
                  <c:x val="-3.6701570179482342E-2"/>
                  <c:y val="-5.7789855072463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706234524710301E-2"/>
                  <c:y val="-5.0543478260869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703124961225106E-2"/>
                  <c:y val="-6.1413043478260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Smoking!$F$28:$N$28</c:f>
              <c:strCache>
                <c:ptCount val="9"/>
                <c:pt idx="0">
                  <c:v>2003-05</c:v>
                </c:pt>
                <c:pt idx="1">
                  <c:v>2004-06</c:v>
                </c:pt>
                <c:pt idx="2">
                  <c:v>2005-07</c:v>
                </c:pt>
                <c:pt idx="3">
                  <c:v>2006-08</c:v>
                </c:pt>
                <c:pt idx="4">
                  <c:v>2007-09</c:v>
                </c:pt>
                <c:pt idx="5">
                  <c:v>2008-10</c:v>
                </c:pt>
                <c:pt idx="6">
                  <c:v>2009-11</c:v>
                </c:pt>
                <c:pt idx="7">
                  <c:v>2010-12</c:v>
                </c:pt>
                <c:pt idx="8">
                  <c:v>2011-13</c:v>
                </c:pt>
              </c:strCache>
            </c:strRef>
          </c:cat>
          <c:val>
            <c:numRef>
              <c:f>Smoking!$F$36:$N$36</c:f>
              <c:numCache>
                <c:formatCode>0.0%</c:formatCode>
                <c:ptCount val="9"/>
                <c:pt idx="0">
                  <c:v>7.0199999999999999E-2</c:v>
                </c:pt>
                <c:pt idx="1">
                  <c:v>6.7233333333333326E-2</c:v>
                </c:pt>
                <c:pt idx="2">
                  <c:v>6.480000000000001E-2</c:v>
                </c:pt>
                <c:pt idx="3">
                  <c:v>6.3433333333333328E-2</c:v>
                </c:pt>
                <c:pt idx="4">
                  <c:v>6.1733333333333335E-2</c:v>
                </c:pt>
                <c:pt idx="5">
                  <c:v>6.0766666666666663E-2</c:v>
                </c:pt>
                <c:pt idx="6">
                  <c:v>6.4666666666666664E-2</c:v>
                </c:pt>
                <c:pt idx="7">
                  <c:v>6.7000000000000004E-2</c:v>
                </c:pt>
                <c:pt idx="8">
                  <c:v>7.9500000000000001E-2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01056"/>
        <c:axId val="123902592"/>
      </c:lineChart>
      <c:lineChart>
        <c:grouping val="standard"/>
        <c:varyColors val="0"/>
        <c:ser>
          <c:idx val="8"/>
          <c:order val="2"/>
          <c:tx>
            <c:strRef>
              <c:f>Smoking!$A$37</c:f>
              <c:strCache>
                <c:ptCount val="1"/>
                <c:pt idx="0">
                  <c:v>Healthy People 2020</c:v>
                </c:pt>
              </c:strCache>
            </c:strRef>
          </c:tx>
          <c:spPr>
            <a:ln w="57150">
              <a:solidFill>
                <a:srgbClr val="4D762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9.4369427465253702E-2"/>
                  <c:y val="-3.883404711797509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4D7620"/>
                        </a:solidFill>
                      </a:rPr>
                      <a:t>HP 2020 Goal = 1.4%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spPr>
              <a:ln>
                <a:solidFill>
                  <a:srgbClr val="4D762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4D762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Smoking!$B$28:$K$28</c:f>
              <c:strCache>
                <c:ptCount val="10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</c:strCache>
            </c:strRef>
          </c:cat>
          <c:val>
            <c:numRef>
              <c:f>Smoking!$F$37:$N$37</c:f>
              <c:numCache>
                <c:formatCode>0.0%</c:formatCode>
                <c:ptCount val="9"/>
                <c:pt idx="0">
                  <c:v>1.4E-2</c:v>
                </c:pt>
                <c:pt idx="1">
                  <c:v>1.4E-2</c:v>
                </c:pt>
                <c:pt idx="2">
                  <c:v>1.4E-2</c:v>
                </c:pt>
                <c:pt idx="3">
                  <c:v>1.4E-2</c:v>
                </c:pt>
                <c:pt idx="4">
                  <c:v>1.4E-2</c:v>
                </c:pt>
                <c:pt idx="5">
                  <c:v>1.4E-2</c:v>
                </c:pt>
                <c:pt idx="6">
                  <c:v>1.3999999999999999E-2</c:v>
                </c:pt>
                <c:pt idx="7">
                  <c:v>1.3999999999999999E-2</c:v>
                </c:pt>
                <c:pt idx="8">
                  <c:v>1.3999999999999999E-2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18208"/>
        <c:axId val="123916672"/>
      </c:lineChart>
      <c:catAx>
        <c:axId val="12390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23902592"/>
        <c:crosses val="autoZero"/>
        <c:auto val="1"/>
        <c:lblAlgn val="ctr"/>
        <c:lblOffset val="100"/>
        <c:noMultiLvlLbl val="0"/>
      </c:catAx>
      <c:valAx>
        <c:axId val="123902592"/>
        <c:scaling>
          <c:orientation val="minMax"/>
          <c:max val="0.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3901056"/>
        <c:crosses val="autoZero"/>
        <c:crossBetween val="between"/>
      </c:valAx>
      <c:valAx>
        <c:axId val="123916672"/>
        <c:scaling>
          <c:orientation val="minMax"/>
          <c:max val="0.5"/>
        </c:scaling>
        <c:delete val="1"/>
        <c:axPos val="r"/>
        <c:numFmt formatCode="0%" sourceLinked="0"/>
        <c:majorTickMark val="none"/>
        <c:minorTickMark val="none"/>
        <c:tickLblPos val="none"/>
        <c:crossAx val="123918208"/>
        <c:crosses val="max"/>
        <c:crossBetween val="midCat"/>
        <c:majorUnit val="0.05"/>
      </c:valAx>
      <c:catAx>
        <c:axId val="123918208"/>
        <c:scaling>
          <c:orientation val="minMax"/>
        </c:scaling>
        <c:delete val="1"/>
        <c:axPos val="t"/>
        <c:majorTickMark val="none"/>
        <c:minorTickMark val="none"/>
        <c:tickLblPos val="none"/>
        <c:crossAx val="123916672"/>
        <c:crosses val="max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89064390049069952"/>
          <c:w val="1"/>
          <c:h val="9.6892901974209744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Stroke Mortality, Rate per 100,000 Population (Age-Adjusted), 3-Year Rolling Averages, 1999-2013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'Stroke Deaths'!$A$36</c:f>
              <c:strCache>
                <c:ptCount val="1"/>
                <c:pt idx="0">
                  <c:v>TJHD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0220913191263472E-2"/>
                  <c:y val="-4.5940720356746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742566244812581E-2"/>
                  <c:y val="-6.218864494973441E-2"/>
                </c:manualLayout>
              </c:layout>
              <c:numFmt formatCode="#,##0" sourceLinked="0"/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 Heart Disease Deaths '!$B$29:$N$29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2011-13</c:v>
                </c:pt>
              </c:strCache>
            </c:strRef>
          </c:cat>
          <c:val>
            <c:numRef>
              <c:f>'Stroke Deaths'!$B$36:$N$36</c:f>
              <c:numCache>
                <c:formatCode>0.0</c:formatCode>
                <c:ptCount val="13"/>
                <c:pt idx="0">
                  <c:v>78.233333333333334</c:v>
                </c:pt>
                <c:pt idx="1">
                  <c:v>74.833333333333329</c:v>
                </c:pt>
                <c:pt idx="2">
                  <c:v>65.733333333333334</c:v>
                </c:pt>
                <c:pt idx="3">
                  <c:v>59.033333333333339</c:v>
                </c:pt>
                <c:pt idx="4">
                  <c:v>52.6</c:v>
                </c:pt>
                <c:pt idx="5">
                  <c:v>46.1</c:v>
                </c:pt>
                <c:pt idx="6">
                  <c:v>43.79999999999999</c:v>
                </c:pt>
                <c:pt idx="7">
                  <c:v>40.800000000000004</c:v>
                </c:pt>
                <c:pt idx="8">
                  <c:v>41.366666666666667</c:v>
                </c:pt>
                <c:pt idx="9">
                  <c:v>44.199999999999996</c:v>
                </c:pt>
                <c:pt idx="10">
                  <c:v>46.2</c:v>
                </c:pt>
                <c:pt idx="11" formatCode="General">
                  <c:v>44.3</c:v>
                </c:pt>
                <c:pt idx="12" formatCode="General">
                  <c:v>38.800000000000004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'Stroke Deaths'!$A$37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2.4509484676448631E-2"/>
                  <c:y val="4.6394911661770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6901030938432956E-2"/>
                  <c:y val="-0.11991197493566551"/>
                </c:manualLayout>
              </c:layout>
              <c:numFmt formatCode="#,##0" sourceLinked="0"/>
              <c:spPr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 Heart Disease Deaths '!$B$29:$N$29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2011-13</c:v>
                </c:pt>
              </c:strCache>
            </c:strRef>
          </c:cat>
          <c:val>
            <c:numRef>
              <c:f>'Stroke Deaths'!$B$37:$N$37</c:f>
              <c:numCache>
                <c:formatCode>0.0</c:formatCode>
                <c:ptCount val="13"/>
                <c:pt idx="0">
                  <c:v>67.2</c:v>
                </c:pt>
                <c:pt idx="1">
                  <c:v>64.3</c:v>
                </c:pt>
                <c:pt idx="2">
                  <c:v>61.6</c:v>
                </c:pt>
                <c:pt idx="3">
                  <c:v>57.9</c:v>
                </c:pt>
                <c:pt idx="4">
                  <c:v>54.933333333333337</c:v>
                </c:pt>
                <c:pt idx="5">
                  <c:v>51.5</c:v>
                </c:pt>
                <c:pt idx="6">
                  <c:v>47.833333333333336</c:v>
                </c:pt>
                <c:pt idx="7">
                  <c:v>44.5</c:v>
                </c:pt>
                <c:pt idx="8">
                  <c:v>42.333333333333336</c:v>
                </c:pt>
                <c:pt idx="9">
                  <c:v>41.93333333333333</c:v>
                </c:pt>
                <c:pt idx="10">
                  <c:v>41.7</c:v>
                </c:pt>
                <c:pt idx="11" formatCode="General">
                  <c:v>41.3</c:v>
                </c:pt>
                <c:pt idx="12" formatCode="General">
                  <c:v>40.199999999999996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'Stroke Deaths'!$A$38</c:f>
              <c:strCache>
                <c:ptCount val="1"/>
                <c:pt idx="0">
                  <c:v>Healthy People 2020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val>
            <c:numRef>
              <c:f>'Stroke Deaths'!$B$38:$N$38</c:f>
              <c:numCache>
                <c:formatCode>0.0</c:formatCode>
                <c:ptCount val="13"/>
                <c:pt idx="0">
                  <c:v>34.799999999999997</c:v>
                </c:pt>
                <c:pt idx="1">
                  <c:v>34.799999999999997</c:v>
                </c:pt>
                <c:pt idx="2">
                  <c:v>34.799999999999997</c:v>
                </c:pt>
                <c:pt idx="3">
                  <c:v>34.799999999999997</c:v>
                </c:pt>
                <c:pt idx="4">
                  <c:v>34.799999999999997</c:v>
                </c:pt>
                <c:pt idx="5">
                  <c:v>34.799999999999997</c:v>
                </c:pt>
                <c:pt idx="6">
                  <c:v>34.799999999999997</c:v>
                </c:pt>
                <c:pt idx="7">
                  <c:v>34.799999999999997</c:v>
                </c:pt>
                <c:pt idx="8">
                  <c:v>34.799999999999997</c:v>
                </c:pt>
                <c:pt idx="9">
                  <c:v>34.799999999999997</c:v>
                </c:pt>
                <c:pt idx="10">
                  <c:v>34.799999999999997</c:v>
                </c:pt>
                <c:pt idx="11">
                  <c:v>34.799999999999997</c:v>
                </c:pt>
                <c:pt idx="12">
                  <c:v>34.799999999999997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56992"/>
        <c:axId val="37558528"/>
      </c:lineChart>
      <c:catAx>
        <c:axId val="3755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37558528"/>
        <c:crosses val="autoZero"/>
        <c:auto val="1"/>
        <c:lblAlgn val="ctr"/>
        <c:lblOffset val="100"/>
        <c:noMultiLvlLbl val="0"/>
      </c:catAx>
      <c:valAx>
        <c:axId val="375585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375569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Cardiovascular Disease (Stroke) Mortality Rate per 100,000, 3 Year Rolling Averages, 2000-13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Virginia White</c:v>
          </c:tx>
          <c:spPr>
            <a:ln w="57150">
              <a:solidFill>
                <a:schemeClr val="accent6">
                  <a:lumMod val="20000"/>
                  <a:lumOff val="80000"/>
                </a:schemeClr>
              </a:solidFill>
            </a:ln>
          </c:spPr>
          <c:marker>
            <c:spPr>
              <a:noFill/>
              <a:ln w="57150">
                <a:solidFill>
                  <a:schemeClr val="accent6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Pt>
            <c:idx val="9"/>
            <c:marker>
              <c:spPr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</c:marker>
            <c:bubble3D val="0"/>
          </c:dPt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'Stroke Deaths'!$D$104:$O$104</c:f>
              <c:strCache>
                <c:ptCount val="12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2011-2013</c:v>
                </c:pt>
              </c:strCache>
            </c:strRef>
          </c:cat>
          <c:val>
            <c:numRef>
              <c:f>'Stroke Deaths'!$D$126:$O$126</c:f>
              <c:numCache>
                <c:formatCode>0.0</c:formatCode>
                <c:ptCount val="12"/>
                <c:pt idx="0">
                  <c:v>60.066666666666663</c:v>
                </c:pt>
                <c:pt idx="1">
                  <c:v>57.133333333333333</c:v>
                </c:pt>
                <c:pt idx="2">
                  <c:v>53.466666666666669</c:v>
                </c:pt>
                <c:pt idx="3">
                  <c:v>50.5</c:v>
                </c:pt>
                <c:pt idx="4">
                  <c:v>47.466666666666669</c:v>
                </c:pt>
                <c:pt idx="5">
                  <c:v>44.166666666666664</c:v>
                </c:pt>
                <c:pt idx="6">
                  <c:v>40.9</c:v>
                </c:pt>
                <c:pt idx="7">
                  <c:v>39</c:v>
                </c:pt>
                <c:pt idx="8">
                  <c:v>38.699999999999996</c:v>
                </c:pt>
                <c:pt idx="9">
                  <c:v>38.900000000000006</c:v>
                </c:pt>
                <c:pt idx="10">
                  <c:v>38.6</c:v>
                </c:pt>
                <c:pt idx="11">
                  <c:v>38.099999999999994</c:v>
                </c:pt>
              </c:numCache>
            </c:numRef>
          </c:val>
          <c:smooth val="0"/>
        </c:ser>
        <c:ser>
          <c:idx val="1"/>
          <c:order val="1"/>
          <c:tx>
            <c:v>Virginia Black</c:v>
          </c:tx>
          <c:spPr>
            <a:ln w="57150">
              <a:solidFill>
                <a:srgbClr val="9394BE"/>
              </a:solidFill>
            </a:ln>
          </c:spPr>
          <c:marker>
            <c:spPr>
              <a:solidFill>
                <a:srgbClr val="9394BE"/>
              </a:solidFill>
              <a:ln w="57150">
                <a:solidFill>
                  <a:srgbClr val="9394B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'Stroke Deaths'!$D$127:$O$127</c:f>
              <c:numCache>
                <c:formatCode>0.0</c:formatCode>
                <c:ptCount val="12"/>
                <c:pt idx="0">
                  <c:v>87.266666666666666</c:v>
                </c:pt>
                <c:pt idx="1">
                  <c:v>85.5</c:v>
                </c:pt>
                <c:pt idx="2">
                  <c:v>81.600000000000009</c:v>
                </c:pt>
                <c:pt idx="3">
                  <c:v>78.63333333333334</c:v>
                </c:pt>
                <c:pt idx="4">
                  <c:v>73.533333333333331</c:v>
                </c:pt>
                <c:pt idx="5">
                  <c:v>67.933333333333337</c:v>
                </c:pt>
                <c:pt idx="6">
                  <c:v>64.333333333333329</c:v>
                </c:pt>
                <c:pt idx="7">
                  <c:v>60.933333333333337</c:v>
                </c:pt>
                <c:pt idx="8">
                  <c:v>59.433333333333337</c:v>
                </c:pt>
                <c:pt idx="9">
                  <c:v>57.933333333333337</c:v>
                </c:pt>
                <c:pt idx="10">
                  <c:v>56.866666666666667</c:v>
                </c:pt>
                <c:pt idx="11">
                  <c:v>54.133333333333326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60800"/>
        <c:axId val="144466688"/>
      </c:lineChart>
      <c:catAx>
        <c:axId val="14446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4466688"/>
        <c:crosses val="autoZero"/>
        <c:auto val="1"/>
        <c:lblAlgn val="ctr"/>
        <c:lblOffset val="100"/>
        <c:noMultiLvlLbl val="0"/>
      </c:catAx>
      <c:valAx>
        <c:axId val="1444666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4460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 of Adults </a:t>
            </a:r>
            <a:r>
              <a:rPr lang="en-US" dirty="0"/>
              <a:t>Age 20 Years and Older Diagnosed with Diabetes, </a:t>
            </a:r>
            <a:r>
              <a:rPr lang="en-US" dirty="0" smtClean="0"/>
              <a:t>Age-Adjusted,</a:t>
            </a:r>
            <a:r>
              <a:rPr lang="en-US" baseline="0" dirty="0" smtClean="0"/>
              <a:t> 2012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Diabetes!$E$3</c:f>
              <c:strCache>
                <c:ptCount val="1"/>
                <c:pt idx="0">
                  <c:v>Population Diagnosed with Diabetes, Age-Adjusted Rate (%)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Diabetes!$A$4:$A$12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Diabetes!$E$4:$E$12</c:f>
              <c:numCache>
                <c:formatCode>0.00%</c:formatCode>
                <c:ptCount val="9"/>
                <c:pt idx="0">
                  <c:v>0.08</c:v>
                </c:pt>
                <c:pt idx="1">
                  <c:v>9.9000000000000005E-2</c:v>
                </c:pt>
                <c:pt idx="2">
                  <c:v>9.4E-2</c:v>
                </c:pt>
                <c:pt idx="3">
                  <c:v>8.5999999999999993E-2</c:v>
                </c:pt>
                <c:pt idx="4">
                  <c:v>8.7999999999999995E-2</c:v>
                </c:pt>
                <c:pt idx="5">
                  <c:v>9.8000000000000004E-2</c:v>
                </c:pt>
                <c:pt idx="6">
                  <c:v>8.7499999999999994E-2</c:v>
                </c:pt>
                <c:pt idx="7">
                  <c:v>9.2299999999999993E-2</c:v>
                </c:pt>
                <c:pt idx="8">
                  <c:v>9.11E-2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91168"/>
        <c:axId val="144401152"/>
      </c:barChart>
      <c:catAx>
        <c:axId val="14439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44401152"/>
        <c:crosses val="autoZero"/>
        <c:auto val="1"/>
        <c:lblAlgn val="ctr"/>
        <c:lblOffset val="100"/>
        <c:noMultiLvlLbl val="0"/>
      </c:catAx>
      <c:valAx>
        <c:axId val="144401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439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Medicare Beneficiaries with Diabetes, 2012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587926509186357E-2"/>
          <c:y val="0.12140233843314194"/>
          <c:w val="0.91213429571303584"/>
          <c:h val="0.61591483866082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Diabetes!$D$41</c:f>
              <c:strCache>
                <c:ptCount val="1"/>
                <c:pt idx="0">
                  <c:v>Percent of Medicare Beneficiaries with Diabetes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layout>
                <c:manualLayout>
                  <c:x val="1.3888888888888889E-3"/>
                  <c:y val="1.6944245427388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Diabetes!$A$42:$A$50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Diabetes!$D$42:$D$50</c:f>
              <c:numCache>
                <c:formatCode>0.00%</c:formatCode>
                <c:ptCount val="9"/>
                <c:pt idx="0">
                  <c:v>0.22720000000000001</c:v>
                </c:pt>
                <c:pt idx="1">
                  <c:v>0.23449999999999999</c:v>
                </c:pt>
                <c:pt idx="2">
                  <c:v>0.2979</c:v>
                </c:pt>
                <c:pt idx="3">
                  <c:v>0.27250000000000002</c:v>
                </c:pt>
                <c:pt idx="4">
                  <c:v>0.2656</c:v>
                </c:pt>
                <c:pt idx="5">
                  <c:v>0.26910000000000001</c:v>
                </c:pt>
                <c:pt idx="6">
                  <c:v>0.2515</c:v>
                </c:pt>
                <c:pt idx="7">
                  <c:v>0.26929999999999998</c:v>
                </c:pt>
                <c:pt idx="8">
                  <c:v>0.27029999999999998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439936"/>
        <c:axId val="144507264"/>
      </c:barChart>
      <c:catAx>
        <c:axId val="14443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4507264"/>
        <c:crosses val="autoZero"/>
        <c:auto val="1"/>
        <c:lblAlgn val="ctr"/>
        <c:lblOffset val="100"/>
        <c:noMultiLvlLbl val="0"/>
      </c:catAx>
      <c:valAx>
        <c:axId val="144507264"/>
        <c:scaling>
          <c:orientation val="minMax"/>
          <c:max val="0.3000000000000000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443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Diabetes Mortality, Rate per 100,000 Population (Age-Adjusted), 3-Year Rolling Averages, 1999-2013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'Diabetes Deaths'!$A$36</c:f>
              <c:strCache>
                <c:ptCount val="1"/>
                <c:pt idx="0">
                  <c:v>TJHD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2.4509484676448631E-2"/>
                  <c:y val="4.5600517333117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'Cancer Deaths'!$B$28:$N$28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2010-13</c:v>
                </c:pt>
              </c:strCache>
            </c:strRef>
          </c:cat>
          <c:val>
            <c:numRef>
              <c:f>'Diabetes Deaths'!$B$36:$N$36</c:f>
              <c:numCache>
                <c:formatCode>0.0</c:formatCode>
                <c:ptCount val="13"/>
                <c:pt idx="0">
                  <c:v>23.200000000000003</c:v>
                </c:pt>
                <c:pt idx="1">
                  <c:v>21.900000000000002</c:v>
                </c:pt>
                <c:pt idx="2">
                  <c:v>20.366666666666667</c:v>
                </c:pt>
                <c:pt idx="3">
                  <c:v>18.733333333333331</c:v>
                </c:pt>
                <c:pt idx="4">
                  <c:v>18.533333333333331</c:v>
                </c:pt>
                <c:pt idx="5">
                  <c:v>18.166666666666664</c:v>
                </c:pt>
                <c:pt idx="6">
                  <c:v>18.399999999999999</c:v>
                </c:pt>
                <c:pt idx="7">
                  <c:v>16.533333333333335</c:v>
                </c:pt>
                <c:pt idx="8">
                  <c:v>16.133333333333336</c:v>
                </c:pt>
                <c:pt idx="9">
                  <c:v>14.066666666666665</c:v>
                </c:pt>
                <c:pt idx="10">
                  <c:v>12.833333333333334</c:v>
                </c:pt>
                <c:pt idx="11">
                  <c:v>11.833333333333334</c:v>
                </c:pt>
                <c:pt idx="12">
                  <c:v>12.1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'Diabetes Deaths'!$A$37</c:f>
              <c:strCache>
                <c:ptCount val="1"/>
                <c:pt idx="0">
                  <c:v>Virginia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2.7544714976937626E-2"/>
                  <c:y val="-4.281278371226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2981028735146641E-3"/>
                  <c:y val="1.015437459062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'Cancer Deaths'!$B$28:$N$28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2010-13</c:v>
                </c:pt>
              </c:strCache>
            </c:strRef>
          </c:cat>
          <c:val>
            <c:numRef>
              <c:f>'Diabetes Deaths'!$B$37:$N$37</c:f>
              <c:numCache>
                <c:formatCode>0.0</c:formatCode>
                <c:ptCount val="13"/>
                <c:pt idx="0">
                  <c:v>24.3</c:v>
                </c:pt>
                <c:pt idx="1">
                  <c:v>23.899999999999995</c:v>
                </c:pt>
                <c:pt idx="2">
                  <c:v>23.333333333333332</c:v>
                </c:pt>
                <c:pt idx="3">
                  <c:v>22.533333333333331</c:v>
                </c:pt>
                <c:pt idx="4">
                  <c:v>22.400000000000002</c:v>
                </c:pt>
                <c:pt idx="5">
                  <c:v>22.099999999999998</c:v>
                </c:pt>
                <c:pt idx="6">
                  <c:v>21.3</c:v>
                </c:pt>
                <c:pt idx="7">
                  <c:v>20.3</c:v>
                </c:pt>
                <c:pt idx="8">
                  <c:v>19.533333333333335</c:v>
                </c:pt>
                <c:pt idx="9">
                  <c:v>19.7</c:v>
                </c:pt>
                <c:pt idx="10">
                  <c:v>19.666666666666668</c:v>
                </c:pt>
                <c:pt idx="11">
                  <c:v>19.333333333333332</c:v>
                </c:pt>
                <c:pt idx="12">
                  <c:v>19.166666666666668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572800"/>
        <c:axId val="144574336"/>
      </c:lineChart>
      <c:catAx>
        <c:axId val="14457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4574336"/>
        <c:crosses val="autoZero"/>
        <c:auto val="1"/>
        <c:lblAlgn val="ctr"/>
        <c:lblOffset val="100"/>
        <c:noMultiLvlLbl val="0"/>
      </c:catAx>
      <c:valAx>
        <c:axId val="144574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4572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Diabetes Mellitus Mortality Rate per 100,000 Population, 3 Year Rolling Averages, 2000-13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Virginia White</c:v>
          </c:tx>
          <c:spPr>
            <a:ln w="38100">
              <a:solidFill>
                <a:schemeClr val="accent6">
                  <a:lumMod val="20000"/>
                  <a:lumOff val="80000"/>
                </a:schemeClr>
              </a:solidFill>
            </a:ln>
          </c:spPr>
          <c:marker>
            <c:spPr>
              <a:solidFill>
                <a:srgbClr val="00B0F0"/>
              </a:solidFill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'Diabetes-race'!$D$60:$O$60</c:f>
              <c:strCache>
                <c:ptCount val="12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2011-2013</c:v>
                </c:pt>
              </c:strCache>
            </c:strRef>
          </c:cat>
          <c:val>
            <c:numRef>
              <c:f>'Diabetes-race'!$D$82:$O$82</c:f>
              <c:numCache>
                <c:formatCode>0.0</c:formatCode>
                <c:ptCount val="12"/>
                <c:pt idx="0">
                  <c:v>19.666666666666668</c:v>
                </c:pt>
                <c:pt idx="1">
                  <c:v>19.3</c:v>
                </c:pt>
                <c:pt idx="2">
                  <c:v>18.5</c:v>
                </c:pt>
                <c:pt idx="3">
                  <c:v>18.7</c:v>
                </c:pt>
                <c:pt idx="4">
                  <c:v>18.266666666666666</c:v>
                </c:pt>
                <c:pt idx="5">
                  <c:v>17.599999999999998</c:v>
                </c:pt>
                <c:pt idx="6">
                  <c:v>16.733333333333334</c:v>
                </c:pt>
                <c:pt idx="7">
                  <c:v>16.266666666666666</c:v>
                </c:pt>
                <c:pt idx="8">
                  <c:v>16.166666666666668</c:v>
                </c:pt>
                <c:pt idx="9">
                  <c:v>16.466666666666665</c:v>
                </c:pt>
                <c:pt idx="10">
                  <c:v>16.366666666666664</c:v>
                </c:pt>
                <c:pt idx="11">
                  <c:v>16.466666666666665</c:v>
                </c:pt>
              </c:numCache>
            </c:numRef>
          </c:val>
          <c:smooth val="0"/>
        </c:ser>
        <c:ser>
          <c:idx val="1"/>
          <c:order val="1"/>
          <c:tx>
            <c:v>Virginia Black</c:v>
          </c:tx>
          <c:spPr>
            <a:ln w="38100">
              <a:solidFill>
                <a:srgbClr val="9394BE"/>
              </a:solidFill>
            </a:ln>
          </c:spPr>
          <c:marker>
            <c:spPr>
              <a:solidFill>
                <a:srgbClr val="9394BE"/>
              </a:solidFill>
              <a:ln w="38100">
                <a:solidFill>
                  <a:srgbClr val="9394B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'Diabetes-race'!$D$60:$O$60</c:f>
              <c:strCache>
                <c:ptCount val="12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2011-2013</c:v>
                </c:pt>
              </c:strCache>
            </c:strRef>
          </c:cat>
          <c:val>
            <c:numRef>
              <c:f>'Diabetes-race'!$D$83:$O$83</c:f>
              <c:numCache>
                <c:formatCode>0.0</c:formatCode>
                <c:ptCount val="12"/>
                <c:pt idx="0">
                  <c:v>47.766666666666673</c:v>
                </c:pt>
                <c:pt idx="1">
                  <c:v>46</c:v>
                </c:pt>
                <c:pt idx="2">
                  <c:v>45.033333333333339</c:v>
                </c:pt>
                <c:pt idx="3">
                  <c:v>42.800000000000004</c:v>
                </c:pt>
                <c:pt idx="4">
                  <c:v>43.20000000000001</c:v>
                </c:pt>
                <c:pt idx="5">
                  <c:v>41.733333333333334</c:v>
                </c:pt>
                <c:pt idx="6">
                  <c:v>40.333333333333336</c:v>
                </c:pt>
                <c:pt idx="7">
                  <c:v>37.93333333333333</c:v>
                </c:pt>
                <c:pt idx="8">
                  <c:v>36.766666666666666</c:v>
                </c:pt>
                <c:pt idx="9">
                  <c:v>35.866666666666667</c:v>
                </c:pt>
                <c:pt idx="10">
                  <c:v>34.9</c:v>
                </c:pt>
                <c:pt idx="11">
                  <c:v>34.200000000000003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32064"/>
        <c:axId val="144654336"/>
      </c:lineChart>
      <c:catAx>
        <c:axId val="14463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4654336"/>
        <c:crosses val="autoZero"/>
        <c:auto val="1"/>
        <c:lblAlgn val="ctr"/>
        <c:lblOffset val="100"/>
        <c:noMultiLvlLbl val="0"/>
      </c:catAx>
      <c:valAx>
        <c:axId val="144654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46320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COPD</a:t>
            </a:r>
            <a:r>
              <a:rPr lang="en-US" dirty="0" smtClean="0"/>
              <a:t> Mortality, Rate per 100,000 Population (Age-Adjusted), 3-Year Rolling Averages, 1999-2013</a:t>
            </a:r>
            <a:endParaRPr lang="en-US" dirty="0"/>
          </a:p>
        </c:rich>
      </c:tx>
      <c:layout>
        <c:manualLayout>
          <c:xMode val="edge"/>
          <c:yMode val="edge"/>
          <c:x val="0.17381935409223032"/>
          <c:y val="4.190118468909449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'COPD Deaths'!$A$36</c:f>
              <c:strCache>
                <c:ptCount val="1"/>
                <c:pt idx="0">
                  <c:v>TJHD</c:v>
                </c:pt>
              </c:strCache>
            </c:strRef>
          </c:tx>
          <c:spPr>
            <a:ln w="5715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2720866479382599E-2"/>
                  <c:y val="4.281278371226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'Cancer Deaths'!$B$28:$N$28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2010-13</c:v>
                </c:pt>
              </c:strCache>
            </c:strRef>
          </c:cat>
          <c:val>
            <c:numRef>
              <c:f>'COPD Deaths'!$B$36:$N$36</c:f>
              <c:numCache>
                <c:formatCode>0.0</c:formatCode>
                <c:ptCount val="13"/>
                <c:pt idx="0">
                  <c:v>39.1</c:v>
                </c:pt>
                <c:pt idx="1">
                  <c:v>40.466666666666669</c:v>
                </c:pt>
                <c:pt idx="2">
                  <c:v>44.70000000000001</c:v>
                </c:pt>
                <c:pt idx="3">
                  <c:v>44.233333333333327</c:v>
                </c:pt>
                <c:pt idx="4">
                  <c:v>43.533333333333331</c:v>
                </c:pt>
                <c:pt idx="5">
                  <c:v>36.300000000000004</c:v>
                </c:pt>
                <c:pt idx="6">
                  <c:v>36.699999999999996</c:v>
                </c:pt>
                <c:pt idx="7">
                  <c:v>34.233333333333334</c:v>
                </c:pt>
                <c:pt idx="8">
                  <c:v>34.433333333333337</c:v>
                </c:pt>
                <c:pt idx="9">
                  <c:v>33.4</c:v>
                </c:pt>
                <c:pt idx="10">
                  <c:v>35.799999999999997</c:v>
                </c:pt>
                <c:pt idx="11" formatCode="General">
                  <c:v>36.6</c:v>
                </c:pt>
                <c:pt idx="12">
                  <c:v>36.9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'COPD Deaths'!$A$37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2.4509484676448631E-2"/>
                  <c:y val="-9.5779722508556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097560427671118E-2"/>
                  <c:y val="-4.2812564205675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'Cancer Deaths'!$B$28:$N$28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2010-13</c:v>
                </c:pt>
              </c:strCache>
            </c:strRef>
          </c:cat>
          <c:val>
            <c:numRef>
              <c:f>'COPD Deaths'!$B$37:$N$37</c:f>
              <c:numCache>
                <c:formatCode>0.0</c:formatCode>
                <c:ptCount val="13"/>
                <c:pt idx="0">
                  <c:v>44.099999999999994</c:v>
                </c:pt>
                <c:pt idx="1">
                  <c:v>41.699999999999996</c:v>
                </c:pt>
                <c:pt idx="2">
                  <c:v>41.466666666666669</c:v>
                </c:pt>
                <c:pt idx="3">
                  <c:v>40.200000000000003</c:v>
                </c:pt>
                <c:pt idx="4">
                  <c:v>41.4</c:v>
                </c:pt>
                <c:pt idx="5">
                  <c:v>39.06666666666667</c:v>
                </c:pt>
                <c:pt idx="6">
                  <c:v>38.633333333333333</c:v>
                </c:pt>
                <c:pt idx="7">
                  <c:v>38.133333333333333</c:v>
                </c:pt>
                <c:pt idx="8">
                  <c:v>38.800000000000004</c:v>
                </c:pt>
                <c:pt idx="9">
                  <c:v>38.933333333333337</c:v>
                </c:pt>
                <c:pt idx="10">
                  <c:v>38.5</c:v>
                </c:pt>
                <c:pt idx="11" formatCode="General">
                  <c:v>37.6</c:v>
                </c:pt>
                <c:pt idx="12">
                  <c:v>37.366666666666667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777600"/>
        <c:axId val="144779136"/>
      </c:lineChart>
      <c:catAx>
        <c:axId val="14477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4779136"/>
        <c:crosses val="autoZero"/>
        <c:auto val="1"/>
        <c:lblAlgn val="ctr"/>
        <c:lblOffset val="100"/>
        <c:noMultiLvlLbl val="0"/>
      </c:catAx>
      <c:valAx>
        <c:axId val="1447791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4777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767705599300089"/>
          <c:y val="2.8571428571428571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Asthma!$D$4</c:f>
              <c:strCache>
                <c:ptCount val="1"/>
                <c:pt idx="0">
                  <c:v>Percent of Adults Age 18 Years &amp; Older with Asthma, 2011-12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Asthma!$A$5:$A$13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Asthma!$D$5:$D$13</c:f>
              <c:numCache>
                <c:formatCode>0.0%</c:formatCode>
                <c:ptCount val="9"/>
                <c:pt idx="0">
                  <c:v>0.13300000000000001</c:v>
                </c:pt>
                <c:pt idx="1">
                  <c:v>0.13200000000000001</c:v>
                </c:pt>
                <c:pt idx="2">
                  <c:v>0.22500000000000001</c:v>
                </c:pt>
                <c:pt idx="3">
                  <c:v>0.108</c:v>
                </c:pt>
                <c:pt idx="4">
                  <c:v>7.3999999999999996E-2</c:v>
                </c:pt>
                <c:pt idx="5">
                  <c:v>8.5999999999999993E-2</c:v>
                </c:pt>
                <c:pt idx="6">
                  <c:v>0.127</c:v>
                </c:pt>
                <c:pt idx="7">
                  <c:v>0.13200000000000001</c:v>
                </c:pt>
                <c:pt idx="8">
                  <c:v>0.13400000000000001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63616"/>
        <c:axId val="144865152"/>
      </c:barChart>
      <c:catAx>
        <c:axId val="144863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44865152"/>
        <c:crosses val="autoZero"/>
        <c:auto val="1"/>
        <c:lblAlgn val="ctr"/>
        <c:lblOffset val="100"/>
        <c:noMultiLvlLbl val="0"/>
      </c:catAx>
      <c:valAx>
        <c:axId val="14486515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486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Chronic Lower Respiratory Diseases (COPD + Asthma) Mortality Rate per 100,000, 4 Year Rolling Averages, 2000-13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Virginia White</c:v>
          </c:tx>
          <c:spPr>
            <a:ln w="57150">
              <a:solidFill>
                <a:schemeClr val="accent6">
                  <a:lumMod val="20000"/>
                  <a:lumOff val="80000"/>
                </a:schemeClr>
              </a:solidFill>
            </a:ln>
          </c:spPr>
          <c:marker>
            <c:spPr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'COPD Deaths-race'!$Q$60:$AA$60</c:f>
              <c:strCache>
                <c:ptCount val="11"/>
                <c:pt idx="0">
                  <c:v>2000-03</c:v>
                </c:pt>
                <c:pt idx="1">
                  <c:v>2001-04</c:v>
                </c:pt>
                <c:pt idx="2">
                  <c:v>2002-05</c:v>
                </c:pt>
                <c:pt idx="3">
                  <c:v>2003-06</c:v>
                </c:pt>
                <c:pt idx="4">
                  <c:v>2004-07</c:v>
                </c:pt>
                <c:pt idx="5">
                  <c:v>2005-08</c:v>
                </c:pt>
                <c:pt idx="6">
                  <c:v>2006-09</c:v>
                </c:pt>
                <c:pt idx="7">
                  <c:v>2007-10</c:v>
                </c:pt>
                <c:pt idx="8">
                  <c:v>2008-11</c:v>
                </c:pt>
                <c:pt idx="9">
                  <c:v>2009-12</c:v>
                </c:pt>
                <c:pt idx="10">
                  <c:v>2010-13</c:v>
                </c:pt>
              </c:strCache>
            </c:strRef>
          </c:cat>
          <c:val>
            <c:numRef>
              <c:f>'COPD Deaths-race'!$Q$67:$AA$67</c:f>
              <c:numCache>
                <c:formatCode>0.0</c:formatCode>
                <c:ptCount val="11"/>
                <c:pt idx="0">
                  <c:v>46.3</c:v>
                </c:pt>
                <c:pt idx="1">
                  <c:v>44.924999999999997</c:v>
                </c:pt>
                <c:pt idx="2">
                  <c:v>44.75</c:v>
                </c:pt>
                <c:pt idx="3">
                  <c:v>43.674999999999997</c:v>
                </c:pt>
                <c:pt idx="4">
                  <c:v>42.099999999999994</c:v>
                </c:pt>
                <c:pt idx="5">
                  <c:v>42.4</c:v>
                </c:pt>
                <c:pt idx="6">
                  <c:v>42.55</c:v>
                </c:pt>
                <c:pt idx="7">
                  <c:v>42.674999999999997</c:v>
                </c:pt>
                <c:pt idx="8">
                  <c:v>42.974999999999994</c:v>
                </c:pt>
                <c:pt idx="9">
                  <c:v>42.524999999999999</c:v>
                </c:pt>
                <c:pt idx="10">
                  <c:v>41.4</c:v>
                </c:pt>
              </c:numCache>
            </c:numRef>
          </c:val>
          <c:smooth val="0"/>
        </c:ser>
        <c:ser>
          <c:idx val="1"/>
          <c:order val="1"/>
          <c:tx>
            <c:v>Virginia Black</c:v>
          </c:tx>
          <c:spPr>
            <a:ln w="57150">
              <a:solidFill>
                <a:srgbClr val="9394BE"/>
              </a:solidFill>
            </a:ln>
          </c:spPr>
          <c:marker>
            <c:spPr>
              <a:solidFill>
                <a:srgbClr val="9394BE"/>
              </a:solidFill>
              <a:ln w="57150">
                <a:solidFill>
                  <a:srgbClr val="9394B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'COPD Deaths-race'!$Q$68:$AA$68</c:f>
              <c:numCache>
                <c:formatCode>0.0</c:formatCode>
                <c:ptCount val="11"/>
                <c:pt idx="0">
                  <c:v>31.524999999999999</c:v>
                </c:pt>
                <c:pt idx="1">
                  <c:v>29.574999999999999</c:v>
                </c:pt>
                <c:pt idx="2">
                  <c:v>28.675000000000001</c:v>
                </c:pt>
                <c:pt idx="3">
                  <c:v>27.475000000000001</c:v>
                </c:pt>
                <c:pt idx="4">
                  <c:v>25.549999999999997</c:v>
                </c:pt>
                <c:pt idx="5">
                  <c:v>25.674999999999997</c:v>
                </c:pt>
                <c:pt idx="6">
                  <c:v>26.274999999999999</c:v>
                </c:pt>
                <c:pt idx="7">
                  <c:v>26.975000000000001</c:v>
                </c:pt>
                <c:pt idx="8">
                  <c:v>27.225000000000001</c:v>
                </c:pt>
                <c:pt idx="9">
                  <c:v>26.450000000000003</c:v>
                </c:pt>
                <c:pt idx="10">
                  <c:v>26.324999999999996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14304"/>
        <c:axId val="144915840"/>
      </c:lineChart>
      <c:catAx>
        <c:axId val="144914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44915840"/>
        <c:crosses val="autoZero"/>
        <c:auto val="1"/>
        <c:lblAlgn val="ctr"/>
        <c:lblOffset val="100"/>
        <c:noMultiLvlLbl val="0"/>
      </c:catAx>
      <c:valAx>
        <c:axId val="144915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49143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HIV Incidence Rate per 100,000 by Race in VA, 2010-14</a:t>
            </a:r>
          </a:p>
        </c:rich>
      </c:tx>
      <c:layout>
        <c:manualLayout>
          <c:xMode val="edge"/>
          <c:yMode val="edge"/>
          <c:x val="0.12501555421892133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'HIV by Race'!$A$14</c:f>
              <c:strCache>
                <c:ptCount val="1"/>
                <c:pt idx="0">
                  <c:v>Virginia-White</c:v>
                </c:pt>
              </c:strCache>
            </c:strRef>
          </c:tx>
          <c:spPr>
            <a:ln w="38100">
              <a:solidFill>
                <a:schemeClr val="accent6">
                  <a:lumMod val="20000"/>
                  <a:lumOff val="80000"/>
                </a:schemeClr>
              </a:solidFill>
            </a:ln>
          </c:spPr>
          <c:marker>
            <c:spPr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'HIV by Race'!$B$12:$F$12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'HIV by Race'!$B$14:$F$14</c:f>
              <c:numCache>
                <c:formatCode>0.0</c:formatCode>
                <c:ptCount val="5"/>
                <c:pt idx="0" formatCode="General">
                  <c:v>5.9</c:v>
                </c:pt>
                <c:pt idx="1">
                  <c:v>5.0999999999999996</c:v>
                </c:pt>
                <c:pt idx="2">
                  <c:v>5.5</c:v>
                </c:pt>
                <c:pt idx="3">
                  <c:v>5.7</c:v>
                </c:pt>
                <c:pt idx="4">
                  <c:v>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'HIV by Race'!$A$15</c:f>
              <c:strCache>
                <c:ptCount val="1"/>
                <c:pt idx="0">
                  <c:v>Virginia-Black</c:v>
                </c:pt>
              </c:strCache>
            </c:strRef>
          </c:tx>
          <c:spPr>
            <a:ln w="38100">
              <a:solidFill>
                <a:srgbClr val="9394BE"/>
              </a:solidFill>
            </a:ln>
          </c:spPr>
          <c:marker>
            <c:spPr>
              <a:solidFill>
                <a:srgbClr val="9394BE"/>
              </a:solidFill>
              <a:ln w="38100">
                <a:solidFill>
                  <a:srgbClr val="9394B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'HIV by Race'!$B$12:$F$12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'HIV by Race'!$B$15:$F$15</c:f>
              <c:numCache>
                <c:formatCode>0.0</c:formatCode>
                <c:ptCount val="5"/>
                <c:pt idx="0" formatCode="General">
                  <c:v>46.3</c:v>
                </c:pt>
                <c:pt idx="1">
                  <c:v>42.2</c:v>
                </c:pt>
                <c:pt idx="2">
                  <c:v>37.9</c:v>
                </c:pt>
                <c:pt idx="3">
                  <c:v>40.1</c:v>
                </c:pt>
                <c:pt idx="4">
                  <c:v>37.200000000000003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56800"/>
        <c:axId val="144995456"/>
      </c:lineChart>
      <c:catAx>
        <c:axId val="14495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995456"/>
        <c:crosses val="autoZero"/>
        <c:auto val="1"/>
        <c:lblAlgn val="ctr"/>
        <c:lblOffset val="100"/>
        <c:noMultiLvlLbl val="0"/>
      </c:catAx>
      <c:valAx>
        <c:axId val="144995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4956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Live Births to Mothers Who Reported Smoking During Pregnancy, 2008-10 and 2011-13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Smoking!$K$28</c:f>
              <c:strCache>
                <c:ptCount val="1"/>
                <c:pt idx="0">
                  <c:v>2008-10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Smoking!$K$29:$K$36</c:f>
              <c:numCache>
                <c:formatCode>0.0%</c:formatCode>
                <c:ptCount val="8"/>
                <c:pt idx="0">
                  <c:v>4.3966666666666675E-2</c:v>
                </c:pt>
                <c:pt idx="1">
                  <c:v>7.17E-2</c:v>
                </c:pt>
                <c:pt idx="2">
                  <c:v>5.8366666666666657E-2</c:v>
                </c:pt>
                <c:pt idx="3">
                  <c:v>3.6699999999999997E-2</c:v>
                </c:pt>
                <c:pt idx="4">
                  <c:v>0.10473333333333334</c:v>
                </c:pt>
                <c:pt idx="5">
                  <c:v>0.16093333333333334</c:v>
                </c:pt>
                <c:pt idx="6">
                  <c:v>6.54E-2</c:v>
                </c:pt>
                <c:pt idx="7">
                  <c:v>6.0766666666666663E-2</c:v>
                </c:pt>
              </c:numCache>
            </c:numRef>
          </c:val>
        </c:ser>
        <c:ser>
          <c:idx val="0"/>
          <c:order val="1"/>
          <c:tx>
            <c:strRef>
              <c:f>Smoking!$N$28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1.5536723163841809E-2"/>
                  <c:y val="-4.03368155862725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77401129943503E-2"/>
                  <c:y val="2.0168407793136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598870056497175E-2"/>
                  <c:y val="2.0168407793136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186440677966101E-2"/>
                  <c:y val="1.2101044675881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Smoking!$A$29:$A$36</c:f>
              <c:strCache>
                <c:ptCount val="8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Virginia</c:v>
                </c:pt>
              </c:strCache>
            </c:strRef>
          </c:cat>
          <c:val>
            <c:numRef>
              <c:f>Smoking!$N$29:$N$36</c:f>
              <c:numCache>
                <c:formatCode>0.0%</c:formatCode>
                <c:ptCount val="8"/>
                <c:pt idx="0">
                  <c:v>3.2999999999999995E-2</c:v>
                </c:pt>
                <c:pt idx="1">
                  <c:v>4.6666666666666662E-2</c:v>
                </c:pt>
                <c:pt idx="2">
                  <c:v>5.2999999999999992E-2</c:v>
                </c:pt>
                <c:pt idx="3">
                  <c:v>4.766666666666667E-2</c:v>
                </c:pt>
                <c:pt idx="4">
                  <c:v>9.3666666666666676E-2</c:v>
                </c:pt>
                <c:pt idx="5">
                  <c:v>0.14533333333333334</c:v>
                </c:pt>
                <c:pt idx="6">
                  <c:v>5.3333333333333337E-2</c:v>
                </c:pt>
                <c:pt idx="7">
                  <c:v>7.9500000000000001E-2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59648"/>
        <c:axId val="124061184"/>
      </c:barChart>
      <c:lineChart>
        <c:grouping val="standard"/>
        <c:varyColors val="0"/>
        <c:ser>
          <c:idx val="1"/>
          <c:order val="2"/>
          <c:tx>
            <c:strRef>
              <c:f>Smoking!$A$37</c:f>
              <c:strCache>
                <c:ptCount val="1"/>
                <c:pt idx="0">
                  <c:v>Healthy People 2020</c:v>
                </c:pt>
              </c:strCache>
            </c:strRef>
          </c:tx>
          <c:spPr>
            <a:ln w="57150"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27030555555555558"/>
                  <c:y val="-0.232430373286672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8000"/>
                        </a:solidFill>
                      </a:rPr>
                      <a:t>HP 2020</a:t>
                    </a:r>
                    <a:r>
                      <a:rPr lang="en-US" baseline="0" dirty="0" smtClean="0">
                        <a:solidFill>
                          <a:srgbClr val="008000"/>
                        </a:solidFill>
                      </a:rPr>
                      <a:t> =</a:t>
                    </a:r>
                    <a:r>
                      <a:rPr lang="en-US" dirty="0" smtClean="0">
                        <a:solidFill>
                          <a:srgbClr val="008000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rgbClr val="008000"/>
                        </a:solidFill>
                      </a:rPr>
                      <a:t>1.4%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8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Smoking!$B$37:$I$37</c:f>
              <c:numCache>
                <c:formatCode>0.0%</c:formatCode>
                <c:ptCount val="8"/>
                <c:pt idx="0">
                  <c:v>1.4E-2</c:v>
                </c:pt>
                <c:pt idx="1">
                  <c:v>1.4E-2</c:v>
                </c:pt>
                <c:pt idx="2">
                  <c:v>1.4E-2</c:v>
                </c:pt>
                <c:pt idx="3">
                  <c:v>1.4E-2</c:v>
                </c:pt>
                <c:pt idx="4">
                  <c:v>1.4E-2</c:v>
                </c:pt>
                <c:pt idx="5">
                  <c:v>1.4E-2</c:v>
                </c:pt>
                <c:pt idx="6">
                  <c:v>1.4E-2</c:v>
                </c:pt>
                <c:pt idx="7">
                  <c:v>1.4E-2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059648"/>
        <c:axId val="124061184"/>
      </c:lineChart>
      <c:catAx>
        <c:axId val="124059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4061184"/>
        <c:crosses val="autoZero"/>
        <c:auto val="1"/>
        <c:lblAlgn val="ctr"/>
        <c:lblOffset val="100"/>
        <c:noMultiLvlLbl val="0"/>
      </c:catAx>
      <c:valAx>
        <c:axId val="1240611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40596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Lyme Disease  Incidence Rate per 100,000 Population,  5 Year Rolling Averages, 1999-2014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390799834231243E-2"/>
          <c:y val="0.16318818705855892"/>
          <c:w val="0.92329925864530094"/>
          <c:h val="0.49218943207338761"/>
        </c:manualLayout>
      </c:layout>
      <c:lineChart>
        <c:grouping val="standard"/>
        <c:varyColors val="0"/>
        <c:ser>
          <c:idx val="0"/>
          <c:order val="0"/>
          <c:tx>
            <c:strRef>
              <c:f>Vector!$A$46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6"/>
              <c:layout>
                <c:manualLayout>
                  <c:x val="-3.3625730994152156E-2"/>
                  <c:y val="-5.8797725407677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Preventable'!$G$44:$M$44</c:f>
              <c:strCache>
                <c:ptCount val="7"/>
                <c:pt idx="0">
                  <c:v>2004-2008</c:v>
                </c:pt>
                <c:pt idx="1">
                  <c:v>2005-2009</c:v>
                </c:pt>
                <c:pt idx="2">
                  <c:v>2006-2010</c:v>
                </c:pt>
                <c:pt idx="3">
                  <c:v>2007-2011</c:v>
                </c:pt>
                <c:pt idx="4">
                  <c:v>2008-2012</c:v>
                </c:pt>
                <c:pt idx="5">
                  <c:v>2009-2013</c:v>
                </c:pt>
                <c:pt idx="6">
                  <c:v>2010-2014</c:v>
                </c:pt>
              </c:strCache>
            </c:strRef>
          </c:cat>
          <c:val>
            <c:numRef>
              <c:f>Vector!$G$87:$M$87</c:f>
              <c:numCache>
                <c:formatCode>0.0</c:formatCode>
                <c:ptCount val="7"/>
                <c:pt idx="0">
                  <c:v>5.0200000000000005</c:v>
                </c:pt>
                <c:pt idx="1">
                  <c:v>9.5</c:v>
                </c:pt>
                <c:pt idx="2">
                  <c:v>16.259999999999998</c:v>
                </c:pt>
                <c:pt idx="3">
                  <c:v>22.380000000000003</c:v>
                </c:pt>
                <c:pt idx="4">
                  <c:v>26.46</c:v>
                </c:pt>
                <c:pt idx="5">
                  <c:v>28.8</c:v>
                </c:pt>
                <c:pt idx="6">
                  <c:v>28.72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Vector!$A$47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Lbls>
            <c:dLbl>
              <c:idx val="6"/>
              <c:layout>
                <c:manualLayout>
                  <c:x val="-3.0701754385965018E-2"/>
                  <c:y val="5.8797725407677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759405074365705E-2"/>
                  <c:y val="5.8294764001957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Preventable'!$G$44:$M$44</c:f>
              <c:strCache>
                <c:ptCount val="7"/>
                <c:pt idx="0">
                  <c:v>2004-2008</c:v>
                </c:pt>
                <c:pt idx="1">
                  <c:v>2005-2009</c:v>
                </c:pt>
                <c:pt idx="2">
                  <c:v>2006-2010</c:v>
                </c:pt>
                <c:pt idx="3">
                  <c:v>2007-2011</c:v>
                </c:pt>
                <c:pt idx="4">
                  <c:v>2008-2012</c:v>
                </c:pt>
                <c:pt idx="5">
                  <c:v>2009-2013</c:v>
                </c:pt>
                <c:pt idx="6">
                  <c:v>2010-2014</c:v>
                </c:pt>
              </c:strCache>
            </c:strRef>
          </c:cat>
          <c:val>
            <c:numRef>
              <c:f>Vector!$G$88:$M$88</c:f>
              <c:numCache>
                <c:formatCode>0.0</c:formatCode>
                <c:ptCount val="7"/>
                <c:pt idx="0">
                  <c:v>7.18</c:v>
                </c:pt>
                <c:pt idx="1">
                  <c:v>8.9400000000000013</c:v>
                </c:pt>
                <c:pt idx="2">
                  <c:v>11.36</c:v>
                </c:pt>
                <c:pt idx="3">
                  <c:v>12.979999999999999</c:v>
                </c:pt>
                <c:pt idx="4">
                  <c:v>13.219999999999999</c:v>
                </c:pt>
                <c:pt idx="5">
                  <c:v>14</c:v>
                </c:pt>
                <c:pt idx="6">
                  <c:v>14.919999999999998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41280"/>
        <c:axId val="145042816"/>
      </c:lineChart>
      <c:catAx>
        <c:axId val="145041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45042816"/>
        <c:crosses val="autoZero"/>
        <c:auto val="1"/>
        <c:lblAlgn val="ctr"/>
        <c:lblOffset val="100"/>
        <c:noMultiLvlLbl val="0"/>
      </c:catAx>
      <c:valAx>
        <c:axId val="1450428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5041280"/>
        <c:crosses val="autoZero"/>
        <c:crossBetween val="between"/>
      </c:valAx>
      <c:spPr>
        <a:solidFill>
          <a:schemeClr val="bg1"/>
        </a:solidFill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Unintentional Injury Hospitalizations by Cause in TJHD, 2003-13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4641714628720736"/>
          <c:y val="0.14929662710071689"/>
          <c:w val="0.49485352447535985"/>
          <c:h val="0.7427461119598856"/>
        </c:manualLayout>
      </c:layout>
      <c:barChart>
        <c:barDir val="bar"/>
        <c:grouping val="clustered"/>
        <c:varyColors val="0"/>
        <c:ser>
          <c:idx val="1"/>
          <c:order val="0"/>
          <c:tx>
            <c:v>TJHD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1"/>
              <c:layout>
                <c:manualLayout>
                  <c:x val="-2.3916292974588828E-2"/>
                  <c:y val="4.878048780487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'Unntntnl vs Self-Inflc by Cause'!$F$4:$F$15</c:f>
              <c:strCache>
                <c:ptCount val="12"/>
                <c:pt idx="0">
                  <c:v>Firearm</c:v>
                </c:pt>
                <c:pt idx="1">
                  <c:v>Drowning/Submersion or Suffocation</c:v>
                </c:pt>
                <c:pt idx="2">
                  <c:v>Machinery</c:v>
                </c:pt>
                <c:pt idx="3">
                  <c:v>Cut/Pierce</c:v>
                </c:pt>
                <c:pt idx="4">
                  <c:v>Bites/Stings</c:v>
                </c:pt>
                <c:pt idx="5">
                  <c:v>Overexertion</c:v>
                </c:pt>
                <c:pt idx="6">
                  <c:v>Fire/Flame or Hot Object/Substance</c:v>
                </c:pt>
                <c:pt idx="7">
                  <c:v>Stuck by, against</c:v>
                </c:pt>
                <c:pt idx="8">
                  <c:v>Other/ Unspecified</c:v>
                </c:pt>
                <c:pt idx="9">
                  <c:v>Poisoning</c:v>
                </c:pt>
                <c:pt idx="10">
                  <c:v>Motor Vehicles/ Other Transport Crashes</c:v>
                </c:pt>
                <c:pt idx="11">
                  <c:v>Falls</c:v>
                </c:pt>
              </c:strCache>
            </c:strRef>
          </c:cat>
          <c:val>
            <c:numRef>
              <c:f>'Unntntnl vs Self-Inflc by Cause'!$H$4:$H$15</c:f>
              <c:numCache>
                <c:formatCode>0.0%</c:formatCode>
                <c:ptCount val="12"/>
                <c:pt idx="0">
                  <c:v>3.0644631717193825E-3</c:v>
                </c:pt>
                <c:pt idx="1">
                  <c:v>4.4872496443033819E-3</c:v>
                </c:pt>
                <c:pt idx="2">
                  <c:v>6.8950421363686114E-3</c:v>
                </c:pt>
                <c:pt idx="3">
                  <c:v>8.2083834956769176E-3</c:v>
                </c:pt>
                <c:pt idx="4">
                  <c:v>9.9595053080879931E-3</c:v>
                </c:pt>
                <c:pt idx="5">
                  <c:v>1.4008974499288607E-2</c:v>
                </c:pt>
                <c:pt idx="6">
                  <c:v>1.5978986538251066E-2</c:v>
                </c:pt>
                <c:pt idx="7">
                  <c:v>2.7470723432198751E-2</c:v>
                </c:pt>
                <c:pt idx="8">
                  <c:v>4.946919120061289E-2</c:v>
                </c:pt>
                <c:pt idx="9">
                  <c:v>5.286198971215935E-2</c:v>
                </c:pt>
                <c:pt idx="10">
                  <c:v>0.25500711393236292</c:v>
                </c:pt>
                <c:pt idx="11">
                  <c:v>0.55258837692897012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14816"/>
        <c:axId val="144116352"/>
      </c:barChart>
      <c:catAx>
        <c:axId val="144114816"/>
        <c:scaling>
          <c:orientation val="minMax"/>
        </c:scaling>
        <c:delete val="0"/>
        <c:axPos val="l"/>
        <c:majorTickMark val="out"/>
        <c:minorTickMark val="none"/>
        <c:tickLblPos val="nextTo"/>
        <c:crossAx val="144116352"/>
        <c:crosses val="autoZero"/>
        <c:auto val="1"/>
        <c:lblAlgn val="ctr"/>
        <c:lblOffset val="100"/>
        <c:noMultiLvlLbl val="0"/>
      </c:catAx>
      <c:valAx>
        <c:axId val="144116352"/>
        <c:scaling>
          <c:orientation val="minMax"/>
          <c:max val="0.56000000000000005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411481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Unintentional Injury Mortality, Rate per 100,000 Population (Age-Adjusted), 3-Year Rolling Averages, 1999-2013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387018393327863E-2"/>
          <c:y val="0.22017533414929652"/>
          <c:w val="0.92652197076710674"/>
          <c:h val="0.41274290432896049"/>
        </c:manualLayout>
      </c:layout>
      <c:lineChart>
        <c:grouping val="standard"/>
        <c:varyColors val="0"/>
        <c:ser>
          <c:idx val="0"/>
          <c:order val="0"/>
          <c:tx>
            <c:strRef>
              <c:f>'Unintentional Inj. Deaths'!$A$42</c:f>
              <c:strCache>
                <c:ptCount val="1"/>
                <c:pt idx="0">
                  <c:v>Albemarle</c:v>
                </c:pt>
              </c:strCache>
            </c:strRef>
          </c:tx>
          <c:spPr>
            <a:ln w="57150">
              <a:solidFill>
                <a:schemeClr val="accent4"/>
              </a:solidFill>
            </a:ln>
          </c:spPr>
          <c:marker>
            <c:symbol val="triangle"/>
            <c:size val="7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665040587840461E-2"/>
                  <c:y val="3.7237316470544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3975828092351849E-2"/>
                  <c:y val="9.6843761090308261E-2"/>
                </c:manualLayout>
              </c:layout>
              <c:numFmt formatCode="#,##0.0" sourceLinked="0"/>
              <c:spPr>
                <a:solidFill>
                  <a:srgbClr val="C4652D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'Cancer Deaths'!$B$28:$N$28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2010-13</c:v>
                </c:pt>
              </c:strCache>
            </c:strRef>
          </c:cat>
          <c:val>
            <c:numRef>
              <c:f>'Unintentional Inj. Deaths'!$B$30:$N$30</c:f>
              <c:numCache>
                <c:formatCode>0.0</c:formatCode>
                <c:ptCount val="13"/>
                <c:pt idx="0">
                  <c:v>22.900000000000002</c:v>
                </c:pt>
                <c:pt idx="1">
                  <c:v>23.5</c:v>
                </c:pt>
                <c:pt idx="2">
                  <c:v>25.066666666666666</c:v>
                </c:pt>
                <c:pt idx="3">
                  <c:v>31.433333333333337</c:v>
                </c:pt>
                <c:pt idx="4">
                  <c:v>31.866666666666664</c:v>
                </c:pt>
                <c:pt idx="5">
                  <c:v>31</c:v>
                </c:pt>
                <c:pt idx="6">
                  <c:v>33.6</c:v>
                </c:pt>
                <c:pt idx="7">
                  <c:v>37.433333333333337</c:v>
                </c:pt>
                <c:pt idx="8">
                  <c:v>37.833333333333336</c:v>
                </c:pt>
                <c:pt idx="9">
                  <c:v>35.633333333333333</c:v>
                </c:pt>
                <c:pt idx="10">
                  <c:v>31.6</c:v>
                </c:pt>
                <c:pt idx="11">
                  <c:v>27.6</c:v>
                </c:pt>
                <c:pt idx="12" formatCode="#,##0.0">
                  <c:v>27.733333333333334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'Diabetes Deaths'!$A$31</c:f>
              <c:strCache>
                <c:ptCount val="1"/>
                <c:pt idx="0">
                  <c:v>Charlottesville</c:v>
                </c:pt>
              </c:strCache>
            </c:strRef>
          </c:tx>
          <c:spPr>
            <a:ln>
              <a:solidFill>
                <a:srgbClr val="9394BE"/>
              </a:solidFill>
            </a:ln>
          </c:spPr>
          <c:marker>
            <c:spPr>
              <a:solidFill>
                <a:srgbClr val="9394BE"/>
              </a:solidFill>
              <a:ln>
                <a:solidFill>
                  <a:srgbClr val="9394B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4848810609939636E-2"/>
                  <c:y val="3.860992964830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7806072205260914E-3"/>
                  <c:y val="-1.0154155084035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9394BE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'Cancer Deaths'!$B$28:$N$28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2010-13</c:v>
                </c:pt>
              </c:strCache>
            </c:strRef>
          </c:cat>
          <c:val>
            <c:numRef>
              <c:f>'Unintentional Inj. Deaths'!$B$31:$N$31</c:f>
              <c:numCache>
                <c:formatCode>0.0</c:formatCode>
                <c:ptCount val="13"/>
                <c:pt idx="0">
                  <c:v>39.43333333333333</c:v>
                </c:pt>
                <c:pt idx="1">
                  <c:v>31.266666666666669</c:v>
                </c:pt>
                <c:pt idx="2">
                  <c:v>35.866666666666667</c:v>
                </c:pt>
                <c:pt idx="3">
                  <c:v>34.700000000000003</c:v>
                </c:pt>
                <c:pt idx="4">
                  <c:v>32.4</c:v>
                </c:pt>
                <c:pt idx="5">
                  <c:v>29.933333333333337</c:v>
                </c:pt>
                <c:pt idx="6">
                  <c:v>32.966666666666669</c:v>
                </c:pt>
                <c:pt idx="7">
                  <c:v>29.266666666666669</c:v>
                </c:pt>
                <c:pt idx="8">
                  <c:v>30</c:v>
                </c:pt>
                <c:pt idx="9">
                  <c:v>27.5</c:v>
                </c:pt>
                <c:pt idx="10">
                  <c:v>32.4</c:v>
                </c:pt>
                <c:pt idx="11">
                  <c:v>34.6</c:v>
                </c:pt>
                <c:pt idx="12" formatCode="#,##0.0">
                  <c:v>31.966666666666665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'Unintentional Inj. Deaths'!$A$32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 w="38100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9089202352191528E-2"/>
                  <c:y val="4.245534302540903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6102033139464164E-2"/>
                  <c:y val="4.94319442629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FC000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'Cancer Deaths'!$B$28:$N$28</c:f>
              <c:strCache>
                <c:ptCount val="13"/>
                <c:pt idx="0">
                  <c:v>1999-01</c:v>
                </c:pt>
                <c:pt idx="1">
                  <c:v>2000-02</c:v>
                </c:pt>
                <c:pt idx="2">
                  <c:v>2001-03</c:v>
                </c:pt>
                <c:pt idx="3">
                  <c:v>2002-04</c:v>
                </c:pt>
                <c:pt idx="4">
                  <c:v>2003-05</c:v>
                </c:pt>
                <c:pt idx="5">
                  <c:v>2004-06</c:v>
                </c:pt>
                <c:pt idx="6">
                  <c:v>2005-07</c:v>
                </c:pt>
                <c:pt idx="7">
                  <c:v>2006-08</c:v>
                </c:pt>
                <c:pt idx="8">
                  <c:v>2007-09</c:v>
                </c:pt>
                <c:pt idx="9">
                  <c:v>2008-10</c:v>
                </c:pt>
                <c:pt idx="10">
                  <c:v>2009-11</c:v>
                </c:pt>
                <c:pt idx="11">
                  <c:v>2010-12</c:v>
                </c:pt>
                <c:pt idx="12">
                  <c:v>2010-13</c:v>
                </c:pt>
              </c:strCache>
            </c:strRef>
          </c:cat>
          <c:val>
            <c:numRef>
              <c:f>'Unintentional Inj. Deaths'!$B$32:$N$32</c:f>
              <c:numCache>
                <c:formatCode>0.0</c:formatCode>
                <c:ptCount val="13"/>
                <c:pt idx="0">
                  <c:v>43.933333333333337</c:v>
                </c:pt>
                <c:pt idx="1">
                  <c:v>33.633333333333333</c:v>
                </c:pt>
                <c:pt idx="2">
                  <c:v>40.6</c:v>
                </c:pt>
                <c:pt idx="3">
                  <c:v>44.933333333333337</c:v>
                </c:pt>
                <c:pt idx="4">
                  <c:v>53.366666666666667</c:v>
                </c:pt>
                <c:pt idx="5">
                  <c:v>43.699999999999996</c:v>
                </c:pt>
                <c:pt idx="6">
                  <c:v>51.5</c:v>
                </c:pt>
                <c:pt idx="7">
                  <c:v>55.633333333333333</c:v>
                </c:pt>
                <c:pt idx="8">
                  <c:v>51.066666666666663</c:v>
                </c:pt>
                <c:pt idx="9">
                  <c:v>39.633333333333333</c:v>
                </c:pt>
                <c:pt idx="10">
                  <c:v>28.4</c:v>
                </c:pt>
                <c:pt idx="11">
                  <c:v>27.2</c:v>
                </c:pt>
                <c:pt idx="12" formatCode="#,##0.0">
                  <c:v>30.233333333333334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'Unintentional Inj. Deaths'!$A$33</c:f>
              <c:strCache>
                <c:ptCount val="1"/>
                <c:pt idx="0">
                  <c:v>Greene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triangle"/>
            <c:size val="7"/>
            <c:spPr>
              <a:solidFill>
                <a:srgbClr val="92D050"/>
              </a:solidFill>
              <a:ln w="3810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1.2575267713807948E-2"/>
                  <c:y val="8.7147110740328545E-3"/>
                </c:manualLayout>
              </c:layout>
              <c:spPr>
                <a:solidFill>
                  <a:srgbClr val="92D05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'Unintentional Inj. Deaths'!$B$33:$N$33</c:f>
              <c:numCache>
                <c:formatCode>0.0</c:formatCode>
                <c:ptCount val="13"/>
                <c:pt idx="0">
                  <c:v>46</c:v>
                </c:pt>
                <c:pt idx="1">
                  <c:v>44.266666666666673</c:v>
                </c:pt>
                <c:pt idx="2">
                  <c:v>43.9</c:v>
                </c:pt>
                <c:pt idx="3">
                  <c:v>46.333333333333336</c:v>
                </c:pt>
                <c:pt idx="4">
                  <c:v>52.633333333333326</c:v>
                </c:pt>
                <c:pt idx="5">
                  <c:v>62.6</c:v>
                </c:pt>
                <c:pt idx="6">
                  <c:v>70.733333333333334</c:v>
                </c:pt>
                <c:pt idx="7">
                  <c:v>57.133333333333333</c:v>
                </c:pt>
                <c:pt idx="8">
                  <c:v>51.29999999999999</c:v>
                </c:pt>
                <c:pt idx="9">
                  <c:v>37.93333333333333</c:v>
                </c:pt>
                <c:pt idx="10">
                  <c:v>40.9</c:v>
                </c:pt>
                <c:pt idx="11">
                  <c:v>38.299999999999997</c:v>
                </c:pt>
                <c:pt idx="12" formatCode="#,##0.0">
                  <c:v>45.233333333333327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'Unintentional Inj. Deaths'!$A$34</c:f>
              <c:strCache>
                <c:ptCount val="1"/>
                <c:pt idx="0">
                  <c:v>Louisa</c:v>
                </c:pt>
              </c:strCache>
            </c:strRef>
          </c:tx>
          <c:spPr>
            <a:ln w="38100"/>
          </c:spPr>
          <c:marker>
            <c:spPr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'Unintentional Inj. Deaths'!$B$34:$N$34</c:f>
              <c:numCache>
                <c:formatCode>0.0</c:formatCode>
                <c:ptCount val="13"/>
                <c:pt idx="0">
                  <c:v>39.1</c:v>
                </c:pt>
                <c:pt idx="1">
                  <c:v>55.566666666666663</c:v>
                </c:pt>
                <c:pt idx="2">
                  <c:v>50.766666666666673</c:v>
                </c:pt>
                <c:pt idx="3">
                  <c:v>55.866666666666674</c:v>
                </c:pt>
                <c:pt idx="4">
                  <c:v>50.199999999999996</c:v>
                </c:pt>
                <c:pt idx="5">
                  <c:v>52.033333333333331</c:v>
                </c:pt>
                <c:pt idx="6">
                  <c:v>52</c:v>
                </c:pt>
                <c:pt idx="7">
                  <c:v>55</c:v>
                </c:pt>
                <c:pt idx="8">
                  <c:v>54.79999999999999</c:v>
                </c:pt>
                <c:pt idx="9">
                  <c:v>46.733333333333327</c:v>
                </c:pt>
                <c:pt idx="10">
                  <c:v>36.299999999999997</c:v>
                </c:pt>
                <c:pt idx="11">
                  <c:v>41</c:v>
                </c:pt>
                <c:pt idx="12" formatCode="#,##0.0">
                  <c:v>45.6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'Unintentional Inj. Deaths'!$A$35</c:f>
              <c:strCache>
                <c:ptCount val="1"/>
                <c:pt idx="0">
                  <c:v>Nelson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diamond"/>
            <c:size val="7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pPr>
                <a:solidFill>
                  <a:srgbClr val="A04DA3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'Unintentional Inj. Deaths'!$B$35:$N$35</c:f>
              <c:numCache>
                <c:formatCode>0.0</c:formatCode>
                <c:ptCount val="13"/>
                <c:pt idx="0">
                  <c:v>60.70000000000001</c:v>
                </c:pt>
                <c:pt idx="1">
                  <c:v>74.7</c:v>
                </c:pt>
                <c:pt idx="2">
                  <c:v>64.500000000000014</c:v>
                </c:pt>
                <c:pt idx="3">
                  <c:v>68.466666666666669</c:v>
                </c:pt>
                <c:pt idx="4">
                  <c:v>53.566666666666663</c:v>
                </c:pt>
                <c:pt idx="5">
                  <c:v>53.833333333333336</c:v>
                </c:pt>
                <c:pt idx="6">
                  <c:v>48.266666666666673</c:v>
                </c:pt>
                <c:pt idx="7">
                  <c:v>46.5</c:v>
                </c:pt>
                <c:pt idx="8">
                  <c:v>51.366666666666667</c:v>
                </c:pt>
                <c:pt idx="9">
                  <c:v>50.233333333333327</c:v>
                </c:pt>
                <c:pt idx="10">
                  <c:v>57.5</c:v>
                </c:pt>
                <c:pt idx="11">
                  <c:v>54.2</c:v>
                </c:pt>
                <c:pt idx="12" formatCode="#,##0.0">
                  <c:v>59.066666666666663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03136"/>
        <c:axId val="144229504"/>
      </c:lineChart>
      <c:catAx>
        <c:axId val="144203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4229504"/>
        <c:crosses val="autoZero"/>
        <c:auto val="1"/>
        <c:lblAlgn val="ctr"/>
        <c:lblOffset val="100"/>
        <c:noMultiLvlLbl val="0"/>
      </c:catAx>
      <c:valAx>
        <c:axId val="1442295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4203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373324807729331"/>
          <c:w val="0.99860109382662765"/>
          <c:h val="0.147938430087856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Unintentional Injury Mortality Rate per 100,000, 4 Year Rolling Averages, 2000-2013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VA White</c:v>
          </c:tx>
          <c:spPr>
            <a:ln w="57150">
              <a:solidFill>
                <a:schemeClr val="accent6">
                  <a:lumMod val="20000"/>
                  <a:lumOff val="80000"/>
                </a:schemeClr>
              </a:solidFill>
            </a:ln>
          </c:spPr>
          <c:marker>
            <c:spPr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'Unintentional Inj. Deaths-race'!$V$34:$AF$34</c:f>
              <c:strCache>
                <c:ptCount val="11"/>
                <c:pt idx="0">
                  <c:v>2000-03</c:v>
                </c:pt>
                <c:pt idx="1">
                  <c:v>2001-04</c:v>
                </c:pt>
                <c:pt idx="2">
                  <c:v>2002-05</c:v>
                </c:pt>
                <c:pt idx="3">
                  <c:v>2003-06</c:v>
                </c:pt>
                <c:pt idx="4">
                  <c:v>2004-07</c:v>
                </c:pt>
                <c:pt idx="5">
                  <c:v>2005-08</c:v>
                </c:pt>
                <c:pt idx="6">
                  <c:v>2006-09</c:v>
                </c:pt>
                <c:pt idx="7">
                  <c:v>2007-10</c:v>
                </c:pt>
                <c:pt idx="8">
                  <c:v>2008-11</c:v>
                </c:pt>
                <c:pt idx="9">
                  <c:v>2009-12</c:v>
                </c:pt>
                <c:pt idx="10">
                  <c:v>2010-13</c:v>
                </c:pt>
              </c:strCache>
            </c:strRef>
          </c:cat>
          <c:val>
            <c:numRef>
              <c:f>'Unintentional Inj. Deaths-race'!$V$41:$AF$41</c:f>
              <c:numCache>
                <c:formatCode>0.0</c:formatCode>
                <c:ptCount val="11"/>
                <c:pt idx="0">
                  <c:v>35.875</c:v>
                </c:pt>
                <c:pt idx="1">
                  <c:v>35.575000000000003</c:v>
                </c:pt>
                <c:pt idx="2">
                  <c:v>36.299999999999997</c:v>
                </c:pt>
                <c:pt idx="3">
                  <c:v>36.825000000000003</c:v>
                </c:pt>
                <c:pt idx="4">
                  <c:v>37.375</c:v>
                </c:pt>
                <c:pt idx="5">
                  <c:v>38.274999999999999</c:v>
                </c:pt>
                <c:pt idx="6">
                  <c:v>38.6</c:v>
                </c:pt>
                <c:pt idx="7">
                  <c:v>38</c:v>
                </c:pt>
                <c:pt idx="8">
                  <c:v>37.1</c:v>
                </c:pt>
                <c:pt idx="9" formatCode="General">
                  <c:v>37.299999999999997</c:v>
                </c:pt>
                <c:pt idx="10">
                  <c:v>37.33</c:v>
                </c:pt>
              </c:numCache>
            </c:numRef>
          </c:val>
          <c:smooth val="0"/>
        </c:ser>
        <c:ser>
          <c:idx val="1"/>
          <c:order val="1"/>
          <c:tx>
            <c:v>VA Black</c:v>
          </c:tx>
          <c:spPr>
            <a:ln w="57150">
              <a:solidFill>
                <a:srgbClr val="9394BE"/>
              </a:solidFill>
            </a:ln>
          </c:spPr>
          <c:marker>
            <c:spPr>
              <a:solidFill>
                <a:srgbClr val="9394BE"/>
              </a:solidFill>
              <a:ln w="57150">
                <a:solidFill>
                  <a:srgbClr val="9394B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'Unintentional Inj. Deaths-race'!$V$34:$AF$34</c:f>
              <c:strCache>
                <c:ptCount val="11"/>
                <c:pt idx="0">
                  <c:v>2000-03</c:v>
                </c:pt>
                <c:pt idx="1">
                  <c:v>2001-04</c:v>
                </c:pt>
                <c:pt idx="2">
                  <c:v>2002-05</c:v>
                </c:pt>
                <c:pt idx="3">
                  <c:v>2003-06</c:v>
                </c:pt>
                <c:pt idx="4">
                  <c:v>2004-07</c:v>
                </c:pt>
                <c:pt idx="5">
                  <c:v>2005-08</c:v>
                </c:pt>
                <c:pt idx="6">
                  <c:v>2006-09</c:v>
                </c:pt>
                <c:pt idx="7">
                  <c:v>2007-10</c:v>
                </c:pt>
                <c:pt idx="8">
                  <c:v>2008-11</c:v>
                </c:pt>
                <c:pt idx="9">
                  <c:v>2009-12</c:v>
                </c:pt>
                <c:pt idx="10">
                  <c:v>2010-13</c:v>
                </c:pt>
              </c:strCache>
            </c:strRef>
          </c:cat>
          <c:val>
            <c:numRef>
              <c:f>'Unintentional Inj. Deaths-race'!$V$42:$AF$42</c:f>
              <c:numCache>
                <c:formatCode>0.0</c:formatCode>
                <c:ptCount val="11"/>
                <c:pt idx="0">
                  <c:v>33.424999999999997</c:v>
                </c:pt>
                <c:pt idx="1">
                  <c:v>33.5</c:v>
                </c:pt>
                <c:pt idx="2">
                  <c:v>32.449999999999996</c:v>
                </c:pt>
                <c:pt idx="3">
                  <c:v>31.900000000000002</c:v>
                </c:pt>
                <c:pt idx="4">
                  <c:v>38.950000000000003</c:v>
                </c:pt>
                <c:pt idx="5">
                  <c:v>45.825000000000003</c:v>
                </c:pt>
                <c:pt idx="6">
                  <c:v>53.5</c:v>
                </c:pt>
                <c:pt idx="7">
                  <c:v>52.7</c:v>
                </c:pt>
                <c:pt idx="8">
                  <c:v>44.1</c:v>
                </c:pt>
                <c:pt idx="9" formatCode="General">
                  <c:v>25.75</c:v>
                </c:pt>
                <c:pt idx="10">
                  <c:v>27.347499999999997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65440"/>
        <c:axId val="144366976"/>
      </c:lineChart>
      <c:catAx>
        <c:axId val="144365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44366976"/>
        <c:crosses val="autoZero"/>
        <c:auto val="1"/>
        <c:lblAlgn val="ctr"/>
        <c:lblOffset val="100"/>
        <c:noMultiLvlLbl val="0"/>
      </c:catAx>
      <c:valAx>
        <c:axId val="144366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4365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Hospitalization</a:t>
            </a:r>
            <a:r>
              <a:rPr lang="en-US" baseline="0" dirty="0" smtClean="0"/>
              <a:t> Rates</a:t>
            </a:r>
            <a:r>
              <a:rPr lang="en-US" dirty="0" smtClean="0"/>
              <a:t> Cause</a:t>
            </a:r>
            <a:r>
              <a:rPr lang="en-US" baseline="0" dirty="0" smtClean="0"/>
              <a:t>d by </a:t>
            </a:r>
            <a:r>
              <a:rPr lang="en-US" dirty="0" smtClean="0"/>
              <a:t>Falls </a:t>
            </a:r>
            <a:r>
              <a:rPr lang="en-US" dirty="0"/>
              <a:t>per 100,000 (Age-Adjusted), All Ages, 3 Year Rolling Averages, 2007-13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TJHD-All Ages</c:v>
          </c:tx>
          <c:spPr>
            <a:ln w="76200"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 w="762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2"/>
              <c:layout>
                <c:manualLayout>
                  <c:x val="-6.0462442194725657E-2"/>
                  <c:y val="-6.4340186643336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420344196105921E-2"/>
                  <c:y val="-5.5080927384076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701917695070722E-2"/>
                  <c:y val="5.1400554097404579E-2"/>
                </c:manualLayout>
              </c:layout>
              <c:numFmt formatCode="#,##0" sourceLinked="0"/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'Falls by year details'!$M$18:$Q$18</c:f>
              <c:strCache>
                <c:ptCount val="5"/>
                <c:pt idx="0">
                  <c:v>2007-2009</c:v>
                </c:pt>
                <c:pt idx="1">
                  <c:v>2008-2010</c:v>
                </c:pt>
                <c:pt idx="2">
                  <c:v>2009-2011</c:v>
                </c:pt>
                <c:pt idx="3">
                  <c:v>2010-2012</c:v>
                </c:pt>
                <c:pt idx="4">
                  <c:v>2011-2013</c:v>
                </c:pt>
              </c:strCache>
            </c:strRef>
          </c:cat>
          <c:val>
            <c:numRef>
              <c:f>'Falls by year details'!$M$19:$Q$19</c:f>
              <c:numCache>
                <c:formatCode>0.0</c:formatCode>
                <c:ptCount val="5"/>
                <c:pt idx="0">
                  <c:v>187.70666666666668</c:v>
                </c:pt>
                <c:pt idx="1">
                  <c:v>200.60333333333332</c:v>
                </c:pt>
                <c:pt idx="2">
                  <c:v>214.11333333333334</c:v>
                </c:pt>
                <c:pt idx="3">
                  <c:v>213.04999999999998</c:v>
                </c:pt>
                <c:pt idx="4">
                  <c:v>198.01</c:v>
                </c:pt>
              </c:numCache>
            </c:numRef>
          </c:val>
          <c:smooth val="0"/>
        </c:ser>
        <c:ser>
          <c:idx val="1"/>
          <c:order val="1"/>
          <c:tx>
            <c:v>VA-All Ages</c:v>
          </c:tx>
          <c:spPr>
            <a:ln w="3810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2"/>
              <c:layout>
                <c:manualLayout>
                  <c:x val="-5.4941393195415793E-2"/>
                  <c:y val="5.9710557013706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941393195415793E-2"/>
                  <c:y val="5.0451297754447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550670296647701E-3"/>
                  <c:y val="-4.7462817147848028E-4"/>
                </c:manualLayout>
              </c:layout>
              <c:numFmt formatCode="#,##0" sourceLinked="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'Falls by year details'!$M$18:$Q$18</c:f>
              <c:strCache>
                <c:ptCount val="5"/>
                <c:pt idx="0">
                  <c:v>2007-2009</c:v>
                </c:pt>
                <c:pt idx="1">
                  <c:v>2008-2010</c:v>
                </c:pt>
                <c:pt idx="2">
                  <c:v>2009-2011</c:v>
                </c:pt>
                <c:pt idx="3">
                  <c:v>2010-2012</c:v>
                </c:pt>
                <c:pt idx="4">
                  <c:v>2011-2013</c:v>
                </c:pt>
              </c:strCache>
            </c:strRef>
          </c:cat>
          <c:val>
            <c:numRef>
              <c:f>'Falls by year details'!$M$20:$Q$20</c:f>
              <c:numCache>
                <c:formatCode>0.0</c:formatCode>
                <c:ptCount val="5"/>
                <c:pt idx="0">
                  <c:v>203.15666666666667</c:v>
                </c:pt>
                <c:pt idx="1">
                  <c:v>206.76</c:v>
                </c:pt>
                <c:pt idx="2">
                  <c:v>210.27</c:v>
                </c:pt>
                <c:pt idx="3">
                  <c:v>203.06333333333336</c:v>
                </c:pt>
                <c:pt idx="4">
                  <c:v>200.42</c:v>
                </c:pt>
              </c:numCache>
            </c:numRef>
          </c:val>
          <c:smooth val="0"/>
        </c:ser>
        <c:ser>
          <c:idx val="2"/>
          <c:order val="2"/>
          <c:tx>
            <c:v>TJHD-Adults 65+ Years</c:v>
          </c:tx>
          <c:spPr>
            <a:ln w="5715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5715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4"/>
              <c:numFmt formatCode="#,##0" sourceLinked="0"/>
              <c:spPr>
                <a:solidFill>
                  <a:srgbClr val="0070C0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'Falls by year details'!$L$40:$P$40</c:f>
              <c:numCache>
                <c:formatCode>0.0</c:formatCode>
                <c:ptCount val="5"/>
                <c:pt idx="0">
                  <c:v>1055.3633333333335</c:v>
                </c:pt>
                <c:pt idx="1">
                  <c:v>1121.6333333333334</c:v>
                </c:pt>
                <c:pt idx="2">
                  <c:v>1218.5200000000002</c:v>
                </c:pt>
                <c:pt idx="3">
                  <c:v>1225.8</c:v>
                </c:pt>
                <c:pt idx="4">
                  <c:v>1130.5600000000002</c:v>
                </c:pt>
              </c:numCache>
            </c:numRef>
          </c:val>
          <c:smooth val="0"/>
        </c:ser>
        <c:ser>
          <c:idx val="3"/>
          <c:order val="3"/>
          <c:tx>
            <c:v>VA-Adults 65+ Years</c:v>
          </c:tx>
          <c:spPr>
            <a:ln w="5715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4"/>
              <c:numFmt formatCode="#,##0" sourceLinked="0"/>
              <c:spPr>
                <a:solidFill>
                  <a:schemeClr val="bg2">
                    <a:lumMod val="5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'Falls by year details'!$L$41:$P$41</c:f>
              <c:numCache>
                <c:formatCode>0.0</c:formatCode>
                <c:ptCount val="5"/>
                <c:pt idx="0">
                  <c:v>1164.1000000000001</c:v>
                </c:pt>
                <c:pt idx="1">
                  <c:v>1185.7266666666667</c:v>
                </c:pt>
                <c:pt idx="2">
                  <c:v>1208.3866666666665</c:v>
                </c:pt>
                <c:pt idx="3">
                  <c:v>1168.1066666666666</c:v>
                </c:pt>
                <c:pt idx="4">
                  <c:v>1145.5566666666666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13472"/>
        <c:axId val="145115008"/>
      </c:lineChart>
      <c:catAx>
        <c:axId val="14511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115008"/>
        <c:crosses val="autoZero"/>
        <c:auto val="1"/>
        <c:lblAlgn val="ctr"/>
        <c:lblOffset val="100"/>
        <c:noMultiLvlLbl val="0"/>
      </c:catAx>
      <c:valAx>
        <c:axId val="145115008"/>
        <c:scaling>
          <c:orientation val="minMax"/>
          <c:max val="13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5113472"/>
        <c:crosses val="autoZero"/>
        <c:crossBetween val="between"/>
        <c:majorUnit val="400"/>
      </c:valAx>
    </c:plotArea>
    <c:legend>
      <c:legendPos val="b"/>
      <c:layout>
        <c:manualLayout>
          <c:xMode val="edge"/>
          <c:yMode val="edge"/>
          <c:x val="2.6251574803149606E-2"/>
          <c:y val="0.85121650130373772"/>
          <c:w val="0.94426674926503751"/>
          <c:h val="0.13087685133386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Motor Vehicle Crashes Per 100,000 Population</a:t>
            </a:r>
            <a:r>
              <a:rPr lang="en-US" dirty="0" smtClean="0"/>
              <a:t>, 3 Year Rolling Averages, 2000-2014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52011649228775"/>
          <c:y val="0.22490151661192778"/>
          <c:w val="0.82470751087620897"/>
          <c:h val="0.44237778820905843"/>
        </c:manualLayout>
      </c:layout>
      <c:lineChart>
        <c:grouping val="standard"/>
        <c:varyColors val="0"/>
        <c:ser>
          <c:idx val="5"/>
          <c:order val="0"/>
          <c:tx>
            <c:strRef>
              <c:f>'MV Crashes'!$A$49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numFmt formatCode="#,##0" sourceLinked="0"/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'MV Crashes'!$B$42:$N$42</c:f>
              <c:strCache>
                <c:ptCount val="13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'MV Crashes'!$B$49:$N$49</c:f>
              <c:numCache>
                <c:formatCode>0.00</c:formatCode>
                <c:ptCount val="13"/>
                <c:pt idx="0">
                  <c:v>2317.6449313166781</c:v>
                </c:pt>
                <c:pt idx="1">
                  <c:v>2437.7770165322968</c:v>
                </c:pt>
                <c:pt idx="2">
                  <c:v>2484.9442780231584</c:v>
                </c:pt>
                <c:pt idx="3">
                  <c:v>2483.6803062002841</c:v>
                </c:pt>
                <c:pt idx="4">
                  <c:v>2374.4803200149177</c:v>
                </c:pt>
                <c:pt idx="5">
                  <c:v>2306.5900527481522</c:v>
                </c:pt>
                <c:pt idx="6">
                  <c:v>2169.1640552645003</c:v>
                </c:pt>
                <c:pt idx="7">
                  <c:v>1955.4896894197871</c:v>
                </c:pt>
                <c:pt idx="8">
                  <c:v>1762.1531946213988</c:v>
                </c:pt>
                <c:pt idx="9">
                  <c:v>1659.4744004771353</c:v>
                </c:pt>
                <c:pt idx="10">
                  <c:v>1706.09</c:v>
                </c:pt>
                <c:pt idx="11">
                  <c:v>1669.5633879528739</c:v>
                </c:pt>
                <c:pt idx="12">
                  <c:v>1628.0297170943225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'MV Crashes'!$A$50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numFmt formatCode="#,##0" sourceLinked="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'MV Crashes'!$B$42:$N$42</c:f>
              <c:strCache>
                <c:ptCount val="13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'MV Crashes'!$B$50:$N$50</c:f>
              <c:numCache>
                <c:formatCode>0.00</c:formatCode>
                <c:ptCount val="13"/>
                <c:pt idx="0">
                  <c:v>2010.2565115901316</c:v>
                </c:pt>
                <c:pt idx="1">
                  <c:v>2042.0659680337085</c:v>
                </c:pt>
                <c:pt idx="2">
                  <c:v>2056.245377212646</c:v>
                </c:pt>
                <c:pt idx="3">
                  <c:v>2056.6343346961412</c:v>
                </c:pt>
                <c:pt idx="4">
                  <c:v>2015.8982347130159</c:v>
                </c:pt>
                <c:pt idx="5">
                  <c:v>1958.2315009652236</c:v>
                </c:pt>
                <c:pt idx="6">
                  <c:v>1857.647721416876</c:v>
                </c:pt>
                <c:pt idx="7">
                  <c:v>1690.3836564197879</c:v>
                </c:pt>
                <c:pt idx="8">
                  <c:v>1549.8292342950861</c:v>
                </c:pt>
                <c:pt idx="9">
                  <c:v>1471.8244663711901</c:v>
                </c:pt>
                <c:pt idx="10">
                  <c:v>1509.36</c:v>
                </c:pt>
                <c:pt idx="11">
                  <c:v>1490.6183035798629</c:v>
                </c:pt>
                <c:pt idx="12">
                  <c:v>1476.0070692602578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69408"/>
        <c:axId val="145179392"/>
      </c:lineChart>
      <c:catAx>
        <c:axId val="145169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5179392"/>
        <c:crosses val="autoZero"/>
        <c:auto val="1"/>
        <c:lblAlgn val="ctr"/>
        <c:lblOffset val="100"/>
        <c:noMultiLvlLbl val="0"/>
      </c:catAx>
      <c:valAx>
        <c:axId val="145179392"/>
        <c:scaling>
          <c:orientation val="minMax"/>
          <c:max val="3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145169408"/>
        <c:crosses val="autoZero"/>
        <c:crossBetween val="between"/>
      </c:valAx>
      <c:spPr>
        <a:noFill/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1150651250560896"/>
          <c:y val="0.89589462210465365"/>
          <c:w val="0.7386862258656024"/>
          <c:h val="9.7763887823891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Motor Vehicle </a:t>
            </a:r>
            <a:r>
              <a:rPr lang="en-US" dirty="0" smtClean="0"/>
              <a:t>Deaths </a:t>
            </a:r>
            <a:r>
              <a:rPr lang="en-US" dirty="0"/>
              <a:t>Per 100,000 Population, 3 Year Rolling Averages, 2000-2014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52011649228775"/>
          <c:y val="0.22490151661192778"/>
          <c:w val="0.82470751087620897"/>
          <c:h val="0.48280956680981496"/>
        </c:manualLayout>
      </c:layout>
      <c:lineChart>
        <c:grouping val="standard"/>
        <c:varyColors val="0"/>
        <c:ser>
          <c:idx val="5"/>
          <c:order val="0"/>
          <c:tx>
            <c:strRef>
              <c:f>'MV Fatalities'!$A$47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numFmt formatCode="#,##0.0" sourceLinked="0"/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'MV Crashes'!$B$42:$N$42</c:f>
              <c:strCache>
                <c:ptCount val="13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'MV Fatalities'!$B$47:$N$47</c:f>
              <c:numCache>
                <c:formatCode>0.00</c:formatCode>
                <c:ptCount val="13"/>
                <c:pt idx="0">
                  <c:v>16.824804217166641</c:v>
                </c:pt>
                <c:pt idx="1">
                  <c:v>20.499003802937761</c:v>
                </c:pt>
                <c:pt idx="2">
                  <c:v>23.701462313345875</c:v>
                </c:pt>
                <c:pt idx="3">
                  <c:v>23.197495125857571</c:v>
                </c:pt>
                <c:pt idx="4">
                  <c:v>18.493119702930699</c:v>
                </c:pt>
                <c:pt idx="5">
                  <c:v>19.214089394562603</c:v>
                </c:pt>
                <c:pt idx="6">
                  <c:v>18.584585191530888</c:v>
                </c:pt>
                <c:pt idx="7">
                  <c:v>18.704355120076645</c:v>
                </c:pt>
                <c:pt idx="8">
                  <c:v>14.532720347336294</c:v>
                </c:pt>
                <c:pt idx="9">
                  <c:v>12.900002598611179</c:v>
                </c:pt>
                <c:pt idx="10">
                  <c:v>12.340711440383542</c:v>
                </c:pt>
                <c:pt idx="11">
                  <c:v>13.488289488290723</c:v>
                </c:pt>
                <c:pt idx="12">
                  <c:v>12.704507090766413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'MV Fatalities'!$A$48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numFmt formatCode="#,##0.0" sourceLinked="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'MV Crashes'!$B$42:$N$42</c:f>
              <c:strCache>
                <c:ptCount val="13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'MV Fatalities'!$B$48:$N$48</c:f>
              <c:numCache>
                <c:formatCode>0.00</c:formatCode>
                <c:ptCount val="13"/>
                <c:pt idx="0">
                  <c:v>12.867555988781985</c:v>
                </c:pt>
                <c:pt idx="1">
                  <c:v>12.744220830437973</c:v>
                </c:pt>
                <c:pt idx="2">
                  <c:v>12.510657150637021</c:v>
                </c:pt>
                <c:pt idx="3">
                  <c:v>12.492134289612537</c:v>
                </c:pt>
                <c:pt idx="4">
                  <c:v>12.410035656926679</c:v>
                </c:pt>
                <c:pt idx="5">
                  <c:v>12.730985322576535</c:v>
                </c:pt>
                <c:pt idx="6">
                  <c:v>12.066528041372507</c:v>
                </c:pt>
                <c:pt idx="7">
                  <c:v>11.075834567690395</c:v>
                </c:pt>
                <c:pt idx="8">
                  <c:v>9.7456442014203706</c:v>
                </c:pt>
                <c:pt idx="9">
                  <c:v>9.4065853881614885</c:v>
                </c:pt>
                <c:pt idx="10">
                  <c:v>9.384957023453433</c:v>
                </c:pt>
                <c:pt idx="11">
                  <c:v>9.292186463890447</c:v>
                </c:pt>
                <c:pt idx="12">
                  <c:v>8.949203722758476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46080"/>
        <c:axId val="145247616"/>
      </c:lineChart>
      <c:catAx>
        <c:axId val="145246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5247616"/>
        <c:crosses val="autoZero"/>
        <c:auto val="1"/>
        <c:lblAlgn val="ctr"/>
        <c:lblOffset val="100"/>
        <c:noMultiLvlLbl val="0"/>
      </c:catAx>
      <c:valAx>
        <c:axId val="145247616"/>
        <c:scaling>
          <c:orientation val="minMax"/>
          <c:max val="2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145246080"/>
        <c:crosses val="autoZero"/>
        <c:crossBetween val="between"/>
      </c:valAx>
      <c:spPr>
        <a:noFill/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1150651250560896"/>
          <c:y val="0.89589462210465365"/>
          <c:w val="0.7386862258656024"/>
          <c:h val="9.7763887823891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42344706911637E-2"/>
          <c:y val="9.2482711111679688E-2"/>
          <c:w val="0.86364379966202853"/>
          <c:h val="0.66037602726370159"/>
        </c:manualLayout>
      </c:layout>
      <c:lineChart>
        <c:grouping val="standard"/>
        <c:varyColors val="0"/>
        <c:ser>
          <c:idx val="5"/>
          <c:order val="0"/>
          <c:tx>
            <c:strRef>
              <c:f>'Alcohol-Related'!$A$44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'Alcohol-Related'!$B$37:$N$37</c:f>
              <c:strCache>
                <c:ptCount val="13"/>
                <c:pt idx="0">
                  <c:v>2000-02 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'Alcohol-Related'!$B$44:$N$44</c:f>
              <c:numCache>
                <c:formatCode>0.0%</c:formatCode>
                <c:ptCount val="13"/>
                <c:pt idx="0">
                  <c:v>8.1198932283868111E-2</c:v>
                </c:pt>
                <c:pt idx="1">
                  <c:v>7.5504212350884975E-2</c:v>
                </c:pt>
                <c:pt idx="2">
                  <c:v>7.1054022589594881E-2</c:v>
                </c:pt>
                <c:pt idx="3">
                  <c:v>6.8209551678994354E-2</c:v>
                </c:pt>
                <c:pt idx="4">
                  <c:v>7.1482447954548667E-2</c:v>
                </c:pt>
                <c:pt idx="5">
                  <c:v>7.6941821478316505E-2</c:v>
                </c:pt>
                <c:pt idx="6">
                  <c:v>8.0855333827924522E-2</c:v>
                </c:pt>
                <c:pt idx="7">
                  <c:v>8.6921391841584053E-2</c:v>
                </c:pt>
                <c:pt idx="8">
                  <c:v>8.529214615488688E-2</c:v>
                </c:pt>
                <c:pt idx="9">
                  <c:v>8.5101790860358115E-2</c:v>
                </c:pt>
                <c:pt idx="10">
                  <c:v>8.1000000000000003E-2</c:v>
                </c:pt>
                <c:pt idx="11" formatCode="0%">
                  <c:v>8.1549725819419702E-2</c:v>
                </c:pt>
                <c:pt idx="12">
                  <c:v>7.934518428240972E-2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'Alcohol-Related'!$A$45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'Alcohol-Related'!$B$37:$N$37</c:f>
              <c:strCache>
                <c:ptCount val="13"/>
                <c:pt idx="0">
                  <c:v>2000-02 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'Alcohol-Related'!$B$45:$N$45</c:f>
              <c:numCache>
                <c:formatCode>0.0%</c:formatCode>
                <c:ptCount val="13"/>
                <c:pt idx="0">
                  <c:v>7.8653116799099962E-2</c:v>
                </c:pt>
                <c:pt idx="1">
                  <c:v>7.7082057456353895E-2</c:v>
                </c:pt>
                <c:pt idx="2">
                  <c:v>6.7361248372411878E-2</c:v>
                </c:pt>
                <c:pt idx="3">
                  <c:v>5.7904618474291764E-2</c:v>
                </c:pt>
                <c:pt idx="4">
                  <c:v>5.9179354966396307E-2</c:v>
                </c:pt>
                <c:pt idx="5">
                  <c:v>6.8639080937279662E-2</c:v>
                </c:pt>
                <c:pt idx="6">
                  <c:v>7.6863198775280847E-2</c:v>
                </c:pt>
                <c:pt idx="7">
                  <c:v>7.7816373504457706E-2</c:v>
                </c:pt>
                <c:pt idx="8">
                  <c:v>7.5651991229453042E-2</c:v>
                </c:pt>
                <c:pt idx="9">
                  <c:v>7.3552123920785833E-2</c:v>
                </c:pt>
                <c:pt idx="10">
                  <c:v>7.0000000000000007E-2</c:v>
                </c:pt>
                <c:pt idx="11" formatCode="0%">
                  <c:v>6.8960233199972645E-2</c:v>
                </c:pt>
                <c:pt idx="12">
                  <c:v>6.6940319586883179E-2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05600"/>
        <c:axId val="145307136"/>
      </c:lineChart>
      <c:catAx>
        <c:axId val="145305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5307136"/>
        <c:crosses val="autoZero"/>
        <c:auto val="1"/>
        <c:lblAlgn val="ctr"/>
        <c:lblOffset val="100"/>
        <c:noMultiLvlLbl val="0"/>
      </c:catAx>
      <c:valAx>
        <c:axId val="145307136"/>
        <c:scaling>
          <c:orientation val="minMax"/>
          <c:max val="0.1500000000000000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45305600"/>
        <c:crosses val="autoZero"/>
        <c:crossBetween val="between"/>
      </c:valAx>
      <c:spPr>
        <a:noFill/>
        <a:ln w="25400"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1150651250560896"/>
          <c:y val="0.89589462210465365"/>
          <c:w val="0.7386862258656024"/>
          <c:h val="9.7763887823891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8678915135608"/>
          <c:y val="2.5724482966288841E-2"/>
          <c:w val="0.86364379966202853"/>
          <c:h val="0.60129581708067803"/>
        </c:manualLayout>
      </c:layout>
      <c:lineChart>
        <c:grouping val="standard"/>
        <c:varyColors val="0"/>
        <c:ser>
          <c:idx val="5"/>
          <c:order val="0"/>
          <c:tx>
            <c:strRef>
              <c:f>'Alcohol-Related'!$A$90</c:f>
              <c:strCache>
                <c:ptCount val="1"/>
                <c:pt idx="0">
                  <c:v>TJHD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6455614281091573E-2"/>
                  <c:y val="-7.3037516491533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'Alcohol-Related'!$B$37:$N$37</c:f>
              <c:strCache>
                <c:ptCount val="13"/>
                <c:pt idx="0">
                  <c:v>2000-02 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'Alcohol-Related'!$B$90:$N$90</c:f>
              <c:numCache>
                <c:formatCode>0.0%</c:formatCode>
                <c:ptCount val="13"/>
                <c:pt idx="0">
                  <c:v>0.44511784511784508</c:v>
                </c:pt>
                <c:pt idx="1">
                  <c:v>0.43588761174968066</c:v>
                </c:pt>
                <c:pt idx="2">
                  <c:v>0.37347626423195024</c:v>
                </c:pt>
                <c:pt idx="3">
                  <c:v>0.29401498477067073</c:v>
                </c:pt>
                <c:pt idx="4">
                  <c:v>0.3284977433913604</c:v>
                </c:pt>
                <c:pt idx="5">
                  <c:v>0.34399551066217732</c:v>
                </c:pt>
                <c:pt idx="6">
                  <c:v>0.4118165784832451</c:v>
                </c:pt>
                <c:pt idx="7">
                  <c:v>0.3493165784832451</c:v>
                </c:pt>
                <c:pt idx="8">
                  <c:v>0.37400793650793651</c:v>
                </c:pt>
                <c:pt idx="9">
                  <c:v>0.3298611111111111</c:v>
                </c:pt>
                <c:pt idx="10">
                  <c:v>0.32900000000000001</c:v>
                </c:pt>
                <c:pt idx="11" formatCode="0%">
                  <c:v>0.37532407407407414</c:v>
                </c:pt>
                <c:pt idx="12" formatCode="0%">
                  <c:v>0.39654320987654318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'Alcohol-Related'!$A$45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rgbClr val="FFFF00"/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188943569553806E-2"/>
                  <c:y val="6.2072732552020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'Alcohol-Related'!$B$37:$N$37</c:f>
              <c:strCache>
                <c:ptCount val="13"/>
                <c:pt idx="0">
                  <c:v>2000-02 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'Alcohol-Related'!$B$91:$N$91</c:f>
              <c:numCache>
                <c:formatCode>0.0%</c:formatCode>
                <c:ptCount val="13"/>
                <c:pt idx="0">
                  <c:v>0.38263557502460815</c:v>
                </c:pt>
                <c:pt idx="1">
                  <c:v>0.38705839400382275</c:v>
                </c:pt>
                <c:pt idx="2">
                  <c:v>0.38080212581424622</c:v>
                </c:pt>
                <c:pt idx="3">
                  <c:v>0.36958648593968074</c:v>
                </c:pt>
                <c:pt idx="4">
                  <c:v>0.36956950469546501</c:v>
                </c:pt>
                <c:pt idx="5">
                  <c:v>0.37930996289062469</c:v>
                </c:pt>
                <c:pt idx="6">
                  <c:v>0.37790611584229766</c:v>
                </c:pt>
                <c:pt idx="7">
                  <c:v>0.3854529761023362</c:v>
                </c:pt>
                <c:pt idx="8">
                  <c:v>0.37776297600859005</c:v>
                </c:pt>
                <c:pt idx="9">
                  <c:v>0.36964677217731312</c:v>
                </c:pt>
                <c:pt idx="10">
                  <c:v>0.32900000000000001</c:v>
                </c:pt>
                <c:pt idx="11" formatCode="0%">
                  <c:v>0.31903704253249582</c:v>
                </c:pt>
                <c:pt idx="12" formatCode="0%">
                  <c:v>0.33166730929888821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66656"/>
        <c:axId val="145788928"/>
      </c:lineChart>
      <c:catAx>
        <c:axId val="145766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5788928"/>
        <c:crosses val="autoZero"/>
        <c:auto val="1"/>
        <c:lblAlgn val="ctr"/>
        <c:lblOffset val="100"/>
        <c:noMultiLvlLbl val="0"/>
      </c:catAx>
      <c:valAx>
        <c:axId val="145788928"/>
        <c:scaling>
          <c:orientation val="minMax"/>
          <c:max val="0.6200000000000001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45766656"/>
        <c:crosses val="autoZero"/>
        <c:crossBetween val="between"/>
      </c:valAx>
      <c:spPr>
        <a:noFill/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1150651250560896"/>
          <c:y val="0.89589462210465365"/>
          <c:w val="0.7386862258656024"/>
          <c:h val="9.7763887823891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Teen Pregnancy Rate for Females Aged 15-17 Years Per 1000 Females Aged 15-17 Years in TJHD, 3-Year Rolling Averages, 2004-14</a:t>
            </a:r>
          </a:p>
        </c:rich>
      </c:tx>
      <c:layout>
        <c:manualLayout>
          <c:xMode val="edge"/>
          <c:yMode val="edge"/>
          <c:x val="0.1109848188976378"/>
          <c:y val="7.164178430915178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08391507754453"/>
          <c:y val="0.23304874890638672"/>
          <c:w val="0.81448466141732279"/>
          <c:h val="0.39225263456207371"/>
        </c:manualLayout>
      </c:layout>
      <c:lineChart>
        <c:grouping val="standard"/>
        <c:varyColors val="0"/>
        <c:ser>
          <c:idx val="0"/>
          <c:order val="0"/>
          <c:tx>
            <c:strRef>
              <c:f>'Teen Pregnancies'!$A$68</c:f>
              <c:strCache>
                <c:ptCount val="1"/>
                <c:pt idx="0">
                  <c:v>TJHD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2753954756865562E-2"/>
                  <c:y val="4.2122501013602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'Teen Pregnancies'!$F$61:$N$61</c:f>
              <c:strCache>
                <c:ptCount val="9"/>
                <c:pt idx="0">
                  <c:v>2004-2006</c:v>
                </c:pt>
                <c:pt idx="1">
                  <c:v>2005-2007</c:v>
                </c:pt>
                <c:pt idx="2">
                  <c:v>2006-2008</c:v>
                </c:pt>
                <c:pt idx="3">
                  <c:v>2007-2009</c:v>
                </c:pt>
                <c:pt idx="4">
                  <c:v>2008-2010</c:v>
                </c:pt>
                <c:pt idx="5">
                  <c:v>2009-2011</c:v>
                </c:pt>
                <c:pt idx="6">
                  <c:v>2010-2012</c:v>
                </c:pt>
                <c:pt idx="7">
                  <c:v>2011-2013</c:v>
                </c:pt>
                <c:pt idx="8">
                  <c:v>2012-2014</c:v>
                </c:pt>
              </c:strCache>
            </c:strRef>
          </c:cat>
          <c:val>
            <c:numRef>
              <c:f>'Teen Pregnancies'!$F$68:$N$68</c:f>
              <c:numCache>
                <c:formatCode>0.0</c:formatCode>
                <c:ptCount val="9"/>
                <c:pt idx="0">
                  <c:v>22.733333333333331</c:v>
                </c:pt>
                <c:pt idx="1">
                  <c:v>22.333333333333332</c:v>
                </c:pt>
                <c:pt idx="2">
                  <c:v>21.7</c:v>
                </c:pt>
                <c:pt idx="3">
                  <c:v>18.5</c:v>
                </c:pt>
                <c:pt idx="4">
                  <c:v>15.733333333333333</c:v>
                </c:pt>
                <c:pt idx="5">
                  <c:v>13.333333333333334</c:v>
                </c:pt>
                <c:pt idx="6">
                  <c:v>12.7</c:v>
                </c:pt>
                <c:pt idx="7">
                  <c:v>10.766666666666666</c:v>
                </c:pt>
                <c:pt idx="8">
                  <c:v>9.1333333333333329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48960"/>
        <c:axId val="145858944"/>
      </c:lineChart>
      <c:lineChart>
        <c:grouping val="standard"/>
        <c:varyColors val="0"/>
        <c:ser>
          <c:idx val="8"/>
          <c:order val="1"/>
          <c:tx>
            <c:strRef>
              <c:f>'Teen Pregnancies'!$A$69</c:f>
              <c:strCache>
                <c:ptCount val="1"/>
                <c:pt idx="0">
                  <c:v>Virginia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4809237704795261E-2"/>
                  <c:y val="-3.4968428602797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'Teen Pregnancies'!$B$61:$M$61</c:f>
              <c:strCache>
                <c:ptCount val="12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2011-2013</c:v>
                </c:pt>
              </c:strCache>
            </c:strRef>
          </c:cat>
          <c:val>
            <c:numRef>
              <c:f>'Teen Pregnancies'!$F$69:$N$69</c:f>
              <c:numCache>
                <c:formatCode>0.0</c:formatCode>
                <c:ptCount val="9"/>
                <c:pt idx="0">
                  <c:v>25.5</c:v>
                </c:pt>
                <c:pt idx="1">
                  <c:v>25.166666666666668</c:v>
                </c:pt>
                <c:pt idx="2">
                  <c:v>24.8</c:v>
                </c:pt>
                <c:pt idx="3">
                  <c:v>23.8</c:v>
                </c:pt>
                <c:pt idx="4">
                  <c:v>21.733333333333334</c:v>
                </c:pt>
                <c:pt idx="5">
                  <c:v>19.133333333333336</c:v>
                </c:pt>
                <c:pt idx="6">
                  <c:v>16.5</c:v>
                </c:pt>
                <c:pt idx="7">
                  <c:v>13.966666666666669</c:v>
                </c:pt>
                <c:pt idx="8">
                  <c:v>12.066666666666668</c:v>
                </c:pt>
              </c:numCache>
            </c:numRef>
          </c:val>
          <c:smooth val="0"/>
        </c:ser>
        <c:ser>
          <c:idx val="2"/>
          <c:order val="2"/>
          <c:tx>
            <c:v>Healthy People 2020 Goal</c:v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6"/>
              <c:layout/>
              <c:dLblPos val="b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92D05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'Teen Pregnancies'!$F$70:$N$70</c:f>
              <c:numCache>
                <c:formatCode>General</c:formatCode>
                <c:ptCount val="9"/>
                <c:pt idx="0">
                  <c:v>36.200000000000003</c:v>
                </c:pt>
                <c:pt idx="1">
                  <c:v>36.200000000000003</c:v>
                </c:pt>
                <c:pt idx="2">
                  <c:v>36.200000000000003</c:v>
                </c:pt>
                <c:pt idx="3">
                  <c:v>36.200000000000003</c:v>
                </c:pt>
                <c:pt idx="4">
                  <c:v>36.200000000000003</c:v>
                </c:pt>
                <c:pt idx="5">
                  <c:v>36.200000000000003</c:v>
                </c:pt>
                <c:pt idx="6">
                  <c:v>36.200000000000003</c:v>
                </c:pt>
                <c:pt idx="7">
                  <c:v>36.200000000000003</c:v>
                </c:pt>
                <c:pt idx="8">
                  <c:v>36.200000000000003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60480"/>
        <c:axId val="145862016"/>
      </c:lineChart>
      <c:catAx>
        <c:axId val="14584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858944"/>
        <c:crosses val="autoZero"/>
        <c:auto val="1"/>
        <c:lblAlgn val="ctr"/>
        <c:lblOffset val="100"/>
        <c:noMultiLvlLbl val="0"/>
      </c:catAx>
      <c:valAx>
        <c:axId val="145858944"/>
        <c:scaling>
          <c:orientation val="minMax"/>
          <c:max val="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45848960"/>
        <c:crosses val="autoZero"/>
        <c:crossBetween val="between"/>
        <c:majorUnit val="5"/>
      </c:valAx>
      <c:catAx>
        <c:axId val="145860480"/>
        <c:scaling>
          <c:orientation val="minMax"/>
        </c:scaling>
        <c:delete val="1"/>
        <c:axPos val="b"/>
        <c:majorTickMark val="none"/>
        <c:minorTickMark val="none"/>
        <c:tickLblPos val="none"/>
        <c:crossAx val="145862016"/>
        <c:crossesAt val="36.200000000000003"/>
        <c:auto val="1"/>
        <c:lblAlgn val="ctr"/>
        <c:lblOffset val="100"/>
        <c:noMultiLvlLbl val="0"/>
      </c:catAx>
      <c:valAx>
        <c:axId val="145862016"/>
        <c:scaling>
          <c:orientation val="minMax"/>
          <c:max val="7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45860480"/>
        <c:crossesAt val="1"/>
        <c:crossBetween val="between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2.4446216067651749E-2"/>
          <c:y val="0.87521849196217194"/>
          <c:w val="0.91830727559055114"/>
          <c:h val="0.124781508037828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Lung and Bronchus Cancer Incidence Rate per 100,000, 5-Year </a:t>
            </a:r>
            <a:r>
              <a:rPr lang="en-US" dirty="0" smtClean="0"/>
              <a:t>Averages</a:t>
            </a:r>
            <a:r>
              <a:rPr lang="en-US" dirty="0"/>
              <a:t>, 1999-2012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07185866472573E-2"/>
          <c:y val="0.23015615590126631"/>
          <c:w val="0.92652197887028831"/>
          <c:h val="0.61722437112574247"/>
        </c:manualLayout>
      </c:layout>
      <c:lineChart>
        <c:grouping val="standard"/>
        <c:varyColors val="0"/>
        <c:ser>
          <c:idx val="0"/>
          <c:order val="0"/>
          <c:tx>
            <c:strRef>
              <c:f>'Lung &amp; Bronchus'!$P$13</c:f>
              <c:strCache>
                <c:ptCount val="1"/>
                <c:pt idx="0">
                  <c:v>TJHD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2"/>
              <c:layout>
                <c:manualLayout>
                  <c:x val="5.9584463706742544E-3"/>
                  <c:y val="-1.1601384459722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'Lung &amp; Bronchus'!$Q$6:$S$6</c:f>
              <c:strCache>
                <c:ptCount val="3"/>
                <c:pt idx="0">
                  <c:v>1999-03</c:v>
                </c:pt>
                <c:pt idx="1">
                  <c:v>2004-08</c:v>
                </c:pt>
                <c:pt idx="2">
                  <c:v>2008-2012</c:v>
                </c:pt>
              </c:strCache>
            </c:strRef>
          </c:cat>
          <c:val>
            <c:numRef>
              <c:f>'Lung &amp; Bronchus'!$Q$13:$S$13</c:f>
              <c:numCache>
                <c:formatCode>General</c:formatCode>
                <c:ptCount val="3"/>
                <c:pt idx="0">
                  <c:v>64.430000000000007</c:v>
                </c:pt>
                <c:pt idx="1">
                  <c:v>69.87</c:v>
                </c:pt>
                <c:pt idx="2">
                  <c:v>65.58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'Lung &amp; Bronchus'!$P$14</c:f>
              <c:strCache>
                <c:ptCount val="1"/>
                <c:pt idx="0">
                  <c:v>Virginia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15875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2767043825404174E-2"/>
                  <c:y val="4.8591154601145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416153863120049E-2"/>
                  <c:y val="3.8674537446833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301087364079491E-2"/>
                  <c:y val="4.6712042886455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'Lung &amp; Bronchus'!$Q$6:$S$6</c:f>
              <c:strCache>
                <c:ptCount val="3"/>
                <c:pt idx="0">
                  <c:v>1999-03</c:v>
                </c:pt>
                <c:pt idx="1">
                  <c:v>2004-08</c:v>
                </c:pt>
                <c:pt idx="2">
                  <c:v>2008-2012</c:v>
                </c:pt>
              </c:strCache>
            </c:strRef>
          </c:cat>
          <c:val>
            <c:numRef>
              <c:f>'Lung &amp; Bronchus'!$Q$14:$S$14</c:f>
              <c:numCache>
                <c:formatCode>General</c:formatCode>
                <c:ptCount val="3"/>
                <c:pt idx="0">
                  <c:v>64.44</c:v>
                </c:pt>
                <c:pt idx="1">
                  <c:v>68.400000000000006</c:v>
                </c:pt>
                <c:pt idx="2">
                  <c:v>63.7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10336"/>
        <c:axId val="124111872"/>
      </c:lineChart>
      <c:catAx>
        <c:axId val="124110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24111872"/>
        <c:crosses val="autoZero"/>
        <c:auto val="1"/>
        <c:lblAlgn val="ctr"/>
        <c:lblOffset val="100"/>
        <c:noMultiLvlLbl val="0"/>
      </c:catAx>
      <c:valAx>
        <c:axId val="124111872"/>
        <c:scaling>
          <c:orientation val="minMax"/>
          <c:max val="7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4110336"/>
        <c:crosses val="autoZero"/>
        <c:crossBetween val="between"/>
        <c:majorUnit val="5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Infant Deaths Per 1,000 Live Births By Race and Place of Residence, 5-Year Rolling Averages 2003-2013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825291900240931E-2"/>
          <c:y val="0.23746900285907893"/>
          <c:w val="0.8885117138135511"/>
          <c:h val="0.45110162466021375"/>
        </c:manualLayout>
      </c:layout>
      <c:lineChart>
        <c:grouping val="standard"/>
        <c:varyColors val="0"/>
        <c:ser>
          <c:idx val="0"/>
          <c:order val="0"/>
          <c:tx>
            <c:v>TJHD Black</c:v>
          </c:tx>
          <c:spPr>
            <a:ln>
              <a:solidFill>
                <a:schemeClr val="accent2"/>
              </a:solidFill>
            </a:ln>
            <a:effectLst/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75000"/>
                </a:schemeClr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'IM-Race'!$F$89:$L$89</c:f>
              <c:strCache>
                <c:ptCount val="7"/>
                <c:pt idx="0">
                  <c:v>2003-2007</c:v>
                </c:pt>
                <c:pt idx="1">
                  <c:v>2004-2008</c:v>
                </c:pt>
                <c:pt idx="2">
                  <c:v>2005-2009</c:v>
                </c:pt>
                <c:pt idx="3">
                  <c:v>2006-2010</c:v>
                </c:pt>
                <c:pt idx="4">
                  <c:v>2007-2011</c:v>
                </c:pt>
                <c:pt idx="5">
                  <c:v>2008-2012</c:v>
                </c:pt>
                <c:pt idx="6">
                  <c:v>2009-2013</c:v>
                </c:pt>
              </c:strCache>
            </c:strRef>
          </c:cat>
          <c:val>
            <c:numRef>
              <c:f>'IM-Race'!$F$92:$L$92</c:f>
              <c:numCache>
                <c:formatCode>0.0</c:formatCode>
                <c:ptCount val="7"/>
                <c:pt idx="0">
                  <c:v>16.380000000000003</c:v>
                </c:pt>
                <c:pt idx="1">
                  <c:v>18.160000000000004</c:v>
                </c:pt>
                <c:pt idx="2">
                  <c:v>16.96</c:v>
                </c:pt>
                <c:pt idx="3">
                  <c:v>20.220000000000002</c:v>
                </c:pt>
                <c:pt idx="4">
                  <c:v>17.3</c:v>
                </c:pt>
                <c:pt idx="5">
                  <c:v>17.804000000000002</c:v>
                </c:pt>
                <c:pt idx="6">
                  <c:v>11.36</c:v>
                </c:pt>
              </c:numCache>
            </c:numRef>
          </c:val>
          <c:smooth val="0"/>
        </c:ser>
        <c:ser>
          <c:idx val="1"/>
          <c:order val="1"/>
          <c:tx>
            <c:v>TJHD White</c:v>
          </c:tx>
          <c:spPr>
            <a:ln w="76200">
              <a:solidFill>
                <a:srgbClr val="00B0F0"/>
              </a:solidFill>
            </a:ln>
          </c:spPr>
          <c:marker>
            <c:symbol val="diamond"/>
            <c:size val="5"/>
            <c:spPr>
              <a:solidFill>
                <a:srgbClr val="00B0F0"/>
              </a:solidFill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2016811356317008E-3"/>
                  <c:y val="3.8998188606705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4483430799220268E-2"/>
                  <c:y val="3.5487959442332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'IM-Race'!$F$89:$L$89</c:f>
              <c:strCache>
                <c:ptCount val="7"/>
                <c:pt idx="0">
                  <c:v>2003-2007</c:v>
                </c:pt>
                <c:pt idx="1">
                  <c:v>2004-2008</c:v>
                </c:pt>
                <c:pt idx="2">
                  <c:v>2005-2009</c:v>
                </c:pt>
                <c:pt idx="3">
                  <c:v>2006-2010</c:v>
                </c:pt>
                <c:pt idx="4">
                  <c:v>2007-2011</c:v>
                </c:pt>
                <c:pt idx="5">
                  <c:v>2008-2012</c:v>
                </c:pt>
                <c:pt idx="6">
                  <c:v>2009-2013</c:v>
                </c:pt>
              </c:strCache>
            </c:strRef>
          </c:cat>
          <c:val>
            <c:numRef>
              <c:f>'IM-Race'!$F$80:$L$80</c:f>
              <c:numCache>
                <c:formatCode>0.0</c:formatCode>
                <c:ptCount val="7"/>
                <c:pt idx="0">
                  <c:v>5.9799999999999995</c:v>
                </c:pt>
                <c:pt idx="1">
                  <c:v>5.6800000000000006</c:v>
                </c:pt>
                <c:pt idx="2">
                  <c:v>5.92</c:v>
                </c:pt>
                <c:pt idx="3">
                  <c:v>4.8599999999999994</c:v>
                </c:pt>
                <c:pt idx="4">
                  <c:v>4.5399999999999991</c:v>
                </c:pt>
                <c:pt idx="5">
                  <c:v>5.395999999999999</c:v>
                </c:pt>
                <c:pt idx="6">
                  <c:v>3.7600000000000002</c:v>
                </c:pt>
              </c:numCache>
            </c:numRef>
          </c:val>
          <c:smooth val="0"/>
        </c:ser>
        <c:ser>
          <c:idx val="7"/>
          <c:order val="2"/>
          <c:tx>
            <c:v>VA Black</c:v>
          </c:tx>
          <c:spPr>
            <a:ln w="57150"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rgbClr val="FFC000"/>
              </a:solidFill>
              <a:ln w="57150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3169099973974407E-2"/>
                  <c:y val="5.639058377728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005603785439001E-3"/>
                  <c:y val="-2.5821596244131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'IM-Race'!$F$89:$L$89</c:f>
              <c:strCache>
                <c:ptCount val="7"/>
                <c:pt idx="0">
                  <c:v>2003-2007</c:v>
                </c:pt>
                <c:pt idx="1">
                  <c:v>2004-2008</c:v>
                </c:pt>
                <c:pt idx="2">
                  <c:v>2005-2009</c:v>
                </c:pt>
                <c:pt idx="3">
                  <c:v>2006-2010</c:v>
                </c:pt>
                <c:pt idx="4">
                  <c:v>2007-2011</c:v>
                </c:pt>
                <c:pt idx="5">
                  <c:v>2008-2012</c:v>
                </c:pt>
                <c:pt idx="6">
                  <c:v>2009-2013</c:v>
                </c:pt>
              </c:strCache>
            </c:strRef>
          </c:cat>
          <c:val>
            <c:numRef>
              <c:f>'IM-Race'!$F$91:$L$91</c:f>
              <c:numCache>
                <c:formatCode>0.0</c:formatCode>
                <c:ptCount val="7"/>
                <c:pt idx="0">
                  <c:v>14.4</c:v>
                </c:pt>
                <c:pt idx="1">
                  <c:v>14.059999999999999</c:v>
                </c:pt>
                <c:pt idx="2">
                  <c:v>13.920000000000002</c:v>
                </c:pt>
                <c:pt idx="3">
                  <c:v>13.959999999999999</c:v>
                </c:pt>
                <c:pt idx="4">
                  <c:v>13.76</c:v>
                </c:pt>
                <c:pt idx="5">
                  <c:v>14.020000000000001</c:v>
                </c:pt>
                <c:pt idx="6">
                  <c:v>13.26</c:v>
                </c:pt>
              </c:numCache>
            </c:numRef>
          </c:val>
          <c:smooth val="0"/>
        </c:ser>
        <c:ser>
          <c:idx val="8"/>
          <c:order val="3"/>
          <c:tx>
            <c:v>VA White</c:v>
          </c:tx>
          <c:spPr>
            <a:ln w="571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265205831772647E-3"/>
                  <c:y val="1.0879791384421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4652D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'IM-Race'!$F$89:$L$89</c:f>
              <c:strCache>
                <c:ptCount val="7"/>
                <c:pt idx="0">
                  <c:v>2003-2007</c:v>
                </c:pt>
                <c:pt idx="1">
                  <c:v>2004-2008</c:v>
                </c:pt>
                <c:pt idx="2">
                  <c:v>2005-2009</c:v>
                </c:pt>
                <c:pt idx="3">
                  <c:v>2006-2010</c:v>
                </c:pt>
                <c:pt idx="4">
                  <c:v>2007-2011</c:v>
                </c:pt>
                <c:pt idx="5">
                  <c:v>2008-2012</c:v>
                </c:pt>
                <c:pt idx="6">
                  <c:v>2009-2013</c:v>
                </c:pt>
              </c:strCache>
            </c:strRef>
          </c:cat>
          <c:val>
            <c:numRef>
              <c:f>'IM-Race'!$F$79:$L$79</c:f>
              <c:numCache>
                <c:formatCode>0.0</c:formatCode>
                <c:ptCount val="7"/>
                <c:pt idx="0">
                  <c:v>5.8599999999999994</c:v>
                </c:pt>
                <c:pt idx="1">
                  <c:v>5.7200000000000006</c:v>
                </c:pt>
                <c:pt idx="2">
                  <c:v>5.68</c:v>
                </c:pt>
                <c:pt idx="3">
                  <c:v>5.4799999999999995</c:v>
                </c:pt>
                <c:pt idx="4">
                  <c:v>5.42</c:v>
                </c:pt>
                <c:pt idx="5">
                  <c:v>5.6319999999999997</c:v>
                </c:pt>
                <c:pt idx="6">
                  <c:v>5.14</c:v>
                </c:pt>
              </c:numCache>
            </c:numRef>
          </c:val>
          <c:smooth val="0"/>
        </c:ser>
        <c:ser>
          <c:idx val="6"/>
          <c:order val="4"/>
          <c:tx>
            <c:v>Healthy People 2020 Goal</c:v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35074542344840243"/>
                  <c:y val="-3.443717422646112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008000"/>
                        </a:solidFill>
                      </a:rPr>
                      <a:t>HP</a:t>
                    </a:r>
                    <a:r>
                      <a:rPr lang="en-US" sz="1600" baseline="0" dirty="0" smtClean="0">
                        <a:solidFill>
                          <a:srgbClr val="008000"/>
                        </a:solidFill>
                      </a:rPr>
                      <a:t> </a:t>
                    </a:r>
                    <a:r>
                      <a:rPr lang="en-US" sz="1600" dirty="0" smtClean="0">
                        <a:solidFill>
                          <a:srgbClr val="008000"/>
                        </a:solidFill>
                      </a:rPr>
                      <a:t>2020 Goal =  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8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'IM-Race'!$F$89:$L$89</c:f>
              <c:strCache>
                <c:ptCount val="7"/>
                <c:pt idx="0">
                  <c:v>2003-2007</c:v>
                </c:pt>
                <c:pt idx="1">
                  <c:v>2004-2008</c:v>
                </c:pt>
                <c:pt idx="2">
                  <c:v>2005-2009</c:v>
                </c:pt>
                <c:pt idx="3">
                  <c:v>2006-2010</c:v>
                </c:pt>
                <c:pt idx="4">
                  <c:v>2007-2011</c:v>
                </c:pt>
                <c:pt idx="5">
                  <c:v>2008-2012</c:v>
                </c:pt>
                <c:pt idx="6">
                  <c:v>2009-2013</c:v>
                </c:pt>
              </c:strCache>
            </c:strRef>
          </c:cat>
          <c:val>
            <c:numRef>
              <c:f>'IM-Race'!$F$110:$L$110</c:f>
              <c:numCache>
                <c:formatCode>0.0</c:formatCode>
                <c:ptCount val="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73120"/>
        <c:axId val="44374656"/>
      </c:lineChart>
      <c:catAx>
        <c:axId val="4437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600"/>
            </a:pPr>
            <a:endParaRPr lang="en-US"/>
          </a:p>
        </c:txPr>
        <c:crossAx val="44374656"/>
        <c:crosses val="autoZero"/>
        <c:auto val="1"/>
        <c:lblAlgn val="ctr"/>
        <c:lblOffset val="100"/>
        <c:noMultiLvlLbl val="0"/>
      </c:catAx>
      <c:valAx>
        <c:axId val="44374656"/>
        <c:scaling>
          <c:orientation val="minMax"/>
          <c:max val="2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373120"/>
        <c:crosses val="autoZero"/>
        <c:crossBetween val="between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6.6102038653481396E-2"/>
          <c:y val="0.87612657572732988"/>
          <c:w val="0.81189583641642993"/>
          <c:h val="9.35726436524024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Low Birth Weight Births By Race Out of Total Live Births By Place of Residence, 3-Year Rolling Averages, 2004-2014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381982335195659E-2"/>
          <c:y val="0.30607174103237106"/>
          <c:w val="0.86708269350148692"/>
          <c:h val="0.43033336609698175"/>
        </c:manualLayout>
      </c:layout>
      <c:lineChart>
        <c:grouping val="standard"/>
        <c:varyColors val="0"/>
        <c:ser>
          <c:idx val="1"/>
          <c:order val="0"/>
          <c:tx>
            <c:v>TJHD Black</c:v>
          </c:tx>
          <c:spPr>
            <a:ln w="38100">
              <a:solidFill>
                <a:schemeClr val="accent4"/>
              </a:solidFill>
            </a:ln>
          </c:spPr>
          <c:marker>
            <c:symbol val="x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5.7932281286415976E-2"/>
                  <c:y val="2.9235353488837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9222726827196493E-2"/>
                  <c:y val="3.1918116168271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'LBW-Race'!$H$58:$P$58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'LBW-Race'!$H$78:$P$78</c:f>
              <c:numCache>
                <c:formatCode>0.0%</c:formatCode>
                <c:ptCount val="9"/>
                <c:pt idx="0">
                  <c:v>0.11599999999999999</c:v>
                </c:pt>
                <c:pt idx="1">
                  <c:v>0.12066666666666666</c:v>
                </c:pt>
                <c:pt idx="2">
                  <c:v>0.12766666666666668</c:v>
                </c:pt>
                <c:pt idx="3">
                  <c:v>0.12333333333333334</c:v>
                </c:pt>
                <c:pt idx="4">
                  <c:v>0.12533333333333332</c:v>
                </c:pt>
                <c:pt idx="5">
                  <c:v>0.13033333333333333</c:v>
                </c:pt>
                <c:pt idx="6">
                  <c:v>0.12033333333333333</c:v>
                </c:pt>
                <c:pt idx="7">
                  <c:v>0.11</c:v>
                </c:pt>
                <c:pt idx="8">
                  <c:v>0.10266666666666667</c:v>
                </c:pt>
              </c:numCache>
            </c:numRef>
          </c:val>
          <c:smooth val="0"/>
        </c:ser>
        <c:ser>
          <c:idx val="4"/>
          <c:order val="1"/>
          <c:tx>
            <c:v>TJHD White</c:v>
          </c:tx>
          <c:spPr>
            <a:ln w="57150">
              <a:solidFill>
                <a:srgbClr val="FFC000"/>
              </a:solidFill>
            </a:ln>
          </c:spPr>
          <c:marker>
            <c:symbol val="square"/>
            <c:size val="5"/>
            <c:spPr>
              <a:solidFill>
                <a:srgbClr val="FFC000"/>
              </a:solidFill>
              <a:ln w="57150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7.4177149018198454E-2"/>
                  <c:y val="-2.6827626794335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'LBW-Race'!$H$58:$P$58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'LBW-Race'!$H$77:$P$77</c:f>
              <c:numCache>
                <c:formatCode>0.0%</c:formatCode>
                <c:ptCount val="9"/>
                <c:pt idx="0">
                  <c:v>7.166666666666667E-2</c:v>
                </c:pt>
                <c:pt idx="1">
                  <c:v>7.2333333333333347E-2</c:v>
                </c:pt>
                <c:pt idx="2">
                  <c:v>7.2000000000000008E-2</c:v>
                </c:pt>
                <c:pt idx="3">
                  <c:v>7.0333333333333331E-2</c:v>
                </c:pt>
                <c:pt idx="4">
                  <c:v>6.3666666666666663E-2</c:v>
                </c:pt>
                <c:pt idx="5">
                  <c:v>5.9666666666666666E-2</c:v>
                </c:pt>
                <c:pt idx="6">
                  <c:v>5.7999999999999996E-2</c:v>
                </c:pt>
                <c:pt idx="7">
                  <c:v>6.0333333333333329E-2</c:v>
                </c:pt>
                <c:pt idx="8">
                  <c:v>6.0333333333333329E-2</c:v>
                </c:pt>
              </c:numCache>
            </c:numRef>
          </c:val>
          <c:smooth val="0"/>
        </c:ser>
        <c:ser>
          <c:idx val="3"/>
          <c:order val="2"/>
          <c:tx>
            <c:v>VA Black</c:v>
          </c:tx>
          <c:spPr>
            <a:ln w="571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'LBW-Race'!$H$58:$P$58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'LBW-Race'!$H$81:$P$81</c:f>
              <c:numCache>
                <c:formatCode>0.0%</c:formatCode>
                <c:ptCount val="9"/>
                <c:pt idx="0">
                  <c:v>0.12866666666666668</c:v>
                </c:pt>
                <c:pt idx="1">
                  <c:v>0.13166666666666668</c:v>
                </c:pt>
                <c:pt idx="2">
                  <c:v>0.13233333333333333</c:v>
                </c:pt>
                <c:pt idx="3">
                  <c:v>0.13333333333333333</c:v>
                </c:pt>
                <c:pt idx="4">
                  <c:v>0.129</c:v>
                </c:pt>
                <c:pt idx="5">
                  <c:v>0.127</c:v>
                </c:pt>
                <c:pt idx="6">
                  <c:v>0.127</c:v>
                </c:pt>
                <c:pt idx="7">
                  <c:v>0.12633333333333333</c:v>
                </c:pt>
                <c:pt idx="8">
                  <c:v>0.12633333333333333</c:v>
                </c:pt>
              </c:numCache>
            </c:numRef>
          </c:val>
          <c:smooth val="0"/>
        </c:ser>
        <c:ser>
          <c:idx val="0"/>
          <c:order val="3"/>
          <c:tx>
            <c:v>VA White</c:v>
          </c:tx>
          <c:spPr>
            <a:ln w="57150">
              <a:solidFill>
                <a:srgbClr val="00B0F0"/>
              </a:solidFill>
            </a:ln>
          </c:spPr>
          <c:marker>
            <c:symbol val="circle"/>
            <c:size val="5"/>
            <c:spPr>
              <a:solidFill>
                <a:srgbClr val="00B0F0"/>
              </a:solidFill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'LBW-Race'!$H$58:$P$58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'LBW-Race'!$H$80:$P$80</c:f>
              <c:numCache>
                <c:formatCode>0.0%</c:formatCode>
                <c:ptCount val="9"/>
                <c:pt idx="0">
                  <c:v>7.0000000000000007E-2</c:v>
                </c:pt>
                <c:pt idx="1">
                  <c:v>7.0333333333333345E-2</c:v>
                </c:pt>
                <c:pt idx="2">
                  <c:v>7.0666666666666669E-2</c:v>
                </c:pt>
                <c:pt idx="3">
                  <c:v>7.0666666666666669E-2</c:v>
                </c:pt>
                <c:pt idx="4">
                  <c:v>7.0000000000000007E-2</c:v>
                </c:pt>
                <c:pt idx="5">
                  <c:v>6.8333333333333343E-2</c:v>
                </c:pt>
                <c:pt idx="6">
                  <c:v>6.7000000000000004E-2</c:v>
                </c:pt>
                <c:pt idx="7">
                  <c:v>6.6333333333333341E-2</c:v>
                </c:pt>
                <c:pt idx="8">
                  <c:v>6.5666666666666665E-2</c:v>
                </c:pt>
              </c:numCache>
            </c:numRef>
          </c:val>
          <c:smooth val="0"/>
        </c:ser>
        <c:ser>
          <c:idx val="2"/>
          <c:order val="4"/>
          <c:tx>
            <c:v>Healthy People 2020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0.36323651452282157"/>
                  <c:y val="0.1293226805826707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8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8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'LBW-Race'!$H$58:$P$58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'LBW-Race'!$H$83:$P$83</c:f>
              <c:numCache>
                <c:formatCode>0.0%</c:formatCode>
                <c:ptCount val="9"/>
                <c:pt idx="0">
                  <c:v>7.8E-2</c:v>
                </c:pt>
                <c:pt idx="1">
                  <c:v>7.8E-2</c:v>
                </c:pt>
                <c:pt idx="2">
                  <c:v>7.8E-2</c:v>
                </c:pt>
                <c:pt idx="3">
                  <c:v>7.8E-2</c:v>
                </c:pt>
                <c:pt idx="4">
                  <c:v>7.8E-2</c:v>
                </c:pt>
                <c:pt idx="5">
                  <c:v>7.8E-2</c:v>
                </c:pt>
                <c:pt idx="6">
                  <c:v>7.8E-2</c:v>
                </c:pt>
                <c:pt idx="7">
                  <c:v>7.8E-2</c:v>
                </c:pt>
                <c:pt idx="8">
                  <c:v>7.8E-2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35424"/>
        <c:axId val="50138496"/>
      </c:lineChart>
      <c:catAx>
        <c:axId val="5013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50138496"/>
        <c:crosses val="autoZero"/>
        <c:auto val="1"/>
        <c:lblAlgn val="ctr"/>
        <c:lblOffset val="100"/>
        <c:noMultiLvlLbl val="0"/>
      </c:catAx>
      <c:valAx>
        <c:axId val="50138496"/>
        <c:scaling>
          <c:orientation val="minMax"/>
          <c:max val="0.1500000000000000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50135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783542342494339"/>
          <c:w val="0.99861111111111112"/>
          <c:h val="7.883138197626486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of Live Births with Prenatal Care Beginning in the first 13 Weeks, 3 Year Rolling averages, 2003-13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384894075576239E-2"/>
          <c:y val="0.19954870224555263"/>
          <c:w val="0.87755622582281967"/>
          <c:h val="0.48204683276172361"/>
        </c:manualLayout>
      </c:layout>
      <c:lineChart>
        <c:grouping val="standard"/>
        <c:varyColors val="0"/>
        <c:ser>
          <c:idx val="2"/>
          <c:order val="0"/>
          <c:tx>
            <c:strRef>
              <c:f>'1stTrimesterPrenatalCare'!$A$34</c:f>
              <c:strCache>
                <c:ptCount val="1"/>
                <c:pt idx="0">
                  <c:v>TJHD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'1stTrimesterPrenatalCare'!$E$26:$M$26</c:f>
              <c:strCache>
                <c:ptCount val="9"/>
                <c:pt idx="0">
                  <c:v>2003-2005</c:v>
                </c:pt>
                <c:pt idx="1">
                  <c:v>2004-2006</c:v>
                </c:pt>
                <c:pt idx="2">
                  <c:v>2005-2007</c:v>
                </c:pt>
                <c:pt idx="3">
                  <c:v>2006-2008</c:v>
                </c:pt>
                <c:pt idx="4">
                  <c:v>2007-2009</c:v>
                </c:pt>
                <c:pt idx="5">
                  <c:v>2008-2010</c:v>
                </c:pt>
                <c:pt idx="6">
                  <c:v>2009-2011</c:v>
                </c:pt>
                <c:pt idx="7">
                  <c:v>2010-2012</c:v>
                </c:pt>
                <c:pt idx="8">
                  <c:v>2011-2013</c:v>
                </c:pt>
              </c:strCache>
            </c:strRef>
          </c:cat>
          <c:val>
            <c:numRef>
              <c:f>'1stTrimesterPrenatalCare'!$E$34:$M$34</c:f>
              <c:numCache>
                <c:formatCode>0.0%</c:formatCode>
                <c:ptCount val="9"/>
                <c:pt idx="0">
                  <c:v>0.80661577610327162</c:v>
                </c:pt>
                <c:pt idx="1">
                  <c:v>0.80114523375216573</c:v>
                </c:pt>
                <c:pt idx="2">
                  <c:v>0.79113870612244686</c:v>
                </c:pt>
                <c:pt idx="3">
                  <c:v>0.7839751016123705</c:v>
                </c:pt>
                <c:pt idx="4">
                  <c:v>0.77198818900712407</c:v>
                </c:pt>
                <c:pt idx="5">
                  <c:v>0.77034174860031346</c:v>
                </c:pt>
                <c:pt idx="6">
                  <c:v>0.77500000000000002</c:v>
                </c:pt>
                <c:pt idx="7">
                  <c:v>0.79100000000000004</c:v>
                </c:pt>
                <c:pt idx="8">
                  <c:v>0.79720681265206805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'1stTrimesterPrenatalCare'!$A$33</c:f>
              <c:strCache>
                <c:ptCount val="1"/>
                <c:pt idx="0">
                  <c:v>Virginia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circle"/>
            <c:size val="5"/>
            <c:spPr>
              <a:solidFill>
                <a:srgbClr val="FFFF00"/>
              </a:solidFill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'1stTrimesterPrenatalCare'!$E$26:$M$26</c:f>
              <c:strCache>
                <c:ptCount val="9"/>
                <c:pt idx="0">
                  <c:v>2003-2005</c:v>
                </c:pt>
                <c:pt idx="1">
                  <c:v>2004-2006</c:v>
                </c:pt>
                <c:pt idx="2">
                  <c:v>2005-2007</c:v>
                </c:pt>
                <c:pt idx="3">
                  <c:v>2006-2008</c:v>
                </c:pt>
                <c:pt idx="4">
                  <c:v>2007-2009</c:v>
                </c:pt>
                <c:pt idx="5">
                  <c:v>2008-2010</c:v>
                </c:pt>
                <c:pt idx="6">
                  <c:v>2009-2011</c:v>
                </c:pt>
                <c:pt idx="7">
                  <c:v>2010-2012</c:v>
                </c:pt>
                <c:pt idx="8">
                  <c:v>2011-2013</c:v>
                </c:pt>
              </c:strCache>
            </c:strRef>
          </c:cat>
          <c:val>
            <c:numRef>
              <c:f>'1stTrimesterPrenatalCare'!$E$33:$M$33</c:f>
              <c:numCache>
                <c:formatCode>0.0%</c:formatCode>
                <c:ptCount val="9"/>
                <c:pt idx="0">
                  <c:v>0.84733333333333327</c:v>
                </c:pt>
                <c:pt idx="1">
                  <c:v>0.84299999999999997</c:v>
                </c:pt>
                <c:pt idx="2">
                  <c:v>0.83766666666666667</c:v>
                </c:pt>
                <c:pt idx="3">
                  <c:v>0.83899999999999997</c:v>
                </c:pt>
                <c:pt idx="4">
                  <c:v>0.83666666666666656</c:v>
                </c:pt>
                <c:pt idx="5">
                  <c:v>0.83233333333333326</c:v>
                </c:pt>
                <c:pt idx="6">
                  <c:v>0.81200000000000006</c:v>
                </c:pt>
                <c:pt idx="7">
                  <c:v>0.82499999999999996</c:v>
                </c:pt>
                <c:pt idx="8">
                  <c:v>0.82875187215417856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'1stTrimesterPrenatalCare'!$A$35</c:f>
              <c:strCache>
                <c:ptCount val="1"/>
                <c:pt idx="0">
                  <c:v>Healthy People 2020 Target </c:v>
                </c:pt>
              </c:strCache>
            </c:strRef>
          </c:tx>
          <c:spPr>
            <a:ln w="57150"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9.289938757655293E-2"/>
                  <c:y val="9.21305484306662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8000"/>
                        </a:solidFill>
                      </a:rPr>
                      <a:t>HP 2020 Goal =  </a:t>
                    </a:r>
                    <a:r>
                      <a:rPr lang="en-US" dirty="0">
                        <a:solidFill>
                          <a:srgbClr val="008000"/>
                        </a:solidFill>
                      </a:rPr>
                      <a:t>77.9%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1"/>
              <c:dLblPos val="b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8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'1stTrimesterPrenatalCare'!$E$26:$M$26</c:f>
              <c:strCache>
                <c:ptCount val="9"/>
                <c:pt idx="0">
                  <c:v>2003-2005</c:v>
                </c:pt>
                <c:pt idx="1">
                  <c:v>2004-2006</c:v>
                </c:pt>
                <c:pt idx="2">
                  <c:v>2005-2007</c:v>
                </c:pt>
                <c:pt idx="3">
                  <c:v>2006-2008</c:v>
                </c:pt>
                <c:pt idx="4">
                  <c:v>2007-2009</c:v>
                </c:pt>
                <c:pt idx="5">
                  <c:v>2008-2010</c:v>
                </c:pt>
                <c:pt idx="6">
                  <c:v>2009-2011</c:v>
                </c:pt>
                <c:pt idx="7">
                  <c:v>2010-2012</c:v>
                </c:pt>
                <c:pt idx="8">
                  <c:v>2011-2013</c:v>
                </c:pt>
              </c:strCache>
            </c:strRef>
          </c:cat>
          <c:val>
            <c:numRef>
              <c:f>'1stTrimesterPrenatalCare'!$E$35:$M$35</c:f>
              <c:numCache>
                <c:formatCode>0.0%</c:formatCode>
                <c:ptCount val="9"/>
                <c:pt idx="0">
                  <c:v>0.77900000000000003</c:v>
                </c:pt>
                <c:pt idx="1">
                  <c:v>0.77900000000000003</c:v>
                </c:pt>
                <c:pt idx="2">
                  <c:v>0.77900000000000003</c:v>
                </c:pt>
                <c:pt idx="3">
                  <c:v>0.77900000000000003</c:v>
                </c:pt>
                <c:pt idx="4">
                  <c:v>0.77900000000000003</c:v>
                </c:pt>
                <c:pt idx="5">
                  <c:v>0.77900000000000003</c:v>
                </c:pt>
                <c:pt idx="6">
                  <c:v>0.77900000000000003</c:v>
                </c:pt>
                <c:pt idx="7">
                  <c:v>0.77900000000000003</c:v>
                </c:pt>
                <c:pt idx="8">
                  <c:v>0.77900000000000003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98880"/>
        <c:axId val="145500416"/>
      </c:lineChart>
      <c:catAx>
        <c:axId val="14549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5500416"/>
        <c:crosses val="autoZero"/>
        <c:auto val="1"/>
        <c:lblAlgn val="ctr"/>
        <c:lblOffset val="100"/>
        <c:noMultiLvlLbl val="0"/>
      </c:catAx>
      <c:valAx>
        <c:axId val="1455004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5498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17996279007092E-3"/>
          <c:y val="0.90352032331783017"/>
          <c:w val="0.9977820037209929"/>
          <c:h val="9.60958843713011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n-US"/>
              <a:t>Prevalence of MH Disorders by Type in Consumers Served  by Region 10 (TJHD), 2015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'[Mental Health Data revised KKR.xlsx]Reg X Diagnosis'!$E$3</c:f>
              <c:strCache>
                <c:ptCount val="1"/>
                <c:pt idx="0">
                  <c:v>2015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7"/>
              <c:layout>
                <c:manualLayout>
                  <c:x val="-1.8333333333333333E-2"/>
                  <c:y val="-3.98009950248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'[Mental Health Data revised KKR.xlsx]Reg X Diagnosis'!$T$41:$T$48</c:f>
              <c:strCache>
                <c:ptCount val="8"/>
                <c:pt idx="0">
                  <c:v>Cocaine-Related Disorder</c:v>
                </c:pt>
                <c:pt idx="1">
                  <c:v>Cannabis-Related Disorder</c:v>
                </c:pt>
                <c:pt idx="2">
                  <c:v>Anxiety Disorders</c:v>
                </c:pt>
                <c:pt idx="3">
                  <c:v>Alcohol-Related Disorder</c:v>
                </c:pt>
                <c:pt idx="4">
                  <c:v>Adjustment Disorder</c:v>
                </c:pt>
                <c:pt idx="5">
                  <c:v>Attention Deficit &amp; Disruptive Behavior</c:v>
                </c:pt>
                <c:pt idx="6">
                  <c:v>Schizophrenia &amp; Other Psychotic Disorders</c:v>
                </c:pt>
                <c:pt idx="7">
                  <c:v>Mood Disorders</c:v>
                </c:pt>
              </c:strCache>
            </c:strRef>
          </c:cat>
          <c:val>
            <c:numRef>
              <c:f>'[Mental Health Data revised KKR.xlsx]Reg X Diagnosis'!$U$41:$U$48</c:f>
              <c:numCache>
                <c:formatCode>0.0%</c:formatCode>
                <c:ptCount val="8"/>
                <c:pt idx="0">
                  <c:v>1.2999999999999999E-2</c:v>
                </c:pt>
                <c:pt idx="1">
                  <c:v>2.1000000000000001E-2</c:v>
                </c:pt>
                <c:pt idx="2">
                  <c:v>0.03</c:v>
                </c:pt>
                <c:pt idx="3">
                  <c:v>6.2E-2</c:v>
                </c:pt>
                <c:pt idx="4">
                  <c:v>6.8000000000000005E-2</c:v>
                </c:pt>
                <c:pt idx="5">
                  <c:v>7.6999999999999999E-2</c:v>
                </c:pt>
                <c:pt idx="6">
                  <c:v>0.08</c:v>
                </c:pt>
                <c:pt idx="7">
                  <c:v>0.20899999999999999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646720"/>
        <c:axId val="145648256"/>
      </c:barChart>
      <c:catAx>
        <c:axId val="145646720"/>
        <c:scaling>
          <c:orientation val="minMax"/>
        </c:scaling>
        <c:delete val="0"/>
        <c:axPos val="l"/>
        <c:majorTickMark val="out"/>
        <c:minorTickMark val="none"/>
        <c:tickLblPos val="nextTo"/>
        <c:crossAx val="145648256"/>
        <c:crosses val="autoZero"/>
        <c:auto val="1"/>
        <c:lblAlgn val="ctr"/>
        <c:lblOffset val="100"/>
        <c:noMultiLvlLbl val="0"/>
      </c:catAx>
      <c:valAx>
        <c:axId val="145648256"/>
        <c:scaling>
          <c:orientation val="minMax"/>
          <c:max val="0.22000000000000003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564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Attempted suicide (one or more times during the 12 months before the survey)</a:t>
            </a:r>
          </a:p>
        </c:rich>
      </c:tx>
      <c:layout>
        <c:manualLayout>
          <c:xMode val="edge"/>
          <c:yMode val="edge"/>
          <c:x val="0.14263605442176872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VA-Female</c:v>
          </c:tx>
          <c:spPr>
            <a:ln w="57150"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 w="57150">
                <a:solidFill>
                  <a:schemeClr val="accent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1.7901152186486199E-3"/>
                  <c:y val="4.5319335083114608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0%" sourceLinked="0"/>
            <c:dLblPos val="b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Alcohol!$J$5:$K$5</c:f>
              <c:numCache>
                <c:formatCode>General</c:formatCode>
                <c:ptCount val="2"/>
                <c:pt idx="0">
                  <c:v>2011</c:v>
                </c:pt>
                <c:pt idx="1">
                  <c:v>2013</c:v>
                </c:pt>
              </c:numCache>
            </c:numRef>
          </c:cat>
          <c:val>
            <c:numRef>
              <c:f>'Mental Health'!$N$24:$O$24</c:f>
              <c:numCache>
                <c:formatCode>0.0%</c:formatCode>
                <c:ptCount val="2"/>
                <c:pt idx="0">
                  <c:v>0.124</c:v>
                </c:pt>
                <c:pt idx="1">
                  <c:v>0.10199999999999999</c:v>
                </c:pt>
              </c:numCache>
            </c:numRef>
          </c:val>
          <c:smooth val="0"/>
        </c:ser>
        <c:ser>
          <c:idx val="1"/>
          <c:order val="1"/>
          <c:tx>
            <c:v>US Female</c:v>
          </c:tx>
          <c:spPr>
            <a:ln w="571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6.4971751412429377E-2"/>
                  <c:y val="-8.1871345029239762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0%" sourceLinked="0"/>
            <c:dLblPos val="t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Alcohol!$J$5:$K$5</c:f>
              <c:numCache>
                <c:formatCode>General</c:formatCode>
                <c:ptCount val="2"/>
                <c:pt idx="0">
                  <c:v>2011</c:v>
                </c:pt>
                <c:pt idx="1">
                  <c:v>2013</c:v>
                </c:pt>
              </c:numCache>
            </c:numRef>
          </c:cat>
          <c:val>
            <c:numRef>
              <c:f>'Mental Health'!$N$25:$O$25</c:f>
              <c:numCache>
                <c:formatCode>0.0%</c:formatCode>
                <c:ptCount val="2"/>
                <c:pt idx="0">
                  <c:v>9.8000000000000004E-2</c:v>
                </c:pt>
                <c:pt idx="1">
                  <c:v>0.106</c:v>
                </c:pt>
              </c:numCache>
            </c:numRef>
          </c:val>
          <c:smooth val="0"/>
        </c:ser>
        <c:ser>
          <c:idx val="2"/>
          <c:order val="2"/>
          <c:tx>
            <c:v>VA-Male</c:v>
          </c:tx>
          <c:spPr>
            <a:ln w="5715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numFmt formatCode="0%" sourceLinked="0"/>
            <c:dLblPos val="b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'Mental Health'!$Q$24:$R$24</c:f>
              <c:numCache>
                <c:formatCode>0.0%</c:formatCode>
                <c:ptCount val="2"/>
                <c:pt idx="0">
                  <c:v>8.4000000000000005E-2</c:v>
                </c:pt>
                <c:pt idx="1">
                  <c:v>9.2999999999999999E-2</c:v>
                </c:pt>
              </c:numCache>
            </c:numRef>
          </c:val>
          <c:smooth val="0"/>
        </c:ser>
        <c:ser>
          <c:idx val="3"/>
          <c:order val="3"/>
          <c:tx>
            <c:v>US-Male</c:v>
          </c:tx>
          <c:spPr>
            <a:ln w="5715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 w="5715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numFmt formatCode="0%" sourceLinked="0"/>
            <c:dLblPos val="b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'Mental Health'!$Q$25:$R$25</c:f>
              <c:numCache>
                <c:formatCode>0.0%</c:formatCode>
                <c:ptCount val="2"/>
                <c:pt idx="0">
                  <c:v>5.8000000000000003E-2</c:v>
                </c:pt>
                <c:pt idx="1">
                  <c:v>5.3999999999999999E-2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57952"/>
        <c:axId val="146159488"/>
      </c:lineChart>
      <c:catAx>
        <c:axId val="1461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159488"/>
        <c:crosses val="autoZero"/>
        <c:auto val="1"/>
        <c:lblAlgn val="ctr"/>
        <c:lblOffset val="100"/>
        <c:noMultiLvlLbl val="0"/>
      </c:catAx>
      <c:valAx>
        <c:axId val="1461594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615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Lung and Bronchus Cancer Incidence Rate per 100,000, 5-Year </a:t>
            </a:r>
            <a:r>
              <a:rPr lang="en-US" dirty="0" smtClean="0"/>
              <a:t>Average, 2008-2012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'Lung &amp; Bronchus'!$S$6</c:f>
              <c:strCache>
                <c:ptCount val="1"/>
                <c:pt idx="0">
                  <c:v>2008-2012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layout>
                <c:manualLayout>
                  <c:x val="-1.020997375328084E-3"/>
                  <c:y val="8.7846310877806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'Lung &amp; Bronchus'!$P$7:$P$14</c:f>
              <c:strCache>
                <c:ptCount val="8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Virginia</c:v>
                </c:pt>
              </c:strCache>
            </c:strRef>
          </c:cat>
          <c:val>
            <c:numRef>
              <c:f>'Lung &amp; Bronchus'!$S$7:$S$14</c:f>
              <c:numCache>
                <c:formatCode>General</c:formatCode>
                <c:ptCount val="8"/>
                <c:pt idx="0">
                  <c:v>45.5</c:v>
                </c:pt>
                <c:pt idx="1">
                  <c:v>90.4</c:v>
                </c:pt>
                <c:pt idx="2">
                  <c:v>69.8</c:v>
                </c:pt>
                <c:pt idx="3">
                  <c:v>59.7</c:v>
                </c:pt>
                <c:pt idx="4">
                  <c:v>80.2</c:v>
                </c:pt>
                <c:pt idx="5">
                  <c:v>95.3</c:v>
                </c:pt>
                <c:pt idx="6">
                  <c:v>65.58</c:v>
                </c:pt>
                <c:pt idx="7">
                  <c:v>63.7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187392"/>
        <c:axId val="124188928"/>
      </c:barChart>
      <c:catAx>
        <c:axId val="12418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4188928"/>
        <c:crosses val="autoZero"/>
        <c:auto val="1"/>
        <c:lblAlgn val="ctr"/>
        <c:lblOffset val="100"/>
        <c:noMultiLvlLbl val="0"/>
      </c:catAx>
      <c:valAx>
        <c:axId val="124188928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418739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Lung and Bronchus Cancer Incidence Rate per 100,000 by Race, 5-Year Averages, 1999-2012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Virginia-White</c:v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'Lung &amp; Bronchus'!$Q$6:$S$6</c:f>
              <c:strCache>
                <c:ptCount val="3"/>
                <c:pt idx="0">
                  <c:v>1999-03</c:v>
                </c:pt>
                <c:pt idx="1">
                  <c:v>2004-08</c:v>
                </c:pt>
                <c:pt idx="2">
                  <c:v>2008-2012</c:v>
                </c:pt>
              </c:strCache>
            </c:strRef>
          </c:cat>
          <c:val>
            <c:numRef>
              <c:f>'Lung &amp; Bronchus'!$Q$27:$S$27</c:f>
              <c:numCache>
                <c:formatCode>0.00</c:formatCode>
                <c:ptCount val="3"/>
                <c:pt idx="0">
                  <c:v>64.39</c:v>
                </c:pt>
                <c:pt idx="1">
                  <c:v>68.91</c:v>
                </c:pt>
                <c:pt idx="2" formatCode="General">
                  <c:v>64.400000000000006</c:v>
                </c:pt>
              </c:numCache>
            </c:numRef>
          </c:val>
        </c:ser>
        <c:ser>
          <c:idx val="5"/>
          <c:order val="1"/>
          <c:tx>
            <c:v>Virginia-Black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2.7777777777777779E-3"/>
                  <c:y val="4.62957349317403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6E-3"/>
                  <c:y val="-1.81343206164052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'Lung &amp; Bronchus'!$Q$39:$S$39</c:f>
              <c:numCache>
                <c:formatCode>0.0</c:formatCode>
                <c:ptCount val="3"/>
                <c:pt idx="0">
                  <c:v>69.12</c:v>
                </c:pt>
                <c:pt idx="1">
                  <c:v>71.73</c:v>
                </c:pt>
                <c:pt idx="2">
                  <c:v>67.400000000000006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225024"/>
        <c:axId val="124226560"/>
      </c:barChart>
      <c:catAx>
        <c:axId val="124225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4226560"/>
        <c:crosses val="autoZero"/>
        <c:auto val="1"/>
        <c:lblAlgn val="ctr"/>
        <c:lblOffset val="100"/>
        <c:noMultiLvlLbl val="0"/>
      </c:catAx>
      <c:valAx>
        <c:axId val="1242265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24225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Lung Cancer Mortality Rate per 100,000 (Age-Adjusted), 5-Year Rolling Averages, 1996-2012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1069057544277555E-2"/>
          <c:y val="0.15716450216450217"/>
          <c:w val="0.92652197887028831"/>
          <c:h val="0.57160019770255988"/>
        </c:manualLayout>
      </c:layout>
      <c:lineChart>
        <c:grouping val="standard"/>
        <c:varyColors val="0"/>
        <c:ser>
          <c:idx val="0"/>
          <c:order val="0"/>
          <c:tx>
            <c:strRef>
              <c:f>Lung!$A$13</c:f>
              <c:strCache>
                <c:ptCount val="1"/>
                <c:pt idx="0">
                  <c:v>TJHD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779914199812238E-2"/>
                  <c:y val="2.4083469455784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2073049692317874E-4"/>
                  <c:y val="-1.3927293179261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Lung!$B$12:$K$12</c:f>
              <c:strCache>
                <c:ptCount val="10"/>
                <c:pt idx="0">
                  <c:v>1996-2000</c:v>
                </c:pt>
                <c:pt idx="1">
                  <c:v>1997-2001</c:v>
                </c:pt>
                <c:pt idx="2">
                  <c:v>1998-2002</c:v>
                </c:pt>
                <c:pt idx="3">
                  <c:v>1999-2003</c:v>
                </c:pt>
                <c:pt idx="4">
                  <c:v>2000-2004</c:v>
                </c:pt>
                <c:pt idx="5">
                  <c:v>2001-2005</c:v>
                </c:pt>
                <c:pt idx="6">
                  <c:v>2002-2006</c:v>
                </c:pt>
                <c:pt idx="7">
                  <c:v>2003-2007</c:v>
                </c:pt>
                <c:pt idx="8">
                  <c:v>2007-2011</c:v>
                </c:pt>
                <c:pt idx="9">
                  <c:v>2008-2012</c:v>
                </c:pt>
              </c:strCache>
            </c:strRef>
          </c:cat>
          <c:val>
            <c:numRef>
              <c:f>Lung!$B$13:$K$13</c:f>
              <c:numCache>
                <c:formatCode>#,##0.0</c:formatCode>
                <c:ptCount val="10"/>
                <c:pt idx="0">
                  <c:v>55.2</c:v>
                </c:pt>
                <c:pt idx="1">
                  <c:v>54.9</c:v>
                </c:pt>
                <c:pt idx="2">
                  <c:v>52.6</c:v>
                </c:pt>
                <c:pt idx="3">
                  <c:v>52.3</c:v>
                </c:pt>
                <c:pt idx="4">
                  <c:v>52</c:v>
                </c:pt>
                <c:pt idx="5">
                  <c:v>51.5</c:v>
                </c:pt>
                <c:pt idx="6">
                  <c:v>53.2</c:v>
                </c:pt>
                <c:pt idx="7">
                  <c:v>52.5</c:v>
                </c:pt>
                <c:pt idx="8" formatCode="General">
                  <c:v>48.3</c:v>
                </c:pt>
                <c:pt idx="9">
                  <c:v>46.1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Lung!$A$14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triangle"/>
            <c:size val="7"/>
            <c:spPr>
              <a:solidFill>
                <a:srgbClr val="FFFF00"/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Lung!$B$12:$K$12</c:f>
              <c:strCache>
                <c:ptCount val="10"/>
                <c:pt idx="0">
                  <c:v>1996-2000</c:v>
                </c:pt>
                <c:pt idx="1">
                  <c:v>1997-2001</c:v>
                </c:pt>
                <c:pt idx="2">
                  <c:v>1998-2002</c:v>
                </c:pt>
                <c:pt idx="3">
                  <c:v>1999-2003</c:v>
                </c:pt>
                <c:pt idx="4">
                  <c:v>2000-2004</c:v>
                </c:pt>
                <c:pt idx="5">
                  <c:v>2001-2005</c:v>
                </c:pt>
                <c:pt idx="6">
                  <c:v>2002-2006</c:v>
                </c:pt>
                <c:pt idx="7">
                  <c:v>2003-2007</c:v>
                </c:pt>
                <c:pt idx="8">
                  <c:v>2007-2011</c:v>
                </c:pt>
                <c:pt idx="9">
                  <c:v>2008-2012</c:v>
                </c:pt>
              </c:strCache>
            </c:strRef>
          </c:cat>
          <c:val>
            <c:numRef>
              <c:f>Lung!$B$14:$K$14</c:f>
              <c:numCache>
                <c:formatCode>#,##0.0</c:formatCode>
                <c:ptCount val="10"/>
                <c:pt idx="0">
                  <c:v>60.7</c:v>
                </c:pt>
                <c:pt idx="1">
                  <c:v>59.6</c:v>
                </c:pt>
                <c:pt idx="2">
                  <c:v>58.5</c:v>
                </c:pt>
                <c:pt idx="3">
                  <c:v>57.8</c:v>
                </c:pt>
                <c:pt idx="4">
                  <c:v>56.7</c:v>
                </c:pt>
                <c:pt idx="5">
                  <c:v>56.2</c:v>
                </c:pt>
                <c:pt idx="6">
                  <c:v>55.7</c:v>
                </c:pt>
                <c:pt idx="7">
                  <c:v>54.8</c:v>
                </c:pt>
                <c:pt idx="8" formatCode="General">
                  <c:v>49.5</c:v>
                </c:pt>
                <c:pt idx="9">
                  <c:v>48.2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33120"/>
        <c:axId val="118547200"/>
      </c:lineChart>
      <c:catAx>
        <c:axId val="118533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8547200"/>
        <c:crosses val="autoZero"/>
        <c:auto val="1"/>
        <c:lblAlgn val="ctr"/>
        <c:lblOffset val="100"/>
        <c:noMultiLvlLbl val="0"/>
      </c:catAx>
      <c:valAx>
        <c:axId val="118547200"/>
        <c:scaling>
          <c:orientation val="minMax"/>
          <c:max val="6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18533120"/>
        <c:crosses val="autoZero"/>
        <c:crossBetween val="between"/>
        <c:majorUnit val="1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08032929707316"/>
          <c:y val="0.9342599788662781"/>
          <c:w val="0.80468121504970225"/>
          <c:h val="4.69209721444627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</cdr:x>
      <cdr:y>0.36486</cdr:y>
    </cdr:from>
    <cdr:to>
      <cdr:x>0.975</cdr:x>
      <cdr:y>0.44801</cdr:y>
    </cdr:to>
    <cdr:grpSp>
      <cdr:nvGrpSpPr>
        <cdr:cNvPr id="2" name="Group 1"/>
        <cdr:cNvGrpSpPr/>
      </cdr:nvGrpSpPr>
      <cdr:grpSpPr>
        <a:xfrm xmlns:a="http://schemas.openxmlformats.org/drawingml/2006/main">
          <a:off x="680085" y="2057373"/>
          <a:ext cx="8161019" cy="468866"/>
          <a:chOff x="914400" y="2286001"/>
          <a:chExt cx="8229600" cy="468867"/>
        </a:xfrm>
      </cdr:grpSpPr>
      <cdr:cxnSp macro="">
        <cdr:nvCxnSpPr>
          <cdr:cNvPr id="3" name="Straight Connector 2"/>
          <cdr:cNvCxnSpPr/>
        </cdr:nvCxnSpPr>
        <cdr:spPr>
          <a:xfrm xmlns:a="http://schemas.openxmlformats.org/drawingml/2006/main">
            <a:off x="914400" y="2743200"/>
            <a:ext cx="8229600" cy="11668"/>
          </a:xfrm>
          <a:prstGeom xmlns:a="http://schemas.openxmlformats.org/drawingml/2006/main" prst="line">
            <a:avLst/>
          </a:prstGeom>
          <a:ln xmlns:a="http://schemas.openxmlformats.org/drawingml/2006/main" w="50800">
            <a:solidFill>
              <a:srgbClr val="4D7620"/>
            </a:solidFill>
          </a:ln>
          <a:effectLst xmlns:a="http://schemas.openxmlformats.org/drawingml/2006/main"/>
        </cdr:spPr>
        <cdr:style>
          <a:lnRef xmlns:a="http://schemas.openxmlformats.org/drawingml/2006/main" idx="2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1">
            <a:schemeClr val="accent2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4" name="TextBox 7"/>
          <cdr:cNvSpPr txBox="1"/>
        </cdr:nvSpPr>
        <cdr:spPr>
          <a:xfrm xmlns:a="http://schemas.openxmlformats.org/drawingml/2006/main">
            <a:off x="4531659" y="2286001"/>
            <a:ext cx="2362200" cy="36933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rgbClr val="4D7620"/>
            </a:solidFill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dirty="0" smtClean="0">
                <a:solidFill>
                  <a:srgbClr val="4D7620"/>
                </a:solidFill>
                <a:latin typeface="+mj-lt"/>
              </a:rPr>
              <a:t>HP 2020 Goal = 21%</a:t>
            </a:r>
            <a:endParaRPr lang="en-US" dirty="0">
              <a:solidFill>
                <a:srgbClr val="4D7620"/>
              </a:solidFill>
              <a:latin typeface="+mj-lt"/>
            </a:endParaRPr>
          </a:p>
        </cdr:txBody>
      </cdr:sp>
    </cdr:grpSp>
  </cdr:relSizeAnchor>
  <cdr:relSizeAnchor xmlns:cdr="http://schemas.openxmlformats.org/drawingml/2006/chartDrawing">
    <cdr:from>
      <cdr:x>0.525</cdr:x>
      <cdr:y>0.60811</cdr:y>
    </cdr:from>
    <cdr:to>
      <cdr:x>0.925</cdr:x>
      <cdr:y>0.81081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00600" y="3428999"/>
          <a:ext cx="3657600" cy="1143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2">
              <a:lumMod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en-US" sz="1600" dirty="0" smtClean="0">
              <a:latin typeface="+mj-lt"/>
            </a:rPr>
            <a:t>In 2013, VA high school students who reported current tobacco use is lower than the US for both males and females. </a:t>
          </a:r>
          <a:endParaRPr lang="en-US" sz="1600" dirty="0">
            <a:latin typeface="+mj-lt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0.10169</cdr:x>
      <cdr:y>0.41518</cdr:y>
    </cdr:from>
    <cdr:to>
      <cdr:x>0.42373</cdr:x>
      <cdr:y>0.49035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914400" y="2209799"/>
          <a:ext cx="28956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8000"/>
              </a:solidFill>
              <a:latin typeface="+mj-lt"/>
            </a:rPr>
            <a:t>HP 2020 Goal = 14.5</a:t>
          </a:r>
          <a:endParaRPr lang="en-US" sz="2000" dirty="0">
            <a:solidFill>
              <a:srgbClr val="008000"/>
            </a:solidFill>
            <a:latin typeface="+mj-lt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0.19333</cdr:x>
      <cdr:y>0.05285</cdr:y>
    </cdr:from>
    <cdr:to>
      <cdr:x>0.485</cdr:x>
      <cdr:y>0.14166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767840" y="238126"/>
          <a:ext cx="26670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8000"/>
              </a:solidFill>
              <a:latin typeface="+mj-lt"/>
            </a:rPr>
            <a:t>HP 2020 Goal = 32.6%</a:t>
          </a:r>
          <a:endParaRPr lang="en-US" sz="2000" dirty="0">
            <a:solidFill>
              <a:srgbClr val="008000"/>
            </a:solidFill>
            <a:latin typeface="+mj-lt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0.18889</cdr:x>
      <cdr:y>0.04577</cdr:y>
    </cdr:from>
    <cdr:to>
      <cdr:x>0.48056</cdr:x>
      <cdr:y>0.13184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727200" y="212726"/>
          <a:ext cx="26670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8000"/>
              </a:solidFill>
              <a:latin typeface="+mj-lt"/>
            </a:rPr>
            <a:t>HP 2020 Goal = 32.6%</a:t>
          </a:r>
          <a:endParaRPr lang="en-US" sz="2000" dirty="0">
            <a:solidFill>
              <a:srgbClr val="008000"/>
            </a:solidFill>
            <a:latin typeface="+mj-lt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</cdr:x>
      <cdr:y>0.02589</cdr:y>
    </cdr:from>
    <cdr:to>
      <cdr:x>0.49167</cdr:x>
      <cdr:y>0.11408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828800" y="117476"/>
          <a:ext cx="26670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8000"/>
              </a:solidFill>
              <a:latin typeface="+mj-lt"/>
            </a:rPr>
            <a:t>HP 2020 Goal = 30.6%</a:t>
          </a:r>
          <a:endParaRPr lang="en-US" sz="2000" dirty="0">
            <a:solidFill>
              <a:srgbClr val="008000"/>
            </a:solidFill>
            <a:latin typeface="+mj-lt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0.175</cdr:x>
      <cdr:y>0.54545</cdr:y>
    </cdr:from>
    <cdr:to>
      <cdr:x>0.4743</cdr:x>
      <cdr:y>0.70286</cdr:y>
    </cdr:to>
    <cdr:grpSp>
      <cdr:nvGrpSpPr>
        <cdr:cNvPr id="3" name="Group 2"/>
        <cdr:cNvGrpSpPr/>
      </cdr:nvGrpSpPr>
      <cdr:grpSpPr>
        <a:xfrm xmlns:a="http://schemas.openxmlformats.org/drawingml/2006/main">
          <a:off x="1600200" y="2743177"/>
          <a:ext cx="2736799" cy="791647"/>
          <a:chOff x="1701790" y="3200400"/>
          <a:chExt cx="2736799" cy="863614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701790" y="3213128"/>
            <a:ext cx="908090" cy="84452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92D050"/>
          </a:solidFill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>
            <a:bevelT/>
          </a:sp3d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800" dirty="0">
                <a:latin typeface="+mj-lt"/>
              </a:rPr>
              <a:t>No Data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2616190" y="3219492"/>
            <a:ext cx="907999" cy="84452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00"/>
          </a:solidFill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>
            <a:bevelT/>
          </a:sp3d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800" dirty="0">
                <a:latin typeface="+mj-lt"/>
              </a:rPr>
              <a:t>No Data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3530590" y="3200400"/>
            <a:ext cx="907999" cy="844521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2"/>
          </a:solidFill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>
            <a:bevelT/>
          </a:sp3d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800" dirty="0">
                <a:latin typeface="+mj-lt"/>
              </a:rPr>
              <a:t>No Data</a:t>
            </a:r>
          </a:p>
        </cdr:txBody>
      </cdr:sp>
    </cdr:grpSp>
  </cdr:relSizeAnchor>
  <cdr:relSizeAnchor xmlns:cdr="http://schemas.openxmlformats.org/drawingml/2006/chartDrawing">
    <cdr:from>
      <cdr:x>0.58333</cdr:x>
      <cdr:y>0.54545</cdr:y>
    </cdr:from>
    <cdr:to>
      <cdr:x>0.68263</cdr:x>
      <cdr:y>0.69938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334000" y="2743200"/>
          <a:ext cx="907999" cy="7741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latin typeface="+mj-lt"/>
            </a:rPr>
            <a:t>No Data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0.6</cdr:x>
      <cdr:y>0.58824</cdr:y>
    </cdr:from>
    <cdr:to>
      <cdr:x>0.67232</cdr:x>
      <cdr:y>0.718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6400" y="3048001"/>
          <a:ext cx="661294" cy="67236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latin typeface="+mj-lt"/>
            </a:rPr>
            <a:t>No Data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</cdr:x>
      <cdr:y>0.44255</cdr:y>
    </cdr:from>
    <cdr:to>
      <cdr:x>0.39167</cdr:x>
      <cdr:y>0.51297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914400" y="2514600"/>
          <a:ext cx="26670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8000"/>
              </a:solidFill>
              <a:latin typeface="+mj-lt"/>
            </a:rPr>
            <a:t>HP 2020 Goal = 34.8</a:t>
          </a:r>
          <a:endParaRPr lang="en-US" sz="2000" dirty="0">
            <a:solidFill>
              <a:srgbClr val="008000"/>
            </a:solidFill>
            <a:latin typeface="+mj-lt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0.63025</cdr:x>
      <cdr:y>0.1899</cdr:y>
    </cdr:from>
    <cdr:to>
      <cdr:x>0.92437</cdr:x>
      <cdr:y>0.26724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5715000" y="982436"/>
          <a:ext cx="26670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8000"/>
              </a:solidFill>
              <a:latin typeface="+mj-lt"/>
            </a:rPr>
            <a:t>HP 2020 Goal = 36.4</a:t>
          </a:r>
          <a:endParaRPr lang="en-US" sz="2000" dirty="0">
            <a:solidFill>
              <a:srgbClr val="008000"/>
            </a:solidFill>
            <a:latin typeface="+mj-lt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0.39496</cdr:x>
      <cdr:y>0.4058</cdr:y>
    </cdr:from>
    <cdr:to>
      <cdr:x>0.68908</cdr:x>
      <cdr:y>0.4819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581400" y="2133600"/>
          <a:ext cx="26670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8000"/>
              </a:solidFill>
              <a:latin typeface="+mj-lt"/>
            </a:rPr>
            <a:t>HP 2020 Goal = 36.4</a:t>
          </a:r>
          <a:endParaRPr lang="en-US" sz="2000" dirty="0">
            <a:solidFill>
              <a:srgbClr val="008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0.05882</cdr:x>
      <cdr:y>0.3913</cdr:y>
    </cdr:from>
    <cdr:to>
      <cdr:x>0.97479</cdr:x>
      <cdr:y>0.3913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533400" y="2057400"/>
          <a:ext cx="83058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8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6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6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6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6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6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7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7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7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7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7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8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8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8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6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6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6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7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7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7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7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7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8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8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8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8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8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9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9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9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9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9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5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5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5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6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6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6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6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6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7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7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7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7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7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8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8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8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8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8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9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9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9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9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49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0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0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0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1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1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1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1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6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8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8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8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9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9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9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9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79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3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5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8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9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0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1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2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2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2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3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3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3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3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3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4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4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4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4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4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5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5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5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5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5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6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6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6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6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6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7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7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7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7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7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8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8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8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8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8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9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9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9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9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29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0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0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0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0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0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1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1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1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1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1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2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2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2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2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2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3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3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3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3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3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4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4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4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4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4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5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5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5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5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5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6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6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6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6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6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7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7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7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7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7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8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8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8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8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8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9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9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9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9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39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0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0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0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0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0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1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1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1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1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1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2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2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2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2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2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3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3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3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3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3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4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4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4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4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4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5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5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5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5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5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6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6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6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6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6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7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7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7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7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7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8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8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8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8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8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9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9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9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9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49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0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0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0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0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0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1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1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1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1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1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2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2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2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2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2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3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3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3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3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3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4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4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4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4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4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0.0715</cdr:x>
      <cdr:y>0.83602</cdr:y>
    </cdr:from>
    <cdr:to>
      <cdr:x>0.92884</cdr:x>
      <cdr:y>0.98387</cdr:y>
    </cdr:to>
    <cdr:sp macro="" textlink="">
      <cdr:nvSpPr>
        <cdr:cNvPr id="155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0.10169</cdr:x>
      <cdr:y>0.16941</cdr:y>
    </cdr:from>
    <cdr:to>
      <cdr:x>0.59689</cdr:x>
      <cdr:y>0.28892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399" y="1066800"/>
          <a:ext cx="4452575" cy="7524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2">
              <a:lumMod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en-US" sz="2000" dirty="0" smtClean="0">
              <a:latin typeface="+mj-lt"/>
            </a:rPr>
            <a:t>Between 2011-13, no locality within TJHD met the HP2020 Goal.</a:t>
          </a:r>
          <a:endParaRPr lang="en-US" sz="2000" dirty="0">
            <a:latin typeface="+mj-lt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1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1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1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1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1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2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2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2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2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2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3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3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3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3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3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4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4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4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4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4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5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5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5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5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5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6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6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6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6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6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7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7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7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7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7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8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8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8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6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6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6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7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7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7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7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7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8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8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8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8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8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9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9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9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9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29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2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1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3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3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5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5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5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6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6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6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6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6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7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7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7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7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7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8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8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8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8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8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9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9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9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9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4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49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0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0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09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11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13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15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17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5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5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8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8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9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9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9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9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69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6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0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0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0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0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0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1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1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1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1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1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2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2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2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2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2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3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3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3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3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3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4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4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4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4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4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5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5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5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5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5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6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6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6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6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6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7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7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7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76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78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80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82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0.00445</cdr:x>
      <cdr:y>0.00793</cdr:y>
    </cdr:to>
    <cdr:pic>
      <cdr:nvPicPr>
        <cdr:cNvPr id="7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0.07199</cdr:x>
      <cdr:y>0.83602</cdr:y>
    </cdr:from>
    <cdr:to>
      <cdr:x>0.92958</cdr:x>
      <cdr:y>0.98387</cdr:y>
    </cdr:to>
    <cdr:sp macro="" textlink="">
      <cdr:nvSpPr>
        <cdr:cNvPr id="784" name="TextBox 5"/>
        <cdr:cNvSpPr txBox="1"/>
      </cdr:nvSpPr>
      <cdr:spPr>
        <a:xfrm xmlns:a="http://schemas.openxmlformats.org/drawingml/2006/main">
          <a:off x="438150" y="2962275"/>
          <a:ext cx="52197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0.05042</cdr:x>
      <cdr:y>0.33766</cdr:y>
    </cdr:from>
    <cdr:to>
      <cdr:x>0.96639</cdr:x>
      <cdr:y>0.4136</cdr:y>
    </cdr:to>
    <cdr:grpSp>
      <cdr:nvGrpSpPr>
        <cdr:cNvPr id="8" name="Group 7"/>
        <cdr:cNvGrpSpPr/>
      </cdr:nvGrpSpPr>
      <cdr:grpSpPr>
        <a:xfrm xmlns:a="http://schemas.openxmlformats.org/drawingml/2006/main">
          <a:off x="457198" y="1981186"/>
          <a:ext cx="8305833" cy="445571"/>
          <a:chOff x="457200" y="1981200"/>
          <a:chExt cx="8305800" cy="445532"/>
        </a:xfrm>
      </cdr:grpSpPr>
      <cdr:cxnSp macro="">
        <cdr:nvCxnSpPr>
          <cdr:cNvPr id="4" name="Straight Connector 3"/>
          <cdr:cNvCxnSpPr/>
        </cdr:nvCxnSpPr>
        <cdr:spPr>
          <a:xfrm xmlns:a="http://schemas.openxmlformats.org/drawingml/2006/main">
            <a:off x="457200" y="1981200"/>
            <a:ext cx="8305800" cy="0"/>
          </a:xfrm>
          <a:prstGeom xmlns:a="http://schemas.openxmlformats.org/drawingml/2006/main" prst="line">
            <a:avLst/>
          </a:prstGeom>
          <a:ln xmlns:a="http://schemas.openxmlformats.org/drawingml/2006/main" w="50800">
            <a:solidFill>
              <a:srgbClr val="008000"/>
            </a:solidFill>
          </a:ln>
          <a:effectLst xmlns:a="http://schemas.openxmlformats.org/drawingml/2006/main"/>
        </cdr:spPr>
        <cdr:style>
          <a:lnRef xmlns:a="http://schemas.openxmlformats.org/drawingml/2006/main" idx="2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1">
            <a:schemeClr val="accent2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5" name="TextBox 7"/>
          <cdr:cNvSpPr txBox="1"/>
        </cdr:nvSpPr>
        <cdr:spPr>
          <a:xfrm xmlns:a="http://schemas.openxmlformats.org/drawingml/2006/main">
            <a:off x="4267200" y="2057400"/>
            <a:ext cx="2362200" cy="36933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rgbClr val="008000"/>
            </a:solidFill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dirty="0" smtClean="0">
                <a:solidFill>
                  <a:srgbClr val="008000"/>
                </a:solidFill>
                <a:latin typeface="+mj-lt"/>
              </a:rPr>
              <a:t>HP 2020 Goal = 45.5</a:t>
            </a:r>
            <a:endParaRPr lang="en-US" dirty="0">
              <a:solidFill>
                <a:srgbClr val="008000"/>
              </a:solidFill>
              <a:latin typeface="+mj-lt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</cdr:x>
      <cdr:y>0.40669</cdr:y>
    </cdr:from>
    <cdr:to>
      <cdr:x>0.41667</cdr:x>
      <cdr:y>0.48295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914400" y="2133600"/>
          <a:ext cx="28956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8000"/>
              </a:solidFill>
              <a:latin typeface="+mj-lt"/>
            </a:rPr>
            <a:t>HP 2020 Goal = 20.7</a:t>
          </a:r>
          <a:endParaRPr lang="en-US" sz="2000" dirty="0">
            <a:solidFill>
              <a:srgbClr val="008000"/>
            </a:solidFill>
            <a:latin typeface="+mj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</cdr:x>
      <cdr:y>0.43574</cdr:y>
    </cdr:from>
    <cdr:to>
      <cdr:x>0.41667</cdr:x>
      <cdr:y>0.512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914400" y="2286000"/>
          <a:ext cx="28956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8000"/>
              </a:solidFill>
              <a:latin typeface="+mj-lt"/>
            </a:rPr>
            <a:t>HP 2020 Goal = 21.8</a:t>
          </a:r>
          <a:endParaRPr lang="en-US" sz="2000" dirty="0">
            <a:solidFill>
              <a:srgbClr val="008000"/>
            </a:solidFill>
            <a:latin typeface="+mj-lt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0.19492</cdr:x>
      <cdr:y>0.57143</cdr:y>
    </cdr:from>
    <cdr:to>
      <cdr:x>0.27119</cdr:x>
      <cdr:y>0.69602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752601" y="3048000"/>
          <a:ext cx="685800" cy="664586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+mj-lt"/>
            </a:rPr>
            <a:t>No data</a:t>
          </a:r>
        </a:p>
      </cdr:txBody>
    </cdr:sp>
  </cdr:relSizeAnchor>
  <cdr:relSizeAnchor xmlns:cdr="http://schemas.openxmlformats.org/drawingml/2006/chartDrawing">
    <cdr:from>
      <cdr:x>0.39831</cdr:x>
      <cdr:y>0.57143</cdr:y>
    </cdr:from>
    <cdr:to>
      <cdr:x>0.47458</cdr:x>
      <cdr:y>0.69602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581400" y="3048000"/>
          <a:ext cx="685800" cy="6645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+mj-lt"/>
            </a:rPr>
            <a:t>No data</a:t>
          </a:r>
        </a:p>
      </cdr:txBody>
    </cdr:sp>
  </cdr:relSizeAnchor>
  <cdr:relSizeAnchor xmlns:cdr="http://schemas.openxmlformats.org/drawingml/2006/chartDrawing">
    <cdr:from>
      <cdr:x>0.59322</cdr:x>
      <cdr:y>0.57143</cdr:y>
    </cdr:from>
    <cdr:to>
      <cdr:x>0.66949</cdr:x>
      <cdr:y>0.69602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34000" y="3048000"/>
          <a:ext cx="685800" cy="6645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+mj-lt"/>
            </a:rPr>
            <a:t>No data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0.4322</cdr:x>
      <cdr:y>0.37223</cdr:y>
    </cdr:from>
    <cdr:to>
      <cdr:x>0.75424</cdr:x>
      <cdr:y>0.4474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886200" y="1981200"/>
          <a:ext cx="28956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8000"/>
              </a:solidFill>
              <a:latin typeface="+mj-lt"/>
            </a:rPr>
            <a:t>HP 2020 Goal = 2.2</a:t>
          </a:r>
          <a:endParaRPr lang="en-US" sz="2000" dirty="0">
            <a:solidFill>
              <a:srgbClr val="008000"/>
            </a:solidFill>
            <a:latin typeface="+mj-lt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0.09322</cdr:x>
      <cdr:y>0.37343</cdr:y>
    </cdr:from>
    <cdr:to>
      <cdr:x>0.41525</cdr:x>
      <cdr:y>0.45021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838200" y="1945958"/>
          <a:ext cx="28956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8000"/>
              </a:solidFill>
              <a:latin typeface="+mj-lt"/>
            </a:rPr>
            <a:t>HP 2020 Goal = 2.2</a:t>
          </a:r>
          <a:endParaRPr lang="en-US" sz="2000" dirty="0">
            <a:solidFill>
              <a:srgbClr val="008000"/>
            </a:solidFill>
            <a:latin typeface="+mj-lt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0.39496</cdr:x>
      <cdr:y>0.23188</cdr:y>
    </cdr:from>
    <cdr:to>
      <cdr:x>0.68067</cdr:x>
      <cdr:y>0.30435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3581400" y="1219200"/>
          <a:ext cx="2590816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b="1" dirty="0" smtClean="0">
              <a:solidFill>
                <a:srgbClr val="008000"/>
              </a:solidFill>
              <a:latin typeface="+mj-lt"/>
            </a:rPr>
            <a:t>HP 2020 </a:t>
          </a:r>
          <a:r>
            <a:rPr lang="en-US" sz="1800" b="1" dirty="0">
              <a:solidFill>
                <a:srgbClr val="008000"/>
              </a:solidFill>
              <a:latin typeface="+mj-lt"/>
            </a:rPr>
            <a:t>Goal </a:t>
          </a:r>
          <a:r>
            <a:rPr lang="en-US" sz="1800" b="1" baseline="0" dirty="0">
              <a:solidFill>
                <a:srgbClr val="008000"/>
              </a:solidFill>
              <a:latin typeface="+mj-lt"/>
            </a:rPr>
            <a:t>= 70.5%</a:t>
          </a:r>
          <a:endParaRPr lang="en-US" sz="1800" b="1" dirty="0">
            <a:solidFill>
              <a:srgbClr val="008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0.19328</cdr:x>
      <cdr:y>0.50725</cdr:y>
    </cdr:from>
    <cdr:to>
      <cdr:x>0.26891</cdr:x>
      <cdr:y>0.63365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1752600" y="2667000"/>
          <a:ext cx="685800" cy="664586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+mj-lt"/>
            </a:rPr>
            <a:t>No data</a:t>
          </a:r>
        </a:p>
      </cdr:txBody>
    </cdr:sp>
  </cdr:relSizeAnchor>
  <cdr:relSizeAnchor xmlns:cdr="http://schemas.openxmlformats.org/drawingml/2006/chartDrawing">
    <cdr:from>
      <cdr:x>0.39496</cdr:x>
      <cdr:y>0.50725</cdr:y>
    </cdr:from>
    <cdr:to>
      <cdr:x>0.47059</cdr:x>
      <cdr:y>0.63365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81400" y="2667000"/>
          <a:ext cx="685800" cy="6645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+mj-lt"/>
            </a:rPr>
            <a:t>No data</a:t>
          </a:r>
        </a:p>
      </cdr:txBody>
    </cdr:sp>
  </cdr:relSizeAnchor>
  <cdr:relSizeAnchor xmlns:cdr="http://schemas.openxmlformats.org/drawingml/2006/chartDrawing">
    <cdr:from>
      <cdr:x>0.59664</cdr:x>
      <cdr:y>0.50725</cdr:y>
    </cdr:from>
    <cdr:to>
      <cdr:x>0.67227</cdr:x>
      <cdr:y>0.63365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410200" y="2667000"/>
          <a:ext cx="685800" cy="6645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+mj-lt"/>
            </a:rPr>
            <a:t>No data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4D9CA-92C4-4E04-A332-F43635F96C2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58F48-649A-4ACA-B9D0-7A23C3D05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Improving Community Health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7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4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22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calculation changed for 2016</a:t>
            </a:r>
          </a:p>
          <a:p>
            <a:pPr fontAlgn="b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­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2016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 Health Rankings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CDC produced 2014 county estimates using single-year 2014 BRFSS data and a multilevel modeling approach based on respondent answers and their age, sex and race/ethnicity, combined with county-level poverty and county and state level contextual effects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produce estimates for those counties where there was no or limited data, the modeling approach borrowed information from the entire BRFSS sample as well as Census Vintage 2014 population estimates.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CDC used a parametric bootstrapping method to produce standard errors and confidence intervals for those point estimates. This estimation methodology was validated for all U.S. counties, including those with no or small (&lt;50 respondents) samples (2).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 to the 2016 County Health Rankings, up to seven survey years of landline only BRFSS data were aggregated to produce county estimates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even with multiple years of data, these did not provide reliable estimates for all counties, particularly those with smaller respondent samples.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64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30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71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2AA09-02CF-415C-9D2A-E7CCCDE5566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2AA09-02CF-415C-9D2A-E7CCCDE5566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Activity Guidelines for Children &amp; Adolescents</a:t>
            </a:r>
            <a:r>
              <a:rPr lang="en-US" dirty="0" smtClean="0"/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 for children &amp; adolescents = at least 1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physical activity every day</a:t>
            </a:r>
            <a:b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1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either moderate/vigorous intensity aerobic physical activity &amp; include vigorous-intensity at least 3 days a week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 strengthening (such as climbing trees, using playground, or lifting weights) at least 3 days a week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bone-strengthening (such as running or jumping rope) at least 3 days a week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US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Health &amp; Human Services, Office of Disease Prevention &amp; Health Promotion. Physical Activity Guidelines.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http://health.gov/paguidelines/guidelines/children.aspx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 updated 2/24/2016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 visited 2/24/2016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2AA09-02CF-415C-9D2A-E7CCCDE5566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Activity Guidelines for Children &amp; Adolescents</a:t>
            </a:r>
            <a:r>
              <a:rPr lang="en-US" dirty="0" smtClean="0"/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 for children &amp; adolescents = at least 1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physical activity every day</a:t>
            </a:r>
            <a:b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1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either moderate/vigorous intensity aerobic physical activity &amp; include vigorous-intensity at least 3 days a week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 strengthening (such as climbing trees, using playground, or lifting weights) at least 3 days a week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bone-strengthening (such as running or jumping rope) at least 3 days a week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US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Health &amp; Human Services, Office of Disease Prevention &amp; Health Promotion. Physical Activity Guidelines.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http://health.gov/paguidelines/guidelines/children.aspx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 updated 2/24/2016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 visited 2/24/2016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2AA09-02CF-415C-9D2A-E7CCCDE5566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36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64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37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1C36A-0D67-44C8-B9E8-4647A76D7AC2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2011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and forward data can not be combined with 2010 &amp; earlier due to changes in BRFSS sampling &amp; methodology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-they also decided to change the colors on the map (to remind us to not combine with 2010 &amp; earlier data</a:t>
            </a: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No state had a prevalence of obesity less than 20%.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5 states and the District of Columbia had a prevalence of obesity between 20% and &lt;25%.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23 states, Puerto Rico, and Guam had a prevalence of obesity between 25%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19 states had a prevalence of obesity between 30%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&lt;35%.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3 states (Arkansas, Mississippi and West Virginia) had a prevalence of obesity of 35% or greater.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1C36A-0D67-44C8-B9E8-4647A76D7AC2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pPr marL="344488" indent="-344488"/>
            <a:r>
              <a:rPr lang="en-US" sz="1200" dirty="0" smtClean="0">
                <a:solidFill>
                  <a:srgbClr val="000000"/>
                </a:solidFill>
              </a:rPr>
              <a:t>2 states (Colorado and Hawaii) and the District of </a:t>
            </a:r>
          </a:p>
          <a:p>
            <a:pPr marL="344488" indent="-344488"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    Columbia and Guam had a prevalence of obesity less than 20%.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10 states had a prevalence of obesity between 20%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25 states had a prevalence of obesity between 25%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13 states had a prevalence of obesity between 30%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&lt;35%.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Puerto Rico had a prevalence of obesity of 35% or greater.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1C36A-0D67-44C8-B9E8-4647A76D7AC2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No state had a prevalence of obesity less than 20%.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4 states had a prevalence of obesity between 20%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3 states had a prevalence of obesity between 25%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8 states and the District of Columbia had a prevalence of obesity between 30%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&lt;35%.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33 states had a prevalence of obesity of 35% or greater.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1C36A-0D67-44C8-B9E8-4647A76D7AC2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No state had a prevalence of obesity less than 20%.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4 states and the District of Columbia had a prevalence of obesity between 20%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16 states and Puerto Rico had a prevalence of obesity between 25%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21 states and Guam had a prevalence of obesity between 30%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&lt;35%.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9 states had a prevalence of obesity of 35% or greater.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42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1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Septicemia</a:t>
            </a:r>
            <a:r>
              <a:rPr lang="en-US" baseline="0" dirty="0" smtClean="0"/>
              <a:t> = serious life threatening infection that is often fatal (the infection in blood can lead to organ damage, septic shock, then death) (from WebMD)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*Note: Diabetes</a:t>
            </a:r>
            <a:r>
              <a:rPr lang="en-US" baseline="0" dirty="0" smtClean="0"/>
              <a:t> Mellitus is #11 for TJHD with rate of 11.0 per 100,000 population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12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Note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50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51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52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53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54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12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56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Last 10 years. </a:t>
            </a:r>
          </a:p>
          <a:p>
            <a:r>
              <a:rPr lang="en-US" dirty="0" smtClean="0"/>
              <a:t>Charlottesville has a </a:t>
            </a:r>
            <a:r>
              <a:rPr lang="en-US" dirty="0" err="1" smtClean="0"/>
              <a:t>higer</a:t>
            </a:r>
            <a:r>
              <a:rPr lang="en-US" dirty="0" smtClean="0"/>
              <a:t> poverty </a:t>
            </a:r>
            <a:r>
              <a:rPr lang="en-US" dirty="0" err="1" smtClean="0"/>
              <a:t>perencage</a:t>
            </a:r>
            <a:r>
              <a:rPr lang="en-US" baseline="0" dirty="0" smtClean="0"/>
              <a:t> than all other locales.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57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12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59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Last 10 years. </a:t>
            </a:r>
          </a:p>
          <a:p>
            <a:r>
              <a:rPr lang="en-US" dirty="0" smtClean="0"/>
              <a:t>Charlottesville has a </a:t>
            </a:r>
            <a:r>
              <a:rPr lang="en-US" dirty="0" err="1" smtClean="0"/>
              <a:t>higer</a:t>
            </a:r>
            <a:r>
              <a:rPr lang="en-US" dirty="0" smtClean="0"/>
              <a:t> poverty </a:t>
            </a:r>
            <a:r>
              <a:rPr lang="en-US" dirty="0" err="1" smtClean="0"/>
              <a:t>perencage</a:t>
            </a:r>
            <a:r>
              <a:rPr lang="en-US" baseline="0" dirty="0" smtClean="0"/>
              <a:t> than all other locales.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60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Last 10 years. </a:t>
            </a:r>
          </a:p>
          <a:p>
            <a:r>
              <a:rPr lang="en-US" dirty="0" smtClean="0"/>
              <a:t>Charlottesville has a </a:t>
            </a:r>
            <a:r>
              <a:rPr lang="en-US" dirty="0" err="1" smtClean="0"/>
              <a:t>higer</a:t>
            </a:r>
            <a:r>
              <a:rPr lang="en-US" dirty="0" smtClean="0"/>
              <a:t> poverty </a:t>
            </a:r>
            <a:r>
              <a:rPr lang="en-US" dirty="0" err="1" smtClean="0"/>
              <a:t>perencage</a:t>
            </a:r>
            <a:r>
              <a:rPr lang="en-US" baseline="0" dirty="0" smtClean="0"/>
              <a:t> than all other locales.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61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Last 10 years. </a:t>
            </a:r>
          </a:p>
          <a:p>
            <a:r>
              <a:rPr lang="en-US" dirty="0" smtClean="0"/>
              <a:t>Charlottesville has a </a:t>
            </a:r>
            <a:r>
              <a:rPr lang="en-US" dirty="0" err="1" smtClean="0"/>
              <a:t>higer</a:t>
            </a:r>
            <a:r>
              <a:rPr lang="en-US" dirty="0" smtClean="0"/>
              <a:t> poverty </a:t>
            </a:r>
            <a:r>
              <a:rPr lang="en-US" dirty="0" err="1" smtClean="0"/>
              <a:t>perencage</a:t>
            </a:r>
            <a:r>
              <a:rPr lang="en-US" baseline="0" dirty="0" smtClean="0"/>
              <a:t> than all other locales.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2AA09-02CF-415C-9D2A-E7CCCDE5566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3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12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64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65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2AA09-02CF-415C-9D2A-E7CCCDE5566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12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68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12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72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2AA09-02CF-415C-9D2A-E7CCCDE5566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3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20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20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205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Alcohol-related crash = Crash where a driver, bicyclist or pedestrian is listed on the police report as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drinking before the crash. BAC data (0.01 or greater) is used in addition to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police reports to determine alcohol-related status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205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Alcohol-related fatality = Person who dies within 30 days as a result of a traffic crash involving alcohol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79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12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81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82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83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125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85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D06C282-69BA-4DE5-9FD1-BFC4C98164B1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5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658"/>
            <a:ext cx="9144000" cy="696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9446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Trebuchet MS"/>
              </a:rPr>
              <a:t>Source: Centers for Disease Control &amp; Prevention (CDC). Youth Risk Behavior Surveillance System (</a:t>
            </a:r>
            <a:r>
              <a:rPr lang="en-US" sz="1400" dirty="0" err="1">
                <a:solidFill>
                  <a:prstClr val="black"/>
                </a:solidFill>
                <a:latin typeface="Trebuchet MS"/>
              </a:rPr>
              <a:t>YRBSS</a:t>
            </a:r>
            <a:r>
              <a:rPr lang="en-US" sz="1400" dirty="0">
                <a:solidFill>
                  <a:prstClr val="black"/>
                </a:solidFill>
                <a:latin typeface="Trebuchet MS"/>
              </a:rPr>
              <a:t>), 2013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343405"/>
              </p:ext>
            </p:extLst>
          </p:nvPr>
        </p:nvGraphicFramePr>
        <p:xfrm>
          <a:off x="76200" y="609600"/>
          <a:ext cx="9067799" cy="563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20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0" y="6553200"/>
            <a:ext cx="51054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  <a:latin typeface="Trebuchet MS"/>
              </a:rPr>
              <a:t>Source: Virginia Department of Health. Division of Health Statistics</a:t>
            </a:r>
            <a:endParaRPr lang="en-US" sz="1200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759030"/>
              </p:ext>
            </p:extLst>
          </p:nvPr>
        </p:nvGraphicFramePr>
        <p:xfrm>
          <a:off x="76200" y="685801"/>
          <a:ext cx="9067799" cy="586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60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0886" y="6574483"/>
            <a:ext cx="51054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  <a:latin typeface="Trebuchet MS"/>
              </a:rPr>
              <a:t>Source: Virginia Department of Health. Division of Health Statistics</a:t>
            </a:r>
            <a:endParaRPr lang="en-US" sz="1200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435063"/>
              </p:ext>
            </p:extLst>
          </p:nvPr>
        </p:nvGraphicFramePr>
        <p:xfrm>
          <a:off x="76201" y="381000"/>
          <a:ext cx="8991600" cy="629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29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953470"/>
              </p:ext>
            </p:extLst>
          </p:nvPr>
        </p:nvGraphicFramePr>
        <p:xfrm>
          <a:off x="76200" y="609601"/>
          <a:ext cx="9067800" cy="593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1771" y="6585369"/>
            <a:ext cx="51054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  <a:latin typeface="Trebuchet MS"/>
              </a:rPr>
              <a:t>Source: Virginia Department of Health. Virginia Cancer Registry.</a:t>
            </a:r>
            <a:endParaRPr lang="en-US" sz="1200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920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21771" y="6612664"/>
            <a:ext cx="51054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  <a:latin typeface="Trebuchet MS"/>
              </a:rPr>
              <a:t>Source: Virginia Department of Health. Virginia Cancer Registry.</a:t>
            </a:r>
            <a:endParaRPr lang="en-US" sz="1200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237532"/>
              </p:ext>
            </p:extLst>
          </p:nvPr>
        </p:nvGraphicFramePr>
        <p:xfrm>
          <a:off x="0" y="609601"/>
          <a:ext cx="9144000" cy="593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36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1771" y="6585369"/>
            <a:ext cx="51054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  <a:latin typeface="Trebuchet MS"/>
              </a:rPr>
              <a:t>Source: Virginia Department of Health. Virginia Cancer Registry.</a:t>
            </a:r>
            <a:endParaRPr lang="en-US" sz="1200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122044"/>
              </p:ext>
            </p:extLst>
          </p:nvPr>
        </p:nvGraphicFramePr>
        <p:xfrm>
          <a:off x="0" y="609601"/>
          <a:ext cx="9144000" cy="593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01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4038600" y="6547513"/>
            <a:ext cx="51054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  <a:latin typeface="Trebuchet MS"/>
              </a:rPr>
              <a:t>Source: Virginia Department of Health. Division of Health Statistics.</a:t>
            </a:r>
            <a:endParaRPr lang="en-US" sz="1200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509822"/>
              </p:ext>
            </p:extLst>
          </p:nvPr>
        </p:nvGraphicFramePr>
        <p:xfrm>
          <a:off x="76200" y="609600"/>
          <a:ext cx="9067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55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924800" cy="449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Cancer Screening Behaviors, Incidence, and Mortality</a:t>
            </a:r>
            <a:endParaRPr lang="en-US" sz="72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Community Commons Community Health Needs Assessment for TJHD localities-Clinical Care Report. Dartmouth College Institute for Health Policy &amp; Clinical Practice, Dartmouth Atlas of Health Care. 2008-12. Source geography: County </a:t>
            </a:r>
          </a:p>
          <a:p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320223"/>
              </p:ext>
            </p:extLst>
          </p:nvPr>
        </p:nvGraphicFramePr>
        <p:xfrm>
          <a:off x="0" y="457200"/>
          <a:ext cx="9144000" cy="598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838200" y="2286000"/>
            <a:ext cx="8305800" cy="0"/>
          </a:xfrm>
          <a:prstGeom prst="line">
            <a:avLst/>
          </a:prstGeom>
          <a:ln w="50800">
            <a:solidFill>
              <a:srgbClr val="008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7"/>
          <p:cNvSpPr txBox="1"/>
          <p:nvPr/>
        </p:nvSpPr>
        <p:spPr>
          <a:xfrm>
            <a:off x="4038600" y="163285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HP 2020 Goal = 81.1%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37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Breast Cancer Incidence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462947"/>
              </p:ext>
            </p:extLst>
          </p:nvPr>
        </p:nvGraphicFramePr>
        <p:xfrm>
          <a:off x="152400" y="990600"/>
          <a:ext cx="5029200" cy="545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678873"/>
              </p:ext>
            </p:extLst>
          </p:nvPr>
        </p:nvGraphicFramePr>
        <p:xfrm>
          <a:off x="4953000" y="990600"/>
          <a:ext cx="4191000" cy="545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0" y="6444018"/>
            <a:ext cx="91440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Virginia Department of Health. Virginia Cancer Registry. University of Virginia, Department of Public Health Sciences.</a:t>
            </a:r>
          </a:p>
          <a:p>
            <a:pPr algn="r"/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4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Improving Community Health </a:t>
            </a:r>
            <a:br>
              <a:rPr lang="en-US" sz="4000" dirty="0" smtClean="0"/>
            </a:br>
            <a:r>
              <a:rPr lang="en-US" sz="4000" dirty="0" smtClean="0"/>
              <a:t>through </a:t>
            </a:r>
            <a:r>
              <a:rPr lang="en-US" sz="4000" dirty="0"/>
              <a:t>Planning and Partnerships</a:t>
            </a:r>
          </a:p>
        </p:txBody>
      </p:sp>
      <p:sp>
        <p:nvSpPr>
          <p:cNvPr id="4" name="Rectangle 3"/>
          <p:cNvSpPr/>
          <p:nvPr/>
        </p:nvSpPr>
        <p:spPr>
          <a:xfrm>
            <a:off x="929640" y="5791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MAPP 2 Health Leadership Council Meeting</a:t>
            </a:r>
          </a:p>
          <a:p>
            <a:pPr algn="ctr">
              <a:spcBef>
                <a:spcPct val="0"/>
              </a:spcBef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5-18-2016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" y="42672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Together we support equitable access to resources for a healthy, safe community.</a:t>
            </a:r>
            <a:endParaRPr lang="en-US" sz="2000" b="1" i="1" dirty="0"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80" y="304800"/>
            <a:ext cx="239951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663" y="533400"/>
            <a:ext cx="8839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Breast Cancer Mortality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418997"/>
            <a:ext cx="48768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Virginia Department of Health,</a:t>
            </a:r>
            <a:r>
              <a:rPr lang="en-US" sz="1200" dirty="0" smtClean="0">
                <a:latin typeface="+mj-lt"/>
              </a:rPr>
              <a:t> Division of Health Statistics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205569"/>
              </p:ext>
            </p:extLst>
          </p:nvPr>
        </p:nvGraphicFramePr>
        <p:xfrm>
          <a:off x="0" y="1066800"/>
          <a:ext cx="9144000" cy="524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03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696200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Prostate Cancer: Screening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04800" y="6400800"/>
            <a:ext cx="868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</a:t>
            </a:r>
            <a:r>
              <a:rPr lang="en-US" sz="1200" dirty="0">
                <a:latin typeface="+mj-lt"/>
              </a:rPr>
              <a:t>: </a:t>
            </a:r>
            <a:r>
              <a:rPr lang="en-US" sz="1200" dirty="0" smtClean="0">
                <a:latin typeface="+mj-lt"/>
              </a:rPr>
              <a:t>Virginia Department of Health. Centers for Disease </a:t>
            </a:r>
            <a:r>
              <a:rPr lang="en-US" sz="1200" dirty="0">
                <a:latin typeface="+mj-lt"/>
              </a:rPr>
              <a:t>Control &amp; Prevention, Behavioral Risk Factor Surveillance System (BRFSS).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784862"/>
              </p:ext>
            </p:extLst>
          </p:nvPr>
        </p:nvGraphicFramePr>
        <p:xfrm>
          <a:off x="152400" y="1143000"/>
          <a:ext cx="8991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93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Prostate Cancer Incidence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444018"/>
            <a:ext cx="91440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Virginia Department of Health. Virginia Cancer Registry. University of Virginia, Department of Public Health Sciences.</a:t>
            </a:r>
          </a:p>
          <a:p>
            <a:pPr algn="r"/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295433"/>
              </p:ext>
            </p:extLst>
          </p:nvPr>
        </p:nvGraphicFramePr>
        <p:xfrm>
          <a:off x="38100" y="1066800"/>
          <a:ext cx="4533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10755"/>
              </p:ext>
            </p:extLst>
          </p:nvPr>
        </p:nvGraphicFramePr>
        <p:xfrm>
          <a:off x="4800600" y="1066800"/>
          <a:ext cx="4343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73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504" y="609600"/>
            <a:ext cx="8839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Prostate Cancer Mortality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4191000" y="6444018"/>
            <a:ext cx="49530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Virginia Department</a:t>
            </a:r>
            <a:r>
              <a:rPr lang="en-US" sz="1200" dirty="0" smtClean="0">
                <a:latin typeface="+mj-lt"/>
              </a:rPr>
              <a:t> of Health, Division of Health Statistics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178339"/>
              </p:ext>
            </p:extLst>
          </p:nvPr>
        </p:nvGraphicFramePr>
        <p:xfrm>
          <a:off x="0" y="1066800"/>
          <a:ext cx="9144000" cy="524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72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Cervical Cancer: Screening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Community Commons Community Health Needs Assessment for TJHD localities-Clinical Care Report. Centers for Disease Control &amp; Prevention, Behavioral Risk Factor Surveillance System (BRFSS). Accessed via the Health Indicators Warehouse. US Department of Health &amp; Human Services. 2006-12. Source geography: County</a:t>
            </a:r>
          </a:p>
          <a:p>
            <a:pPr algn="r"/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446351"/>
              </p:ext>
            </p:extLst>
          </p:nvPr>
        </p:nvGraphicFramePr>
        <p:xfrm>
          <a:off x="76200" y="990600"/>
          <a:ext cx="8991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76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33400"/>
            <a:ext cx="8839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Cervical Cancer Incidence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574809"/>
            <a:ext cx="91440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Virginia Department of Health. Virginia Cancer Registry. University of Virginia, Department of Public Health Sciences</a:t>
            </a:r>
            <a:r>
              <a:rPr lang="en-US" sz="1200" baseline="0" dirty="0" smtClean="0">
                <a:latin typeface="+mj-lt"/>
              </a:rPr>
              <a:t> 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496891"/>
              </p:ext>
            </p:extLst>
          </p:nvPr>
        </p:nvGraphicFramePr>
        <p:xfrm>
          <a:off x="4543425" y="990600"/>
          <a:ext cx="4572000" cy="545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718100"/>
              </p:ext>
            </p:extLst>
          </p:nvPr>
        </p:nvGraphicFramePr>
        <p:xfrm>
          <a:off x="0" y="990600"/>
          <a:ext cx="4572000" cy="545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17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33400"/>
            <a:ext cx="8839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Cervical Cancer Mortality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3657600" y="6444018"/>
            <a:ext cx="54864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Virginia Department</a:t>
            </a:r>
            <a:r>
              <a:rPr lang="en-US" sz="1200" dirty="0" smtClean="0">
                <a:latin typeface="+mj-lt"/>
              </a:rPr>
              <a:t> of Health, Division of Health Statistics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53539"/>
              </p:ext>
            </p:extLst>
          </p:nvPr>
        </p:nvGraphicFramePr>
        <p:xfrm>
          <a:off x="76200" y="990600"/>
          <a:ext cx="8991600" cy="532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34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33400"/>
            <a:ext cx="8839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Cervical Cancer Mortality-Racial Disparity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3657600" y="6444018"/>
            <a:ext cx="54864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Virginia Department</a:t>
            </a:r>
            <a:r>
              <a:rPr lang="en-US" sz="1200" dirty="0" smtClean="0">
                <a:latin typeface="+mj-lt"/>
              </a:rPr>
              <a:t> of Health, Division of Health Statistics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022627"/>
              </p:ext>
            </p:extLst>
          </p:nvPr>
        </p:nvGraphicFramePr>
        <p:xfrm>
          <a:off x="76200" y="1102042"/>
          <a:ext cx="8991600" cy="521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1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839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Colorectal Cancer: Screening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Community Commons Community Health Needs Assessment for TJHD localities-Clinical Care Report. enters for Disease Control &amp; Prevention, Behavioral Risk Factor Surveillance System (BRFSS). Accessed via the Health Indicators Warehouse. US Department of Health &amp; Human Services. 2006-12. Source geography: County</a:t>
            </a:r>
          </a:p>
          <a:p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235571"/>
              </p:ext>
            </p:extLst>
          </p:nvPr>
        </p:nvGraphicFramePr>
        <p:xfrm>
          <a:off x="76200" y="10668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75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839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Colorectal Cancer Incidence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960687"/>
              </p:ext>
            </p:extLst>
          </p:nvPr>
        </p:nvGraphicFramePr>
        <p:xfrm>
          <a:off x="0" y="990600"/>
          <a:ext cx="4572000" cy="545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167686"/>
              </p:ext>
            </p:extLst>
          </p:nvPr>
        </p:nvGraphicFramePr>
        <p:xfrm>
          <a:off x="4514850" y="990600"/>
          <a:ext cx="4572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0" y="6574809"/>
            <a:ext cx="91440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Virginia Department of Health. Virginia Cancer Registry. University of Virginia, Department of Public Health Sciences</a:t>
            </a:r>
            <a:r>
              <a:rPr lang="en-US" sz="1200" baseline="0" dirty="0" smtClean="0">
                <a:latin typeface="+mj-lt"/>
              </a:rPr>
              <a:t>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41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Things to keep in mind…</a:t>
            </a:r>
            <a:endParaRPr lang="en-US" sz="5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2209800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You may ask</a:t>
            </a: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 </a:t>
            </a: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 we go along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presenting data that </a:t>
            </a:r>
            <a:r>
              <a:rPr lang="en-US" sz="2800" b="1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stood out in each of the locality council meetings</a:t>
            </a: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(since March)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presenting the </a:t>
            </a:r>
            <a:r>
              <a:rPr lang="en-US" sz="2800" b="1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most recent data </a:t>
            </a: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have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(From the past 4 – 5 years</a:t>
            </a:r>
            <a:r>
              <a:rPr lang="en-US" sz="2800" dirty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2800" dirty="0" smtClean="0"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98" y="5745955"/>
            <a:ext cx="1172682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33400"/>
            <a:ext cx="88392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Colorectal Cancer Mortality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3657600" y="6444018"/>
            <a:ext cx="54864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Virginia Department</a:t>
            </a:r>
            <a:r>
              <a:rPr lang="en-US" sz="1200" dirty="0" smtClean="0">
                <a:latin typeface="+mj-lt"/>
              </a:rPr>
              <a:t> of Health, Division of Health Statistics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061544"/>
              </p:ext>
            </p:extLst>
          </p:nvPr>
        </p:nvGraphicFramePr>
        <p:xfrm>
          <a:off x="76200" y="990601"/>
          <a:ext cx="8991599" cy="532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16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199"/>
            <a:ext cx="7924800" cy="2819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Physical Activity, Diet, and Obesity</a:t>
            </a:r>
            <a:endParaRPr lang="en-US" sz="72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9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41763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1"/>
                </a:solidFill>
              </a:rPr>
              <a:t>Percent of Adults (Age 20+ Years) Reporting No Leisure Time Physical Activity</a:t>
            </a:r>
            <a:r>
              <a:rPr lang="en-US" sz="2400" dirty="0" smtClean="0"/>
              <a:t>, 2011-14</a:t>
            </a:r>
            <a:endParaRPr lang="en-US" sz="2400" dirty="0"/>
          </a:p>
        </p:txBody>
      </p:sp>
      <p:sp>
        <p:nvSpPr>
          <p:cNvPr id="6" name="TextBox 1"/>
          <p:cNvSpPr txBox="1"/>
          <p:nvPr/>
        </p:nvSpPr>
        <p:spPr>
          <a:xfrm>
            <a:off x="15240" y="6553200"/>
            <a:ext cx="3505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US County Healthy Rankings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437720"/>
              </p:ext>
            </p:extLst>
          </p:nvPr>
        </p:nvGraphicFramePr>
        <p:xfrm>
          <a:off x="0" y="1895474"/>
          <a:ext cx="9143999" cy="450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20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41763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1"/>
                </a:solidFill>
              </a:rPr>
              <a:t>Percent of Adults (Age 20+ Years) Reporting No Leisure Time Physical Activity</a:t>
            </a:r>
            <a:r>
              <a:rPr lang="en-US" sz="2400" dirty="0" smtClean="0"/>
              <a:t>, 2011-14</a:t>
            </a:r>
            <a:endParaRPr lang="en-US" sz="2400" dirty="0"/>
          </a:p>
        </p:txBody>
      </p:sp>
      <p:sp>
        <p:nvSpPr>
          <p:cNvPr id="6" name="TextBox 1"/>
          <p:cNvSpPr txBox="1"/>
          <p:nvPr/>
        </p:nvSpPr>
        <p:spPr>
          <a:xfrm>
            <a:off x="0" y="6553200"/>
            <a:ext cx="3505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US County Healthy Rankings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638551"/>
              </p:ext>
            </p:extLst>
          </p:nvPr>
        </p:nvGraphicFramePr>
        <p:xfrm>
          <a:off x="0" y="1752600"/>
          <a:ext cx="9143999" cy="464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53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tx1"/>
                </a:solidFill>
              </a:rPr>
              <a:t>Physical Activity in High School Students in VA and the U.S.</a:t>
            </a:r>
            <a:r>
              <a:rPr lang="en-US" sz="2400" dirty="0" smtClean="0"/>
              <a:t>, 2011-13</a:t>
            </a:r>
            <a:endParaRPr lang="en-US" sz="2400" dirty="0"/>
          </a:p>
        </p:txBody>
      </p:sp>
      <p:sp>
        <p:nvSpPr>
          <p:cNvPr id="6" name="TextBox 1"/>
          <p:cNvSpPr txBox="1"/>
          <p:nvPr/>
        </p:nvSpPr>
        <p:spPr>
          <a:xfrm>
            <a:off x="685800" y="6403075"/>
            <a:ext cx="784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Centers for Disease Control &amp; Prevention</a:t>
            </a:r>
            <a:r>
              <a:rPr lang="en-US" sz="1200" dirty="0" smtClean="0"/>
              <a:t> (CDC). Youth Risk Behavior Surveillance System (YRBSS)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2362200"/>
            <a:ext cx="89916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j-lt"/>
              </a:rPr>
              <a:t>Gender Differences in VA</a:t>
            </a:r>
          </a:p>
          <a:p>
            <a:endParaRPr lang="en-US" sz="2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More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females</a:t>
            </a:r>
            <a:r>
              <a:rPr lang="en-US" sz="2000" dirty="0" smtClean="0">
                <a:latin typeface="+mj-lt"/>
              </a:rPr>
              <a:t> (65%) than </a:t>
            </a:r>
            <a:r>
              <a:rPr lang="en-US" sz="2000" b="1" dirty="0" smtClean="0">
                <a:latin typeface="+mj-lt"/>
              </a:rPr>
              <a:t>males</a:t>
            </a:r>
            <a:r>
              <a:rPr lang="en-US" sz="2000" dirty="0" smtClean="0">
                <a:latin typeface="+mj-lt"/>
              </a:rPr>
              <a:t> (46%) report </a:t>
            </a:r>
            <a:r>
              <a:rPr lang="en-US" sz="2000" b="1" dirty="0" smtClean="0">
                <a:latin typeface="+mj-lt"/>
              </a:rPr>
              <a:t>NOT being physically </a:t>
            </a:r>
            <a:r>
              <a:rPr lang="en-US" sz="2000" b="1" dirty="0">
                <a:latin typeface="+mj-lt"/>
              </a:rPr>
              <a:t>active </a:t>
            </a:r>
            <a:r>
              <a:rPr lang="en-US" sz="2000" dirty="0" smtClean="0">
                <a:latin typeface="+mj-lt"/>
              </a:rPr>
              <a:t>for </a:t>
            </a:r>
            <a:r>
              <a:rPr lang="en-US" sz="2000" i="1" dirty="0" smtClean="0">
                <a:latin typeface="+mj-lt"/>
              </a:rPr>
              <a:t>at </a:t>
            </a:r>
            <a:r>
              <a:rPr lang="en-US" sz="2000" i="1" dirty="0">
                <a:latin typeface="+mj-lt"/>
              </a:rPr>
              <a:t>least 1 hour per day on 5 or more days </a:t>
            </a:r>
            <a:r>
              <a:rPr lang="en-US" sz="2000" dirty="0">
                <a:latin typeface="+mj-lt"/>
              </a:rPr>
              <a:t>in the past 7 days 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More females </a:t>
            </a:r>
            <a:r>
              <a:rPr lang="en-US" sz="2000" dirty="0" smtClean="0">
                <a:latin typeface="+mj-lt"/>
              </a:rPr>
              <a:t>(53%) </a:t>
            </a:r>
            <a:r>
              <a:rPr lang="en-US" sz="2000" b="1" dirty="0" smtClean="0">
                <a:latin typeface="+mj-lt"/>
              </a:rPr>
              <a:t>than males</a:t>
            </a:r>
            <a:r>
              <a:rPr lang="en-US" sz="2000" dirty="0" smtClean="0">
                <a:latin typeface="+mj-lt"/>
              </a:rPr>
              <a:t> (43%) </a:t>
            </a:r>
            <a:r>
              <a:rPr lang="en-US" sz="2000" b="1" dirty="0" smtClean="0">
                <a:latin typeface="+mj-lt"/>
              </a:rPr>
              <a:t>did </a:t>
            </a:r>
            <a:r>
              <a:rPr lang="en-US" sz="2000" b="1" dirty="0">
                <a:latin typeface="+mj-lt"/>
              </a:rPr>
              <a:t>NOT attend a PE class </a:t>
            </a:r>
            <a:r>
              <a:rPr lang="en-US" sz="2000" dirty="0">
                <a:latin typeface="+mj-lt"/>
              </a:rPr>
              <a:t>on at least 1 day in an average </a:t>
            </a:r>
            <a:r>
              <a:rPr lang="en-US" sz="2000" dirty="0" smtClean="0">
                <a:latin typeface="+mj-lt"/>
              </a:rPr>
              <a:t>school week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Lower in VA(48%)  than US (52%)</a:t>
            </a:r>
          </a:p>
        </p:txBody>
      </p:sp>
    </p:spTree>
    <p:extLst>
      <p:ext uri="{BB962C8B-B14F-4D97-AF65-F5344CB8AC3E}">
        <p14:creationId xmlns:p14="http://schemas.microsoft.com/office/powerpoint/2010/main" val="3231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tx1"/>
                </a:solidFill>
              </a:rPr>
              <a:t>Screen Time Behavior Among High School Students in VA and the US, 2011 - 2013</a:t>
            </a:r>
            <a:endParaRPr lang="en-US" sz="2400" dirty="0"/>
          </a:p>
        </p:txBody>
      </p:sp>
      <p:sp>
        <p:nvSpPr>
          <p:cNvPr id="6" name="TextBox 1"/>
          <p:cNvSpPr txBox="1"/>
          <p:nvPr/>
        </p:nvSpPr>
        <p:spPr>
          <a:xfrm>
            <a:off x="30480" y="6451070"/>
            <a:ext cx="784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Centers for Disease Control &amp; Prevention</a:t>
            </a:r>
            <a:r>
              <a:rPr lang="en-US" sz="1200" dirty="0" smtClean="0">
                <a:latin typeface="+mj-lt"/>
              </a:rPr>
              <a:t> (CDC). Youth Risk Behavior Surveillance System (YRBSS) </a:t>
            </a:r>
            <a:endParaRPr lang="en-US" sz="1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7848600" cy="3477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j-lt"/>
              </a:rPr>
              <a:t>VA vs U.S.</a:t>
            </a:r>
          </a:p>
          <a:p>
            <a:pPr algn="ctr"/>
            <a:endParaRPr lang="en-US" sz="2000" b="1" u="sng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Percent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who </a:t>
            </a:r>
            <a:r>
              <a:rPr lang="en-US" sz="2000" b="1" dirty="0">
                <a:latin typeface="+mj-lt"/>
              </a:rPr>
              <a:t>played video/computer </a:t>
            </a:r>
            <a:r>
              <a:rPr lang="en-US" sz="2000" dirty="0">
                <a:latin typeface="+mj-lt"/>
              </a:rPr>
              <a:t>games </a:t>
            </a:r>
            <a:r>
              <a:rPr lang="en-US" sz="2000" b="1" dirty="0">
                <a:latin typeface="+mj-lt"/>
              </a:rPr>
              <a:t>OR used a computer</a:t>
            </a:r>
            <a:r>
              <a:rPr lang="en-US" sz="2000" dirty="0">
                <a:latin typeface="+mj-lt"/>
              </a:rPr>
              <a:t> (for something other than schoolwork) for </a:t>
            </a:r>
            <a:r>
              <a:rPr lang="en-US" sz="2000" b="1" dirty="0">
                <a:latin typeface="+mj-lt"/>
              </a:rPr>
              <a:t>3 or more hours per day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increased</a:t>
            </a:r>
            <a:r>
              <a:rPr lang="en-US" sz="2000" dirty="0">
                <a:latin typeface="+mj-lt"/>
              </a:rPr>
              <a:t> in both VA (29% to 38%) &amp; the US (31%-41%)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VA lower (38%) than the US (41%)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Percent who </a:t>
            </a:r>
            <a:r>
              <a:rPr lang="en-US" sz="2000" b="1" dirty="0">
                <a:latin typeface="+mj-lt"/>
              </a:rPr>
              <a:t>watched TV for 3 or more hours per day slightly decreased </a:t>
            </a:r>
            <a:r>
              <a:rPr lang="en-US" sz="2000" dirty="0">
                <a:latin typeface="+mj-lt"/>
              </a:rPr>
              <a:t>in VA (31% to 28%) while remained similar in US (33% &amp; 32</a:t>
            </a:r>
            <a:r>
              <a:rPr lang="en-US" sz="2000" dirty="0" smtClean="0">
                <a:latin typeface="+mj-lt"/>
              </a:rPr>
              <a:t>%)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37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0159"/>
          <a:stretch/>
        </p:blipFill>
        <p:spPr>
          <a:xfrm>
            <a:off x="261905" y="4332055"/>
            <a:ext cx="4005295" cy="1992545"/>
          </a:xfrm>
          <a:prstGeom prst="rect">
            <a:avLst/>
          </a:prstGeom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3925"/>
            <a:ext cx="7620000" cy="9906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Soda Expenditures</a:t>
            </a:r>
            <a:r>
              <a:rPr lang="en-US" sz="3100" dirty="0" smtClean="0"/>
              <a:t>, 2014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30480" y="6444018"/>
            <a:ext cx="9067800" cy="4139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Community Commons</a:t>
            </a:r>
            <a:r>
              <a:rPr lang="en-US" sz="1200" dirty="0" smtClean="0">
                <a:latin typeface="+mj-lt"/>
              </a:rPr>
              <a:t>. Community Health Needs Assessment Report. Nielsen, Nielsen Site Reports. 2014. Source geography: Tract.</a:t>
            </a:r>
            <a:endParaRPr lang="en-US" sz="12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0517" b="5280"/>
          <a:stretch/>
        </p:blipFill>
        <p:spPr>
          <a:xfrm>
            <a:off x="261905" y="841150"/>
            <a:ext cx="4800600" cy="342849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34284"/>
              </p:ext>
            </p:extLst>
          </p:nvPr>
        </p:nvGraphicFramePr>
        <p:xfrm>
          <a:off x="4895727" y="2743200"/>
          <a:ext cx="3962401" cy="236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624"/>
                <a:gridCol w="1614577"/>
                <a:gridCol w="1600200"/>
              </a:tblGrid>
              <a:tr h="13418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r>
                        <a:rPr lang="en-US" sz="1600" baseline="0" dirty="0" smtClean="0"/>
                        <a:t> of Food-at-Home Expenditures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Expenditures (USD)</a:t>
                      </a:r>
                      <a:endParaRPr lang="en-US" sz="1600" dirty="0"/>
                    </a:p>
                  </a:txBody>
                  <a:tcPr/>
                </a:tc>
              </a:tr>
              <a:tr h="3401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TJHD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$252.94 </a:t>
                      </a:r>
                    </a:p>
                  </a:txBody>
                  <a:tcPr marL="9525" marR="9525" marT="9525" marB="0" anchor="b"/>
                </a:tc>
              </a:tr>
              <a:tr h="3401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$238.29 </a:t>
                      </a:r>
                    </a:p>
                  </a:txBody>
                  <a:tcPr marL="9525" marR="9525" marT="9525" marB="0" anchor="b"/>
                </a:tc>
              </a:tr>
              <a:tr h="3401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U.S.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$236.04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0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787" y="390099"/>
            <a:ext cx="7620000" cy="905301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Fruit and Vegetable Expenditures</a:t>
            </a:r>
            <a:r>
              <a:rPr lang="en-US" sz="3100" dirty="0" smtClean="0"/>
              <a:t>, 2014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81887" y="6332561"/>
            <a:ext cx="9067800" cy="4139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Community Commons</a:t>
            </a:r>
            <a:r>
              <a:rPr lang="en-US" sz="1200" dirty="0" smtClean="0">
                <a:latin typeface="+mj-lt"/>
              </a:rPr>
              <a:t>. Community Health Needs Assessment Report. Nielsen, Nielsen </a:t>
            </a:r>
            <a:r>
              <a:rPr lang="en-US" sz="1200" dirty="0" err="1" smtClean="0">
                <a:latin typeface="+mj-lt"/>
              </a:rPr>
              <a:t>SiteReports</a:t>
            </a:r>
            <a:r>
              <a:rPr lang="en-US" sz="1200" dirty="0" smtClean="0">
                <a:latin typeface="+mj-lt"/>
              </a:rPr>
              <a:t>. 2014. Source geography: Tract.</a:t>
            </a:r>
            <a:endParaRPr lang="en-US" sz="1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2365" b="7936"/>
          <a:stretch/>
        </p:blipFill>
        <p:spPr>
          <a:xfrm>
            <a:off x="65965" y="1066800"/>
            <a:ext cx="4874671" cy="3417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8836" t="-537" b="4841"/>
          <a:stretch/>
        </p:blipFill>
        <p:spPr>
          <a:xfrm>
            <a:off x="189359" y="4484341"/>
            <a:ext cx="4103999" cy="184025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86364"/>
              </p:ext>
            </p:extLst>
          </p:nvPr>
        </p:nvGraphicFramePr>
        <p:xfrm>
          <a:off x="4572000" y="3581400"/>
          <a:ext cx="4572000" cy="2026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2314"/>
                <a:gridCol w="1925053"/>
                <a:gridCol w="17646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 Food-at-Home Expenditures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Expenditures (USD)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TJHD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$714.63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$729.71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U.S.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$744.71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7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5"/>
          <p:cNvSpPr txBox="1">
            <a:spLocks noChangeArrowheads="1"/>
          </p:cNvSpPr>
          <p:nvPr/>
        </p:nvSpPr>
        <p:spPr bwMode="auto">
          <a:xfrm>
            <a:off x="0" y="6550653"/>
            <a:ext cx="6714957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1200" dirty="0" smtClean="0">
                <a:latin typeface="+mj-lt"/>
              </a:rPr>
              <a:t>Source: Behavioral Risk Factor Surveillance System, Centers for Disease Control and Prevention</a:t>
            </a:r>
            <a:endParaRPr lang="en-US" sz="1200" dirty="0">
              <a:latin typeface="+mj-lt"/>
            </a:endParaRPr>
          </a:p>
        </p:txBody>
      </p:sp>
      <p:pic>
        <p:nvPicPr>
          <p:cNvPr id="7" name="Picture 6" title="Image of a US map showing the Self-Reported Obesity Among U.S. Adults by State and Territory, BRFSS, 20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38" y="990600"/>
            <a:ext cx="7215120" cy="5315680"/>
          </a:xfrm>
          <a:prstGeom prst="rect">
            <a:avLst/>
          </a:prstGeom>
        </p:spPr>
      </p:pic>
      <p:sp>
        <p:nvSpPr>
          <p:cNvPr id="91" name="Rectangle 2"/>
          <p:cNvSpPr txBox="1">
            <a:spLocks noChangeArrowheads="1"/>
          </p:cNvSpPr>
          <p:nvPr/>
        </p:nvSpPr>
        <p:spPr bwMode="auto">
          <a:xfrm>
            <a:off x="145548" y="685801"/>
            <a:ext cx="8769852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Obesity Trends Among U.S. Adults,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2014</a:t>
            </a:r>
          </a:p>
        </p:txBody>
      </p:sp>
      <p:pic>
        <p:nvPicPr>
          <p:cNvPr id="94" name="Picture 93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0943" y="4975954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0"/>
          <p:cNvSpPr txBox="1"/>
          <p:nvPr/>
        </p:nvSpPr>
        <p:spPr>
          <a:xfrm>
            <a:off x="58426" y="6036975"/>
            <a:ext cx="8856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methodological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started in 2011. These estimates should not be compared to 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before 2011.</a:t>
            </a:r>
          </a:p>
        </p:txBody>
      </p:sp>
    </p:spTree>
    <p:extLst>
      <p:ext uri="{BB962C8B-B14F-4D97-AF65-F5344CB8AC3E}">
        <p14:creationId xmlns:p14="http://schemas.microsoft.com/office/powerpoint/2010/main" val="8331398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Image of a US map showing the Prevalence of Self-Reported Obesity Among Non-Hispanic White Adults, by State and Territory, BRFSS, 2012-20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" y="1222872"/>
            <a:ext cx="6940742" cy="5083408"/>
          </a:xfrm>
          <a:prstGeom prst="rect">
            <a:avLst/>
          </a:prstGeom>
        </p:spPr>
      </p:pic>
      <p:sp>
        <p:nvSpPr>
          <p:cNvPr id="91" name="Rectangle 2"/>
          <p:cNvSpPr txBox="1">
            <a:spLocks noChangeArrowheads="1"/>
          </p:cNvSpPr>
          <p:nvPr/>
        </p:nvSpPr>
        <p:spPr bwMode="auto">
          <a:xfrm>
            <a:off x="152399" y="609600"/>
            <a:ext cx="899159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Obesity Trends Among US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White (Non-Hispanic Adults), 2012-14</a:t>
            </a:r>
            <a:endParaRPr lang="en-US" sz="2400" b="1" kern="0" noProof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4" name="Picture 93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00" y="4975954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" y="6074024"/>
            <a:ext cx="8839200" cy="672223"/>
            <a:chOff x="15240" y="6074024"/>
            <a:chExt cx="8839200" cy="672223"/>
          </a:xfrm>
        </p:grpSpPr>
        <p:sp>
          <p:nvSpPr>
            <p:cNvPr id="90" name="TextBox 5"/>
            <p:cNvSpPr txBox="1">
              <a:spLocks noChangeArrowheads="1"/>
            </p:cNvSpPr>
            <p:nvPr/>
          </p:nvSpPr>
          <p:spPr bwMode="auto">
            <a:xfrm>
              <a:off x="96245" y="6469248"/>
              <a:ext cx="711708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200" dirty="0" smtClean="0">
                  <a:latin typeface="+mj-lt"/>
                </a:rPr>
                <a:t>Source: Behavioral Risk Factor Surveillance System, Centers for Disease Control and Prevention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15240" y="6074024"/>
              <a:ext cx="883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000" b="1" baseline="30000" dirty="0">
                  <a:solidFill>
                    <a:srgbClr val="060606"/>
                  </a:solidFill>
                  <a:latin typeface="Latha" panose="020B0604020202020204" pitchFamily="34" charset="0"/>
                  <a:ea typeface="Verdana" panose="020B0604030504040204" pitchFamily="34" charset="0"/>
                  <a:cs typeface="Latha" panose="020B0604020202020204" pitchFamily="34" charset="0"/>
                </a:rPr>
                <a:t>¶</a:t>
              </a:r>
              <a:r>
                <a:rPr lang="en-US" sz="1000" b="1" dirty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Prevalence estimates reflect BRFSS </a:t>
              </a:r>
              <a:r>
                <a:rPr lang="en-US" sz="1000" b="1" dirty="0" smtClean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methodological </a:t>
              </a:r>
              <a:r>
                <a:rPr lang="en-US" sz="1000" b="1" dirty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changes started in 2011. These estimates should not be compared to </a:t>
              </a:r>
              <a:r>
                <a:rPr lang="en-US" sz="1000" b="1" dirty="0" smtClean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prevalence </a:t>
              </a:r>
              <a:r>
                <a:rPr lang="en-US" sz="1000" b="1" dirty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estimates before 2011.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77100" y="1504146"/>
            <a:ext cx="141823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VA = 26%</a:t>
            </a:r>
          </a:p>
          <a:p>
            <a:pPr algn="ctr"/>
            <a:r>
              <a:rPr lang="en-US" dirty="0" smtClean="0">
                <a:latin typeface="+mj-lt"/>
              </a:rPr>
              <a:t>95% CI = (25.2, 26.9)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18355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822960"/>
            <a:ext cx="8229600" cy="9144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dirty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Healthy People 2020: Eliminate health disparities to achieve health equity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67200" y="1752600"/>
            <a:ext cx="4595813" cy="436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Health disparities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Health outcomes differences among different groups of people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Also differences in underlying factors and behaviors that can affect health outcomes</a:t>
            </a:r>
          </a:p>
          <a:p>
            <a:pPr>
              <a:spcBef>
                <a:spcPct val="20000"/>
              </a:spcBef>
            </a:pPr>
            <a:endParaRPr lang="en-US" sz="2800" dirty="0" smtClean="0"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348263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Centers for Disease Control and Prevention (CDC). Health Disparities and Inequalities Report-Strategies for Reducing Health Disparities, 2016.</a:t>
            </a:r>
            <a:endParaRPr lang="en-US" sz="1400" dirty="0">
              <a:latin typeface="+mj-lt"/>
            </a:endParaRPr>
          </a:p>
        </p:txBody>
      </p:sp>
      <p:pic>
        <p:nvPicPr>
          <p:cNvPr id="1026" name="Picture 2" descr="C:\Users\ipc63501\Desktop\cdc-programs-bann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33400" y="2593047"/>
            <a:ext cx="3544389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86" y="5901381"/>
            <a:ext cx="1172682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9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Image of a US map showing the Prevalence of Self-Reported Obesity Among Non-Hispanic Black Adults, by Stte and Territory, BRFSS, 2012-20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30" y="1488906"/>
            <a:ext cx="6887570" cy="5147817"/>
          </a:xfrm>
          <a:prstGeom prst="rect">
            <a:avLst/>
          </a:prstGeom>
        </p:spPr>
      </p:pic>
      <p:sp>
        <p:nvSpPr>
          <p:cNvPr id="91" name="Rectangle 2"/>
          <p:cNvSpPr txBox="1">
            <a:spLocks noChangeArrowheads="1"/>
          </p:cNvSpPr>
          <p:nvPr/>
        </p:nvSpPr>
        <p:spPr bwMode="auto">
          <a:xfrm>
            <a:off x="30480" y="507686"/>
            <a:ext cx="889535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Obesity Trends Among U.S. Black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(NH)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Adults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kumimoji="0" lang="en-US" sz="32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2012-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</a:t>
            </a:r>
          </a:p>
        </p:txBody>
      </p:sp>
      <p:pic>
        <p:nvPicPr>
          <p:cNvPr id="94" name="Picture 93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00" y="5280372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77100" y="1504146"/>
            <a:ext cx="141823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VA = 39%</a:t>
            </a:r>
          </a:p>
          <a:p>
            <a:pPr algn="ctr"/>
            <a:r>
              <a:rPr lang="en-US" dirty="0" smtClean="0">
                <a:latin typeface="+mj-lt"/>
              </a:rPr>
              <a:t>95% CI = (36.8, 41.0)</a:t>
            </a:r>
            <a:endParaRPr lang="en-US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" y="6074024"/>
            <a:ext cx="8839200" cy="672223"/>
            <a:chOff x="15240" y="6074024"/>
            <a:chExt cx="8839200" cy="672223"/>
          </a:xfrm>
        </p:grpSpPr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96245" y="6469248"/>
              <a:ext cx="711708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200" dirty="0" smtClean="0">
                  <a:latin typeface="+mj-lt"/>
                </a:rPr>
                <a:t>Source: Behavioral Risk Factor Surveillance System, Centers for Disease Control and Prevention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5240" y="6074024"/>
              <a:ext cx="883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000" b="1" baseline="30000" dirty="0">
                  <a:solidFill>
                    <a:srgbClr val="060606"/>
                  </a:solidFill>
                  <a:latin typeface="Latha" panose="020B0604020202020204" pitchFamily="34" charset="0"/>
                  <a:ea typeface="Verdana" panose="020B0604030504040204" pitchFamily="34" charset="0"/>
                  <a:cs typeface="Latha" panose="020B0604020202020204" pitchFamily="34" charset="0"/>
                </a:rPr>
                <a:t>¶</a:t>
              </a:r>
              <a:r>
                <a:rPr lang="en-US" sz="1000" b="1" dirty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Prevalence estimates reflect BRFSS </a:t>
              </a:r>
              <a:r>
                <a:rPr lang="en-US" sz="1000" b="1" dirty="0" smtClean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methodological </a:t>
              </a:r>
              <a:r>
                <a:rPr lang="en-US" sz="1000" b="1" dirty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changes started in 2011. These estimates should not be compared to </a:t>
              </a:r>
              <a:r>
                <a:rPr lang="en-US" sz="1000" b="1" dirty="0" smtClean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prevalence </a:t>
              </a:r>
              <a:r>
                <a:rPr lang="en-US" sz="1000" b="1" dirty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estimates before 2011.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5378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Image of a US map showing the Prevalence of Self-Reported Obesity Among Hispanic Adults, by State and Territory, BRFSS, 2012-20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46907"/>
            <a:ext cx="6760049" cy="5024116"/>
          </a:xfrm>
          <a:prstGeom prst="rect">
            <a:avLst/>
          </a:prstGeom>
        </p:spPr>
      </p:pic>
      <p:sp>
        <p:nvSpPr>
          <p:cNvPr id="91" name="Rectangle 2"/>
          <p:cNvSpPr txBox="1">
            <a:spLocks noChangeArrowheads="1"/>
          </p:cNvSpPr>
          <p:nvPr/>
        </p:nvSpPr>
        <p:spPr bwMode="auto">
          <a:xfrm>
            <a:off x="95534" y="304800"/>
            <a:ext cx="90484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Obesity Trends Among U.S. Hispanic Adults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2012-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</a:t>
            </a:r>
          </a:p>
        </p:txBody>
      </p:sp>
      <p:pic>
        <p:nvPicPr>
          <p:cNvPr id="94" name="Picture 93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00" y="4975954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77100" y="1504146"/>
            <a:ext cx="141823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VA = 25%</a:t>
            </a:r>
          </a:p>
          <a:p>
            <a:pPr algn="ctr"/>
            <a:r>
              <a:rPr lang="en-US" dirty="0" smtClean="0">
                <a:latin typeface="+mj-lt"/>
              </a:rPr>
              <a:t>95% CI = (21.2, 28.2)</a:t>
            </a:r>
            <a:endParaRPr lang="en-US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" y="6074024"/>
            <a:ext cx="8839200" cy="672223"/>
            <a:chOff x="15240" y="6074024"/>
            <a:chExt cx="8839200" cy="672223"/>
          </a:xfrm>
        </p:grpSpPr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96245" y="6469248"/>
              <a:ext cx="711708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200" dirty="0" smtClean="0">
                  <a:latin typeface="+mj-lt"/>
                </a:rPr>
                <a:t>Source: Behavioral Risk Factor Surveillance System, Centers for Disease Control and Prevention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5240" y="6074024"/>
              <a:ext cx="883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000" b="1" baseline="30000" dirty="0">
                  <a:solidFill>
                    <a:srgbClr val="060606"/>
                  </a:solidFill>
                  <a:latin typeface="Latha" panose="020B0604020202020204" pitchFamily="34" charset="0"/>
                  <a:ea typeface="Verdana" panose="020B0604030504040204" pitchFamily="34" charset="0"/>
                  <a:cs typeface="Latha" panose="020B0604020202020204" pitchFamily="34" charset="0"/>
                </a:rPr>
                <a:t>¶</a:t>
              </a:r>
              <a:r>
                <a:rPr lang="en-US" sz="1000" b="1" dirty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Prevalence estimates reflect BRFSS </a:t>
              </a:r>
              <a:r>
                <a:rPr lang="en-US" sz="1000" b="1" dirty="0" smtClean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methodological </a:t>
              </a:r>
              <a:r>
                <a:rPr lang="en-US" sz="1000" b="1" dirty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changes started in 2011. These estimates should not be compared to </a:t>
              </a:r>
              <a:r>
                <a:rPr lang="en-US" sz="1000" b="1" dirty="0" smtClean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prevalence </a:t>
              </a:r>
              <a:r>
                <a:rPr lang="en-US" sz="1000" b="1" dirty="0">
                  <a:solidFill>
                    <a:srgbClr val="06060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estimates before 2011.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4489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1189038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 smtClean="0"/>
              <a:t>Percentage of Adults Who are Obese,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700" dirty="0" smtClean="0"/>
              <a:t>3 Year Rolling Averages, 2000-13</a:t>
            </a:r>
            <a:endParaRPr lang="en-US" sz="2700" dirty="0"/>
          </a:p>
        </p:txBody>
      </p:sp>
      <p:sp>
        <p:nvSpPr>
          <p:cNvPr id="5" name="TextBox 1"/>
          <p:cNvSpPr txBox="1"/>
          <p:nvPr/>
        </p:nvSpPr>
        <p:spPr>
          <a:xfrm>
            <a:off x="0" y="6403075"/>
            <a:ext cx="6629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Health. Behavioral</a:t>
            </a:r>
            <a:r>
              <a:rPr lang="en-US" sz="1200" dirty="0" smtClean="0">
                <a:latin typeface="+mj-lt"/>
              </a:rPr>
              <a:t> Risk Factor Surveillance Survey 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850395"/>
              </p:ext>
            </p:extLst>
          </p:nvPr>
        </p:nvGraphicFramePr>
        <p:xfrm>
          <a:off x="0" y="1635124"/>
          <a:ext cx="9144000" cy="453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8217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dirty="0" smtClean="0"/>
              <a:t>Albemarle &amp; Charlottesville Fifth Grade Students Who are Overweight or Obese</a:t>
            </a:r>
            <a:r>
              <a:rPr lang="en-US" sz="3200" dirty="0" smtClean="0"/>
              <a:t>, </a:t>
            </a:r>
            <a:r>
              <a:rPr lang="en-US" sz="2700" dirty="0" smtClean="0"/>
              <a:t>2004-2014</a:t>
            </a:r>
            <a:endParaRPr lang="en-US" sz="2700" dirty="0"/>
          </a:p>
        </p:txBody>
      </p:sp>
      <p:sp>
        <p:nvSpPr>
          <p:cNvPr id="5" name="TextBox 1"/>
          <p:cNvSpPr txBox="1"/>
          <p:nvPr/>
        </p:nvSpPr>
        <p:spPr>
          <a:xfrm>
            <a:off x="76200" y="6466310"/>
            <a:ext cx="5181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Charlottesville and Albemarle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baseline="0" dirty="0" smtClean="0">
                <a:latin typeface="+mj-lt"/>
              </a:rPr>
              <a:t>Public School</a:t>
            </a:r>
            <a:r>
              <a:rPr lang="en-US" sz="1200" dirty="0" smtClean="0">
                <a:latin typeface="+mj-lt"/>
              </a:rPr>
              <a:t> Systems, 2015.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575984"/>
              </p:ext>
            </p:extLst>
          </p:nvPr>
        </p:nvGraphicFramePr>
        <p:xfrm>
          <a:off x="0" y="1676401"/>
          <a:ext cx="9144000" cy="472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1951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7924800" cy="2362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Leading Causes of Death</a:t>
            </a:r>
            <a:endParaRPr lang="en-US" sz="44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57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6200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Leading Causes in Virginia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080804"/>
              </p:ext>
            </p:extLst>
          </p:nvPr>
        </p:nvGraphicFramePr>
        <p:xfrm>
          <a:off x="0" y="914400"/>
          <a:ext cx="9144000" cy="535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0" y="6403075"/>
            <a:ext cx="533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Health,</a:t>
            </a:r>
            <a:r>
              <a:rPr lang="en-US" sz="1200" dirty="0" smtClean="0">
                <a:latin typeface="+mj-lt"/>
              </a:rPr>
              <a:t> Division of Health Statistics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5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5105400" cy="609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Leading Causes of Death-TJHD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654660"/>
              </p:ext>
            </p:extLst>
          </p:nvPr>
        </p:nvGraphicFramePr>
        <p:xfrm>
          <a:off x="76200" y="914400"/>
          <a:ext cx="9067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91440" y="6433555"/>
            <a:ext cx="533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Health,</a:t>
            </a:r>
            <a:r>
              <a:rPr lang="en-US" sz="1200" dirty="0" smtClean="0">
                <a:latin typeface="+mj-lt"/>
              </a:rPr>
              <a:t> Division of Health Statistics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0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199"/>
            <a:ext cx="7924800" cy="2819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Hypertension &amp; Heart Disease</a:t>
            </a:r>
            <a:endParaRPr lang="en-US" sz="72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27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0" y="6172200"/>
            <a:ext cx="9144000" cy="6857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Community Commons Community Health Needs Assessment Report for TJHD Localities-Health Outcomes. Centers for Disease Control and Prevention (CDC), Behavioral Risk Factor Surveillance Survey (BRFSS). Additional data analysis by CARES. 2006-2012. Source geography: County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102323"/>
              </p:ext>
            </p:extLst>
          </p:nvPr>
        </p:nvGraphicFramePr>
        <p:xfrm>
          <a:off x="0" y="10668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>
            <a:spLocks noGrp="1" noChangeArrowheads="1"/>
          </p:cNvSpPr>
          <p:nvPr/>
        </p:nvSpPr>
        <p:spPr>
          <a:xfrm>
            <a:off x="0" y="533400"/>
            <a:ext cx="5638800" cy="6286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Adults with Hypertension</a:t>
            </a:r>
            <a:endParaRPr lang="en-US" sz="27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38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6377" y="426720"/>
            <a:ext cx="5638800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Hypertension-Older Adults </a:t>
            </a:r>
            <a:br>
              <a:rPr lang="en-US" sz="3100" b="1" dirty="0" smtClean="0"/>
            </a:br>
            <a:r>
              <a:rPr lang="en-US" sz="3100" b="1" dirty="0" smtClean="0"/>
              <a:t>(Adults aged 65+ years)</a:t>
            </a:r>
            <a:endParaRPr lang="en-US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62464"/>
            <a:ext cx="9144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S</a:t>
            </a:r>
            <a:r>
              <a:rPr lang="en-US" sz="1200" dirty="0" smtClean="0">
                <a:latin typeface="+mj-lt"/>
              </a:rPr>
              <a:t>ources: </a:t>
            </a:r>
            <a:r>
              <a:rPr lang="en-US" sz="1200" dirty="0">
                <a:latin typeface="+mj-lt"/>
              </a:rPr>
              <a:t>Community Commons Community Health Needs Assessment Report for TJHD Localities-Health Outcomes. Centers for Medicare and Medicaid Services. 2012. Source geography: County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268339"/>
              </p:ext>
            </p:extLst>
          </p:nvPr>
        </p:nvGraphicFramePr>
        <p:xfrm>
          <a:off x="0" y="12192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21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457200" y="2606040"/>
            <a:ext cx="8153400" cy="1524000"/>
          </a:xfrm>
          <a:prstGeom prst="rect">
            <a:avLst/>
          </a:prstGeo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3100" b="1" dirty="0" smtClean="0">
                <a:solidFill>
                  <a:schemeClr val="tx2"/>
                </a:solidFill>
                <a:latin typeface="+mj-lt"/>
              </a:rPr>
              <a:t>Sections Two &amp; Three: </a:t>
            </a:r>
          </a:p>
          <a:p>
            <a:pPr algn="ctr"/>
            <a:r>
              <a:rPr lang="en-US" sz="3100" b="1" dirty="0" smtClean="0">
                <a:solidFill>
                  <a:schemeClr val="tx2"/>
                </a:solidFill>
                <a:latin typeface="+mj-lt"/>
              </a:rPr>
              <a:t>Strengths, Risks, and Health Outcomes</a:t>
            </a:r>
            <a:endParaRPr lang="en-US" sz="31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72783"/>
            <a:ext cx="1172682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6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52400" y="6248400"/>
            <a:ext cx="899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Community Commons Community Health Needs Assessment Report for TJHD Localities-Health Outcomes. Centers for Disease Control and Prevention (CDC), Behavioral Risk Factor Surveillance Survey (BRFSS). Additional data analysis by CARES. 2011-2012. Source geography: County.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367386"/>
              </p:ext>
            </p:extLst>
          </p:nvPr>
        </p:nvGraphicFramePr>
        <p:xfrm>
          <a:off x="0" y="1066799"/>
          <a:ext cx="9144000" cy="51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16377" y="426720"/>
            <a:ext cx="5638800" cy="6858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Adults with Heart Disease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242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Heart Disease-Older Adults</a:t>
            </a:r>
            <a:br>
              <a:rPr lang="en-US" sz="3100" b="1" dirty="0" smtClean="0"/>
            </a:br>
            <a:r>
              <a:rPr lang="en-US" sz="3100" b="1" dirty="0" smtClean="0"/>
              <a:t>(Adults Age 65+ years)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0" y="6424174"/>
            <a:ext cx="9144000" cy="4139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Community Commons Community Health Needs Assessment Report for TJHD Localities-Health Outcomes. Centers for Medicare and Medicaid Services. 2012. Source geography: County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726668"/>
              </p:ext>
            </p:extLst>
          </p:nvPr>
        </p:nvGraphicFramePr>
        <p:xfrm>
          <a:off x="0" y="1143000"/>
          <a:ext cx="9144000" cy="528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9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077200" cy="6858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Heart Disease Deaths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3581400" y="6631164"/>
            <a:ext cx="55626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 smtClean="0">
                <a:latin typeface="+mj-lt"/>
              </a:rPr>
              <a:t>Virginia Department of Health, Division of Health Statistics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098196"/>
              </p:ext>
            </p:extLst>
          </p:nvPr>
        </p:nvGraphicFramePr>
        <p:xfrm>
          <a:off x="0" y="1151164"/>
          <a:ext cx="9143999" cy="54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7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077200" cy="6858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Heart Disease Deaths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3581400" y="6631164"/>
            <a:ext cx="55626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 smtClean="0">
                <a:latin typeface="+mj-lt"/>
              </a:rPr>
              <a:t>Virginia Department of Health, Division of Health Statistics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49542"/>
              </p:ext>
            </p:extLst>
          </p:nvPr>
        </p:nvGraphicFramePr>
        <p:xfrm>
          <a:off x="0" y="1151164"/>
          <a:ext cx="9143999" cy="54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8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" y="381000"/>
            <a:ext cx="76200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Heart Disease Deaths by Race</a:t>
            </a:r>
            <a:endParaRPr lang="en-US" sz="2400" dirty="0"/>
          </a:p>
        </p:txBody>
      </p:sp>
      <p:sp>
        <p:nvSpPr>
          <p:cNvPr id="5" name="TextBox 1"/>
          <p:cNvSpPr txBox="1"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Health,</a:t>
            </a:r>
            <a:r>
              <a:rPr lang="en-US" sz="1200" dirty="0" smtClean="0">
                <a:latin typeface="+mj-lt"/>
              </a:rPr>
              <a:t> Division of Health Statistics for years 2000-2010</a:t>
            </a:r>
            <a:r>
              <a:rPr lang="en-US" sz="1200" dirty="0">
                <a:latin typeface="+mj-lt"/>
              </a:rPr>
              <a:t>. Centers for Disease Control and Prevention, National Center for Health Statistics</a:t>
            </a:r>
            <a:r>
              <a:rPr lang="en-US" sz="1200" dirty="0" smtClean="0">
                <a:latin typeface="+mj-lt"/>
              </a:rPr>
              <a:t>. CDC Online WONDER database for years 2011-13.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050856"/>
              </p:ext>
            </p:extLst>
          </p:nvPr>
        </p:nvGraphicFramePr>
        <p:xfrm>
          <a:off x="0" y="1151164"/>
          <a:ext cx="9144000" cy="524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98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7924800" cy="198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Stroke </a:t>
            </a:r>
            <a:b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44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(Cerebrovascular Disease)</a:t>
            </a:r>
            <a:endParaRPr lang="en-US" sz="44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4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372431"/>
              </p:ext>
            </p:extLst>
          </p:nvPr>
        </p:nvGraphicFramePr>
        <p:xfrm>
          <a:off x="15241" y="949146"/>
          <a:ext cx="9143999" cy="568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152400" y="6631163"/>
            <a:ext cx="55626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 smtClean="0">
                <a:latin typeface="+mj-lt"/>
              </a:rPr>
              <a:t>Virginia Department of Health, Division of Health Statistics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75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620000" cy="685800"/>
          </a:xfrm>
        </p:spPr>
        <p:txBody>
          <a:bodyPr>
            <a:normAutofit/>
          </a:bodyPr>
          <a:lstStyle/>
          <a:p>
            <a:r>
              <a:rPr lang="en-US" sz="3300" b="1" dirty="0" smtClean="0"/>
              <a:t>Stroke-Related Deaths by Race</a:t>
            </a:r>
            <a:endParaRPr lang="en-US" sz="27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336876"/>
              </p:ext>
            </p:extLst>
          </p:nvPr>
        </p:nvGraphicFramePr>
        <p:xfrm>
          <a:off x="0" y="9906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Health,</a:t>
            </a:r>
            <a:r>
              <a:rPr lang="en-US" sz="1200" dirty="0" smtClean="0">
                <a:latin typeface="+mj-lt"/>
              </a:rPr>
              <a:t> Division of Health Statistics for years 2000-2010</a:t>
            </a:r>
            <a:r>
              <a:rPr lang="en-US" sz="1200" dirty="0">
                <a:latin typeface="+mj-lt"/>
              </a:rPr>
              <a:t>. Centers for Disease Control and Prevention, National Center for Health Statistics</a:t>
            </a:r>
            <a:r>
              <a:rPr lang="en-US" sz="1200" dirty="0" smtClean="0">
                <a:latin typeface="+mj-lt"/>
              </a:rPr>
              <a:t>. CDC Online WONDER database for years 2011-13.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748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7924800" cy="198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Diabetes</a:t>
            </a:r>
            <a:endParaRPr lang="en-US" sz="44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21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6200" y="6209418"/>
            <a:ext cx="9067800" cy="6485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Community Commons Community Health Needs Assessment Report for TJHD Localities-Health Outcomes. Centers for Disease Control and Prevention (CDC), National Center for Chronic Disease Prevention and Health. 2012. Source geography: County.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515510"/>
              </p:ext>
            </p:extLst>
          </p:nvPr>
        </p:nvGraphicFramePr>
        <p:xfrm>
          <a:off x="76201" y="533399"/>
          <a:ext cx="8991600" cy="563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64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44047"/>
            <a:ext cx="1172682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5400" y="2057400"/>
            <a:ext cx="6781800" cy="2738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Tobacco Use and Lung Cancer</a:t>
            </a:r>
            <a:endParaRPr lang="en-US" sz="72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9918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6200" y="6324600"/>
            <a:ext cx="906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Community Commons Community Health Needs Assessment Report for TJHD Localities-Health Outcomes. Centers for Medicare and Medicaid Services. 2012. Source geography: County.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358532"/>
              </p:ext>
            </p:extLst>
          </p:nvPr>
        </p:nvGraphicFramePr>
        <p:xfrm>
          <a:off x="0" y="962799"/>
          <a:ext cx="9144000" cy="524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003" y="501134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Diabetes in Older Adults (Age 65+ Years)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66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581400" y="6631164"/>
            <a:ext cx="55626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</a:t>
            </a:r>
            <a:r>
              <a:rPr lang="en-US" sz="1200" dirty="0" smtClean="0">
                <a:latin typeface="+mj-lt"/>
              </a:rPr>
              <a:t>Virginia Department of Health, Division of Health Statistics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35866"/>
              </p:ext>
            </p:extLst>
          </p:nvPr>
        </p:nvGraphicFramePr>
        <p:xfrm>
          <a:off x="0" y="962798"/>
          <a:ext cx="9143999" cy="566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003" y="501134"/>
            <a:ext cx="459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Diabetes-Related Deaths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2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5486400" cy="5334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Diabetes-Related Deaths by Race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802835"/>
              </p:ext>
            </p:extLst>
          </p:nvPr>
        </p:nvGraphicFramePr>
        <p:xfrm>
          <a:off x="0" y="9144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Health,</a:t>
            </a:r>
            <a:r>
              <a:rPr lang="en-US" sz="1200" dirty="0" smtClean="0"/>
              <a:t> Division of Health Statistics for years 2000-2010</a:t>
            </a:r>
            <a:r>
              <a:rPr lang="en-US" sz="1200" dirty="0"/>
              <a:t>. Centers for Disease Control and Prevention, National Center for Health Statistics</a:t>
            </a:r>
            <a:r>
              <a:rPr lang="en-US" sz="1200" dirty="0" smtClean="0"/>
              <a:t>. CDC Online WONDER database for years 2011-13.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17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924800" cy="441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Chronic Lower Respiratory Diseases </a:t>
            </a:r>
            <a:b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7200" dirty="0" err="1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COPD</a:t>
            </a:r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 &amp; Asthma)</a:t>
            </a:r>
            <a:endParaRPr lang="en-US" sz="44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46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382000" cy="533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Chronic Obstructive Pulmonary Disease -Deaths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28600" y="6446293"/>
            <a:ext cx="495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</a:t>
            </a:r>
            <a:r>
              <a:rPr lang="en-US" sz="1200" dirty="0">
                <a:latin typeface="+mj-lt"/>
              </a:rPr>
              <a:t>: </a:t>
            </a:r>
            <a:r>
              <a:rPr lang="en-US" sz="1200" dirty="0" smtClean="0">
                <a:latin typeface="+mj-lt"/>
              </a:rPr>
              <a:t>Virginia Department of Health. Division of Health Statistics.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170451"/>
              </p:ext>
            </p:extLst>
          </p:nvPr>
        </p:nvGraphicFramePr>
        <p:xfrm>
          <a:off x="-152400" y="990600"/>
          <a:ext cx="9143999" cy="545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7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600200" cy="533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Asthma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</a:t>
            </a:r>
            <a:r>
              <a:rPr lang="en-US" sz="1200" dirty="0">
                <a:latin typeface="+mj-lt"/>
              </a:rPr>
              <a:t>: Community Commons Community Health Needs Assessment Report for TJHD Localities-Health Outcomes. Centers for Disease Control and Prevention (CDC), Behavioral Risk Factor Surveillance Survey (BRFSS). Additional data analysis by CARES. 2011-2012. Source geography: County.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108577"/>
              </p:ext>
            </p:extLst>
          </p:nvPr>
        </p:nvGraphicFramePr>
        <p:xfrm>
          <a:off x="0" y="8382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32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52578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COPD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+ Asthma Deaths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078772"/>
              </p:ext>
            </p:extLst>
          </p:nvPr>
        </p:nvGraphicFramePr>
        <p:xfrm>
          <a:off x="0" y="10668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Health,</a:t>
            </a:r>
            <a:r>
              <a:rPr lang="en-US" sz="1200" dirty="0" smtClean="0">
                <a:latin typeface="+mj-lt"/>
              </a:rPr>
              <a:t> Division of Health Statistics for years 2000-2010</a:t>
            </a:r>
            <a:r>
              <a:rPr lang="en-US" sz="1200" dirty="0">
                <a:latin typeface="+mj-lt"/>
              </a:rPr>
              <a:t>. Centers for Disease Control and Prevention, National Center for Health Statistics</a:t>
            </a:r>
            <a:r>
              <a:rPr lang="en-US" sz="1200" dirty="0" smtClean="0">
                <a:latin typeface="+mj-lt"/>
              </a:rPr>
              <a:t>. CDC Online WONDER database for years 2011-13.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3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7924800" cy="2971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Communicable Diseases </a:t>
            </a:r>
            <a:endParaRPr lang="en-US" sz="44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4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783" y="457200"/>
            <a:ext cx="4984617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New HIV Infections by Race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830603"/>
              </p:ext>
            </p:extLst>
          </p:nvPr>
        </p:nvGraphicFramePr>
        <p:xfrm>
          <a:off x="141738" y="990600"/>
          <a:ext cx="8992737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51263" y="6403073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  <a:latin typeface="+mj-lt"/>
              </a:rPr>
              <a:t>Source: Virginia Department of Health. Office of Epidemiology. Tables of Selected Reportable Diseases in Virginia by Year of Report. Table 4 for each year.</a:t>
            </a:r>
            <a:endParaRPr lang="en-US" sz="1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0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50" y="3048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</a:rPr>
              <a:t>Lyme Disease Infections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  <a:latin typeface="+mj-lt"/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057956"/>
              </p:ext>
            </p:extLst>
          </p:nvPr>
        </p:nvGraphicFramePr>
        <p:xfrm>
          <a:off x="152400" y="1219200"/>
          <a:ext cx="8686800" cy="518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5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749359"/>
              </p:ext>
            </p:extLst>
          </p:nvPr>
        </p:nvGraphicFramePr>
        <p:xfrm>
          <a:off x="152400" y="533400"/>
          <a:ext cx="8991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0" y="6484734"/>
            <a:ext cx="2438400" cy="3377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  <a:latin typeface="Trebuchet MS"/>
              </a:rPr>
              <a:t>Source: County Health Rankings.</a:t>
            </a:r>
            <a:endParaRPr lang="en-US" sz="1200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30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924800" cy="2590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Unintentional Injuries</a:t>
            </a:r>
            <a:endParaRPr lang="en-US" sz="44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97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5240" y="441960"/>
            <a:ext cx="6416040" cy="708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</a:rPr>
              <a:t>Unintentional Injury Hospitalizations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0" y="6405350"/>
            <a:ext cx="548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Health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baseline="0" dirty="0" smtClean="0">
                <a:latin typeface="+mj-lt"/>
              </a:rPr>
              <a:t>Online Injury</a:t>
            </a:r>
            <a:r>
              <a:rPr lang="en-US" sz="1200" dirty="0" smtClean="0">
                <a:latin typeface="+mj-lt"/>
              </a:rPr>
              <a:t> Reporting System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4572"/>
              </p:ext>
            </p:extLst>
          </p:nvPr>
        </p:nvGraphicFramePr>
        <p:xfrm>
          <a:off x="0" y="1066800"/>
          <a:ext cx="91440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81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" y="457200"/>
            <a:ext cx="76200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Unintentional Injury Deaths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114800" y="6444018"/>
            <a:ext cx="48768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Virginia Department of Health.</a:t>
            </a:r>
            <a:r>
              <a:rPr lang="en-US" sz="1200" dirty="0" smtClean="0">
                <a:latin typeface="+mj-lt"/>
              </a:rPr>
              <a:t> Division of Health Statistics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892537"/>
              </p:ext>
            </p:extLst>
          </p:nvPr>
        </p:nvGraphicFramePr>
        <p:xfrm>
          <a:off x="76200" y="1151164"/>
          <a:ext cx="9067799" cy="517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09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2484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Unintentional Injury Deaths by Race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503341"/>
              </p:ext>
            </p:extLst>
          </p:nvPr>
        </p:nvGraphicFramePr>
        <p:xfrm>
          <a:off x="76200" y="10668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0" y="6400801"/>
            <a:ext cx="9144000" cy="4571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Health,</a:t>
            </a:r>
            <a:r>
              <a:rPr lang="en-US" sz="1200" dirty="0" smtClean="0">
                <a:latin typeface="+mj-lt"/>
              </a:rPr>
              <a:t> Division of Health Statistics for years 2000-2012. </a:t>
            </a:r>
            <a:r>
              <a:rPr lang="en-US" sz="1200" dirty="0">
                <a:latin typeface="+mj-lt"/>
              </a:rPr>
              <a:t>Centers for Disease Control and Prevention, National Center for Health Statistics</a:t>
            </a:r>
            <a:r>
              <a:rPr lang="en-US" sz="1200" dirty="0" smtClean="0">
                <a:latin typeface="+mj-lt"/>
              </a:rPr>
              <a:t>. CDC Online WONDER database for years 2013.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5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" y="457200"/>
            <a:ext cx="762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Unintentional Injuries: Falls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505200" y="6432646"/>
            <a:ext cx="548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Health Online Injury</a:t>
            </a:r>
            <a:r>
              <a:rPr lang="en-US" sz="1200" dirty="0" smtClean="0">
                <a:latin typeface="+mj-lt"/>
              </a:rPr>
              <a:t> Reporting System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176020"/>
              </p:ext>
            </p:extLst>
          </p:nvPr>
        </p:nvGraphicFramePr>
        <p:xfrm>
          <a:off x="76200" y="949643"/>
          <a:ext cx="8991600" cy="548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1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7315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Unintentional Injuries: Motor Vehicle Crashes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638800" y="6432646"/>
            <a:ext cx="3352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Motor Vehicles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83683"/>
              </p:ext>
            </p:extLst>
          </p:nvPr>
        </p:nvGraphicFramePr>
        <p:xfrm>
          <a:off x="0" y="1025843"/>
          <a:ext cx="9144000" cy="529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10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5638800" y="6432646"/>
            <a:ext cx="3352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Motor Vehicles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998836"/>
              </p:ext>
            </p:extLst>
          </p:nvPr>
        </p:nvGraphicFramePr>
        <p:xfrm>
          <a:off x="0" y="1102044"/>
          <a:ext cx="9144000" cy="522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33400"/>
            <a:ext cx="7315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Unintentional Injuries: Motor Vehicle Crashes</a:t>
            </a:r>
          </a:p>
        </p:txBody>
      </p:sp>
    </p:spTree>
    <p:extLst>
      <p:ext uri="{BB962C8B-B14F-4D97-AF65-F5344CB8AC3E}">
        <p14:creationId xmlns:p14="http://schemas.microsoft.com/office/powerpoint/2010/main" val="1177138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Percent of Motor Vehicle Crashes That</a:t>
            </a:r>
          </a:p>
          <a:p>
            <a:pPr algn="ctr"/>
            <a:r>
              <a:rPr lang="en-US" sz="2400" b="1" dirty="0" smtClean="0">
                <a:latin typeface="+mj-lt"/>
              </a:rPr>
              <a:t>Were Alcohol-Related, 3 Year Rolling Averages, 2000 – 14</a:t>
            </a:r>
          </a:p>
          <a:p>
            <a:pPr algn="ctr"/>
            <a:endParaRPr lang="en-US" sz="2600" b="1" dirty="0" smtClean="0">
              <a:latin typeface="+mj-lt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" y="6458046"/>
            <a:ext cx="3352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Motor Vehicles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214328"/>
              </p:ext>
            </p:extLst>
          </p:nvPr>
        </p:nvGraphicFramePr>
        <p:xfrm>
          <a:off x="95250" y="1298952"/>
          <a:ext cx="9144000" cy="515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33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+mj-lt"/>
              </a:rPr>
              <a:t>Percent of Motor Vehicle Crash Fatalities </a:t>
            </a:r>
          </a:p>
          <a:p>
            <a:pPr algn="ctr"/>
            <a:r>
              <a:rPr lang="en-US" sz="2600" b="1" dirty="0" smtClean="0">
                <a:latin typeface="+mj-lt"/>
              </a:rPr>
              <a:t>That Were Alcohol-Related, 3 Year Rolling Averages, 2000-2014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0" y="6553200"/>
            <a:ext cx="3352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Motor Vehicles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900274"/>
              </p:ext>
            </p:extLst>
          </p:nvPr>
        </p:nvGraphicFramePr>
        <p:xfrm>
          <a:off x="19050" y="1749862"/>
          <a:ext cx="9144000" cy="515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9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4940" y="457200"/>
            <a:ext cx="7620000" cy="9144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Teen Pregnancy: Ages 15-17 Years</a:t>
            </a:r>
            <a:endParaRPr lang="en-US" sz="2700" dirty="0"/>
          </a:p>
        </p:txBody>
      </p:sp>
      <p:sp>
        <p:nvSpPr>
          <p:cNvPr id="5" name="TextBox 1"/>
          <p:cNvSpPr txBox="1"/>
          <p:nvPr/>
        </p:nvSpPr>
        <p:spPr>
          <a:xfrm>
            <a:off x="3048000" y="6444018"/>
            <a:ext cx="53169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Health. Division of Health</a:t>
            </a:r>
            <a:r>
              <a:rPr lang="en-US" sz="1200" dirty="0" smtClean="0"/>
              <a:t> Statistics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829218"/>
              </p:ext>
            </p:extLst>
          </p:nvPr>
        </p:nvGraphicFramePr>
        <p:xfrm>
          <a:off x="0" y="1249891"/>
          <a:ext cx="9143999" cy="519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20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11" t="3743" r="62224" b="7620"/>
          <a:stretch/>
        </p:blipFill>
        <p:spPr>
          <a:xfrm>
            <a:off x="227884" y="1027491"/>
            <a:ext cx="5055973" cy="3416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926" t="3743" r="697" b="2829"/>
          <a:stretch/>
        </p:blipFill>
        <p:spPr>
          <a:xfrm>
            <a:off x="0" y="4419599"/>
            <a:ext cx="6477000" cy="241780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90388"/>
              </p:ext>
            </p:extLst>
          </p:nvPr>
        </p:nvGraphicFramePr>
        <p:xfrm>
          <a:off x="5265322" y="1750914"/>
          <a:ext cx="3843667" cy="196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43"/>
                <a:gridCol w="1524000"/>
                <a:gridCol w="1583724"/>
              </a:tblGrid>
              <a:tr h="872696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+mj-lt"/>
                        </a:rPr>
                        <a:t>%</a:t>
                      </a:r>
                      <a:r>
                        <a:rPr lang="en-US" sz="1700" baseline="0" dirty="0" smtClean="0">
                          <a:latin typeface="+mj-lt"/>
                        </a:rPr>
                        <a:t> of Food-at-Home Expenditures</a:t>
                      </a:r>
                      <a:endParaRPr lang="en-US" sz="17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+mj-lt"/>
                        </a:rPr>
                        <a:t>Average Expenditures (USD)</a:t>
                      </a:r>
                      <a:endParaRPr lang="en-US" sz="1700" dirty="0">
                        <a:latin typeface="+mj-lt"/>
                      </a:endParaRPr>
                    </a:p>
                  </a:txBody>
                  <a:tcPr/>
                </a:tc>
              </a:tr>
              <a:tr h="28314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TJHD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</a:rPr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j-lt"/>
                        </a:rPr>
                        <a:t>$877.76 </a:t>
                      </a:r>
                    </a:p>
                  </a:txBody>
                  <a:tcPr marL="9525" marR="9525" marT="9525" marB="0" anchor="b"/>
                </a:tc>
              </a:tr>
              <a:tr h="28314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VA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</a:rPr>
                        <a:t>1.4%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j-lt"/>
                        </a:rPr>
                        <a:t>$823.43 </a:t>
                      </a:r>
                    </a:p>
                  </a:txBody>
                  <a:tcPr marL="9525" marR="9525" marT="9525" marB="0" anchor="b"/>
                </a:tc>
              </a:tr>
              <a:tr h="28314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U.S.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</a:rPr>
                        <a:t>1.6%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j-lt"/>
                        </a:rPr>
                        <a:t>$822.70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876800" y="6096000"/>
            <a:ext cx="4191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Community Commons. Community Health Needs Assessment Report. Nielsen, Nielsen </a:t>
            </a:r>
            <a:r>
              <a:rPr lang="en-US" sz="1200" dirty="0" err="1">
                <a:latin typeface="+mj-lt"/>
              </a:rPr>
              <a:t>SiteReports</a:t>
            </a:r>
            <a:r>
              <a:rPr lang="en-US" sz="1200" dirty="0">
                <a:latin typeface="+mj-lt"/>
              </a:rPr>
              <a:t>. 2014. Source geography: Tract.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04271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Cigarette Expenditures, 2014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37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924800" cy="2590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Maternal &amp; Child Health</a:t>
            </a:r>
            <a:endParaRPr lang="en-US" sz="44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42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620000" cy="762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  <a:t>Infant Mortality by Race</a:t>
            </a:r>
            <a:endParaRPr 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52400" y="6444018"/>
            <a:ext cx="53169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Health. Division of Health</a:t>
            </a:r>
            <a:r>
              <a:rPr lang="en-US" sz="1200" dirty="0" smtClean="0">
                <a:latin typeface="+mj-lt"/>
              </a:rPr>
              <a:t> Statistics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269332"/>
              </p:ext>
            </p:extLst>
          </p:nvPr>
        </p:nvGraphicFramePr>
        <p:xfrm>
          <a:off x="76201" y="1046518"/>
          <a:ext cx="9067799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93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620000" cy="762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  <a:t>Low Birth Weight by Race</a:t>
            </a:r>
            <a:endParaRPr 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52400" y="6444018"/>
            <a:ext cx="53169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 of Health. Division of Health</a:t>
            </a:r>
            <a:r>
              <a:rPr lang="en-US" sz="1200" dirty="0" smtClean="0">
                <a:latin typeface="+mj-lt"/>
              </a:rPr>
              <a:t> Statistics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95574"/>
              </p:ext>
            </p:extLst>
          </p:nvPr>
        </p:nvGraphicFramePr>
        <p:xfrm>
          <a:off x="0" y="1062036"/>
          <a:ext cx="9144000" cy="538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64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6200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Pregnant Women with Prenatal Care</a:t>
            </a:r>
            <a:endParaRPr lang="en-US" sz="2000" dirty="0"/>
          </a:p>
        </p:txBody>
      </p:sp>
      <p:sp>
        <p:nvSpPr>
          <p:cNvPr id="5" name="TextBox 1"/>
          <p:cNvSpPr txBox="1"/>
          <p:nvPr/>
        </p:nvSpPr>
        <p:spPr>
          <a:xfrm>
            <a:off x="3048000" y="6444018"/>
            <a:ext cx="53169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Health. Division of Health</a:t>
            </a:r>
            <a:r>
              <a:rPr lang="en-US" sz="1200" dirty="0" smtClean="0"/>
              <a:t> Statistics</a:t>
            </a:r>
            <a:endParaRPr lang="en-US" sz="1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992562"/>
              </p:ext>
            </p:extLst>
          </p:nvPr>
        </p:nvGraphicFramePr>
        <p:xfrm>
          <a:off x="0" y="1295400"/>
          <a:ext cx="9144000" cy="514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96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924800" cy="2590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Mental Health</a:t>
            </a:r>
            <a:endParaRPr lang="en-US" sz="4400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53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457200"/>
            <a:ext cx="76200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Mental Health Diagnoses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304800" y="6413449"/>
            <a:ext cx="17526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Region 10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557447"/>
              </p:ext>
            </p:extLst>
          </p:nvPr>
        </p:nvGraphicFramePr>
        <p:xfrm>
          <a:off x="0" y="9906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68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2900" b="1" dirty="0" smtClean="0">
                <a:solidFill>
                  <a:schemeClr val="tx1"/>
                </a:solidFill>
              </a:rPr>
              <a:t>Adolescent Mental Health-Suicide Attempts in High School Students (Grades 9-12) by Gender</a:t>
            </a:r>
            <a:r>
              <a:rPr lang="en-US" sz="3300" b="1" dirty="0" smtClean="0">
                <a:solidFill>
                  <a:schemeClr val="tx1"/>
                </a:solidFill>
              </a:rPr>
              <a:t>,</a:t>
            </a:r>
            <a:r>
              <a:rPr lang="en-US" sz="2400" dirty="0" smtClean="0"/>
              <a:t> 2011-13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8100" y="6403075"/>
            <a:ext cx="6934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Centers for Disease Control &amp; Prevention (CDC). Youth Risk Behavior Survey (YRBS)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876846"/>
              </p:ext>
            </p:extLst>
          </p:nvPr>
        </p:nvGraphicFramePr>
        <p:xfrm>
          <a:off x="76200" y="1828800"/>
          <a:ext cx="8991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4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510039"/>
              </p:ext>
            </p:extLst>
          </p:nvPr>
        </p:nvGraphicFramePr>
        <p:xfrm>
          <a:off x="97971" y="685800"/>
          <a:ext cx="9067800" cy="560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0223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latin typeface="+mj-lt"/>
              </a:rPr>
              <a:t>Source: Centers for Disease Control &amp; Prevention (CDC). Youth Risk Behavior Surveillance System (</a:t>
            </a:r>
            <a:r>
              <a:rPr lang="en-US" sz="1400" baseline="0" dirty="0" err="1" smtClean="0">
                <a:latin typeface="+mj-lt"/>
              </a:rPr>
              <a:t>YRBSS</a:t>
            </a:r>
            <a:r>
              <a:rPr lang="en-US" sz="1400" baseline="0" dirty="0" smtClean="0">
                <a:latin typeface="+mj-lt"/>
              </a:rPr>
              <a:t>), 2013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03514" y="2286000"/>
            <a:ext cx="8229600" cy="468868"/>
            <a:chOff x="914400" y="2286000"/>
            <a:chExt cx="8229600" cy="46886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14400" y="2743200"/>
              <a:ext cx="8229600" cy="11668"/>
            </a:xfrm>
            <a:prstGeom prst="line">
              <a:avLst/>
            </a:prstGeom>
            <a:ln w="50800">
              <a:solidFill>
                <a:srgbClr val="4D762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501243" y="22860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D7620"/>
                  </a:solidFill>
                  <a:latin typeface="+mj-lt"/>
                </a:rPr>
                <a:t>HP 2020 Goal = 21%</a:t>
              </a:r>
              <a:endParaRPr lang="en-US" dirty="0">
                <a:solidFill>
                  <a:srgbClr val="4D762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0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12106</TotalTime>
  <Words>4196</Words>
  <Application>Microsoft Office PowerPoint</Application>
  <PresentationFormat>On-screen Show (4:3)</PresentationFormat>
  <Paragraphs>545</Paragraphs>
  <Slides>86</Slides>
  <Notes>77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Urban</vt:lpstr>
      <vt:lpstr>PowerPoint Presentation</vt:lpstr>
      <vt:lpstr>Improving Community Health  through Planning and Partnerships</vt:lpstr>
      <vt:lpstr>Things to keep in mind…</vt:lpstr>
      <vt:lpstr>Healthy People 2020: Eliminate health disparities to achieve health 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 Screening Behaviors, Incidence, and Mortality</vt:lpstr>
      <vt:lpstr>PowerPoint Presentation</vt:lpstr>
      <vt:lpstr>Breast Cancer Incidence</vt:lpstr>
      <vt:lpstr>Breast Cancer Mortality</vt:lpstr>
      <vt:lpstr>Prostate Cancer: Screening</vt:lpstr>
      <vt:lpstr>Prostate Cancer Incidence</vt:lpstr>
      <vt:lpstr>Prostate Cancer Mortality</vt:lpstr>
      <vt:lpstr>Cervical Cancer: Screening</vt:lpstr>
      <vt:lpstr>Cervical Cancer Incidence</vt:lpstr>
      <vt:lpstr>Cervical Cancer Mortality</vt:lpstr>
      <vt:lpstr>Cervical Cancer Mortality-Racial Disparity</vt:lpstr>
      <vt:lpstr>Colorectal Cancer: Screening</vt:lpstr>
      <vt:lpstr>Colorectal Cancer Incidence</vt:lpstr>
      <vt:lpstr>Colorectal Cancer Mortality</vt:lpstr>
      <vt:lpstr>Physical Activity, Diet, and Obesity</vt:lpstr>
      <vt:lpstr>Percent of Adults (Age 20+ Years) Reporting No Leisure Time Physical Activity, 2011-14</vt:lpstr>
      <vt:lpstr>Percent of Adults (Age 20+ Years) Reporting No Leisure Time Physical Activity, 2011-14</vt:lpstr>
      <vt:lpstr>Physical Activity in High School Students in VA and the U.S., 2011-13</vt:lpstr>
      <vt:lpstr>Screen Time Behavior Among High School Students in VA and the US, 2011 - 2013</vt:lpstr>
      <vt:lpstr>Soda Expenditures, 2014</vt:lpstr>
      <vt:lpstr>Fruit and Vegetable Expenditures, 2014</vt:lpstr>
      <vt:lpstr>PowerPoint Presentation</vt:lpstr>
      <vt:lpstr>PowerPoint Presentation</vt:lpstr>
      <vt:lpstr>PowerPoint Presentation</vt:lpstr>
      <vt:lpstr>PowerPoint Presentation</vt:lpstr>
      <vt:lpstr>Percentage of Adults Who are Obese, 3 Year Rolling Averages, 2000-13</vt:lpstr>
      <vt:lpstr>Albemarle &amp; Charlottesville Fifth Grade Students Who are Overweight or Obese, 2004-2014</vt:lpstr>
      <vt:lpstr>Leading Causes of Death</vt:lpstr>
      <vt:lpstr>Leading Causes in Virginia </vt:lpstr>
      <vt:lpstr>Leading Causes of Death-TJHD</vt:lpstr>
      <vt:lpstr>Hypertension &amp; Heart Disease</vt:lpstr>
      <vt:lpstr>PowerPoint Presentation</vt:lpstr>
      <vt:lpstr>Hypertension-Older Adults  (Adults aged 65+ years)</vt:lpstr>
      <vt:lpstr>Adults with Heart Disease</vt:lpstr>
      <vt:lpstr>Heart Disease-Older Adults (Adults Age 65+ years)</vt:lpstr>
      <vt:lpstr>Heart Disease Deaths</vt:lpstr>
      <vt:lpstr>Heart Disease Deaths</vt:lpstr>
      <vt:lpstr>Heart Disease Deaths by Race</vt:lpstr>
      <vt:lpstr>Stroke  (Cerebrovascular Disease)</vt:lpstr>
      <vt:lpstr>PowerPoint Presentation</vt:lpstr>
      <vt:lpstr>Stroke-Related Deaths by Race</vt:lpstr>
      <vt:lpstr>Diabetes</vt:lpstr>
      <vt:lpstr>PowerPoint Presentation</vt:lpstr>
      <vt:lpstr>PowerPoint Presentation</vt:lpstr>
      <vt:lpstr>PowerPoint Presentation</vt:lpstr>
      <vt:lpstr>Diabetes-Related Deaths by Race</vt:lpstr>
      <vt:lpstr>Chronic Lower Respiratory Diseases  (COPD &amp; Asthma)</vt:lpstr>
      <vt:lpstr>Chronic Obstructive Pulmonary Disease -Deaths</vt:lpstr>
      <vt:lpstr>Asthma</vt:lpstr>
      <vt:lpstr>COPD + Asthma Deaths </vt:lpstr>
      <vt:lpstr>Communicable Diseases </vt:lpstr>
      <vt:lpstr>New HIV Infections by Race</vt:lpstr>
      <vt:lpstr>PowerPoint Presentation</vt:lpstr>
      <vt:lpstr>Unintentional Injuries</vt:lpstr>
      <vt:lpstr>PowerPoint Presentation</vt:lpstr>
      <vt:lpstr>Unintentional Injury Deaths</vt:lpstr>
      <vt:lpstr>Unintentional Injury Deaths by 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Teen Pregnancy: Ages 15-17 Years</vt:lpstr>
      <vt:lpstr>Maternal &amp; Child Health</vt:lpstr>
      <vt:lpstr>Infant Mortality by Race</vt:lpstr>
      <vt:lpstr>Low Birth Weight by Race</vt:lpstr>
      <vt:lpstr>Pregnant Women with Prenatal Care</vt:lpstr>
      <vt:lpstr>Mental Health</vt:lpstr>
      <vt:lpstr>Mental Health Diagnoses</vt:lpstr>
      <vt:lpstr>Adolescent Mental Health-Suicide Attempts in High School Students (Grades 9-12) by Gender, 2011-13 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 3 Branding</dc:title>
  <dc:creator>ipc63501</dc:creator>
  <cp:lastModifiedBy>Jillian Regan</cp:lastModifiedBy>
  <cp:revision>721</cp:revision>
  <dcterms:created xsi:type="dcterms:W3CDTF">2015-12-15T18:55:50Z</dcterms:created>
  <dcterms:modified xsi:type="dcterms:W3CDTF">2016-05-18T12:02:48Z</dcterms:modified>
</cp:coreProperties>
</file>