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omments/comment1.xml" ContentType="application/vnd.openxmlformats-officedocument.presentationml.comments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omments/comment2.xml" ContentType="application/vnd.openxmlformats-officedocument.presentationml.comments+xml"/>
  <Override PartName="/ppt/charts/chart7.xml" ContentType="application/vnd.openxmlformats-officedocument.drawingml.chart+xml"/>
  <Override PartName="/ppt/notesSlides/notesSlide10.xml" ContentType="application/vnd.openxmlformats-officedocument.presentationml.notesSlide+xml"/>
  <Override PartName="/ppt/charts/chart8.xml" ContentType="application/vnd.openxmlformats-officedocument.drawingml.chart+xml"/>
  <Override PartName="/ppt/notesSlides/notesSlide11.xml" ContentType="application/vnd.openxmlformats-officedocument.presentationml.notesSlide+xml"/>
  <Override PartName="/ppt/charts/chart9.xml" ContentType="application/vnd.openxmlformats-officedocument.drawingml.chart+xml"/>
  <Override PartName="/ppt/notesSlides/notesSlide12.xml" ContentType="application/vnd.openxmlformats-officedocument.presentationml.notesSlide+xml"/>
  <Override PartName="/ppt/charts/chart10.xml" ContentType="application/vnd.openxmlformats-officedocument.drawingml.chart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notesSlides/notesSlide14.xml" ContentType="application/vnd.openxmlformats-officedocument.presentationml.notesSlide+xml"/>
  <Override PartName="/ppt/charts/chart12.xml" ContentType="application/vnd.openxmlformats-officedocument.drawingml.chart+xml"/>
  <Override PartName="/ppt/notesSlides/notesSlide15.xml" ContentType="application/vnd.openxmlformats-officedocument.presentationml.notesSlide+xml"/>
  <Override PartName="/ppt/charts/chart13.xml" ContentType="application/vnd.openxmlformats-officedocument.drawingml.chart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notesSlides/notesSlide17.xml" ContentType="application/vnd.openxmlformats-officedocument.presentationml.notesSlide+xml"/>
  <Override PartName="/ppt/charts/chart15.xml" ContentType="application/vnd.openxmlformats-officedocument.drawingml.chart+xml"/>
  <Override PartName="/ppt/notesSlides/notesSlide18.xml" ContentType="application/vnd.openxmlformats-officedocument.presentationml.notesSlide+xml"/>
  <Override PartName="/ppt/charts/chart16.xml" ContentType="application/vnd.openxmlformats-officedocument.drawingml.chart+xml"/>
  <Override PartName="/ppt/comments/comment3.xml" ContentType="application/vnd.openxmlformats-officedocument.presentationml.comments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notesSlides/notesSlide2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2.xml" ContentType="application/vnd.openxmlformats-officedocument.presentationml.notesSlide+xml"/>
  <Override PartName="/ppt/charts/chart19.xml" ContentType="application/vnd.openxmlformats-officedocument.drawingml.chart+xml"/>
  <Override PartName="/ppt/notesSlides/notesSlide23.xml" ContentType="application/vnd.openxmlformats-officedocument.presentationml.notesSlide+xml"/>
  <Override PartName="/ppt/charts/chart20.xml" ContentType="application/vnd.openxmlformats-officedocument.drawingml.chart+xml"/>
  <Override PartName="/ppt/notesSlides/notesSlide24.xml" ContentType="application/vnd.openxmlformats-officedocument.presentationml.notesSlide+xml"/>
  <Override PartName="/ppt/charts/chart21.xml" ContentType="application/vnd.openxmlformats-officedocument.drawingml.chart+xml"/>
  <Override PartName="/ppt/notesSlides/notesSlide25.xml" ContentType="application/vnd.openxmlformats-officedocument.presentationml.notesSlide+xml"/>
  <Override PartName="/ppt/charts/chart22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23.xml" ContentType="application/vnd.openxmlformats-officedocument.drawingml.chart+xml"/>
  <Override PartName="/ppt/notesSlides/notesSlide28.xml" ContentType="application/vnd.openxmlformats-officedocument.presentationml.notesSlide+xml"/>
  <Override PartName="/ppt/charts/chart24.xml" ContentType="application/vnd.openxmlformats-officedocument.drawingml.chart+xml"/>
  <Override PartName="/ppt/notesSlides/notesSlide29.xml" ContentType="application/vnd.openxmlformats-officedocument.presentationml.notesSlide+xml"/>
  <Override PartName="/ppt/charts/chart25.xml" ContentType="application/vnd.openxmlformats-officedocument.drawingml.chart+xml"/>
  <Override PartName="/ppt/comments/comment4.xml" ContentType="application/vnd.openxmlformats-officedocument.presentationml.comments+xml"/>
  <Override PartName="/ppt/notesSlides/notesSlide30.xml" ContentType="application/vnd.openxmlformats-officedocument.presentationml.notesSlide+xml"/>
  <Override PartName="/ppt/charts/chart26.xml" ContentType="application/vnd.openxmlformats-officedocument.drawingml.chart+xml"/>
  <Override PartName="/ppt/notesSlides/notesSlide31.xml" ContentType="application/vnd.openxmlformats-officedocument.presentationml.notesSlide+xml"/>
  <Override PartName="/ppt/charts/chart27.xml" ContentType="application/vnd.openxmlformats-officedocument.drawingml.chart+xml"/>
  <Override PartName="/ppt/notesSlides/notesSlide32.xml" ContentType="application/vnd.openxmlformats-officedocument.presentationml.notesSlide+xml"/>
  <Override PartName="/ppt/charts/chart28.xml" ContentType="application/vnd.openxmlformats-officedocument.drawingml.chart+xml"/>
  <Override PartName="/ppt/comments/comment5.xml" ContentType="application/vnd.openxmlformats-officedocument.presentationml.comments+xml"/>
  <Override PartName="/ppt/notesSlides/notesSlide33.xml" ContentType="application/vnd.openxmlformats-officedocument.presentationml.notesSlide+xml"/>
  <Override PartName="/ppt/charts/chart29.xml" ContentType="application/vnd.openxmlformats-officedocument.drawingml.chart+xml"/>
  <Override PartName="/ppt/notesSlides/notesSlide34.xml" ContentType="application/vnd.openxmlformats-officedocument.presentationml.notesSlide+xml"/>
  <Override PartName="/ppt/charts/chart30.xml" ContentType="application/vnd.openxmlformats-officedocument.drawingml.chart+xml"/>
  <Override PartName="/ppt/theme/themeOverride2.xml" ContentType="application/vnd.openxmlformats-officedocument.themeOverride+xml"/>
  <Override PartName="/ppt/notesSlides/notesSlide35.xml" ContentType="application/vnd.openxmlformats-officedocument.presentationml.notesSlide+xml"/>
  <Override PartName="/ppt/charts/chart31.xml" ContentType="application/vnd.openxmlformats-officedocument.drawingml.chart+xml"/>
  <Override PartName="/ppt/theme/themeOverride3.xml" ContentType="application/vnd.openxmlformats-officedocument.themeOverride+xml"/>
  <Override PartName="/ppt/notesSlides/notesSlide36.xml" ContentType="application/vnd.openxmlformats-officedocument.presentationml.notesSlide+xml"/>
  <Override PartName="/ppt/charts/chart32.xml" ContentType="application/vnd.openxmlformats-officedocument.drawingml.chart+xml"/>
  <Override PartName="/ppt/theme/themeOverride4.xml" ContentType="application/vnd.openxmlformats-officedocument.themeOverride+xml"/>
  <Override PartName="/ppt/notesSlides/notesSlide37.xml" ContentType="application/vnd.openxmlformats-officedocument.presentationml.notesSlide+xml"/>
  <Override PartName="/ppt/charts/chart33.xml" ContentType="application/vnd.openxmlformats-officedocument.drawingml.chart+xml"/>
  <Override PartName="/ppt/theme/themeOverride5.xml" ContentType="application/vnd.openxmlformats-officedocument.themeOverride+xml"/>
  <Override PartName="/ppt/notesSlides/notesSlide38.xml" ContentType="application/vnd.openxmlformats-officedocument.presentationml.notesSlide+xml"/>
  <Override PartName="/ppt/charts/chart34.xml" ContentType="application/vnd.openxmlformats-officedocument.drawingml.chart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1"/>
  </p:sldMasterIdLst>
  <p:notesMasterIdLst>
    <p:notesMasterId r:id="rId58"/>
  </p:notesMasterIdLst>
  <p:sldIdLst>
    <p:sldId id="256" r:id="rId2"/>
    <p:sldId id="306" r:id="rId3"/>
    <p:sldId id="308" r:id="rId4"/>
    <p:sldId id="259" r:id="rId5"/>
    <p:sldId id="304" r:id="rId6"/>
    <p:sldId id="287" r:id="rId7"/>
    <p:sldId id="522" r:id="rId8"/>
    <p:sldId id="438" r:id="rId9"/>
    <p:sldId id="525" r:id="rId10"/>
    <p:sldId id="439" r:id="rId11"/>
    <p:sldId id="544" r:id="rId12"/>
    <p:sldId id="494" r:id="rId13"/>
    <p:sldId id="339" r:id="rId14"/>
    <p:sldId id="441" r:id="rId15"/>
    <p:sldId id="545" r:id="rId16"/>
    <p:sldId id="547" r:id="rId17"/>
    <p:sldId id="440" r:id="rId18"/>
    <p:sldId id="496" r:id="rId19"/>
    <p:sldId id="527" r:id="rId20"/>
    <p:sldId id="497" r:id="rId21"/>
    <p:sldId id="442" r:id="rId22"/>
    <p:sldId id="528" r:id="rId23"/>
    <p:sldId id="498" r:id="rId24"/>
    <p:sldId id="542" r:id="rId25"/>
    <p:sldId id="543" r:id="rId26"/>
    <p:sldId id="549" r:id="rId27"/>
    <p:sldId id="341" r:id="rId28"/>
    <p:sldId id="529" r:id="rId29"/>
    <p:sldId id="530" r:id="rId30"/>
    <p:sldId id="531" r:id="rId31"/>
    <p:sldId id="369" r:id="rId32"/>
    <p:sldId id="532" r:id="rId33"/>
    <p:sldId id="537" r:id="rId34"/>
    <p:sldId id="541" r:id="rId35"/>
    <p:sldId id="370" r:id="rId36"/>
    <p:sldId id="372" r:id="rId37"/>
    <p:sldId id="371" r:id="rId38"/>
    <p:sldId id="548" r:id="rId39"/>
    <p:sldId id="503" r:id="rId40"/>
    <p:sldId id="375" r:id="rId41"/>
    <p:sldId id="376" r:id="rId42"/>
    <p:sldId id="546" r:id="rId43"/>
    <p:sldId id="505" r:id="rId44"/>
    <p:sldId id="539" r:id="rId45"/>
    <p:sldId id="538" r:id="rId46"/>
    <p:sldId id="540" r:id="rId47"/>
    <p:sldId id="506" r:id="rId48"/>
    <p:sldId id="377" r:id="rId49"/>
    <p:sldId id="550" r:id="rId50"/>
    <p:sldId id="551" r:id="rId51"/>
    <p:sldId id="552" r:id="rId52"/>
    <p:sldId id="553" r:id="rId53"/>
    <p:sldId id="554" r:id="rId54"/>
    <p:sldId id="555" r:id="rId55"/>
    <p:sldId id="556" r:id="rId56"/>
    <p:sldId id="305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89343D4-2118-4F85-997C-1C85156EC513}">
          <p14:sldIdLst>
            <p14:sldId id="256"/>
            <p14:sldId id="306"/>
            <p14:sldId id="308"/>
            <p14:sldId id="259"/>
            <p14:sldId id="304"/>
            <p14:sldId id="287"/>
            <p14:sldId id="522"/>
            <p14:sldId id="438"/>
            <p14:sldId id="525"/>
            <p14:sldId id="439"/>
            <p14:sldId id="544"/>
            <p14:sldId id="494"/>
            <p14:sldId id="339"/>
            <p14:sldId id="441"/>
            <p14:sldId id="545"/>
            <p14:sldId id="547"/>
            <p14:sldId id="440"/>
            <p14:sldId id="496"/>
            <p14:sldId id="527"/>
            <p14:sldId id="497"/>
            <p14:sldId id="442"/>
            <p14:sldId id="528"/>
            <p14:sldId id="498"/>
            <p14:sldId id="542"/>
            <p14:sldId id="543"/>
            <p14:sldId id="549"/>
            <p14:sldId id="341"/>
            <p14:sldId id="529"/>
            <p14:sldId id="530"/>
            <p14:sldId id="531"/>
            <p14:sldId id="369"/>
            <p14:sldId id="532"/>
            <p14:sldId id="537"/>
            <p14:sldId id="541"/>
            <p14:sldId id="370"/>
            <p14:sldId id="372"/>
            <p14:sldId id="371"/>
            <p14:sldId id="548"/>
            <p14:sldId id="503"/>
            <p14:sldId id="375"/>
            <p14:sldId id="376"/>
            <p14:sldId id="546"/>
            <p14:sldId id="505"/>
            <p14:sldId id="539"/>
            <p14:sldId id="538"/>
            <p14:sldId id="540"/>
            <p14:sldId id="506"/>
            <p14:sldId id="377"/>
            <p14:sldId id="550"/>
            <p14:sldId id="551"/>
            <p14:sldId id="552"/>
            <p14:sldId id="553"/>
            <p14:sldId id="554"/>
            <p14:sldId id="555"/>
            <p14:sldId id="556"/>
            <p14:sldId id="305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illian Regan" initials="JKR" lastIdx="2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94BE"/>
    <a:srgbClr val="FFC000"/>
    <a:srgbClr val="A04DA3"/>
    <a:srgbClr val="8B5D3D"/>
    <a:srgbClr val="C4652D"/>
    <a:srgbClr val="C69B7E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8" autoAdjust="0"/>
    <p:restoredTop sz="88395" autoAdjust="0"/>
  </p:normalViewPr>
  <p:slideViewPr>
    <p:cSldViewPr>
      <p:cViewPr>
        <p:scale>
          <a:sx n="70" d="100"/>
          <a:sy n="70" d="100"/>
        </p:scale>
        <p:origin x="-1854" y="-12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7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1%20Demographics\Population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Dental%20Care%20Utilization%20and%20No%20PCP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3%20Health%20Care%20Access%20Resource%20Availability\Insurance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3%20Health%20Care%20Access%20Resource%20Availability\Insurance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3%20Health%20Care%20Access%20Resource%20Availability\Insurance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3%20Health%20Care%20Access%20Resource%20Availability\Insurance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3%20Health%20Care%20Access%20Resource%20Availability\Insurance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3%20Health%20Care%20Access%20Resource%20Availability\Insurance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2%20Environmental%20Quality\Housing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2%20Environmental%20Quality\Housing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2%20Socioeconomic\Homelessness%20revised%2011.14.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1%20Demographics\Population.xls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2%20Socioeconomic\Homelessness%20revised%2011.14.14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2%20Environmental%20Quality\Food\Food%20Stores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2%20Environmental%20Quality\Food\Food%20Stores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2%20Environmental%20Quality\Food\Food%20Stores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2%20Environmental%20Quality\Food\Food%20Environment%20Index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2%20Environmental%20Quality\Food\Food%20Environment%20Index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Community%20Resources\Child%20Care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Community%20Resources\Recreational%20Facilities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Community%20Resources\JAUNT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Community%20Safety\Crim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1%20Demographics\Persons%20with%20Disabilities.xlsx" TargetMode="External"/></Relationships>
</file>

<file path=ppt/charts/_rels/chart30.xml.rels><?xml version="1.0" encoding="UTF-8" standalone="yes"?>
<Relationships xmlns="http://schemas.openxmlformats.org/package/2006/relationships"><Relationship Id="rId2" Type="http://schemas.openxmlformats.org/officeDocument/2006/relationships/oleObject" Target="file:///\\Wcs02246\d\CommHealth_CHA%20CHIP\Updated%20Data\Quantitative%20Data\Section%202-Strengths%20and%20risks%20in%20our%20community\Community%20Safety\Crime.xlsx" TargetMode="External"/><Relationship Id="rId1" Type="http://schemas.openxmlformats.org/officeDocument/2006/relationships/themeOverride" Target="../theme/themeOverride2.xml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oleObject" Target="file:///\\Wcs02246\d\CommHealth_CHA%20CHIP\Updated%20Data\Quantitative%20Data\Section%202-Strengths%20and%20risks%20in%20our%20community\Community%20Safety\Crime.xlsx" TargetMode="External"/><Relationship Id="rId1" Type="http://schemas.openxmlformats.org/officeDocument/2006/relationships/themeOverride" Target="../theme/themeOverride3.xml"/></Relationships>
</file>

<file path=ppt/charts/_rels/chart32.xml.rels><?xml version="1.0" encoding="UTF-8" standalone="yes"?>
<Relationships xmlns="http://schemas.openxmlformats.org/package/2006/relationships"><Relationship Id="rId2" Type="http://schemas.openxmlformats.org/officeDocument/2006/relationships/oleObject" Target="file:///\\Wcs02246\d\CommHealth_CHA%20CHIP\Updated%20Data\Quantitative%20Data\Section%202-Strengths%20and%20risks%20in%20our%20community\Community%20Safety\Crime.xlsx" TargetMode="External"/><Relationship Id="rId1" Type="http://schemas.openxmlformats.org/officeDocument/2006/relationships/themeOverride" Target="../theme/themeOverride4.xml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oleObject" Target="file:///\\Wcs02246\d\CommHealth_CHA%20CHIP\Updated%20Data\Quantitative%20Data\Section%202-Strengths%20and%20risks%20in%20our%20community\Community%20Safety\Crime.xlsx" TargetMode="External"/><Relationship Id="rId1" Type="http://schemas.openxmlformats.org/officeDocument/2006/relationships/themeOverride" Target="../theme/themeOverride5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Community%20Safety\Violence%20in%20School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Wcs02246\d\CommHealth_CHA%20CHIP\Updated%20Data\Quantitative%20Data\Section%201-Who%20are%20we%20and%20what%20do%20we%20bring%20to%20the%20table\1.1%20Demographics\Education%20and%20Literacy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2%20Socioeconomic\Socioeconomic%20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2%20Socioeconomic\Socioeconomic%20Dat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3%20Health%20Care%20Access%20Resource%20Availability\Copy-PCP%20and%20MH%20Providers%20in%20TJHD%20Ratio%20to%20Population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1-Who%20are%20we%20and%20what%20do%20we%20bring%20to%20the%20table\1.3%20Health%20Care%20Access%20Resource%20Availability\Primary%20Care%20and%20Mental%20Health%20Providers%20in%20TJHD%20Ratio%20to%20Population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Wcs02246\d\CommHealth_CHA%20CHIP\Updated%20Data\Quantitative%20Data\Section%202-Strengths%20and%20risks%20in%20our%20community\2.3%20Health%20Behaviors\Dental%20Care%20Utilization%20and%20No%20PC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9.0483130810948678E-2"/>
          <c:y val="4.9834001013031266E-2"/>
          <c:w val="0.90951686918905128"/>
          <c:h val="0.6834601924759404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'Population from Census Bureau'!$M$3</c:f>
              <c:strCache>
                <c:ptCount val="1"/>
                <c:pt idx="0">
                  <c:v>% Change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5"/>
              <c:layout>
                <c:manualLayout>
                  <c:x val="0"/>
                  <c:y val="0.1603765584834950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'Population from Census Bureau'!$I$4:$I$11</c:f>
              <c:strCache>
                <c:ptCount val="8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Virginia</c:v>
                </c:pt>
              </c:strCache>
            </c:strRef>
          </c:cat>
          <c:val>
            <c:numRef>
              <c:f>'Population from Census Bureau'!$M$4:$M$11</c:f>
              <c:numCache>
                <c:formatCode>0.0%</c:formatCode>
                <c:ptCount val="8"/>
                <c:pt idx="0">
                  <c:v>5.5764373042336064E-2</c:v>
                </c:pt>
                <c:pt idx="1">
                  <c:v>4.8717653824036804E-2</c:v>
                </c:pt>
                <c:pt idx="2">
                  <c:v>1.5608578879763342E-2</c:v>
                </c:pt>
                <c:pt idx="3">
                  <c:v>3.412487094495463E-2</c:v>
                </c:pt>
                <c:pt idx="4">
                  <c:v>3.6045003468766025E-2</c:v>
                </c:pt>
                <c:pt idx="5">
                  <c:v>-1.1318242343541944E-2</c:v>
                </c:pt>
                <c:pt idx="6">
                  <c:v>4.1288898735471556E-2</c:v>
                </c:pt>
                <c:pt idx="7">
                  <c:v>4.0652921426057462E-2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79072"/>
        <c:axId val="100980608"/>
      </c:barChart>
      <c:catAx>
        <c:axId val="1009790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Trebuchet MS" panose="020B0603020202020204" pitchFamily="34" charset="0"/>
                <a:ea typeface="Century Gothic"/>
                <a:cs typeface="Century Gothic"/>
              </a:defRPr>
            </a:pPr>
            <a:endParaRPr lang="en-US"/>
          </a:p>
        </c:txPr>
        <c:crossAx val="100980608"/>
        <c:crosses val="autoZero"/>
        <c:auto val="1"/>
        <c:lblAlgn val="ctr"/>
        <c:lblOffset val="250"/>
        <c:noMultiLvlLbl val="0"/>
      </c:catAx>
      <c:valAx>
        <c:axId val="100980608"/>
        <c:scaling>
          <c:orientation val="minMax"/>
          <c:max val="0.1"/>
          <c:min val="-2.0000000000000004E-2"/>
        </c:scaling>
        <c:delete val="0"/>
        <c:axPos val="l"/>
        <c:numFmt formatCode="0%" sourceLinked="0"/>
        <c:majorTickMark val="out"/>
        <c:minorTickMark val="none"/>
        <c:tickLblPos val="nextTo"/>
        <c:crossAx val="100979072"/>
        <c:crosses val="autoZero"/>
        <c:crossBetween val="between"/>
        <c:majorUnit val="2.0000000000000004E-2"/>
      </c:valAx>
    </c:plotArea>
    <c:plotVisOnly val="1"/>
    <c:dispBlanksAs val="gap"/>
    <c:showDLblsOverMax val="0"/>
  </c:chart>
  <c:txPr>
    <a:bodyPr/>
    <a:lstStyle/>
    <a:p>
      <a:pPr>
        <a:defRPr sz="18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/>
            </a:pPr>
            <a:r>
              <a:rPr lang="en-US" sz="2800"/>
              <a:t>Percent Adults with No Dental Exam in Past Year, 2006-10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'Dental Utilization'!$D$5</c:f>
              <c:strCache>
                <c:ptCount val="1"/>
                <c:pt idx="0">
                  <c:v>Percent Adults with No Dental Exam in Past Year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'Dental Utilization'!$A$6:$A$14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'Dental Utilization'!$D$6:$D$14</c:f>
              <c:numCache>
                <c:formatCode>0.0%</c:formatCode>
                <c:ptCount val="9"/>
                <c:pt idx="0">
                  <c:v>0.17799999999999999</c:v>
                </c:pt>
                <c:pt idx="1">
                  <c:v>0.17</c:v>
                </c:pt>
                <c:pt idx="2">
                  <c:v>0.17399999999999999</c:v>
                </c:pt>
                <c:pt idx="3">
                  <c:v>0.26500000000000001</c:v>
                </c:pt>
                <c:pt idx="4">
                  <c:v>0.56000000000000005</c:v>
                </c:pt>
                <c:pt idx="5">
                  <c:v>0.219</c:v>
                </c:pt>
                <c:pt idx="6">
                  <c:v>0.23799999999999999</c:v>
                </c:pt>
                <c:pt idx="7">
                  <c:v>0.24399999999999999</c:v>
                </c:pt>
                <c:pt idx="8">
                  <c:v>0.30199999999999999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91328"/>
        <c:axId val="116692864"/>
      </c:barChart>
      <c:catAx>
        <c:axId val="1166913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6692864"/>
        <c:crosses val="autoZero"/>
        <c:auto val="1"/>
        <c:lblAlgn val="ctr"/>
        <c:lblOffset val="100"/>
        <c:noMultiLvlLbl val="0"/>
      </c:catAx>
      <c:valAx>
        <c:axId val="11669286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166913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9882283464566943E-2"/>
          <c:y val="3.0766206347712387E-2"/>
          <c:w val="0.85022217847769033"/>
          <c:h val="0.73088337838367212"/>
        </c:manualLayout>
      </c:layout>
      <c:lineChart>
        <c:grouping val="standard"/>
        <c:varyColors val="0"/>
        <c:ser>
          <c:idx val="0"/>
          <c:order val="0"/>
          <c:tx>
            <c:strRef>
              <c:f>'Uninsured (18-64) '!$A$16</c:f>
              <c:strCache>
                <c:ptCount val="1"/>
                <c:pt idx="0">
                  <c:v>Albemarle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dLbls>
            <c:dLbl>
              <c:idx val="7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'Uninsured (18-64) '!$B$15:$I$15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'Uninsured (18-64) '!$B$16:$I$16</c:f>
              <c:numCache>
                <c:formatCode>0.0%</c:formatCode>
                <c:ptCount val="8"/>
                <c:pt idx="0">
                  <c:v>0.21</c:v>
                </c:pt>
                <c:pt idx="1">
                  <c:v>0.216</c:v>
                </c:pt>
                <c:pt idx="2">
                  <c:v>0.20799999999999999</c:v>
                </c:pt>
                <c:pt idx="3">
                  <c:v>0.13699999999999998</c:v>
                </c:pt>
                <c:pt idx="4">
                  <c:v>0.13700000000000001</c:v>
                </c:pt>
                <c:pt idx="5">
                  <c:v>0.153</c:v>
                </c:pt>
                <c:pt idx="6">
                  <c:v>0.14899999999999999</c:v>
                </c:pt>
                <c:pt idx="7">
                  <c:v>0.152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'Uninsured (18-64) '!$A$17</c:f>
              <c:strCache>
                <c:ptCount val="1"/>
                <c:pt idx="0">
                  <c:v>Charlottesville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'Uninsured (18-64) '!$B$15:$I$15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'Uninsured (18-64) '!$B$17:$I$17</c:f>
              <c:numCache>
                <c:formatCode>0.0%</c:formatCode>
                <c:ptCount val="8"/>
                <c:pt idx="0">
                  <c:v>0.27200000000000002</c:v>
                </c:pt>
                <c:pt idx="1">
                  <c:v>0.28799999999999998</c:v>
                </c:pt>
                <c:pt idx="2">
                  <c:v>0.28599999999999998</c:v>
                </c:pt>
                <c:pt idx="3">
                  <c:v>0.17399999999999999</c:v>
                </c:pt>
                <c:pt idx="4">
                  <c:v>0.17499999999999999</c:v>
                </c:pt>
                <c:pt idx="5">
                  <c:v>0.19700000000000001</c:v>
                </c:pt>
                <c:pt idx="6">
                  <c:v>0.19900000000000001</c:v>
                </c:pt>
                <c:pt idx="7">
                  <c:v>0.20300000000000001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'Uninsured (18-64) '!$A$18</c:f>
              <c:strCache>
                <c:ptCount val="1"/>
                <c:pt idx="0">
                  <c:v>Fluvanna</c:v>
                </c:pt>
              </c:strCache>
            </c:strRef>
          </c:tx>
          <c:spPr>
            <a:ln w="571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8577586206896538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18%</a:t>
                    </a:r>
                    <a:endParaRPr lang="en-US" dirty="0"/>
                  </a:p>
                </c:rich>
              </c:tx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'Uninsured (18-64) '!$B$15:$I$15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'Uninsured (18-64) '!$B$18:$I$18</c:f>
              <c:numCache>
                <c:formatCode>0.0%</c:formatCode>
                <c:ptCount val="8"/>
                <c:pt idx="0">
                  <c:v>0.18099999999999999</c:v>
                </c:pt>
                <c:pt idx="1">
                  <c:v>0.17399999999999999</c:v>
                </c:pt>
                <c:pt idx="2">
                  <c:v>0.17699999999999999</c:v>
                </c:pt>
                <c:pt idx="3">
                  <c:v>0.17600000000000002</c:v>
                </c:pt>
                <c:pt idx="4">
                  <c:v>0.16400000000000001</c:v>
                </c:pt>
                <c:pt idx="5">
                  <c:v>0.17499999999999999</c:v>
                </c:pt>
                <c:pt idx="6">
                  <c:v>0.16400000000000001</c:v>
                </c:pt>
                <c:pt idx="7">
                  <c:v>0.16900000000000001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'Uninsured (18-64) '!$A$19</c:f>
              <c:strCache>
                <c:ptCount val="1"/>
                <c:pt idx="0">
                  <c:v>Greene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8577586206896538E-2"/>
                  <c:y val="1.3835213887504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'Uninsured (18-64) '!$B$15:$I$15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'Uninsured (18-64) '!$B$19:$I$19</c:f>
              <c:numCache>
                <c:formatCode>0.0%</c:formatCode>
                <c:ptCount val="8"/>
                <c:pt idx="0">
                  <c:v>0.19900000000000001</c:v>
                </c:pt>
                <c:pt idx="1">
                  <c:v>0.20599999999999999</c:v>
                </c:pt>
                <c:pt idx="2">
                  <c:v>0.20899999999999999</c:v>
                </c:pt>
                <c:pt idx="3">
                  <c:v>0.188</c:v>
                </c:pt>
                <c:pt idx="4">
                  <c:v>0.19</c:v>
                </c:pt>
                <c:pt idx="5">
                  <c:v>0.20599999999999999</c:v>
                </c:pt>
                <c:pt idx="6">
                  <c:v>0.20799999999999999</c:v>
                </c:pt>
                <c:pt idx="7">
                  <c:v>0.20599999999999999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'Uninsured (18-64) '!$A$20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'Uninsured (18-64) '!$B$15:$I$15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'Uninsured (18-64) '!$B$20:$I$20</c:f>
              <c:numCache>
                <c:formatCode>0.0%</c:formatCode>
                <c:ptCount val="8"/>
                <c:pt idx="0">
                  <c:v>0.186</c:v>
                </c:pt>
                <c:pt idx="1">
                  <c:v>0.189</c:v>
                </c:pt>
                <c:pt idx="2">
                  <c:v>0.18</c:v>
                </c:pt>
                <c:pt idx="3">
                  <c:v>0.17499999999999999</c:v>
                </c:pt>
                <c:pt idx="4">
                  <c:v>0.183</c:v>
                </c:pt>
                <c:pt idx="5">
                  <c:v>0.192</c:v>
                </c:pt>
                <c:pt idx="6">
                  <c:v>0.19600000000000001</c:v>
                </c:pt>
                <c:pt idx="7">
                  <c:v>0.20200000000000001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'Uninsured (18-64) '!$A$21</c:f>
              <c:strCache>
                <c:ptCount val="1"/>
                <c:pt idx="0">
                  <c:v>Nelson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1.9612634627568107E-3"/>
                  <c:y val="-1.94845928915687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'Uninsured (18-64) '!$B$15:$I$15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'Uninsured (18-64) '!$B$21:$I$21</c:f>
              <c:numCache>
                <c:formatCode>0.0%</c:formatCode>
                <c:ptCount val="8"/>
                <c:pt idx="0">
                  <c:v>0.215</c:v>
                </c:pt>
                <c:pt idx="1">
                  <c:v>0.20799999999999999</c:v>
                </c:pt>
                <c:pt idx="2">
                  <c:v>0.21299999999999999</c:v>
                </c:pt>
                <c:pt idx="3">
                  <c:v>0.19699999999999998</c:v>
                </c:pt>
                <c:pt idx="4">
                  <c:v>0.20499999999999999</c:v>
                </c:pt>
                <c:pt idx="5">
                  <c:v>0.214</c:v>
                </c:pt>
                <c:pt idx="6">
                  <c:v>0.20899999999999999</c:v>
                </c:pt>
                <c:pt idx="7">
                  <c:v>0.20399999999999999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'Uninsured (18-64) '!$A$22</c:f>
              <c:strCache>
                <c:ptCount val="1"/>
                <c:pt idx="0">
                  <c:v>TJHD</c:v>
                </c:pt>
              </c:strCache>
            </c:strRef>
          </c:tx>
          <c:spPr>
            <a:ln w="38100">
              <a:solidFill>
                <a:schemeClr val="accent5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'Uninsured (18-64) '!$B$15:$I$15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'Uninsured (18-64) '!$B$22:$I$22</c:f>
              <c:numCache>
                <c:formatCode>0.0%</c:formatCode>
                <c:ptCount val="8"/>
                <c:pt idx="0">
                  <c:v>0.21462910839097263</c:v>
                </c:pt>
                <c:pt idx="1">
                  <c:v>0.22053152608708165</c:v>
                </c:pt>
                <c:pt idx="2">
                  <c:v>0.21604561333749894</c:v>
                </c:pt>
                <c:pt idx="3">
                  <c:v>0.16205180280038331</c:v>
                </c:pt>
                <c:pt idx="4">
                  <c:v>0.16306438836709292</c:v>
                </c:pt>
                <c:pt idx="5">
                  <c:v>0.17828570641051261</c:v>
                </c:pt>
                <c:pt idx="6">
                  <c:v>0.17710912597983555</c:v>
                </c:pt>
                <c:pt idx="7">
                  <c:v>0.18933333333333333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'Uninsured (18-64) '!$A$23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'Uninsured (18-64) '!$B$15:$I$15</c:f>
              <c:numCache>
                <c:formatCode>General</c:formatCod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'Uninsured (18-64) '!$B$23:$I$23</c:f>
              <c:numCache>
                <c:formatCode>0.0%</c:formatCode>
                <c:ptCount val="8"/>
                <c:pt idx="0">
                  <c:v>0.16700000000000001</c:v>
                </c:pt>
                <c:pt idx="1">
                  <c:v>0.17499999999999999</c:v>
                </c:pt>
                <c:pt idx="2">
                  <c:v>0.17100000000000001</c:v>
                </c:pt>
                <c:pt idx="3">
                  <c:v>0.154</c:v>
                </c:pt>
                <c:pt idx="4">
                  <c:v>0.161</c:v>
                </c:pt>
                <c:pt idx="5">
                  <c:v>0.17799999999999999</c:v>
                </c:pt>
                <c:pt idx="6">
                  <c:v>0.17299999999999999</c:v>
                </c:pt>
                <c:pt idx="7">
                  <c:v>0.17100000000000001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24160"/>
        <c:axId val="120125696"/>
      </c:lineChart>
      <c:catAx>
        <c:axId val="120124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125696"/>
        <c:crosses val="autoZero"/>
        <c:auto val="1"/>
        <c:lblAlgn val="ctr"/>
        <c:lblOffset val="100"/>
        <c:noMultiLvlLbl val="0"/>
      </c:catAx>
      <c:valAx>
        <c:axId val="120125696"/>
        <c:scaling>
          <c:orientation val="minMax"/>
          <c:max val="0.30000000000000004"/>
          <c:min val="0.1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0124160"/>
        <c:crosses val="autoZero"/>
        <c:crossBetween val="between"/>
        <c:majorUnit val="2.0000000000000004E-2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1.67259497100757E-2"/>
          <c:y val="0.88085086379127986"/>
          <c:w val="0.98327401574803153"/>
          <c:h val="0.11914913620872018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354153279492821"/>
          <c:y val="2.9074885833725011E-2"/>
          <c:w val="0.86909012457493806"/>
          <c:h val="0.74420159173651668"/>
        </c:manualLayout>
      </c:layout>
      <c:lineChart>
        <c:grouping val="standard"/>
        <c:varyColors val="0"/>
        <c:ser>
          <c:idx val="6"/>
          <c:order val="0"/>
          <c:tx>
            <c:strRef>
              <c:f>'Children Uninsured (&lt;19)'!$A$22</c:f>
              <c:strCache>
                <c:ptCount val="1"/>
                <c:pt idx="0">
                  <c:v>TJHD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'Children Uninsured (&lt;19)'!$B$15:$H$15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'Children Uninsured (&lt;19)'!$B$22:$H$22</c:f>
              <c:numCache>
                <c:formatCode>0.0%</c:formatCode>
                <c:ptCount val="7"/>
                <c:pt idx="0">
                  <c:v>0.12787355056379127</c:v>
                </c:pt>
                <c:pt idx="1">
                  <c:v>0.12648892891514027</c:v>
                </c:pt>
                <c:pt idx="2">
                  <c:v>8.6999999999999994E-2</c:v>
                </c:pt>
                <c:pt idx="3">
                  <c:v>8.1000000000000003E-2</c:v>
                </c:pt>
                <c:pt idx="4">
                  <c:v>7.9097173674223503E-2</c:v>
                </c:pt>
                <c:pt idx="5">
                  <c:v>7.3271925993568104E-2</c:v>
                </c:pt>
                <c:pt idx="6">
                  <c:v>7.4666666666666673E-2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'Children Uninsured (&lt;19)'!$A$23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'Children Uninsured (&lt;19)'!$B$15:$H$15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'Children Uninsured (&lt;19)'!$B$23:$H$23</c:f>
              <c:numCache>
                <c:formatCode>0.0%</c:formatCode>
                <c:ptCount val="7"/>
                <c:pt idx="0">
                  <c:v>0.104</c:v>
                </c:pt>
                <c:pt idx="1">
                  <c:v>9.9000000000000005E-2</c:v>
                </c:pt>
                <c:pt idx="2">
                  <c:v>7.6999999999999999E-2</c:v>
                </c:pt>
                <c:pt idx="3">
                  <c:v>7.0999999999999994E-2</c:v>
                </c:pt>
                <c:pt idx="4">
                  <c:v>7.0000000000000007E-2</c:v>
                </c:pt>
                <c:pt idx="5">
                  <c:v>0.06</c:v>
                </c:pt>
                <c:pt idx="6">
                  <c:v>5.8000000000000003E-2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0162560"/>
        <c:axId val="120176640"/>
      </c:lineChart>
      <c:catAx>
        <c:axId val="120162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0176640"/>
        <c:crosses val="autoZero"/>
        <c:auto val="1"/>
        <c:lblAlgn val="ctr"/>
        <c:lblOffset val="100"/>
        <c:noMultiLvlLbl val="0"/>
      </c:catAx>
      <c:valAx>
        <c:axId val="120176640"/>
        <c:scaling>
          <c:orientation val="minMax"/>
          <c:max val="0.1400000000000000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20162560"/>
        <c:crosses val="autoZero"/>
        <c:crossBetween val="between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"/>
          <c:y val="0.88675535517737702"/>
          <c:w val="0.26286146296930274"/>
          <c:h val="6.7846318955658055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337861725771889"/>
          <c:y val="2.9074885833725011E-2"/>
          <c:w val="0.87925304011214733"/>
          <c:h val="0.74782839645044374"/>
        </c:manualLayout>
      </c:layout>
      <c:lineChart>
        <c:grouping val="standard"/>
        <c:varyColors val="0"/>
        <c:ser>
          <c:idx val="0"/>
          <c:order val="0"/>
          <c:tx>
            <c:strRef>
              <c:f>'Children Uninsured (&lt;19)'!$A$16</c:f>
              <c:strCache>
                <c:ptCount val="1"/>
                <c:pt idx="0">
                  <c:v>Albemarle</c:v>
                </c:pt>
              </c:strCache>
            </c:strRef>
          </c:tx>
          <c:marker>
            <c:symbol val="none"/>
          </c:marker>
          <c:cat>
            <c:numRef>
              <c:f>'Children Uninsured (&lt;19)'!$B$15:$H$15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'Children Uninsured (&lt;19)'!$B$16:$H$16</c:f>
              <c:numCache>
                <c:formatCode>0.0%</c:formatCode>
                <c:ptCount val="7"/>
                <c:pt idx="0">
                  <c:v>0.13300000000000001</c:v>
                </c:pt>
                <c:pt idx="1">
                  <c:v>0.127</c:v>
                </c:pt>
                <c:pt idx="2">
                  <c:v>7.4999999999999997E-2</c:v>
                </c:pt>
                <c:pt idx="3">
                  <c:v>6.9000000000000006E-2</c:v>
                </c:pt>
                <c:pt idx="4">
                  <c:v>7.3999999999999996E-2</c:v>
                </c:pt>
                <c:pt idx="5">
                  <c:v>6.9000000000000006E-2</c:v>
                </c:pt>
                <c:pt idx="6">
                  <c:v>6.7000000000000004E-2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'Children Uninsured (&lt;19)'!$A$17</c:f>
              <c:strCache>
                <c:ptCount val="1"/>
                <c:pt idx="0">
                  <c:v>Charlottesville</c:v>
                </c:pt>
              </c:strCache>
            </c:strRef>
          </c:tx>
          <c:marker>
            <c:symbol val="none"/>
          </c:marker>
          <c:cat>
            <c:numRef>
              <c:f>'Children Uninsured (&lt;19)'!$B$15:$H$15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'Children Uninsured (&lt;19)'!$B$17:$H$17</c:f>
              <c:numCache>
                <c:formatCode>0.0%</c:formatCode>
                <c:ptCount val="7"/>
                <c:pt idx="0">
                  <c:v>9.4E-2</c:v>
                </c:pt>
                <c:pt idx="1">
                  <c:v>9.9000000000000005E-2</c:v>
                </c:pt>
                <c:pt idx="2">
                  <c:v>8.5000000000000006E-2</c:v>
                </c:pt>
                <c:pt idx="3">
                  <c:v>9.4E-2</c:v>
                </c:pt>
                <c:pt idx="4">
                  <c:v>7.4999999999999997E-2</c:v>
                </c:pt>
                <c:pt idx="5">
                  <c:v>7.0000000000000007E-2</c:v>
                </c:pt>
                <c:pt idx="6">
                  <c:v>6.6000000000000003E-2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'Children Uninsured (&lt;19)'!$A$18</c:f>
              <c:strCache>
                <c:ptCount val="1"/>
                <c:pt idx="0">
                  <c:v>Fluvanna</c:v>
                </c:pt>
              </c:strCache>
            </c:strRef>
          </c:tx>
          <c:marker>
            <c:symbol val="none"/>
          </c:marker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'Children Uninsured (&lt;19)'!$B$15:$H$15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'Children Uninsured (&lt;19)'!$B$18:$H$18</c:f>
              <c:numCache>
                <c:formatCode>0.0%</c:formatCode>
                <c:ptCount val="7"/>
                <c:pt idx="0">
                  <c:v>0.12</c:v>
                </c:pt>
                <c:pt idx="1">
                  <c:v>0.13300000000000001</c:v>
                </c:pt>
                <c:pt idx="2">
                  <c:v>0.1</c:v>
                </c:pt>
                <c:pt idx="3">
                  <c:v>8.4000000000000005E-2</c:v>
                </c:pt>
                <c:pt idx="4">
                  <c:v>7.4999999999999997E-2</c:v>
                </c:pt>
                <c:pt idx="5">
                  <c:v>6.4000000000000001E-2</c:v>
                </c:pt>
                <c:pt idx="6">
                  <c:v>6.4000000000000001E-2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'Children Uninsured (&lt;19)'!$A$19</c:f>
              <c:strCache>
                <c:ptCount val="1"/>
                <c:pt idx="0">
                  <c:v>Greene</c:v>
                </c:pt>
              </c:strCache>
            </c:strRef>
          </c:tx>
          <c:marker>
            <c:symbol val="none"/>
          </c:marker>
          <c:dLbls>
            <c:dLbl>
              <c:idx val="6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'Children Uninsured (&lt;19)'!$B$15:$H$15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'Children Uninsured (&lt;19)'!$B$19:$H$19</c:f>
              <c:numCache>
                <c:formatCode>0.0%</c:formatCode>
                <c:ptCount val="7"/>
                <c:pt idx="0">
                  <c:v>0.14799999999999999</c:v>
                </c:pt>
                <c:pt idx="1">
                  <c:v>0.157</c:v>
                </c:pt>
                <c:pt idx="2">
                  <c:v>0.105</c:v>
                </c:pt>
                <c:pt idx="3">
                  <c:v>9.6000000000000002E-2</c:v>
                </c:pt>
                <c:pt idx="4">
                  <c:v>9.1999999999999998E-2</c:v>
                </c:pt>
                <c:pt idx="5">
                  <c:v>7.9000000000000001E-2</c:v>
                </c:pt>
                <c:pt idx="6">
                  <c:v>8.4000000000000005E-2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'Children Uninsured (&lt;19)'!$A$20</c:f>
              <c:strCache>
                <c:ptCount val="1"/>
                <c:pt idx="0">
                  <c:v>Louisa</c:v>
                </c:pt>
              </c:strCache>
            </c:strRef>
          </c:tx>
          <c:marker>
            <c:symbol val="none"/>
          </c:marker>
          <c:dLbls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'Children Uninsured (&lt;19)'!$B$15:$H$15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'Children Uninsured (&lt;19)'!$B$20:$H$20</c:f>
              <c:numCache>
                <c:formatCode>0.0%</c:formatCode>
                <c:ptCount val="7"/>
                <c:pt idx="0">
                  <c:v>0.13</c:v>
                </c:pt>
                <c:pt idx="1">
                  <c:v>0.124</c:v>
                </c:pt>
                <c:pt idx="2">
                  <c:v>9.0999999999999998E-2</c:v>
                </c:pt>
                <c:pt idx="3">
                  <c:v>8.8999999999999996E-2</c:v>
                </c:pt>
                <c:pt idx="4">
                  <c:v>8.2000000000000003E-2</c:v>
                </c:pt>
                <c:pt idx="5">
                  <c:v>8.7999999999999995E-2</c:v>
                </c:pt>
                <c:pt idx="6">
                  <c:v>8.4000000000000005E-2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'Children Uninsured (&lt;19)'!$A$21</c:f>
              <c:strCache>
                <c:ptCount val="1"/>
                <c:pt idx="0">
                  <c:v>Nelson</c:v>
                </c:pt>
              </c:strCache>
            </c:strRef>
          </c:tx>
          <c:marker>
            <c:symbol val="none"/>
          </c:marker>
          <c:cat>
            <c:numRef>
              <c:f>'Children Uninsured (&lt;19)'!$B$15:$H$15</c:f>
              <c:numCache>
                <c:formatCode>General</c:formatCode>
                <c:ptCount val="7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'Children Uninsured (&lt;19)'!$B$21:$H$21</c:f>
              <c:numCache>
                <c:formatCode>0.0%</c:formatCode>
                <c:ptCount val="7"/>
                <c:pt idx="0">
                  <c:v>0.152</c:v>
                </c:pt>
                <c:pt idx="1">
                  <c:v>0.13400000000000001</c:v>
                </c:pt>
                <c:pt idx="2">
                  <c:v>0.106</c:v>
                </c:pt>
                <c:pt idx="3">
                  <c:v>0.10100000000000001</c:v>
                </c:pt>
                <c:pt idx="4">
                  <c:v>0.10199999999999999</c:v>
                </c:pt>
                <c:pt idx="5">
                  <c:v>8.6999999999999994E-2</c:v>
                </c:pt>
                <c:pt idx="6">
                  <c:v>8.3000000000000004E-2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491008"/>
        <c:axId val="136492544"/>
      </c:lineChart>
      <c:catAx>
        <c:axId val="136491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492544"/>
        <c:crosses val="autoZero"/>
        <c:auto val="1"/>
        <c:lblAlgn val="ctr"/>
        <c:lblOffset val="100"/>
        <c:noMultiLvlLbl val="0"/>
      </c:catAx>
      <c:valAx>
        <c:axId val="136492544"/>
        <c:scaling>
          <c:orientation val="minMax"/>
          <c:max val="0.16000000000000003"/>
          <c:min val="6.0000000000000012E-2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1364910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"/>
          <c:y val="0.87216243802857962"/>
          <c:w val="0.99162453377538329"/>
          <c:h val="0.1278376282510140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Medicaid!$A$89</c:f>
              <c:strCache>
                <c:ptCount val="1"/>
                <c:pt idx="0">
                  <c:v>Albemarle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Medicaid!$C$88</c:f>
              <c:strCache>
                <c:ptCount val="1"/>
                <c:pt idx="0">
                  <c:v>0-17 years</c:v>
                </c:pt>
              </c:strCache>
            </c:strRef>
          </c:cat>
          <c:val>
            <c:numRef>
              <c:f>Medicaid!$C$89</c:f>
              <c:numCache>
                <c:formatCode>0.0%</c:formatCode>
                <c:ptCount val="1"/>
                <c:pt idx="0">
                  <c:v>0.28449573507275466</c:v>
                </c:pt>
              </c:numCache>
            </c:numRef>
          </c:val>
        </c:ser>
        <c:ser>
          <c:idx val="4"/>
          <c:order val="1"/>
          <c:tx>
            <c:strRef>
              <c:f>Medicaid!$A$90</c:f>
              <c:strCache>
                <c:ptCount val="1"/>
                <c:pt idx="0">
                  <c:v>Charlottesville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Medicaid!$C$88</c:f>
              <c:strCache>
                <c:ptCount val="1"/>
                <c:pt idx="0">
                  <c:v>0-17 years</c:v>
                </c:pt>
              </c:strCache>
            </c:strRef>
          </c:cat>
          <c:val>
            <c:numRef>
              <c:f>Medicaid!$C$90</c:f>
              <c:numCache>
                <c:formatCode>0.0%</c:formatCode>
                <c:ptCount val="1"/>
                <c:pt idx="0">
                  <c:v>0.53062368605466015</c:v>
                </c:pt>
              </c:numCache>
            </c:numRef>
          </c:val>
        </c:ser>
        <c:ser>
          <c:idx val="2"/>
          <c:order val="2"/>
          <c:tx>
            <c:strRef>
              <c:f>Medicaid!$A$91</c:f>
              <c:strCache>
                <c:ptCount val="1"/>
                <c:pt idx="0">
                  <c:v>Fluvanna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Medicaid!$C$88</c:f>
              <c:strCache>
                <c:ptCount val="1"/>
                <c:pt idx="0">
                  <c:v>0-17 years</c:v>
                </c:pt>
              </c:strCache>
            </c:strRef>
          </c:cat>
          <c:val>
            <c:numRef>
              <c:f>Medicaid!$C$91</c:f>
              <c:numCache>
                <c:formatCode>0.0%</c:formatCode>
                <c:ptCount val="1"/>
                <c:pt idx="0">
                  <c:v>0.31721400216528328</c:v>
                </c:pt>
              </c:numCache>
            </c:numRef>
          </c:val>
        </c:ser>
        <c:ser>
          <c:idx val="5"/>
          <c:order val="3"/>
          <c:tx>
            <c:strRef>
              <c:f>Medicaid!$A$92</c:f>
              <c:strCache>
                <c:ptCount val="1"/>
                <c:pt idx="0">
                  <c:v>Greene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Medicaid!$C$88</c:f>
              <c:strCache>
                <c:ptCount val="1"/>
                <c:pt idx="0">
                  <c:v>0-17 years</c:v>
                </c:pt>
              </c:strCache>
            </c:strRef>
          </c:cat>
          <c:val>
            <c:numRef>
              <c:f>Medicaid!$C$92</c:f>
              <c:numCache>
                <c:formatCode>0.0%</c:formatCode>
                <c:ptCount val="1"/>
                <c:pt idx="0">
                  <c:v>0.40805717998700453</c:v>
                </c:pt>
              </c:numCache>
            </c:numRef>
          </c:val>
        </c:ser>
        <c:ser>
          <c:idx val="0"/>
          <c:order val="4"/>
          <c:tx>
            <c:strRef>
              <c:f>Medicaid!$A$93</c:f>
              <c:strCache>
                <c:ptCount val="1"/>
                <c:pt idx="0">
                  <c:v>Louisa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Medicaid!$C$88</c:f>
              <c:strCache>
                <c:ptCount val="1"/>
                <c:pt idx="0">
                  <c:v>0-17 years</c:v>
                </c:pt>
              </c:strCache>
            </c:strRef>
          </c:cat>
          <c:val>
            <c:numRef>
              <c:f>Medicaid!$C$93</c:f>
              <c:numCache>
                <c:formatCode>0.0%</c:formatCode>
                <c:ptCount val="1"/>
                <c:pt idx="0">
                  <c:v>0.47916087802167268</c:v>
                </c:pt>
              </c:numCache>
            </c:numRef>
          </c:val>
        </c:ser>
        <c:ser>
          <c:idx val="6"/>
          <c:order val="5"/>
          <c:tx>
            <c:strRef>
              <c:f>Medicaid!$A$94</c:f>
              <c:strCache>
                <c:ptCount val="1"/>
                <c:pt idx="0">
                  <c:v>Nelson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Medicaid!$C$88</c:f>
              <c:strCache>
                <c:ptCount val="1"/>
                <c:pt idx="0">
                  <c:v>0-17 years</c:v>
                </c:pt>
              </c:strCache>
            </c:strRef>
          </c:cat>
          <c:val>
            <c:numRef>
              <c:f>Medicaid!$C$94</c:f>
              <c:numCache>
                <c:formatCode>0.0%</c:formatCode>
                <c:ptCount val="1"/>
                <c:pt idx="0">
                  <c:v>0.55507714388231078</c:v>
                </c:pt>
              </c:numCache>
            </c:numRef>
          </c:val>
        </c:ser>
        <c:ser>
          <c:idx val="1"/>
          <c:order val="6"/>
          <c:tx>
            <c:strRef>
              <c:f>Medicaid!$A$95</c:f>
              <c:strCache>
                <c:ptCount val="1"/>
                <c:pt idx="0">
                  <c:v>TJHD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Medicaid!$C$88</c:f>
              <c:strCache>
                <c:ptCount val="1"/>
                <c:pt idx="0">
                  <c:v>0-17 years</c:v>
                </c:pt>
              </c:strCache>
            </c:strRef>
          </c:cat>
          <c:val>
            <c:numRef>
              <c:f>Medicaid!$C$95</c:f>
              <c:numCache>
                <c:formatCode>0.0%</c:formatCode>
                <c:ptCount val="1"/>
                <c:pt idx="0">
                  <c:v>0.37927320027641154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958784"/>
        <c:axId val="110363776"/>
      </c:barChart>
      <c:catAx>
        <c:axId val="105958784"/>
        <c:scaling>
          <c:orientation val="minMax"/>
        </c:scaling>
        <c:delete val="0"/>
        <c:axPos val="b"/>
        <c:majorTickMark val="out"/>
        <c:minorTickMark val="none"/>
        <c:tickLblPos val="nextTo"/>
        <c:crossAx val="110363776"/>
        <c:crosses val="autoZero"/>
        <c:auto val="1"/>
        <c:lblAlgn val="ctr"/>
        <c:lblOffset val="100"/>
        <c:noMultiLvlLbl val="0"/>
      </c:catAx>
      <c:valAx>
        <c:axId val="1103637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05958784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Medicaid!$A$89</c:f>
              <c:strCache>
                <c:ptCount val="1"/>
                <c:pt idx="0">
                  <c:v>Albemarle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Medicaid!$D$88</c:f>
              <c:strCache>
                <c:ptCount val="1"/>
                <c:pt idx="0">
                  <c:v>18-64 years</c:v>
                </c:pt>
              </c:strCache>
            </c:strRef>
          </c:cat>
          <c:val>
            <c:numRef>
              <c:f>Medicaid!$D$89</c:f>
              <c:numCache>
                <c:formatCode>0.0%</c:formatCode>
                <c:ptCount val="1"/>
                <c:pt idx="0">
                  <c:v>5.8687530622244001E-2</c:v>
                </c:pt>
              </c:numCache>
            </c:numRef>
          </c:val>
        </c:ser>
        <c:ser>
          <c:idx val="4"/>
          <c:order val="1"/>
          <c:tx>
            <c:strRef>
              <c:f>Medicaid!$A$90</c:f>
              <c:strCache>
                <c:ptCount val="1"/>
                <c:pt idx="0">
                  <c:v>Charlottesville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Medicaid!$D$88</c:f>
              <c:strCache>
                <c:ptCount val="1"/>
                <c:pt idx="0">
                  <c:v>18-64 years</c:v>
                </c:pt>
              </c:strCache>
            </c:strRef>
          </c:cat>
          <c:val>
            <c:numRef>
              <c:f>Medicaid!$D$90</c:f>
              <c:numCache>
                <c:formatCode>0.0%</c:formatCode>
                <c:ptCount val="1"/>
                <c:pt idx="0">
                  <c:v>9.5882387395302526E-2</c:v>
                </c:pt>
              </c:numCache>
            </c:numRef>
          </c:val>
        </c:ser>
        <c:ser>
          <c:idx val="2"/>
          <c:order val="2"/>
          <c:tx>
            <c:strRef>
              <c:f>Medicaid!$A$91</c:f>
              <c:strCache>
                <c:ptCount val="1"/>
                <c:pt idx="0">
                  <c:v>Fluvanna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Medicaid!$D$88</c:f>
              <c:strCache>
                <c:ptCount val="1"/>
                <c:pt idx="0">
                  <c:v>18-64 years</c:v>
                </c:pt>
              </c:strCache>
            </c:strRef>
          </c:cat>
          <c:val>
            <c:numRef>
              <c:f>Medicaid!$D$91</c:f>
              <c:numCache>
                <c:formatCode>0.0%</c:formatCode>
                <c:ptCount val="1"/>
                <c:pt idx="0">
                  <c:v>7.6133122028526151E-2</c:v>
                </c:pt>
              </c:numCache>
            </c:numRef>
          </c:val>
        </c:ser>
        <c:ser>
          <c:idx val="5"/>
          <c:order val="3"/>
          <c:tx>
            <c:strRef>
              <c:f>Medicaid!$A$92</c:f>
              <c:strCache>
                <c:ptCount val="1"/>
                <c:pt idx="0">
                  <c:v>Greene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Medicaid!$D$88</c:f>
              <c:strCache>
                <c:ptCount val="1"/>
                <c:pt idx="0">
                  <c:v>18-64 years</c:v>
                </c:pt>
              </c:strCache>
            </c:strRef>
          </c:cat>
          <c:val>
            <c:numRef>
              <c:f>Medicaid!$D$92</c:f>
              <c:numCache>
                <c:formatCode>0.0%</c:formatCode>
                <c:ptCount val="1"/>
                <c:pt idx="0">
                  <c:v>0.10771521148962256</c:v>
                </c:pt>
              </c:numCache>
            </c:numRef>
          </c:val>
        </c:ser>
        <c:ser>
          <c:idx val="0"/>
          <c:order val="4"/>
          <c:tx>
            <c:strRef>
              <c:f>Medicaid!$A$93</c:f>
              <c:strCache>
                <c:ptCount val="1"/>
                <c:pt idx="0">
                  <c:v>Louisa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Medicaid!$D$88</c:f>
              <c:strCache>
                <c:ptCount val="1"/>
                <c:pt idx="0">
                  <c:v>18-64 years</c:v>
                </c:pt>
              </c:strCache>
            </c:strRef>
          </c:cat>
          <c:val>
            <c:numRef>
              <c:f>Medicaid!$D$93</c:f>
              <c:numCache>
                <c:formatCode>0.0%</c:formatCode>
                <c:ptCount val="1"/>
                <c:pt idx="0">
                  <c:v>0.13021030693444485</c:v>
                </c:pt>
              </c:numCache>
            </c:numRef>
          </c:val>
        </c:ser>
        <c:ser>
          <c:idx val="6"/>
          <c:order val="5"/>
          <c:tx>
            <c:strRef>
              <c:f>Medicaid!$A$94</c:f>
              <c:strCache>
                <c:ptCount val="1"/>
                <c:pt idx="0">
                  <c:v>Nelson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Medicaid!$D$88</c:f>
              <c:strCache>
                <c:ptCount val="1"/>
                <c:pt idx="0">
                  <c:v>18-64 years</c:v>
                </c:pt>
              </c:strCache>
            </c:strRef>
          </c:cat>
          <c:val>
            <c:numRef>
              <c:f>Medicaid!$D$94</c:f>
              <c:numCache>
                <c:formatCode>0.0%</c:formatCode>
                <c:ptCount val="1"/>
                <c:pt idx="0">
                  <c:v>0.15578183520599251</c:v>
                </c:pt>
              </c:numCache>
            </c:numRef>
          </c:val>
        </c:ser>
        <c:ser>
          <c:idx val="1"/>
          <c:order val="6"/>
          <c:tx>
            <c:strRef>
              <c:f>Medicaid!$A$95</c:f>
              <c:strCache>
                <c:ptCount val="1"/>
                <c:pt idx="0">
                  <c:v>TJHD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Medicaid!$D$88</c:f>
              <c:strCache>
                <c:ptCount val="1"/>
                <c:pt idx="0">
                  <c:v>18-64 years</c:v>
                </c:pt>
              </c:strCache>
            </c:strRef>
          </c:cat>
          <c:val>
            <c:numRef>
              <c:f>Medicaid!$D$95</c:f>
              <c:numCache>
                <c:formatCode>0.0%</c:formatCode>
                <c:ptCount val="1"/>
                <c:pt idx="0">
                  <c:v>8.7122859994370083E-2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443520"/>
        <c:axId val="110461696"/>
      </c:barChart>
      <c:catAx>
        <c:axId val="110443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0461696"/>
        <c:crosses val="autoZero"/>
        <c:auto val="1"/>
        <c:lblAlgn val="ctr"/>
        <c:lblOffset val="100"/>
        <c:noMultiLvlLbl val="0"/>
      </c:catAx>
      <c:valAx>
        <c:axId val="11046169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104435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Medicaid!$A$89</c:f>
              <c:strCache>
                <c:ptCount val="1"/>
                <c:pt idx="0">
                  <c:v>Albemarle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Medicaid!$E$88</c:f>
              <c:strCache>
                <c:ptCount val="1"/>
                <c:pt idx="0">
                  <c:v>65+ years</c:v>
                </c:pt>
              </c:strCache>
            </c:strRef>
          </c:cat>
          <c:val>
            <c:numRef>
              <c:f>Medicaid!$E$89</c:f>
              <c:numCache>
                <c:formatCode>0.0%</c:formatCode>
                <c:ptCount val="1"/>
                <c:pt idx="0">
                  <c:v>5.5001738727251649E-2</c:v>
                </c:pt>
              </c:numCache>
            </c:numRef>
          </c:val>
        </c:ser>
        <c:ser>
          <c:idx val="4"/>
          <c:order val="1"/>
          <c:tx>
            <c:strRef>
              <c:f>Medicaid!$A$90</c:f>
              <c:strCache>
                <c:ptCount val="1"/>
                <c:pt idx="0">
                  <c:v>Charlottesville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Medicaid!$E$88</c:f>
              <c:strCache>
                <c:ptCount val="1"/>
                <c:pt idx="0">
                  <c:v>65+ years</c:v>
                </c:pt>
              </c:strCache>
            </c:strRef>
          </c:cat>
          <c:val>
            <c:numRef>
              <c:f>Medicaid!$E$90</c:f>
              <c:numCache>
                <c:formatCode>0.0%</c:formatCode>
                <c:ptCount val="1"/>
                <c:pt idx="0">
                  <c:v>0.14517625231910947</c:v>
                </c:pt>
              </c:numCache>
            </c:numRef>
          </c:val>
        </c:ser>
        <c:ser>
          <c:idx val="2"/>
          <c:order val="2"/>
          <c:tx>
            <c:strRef>
              <c:f>Medicaid!$A$91</c:f>
              <c:strCache>
                <c:ptCount val="1"/>
                <c:pt idx="0">
                  <c:v>Fluvanna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Medicaid!$E$88</c:f>
              <c:strCache>
                <c:ptCount val="1"/>
                <c:pt idx="0">
                  <c:v>65+ years</c:v>
                </c:pt>
              </c:strCache>
            </c:strRef>
          </c:cat>
          <c:val>
            <c:numRef>
              <c:f>Medicaid!$E$91</c:f>
              <c:numCache>
                <c:formatCode>0.0%</c:formatCode>
                <c:ptCount val="1"/>
                <c:pt idx="0">
                  <c:v>6.4921465968586389E-2</c:v>
                </c:pt>
              </c:numCache>
            </c:numRef>
          </c:val>
        </c:ser>
        <c:ser>
          <c:idx val="5"/>
          <c:order val="3"/>
          <c:tx>
            <c:strRef>
              <c:f>Medicaid!$A$92</c:f>
              <c:strCache>
                <c:ptCount val="1"/>
                <c:pt idx="0">
                  <c:v>Greene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accent4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Medicaid!$E$88</c:f>
              <c:strCache>
                <c:ptCount val="1"/>
                <c:pt idx="0">
                  <c:v>65+ years</c:v>
                </c:pt>
              </c:strCache>
            </c:strRef>
          </c:cat>
          <c:val>
            <c:numRef>
              <c:f>Medicaid!$E$92</c:f>
              <c:numCache>
                <c:formatCode>0.0%</c:formatCode>
                <c:ptCount val="1"/>
                <c:pt idx="0">
                  <c:v>8.5809682804674464E-2</c:v>
                </c:pt>
              </c:numCache>
            </c:numRef>
          </c:val>
        </c:ser>
        <c:ser>
          <c:idx val="0"/>
          <c:order val="4"/>
          <c:tx>
            <c:strRef>
              <c:f>Medicaid!$A$93</c:f>
              <c:strCache>
                <c:ptCount val="1"/>
                <c:pt idx="0">
                  <c:v>Louisa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Medicaid!$E$88</c:f>
              <c:strCache>
                <c:ptCount val="1"/>
                <c:pt idx="0">
                  <c:v>65+ years</c:v>
                </c:pt>
              </c:strCache>
            </c:strRef>
          </c:cat>
          <c:val>
            <c:numRef>
              <c:f>Medicaid!$E$93</c:f>
              <c:numCache>
                <c:formatCode>0.0%</c:formatCode>
                <c:ptCount val="1"/>
                <c:pt idx="0">
                  <c:v>0.10847962901623054</c:v>
                </c:pt>
              </c:numCache>
            </c:numRef>
          </c:val>
        </c:ser>
        <c:ser>
          <c:idx val="6"/>
          <c:order val="5"/>
          <c:tx>
            <c:strRef>
              <c:f>Medicaid!$A$94</c:f>
              <c:strCache>
                <c:ptCount val="1"/>
                <c:pt idx="0">
                  <c:v>Nelson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Medicaid!$E$88</c:f>
              <c:strCache>
                <c:ptCount val="1"/>
                <c:pt idx="0">
                  <c:v>65+ years</c:v>
                </c:pt>
              </c:strCache>
            </c:strRef>
          </c:cat>
          <c:val>
            <c:numRef>
              <c:f>Medicaid!$E$94</c:f>
              <c:numCache>
                <c:formatCode>0.0%</c:formatCode>
                <c:ptCount val="1"/>
                <c:pt idx="0">
                  <c:v>0.12759306621199204</c:v>
                </c:pt>
              </c:numCache>
            </c:numRef>
          </c:val>
        </c:ser>
        <c:ser>
          <c:idx val="1"/>
          <c:order val="6"/>
          <c:tx>
            <c:strRef>
              <c:f>Medicaid!$A$95</c:f>
              <c:strCache>
                <c:ptCount val="1"/>
                <c:pt idx="0">
                  <c:v>TJHD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Medicaid!$E$88</c:f>
              <c:strCache>
                <c:ptCount val="1"/>
                <c:pt idx="0">
                  <c:v>65+ years</c:v>
                </c:pt>
              </c:strCache>
            </c:strRef>
          </c:cat>
          <c:val>
            <c:numRef>
              <c:f>Medicaid!$E$95</c:f>
              <c:numCache>
                <c:formatCode>0.0%</c:formatCode>
                <c:ptCount val="1"/>
                <c:pt idx="0">
                  <c:v>8.3459748540868531E-2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656128"/>
        <c:axId val="110670208"/>
      </c:barChart>
      <c:catAx>
        <c:axId val="110656128"/>
        <c:scaling>
          <c:orientation val="minMax"/>
        </c:scaling>
        <c:delete val="0"/>
        <c:axPos val="b"/>
        <c:majorTickMark val="out"/>
        <c:minorTickMark val="none"/>
        <c:tickLblPos val="nextTo"/>
        <c:crossAx val="110670208"/>
        <c:crosses val="autoZero"/>
        <c:auto val="1"/>
        <c:lblAlgn val="ctr"/>
        <c:lblOffset val="100"/>
        <c:noMultiLvlLbl val="0"/>
      </c:catAx>
      <c:valAx>
        <c:axId val="11067020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10656128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'Vacancy Rate'!$D$4</c:f>
              <c:strCache>
                <c:ptCount val="1"/>
                <c:pt idx="0">
                  <c:v>Vacant Housing Units, Percent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'Vacancy Rate'!$A$5:$A$13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Virginia</c:v>
                </c:pt>
                <c:pt idx="8">
                  <c:v>United States</c:v>
                </c:pt>
              </c:strCache>
            </c:strRef>
          </c:cat>
          <c:val>
            <c:numRef>
              <c:f>'Vacancy Rate'!$D$5:$D$13</c:f>
              <c:numCache>
                <c:formatCode>0.00%</c:formatCode>
                <c:ptCount val="9"/>
                <c:pt idx="0">
                  <c:v>0.11119999999999999</c:v>
                </c:pt>
                <c:pt idx="1">
                  <c:v>9.9599999999999994E-2</c:v>
                </c:pt>
                <c:pt idx="2">
                  <c:v>9.5600000000000004E-2</c:v>
                </c:pt>
                <c:pt idx="3">
                  <c:v>0.10150000000000001</c:v>
                </c:pt>
                <c:pt idx="4">
                  <c:v>0.2059</c:v>
                </c:pt>
                <c:pt idx="5">
                  <c:v>0.35680000000000001</c:v>
                </c:pt>
                <c:pt idx="6">
                  <c:v>0.1444</c:v>
                </c:pt>
                <c:pt idx="7">
                  <c:v>0.1061</c:v>
                </c:pt>
                <c:pt idx="8">
                  <c:v>0.1245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69600"/>
        <c:axId val="3375488"/>
      </c:barChart>
      <c:catAx>
        <c:axId val="33696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3375488"/>
        <c:crosses val="autoZero"/>
        <c:auto val="1"/>
        <c:lblAlgn val="ctr"/>
        <c:lblOffset val="100"/>
        <c:noMultiLvlLbl val="0"/>
      </c:catAx>
      <c:valAx>
        <c:axId val="337548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336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'HUD Assisted Housing'!$D$3</c:f>
              <c:strCache>
                <c:ptCount val="1"/>
                <c:pt idx="0">
                  <c:v>HUD-Assisted Units, Rate per 10,000 Housing Units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'HUD Assisted Housing'!$A$4:$A$12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Virginia</c:v>
                </c:pt>
                <c:pt idx="8">
                  <c:v>United States</c:v>
                </c:pt>
              </c:strCache>
            </c:strRef>
          </c:cat>
          <c:val>
            <c:numRef>
              <c:f>'HUD Assisted Housing'!$D$4:$D$12</c:f>
              <c:numCache>
                <c:formatCode>General</c:formatCode>
                <c:ptCount val="9"/>
                <c:pt idx="0">
                  <c:v>159.54</c:v>
                </c:pt>
                <c:pt idx="1">
                  <c:v>880.71</c:v>
                </c:pt>
                <c:pt idx="2">
                  <c:v>77.05</c:v>
                </c:pt>
                <c:pt idx="3">
                  <c:v>174.46</c:v>
                </c:pt>
                <c:pt idx="4">
                  <c:v>102.95</c:v>
                </c:pt>
                <c:pt idx="5">
                  <c:v>43.3</c:v>
                </c:pt>
                <c:pt idx="6">
                  <c:v>264</c:v>
                </c:pt>
                <c:pt idx="7" formatCode="#,##0.00">
                  <c:v>1165.9100000000001</c:v>
                </c:pt>
                <c:pt idx="8" formatCode="#,##0.00">
                  <c:v>1468.19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0770048"/>
        <c:axId val="110771584"/>
      </c:barChart>
      <c:catAx>
        <c:axId val="110770048"/>
        <c:scaling>
          <c:orientation val="minMax"/>
        </c:scaling>
        <c:delete val="0"/>
        <c:axPos val="b"/>
        <c:majorTickMark val="out"/>
        <c:minorTickMark val="none"/>
        <c:tickLblPos val="nextTo"/>
        <c:crossAx val="110771584"/>
        <c:crosses val="autoZero"/>
        <c:auto val="1"/>
        <c:lblAlgn val="ctr"/>
        <c:lblOffset val="100"/>
        <c:noMultiLvlLbl val="0"/>
      </c:catAx>
      <c:valAx>
        <c:axId val="1107715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10770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'2015 Comprehensive PIT Survey'!$A$13</c:f>
              <c:strCache>
                <c:ptCount val="1"/>
                <c:pt idx="0">
                  <c:v>Age</c:v>
                </c:pt>
              </c:strCache>
            </c:strRef>
          </c:tx>
          <c:dPt>
            <c:idx val="1"/>
            <c:bubble3D val="0"/>
          </c:dPt>
          <c:dPt>
            <c:idx val="2"/>
            <c:bubble3D val="0"/>
          </c:dPt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'2015 Comprehensive PIT Survey'!$A$14:$D$14</c:f>
              <c:strCache>
                <c:ptCount val="4"/>
                <c:pt idx="0">
                  <c:v>18 Years or Younger</c:v>
                </c:pt>
                <c:pt idx="1">
                  <c:v>19-39 Years</c:v>
                </c:pt>
                <c:pt idx="2">
                  <c:v>40-64 Years</c:v>
                </c:pt>
                <c:pt idx="3">
                  <c:v>65+ Years</c:v>
                </c:pt>
              </c:strCache>
            </c:strRef>
          </c:cat>
          <c:val>
            <c:numRef>
              <c:f>'2015 Comprehensive PIT Survey'!$A$15:$D$15</c:f>
              <c:numCache>
                <c:formatCode>0.0%</c:formatCode>
                <c:ptCount val="4"/>
                <c:pt idx="0">
                  <c:v>1.4999999999999999E-2</c:v>
                </c:pt>
                <c:pt idx="1">
                  <c:v>0.32300000000000001</c:v>
                </c:pt>
                <c:pt idx="2">
                  <c:v>0.59699999999999998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>
              <a:latin typeface="+mj-lt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'Population from Census Bureau'!$A$31</c:f>
              <c:strCache>
                <c:ptCount val="1"/>
                <c:pt idx="0">
                  <c:v>TJHD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Lbls>
            <c:dLbl>
              <c:idx val="4"/>
              <c:delete val="1"/>
            </c:dLbl>
            <c:dLbl>
              <c:idx val="5"/>
              <c:delete val="1"/>
            </c:dLbl>
            <c:numFmt formatCode="0.0%" sourceLinked="0"/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Trebuchet MS" panose="020B0603020202020204" pitchFamily="34" charset="0"/>
                    <a:ea typeface="Calibri"/>
                    <a:cs typeface="Calibri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'Population from Census Bureau'!$B$23:$G$23</c:f>
              <c:strCache>
                <c:ptCount val="6"/>
                <c:pt idx="0">
                  <c:v>White</c:v>
                </c:pt>
                <c:pt idx="1">
                  <c:v>Black or African American</c:v>
                </c:pt>
                <c:pt idx="2">
                  <c:v>Asian</c:v>
                </c:pt>
                <c:pt idx="3">
                  <c:v>Two or More Races</c:v>
                </c:pt>
                <c:pt idx="4">
                  <c:v>American Indian and Alaska Native</c:v>
                </c:pt>
                <c:pt idx="5">
                  <c:v>Native Hawaiian and Other Pacific Islander</c:v>
                </c:pt>
              </c:strCache>
            </c:strRef>
          </c:cat>
          <c:val>
            <c:numRef>
              <c:f>'Population from Census Bureau'!$B$31:$G$31</c:f>
              <c:numCache>
                <c:formatCode>0.0%</c:formatCode>
                <c:ptCount val="6"/>
                <c:pt idx="0">
                  <c:v>0.80199506552701894</c:v>
                </c:pt>
                <c:pt idx="1">
                  <c:v>0.13111541184028019</c:v>
                </c:pt>
                <c:pt idx="2">
                  <c:v>3.7409524433006144E-2</c:v>
                </c:pt>
                <c:pt idx="3">
                  <c:v>2.4897403059700576E-2</c:v>
                </c:pt>
                <c:pt idx="4">
                  <c:v>3.9115722802093265E-3</c:v>
                </c:pt>
                <c:pt idx="5">
                  <c:v>6.7102285978486349E-4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65344301020394746"/>
          <c:y val="8.1987886129618409E-2"/>
          <c:w val="0.3365345511078609"/>
          <c:h val="0.87192166363819912"/>
        </c:manualLayout>
      </c:layout>
      <c:overlay val="0"/>
      <c:txPr>
        <a:bodyPr/>
        <a:lstStyle/>
        <a:p>
          <a:pPr>
            <a:defRPr sz="2400">
              <a:latin typeface="Trebuchet MS" panose="020B0603020202020204" pitchFamily="34" charset="0"/>
            </a:defRPr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endParaRPr lang="en-US"/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'2015 Comprehensive PIT Survey'!$A$36</c:f>
              <c:strCache>
                <c:ptCount val="1"/>
                <c:pt idx="0">
                  <c:v>Length of Time Experiencing Homelessness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Lbls>
            <c:numFmt formatCode="0%" sourceLinked="0"/>
            <c:dLblPos val="bestFit"/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'2015 Comprehensive PIT Survey'!$A$37:$D$37</c:f>
              <c:strCache>
                <c:ptCount val="4"/>
                <c:pt idx="0">
                  <c:v>Less than 6 months</c:v>
                </c:pt>
                <c:pt idx="1">
                  <c:v>More than 6 months</c:v>
                </c:pt>
                <c:pt idx="2">
                  <c:v>More than 2 years</c:v>
                </c:pt>
                <c:pt idx="3">
                  <c:v>Their Whole Life</c:v>
                </c:pt>
              </c:strCache>
            </c:strRef>
          </c:cat>
          <c:val>
            <c:numRef>
              <c:f>'2015 Comprehensive PIT Survey'!$A$38:$D$38</c:f>
              <c:numCache>
                <c:formatCode>0.0%</c:formatCode>
                <c:ptCount val="4"/>
                <c:pt idx="0">
                  <c:v>0.32800000000000001</c:v>
                </c:pt>
                <c:pt idx="1">
                  <c:v>0.29899999999999999</c:v>
                </c:pt>
                <c:pt idx="2">
                  <c:v>0.313</c:v>
                </c:pt>
                <c:pt idx="3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'Food Stores Summary TJHD'!$A$3</c:f>
              <c:strCache>
                <c:ptCount val="1"/>
                <c:pt idx="0">
                  <c:v>Fast Food Restaurants</c:v>
                </c:pt>
              </c:strCache>
            </c:strRef>
          </c:tx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'Food Stores Summary TJHD'!$B$2:$E$2</c:f>
              <c:numCache>
                <c:formatCode>General</c:formatCode>
                <c:ptCount val="4"/>
                <c:pt idx="0">
                  <c:v>2007</c:v>
                </c:pt>
                <c:pt idx="1">
                  <c:v>2009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'Food Stores Summary TJHD'!$B$3:$E$3</c:f>
              <c:numCache>
                <c:formatCode>0.00</c:formatCode>
                <c:ptCount val="4"/>
                <c:pt idx="0">
                  <c:v>0.52500000000000002</c:v>
                </c:pt>
                <c:pt idx="1">
                  <c:v>0.52833333333333343</c:v>
                </c:pt>
                <c:pt idx="2">
                  <c:v>0.5033333333333333</c:v>
                </c:pt>
                <c:pt idx="3">
                  <c:v>0.56999999999999995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'Food Stores Summary TJHD'!$A$4</c:f>
              <c:strCache>
                <c:ptCount val="1"/>
                <c:pt idx="0">
                  <c:v>Full Service Restaurants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'Food Stores Summary TJHD'!$B$4:$E$4</c:f>
              <c:numCache>
                <c:formatCode>0.00</c:formatCode>
                <c:ptCount val="4"/>
                <c:pt idx="0">
                  <c:v>0.81887892699888154</c:v>
                </c:pt>
                <c:pt idx="1">
                  <c:v>0.81473061270391733</c:v>
                </c:pt>
                <c:pt idx="2">
                  <c:v>0.93811357685868224</c:v>
                </c:pt>
                <c:pt idx="3">
                  <c:v>0.90946798025210829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'Food Stores Summary TJHD'!$A$5</c:f>
              <c:strCache>
                <c:ptCount val="1"/>
                <c:pt idx="0">
                  <c:v>Convienence Stores</c:v>
                </c:pt>
              </c:strCache>
            </c:strRef>
          </c:tx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'Food Stores Summary TJHD'!$B$5:$E$5</c:f>
              <c:numCache>
                <c:formatCode>0.00</c:formatCode>
                <c:ptCount val="4"/>
                <c:pt idx="0">
                  <c:v>0.60091699401136678</c:v>
                </c:pt>
                <c:pt idx="1">
                  <c:v>0.62691197476276239</c:v>
                </c:pt>
                <c:pt idx="2">
                  <c:v>0.64294493361673033</c:v>
                </c:pt>
                <c:pt idx="3">
                  <c:v>0.60280935932287993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'Food Stores Summary TJHD'!$A$6</c:f>
              <c:strCache>
                <c:ptCount val="1"/>
                <c:pt idx="0">
                  <c:v>Grocery Stores</c:v>
                </c:pt>
              </c:strCache>
            </c:strRef>
          </c:tx>
          <c:dLbls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'Food Stores Summary TJHD'!$B$6:$E$6</c:f>
              <c:numCache>
                <c:formatCode>0.00</c:formatCode>
                <c:ptCount val="4"/>
                <c:pt idx="0">
                  <c:v>0.2599059245842375</c:v>
                </c:pt>
                <c:pt idx="1">
                  <c:v>0.22473713482822402</c:v>
                </c:pt>
                <c:pt idx="2">
                  <c:v>0.22128473647451966</c:v>
                </c:pt>
                <c:pt idx="3">
                  <c:v>0.23409798968069362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559232"/>
        <c:axId val="116569216"/>
      </c:lineChart>
      <c:catAx>
        <c:axId val="116559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569216"/>
        <c:crosses val="autoZero"/>
        <c:auto val="1"/>
        <c:lblAlgn val="ctr"/>
        <c:lblOffset val="100"/>
        <c:noMultiLvlLbl val="0"/>
      </c:catAx>
      <c:valAx>
        <c:axId val="116569216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16559232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7365843975385445E-2"/>
          <c:y val="0.84926591207349078"/>
          <c:w val="0.97367167339376692"/>
          <c:h val="0.135109087926509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'Food Stores Summary TJHD'!$A$11</c:f>
              <c:strCache>
                <c:ptCount val="1"/>
                <c:pt idx="0">
                  <c:v>SNAP-Authorized</c:v>
                </c:pt>
              </c:strCache>
            </c:strRef>
          </c:tx>
          <c:marker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'Food Stores Summary TJHD'!$B$10:$D$10</c:f>
              <c:numCache>
                <c:formatCode>General</c:formatCode>
                <c:ptCount val="3"/>
                <c:pt idx="0">
                  <c:v>2008</c:v>
                </c:pt>
                <c:pt idx="1">
                  <c:v>2011</c:v>
                </c:pt>
                <c:pt idx="2">
                  <c:v>2012</c:v>
                </c:pt>
              </c:numCache>
            </c:numRef>
          </c:cat>
          <c:val>
            <c:numRef>
              <c:f>'Food Stores Summary TJHD'!$B$11:$D$11</c:f>
              <c:numCache>
                <c:formatCode>0.00</c:formatCode>
                <c:ptCount val="3"/>
                <c:pt idx="0">
                  <c:v>0.33647061119868898</c:v>
                </c:pt>
                <c:pt idx="1">
                  <c:v>0.67052059354728188</c:v>
                </c:pt>
                <c:pt idx="2">
                  <c:v>0.64376877722564518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'Food Stores Summary TJHD'!$A$12</c:f>
              <c:strCache>
                <c:ptCount val="1"/>
                <c:pt idx="0">
                  <c:v>WIC-Authorized</c:v>
                </c:pt>
              </c:strCache>
            </c:strRef>
          </c:tx>
          <c:marker>
            <c:spPr>
              <a:scene3d>
                <a:camera prst="orthographicFront"/>
                <a:lightRig rig="threePt" dir="t"/>
              </a:scene3d>
              <a:sp3d>
                <a:bevelT/>
              </a:sp3d>
            </c:spPr>
          </c:marker>
          <c:dLbls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'Food Stores Summary TJHD'!$B$12:$D$12</c:f>
              <c:numCache>
                <c:formatCode>0.00</c:formatCode>
                <c:ptCount val="3"/>
                <c:pt idx="0">
                  <c:v>0.10361039619513875</c:v>
                </c:pt>
                <c:pt idx="1">
                  <c:v>0.10110918939573436</c:v>
                </c:pt>
                <c:pt idx="2">
                  <c:v>0.10085635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6810496"/>
        <c:axId val="116812032"/>
      </c:lineChart>
      <c:catAx>
        <c:axId val="1168104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16812032"/>
        <c:crosses val="autoZero"/>
        <c:auto val="1"/>
        <c:lblAlgn val="ctr"/>
        <c:lblOffset val="100"/>
        <c:noMultiLvlLbl val="0"/>
      </c:catAx>
      <c:valAx>
        <c:axId val="11681203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.00" sourceLinked="1"/>
        <c:majorTickMark val="out"/>
        <c:minorTickMark val="none"/>
        <c:tickLblPos val="nextTo"/>
        <c:crossAx val="116810496"/>
        <c:crosses val="autoZero"/>
        <c:crossBetween val="between"/>
        <c:majorUnit val="0.2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'Food Proximity-Low Access'!$I$16</c:f>
              <c:strCache>
                <c:ptCount val="1"/>
                <c:pt idx="0">
                  <c:v>Population Low Access to Store, 2010 (%)</c:v>
                </c:pt>
              </c:strCache>
            </c:strRef>
          </c:tx>
          <c:spPr>
            <a:solidFill>
              <a:srgbClr val="9394BE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3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'Food Proximity-Low Access'!$G$17:$G$24</c:f>
              <c:strCache>
                <c:ptCount val="8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</c:strCache>
            </c:strRef>
          </c:cat>
          <c:val>
            <c:numRef>
              <c:f>'Food Proximity-Low Access'!$I$17:$I$24</c:f>
              <c:numCache>
                <c:formatCode>0.0%</c:formatCode>
                <c:ptCount val="8"/>
                <c:pt idx="0">
                  <c:v>0.15629999999999999</c:v>
                </c:pt>
                <c:pt idx="1">
                  <c:v>2.6599999999999999E-2</c:v>
                </c:pt>
                <c:pt idx="2">
                  <c:v>0.26819999999999999</c:v>
                </c:pt>
                <c:pt idx="3">
                  <c:v>0</c:v>
                </c:pt>
                <c:pt idx="4">
                  <c:v>2.35E-2</c:v>
                </c:pt>
                <c:pt idx="5">
                  <c:v>5.2400000000000002E-2</c:v>
                </c:pt>
                <c:pt idx="6">
                  <c:v>8.7800000000000003E-2</c:v>
                </c:pt>
                <c:pt idx="7">
                  <c:v>0.17221329944237099</c:v>
                </c:pt>
              </c:numCache>
            </c:numRef>
          </c:val>
        </c:ser>
        <c:ser>
          <c:idx val="1"/>
          <c:order val="1"/>
          <c:tx>
            <c:strRef>
              <c:f>'Food Proximity-Low Access'!$H$16</c:f>
              <c:strCache>
                <c:ptCount val="1"/>
                <c:pt idx="0">
                  <c:v>Low Income &amp; Low Access to Store, 2010  (%)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9.9715099715099714E-3"/>
                  <c:y val="-1.263166110367888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4216524216524215E-2"/>
                  <c:y val="-6.04855510691221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282051282051282E-2"/>
                  <c:y val="1.30560497949397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delete val="1"/>
            </c:dLbl>
            <c:dLbl>
              <c:idx val="4"/>
              <c:layout>
                <c:manualLayout>
                  <c:x val="1.7094017094017096E-2"/>
                  <c:y val="1.39873472007622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020408163265306E-2"/>
                  <c:y val="1.429241426788864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9943019943019943E-2"/>
                  <c:y val="-2.295926559618277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2.564102564102564E-2"/>
                  <c:y val="-5.420711875444405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'Food Proximity-Low Access'!$G$17:$G$24</c:f>
              <c:strCache>
                <c:ptCount val="8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</c:strCache>
            </c:strRef>
          </c:cat>
          <c:val>
            <c:numRef>
              <c:f>'Food Proximity-Low Access'!$H$17:$H$24</c:f>
              <c:numCache>
                <c:formatCode>0.0%</c:formatCode>
                <c:ptCount val="8"/>
                <c:pt idx="0">
                  <c:v>2.7400000000000001E-2</c:v>
                </c:pt>
                <c:pt idx="1">
                  <c:v>1.3100000000000001E-2</c:v>
                </c:pt>
                <c:pt idx="2">
                  <c:v>2.4299999999999999E-2</c:v>
                </c:pt>
                <c:pt idx="3">
                  <c:v>0</c:v>
                </c:pt>
                <c:pt idx="4">
                  <c:v>8.2000000000000007E-3</c:v>
                </c:pt>
                <c:pt idx="5">
                  <c:v>1.8700000000000001E-2</c:v>
                </c:pt>
                <c:pt idx="6">
                  <c:v>1.5299999999999999E-2</c:v>
                </c:pt>
                <c:pt idx="7">
                  <c:v>5.2064649646346398E-2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976256"/>
        <c:axId val="136977792"/>
      </c:barChart>
      <c:catAx>
        <c:axId val="136976256"/>
        <c:scaling>
          <c:orientation val="minMax"/>
        </c:scaling>
        <c:delete val="0"/>
        <c:axPos val="b"/>
        <c:majorTickMark val="out"/>
        <c:minorTickMark val="none"/>
        <c:tickLblPos val="nextTo"/>
        <c:crossAx val="136977792"/>
        <c:crosses val="autoZero"/>
        <c:auto val="1"/>
        <c:lblAlgn val="ctr"/>
        <c:lblOffset val="100"/>
        <c:noMultiLvlLbl val="0"/>
      </c:catAx>
      <c:valAx>
        <c:axId val="13697779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369762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4.3361150369024375E-2"/>
          <c:y val="0.85058997751634247"/>
          <c:w val="0.90473069071494272"/>
          <c:h val="0.1339222742681022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'Food Environ Index'!$D$25</c:f>
              <c:strCache>
                <c:ptCount val="1"/>
                <c:pt idx="0">
                  <c:v>2012 &amp; 2013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04DA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9394BE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C4652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C69B7E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8B5D3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'Food Environ Index'!$A$26:$A$32</c:f>
              <c:strCache>
                <c:ptCount val="7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</c:strCache>
            </c:strRef>
          </c:cat>
          <c:val>
            <c:numRef>
              <c:f>'Food Environ Index'!$D$26:$D$32</c:f>
              <c:numCache>
                <c:formatCode>0%</c:formatCode>
                <c:ptCount val="7"/>
                <c:pt idx="0">
                  <c:v>0.1</c:v>
                </c:pt>
                <c:pt idx="1">
                  <c:v>0.18</c:v>
                </c:pt>
                <c:pt idx="2">
                  <c:v>0.08</c:v>
                </c:pt>
                <c:pt idx="3">
                  <c:v>0.09</c:v>
                </c:pt>
                <c:pt idx="4">
                  <c:v>0.11</c:v>
                </c:pt>
                <c:pt idx="5">
                  <c:v>0.12</c:v>
                </c:pt>
                <c:pt idx="6">
                  <c:v>0.11333333333333334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065216"/>
        <c:axId val="137066752"/>
      </c:barChart>
      <c:catAx>
        <c:axId val="1370652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7066752"/>
        <c:crosses val="autoZero"/>
        <c:auto val="1"/>
        <c:lblAlgn val="ctr"/>
        <c:lblOffset val="100"/>
        <c:noMultiLvlLbl val="0"/>
      </c:catAx>
      <c:valAx>
        <c:axId val="1370667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37065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642474038571264E-2"/>
          <c:y val="5.5384597645957004E-2"/>
          <c:w val="0.92396622161360265"/>
          <c:h val="0.6127427998535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'Food Environ Index'!$E$3</c:f>
              <c:strCache>
                <c:ptCount val="1"/>
                <c:pt idx="0">
                  <c:v>2012 &amp; 2013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A04DA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rgbClr val="9394BE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rgbClr val="C4652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rgbClr val="C69B7E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rgbClr val="8B5D3D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'Food Environ Index'!$A$4:$A$11</c:f>
              <c:strCache>
                <c:ptCount val="8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</c:strCache>
            </c:strRef>
          </c:cat>
          <c:val>
            <c:numRef>
              <c:f>'Food Environ Index'!$E$4:$E$11</c:f>
              <c:numCache>
                <c:formatCode>General</c:formatCode>
                <c:ptCount val="8"/>
                <c:pt idx="0">
                  <c:v>8.6</c:v>
                </c:pt>
                <c:pt idx="1">
                  <c:v>7.2</c:v>
                </c:pt>
                <c:pt idx="2" formatCode="0.0">
                  <c:v>9</c:v>
                </c:pt>
                <c:pt idx="3">
                  <c:v>9.1</c:v>
                </c:pt>
                <c:pt idx="4">
                  <c:v>8.6</c:v>
                </c:pt>
                <c:pt idx="5">
                  <c:v>8.3000000000000007</c:v>
                </c:pt>
                <c:pt idx="6" formatCode="0.0">
                  <c:v>8.4666666666666668</c:v>
                </c:pt>
                <c:pt idx="7">
                  <c:v>8.3000000000000007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119232"/>
        <c:axId val="137120768"/>
      </c:barChart>
      <c:lineChart>
        <c:grouping val="standard"/>
        <c:varyColors val="0"/>
        <c:ser>
          <c:idx val="1"/>
          <c:order val="1"/>
          <c:tx>
            <c:strRef>
              <c:f>'Food Environ Index'!$D$3</c:f>
              <c:strCache>
                <c:ptCount val="1"/>
                <c:pt idx="0">
                  <c:v>Top U.S. Performers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7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'Food Environ Index'!$F$4:$F$11</c:f>
              <c:numCache>
                <c:formatCode>General</c:formatCode>
                <c:ptCount val="8"/>
                <c:pt idx="0">
                  <c:v>8.3000000000000007</c:v>
                </c:pt>
                <c:pt idx="1">
                  <c:v>8.3000000000000007</c:v>
                </c:pt>
                <c:pt idx="2">
                  <c:v>8.3000000000000007</c:v>
                </c:pt>
                <c:pt idx="3">
                  <c:v>8.3000000000000007</c:v>
                </c:pt>
                <c:pt idx="4">
                  <c:v>8.3000000000000007</c:v>
                </c:pt>
                <c:pt idx="5">
                  <c:v>8.3000000000000007</c:v>
                </c:pt>
                <c:pt idx="6">
                  <c:v>8.3000000000000007</c:v>
                </c:pt>
                <c:pt idx="7">
                  <c:v>8.3000000000000007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119232"/>
        <c:axId val="137120768"/>
      </c:lineChart>
      <c:catAx>
        <c:axId val="1371192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7120768"/>
        <c:crosses val="autoZero"/>
        <c:auto val="1"/>
        <c:lblAlgn val="ctr"/>
        <c:lblOffset val="100"/>
        <c:noMultiLvlLbl val="0"/>
      </c:catAx>
      <c:valAx>
        <c:axId val="137120768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137119232"/>
        <c:crosses val="autoZero"/>
        <c:crossBetween val="between"/>
      </c:valAx>
    </c:plotArea>
    <c:legend>
      <c:legendPos val="b"/>
      <c:legendEntry>
        <c:idx val="0"/>
        <c:delete val="1"/>
      </c:legendEntry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TJHD!$D$35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rgbClr val="9394BE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TJHD!$C$36:$C$37</c:f>
              <c:strCache>
                <c:ptCount val="2"/>
                <c:pt idx="0">
                  <c:v>Available Care Under 5 Years</c:v>
                </c:pt>
                <c:pt idx="1">
                  <c:v>Available Care 0-12 Years</c:v>
                </c:pt>
              </c:strCache>
            </c:strRef>
          </c:cat>
          <c:val>
            <c:numRef>
              <c:f>TJHD!$D$36:$D$37</c:f>
              <c:numCache>
                <c:formatCode>0.00%</c:formatCode>
                <c:ptCount val="2"/>
                <c:pt idx="0">
                  <c:v>0.42342475908080057</c:v>
                </c:pt>
                <c:pt idx="1">
                  <c:v>0.16374269005847952</c:v>
                </c:pt>
              </c:numCache>
            </c:numRef>
          </c:val>
        </c:ser>
        <c:ser>
          <c:idx val="1"/>
          <c:order val="1"/>
          <c:tx>
            <c:strRef>
              <c:f>TJHD!$E$35</c:f>
              <c:strCache>
                <c:ptCount val="1"/>
                <c:pt idx="0">
                  <c:v>2014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0.0%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TJHD!$E$36:$E$37</c:f>
              <c:numCache>
                <c:formatCode>0%</c:formatCode>
                <c:ptCount val="2"/>
                <c:pt idx="0">
                  <c:v>0.33319653334822624</c:v>
                </c:pt>
                <c:pt idx="1">
                  <c:v>0.1279788840085675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297920"/>
        <c:axId val="137299456"/>
      </c:barChart>
      <c:catAx>
        <c:axId val="137297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37299456"/>
        <c:crosses val="autoZero"/>
        <c:auto val="1"/>
        <c:lblAlgn val="ctr"/>
        <c:lblOffset val="100"/>
        <c:noMultiLvlLbl val="0"/>
      </c:catAx>
      <c:valAx>
        <c:axId val="137299456"/>
        <c:scaling>
          <c:orientation val="minMax"/>
          <c:max val="0.45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37297920"/>
        <c:crosses val="autoZero"/>
        <c:crossBetween val="between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881661531439001E-2"/>
          <c:y val="6.3685918835100747E-2"/>
          <c:w val="0.91511833846856094"/>
          <c:h val="0.65218449578411075"/>
        </c:manualLayout>
      </c:layout>
      <c:barChart>
        <c:barDir val="col"/>
        <c:grouping val="clustered"/>
        <c:varyColors val="0"/>
        <c:ser>
          <c:idx val="0"/>
          <c:order val="0"/>
          <c:tx>
            <c:v>2013--% of Population with Adequate Access to Locations for Physical Activity</c:v>
          </c:tx>
          <c:spPr>
            <a:solidFill>
              <a:srgbClr val="9394BE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'Access 2 Exercise Opportunities'!$A$36:$A$41</c:f>
              <c:strCache>
                <c:ptCount val="6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Neslon</c:v>
                </c:pt>
              </c:strCache>
            </c:strRef>
          </c:cat>
          <c:val>
            <c:numRef>
              <c:f>'Access 2 Exercise Opportunities'!$D$36:$D$41</c:f>
              <c:numCache>
                <c:formatCode>0%</c:formatCode>
                <c:ptCount val="6"/>
                <c:pt idx="0">
                  <c:v>0.71500000000000008</c:v>
                </c:pt>
                <c:pt idx="1">
                  <c:v>1</c:v>
                </c:pt>
                <c:pt idx="2">
                  <c:v>0.43000000000000005</c:v>
                </c:pt>
                <c:pt idx="3">
                  <c:v>0.58499999999999996</c:v>
                </c:pt>
                <c:pt idx="4">
                  <c:v>0.36499999999999999</c:v>
                </c:pt>
                <c:pt idx="5">
                  <c:v>0.43999999999999995</c:v>
                </c:pt>
              </c:numCache>
            </c:numRef>
          </c:val>
        </c:ser>
        <c:ser>
          <c:idx val="3"/>
          <c:order val="1"/>
          <c:tx>
            <c:v>2014--% of Population with Adequate Access to Locations for Physical Activity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2.31884057971014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'Access 2 Exercise Opportunities'!$G$36:$G$41</c:f>
              <c:numCache>
                <c:formatCode>0%</c:formatCode>
                <c:ptCount val="6"/>
                <c:pt idx="0">
                  <c:v>0.74</c:v>
                </c:pt>
                <c:pt idx="1">
                  <c:v>1</c:v>
                </c:pt>
                <c:pt idx="2">
                  <c:v>0.52</c:v>
                </c:pt>
                <c:pt idx="3">
                  <c:v>0.73</c:v>
                </c:pt>
                <c:pt idx="4">
                  <c:v>0.46</c:v>
                </c:pt>
                <c:pt idx="5">
                  <c:v>0.44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362816"/>
        <c:axId val="137368704"/>
      </c:barChart>
      <c:lineChart>
        <c:grouping val="standard"/>
        <c:varyColors val="0"/>
        <c:ser>
          <c:idx val="2"/>
          <c:order val="2"/>
          <c:tx>
            <c:strRef>
              <c:f>'Access 2 Exercise Opportunities'!$E$35</c:f>
              <c:strCache>
                <c:ptCount val="1"/>
                <c:pt idx="0">
                  <c:v>VA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val>
            <c:numRef>
              <c:f>'Access 2 Exercise Opportunities'!$H$36:$H$41</c:f>
              <c:numCache>
                <c:formatCode>0%</c:formatCode>
                <c:ptCount val="6"/>
                <c:pt idx="0">
                  <c:v>0.81</c:v>
                </c:pt>
                <c:pt idx="1">
                  <c:v>0.81</c:v>
                </c:pt>
                <c:pt idx="2">
                  <c:v>0.81</c:v>
                </c:pt>
                <c:pt idx="3">
                  <c:v>0.81</c:v>
                </c:pt>
                <c:pt idx="4">
                  <c:v>0.81</c:v>
                </c:pt>
                <c:pt idx="5">
                  <c:v>0.81</c:v>
                </c:pt>
              </c:numCache>
            </c:numRef>
          </c:val>
          <c:smooth val="0"/>
        </c:ser>
        <c:ser>
          <c:idx val="1"/>
          <c:order val="3"/>
          <c:tx>
            <c:strRef>
              <c:f>'Access 2 Exercise Opportunities'!$E$3</c:f>
              <c:strCache>
                <c:ptCount val="1"/>
                <c:pt idx="0">
                  <c:v>Top U.S. Performers</c:v>
                </c:pt>
              </c:strCache>
            </c:strRef>
          </c:tx>
          <c:marker>
            <c:symbol val="none"/>
          </c:marker>
          <c:val>
            <c:numRef>
              <c:f>'Access 2 Exercise Opportunities'!$I$36:$I$41</c:f>
              <c:numCache>
                <c:formatCode>0%</c:formatCode>
                <c:ptCount val="6"/>
                <c:pt idx="0">
                  <c:v>0.91</c:v>
                </c:pt>
                <c:pt idx="1">
                  <c:v>0.91</c:v>
                </c:pt>
                <c:pt idx="2">
                  <c:v>0.91</c:v>
                </c:pt>
                <c:pt idx="3">
                  <c:v>0.91</c:v>
                </c:pt>
                <c:pt idx="4">
                  <c:v>0.91</c:v>
                </c:pt>
                <c:pt idx="5">
                  <c:v>0.91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362816"/>
        <c:axId val="137368704"/>
      </c:lineChart>
      <c:catAx>
        <c:axId val="137362816"/>
        <c:scaling>
          <c:orientation val="minMax"/>
        </c:scaling>
        <c:delete val="0"/>
        <c:axPos val="b"/>
        <c:majorTickMark val="out"/>
        <c:minorTickMark val="none"/>
        <c:tickLblPos val="nextTo"/>
        <c:crossAx val="137368704"/>
        <c:crosses val="autoZero"/>
        <c:auto val="1"/>
        <c:lblAlgn val="ctr"/>
        <c:lblOffset val="100"/>
        <c:noMultiLvlLbl val="0"/>
      </c:catAx>
      <c:valAx>
        <c:axId val="137368704"/>
        <c:scaling>
          <c:orientation val="minMax"/>
          <c:max val="1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37362816"/>
        <c:crosses val="autoZero"/>
        <c:crossBetween val="between"/>
        <c:majorUnit val="0.2"/>
      </c:valAx>
    </c:plotArea>
    <c:legend>
      <c:legendPos val="b"/>
      <c:layout>
        <c:manualLayout>
          <c:xMode val="edge"/>
          <c:yMode val="edge"/>
          <c:x val="1.5768810148731414E-2"/>
          <c:y val="0.81913234560010295"/>
          <c:w val="0.95745098710487275"/>
          <c:h val="0.1808676543998969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600">
          <a:latin typeface="+mj-lt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911256437477742"/>
          <c:y val="5.1400554097404488E-2"/>
          <c:w val="0.81927371874298649"/>
          <c:h val="0.7339389255478576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'JAUNT data'!$A$5</c:f>
              <c:strCache>
                <c:ptCount val="1"/>
                <c:pt idx="0">
                  <c:v>Medical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'JAUNT data'!$D$4:$I$4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'JAUNT data'!$D$5:$I$5</c:f>
              <c:numCache>
                <c:formatCode>#,##0</c:formatCode>
                <c:ptCount val="6"/>
                <c:pt idx="0">
                  <c:v>84080</c:v>
                </c:pt>
                <c:pt idx="1">
                  <c:v>81128</c:v>
                </c:pt>
                <c:pt idx="2">
                  <c:v>86606</c:v>
                </c:pt>
                <c:pt idx="3">
                  <c:v>77845</c:v>
                </c:pt>
                <c:pt idx="4" formatCode="General">
                  <c:v>73580</c:v>
                </c:pt>
                <c:pt idx="5" formatCode="_(* #,##0_);_(* \(#,##0\);_(* &quot;-&quot;??_);_(@_)">
                  <c:v>74364</c:v>
                </c:pt>
              </c:numCache>
            </c:numRef>
          </c:val>
        </c:ser>
        <c:ser>
          <c:idx val="1"/>
          <c:order val="1"/>
          <c:tx>
            <c:strRef>
              <c:f>'JAUNT data'!$A$6</c:f>
              <c:strCache>
                <c:ptCount val="1"/>
                <c:pt idx="0">
                  <c:v>Elderly and Disabled (nonmedical)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'JAUNT data'!$D$4:$I$4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'JAUNT data'!$D$6:$I$6</c:f>
              <c:numCache>
                <c:formatCode>#,##0</c:formatCode>
                <c:ptCount val="6"/>
                <c:pt idx="0">
                  <c:v>96110</c:v>
                </c:pt>
                <c:pt idx="1">
                  <c:v>98122</c:v>
                </c:pt>
                <c:pt idx="2">
                  <c:v>100738</c:v>
                </c:pt>
                <c:pt idx="3">
                  <c:v>98569</c:v>
                </c:pt>
                <c:pt idx="4" formatCode="General">
                  <c:v>102225</c:v>
                </c:pt>
                <c:pt idx="5" formatCode="_(* #,##0_);_(* \(#,##0\);_(* &quot;-&quot;??_);_(@_)">
                  <c:v>116111</c:v>
                </c:pt>
              </c:numCache>
            </c:numRef>
          </c:val>
        </c:ser>
        <c:ser>
          <c:idx val="2"/>
          <c:order val="2"/>
          <c:tx>
            <c:strRef>
              <c:f>'JAUNT data'!$A$7</c:f>
              <c:strCache>
                <c:ptCount val="1"/>
                <c:pt idx="0">
                  <c:v>Children and Youth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'JAUNT data'!$D$4:$I$4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'JAUNT data'!$D$7:$I$7</c:f>
              <c:numCache>
                <c:formatCode>#,##0</c:formatCode>
                <c:ptCount val="6"/>
                <c:pt idx="0">
                  <c:v>7577</c:v>
                </c:pt>
                <c:pt idx="1">
                  <c:v>7872</c:v>
                </c:pt>
                <c:pt idx="2">
                  <c:v>10168</c:v>
                </c:pt>
                <c:pt idx="3">
                  <c:v>17627</c:v>
                </c:pt>
                <c:pt idx="4" formatCode="General">
                  <c:v>16926</c:v>
                </c:pt>
                <c:pt idx="5" formatCode="_(* #,##0_);_(* \(#,##0\);_(* &quot;-&quot;??_);_(@_)">
                  <c:v>26954</c:v>
                </c:pt>
              </c:numCache>
            </c:numRef>
          </c:val>
        </c:ser>
        <c:ser>
          <c:idx val="3"/>
          <c:order val="3"/>
          <c:tx>
            <c:strRef>
              <c:f>'JAUNT data'!$A$8</c:f>
              <c:strCache>
                <c:ptCount val="1"/>
                <c:pt idx="0">
                  <c:v>Elderly Nutrition Services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accent5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'JAUNT data'!$D$4:$I$4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'JAUNT data'!$D$8:$I$8</c:f>
              <c:numCache>
                <c:formatCode>#,##0</c:formatCode>
                <c:ptCount val="6"/>
                <c:pt idx="0">
                  <c:v>17916</c:v>
                </c:pt>
                <c:pt idx="1">
                  <c:v>19021</c:v>
                </c:pt>
                <c:pt idx="2">
                  <c:v>18862</c:v>
                </c:pt>
                <c:pt idx="3">
                  <c:v>15517</c:v>
                </c:pt>
                <c:pt idx="4" formatCode="General">
                  <c:v>14122</c:v>
                </c:pt>
                <c:pt idx="5" formatCode="_(* #,##0_);_(* \(#,##0\);_(* &quot;-&quot;??_);_(@_)">
                  <c:v>14928</c:v>
                </c:pt>
              </c:numCache>
            </c:numRef>
          </c:val>
        </c:ser>
        <c:ser>
          <c:idx val="4"/>
          <c:order val="4"/>
          <c:tx>
            <c:strRef>
              <c:f>'JAUNT data'!$A$9</c:f>
              <c:strCache>
                <c:ptCount val="1"/>
                <c:pt idx="0">
                  <c:v>Rural Routes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'JAUNT data'!$D$4:$I$4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'JAUNT data'!$D$9:$I$9</c:f>
              <c:numCache>
                <c:formatCode>#,##0</c:formatCode>
                <c:ptCount val="6"/>
                <c:pt idx="0">
                  <c:v>84377</c:v>
                </c:pt>
                <c:pt idx="1">
                  <c:v>93819</c:v>
                </c:pt>
                <c:pt idx="2">
                  <c:v>93279</c:v>
                </c:pt>
                <c:pt idx="3">
                  <c:v>83394</c:v>
                </c:pt>
                <c:pt idx="4" formatCode="General">
                  <c:v>79521</c:v>
                </c:pt>
                <c:pt idx="5" formatCode="_(* #,##0_);_(* \(#,##0\);_(* &quot;-&quot;??_);_(@_)">
                  <c:v>74958</c:v>
                </c:pt>
              </c:numCache>
            </c:numRef>
          </c:val>
        </c:ser>
        <c:ser>
          <c:idx val="5"/>
          <c:order val="5"/>
          <c:tx>
            <c:strRef>
              <c:f>'JAUNT data'!$A$10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'JAUNT data'!$D$4:$I$4</c:f>
              <c:strCache>
                <c:ptCount val="6"/>
                <c:pt idx="0">
                  <c:v>FY10</c:v>
                </c:pt>
                <c:pt idx="1">
                  <c:v>FY11</c:v>
                </c:pt>
                <c:pt idx="2">
                  <c:v>FY12</c:v>
                </c:pt>
                <c:pt idx="3">
                  <c:v>FY13</c:v>
                </c:pt>
                <c:pt idx="4">
                  <c:v>FY14</c:v>
                </c:pt>
                <c:pt idx="5">
                  <c:v>FY15</c:v>
                </c:pt>
              </c:strCache>
            </c:strRef>
          </c:cat>
          <c:val>
            <c:numRef>
              <c:f>'JAUNT data'!$D$10:$I$10</c:f>
              <c:numCache>
                <c:formatCode>#,##0</c:formatCode>
                <c:ptCount val="6"/>
                <c:pt idx="0">
                  <c:v>14564</c:v>
                </c:pt>
                <c:pt idx="1">
                  <c:v>18852</c:v>
                </c:pt>
                <c:pt idx="2">
                  <c:v>20301</c:v>
                </c:pt>
                <c:pt idx="3">
                  <c:v>22042</c:v>
                </c:pt>
                <c:pt idx="4" formatCode="General">
                  <c:v>19715</c:v>
                </c:pt>
                <c:pt idx="5" formatCode="_(* #,##0_);_(* \(#,##0\);_(* &quot;-&quot;??_);_(@_)">
                  <c:v>17738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7706496"/>
        <c:axId val="137712384"/>
      </c:barChart>
      <c:catAx>
        <c:axId val="137706496"/>
        <c:scaling>
          <c:orientation val="minMax"/>
        </c:scaling>
        <c:delete val="0"/>
        <c:axPos val="b"/>
        <c:majorTickMark val="out"/>
        <c:minorTickMark val="none"/>
        <c:tickLblPos val="nextTo"/>
        <c:crossAx val="137712384"/>
        <c:crosses val="autoZero"/>
        <c:auto val="1"/>
        <c:lblAlgn val="ctr"/>
        <c:lblOffset val="100"/>
        <c:noMultiLvlLbl val="0"/>
      </c:catAx>
      <c:valAx>
        <c:axId val="137712384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37706496"/>
        <c:crosses val="autoZero"/>
        <c:crossBetween val="between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"/>
          <c:y val="0.86325190215705061"/>
          <c:w val="1"/>
          <c:h val="0.13674812938468403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19579131555924"/>
          <c:y val="6.544966805619884E-2"/>
          <c:w val="0.80699716811714328"/>
          <c:h val="0.67583661417322827"/>
        </c:manualLayout>
      </c:layout>
      <c:lineChart>
        <c:grouping val="standard"/>
        <c:varyColors val="0"/>
        <c:ser>
          <c:idx val="0"/>
          <c:order val="0"/>
          <c:tx>
            <c:strRef>
              <c:f>'Reported Crime Incidents'!$B$21</c:f>
              <c:strCache>
                <c:ptCount val="1"/>
                <c:pt idx="0">
                  <c:v>Albemarle</c:v>
                </c:pt>
              </c:strCache>
            </c:strRef>
          </c:tx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'Reported Crime Incidents'!$A$26:$A$36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'Reported Crime Incidents'!$B$26:$B$36</c:f>
              <c:numCache>
                <c:formatCode>#,##0.00</c:formatCode>
                <c:ptCount val="11"/>
                <c:pt idx="0">
                  <c:v>4495</c:v>
                </c:pt>
                <c:pt idx="1">
                  <c:v>4851.76</c:v>
                </c:pt>
                <c:pt idx="2">
                  <c:v>5004.82</c:v>
                </c:pt>
                <c:pt idx="3">
                  <c:v>4786.2700000000004</c:v>
                </c:pt>
                <c:pt idx="4">
                  <c:v>4594.95</c:v>
                </c:pt>
                <c:pt idx="5">
                  <c:v>4415.88</c:v>
                </c:pt>
                <c:pt idx="6">
                  <c:v>3779.93</c:v>
                </c:pt>
                <c:pt idx="7">
                  <c:v>3800.35</c:v>
                </c:pt>
                <c:pt idx="8">
                  <c:v>3490.03</c:v>
                </c:pt>
                <c:pt idx="9">
                  <c:v>3662.96</c:v>
                </c:pt>
                <c:pt idx="10">
                  <c:v>3537.85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'Reported Crime Incidents'!$C$21</c:f>
              <c:strCache>
                <c:ptCount val="1"/>
                <c:pt idx="0">
                  <c:v>Charlottesville</c:v>
                </c:pt>
              </c:strCache>
            </c:strRef>
          </c:tx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'Reported Crime Incidents'!$A$26:$A$36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'Reported Crime Incidents'!$C$26:$C$36</c:f>
              <c:numCache>
                <c:formatCode>#,##0.00</c:formatCode>
                <c:ptCount val="11"/>
                <c:pt idx="0">
                  <c:v>10341.77</c:v>
                </c:pt>
                <c:pt idx="1">
                  <c:v>10917.29</c:v>
                </c:pt>
                <c:pt idx="2">
                  <c:v>12135.92</c:v>
                </c:pt>
                <c:pt idx="3">
                  <c:v>10912.43</c:v>
                </c:pt>
                <c:pt idx="4">
                  <c:v>10805.28</c:v>
                </c:pt>
                <c:pt idx="5">
                  <c:v>11751.86</c:v>
                </c:pt>
                <c:pt idx="6">
                  <c:v>9221.39</c:v>
                </c:pt>
                <c:pt idx="7">
                  <c:v>8470.68</c:v>
                </c:pt>
                <c:pt idx="8">
                  <c:v>7949.32</c:v>
                </c:pt>
                <c:pt idx="9">
                  <c:v>7024.43</c:v>
                </c:pt>
                <c:pt idx="10">
                  <c:v>6948.07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'Reported Crime Incidents'!$F$21</c:f>
              <c:strCache>
                <c:ptCount val="1"/>
                <c:pt idx="0">
                  <c:v>Fluvanna</c:v>
                </c:pt>
              </c:strCache>
            </c:strRef>
          </c:tx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'Reported Crime Incidents'!$A$26:$A$36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'Reported Crime Incidents'!$F$26:$F$36</c:f>
              <c:numCache>
                <c:formatCode>#,##0.00</c:formatCode>
                <c:ptCount val="11"/>
                <c:pt idx="0">
                  <c:v>2962.96</c:v>
                </c:pt>
                <c:pt idx="1">
                  <c:v>2835.34</c:v>
                </c:pt>
                <c:pt idx="2">
                  <c:v>2462.21</c:v>
                </c:pt>
                <c:pt idx="3">
                  <c:v>2317.9899999999998</c:v>
                </c:pt>
                <c:pt idx="4">
                  <c:v>2311.56</c:v>
                </c:pt>
                <c:pt idx="5">
                  <c:v>2131.17</c:v>
                </c:pt>
                <c:pt idx="6">
                  <c:v>2475.5700000000002</c:v>
                </c:pt>
                <c:pt idx="7">
                  <c:v>2270.19</c:v>
                </c:pt>
                <c:pt idx="8">
                  <c:v>2154.9499999999998</c:v>
                </c:pt>
                <c:pt idx="9">
                  <c:v>1994.69</c:v>
                </c:pt>
                <c:pt idx="10">
                  <c:v>2325.7600000000002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'Reported Crime Incidents'!$G$21</c:f>
              <c:strCache>
                <c:ptCount val="1"/>
                <c:pt idx="0">
                  <c:v>Greene</c:v>
                </c:pt>
              </c:strCache>
            </c:strRef>
          </c:tx>
          <c:cat>
            <c:numRef>
              <c:f>'Reported Crime Incidents'!$A$26:$A$36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'Reported Crime Incidents'!$G$26:$G$36</c:f>
              <c:numCache>
                <c:formatCode>#,##0.00</c:formatCode>
                <c:ptCount val="11"/>
                <c:pt idx="0">
                  <c:v>2413.17</c:v>
                </c:pt>
                <c:pt idx="1">
                  <c:v>2556.21</c:v>
                </c:pt>
                <c:pt idx="2">
                  <c:v>2854.62</c:v>
                </c:pt>
                <c:pt idx="3">
                  <c:v>3415.37</c:v>
                </c:pt>
                <c:pt idx="4">
                  <c:v>3461.77</c:v>
                </c:pt>
                <c:pt idx="5">
                  <c:v>3472.83</c:v>
                </c:pt>
                <c:pt idx="6">
                  <c:v>3716.78</c:v>
                </c:pt>
                <c:pt idx="7">
                  <c:v>3397.75</c:v>
                </c:pt>
                <c:pt idx="8">
                  <c:v>3701.73</c:v>
                </c:pt>
                <c:pt idx="9">
                  <c:v>3488.61</c:v>
                </c:pt>
                <c:pt idx="10">
                  <c:v>2854.52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'Reported Crime Incidents'!$H$21</c:f>
              <c:strCache>
                <c:ptCount val="1"/>
                <c:pt idx="0">
                  <c:v>Louisa</c:v>
                </c:pt>
              </c:strCache>
            </c:strRef>
          </c:tx>
          <c:dLbls>
            <c:dLbl>
              <c:idx val="6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'Reported Crime Incidents'!$A$26:$A$36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'Reported Crime Incidents'!$H$26:$H$36</c:f>
              <c:numCache>
                <c:formatCode>#,##0.00</c:formatCode>
                <c:ptCount val="11"/>
                <c:pt idx="0">
                  <c:v>3285.1</c:v>
                </c:pt>
                <c:pt idx="1">
                  <c:v>3441.94</c:v>
                </c:pt>
                <c:pt idx="2">
                  <c:v>3288.71</c:v>
                </c:pt>
                <c:pt idx="3">
                  <c:v>3589.74</c:v>
                </c:pt>
                <c:pt idx="4">
                  <c:v>3471.09</c:v>
                </c:pt>
                <c:pt idx="5">
                  <c:v>2222.4299999999998</c:v>
                </c:pt>
                <c:pt idx="6">
                  <c:v>1784.92</c:v>
                </c:pt>
                <c:pt idx="7">
                  <c:v>2203.69</c:v>
                </c:pt>
                <c:pt idx="8">
                  <c:v>2877.94</c:v>
                </c:pt>
                <c:pt idx="9">
                  <c:v>3179.85</c:v>
                </c:pt>
                <c:pt idx="10">
                  <c:v>3447.32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'Reported Crime Incidents'!$I$21</c:f>
              <c:strCache>
                <c:ptCount val="1"/>
                <c:pt idx="0">
                  <c:v>Nelson</c:v>
                </c:pt>
              </c:strCache>
            </c:strRef>
          </c:tx>
          <c:dLbls>
            <c:dLbl>
              <c:idx val="10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'Reported Crime Incidents'!$A$26:$A$36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'Reported Crime Incidents'!$I$26:$I$36</c:f>
              <c:numCache>
                <c:formatCode>#,##0.00</c:formatCode>
                <c:ptCount val="11"/>
                <c:pt idx="0">
                  <c:v>3617.44</c:v>
                </c:pt>
                <c:pt idx="1">
                  <c:v>3573.33</c:v>
                </c:pt>
                <c:pt idx="2">
                  <c:v>4115.22</c:v>
                </c:pt>
                <c:pt idx="3">
                  <c:v>4106.24</c:v>
                </c:pt>
                <c:pt idx="4">
                  <c:v>3634.02</c:v>
                </c:pt>
                <c:pt idx="5">
                  <c:v>3408.72</c:v>
                </c:pt>
                <c:pt idx="6">
                  <c:v>3202.39</c:v>
                </c:pt>
                <c:pt idx="7">
                  <c:v>2782.93</c:v>
                </c:pt>
                <c:pt idx="8">
                  <c:v>3309.45</c:v>
                </c:pt>
                <c:pt idx="9">
                  <c:v>2860.75</c:v>
                </c:pt>
                <c:pt idx="10">
                  <c:v>2580.6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'Reported Crime Incidents'!$J$21</c:f>
              <c:strCache>
                <c:ptCount val="1"/>
                <c:pt idx="0">
                  <c:v>TJHD</c:v>
                </c:pt>
              </c:strCache>
            </c:strRef>
          </c:tx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'Reported Crime Incidents'!$A$26:$A$36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'Reported Crime Incidents'!$J$26:$J$36</c:f>
              <c:numCache>
                <c:formatCode>#,##0.00</c:formatCode>
                <c:ptCount val="11"/>
                <c:pt idx="0">
                  <c:v>7493.8418715058797</c:v>
                </c:pt>
                <c:pt idx="1">
                  <c:v>7857.8088793286497</c:v>
                </c:pt>
                <c:pt idx="2">
                  <c:v>8342.8224054003786</c:v>
                </c:pt>
                <c:pt idx="3">
                  <c:v>7934.7310162008216</c:v>
                </c:pt>
                <c:pt idx="4">
                  <c:v>7439.6067043839748</c:v>
                </c:pt>
                <c:pt idx="5">
                  <c:v>7663.890116912733</c:v>
                </c:pt>
                <c:pt idx="6">
                  <c:v>6534.8171375984184</c:v>
                </c:pt>
                <c:pt idx="7">
                  <c:v>6353.7441630594094</c:v>
                </c:pt>
                <c:pt idx="8">
                  <c:v>3609.9352378267772</c:v>
                </c:pt>
                <c:pt idx="9">
                  <c:v>3400.1247906439507</c:v>
                </c:pt>
                <c:pt idx="10">
                  <c:v>3258.7224843668723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776128"/>
        <c:axId val="137810688"/>
      </c:lineChart>
      <c:catAx>
        <c:axId val="1377761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 vert="horz"/>
          <a:lstStyle/>
          <a:p>
            <a:pPr>
              <a:defRPr/>
            </a:pPr>
            <a:endParaRPr lang="en-US"/>
          </a:p>
        </c:txPr>
        <c:crossAx val="1378106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37810688"/>
        <c:scaling>
          <c:orientation val="minMax"/>
        </c:scaling>
        <c:delete val="0"/>
        <c:axPos val="l"/>
        <c:majorGridlines/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377761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1.3242295154346532E-3"/>
          <c:y val="0.85038096916989858"/>
          <c:w val="0.99867572876046684"/>
          <c:h val="0.1496190308301014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v>Percent of Population Served by Region 10 in FY 2015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'Region 10 consumers served'!$V$5:$V$10</c:f>
              <c:strCache>
                <c:ptCount val="6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</c:strCache>
            </c:strRef>
          </c:cat>
          <c:val>
            <c:numRef>
              <c:f>'Region 10 consumers served'!$W$5:$W$10</c:f>
              <c:numCache>
                <c:formatCode>0.0%</c:formatCode>
                <c:ptCount val="6"/>
                <c:pt idx="0">
                  <c:v>2.1676922929686378E-2</c:v>
                </c:pt>
                <c:pt idx="1">
                  <c:v>5.1608799596429278E-2</c:v>
                </c:pt>
                <c:pt idx="2">
                  <c:v>3.3726812816188868E-2</c:v>
                </c:pt>
                <c:pt idx="3">
                  <c:v>3.8516105301875887E-2</c:v>
                </c:pt>
                <c:pt idx="4">
                  <c:v>3.2432747175963665E-2</c:v>
                </c:pt>
                <c:pt idx="5">
                  <c:v>4.1683501683501684E-2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417536"/>
        <c:axId val="102419456"/>
      </c:barChart>
      <c:catAx>
        <c:axId val="102417536"/>
        <c:scaling>
          <c:orientation val="minMax"/>
        </c:scaling>
        <c:delete val="0"/>
        <c:axPos val="b"/>
        <c:majorTickMark val="out"/>
        <c:minorTickMark val="none"/>
        <c:tickLblPos val="nextTo"/>
        <c:crossAx val="102419456"/>
        <c:crosses val="autoZero"/>
        <c:auto val="1"/>
        <c:lblAlgn val="ctr"/>
        <c:lblOffset val="100"/>
        <c:noMultiLvlLbl val="0"/>
      </c:catAx>
      <c:valAx>
        <c:axId val="102419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02417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0303983891246708"/>
          <c:y val="4.2927366124992553E-2"/>
          <c:w val="0.88607986990068888"/>
          <c:h val="0.67935670780812241"/>
        </c:manualLayout>
      </c:layout>
      <c:lineChart>
        <c:grouping val="standard"/>
        <c:varyColors val="0"/>
        <c:ser>
          <c:idx val="6"/>
          <c:order val="0"/>
          <c:tx>
            <c:strRef>
              <c:f>'DUI &amp; Narcotic Arrests'!$A$34</c:f>
              <c:strCache>
                <c:ptCount val="1"/>
                <c:pt idx="0">
                  <c:v>TJHD</c:v>
                </c:pt>
              </c:strCache>
            </c:strRef>
          </c:tx>
          <c:spPr>
            <a:ln w="38100">
              <a:solidFill>
                <a:srgbClr val="A04DA3"/>
              </a:solidFill>
            </a:ln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Arrests'!$F$27:$N$27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Arrests'!$F$34:$N$34</c:f>
              <c:numCache>
                <c:formatCode>0.0</c:formatCode>
                <c:ptCount val="9"/>
                <c:pt idx="0">
                  <c:v>283.47952680083688</c:v>
                </c:pt>
                <c:pt idx="1">
                  <c:v>280.80805859591834</c:v>
                </c:pt>
                <c:pt idx="2">
                  <c:v>297.36789611601256</c:v>
                </c:pt>
                <c:pt idx="3">
                  <c:v>302.97401671850588</c:v>
                </c:pt>
                <c:pt idx="4">
                  <c:v>282.05207761713933</c:v>
                </c:pt>
                <c:pt idx="5">
                  <c:v>251.90985924091149</c:v>
                </c:pt>
                <c:pt idx="6">
                  <c:v>239.47907794718094</c:v>
                </c:pt>
                <c:pt idx="7">
                  <c:v>242.01378434241232</c:v>
                </c:pt>
                <c:pt idx="8">
                  <c:v>237.07883341129124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'DUI &amp; Narcotic Arrests'!$A$35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rgbClr val="9394BE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Arrests'!$F$27:$N$27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Arrests'!$F$35:$N$35</c:f>
              <c:numCache>
                <c:formatCode>0.0</c:formatCode>
                <c:ptCount val="9"/>
                <c:pt idx="0">
                  <c:v>326.97346430335341</c:v>
                </c:pt>
                <c:pt idx="1">
                  <c:v>324.62373201374669</c:v>
                </c:pt>
                <c:pt idx="2">
                  <c:v>336.05129487416622</c:v>
                </c:pt>
                <c:pt idx="3">
                  <c:v>354.46071009814233</c:v>
                </c:pt>
                <c:pt idx="4">
                  <c:v>365.99060252725121</c:v>
                </c:pt>
                <c:pt idx="5">
                  <c:v>367.98682247518855</c:v>
                </c:pt>
                <c:pt idx="6">
                  <c:v>363.03394294785898</c:v>
                </c:pt>
                <c:pt idx="7">
                  <c:v>347.4504494750235</c:v>
                </c:pt>
                <c:pt idx="8">
                  <c:v>320.43666666666667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548352"/>
        <c:axId val="136549888"/>
      </c:lineChart>
      <c:catAx>
        <c:axId val="136548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6549888"/>
        <c:crosses val="autoZero"/>
        <c:auto val="1"/>
        <c:lblAlgn val="ctr"/>
        <c:lblOffset val="100"/>
        <c:noMultiLvlLbl val="0"/>
      </c:catAx>
      <c:valAx>
        <c:axId val="136549888"/>
        <c:scaling>
          <c:orientation val="minMax"/>
          <c:max val="4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36548352"/>
        <c:crosses val="autoZero"/>
        <c:crossBetween val="between"/>
        <c:maj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1254825569871424"/>
          <c:y val="0.92290284737135131"/>
          <c:w val="0.31363142956915541"/>
          <c:h val="6.8763819295315359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2526319207590891"/>
          <c:y val="3.0065431508444238E-2"/>
          <c:w val="0.81529763779527564"/>
          <c:h val="0.65238111320664161"/>
        </c:manualLayout>
      </c:layout>
      <c:lineChart>
        <c:grouping val="standard"/>
        <c:varyColors val="0"/>
        <c:ser>
          <c:idx val="0"/>
          <c:order val="0"/>
          <c:tx>
            <c:strRef>
              <c:f>'DUI &amp; Narcotic Arrests'!$A$28</c:f>
              <c:strCache>
                <c:ptCount val="1"/>
                <c:pt idx="0">
                  <c:v>Albemarle</c:v>
                </c:pt>
              </c:strCache>
            </c:strRef>
          </c:tx>
          <c:spPr>
            <a:ln w="38100">
              <a:solidFill>
                <a:srgbClr val="C4652D"/>
              </a:solidFill>
            </a:ln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Arrests'!$F$27:$N$27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Arrests'!$F$28:$N$28</c:f>
              <c:numCache>
                <c:formatCode>0.0</c:formatCode>
                <c:ptCount val="9"/>
                <c:pt idx="0">
                  <c:v>195.38206568522938</c:v>
                </c:pt>
                <c:pt idx="1">
                  <c:v>216.40913027887655</c:v>
                </c:pt>
                <c:pt idx="2">
                  <c:v>234.96097150861121</c:v>
                </c:pt>
                <c:pt idx="3">
                  <c:v>277.70109629013905</c:v>
                </c:pt>
                <c:pt idx="4">
                  <c:v>281.05116126609397</c:v>
                </c:pt>
                <c:pt idx="5">
                  <c:v>268.18286449577062</c:v>
                </c:pt>
                <c:pt idx="6">
                  <c:v>254.36108566408325</c:v>
                </c:pt>
                <c:pt idx="7">
                  <c:v>230.42790725985299</c:v>
                </c:pt>
                <c:pt idx="8">
                  <c:v>228.37733332582846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'DUI &amp; Narcotic Arrests'!$A$29</c:f>
              <c:strCache>
                <c:ptCount val="1"/>
                <c:pt idx="0">
                  <c:v>Charlottesville</c:v>
                </c:pt>
              </c:strCache>
            </c:strRef>
          </c:tx>
          <c:spPr>
            <a:ln w="38100">
              <a:solidFill>
                <a:srgbClr val="C69B7E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Arrests'!$F$27:$N$27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Arrests'!$F$29:$N$29</c:f>
              <c:numCache>
                <c:formatCode>0.0</c:formatCode>
                <c:ptCount val="9"/>
                <c:pt idx="0">
                  <c:v>498.84097011382983</c:v>
                </c:pt>
                <c:pt idx="1">
                  <c:v>396.8254390401305</c:v>
                </c:pt>
                <c:pt idx="2">
                  <c:v>397.84700670030384</c:v>
                </c:pt>
                <c:pt idx="3">
                  <c:v>395.1951642589807</c:v>
                </c:pt>
                <c:pt idx="4">
                  <c:v>368.8921262923227</c:v>
                </c:pt>
                <c:pt idx="5">
                  <c:v>298.0169014554703</c:v>
                </c:pt>
                <c:pt idx="6">
                  <c:v>263.83081237938444</c:v>
                </c:pt>
                <c:pt idx="7">
                  <c:v>254.65256269773877</c:v>
                </c:pt>
                <c:pt idx="8">
                  <c:v>228.44168124771303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'DUI &amp; Narcotic Arrests'!$A$30</c:f>
              <c:strCache>
                <c:ptCount val="1"/>
                <c:pt idx="0">
                  <c:v>Fluvanna</c:v>
                </c:pt>
              </c:strCache>
            </c:strRef>
          </c:tx>
          <c:spPr>
            <a:ln>
              <a:solidFill>
                <a:srgbClr val="8B5D3D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l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Arrests'!$F$27:$N$27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Arrests'!$F$30:$N$30</c:f>
              <c:numCache>
                <c:formatCode>0.0</c:formatCode>
                <c:ptCount val="9"/>
                <c:pt idx="0">
                  <c:v>219.80049321892932</c:v>
                </c:pt>
                <c:pt idx="1">
                  <c:v>244.96838382995807</c:v>
                </c:pt>
                <c:pt idx="2">
                  <c:v>261.0999075374296</c:v>
                </c:pt>
                <c:pt idx="3">
                  <c:v>235.47103840087252</c:v>
                </c:pt>
                <c:pt idx="4">
                  <c:v>235.4310541587669</c:v>
                </c:pt>
                <c:pt idx="5">
                  <c:v>231.66157240880568</c:v>
                </c:pt>
                <c:pt idx="6">
                  <c:v>246.04903455600274</c:v>
                </c:pt>
                <c:pt idx="7">
                  <c:v>269.45820855146013</c:v>
                </c:pt>
                <c:pt idx="8">
                  <c:v>266.56898043093202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'DUI &amp; Narcotic Arrests'!$A$31</c:f>
              <c:strCache>
                <c:ptCount val="1"/>
                <c:pt idx="0">
                  <c:v>Greene</c:v>
                </c:pt>
              </c:strCache>
            </c:strRef>
          </c:tx>
          <c:spPr>
            <a:ln w="38100">
              <a:solidFill>
                <a:srgbClr val="A04DA3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Arrests'!$F$27:$N$27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Arrests'!$F$31:$N$31</c:f>
              <c:numCache>
                <c:formatCode>0.0</c:formatCode>
                <c:ptCount val="9"/>
                <c:pt idx="0">
                  <c:v>337.42273853608248</c:v>
                </c:pt>
                <c:pt idx="1">
                  <c:v>310.83574091565202</c:v>
                </c:pt>
                <c:pt idx="2">
                  <c:v>355.21692103179794</c:v>
                </c:pt>
                <c:pt idx="3">
                  <c:v>355.86441176557196</c:v>
                </c:pt>
                <c:pt idx="4">
                  <c:v>320.98612065140281</c:v>
                </c:pt>
                <c:pt idx="5">
                  <c:v>234.64330149671096</c:v>
                </c:pt>
                <c:pt idx="6">
                  <c:v>181.62602203541624</c:v>
                </c:pt>
                <c:pt idx="7">
                  <c:v>162.31561476784864</c:v>
                </c:pt>
                <c:pt idx="8">
                  <c:v>158.85100698000306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'DUI &amp; Narcotic Arrests'!$A$32</c:f>
              <c:strCache>
                <c:ptCount val="1"/>
                <c:pt idx="0">
                  <c:v>Louisa</c:v>
                </c:pt>
              </c:strCache>
            </c:strRef>
          </c:tx>
          <c:spPr>
            <a:ln>
              <a:solidFill>
                <a:srgbClr val="9394BE"/>
              </a:solidFill>
            </a:ln>
          </c:spPr>
          <c:marker>
            <c:symbol val="none"/>
          </c:marker>
          <c:cat>
            <c:strRef>
              <c:f>'DUI &amp; Narcotic Arrests'!$F$27:$N$27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Arrests'!$F$32:$N$32</c:f>
              <c:numCache>
                <c:formatCode>0.0</c:formatCode>
                <c:ptCount val="9"/>
                <c:pt idx="0">
                  <c:v>252.98312662861849</c:v>
                </c:pt>
                <c:pt idx="1">
                  <c:v>334.7786693177647</c:v>
                </c:pt>
                <c:pt idx="2">
                  <c:v>381.7472984494695</c:v>
                </c:pt>
                <c:pt idx="3">
                  <c:v>330.13159615471108</c:v>
                </c:pt>
                <c:pt idx="4">
                  <c:v>250.23407449705135</c:v>
                </c:pt>
                <c:pt idx="5">
                  <c:v>232.67208968274403</c:v>
                </c:pt>
                <c:pt idx="6">
                  <c:v>236.45189414483616</c:v>
                </c:pt>
                <c:pt idx="7">
                  <c:v>300.81961040362984</c:v>
                </c:pt>
                <c:pt idx="8">
                  <c:v>278.14875089559581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'DUI &amp; Narcotic Arrests'!$A$33</c:f>
              <c:strCache>
                <c:ptCount val="1"/>
                <c:pt idx="0">
                  <c:v>Nelson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Arrests'!$F$27:$N$27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Arrests'!$F$33:$N$33</c:f>
              <c:numCache>
                <c:formatCode>0.0</c:formatCode>
                <c:ptCount val="9"/>
                <c:pt idx="0">
                  <c:v>336.18425831635363</c:v>
                </c:pt>
                <c:pt idx="1">
                  <c:v>283.04563194055601</c:v>
                </c:pt>
                <c:pt idx="2">
                  <c:v>244.61866564842114</c:v>
                </c:pt>
                <c:pt idx="3">
                  <c:v>218.73132416620592</c:v>
                </c:pt>
                <c:pt idx="4">
                  <c:v>157.52576516054347</c:v>
                </c:pt>
                <c:pt idx="5">
                  <c:v>120.16688464642333</c:v>
                </c:pt>
                <c:pt idx="6">
                  <c:v>136.06169826834727</c:v>
                </c:pt>
                <c:pt idx="7">
                  <c:v>208.67267695996907</c:v>
                </c:pt>
                <c:pt idx="8">
                  <c:v>278.86929817699848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640384"/>
        <c:axId val="136641920"/>
      </c:lineChart>
      <c:catAx>
        <c:axId val="136640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36641920"/>
        <c:crosses val="autoZero"/>
        <c:auto val="1"/>
        <c:lblAlgn val="ctr"/>
        <c:lblOffset val="100"/>
        <c:noMultiLvlLbl val="0"/>
      </c:catAx>
      <c:valAx>
        <c:axId val="136641920"/>
        <c:scaling>
          <c:orientation val="minMax"/>
          <c:max val="85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36640384"/>
        <c:crosses val="autoZero"/>
        <c:crossBetween val="between"/>
        <c:maj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1.7930971128608916E-2"/>
          <c:y val="0.89118789161222856"/>
          <c:w val="0.970451968503937"/>
          <c:h val="0.10881215020588933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3661712311219137"/>
          <c:y val="4.7185912448677418E-2"/>
          <c:w val="0.84662660354058172"/>
          <c:h val="0.66064991384588234"/>
        </c:manualLayout>
      </c:layout>
      <c:lineChart>
        <c:grouping val="standard"/>
        <c:varyColors val="0"/>
        <c:ser>
          <c:idx val="6"/>
          <c:order val="0"/>
          <c:tx>
            <c:strRef>
              <c:f>'DUI &amp; Narcotic Arrests'!$A$86</c:f>
              <c:strCache>
                <c:ptCount val="1"/>
                <c:pt idx="0">
                  <c:v>TJHD</c:v>
                </c:pt>
              </c:strCache>
            </c:strRef>
          </c:tx>
          <c:spPr>
            <a:ln w="38100">
              <a:solidFill>
                <a:srgbClr val="9394BE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Arrests'!$F$79:$N$79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Arrests'!$F$86:$N$86</c:f>
              <c:numCache>
                <c:formatCode>0.0</c:formatCode>
                <c:ptCount val="9"/>
                <c:pt idx="0">
                  <c:v>693.45432318374151</c:v>
                </c:pt>
                <c:pt idx="1">
                  <c:v>681.65843807037038</c:v>
                </c:pt>
                <c:pt idx="2">
                  <c:v>671.19000362821509</c:v>
                </c:pt>
                <c:pt idx="3">
                  <c:v>674.83881218388228</c:v>
                </c:pt>
                <c:pt idx="4">
                  <c:v>670.75903965403984</c:v>
                </c:pt>
                <c:pt idx="5">
                  <c:v>693.42507552206735</c:v>
                </c:pt>
                <c:pt idx="6" formatCode="0.00">
                  <c:v>679.35418523070177</c:v>
                </c:pt>
                <c:pt idx="7" formatCode="0.00">
                  <c:v>606.46067225346121</c:v>
                </c:pt>
                <c:pt idx="8" formatCode="0.00">
                  <c:v>463.82746864730251</c:v>
                </c:pt>
              </c:numCache>
            </c:numRef>
          </c:val>
          <c:smooth val="0"/>
        </c:ser>
        <c:ser>
          <c:idx val="7"/>
          <c:order val="1"/>
          <c:tx>
            <c:strRef>
              <c:f>'DUI &amp; Narcotic Arrests'!$A$87</c:f>
              <c:strCache>
                <c:ptCount val="1"/>
                <c:pt idx="0">
                  <c:v>Virginia</c:v>
                </c:pt>
              </c:strCache>
            </c:strRef>
          </c:tx>
          <c:spPr>
            <a:ln w="38100">
              <a:solidFill>
                <a:srgbClr val="A04DA3"/>
              </a:solidFill>
            </a:ln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Arrests'!$F$79:$N$79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Arrests'!$F$87:$N$87</c:f>
              <c:numCache>
                <c:formatCode>0.0</c:formatCode>
                <c:ptCount val="9"/>
                <c:pt idx="0">
                  <c:v>558.28666666666652</c:v>
                </c:pt>
                <c:pt idx="1">
                  <c:v>588.57000000000005</c:v>
                </c:pt>
                <c:pt idx="2">
                  <c:v>600.38666666666666</c:v>
                </c:pt>
                <c:pt idx="3">
                  <c:v>594.5</c:v>
                </c:pt>
                <c:pt idx="4">
                  <c:v>585.06333333333339</c:v>
                </c:pt>
                <c:pt idx="5">
                  <c:v>595.73</c:v>
                </c:pt>
                <c:pt idx="6" formatCode="0.00">
                  <c:v>561.79939032481229</c:v>
                </c:pt>
                <c:pt idx="7" formatCode="0.00">
                  <c:v>527.32608073325264</c:v>
                </c:pt>
                <c:pt idx="8" formatCode="0.00">
                  <c:v>543.32454016177678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6711552"/>
        <c:axId val="136721536"/>
      </c:lineChart>
      <c:catAx>
        <c:axId val="136711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/>
            </a:pPr>
            <a:endParaRPr lang="en-US"/>
          </a:p>
        </c:txPr>
        <c:crossAx val="136721536"/>
        <c:crosses val="autoZero"/>
        <c:auto val="1"/>
        <c:lblAlgn val="ctr"/>
        <c:lblOffset val="100"/>
        <c:noMultiLvlLbl val="0"/>
      </c:catAx>
      <c:valAx>
        <c:axId val="136721536"/>
        <c:scaling>
          <c:orientation val="minMax"/>
          <c:max val="8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36711552"/>
        <c:crosses val="autoZero"/>
        <c:crossBetween val="between"/>
        <c:maj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4356276033995205"/>
          <c:y val="0.87780492851176262"/>
          <c:w val="0.31168747845913203"/>
          <c:h val="7.1472902662457441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855321656221544E-2"/>
          <c:y val="4.7185912448677418E-2"/>
          <c:w val="0.86778134875997648"/>
          <c:h val="0.63826477846985552"/>
        </c:manualLayout>
      </c:layout>
      <c:lineChart>
        <c:grouping val="standard"/>
        <c:varyColors val="0"/>
        <c:ser>
          <c:idx val="0"/>
          <c:order val="0"/>
          <c:tx>
            <c:strRef>
              <c:f>'DUI &amp; Narcotic Arrests'!$A$80</c:f>
              <c:strCache>
                <c:ptCount val="1"/>
                <c:pt idx="0">
                  <c:v>Albemarle</c:v>
                </c:pt>
              </c:strCache>
            </c:strRef>
          </c:tx>
          <c:spPr>
            <a:ln w="38100">
              <a:solidFill>
                <a:srgbClr val="A04DA3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Arrests'!$F$79:$N$79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Arrests'!$F$80:$N$80</c:f>
              <c:numCache>
                <c:formatCode>0.0</c:formatCode>
                <c:ptCount val="9"/>
                <c:pt idx="0">
                  <c:v>392.67548571829974</c:v>
                </c:pt>
                <c:pt idx="1">
                  <c:v>458.92918498032139</c:v>
                </c:pt>
                <c:pt idx="2">
                  <c:v>483.7877105982605</c:v>
                </c:pt>
                <c:pt idx="3">
                  <c:v>484.86907657421466</c:v>
                </c:pt>
                <c:pt idx="4">
                  <c:v>465.84793256470113</c:v>
                </c:pt>
                <c:pt idx="5">
                  <c:v>469.57294502526594</c:v>
                </c:pt>
                <c:pt idx="6" formatCode="0.00">
                  <c:v>422.04867831154087</c:v>
                </c:pt>
                <c:pt idx="7" formatCode="0.00">
                  <c:v>398.31931440701356</c:v>
                </c:pt>
                <c:pt idx="8" formatCode="0.00">
                  <c:v>336.44161946661814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'DUI &amp; Narcotic Arrests'!$A$81</c:f>
              <c:strCache>
                <c:ptCount val="1"/>
                <c:pt idx="0">
                  <c:v>Charlottesville</c:v>
                </c:pt>
              </c:strCache>
            </c:strRef>
          </c:tx>
          <c:spPr>
            <a:ln w="38100">
              <a:solidFill>
                <a:srgbClr val="C69B7E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Arrests'!$F$79:$N$79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Arrests'!$F$81:$N$81</c:f>
              <c:numCache>
                <c:formatCode>0.0</c:formatCode>
                <c:ptCount val="9"/>
                <c:pt idx="0">
                  <c:v>961.5930749019044</c:v>
                </c:pt>
                <c:pt idx="1">
                  <c:v>793.85858302514134</c:v>
                </c:pt>
                <c:pt idx="2">
                  <c:v>754.55189677944657</c:v>
                </c:pt>
                <c:pt idx="3">
                  <c:v>763.2569921023927</c:v>
                </c:pt>
                <c:pt idx="4">
                  <c:v>803.25086967780896</c:v>
                </c:pt>
                <c:pt idx="5">
                  <c:v>871.48343060811646</c:v>
                </c:pt>
                <c:pt idx="6" formatCode="0.00">
                  <c:v>888.12395187447794</c:v>
                </c:pt>
                <c:pt idx="7" formatCode="0.00">
                  <c:v>864.5700345869592</c:v>
                </c:pt>
                <c:pt idx="8" formatCode="0.00">
                  <c:v>705.44690281926785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'DUI &amp; Narcotic Arrests'!$A$82</c:f>
              <c:strCache>
                <c:ptCount val="1"/>
                <c:pt idx="0">
                  <c:v>Fluvanna</c:v>
                </c:pt>
              </c:strCache>
            </c:strRef>
          </c:tx>
          <c:spPr>
            <a:ln w="38100">
              <a:solidFill>
                <a:srgbClr val="8B5D3D"/>
              </a:solidFill>
            </a:ln>
          </c:spPr>
          <c:marker>
            <c:symbol val="none"/>
          </c:marker>
          <c:dLbls>
            <c:dLbl>
              <c:idx val="0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Arrests'!$F$79:$N$79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Arrests'!$F$82:$N$82</c:f>
              <c:numCache>
                <c:formatCode>0.0</c:formatCode>
                <c:ptCount val="9"/>
                <c:pt idx="0">
                  <c:v>256.2341899588032</c:v>
                </c:pt>
                <c:pt idx="1">
                  <c:v>367.31229334436938</c:v>
                </c:pt>
                <c:pt idx="2">
                  <c:v>330.57611321008653</c:v>
                </c:pt>
                <c:pt idx="3">
                  <c:v>300.57188297321784</c:v>
                </c:pt>
                <c:pt idx="4">
                  <c:v>233.97461729914957</c:v>
                </c:pt>
                <c:pt idx="5">
                  <c:v>247.98647832468365</c:v>
                </c:pt>
                <c:pt idx="6" formatCode="0.00">
                  <c:v>248.58338111962271</c:v>
                </c:pt>
                <c:pt idx="7" formatCode="0.00">
                  <c:v>247.64058299395037</c:v>
                </c:pt>
                <c:pt idx="8" formatCode="0.00">
                  <c:v>197.4574000519799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'DUI &amp; Narcotic Arrests'!$A$83</c:f>
              <c:strCache>
                <c:ptCount val="1"/>
                <c:pt idx="0">
                  <c:v>Greene</c:v>
                </c:pt>
              </c:strCache>
            </c:strRef>
          </c:tx>
          <c:spPr>
            <a:ln w="38100">
              <a:solidFill>
                <a:srgbClr val="C4652D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Arrests'!$F$79:$N$79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Arrests'!$F$83:$N$83</c:f>
              <c:numCache>
                <c:formatCode>0.0</c:formatCode>
                <c:ptCount val="9"/>
                <c:pt idx="0">
                  <c:v>344.71122597086713</c:v>
                </c:pt>
                <c:pt idx="1">
                  <c:v>380.51114019908908</c:v>
                </c:pt>
                <c:pt idx="2">
                  <c:v>365.15507207966658</c:v>
                </c:pt>
                <c:pt idx="3">
                  <c:v>409.46449592506383</c:v>
                </c:pt>
                <c:pt idx="4">
                  <c:v>473.29176866399331</c:v>
                </c:pt>
                <c:pt idx="5">
                  <c:v>493.45751007490645</c:v>
                </c:pt>
                <c:pt idx="6" formatCode="0.00">
                  <c:v>497.16752839188666</c:v>
                </c:pt>
                <c:pt idx="7" formatCode="0.00">
                  <c:v>473.45785334834608</c:v>
                </c:pt>
                <c:pt idx="8" formatCode="0.00">
                  <c:v>392.97355927566741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'DUI &amp; Narcotic Arrests'!$A$84</c:f>
              <c:strCache>
                <c:ptCount val="1"/>
                <c:pt idx="0">
                  <c:v>Louisa</c:v>
                </c:pt>
              </c:strCache>
            </c:strRef>
          </c:tx>
          <c:spPr>
            <a:ln w="38100">
              <a:solidFill>
                <a:srgbClr val="9394BE"/>
              </a:solidFill>
            </a:ln>
          </c:spPr>
          <c:marker>
            <c:symbol val="none"/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Arrests'!$F$79:$N$79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Arrests'!$F$84:$N$84</c:f>
              <c:numCache>
                <c:formatCode>0.0</c:formatCode>
                <c:ptCount val="9"/>
                <c:pt idx="0">
                  <c:v>517.69407605791855</c:v>
                </c:pt>
                <c:pt idx="1">
                  <c:v>528.00785828153687</c:v>
                </c:pt>
                <c:pt idx="2">
                  <c:v>540.15219760854586</c:v>
                </c:pt>
                <c:pt idx="3">
                  <c:v>471.26485033397472</c:v>
                </c:pt>
                <c:pt idx="4">
                  <c:v>437.10611470845743</c:v>
                </c:pt>
                <c:pt idx="5">
                  <c:v>356.20004569036627</c:v>
                </c:pt>
                <c:pt idx="6" formatCode="0.00">
                  <c:v>373.42424893504887</c:v>
                </c:pt>
                <c:pt idx="7" formatCode="0.00">
                  <c:v>388.31211116033495</c:v>
                </c:pt>
                <c:pt idx="8" formatCode="0.00">
                  <c:v>356.3115978393962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'DUI &amp; Narcotic Arrests'!$A$85</c:f>
              <c:strCache>
                <c:ptCount val="1"/>
                <c:pt idx="0">
                  <c:v>Nelson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#,##0" sourceLinked="0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'DUI &amp; Narcotic Arrests'!$F$79:$N$79</c:f>
              <c:strCache>
                <c:ptCount val="9"/>
                <c:pt idx="0">
                  <c:v>2004-06</c:v>
                </c:pt>
                <c:pt idx="1">
                  <c:v>2005-07</c:v>
                </c:pt>
                <c:pt idx="2">
                  <c:v>2006-08</c:v>
                </c:pt>
                <c:pt idx="3">
                  <c:v>2007-09</c:v>
                </c:pt>
                <c:pt idx="4">
                  <c:v>2008-10</c:v>
                </c:pt>
                <c:pt idx="5">
                  <c:v>2009-11</c:v>
                </c:pt>
                <c:pt idx="6">
                  <c:v>2010-12</c:v>
                </c:pt>
                <c:pt idx="7">
                  <c:v>2011-13</c:v>
                </c:pt>
                <c:pt idx="8">
                  <c:v>2012-14</c:v>
                </c:pt>
              </c:strCache>
            </c:strRef>
          </c:cat>
          <c:val>
            <c:numRef>
              <c:f>'DUI &amp; Narcotic Arrests'!$F$85:$N$85</c:f>
              <c:numCache>
                <c:formatCode>0.0</c:formatCode>
                <c:ptCount val="9"/>
                <c:pt idx="0">
                  <c:v>305.27158801051655</c:v>
                </c:pt>
                <c:pt idx="1">
                  <c:v>245.06059059445934</c:v>
                </c:pt>
                <c:pt idx="2">
                  <c:v>287.78932253667443</c:v>
                </c:pt>
                <c:pt idx="3">
                  <c:v>302.8413358329488</c:v>
                </c:pt>
                <c:pt idx="4">
                  <c:v>317.29082808214429</c:v>
                </c:pt>
                <c:pt idx="5">
                  <c:v>318.36985300891052</c:v>
                </c:pt>
                <c:pt idx="6" formatCode="0.00">
                  <c:v>344.96145522239186</c:v>
                </c:pt>
                <c:pt idx="7" formatCode="0.00">
                  <c:v>394.2697951111727</c:v>
                </c:pt>
                <c:pt idx="8" formatCode="0.00">
                  <c:v>364.53611231626547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930624"/>
        <c:axId val="137932160"/>
      </c:lineChart>
      <c:catAx>
        <c:axId val="137930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7932160"/>
        <c:crosses val="autoZero"/>
        <c:auto val="1"/>
        <c:lblAlgn val="ctr"/>
        <c:lblOffset val="100"/>
        <c:noMultiLvlLbl val="0"/>
      </c:catAx>
      <c:valAx>
        <c:axId val="1379321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37930624"/>
        <c:crosses val="autoZero"/>
        <c:crossBetween val="between"/>
        <c:majorUnit val="100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9.8552413091220741E-3"/>
          <c:y val="0.87886414384769063"/>
          <c:w val="0.94774010391558194"/>
          <c:h val="0.1211358561523093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476133227326776"/>
          <c:y val="3.4695908631490455E-2"/>
          <c:w val="0.84075107058415821"/>
          <c:h val="0.8607997414502291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'Violence in Schools'!$A$112</c:f>
              <c:strCache>
                <c:ptCount val="1"/>
                <c:pt idx="0">
                  <c:v>TJHD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00B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'Violence in Schools'!$D$105:$M$105</c:f>
              <c:strCache>
                <c:ptCount val="10"/>
                <c:pt idx="0">
                  <c:v>Altercations</c:v>
                </c:pt>
                <c:pt idx="1">
                  <c:v>Battery against Student w/o Weapon</c:v>
                </c:pt>
                <c:pt idx="2">
                  <c:v>Bullying</c:v>
                </c:pt>
                <c:pt idx="3">
                  <c:v>Drug Violations</c:v>
                </c:pt>
                <c:pt idx="4">
                  <c:v>Fighting w/o Injury</c:v>
                </c:pt>
                <c:pt idx="5">
                  <c:v>Gang Activity</c:v>
                </c:pt>
                <c:pt idx="6">
                  <c:v>Harassment</c:v>
                </c:pt>
                <c:pt idx="7">
                  <c:v>Offensive Sexual Touching/ All</c:v>
                </c:pt>
                <c:pt idx="8">
                  <c:v>Other Weapons, and Explosive Devices</c:v>
                </c:pt>
                <c:pt idx="9">
                  <c:v>Threat</c:v>
                </c:pt>
              </c:strCache>
            </c:strRef>
          </c:cat>
          <c:val>
            <c:numRef>
              <c:f>'Violence in Schools'!$D$121:$M$121</c:f>
              <c:numCache>
                <c:formatCode>0.00</c:formatCode>
                <c:ptCount val="10"/>
                <c:pt idx="0">
                  <c:v>12.941582412502056</c:v>
                </c:pt>
                <c:pt idx="1">
                  <c:v>2.4174513518838632</c:v>
                </c:pt>
                <c:pt idx="2">
                  <c:v>6.7102100689771511</c:v>
                </c:pt>
                <c:pt idx="3">
                  <c:v>2.8340135193665623</c:v>
                </c:pt>
                <c:pt idx="4">
                  <c:v>4.8196783631828684</c:v>
                </c:pt>
                <c:pt idx="5">
                  <c:v>0.30529973200101934</c:v>
                </c:pt>
                <c:pt idx="6">
                  <c:v>2.139770841897616</c:v>
                </c:pt>
                <c:pt idx="7">
                  <c:v>0.7703121749629348</c:v>
                </c:pt>
                <c:pt idx="8">
                  <c:v>1.36477832109325</c:v>
                </c:pt>
                <c:pt idx="9">
                  <c:v>6.1348446529522702</c:v>
                </c:pt>
              </c:numCache>
            </c:numRef>
          </c:val>
        </c:ser>
        <c:ser>
          <c:idx val="2"/>
          <c:order val="1"/>
          <c:tx>
            <c:strRef>
              <c:f>'Violence in Schools'!$A$113</c:f>
              <c:strCache>
                <c:ptCount val="1"/>
                <c:pt idx="0">
                  <c:v>Virginia</c:v>
                </c:pt>
              </c:strCache>
            </c:strRef>
          </c:tx>
          <c:spPr>
            <a:solidFill>
              <a:srgbClr val="9394BE"/>
            </a:solidFill>
            <a:ln>
              <a:solidFill>
                <a:schemeClr val="tx2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numFmt formatCode="#,##0" sourceLinked="0"/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'Violence in Schools'!$D$105:$M$105</c:f>
              <c:strCache>
                <c:ptCount val="10"/>
                <c:pt idx="0">
                  <c:v>Altercations</c:v>
                </c:pt>
                <c:pt idx="1">
                  <c:v>Battery against Student w/o Weapon</c:v>
                </c:pt>
                <c:pt idx="2">
                  <c:v>Bullying</c:v>
                </c:pt>
                <c:pt idx="3">
                  <c:v>Drug Violations</c:v>
                </c:pt>
                <c:pt idx="4">
                  <c:v>Fighting w/o Injury</c:v>
                </c:pt>
                <c:pt idx="5">
                  <c:v>Gang Activity</c:v>
                </c:pt>
                <c:pt idx="6">
                  <c:v>Harassment</c:v>
                </c:pt>
                <c:pt idx="7">
                  <c:v>Offensive Sexual Touching/ All</c:v>
                </c:pt>
                <c:pt idx="8">
                  <c:v>Other Weapons, and Explosive Devices</c:v>
                </c:pt>
                <c:pt idx="9">
                  <c:v>Threat</c:v>
                </c:pt>
              </c:strCache>
            </c:strRef>
          </c:cat>
          <c:val>
            <c:numRef>
              <c:f>'Violence in Schools'!$D$122:$M$122</c:f>
              <c:numCache>
                <c:formatCode>0.00</c:formatCode>
                <c:ptCount val="10"/>
                <c:pt idx="0">
                  <c:v>12.051263600111785</c:v>
                </c:pt>
                <c:pt idx="1">
                  <c:v>3.2882822941128946</c:v>
                </c:pt>
                <c:pt idx="2">
                  <c:v>4.8909360132032891</c:v>
                </c:pt>
                <c:pt idx="3">
                  <c:v>2.5966663850540534</c:v>
                </c:pt>
                <c:pt idx="4">
                  <c:v>6.2251290347213679</c:v>
                </c:pt>
                <c:pt idx="5">
                  <c:v>0.25405686676787281</c:v>
                </c:pt>
                <c:pt idx="6">
                  <c:v>4.8833771761318587</c:v>
                </c:pt>
                <c:pt idx="7">
                  <c:v>0.97196023076939242</c:v>
                </c:pt>
                <c:pt idx="8">
                  <c:v>1.4768422367669185</c:v>
                </c:pt>
                <c:pt idx="9">
                  <c:v>4.7203202664958921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7980928"/>
        <c:axId val="137990912"/>
      </c:barChart>
      <c:catAx>
        <c:axId val="137980928"/>
        <c:scaling>
          <c:orientation val="minMax"/>
        </c:scaling>
        <c:delete val="0"/>
        <c:axPos val="l"/>
        <c:majorTickMark val="out"/>
        <c:minorTickMark val="none"/>
        <c:tickLblPos val="nextTo"/>
        <c:crossAx val="137990912"/>
        <c:crosses val="autoZero"/>
        <c:auto val="1"/>
        <c:lblAlgn val="ctr"/>
        <c:lblOffset val="100"/>
        <c:noMultiLvlLbl val="0"/>
      </c:catAx>
      <c:valAx>
        <c:axId val="137990912"/>
        <c:scaling>
          <c:orientation val="minMax"/>
          <c:max val="26"/>
          <c:min val="0"/>
        </c:scaling>
        <c:delete val="0"/>
        <c:axPos val="b"/>
        <c:majorGridlines>
          <c:spPr>
            <a:ln>
              <a:noFill/>
            </a:ln>
          </c:spPr>
        </c:majorGridlines>
        <c:numFmt formatCode="0" sourceLinked="0"/>
        <c:majorTickMark val="out"/>
        <c:minorTickMark val="none"/>
        <c:tickLblPos val="nextTo"/>
        <c:crossAx val="137980928"/>
        <c:crosses val="autoZero"/>
        <c:crossBetween val="between"/>
        <c:majorUnit val="2"/>
      </c:valAx>
      <c:spPr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70550200164373389"/>
          <c:y val="0.28549633721157991"/>
          <c:w val="0.20179047694795726"/>
          <c:h val="0.11748873741528577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098055050810956"/>
          <c:y val="4.6022086960032654E-2"/>
          <c:w val="0.87759492563429575"/>
          <c:h val="0.6372204294135364"/>
        </c:manualLayout>
      </c:layout>
      <c:lineChart>
        <c:grouping val="standard"/>
        <c:varyColors val="0"/>
        <c:ser>
          <c:idx val="0"/>
          <c:order val="0"/>
          <c:tx>
            <c:strRef>
              <c:f>'PALS-K School Readiness'!$A$32</c:f>
              <c:strCache>
                <c:ptCount val="1"/>
                <c:pt idx="0">
                  <c:v>Ablemarle</c:v>
                </c:pt>
              </c:strCache>
            </c:strRef>
          </c:tx>
          <c:spPr>
            <a:ln w="57150">
              <a:solidFill>
                <a:schemeClr val="accent3"/>
              </a:solidFill>
            </a:ln>
          </c:spPr>
          <c:marker>
            <c:symbol val="none"/>
          </c:marker>
          <c:cat>
            <c:strRef>
              <c:f>'PALS-K School Readiness'!$B$31:$F$31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'PALS-K School Readiness'!$B$32:$F$32</c:f>
              <c:numCache>
                <c:formatCode>0.0%</c:formatCode>
                <c:ptCount val="5"/>
                <c:pt idx="0">
                  <c:v>0.106</c:v>
                </c:pt>
                <c:pt idx="1">
                  <c:v>0.112</c:v>
                </c:pt>
                <c:pt idx="2">
                  <c:v>0.14099999999999999</c:v>
                </c:pt>
                <c:pt idx="3">
                  <c:v>0.14799999999999999</c:v>
                </c:pt>
                <c:pt idx="4">
                  <c:v>0.13800000000000001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'PALS-K School Readiness'!$A$33</c:f>
              <c:strCache>
                <c:ptCount val="1"/>
                <c:pt idx="0">
                  <c:v>Charlottesville</c:v>
                </c:pt>
              </c:strCache>
            </c:strRef>
          </c:tx>
          <c:spPr>
            <a:ln w="76200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7.1225071225071226E-3"/>
                  <c:y val="-2.51357031089500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'PALS-K School Readiness'!$B$31:$F$31</c:f>
              <c:strCache>
                <c:ptCount val="5"/>
                <c:pt idx="0">
                  <c:v>2010-11</c:v>
                </c:pt>
                <c:pt idx="1">
                  <c:v>2011-12</c:v>
                </c:pt>
                <c:pt idx="2">
                  <c:v>2012-13</c:v>
                </c:pt>
                <c:pt idx="3">
                  <c:v>2013-14</c:v>
                </c:pt>
                <c:pt idx="4">
                  <c:v>2014-15</c:v>
                </c:pt>
              </c:strCache>
            </c:strRef>
          </c:cat>
          <c:val>
            <c:numRef>
              <c:f>'PALS-K School Readiness'!$B$33:$F$33</c:f>
              <c:numCache>
                <c:formatCode>0.0%</c:formatCode>
                <c:ptCount val="5"/>
                <c:pt idx="0">
                  <c:v>0.106</c:v>
                </c:pt>
                <c:pt idx="1">
                  <c:v>0.109</c:v>
                </c:pt>
                <c:pt idx="2">
                  <c:v>0.16</c:v>
                </c:pt>
                <c:pt idx="3">
                  <c:v>0.14299999999999999</c:v>
                </c:pt>
                <c:pt idx="4">
                  <c:v>0.14799999999999999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'PALS-K School Readiness'!$A$34</c:f>
              <c:strCache>
                <c:ptCount val="1"/>
                <c:pt idx="0">
                  <c:v>Fluvanna</c:v>
                </c:pt>
              </c:strCache>
            </c:strRef>
          </c:tx>
          <c:spPr>
            <a:ln w="57150"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1.282051282051282E-2"/>
                  <c:y val="-3.26764140416350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'PALS-K School Readiness'!$B$34:$F$34</c:f>
              <c:numCache>
                <c:formatCode>0.0%</c:formatCode>
                <c:ptCount val="5"/>
                <c:pt idx="0">
                  <c:v>0.11600000000000001</c:v>
                </c:pt>
                <c:pt idx="1">
                  <c:v>5.3999999999999999E-2</c:v>
                </c:pt>
                <c:pt idx="2">
                  <c:v>6.5000000000000002E-2</c:v>
                </c:pt>
                <c:pt idx="3">
                  <c:v>6.9000000000000006E-2</c:v>
                </c:pt>
                <c:pt idx="4">
                  <c:v>9.1999999999999998E-2</c:v>
                </c:pt>
              </c:numCache>
            </c:numRef>
          </c:val>
          <c:smooth val="0"/>
        </c:ser>
        <c:ser>
          <c:idx val="4"/>
          <c:order val="3"/>
          <c:tx>
            <c:strRef>
              <c:f>'PALS-K School Readiness'!$A$35</c:f>
              <c:strCache>
                <c:ptCount val="1"/>
                <c:pt idx="0">
                  <c:v>Greene</c:v>
                </c:pt>
              </c:strCache>
            </c:strRef>
          </c:tx>
          <c:spPr>
            <a:ln w="57150">
              <a:solidFill>
                <a:schemeClr val="accent4"/>
              </a:solidFill>
            </a:ln>
          </c:spPr>
          <c:marker>
            <c:symbol val="none"/>
          </c:marker>
          <c:val>
            <c:numRef>
              <c:f>'PALS-K School Readiness'!$B$35:$F$35</c:f>
              <c:numCache>
                <c:formatCode>0.0%</c:formatCode>
                <c:ptCount val="5"/>
                <c:pt idx="0">
                  <c:v>0.105</c:v>
                </c:pt>
                <c:pt idx="1">
                  <c:v>0.11</c:v>
                </c:pt>
                <c:pt idx="2">
                  <c:v>0.159</c:v>
                </c:pt>
                <c:pt idx="3">
                  <c:v>0.10299999999999999</c:v>
                </c:pt>
                <c:pt idx="4">
                  <c:v>0.13800000000000001</c:v>
                </c:pt>
              </c:numCache>
            </c:numRef>
          </c:val>
          <c:smooth val="0"/>
        </c:ser>
        <c:ser>
          <c:idx val="5"/>
          <c:order val="4"/>
          <c:tx>
            <c:strRef>
              <c:f>'PALS-K School Readiness'!$A$36</c:f>
              <c:strCache>
                <c:ptCount val="1"/>
                <c:pt idx="0">
                  <c:v>Louisa</c:v>
                </c:pt>
              </c:strCache>
            </c:strRef>
          </c:tx>
          <c:spPr>
            <a:ln w="57150"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8.5470085470085479E-3"/>
                  <c:y val="2.5135703108950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'PALS-K School Readiness'!$B$36:$F$36</c:f>
              <c:numCache>
                <c:formatCode>0.0%</c:formatCode>
                <c:ptCount val="5"/>
                <c:pt idx="0">
                  <c:v>0.16700000000000001</c:v>
                </c:pt>
                <c:pt idx="1">
                  <c:v>9.4E-2</c:v>
                </c:pt>
                <c:pt idx="2">
                  <c:v>9.1999999999999998E-2</c:v>
                </c:pt>
                <c:pt idx="3">
                  <c:v>9.5000000000000001E-2</c:v>
                </c:pt>
                <c:pt idx="4">
                  <c:v>8.5999999999999993E-2</c:v>
                </c:pt>
              </c:numCache>
            </c:numRef>
          </c:val>
          <c:smooth val="0"/>
        </c:ser>
        <c:ser>
          <c:idx val="6"/>
          <c:order val="5"/>
          <c:tx>
            <c:strRef>
              <c:f>'PALS-K School Readiness'!$A$37</c:f>
              <c:strCache>
                <c:ptCount val="1"/>
                <c:pt idx="0">
                  <c:v>Nelson</c:v>
                </c:pt>
              </c:strCache>
            </c:strRef>
          </c:tx>
          <c:spPr>
            <a:ln w="57150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4"/>
              <c:layout>
                <c:manualLayout>
                  <c:x val="-5.5555555555555552E-2"/>
                  <c:y val="-4.7757835907005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'PALS-K School Readiness'!$B$37:$F$37</c:f>
              <c:numCache>
                <c:formatCode>0.0%</c:formatCode>
                <c:ptCount val="5"/>
                <c:pt idx="0">
                  <c:v>0.14000000000000001</c:v>
                </c:pt>
                <c:pt idx="1">
                  <c:v>0.2</c:v>
                </c:pt>
                <c:pt idx="2">
                  <c:v>0.19600000000000001</c:v>
                </c:pt>
                <c:pt idx="3">
                  <c:v>0.252</c:v>
                </c:pt>
                <c:pt idx="4">
                  <c:v>0.155</c:v>
                </c:pt>
              </c:numCache>
            </c:numRef>
          </c:val>
          <c:smooth val="0"/>
        </c:ser>
        <c:ser>
          <c:idx val="2"/>
          <c:order val="6"/>
          <c:tx>
            <c:strRef>
              <c:f>'PALS-K School Readiness'!$A$38</c:f>
              <c:strCache>
                <c:ptCount val="1"/>
                <c:pt idx="0">
                  <c:v>Virginia</c:v>
                </c:pt>
              </c:strCache>
            </c:strRef>
          </c:tx>
          <c:spPr>
            <a:ln w="57150"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4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'PALS-K School Readiness'!$B$38:$F$38</c:f>
              <c:numCache>
                <c:formatCode>0.0%</c:formatCode>
                <c:ptCount val="5"/>
                <c:pt idx="0">
                  <c:v>0.13400000000000001</c:v>
                </c:pt>
                <c:pt idx="1">
                  <c:v>0.125</c:v>
                </c:pt>
                <c:pt idx="2">
                  <c:v>0.13</c:v>
                </c:pt>
                <c:pt idx="3">
                  <c:v>0.125</c:v>
                </c:pt>
                <c:pt idx="4">
                  <c:v>0.129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6681856"/>
        <c:axId val="106683392"/>
      </c:lineChart>
      <c:catAx>
        <c:axId val="106681856"/>
        <c:scaling>
          <c:orientation val="minMax"/>
        </c:scaling>
        <c:delete val="0"/>
        <c:axPos val="b"/>
        <c:majorTickMark val="out"/>
        <c:minorTickMark val="none"/>
        <c:tickLblPos val="nextTo"/>
        <c:crossAx val="106683392"/>
        <c:crosses val="autoZero"/>
        <c:auto val="1"/>
        <c:lblAlgn val="ctr"/>
        <c:lblOffset val="100"/>
        <c:noMultiLvlLbl val="0"/>
      </c:catAx>
      <c:valAx>
        <c:axId val="106683392"/>
        <c:scaling>
          <c:orientation val="minMax"/>
          <c:max val="0.26"/>
          <c:min val="4.0000000000000008E-2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06681856"/>
        <c:crosses val="autoZero"/>
        <c:crossBetween val="between"/>
        <c:majorUnit val="4.0000000000000008E-2"/>
        <c:minorUnit val="8.0000000000000019E-3"/>
      </c:valAx>
    </c:plotArea>
    <c:legend>
      <c:legendPos val="r"/>
      <c:layout>
        <c:manualLayout>
          <c:xMode val="edge"/>
          <c:yMode val="edge"/>
          <c:x val="6.8667137761625946E-2"/>
          <c:y val="0.78444412689452936"/>
          <c:w val="0.92990836081387251"/>
          <c:h val="0.2153456832101815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Percent of Residents (All</a:t>
            </a:r>
            <a:r>
              <a:rPr lang="en-US" baseline="0" dirty="0" smtClean="0"/>
              <a:t> ages) in Poverty, 2004-2014</a:t>
            </a:r>
            <a:endParaRPr lang="en-US" dirty="0"/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7"/>
          <c:order val="0"/>
          <c:tx>
            <c:strRef>
              <c:f>'People in Poverty'!$A$4</c:f>
              <c:strCache>
                <c:ptCount val="1"/>
                <c:pt idx="0">
                  <c:v>Albemarle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'People in Poverty'!$F$3:$P$3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'People in Poverty'!$F$4:$P$4</c:f>
              <c:numCache>
                <c:formatCode>0.0%</c:formatCode>
                <c:ptCount val="11"/>
                <c:pt idx="0">
                  <c:v>7.2999999999999995E-2</c:v>
                </c:pt>
                <c:pt idx="1">
                  <c:v>7.0000000000000007E-2</c:v>
                </c:pt>
                <c:pt idx="2">
                  <c:v>7.0999999999999994E-2</c:v>
                </c:pt>
                <c:pt idx="3">
                  <c:v>8.5000000000000006E-2</c:v>
                </c:pt>
                <c:pt idx="4">
                  <c:v>6.8000000000000005E-2</c:v>
                </c:pt>
                <c:pt idx="5">
                  <c:v>8.7999999999999995E-2</c:v>
                </c:pt>
                <c:pt idx="6">
                  <c:v>9.0999999999999998E-2</c:v>
                </c:pt>
                <c:pt idx="7">
                  <c:v>9.7000000000000003E-2</c:v>
                </c:pt>
                <c:pt idx="8" formatCode="0.00%">
                  <c:v>9.4E-2</c:v>
                </c:pt>
                <c:pt idx="9">
                  <c:v>9.5000000000000001E-2</c:v>
                </c:pt>
                <c:pt idx="10">
                  <c:v>9.0999999999999998E-2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'People in Poverty'!$A$5</c:f>
              <c:strCache>
                <c:ptCount val="1"/>
                <c:pt idx="0">
                  <c:v>Charlottesville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10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'People in Poverty'!$F$3:$P$3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'People in Poverty'!$F$5:$P$5</c:f>
              <c:numCache>
                <c:formatCode>0.0%</c:formatCode>
                <c:ptCount val="11"/>
                <c:pt idx="0">
                  <c:v>0.17199999999999999</c:v>
                </c:pt>
                <c:pt idx="1">
                  <c:v>0.23699999999999999</c:v>
                </c:pt>
                <c:pt idx="2">
                  <c:v>0.24</c:v>
                </c:pt>
                <c:pt idx="3">
                  <c:v>0.23599999999999999</c:v>
                </c:pt>
                <c:pt idx="4">
                  <c:v>0.218</c:v>
                </c:pt>
                <c:pt idx="5">
                  <c:v>0.214</c:v>
                </c:pt>
                <c:pt idx="6">
                  <c:v>0.20199999999999999</c:v>
                </c:pt>
                <c:pt idx="7">
                  <c:v>0.23</c:v>
                </c:pt>
                <c:pt idx="8">
                  <c:v>0.24199999999999999</c:v>
                </c:pt>
                <c:pt idx="9">
                  <c:v>0.22899999999999998</c:v>
                </c:pt>
                <c:pt idx="10">
                  <c:v>0.25900000000000001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'People in Poverty'!$A$6</c:f>
              <c:strCache>
                <c:ptCount val="1"/>
                <c:pt idx="0">
                  <c:v>Fluvanna</c:v>
                </c:pt>
              </c:strCache>
            </c:strRef>
          </c:tx>
          <c:spPr>
            <a:ln>
              <a:solidFill>
                <a:schemeClr val="accent1">
                  <a:lumMod val="60000"/>
                  <a:lumOff val="40000"/>
                </a:schemeClr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0"/>
                  <c:y val="1.50224212594466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'People in Poverty'!$F$3:$P$3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'People in Poverty'!$F$6:$P$6</c:f>
              <c:numCache>
                <c:formatCode>0.0%</c:formatCode>
                <c:ptCount val="11"/>
                <c:pt idx="0">
                  <c:v>6.2E-2</c:v>
                </c:pt>
                <c:pt idx="1">
                  <c:v>7.8E-2</c:v>
                </c:pt>
                <c:pt idx="2">
                  <c:v>6.7000000000000004E-2</c:v>
                </c:pt>
                <c:pt idx="3">
                  <c:v>7.0000000000000007E-2</c:v>
                </c:pt>
                <c:pt idx="4">
                  <c:v>6.7000000000000004E-2</c:v>
                </c:pt>
                <c:pt idx="5">
                  <c:v>7.1999999999999995E-2</c:v>
                </c:pt>
                <c:pt idx="6">
                  <c:v>7.2999999999999995E-2</c:v>
                </c:pt>
                <c:pt idx="7">
                  <c:v>7.5999999999999998E-2</c:v>
                </c:pt>
                <c:pt idx="8" formatCode="0.00%">
                  <c:v>8.7999999999999995E-2</c:v>
                </c:pt>
                <c:pt idx="9">
                  <c:v>8.199999999999999E-2</c:v>
                </c:pt>
                <c:pt idx="10">
                  <c:v>7.9000000000000001E-2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'People in Poverty'!$A$7</c:f>
              <c:strCache>
                <c:ptCount val="1"/>
                <c:pt idx="0">
                  <c:v>Greene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'People in Poverty'!$F$3:$P$3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'People in Poverty'!$F$7:$P$7</c:f>
              <c:numCache>
                <c:formatCode>0.0%</c:formatCode>
                <c:ptCount val="11"/>
                <c:pt idx="0">
                  <c:v>7.8E-2</c:v>
                </c:pt>
                <c:pt idx="1">
                  <c:v>0.08</c:v>
                </c:pt>
                <c:pt idx="2">
                  <c:v>7.6999999999999999E-2</c:v>
                </c:pt>
                <c:pt idx="3">
                  <c:v>7.3999999999999996E-2</c:v>
                </c:pt>
                <c:pt idx="4">
                  <c:v>7.2999999999999995E-2</c:v>
                </c:pt>
                <c:pt idx="5">
                  <c:v>8.5999999999999993E-2</c:v>
                </c:pt>
                <c:pt idx="6">
                  <c:v>9.6999999999999989E-2</c:v>
                </c:pt>
                <c:pt idx="7">
                  <c:v>9.1999999999999998E-2</c:v>
                </c:pt>
                <c:pt idx="8" formatCode="0.00%">
                  <c:v>9.5000000000000001E-2</c:v>
                </c:pt>
                <c:pt idx="9">
                  <c:v>0.115</c:v>
                </c:pt>
                <c:pt idx="10">
                  <c:v>9.6000000000000002E-2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'People in Poverty'!$A$8</c:f>
              <c:strCache>
                <c:ptCount val="1"/>
                <c:pt idx="0">
                  <c:v>Louisa</c:v>
                </c:pt>
              </c:strCache>
            </c:strRef>
          </c:tx>
          <c:spPr>
            <a:ln>
              <a:solidFill>
                <a:schemeClr val="accent5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'People in Poverty'!$F$3:$P$3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'People in Poverty'!$F$8:$P$8</c:f>
              <c:numCache>
                <c:formatCode>0.0%</c:formatCode>
                <c:ptCount val="11"/>
                <c:pt idx="0">
                  <c:v>9.7000000000000003E-2</c:v>
                </c:pt>
                <c:pt idx="1">
                  <c:v>0.113</c:v>
                </c:pt>
                <c:pt idx="2">
                  <c:v>9.9000000000000005E-2</c:v>
                </c:pt>
                <c:pt idx="3">
                  <c:v>9.7000000000000003E-2</c:v>
                </c:pt>
                <c:pt idx="4">
                  <c:v>9.6000000000000002E-2</c:v>
                </c:pt>
                <c:pt idx="5">
                  <c:v>0.11700000000000001</c:v>
                </c:pt>
                <c:pt idx="6">
                  <c:v>9.9000000000000005E-2</c:v>
                </c:pt>
                <c:pt idx="7">
                  <c:v>0.108</c:v>
                </c:pt>
                <c:pt idx="8" formatCode="0.00%">
                  <c:v>0.11700000000000001</c:v>
                </c:pt>
                <c:pt idx="9">
                  <c:v>0.11699999999999999</c:v>
                </c:pt>
                <c:pt idx="10">
                  <c:v>0.115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'People in Poverty'!$A$9</c:f>
              <c:strCache>
                <c:ptCount val="1"/>
                <c:pt idx="0">
                  <c:v>Nelson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3.1334898927107796E-3"/>
                  <c:y val="-1.63042556823984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'People in Poverty'!$F$3:$P$3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'People in Poverty'!$F$9:$P$9</c:f>
              <c:numCache>
                <c:formatCode>0.0%</c:formatCode>
                <c:ptCount val="11"/>
                <c:pt idx="0">
                  <c:v>0.104</c:v>
                </c:pt>
                <c:pt idx="1">
                  <c:v>0.11899999999999999</c:v>
                </c:pt>
                <c:pt idx="2">
                  <c:v>0.113</c:v>
                </c:pt>
                <c:pt idx="3">
                  <c:v>0.114</c:v>
                </c:pt>
                <c:pt idx="4">
                  <c:v>0.13200000000000001</c:v>
                </c:pt>
                <c:pt idx="5">
                  <c:v>0.127</c:v>
                </c:pt>
                <c:pt idx="6">
                  <c:v>0.13100000000000001</c:v>
                </c:pt>
                <c:pt idx="7">
                  <c:v>0.13600000000000001</c:v>
                </c:pt>
                <c:pt idx="8" formatCode="0.00%">
                  <c:v>0.14099999999999999</c:v>
                </c:pt>
                <c:pt idx="9">
                  <c:v>0.158</c:v>
                </c:pt>
                <c:pt idx="10">
                  <c:v>0.13400000000000001</c:v>
                </c:pt>
              </c:numCache>
            </c:numRef>
          </c:val>
          <c:smooth val="0"/>
        </c:ser>
        <c:ser>
          <c:idx val="5"/>
          <c:order val="6"/>
          <c:tx>
            <c:strRef>
              <c:f>'People in Poverty'!$A$10</c:f>
              <c:strCache>
                <c:ptCount val="1"/>
                <c:pt idx="0">
                  <c:v>Virginia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'People in Poverty'!$F$3:$P$3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'People in Poverty'!$F$10:$P$10</c:f>
              <c:numCache>
                <c:formatCode>0.0%</c:formatCode>
                <c:ptCount val="11"/>
                <c:pt idx="0">
                  <c:v>9.5000000000000001E-2</c:v>
                </c:pt>
                <c:pt idx="1">
                  <c:v>0.1</c:v>
                </c:pt>
                <c:pt idx="2">
                  <c:v>9.6000000000000002E-2</c:v>
                </c:pt>
                <c:pt idx="3">
                  <c:v>9.9000000000000005E-2</c:v>
                </c:pt>
                <c:pt idx="4">
                  <c:v>0.10199999999999999</c:v>
                </c:pt>
                <c:pt idx="5">
                  <c:v>0.106</c:v>
                </c:pt>
                <c:pt idx="6">
                  <c:v>0.111</c:v>
                </c:pt>
                <c:pt idx="7">
                  <c:v>0.11600000000000001</c:v>
                </c:pt>
                <c:pt idx="8">
                  <c:v>0.11799999999999999</c:v>
                </c:pt>
                <c:pt idx="9">
                  <c:v>0.11699999999999999</c:v>
                </c:pt>
                <c:pt idx="10">
                  <c:v>0.11799999999999999</c:v>
                </c:pt>
              </c:numCache>
            </c:numRef>
          </c:val>
          <c:smooth val="0"/>
        </c:ser>
        <c:ser>
          <c:idx val="6"/>
          <c:order val="7"/>
          <c:tx>
            <c:strRef>
              <c:f>'People in Poverty'!$A$11</c:f>
              <c:strCache>
                <c:ptCount val="1"/>
                <c:pt idx="0">
                  <c:v>U.S.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3.4361329833770778E-3"/>
                  <c:y val="-4.36902084962240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'People in Poverty'!$F$3:$P$3</c:f>
              <c:numCache>
                <c:formatCode>General</c:formatCode>
                <c:ptCount val="11"/>
                <c:pt idx="0">
                  <c:v>2004</c:v>
                </c:pt>
                <c:pt idx="1">
                  <c:v>2005</c:v>
                </c:pt>
                <c:pt idx="2">
                  <c:v>2006</c:v>
                </c:pt>
                <c:pt idx="3">
                  <c:v>2007</c:v>
                </c:pt>
                <c:pt idx="4">
                  <c:v>2008</c:v>
                </c:pt>
                <c:pt idx="5">
                  <c:v>2009</c:v>
                </c:pt>
                <c:pt idx="6">
                  <c:v>2010</c:v>
                </c:pt>
                <c:pt idx="7">
                  <c:v>2011</c:v>
                </c:pt>
                <c:pt idx="8">
                  <c:v>2012</c:v>
                </c:pt>
                <c:pt idx="9">
                  <c:v>2013</c:v>
                </c:pt>
                <c:pt idx="10">
                  <c:v>2014</c:v>
                </c:pt>
              </c:numCache>
            </c:numRef>
          </c:cat>
          <c:val>
            <c:numRef>
              <c:f>'People in Poverty'!$F$11:$P$11</c:f>
              <c:numCache>
                <c:formatCode>0.0%</c:formatCode>
                <c:ptCount val="11"/>
                <c:pt idx="0">
                  <c:v>0.127</c:v>
                </c:pt>
                <c:pt idx="1">
                  <c:v>0.13300000000000001</c:v>
                </c:pt>
                <c:pt idx="2">
                  <c:v>0.13300000000000001</c:v>
                </c:pt>
                <c:pt idx="3">
                  <c:v>0.13</c:v>
                </c:pt>
                <c:pt idx="4">
                  <c:v>0.13200000000000001</c:v>
                </c:pt>
                <c:pt idx="5">
                  <c:v>0.14299999999999999</c:v>
                </c:pt>
                <c:pt idx="6">
                  <c:v>0.153</c:v>
                </c:pt>
                <c:pt idx="7">
                  <c:v>0.159</c:v>
                </c:pt>
                <c:pt idx="8" formatCode="0.00%">
                  <c:v>0.159</c:v>
                </c:pt>
                <c:pt idx="9">
                  <c:v>0.158</c:v>
                </c:pt>
                <c:pt idx="10">
                  <c:v>0.155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114240"/>
        <c:axId val="106828160"/>
      </c:lineChart>
      <c:catAx>
        <c:axId val="10511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6828160"/>
        <c:crosses val="autoZero"/>
        <c:auto val="1"/>
        <c:lblAlgn val="ctr"/>
        <c:lblOffset val="100"/>
        <c:noMultiLvlLbl val="0"/>
      </c:catAx>
      <c:valAx>
        <c:axId val="106828160"/>
        <c:scaling>
          <c:orientation val="minMax"/>
          <c:max val="0.30000000000000032"/>
          <c:min val="4.0000000000000008E-2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none"/>
        <c:minorTickMark val="none"/>
        <c:tickLblPos val="nextTo"/>
        <c:spPr>
          <a:ln w="9525">
            <a:noFill/>
          </a:ln>
        </c:spPr>
        <c:crossAx val="105114240"/>
        <c:crosses val="autoZero"/>
        <c:crossBetween val="between"/>
        <c:majorUnit val="4.0000000000000008E-2"/>
      </c:valAx>
      <c:spPr>
        <a:noFill/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0.10499874472212713"/>
          <c:y val="0.87400628477424824"/>
          <c:w val="0.82188656852676023"/>
          <c:h val="0.11293328657631319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20904606751742"/>
          <c:y val="5.6562362574549975E-2"/>
          <c:w val="0.79804122545026701"/>
          <c:h val="0.74236341611144774"/>
        </c:manualLayout>
      </c:layout>
      <c:lineChart>
        <c:grouping val="standard"/>
        <c:varyColors val="0"/>
        <c:ser>
          <c:idx val="7"/>
          <c:order val="0"/>
          <c:tx>
            <c:strRef>
              <c:f>'Median Household Income'!$A$5</c:f>
              <c:strCache>
                <c:ptCount val="1"/>
                <c:pt idx="0">
                  <c:v>Albemarle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2.0833333333333232E-2"/>
                  <c:y val="-6.153866343630123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r>
                      <a:rPr lang="en-US" dirty="0" smtClean="0"/>
                      <a:t>64K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'Median Household Income'!$B$4:$M$4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'Median Household Income'!$B$5:$M$5</c:f>
              <c:numCache>
                <c:formatCode>"$"#,##0</c:formatCode>
                <c:ptCount val="12"/>
                <c:pt idx="0">
                  <c:v>53263</c:v>
                </c:pt>
                <c:pt idx="1">
                  <c:v>51783</c:v>
                </c:pt>
                <c:pt idx="2">
                  <c:v>52365</c:v>
                </c:pt>
                <c:pt idx="3">
                  <c:v>53104</c:v>
                </c:pt>
                <c:pt idx="4">
                  <c:v>55118</c:v>
                </c:pt>
                <c:pt idx="5">
                  <c:v>58620</c:v>
                </c:pt>
                <c:pt idx="6">
                  <c:v>58428</c:v>
                </c:pt>
                <c:pt idx="7">
                  <c:v>63619</c:v>
                </c:pt>
                <c:pt idx="8">
                  <c:v>66606</c:v>
                </c:pt>
                <c:pt idx="9">
                  <c:v>63669</c:v>
                </c:pt>
                <c:pt idx="10">
                  <c:v>61845</c:v>
                </c:pt>
                <c:pt idx="11">
                  <c:v>63972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'Median Household Income'!$A$6</c:f>
              <c:strCache>
                <c:ptCount val="1"/>
                <c:pt idx="0">
                  <c:v>Charlottesville</c:v>
                </c:pt>
              </c:strCache>
            </c:strRef>
          </c:tx>
          <c:spPr>
            <a:ln>
              <a:solidFill>
                <a:srgbClr val="FF00FF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2.0833333333333232E-2"/>
                  <c:y val="6.153846153846154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$42K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'Median Household Income'!$B$4:$M$4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'Median Household Income'!$B$6:$M$6</c:f>
              <c:numCache>
                <c:formatCode>"$"#,##0</c:formatCode>
                <c:ptCount val="12"/>
                <c:pt idx="0">
                  <c:v>32903</c:v>
                </c:pt>
                <c:pt idx="1">
                  <c:v>33223</c:v>
                </c:pt>
                <c:pt idx="2">
                  <c:v>32785</c:v>
                </c:pt>
                <c:pt idx="3">
                  <c:v>31363</c:v>
                </c:pt>
                <c:pt idx="4">
                  <c:v>31246</c:v>
                </c:pt>
                <c:pt idx="5">
                  <c:v>33041</c:v>
                </c:pt>
                <c:pt idx="6">
                  <c:v>35147</c:v>
                </c:pt>
                <c:pt idx="7">
                  <c:v>37195</c:v>
                </c:pt>
                <c:pt idx="8">
                  <c:v>42948</c:v>
                </c:pt>
                <c:pt idx="9">
                  <c:v>39030</c:v>
                </c:pt>
                <c:pt idx="10">
                  <c:v>42686</c:v>
                </c:pt>
                <c:pt idx="11">
                  <c:v>41826</c:v>
                </c:pt>
              </c:numCache>
            </c:numRef>
          </c:val>
          <c:smooth val="0"/>
        </c:ser>
        <c:ser>
          <c:idx val="1"/>
          <c:order val="2"/>
          <c:tx>
            <c:strRef>
              <c:f>'Median Household Income'!$A$7</c:f>
              <c:strCache>
                <c:ptCount val="1"/>
                <c:pt idx="0">
                  <c:v>Fluvanna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$62K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'Median Household Income'!$B$4:$M$4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'Median Household Income'!$B$7:$M$7</c:f>
              <c:numCache>
                <c:formatCode>"$"#,##0</c:formatCode>
                <c:ptCount val="12"/>
                <c:pt idx="0">
                  <c:v>46630</c:v>
                </c:pt>
                <c:pt idx="1">
                  <c:v>48130</c:v>
                </c:pt>
                <c:pt idx="2">
                  <c:v>47036</c:v>
                </c:pt>
                <c:pt idx="3">
                  <c:v>49274</c:v>
                </c:pt>
                <c:pt idx="4">
                  <c:v>53062</c:v>
                </c:pt>
                <c:pt idx="5">
                  <c:v>52733</c:v>
                </c:pt>
                <c:pt idx="6">
                  <c:v>56893</c:v>
                </c:pt>
                <c:pt idx="7">
                  <c:v>57038</c:v>
                </c:pt>
                <c:pt idx="8">
                  <c:v>64289</c:v>
                </c:pt>
                <c:pt idx="9">
                  <c:v>68521</c:v>
                </c:pt>
                <c:pt idx="10">
                  <c:v>63869</c:v>
                </c:pt>
                <c:pt idx="11">
                  <c:v>62086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'Median Household Income'!$A$8</c:f>
              <c:strCache>
                <c:ptCount val="1"/>
                <c:pt idx="0">
                  <c:v>Greene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0"/>
                  <c:y val="5.12820512820512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$61K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'Median Household Income'!$B$4:$M$4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'Median Household Income'!$B$8:$M$8</c:f>
              <c:numCache>
                <c:formatCode>"$"#,##0</c:formatCode>
                <c:ptCount val="12"/>
                <c:pt idx="0">
                  <c:v>46882</c:v>
                </c:pt>
                <c:pt idx="1">
                  <c:v>46888</c:v>
                </c:pt>
                <c:pt idx="2">
                  <c:v>47956</c:v>
                </c:pt>
                <c:pt idx="3">
                  <c:v>49974</c:v>
                </c:pt>
                <c:pt idx="4">
                  <c:v>51221</c:v>
                </c:pt>
                <c:pt idx="5">
                  <c:v>50828</c:v>
                </c:pt>
                <c:pt idx="6">
                  <c:v>52872</c:v>
                </c:pt>
                <c:pt idx="7">
                  <c:v>58476</c:v>
                </c:pt>
                <c:pt idx="8">
                  <c:v>59321</c:v>
                </c:pt>
                <c:pt idx="9">
                  <c:v>58123</c:v>
                </c:pt>
                <c:pt idx="10">
                  <c:v>57592</c:v>
                </c:pt>
                <c:pt idx="11">
                  <c:v>60710</c:v>
                </c:pt>
              </c:numCache>
            </c:numRef>
          </c:val>
          <c:smooth val="0"/>
        </c:ser>
        <c:ser>
          <c:idx val="3"/>
          <c:order val="4"/>
          <c:tx>
            <c:strRef>
              <c:f>'Median Household Income'!$A$9</c:f>
              <c:strCache>
                <c:ptCount val="1"/>
                <c:pt idx="0">
                  <c:v>Louisa</c:v>
                </c:pt>
              </c:strCache>
            </c:strRef>
          </c:tx>
          <c:spPr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marker>
            <c:symbol val="none"/>
          </c:marker>
          <c:dLbls>
            <c:dLbl>
              <c:idx val="1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53K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'Median Household Income'!$B$4:$M$4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'Median Household Income'!$B$9:$M$9</c:f>
              <c:numCache>
                <c:formatCode>"$"#,##0</c:formatCode>
                <c:ptCount val="12"/>
                <c:pt idx="0">
                  <c:v>40616</c:v>
                </c:pt>
                <c:pt idx="1">
                  <c:v>40259</c:v>
                </c:pt>
                <c:pt idx="2">
                  <c:v>41430</c:v>
                </c:pt>
                <c:pt idx="3">
                  <c:v>43127</c:v>
                </c:pt>
                <c:pt idx="4">
                  <c:v>44726</c:v>
                </c:pt>
                <c:pt idx="5">
                  <c:v>44788</c:v>
                </c:pt>
                <c:pt idx="6">
                  <c:v>48086</c:v>
                </c:pt>
                <c:pt idx="7">
                  <c:v>52514</c:v>
                </c:pt>
                <c:pt idx="8">
                  <c:v>54777</c:v>
                </c:pt>
                <c:pt idx="9">
                  <c:v>52396</c:v>
                </c:pt>
                <c:pt idx="10">
                  <c:v>50101</c:v>
                </c:pt>
                <c:pt idx="11">
                  <c:v>53267</c:v>
                </c:pt>
              </c:numCache>
            </c:numRef>
          </c:val>
          <c:smooth val="0"/>
        </c:ser>
        <c:ser>
          <c:idx val="4"/>
          <c:order val="5"/>
          <c:tx>
            <c:strRef>
              <c:f>'Median Household Income'!$A$10</c:f>
              <c:strCache>
                <c:ptCount val="1"/>
                <c:pt idx="0">
                  <c:v>Nelson</c:v>
                </c:pt>
              </c:strCache>
            </c:strRef>
          </c:tx>
          <c:spPr>
            <a:ln>
              <a:solidFill>
                <a:schemeClr val="accent3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1"/>
              <c:layout>
                <c:manualLayout>
                  <c:x val="-2.0833333333333232E-2"/>
                  <c:y val="-3.589743589743589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$</a:t>
                    </a:r>
                    <a:r>
                      <a:rPr lang="en-US" dirty="0" smtClean="0"/>
                      <a:t>46K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'Median Household Income'!$B$4:$M$4</c:f>
              <c:numCache>
                <c:formatCode>General</c:formatCode>
                <c:ptCount val="12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</c:numCache>
            </c:numRef>
          </c:cat>
          <c:val>
            <c:numRef>
              <c:f>'Median Household Income'!$B$10:$M$10</c:f>
              <c:numCache>
                <c:formatCode>"$"#,##0</c:formatCode>
                <c:ptCount val="12"/>
                <c:pt idx="0">
                  <c:v>37565</c:v>
                </c:pt>
                <c:pt idx="1">
                  <c:v>37062</c:v>
                </c:pt>
                <c:pt idx="2">
                  <c:v>37513</c:v>
                </c:pt>
                <c:pt idx="3">
                  <c:v>28719</c:v>
                </c:pt>
                <c:pt idx="4">
                  <c:v>40000</c:v>
                </c:pt>
                <c:pt idx="5">
                  <c:v>40173</c:v>
                </c:pt>
                <c:pt idx="6">
                  <c:v>42761</c:v>
                </c:pt>
                <c:pt idx="7">
                  <c:v>46001</c:v>
                </c:pt>
                <c:pt idx="8">
                  <c:v>45551</c:v>
                </c:pt>
                <c:pt idx="9">
                  <c:v>44615</c:v>
                </c:pt>
                <c:pt idx="10">
                  <c:v>47368</c:v>
                </c:pt>
                <c:pt idx="11">
                  <c:v>46055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716992"/>
        <c:axId val="109718528"/>
      </c:lineChart>
      <c:catAx>
        <c:axId val="109716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9718528"/>
        <c:crosses val="autoZero"/>
        <c:auto val="1"/>
        <c:lblAlgn val="ctr"/>
        <c:lblOffset val="100"/>
        <c:noMultiLvlLbl val="0"/>
      </c:catAx>
      <c:valAx>
        <c:axId val="109718528"/>
        <c:scaling>
          <c:orientation val="minMax"/>
          <c:max val="70000"/>
          <c:min val="25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Annual Income in Dollars</a:t>
                </a:r>
              </a:p>
            </c:rich>
          </c:tx>
          <c:layout>
            <c:manualLayout>
              <c:xMode val="edge"/>
              <c:yMode val="edge"/>
              <c:x val="1.385964912280702E-2"/>
              <c:y val="0.16376455025476813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crossAx val="109716992"/>
        <c:crosses val="autoZero"/>
        <c:crossBetween val="between"/>
        <c:majorUnit val="5000"/>
      </c:valAx>
      <c:spPr>
        <a:noFill/>
        <a:ln>
          <a:solidFill>
            <a:srgbClr val="868686"/>
          </a:solidFill>
        </a:ln>
      </c:spPr>
    </c:plotArea>
    <c:legend>
      <c:legendPos val="b"/>
      <c:layout>
        <c:manualLayout>
          <c:xMode val="edge"/>
          <c:yMode val="edge"/>
          <c:x val="6.7528735632183909E-2"/>
          <c:y val="0.89451342620633956"/>
          <c:w val="0.9"/>
          <c:h val="6.8438320209973758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+mj-lt"/>
          <a:cs typeface="Arial" pitchFamily="34" charset="0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There is 1 Primary Care Provider for Every _____ </a:t>
            </a:r>
            <a:r>
              <a:rPr lang="en-US" dirty="0" smtClean="0"/>
              <a:t>Individuals, 2012 &amp; 2013</a:t>
            </a:r>
            <a:endParaRPr lang="en-US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2012</c:v>
          </c:tx>
          <c:spPr>
            <a:solidFill>
              <a:srgbClr val="9394BE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cat>
            <c:strRef>
              <c:f>'Mental Health Providers # Ratio'!$A$6:$A$13</c:f>
              <c:strCache>
                <c:ptCount val="8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Virginia</c:v>
                </c:pt>
                <c:pt idx="7">
                  <c:v>U.S.</c:v>
                </c:pt>
              </c:strCache>
            </c:strRef>
          </c:cat>
          <c:val>
            <c:numRef>
              <c:f>'PCP''s to Population Ratio'!$C$4:$C$10</c:f>
              <c:numCache>
                <c:formatCode>General</c:formatCode>
                <c:ptCount val="7"/>
                <c:pt idx="0" formatCode="#,##0">
                  <c:v>730</c:v>
                </c:pt>
                <c:pt idx="1">
                  <c:v>357</c:v>
                </c:pt>
                <c:pt idx="2" formatCode="#,##0">
                  <c:v>2361</c:v>
                </c:pt>
                <c:pt idx="3" formatCode="#,##0">
                  <c:v>6257</c:v>
                </c:pt>
                <c:pt idx="4" formatCode="#,##0">
                  <c:v>6686</c:v>
                </c:pt>
                <c:pt idx="5" formatCode="#,##0">
                  <c:v>1483</c:v>
                </c:pt>
                <c:pt idx="6" formatCode="#,##0">
                  <c:v>1344</c:v>
                </c:pt>
              </c:numCache>
            </c:numRef>
          </c:val>
        </c:ser>
        <c:ser>
          <c:idx val="1"/>
          <c:order val="1"/>
          <c:tx>
            <c:v>2013</c:v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val>
            <c:numRef>
              <c:f>'PCP''s to Population Ratio'!$E$4:$E$10</c:f>
              <c:numCache>
                <c:formatCode>General</c:formatCode>
                <c:ptCount val="7"/>
                <c:pt idx="0" formatCode="#,##0">
                  <c:v>691</c:v>
                </c:pt>
                <c:pt idx="1">
                  <c:v>346</c:v>
                </c:pt>
                <c:pt idx="2" formatCode="#,##0">
                  <c:v>3247</c:v>
                </c:pt>
                <c:pt idx="3" formatCode="#,##0">
                  <c:v>6268</c:v>
                </c:pt>
                <c:pt idx="4" formatCode="#,##0">
                  <c:v>6789</c:v>
                </c:pt>
                <c:pt idx="5" formatCode="#,##0">
                  <c:v>1643</c:v>
                </c:pt>
                <c:pt idx="6" formatCode="#,##0">
                  <c:v>1330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109759104"/>
        <c:axId val="109764992"/>
      </c:barChart>
      <c:catAx>
        <c:axId val="109759104"/>
        <c:scaling>
          <c:orientation val="minMax"/>
        </c:scaling>
        <c:delete val="0"/>
        <c:axPos val="b"/>
        <c:majorTickMark val="none"/>
        <c:minorTickMark val="none"/>
        <c:tickLblPos val="nextTo"/>
        <c:crossAx val="109764992"/>
        <c:crosses val="autoZero"/>
        <c:auto val="1"/>
        <c:lblAlgn val="ctr"/>
        <c:lblOffset val="100"/>
        <c:noMultiLvlLbl val="0"/>
      </c:catAx>
      <c:valAx>
        <c:axId val="109764992"/>
        <c:scaling>
          <c:orientation val="minMax"/>
          <c:max val="7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none"/>
        <c:minorTickMark val="none"/>
        <c:tickLblPos val="nextTo"/>
        <c:spPr>
          <a:ln w="9525">
            <a:noFill/>
          </a:ln>
        </c:spPr>
        <c:crossAx val="109759104"/>
        <c:crosses val="autoZero"/>
        <c:crossBetween val="between"/>
        <c:majorUnit val="10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There is 1 Mental Health Provider for Every _____ Individuals, </a:t>
            </a:r>
            <a:r>
              <a:rPr lang="en-US" dirty="0" smtClean="0"/>
              <a:t>2014 &amp; 2015</a:t>
            </a:r>
            <a:endParaRPr lang="en-US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0902016225244572"/>
          <c:y val="0.18687793427230048"/>
          <c:w val="0.88188892865664514"/>
          <c:h val="0.55296976082215077"/>
        </c:manualLayout>
      </c:layout>
      <c:barChart>
        <c:barDir val="col"/>
        <c:grouping val="clustered"/>
        <c:varyColors val="0"/>
        <c:ser>
          <c:idx val="0"/>
          <c:order val="0"/>
          <c:tx>
            <c:v>2014</c:v>
          </c:tx>
          <c:spPr>
            <a:solidFill>
              <a:srgbClr val="9394BE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1"/>
              <c:layout>
                <c:manualLayout>
                  <c:x val="-2.2727272727272728E-2"/>
                  <c:y val="-7.042438357177183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909090909090909E-2"/>
                  <c:y val="7.04225352112676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242424242424242E-2"/>
                  <c:y val="-1.877934272300469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9696969696969695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4242424242424242E-2"/>
                  <c:y val="-7.04225352112676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2.87878787878789E-2"/>
                  <c:y val="1.4084507042253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1212121212121213E-2"/>
                  <c:y val="1.408450704225360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'Mental Health Providers # Ratio'!$A$6:$A$13</c:f>
              <c:strCache>
                <c:ptCount val="8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Virginia</c:v>
                </c:pt>
                <c:pt idx="7">
                  <c:v>U.S.</c:v>
                </c:pt>
              </c:strCache>
            </c:strRef>
          </c:cat>
          <c:val>
            <c:numRef>
              <c:f>'Mental Health Providers # Ratio'!$E$6:$E$13</c:f>
              <c:numCache>
                <c:formatCode>General</c:formatCode>
                <c:ptCount val="8"/>
                <c:pt idx="0" formatCode="#,##0">
                  <c:v>1020</c:v>
                </c:pt>
                <c:pt idx="1">
                  <c:v>118</c:v>
                </c:pt>
                <c:pt idx="2" formatCode="#,##0">
                  <c:v>2598</c:v>
                </c:pt>
                <c:pt idx="3" formatCode="#,##0">
                  <c:v>3134</c:v>
                </c:pt>
                <c:pt idx="4" formatCode="#,##0">
                  <c:v>6789</c:v>
                </c:pt>
                <c:pt idx="5" formatCode="#,##0">
                  <c:v>1344</c:v>
                </c:pt>
                <c:pt idx="6">
                  <c:v>724</c:v>
                </c:pt>
                <c:pt idx="7">
                  <c:v>566</c:v>
                </c:pt>
              </c:numCache>
            </c:numRef>
          </c:val>
        </c:ser>
        <c:ser>
          <c:idx val="1"/>
          <c:order val="1"/>
          <c:tx>
            <c:strRef>
              <c:f>'Mental Health Providers # Ratio'!$F$4:$G$4</c:f>
              <c:strCache>
                <c:ptCount val="1"/>
                <c:pt idx="0">
                  <c:v>2015</c:v>
                </c:pt>
              </c:strCache>
            </c:strRef>
          </c:tx>
          <c:spPr>
            <a:solidFill>
              <a:srgbClr val="FFC000"/>
            </a:solidFill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layout>
                <c:manualLayout>
                  <c:x val="2.7272727272727271E-2"/>
                  <c:y val="-7.0422535211266749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0909090909090905E-3"/>
                  <c:y val="7.04225352112676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181818181818125E-2"/>
                  <c:y val="-1.64319248826291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8787878787878789E-2"/>
                  <c:y val="4.69483568075117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2.4242424242424242E-2"/>
                  <c:y val="-4.694835680751173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4.5454545454545452E-3"/>
                  <c:y val="9.389671361502347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'Mental Health Providers # Ratio'!$G$6:$G$13</c:f>
              <c:numCache>
                <c:formatCode>General</c:formatCode>
                <c:ptCount val="8"/>
                <c:pt idx="0" formatCode="#,##0">
                  <c:v>977</c:v>
                </c:pt>
                <c:pt idx="1">
                  <c:v>116</c:v>
                </c:pt>
                <c:pt idx="2" formatCode="#,##0">
                  <c:v>2609</c:v>
                </c:pt>
                <c:pt idx="3" formatCode="#,##0">
                  <c:v>3172</c:v>
                </c:pt>
                <c:pt idx="4" formatCode="#,##0">
                  <c:v>6870</c:v>
                </c:pt>
                <c:pt idx="5" formatCode="#,##0">
                  <c:v>1350</c:v>
                </c:pt>
                <c:pt idx="6">
                  <c:v>680</c:v>
                </c:pt>
                <c:pt idx="7">
                  <c:v>370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6619520"/>
        <c:axId val="116641792"/>
      </c:barChart>
      <c:catAx>
        <c:axId val="116619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16641792"/>
        <c:crosses val="autoZero"/>
        <c:auto val="1"/>
        <c:lblAlgn val="ctr"/>
        <c:lblOffset val="100"/>
        <c:noMultiLvlLbl val="0"/>
      </c:catAx>
      <c:valAx>
        <c:axId val="116641792"/>
        <c:scaling>
          <c:orientation val="minMax"/>
          <c:max val="7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1"/>
        <c:majorTickMark val="out"/>
        <c:minorTickMark val="none"/>
        <c:tickLblPos val="nextTo"/>
        <c:crossAx val="116619520"/>
        <c:crosses val="autoZero"/>
        <c:crossBetween val="between"/>
        <c:majorUnit val="1000"/>
      </c:valAx>
    </c:plotArea>
    <c:legend>
      <c:legendPos val="b"/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rebuchet MS" panose="020B0603020202020204" pitchFamily="34" charset="0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Percent Adults Without Any Regular PCP, 2011-12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9.1849518810148731E-2"/>
          <c:y val="0.19805456136164798"/>
          <c:w val="0.83719093825393043"/>
          <c:h val="0.376877634613855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'Hthcare Util Lack of same PCP'!$D$5</c:f>
              <c:strCache>
                <c:ptCount val="1"/>
                <c:pt idx="0">
                  <c:v>Percent Adults Without Any Regular PCP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  <a:ln>
                <a:solidFill>
                  <a:schemeClr val="accent3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4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5"/>
            <c:invertIfNegative val="0"/>
            <c:bubble3D val="0"/>
            <c:spPr>
              <a:solidFill>
                <a:srgbClr val="FFC000"/>
              </a:solidFill>
              <a:ln>
                <a:solidFill>
                  <a:srgbClr val="FFC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6"/>
            <c:invertIfNegative val="0"/>
            <c:bubble3D val="0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7"/>
            <c:invertIfNegative val="0"/>
            <c:bubble3D val="0"/>
            <c:spPr>
              <a:solidFill>
                <a:schemeClr val="tx2"/>
              </a:solidFill>
              <a:ln>
                <a:solidFill>
                  <a:schemeClr val="tx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8"/>
            <c:invertIfNegative val="0"/>
            <c:bubble3D val="0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'Hthcare Util Lack of same PCP'!$A$6:$A$14</c:f>
              <c:strCache>
                <c:ptCount val="9"/>
                <c:pt idx="0">
                  <c:v>Albemarle</c:v>
                </c:pt>
                <c:pt idx="1">
                  <c:v>Charlottesville</c:v>
                </c:pt>
                <c:pt idx="2">
                  <c:v>Fluvanna</c:v>
                </c:pt>
                <c:pt idx="3">
                  <c:v>Greene</c:v>
                </c:pt>
                <c:pt idx="4">
                  <c:v>Louisa</c:v>
                </c:pt>
                <c:pt idx="5">
                  <c:v>Nelson</c:v>
                </c:pt>
                <c:pt idx="6">
                  <c:v>TJHD</c:v>
                </c:pt>
                <c:pt idx="7">
                  <c:v>VA</c:v>
                </c:pt>
                <c:pt idx="8">
                  <c:v>US</c:v>
                </c:pt>
              </c:strCache>
            </c:strRef>
          </c:cat>
          <c:val>
            <c:numRef>
              <c:f>'Hthcare Util Lack of same PCP'!$D$6:$D$14</c:f>
              <c:numCache>
                <c:formatCode>0.0%</c:formatCode>
                <c:ptCount val="9"/>
                <c:pt idx="0">
                  <c:v>0.15720000000000001</c:v>
                </c:pt>
                <c:pt idx="1">
                  <c:v>0.3342</c:v>
                </c:pt>
                <c:pt idx="2">
                  <c:v>0.11849999999999999</c:v>
                </c:pt>
                <c:pt idx="3">
                  <c:v>0.23480000000000001</c:v>
                </c:pt>
                <c:pt idx="4">
                  <c:v>0.1799</c:v>
                </c:pt>
                <c:pt idx="5">
                  <c:v>0.13489999999999999</c:v>
                </c:pt>
                <c:pt idx="6">
                  <c:v>0.17699999999999999</c:v>
                </c:pt>
                <c:pt idx="7">
                  <c:v>0.2253</c:v>
                </c:pt>
                <c:pt idx="8">
                  <c:v>0.22070000000000001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8137600"/>
        <c:axId val="118139136"/>
      </c:barChart>
      <c:lineChart>
        <c:grouping val="standard"/>
        <c:varyColors val="0"/>
        <c:ser>
          <c:idx val="1"/>
          <c:order val="1"/>
          <c:tx>
            <c:strRef>
              <c:f>'Hthcare Util Lack of same PCP'!$E$5</c:f>
              <c:strCache>
                <c:ptCount val="1"/>
                <c:pt idx="0">
                  <c:v>HP 2020 Goal</c:v>
                </c:pt>
              </c:strCache>
            </c:strRef>
          </c:tx>
          <c:spPr>
            <a:ln w="571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8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'Hthcare Util Lack of same PCP'!$E$6:$E$14</c:f>
              <c:numCache>
                <c:formatCode>0.0%</c:formatCode>
                <c:ptCount val="9"/>
                <c:pt idx="0">
                  <c:v>0.161</c:v>
                </c:pt>
                <c:pt idx="1">
                  <c:v>0.161</c:v>
                </c:pt>
                <c:pt idx="2">
                  <c:v>0.161</c:v>
                </c:pt>
                <c:pt idx="3">
                  <c:v>0.161</c:v>
                </c:pt>
                <c:pt idx="4">
                  <c:v>0.161</c:v>
                </c:pt>
                <c:pt idx="5">
                  <c:v>0.161</c:v>
                </c:pt>
                <c:pt idx="6">
                  <c:v>0.161</c:v>
                </c:pt>
                <c:pt idx="7">
                  <c:v>0.161</c:v>
                </c:pt>
                <c:pt idx="8">
                  <c:v>0.161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'Hthcare Util Lack of same PCP'!$F$5</c:f>
              <c:strCache>
                <c:ptCount val="1"/>
                <c:pt idx="0">
                  <c:v>VA Plan for Wellbeing 2020 Goal</c:v>
                </c:pt>
              </c:strCache>
            </c:strRef>
          </c:tx>
          <c:spPr>
            <a:ln w="57150">
              <a:solidFill>
                <a:schemeClr val="tx2"/>
              </a:solidFill>
            </a:ln>
          </c:spPr>
          <c:marker>
            <c:symbol val="none"/>
          </c:marker>
          <c:dLbls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showLegendKey val="0"/>
            <c:showVal val="0"/>
            <c:showCatName val="0"/>
            <c:showSerName val="0"/>
            <c:showPercent val="0"/>
            <c:showBubbleSize val="0"/>
          </c:dLbls>
          <c:val>
            <c:numRef>
              <c:f>'Hthcare Util Lack of same PCP'!$F$6:$F$14</c:f>
              <c:numCache>
                <c:formatCode>0.00%</c:formatCode>
                <c:ptCount val="9"/>
                <c:pt idx="0">
                  <c:v>0.15</c:v>
                </c:pt>
                <c:pt idx="1">
                  <c:v>0.15</c:v>
                </c:pt>
                <c:pt idx="2">
                  <c:v>0.15</c:v>
                </c:pt>
                <c:pt idx="3">
                  <c:v>0.15</c:v>
                </c:pt>
                <c:pt idx="4">
                  <c:v>0.15</c:v>
                </c:pt>
                <c:pt idx="5">
                  <c:v>0.15</c:v>
                </c:pt>
                <c:pt idx="6">
                  <c:v>0.15</c:v>
                </c:pt>
                <c:pt idx="7">
                  <c:v>0.15</c:v>
                </c:pt>
                <c:pt idx="8">
                  <c:v>0.15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8137600"/>
        <c:axId val="118139136"/>
      </c:lineChart>
      <c:catAx>
        <c:axId val="118137600"/>
        <c:scaling>
          <c:orientation val="minMax"/>
        </c:scaling>
        <c:delete val="0"/>
        <c:axPos val="b"/>
        <c:majorTickMark val="out"/>
        <c:minorTickMark val="none"/>
        <c:tickLblPos val="nextTo"/>
        <c:crossAx val="118139136"/>
        <c:crosses val="autoZero"/>
        <c:auto val="1"/>
        <c:lblAlgn val="ctr"/>
        <c:lblOffset val="100"/>
        <c:noMultiLvlLbl val="0"/>
      </c:catAx>
      <c:valAx>
        <c:axId val="118139136"/>
        <c:scaling>
          <c:orientation val="minMax"/>
          <c:max val="0.35000000000000003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0%" sourceLinked="0"/>
        <c:majorTickMark val="out"/>
        <c:minorTickMark val="none"/>
        <c:tickLblPos val="nextTo"/>
        <c:crossAx val="118137600"/>
        <c:crosses val="autoZero"/>
        <c:crossBetween val="between"/>
        <c:majorUnit val="0.1"/>
      </c:valAx>
    </c:plotArea>
    <c:legend>
      <c:legendPos val="b"/>
      <c:layout>
        <c:manualLayout>
          <c:xMode val="edge"/>
          <c:yMode val="edge"/>
          <c:x val="4.9709098862642121E-3"/>
          <c:y val="0.79745953630796151"/>
          <c:w val="0.98450262467191596"/>
          <c:h val="0.1747626859142607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+mj-lt"/>
        </a:defRPr>
      </a:pPr>
      <a:endParaRPr lang="en-US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1-21T15:45:38.905" idx="17">
    <p:pos x="10" y="10"/>
    <p:text>Split here into Section 2 part 2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1-21T15:45:38.905" idx="18">
    <p:pos x="10" y="10"/>
    <p:text>Split here into Section 2 part 2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1-21T15:45:38.905" idx="21">
    <p:pos x="10" y="10"/>
    <p:text>Split here into Section 2 part 2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1-21T15:45:38.905" idx="20">
    <p:pos x="10" y="10"/>
    <p:text>Split here into Section 2 part 2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1-21T15:45:38.905" idx="19">
    <p:pos x="10" y="10"/>
    <p:text>Split here into Section 2 part 2</p:tex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70543A-EB95-4B07-96D6-98292318F117}" type="doc">
      <dgm:prSet loTypeId="urn:microsoft.com/office/officeart/2008/layout/AlternatingHexagons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D46E45C-E087-465C-8140-7CF4129333F9}">
      <dgm:prSet phldrT="[Text]" custT="1"/>
      <dgm:spPr/>
      <dgm:t>
        <a:bodyPr/>
        <a:lstStyle/>
        <a:p>
          <a:r>
            <a:rPr lang="en-US" sz="3200" dirty="0" smtClean="0">
              <a:latin typeface="+mj-lt"/>
            </a:rPr>
            <a:t>TJHD</a:t>
          </a:r>
        </a:p>
        <a:p>
          <a:r>
            <a:rPr lang="en-US" sz="3200" dirty="0" smtClean="0">
              <a:latin typeface="+mj-lt"/>
            </a:rPr>
            <a:t> (3.7%)</a:t>
          </a:r>
          <a:endParaRPr lang="en-US" sz="3200" dirty="0">
            <a:latin typeface="+mj-lt"/>
          </a:endParaRPr>
        </a:p>
      </dgm:t>
    </dgm:pt>
    <dgm:pt modelId="{32559E5E-7EB6-436D-B085-5D231C7AB3A8}" type="parTrans" cxnId="{98162591-5A83-4F7F-9135-8579EE2221F6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530901E8-541A-4301-9B0F-80820CCAD55D}" type="sibTrans" cxnId="{98162591-5A83-4F7F-9135-8579EE2221F6}">
      <dgm:prSet custT="1"/>
      <dgm:spPr/>
      <dgm:t>
        <a:bodyPr/>
        <a:lstStyle/>
        <a:p>
          <a:r>
            <a:rPr lang="en-US" sz="3200" dirty="0" smtClean="0">
              <a:latin typeface="+mj-lt"/>
            </a:rPr>
            <a:t>VA</a:t>
          </a:r>
        </a:p>
        <a:p>
          <a:r>
            <a:rPr lang="en-US" sz="3200" dirty="0" smtClean="0">
              <a:latin typeface="+mj-lt"/>
            </a:rPr>
            <a:t>(4.4%)</a:t>
          </a:r>
          <a:endParaRPr lang="en-US" sz="3200" dirty="0">
            <a:latin typeface="+mj-lt"/>
          </a:endParaRPr>
        </a:p>
      </dgm:t>
    </dgm:pt>
    <dgm:pt modelId="{C47396F6-C421-4B46-B10D-4B7ECB953A5A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2400" dirty="0" smtClean="0">
              <a:latin typeface="+mj-lt"/>
            </a:rPr>
            <a:t>Children (7.6%)</a:t>
          </a:r>
          <a:endParaRPr lang="en-US" sz="2400" dirty="0">
            <a:latin typeface="+mj-lt"/>
          </a:endParaRPr>
        </a:p>
      </dgm:t>
    </dgm:pt>
    <dgm:pt modelId="{46FACB53-4A75-4849-987E-9577C44C3C87}" type="parTrans" cxnId="{27F6B2AD-3CDB-40AF-8FFC-7230938D6C7A}">
      <dgm:prSet/>
      <dgm:spPr/>
      <dgm:t>
        <a:bodyPr/>
        <a:lstStyle/>
        <a:p>
          <a:endParaRPr lang="en-US" sz="1800">
            <a:latin typeface="+mj-lt"/>
          </a:endParaRPr>
        </a:p>
      </dgm:t>
    </dgm:pt>
    <dgm:pt modelId="{4DE3C2AE-1180-458C-B9E6-C83829C97D92}" type="sibTrans" cxnId="{27F6B2AD-3CDB-40AF-8FFC-7230938D6C7A}">
      <dgm:prSet custT="1"/>
      <dgm:spPr>
        <a:solidFill>
          <a:schemeClr val="accent3"/>
        </a:solidFill>
      </dgm:spPr>
      <dgm:t>
        <a:bodyPr/>
        <a:lstStyle/>
        <a:p>
          <a:r>
            <a:rPr lang="en-US" sz="2400" dirty="0" smtClean="0">
              <a:latin typeface="+mj-lt"/>
            </a:rPr>
            <a:t>Children (7.7%)</a:t>
          </a:r>
          <a:endParaRPr lang="en-US" sz="2400" dirty="0">
            <a:latin typeface="+mj-lt"/>
          </a:endParaRPr>
        </a:p>
      </dgm:t>
    </dgm:pt>
    <dgm:pt modelId="{A9998F7E-6CFD-4F3D-B28B-134BE7F4469D}" type="pres">
      <dgm:prSet presAssocID="{C770543A-EB95-4B07-96D6-98292318F117}" presName="Name0" presStyleCnt="0">
        <dgm:presLayoutVars>
          <dgm:chMax/>
          <dgm:chPref/>
          <dgm:dir val="rev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8E0D33F-6C53-4D7C-8298-74F2F9CFEFEC}" type="pres">
      <dgm:prSet presAssocID="{DD46E45C-E087-465C-8140-7CF4129333F9}" presName="composite" presStyleCnt="0"/>
      <dgm:spPr/>
      <dgm:t>
        <a:bodyPr/>
        <a:lstStyle/>
        <a:p>
          <a:endParaRPr lang="en-US"/>
        </a:p>
      </dgm:t>
    </dgm:pt>
    <dgm:pt modelId="{190AD4B5-9661-42D0-9C70-112BEF9E2044}" type="pres">
      <dgm:prSet presAssocID="{DD46E45C-E087-465C-8140-7CF4129333F9}" presName="Parent1" presStyleLbl="node1" presStyleIdx="0" presStyleCnt="4" custScaleX="171674" custScaleY="159200" custLinFactNeighborX="-70660" custLinFactNeighborY="-376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06250D-75F9-4CCA-B6E5-494B4469DE5B}" type="pres">
      <dgm:prSet presAssocID="{DD46E45C-E087-465C-8140-7CF4129333F9}" presName="Child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A0BAB3-3705-48E9-ADDD-C9E13082F2FE}" type="pres">
      <dgm:prSet presAssocID="{DD46E45C-E087-465C-8140-7CF4129333F9}" presName="BalanceSpacing" presStyleCnt="0"/>
      <dgm:spPr/>
      <dgm:t>
        <a:bodyPr/>
        <a:lstStyle/>
        <a:p>
          <a:endParaRPr lang="en-US"/>
        </a:p>
      </dgm:t>
    </dgm:pt>
    <dgm:pt modelId="{90E4F595-C5D4-413C-8C3F-82FB0CCDDFD6}" type="pres">
      <dgm:prSet presAssocID="{DD46E45C-E087-465C-8140-7CF4129333F9}" presName="BalanceSpacing1" presStyleCnt="0"/>
      <dgm:spPr/>
      <dgm:t>
        <a:bodyPr/>
        <a:lstStyle/>
        <a:p>
          <a:endParaRPr lang="en-US"/>
        </a:p>
      </dgm:t>
    </dgm:pt>
    <dgm:pt modelId="{DB13369F-3425-4DE2-A327-E32BBDC777E2}" type="pres">
      <dgm:prSet presAssocID="{530901E8-541A-4301-9B0F-80820CCAD55D}" presName="Accent1Text" presStyleLbl="node1" presStyleIdx="1" presStyleCnt="4" custScaleX="171674" custScaleY="159200" custLinFactNeighborX="8636" custLinFactNeighborY="-3768"/>
      <dgm:spPr/>
      <dgm:t>
        <a:bodyPr/>
        <a:lstStyle/>
        <a:p>
          <a:endParaRPr lang="en-US"/>
        </a:p>
      </dgm:t>
    </dgm:pt>
    <dgm:pt modelId="{677F36BD-5614-454B-A299-2BAB596D1A2C}" type="pres">
      <dgm:prSet presAssocID="{530901E8-541A-4301-9B0F-80820CCAD55D}" presName="spaceBetweenRectangles" presStyleCnt="0"/>
      <dgm:spPr/>
      <dgm:t>
        <a:bodyPr/>
        <a:lstStyle/>
        <a:p>
          <a:endParaRPr lang="en-US"/>
        </a:p>
      </dgm:t>
    </dgm:pt>
    <dgm:pt modelId="{580C520A-A29F-4AE2-A7BF-09EF7DA99192}" type="pres">
      <dgm:prSet presAssocID="{C47396F6-C421-4B46-B10D-4B7ECB953A5A}" presName="composite" presStyleCnt="0"/>
      <dgm:spPr/>
      <dgm:t>
        <a:bodyPr/>
        <a:lstStyle/>
        <a:p>
          <a:endParaRPr lang="en-US"/>
        </a:p>
      </dgm:t>
    </dgm:pt>
    <dgm:pt modelId="{700AE1A7-0A7F-42AA-9940-ABD935D20C28}" type="pres">
      <dgm:prSet presAssocID="{C47396F6-C421-4B46-B10D-4B7ECB953A5A}" presName="Parent1" presStyleLbl="node1" presStyleIdx="2" presStyleCnt="4" custScaleX="113208" custLinFactX="-27026" custLinFactNeighborX="-100000" custLinFactNeighborY="109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148419-A3CA-4883-8F70-2DF2CCD3EF09}" type="pres">
      <dgm:prSet presAssocID="{C47396F6-C421-4B46-B10D-4B7ECB953A5A}" presName="Childtext1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413561-E619-4BB3-9F7A-BADC9CC30380}" type="pres">
      <dgm:prSet presAssocID="{C47396F6-C421-4B46-B10D-4B7ECB953A5A}" presName="BalanceSpacing" presStyleCnt="0"/>
      <dgm:spPr/>
      <dgm:t>
        <a:bodyPr/>
        <a:lstStyle/>
        <a:p>
          <a:endParaRPr lang="en-US"/>
        </a:p>
      </dgm:t>
    </dgm:pt>
    <dgm:pt modelId="{D462555B-E632-4EB1-934D-13E8EB226634}" type="pres">
      <dgm:prSet presAssocID="{C47396F6-C421-4B46-B10D-4B7ECB953A5A}" presName="BalanceSpacing1" presStyleCnt="0"/>
      <dgm:spPr/>
      <dgm:t>
        <a:bodyPr/>
        <a:lstStyle/>
        <a:p>
          <a:endParaRPr lang="en-US"/>
        </a:p>
      </dgm:t>
    </dgm:pt>
    <dgm:pt modelId="{06D93C7D-38D8-478E-AE31-00E1C05FBD9B}" type="pres">
      <dgm:prSet presAssocID="{4DE3C2AE-1180-458C-B9E6-C83829C97D92}" presName="Accent1Text" presStyleLbl="node1" presStyleIdx="3" presStyleCnt="4" custScaleX="113821" custLinFactX="72821" custLinFactNeighborX="100000" custLinFactNeighborY="1039"/>
      <dgm:spPr/>
      <dgm:t>
        <a:bodyPr/>
        <a:lstStyle/>
        <a:p>
          <a:endParaRPr lang="en-US"/>
        </a:p>
      </dgm:t>
    </dgm:pt>
  </dgm:ptLst>
  <dgm:cxnLst>
    <dgm:cxn modelId="{6C649079-024E-49DA-8B98-AF35218910AE}" type="presOf" srcId="{4DE3C2AE-1180-458C-B9E6-C83829C97D92}" destId="{06D93C7D-38D8-478E-AE31-00E1C05FBD9B}" srcOrd="0" destOrd="0" presId="urn:microsoft.com/office/officeart/2008/layout/AlternatingHexagons"/>
    <dgm:cxn modelId="{98162591-5A83-4F7F-9135-8579EE2221F6}" srcId="{C770543A-EB95-4B07-96D6-98292318F117}" destId="{DD46E45C-E087-465C-8140-7CF4129333F9}" srcOrd="0" destOrd="0" parTransId="{32559E5E-7EB6-436D-B085-5D231C7AB3A8}" sibTransId="{530901E8-541A-4301-9B0F-80820CCAD55D}"/>
    <dgm:cxn modelId="{8F0A62C2-601F-486E-9270-12CF9AF3D3AF}" type="presOf" srcId="{C47396F6-C421-4B46-B10D-4B7ECB953A5A}" destId="{700AE1A7-0A7F-42AA-9940-ABD935D20C28}" srcOrd="0" destOrd="0" presId="urn:microsoft.com/office/officeart/2008/layout/AlternatingHexagons"/>
    <dgm:cxn modelId="{DA7A025F-AEFC-41D2-B75C-2E606F19A0E3}" type="presOf" srcId="{C770543A-EB95-4B07-96D6-98292318F117}" destId="{A9998F7E-6CFD-4F3D-B28B-134BE7F4469D}" srcOrd="0" destOrd="0" presId="urn:microsoft.com/office/officeart/2008/layout/AlternatingHexagons"/>
    <dgm:cxn modelId="{27F6B2AD-3CDB-40AF-8FFC-7230938D6C7A}" srcId="{C770543A-EB95-4B07-96D6-98292318F117}" destId="{C47396F6-C421-4B46-B10D-4B7ECB953A5A}" srcOrd="1" destOrd="0" parTransId="{46FACB53-4A75-4849-987E-9577C44C3C87}" sibTransId="{4DE3C2AE-1180-458C-B9E6-C83829C97D92}"/>
    <dgm:cxn modelId="{F39DB5A0-ECB7-4033-B00D-48705A2F4DB2}" type="presOf" srcId="{DD46E45C-E087-465C-8140-7CF4129333F9}" destId="{190AD4B5-9661-42D0-9C70-112BEF9E2044}" srcOrd="0" destOrd="0" presId="urn:microsoft.com/office/officeart/2008/layout/AlternatingHexagons"/>
    <dgm:cxn modelId="{D4D7DA4B-809B-4AA3-80C9-67370512DA45}" type="presOf" srcId="{530901E8-541A-4301-9B0F-80820CCAD55D}" destId="{DB13369F-3425-4DE2-A327-E32BBDC777E2}" srcOrd="0" destOrd="0" presId="urn:microsoft.com/office/officeart/2008/layout/AlternatingHexagons"/>
    <dgm:cxn modelId="{3FEC01B7-278D-4358-8C02-3AF9F7B03715}" type="presParOf" srcId="{A9998F7E-6CFD-4F3D-B28B-134BE7F4469D}" destId="{28E0D33F-6C53-4D7C-8298-74F2F9CFEFEC}" srcOrd="0" destOrd="0" presId="urn:microsoft.com/office/officeart/2008/layout/AlternatingHexagons"/>
    <dgm:cxn modelId="{2A1B17E1-B3D6-4AFB-B266-23A513197CBC}" type="presParOf" srcId="{28E0D33F-6C53-4D7C-8298-74F2F9CFEFEC}" destId="{190AD4B5-9661-42D0-9C70-112BEF9E2044}" srcOrd="0" destOrd="0" presId="urn:microsoft.com/office/officeart/2008/layout/AlternatingHexagons"/>
    <dgm:cxn modelId="{5F2A8A45-5303-48CE-81AD-F3E4F7EFB000}" type="presParOf" srcId="{28E0D33F-6C53-4D7C-8298-74F2F9CFEFEC}" destId="{6606250D-75F9-4CCA-B6E5-494B4469DE5B}" srcOrd="1" destOrd="0" presId="urn:microsoft.com/office/officeart/2008/layout/AlternatingHexagons"/>
    <dgm:cxn modelId="{94FB82A9-E8CD-4BA9-A232-87B38F9C78DE}" type="presParOf" srcId="{28E0D33F-6C53-4D7C-8298-74F2F9CFEFEC}" destId="{A6A0BAB3-3705-48E9-ADDD-C9E13082F2FE}" srcOrd="2" destOrd="0" presId="urn:microsoft.com/office/officeart/2008/layout/AlternatingHexagons"/>
    <dgm:cxn modelId="{B2A4630E-68A1-424F-BCD5-4D8B4EC4F445}" type="presParOf" srcId="{28E0D33F-6C53-4D7C-8298-74F2F9CFEFEC}" destId="{90E4F595-C5D4-413C-8C3F-82FB0CCDDFD6}" srcOrd="3" destOrd="0" presId="urn:microsoft.com/office/officeart/2008/layout/AlternatingHexagons"/>
    <dgm:cxn modelId="{1097226B-C31E-4230-96DF-2E9A14E06EBB}" type="presParOf" srcId="{28E0D33F-6C53-4D7C-8298-74F2F9CFEFEC}" destId="{DB13369F-3425-4DE2-A327-E32BBDC777E2}" srcOrd="4" destOrd="0" presId="urn:microsoft.com/office/officeart/2008/layout/AlternatingHexagons"/>
    <dgm:cxn modelId="{75FED8E6-6550-454D-AB53-D0F0D43BCC80}" type="presParOf" srcId="{A9998F7E-6CFD-4F3D-B28B-134BE7F4469D}" destId="{677F36BD-5614-454B-A299-2BAB596D1A2C}" srcOrd="1" destOrd="0" presId="urn:microsoft.com/office/officeart/2008/layout/AlternatingHexagons"/>
    <dgm:cxn modelId="{C6A2F634-2A1D-4669-B1D5-633A28948C1D}" type="presParOf" srcId="{A9998F7E-6CFD-4F3D-B28B-134BE7F4469D}" destId="{580C520A-A29F-4AE2-A7BF-09EF7DA99192}" srcOrd="2" destOrd="0" presId="urn:microsoft.com/office/officeart/2008/layout/AlternatingHexagons"/>
    <dgm:cxn modelId="{7B5A9430-9860-4546-AD8C-5E1BA2E600E7}" type="presParOf" srcId="{580C520A-A29F-4AE2-A7BF-09EF7DA99192}" destId="{700AE1A7-0A7F-42AA-9940-ABD935D20C28}" srcOrd="0" destOrd="0" presId="urn:microsoft.com/office/officeart/2008/layout/AlternatingHexagons"/>
    <dgm:cxn modelId="{791BF8A9-6ED0-44A2-AAB0-2315554618F8}" type="presParOf" srcId="{580C520A-A29F-4AE2-A7BF-09EF7DA99192}" destId="{6E148419-A3CA-4883-8F70-2DF2CCD3EF09}" srcOrd="1" destOrd="0" presId="urn:microsoft.com/office/officeart/2008/layout/AlternatingHexagons"/>
    <dgm:cxn modelId="{7DEB5947-577C-49E5-863F-4BF015B42285}" type="presParOf" srcId="{580C520A-A29F-4AE2-A7BF-09EF7DA99192}" destId="{94413561-E619-4BB3-9F7A-BADC9CC30380}" srcOrd="2" destOrd="0" presId="urn:microsoft.com/office/officeart/2008/layout/AlternatingHexagons"/>
    <dgm:cxn modelId="{3656C2BC-F14A-43A0-8DDE-8301DFF3B662}" type="presParOf" srcId="{580C520A-A29F-4AE2-A7BF-09EF7DA99192}" destId="{D462555B-E632-4EB1-934D-13E8EB226634}" srcOrd="3" destOrd="0" presId="urn:microsoft.com/office/officeart/2008/layout/AlternatingHexagons"/>
    <dgm:cxn modelId="{CEC3A67E-A090-4BF2-A267-4C0E01BF5629}" type="presParOf" srcId="{580C520A-A29F-4AE2-A7BF-09EF7DA99192}" destId="{06D93C7D-38D8-478E-AE31-00E1C05FBD9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E7A481-E5E2-4FC4-84DC-2B23F28D014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B5753BB-B28E-4D05-8602-B0D6A4129C8A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+mj-lt"/>
            </a:rPr>
            <a:t>Homeless Persons in 2015</a:t>
          </a:r>
          <a:endParaRPr lang="en-US" sz="1800" dirty="0">
            <a:solidFill>
              <a:schemeClr val="tx1"/>
            </a:solidFill>
            <a:latin typeface="+mj-lt"/>
          </a:endParaRPr>
        </a:p>
      </dgm:t>
    </dgm:pt>
    <dgm:pt modelId="{48716F1F-25AB-4B4B-904F-60AB2A5B0255}" type="parTrans" cxnId="{EC35E696-70CB-4CF6-8A8C-0E131941A4AE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EA1132E4-295F-4A5A-901B-E529D74F7958}" type="sibTrans" cxnId="{EC35E696-70CB-4CF6-8A8C-0E131941A4AE}">
      <dgm:prSet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j-lt"/>
            </a:rPr>
            <a:t>185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9E1EF8BF-9A0B-4CEF-8F67-E587BE132081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3000" b="1" dirty="0" smtClean="0">
              <a:solidFill>
                <a:schemeClr val="tx1"/>
              </a:solidFill>
              <a:latin typeface="+mj-lt"/>
            </a:rPr>
            <a:t>70%</a:t>
          </a:r>
          <a:endParaRPr lang="en-US" sz="3000" b="1" dirty="0">
            <a:solidFill>
              <a:schemeClr val="tx1"/>
            </a:solidFill>
            <a:latin typeface="+mj-lt"/>
          </a:endParaRPr>
        </a:p>
      </dgm:t>
    </dgm:pt>
    <dgm:pt modelId="{F2FD171B-6240-41A5-B9A8-4CD9DC411431}" type="parTrans" cxnId="{B1DED496-7A48-4E73-A1FD-CEC2CFD1DC1C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DDEF2F34-29E6-4A2C-959C-48A5D8719B55}" type="sibTrans" cxnId="{B1DED496-7A48-4E73-A1FD-CEC2CFD1DC1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dirty="0" smtClean="0">
              <a:solidFill>
                <a:schemeClr val="tx1"/>
              </a:solidFill>
              <a:latin typeface="+mj-lt"/>
            </a:rPr>
            <a:t>Had at least 1 trip to the emergency room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ECA68B4E-B72C-47F6-BD39-42420ACBF583}">
      <dgm:prSet phldrT="[Text]" custT="1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sz="1800" dirty="0" smtClean="0">
              <a:solidFill>
                <a:schemeClr val="tx1"/>
              </a:solidFill>
              <a:latin typeface="+mj-lt"/>
            </a:rPr>
            <a:t>Of homeless females experienced domestic violence</a:t>
          </a:r>
          <a:endParaRPr lang="en-US" sz="1800" dirty="0">
            <a:solidFill>
              <a:schemeClr val="tx1"/>
            </a:solidFill>
            <a:latin typeface="+mj-lt"/>
          </a:endParaRPr>
        </a:p>
      </dgm:t>
    </dgm:pt>
    <dgm:pt modelId="{274A39DC-A54C-4A13-8DA7-510A1BFA58C4}" type="parTrans" cxnId="{EE27F751-4A32-4FEC-A383-802C48D87FD1}">
      <dgm:prSet/>
      <dgm:spPr/>
      <dgm:t>
        <a:bodyPr/>
        <a:lstStyle/>
        <a:p>
          <a:endParaRPr lang="en-US">
            <a:solidFill>
              <a:schemeClr val="tx1"/>
            </a:solidFill>
            <a:latin typeface="+mj-lt"/>
          </a:endParaRPr>
        </a:p>
      </dgm:t>
    </dgm:pt>
    <dgm:pt modelId="{B0246C60-0FF0-4E77-B3AC-8F0ED0E645E7}" type="sibTrans" cxnId="{EE27F751-4A32-4FEC-A383-802C48D87FD1}">
      <dgm:prSet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r>
            <a:rPr lang="en-US" b="1" dirty="0" smtClean="0">
              <a:solidFill>
                <a:schemeClr val="tx1"/>
              </a:solidFill>
              <a:latin typeface="+mj-lt"/>
            </a:rPr>
            <a:t>58%</a:t>
          </a:r>
          <a:endParaRPr lang="en-US" b="1" dirty="0">
            <a:solidFill>
              <a:schemeClr val="tx1"/>
            </a:solidFill>
            <a:latin typeface="+mj-lt"/>
          </a:endParaRPr>
        </a:p>
      </dgm:t>
    </dgm:pt>
    <dgm:pt modelId="{0DF1C02A-0BE0-4B90-A95C-F52EE931EBAB}" type="pres">
      <dgm:prSet presAssocID="{1BE7A481-E5E2-4FC4-84DC-2B23F28D014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D6708377-86F0-47EA-A7E4-3C7C569627E8}" type="pres">
      <dgm:prSet presAssocID="{5B5753BB-B28E-4D05-8602-B0D6A4129C8A}" presName="composite" presStyleCnt="0"/>
      <dgm:spPr/>
    </dgm:pt>
    <dgm:pt modelId="{6D4DA303-5428-40C8-ADAA-D52F2D505230}" type="pres">
      <dgm:prSet presAssocID="{5B5753BB-B28E-4D05-8602-B0D6A4129C8A}" presName="Parent1" presStyleLbl="node1" presStyleIdx="0" presStyleCnt="6" custScaleX="117657" custLinFactNeighborX="8146" custLinFactNeighborY="-9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8CA84-DF0F-458F-81AF-BCC25521364D}" type="pres">
      <dgm:prSet presAssocID="{5B5753BB-B28E-4D05-8602-B0D6A4129C8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F8BCD3-8536-4130-A926-E9D99658D5A1}" type="pres">
      <dgm:prSet presAssocID="{5B5753BB-B28E-4D05-8602-B0D6A4129C8A}" presName="BalanceSpacing" presStyleCnt="0"/>
      <dgm:spPr/>
    </dgm:pt>
    <dgm:pt modelId="{8C091EDB-9A31-440F-8BE3-52F9CA9AEE5D}" type="pres">
      <dgm:prSet presAssocID="{5B5753BB-B28E-4D05-8602-B0D6A4129C8A}" presName="BalanceSpacing1" presStyleCnt="0"/>
      <dgm:spPr/>
    </dgm:pt>
    <dgm:pt modelId="{92F23780-9A25-4F0D-8B2F-E297A5160D46}" type="pres">
      <dgm:prSet presAssocID="{EA1132E4-295F-4A5A-901B-E529D74F7958}" presName="Accent1Text" presStyleLbl="node1" presStyleIdx="1" presStyleCnt="6" custScaleX="113512" custScaleY="92244" custLinFactNeighborX="-13689" custLinFactNeighborY="0"/>
      <dgm:spPr/>
      <dgm:t>
        <a:bodyPr/>
        <a:lstStyle/>
        <a:p>
          <a:endParaRPr lang="en-US"/>
        </a:p>
      </dgm:t>
    </dgm:pt>
    <dgm:pt modelId="{0C395B83-E704-41AC-8C40-115DD1C37DD3}" type="pres">
      <dgm:prSet presAssocID="{EA1132E4-295F-4A5A-901B-E529D74F7958}" presName="spaceBetweenRectangles" presStyleCnt="0"/>
      <dgm:spPr/>
    </dgm:pt>
    <dgm:pt modelId="{96006726-1C17-4EF7-8449-5438A4D404E4}" type="pres">
      <dgm:prSet presAssocID="{9E1EF8BF-9A0B-4CEF-8F67-E587BE132081}" presName="composite" presStyleCnt="0"/>
      <dgm:spPr/>
    </dgm:pt>
    <dgm:pt modelId="{F4E6C5EA-C1C8-45A3-BEE7-F088702ED863}" type="pres">
      <dgm:prSet presAssocID="{9E1EF8BF-9A0B-4CEF-8F67-E587BE132081}" presName="Parent1" presStyleLbl="node1" presStyleIdx="2" presStyleCnt="6" custScaleX="123256" custLinFactNeighborX="-2775" custLinFactNeighborY="-58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2BFBF9-3116-4FA3-B53F-5863FE93D701}" type="pres">
      <dgm:prSet presAssocID="{9E1EF8BF-9A0B-4CEF-8F67-E587BE132081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C1E624-707B-444D-9F67-63A8DC72B034}" type="pres">
      <dgm:prSet presAssocID="{9E1EF8BF-9A0B-4CEF-8F67-E587BE132081}" presName="BalanceSpacing" presStyleCnt="0"/>
      <dgm:spPr/>
    </dgm:pt>
    <dgm:pt modelId="{A4D48C9B-C46E-40AC-A7FE-4033661B1DA6}" type="pres">
      <dgm:prSet presAssocID="{9E1EF8BF-9A0B-4CEF-8F67-E587BE132081}" presName="BalanceSpacing1" presStyleCnt="0"/>
      <dgm:spPr/>
    </dgm:pt>
    <dgm:pt modelId="{F113B4CA-46BB-4FF9-8FEB-D013CAAAC3E0}" type="pres">
      <dgm:prSet presAssocID="{DDEF2F34-29E6-4A2C-959C-48A5D8719B55}" presName="Accent1Text" presStyleLbl="node1" presStyleIdx="3" presStyleCnt="6" custScaleX="131941" custLinFactNeighborX="25376" custLinFactNeighborY="-1607"/>
      <dgm:spPr/>
      <dgm:t>
        <a:bodyPr/>
        <a:lstStyle/>
        <a:p>
          <a:endParaRPr lang="en-US"/>
        </a:p>
      </dgm:t>
    </dgm:pt>
    <dgm:pt modelId="{39083058-ABD4-4B2A-BCBC-7C84E1235828}" type="pres">
      <dgm:prSet presAssocID="{DDEF2F34-29E6-4A2C-959C-48A5D8719B55}" presName="spaceBetweenRectangles" presStyleCnt="0"/>
      <dgm:spPr/>
    </dgm:pt>
    <dgm:pt modelId="{D2F72808-0DD4-44DE-8DCA-45EE6A50B924}" type="pres">
      <dgm:prSet presAssocID="{ECA68B4E-B72C-47F6-BD39-42420ACBF583}" presName="composite" presStyleCnt="0"/>
      <dgm:spPr/>
    </dgm:pt>
    <dgm:pt modelId="{D3B1200B-F927-437E-A51C-FC270E1EF67C}" type="pres">
      <dgm:prSet presAssocID="{ECA68B4E-B72C-47F6-BD39-42420ACBF583}" presName="Parent1" presStyleLbl="node1" presStyleIdx="4" presStyleCnt="6" custScaleX="145034" custLinFactNeighborX="21835" custLinFactNeighborY="8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D071FB-AE46-4518-86F6-B60411145F70}" type="pres">
      <dgm:prSet presAssocID="{ECA68B4E-B72C-47F6-BD39-42420ACBF583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6B8D7F-BCCB-4CC0-8D8F-8D2F75EA5B3C}" type="pres">
      <dgm:prSet presAssocID="{ECA68B4E-B72C-47F6-BD39-42420ACBF583}" presName="BalanceSpacing" presStyleCnt="0"/>
      <dgm:spPr/>
    </dgm:pt>
    <dgm:pt modelId="{7ACB43F4-568A-48C6-BB9D-E3ADED71475F}" type="pres">
      <dgm:prSet presAssocID="{ECA68B4E-B72C-47F6-BD39-42420ACBF583}" presName="BalanceSpacing1" presStyleCnt="0"/>
      <dgm:spPr/>
    </dgm:pt>
    <dgm:pt modelId="{2827ED90-9AAD-4E48-AE75-11514A306B22}" type="pres">
      <dgm:prSet presAssocID="{B0246C60-0FF0-4E77-B3AC-8F0ED0E645E7}" presName="Accent1Text" presStyleLbl="node1" presStyleIdx="5" presStyleCnt="6" custLinFactNeighborX="-11319" custLinFactNeighborY="848"/>
      <dgm:spPr/>
      <dgm:t>
        <a:bodyPr/>
        <a:lstStyle/>
        <a:p>
          <a:endParaRPr lang="en-US"/>
        </a:p>
      </dgm:t>
    </dgm:pt>
  </dgm:ptLst>
  <dgm:cxnLst>
    <dgm:cxn modelId="{417A6A5E-4BE4-42CA-B538-3E76A37A4D11}" type="presOf" srcId="{5B5753BB-B28E-4D05-8602-B0D6A4129C8A}" destId="{6D4DA303-5428-40C8-ADAA-D52F2D505230}" srcOrd="0" destOrd="0" presId="urn:microsoft.com/office/officeart/2008/layout/AlternatingHexagons"/>
    <dgm:cxn modelId="{DFF230FF-4FB2-4FB9-AC75-4DE8F1DB1D71}" type="presOf" srcId="{ECA68B4E-B72C-47F6-BD39-42420ACBF583}" destId="{D3B1200B-F927-437E-A51C-FC270E1EF67C}" srcOrd="0" destOrd="0" presId="urn:microsoft.com/office/officeart/2008/layout/AlternatingHexagons"/>
    <dgm:cxn modelId="{F9E8BC52-82F1-4F78-BBA6-DC78F45FB1E3}" type="presOf" srcId="{1BE7A481-E5E2-4FC4-84DC-2B23F28D014E}" destId="{0DF1C02A-0BE0-4B90-A95C-F52EE931EBAB}" srcOrd="0" destOrd="0" presId="urn:microsoft.com/office/officeart/2008/layout/AlternatingHexagons"/>
    <dgm:cxn modelId="{B1DED496-7A48-4E73-A1FD-CEC2CFD1DC1C}" srcId="{1BE7A481-E5E2-4FC4-84DC-2B23F28D014E}" destId="{9E1EF8BF-9A0B-4CEF-8F67-E587BE132081}" srcOrd="1" destOrd="0" parTransId="{F2FD171B-6240-41A5-B9A8-4CD9DC411431}" sibTransId="{DDEF2F34-29E6-4A2C-959C-48A5D8719B55}"/>
    <dgm:cxn modelId="{EE27F751-4A32-4FEC-A383-802C48D87FD1}" srcId="{1BE7A481-E5E2-4FC4-84DC-2B23F28D014E}" destId="{ECA68B4E-B72C-47F6-BD39-42420ACBF583}" srcOrd="2" destOrd="0" parTransId="{274A39DC-A54C-4A13-8DA7-510A1BFA58C4}" sibTransId="{B0246C60-0FF0-4E77-B3AC-8F0ED0E645E7}"/>
    <dgm:cxn modelId="{EC35E696-70CB-4CF6-8A8C-0E131941A4AE}" srcId="{1BE7A481-E5E2-4FC4-84DC-2B23F28D014E}" destId="{5B5753BB-B28E-4D05-8602-B0D6A4129C8A}" srcOrd="0" destOrd="0" parTransId="{48716F1F-25AB-4B4B-904F-60AB2A5B0255}" sibTransId="{EA1132E4-295F-4A5A-901B-E529D74F7958}"/>
    <dgm:cxn modelId="{BCDA66CC-1E83-47F6-8A09-79D80C6386D3}" type="presOf" srcId="{DDEF2F34-29E6-4A2C-959C-48A5D8719B55}" destId="{F113B4CA-46BB-4FF9-8FEB-D013CAAAC3E0}" srcOrd="0" destOrd="0" presId="urn:microsoft.com/office/officeart/2008/layout/AlternatingHexagons"/>
    <dgm:cxn modelId="{742586F4-B056-4240-B4CF-F8152F9EE71C}" type="presOf" srcId="{9E1EF8BF-9A0B-4CEF-8F67-E587BE132081}" destId="{F4E6C5EA-C1C8-45A3-BEE7-F088702ED863}" srcOrd="0" destOrd="0" presId="urn:microsoft.com/office/officeart/2008/layout/AlternatingHexagons"/>
    <dgm:cxn modelId="{7D02A71A-9012-4510-BE97-24733B1F8548}" type="presOf" srcId="{B0246C60-0FF0-4E77-B3AC-8F0ED0E645E7}" destId="{2827ED90-9AAD-4E48-AE75-11514A306B22}" srcOrd="0" destOrd="0" presId="urn:microsoft.com/office/officeart/2008/layout/AlternatingHexagons"/>
    <dgm:cxn modelId="{0DC2286B-7F3F-4E69-85BE-BCD2A3D8B3AC}" type="presOf" srcId="{EA1132E4-295F-4A5A-901B-E529D74F7958}" destId="{92F23780-9A25-4F0D-8B2F-E297A5160D46}" srcOrd="0" destOrd="0" presId="urn:microsoft.com/office/officeart/2008/layout/AlternatingHexagons"/>
    <dgm:cxn modelId="{7CB3C305-2B6D-4AE2-821D-C2F915645E3C}" type="presParOf" srcId="{0DF1C02A-0BE0-4B90-A95C-F52EE931EBAB}" destId="{D6708377-86F0-47EA-A7E4-3C7C569627E8}" srcOrd="0" destOrd="0" presId="urn:microsoft.com/office/officeart/2008/layout/AlternatingHexagons"/>
    <dgm:cxn modelId="{F3DD4849-3EA9-4AEA-AE7F-3BDAB46C9F4A}" type="presParOf" srcId="{D6708377-86F0-47EA-A7E4-3C7C569627E8}" destId="{6D4DA303-5428-40C8-ADAA-D52F2D505230}" srcOrd="0" destOrd="0" presId="urn:microsoft.com/office/officeart/2008/layout/AlternatingHexagons"/>
    <dgm:cxn modelId="{8AEED9EF-A6BB-479C-8944-8745E177DDE4}" type="presParOf" srcId="{D6708377-86F0-47EA-A7E4-3C7C569627E8}" destId="{C1B8CA84-DF0F-458F-81AF-BCC25521364D}" srcOrd="1" destOrd="0" presId="urn:microsoft.com/office/officeart/2008/layout/AlternatingHexagons"/>
    <dgm:cxn modelId="{C1B6415F-ED86-4B04-8878-6AEDFC8167FD}" type="presParOf" srcId="{D6708377-86F0-47EA-A7E4-3C7C569627E8}" destId="{4EF8BCD3-8536-4130-A926-E9D99658D5A1}" srcOrd="2" destOrd="0" presId="urn:microsoft.com/office/officeart/2008/layout/AlternatingHexagons"/>
    <dgm:cxn modelId="{8A1D1A1B-4844-4EE0-A77D-5AB322264479}" type="presParOf" srcId="{D6708377-86F0-47EA-A7E4-3C7C569627E8}" destId="{8C091EDB-9A31-440F-8BE3-52F9CA9AEE5D}" srcOrd="3" destOrd="0" presId="urn:microsoft.com/office/officeart/2008/layout/AlternatingHexagons"/>
    <dgm:cxn modelId="{B1874B69-B41A-4D46-BF23-17166F89FB11}" type="presParOf" srcId="{D6708377-86F0-47EA-A7E4-3C7C569627E8}" destId="{92F23780-9A25-4F0D-8B2F-E297A5160D46}" srcOrd="4" destOrd="0" presId="urn:microsoft.com/office/officeart/2008/layout/AlternatingHexagons"/>
    <dgm:cxn modelId="{A6099FB3-57FF-44AC-8BBD-70B65ADC3FB2}" type="presParOf" srcId="{0DF1C02A-0BE0-4B90-A95C-F52EE931EBAB}" destId="{0C395B83-E704-41AC-8C40-115DD1C37DD3}" srcOrd="1" destOrd="0" presId="urn:microsoft.com/office/officeart/2008/layout/AlternatingHexagons"/>
    <dgm:cxn modelId="{906937A3-0061-482A-9504-139F01AF2F02}" type="presParOf" srcId="{0DF1C02A-0BE0-4B90-A95C-F52EE931EBAB}" destId="{96006726-1C17-4EF7-8449-5438A4D404E4}" srcOrd="2" destOrd="0" presId="urn:microsoft.com/office/officeart/2008/layout/AlternatingHexagons"/>
    <dgm:cxn modelId="{53DB5913-0FDD-44C8-AE9C-B635A64EEE73}" type="presParOf" srcId="{96006726-1C17-4EF7-8449-5438A4D404E4}" destId="{F4E6C5EA-C1C8-45A3-BEE7-F088702ED863}" srcOrd="0" destOrd="0" presId="urn:microsoft.com/office/officeart/2008/layout/AlternatingHexagons"/>
    <dgm:cxn modelId="{AFC28368-9CF2-4DCB-90EE-C0337BF8D709}" type="presParOf" srcId="{96006726-1C17-4EF7-8449-5438A4D404E4}" destId="{2C2BFBF9-3116-4FA3-B53F-5863FE93D701}" srcOrd="1" destOrd="0" presId="urn:microsoft.com/office/officeart/2008/layout/AlternatingHexagons"/>
    <dgm:cxn modelId="{077A1BCC-8DFF-472F-A929-26100DD44FD7}" type="presParOf" srcId="{96006726-1C17-4EF7-8449-5438A4D404E4}" destId="{13C1E624-707B-444D-9F67-63A8DC72B034}" srcOrd="2" destOrd="0" presId="urn:microsoft.com/office/officeart/2008/layout/AlternatingHexagons"/>
    <dgm:cxn modelId="{027998CD-15FF-4B37-A514-66C011EBF4DC}" type="presParOf" srcId="{96006726-1C17-4EF7-8449-5438A4D404E4}" destId="{A4D48C9B-C46E-40AC-A7FE-4033661B1DA6}" srcOrd="3" destOrd="0" presId="urn:microsoft.com/office/officeart/2008/layout/AlternatingHexagons"/>
    <dgm:cxn modelId="{00268356-B56A-4FB9-A4BF-02EDD2E995DB}" type="presParOf" srcId="{96006726-1C17-4EF7-8449-5438A4D404E4}" destId="{F113B4CA-46BB-4FF9-8FEB-D013CAAAC3E0}" srcOrd="4" destOrd="0" presId="urn:microsoft.com/office/officeart/2008/layout/AlternatingHexagons"/>
    <dgm:cxn modelId="{AAEAD375-4FB8-4B25-BC03-8D2F95AA5666}" type="presParOf" srcId="{0DF1C02A-0BE0-4B90-A95C-F52EE931EBAB}" destId="{39083058-ABD4-4B2A-BCBC-7C84E1235828}" srcOrd="3" destOrd="0" presId="urn:microsoft.com/office/officeart/2008/layout/AlternatingHexagons"/>
    <dgm:cxn modelId="{B4D74635-3687-497D-872D-CC4CA106641F}" type="presParOf" srcId="{0DF1C02A-0BE0-4B90-A95C-F52EE931EBAB}" destId="{D2F72808-0DD4-44DE-8DCA-45EE6A50B924}" srcOrd="4" destOrd="0" presId="urn:microsoft.com/office/officeart/2008/layout/AlternatingHexagons"/>
    <dgm:cxn modelId="{D5C7D1AF-CC82-4EBD-9F83-E50CF18B5B03}" type="presParOf" srcId="{D2F72808-0DD4-44DE-8DCA-45EE6A50B924}" destId="{D3B1200B-F927-437E-A51C-FC270E1EF67C}" srcOrd="0" destOrd="0" presId="urn:microsoft.com/office/officeart/2008/layout/AlternatingHexagons"/>
    <dgm:cxn modelId="{685A6F7E-A9E5-4A00-A23F-B90554FBBAEA}" type="presParOf" srcId="{D2F72808-0DD4-44DE-8DCA-45EE6A50B924}" destId="{80D071FB-AE46-4518-86F6-B60411145F70}" srcOrd="1" destOrd="0" presId="urn:microsoft.com/office/officeart/2008/layout/AlternatingHexagons"/>
    <dgm:cxn modelId="{8BCB5CC6-E234-4687-9B86-15D2EA0AFFFE}" type="presParOf" srcId="{D2F72808-0DD4-44DE-8DCA-45EE6A50B924}" destId="{006B8D7F-BCCB-4CC0-8D8F-8D2F75EA5B3C}" srcOrd="2" destOrd="0" presId="urn:microsoft.com/office/officeart/2008/layout/AlternatingHexagons"/>
    <dgm:cxn modelId="{FE97D238-191A-4411-9AD9-97344BA1AC11}" type="presParOf" srcId="{D2F72808-0DD4-44DE-8DCA-45EE6A50B924}" destId="{7ACB43F4-568A-48C6-BB9D-E3ADED71475F}" srcOrd="3" destOrd="0" presId="urn:microsoft.com/office/officeart/2008/layout/AlternatingHexagons"/>
    <dgm:cxn modelId="{A6261F64-F5F4-48D8-B340-E946BFE49EE7}" type="presParOf" srcId="{D2F72808-0DD4-44DE-8DCA-45EE6A50B924}" destId="{2827ED90-9AAD-4E48-AE75-11514A306B22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DAE9640-02DD-4CD1-B133-1D15C06097F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1952C022-FF56-45A0-8EF4-AD678057F32C}">
      <dgm:prSet phldrT="[Text]"/>
      <dgm:spPr/>
      <dgm:t>
        <a:bodyPr/>
        <a:lstStyle/>
        <a:p>
          <a:r>
            <a:rPr lang="en-US" dirty="0" smtClean="0"/>
            <a:t>Isolated Health Improvement Activities </a:t>
          </a:r>
          <a:endParaRPr lang="en-US" dirty="0"/>
        </a:p>
      </dgm:t>
    </dgm:pt>
    <dgm:pt modelId="{DCA88959-4721-4289-B73D-476AFF208057}" type="parTrans" cxnId="{99A57441-ADBC-4777-8950-821BB444F852}">
      <dgm:prSet/>
      <dgm:spPr/>
      <dgm:t>
        <a:bodyPr/>
        <a:lstStyle/>
        <a:p>
          <a:endParaRPr lang="en-US"/>
        </a:p>
      </dgm:t>
    </dgm:pt>
    <dgm:pt modelId="{B19A6B0D-932F-4A4E-95D3-E2047C5E8145}" type="sibTrans" cxnId="{99A57441-ADBC-4777-8950-821BB444F852}">
      <dgm:prSet/>
      <dgm:spPr/>
      <dgm:t>
        <a:bodyPr/>
        <a:lstStyle/>
        <a:p>
          <a:endParaRPr lang="en-US"/>
        </a:p>
      </dgm:t>
    </dgm:pt>
    <dgm:pt modelId="{31DDC3DC-05D1-4A54-846D-D2690254A0C8}">
      <dgm:prSet phldrT="[Text]"/>
      <dgm:spPr/>
      <dgm:t>
        <a:bodyPr/>
        <a:lstStyle/>
        <a:p>
          <a:r>
            <a:rPr lang="en-US" dirty="0" smtClean="0"/>
            <a:t>Aligned Efforts and Resources</a:t>
          </a:r>
          <a:endParaRPr lang="en-US" dirty="0"/>
        </a:p>
      </dgm:t>
    </dgm:pt>
    <dgm:pt modelId="{7CB1A1F1-EDE7-4AD7-8A89-53D8ADAE0B9F}" type="parTrans" cxnId="{31573803-4F61-4D46-860A-933D12C5D931}">
      <dgm:prSet/>
      <dgm:spPr/>
      <dgm:t>
        <a:bodyPr/>
        <a:lstStyle/>
        <a:p>
          <a:endParaRPr lang="en-US"/>
        </a:p>
      </dgm:t>
    </dgm:pt>
    <dgm:pt modelId="{5134A59C-9785-4A88-8DE6-186B542B85F0}" type="sibTrans" cxnId="{31573803-4F61-4D46-860A-933D12C5D931}">
      <dgm:prSet/>
      <dgm:spPr/>
      <dgm:t>
        <a:bodyPr/>
        <a:lstStyle/>
        <a:p>
          <a:endParaRPr lang="en-US"/>
        </a:p>
      </dgm:t>
    </dgm:pt>
    <dgm:pt modelId="{AD2053C9-C814-413E-A865-FB84C3C6BE46}" type="pres">
      <dgm:prSet presAssocID="{6DAE9640-02DD-4CD1-B133-1D15C06097F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B4934D7-D8F9-4BD4-82D7-A4F94C8F429B}" type="pres">
      <dgm:prSet presAssocID="{1952C022-FF56-45A0-8EF4-AD678057F32C}" presName="chaos" presStyleCnt="0"/>
      <dgm:spPr/>
    </dgm:pt>
    <dgm:pt modelId="{38333E87-D8A6-41D6-9054-1C97242B0294}" type="pres">
      <dgm:prSet presAssocID="{1952C022-FF56-45A0-8EF4-AD678057F32C}" presName="parTx1" presStyleLbl="revTx" presStyleIdx="0" presStyleCnt="1"/>
      <dgm:spPr/>
      <dgm:t>
        <a:bodyPr/>
        <a:lstStyle/>
        <a:p>
          <a:endParaRPr lang="en-US"/>
        </a:p>
      </dgm:t>
    </dgm:pt>
    <dgm:pt modelId="{9FC7C0E1-9175-4025-977B-91ABCAB757EE}" type="pres">
      <dgm:prSet presAssocID="{1952C022-FF56-45A0-8EF4-AD678057F32C}" presName="c1" presStyleLbl="node1" presStyleIdx="0" presStyleCnt="19"/>
      <dgm:spPr/>
    </dgm:pt>
    <dgm:pt modelId="{618576F9-5123-4FF3-8F13-33C1163EF1BB}" type="pres">
      <dgm:prSet presAssocID="{1952C022-FF56-45A0-8EF4-AD678057F32C}" presName="c2" presStyleLbl="node1" presStyleIdx="1" presStyleCnt="19"/>
      <dgm:spPr/>
    </dgm:pt>
    <dgm:pt modelId="{DC72A435-E48A-447A-9DE9-ACB3B4A7A54A}" type="pres">
      <dgm:prSet presAssocID="{1952C022-FF56-45A0-8EF4-AD678057F32C}" presName="c3" presStyleLbl="node1" presStyleIdx="2" presStyleCnt="19"/>
      <dgm:spPr/>
    </dgm:pt>
    <dgm:pt modelId="{DF7FD108-DD0A-49D0-BD4A-0F64B3B77D2C}" type="pres">
      <dgm:prSet presAssocID="{1952C022-FF56-45A0-8EF4-AD678057F32C}" presName="c4" presStyleLbl="node1" presStyleIdx="3" presStyleCnt="19"/>
      <dgm:spPr/>
    </dgm:pt>
    <dgm:pt modelId="{8584C535-6DCF-4E58-BA5E-3286599E2EFA}" type="pres">
      <dgm:prSet presAssocID="{1952C022-FF56-45A0-8EF4-AD678057F32C}" presName="c5" presStyleLbl="node1" presStyleIdx="4" presStyleCnt="19"/>
      <dgm:spPr/>
    </dgm:pt>
    <dgm:pt modelId="{1E25B154-5A47-49AB-A813-EAFD92B8105D}" type="pres">
      <dgm:prSet presAssocID="{1952C022-FF56-45A0-8EF4-AD678057F32C}" presName="c6" presStyleLbl="node1" presStyleIdx="5" presStyleCnt="19"/>
      <dgm:spPr/>
    </dgm:pt>
    <dgm:pt modelId="{4EA5D4F1-D4E3-4227-A45C-7C2CA23AF643}" type="pres">
      <dgm:prSet presAssocID="{1952C022-FF56-45A0-8EF4-AD678057F32C}" presName="c7" presStyleLbl="node1" presStyleIdx="6" presStyleCnt="19"/>
      <dgm:spPr/>
    </dgm:pt>
    <dgm:pt modelId="{D225C768-CA80-4B91-8010-EDC8E410A8B5}" type="pres">
      <dgm:prSet presAssocID="{1952C022-FF56-45A0-8EF4-AD678057F32C}" presName="c8" presStyleLbl="node1" presStyleIdx="7" presStyleCnt="19"/>
      <dgm:spPr/>
    </dgm:pt>
    <dgm:pt modelId="{3862391D-9A6F-4E9E-9534-C7AEF05562A8}" type="pres">
      <dgm:prSet presAssocID="{1952C022-FF56-45A0-8EF4-AD678057F32C}" presName="c9" presStyleLbl="node1" presStyleIdx="8" presStyleCnt="19"/>
      <dgm:spPr/>
    </dgm:pt>
    <dgm:pt modelId="{FC8B49CF-C6BA-4177-8D77-7C2745B23D56}" type="pres">
      <dgm:prSet presAssocID="{1952C022-FF56-45A0-8EF4-AD678057F32C}" presName="c10" presStyleLbl="node1" presStyleIdx="9" presStyleCnt="19"/>
      <dgm:spPr/>
    </dgm:pt>
    <dgm:pt modelId="{64643F1C-C0B9-4F41-BB45-B48BFBF15208}" type="pres">
      <dgm:prSet presAssocID="{1952C022-FF56-45A0-8EF4-AD678057F32C}" presName="c11" presStyleLbl="node1" presStyleIdx="10" presStyleCnt="19"/>
      <dgm:spPr/>
    </dgm:pt>
    <dgm:pt modelId="{FC1DD2F6-C2DA-4908-A83E-EBD981E86F28}" type="pres">
      <dgm:prSet presAssocID="{1952C022-FF56-45A0-8EF4-AD678057F32C}" presName="c12" presStyleLbl="node1" presStyleIdx="11" presStyleCnt="19"/>
      <dgm:spPr/>
    </dgm:pt>
    <dgm:pt modelId="{515B41A3-E7EA-4B9B-B190-ED60BAE83B80}" type="pres">
      <dgm:prSet presAssocID="{1952C022-FF56-45A0-8EF4-AD678057F32C}" presName="c13" presStyleLbl="node1" presStyleIdx="12" presStyleCnt="19"/>
      <dgm:spPr/>
    </dgm:pt>
    <dgm:pt modelId="{7A0375FD-7454-4458-811E-68689CB54001}" type="pres">
      <dgm:prSet presAssocID="{1952C022-FF56-45A0-8EF4-AD678057F32C}" presName="c14" presStyleLbl="node1" presStyleIdx="13" presStyleCnt="19"/>
      <dgm:spPr/>
    </dgm:pt>
    <dgm:pt modelId="{02989C04-D92D-453F-ADBB-FA8C7BF451CC}" type="pres">
      <dgm:prSet presAssocID="{1952C022-FF56-45A0-8EF4-AD678057F32C}" presName="c15" presStyleLbl="node1" presStyleIdx="14" presStyleCnt="19"/>
      <dgm:spPr/>
    </dgm:pt>
    <dgm:pt modelId="{D52A5940-DFA9-4626-B3F2-53DF16C77279}" type="pres">
      <dgm:prSet presAssocID="{1952C022-FF56-45A0-8EF4-AD678057F32C}" presName="c16" presStyleLbl="node1" presStyleIdx="15" presStyleCnt="19"/>
      <dgm:spPr/>
    </dgm:pt>
    <dgm:pt modelId="{F2361A8E-AD63-4767-8D64-B3899D7D2036}" type="pres">
      <dgm:prSet presAssocID="{1952C022-FF56-45A0-8EF4-AD678057F32C}" presName="c17" presStyleLbl="node1" presStyleIdx="16" presStyleCnt="19"/>
      <dgm:spPr/>
    </dgm:pt>
    <dgm:pt modelId="{0404093F-5CA3-4C2D-B108-580CA1DB3D7D}" type="pres">
      <dgm:prSet presAssocID="{1952C022-FF56-45A0-8EF4-AD678057F32C}" presName="c18" presStyleLbl="node1" presStyleIdx="17" presStyleCnt="19"/>
      <dgm:spPr/>
    </dgm:pt>
    <dgm:pt modelId="{DC6E663A-18DB-44DA-86BF-8B17BA56FC3E}" type="pres">
      <dgm:prSet presAssocID="{B19A6B0D-932F-4A4E-95D3-E2047C5E8145}" presName="chevronComposite1" presStyleCnt="0"/>
      <dgm:spPr/>
    </dgm:pt>
    <dgm:pt modelId="{04F9829C-C211-4208-B764-0126E8AE84DC}" type="pres">
      <dgm:prSet presAssocID="{B19A6B0D-932F-4A4E-95D3-E2047C5E8145}" presName="chevron1" presStyleLbl="sibTrans2D1" presStyleIdx="0" presStyleCnt="2"/>
      <dgm:spPr/>
    </dgm:pt>
    <dgm:pt modelId="{C262BAB7-1C78-4C3A-80AA-CA48DE6780AB}" type="pres">
      <dgm:prSet presAssocID="{B19A6B0D-932F-4A4E-95D3-E2047C5E8145}" presName="spChevron1" presStyleCnt="0"/>
      <dgm:spPr/>
    </dgm:pt>
    <dgm:pt modelId="{23351D25-F763-427F-AD5F-8B77F7F8600C}" type="pres">
      <dgm:prSet presAssocID="{B19A6B0D-932F-4A4E-95D3-E2047C5E8145}" presName="overlap" presStyleCnt="0"/>
      <dgm:spPr/>
    </dgm:pt>
    <dgm:pt modelId="{6B07310C-D2CD-437D-8753-42522A9215DE}" type="pres">
      <dgm:prSet presAssocID="{B19A6B0D-932F-4A4E-95D3-E2047C5E8145}" presName="chevronComposite2" presStyleCnt="0"/>
      <dgm:spPr/>
    </dgm:pt>
    <dgm:pt modelId="{798CE320-A22E-4061-8C1A-36AC2C2BCD78}" type="pres">
      <dgm:prSet presAssocID="{B19A6B0D-932F-4A4E-95D3-E2047C5E8145}" presName="chevron2" presStyleLbl="sibTrans2D1" presStyleIdx="1" presStyleCnt="2"/>
      <dgm:spPr/>
    </dgm:pt>
    <dgm:pt modelId="{ADA30320-1AF7-40F3-BBC9-15B949C74CC9}" type="pres">
      <dgm:prSet presAssocID="{B19A6B0D-932F-4A4E-95D3-E2047C5E8145}" presName="spChevron2" presStyleCnt="0"/>
      <dgm:spPr/>
    </dgm:pt>
    <dgm:pt modelId="{D43423C3-A47A-413E-80D7-728B61962D10}" type="pres">
      <dgm:prSet presAssocID="{31DDC3DC-05D1-4A54-846D-D2690254A0C8}" presName="last" presStyleCnt="0"/>
      <dgm:spPr/>
    </dgm:pt>
    <dgm:pt modelId="{5B2A19C1-E568-4604-BCBB-BFA98CC50B08}" type="pres">
      <dgm:prSet presAssocID="{31DDC3DC-05D1-4A54-846D-D2690254A0C8}" presName="circleTx" presStyleLbl="node1" presStyleIdx="18" presStyleCnt="19"/>
      <dgm:spPr/>
      <dgm:t>
        <a:bodyPr/>
        <a:lstStyle/>
        <a:p>
          <a:endParaRPr lang="en-US"/>
        </a:p>
      </dgm:t>
    </dgm:pt>
    <dgm:pt modelId="{8A16B9D5-0942-472E-B3D0-9F299D26B2D6}" type="pres">
      <dgm:prSet presAssocID="{31DDC3DC-05D1-4A54-846D-D2690254A0C8}" presName="spN" presStyleCnt="0"/>
      <dgm:spPr/>
    </dgm:pt>
  </dgm:ptLst>
  <dgm:cxnLst>
    <dgm:cxn modelId="{99A57441-ADBC-4777-8950-821BB444F852}" srcId="{6DAE9640-02DD-4CD1-B133-1D15C06097F6}" destId="{1952C022-FF56-45A0-8EF4-AD678057F32C}" srcOrd="0" destOrd="0" parTransId="{DCA88959-4721-4289-B73D-476AFF208057}" sibTransId="{B19A6B0D-932F-4A4E-95D3-E2047C5E8145}"/>
    <dgm:cxn modelId="{31573803-4F61-4D46-860A-933D12C5D931}" srcId="{6DAE9640-02DD-4CD1-B133-1D15C06097F6}" destId="{31DDC3DC-05D1-4A54-846D-D2690254A0C8}" srcOrd="1" destOrd="0" parTransId="{7CB1A1F1-EDE7-4AD7-8A89-53D8ADAE0B9F}" sibTransId="{5134A59C-9785-4A88-8DE6-186B542B85F0}"/>
    <dgm:cxn modelId="{D12F320F-9682-416A-AB26-D5800E8EEEC6}" type="presOf" srcId="{1952C022-FF56-45A0-8EF4-AD678057F32C}" destId="{38333E87-D8A6-41D6-9054-1C97242B0294}" srcOrd="0" destOrd="0" presId="urn:microsoft.com/office/officeart/2009/3/layout/RandomtoResultProcess"/>
    <dgm:cxn modelId="{286CDE0D-143C-44D7-82BF-B4BB738D012E}" type="presOf" srcId="{31DDC3DC-05D1-4A54-846D-D2690254A0C8}" destId="{5B2A19C1-E568-4604-BCBB-BFA98CC50B08}" srcOrd="0" destOrd="0" presId="urn:microsoft.com/office/officeart/2009/3/layout/RandomtoResultProcess"/>
    <dgm:cxn modelId="{55A50C4D-BACB-4E7F-8025-CBF41AE9E03D}" type="presOf" srcId="{6DAE9640-02DD-4CD1-B133-1D15C06097F6}" destId="{AD2053C9-C814-413E-A865-FB84C3C6BE46}" srcOrd="0" destOrd="0" presId="urn:microsoft.com/office/officeart/2009/3/layout/RandomtoResultProcess"/>
    <dgm:cxn modelId="{8B722036-A85C-466E-AF7B-C6859FD2DFB5}" type="presParOf" srcId="{AD2053C9-C814-413E-A865-FB84C3C6BE46}" destId="{9B4934D7-D8F9-4BD4-82D7-A4F94C8F429B}" srcOrd="0" destOrd="0" presId="urn:microsoft.com/office/officeart/2009/3/layout/RandomtoResultProcess"/>
    <dgm:cxn modelId="{0F141278-2C7B-48B4-9AE5-E0295D869385}" type="presParOf" srcId="{9B4934D7-D8F9-4BD4-82D7-A4F94C8F429B}" destId="{38333E87-D8A6-41D6-9054-1C97242B0294}" srcOrd="0" destOrd="0" presId="urn:microsoft.com/office/officeart/2009/3/layout/RandomtoResultProcess"/>
    <dgm:cxn modelId="{FD2864A4-10BD-49AF-AE6D-9B6943D45DE8}" type="presParOf" srcId="{9B4934D7-D8F9-4BD4-82D7-A4F94C8F429B}" destId="{9FC7C0E1-9175-4025-977B-91ABCAB757EE}" srcOrd="1" destOrd="0" presId="urn:microsoft.com/office/officeart/2009/3/layout/RandomtoResultProcess"/>
    <dgm:cxn modelId="{40B94A08-CAB5-4DE8-AB44-30A08DCB77C7}" type="presParOf" srcId="{9B4934D7-D8F9-4BD4-82D7-A4F94C8F429B}" destId="{618576F9-5123-4FF3-8F13-33C1163EF1BB}" srcOrd="2" destOrd="0" presId="urn:microsoft.com/office/officeart/2009/3/layout/RandomtoResultProcess"/>
    <dgm:cxn modelId="{79C68C42-AC78-4570-8349-E0099D7CEFC2}" type="presParOf" srcId="{9B4934D7-D8F9-4BD4-82D7-A4F94C8F429B}" destId="{DC72A435-E48A-447A-9DE9-ACB3B4A7A54A}" srcOrd="3" destOrd="0" presId="urn:microsoft.com/office/officeart/2009/3/layout/RandomtoResultProcess"/>
    <dgm:cxn modelId="{32030234-DD40-487C-9130-80EE6DE0589E}" type="presParOf" srcId="{9B4934D7-D8F9-4BD4-82D7-A4F94C8F429B}" destId="{DF7FD108-DD0A-49D0-BD4A-0F64B3B77D2C}" srcOrd="4" destOrd="0" presId="urn:microsoft.com/office/officeart/2009/3/layout/RandomtoResultProcess"/>
    <dgm:cxn modelId="{64D1E3AF-4999-4C70-A36C-34D2BCF5B904}" type="presParOf" srcId="{9B4934D7-D8F9-4BD4-82D7-A4F94C8F429B}" destId="{8584C535-6DCF-4E58-BA5E-3286599E2EFA}" srcOrd="5" destOrd="0" presId="urn:microsoft.com/office/officeart/2009/3/layout/RandomtoResultProcess"/>
    <dgm:cxn modelId="{44BD848D-2073-4C80-ABAA-0CBDD18A9484}" type="presParOf" srcId="{9B4934D7-D8F9-4BD4-82D7-A4F94C8F429B}" destId="{1E25B154-5A47-49AB-A813-EAFD92B8105D}" srcOrd="6" destOrd="0" presId="urn:microsoft.com/office/officeart/2009/3/layout/RandomtoResultProcess"/>
    <dgm:cxn modelId="{78DDA580-FC0B-4279-9424-9F5444AF4A89}" type="presParOf" srcId="{9B4934D7-D8F9-4BD4-82D7-A4F94C8F429B}" destId="{4EA5D4F1-D4E3-4227-A45C-7C2CA23AF643}" srcOrd="7" destOrd="0" presId="urn:microsoft.com/office/officeart/2009/3/layout/RandomtoResultProcess"/>
    <dgm:cxn modelId="{FB489B7D-9C78-45AF-A30E-C63C8F023456}" type="presParOf" srcId="{9B4934D7-D8F9-4BD4-82D7-A4F94C8F429B}" destId="{D225C768-CA80-4B91-8010-EDC8E410A8B5}" srcOrd="8" destOrd="0" presId="urn:microsoft.com/office/officeart/2009/3/layout/RandomtoResultProcess"/>
    <dgm:cxn modelId="{D30F7874-B7EE-43B1-8AA5-6EB26C328F6D}" type="presParOf" srcId="{9B4934D7-D8F9-4BD4-82D7-A4F94C8F429B}" destId="{3862391D-9A6F-4E9E-9534-C7AEF05562A8}" srcOrd="9" destOrd="0" presId="urn:microsoft.com/office/officeart/2009/3/layout/RandomtoResultProcess"/>
    <dgm:cxn modelId="{21C92A99-4741-445A-9B9A-9F1ED1F48567}" type="presParOf" srcId="{9B4934D7-D8F9-4BD4-82D7-A4F94C8F429B}" destId="{FC8B49CF-C6BA-4177-8D77-7C2745B23D56}" srcOrd="10" destOrd="0" presId="urn:microsoft.com/office/officeart/2009/3/layout/RandomtoResultProcess"/>
    <dgm:cxn modelId="{980D322F-3ABB-411D-9025-73797289FE5F}" type="presParOf" srcId="{9B4934D7-D8F9-4BD4-82D7-A4F94C8F429B}" destId="{64643F1C-C0B9-4F41-BB45-B48BFBF15208}" srcOrd="11" destOrd="0" presId="urn:microsoft.com/office/officeart/2009/3/layout/RandomtoResultProcess"/>
    <dgm:cxn modelId="{0CF8D679-3FD3-472C-938A-11237B96A789}" type="presParOf" srcId="{9B4934D7-D8F9-4BD4-82D7-A4F94C8F429B}" destId="{FC1DD2F6-C2DA-4908-A83E-EBD981E86F28}" srcOrd="12" destOrd="0" presId="urn:microsoft.com/office/officeart/2009/3/layout/RandomtoResultProcess"/>
    <dgm:cxn modelId="{ACE44A8D-20F6-4D01-AC51-BC007066B24C}" type="presParOf" srcId="{9B4934D7-D8F9-4BD4-82D7-A4F94C8F429B}" destId="{515B41A3-E7EA-4B9B-B190-ED60BAE83B80}" srcOrd="13" destOrd="0" presId="urn:microsoft.com/office/officeart/2009/3/layout/RandomtoResultProcess"/>
    <dgm:cxn modelId="{955CF6F7-1DF0-4401-A74F-52A135698373}" type="presParOf" srcId="{9B4934D7-D8F9-4BD4-82D7-A4F94C8F429B}" destId="{7A0375FD-7454-4458-811E-68689CB54001}" srcOrd="14" destOrd="0" presId="urn:microsoft.com/office/officeart/2009/3/layout/RandomtoResultProcess"/>
    <dgm:cxn modelId="{30C47C2B-09AB-4ED6-AF5A-24275BA2B3A1}" type="presParOf" srcId="{9B4934D7-D8F9-4BD4-82D7-A4F94C8F429B}" destId="{02989C04-D92D-453F-ADBB-FA8C7BF451CC}" srcOrd="15" destOrd="0" presId="urn:microsoft.com/office/officeart/2009/3/layout/RandomtoResultProcess"/>
    <dgm:cxn modelId="{63ACD73F-A3EE-42B3-A330-701821844FA9}" type="presParOf" srcId="{9B4934D7-D8F9-4BD4-82D7-A4F94C8F429B}" destId="{D52A5940-DFA9-4626-B3F2-53DF16C77279}" srcOrd="16" destOrd="0" presId="urn:microsoft.com/office/officeart/2009/3/layout/RandomtoResultProcess"/>
    <dgm:cxn modelId="{A79DD799-3F79-464D-943A-883B8CD1B273}" type="presParOf" srcId="{9B4934D7-D8F9-4BD4-82D7-A4F94C8F429B}" destId="{F2361A8E-AD63-4767-8D64-B3899D7D2036}" srcOrd="17" destOrd="0" presId="urn:microsoft.com/office/officeart/2009/3/layout/RandomtoResultProcess"/>
    <dgm:cxn modelId="{90F8385D-2C73-445F-A51F-0D857EBC4CC4}" type="presParOf" srcId="{9B4934D7-D8F9-4BD4-82D7-A4F94C8F429B}" destId="{0404093F-5CA3-4C2D-B108-580CA1DB3D7D}" srcOrd="18" destOrd="0" presId="urn:microsoft.com/office/officeart/2009/3/layout/RandomtoResultProcess"/>
    <dgm:cxn modelId="{B59F9730-BB5C-4CA9-A3D4-5BFB3E8864F7}" type="presParOf" srcId="{AD2053C9-C814-413E-A865-FB84C3C6BE46}" destId="{DC6E663A-18DB-44DA-86BF-8B17BA56FC3E}" srcOrd="1" destOrd="0" presId="urn:microsoft.com/office/officeart/2009/3/layout/RandomtoResultProcess"/>
    <dgm:cxn modelId="{CB64D238-18C3-4B6A-B841-979658BCB4E3}" type="presParOf" srcId="{DC6E663A-18DB-44DA-86BF-8B17BA56FC3E}" destId="{04F9829C-C211-4208-B764-0126E8AE84DC}" srcOrd="0" destOrd="0" presId="urn:microsoft.com/office/officeart/2009/3/layout/RandomtoResultProcess"/>
    <dgm:cxn modelId="{0F383419-05B4-40C4-B066-E8957EA3249D}" type="presParOf" srcId="{DC6E663A-18DB-44DA-86BF-8B17BA56FC3E}" destId="{C262BAB7-1C78-4C3A-80AA-CA48DE6780AB}" srcOrd="1" destOrd="0" presId="urn:microsoft.com/office/officeart/2009/3/layout/RandomtoResultProcess"/>
    <dgm:cxn modelId="{85924433-1C8F-45CA-A171-F4624D5C4F1D}" type="presParOf" srcId="{AD2053C9-C814-413E-A865-FB84C3C6BE46}" destId="{23351D25-F763-427F-AD5F-8B77F7F8600C}" srcOrd="2" destOrd="0" presId="urn:microsoft.com/office/officeart/2009/3/layout/RandomtoResultProcess"/>
    <dgm:cxn modelId="{C2CF4016-DFA5-4640-8253-D1FB69D1B05F}" type="presParOf" srcId="{AD2053C9-C814-413E-A865-FB84C3C6BE46}" destId="{6B07310C-D2CD-437D-8753-42522A9215DE}" srcOrd="3" destOrd="0" presId="urn:microsoft.com/office/officeart/2009/3/layout/RandomtoResultProcess"/>
    <dgm:cxn modelId="{83FE9401-9852-4840-9303-D05ADEF85A5E}" type="presParOf" srcId="{6B07310C-D2CD-437D-8753-42522A9215DE}" destId="{798CE320-A22E-4061-8C1A-36AC2C2BCD78}" srcOrd="0" destOrd="0" presId="urn:microsoft.com/office/officeart/2009/3/layout/RandomtoResultProcess"/>
    <dgm:cxn modelId="{B796463E-3137-4904-952F-17C3141A9C8B}" type="presParOf" srcId="{6B07310C-D2CD-437D-8753-42522A9215DE}" destId="{ADA30320-1AF7-40F3-BBC9-15B949C74CC9}" srcOrd="1" destOrd="0" presId="urn:microsoft.com/office/officeart/2009/3/layout/RandomtoResultProcess"/>
    <dgm:cxn modelId="{B5988155-4834-4856-9284-0EF00E215C39}" type="presParOf" srcId="{AD2053C9-C814-413E-A865-FB84C3C6BE46}" destId="{D43423C3-A47A-413E-80D7-728B61962D10}" srcOrd="4" destOrd="0" presId="urn:microsoft.com/office/officeart/2009/3/layout/RandomtoResultProcess"/>
    <dgm:cxn modelId="{79D6382B-38EA-436A-AF30-5FE427AC3E4D}" type="presParOf" srcId="{D43423C3-A47A-413E-80D7-728B61962D10}" destId="{5B2A19C1-E568-4604-BCBB-BFA98CC50B08}" srcOrd="0" destOrd="0" presId="urn:microsoft.com/office/officeart/2009/3/layout/RandomtoResultProcess"/>
    <dgm:cxn modelId="{2881A800-D3AB-41E0-A35F-3925E725E905}" type="presParOf" srcId="{D43423C3-A47A-413E-80D7-728B61962D10}" destId="{8A16B9D5-0942-472E-B3D0-9F299D26B2D6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0AD4B5-9661-42D0-9C70-112BEF9E2044}">
      <dsp:nvSpPr>
        <dsp:cNvPr id="0" name=""/>
        <dsp:cNvSpPr/>
      </dsp:nvSpPr>
      <dsp:spPr>
        <a:xfrm rot="5400000">
          <a:off x="291300" y="100954"/>
          <a:ext cx="3265448" cy="30635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2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2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TJHD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 (3.7%)</a:t>
          </a:r>
          <a:endParaRPr lang="en-US" sz="3200" kern="1200" dirty="0">
            <a:latin typeface="+mj-lt"/>
          </a:endParaRPr>
        </a:p>
      </dsp:txBody>
      <dsp:txXfrm rot="-5400000">
        <a:off x="887058" y="527416"/>
        <a:ext cx="2073931" cy="2210616"/>
      </dsp:txXfrm>
    </dsp:sp>
    <dsp:sp modelId="{6606250D-75F9-4CCA-B6E5-494B4469DE5B}">
      <dsp:nvSpPr>
        <dsp:cNvPr id="0" name=""/>
        <dsp:cNvSpPr/>
      </dsp:nvSpPr>
      <dsp:spPr>
        <a:xfrm>
          <a:off x="3609" y="1020535"/>
          <a:ext cx="2215253" cy="123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13369F-3425-4DE2-A327-E32BBDC777E2}">
      <dsp:nvSpPr>
        <dsp:cNvPr id="0" name=""/>
        <dsp:cNvSpPr/>
      </dsp:nvSpPr>
      <dsp:spPr>
        <a:xfrm rot="5400000">
          <a:off x="3633616" y="100954"/>
          <a:ext cx="3265448" cy="3063539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43000"/>
                <a:satMod val="165000"/>
              </a:schemeClr>
            </a:gs>
            <a:gs pos="55000">
              <a:schemeClr val="accent3">
                <a:hueOff val="0"/>
                <a:satOff val="0"/>
                <a:lumOff val="0"/>
                <a:alphaOff val="0"/>
                <a:tint val="83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5000"/>
              </a:schemeClr>
            </a:gs>
          </a:gsLst>
          <a:path path="circle">
            <a:fillToRect l="-40000" t="-90000" r="140000" b="190000"/>
          </a:path>
        </a:gra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3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VA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smtClean="0">
              <a:latin typeface="+mj-lt"/>
            </a:rPr>
            <a:t>(4.4%)</a:t>
          </a:r>
          <a:endParaRPr lang="en-US" sz="3200" kern="1200" dirty="0">
            <a:latin typeface="+mj-lt"/>
          </a:endParaRPr>
        </a:p>
      </dsp:txBody>
      <dsp:txXfrm rot="-5400000">
        <a:off x="4229374" y="527416"/>
        <a:ext cx="2073931" cy="2210616"/>
      </dsp:txXfrm>
    </dsp:sp>
    <dsp:sp modelId="{700AE1A7-0A7F-42AA-9940-ABD935D20C28}">
      <dsp:nvSpPr>
        <dsp:cNvPr id="0" name=""/>
        <dsp:cNvSpPr/>
      </dsp:nvSpPr>
      <dsp:spPr>
        <a:xfrm rot="5400000">
          <a:off x="859915" y="2977108"/>
          <a:ext cx="2051161" cy="2020208"/>
        </a:xfrm>
        <a:prstGeom prst="hexagon">
          <a:avLst>
            <a:gd name="adj" fmla="val 25000"/>
            <a:gd name="vf" fmla="val 115470"/>
          </a:avLst>
        </a:prstGeom>
        <a:solidFill>
          <a:schemeClr val="accent2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4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Children (7.6%)</a:t>
          </a:r>
          <a:endParaRPr lang="en-US" sz="2400" kern="1200" dirty="0">
            <a:latin typeface="+mj-lt"/>
          </a:endParaRPr>
        </a:p>
      </dsp:txBody>
      <dsp:txXfrm rot="-5400000">
        <a:off x="1209552" y="3300913"/>
        <a:ext cx="1351886" cy="1372599"/>
      </dsp:txXfrm>
    </dsp:sp>
    <dsp:sp modelId="{6E148419-A3CA-4883-8F70-2DF2CCD3EF09}">
      <dsp:nvSpPr>
        <dsp:cNvPr id="0" name=""/>
        <dsp:cNvSpPr/>
      </dsp:nvSpPr>
      <dsp:spPr>
        <a:xfrm>
          <a:off x="5098693" y="3368704"/>
          <a:ext cx="2289095" cy="12306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D93C7D-38D8-478E-AE31-00E1C05FBD9B}">
      <dsp:nvSpPr>
        <dsp:cNvPr id="0" name=""/>
        <dsp:cNvSpPr/>
      </dsp:nvSpPr>
      <dsp:spPr>
        <a:xfrm rot="5400000">
          <a:off x="4283444" y="2971638"/>
          <a:ext cx="2051161" cy="2031147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>
          <a:noFill/>
        </a:ln>
        <a:effectLst>
          <a:outerShdw blurRad="50800" dist="25400" dir="5400000" rotWithShape="0">
            <a:srgbClr val="000000">
              <a:alpha val="45000"/>
            </a:srgbClr>
          </a:outerShdw>
        </a:effectLst>
        <a:scene3d>
          <a:camera prst="orthographicFront" fov="0">
            <a:rot lat="0" lon="0" rev="0"/>
          </a:camera>
          <a:lightRig rig="flat" dir="t">
            <a:rot lat="0" lon="0" rev="20040000"/>
          </a:lightRig>
        </a:scene3d>
        <a:sp3d contourW="12700" prstMaterial="dkEdge">
          <a:bevelT w="25400" h="38100" prst="convex"/>
          <a:contourClr>
            <a:schemeClr val="accent5">
              <a:hueOff val="0"/>
              <a:satOff val="0"/>
              <a:lumOff val="0"/>
              <a:alphaOff val="0"/>
              <a:satMod val="115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j-lt"/>
            </a:rPr>
            <a:t>Children (7.7%)</a:t>
          </a:r>
          <a:endParaRPr lang="en-US" sz="2400" kern="1200" dirty="0">
            <a:latin typeface="+mj-lt"/>
          </a:endParaRPr>
        </a:p>
      </dsp:txBody>
      <dsp:txXfrm rot="-5400000">
        <a:off x="4630324" y="3301823"/>
        <a:ext cx="1357401" cy="1370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0.11966</cdr:x>
      <cdr:y>0.45244</cdr:y>
    </cdr:from>
    <cdr:to>
      <cdr:x>1</cdr:x>
      <cdr:y>0.45244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1066800" y="2286000"/>
          <a:ext cx="7848600" cy="0"/>
        </a:xfrm>
        <a:prstGeom xmlns:a="http://schemas.openxmlformats.org/drawingml/2006/main" prst="line">
          <a:avLst/>
        </a:prstGeom>
        <a:ln xmlns:a="http://schemas.openxmlformats.org/drawingml/2006/main" w="57150">
          <a:solidFill>
            <a:srgbClr val="00B050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0.13675</cdr:x>
      <cdr:y>0.10557</cdr:y>
    </cdr:from>
    <cdr:to>
      <cdr:x>0.52991</cdr:x>
      <cdr:y>0.1659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1219200" y="533400"/>
          <a:ext cx="3505200" cy="304800"/>
        </a:xfrm>
        <a:prstGeom xmlns:a="http://schemas.openxmlformats.org/drawingml/2006/main" prst="rect">
          <a:avLst/>
        </a:prstGeom>
        <a:ln xmlns:a="http://schemas.openxmlformats.org/drawingml/2006/main">
          <a:solidFill>
            <a:srgbClr val="00B050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600" dirty="0" smtClean="0">
              <a:solidFill>
                <a:srgbClr val="00B050"/>
              </a:solidFill>
              <a:latin typeface="+mj-lt"/>
            </a:rPr>
            <a:t>Healthy People 2020 Goal = 12%</a:t>
          </a:r>
          <a:endParaRPr lang="en-US" sz="1600" dirty="0">
            <a:solidFill>
              <a:srgbClr val="00B050"/>
            </a:solidFill>
            <a:latin typeface="+mj-lt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4D9CA-92C4-4E04-A332-F43635F96C2A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58F48-649A-4ACA-B9D0-7A23C3D05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474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Improving Community Health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70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Self</a:t>
            </a:r>
            <a:r>
              <a:rPr lang="en-US" baseline="0" dirty="0" smtClean="0"/>
              <a:t> reported data –</a:t>
            </a:r>
          </a:p>
          <a:p>
            <a:endParaRPr lang="en-US" baseline="0" dirty="0" smtClean="0"/>
          </a:p>
          <a:p>
            <a:r>
              <a:rPr lang="en-US" baseline="0" dirty="0" smtClean="0"/>
              <a:t>Cville, Greene, Louisa, </a:t>
            </a:r>
            <a:r>
              <a:rPr lang="en-US" baseline="0" dirty="0" err="1" smtClean="0"/>
              <a:t>TJ</a:t>
            </a:r>
            <a:r>
              <a:rPr lang="en-US" baseline="0" dirty="0" smtClean="0"/>
              <a:t> all are above the HP and VA PLAN goals.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20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21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22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25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housing unit is considered vacant by the American Community Survey if no one is living in it at the time of interview.</a:t>
            </a:r>
            <a:r>
              <a:rPr lang="en-US" dirty="0" smtClean="0"/>
              <a:t>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Units occupied at the time of interview entirely by persons who are staying two months or less and who have a more permanent residence elsewhere are considered to be temporarily occupied, and are classified as “vacant.”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HUD -  </a:t>
            </a:r>
            <a:r>
              <a:rPr lang="en-US" baseline="0" dirty="0" err="1" smtClean="0"/>
              <a:t>Dept</a:t>
            </a:r>
            <a:r>
              <a:rPr lang="en-US" baseline="0" dirty="0" smtClean="0"/>
              <a:t> of Housing and Urban Development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29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30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31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32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33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205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35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Define</a:t>
            </a:r>
            <a:r>
              <a:rPr lang="en-US" baseline="0" dirty="0" smtClean="0"/>
              <a:t> low access</a:t>
            </a:r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36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pPr marL="228600" indent="-228600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insecurity estimates the percentage of the population who did not have access to a reliable source of food during the past year. </a:t>
            </a:r>
          </a:p>
          <a:p>
            <a:pPr marL="685800" lvl="1" indent="-228600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2-stage fixed effect model was created using information from the Community Population Survey, Bureau of Labor Statistics, and American Community Survey.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37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Food Environment Index ranges from 0 (worst) to 10 (best) and equally weights two indicators of the food environment.</a:t>
            </a:r>
            <a:r>
              <a:rPr lang="en-US" dirty="0" smtClean="0"/>
              <a:t> </a:t>
            </a:r>
          </a:p>
          <a:p>
            <a:pPr marL="228600" indent="-228600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Limited access to healthy foods estimates the percentage of the population who are low income and do not live close to a grocery store. </a:t>
            </a:r>
          </a:p>
          <a:p>
            <a:pPr marL="685800" lvl="1" indent="-228600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 close to a grocery store is defined differently in rural and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nonrural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areas; in rural areas, it means living less than 10 miles from a grocery store whereas in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nonrural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areas, it means less than 1 mile. </a:t>
            </a:r>
          </a:p>
          <a:p>
            <a:pPr marL="685800" lvl="1" indent="-228600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Low income is defined as having an annual family income of less than or equal to 200 percent of the federal poverty threshold for the family size.</a:t>
            </a:r>
            <a:r>
              <a:rPr lang="en-US" dirty="0" smtClean="0"/>
              <a:t> </a:t>
            </a:r>
          </a:p>
          <a:p>
            <a:pPr marL="228600" indent="-228600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Food insecurity estimates the percentage of the population who did not have access to a reliable source of food during the past year. </a:t>
            </a:r>
          </a:p>
          <a:p>
            <a:pPr marL="685800" lvl="1" indent="-228600">
              <a:buAutoNum type="arabicParenR"/>
            </a:pP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2-stage fixed effect model was created using information from the Community Population Survey, Bureau of Labor Statistics, and American Community Survey.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American</a:t>
            </a:r>
            <a:r>
              <a:rPr lang="en-US" baseline="0" dirty="0" smtClean="0"/>
              <a:t> Indian and Alaska native less than 1%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39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40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What is adequate</a:t>
            </a:r>
            <a:r>
              <a:rPr lang="en-US" baseline="0" dirty="0" smtClean="0"/>
              <a:t> access</a:t>
            </a:r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41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Overall, it looks like reported crime incidence decreased over the last 10 years.</a:t>
            </a:r>
            <a:r>
              <a:rPr lang="en-US" baseline="0" dirty="0" smtClean="0"/>
              <a:t>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45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2004-2006</a:t>
            </a:r>
            <a:r>
              <a:rPr lang="en-US" baseline="0" dirty="0" smtClean="0"/>
              <a:t> thru 12-14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46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47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48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Health</a:t>
            </a:r>
            <a:r>
              <a:rPr lang="en-US" baseline="0" dirty="0" smtClean="0"/>
              <a:t> Outcomes overall rankings:</a:t>
            </a:r>
          </a:p>
          <a:p>
            <a:r>
              <a:rPr lang="en-US" baseline="0" dirty="0" smtClean="0"/>
              <a:t>Charlottesville = 55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Fluvanna = 29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Greene = 31</a:t>
            </a:r>
            <a:r>
              <a:rPr lang="en-US" baseline="30000" dirty="0" smtClean="0"/>
              <a:t>st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Louisa = 50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Nelson = 75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</a:p>
          <a:p>
            <a:endParaRPr lang="en-US" baseline="0" dirty="0" smtClean="0"/>
          </a:p>
          <a:p>
            <a:r>
              <a:rPr lang="en-US" baseline="0" dirty="0" smtClean="0"/>
              <a:t>Health Factors Overall rankings:</a:t>
            </a:r>
          </a:p>
          <a:p>
            <a:r>
              <a:rPr lang="en-US" baseline="0" dirty="0" smtClean="0"/>
              <a:t>Albemarle = 10</a:t>
            </a:r>
            <a:r>
              <a:rPr lang="en-US" baseline="30000" dirty="0" smtClean="0"/>
              <a:t>th</a:t>
            </a:r>
            <a:endParaRPr lang="en-US" baseline="0" dirty="0" smtClean="0"/>
          </a:p>
          <a:p>
            <a:r>
              <a:rPr lang="en-US" baseline="0" dirty="0" smtClean="0"/>
              <a:t>Charlottesville =47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Fluvanna = 23</a:t>
            </a:r>
            <a:r>
              <a:rPr lang="en-US" baseline="30000" dirty="0" smtClean="0"/>
              <a:t>rd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Greene = 34</a:t>
            </a:r>
            <a:r>
              <a:rPr lang="en-US" baseline="30000" dirty="0" smtClean="0"/>
              <a:t>th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Louisa = 63</a:t>
            </a:r>
            <a:r>
              <a:rPr lang="en-US" baseline="30000" dirty="0" smtClean="0"/>
              <a:t>rd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Nelson = 53</a:t>
            </a:r>
            <a:r>
              <a:rPr lang="en-US" baseline="30000" dirty="0" smtClean="0"/>
              <a:t>rd</a:t>
            </a:r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658F48-649A-4ACA-B9D0-7A23C3D05EF7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68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8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Note 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25488" indent="-277813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17600" indent="-22225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65275" indent="-22225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14538" indent="-22225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71738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28938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86138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3338" indent="-222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14873076-64AF-4B24-AC9D-A8465D61A039}" type="slidenum">
              <a:rPr lang="en-US" altLang="en-US" smtClean="0"/>
              <a:pPr/>
              <a:t>51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34852" indent="-28263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30541" indent="-22610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582758" indent="-22610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34974" indent="-22610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487191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39407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391624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43840" indent="-22610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B0282A53-E83C-4B3B-8C81-1A1E335F6926}" type="slidenum">
              <a:rPr lang="en-US" altLang="en-US" smtClean="0"/>
              <a:pPr/>
              <a:t>52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9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10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Percent</a:t>
            </a:r>
            <a:r>
              <a:rPr lang="en-US" baseline="0" dirty="0" smtClean="0"/>
              <a:t> of Kindergarteners not ready to enter Kindergarten according to the Pals-K score. </a:t>
            </a:r>
          </a:p>
          <a:p>
            <a:r>
              <a:rPr lang="en-US" baseline="0" dirty="0" smtClean="0"/>
              <a:t>Nelson and Charlottesville, Greene, percentage above the HP 2020 and VA Plan for Well-Being Goals.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12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r>
              <a:rPr lang="en-US" dirty="0" smtClean="0"/>
              <a:t>Last 10 years. </a:t>
            </a:r>
          </a:p>
          <a:p>
            <a:r>
              <a:rPr lang="en-US" dirty="0" smtClean="0"/>
              <a:t>Charlottesville has a </a:t>
            </a:r>
            <a:r>
              <a:rPr lang="en-US" dirty="0" err="1" smtClean="0"/>
              <a:t>higer</a:t>
            </a:r>
            <a:r>
              <a:rPr lang="en-US" dirty="0" smtClean="0"/>
              <a:t> poverty </a:t>
            </a:r>
            <a:r>
              <a:rPr lang="en-US" dirty="0" err="1" smtClean="0"/>
              <a:t>perencage</a:t>
            </a:r>
            <a:r>
              <a:rPr lang="en-US" baseline="0" dirty="0" smtClean="0"/>
              <a:t> than all other locales.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13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9F1738-174E-4A4A-B811-1F72A0467435}" type="slidenum">
              <a:rPr lang="en-US"/>
              <a:pPr/>
              <a:t>14</a:t>
            </a:fld>
            <a:endParaRPr lang="en-US"/>
          </a:p>
        </p:txBody>
      </p:sp>
      <p:sp>
        <p:nvSpPr>
          <p:cNvPr id="33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7988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DD06C282-69BA-4DE5-9FD1-BFC4C98164B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82FA136-5F6A-4416-9A21-E7EE165EDB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84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D06C282-69BA-4DE5-9FD1-BFC4C98164B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DD06C282-69BA-4DE5-9FD1-BFC4C98164B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6C282-69BA-4DE5-9FD1-BFC4C98164B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DD06C282-69BA-4DE5-9FD1-BFC4C98164B1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00678C1-804D-4114-8FC1-EEC2FC7D44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4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5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mailto:Elizabeth.Regan@vdh.virginia.gov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57200"/>
            <a:ext cx="8686800" cy="3124200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Improving Community Health </a:t>
            </a:r>
            <a:br>
              <a:rPr lang="en-US" sz="4800" dirty="0" smtClean="0"/>
            </a:br>
            <a:r>
              <a:rPr lang="en-US" sz="4800" dirty="0" smtClean="0"/>
              <a:t>through </a:t>
            </a:r>
            <a:r>
              <a:rPr lang="en-US" sz="4800" dirty="0"/>
              <a:t>Planning and Partnerships</a:t>
            </a:r>
          </a:p>
        </p:txBody>
      </p:sp>
      <p:sp>
        <p:nvSpPr>
          <p:cNvPr id="4" name="Rectangle 3"/>
          <p:cNvSpPr/>
          <p:nvPr/>
        </p:nvSpPr>
        <p:spPr>
          <a:xfrm>
            <a:off x="914400" y="4267200"/>
            <a:ext cx="73152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200" b="1" dirty="0" smtClean="0">
                <a:latin typeface="+mj-lt"/>
                <a:ea typeface="+mj-ea"/>
                <a:cs typeface="+mj-cs"/>
              </a:rPr>
              <a:t>Planning District 10/Thomas Jefferson Health District</a:t>
            </a:r>
          </a:p>
          <a:p>
            <a:pPr algn="ctr">
              <a:spcBef>
                <a:spcPct val="0"/>
              </a:spcBef>
            </a:pPr>
            <a:r>
              <a:rPr lang="en-US" sz="2200" b="1" dirty="0" smtClean="0">
                <a:latin typeface="+mj-lt"/>
                <a:ea typeface="+mj-ea"/>
                <a:cs typeface="+mj-cs"/>
              </a:rPr>
              <a:t>Leadership Council</a:t>
            </a:r>
          </a:p>
          <a:p>
            <a:pPr algn="ctr">
              <a:spcBef>
                <a:spcPct val="0"/>
              </a:spcBef>
            </a:pPr>
            <a:r>
              <a:rPr lang="en-US" sz="2200" b="1" dirty="0" smtClean="0">
                <a:latin typeface="+mj-lt"/>
                <a:ea typeface="+mj-ea"/>
                <a:cs typeface="+mj-cs"/>
              </a:rPr>
              <a:t>3-16-2016</a:t>
            </a:r>
            <a:endParaRPr lang="en-US" sz="2200" b="1" dirty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463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077200" cy="685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School Readiness</a:t>
            </a:r>
            <a:r>
              <a:rPr lang="en-US" sz="3100" dirty="0" smtClean="0"/>
              <a:t>, </a:t>
            </a:r>
            <a:r>
              <a:rPr lang="en-US" sz="2700" dirty="0" smtClean="0"/>
              <a:t>School Years 2010-11 to 2014-15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7391400" y="6424174"/>
            <a:ext cx="1600200" cy="4139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Kids Count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7967037"/>
              </p:ext>
            </p:extLst>
          </p:nvPr>
        </p:nvGraphicFramePr>
        <p:xfrm>
          <a:off x="76200" y="1371600"/>
          <a:ext cx="8915400" cy="50525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19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27201" y="2362200"/>
            <a:ext cx="5723468" cy="1260824"/>
          </a:xfrm>
          <a:solidFill>
            <a:schemeClr val="bg1">
              <a:alpha val="58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ea typeface="+mn-ea"/>
                <a:cs typeface="+mn-cs"/>
              </a:rPr>
              <a:t>Socioeconomics</a:t>
            </a:r>
            <a:endParaRPr lang="en-US" sz="4000" dirty="0">
              <a:solidFill>
                <a:schemeClr val="tx2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83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1600200" y="6444018"/>
            <a:ext cx="75438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US Census Bureau Small Area</a:t>
            </a:r>
            <a:r>
              <a:rPr lang="en-US" sz="1200" dirty="0" smtClean="0">
                <a:latin typeface="+mj-lt"/>
              </a:rPr>
              <a:t> Income and Poverty Estimates: SAIPE Interactive Data Tool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0842056"/>
              </p:ext>
            </p:extLst>
          </p:nvPr>
        </p:nvGraphicFramePr>
        <p:xfrm>
          <a:off x="228600" y="609600"/>
          <a:ext cx="8763000" cy="5834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75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12954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Self-Sufficiency (Orange Dot)</a:t>
            </a:r>
            <a:br>
              <a:rPr lang="en-US" sz="3100" b="1" dirty="0" smtClean="0"/>
            </a:br>
            <a:r>
              <a:rPr lang="en-US" sz="2700" dirty="0" smtClean="0"/>
              <a:t> Year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1524000" y="6444018"/>
            <a:ext cx="68409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/>
              <a:t>Source: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1676400" y="2057400"/>
            <a:ext cx="472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added once we get the students results from the other localities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464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8382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 smtClean="0"/>
              <a:t>Median Household Income, </a:t>
            </a:r>
            <a:r>
              <a:rPr lang="en-US" sz="2700" dirty="0" smtClean="0"/>
              <a:t>2010-14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1447800" y="6444018"/>
            <a:ext cx="76962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US Census Bureau. Small Area Income and Poverty Estimates: SAIPE Interactive Data Tool 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6592531"/>
              </p:ext>
            </p:extLst>
          </p:nvPr>
        </p:nvGraphicFramePr>
        <p:xfrm>
          <a:off x="-76200" y="1371600"/>
          <a:ext cx="9144000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0562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27201" y="2362200"/>
            <a:ext cx="5723468" cy="1260824"/>
          </a:xfrm>
          <a:solidFill>
            <a:schemeClr val="bg1">
              <a:alpha val="58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4000" b="1" dirty="0"/>
              <a:t>Health Resource Availability</a:t>
            </a:r>
            <a:endParaRPr lang="en-US" sz="4000" dirty="0">
              <a:solidFill>
                <a:schemeClr val="tx2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20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7602456"/>
              </p:ext>
            </p:extLst>
          </p:nvPr>
        </p:nvGraphicFramePr>
        <p:xfrm>
          <a:off x="228600" y="609600"/>
          <a:ext cx="8686800" cy="586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743800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5334000" y="6547513"/>
            <a:ext cx="38100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US County Health</a:t>
            </a:r>
            <a:r>
              <a:rPr lang="en-US" sz="1200" dirty="0" smtClean="0">
                <a:latin typeface="+mj-lt"/>
              </a:rPr>
              <a:t> Rankings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071102"/>
              </p:ext>
            </p:extLst>
          </p:nvPr>
        </p:nvGraphicFramePr>
        <p:xfrm>
          <a:off x="228600" y="685799"/>
          <a:ext cx="8915400" cy="586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82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76200" y="6248400"/>
            <a:ext cx="906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</a:t>
            </a:r>
            <a:r>
              <a:rPr lang="en-US" sz="1200" dirty="0">
                <a:latin typeface="+mj-lt"/>
              </a:rPr>
              <a:t>: Community Commons Community Health Needs Assessment-Clinical Care report for TJHD Localities. Centers for Disease Control &amp; Prevention, Behavioral Risk Factor Surveillance System (BRFSS). Additional Data Analysis by CARES. </a:t>
            </a:r>
            <a:r>
              <a:rPr lang="en-US" sz="1200" dirty="0" smtClean="0">
                <a:latin typeface="+mj-lt"/>
              </a:rPr>
              <a:t>2011-12 Source </a:t>
            </a:r>
            <a:r>
              <a:rPr lang="en-US" sz="1200" dirty="0">
                <a:latin typeface="+mj-lt"/>
              </a:rPr>
              <a:t>geography: County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3417"/>
              </p:ext>
            </p:extLst>
          </p:nvPr>
        </p:nvGraphicFramePr>
        <p:xfrm>
          <a:off x="304800" y="762000"/>
          <a:ext cx="8610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574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1"/>
          <p:cNvSpPr txBox="1"/>
          <p:nvPr/>
        </p:nvSpPr>
        <p:spPr>
          <a:xfrm>
            <a:off x="76200" y="6248400"/>
            <a:ext cx="90678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</a:t>
            </a:r>
            <a:r>
              <a:rPr lang="en-US" sz="1200" dirty="0">
                <a:latin typeface="+mj-lt"/>
              </a:rPr>
              <a:t>: Community Commons Community Health Needs Assessment-Clinical Care report for TJHD Localities. Centers for Disease Control &amp; Prevention, Behavioral Risk Factor Surveillance System (BRFSS). Additional Data Analysis by CARES. 2006-10 Source geography: County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24050409"/>
              </p:ext>
            </p:extLst>
          </p:nvPr>
        </p:nvGraphicFramePr>
        <p:xfrm>
          <a:off x="76200" y="609601"/>
          <a:ext cx="90678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2794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Things to keep in mind…</a:t>
            </a:r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295400" y="2743200"/>
            <a:ext cx="6705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b="1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Ask</a:t>
            </a: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 </a:t>
            </a: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as we go along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are presenting the </a:t>
            </a:r>
            <a:r>
              <a:rPr lang="en-US" sz="2800" b="1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most recent data </a:t>
            </a: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we have </a:t>
            </a:r>
          </a:p>
          <a:p>
            <a:pPr marL="800100" lvl="1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(From the past 4 – 5 years</a:t>
            </a:r>
            <a:r>
              <a:rPr lang="en-US" sz="2800" dirty="0">
                <a:latin typeface="Trebuchet MS" panose="020B0603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en-US" sz="2800" dirty="0" smtClean="0">
              <a:latin typeface="Trebuchet MS" panose="020B0603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983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915400" cy="6096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Percent of Adults with no Health Insurance, </a:t>
            </a:r>
            <a:r>
              <a:rPr lang="en-US" sz="3100" dirty="0" smtClean="0"/>
              <a:t>2005-13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3820886" y="6650684"/>
            <a:ext cx="53340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US</a:t>
            </a:r>
            <a:r>
              <a:rPr lang="en-US" sz="1200" dirty="0" smtClean="0">
                <a:latin typeface="+mj-lt"/>
              </a:rPr>
              <a:t> Census Bureau. Small Area Health Insurance Estimates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16596"/>
              </p:ext>
            </p:extLst>
          </p:nvPr>
        </p:nvGraphicFramePr>
        <p:xfrm>
          <a:off x="152400" y="1142999"/>
          <a:ext cx="8839200" cy="5507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443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839200" cy="762000"/>
          </a:xfrm>
        </p:spPr>
        <p:txBody>
          <a:bodyPr>
            <a:normAutofit/>
          </a:bodyPr>
          <a:lstStyle/>
          <a:p>
            <a:r>
              <a:rPr lang="en-US" sz="2500" b="1" dirty="0" smtClean="0"/>
              <a:t>Percent of Children with No Health Insurance</a:t>
            </a:r>
            <a:r>
              <a:rPr lang="en-US" sz="2500" dirty="0" smtClean="0"/>
              <a:t>, 2006-13</a:t>
            </a:r>
            <a:endParaRPr lang="en-US" sz="25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6396474"/>
              </p:ext>
            </p:extLst>
          </p:nvPr>
        </p:nvGraphicFramePr>
        <p:xfrm>
          <a:off x="304800" y="1447800"/>
          <a:ext cx="8763000" cy="4996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1"/>
          <p:cNvSpPr txBox="1"/>
          <p:nvPr/>
        </p:nvSpPr>
        <p:spPr>
          <a:xfrm>
            <a:off x="3810000" y="6444018"/>
            <a:ext cx="53340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US</a:t>
            </a:r>
            <a:r>
              <a:rPr lang="en-US" sz="1200" dirty="0" smtClean="0">
                <a:latin typeface="+mj-lt"/>
              </a:rPr>
              <a:t> Census Bureau. Small Area Health Insurance Estimates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9987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8915400" cy="762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Percent of Children with No Health Insurance</a:t>
            </a:r>
            <a:r>
              <a:rPr lang="en-US" sz="2400" dirty="0" smtClean="0"/>
              <a:t>, 2006-13</a:t>
            </a:r>
            <a:endParaRPr lang="en-US" sz="2000" dirty="0"/>
          </a:p>
        </p:txBody>
      </p:sp>
      <p:sp>
        <p:nvSpPr>
          <p:cNvPr id="5" name="TextBox 1"/>
          <p:cNvSpPr txBox="1"/>
          <p:nvPr/>
        </p:nvSpPr>
        <p:spPr>
          <a:xfrm>
            <a:off x="3810000" y="6444018"/>
            <a:ext cx="53340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US</a:t>
            </a:r>
            <a:r>
              <a:rPr lang="en-US" sz="1200" dirty="0" smtClean="0">
                <a:latin typeface="+mj-lt"/>
              </a:rPr>
              <a:t> Census Bureau. Small Area Health Insurance Estimates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857768"/>
              </p:ext>
            </p:extLst>
          </p:nvPr>
        </p:nvGraphicFramePr>
        <p:xfrm>
          <a:off x="228600" y="1295400"/>
          <a:ext cx="86868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0282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>Percent Children Ages 0-17 Years, Enrolled in Medicaid</a:t>
            </a:r>
            <a:r>
              <a:rPr lang="en-US" sz="3100" dirty="0" smtClean="0"/>
              <a:t>, FY 2015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3733800" y="6531591"/>
            <a:ext cx="5415887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</a:t>
            </a:r>
            <a:r>
              <a:rPr lang="en-US" sz="1200" dirty="0" smtClean="0">
                <a:latin typeface="+mj-lt"/>
              </a:rPr>
              <a:t> of Social Services. Local DSS FY 2015 Profile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58730"/>
              </p:ext>
            </p:extLst>
          </p:nvPr>
        </p:nvGraphicFramePr>
        <p:xfrm>
          <a:off x="304800" y="1600200"/>
          <a:ext cx="88392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8635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>Percent Adults Ages 18-64 Years Enrolled in Medicaid by Age Group</a:t>
            </a:r>
            <a:r>
              <a:rPr lang="en-US" sz="3100" dirty="0" smtClean="0"/>
              <a:t>, FY 2015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3766458" y="6531591"/>
            <a:ext cx="5415886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</a:t>
            </a:r>
            <a:r>
              <a:rPr lang="en-US" sz="1200" dirty="0" smtClean="0">
                <a:latin typeface="+mj-lt"/>
              </a:rPr>
              <a:t> of Social Services. Local DSS FY 2015 Profile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3948851"/>
              </p:ext>
            </p:extLst>
          </p:nvPr>
        </p:nvGraphicFramePr>
        <p:xfrm>
          <a:off x="152400" y="1600200"/>
          <a:ext cx="89916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6355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 smtClean="0"/>
              <a:t>Percent Adults Aged 65+ Years Enrolled in Medicaid</a:t>
            </a:r>
            <a:r>
              <a:rPr lang="en-US" sz="3100" dirty="0" smtClean="0"/>
              <a:t>, FY 2015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3810001" y="6324600"/>
            <a:ext cx="533968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Virginia Department</a:t>
            </a:r>
            <a:r>
              <a:rPr lang="en-US" sz="1200" dirty="0" smtClean="0">
                <a:latin typeface="+mj-lt"/>
              </a:rPr>
              <a:t> of Social Services. Local DSS FY 2015 Profile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9285695"/>
              </p:ext>
            </p:extLst>
          </p:nvPr>
        </p:nvGraphicFramePr>
        <p:xfrm>
          <a:off x="152400" y="1524000"/>
          <a:ext cx="89916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6763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27201" y="1600200"/>
            <a:ext cx="5723468" cy="2022824"/>
          </a:xfrm>
          <a:solidFill>
            <a:schemeClr val="bg1">
              <a:alpha val="58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Section Two: Strengths and Risks in Our </a:t>
            </a:r>
            <a:r>
              <a:rPr lang="en-US" sz="4000" b="1" dirty="0" smtClean="0"/>
              <a:t>Community</a:t>
            </a:r>
            <a:endParaRPr lang="en-US" sz="4000" dirty="0">
              <a:solidFill>
                <a:schemeClr val="tx2"/>
              </a:solidFill>
              <a:ea typeface="+mn-ea"/>
              <a:cs typeface="+mn-cs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765272" y="4267200"/>
            <a:ext cx="5638800" cy="1409700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200" b="1" dirty="0">
                <a:latin typeface="+mj-lt"/>
              </a:rPr>
              <a:t>Community Resources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200" b="1" dirty="0">
                <a:latin typeface="+mj-lt"/>
              </a:rPr>
              <a:t>Community Safety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200" b="1" dirty="0">
                <a:latin typeface="+mj-lt"/>
              </a:rPr>
              <a:t>Environmental Health Indicators</a:t>
            </a:r>
          </a:p>
        </p:txBody>
      </p:sp>
    </p:spTree>
    <p:extLst>
      <p:ext uri="{BB962C8B-B14F-4D97-AF65-F5344CB8AC3E}">
        <p14:creationId xmlns:p14="http://schemas.microsoft.com/office/powerpoint/2010/main" val="241871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0"/>
            <a:ext cx="7620000" cy="533400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Percent </a:t>
            </a:r>
            <a:r>
              <a:rPr lang="en-US" sz="2800" dirty="0" smtClean="0"/>
              <a:t>Vacant Housing Units, TJHD, </a:t>
            </a:r>
            <a:r>
              <a:rPr lang="en-US" sz="2800" dirty="0"/>
              <a:t>2009-13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TextBox 1"/>
          <p:cNvSpPr txBox="1"/>
          <p:nvPr/>
        </p:nvSpPr>
        <p:spPr>
          <a:xfrm>
            <a:off x="152400" y="6444018"/>
            <a:ext cx="8991600" cy="4139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</a:t>
            </a:r>
            <a:r>
              <a:rPr lang="en-US" sz="1200" dirty="0">
                <a:latin typeface="+mj-lt"/>
              </a:rPr>
              <a:t>: Community Commons </a:t>
            </a:r>
            <a:r>
              <a:rPr lang="en-US" sz="1200" dirty="0" smtClean="0">
                <a:latin typeface="+mj-lt"/>
              </a:rPr>
              <a:t>Community Health Needs Assessment Report-Physical Environment for </a:t>
            </a:r>
            <a:r>
              <a:rPr lang="en-US" sz="1200" dirty="0">
                <a:latin typeface="+mj-lt"/>
              </a:rPr>
              <a:t>TJHD localities. US Census Bureau, American Community Survey, 2009-13. Source geography: Tract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0720963"/>
              </p:ext>
            </p:extLst>
          </p:nvPr>
        </p:nvGraphicFramePr>
        <p:xfrm>
          <a:off x="152400" y="1295400"/>
          <a:ext cx="8839200" cy="51486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326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09600"/>
            <a:ext cx="8763000" cy="1066800"/>
          </a:xfrm>
        </p:spPr>
        <p:txBody>
          <a:bodyPr>
            <a:normAutofit/>
          </a:bodyPr>
          <a:lstStyle/>
          <a:p>
            <a:pPr algn="ctr"/>
            <a:r>
              <a:rPr lang="en-US" sz="2800" dirty="0"/>
              <a:t>Rate per 10,000 HUD Assisted Housing </a:t>
            </a:r>
            <a:r>
              <a:rPr lang="en-US" sz="2800" dirty="0" smtClean="0"/>
              <a:t>Units, </a:t>
            </a:r>
            <a:r>
              <a:rPr lang="en-US" sz="2800" dirty="0"/>
              <a:t>2013</a:t>
            </a:r>
            <a:br>
              <a:rPr lang="en-US" sz="2800" dirty="0"/>
            </a:b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152400" y="6444018"/>
            <a:ext cx="8991600" cy="4139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</a:t>
            </a:r>
            <a:r>
              <a:rPr lang="en-US" sz="1200" dirty="0">
                <a:latin typeface="+mj-lt"/>
              </a:rPr>
              <a:t>: Community Commons </a:t>
            </a:r>
            <a:r>
              <a:rPr lang="en-US" sz="1200" dirty="0" smtClean="0">
                <a:latin typeface="+mj-lt"/>
              </a:rPr>
              <a:t>Community Health Needs Assessment Report-Physical Environment for </a:t>
            </a:r>
            <a:r>
              <a:rPr lang="en-US" sz="1200" dirty="0">
                <a:latin typeface="+mj-lt"/>
              </a:rPr>
              <a:t>TJHD localities. US Department of Housing and Urban Development. 2013. Source geography: County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450051"/>
              </p:ext>
            </p:extLst>
          </p:nvPr>
        </p:nvGraphicFramePr>
        <p:xfrm>
          <a:off x="152400" y="1219200"/>
          <a:ext cx="8915400" cy="5224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296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200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Homelessness</a:t>
            </a:r>
            <a:r>
              <a:rPr lang="en-US" sz="2400" dirty="0"/>
              <a:t> </a:t>
            </a:r>
            <a:r>
              <a:rPr lang="en-US" sz="2400" b="1" dirty="0" smtClean="0"/>
              <a:t>in TJHD, 2015</a:t>
            </a:r>
            <a:endParaRPr lang="en-US" sz="2400" b="1" dirty="0"/>
          </a:p>
        </p:txBody>
      </p:sp>
      <p:sp>
        <p:nvSpPr>
          <p:cNvPr id="9" name="TextBox 1"/>
          <p:cNvSpPr txBox="1"/>
          <p:nvPr/>
        </p:nvSpPr>
        <p:spPr>
          <a:xfrm>
            <a:off x="-26158" y="6418997"/>
            <a:ext cx="9144000" cy="4139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/>
              <a:t>Source: Thomas Jefferson</a:t>
            </a:r>
            <a:r>
              <a:rPr lang="en-US" sz="1200" dirty="0" smtClean="0"/>
              <a:t> Area Coalition for the Homeless and FCG Consulting. 2015 Point in Time Comprehensive Survey Analysis</a:t>
            </a:r>
            <a:endParaRPr lang="en-US" sz="1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46529631"/>
              </p:ext>
            </p:extLst>
          </p:nvPr>
        </p:nvGraphicFramePr>
        <p:xfrm>
          <a:off x="838200" y="990600"/>
          <a:ext cx="75438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3225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981200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Today’s Plan: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971800"/>
            <a:ext cx="4038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Trebuchet MS" panose="020B0603020202020204" pitchFamily="34" charset="0"/>
              </a:rPr>
              <a:t>Section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</a:rPr>
              <a:t>Demographics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rebuchet MS" panose="020B0603020202020204" pitchFamily="34" charset="0"/>
              </a:rPr>
              <a:t>Socioeconomic</a:t>
            </a:r>
          </a:p>
          <a:p>
            <a:pPr marL="411480" lvl="1" indent="0">
              <a:buNone/>
            </a:pPr>
            <a:endParaRPr lang="en-US" sz="2800" dirty="0" smtClean="0">
              <a:latin typeface="Trebuchet MS" panose="020B0603020202020204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971800"/>
            <a:ext cx="4038600" cy="45259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>
                <a:latin typeface="Trebuchet MS" panose="020B0603020202020204" pitchFamily="34" charset="0"/>
              </a:rPr>
              <a:t>Section 2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Environmental Health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Community Resources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800" dirty="0">
                <a:latin typeface="Trebuchet MS" panose="020B0603020202020204" pitchFamily="34" charset="0"/>
              </a:rPr>
              <a:t>Community Safety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57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20000" cy="609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Homelessness</a:t>
            </a:r>
            <a:r>
              <a:rPr lang="en-US" sz="2400" dirty="0"/>
              <a:t> </a:t>
            </a:r>
            <a:r>
              <a:rPr lang="en-US" sz="2400" b="1" dirty="0" smtClean="0"/>
              <a:t>in TJHD By Age Group, 2015</a:t>
            </a:r>
            <a:endParaRPr lang="en-US" sz="2400" b="1" dirty="0"/>
          </a:p>
        </p:txBody>
      </p:sp>
      <p:sp>
        <p:nvSpPr>
          <p:cNvPr id="9" name="TextBox 1"/>
          <p:cNvSpPr txBox="1"/>
          <p:nvPr/>
        </p:nvSpPr>
        <p:spPr>
          <a:xfrm>
            <a:off x="-26158" y="6418997"/>
            <a:ext cx="9144000" cy="4139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/>
              <a:t>Source: Thomas Jefferson</a:t>
            </a:r>
            <a:r>
              <a:rPr lang="en-US" sz="1200" dirty="0" smtClean="0"/>
              <a:t> Area Coalition for the Homeless and FCG Consulting. 2015 Point in Time Comprehensive Survey Analysis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8075066"/>
              </p:ext>
            </p:extLst>
          </p:nvPr>
        </p:nvGraphicFramePr>
        <p:xfrm>
          <a:off x="990600" y="1066800"/>
          <a:ext cx="7391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7773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20000" cy="609600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Length of Time Experiencing Homelessness, </a:t>
            </a:r>
            <a:r>
              <a:rPr lang="en-US" sz="2400" dirty="0" smtClean="0"/>
              <a:t>2015</a:t>
            </a:r>
            <a:endParaRPr lang="en-US" sz="2400" b="1" dirty="0"/>
          </a:p>
        </p:txBody>
      </p:sp>
      <p:sp>
        <p:nvSpPr>
          <p:cNvPr id="9" name="TextBox 1"/>
          <p:cNvSpPr txBox="1"/>
          <p:nvPr/>
        </p:nvSpPr>
        <p:spPr>
          <a:xfrm>
            <a:off x="-26158" y="6418997"/>
            <a:ext cx="9144000" cy="41398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/>
              <a:t>Source: Thomas Jefferson</a:t>
            </a:r>
            <a:r>
              <a:rPr lang="en-US" sz="1200" dirty="0" smtClean="0"/>
              <a:t> Area Coalition for the Homeless and FCG Consulting. 2015 Point in Time Comprehensive Survey Analysis</a:t>
            </a:r>
            <a:endParaRPr lang="en-US" sz="1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6711449"/>
              </p:ext>
            </p:extLst>
          </p:nvPr>
        </p:nvGraphicFramePr>
        <p:xfrm>
          <a:off x="838200" y="1066800"/>
          <a:ext cx="7543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752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09600"/>
            <a:ext cx="9067800" cy="914400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/>
              <a:t>TJHD Food Stores by Type per 1,000 Population</a:t>
            </a:r>
            <a:r>
              <a:rPr lang="en-US" sz="2400" b="1" dirty="0"/>
              <a:t>, 2007-12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3276600" y="6444018"/>
            <a:ext cx="58674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US</a:t>
            </a:r>
            <a:r>
              <a:rPr lang="en-US" sz="1200" dirty="0" smtClean="0">
                <a:latin typeface="+mj-lt"/>
              </a:rPr>
              <a:t> Department of Agriculture (USDA) Food Environment Atlas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9504682"/>
              </p:ext>
            </p:extLst>
          </p:nvPr>
        </p:nvGraphicFramePr>
        <p:xfrm>
          <a:off x="76200" y="1447800"/>
          <a:ext cx="9067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534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dirty="0"/>
              <a:t>SNAP and WIC Authorized Stores per 1,000 Population in TJHD, 2008-12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3276600" y="6444018"/>
            <a:ext cx="58674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/>
              <a:t>Source: US</a:t>
            </a:r>
            <a:r>
              <a:rPr lang="en-US" sz="1200" dirty="0" smtClean="0"/>
              <a:t> Department of Agriculture (USDA) Food Environment Atlas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762956"/>
              </p:ext>
            </p:extLst>
          </p:nvPr>
        </p:nvGraphicFramePr>
        <p:xfrm>
          <a:off x="228600" y="1600200"/>
          <a:ext cx="8763000" cy="4724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5835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 Access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Number of people in a county living more </a:t>
            </a:r>
            <a:r>
              <a:rPr lang="en-US" dirty="0" smtClean="0"/>
              <a:t>than: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mile from a supermarket, supercenter or large grocery store if in an urban area, </a:t>
            </a:r>
            <a:endParaRPr lang="en-US" dirty="0" smtClean="0"/>
          </a:p>
          <a:p>
            <a:pPr lvl="1"/>
            <a:r>
              <a:rPr lang="en-US" dirty="0" smtClean="0"/>
              <a:t>or </a:t>
            </a:r>
            <a:r>
              <a:rPr lang="en-US" dirty="0"/>
              <a:t>more than 10 miles from a supermarket or large grocery store if in a rural area.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3276600" y="6444018"/>
            <a:ext cx="58674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/>
              <a:t>Source: US</a:t>
            </a:r>
            <a:r>
              <a:rPr lang="en-US" sz="1200" dirty="0" smtClean="0"/>
              <a:t> Department of Agriculture (USDA) Food Environment Atlas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34635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7620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Population with Low Access to Store</a:t>
            </a:r>
            <a:r>
              <a:rPr lang="en-US" sz="2400" dirty="0" smtClean="0"/>
              <a:t>, 2010</a:t>
            </a:r>
            <a:endParaRPr lang="en-US" sz="24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852041"/>
              </p:ext>
            </p:extLst>
          </p:nvPr>
        </p:nvGraphicFramePr>
        <p:xfrm>
          <a:off x="228600" y="1524000"/>
          <a:ext cx="8915400" cy="4920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3276600" y="6444018"/>
            <a:ext cx="58674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/>
              <a:t>Source: US</a:t>
            </a:r>
            <a:r>
              <a:rPr lang="en-US" sz="1200" dirty="0" smtClean="0"/>
              <a:t> Department of Agriculture (USDA) Food Environment Atlas</a:t>
            </a:r>
            <a:endParaRPr lang="en-US" sz="1200" dirty="0"/>
          </a:p>
        </p:txBody>
      </p:sp>
      <p:sp>
        <p:nvSpPr>
          <p:cNvPr id="3" name="TextBox 2"/>
          <p:cNvSpPr txBox="1"/>
          <p:nvPr/>
        </p:nvSpPr>
        <p:spPr>
          <a:xfrm>
            <a:off x="4103914" y="3581400"/>
            <a:ext cx="762000" cy="646331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7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914400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Food Insecurity</a:t>
            </a:r>
            <a:r>
              <a:rPr lang="en-US" sz="3200" dirty="0" smtClean="0"/>
              <a:t>, 2012 &amp; 2013</a:t>
            </a:r>
            <a:endParaRPr lang="en-US" sz="3200" dirty="0"/>
          </a:p>
        </p:txBody>
      </p:sp>
      <p:sp>
        <p:nvSpPr>
          <p:cNvPr id="4" name="TextBox 1"/>
          <p:cNvSpPr txBox="1"/>
          <p:nvPr/>
        </p:nvSpPr>
        <p:spPr>
          <a:xfrm>
            <a:off x="5181600" y="6444017"/>
            <a:ext cx="35814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County Health Rankings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6784346"/>
              </p:ext>
            </p:extLst>
          </p:nvPr>
        </p:nvGraphicFramePr>
        <p:xfrm>
          <a:off x="304800" y="1371599"/>
          <a:ext cx="8458200" cy="50724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38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60960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 smtClean="0"/>
              <a:t>Food Environment Index</a:t>
            </a:r>
            <a:r>
              <a:rPr lang="en-US" sz="2400" dirty="0" smtClean="0"/>
              <a:t>, 2012 &amp; 2013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5181600" y="6444017"/>
            <a:ext cx="35814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County Health Rankings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762941"/>
              </p:ext>
            </p:extLst>
          </p:nvPr>
        </p:nvGraphicFramePr>
        <p:xfrm>
          <a:off x="228600" y="1176550"/>
          <a:ext cx="8763000" cy="5377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839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27201" y="2362200"/>
            <a:ext cx="5723468" cy="1260824"/>
          </a:xfrm>
          <a:solidFill>
            <a:schemeClr val="bg1">
              <a:alpha val="58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Community Resources</a:t>
            </a:r>
            <a:endParaRPr lang="en-US" sz="4000" dirty="0">
              <a:solidFill>
                <a:schemeClr val="tx2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298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6200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Child Care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3505200" y="6444018"/>
            <a:ext cx="54864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/>
              <a:t>Sources: Virginia</a:t>
            </a:r>
            <a:r>
              <a:rPr lang="en-US" sz="1200" dirty="0" smtClean="0"/>
              <a:t> Department of Social Services and U.S. Census Bureau</a:t>
            </a:r>
            <a:endParaRPr lang="en-US" sz="1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0707211"/>
              </p:ext>
            </p:extLst>
          </p:nvPr>
        </p:nvGraphicFramePr>
        <p:xfrm>
          <a:off x="304800" y="2057400"/>
          <a:ext cx="8610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62000" y="1066800"/>
            <a:ext cx="7696200" cy="9233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There is </a:t>
            </a:r>
            <a:r>
              <a:rPr lang="en-US" b="1" dirty="0" smtClean="0">
                <a:latin typeface="+mj-lt"/>
              </a:rPr>
              <a:t>more available child care </a:t>
            </a:r>
            <a:r>
              <a:rPr lang="en-US" dirty="0" smtClean="0">
                <a:latin typeface="+mj-lt"/>
              </a:rPr>
              <a:t>for </a:t>
            </a:r>
            <a:r>
              <a:rPr lang="en-US" b="1" dirty="0" smtClean="0">
                <a:latin typeface="+mj-lt"/>
              </a:rPr>
              <a:t>children under 5 years than 0-12 year old children </a:t>
            </a:r>
            <a:r>
              <a:rPr lang="en-US" dirty="0" smtClean="0">
                <a:latin typeface="+mj-lt"/>
              </a:rPr>
              <a:t>in </a:t>
            </a:r>
            <a:r>
              <a:rPr lang="en-US" b="1" dirty="0" smtClean="0">
                <a:latin typeface="+mj-lt"/>
              </a:rPr>
              <a:t>licensed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day care centers</a:t>
            </a:r>
            <a:r>
              <a:rPr lang="en-US" dirty="0" smtClean="0">
                <a:latin typeface="+mj-lt"/>
              </a:rPr>
              <a:t> and </a:t>
            </a:r>
            <a:r>
              <a:rPr lang="en-US" b="1" dirty="0" smtClean="0">
                <a:latin typeface="+mj-lt"/>
              </a:rPr>
              <a:t>licensed</a:t>
            </a:r>
            <a:r>
              <a:rPr lang="en-US" dirty="0" smtClean="0">
                <a:latin typeface="+mj-lt"/>
              </a:rPr>
              <a:t> </a:t>
            </a:r>
            <a:r>
              <a:rPr lang="en-US" b="1" dirty="0" smtClean="0">
                <a:latin typeface="+mj-lt"/>
              </a:rPr>
              <a:t>home day cares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09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ChangeArrowheads="1"/>
          </p:cNvSpPr>
          <p:nvPr/>
        </p:nvSpPr>
        <p:spPr bwMode="auto">
          <a:xfrm>
            <a:off x="762000" y="1676400"/>
            <a:ext cx="7620000" cy="1470025"/>
          </a:xfrm>
          <a:prstGeom prst="rect">
            <a:avLst/>
          </a:prstGeom>
          <a:solidFill>
            <a:schemeClr val="bg1">
              <a:alpha val="58000"/>
            </a:schemeClr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 anchorCtr="1"/>
          <a:lstStyle/>
          <a:p>
            <a:pPr algn="ctr"/>
            <a:r>
              <a:rPr lang="en-US" sz="3100" b="1" dirty="0">
                <a:solidFill>
                  <a:schemeClr val="tx2"/>
                </a:solidFill>
                <a:latin typeface="+mj-lt"/>
              </a:rPr>
              <a:t>Section </a:t>
            </a:r>
            <a:r>
              <a:rPr lang="en-US" sz="3100" b="1" dirty="0" smtClean="0">
                <a:solidFill>
                  <a:schemeClr val="tx2"/>
                </a:solidFill>
                <a:latin typeface="+mj-lt"/>
              </a:rPr>
              <a:t>One: Who are we and what do we bring to the table?</a:t>
            </a:r>
            <a:endParaRPr lang="en-US" sz="3100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9012" name="Rectangle 4"/>
          <p:cNvSpPr>
            <a:spLocks noChangeArrowheads="1"/>
          </p:cNvSpPr>
          <p:nvPr/>
        </p:nvSpPr>
        <p:spPr bwMode="auto">
          <a:xfrm>
            <a:off x="1752600" y="3505200"/>
            <a:ext cx="5638800" cy="1312981"/>
          </a:xfrm>
          <a:prstGeom prst="rect">
            <a:avLst/>
          </a:prstGeom>
          <a:solidFill>
            <a:schemeClr val="bg1">
              <a:alpha val="58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200" b="1" dirty="0">
                <a:latin typeface="+mj-lt"/>
              </a:rPr>
              <a:t>1.1 Demographic Indicators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200" b="1" dirty="0">
                <a:latin typeface="+mj-lt"/>
              </a:rPr>
              <a:t>1.2 Socioeconomic Indicators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200" b="1" dirty="0">
                <a:latin typeface="+mj-lt"/>
              </a:rPr>
              <a:t>1.3 Health Resource Availability</a:t>
            </a:r>
          </a:p>
        </p:txBody>
      </p:sp>
    </p:spTree>
    <p:extLst>
      <p:ext uri="{BB962C8B-B14F-4D97-AF65-F5344CB8AC3E}">
        <p14:creationId xmlns:p14="http://schemas.microsoft.com/office/powerpoint/2010/main" val="122067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9906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Percent of Population with Adequate Access to Locations for Physical Activity, </a:t>
            </a:r>
            <a:r>
              <a:rPr lang="en-US" sz="2800" dirty="0" smtClean="0"/>
              <a:t>2013-14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5715000" y="6444018"/>
            <a:ext cx="32766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/>
              <a:t>Source:</a:t>
            </a:r>
            <a:r>
              <a:rPr lang="en-US" sz="1200" dirty="0"/>
              <a:t> </a:t>
            </a:r>
            <a:r>
              <a:rPr lang="en-US" sz="1200" dirty="0" smtClean="0"/>
              <a:t>County Health Rankings</a:t>
            </a:r>
            <a:endParaRPr lang="en-US" sz="1200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5543005"/>
              </p:ext>
            </p:extLst>
          </p:nvPr>
        </p:nvGraphicFramePr>
        <p:xfrm>
          <a:off x="228600" y="1600200"/>
          <a:ext cx="8763000" cy="4843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4877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924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/>
              <a:t>JAUNT</a:t>
            </a:r>
            <a:r>
              <a:rPr lang="en-US" sz="2400" dirty="0" smtClean="0"/>
              <a:t>, Number of Passengers by Type of Ride, FY 2010-15</a:t>
            </a: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5257800" y="6444017"/>
            <a:ext cx="32004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JAUNT Ridership Reports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3472404"/>
              </p:ext>
            </p:extLst>
          </p:nvPr>
        </p:nvGraphicFramePr>
        <p:xfrm>
          <a:off x="838200" y="1047994"/>
          <a:ext cx="7391400" cy="5124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4694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27201" y="2362200"/>
            <a:ext cx="5723468" cy="1260824"/>
          </a:xfrm>
          <a:solidFill>
            <a:schemeClr val="bg1">
              <a:alpha val="58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Community Safety</a:t>
            </a:r>
            <a:endParaRPr lang="en-US" sz="4000" dirty="0">
              <a:solidFill>
                <a:schemeClr val="tx2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218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914400"/>
            <a:ext cx="88392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400" b="1" dirty="0" smtClean="0"/>
              <a:t>Reported Crime Incidents per </a:t>
            </a:r>
            <a:r>
              <a:rPr lang="en-US" sz="2400" b="1" dirty="0"/>
              <a:t>100,000 Population, </a:t>
            </a:r>
            <a:r>
              <a:rPr lang="en-US" sz="2400" b="1" dirty="0" smtClean="0"/>
              <a:t>TJHD, 2000-14</a:t>
            </a:r>
            <a:r>
              <a:rPr lang="en-US" sz="2000" b="1" dirty="0"/>
              <a:t/>
            </a:r>
            <a:br>
              <a:rPr lang="en-US" sz="2000" b="1" dirty="0"/>
            </a:br>
            <a:endParaRPr lang="en-US" sz="2400" dirty="0"/>
          </a:p>
        </p:txBody>
      </p:sp>
      <p:sp>
        <p:nvSpPr>
          <p:cNvPr id="8" name="TextBox 1"/>
          <p:cNvSpPr txBox="1"/>
          <p:nvPr/>
        </p:nvSpPr>
        <p:spPr>
          <a:xfrm>
            <a:off x="1676400" y="6444018"/>
            <a:ext cx="74676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Department of State Police. Virginia Uniform Crime Reporting Program. Crime in Virginia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477007"/>
              </p:ext>
            </p:extLst>
          </p:nvPr>
        </p:nvGraphicFramePr>
        <p:xfrm>
          <a:off x="228600" y="1262418"/>
          <a:ext cx="8686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3006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DUI Arrests per 100,000 Population</a:t>
            </a:r>
            <a:r>
              <a:rPr lang="en-US" sz="2400" dirty="0" smtClean="0"/>
              <a:t>, 2004-14</a:t>
            </a:r>
            <a:endParaRPr lang="en-US" sz="2400" dirty="0"/>
          </a:p>
        </p:txBody>
      </p:sp>
      <p:sp>
        <p:nvSpPr>
          <p:cNvPr id="5" name="TextBox 1"/>
          <p:cNvSpPr txBox="1"/>
          <p:nvPr/>
        </p:nvSpPr>
        <p:spPr>
          <a:xfrm>
            <a:off x="1676400" y="6444018"/>
            <a:ext cx="74676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Department of State Police. Virginia Uniform Crime Reporting Program. Crime in Virginia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8591360"/>
              </p:ext>
            </p:extLst>
          </p:nvPr>
        </p:nvGraphicFramePr>
        <p:xfrm>
          <a:off x="838200" y="1219200"/>
          <a:ext cx="7497042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958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6858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DUI Arrests per 100,000 Population</a:t>
            </a:r>
            <a:r>
              <a:rPr lang="en-US" sz="2400" dirty="0" smtClean="0"/>
              <a:t>, 2004-14</a:t>
            </a:r>
            <a:endParaRPr lang="en-US" sz="2400" dirty="0"/>
          </a:p>
        </p:txBody>
      </p:sp>
      <p:sp>
        <p:nvSpPr>
          <p:cNvPr id="5" name="TextBox 1"/>
          <p:cNvSpPr txBox="1"/>
          <p:nvPr/>
        </p:nvSpPr>
        <p:spPr>
          <a:xfrm>
            <a:off x="1676400" y="6444018"/>
            <a:ext cx="74676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/>
              <a:t>Source: Department of State Police. Virginia Uniform Crime Reporting Program. Crime in Virginia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2098571"/>
              </p:ext>
            </p:extLst>
          </p:nvPr>
        </p:nvGraphicFramePr>
        <p:xfrm>
          <a:off x="762000" y="1219200"/>
          <a:ext cx="7620000" cy="5063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2519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914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Drug / Narcotic Arrests per 100,000 Population, 2004-14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TextBox 1"/>
          <p:cNvSpPr txBox="1"/>
          <p:nvPr/>
        </p:nvSpPr>
        <p:spPr>
          <a:xfrm>
            <a:off x="1676400" y="6444018"/>
            <a:ext cx="74676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/>
              <a:t>Source: Department of State Police. Virginia Uniform Crime Reporting Program. Crime in Virginia</a:t>
            </a:r>
            <a:endParaRPr lang="en-US" sz="12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068941"/>
              </p:ext>
            </p:extLst>
          </p:nvPr>
        </p:nvGraphicFramePr>
        <p:xfrm>
          <a:off x="685800" y="1447800"/>
          <a:ext cx="7543800" cy="4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9849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7620000" cy="6858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Drug / Narcotic Arrests per 100,000 Population, 2004-14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400" dirty="0"/>
          </a:p>
        </p:txBody>
      </p:sp>
      <p:sp>
        <p:nvSpPr>
          <p:cNvPr id="5" name="TextBox 1"/>
          <p:cNvSpPr txBox="1"/>
          <p:nvPr/>
        </p:nvSpPr>
        <p:spPr>
          <a:xfrm>
            <a:off x="1676400" y="6444018"/>
            <a:ext cx="74676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/>
              <a:t>Source: Department of State Police. Virginia Uniform Crime Reporting Program. Crime in Virginia</a:t>
            </a:r>
            <a:endParaRPr lang="en-US" sz="1200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392957"/>
              </p:ext>
            </p:extLst>
          </p:nvPr>
        </p:nvGraphicFramePr>
        <p:xfrm>
          <a:off x="838200" y="1143000"/>
          <a:ext cx="7467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343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/>
              <a:t>School Violence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b="1" dirty="0" smtClean="0"/>
              <a:t>Incidence by Type per 1,000 Students</a:t>
            </a:r>
            <a:r>
              <a:rPr lang="en-US" sz="2400" dirty="0" smtClean="0"/>
              <a:t>, 2008-12</a:t>
            </a:r>
            <a:endParaRPr lang="en-US" sz="2400" dirty="0"/>
          </a:p>
        </p:txBody>
      </p:sp>
      <p:sp>
        <p:nvSpPr>
          <p:cNvPr id="6" name="TextBox 1"/>
          <p:cNvSpPr txBox="1"/>
          <p:nvPr/>
        </p:nvSpPr>
        <p:spPr>
          <a:xfrm>
            <a:off x="2286000" y="6444018"/>
            <a:ext cx="6858000" cy="2831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/>
              <a:t>Source: Virginia Department of Education.</a:t>
            </a:r>
            <a:r>
              <a:rPr lang="en-US" sz="1200" dirty="0" smtClean="0"/>
              <a:t> School Climate Reports</a:t>
            </a:r>
            <a:endParaRPr lang="en-US" sz="1200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7845660"/>
              </p:ext>
            </p:extLst>
          </p:nvPr>
        </p:nvGraphicFramePr>
        <p:xfrm>
          <a:off x="838200" y="1066800"/>
          <a:ext cx="75438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760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5240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2016 County Health Rankings </a:t>
            </a:r>
            <a:br>
              <a:rPr lang="en-US" dirty="0" smtClean="0"/>
            </a:br>
            <a:r>
              <a:rPr lang="en-US" dirty="0" smtClean="0"/>
              <a:t>Just Released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Albemarle ranks as one of the 5 healthiest localities in VA (#4) in health outcomes</a:t>
            </a:r>
          </a:p>
          <a:p>
            <a:endParaRPr lang="en-US" dirty="0" smtClean="0"/>
          </a:p>
          <a:p>
            <a:r>
              <a:rPr lang="en-US" dirty="0" smtClean="0"/>
              <a:t>The rankings align with VA’s Plan for Well-Being</a:t>
            </a:r>
          </a:p>
          <a:p>
            <a:endParaRPr lang="en-US" dirty="0" smtClean="0"/>
          </a:p>
          <a:p>
            <a:r>
              <a:rPr lang="en-US" dirty="0" smtClean="0"/>
              <a:t>At TJHD we have been strategically working to improve health through coalitions and health education outreach programs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87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727201" y="2362200"/>
            <a:ext cx="5723468" cy="1260824"/>
          </a:xfrm>
          <a:solidFill>
            <a:schemeClr val="bg1">
              <a:alpha val="58000"/>
            </a:schemeClr>
          </a:soli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4000" dirty="0" smtClean="0">
                <a:solidFill>
                  <a:schemeClr val="tx2"/>
                </a:solidFill>
                <a:ea typeface="+mn-ea"/>
                <a:cs typeface="+mn-cs"/>
              </a:rPr>
              <a:t>Demographics</a:t>
            </a:r>
            <a:endParaRPr lang="en-US" sz="4000" dirty="0">
              <a:solidFill>
                <a:schemeClr val="tx2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9181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62000"/>
            <a:ext cx="7905750" cy="573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036586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302010" y="184943"/>
            <a:ext cx="8372475" cy="1143000"/>
          </a:xfrm>
        </p:spPr>
        <p:txBody>
          <a:bodyPr/>
          <a:lstStyle/>
          <a:p>
            <a:pPr algn="ctr">
              <a:defRPr/>
            </a:pPr>
            <a:r>
              <a:rPr lang="en-US" altLang="en-US" b="1" dirty="0" smtClean="0">
                <a:solidFill>
                  <a:schemeClr val="accent4">
                    <a:lumMod val="50000"/>
                  </a:schemeClr>
                </a:solidFill>
              </a:rPr>
              <a:t>Metrics</a:t>
            </a:r>
            <a:endParaRPr lang="en-US" alt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5750793"/>
              </p:ext>
            </p:extLst>
          </p:nvPr>
        </p:nvGraphicFramePr>
        <p:xfrm>
          <a:off x="381000" y="1174542"/>
          <a:ext cx="8458200" cy="5699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9801"/>
                <a:gridCol w="4548399"/>
              </a:tblGrid>
              <a:tr h="5699125">
                <a:tc>
                  <a:txBody>
                    <a:bodyPr/>
                    <a:lstStyle/>
                    <a:p>
                      <a:pPr marL="0" indent="0"/>
                      <a:endParaRPr lang="en-US" sz="1600" b="1" u="sng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/>
                      <a:r>
                        <a:rPr lang="en-US" sz="1600" b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HEALTHY, CONNECTED COMMUNITIES</a:t>
                      </a:r>
                      <a:endParaRPr lang="en-US" sz="1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H.S. Grads</a:t>
                      </a:r>
                      <a:r>
                        <a:rPr lang="en-US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Enrolled in Higher Ed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Cost-Burdened</a:t>
                      </a:r>
                      <a:r>
                        <a:rPr lang="en-US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Households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Consumer Opportunity Index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Economic Opportunity Index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Districts with Collaborative Improvement Processes</a:t>
                      </a:r>
                      <a:endParaRPr lang="en-US" sz="16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/>
                      <a:endParaRPr lang="en-US" sz="1600" b="0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/>
                      <a:r>
                        <a:rPr lang="en-US" sz="1600" b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PREVENTIVE ACTIONS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Adults Not Participating In Physical Activity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Adults Who Are Overweight or Obese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Households That Are Food Insecure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Adults Using Tobacco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Adults Vaccinated Against Influenza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Adolescents Vaccinated Against HPV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Adults Screened for Colorectal Cancer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Percent of Adults With Adverse Childhood Experiences</a:t>
                      </a: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Disability-free Life Expectancy</a:t>
                      </a:r>
                    </a:p>
                    <a:p>
                      <a:pPr marL="0" indent="0"/>
                      <a:endParaRPr lang="en-US" sz="1200" b="0" dirty="0"/>
                    </a:p>
                  </a:txBody>
                  <a:tcPr marL="68580" marR="68580" marT="45695" marB="45695">
                    <a:noFill/>
                  </a:tcPr>
                </a:tc>
                <a:tc>
                  <a:txBody>
                    <a:bodyPr/>
                    <a:lstStyle/>
                    <a:p>
                      <a:pPr marL="0" indent="0"/>
                      <a:endParaRPr lang="en-US" sz="1600" b="1" u="sng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/>
                      <a:r>
                        <a:rPr lang="en-US" sz="1600" b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STRONG START FOR CHILDREN</a:t>
                      </a:r>
                      <a:endParaRPr lang="en-US" sz="1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Teen</a:t>
                      </a:r>
                      <a:r>
                        <a:rPr lang="en-US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Pregnancy Rate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Kindergarteners Not Meeting PALS-K Benchmark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Third Graders Passing Reading SOL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Infant Mortality Rate by Race </a:t>
                      </a:r>
                      <a:endParaRPr lang="en-US" sz="1600" b="1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/>
                      <a:endParaRPr lang="en-US" sz="1600" b="1" u="sng" kern="120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ctr"/>
                      <a:r>
                        <a:rPr lang="en-US" sz="1600" b="1" u="sng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SYSTEMS</a:t>
                      </a:r>
                      <a:r>
                        <a:rPr lang="en-US" sz="1600" b="1" u="sng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OF HEALTH CARE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Adults With A Regular Health-care Provider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Avoidable Cardiovascular Disease Deaths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Mental Health and Substance Abuse Hospitalizations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Avoidable Hospital Stays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Adults Whose Poor Health Kept Them from Usual Activities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Providers With Electronic Health Records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Health Districts With EHRs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Entities Connected to the Health Information Exchange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b="0" u="none" kern="1200" baseline="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Hospitals Meeting State Goal for Prevention of   C. difficile Infections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sz="1600" b="0" u="none" kern="1200" baseline="0" dirty="0" smtClean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45695" marB="45695">
                    <a:noFill/>
                  </a:tcPr>
                </a:tc>
              </a:tr>
            </a:tbl>
          </a:graphicData>
        </a:graphic>
      </p:graphicFrame>
      <p:sp>
        <p:nvSpPr>
          <p:cNvPr id="30731" name="TextBox 1"/>
          <p:cNvSpPr txBox="1">
            <a:spLocks noChangeArrowheads="1"/>
          </p:cNvSpPr>
          <p:nvPr/>
        </p:nvSpPr>
        <p:spPr bwMode="auto">
          <a:xfrm>
            <a:off x="1527561" y="958056"/>
            <a:ext cx="59213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2400">
                <a:solidFill>
                  <a:srgbClr val="4D4D4D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777777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en-US" altLang="en-US" sz="1800" b="1" dirty="0">
                <a:solidFill>
                  <a:srgbClr val="002060"/>
                </a:solidFill>
                <a:latin typeface="Arial" pitchFamily="34" charset="0"/>
              </a:rPr>
              <a:t>Percent of Adults Who Report Positive Well-Being</a:t>
            </a:r>
          </a:p>
        </p:txBody>
      </p:sp>
    </p:spTree>
    <p:extLst>
      <p:ext uri="{BB962C8B-B14F-4D97-AF65-F5344CB8AC3E}">
        <p14:creationId xmlns:p14="http://schemas.microsoft.com/office/powerpoint/2010/main" val="381124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09600" y="9144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102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20599"/>
            <a:ext cx="7620000" cy="532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47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dirty="0"/>
              <a:t>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n-US" dirty="0"/>
              <a:t>Establish collaborative health assessment and strategic health improvement planning processes throughout the Commonwealth </a:t>
            </a:r>
            <a:r>
              <a:rPr lang="en-US" dirty="0" smtClean="0"/>
              <a:t>that </a:t>
            </a:r>
            <a:r>
              <a:rPr lang="en-US" dirty="0"/>
              <a:t>include public health, health care systems, and community partners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Align </a:t>
            </a:r>
            <a:r>
              <a:rPr lang="en-US" dirty="0"/>
              <a:t>health system community benefit programs with community health improvement plans </a:t>
            </a:r>
          </a:p>
          <a:p>
            <a:pPr marL="457200" indent="-457200">
              <a:buFont typeface="+mj-lt"/>
              <a:buAutoNum type="arabicPeriod"/>
              <a:defRPr/>
            </a:pPr>
            <a:endParaRPr lang="en-US" dirty="0" smtClean="0"/>
          </a:p>
          <a:p>
            <a:pPr marL="457200" indent="-457200">
              <a:buFont typeface="+mj-lt"/>
              <a:buAutoNum type="arabicPeriod"/>
              <a:defRPr/>
            </a:pPr>
            <a:r>
              <a:rPr lang="en-US" dirty="0" smtClean="0"/>
              <a:t>Enhance </a:t>
            </a:r>
            <a:r>
              <a:rPr lang="en-US" dirty="0"/>
              <a:t>data systems and public health information technology to collect, manage, track, analyze, and report state and county-level data for use in health assessments</a:t>
            </a:r>
            <a:r>
              <a:rPr lang="en-US" i="1" dirty="0"/>
              <a:t> </a:t>
            </a:r>
            <a:r>
              <a:rPr lang="en-US" b="1" dirty="0"/>
              <a:t> </a:t>
            </a:r>
            <a:endParaRPr lang="en-US" dirty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73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68313"/>
            <a:ext cx="5116513" cy="585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20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0"/>
            <a:ext cx="7620000" cy="1143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</a:rPr>
              <a:t>Questions ?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29343" y="4876800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400" b="1" dirty="0" smtClean="0"/>
              <a:t>Contact Info:</a:t>
            </a:r>
          </a:p>
          <a:p>
            <a:r>
              <a:rPr lang="en-US" sz="2400" dirty="0" smtClean="0"/>
              <a:t>Elizabeth Beasley, MPH</a:t>
            </a:r>
          </a:p>
          <a:p>
            <a:r>
              <a:rPr lang="en-US" sz="2400" dirty="0" smtClean="0">
                <a:hlinkClick r:id="rId2"/>
              </a:rPr>
              <a:t>Elizabeth.Beasley@vdh.virginia.gov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6587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42312" y="446717"/>
            <a:ext cx="7620000" cy="685800"/>
          </a:xfrm>
        </p:spPr>
        <p:txBody>
          <a:bodyPr>
            <a:normAutofit/>
          </a:bodyPr>
          <a:lstStyle/>
          <a:p>
            <a:r>
              <a:rPr lang="en-US" sz="3100" b="1" dirty="0" smtClean="0"/>
              <a:t>Percent Change in Population, </a:t>
            </a:r>
            <a:r>
              <a:rPr lang="en-US" sz="2700" dirty="0" smtClean="0"/>
              <a:t>2010-14</a:t>
            </a:r>
            <a:endParaRPr lang="en-US" sz="2700" dirty="0"/>
          </a:p>
        </p:txBody>
      </p:sp>
      <p:sp>
        <p:nvSpPr>
          <p:cNvPr id="5" name="TextBox 1"/>
          <p:cNvSpPr txBox="1"/>
          <p:nvPr/>
        </p:nvSpPr>
        <p:spPr>
          <a:xfrm>
            <a:off x="6526277" y="6465465"/>
            <a:ext cx="25737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US Census Bureau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413867"/>
              </p:ext>
            </p:extLst>
          </p:nvPr>
        </p:nvGraphicFramePr>
        <p:xfrm>
          <a:off x="195943" y="1802137"/>
          <a:ext cx="8915400" cy="4634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26077" y="1111146"/>
            <a:ext cx="3200400" cy="67710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 panose="020B0603020202020204" pitchFamily="34" charset="0"/>
              </a:rPr>
              <a:t>TJHD </a:t>
            </a:r>
          </a:p>
          <a:p>
            <a:pPr algn="ctr"/>
            <a:r>
              <a:rPr lang="en-US" sz="2000" b="1" dirty="0" smtClean="0">
                <a:latin typeface="Trebuchet MS" panose="020B0603020202020204" pitchFamily="34" charset="0"/>
              </a:rPr>
              <a:t>244,403 </a:t>
            </a:r>
            <a:r>
              <a:rPr lang="en-US" dirty="0" smtClean="0">
                <a:latin typeface="Trebuchet MS" panose="020B0603020202020204" pitchFamily="34" charset="0"/>
              </a:rPr>
              <a:t>in 2014</a:t>
            </a:r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7800" y="1111146"/>
            <a:ext cx="3200400" cy="677108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rebuchet MS" panose="020B0603020202020204" pitchFamily="34" charset="0"/>
              </a:rPr>
              <a:t>TJHD </a:t>
            </a:r>
          </a:p>
          <a:p>
            <a:pPr algn="ctr"/>
            <a:r>
              <a:rPr lang="en-US" sz="2000" b="1" dirty="0" smtClean="0">
                <a:latin typeface="Trebuchet MS" panose="020B0603020202020204" pitchFamily="34" charset="0"/>
              </a:rPr>
              <a:t>234,</a:t>
            </a:r>
            <a:r>
              <a:rPr lang="en-US" b="1" dirty="0" smtClean="0">
                <a:latin typeface="Trebuchet MS" panose="020B0603020202020204" pitchFamily="34" charset="0"/>
              </a:rPr>
              <a:t>712</a:t>
            </a:r>
            <a:r>
              <a:rPr lang="en-US" dirty="0" smtClean="0">
                <a:latin typeface="Trebuchet MS" panose="020B0603020202020204" pitchFamily="34" charset="0"/>
              </a:rPr>
              <a:t> in 2010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53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5334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TJHD Population by Race, </a:t>
            </a:r>
            <a:r>
              <a:rPr lang="en-US" sz="2700" dirty="0" smtClean="0"/>
              <a:t>2014</a:t>
            </a:r>
            <a:endParaRPr lang="en-US" sz="2700" dirty="0"/>
          </a:p>
        </p:txBody>
      </p:sp>
      <p:sp>
        <p:nvSpPr>
          <p:cNvPr id="5" name="TextBox 1"/>
          <p:cNvSpPr txBox="1"/>
          <p:nvPr/>
        </p:nvSpPr>
        <p:spPr>
          <a:xfrm>
            <a:off x="5791200" y="6444018"/>
            <a:ext cx="257374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baseline="0" dirty="0" smtClean="0">
                <a:latin typeface="+mj-lt"/>
              </a:rPr>
              <a:t>Source: US Census Bureau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383137"/>
              </p:ext>
            </p:extLst>
          </p:nvPr>
        </p:nvGraphicFramePr>
        <p:xfrm>
          <a:off x="304800" y="990600"/>
          <a:ext cx="8686800" cy="57582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381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685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Population with Disabilities</a:t>
            </a:r>
            <a:r>
              <a:rPr lang="en-US" sz="3100" dirty="0" smtClean="0"/>
              <a:t>, </a:t>
            </a:r>
            <a:br>
              <a:rPr lang="en-US" sz="3100" dirty="0" smtClean="0"/>
            </a:br>
            <a:r>
              <a:rPr lang="en-US" sz="3100" dirty="0" smtClean="0"/>
              <a:t>Adults (2013) &amp; Children (</a:t>
            </a:r>
            <a:r>
              <a:rPr lang="en-US" sz="2700" dirty="0" smtClean="0"/>
              <a:t>School Year 2013-14)</a:t>
            </a:r>
            <a:endParaRPr lang="en-US" sz="2700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17208065"/>
              </p:ext>
            </p:extLst>
          </p:nvPr>
        </p:nvGraphicFramePr>
        <p:xfrm>
          <a:off x="762000" y="1349670"/>
          <a:ext cx="7391398" cy="5012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95400" y="6362464"/>
            <a:ext cx="71628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dirty="0">
                <a:latin typeface="+mj-lt"/>
              </a:rPr>
              <a:t>S</a:t>
            </a:r>
            <a:r>
              <a:rPr lang="en-US" sz="1200" dirty="0" smtClean="0">
                <a:latin typeface="+mj-lt"/>
              </a:rPr>
              <a:t>ources: Social </a:t>
            </a:r>
            <a:r>
              <a:rPr lang="en-US" sz="1200" dirty="0">
                <a:latin typeface="+mj-lt"/>
              </a:rPr>
              <a:t>Security </a:t>
            </a:r>
            <a:r>
              <a:rPr lang="en-US" sz="1200" dirty="0" smtClean="0">
                <a:latin typeface="+mj-lt"/>
              </a:rPr>
              <a:t>Administration (All Ages, 2013) </a:t>
            </a:r>
            <a:r>
              <a:rPr lang="en-US" sz="1200" dirty="0">
                <a:latin typeface="+mj-lt"/>
              </a:rPr>
              <a:t>and the </a:t>
            </a:r>
            <a:r>
              <a:rPr lang="en-US" sz="1200" dirty="0" smtClean="0">
                <a:latin typeface="+mj-lt"/>
              </a:rPr>
              <a:t>Virginia Department of Education </a:t>
            </a:r>
            <a:r>
              <a:rPr lang="en-US" sz="1200" dirty="0">
                <a:latin typeface="+mj-lt"/>
              </a:rPr>
              <a:t>Special Education Child Count </a:t>
            </a:r>
            <a:r>
              <a:rPr lang="en-US" sz="1200" dirty="0" smtClean="0">
                <a:latin typeface="+mj-lt"/>
              </a:rPr>
              <a:t>Reports (Children, 2014-15 School Year) </a:t>
            </a:r>
            <a:endParaRPr lang="en-US" sz="1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5213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620000" cy="685800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>Population Served by Region 10 </a:t>
            </a:r>
            <a:r>
              <a:rPr lang="en-US" sz="3100" b="1" dirty="0" err="1" smtClean="0"/>
              <a:t>CSB</a:t>
            </a:r>
            <a:r>
              <a:rPr lang="en-US" sz="3100" dirty="0" smtClean="0"/>
              <a:t>, </a:t>
            </a:r>
            <a:r>
              <a:rPr lang="en-US" sz="2700" dirty="0" smtClean="0"/>
              <a:t>FY 2015</a:t>
            </a:r>
            <a:endParaRPr lang="en-US" sz="2700" dirty="0"/>
          </a:p>
        </p:txBody>
      </p:sp>
      <p:sp>
        <p:nvSpPr>
          <p:cNvPr id="6" name="TextBox 1"/>
          <p:cNvSpPr txBox="1"/>
          <p:nvPr/>
        </p:nvSpPr>
        <p:spPr>
          <a:xfrm>
            <a:off x="5715000" y="6444018"/>
            <a:ext cx="3124200" cy="20699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baseline="0" dirty="0" smtClean="0">
                <a:latin typeface="+mj-lt"/>
              </a:rPr>
              <a:t>Source: Region 10</a:t>
            </a:r>
            <a:r>
              <a:rPr lang="en-US" sz="1200" dirty="0" smtClean="0">
                <a:latin typeface="+mj-lt"/>
              </a:rPr>
              <a:t>  FY 2015 Report</a:t>
            </a:r>
            <a:endParaRPr lang="en-US" sz="1200" dirty="0">
              <a:latin typeface="+mj-lt"/>
            </a:endParaRP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6371492"/>
              </p:ext>
            </p:extLst>
          </p:nvPr>
        </p:nvGraphicFramePr>
        <p:xfrm>
          <a:off x="762000" y="1600200"/>
          <a:ext cx="75438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427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Overr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Urban">
    <a:dk1>
      <a:sysClr val="windowText" lastClr="000000"/>
    </a:dk1>
    <a:lt1>
      <a:sysClr val="window" lastClr="FFFFFF"/>
    </a:lt1>
    <a:dk2>
      <a:srgbClr val="424456"/>
    </a:dk2>
    <a:lt2>
      <a:srgbClr val="DEDEDE"/>
    </a:lt2>
    <a:accent1>
      <a:srgbClr val="53548A"/>
    </a:accent1>
    <a:accent2>
      <a:srgbClr val="438086"/>
    </a:accent2>
    <a:accent3>
      <a:srgbClr val="A04DA3"/>
    </a:accent3>
    <a:accent4>
      <a:srgbClr val="C4652D"/>
    </a:accent4>
    <a:accent5>
      <a:srgbClr val="8B5D3D"/>
    </a:accent5>
    <a:accent6>
      <a:srgbClr val="5C92B5"/>
    </a:accent6>
    <a:hlink>
      <a:srgbClr val="67AFBD"/>
    </a:hlink>
    <a:folHlink>
      <a:srgbClr val="C2A874"/>
    </a:folHlink>
  </a:clrScheme>
</a:themeOverride>
</file>

<file path=ppt/theme/themeOverride2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3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4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ppt/theme/themeOverride5.xml><?xml version="1.0" encoding="utf-8"?>
<a:themeOverride xmlns:a="http://schemas.openxmlformats.org/drawingml/2006/main">
  <a:clrScheme name="Austin">
    <a:dk1>
      <a:sysClr val="windowText" lastClr="000000"/>
    </a:dk1>
    <a:lt1>
      <a:sysClr val="window" lastClr="FFFFFF"/>
    </a:lt1>
    <a:dk2>
      <a:srgbClr val="3E3D2D"/>
    </a:dk2>
    <a:lt2>
      <a:srgbClr val="CAF278"/>
    </a:lt2>
    <a:accent1>
      <a:srgbClr val="94C600"/>
    </a:accent1>
    <a:accent2>
      <a:srgbClr val="71685A"/>
    </a:accent2>
    <a:accent3>
      <a:srgbClr val="FF6700"/>
    </a:accent3>
    <a:accent4>
      <a:srgbClr val="909465"/>
    </a:accent4>
    <a:accent5>
      <a:srgbClr val="956B43"/>
    </a:accent5>
    <a:accent6>
      <a:srgbClr val="FEA022"/>
    </a:accent6>
    <a:hlink>
      <a:srgbClr val="E68200"/>
    </a:hlink>
    <a:folHlink>
      <a:srgbClr val="FFA94A"/>
    </a:folHlink>
  </a:clrScheme>
  <a:fontScheme name="Austin">
    <a:maj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Century Gothic"/>
      <a:ea typeface=""/>
      <a:cs typeface=""/>
      <a:font script="Jpan" typeface="ＭＳ ゴシック"/>
      <a:font script="Hang" typeface="HY중고딕"/>
      <a:font script="Hans" typeface="幼圆"/>
      <a:font script="Hant" typeface="微軟正黑體"/>
      <a:font script="Arab" typeface="Tahoma"/>
      <a:font script="Hebr" typeface="Gisha"/>
      <a:font script="Thai" typeface="Dillen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Verdana"/>
      <a:font script="Uigh" typeface="Microsoft Uighur"/>
      <a:font script="Geor" typeface="Sylfaen"/>
    </a:minorFont>
  </a:fontScheme>
  <a:fmtScheme name="Pushpin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  <a:lumMod val="100000"/>
            </a:schemeClr>
          </a:gs>
          <a:gs pos="40000">
            <a:schemeClr val="phClr">
              <a:tint val="60000"/>
              <a:satMod val="130000"/>
              <a:lumMod val="100000"/>
            </a:schemeClr>
          </a:gs>
          <a:gs pos="100000">
            <a:schemeClr val="phClr">
              <a:tint val="96000"/>
              <a:lumMod val="108000"/>
            </a:schemeClr>
          </a:gs>
        </a:gsLst>
        <a:lin ang="5400000" scaled="0"/>
      </a:gradFill>
      <a:gradFill rotWithShape="1">
        <a:gsLst>
          <a:gs pos="0">
            <a:schemeClr val="phClr"/>
          </a:gs>
          <a:gs pos="100000">
            <a:schemeClr val="phClr">
              <a:shade val="76000"/>
              <a:lumMod val="90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80000"/>
            <a:lumMod val="9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</a:effectStyle>
      <a:effectStyle>
        <a:effectLst>
          <a:outerShdw blurRad="38100" dist="38100" dir="4800000" sx="96000" sy="96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3240000"/>
          </a:lightRig>
        </a:scene3d>
        <a:sp3d>
          <a:bevelT w="28575" h="28575"/>
        </a:sp3d>
      </a:effectStyle>
    </a:effectStyleLst>
    <a:bgFillStyleLst>
      <a:solidFill>
        <a:schemeClr val="phClr">
          <a:tint val="93000"/>
        </a:schemeClr>
      </a:solidFill>
      <a:blipFill rotWithShape="1">
        <a:blip xmlns:r="http://schemas.openxmlformats.org/officeDocument/2006/relationships" r:embed="rId1">
          <a:duotone>
            <a:schemeClr val="phClr">
              <a:shade val="80000"/>
              <a:satMod val="140000"/>
              <a:lumMod val="50000"/>
            </a:schemeClr>
            <a:schemeClr val="phClr">
              <a:tint val="95000"/>
              <a:satMod val="180000"/>
              <a:lumMod val="160000"/>
            </a:schemeClr>
          </a:duotone>
        </a:blip>
        <a:stretch/>
      </a:blipFill>
      <a:blipFill rotWithShape="1">
        <a:blip xmlns:r="http://schemas.openxmlformats.org/officeDocument/2006/relationships" r:embed="rId2">
          <a:duotone>
            <a:schemeClr val="phClr">
              <a:tint val="98000"/>
              <a:shade val="90000"/>
              <a:satMod val="120000"/>
              <a:lumMod val="54000"/>
            </a:schemeClr>
            <a:schemeClr val="phClr">
              <a:tint val="80000"/>
              <a:satMod val="160000"/>
              <a:lumMod val="140000"/>
            </a:schemeClr>
          </a:duotone>
        </a:blip>
        <a:stretch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10555</TotalTime>
  <Words>1896</Words>
  <Application>Microsoft Office PowerPoint</Application>
  <PresentationFormat>On-screen Show (4:3)</PresentationFormat>
  <Paragraphs>279</Paragraphs>
  <Slides>56</Slides>
  <Notes>41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Urban</vt:lpstr>
      <vt:lpstr>Improving Community Health  through Planning and Partnerships</vt:lpstr>
      <vt:lpstr>Things to keep in mind…</vt:lpstr>
      <vt:lpstr>Today’s Plan:</vt:lpstr>
      <vt:lpstr>PowerPoint Presentation</vt:lpstr>
      <vt:lpstr>Demographics</vt:lpstr>
      <vt:lpstr>Percent Change in Population, 2010-14</vt:lpstr>
      <vt:lpstr>TJHD Population by Race, 2014</vt:lpstr>
      <vt:lpstr>Population with Disabilities,  Adults (2013) &amp; Children (School Year 2013-14)</vt:lpstr>
      <vt:lpstr>Population Served by Region 10 CSB, FY 2015</vt:lpstr>
      <vt:lpstr>School Readiness, School Years 2010-11 to 2014-15</vt:lpstr>
      <vt:lpstr>Socioeconomics</vt:lpstr>
      <vt:lpstr>PowerPoint Presentation</vt:lpstr>
      <vt:lpstr>Self-Sufficiency (Orange Dot)  Year</vt:lpstr>
      <vt:lpstr>Median Household Income, 2010-14</vt:lpstr>
      <vt:lpstr>Health Resource Availability</vt:lpstr>
      <vt:lpstr>PowerPoint Presentation</vt:lpstr>
      <vt:lpstr>PowerPoint Presentation</vt:lpstr>
      <vt:lpstr>PowerPoint Presentation</vt:lpstr>
      <vt:lpstr>PowerPoint Presentation</vt:lpstr>
      <vt:lpstr>Percent of Adults with no Health Insurance, 2005-13</vt:lpstr>
      <vt:lpstr>Percent of Children with No Health Insurance, 2006-13</vt:lpstr>
      <vt:lpstr>Percent of Children with No Health Insurance, 2006-13</vt:lpstr>
      <vt:lpstr>Percent Children Ages 0-17 Years, Enrolled in Medicaid, FY 2015</vt:lpstr>
      <vt:lpstr>Percent Adults Ages 18-64 Years Enrolled in Medicaid by Age Group, FY 2015</vt:lpstr>
      <vt:lpstr>Percent Adults Aged 65+ Years Enrolled in Medicaid, FY 2015</vt:lpstr>
      <vt:lpstr>Section Two: Strengths and Risks in Our Community</vt:lpstr>
      <vt:lpstr>Percent Vacant Housing Units, TJHD, 2009-13 </vt:lpstr>
      <vt:lpstr>Rate per 10,000 HUD Assisted Housing Units, 2013 </vt:lpstr>
      <vt:lpstr>Homelessness in TJHD, 2015</vt:lpstr>
      <vt:lpstr>Homelessness in TJHD By Age Group, 2015</vt:lpstr>
      <vt:lpstr>Length of Time Experiencing Homelessness, 2015</vt:lpstr>
      <vt:lpstr>TJHD Food Stores by Type per 1,000 Population, 2007-12</vt:lpstr>
      <vt:lpstr>SNAP and WIC Authorized Stores per 1,000 Population in TJHD, 2008-12 </vt:lpstr>
      <vt:lpstr>Low Access </vt:lpstr>
      <vt:lpstr>Population with Low Access to Store, 2010</vt:lpstr>
      <vt:lpstr>Food Insecurity, 2012 &amp; 2013</vt:lpstr>
      <vt:lpstr>Food Environment Index, 2012 &amp; 2013</vt:lpstr>
      <vt:lpstr>Community Resources</vt:lpstr>
      <vt:lpstr>Child Care</vt:lpstr>
      <vt:lpstr>Percent of Population with Adequate Access to Locations for Physical Activity, 2013-14</vt:lpstr>
      <vt:lpstr>JAUNT, Number of Passengers by Type of Ride, FY 2010-15</vt:lpstr>
      <vt:lpstr>Community Safety</vt:lpstr>
      <vt:lpstr>Reported Crime Incidents per 100,000 Population, TJHD, 2000-14 </vt:lpstr>
      <vt:lpstr>DUI Arrests per 100,000 Population, 2004-14</vt:lpstr>
      <vt:lpstr>DUI Arrests per 100,000 Population, 2004-14</vt:lpstr>
      <vt:lpstr>Drug / Narcotic Arrests per 100,000 Population, 2004-14 </vt:lpstr>
      <vt:lpstr>Drug / Narcotic Arrests per 100,000 Population, 2004-14 </vt:lpstr>
      <vt:lpstr>School Violence,  Incidence by Type per 1,000 Students, 2008-12</vt:lpstr>
      <vt:lpstr>2016 County Health Rankings  Just Released Today</vt:lpstr>
      <vt:lpstr>PowerPoint Presentation</vt:lpstr>
      <vt:lpstr>Metrics</vt:lpstr>
      <vt:lpstr>PowerPoint Presentation</vt:lpstr>
      <vt:lpstr>PowerPoint Presentation</vt:lpstr>
      <vt:lpstr>Strategies</vt:lpstr>
      <vt:lpstr>PowerPoint Presentation</vt:lpstr>
      <vt:lpstr>Questions ?</vt:lpstr>
    </vt:vector>
  </TitlesOfParts>
  <Company>Virginia IT Infrastructure Partnership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 3 Branding</dc:title>
  <dc:creator>ipc63501</dc:creator>
  <cp:lastModifiedBy>Jillian Regan</cp:lastModifiedBy>
  <cp:revision>575</cp:revision>
  <dcterms:created xsi:type="dcterms:W3CDTF">2015-12-15T18:55:50Z</dcterms:created>
  <dcterms:modified xsi:type="dcterms:W3CDTF">2016-03-29T19:51:34Z</dcterms:modified>
</cp:coreProperties>
</file>