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9" r:id="rId3"/>
    <p:sldId id="260" r:id="rId4"/>
    <p:sldId id="261" r:id="rId5"/>
    <p:sldId id="262" r:id="rId6"/>
    <p:sldId id="263" r:id="rId7"/>
    <p:sldId id="264" r:id="rId8"/>
    <p:sldId id="265" r:id="rId9"/>
    <p:sldId id="266" r:id="rId10"/>
    <p:sldId id="269" r:id="rId11"/>
    <p:sldId id="270" r:id="rId12"/>
    <p:sldId id="271" r:id="rId13"/>
    <p:sldId id="272" r:id="rId14"/>
    <p:sldId id="274" r:id="rId15"/>
    <p:sldId id="273" r:id="rId16"/>
    <p:sldId id="275" r:id="rId17"/>
    <p:sldId id="258"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55" autoAdjust="0"/>
  </p:normalViewPr>
  <p:slideViewPr>
    <p:cSldViewPr>
      <p:cViewPr>
        <p:scale>
          <a:sx n="70" d="100"/>
          <a:sy n="70" d="100"/>
        </p:scale>
        <p:origin x="-514" y="-2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A267EFCD-D801-49E8-932D-56027BCBD5A4}" type="datetimeFigureOut">
              <a:rPr lang="en-US" smtClean="0"/>
              <a:pPr/>
              <a:t>11/23/2015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C3B81751-F66A-4664-9037-1F674A866C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5C816B-CDE4-450C-A1DD-309B320F10B2}"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39910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514350" indent="-514350" eaLnBrk="1" fontAlgn="auto" hangingPunct="1">
              <a:spcBef>
                <a:spcPts val="0"/>
              </a:spcBef>
              <a:spcAft>
                <a:spcPts val="0"/>
              </a:spcAft>
              <a:defRPr/>
            </a:pPr>
            <a:r>
              <a:rPr lang="en-US" b="1" u="sng" dirty="0" smtClean="0"/>
              <a:t>CHA</a:t>
            </a:r>
          </a:p>
          <a:p>
            <a:pPr marL="514350" indent="-514350" eaLnBrk="1" fontAlgn="auto" hangingPunct="1">
              <a:spcBef>
                <a:spcPts val="0"/>
              </a:spcBef>
              <a:spcAft>
                <a:spcPts val="0"/>
              </a:spcAft>
              <a:defRPr/>
            </a:pPr>
            <a:r>
              <a:rPr lang="en-US" dirty="0" smtClean="0"/>
              <a:t>Meet with locality groups within PD 10 for buy-in</a:t>
            </a:r>
          </a:p>
          <a:p>
            <a:pPr marL="514350" indent="-514350" eaLnBrk="1" fontAlgn="auto" hangingPunct="1">
              <a:spcBef>
                <a:spcPts val="0"/>
              </a:spcBef>
              <a:spcAft>
                <a:spcPts val="0"/>
              </a:spcAft>
              <a:defRPr/>
            </a:pPr>
            <a:endParaRPr lang="en-US" sz="800" dirty="0" smtClean="0"/>
          </a:p>
          <a:p>
            <a:pPr marL="514350" indent="-514350" eaLnBrk="1" fontAlgn="auto" hangingPunct="1">
              <a:spcBef>
                <a:spcPts val="0"/>
              </a:spcBef>
              <a:spcAft>
                <a:spcPts val="0"/>
              </a:spcAft>
              <a:defRPr/>
            </a:pPr>
            <a:r>
              <a:rPr lang="en-US" dirty="0" smtClean="0"/>
              <a:t>Collect, present, discuss and get feedback regarding local data for each locality </a:t>
            </a:r>
          </a:p>
          <a:p>
            <a:pPr marL="514350" indent="-514350" eaLnBrk="1" fontAlgn="auto" hangingPunct="1">
              <a:spcBef>
                <a:spcPts val="0"/>
              </a:spcBef>
              <a:spcAft>
                <a:spcPts val="0"/>
              </a:spcAft>
              <a:defRPr/>
            </a:pPr>
            <a:endParaRPr lang="en-US" sz="800" dirty="0" smtClean="0"/>
          </a:p>
          <a:p>
            <a:pPr marL="514350" indent="-514350" eaLnBrk="1" fontAlgn="auto" hangingPunct="1">
              <a:spcBef>
                <a:spcPts val="0"/>
              </a:spcBef>
              <a:spcAft>
                <a:spcPts val="0"/>
              </a:spcAft>
              <a:defRPr/>
            </a:pPr>
            <a:r>
              <a:rPr lang="en-US" dirty="0" smtClean="0"/>
              <a:t>Create written Community Health Profile(s)</a:t>
            </a:r>
          </a:p>
          <a:p>
            <a:pPr marL="514350" indent="-514350" eaLnBrk="1" fontAlgn="auto" hangingPunct="1">
              <a:spcBef>
                <a:spcPts val="0"/>
              </a:spcBef>
              <a:spcAft>
                <a:spcPts val="0"/>
              </a:spcAft>
              <a:defRPr/>
            </a:pPr>
            <a:endParaRPr lang="en-US" sz="800" dirty="0" smtClean="0"/>
          </a:p>
          <a:p>
            <a:pPr marL="514350" indent="-514350" eaLnBrk="1" fontAlgn="auto" hangingPunct="1">
              <a:spcBef>
                <a:spcPts val="0"/>
              </a:spcBef>
              <a:spcAft>
                <a:spcPts val="0"/>
              </a:spcAft>
              <a:defRPr/>
            </a:pPr>
            <a:r>
              <a:rPr lang="en-US" dirty="0" smtClean="0"/>
              <a:t>Have locality groups prioritize local health issues and conduct Forces of Change assessment</a:t>
            </a:r>
          </a:p>
          <a:p>
            <a:pPr marL="514350" indent="-514350" eaLnBrk="1" fontAlgn="auto" hangingPunct="1">
              <a:spcBef>
                <a:spcPts val="0"/>
              </a:spcBef>
              <a:spcAft>
                <a:spcPts val="0"/>
              </a:spcAft>
              <a:defRPr/>
            </a:pPr>
            <a:endParaRPr lang="en-US" b="1" u="sng" dirty="0" smtClean="0"/>
          </a:p>
          <a:p>
            <a:pPr marL="514350" indent="-514350" eaLnBrk="1" fontAlgn="auto" hangingPunct="1">
              <a:spcBef>
                <a:spcPts val="0"/>
              </a:spcBef>
              <a:spcAft>
                <a:spcPts val="0"/>
              </a:spcAft>
              <a:defRPr/>
            </a:pPr>
            <a:r>
              <a:rPr lang="en-US" b="1" u="sng" dirty="0" smtClean="0"/>
              <a:t>CHIP</a:t>
            </a:r>
          </a:p>
          <a:p>
            <a:pPr marL="514350" indent="-514350" eaLnBrk="1" fontAlgn="auto" hangingPunct="1">
              <a:spcBef>
                <a:spcPts val="0"/>
              </a:spcBef>
              <a:spcAft>
                <a:spcPts val="0"/>
              </a:spcAft>
              <a:defRPr/>
            </a:pPr>
            <a:r>
              <a:rPr lang="en-US" dirty="0" smtClean="0"/>
              <a:t>Funnel data/priorities to district-wide group</a:t>
            </a:r>
          </a:p>
          <a:p>
            <a:pPr marL="514350" indent="-514350" eaLnBrk="1" fontAlgn="auto" hangingPunct="1">
              <a:spcBef>
                <a:spcPts val="0"/>
              </a:spcBef>
              <a:spcAft>
                <a:spcPts val="0"/>
              </a:spcAft>
              <a:defRPr/>
            </a:pPr>
            <a:endParaRPr lang="en-US" sz="800" dirty="0" smtClean="0"/>
          </a:p>
          <a:p>
            <a:pPr marL="514350" indent="-514350" eaLnBrk="1" fontAlgn="auto" hangingPunct="1">
              <a:spcBef>
                <a:spcPts val="0"/>
              </a:spcBef>
              <a:spcAft>
                <a:spcPts val="0"/>
              </a:spcAft>
              <a:defRPr/>
            </a:pPr>
            <a:r>
              <a:rPr lang="en-US" dirty="0" smtClean="0"/>
              <a:t>Develop district-wide, action-oriented CHIP using evidence-based strategies </a:t>
            </a:r>
          </a:p>
          <a:p>
            <a:pPr eaLnBrk="1" fontAlgn="auto" hangingPunct="1">
              <a:spcBef>
                <a:spcPts val="0"/>
              </a:spcBef>
              <a:spcAft>
                <a:spcPts val="0"/>
              </a:spcAft>
              <a:defRPr/>
            </a:pPr>
            <a:endParaRPr lang="en-US" dirty="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ECCE8B-E591-41AA-A097-F928660010A1}" type="slidenum">
              <a:rPr lang="en-US" smtClean="0">
                <a:solidFill>
                  <a:prstClr val="black"/>
                </a:solidFill>
              </a:rPr>
              <a:pPr fontAlgn="base">
                <a:spcBef>
                  <a:spcPct val="0"/>
                </a:spcBef>
                <a:spcAft>
                  <a:spcPct val="0"/>
                </a:spcAft>
                <a:defRPr/>
              </a:pPr>
              <a:t>14</a:t>
            </a:fld>
            <a:endParaRPr 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Mobilizing for Action through Planning and Partnerships (MAPP) is a community-driven strategic planning process for improving community health. Facilitated by public health leaders, this framework helps communities apply strategic thinking to prioritize public health issues and identify resources to address them. MAPP is not an agency-focused assessment process; rather, it is an interactive process that can improve the efficiency, effectiveness, and ultimately the performance of local public health systems.</a:t>
            </a:r>
          </a:p>
          <a:p>
            <a:endParaRPr lang="en-US" dirty="0"/>
          </a:p>
        </p:txBody>
      </p:sp>
      <p:sp>
        <p:nvSpPr>
          <p:cNvPr id="4" name="Slide Number Placeholder 3"/>
          <p:cNvSpPr>
            <a:spLocks noGrp="1"/>
          </p:cNvSpPr>
          <p:nvPr>
            <p:ph type="sldNum" sz="quarter" idx="10"/>
          </p:nvPr>
        </p:nvSpPr>
        <p:spPr/>
        <p:txBody>
          <a:bodyPr/>
          <a:lstStyle/>
          <a:p>
            <a:fld id="{C3B81751-F66A-4664-9037-1F674A866C1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who is missing at the table? Who</a:t>
            </a:r>
            <a:r>
              <a:rPr lang="en-US" baseline="0" dirty="0" smtClean="0"/>
              <a:t> else should we invite?</a:t>
            </a:r>
          </a:p>
          <a:p>
            <a:r>
              <a:rPr lang="en-US" baseline="0" dirty="0" smtClean="0"/>
              <a:t>If you can’t make it (if you miss </a:t>
            </a:r>
            <a:r>
              <a:rPr lang="en-US" baseline="0" smtClean="0"/>
              <a:t>a meeting), </a:t>
            </a:r>
            <a:r>
              <a:rPr lang="en-US" baseline="0" dirty="0" smtClean="0"/>
              <a:t>is there someone from your organization who can attend in </a:t>
            </a:r>
            <a:r>
              <a:rPr lang="en-US" baseline="0" smtClean="0"/>
              <a:t>your place? </a:t>
            </a:r>
            <a:endParaRPr lang="en-US"/>
          </a:p>
        </p:txBody>
      </p:sp>
      <p:sp>
        <p:nvSpPr>
          <p:cNvPr id="4" name="Slide Number Placeholder 3"/>
          <p:cNvSpPr>
            <a:spLocks noGrp="1"/>
          </p:cNvSpPr>
          <p:nvPr>
            <p:ph type="sldNum" sz="quarter" idx="10"/>
          </p:nvPr>
        </p:nvSpPr>
        <p:spPr/>
        <p:txBody>
          <a:bodyPr/>
          <a:lstStyle/>
          <a:p>
            <a:fld id="{C3B81751-F66A-4664-9037-1F674A866C1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 ownership</a:t>
            </a:r>
            <a:r>
              <a:rPr lang="en-US" baseline="0" dirty="0" smtClean="0"/>
              <a:t> is the fundamental component of MAPP.  The community’s strengths, needs, and desires drive the process. </a:t>
            </a:r>
            <a:endParaRPr lang="en-US" dirty="0"/>
          </a:p>
        </p:txBody>
      </p:sp>
      <p:sp>
        <p:nvSpPr>
          <p:cNvPr id="4" name="Slide Number Placeholder 3"/>
          <p:cNvSpPr>
            <a:spLocks noGrp="1"/>
          </p:cNvSpPr>
          <p:nvPr>
            <p:ph type="sldNum" sz="quarter" idx="10"/>
          </p:nvPr>
        </p:nvSpPr>
        <p:spPr/>
        <p:txBody>
          <a:bodyPr/>
          <a:lstStyle/>
          <a:p>
            <a:pPr>
              <a:defRPr/>
            </a:pPr>
            <a:fld id="{BE95D6BF-210E-497B-AAFF-28DE7784ADA6}" type="slidenum">
              <a:rPr lang="en-US" smtClean="0">
                <a:solidFill>
                  <a:prstClr val="black"/>
                </a:solidFill>
              </a:rPr>
              <a:pPr>
                <a:defRPr/>
              </a:pPr>
              <a:t>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four assessments within the MAPP framework.</a:t>
            </a:r>
            <a:r>
              <a:rPr lang="en-US" baseline="0" dirty="0" smtClean="0"/>
              <a:t> </a:t>
            </a:r>
          </a:p>
          <a:p>
            <a:r>
              <a:rPr lang="en-US" baseline="0" dirty="0" smtClean="0"/>
              <a:t>Once the assessments are complete, issues are identified, and goals and strategies are developed.</a:t>
            </a:r>
          </a:p>
          <a:p>
            <a:r>
              <a:rPr lang="en-US" baseline="0" dirty="0" smtClean="0"/>
              <a:t>The last step is implementation. </a:t>
            </a:r>
          </a:p>
          <a:p>
            <a:r>
              <a:rPr lang="en-US" baseline="0" dirty="0" smtClean="0"/>
              <a:t>Since 2012, we have been implementing MAPP2Health, the district-wide community health improvement plan, which prioritized addressing obesity, access to mental health services, pregnancy outcomes, and tobacco use above the HP 2020 goal.</a:t>
            </a:r>
          </a:p>
          <a:p>
            <a:endParaRPr lang="en-US" dirty="0"/>
          </a:p>
        </p:txBody>
      </p:sp>
      <p:sp>
        <p:nvSpPr>
          <p:cNvPr id="4" name="Slide Number Placeholder 3"/>
          <p:cNvSpPr>
            <a:spLocks noGrp="1"/>
          </p:cNvSpPr>
          <p:nvPr>
            <p:ph type="sldNum" sz="quarter" idx="10"/>
          </p:nvPr>
        </p:nvSpPr>
        <p:spPr/>
        <p:txBody>
          <a:bodyPr/>
          <a:lstStyle/>
          <a:p>
            <a:pPr>
              <a:defRPr/>
            </a:pPr>
            <a:fld id="{BE95D6BF-210E-497B-AAFF-28DE7784ADA6}"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Success – Determine</a:t>
            </a:r>
            <a:r>
              <a:rPr lang="en-US" baseline="0" dirty="0" smtClean="0"/>
              <a:t> the necessity of understanding the MAPP Process – gain a clear understanding of why such a process is needed.  </a:t>
            </a:r>
          </a:p>
          <a:p>
            <a:r>
              <a:rPr lang="en-US" baseline="0" dirty="0" smtClean="0"/>
              <a:t>Helps focus planning efforts and assists in the </a:t>
            </a:r>
            <a:r>
              <a:rPr lang="en-US" baseline="0" dirty="0" err="1" smtClean="0"/>
              <a:t>recruitement</a:t>
            </a:r>
            <a:r>
              <a:rPr lang="en-US" baseline="0" dirty="0" smtClean="0"/>
              <a:t> and sustained </a:t>
            </a:r>
            <a:r>
              <a:rPr lang="en-US" baseline="0" dirty="0" err="1" smtClean="0"/>
              <a:t>involvment</a:t>
            </a:r>
            <a:r>
              <a:rPr lang="en-US" baseline="0" dirty="0" smtClean="0"/>
              <a:t> of participants</a:t>
            </a:r>
          </a:p>
          <a:p>
            <a:r>
              <a:rPr lang="en-US" baseline="0" dirty="0" smtClean="0"/>
              <a:t>Participants should consider the benefits they hope to gain from the process</a:t>
            </a:r>
          </a:p>
          <a:p>
            <a:endParaRPr lang="en-US" baseline="0" dirty="0" smtClean="0"/>
          </a:p>
          <a:p>
            <a:r>
              <a:rPr lang="en-US" b="1" baseline="0" dirty="0" smtClean="0">
                <a:solidFill>
                  <a:srgbClr val="FF0000"/>
                </a:solidFill>
              </a:rPr>
              <a:t>Why do you think it’s important to conduct community health assessments? </a:t>
            </a:r>
          </a:p>
          <a:p>
            <a:endParaRPr lang="en-US" baseline="0" dirty="0" smtClean="0"/>
          </a:p>
          <a:p>
            <a:r>
              <a:rPr lang="en-US" baseline="0" dirty="0" smtClean="0"/>
              <a:t>Six Steps!</a:t>
            </a:r>
          </a:p>
          <a:p>
            <a:r>
              <a:rPr lang="en-US" dirty="0" smtClean="0"/>
              <a:t>1. Identify and Organize participants – </a:t>
            </a:r>
          </a:p>
          <a:p>
            <a:endParaRPr lang="en-US" dirty="0" smtClean="0"/>
          </a:p>
          <a:p>
            <a:r>
              <a:rPr lang="en-US" dirty="0" smtClean="0"/>
              <a:t>2. Design</a:t>
            </a:r>
            <a:r>
              <a:rPr lang="en-US" baseline="0" dirty="0" smtClean="0"/>
              <a:t> the planning process - What will the process entail?  How long will it take? What results are we seeking? Who will do the work? </a:t>
            </a:r>
          </a:p>
          <a:p>
            <a:endParaRPr lang="en-US" baseline="0" dirty="0" smtClean="0"/>
          </a:p>
          <a:p>
            <a:r>
              <a:rPr lang="en-US" baseline="0" dirty="0" smtClean="0"/>
              <a:t>3. Develop a timeline and </a:t>
            </a:r>
            <a:r>
              <a:rPr lang="en-US" baseline="0" dirty="0" err="1" smtClean="0"/>
              <a:t>workplan</a:t>
            </a:r>
            <a:r>
              <a:rPr lang="en-US" baseline="0" dirty="0" smtClean="0"/>
              <a:t> that meets the community’s needs. </a:t>
            </a:r>
          </a:p>
          <a:p>
            <a:endParaRPr lang="en-US" baseline="0" dirty="0" smtClean="0"/>
          </a:p>
          <a:p>
            <a:r>
              <a:rPr lang="en-US" baseline="0" dirty="0" smtClean="0"/>
              <a:t>4. Assess resource needs and secure commitment. – Aside from staff time and energy, meeting space, refreshments, report production and printing, costs associated with info. gathering and data collection.  ID resources and sources for meeting those needs. Consider whether in-kind donations are possible. </a:t>
            </a:r>
          </a:p>
          <a:p>
            <a:endParaRPr lang="en-US" baseline="0" dirty="0" smtClean="0"/>
          </a:p>
          <a:p>
            <a:r>
              <a:rPr lang="en-US" baseline="0" dirty="0" smtClean="0"/>
              <a:t>5. Conduct a readiness assessment – The information collected in the previous four steps should provide a clear picture </a:t>
            </a:r>
          </a:p>
          <a:p>
            <a:endParaRPr lang="en-US" baseline="0" dirty="0" smtClean="0"/>
          </a:p>
          <a:p>
            <a:r>
              <a:rPr lang="en-US" baseline="0" dirty="0" smtClean="0"/>
              <a:t>6. Manage the process – the final step in organizing the MAPP process is to consider how the process will be managed as it moves forward. </a:t>
            </a:r>
            <a:endParaRPr lang="en-US" dirty="0"/>
          </a:p>
        </p:txBody>
      </p:sp>
      <p:sp>
        <p:nvSpPr>
          <p:cNvPr id="4" name="Slide Number Placeholder 3"/>
          <p:cNvSpPr>
            <a:spLocks noGrp="1"/>
          </p:cNvSpPr>
          <p:nvPr>
            <p:ph type="sldNum" sz="quarter" idx="10"/>
          </p:nvPr>
        </p:nvSpPr>
        <p:spPr/>
        <p:txBody>
          <a:bodyPr/>
          <a:lstStyle/>
          <a:p>
            <a:pPr>
              <a:defRPr/>
            </a:pPr>
            <a:fld id="{BE95D6BF-210E-497B-AAFF-28DE7784ADA6}" type="slidenum">
              <a:rPr lang="en-US" smtClean="0">
                <a:solidFill>
                  <a:prstClr val="black"/>
                </a:solidFill>
              </a:rPr>
              <a:pPr>
                <a:def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Phase</a:t>
            </a:r>
            <a:r>
              <a:rPr lang="en-US" baseline="0" dirty="0" smtClean="0"/>
              <a:t> II:</a:t>
            </a:r>
          </a:p>
          <a:p>
            <a:endParaRPr lang="en-US" baseline="0" dirty="0" smtClean="0"/>
          </a:p>
          <a:p>
            <a:r>
              <a:rPr lang="en-US" baseline="0" dirty="0" smtClean="0"/>
              <a:t>Guides the community through a collaborative and creative process that leads to a shared community vision and common values.  </a:t>
            </a:r>
          </a:p>
          <a:p>
            <a:endParaRPr lang="en-US" baseline="0" dirty="0" smtClean="0"/>
          </a:p>
          <a:p>
            <a:r>
              <a:rPr lang="en-US" baseline="0" dirty="0" smtClean="0"/>
              <a:t>Vision and values statements provide focus, purpose, and direction to the MAPP process so that participants collectively achieve a shared vision of the future.  </a:t>
            </a:r>
          </a:p>
          <a:p>
            <a:endParaRPr lang="en-US" baseline="0" dirty="0" smtClean="0"/>
          </a:p>
          <a:p>
            <a:pPr>
              <a:buFontTx/>
              <a:buChar char="-"/>
            </a:pPr>
            <a:r>
              <a:rPr lang="en-US" baseline="0" dirty="0" smtClean="0"/>
              <a:t>Done at the beginning of the MAPP to provide a useful mechanism for convening the community and building enthusiasm for the process, setting the stage for planning, and providing a common framework throughout subsequent phases. </a:t>
            </a:r>
          </a:p>
          <a:p>
            <a:pPr>
              <a:buFontTx/>
              <a:buChar char="-"/>
            </a:pPr>
            <a:endParaRPr lang="en-US" baseline="0" dirty="0" smtClean="0">
              <a:solidFill>
                <a:srgbClr val="FF0000"/>
              </a:solidFill>
            </a:endParaRPr>
          </a:p>
          <a:p>
            <a:pPr>
              <a:buFontTx/>
              <a:buChar char="-"/>
            </a:pPr>
            <a:r>
              <a:rPr lang="en-US" baseline="0" dirty="0" smtClean="0">
                <a:solidFill>
                  <a:srgbClr val="FF0000"/>
                </a:solidFill>
              </a:rPr>
              <a:t>On November 30</a:t>
            </a:r>
            <a:r>
              <a:rPr lang="en-US" baseline="30000" dirty="0" smtClean="0">
                <a:solidFill>
                  <a:srgbClr val="FF0000"/>
                </a:solidFill>
              </a:rPr>
              <a:t>th</a:t>
            </a:r>
            <a:r>
              <a:rPr lang="en-US" baseline="0" dirty="0" smtClean="0">
                <a:solidFill>
                  <a:srgbClr val="FF0000"/>
                </a:solidFill>
              </a:rPr>
              <a:t>, we will hold a vision reception for the third MAPP kickoff. We hope that at least one of you will represent the Nelson </a:t>
            </a:r>
            <a:r>
              <a:rPr lang="en-US" baseline="0" dirty="0" err="1" smtClean="0">
                <a:solidFill>
                  <a:srgbClr val="FF0000"/>
                </a:solidFill>
              </a:rPr>
              <a:t>IAC</a:t>
            </a:r>
            <a:r>
              <a:rPr lang="en-US" baseline="0"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BE95D6BF-210E-497B-AAFF-28DE7784ADA6}" type="slidenum">
              <a:rPr lang="en-US" smtClean="0">
                <a:solidFill>
                  <a:prstClr val="black"/>
                </a:solidFill>
              </a:rPr>
              <a:pPr>
                <a:def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84280-AE93-48FD-978E-97CA8170AE0D}" type="datetimeFigureOut">
              <a:rPr lang="en-US" smtClean="0">
                <a:solidFill>
                  <a:prstClr val="black">
                    <a:tint val="75000"/>
                  </a:prstClr>
                </a:solidFill>
              </a:rPr>
              <a:pPr/>
              <a:t>11/23/2015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27184-FF63-4904-8A5B-333EAEB2F473}"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solidFill>
                  <a:schemeClr val="accent1">
                    <a:satMod val="150000"/>
                  </a:schemeClr>
                </a:solidFill>
              </a:rPr>
              <a:t>Implementing a community health assessment via MAPP</a:t>
            </a:r>
            <a:endParaRPr lang="en-US" dirty="0">
              <a:solidFill>
                <a:schemeClr val="accent1">
                  <a:satMod val="150000"/>
                </a:schemeClr>
              </a:solidFill>
            </a:endParaRPr>
          </a:p>
        </p:txBody>
      </p:sp>
      <p:sp>
        <p:nvSpPr>
          <p:cNvPr id="8195" name="Subtitle 2"/>
          <p:cNvSpPr>
            <a:spLocks noGrp="1"/>
          </p:cNvSpPr>
          <p:nvPr>
            <p:ph type="subTitle" idx="1"/>
          </p:nvPr>
        </p:nvSpPr>
        <p:spPr>
          <a:xfrm>
            <a:off x="685800" y="1828800"/>
            <a:ext cx="8077200" cy="1500188"/>
          </a:xfrm>
        </p:spPr>
        <p:txBody>
          <a:bodyPr/>
          <a:lstStyle/>
          <a:p>
            <a:pPr eaLnBrk="1" hangingPunct="1"/>
            <a:r>
              <a:rPr lang="en-US" sz="2400" dirty="0" smtClean="0"/>
              <a:t>The Community Drives the Process…</a:t>
            </a:r>
          </a:p>
        </p:txBody>
      </p:sp>
      <p:sp>
        <p:nvSpPr>
          <p:cNvPr id="8196" name="TextBox 3"/>
          <p:cNvSpPr txBox="1">
            <a:spLocks noChangeArrowheads="1"/>
          </p:cNvSpPr>
          <p:nvPr/>
        </p:nvSpPr>
        <p:spPr bwMode="auto">
          <a:xfrm>
            <a:off x="609600" y="5334000"/>
            <a:ext cx="5562600" cy="707886"/>
          </a:xfrm>
          <a:prstGeom prst="rect">
            <a:avLst/>
          </a:prstGeom>
          <a:noFill/>
          <a:ln w="9525">
            <a:noFill/>
            <a:miter lim="800000"/>
            <a:headEnd/>
            <a:tailEnd/>
          </a:ln>
        </p:spPr>
        <p:txBody>
          <a:bodyPr>
            <a:spAutoFit/>
          </a:bodyPr>
          <a:lstStyle/>
          <a:p>
            <a:r>
              <a:rPr lang="en-US" sz="2000" dirty="0" smtClean="0">
                <a:solidFill>
                  <a:srgbClr val="FFFF00"/>
                </a:solidFill>
              </a:rPr>
              <a:t>Elizabeth D. Beasley, MPH</a:t>
            </a:r>
          </a:p>
          <a:p>
            <a:r>
              <a:rPr lang="en-US" sz="2000" dirty="0" smtClean="0">
                <a:solidFill>
                  <a:srgbClr val="FFFF00"/>
                </a:solidFill>
              </a:rPr>
              <a:t>Sr. Health Promotions Consultant</a:t>
            </a:r>
            <a:endParaRPr lang="en-US" sz="20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TJHD is part of the Local Public Health System (LPHS)</a:t>
            </a:r>
            <a:endParaRPr lang="en-US" dirty="0">
              <a:solidFill>
                <a:schemeClr val="accent1">
                  <a:satMod val="150000"/>
                </a:schemeClr>
              </a:solidFill>
            </a:endParaRPr>
          </a:p>
        </p:txBody>
      </p:sp>
      <p:grpSp>
        <p:nvGrpSpPr>
          <p:cNvPr id="3" name="Content Placeholder 3"/>
          <p:cNvGrpSpPr>
            <a:grpSpLocks noGrp="1"/>
          </p:cNvGrpSpPr>
          <p:nvPr>
            <p:ph idx="1"/>
          </p:nvPr>
        </p:nvGrpSpPr>
        <p:grpSpPr bwMode="auto">
          <a:xfrm>
            <a:off x="381000" y="1828800"/>
            <a:ext cx="8229600" cy="4735613"/>
            <a:chOff x="192" y="528"/>
            <a:chExt cx="5568" cy="3801"/>
          </a:xfrm>
        </p:grpSpPr>
        <p:grpSp>
          <p:nvGrpSpPr>
            <p:cNvPr id="4" name="Group 4"/>
            <p:cNvGrpSpPr>
              <a:grpSpLocks/>
            </p:cNvGrpSpPr>
            <p:nvPr/>
          </p:nvGrpSpPr>
          <p:grpSpPr bwMode="auto">
            <a:xfrm>
              <a:off x="480" y="912"/>
              <a:ext cx="4368" cy="2400"/>
              <a:chOff x="576" y="912"/>
              <a:chExt cx="4368" cy="2400"/>
            </a:xfrm>
          </p:grpSpPr>
          <p:sp>
            <p:nvSpPr>
              <p:cNvPr id="10616" name="Line 5"/>
              <p:cNvSpPr>
                <a:spLocks noChangeShapeType="1"/>
              </p:cNvSpPr>
              <p:nvPr/>
            </p:nvSpPr>
            <p:spPr bwMode="auto">
              <a:xfrm>
                <a:off x="2976" y="2064"/>
                <a:ext cx="1152" cy="14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17" name="Line 6"/>
              <p:cNvSpPr>
                <a:spLocks noChangeShapeType="1"/>
              </p:cNvSpPr>
              <p:nvPr/>
            </p:nvSpPr>
            <p:spPr bwMode="auto">
              <a:xfrm>
                <a:off x="2112" y="912"/>
                <a:ext cx="1728" cy="24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18" name="Line 7"/>
              <p:cNvSpPr>
                <a:spLocks noChangeShapeType="1"/>
              </p:cNvSpPr>
              <p:nvPr/>
            </p:nvSpPr>
            <p:spPr bwMode="auto">
              <a:xfrm flipV="1">
                <a:off x="1200" y="2064"/>
                <a:ext cx="1728" cy="1152"/>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19" name="Line 8"/>
              <p:cNvSpPr>
                <a:spLocks noChangeShapeType="1"/>
              </p:cNvSpPr>
              <p:nvPr/>
            </p:nvSpPr>
            <p:spPr bwMode="auto">
              <a:xfrm flipH="1">
                <a:off x="2928" y="2112"/>
                <a:ext cx="96" cy="1152"/>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20" name="Line 9"/>
              <p:cNvSpPr>
                <a:spLocks noChangeShapeType="1"/>
              </p:cNvSpPr>
              <p:nvPr/>
            </p:nvSpPr>
            <p:spPr bwMode="auto">
              <a:xfrm flipV="1">
                <a:off x="2928" y="1824"/>
                <a:ext cx="1920" cy="14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21" name="Line 10"/>
              <p:cNvSpPr>
                <a:spLocks noChangeShapeType="1"/>
              </p:cNvSpPr>
              <p:nvPr/>
            </p:nvSpPr>
            <p:spPr bwMode="auto">
              <a:xfrm>
                <a:off x="624" y="1920"/>
                <a:ext cx="2352" cy="96"/>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22" name="Line 11"/>
              <p:cNvSpPr>
                <a:spLocks noChangeShapeType="1"/>
              </p:cNvSpPr>
              <p:nvPr/>
            </p:nvSpPr>
            <p:spPr bwMode="auto">
              <a:xfrm flipV="1">
                <a:off x="2016" y="2112"/>
                <a:ext cx="960" cy="96"/>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23" name="Line 12"/>
              <p:cNvSpPr>
                <a:spLocks noChangeShapeType="1"/>
              </p:cNvSpPr>
              <p:nvPr/>
            </p:nvSpPr>
            <p:spPr bwMode="auto">
              <a:xfrm flipV="1">
                <a:off x="2976" y="1152"/>
                <a:ext cx="864" cy="912"/>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24" name="Line 13"/>
              <p:cNvSpPr>
                <a:spLocks noChangeShapeType="1"/>
              </p:cNvSpPr>
              <p:nvPr/>
            </p:nvSpPr>
            <p:spPr bwMode="auto">
              <a:xfrm>
                <a:off x="2064" y="1056"/>
                <a:ext cx="912" cy="96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25" name="Line 14"/>
              <p:cNvSpPr>
                <a:spLocks noChangeShapeType="1"/>
              </p:cNvSpPr>
              <p:nvPr/>
            </p:nvSpPr>
            <p:spPr bwMode="auto">
              <a:xfrm>
                <a:off x="2064" y="960"/>
                <a:ext cx="2880" cy="96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26" name="Line 15"/>
              <p:cNvSpPr>
                <a:spLocks noChangeShapeType="1"/>
              </p:cNvSpPr>
              <p:nvPr/>
            </p:nvSpPr>
            <p:spPr bwMode="auto">
              <a:xfrm>
                <a:off x="2112" y="960"/>
                <a:ext cx="2064" cy="124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27" name="Line 16"/>
              <p:cNvSpPr>
                <a:spLocks noChangeShapeType="1"/>
              </p:cNvSpPr>
              <p:nvPr/>
            </p:nvSpPr>
            <p:spPr bwMode="auto">
              <a:xfrm flipH="1">
                <a:off x="1061" y="999"/>
                <a:ext cx="912" cy="230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28" name="Line 17"/>
              <p:cNvSpPr>
                <a:spLocks noChangeShapeType="1"/>
              </p:cNvSpPr>
              <p:nvPr/>
            </p:nvSpPr>
            <p:spPr bwMode="auto">
              <a:xfrm>
                <a:off x="2064" y="960"/>
                <a:ext cx="0" cy="120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29" name="Line 18"/>
              <p:cNvSpPr>
                <a:spLocks noChangeShapeType="1"/>
              </p:cNvSpPr>
              <p:nvPr/>
            </p:nvSpPr>
            <p:spPr bwMode="auto">
              <a:xfrm flipV="1">
                <a:off x="624" y="960"/>
                <a:ext cx="1440" cy="100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30" name="Line 19"/>
              <p:cNvSpPr>
                <a:spLocks noChangeShapeType="1"/>
              </p:cNvSpPr>
              <p:nvPr/>
            </p:nvSpPr>
            <p:spPr bwMode="auto">
              <a:xfrm>
                <a:off x="624" y="1968"/>
                <a:ext cx="528" cy="1296"/>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31" name="Line 20"/>
              <p:cNvSpPr>
                <a:spLocks noChangeShapeType="1"/>
              </p:cNvSpPr>
              <p:nvPr/>
            </p:nvSpPr>
            <p:spPr bwMode="auto">
              <a:xfrm flipV="1">
                <a:off x="1104" y="2208"/>
                <a:ext cx="912" cy="110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32" name="Line 21"/>
              <p:cNvSpPr>
                <a:spLocks noChangeShapeType="1"/>
              </p:cNvSpPr>
              <p:nvPr/>
            </p:nvSpPr>
            <p:spPr bwMode="auto">
              <a:xfrm>
                <a:off x="2112" y="2208"/>
                <a:ext cx="768" cy="110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33" name="Line 22"/>
              <p:cNvSpPr>
                <a:spLocks noChangeShapeType="1"/>
              </p:cNvSpPr>
              <p:nvPr/>
            </p:nvSpPr>
            <p:spPr bwMode="auto">
              <a:xfrm flipV="1">
                <a:off x="576" y="1152"/>
                <a:ext cx="3264" cy="76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34" name="Line 23"/>
              <p:cNvSpPr>
                <a:spLocks noChangeShapeType="1"/>
              </p:cNvSpPr>
              <p:nvPr/>
            </p:nvSpPr>
            <p:spPr bwMode="auto">
              <a:xfrm>
                <a:off x="3936" y="1152"/>
                <a:ext cx="240" cy="110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35" name="Line 24"/>
              <p:cNvSpPr>
                <a:spLocks noChangeShapeType="1"/>
              </p:cNvSpPr>
              <p:nvPr/>
            </p:nvSpPr>
            <p:spPr bwMode="auto">
              <a:xfrm>
                <a:off x="624" y="1968"/>
                <a:ext cx="1392" cy="24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36" name="Line 25"/>
              <p:cNvSpPr>
                <a:spLocks noChangeShapeType="1"/>
              </p:cNvSpPr>
              <p:nvPr/>
            </p:nvSpPr>
            <p:spPr bwMode="auto">
              <a:xfrm>
                <a:off x="1104" y="3264"/>
                <a:ext cx="1776" cy="48"/>
              </a:xfrm>
              <a:prstGeom prst="line">
                <a:avLst/>
              </a:prstGeom>
              <a:noFill/>
              <a:ln w="9525">
                <a:solidFill>
                  <a:srgbClr val="969696"/>
                </a:solidFill>
                <a:round/>
                <a:headEnd/>
                <a:tailEnd/>
              </a:ln>
            </p:spPr>
            <p:txBody>
              <a:bodyPr wrap="none"/>
              <a:lstStyle/>
              <a:p>
                <a:endParaRPr lang="en-US">
                  <a:solidFill>
                    <a:prstClr val="black"/>
                  </a:solidFill>
                </a:endParaRPr>
              </a:p>
            </p:txBody>
          </p:sp>
        </p:grpSp>
        <p:grpSp>
          <p:nvGrpSpPr>
            <p:cNvPr id="5" name="Group 26"/>
            <p:cNvGrpSpPr>
              <a:grpSpLocks/>
            </p:cNvGrpSpPr>
            <p:nvPr/>
          </p:nvGrpSpPr>
          <p:grpSpPr bwMode="auto">
            <a:xfrm>
              <a:off x="192" y="528"/>
              <a:ext cx="5568" cy="3801"/>
              <a:chOff x="192" y="528"/>
              <a:chExt cx="5568" cy="3801"/>
            </a:xfrm>
          </p:grpSpPr>
          <p:grpSp>
            <p:nvGrpSpPr>
              <p:cNvPr id="6" name="Group 27"/>
              <p:cNvGrpSpPr>
                <a:grpSpLocks/>
              </p:cNvGrpSpPr>
              <p:nvPr/>
            </p:nvGrpSpPr>
            <p:grpSpPr bwMode="auto">
              <a:xfrm>
                <a:off x="1008" y="528"/>
                <a:ext cx="1920" cy="3120"/>
                <a:chOff x="1008" y="528"/>
                <a:chExt cx="1920" cy="3120"/>
              </a:xfrm>
            </p:grpSpPr>
            <p:sp>
              <p:nvSpPr>
                <p:cNvPr id="10600" name="Line 28"/>
                <p:cNvSpPr>
                  <a:spLocks noChangeShapeType="1"/>
                </p:cNvSpPr>
                <p:nvPr/>
              </p:nvSpPr>
              <p:spPr bwMode="auto">
                <a:xfrm flipH="1">
                  <a:off x="1344" y="672"/>
                  <a:ext cx="1584" cy="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01" name="Line 29"/>
                <p:cNvSpPr>
                  <a:spLocks noChangeShapeType="1"/>
                </p:cNvSpPr>
                <p:nvPr/>
              </p:nvSpPr>
              <p:spPr bwMode="auto">
                <a:xfrm flipH="1" flipV="1">
                  <a:off x="1248" y="720"/>
                  <a:ext cx="480" cy="292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602" name="Line 30"/>
                <p:cNvSpPr>
                  <a:spLocks noChangeShapeType="1"/>
                </p:cNvSpPr>
                <p:nvPr/>
              </p:nvSpPr>
              <p:spPr bwMode="auto">
                <a:xfrm flipH="1" flipV="1">
                  <a:off x="1296" y="768"/>
                  <a:ext cx="1488" cy="1296"/>
                </a:xfrm>
                <a:prstGeom prst="line">
                  <a:avLst/>
                </a:prstGeom>
                <a:noFill/>
                <a:ln w="9525">
                  <a:solidFill>
                    <a:srgbClr val="969696"/>
                  </a:solidFill>
                  <a:round/>
                  <a:headEnd/>
                  <a:tailEnd/>
                </a:ln>
              </p:spPr>
              <p:txBody>
                <a:bodyPr wrap="none"/>
                <a:lstStyle/>
                <a:p>
                  <a:endParaRPr lang="en-US">
                    <a:solidFill>
                      <a:prstClr val="black"/>
                    </a:solidFill>
                  </a:endParaRPr>
                </a:p>
              </p:txBody>
            </p:sp>
            <p:grpSp>
              <p:nvGrpSpPr>
                <p:cNvPr id="7" name="Group 31"/>
                <p:cNvGrpSpPr>
                  <a:grpSpLocks/>
                </p:cNvGrpSpPr>
                <p:nvPr/>
              </p:nvGrpSpPr>
              <p:grpSpPr bwMode="auto">
                <a:xfrm>
                  <a:off x="1128" y="528"/>
                  <a:ext cx="314" cy="404"/>
                  <a:chOff x="2267" y="3461"/>
                  <a:chExt cx="326" cy="404"/>
                </a:xfrm>
              </p:grpSpPr>
              <p:sp>
                <p:nvSpPr>
                  <p:cNvPr id="10605" name="Oval 32"/>
                  <p:cNvSpPr>
                    <a:spLocks noChangeArrowheads="1"/>
                  </p:cNvSpPr>
                  <p:nvPr/>
                </p:nvSpPr>
                <p:spPr bwMode="auto">
                  <a:xfrm>
                    <a:off x="2267" y="3461"/>
                    <a:ext cx="326" cy="404"/>
                  </a:xfrm>
                  <a:prstGeom prst="ellipse">
                    <a:avLst/>
                  </a:prstGeom>
                  <a:solidFill>
                    <a:srgbClr val="200000"/>
                  </a:solidFill>
                  <a:ln w="12700">
                    <a:noFill/>
                    <a:round/>
                    <a:headEnd/>
                    <a:tailEnd/>
                  </a:ln>
                </p:spPr>
                <p:txBody>
                  <a:bodyPr wrap="none" anchor="ctr"/>
                  <a:lstStyle/>
                  <a:p>
                    <a:endParaRPr lang="en-US">
                      <a:solidFill>
                        <a:prstClr val="black"/>
                      </a:solidFill>
                    </a:endParaRPr>
                  </a:p>
                </p:txBody>
              </p:sp>
              <p:sp>
                <p:nvSpPr>
                  <p:cNvPr id="10606" name="Oval 33"/>
                  <p:cNvSpPr>
                    <a:spLocks noChangeArrowheads="1"/>
                  </p:cNvSpPr>
                  <p:nvPr/>
                </p:nvSpPr>
                <p:spPr bwMode="auto">
                  <a:xfrm>
                    <a:off x="2273" y="3464"/>
                    <a:ext cx="296" cy="366"/>
                  </a:xfrm>
                  <a:prstGeom prst="ellipse">
                    <a:avLst/>
                  </a:prstGeom>
                  <a:solidFill>
                    <a:srgbClr val="400000"/>
                  </a:solidFill>
                  <a:ln w="12700">
                    <a:noFill/>
                    <a:round/>
                    <a:headEnd/>
                    <a:tailEnd/>
                  </a:ln>
                </p:spPr>
                <p:txBody>
                  <a:bodyPr wrap="none" anchor="ctr"/>
                  <a:lstStyle/>
                  <a:p>
                    <a:endParaRPr lang="en-US">
                      <a:solidFill>
                        <a:prstClr val="black"/>
                      </a:solidFill>
                    </a:endParaRPr>
                  </a:p>
                </p:txBody>
              </p:sp>
              <p:sp>
                <p:nvSpPr>
                  <p:cNvPr id="10607" name="Oval 34"/>
                  <p:cNvSpPr>
                    <a:spLocks noChangeArrowheads="1"/>
                  </p:cNvSpPr>
                  <p:nvPr/>
                </p:nvSpPr>
                <p:spPr bwMode="auto">
                  <a:xfrm>
                    <a:off x="2280" y="3470"/>
                    <a:ext cx="263" cy="326"/>
                  </a:xfrm>
                  <a:prstGeom prst="ellipse">
                    <a:avLst/>
                  </a:prstGeom>
                  <a:solidFill>
                    <a:srgbClr val="600000"/>
                  </a:solidFill>
                  <a:ln w="12700">
                    <a:noFill/>
                    <a:round/>
                    <a:headEnd/>
                    <a:tailEnd/>
                  </a:ln>
                </p:spPr>
                <p:txBody>
                  <a:bodyPr wrap="none" anchor="ctr"/>
                  <a:lstStyle/>
                  <a:p>
                    <a:endParaRPr lang="en-US">
                      <a:solidFill>
                        <a:prstClr val="black"/>
                      </a:solidFill>
                    </a:endParaRPr>
                  </a:p>
                </p:txBody>
              </p:sp>
              <p:sp>
                <p:nvSpPr>
                  <p:cNvPr id="10608" name="Oval 35"/>
                  <p:cNvSpPr>
                    <a:spLocks noChangeArrowheads="1"/>
                  </p:cNvSpPr>
                  <p:nvPr/>
                </p:nvSpPr>
                <p:spPr bwMode="auto">
                  <a:xfrm>
                    <a:off x="2287" y="3477"/>
                    <a:ext cx="230" cy="284"/>
                  </a:xfrm>
                  <a:prstGeom prst="ellipse">
                    <a:avLst/>
                  </a:prstGeom>
                  <a:solidFill>
                    <a:srgbClr val="800000"/>
                  </a:solidFill>
                  <a:ln w="12700">
                    <a:noFill/>
                    <a:round/>
                    <a:headEnd/>
                    <a:tailEnd/>
                  </a:ln>
                </p:spPr>
                <p:txBody>
                  <a:bodyPr wrap="none" anchor="ctr"/>
                  <a:lstStyle/>
                  <a:p>
                    <a:endParaRPr lang="en-US">
                      <a:solidFill>
                        <a:prstClr val="black"/>
                      </a:solidFill>
                    </a:endParaRPr>
                  </a:p>
                </p:txBody>
              </p:sp>
              <p:sp>
                <p:nvSpPr>
                  <p:cNvPr id="10609" name="Oval 36"/>
                  <p:cNvSpPr>
                    <a:spLocks noChangeArrowheads="1"/>
                  </p:cNvSpPr>
                  <p:nvPr/>
                </p:nvSpPr>
                <p:spPr bwMode="auto">
                  <a:xfrm>
                    <a:off x="2296" y="3483"/>
                    <a:ext cx="196" cy="244"/>
                  </a:xfrm>
                  <a:prstGeom prst="ellipse">
                    <a:avLst/>
                  </a:prstGeom>
                  <a:solidFill>
                    <a:srgbClr val="A00000"/>
                  </a:solidFill>
                  <a:ln w="12700">
                    <a:noFill/>
                    <a:round/>
                    <a:headEnd/>
                    <a:tailEnd/>
                  </a:ln>
                </p:spPr>
                <p:txBody>
                  <a:bodyPr wrap="none" anchor="ctr"/>
                  <a:lstStyle/>
                  <a:p>
                    <a:endParaRPr lang="en-US">
                      <a:solidFill>
                        <a:prstClr val="black"/>
                      </a:solidFill>
                    </a:endParaRPr>
                  </a:p>
                </p:txBody>
              </p:sp>
              <p:sp>
                <p:nvSpPr>
                  <p:cNvPr id="10610" name="Oval 37"/>
                  <p:cNvSpPr>
                    <a:spLocks noChangeArrowheads="1"/>
                  </p:cNvSpPr>
                  <p:nvPr/>
                </p:nvSpPr>
                <p:spPr bwMode="auto">
                  <a:xfrm>
                    <a:off x="2303" y="3491"/>
                    <a:ext cx="163" cy="201"/>
                  </a:xfrm>
                  <a:prstGeom prst="ellipse">
                    <a:avLst/>
                  </a:prstGeom>
                  <a:solidFill>
                    <a:srgbClr val="C00000"/>
                  </a:solidFill>
                  <a:ln w="12700">
                    <a:noFill/>
                    <a:round/>
                    <a:headEnd/>
                    <a:tailEnd/>
                  </a:ln>
                </p:spPr>
                <p:txBody>
                  <a:bodyPr wrap="none" anchor="ctr"/>
                  <a:lstStyle/>
                  <a:p>
                    <a:endParaRPr lang="en-US">
                      <a:solidFill>
                        <a:prstClr val="black"/>
                      </a:solidFill>
                    </a:endParaRPr>
                  </a:p>
                </p:txBody>
              </p:sp>
              <p:sp>
                <p:nvSpPr>
                  <p:cNvPr id="10611" name="Oval 38"/>
                  <p:cNvSpPr>
                    <a:spLocks noChangeArrowheads="1"/>
                  </p:cNvSpPr>
                  <p:nvPr/>
                </p:nvSpPr>
                <p:spPr bwMode="auto">
                  <a:xfrm>
                    <a:off x="2310" y="3499"/>
                    <a:ext cx="130" cy="160"/>
                  </a:xfrm>
                  <a:prstGeom prst="ellipse">
                    <a:avLst/>
                  </a:prstGeom>
                  <a:solidFill>
                    <a:srgbClr val="E00000"/>
                  </a:solidFill>
                  <a:ln w="12700">
                    <a:noFill/>
                    <a:round/>
                    <a:headEnd/>
                    <a:tailEnd/>
                  </a:ln>
                </p:spPr>
                <p:txBody>
                  <a:bodyPr wrap="none" anchor="ctr"/>
                  <a:lstStyle/>
                  <a:p>
                    <a:endParaRPr lang="en-US">
                      <a:solidFill>
                        <a:prstClr val="black"/>
                      </a:solidFill>
                    </a:endParaRPr>
                  </a:p>
                </p:txBody>
              </p:sp>
              <p:sp>
                <p:nvSpPr>
                  <p:cNvPr id="10612" name="Oval 39"/>
                  <p:cNvSpPr>
                    <a:spLocks noChangeArrowheads="1"/>
                  </p:cNvSpPr>
                  <p:nvPr/>
                </p:nvSpPr>
                <p:spPr bwMode="auto">
                  <a:xfrm>
                    <a:off x="2318" y="3506"/>
                    <a:ext cx="96" cy="117"/>
                  </a:xfrm>
                  <a:prstGeom prst="ellipse">
                    <a:avLst/>
                  </a:prstGeom>
                  <a:solidFill>
                    <a:srgbClr val="FF0000"/>
                  </a:solidFill>
                  <a:ln w="12700">
                    <a:noFill/>
                    <a:round/>
                    <a:headEnd/>
                    <a:tailEnd/>
                  </a:ln>
                </p:spPr>
                <p:txBody>
                  <a:bodyPr wrap="none" anchor="ctr"/>
                  <a:lstStyle/>
                  <a:p>
                    <a:endParaRPr lang="en-US">
                      <a:solidFill>
                        <a:prstClr val="black"/>
                      </a:solidFill>
                    </a:endParaRPr>
                  </a:p>
                </p:txBody>
              </p:sp>
              <p:sp>
                <p:nvSpPr>
                  <p:cNvPr id="10613" name="Oval 40"/>
                  <p:cNvSpPr>
                    <a:spLocks noChangeArrowheads="1"/>
                  </p:cNvSpPr>
                  <p:nvPr/>
                </p:nvSpPr>
                <p:spPr bwMode="auto">
                  <a:xfrm>
                    <a:off x="2324" y="3507"/>
                    <a:ext cx="77" cy="95"/>
                  </a:xfrm>
                  <a:prstGeom prst="ellipse">
                    <a:avLst/>
                  </a:prstGeom>
                  <a:solidFill>
                    <a:srgbClr val="FF4040"/>
                  </a:solidFill>
                  <a:ln w="12700">
                    <a:noFill/>
                    <a:round/>
                    <a:headEnd/>
                    <a:tailEnd/>
                  </a:ln>
                </p:spPr>
                <p:txBody>
                  <a:bodyPr wrap="none" anchor="ctr"/>
                  <a:lstStyle/>
                  <a:p>
                    <a:endParaRPr lang="en-US">
                      <a:solidFill>
                        <a:prstClr val="black"/>
                      </a:solidFill>
                    </a:endParaRPr>
                  </a:p>
                </p:txBody>
              </p:sp>
              <p:sp>
                <p:nvSpPr>
                  <p:cNvPr id="10614" name="Oval 41"/>
                  <p:cNvSpPr>
                    <a:spLocks noChangeArrowheads="1"/>
                  </p:cNvSpPr>
                  <p:nvPr/>
                </p:nvSpPr>
                <p:spPr bwMode="auto">
                  <a:xfrm>
                    <a:off x="2328" y="3513"/>
                    <a:ext cx="56" cy="71"/>
                  </a:xfrm>
                  <a:prstGeom prst="ellipse">
                    <a:avLst/>
                  </a:prstGeom>
                  <a:solidFill>
                    <a:srgbClr val="FF8080"/>
                  </a:solidFill>
                  <a:ln w="12700">
                    <a:noFill/>
                    <a:round/>
                    <a:headEnd/>
                    <a:tailEnd/>
                  </a:ln>
                </p:spPr>
                <p:txBody>
                  <a:bodyPr wrap="none" anchor="ctr"/>
                  <a:lstStyle/>
                  <a:p>
                    <a:endParaRPr lang="en-US">
                      <a:solidFill>
                        <a:prstClr val="black"/>
                      </a:solidFill>
                    </a:endParaRPr>
                  </a:p>
                </p:txBody>
              </p:sp>
              <p:sp>
                <p:nvSpPr>
                  <p:cNvPr id="10615" name="Oval 42"/>
                  <p:cNvSpPr>
                    <a:spLocks noChangeArrowheads="1"/>
                  </p:cNvSpPr>
                  <p:nvPr/>
                </p:nvSpPr>
                <p:spPr bwMode="auto">
                  <a:xfrm>
                    <a:off x="2332" y="3518"/>
                    <a:ext cx="38" cy="49"/>
                  </a:xfrm>
                  <a:prstGeom prst="ellipse">
                    <a:avLst/>
                  </a:prstGeom>
                  <a:solidFill>
                    <a:srgbClr val="FFC0C0"/>
                  </a:solidFill>
                  <a:ln w="12700">
                    <a:noFill/>
                    <a:round/>
                    <a:headEnd/>
                    <a:tailEnd/>
                  </a:ln>
                </p:spPr>
                <p:txBody>
                  <a:bodyPr wrap="none" anchor="ctr"/>
                  <a:lstStyle/>
                  <a:p>
                    <a:endParaRPr lang="en-US">
                      <a:solidFill>
                        <a:prstClr val="black"/>
                      </a:solidFill>
                    </a:endParaRPr>
                  </a:p>
                </p:txBody>
              </p:sp>
            </p:grpSp>
            <p:sp>
              <p:nvSpPr>
                <p:cNvPr id="10604" name="Text Box 43"/>
                <p:cNvSpPr txBox="1">
                  <a:spLocks noChangeArrowheads="1"/>
                </p:cNvSpPr>
                <p:nvPr/>
              </p:nvSpPr>
              <p:spPr bwMode="auto">
                <a:xfrm>
                  <a:off x="1008" y="911"/>
                  <a:ext cx="671" cy="263"/>
                </a:xfrm>
                <a:prstGeom prst="rect">
                  <a:avLst/>
                </a:prstGeom>
                <a:noFill/>
                <a:ln w="9525">
                  <a:noFill/>
                  <a:miter lim="800000"/>
                  <a:headEnd/>
                  <a:tailEnd/>
                </a:ln>
              </p:spPr>
              <p:txBody>
                <a:bodyPr>
                  <a:spAutoFit/>
                </a:bodyPr>
                <a:lstStyle/>
                <a:p>
                  <a:pPr>
                    <a:spcBef>
                      <a:spcPct val="50000"/>
                    </a:spcBef>
                  </a:pPr>
                  <a:r>
                    <a:rPr lang="en-US" sz="1600" b="1">
                      <a:solidFill>
                        <a:prstClr val="black"/>
                      </a:solidFill>
                    </a:rPr>
                    <a:t>Schools</a:t>
                  </a:r>
                </a:p>
              </p:txBody>
            </p:sp>
          </p:grpSp>
          <p:grpSp>
            <p:nvGrpSpPr>
              <p:cNvPr id="8" name="Group 44"/>
              <p:cNvGrpSpPr>
                <a:grpSpLocks/>
              </p:cNvGrpSpPr>
              <p:nvPr/>
            </p:nvGrpSpPr>
            <p:grpSpPr bwMode="auto">
              <a:xfrm>
                <a:off x="192" y="528"/>
                <a:ext cx="5568" cy="3801"/>
                <a:chOff x="192" y="528"/>
                <a:chExt cx="5568" cy="3801"/>
              </a:xfrm>
            </p:grpSpPr>
            <p:grpSp>
              <p:nvGrpSpPr>
                <p:cNvPr id="9" name="Group 45"/>
                <p:cNvGrpSpPr>
                  <a:grpSpLocks/>
                </p:cNvGrpSpPr>
                <p:nvPr/>
              </p:nvGrpSpPr>
              <p:grpSpPr bwMode="auto">
                <a:xfrm>
                  <a:off x="1069" y="720"/>
                  <a:ext cx="4691" cy="3320"/>
                  <a:chOff x="1069" y="720"/>
                  <a:chExt cx="4691" cy="3320"/>
                </a:xfrm>
              </p:grpSpPr>
              <p:grpSp>
                <p:nvGrpSpPr>
                  <p:cNvPr id="10" name="Group 46"/>
                  <p:cNvGrpSpPr>
                    <a:grpSpLocks/>
                  </p:cNvGrpSpPr>
                  <p:nvPr/>
                </p:nvGrpSpPr>
                <p:grpSpPr bwMode="auto">
                  <a:xfrm>
                    <a:off x="1776" y="720"/>
                    <a:ext cx="3456" cy="2976"/>
                    <a:chOff x="1776" y="720"/>
                    <a:chExt cx="3456" cy="2976"/>
                  </a:xfrm>
                </p:grpSpPr>
                <p:sp>
                  <p:nvSpPr>
                    <p:cNvPr id="10592" name="Line 47"/>
                    <p:cNvSpPr>
                      <a:spLocks noChangeShapeType="1"/>
                    </p:cNvSpPr>
                    <p:nvPr/>
                  </p:nvSpPr>
                  <p:spPr bwMode="auto">
                    <a:xfrm flipV="1">
                      <a:off x="1824" y="2208"/>
                      <a:ext cx="1008" cy="144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93" name="Line 48"/>
                    <p:cNvSpPr>
                      <a:spLocks noChangeShapeType="1"/>
                    </p:cNvSpPr>
                    <p:nvPr/>
                  </p:nvSpPr>
                  <p:spPr bwMode="auto">
                    <a:xfrm flipV="1">
                      <a:off x="2976" y="1200"/>
                      <a:ext cx="2208" cy="86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94" name="Line 49"/>
                    <p:cNvSpPr>
                      <a:spLocks noChangeShapeType="1"/>
                    </p:cNvSpPr>
                    <p:nvPr/>
                  </p:nvSpPr>
                  <p:spPr bwMode="auto">
                    <a:xfrm>
                      <a:off x="2976" y="720"/>
                      <a:ext cx="2208" cy="48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95" name="Line 50"/>
                    <p:cNvSpPr>
                      <a:spLocks noChangeShapeType="1"/>
                    </p:cNvSpPr>
                    <p:nvPr/>
                  </p:nvSpPr>
                  <p:spPr bwMode="auto">
                    <a:xfrm flipV="1">
                      <a:off x="1776" y="3264"/>
                      <a:ext cx="1056" cy="432"/>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96" name="Line 51"/>
                    <p:cNvSpPr>
                      <a:spLocks noChangeShapeType="1"/>
                    </p:cNvSpPr>
                    <p:nvPr/>
                  </p:nvSpPr>
                  <p:spPr bwMode="auto">
                    <a:xfrm flipH="1" flipV="1">
                      <a:off x="2928" y="2160"/>
                      <a:ext cx="2208" cy="1056"/>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97" name="Line 52"/>
                    <p:cNvSpPr>
                      <a:spLocks noChangeShapeType="1"/>
                    </p:cNvSpPr>
                    <p:nvPr/>
                  </p:nvSpPr>
                  <p:spPr bwMode="auto">
                    <a:xfrm flipH="1" flipV="1">
                      <a:off x="4848" y="1920"/>
                      <a:ext cx="288" cy="1296"/>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98" name="Line 53"/>
                    <p:cNvSpPr>
                      <a:spLocks noChangeShapeType="1"/>
                    </p:cNvSpPr>
                    <p:nvPr/>
                  </p:nvSpPr>
                  <p:spPr bwMode="auto">
                    <a:xfrm flipH="1">
                      <a:off x="3696" y="3312"/>
                      <a:ext cx="1440" cy="336"/>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99" name="Line 54"/>
                    <p:cNvSpPr>
                      <a:spLocks noChangeShapeType="1"/>
                    </p:cNvSpPr>
                    <p:nvPr/>
                  </p:nvSpPr>
                  <p:spPr bwMode="auto">
                    <a:xfrm flipV="1">
                      <a:off x="5136" y="1200"/>
                      <a:ext cx="96" cy="2064"/>
                    </a:xfrm>
                    <a:prstGeom prst="line">
                      <a:avLst/>
                    </a:prstGeom>
                    <a:noFill/>
                    <a:ln w="9525">
                      <a:solidFill>
                        <a:srgbClr val="969696"/>
                      </a:solidFill>
                      <a:round/>
                      <a:headEnd/>
                      <a:tailEnd/>
                    </a:ln>
                  </p:spPr>
                  <p:txBody>
                    <a:bodyPr wrap="none"/>
                    <a:lstStyle/>
                    <a:p>
                      <a:endParaRPr lang="en-US">
                        <a:solidFill>
                          <a:prstClr val="black"/>
                        </a:solidFill>
                      </a:endParaRPr>
                    </a:p>
                  </p:txBody>
                </p:sp>
              </p:grpSp>
              <p:grpSp>
                <p:nvGrpSpPr>
                  <p:cNvPr id="11" name="Group 55"/>
                  <p:cNvGrpSpPr>
                    <a:grpSpLocks/>
                  </p:cNvGrpSpPr>
                  <p:nvPr/>
                </p:nvGrpSpPr>
                <p:grpSpPr bwMode="auto">
                  <a:xfrm>
                    <a:off x="1069" y="960"/>
                    <a:ext cx="4691" cy="3080"/>
                    <a:chOff x="1069" y="960"/>
                    <a:chExt cx="4691" cy="3080"/>
                  </a:xfrm>
                </p:grpSpPr>
                <p:grpSp>
                  <p:nvGrpSpPr>
                    <p:cNvPr id="12" name="Group 56"/>
                    <p:cNvGrpSpPr>
                      <a:grpSpLocks/>
                    </p:cNvGrpSpPr>
                    <p:nvPr/>
                  </p:nvGrpSpPr>
                  <p:grpSpPr bwMode="auto">
                    <a:xfrm>
                      <a:off x="4707" y="960"/>
                      <a:ext cx="1053" cy="750"/>
                      <a:chOff x="931" y="948"/>
                      <a:chExt cx="1185" cy="859"/>
                    </a:xfrm>
                  </p:grpSpPr>
                  <p:grpSp>
                    <p:nvGrpSpPr>
                      <p:cNvPr id="13" name="Group 57"/>
                      <p:cNvGrpSpPr>
                        <a:grpSpLocks/>
                      </p:cNvGrpSpPr>
                      <p:nvPr/>
                    </p:nvGrpSpPr>
                    <p:grpSpPr bwMode="auto">
                      <a:xfrm>
                        <a:off x="1379" y="948"/>
                        <a:ext cx="324" cy="401"/>
                        <a:chOff x="1379" y="948"/>
                        <a:chExt cx="324" cy="401"/>
                      </a:xfrm>
                    </p:grpSpPr>
                    <p:sp>
                      <p:nvSpPr>
                        <p:cNvPr id="10581" name="Oval 58"/>
                        <p:cNvSpPr>
                          <a:spLocks noChangeArrowheads="1"/>
                        </p:cNvSpPr>
                        <p:nvPr/>
                      </p:nvSpPr>
                      <p:spPr bwMode="auto">
                        <a:xfrm>
                          <a:off x="1379" y="948"/>
                          <a:ext cx="324" cy="401"/>
                        </a:xfrm>
                        <a:prstGeom prst="ellipse">
                          <a:avLst/>
                        </a:prstGeom>
                        <a:solidFill>
                          <a:srgbClr val="000020"/>
                        </a:solidFill>
                        <a:ln w="12700">
                          <a:noFill/>
                          <a:round/>
                          <a:headEnd/>
                          <a:tailEnd/>
                        </a:ln>
                      </p:spPr>
                      <p:txBody>
                        <a:bodyPr wrap="none" anchor="ctr"/>
                        <a:lstStyle/>
                        <a:p>
                          <a:endParaRPr lang="en-US">
                            <a:solidFill>
                              <a:prstClr val="black"/>
                            </a:solidFill>
                          </a:endParaRPr>
                        </a:p>
                      </p:txBody>
                    </p:sp>
                    <p:sp>
                      <p:nvSpPr>
                        <p:cNvPr id="10582" name="Oval 59"/>
                        <p:cNvSpPr>
                          <a:spLocks noChangeArrowheads="1"/>
                        </p:cNvSpPr>
                        <p:nvPr/>
                      </p:nvSpPr>
                      <p:spPr bwMode="auto">
                        <a:xfrm>
                          <a:off x="1384" y="949"/>
                          <a:ext cx="296" cy="366"/>
                        </a:xfrm>
                        <a:prstGeom prst="ellipse">
                          <a:avLst/>
                        </a:prstGeom>
                        <a:solidFill>
                          <a:srgbClr val="000040"/>
                        </a:solidFill>
                        <a:ln w="12700">
                          <a:noFill/>
                          <a:round/>
                          <a:headEnd/>
                          <a:tailEnd/>
                        </a:ln>
                      </p:spPr>
                      <p:txBody>
                        <a:bodyPr wrap="none" anchor="ctr"/>
                        <a:lstStyle/>
                        <a:p>
                          <a:endParaRPr lang="en-US">
                            <a:solidFill>
                              <a:prstClr val="black"/>
                            </a:solidFill>
                          </a:endParaRPr>
                        </a:p>
                      </p:txBody>
                    </p:sp>
                    <p:sp>
                      <p:nvSpPr>
                        <p:cNvPr id="10583" name="Oval 60"/>
                        <p:cNvSpPr>
                          <a:spLocks noChangeArrowheads="1"/>
                        </p:cNvSpPr>
                        <p:nvPr/>
                      </p:nvSpPr>
                      <p:spPr bwMode="auto">
                        <a:xfrm>
                          <a:off x="1391" y="956"/>
                          <a:ext cx="263" cy="324"/>
                        </a:xfrm>
                        <a:prstGeom prst="ellipse">
                          <a:avLst/>
                        </a:prstGeom>
                        <a:solidFill>
                          <a:srgbClr val="000060"/>
                        </a:solidFill>
                        <a:ln w="12700">
                          <a:noFill/>
                          <a:round/>
                          <a:headEnd/>
                          <a:tailEnd/>
                        </a:ln>
                      </p:spPr>
                      <p:txBody>
                        <a:bodyPr wrap="none" anchor="ctr"/>
                        <a:lstStyle/>
                        <a:p>
                          <a:endParaRPr lang="en-US">
                            <a:solidFill>
                              <a:prstClr val="black"/>
                            </a:solidFill>
                          </a:endParaRPr>
                        </a:p>
                      </p:txBody>
                    </p:sp>
                    <p:sp>
                      <p:nvSpPr>
                        <p:cNvPr id="10584" name="Oval 61"/>
                        <p:cNvSpPr>
                          <a:spLocks noChangeArrowheads="1"/>
                        </p:cNvSpPr>
                        <p:nvPr/>
                      </p:nvSpPr>
                      <p:spPr bwMode="auto">
                        <a:xfrm>
                          <a:off x="1398" y="963"/>
                          <a:ext cx="231" cy="283"/>
                        </a:xfrm>
                        <a:prstGeom prst="ellipse">
                          <a:avLst/>
                        </a:prstGeom>
                        <a:solidFill>
                          <a:srgbClr val="000080"/>
                        </a:solidFill>
                        <a:ln w="12700">
                          <a:noFill/>
                          <a:round/>
                          <a:headEnd/>
                          <a:tailEnd/>
                        </a:ln>
                      </p:spPr>
                      <p:txBody>
                        <a:bodyPr wrap="none" anchor="ctr"/>
                        <a:lstStyle/>
                        <a:p>
                          <a:endParaRPr lang="en-US">
                            <a:solidFill>
                              <a:prstClr val="black"/>
                            </a:solidFill>
                          </a:endParaRPr>
                        </a:p>
                      </p:txBody>
                    </p:sp>
                    <p:sp>
                      <p:nvSpPr>
                        <p:cNvPr id="10585" name="Oval 62"/>
                        <p:cNvSpPr>
                          <a:spLocks noChangeArrowheads="1"/>
                        </p:cNvSpPr>
                        <p:nvPr/>
                      </p:nvSpPr>
                      <p:spPr bwMode="auto">
                        <a:xfrm>
                          <a:off x="1407" y="969"/>
                          <a:ext cx="197" cy="242"/>
                        </a:xfrm>
                        <a:prstGeom prst="ellipse">
                          <a:avLst/>
                        </a:prstGeom>
                        <a:solidFill>
                          <a:srgbClr val="0000A0"/>
                        </a:solidFill>
                        <a:ln w="12700">
                          <a:noFill/>
                          <a:round/>
                          <a:headEnd/>
                          <a:tailEnd/>
                        </a:ln>
                      </p:spPr>
                      <p:txBody>
                        <a:bodyPr wrap="none" anchor="ctr"/>
                        <a:lstStyle/>
                        <a:p>
                          <a:endParaRPr lang="en-US">
                            <a:solidFill>
                              <a:prstClr val="black"/>
                            </a:solidFill>
                          </a:endParaRPr>
                        </a:p>
                      </p:txBody>
                    </p:sp>
                    <p:sp>
                      <p:nvSpPr>
                        <p:cNvPr id="10586" name="Oval 63"/>
                        <p:cNvSpPr>
                          <a:spLocks noChangeArrowheads="1"/>
                        </p:cNvSpPr>
                        <p:nvPr/>
                      </p:nvSpPr>
                      <p:spPr bwMode="auto">
                        <a:xfrm>
                          <a:off x="1414" y="977"/>
                          <a:ext cx="163" cy="200"/>
                        </a:xfrm>
                        <a:prstGeom prst="ellipse">
                          <a:avLst/>
                        </a:prstGeom>
                        <a:solidFill>
                          <a:srgbClr val="0000C4"/>
                        </a:solidFill>
                        <a:ln w="12700">
                          <a:noFill/>
                          <a:round/>
                          <a:headEnd/>
                          <a:tailEnd/>
                        </a:ln>
                      </p:spPr>
                      <p:txBody>
                        <a:bodyPr wrap="none" anchor="ctr"/>
                        <a:lstStyle/>
                        <a:p>
                          <a:endParaRPr lang="en-US">
                            <a:solidFill>
                              <a:prstClr val="black"/>
                            </a:solidFill>
                          </a:endParaRPr>
                        </a:p>
                      </p:txBody>
                    </p:sp>
                    <p:sp>
                      <p:nvSpPr>
                        <p:cNvPr id="10587" name="Oval 64"/>
                        <p:cNvSpPr>
                          <a:spLocks noChangeArrowheads="1"/>
                        </p:cNvSpPr>
                        <p:nvPr/>
                      </p:nvSpPr>
                      <p:spPr bwMode="auto">
                        <a:xfrm>
                          <a:off x="1421" y="985"/>
                          <a:ext cx="130" cy="160"/>
                        </a:xfrm>
                        <a:prstGeom prst="ellipse">
                          <a:avLst/>
                        </a:prstGeom>
                        <a:solidFill>
                          <a:srgbClr val="0000E0"/>
                        </a:solidFill>
                        <a:ln w="12700">
                          <a:noFill/>
                          <a:round/>
                          <a:headEnd/>
                          <a:tailEnd/>
                        </a:ln>
                      </p:spPr>
                      <p:txBody>
                        <a:bodyPr wrap="none" anchor="ctr"/>
                        <a:lstStyle/>
                        <a:p>
                          <a:endParaRPr lang="en-US">
                            <a:solidFill>
                              <a:prstClr val="black"/>
                            </a:solidFill>
                          </a:endParaRPr>
                        </a:p>
                      </p:txBody>
                    </p:sp>
                    <p:sp>
                      <p:nvSpPr>
                        <p:cNvPr id="10588" name="Oval 65"/>
                        <p:cNvSpPr>
                          <a:spLocks noChangeArrowheads="1"/>
                        </p:cNvSpPr>
                        <p:nvPr/>
                      </p:nvSpPr>
                      <p:spPr bwMode="auto">
                        <a:xfrm>
                          <a:off x="1429" y="991"/>
                          <a:ext cx="96" cy="118"/>
                        </a:xfrm>
                        <a:prstGeom prst="ellipse">
                          <a:avLst/>
                        </a:prstGeom>
                        <a:solidFill>
                          <a:srgbClr val="0000FF"/>
                        </a:solidFill>
                        <a:ln w="12700">
                          <a:noFill/>
                          <a:round/>
                          <a:headEnd/>
                          <a:tailEnd/>
                        </a:ln>
                      </p:spPr>
                      <p:txBody>
                        <a:bodyPr wrap="none" anchor="ctr"/>
                        <a:lstStyle/>
                        <a:p>
                          <a:endParaRPr lang="en-US">
                            <a:solidFill>
                              <a:prstClr val="black"/>
                            </a:solidFill>
                          </a:endParaRPr>
                        </a:p>
                      </p:txBody>
                    </p:sp>
                    <p:sp>
                      <p:nvSpPr>
                        <p:cNvPr id="10589" name="Oval 66"/>
                        <p:cNvSpPr>
                          <a:spLocks noChangeArrowheads="1"/>
                        </p:cNvSpPr>
                        <p:nvPr/>
                      </p:nvSpPr>
                      <p:spPr bwMode="auto">
                        <a:xfrm>
                          <a:off x="1435" y="993"/>
                          <a:ext cx="77" cy="96"/>
                        </a:xfrm>
                        <a:prstGeom prst="ellipse">
                          <a:avLst/>
                        </a:prstGeom>
                        <a:solidFill>
                          <a:srgbClr val="4040FF"/>
                        </a:solidFill>
                        <a:ln w="12700">
                          <a:noFill/>
                          <a:round/>
                          <a:headEnd/>
                          <a:tailEnd/>
                        </a:ln>
                      </p:spPr>
                      <p:txBody>
                        <a:bodyPr wrap="none" anchor="ctr"/>
                        <a:lstStyle/>
                        <a:p>
                          <a:endParaRPr lang="en-US">
                            <a:solidFill>
                              <a:prstClr val="black"/>
                            </a:solidFill>
                          </a:endParaRPr>
                        </a:p>
                      </p:txBody>
                    </p:sp>
                    <p:sp>
                      <p:nvSpPr>
                        <p:cNvPr id="10590" name="Oval 67"/>
                        <p:cNvSpPr>
                          <a:spLocks noChangeArrowheads="1"/>
                        </p:cNvSpPr>
                        <p:nvPr/>
                      </p:nvSpPr>
                      <p:spPr bwMode="auto">
                        <a:xfrm>
                          <a:off x="1439" y="999"/>
                          <a:ext cx="56" cy="71"/>
                        </a:xfrm>
                        <a:prstGeom prst="ellipse">
                          <a:avLst/>
                        </a:prstGeom>
                        <a:solidFill>
                          <a:srgbClr val="8080FF"/>
                        </a:solidFill>
                        <a:ln w="12700">
                          <a:noFill/>
                          <a:round/>
                          <a:headEnd/>
                          <a:tailEnd/>
                        </a:ln>
                      </p:spPr>
                      <p:txBody>
                        <a:bodyPr wrap="none" anchor="ctr"/>
                        <a:lstStyle/>
                        <a:p>
                          <a:endParaRPr lang="en-US">
                            <a:solidFill>
                              <a:prstClr val="black"/>
                            </a:solidFill>
                          </a:endParaRPr>
                        </a:p>
                      </p:txBody>
                    </p:sp>
                    <p:sp>
                      <p:nvSpPr>
                        <p:cNvPr id="10591" name="Oval 68"/>
                        <p:cNvSpPr>
                          <a:spLocks noChangeArrowheads="1"/>
                        </p:cNvSpPr>
                        <p:nvPr/>
                      </p:nvSpPr>
                      <p:spPr bwMode="auto">
                        <a:xfrm>
                          <a:off x="1443" y="1004"/>
                          <a:ext cx="37" cy="48"/>
                        </a:xfrm>
                        <a:prstGeom prst="ellipse">
                          <a:avLst/>
                        </a:prstGeom>
                        <a:solidFill>
                          <a:srgbClr val="C0C0FF"/>
                        </a:solidFill>
                        <a:ln w="12700">
                          <a:noFill/>
                          <a:round/>
                          <a:headEnd/>
                          <a:tailEnd/>
                        </a:ln>
                      </p:spPr>
                      <p:txBody>
                        <a:bodyPr wrap="none" anchor="ctr"/>
                        <a:lstStyle/>
                        <a:p>
                          <a:endParaRPr lang="en-US">
                            <a:solidFill>
                              <a:prstClr val="black"/>
                            </a:solidFill>
                          </a:endParaRPr>
                        </a:p>
                      </p:txBody>
                    </p:sp>
                  </p:grpSp>
                  <p:sp>
                    <p:nvSpPr>
                      <p:cNvPr id="10580" name="Rectangle 69"/>
                      <p:cNvSpPr>
                        <a:spLocks noChangeArrowheads="1"/>
                      </p:cNvSpPr>
                      <p:nvPr/>
                    </p:nvSpPr>
                    <p:spPr bwMode="auto">
                      <a:xfrm>
                        <a:off x="931" y="1236"/>
                        <a:ext cx="1185" cy="571"/>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Community Centers</a:t>
                        </a:r>
                      </a:p>
                    </p:txBody>
                  </p:sp>
                </p:grpSp>
                <p:grpSp>
                  <p:nvGrpSpPr>
                    <p:cNvPr id="14" name="Group 70"/>
                    <p:cNvGrpSpPr>
                      <a:grpSpLocks/>
                    </p:cNvGrpSpPr>
                    <p:nvPr/>
                  </p:nvGrpSpPr>
                  <p:grpSpPr bwMode="auto">
                    <a:xfrm>
                      <a:off x="1069" y="3508"/>
                      <a:ext cx="1284" cy="532"/>
                      <a:chOff x="729" y="948"/>
                      <a:chExt cx="1445" cy="606"/>
                    </a:xfrm>
                  </p:grpSpPr>
                  <p:grpSp>
                    <p:nvGrpSpPr>
                      <p:cNvPr id="15" name="Group 71"/>
                      <p:cNvGrpSpPr>
                        <a:grpSpLocks/>
                      </p:cNvGrpSpPr>
                      <p:nvPr/>
                    </p:nvGrpSpPr>
                    <p:grpSpPr bwMode="auto">
                      <a:xfrm>
                        <a:off x="1379" y="948"/>
                        <a:ext cx="324" cy="401"/>
                        <a:chOff x="1379" y="948"/>
                        <a:chExt cx="324" cy="401"/>
                      </a:xfrm>
                    </p:grpSpPr>
                    <p:sp>
                      <p:nvSpPr>
                        <p:cNvPr id="10568" name="Oval 72"/>
                        <p:cNvSpPr>
                          <a:spLocks noChangeArrowheads="1"/>
                        </p:cNvSpPr>
                        <p:nvPr/>
                      </p:nvSpPr>
                      <p:spPr bwMode="auto">
                        <a:xfrm>
                          <a:off x="1379" y="948"/>
                          <a:ext cx="324" cy="401"/>
                        </a:xfrm>
                        <a:prstGeom prst="ellipse">
                          <a:avLst/>
                        </a:prstGeom>
                        <a:solidFill>
                          <a:srgbClr val="000020"/>
                        </a:solidFill>
                        <a:ln w="12700">
                          <a:noFill/>
                          <a:round/>
                          <a:headEnd/>
                          <a:tailEnd/>
                        </a:ln>
                      </p:spPr>
                      <p:txBody>
                        <a:bodyPr wrap="none" anchor="ctr"/>
                        <a:lstStyle/>
                        <a:p>
                          <a:endParaRPr lang="en-US">
                            <a:solidFill>
                              <a:prstClr val="black"/>
                            </a:solidFill>
                          </a:endParaRPr>
                        </a:p>
                      </p:txBody>
                    </p:sp>
                    <p:sp>
                      <p:nvSpPr>
                        <p:cNvPr id="10569" name="Oval 73"/>
                        <p:cNvSpPr>
                          <a:spLocks noChangeArrowheads="1"/>
                        </p:cNvSpPr>
                        <p:nvPr/>
                      </p:nvSpPr>
                      <p:spPr bwMode="auto">
                        <a:xfrm>
                          <a:off x="1384" y="949"/>
                          <a:ext cx="296" cy="366"/>
                        </a:xfrm>
                        <a:prstGeom prst="ellipse">
                          <a:avLst/>
                        </a:prstGeom>
                        <a:solidFill>
                          <a:srgbClr val="000040"/>
                        </a:solidFill>
                        <a:ln w="12700">
                          <a:noFill/>
                          <a:round/>
                          <a:headEnd/>
                          <a:tailEnd/>
                        </a:ln>
                      </p:spPr>
                      <p:txBody>
                        <a:bodyPr wrap="none" anchor="ctr"/>
                        <a:lstStyle/>
                        <a:p>
                          <a:endParaRPr lang="en-US">
                            <a:solidFill>
                              <a:prstClr val="black"/>
                            </a:solidFill>
                          </a:endParaRPr>
                        </a:p>
                      </p:txBody>
                    </p:sp>
                    <p:sp>
                      <p:nvSpPr>
                        <p:cNvPr id="10570" name="Oval 74"/>
                        <p:cNvSpPr>
                          <a:spLocks noChangeArrowheads="1"/>
                        </p:cNvSpPr>
                        <p:nvPr/>
                      </p:nvSpPr>
                      <p:spPr bwMode="auto">
                        <a:xfrm>
                          <a:off x="1391" y="956"/>
                          <a:ext cx="263" cy="324"/>
                        </a:xfrm>
                        <a:prstGeom prst="ellipse">
                          <a:avLst/>
                        </a:prstGeom>
                        <a:solidFill>
                          <a:srgbClr val="000060"/>
                        </a:solidFill>
                        <a:ln w="12700">
                          <a:noFill/>
                          <a:round/>
                          <a:headEnd/>
                          <a:tailEnd/>
                        </a:ln>
                      </p:spPr>
                      <p:txBody>
                        <a:bodyPr wrap="none" anchor="ctr"/>
                        <a:lstStyle/>
                        <a:p>
                          <a:endParaRPr lang="en-US">
                            <a:solidFill>
                              <a:prstClr val="black"/>
                            </a:solidFill>
                          </a:endParaRPr>
                        </a:p>
                      </p:txBody>
                    </p:sp>
                    <p:sp>
                      <p:nvSpPr>
                        <p:cNvPr id="10571" name="Oval 75"/>
                        <p:cNvSpPr>
                          <a:spLocks noChangeArrowheads="1"/>
                        </p:cNvSpPr>
                        <p:nvPr/>
                      </p:nvSpPr>
                      <p:spPr bwMode="auto">
                        <a:xfrm>
                          <a:off x="1398" y="963"/>
                          <a:ext cx="231" cy="283"/>
                        </a:xfrm>
                        <a:prstGeom prst="ellipse">
                          <a:avLst/>
                        </a:prstGeom>
                        <a:solidFill>
                          <a:srgbClr val="000080"/>
                        </a:solidFill>
                        <a:ln w="12700">
                          <a:noFill/>
                          <a:round/>
                          <a:headEnd/>
                          <a:tailEnd/>
                        </a:ln>
                      </p:spPr>
                      <p:txBody>
                        <a:bodyPr wrap="none" anchor="ctr"/>
                        <a:lstStyle/>
                        <a:p>
                          <a:endParaRPr lang="en-US">
                            <a:solidFill>
                              <a:prstClr val="black"/>
                            </a:solidFill>
                          </a:endParaRPr>
                        </a:p>
                      </p:txBody>
                    </p:sp>
                    <p:sp>
                      <p:nvSpPr>
                        <p:cNvPr id="10572" name="Oval 76"/>
                        <p:cNvSpPr>
                          <a:spLocks noChangeArrowheads="1"/>
                        </p:cNvSpPr>
                        <p:nvPr/>
                      </p:nvSpPr>
                      <p:spPr bwMode="auto">
                        <a:xfrm>
                          <a:off x="1407" y="969"/>
                          <a:ext cx="197" cy="242"/>
                        </a:xfrm>
                        <a:prstGeom prst="ellipse">
                          <a:avLst/>
                        </a:prstGeom>
                        <a:solidFill>
                          <a:srgbClr val="0000A0"/>
                        </a:solidFill>
                        <a:ln w="12700">
                          <a:noFill/>
                          <a:round/>
                          <a:headEnd/>
                          <a:tailEnd/>
                        </a:ln>
                      </p:spPr>
                      <p:txBody>
                        <a:bodyPr wrap="none" anchor="ctr"/>
                        <a:lstStyle/>
                        <a:p>
                          <a:endParaRPr lang="en-US">
                            <a:solidFill>
                              <a:prstClr val="black"/>
                            </a:solidFill>
                          </a:endParaRPr>
                        </a:p>
                      </p:txBody>
                    </p:sp>
                    <p:sp>
                      <p:nvSpPr>
                        <p:cNvPr id="10573" name="Oval 77"/>
                        <p:cNvSpPr>
                          <a:spLocks noChangeArrowheads="1"/>
                        </p:cNvSpPr>
                        <p:nvPr/>
                      </p:nvSpPr>
                      <p:spPr bwMode="auto">
                        <a:xfrm>
                          <a:off x="1414" y="977"/>
                          <a:ext cx="163" cy="200"/>
                        </a:xfrm>
                        <a:prstGeom prst="ellipse">
                          <a:avLst/>
                        </a:prstGeom>
                        <a:solidFill>
                          <a:srgbClr val="0000C4"/>
                        </a:solidFill>
                        <a:ln w="12700">
                          <a:noFill/>
                          <a:round/>
                          <a:headEnd/>
                          <a:tailEnd/>
                        </a:ln>
                      </p:spPr>
                      <p:txBody>
                        <a:bodyPr wrap="none" anchor="ctr"/>
                        <a:lstStyle/>
                        <a:p>
                          <a:endParaRPr lang="en-US">
                            <a:solidFill>
                              <a:prstClr val="black"/>
                            </a:solidFill>
                          </a:endParaRPr>
                        </a:p>
                      </p:txBody>
                    </p:sp>
                    <p:sp>
                      <p:nvSpPr>
                        <p:cNvPr id="10574" name="Oval 78"/>
                        <p:cNvSpPr>
                          <a:spLocks noChangeArrowheads="1"/>
                        </p:cNvSpPr>
                        <p:nvPr/>
                      </p:nvSpPr>
                      <p:spPr bwMode="auto">
                        <a:xfrm>
                          <a:off x="1421" y="985"/>
                          <a:ext cx="130" cy="160"/>
                        </a:xfrm>
                        <a:prstGeom prst="ellipse">
                          <a:avLst/>
                        </a:prstGeom>
                        <a:solidFill>
                          <a:srgbClr val="0000E0"/>
                        </a:solidFill>
                        <a:ln w="12700">
                          <a:noFill/>
                          <a:round/>
                          <a:headEnd/>
                          <a:tailEnd/>
                        </a:ln>
                      </p:spPr>
                      <p:txBody>
                        <a:bodyPr wrap="none" anchor="ctr"/>
                        <a:lstStyle/>
                        <a:p>
                          <a:endParaRPr lang="en-US">
                            <a:solidFill>
                              <a:prstClr val="black"/>
                            </a:solidFill>
                          </a:endParaRPr>
                        </a:p>
                      </p:txBody>
                    </p:sp>
                    <p:sp>
                      <p:nvSpPr>
                        <p:cNvPr id="10575" name="Oval 79"/>
                        <p:cNvSpPr>
                          <a:spLocks noChangeArrowheads="1"/>
                        </p:cNvSpPr>
                        <p:nvPr/>
                      </p:nvSpPr>
                      <p:spPr bwMode="auto">
                        <a:xfrm>
                          <a:off x="1429" y="991"/>
                          <a:ext cx="96" cy="118"/>
                        </a:xfrm>
                        <a:prstGeom prst="ellipse">
                          <a:avLst/>
                        </a:prstGeom>
                        <a:solidFill>
                          <a:srgbClr val="0000FF"/>
                        </a:solidFill>
                        <a:ln w="12700">
                          <a:noFill/>
                          <a:round/>
                          <a:headEnd/>
                          <a:tailEnd/>
                        </a:ln>
                      </p:spPr>
                      <p:txBody>
                        <a:bodyPr wrap="none" anchor="ctr"/>
                        <a:lstStyle/>
                        <a:p>
                          <a:endParaRPr lang="en-US">
                            <a:solidFill>
                              <a:prstClr val="black"/>
                            </a:solidFill>
                          </a:endParaRPr>
                        </a:p>
                      </p:txBody>
                    </p:sp>
                    <p:sp>
                      <p:nvSpPr>
                        <p:cNvPr id="10576" name="Oval 80"/>
                        <p:cNvSpPr>
                          <a:spLocks noChangeArrowheads="1"/>
                        </p:cNvSpPr>
                        <p:nvPr/>
                      </p:nvSpPr>
                      <p:spPr bwMode="auto">
                        <a:xfrm>
                          <a:off x="1435" y="993"/>
                          <a:ext cx="77" cy="96"/>
                        </a:xfrm>
                        <a:prstGeom prst="ellipse">
                          <a:avLst/>
                        </a:prstGeom>
                        <a:solidFill>
                          <a:srgbClr val="4040FF"/>
                        </a:solidFill>
                        <a:ln w="12700">
                          <a:noFill/>
                          <a:round/>
                          <a:headEnd/>
                          <a:tailEnd/>
                        </a:ln>
                      </p:spPr>
                      <p:txBody>
                        <a:bodyPr wrap="none" anchor="ctr"/>
                        <a:lstStyle/>
                        <a:p>
                          <a:endParaRPr lang="en-US">
                            <a:solidFill>
                              <a:prstClr val="black"/>
                            </a:solidFill>
                          </a:endParaRPr>
                        </a:p>
                      </p:txBody>
                    </p:sp>
                    <p:sp>
                      <p:nvSpPr>
                        <p:cNvPr id="10577" name="Oval 81"/>
                        <p:cNvSpPr>
                          <a:spLocks noChangeArrowheads="1"/>
                        </p:cNvSpPr>
                        <p:nvPr/>
                      </p:nvSpPr>
                      <p:spPr bwMode="auto">
                        <a:xfrm>
                          <a:off x="1439" y="999"/>
                          <a:ext cx="56" cy="71"/>
                        </a:xfrm>
                        <a:prstGeom prst="ellipse">
                          <a:avLst/>
                        </a:prstGeom>
                        <a:solidFill>
                          <a:srgbClr val="8080FF"/>
                        </a:solidFill>
                        <a:ln w="12700">
                          <a:noFill/>
                          <a:round/>
                          <a:headEnd/>
                          <a:tailEnd/>
                        </a:ln>
                      </p:spPr>
                      <p:txBody>
                        <a:bodyPr wrap="none" anchor="ctr"/>
                        <a:lstStyle/>
                        <a:p>
                          <a:endParaRPr lang="en-US">
                            <a:solidFill>
                              <a:prstClr val="black"/>
                            </a:solidFill>
                          </a:endParaRPr>
                        </a:p>
                      </p:txBody>
                    </p:sp>
                    <p:sp>
                      <p:nvSpPr>
                        <p:cNvPr id="10578" name="Oval 82"/>
                        <p:cNvSpPr>
                          <a:spLocks noChangeArrowheads="1"/>
                        </p:cNvSpPr>
                        <p:nvPr/>
                      </p:nvSpPr>
                      <p:spPr bwMode="auto">
                        <a:xfrm>
                          <a:off x="1443" y="1004"/>
                          <a:ext cx="37" cy="48"/>
                        </a:xfrm>
                        <a:prstGeom prst="ellipse">
                          <a:avLst/>
                        </a:prstGeom>
                        <a:solidFill>
                          <a:srgbClr val="C0C0FF"/>
                        </a:solidFill>
                        <a:ln w="12700">
                          <a:noFill/>
                          <a:round/>
                          <a:headEnd/>
                          <a:tailEnd/>
                        </a:ln>
                      </p:spPr>
                      <p:txBody>
                        <a:bodyPr wrap="none" anchor="ctr"/>
                        <a:lstStyle/>
                        <a:p>
                          <a:endParaRPr lang="en-US">
                            <a:solidFill>
                              <a:prstClr val="black"/>
                            </a:solidFill>
                          </a:endParaRPr>
                        </a:p>
                      </p:txBody>
                    </p:sp>
                  </p:grpSp>
                  <p:sp>
                    <p:nvSpPr>
                      <p:cNvPr id="10567" name="Rectangle 83"/>
                      <p:cNvSpPr>
                        <a:spLocks noChangeArrowheads="1"/>
                      </p:cNvSpPr>
                      <p:nvPr/>
                    </p:nvSpPr>
                    <p:spPr bwMode="auto">
                      <a:xfrm>
                        <a:off x="729" y="1247"/>
                        <a:ext cx="1445" cy="307"/>
                      </a:xfrm>
                      <a:prstGeom prst="rect">
                        <a:avLst/>
                      </a:prstGeom>
                      <a:noFill/>
                      <a:ln w="12700">
                        <a:noFill/>
                        <a:miter lim="800000"/>
                        <a:headEnd/>
                        <a:tailEnd/>
                      </a:ln>
                    </p:spPr>
                    <p:txBody>
                      <a:bodyPr wrap="square" lIns="90488" tIns="44450" rIns="90488" bIns="44450">
                        <a:spAutoFit/>
                      </a:bodyPr>
                      <a:lstStyle/>
                      <a:p>
                        <a:pPr algn="ctr" eaLnBrk="0" hangingPunct="0">
                          <a:spcBef>
                            <a:spcPct val="50000"/>
                          </a:spcBef>
                        </a:pPr>
                        <a:r>
                          <a:rPr lang="en-US" sz="1600" b="1" dirty="0" smtClean="0">
                            <a:solidFill>
                              <a:prstClr val="black"/>
                            </a:solidFill>
                          </a:rPr>
                          <a:t>Chamber of Comm.</a:t>
                        </a:r>
                        <a:endParaRPr lang="en-US" sz="1600" b="1" dirty="0">
                          <a:solidFill>
                            <a:prstClr val="black"/>
                          </a:solidFill>
                        </a:endParaRPr>
                      </a:p>
                    </p:txBody>
                  </p:sp>
                </p:grpSp>
                <p:grpSp>
                  <p:nvGrpSpPr>
                    <p:cNvPr id="16" name="Group 84"/>
                    <p:cNvGrpSpPr>
                      <a:grpSpLocks/>
                    </p:cNvGrpSpPr>
                    <p:nvPr/>
                  </p:nvGrpSpPr>
                  <p:grpSpPr bwMode="auto">
                    <a:xfrm>
                      <a:off x="4608" y="3072"/>
                      <a:ext cx="1053" cy="536"/>
                      <a:chOff x="931" y="948"/>
                      <a:chExt cx="1185" cy="612"/>
                    </a:xfrm>
                  </p:grpSpPr>
                  <p:grpSp>
                    <p:nvGrpSpPr>
                      <p:cNvPr id="17" name="Group 85"/>
                      <p:cNvGrpSpPr>
                        <a:grpSpLocks/>
                      </p:cNvGrpSpPr>
                      <p:nvPr/>
                    </p:nvGrpSpPr>
                    <p:grpSpPr bwMode="auto">
                      <a:xfrm>
                        <a:off x="1379" y="948"/>
                        <a:ext cx="324" cy="401"/>
                        <a:chOff x="1379" y="948"/>
                        <a:chExt cx="324" cy="401"/>
                      </a:xfrm>
                    </p:grpSpPr>
                    <p:sp>
                      <p:nvSpPr>
                        <p:cNvPr id="10555" name="Oval 86"/>
                        <p:cNvSpPr>
                          <a:spLocks noChangeArrowheads="1"/>
                        </p:cNvSpPr>
                        <p:nvPr/>
                      </p:nvSpPr>
                      <p:spPr bwMode="auto">
                        <a:xfrm>
                          <a:off x="1379" y="948"/>
                          <a:ext cx="324" cy="401"/>
                        </a:xfrm>
                        <a:prstGeom prst="ellipse">
                          <a:avLst/>
                        </a:prstGeom>
                        <a:solidFill>
                          <a:srgbClr val="000020"/>
                        </a:solidFill>
                        <a:ln w="12700">
                          <a:noFill/>
                          <a:round/>
                          <a:headEnd/>
                          <a:tailEnd/>
                        </a:ln>
                      </p:spPr>
                      <p:txBody>
                        <a:bodyPr wrap="none" anchor="ctr"/>
                        <a:lstStyle/>
                        <a:p>
                          <a:endParaRPr lang="en-US">
                            <a:solidFill>
                              <a:prstClr val="black"/>
                            </a:solidFill>
                          </a:endParaRPr>
                        </a:p>
                      </p:txBody>
                    </p:sp>
                    <p:sp>
                      <p:nvSpPr>
                        <p:cNvPr id="10556" name="Oval 87"/>
                        <p:cNvSpPr>
                          <a:spLocks noChangeArrowheads="1"/>
                        </p:cNvSpPr>
                        <p:nvPr/>
                      </p:nvSpPr>
                      <p:spPr bwMode="auto">
                        <a:xfrm>
                          <a:off x="1384" y="949"/>
                          <a:ext cx="296" cy="366"/>
                        </a:xfrm>
                        <a:prstGeom prst="ellipse">
                          <a:avLst/>
                        </a:prstGeom>
                        <a:solidFill>
                          <a:srgbClr val="000040"/>
                        </a:solidFill>
                        <a:ln w="12700">
                          <a:noFill/>
                          <a:round/>
                          <a:headEnd/>
                          <a:tailEnd/>
                        </a:ln>
                      </p:spPr>
                      <p:txBody>
                        <a:bodyPr wrap="none" anchor="ctr"/>
                        <a:lstStyle/>
                        <a:p>
                          <a:endParaRPr lang="en-US">
                            <a:solidFill>
                              <a:prstClr val="black"/>
                            </a:solidFill>
                          </a:endParaRPr>
                        </a:p>
                      </p:txBody>
                    </p:sp>
                    <p:sp>
                      <p:nvSpPr>
                        <p:cNvPr id="10557" name="Oval 88"/>
                        <p:cNvSpPr>
                          <a:spLocks noChangeArrowheads="1"/>
                        </p:cNvSpPr>
                        <p:nvPr/>
                      </p:nvSpPr>
                      <p:spPr bwMode="auto">
                        <a:xfrm>
                          <a:off x="1391" y="956"/>
                          <a:ext cx="263" cy="324"/>
                        </a:xfrm>
                        <a:prstGeom prst="ellipse">
                          <a:avLst/>
                        </a:prstGeom>
                        <a:solidFill>
                          <a:srgbClr val="000060"/>
                        </a:solidFill>
                        <a:ln w="12700">
                          <a:noFill/>
                          <a:round/>
                          <a:headEnd/>
                          <a:tailEnd/>
                        </a:ln>
                      </p:spPr>
                      <p:txBody>
                        <a:bodyPr wrap="none" anchor="ctr"/>
                        <a:lstStyle/>
                        <a:p>
                          <a:endParaRPr lang="en-US">
                            <a:solidFill>
                              <a:prstClr val="black"/>
                            </a:solidFill>
                          </a:endParaRPr>
                        </a:p>
                      </p:txBody>
                    </p:sp>
                    <p:sp>
                      <p:nvSpPr>
                        <p:cNvPr id="10558" name="Oval 89"/>
                        <p:cNvSpPr>
                          <a:spLocks noChangeArrowheads="1"/>
                        </p:cNvSpPr>
                        <p:nvPr/>
                      </p:nvSpPr>
                      <p:spPr bwMode="auto">
                        <a:xfrm>
                          <a:off x="1398" y="963"/>
                          <a:ext cx="231" cy="283"/>
                        </a:xfrm>
                        <a:prstGeom prst="ellipse">
                          <a:avLst/>
                        </a:prstGeom>
                        <a:solidFill>
                          <a:srgbClr val="000080"/>
                        </a:solidFill>
                        <a:ln w="12700">
                          <a:noFill/>
                          <a:round/>
                          <a:headEnd/>
                          <a:tailEnd/>
                        </a:ln>
                      </p:spPr>
                      <p:txBody>
                        <a:bodyPr wrap="none" anchor="ctr"/>
                        <a:lstStyle/>
                        <a:p>
                          <a:endParaRPr lang="en-US">
                            <a:solidFill>
                              <a:prstClr val="black"/>
                            </a:solidFill>
                          </a:endParaRPr>
                        </a:p>
                      </p:txBody>
                    </p:sp>
                    <p:sp>
                      <p:nvSpPr>
                        <p:cNvPr id="10559" name="Oval 90"/>
                        <p:cNvSpPr>
                          <a:spLocks noChangeArrowheads="1"/>
                        </p:cNvSpPr>
                        <p:nvPr/>
                      </p:nvSpPr>
                      <p:spPr bwMode="auto">
                        <a:xfrm>
                          <a:off x="1407" y="969"/>
                          <a:ext cx="197" cy="242"/>
                        </a:xfrm>
                        <a:prstGeom prst="ellipse">
                          <a:avLst/>
                        </a:prstGeom>
                        <a:solidFill>
                          <a:srgbClr val="0000A0"/>
                        </a:solidFill>
                        <a:ln w="12700">
                          <a:noFill/>
                          <a:round/>
                          <a:headEnd/>
                          <a:tailEnd/>
                        </a:ln>
                      </p:spPr>
                      <p:txBody>
                        <a:bodyPr wrap="none" anchor="ctr"/>
                        <a:lstStyle/>
                        <a:p>
                          <a:endParaRPr lang="en-US">
                            <a:solidFill>
                              <a:prstClr val="black"/>
                            </a:solidFill>
                          </a:endParaRPr>
                        </a:p>
                      </p:txBody>
                    </p:sp>
                    <p:sp>
                      <p:nvSpPr>
                        <p:cNvPr id="10560" name="Oval 91"/>
                        <p:cNvSpPr>
                          <a:spLocks noChangeArrowheads="1"/>
                        </p:cNvSpPr>
                        <p:nvPr/>
                      </p:nvSpPr>
                      <p:spPr bwMode="auto">
                        <a:xfrm>
                          <a:off x="1414" y="977"/>
                          <a:ext cx="163" cy="200"/>
                        </a:xfrm>
                        <a:prstGeom prst="ellipse">
                          <a:avLst/>
                        </a:prstGeom>
                        <a:solidFill>
                          <a:srgbClr val="0000C4"/>
                        </a:solidFill>
                        <a:ln w="12700">
                          <a:noFill/>
                          <a:round/>
                          <a:headEnd/>
                          <a:tailEnd/>
                        </a:ln>
                      </p:spPr>
                      <p:txBody>
                        <a:bodyPr wrap="none" anchor="ctr"/>
                        <a:lstStyle/>
                        <a:p>
                          <a:endParaRPr lang="en-US">
                            <a:solidFill>
                              <a:prstClr val="black"/>
                            </a:solidFill>
                          </a:endParaRPr>
                        </a:p>
                      </p:txBody>
                    </p:sp>
                    <p:sp>
                      <p:nvSpPr>
                        <p:cNvPr id="10561" name="Oval 92"/>
                        <p:cNvSpPr>
                          <a:spLocks noChangeArrowheads="1"/>
                        </p:cNvSpPr>
                        <p:nvPr/>
                      </p:nvSpPr>
                      <p:spPr bwMode="auto">
                        <a:xfrm>
                          <a:off x="1421" y="985"/>
                          <a:ext cx="130" cy="160"/>
                        </a:xfrm>
                        <a:prstGeom prst="ellipse">
                          <a:avLst/>
                        </a:prstGeom>
                        <a:solidFill>
                          <a:srgbClr val="0000E0"/>
                        </a:solidFill>
                        <a:ln w="12700">
                          <a:noFill/>
                          <a:round/>
                          <a:headEnd/>
                          <a:tailEnd/>
                        </a:ln>
                      </p:spPr>
                      <p:txBody>
                        <a:bodyPr wrap="none" anchor="ctr"/>
                        <a:lstStyle/>
                        <a:p>
                          <a:endParaRPr lang="en-US">
                            <a:solidFill>
                              <a:prstClr val="black"/>
                            </a:solidFill>
                          </a:endParaRPr>
                        </a:p>
                      </p:txBody>
                    </p:sp>
                    <p:sp>
                      <p:nvSpPr>
                        <p:cNvPr id="10562" name="Oval 93"/>
                        <p:cNvSpPr>
                          <a:spLocks noChangeArrowheads="1"/>
                        </p:cNvSpPr>
                        <p:nvPr/>
                      </p:nvSpPr>
                      <p:spPr bwMode="auto">
                        <a:xfrm>
                          <a:off x="1429" y="991"/>
                          <a:ext cx="96" cy="118"/>
                        </a:xfrm>
                        <a:prstGeom prst="ellipse">
                          <a:avLst/>
                        </a:prstGeom>
                        <a:solidFill>
                          <a:srgbClr val="0000FF"/>
                        </a:solidFill>
                        <a:ln w="12700">
                          <a:noFill/>
                          <a:round/>
                          <a:headEnd/>
                          <a:tailEnd/>
                        </a:ln>
                      </p:spPr>
                      <p:txBody>
                        <a:bodyPr wrap="none" anchor="ctr"/>
                        <a:lstStyle/>
                        <a:p>
                          <a:endParaRPr lang="en-US">
                            <a:solidFill>
                              <a:prstClr val="black"/>
                            </a:solidFill>
                          </a:endParaRPr>
                        </a:p>
                      </p:txBody>
                    </p:sp>
                    <p:sp>
                      <p:nvSpPr>
                        <p:cNvPr id="10563" name="Oval 94"/>
                        <p:cNvSpPr>
                          <a:spLocks noChangeArrowheads="1"/>
                        </p:cNvSpPr>
                        <p:nvPr/>
                      </p:nvSpPr>
                      <p:spPr bwMode="auto">
                        <a:xfrm>
                          <a:off x="1435" y="993"/>
                          <a:ext cx="77" cy="96"/>
                        </a:xfrm>
                        <a:prstGeom prst="ellipse">
                          <a:avLst/>
                        </a:prstGeom>
                        <a:solidFill>
                          <a:srgbClr val="4040FF"/>
                        </a:solidFill>
                        <a:ln w="12700">
                          <a:noFill/>
                          <a:round/>
                          <a:headEnd/>
                          <a:tailEnd/>
                        </a:ln>
                      </p:spPr>
                      <p:txBody>
                        <a:bodyPr wrap="none" anchor="ctr"/>
                        <a:lstStyle/>
                        <a:p>
                          <a:endParaRPr lang="en-US">
                            <a:solidFill>
                              <a:prstClr val="black"/>
                            </a:solidFill>
                          </a:endParaRPr>
                        </a:p>
                      </p:txBody>
                    </p:sp>
                    <p:sp>
                      <p:nvSpPr>
                        <p:cNvPr id="10564" name="Oval 95"/>
                        <p:cNvSpPr>
                          <a:spLocks noChangeArrowheads="1"/>
                        </p:cNvSpPr>
                        <p:nvPr/>
                      </p:nvSpPr>
                      <p:spPr bwMode="auto">
                        <a:xfrm>
                          <a:off x="1439" y="999"/>
                          <a:ext cx="56" cy="71"/>
                        </a:xfrm>
                        <a:prstGeom prst="ellipse">
                          <a:avLst/>
                        </a:prstGeom>
                        <a:solidFill>
                          <a:srgbClr val="8080FF"/>
                        </a:solidFill>
                        <a:ln w="12700">
                          <a:noFill/>
                          <a:round/>
                          <a:headEnd/>
                          <a:tailEnd/>
                        </a:ln>
                      </p:spPr>
                      <p:txBody>
                        <a:bodyPr wrap="none" anchor="ctr"/>
                        <a:lstStyle/>
                        <a:p>
                          <a:endParaRPr lang="en-US">
                            <a:solidFill>
                              <a:prstClr val="black"/>
                            </a:solidFill>
                          </a:endParaRPr>
                        </a:p>
                      </p:txBody>
                    </p:sp>
                    <p:sp>
                      <p:nvSpPr>
                        <p:cNvPr id="10565" name="Oval 96"/>
                        <p:cNvSpPr>
                          <a:spLocks noChangeArrowheads="1"/>
                        </p:cNvSpPr>
                        <p:nvPr/>
                      </p:nvSpPr>
                      <p:spPr bwMode="auto">
                        <a:xfrm>
                          <a:off x="1443" y="1004"/>
                          <a:ext cx="37" cy="48"/>
                        </a:xfrm>
                        <a:prstGeom prst="ellipse">
                          <a:avLst/>
                        </a:prstGeom>
                        <a:solidFill>
                          <a:srgbClr val="C0C0FF"/>
                        </a:solidFill>
                        <a:ln w="12700">
                          <a:noFill/>
                          <a:round/>
                          <a:headEnd/>
                          <a:tailEnd/>
                        </a:ln>
                      </p:spPr>
                      <p:txBody>
                        <a:bodyPr wrap="none" anchor="ctr"/>
                        <a:lstStyle/>
                        <a:p>
                          <a:endParaRPr lang="en-US">
                            <a:solidFill>
                              <a:prstClr val="black"/>
                            </a:solidFill>
                          </a:endParaRPr>
                        </a:p>
                      </p:txBody>
                    </p:sp>
                  </p:grpSp>
                  <p:sp>
                    <p:nvSpPr>
                      <p:cNvPr id="10554" name="Rectangle 97"/>
                      <p:cNvSpPr>
                        <a:spLocks noChangeArrowheads="1"/>
                      </p:cNvSpPr>
                      <p:nvPr/>
                    </p:nvSpPr>
                    <p:spPr bwMode="auto">
                      <a:xfrm>
                        <a:off x="931" y="1236"/>
                        <a:ext cx="1185" cy="32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Transit</a:t>
                        </a:r>
                      </a:p>
                    </p:txBody>
                  </p:sp>
                </p:grpSp>
              </p:grpSp>
            </p:grpSp>
            <p:grpSp>
              <p:nvGrpSpPr>
                <p:cNvPr id="18" name="Group 98"/>
                <p:cNvGrpSpPr>
                  <a:grpSpLocks/>
                </p:cNvGrpSpPr>
                <p:nvPr/>
              </p:nvGrpSpPr>
              <p:grpSpPr bwMode="auto">
                <a:xfrm>
                  <a:off x="192" y="528"/>
                  <a:ext cx="5038" cy="3801"/>
                  <a:chOff x="288" y="528"/>
                  <a:chExt cx="5038" cy="3801"/>
                </a:xfrm>
              </p:grpSpPr>
              <p:grpSp>
                <p:nvGrpSpPr>
                  <p:cNvPr id="19" name="Group 99"/>
                  <p:cNvGrpSpPr>
                    <a:grpSpLocks/>
                  </p:cNvGrpSpPr>
                  <p:nvPr/>
                </p:nvGrpSpPr>
                <p:grpSpPr bwMode="auto">
                  <a:xfrm>
                    <a:off x="624" y="720"/>
                    <a:ext cx="4368" cy="3168"/>
                    <a:chOff x="624" y="720"/>
                    <a:chExt cx="4368" cy="3168"/>
                  </a:xfrm>
                </p:grpSpPr>
                <p:sp>
                  <p:nvSpPr>
                    <p:cNvPr id="10520" name="Line 100"/>
                    <p:cNvSpPr>
                      <a:spLocks noChangeShapeType="1"/>
                    </p:cNvSpPr>
                    <p:nvPr/>
                  </p:nvSpPr>
                  <p:spPr bwMode="auto">
                    <a:xfrm flipV="1">
                      <a:off x="864" y="960"/>
                      <a:ext cx="1152" cy="4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21" name="Line 101"/>
                    <p:cNvSpPr>
                      <a:spLocks noChangeShapeType="1"/>
                    </p:cNvSpPr>
                    <p:nvPr/>
                  </p:nvSpPr>
                  <p:spPr bwMode="auto">
                    <a:xfrm flipH="1">
                      <a:off x="624" y="1104"/>
                      <a:ext cx="192" cy="816"/>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22" name="Line 102"/>
                    <p:cNvSpPr>
                      <a:spLocks noChangeShapeType="1"/>
                    </p:cNvSpPr>
                    <p:nvPr/>
                  </p:nvSpPr>
                  <p:spPr bwMode="auto">
                    <a:xfrm>
                      <a:off x="816" y="1104"/>
                      <a:ext cx="336" cy="144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23" name="Line 103"/>
                    <p:cNvSpPr>
                      <a:spLocks noChangeShapeType="1"/>
                    </p:cNvSpPr>
                    <p:nvPr/>
                  </p:nvSpPr>
                  <p:spPr bwMode="auto">
                    <a:xfrm flipV="1">
                      <a:off x="1152" y="960"/>
                      <a:ext cx="864" cy="158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24" name="Line 104"/>
                    <p:cNvSpPr>
                      <a:spLocks noChangeShapeType="1"/>
                    </p:cNvSpPr>
                    <p:nvPr/>
                  </p:nvSpPr>
                  <p:spPr bwMode="auto">
                    <a:xfrm flipH="1" flipV="1">
                      <a:off x="672" y="2016"/>
                      <a:ext cx="528" cy="52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25" name="Line 105"/>
                    <p:cNvSpPr>
                      <a:spLocks noChangeShapeType="1"/>
                    </p:cNvSpPr>
                    <p:nvPr/>
                  </p:nvSpPr>
                  <p:spPr bwMode="auto">
                    <a:xfrm flipH="1" flipV="1">
                      <a:off x="768" y="1056"/>
                      <a:ext cx="2208" cy="100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26" name="Line 106"/>
                    <p:cNvSpPr>
                      <a:spLocks noChangeShapeType="1"/>
                    </p:cNvSpPr>
                    <p:nvPr/>
                  </p:nvSpPr>
                  <p:spPr bwMode="auto">
                    <a:xfrm flipV="1">
                      <a:off x="2160" y="2160"/>
                      <a:ext cx="816" cy="76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27" name="Line 107"/>
                    <p:cNvSpPr>
                      <a:spLocks noChangeShapeType="1"/>
                    </p:cNvSpPr>
                    <p:nvPr/>
                  </p:nvSpPr>
                  <p:spPr bwMode="auto">
                    <a:xfrm flipV="1">
                      <a:off x="1152" y="2304"/>
                      <a:ext cx="1776" cy="24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28" name="Line 108"/>
                    <p:cNvSpPr>
                      <a:spLocks noChangeShapeType="1"/>
                    </p:cNvSpPr>
                    <p:nvPr/>
                  </p:nvSpPr>
                  <p:spPr bwMode="auto">
                    <a:xfrm flipV="1">
                      <a:off x="1152" y="2208"/>
                      <a:ext cx="864" cy="28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29" name="Line 109"/>
                    <p:cNvSpPr>
                      <a:spLocks noChangeShapeType="1"/>
                    </p:cNvSpPr>
                    <p:nvPr/>
                  </p:nvSpPr>
                  <p:spPr bwMode="auto">
                    <a:xfrm flipH="1">
                      <a:off x="2448" y="2208"/>
                      <a:ext cx="528" cy="158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30" name="Line 110"/>
                    <p:cNvSpPr>
                      <a:spLocks noChangeShapeType="1"/>
                    </p:cNvSpPr>
                    <p:nvPr/>
                  </p:nvSpPr>
                  <p:spPr bwMode="auto">
                    <a:xfrm>
                      <a:off x="2928" y="2160"/>
                      <a:ext cx="864" cy="1392"/>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31" name="Line 111"/>
                    <p:cNvSpPr>
                      <a:spLocks noChangeShapeType="1"/>
                    </p:cNvSpPr>
                    <p:nvPr/>
                  </p:nvSpPr>
                  <p:spPr bwMode="auto">
                    <a:xfrm flipV="1">
                      <a:off x="2496" y="3600"/>
                      <a:ext cx="1296" cy="28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32" name="Line 112"/>
                    <p:cNvSpPr>
                      <a:spLocks noChangeShapeType="1"/>
                    </p:cNvSpPr>
                    <p:nvPr/>
                  </p:nvSpPr>
                  <p:spPr bwMode="auto">
                    <a:xfrm>
                      <a:off x="2160" y="2976"/>
                      <a:ext cx="336" cy="86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33" name="Line 113"/>
                    <p:cNvSpPr>
                      <a:spLocks noChangeShapeType="1"/>
                    </p:cNvSpPr>
                    <p:nvPr/>
                  </p:nvSpPr>
                  <p:spPr bwMode="auto">
                    <a:xfrm>
                      <a:off x="3024" y="768"/>
                      <a:ext cx="720" cy="2832"/>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34" name="Line 114"/>
                    <p:cNvSpPr>
                      <a:spLocks noChangeShapeType="1"/>
                    </p:cNvSpPr>
                    <p:nvPr/>
                  </p:nvSpPr>
                  <p:spPr bwMode="auto">
                    <a:xfrm flipH="1" flipV="1">
                      <a:off x="2064" y="2208"/>
                      <a:ext cx="144" cy="76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35" name="Line 115"/>
                    <p:cNvSpPr>
                      <a:spLocks noChangeShapeType="1"/>
                    </p:cNvSpPr>
                    <p:nvPr/>
                  </p:nvSpPr>
                  <p:spPr bwMode="auto">
                    <a:xfrm>
                      <a:off x="3024" y="2160"/>
                      <a:ext cx="768" cy="76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36" name="Line 116"/>
                    <p:cNvSpPr>
                      <a:spLocks noChangeShapeType="1"/>
                    </p:cNvSpPr>
                    <p:nvPr/>
                  </p:nvSpPr>
                  <p:spPr bwMode="auto">
                    <a:xfrm>
                      <a:off x="3024" y="768"/>
                      <a:ext cx="768" cy="216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37" name="Line 117"/>
                    <p:cNvSpPr>
                      <a:spLocks noChangeShapeType="1"/>
                    </p:cNvSpPr>
                    <p:nvPr/>
                  </p:nvSpPr>
                  <p:spPr bwMode="auto">
                    <a:xfrm>
                      <a:off x="2976" y="2160"/>
                      <a:ext cx="1680" cy="100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38" name="Line 118"/>
                    <p:cNvSpPr>
                      <a:spLocks noChangeShapeType="1"/>
                    </p:cNvSpPr>
                    <p:nvPr/>
                  </p:nvSpPr>
                  <p:spPr bwMode="auto">
                    <a:xfrm flipV="1">
                      <a:off x="3792" y="3168"/>
                      <a:ext cx="864" cy="432"/>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39" name="Line 119"/>
                    <p:cNvSpPr>
                      <a:spLocks noChangeShapeType="1"/>
                    </p:cNvSpPr>
                    <p:nvPr/>
                  </p:nvSpPr>
                  <p:spPr bwMode="auto">
                    <a:xfrm flipV="1">
                      <a:off x="2016" y="864"/>
                      <a:ext cx="2592" cy="96"/>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40" name="Line 120"/>
                    <p:cNvSpPr>
                      <a:spLocks noChangeShapeType="1"/>
                    </p:cNvSpPr>
                    <p:nvPr/>
                  </p:nvSpPr>
                  <p:spPr bwMode="auto">
                    <a:xfrm flipH="1" flipV="1">
                      <a:off x="4560" y="816"/>
                      <a:ext cx="432" cy="110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41" name="Line 121"/>
                    <p:cNvSpPr>
                      <a:spLocks noChangeShapeType="1"/>
                    </p:cNvSpPr>
                    <p:nvPr/>
                  </p:nvSpPr>
                  <p:spPr bwMode="auto">
                    <a:xfrm flipH="1" flipV="1">
                      <a:off x="4560" y="816"/>
                      <a:ext cx="144" cy="182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42" name="Line 122"/>
                    <p:cNvSpPr>
                      <a:spLocks noChangeShapeType="1"/>
                    </p:cNvSpPr>
                    <p:nvPr/>
                  </p:nvSpPr>
                  <p:spPr bwMode="auto">
                    <a:xfrm flipV="1">
                      <a:off x="4704" y="1968"/>
                      <a:ext cx="240" cy="672"/>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43" name="Line 123"/>
                    <p:cNvSpPr>
                      <a:spLocks noChangeShapeType="1"/>
                    </p:cNvSpPr>
                    <p:nvPr/>
                  </p:nvSpPr>
                  <p:spPr bwMode="auto">
                    <a:xfrm flipV="1">
                      <a:off x="3840" y="2688"/>
                      <a:ext cx="816" cy="240"/>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44" name="Line 124"/>
                    <p:cNvSpPr>
                      <a:spLocks noChangeShapeType="1"/>
                    </p:cNvSpPr>
                    <p:nvPr/>
                  </p:nvSpPr>
                  <p:spPr bwMode="auto">
                    <a:xfrm flipV="1">
                      <a:off x="2976" y="2928"/>
                      <a:ext cx="816" cy="336"/>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45" name="Line 125"/>
                    <p:cNvSpPr>
                      <a:spLocks noChangeShapeType="1"/>
                    </p:cNvSpPr>
                    <p:nvPr/>
                  </p:nvSpPr>
                  <p:spPr bwMode="auto">
                    <a:xfrm>
                      <a:off x="2976" y="2160"/>
                      <a:ext cx="1680" cy="528"/>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46" name="Line 126"/>
                    <p:cNvSpPr>
                      <a:spLocks noChangeShapeType="1"/>
                    </p:cNvSpPr>
                    <p:nvPr/>
                  </p:nvSpPr>
                  <p:spPr bwMode="auto">
                    <a:xfrm flipV="1">
                      <a:off x="2976" y="720"/>
                      <a:ext cx="48" cy="1344"/>
                    </a:xfrm>
                    <a:prstGeom prst="line">
                      <a:avLst/>
                    </a:prstGeom>
                    <a:noFill/>
                    <a:ln w="9525">
                      <a:solidFill>
                        <a:srgbClr val="969696"/>
                      </a:solidFill>
                      <a:round/>
                      <a:headEnd/>
                      <a:tailEnd/>
                    </a:ln>
                  </p:spPr>
                  <p:txBody>
                    <a:bodyPr wrap="none"/>
                    <a:lstStyle/>
                    <a:p>
                      <a:endParaRPr lang="en-US">
                        <a:solidFill>
                          <a:prstClr val="black"/>
                        </a:solidFill>
                      </a:endParaRPr>
                    </a:p>
                  </p:txBody>
                </p:sp>
                <p:sp>
                  <p:nvSpPr>
                    <p:cNvPr id="10547" name="Line 127"/>
                    <p:cNvSpPr>
                      <a:spLocks noChangeShapeType="1"/>
                    </p:cNvSpPr>
                    <p:nvPr/>
                  </p:nvSpPr>
                  <p:spPr bwMode="auto">
                    <a:xfrm flipV="1">
                      <a:off x="2976" y="912"/>
                      <a:ext cx="1632" cy="1296"/>
                    </a:xfrm>
                    <a:prstGeom prst="line">
                      <a:avLst/>
                    </a:prstGeom>
                    <a:noFill/>
                    <a:ln w="9525">
                      <a:solidFill>
                        <a:srgbClr val="969696"/>
                      </a:solidFill>
                      <a:round/>
                      <a:headEnd/>
                      <a:tailEnd/>
                    </a:ln>
                  </p:spPr>
                  <p:txBody>
                    <a:bodyPr wrap="none"/>
                    <a:lstStyle/>
                    <a:p>
                      <a:endParaRPr lang="en-US">
                        <a:solidFill>
                          <a:prstClr val="black"/>
                        </a:solidFill>
                      </a:endParaRPr>
                    </a:p>
                  </p:txBody>
                </p:sp>
              </p:grpSp>
              <p:grpSp>
                <p:nvGrpSpPr>
                  <p:cNvPr id="20" name="Group 128"/>
                  <p:cNvGrpSpPr>
                    <a:grpSpLocks/>
                  </p:cNvGrpSpPr>
                  <p:nvPr/>
                </p:nvGrpSpPr>
                <p:grpSpPr bwMode="auto">
                  <a:xfrm>
                    <a:off x="288" y="528"/>
                    <a:ext cx="5038" cy="3801"/>
                    <a:chOff x="288" y="528"/>
                    <a:chExt cx="5038" cy="3801"/>
                  </a:xfrm>
                </p:grpSpPr>
                <p:grpSp>
                  <p:nvGrpSpPr>
                    <p:cNvPr id="21" name="Group 129"/>
                    <p:cNvGrpSpPr>
                      <a:grpSpLocks/>
                    </p:cNvGrpSpPr>
                    <p:nvPr/>
                  </p:nvGrpSpPr>
                  <p:grpSpPr bwMode="auto">
                    <a:xfrm>
                      <a:off x="3227" y="3360"/>
                      <a:ext cx="1150" cy="969"/>
                      <a:chOff x="587" y="912"/>
                      <a:chExt cx="1150" cy="969"/>
                    </a:xfrm>
                  </p:grpSpPr>
                  <p:grpSp>
                    <p:nvGrpSpPr>
                      <p:cNvPr id="22" name="Group 130"/>
                      <p:cNvGrpSpPr>
                        <a:grpSpLocks/>
                      </p:cNvGrpSpPr>
                      <p:nvPr/>
                    </p:nvGrpSpPr>
                    <p:grpSpPr bwMode="auto">
                      <a:xfrm>
                        <a:off x="960" y="912"/>
                        <a:ext cx="364" cy="505"/>
                        <a:chOff x="1512" y="1923"/>
                        <a:chExt cx="409" cy="505"/>
                      </a:xfrm>
                    </p:grpSpPr>
                    <p:sp>
                      <p:nvSpPr>
                        <p:cNvPr id="10509" name="Oval 131"/>
                        <p:cNvSpPr>
                          <a:spLocks noChangeArrowheads="1"/>
                        </p:cNvSpPr>
                        <p:nvPr/>
                      </p:nvSpPr>
                      <p:spPr bwMode="auto">
                        <a:xfrm>
                          <a:off x="1512" y="1923"/>
                          <a:ext cx="409" cy="505"/>
                        </a:xfrm>
                        <a:prstGeom prst="ellipse">
                          <a:avLst/>
                        </a:prstGeom>
                        <a:solidFill>
                          <a:srgbClr val="202000"/>
                        </a:solidFill>
                        <a:ln w="12700">
                          <a:noFill/>
                          <a:round/>
                          <a:headEnd/>
                          <a:tailEnd/>
                        </a:ln>
                      </p:spPr>
                      <p:txBody>
                        <a:bodyPr wrap="none" anchor="ctr"/>
                        <a:lstStyle/>
                        <a:p>
                          <a:endParaRPr lang="en-US">
                            <a:solidFill>
                              <a:prstClr val="black"/>
                            </a:solidFill>
                          </a:endParaRPr>
                        </a:p>
                      </p:txBody>
                    </p:sp>
                    <p:sp>
                      <p:nvSpPr>
                        <p:cNvPr id="10510" name="Oval 132"/>
                        <p:cNvSpPr>
                          <a:spLocks noChangeArrowheads="1"/>
                        </p:cNvSpPr>
                        <p:nvPr/>
                      </p:nvSpPr>
                      <p:spPr bwMode="auto">
                        <a:xfrm>
                          <a:off x="1519" y="1924"/>
                          <a:ext cx="372" cy="461"/>
                        </a:xfrm>
                        <a:prstGeom prst="ellipse">
                          <a:avLst/>
                        </a:prstGeom>
                        <a:solidFill>
                          <a:srgbClr val="404000"/>
                        </a:solidFill>
                        <a:ln w="12700">
                          <a:noFill/>
                          <a:round/>
                          <a:headEnd/>
                          <a:tailEnd/>
                        </a:ln>
                      </p:spPr>
                      <p:txBody>
                        <a:bodyPr wrap="none" anchor="ctr"/>
                        <a:lstStyle/>
                        <a:p>
                          <a:endParaRPr lang="en-US">
                            <a:solidFill>
                              <a:prstClr val="black"/>
                            </a:solidFill>
                          </a:endParaRPr>
                        </a:p>
                      </p:txBody>
                    </p:sp>
                    <p:sp>
                      <p:nvSpPr>
                        <p:cNvPr id="10511" name="Oval 133"/>
                        <p:cNvSpPr>
                          <a:spLocks noChangeArrowheads="1"/>
                        </p:cNvSpPr>
                        <p:nvPr/>
                      </p:nvSpPr>
                      <p:spPr bwMode="auto">
                        <a:xfrm>
                          <a:off x="1527" y="1933"/>
                          <a:ext cx="332" cy="409"/>
                        </a:xfrm>
                        <a:prstGeom prst="ellipse">
                          <a:avLst/>
                        </a:prstGeom>
                        <a:solidFill>
                          <a:srgbClr val="606000"/>
                        </a:solidFill>
                        <a:ln w="12700">
                          <a:noFill/>
                          <a:round/>
                          <a:headEnd/>
                          <a:tailEnd/>
                        </a:ln>
                      </p:spPr>
                      <p:txBody>
                        <a:bodyPr wrap="none" anchor="ctr"/>
                        <a:lstStyle/>
                        <a:p>
                          <a:endParaRPr lang="en-US">
                            <a:solidFill>
                              <a:prstClr val="black"/>
                            </a:solidFill>
                          </a:endParaRPr>
                        </a:p>
                      </p:txBody>
                    </p:sp>
                    <p:sp>
                      <p:nvSpPr>
                        <p:cNvPr id="10512" name="Oval 134"/>
                        <p:cNvSpPr>
                          <a:spLocks noChangeArrowheads="1"/>
                        </p:cNvSpPr>
                        <p:nvPr/>
                      </p:nvSpPr>
                      <p:spPr bwMode="auto">
                        <a:xfrm>
                          <a:off x="1535" y="1941"/>
                          <a:ext cx="292" cy="357"/>
                        </a:xfrm>
                        <a:prstGeom prst="ellipse">
                          <a:avLst/>
                        </a:prstGeom>
                        <a:solidFill>
                          <a:srgbClr val="808000"/>
                        </a:solidFill>
                        <a:ln w="12700">
                          <a:noFill/>
                          <a:round/>
                          <a:headEnd/>
                          <a:tailEnd/>
                        </a:ln>
                      </p:spPr>
                      <p:txBody>
                        <a:bodyPr wrap="none" anchor="ctr"/>
                        <a:lstStyle/>
                        <a:p>
                          <a:endParaRPr lang="en-US">
                            <a:solidFill>
                              <a:prstClr val="black"/>
                            </a:solidFill>
                          </a:endParaRPr>
                        </a:p>
                      </p:txBody>
                    </p:sp>
                    <p:sp>
                      <p:nvSpPr>
                        <p:cNvPr id="10513" name="Oval 135"/>
                        <p:cNvSpPr>
                          <a:spLocks noChangeArrowheads="1"/>
                        </p:cNvSpPr>
                        <p:nvPr/>
                      </p:nvSpPr>
                      <p:spPr bwMode="auto">
                        <a:xfrm>
                          <a:off x="1547" y="1950"/>
                          <a:ext cx="247" cy="305"/>
                        </a:xfrm>
                        <a:prstGeom prst="ellipse">
                          <a:avLst/>
                        </a:prstGeom>
                        <a:solidFill>
                          <a:srgbClr val="A0A000"/>
                        </a:solidFill>
                        <a:ln w="12700">
                          <a:noFill/>
                          <a:round/>
                          <a:headEnd/>
                          <a:tailEnd/>
                        </a:ln>
                      </p:spPr>
                      <p:txBody>
                        <a:bodyPr wrap="none" anchor="ctr"/>
                        <a:lstStyle/>
                        <a:p>
                          <a:endParaRPr lang="en-US">
                            <a:solidFill>
                              <a:prstClr val="black"/>
                            </a:solidFill>
                          </a:endParaRPr>
                        </a:p>
                      </p:txBody>
                    </p:sp>
                    <p:sp>
                      <p:nvSpPr>
                        <p:cNvPr id="10514" name="Oval 136"/>
                        <p:cNvSpPr>
                          <a:spLocks noChangeArrowheads="1"/>
                        </p:cNvSpPr>
                        <p:nvPr/>
                      </p:nvSpPr>
                      <p:spPr bwMode="auto">
                        <a:xfrm>
                          <a:off x="1556" y="1959"/>
                          <a:ext cx="205" cy="254"/>
                        </a:xfrm>
                        <a:prstGeom prst="ellipse">
                          <a:avLst/>
                        </a:prstGeom>
                        <a:solidFill>
                          <a:srgbClr val="C0C000"/>
                        </a:solidFill>
                        <a:ln w="12700">
                          <a:noFill/>
                          <a:round/>
                          <a:headEnd/>
                          <a:tailEnd/>
                        </a:ln>
                      </p:spPr>
                      <p:txBody>
                        <a:bodyPr wrap="none" anchor="ctr"/>
                        <a:lstStyle/>
                        <a:p>
                          <a:endParaRPr lang="en-US">
                            <a:solidFill>
                              <a:prstClr val="black"/>
                            </a:solidFill>
                          </a:endParaRPr>
                        </a:p>
                      </p:txBody>
                    </p:sp>
                    <p:sp>
                      <p:nvSpPr>
                        <p:cNvPr id="10515" name="Oval 137"/>
                        <p:cNvSpPr>
                          <a:spLocks noChangeArrowheads="1"/>
                        </p:cNvSpPr>
                        <p:nvPr/>
                      </p:nvSpPr>
                      <p:spPr bwMode="auto">
                        <a:xfrm>
                          <a:off x="1565" y="1968"/>
                          <a:ext cx="164" cy="204"/>
                        </a:xfrm>
                        <a:prstGeom prst="ellipse">
                          <a:avLst/>
                        </a:prstGeom>
                        <a:solidFill>
                          <a:srgbClr val="E0E000"/>
                        </a:solidFill>
                        <a:ln w="12700">
                          <a:noFill/>
                          <a:round/>
                          <a:headEnd/>
                          <a:tailEnd/>
                        </a:ln>
                      </p:spPr>
                      <p:txBody>
                        <a:bodyPr wrap="none" anchor="ctr"/>
                        <a:lstStyle/>
                        <a:p>
                          <a:endParaRPr lang="en-US">
                            <a:solidFill>
                              <a:prstClr val="black"/>
                            </a:solidFill>
                          </a:endParaRPr>
                        </a:p>
                      </p:txBody>
                    </p:sp>
                    <p:sp>
                      <p:nvSpPr>
                        <p:cNvPr id="10516" name="Oval 138"/>
                        <p:cNvSpPr>
                          <a:spLocks noChangeArrowheads="1"/>
                        </p:cNvSpPr>
                        <p:nvPr/>
                      </p:nvSpPr>
                      <p:spPr bwMode="auto">
                        <a:xfrm>
                          <a:off x="1575" y="1977"/>
                          <a:ext cx="121" cy="150"/>
                        </a:xfrm>
                        <a:prstGeom prst="ellipse">
                          <a:avLst/>
                        </a:prstGeom>
                        <a:solidFill>
                          <a:srgbClr val="FFFF00"/>
                        </a:solidFill>
                        <a:ln w="12700">
                          <a:noFill/>
                          <a:round/>
                          <a:headEnd/>
                          <a:tailEnd/>
                        </a:ln>
                      </p:spPr>
                      <p:txBody>
                        <a:bodyPr wrap="none" anchor="ctr"/>
                        <a:lstStyle/>
                        <a:p>
                          <a:endParaRPr lang="en-US">
                            <a:solidFill>
                              <a:prstClr val="black"/>
                            </a:solidFill>
                          </a:endParaRPr>
                        </a:p>
                      </p:txBody>
                    </p:sp>
                    <p:sp>
                      <p:nvSpPr>
                        <p:cNvPr id="10517" name="Oval 139"/>
                        <p:cNvSpPr>
                          <a:spLocks noChangeArrowheads="1"/>
                        </p:cNvSpPr>
                        <p:nvPr/>
                      </p:nvSpPr>
                      <p:spPr bwMode="auto">
                        <a:xfrm>
                          <a:off x="1582" y="1980"/>
                          <a:ext cx="98" cy="121"/>
                        </a:xfrm>
                        <a:prstGeom prst="ellipse">
                          <a:avLst/>
                        </a:prstGeom>
                        <a:solidFill>
                          <a:srgbClr val="FFFF40"/>
                        </a:solidFill>
                        <a:ln w="12700">
                          <a:noFill/>
                          <a:round/>
                          <a:headEnd/>
                          <a:tailEnd/>
                        </a:ln>
                      </p:spPr>
                      <p:txBody>
                        <a:bodyPr wrap="none" anchor="ctr"/>
                        <a:lstStyle/>
                        <a:p>
                          <a:endParaRPr lang="en-US">
                            <a:solidFill>
                              <a:prstClr val="black"/>
                            </a:solidFill>
                          </a:endParaRPr>
                        </a:p>
                      </p:txBody>
                    </p:sp>
                    <p:sp>
                      <p:nvSpPr>
                        <p:cNvPr id="10518" name="Oval 140"/>
                        <p:cNvSpPr>
                          <a:spLocks noChangeArrowheads="1"/>
                        </p:cNvSpPr>
                        <p:nvPr/>
                      </p:nvSpPr>
                      <p:spPr bwMode="auto">
                        <a:xfrm>
                          <a:off x="1587" y="1986"/>
                          <a:ext cx="71" cy="91"/>
                        </a:xfrm>
                        <a:prstGeom prst="ellipse">
                          <a:avLst/>
                        </a:prstGeom>
                        <a:solidFill>
                          <a:srgbClr val="FFFF80"/>
                        </a:solidFill>
                        <a:ln w="12700">
                          <a:noFill/>
                          <a:round/>
                          <a:headEnd/>
                          <a:tailEnd/>
                        </a:ln>
                      </p:spPr>
                      <p:txBody>
                        <a:bodyPr wrap="none" anchor="ctr"/>
                        <a:lstStyle/>
                        <a:p>
                          <a:endParaRPr lang="en-US">
                            <a:solidFill>
                              <a:prstClr val="black"/>
                            </a:solidFill>
                          </a:endParaRPr>
                        </a:p>
                      </p:txBody>
                    </p:sp>
                    <p:sp>
                      <p:nvSpPr>
                        <p:cNvPr id="10519" name="Oval 141"/>
                        <p:cNvSpPr>
                          <a:spLocks noChangeArrowheads="1"/>
                        </p:cNvSpPr>
                        <p:nvPr/>
                      </p:nvSpPr>
                      <p:spPr bwMode="auto">
                        <a:xfrm>
                          <a:off x="1593" y="1993"/>
                          <a:ext cx="47" cy="63"/>
                        </a:xfrm>
                        <a:prstGeom prst="ellipse">
                          <a:avLst/>
                        </a:prstGeom>
                        <a:solidFill>
                          <a:srgbClr val="FFFFC0"/>
                        </a:solidFill>
                        <a:ln w="12700">
                          <a:noFill/>
                          <a:round/>
                          <a:headEnd/>
                          <a:tailEnd/>
                        </a:ln>
                      </p:spPr>
                      <p:txBody>
                        <a:bodyPr wrap="none" anchor="ctr"/>
                        <a:lstStyle/>
                        <a:p>
                          <a:endParaRPr lang="en-US">
                            <a:solidFill>
                              <a:prstClr val="black"/>
                            </a:solidFill>
                          </a:endParaRPr>
                        </a:p>
                      </p:txBody>
                    </p:sp>
                  </p:grpSp>
                  <p:sp>
                    <p:nvSpPr>
                      <p:cNvPr id="10508" name="Rectangle 142"/>
                      <p:cNvSpPr>
                        <a:spLocks noChangeArrowheads="1"/>
                      </p:cNvSpPr>
                      <p:nvPr/>
                    </p:nvSpPr>
                    <p:spPr bwMode="auto">
                      <a:xfrm>
                        <a:off x="587" y="1383"/>
                        <a:ext cx="1150" cy="498"/>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dirty="0">
                            <a:solidFill>
                              <a:prstClr val="black"/>
                            </a:solidFill>
                          </a:rPr>
                          <a:t>Elected Officials</a:t>
                        </a:r>
                      </a:p>
                    </p:txBody>
                  </p:sp>
                </p:grpSp>
                <p:grpSp>
                  <p:nvGrpSpPr>
                    <p:cNvPr id="23" name="Group 143"/>
                    <p:cNvGrpSpPr>
                      <a:grpSpLocks/>
                    </p:cNvGrpSpPr>
                    <p:nvPr/>
                  </p:nvGrpSpPr>
                  <p:grpSpPr bwMode="auto">
                    <a:xfrm>
                      <a:off x="624" y="2352"/>
                      <a:ext cx="1053" cy="571"/>
                      <a:chOff x="768" y="2400"/>
                      <a:chExt cx="1053" cy="571"/>
                    </a:xfrm>
                  </p:grpSpPr>
                  <p:grpSp>
                    <p:nvGrpSpPr>
                      <p:cNvPr id="24" name="Group 144"/>
                      <p:cNvGrpSpPr>
                        <a:grpSpLocks/>
                      </p:cNvGrpSpPr>
                      <p:nvPr/>
                    </p:nvGrpSpPr>
                    <p:grpSpPr bwMode="auto">
                      <a:xfrm>
                        <a:off x="1163" y="2400"/>
                        <a:ext cx="256" cy="358"/>
                        <a:chOff x="546" y="1254"/>
                        <a:chExt cx="288" cy="358"/>
                      </a:xfrm>
                    </p:grpSpPr>
                    <p:sp>
                      <p:nvSpPr>
                        <p:cNvPr id="10496" name="Oval 145"/>
                        <p:cNvSpPr>
                          <a:spLocks noChangeArrowheads="1"/>
                        </p:cNvSpPr>
                        <p:nvPr/>
                      </p:nvSpPr>
                      <p:spPr bwMode="auto">
                        <a:xfrm>
                          <a:off x="546" y="1254"/>
                          <a:ext cx="288" cy="358"/>
                        </a:xfrm>
                        <a:prstGeom prst="ellipse">
                          <a:avLst/>
                        </a:prstGeom>
                        <a:solidFill>
                          <a:srgbClr val="202000"/>
                        </a:solidFill>
                        <a:ln w="12700">
                          <a:noFill/>
                          <a:round/>
                          <a:headEnd/>
                          <a:tailEnd/>
                        </a:ln>
                      </p:spPr>
                      <p:txBody>
                        <a:bodyPr wrap="none" anchor="ctr"/>
                        <a:lstStyle/>
                        <a:p>
                          <a:endParaRPr lang="en-US">
                            <a:solidFill>
                              <a:prstClr val="black"/>
                            </a:solidFill>
                          </a:endParaRPr>
                        </a:p>
                      </p:txBody>
                    </p:sp>
                    <p:sp>
                      <p:nvSpPr>
                        <p:cNvPr id="10497" name="Oval 146"/>
                        <p:cNvSpPr>
                          <a:spLocks noChangeArrowheads="1"/>
                        </p:cNvSpPr>
                        <p:nvPr/>
                      </p:nvSpPr>
                      <p:spPr bwMode="auto">
                        <a:xfrm>
                          <a:off x="551" y="1255"/>
                          <a:ext cx="262" cy="326"/>
                        </a:xfrm>
                        <a:prstGeom prst="ellipse">
                          <a:avLst/>
                        </a:prstGeom>
                        <a:solidFill>
                          <a:srgbClr val="404000"/>
                        </a:solidFill>
                        <a:ln w="12700">
                          <a:noFill/>
                          <a:round/>
                          <a:headEnd/>
                          <a:tailEnd/>
                        </a:ln>
                      </p:spPr>
                      <p:txBody>
                        <a:bodyPr wrap="none" anchor="ctr"/>
                        <a:lstStyle/>
                        <a:p>
                          <a:endParaRPr lang="en-US">
                            <a:solidFill>
                              <a:prstClr val="black"/>
                            </a:solidFill>
                          </a:endParaRPr>
                        </a:p>
                      </p:txBody>
                    </p:sp>
                    <p:sp>
                      <p:nvSpPr>
                        <p:cNvPr id="10498" name="Oval 147"/>
                        <p:cNvSpPr>
                          <a:spLocks noChangeArrowheads="1"/>
                        </p:cNvSpPr>
                        <p:nvPr/>
                      </p:nvSpPr>
                      <p:spPr bwMode="auto">
                        <a:xfrm>
                          <a:off x="557" y="1261"/>
                          <a:ext cx="233" cy="289"/>
                        </a:xfrm>
                        <a:prstGeom prst="ellipse">
                          <a:avLst/>
                        </a:prstGeom>
                        <a:solidFill>
                          <a:srgbClr val="606000"/>
                        </a:solidFill>
                        <a:ln w="12700">
                          <a:noFill/>
                          <a:round/>
                          <a:headEnd/>
                          <a:tailEnd/>
                        </a:ln>
                      </p:spPr>
                      <p:txBody>
                        <a:bodyPr wrap="none" anchor="ctr"/>
                        <a:lstStyle/>
                        <a:p>
                          <a:endParaRPr lang="en-US">
                            <a:solidFill>
                              <a:prstClr val="black"/>
                            </a:solidFill>
                          </a:endParaRPr>
                        </a:p>
                      </p:txBody>
                    </p:sp>
                    <p:sp>
                      <p:nvSpPr>
                        <p:cNvPr id="10499" name="Oval 148"/>
                        <p:cNvSpPr>
                          <a:spLocks noChangeArrowheads="1"/>
                        </p:cNvSpPr>
                        <p:nvPr/>
                      </p:nvSpPr>
                      <p:spPr bwMode="auto">
                        <a:xfrm>
                          <a:off x="563" y="1268"/>
                          <a:ext cx="204" cy="251"/>
                        </a:xfrm>
                        <a:prstGeom prst="ellipse">
                          <a:avLst/>
                        </a:prstGeom>
                        <a:solidFill>
                          <a:srgbClr val="808000"/>
                        </a:solidFill>
                        <a:ln w="12700">
                          <a:noFill/>
                          <a:round/>
                          <a:headEnd/>
                          <a:tailEnd/>
                        </a:ln>
                      </p:spPr>
                      <p:txBody>
                        <a:bodyPr wrap="none" anchor="ctr"/>
                        <a:lstStyle/>
                        <a:p>
                          <a:endParaRPr lang="en-US">
                            <a:solidFill>
                              <a:prstClr val="black"/>
                            </a:solidFill>
                          </a:endParaRPr>
                        </a:p>
                      </p:txBody>
                    </p:sp>
                    <p:sp>
                      <p:nvSpPr>
                        <p:cNvPr id="10500" name="Oval 149"/>
                        <p:cNvSpPr>
                          <a:spLocks noChangeArrowheads="1"/>
                        </p:cNvSpPr>
                        <p:nvPr/>
                      </p:nvSpPr>
                      <p:spPr bwMode="auto">
                        <a:xfrm>
                          <a:off x="571" y="1274"/>
                          <a:ext cx="173" cy="215"/>
                        </a:xfrm>
                        <a:prstGeom prst="ellipse">
                          <a:avLst/>
                        </a:prstGeom>
                        <a:solidFill>
                          <a:srgbClr val="A0A000"/>
                        </a:solidFill>
                        <a:ln w="12700">
                          <a:noFill/>
                          <a:round/>
                          <a:headEnd/>
                          <a:tailEnd/>
                        </a:ln>
                      </p:spPr>
                      <p:txBody>
                        <a:bodyPr wrap="none" anchor="ctr"/>
                        <a:lstStyle/>
                        <a:p>
                          <a:endParaRPr lang="en-US">
                            <a:solidFill>
                              <a:prstClr val="black"/>
                            </a:solidFill>
                          </a:endParaRPr>
                        </a:p>
                      </p:txBody>
                    </p:sp>
                    <p:sp>
                      <p:nvSpPr>
                        <p:cNvPr id="10501" name="Oval 150"/>
                        <p:cNvSpPr>
                          <a:spLocks noChangeArrowheads="1"/>
                        </p:cNvSpPr>
                        <p:nvPr/>
                      </p:nvSpPr>
                      <p:spPr bwMode="auto">
                        <a:xfrm>
                          <a:off x="578" y="1280"/>
                          <a:ext cx="142" cy="178"/>
                        </a:xfrm>
                        <a:prstGeom prst="ellipse">
                          <a:avLst/>
                        </a:prstGeom>
                        <a:solidFill>
                          <a:srgbClr val="C0C000"/>
                        </a:solidFill>
                        <a:ln w="12700">
                          <a:noFill/>
                          <a:round/>
                          <a:headEnd/>
                          <a:tailEnd/>
                        </a:ln>
                      </p:spPr>
                      <p:txBody>
                        <a:bodyPr wrap="none" anchor="ctr"/>
                        <a:lstStyle/>
                        <a:p>
                          <a:endParaRPr lang="en-US">
                            <a:solidFill>
                              <a:prstClr val="black"/>
                            </a:solidFill>
                          </a:endParaRPr>
                        </a:p>
                      </p:txBody>
                    </p:sp>
                    <p:sp>
                      <p:nvSpPr>
                        <p:cNvPr id="10502" name="Oval 151"/>
                        <p:cNvSpPr>
                          <a:spLocks noChangeArrowheads="1"/>
                        </p:cNvSpPr>
                        <p:nvPr/>
                      </p:nvSpPr>
                      <p:spPr bwMode="auto">
                        <a:xfrm>
                          <a:off x="584" y="1287"/>
                          <a:ext cx="113" cy="141"/>
                        </a:xfrm>
                        <a:prstGeom prst="ellipse">
                          <a:avLst/>
                        </a:prstGeom>
                        <a:solidFill>
                          <a:srgbClr val="E0E000"/>
                        </a:solidFill>
                        <a:ln w="12700">
                          <a:noFill/>
                          <a:round/>
                          <a:headEnd/>
                          <a:tailEnd/>
                        </a:ln>
                      </p:spPr>
                      <p:txBody>
                        <a:bodyPr wrap="none" anchor="ctr"/>
                        <a:lstStyle/>
                        <a:p>
                          <a:endParaRPr lang="en-US">
                            <a:solidFill>
                              <a:prstClr val="black"/>
                            </a:solidFill>
                          </a:endParaRPr>
                        </a:p>
                      </p:txBody>
                    </p:sp>
                    <p:sp>
                      <p:nvSpPr>
                        <p:cNvPr id="10503" name="Oval 152"/>
                        <p:cNvSpPr>
                          <a:spLocks noChangeArrowheads="1"/>
                        </p:cNvSpPr>
                        <p:nvPr/>
                      </p:nvSpPr>
                      <p:spPr bwMode="auto">
                        <a:xfrm>
                          <a:off x="591" y="1293"/>
                          <a:ext cx="85" cy="103"/>
                        </a:xfrm>
                        <a:prstGeom prst="ellipse">
                          <a:avLst/>
                        </a:prstGeom>
                        <a:solidFill>
                          <a:srgbClr val="FFFF00"/>
                        </a:solidFill>
                        <a:ln w="12700">
                          <a:noFill/>
                          <a:round/>
                          <a:headEnd/>
                          <a:tailEnd/>
                        </a:ln>
                      </p:spPr>
                      <p:txBody>
                        <a:bodyPr wrap="none" anchor="ctr"/>
                        <a:lstStyle/>
                        <a:p>
                          <a:endParaRPr lang="en-US">
                            <a:solidFill>
                              <a:prstClr val="black"/>
                            </a:solidFill>
                          </a:endParaRPr>
                        </a:p>
                      </p:txBody>
                    </p:sp>
                    <p:sp>
                      <p:nvSpPr>
                        <p:cNvPr id="10504" name="Oval 153"/>
                        <p:cNvSpPr>
                          <a:spLocks noChangeArrowheads="1"/>
                        </p:cNvSpPr>
                        <p:nvPr/>
                      </p:nvSpPr>
                      <p:spPr bwMode="auto">
                        <a:xfrm>
                          <a:off x="596" y="1295"/>
                          <a:ext cx="68" cy="83"/>
                        </a:xfrm>
                        <a:prstGeom prst="ellipse">
                          <a:avLst/>
                        </a:prstGeom>
                        <a:solidFill>
                          <a:srgbClr val="FFFF40"/>
                        </a:solidFill>
                        <a:ln w="12700">
                          <a:noFill/>
                          <a:round/>
                          <a:headEnd/>
                          <a:tailEnd/>
                        </a:ln>
                      </p:spPr>
                      <p:txBody>
                        <a:bodyPr wrap="none" anchor="ctr"/>
                        <a:lstStyle/>
                        <a:p>
                          <a:endParaRPr lang="en-US">
                            <a:solidFill>
                              <a:prstClr val="black"/>
                            </a:solidFill>
                          </a:endParaRPr>
                        </a:p>
                      </p:txBody>
                    </p:sp>
                    <p:sp>
                      <p:nvSpPr>
                        <p:cNvPr id="10505" name="Oval 154"/>
                        <p:cNvSpPr>
                          <a:spLocks noChangeArrowheads="1"/>
                        </p:cNvSpPr>
                        <p:nvPr/>
                      </p:nvSpPr>
                      <p:spPr bwMode="auto">
                        <a:xfrm>
                          <a:off x="600" y="1300"/>
                          <a:ext cx="49" cy="61"/>
                        </a:xfrm>
                        <a:prstGeom prst="ellipse">
                          <a:avLst/>
                        </a:prstGeom>
                        <a:solidFill>
                          <a:srgbClr val="FFFF80"/>
                        </a:solidFill>
                        <a:ln w="12700">
                          <a:noFill/>
                          <a:round/>
                          <a:headEnd/>
                          <a:tailEnd/>
                        </a:ln>
                      </p:spPr>
                      <p:txBody>
                        <a:bodyPr wrap="none" anchor="ctr"/>
                        <a:lstStyle/>
                        <a:p>
                          <a:endParaRPr lang="en-US">
                            <a:solidFill>
                              <a:prstClr val="black"/>
                            </a:solidFill>
                          </a:endParaRPr>
                        </a:p>
                      </p:txBody>
                    </p:sp>
                    <p:sp>
                      <p:nvSpPr>
                        <p:cNvPr id="10506" name="Oval 155"/>
                        <p:cNvSpPr>
                          <a:spLocks noChangeArrowheads="1"/>
                        </p:cNvSpPr>
                        <p:nvPr/>
                      </p:nvSpPr>
                      <p:spPr bwMode="auto">
                        <a:xfrm>
                          <a:off x="604" y="1305"/>
                          <a:ext cx="32" cy="41"/>
                        </a:xfrm>
                        <a:prstGeom prst="ellipse">
                          <a:avLst/>
                        </a:prstGeom>
                        <a:solidFill>
                          <a:srgbClr val="FFFFC0"/>
                        </a:solidFill>
                        <a:ln w="12700">
                          <a:noFill/>
                          <a:round/>
                          <a:headEnd/>
                          <a:tailEnd/>
                        </a:ln>
                      </p:spPr>
                      <p:txBody>
                        <a:bodyPr wrap="none" anchor="ctr"/>
                        <a:lstStyle/>
                        <a:p>
                          <a:endParaRPr lang="en-US">
                            <a:solidFill>
                              <a:prstClr val="black"/>
                            </a:solidFill>
                          </a:endParaRPr>
                        </a:p>
                      </p:txBody>
                    </p:sp>
                  </p:grpSp>
                  <p:sp>
                    <p:nvSpPr>
                      <p:cNvPr id="10495" name="Rectangle 156"/>
                      <p:cNvSpPr>
                        <a:spLocks noChangeArrowheads="1"/>
                      </p:cNvSpPr>
                      <p:nvPr/>
                    </p:nvSpPr>
                    <p:spPr bwMode="auto">
                      <a:xfrm>
                        <a:off x="768" y="2687"/>
                        <a:ext cx="1053" cy="28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Doctors</a:t>
                        </a:r>
                      </a:p>
                    </p:txBody>
                  </p:sp>
                </p:grpSp>
                <p:grpSp>
                  <p:nvGrpSpPr>
                    <p:cNvPr id="25" name="Group 157"/>
                    <p:cNvGrpSpPr>
                      <a:grpSpLocks/>
                    </p:cNvGrpSpPr>
                    <p:nvPr/>
                  </p:nvGrpSpPr>
                  <p:grpSpPr bwMode="auto">
                    <a:xfrm>
                      <a:off x="288" y="864"/>
                      <a:ext cx="1053" cy="547"/>
                      <a:chOff x="768" y="2400"/>
                      <a:chExt cx="1053" cy="547"/>
                    </a:xfrm>
                  </p:grpSpPr>
                  <p:grpSp>
                    <p:nvGrpSpPr>
                      <p:cNvPr id="26" name="Group 158"/>
                      <p:cNvGrpSpPr>
                        <a:grpSpLocks/>
                      </p:cNvGrpSpPr>
                      <p:nvPr/>
                    </p:nvGrpSpPr>
                    <p:grpSpPr bwMode="auto">
                      <a:xfrm>
                        <a:off x="1163" y="2400"/>
                        <a:ext cx="256" cy="358"/>
                        <a:chOff x="546" y="1254"/>
                        <a:chExt cx="288" cy="358"/>
                      </a:xfrm>
                    </p:grpSpPr>
                    <p:sp>
                      <p:nvSpPr>
                        <p:cNvPr id="10483" name="Oval 159"/>
                        <p:cNvSpPr>
                          <a:spLocks noChangeArrowheads="1"/>
                        </p:cNvSpPr>
                        <p:nvPr/>
                      </p:nvSpPr>
                      <p:spPr bwMode="auto">
                        <a:xfrm>
                          <a:off x="546" y="1254"/>
                          <a:ext cx="288" cy="358"/>
                        </a:xfrm>
                        <a:prstGeom prst="ellipse">
                          <a:avLst/>
                        </a:prstGeom>
                        <a:solidFill>
                          <a:srgbClr val="202000"/>
                        </a:solidFill>
                        <a:ln w="12700">
                          <a:noFill/>
                          <a:round/>
                          <a:headEnd/>
                          <a:tailEnd/>
                        </a:ln>
                      </p:spPr>
                      <p:txBody>
                        <a:bodyPr wrap="none" anchor="ctr"/>
                        <a:lstStyle/>
                        <a:p>
                          <a:endParaRPr lang="en-US">
                            <a:solidFill>
                              <a:prstClr val="black"/>
                            </a:solidFill>
                          </a:endParaRPr>
                        </a:p>
                      </p:txBody>
                    </p:sp>
                    <p:sp>
                      <p:nvSpPr>
                        <p:cNvPr id="10484" name="Oval 160"/>
                        <p:cNvSpPr>
                          <a:spLocks noChangeArrowheads="1"/>
                        </p:cNvSpPr>
                        <p:nvPr/>
                      </p:nvSpPr>
                      <p:spPr bwMode="auto">
                        <a:xfrm>
                          <a:off x="551" y="1255"/>
                          <a:ext cx="262" cy="326"/>
                        </a:xfrm>
                        <a:prstGeom prst="ellipse">
                          <a:avLst/>
                        </a:prstGeom>
                        <a:solidFill>
                          <a:srgbClr val="404000"/>
                        </a:solidFill>
                        <a:ln w="12700">
                          <a:noFill/>
                          <a:round/>
                          <a:headEnd/>
                          <a:tailEnd/>
                        </a:ln>
                      </p:spPr>
                      <p:txBody>
                        <a:bodyPr wrap="none" anchor="ctr"/>
                        <a:lstStyle/>
                        <a:p>
                          <a:endParaRPr lang="en-US">
                            <a:solidFill>
                              <a:prstClr val="black"/>
                            </a:solidFill>
                          </a:endParaRPr>
                        </a:p>
                      </p:txBody>
                    </p:sp>
                    <p:sp>
                      <p:nvSpPr>
                        <p:cNvPr id="10485" name="Oval 161"/>
                        <p:cNvSpPr>
                          <a:spLocks noChangeArrowheads="1"/>
                        </p:cNvSpPr>
                        <p:nvPr/>
                      </p:nvSpPr>
                      <p:spPr bwMode="auto">
                        <a:xfrm>
                          <a:off x="557" y="1261"/>
                          <a:ext cx="233" cy="289"/>
                        </a:xfrm>
                        <a:prstGeom prst="ellipse">
                          <a:avLst/>
                        </a:prstGeom>
                        <a:solidFill>
                          <a:srgbClr val="606000"/>
                        </a:solidFill>
                        <a:ln w="12700">
                          <a:noFill/>
                          <a:round/>
                          <a:headEnd/>
                          <a:tailEnd/>
                        </a:ln>
                      </p:spPr>
                      <p:txBody>
                        <a:bodyPr wrap="none" anchor="ctr"/>
                        <a:lstStyle/>
                        <a:p>
                          <a:endParaRPr lang="en-US">
                            <a:solidFill>
                              <a:prstClr val="black"/>
                            </a:solidFill>
                          </a:endParaRPr>
                        </a:p>
                      </p:txBody>
                    </p:sp>
                    <p:sp>
                      <p:nvSpPr>
                        <p:cNvPr id="10486" name="Oval 162"/>
                        <p:cNvSpPr>
                          <a:spLocks noChangeArrowheads="1"/>
                        </p:cNvSpPr>
                        <p:nvPr/>
                      </p:nvSpPr>
                      <p:spPr bwMode="auto">
                        <a:xfrm>
                          <a:off x="563" y="1268"/>
                          <a:ext cx="204" cy="251"/>
                        </a:xfrm>
                        <a:prstGeom prst="ellipse">
                          <a:avLst/>
                        </a:prstGeom>
                        <a:solidFill>
                          <a:srgbClr val="808000"/>
                        </a:solidFill>
                        <a:ln w="12700">
                          <a:noFill/>
                          <a:round/>
                          <a:headEnd/>
                          <a:tailEnd/>
                        </a:ln>
                      </p:spPr>
                      <p:txBody>
                        <a:bodyPr wrap="none" anchor="ctr"/>
                        <a:lstStyle/>
                        <a:p>
                          <a:endParaRPr lang="en-US">
                            <a:solidFill>
                              <a:prstClr val="black"/>
                            </a:solidFill>
                          </a:endParaRPr>
                        </a:p>
                      </p:txBody>
                    </p:sp>
                    <p:sp>
                      <p:nvSpPr>
                        <p:cNvPr id="10487" name="Oval 163"/>
                        <p:cNvSpPr>
                          <a:spLocks noChangeArrowheads="1"/>
                        </p:cNvSpPr>
                        <p:nvPr/>
                      </p:nvSpPr>
                      <p:spPr bwMode="auto">
                        <a:xfrm>
                          <a:off x="571" y="1274"/>
                          <a:ext cx="173" cy="215"/>
                        </a:xfrm>
                        <a:prstGeom prst="ellipse">
                          <a:avLst/>
                        </a:prstGeom>
                        <a:solidFill>
                          <a:srgbClr val="A0A000"/>
                        </a:solidFill>
                        <a:ln w="12700">
                          <a:noFill/>
                          <a:round/>
                          <a:headEnd/>
                          <a:tailEnd/>
                        </a:ln>
                      </p:spPr>
                      <p:txBody>
                        <a:bodyPr wrap="none" anchor="ctr"/>
                        <a:lstStyle/>
                        <a:p>
                          <a:endParaRPr lang="en-US">
                            <a:solidFill>
                              <a:prstClr val="black"/>
                            </a:solidFill>
                          </a:endParaRPr>
                        </a:p>
                      </p:txBody>
                    </p:sp>
                    <p:sp>
                      <p:nvSpPr>
                        <p:cNvPr id="10488" name="Oval 164"/>
                        <p:cNvSpPr>
                          <a:spLocks noChangeArrowheads="1"/>
                        </p:cNvSpPr>
                        <p:nvPr/>
                      </p:nvSpPr>
                      <p:spPr bwMode="auto">
                        <a:xfrm>
                          <a:off x="578" y="1280"/>
                          <a:ext cx="142" cy="178"/>
                        </a:xfrm>
                        <a:prstGeom prst="ellipse">
                          <a:avLst/>
                        </a:prstGeom>
                        <a:solidFill>
                          <a:srgbClr val="C0C000"/>
                        </a:solidFill>
                        <a:ln w="12700">
                          <a:noFill/>
                          <a:round/>
                          <a:headEnd/>
                          <a:tailEnd/>
                        </a:ln>
                      </p:spPr>
                      <p:txBody>
                        <a:bodyPr wrap="none" anchor="ctr"/>
                        <a:lstStyle/>
                        <a:p>
                          <a:endParaRPr lang="en-US">
                            <a:solidFill>
                              <a:prstClr val="black"/>
                            </a:solidFill>
                          </a:endParaRPr>
                        </a:p>
                      </p:txBody>
                    </p:sp>
                    <p:sp>
                      <p:nvSpPr>
                        <p:cNvPr id="10489" name="Oval 165"/>
                        <p:cNvSpPr>
                          <a:spLocks noChangeArrowheads="1"/>
                        </p:cNvSpPr>
                        <p:nvPr/>
                      </p:nvSpPr>
                      <p:spPr bwMode="auto">
                        <a:xfrm>
                          <a:off x="584" y="1287"/>
                          <a:ext cx="113" cy="141"/>
                        </a:xfrm>
                        <a:prstGeom prst="ellipse">
                          <a:avLst/>
                        </a:prstGeom>
                        <a:solidFill>
                          <a:srgbClr val="E0E000"/>
                        </a:solidFill>
                        <a:ln w="12700">
                          <a:noFill/>
                          <a:round/>
                          <a:headEnd/>
                          <a:tailEnd/>
                        </a:ln>
                      </p:spPr>
                      <p:txBody>
                        <a:bodyPr wrap="none" anchor="ctr"/>
                        <a:lstStyle/>
                        <a:p>
                          <a:endParaRPr lang="en-US">
                            <a:solidFill>
                              <a:prstClr val="black"/>
                            </a:solidFill>
                          </a:endParaRPr>
                        </a:p>
                      </p:txBody>
                    </p:sp>
                    <p:sp>
                      <p:nvSpPr>
                        <p:cNvPr id="10490" name="Oval 166"/>
                        <p:cNvSpPr>
                          <a:spLocks noChangeArrowheads="1"/>
                        </p:cNvSpPr>
                        <p:nvPr/>
                      </p:nvSpPr>
                      <p:spPr bwMode="auto">
                        <a:xfrm>
                          <a:off x="591" y="1293"/>
                          <a:ext cx="85" cy="103"/>
                        </a:xfrm>
                        <a:prstGeom prst="ellipse">
                          <a:avLst/>
                        </a:prstGeom>
                        <a:solidFill>
                          <a:srgbClr val="FFFF00"/>
                        </a:solidFill>
                        <a:ln w="12700">
                          <a:noFill/>
                          <a:round/>
                          <a:headEnd/>
                          <a:tailEnd/>
                        </a:ln>
                      </p:spPr>
                      <p:txBody>
                        <a:bodyPr wrap="none" anchor="ctr"/>
                        <a:lstStyle/>
                        <a:p>
                          <a:endParaRPr lang="en-US">
                            <a:solidFill>
                              <a:prstClr val="black"/>
                            </a:solidFill>
                          </a:endParaRPr>
                        </a:p>
                      </p:txBody>
                    </p:sp>
                    <p:sp>
                      <p:nvSpPr>
                        <p:cNvPr id="10491" name="Oval 167"/>
                        <p:cNvSpPr>
                          <a:spLocks noChangeArrowheads="1"/>
                        </p:cNvSpPr>
                        <p:nvPr/>
                      </p:nvSpPr>
                      <p:spPr bwMode="auto">
                        <a:xfrm>
                          <a:off x="596" y="1295"/>
                          <a:ext cx="68" cy="83"/>
                        </a:xfrm>
                        <a:prstGeom prst="ellipse">
                          <a:avLst/>
                        </a:prstGeom>
                        <a:solidFill>
                          <a:srgbClr val="FFFF40"/>
                        </a:solidFill>
                        <a:ln w="12700">
                          <a:noFill/>
                          <a:round/>
                          <a:headEnd/>
                          <a:tailEnd/>
                        </a:ln>
                      </p:spPr>
                      <p:txBody>
                        <a:bodyPr wrap="none" anchor="ctr"/>
                        <a:lstStyle/>
                        <a:p>
                          <a:endParaRPr lang="en-US">
                            <a:solidFill>
                              <a:prstClr val="black"/>
                            </a:solidFill>
                          </a:endParaRPr>
                        </a:p>
                      </p:txBody>
                    </p:sp>
                    <p:sp>
                      <p:nvSpPr>
                        <p:cNvPr id="10492" name="Oval 168"/>
                        <p:cNvSpPr>
                          <a:spLocks noChangeArrowheads="1"/>
                        </p:cNvSpPr>
                        <p:nvPr/>
                      </p:nvSpPr>
                      <p:spPr bwMode="auto">
                        <a:xfrm>
                          <a:off x="600" y="1300"/>
                          <a:ext cx="49" cy="61"/>
                        </a:xfrm>
                        <a:prstGeom prst="ellipse">
                          <a:avLst/>
                        </a:prstGeom>
                        <a:solidFill>
                          <a:srgbClr val="FFFF80"/>
                        </a:solidFill>
                        <a:ln w="12700">
                          <a:noFill/>
                          <a:round/>
                          <a:headEnd/>
                          <a:tailEnd/>
                        </a:ln>
                      </p:spPr>
                      <p:txBody>
                        <a:bodyPr wrap="none" anchor="ctr"/>
                        <a:lstStyle/>
                        <a:p>
                          <a:endParaRPr lang="en-US">
                            <a:solidFill>
                              <a:prstClr val="black"/>
                            </a:solidFill>
                          </a:endParaRPr>
                        </a:p>
                      </p:txBody>
                    </p:sp>
                    <p:sp>
                      <p:nvSpPr>
                        <p:cNvPr id="10493" name="Oval 169"/>
                        <p:cNvSpPr>
                          <a:spLocks noChangeArrowheads="1"/>
                        </p:cNvSpPr>
                        <p:nvPr/>
                      </p:nvSpPr>
                      <p:spPr bwMode="auto">
                        <a:xfrm>
                          <a:off x="604" y="1305"/>
                          <a:ext cx="32" cy="41"/>
                        </a:xfrm>
                        <a:prstGeom prst="ellipse">
                          <a:avLst/>
                        </a:prstGeom>
                        <a:solidFill>
                          <a:srgbClr val="FFFFC0"/>
                        </a:solidFill>
                        <a:ln w="12700">
                          <a:noFill/>
                          <a:round/>
                          <a:headEnd/>
                          <a:tailEnd/>
                        </a:ln>
                      </p:spPr>
                      <p:txBody>
                        <a:bodyPr wrap="none" anchor="ctr"/>
                        <a:lstStyle/>
                        <a:p>
                          <a:endParaRPr lang="en-US">
                            <a:solidFill>
                              <a:prstClr val="black"/>
                            </a:solidFill>
                          </a:endParaRPr>
                        </a:p>
                      </p:txBody>
                    </p:sp>
                  </p:grpSp>
                  <p:sp>
                    <p:nvSpPr>
                      <p:cNvPr id="10482" name="Rectangle 170"/>
                      <p:cNvSpPr>
                        <a:spLocks noChangeArrowheads="1"/>
                      </p:cNvSpPr>
                      <p:nvPr/>
                    </p:nvSpPr>
                    <p:spPr bwMode="auto">
                      <a:xfrm>
                        <a:off x="768" y="2687"/>
                        <a:ext cx="1053" cy="26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1600" b="1">
                            <a:solidFill>
                              <a:prstClr val="black"/>
                            </a:solidFill>
                          </a:rPr>
                          <a:t>EMS</a:t>
                        </a:r>
                      </a:p>
                    </p:txBody>
                  </p:sp>
                </p:grpSp>
                <p:grpSp>
                  <p:nvGrpSpPr>
                    <p:cNvPr id="27" name="Group 171"/>
                    <p:cNvGrpSpPr>
                      <a:grpSpLocks/>
                    </p:cNvGrpSpPr>
                    <p:nvPr/>
                  </p:nvGrpSpPr>
                  <p:grpSpPr bwMode="auto">
                    <a:xfrm>
                      <a:off x="1632" y="2784"/>
                      <a:ext cx="1053" cy="532"/>
                      <a:chOff x="768" y="2400"/>
                      <a:chExt cx="1053" cy="532"/>
                    </a:xfrm>
                  </p:grpSpPr>
                  <p:grpSp>
                    <p:nvGrpSpPr>
                      <p:cNvPr id="28" name="Group 172"/>
                      <p:cNvGrpSpPr>
                        <a:grpSpLocks/>
                      </p:cNvGrpSpPr>
                      <p:nvPr/>
                    </p:nvGrpSpPr>
                    <p:grpSpPr bwMode="auto">
                      <a:xfrm>
                        <a:off x="1163" y="2400"/>
                        <a:ext cx="256" cy="358"/>
                        <a:chOff x="546" y="1254"/>
                        <a:chExt cx="288" cy="358"/>
                      </a:xfrm>
                    </p:grpSpPr>
                    <p:sp>
                      <p:nvSpPr>
                        <p:cNvPr id="10470" name="Oval 173"/>
                        <p:cNvSpPr>
                          <a:spLocks noChangeArrowheads="1"/>
                        </p:cNvSpPr>
                        <p:nvPr/>
                      </p:nvSpPr>
                      <p:spPr bwMode="auto">
                        <a:xfrm>
                          <a:off x="546" y="1254"/>
                          <a:ext cx="288" cy="358"/>
                        </a:xfrm>
                        <a:prstGeom prst="ellipse">
                          <a:avLst/>
                        </a:prstGeom>
                        <a:solidFill>
                          <a:srgbClr val="202000"/>
                        </a:solidFill>
                        <a:ln w="12700">
                          <a:noFill/>
                          <a:round/>
                          <a:headEnd/>
                          <a:tailEnd/>
                        </a:ln>
                      </p:spPr>
                      <p:txBody>
                        <a:bodyPr wrap="none" anchor="ctr"/>
                        <a:lstStyle/>
                        <a:p>
                          <a:endParaRPr lang="en-US">
                            <a:solidFill>
                              <a:prstClr val="black"/>
                            </a:solidFill>
                          </a:endParaRPr>
                        </a:p>
                      </p:txBody>
                    </p:sp>
                    <p:sp>
                      <p:nvSpPr>
                        <p:cNvPr id="10471" name="Oval 174"/>
                        <p:cNvSpPr>
                          <a:spLocks noChangeArrowheads="1"/>
                        </p:cNvSpPr>
                        <p:nvPr/>
                      </p:nvSpPr>
                      <p:spPr bwMode="auto">
                        <a:xfrm>
                          <a:off x="551" y="1255"/>
                          <a:ext cx="262" cy="326"/>
                        </a:xfrm>
                        <a:prstGeom prst="ellipse">
                          <a:avLst/>
                        </a:prstGeom>
                        <a:solidFill>
                          <a:srgbClr val="404000"/>
                        </a:solidFill>
                        <a:ln w="12700">
                          <a:noFill/>
                          <a:round/>
                          <a:headEnd/>
                          <a:tailEnd/>
                        </a:ln>
                      </p:spPr>
                      <p:txBody>
                        <a:bodyPr wrap="none" anchor="ctr"/>
                        <a:lstStyle/>
                        <a:p>
                          <a:endParaRPr lang="en-US">
                            <a:solidFill>
                              <a:prstClr val="black"/>
                            </a:solidFill>
                          </a:endParaRPr>
                        </a:p>
                      </p:txBody>
                    </p:sp>
                    <p:sp>
                      <p:nvSpPr>
                        <p:cNvPr id="10472" name="Oval 175"/>
                        <p:cNvSpPr>
                          <a:spLocks noChangeArrowheads="1"/>
                        </p:cNvSpPr>
                        <p:nvPr/>
                      </p:nvSpPr>
                      <p:spPr bwMode="auto">
                        <a:xfrm>
                          <a:off x="557" y="1261"/>
                          <a:ext cx="233" cy="289"/>
                        </a:xfrm>
                        <a:prstGeom prst="ellipse">
                          <a:avLst/>
                        </a:prstGeom>
                        <a:solidFill>
                          <a:srgbClr val="606000"/>
                        </a:solidFill>
                        <a:ln w="12700">
                          <a:noFill/>
                          <a:round/>
                          <a:headEnd/>
                          <a:tailEnd/>
                        </a:ln>
                      </p:spPr>
                      <p:txBody>
                        <a:bodyPr wrap="none" anchor="ctr"/>
                        <a:lstStyle/>
                        <a:p>
                          <a:endParaRPr lang="en-US">
                            <a:solidFill>
                              <a:prstClr val="black"/>
                            </a:solidFill>
                          </a:endParaRPr>
                        </a:p>
                      </p:txBody>
                    </p:sp>
                    <p:sp>
                      <p:nvSpPr>
                        <p:cNvPr id="10473" name="Oval 176"/>
                        <p:cNvSpPr>
                          <a:spLocks noChangeArrowheads="1"/>
                        </p:cNvSpPr>
                        <p:nvPr/>
                      </p:nvSpPr>
                      <p:spPr bwMode="auto">
                        <a:xfrm>
                          <a:off x="563" y="1268"/>
                          <a:ext cx="204" cy="251"/>
                        </a:xfrm>
                        <a:prstGeom prst="ellipse">
                          <a:avLst/>
                        </a:prstGeom>
                        <a:solidFill>
                          <a:srgbClr val="808000"/>
                        </a:solidFill>
                        <a:ln w="12700">
                          <a:noFill/>
                          <a:round/>
                          <a:headEnd/>
                          <a:tailEnd/>
                        </a:ln>
                      </p:spPr>
                      <p:txBody>
                        <a:bodyPr wrap="none" anchor="ctr"/>
                        <a:lstStyle/>
                        <a:p>
                          <a:endParaRPr lang="en-US">
                            <a:solidFill>
                              <a:prstClr val="black"/>
                            </a:solidFill>
                          </a:endParaRPr>
                        </a:p>
                      </p:txBody>
                    </p:sp>
                    <p:sp>
                      <p:nvSpPr>
                        <p:cNvPr id="10474" name="Oval 177"/>
                        <p:cNvSpPr>
                          <a:spLocks noChangeArrowheads="1"/>
                        </p:cNvSpPr>
                        <p:nvPr/>
                      </p:nvSpPr>
                      <p:spPr bwMode="auto">
                        <a:xfrm>
                          <a:off x="571" y="1274"/>
                          <a:ext cx="173" cy="215"/>
                        </a:xfrm>
                        <a:prstGeom prst="ellipse">
                          <a:avLst/>
                        </a:prstGeom>
                        <a:solidFill>
                          <a:srgbClr val="A0A000"/>
                        </a:solidFill>
                        <a:ln w="12700">
                          <a:noFill/>
                          <a:round/>
                          <a:headEnd/>
                          <a:tailEnd/>
                        </a:ln>
                      </p:spPr>
                      <p:txBody>
                        <a:bodyPr wrap="none" anchor="ctr"/>
                        <a:lstStyle/>
                        <a:p>
                          <a:endParaRPr lang="en-US">
                            <a:solidFill>
                              <a:prstClr val="black"/>
                            </a:solidFill>
                          </a:endParaRPr>
                        </a:p>
                      </p:txBody>
                    </p:sp>
                    <p:sp>
                      <p:nvSpPr>
                        <p:cNvPr id="10475" name="Oval 178"/>
                        <p:cNvSpPr>
                          <a:spLocks noChangeArrowheads="1"/>
                        </p:cNvSpPr>
                        <p:nvPr/>
                      </p:nvSpPr>
                      <p:spPr bwMode="auto">
                        <a:xfrm>
                          <a:off x="578" y="1280"/>
                          <a:ext cx="142" cy="178"/>
                        </a:xfrm>
                        <a:prstGeom prst="ellipse">
                          <a:avLst/>
                        </a:prstGeom>
                        <a:solidFill>
                          <a:srgbClr val="C0C000"/>
                        </a:solidFill>
                        <a:ln w="12700">
                          <a:noFill/>
                          <a:round/>
                          <a:headEnd/>
                          <a:tailEnd/>
                        </a:ln>
                      </p:spPr>
                      <p:txBody>
                        <a:bodyPr wrap="none" anchor="ctr"/>
                        <a:lstStyle/>
                        <a:p>
                          <a:endParaRPr lang="en-US">
                            <a:solidFill>
                              <a:prstClr val="black"/>
                            </a:solidFill>
                          </a:endParaRPr>
                        </a:p>
                      </p:txBody>
                    </p:sp>
                    <p:sp>
                      <p:nvSpPr>
                        <p:cNvPr id="10476" name="Oval 179"/>
                        <p:cNvSpPr>
                          <a:spLocks noChangeArrowheads="1"/>
                        </p:cNvSpPr>
                        <p:nvPr/>
                      </p:nvSpPr>
                      <p:spPr bwMode="auto">
                        <a:xfrm>
                          <a:off x="584" y="1287"/>
                          <a:ext cx="113" cy="141"/>
                        </a:xfrm>
                        <a:prstGeom prst="ellipse">
                          <a:avLst/>
                        </a:prstGeom>
                        <a:solidFill>
                          <a:srgbClr val="E0E000"/>
                        </a:solidFill>
                        <a:ln w="12700">
                          <a:noFill/>
                          <a:round/>
                          <a:headEnd/>
                          <a:tailEnd/>
                        </a:ln>
                      </p:spPr>
                      <p:txBody>
                        <a:bodyPr wrap="none" anchor="ctr"/>
                        <a:lstStyle/>
                        <a:p>
                          <a:endParaRPr lang="en-US">
                            <a:solidFill>
                              <a:prstClr val="black"/>
                            </a:solidFill>
                          </a:endParaRPr>
                        </a:p>
                      </p:txBody>
                    </p:sp>
                    <p:sp>
                      <p:nvSpPr>
                        <p:cNvPr id="10477" name="Oval 180"/>
                        <p:cNvSpPr>
                          <a:spLocks noChangeArrowheads="1"/>
                        </p:cNvSpPr>
                        <p:nvPr/>
                      </p:nvSpPr>
                      <p:spPr bwMode="auto">
                        <a:xfrm>
                          <a:off x="591" y="1293"/>
                          <a:ext cx="85" cy="103"/>
                        </a:xfrm>
                        <a:prstGeom prst="ellipse">
                          <a:avLst/>
                        </a:prstGeom>
                        <a:solidFill>
                          <a:srgbClr val="FFFF00"/>
                        </a:solidFill>
                        <a:ln w="12700">
                          <a:noFill/>
                          <a:round/>
                          <a:headEnd/>
                          <a:tailEnd/>
                        </a:ln>
                      </p:spPr>
                      <p:txBody>
                        <a:bodyPr wrap="none" anchor="ctr"/>
                        <a:lstStyle/>
                        <a:p>
                          <a:endParaRPr lang="en-US">
                            <a:solidFill>
                              <a:prstClr val="black"/>
                            </a:solidFill>
                          </a:endParaRPr>
                        </a:p>
                      </p:txBody>
                    </p:sp>
                    <p:sp>
                      <p:nvSpPr>
                        <p:cNvPr id="10478" name="Oval 181"/>
                        <p:cNvSpPr>
                          <a:spLocks noChangeArrowheads="1"/>
                        </p:cNvSpPr>
                        <p:nvPr/>
                      </p:nvSpPr>
                      <p:spPr bwMode="auto">
                        <a:xfrm>
                          <a:off x="596" y="1295"/>
                          <a:ext cx="68" cy="83"/>
                        </a:xfrm>
                        <a:prstGeom prst="ellipse">
                          <a:avLst/>
                        </a:prstGeom>
                        <a:solidFill>
                          <a:srgbClr val="FFFF40"/>
                        </a:solidFill>
                        <a:ln w="12700">
                          <a:noFill/>
                          <a:round/>
                          <a:headEnd/>
                          <a:tailEnd/>
                        </a:ln>
                      </p:spPr>
                      <p:txBody>
                        <a:bodyPr wrap="none" anchor="ctr"/>
                        <a:lstStyle/>
                        <a:p>
                          <a:endParaRPr lang="en-US">
                            <a:solidFill>
                              <a:prstClr val="black"/>
                            </a:solidFill>
                          </a:endParaRPr>
                        </a:p>
                      </p:txBody>
                    </p:sp>
                    <p:sp>
                      <p:nvSpPr>
                        <p:cNvPr id="10479" name="Oval 182"/>
                        <p:cNvSpPr>
                          <a:spLocks noChangeArrowheads="1"/>
                        </p:cNvSpPr>
                        <p:nvPr/>
                      </p:nvSpPr>
                      <p:spPr bwMode="auto">
                        <a:xfrm>
                          <a:off x="600" y="1300"/>
                          <a:ext cx="49" cy="61"/>
                        </a:xfrm>
                        <a:prstGeom prst="ellipse">
                          <a:avLst/>
                        </a:prstGeom>
                        <a:solidFill>
                          <a:srgbClr val="FFFF80"/>
                        </a:solidFill>
                        <a:ln w="12700">
                          <a:noFill/>
                          <a:round/>
                          <a:headEnd/>
                          <a:tailEnd/>
                        </a:ln>
                      </p:spPr>
                      <p:txBody>
                        <a:bodyPr wrap="none" anchor="ctr"/>
                        <a:lstStyle/>
                        <a:p>
                          <a:endParaRPr lang="en-US">
                            <a:solidFill>
                              <a:prstClr val="black"/>
                            </a:solidFill>
                          </a:endParaRPr>
                        </a:p>
                      </p:txBody>
                    </p:sp>
                    <p:sp>
                      <p:nvSpPr>
                        <p:cNvPr id="10480" name="Oval 183"/>
                        <p:cNvSpPr>
                          <a:spLocks noChangeArrowheads="1"/>
                        </p:cNvSpPr>
                        <p:nvPr/>
                      </p:nvSpPr>
                      <p:spPr bwMode="auto">
                        <a:xfrm>
                          <a:off x="604" y="1305"/>
                          <a:ext cx="32" cy="41"/>
                        </a:xfrm>
                        <a:prstGeom prst="ellipse">
                          <a:avLst/>
                        </a:prstGeom>
                        <a:solidFill>
                          <a:srgbClr val="FFFFC0"/>
                        </a:solidFill>
                        <a:ln w="12700">
                          <a:noFill/>
                          <a:round/>
                          <a:headEnd/>
                          <a:tailEnd/>
                        </a:ln>
                      </p:spPr>
                      <p:txBody>
                        <a:bodyPr wrap="none" anchor="ctr"/>
                        <a:lstStyle/>
                        <a:p>
                          <a:endParaRPr lang="en-US">
                            <a:solidFill>
                              <a:prstClr val="black"/>
                            </a:solidFill>
                          </a:endParaRPr>
                        </a:p>
                      </p:txBody>
                    </p:sp>
                  </p:grpSp>
                  <p:sp>
                    <p:nvSpPr>
                      <p:cNvPr id="10469" name="Rectangle 184"/>
                      <p:cNvSpPr>
                        <a:spLocks noChangeArrowheads="1"/>
                      </p:cNvSpPr>
                      <p:nvPr/>
                    </p:nvSpPr>
                    <p:spPr bwMode="auto">
                      <a:xfrm>
                        <a:off x="768" y="2687"/>
                        <a:ext cx="1053" cy="24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1400" b="1" dirty="0">
                            <a:solidFill>
                              <a:prstClr val="black"/>
                            </a:solidFill>
                          </a:rPr>
                          <a:t>Law Enforcement</a:t>
                        </a:r>
                      </a:p>
                    </p:txBody>
                  </p:sp>
                </p:grpSp>
                <p:grpSp>
                  <p:nvGrpSpPr>
                    <p:cNvPr id="29" name="Group 185"/>
                    <p:cNvGrpSpPr>
                      <a:grpSpLocks/>
                    </p:cNvGrpSpPr>
                    <p:nvPr/>
                  </p:nvGrpSpPr>
                  <p:grpSpPr bwMode="auto">
                    <a:xfrm>
                      <a:off x="4080" y="672"/>
                      <a:ext cx="1053" cy="786"/>
                      <a:chOff x="768" y="2400"/>
                      <a:chExt cx="1053" cy="786"/>
                    </a:xfrm>
                  </p:grpSpPr>
                  <p:grpSp>
                    <p:nvGrpSpPr>
                      <p:cNvPr id="30" name="Group 186"/>
                      <p:cNvGrpSpPr>
                        <a:grpSpLocks/>
                      </p:cNvGrpSpPr>
                      <p:nvPr/>
                    </p:nvGrpSpPr>
                    <p:grpSpPr bwMode="auto">
                      <a:xfrm>
                        <a:off x="1163" y="2400"/>
                        <a:ext cx="256" cy="358"/>
                        <a:chOff x="546" y="1254"/>
                        <a:chExt cx="288" cy="358"/>
                      </a:xfrm>
                    </p:grpSpPr>
                    <p:sp>
                      <p:nvSpPr>
                        <p:cNvPr id="10457" name="Oval 187"/>
                        <p:cNvSpPr>
                          <a:spLocks noChangeArrowheads="1"/>
                        </p:cNvSpPr>
                        <p:nvPr/>
                      </p:nvSpPr>
                      <p:spPr bwMode="auto">
                        <a:xfrm>
                          <a:off x="546" y="1254"/>
                          <a:ext cx="288" cy="358"/>
                        </a:xfrm>
                        <a:prstGeom prst="ellipse">
                          <a:avLst/>
                        </a:prstGeom>
                        <a:solidFill>
                          <a:srgbClr val="202000"/>
                        </a:solidFill>
                        <a:ln w="12700">
                          <a:noFill/>
                          <a:round/>
                          <a:headEnd/>
                          <a:tailEnd/>
                        </a:ln>
                      </p:spPr>
                      <p:txBody>
                        <a:bodyPr wrap="none" anchor="ctr"/>
                        <a:lstStyle/>
                        <a:p>
                          <a:endParaRPr lang="en-US">
                            <a:solidFill>
                              <a:prstClr val="black"/>
                            </a:solidFill>
                          </a:endParaRPr>
                        </a:p>
                      </p:txBody>
                    </p:sp>
                    <p:sp>
                      <p:nvSpPr>
                        <p:cNvPr id="10458" name="Oval 188"/>
                        <p:cNvSpPr>
                          <a:spLocks noChangeArrowheads="1"/>
                        </p:cNvSpPr>
                        <p:nvPr/>
                      </p:nvSpPr>
                      <p:spPr bwMode="auto">
                        <a:xfrm>
                          <a:off x="551" y="1255"/>
                          <a:ext cx="262" cy="326"/>
                        </a:xfrm>
                        <a:prstGeom prst="ellipse">
                          <a:avLst/>
                        </a:prstGeom>
                        <a:solidFill>
                          <a:srgbClr val="404000"/>
                        </a:solidFill>
                        <a:ln w="12700">
                          <a:noFill/>
                          <a:round/>
                          <a:headEnd/>
                          <a:tailEnd/>
                        </a:ln>
                      </p:spPr>
                      <p:txBody>
                        <a:bodyPr wrap="none" anchor="ctr"/>
                        <a:lstStyle/>
                        <a:p>
                          <a:endParaRPr lang="en-US">
                            <a:solidFill>
                              <a:prstClr val="black"/>
                            </a:solidFill>
                          </a:endParaRPr>
                        </a:p>
                      </p:txBody>
                    </p:sp>
                    <p:sp>
                      <p:nvSpPr>
                        <p:cNvPr id="10459" name="Oval 189"/>
                        <p:cNvSpPr>
                          <a:spLocks noChangeArrowheads="1"/>
                        </p:cNvSpPr>
                        <p:nvPr/>
                      </p:nvSpPr>
                      <p:spPr bwMode="auto">
                        <a:xfrm>
                          <a:off x="557" y="1261"/>
                          <a:ext cx="233" cy="289"/>
                        </a:xfrm>
                        <a:prstGeom prst="ellipse">
                          <a:avLst/>
                        </a:prstGeom>
                        <a:solidFill>
                          <a:srgbClr val="606000"/>
                        </a:solidFill>
                        <a:ln w="12700">
                          <a:noFill/>
                          <a:round/>
                          <a:headEnd/>
                          <a:tailEnd/>
                        </a:ln>
                      </p:spPr>
                      <p:txBody>
                        <a:bodyPr wrap="none" anchor="ctr"/>
                        <a:lstStyle/>
                        <a:p>
                          <a:endParaRPr lang="en-US">
                            <a:solidFill>
                              <a:prstClr val="black"/>
                            </a:solidFill>
                          </a:endParaRPr>
                        </a:p>
                      </p:txBody>
                    </p:sp>
                    <p:sp>
                      <p:nvSpPr>
                        <p:cNvPr id="10460" name="Oval 190"/>
                        <p:cNvSpPr>
                          <a:spLocks noChangeArrowheads="1"/>
                        </p:cNvSpPr>
                        <p:nvPr/>
                      </p:nvSpPr>
                      <p:spPr bwMode="auto">
                        <a:xfrm>
                          <a:off x="563" y="1268"/>
                          <a:ext cx="204" cy="251"/>
                        </a:xfrm>
                        <a:prstGeom prst="ellipse">
                          <a:avLst/>
                        </a:prstGeom>
                        <a:solidFill>
                          <a:srgbClr val="808000"/>
                        </a:solidFill>
                        <a:ln w="12700">
                          <a:noFill/>
                          <a:round/>
                          <a:headEnd/>
                          <a:tailEnd/>
                        </a:ln>
                      </p:spPr>
                      <p:txBody>
                        <a:bodyPr wrap="none" anchor="ctr"/>
                        <a:lstStyle/>
                        <a:p>
                          <a:endParaRPr lang="en-US">
                            <a:solidFill>
                              <a:prstClr val="black"/>
                            </a:solidFill>
                          </a:endParaRPr>
                        </a:p>
                      </p:txBody>
                    </p:sp>
                    <p:sp>
                      <p:nvSpPr>
                        <p:cNvPr id="10461" name="Oval 191"/>
                        <p:cNvSpPr>
                          <a:spLocks noChangeArrowheads="1"/>
                        </p:cNvSpPr>
                        <p:nvPr/>
                      </p:nvSpPr>
                      <p:spPr bwMode="auto">
                        <a:xfrm>
                          <a:off x="571" y="1274"/>
                          <a:ext cx="173" cy="215"/>
                        </a:xfrm>
                        <a:prstGeom prst="ellipse">
                          <a:avLst/>
                        </a:prstGeom>
                        <a:solidFill>
                          <a:srgbClr val="A0A000"/>
                        </a:solidFill>
                        <a:ln w="12700">
                          <a:noFill/>
                          <a:round/>
                          <a:headEnd/>
                          <a:tailEnd/>
                        </a:ln>
                      </p:spPr>
                      <p:txBody>
                        <a:bodyPr wrap="none" anchor="ctr"/>
                        <a:lstStyle/>
                        <a:p>
                          <a:endParaRPr lang="en-US">
                            <a:solidFill>
                              <a:prstClr val="black"/>
                            </a:solidFill>
                          </a:endParaRPr>
                        </a:p>
                      </p:txBody>
                    </p:sp>
                    <p:sp>
                      <p:nvSpPr>
                        <p:cNvPr id="10462" name="Oval 192"/>
                        <p:cNvSpPr>
                          <a:spLocks noChangeArrowheads="1"/>
                        </p:cNvSpPr>
                        <p:nvPr/>
                      </p:nvSpPr>
                      <p:spPr bwMode="auto">
                        <a:xfrm>
                          <a:off x="578" y="1280"/>
                          <a:ext cx="142" cy="178"/>
                        </a:xfrm>
                        <a:prstGeom prst="ellipse">
                          <a:avLst/>
                        </a:prstGeom>
                        <a:solidFill>
                          <a:srgbClr val="C0C000"/>
                        </a:solidFill>
                        <a:ln w="12700">
                          <a:noFill/>
                          <a:round/>
                          <a:headEnd/>
                          <a:tailEnd/>
                        </a:ln>
                      </p:spPr>
                      <p:txBody>
                        <a:bodyPr wrap="none" anchor="ctr"/>
                        <a:lstStyle/>
                        <a:p>
                          <a:endParaRPr lang="en-US">
                            <a:solidFill>
                              <a:prstClr val="black"/>
                            </a:solidFill>
                          </a:endParaRPr>
                        </a:p>
                      </p:txBody>
                    </p:sp>
                    <p:sp>
                      <p:nvSpPr>
                        <p:cNvPr id="10463" name="Oval 193"/>
                        <p:cNvSpPr>
                          <a:spLocks noChangeArrowheads="1"/>
                        </p:cNvSpPr>
                        <p:nvPr/>
                      </p:nvSpPr>
                      <p:spPr bwMode="auto">
                        <a:xfrm>
                          <a:off x="584" y="1287"/>
                          <a:ext cx="113" cy="141"/>
                        </a:xfrm>
                        <a:prstGeom prst="ellipse">
                          <a:avLst/>
                        </a:prstGeom>
                        <a:solidFill>
                          <a:srgbClr val="E0E000"/>
                        </a:solidFill>
                        <a:ln w="12700">
                          <a:noFill/>
                          <a:round/>
                          <a:headEnd/>
                          <a:tailEnd/>
                        </a:ln>
                      </p:spPr>
                      <p:txBody>
                        <a:bodyPr wrap="none" anchor="ctr"/>
                        <a:lstStyle/>
                        <a:p>
                          <a:endParaRPr lang="en-US">
                            <a:solidFill>
                              <a:prstClr val="black"/>
                            </a:solidFill>
                          </a:endParaRPr>
                        </a:p>
                      </p:txBody>
                    </p:sp>
                    <p:sp>
                      <p:nvSpPr>
                        <p:cNvPr id="10464" name="Oval 194"/>
                        <p:cNvSpPr>
                          <a:spLocks noChangeArrowheads="1"/>
                        </p:cNvSpPr>
                        <p:nvPr/>
                      </p:nvSpPr>
                      <p:spPr bwMode="auto">
                        <a:xfrm>
                          <a:off x="591" y="1293"/>
                          <a:ext cx="85" cy="103"/>
                        </a:xfrm>
                        <a:prstGeom prst="ellipse">
                          <a:avLst/>
                        </a:prstGeom>
                        <a:solidFill>
                          <a:srgbClr val="FFFF00"/>
                        </a:solidFill>
                        <a:ln w="12700">
                          <a:noFill/>
                          <a:round/>
                          <a:headEnd/>
                          <a:tailEnd/>
                        </a:ln>
                      </p:spPr>
                      <p:txBody>
                        <a:bodyPr wrap="none" anchor="ctr"/>
                        <a:lstStyle/>
                        <a:p>
                          <a:endParaRPr lang="en-US">
                            <a:solidFill>
                              <a:prstClr val="black"/>
                            </a:solidFill>
                          </a:endParaRPr>
                        </a:p>
                      </p:txBody>
                    </p:sp>
                    <p:sp>
                      <p:nvSpPr>
                        <p:cNvPr id="10465" name="Oval 195"/>
                        <p:cNvSpPr>
                          <a:spLocks noChangeArrowheads="1"/>
                        </p:cNvSpPr>
                        <p:nvPr/>
                      </p:nvSpPr>
                      <p:spPr bwMode="auto">
                        <a:xfrm>
                          <a:off x="596" y="1295"/>
                          <a:ext cx="68" cy="83"/>
                        </a:xfrm>
                        <a:prstGeom prst="ellipse">
                          <a:avLst/>
                        </a:prstGeom>
                        <a:solidFill>
                          <a:srgbClr val="FFFF40"/>
                        </a:solidFill>
                        <a:ln w="12700">
                          <a:noFill/>
                          <a:round/>
                          <a:headEnd/>
                          <a:tailEnd/>
                        </a:ln>
                      </p:spPr>
                      <p:txBody>
                        <a:bodyPr wrap="none" anchor="ctr"/>
                        <a:lstStyle/>
                        <a:p>
                          <a:endParaRPr lang="en-US">
                            <a:solidFill>
                              <a:prstClr val="black"/>
                            </a:solidFill>
                          </a:endParaRPr>
                        </a:p>
                      </p:txBody>
                    </p:sp>
                    <p:sp>
                      <p:nvSpPr>
                        <p:cNvPr id="10466" name="Oval 196"/>
                        <p:cNvSpPr>
                          <a:spLocks noChangeArrowheads="1"/>
                        </p:cNvSpPr>
                        <p:nvPr/>
                      </p:nvSpPr>
                      <p:spPr bwMode="auto">
                        <a:xfrm>
                          <a:off x="600" y="1300"/>
                          <a:ext cx="49" cy="61"/>
                        </a:xfrm>
                        <a:prstGeom prst="ellipse">
                          <a:avLst/>
                        </a:prstGeom>
                        <a:solidFill>
                          <a:srgbClr val="FFFF80"/>
                        </a:solidFill>
                        <a:ln w="12700">
                          <a:noFill/>
                          <a:round/>
                          <a:headEnd/>
                          <a:tailEnd/>
                        </a:ln>
                      </p:spPr>
                      <p:txBody>
                        <a:bodyPr wrap="none" anchor="ctr"/>
                        <a:lstStyle/>
                        <a:p>
                          <a:endParaRPr lang="en-US">
                            <a:solidFill>
                              <a:prstClr val="black"/>
                            </a:solidFill>
                          </a:endParaRPr>
                        </a:p>
                      </p:txBody>
                    </p:sp>
                    <p:sp>
                      <p:nvSpPr>
                        <p:cNvPr id="10467" name="Oval 197"/>
                        <p:cNvSpPr>
                          <a:spLocks noChangeArrowheads="1"/>
                        </p:cNvSpPr>
                        <p:nvPr/>
                      </p:nvSpPr>
                      <p:spPr bwMode="auto">
                        <a:xfrm>
                          <a:off x="604" y="1305"/>
                          <a:ext cx="32" cy="41"/>
                        </a:xfrm>
                        <a:prstGeom prst="ellipse">
                          <a:avLst/>
                        </a:prstGeom>
                        <a:solidFill>
                          <a:srgbClr val="FFFFC0"/>
                        </a:solidFill>
                        <a:ln w="12700">
                          <a:noFill/>
                          <a:round/>
                          <a:headEnd/>
                          <a:tailEnd/>
                        </a:ln>
                      </p:spPr>
                      <p:txBody>
                        <a:bodyPr wrap="none" anchor="ctr"/>
                        <a:lstStyle/>
                        <a:p>
                          <a:endParaRPr lang="en-US">
                            <a:solidFill>
                              <a:prstClr val="black"/>
                            </a:solidFill>
                          </a:endParaRPr>
                        </a:p>
                      </p:txBody>
                    </p:sp>
                  </p:grpSp>
                  <p:sp>
                    <p:nvSpPr>
                      <p:cNvPr id="10456" name="Rectangle 198"/>
                      <p:cNvSpPr>
                        <a:spLocks noChangeArrowheads="1"/>
                      </p:cNvSpPr>
                      <p:nvPr/>
                    </p:nvSpPr>
                    <p:spPr bwMode="auto">
                      <a:xfrm>
                        <a:off x="768" y="2689"/>
                        <a:ext cx="1053" cy="497"/>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Nursing Homes</a:t>
                        </a:r>
                      </a:p>
                    </p:txBody>
                  </p:sp>
                </p:grpSp>
                <p:grpSp>
                  <p:nvGrpSpPr>
                    <p:cNvPr id="31" name="Group 199"/>
                    <p:cNvGrpSpPr>
                      <a:grpSpLocks/>
                    </p:cNvGrpSpPr>
                    <p:nvPr/>
                  </p:nvGrpSpPr>
                  <p:grpSpPr bwMode="auto">
                    <a:xfrm>
                      <a:off x="4176" y="3024"/>
                      <a:ext cx="1053" cy="572"/>
                      <a:chOff x="768" y="2400"/>
                      <a:chExt cx="1053" cy="572"/>
                    </a:xfrm>
                  </p:grpSpPr>
                  <p:grpSp>
                    <p:nvGrpSpPr>
                      <p:cNvPr id="10309" name="Group 202"/>
                      <p:cNvGrpSpPr>
                        <a:grpSpLocks/>
                      </p:cNvGrpSpPr>
                      <p:nvPr/>
                    </p:nvGrpSpPr>
                    <p:grpSpPr bwMode="auto">
                      <a:xfrm>
                        <a:off x="1163" y="2400"/>
                        <a:ext cx="256" cy="358"/>
                        <a:chOff x="546" y="1254"/>
                        <a:chExt cx="288" cy="358"/>
                      </a:xfrm>
                    </p:grpSpPr>
                    <p:sp>
                      <p:nvSpPr>
                        <p:cNvPr id="10444" name="Oval 201"/>
                        <p:cNvSpPr>
                          <a:spLocks noChangeArrowheads="1"/>
                        </p:cNvSpPr>
                        <p:nvPr/>
                      </p:nvSpPr>
                      <p:spPr bwMode="auto">
                        <a:xfrm>
                          <a:off x="546" y="1254"/>
                          <a:ext cx="288" cy="358"/>
                        </a:xfrm>
                        <a:prstGeom prst="ellipse">
                          <a:avLst/>
                        </a:prstGeom>
                        <a:solidFill>
                          <a:srgbClr val="202000"/>
                        </a:solidFill>
                        <a:ln w="12700">
                          <a:noFill/>
                          <a:round/>
                          <a:headEnd/>
                          <a:tailEnd/>
                        </a:ln>
                      </p:spPr>
                      <p:txBody>
                        <a:bodyPr wrap="none" anchor="ctr"/>
                        <a:lstStyle/>
                        <a:p>
                          <a:endParaRPr lang="en-US">
                            <a:solidFill>
                              <a:prstClr val="black"/>
                            </a:solidFill>
                          </a:endParaRPr>
                        </a:p>
                      </p:txBody>
                    </p:sp>
                    <p:sp>
                      <p:nvSpPr>
                        <p:cNvPr id="10445" name="Oval 202"/>
                        <p:cNvSpPr>
                          <a:spLocks noChangeArrowheads="1"/>
                        </p:cNvSpPr>
                        <p:nvPr/>
                      </p:nvSpPr>
                      <p:spPr bwMode="auto">
                        <a:xfrm>
                          <a:off x="551" y="1255"/>
                          <a:ext cx="262" cy="326"/>
                        </a:xfrm>
                        <a:prstGeom prst="ellipse">
                          <a:avLst/>
                        </a:prstGeom>
                        <a:solidFill>
                          <a:srgbClr val="404000"/>
                        </a:solidFill>
                        <a:ln w="12700">
                          <a:noFill/>
                          <a:round/>
                          <a:headEnd/>
                          <a:tailEnd/>
                        </a:ln>
                      </p:spPr>
                      <p:txBody>
                        <a:bodyPr wrap="none" anchor="ctr"/>
                        <a:lstStyle/>
                        <a:p>
                          <a:endParaRPr lang="en-US">
                            <a:solidFill>
                              <a:prstClr val="black"/>
                            </a:solidFill>
                          </a:endParaRPr>
                        </a:p>
                      </p:txBody>
                    </p:sp>
                    <p:sp>
                      <p:nvSpPr>
                        <p:cNvPr id="10446" name="Oval 203"/>
                        <p:cNvSpPr>
                          <a:spLocks noChangeArrowheads="1"/>
                        </p:cNvSpPr>
                        <p:nvPr/>
                      </p:nvSpPr>
                      <p:spPr bwMode="auto">
                        <a:xfrm>
                          <a:off x="557" y="1261"/>
                          <a:ext cx="233" cy="289"/>
                        </a:xfrm>
                        <a:prstGeom prst="ellipse">
                          <a:avLst/>
                        </a:prstGeom>
                        <a:solidFill>
                          <a:srgbClr val="606000"/>
                        </a:solidFill>
                        <a:ln w="12700">
                          <a:noFill/>
                          <a:round/>
                          <a:headEnd/>
                          <a:tailEnd/>
                        </a:ln>
                      </p:spPr>
                      <p:txBody>
                        <a:bodyPr wrap="none" anchor="ctr"/>
                        <a:lstStyle/>
                        <a:p>
                          <a:endParaRPr lang="en-US">
                            <a:solidFill>
                              <a:prstClr val="black"/>
                            </a:solidFill>
                          </a:endParaRPr>
                        </a:p>
                      </p:txBody>
                    </p:sp>
                    <p:sp>
                      <p:nvSpPr>
                        <p:cNvPr id="10447" name="Oval 204"/>
                        <p:cNvSpPr>
                          <a:spLocks noChangeArrowheads="1"/>
                        </p:cNvSpPr>
                        <p:nvPr/>
                      </p:nvSpPr>
                      <p:spPr bwMode="auto">
                        <a:xfrm>
                          <a:off x="563" y="1268"/>
                          <a:ext cx="204" cy="251"/>
                        </a:xfrm>
                        <a:prstGeom prst="ellipse">
                          <a:avLst/>
                        </a:prstGeom>
                        <a:solidFill>
                          <a:srgbClr val="808000"/>
                        </a:solidFill>
                        <a:ln w="12700">
                          <a:noFill/>
                          <a:round/>
                          <a:headEnd/>
                          <a:tailEnd/>
                        </a:ln>
                      </p:spPr>
                      <p:txBody>
                        <a:bodyPr wrap="none" anchor="ctr"/>
                        <a:lstStyle/>
                        <a:p>
                          <a:endParaRPr lang="en-US">
                            <a:solidFill>
                              <a:prstClr val="black"/>
                            </a:solidFill>
                          </a:endParaRPr>
                        </a:p>
                      </p:txBody>
                    </p:sp>
                    <p:sp>
                      <p:nvSpPr>
                        <p:cNvPr id="10448" name="Oval 205"/>
                        <p:cNvSpPr>
                          <a:spLocks noChangeArrowheads="1"/>
                        </p:cNvSpPr>
                        <p:nvPr/>
                      </p:nvSpPr>
                      <p:spPr bwMode="auto">
                        <a:xfrm>
                          <a:off x="571" y="1274"/>
                          <a:ext cx="173" cy="215"/>
                        </a:xfrm>
                        <a:prstGeom prst="ellipse">
                          <a:avLst/>
                        </a:prstGeom>
                        <a:solidFill>
                          <a:srgbClr val="A0A000"/>
                        </a:solidFill>
                        <a:ln w="12700">
                          <a:noFill/>
                          <a:round/>
                          <a:headEnd/>
                          <a:tailEnd/>
                        </a:ln>
                      </p:spPr>
                      <p:txBody>
                        <a:bodyPr wrap="none" anchor="ctr"/>
                        <a:lstStyle/>
                        <a:p>
                          <a:endParaRPr lang="en-US">
                            <a:solidFill>
                              <a:prstClr val="black"/>
                            </a:solidFill>
                          </a:endParaRPr>
                        </a:p>
                      </p:txBody>
                    </p:sp>
                    <p:sp>
                      <p:nvSpPr>
                        <p:cNvPr id="10449" name="Oval 206"/>
                        <p:cNvSpPr>
                          <a:spLocks noChangeArrowheads="1"/>
                        </p:cNvSpPr>
                        <p:nvPr/>
                      </p:nvSpPr>
                      <p:spPr bwMode="auto">
                        <a:xfrm>
                          <a:off x="578" y="1280"/>
                          <a:ext cx="142" cy="178"/>
                        </a:xfrm>
                        <a:prstGeom prst="ellipse">
                          <a:avLst/>
                        </a:prstGeom>
                        <a:solidFill>
                          <a:srgbClr val="C0C000"/>
                        </a:solidFill>
                        <a:ln w="12700">
                          <a:noFill/>
                          <a:round/>
                          <a:headEnd/>
                          <a:tailEnd/>
                        </a:ln>
                      </p:spPr>
                      <p:txBody>
                        <a:bodyPr wrap="none" anchor="ctr"/>
                        <a:lstStyle/>
                        <a:p>
                          <a:endParaRPr lang="en-US">
                            <a:solidFill>
                              <a:prstClr val="black"/>
                            </a:solidFill>
                          </a:endParaRPr>
                        </a:p>
                      </p:txBody>
                    </p:sp>
                    <p:sp>
                      <p:nvSpPr>
                        <p:cNvPr id="10450" name="Oval 207"/>
                        <p:cNvSpPr>
                          <a:spLocks noChangeArrowheads="1"/>
                        </p:cNvSpPr>
                        <p:nvPr/>
                      </p:nvSpPr>
                      <p:spPr bwMode="auto">
                        <a:xfrm>
                          <a:off x="584" y="1287"/>
                          <a:ext cx="113" cy="141"/>
                        </a:xfrm>
                        <a:prstGeom prst="ellipse">
                          <a:avLst/>
                        </a:prstGeom>
                        <a:solidFill>
                          <a:srgbClr val="E0E000"/>
                        </a:solidFill>
                        <a:ln w="12700">
                          <a:noFill/>
                          <a:round/>
                          <a:headEnd/>
                          <a:tailEnd/>
                        </a:ln>
                      </p:spPr>
                      <p:txBody>
                        <a:bodyPr wrap="none" anchor="ctr"/>
                        <a:lstStyle/>
                        <a:p>
                          <a:endParaRPr lang="en-US">
                            <a:solidFill>
                              <a:prstClr val="black"/>
                            </a:solidFill>
                          </a:endParaRPr>
                        </a:p>
                      </p:txBody>
                    </p:sp>
                    <p:sp>
                      <p:nvSpPr>
                        <p:cNvPr id="10451" name="Oval 208"/>
                        <p:cNvSpPr>
                          <a:spLocks noChangeArrowheads="1"/>
                        </p:cNvSpPr>
                        <p:nvPr/>
                      </p:nvSpPr>
                      <p:spPr bwMode="auto">
                        <a:xfrm>
                          <a:off x="591" y="1293"/>
                          <a:ext cx="85" cy="103"/>
                        </a:xfrm>
                        <a:prstGeom prst="ellipse">
                          <a:avLst/>
                        </a:prstGeom>
                        <a:solidFill>
                          <a:srgbClr val="FFFF00"/>
                        </a:solidFill>
                        <a:ln w="12700">
                          <a:noFill/>
                          <a:round/>
                          <a:headEnd/>
                          <a:tailEnd/>
                        </a:ln>
                      </p:spPr>
                      <p:txBody>
                        <a:bodyPr wrap="none" anchor="ctr"/>
                        <a:lstStyle/>
                        <a:p>
                          <a:endParaRPr lang="en-US">
                            <a:solidFill>
                              <a:prstClr val="black"/>
                            </a:solidFill>
                          </a:endParaRPr>
                        </a:p>
                      </p:txBody>
                    </p:sp>
                    <p:sp>
                      <p:nvSpPr>
                        <p:cNvPr id="10452" name="Oval 209"/>
                        <p:cNvSpPr>
                          <a:spLocks noChangeArrowheads="1"/>
                        </p:cNvSpPr>
                        <p:nvPr/>
                      </p:nvSpPr>
                      <p:spPr bwMode="auto">
                        <a:xfrm>
                          <a:off x="596" y="1295"/>
                          <a:ext cx="68" cy="83"/>
                        </a:xfrm>
                        <a:prstGeom prst="ellipse">
                          <a:avLst/>
                        </a:prstGeom>
                        <a:solidFill>
                          <a:srgbClr val="FFFF40"/>
                        </a:solidFill>
                        <a:ln w="12700">
                          <a:noFill/>
                          <a:round/>
                          <a:headEnd/>
                          <a:tailEnd/>
                        </a:ln>
                      </p:spPr>
                      <p:txBody>
                        <a:bodyPr wrap="none" anchor="ctr"/>
                        <a:lstStyle/>
                        <a:p>
                          <a:endParaRPr lang="en-US">
                            <a:solidFill>
                              <a:prstClr val="black"/>
                            </a:solidFill>
                          </a:endParaRPr>
                        </a:p>
                      </p:txBody>
                    </p:sp>
                    <p:sp>
                      <p:nvSpPr>
                        <p:cNvPr id="10453" name="Oval 210"/>
                        <p:cNvSpPr>
                          <a:spLocks noChangeArrowheads="1"/>
                        </p:cNvSpPr>
                        <p:nvPr/>
                      </p:nvSpPr>
                      <p:spPr bwMode="auto">
                        <a:xfrm>
                          <a:off x="600" y="1300"/>
                          <a:ext cx="49" cy="61"/>
                        </a:xfrm>
                        <a:prstGeom prst="ellipse">
                          <a:avLst/>
                        </a:prstGeom>
                        <a:solidFill>
                          <a:srgbClr val="FFFF80"/>
                        </a:solidFill>
                        <a:ln w="12700">
                          <a:noFill/>
                          <a:round/>
                          <a:headEnd/>
                          <a:tailEnd/>
                        </a:ln>
                      </p:spPr>
                      <p:txBody>
                        <a:bodyPr wrap="none" anchor="ctr"/>
                        <a:lstStyle/>
                        <a:p>
                          <a:endParaRPr lang="en-US">
                            <a:solidFill>
                              <a:prstClr val="black"/>
                            </a:solidFill>
                          </a:endParaRPr>
                        </a:p>
                      </p:txBody>
                    </p:sp>
                    <p:sp>
                      <p:nvSpPr>
                        <p:cNvPr id="10454" name="Oval 211"/>
                        <p:cNvSpPr>
                          <a:spLocks noChangeArrowheads="1"/>
                        </p:cNvSpPr>
                        <p:nvPr/>
                      </p:nvSpPr>
                      <p:spPr bwMode="auto">
                        <a:xfrm>
                          <a:off x="604" y="1305"/>
                          <a:ext cx="32" cy="41"/>
                        </a:xfrm>
                        <a:prstGeom prst="ellipse">
                          <a:avLst/>
                        </a:prstGeom>
                        <a:solidFill>
                          <a:srgbClr val="FFFFC0"/>
                        </a:solidFill>
                        <a:ln w="12700">
                          <a:noFill/>
                          <a:round/>
                          <a:headEnd/>
                          <a:tailEnd/>
                        </a:ln>
                      </p:spPr>
                      <p:txBody>
                        <a:bodyPr wrap="none" anchor="ctr"/>
                        <a:lstStyle/>
                        <a:p>
                          <a:endParaRPr lang="en-US">
                            <a:solidFill>
                              <a:prstClr val="black"/>
                            </a:solidFill>
                          </a:endParaRPr>
                        </a:p>
                      </p:txBody>
                    </p:sp>
                  </p:grpSp>
                  <p:sp>
                    <p:nvSpPr>
                      <p:cNvPr id="10443" name="Rectangle 212"/>
                      <p:cNvSpPr>
                        <a:spLocks noChangeArrowheads="1"/>
                      </p:cNvSpPr>
                      <p:nvPr/>
                    </p:nvSpPr>
                    <p:spPr bwMode="auto">
                      <a:xfrm>
                        <a:off x="768" y="2688"/>
                        <a:ext cx="1053" cy="28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Fire</a:t>
                        </a:r>
                      </a:p>
                    </p:txBody>
                  </p:sp>
                </p:grpSp>
                <p:grpSp>
                  <p:nvGrpSpPr>
                    <p:cNvPr id="10322" name="Group 213"/>
                    <p:cNvGrpSpPr>
                      <a:grpSpLocks/>
                    </p:cNvGrpSpPr>
                    <p:nvPr/>
                  </p:nvGrpSpPr>
                  <p:grpSpPr bwMode="auto">
                    <a:xfrm>
                      <a:off x="1968" y="3648"/>
                      <a:ext cx="1053" cy="571"/>
                      <a:chOff x="768" y="2400"/>
                      <a:chExt cx="1053" cy="571"/>
                    </a:xfrm>
                  </p:grpSpPr>
                  <p:grpSp>
                    <p:nvGrpSpPr>
                      <p:cNvPr id="10335" name="Group 214"/>
                      <p:cNvGrpSpPr>
                        <a:grpSpLocks/>
                      </p:cNvGrpSpPr>
                      <p:nvPr/>
                    </p:nvGrpSpPr>
                    <p:grpSpPr bwMode="auto">
                      <a:xfrm>
                        <a:off x="1163" y="2400"/>
                        <a:ext cx="256" cy="358"/>
                        <a:chOff x="546" y="1254"/>
                        <a:chExt cx="288" cy="358"/>
                      </a:xfrm>
                    </p:grpSpPr>
                    <p:sp>
                      <p:nvSpPr>
                        <p:cNvPr id="10431" name="Oval 215"/>
                        <p:cNvSpPr>
                          <a:spLocks noChangeArrowheads="1"/>
                        </p:cNvSpPr>
                        <p:nvPr/>
                      </p:nvSpPr>
                      <p:spPr bwMode="auto">
                        <a:xfrm>
                          <a:off x="546" y="1254"/>
                          <a:ext cx="288" cy="358"/>
                        </a:xfrm>
                        <a:prstGeom prst="ellipse">
                          <a:avLst/>
                        </a:prstGeom>
                        <a:solidFill>
                          <a:srgbClr val="202000"/>
                        </a:solidFill>
                        <a:ln w="12700">
                          <a:noFill/>
                          <a:round/>
                          <a:headEnd/>
                          <a:tailEnd/>
                        </a:ln>
                      </p:spPr>
                      <p:txBody>
                        <a:bodyPr wrap="none" anchor="ctr"/>
                        <a:lstStyle/>
                        <a:p>
                          <a:endParaRPr lang="en-US">
                            <a:solidFill>
                              <a:prstClr val="black"/>
                            </a:solidFill>
                          </a:endParaRPr>
                        </a:p>
                      </p:txBody>
                    </p:sp>
                    <p:sp>
                      <p:nvSpPr>
                        <p:cNvPr id="10432" name="Oval 216"/>
                        <p:cNvSpPr>
                          <a:spLocks noChangeArrowheads="1"/>
                        </p:cNvSpPr>
                        <p:nvPr/>
                      </p:nvSpPr>
                      <p:spPr bwMode="auto">
                        <a:xfrm>
                          <a:off x="551" y="1255"/>
                          <a:ext cx="262" cy="326"/>
                        </a:xfrm>
                        <a:prstGeom prst="ellipse">
                          <a:avLst/>
                        </a:prstGeom>
                        <a:solidFill>
                          <a:srgbClr val="404000"/>
                        </a:solidFill>
                        <a:ln w="12700">
                          <a:noFill/>
                          <a:round/>
                          <a:headEnd/>
                          <a:tailEnd/>
                        </a:ln>
                      </p:spPr>
                      <p:txBody>
                        <a:bodyPr wrap="none" anchor="ctr"/>
                        <a:lstStyle/>
                        <a:p>
                          <a:endParaRPr lang="en-US">
                            <a:solidFill>
                              <a:prstClr val="black"/>
                            </a:solidFill>
                          </a:endParaRPr>
                        </a:p>
                      </p:txBody>
                    </p:sp>
                    <p:sp>
                      <p:nvSpPr>
                        <p:cNvPr id="10433" name="Oval 217"/>
                        <p:cNvSpPr>
                          <a:spLocks noChangeArrowheads="1"/>
                        </p:cNvSpPr>
                        <p:nvPr/>
                      </p:nvSpPr>
                      <p:spPr bwMode="auto">
                        <a:xfrm>
                          <a:off x="557" y="1261"/>
                          <a:ext cx="233" cy="289"/>
                        </a:xfrm>
                        <a:prstGeom prst="ellipse">
                          <a:avLst/>
                        </a:prstGeom>
                        <a:solidFill>
                          <a:srgbClr val="606000"/>
                        </a:solidFill>
                        <a:ln w="12700">
                          <a:noFill/>
                          <a:round/>
                          <a:headEnd/>
                          <a:tailEnd/>
                        </a:ln>
                      </p:spPr>
                      <p:txBody>
                        <a:bodyPr wrap="none" anchor="ctr"/>
                        <a:lstStyle/>
                        <a:p>
                          <a:endParaRPr lang="en-US">
                            <a:solidFill>
                              <a:prstClr val="black"/>
                            </a:solidFill>
                          </a:endParaRPr>
                        </a:p>
                      </p:txBody>
                    </p:sp>
                    <p:sp>
                      <p:nvSpPr>
                        <p:cNvPr id="10434" name="Oval 218"/>
                        <p:cNvSpPr>
                          <a:spLocks noChangeArrowheads="1"/>
                        </p:cNvSpPr>
                        <p:nvPr/>
                      </p:nvSpPr>
                      <p:spPr bwMode="auto">
                        <a:xfrm>
                          <a:off x="563" y="1268"/>
                          <a:ext cx="204" cy="251"/>
                        </a:xfrm>
                        <a:prstGeom prst="ellipse">
                          <a:avLst/>
                        </a:prstGeom>
                        <a:solidFill>
                          <a:srgbClr val="808000"/>
                        </a:solidFill>
                        <a:ln w="12700">
                          <a:noFill/>
                          <a:round/>
                          <a:headEnd/>
                          <a:tailEnd/>
                        </a:ln>
                      </p:spPr>
                      <p:txBody>
                        <a:bodyPr wrap="none" anchor="ctr"/>
                        <a:lstStyle/>
                        <a:p>
                          <a:endParaRPr lang="en-US">
                            <a:solidFill>
                              <a:prstClr val="black"/>
                            </a:solidFill>
                          </a:endParaRPr>
                        </a:p>
                      </p:txBody>
                    </p:sp>
                    <p:sp>
                      <p:nvSpPr>
                        <p:cNvPr id="10435" name="Oval 219"/>
                        <p:cNvSpPr>
                          <a:spLocks noChangeArrowheads="1"/>
                        </p:cNvSpPr>
                        <p:nvPr/>
                      </p:nvSpPr>
                      <p:spPr bwMode="auto">
                        <a:xfrm>
                          <a:off x="571" y="1274"/>
                          <a:ext cx="173" cy="215"/>
                        </a:xfrm>
                        <a:prstGeom prst="ellipse">
                          <a:avLst/>
                        </a:prstGeom>
                        <a:solidFill>
                          <a:srgbClr val="A0A000"/>
                        </a:solidFill>
                        <a:ln w="12700">
                          <a:noFill/>
                          <a:round/>
                          <a:headEnd/>
                          <a:tailEnd/>
                        </a:ln>
                      </p:spPr>
                      <p:txBody>
                        <a:bodyPr wrap="none" anchor="ctr"/>
                        <a:lstStyle/>
                        <a:p>
                          <a:endParaRPr lang="en-US">
                            <a:solidFill>
                              <a:prstClr val="black"/>
                            </a:solidFill>
                          </a:endParaRPr>
                        </a:p>
                      </p:txBody>
                    </p:sp>
                    <p:sp>
                      <p:nvSpPr>
                        <p:cNvPr id="10436" name="Oval 220"/>
                        <p:cNvSpPr>
                          <a:spLocks noChangeArrowheads="1"/>
                        </p:cNvSpPr>
                        <p:nvPr/>
                      </p:nvSpPr>
                      <p:spPr bwMode="auto">
                        <a:xfrm>
                          <a:off x="578" y="1280"/>
                          <a:ext cx="142" cy="178"/>
                        </a:xfrm>
                        <a:prstGeom prst="ellipse">
                          <a:avLst/>
                        </a:prstGeom>
                        <a:solidFill>
                          <a:srgbClr val="C0C000"/>
                        </a:solidFill>
                        <a:ln w="12700">
                          <a:noFill/>
                          <a:round/>
                          <a:headEnd/>
                          <a:tailEnd/>
                        </a:ln>
                      </p:spPr>
                      <p:txBody>
                        <a:bodyPr wrap="none" anchor="ctr"/>
                        <a:lstStyle/>
                        <a:p>
                          <a:endParaRPr lang="en-US">
                            <a:solidFill>
                              <a:prstClr val="black"/>
                            </a:solidFill>
                          </a:endParaRPr>
                        </a:p>
                      </p:txBody>
                    </p:sp>
                    <p:sp>
                      <p:nvSpPr>
                        <p:cNvPr id="10437" name="Oval 221"/>
                        <p:cNvSpPr>
                          <a:spLocks noChangeArrowheads="1"/>
                        </p:cNvSpPr>
                        <p:nvPr/>
                      </p:nvSpPr>
                      <p:spPr bwMode="auto">
                        <a:xfrm>
                          <a:off x="584" y="1287"/>
                          <a:ext cx="113" cy="141"/>
                        </a:xfrm>
                        <a:prstGeom prst="ellipse">
                          <a:avLst/>
                        </a:prstGeom>
                        <a:solidFill>
                          <a:srgbClr val="E0E000"/>
                        </a:solidFill>
                        <a:ln w="12700">
                          <a:noFill/>
                          <a:round/>
                          <a:headEnd/>
                          <a:tailEnd/>
                        </a:ln>
                      </p:spPr>
                      <p:txBody>
                        <a:bodyPr wrap="none" anchor="ctr"/>
                        <a:lstStyle/>
                        <a:p>
                          <a:endParaRPr lang="en-US">
                            <a:solidFill>
                              <a:prstClr val="black"/>
                            </a:solidFill>
                          </a:endParaRPr>
                        </a:p>
                      </p:txBody>
                    </p:sp>
                    <p:sp>
                      <p:nvSpPr>
                        <p:cNvPr id="10438" name="Oval 222"/>
                        <p:cNvSpPr>
                          <a:spLocks noChangeArrowheads="1"/>
                        </p:cNvSpPr>
                        <p:nvPr/>
                      </p:nvSpPr>
                      <p:spPr bwMode="auto">
                        <a:xfrm>
                          <a:off x="591" y="1293"/>
                          <a:ext cx="85" cy="103"/>
                        </a:xfrm>
                        <a:prstGeom prst="ellipse">
                          <a:avLst/>
                        </a:prstGeom>
                        <a:solidFill>
                          <a:srgbClr val="FFFF00"/>
                        </a:solidFill>
                        <a:ln w="12700">
                          <a:noFill/>
                          <a:round/>
                          <a:headEnd/>
                          <a:tailEnd/>
                        </a:ln>
                      </p:spPr>
                      <p:txBody>
                        <a:bodyPr wrap="none" anchor="ctr"/>
                        <a:lstStyle/>
                        <a:p>
                          <a:endParaRPr lang="en-US">
                            <a:solidFill>
                              <a:prstClr val="black"/>
                            </a:solidFill>
                          </a:endParaRPr>
                        </a:p>
                      </p:txBody>
                    </p:sp>
                    <p:sp>
                      <p:nvSpPr>
                        <p:cNvPr id="10439" name="Oval 223"/>
                        <p:cNvSpPr>
                          <a:spLocks noChangeArrowheads="1"/>
                        </p:cNvSpPr>
                        <p:nvPr/>
                      </p:nvSpPr>
                      <p:spPr bwMode="auto">
                        <a:xfrm>
                          <a:off x="596" y="1295"/>
                          <a:ext cx="68" cy="83"/>
                        </a:xfrm>
                        <a:prstGeom prst="ellipse">
                          <a:avLst/>
                        </a:prstGeom>
                        <a:solidFill>
                          <a:srgbClr val="FFFF40"/>
                        </a:solidFill>
                        <a:ln w="12700">
                          <a:noFill/>
                          <a:round/>
                          <a:headEnd/>
                          <a:tailEnd/>
                        </a:ln>
                      </p:spPr>
                      <p:txBody>
                        <a:bodyPr wrap="none" anchor="ctr"/>
                        <a:lstStyle/>
                        <a:p>
                          <a:endParaRPr lang="en-US">
                            <a:solidFill>
                              <a:prstClr val="black"/>
                            </a:solidFill>
                          </a:endParaRPr>
                        </a:p>
                      </p:txBody>
                    </p:sp>
                    <p:sp>
                      <p:nvSpPr>
                        <p:cNvPr id="10440" name="Oval 224"/>
                        <p:cNvSpPr>
                          <a:spLocks noChangeArrowheads="1"/>
                        </p:cNvSpPr>
                        <p:nvPr/>
                      </p:nvSpPr>
                      <p:spPr bwMode="auto">
                        <a:xfrm>
                          <a:off x="600" y="1300"/>
                          <a:ext cx="49" cy="61"/>
                        </a:xfrm>
                        <a:prstGeom prst="ellipse">
                          <a:avLst/>
                        </a:prstGeom>
                        <a:solidFill>
                          <a:srgbClr val="FFFF80"/>
                        </a:solidFill>
                        <a:ln w="12700">
                          <a:noFill/>
                          <a:round/>
                          <a:headEnd/>
                          <a:tailEnd/>
                        </a:ln>
                      </p:spPr>
                      <p:txBody>
                        <a:bodyPr wrap="none" anchor="ctr"/>
                        <a:lstStyle/>
                        <a:p>
                          <a:endParaRPr lang="en-US">
                            <a:solidFill>
                              <a:prstClr val="black"/>
                            </a:solidFill>
                          </a:endParaRPr>
                        </a:p>
                      </p:txBody>
                    </p:sp>
                    <p:sp>
                      <p:nvSpPr>
                        <p:cNvPr id="10441" name="Oval 225"/>
                        <p:cNvSpPr>
                          <a:spLocks noChangeArrowheads="1"/>
                        </p:cNvSpPr>
                        <p:nvPr/>
                      </p:nvSpPr>
                      <p:spPr bwMode="auto">
                        <a:xfrm>
                          <a:off x="604" y="1305"/>
                          <a:ext cx="32" cy="41"/>
                        </a:xfrm>
                        <a:prstGeom prst="ellipse">
                          <a:avLst/>
                        </a:prstGeom>
                        <a:solidFill>
                          <a:srgbClr val="FFFFC0"/>
                        </a:solidFill>
                        <a:ln w="12700">
                          <a:noFill/>
                          <a:round/>
                          <a:headEnd/>
                          <a:tailEnd/>
                        </a:ln>
                      </p:spPr>
                      <p:txBody>
                        <a:bodyPr wrap="none" anchor="ctr"/>
                        <a:lstStyle/>
                        <a:p>
                          <a:endParaRPr lang="en-US">
                            <a:solidFill>
                              <a:prstClr val="black"/>
                            </a:solidFill>
                          </a:endParaRPr>
                        </a:p>
                      </p:txBody>
                    </p:sp>
                  </p:grpSp>
                  <p:sp>
                    <p:nvSpPr>
                      <p:cNvPr id="10430" name="Rectangle 226"/>
                      <p:cNvSpPr>
                        <a:spLocks noChangeArrowheads="1"/>
                      </p:cNvSpPr>
                      <p:nvPr/>
                    </p:nvSpPr>
                    <p:spPr bwMode="auto">
                      <a:xfrm>
                        <a:off x="768" y="2687"/>
                        <a:ext cx="1053" cy="28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Corrections</a:t>
                        </a:r>
                      </a:p>
                    </p:txBody>
                  </p:sp>
                </p:grpSp>
                <p:grpSp>
                  <p:nvGrpSpPr>
                    <p:cNvPr id="10348" name="Group 227"/>
                    <p:cNvGrpSpPr>
                      <a:grpSpLocks/>
                    </p:cNvGrpSpPr>
                    <p:nvPr/>
                  </p:nvGrpSpPr>
                  <p:grpSpPr bwMode="auto">
                    <a:xfrm>
                      <a:off x="4272" y="2448"/>
                      <a:ext cx="1054" cy="581"/>
                      <a:chOff x="4368" y="2016"/>
                      <a:chExt cx="1054" cy="581"/>
                    </a:xfrm>
                  </p:grpSpPr>
                  <p:sp>
                    <p:nvSpPr>
                      <p:cNvPr id="10416" name="Rectangle 228"/>
                      <p:cNvSpPr>
                        <a:spLocks noChangeArrowheads="1"/>
                      </p:cNvSpPr>
                      <p:nvPr/>
                    </p:nvSpPr>
                    <p:spPr bwMode="auto">
                      <a:xfrm>
                        <a:off x="4368" y="2352"/>
                        <a:ext cx="1054" cy="24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1400" b="1" dirty="0">
                            <a:solidFill>
                              <a:prstClr val="black"/>
                            </a:solidFill>
                          </a:rPr>
                          <a:t>Mental Health</a:t>
                        </a:r>
                      </a:p>
                    </p:txBody>
                  </p:sp>
                  <p:grpSp>
                    <p:nvGrpSpPr>
                      <p:cNvPr id="10361" name="Group 229"/>
                      <p:cNvGrpSpPr>
                        <a:grpSpLocks/>
                      </p:cNvGrpSpPr>
                      <p:nvPr/>
                    </p:nvGrpSpPr>
                    <p:grpSpPr bwMode="auto">
                      <a:xfrm>
                        <a:off x="4656" y="2016"/>
                        <a:ext cx="290" cy="404"/>
                        <a:chOff x="3629" y="3513"/>
                        <a:chExt cx="326" cy="404"/>
                      </a:xfrm>
                    </p:grpSpPr>
                    <p:sp>
                      <p:nvSpPr>
                        <p:cNvPr id="10418" name="Oval 230"/>
                        <p:cNvSpPr>
                          <a:spLocks noChangeArrowheads="1"/>
                        </p:cNvSpPr>
                        <p:nvPr/>
                      </p:nvSpPr>
                      <p:spPr bwMode="auto">
                        <a:xfrm>
                          <a:off x="3629" y="3513"/>
                          <a:ext cx="326" cy="404"/>
                        </a:xfrm>
                        <a:prstGeom prst="ellipse">
                          <a:avLst/>
                        </a:prstGeom>
                        <a:solidFill>
                          <a:srgbClr val="200000"/>
                        </a:solidFill>
                        <a:ln w="12700">
                          <a:noFill/>
                          <a:round/>
                          <a:headEnd/>
                          <a:tailEnd/>
                        </a:ln>
                      </p:spPr>
                      <p:txBody>
                        <a:bodyPr wrap="none" anchor="ctr"/>
                        <a:lstStyle/>
                        <a:p>
                          <a:endParaRPr lang="en-US">
                            <a:solidFill>
                              <a:prstClr val="black"/>
                            </a:solidFill>
                          </a:endParaRPr>
                        </a:p>
                      </p:txBody>
                    </p:sp>
                    <p:sp>
                      <p:nvSpPr>
                        <p:cNvPr id="10419" name="Oval 231"/>
                        <p:cNvSpPr>
                          <a:spLocks noChangeArrowheads="1"/>
                        </p:cNvSpPr>
                        <p:nvPr/>
                      </p:nvSpPr>
                      <p:spPr bwMode="auto">
                        <a:xfrm>
                          <a:off x="3635" y="3516"/>
                          <a:ext cx="296" cy="366"/>
                        </a:xfrm>
                        <a:prstGeom prst="ellipse">
                          <a:avLst/>
                        </a:prstGeom>
                        <a:solidFill>
                          <a:srgbClr val="400000"/>
                        </a:solidFill>
                        <a:ln w="12700">
                          <a:noFill/>
                          <a:round/>
                          <a:headEnd/>
                          <a:tailEnd/>
                        </a:ln>
                      </p:spPr>
                      <p:txBody>
                        <a:bodyPr wrap="none" anchor="ctr"/>
                        <a:lstStyle/>
                        <a:p>
                          <a:endParaRPr lang="en-US">
                            <a:solidFill>
                              <a:prstClr val="black"/>
                            </a:solidFill>
                          </a:endParaRPr>
                        </a:p>
                      </p:txBody>
                    </p:sp>
                    <p:sp>
                      <p:nvSpPr>
                        <p:cNvPr id="10420" name="Oval 232"/>
                        <p:cNvSpPr>
                          <a:spLocks noChangeArrowheads="1"/>
                        </p:cNvSpPr>
                        <p:nvPr/>
                      </p:nvSpPr>
                      <p:spPr bwMode="auto">
                        <a:xfrm>
                          <a:off x="3642" y="3522"/>
                          <a:ext cx="263" cy="326"/>
                        </a:xfrm>
                        <a:prstGeom prst="ellipse">
                          <a:avLst/>
                        </a:prstGeom>
                        <a:solidFill>
                          <a:srgbClr val="600000"/>
                        </a:solidFill>
                        <a:ln w="12700">
                          <a:noFill/>
                          <a:round/>
                          <a:headEnd/>
                          <a:tailEnd/>
                        </a:ln>
                      </p:spPr>
                      <p:txBody>
                        <a:bodyPr wrap="none" anchor="ctr"/>
                        <a:lstStyle/>
                        <a:p>
                          <a:endParaRPr lang="en-US">
                            <a:solidFill>
                              <a:prstClr val="black"/>
                            </a:solidFill>
                          </a:endParaRPr>
                        </a:p>
                      </p:txBody>
                    </p:sp>
                    <p:sp>
                      <p:nvSpPr>
                        <p:cNvPr id="10421" name="Oval 233"/>
                        <p:cNvSpPr>
                          <a:spLocks noChangeArrowheads="1"/>
                        </p:cNvSpPr>
                        <p:nvPr/>
                      </p:nvSpPr>
                      <p:spPr bwMode="auto">
                        <a:xfrm>
                          <a:off x="3649" y="3529"/>
                          <a:ext cx="230" cy="284"/>
                        </a:xfrm>
                        <a:prstGeom prst="ellipse">
                          <a:avLst/>
                        </a:prstGeom>
                        <a:solidFill>
                          <a:srgbClr val="800000"/>
                        </a:solidFill>
                        <a:ln w="12700">
                          <a:noFill/>
                          <a:round/>
                          <a:headEnd/>
                          <a:tailEnd/>
                        </a:ln>
                      </p:spPr>
                      <p:txBody>
                        <a:bodyPr wrap="none" anchor="ctr"/>
                        <a:lstStyle/>
                        <a:p>
                          <a:endParaRPr lang="en-US">
                            <a:solidFill>
                              <a:prstClr val="black"/>
                            </a:solidFill>
                          </a:endParaRPr>
                        </a:p>
                      </p:txBody>
                    </p:sp>
                    <p:sp>
                      <p:nvSpPr>
                        <p:cNvPr id="10422" name="Oval 234"/>
                        <p:cNvSpPr>
                          <a:spLocks noChangeArrowheads="1"/>
                        </p:cNvSpPr>
                        <p:nvPr/>
                      </p:nvSpPr>
                      <p:spPr bwMode="auto">
                        <a:xfrm>
                          <a:off x="3658" y="3535"/>
                          <a:ext cx="196" cy="244"/>
                        </a:xfrm>
                        <a:prstGeom prst="ellipse">
                          <a:avLst/>
                        </a:prstGeom>
                        <a:solidFill>
                          <a:srgbClr val="A00000"/>
                        </a:solidFill>
                        <a:ln w="12700">
                          <a:noFill/>
                          <a:round/>
                          <a:headEnd/>
                          <a:tailEnd/>
                        </a:ln>
                      </p:spPr>
                      <p:txBody>
                        <a:bodyPr wrap="none" anchor="ctr"/>
                        <a:lstStyle/>
                        <a:p>
                          <a:endParaRPr lang="en-US">
                            <a:solidFill>
                              <a:prstClr val="black"/>
                            </a:solidFill>
                          </a:endParaRPr>
                        </a:p>
                      </p:txBody>
                    </p:sp>
                    <p:sp>
                      <p:nvSpPr>
                        <p:cNvPr id="10423" name="Oval 235"/>
                        <p:cNvSpPr>
                          <a:spLocks noChangeArrowheads="1"/>
                        </p:cNvSpPr>
                        <p:nvPr/>
                      </p:nvSpPr>
                      <p:spPr bwMode="auto">
                        <a:xfrm>
                          <a:off x="3665" y="3543"/>
                          <a:ext cx="163" cy="201"/>
                        </a:xfrm>
                        <a:prstGeom prst="ellipse">
                          <a:avLst/>
                        </a:prstGeom>
                        <a:solidFill>
                          <a:srgbClr val="C00000"/>
                        </a:solidFill>
                        <a:ln w="12700">
                          <a:noFill/>
                          <a:round/>
                          <a:headEnd/>
                          <a:tailEnd/>
                        </a:ln>
                      </p:spPr>
                      <p:txBody>
                        <a:bodyPr wrap="none" anchor="ctr"/>
                        <a:lstStyle/>
                        <a:p>
                          <a:endParaRPr lang="en-US">
                            <a:solidFill>
                              <a:prstClr val="black"/>
                            </a:solidFill>
                          </a:endParaRPr>
                        </a:p>
                      </p:txBody>
                    </p:sp>
                    <p:sp>
                      <p:nvSpPr>
                        <p:cNvPr id="10424" name="Oval 236"/>
                        <p:cNvSpPr>
                          <a:spLocks noChangeArrowheads="1"/>
                        </p:cNvSpPr>
                        <p:nvPr/>
                      </p:nvSpPr>
                      <p:spPr bwMode="auto">
                        <a:xfrm>
                          <a:off x="3672" y="3551"/>
                          <a:ext cx="130" cy="160"/>
                        </a:xfrm>
                        <a:prstGeom prst="ellipse">
                          <a:avLst/>
                        </a:prstGeom>
                        <a:solidFill>
                          <a:srgbClr val="E00000"/>
                        </a:solidFill>
                        <a:ln w="12700">
                          <a:noFill/>
                          <a:round/>
                          <a:headEnd/>
                          <a:tailEnd/>
                        </a:ln>
                      </p:spPr>
                      <p:txBody>
                        <a:bodyPr wrap="none" anchor="ctr"/>
                        <a:lstStyle/>
                        <a:p>
                          <a:endParaRPr lang="en-US">
                            <a:solidFill>
                              <a:prstClr val="black"/>
                            </a:solidFill>
                          </a:endParaRPr>
                        </a:p>
                      </p:txBody>
                    </p:sp>
                    <p:sp>
                      <p:nvSpPr>
                        <p:cNvPr id="10425" name="Oval 237"/>
                        <p:cNvSpPr>
                          <a:spLocks noChangeArrowheads="1"/>
                        </p:cNvSpPr>
                        <p:nvPr/>
                      </p:nvSpPr>
                      <p:spPr bwMode="auto">
                        <a:xfrm>
                          <a:off x="3680" y="3558"/>
                          <a:ext cx="96" cy="117"/>
                        </a:xfrm>
                        <a:prstGeom prst="ellipse">
                          <a:avLst/>
                        </a:prstGeom>
                        <a:solidFill>
                          <a:srgbClr val="FF0000"/>
                        </a:solidFill>
                        <a:ln w="12700">
                          <a:noFill/>
                          <a:round/>
                          <a:headEnd/>
                          <a:tailEnd/>
                        </a:ln>
                      </p:spPr>
                      <p:txBody>
                        <a:bodyPr wrap="none" anchor="ctr"/>
                        <a:lstStyle/>
                        <a:p>
                          <a:endParaRPr lang="en-US">
                            <a:solidFill>
                              <a:prstClr val="black"/>
                            </a:solidFill>
                          </a:endParaRPr>
                        </a:p>
                      </p:txBody>
                    </p:sp>
                    <p:sp>
                      <p:nvSpPr>
                        <p:cNvPr id="10426" name="Oval 238"/>
                        <p:cNvSpPr>
                          <a:spLocks noChangeArrowheads="1"/>
                        </p:cNvSpPr>
                        <p:nvPr/>
                      </p:nvSpPr>
                      <p:spPr bwMode="auto">
                        <a:xfrm>
                          <a:off x="3686" y="3559"/>
                          <a:ext cx="77" cy="95"/>
                        </a:xfrm>
                        <a:prstGeom prst="ellipse">
                          <a:avLst/>
                        </a:prstGeom>
                        <a:solidFill>
                          <a:srgbClr val="FF4040"/>
                        </a:solidFill>
                        <a:ln w="12700">
                          <a:noFill/>
                          <a:round/>
                          <a:headEnd/>
                          <a:tailEnd/>
                        </a:ln>
                      </p:spPr>
                      <p:txBody>
                        <a:bodyPr wrap="none" anchor="ctr"/>
                        <a:lstStyle/>
                        <a:p>
                          <a:endParaRPr lang="en-US">
                            <a:solidFill>
                              <a:prstClr val="black"/>
                            </a:solidFill>
                          </a:endParaRPr>
                        </a:p>
                      </p:txBody>
                    </p:sp>
                    <p:sp>
                      <p:nvSpPr>
                        <p:cNvPr id="10427" name="Oval 239"/>
                        <p:cNvSpPr>
                          <a:spLocks noChangeArrowheads="1"/>
                        </p:cNvSpPr>
                        <p:nvPr/>
                      </p:nvSpPr>
                      <p:spPr bwMode="auto">
                        <a:xfrm>
                          <a:off x="3690" y="3565"/>
                          <a:ext cx="56" cy="71"/>
                        </a:xfrm>
                        <a:prstGeom prst="ellipse">
                          <a:avLst/>
                        </a:prstGeom>
                        <a:solidFill>
                          <a:srgbClr val="FF8080"/>
                        </a:solidFill>
                        <a:ln w="12700">
                          <a:noFill/>
                          <a:round/>
                          <a:headEnd/>
                          <a:tailEnd/>
                        </a:ln>
                      </p:spPr>
                      <p:txBody>
                        <a:bodyPr wrap="none" anchor="ctr"/>
                        <a:lstStyle/>
                        <a:p>
                          <a:endParaRPr lang="en-US">
                            <a:solidFill>
                              <a:prstClr val="black"/>
                            </a:solidFill>
                          </a:endParaRPr>
                        </a:p>
                      </p:txBody>
                    </p:sp>
                    <p:sp>
                      <p:nvSpPr>
                        <p:cNvPr id="10428" name="Oval 240"/>
                        <p:cNvSpPr>
                          <a:spLocks noChangeArrowheads="1"/>
                        </p:cNvSpPr>
                        <p:nvPr/>
                      </p:nvSpPr>
                      <p:spPr bwMode="auto">
                        <a:xfrm>
                          <a:off x="3694" y="3570"/>
                          <a:ext cx="38" cy="49"/>
                        </a:xfrm>
                        <a:prstGeom prst="ellipse">
                          <a:avLst/>
                        </a:prstGeom>
                        <a:solidFill>
                          <a:srgbClr val="FFC0C0"/>
                        </a:solidFill>
                        <a:ln w="12700">
                          <a:noFill/>
                          <a:round/>
                          <a:headEnd/>
                          <a:tailEnd/>
                        </a:ln>
                      </p:spPr>
                      <p:txBody>
                        <a:bodyPr wrap="none" anchor="ctr"/>
                        <a:lstStyle/>
                        <a:p>
                          <a:endParaRPr lang="en-US">
                            <a:solidFill>
                              <a:prstClr val="black"/>
                            </a:solidFill>
                          </a:endParaRPr>
                        </a:p>
                      </p:txBody>
                    </p:sp>
                  </p:grpSp>
                </p:grpSp>
                <p:grpSp>
                  <p:nvGrpSpPr>
                    <p:cNvPr id="10374" name="Group 241"/>
                    <p:cNvGrpSpPr>
                      <a:grpSpLocks/>
                    </p:cNvGrpSpPr>
                    <p:nvPr/>
                  </p:nvGrpSpPr>
                  <p:grpSpPr bwMode="auto">
                    <a:xfrm>
                      <a:off x="3264" y="2736"/>
                      <a:ext cx="1053" cy="572"/>
                      <a:chOff x="931" y="948"/>
                      <a:chExt cx="1185" cy="572"/>
                    </a:xfrm>
                  </p:grpSpPr>
                  <p:grpSp>
                    <p:nvGrpSpPr>
                      <p:cNvPr id="10375" name="Group 242"/>
                      <p:cNvGrpSpPr>
                        <a:grpSpLocks/>
                      </p:cNvGrpSpPr>
                      <p:nvPr/>
                    </p:nvGrpSpPr>
                    <p:grpSpPr bwMode="auto">
                      <a:xfrm>
                        <a:off x="1379" y="948"/>
                        <a:ext cx="324" cy="401"/>
                        <a:chOff x="1379" y="948"/>
                        <a:chExt cx="324" cy="401"/>
                      </a:xfrm>
                    </p:grpSpPr>
                    <p:sp>
                      <p:nvSpPr>
                        <p:cNvPr id="10405" name="Oval 243"/>
                        <p:cNvSpPr>
                          <a:spLocks noChangeArrowheads="1"/>
                        </p:cNvSpPr>
                        <p:nvPr/>
                      </p:nvSpPr>
                      <p:spPr bwMode="auto">
                        <a:xfrm>
                          <a:off x="1379" y="948"/>
                          <a:ext cx="324" cy="401"/>
                        </a:xfrm>
                        <a:prstGeom prst="ellipse">
                          <a:avLst/>
                        </a:prstGeom>
                        <a:solidFill>
                          <a:srgbClr val="000020"/>
                        </a:solidFill>
                        <a:ln w="12700">
                          <a:noFill/>
                          <a:round/>
                          <a:headEnd/>
                          <a:tailEnd/>
                        </a:ln>
                      </p:spPr>
                      <p:txBody>
                        <a:bodyPr wrap="none" anchor="ctr"/>
                        <a:lstStyle/>
                        <a:p>
                          <a:endParaRPr lang="en-US">
                            <a:solidFill>
                              <a:prstClr val="black"/>
                            </a:solidFill>
                          </a:endParaRPr>
                        </a:p>
                      </p:txBody>
                    </p:sp>
                    <p:sp>
                      <p:nvSpPr>
                        <p:cNvPr id="10406" name="Oval 244"/>
                        <p:cNvSpPr>
                          <a:spLocks noChangeArrowheads="1"/>
                        </p:cNvSpPr>
                        <p:nvPr/>
                      </p:nvSpPr>
                      <p:spPr bwMode="auto">
                        <a:xfrm>
                          <a:off x="1384" y="949"/>
                          <a:ext cx="296" cy="366"/>
                        </a:xfrm>
                        <a:prstGeom prst="ellipse">
                          <a:avLst/>
                        </a:prstGeom>
                        <a:solidFill>
                          <a:srgbClr val="000040"/>
                        </a:solidFill>
                        <a:ln w="12700">
                          <a:noFill/>
                          <a:round/>
                          <a:headEnd/>
                          <a:tailEnd/>
                        </a:ln>
                      </p:spPr>
                      <p:txBody>
                        <a:bodyPr wrap="none" anchor="ctr"/>
                        <a:lstStyle/>
                        <a:p>
                          <a:endParaRPr lang="en-US">
                            <a:solidFill>
                              <a:prstClr val="black"/>
                            </a:solidFill>
                          </a:endParaRPr>
                        </a:p>
                      </p:txBody>
                    </p:sp>
                    <p:sp>
                      <p:nvSpPr>
                        <p:cNvPr id="10407" name="Oval 245"/>
                        <p:cNvSpPr>
                          <a:spLocks noChangeArrowheads="1"/>
                        </p:cNvSpPr>
                        <p:nvPr/>
                      </p:nvSpPr>
                      <p:spPr bwMode="auto">
                        <a:xfrm>
                          <a:off x="1391" y="956"/>
                          <a:ext cx="263" cy="324"/>
                        </a:xfrm>
                        <a:prstGeom prst="ellipse">
                          <a:avLst/>
                        </a:prstGeom>
                        <a:solidFill>
                          <a:srgbClr val="000060"/>
                        </a:solidFill>
                        <a:ln w="12700">
                          <a:noFill/>
                          <a:round/>
                          <a:headEnd/>
                          <a:tailEnd/>
                        </a:ln>
                      </p:spPr>
                      <p:txBody>
                        <a:bodyPr wrap="none" anchor="ctr"/>
                        <a:lstStyle/>
                        <a:p>
                          <a:endParaRPr lang="en-US">
                            <a:solidFill>
                              <a:prstClr val="black"/>
                            </a:solidFill>
                          </a:endParaRPr>
                        </a:p>
                      </p:txBody>
                    </p:sp>
                    <p:sp>
                      <p:nvSpPr>
                        <p:cNvPr id="10408" name="Oval 246"/>
                        <p:cNvSpPr>
                          <a:spLocks noChangeArrowheads="1"/>
                        </p:cNvSpPr>
                        <p:nvPr/>
                      </p:nvSpPr>
                      <p:spPr bwMode="auto">
                        <a:xfrm>
                          <a:off x="1398" y="963"/>
                          <a:ext cx="231" cy="283"/>
                        </a:xfrm>
                        <a:prstGeom prst="ellipse">
                          <a:avLst/>
                        </a:prstGeom>
                        <a:solidFill>
                          <a:srgbClr val="000080"/>
                        </a:solidFill>
                        <a:ln w="12700">
                          <a:noFill/>
                          <a:round/>
                          <a:headEnd/>
                          <a:tailEnd/>
                        </a:ln>
                      </p:spPr>
                      <p:txBody>
                        <a:bodyPr wrap="none" anchor="ctr"/>
                        <a:lstStyle/>
                        <a:p>
                          <a:endParaRPr lang="en-US">
                            <a:solidFill>
                              <a:prstClr val="black"/>
                            </a:solidFill>
                          </a:endParaRPr>
                        </a:p>
                      </p:txBody>
                    </p:sp>
                    <p:sp>
                      <p:nvSpPr>
                        <p:cNvPr id="10409" name="Oval 247"/>
                        <p:cNvSpPr>
                          <a:spLocks noChangeArrowheads="1"/>
                        </p:cNvSpPr>
                        <p:nvPr/>
                      </p:nvSpPr>
                      <p:spPr bwMode="auto">
                        <a:xfrm>
                          <a:off x="1407" y="969"/>
                          <a:ext cx="197" cy="242"/>
                        </a:xfrm>
                        <a:prstGeom prst="ellipse">
                          <a:avLst/>
                        </a:prstGeom>
                        <a:solidFill>
                          <a:srgbClr val="0000A0"/>
                        </a:solidFill>
                        <a:ln w="12700">
                          <a:noFill/>
                          <a:round/>
                          <a:headEnd/>
                          <a:tailEnd/>
                        </a:ln>
                      </p:spPr>
                      <p:txBody>
                        <a:bodyPr wrap="none" anchor="ctr"/>
                        <a:lstStyle/>
                        <a:p>
                          <a:endParaRPr lang="en-US">
                            <a:solidFill>
                              <a:prstClr val="black"/>
                            </a:solidFill>
                          </a:endParaRPr>
                        </a:p>
                      </p:txBody>
                    </p:sp>
                    <p:sp>
                      <p:nvSpPr>
                        <p:cNvPr id="10410" name="Oval 248"/>
                        <p:cNvSpPr>
                          <a:spLocks noChangeArrowheads="1"/>
                        </p:cNvSpPr>
                        <p:nvPr/>
                      </p:nvSpPr>
                      <p:spPr bwMode="auto">
                        <a:xfrm>
                          <a:off x="1414" y="977"/>
                          <a:ext cx="163" cy="200"/>
                        </a:xfrm>
                        <a:prstGeom prst="ellipse">
                          <a:avLst/>
                        </a:prstGeom>
                        <a:solidFill>
                          <a:srgbClr val="0000C4"/>
                        </a:solidFill>
                        <a:ln w="12700">
                          <a:noFill/>
                          <a:round/>
                          <a:headEnd/>
                          <a:tailEnd/>
                        </a:ln>
                      </p:spPr>
                      <p:txBody>
                        <a:bodyPr wrap="none" anchor="ctr"/>
                        <a:lstStyle/>
                        <a:p>
                          <a:endParaRPr lang="en-US">
                            <a:solidFill>
                              <a:prstClr val="black"/>
                            </a:solidFill>
                          </a:endParaRPr>
                        </a:p>
                      </p:txBody>
                    </p:sp>
                    <p:sp>
                      <p:nvSpPr>
                        <p:cNvPr id="10411" name="Oval 249"/>
                        <p:cNvSpPr>
                          <a:spLocks noChangeArrowheads="1"/>
                        </p:cNvSpPr>
                        <p:nvPr/>
                      </p:nvSpPr>
                      <p:spPr bwMode="auto">
                        <a:xfrm>
                          <a:off x="1421" y="985"/>
                          <a:ext cx="130" cy="160"/>
                        </a:xfrm>
                        <a:prstGeom prst="ellipse">
                          <a:avLst/>
                        </a:prstGeom>
                        <a:solidFill>
                          <a:srgbClr val="0000E0"/>
                        </a:solidFill>
                        <a:ln w="12700">
                          <a:noFill/>
                          <a:round/>
                          <a:headEnd/>
                          <a:tailEnd/>
                        </a:ln>
                      </p:spPr>
                      <p:txBody>
                        <a:bodyPr wrap="none" anchor="ctr"/>
                        <a:lstStyle/>
                        <a:p>
                          <a:endParaRPr lang="en-US">
                            <a:solidFill>
                              <a:prstClr val="black"/>
                            </a:solidFill>
                          </a:endParaRPr>
                        </a:p>
                      </p:txBody>
                    </p:sp>
                    <p:sp>
                      <p:nvSpPr>
                        <p:cNvPr id="10412" name="Oval 250"/>
                        <p:cNvSpPr>
                          <a:spLocks noChangeArrowheads="1"/>
                        </p:cNvSpPr>
                        <p:nvPr/>
                      </p:nvSpPr>
                      <p:spPr bwMode="auto">
                        <a:xfrm>
                          <a:off x="1429" y="991"/>
                          <a:ext cx="96" cy="118"/>
                        </a:xfrm>
                        <a:prstGeom prst="ellipse">
                          <a:avLst/>
                        </a:prstGeom>
                        <a:solidFill>
                          <a:srgbClr val="0000FF"/>
                        </a:solidFill>
                        <a:ln w="12700">
                          <a:noFill/>
                          <a:round/>
                          <a:headEnd/>
                          <a:tailEnd/>
                        </a:ln>
                      </p:spPr>
                      <p:txBody>
                        <a:bodyPr wrap="none" anchor="ctr"/>
                        <a:lstStyle/>
                        <a:p>
                          <a:endParaRPr lang="en-US">
                            <a:solidFill>
                              <a:prstClr val="black"/>
                            </a:solidFill>
                          </a:endParaRPr>
                        </a:p>
                      </p:txBody>
                    </p:sp>
                    <p:sp>
                      <p:nvSpPr>
                        <p:cNvPr id="10413" name="Oval 251"/>
                        <p:cNvSpPr>
                          <a:spLocks noChangeArrowheads="1"/>
                        </p:cNvSpPr>
                        <p:nvPr/>
                      </p:nvSpPr>
                      <p:spPr bwMode="auto">
                        <a:xfrm>
                          <a:off x="1435" y="993"/>
                          <a:ext cx="77" cy="96"/>
                        </a:xfrm>
                        <a:prstGeom prst="ellipse">
                          <a:avLst/>
                        </a:prstGeom>
                        <a:solidFill>
                          <a:srgbClr val="4040FF"/>
                        </a:solidFill>
                        <a:ln w="12700">
                          <a:noFill/>
                          <a:round/>
                          <a:headEnd/>
                          <a:tailEnd/>
                        </a:ln>
                      </p:spPr>
                      <p:txBody>
                        <a:bodyPr wrap="none" anchor="ctr"/>
                        <a:lstStyle/>
                        <a:p>
                          <a:endParaRPr lang="en-US">
                            <a:solidFill>
                              <a:prstClr val="black"/>
                            </a:solidFill>
                          </a:endParaRPr>
                        </a:p>
                      </p:txBody>
                    </p:sp>
                    <p:sp>
                      <p:nvSpPr>
                        <p:cNvPr id="10414" name="Oval 252"/>
                        <p:cNvSpPr>
                          <a:spLocks noChangeArrowheads="1"/>
                        </p:cNvSpPr>
                        <p:nvPr/>
                      </p:nvSpPr>
                      <p:spPr bwMode="auto">
                        <a:xfrm>
                          <a:off x="1439" y="999"/>
                          <a:ext cx="56" cy="71"/>
                        </a:xfrm>
                        <a:prstGeom prst="ellipse">
                          <a:avLst/>
                        </a:prstGeom>
                        <a:solidFill>
                          <a:srgbClr val="8080FF"/>
                        </a:solidFill>
                        <a:ln w="12700">
                          <a:noFill/>
                          <a:round/>
                          <a:headEnd/>
                          <a:tailEnd/>
                        </a:ln>
                      </p:spPr>
                      <p:txBody>
                        <a:bodyPr wrap="none" anchor="ctr"/>
                        <a:lstStyle/>
                        <a:p>
                          <a:endParaRPr lang="en-US">
                            <a:solidFill>
                              <a:prstClr val="black"/>
                            </a:solidFill>
                          </a:endParaRPr>
                        </a:p>
                      </p:txBody>
                    </p:sp>
                    <p:sp>
                      <p:nvSpPr>
                        <p:cNvPr id="10415" name="Oval 253"/>
                        <p:cNvSpPr>
                          <a:spLocks noChangeArrowheads="1"/>
                        </p:cNvSpPr>
                        <p:nvPr/>
                      </p:nvSpPr>
                      <p:spPr bwMode="auto">
                        <a:xfrm>
                          <a:off x="1443" y="1004"/>
                          <a:ext cx="37" cy="48"/>
                        </a:xfrm>
                        <a:prstGeom prst="ellipse">
                          <a:avLst/>
                        </a:prstGeom>
                        <a:solidFill>
                          <a:srgbClr val="C0C0FF"/>
                        </a:solidFill>
                        <a:ln w="12700">
                          <a:noFill/>
                          <a:round/>
                          <a:headEnd/>
                          <a:tailEnd/>
                        </a:ln>
                      </p:spPr>
                      <p:txBody>
                        <a:bodyPr wrap="none" anchor="ctr"/>
                        <a:lstStyle/>
                        <a:p>
                          <a:endParaRPr lang="en-US">
                            <a:solidFill>
                              <a:prstClr val="black"/>
                            </a:solidFill>
                          </a:endParaRPr>
                        </a:p>
                      </p:txBody>
                    </p:sp>
                  </p:grpSp>
                  <p:sp>
                    <p:nvSpPr>
                      <p:cNvPr id="10404" name="Rectangle 254"/>
                      <p:cNvSpPr>
                        <a:spLocks noChangeArrowheads="1"/>
                      </p:cNvSpPr>
                      <p:nvPr/>
                    </p:nvSpPr>
                    <p:spPr bwMode="auto">
                      <a:xfrm>
                        <a:off x="931" y="1237"/>
                        <a:ext cx="1185" cy="28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Faith Instit.</a:t>
                        </a:r>
                      </a:p>
                    </p:txBody>
                  </p:sp>
                </p:grpSp>
                <p:grpSp>
                  <p:nvGrpSpPr>
                    <p:cNvPr id="10376" name="Group 255"/>
                    <p:cNvGrpSpPr>
                      <a:grpSpLocks/>
                    </p:cNvGrpSpPr>
                    <p:nvPr/>
                  </p:nvGrpSpPr>
                  <p:grpSpPr bwMode="auto">
                    <a:xfrm>
                      <a:off x="2496" y="528"/>
                      <a:ext cx="1053" cy="583"/>
                      <a:chOff x="768" y="2400"/>
                      <a:chExt cx="1053" cy="583"/>
                    </a:xfrm>
                  </p:grpSpPr>
                  <p:grpSp>
                    <p:nvGrpSpPr>
                      <p:cNvPr id="10377" name="Group 256"/>
                      <p:cNvGrpSpPr>
                        <a:grpSpLocks/>
                      </p:cNvGrpSpPr>
                      <p:nvPr/>
                    </p:nvGrpSpPr>
                    <p:grpSpPr bwMode="auto">
                      <a:xfrm>
                        <a:off x="1163" y="2400"/>
                        <a:ext cx="256" cy="358"/>
                        <a:chOff x="546" y="1254"/>
                        <a:chExt cx="288" cy="358"/>
                      </a:xfrm>
                    </p:grpSpPr>
                    <p:sp>
                      <p:nvSpPr>
                        <p:cNvPr id="10392" name="Oval 257"/>
                        <p:cNvSpPr>
                          <a:spLocks noChangeArrowheads="1"/>
                        </p:cNvSpPr>
                        <p:nvPr/>
                      </p:nvSpPr>
                      <p:spPr bwMode="auto">
                        <a:xfrm>
                          <a:off x="546" y="1254"/>
                          <a:ext cx="288" cy="358"/>
                        </a:xfrm>
                        <a:prstGeom prst="ellipse">
                          <a:avLst/>
                        </a:prstGeom>
                        <a:solidFill>
                          <a:srgbClr val="202000"/>
                        </a:solidFill>
                        <a:ln w="12700">
                          <a:noFill/>
                          <a:round/>
                          <a:headEnd/>
                          <a:tailEnd/>
                        </a:ln>
                      </p:spPr>
                      <p:txBody>
                        <a:bodyPr wrap="none" anchor="ctr"/>
                        <a:lstStyle/>
                        <a:p>
                          <a:endParaRPr lang="en-US">
                            <a:solidFill>
                              <a:prstClr val="black"/>
                            </a:solidFill>
                          </a:endParaRPr>
                        </a:p>
                      </p:txBody>
                    </p:sp>
                    <p:sp>
                      <p:nvSpPr>
                        <p:cNvPr id="10393" name="Oval 258"/>
                        <p:cNvSpPr>
                          <a:spLocks noChangeArrowheads="1"/>
                        </p:cNvSpPr>
                        <p:nvPr/>
                      </p:nvSpPr>
                      <p:spPr bwMode="auto">
                        <a:xfrm>
                          <a:off x="551" y="1255"/>
                          <a:ext cx="262" cy="326"/>
                        </a:xfrm>
                        <a:prstGeom prst="ellipse">
                          <a:avLst/>
                        </a:prstGeom>
                        <a:solidFill>
                          <a:srgbClr val="404000"/>
                        </a:solidFill>
                        <a:ln w="12700">
                          <a:noFill/>
                          <a:round/>
                          <a:headEnd/>
                          <a:tailEnd/>
                        </a:ln>
                      </p:spPr>
                      <p:txBody>
                        <a:bodyPr wrap="none" anchor="ctr"/>
                        <a:lstStyle/>
                        <a:p>
                          <a:endParaRPr lang="en-US">
                            <a:solidFill>
                              <a:prstClr val="black"/>
                            </a:solidFill>
                          </a:endParaRPr>
                        </a:p>
                      </p:txBody>
                    </p:sp>
                    <p:sp>
                      <p:nvSpPr>
                        <p:cNvPr id="10394" name="Oval 259"/>
                        <p:cNvSpPr>
                          <a:spLocks noChangeArrowheads="1"/>
                        </p:cNvSpPr>
                        <p:nvPr/>
                      </p:nvSpPr>
                      <p:spPr bwMode="auto">
                        <a:xfrm>
                          <a:off x="557" y="1261"/>
                          <a:ext cx="233" cy="289"/>
                        </a:xfrm>
                        <a:prstGeom prst="ellipse">
                          <a:avLst/>
                        </a:prstGeom>
                        <a:solidFill>
                          <a:srgbClr val="606000"/>
                        </a:solidFill>
                        <a:ln w="12700">
                          <a:noFill/>
                          <a:round/>
                          <a:headEnd/>
                          <a:tailEnd/>
                        </a:ln>
                      </p:spPr>
                      <p:txBody>
                        <a:bodyPr wrap="none" anchor="ctr"/>
                        <a:lstStyle/>
                        <a:p>
                          <a:endParaRPr lang="en-US">
                            <a:solidFill>
                              <a:prstClr val="black"/>
                            </a:solidFill>
                          </a:endParaRPr>
                        </a:p>
                      </p:txBody>
                    </p:sp>
                    <p:sp>
                      <p:nvSpPr>
                        <p:cNvPr id="10395" name="Oval 260"/>
                        <p:cNvSpPr>
                          <a:spLocks noChangeArrowheads="1"/>
                        </p:cNvSpPr>
                        <p:nvPr/>
                      </p:nvSpPr>
                      <p:spPr bwMode="auto">
                        <a:xfrm>
                          <a:off x="563" y="1268"/>
                          <a:ext cx="204" cy="251"/>
                        </a:xfrm>
                        <a:prstGeom prst="ellipse">
                          <a:avLst/>
                        </a:prstGeom>
                        <a:solidFill>
                          <a:srgbClr val="808000"/>
                        </a:solidFill>
                        <a:ln w="12700">
                          <a:noFill/>
                          <a:round/>
                          <a:headEnd/>
                          <a:tailEnd/>
                        </a:ln>
                      </p:spPr>
                      <p:txBody>
                        <a:bodyPr wrap="none" anchor="ctr"/>
                        <a:lstStyle/>
                        <a:p>
                          <a:endParaRPr lang="en-US">
                            <a:solidFill>
                              <a:prstClr val="black"/>
                            </a:solidFill>
                          </a:endParaRPr>
                        </a:p>
                      </p:txBody>
                    </p:sp>
                    <p:sp>
                      <p:nvSpPr>
                        <p:cNvPr id="10396" name="Oval 261"/>
                        <p:cNvSpPr>
                          <a:spLocks noChangeArrowheads="1"/>
                        </p:cNvSpPr>
                        <p:nvPr/>
                      </p:nvSpPr>
                      <p:spPr bwMode="auto">
                        <a:xfrm>
                          <a:off x="571" y="1274"/>
                          <a:ext cx="173" cy="215"/>
                        </a:xfrm>
                        <a:prstGeom prst="ellipse">
                          <a:avLst/>
                        </a:prstGeom>
                        <a:solidFill>
                          <a:srgbClr val="A0A000"/>
                        </a:solidFill>
                        <a:ln w="12700">
                          <a:noFill/>
                          <a:round/>
                          <a:headEnd/>
                          <a:tailEnd/>
                        </a:ln>
                      </p:spPr>
                      <p:txBody>
                        <a:bodyPr wrap="none" anchor="ctr"/>
                        <a:lstStyle/>
                        <a:p>
                          <a:endParaRPr lang="en-US">
                            <a:solidFill>
                              <a:prstClr val="black"/>
                            </a:solidFill>
                          </a:endParaRPr>
                        </a:p>
                      </p:txBody>
                    </p:sp>
                    <p:sp>
                      <p:nvSpPr>
                        <p:cNvPr id="10397" name="Oval 262"/>
                        <p:cNvSpPr>
                          <a:spLocks noChangeArrowheads="1"/>
                        </p:cNvSpPr>
                        <p:nvPr/>
                      </p:nvSpPr>
                      <p:spPr bwMode="auto">
                        <a:xfrm>
                          <a:off x="578" y="1280"/>
                          <a:ext cx="142" cy="178"/>
                        </a:xfrm>
                        <a:prstGeom prst="ellipse">
                          <a:avLst/>
                        </a:prstGeom>
                        <a:solidFill>
                          <a:srgbClr val="C0C000"/>
                        </a:solidFill>
                        <a:ln w="12700">
                          <a:noFill/>
                          <a:round/>
                          <a:headEnd/>
                          <a:tailEnd/>
                        </a:ln>
                      </p:spPr>
                      <p:txBody>
                        <a:bodyPr wrap="none" anchor="ctr"/>
                        <a:lstStyle/>
                        <a:p>
                          <a:endParaRPr lang="en-US">
                            <a:solidFill>
                              <a:prstClr val="black"/>
                            </a:solidFill>
                          </a:endParaRPr>
                        </a:p>
                      </p:txBody>
                    </p:sp>
                    <p:sp>
                      <p:nvSpPr>
                        <p:cNvPr id="10398" name="Oval 263"/>
                        <p:cNvSpPr>
                          <a:spLocks noChangeArrowheads="1"/>
                        </p:cNvSpPr>
                        <p:nvPr/>
                      </p:nvSpPr>
                      <p:spPr bwMode="auto">
                        <a:xfrm>
                          <a:off x="584" y="1287"/>
                          <a:ext cx="113" cy="141"/>
                        </a:xfrm>
                        <a:prstGeom prst="ellipse">
                          <a:avLst/>
                        </a:prstGeom>
                        <a:solidFill>
                          <a:srgbClr val="E0E000"/>
                        </a:solidFill>
                        <a:ln w="12700">
                          <a:noFill/>
                          <a:round/>
                          <a:headEnd/>
                          <a:tailEnd/>
                        </a:ln>
                      </p:spPr>
                      <p:txBody>
                        <a:bodyPr wrap="none" anchor="ctr"/>
                        <a:lstStyle/>
                        <a:p>
                          <a:endParaRPr lang="en-US">
                            <a:solidFill>
                              <a:prstClr val="black"/>
                            </a:solidFill>
                          </a:endParaRPr>
                        </a:p>
                      </p:txBody>
                    </p:sp>
                    <p:sp>
                      <p:nvSpPr>
                        <p:cNvPr id="10399" name="Oval 264"/>
                        <p:cNvSpPr>
                          <a:spLocks noChangeArrowheads="1"/>
                        </p:cNvSpPr>
                        <p:nvPr/>
                      </p:nvSpPr>
                      <p:spPr bwMode="auto">
                        <a:xfrm>
                          <a:off x="591" y="1293"/>
                          <a:ext cx="85" cy="103"/>
                        </a:xfrm>
                        <a:prstGeom prst="ellipse">
                          <a:avLst/>
                        </a:prstGeom>
                        <a:solidFill>
                          <a:srgbClr val="FFFF00"/>
                        </a:solidFill>
                        <a:ln w="12700">
                          <a:noFill/>
                          <a:round/>
                          <a:headEnd/>
                          <a:tailEnd/>
                        </a:ln>
                      </p:spPr>
                      <p:txBody>
                        <a:bodyPr wrap="none" anchor="ctr"/>
                        <a:lstStyle/>
                        <a:p>
                          <a:endParaRPr lang="en-US">
                            <a:solidFill>
                              <a:prstClr val="black"/>
                            </a:solidFill>
                          </a:endParaRPr>
                        </a:p>
                      </p:txBody>
                    </p:sp>
                    <p:sp>
                      <p:nvSpPr>
                        <p:cNvPr id="10400" name="Oval 265"/>
                        <p:cNvSpPr>
                          <a:spLocks noChangeArrowheads="1"/>
                        </p:cNvSpPr>
                        <p:nvPr/>
                      </p:nvSpPr>
                      <p:spPr bwMode="auto">
                        <a:xfrm>
                          <a:off x="596" y="1295"/>
                          <a:ext cx="68" cy="83"/>
                        </a:xfrm>
                        <a:prstGeom prst="ellipse">
                          <a:avLst/>
                        </a:prstGeom>
                        <a:solidFill>
                          <a:srgbClr val="FFFF40"/>
                        </a:solidFill>
                        <a:ln w="12700">
                          <a:noFill/>
                          <a:round/>
                          <a:headEnd/>
                          <a:tailEnd/>
                        </a:ln>
                      </p:spPr>
                      <p:txBody>
                        <a:bodyPr wrap="none" anchor="ctr"/>
                        <a:lstStyle/>
                        <a:p>
                          <a:endParaRPr lang="en-US">
                            <a:solidFill>
                              <a:prstClr val="black"/>
                            </a:solidFill>
                          </a:endParaRPr>
                        </a:p>
                      </p:txBody>
                    </p:sp>
                    <p:sp>
                      <p:nvSpPr>
                        <p:cNvPr id="10401" name="Oval 266"/>
                        <p:cNvSpPr>
                          <a:spLocks noChangeArrowheads="1"/>
                        </p:cNvSpPr>
                        <p:nvPr/>
                      </p:nvSpPr>
                      <p:spPr bwMode="auto">
                        <a:xfrm>
                          <a:off x="600" y="1300"/>
                          <a:ext cx="49" cy="61"/>
                        </a:xfrm>
                        <a:prstGeom prst="ellipse">
                          <a:avLst/>
                        </a:prstGeom>
                        <a:solidFill>
                          <a:srgbClr val="FFFF80"/>
                        </a:solidFill>
                        <a:ln w="12700">
                          <a:noFill/>
                          <a:round/>
                          <a:headEnd/>
                          <a:tailEnd/>
                        </a:ln>
                      </p:spPr>
                      <p:txBody>
                        <a:bodyPr wrap="none" anchor="ctr"/>
                        <a:lstStyle/>
                        <a:p>
                          <a:endParaRPr lang="en-US">
                            <a:solidFill>
                              <a:prstClr val="black"/>
                            </a:solidFill>
                          </a:endParaRPr>
                        </a:p>
                      </p:txBody>
                    </p:sp>
                    <p:sp>
                      <p:nvSpPr>
                        <p:cNvPr id="10402" name="Oval 267"/>
                        <p:cNvSpPr>
                          <a:spLocks noChangeArrowheads="1"/>
                        </p:cNvSpPr>
                        <p:nvPr/>
                      </p:nvSpPr>
                      <p:spPr bwMode="auto">
                        <a:xfrm>
                          <a:off x="604" y="1305"/>
                          <a:ext cx="32" cy="41"/>
                        </a:xfrm>
                        <a:prstGeom prst="ellipse">
                          <a:avLst/>
                        </a:prstGeom>
                        <a:solidFill>
                          <a:srgbClr val="FFFFC0"/>
                        </a:solidFill>
                        <a:ln w="12700">
                          <a:noFill/>
                          <a:round/>
                          <a:headEnd/>
                          <a:tailEnd/>
                        </a:ln>
                      </p:spPr>
                      <p:txBody>
                        <a:bodyPr wrap="none" anchor="ctr"/>
                        <a:lstStyle/>
                        <a:p>
                          <a:endParaRPr lang="en-US">
                            <a:solidFill>
                              <a:prstClr val="black"/>
                            </a:solidFill>
                          </a:endParaRPr>
                        </a:p>
                      </p:txBody>
                    </p:sp>
                  </p:grpSp>
                  <p:sp>
                    <p:nvSpPr>
                      <p:cNvPr id="10391" name="Rectangle 268"/>
                      <p:cNvSpPr>
                        <a:spLocks noChangeArrowheads="1"/>
                      </p:cNvSpPr>
                      <p:nvPr/>
                    </p:nvSpPr>
                    <p:spPr bwMode="auto">
                      <a:xfrm>
                        <a:off x="768" y="2689"/>
                        <a:ext cx="1053" cy="29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Civic Groups</a:t>
                        </a:r>
                      </a:p>
                    </p:txBody>
                  </p:sp>
                </p:grpSp>
              </p:grpSp>
            </p:grpSp>
          </p:grpSp>
        </p:grpSp>
        <p:grpSp>
          <p:nvGrpSpPr>
            <p:cNvPr id="10378" name="Group 269"/>
            <p:cNvGrpSpPr>
              <a:grpSpLocks/>
            </p:cNvGrpSpPr>
            <p:nvPr/>
          </p:nvGrpSpPr>
          <p:grpSpPr bwMode="auto">
            <a:xfrm>
              <a:off x="192" y="720"/>
              <a:ext cx="5181" cy="2977"/>
              <a:chOff x="384" y="768"/>
              <a:chExt cx="5181" cy="2977"/>
            </a:xfrm>
          </p:grpSpPr>
          <p:grpSp>
            <p:nvGrpSpPr>
              <p:cNvPr id="10379" name="Group 270"/>
              <p:cNvGrpSpPr>
                <a:grpSpLocks/>
              </p:cNvGrpSpPr>
              <p:nvPr/>
            </p:nvGrpSpPr>
            <p:grpSpPr bwMode="auto">
              <a:xfrm>
                <a:off x="3408" y="960"/>
                <a:ext cx="1053" cy="979"/>
                <a:chOff x="3408" y="1152"/>
                <a:chExt cx="1053" cy="979"/>
              </a:xfrm>
            </p:grpSpPr>
            <p:grpSp>
              <p:nvGrpSpPr>
                <p:cNvPr id="10380" name="Group 271"/>
                <p:cNvGrpSpPr>
                  <a:grpSpLocks/>
                </p:cNvGrpSpPr>
                <p:nvPr/>
              </p:nvGrpSpPr>
              <p:grpSpPr bwMode="auto">
                <a:xfrm>
                  <a:off x="3792" y="1152"/>
                  <a:ext cx="354" cy="492"/>
                  <a:chOff x="4013" y="2015"/>
                  <a:chExt cx="398" cy="492"/>
                </a:xfrm>
              </p:grpSpPr>
              <p:sp>
                <p:nvSpPr>
                  <p:cNvPr id="10363" name="Oval 272"/>
                  <p:cNvSpPr>
                    <a:spLocks noChangeArrowheads="1"/>
                  </p:cNvSpPr>
                  <p:nvPr/>
                </p:nvSpPr>
                <p:spPr bwMode="auto">
                  <a:xfrm>
                    <a:off x="4013" y="2015"/>
                    <a:ext cx="398" cy="492"/>
                  </a:xfrm>
                  <a:prstGeom prst="ellipse">
                    <a:avLst/>
                  </a:prstGeom>
                  <a:solidFill>
                    <a:srgbClr val="200020"/>
                  </a:solidFill>
                  <a:ln w="12700">
                    <a:noFill/>
                    <a:round/>
                    <a:headEnd/>
                    <a:tailEnd/>
                  </a:ln>
                </p:spPr>
                <p:txBody>
                  <a:bodyPr wrap="none" anchor="ctr"/>
                  <a:lstStyle/>
                  <a:p>
                    <a:endParaRPr lang="en-US">
                      <a:solidFill>
                        <a:prstClr val="black"/>
                      </a:solidFill>
                    </a:endParaRPr>
                  </a:p>
                </p:txBody>
              </p:sp>
              <p:sp>
                <p:nvSpPr>
                  <p:cNvPr id="10364" name="Oval 273"/>
                  <p:cNvSpPr>
                    <a:spLocks noChangeArrowheads="1"/>
                  </p:cNvSpPr>
                  <p:nvPr/>
                </p:nvSpPr>
                <p:spPr bwMode="auto">
                  <a:xfrm>
                    <a:off x="4021" y="2019"/>
                    <a:ext cx="362" cy="448"/>
                  </a:xfrm>
                  <a:prstGeom prst="ellipse">
                    <a:avLst/>
                  </a:prstGeom>
                  <a:solidFill>
                    <a:srgbClr val="400040"/>
                  </a:solidFill>
                  <a:ln w="12700">
                    <a:noFill/>
                    <a:round/>
                    <a:headEnd/>
                    <a:tailEnd/>
                  </a:ln>
                </p:spPr>
                <p:txBody>
                  <a:bodyPr wrap="none" anchor="ctr"/>
                  <a:lstStyle/>
                  <a:p>
                    <a:endParaRPr lang="en-US">
                      <a:solidFill>
                        <a:prstClr val="black"/>
                      </a:solidFill>
                    </a:endParaRPr>
                  </a:p>
                </p:txBody>
              </p:sp>
              <p:sp>
                <p:nvSpPr>
                  <p:cNvPr id="10365" name="Oval 274"/>
                  <p:cNvSpPr>
                    <a:spLocks noChangeArrowheads="1"/>
                  </p:cNvSpPr>
                  <p:nvPr/>
                </p:nvSpPr>
                <p:spPr bwMode="auto">
                  <a:xfrm>
                    <a:off x="4029" y="2026"/>
                    <a:ext cx="322" cy="399"/>
                  </a:xfrm>
                  <a:prstGeom prst="ellipse">
                    <a:avLst/>
                  </a:prstGeom>
                  <a:solidFill>
                    <a:srgbClr val="600060"/>
                  </a:solidFill>
                  <a:ln w="12700">
                    <a:noFill/>
                    <a:round/>
                    <a:headEnd/>
                    <a:tailEnd/>
                  </a:ln>
                </p:spPr>
                <p:txBody>
                  <a:bodyPr wrap="none" anchor="ctr"/>
                  <a:lstStyle/>
                  <a:p>
                    <a:endParaRPr lang="en-US">
                      <a:solidFill>
                        <a:prstClr val="black"/>
                      </a:solidFill>
                    </a:endParaRPr>
                  </a:p>
                </p:txBody>
              </p:sp>
              <p:sp>
                <p:nvSpPr>
                  <p:cNvPr id="10366" name="Oval 275"/>
                  <p:cNvSpPr>
                    <a:spLocks noChangeArrowheads="1"/>
                  </p:cNvSpPr>
                  <p:nvPr/>
                </p:nvSpPr>
                <p:spPr bwMode="auto">
                  <a:xfrm>
                    <a:off x="4038" y="2035"/>
                    <a:ext cx="281" cy="348"/>
                  </a:xfrm>
                  <a:prstGeom prst="ellipse">
                    <a:avLst/>
                  </a:prstGeom>
                  <a:solidFill>
                    <a:srgbClr val="800080"/>
                  </a:solidFill>
                  <a:ln w="12700">
                    <a:noFill/>
                    <a:round/>
                    <a:headEnd/>
                    <a:tailEnd/>
                  </a:ln>
                </p:spPr>
                <p:txBody>
                  <a:bodyPr wrap="none" anchor="ctr"/>
                  <a:lstStyle/>
                  <a:p>
                    <a:endParaRPr lang="en-US">
                      <a:solidFill>
                        <a:prstClr val="black"/>
                      </a:solidFill>
                    </a:endParaRPr>
                  </a:p>
                </p:txBody>
              </p:sp>
              <p:sp>
                <p:nvSpPr>
                  <p:cNvPr id="10367" name="Oval 276"/>
                  <p:cNvSpPr>
                    <a:spLocks noChangeArrowheads="1"/>
                  </p:cNvSpPr>
                  <p:nvPr/>
                </p:nvSpPr>
                <p:spPr bwMode="auto">
                  <a:xfrm>
                    <a:off x="4049" y="2042"/>
                    <a:ext cx="240" cy="298"/>
                  </a:xfrm>
                  <a:prstGeom prst="ellipse">
                    <a:avLst/>
                  </a:prstGeom>
                  <a:solidFill>
                    <a:srgbClr val="A000A0"/>
                  </a:solidFill>
                  <a:ln w="12700">
                    <a:noFill/>
                    <a:round/>
                    <a:headEnd/>
                    <a:tailEnd/>
                  </a:ln>
                </p:spPr>
                <p:txBody>
                  <a:bodyPr wrap="none" anchor="ctr"/>
                  <a:lstStyle/>
                  <a:p>
                    <a:endParaRPr lang="en-US">
                      <a:solidFill>
                        <a:prstClr val="black"/>
                      </a:solidFill>
                    </a:endParaRPr>
                  </a:p>
                </p:txBody>
              </p:sp>
              <p:sp>
                <p:nvSpPr>
                  <p:cNvPr id="10368" name="Oval 277"/>
                  <p:cNvSpPr>
                    <a:spLocks noChangeArrowheads="1"/>
                  </p:cNvSpPr>
                  <p:nvPr/>
                </p:nvSpPr>
                <p:spPr bwMode="auto">
                  <a:xfrm>
                    <a:off x="4057" y="2052"/>
                    <a:ext cx="199" cy="247"/>
                  </a:xfrm>
                  <a:prstGeom prst="ellipse">
                    <a:avLst/>
                  </a:prstGeom>
                  <a:solidFill>
                    <a:srgbClr val="C000C0"/>
                  </a:solidFill>
                  <a:ln w="12700">
                    <a:noFill/>
                    <a:round/>
                    <a:headEnd/>
                    <a:tailEnd/>
                  </a:ln>
                </p:spPr>
                <p:txBody>
                  <a:bodyPr wrap="none" anchor="ctr"/>
                  <a:lstStyle/>
                  <a:p>
                    <a:endParaRPr lang="en-US">
                      <a:solidFill>
                        <a:prstClr val="black"/>
                      </a:solidFill>
                    </a:endParaRPr>
                  </a:p>
                </p:txBody>
              </p:sp>
              <p:sp>
                <p:nvSpPr>
                  <p:cNvPr id="10369" name="Oval 278"/>
                  <p:cNvSpPr>
                    <a:spLocks noChangeArrowheads="1"/>
                  </p:cNvSpPr>
                  <p:nvPr/>
                </p:nvSpPr>
                <p:spPr bwMode="auto">
                  <a:xfrm>
                    <a:off x="4066" y="2062"/>
                    <a:ext cx="159" cy="198"/>
                  </a:xfrm>
                  <a:prstGeom prst="ellipse">
                    <a:avLst/>
                  </a:prstGeom>
                  <a:solidFill>
                    <a:srgbClr val="E000E0"/>
                  </a:solidFill>
                  <a:ln w="12700">
                    <a:noFill/>
                    <a:round/>
                    <a:headEnd/>
                    <a:tailEnd/>
                  </a:ln>
                </p:spPr>
                <p:txBody>
                  <a:bodyPr wrap="none" anchor="ctr"/>
                  <a:lstStyle/>
                  <a:p>
                    <a:endParaRPr lang="en-US">
                      <a:solidFill>
                        <a:prstClr val="black"/>
                      </a:solidFill>
                    </a:endParaRPr>
                  </a:p>
                </p:txBody>
              </p:sp>
              <p:sp>
                <p:nvSpPr>
                  <p:cNvPr id="10370" name="Oval 279"/>
                  <p:cNvSpPr>
                    <a:spLocks noChangeArrowheads="1"/>
                  </p:cNvSpPr>
                  <p:nvPr/>
                </p:nvSpPr>
                <p:spPr bwMode="auto">
                  <a:xfrm>
                    <a:off x="4076" y="2070"/>
                    <a:ext cx="118" cy="147"/>
                  </a:xfrm>
                  <a:prstGeom prst="ellipse">
                    <a:avLst/>
                  </a:prstGeom>
                  <a:solidFill>
                    <a:srgbClr val="FF00FF"/>
                  </a:solidFill>
                  <a:ln w="12700">
                    <a:noFill/>
                    <a:round/>
                    <a:headEnd/>
                    <a:tailEnd/>
                  </a:ln>
                </p:spPr>
                <p:txBody>
                  <a:bodyPr wrap="none" anchor="ctr"/>
                  <a:lstStyle/>
                  <a:p>
                    <a:endParaRPr lang="en-US">
                      <a:solidFill>
                        <a:prstClr val="black"/>
                      </a:solidFill>
                    </a:endParaRPr>
                  </a:p>
                </p:txBody>
              </p:sp>
              <p:sp>
                <p:nvSpPr>
                  <p:cNvPr id="10371" name="Oval 280"/>
                  <p:cNvSpPr>
                    <a:spLocks noChangeArrowheads="1"/>
                  </p:cNvSpPr>
                  <p:nvPr/>
                </p:nvSpPr>
                <p:spPr bwMode="auto">
                  <a:xfrm>
                    <a:off x="4083" y="2072"/>
                    <a:ext cx="95" cy="119"/>
                  </a:xfrm>
                  <a:prstGeom prst="ellipse">
                    <a:avLst/>
                  </a:prstGeom>
                  <a:solidFill>
                    <a:srgbClr val="FF40FF"/>
                  </a:solidFill>
                  <a:ln w="12700">
                    <a:noFill/>
                    <a:round/>
                    <a:headEnd/>
                    <a:tailEnd/>
                  </a:ln>
                </p:spPr>
                <p:txBody>
                  <a:bodyPr wrap="none" anchor="ctr"/>
                  <a:lstStyle/>
                  <a:p>
                    <a:endParaRPr lang="en-US">
                      <a:solidFill>
                        <a:prstClr val="black"/>
                      </a:solidFill>
                    </a:endParaRPr>
                  </a:p>
                </p:txBody>
              </p:sp>
              <p:sp>
                <p:nvSpPr>
                  <p:cNvPr id="10372" name="Oval 281"/>
                  <p:cNvSpPr>
                    <a:spLocks noChangeArrowheads="1"/>
                  </p:cNvSpPr>
                  <p:nvPr/>
                </p:nvSpPr>
                <p:spPr bwMode="auto">
                  <a:xfrm>
                    <a:off x="4088" y="2079"/>
                    <a:ext cx="69" cy="87"/>
                  </a:xfrm>
                  <a:prstGeom prst="ellipse">
                    <a:avLst/>
                  </a:prstGeom>
                  <a:solidFill>
                    <a:srgbClr val="FF80FF"/>
                  </a:solidFill>
                  <a:ln w="12700">
                    <a:noFill/>
                    <a:round/>
                    <a:headEnd/>
                    <a:tailEnd/>
                  </a:ln>
                </p:spPr>
                <p:txBody>
                  <a:bodyPr wrap="none" anchor="ctr"/>
                  <a:lstStyle/>
                  <a:p>
                    <a:endParaRPr lang="en-US">
                      <a:solidFill>
                        <a:prstClr val="black"/>
                      </a:solidFill>
                    </a:endParaRPr>
                  </a:p>
                </p:txBody>
              </p:sp>
              <p:sp>
                <p:nvSpPr>
                  <p:cNvPr id="10373" name="Oval 282"/>
                  <p:cNvSpPr>
                    <a:spLocks noChangeArrowheads="1"/>
                  </p:cNvSpPr>
                  <p:nvPr/>
                </p:nvSpPr>
                <p:spPr bwMode="auto">
                  <a:xfrm>
                    <a:off x="4092" y="2084"/>
                    <a:ext cx="49" cy="62"/>
                  </a:xfrm>
                  <a:prstGeom prst="ellipse">
                    <a:avLst/>
                  </a:prstGeom>
                  <a:solidFill>
                    <a:srgbClr val="FFC0FF"/>
                  </a:solidFill>
                  <a:ln w="12700">
                    <a:noFill/>
                    <a:round/>
                    <a:headEnd/>
                    <a:tailEnd/>
                  </a:ln>
                </p:spPr>
                <p:txBody>
                  <a:bodyPr wrap="none" anchor="ctr"/>
                  <a:lstStyle/>
                  <a:p>
                    <a:endParaRPr lang="en-US">
                      <a:solidFill>
                        <a:prstClr val="black"/>
                      </a:solidFill>
                    </a:endParaRPr>
                  </a:p>
                </p:txBody>
              </p:sp>
            </p:grpSp>
            <p:sp>
              <p:nvSpPr>
                <p:cNvPr id="10362" name="Rectangle 283"/>
                <p:cNvSpPr>
                  <a:spLocks noChangeArrowheads="1"/>
                </p:cNvSpPr>
                <p:nvPr/>
              </p:nvSpPr>
              <p:spPr bwMode="auto">
                <a:xfrm>
                  <a:off x="3408" y="1584"/>
                  <a:ext cx="1053" cy="547"/>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1600" b="1" dirty="0">
                      <a:solidFill>
                        <a:prstClr val="black"/>
                      </a:solidFill>
                    </a:rPr>
                    <a:t>Non-Profit</a:t>
                  </a:r>
                </a:p>
                <a:p>
                  <a:pPr algn="ctr" eaLnBrk="0" hangingPunct="0">
                    <a:spcBef>
                      <a:spcPct val="50000"/>
                    </a:spcBef>
                  </a:pPr>
                  <a:r>
                    <a:rPr lang="en-US" sz="1600" b="1" dirty="0">
                      <a:solidFill>
                        <a:prstClr val="black"/>
                      </a:solidFill>
                    </a:rPr>
                    <a:t>Organizations</a:t>
                  </a:r>
                </a:p>
              </p:txBody>
            </p:sp>
          </p:grpSp>
          <p:grpSp>
            <p:nvGrpSpPr>
              <p:cNvPr id="10381" name="Group 284"/>
              <p:cNvGrpSpPr>
                <a:grpSpLocks/>
              </p:cNvGrpSpPr>
              <p:nvPr/>
            </p:nvGrpSpPr>
            <p:grpSpPr bwMode="auto">
              <a:xfrm>
                <a:off x="384" y="768"/>
                <a:ext cx="5181" cy="2977"/>
                <a:chOff x="384" y="768"/>
                <a:chExt cx="5181" cy="2977"/>
              </a:xfrm>
            </p:grpSpPr>
            <p:grpSp>
              <p:nvGrpSpPr>
                <p:cNvPr id="10382" name="Group 285"/>
                <p:cNvGrpSpPr>
                  <a:grpSpLocks/>
                </p:cNvGrpSpPr>
                <p:nvPr/>
              </p:nvGrpSpPr>
              <p:grpSpPr bwMode="auto">
                <a:xfrm>
                  <a:off x="1584" y="768"/>
                  <a:ext cx="1053" cy="1359"/>
                  <a:chOff x="1584" y="768"/>
                  <a:chExt cx="1053" cy="1359"/>
                </a:xfrm>
              </p:grpSpPr>
              <p:grpSp>
                <p:nvGrpSpPr>
                  <p:cNvPr id="10383" name="Group 286"/>
                  <p:cNvGrpSpPr>
                    <a:grpSpLocks/>
                  </p:cNvGrpSpPr>
                  <p:nvPr/>
                </p:nvGrpSpPr>
                <p:grpSpPr bwMode="auto">
                  <a:xfrm>
                    <a:off x="1968" y="768"/>
                    <a:ext cx="354" cy="492"/>
                    <a:chOff x="4013" y="2015"/>
                    <a:chExt cx="398" cy="492"/>
                  </a:xfrm>
                </p:grpSpPr>
                <p:sp>
                  <p:nvSpPr>
                    <p:cNvPr id="10350" name="Oval 287"/>
                    <p:cNvSpPr>
                      <a:spLocks noChangeArrowheads="1"/>
                    </p:cNvSpPr>
                    <p:nvPr/>
                  </p:nvSpPr>
                  <p:spPr bwMode="auto">
                    <a:xfrm>
                      <a:off x="4013" y="2015"/>
                      <a:ext cx="398" cy="492"/>
                    </a:xfrm>
                    <a:prstGeom prst="ellipse">
                      <a:avLst/>
                    </a:prstGeom>
                    <a:solidFill>
                      <a:srgbClr val="200020"/>
                    </a:solidFill>
                    <a:ln w="12700">
                      <a:noFill/>
                      <a:round/>
                      <a:headEnd/>
                      <a:tailEnd/>
                    </a:ln>
                  </p:spPr>
                  <p:txBody>
                    <a:bodyPr wrap="none" anchor="ctr"/>
                    <a:lstStyle/>
                    <a:p>
                      <a:endParaRPr lang="en-US">
                        <a:solidFill>
                          <a:prstClr val="black"/>
                        </a:solidFill>
                      </a:endParaRPr>
                    </a:p>
                  </p:txBody>
                </p:sp>
                <p:sp>
                  <p:nvSpPr>
                    <p:cNvPr id="10351" name="Oval 288"/>
                    <p:cNvSpPr>
                      <a:spLocks noChangeArrowheads="1"/>
                    </p:cNvSpPr>
                    <p:nvPr/>
                  </p:nvSpPr>
                  <p:spPr bwMode="auto">
                    <a:xfrm>
                      <a:off x="4021" y="2019"/>
                      <a:ext cx="362" cy="448"/>
                    </a:xfrm>
                    <a:prstGeom prst="ellipse">
                      <a:avLst/>
                    </a:prstGeom>
                    <a:solidFill>
                      <a:srgbClr val="400040"/>
                    </a:solidFill>
                    <a:ln w="12700">
                      <a:noFill/>
                      <a:round/>
                      <a:headEnd/>
                      <a:tailEnd/>
                    </a:ln>
                  </p:spPr>
                  <p:txBody>
                    <a:bodyPr wrap="none" anchor="ctr"/>
                    <a:lstStyle/>
                    <a:p>
                      <a:endParaRPr lang="en-US">
                        <a:solidFill>
                          <a:prstClr val="black"/>
                        </a:solidFill>
                      </a:endParaRPr>
                    </a:p>
                  </p:txBody>
                </p:sp>
                <p:sp>
                  <p:nvSpPr>
                    <p:cNvPr id="10352" name="Oval 289"/>
                    <p:cNvSpPr>
                      <a:spLocks noChangeArrowheads="1"/>
                    </p:cNvSpPr>
                    <p:nvPr/>
                  </p:nvSpPr>
                  <p:spPr bwMode="auto">
                    <a:xfrm>
                      <a:off x="4029" y="2026"/>
                      <a:ext cx="322" cy="399"/>
                    </a:xfrm>
                    <a:prstGeom prst="ellipse">
                      <a:avLst/>
                    </a:prstGeom>
                    <a:solidFill>
                      <a:srgbClr val="600060"/>
                    </a:solidFill>
                    <a:ln w="12700">
                      <a:noFill/>
                      <a:round/>
                      <a:headEnd/>
                      <a:tailEnd/>
                    </a:ln>
                  </p:spPr>
                  <p:txBody>
                    <a:bodyPr wrap="none" anchor="ctr"/>
                    <a:lstStyle/>
                    <a:p>
                      <a:endParaRPr lang="en-US">
                        <a:solidFill>
                          <a:prstClr val="black"/>
                        </a:solidFill>
                      </a:endParaRPr>
                    </a:p>
                  </p:txBody>
                </p:sp>
                <p:sp>
                  <p:nvSpPr>
                    <p:cNvPr id="10353" name="Oval 290"/>
                    <p:cNvSpPr>
                      <a:spLocks noChangeArrowheads="1"/>
                    </p:cNvSpPr>
                    <p:nvPr/>
                  </p:nvSpPr>
                  <p:spPr bwMode="auto">
                    <a:xfrm>
                      <a:off x="4038" y="2035"/>
                      <a:ext cx="281" cy="348"/>
                    </a:xfrm>
                    <a:prstGeom prst="ellipse">
                      <a:avLst/>
                    </a:prstGeom>
                    <a:solidFill>
                      <a:srgbClr val="800080"/>
                    </a:solidFill>
                    <a:ln w="12700">
                      <a:noFill/>
                      <a:round/>
                      <a:headEnd/>
                      <a:tailEnd/>
                    </a:ln>
                  </p:spPr>
                  <p:txBody>
                    <a:bodyPr wrap="none" anchor="ctr"/>
                    <a:lstStyle/>
                    <a:p>
                      <a:endParaRPr lang="en-US">
                        <a:solidFill>
                          <a:prstClr val="black"/>
                        </a:solidFill>
                      </a:endParaRPr>
                    </a:p>
                  </p:txBody>
                </p:sp>
                <p:sp>
                  <p:nvSpPr>
                    <p:cNvPr id="10354" name="Oval 291"/>
                    <p:cNvSpPr>
                      <a:spLocks noChangeArrowheads="1"/>
                    </p:cNvSpPr>
                    <p:nvPr/>
                  </p:nvSpPr>
                  <p:spPr bwMode="auto">
                    <a:xfrm>
                      <a:off x="4049" y="2042"/>
                      <a:ext cx="240" cy="298"/>
                    </a:xfrm>
                    <a:prstGeom prst="ellipse">
                      <a:avLst/>
                    </a:prstGeom>
                    <a:solidFill>
                      <a:srgbClr val="A000A0"/>
                    </a:solidFill>
                    <a:ln w="12700">
                      <a:noFill/>
                      <a:round/>
                      <a:headEnd/>
                      <a:tailEnd/>
                    </a:ln>
                  </p:spPr>
                  <p:txBody>
                    <a:bodyPr wrap="none" anchor="ctr"/>
                    <a:lstStyle/>
                    <a:p>
                      <a:endParaRPr lang="en-US">
                        <a:solidFill>
                          <a:prstClr val="black"/>
                        </a:solidFill>
                      </a:endParaRPr>
                    </a:p>
                  </p:txBody>
                </p:sp>
                <p:sp>
                  <p:nvSpPr>
                    <p:cNvPr id="10355" name="Oval 292"/>
                    <p:cNvSpPr>
                      <a:spLocks noChangeArrowheads="1"/>
                    </p:cNvSpPr>
                    <p:nvPr/>
                  </p:nvSpPr>
                  <p:spPr bwMode="auto">
                    <a:xfrm>
                      <a:off x="4057" y="2052"/>
                      <a:ext cx="199" cy="247"/>
                    </a:xfrm>
                    <a:prstGeom prst="ellipse">
                      <a:avLst/>
                    </a:prstGeom>
                    <a:solidFill>
                      <a:srgbClr val="C000C0"/>
                    </a:solidFill>
                    <a:ln w="12700">
                      <a:noFill/>
                      <a:round/>
                      <a:headEnd/>
                      <a:tailEnd/>
                    </a:ln>
                  </p:spPr>
                  <p:txBody>
                    <a:bodyPr wrap="none" anchor="ctr"/>
                    <a:lstStyle/>
                    <a:p>
                      <a:endParaRPr lang="en-US">
                        <a:solidFill>
                          <a:prstClr val="black"/>
                        </a:solidFill>
                      </a:endParaRPr>
                    </a:p>
                  </p:txBody>
                </p:sp>
                <p:sp>
                  <p:nvSpPr>
                    <p:cNvPr id="10356" name="Oval 293"/>
                    <p:cNvSpPr>
                      <a:spLocks noChangeArrowheads="1"/>
                    </p:cNvSpPr>
                    <p:nvPr/>
                  </p:nvSpPr>
                  <p:spPr bwMode="auto">
                    <a:xfrm>
                      <a:off x="4066" y="2062"/>
                      <a:ext cx="159" cy="198"/>
                    </a:xfrm>
                    <a:prstGeom prst="ellipse">
                      <a:avLst/>
                    </a:prstGeom>
                    <a:solidFill>
                      <a:srgbClr val="E000E0"/>
                    </a:solidFill>
                    <a:ln w="12700">
                      <a:noFill/>
                      <a:round/>
                      <a:headEnd/>
                      <a:tailEnd/>
                    </a:ln>
                  </p:spPr>
                  <p:txBody>
                    <a:bodyPr wrap="none" anchor="ctr"/>
                    <a:lstStyle/>
                    <a:p>
                      <a:endParaRPr lang="en-US">
                        <a:solidFill>
                          <a:prstClr val="black"/>
                        </a:solidFill>
                      </a:endParaRPr>
                    </a:p>
                  </p:txBody>
                </p:sp>
                <p:sp>
                  <p:nvSpPr>
                    <p:cNvPr id="10357" name="Oval 294"/>
                    <p:cNvSpPr>
                      <a:spLocks noChangeArrowheads="1"/>
                    </p:cNvSpPr>
                    <p:nvPr/>
                  </p:nvSpPr>
                  <p:spPr bwMode="auto">
                    <a:xfrm>
                      <a:off x="4076" y="2070"/>
                      <a:ext cx="118" cy="147"/>
                    </a:xfrm>
                    <a:prstGeom prst="ellipse">
                      <a:avLst/>
                    </a:prstGeom>
                    <a:solidFill>
                      <a:srgbClr val="FF00FF"/>
                    </a:solidFill>
                    <a:ln w="12700">
                      <a:noFill/>
                      <a:round/>
                      <a:headEnd/>
                      <a:tailEnd/>
                    </a:ln>
                  </p:spPr>
                  <p:txBody>
                    <a:bodyPr wrap="none" anchor="ctr"/>
                    <a:lstStyle/>
                    <a:p>
                      <a:endParaRPr lang="en-US">
                        <a:solidFill>
                          <a:prstClr val="black"/>
                        </a:solidFill>
                      </a:endParaRPr>
                    </a:p>
                  </p:txBody>
                </p:sp>
                <p:sp>
                  <p:nvSpPr>
                    <p:cNvPr id="10358" name="Oval 295"/>
                    <p:cNvSpPr>
                      <a:spLocks noChangeArrowheads="1"/>
                    </p:cNvSpPr>
                    <p:nvPr/>
                  </p:nvSpPr>
                  <p:spPr bwMode="auto">
                    <a:xfrm>
                      <a:off x="4083" y="2072"/>
                      <a:ext cx="95" cy="119"/>
                    </a:xfrm>
                    <a:prstGeom prst="ellipse">
                      <a:avLst/>
                    </a:prstGeom>
                    <a:solidFill>
                      <a:srgbClr val="FF40FF"/>
                    </a:solidFill>
                    <a:ln w="12700">
                      <a:noFill/>
                      <a:round/>
                      <a:headEnd/>
                      <a:tailEnd/>
                    </a:ln>
                  </p:spPr>
                  <p:txBody>
                    <a:bodyPr wrap="none" anchor="ctr"/>
                    <a:lstStyle/>
                    <a:p>
                      <a:endParaRPr lang="en-US">
                        <a:solidFill>
                          <a:prstClr val="black"/>
                        </a:solidFill>
                      </a:endParaRPr>
                    </a:p>
                  </p:txBody>
                </p:sp>
                <p:sp>
                  <p:nvSpPr>
                    <p:cNvPr id="10359" name="Oval 296"/>
                    <p:cNvSpPr>
                      <a:spLocks noChangeArrowheads="1"/>
                    </p:cNvSpPr>
                    <p:nvPr/>
                  </p:nvSpPr>
                  <p:spPr bwMode="auto">
                    <a:xfrm>
                      <a:off x="4088" y="2079"/>
                      <a:ext cx="69" cy="87"/>
                    </a:xfrm>
                    <a:prstGeom prst="ellipse">
                      <a:avLst/>
                    </a:prstGeom>
                    <a:solidFill>
                      <a:srgbClr val="FF80FF"/>
                    </a:solidFill>
                    <a:ln w="12700">
                      <a:noFill/>
                      <a:round/>
                      <a:headEnd/>
                      <a:tailEnd/>
                    </a:ln>
                  </p:spPr>
                  <p:txBody>
                    <a:bodyPr wrap="none" anchor="ctr"/>
                    <a:lstStyle/>
                    <a:p>
                      <a:endParaRPr lang="en-US">
                        <a:solidFill>
                          <a:prstClr val="black"/>
                        </a:solidFill>
                      </a:endParaRPr>
                    </a:p>
                  </p:txBody>
                </p:sp>
                <p:sp>
                  <p:nvSpPr>
                    <p:cNvPr id="10360" name="Oval 297"/>
                    <p:cNvSpPr>
                      <a:spLocks noChangeArrowheads="1"/>
                    </p:cNvSpPr>
                    <p:nvPr/>
                  </p:nvSpPr>
                  <p:spPr bwMode="auto">
                    <a:xfrm>
                      <a:off x="4092" y="2084"/>
                      <a:ext cx="49" cy="62"/>
                    </a:xfrm>
                    <a:prstGeom prst="ellipse">
                      <a:avLst/>
                    </a:prstGeom>
                    <a:solidFill>
                      <a:srgbClr val="FFC0FF"/>
                    </a:solidFill>
                    <a:ln w="12700">
                      <a:noFill/>
                      <a:round/>
                      <a:headEnd/>
                      <a:tailEnd/>
                    </a:ln>
                  </p:spPr>
                  <p:txBody>
                    <a:bodyPr wrap="none" anchor="ctr"/>
                    <a:lstStyle/>
                    <a:p>
                      <a:endParaRPr lang="en-US">
                        <a:solidFill>
                          <a:prstClr val="black"/>
                        </a:solidFill>
                      </a:endParaRPr>
                    </a:p>
                  </p:txBody>
                </p:sp>
              </p:grpSp>
              <p:sp>
                <p:nvSpPr>
                  <p:cNvPr id="10349" name="Rectangle 298"/>
                  <p:cNvSpPr>
                    <a:spLocks noChangeArrowheads="1"/>
                  </p:cNvSpPr>
                  <p:nvPr/>
                </p:nvSpPr>
                <p:spPr bwMode="auto">
                  <a:xfrm>
                    <a:off x="1584" y="1199"/>
                    <a:ext cx="1053" cy="928"/>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Neighborhd.</a:t>
                    </a:r>
                  </a:p>
                  <a:p>
                    <a:pPr algn="ctr" eaLnBrk="0" hangingPunct="0">
                      <a:spcBef>
                        <a:spcPct val="50000"/>
                      </a:spcBef>
                    </a:pPr>
                    <a:r>
                      <a:rPr lang="en-US" b="1">
                        <a:solidFill>
                          <a:prstClr val="black"/>
                        </a:solidFill>
                      </a:rPr>
                      <a:t>Orgs.</a:t>
                    </a:r>
                  </a:p>
                  <a:p>
                    <a:pPr algn="ctr" eaLnBrk="0" hangingPunct="0">
                      <a:spcBef>
                        <a:spcPct val="50000"/>
                      </a:spcBef>
                    </a:pPr>
                    <a:endParaRPr lang="en-US" b="1">
                      <a:solidFill>
                        <a:prstClr val="black"/>
                      </a:solidFill>
                    </a:endParaRPr>
                  </a:p>
                </p:txBody>
              </p:sp>
            </p:grpSp>
            <p:grpSp>
              <p:nvGrpSpPr>
                <p:cNvPr id="10384" name="Group 299"/>
                <p:cNvGrpSpPr>
                  <a:grpSpLocks/>
                </p:cNvGrpSpPr>
                <p:nvPr/>
              </p:nvGrpSpPr>
              <p:grpSpPr bwMode="auto">
                <a:xfrm>
                  <a:off x="3696" y="2016"/>
                  <a:ext cx="1053" cy="717"/>
                  <a:chOff x="3840" y="2592"/>
                  <a:chExt cx="1053" cy="717"/>
                </a:xfrm>
              </p:grpSpPr>
              <p:grpSp>
                <p:nvGrpSpPr>
                  <p:cNvPr id="10385" name="Group 300"/>
                  <p:cNvGrpSpPr>
                    <a:grpSpLocks/>
                  </p:cNvGrpSpPr>
                  <p:nvPr/>
                </p:nvGrpSpPr>
                <p:grpSpPr bwMode="auto">
                  <a:xfrm>
                    <a:off x="4224" y="2592"/>
                    <a:ext cx="354" cy="492"/>
                    <a:chOff x="4013" y="2015"/>
                    <a:chExt cx="398" cy="492"/>
                  </a:xfrm>
                </p:grpSpPr>
                <p:sp>
                  <p:nvSpPr>
                    <p:cNvPr id="10337" name="Oval 301"/>
                    <p:cNvSpPr>
                      <a:spLocks noChangeArrowheads="1"/>
                    </p:cNvSpPr>
                    <p:nvPr/>
                  </p:nvSpPr>
                  <p:spPr bwMode="auto">
                    <a:xfrm>
                      <a:off x="4013" y="2015"/>
                      <a:ext cx="398" cy="492"/>
                    </a:xfrm>
                    <a:prstGeom prst="ellipse">
                      <a:avLst/>
                    </a:prstGeom>
                    <a:solidFill>
                      <a:srgbClr val="200020"/>
                    </a:solidFill>
                    <a:ln w="12700">
                      <a:noFill/>
                      <a:round/>
                      <a:headEnd/>
                      <a:tailEnd/>
                    </a:ln>
                  </p:spPr>
                  <p:txBody>
                    <a:bodyPr wrap="none" anchor="ctr"/>
                    <a:lstStyle/>
                    <a:p>
                      <a:endParaRPr lang="en-US">
                        <a:solidFill>
                          <a:prstClr val="black"/>
                        </a:solidFill>
                      </a:endParaRPr>
                    </a:p>
                  </p:txBody>
                </p:sp>
                <p:sp>
                  <p:nvSpPr>
                    <p:cNvPr id="10338" name="Oval 302"/>
                    <p:cNvSpPr>
                      <a:spLocks noChangeArrowheads="1"/>
                    </p:cNvSpPr>
                    <p:nvPr/>
                  </p:nvSpPr>
                  <p:spPr bwMode="auto">
                    <a:xfrm>
                      <a:off x="4021" y="2019"/>
                      <a:ext cx="362" cy="448"/>
                    </a:xfrm>
                    <a:prstGeom prst="ellipse">
                      <a:avLst/>
                    </a:prstGeom>
                    <a:solidFill>
                      <a:srgbClr val="400040"/>
                    </a:solidFill>
                    <a:ln w="12700">
                      <a:noFill/>
                      <a:round/>
                      <a:headEnd/>
                      <a:tailEnd/>
                    </a:ln>
                  </p:spPr>
                  <p:txBody>
                    <a:bodyPr wrap="none" anchor="ctr"/>
                    <a:lstStyle/>
                    <a:p>
                      <a:endParaRPr lang="en-US">
                        <a:solidFill>
                          <a:prstClr val="black"/>
                        </a:solidFill>
                      </a:endParaRPr>
                    </a:p>
                  </p:txBody>
                </p:sp>
                <p:sp>
                  <p:nvSpPr>
                    <p:cNvPr id="10339" name="Oval 303"/>
                    <p:cNvSpPr>
                      <a:spLocks noChangeArrowheads="1"/>
                    </p:cNvSpPr>
                    <p:nvPr/>
                  </p:nvSpPr>
                  <p:spPr bwMode="auto">
                    <a:xfrm>
                      <a:off x="4029" y="2026"/>
                      <a:ext cx="322" cy="399"/>
                    </a:xfrm>
                    <a:prstGeom prst="ellipse">
                      <a:avLst/>
                    </a:prstGeom>
                    <a:solidFill>
                      <a:srgbClr val="600060"/>
                    </a:solidFill>
                    <a:ln w="12700">
                      <a:noFill/>
                      <a:round/>
                      <a:headEnd/>
                      <a:tailEnd/>
                    </a:ln>
                  </p:spPr>
                  <p:txBody>
                    <a:bodyPr wrap="none" anchor="ctr"/>
                    <a:lstStyle/>
                    <a:p>
                      <a:endParaRPr lang="en-US">
                        <a:solidFill>
                          <a:prstClr val="black"/>
                        </a:solidFill>
                      </a:endParaRPr>
                    </a:p>
                  </p:txBody>
                </p:sp>
                <p:sp>
                  <p:nvSpPr>
                    <p:cNvPr id="10340" name="Oval 304"/>
                    <p:cNvSpPr>
                      <a:spLocks noChangeArrowheads="1"/>
                    </p:cNvSpPr>
                    <p:nvPr/>
                  </p:nvSpPr>
                  <p:spPr bwMode="auto">
                    <a:xfrm>
                      <a:off x="4038" y="2035"/>
                      <a:ext cx="281" cy="348"/>
                    </a:xfrm>
                    <a:prstGeom prst="ellipse">
                      <a:avLst/>
                    </a:prstGeom>
                    <a:solidFill>
                      <a:srgbClr val="800080"/>
                    </a:solidFill>
                    <a:ln w="12700">
                      <a:noFill/>
                      <a:round/>
                      <a:headEnd/>
                      <a:tailEnd/>
                    </a:ln>
                  </p:spPr>
                  <p:txBody>
                    <a:bodyPr wrap="none" anchor="ctr"/>
                    <a:lstStyle/>
                    <a:p>
                      <a:endParaRPr lang="en-US">
                        <a:solidFill>
                          <a:prstClr val="black"/>
                        </a:solidFill>
                      </a:endParaRPr>
                    </a:p>
                  </p:txBody>
                </p:sp>
                <p:sp>
                  <p:nvSpPr>
                    <p:cNvPr id="10341" name="Oval 305"/>
                    <p:cNvSpPr>
                      <a:spLocks noChangeArrowheads="1"/>
                    </p:cNvSpPr>
                    <p:nvPr/>
                  </p:nvSpPr>
                  <p:spPr bwMode="auto">
                    <a:xfrm>
                      <a:off x="4049" y="2042"/>
                      <a:ext cx="240" cy="298"/>
                    </a:xfrm>
                    <a:prstGeom prst="ellipse">
                      <a:avLst/>
                    </a:prstGeom>
                    <a:solidFill>
                      <a:srgbClr val="A000A0"/>
                    </a:solidFill>
                    <a:ln w="12700">
                      <a:noFill/>
                      <a:round/>
                      <a:headEnd/>
                      <a:tailEnd/>
                    </a:ln>
                  </p:spPr>
                  <p:txBody>
                    <a:bodyPr wrap="none" anchor="ctr"/>
                    <a:lstStyle/>
                    <a:p>
                      <a:endParaRPr lang="en-US">
                        <a:solidFill>
                          <a:prstClr val="black"/>
                        </a:solidFill>
                      </a:endParaRPr>
                    </a:p>
                  </p:txBody>
                </p:sp>
                <p:sp>
                  <p:nvSpPr>
                    <p:cNvPr id="10342" name="Oval 306"/>
                    <p:cNvSpPr>
                      <a:spLocks noChangeArrowheads="1"/>
                    </p:cNvSpPr>
                    <p:nvPr/>
                  </p:nvSpPr>
                  <p:spPr bwMode="auto">
                    <a:xfrm>
                      <a:off x="4057" y="2052"/>
                      <a:ext cx="199" cy="247"/>
                    </a:xfrm>
                    <a:prstGeom prst="ellipse">
                      <a:avLst/>
                    </a:prstGeom>
                    <a:solidFill>
                      <a:srgbClr val="C000C0"/>
                    </a:solidFill>
                    <a:ln w="12700">
                      <a:noFill/>
                      <a:round/>
                      <a:headEnd/>
                      <a:tailEnd/>
                    </a:ln>
                  </p:spPr>
                  <p:txBody>
                    <a:bodyPr wrap="none" anchor="ctr"/>
                    <a:lstStyle/>
                    <a:p>
                      <a:endParaRPr lang="en-US">
                        <a:solidFill>
                          <a:prstClr val="black"/>
                        </a:solidFill>
                      </a:endParaRPr>
                    </a:p>
                  </p:txBody>
                </p:sp>
                <p:sp>
                  <p:nvSpPr>
                    <p:cNvPr id="10343" name="Oval 307"/>
                    <p:cNvSpPr>
                      <a:spLocks noChangeArrowheads="1"/>
                    </p:cNvSpPr>
                    <p:nvPr/>
                  </p:nvSpPr>
                  <p:spPr bwMode="auto">
                    <a:xfrm>
                      <a:off x="4066" y="2062"/>
                      <a:ext cx="159" cy="198"/>
                    </a:xfrm>
                    <a:prstGeom prst="ellipse">
                      <a:avLst/>
                    </a:prstGeom>
                    <a:solidFill>
                      <a:srgbClr val="E000E0"/>
                    </a:solidFill>
                    <a:ln w="12700">
                      <a:noFill/>
                      <a:round/>
                      <a:headEnd/>
                      <a:tailEnd/>
                    </a:ln>
                  </p:spPr>
                  <p:txBody>
                    <a:bodyPr wrap="none" anchor="ctr"/>
                    <a:lstStyle/>
                    <a:p>
                      <a:endParaRPr lang="en-US">
                        <a:solidFill>
                          <a:prstClr val="black"/>
                        </a:solidFill>
                      </a:endParaRPr>
                    </a:p>
                  </p:txBody>
                </p:sp>
                <p:sp>
                  <p:nvSpPr>
                    <p:cNvPr id="10344" name="Oval 308"/>
                    <p:cNvSpPr>
                      <a:spLocks noChangeArrowheads="1"/>
                    </p:cNvSpPr>
                    <p:nvPr/>
                  </p:nvSpPr>
                  <p:spPr bwMode="auto">
                    <a:xfrm>
                      <a:off x="4076" y="2070"/>
                      <a:ext cx="118" cy="147"/>
                    </a:xfrm>
                    <a:prstGeom prst="ellipse">
                      <a:avLst/>
                    </a:prstGeom>
                    <a:solidFill>
                      <a:srgbClr val="FF00FF"/>
                    </a:solidFill>
                    <a:ln w="12700">
                      <a:noFill/>
                      <a:round/>
                      <a:headEnd/>
                      <a:tailEnd/>
                    </a:ln>
                  </p:spPr>
                  <p:txBody>
                    <a:bodyPr wrap="none" anchor="ctr"/>
                    <a:lstStyle/>
                    <a:p>
                      <a:endParaRPr lang="en-US">
                        <a:solidFill>
                          <a:prstClr val="black"/>
                        </a:solidFill>
                      </a:endParaRPr>
                    </a:p>
                  </p:txBody>
                </p:sp>
                <p:sp>
                  <p:nvSpPr>
                    <p:cNvPr id="10345" name="Oval 309"/>
                    <p:cNvSpPr>
                      <a:spLocks noChangeArrowheads="1"/>
                    </p:cNvSpPr>
                    <p:nvPr/>
                  </p:nvSpPr>
                  <p:spPr bwMode="auto">
                    <a:xfrm>
                      <a:off x="4083" y="2072"/>
                      <a:ext cx="95" cy="119"/>
                    </a:xfrm>
                    <a:prstGeom prst="ellipse">
                      <a:avLst/>
                    </a:prstGeom>
                    <a:solidFill>
                      <a:srgbClr val="FF40FF"/>
                    </a:solidFill>
                    <a:ln w="12700">
                      <a:noFill/>
                      <a:round/>
                      <a:headEnd/>
                      <a:tailEnd/>
                    </a:ln>
                  </p:spPr>
                  <p:txBody>
                    <a:bodyPr wrap="none" anchor="ctr"/>
                    <a:lstStyle/>
                    <a:p>
                      <a:endParaRPr lang="en-US">
                        <a:solidFill>
                          <a:prstClr val="black"/>
                        </a:solidFill>
                      </a:endParaRPr>
                    </a:p>
                  </p:txBody>
                </p:sp>
                <p:sp>
                  <p:nvSpPr>
                    <p:cNvPr id="10346" name="Oval 310"/>
                    <p:cNvSpPr>
                      <a:spLocks noChangeArrowheads="1"/>
                    </p:cNvSpPr>
                    <p:nvPr/>
                  </p:nvSpPr>
                  <p:spPr bwMode="auto">
                    <a:xfrm>
                      <a:off x="4088" y="2079"/>
                      <a:ext cx="69" cy="87"/>
                    </a:xfrm>
                    <a:prstGeom prst="ellipse">
                      <a:avLst/>
                    </a:prstGeom>
                    <a:solidFill>
                      <a:srgbClr val="FF80FF"/>
                    </a:solidFill>
                    <a:ln w="12700">
                      <a:noFill/>
                      <a:round/>
                      <a:headEnd/>
                      <a:tailEnd/>
                    </a:ln>
                  </p:spPr>
                  <p:txBody>
                    <a:bodyPr wrap="none" anchor="ctr"/>
                    <a:lstStyle/>
                    <a:p>
                      <a:endParaRPr lang="en-US">
                        <a:solidFill>
                          <a:prstClr val="black"/>
                        </a:solidFill>
                      </a:endParaRPr>
                    </a:p>
                  </p:txBody>
                </p:sp>
                <p:sp>
                  <p:nvSpPr>
                    <p:cNvPr id="10347" name="Oval 311"/>
                    <p:cNvSpPr>
                      <a:spLocks noChangeArrowheads="1"/>
                    </p:cNvSpPr>
                    <p:nvPr/>
                  </p:nvSpPr>
                  <p:spPr bwMode="auto">
                    <a:xfrm>
                      <a:off x="4092" y="2084"/>
                      <a:ext cx="49" cy="62"/>
                    </a:xfrm>
                    <a:prstGeom prst="ellipse">
                      <a:avLst/>
                    </a:prstGeom>
                    <a:solidFill>
                      <a:srgbClr val="FFC0FF"/>
                    </a:solidFill>
                    <a:ln w="12700">
                      <a:noFill/>
                      <a:round/>
                      <a:headEnd/>
                      <a:tailEnd/>
                    </a:ln>
                  </p:spPr>
                  <p:txBody>
                    <a:bodyPr wrap="none" anchor="ctr"/>
                    <a:lstStyle/>
                    <a:p>
                      <a:endParaRPr lang="en-US">
                        <a:solidFill>
                          <a:prstClr val="black"/>
                        </a:solidFill>
                      </a:endParaRPr>
                    </a:p>
                  </p:txBody>
                </p:sp>
              </p:grpSp>
              <p:sp>
                <p:nvSpPr>
                  <p:cNvPr id="10336" name="Rectangle 312"/>
                  <p:cNvSpPr>
                    <a:spLocks noChangeArrowheads="1"/>
                  </p:cNvSpPr>
                  <p:nvPr/>
                </p:nvSpPr>
                <p:spPr bwMode="auto">
                  <a:xfrm>
                    <a:off x="3840" y="3026"/>
                    <a:ext cx="1053" cy="28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Laboratories</a:t>
                    </a:r>
                  </a:p>
                </p:txBody>
              </p:sp>
            </p:grpSp>
            <p:grpSp>
              <p:nvGrpSpPr>
                <p:cNvPr id="10386" name="Group 313"/>
                <p:cNvGrpSpPr>
                  <a:grpSpLocks/>
                </p:cNvGrpSpPr>
                <p:nvPr/>
              </p:nvGrpSpPr>
              <p:grpSpPr bwMode="auto">
                <a:xfrm>
                  <a:off x="4512" y="1776"/>
                  <a:ext cx="1053" cy="624"/>
                  <a:chOff x="4608" y="1195"/>
                  <a:chExt cx="1053" cy="624"/>
                </a:xfrm>
              </p:grpSpPr>
              <p:grpSp>
                <p:nvGrpSpPr>
                  <p:cNvPr id="10387" name="Group 314"/>
                  <p:cNvGrpSpPr>
                    <a:grpSpLocks/>
                  </p:cNvGrpSpPr>
                  <p:nvPr/>
                </p:nvGrpSpPr>
                <p:grpSpPr bwMode="auto">
                  <a:xfrm>
                    <a:off x="4979" y="1195"/>
                    <a:ext cx="290" cy="403"/>
                    <a:chOff x="5669" y="1191"/>
                    <a:chExt cx="326" cy="403"/>
                  </a:xfrm>
                </p:grpSpPr>
                <p:sp>
                  <p:nvSpPr>
                    <p:cNvPr id="10324" name="Oval 315"/>
                    <p:cNvSpPr>
                      <a:spLocks noChangeArrowheads="1"/>
                    </p:cNvSpPr>
                    <p:nvPr/>
                  </p:nvSpPr>
                  <p:spPr bwMode="auto">
                    <a:xfrm>
                      <a:off x="5669" y="1191"/>
                      <a:ext cx="326" cy="403"/>
                    </a:xfrm>
                    <a:prstGeom prst="ellipse">
                      <a:avLst/>
                    </a:prstGeom>
                    <a:solidFill>
                      <a:srgbClr val="200020"/>
                    </a:solidFill>
                    <a:ln w="12700">
                      <a:noFill/>
                      <a:round/>
                      <a:headEnd/>
                      <a:tailEnd/>
                    </a:ln>
                  </p:spPr>
                  <p:txBody>
                    <a:bodyPr wrap="none" anchor="ctr"/>
                    <a:lstStyle/>
                    <a:p>
                      <a:endParaRPr lang="en-US">
                        <a:solidFill>
                          <a:prstClr val="black"/>
                        </a:solidFill>
                      </a:endParaRPr>
                    </a:p>
                  </p:txBody>
                </p:sp>
                <p:sp>
                  <p:nvSpPr>
                    <p:cNvPr id="10325" name="Oval 316"/>
                    <p:cNvSpPr>
                      <a:spLocks noChangeArrowheads="1"/>
                    </p:cNvSpPr>
                    <p:nvPr/>
                  </p:nvSpPr>
                  <p:spPr bwMode="auto">
                    <a:xfrm>
                      <a:off x="5675" y="1194"/>
                      <a:ext cx="296" cy="366"/>
                    </a:xfrm>
                    <a:prstGeom prst="ellipse">
                      <a:avLst/>
                    </a:prstGeom>
                    <a:solidFill>
                      <a:srgbClr val="400040"/>
                    </a:solidFill>
                    <a:ln w="12700">
                      <a:noFill/>
                      <a:round/>
                      <a:headEnd/>
                      <a:tailEnd/>
                    </a:ln>
                  </p:spPr>
                  <p:txBody>
                    <a:bodyPr wrap="none" anchor="ctr"/>
                    <a:lstStyle/>
                    <a:p>
                      <a:endParaRPr lang="en-US">
                        <a:solidFill>
                          <a:prstClr val="black"/>
                        </a:solidFill>
                      </a:endParaRPr>
                    </a:p>
                  </p:txBody>
                </p:sp>
                <p:sp>
                  <p:nvSpPr>
                    <p:cNvPr id="10326" name="Oval 317"/>
                    <p:cNvSpPr>
                      <a:spLocks noChangeArrowheads="1"/>
                    </p:cNvSpPr>
                    <p:nvPr/>
                  </p:nvSpPr>
                  <p:spPr bwMode="auto">
                    <a:xfrm>
                      <a:off x="5682" y="1200"/>
                      <a:ext cx="263" cy="325"/>
                    </a:xfrm>
                    <a:prstGeom prst="ellipse">
                      <a:avLst/>
                    </a:prstGeom>
                    <a:solidFill>
                      <a:srgbClr val="600060"/>
                    </a:solidFill>
                    <a:ln w="12700">
                      <a:noFill/>
                      <a:round/>
                      <a:headEnd/>
                      <a:tailEnd/>
                    </a:ln>
                  </p:spPr>
                  <p:txBody>
                    <a:bodyPr wrap="none" anchor="ctr"/>
                    <a:lstStyle/>
                    <a:p>
                      <a:endParaRPr lang="en-US">
                        <a:solidFill>
                          <a:prstClr val="black"/>
                        </a:solidFill>
                      </a:endParaRPr>
                    </a:p>
                  </p:txBody>
                </p:sp>
                <p:sp>
                  <p:nvSpPr>
                    <p:cNvPr id="10327" name="Oval 318"/>
                    <p:cNvSpPr>
                      <a:spLocks noChangeArrowheads="1"/>
                    </p:cNvSpPr>
                    <p:nvPr/>
                  </p:nvSpPr>
                  <p:spPr bwMode="auto">
                    <a:xfrm>
                      <a:off x="5689" y="1207"/>
                      <a:ext cx="230" cy="284"/>
                    </a:xfrm>
                    <a:prstGeom prst="ellipse">
                      <a:avLst/>
                    </a:prstGeom>
                    <a:solidFill>
                      <a:srgbClr val="800080"/>
                    </a:solidFill>
                    <a:ln w="12700">
                      <a:noFill/>
                      <a:round/>
                      <a:headEnd/>
                      <a:tailEnd/>
                    </a:ln>
                  </p:spPr>
                  <p:txBody>
                    <a:bodyPr wrap="none" anchor="ctr"/>
                    <a:lstStyle/>
                    <a:p>
                      <a:endParaRPr lang="en-US">
                        <a:solidFill>
                          <a:prstClr val="black"/>
                        </a:solidFill>
                      </a:endParaRPr>
                    </a:p>
                  </p:txBody>
                </p:sp>
                <p:sp>
                  <p:nvSpPr>
                    <p:cNvPr id="10328" name="Oval 319"/>
                    <p:cNvSpPr>
                      <a:spLocks noChangeArrowheads="1"/>
                    </p:cNvSpPr>
                    <p:nvPr/>
                  </p:nvSpPr>
                  <p:spPr bwMode="auto">
                    <a:xfrm>
                      <a:off x="5698" y="1213"/>
                      <a:ext cx="196" cy="243"/>
                    </a:xfrm>
                    <a:prstGeom prst="ellipse">
                      <a:avLst/>
                    </a:prstGeom>
                    <a:solidFill>
                      <a:srgbClr val="A000A0"/>
                    </a:solidFill>
                    <a:ln w="12700">
                      <a:noFill/>
                      <a:round/>
                      <a:headEnd/>
                      <a:tailEnd/>
                    </a:ln>
                  </p:spPr>
                  <p:txBody>
                    <a:bodyPr wrap="none" anchor="ctr"/>
                    <a:lstStyle/>
                    <a:p>
                      <a:endParaRPr lang="en-US">
                        <a:solidFill>
                          <a:prstClr val="black"/>
                        </a:solidFill>
                      </a:endParaRPr>
                    </a:p>
                  </p:txBody>
                </p:sp>
                <p:sp>
                  <p:nvSpPr>
                    <p:cNvPr id="10329" name="Oval 320"/>
                    <p:cNvSpPr>
                      <a:spLocks noChangeArrowheads="1"/>
                    </p:cNvSpPr>
                    <p:nvPr/>
                  </p:nvSpPr>
                  <p:spPr bwMode="auto">
                    <a:xfrm>
                      <a:off x="5705" y="1221"/>
                      <a:ext cx="162" cy="201"/>
                    </a:xfrm>
                    <a:prstGeom prst="ellipse">
                      <a:avLst/>
                    </a:prstGeom>
                    <a:solidFill>
                      <a:srgbClr val="C000C0"/>
                    </a:solidFill>
                    <a:ln w="12700">
                      <a:noFill/>
                      <a:round/>
                      <a:headEnd/>
                      <a:tailEnd/>
                    </a:ln>
                  </p:spPr>
                  <p:txBody>
                    <a:bodyPr wrap="none" anchor="ctr"/>
                    <a:lstStyle/>
                    <a:p>
                      <a:endParaRPr lang="en-US">
                        <a:solidFill>
                          <a:prstClr val="black"/>
                        </a:solidFill>
                      </a:endParaRPr>
                    </a:p>
                  </p:txBody>
                </p:sp>
                <p:sp>
                  <p:nvSpPr>
                    <p:cNvPr id="10330" name="Oval 321"/>
                    <p:cNvSpPr>
                      <a:spLocks noChangeArrowheads="1"/>
                    </p:cNvSpPr>
                    <p:nvPr/>
                  </p:nvSpPr>
                  <p:spPr bwMode="auto">
                    <a:xfrm>
                      <a:off x="5712" y="1229"/>
                      <a:ext cx="130" cy="161"/>
                    </a:xfrm>
                    <a:prstGeom prst="ellipse">
                      <a:avLst/>
                    </a:prstGeom>
                    <a:solidFill>
                      <a:srgbClr val="E000E0"/>
                    </a:solidFill>
                    <a:ln w="12700">
                      <a:noFill/>
                      <a:round/>
                      <a:headEnd/>
                      <a:tailEnd/>
                    </a:ln>
                  </p:spPr>
                  <p:txBody>
                    <a:bodyPr wrap="none" anchor="ctr"/>
                    <a:lstStyle/>
                    <a:p>
                      <a:endParaRPr lang="en-US">
                        <a:solidFill>
                          <a:prstClr val="black"/>
                        </a:solidFill>
                      </a:endParaRPr>
                    </a:p>
                  </p:txBody>
                </p:sp>
                <p:sp>
                  <p:nvSpPr>
                    <p:cNvPr id="10331" name="Oval 322"/>
                    <p:cNvSpPr>
                      <a:spLocks noChangeArrowheads="1"/>
                    </p:cNvSpPr>
                    <p:nvPr/>
                  </p:nvSpPr>
                  <p:spPr bwMode="auto">
                    <a:xfrm>
                      <a:off x="5720" y="1235"/>
                      <a:ext cx="96" cy="119"/>
                    </a:xfrm>
                    <a:prstGeom prst="ellipse">
                      <a:avLst/>
                    </a:prstGeom>
                    <a:solidFill>
                      <a:srgbClr val="FF00FF"/>
                    </a:solidFill>
                    <a:ln w="12700">
                      <a:noFill/>
                      <a:round/>
                      <a:headEnd/>
                      <a:tailEnd/>
                    </a:ln>
                  </p:spPr>
                  <p:txBody>
                    <a:bodyPr wrap="none" anchor="ctr"/>
                    <a:lstStyle/>
                    <a:p>
                      <a:endParaRPr lang="en-US">
                        <a:solidFill>
                          <a:prstClr val="black"/>
                        </a:solidFill>
                      </a:endParaRPr>
                    </a:p>
                  </p:txBody>
                </p:sp>
                <p:sp>
                  <p:nvSpPr>
                    <p:cNvPr id="10332" name="Oval 323"/>
                    <p:cNvSpPr>
                      <a:spLocks noChangeArrowheads="1"/>
                    </p:cNvSpPr>
                    <p:nvPr/>
                  </p:nvSpPr>
                  <p:spPr bwMode="auto">
                    <a:xfrm>
                      <a:off x="5726" y="1237"/>
                      <a:ext cx="77" cy="96"/>
                    </a:xfrm>
                    <a:prstGeom prst="ellipse">
                      <a:avLst/>
                    </a:prstGeom>
                    <a:solidFill>
                      <a:srgbClr val="FF40FF"/>
                    </a:solidFill>
                    <a:ln w="12700">
                      <a:noFill/>
                      <a:round/>
                      <a:headEnd/>
                      <a:tailEnd/>
                    </a:ln>
                  </p:spPr>
                  <p:txBody>
                    <a:bodyPr wrap="none" anchor="ctr"/>
                    <a:lstStyle/>
                    <a:p>
                      <a:endParaRPr lang="en-US">
                        <a:solidFill>
                          <a:prstClr val="black"/>
                        </a:solidFill>
                      </a:endParaRPr>
                    </a:p>
                  </p:txBody>
                </p:sp>
                <p:sp>
                  <p:nvSpPr>
                    <p:cNvPr id="10333" name="Oval 324"/>
                    <p:cNvSpPr>
                      <a:spLocks noChangeArrowheads="1"/>
                    </p:cNvSpPr>
                    <p:nvPr/>
                  </p:nvSpPr>
                  <p:spPr bwMode="auto">
                    <a:xfrm>
                      <a:off x="5730" y="1243"/>
                      <a:ext cx="56" cy="71"/>
                    </a:xfrm>
                    <a:prstGeom prst="ellipse">
                      <a:avLst/>
                    </a:prstGeom>
                    <a:solidFill>
                      <a:srgbClr val="FF80FF"/>
                    </a:solidFill>
                    <a:ln w="12700">
                      <a:noFill/>
                      <a:round/>
                      <a:headEnd/>
                      <a:tailEnd/>
                    </a:ln>
                  </p:spPr>
                  <p:txBody>
                    <a:bodyPr wrap="none" anchor="ctr"/>
                    <a:lstStyle/>
                    <a:p>
                      <a:endParaRPr lang="en-US">
                        <a:solidFill>
                          <a:prstClr val="black"/>
                        </a:solidFill>
                      </a:endParaRPr>
                    </a:p>
                  </p:txBody>
                </p:sp>
                <p:sp>
                  <p:nvSpPr>
                    <p:cNvPr id="10334" name="Oval 325"/>
                    <p:cNvSpPr>
                      <a:spLocks noChangeArrowheads="1"/>
                    </p:cNvSpPr>
                    <p:nvPr/>
                  </p:nvSpPr>
                  <p:spPr bwMode="auto">
                    <a:xfrm>
                      <a:off x="5734" y="1248"/>
                      <a:ext cx="38" cy="48"/>
                    </a:xfrm>
                    <a:prstGeom prst="ellipse">
                      <a:avLst/>
                    </a:prstGeom>
                    <a:solidFill>
                      <a:srgbClr val="FFC0FF"/>
                    </a:solidFill>
                    <a:ln w="12700">
                      <a:noFill/>
                      <a:round/>
                      <a:headEnd/>
                      <a:tailEnd/>
                    </a:ln>
                  </p:spPr>
                  <p:txBody>
                    <a:bodyPr wrap="none" anchor="ctr"/>
                    <a:lstStyle/>
                    <a:p>
                      <a:endParaRPr lang="en-US">
                        <a:solidFill>
                          <a:prstClr val="black"/>
                        </a:solidFill>
                      </a:endParaRPr>
                    </a:p>
                  </p:txBody>
                </p:sp>
              </p:grpSp>
              <p:sp>
                <p:nvSpPr>
                  <p:cNvPr id="10323" name="Rectangle 326"/>
                  <p:cNvSpPr>
                    <a:spLocks noChangeArrowheads="1"/>
                  </p:cNvSpPr>
                  <p:nvPr/>
                </p:nvSpPr>
                <p:spPr bwMode="auto">
                  <a:xfrm>
                    <a:off x="4608" y="1535"/>
                    <a:ext cx="1053" cy="28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Home Health</a:t>
                    </a:r>
                  </a:p>
                </p:txBody>
              </p:sp>
            </p:grpSp>
            <p:grpSp>
              <p:nvGrpSpPr>
                <p:cNvPr id="10388" name="Group 327"/>
                <p:cNvGrpSpPr>
                  <a:grpSpLocks/>
                </p:cNvGrpSpPr>
                <p:nvPr/>
              </p:nvGrpSpPr>
              <p:grpSpPr bwMode="auto">
                <a:xfrm>
                  <a:off x="912" y="3115"/>
                  <a:ext cx="624" cy="624"/>
                  <a:chOff x="912" y="3115"/>
                  <a:chExt cx="624" cy="624"/>
                </a:xfrm>
              </p:grpSpPr>
              <p:grpSp>
                <p:nvGrpSpPr>
                  <p:cNvPr id="10389" name="Group 328"/>
                  <p:cNvGrpSpPr>
                    <a:grpSpLocks/>
                  </p:cNvGrpSpPr>
                  <p:nvPr/>
                </p:nvGrpSpPr>
                <p:grpSpPr bwMode="auto">
                  <a:xfrm>
                    <a:off x="1091" y="3115"/>
                    <a:ext cx="290" cy="403"/>
                    <a:chOff x="5669" y="1191"/>
                    <a:chExt cx="326" cy="403"/>
                  </a:xfrm>
                </p:grpSpPr>
                <p:sp>
                  <p:nvSpPr>
                    <p:cNvPr id="10311" name="Oval 329"/>
                    <p:cNvSpPr>
                      <a:spLocks noChangeArrowheads="1"/>
                    </p:cNvSpPr>
                    <p:nvPr/>
                  </p:nvSpPr>
                  <p:spPr bwMode="auto">
                    <a:xfrm>
                      <a:off x="5669" y="1191"/>
                      <a:ext cx="326" cy="403"/>
                    </a:xfrm>
                    <a:prstGeom prst="ellipse">
                      <a:avLst/>
                    </a:prstGeom>
                    <a:solidFill>
                      <a:srgbClr val="200020"/>
                    </a:solidFill>
                    <a:ln w="12700">
                      <a:noFill/>
                      <a:round/>
                      <a:headEnd/>
                      <a:tailEnd/>
                    </a:ln>
                  </p:spPr>
                  <p:txBody>
                    <a:bodyPr wrap="none" anchor="ctr"/>
                    <a:lstStyle/>
                    <a:p>
                      <a:endParaRPr lang="en-US">
                        <a:solidFill>
                          <a:prstClr val="black"/>
                        </a:solidFill>
                      </a:endParaRPr>
                    </a:p>
                  </p:txBody>
                </p:sp>
                <p:sp>
                  <p:nvSpPr>
                    <p:cNvPr id="10312" name="Oval 330"/>
                    <p:cNvSpPr>
                      <a:spLocks noChangeArrowheads="1"/>
                    </p:cNvSpPr>
                    <p:nvPr/>
                  </p:nvSpPr>
                  <p:spPr bwMode="auto">
                    <a:xfrm>
                      <a:off x="5675" y="1194"/>
                      <a:ext cx="296" cy="366"/>
                    </a:xfrm>
                    <a:prstGeom prst="ellipse">
                      <a:avLst/>
                    </a:prstGeom>
                    <a:solidFill>
                      <a:srgbClr val="400040"/>
                    </a:solidFill>
                    <a:ln w="12700">
                      <a:noFill/>
                      <a:round/>
                      <a:headEnd/>
                      <a:tailEnd/>
                    </a:ln>
                  </p:spPr>
                  <p:txBody>
                    <a:bodyPr wrap="none" anchor="ctr"/>
                    <a:lstStyle/>
                    <a:p>
                      <a:endParaRPr lang="en-US">
                        <a:solidFill>
                          <a:prstClr val="black"/>
                        </a:solidFill>
                      </a:endParaRPr>
                    </a:p>
                  </p:txBody>
                </p:sp>
                <p:sp>
                  <p:nvSpPr>
                    <p:cNvPr id="10313" name="Oval 331"/>
                    <p:cNvSpPr>
                      <a:spLocks noChangeArrowheads="1"/>
                    </p:cNvSpPr>
                    <p:nvPr/>
                  </p:nvSpPr>
                  <p:spPr bwMode="auto">
                    <a:xfrm>
                      <a:off x="5682" y="1200"/>
                      <a:ext cx="263" cy="325"/>
                    </a:xfrm>
                    <a:prstGeom prst="ellipse">
                      <a:avLst/>
                    </a:prstGeom>
                    <a:solidFill>
                      <a:srgbClr val="600060"/>
                    </a:solidFill>
                    <a:ln w="12700">
                      <a:noFill/>
                      <a:round/>
                      <a:headEnd/>
                      <a:tailEnd/>
                    </a:ln>
                  </p:spPr>
                  <p:txBody>
                    <a:bodyPr wrap="none" anchor="ctr"/>
                    <a:lstStyle/>
                    <a:p>
                      <a:endParaRPr lang="en-US">
                        <a:solidFill>
                          <a:prstClr val="black"/>
                        </a:solidFill>
                      </a:endParaRPr>
                    </a:p>
                  </p:txBody>
                </p:sp>
                <p:sp>
                  <p:nvSpPr>
                    <p:cNvPr id="10314" name="Oval 332"/>
                    <p:cNvSpPr>
                      <a:spLocks noChangeArrowheads="1"/>
                    </p:cNvSpPr>
                    <p:nvPr/>
                  </p:nvSpPr>
                  <p:spPr bwMode="auto">
                    <a:xfrm>
                      <a:off x="5689" y="1207"/>
                      <a:ext cx="230" cy="284"/>
                    </a:xfrm>
                    <a:prstGeom prst="ellipse">
                      <a:avLst/>
                    </a:prstGeom>
                    <a:solidFill>
                      <a:srgbClr val="800080"/>
                    </a:solidFill>
                    <a:ln w="12700">
                      <a:noFill/>
                      <a:round/>
                      <a:headEnd/>
                      <a:tailEnd/>
                    </a:ln>
                  </p:spPr>
                  <p:txBody>
                    <a:bodyPr wrap="none" anchor="ctr"/>
                    <a:lstStyle/>
                    <a:p>
                      <a:endParaRPr lang="en-US">
                        <a:solidFill>
                          <a:prstClr val="black"/>
                        </a:solidFill>
                      </a:endParaRPr>
                    </a:p>
                  </p:txBody>
                </p:sp>
                <p:sp>
                  <p:nvSpPr>
                    <p:cNvPr id="10315" name="Oval 333"/>
                    <p:cNvSpPr>
                      <a:spLocks noChangeArrowheads="1"/>
                    </p:cNvSpPr>
                    <p:nvPr/>
                  </p:nvSpPr>
                  <p:spPr bwMode="auto">
                    <a:xfrm>
                      <a:off x="5698" y="1213"/>
                      <a:ext cx="196" cy="243"/>
                    </a:xfrm>
                    <a:prstGeom prst="ellipse">
                      <a:avLst/>
                    </a:prstGeom>
                    <a:solidFill>
                      <a:srgbClr val="A000A0"/>
                    </a:solidFill>
                    <a:ln w="12700">
                      <a:noFill/>
                      <a:round/>
                      <a:headEnd/>
                      <a:tailEnd/>
                    </a:ln>
                  </p:spPr>
                  <p:txBody>
                    <a:bodyPr wrap="none" anchor="ctr"/>
                    <a:lstStyle/>
                    <a:p>
                      <a:endParaRPr lang="en-US">
                        <a:solidFill>
                          <a:prstClr val="black"/>
                        </a:solidFill>
                      </a:endParaRPr>
                    </a:p>
                  </p:txBody>
                </p:sp>
                <p:sp>
                  <p:nvSpPr>
                    <p:cNvPr id="10316" name="Oval 334"/>
                    <p:cNvSpPr>
                      <a:spLocks noChangeArrowheads="1"/>
                    </p:cNvSpPr>
                    <p:nvPr/>
                  </p:nvSpPr>
                  <p:spPr bwMode="auto">
                    <a:xfrm>
                      <a:off x="5705" y="1221"/>
                      <a:ext cx="162" cy="201"/>
                    </a:xfrm>
                    <a:prstGeom prst="ellipse">
                      <a:avLst/>
                    </a:prstGeom>
                    <a:solidFill>
                      <a:srgbClr val="C000C0"/>
                    </a:solidFill>
                    <a:ln w="12700">
                      <a:noFill/>
                      <a:round/>
                      <a:headEnd/>
                      <a:tailEnd/>
                    </a:ln>
                  </p:spPr>
                  <p:txBody>
                    <a:bodyPr wrap="none" anchor="ctr"/>
                    <a:lstStyle/>
                    <a:p>
                      <a:endParaRPr lang="en-US">
                        <a:solidFill>
                          <a:prstClr val="black"/>
                        </a:solidFill>
                      </a:endParaRPr>
                    </a:p>
                  </p:txBody>
                </p:sp>
                <p:sp>
                  <p:nvSpPr>
                    <p:cNvPr id="10317" name="Oval 335"/>
                    <p:cNvSpPr>
                      <a:spLocks noChangeArrowheads="1"/>
                    </p:cNvSpPr>
                    <p:nvPr/>
                  </p:nvSpPr>
                  <p:spPr bwMode="auto">
                    <a:xfrm>
                      <a:off x="5712" y="1229"/>
                      <a:ext cx="130" cy="161"/>
                    </a:xfrm>
                    <a:prstGeom prst="ellipse">
                      <a:avLst/>
                    </a:prstGeom>
                    <a:solidFill>
                      <a:srgbClr val="E000E0"/>
                    </a:solidFill>
                    <a:ln w="12700">
                      <a:noFill/>
                      <a:round/>
                      <a:headEnd/>
                      <a:tailEnd/>
                    </a:ln>
                  </p:spPr>
                  <p:txBody>
                    <a:bodyPr wrap="none" anchor="ctr"/>
                    <a:lstStyle/>
                    <a:p>
                      <a:endParaRPr lang="en-US">
                        <a:solidFill>
                          <a:prstClr val="black"/>
                        </a:solidFill>
                      </a:endParaRPr>
                    </a:p>
                  </p:txBody>
                </p:sp>
                <p:sp>
                  <p:nvSpPr>
                    <p:cNvPr id="10318" name="Oval 336"/>
                    <p:cNvSpPr>
                      <a:spLocks noChangeArrowheads="1"/>
                    </p:cNvSpPr>
                    <p:nvPr/>
                  </p:nvSpPr>
                  <p:spPr bwMode="auto">
                    <a:xfrm>
                      <a:off x="5720" y="1235"/>
                      <a:ext cx="96" cy="119"/>
                    </a:xfrm>
                    <a:prstGeom prst="ellipse">
                      <a:avLst/>
                    </a:prstGeom>
                    <a:solidFill>
                      <a:srgbClr val="FF00FF"/>
                    </a:solidFill>
                    <a:ln w="12700">
                      <a:noFill/>
                      <a:round/>
                      <a:headEnd/>
                      <a:tailEnd/>
                    </a:ln>
                  </p:spPr>
                  <p:txBody>
                    <a:bodyPr wrap="none" anchor="ctr"/>
                    <a:lstStyle/>
                    <a:p>
                      <a:endParaRPr lang="en-US">
                        <a:solidFill>
                          <a:prstClr val="black"/>
                        </a:solidFill>
                      </a:endParaRPr>
                    </a:p>
                  </p:txBody>
                </p:sp>
                <p:sp>
                  <p:nvSpPr>
                    <p:cNvPr id="10319" name="Oval 337"/>
                    <p:cNvSpPr>
                      <a:spLocks noChangeArrowheads="1"/>
                    </p:cNvSpPr>
                    <p:nvPr/>
                  </p:nvSpPr>
                  <p:spPr bwMode="auto">
                    <a:xfrm>
                      <a:off x="5726" y="1237"/>
                      <a:ext cx="77" cy="96"/>
                    </a:xfrm>
                    <a:prstGeom prst="ellipse">
                      <a:avLst/>
                    </a:prstGeom>
                    <a:solidFill>
                      <a:srgbClr val="FF40FF"/>
                    </a:solidFill>
                    <a:ln w="12700">
                      <a:noFill/>
                      <a:round/>
                      <a:headEnd/>
                      <a:tailEnd/>
                    </a:ln>
                  </p:spPr>
                  <p:txBody>
                    <a:bodyPr wrap="none" anchor="ctr"/>
                    <a:lstStyle/>
                    <a:p>
                      <a:endParaRPr lang="en-US">
                        <a:solidFill>
                          <a:prstClr val="black"/>
                        </a:solidFill>
                      </a:endParaRPr>
                    </a:p>
                  </p:txBody>
                </p:sp>
                <p:sp>
                  <p:nvSpPr>
                    <p:cNvPr id="10320" name="Oval 338"/>
                    <p:cNvSpPr>
                      <a:spLocks noChangeArrowheads="1"/>
                    </p:cNvSpPr>
                    <p:nvPr/>
                  </p:nvSpPr>
                  <p:spPr bwMode="auto">
                    <a:xfrm>
                      <a:off x="5730" y="1243"/>
                      <a:ext cx="56" cy="71"/>
                    </a:xfrm>
                    <a:prstGeom prst="ellipse">
                      <a:avLst/>
                    </a:prstGeom>
                    <a:solidFill>
                      <a:srgbClr val="FF80FF"/>
                    </a:solidFill>
                    <a:ln w="12700">
                      <a:noFill/>
                      <a:round/>
                      <a:headEnd/>
                      <a:tailEnd/>
                    </a:ln>
                  </p:spPr>
                  <p:txBody>
                    <a:bodyPr wrap="none" anchor="ctr"/>
                    <a:lstStyle/>
                    <a:p>
                      <a:endParaRPr lang="en-US">
                        <a:solidFill>
                          <a:prstClr val="black"/>
                        </a:solidFill>
                      </a:endParaRPr>
                    </a:p>
                  </p:txBody>
                </p:sp>
                <p:sp>
                  <p:nvSpPr>
                    <p:cNvPr id="10321" name="Oval 339"/>
                    <p:cNvSpPr>
                      <a:spLocks noChangeArrowheads="1"/>
                    </p:cNvSpPr>
                    <p:nvPr/>
                  </p:nvSpPr>
                  <p:spPr bwMode="auto">
                    <a:xfrm>
                      <a:off x="5734" y="1248"/>
                      <a:ext cx="38" cy="48"/>
                    </a:xfrm>
                    <a:prstGeom prst="ellipse">
                      <a:avLst/>
                    </a:prstGeom>
                    <a:solidFill>
                      <a:srgbClr val="FFC0FF"/>
                    </a:solidFill>
                    <a:ln w="12700">
                      <a:noFill/>
                      <a:round/>
                      <a:headEnd/>
                      <a:tailEnd/>
                    </a:ln>
                  </p:spPr>
                  <p:txBody>
                    <a:bodyPr wrap="none" anchor="ctr"/>
                    <a:lstStyle/>
                    <a:p>
                      <a:endParaRPr lang="en-US">
                        <a:solidFill>
                          <a:prstClr val="black"/>
                        </a:solidFill>
                      </a:endParaRPr>
                    </a:p>
                  </p:txBody>
                </p:sp>
              </p:grpSp>
              <p:sp>
                <p:nvSpPr>
                  <p:cNvPr id="10310" name="Rectangle 340"/>
                  <p:cNvSpPr>
                    <a:spLocks noChangeArrowheads="1"/>
                  </p:cNvSpPr>
                  <p:nvPr/>
                </p:nvSpPr>
                <p:spPr bwMode="auto">
                  <a:xfrm>
                    <a:off x="912" y="3456"/>
                    <a:ext cx="624" cy="28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CHCs</a:t>
                    </a:r>
                  </a:p>
                </p:txBody>
              </p:sp>
            </p:grpSp>
            <p:grpSp>
              <p:nvGrpSpPr>
                <p:cNvPr id="10390" name="Group 341"/>
                <p:cNvGrpSpPr>
                  <a:grpSpLocks/>
                </p:cNvGrpSpPr>
                <p:nvPr/>
              </p:nvGrpSpPr>
              <p:grpSpPr bwMode="auto">
                <a:xfrm>
                  <a:off x="384" y="1824"/>
                  <a:ext cx="768" cy="625"/>
                  <a:chOff x="384" y="1824"/>
                  <a:chExt cx="768" cy="625"/>
                </a:xfrm>
              </p:grpSpPr>
              <p:grpSp>
                <p:nvGrpSpPr>
                  <p:cNvPr id="10403" name="Group 342"/>
                  <p:cNvGrpSpPr>
                    <a:grpSpLocks/>
                  </p:cNvGrpSpPr>
                  <p:nvPr/>
                </p:nvGrpSpPr>
                <p:grpSpPr bwMode="auto">
                  <a:xfrm>
                    <a:off x="563" y="1824"/>
                    <a:ext cx="290" cy="403"/>
                    <a:chOff x="5669" y="1191"/>
                    <a:chExt cx="326" cy="403"/>
                  </a:xfrm>
                </p:grpSpPr>
                <p:sp>
                  <p:nvSpPr>
                    <p:cNvPr id="10298" name="Oval 343"/>
                    <p:cNvSpPr>
                      <a:spLocks noChangeArrowheads="1"/>
                    </p:cNvSpPr>
                    <p:nvPr/>
                  </p:nvSpPr>
                  <p:spPr bwMode="auto">
                    <a:xfrm>
                      <a:off x="5669" y="1191"/>
                      <a:ext cx="326" cy="403"/>
                    </a:xfrm>
                    <a:prstGeom prst="ellipse">
                      <a:avLst/>
                    </a:prstGeom>
                    <a:solidFill>
                      <a:srgbClr val="200020"/>
                    </a:solidFill>
                    <a:ln w="12700">
                      <a:noFill/>
                      <a:round/>
                      <a:headEnd/>
                      <a:tailEnd/>
                    </a:ln>
                  </p:spPr>
                  <p:txBody>
                    <a:bodyPr wrap="none" anchor="ctr"/>
                    <a:lstStyle/>
                    <a:p>
                      <a:endParaRPr lang="en-US">
                        <a:solidFill>
                          <a:prstClr val="black"/>
                        </a:solidFill>
                      </a:endParaRPr>
                    </a:p>
                  </p:txBody>
                </p:sp>
                <p:sp>
                  <p:nvSpPr>
                    <p:cNvPr id="10299" name="Oval 344"/>
                    <p:cNvSpPr>
                      <a:spLocks noChangeArrowheads="1"/>
                    </p:cNvSpPr>
                    <p:nvPr/>
                  </p:nvSpPr>
                  <p:spPr bwMode="auto">
                    <a:xfrm>
                      <a:off x="5675" y="1194"/>
                      <a:ext cx="296" cy="366"/>
                    </a:xfrm>
                    <a:prstGeom prst="ellipse">
                      <a:avLst/>
                    </a:prstGeom>
                    <a:solidFill>
                      <a:srgbClr val="400040"/>
                    </a:solidFill>
                    <a:ln w="12700">
                      <a:noFill/>
                      <a:round/>
                      <a:headEnd/>
                      <a:tailEnd/>
                    </a:ln>
                  </p:spPr>
                  <p:txBody>
                    <a:bodyPr wrap="none" anchor="ctr"/>
                    <a:lstStyle/>
                    <a:p>
                      <a:endParaRPr lang="en-US">
                        <a:solidFill>
                          <a:prstClr val="black"/>
                        </a:solidFill>
                      </a:endParaRPr>
                    </a:p>
                  </p:txBody>
                </p:sp>
                <p:sp>
                  <p:nvSpPr>
                    <p:cNvPr id="10300" name="Oval 345"/>
                    <p:cNvSpPr>
                      <a:spLocks noChangeArrowheads="1"/>
                    </p:cNvSpPr>
                    <p:nvPr/>
                  </p:nvSpPr>
                  <p:spPr bwMode="auto">
                    <a:xfrm>
                      <a:off x="5682" y="1200"/>
                      <a:ext cx="263" cy="325"/>
                    </a:xfrm>
                    <a:prstGeom prst="ellipse">
                      <a:avLst/>
                    </a:prstGeom>
                    <a:solidFill>
                      <a:srgbClr val="600060"/>
                    </a:solidFill>
                    <a:ln w="12700">
                      <a:noFill/>
                      <a:round/>
                      <a:headEnd/>
                      <a:tailEnd/>
                    </a:ln>
                  </p:spPr>
                  <p:txBody>
                    <a:bodyPr wrap="none" anchor="ctr"/>
                    <a:lstStyle/>
                    <a:p>
                      <a:endParaRPr lang="en-US">
                        <a:solidFill>
                          <a:prstClr val="black"/>
                        </a:solidFill>
                      </a:endParaRPr>
                    </a:p>
                  </p:txBody>
                </p:sp>
                <p:sp>
                  <p:nvSpPr>
                    <p:cNvPr id="10301" name="Oval 346"/>
                    <p:cNvSpPr>
                      <a:spLocks noChangeArrowheads="1"/>
                    </p:cNvSpPr>
                    <p:nvPr/>
                  </p:nvSpPr>
                  <p:spPr bwMode="auto">
                    <a:xfrm>
                      <a:off x="5689" y="1207"/>
                      <a:ext cx="230" cy="284"/>
                    </a:xfrm>
                    <a:prstGeom prst="ellipse">
                      <a:avLst/>
                    </a:prstGeom>
                    <a:solidFill>
                      <a:srgbClr val="800080"/>
                    </a:solidFill>
                    <a:ln w="12700">
                      <a:noFill/>
                      <a:round/>
                      <a:headEnd/>
                      <a:tailEnd/>
                    </a:ln>
                  </p:spPr>
                  <p:txBody>
                    <a:bodyPr wrap="none" anchor="ctr"/>
                    <a:lstStyle/>
                    <a:p>
                      <a:endParaRPr lang="en-US">
                        <a:solidFill>
                          <a:prstClr val="black"/>
                        </a:solidFill>
                      </a:endParaRPr>
                    </a:p>
                  </p:txBody>
                </p:sp>
                <p:sp>
                  <p:nvSpPr>
                    <p:cNvPr id="10302" name="Oval 347"/>
                    <p:cNvSpPr>
                      <a:spLocks noChangeArrowheads="1"/>
                    </p:cNvSpPr>
                    <p:nvPr/>
                  </p:nvSpPr>
                  <p:spPr bwMode="auto">
                    <a:xfrm>
                      <a:off x="5698" y="1213"/>
                      <a:ext cx="196" cy="243"/>
                    </a:xfrm>
                    <a:prstGeom prst="ellipse">
                      <a:avLst/>
                    </a:prstGeom>
                    <a:solidFill>
                      <a:srgbClr val="A000A0"/>
                    </a:solidFill>
                    <a:ln w="12700">
                      <a:noFill/>
                      <a:round/>
                      <a:headEnd/>
                      <a:tailEnd/>
                    </a:ln>
                  </p:spPr>
                  <p:txBody>
                    <a:bodyPr wrap="none" anchor="ctr"/>
                    <a:lstStyle/>
                    <a:p>
                      <a:endParaRPr lang="en-US">
                        <a:solidFill>
                          <a:prstClr val="black"/>
                        </a:solidFill>
                      </a:endParaRPr>
                    </a:p>
                  </p:txBody>
                </p:sp>
                <p:sp>
                  <p:nvSpPr>
                    <p:cNvPr id="10303" name="Oval 348"/>
                    <p:cNvSpPr>
                      <a:spLocks noChangeArrowheads="1"/>
                    </p:cNvSpPr>
                    <p:nvPr/>
                  </p:nvSpPr>
                  <p:spPr bwMode="auto">
                    <a:xfrm>
                      <a:off x="5705" y="1221"/>
                      <a:ext cx="162" cy="201"/>
                    </a:xfrm>
                    <a:prstGeom prst="ellipse">
                      <a:avLst/>
                    </a:prstGeom>
                    <a:solidFill>
                      <a:srgbClr val="C000C0"/>
                    </a:solidFill>
                    <a:ln w="12700">
                      <a:noFill/>
                      <a:round/>
                      <a:headEnd/>
                      <a:tailEnd/>
                    </a:ln>
                  </p:spPr>
                  <p:txBody>
                    <a:bodyPr wrap="none" anchor="ctr"/>
                    <a:lstStyle/>
                    <a:p>
                      <a:endParaRPr lang="en-US">
                        <a:solidFill>
                          <a:prstClr val="black"/>
                        </a:solidFill>
                      </a:endParaRPr>
                    </a:p>
                  </p:txBody>
                </p:sp>
                <p:sp>
                  <p:nvSpPr>
                    <p:cNvPr id="10304" name="Oval 349"/>
                    <p:cNvSpPr>
                      <a:spLocks noChangeArrowheads="1"/>
                    </p:cNvSpPr>
                    <p:nvPr/>
                  </p:nvSpPr>
                  <p:spPr bwMode="auto">
                    <a:xfrm>
                      <a:off x="5712" y="1229"/>
                      <a:ext cx="130" cy="161"/>
                    </a:xfrm>
                    <a:prstGeom prst="ellipse">
                      <a:avLst/>
                    </a:prstGeom>
                    <a:solidFill>
                      <a:srgbClr val="E000E0"/>
                    </a:solidFill>
                    <a:ln w="12700">
                      <a:noFill/>
                      <a:round/>
                      <a:headEnd/>
                      <a:tailEnd/>
                    </a:ln>
                  </p:spPr>
                  <p:txBody>
                    <a:bodyPr wrap="none" anchor="ctr"/>
                    <a:lstStyle/>
                    <a:p>
                      <a:endParaRPr lang="en-US">
                        <a:solidFill>
                          <a:prstClr val="black"/>
                        </a:solidFill>
                      </a:endParaRPr>
                    </a:p>
                  </p:txBody>
                </p:sp>
                <p:sp>
                  <p:nvSpPr>
                    <p:cNvPr id="10305" name="Oval 350"/>
                    <p:cNvSpPr>
                      <a:spLocks noChangeArrowheads="1"/>
                    </p:cNvSpPr>
                    <p:nvPr/>
                  </p:nvSpPr>
                  <p:spPr bwMode="auto">
                    <a:xfrm>
                      <a:off x="5720" y="1235"/>
                      <a:ext cx="96" cy="119"/>
                    </a:xfrm>
                    <a:prstGeom prst="ellipse">
                      <a:avLst/>
                    </a:prstGeom>
                    <a:solidFill>
                      <a:srgbClr val="FF00FF"/>
                    </a:solidFill>
                    <a:ln w="12700">
                      <a:noFill/>
                      <a:round/>
                      <a:headEnd/>
                      <a:tailEnd/>
                    </a:ln>
                  </p:spPr>
                  <p:txBody>
                    <a:bodyPr wrap="none" anchor="ctr"/>
                    <a:lstStyle/>
                    <a:p>
                      <a:endParaRPr lang="en-US">
                        <a:solidFill>
                          <a:prstClr val="black"/>
                        </a:solidFill>
                      </a:endParaRPr>
                    </a:p>
                  </p:txBody>
                </p:sp>
                <p:sp>
                  <p:nvSpPr>
                    <p:cNvPr id="10306" name="Oval 351"/>
                    <p:cNvSpPr>
                      <a:spLocks noChangeArrowheads="1"/>
                    </p:cNvSpPr>
                    <p:nvPr/>
                  </p:nvSpPr>
                  <p:spPr bwMode="auto">
                    <a:xfrm>
                      <a:off x="5726" y="1237"/>
                      <a:ext cx="77" cy="96"/>
                    </a:xfrm>
                    <a:prstGeom prst="ellipse">
                      <a:avLst/>
                    </a:prstGeom>
                    <a:solidFill>
                      <a:srgbClr val="FF40FF"/>
                    </a:solidFill>
                    <a:ln w="12700">
                      <a:noFill/>
                      <a:round/>
                      <a:headEnd/>
                      <a:tailEnd/>
                    </a:ln>
                  </p:spPr>
                  <p:txBody>
                    <a:bodyPr wrap="none" anchor="ctr"/>
                    <a:lstStyle/>
                    <a:p>
                      <a:endParaRPr lang="en-US">
                        <a:solidFill>
                          <a:prstClr val="black"/>
                        </a:solidFill>
                      </a:endParaRPr>
                    </a:p>
                  </p:txBody>
                </p:sp>
                <p:sp>
                  <p:nvSpPr>
                    <p:cNvPr id="10307" name="Oval 352"/>
                    <p:cNvSpPr>
                      <a:spLocks noChangeArrowheads="1"/>
                    </p:cNvSpPr>
                    <p:nvPr/>
                  </p:nvSpPr>
                  <p:spPr bwMode="auto">
                    <a:xfrm>
                      <a:off x="5730" y="1243"/>
                      <a:ext cx="56" cy="71"/>
                    </a:xfrm>
                    <a:prstGeom prst="ellipse">
                      <a:avLst/>
                    </a:prstGeom>
                    <a:solidFill>
                      <a:srgbClr val="FF80FF"/>
                    </a:solidFill>
                    <a:ln w="12700">
                      <a:noFill/>
                      <a:round/>
                      <a:headEnd/>
                      <a:tailEnd/>
                    </a:ln>
                  </p:spPr>
                  <p:txBody>
                    <a:bodyPr wrap="none" anchor="ctr"/>
                    <a:lstStyle/>
                    <a:p>
                      <a:endParaRPr lang="en-US">
                        <a:solidFill>
                          <a:prstClr val="black"/>
                        </a:solidFill>
                      </a:endParaRPr>
                    </a:p>
                  </p:txBody>
                </p:sp>
                <p:sp>
                  <p:nvSpPr>
                    <p:cNvPr id="10308" name="Oval 353"/>
                    <p:cNvSpPr>
                      <a:spLocks noChangeArrowheads="1"/>
                    </p:cNvSpPr>
                    <p:nvPr/>
                  </p:nvSpPr>
                  <p:spPr bwMode="auto">
                    <a:xfrm>
                      <a:off x="5734" y="1248"/>
                      <a:ext cx="38" cy="48"/>
                    </a:xfrm>
                    <a:prstGeom prst="ellipse">
                      <a:avLst/>
                    </a:prstGeom>
                    <a:solidFill>
                      <a:srgbClr val="FFC0FF"/>
                    </a:solidFill>
                    <a:ln w="12700">
                      <a:noFill/>
                      <a:round/>
                      <a:headEnd/>
                      <a:tailEnd/>
                    </a:ln>
                  </p:spPr>
                  <p:txBody>
                    <a:bodyPr wrap="none" anchor="ctr"/>
                    <a:lstStyle/>
                    <a:p>
                      <a:endParaRPr lang="en-US">
                        <a:solidFill>
                          <a:prstClr val="black"/>
                        </a:solidFill>
                      </a:endParaRPr>
                    </a:p>
                  </p:txBody>
                </p:sp>
              </p:grpSp>
              <p:sp>
                <p:nvSpPr>
                  <p:cNvPr id="10297" name="Rectangle 354"/>
                  <p:cNvSpPr>
                    <a:spLocks noChangeArrowheads="1"/>
                  </p:cNvSpPr>
                  <p:nvPr/>
                </p:nvSpPr>
                <p:spPr bwMode="auto">
                  <a:xfrm>
                    <a:off x="384" y="2165"/>
                    <a:ext cx="768" cy="28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a:solidFill>
                          <a:prstClr val="black"/>
                        </a:solidFill>
                      </a:rPr>
                      <a:t>Hospitals</a:t>
                    </a:r>
                  </a:p>
                </p:txBody>
              </p:sp>
            </p:grpSp>
            <p:grpSp>
              <p:nvGrpSpPr>
                <p:cNvPr id="10417" name="Group 355"/>
                <p:cNvGrpSpPr>
                  <a:grpSpLocks/>
                </p:cNvGrpSpPr>
                <p:nvPr/>
              </p:nvGrpSpPr>
              <p:grpSpPr bwMode="auto">
                <a:xfrm>
                  <a:off x="2498" y="3120"/>
                  <a:ext cx="1053" cy="625"/>
                  <a:chOff x="4610" y="1195"/>
                  <a:chExt cx="1053" cy="625"/>
                </a:xfrm>
              </p:grpSpPr>
              <p:grpSp>
                <p:nvGrpSpPr>
                  <p:cNvPr id="10429" name="Group 356"/>
                  <p:cNvGrpSpPr>
                    <a:grpSpLocks/>
                  </p:cNvGrpSpPr>
                  <p:nvPr/>
                </p:nvGrpSpPr>
                <p:grpSpPr bwMode="auto">
                  <a:xfrm>
                    <a:off x="4979" y="1195"/>
                    <a:ext cx="290" cy="403"/>
                    <a:chOff x="5669" y="1191"/>
                    <a:chExt cx="326" cy="403"/>
                  </a:xfrm>
                </p:grpSpPr>
                <p:sp>
                  <p:nvSpPr>
                    <p:cNvPr id="10285" name="Oval 357"/>
                    <p:cNvSpPr>
                      <a:spLocks noChangeArrowheads="1"/>
                    </p:cNvSpPr>
                    <p:nvPr/>
                  </p:nvSpPr>
                  <p:spPr bwMode="auto">
                    <a:xfrm>
                      <a:off x="5669" y="1191"/>
                      <a:ext cx="326" cy="403"/>
                    </a:xfrm>
                    <a:prstGeom prst="ellipse">
                      <a:avLst/>
                    </a:prstGeom>
                    <a:solidFill>
                      <a:srgbClr val="200020"/>
                    </a:solidFill>
                    <a:ln w="12700">
                      <a:noFill/>
                      <a:round/>
                      <a:headEnd/>
                      <a:tailEnd/>
                    </a:ln>
                  </p:spPr>
                  <p:txBody>
                    <a:bodyPr wrap="none" anchor="ctr"/>
                    <a:lstStyle/>
                    <a:p>
                      <a:endParaRPr lang="en-US">
                        <a:solidFill>
                          <a:prstClr val="black"/>
                        </a:solidFill>
                      </a:endParaRPr>
                    </a:p>
                  </p:txBody>
                </p:sp>
                <p:sp>
                  <p:nvSpPr>
                    <p:cNvPr id="10287" name="Oval 359"/>
                    <p:cNvSpPr>
                      <a:spLocks noChangeArrowheads="1"/>
                    </p:cNvSpPr>
                    <p:nvPr/>
                  </p:nvSpPr>
                  <p:spPr bwMode="auto">
                    <a:xfrm>
                      <a:off x="5682" y="1200"/>
                      <a:ext cx="263" cy="325"/>
                    </a:xfrm>
                    <a:prstGeom prst="ellipse">
                      <a:avLst/>
                    </a:prstGeom>
                    <a:solidFill>
                      <a:srgbClr val="600060"/>
                    </a:solidFill>
                    <a:ln w="12700">
                      <a:noFill/>
                      <a:round/>
                      <a:headEnd/>
                      <a:tailEnd/>
                    </a:ln>
                  </p:spPr>
                  <p:txBody>
                    <a:bodyPr wrap="none" anchor="ctr"/>
                    <a:lstStyle/>
                    <a:p>
                      <a:endParaRPr lang="en-US">
                        <a:solidFill>
                          <a:prstClr val="black"/>
                        </a:solidFill>
                      </a:endParaRPr>
                    </a:p>
                  </p:txBody>
                </p:sp>
                <p:sp>
                  <p:nvSpPr>
                    <p:cNvPr id="10288" name="Oval 360"/>
                    <p:cNvSpPr>
                      <a:spLocks noChangeArrowheads="1"/>
                    </p:cNvSpPr>
                    <p:nvPr/>
                  </p:nvSpPr>
                  <p:spPr bwMode="auto">
                    <a:xfrm>
                      <a:off x="5689" y="1207"/>
                      <a:ext cx="230" cy="284"/>
                    </a:xfrm>
                    <a:prstGeom prst="ellipse">
                      <a:avLst/>
                    </a:prstGeom>
                    <a:solidFill>
                      <a:srgbClr val="800080"/>
                    </a:solidFill>
                    <a:ln w="12700">
                      <a:noFill/>
                      <a:round/>
                      <a:headEnd/>
                      <a:tailEnd/>
                    </a:ln>
                  </p:spPr>
                  <p:txBody>
                    <a:bodyPr wrap="none" anchor="ctr"/>
                    <a:lstStyle/>
                    <a:p>
                      <a:endParaRPr lang="en-US">
                        <a:solidFill>
                          <a:prstClr val="black"/>
                        </a:solidFill>
                      </a:endParaRPr>
                    </a:p>
                  </p:txBody>
                </p:sp>
                <p:sp>
                  <p:nvSpPr>
                    <p:cNvPr id="10289" name="Oval 361"/>
                    <p:cNvSpPr>
                      <a:spLocks noChangeArrowheads="1"/>
                    </p:cNvSpPr>
                    <p:nvPr/>
                  </p:nvSpPr>
                  <p:spPr bwMode="auto">
                    <a:xfrm>
                      <a:off x="5698" y="1213"/>
                      <a:ext cx="196" cy="243"/>
                    </a:xfrm>
                    <a:prstGeom prst="ellipse">
                      <a:avLst/>
                    </a:prstGeom>
                    <a:solidFill>
                      <a:srgbClr val="A000A0"/>
                    </a:solidFill>
                    <a:ln w="12700">
                      <a:noFill/>
                      <a:round/>
                      <a:headEnd/>
                      <a:tailEnd/>
                    </a:ln>
                  </p:spPr>
                  <p:txBody>
                    <a:bodyPr wrap="none" anchor="ctr"/>
                    <a:lstStyle/>
                    <a:p>
                      <a:endParaRPr lang="en-US">
                        <a:solidFill>
                          <a:prstClr val="black"/>
                        </a:solidFill>
                      </a:endParaRPr>
                    </a:p>
                  </p:txBody>
                </p:sp>
                <p:sp>
                  <p:nvSpPr>
                    <p:cNvPr id="10290" name="Oval 362"/>
                    <p:cNvSpPr>
                      <a:spLocks noChangeArrowheads="1"/>
                    </p:cNvSpPr>
                    <p:nvPr/>
                  </p:nvSpPr>
                  <p:spPr bwMode="auto">
                    <a:xfrm>
                      <a:off x="5705" y="1221"/>
                      <a:ext cx="162" cy="201"/>
                    </a:xfrm>
                    <a:prstGeom prst="ellipse">
                      <a:avLst/>
                    </a:prstGeom>
                    <a:solidFill>
                      <a:srgbClr val="C000C0"/>
                    </a:solidFill>
                    <a:ln w="12700">
                      <a:noFill/>
                      <a:round/>
                      <a:headEnd/>
                      <a:tailEnd/>
                    </a:ln>
                  </p:spPr>
                  <p:txBody>
                    <a:bodyPr wrap="none" anchor="ctr"/>
                    <a:lstStyle/>
                    <a:p>
                      <a:endParaRPr lang="en-US">
                        <a:solidFill>
                          <a:prstClr val="black"/>
                        </a:solidFill>
                      </a:endParaRPr>
                    </a:p>
                  </p:txBody>
                </p:sp>
                <p:sp>
                  <p:nvSpPr>
                    <p:cNvPr id="10291" name="Oval 363"/>
                    <p:cNvSpPr>
                      <a:spLocks noChangeArrowheads="1"/>
                    </p:cNvSpPr>
                    <p:nvPr/>
                  </p:nvSpPr>
                  <p:spPr bwMode="auto">
                    <a:xfrm>
                      <a:off x="5712" y="1229"/>
                      <a:ext cx="130" cy="161"/>
                    </a:xfrm>
                    <a:prstGeom prst="ellipse">
                      <a:avLst/>
                    </a:prstGeom>
                    <a:solidFill>
                      <a:srgbClr val="E000E0"/>
                    </a:solidFill>
                    <a:ln w="12700">
                      <a:noFill/>
                      <a:round/>
                      <a:headEnd/>
                      <a:tailEnd/>
                    </a:ln>
                  </p:spPr>
                  <p:txBody>
                    <a:bodyPr wrap="none" anchor="ctr"/>
                    <a:lstStyle/>
                    <a:p>
                      <a:endParaRPr lang="en-US">
                        <a:solidFill>
                          <a:prstClr val="black"/>
                        </a:solidFill>
                      </a:endParaRPr>
                    </a:p>
                  </p:txBody>
                </p:sp>
                <p:sp>
                  <p:nvSpPr>
                    <p:cNvPr id="10292" name="Oval 364"/>
                    <p:cNvSpPr>
                      <a:spLocks noChangeArrowheads="1"/>
                    </p:cNvSpPr>
                    <p:nvPr/>
                  </p:nvSpPr>
                  <p:spPr bwMode="auto">
                    <a:xfrm>
                      <a:off x="5720" y="1235"/>
                      <a:ext cx="96" cy="119"/>
                    </a:xfrm>
                    <a:prstGeom prst="ellipse">
                      <a:avLst/>
                    </a:prstGeom>
                    <a:solidFill>
                      <a:srgbClr val="FF00FF"/>
                    </a:solidFill>
                    <a:ln w="12700">
                      <a:noFill/>
                      <a:round/>
                      <a:headEnd/>
                      <a:tailEnd/>
                    </a:ln>
                  </p:spPr>
                  <p:txBody>
                    <a:bodyPr wrap="none" anchor="ctr"/>
                    <a:lstStyle/>
                    <a:p>
                      <a:endParaRPr lang="en-US">
                        <a:solidFill>
                          <a:prstClr val="black"/>
                        </a:solidFill>
                      </a:endParaRPr>
                    </a:p>
                  </p:txBody>
                </p:sp>
                <p:sp>
                  <p:nvSpPr>
                    <p:cNvPr id="10293" name="Oval 365"/>
                    <p:cNvSpPr>
                      <a:spLocks noChangeArrowheads="1"/>
                    </p:cNvSpPr>
                    <p:nvPr/>
                  </p:nvSpPr>
                  <p:spPr bwMode="auto">
                    <a:xfrm>
                      <a:off x="5726" y="1237"/>
                      <a:ext cx="77" cy="96"/>
                    </a:xfrm>
                    <a:prstGeom prst="ellipse">
                      <a:avLst/>
                    </a:prstGeom>
                    <a:solidFill>
                      <a:srgbClr val="FF40FF"/>
                    </a:solidFill>
                    <a:ln w="12700">
                      <a:noFill/>
                      <a:round/>
                      <a:headEnd/>
                      <a:tailEnd/>
                    </a:ln>
                  </p:spPr>
                  <p:txBody>
                    <a:bodyPr wrap="none" anchor="ctr"/>
                    <a:lstStyle/>
                    <a:p>
                      <a:endParaRPr lang="en-US">
                        <a:solidFill>
                          <a:prstClr val="black"/>
                        </a:solidFill>
                      </a:endParaRPr>
                    </a:p>
                  </p:txBody>
                </p:sp>
                <p:sp>
                  <p:nvSpPr>
                    <p:cNvPr id="10294" name="Oval 366"/>
                    <p:cNvSpPr>
                      <a:spLocks noChangeArrowheads="1"/>
                    </p:cNvSpPr>
                    <p:nvPr/>
                  </p:nvSpPr>
                  <p:spPr bwMode="auto">
                    <a:xfrm>
                      <a:off x="5730" y="1243"/>
                      <a:ext cx="56" cy="71"/>
                    </a:xfrm>
                    <a:prstGeom prst="ellipse">
                      <a:avLst/>
                    </a:prstGeom>
                    <a:solidFill>
                      <a:srgbClr val="FF80FF"/>
                    </a:solidFill>
                    <a:ln w="12700">
                      <a:noFill/>
                      <a:round/>
                      <a:headEnd/>
                      <a:tailEnd/>
                    </a:ln>
                  </p:spPr>
                  <p:txBody>
                    <a:bodyPr wrap="none" anchor="ctr"/>
                    <a:lstStyle/>
                    <a:p>
                      <a:endParaRPr lang="en-US">
                        <a:solidFill>
                          <a:prstClr val="black"/>
                        </a:solidFill>
                      </a:endParaRPr>
                    </a:p>
                  </p:txBody>
                </p:sp>
                <p:sp>
                  <p:nvSpPr>
                    <p:cNvPr id="10295" name="Oval 367"/>
                    <p:cNvSpPr>
                      <a:spLocks noChangeArrowheads="1"/>
                    </p:cNvSpPr>
                    <p:nvPr/>
                  </p:nvSpPr>
                  <p:spPr bwMode="auto">
                    <a:xfrm>
                      <a:off x="5734" y="1248"/>
                      <a:ext cx="38" cy="48"/>
                    </a:xfrm>
                    <a:prstGeom prst="ellipse">
                      <a:avLst/>
                    </a:prstGeom>
                    <a:solidFill>
                      <a:srgbClr val="FFC0FF"/>
                    </a:solidFill>
                    <a:ln w="12700">
                      <a:noFill/>
                      <a:round/>
                      <a:headEnd/>
                      <a:tailEnd/>
                    </a:ln>
                  </p:spPr>
                  <p:txBody>
                    <a:bodyPr wrap="none" anchor="ctr"/>
                    <a:lstStyle/>
                    <a:p>
                      <a:endParaRPr lang="en-US">
                        <a:solidFill>
                          <a:prstClr val="black"/>
                        </a:solidFill>
                      </a:endParaRPr>
                    </a:p>
                  </p:txBody>
                </p:sp>
              </p:grpSp>
              <p:sp>
                <p:nvSpPr>
                  <p:cNvPr id="10284" name="Rectangle 368"/>
                  <p:cNvSpPr>
                    <a:spLocks noChangeArrowheads="1"/>
                  </p:cNvSpPr>
                  <p:nvPr/>
                </p:nvSpPr>
                <p:spPr bwMode="auto">
                  <a:xfrm>
                    <a:off x="4610" y="1526"/>
                    <a:ext cx="1053" cy="294"/>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b="1" dirty="0" smtClean="0">
                        <a:solidFill>
                          <a:prstClr val="black"/>
                        </a:solidFill>
                      </a:rPr>
                      <a:t>Health</a:t>
                    </a:r>
                    <a:endParaRPr lang="en-US" b="1" dirty="0">
                      <a:solidFill>
                        <a:prstClr val="black"/>
                      </a:solidFill>
                    </a:endParaRPr>
                  </a:p>
                </p:txBody>
              </p:sp>
            </p:grpSp>
            <p:grpSp>
              <p:nvGrpSpPr>
                <p:cNvPr id="10442" name="Group 369"/>
                <p:cNvGrpSpPr>
                  <a:grpSpLocks/>
                </p:cNvGrpSpPr>
                <p:nvPr/>
              </p:nvGrpSpPr>
              <p:grpSpPr bwMode="auto">
                <a:xfrm>
                  <a:off x="1632" y="2064"/>
                  <a:ext cx="1053" cy="794"/>
                  <a:chOff x="4608" y="1195"/>
                  <a:chExt cx="1053" cy="794"/>
                </a:xfrm>
              </p:grpSpPr>
              <p:grpSp>
                <p:nvGrpSpPr>
                  <p:cNvPr id="10455" name="Group 370"/>
                  <p:cNvGrpSpPr>
                    <a:grpSpLocks/>
                  </p:cNvGrpSpPr>
                  <p:nvPr/>
                </p:nvGrpSpPr>
                <p:grpSpPr bwMode="auto">
                  <a:xfrm>
                    <a:off x="4979" y="1195"/>
                    <a:ext cx="290" cy="403"/>
                    <a:chOff x="5669" y="1191"/>
                    <a:chExt cx="326" cy="403"/>
                  </a:xfrm>
                </p:grpSpPr>
                <p:sp>
                  <p:nvSpPr>
                    <p:cNvPr id="10272" name="Oval 371"/>
                    <p:cNvSpPr>
                      <a:spLocks noChangeArrowheads="1"/>
                    </p:cNvSpPr>
                    <p:nvPr/>
                  </p:nvSpPr>
                  <p:spPr bwMode="auto">
                    <a:xfrm>
                      <a:off x="5669" y="1191"/>
                      <a:ext cx="326" cy="403"/>
                    </a:xfrm>
                    <a:prstGeom prst="ellipse">
                      <a:avLst/>
                    </a:prstGeom>
                    <a:solidFill>
                      <a:srgbClr val="200020"/>
                    </a:solidFill>
                    <a:ln w="12700">
                      <a:noFill/>
                      <a:round/>
                      <a:headEnd/>
                      <a:tailEnd/>
                    </a:ln>
                  </p:spPr>
                  <p:txBody>
                    <a:bodyPr wrap="none" anchor="ctr"/>
                    <a:lstStyle/>
                    <a:p>
                      <a:endParaRPr lang="en-US">
                        <a:solidFill>
                          <a:prstClr val="black"/>
                        </a:solidFill>
                      </a:endParaRPr>
                    </a:p>
                  </p:txBody>
                </p:sp>
                <p:sp>
                  <p:nvSpPr>
                    <p:cNvPr id="10273" name="Oval 372"/>
                    <p:cNvSpPr>
                      <a:spLocks noChangeArrowheads="1"/>
                    </p:cNvSpPr>
                    <p:nvPr/>
                  </p:nvSpPr>
                  <p:spPr bwMode="auto">
                    <a:xfrm>
                      <a:off x="5675" y="1194"/>
                      <a:ext cx="296" cy="366"/>
                    </a:xfrm>
                    <a:prstGeom prst="ellipse">
                      <a:avLst/>
                    </a:prstGeom>
                    <a:solidFill>
                      <a:srgbClr val="400040"/>
                    </a:solidFill>
                    <a:ln w="12700">
                      <a:noFill/>
                      <a:round/>
                      <a:headEnd/>
                      <a:tailEnd/>
                    </a:ln>
                  </p:spPr>
                  <p:txBody>
                    <a:bodyPr wrap="none" anchor="ctr"/>
                    <a:lstStyle/>
                    <a:p>
                      <a:endParaRPr lang="en-US">
                        <a:solidFill>
                          <a:prstClr val="black"/>
                        </a:solidFill>
                      </a:endParaRPr>
                    </a:p>
                  </p:txBody>
                </p:sp>
                <p:sp>
                  <p:nvSpPr>
                    <p:cNvPr id="10274" name="Oval 373"/>
                    <p:cNvSpPr>
                      <a:spLocks noChangeArrowheads="1"/>
                    </p:cNvSpPr>
                    <p:nvPr/>
                  </p:nvSpPr>
                  <p:spPr bwMode="auto">
                    <a:xfrm>
                      <a:off x="5682" y="1200"/>
                      <a:ext cx="263" cy="325"/>
                    </a:xfrm>
                    <a:prstGeom prst="ellipse">
                      <a:avLst/>
                    </a:prstGeom>
                    <a:solidFill>
                      <a:srgbClr val="600060"/>
                    </a:solidFill>
                    <a:ln w="12700">
                      <a:noFill/>
                      <a:round/>
                      <a:headEnd/>
                      <a:tailEnd/>
                    </a:ln>
                  </p:spPr>
                  <p:txBody>
                    <a:bodyPr wrap="none" anchor="ctr"/>
                    <a:lstStyle/>
                    <a:p>
                      <a:endParaRPr lang="en-US">
                        <a:solidFill>
                          <a:prstClr val="black"/>
                        </a:solidFill>
                      </a:endParaRPr>
                    </a:p>
                  </p:txBody>
                </p:sp>
                <p:sp>
                  <p:nvSpPr>
                    <p:cNvPr id="10275" name="Oval 374"/>
                    <p:cNvSpPr>
                      <a:spLocks noChangeArrowheads="1"/>
                    </p:cNvSpPr>
                    <p:nvPr/>
                  </p:nvSpPr>
                  <p:spPr bwMode="auto">
                    <a:xfrm>
                      <a:off x="5689" y="1207"/>
                      <a:ext cx="230" cy="284"/>
                    </a:xfrm>
                    <a:prstGeom prst="ellipse">
                      <a:avLst/>
                    </a:prstGeom>
                    <a:solidFill>
                      <a:srgbClr val="800080"/>
                    </a:solidFill>
                    <a:ln w="12700">
                      <a:noFill/>
                      <a:round/>
                      <a:headEnd/>
                      <a:tailEnd/>
                    </a:ln>
                  </p:spPr>
                  <p:txBody>
                    <a:bodyPr wrap="none" anchor="ctr"/>
                    <a:lstStyle/>
                    <a:p>
                      <a:endParaRPr lang="en-US">
                        <a:solidFill>
                          <a:prstClr val="black"/>
                        </a:solidFill>
                      </a:endParaRPr>
                    </a:p>
                  </p:txBody>
                </p:sp>
                <p:sp>
                  <p:nvSpPr>
                    <p:cNvPr id="10276" name="Oval 375"/>
                    <p:cNvSpPr>
                      <a:spLocks noChangeArrowheads="1"/>
                    </p:cNvSpPr>
                    <p:nvPr/>
                  </p:nvSpPr>
                  <p:spPr bwMode="auto">
                    <a:xfrm>
                      <a:off x="5698" y="1213"/>
                      <a:ext cx="196" cy="243"/>
                    </a:xfrm>
                    <a:prstGeom prst="ellipse">
                      <a:avLst/>
                    </a:prstGeom>
                    <a:solidFill>
                      <a:srgbClr val="A000A0"/>
                    </a:solidFill>
                    <a:ln w="12700">
                      <a:noFill/>
                      <a:round/>
                      <a:headEnd/>
                      <a:tailEnd/>
                    </a:ln>
                  </p:spPr>
                  <p:txBody>
                    <a:bodyPr wrap="none" anchor="ctr"/>
                    <a:lstStyle/>
                    <a:p>
                      <a:endParaRPr lang="en-US">
                        <a:solidFill>
                          <a:prstClr val="black"/>
                        </a:solidFill>
                      </a:endParaRPr>
                    </a:p>
                  </p:txBody>
                </p:sp>
                <p:sp>
                  <p:nvSpPr>
                    <p:cNvPr id="10277" name="Oval 376"/>
                    <p:cNvSpPr>
                      <a:spLocks noChangeArrowheads="1"/>
                    </p:cNvSpPr>
                    <p:nvPr/>
                  </p:nvSpPr>
                  <p:spPr bwMode="auto">
                    <a:xfrm>
                      <a:off x="5705" y="1221"/>
                      <a:ext cx="162" cy="201"/>
                    </a:xfrm>
                    <a:prstGeom prst="ellipse">
                      <a:avLst/>
                    </a:prstGeom>
                    <a:solidFill>
                      <a:srgbClr val="C000C0"/>
                    </a:solidFill>
                    <a:ln w="12700">
                      <a:noFill/>
                      <a:round/>
                      <a:headEnd/>
                      <a:tailEnd/>
                    </a:ln>
                  </p:spPr>
                  <p:txBody>
                    <a:bodyPr wrap="none" anchor="ctr"/>
                    <a:lstStyle/>
                    <a:p>
                      <a:endParaRPr lang="en-US">
                        <a:solidFill>
                          <a:prstClr val="black"/>
                        </a:solidFill>
                      </a:endParaRPr>
                    </a:p>
                  </p:txBody>
                </p:sp>
                <p:sp>
                  <p:nvSpPr>
                    <p:cNvPr id="10278" name="Oval 377"/>
                    <p:cNvSpPr>
                      <a:spLocks noChangeArrowheads="1"/>
                    </p:cNvSpPr>
                    <p:nvPr/>
                  </p:nvSpPr>
                  <p:spPr bwMode="auto">
                    <a:xfrm>
                      <a:off x="5712" y="1229"/>
                      <a:ext cx="130" cy="161"/>
                    </a:xfrm>
                    <a:prstGeom prst="ellipse">
                      <a:avLst/>
                    </a:prstGeom>
                    <a:solidFill>
                      <a:srgbClr val="E000E0"/>
                    </a:solidFill>
                    <a:ln w="12700">
                      <a:noFill/>
                      <a:round/>
                      <a:headEnd/>
                      <a:tailEnd/>
                    </a:ln>
                  </p:spPr>
                  <p:txBody>
                    <a:bodyPr wrap="none" anchor="ctr"/>
                    <a:lstStyle/>
                    <a:p>
                      <a:endParaRPr lang="en-US">
                        <a:solidFill>
                          <a:prstClr val="black"/>
                        </a:solidFill>
                      </a:endParaRPr>
                    </a:p>
                  </p:txBody>
                </p:sp>
                <p:sp>
                  <p:nvSpPr>
                    <p:cNvPr id="10279" name="Oval 378"/>
                    <p:cNvSpPr>
                      <a:spLocks noChangeArrowheads="1"/>
                    </p:cNvSpPr>
                    <p:nvPr/>
                  </p:nvSpPr>
                  <p:spPr bwMode="auto">
                    <a:xfrm>
                      <a:off x="5720" y="1235"/>
                      <a:ext cx="96" cy="119"/>
                    </a:xfrm>
                    <a:prstGeom prst="ellipse">
                      <a:avLst/>
                    </a:prstGeom>
                    <a:solidFill>
                      <a:srgbClr val="FF00FF"/>
                    </a:solidFill>
                    <a:ln w="12700">
                      <a:noFill/>
                      <a:round/>
                      <a:headEnd/>
                      <a:tailEnd/>
                    </a:ln>
                  </p:spPr>
                  <p:txBody>
                    <a:bodyPr wrap="none" anchor="ctr"/>
                    <a:lstStyle/>
                    <a:p>
                      <a:endParaRPr lang="en-US">
                        <a:solidFill>
                          <a:prstClr val="black"/>
                        </a:solidFill>
                      </a:endParaRPr>
                    </a:p>
                  </p:txBody>
                </p:sp>
                <p:sp>
                  <p:nvSpPr>
                    <p:cNvPr id="10280" name="Oval 379"/>
                    <p:cNvSpPr>
                      <a:spLocks noChangeArrowheads="1"/>
                    </p:cNvSpPr>
                    <p:nvPr/>
                  </p:nvSpPr>
                  <p:spPr bwMode="auto">
                    <a:xfrm>
                      <a:off x="5726" y="1237"/>
                      <a:ext cx="77" cy="96"/>
                    </a:xfrm>
                    <a:prstGeom prst="ellipse">
                      <a:avLst/>
                    </a:prstGeom>
                    <a:solidFill>
                      <a:srgbClr val="FF40FF"/>
                    </a:solidFill>
                    <a:ln w="12700">
                      <a:noFill/>
                      <a:round/>
                      <a:headEnd/>
                      <a:tailEnd/>
                    </a:ln>
                  </p:spPr>
                  <p:txBody>
                    <a:bodyPr wrap="none" anchor="ctr"/>
                    <a:lstStyle/>
                    <a:p>
                      <a:endParaRPr lang="en-US">
                        <a:solidFill>
                          <a:prstClr val="black"/>
                        </a:solidFill>
                      </a:endParaRPr>
                    </a:p>
                  </p:txBody>
                </p:sp>
                <p:sp>
                  <p:nvSpPr>
                    <p:cNvPr id="10281" name="Oval 380"/>
                    <p:cNvSpPr>
                      <a:spLocks noChangeArrowheads="1"/>
                    </p:cNvSpPr>
                    <p:nvPr/>
                  </p:nvSpPr>
                  <p:spPr bwMode="auto">
                    <a:xfrm>
                      <a:off x="5730" y="1243"/>
                      <a:ext cx="56" cy="71"/>
                    </a:xfrm>
                    <a:prstGeom prst="ellipse">
                      <a:avLst/>
                    </a:prstGeom>
                    <a:solidFill>
                      <a:srgbClr val="FF80FF"/>
                    </a:solidFill>
                    <a:ln w="12700">
                      <a:noFill/>
                      <a:round/>
                      <a:headEnd/>
                      <a:tailEnd/>
                    </a:ln>
                  </p:spPr>
                  <p:txBody>
                    <a:bodyPr wrap="none" anchor="ctr"/>
                    <a:lstStyle/>
                    <a:p>
                      <a:endParaRPr lang="en-US">
                        <a:solidFill>
                          <a:prstClr val="black"/>
                        </a:solidFill>
                      </a:endParaRPr>
                    </a:p>
                  </p:txBody>
                </p:sp>
                <p:sp>
                  <p:nvSpPr>
                    <p:cNvPr id="10282" name="Oval 381"/>
                    <p:cNvSpPr>
                      <a:spLocks noChangeArrowheads="1"/>
                    </p:cNvSpPr>
                    <p:nvPr/>
                  </p:nvSpPr>
                  <p:spPr bwMode="auto">
                    <a:xfrm>
                      <a:off x="5734" y="1248"/>
                      <a:ext cx="38" cy="48"/>
                    </a:xfrm>
                    <a:prstGeom prst="ellipse">
                      <a:avLst/>
                    </a:prstGeom>
                    <a:solidFill>
                      <a:srgbClr val="FFC0FF"/>
                    </a:solidFill>
                    <a:ln w="12700">
                      <a:noFill/>
                      <a:round/>
                      <a:headEnd/>
                      <a:tailEnd/>
                    </a:ln>
                  </p:spPr>
                  <p:txBody>
                    <a:bodyPr wrap="none" anchor="ctr"/>
                    <a:lstStyle/>
                    <a:p>
                      <a:endParaRPr lang="en-US">
                        <a:solidFill>
                          <a:prstClr val="black"/>
                        </a:solidFill>
                      </a:endParaRPr>
                    </a:p>
                  </p:txBody>
                </p:sp>
              </p:grpSp>
              <p:sp>
                <p:nvSpPr>
                  <p:cNvPr id="10271" name="Rectangle 382"/>
                  <p:cNvSpPr>
                    <a:spLocks noChangeArrowheads="1"/>
                  </p:cNvSpPr>
                  <p:nvPr/>
                </p:nvSpPr>
                <p:spPr bwMode="auto">
                  <a:xfrm>
                    <a:off x="4608" y="1537"/>
                    <a:ext cx="1053" cy="45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1600" b="1">
                        <a:solidFill>
                          <a:prstClr val="black"/>
                        </a:solidFill>
                      </a:rPr>
                      <a:t>Drug Treatment</a:t>
                    </a:r>
                  </a:p>
                </p:txBody>
              </p:sp>
            </p:grpSp>
          </p:grpSp>
        </p:grpSp>
      </p:grpSp>
      <p:pic>
        <p:nvPicPr>
          <p:cNvPr id="397" name="Picture 396" descr="http://lh5.ggpht.com/_HbxfX4sSsyM/SdOliEo9tMI/AAAAAAAACqk/WJae5pyoEJk/tjpdc_map.jpg"/>
          <p:cNvPicPr/>
          <p:nvPr/>
        </p:nvPicPr>
        <p:blipFill>
          <a:blip r:embed="rId3" cstate="print"/>
          <a:srcRect/>
          <a:stretch>
            <a:fillRect/>
          </a:stretch>
        </p:blipFill>
        <p:spPr bwMode="auto">
          <a:xfrm>
            <a:off x="3657600" y="3276600"/>
            <a:ext cx="1143000"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Community Health Improvement Process</a:t>
            </a:r>
            <a:endParaRPr lang="en-US" dirty="0">
              <a:solidFill>
                <a:schemeClr val="accent1">
                  <a:satMod val="150000"/>
                </a:schemeClr>
              </a:solidFill>
            </a:endParaRPr>
          </a:p>
        </p:txBody>
      </p:sp>
      <p:sp>
        <p:nvSpPr>
          <p:cNvPr id="16387" name="Content Placeholder 2"/>
          <p:cNvSpPr>
            <a:spLocks noGrp="1"/>
          </p:cNvSpPr>
          <p:nvPr>
            <p:ph idx="1"/>
          </p:nvPr>
        </p:nvSpPr>
        <p:spPr/>
        <p:txBody>
          <a:bodyPr/>
          <a:lstStyle/>
          <a:p>
            <a:pPr marL="631825" indent="-514350" eaLnBrk="1" hangingPunct="1">
              <a:buFont typeface="Wingdings 2" pitchFamily="18" charset="2"/>
              <a:buNone/>
            </a:pPr>
            <a:r>
              <a:rPr lang="en-US" b="1" u="sng" smtClean="0"/>
              <a:t>Community Health Assessment</a:t>
            </a:r>
            <a:r>
              <a:rPr lang="en-US" smtClean="0"/>
              <a:t>:</a:t>
            </a:r>
          </a:p>
          <a:p>
            <a:pPr marL="631825" indent="-514350" eaLnBrk="1" hangingPunct="1">
              <a:buFont typeface="Wingdings 2" pitchFamily="18" charset="2"/>
              <a:buNone/>
            </a:pPr>
            <a:r>
              <a:rPr lang="en-US" smtClean="0"/>
              <a:t>	</a:t>
            </a:r>
          </a:p>
          <a:p>
            <a:pPr lvl="1" indent="-319088" eaLnBrk="1" hangingPunct="1">
              <a:spcBef>
                <a:spcPct val="0"/>
              </a:spcBef>
            </a:pPr>
            <a:r>
              <a:rPr lang="en-US" smtClean="0"/>
              <a:t>Process to systematically collect and analyze </a:t>
            </a:r>
            <a:r>
              <a:rPr lang="en-US" b="1" smtClean="0"/>
              <a:t>qualitative and quantitative data </a:t>
            </a:r>
            <a:r>
              <a:rPr lang="en-US" smtClean="0"/>
              <a:t>from a variety of sources within a specific community.  </a:t>
            </a:r>
          </a:p>
          <a:p>
            <a:pPr lvl="1" indent="-319088" eaLnBrk="1" hangingPunct="1">
              <a:spcBef>
                <a:spcPct val="0"/>
              </a:spcBef>
              <a:buFont typeface="Wingdings" pitchFamily="2" charset="2"/>
              <a:buNone/>
            </a:pPr>
            <a:endParaRPr lang="en-US" smtClean="0"/>
          </a:p>
          <a:p>
            <a:pPr lvl="1" indent="-319088" eaLnBrk="1" hangingPunct="1">
              <a:spcBef>
                <a:spcPct val="0"/>
              </a:spcBef>
              <a:buFont typeface="Wingdings 2" pitchFamily="18" charset="2"/>
              <a:buChar char=""/>
            </a:pPr>
            <a:r>
              <a:rPr lang="en-US" smtClean="0"/>
              <a:t>Engages with community members and Local Public Health System partners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Community Health Improvement Process</a:t>
            </a:r>
            <a:endParaRPr lang="en-US" dirty="0">
              <a:solidFill>
                <a:schemeClr val="accent1">
                  <a:satMod val="150000"/>
                </a:schemeClr>
              </a:solidFill>
            </a:endParaRPr>
          </a:p>
        </p:txBody>
      </p:sp>
      <p:sp>
        <p:nvSpPr>
          <p:cNvPr id="17411" name="Content Placeholder 2"/>
          <p:cNvSpPr>
            <a:spLocks noGrp="1"/>
          </p:cNvSpPr>
          <p:nvPr>
            <p:ph idx="1"/>
          </p:nvPr>
        </p:nvSpPr>
        <p:spPr/>
        <p:txBody>
          <a:bodyPr/>
          <a:lstStyle/>
          <a:p>
            <a:pPr marL="631825" indent="-514350" eaLnBrk="1" hangingPunct="1">
              <a:buFont typeface="Wingdings 2" pitchFamily="18" charset="2"/>
              <a:buAutoNum type="arabicPeriod" startAt="2"/>
            </a:pPr>
            <a:r>
              <a:rPr lang="en-US" b="1" u="sng" smtClean="0"/>
              <a:t>Community Health Improvement Plan</a:t>
            </a:r>
            <a:r>
              <a:rPr lang="en-US" smtClean="0"/>
              <a:t>: </a:t>
            </a:r>
            <a:r>
              <a:rPr lang="en-US" b="1" smtClean="0"/>
              <a:t> </a:t>
            </a:r>
          </a:p>
          <a:p>
            <a:pPr marL="631825" indent="-514350" eaLnBrk="1" hangingPunct="1">
              <a:buFont typeface="Wingdings 2" pitchFamily="18" charset="2"/>
              <a:buNone/>
            </a:pPr>
            <a:endParaRPr lang="en-US" sz="1400" b="1" smtClean="0"/>
          </a:p>
          <a:p>
            <a:pPr marL="923925" lvl="1" indent="-514350" eaLnBrk="1" hangingPunct="1"/>
            <a:r>
              <a:rPr lang="en-US" smtClean="0"/>
              <a:t>Action-oriented plan </a:t>
            </a:r>
          </a:p>
          <a:p>
            <a:pPr marL="923925" lvl="1" indent="-514350" eaLnBrk="1" hangingPunct="1">
              <a:buFont typeface="Wingdings" pitchFamily="2" charset="2"/>
              <a:buNone/>
            </a:pPr>
            <a:endParaRPr lang="en-US" sz="1200" smtClean="0"/>
          </a:p>
          <a:p>
            <a:pPr marL="923925" lvl="1" indent="-514350" eaLnBrk="1" hangingPunct="1"/>
            <a:r>
              <a:rPr lang="en-US" smtClean="0"/>
              <a:t>Details how community health priorities (based on Community Health Assessment findings and community/LPHS input) will be addressed</a:t>
            </a:r>
          </a:p>
          <a:p>
            <a:pPr marL="923925" lvl="1" indent="-514350" eaLnBrk="1" hangingPunct="1">
              <a:buFont typeface="Wingdings" pitchFamily="2" charset="2"/>
              <a:buNone/>
            </a:pPr>
            <a:endParaRPr lang="en-US" sz="1200" smtClean="0"/>
          </a:p>
          <a:p>
            <a:pPr marL="631825" indent="-514350" eaLnBrk="1" hangingPunct="1">
              <a:buFont typeface="Wingdings 2" pitchFamily="18" charset="2"/>
              <a:buNone/>
            </a:pP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tohealth.jpg"/>
          <p:cNvPicPr>
            <a:picLocks noChangeAspect="1"/>
          </p:cNvPicPr>
          <p:nvPr/>
        </p:nvPicPr>
        <p:blipFill>
          <a:blip r:embed="rId3" cstate="print"/>
          <a:stretch>
            <a:fillRect/>
          </a:stretch>
        </p:blipFill>
        <p:spPr>
          <a:xfrm>
            <a:off x="152400" y="0"/>
            <a:ext cx="8991600" cy="6846410"/>
          </a:xfrm>
          <a:prstGeom prst="rect">
            <a:avLst/>
          </a:prstGeom>
          <a:ln w="228600" cap="sq" cmpd="thickThin">
            <a:solidFill>
              <a:srgbClr val="000000"/>
            </a:solidFill>
            <a:prstDash val="solid"/>
            <a:miter lim="800000"/>
          </a:ln>
          <a:effectLst>
            <a:innerShdw blurRad="76200">
              <a:srgbClr val="000000"/>
            </a:innerShdw>
          </a:effectLst>
        </p:spPr>
      </p:pic>
      <p:sp>
        <p:nvSpPr>
          <p:cNvPr id="3076" name="Rectangle 5"/>
          <p:cNvSpPr>
            <a:spLocks noGrp="1" noChangeArrowheads="1"/>
          </p:cNvSpPr>
          <p:nvPr>
            <p:ph type="title"/>
          </p:nvPr>
        </p:nvSpPr>
        <p:spPr>
          <a:xfrm>
            <a:off x="0" y="2514600"/>
            <a:ext cx="9144000" cy="1828800"/>
          </a:xfrm>
        </p:spPr>
        <p:txBody>
          <a:bodyPr>
            <a:noAutofit/>
          </a:bodyPr>
          <a:lstStyle/>
          <a:p>
            <a:pPr eaLnBrk="1" hangingPunct="1"/>
            <a:r>
              <a:rPr lang="en-US" sz="3200" dirty="0" smtClean="0">
                <a:solidFill>
                  <a:srgbClr val="002060"/>
                </a:solidFill>
                <a:latin typeface="Rockwell Extra Bold" pitchFamily="18" charset="0"/>
              </a:rPr>
              <a:t>VA Planning District 10:</a:t>
            </a:r>
            <a:r>
              <a:rPr lang="en-US" sz="3200" dirty="0">
                <a:solidFill>
                  <a:srgbClr val="002060"/>
                </a:solidFill>
                <a:latin typeface="Rockwell Extra Bold" pitchFamily="18" charset="0"/>
              </a:rPr>
              <a:t/>
            </a:r>
            <a:br>
              <a:rPr lang="en-US" sz="3200" dirty="0">
                <a:solidFill>
                  <a:srgbClr val="002060"/>
                </a:solidFill>
                <a:latin typeface="Rockwell Extra Bold" pitchFamily="18" charset="0"/>
              </a:rPr>
            </a:br>
            <a:r>
              <a:rPr lang="en-US" sz="3200" i="1" dirty="0" smtClean="0">
                <a:solidFill>
                  <a:srgbClr val="002060"/>
                </a:solidFill>
                <a:latin typeface="Rockwell Extra Bold" pitchFamily="18" charset="0"/>
              </a:rPr>
              <a:t>Thomas Jefferson Health District</a:t>
            </a:r>
            <a:r>
              <a:rPr lang="en-US" sz="3600" dirty="0" smtClean="0">
                <a:solidFill>
                  <a:srgbClr val="002060"/>
                </a:solidFill>
                <a:latin typeface="Rockwell Extra Bold" pitchFamily="18" charset="0"/>
              </a:rPr>
              <a:t/>
            </a:r>
            <a:br>
              <a:rPr lang="en-US" sz="3600" dirty="0" smtClean="0">
                <a:solidFill>
                  <a:srgbClr val="002060"/>
                </a:solidFill>
                <a:latin typeface="Rockwell Extra Bold" pitchFamily="18" charset="0"/>
              </a:rPr>
            </a:br>
            <a:r>
              <a:rPr lang="en-US" sz="3600" dirty="0" smtClean="0">
                <a:solidFill>
                  <a:srgbClr val="002060"/>
                </a:solidFill>
                <a:latin typeface="Rockwell Extra Bold" pitchFamily="18" charset="0"/>
              </a:rPr>
              <a:t>Community Health Improvement Plan</a:t>
            </a:r>
          </a:p>
        </p:txBody>
      </p:sp>
      <p:sp>
        <p:nvSpPr>
          <p:cNvPr id="3077" name="Text Box 6"/>
          <p:cNvSpPr txBox="1">
            <a:spLocks noChangeArrowheads="1"/>
          </p:cNvSpPr>
          <p:nvPr/>
        </p:nvSpPr>
        <p:spPr bwMode="auto">
          <a:xfrm>
            <a:off x="152400" y="1676400"/>
            <a:ext cx="8839200" cy="707886"/>
          </a:xfrm>
          <a:prstGeom prst="rect">
            <a:avLst/>
          </a:prstGeom>
          <a:noFill/>
          <a:ln w="9525">
            <a:noFill/>
            <a:miter lim="800000"/>
            <a:headEnd/>
            <a:tailEnd/>
          </a:ln>
        </p:spPr>
        <p:txBody>
          <a:bodyPr wrap="square">
            <a:spAutoFit/>
          </a:bodyPr>
          <a:lstStyle/>
          <a:p>
            <a:pPr algn="ctr">
              <a:spcBef>
                <a:spcPct val="50000"/>
              </a:spcBef>
            </a:pPr>
            <a:r>
              <a:rPr lang="en-US" sz="2000" b="1" i="1" dirty="0">
                <a:solidFill>
                  <a:prstClr val="black"/>
                </a:solidFill>
                <a:latin typeface="Rockwell Extra Bold" pitchFamily="18" charset="0"/>
              </a:rPr>
              <a:t>Mobilizing for Action through Planning and Partnerships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12"/>
          <p:cNvCxnSpPr>
            <a:cxnSpLocks noChangeShapeType="1"/>
          </p:cNvCxnSpPr>
          <p:nvPr/>
        </p:nvCxnSpPr>
        <p:spPr bwMode="auto">
          <a:xfrm>
            <a:off x="1447800" y="2286000"/>
            <a:ext cx="1295400" cy="1600200"/>
          </a:xfrm>
          <a:prstGeom prst="straightConnector1">
            <a:avLst/>
          </a:prstGeom>
          <a:noFill/>
          <a:ln w="6350" cap="rnd" algn="ctr">
            <a:solidFill>
              <a:srgbClr val="672020"/>
            </a:solidFill>
            <a:round/>
            <a:headEnd/>
            <a:tailEnd type="arrow" w="med" len="med"/>
          </a:ln>
        </p:spPr>
      </p:cxnSp>
      <p:sp>
        <p:nvSpPr>
          <p:cNvPr id="5" name="TextBox 4"/>
          <p:cNvSpPr txBox="1"/>
          <p:nvPr/>
        </p:nvSpPr>
        <p:spPr>
          <a:xfrm>
            <a:off x="1981200" y="152400"/>
            <a:ext cx="5029200" cy="123825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marL="282575" indent="-282575">
              <a:buFontTx/>
              <a:buAutoNum type="arabicPeriod"/>
              <a:defRPr/>
            </a:pPr>
            <a:r>
              <a:rPr lang="en-US" b="1">
                <a:solidFill>
                  <a:srgbClr val="168BBA"/>
                </a:solidFill>
              </a:rPr>
              <a:t>Locality CHA Councils</a:t>
            </a:r>
          </a:p>
          <a:p>
            <a:pPr marL="282575" indent="-282575">
              <a:buFont typeface="Arial" charset="0"/>
              <a:buChar char="•"/>
              <a:defRPr/>
            </a:pPr>
            <a:r>
              <a:rPr lang="en-US" b="1">
                <a:solidFill>
                  <a:srgbClr val="000000"/>
                </a:solidFill>
              </a:rPr>
              <a:t>Review, discuss and determine need for additional  quantitative  and qualitative data</a:t>
            </a:r>
          </a:p>
          <a:p>
            <a:pPr marL="282575" indent="-282575">
              <a:buFont typeface="Arial" charset="0"/>
              <a:buChar char="•"/>
              <a:defRPr/>
            </a:pPr>
            <a:r>
              <a:rPr lang="en-US" b="1">
                <a:solidFill>
                  <a:srgbClr val="000000"/>
                </a:solidFill>
              </a:rPr>
              <a:t>Prioritize health issues</a:t>
            </a:r>
          </a:p>
        </p:txBody>
      </p:sp>
      <p:sp>
        <p:nvSpPr>
          <p:cNvPr id="8" name="TextBox 7"/>
          <p:cNvSpPr txBox="1"/>
          <p:nvPr/>
        </p:nvSpPr>
        <p:spPr>
          <a:xfrm>
            <a:off x="3429000" y="1752600"/>
            <a:ext cx="1219200" cy="414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solidFill>
                  <a:prstClr val="black"/>
                </a:solidFill>
              </a:rPr>
              <a:t>Fluvanna</a:t>
            </a:r>
          </a:p>
        </p:txBody>
      </p:sp>
      <p:sp>
        <p:nvSpPr>
          <p:cNvPr id="9" name="TextBox 8"/>
          <p:cNvSpPr txBox="1"/>
          <p:nvPr/>
        </p:nvSpPr>
        <p:spPr>
          <a:xfrm>
            <a:off x="4953000" y="1752600"/>
            <a:ext cx="1066800" cy="414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solidFill>
                  <a:prstClr val="black"/>
                </a:solidFill>
              </a:rPr>
              <a:t>Greene</a:t>
            </a:r>
          </a:p>
        </p:txBody>
      </p:sp>
      <p:sp>
        <p:nvSpPr>
          <p:cNvPr id="10" name="TextBox 9"/>
          <p:cNvSpPr txBox="1"/>
          <p:nvPr/>
        </p:nvSpPr>
        <p:spPr>
          <a:xfrm>
            <a:off x="6400800" y="1752600"/>
            <a:ext cx="990600" cy="414338"/>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solidFill>
                  <a:prstClr val="black"/>
                </a:solidFill>
              </a:rPr>
              <a:t>Louisa</a:t>
            </a:r>
          </a:p>
        </p:txBody>
      </p:sp>
      <p:sp>
        <p:nvSpPr>
          <p:cNvPr id="11" name="TextBox 10"/>
          <p:cNvSpPr txBox="1"/>
          <p:nvPr/>
        </p:nvSpPr>
        <p:spPr>
          <a:xfrm>
            <a:off x="7696200" y="1752600"/>
            <a:ext cx="914400" cy="414338"/>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solidFill>
                  <a:prstClr val="black"/>
                </a:solidFill>
              </a:rPr>
              <a:t>Nelson</a:t>
            </a:r>
          </a:p>
        </p:txBody>
      </p:sp>
      <p:cxnSp>
        <p:nvCxnSpPr>
          <p:cNvPr id="18440" name="Straight Arrow Connector 12"/>
          <p:cNvCxnSpPr>
            <a:cxnSpLocks noChangeShapeType="1"/>
          </p:cNvCxnSpPr>
          <p:nvPr/>
        </p:nvCxnSpPr>
        <p:spPr bwMode="auto">
          <a:xfrm>
            <a:off x="2590800" y="2286000"/>
            <a:ext cx="838200" cy="1676400"/>
          </a:xfrm>
          <a:prstGeom prst="straightConnector1">
            <a:avLst/>
          </a:prstGeom>
          <a:noFill/>
          <a:ln w="6350" cap="rnd" algn="ctr">
            <a:solidFill>
              <a:srgbClr val="672020"/>
            </a:solidFill>
            <a:round/>
            <a:headEnd/>
            <a:tailEnd type="arrow" w="med" len="med"/>
          </a:ln>
        </p:spPr>
      </p:cxnSp>
      <p:cxnSp>
        <p:nvCxnSpPr>
          <p:cNvPr id="18441" name="Straight Arrow Connector 14"/>
          <p:cNvCxnSpPr>
            <a:cxnSpLocks noChangeShapeType="1"/>
          </p:cNvCxnSpPr>
          <p:nvPr/>
        </p:nvCxnSpPr>
        <p:spPr bwMode="auto">
          <a:xfrm flipH="1">
            <a:off x="4191000" y="2209800"/>
            <a:ext cx="1588" cy="1752600"/>
          </a:xfrm>
          <a:prstGeom prst="straightConnector1">
            <a:avLst/>
          </a:prstGeom>
          <a:noFill/>
          <a:ln w="6350" cap="rnd" algn="ctr">
            <a:solidFill>
              <a:srgbClr val="672020"/>
            </a:solidFill>
            <a:round/>
            <a:headEnd/>
            <a:tailEnd type="arrow" w="med" len="med"/>
          </a:ln>
        </p:spPr>
      </p:cxnSp>
      <p:cxnSp>
        <p:nvCxnSpPr>
          <p:cNvPr id="18442" name="Straight Arrow Connector 16"/>
          <p:cNvCxnSpPr>
            <a:cxnSpLocks noChangeShapeType="1"/>
            <a:stCxn id="9" idx="2"/>
          </p:cNvCxnSpPr>
          <p:nvPr/>
        </p:nvCxnSpPr>
        <p:spPr bwMode="auto">
          <a:xfrm flipH="1">
            <a:off x="5446712" y="2166938"/>
            <a:ext cx="39688" cy="1771650"/>
          </a:xfrm>
          <a:prstGeom prst="straightConnector1">
            <a:avLst/>
          </a:prstGeom>
          <a:noFill/>
          <a:ln w="6350" cap="rnd" algn="ctr">
            <a:solidFill>
              <a:srgbClr val="672020"/>
            </a:solidFill>
            <a:round/>
            <a:headEnd/>
            <a:tailEnd type="arrow" w="med" len="med"/>
          </a:ln>
        </p:spPr>
      </p:cxnSp>
      <p:cxnSp>
        <p:nvCxnSpPr>
          <p:cNvPr id="18443" name="Straight Arrow Connector 18"/>
          <p:cNvCxnSpPr>
            <a:cxnSpLocks noChangeShapeType="1"/>
          </p:cNvCxnSpPr>
          <p:nvPr/>
        </p:nvCxnSpPr>
        <p:spPr bwMode="auto">
          <a:xfrm flipH="1">
            <a:off x="6096000" y="2209800"/>
            <a:ext cx="839788" cy="1752600"/>
          </a:xfrm>
          <a:prstGeom prst="straightConnector1">
            <a:avLst/>
          </a:prstGeom>
          <a:noFill/>
          <a:ln w="6350" cap="rnd" algn="ctr">
            <a:solidFill>
              <a:srgbClr val="672020"/>
            </a:solidFill>
            <a:round/>
            <a:headEnd/>
            <a:tailEnd type="arrow" w="med" len="med"/>
          </a:ln>
        </p:spPr>
      </p:cxnSp>
      <p:cxnSp>
        <p:nvCxnSpPr>
          <p:cNvPr id="18444" name="Straight Arrow Connector 20"/>
          <p:cNvCxnSpPr>
            <a:cxnSpLocks noChangeShapeType="1"/>
            <a:stCxn id="11" idx="2"/>
          </p:cNvCxnSpPr>
          <p:nvPr/>
        </p:nvCxnSpPr>
        <p:spPr bwMode="auto">
          <a:xfrm flipH="1">
            <a:off x="6858000" y="2166938"/>
            <a:ext cx="1295400" cy="1795462"/>
          </a:xfrm>
          <a:prstGeom prst="straightConnector1">
            <a:avLst/>
          </a:prstGeom>
          <a:noFill/>
          <a:ln w="6350" cap="rnd" algn="ctr">
            <a:solidFill>
              <a:srgbClr val="672020"/>
            </a:solidFill>
            <a:round/>
            <a:headEnd/>
            <a:tailEnd type="arrow" w="med" len="med"/>
          </a:ln>
        </p:spPr>
      </p:cxnSp>
      <p:sp>
        <p:nvSpPr>
          <p:cNvPr id="22" name="TextBox 21"/>
          <p:cNvSpPr txBox="1"/>
          <p:nvPr/>
        </p:nvSpPr>
        <p:spPr>
          <a:xfrm>
            <a:off x="2057400" y="3962400"/>
            <a:ext cx="5334000" cy="1512888"/>
          </a:xfrm>
          <a:prstGeom prst="rect">
            <a:avLst/>
          </a:prstGeom>
          <a:solidFill>
            <a:schemeClr val="accent3">
              <a:lumMod val="20000"/>
              <a:lumOff val="80000"/>
            </a:schemeClr>
          </a:solidFill>
          <a:ln>
            <a:solidFill>
              <a:srgbClr val="7030A0"/>
            </a:solidFill>
          </a:ln>
        </p:spPr>
        <p:style>
          <a:lnRef idx="2">
            <a:schemeClr val="accent1"/>
          </a:lnRef>
          <a:fillRef idx="1">
            <a:schemeClr val="lt1"/>
          </a:fillRef>
          <a:effectRef idx="0">
            <a:schemeClr val="accent1"/>
          </a:effectRef>
          <a:fontRef idx="minor">
            <a:schemeClr val="dk1"/>
          </a:fontRef>
        </p:style>
        <p:txBody>
          <a:bodyPr>
            <a:spAutoFit/>
          </a:bodyPr>
          <a:lstStyle/>
          <a:p>
            <a:pPr marL="342900" indent="-342900">
              <a:buFontTx/>
              <a:buAutoNum type="arabicPeriod" startAt="2"/>
              <a:defRPr/>
            </a:pPr>
            <a:r>
              <a:rPr lang="en-US" b="1" dirty="0">
                <a:solidFill>
                  <a:srgbClr val="7030A0"/>
                </a:solidFill>
              </a:rPr>
              <a:t>TJHD CHIP Committee</a:t>
            </a:r>
          </a:p>
          <a:p>
            <a:pPr marL="342900" indent="-342900">
              <a:buFont typeface="Arial" charset="0"/>
              <a:buChar char="•"/>
              <a:defRPr/>
            </a:pPr>
            <a:r>
              <a:rPr lang="en-US" b="1" dirty="0">
                <a:solidFill>
                  <a:srgbClr val="000000"/>
                </a:solidFill>
              </a:rPr>
              <a:t>Decide  health questions for PD 10 phone survey </a:t>
            </a:r>
          </a:p>
          <a:p>
            <a:pPr marL="342900" indent="-342900">
              <a:buFont typeface="Arial" charset="0"/>
              <a:buChar char="•"/>
              <a:defRPr/>
            </a:pPr>
            <a:r>
              <a:rPr lang="en-US" b="1" dirty="0">
                <a:solidFill>
                  <a:srgbClr val="000000"/>
                </a:solidFill>
              </a:rPr>
              <a:t>Conduct Forces of Change assessment</a:t>
            </a:r>
          </a:p>
          <a:p>
            <a:pPr marL="342900" indent="-342900">
              <a:buFont typeface="Arial" charset="0"/>
              <a:buChar char="•"/>
              <a:defRPr/>
            </a:pPr>
            <a:r>
              <a:rPr lang="en-US" b="1" dirty="0">
                <a:solidFill>
                  <a:srgbClr val="000000"/>
                </a:solidFill>
              </a:rPr>
              <a:t>Complete Community Health Improvement Plan for PD 10</a:t>
            </a:r>
          </a:p>
        </p:txBody>
      </p:sp>
      <p:sp>
        <p:nvSpPr>
          <p:cNvPr id="23" name="TextBox 22"/>
          <p:cNvSpPr txBox="1"/>
          <p:nvPr/>
        </p:nvSpPr>
        <p:spPr>
          <a:xfrm>
            <a:off x="2590800" y="5791200"/>
            <a:ext cx="3810000" cy="688975"/>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a:spAutoFit/>
          </a:bodyPr>
          <a:lstStyle/>
          <a:p>
            <a:pPr>
              <a:buFont typeface="Arial" pitchFamily="34" charset="0"/>
              <a:buChar char="•"/>
              <a:defRPr/>
            </a:pPr>
            <a:r>
              <a:rPr lang="en-US" dirty="0">
                <a:solidFill>
                  <a:prstClr val="black"/>
                </a:solidFill>
              </a:rPr>
              <a:t>  Two reps per CHA locality council</a:t>
            </a:r>
          </a:p>
          <a:p>
            <a:pPr>
              <a:buFont typeface="Arial" pitchFamily="34" charset="0"/>
              <a:buChar char="•"/>
              <a:defRPr/>
            </a:pPr>
            <a:r>
              <a:rPr lang="en-US" dirty="0">
                <a:solidFill>
                  <a:prstClr val="black"/>
                </a:solidFill>
              </a:rPr>
              <a:t>  District-wide agencies serving PD10</a:t>
            </a:r>
          </a:p>
        </p:txBody>
      </p:sp>
      <p:sp>
        <p:nvSpPr>
          <p:cNvPr id="24" name="TextBox 23"/>
          <p:cNvSpPr txBox="1"/>
          <p:nvPr/>
        </p:nvSpPr>
        <p:spPr>
          <a:xfrm>
            <a:off x="2057400" y="2514600"/>
            <a:ext cx="52578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Arial" pitchFamily="34" charset="0"/>
              <a:buChar char="•"/>
              <a:defRPr/>
            </a:pPr>
            <a:r>
              <a:rPr lang="en-US" sz="2400" dirty="0">
                <a:solidFill>
                  <a:prstClr val="black"/>
                </a:solidFill>
              </a:rPr>
              <a:t> Local government/schools</a:t>
            </a:r>
          </a:p>
          <a:p>
            <a:pPr>
              <a:buFont typeface="Arial" pitchFamily="34" charset="0"/>
              <a:buChar char="•"/>
              <a:defRPr/>
            </a:pPr>
            <a:r>
              <a:rPr lang="en-US" sz="2400" dirty="0">
                <a:solidFill>
                  <a:prstClr val="black"/>
                </a:solidFill>
              </a:rPr>
              <a:t> Community agencies</a:t>
            </a:r>
          </a:p>
          <a:p>
            <a:pPr>
              <a:buFont typeface="Arial" pitchFamily="34" charset="0"/>
              <a:buChar char="•"/>
              <a:defRPr/>
            </a:pPr>
            <a:r>
              <a:rPr lang="en-US" sz="2400" dirty="0">
                <a:solidFill>
                  <a:prstClr val="black"/>
                </a:solidFill>
              </a:rPr>
              <a:t> Local health care providers</a:t>
            </a:r>
          </a:p>
        </p:txBody>
      </p:sp>
      <p:sp>
        <p:nvSpPr>
          <p:cNvPr id="16" name="TextBox 15"/>
          <p:cNvSpPr txBox="1"/>
          <p:nvPr/>
        </p:nvSpPr>
        <p:spPr>
          <a:xfrm>
            <a:off x="228600" y="1752600"/>
            <a:ext cx="1219200" cy="36933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smtClean="0">
                <a:solidFill>
                  <a:prstClr val="black"/>
                </a:solidFill>
              </a:rPr>
              <a:t>Albemarle</a:t>
            </a:r>
            <a:endParaRPr lang="en-US" dirty="0">
              <a:solidFill>
                <a:prstClr val="black"/>
              </a:solidFill>
            </a:endParaRPr>
          </a:p>
        </p:txBody>
      </p:sp>
      <p:sp>
        <p:nvSpPr>
          <p:cNvPr id="17" name="TextBox 16"/>
          <p:cNvSpPr txBox="1"/>
          <p:nvPr/>
        </p:nvSpPr>
        <p:spPr>
          <a:xfrm>
            <a:off x="1600200" y="1752600"/>
            <a:ext cx="16002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dirty="0" smtClean="0">
                <a:solidFill>
                  <a:prstClr val="black"/>
                </a:solidFill>
              </a:rPr>
              <a:t>Charlottesville</a:t>
            </a:r>
            <a:endParaRPr lang="en-US"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0"/>
          <a:ext cx="8610608" cy="6477000"/>
        </p:xfrm>
        <a:graphic>
          <a:graphicData uri="http://schemas.openxmlformats.org/drawingml/2006/table">
            <a:tbl>
              <a:tblPr/>
              <a:tblGrid>
                <a:gridCol w="2499488"/>
                <a:gridCol w="381945"/>
                <a:gridCol w="381945"/>
                <a:gridCol w="381945"/>
                <a:gridCol w="381945"/>
                <a:gridCol w="381945"/>
                <a:gridCol w="381945"/>
                <a:gridCol w="381945"/>
                <a:gridCol w="381945"/>
                <a:gridCol w="381945"/>
                <a:gridCol w="381945"/>
                <a:gridCol w="381945"/>
                <a:gridCol w="385717"/>
                <a:gridCol w="378173"/>
                <a:gridCol w="307627"/>
                <a:gridCol w="456263"/>
                <a:gridCol w="381945"/>
              </a:tblGrid>
              <a:tr h="537920">
                <a:tc gridSpan="12">
                  <a:txBody>
                    <a:bodyPr/>
                    <a:lstStyle/>
                    <a:p>
                      <a:pPr algn="l" fontAlgn="b"/>
                      <a:r>
                        <a:rPr lang="en-US" sz="2000" b="1" i="0" u="none" strike="noStrike" dirty="0">
                          <a:solidFill>
                            <a:srgbClr val="000000"/>
                          </a:solidFill>
                          <a:latin typeface="Calibri"/>
                        </a:rPr>
                        <a:t>TJHD Community Health Improvement Draft Process Timeline</a:t>
                      </a:r>
                    </a:p>
                  </a:txBody>
                  <a:tcPr marL="3976" marR="3976" marT="397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500" b="0" i="0" u="none" strike="noStrike" dirty="0">
                        <a:solidFill>
                          <a:srgbClr val="000000"/>
                        </a:solidFill>
                        <a:latin typeface="Calibri"/>
                      </a:endParaRPr>
                    </a:p>
                  </a:txBody>
                  <a:tcPr marL="3976" marR="3976" marT="3976" marB="0" anchor="b">
                    <a:lnL>
                      <a:noFill/>
                    </a:lnL>
                    <a:lnR>
                      <a:noFill/>
                    </a:lnR>
                    <a:lnT>
                      <a:noFill/>
                    </a:lnT>
                    <a:lnB>
                      <a:noFill/>
                    </a:lnB>
                  </a:tcPr>
                </a:tc>
                <a:tc hMerge="1">
                  <a:txBody>
                    <a:bodyPr/>
                    <a:lstStyle/>
                    <a:p>
                      <a:pPr algn="l" fontAlgn="b"/>
                      <a:endParaRPr lang="en-US" sz="500" b="0" i="0" u="none" strike="noStrike" dirty="0">
                        <a:solidFill>
                          <a:srgbClr val="000000"/>
                        </a:solidFill>
                        <a:latin typeface="Calibri"/>
                      </a:endParaRPr>
                    </a:p>
                  </a:txBody>
                  <a:tcPr marL="3976" marR="3976" marT="3976" marB="0" anchor="b">
                    <a:lnL>
                      <a:noFill/>
                    </a:lnL>
                    <a:lnR>
                      <a:noFill/>
                    </a:lnR>
                    <a:lnT>
                      <a:noFill/>
                    </a:lnT>
                    <a:lnB>
                      <a:noFill/>
                    </a:lnB>
                  </a:tcPr>
                </a:tc>
                <a:tc hMerge="1">
                  <a:txBody>
                    <a:bodyPr/>
                    <a:lstStyle/>
                    <a:p>
                      <a:pPr algn="l" fontAlgn="b"/>
                      <a:endParaRPr lang="en-US" sz="500" b="0" i="0" u="none" strike="noStrike" dirty="0">
                        <a:solidFill>
                          <a:srgbClr val="000000"/>
                        </a:solidFill>
                        <a:latin typeface="Calibri"/>
                      </a:endParaRPr>
                    </a:p>
                  </a:txBody>
                  <a:tcPr marL="3976" marR="3976" marT="3976" marB="0" anchor="b">
                    <a:lnL>
                      <a:noFill/>
                    </a:lnL>
                    <a:lnR>
                      <a:noFill/>
                    </a:lnR>
                    <a:lnT>
                      <a:noFill/>
                    </a:lnT>
                    <a:lnB>
                      <a:noFill/>
                    </a:lnB>
                  </a:tcPr>
                </a:tc>
                <a:tc hMerge="1">
                  <a:txBody>
                    <a:bodyPr/>
                    <a:lstStyle/>
                    <a:p>
                      <a:pPr algn="l" fontAlgn="b"/>
                      <a:endParaRPr lang="en-US" sz="500" b="0" i="0" u="none" strike="noStrike" dirty="0">
                        <a:solidFill>
                          <a:srgbClr val="000000"/>
                        </a:solidFill>
                        <a:latin typeface="Calibri"/>
                      </a:endParaRPr>
                    </a:p>
                  </a:txBody>
                  <a:tcPr marL="3976" marR="3976" marT="3976" marB="0" anchor="b">
                    <a:lnL>
                      <a:noFill/>
                    </a:lnL>
                    <a:lnR>
                      <a:noFill/>
                    </a:lnR>
                    <a:lnT>
                      <a:noFill/>
                    </a:lnT>
                    <a:lnB>
                      <a:noFill/>
                    </a:lnB>
                  </a:tcPr>
                </a:tc>
                <a:tc hMerge="1">
                  <a:txBody>
                    <a:bodyPr/>
                    <a:lstStyle/>
                    <a:p>
                      <a:pPr algn="l" fontAlgn="b"/>
                      <a:endParaRPr lang="en-US" sz="500" b="0" i="0" u="none" strike="noStrike" dirty="0">
                        <a:solidFill>
                          <a:srgbClr val="000000"/>
                        </a:solidFill>
                        <a:latin typeface="Calibri"/>
                      </a:endParaRPr>
                    </a:p>
                  </a:txBody>
                  <a:tcPr marL="3976" marR="3976" marT="3976" marB="0" anchor="b">
                    <a:lnL>
                      <a:noFill/>
                    </a:lnL>
                    <a:lnR>
                      <a:noFill/>
                    </a:lnR>
                    <a:lnT>
                      <a:noFill/>
                    </a:lnT>
                    <a:lnB>
                      <a:noFill/>
                    </a:lnB>
                  </a:tcPr>
                </a:tc>
                <a:tc hMerge="1">
                  <a:txBody>
                    <a:bodyPr/>
                    <a:lstStyle/>
                    <a:p>
                      <a:pPr algn="l" fontAlgn="b"/>
                      <a:endParaRPr lang="en-US" sz="500" b="0" i="0" u="none" strike="noStrike" dirty="0">
                        <a:solidFill>
                          <a:srgbClr val="000000"/>
                        </a:solidFill>
                        <a:latin typeface="Calibri"/>
                      </a:endParaRPr>
                    </a:p>
                  </a:txBody>
                  <a:tcPr marL="3976" marR="3976" marT="3976"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a:noFill/>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a:noFill/>
                    </a:lnB>
                  </a:tcPr>
                </a:tc>
              </a:tr>
              <a:tr h="285475">
                <a:tc>
                  <a:txBody>
                    <a:bodyPr/>
                    <a:lstStyle/>
                    <a:p>
                      <a:pPr algn="l" fontAlgn="b"/>
                      <a:endParaRPr lang="en-US" sz="500" b="0" i="0" u="none" strike="noStrike" dirty="0">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dirty="0">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a:noFill/>
                    </a:lnL>
                    <a:lnR>
                      <a:noFill/>
                    </a:lnR>
                    <a:lnT>
                      <a:noFill/>
                    </a:lnT>
                    <a:lnB w="12700" cap="flat" cmpd="sng" algn="ctr">
                      <a:solidFill>
                        <a:srgbClr val="000000"/>
                      </a:solidFill>
                      <a:prstDash val="solid"/>
                      <a:round/>
                      <a:headEnd type="none" w="med" len="med"/>
                      <a:tailEnd type="none" w="med" len="med"/>
                    </a:lnB>
                  </a:tcPr>
                </a:tc>
              </a:tr>
              <a:tr h="412650">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Sept </a:t>
                      </a:r>
                      <a:r>
                        <a:rPr lang="en-US" sz="1400" b="1" i="0" u="none" strike="noStrike" dirty="0" smtClean="0">
                          <a:solidFill>
                            <a:srgbClr val="000000"/>
                          </a:solidFill>
                          <a:latin typeface="Calibri"/>
                        </a:rPr>
                        <a:t>'15</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Oct </a:t>
                      </a:r>
                      <a:r>
                        <a:rPr lang="en-US" sz="1400" b="1" i="0" u="none" strike="noStrike" dirty="0" smtClean="0">
                          <a:solidFill>
                            <a:srgbClr val="000000"/>
                          </a:solidFill>
                          <a:latin typeface="Calibri"/>
                        </a:rPr>
                        <a:t>'15</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Nov </a:t>
                      </a:r>
                      <a:r>
                        <a:rPr lang="en-US" sz="1400" b="1" i="0" u="none" strike="noStrike" dirty="0" smtClean="0">
                          <a:solidFill>
                            <a:srgbClr val="000000"/>
                          </a:solidFill>
                          <a:latin typeface="Calibri"/>
                        </a:rPr>
                        <a:t>'15</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Dec </a:t>
                      </a:r>
                      <a:r>
                        <a:rPr lang="en-US" sz="1400" b="1" i="0" u="none" strike="noStrike" dirty="0" smtClean="0">
                          <a:solidFill>
                            <a:srgbClr val="000000"/>
                          </a:solidFill>
                          <a:latin typeface="Calibri"/>
                        </a:rPr>
                        <a:t>'15</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Jan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Feb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Mar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Apr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May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June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July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Aug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Sept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Oct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Nov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400" b="1" i="0" u="none" strike="noStrike" dirty="0">
                          <a:solidFill>
                            <a:srgbClr val="000000"/>
                          </a:solidFill>
                          <a:latin typeface="Calibri"/>
                        </a:rPr>
                        <a:t>Dec </a:t>
                      </a:r>
                      <a:r>
                        <a:rPr lang="en-US" sz="1400" b="1" i="0" u="none" strike="noStrike" dirty="0" smtClean="0">
                          <a:solidFill>
                            <a:srgbClr val="000000"/>
                          </a:solidFill>
                          <a:latin typeface="Calibri"/>
                        </a:rPr>
                        <a:t>'16</a:t>
                      </a:r>
                      <a:endParaRPr lang="en-US" sz="1400" b="1" i="0" u="none" strike="noStrike" dirty="0">
                        <a:solidFill>
                          <a:srgbClr val="000000"/>
                        </a:solidFill>
                        <a:latin typeface="Calibri"/>
                      </a:endParaRPr>
                    </a:p>
                  </a:txBody>
                  <a:tcPr marL="3976" marR="3976" marT="39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22309">
                <a:tc>
                  <a:txBody>
                    <a:bodyPr/>
                    <a:lstStyle/>
                    <a:p>
                      <a:pPr algn="l" fontAlgn="b"/>
                      <a:r>
                        <a:rPr lang="en-US" sz="1600" b="1" i="0" u="none" strike="noStrike" dirty="0" smtClean="0">
                          <a:solidFill>
                            <a:srgbClr val="000000"/>
                          </a:solidFill>
                          <a:latin typeface="Calibri"/>
                        </a:rPr>
                        <a:t>Hold </a:t>
                      </a:r>
                      <a:r>
                        <a:rPr lang="en-US" sz="1600" b="1" i="0" u="none" strike="noStrike" dirty="0" err="1" smtClean="0">
                          <a:solidFill>
                            <a:srgbClr val="000000"/>
                          </a:solidFill>
                          <a:latin typeface="Calibri"/>
                        </a:rPr>
                        <a:t>NACCHO</a:t>
                      </a:r>
                      <a:r>
                        <a:rPr lang="en-US" sz="1600" b="1" i="0" u="none" strike="noStrike" dirty="0" smtClean="0">
                          <a:solidFill>
                            <a:srgbClr val="000000"/>
                          </a:solidFill>
                          <a:latin typeface="Calibri"/>
                        </a:rPr>
                        <a:t> MAPP training</a:t>
                      </a:r>
                      <a:endParaRPr lang="en-US" sz="1600" b="1" i="0" u="none" strike="noStrike" dirty="0">
                        <a:solidFill>
                          <a:srgbClr val="000000"/>
                        </a:solidFill>
                        <a:latin typeface="Calibri"/>
                      </a:endParaRP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920">
                <a:tc>
                  <a:txBody>
                    <a:bodyPr/>
                    <a:lstStyle/>
                    <a:p>
                      <a:pPr algn="l" fontAlgn="b"/>
                      <a:r>
                        <a:rPr lang="en-US" sz="1600" b="1" i="0" u="none" strike="noStrike" dirty="0">
                          <a:solidFill>
                            <a:srgbClr val="000000"/>
                          </a:solidFill>
                          <a:latin typeface="Calibri"/>
                        </a:rPr>
                        <a:t>Hold initial locality council </a:t>
                      </a:r>
                      <a:r>
                        <a:rPr lang="en-US" sz="1600" b="1" i="0" u="none" strike="noStrike" dirty="0" smtClean="0">
                          <a:solidFill>
                            <a:srgbClr val="000000"/>
                          </a:solidFill>
                          <a:latin typeface="Calibri"/>
                        </a:rPr>
                        <a:t>meetings</a:t>
                      </a:r>
                      <a:endParaRPr lang="en-US" sz="1600" b="1" i="0" u="none" strike="noStrike" dirty="0">
                        <a:solidFill>
                          <a:srgbClr val="000000"/>
                        </a:solidFill>
                        <a:latin typeface="Calibri"/>
                      </a:endParaRP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75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920">
                <a:tc>
                  <a:txBody>
                    <a:bodyPr/>
                    <a:lstStyle/>
                    <a:p>
                      <a:pPr algn="l" fontAlgn="b"/>
                      <a:r>
                        <a:rPr lang="en-US" sz="1600" b="1" i="0" u="none" strike="noStrike" dirty="0">
                          <a:solidFill>
                            <a:srgbClr val="000000"/>
                          </a:solidFill>
                          <a:latin typeface="Calibri"/>
                        </a:rPr>
                        <a:t>Continue locality CHA meetings</a:t>
                      </a: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CC00"/>
                    </a:solidFill>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7920">
                <a:tc>
                  <a:txBody>
                    <a:bodyPr/>
                    <a:lstStyle/>
                    <a:p>
                      <a:pPr algn="l" fontAlgn="b"/>
                      <a:r>
                        <a:rPr lang="en-US" sz="1600" b="1" i="0" u="none" strike="noStrike">
                          <a:solidFill>
                            <a:srgbClr val="000000"/>
                          </a:solidFill>
                          <a:latin typeface="Calibri"/>
                        </a:rPr>
                        <a:t>Collect/present quantitative data</a:t>
                      </a: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00"/>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640">
                <a:tc>
                  <a:txBody>
                    <a:bodyPr/>
                    <a:lstStyle/>
                    <a:p>
                      <a:pPr algn="l" fontAlgn="b"/>
                      <a:r>
                        <a:rPr lang="en-US" sz="1600" b="1" i="0" u="none" strike="noStrike" dirty="0">
                          <a:solidFill>
                            <a:srgbClr val="000000"/>
                          </a:solidFill>
                          <a:latin typeface="Calibri"/>
                        </a:rPr>
                        <a:t>Plan for qualitative research </a:t>
                      </a: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l" fontAlgn="b"/>
                      <a:r>
                        <a:rPr lang="en-US" sz="1600" b="1" i="0" u="none" strike="noStrike" dirty="0">
                          <a:solidFill>
                            <a:srgbClr val="000000"/>
                          </a:solidFill>
                          <a:latin typeface="Calibri"/>
                        </a:rPr>
                        <a:t>Conduct qualitative research </a:t>
                      </a: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F3BCD"/>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600" b="1" i="0" u="none" strike="noStrike" kern="1200" dirty="0">
                          <a:solidFill>
                            <a:srgbClr val="000000"/>
                          </a:solidFill>
                          <a:latin typeface="Calibri"/>
                          <a:ea typeface="+mn-ea"/>
                          <a:cs typeface="+mn-cs"/>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fontAlgn="b"/>
                      <a:r>
                        <a:rPr lang="en-US" sz="1600" b="1" i="0" u="none" strike="noStrike" kern="1200" dirty="0">
                          <a:solidFill>
                            <a:srgbClr val="000000"/>
                          </a:solidFill>
                          <a:latin typeface="Calibri"/>
                          <a:ea typeface="+mn-ea"/>
                          <a:cs typeface="+mn-cs"/>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fontAlgn="b"/>
                      <a:r>
                        <a:rPr lang="en-US" sz="1600" b="1" i="0" u="none" strike="noStrike" kern="1200" dirty="0">
                          <a:solidFill>
                            <a:srgbClr val="000000"/>
                          </a:solidFill>
                          <a:latin typeface="Calibri"/>
                          <a:ea typeface="+mn-ea"/>
                          <a:cs typeface="+mn-cs"/>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FF"/>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l" fontAlgn="b"/>
                      <a:r>
                        <a:rPr lang="en-US" sz="1600" b="1" i="0" u="none" strike="noStrike" dirty="0">
                          <a:solidFill>
                            <a:srgbClr val="000000"/>
                          </a:solidFill>
                          <a:latin typeface="Calibri"/>
                        </a:rPr>
                        <a:t>Determine health priorities</a:t>
                      </a: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60000"/>
                        <a:lumOff val="40000"/>
                      </a:schemeClr>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457200">
                <a:tc>
                  <a:txBody>
                    <a:bodyPr/>
                    <a:lstStyle/>
                    <a:p>
                      <a:pPr algn="l" fontAlgn="b"/>
                      <a:r>
                        <a:rPr lang="en-US" sz="1600" b="1" i="0" u="none" strike="noStrike" dirty="0">
                          <a:solidFill>
                            <a:srgbClr val="000000"/>
                          </a:solidFill>
                          <a:latin typeface="Calibri"/>
                        </a:rPr>
                        <a:t>Write community profile(s)</a:t>
                      </a: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ctr"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457200">
                <a:tc>
                  <a:txBody>
                    <a:bodyPr/>
                    <a:lstStyle/>
                    <a:p>
                      <a:pPr algn="l" fontAlgn="b"/>
                      <a:r>
                        <a:rPr lang="en-US" sz="1600" b="1" i="0" u="none" strike="noStrike">
                          <a:solidFill>
                            <a:srgbClr val="000000"/>
                          </a:solidFill>
                          <a:latin typeface="Calibri"/>
                        </a:rPr>
                        <a:t>Hold TJHD CHIP meetings </a:t>
                      </a: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92D05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500" b="0" i="0" u="none" strike="noStrike" dirty="0">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457200">
                <a:tc>
                  <a:txBody>
                    <a:bodyPr/>
                    <a:lstStyle/>
                    <a:p>
                      <a:pPr algn="l" fontAlgn="b"/>
                      <a:r>
                        <a:rPr lang="en-US" sz="1600" b="1" i="0" u="none" strike="noStrike">
                          <a:solidFill>
                            <a:srgbClr val="000000"/>
                          </a:solidFill>
                          <a:latin typeface="Calibri"/>
                        </a:rPr>
                        <a:t>Complete CHIP</a:t>
                      </a: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948B54"/>
                    </a:solidFill>
                  </a:tcPr>
                </a:tc>
                <a:tc>
                  <a:txBody>
                    <a:bodyPr/>
                    <a:lstStyle/>
                    <a:p>
                      <a:pPr algn="l" fontAlgn="b"/>
                      <a:endParaRPr lang="en-US" sz="500" b="0" i="0" u="none" strike="noStrike">
                        <a:solidFill>
                          <a:srgbClr val="000000"/>
                        </a:solidFill>
                        <a:latin typeface="Calibri"/>
                      </a:endParaRP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8B54"/>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48B54"/>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r>
              <a:tr h="457200">
                <a:tc>
                  <a:txBody>
                    <a:bodyPr/>
                    <a:lstStyle/>
                    <a:p>
                      <a:pPr algn="l" fontAlgn="b"/>
                      <a:r>
                        <a:rPr lang="en-US" sz="1600" b="1" i="0" u="none" strike="noStrike" dirty="0">
                          <a:solidFill>
                            <a:srgbClr val="000000"/>
                          </a:solidFill>
                          <a:latin typeface="Calibri"/>
                        </a:rPr>
                        <a:t>Disseminate profile and CHIP</a:t>
                      </a:r>
                    </a:p>
                  </a:txBody>
                  <a:tcPr marL="3976" marR="3976" marT="397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500" b="0" i="0" u="none" strike="noStrike" dirty="0">
                          <a:solidFill>
                            <a:srgbClr val="000000"/>
                          </a:solidFill>
                          <a:latin typeface="Calibri"/>
                        </a:rPr>
                        <a:t> </a:t>
                      </a:r>
                    </a:p>
                  </a:txBody>
                  <a:tcPr marL="3976" marR="3976" marT="39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4" name="Content Placeholder 3"/>
          <p:cNvSpPr>
            <a:spLocks noGrp="1"/>
          </p:cNvSpPr>
          <p:nvPr>
            <p:ph idx="1"/>
          </p:nvPr>
        </p:nvSpPr>
        <p:spPr/>
        <p:txBody>
          <a:bodyPr/>
          <a:lstStyle/>
          <a:p>
            <a:r>
              <a:rPr lang="en-US" dirty="0" smtClean="0"/>
              <a:t>What additional partner organizations should be invited to participate? </a:t>
            </a:r>
          </a:p>
          <a:p>
            <a:r>
              <a:rPr lang="en-US" dirty="0" smtClean="0"/>
              <a:t>Attend 6-8 meetings to review community health assessment data</a:t>
            </a:r>
          </a:p>
          <a:p>
            <a:r>
              <a:rPr lang="en-US" dirty="0" smtClean="0"/>
              <a:t>Appoint two Nelson </a:t>
            </a:r>
            <a:r>
              <a:rPr lang="en-US" dirty="0" err="1" smtClean="0"/>
              <a:t>IAC</a:t>
            </a:r>
            <a:r>
              <a:rPr lang="en-US" dirty="0" smtClean="0"/>
              <a:t> representatives to join MAPP Leadership Council</a:t>
            </a:r>
          </a:p>
          <a:p>
            <a:r>
              <a:rPr lang="en-US" dirty="0" smtClean="0"/>
              <a:t>Recommend priorities to MAPP Leadership Council</a:t>
            </a:r>
          </a:p>
          <a:p>
            <a:r>
              <a:rPr lang="en-US" dirty="0" smtClean="0"/>
              <a:t>Begin data review in January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5638800" cy="978408"/>
          </a:xfrm>
        </p:spPr>
        <p:txBody>
          <a:bodyPr>
            <a:normAutofit/>
          </a:bodyPr>
          <a:lstStyle/>
          <a:p>
            <a:r>
              <a:rPr lang="en-US" sz="4000" dirty="0" smtClean="0"/>
              <a:t>Brainstorming Activity</a:t>
            </a:r>
            <a:endParaRPr lang="en-US" sz="4000" dirty="0"/>
          </a:p>
        </p:txBody>
      </p:sp>
      <p:pic>
        <p:nvPicPr>
          <p:cNvPr id="9" name="Picture Placeholder 8" descr="_MG_0091.jpg"/>
          <p:cNvPicPr>
            <a:picLocks noGrp="1" noChangeAspect="1"/>
          </p:cNvPicPr>
          <p:nvPr>
            <p:ph type="pic" idx="1"/>
          </p:nvPr>
        </p:nvPicPr>
        <p:blipFill>
          <a:blip r:embed="rId2" cstate="print"/>
          <a:srcRect t="21339" b="21339"/>
          <a:stretch>
            <a:fillRect/>
          </a:stretch>
        </p:blipFill>
        <p:spPr/>
      </p:pic>
      <p:sp>
        <p:nvSpPr>
          <p:cNvPr id="5" name="Text Placeholder 4"/>
          <p:cNvSpPr>
            <a:spLocks noGrp="1"/>
          </p:cNvSpPr>
          <p:nvPr>
            <p:ph type="body" sz="half" idx="2"/>
          </p:nvPr>
        </p:nvSpPr>
        <p:spPr>
          <a:xfrm>
            <a:off x="164592" y="1728216"/>
            <a:ext cx="2468880" cy="4977384"/>
          </a:xfrm>
        </p:spPr>
        <p:txBody>
          <a:bodyPr>
            <a:normAutofit/>
          </a:bodyPr>
          <a:lstStyle/>
          <a:p>
            <a:r>
              <a:rPr lang="en-US" sz="2800" dirty="0" smtClean="0"/>
              <a:t>What do the following words mean to you? </a:t>
            </a:r>
          </a:p>
          <a:p>
            <a:endParaRPr lang="en-US" sz="2800" dirty="0" smtClean="0"/>
          </a:p>
          <a:p>
            <a:pPr marL="342900" indent="-342900">
              <a:buAutoNum type="arabicPeriod"/>
            </a:pPr>
            <a:r>
              <a:rPr lang="en-US" sz="2800" dirty="0" smtClean="0"/>
              <a:t>Community</a:t>
            </a:r>
          </a:p>
          <a:p>
            <a:pPr marL="514350" indent="-514350">
              <a:buFont typeface="+mj-lt"/>
              <a:buAutoNum type="arabicPeriod"/>
            </a:pPr>
            <a:endParaRPr lang="en-US" sz="2800" dirty="0" smtClean="0"/>
          </a:p>
          <a:p>
            <a:pPr marL="342900" indent="-342900">
              <a:buAutoNum type="arabicPeriod"/>
            </a:pPr>
            <a:r>
              <a:rPr lang="en-US" sz="2800" dirty="0" smtClean="0"/>
              <a:t>Public Health</a:t>
            </a:r>
          </a:p>
          <a:p>
            <a:pPr marL="514350" indent="-514350">
              <a:buFont typeface="+mj-lt"/>
              <a:buAutoNum type="arabicPeriod"/>
            </a:pPr>
            <a:endParaRPr lang="en-US" sz="2800" dirty="0" smtClean="0"/>
          </a:p>
          <a:p>
            <a:pPr marL="342900" indent="-342900">
              <a:buAutoNum type="arabicPeriod"/>
            </a:pPr>
            <a:r>
              <a:rPr lang="en-US" sz="2800" dirty="0" smtClean="0"/>
              <a:t>Local Health Department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MAPP?</a:t>
            </a:r>
            <a:endParaRPr lang="en-US" dirty="0"/>
          </a:p>
        </p:txBody>
      </p:sp>
      <p:sp>
        <p:nvSpPr>
          <p:cNvPr id="6" name="Text Placeholder 5"/>
          <p:cNvSpPr>
            <a:spLocks noGrp="1"/>
          </p:cNvSpPr>
          <p:nvPr>
            <p:ph type="body" idx="1"/>
          </p:nvPr>
        </p:nvSpPr>
        <p:spPr>
          <a:xfrm>
            <a:off x="740664" y="1828800"/>
            <a:ext cx="8022336" cy="457200"/>
          </a:xfrm>
        </p:spPr>
        <p:txBody>
          <a:bodyPr>
            <a:normAutofit/>
          </a:bodyPr>
          <a:lstStyle/>
          <a:p>
            <a:r>
              <a:rPr lang="en-US" dirty="0" smtClean="0"/>
              <a:t>Mobilizing for Action Through Planning &amp; Partnerships</a:t>
            </a:r>
            <a:endParaRPr lang="en-US" dirty="0"/>
          </a:p>
        </p:txBody>
      </p:sp>
      <p:pic>
        <p:nvPicPr>
          <p:cNvPr id="4" name="Picture 3" descr="Picture1.jpg"/>
          <p:cNvPicPr>
            <a:picLocks noChangeAspect="1"/>
          </p:cNvPicPr>
          <p:nvPr/>
        </p:nvPicPr>
        <p:blipFill>
          <a:blip r:embed="rId2" cstate="print"/>
          <a:stretch>
            <a:fillRect/>
          </a:stretch>
        </p:blipFill>
        <p:spPr>
          <a:xfrm>
            <a:off x="4800600" y="3352800"/>
            <a:ext cx="3672466" cy="2839775"/>
          </a:xfrm>
          <a:prstGeom prst="rect">
            <a:avLst/>
          </a:prstGeom>
        </p:spPr>
      </p:pic>
      <p:pic>
        <p:nvPicPr>
          <p:cNvPr id="7" name="Picture 6" descr="Picture2.jpg"/>
          <p:cNvPicPr>
            <a:picLocks noChangeAspect="1"/>
          </p:cNvPicPr>
          <p:nvPr/>
        </p:nvPicPr>
        <p:blipFill>
          <a:blip r:embed="rId3" cstate="print">
            <a:lum/>
          </a:blip>
          <a:stretch>
            <a:fillRect/>
          </a:stretch>
        </p:blipFill>
        <p:spPr>
          <a:xfrm>
            <a:off x="990600" y="3200400"/>
            <a:ext cx="2745801" cy="290917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strategic approach to…</a:t>
            </a:r>
            <a:endParaRPr lang="en-US" dirty="0"/>
          </a:p>
        </p:txBody>
      </p:sp>
      <p:sp>
        <p:nvSpPr>
          <p:cNvPr id="6" name="Content Placeholder 5"/>
          <p:cNvSpPr>
            <a:spLocks noGrp="1"/>
          </p:cNvSpPr>
          <p:nvPr>
            <p:ph idx="1"/>
          </p:nvPr>
        </p:nvSpPr>
        <p:spPr>
          <a:xfrm>
            <a:off x="457200" y="1774825"/>
            <a:ext cx="8229600" cy="815975"/>
          </a:xfrm>
        </p:spPr>
        <p:txBody>
          <a:bodyPr/>
          <a:lstStyle/>
          <a:p>
            <a:r>
              <a:rPr lang="en-US" dirty="0" smtClean="0"/>
              <a:t>Community Health Improvement</a:t>
            </a:r>
            <a:endParaRPr lang="en-US" dirty="0"/>
          </a:p>
        </p:txBody>
      </p:sp>
      <p:pic>
        <p:nvPicPr>
          <p:cNvPr id="1027" name="Picture 3" descr="W:\CommHealth_Move2Health\MOVE Challenges\Challenge 1_2013\Marketing\Photos\Local Photos\BeaverCreekKayak.jpg"/>
          <p:cNvPicPr>
            <a:picLocks noChangeAspect="1" noChangeArrowheads="1"/>
          </p:cNvPicPr>
          <p:nvPr/>
        </p:nvPicPr>
        <p:blipFill>
          <a:blip r:embed="rId3" cstate="print"/>
          <a:srcRect/>
          <a:stretch>
            <a:fillRect/>
          </a:stretch>
        </p:blipFill>
        <p:spPr bwMode="auto">
          <a:xfrm>
            <a:off x="2057400" y="2590800"/>
            <a:ext cx="4894262" cy="36803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MAPP OVERVIEW</a:t>
            </a:r>
            <a:endParaRPr lang="en-US" dirty="0"/>
          </a:p>
        </p:txBody>
      </p:sp>
      <p:pic>
        <p:nvPicPr>
          <p:cNvPr id="4" name="Picture 5"/>
          <p:cNvPicPr>
            <a:picLocks noGrp="1" noChangeArrowheads="1"/>
          </p:cNvPicPr>
          <p:nvPr>
            <p:ph idx="1"/>
          </p:nvPr>
        </p:nvPicPr>
        <p:blipFill>
          <a:blip r:embed="rId3" cstate="print"/>
          <a:stretch>
            <a:fillRect/>
          </a:stretch>
        </p:blipFill>
        <p:spPr bwMode="auto">
          <a:xfrm>
            <a:off x="2231809" y="1774825"/>
            <a:ext cx="4680382" cy="46259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Organize for Success/Partnership Development</a:t>
            </a:r>
            <a:endParaRPr lang="en-US" dirty="0"/>
          </a:p>
        </p:txBody>
      </p:sp>
      <p:sp>
        <p:nvSpPr>
          <p:cNvPr id="3" name="Content Placeholder 2"/>
          <p:cNvSpPr>
            <a:spLocks noGrp="1"/>
          </p:cNvSpPr>
          <p:nvPr>
            <p:ph idx="1"/>
          </p:nvPr>
        </p:nvSpPr>
        <p:spPr/>
        <p:txBody>
          <a:bodyPr/>
          <a:lstStyle/>
          <a:p>
            <a:r>
              <a:rPr lang="en-US" dirty="0" smtClean="0"/>
              <a:t>Two interrelated activities occur during this phase:</a:t>
            </a:r>
          </a:p>
          <a:p>
            <a:pPr lvl="1"/>
            <a:r>
              <a:rPr lang="en-US" dirty="0" smtClean="0"/>
              <a:t>Organize for Success – Undertake MAPP</a:t>
            </a:r>
          </a:p>
          <a:p>
            <a:pPr lvl="1"/>
            <a:r>
              <a:rPr lang="en-US" dirty="0" smtClean="0"/>
              <a:t>Partnership Development – Identify and recruit participants for a MAPP committee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Visioning </a:t>
            </a:r>
            <a:endParaRPr lang="en-US" dirty="0"/>
          </a:p>
        </p:txBody>
      </p:sp>
      <p:pic>
        <p:nvPicPr>
          <p:cNvPr id="4" name="Content Placeholder 3" descr="road.jpg"/>
          <p:cNvPicPr>
            <a:picLocks noGrp="1" noChangeAspect="1"/>
          </p:cNvPicPr>
          <p:nvPr>
            <p:ph idx="1"/>
          </p:nvPr>
        </p:nvPicPr>
        <p:blipFill>
          <a:blip r:embed="rId3" cstate="print"/>
          <a:stretch>
            <a:fillRect/>
          </a:stretch>
        </p:blipFill>
        <p:spPr>
          <a:xfrm>
            <a:off x="2514600" y="2514600"/>
            <a:ext cx="4358640" cy="271647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PRoadMap.jpg"/>
          <p:cNvPicPr>
            <a:picLocks noGrp="1" noChangeAspect="1"/>
          </p:cNvPicPr>
          <p:nvPr>
            <p:ph idx="4294967295"/>
          </p:nvPr>
        </p:nvPicPr>
        <p:blipFill>
          <a:blip r:embed="rId2" cstate="print"/>
          <a:stretch>
            <a:fillRect/>
          </a:stretch>
        </p:blipFill>
        <p:spPr>
          <a:xfrm>
            <a:off x="1143000" y="0"/>
            <a:ext cx="8001000" cy="688181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Mobilizing for Action through Planning and Partnerships (MAPP)</a:t>
            </a:r>
            <a:endParaRPr lang="en-US" dirty="0">
              <a:solidFill>
                <a:schemeClr val="accent1">
                  <a:satMod val="150000"/>
                </a:schemeClr>
              </a:solidFill>
            </a:endParaRPr>
          </a:p>
        </p:txBody>
      </p:sp>
      <p:sp>
        <p:nvSpPr>
          <p:cNvPr id="11267" name="Content Placeholder 2"/>
          <p:cNvSpPr>
            <a:spLocks noGrp="1"/>
          </p:cNvSpPr>
          <p:nvPr>
            <p:ph idx="1"/>
          </p:nvPr>
        </p:nvSpPr>
        <p:spPr/>
        <p:txBody>
          <a:bodyPr/>
          <a:lstStyle/>
          <a:p>
            <a:pPr eaLnBrk="1" hangingPunct="1"/>
            <a:r>
              <a:rPr lang="en-US" smtClean="0"/>
              <a:t>In 2007-08, TJHD completed an assessment/strategic planning process called MAPP</a:t>
            </a:r>
          </a:p>
          <a:p>
            <a:pPr eaLnBrk="1" hangingPunct="1"/>
            <a:r>
              <a:rPr lang="en-US" smtClean="0"/>
              <a:t>Limited to Charlottesville-Albemarle </a:t>
            </a:r>
          </a:p>
          <a:p>
            <a:pPr eaLnBrk="1" hangingPunct="1"/>
            <a:r>
              <a:rPr lang="en-US" smtClean="0"/>
              <a:t>Involved four assessments</a:t>
            </a:r>
          </a:p>
          <a:p>
            <a:pPr eaLnBrk="1" hangingPunct="1"/>
            <a:r>
              <a:rPr lang="en-US" smtClean="0"/>
              <a:t>Looks at the entire LPHS, </a:t>
            </a:r>
          </a:p>
          <a:p>
            <a:pPr eaLnBrk="1" hangingPunct="1">
              <a:buFont typeface="Wingdings 2" pitchFamily="18" charset="2"/>
              <a:buNone/>
            </a:pPr>
            <a:r>
              <a:rPr lang="en-US" smtClean="0"/>
              <a:t>    not just the health </a:t>
            </a:r>
          </a:p>
          <a:p>
            <a:pPr eaLnBrk="1" hangingPunct="1">
              <a:buFont typeface="Wingdings 2" pitchFamily="18" charset="2"/>
              <a:buNone/>
            </a:pPr>
            <a:r>
              <a:rPr lang="en-US" smtClean="0"/>
              <a:t>    department </a:t>
            </a:r>
          </a:p>
          <a:p>
            <a:pPr eaLnBrk="1" hangingPunct="1">
              <a:buFont typeface="Wingdings 2" pitchFamily="18" charset="2"/>
              <a:buNone/>
            </a:pPr>
            <a:endParaRPr lang="en-US" smtClean="0"/>
          </a:p>
          <a:p>
            <a:pPr eaLnBrk="1" hangingPunct="1">
              <a:buFont typeface="Wingdings 2" pitchFamily="18" charset="2"/>
              <a:buNone/>
            </a:pPr>
            <a:endParaRPr lang="en-US" smtClean="0"/>
          </a:p>
        </p:txBody>
      </p:sp>
      <p:pic>
        <p:nvPicPr>
          <p:cNvPr id="11268" name="Picture 5"/>
          <p:cNvPicPr>
            <a:picLocks noChangeArrowheads="1"/>
          </p:cNvPicPr>
          <p:nvPr/>
        </p:nvPicPr>
        <p:blipFill>
          <a:blip r:embed="rId3" cstate="print"/>
          <a:srcRect/>
          <a:stretch>
            <a:fillRect/>
          </a:stretch>
        </p:blipFill>
        <p:spPr bwMode="auto">
          <a:xfrm>
            <a:off x="5486400" y="3962400"/>
            <a:ext cx="2720975" cy="23399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1035</Words>
  <Application>Microsoft Office PowerPoint</Application>
  <PresentationFormat>On-screen Show (4:3)</PresentationFormat>
  <Paragraphs>322</Paragraphs>
  <Slides>16</Slides>
  <Notes>13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Module</vt:lpstr>
      <vt:lpstr>1_Office Theme</vt:lpstr>
      <vt:lpstr>Implementing a community health assessment via MAPP</vt:lpstr>
      <vt:lpstr>Brainstorming Activity</vt:lpstr>
      <vt:lpstr>What is MAPP?</vt:lpstr>
      <vt:lpstr>A strategic approach to…</vt:lpstr>
      <vt:lpstr>MAPP OVERVIEW</vt:lpstr>
      <vt:lpstr>Organize for Success/Partnership Development</vt:lpstr>
      <vt:lpstr>Visioning </vt:lpstr>
      <vt:lpstr>Slide 8</vt:lpstr>
      <vt:lpstr>Mobilizing for Action through Planning and Partnerships (MAPP)</vt:lpstr>
      <vt:lpstr>TJHD is part of the Local Public Health System (LPHS)</vt:lpstr>
      <vt:lpstr>Community Health Improvement Process</vt:lpstr>
      <vt:lpstr>Community Health Improvement Process</vt:lpstr>
      <vt:lpstr>VA Planning District 10: Thomas Jefferson Health District Community Health Improvement Plan</vt:lpstr>
      <vt:lpstr>Slide 14</vt:lpstr>
      <vt:lpstr>Slide 15</vt:lpstr>
      <vt:lpstr>Next Steps</vt:lpstr>
    </vt:vector>
  </TitlesOfParts>
  <Company>Virginia IT Infrastructure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ipc63501</dc:creator>
  <cp:lastModifiedBy>ipc63501</cp:lastModifiedBy>
  <cp:revision>19</cp:revision>
  <dcterms:created xsi:type="dcterms:W3CDTF">2015-04-14T15:22:41Z</dcterms:created>
  <dcterms:modified xsi:type="dcterms:W3CDTF">2015-11-23T15:38:04Z</dcterms:modified>
</cp:coreProperties>
</file>