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26.xml" ContentType="application/vnd.openxmlformats-officedocument.presentationml.notesSlide+xml"/>
  <Override PartName="/ppt/comments/comment2.xml" ContentType="application/vnd.openxmlformats-officedocument.presentationml.comments+xml"/>
  <Override PartName="/ppt/notesSlides/notesSlide2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7.xml" ContentType="application/vnd.openxmlformats-officedocument.drawingml.chart+xml"/>
  <Override PartName="/ppt/notesSlides/notesSlide32.xml" ContentType="application/vnd.openxmlformats-officedocument.presentationml.notesSlide+xml"/>
  <Override PartName="/ppt/charts/chart18.xml" ContentType="application/vnd.openxmlformats-officedocument.drawingml.chart+xml"/>
  <Override PartName="/ppt/notesSlides/notesSlide33.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21.xml" ContentType="application/vnd.openxmlformats-officedocument.drawingml.chart+xml"/>
  <Override PartName="/ppt/notesSlides/notesSlide35.xml" ContentType="application/vnd.openxmlformats-officedocument.presentationml.notesSlide+xml"/>
  <Override PartName="/ppt/charts/chart2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5.xml" ContentType="application/vnd.openxmlformats-officedocument.drawingml.chart+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6.xml" ContentType="application/vnd.openxmlformats-officedocument.drawingml.chart+xml"/>
  <Override PartName="/ppt/notesSlides/notesSlide4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27.xml" ContentType="application/vnd.openxmlformats-officedocument.drawingml.chart+xml"/>
  <Override PartName="/ppt/notesSlides/notesSlide4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28.xml" ContentType="application/vnd.openxmlformats-officedocument.drawingml.chart+xml"/>
  <Override PartName="/ppt/notesSlides/notesSlide43.xml" ContentType="application/vnd.openxmlformats-officedocument.presentationml.notesSlide+xml"/>
  <Override PartName="/ppt/charts/chart29.xml" ContentType="application/vnd.openxmlformats-officedocument.drawingml.chart+xml"/>
  <Override PartName="/ppt/notesSlides/notesSlide44.xml" ContentType="application/vnd.openxmlformats-officedocument.presentationml.notesSlide+xml"/>
  <Override PartName="/ppt/charts/chart30.xml" ContentType="application/vnd.openxmlformats-officedocument.drawingml.chart+xml"/>
  <Override PartName="/ppt/notesSlides/notesSlide45.xml" ContentType="application/vnd.openxmlformats-officedocument.presentationml.notesSlide+xml"/>
  <Override PartName="/ppt/charts/chart31.xml" ContentType="application/vnd.openxmlformats-officedocument.drawingml.chart+xml"/>
  <Override PartName="/ppt/notesSlides/notesSlide46.xml" ContentType="application/vnd.openxmlformats-officedocument.presentationml.notesSlide+xml"/>
  <Override PartName="/ppt/charts/chart32.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3.xml" ContentType="application/vnd.openxmlformats-officedocument.drawingml.chart+xml"/>
  <Override PartName="/ppt/notesSlides/notesSlide52.xml" ContentType="application/vnd.openxmlformats-officedocument.presentationml.notesSlide+xml"/>
  <Override PartName="/ppt/charts/chart34.xml" ContentType="application/vnd.openxmlformats-officedocument.drawingml.chart+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9"/>
  </p:notesMasterIdLst>
  <p:sldIdLst>
    <p:sldId id="256" r:id="rId2"/>
    <p:sldId id="306" r:id="rId3"/>
    <p:sldId id="308" r:id="rId4"/>
    <p:sldId id="309" r:id="rId5"/>
    <p:sldId id="310" r:id="rId6"/>
    <p:sldId id="311" r:id="rId7"/>
    <p:sldId id="259" r:id="rId8"/>
    <p:sldId id="260" r:id="rId9"/>
    <p:sldId id="261" r:id="rId10"/>
    <p:sldId id="338" r:id="rId11"/>
    <p:sldId id="262" r:id="rId12"/>
    <p:sldId id="339" r:id="rId13"/>
    <p:sldId id="329" r:id="rId14"/>
    <p:sldId id="330" r:id="rId15"/>
    <p:sldId id="265" r:id="rId16"/>
    <p:sldId id="340" r:id="rId17"/>
    <p:sldId id="274" r:id="rId18"/>
    <p:sldId id="331" r:id="rId19"/>
    <p:sldId id="318" r:id="rId20"/>
    <p:sldId id="270" r:id="rId21"/>
    <p:sldId id="266" r:id="rId22"/>
    <p:sldId id="317" r:id="rId23"/>
    <p:sldId id="267" r:id="rId24"/>
    <p:sldId id="268" r:id="rId25"/>
    <p:sldId id="334" r:id="rId26"/>
    <p:sldId id="358" r:id="rId27"/>
    <p:sldId id="275" r:id="rId28"/>
    <p:sldId id="327" r:id="rId29"/>
    <p:sldId id="332" r:id="rId30"/>
    <p:sldId id="333" r:id="rId31"/>
    <p:sldId id="276" r:id="rId32"/>
    <p:sldId id="277" r:id="rId33"/>
    <p:sldId id="343" r:id="rId34"/>
    <p:sldId id="279" r:id="rId35"/>
    <p:sldId id="280" r:id="rId36"/>
    <p:sldId id="281" r:id="rId37"/>
    <p:sldId id="282" r:id="rId38"/>
    <p:sldId id="335" r:id="rId39"/>
    <p:sldId id="360" r:id="rId40"/>
    <p:sldId id="361" r:id="rId41"/>
    <p:sldId id="362" r:id="rId42"/>
    <p:sldId id="336" r:id="rId43"/>
    <p:sldId id="356" r:id="rId44"/>
    <p:sldId id="353" r:id="rId45"/>
    <p:sldId id="355" r:id="rId46"/>
    <p:sldId id="337" r:id="rId47"/>
    <p:sldId id="342" r:id="rId48"/>
    <p:sldId id="283" r:id="rId49"/>
    <p:sldId id="284" r:id="rId50"/>
    <p:sldId id="319" r:id="rId51"/>
    <p:sldId id="320" r:id="rId52"/>
    <p:sldId id="345" r:id="rId53"/>
    <p:sldId id="324" r:id="rId54"/>
    <p:sldId id="325" r:id="rId55"/>
    <p:sldId id="326" r:id="rId56"/>
    <p:sldId id="263" r:id="rId57"/>
    <p:sldId id="346" r:id="rId58"/>
    <p:sldId id="357" r:id="rId59"/>
    <p:sldId id="359" r:id="rId60"/>
    <p:sldId id="347" r:id="rId61"/>
    <p:sldId id="354" r:id="rId62"/>
    <p:sldId id="348" r:id="rId63"/>
    <p:sldId id="349" r:id="rId64"/>
    <p:sldId id="351" r:id="rId65"/>
    <p:sldId id="350" r:id="rId66"/>
    <p:sldId id="352" r:id="rId67"/>
    <p:sldId id="30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9343D4-2118-4F85-997C-1C85156EC513}">
          <p14:sldIdLst>
            <p14:sldId id="256"/>
            <p14:sldId id="306"/>
            <p14:sldId id="308"/>
            <p14:sldId id="309"/>
            <p14:sldId id="310"/>
            <p14:sldId id="311"/>
            <p14:sldId id="259"/>
            <p14:sldId id="260"/>
            <p14:sldId id="261"/>
            <p14:sldId id="338"/>
            <p14:sldId id="262"/>
            <p14:sldId id="339"/>
            <p14:sldId id="329"/>
            <p14:sldId id="330"/>
            <p14:sldId id="265"/>
            <p14:sldId id="340"/>
            <p14:sldId id="274"/>
            <p14:sldId id="331"/>
            <p14:sldId id="318"/>
            <p14:sldId id="270"/>
            <p14:sldId id="266"/>
            <p14:sldId id="317"/>
            <p14:sldId id="267"/>
            <p14:sldId id="268"/>
            <p14:sldId id="334"/>
            <p14:sldId id="358"/>
            <p14:sldId id="275"/>
            <p14:sldId id="327"/>
            <p14:sldId id="332"/>
            <p14:sldId id="333"/>
            <p14:sldId id="276"/>
            <p14:sldId id="277"/>
            <p14:sldId id="343"/>
            <p14:sldId id="279"/>
            <p14:sldId id="280"/>
            <p14:sldId id="281"/>
            <p14:sldId id="282"/>
            <p14:sldId id="335"/>
            <p14:sldId id="360"/>
            <p14:sldId id="361"/>
            <p14:sldId id="362"/>
            <p14:sldId id="336"/>
            <p14:sldId id="356"/>
            <p14:sldId id="353"/>
            <p14:sldId id="355"/>
            <p14:sldId id="337"/>
            <p14:sldId id="342"/>
            <p14:sldId id="283"/>
            <p14:sldId id="284"/>
            <p14:sldId id="319"/>
            <p14:sldId id="320"/>
            <p14:sldId id="345"/>
            <p14:sldId id="324"/>
            <p14:sldId id="325"/>
            <p14:sldId id="326"/>
            <p14:sldId id="263"/>
            <p14:sldId id="346"/>
            <p14:sldId id="357"/>
            <p14:sldId id="359"/>
            <p14:sldId id="347"/>
            <p14:sldId id="354"/>
            <p14:sldId id="348"/>
            <p14:sldId id="349"/>
            <p14:sldId id="351"/>
            <p14:sldId id="350"/>
            <p14:sldId id="352"/>
            <p14:sldId id="305"/>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ian Regan" initials="JKR"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89520" autoAdjust="0"/>
  </p:normalViewPr>
  <p:slideViewPr>
    <p:cSldViewPr>
      <p:cViewPr>
        <p:scale>
          <a:sx n="120" d="100"/>
          <a:sy n="120" d="100"/>
        </p:scale>
        <p:origin x="-72" y="-72"/>
      </p:cViewPr>
      <p:guideLst>
        <p:guide orient="horz" pos="2160"/>
        <p:guide pos="2880"/>
      </p:guideLst>
    </p:cSldViewPr>
  </p:slideViewPr>
  <p:outlineViewPr>
    <p:cViewPr>
      <p:scale>
        <a:sx n="33" d="100"/>
        <a:sy n="33" d="100"/>
      </p:scale>
      <p:origin x="0" y="77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1%20Demographics\Persons%20with%20Disabiliti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Abuse%20and%20Neglec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Abuse%20and%20Neglec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Violence%20in%20School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Crim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1.%20Environmental%20Health.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1.%20Environmental%20Health.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1.%20Environmental%20Health.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Onsite%20Wells%20Sewage.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Onsite%20Wells%20Sewage.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Food%20Safety%20Data%20for%20Comm%20Hth%20Assessm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3%20Health%20Care%20Access%20Resource%20Availability\Insurance.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Food%20Safety%20Data%20for%20Comm%20Hth%20Assessment.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Food%20Environment%20Index.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3%20Health%20Behaviors\Food%20Store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Lead.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Lead.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Housing.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Housing.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Housing.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Housing.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JAUNT.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Rabies.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Rabi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JAUN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Transport-Driving%20Alone%20Bus%20Rout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Transport-Driving%20Alone%20Bus%20Rout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Child%20Car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Resources\Recreational%20Faciliti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ommunity%20Safety\Cr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Percent</a:t>
            </a:r>
            <a:r>
              <a:rPr lang="en-US" baseline="0"/>
              <a:t> of those served by Region 10 in FY 2015 Who Are Adults or Youth, </a:t>
            </a:r>
            <a:r>
              <a:rPr lang="en-US"/>
              <a:t>Nelson</a:t>
            </a:r>
          </a:p>
        </c:rich>
      </c:tx>
      <c:layout/>
      <c:overlay val="0"/>
    </c:title>
    <c:autoTitleDeleted val="0"/>
    <c:plotArea>
      <c:layout/>
      <c:pieChart>
        <c:varyColors val="1"/>
        <c:ser>
          <c:idx val="0"/>
          <c:order val="0"/>
          <c:tx>
            <c:strRef>
              <c:f>'Region 10 consumers served'!$L$4</c:f>
              <c:strCache>
                <c:ptCount val="1"/>
                <c:pt idx="0">
                  <c:v>Nelson</c:v>
                </c:pt>
              </c:strCache>
            </c:strRef>
          </c:tx>
          <c:dLbls>
            <c:txPr>
              <a:bodyPr/>
              <a:lstStyle/>
              <a:p>
                <a:pPr>
                  <a:defRPr sz="1800" b="1"/>
                </a:pPr>
                <a:endParaRPr lang="en-US"/>
              </a:p>
            </c:txPr>
            <c:dLblPos val="bestFit"/>
            <c:showLegendKey val="0"/>
            <c:showVal val="1"/>
            <c:showCatName val="1"/>
            <c:showSerName val="0"/>
            <c:showPercent val="0"/>
            <c:showBubbleSize val="0"/>
            <c:showLeaderLines val="1"/>
          </c:dLbls>
          <c:cat>
            <c:strRef>
              <c:f>'Region 10 consumers served'!$A$6:$A$7</c:f>
              <c:strCache>
                <c:ptCount val="2"/>
                <c:pt idx="0">
                  <c:v>Adult</c:v>
                </c:pt>
                <c:pt idx="1">
                  <c:v>Juvenile</c:v>
                </c:pt>
              </c:strCache>
            </c:strRef>
          </c:cat>
          <c:val>
            <c:numRef>
              <c:f>'Region 10 consumers served'!$M$6:$M$7</c:f>
              <c:numCache>
                <c:formatCode>0%</c:formatCode>
                <c:ptCount val="2"/>
                <c:pt idx="0">
                  <c:v>0.63</c:v>
                </c:pt>
                <c:pt idx="1">
                  <c:v>0.37</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3443249217934"/>
          <c:y val="2.8624787068412236E-2"/>
          <c:w val="0.84162491192167621"/>
          <c:h val="0.66345470862545453"/>
        </c:manualLayout>
      </c:layout>
      <c:lineChart>
        <c:grouping val="standard"/>
        <c:varyColors val="0"/>
        <c:ser>
          <c:idx val="7"/>
          <c:order val="0"/>
          <c:tx>
            <c:strRef>
              <c:f>'Child Abuse'!$A$55</c:f>
              <c:strCache>
                <c:ptCount val="1"/>
                <c:pt idx="0">
                  <c:v>Nelson</c:v>
                </c:pt>
              </c:strCache>
            </c:strRef>
          </c:tx>
          <c:spPr>
            <a:ln w="38100">
              <a:solidFill>
                <a:srgbClr val="FFFF00"/>
              </a:solidFill>
            </a:ln>
          </c:spPr>
          <c:marker>
            <c:symbol val="star"/>
            <c:size val="7"/>
            <c:spPr>
              <a:solidFill>
                <a:srgbClr val="FFFF00"/>
              </a:solidFill>
              <a:ln w="38100">
                <a:solidFill>
                  <a:srgbClr val="FFFF00"/>
                </a:solidFill>
              </a:ln>
              <a:scene3d>
                <a:camera prst="orthographicFront"/>
                <a:lightRig rig="threePt" dir="t"/>
              </a:scene3d>
              <a:sp3d>
                <a:bevelT/>
              </a:sp3d>
            </c:spPr>
          </c:marker>
          <c:dLbls>
            <c:dLbl>
              <c:idx val="6"/>
              <c:layout/>
              <c:dLblPos val="b"/>
              <c:showLegendKey val="0"/>
              <c:showVal val="1"/>
              <c:showCatName val="0"/>
              <c:showSerName val="0"/>
              <c:showPercent val="0"/>
              <c:showBubbleSize val="0"/>
            </c:dLbl>
            <c:numFmt formatCode="#,##0" sourceLinked="0"/>
            <c:dLblPos val="t"/>
            <c:showLegendKey val="0"/>
            <c:showVal val="1"/>
            <c:showCatName val="0"/>
            <c:showSerName val="0"/>
            <c:showPercent val="0"/>
            <c:showBubbleSize val="0"/>
            <c:showLeaderLines val="0"/>
          </c:dLbls>
          <c:cat>
            <c:strRef>
              <c:f>'Child Abuse'!$B$49:$K$49</c:f>
              <c:strCache>
                <c:ptCount val="10"/>
                <c:pt idx="0">
                  <c:v>2000-04</c:v>
                </c:pt>
                <c:pt idx="1">
                  <c:v>2001-05</c:v>
                </c:pt>
                <c:pt idx="2">
                  <c:v>2002-06</c:v>
                </c:pt>
                <c:pt idx="3">
                  <c:v>2003-07</c:v>
                </c:pt>
                <c:pt idx="4">
                  <c:v>2004-08</c:v>
                </c:pt>
                <c:pt idx="5">
                  <c:v>2005-09</c:v>
                </c:pt>
                <c:pt idx="6">
                  <c:v>2006-10</c:v>
                </c:pt>
                <c:pt idx="7">
                  <c:v>2007-11</c:v>
                </c:pt>
                <c:pt idx="8">
                  <c:v>2008-12</c:v>
                </c:pt>
                <c:pt idx="9">
                  <c:v>2009-13</c:v>
                </c:pt>
              </c:strCache>
            </c:strRef>
          </c:cat>
          <c:val>
            <c:numRef>
              <c:f>'Child Abuse'!$B$55:$K$55</c:f>
              <c:numCache>
                <c:formatCode>0.00</c:formatCode>
                <c:ptCount val="10"/>
                <c:pt idx="0">
                  <c:v>1.0360826893733692</c:v>
                </c:pt>
                <c:pt idx="1">
                  <c:v>0.97795074689270189</c:v>
                </c:pt>
                <c:pt idx="2">
                  <c:v>1.0512834601735148</c:v>
                </c:pt>
                <c:pt idx="3">
                  <c:v>1.4029265941207989</c:v>
                </c:pt>
                <c:pt idx="4">
                  <c:v>1.4111835015192524</c:v>
                </c:pt>
                <c:pt idx="5">
                  <c:v>1.3494382246882946</c:v>
                </c:pt>
                <c:pt idx="6">
                  <c:v>1.8384670710949116</c:v>
                </c:pt>
                <c:pt idx="7">
                  <c:v>3.3644660486014586</c:v>
                </c:pt>
                <c:pt idx="8">
                  <c:v>4.8999297922776819</c:v>
                </c:pt>
                <c:pt idx="9">
                  <c:v>6.2846777597573569</c:v>
                </c:pt>
              </c:numCache>
            </c:numRef>
          </c:val>
          <c:smooth val="0"/>
        </c:ser>
        <c:ser>
          <c:idx val="0"/>
          <c:order val="1"/>
          <c:tx>
            <c:strRef>
              <c:f>'Child Abuse'!$A$57</c:f>
              <c:strCache>
                <c:ptCount val="1"/>
                <c:pt idx="0">
                  <c:v>Virginia</c:v>
                </c:pt>
              </c:strCache>
            </c:strRef>
          </c:tx>
          <c:spPr>
            <a:ln>
              <a:solidFill>
                <a:schemeClr val="tx2"/>
              </a:solidFill>
            </a:ln>
          </c:spPr>
          <c:marker>
            <c:spPr>
              <a:solidFill>
                <a:schemeClr val="tx2"/>
              </a:solidFill>
              <a:ln>
                <a:solidFill>
                  <a:schemeClr val="tx2"/>
                </a:solidFill>
              </a:ln>
              <a:scene3d>
                <a:camera prst="orthographicFront"/>
                <a:lightRig rig="threePt" dir="t"/>
              </a:scene3d>
              <a:sp3d>
                <a:bevelT/>
              </a:sp3d>
            </c:spPr>
          </c:marker>
          <c:dLbls>
            <c:numFmt formatCode="#,##0" sourceLinked="0"/>
            <c:dLblPos val="t"/>
            <c:showLegendKey val="0"/>
            <c:showVal val="1"/>
            <c:showCatName val="0"/>
            <c:showSerName val="0"/>
            <c:showPercent val="0"/>
            <c:showBubbleSize val="0"/>
            <c:showLeaderLines val="0"/>
          </c:dLbls>
          <c:val>
            <c:numRef>
              <c:f>'Child Abuse'!$B$57:$K$57</c:f>
              <c:numCache>
                <c:formatCode>0.00</c:formatCode>
                <c:ptCount val="10"/>
                <c:pt idx="0">
                  <c:v>3.0336906172042832</c:v>
                </c:pt>
                <c:pt idx="1">
                  <c:v>2.8132436826838743</c:v>
                </c:pt>
                <c:pt idx="2">
                  <c:v>2.6519450142831245</c:v>
                </c:pt>
                <c:pt idx="3">
                  <c:v>2.7147221494324798</c:v>
                </c:pt>
                <c:pt idx="4">
                  <c:v>2.8989453618775451</c:v>
                </c:pt>
                <c:pt idx="5">
                  <c:v>2.4001050245432696</c:v>
                </c:pt>
                <c:pt idx="6">
                  <c:v>2.326043745801281</c:v>
                </c:pt>
                <c:pt idx="7">
                  <c:v>2.466944436317422</c:v>
                </c:pt>
                <c:pt idx="8">
                  <c:v>2.2005678064648881</c:v>
                </c:pt>
                <c:pt idx="9">
                  <c:v>1.8285508014262846</c:v>
                </c:pt>
              </c:numCache>
            </c:numRef>
          </c:val>
          <c:smooth val="0"/>
        </c:ser>
        <c:dLbls>
          <c:showLegendKey val="0"/>
          <c:showVal val="0"/>
          <c:showCatName val="0"/>
          <c:showSerName val="0"/>
          <c:showPercent val="0"/>
          <c:showBubbleSize val="0"/>
        </c:dLbls>
        <c:marker val="1"/>
        <c:smooth val="0"/>
        <c:axId val="162498048"/>
        <c:axId val="162499584"/>
      </c:lineChart>
      <c:catAx>
        <c:axId val="162498048"/>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162499584"/>
        <c:crosses val="autoZero"/>
        <c:auto val="1"/>
        <c:lblAlgn val="ctr"/>
        <c:lblOffset val="100"/>
        <c:noMultiLvlLbl val="0"/>
      </c:catAx>
      <c:valAx>
        <c:axId val="162499584"/>
        <c:scaling>
          <c:orientation val="minMax"/>
          <c:max val="7"/>
          <c:min val="0"/>
        </c:scaling>
        <c:delete val="0"/>
        <c:axPos val="l"/>
        <c:majorGridlines>
          <c:spPr>
            <a:ln>
              <a:noFill/>
            </a:ln>
          </c:spPr>
        </c:majorGridlines>
        <c:numFmt formatCode="0" sourceLinked="0"/>
        <c:majorTickMark val="out"/>
        <c:minorTickMark val="none"/>
        <c:tickLblPos val="nextTo"/>
        <c:txPr>
          <a:bodyPr rot="0" vert="horz"/>
          <a:lstStyle/>
          <a:p>
            <a:pPr>
              <a:defRPr/>
            </a:pPr>
            <a:endParaRPr lang="en-US"/>
          </a:p>
        </c:txPr>
        <c:crossAx val="162498048"/>
        <c:crosses val="autoZero"/>
        <c:crossBetween val="between"/>
        <c:majorUnit val="2"/>
      </c:valAx>
      <c:spPr>
        <a:ln>
          <a:solidFill>
            <a:srgbClr val="868686"/>
          </a:solidFill>
        </a:ln>
      </c:spPr>
    </c:plotArea>
    <c:legend>
      <c:legendPos val="b"/>
      <c:layout/>
      <c:overlay val="0"/>
      <c:spPr>
        <a:ln>
          <a:noFill/>
        </a:ln>
      </c:spPr>
    </c:legend>
    <c:plotVisOnly val="1"/>
    <c:dispBlanksAs val="gap"/>
    <c:showDLblsOverMax val="0"/>
  </c:chart>
  <c:spPr>
    <a:ln>
      <a:noFill/>
    </a:ln>
  </c:spPr>
  <c:txPr>
    <a:bodyPr/>
    <a:lstStyle/>
    <a:p>
      <a:pPr>
        <a:defRPr sz="1800" b="0" i="0" u="none" strike="noStrike" baseline="0">
          <a:solidFill>
            <a:srgbClr val="000000"/>
          </a:solidFill>
          <a:latin typeface="+mn-lt"/>
          <a:ea typeface="Calibri"/>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850102070574498E-2"/>
          <c:y val="5.9755137315152723E-2"/>
          <c:w val="0.88309936636708297"/>
          <c:h val="0.60166033933258345"/>
        </c:manualLayout>
      </c:layout>
      <c:lineChart>
        <c:grouping val="standard"/>
        <c:varyColors val="0"/>
        <c:ser>
          <c:idx val="0"/>
          <c:order val="0"/>
          <c:tx>
            <c:strRef>
              <c:f>'Adult Abuse'!$A$44</c:f>
              <c:strCache>
                <c:ptCount val="1"/>
                <c:pt idx="0">
                  <c:v>Nelson</c:v>
                </c:pt>
              </c:strCache>
            </c:strRef>
          </c:tx>
          <c:spPr>
            <a:ln w="57150">
              <a:solidFill>
                <a:srgbClr val="FFFF00"/>
              </a:solidFill>
            </a:ln>
          </c:spPr>
          <c:marker>
            <c:symbol val="circle"/>
            <c:size val="7"/>
            <c:spPr>
              <a:solidFill>
                <a:srgbClr val="FFFF00"/>
              </a:solidFill>
              <a:ln w="57150">
                <a:solidFill>
                  <a:srgbClr val="FFFF00"/>
                </a:solidFill>
              </a:ln>
              <a:scene3d>
                <a:camera prst="orthographicFront"/>
                <a:lightRig rig="threePt" dir="t"/>
              </a:scene3d>
              <a:sp3d>
                <a:bevelT/>
              </a:sp3d>
            </c:spPr>
          </c:marker>
          <c:dLbls>
            <c:dLbl>
              <c:idx val="3"/>
              <c:layout/>
              <c:dLblPos val="b"/>
              <c:showLegendKey val="0"/>
              <c:showVal val="1"/>
              <c:showCatName val="0"/>
              <c:showSerName val="0"/>
              <c:showPercent val="0"/>
              <c:showBubbleSize val="0"/>
            </c:dLbl>
            <c:dLbl>
              <c:idx val="4"/>
              <c:layout/>
              <c:dLblPos val="b"/>
              <c:showLegendKey val="0"/>
              <c:showVal val="1"/>
              <c:showCatName val="0"/>
              <c:showSerName val="0"/>
              <c:showPercent val="0"/>
              <c:showBubbleSize val="0"/>
            </c:dLbl>
            <c:dLbl>
              <c:idx val="5"/>
              <c:layout/>
              <c:dLblPos val="r"/>
              <c:showLegendKey val="0"/>
              <c:showVal val="1"/>
              <c:showCatName val="0"/>
              <c:showSerName val="0"/>
              <c:showPercent val="0"/>
              <c:showBubbleSize val="0"/>
            </c:dLbl>
            <c:numFmt formatCode="#,##0" sourceLinked="0"/>
            <c:txPr>
              <a:bodyPr/>
              <a:lstStyle/>
              <a:p>
                <a:pPr>
                  <a:defRPr b="1"/>
                </a:pPr>
                <a:endParaRPr lang="en-US"/>
              </a:p>
            </c:txPr>
            <c:dLblPos val="t"/>
            <c:showLegendKey val="0"/>
            <c:showVal val="1"/>
            <c:showCatName val="0"/>
            <c:showSerName val="0"/>
            <c:showPercent val="0"/>
            <c:showBubbleSize val="0"/>
            <c:showLeaderLines val="0"/>
          </c:dLbls>
          <c:cat>
            <c:strRef>
              <c:f>'Adult Abuse'!$H$38:$M$38</c:f>
              <c:strCache>
                <c:ptCount val="6"/>
                <c:pt idx="0">
                  <c:v>2006-2008</c:v>
                </c:pt>
                <c:pt idx="1">
                  <c:v>2007-2009</c:v>
                </c:pt>
                <c:pt idx="2">
                  <c:v>2008-2010</c:v>
                </c:pt>
                <c:pt idx="3">
                  <c:v>2009-2011</c:v>
                </c:pt>
                <c:pt idx="4">
                  <c:v>2010-12</c:v>
                </c:pt>
                <c:pt idx="5">
                  <c:v>2011-13</c:v>
                </c:pt>
              </c:strCache>
            </c:strRef>
          </c:cat>
          <c:val>
            <c:numRef>
              <c:f>'Adult Abuse'!$H$44:$M$44</c:f>
              <c:numCache>
                <c:formatCode>0.00</c:formatCode>
                <c:ptCount val="6"/>
                <c:pt idx="0">
                  <c:v>0.55454329398716629</c:v>
                </c:pt>
                <c:pt idx="1">
                  <c:v>0.35686413346286044</c:v>
                </c:pt>
                <c:pt idx="2">
                  <c:v>0.43030168264278651</c:v>
                </c:pt>
                <c:pt idx="3">
                  <c:v>1.8847981802754799</c:v>
                </c:pt>
                <c:pt idx="4">
                  <c:v>2.5526970639042856</c:v>
                </c:pt>
                <c:pt idx="5">
                  <c:v>3.4429163958418916</c:v>
                </c:pt>
              </c:numCache>
            </c:numRef>
          </c:val>
          <c:smooth val="0"/>
        </c:ser>
        <c:ser>
          <c:idx val="2"/>
          <c:order val="1"/>
          <c:tx>
            <c:strRef>
              <c:f>'Adult Abuse'!$A$46</c:f>
              <c:strCache>
                <c:ptCount val="1"/>
                <c:pt idx="0">
                  <c:v>Virginia</c:v>
                </c:pt>
              </c:strCache>
            </c:strRef>
          </c:tx>
          <c:spPr>
            <a:ln w="28575">
              <a:solidFill>
                <a:schemeClr val="tx2"/>
              </a:solidFill>
            </a:ln>
          </c:spPr>
          <c:marker>
            <c:symbol val="square"/>
            <c:size val="7"/>
            <c:spPr>
              <a:solidFill>
                <a:schemeClr val="tx2"/>
              </a:solidFill>
              <a:ln>
                <a:solidFill>
                  <a:schemeClr val="tx2"/>
                </a:solidFill>
              </a:ln>
              <a:scene3d>
                <a:camera prst="orthographicFront"/>
                <a:lightRig rig="threePt" dir="t"/>
              </a:scene3d>
              <a:sp3d>
                <a:bevelT/>
              </a:sp3d>
            </c:spPr>
          </c:marker>
          <c:dLbls>
            <c:dLbl>
              <c:idx val="5"/>
              <c:layout/>
              <c:dLblPos val="b"/>
              <c:showLegendKey val="0"/>
              <c:showVal val="1"/>
              <c:showCatName val="0"/>
              <c:showSerName val="0"/>
              <c:showPercent val="0"/>
              <c:showBubbleSize val="0"/>
            </c:dLbl>
            <c:numFmt formatCode="#,##0" sourceLinked="0"/>
            <c:dLblPos val="t"/>
            <c:showLegendKey val="0"/>
            <c:showVal val="1"/>
            <c:showCatName val="0"/>
            <c:showSerName val="0"/>
            <c:showPercent val="0"/>
            <c:showBubbleSize val="0"/>
            <c:showLeaderLines val="0"/>
          </c:dLbls>
          <c:cat>
            <c:strRef>
              <c:f>'Adult Abuse'!$H$38:$M$38</c:f>
              <c:strCache>
                <c:ptCount val="6"/>
                <c:pt idx="0">
                  <c:v>2006-2008</c:v>
                </c:pt>
                <c:pt idx="1">
                  <c:v>2007-2009</c:v>
                </c:pt>
                <c:pt idx="2">
                  <c:v>2008-2010</c:v>
                </c:pt>
                <c:pt idx="3">
                  <c:v>2009-2011</c:v>
                </c:pt>
                <c:pt idx="4">
                  <c:v>2010-12</c:v>
                </c:pt>
                <c:pt idx="5">
                  <c:v>2011-13</c:v>
                </c:pt>
              </c:strCache>
            </c:strRef>
          </c:cat>
          <c:val>
            <c:numRef>
              <c:f>'Adult Abuse'!$H$46:$M$46</c:f>
              <c:numCache>
                <c:formatCode>0.00</c:formatCode>
                <c:ptCount val="6"/>
                <c:pt idx="0">
                  <c:v>2.366727787029264</c:v>
                </c:pt>
                <c:pt idx="1">
                  <c:v>2.4335624757290693</c:v>
                </c:pt>
                <c:pt idx="2">
                  <c:v>2.5953766269570369</c:v>
                </c:pt>
                <c:pt idx="3">
                  <c:v>2.7509786949033423</c:v>
                </c:pt>
                <c:pt idx="4">
                  <c:v>2.755591567572258</c:v>
                </c:pt>
                <c:pt idx="5">
                  <c:v>2.6930027147494786</c:v>
                </c:pt>
              </c:numCache>
            </c:numRef>
          </c:val>
          <c:smooth val="0"/>
        </c:ser>
        <c:dLbls>
          <c:showLegendKey val="0"/>
          <c:showVal val="0"/>
          <c:showCatName val="0"/>
          <c:showSerName val="0"/>
          <c:showPercent val="0"/>
          <c:showBubbleSize val="0"/>
        </c:dLbls>
        <c:marker val="1"/>
        <c:smooth val="0"/>
        <c:axId val="162564736"/>
        <c:axId val="162566528"/>
      </c:lineChart>
      <c:catAx>
        <c:axId val="162564736"/>
        <c:scaling>
          <c:orientation val="minMax"/>
        </c:scaling>
        <c:delete val="0"/>
        <c:axPos val="b"/>
        <c:numFmt formatCode="General" sourceLinked="1"/>
        <c:majorTickMark val="out"/>
        <c:minorTickMark val="none"/>
        <c:tickLblPos val="nextTo"/>
        <c:txPr>
          <a:bodyPr rot="-2700000" vert="horz"/>
          <a:lstStyle/>
          <a:p>
            <a:pPr>
              <a:defRPr/>
            </a:pPr>
            <a:endParaRPr lang="en-US"/>
          </a:p>
        </c:txPr>
        <c:crossAx val="162566528"/>
        <c:crosses val="autoZero"/>
        <c:auto val="1"/>
        <c:lblAlgn val="ctr"/>
        <c:lblOffset val="100"/>
        <c:noMultiLvlLbl val="0"/>
      </c:catAx>
      <c:valAx>
        <c:axId val="162566528"/>
        <c:scaling>
          <c:orientation val="minMax"/>
          <c:max val="12"/>
          <c:min val="0"/>
        </c:scaling>
        <c:delete val="0"/>
        <c:axPos val="l"/>
        <c:majorGridlines>
          <c:spPr>
            <a:ln>
              <a:noFill/>
            </a:ln>
          </c:spPr>
        </c:majorGridlines>
        <c:numFmt formatCode="0" sourceLinked="0"/>
        <c:majorTickMark val="out"/>
        <c:minorTickMark val="none"/>
        <c:tickLblPos val="nextTo"/>
        <c:txPr>
          <a:bodyPr rot="0" vert="horz"/>
          <a:lstStyle/>
          <a:p>
            <a:pPr>
              <a:defRPr/>
            </a:pPr>
            <a:endParaRPr lang="en-US"/>
          </a:p>
        </c:txPr>
        <c:crossAx val="162564736"/>
        <c:crosses val="autoZero"/>
        <c:crossBetween val="between"/>
        <c:majorUnit val="2"/>
      </c:valAx>
      <c:spPr>
        <a:ln>
          <a:solidFill>
            <a:srgbClr val="868686"/>
          </a:solidFill>
        </a:ln>
      </c:spPr>
    </c:plotArea>
    <c:legend>
      <c:legendPos val="b"/>
      <c:layout/>
      <c:overlay val="0"/>
      <c:spPr>
        <a:ln>
          <a:noFill/>
        </a:ln>
      </c:spPr>
    </c:legend>
    <c:plotVisOnly val="1"/>
    <c:dispBlanksAs val="gap"/>
    <c:showDLblsOverMax val="0"/>
  </c:chart>
  <c:spPr>
    <a:ln>
      <a:noFill/>
    </a:ln>
  </c:spPr>
  <c:txPr>
    <a:bodyPr/>
    <a:lstStyle/>
    <a:p>
      <a:pPr>
        <a:defRPr sz="1800" b="0" i="0" u="none" strike="noStrike" baseline="0">
          <a:solidFill>
            <a:srgbClr val="000000"/>
          </a:solidFill>
          <a:latin typeface="Century Gothic" panose="020B0502020202020204" pitchFamily="34" charset="0"/>
          <a:ea typeface="Calibri"/>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969531021399501E-2"/>
          <c:y val="3.4285724924781789E-2"/>
          <c:w val="0.89509433953486861"/>
          <c:h val="0.87908846928651341"/>
        </c:manualLayout>
      </c:layout>
      <c:barChart>
        <c:barDir val="bar"/>
        <c:grouping val="clustered"/>
        <c:varyColors val="0"/>
        <c:ser>
          <c:idx val="2"/>
          <c:order val="0"/>
          <c:tx>
            <c:strRef>
              <c:f>'Violence in Schools'!$A$120</c:f>
              <c:strCache>
                <c:ptCount val="1"/>
                <c:pt idx="0">
                  <c:v>Nelson</c:v>
                </c:pt>
              </c:strCache>
            </c:strRef>
          </c:tx>
          <c:spPr>
            <a:solidFill>
              <a:srgbClr val="FFFF00"/>
            </a:solidFill>
            <a:scene3d>
              <a:camera prst="orthographicFront"/>
              <a:lightRig rig="threePt" dir="t"/>
            </a:scene3d>
            <a:sp3d>
              <a:bevelT/>
            </a:sp3d>
          </c:spPr>
          <c:invertIfNegative val="0"/>
          <c:dLbls>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'Violence in Schools'!$D$105:$M$105</c:f>
              <c:strCache>
                <c:ptCount val="10"/>
                <c:pt idx="0">
                  <c:v>Altercations</c:v>
                </c:pt>
                <c:pt idx="1">
                  <c:v>Battery against Student w/o Weapon</c:v>
                </c:pt>
                <c:pt idx="2">
                  <c:v>Bullying</c:v>
                </c:pt>
                <c:pt idx="3">
                  <c:v>Drug Violations</c:v>
                </c:pt>
                <c:pt idx="4">
                  <c:v>Fighting w/o Injury</c:v>
                </c:pt>
                <c:pt idx="5">
                  <c:v>Gang Activity</c:v>
                </c:pt>
                <c:pt idx="6">
                  <c:v>Harassment</c:v>
                </c:pt>
                <c:pt idx="7">
                  <c:v>Offensive Sexual Touching/ All</c:v>
                </c:pt>
                <c:pt idx="8">
                  <c:v>Other Weapons, and Explosive Devices</c:v>
                </c:pt>
                <c:pt idx="9">
                  <c:v>Threat</c:v>
                </c:pt>
              </c:strCache>
            </c:strRef>
          </c:cat>
          <c:val>
            <c:numRef>
              <c:f>'Violence in Schools'!$D$120:$M$120</c:f>
              <c:numCache>
                <c:formatCode>0.00</c:formatCode>
                <c:ptCount val="10"/>
                <c:pt idx="0">
                  <c:v>22.262593420176419</c:v>
                </c:pt>
                <c:pt idx="1">
                  <c:v>3.5745561461593485</c:v>
                </c:pt>
                <c:pt idx="2">
                  <c:v>9.0120227893078848</c:v>
                </c:pt>
                <c:pt idx="3">
                  <c:v>5.2380228686590762</c:v>
                </c:pt>
                <c:pt idx="4">
                  <c:v>4.55589234125737</c:v>
                </c:pt>
                <c:pt idx="5">
                  <c:v>0.25367996836915829</c:v>
                </c:pt>
                <c:pt idx="6">
                  <c:v>3.2991277391297036</c:v>
                </c:pt>
                <c:pt idx="7">
                  <c:v>0.76109376079860702</c:v>
                </c:pt>
                <c:pt idx="8">
                  <c:v>3.8211948024559206</c:v>
                </c:pt>
                <c:pt idx="9">
                  <c:v>6.4912621257623311</c:v>
                </c:pt>
              </c:numCache>
            </c:numRef>
          </c:val>
        </c:ser>
        <c:ser>
          <c:idx val="0"/>
          <c:order val="1"/>
          <c:tx>
            <c:strRef>
              <c:f>'Violence in Schools'!$A$121</c:f>
              <c:strCache>
                <c:ptCount val="1"/>
                <c:pt idx="0">
                  <c:v>TJHD</c:v>
                </c:pt>
              </c:strCache>
            </c:strRef>
          </c:tx>
          <c:spPr>
            <a:solidFill>
              <a:schemeClr val="accent3"/>
            </a:solidFill>
            <a:scene3d>
              <a:camera prst="orthographicFront"/>
              <a:lightRig rig="threePt" dir="t"/>
            </a:scene3d>
            <a:sp3d>
              <a:bevelT/>
            </a:sp3d>
          </c:spPr>
          <c:invertIfNegative val="0"/>
          <c:dLbls>
            <c:dLbl>
              <c:idx val="4"/>
              <c:delete val="1"/>
            </c:dLbl>
            <c:dLbl>
              <c:idx val="5"/>
              <c:delete val="1"/>
            </c:dLbl>
            <c:dLbl>
              <c:idx val="7"/>
              <c:delete val="1"/>
            </c:dLbl>
            <c:dLbl>
              <c:idx val="8"/>
              <c:delete val="1"/>
            </c:dLbl>
            <c:dLbl>
              <c:idx val="9"/>
              <c:delete val="1"/>
            </c:dLbl>
            <c:numFmt formatCode="#,##0" sourceLinked="0"/>
            <c:dLblPos val="outEnd"/>
            <c:showLegendKey val="0"/>
            <c:showVal val="1"/>
            <c:showCatName val="0"/>
            <c:showSerName val="0"/>
            <c:showPercent val="0"/>
            <c:showBubbleSize val="0"/>
            <c:showLeaderLines val="0"/>
          </c:dLbls>
          <c:val>
            <c:numRef>
              <c:f>'Violence in Schools'!$D$121:$M$121</c:f>
              <c:numCache>
                <c:formatCode>0.00</c:formatCode>
                <c:ptCount val="10"/>
                <c:pt idx="0">
                  <c:v>12.941582412502056</c:v>
                </c:pt>
                <c:pt idx="1">
                  <c:v>2.4174513518838632</c:v>
                </c:pt>
                <c:pt idx="2">
                  <c:v>6.7102100689771511</c:v>
                </c:pt>
                <c:pt idx="3">
                  <c:v>2.8340135193665623</c:v>
                </c:pt>
                <c:pt idx="4">
                  <c:v>4.8196783631828684</c:v>
                </c:pt>
                <c:pt idx="5">
                  <c:v>0.30529973200101934</c:v>
                </c:pt>
                <c:pt idx="6">
                  <c:v>2.139770841897616</c:v>
                </c:pt>
                <c:pt idx="7">
                  <c:v>0.7703121749629348</c:v>
                </c:pt>
                <c:pt idx="8">
                  <c:v>1.36477832109325</c:v>
                </c:pt>
                <c:pt idx="9">
                  <c:v>6.1348446529522702</c:v>
                </c:pt>
              </c:numCache>
            </c:numRef>
          </c:val>
        </c:ser>
        <c:ser>
          <c:idx val="3"/>
          <c:order val="2"/>
          <c:tx>
            <c:strRef>
              <c:f>'Violence in Schools'!$A$122</c:f>
              <c:strCache>
                <c:ptCount val="1"/>
                <c:pt idx="0">
                  <c:v>Virginia</c:v>
                </c:pt>
              </c:strCache>
            </c:strRef>
          </c:tx>
          <c:spPr>
            <a:scene3d>
              <a:camera prst="orthographicFront"/>
              <a:lightRig rig="threePt" dir="t"/>
            </a:scene3d>
            <a:sp3d>
              <a:bevelT/>
            </a:sp3d>
          </c:spPr>
          <c:invertIfNegative val="0"/>
          <c:dLbls>
            <c:dLbl>
              <c:idx val="3"/>
              <c:delete val="1"/>
            </c:dLbl>
            <c:dLbl>
              <c:idx val="5"/>
              <c:delete val="1"/>
            </c:dLbl>
            <c:dLbl>
              <c:idx val="7"/>
              <c:delete val="1"/>
            </c:dLbl>
            <c:numFmt formatCode="#,##0" sourceLinked="0"/>
            <c:dLblPos val="outEnd"/>
            <c:showLegendKey val="0"/>
            <c:showVal val="1"/>
            <c:showCatName val="0"/>
            <c:showSerName val="0"/>
            <c:showPercent val="0"/>
            <c:showBubbleSize val="0"/>
            <c:showLeaderLines val="0"/>
          </c:dLbls>
          <c:cat>
            <c:strRef>
              <c:f>'Violence in Schools'!$D$105:$M$105</c:f>
              <c:strCache>
                <c:ptCount val="10"/>
                <c:pt idx="0">
                  <c:v>Altercations</c:v>
                </c:pt>
                <c:pt idx="1">
                  <c:v>Battery against Student w/o Weapon</c:v>
                </c:pt>
                <c:pt idx="2">
                  <c:v>Bullying</c:v>
                </c:pt>
                <c:pt idx="3">
                  <c:v>Drug Violations</c:v>
                </c:pt>
                <c:pt idx="4">
                  <c:v>Fighting w/o Injury</c:v>
                </c:pt>
                <c:pt idx="5">
                  <c:v>Gang Activity</c:v>
                </c:pt>
                <c:pt idx="6">
                  <c:v>Harassment</c:v>
                </c:pt>
                <c:pt idx="7">
                  <c:v>Offensive Sexual Touching/ All</c:v>
                </c:pt>
                <c:pt idx="8">
                  <c:v>Other Weapons, and Explosive Devices</c:v>
                </c:pt>
                <c:pt idx="9">
                  <c:v>Threat</c:v>
                </c:pt>
              </c:strCache>
            </c:strRef>
          </c:cat>
          <c:val>
            <c:numRef>
              <c:f>'Violence in Schools'!$D$122:$M$122</c:f>
              <c:numCache>
                <c:formatCode>0.00</c:formatCode>
                <c:ptCount val="10"/>
                <c:pt idx="0">
                  <c:v>12.051263600111785</c:v>
                </c:pt>
                <c:pt idx="1">
                  <c:v>3.2882822941128946</c:v>
                </c:pt>
                <c:pt idx="2">
                  <c:v>4.8909360132032891</c:v>
                </c:pt>
                <c:pt idx="3">
                  <c:v>2.5966663850540534</c:v>
                </c:pt>
                <c:pt idx="4">
                  <c:v>6.2251290347213679</c:v>
                </c:pt>
                <c:pt idx="5">
                  <c:v>0.25405686676787281</c:v>
                </c:pt>
                <c:pt idx="6">
                  <c:v>4.8833771761318587</c:v>
                </c:pt>
                <c:pt idx="7">
                  <c:v>0.97196023076939242</c:v>
                </c:pt>
                <c:pt idx="8">
                  <c:v>1.4768422367669185</c:v>
                </c:pt>
                <c:pt idx="9">
                  <c:v>4.7203202664958921</c:v>
                </c:pt>
              </c:numCache>
            </c:numRef>
          </c:val>
        </c:ser>
        <c:dLbls>
          <c:showLegendKey val="0"/>
          <c:showVal val="0"/>
          <c:showCatName val="0"/>
          <c:showSerName val="0"/>
          <c:showPercent val="0"/>
          <c:showBubbleSize val="0"/>
        </c:dLbls>
        <c:gapWidth val="150"/>
        <c:axId val="162636928"/>
        <c:axId val="162638464"/>
      </c:barChart>
      <c:catAx>
        <c:axId val="162636928"/>
        <c:scaling>
          <c:orientation val="minMax"/>
        </c:scaling>
        <c:delete val="0"/>
        <c:axPos val="l"/>
        <c:majorTickMark val="out"/>
        <c:minorTickMark val="none"/>
        <c:tickLblPos val="nextTo"/>
        <c:crossAx val="162638464"/>
        <c:crosses val="autoZero"/>
        <c:auto val="1"/>
        <c:lblAlgn val="ctr"/>
        <c:lblOffset val="100"/>
        <c:noMultiLvlLbl val="0"/>
      </c:catAx>
      <c:valAx>
        <c:axId val="162638464"/>
        <c:scaling>
          <c:orientation val="minMax"/>
          <c:max val="25"/>
          <c:min val="0"/>
        </c:scaling>
        <c:delete val="0"/>
        <c:axPos val="b"/>
        <c:majorGridlines>
          <c:spPr>
            <a:ln>
              <a:noFill/>
            </a:ln>
          </c:spPr>
        </c:majorGridlines>
        <c:numFmt formatCode="0" sourceLinked="0"/>
        <c:majorTickMark val="out"/>
        <c:minorTickMark val="none"/>
        <c:tickLblPos val="nextTo"/>
        <c:crossAx val="162636928"/>
        <c:crosses val="autoZero"/>
        <c:crossBetween val="between"/>
        <c:majorUnit val="5"/>
      </c:valAx>
      <c:spPr>
        <a:ln>
          <a:solidFill>
            <a:srgbClr val="868686"/>
          </a:solidFill>
        </a:ln>
      </c:spPr>
    </c:plotArea>
    <c:legend>
      <c:legendPos val="b"/>
      <c:layout>
        <c:manualLayout>
          <c:xMode val="edge"/>
          <c:yMode val="edge"/>
          <c:x val="0.6740128450566617"/>
          <c:y val="8.5932598681863745E-2"/>
          <c:w val="0.16149026477127265"/>
          <c:h val="0.23257065988451414"/>
        </c:manualLayout>
      </c:layout>
      <c:overlay val="0"/>
    </c:legend>
    <c:plotVisOnly val="1"/>
    <c:dispBlanksAs val="gap"/>
    <c:showDLblsOverMax val="0"/>
  </c:chart>
  <c:txPr>
    <a:bodyPr/>
    <a:lstStyle/>
    <a:p>
      <a:pPr>
        <a:defRPr sz="1600">
          <a:latin typeface="+mn-lt"/>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'Family &amp; Intimate Ptnr Homicide'!$S$32</c:f>
              <c:strCache>
                <c:ptCount val="1"/>
                <c:pt idx="0">
                  <c:v>Nelson</c:v>
                </c:pt>
              </c:strCache>
            </c:strRef>
          </c:tx>
          <c:spPr>
            <a:ln w="57150">
              <a:solidFill>
                <a:srgbClr val="FFFF00"/>
              </a:solidFill>
            </a:ln>
          </c:spPr>
          <c:marker>
            <c:symbol val="circle"/>
            <c:size val="3"/>
            <c:spPr>
              <a:solidFill>
                <a:srgbClr val="FFFF00"/>
              </a:solidFill>
              <a:ln w="57150">
                <a:solidFill>
                  <a:srgbClr val="FFFF00"/>
                </a:solidFill>
              </a:ln>
              <a:scene3d>
                <a:camera prst="orthographicFront"/>
                <a:lightRig rig="threePt" dir="t"/>
              </a:scene3d>
              <a:sp3d>
                <a:bevelT/>
              </a:sp3d>
            </c:spPr>
          </c:marker>
          <c:dLbls>
            <c:txPr>
              <a:bodyPr/>
              <a:lstStyle/>
              <a:p>
                <a:pPr>
                  <a:defRPr b="1"/>
                </a:pPr>
                <a:endParaRPr lang="en-US"/>
              </a:p>
            </c:txPr>
            <c:dLblPos val="t"/>
            <c:showLegendKey val="0"/>
            <c:showVal val="1"/>
            <c:showCatName val="0"/>
            <c:showSerName val="0"/>
            <c:showPercent val="0"/>
            <c:showBubbleSize val="0"/>
            <c:showLeaderLines val="0"/>
          </c:dLbls>
          <c:cat>
            <c:strRef>
              <c:f>'Family &amp; Intimate Ptnr Homicide'!$T$26:$AB$26</c:f>
              <c:strCache>
                <c:ptCount val="9"/>
                <c:pt idx="0">
                  <c:v>1999-2005</c:v>
                </c:pt>
                <c:pt idx="1">
                  <c:v>2000-2006</c:v>
                </c:pt>
                <c:pt idx="2">
                  <c:v>2001-2007</c:v>
                </c:pt>
                <c:pt idx="3">
                  <c:v>2002-2008</c:v>
                </c:pt>
                <c:pt idx="4">
                  <c:v>2003-2009</c:v>
                </c:pt>
                <c:pt idx="5">
                  <c:v>2004-2010</c:v>
                </c:pt>
                <c:pt idx="6">
                  <c:v>2005-2011</c:v>
                </c:pt>
                <c:pt idx="7">
                  <c:v>2006-2012</c:v>
                </c:pt>
                <c:pt idx="8">
                  <c:v>2007-2013</c:v>
                </c:pt>
              </c:strCache>
            </c:strRef>
          </c:cat>
          <c:val>
            <c:numRef>
              <c:f>'Family &amp; Intimate Ptnr Homicide'!$T$32:$AB$32</c:f>
              <c:numCache>
                <c:formatCode>0.0</c:formatCode>
                <c:ptCount val="9"/>
                <c:pt idx="0">
                  <c:v>4.9428571428571422</c:v>
                </c:pt>
                <c:pt idx="1">
                  <c:v>4.9428571428571422</c:v>
                </c:pt>
                <c:pt idx="2">
                  <c:v>3.9571428571428569</c:v>
                </c:pt>
                <c:pt idx="3">
                  <c:v>1.9571428571428571</c:v>
                </c:pt>
                <c:pt idx="4">
                  <c:v>1.9571428571428571</c:v>
                </c:pt>
                <c:pt idx="5">
                  <c:v>2.9142857142857141</c:v>
                </c:pt>
                <c:pt idx="6">
                  <c:v>2.8714285714285714</c:v>
                </c:pt>
                <c:pt idx="7">
                  <c:v>1.9000000000000001</c:v>
                </c:pt>
                <c:pt idx="8">
                  <c:v>1.9000000000000001</c:v>
                </c:pt>
              </c:numCache>
            </c:numRef>
          </c:val>
          <c:smooth val="0"/>
        </c:ser>
        <c:ser>
          <c:idx val="2"/>
          <c:order val="1"/>
          <c:tx>
            <c:strRef>
              <c:f>'Family &amp; Intimate Ptnr Homicide'!$S$33</c:f>
              <c:strCache>
                <c:ptCount val="1"/>
                <c:pt idx="0">
                  <c:v>VA</c:v>
                </c:pt>
              </c:strCache>
            </c:strRef>
          </c:tx>
          <c:spPr>
            <a:ln>
              <a:solidFill>
                <a:schemeClr val="tx2"/>
              </a:solidFill>
            </a:ln>
          </c:spPr>
          <c:marker>
            <c:spPr>
              <a:solidFill>
                <a:schemeClr val="tx2"/>
              </a:solidFill>
              <a:ln>
                <a:solidFill>
                  <a:schemeClr val="tx2"/>
                </a:solidFill>
              </a:ln>
              <a:scene3d>
                <a:camera prst="orthographicFront"/>
                <a:lightRig rig="threePt" dir="t"/>
              </a:scene3d>
              <a:sp3d>
                <a:bevelT/>
              </a:sp3d>
            </c:spPr>
          </c:marker>
          <c:dLbls>
            <c:dLblPos val="b"/>
            <c:showLegendKey val="0"/>
            <c:showVal val="1"/>
            <c:showCatName val="0"/>
            <c:showSerName val="0"/>
            <c:showPercent val="0"/>
            <c:showBubbleSize val="0"/>
            <c:showLeaderLines val="0"/>
          </c:dLbls>
          <c:val>
            <c:numRef>
              <c:f>'Family &amp; Intimate Ptnr Homicide'!$T$33:$AB$33</c:f>
              <c:numCache>
                <c:formatCode>0.0</c:formatCode>
                <c:ptCount val="9"/>
                <c:pt idx="0">
                  <c:v>1.8571428571428572</c:v>
                </c:pt>
                <c:pt idx="1">
                  <c:v>1.8285714285714287</c:v>
                </c:pt>
                <c:pt idx="2">
                  <c:v>1.7571428571428573</c:v>
                </c:pt>
                <c:pt idx="3">
                  <c:v>1.7714285714285716</c:v>
                </c:pt>
                <c:pt idx="4">
                  <c:v>1.8000000000000003</c:v>
                </c:pt>
                <c:pt idx="5">
                  <c:v>1.8285714285714287</c:v>
                </c:pt>
                <c:pt idx="6">
                  <c:v>1.8142857142857145</c:v>
                </c:pt>
                <c:pt idx="7">
                  <c:v>1.7428571428571427</c:v>
                </c:pt>
                <c:pt idx="8">
                  <c:v>1.6857142857142857</c:v>
                </c:pt>
              </c:numCache>
            </c:numRef>
          </c:val>
          <c:smooth val="0"/>
        </c:ser>
        <c:dLbls>
          <c:showLegendKey val="0"/>
          <c:showVal val="0"/>
          <c:showCatName val="0"/>
          <c:showSerName val="0"/>
          <c:showPercent val="0"/>
          <c:showBubbleSize val="0"/>
        </c:dLbls>
        <c:marker val="1"/>
        <c:smooth val="0"/>
        <c:axId val="162732288"/>
        <c:axId val="162746368"/>
      </c:lineChart>
      <c:catAx>
        <c:axId val="162732288"/>
        <c:scaling>
          <c:orientation val="minMax"/>
        </c:scaling>
        <c:delete val="0"/>
        <c:axPos val="b"/>
        <c:numFmt formatCode="General" sourceLinked="1"/>
        <c:majorTickMark val="out"/>
        <c:minorTickMark val="none"/>
        <c:tickLblPos val="nextTo"/>
        <c:txPr>
          <a:bodyPr rot="-2700000"/>
          <a:lstStyle/>
          <a:p>
            <a:pPr>
              <a:defRPr/>
            </a:pPr>
            <a:endParaRPr lang="en-US"/>
          </a:p>
        </c:txPr>
        <c:crossAx val="162746368"/>
        <c:crosses val="autoZero"/>
        <c:auto val="1"/>
        <c:lblAlgn val="ctr"/>
        <c:lblOffset val="100"/>
        <c:noMultiLvlLbl val="0"/>
      </c:catAx>
      <c:valAx>
        <c:axId val="162746368"/>
        <c:scaling>
          <c:orientation val="minMax"/>
        </c:scaling>
        <c:delete val="0"/>
        <c:axPos val="l"/>
        <c:majorGridlines>
          <c:spPr>
            <a:ln>
              <a:noFill/>
            </a:ln>
          </c:spPr>
        </c:majorGridlines>
        <c:numFmt formatCode="0.0" sourceLinked="1"/>
        <c:majorTickMark val="out"/>
        <c:minorTickMark val="none"/>
        <c:tickLblPos val="nextTo"/>
        <c:crossAx val="16273228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99012365722326"/>
          <c:y val="4.4677165354330708E-2"/>
          <c:w val="0.86610953270016511"/>
          <c:h val="0.60405150918635175"/>
        </c:manualLayout>
      </c:layout>
      <c:lineChart>
        <c:grouping val="standard"/>
        <c:varyColors val="0"/>
        <c:ser>
          <c:idx val="0"/>
          <c:order val="0"/>
          <c:tx>
            <c:strRef>
              <c:f>'Air Quality'!$P$34</c:f>
              <c:strCache>
                <c:ptCount val="1"/>
                <c:pt idx="0">
                  <c:v>Good</c:v>
                </c:pt>
              </c:strCache>
            </c:strRef>
          </c:tx>
          <c:marker>
            <c:symbol val="square"/>
            <c:size val="5"/>
          </c:marker>
          <c:dLbls>
            <c:txPr>
              <a:bodyPr/>
              <a:lstStyle/>
              <a:p>
                <a:pPr>
                  <a:defRPr sz="1800"/>
                </a:pPr>
                <a:endParaRPr lang="en-US"/>
              </a:p>
            </c:txPr>
            <c:dLblPos val="b"/>
            <c:showLegendKey val="0"/>
            <c:showVal val="1"/>
            <c:showCatName val="0"/>
            <c:showSerName val="0"/>
            <c:showPercent val="0"/>
            <c:showBubbleSize val="0"/>
            <c:showLeaderLines val="0"/>
          </c:dLbls>
          <c:cat>
            <c:numRef>
              <c:f>'Air Quality'!$Q$33:$T$33</c:f>
              <c:numCache>
                <c:formatCode>General</c:formatCode>
                <c:ptCount val="4"/>
                <c:pt idx="0">
                  <c:v>2011</c:v>
                </c:pt>
                <c:pt idx="1">
                  <c:v>2012</c:v>
                </c:pt>
                <c:pt idx="2">
                  <c:v>2013</c:v>
                </c:pt>
                <c:pt idx="3">
                  <c:v>2014</c:v>
                </c:pt>
              </c:numCache>
            </c:numRef>
          </c:cat>
          <c:val>
            <c:numRef>
              <c:f>'Air Quality'!$Q$34:$T$34</c:f>
              <c:numCache>
                <c:formatCode>0%</c:formatCode>
                <c:ptCount val="4"/>
                <c:pt idx="0">
                  <c:v>0.91</c:v>
                </c:pt>
                <c:pt idx="1">
                  <c:v>0.84</c:v>
                </c:pt>
                <c:pt idx="2">
                  <c:v>0.89</c:v>
                </c:pt>
                <c:pt idx="3">
                  <c:v>0.91</c:v>
                </c:pt>
              </c:numCache>
            </c:numRef>
          </c:val>
          <c:smooth val="0"/>
        </c:ser>
        <c:ser>
          <c:idx val="1"/>
          <c:order val="1"/>
          <c:tx>
            <c:strRef>
              <c:f>'Air Quality'!$P$35</c:f>
              <c:strCache>
                <c:ptCount val="1"/>
                <c:pt idx="0">
                  <c:v>Moderate</c:v>
                </c:pt>
              </c:strCache>
            </c:strRef>
          </c:tx>
          <c:spPr>
            <a:ln>
              <a:solidFill>
                <a:schemeClr val="accent1">
                  <a:lumMod val="50000"/>
                </a:schemeClr>
              </a:solidFill>
            </a:ln>
          </c:spPr>
          <c:marker>
            <c:symbol val="square"/>
            <c:size val="5"/>
            <c:spPr>
              <a:solidFill>
                <a:schemeClr val="accent1">
                  <a:lumMod val="50000"/>
                </a:schemeClr>
              </a:solidFill>
              <a:ln>
                <a:solidFill>
                  <a:schemeClr val="accent1">
                    <a:lumMod val="50000"/>
                  </a:schemeClr>
                </a:solidFill>
              </a:ln>
            </c:spPr>
          </c:marker>
          <c:dLbls>
            <c:txPr>
              <a:bodyPr/>
              <a:lstStyle/>
              <a:p>
                <a:pPr>
                  <a:defRPr sz="1800"/>
                </a:pPr>
                <a:endParaRPr lang="en-US"/>
              </a:p>
            </c:txPr>
            <c:dLblPos val="t"/>
            <c:showLegendKey val="0"/>
            <c:showVal val="1"/>
            <c:showCatName val="0"/>
            <c:showSerName val="0"/>
            <c:showPercent val="0"/>
            <c:showBubbleSize val="0"/>
            <c:showLeaderLines val="0"/>
          </c:dLbls>
          <c:val>
            <c:numRef>
              <c:f>'Air Quality'!$Q$35:$T$35</c:f>
              <c:numCache>
                <c:formatCode>0%</c:formatCode>
                <c:ptCount val="4"/>
                <c:pt idx="0">
                  <c:v>0.09</c:v>
                </c:pt>
                <c:pt idx="1">
                  <c:v>0.15</c:v>
                </c:pt>
                <c:pt idx="2">
                  <c:v>0.11</c:v>
                </c:pt>
                <c:pt idx="3">
                  <c:v>0.09</c:v>
                </c:pt>
              </c:numCache>
            </c:numRef>
          </c:val>
          <c:smooth val="0"/>
        </c:ser>
        <c:ser>
          <c:idx val="2"/>
          <c:order val="2"/>
          <c:tx>
            <c:strRef>
              <c:f>'Air Quality'!$P$36</c:f>
              <c:strCache>
                <c:ptCount val="1"/>
                <c:pt idx="0">
                  <c:v>Unhealthy for Sensitive Groups</c:v>
                </c:pt>
              </c:strCache>
            </c:strRef>
          </c:tx>
          <c:spPr>
            <a:ln w="57150"/>
          </c:spPr>
          <c:marker>
            <c:symbol val="square"/>
            <c:size val="5"/>
            <c:spPr>
              <a:ln w="57150"/>
            </c:spPr>
          </c:marker>
          <c:val>
            <c:numRef>
              <c:f>'Air Quality'!$Q$36:$T$36</c:f>
              <c:numCache>
                <c:formatCode>0.00%</c:formatCode>
                <c:ptCount val="4"/>
                <c:pt idx="0" formatCode="0%">
                  <c:v>0</c:v>
                </c:pt>
                <c:pt idx="1">
                  <c:v>3.0000000000000001E-3</c:v>
                </c:pt>
                <c:pt idx="2" formatCode="0%">
                  <c:v>0</c:v>
                </c:pt>
                <c:pt idx="3" formatCode="0%">
                  <c:v>0</c:v>
                </c:pt>
              </c:numCache>
            </c:numRef>
          </c:val>
          <c:smooth val="0"/>
        </c:ser>
        <c:ser>
          <c:idx val="3"/>
          <c:order val="3"/>
          <c:tx>
            <c:strRef>
              <c:f>'Air Quality'!$P$37</c:f>
              <c:strCache>
                <c:ptCount val="1"/>
                <c:pt idx="0">
                  <c:v>Unhealthy for Anyone</c:v>
                </c:pt>
              </c:strCache>
            </c:strRef>
          </c:tx>
          <c:spPr>
            <a:ln>
              <a:solidFill>
                <a:srgbClr val="C00000"/>
              </a:solidFill>
            </a:ln>
          </c:spPr>
          <c:marker>
            <c:symbol val="square"/>
            <c:size val="5"/>
            <c:spPr>
              <a:solidFill>
                <a:srgbClr val="C00000"/>
              </a:solidFill>
              <a:ln>
                <a:solidFill>
                  <a:srgbClr val="C00000"/>
                </a:solidFill>
              </a:ln>
            </c:spPr>
          </c:marker>
          <c:val>
            <c:numRef>
              <c:f>'Air Quality'!$Q$37:$T$37</c:f>
              <c:numCache>
                <c:formatCode>0%</c:formatCode>
                <c:ptCount val="4"/>
                <c:pt idx="0">
                  <c:v>0</c:v>
                </c:pt>
                <c:pt idx="1">
                  <c:v>0</c:v>
                </c:pt>
                <c:pt idx="2">
                  <c:v>0</c:v>
                </c:pt>
                <c:pt idx="3">
                  <c:v>0</c:v>
                </c:pt>
              </c:numCache>
            </c:numRef>
          </c:val>
          <c:smooth val="0"/>
        </c:ser>
        <c:dLbls>
          <c:showLegendKey val="0"/>
          <c:showVal val="0"/>
          <c:showCatName val="0"/>
          <c:showSerName val="0"/>
          <c:showPercent val="0"/>
          <c:showBubbleSize val="0"/>
        </c:dLbls>
        <c:marker val="1"/>
        <c:smooth val="0"/>
        <c:axId val="162824576"/>
        <c:axId val="162826496"/>
      </c:lineChart>
      <c:catAx>
        <c:axId val="162824576"/>
        <c:scaling>
          <c:orientation val="minMax"/>
        </c:scaling>
        <c:delete val="0"/>
        <c:axPos val="b"/>
        <c:numFmt formatCode="General" sourceLinked="1"/>
        <c:majorTickMark val="out"/>
        <c:minorTickMark val="none"/>
        <c:tickLblPos val="nextTo"/>
        <c:txPr>
          <a:bodyPr/>
          <a:lstStyle/>
          <a:p>
            <a:pPr>
              <a:defRPr sz="1800"/>
            </a:pPr>
            <a:endParaRPr lang="en-US"/>
          </a:p>
        </c:txPr>
        <c:crossAx val="162826496"/>
        <c:crosses val="autoZero"/>
        <c:auto val="1"/>
        <c:lblAlgn val="ctr"/>
        <c:lblOffset val="100"/>
        <c:noMultiLvlLbl val="0"/>
      </c:catAx>
      <c:valAx>
        <c:axId val="162826496"/>
        <c:scaling>
          <c:orientation val="minMax"/>
        </c:scaling>
        <c:delete val="0"/>
        <c:axPos val="l"/>
        <c:majorGridlines>
          <c:spPr>
            <a:ln>
              <a:noFill/>
            </a:ln>
          </c:spPr>
        </c:majorGridlines>
        <c:numFmt formatCode="0%" sourceLinked="1"/>
        <c:majorTickMark val="out"/>
        <c:minorTickMark val="none"/>
        <c:tickLblPos val="nextTo"/>
        <c:txPr>
          <a:bodyPr/>
          <a:lstStyle/>
          <a:p>
            <a:pPr>
              <a:defRPr sz="1800"/>
            </a:pPr>
            <a:endParaRPr lang="en-US"/>
          </a:p>
        </c:txPr>
        <c:crossAx val="162824576"/>
        <c:crosses val="autoZero"/>
        <c:crossBetween val="between"/>
      </c:valAx>
    </c:plotArea>
    <c:legend>
      <c:legendPos val="b"/>
      <c:layout>
        <c:manualLayout>
          <c:xMode val="edge"/>
          <c:yMode val="edge"/>
          <c:x val="8.4479259680168787E-3"/>
          <c:y val="0.77423228346456696"/>
          <c:w val="0.99155207403198309"/>
          <c:h val="0.19798982939632545"/>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9010809993937"/>
          <c:y val="2.9784776902887139E-2"/>
          <c:w val="0.86610955081452079"/>
          <c:h val="0.48497922134733157"/>
        </c:manualLayout>
      </c:layout>
      <c:barChart>
        <c:barDir val="col"/>
        <c:grouping val="percentStacked"/>
        <c:varyColors val="0"/>
        <c:ser>
          <c:idx val="1"/>
          <c:order val="0"/>
          <c:tx>
            <c:v>Impaired Streams</c:v>
          </c:tx>
          <c:invertIfNegative val="0"/>
          <c:dLbls>
            <c:txPr>
              <a:bodyPr/>
              <a:lstStyle/>
              <a:p>
                <a:pPr>
                  <a:defRPr b="1"/>
                </a:pPr>
                <a:endParaRPr lang="en-US"/>
              </a:p>
            </c:txPr>
            <c:showLegendKey val="0"/>
            <c:showVal val="1"/>
            <c:showCatName val="0"/>
            <c:showSerName val="0"/>
            <c:showPercent val="0"/>
            <c:showBubbleSize val="0"/>
            <c:showLeaderLines val="0"/>
          </c:dLbls>
          <c:cat>
            <c:strRef>
              <c:f>'Watershed Quality'!$A$19:$A$25</c:f>
              <c:strCache>
                <c:ptCount val="7"/>
                <c:pt idx="0">
                  <c:v>Maury</c:v>
                </c:pt>
                <c:pt idx="1">
                  <c:v>Middle James - Buffalo</c:v>
                </c:pt>
                <c:pt idx="2">
                  <c:v>Middle James - Willis</c:v>
                </c:pt>
                <c:pt idx="3">
                  <c:v>Pamunkey</c:v>
                </c:pt>
                <c:pt idx="4">
                  <c:v>Rapidan - Upper Rappahannock</c:v>
                </c:pt>
                <c:pt idx="5">
                  <c:v>Rivanna</c:v>
                </c:pt>
                <c:pt idx="6">
                  <c:v>South Fork Shenandoah</c:v>
                </c:pt>
              </c:strCache>
            </c:strRef>
          </c:cat>
          <c:val>
            <c:numRef>
              <c:f>'Watershed Quality'!$E$19:$E$25</c:f>
              <c:numCache>
                <c:formatCode>General</c:formatCode>
                <c:ptCount val="7"/>
                <c:pt idx="0">
                  <c:v>29</c:v>
                </c:pt>
                <c:pt idx="1">
                  <c:v>85</c:v>
                </c:pt>
                <c:pt idx="2">
                  <c:v>61</c:v>
                </c:pt>
                <c:pt idx="3">
                  <c:v>83</c:v>
                </c:pt>
                <c:pt idx="4">
                  <c:v>80</c:v>
                </c:pt>
                <c:pt idx="5">
                  <c:v>51</c:v>
                </c:pt>
                <c:pt idx="6">
                  <c:v>152</c:v>
                </c:pt>
              </c:numCache>
            </c:numRef>
          </c:val>
        </c:ser>
        <c:ser>
          <c:idx val="0"/>
          <c:order val="1"/>
          <c:tx>
            <c:v>Good Streams</c:v>
          </c:tx>
          <c:invertIfNegative val="0"/>
          <c:dLbls>
            <c:txPr>
              <a:bodyPr/>
              <a:lstStyle/>
              <a:p>
                <a:pPr>
                  <a:defRPr b="1"/>
                </a:pPr>
                <a:endParaRPr lang="en-US"/>
              </a:p>
            </c:txPr>
            <c:showLegendKey val="0"/>
            <c:showVal val="1"/>
            <c:showCatName val="0"/>
            <c:showSerName val="0"/>
            <c:showPercent val="0"/>
            <c:showBubbleSize val="0"/>
            <c:showLeaderLines val="0"/>
          </c:dLbls>
          <c:cat>
            <c:strRef>
              <c:f>'Watershed Quality'!$A$19:$A$25</c:f>
              <c:strCache>
                <c:ptCount val="7"/>
                <c:pt idx="0">
                  <c:v>Maury</c:v>
                </c:pt>
                <c:pt idx="1">
                  <c:v>Middle James - Buffalo</c:v>
                </c:pt>
                <c:pt idx="2">
                  <c:v>Middle James - Willis</c:v>
                </c:pt>
                <c:pt idx="3">
                  <c:v>Pamunkey</c:v>
                </c:pt>
                <c:pt idx="4">
                  <c:v>Rapidan - Upper Rappahannock</c:v>
                </c:pt>
                <c:pt idx="5">
                  <c:v>Rivanna</c:v>
                </c:pt>
                <c:pt idx="6">
                  <c:v>South Fork Shenandoah</c:v>
                </c:pt>
              </c:strCache>
            </c:strRef>
          </c:cat>
          <c:val>
            <c:numRef>
              <c:f>'Watershed Quality'!$D$19:$D$25</c:f>
              <c:numCache>
                <c:formatCode>General</c:formatCode>
                <c:ptCount val="7"/>
                <c:pt idx="0">
                  <c:v>21</c:v>
                </c:pt>
                <c:pt idx="1">
                  <c:v>70</c:v>
                </c:pt>
                <c:pt idx="2">
                  <c:v>37</c:v>
                </c:pt>
                <c:pt idx="3">
                  <c:v>56</c:v>
                </c:pt>
                <c:pt idx="4">
                  <c:v>46</c:v>
                </c:pt>
                <c:pt idx="5">
                  <c:v>35</c:v>
                </c:pt>
                <c:pt idx="6">
                  <c:v>46</c:v>
                </c:pt>
              </c:numCache>
            </c:numRef>
          </c:val>
        </c:ser>
        <c:dLbls>
          <c:showLegendKey val="0"/>
          <c:showVal val="0"/>
          <c:showCatName val="0"/>
          <c:showSerName val="0"/>
          <c:showPercent val="0"/>
          <c:showBubbleSize val="0"/>
        </c:dLbls>
        <c:gapWidth val="150"/>
        <c:overlap val="100"/>
        <c:axId val="162930048"/>
        <c:axId val="162952320"/>
      </c:barChart>
      <c:catAx>
        <c:axId val="162930048"/>
        <c:scaling>
          <c:orientation val="minMax"/>
        </c:scaling>
        <c:delete val="0"/>
        <c:axPos val="b"/>
        <c:majorTickMark val="out"/>
        <c:minorTickMark val="none"/>
        <c:tickLblPos val="nextTo"/>
        <c:txPr>
          <a:bodyPr/>
          <a:lstStyle/>
          <a:p>
            <a:pPr>
              <a:defRPr sz="1600"/>
            </a:pPr>
            <a:endParaRPr lang="en-US"/>
          </a:p>
        </c:txPr>
        <c:crossAx val="162952320"/>
        <c:crosses val="autoZero"/>
        <c:auto val="1"/>
        <c:lblAlgn val="ctr"/>
        <c:lblOffset val="100"/>
        <c:noMultiLvlLbl val="0"/>
      </c:catAx>
      <c:valAx>
        <c:axId val="162952320"/>
        <c:scaling>
          <c:orientation val="minMax"/>
          <c:max val="1"/>
          <c:min val="0"/>
        </c:scaling>
        <c:delete val="0"/>
        <c:axPos val="l"/>
        <c:majorGridlines>
          <c:spPr>
            <a:ln>
              <a:noFill/>
            </a:ln>
          </c:spPr>
        </c:majorGridlines>
        <c:numFmt formatCode="0%" sourceLinked="1"/>
        <c:majorTickMark val="out"/>
        <c:minorTickMark val="none"/>
        <c:tickLblPos val="nextTo"/>
        <c:crossAx val="162930048"/>
        <c:crosses val="autoZero"/>
        <c:crossBetween val="between"/>
        <c:majorUnit val="0.2"/>
      </c:valAx>
      <c:spPr>
        <a:ln>
          <a:solidFill>
            <a:srgbClr val="868686"/>
          </a:solidFill>
        </a:ln>
      </c:spPr>
    </c:plotArea>
    <c:legend>
      <c:legendPos val="b"/>
      <c:layout>
        <c:manualLayout>
          <c:xMode val="edge"/>
          <c:yMode val="edge"/>
          <c:x val="0.17480759060427109"/>
          <c:y val="0.92435979877515306"/>
          <c:w val="0.65038481879145782"/>
          <c:h val="7.5640201224846895E-2"/>
        </c:manualLayout>
      </c:layout>
      <c:overlay val="0"/>
    </c:legend>
    <c:plotVisOnly val="1"/>
    <c:dispBlanksAs val="gap"/>
    <c:showDLblsOverMax val="0"/>
  </c:chart>
  <c:txPr>
    <a:bodyPr/>
    <a:lstStyle/>
    <a:p>
      <a:pPr>
        <a:defRPr sz="1800">
          <a:latin typeface="+mn-lt"/>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'Nelson Water System Quality'!$A$33</c:f>
              <c:strCache>
                <c:ptCount val="1"/>
                <c:pt idx="0">
                  <c:v>Total Drinking Water Violations in Nelson</c:v>
                </c:pt>
              </c:strCache>
            </c:strRef>
          </c:tx>
          <c:dLbls>
            <c:txPr>
              <a:bodyPr/>
              <a:lstStyle/>
              <a:p>
                <a:pPr>
                  <a:defRPr b="1"/>
                </a:pPr>
                <a:endParaRPr lang="en-US"/>
              </a:p>
            </c:txPr>
            <c:dLblPos val="t"/>
            <c:showLegendKey val="0"/>
            <c:showVal val="1"/>
            <c:showCatName val="0"/>
            <c:showSerName val="0"/>
            <c:showPercent val="0"/>
            <c:showBubbleSize val="0"/>
            <c:showLeaderLines val="0"/>
          </c:dLbls>
          <c:cat>
            <c:numRef>
              <c:f>'Nelson Water System Quality'!$B$3:$K$3</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cat>
          <c:val>
            <c:numRef>
              <c:f>'Nelson Water System Quality'!$B$33:$K$33</c:f>
              <c:numCache>
                <c:formatCode>General</c:formatCode>
                <c:ptCount val="10"/>
                <c:pt idx="0">
                  <c:v>15</c:v>
                </c:pt>
                <c:pt idx="1">
                  <c:v>8</c:v>
                </c:pt>
                <c:pt idx="2">
                  <c:v>4</c:v>
                </c:pt>
                <c:pt idx="3">
                  <c:v>21</c:v>
                </c:pt>
                <c:pt idx="4">
                  <c:v>33</c:v>
                </c:pt>
                <c:pt idx="5">
                  <c:v>10</c:v>
                </c:pt>
                <c:pt idx="6">
                  <c:v>16</c:v>
                </c:pt>
                <c:pt idx="7">
                  <c:v>16</c:v>
                </c:pt>
                <c:pt idx="8">
                  <c:v>9</c:v>
                </c:pt>
                <c:pt idx="9">
                  <c:v>6</c:v>
                </c:pt>
              </c:numCache>
            </c:numRef>
          </c:val>
          <c:smooth val="0"/>
        </c:ser>
        <c:dLbls>
          <c:showLegendKey val="0"/>
          <c:showVal val="0"/>
          <c:showCatName val="0"/>
          <c:showSerName val="0"/>
          <c:showPercent val="0"/>
          <c:showBubbleSize val="0"/>
        </c:dLbls>
        <c:marker val="1"/>
        <c:smooth val="0"/>
        <c:axId val="163082240"/>
        <c:axId val="163083776"/>
      </c:lineChart>
      <c:catAx>
        <c:axId val="163082240"/>
        <c:scaling>
          <c:orientation val="minMax"/>
        </c:scaling>
        <c:delete val="0"/>
        <c:axPos val="b"/>
        <c:numFmt formatCode="General" sourceLinked="1"/>
        <c:majorTickMark val="out"/>
        <c:minorTickMark val="none"/>
        <c:tickLblPos val="nextTo"/>
        <c:crossAx val="163083776"/>
        <c:crosses val="autoZero"/>
        <c:auto val="1"/>
        <c:lblAlgn val="ctr"/>
        <c:lblOffset val="100"/>
        <c:noMultiLvlLbl val="0"/>
      </c:catAx>
      <c:valAx>
        <c:axId val="163083776"/>
        <c:scaling>
          <c:orientation val="minMax"/>
        </c:scaling>
        <c:delete val="0"/>
        <c:axPos val="l"/>
        <c:majorGridlines>
          <c:spPr>
            <a:ln>
              <a:noFill/>
            </a:ln>
          </c:spPr>
        </c:majorGridlines>
        <c:numFmt formatCode="General" sourceLinked="1"/>
        <c:majorTickMark val="out"/>
        <c:minorTickMark val="none"/>
        <c:tickLblPos val="nextTo"/>
        <c:crossAx val="163082240"/>
        <c:crosses val="autoZero"/>
        <c:crossBetween val="between"/>
      </c:valAx>
    </c:plotArea>
    <c:plotVisOnly val="1"/>
    <c:dispBlanksAs val="gap"/>
    <c:showDLblsOverMax val="0"/>
  </c:chart>
  <c:txPr>
    <a:bodyPr/>
    <a:lstStyle/>
    <a:p>
      <a:pPr>
        <a:defRPr sz="1800">
          <a:latin typeface="Century Gothic" panose="020B0502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2105149227481E-2"/>
          <c:y val="3.9553508641608476E-2"/>
          <c:w val="0.89007860486511348"/>
          <c:h val="0.86527984945278069"/>
        </c:manualLayout>
      </c:layout>
      <c:lineChart>
        <c:grouping val="standard"/>
        <c:varyColors val="0"/>
        <c:ser>
          <c:idx val="1"/>
          <c:order val="0"/>
          <c:tx>
            <c:strRef>
              <c:f>'Onsite Wells Sewage'!$A$5</c:f>
              <c:strCache>
                <c:ptCount val="1"/>
                <c:pt idx="0">
                  <c:v>Albemarle</c:v>
                </c:pt>
              </c:strCache>
            </c:strRef>
          </c:tx>
          <c:spPr>
            <a:ln w="57150">
              <a:solidFill>
                <a:schemeClr val="accent3"/>
              </a:solidFill>
            </a:ln>
          </c:spPr>
          <c:marker>
            <c:spPr>
              <a:solidFill>
                <a:schemeClr val="accent3"/>
              </a:solidFill>
              <a:ln w="57150">
                <a:solidFill>
                  <a:schemeClr val="accent3"/>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val>
            <c:numRef>
              <c:f>'Onsite Wells Sewage'!$B$5:$G$5</c:f>
              <c:numCache>
                <c:formatCode>General</c:formatCode>
                <c:ptCount val="6"/>
                <c:pt idx="0">
                  <c:v>221</c:v>
                </c:pt>
                <c:pt idx="1">
                  <c:v>227</c:v>
                </c:pt>
                <c:pt idx="2">
                  <c:v>249</c:v>
                </c:pt>
                <c:pt idx="3">
                  <c:v>212</c:v>
                </c:pt>
                <c:pt idx="4">
                  <c:v>227</c:v>
                </c:pt>
                <c:pt idx="5">
                  <c:v>248</c:v>
                </c:pt>
              </c:numCache>
            </c:numRef>
          </c:val>
          <c:smooth val="0"/>
        </c:ser>
        <c:ser>
          <c:idx val="0"/>
          <c:order val="1"/>
          <c:tx>
            <c:strRef>
              <c:f>'Onsite Wells Sewage'!$A$10</c:f>
              <c:strCache>
                <c:ptCount val="1"/>
                <c:pt idx="0">
                  <c:v>Nelson</c:v>
                </c:pt>
              </c:strCache>
            </c:strRef>
          </c:tx>
          <c:spPr>
            <a:ln w="57150">
              <a:solidFill>
                <a:srgbClr val="FFFF00"/>
              </a:solidFill>
            </a:ln>
          </c:spPr>
          <c:marker>
            <c:spPr>
              <a:solidFill>
                <a:srgbClr val="FFFF00"/>
              </a:solidFill>
              <a:ln w="57150">
                <a:solidFill>
                  <a:srgbClr val="FFFF00"/>
                </a:solidFill>
              </a:ln>
              <a:scene3d>
                <a:camera prst="orthographicFront"/>
                <a:lightRig rig="threePt" dir="t"/>
              </a:scene3d>
              <a:sp3d>
                <a:bevelT/>
              </a:sp3d>
            </c:spPr>
          </c:marker>
          <c:dLbls>
            <c:txPr>
              <a:bodyPr/>
              <a:lstStyle/>
              <a:p>
                <a:pPr>
                  <a:defRPr b="1"/>
                </a:pPr>
                <a:endParaRPr lang="en-US"/>
              </a:p>
            </c:txPr>
            <c:dLblPos val="t"/>
            <c:showLegendKey val="0"/>
            <c:showVal val="1"/>
            <c:showCatName val="0"/>
            <c:showSerName val="0"/>
            <c:showPercent val="0"/>
            <c:showBubbleSize val="0"/>
            <c:showLeaderLines val="0"/>
          </c:dLbls>
          <c:cat>
            <c:numRef>
              <c:f>'Onsite Wells Sewage'!$B$4:$G$4</c:f>
              <c:numCache>
                <c:formatCode>General</c:formatCode>
                <c:ptCount val="6"/>
                <c:pt idx="0">
                  <c:v>2010</c:v>
                </c:pt>
                <c:pt idx="1">
                  <c:v>2011</c:v>
                </c:pt>
                <c:pt idx="2">
                  <c:v>2012</c:v>
                </c:pt>
                <c:pt idx="3">
                  <c:v>2013</c:v>
                </c:pt>
                <c:pt idx="4">
                  <c:v>2014</c:v>
                </c:pt>
                <c:pt idx="5">
                  <c:v>2015</c:v>
                </c:pt>
              </c:numCache>
            </c:numRef>
          </c:cat>
          <c:val>
            <c:numRef>
              <c:f>'Onsite Wells Sewage'!$B$10:$G$10</c:f>
              <c:numCache>
                <c:formatCode>General</c:formatCode>
                <c:ptCount val="6"/>
                <c:pt idx="0">
                  <c:v>88</c:v>
                </c:pt>
                <c:pt idx="1">
                  <c:v>63</c:v>
                </c:pt>
                <c:pt idx="2">
                  <c:v>59</c:v>
                </c:pt>
                <c:pt idx="3">
                  <c:v>80</c:v>
                </c:pt>
                <c:pt idx="4">
                  <c:v>79</c:v>
                </c:pt>
                <c:pt idx="5">
                  <c:v>98</c:v>
                </c:pt>
              </c:numCache>
            </c:numRef>
          </c:val>
          <c:smooth val="0"/>
        </c:ser>
        <c:dLbls>
          <c:showLegendKey val="0"/>
          <c:showVal val="0"/>
          <c:showCatName val="0"/>
          <c:showSerName val="0"/>
          <c:showPercent val="0"/>
          <c:showBubbleSize val="0"/>
        </c:dLbls>
        <c:marker val="1"/>
        <c:smooth val="0"/>
        <c:axId val="163128832"/>
        <c:axId val="163130368"/>
      </c:lineChart>
      <c:catAx>
        <c:axId val="163128832"/>
        <c:scaling>
          <c:orientation val="minMax"/>
        </c:scaling>
        <c:delete val="0"/>
        <c:axPos val="b"/>
        <c:numFmt formatCode="General" sourceLinked="1"/>
        <c:majorTickMark val="out"/>
        <c:minorTickMark val="none"/>
        <c:tickLblPos val="nextTo"/>
        <c:crossAx val="163130368"/>
        <c:crosses val="autoZero"/>
        <c:auto val="1"/>
        <c:lblAlgn val="ctr"/>
        <c:lblOffset val="100"/>
        <c:noMultiLvlLbl val="0"/>
      </c:catAx>
      <c:valAx>
        <c:axId val="163130368"/>
        <c:scaling>
          <c:orientation val="minMax"/>
        </c:scaling>
        <c:delete val="0"/>
        <c:axPos val="l"/>
        <c:majorGridlines>
          <c:spPr>
            <a:ln>
              <a:noFill/>
            </a:ln>
          </c:spPr>
        </c:majorGridlines>
        <c:numFmt formatCode="General" sourceLinked="1"/>
        <c:majorTickMark val="out"/>
        <c:minorTickMark val="none"/>
        <c:tickLblPos val="nextTo"/>
        <c:crossAx val="163128832"/>
        <c:crosses val="autoZero"/>
        <c:crossBetween val="between"/>
      </c:valAx>
    </c:plotArea>
    <c:legend>
      <c:legendPos val="b"/>
      <c:layout>
        <c:manualLayout>
          <c:xMode val="edge"/>
          <c:yMode val="edge"/>
          <c:x val="0.72076277836404468"/>
          <c:y val="0.31876511662457285"/>
          <c:w val="0.26981451416511082"/>
          <c:h val="0.18060595255781706"/>
        </c:manualLayout>
      </c:layout>
      <c:overlay val="0"/>
    </c:legend>
    <c:plotVisOnly val="1"/>
    <c:dispBlanksAs val="gap"/>
    <c:showDLblsOverMax val="0"/>
  </c:chart>
  <c:txPr>
    <a:bodyPr/>
    <a:lstStyle/>
    <a:p>
      <a:pPr>
        <a:defRPr sz="1800">
          <a:latin typeface="Century Gothic" panose="020B0502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4658733896464E-2"/>
          <c:y val="4.1593967420739071E-2"/>
          <c:w val="0.87076803992813345"/>
          <c:h val="0.85364871057784442"/>
        </c:manualLayout>
      </c:layout>
      <c:lineChart>
        <c:grouping val="standard"/>
        <c:varyColors val="0"/>
        <c:ser>
          <c:idx val="1"/>
          <c:order val="0"/>
          <c:tx>
            <c:strRef>
              <c:f>'Onsite Wells Sewage'!$A$38</c:f>
              <c:strCache>
                <c:ptCount val="1"/>
                <c:pt idx="0">
                  <c:v>Albemarle</c:v>
                </c:pt>
              </c:strCache>
            </c:strRef>
          </c:tx>
          <c:spPr>
            <a:ln w="57150">
              <a:solidFill>
                <a:schemeClr val="accent3"/>
              </a:solidFill>
            </a:ln>
          </c:spPr>
          <c:marker>
            <c:spPr>
              <a:solidFill>
                <a:schemeClr val="accent3"/>
              </a:solidFill>
              <a:ln w="57150">
                <a:solidFill>
                  <a:schemeClr val="accent3"/>
                </a:solidFill>
              </a:ln>
              <a:scene3d>
                <a:camera prst="orthographicFront"/>
                <a:lightRig rig="threePt" dir="t"/>
              </a:scene3d>
              <a:sp3d>
                <a:bevelT/>
              </a:sp3d>
            </c:spPr>
          </c:marker>
          <c:dLbls>
            <c:dLblPos val="b"/>
            <c:showLegendKey val="0"/>
            <c:showVal val="1"/>
            <c:showCatName val="0"/>
            <c:showSerName val="0"/>
            <c:showPercent val="0"/>
            <c:showBubbleSize val="0"/>
            <c:showLeaderLines val="0"/>
          </c:dLbls>
          <c:cat>
            <c:numRef>
              <c:f>'Onsite Wells Sewage'!$B$37:$G$37</c:f>
              <c:numCache>
                <c:formatCode>General</c:formatCode>
                <c:ptCount val="6"/>
                <c:pt idx="0">
                  <c:v>2010</c:v>
                </c:pt>
                <c:pt idx="1">
                  <c:v>2011</c:v>
                </c:pt>
                <c:pt idx="2">
                  <c:v>2012</c:v>
                </c:pt>
                <c:pt idx="3">
                  <c:v>2013</c:v>
                </c:pt>
                <c:pt idx="4">
                  <c:v>2014</c:v>
                </c:pt>
                <c:pt idx="5">
                  <c:v>2015</c:v>
                </c:pt>
              </c:numCache>
            </c:numRef>
          </c:cat>
          <c:val>
            <c:numRef>
              <c:f>'Onsite Wells Sewage'!$B$38:$G$38</c:f>
              <c:numCache>
                <c:formatCode>General</c:formatCode>
                <c:ptCount val="6"/>
                <c:pt idx="0">
                  <c:v>306</c:v>
                </c:pt>
                <c:pt idx="1">
                  <c:v>286</c:v>
                </c:pt>
                <c:pt idx="2">
                  <c:v>319</c:v>
                </c:pt>
                <c:pt idx="3">
                  <c:v>399</c:v>
                </c:pt>
                <c:pt idx="4">
                  <c:v>427</c:v>
                </c:pt>
                <c:pt idx="5">
                  <c:v>417</c:v>
                </c:pt>
              </c:numCache>
            </c:numRef>
          </c:val>
          <c:smooth val="0"/>
        </c:ser>
        <c:ser>
          <c:idx val="0"/>
          <c:order val="1"/>
          <c:tx>
            <c:strRef>
              <c:f>'Onsite Wells Sewage'!$A$43</c:f>
              <c:strCache>
                <c:ptCount val="1"/>
                <c:pt idx="0">
                  <c:v>Nelson</c:v>
                </c:pt>
              </c:strCache>
            </c:strRef>
          </c:tx>
          <c:spPr>
            <a:ln w="57150">
              <a:solidFill>
                <a:srgbClr val="FFFF00"/>
              </a:solidFill>
            </a:ln>
          </c:spPr>
          <c:marker>
            <c:spPr>
              <a:solidFill>
                <a:srgbClr val="FFFF00"/>
              </a:solidFill>
              <a:ln w="57150">
                <a:solidFill>
                  <a:srgbClr val="FFFF00"/>
                </a:solidFill>
              </a:ln>
              <a:scene3d>
                <a:camera prst="orthographicFront"/>
                <a:lightRig rig="threePt" dir="t"/>
              </a:scene3d>
              <a:sp3d>
                <a:bevelT/>
              </a:sp3d>
            </c:spPr>
          </c:marker>
          <c:dLbls>
            <c:txPr>
              <a:bodyPr/>
              <a:lstStyle/>
              <a:p>
                <a:pPr>
                  <a:defRPr b="1"/>
                </a:pPr>
                <a:endParaRPr lang="en-US"/>
              </a:p>
            </c:txPr>
            <c:dLblPos val="t"/>
            <c:showLegendKey val="0"/>
            <c:showVal val="1"/>
            <c:showCatName val="0"/>
            <c:showSerName val="0"/>
            <c:showPercent val="0"/>
            <c:showBubbleSize val="0"/>
            <c:showLeaderLines val="0"/>
          </c:dLbls>
          <c:cat>
            <c:numRef>
              <c:f>'Onsite Wells Sewage'!$B$37:$G$37</c:f>
              <c:numCache>
                <c:formatCode>General</c:formatCode>
                <c:ptCount val="6"/>
                <c:pt idx="0">
                  <c:v>2010</c:v>
                </c:pt>
                <c:pt idx="1">
                  <c:v>2011</c:v>
                </c:pt>
                <c:pt idx="2">
                  <c:v>2012</c:v>
                </c:pt>
                <c:pt idx="3">
                  <c:v>2013</c:v>
                </c:pt>
                <c:pt idx="4">
                  <c:v>2014</c:v>
                </c:pt>
                <c:pt idx="5">
                  <c:v>2015</c:v>
                </c:pt>
              </c:numCache>
            </c:numRef>
          </c:cat>
          <c:val>
            <c:numRef>
              <c:f>'Onsite Wells Sewage'!$B$43:$G$43</c:f>
              <c:numCache>
                <c:formatCode>General</c:formatCode>
                <c:ptCount val="6"/>
                <c:pt idx="0">
                  <c:v>102</c:v>
                </c:pt>
                <c:pt idx="1">
                  <c:v>87</c:v>
                </c:pt>
                <c:pt idx="2">
                  <c:v>71</c:v>
                </c:pt>
                <c:pt idx="3">
                  <c:v>101</c:v>
                </c:pt>
                <c:pt idx="4">
                  <c:v>121</c:v>
                </c:pt>
                <c:pt idx="5">
                  <c:v>100</c:v>
                </c:pt>
              </c:numCache>
            </c:numRef>
          </c:val>
          <c:smooth val="0"/>
        </c:ser>
        <c:dLbls>
          <c:showLegendKey val="0"/>
          <c:showVal val="0"/>
          <c:showCatName val="0"/>
          <c:showSerName val="0"/>
          <c:showPercent val="0"/>
          <c:showBubbleSize val="0"/>
        </c:dLbls>
        <c:marker val="1"/>
        <c:smooth val="0"/>
        <c:axId val="163261440"/>
        <c:axId val="163271424"/>
      </c:lineChart>
      <c:catAx>
        <c:axId val="163261440"/>
        <c:scaling>
          <c:orientation val="minMax"/>
        </c:scaling>
        <c:delete val="0"/>
        <c:axPos val="b"/>
        <c:numFmt formatCode="General" sourceLinked="1"/>
        <c:majorTickMark val="out"/>
        <c:minorTickMark val="none"/>
        <c:tickLblPos val="nextTo"/>
        <c:crossAx val="163271424"/>
        <c:crosses val="autoZero"/>
        <c:auto val="1"/>
        <c:lblAlgn val="ctr"/>
        <c:lblOffset val="100"/>
        <c:noMultiLvlLbl val="0"/>
      </c:catAx>
      <c:valAx>
        <c:axId val="163271424"/>
        <c:scaling>
          <c:orientation val="minMax"/>
        </c:scaling>
        <c:delete val="0"/>
        <c:axPos val="l"/>
        <c:majorGridlines>
          <c:spPr>
            <a:ln>
              <a:noFill/>
            </a:ln>
          </c:spPr>
        </c:majorGridlines>
        <c:numFmt formatCode="General" sourceLinked="1"/>
        <c:majorTickMark val="out"/>
        <c:minorTickMark val="none"/>
        <c:tickLblPos val="nextTo"/>
        <c:crossAx val="163261440"/>
        <c:crosses val="autoZero"/>
        <c:crossBetween val="between"/>
      </c:valAx>
    </c:plotArea>
    <c:legend>
      <c:legendPos val="r"/>
      <c:layout>
        <c:manualLayout>
          <c:xMode val="edge"/>
          <c:yMode val="edge"/>
          <c:x val="0.68312120236688556"/>
          <c:y val="0.28510457026205055"/>
          <c:w val="0.20602252389990089"/>
          <c:h val="0.2393146689997083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New Food Facilities Permitted Each Year, 2010-15</a:t>
            </a:r>
          </a:p>
        </c:rich>
      </c:tx>
      <c:layout/>
      <c:overlay val="0"/>
    </c:title>
    <c:autoTitleDeleted val="0"/>
    <c:plotArea>
      <c:layout>
        <c:manualLayout>
          <c:layoutTarget val="inner"/>
          <c:xMode val="edge"/>
          <c:yMode val="edge"/>
          <c:x val="7.3127912582355778E-2"/>
          <c:y val="0.20229822834645669"/>
          <c:w val="0.92687208741764426"/>
          <c:h val="0.69458128280839893"/>
        </c:manualLayout>
      </c:layout>
      <c:lineChart>
        <c:grouping val="standard"/>
        <c:varyColors val="0"/>
        <c:ser>
          <c:idx val="1"/>
          <c:order val="0"/>
          <c:tx>
            <c:strRef>
              <c:f>'New &amp; Total Food Facilities'!$A$18</c:f>
              <c:strCache>
                <c:ptCount val="1"/>
                <c:pt idx="0">
                  <c:v>Albemarle</c:v>
                </c:pt>
              </c:strCache>
            </c:strRef>
          </c:tx>
          <c:spPr>
            <a:ln w="38100">
              <a:solidFill>
                <a:schemeClr val="accent3"/>
              </a:solidFill>
            </a:ln>
          </c:spPr>
          <c:marker>
            <c:spPr>
              <a:solidFill>
                <a:schemeClr val="accent3"/>
              </a:solidFill>
              <a:ln w="38100">
                <a:solidFill>
                  <a:schemeClr val="accent3"/>
                </a:solidFill>
              </a:ln>
              <a:scene3d>
                <a:camera prst="orthographicFront"/>
                <a:lightRig rig="threePt" dir="t"/>
              </a:scene3d>
              <a:sp3d>
                <a:bevelT/>
              </a:sp3d>
            </c:spPr>
          </c:marker>
          <c:dLbls>
            <c:dLblPos val="b"/>
            <c:showLegendKey val="0"/>
            <c:showVal val="1"/>
            <c:showCatName val="0"/>
            <c:showSerName val="0"/>
            <c:showPercent val="0"/>
            <c:showBubbleSize val="0"/>
            <c:showLeaderLines val="0"/>
          </c:dLbls>
          <c:cat>
            <c:numRef>
              <c:f>'New &amp; Total Food Facilities'!$B$17:$G$17</c:f>
              <c:numCache>
                <c:formatCode>General</c:formatCode>
                <c:ptCount val="6"/>
                <c:pt idx="0">
                  <c:v>2010</c:v>
                </c:pt>
                <c:pt idx="1">
                  <c:v>2011</c:v>
                </c:pt>
                <c:pt idx="2">
                  <c:v>2012</c:v>
                </c:pt>
                <c:pt idx="3">
                  <c:v>2013</c:v>
                </c:pt>
                <c:pt idx="4">
                  <c:v>2014</c:v>
                </c:pt>
                <c:pt idx="5">
                  <c:v>2015</c:v>
                </c:pt>
              </c:numCache>
            </c:numRef>
          </c:cat>
          <c:val>
            <c:numRef>
              <c:f>'New &amp; Total Food Facilities'!$B$18:$G$18</c:f>
              <c:numCache>
                <c:formatCode>General</c:formatCode>
                <c:ptCount val="6"/>
                <c:pt idx="0">
                  <c:v>33</c:v>
                </c:pt>
                <c:pt idx="1">
                  <c:v>29</c:v>
                </c:pt>
                <c:pt idx="2">
                  <c:v>34</c:v>
                </c:pt>
                <c:pt idx="3">
                  <c:v>49</c:v>
                </c:pt>
                <c:pt idx="4">
                  <c:v>34</c:v>
                </c:pt>
                <c:pt idx="5">
                  <c:v>35</c:v>
                </c:pt>
              </c:numCache>
            </c:numRef>
          </c:val>
          <c:smooth val="0"/>
        </c:ser>
        <c:ser>
          <c:idx val="0"/>
          <c:order val="1"/>
          <c:tx>
            <c:strRef>
              <c:f>'New &amp; Total Food Facilities'!$A$23</c:f>
              <c:strCache>
                <c:ptCount val="1"/>
                <c:pt idx="0">
                  <c:v>Nelson</c:v>
                </c:pt>
              </c:strCache>
            </c:strRef>
          </c:tx>
          <c:spPr>
            <a:ln w="57150">
              <a:solidFill>
                <a:srgbClr val="FFFF00"/>
              </a:solidFill>
            </a:ln>
          </c:spPr>
          <c:marker>
            <c:spPr>
              <a:solidFill>
                <a:srgbClr val="FFFF00"/>
              </a:solidFill>
              <a:ln w="57150">
                <a:solidFill>
                  <a:srgbClr val="FFFF00"/>
                </a:solidFill>
              </a:ln>
              <a:scene3d>
                <a:camera prst="orthographicFront"/>
                <a:lightRig rig="threePt" dir="t"/>
              </a:scene3d>
              <a:sp3d>
                <a:bevelT/>
              </a:sp3d>
            </c:spPr>
          </c:marker>
          <c:dLbls>
            <c:txPr>
              <a:bodyPr/>
              <a:lstStyle/>
              <a:p>
                <a:pPr>
                  <a:defRPr b="1"/>
                </a:pPr>
                <a:endParaRPr lang="en-US"/>
              </a:p>
            </c:txPr>
            <c:dLblPos val="t"/>
            <c:showLegendKey val="0"/>
            <c:showVal val="1"/>
            <c:showCatName val="0"/>
            <c:showSerName val="0"/>
            <c:showPercent val="0"/>
            <c:showBubbleSize val="0"/>
            <c:showLeaderLines val="0"/>
          </c:dLbls>
          <c:cat>
            <c:numRef>
              <c:f>'New &amp; Total Food Facilities'!$B$17:$G$17</c:f>
              <c:numCache>
                <c:formatCode>General</c:formatCode>
                <c:ptCount val="6"/>
                <c:pt idx="0">
                  <c:v>2010</c:v>
                </c:pt>
                <c:pt idx="1">
                  <c:v>2011</c:v>
                </c:pt>
                <c:pt idx="2">
                  <c:v>2012</c:v>
                </c:pt>
                <c:pt idx="3">
                  <c:v>2013</c:v>
                </c:pt>
                <c:pt idx="4">
                  <c:v>2014</c:v>
                </c:pt>
                <c:pt idx="5">
                  <c:v>2015</c:v>
                </c:pt>
              </c:numCache>
            </c:numRef>
          </c:cat>
          <c:val>
            <c:numRef>
              <c:f>'New &amp; Total Food Facilities'!$B$23:$G$23</c:f>
              <c:numCache>
                <c:formatCode>General</c:formatCode>
                <c:ptCount val="6"/>
                <c:pt idx="0">
                  <c:v>4</c:v>
                </c:pt>
                <c:pt idx="1">
                  <c:v>6</c:v>
                </c:pt>
                <c:pt idx="2">
                  <c:v>1</c:v>
                </c:pt>
                <c:pt idx="3">
                  <c:v>4</c:v>
                </c:pt>
                <c:pt idx="4">
                  <c:v>13</c:v>
                </c:pt>
                <c:pt idx="5">
                  <c:v>12</c:v>
                </c:pt>
              </c:numCache>
            </c:numRef>
          </c:val>
          <c:smooth val="0"/>
        </c:ser>
        <c:dLbls>
          <c:showLegendKey val="0"/>
          <c:showVal val="0"/>
          <c:showCatName val="0"/>
          <c:showSerName val="0"/>
          <c:showPercent val="0"/>
          <c:showBubbleSize val="0"/>
        </c:dLbls>
        <c:marker val="1"/>
        <c:smooth val="0"/>
        <c:axId val="163337728"/>
        <c:axId val="163339264"/>
      </c:lineChart>
      <c:catAx>
        <c:axId val="163337728"/>
        <c:scaling>
          <c:orientation val="minMax"/>
        </c:scaling>
        <c:delete val="0"/>
        <c:axPos val="b"/>
        <c:numFmt formatCode="General" sourceLinked="1"/>
        <c:majorTickMark val="out"/>
        <c:minorTickMark val="none"/>
        <c:tickLblPos val="nextTo"/>
        <c:crossAx val="163339264"/>
        <c:crosses val="autoZero"/>
        <c:auto val="1"/>
        <c:lblAlgn val="ctr"/>
        <c:lblOffset val="100"/>
        <c:noMultiLvlLbl val="0"/>
      </c:catAx>
      <c:valAx>
        <c:axId val="163339264"/>
        <c:scaling>
          <c:orientation val="minMax"/>
        </c:scaling>
        <c:delete val="0"/>
        <c:axPos val="l"/>
        <c:majorGridlines>
          <c:spPr>
            <a:ln>
              <a:noFill/>
            </a:ln>
          </c:spPr>
        </c:majorGridlines>
        <c:numFmt formatCode="General" sourceLinked="1"/>
        <c:majorTickMark val="out"/>
        <c:minorTickMark val="none"/>
        <c:tickLblPos val="nextTo"/>
        <c:crossAx val="163337728"/>
        <c:crosses val="autoZero"/>
        <c:crossBetween val="between"/>
      </c:valAx>
    </c:plotArea>
    <c:legend>
      <c:legendPos val="r"/>
      <c:layout>
        <c:manualLayout>
          <c:xMode val="edge"/>
          <c:yMode val="edge"/>
          <c:x val="0.77414925812844826"/>
          <c:y val="0.23632689468503937"/>
          <c:w val="0.20544257860624565"/>
          <c:h val="0.1418253772965879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Medicaid!$A$94</c:f>
              <c:strCache>
                <c:ptCount val="1"/>
                <c:pt idx="0">
                  <c:v>Nelson</c:v>
                </c:pt>
              </c:strCache>
            </c:strRef>
          </c:tx>
          <c:spPr>
            <a:solidFill>
              <a:srgbClr val="FFFF00"/>
            </a:solidFill>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Medicaid!$C$88:$E$88</c:f>
              <c:strCache>
                <c:ptCount val="3"/>
                <c:pt idx="0">
                  <c:v>0-17 years</c:v>
                </c:pt>
                <c:pt idx="1">
                  <c:v>18-64 years</c:v>
                </c:pt>
                <c:pt idx="2">
                  <c:v>65+ years</c:v>
                </c:pt>
              </c:strCache>
            </c:strRef>
          </c:cat>
          <c:val>
            <c:numRef>
              <c:f>Medicaid!$C$94:$E$94</c:f>
              <c:numCache>
                <c:formatCode>0.0%</c:formatCode>
                <c:ptCount val="3"/>
                <c:pt idx="0">
                  <c:v>0.55507714388231078</c:v>
                </c:pt>
                <c:pt idx="1">
                  <c:v>0.15578183520599251</c:v>
                </c:pt>
                <c:pt idx="2">
                  <c:v>0.12759306621199204</c:v>
                </c:pt>
              </c:numCache>
            </c:numRef>
          </c:val>
        </c:ser>
        <c:ser>
          <c:idx val="1"/>
          <c:order val="1"/>
          <c:tx>
            <c:strRef>
              <c:f>Medicaid!$A$95</c:f>
              <c:strCache>
                <c:ptCount val="1"/>
                <c:pt idx="0">
                  <c:v>TJHD</c:v>
                </c:pt>
              </c:strCache>
            </c:strRef>
          </c:tx>
          <c:invertIfNegative val="0"/>
          <c:dLbls>
            <c:dLblPos val="outEnd"/>
            <c:showLegendKey val="0"/>
            <c:showVal val="1"/>
            <c:showCatName val="0"/>
            <c:showSerName val="0"/>
            <c:showPercent val="0"/>
            <c:showBubbleSize val="0"/>
            <c:showLeaderLines val="0"/>
          </c:dLbls>
          <c:val>
            <c:numRef>
              <c:f>Medicaid!$C$95:$E$95</c:f>
              <c:numCache>
                <c:formatCode>0.0%</c:formatCode>
                <c:ptCount val="3"/>
                <c:pt idx="0">
                  <c:v>0.37927320027641154</c:v>
                </c:pt>
                <c:pt idx="1">
                  <c:v>8.7122859994370083E-2</c:v>
                </c:pt>
                <c:pt idx="2">
                  <c:v>8.3459748540868531E-2</c:v>
                </c:pt>
              </c:numCache>
            </c:numRef>
          </c:val>
        </c:ser>
        <c:dLbls>
          <c:showLegendKey val="0"/>
          <c:showVal val="0"/>
          <c:showCatName val="0"/>
          <c:showSerName val="0"/>
          <c:showPercent val="0"/>
          <c:showBubbleSize val="0"/>
        </c:dLbls>
        <c:gapWidth val="150"/>
        <c:axId val="161528064"/>
        <c:axId val="161542144"/>
      </c:barChart>
      <c:catAx>
        <c:axId val="161528064"/>
        <c:scaling>
          <c:orientation val="minMax"/>
        </c:scaling>
        <c:delete val="0"/>
        <c:axPos val="b"/>
        <c:majorTickMark val="out"/>
        <c:minorTickMark val="none"/>
        <c:tickLblPos val="nextTo"/>
        <c:crossAx val="161542144"/>
        <c:crosses val="autoZero"/>
        <c:auto val="1"/>
        <c:lblAlgn val="ctr"/>
        <c:lblOffset val="100"/>
        <c:noMultiLvlLbl val="0"/>
      </c:catAx>
      <c:valAx>
        <c:axId val="161542144"/>
        <c:scaling>
          <c:orientation val="minMax"/>
        </c:scaling>
        <c:delete val="0"/>
        <c:axPos val="l"/>
        <c:majorGridlines>
          <c:spPr>
            <a:ln>
              <a:noFill/>
            </a:ln>
          </c:spPr>
        </c:majorGridlines>
        <c:numFmt formatCode="0%" sourceLinked="0"/>
        <c:majorTickMark val="out"/>
        <c:minorTickMark val="none"/>
        <c:tickLblPos val="nextTo"/>
        <c:crossAx val="1615280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Number of Permitted Food Facilities in TJHD, 2010-15</a:t>
            </a:r>
          </a:p>
        </c:rich>
      </c:tx>
      <c:layout/>
      <c:overlay val="0"/>
    </c:title>
    <c:autoTitleDeleted val="0"/>
    <c:plotArea>
      <c:layout/>
      <c:lineChart>
        <c:grouping val="standard"/>
        <c:varyColors val="0"/>
        <c:ser>
          <c:idx val="6"/>
          <c:order val="0"/>
          <c:tx>
            <c:strRef>
              <c:f>Sheet1!$A$36</c:f>
              <c:strCache>
                <c:ptCount val="1"/>
                <c:pt idx="0">
                  <c:v>TJHD</c:v>
                </c:pt>
              </c:strCache>
            </c:strRef>
          </c:tx>
          <c:spPr>
            <a:ln w="57150"/>
          </c:spPr>
          <c:marker>
            <c:spPr>
              <a:ln w="57150"/>
            </c:spPr>
          </c:marker>
          <c:dLbls>
            <c:txPr>
              <a:bodyPr/>
              <a:lstStyle/>
              <a:p>
                <a:pPr>
                  <a:defRPr sz="1800"/>
                </a:pPr>
                <a:endParaRPr lang="en-US"/>
              </a:p>
            </c:txPr>
            <c:dLblPos val="t"/>
            <c:showLegendKey val="0"/>
            <c:showVal val="1"/>
            <c:showCatName val="0"/>
            <c:showSerName val="0"/>
            <c:showPercent val="0"/>
            <c:showBubbleSize val="0"/>
            <c:showLeaderLines val="0"/>
          </c:dLbls>
          <c:cat>
            <c:numRef>
              <c:f>Sheet1!$B$29:$G$29</c:f>
              <c:numCache>
                <c:formatCode>General</c:formatCode>
                <c:ptCount val="6"/>
                <c:pt idx="0">
                  <c:v>2010</c:v>
                </c:pt>
                <c:pt idx="1">
                  <c:v>2011</c:v>
                </c:pt>
                <c:pt idx="2">
                  <c:v>2012</c:v>
                </c:pt>
                <c:pt idx="3">
                  <c:v>2013</c:v>
                </c:pt>
                <c:pt idx="4">
                  <c:v>2014</c:v>
                </c:pt>
                <c:pt idx="5">
                  <c:v>2015</c:v>
                </c:pt>
              </c:numCache>
            </c:numRef>
          </c:cat>
          <c:val>
            <c:numRef>
              <c:f>Sheet1!$B$36:$G$36</c:f>
              <c:numCache>
                <c:formatCode>General</c:formatCode>
                <c:ptCount val="6"/>
                <c:pt idx="0">
                  <c:v>881</c:v>
                </c:pt>
                <c:pt idx="1">
                  <c:v>877</c:v>
                </c:pt>
                <c:pt idx="2">
                  <c:v>889</c:v>
                </c:pt>
                <c:pt idx="3">
                  <c:v>935</c:v>
                </c:pt>
                <c:pt idx="4">
                  <c:v>975</c:v>
                </c:pt>
                <c:pt idx="5">
                  <c:v>995</c:v>
                </c:pt>
              </c:numCache>
            </c:numRef>
          </c:val>
          <c:smooth val="0"/>
        </c:ser>
        <c:dLbls>
          <c:showLegendKey val="0"/>
          <c:showVal val="0"/>
          <c:showCatName val="0"/>
          <c:showSerName val="0"/>
          <c:showPercent val="0"/>
          <c:showBubbleSize val="0"/>
        </c:dLbls>
        <c:marker val="1"/>
        <c:smooth val="0"/>
        <c:axId val="163386880"/>
        <c:axId val="163388416"/>
      </c:lineChart>
      <c:catAx>
        <c:axId val="163386880"/>
        <c:scaling>
          <c:orientation val="minMax"/>
        </c:scaling>
        <c:delete val="0"/>
        <c:axPos val="b"/>
        <c:numFmt formatCode="General" sourceLinked="1"/>
        <c:majorTickMark val="out"/>
        <c:minorTickMark val="none"/>
        <c:tickLblPos val="nextTo"/>
        <c:txPr>
          <a:bodyPr/>
          <a:lstStyle/>
          <a:p>
            <a:pPr>
              <a:defRPr sz="1800"/>
            </a:pPr>
            <a:endParaRPr lang="en-US"/>
          </a:p>
        </c:txPr>
        <c:crossAx val="163388416"/>
        <c:crosses val="autoZero"/>
        <c:auto val="1"/>
        <c:lblAlgn val="ctr"/>
        <c:lblOffset val="100"/>
        <c:noMultiLvlLbl val="0"/>
      </c:catAx>
      <c:valAx>
        <c:axId val="163388416"/>
        <c:scaling>
          <c:orientation val="minMax"/>
        </c:scaling>
        <c:delete val="0"/>
        <c:axPos val="l"/>
        <c:majorGridlines>
          <c:spPr>
            <a:ln>
              <a:noFill/>
            </a:ln>
          </c:spPr>
        </c:majorGridlines>
        <c:numFmt formatCode="General" sourceLinked="1"/>
        <c:majorTickMark val="out"/>
        <c:minorTickMark val="none"/>
        <c:tickLblPos val="nextTo"/>
        <c:txPr>
          <a:bodyPr/>
          <a:lstStyle/>
          <a:p>
            <a:pPr>
              <a:defRPr sz="1800"/>
            </a:pPr>
            <a:endParaRPr lang="en-US"/>
          </a:p>
        </c:txPr>
        <c:crossAx val="163386880"/>
        <c:crosses val="autoZero"/>
        <c:crossBetween val="between"/>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Nelson-Limited Access to Healthy Foods</c:v>
          </c:tx>
          <c:spPr>
            <a:ln w="38100">
              <a:solidFill>
                <a:srgbClr val="FFFF00"/>
              </a:solidFill>
            </a:ln>
          </c:spPr>
          <c:marker>
            <c:symbol val="triangle"/>
            <c:size val="5"/>
            <c:spPr>
              <a:solidFill>
                <a:srgbClr val="FFFF00"/>
              </a:solidFill>
              <a:ln w="38100">
                <a:solidFill>
                  <a:srgbClr val="FFFF00"/>
                </a:solidFill>
              </a:ln>
              <a:scene3d>
                <a:camera prst="orthographicFront"/>
                <a:lightRig rig="threePt" dir="t"/>
              </a:scene3d>
              <a:sp3d>
                <a:bevelT/>
              </a:sp3d>
            </c:spPr>
          </c:marker>
          <c:dLbls>
            <c:dLbl>
              <c:idx val="0"/>
              <c:layout/>
              <c:tx>
                <c:rich>
                  <a:bodyPr/>
                  <a:lstStyle/>
                  <a:p>
                    <a:r>
                      <a:rPr lang="en-US" dirty="0"/>
                      <a:t>Nelson-Limited </a:t>
                    </a:r>
                    <a:r>
                      <a:rPr lang="en-US" dirty="0" smtClean="0"/>
                      <a:t>Access, </a:t>
                    </a:r>
                    <a:r>
                      <a:rPr lang="en-US" dirty="0"/>
                      <a:t>2%</a:t>
                    </a:r>
                  </a:p>
                </c:rich>
              </c:tx>
              <c:dLblPos val="t"/>
              <c:showLegendKey val="0"/>
              <c:showVal val="1"/>
              <c:showCatName val="0"/>
              <c:showSerName val="1"/>
              <c:showPercent val="0"/>
              <c:showBubbleSize val="0"/>
            </c:dLbl>
            <c:showLegendKey val="0"/>
            <c:showVal val="0"/>
            <c:showCatName val="0"/>
            <c:showSerName val="0"/>
            <c:showPercent val="0"/>
            <c:showBubbleSize val="0"/>
          </c:dLbls>
          <c:cat>
            <c:strRef>
              <c:f>'Food Environ Index'!$B$15:$C$15</c:f>
              <c:strCache>
                <c:ptCount val="2"/>
                <c:pt idx="0">
                  <c:v>2010-11</c:v>
                </c:pt>
                <c:pt idx="1">
                  <c:v>2012</c:v>
                </c:pt>
              </c:strCache>
            </c:strRef>
          </c:cat>
          <c:val>
            <c:numRef>
              <c:f>'Food Environ Index'!$B$21:$C$21</c:f>
              <c:numCache>
                <c:formatCode>0%</c:formatCode>
                <c:ptCount val="2"/>
                <c:pt idx="0">
                  <c:v>0.02</c:v>
                </c:pt>
                <c:pt idx="1">
                  <c:v>0.02</c:v>
                </c:pt>
              </c:numCache>
            </c:numRef>
          </c:val>
          <c:smooth val="0"/>
        </c:ser>
        <c:ser>
          <c:idx val="1"/>
          <c:order val="1"/>
          <c:tx>
            <c:v>TJHD-Limited Access to Healthy Foods</c:v>
          </c:tx>
          <c:marker>
            <c:symbol val="triangle"/>
            <c:size val="5"/>
          </c:marker>
          <c:dLbls>
            <c:dLbl>
              <c:idx val="1"/>
              <c:layout/>
              <c:tx>
                <c:rich>
                  <a:bodyPr/>
                  <a:lstStyle/>
                  <a:p>
                    <a:r>
                      <a:rPr lang="en-US" dirty="0"/>
                      <a:t>TJHD-Limited </a:t>
                    </a:r>
                    <a:r>
                      <a:rPr lang="en-US" dirty="0" smtClean="0"/>
                      <a:t>Access, </a:t>
                    </a:r>
                    <a:r>
                      <a:rPr lang="en-US" dirty="0"/>
                      <a:t>2%</a:t>
                    </a:r>
                  </a:p>
                </c:rich>
              </c:tx>
              <c:showLegendKey val="0"/>
              <c:showVal val="1"/>
              <c:showCatName val="0"/>
              <c:showSerName val="1"/>
              <c:showPercent val="0"/>
              <c:showBubbleSize val="0"/>
            </c:dLbl>
            <c:showLegendKey val="0"/>
            <c:showVal val="0"/>
            <c:showCatName val="0"/>
            <c:showSerName val="0"/>
            <c:showPercent val="0"/>
            <c:showBubbleSize val="0"/>
          </c:dLbls>
          <c:cat>
            <c:strRef>
              <c:f>'Food Environ Index'!$B$15:$C$15</c:f>
              <c:strCache>
                <c:ptCount val="2"/>
                <c:pt idx="0">
                  <c:v>2010-11</c:v>
                </c:pt>
                <c:pt idx="1">
                  <c:v>2012</c:v>
                </c:pt>
              </c:strCache>
            </c:strRef>
          </c:cat>
          <c:val>
            <c:numRef>
              <c:f>'Food Environ Index'!$B$22:$C$22</c:f>
              <c:numCache>
                <c:formatCode>0%</c:formatCode>
                <c:ptCount val="2"/>
                <c:pt idx="0">
                  <c:v>1.4999999999999999E-2</c:v>
                </c:pt>
                <c:pt idx="1">
                  <c:v>1.4999999999999999E-2</c:v>
                </c:pt>
              </c:numCache>
            </c:numRef>
          </c:val>
          <c:smooth val="0"/>
        </c:ser>
        <c:ser>
          <c:idx val="3"/>
          <c:order val="2"/>
          <c:tx>
            <c:v>TJHD-Food Insecurity</c:v>
          </c:tx>
          <c:marker>
            <c:symbol val="square"/>
            <c:size val="5"/>
          </c:marker>
          <c:dLbls>
            <c:dLbl>
              <c:idx val="1"/>
              <c:layout>
                <c:manualLayout>
                  <c:x val="2.5510204081632654E-2"/>
                  <c:y val="2.5157232704402517E-2"/>
                </c:manualLayout>
              </c:layout>
              <c:showLegendKey val="0"/>
              <c:showVal val="1"/>
              <c:showCatName val="0"/>
              <c:showSerName val="1"/>
              <c:showPercent val="0"/>
              <c:showBubbleSize val="0"/>
            </c:dLbl>
            <c:showLegendKey val="0"/>
            <c:showVal val="0"/>
            <c:showCatName val="0"/>
            <c:showSerName val="0"/>
            <c:showPercent val="0"/>
            <c:showBubbleSize val="0"/>
          </c:dLbls>
          <c:val>
            <c:numRef>
              <c:f>'Food Environ Index'!$B$32:$C$32</c:f>
              <c:numCache>
                <c:formatCode>0%</c:formatCode>
                <c:ptCount val="2"/>
                <c:pt idx="0">
                  <c:v>0.105</c:v>
                </c:pt>
                <c:pt idx="1">
                  <c:v>0.11</c:v>
                </c:pt>
              </c:numCache>
            </c:numRef>
          </c:val>
          <c:smooth val="0"/>
        </c:ser>
        <c:ser>
          <c:idx val="4"/>
          <c:order val="3"/>
          <c:tx>
            <c:v>Nelson-Food Insecurity</c:v>
          </c:tx>
          <c:spPr>
            <a:ln w="38100">
              <a:solidFill>
                <a:srgbClr val="FFFF00"/>
              </a:solidFill>
            </a:ln>
          </c:spPr>
          <c:marker>
            <c:symbol val="square"/>
            <c:size val="7"/>
            <c:spPr>
              <a:solidFill>
                <a:srgbClr val="FFFF00"/>
              </a:solidFill>
              <a:ln w="38100">
                <a:solidFill>
                  <a:srgbClr val="FFFF00"/>
                </a:solidFill>
              </a:ln>
              <a:scene3d>
                <a:camera prst="orthographicFront"/>
                <a:lightRig rig="threePt" dir="t"/>
              </a:scene3d>
              <a:sp3d>
                <a:bevelT/>
              </a:sp3d>
            </c:spPr>
          </c:marker>
          <c:dLbls>
            <c:dLbl>
              <c:idx val="0"/>
              <c:layout/>
              <c:dLblPos val="l"/>
              <c:showLegendKey val="0"/>
              <c:showVal val="1"/>
              <c:showCatName val="0"/>
              <c:showSerName val="1"/>
              <c:showPercent val="0"/>
              <c:showBubbleSize val="0"/>
            </c:dLbl>
            <c:dLbl>
              <c:idx val="1"/>
              <c:layout/>
              <c:dLblPos val="t"/>
              <c:showLegendKey val="0"/>
              <c:showVal val="1"/>
              <c:showCatName val="0"/>
              <c:showSerName val="0"/>
              <c:showPercent val="0"/>
              <c:showBubbleSize val="0"/>
            </c:dLbl>
            <c:showLegendKey val="0"/>
            <c:showVal val="0"/>
            <c:showCatName val="0"/>
            <c:showSerName val="0"/>
            <c:showPercent val="0"/>
            <c:showBubbleSize val="0"/>
          </c:dLbls>
          <c:val>
            <c:numRef>
              <c:f>'Food Environ Index'!$B$31:$C$31</c:f>
              <c:numCache>
                <c:formatCode>0%</c:formatCode>
                <c:ptCount val="2"/>
                <c:pt idx="0">
                  <c:v>0.1</c:v>
                </c:pt>
                <c:pt idx="1">
                  <c:v>0.11</c:v>
                </c:pt>
              </c:numCache>
            </c:numRef>
          </c:val>
          <c:smooth val="0"/>
        </c:ser>
        <c:dLbls>
          <c:showLegendKey val="0"/>
          <c:showVal val="0"/>
          <c:showCatName val="0"/>
          <c:showSerName val="0"/>
          <c:showPercent val="0"/>
          <c:showBubbleSize val="0"/>
        </c:dLbls>
        <c:marker val="1"/>
        <c:smooth val="0"/>
        <c:axId val="163319808"/>
        <c:axId val="163466240"/>
      </c:lineChart>
      <c:catAx>
        <c:axId val="163319808"/>
        <c:scaling>
          <c:orientation val="minMax"/>
        </c:scaling>
        <c:delete val="0"/>
        <c:axPos val="b"/>
        <c:majorTickMark val="out"/>
        <c:minorTickMark val="none"/>
        <c:tickLblPos val="nextTo"/>
        <c:crossAx val="163466240"/>
        <c:crosses val="autoZero"/>
        <c:auto val="1"/>
        <c:lblAlgn val="ctr"/>
        <c:lblOffset val="100"/>
        <c:noMultiLvlLbl val="0"/>
      </c:catAx>
      <c:valAx>
        <c:axId val="163466240"/>
        <c:scaling>
          <c:orientation val="minMax"/>
        </c:scaling>
        <c:delete val="0"/>
        <c:axPos val="l"/>
        <c:majorGridlines>
          <c:spPr>
            <a:ln>
              <a:noFill/>
            </a:ln>
          </c:spPr>
        </c:majorGridlines>
        <c:numFmt formatCode="0%" sourceLinked="1"/>
        <c:majorTickMark val="out"/>
        <c:minorTickMark val="none"/>
        <c:tickLblPos val="nextTo"/>
        <c:crossAx val="163319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'Food Stores Chart'!$G$24</c:f>
              <c:strCache>
                <c:ptCount val="1"/>
                <c:pt idx="0">
                  <c:v>Nelson</c:v>
                </c:pt>
              </c:strCache>
            </c:strRef>
          </c:tx>
          <c:spPr>
            <a:solidFill>
              <a:srgbClr val="FFFF00"/>
            </a:solidFill>
            <a:scene3d>
              <a:camera prst="orthographicFront"/>
              <a:lightRig rig="threePt" dir="t"/>
            </a:scene3d>
            <a:sp3d>
              <a:bevelT/>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'Food Stores Chart'!$A$25:$A$31</c:f>
              <c:strCache>
                <c:ptCount val="7"/>
                <c:pt idx="0">
                  <c:v>Farmer's Markets</c:v>
                </c:pt>
                <c:pt idx="1">
                  <c:v>Grocery Stores</c:v>
                </c:pt>
                <c:pt idx="2">
                  <c:v>Supercenters and club stores</c:v>
                </c:pt>
                <c:pt idx="3">
                  <c:v>Convenience Stores</c:v>
                </c:pt>
                <c:pt idx="4">
                  <c:v>Specialized Food Stores</c:v>
                </c:pt>
                <c:pt idx="5">
                  <c:v>Fast-Food Restaurants</c:v>
                </c:pt>
                <c:pt idx="6">
                  <c:v>Full-Service Restaurants</c:v>
                </c:pt>
              </c:strCache>
            </c:strRef>
          </c:cat>
          <c:val>
            <c:numRef>
              <c:f>'Food Stores Chart'!$G$25:$G$31</c:f>
              <c:numCache>
                <c:formatCode>General</c:formatCode>
                <c:ptCount val="7"/>
                <c:pt idx="0">
                  <c:v>3</c:v>
                </c:pt>
                <c:pt idx="1">
                  <c:v>4</c:v>
                </c:pt>
                <c:pt idx="2">
                  <c:v>0</c:v>
                </c:pt>
                <c:pt idx="3">
                  <c:v>16</c:v>
                </c:pt>
                <c:pt idx="4">
                  <c:v>0</c:v>
                </c:pt>
                <c:pt idx="5">
                  <c:v>7</c:v>
                </c:pt>
                <c:pt idx="6">
                  <c:v>7</c:v>
                </c:pt>
              </c:numCache>
            </c:numRef>
          </c:val>
        </c:ser>
        <c:ser>
          <c:idx val="1"/>
          <c:order val="1"/>
          <c:tx>
            <c:strRef>
              <c:f>'Food Stores Chart'!$B$24</c:f>
              <c:strCache>
                <c:ptCount val="1"/>
                <c:pt idx="0">
                  <c:v>Albemarle</c:v>
                </c:pt>
              </c:strCache>
            </c:strRef>
          </c:tx>
          <c:spPr>
            <a:solidFill>
              <a:schemeClr val="accent3"/>
            </a:solidFill>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cat>
            <c:strRef>
              <c:f>'Food Stores Chart'!$A$25:$A$31</c:f>
              <c:strCache>
                <c:ptCount val="7"/>
                <c:pt idx="0">
                  <c:v>Farmer's Markets</c:v>
                </c:pt>
                <c:pt idx="1">
                  <c:v>Grocery Stores</c:v>
                </c:pt>
                <c:pt idx="2">
                  <c:v>Supercenters and club stores</c:v>
                </c:pt>
                <c:pt idx="3">
                  <c:v>Convenience Stores</c:v>
                </c:pt>
                <c:pt idx="4">
                  <c:v>Specialized Food Stores</c:v>
                </c:pt>
                <c:pt idx="5">
                  <c:v>Fast-Food Restaurants</c:v>
                </c:pt>
                <c:pt idx="6">
                  <c:v>Full-Service Restaurants</c:v>
                </c:pt>
              </c:strCache>
            </c:strRef>
          </c:cat>
          <c:val>
            <c:numRef>
              <c:f>'Food Stores Chart'!$B$25:$B$31</c:f>
              <c:numCache>
                <c:formatCode>General</c:formatCode>
                <c:ptCount val="7"/>
                <c:pt idx="0">
                  <c:v>5</c:v>
                </c:pt>
                <c:pt idx="1">
                  <c:v>25</c:v>
                </c:pt>
                <c:pt idx="2">
                  <c:v>1</c:v>
                </c:pt>
                <c:pt idx="3">
                  <c:v>49</c:v>
                </c:pt>
                <c:pt idx="4">
                  <c:v>3</c:v>
                </c:pt>
                <c:pt idx="5">
                  <c:v>53</c:v>
                </c:pt>
                <c:pt idx="6">
                  <c:v>61</c:v>
                </c:pt>
              </c:numCache>
            </c:numRef>
          </c:val>
        </c:ser>
        <c:dLbls>
          <c:showLegendKey val="0"/>
          <c:showVal val="0"/>
          <c:showCatName val="0"/>
          <c:showSerName val="0"/>
          <c:showPercent val="0"/>
          <c:showBubbleSize val="0"/>
        </c:dLbls>
        <c:gapWidth val="75"/>
        <c:axId val="164945920"/>
        <c:axId val="164947456"/>
      </c:barChart>
      <c:catAx>
        <c:axId val="164945920"/>
        <c:scaling>
          <c:orientation val="minMax"/>
        </c:scaling>
        <c:delete val="0"/>
        <c:axPos val="l"/>
        <c:majorTickMark val="none"/>
        <c:minorTickMark val="none"/>
        <c:tickLblPos val="nextTo"/>
        <c:crossAx val="164947456"/>
        <c:crosses val="autoZero"/>
        <c:auto val="1"/>
        <c:lblAlgn val="ctr"/>
        <c:lblOffset val="100"/>
        <c:noMultiLvlLbl val="0"/>
      </c:catAx>
      <c:valAx>
        <c:axId val="164947456"/>
        <c:scaling>
          <c:orientation val="minMax"/>
          <c:max val="65"/>
          <c:min val="0"/>
        </c:scaling>
        <c:delete val="0"/>
        <c:axPos val="b"/>
        <c:majorGridlines>
          <c:spPr>
            <a:ln>
              <a:noFill/>
            </a:ln>
          </c:spPr>
        </c:majorGridlines>
        <c:numFmt formatCode="General" sourceLinked="1"/>
        <c:majorTickMark val="none"/>
        <c:minorTickMark val="none"/>
        <c:tickLblPos val="nextTo"/>
        <c:spPr>
          <a:ln w="9525">
            <a:noFill/>
          </a:ln>
        </c:spPr>
        <c:crossAx val="164945920"/>
        <c:crosses val="autoZero"/>
        <c:crossBetween val="between"/>
        <c:majorUnit val="1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Number of Children tested for Lead-Nelson</a:t>
            </a:r>
          </a:p>
        </c:rich>
      </c:tx>
      <c:overlay val="0"/>
    </c:title>
    <c:autoTitleDeleted val="0"/>
    <c:plotArea>
      <c:layout/>
      <c:lineChart>
        <c:grouping val="standard"/>
        <c:varyColors val="0"/>
        <c:ser>
          <c:idx val="0"/>
          <c:order val="0"/>
          <c:tx>
            <c:strRef>
              <c:f>Sheet1!$R$30</c:f>
              <c:strCache>
                <c:ptCount val="1"/>
                <c:pt idx="0">
                  <c:v>Number of Children tested for Lead</c:v>
                </c:pt>
              </c:strCache>
            </c:strRef>
          </c:tx>
          <c:dLbls>
            <c:dLblPos val="t"/>
            <c:showLegendKey val="0"/>
            <c:showVal val="1"/>
            <c:showCatName val="0"/>
            <c:showSerName val="0"/>
            <c:showPercent val="0"/>
            <c:showBubbleSize val="0"/>
            <c:showLeaderLines val="0"/>
          </c:dLbls>
          <c:cat>
            <c:numRef>
              <c:f>Sheet1!$E$13:$K$13</c:f>
              <c:numCache>
                <c:formatCode>General</c:formatCode>
                <c:ptCount val="7"/>
                <c:pt idx="0">
                  <c:v>2005</c:v>
                </c:pt>
                <c:pt idx="1">
                  <c:v>2006</c:v>
                </c:pt>
                <c:pt idx="2">
                  <c:v>2007</c:v>
                </c:pt>
                <c:pt idx="3">
                  <c:v>2008</c:v>
                </c:pt>
                <c:pt idx="4">
                  <c:v>2009</c:v>
                </c:pt>
                <c:pt idx="5">
                  <c:v>2010</c:v>
                </c:pt>
                <c:pt idx="6">
                  <c:v>2011</c:v>
                </c:pt>
              </c:numCache>
            </c:numRef>
          </c:cat>
          <c:val>
            <c:numRef>
              <c:f>Sheet1!$E$19:$K$19</c:f>
              <c:numCache>
                <c:formatCode>General</c:formatCode>
                <c:ptCount val="7"/>
                <c:pt idx="0">
                  <c:v>90</c:v>
                </c:pt>
                <c:pt idx="1">
                  <c:v>150</c:v>
                </c:pt>
                <c:pt idx="2">
                  <c:v>127</c:v>
                </c:pt>
                <c:pt idx="3">
                  <c:v>113</c:v>
                </c:pt>
                <c:pt idx="4">
                  <c:v>98</c:v>
                </c:pt>
                <c:pt idx="5">
                  <c:v>176</c:v>
                </c:pt>
                <c:pt idx="6">
                  <c:v>195</c:v>
                </c:pt>
              </c:numCache>
            </c:numRef>
          </c:val>
          <c:smooth val="0"/>
        </c:ser>
        <c:dLbls>
          <c:showLegendKey val="0"/>
          <c:showVal val="0"/>
          <c:showCatName val="0"/>
          <c:showSerName val="0"/>
          <c:showPercent val="0"/>
          <c:showBubbleSize val="0"/>
        </c:dLbls>
        <c:marker val="1"/>
        <c:smooth val="0"/>
        <c:axId val="196567040"/>
        <c:axId val="196568576"/>
      </c:lineChart>
      <c:catAx>
        <c:axId val="196567040"/>
        <c:scaling>
          <c:orientation val="minMax"/>
        </c:scaling>
        <c:delete val="0"/>
        <c:axPos val="b"/>
        <c:numFmt formatCode="General" sourceLinked="1"/>
        <c:majorTickMark val="out"/>
        <c:minorTickMark val="none"/>
        <c:tickLblPos val="nextTo"/>
        <c:crossAx val="196568576"/>
        <c:crosses val="autoZero"/>
        <c:auto val="1"/>
        <c:lblAlgn val="ctr"/>
        <c:lblOffset val="100"/>
        <c:noMultiLvlLbl val="0"/>
      </c:catAx>
      <c:valAx>
        <c:axId val="196568576"/>
        <c:scaling>
          <c:orientation val="minMax"/>
        </c:scaling>
        <c:delete val="0"/>
        <c:axPos val="l"/>
        <c:majorGridlines>
          <c:spPr>
            <a:ln>
              <a:noFill/>
            </a:ln>
          </c:spPr>
        </c:majorGridlines>
        <c:numFmt formatCode="General" sourceLinked="1"/>
        <c:majorTickMark val="out"/>
        <c:minorTickMark val="none"/>
        <c:tickLblPos val="nextTo"/>
        <c:crossAx val="1965670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Percent of Children Positive for Lead Out of Children Tested-Nelson</a:t>
            </a:r>
          </a:p>
        </c:rich>
      </c:tx>
      <c:overlay val="0"/>
    </c:title>
    <c:autoTitleDeleted val="0"/>
    <c:plotArea>
      <c:layout/>
      <c:lineChart>
        <c:grouping val="standard"/>
        <c:varyColors val="0"/>
        <c:ser>
          <c:idx val="0"/>
          <c:order val="0"/>
          <c:tx>
            <c:strRef>
              <c:f>Sheet1!$A$38</c:f>
              <c:strCache>
                <c:ptCount val="1"/>
                <c:pt idx="0">
                  <c:v>Nelson</c:v>
                </c:pt>
              </c:strCache>
            </c:strRef>
          </c:tx>
          <c:dLbls>
            <c:dLbl>
              <c:idx val="1"/>
              <c:numFmt formatCode="0%" sourceLinked="0"/>
              <c:spPr/>
              <c:txPr>
                <a:bodyPr/>
                <a:lstStyle/>
                <a:p>
                  <a:pPr>
                    <a:defRPr/>
                  </a:pPr>
                  <a:endParaRPr lang="en-US"/>
                </a:p>
              </c:txPr>
              <c:dLblPos val="t"/>
              <c:showLegendKey val="0"/>
              <c:showVal val="1"/>
              <c:showCatName val="0"/>
              <c:showSerName val="0"/>
              <c:showPercent val="0"/>
              <c:showBubbleSize val="0"/>
            </c:dLbl>
            <c:dLbl>
              <c:idx val="3"/>
              <c:numFmt formatCode="0%" sourceLinked="0"/>
              <c:spPr/>
              <c:txPr>
                <a:bodyPr/>
                <a:lstStyle/>
                <a:p>
                  <a:pPr>
                    <a:defRPr/>
                  </a:pPr>
                  <a:endParaRPr lang="en-US"/>
                </a:p>
              </c:txPr>
              <c:dLblPos val="t"/>
              <c:showLegendKey val="0"/>
              <c:showVal val="1"/>
              <c:showCatName val="0"/>
              <c:showSerName val="0"/>
              <c:showPercent val="0"/>
              <c:showBubbleSize val="0"/>
            </c:dLbl>
            <c:dLbl>
              <c:idx val="6"/>
              <c:dLblPos val="b"/>
              <c:showLegendKey val="0"/>
              <c:showVal val="1"/>
              <c:showCatName val="0"/>
              <c:showSerName val="0"/>
              <c:showPercent val="0"/>
              <c:showBubbleSize val="0"/>
            </c:dLbl>
            <c:dLblPos val="t"/>
            <c:showLegendKey val="0"/>
            <c:showVal val="1"/>
            <c:showCatName val="0"/>
            <c:showSerName val="0"/>
            <c:showPercent val="0"/>
            <c:showBubbleSize val="0"/>
            <c:showLeaderLines val="0"/>
          </c:dLbls>
          <c:cat>
            <c:numRef>
              <c:f>Sheet1!$E$32:$K$32</c:f>
              <c:numCache>
                <c:formatCode>General</c:formatCode>
                <c:ptCount val="7"/>
                <c:pt idx="0">
                  <c:v>2005</c:v>
                </c:pt>
                <c:pt idx="1">
                  <c:v>2006</c:v>
                </c:pt>
                <c:pt idx="2">
                  <c:v>2007</c:v>
                </c:pt>
                <c:pt idx="3">
                  <c:v>2008</c:v>
                </c:pt>
                <c:pt idx="4">
                  <c:v>2009</c:v>
                </c:pt>
                <c:pt idx="5">
                  <c:v>2010</c:v>
                </c:pt>
                <c:pt idx="6">
                  <c:v>2011</c:v>
                </c:pt>
              </c:numCache>
            </c:numRef>
          </c:cat>
          <c:val>
            <c:numRef>
              <c:f>Sheet1!$E$38:$K$38</c:f>
              <c:numCache>
                <c:formatCode>0.0%</c:formatCode>
                <c:ptCount val="7"/>
                <c:pt idx="0">
                  <c:v>4.4444444444444446E-2</c:v>
                </c:pt>
                <c:pt idx="1">
                  <c:v>0</c:v>
                </c:pt>
                <c:pt idx="2">
                  <c:v>7.874015748031496E-3</c:v>
                </c:pt>
                <c:pt idx="3">
                  <c:v>0</c:v>
                </c:pt>
                <c:pt idx="4">
                  <c:v>2.0408163265306121E-2</c:v>
                </c:pt>
                <c:pt idx="5">
                  <c:v>1.7045454545454544E-2</c:v>
                </c:pt>
                <c:pt idx="6">
                  <c:v>1.5384615384615385E-2</c:v>
                </c:pt>
              </c:numCache>
            </c:numRef>
          </c:val>
          <c:smooth val="0"/>
        </c:ser>
        <c:dLbls>
          <c:showLegendKey val="0"/>
          <c:showVal val="0"/>
          <c:showCatName val="0"/>
          <c:showSerName val="0"/>
          <c:showPercent val="0"/>
          <c:showBubbleSize val="0"/>
        </c:dLbls>
        <c:marker val="1"/>
        <c:smooth val="0"/>
        <c:axId val="197011712"/>
        <c:axId val="197021696"/>
      </c:lineChart>
      <c:catAx>
        <c:axId val="197011712"/>
        <c:scaling>
          <c:orientation val="minMax"/>
        </c:scaling>
        <c:delete val="0"/>
        <c:axPos val="b"/>
        <c:numFmt formatCode="General" sourceLinked="1"/>
        <c:majorTickMark val="out"/>
        <c:minorTickMark val="none"/>
        <c:tickLblPos val="nextTo"/>
        <c:crossAx val="197021696"/>
        <c:crosses val="autoZero"/>
        <c:auto val="1"/>
        <c:lblAlgn val="ctr"/>
        <c:lblOffset val="100"/>
        <c:noMultiLvlLbl val="0"/>
      </c:catAx>
      <c:valAx>
        <c:axId val="197021696"/>
        <c:scaling>
          <c:orientation val="minMax"/>
          <c:min val="0"/>
        </c:scaling>
        <c:delete val="0"/>
        <c:axPos val="l"/>
        <c:majorGridlines>
          <c:spPr>
            <a:ln>
              <a:noFill/>
            </a:ln>
          </c:spPr>
        </c:majorGridlines>
        <c:numFmt formatCode="0%" sourceLinked="0"/>
        <c:majorTickMark val="out"/>
        <c:minorTickMark val="none"/>
        <c:tickLblPos val="nextTo"/>
        <c:crossAx val="197011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'Housing Unit Age'!$A$42</c:f>
              <c:strCache>
                <c:ptCount val="1"/>
                <c:pt idx="0">
                  <c:v>Nelson</c:v>
                </c:pt>
              </c:strCache>
            </c:strRef>
          </c:tx>
          <c:spPr>
            <a:solidFill>
              <a:srgbClr val="FFFF00"/>
            </a:solidFill>
            <a:scene3d>
              <a:camera prst="orthographicFront"/>
              <a:lightRig rig="threePt" dir="t"/>
            </a:scene3d>
            <a:sp3d>
              <a:bevelT/>
            </a:sp3d>
          </c:spPr>
          <c:invertIfNegative val="0"/>
          <c:dLbls>
            <c:dLbl>
              <c:idx val="1"/>
              <c:layout>
                <c:manualLayout>
                  <c:x val="-2.1829574882581745E-2"/>
                  <c:y val="1.0147058823529412E-2"/>
                </c:manualLayout>
              </c:layout>
              <c:dLblPos val="outEnd"/>
              <c:showLegendKey val="0"/>
              <c:showVal val="1"/>
              <c:showCatName val="0"/>
              <c:showSerName val="0"/>
              <c:showPercent val="0"/>
              <c:showBubbleSize val="0"/>
            </c:dLbl>
            <c:dLbl>
              <c:idx val="2"/>
              <c:layout>
                <c:manualLayout>
                  <c:x val="-1.6791980678909035E-2"/>
                  <c:y val="1.5049019607843148E-2"/>
                </c:manualLayout>
              </c:layout>
              <c:dLblPos val="outEnd"/>
              <c:showLegendKey val="0"/>
              <c:showVal val="1"/>
              <c:showCatName val="0"/>
              <c:showSerName val="0"/>
              <c:showPercent val="0"/>
              <c:showBubbleSize val="0"/>
            </c:dLbl>
            <c:dLbl>
              <c:idx val="3"/>
              <c:layout>
                <c:manualLayout>
                  <c:x val="-2.3508772950472649E-2"/>
                  <c:y val="-4.5588235294117645E-3"/>
                </c:manualLayout>
              </c:layout>
              <c:dLblPos val="outEnd"/>
              <c:showLegendKey val="0"/>
              <c:showVal val="1"/>
              <c:showCatName val="0"/>
              <c:showSerName val="0"/>
              <c:showPercent val="0"/>
              <c:showBubbleSize val="0"/>
            </c:dLbl>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'Housing Unit Age'!$B$36:$F$36</c:f>
              <c:strCache>
                <c:ptCount val="5"/>
                <c:pt idx="0">
                  <c:v>Before 1960</c:v>
                </c:pt>
                <c:pt idx="1">
                  <c:v>1960-1979</c:v>
                </c:pt>
                <c:pt idx="2">
                  <c:v>1980-1999</c:v>
                </c:pt>
                <c:pt idx="3">
                  <c:v>2000-2010</c:v>
                </c:pt>
                <c:pt idx="4">
                  <c:v>After 2010</c:v>
                </c:pt>
              </c:strCache>
            </c:strRef>
          </c:cat>
          <c:val>
            <c:numRef>
              <c:f>'Housing Unit Age'!$B$42:$F$42</c:f>
              <c:numCache>
                <c:formatCode>0.0%</c:formatCode>
                <c:ptCount val="5"/>
                <c:pt idx="0">
                  <c:v>0.21029999999999999</c:v>
                </c:pt>
                <c:pt idx="1">
                  <c:v>0.22140000000000001</c:v>
                </c:pt>
                <c:pt idx="2">
                  <c:v>0.40710000000000002</c:v>
                </c:pt>
                <c:pt idx="3">
                  <c:v>0.1542</c:v>
                </c:pt>
                <c:pt idx="4">
                  <c:v>7.1000000000000004E-3</c:v>
                </c:pt>
              </c:numCache>
            </c:numRef>
          </c:val>
        </c:ser>
        <c:ser>
          <c:idx val="2"/>
          <c:order val="1"/>
          <c:tx>
            <c:strRef>
              <c:f>'Housing Unit Age'!$A$37</c:f>
              <c:strCache>
                <c:ptCount val="1"/>
                <c:pt idx="0">
                  <c:v>Albemarle</c:v>
                </c:pt>
              </c:strCache>
            </c:strRef>
          </c:tx>
          <c:spPr>
            <a:scene3d>
              <a:camera prst="orthographicFront"/>
              <a:lightRig rig="threePt" dir="t"/>
            </a:scene3d>
            <a:sp3d>
              <a:bevelT/>
            </a:sp3d>
          </c:spPr>
          <c:invertIfNegative val="0"/>
          <c:dLbls>
            <c:numFmt formatCode="0%" sourceLinked="0"/>
            <c:txPr>
              <a:bodyPr/>
              <a:lstStyle/>
              <a:p>
                <a:pPr>
                  <a:defRPr sz="1200"/>
                </a:pPr>
                <a:endParaRPr lang="en-US"/>
              </a:p>
            </c:txPr>
            <c:dLblPos val="outEnd"/>
            <c:showLegendKey val="0"/>
            <c:showVal val="1"/>
            <c:showCatName val="0"/>
            <c:showSerName val="0"/>
            <c:showPercent val="0"/>
            <c:showBubbleSize val="0"/>
            <c:showLeaderLines val="0"/>
          </c:dLbls>
          <c:val>
            <c:numRef>
              <c:f>'Housing Unit Age'!$B$37:$F$37</c:f>
              <c:numCache>
                <c:formatCode>0.0%</c:formatCode>
                <c:ptCount val="5"/>
                <c:pt idx="0">
                  <c:v>0.12</c:v>
                </c:pt>
                <c:pt idx="1">
                  <c:v>0.23380000000000001</c:v>
                </c:pt>
                <c:pt idx="2">
                  <c:v>0.45910000000000001</c:v>
                </c:pt>
                <c:pt idx="3">
                  <c:v>0.1784</c:v>
                </c:pt>
                <c:pt idx="4">
                  <c:v>8.6E-3</c:v>
                </c:pt>
              </c:numCache>
            </c:numRef>
          </c:val>
        </c:ser>
        <c:ser>
          <c:idx val="1"/>
          <c:order val="2"/>
          <c:tx>
            <c:strRef>
              <c:f>'Housing Unit Age'!$A$44</c:f>
              <c:strCache>
                <c:ptCount val="1"/>
                <c:pt idx="0">
                  <c:v>Virginia</c:v>
                </c:pt>
              </c:strCache>
            </c:strRef>
          </c:tx>
          <c:spPr>
            <a:solidFill>
              <a:schemeClr val="tx2"/>
            </a:solidFill>
            <a:ln>
              <a:solidFill>
                <a:schemeClr val="tx2"/>
              </a:solidFill>
            </a:ln>
          </c:spPr>
          <c:invertIfNegative val="0"/>
          <c:dLbls>
            <c:dLbl>
              <c:idx val="3"/>
              <c:numFmt formatCode="0%" sourceLinked="0"/>
              <c:spPr/>
              <c:txPr>
                <a:bodyPr/>
                <a:lstStyle/>
                <a:p>
                  <a:pPr>
                    <a:defRPr sz="1400">
                      <a:solidFill>
                        <a:schemeClr val="bg1"/>
                      </a:solidFill>
                    </a:defRPr>
                  </a:pPr>
                  <a:endParaRPr lang="en-US"/>
                </a:p>
              </c:txPr>
              <c:dLblPos val="inEnd"/>
              <c:showLegendKey val="0"/>
              <c:showVal val="1"/>
              <c:showCatName val="0"/>
              <c:showSerName val="0"/>
              <c:showPercent val="0"/>
              <c:showBubbleSize val="0"/>
            </c:dLbl>
            <c:numFmt formatCode="0%" sourceLinked="0"/>
            <c:txPr>
              <a:bodyPr/>
              <a:lstStyle/>
              <a:p>
                <a:pPr>
                  <a:defRPr sz="1400"/>
                </a:pPr>
                <a:endParaRPr lang="en-US"/>
              </a:p>
            </c:txPr>
            <c:dLblPos val="outEnd"/>
            <c:showLegendKey val="0"/>
            <c:showVal val="1"/>
            <c:showCatName val="0"/>
            <c:showSerName val="0"/>
            <c:showPercent val="0"/>
            <c:showBubbleSize val="0"/>
            <c:showLeaderLines val="0"/>
          </c:dLbls>
          <c:cat>
            <c:strRef>
              <c:f>'Housing Unit Age'!$B$36:$F$36</c:f>
              <c:strCache>
                <c:ptCount val="5"/>
                <c:pt idx="0">
                  <c:v>Before 1960</c:v>
                </c:pt>
                <c:pt idx="1">
                  <c:v>1960-1979</c:v>
                </c:pt>
                <c:pt idx="2">
                  <c:v>1980-1999</c:v>
                </c:pt>
                <c:pt idx="3">
                  <c:v>2000-2010</c:v>
                </c:pt>
                <c:pt idx="4">
                  <c:v>After 2010</c:v>
                </c:pt>
              </c:strCache>
            </c:strRef>
          </c:cat>
          <c:val>
            <c:numRef>
              <c:f>'Housing Unit Age'!$B$44:$F$44</c:f>
              <c:numCache>
                <c:formatCode>0.0%</c:formatCode>
                <c:ptCount val="5"/>
                <c:pt idx="0">
                  <c:v>0.22309999999999999</c:v>
                </c:pt>
                <c:pt idx="1">
                  <c:v>0.28129999999999999</c:v>
                </c:pt>
                <c:pt idx="2">
                  <c:v>0.33150000000000002</c:v>
                </c:pt>
                <c:pt idx="3">
                  <c:v>0.15670000000000001</c:v>
                </c:pt>
                <c:pt idx="4">
                  <c:v>7.4999999999999997E-3</c:v>
                </c:pt>
              </c:numCache>
            </c:numRef>
          </c:val>
        </c:ser>
        <c:dLbls>
          <c:showLegendKey val="0"/>
          <c:showVal val="0"/>
          <c:showCatName val="0"/>
          <c:showSerName val="0"/>
          <c:showPercent val="0"/>
          <c:showBubbleSize val="0"/>
        </c:dLbls>
        <c:gapWidth val="150"/>
        <c:axId val="158159232"/>
        <c:axId val="158160768"/>
      </c:barChart>
      <c:catAx>
        <c:axId val="158159232"/>
        <c:scaling>
          <c:orientation val="minMax"/>
        </c:scaling>
        <c:delete val="0"/>
        <c:axPos val="b"/>
        <c:majorTickMark val="out"/>
        <c:minorTickMark val="none"/>
        <c:tickLblPos val="nextTo"/>
        <c:crossAx val="158160768"/>
        <c:crosses val="autoZero"/>
        <c:auto val="1"/>
        <c:lblAlgn val="ctr"/>
        <c:lblOffset val="100"/>
        <c:noMultiLvlLbl val="0"/>
      </c:catAx>
      <c:valAx>
        <c:axId val="158160768"/>
        <c:scaling>
          <c:orientation val="minMax"/>
          <c:max val="0.5"/>
          <c:min val="0"/>
        </c:scaling>
        <c:delete val="0"/>
        <c:axPos val="l"/>
        <c:majorGridlines>
          <c:spPr>
            <a:ln>
              <a:noFill/>
            </a:ln>
          </c:spPr>
        </c:majorGridlines>
        <c:numFmt formatCode="0%" sourceLinked="0"/>
        <c:majorTickMark val="out"/>
        <c:minorTickMark val="none"/>
        <c:tickLblPos val="nextTo"/>
        <c:crossAx val="158159232"/>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'Vacancy Rate'!$A$38</c:f>
              <c:strCache>
                <c:ptCount val="1"/>
                <c:pt idx="0">
                  <c:v>Nelson</c:v>
                </c:pt>
              </c:strCache>
            </c:strRef>
          </c:tx>
          <c:spPr>
            <a:solidFill>
              <a:srgbClr val="FFFF00"/>
            </a:solidFill>
            <a:scene3d>
              <a:camera prst="orthographicFront"/>
              <a:lightRig rig="threePt" dir="t"/>
            </a:scene3d>
            <a:sp3d>
              <a:bevelT/>
            </a:sp3d>
          </c:spPr>
          <c:invertIfNegative val="0"/>
          <c:dLbls>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'Vacancy Rate'!$B$32:$D$32</c:f>
              <c:strCache>
                <c:ptCount val="3"/>
                <c:pt idx="0">
                  <c:v>Vacant Housing Units, for Sale</c:v>
                </c:pt>
                <c:pt idx="1">
                  <c:v>Vacant Housing Units, for Rent</c:v>
                </c:pt>
                <c:pt idx="2">
                  <c:v>Vacant Housing Units, for Other Use</c:v>
                </c:pt>
              </c:strCache>
            </c:strRef>
          </c:cat>
          <c:val>
            <c:numRef>
              <c:f>'Vacancy Rate'!$B$38:$D$38</c:f>
              <c:numCache>
                <c:formatCode>0.00%</c:formatCode>
                <c:ptCount val="3"/>
                <c:pt idx="0">
                  <c:v>3.6900000000000002E-2</c:v>
                </c:pt>
                <c:pt idx="1">
                  <c:v>0.1303</c:v>
                </c:pt>
                <c:pt idx="2">
                  <c:v>0.46879999999999999</c:v>
                </c:pt>
              </c:numCache>
            </c:numRef>
          </c:val>
        </c:ser>
        <c:ser>
          <c:idx val="1"/>
          <c:order val="1"/>
          <c:tx>
            <c:strRef>
              <c:f>'Vacancy Rate'!$A$40</c:f>
              <c:strCache>
                <c:ptCount val="1"/>
                <c:pt idx="0">
                  <c:v>Virginia</c:v>
                </c:pt>
              </c:strCache>
            </c:strRef>
          </c:tx>
          <c:spPr>
            <a:solidFill>
              <a:schemeClr val="tx2"/>
            </a:solidFill>
            <a:scene3d>
              <a:camera prst="orthographicFront"/>
              <a:lightRig rig="threePt" dir="t"/>
            </a:scene3d>
            <a:sp3d>
              <a:bevelT/>
            </a:sp3d>
          </c:spPr>
          <c:invertIfNegative val="0"/>
          <c:dLbls>
            <c:numFmt formatCode="0%" sourceLinked="0"/>
            <c:dLblPos val="outEnd"/>
            <c:showLegendKey val="0"/>
            <c:showVal val="1"/>
            <c:showCatName val="0"/>
            <c:showSerName val="0"/>
            <c:showPercent val="0"/>
            <c:showBubbleSize val="0"/>
            <c:showLeaderLines val="0"/>
          </c:dLbls>
          <c:val>
            <c:numRef>
              <c:f>'Vacancy Rate'!$B$40:$D$40</c:f>
              <c:numCache>
                <c:formatCode>0.00%</c:formatCode>
                <c:ptCount val="3"/>
                <c:pt idx="0">
                  <c:v>2.5600000000000001E-2</c:v>
                </c:pt>
                <c:pt idx="1">
                  <c:v>9.01E-2</c:v>
                </c:pt>
                <c:pt idx="2">
                  <c:v>0.36620000000000003</c:v>
                </c:pt>
              </c:numCache>
            </c:numRef>
          </c:val>
        </c:ser>
        <c:dLbls>
          <c:showLegendKey val="0"/>
          <c:showVal val="0"/>
          <c:showCatName val="0"/>
          <c:showSerName val="0"/>
          <c:showPercent val="0"/>
          <c:showBubbleSize val="0"/>
        </c:dLbls>
        <c:gapWidth val="150"/>
        <c:axId val="158217728"/>
        <c:axId val="158219264"/>
      </c:barChart>
      <c:catAx>
        <c:axId val="158217728"/>
        <c:scaling>
          <c:orientation val="minMax"/>
        </c:scaling>
        <c:delete val="0"/>
        <c:axPos val="b"/>
        <c:majorTickMark val="out"/>
        <c:minorTickMark val="none"/>
        <c:tickLblPos val="nextTo"/>
        <c:crossAx val="158219264"/>
        <c:crosses val="autoZero"/>
        <c:auto val="1"/>
        <c:lblAlgn val="ctr"/>
        <c:lblOffset val="100"/>
        <c:noMultiLvlLbl val="0"/>
      </c:catAx>
      <c:valAx>
        <c:axId val="158219264"/>
        <c:scaling>
          <c:orientation val="minMax"/>
        </c:scaling>
        <c:delete val="0"/>
        <c:axPos val="l"/>
        <c:majorGridlines>
          <c:spPr>
            <a:ln>
              <a:noFill/>
            </a:ln>
          </c:spPr>
        </c:majorGridlines>
        <c:numFmt formatCode="0%" sourceLinked="0"/>
        <c:majorTickMark val="out"/>
        <c:minorTickMark val="none"/>
        <c:tickLblPos val="nextTo"/>
        <c:crossAx val="15821772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2017382476607"/>
          <c:y val="6.806285577939121E-2"/>
          <c:w val="0.86863614618525842"/>
          <c:h val="0.5064972560248151"/>
        </c:manualLayout>
      </c:layout>
      <c:barChart>
        <c:barDir val="col"/>
        <c:grouping val="clustered"/>
        <c:varyColors val="0"/>
        <c:ser>
          <c:idx val="0"/>
          <c:order val="0"/>
          <c:tx>
            <c:strRef>
              <c:f>'HUD Assisted Housing'!$A$23</c:f>
              <c:strCache>
                <c:ptCount val="1"/>
                <c:pt idx="0">
                  <c:v>Nelson</c:v>
                </c:pt>
              </c:strCache>
            </c:strRef>
          </c:tx>
          <c:spPr>
            <a:solidFill>
              <a:srgbClr val="FFFF00"/>
            </a:solidFill>
            <a:scene3d>
              <a:camera prst="orthographicFront"/>
              <a:lightRig rig="threePt" dir="t"/>
            </a:scene3d>
            <a:sp3d>
              <a:bevelT/>
            </a:sp3d>
          </c:spPr>
          <c:invertIfNegative val="0"/>
          <c:dLbls>
            <c:numFmt formatCode="0%" sourceLinked="0"/>
            <c:txPr>
              <a:bodyPr/>
              <a:lstStyle/>
              <a:p>
                <a:pPr>
                  <a:defRPr b="1"/>
                </a:pPr>
                <a:endParaRPr lang="en-US"/>
              </a:p>
            </c:txPr>
            <c:dLblPos val="outEnd"/>
            <c:showLegendKey val="0"/>
            <c:showVal val="1"/>
            <c:showCatName val="0"/>
            <c:showSerName val="0"/>
            <c:showPercent val="0"/>
            <c:showBubbleSize val="0"/>
            <c:showLeaderLines val="0"/>
          </c:dLbls>
          <c:cat>
            <c:strRef>
              <c:f>'HUD Assisted Housing'!$F$17:$I$17</c:f>
              <c:strCache>
                <c:ptCount val="4"/>
                <c:pt idx="0">
                  <c:v>Housing Choice Voucher Units (%)</c:v>
                </c:pt>
                <c:pt idx="1">
                  <c:v>Section 8 New Construction / Substantial Rehabilitation Units (%)</c:v>
                </c:pt>
                <c:pt idx="2">
                  <c:v>Public Housing Units (%)</c:v>
                </c:pt>
                <c:pt idx="3">
                  <c:v>Other Multi-Family Program Units (RAP, SUP, Sect 202/811, etc.) (%)</c:v>
                </c:pt>
              </c:strCache>
            </c:strRef>
          </c:cat>
          <c:val>
            <c:numRef>
              <c:f>'HUD Assisted Housing'!$F$23:$I$23</c:f>
              <c:numCache>
                <c:formatCode>0.00%</c:formatCode>
                <c:ptCount val="4"/>
                <c:pt idx="0">
                  <c:v>1</c:v>
                </c:pt>
                <c:pt idx="1">
                  <c:v>0</c:v>
                </c:pt>
                <c:pt idx="2">
                  <c:v>0</c:v>
                </c:pt>
                <c:pt idx="3">
                  <c:v>0</c:v>
                </c:pt>
              </c:numCache>
            </c:numRef>
          </c:val>
        </c:ser>
        <c:ser>
          <c:idx val="2"/>
          <c:order val="1"/>
          <c:tx>
            <c:strRef>
              <c:f>'HUD Assisted Housing'!$A$18</c:f>
              <c:strCache>
                <c:ptCount val="1"/>
                <c:pt idx="0">
                  <c:v>Albemarle</c:v>
                </c:pt>
              </c:strCache>
            </c:strRef>
          </c:tx>
          <c:spPr>
            <a:solidFill>
              <a:schemeClr val="accent3"/>
            </a:solidFill>
            <a:scene3d>
              <a:camera prst="orthographicFront"/>
              <a:lightRig rig="threePt" dir="t"/>
            </a:scene3d>
            <a:sp3d>
              <a:bevelT/>
            </a:sp3d>
          </c:spPr>
          <c:invertIfNegative val="0"/>
          <c:dLbls>
            <c:dLbl>
              <c:idx val="0"/>
              <c:numFmt formatCode="0%" sourceLinked="0"/>
              <c:spPr/>
              <c:txPr>
                <a:bodyPr/>
                <a:lstStyle/>
                <a:p>
                  <a:pPr>
                    <a:defRPr>
                      <a:solidFill>
                        <a:schemeClr val="bg1"/>
                      </a:solidFill>
                    </a:defRPr>
                  </a:pPr>
                  <a:endParaRPr lang="en-US"/>
                </a:p>
              </c:txPr>
              <c:dLblPos val="inEnd"/>
              <c:showLegendKey val="0"/>
              <c:showVal val="1"/>
              <c:showCatName val="0"/>
              <c:showSerName val="0"/>
              <c:showPercent val="0"/>
              <c:showBubbleSize val="0"/>
            </c:dLbl>
            <c:numFmt formatCode="0%" sourceLinked="0"/>
            <c:dLblPos val="outEnd"/>
            <c:showLegendKey val="0"/>
            <c:showVal val="1"/>
            <c:showCatName val="0"/>
            <c:showSerName val="0"/>
            <c:showPercent val="0"/>
            <c:showBubbleSize val="0"/>
            <c:showLeaderLines val="0"/>
          </c:dLbls>
          <c:val>
            <c:numRef>
              <c:f>'HUD Assisted Housing'!$F$18:$I$18</c:f>
              <c:numCache>
                <c:formatCode>0.00%</c:formatCode>
                <c:ptCount val="4"/>
                <c:pt idx="0">
                  <c:v>0.86458333333333337</c:v>
                </c:pt>
                <c:pt idx="1">
                  <c:v>8.4821428571428575E-2</c:v>
                </c:pt>
                <c:pt idx="2">
                  <c:v>0</c:v>
                </c:pt>
                <c:pt idx="3">
                  <c:v>0</c:v>
                </c:pt>
              </c:numCache>
            </c:numRef>
          </c:val>
        </c:ser>
        <c:ser>
          <c:idx val="1"/>
          <c:order val="2"/>
          <c:tx>
            <c:strRef>
              <c:f>'HUD Assisted Housing'!$A$24</c:f>
              <c:strCache>
                <c:ptCount val="1"/>
                <c:pt idx="0">
                  <c:v>TJHD</c:v>
                </c:pt>
              </c:strCache>
            </c:strRef>
          </c:tx>
          <c:spPr>
            <a:solidFill>
              <a:schemeClr val="tx2"/>
            </a:solidFill>
            <a:scene3d>
              <a:camera prst="orthographicFront"/>
              <a:lightRig rig="threePt" dir="t"/>
            </a:scene3d>
            <a:sp3d>
              <a:bevelT/>
            </a:sp3d>
          </c:spPr>
          <c:invertIfNegative val="0"/>
          <c:dLbls>
            <c:dLbl>
              <c:idx val="0"/>
              <c:numFmt formatCode="0%" sourceLinked="0"/>
              <c:spPr/>
              <c:txPr>
                <a:bodyPr/>
                <a:lstStyle/>
                <a:p>
                  <a:pPr>
                    <a:defRPr>
                      <a:solidFill>
                        <a:schemeClr val="bg1"/>
                      </a:solidFill>
                    </a:defRPr>
                  </a:pPr>
                  <a:endParaRPr lang="en-US"/>
                </a:p>
              </c:txPr>
              <c:dLblPos val="inEnd"/>
              <c:showLegendKey val="0"/>
              <c:showVal val="1"/>
              <c:showCatName val="0"/>
              <c:showSerName val="0"/>
              <c:showPercent val="0"/>
              <c:showBubbleSize val="0"/>
            </c:dLbl>
            <c:numFmt formatCode="0%" sourceLinked="0"/>
            <c:dLblPos val="outEnd"/>
            <c:showLegendKey val="0"/>
            <c:showVal val="1"/>
            <c:showCatName val="0"/>
            <c:showSerName val="0"/>
            <c:showPercent val="0"/>
            <c:showBubbleSize val="0"/>
            <c:showLeaderLines val="0"/>
          </c:dLbls>
          <c:val>
            <c:numRef>
              <c:f>'HUD Assisted Housing'!$F$24:$I$24</c:f>
              <c:numCache>
                <c:formatCode>0.00%</c:formatCode>
                <c:ptCount val="4"/>
                <c:pt idx="0">
                  <c:v>0.62571839080459768</c:v>
                </c:pt>
                <c:pt idx="1">
                  <c:v>0.13649425287356323</c:v>
                </c:pt>
                <c:pt idx="2">
                  <c:v>0.13505747126436782</c:v>
                </c:pt>
                <c:pt idx="3">
                  <c:v>9.0517241379310345E-2</c:v>
                </c:pt>
              </c:numCache>
            </c:numRef>
          </c:val>
        </c:ser>
        <c:dLbls>
          <c:dLblPos val="outEnd"/>
          <c:showLegendKey val="0"/>
          <c:showVal val="1"/>
          <c:showCatName val="0"/>
          <c:showSerName val="0"/>
          <c:showPercent val="0"/>
          <c:showBubbleSize val="0"/>
        </c:dLbls>
        <c:gapWidth val="150"/>
        <c:axId val="159867648"/>
        <c:axId val="159869184"/>
      </c:barChart>
      <c:catAx>
        <c:axId val="159867648"/>
        <c:scaling>
          <c:orientation val="minMax"/>
        </c:scaling>
        <c:delete val="0"/>
        <c:axPos val="b"/>
        <c:majorTickMark val="out"/>
        <c:minorTickMark val="none"/>
        <c:tickLblPos val="nextTo"/>
        <c:txPr>
          <a:bodyPr rot="0"/>
          <a:lstStyle/>
          <a:p>
            <a:pPr>
              <a:defRPr sz="1400"/>
            </a:pPr>
            <a:endParaRPr lang="en-US"/>
          </a:p>
        </c:txPr>
        <c:crossAx val="159869184"/>
        <c:crosses val="autoZero"/>
        <c:auto val="1"/>
        <c:lblAlgn val="ctr"/>
        <c:lblOffset val="100"/>
        <c:noMultiLvlLbl val="0"/>
      </c:catAx>
      <c:valAx>
        <c:axId val="159869184"/>
        <c:scaling>
          <c:orientation val="minMax"/>
          <c:max val="1"/>
          <c:min val="0"/>
        </c:scaling>
        <c:delete val="0"/>
        <c:axPos val="l"/>
        <c:majorGridlines>
          <c:spPr>
            <a:ln>
              <a:noFill/>
            </a:ln>
          </c:spPr>
        </c:majorGridlines>
        <c:numFmt formatCode="0%" sourceLinked="0"/>
        <c:majorTickMark val="out"/>
        <c:minorTickMark val="none"/>
        <c:tickLblPos val="nextTo"/>
        <c:crossAx val="159867648"/>
        <c:crosses val="autoZero"/>
        <c:crossBetween val="between"/>
        <c:majorUnit val="0.2"/>
      </c:valAx>
    </c:plotArea>
    <c:legend>
      <c:legendPos val="b"/>
      <c:layout>
        <c:manualLayout>
          <c:xMode val="edge"/>
          <c:yMode val="edge"/>
          <c:x val="0.42336203687922475"/>
          <c:y val="0.15917544397859359"/>
          <c:w val="0.50392005696108777"/>
          <c:h val="0.1178808330776834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tx>
            <c:v>Housing Units w 1  Substandard Condition</c:v>
          </c:tx>
          <c:invertIfNegative val="0"/>
          <c:dLbls>
            <c:numFmt formatCode="0%" sourceLinked="0"/>
            <c:dLblPos val="outEnd"/>
            <c:showLegendKey val="0"/>
            <c:showVal val="1"/>
            <c:showCatName val="0"/>
            <c:showSerName val="0"/>
            <c:showPercent val="0"/>
            <c:showBubbleSize val="0"/>
            <c:showLeaderLines val="0"/>
          </c:dLbls>
          <c:cat>
            <c:strRef>
              <c:f>('Substandard Housing'!$A$28,'Substandard Housing'!$A$30)</c:f>
              <c:strCache>
                <c:ptCount val="2"/>
                <c:pt idx="0">
                  <c:v>Nelson</c:v>
                </c:pt>
                <c:pt idx="1">
                  <c:v>Virginia</c:v>
                </c:pt>
              </c:strCache>
            </c:strRef>
          </c:cat>
          <c:val>
            <c:numRef>
              <c:f>('Substandard Housing'!$C$28,'Substandard Housing'!$C$30)</c:f>
              <c:numCache>
                <c:formatCode>0.0%</c:formatCode>
                <c:ptCount val="2"/>
                <c:pt idx="0">
                  <c:v>0.28699999999999998</c:v>
                </c:pt>
                <c:pt idx="1">
                  <c:v>0.31869999999999998</c:v>
                </c:pt>
              </c:numCache>
            </c:numRef>
          </c:val>
        </c:ser>
        <c:ser>
          <c:idx val="3"/>
          <c:order val="1"/>
          <c:tx>
            <c:v>Housing Units w 2 or 3 Substandard Conditions</c:v>
          </c:tx>
          <c:invertIfNegative val="0"/>
          <c:dLbls>
            <c:numFmt formatCode="0%" sourceLinked="0"/>
            <c:dLblPos val="outEnd"/>
            <c:showLegendKey val="0"/>
            <c:showVal val="1"/>
            <c:showCatName val="0"/>
            <c:showSerName val="0"/>
            <c:showPercent val="0"/>
            <c:showBubbleSize val="0"/>
            <c:showLeaderLines val="0"/>
          </c:dLbls>
          <c:cat>
            <c:strRef>
              <c:f>('Substandard Housing'!$A$28,'Substandard Housing'!$A$30)</c:f>
              <c:strCache>
                <c:ptCount val="2"/>
                <c:pt idx="0">
                  <c:v>Nelson</c:v>
                </c:pt>
                <c:pt idx="1">
                  <c:v>Virginia</c:v>
                </c:pt>
              </c:strCache>
            </c:strRef>
          </c:cat>
          <c:val>
            <c:numRef>
              <c:f>('Substandard Housing'!$D$28,'Substandard Housing'!$D$30)</c:f>
              <c:numCache>
                <c:formatCode>0.0%</c:formatCode>
                <c:ptCount val="2"/>
                <c:pt idx="0">
                  <c:v>8.6E-3</c:v>
                </c:pt>
                <c:pt idx="1">
                  <c:v>1.2999999999999999E-2</c:v>
                </c:pt>
              </c:numCache>
            </c:numRef>
          </c:val>
        </c:ser>
        <c:ser>
          <c:idx val="0"/>
          <c:order val="2"/>
          <c:tx>
            <c:strRef>
              <c:f>'Substandard Housing'!$D$39</c:f>
              <c:strCache>
                <c:ptCount val="1"/>
                <c:pt idx="0">
                  <c:v>Housing Units Lacking Complete Plumbing Facilities (%)</c:v>
                </c:pt>
              </c:strCache>
            </c:strRef>
          </c:tx>
          <c:invertIfNegative val="0"/>
          <c:dLbls>
            <c:dLbl>
              <c:idx val="0"/>
              <c:numFmt formatCode="0%" sourceLinked="0"/>
              <c:spPr/>
              <c:txPr>
                <a:bodyPr/>
                <a:lstStyle/>
                <a:p>
                  <a:pPr>
                    <a:defRPr/>
                  </a:pPr>
                  <a:endParaRPr lang="en-US"/>
                </a:p>
              </c:txPr>
              <c:showLegendKey val="0"/>
              <c:showVal val="1"/>
              <c:showCatName val="0"/>
              <c:showSerName val="0"/>
              <c:showPercent val="0"/>
              <c:showBubbleSize val="0"/>
            </c:dLbl>
            <c:dLbl>
              <c:idx val="1"/>
              <c:delete val="1"/>
            </c:dLbl>
            <c:numFmt formatCode="0.0%" sourceLinked="0"/>
            <c:showLegendKey val="0"/>
            <c:showVal val="1"/>
            <c:showCatName val="0"/>
            <c:showSerName val="0"/>
            <c:showPercent val="0"/>
            <c:showBubbleSize val="0"/>
            <c:showLeaderLines val="0"/>
          </c:dLbls>
          <c:cat>
            <c:strRef>
              <c:f>('Substandard Housing'!$A$28,'Substandard Housing'!$A$30)</c:f>
              <c:strCache>
                <c:ptCount val="2"/>
                <c:pt idx="0">
                  <c:v>Nelson</c:v>
                </c:pt>
                <c:pt idx="1">
                  <c:v>Virginia</c:v>
                </c:pt>
              </c:strCache>
            </c:strRef>
          </c:cat>
          <c:val>
            <c:numRef>
              <c:f>('Substandard Housing'!$D$45,'Substandard Housing'!$D$47)</c:f>
              <c:numCache>
                <c:formatCode>0.00%</c:formatCode>
                <c:ptCount val="2"/>
                <c:pt idx="0">
                  <c:v>1.2800000000000001E-2</c:v>
                </c:pt>
                <c:pt idx="1">
                  <c:v>4.1999999999999997E-3</c:v>
                </c:pt>
              </c:numCache>
            </c:numRef>
          </c:val>
        </c:ser>
        <c:ser>
          <c:idx val="1"/>
          <c:order val="3"/>
          <c:tx>
            <c:strRef>
              <c:f>'Substandard Housing'!$D$57</c:f>
              <c:strCache>
                <c:ptCount val="1"/>
                <c:pt idx="0">
                  <c:v>Housing Units Lacking Complete Kitchen Facilities (%)</c:v>
                </c:pt>
              </c:strCache>
            </c:strRef>
          </c:tx>
          <c:invertIfNegative val="0"/>
          <c:dLbls>
            <c:numFmt formatCode="0%" sourceLinked="0"/>
            <c:dLblPos val="outEnd"/>
            <c:showLegendKey val="0"/>
            <c:showVal val="1"/>
            <c:showCatName val="0"/>
            <c:showSerName val="0"/>
            <c:showPercent val="0"/>
            <c:showBubbleSize val="0"/>
            <c:showLeaderLines val="0"/>
          </c:dLbls>
          <c:cat>
            <c:strRef>
              <c:f>('Substandard Housing'!$A$28,'Substandard Housing'!$A$30)</c:f>
              <c:strCache>
                <c:ptCount val="2"/>
                <c:pt idx="0">
                  <c:v>Nelson</c:v>
                </c:pt>
                <c:pt idx="1">
                  <c:v>Virginia</c:v>
                </c:pt>
              </c:strCache>
            </c:strRef>
          </c:cat>
          <c:val>
            <c:numRef>
              <c:f>('Substandard Housing'!$D$63,'Substandard Housing'!$D$65)</c:f>
              <c:numCache>
                <c:formatCode>0.00%</c:formatCode>
                <c:ptCount val="2"/>
                <c:pt idx="0">
                  <c:v>2.24E-2</c:v>
                </c:pt>
                <c:pt idx="1">
                  <c:v>2.12E-2</c:v>
                </c:pt>
              </c:numCache>
            </c:numRef>
          </c:val>
        </c:ser>
        <c:dLbls>
          <c:showLegendKey val="0"/>
          <c:showVal val="0"/>
          <c:showCatName val="0"/>
          <c:showSerName val="0"/>
          <c:showPercent val="0"/>
          <c:showBubbleSize val="0"/>
        </c:dLbls>
        <c:gapWidth val="150"/>
        <c:axId val="161272192"/>
        <c:axId val="161273728"/>
      </c:barChart>
      <c:catAx>
        <c:axId val="161272192"/>
        <c:scaling>
          <c:orientation val="minMax"/>
        </c:scaling>
        <c:delete val="0"/>
        <c:axPos val="b"/>
        <c:majorTickMark val="out"/>
        <c:minorTickMark val="none"/>
        <c:tickLblPos val="nextTo"/>
        <c:crossAx val="161273728"/>
        <c:crosses val="autoZero"/>
        <c:auto val="1"/>
        <c:lblAlgn val="ctr"/>
        <c:lblOffset val="100"/>
        <c:noMultiLvlLbl val="0"/>
      </c:catAx>
      <c:valAx>
        <c:axId val="161273728"/>
        <c:scaling>
          <c:orientation val="minMax"/>
          <c:max val="0.4"/>
          <c:min val="0"/>
        </c:scaling>
        <c:delete val="0"/>
        <c:axPos val="l"/>
        <c:majorGridlines>
          <c:spPr>
            <a:ln>
              <a:noFill/>
            </a:ln>
          </c:spPr>
        </c:majorGridlines>
        <c:numFmt formatCode="0%" sourceLinked="0"/>
        <c:majorTickMark val="out"/>
        <c:minorTickMark val="none"/>
        <c:tickLblPos val="nextTo"/>
        <c:crossAx val="161272192"/>
        <c:crosses val="autoZero"/>
        <c:crossBetween val="between"/>
        <c:majorUnit val="0.1"/>
      </c:valAx>
    </c:plotArea>
    <c:legend>
      <c:legendPos val="r"/>
      <c:layout>
        <c:manualLayout>
          <c:xMode val="edge"/>
          <c:yMode val="edge"/>
          <c:x val="0.65151515151515149"/>
          <c:y val="2.5272965879265093E-2"/>
          <c:w val="0.3383838383838384"/>
          <c:h val="0.97445406824146985"/>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Number of People Who Are Homeless</c:v>
          </c:tx>
          <c:spPr>
            <a:ln>
              <a:solidFill>
                <a:srgbClr val="00B050"/>
              </a:solidFill>
            </a:ln>
          </c:spPr>
          <c:marker>
            <c:symbol val="triangle"/>
            <c:size val="7"/>
            <c:spPr>
              <a:solidFill>
                <a:srgbClr val="00B050"/>
              </a:solidFill>
              <a:ln>
                <a:solidFill>
                  <a:srgbClr val="00B050"/>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cat>
            <c:numRef>
              <c:f>Homelessness!$B$7:$M$7</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Homelessness!$B$8:$M$8</c:f>
              <c:numCache>
                <c:formatCode>#,##0</c:formatCode>
                <c:ptCount val="12"/>
                <c:pt idx="0">
                  <c:v>155</c:v>
                </c:pt>
                <c:pt idx="1">
                  <c:v>175</c:v>
                </c:pt>
                <c:pt idx="2">
                  <c:v>173</c:v>
                </c:pt>
                <c:pt idx="3">
                  <c:v>266</c:v>
                </c:pt>
                <c:pt idx="4">
                  <c:v>292</c:v>
                </c:pt>
                <c:pt idx="5">
                  <c:v>232</c:v>
                </c:pt>
                <c:pt idx="6">
                  <c:v>274</c:v>
                </c:pt>
                <c:pt idx="7">
                  <c:v>253</c:v>
                </c:pt>
                <c:pt idx="8">
                  <c:v>250</c:v>
                </c:pt>
                <c:pt idx="9">
                  <c:v>201</c:v>
                </c:pt>
                <c:pt idx="10">
                  <c:v>199</c:v>
                </c:pt>
                <c:pt idx="11">
                  <c:v>185</c:v>
                </c:pt>
              </c:numCache>
            </c:numRef>
          </c:val>
          <c:smooth val="0"/>
        </c:ser>
        <c:dLbls>
          <c:showLegendKey val="0"/>
          <c:showVal val="0"/>
          <c:showCatName val="0"/>
          <c:showSerName val="0"/>
          <c:showPercent val="0"/>
          <c:showBubbleSize val="0"/>
        </c:dLbls>
        <c:marker val="1"/>
        <c:smooth val="0"/>
        <c:axId val="161350400"/>
        <c:axId val="161351936"/>
      </c:lineChart>
      <c:catAx>
        <c:axId val="161350400"/>
        <c:scaling>
          <c:orientation val="minMax"/>
        </c:scaling>
        <c:delete val="0"/>
        <c:axPos val="b"/>
        <c:numFmt formatCode="General" sourceLinked="1"/>
        <c:majorTickMark val="out"/>
        <c:minorTickMark val="none"/>
        <c:tickLblPos val="nextTo"/>
        <c:txPr>
          <a:bodyPr rot="-2700000"/>
          <a:lstStyle/>
          <a:p>
            <a:pPr>
              <a:defRPr/>
            </a:pPr>
            <a:endParaRPr lang="en-US"/>
          </a:p>
        </c:txPr>
        <c:crossAx val="161351936"/>
        <c:crosses val="autoZero"/>
        <c:auto val="1"/>
        <c:lblAlgn val="ctr"/>
        <c:lblOffset val="100"/>
        <c:noMultiLvlLbl val="0"/>
      </c:catAx>
      <c:valAx>
        <c:axId val="161351936"/>
        <c:scaling>
          <c:orientation val="minMax"/>
        </c:scaling>
        <c:delete val="0"/>
        <c:axPos val="l"/>
        <c:majorGridlines>
          <c:spPr>
            <a:ln>
              <a:noFill/>
            </a:ln>
          </c:spPr>
        </c:majorGridlines>
        <c:numFmt formatCode="#,##0" sourceLinked="1"/>
        <c:majorTickMark val="out"/>
        <c:minorTickMark val="none"/>
        <c:tickLblPos val="nextTo"/>
        <c:crossAx val="161350400"/>
        <c:crosses val="autoZero"/>
        <c:crossBetween val="between"/>
      </c:valAx>
      <c:spPr>
        <a:ln>
          <a:solidFill>
            <a:srgbClr val="868686"/>
          </a:solidFill>
        </a:ln>
      </c:spPr>
    </c:plotArea>
    <c:legend>
      <c:legendPos val="b"/>
      <c:overlay val="0"/>
    </c:legend>
    <c:plotVisOnly val="1"/>
    <c:dispBlanksAs val="gap"/>
    <c:showDLblsOverMax val="0"/>
  </c:chart>
  <c:txPr>
    <a:bodyPr/>
    <a:lstStyle/>
    <a:p>
      <a:pPr>
        <a:defRPr sz="1800">
          <a:latin typeface="+mn-lt"/>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3"/>
          <c:order val="0"/>
          <c:tx>
            <c:strRef>
              <c:f>'JAUNT data'!$A$24</c:f>
              <c:strCache>
                <c:ptCount val="1"/>
                <c:pt idx="0">
                  <c:v>Nelson</c:v>
                </c:pt>
              </c:strCache>
            </c:strRef>
          </c:tx>
          <c:spPr>
            <a:ln>
              <a:solidFill>
                <a:srgbClr val="FFFF00"/>
              </a:solidFill>
            </a:ln>
          </c:spPr>
          <c:marker>
            <c:symbol val="star"/>
            <c:size val="7"/>
            <c:spPr>
              <a:solidFill>
                <a:srgbClr val="FFFF99"/>
              </a:solidFill>
              <a:ln>
                <a:solidFill>
                  <a:srgbClr val="FFFF00"/>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cat>
            <c:strRef>
              <c:f>'JAUNT data'!$B$21:$H$21</c:f>
              <c:strCache>
                <c:ptCount val="7"/>
                <c:pt idx="0">
                  <c:v>FY08</c:v>
                </c:pt>
                <c:pt idx="1">
                  <c:v>FY09</c:v>
                </c:pt>
                <c:pt idx="2">
                  <c:v>FY10</c:v>
                </c:pt>
                <c:pt idx="3">
                  <c:v>FY11</c:v>
                </c:pt>
                <c:pt idx="4">
                  <c:v>FY12</c:v>
                </c:pt>
                <c:pt idx="5">
                  <c:v>FY13</c:v>
                </c:pt>
                <c:pt idx="6">
                  <c:v>FY14</c:v>
                </c:pt>
              </c:strCache>
            </c:strRef>
          </c:cat>
          <c:val>
            <c:numRef>
              <c:f>'JAUNT data'!$B$24:$H$24</c:f>
              <c:numCache>
                <c:formatCode>#,##0</c:formatCode>
                <c:ptCount val="7"/>
                <c:pt idx="0">
                  <c:v>16018</c:v>
                </c:pt>
                <c:pt idx="1">
                  <c:v>15183</c:v>
                </c:pt>
                <c:pt idx="2">
                  <c:v>14037</c:v>
                </c:pt>
                <c:pt idx="3">
                  <c:v>16068</c:v>
                </c:pt>
                <c:pt idx="4">
                  <c:v>18508</c:v>
                </c:pt>
                <c:pt idx="5">
                  <c:v>19244</c:v>
                </c:pt>
                <c:pt idx="6" formatCode="_(* #,##0_);_(* \(#,##0\);_(* &quot;-&quot;??_);_(@_)">
                  <c:v>18054</c:v>
                </c:pt>
              </c:numCache>
            </c:numRef>
          </c:val>
          <c:smooth val="0"/>
        </c:ser>
        <c:ser>
          <c:idx val="0"/>
          <c:order val="1"/>
          <c:tx>
            <c:strRef>
              <c:f>'JAUNT data'!$A$31</c:f>
              <c:strCache>
                <c:ptCount val="1"/>
                <c:pt idx="0">
                  <c:v>TJHD</c:v>
                </c:pt>
              </c:strCache>
            </c:strRef>
          </c:tx>
          <c:spPr>
            <a:ln>
              <a:solidFill>
                <a:schemeClr val="accent5"/>
              </a:solidFill>
            </a:ln>
          </c:spPr>
          <c:marker>
            <c:spPr>
              <a:solidFill>
                <a:schemeClr val="accent5"/>
              </a:solidFill>
              <a:ln>
                <a:solidFill>
                  <a:schemeClr val="accent5"/>
                </a:solidFill>
              </a:ln>
              <a:scene3d>
                <a:camera prst="orthographicFront"/>
                <a:lightRig rig="threePt" dir="t"/>
              </a:scene3d>
              <a:sp3d>
                <a:bevelT/>
              </a:sp3d>
            </c:spPr>
          </c:marker>
          <c:dLbls>
            <c:dLblPos val="b"/>
            <c:showLegendKey val="0"/>
            <c:showVal val="1"/>
            <c:showCatName val="0"/>
            <c:showSerName val="0"/>
            <c:showPercent val="0"/>
            <c:showBubbleSize val="0"/>
            <c:showLeaderLines val="0"/>
          </c:dLbls>
          <c:val>
            <c:numRef>
              <c:f>'JAUNT data'!$B$31:$H$31</c:f>
              <c:numCache>
                <c:formatCode>#,##0</c:formatCode>
                <c:ptCount val="7"/>
                <c:pt idx="0">
                  <c:v>258550</c:v>
                </c:pt>
                <c:pt idx="1">
                  <c:v>279375</c:v>
                </c:pt>
                <c:pt idx="2">
                  <c:v>290155</c:v>
                </c:pt>
                <c:pt idx="3">
                  <c:v>303507</c:v>
                </c:pt>
                <c:pt idx="4">
                  <c:v>311867</c:v>
                </c:pt>
                <c:pt idx="5">
                  <c:v>294584</c:v>
                </c:pt>
                <c:pt idx="6">
                  <c:v>287454</c:v>
                </c:pt>
              </c:numCache>
            </c:numRef>
          </c:val>
          <c:smooth val="0"/>
        </c:ser>
        <c:dLbls>
          <c:showLegendKey val="0"/>
          <c:showVal val="0"/>
          <c:showCatName val="0"/>
          <c:showSerName val="0"/>
          <c:showPercent val="0"/>
          <c:showBubbleSize val="0"/>
        </c:dLbls>
        <c:marker val="1"/>
        <c:smooth val="0"/>
        <c:axId val="161762304"/>
        <c:axId val="161768192"/>
      </c:lineChart>
      <c:catAx>
        <c:axId val="161762304"/>
        <c:scaling>
          <c:orientation val="minMax"/>
        </c:scaling>
        <c:delete val="0"/>
        <c:axPos val="b"/>
        <c:majorTickMark val="out"/>
        <c:minorTickMark val="none"/>
        <c:tickLblPos val="nextTo"/>
        <c:crossAx val="161768192"/>
        <c:crosses val="autoZero"/>
        <c:auto val="1"/>
        <c:lblAlgn val="ctr"/>
        <c:lblOffset val="100"/>
        <c:noMultiLvlLbl val="0"/>
      </c:catAx>
      <c:valAx>
        <c:axId val="161768192"/>
        <c:scaling>
          <c:orientation val="minMax"/>
        </c:scaling>
        <c:delete val="0"/>
        <c:axPos val="l"/>
        <c:majorGridlines>
          <c:spPr>
            <a:ln>
              <a:noFill/>
            </a:ln>
          </c:spPr>
        </c:majorGridlines>
        <c:numFmt formatCode="#,##0" sourceLinked="1"/>
        <c:majorTickMark val="out"/>
        <c:minorTickMark val="none"/>
        <c:tickLblPos val="nextTo"/>
        <c:crossAx val="161762304"/>
        <c:crosses val="autoZero"/>
        <c:crossBetween val="between"/>
      </c:valAx>
      <c:spPr>
        <a:ln>
          <a:solidFill>
            <a:srgbClr val="868686"/>
          </a:solidFill>
        </a:ln>
      </c:spPr>
    </c:plotArea>
    <c:legend>
      <c:legendPos val="b"/>
      <c:layout/>
      <c:overlay val="0"/>
    </c:legend>
    <c:plotVisOnly val="1"/>
    <c:dispBlanksAs val="gap"/>
    <c:showDLblsOverMax val="0"/>
  </c:chart>
  <c:txPr>
    <a:bodyPr/>
    <a:lstStyle/>
    <a:p>
      <a:pPr>
        <a:defRPr sz="1400">
          <a:latin typeface="+mn-lt"/>
          <a:cs typeface="Arial"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'2015'!$H$14</c:f>
              <c:strCache>
                <c:ptCount val="1"/>
                <c:pt idx="0">
                  <c:v>2015</c:v>
                </c:pt>
              </c:strCache>
            </c:strRef>
          </c:tx>
          <c:dPt>
            <c:idx val="0"/>
            <c:bubble3D val="0"/>
            <c:spPr>
              <a:solidFill>
                <a:schemeClr val="accent3"/>
              </a:solidFill>
            </c:spPr>
          </c:dPt>
          <c:dPt>
            <c:idx val="1"/>
            <c:bubble3D val="0"/>
            <c:spPr>
              <a:solidFill>
                <a:schemeClr val="accent1">
                  <a:lumMod val="60000"/>
                  <a:lumOff val="40000"/>
                </a:schemeClr>
              </a:solidFill>
            </c:spPr>
          </c:dPt>
          <c:dPt>
            <c:idx val="2"/>
            <c:bubble3D val="0"/>
            <c:spPr>
              <a:solidFill>
                <a:schemeClr val="accent3">
                  <a:lumMod val="40000"/>
                  <a:lumOff val="60000"/>
                </a:schemeClr>
              </a:solidFill>
            </c:spPr>
          </c:dPt>
          <c:dLbls>
            <c:dLbl>
              <c:idx val="2"/>
              <c:layout>
                <c:manualLayout>
                  <c:x val="0.16828693288338958"/>
                  <c:y val="0.22687286248309871"/>
                </c:manualLayout>
              </c:layout>
              <c:dLblPos val="bestFit"/>
              <c:showLegendKey val="0"/>
              <c:showVal val="1"/>
              <c:showCatName val="1"/>
              <c:showSerName val="0"/>
              <c:showPercent val="0"/>
              <c:showBubbleSize val="0"/>
            </c:dLbl>
            <c:numFmt formatCode="0%" sourceLinked="0"/>
            <c:txPr>
              <a:bodyPr/>
              <a:lstStyle/>
              <a:p>
                <a:pPr>
                  <a:defRPr sz="1800" b="1"/>
                </a:pPr>
                <a:endParaRPr lang="en-US"/>
              </a:p>
            </c:txPr>
            <c:dLblPos val="bestFit"/>
            <c:showLegendKey val="0"/>
            <c:showVal val="1"/>
            <c:showCatName val="1"/>
            <c:showSerName val="0"/>
            <c:showPercent val="0"/>
            <c:showBubbleSize val="0"/>
            <c:showLeaderLines val="1"/>
          </c:dLbls>
          <c:cat>
            <c:strRef>
              <c:f>'2015'!$I$11:$K$11</c:f>
              <c:strCache>
                <c:ptCount val="3"/>
                <c:pt idx="0">
                  <c:v>Unsheltered</c:v>
                </c:pt>
                <c:pt idx="1">
                  <c:v>Emergency Shelter</c:v>
                </c:pt>
                <c:pt idx="2">
                  <c:v>Transitional Housing</c:v>
                </c:pt>
              </c:strCache>
            </c:strRef>
          </c:cat>
          <c:val>
            <c:numRef>
              <c:f>'2015'!$I$14:$K$14</c:f>
              <c:numCache>
                <c:formatCode>0.0%</c:formatCode>
                <c:ptCount val="3"/>
                <c:pt idx="0">
                  <c:v>0.13513513513513514</c:v>
                </c:pt>
                <c:pt idx="1">
                  <c:v>0.61081081081081079</c:v>
                </c:pt>
                <c:pt idx="2">
                  <c:v>0.27027027027027029</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Length of Time Experiencing</a:t>
            </a:r>
            <a:r>
              <a:rPr lang="en-US" baseline="0"/>
              <a:t> Homelessness, 2012</a:t>
            </a:r>
            <a:endParaRPr lang="en-US"/>
          </a:p>
        </c:rich>
      </c:tx>
      <c:overlay val="0"/>
    </c:title>
    <c:autoTitleDeleted val="0"/>
    <c:plotArea>
      <c:layout/>
      <c:pieChart>
        <c:varyColors val="1"/>
        <c:ser>
          <c:idx val="0"/>
          <c:order val="0"/>
          <c:dLbls>
            <c:txPr>
              <a:bodyPr/>
              <a:lstStyle/>
              <a:p>
                <a:pPr>
                  <a:defRPr sz="1600" b="1"/>
                </a:pPr>
                <a:endParaRPr lang="en-US"/>
              </a:p>
            </c:txPr>
            <c:dLblPos val="bestFit"/>
            <c:showLegendKey val="0"/>
            <c:showVal val="1"/>
            <c:showCatName val="1"/>
            <c:showSerName val="0"/>
            <c:showPercent val="0"/>
            <c:showBubbleSize val="0"/>
            <c:showLeaderLines val="1"/>
          </c:dLbls>
          <c:cat>
            <c:strRef>
              <c:f>'Demographics of Homeless Pop'!$D$18:$D$20</c:f>
              <c:strCache>
                <c:ptCount val="3"/>
                <c:pt idx="0">
                  <c:v>1 Year</c:v>
                </c:pt>
                <c:pt idx="1">
                  <c:v>2 Years</c:v>
                </c:pt>
                <c:pt idx="2">
                  <c:v>More than 2 Years</c:v>
                </c:pt>
              </c:strCache>
            </c:strRef>
          </c:cat>
          <c:val>
            <c:numRef>
              <c:f>'Demographics of Homeless Pop'!$E$18:$E$20</c:f>
              <c:numCache>
                <c:formatCode>0%</c:formatCode>
                <c:ptCount val="3"/>
                <c:pt idx="0">
                  <c:v>0.39</c:v>
                </c:pt>
                <c:pt idx="1">
                  <c:v>0.31</c:v>
                </c:pt>
                <c:pt idx="2">
                  <c:v>0.3</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881808588359452E-2"/>
          <c:y val="4.0944061679790027E-2"/>
          <c:w val="0.65854019536217767"/>
          <c:h val="0.85593544947506561"/>
        </c:manualLayout>
      </c:layout>
      <c:lineChart>
        <c:grouping val="standard"/>
        <c:varyColors val="0"/>
        <c:ser>
          <c:idx val="0"/>
          <c:order val="0"/>
          <c:tx>
            <c:strRef>
              <c:f>'2015'!$B$18</c:f>
              <c:strCache>
                <c:ptCount val="1"/>
                <c:pt idx="0">
                  <c:v>Permanent Supportive Housing</c:v>
                </c:pt>
              </c:strCache>
            </c:strRef>
          </c:tx>
          <c:dLbls>
            <c:dLblPos val="t"/>
            <c:showLegendKey val="0"/>
            <c:showVal val="1"/>
            <c:showCatName val="0"/>
            <c:showSerName val="0"/>
            <c:showPercent val="0"/>
            <c:showBubbleSize val="0"/>
            <c:showLeaderLines val="0"/>
          </c:dLbls>
          <c:cat>
            <c:numRef>
              <c:f>'2015'!$A$19:$A$21</c:f>
              <c:numCache>
                <c:formatCode>General</c:formatCode>
                <c:ptCount val="3"/>
                <c:pt idx="0">
                  <c:v>2013</c:v>
                </c:pt>
                <c:pt idx="1">
                  <c:v>2014</c:v>
                </c:pt>
                <c:pt idx="2">
                  <c:v>2015</c:v>
                </c:pt>
              </c:numCache>
            </c:numRef>
          </c:cat>
          <c:val>
            <c:numRef>
              <c:f>'2015'!$B$19:$B$21</c:f>
              <c:numCache>
                <c:formatCode>General</c:formatCode>
                <c:ptCount val="3"/>
                <c:pt idx="0">
                  <c:v>65</c:v>
                </c:pt>
                <c:pt idx="1">
                  <c:v>71</c:v>
                </c:pt>
                <c:pt idx="2">
                  <c:v>69</c:v>
                </c:pt>
              </c:numCache>
            </c:numRef>
          </c:val>
          <c:smooth val="0"/>
        </c:ser>
        <c:ser>
          <c:idx val="1"/>
          <c:order val="1"/>
          <c:tx>
            <c:strRef>
              <c:f>'2015'!$C$18</c:f>
              <c:strCache>
                <c:ptCount val="1"/>
                <c:pt idx="0">
                  <c:v>Rapid Re-Housing</c:v>
                </c:pt>
              </c:strCache>
            </c:strRef>
          </c:tx>
          <c:dLbls>
            <c:dLblPos val="t"/>
            <c:showLegendKey val="0"/>
            <c:showVal val="1"/>
            <c:showCatName val="0"/>
            <c:showSerName val="0"/>
            <c:showPercent val="0"/>
            <c:showBubbleSize val="0"/>
            <c:showLeaderLines val="0"/>
          </c:dLbls>
          <c:val>
            <c:numRef>
              <c:f>'2015'!$C$19:$C$21</c:f>
              <c:numCache>
                <c:formatCode>General</c:formatCode>
                <c:ptCount val="3"/>
                <c:pt idx="0">
                  <c:v>0</c:v>
                </c:pt>
                <c:pt idx="1">
                  <c:v>23</c:v>
                </c:pt>
                <c:pt idx="2">
                  <c:v>37</c:v>
                </c:pt>
              </c:numCache>
            </c:numRef>
          </c:val>
          <c:smooth val="0"/>
        </c:ser>
        <c:dLbls>
          <c:showLegendKey val="0"/>
          <c:showVal val="0"/>
          <c:showCatName val="0"/>
          <c:showSerName val="0"/>
          <c:showPercent val="0"/>
          <c:showBubbleSize val="0"/>
        </c:dLbls>
        <c:marker val="1"/>
        <c:smooth val="0"/>
        <c:axId val="45169280"/>
        <c:axId val="45183360"/>
      </c:lineChart>
      <c:catAx>
        <c:axId val="45169280"/>
        <c:scaling>
          <c:orientation val="minMax"/>
        </c:scaling>
        <c:delete val="0"/>
        <c:axPos val="b"/>
        <c:numFmt formatCode="General" sourceLinked="1"/>
        <c:majorTickMark val="out"/>
        <c:minorTickMark val="none"/>
        <c:tickLblPos val="nextTo"/>
        <c:crossAx val="45183360"/>
        <c:crosses val="autoZero"/>
        <c:auto val="1"/>
        <c:lblAlgn val="ctr"/>
        <c:lblOffset val="100"/>
        <c:noMultiLvlLbl val="0"/>
      </c:catAx>
      <c:valAx>
        <c:axId val="45183360"/>
        <c:scaling>
          <c:orientation val="minMax"/>
        </c:scaling>
        <c:delete val="0"/>
        <c:axPos val="l"/>
        <c:majorGridlines>
          <c:spPr>
            <a:ln>
              <a:noFill/>
            </a:ln>
          </c:spPr>
        </c:majorGridlines>
        <c:numFmt formatCode="General" sourceLinked="1"/>
        <c:majorTickMark val="out"/>
        <c:minorTickMark val="none"/>
        <c:tickLblPos val="nextTo"/>
        <c:crossAx val="45169280"/>
        <c:crosses val="autoZero"/>
        <c:crossBetween val="between"/>
      </c:valAx>
    </c:plotArea>
    <c:legend>
      <c:legendPos val="r"/>
      <c:layout>
        <c:manualLayout>
          <c:xMode val="edge"/>
          <c:yMode val="edge"/>
          <c:x val="0.71867629948318312"/>
          <c:y val="0.14202878937007873"/>
          <c:w val="0.26414156993262439"/>
          <c:h val="0.4711507545931758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624E-2"/>
          <c:y val="5.1400554097404488E-2"/>
          <c:w val="0.86967825896762907"/>
          <c:h val="0.8326195683872849"/>
        </c:manualLayout>
      </c:layout>
      <c:lineChart>
        <c:grouping val="standard"/>
        <c:varyColors val="0"/>
        <c:ser>
          <c:idx val="0"/>
          <c:order val="0"/>
          <c:tx>
            <c:strRef>
              <c:f>'In TJHD'!$A$9</c:f>
              <c:strCache>
                <c:ptCount val="1"/>
                <c:pt idx="0">
                  <c:v>Nelson</c:v>
                </c:pt>
              </c:strCache>
            </c:strRef>
          </c:tx>
          <c:spPr>
            <a:ln w="57150">
              <a:solidFill>
                <a:srgbClr val="FFFF00"/>
              </a:solidFill>
            </a:ln>
          </c:spPr>
          <c:marker>
            <c:symbol val="none"/>
          </c:marker>
          <c:dLbls>
            <c:dLbl>
              <c:idx val="5"/>
              <c:dLblPos val="t"/>
              <c:showLegendKey val="0"/>
              <c:showVal val="1"/>
              <c:showCatName val="0"/>
              <c:showSerName val="1"/>
              <c:showPercent val="0"/>
              <c:showBubbleSize val="0"/>
            </c:dLbl>
            <c:txPr>
              <a:bodyPr/>
              <a:lstStyle/>
              <a:p>
                <a:pPr>
                  <a:defRPr b="1"/>
                </a:pPr>
                <a:endParaRPr lang="en-US"/>
              </a:p>
            </c:txPr>
            <c:dLblPos val="t"/>
            <c:showLegendKey val="0"/>
            <c:showVal val="1"/>
            <c:showCatName val="0"/>
            <c:showSerName val="0"/>
            <c:showPercent val="0"/>
            <c:showBubbleSize val="0"/>
            <c:showLeaderLines val="0"/>
          </c:dLbls>
          <c:cat>
            <c:numRef>
              <c:f>'In TJHD'!$B$4:$G$4</c:f>
              <c:numCache>
                <c:formatCode>General</c:formatCode>
                <c:ptCount val="6"/>
                <c:pt idx="0">
                  <c:v>2010</c:v>
                </c:pt>
                <c:pt idx="1">
                  <c:v>2011</c:v>
                </c:pt>
                <c:pt idx="2">
                  <c:v>2012</c:v>
                </c:pt>
                <c:pt idx="3">
                  <c:v>2013</c:v>
                </c:pt>
                <c:pt idx="4">
                  <c:v>2014</c:v>
                </c:pt>
                <c:pt idx="5">
                  <c:v>2015</c:v>
                </c:pt>
              </c:numCache>
            </c:numRef>
          </c:cat>
          <c:val>
            <c:numRef>
              <c:f>'In TJHD'!$B$9:$G$9</c:f>
              <c:numCache>
                <c:formatCode>General</c:formatCode>
                <c:ptCount val="6"/>
                <c:pt idx="0">
                  <c:v>6</c:v>
                </c:pt>
                <c:pt idx="1">
                  <c:v>3</c:v>
                </c:pt>
                <c:pt idx="2">
                  <c:v>0</c:v>
                </c:pt>
                <c:pt idx="3">
                  <c:v>3</c:v>
                </c:pt>
                <c:pt idx="4">
                  <c:v>7</c:v>
                </c:pt>
                <c:pt idx="5">
                  <c:v>7</c:v>
                </c:pt>
              </c:numCache>
            </c:numRef>
          </c:val>
          <c:smooth val="0"/>
        </c:ser>
        <c:ser>
          <c:idx val="1"/>
          <c:order val="1"/>
          <c:tx>
            <c:strRef>
              <c:f>'In TJHD'!$A$10</c:f>
              <c:strCache>
                <c:ptCount val="1"/>
                <c:pt idx="0">
                  <c:v>TJHD</c:v>
                </c:pt>
              </c:strCache>
            </c:strRef>
          </c:tx>
          <c:marker>
            <c:symbol val="none"/>
          </c:marker>
          <c:dLbls>
            <c:dLbl>
              <c:idx val="5"/>
              <c:dLblPos val="t"/>
              <c:showLegendKey val="0"/>
              <c:showVal val="1"/>
              <c:showCatName val="0"/>
              <c:showSerName val="1"/>
              <c:showPercent val="0"/>
              <c:showBubbleSize val="0"/>
            </c:dLbl>
            <c:dLblPos val="t"/>
            <c:showLegendKey val="0"/>
            <c:showVal val="1"/>
            <c:showCatName val="0"/>
            <c:showSerName val="0"/>
            <c:showPercent val="0"/>
            <c:showBubbleSize val="0"/>
            <c:showLeaderLines val="0"/>
          </c:dLbls>
          <c:val>
            <c:numRef>
              <c:f>'In TJHD'!$B$10:$G$10</c:f>
              <c:numCache>
                <c:formatCode>General</c:formatCode>
                <c:ptCount val="6"/>
                <c:pt idx="0">
                  <c:v>20</c:v>
                </c:pt>
                <c:pt idx="1">
                  <c:v>9</c:v>
                </c:pt>
                <c:pt idx="2">
                  <c:v>19</c:v>
                </c:pt>
                <c:pt idx="3">
                  <c:v>13</c:v>
                </c:pt>
                <c:pt idx="4">
                  <c:v>16</c:v>
                </c:pt>
                <c:pt idx="5">
                  <c:v>23</c:v>
                </c:pt>
              </c:numCache>
            </c:numRef>
          </c:val>
          <c:smooth val="0"/>
        </c:ser>
        <c:dLbls>
          <c:showLegendKey val="0"/>
          <c:showVal val="0"/>
          <c:showCatName val="0"/>
          <c:showSerName val="0"/>
          <c:showPercent val="0"/>
          <c:showBubbleSize val="0"/>
        </c:dLbls>
        <c:marker val="1"/>
        <c:smooth val="0"/>
        <c:axId val="45216896"/>
        <c:axId val="45218432"/>
      </c:lineChart>
      <c:catAx>
        <c:axId val="45216896"/>
        <c:scaling>
          <c:orientation val="minMax"/>
        </c:scaling>
        <c:delete val="0"/>
        <c:axPos val="b"/>
        <c:numFmt formatCode="General" sourceLinked="1"/>
        <c:majorTickMark val="out"/>
        <c:minorTickMark val="none"/>
        <c:tickLblPos val="nextTo"/>
        <c:crossAx val="45218432"/>
        <c:crosses val="autoZero"/>
        <c:auto val="1"/>
        <c:lblAlgn val="ctr"/>
        <c:lblOffset val="100"/>
        <c:noMultiLvlLbl val="0"/>
      </c:catAx>
      <c:valAx>
        <c:axId val="45218432"/>
        <c:scaling>
          <c:orientation val="minMax"/>
        </c:scaling>
        <c:delete val="0"/>
        <c:axPos val="l"/>
        <c:majorGridlines>
          <c:spPr>
            <a:ln>
              <a:noFill/>
            </a:ln>
          </c:spPr>
        </c:majorGridlines>
        <c:numFmt formatCode="General" sourceLinked="1"/>
        <c:majorTickMark val="out"/>
        <c:minorTickMark val="none"/>
        <c:tickLblPos val="nextTo"/>
        <c:crossAx val="45216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sz="2200"/>
              <a:t>Nelson</a:t>
            </a:r>
          </a:p>
        </c:rich>
      </c:tx>
      <c:overlay val="0"/>
    </c:title>
    <c:autoTitleDeleted val="0"/>
    <c:plotArea>
      <c:layout/>
      <c:pieChart>
        <c:varyColors val="1"/>
        <c:ser>
          <c:idx val="0"/>
          <c:order val="0"/>
          <c:tx>
            <c:strRef>
              <c:f>'In TJHD'!$K$31</c:f>
              <c:strCache>
                <c:ptCount val="1"/>
                <c:pt idx="0">
                  <c:v>Nelson</c:v>
                </c:pt>
              </c:strCache>
            </c:strRef>
          </c:tx>
          <c:spPr>
            <a:scene3d>
              <a:camera prst="orthographicFront"/>
              <a:lightRig rig="threePt" dir="t"/>
            </a:scene3d>
            <a:sp3d>
              <a:bevelT/>
            </a:sp3d>
          </c:spPr>
          <c:dPt>
            <c:idx val="1"/>
            <c:bubble3D val="0"/>
            <c:spPr>
              <a:solidFill>
                <a:schemeClr val="accent3"/>
              </a:solidFill>
              <a:scene3d>
                <a:camera prst="orthographicFront"/>
                <a:lightRig rig="threePt" dir="t"/>
              </a:scene3d>
              <a:sp3d>
                <a:bevelT/>
              </a:sp3d>
            </c:spPr>
          </c:dPt>
          <c:dPt>
            <c:idx val="4"/>
            <c:bubble3D val="0"/>
            <c:spPr>
              <a:solidFill>
                <a:schemeClr val="accent1"/>
              </a:solidFill>
              <a:scene3d>
                <a:camera prst="orthographicFront"/>
                <a:lightRig rig="threePt" dir="t"/>
              </a:scene3d>
              <a:sp3d>
                <a:bevelT/>
              </a:sp3d>
            </c:spPr>
          </c:dPt>
          <c:dLbls>
            <c:dLbl>
              <c:idx val="0"/>
              <c:delete val="1"/>
            </c:dLbl>
            <c:dLbl>
              <c:idx val="2"/>
              <c:delete val="1"/>
            </c:dLbl>
            <c:txPr>
              <a:bodyPr/>
              <a:lstStyle/>
              <a:p>
                <a:pPr>
                  <a:defRPr sz="1800" b="1"/>
                </a:pPr>
                <a:endParaRPr lang="en-US"/>
              </a:p>
            </c:txPr>
            <c:dLblPos val="bestFit"/>
            <c:showLegendKey val="0"/>
            <c:showVal val="1"/>
            <c:showCatName val="1"/>
            <c:showSerName val="0"/>
            <c:showPercent val="0"/>
            <c:showBubbleSize val="0"/>
            <c:showLeaderLines val="1"/>
          </c:dLbls>
          <c:cat>
            <c:strRef>
              <c:f>'In TJHD'!$L$26:$P$26</c:f>
              <c:strCache>
                <c:ptCount val="5"/>
                <c:pt idx="0">
                  <c:v>Bat</c:v>
                </c:pt>
                <c:pt idx="1">
                  <c:v>Fox</c:v>
                </c:pt>
                <c:pt idx="2">
                  <c:v>Goat</c:v>
                </c:pt>
                <c:pt idx="3">
                  <c:v>Racoon</c:v>
                </c:pt>
                <c:pt idx="4">
                  <c:v>Skunk</c:v>
                </c:pt>
              </c:strCache>
            </c:strRef>
          </c:cat>
          <c:val>
            <c:numRef>
              <c:f>'In TJHD'!$L$31:$P$31</c:f>
              <c:numCache>
                <c:formatCode>0.0%</c:formatCode>
                <c:ptCount val="5"/>
                <c:pt idx="0">
                  <c:v>0</c:v>
                </c:pt>
                <c:pt idx="1">
                  <c:v>0.14285714285714285</c:v>
                </c:pt>
                <c:pt idx="2">
                  <c:v>0</c:v>
                </c:pt>
                <c:pt idx="3">
                  <c:v>0.42857142857142855</c:v>
                </c:pt>
                <c:pt idx="4">
                  <c:v>0.2857142857142857</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911256437477742"/>
          <c:y val="5.1400554097404488E-2"/>
          <c:w val="0.5733990800654869"/>
          <c:h val="0.84782786526684173"/>
        </c:manualLayout>
      </c:layout>
      <c:barChart>
        <c:barDir val="col"/>
        <c:grouping val="stacked"/>
        <c:varyColors val="0"/>
        <c:ser>
          <c:idx val="0"/>
          <c:order val="0"/>
          <c:tx>
            <c:strRef>
              <c:f>'JAUNT data'!$A$5</c:f>
              <c:strCache>
                <c:ptCount val="1"/>
                <c:pt idx="0">
                  <c:v>Medical</c:v>
                </c:pt>
              </c:strCache>
            </c:strRef>
          </c:tx>
          <c:spPr>
            <a:solidFill>
              <a:schemeClr val="accent3"/>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data'!$B$5:$H$5</c:f>
              <c:numCache>
                <c:formatCode>#,##0</c:formatCode>
                <c:ptCount val="7"/>
                <c:pt idx="0">
                  <c:v>75353</c:v>
                </c:pt>
                <c:pt idx="1">
                  <c:v>82703</c:v>
                </c:pt>
                <c:pt idx="2">
                  <c:v>84080</c:v>
                </c:pt>
                <c:pt idx="3">
                  <c:v>81128</c:v>
                </c:pt>
                <c:pt idx="4">
                  <c:v>86606</c:v>
                </c:pt>
                <c:pt idx="5">
                  <c:v>77845</c:v>
                </c:pt>
                <c:pt idx="6" formatCode="General">
                  <c:v>73580</c:v>
                </c:pt>
              </c:numCache>
            </c:numRef>
          </c:val>
        </c:ser>
        <c:ser>
          <c:idx val="1"/>
          <c:order val="1"/>
          <c:tx>
            <c:strRef>
              <c:f>'JAUNT data'!$A$6</c:f>
              <c:strCache>
                <c:ptCount val="1"/>
                <c:pt idx="0">
                  <c:v>Elderly and Disabled (nonmedical)</c:v>
                </c:pt>
              </c:strCache>
            </c:strRef>
          </c:tx>
          <c:spPr>
            <a:solidFill>
              <a:schemeClr val="accent1"/>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data'!$B$6:$H$6</c:f>
              <c:numCache>
                <c:formatCode>#,##0</c:formatCode>
                <c:ptCount val="7"/>
                <c:pt idx="0">
                  <c:v>92196</c:v>
                </c:pt>
                <c:pt idx="1">
                  <c:v>96408</c:v>
                </c:pt>
                <c:pt idx="2">
                  <c:v>96110</c:v>
                </c:pt>
                <c:pt idx="3">
                  <c:v>98122</c:v>
                </c:pt>
                <c:pt idx="4">
                  <c:v>100738</c:v>
                </c:pt>
                <c:pt idx="5">
                  <c:v>98569</c:v>
                </c:pt>
                <c:pt idx="6" formatCode="General">
                  <c:v>102225</c:v>
                </c:pt>
              </c:numCache>
            </c:numRef>
          </c:val>
        </c:ser>
        <c:ser>
          <c:idx val="2"/>
          <c:order val="2"/>
          <c:tx>
            <c:strRef>
              <c:f>'JAUNT data'!$A$7</c:f>
              <c:strCache>
                <c:ptCount val="1"/>
                <c:pt idx="0">
                  <c:v>Children and Youth</c:v>
                </c:pt>
              </c:strCache>
            </c:strRef>
          </c:tx>
          <c:spPr>
            <a:solidFill>
              <a:schemeClr val="tx1">
                <a:lumMod val="50000"/>
                <a:lumOff val="50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data'!$B$7:$H$7</c:f>
              <c:numCache>
                <c:formatCode>#,##0</c:formatCode>
                <c:ptCount val="7"/>
                <c:pt idx="0">
                  <c:v>10596</c:v>
                </c:pt>
                <c:pt idx="1">
                  <c:v>9255</c:v>
                </c:pt>
                <c:pt idx="2">
                  <c:v>7577</c:v>
                </c:pt>
                <c:pt idx="3">
                  <c:v>7872</c:v>
                </c:pt>
                <c:pt idx="4">
                  <c:v>10168</c:v>
                </c:pt>
                <c:pt idx="5">
                  <c:v>17627</c:v>
                </c:pt>
                <c:pt idx="6" formatCode="General">
                  <c:v>16926</c:v>
                </c:pt>
              </c:numCache>
            </c:numRef>
          </c:val>
        </c:ser>
        <c:ser>
          <c:idx val="3"/>
          <c:order val="3"/>
          <c:tx>
            <c:strRef>
              <c:f>'JAUNT data'!$A$8</c:f>
              <c:strCache>
                <c:ptCount val="1"/>
                <c:pt idx="0">
                  <c:v>Elderly Nutrition Services</c:v>
                </c:pt>
              </c:strCache>
            </c:strRef>
          </c:tx>
          <c:spPr>
            <a:solidFill>
              <a:schemeClr val="accent1">
                <a:lumMod val="40000"/>
                <a:lumOff val="60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data'!$B$8:$H$8</c:f>
              <c:numCache>
                <c:formatCode>#,##0</c:formatCode>
                <c:ptCount val="7"/>
                <c:pt idx="0">
                  <c:v>21930</c:v>
                </c:pt>
                <c:pt idx="1">
                  <c:v>19576</c:v>
                </c:pt>
                <c:pt idx="2">
                  <c:v>17916</c:v>
                </c:pt>
                <c:pt idx="3">
                  <c:v>19021</c:v>
                </c:pt>
                <c:pt idx="4">
                  <c:v>18862</c:v>
                </c:pt>
                <c:pt idx="5">
                  <c:v>15517</c:v>
                </c:pt>
                <c:pt idx="6" formatCode="General">
                  <c:v>14122</c:v>
                </c:pt>
              </c:numCache>
            </c:numRef>
          </c:val>
        </c:ser>
        <c:ser>
          <c:idx val="4"/>
          <c:order val="4"/>
          <c:tx>
            <c:strRef>
              <c:f>'JAUNT data'!$A$9</c:f>
              <c:strCache>
                <c:ptCount val="1"/>
                <c:pt idx="0">
                  <c:v>Rural Routes</c:v>
                </c:pt>
              </c:strCache>
            </c:strRef>
          </c:tx>
          <c:spPr>
            <a:solidFill>
              <a:schemeClr val="accent5">
                <a:lumMod val="60000"/>
                <a:lumOff val="40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data'!$B$9:$H$9</c:f>
              <c:numCache>
                <c:formatCode>#,##0</c:formatCode>
                <c:ptCount val="7"/>
                <c:pt idx="0">
                  <c:v>67178</c:v>
                </c:pt>
                <c:pt idx="1">
                  <c:v>79322</c:v>
                </c:pt>
                <c:pt idx="2">
                  <c:v>84377</c:v>
                </c:pt>
                <c:pt idx="3">
                  <c:v>93819</c:v>
                </c:pt>
                <c:pt idx="4">
                  <c:v>93279</c:v>
                </c:pt>
                <c:pt idx="5">
                  <c:v>83394</c:v>
                </c:pt>
                <c:pt idx="6" formatCode="General">
                  <c:v>79521</c:v>
                </c:pt>
              </c:numCache>
            </c:numRef>
          </c:val>
        </c:ser>
        <c:ser>
          <c:idx val="5"/>
          <c:order val="5"/>
          <c:tx>
            <c:strRef>
              <c:f>'JAUNT data'!$A$10</c:f>
              <c:strCache>
                <c:ptCount val="1"/>
                <c:pt idx="0">
                  <c:v>Other</c:v>
                </c:pt>
              </c:strCache>
            </c:strRef>
          </c:tx>
          <c:spPr>
            <a:solidFill>
              <a:schemeClr val="accent3">
                <a:lumMod val="75000"/>
              </a:schemeClr>
            </a:solidFill>
          </c:spPr>
          <c:invertIfNegative val="0"/>
          <c:cat>
            <c:strRef>
              <c:f>'JAUNT data'!$B$4:$H$4</c:f>
              <c:strCache>
                <c:ptCount val="7"/>
                <c:pt idx="0">
                  <c:v>FY08</c:v>
                </c:pt>
                <c:pt idx="1">
                  <c:v>FY09</c:v>
                </c:pt>
                <c:pt idx="2">
                  <c:v>FY10</c:v>
                </c:pt>
                <c:pt idx="3">
                  <c:v>FY11</c:v>
                </c:pt>
                <c:pt idx="4">
                  <c:v>FY12</c:v>
                </c:pt>
                <c:pt idx="5">
                  <c:v>FY13</c:v>
                </c:pt>
                <c:pt idx="6">
                  <c:v>FY14</c:v>
                </c:pt>
              </c:strCache>
            </c:strRef>
          </c:cat>
          <c:val>
            <c:numRef>
              <c:f>'JAUNT data'!$B$10:$H$10</c:f>
              <c:numCache>
                <c:formatCode>#,##0</c:formatCode>
                <c:ptCount val="7"/>
                <c:pt idx="0">
                  <c:v>3622</c:v>
                </c:pt>
                <c:pt idx="1">
                  <c:v>6893</c:v>
                </c:pt>
                <c:pt idx="2">
                  <c:v>14564</c:v>
                </c:pt>
                <c:pt idx="3">
                  <c:v>18852</c:v>
                </c:pt>
                <c:pt idx="4">
                  <c:v>20301</c:v>
                </c:pt>
                <c:pt idx="5">
                  <c:v>22042</c:v>
                </c:pt>
                <c:pt idx="6" formatCode="General">
                  <c:v>19715</c:v>
                </c:pt>
              </c:numCache>
            </c:numRef>
          </c:val>
        </c:ser>
        <c:dLbls>
          <c:showLegendKey val="0"/>
          <c:showVal val="0"/>
          <c:showCatName val="0"/>
          <c:showSerName val="0"/>
          <c:showPercent val="0"/>
          <c:showBubbleSize val="0"/>
        </c:dLbls>
        <c:gapWidth val="150"/>
        <c:overlap val="100"/>
        <c:axId val="161835648"/>
        <c:axId val="161837440"/>
      </c:barChart>
      <c:catAx>
        <c:axId val="161835648"/>
        <c:scaling>
          <c:orientation val="minMax"/>
        </c:scaling>
        <c:delete val="0"/>
        <c:axPos val="b"/>
        <c:majorTickMark val="out"/>
        <c:minorTickMark val="none"/>
        <c:tickLblPos val="nextTo"/>
        <c:txPr>
          <a:bodyPr/>
          <a:lstStyle/>
          <a:p>
            <a:pPr>
              <a:defRPr sz="1800"/>
            </a:pPr>
            <a:endParaRPr lang="en-US"/>
          </a:p>
        </c:txPr>
        <c:crossAx val="161837440"/>
        <c:crosses val="autoZero"/>
        <c:auto val="1"/>
        <c:lblAlgn val="ctr"/>
        <c:lblOffset val="100"/>
        <c:noMultiLvlLbl val="0"/>
      </c:catAx>
      <c:valAx>
        <c:axId val="161837440"/>
        <c:scaling>
          <c:orientation val="minMax"/>
        </c:scaling>
        <c:delete val="0"/>
        <c:axPos val="l"/>
        <c:majorGridlines>
          <c:spPr>
            <a:ln>
              <a:noFill/>
            </a:ln>
          </c:spPr>
        </c:majorGridlines>
        <c:numFmt formatCode="#,##0" sourceLinked="1"/>
        <c:majorTickMark val="out"/>
        <c:minorTickMark val="none"/>
        <c:tickLblPos val="nextTo"/>
        <c:txPr>
          <a:bodyPr/>
          <a:lstStyle/>
          <a:p>
            <a:pPr>
              <a:defRPr sz="1800"/>
            </a:pPr>
            <a:endParaRPr lang="en-US"/>
          </a:p>
        </c:txPr>
        <c:crossAx val="161835648"/>
        <c:crosses val="autoZero"/>
        <c:crossBetween val="between"/>
      </c:valAx>
      <c:spPr>
        <a:ln>
          <a:solidFill>
            <a:srgbClr val="868686"/>
          </a:solidFill>
        </a:ln>
      </c:spPr>
    </c:plotArea>
    <c:legend>
      <c:legendPos val="b"/>
      <c:layout>
        <c:manualLayout>
          <c:xMode val="edge"/>
          <c:yMode val="edge"/>
          <c:x val="0.72112211221122113"/>
          <c:y val="1.6029746281714788E-2"/>
          <c:w val="0.27613523557080116"/>
          <c:h val="0.96869181977252838"/>
        </c:manualLayout>
      </c:layout>
      <c:overlay val="0"/>
      <c:txPr>
        <a:bodyPr/>
        <a:lstStyle/>
        <a:p>
          <a:pPr>
            <a:defRPr sz="1600"/>
          </a:pPr>
          <a:endParaRPr lang="en-US"/>
        </a:p>
      </c:txPr>
    </c:legend>
    <c:plotVisOnly val="1"/>
    <c:dispBlanksAs val="gap"/>
    <c:showDLblsOverMax val="0"/>
  </c:chart>
  <c:txPr>
    <a:bodyPr/>
    <a:lstStyle/>
    <a:p>
      <a:pPr>
        <a:defRPr>
          <a:latin typeface="+mn-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'Driving Alone to Work'!$M$11</c:f>
              <c:strCache>
                <c:ptCount val="1"/>
                <c:pt idx="0">
                  <c:v>Nelson</c:v>
                </c:pt>
              </c:strCache>
            </c:strRef>
          </c:tx>
          <c:spPr>
            <a:ln w="57150">
              <a:solidFill>
                <a:srgbClr val="FFFF00"/>
              </a:solidFill>
            </a:ln>
          </c:spPr>
          <c:marker>
            <c:symbol val="circle"/>
            <c:size val="5"/>
            <c:spPr>
              <a:solidFill>
                <a:srgbClr val="FFFF00"/>
              </a:solidFill>
              <a:ln w="57150">
                <a:solidFill>
                  <a:srgbClr val="FFFF00"/>
                </a:solidFill>
              </a:ln>
              <a:scene3d>
                <a:camera prst="orthographicFront"/>
                <a:lightRig rig="threePt" dir="t"/>
              </a:scene3d>
              <a:sp3d>
                <a:bevelT/>
              </a:sp3d>
            </c:spPr>
          </c:marker>
          <c:dLbls>
            <c:dLbl>
              <c:idx val="4"/>
              <c:dLblPos val="r"/>
              <c:showLegendKey val="0"/>
              <c:showVal val="1"/>
              <c:showCatName val="0"/>
              <c:showSerName val="0"/>
              <c:showPercent val="0"/>
              <c:showBubbleSize val="0"/>
            </c:dLbl>
            <c:txPr>
              <a:bodyPr/>
              <a:lstStyle/>
              <a:p>
                <a:pPr>
                  <a:defRPr b="1"/>
                </a:pPr>
                <a:endParaRPr lang="en-US"/>
              </a:p>
            </c:txPr>
            <c:dLblPos val="b"/>
            <c:showLegendKey val="0"/>
            <c:showVal val="1"/>
            <c:showCatName val="0"/>
            <c:showSerName val="0"/>
            <c:showPercent val="0"/>
            <c:showBubbleSize val="0"/>
            <c:showLeaderLines val="0"/>
          </c:dLbls>
          <c:cat>
            <c:strRef>
              <c:f>'Driving Alone to Work'!$N$4:$R$4</c:f>
              <c:strCache>
                <c:ptCount val="5"/>
                <c:pt idx="0">
                  <c:v>2005-2009</c:v>
                </c:pt>
                <c:pt idx="1">
                  <c:v>2006-10</c:v>
                </c:pt>
                <c:pt idx="2">
                  <c:v>2007-11</c:v>
                </c:pt>
                <c:pt idx="3">
                  <c:v>2008-12</c:v>
                </c:pt>
                <c:pt idx="4">
                  <c:v>2009-13</c:v>
                </c:pt>
              </c:strCache>
            </c:strRef>
          </c:cat>
          <c:val>
            <c:numRef>
              <c:f>'Driving Alone to Work'!$N$11:$R$11</c:f>
              <c:numCache>
                <c:formatCode>0%</c:formatCode>
                <c:ptCount val="5"/>
                <c:pt idx="0">
                  <c:v>0.71</c:v>
                </c:pt>
                <c:pt idx="1">
                  <c:v>0.69</c:v>
                </c:pt>
                <c:pt idx="2">
                  <c:v>0.7</c:v>
                </c:pt>
                <c:pt idx="3">
                  <c:v>0.74</c:v>
                </c:pt>
                <c:pt idx="4">
                  <c:v>0.76</c:v>
                </c:pt>
              </c:numCache>
            </c:numRef>
          </c:val>
          <c:smooth val="0"/>
        </c:ser>
        <c:ser>
          <c:idx val="1"/>
          <c:order val="1"/>
          <c:tx>
            <c:strRef>
              <c:f>'Driving Alone to Work'!$M$12</c:f>
              <c:strCache>
                <c:ptCount val="1"/>
                <c:pt idx="0">
                  <c:v>TJHD</c:v>
                </c:pt>
              </c:strCache>
            </c:strRef>
          </c:tx>
          <c:spPr>
            <a:ln>
              <a:solidFill>
                <a:schemeClr val="accent5"/>
              </a:solidFill>
            </a:ln>
          </c:spPr>
          <c:marker>
            <c:symbol val="square"/>
            <c:size val="5"/>
            <c:spPr>
              <a:solidFill>
                <a:schemeClr val="accent5"/>
              </a:solidFill>
              <a:ln>
                <a:solidFill>
                  <a:schemeClr val="accent5"/>
                </a:solidFill>
              </a:ln>
              <a:scene3d>
                <a:camera prst="orthographicFront"/>
                <a:lightRig rig="threePt" dir="t"/>
              </a:scene3d>
              <a:sp3d>
                <a:bevelT/>
              </a:sp3d>
            </c:spPr>
          </c:marker>
          <c:dLbls>
            <c:dLbl>
              <c:idx val="0"/>
              <c:dLblPos val="l"/>
              <c:showLegendKey val="0"/>
              <c:showVal val="1"/>
              <c:showCatName val="0"/>
              <c:showSerName val="0"/>
              <c:showPercent val="0"/>
              <c:showBubbleSize val="0"/>
            </c:dLbl>
            <c:dLbl>
              <c:idx val="1"/>
              <c:dLblPos val="b"/>
              <c:showLegendKey val="0"/>
              <c:showVal val="1"/>
              <c:showCatName val="0"/>
              <c:showSerName val="0"/>
              <c:showPercent val="0"/>
              <c:showBubbleSize val="0"/>
            </c:dLbl>
            <c:dLbl>
              <c:idx val="4"/>
              <c:dLblPos val="b"/>
              <c:showLegendKey val="0"/>
              <c:showVal val="1"/>
              <c:showCatName val="0"/>
              <c:showSerName val="0"/>
              <c:showPercent val="0"/>
              <c:showBubbleSize val="0"/>
            </c:dLbl>
            <c:dLblPos val="r"/>
            <c:showLegendKey val="0"/>
            <c:showVal val="1"/>
            <c:showCatName val="0"/>
            <c:showSerName val="0"/>
            <c:showPercent val="0"/>
            <c:showBubbleSize val="0"/>
            <c:showLeaderLines val="0"/>
          </c:dLbls>
          <c:val>
            <c:numRef>
              <c:f>'Driving Alone to Work'!$N$12:$R$12</c:f>
              <c:numCache>
                <c:formatCode>0%</c:formatCode>
                <c:ptCount val="5"/>
                <c:pt idx="0">
                  <c:v>0.74500000000000011</c:v>
                </c:pt>
                <c:pt idx="1">
                  <c:v>0.73999999999999988</c:v>
                </c:pt>
                <c:pt idx="2">
                  <c:v>0.73666666666666669</c:v>
                </c:pt>
                <c:pt idx="3">
                  <c:v>0.74333333333333351</c:v>
                </c:pt>
                <c:pt idx="4">
                  <c:v>0.75166666666666659</c:v>
                </c:pt>
              </c:numCache>
            </c:numRef>
          </c:val>
          <c:smooth val="0"/>
        </c:ser>
        <c:ser>
          <c:idx val="2"/>
          <c:order val="2"/>
          <c:tx>
            <c:strRef>
              <c:f>'Driving Alone to Work'!$M$13</c:f>
              <c:strCache>
                <c:ptCount val="1"/>
                <c:pt idx="0">
                  <c:v>VA</c:v>
                </c:pt>
              </c:strCache>
            </c:strRef>
          </c:tx>
          <c:spPr>
            <a:ln>
              <a:solidFill>
                <a:schemeClr val="tx2"/>
              </a:solidFill>
            </a:ln>
          </c:spPr>
          <c:marker>
            <c:spPr>
              <a:solidFill>
                <a:schemeClr val="tx2"/>
              </a:solidFill>
              <a:ln>
                <a:solidFill>
                  <a:schemeClr val="tx2"/>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val>
            <c:numRef>
              <c:f>'Driving Alone to Work'!$N$13:$R$13</c:f>
              <c:numCache>
                <c:formatCode>0%</c:formatCode>
                <c:ptCount val="5"/>
                <c:pt idx="0">
                  <c:v>0.77</c:v>
                </c:pt>
                <c:pt idx="1">
                  <c:v>0.77</c:v>
                </c:pt>
                <c:pt idx="2">
                  <c:v>0.77</c:v>
                </c:pt>
                <c:pt idx="3">
                  <c:v>0.77</c:v>
                </c:pt>
                <c:pt idx="4">
                  <c:v>0.77</c:v>
                </c:pt>
              </c:numCache>
            </c:numRef>
          </c:val>
          <c:smooth val="0"/>
        </c:ser>
        <c:dLbls>
          <c:showLegendKey val="0"/>
          <c:showVal val="0"/>
          <c:showCatName val="0"/>
          <c:showSerName val="0"/>
          <c:showPercent val="0"/>
          <c:showBubbleSize val="0"/>
        </c:dLbls>
        <c:marker val="1"/>
        <c:smooth val="0"/>
        <c:axId val="162153216"/>
        <c:axId val="162154752"/>
      </c:lineChart>
      <c:catAx>
        <c:axId val="162153216"/>
        <c:scaling>
          <c:orientation val="minMax"/>
        </c:scaling>
        <c:delete val="0"/>
        <c:axPos val="b"/>
        <c:majorTickMark val="out"/>
        <c:minorTickMark val="none"/>
        <c:tickLblPos val="nextTo"/>
        <c:crossAx val="162154752"/>
        <c:crosses val="autoZero"/>
        <c:auto val="1"/>
        <c:lblAlgn val="ctr"/>
        <c:lblOffset val="100"/>
        <c:noMultiLvlLbl val="0"/>
      </c:catAx>
      <c:valAx>
        <c:axId val="162154752"/>
        <c:scaling>
          <c:orientation val="minMax"/>
          <c:max val="0.85000000000000009"/>
          <c:min val="0.5"/>
        </c:scaling>
        <c:delete val="0"/>
        <c:axPos val="l"/>
        <c:majorGridlines>
          <c:spPr>
            <a:ln>
              <a:noFill/>
            </a:ln>
          </c:spPr>
        </c:majorGridlines>
        <c:numFmt formatCode="0%" sourceLinked="1"/>
        <c:majorTickMark val="out"/>
        <c:minorTickMark val="none"/>
        <c:tickLblPos val="nextTo"/>
        <c:crossAx val="162153216"/>
        <c:crosses val="autoZero"/>
        <c:crossBetween val="between"/>
        <c:majorUnit val="5.000000000000001E-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'Long Commute-Drive Alone'!$G$11</c:f>
              <c:strCache>
                <c:ptCount val="1"/>
                <c:pt idx="0">
                  <c:v>Nelson</c:v>
                </c:pt>
              </c:strCache>
            </c:strRef>
          </c:tx>
          <c:spPr>
            <a:ln w="57150">
              <a:solidFill>
                <a:srgbClr val="FFFF00"/>
              </a:solidFill>
            </a:ln>
          </c:spPr>
          <c:marker>
            <c:symbol val="circle"/>
            <c:size val="5"/>
            <c:spPr>
              <a:solidFill>
                <a:srgbClr val="FFFF00"/>
              </a:solidFill>
              <a:ln w="57150">
                <a:solidFill>
                  <a:srgbClr val="FFFF00"/>
                </a:solidFill>
              </a:ln>
              <a:scene3d>
                <a:camera prst="orthographicFront"/>
                <a:lightRig rig="threePt" dir="t"/>
              </a:scene3d>
              <a:sp3d>
                <a:bevelT/>
              </a:sp3d>
            </c:spPr>
          </c:marker>
          <c:dLbls>
            <c:txPr>
              <a:bodyPr/>
              <a:lstStyle/>
              <a:p>
                <a:pPr>
                  <a:defRPr b="1"/>
                </a:pPr>
                <a:endParaRPr lang="en-US"/>
              </a:p>
            </c:txPr>
            <c:dLblPos val="t"/>
            <c:showLegendKey val="0"/>
            <c:showVal val="1"/>
            <c:showCatName val="0"/>
            <c:showSerName val="0"/>
            <c:showPercent val="0"/>
            <c:showBubbleSize val="0"/>
            <c:showLeaderLines val="0"/>
          </c:dLbls>
          <c:cat>
            <c:strRef>
              <c:f>'Long Commute-Drive Alone'!$H$4:$I$4</c:f>
              <c:strCache>
                <c:ptCount val="2"/>
                <c:pt idx="0">
                  <c:v>2008-12</c:v>
                </c:pt>
                <c:pt idx="1">
                  <c:v>2009-13</c:v>
                </c:pt>
              </c:strCache>
            </c:strRef>
          </c:cat>
          <c:val>
            <c:numRef>
              <c:f>'Long Commute-Drive Alone'!$H$11:$I$11</c:f>
              <c:numCache>
                <c:formatCode>0%</c:formatCode>
                <c:ptCount val="2"/>
                <c:pt idx="0">
                  <c:v>0.54</c:v>
                </c:pt>
                <c:pt idx="1">
                  <c:v>0.53</c:v>
                </c:pt>
              </c:numCache>
            </c:numRef>
          </c:val>
          <c:smooth val="0"/>
        </c:ser>
        <c:ser>
          <c:idx val="3"/>
          <c:order val="1"/>
          <c:tx>
            <c:strRef>
              <c:f>'Long Commute-Drive Alone'!$G$6</c:f>
              <c:strCache>
                <c:ptCount val="1"/>
                <c:pt idx="0">
                  <c:v>Albemarle</c:v>
                </c:pt>
              </c:strCache>
            </c:strRef>
          </c:tx>
          <c:spPr>
            <a:ln>
              <a:solidFill>
                <a:schemeClr val="accent3"/>
              </a:solidFill>
            </a:ln>
          </c:spPr>
          <c:marker>
            <c:symbol val="square"/>
            <c:size val="7"/>
            <c:spPr>
              <a:solidFill>
                <a:schemeClr val="accent3"/>
              </a:solidFill>
              <a:ln>
                <a:solidFill>
                  <a:schemeClr val="accent3"/>
                </a:solidFill>
              </a:ln>
              <a:scene3d>
                <a:camera prst="orthographicFront"/>
                <a:lightRig rig="threePt" dir="t"/>
              </a:scene3d>
              <a:sp3d>
                <a:bevelT/>
              </a:sp3d>
            </c:spPr>
          </c:marker>
          <c:dLbls>
            <c:dLblPos val="b"/>
            <c:showLegendKey val="0"/>
            <c:showVal val="1"/>
            <c:showCatName val="0"/>
            <c:showSerName val="0"/>
            <c:showPercent val="0"/>
            <c:showBubbleSize val="0"/>
            <c:showLeaderLines val="0"/>
          </c:dLbls>
          <c:val>
            <c:numRef>
              <c:f>'Long Commute-Drive Alone'!$H$6:$I$6</c:f>
              <c:numCache>
                <c:formatCode>0%</c:formatCode>
                <c:ptCount val="2"/>
                <c:pt idx="0">
                  <c:v>0.26</c:v>
                </c:pt>
                <c:pt idx="1">
                  <c:v>0.26</c:v>
                </c:pt>
              </c:numCache>
            </c:numRef>
          </c:val>
          <c:smooth val="0"/>
        </c:ser>
        <c:ser>
          <c:idx val="2"/>
          <c:order val="2"/>
          <c:tx>
            <c:strRef>
              <c:f>'Driving Alone to Work'!$M$13</c:f>
              <c:strCache>
                <c:ptCount val="1"/>
                <c:pt idx="0">
                  <c:v>VA</c:v>
                </c:pt>
              </c:strCache>
            </c:strRef>
          </c:tx>
          <c:spPr>
            <a:ln>
              <a:solidFill>
                <a:schemeClr val="tx2"/>
              </a:solidFill>
            </a:ln>
          </c:spPr>
          <c:marker>
            <c:spPr>
              <a:solidFill>
                <a:schemeClr val="tx2"/>
              </a:solidFill>
              <a:ln>
                <a:solidFill>
                  <a:schemeClr val="tx2"/>
                </a:solidFill>
              </a:ln>
              <a:scene3d>
                <a:camera prst="orthographicFront"/>
                <a:lightRig rig="threePt" dir="t"/>
              </a:scene3d>
              <a:sp3d>
                <a:bevelT/>
              </a:sp3d>
            </c:spPr>
          </c:marker>
          <c:dLbls>
            <c:dLblPos val="b"/>
            <c:showLegendKey val="0"/>
            <c:showVal val="1"/>
            <c:showCatName val="0"/>
            <c:showSerName val="0"/>
            <c:showPercent val="0"/>
            <c:showBubbleSize val="0"/>
            <c:showLeaderLines val="0"/>
          </c:dLbls>
          <c:cat>
            <c:strRef>
              <c:f>'Long Commute-Drive Alone'!$H$4:$I$4</c:f>
              <c:strCache>
                <c:ptCount val="2"/>
                <c:pt idx="0">
                  <c:v>2008-12</c:v>
                </c:pt>
                <c:pt idx="1">
                  <c:v>2009-13</c:v>
                </c:pt>
              </c:strCache>
            </c:strRef>
          </c:cat>
          <c:val>
            <c:numRef>
              <c:f>'Long Commute-Drive Alone'!$H$13:$I$13</c:f>
              <c:numCache>
                <c:formatCode>0%</c:formatCode>
                <c:ptCount val="2"/>
                <c:pt idx="0">
                  <c:v>0.38</c:v>
                </c:pt>
                <c:pt idx="1">
                  <c:v>0.38</c:v>
                </c:pt>
              </c:numCache>
            </c:numRef>
          </c:val>
          <c:smooth val="0"/>
        </c:ser>
        <c:ser>
          <c:idx val="0"/>
          <c:order val="3"/>
          <c:tx>
            <c:strRef>
              <c:f>'Long Commute-Drive Alone'!$G$12</c:f>
              <c:strCache>
                <c:ptCount val="1"/>
                <c:pt idx="0">
                  <c:v>TJHD</c:v>
                </c:pt>
              </c:strCache>
            </c:strRef>
          </c:tx>
          <c:dLbls>
            <c:dLblPos val="t"/>
            <c:showLegendKey val="0"/>
            <c:showVal val="1"/>
            <c:showCatName val="0"/>
            <c:showSerName val="0"/>
            <c:showPercent val="0"/>
            <c:showBubbleSize val="0"/>
            <c:showLeaderLines val="0"/>
          </c:dLbls>
          <c:val>
            <c:numRef>
              <c:f>'Long Commute-Drive Alone'!$H$12:$I$12</c:f>
              <c:numCache>
                <c:formatCode>0%</c:formatCode>
                <c:ptCount val="2"/>
                <c:pt idx="0">
                  <c:v>0.42499999999999999</c:v>
                </c:pt>
                <c:pt idx="1">
                  <c:v>0.43</c:v>
                </c:pt>
              </c:numCache>
            </c:numRef>
          </c:val>
          <c:smooth val="0"/>
        </c:ser>
        <c:dLbls>
          <c:showLegendKey val="0"/>
          <c:showVal val="0"/>
          <c:showCatName val="0"/>
          <c:showSerName val="0"/>
          <c:showPercent val="0"/>
          <c:showBubbleSize val="0"/>
        </c:dLbls>
        <c:marker val="1"/>
        <c:smooth val="0"/>
        <c:axId val="162226944"/>
        <c:axId val="162228480"/>
      </c:lineChart>
      <c:catAx>
        <c:axId val="162226944"/>
        <c:scaling>
          <c:orientation val="minMax"/>
        </c:scaling>
        <c:delete val="0"/>
        <c:axPos val="b"/>
        <c:majorTickMark val="out"/>
        <c:minorTickMark val="none"/>
        <c:tickLblPos val="nextTo"/>
        <c:crossAx val="162228480"/>
        <c:crosses val="autoZero"/>
        <c:auto val="1"/>
        <c:lblAlgn val="ctr"/>
        <c:lblOffset val="100"/>
        <c:noMultiLvlLbl val="0"/>
      </c:catAx>
      <c:valAx>
        <c:axId val="162228480"/>
        <c:scaling>
          <c:orientation val="minMax"/>
          <c:max val="0.60000000000000009"/>
          <c:min val="0"/>
        </c:scaling>
        <c:delete val="0"/>
        <c:axPos val="l"/>
        <c:majorGridlines>
          <c:spPr>
            <a:ln>
              <a:noFill/>
            </a:ln>
          </c:spPr>
        </c:majorGridlines>
        <c:numFmt formatCode="0%" sourceLinked="1"/>
        <c:majorTickMark val="out"/>
        <c:minorTickMark val="none"/>
        <c:tickLblPos val="nextTo"/>
        <c:crossAx val="162226944"/>
        <c:crosses val="autoZero"/>
        <c:crossBetween val="between"/>
        <c:majorUnit val="5.000000000000001E-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Nelson!$H$21</c:f>
              <c:strCache>
                <c:ptCount val="1"/>
                <c:pt idx="0">
                  <c:v>Available Care for Population Under Age 5 Years</c:v>
                </c:pt>
              </c:strCache>
            </c:strRef>
          </c:tx>
          <c:marker>
            <c:symbol val="none"/>
          </c:marker>
          <c:dLbls>
            <c:numFmt formatCode="0%" sourceLinked="0"/>
            <c:dLblPos val="t"/>
            <c:showLegendKey val="0"/>
            <c:showVal val="1"/>
            <c:showCatName val="0"/>
            <c:showSerName val="0"/>
            <c:showPercent val="0"/>
            <c:showBubbleSize val="0"/>
            <c:showLeaderLines val="0"/>
          </c:dLbls>
          <c:cat>
            <c:numLit>
              <c:formatCode>General</c:formatCode>
              <c:ptCount val="2"/>
              <c:pt idx="0">
                <c:v>2012</c:v>
              </c:pt>
              <c:pt idx="1">
                <c:v>2014</c:v>
              </c:pt>
            </c:numLit>
          </c:cat>
          <c:val>
            <c:numRef>
              <c:f>Nelson!$I$21:$J$21</c:f>
              <c:numCache>
                <c:formatCode>0%</c:formatCode>
                <c:ptCount val="2"/>
                <c:pt idx="0">
                  <c:v>0.56000000000000005</c:v>
                </c:pt>
                <c:pt idx="1">
                  <c:v>0.46</c:v>
                </c:pt>
              </c:numCache>
            </c:numRef>
          </c:val>
          <c:smooth val="0"/>
        </c:ser>
        <c:ser>
          <c:idx val="1"/>
          <c:order val="1"/>
          <c:tx>
            <c:strRef>
              <c:f>Nelson!$H$22</c:f>
              <c:strCache>
                <c:ptCount val="1"/>
                <c:pt idx="0">
                  <c:v>Available Care for Population Age 0-12 Years</c:v>
                </c:pt>
              </c:strCache>
            </c:strRef>
          </c:tx>
          <c:marker>
            <c:symbol val="none"/>
          </c:marker>
          <c:dLbls>
            <c:numFmt formatCode="0%" sourceLinked="0"/>
            <c:dLblPos val="t"/>
            <c:showLegendKey val="0"/>
            <c:showVal val="1"/>
            <c:showCatName val="0"/>
            <c:showSerName val="0"/>
            <c:showPercent val="0"/>
            <c:showBubbleSize val="0"/>
            <c:showLeaderLines val="0"/>
          </c:dLbls>
          <c:val>
            <c:numRef>
              <c:f>Nelson!$I$22:$J$22</c:f>
              <c:numCache>
                <c:formatCode>0%</c:formatCode>
                <c:ptCount val="2"/>
                <c:pt idx="0">
                  <c:v>0.2</c:v>
                </c:pt>
                <c:pt idx="1">
                  <c:v>0.17</c:v>
                </c:pt>
              </c:numCache>
            </c:numRef>
          </c:val>
          <c:smooth val="0"/>
        </c:ser>
        <c:dLbls>
          <c:showLegendKey val="0"/>
          <c:showVal val="0"/>
          <c:showCatName val="0"/>
          <c:showSerName val="0"/>
          <c:showPercent val="0"/>
          <c:showBubbleSize val="0"/>
        </c:dLbls>
        <c:marker val="1"/>
        <c:smooth val="0"/>
        <c:axId val="162298496"/>
        <c:axId val="162304384"/>
      </c:lineChart>
      <c:catAx>
        <c:axId val="162298496"/>
        <c:scaling>
          <c:orientation val="minMax"/>
        </c:scaling>
        <c:delete val="0"/>
        <c:axPos val="b"/>
        <c:numFmt formatCode="General" sourceLinked="1"/>
        <c:majorTickMark val="out"/>
        <c:minorTickMark val="none"/>
        <c:tickLblPos val="nextTo"/>
        <c:crossAx val="162304384"/>
        <c:crosses val="autoZero"/>
        <c:auto val="1"/>
        <c:lblAlgn val="ctr"/>
        <c:lblOffset val="100"/>
        <c:noMultiLvlLbl val="0"/>
      </c:catAx>
      <c:valAx>
        <c:axId val="162304384"/>
        <c:scaling>
          <c:orientation val="minMax"/>
        </c:scaling>
        <c:delete val="0"/>
        <c:axPos val="l"/>
        <c:majorGridlines>
          <c:spPr>
            <a:ln>
              <a:noFill/>
            </a:ln>
          </c:spPr>
        </c:majorGridlines>
        <c:numFmt formatCode="0%" sourceLinked="0"/>
        <c:majorTickMark val="out"/>
        <c:minorTickMark val="none"/>
        <c:tickLblPos val="nextTo"/>
        <c:crossAx val="16229849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'Access 2 Exercise Opportunities'!$A$41</c:f>
              <c:strCache>
                <c:ptCount val="1"/>
                <c:pt idx="0">
                  <c:v>Neslon</c:v>
                </c:pt>
              </c:strCache>
            </c:strRef>
          </c:tx>
          <c:spPr>
            <a:solidFill>
              <a:srgbClr val="FFFF99"/>
            </a:solidFill>
            <a:ln>
              <a:solidFill>
                <a:srgbClr val="FFFF99"/>
              </a:solidFill>
            </a:ln>
            <a:scene3d>
              <a:camera prst="orthographicFront"/>
              <a:lightRig rig="threePt" dir="t"/>
            </a:scene3d>
            <a:sp3d>
              <a:bevelT/>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('Access 2 Exercise Opportunities'!$B$34,'Access 2 Exercise Opportunities'!$D$34)</c:f>
              <c:strCache>
                <c:ptCount val="2"/>
                <c:pt idx="0">
                  <c:v>2010-12</c:v>
                </c:pt>
                <c:pt idx="1">
                  <c:v>2010-13</c:v>
                </c:pt>
              </c:strCache>
            </c:strRef>
          </c:cat>
          <c:val>
            <c:numRef>
              <c:f>('Access 2 Exercise Opportunities'!$B$41,'Access 2 Exercise Opportunities'!$D$41)</c:f>
              <c:numCache>
                <c:formatCode>0%</c:formatCode>
                <c:ptCount val="2"/>
                <c:pt idx="0">
                  <c:v>0.41</c:v>
                </c:pt>
                <c:pt idx="1">
                  <c:v>0.43999999999999995</c:v>
                </c:pt>
              </c:numCache>
            </c:numRef>
          </c:val>
        </c:ser>
        <c:dLbls>
          <c:showLegendKey val="0"/>
          <c:showVal val="0"/>
          <c:showCatName val="0"/>
          <c:showSerName val="0"/>
          <c:showPercent val="0"/>
          <c:showBubbleSize val="0"/>
        </c:dLbls>
        <c:gapWidth val="150"/>
        <c:axId val="162368128"/>
        <c:axId val="162382208"/>
      </c:barChart>
      <c:lineChart>
        <c:grouping val="standard"/>
        <c:varyColors val="0"/>
        <c:ser>
          <c:idx val="2"/>
          <c:order val="1"/>
          <c:tx>
            <c:strRef>
              <c:f>'Access 2 Exercise Opportunities'!$E$35</c:f>
              <c:strCache>
                <c:ptCount val="1"/>
                <c:pt idx="0">
                  <c:v>VA</c:v>
                </c:pt>
              </c:strCache>
            </c:strRef>
          </c:tx>
          <c:spPr>
            <a:ln>
              <a:solidFill>
                <a:schemeClr val="tx2"/>
              </a:solidFill>
            </a:ln>
          </c:spPr>
          <c:marker>
            <c:symbol val="none"/>
          </c:marker>
          <c:dLbls>
            <c:dLbl>
              <c:idx val="0"/>
              <c:layout/>
              <c:dLblPos val="l"/>
              <c:showLegendKey val="0"/>
              <c:showVal val="1"/>
              <c:showCatName val="0"/>
              <c:showSerName val="0"/>
              <c:showPercent val="0"/>
              <c:showBubbleSize val="0"/>
            </c:dLbl>
            <c:dLbl>
              <c:idx val="1"/>
              <c:layout/>
              <c:dLblPos val="b"/>
              <c:showLegendKey val="0"/>
              <c:showVal val="1"/>
              <c:showCatName val="0"/>
              <c:showSerName val="1"/>
              <c:showPercent val="0"/>
              <c:showBubbleSize val="0"/>
            </c:dLbl>
            <c:showLegendKey val="0"/>
            <c:showVal val="0"/>
            <c:showCatName val="0"/>
            <c:showSerName val="0"/>
            <c:showPercent val="0"/>
            <c:showBubbleSize val="0"/>
          </c:dLbls>
          <c:val>
            <c:numRef>
              <c:f>'Access 2 Exercise Opportunities'!$E$36:$E$37</c:f>
              <c:numCache>
                <c:formatCode>0%</c:formatCode>
                <c:ptCount val="2"/>
                <c:pt idx="0">
                  <c:v>0.79500000000000004</c:v>
                </c:pt>
                <c:pt idx="1">
                  <c:v>0.79500000000000004</c:v>
                </c:pt>
              </c:numCache>
            </c:numRef>
          </c:val>
          <c:smooth val="0"/>
        </c:ser>
        <c:ser>
          <c:idx val="1"/>
          <c:order val="2"/>
          <c:tx>
            <c:strRef>
              <c:f>'Access 2 Exercise Opportunities'!$E$3</c:f>
              <c:strCache>
                <c:ptCount val="1"/>
                <c:pt idx="0">
                  <c:v>Top U.S. Performers</c:v>
                </c:pt>
              </c:strCache>
            </c:strRef>
          </c:tx>
          <c:spPr>
            <a:ln>
              <a:solidFill>
                <a:schemeClr val="accent3"/>
              </a:solidFill>
            </a:ln>
          </c:spPr>
          <c:marker>
            <c:symbol val="none"/>
          </c:marker>
          <c:dLbls>
            <c:dLbl>
              <c:idx val="0"/>
              <c:layout/>
              <c:dLblPos val="t"/>
              <c:showLegendKey val="0"/>
              <c:showVal val="1"/>
              <c:showCatName val="0"/>
              <c:showSerName val="0"/>
              <c:showPercent val="0"/>
              <c:showBubbleSize val="0"/>
            </c:dLbl>
            <c:dLbl>
              <c:idx val="1"/>
              <c:layout/>
              <c:showLegendKey val="0"/>
              <c:showVal val="1"/>
              <c:showCatName val="0"/>
              <c:showSerName val="1"/>
              <c:showPercent val="0"/>
              <c:showBubbleSize val="0"/>
            </c:dLbl>
            <c:numFmt formatCode="0%" sourceLinked="0"/>
            <c:showLegendKey val="0"/>
            <c:showVal val="0"/>
            <c:showCatName val="0"/>
            <c:showSerName val="0"/>
            <c:showPercent val="0"/>
            <c:showBubbleSize val="0"/>
          </c:dLbls>
          <c:val>
            <c:numRef>
              <c:f>'Access 2 Exercise Opportunities'!$F$4:$F$5</c:f>
              <c:numCache>
                <c:formatCode>0.00%</c:formatCode>
                <c:ptCount val="2"/>
                <c:pt idx="0">
                  <c:v>0.88500000000000001</c:v>
                </c:pt>
                <c:pt idx="1">
                  <c:v>0.88500000000000001</c:v>
                </c:pt>
              </c:numCache>
            </c:numRef>
          </c:val>
          <c:smooth val="0"/>
        </c:ser>
        <c:dLbls>
          <c:showLegendKey val="0"/>
          <c:showVal val="0"/>
          <c:showCatName val="0"/>
          <c:showSerName val="0"/>
          <c:showPercent val="0"/>
          <c:showBubbleSize val="0"/>
        </c:dLbls>
        <c:marker val="1"/>
        <c:smooth val="0"/>
        <c:axId val="162368128"/>
        <c:axId val="162382208"/>
      </c:lineChart>
      <c:catAx>
        <c:axId val="162368128"/>
        <c:scaling>
          <c:orientation val="minMax"/>
        </c:scaling>
        <c:delete val="0"/>
        <c:axPos val="b"/>
        <c:majorTickMark val="out"/>
        <c:minorTickMark val="none"/>
        <c:tickLblPos val="nextTo"/>
        <c:crossAx val="162382208"/>
        <c:crosses val="autoZero"/>
        <c:auto val="1"/>
        <c:lblAlgn val="ctr"/>
        <c:lblOffset val="100"/>
        <c:noMultiLvlLbl val="0"/>
      </c:catAx>
      <c:valAx>
        <c:axId val="162382208"/>
        <c:scaling>
          <c:orientation val="minMax"/>
          <c:max val="1"/>
          <c:min val="0"/>
        </c:scaling>
        <c:delete val="0"/>
        <c:axPos val="l"/>
        <c:majorGridlines>
          <c:spPr>
            <a:ln>
              <a:noFill/>
            </a:ln>
          </c:spPr>
        </c:majorGridlines>
        <c:numFmt formatCode="0%" sourceLinked="1"/>
        <c:majorTickMark val="out"/>
        <c:minorTickMark val="none"/>
        <c:tickLblPos val="nextTo"/>
        <c:crossAx val="162368128"/>
        <c:crosses val="autoZero"/>
        <c:crossBetween val="between"/>
        <c:majorUnit val="0.2"/>
      </c:valAx>
    </c:plotArea>
    <c:legend>
      <c:legendPos val="b"/>
      <c:layout>
        <c:manualLayout>
          <c:xMode val="edge"/>
          <c:yMode val="edge"/>
          <c:x val="1.5768810148731414E-2"/>
          <c:y val="0.85720777090363709"/>
          <c:w val="0.95179571303587052"/>
          <c:h val="0.1150145294338207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70997751781935"/>
          <c:y val="2.1207177814030042E-2"/>
          <c:w val="0.8872900224821807"/>
          <c:h val="0.7316208094540112"/>
        </c:manualLayout>
      </c:layout>
      <c:lineChart>
        <c:grouping val="standard"/>
        <c:varyColors val="0"/>
        <c:ser>
          <c:idx val="0"/>
          <c:order val="0"/>
          <c:tx>
            <c:strRef>
              <c:f>'Reported Crime Incidents'!$I$20</c:f>
              <c:strCache>
                <c:ptCount val="1"/>
                <c:pt idx="0">
                  <c:v>Nelson</c:v>
                </c:pt>
              </c:strCache>
            </c:strRef>
          </c:tx>
          <c:spPr>
            <a:ln w="57150">
              <a:solidFill>
                <a:srgbClr val="FFFF00"/>
              </a:solidFill>
              <a:prstDash val="solid"/>
            </a:ln>
          </c:spPr>
          <c:marker>
            <c:symbol val="circle"/>
            <c:size val="7"/>
            <c:spPr>
              <a:solidFill>
                <a:srgbClr val="FFFF00"/>
              </a:solidFill>
              <a:ln w="57150">
                <a:solidFill>
                  <a:srgbClr val="FFFF00"/>
                </a:solidFill>
                <a:prstDash val="solid"/>
              </a:ln>
              <a:scene3d>
                <a:camera prst="orthographicFront"/>
                <a:lightRig rig="threePt" dir="t"/>
              </a:scene3d>
              <a:sp3d>
                <a:bevelT/>
              </a:sp3d>
            </c:spPr>
          </c:marker>
          <c:dLbls>
            <c:dLbl>
              <c:idx val="0"/>
              <c:layout/>
              <c:dLblPos val="t"/>
              <c:showLegendKey val="0"/>
              <c:showVal val="1"/>
              <c:showCatName val="0"/>
              <c:showSerName val="0"/>
              <c:showPercent val="0"/>
              <c:showBubbleSize val="0"/>
            </c:dLbl>
            <c:dLbl>
              <c:idx val="13"/>
              <c:layout/>
              <c:dLblPos val="b"/>
              <c:showLegendKey val="0"/>
              <c:showVal val="1"/>
              <c:showCatName val="0"/>
              <c:showSerName val="0"/>
              <c:showPercent val="0"/>
              <c:showBubbleSize val="0"/>
            </c:dLbl>
            <c:numFmt formatCode="#,##0" sourceLinked="0"/>
            <c:txPr>
              <a:bodyPr/>
              <a:lstStyle/>
              <a:p>
                <a:pPr>
                  <a:defRPr b="1"/>
                </a:pPr>
                <a:endParaRPr lang="en-US"/>
              </a:p>
            </c:txPr>
            <c:showLegendKey val="0"/>
            <c:showVal val="0"/>
            <c:showCatName val="0"/>
            <c:showSerName val="0"/>
            <c:showPercent val="0"/>
            <c:showBubbleSize val="0"/>
          </c:dLbls>
          <c:cat>
            <c:numRef>
              <c:f>'Reported Crime Incidents'!$A$21:$A$34</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'Reported Crime Incidents'!$I$21:$I$34</c:f>
              <c:numCache>
                <c:formatCode>#,##0.00</c:formatCode>
                <c:ptCount val="14"/>
                <c:pt idx="0">
                  <c:v>3724.5</c:v>
                </c:pt>
                <c:pt idx="1">
                  <c:v>3180.55</c:v>
                </c:pt>
                <c:pt idx="2">
                  <c:v>3272.1</c:v>
                </c:pt>
                <c:pt idx="3">
                  <c:v>2756.75</c:v>
                </c:pt>
                <c:pt idx="4">
                  <c:v>3617.44</c:v>
                </c:pt>
                <c:pt idx="5">
                  <c:v>3573.33</c:v>
                </c:pt>
                <c:pt idx="6">
                  <c:v>4115.22</c:v>
                </c:pt>
                <c:pt idx="7">
                  <c:v>4106.24</c:v>
                </c:pt>
                <c:pt idx="8">
                  <c:v>3634.02</c:v>
                </c:pt>
                <c:pt idx="9">
                  <c:v>3408.72</c:v>
                </c:pt>
                <c:pt idx="10">
                  <c:v>3202.39</c:v>
                </c:pt>
                <c:pt idx="11">
                  <c:v>2782.93</c:v>
                </c:pt>
                <c:pt idx="12">
                  <c:v>3309.45</c:v>
                </c:pt>
                <c:pt idx="13">
                  <c:v>2860.75</c:v>
                </c:pt>
              </c:numCache>
            </c:numRef>
          </c:val>
          <c:smooth val="0"/>
        </c:ser>
        <c:ser>
          <c:idx val="1"/>
          <c:order val="1"/>
          <c:tx>
            <c:strRef>
              <c:f>'Reported Crime Incidents'!$J$20</c:f>
              <c:strCache>
                <c:ptCount val="1"/>
                <c:pt idx="0">
                  <c:v>TJHD</c:v>
                </c:pt>
              </c:strCache>
            </c:strRef>
          </c:tx>
          <c:dLbls>
            <c:dLbl>
              <c:idx val="0"/>
              <c:layout/>
              <c:dLblPos val="t"/>
              <c:showLegendKey val="0"/>
              <c:showVal val="1"/>
              <c:showCatName val="0"/>
              <c:showSerName val="0"/>
              <c:showPercent val="0"/>
              <c:showBubbleSize val="0"/>
            </c:dLbl>
            <c:dLbl>
              <c:idx val="13"/>
              <c:layout/>
              <c:dLblPos val="t"/>
              <c:showLegendKey val="0"/>
              <c:showVal val="1"/>
              <c:showCatName val="0"/>
              <c:showSerName val="0"/>
              <c:showPercent val="0"/>
              <c:showBubbleSize val="0"/>
            </c:dLbl>
            <c:numFmt formatCode="#,##0" sourceLinked="0"/>
            <c:showLegendKey val="0"/>
            <c:showVal val="0"/>
            <c:showCatName val="0"/>
            <c:showSerName val="0"/>
            <c:showPercent val="0"/>
            <c:showBubbleSize val="0"/>
          </c:dLbls>
          <c:val>
            <c:numRef>
              <c:f>'Reported Crime Incidents'!$J$21:$J$34</c:f>
              <c:numCache>
                <c:formatCode>#,##0.00</c:formatCode>
                <c:ptCount val="14"/>
                <c:pt idx="0">
                  <c:v>8862.0972912325688</c:v>
                </c:pt>
                <c:pt idx="1">
                  <c:v>8330.7990386030324</c:v>
                </c:pt>
                <c:pt idx="2">
                  <c:v>6892.5380342912349</c:v>
                </c:pt>
                <c:pt idx="3">
                  <c:v>6525.0777419539472</c:v>
                </c:pt>
                <c:pt idx="4">
                  <c:v>7493.8418715058797</c:v>
                </c:pt>
                <c:pt idx="5">
                  <c:v>7857.8088793286497</c:v>
                </c:pt>
                <c:pt idx="6">
                  <c:v>8342.8224054003786</c:v>
                </c:pt>
                <c:pt idx="7">
                  <c:v>7934.7310162008216</c:v>
                </c:pt>
                <c:pt idx="8">
                  <c:v>7439.6067043839748</c:v>
                </c:pt>
                <c:pt idx="9">
                  <c:v>7663.890116912733</c:v>
                </c:pt>
                <c:pt idx="10">
                  <c:v>6534.8171375984184</c:v>
                </c:pt>
                <c:pt idx="11">
                  <c:v>6353.7441630594094</c:v>
                </c:pt>
                <c:pt idx="12">
                  <c:v>3609.9352378267772</c:v>
                </c:pt>
                <c:pt idx="13">
                  <c:v>3400.1247906439507</c:v>
                </c:pt>
              </c:numCache>
            </c:numRef>
          </c:val>
          <c:smooth val="0"/>
        </c:ser>
        <c:dLbls>
          <c:showLegendKey val="0"/>
          <c:showVal val="0"/>
          <c:showCatName val="0"/>
          <c:showSerName val="0"/>
          <c:showPercent val="0"/>
          <c:showBubbleSize val="0"/>
        </c:dLbls>
        <c:marker val="1"/>
        <c:smooth val="0"/>
        <c:axId val="162427264"/>
        <c:axId val="162428800"/>
      </c:lineChart>
      <c:catAx>
        <c:axId val="162427264"/>
        <c:scaling>
          <c:orientation val="minMax"/>
        </c:scaling>
        <c:delete val="0"/>
        <c:axPos val="b"/>
        <c:numFmt formatCode="General" sourceLinked="1"/>
        <c:majorTickMark val="out"/>
        <c:minorTickMark val="none"/>
        <c:tickLblPos val="nextTo"/>
        <c:spPr>
          <a:ln w="3175">
            <a:solidFill>
              <a:srgbClr val="868686"/>
            </a:solidFill>
            <a:prstDash val="solid"/>
          </a:ln>
        </c:spPr>
        <c:txPr>
          <a:bodyPr rot="-2700000" vert="horz"/>
          <a:lstStyle/>
          <a:p>
            <a:pPr>
              <a:defRPr/>
            </a:pPr>
            <a:endParaRPr lang="en-US"/>
          </a:p>
        </c:txPr>
        <c:crossAx val="162428800"/>
        <c:crosses val="autoZero"/>
        <c:auto val="1"/>
        <c:lblAlgn val="ctr"/>
        <c:lblOffset val="100"/>
        <c:tickLblSkip val="1"/>
        <c:tickMarkSkip val="1"/>
        <c:noMultiLvlLbl val="0"/>
      </c:catAx>
      <c:valAx>
        <c:axId val="162428800"/>
        <c:scaling>
          <c:orientation val="minMax"/>
        </c:scaling>
        <c:delete val="0"/>
        <c:axPos val="l"/>
        <c:majorGridlines>
          <c:spPr>
            <a:ln w="3175">
              <a:noFill/>
              <a:prstDash val="solid"/>
            </a:ln>
          </c:spPr>
        </c:majorGridlines>
        <c:numFmt formatCode="#,##0" sourceLinked="0"/>
        <c:majorTickMark val="out"/>
        <c:minorTickMark val="none"/>
        <c:tickLblPos val="nextTo"/>
        <c:spPr>
          <a:ln w="3175">
            <a:solidFill>
              <a:srgbClr val="868686"/>
            </a:solidFill>
            <a:prstDash val="solid"/>
          </a:ln>
        </c:spPr>
        <c:txPr>
          <a:bodyPr rot="0" vert="horz"/>
          <a:lstStyle/>
          <a:p>
            <a:pPr>
              <a:defRPr/>
            </a:pPr>
            <a:endParaRPr lang="en-US"/>
          </a:p>
        </c:txPr>
        <c:crossAx val="162427264"/>
        <c:crosses val="autoZero"/>
        <c:crossBetween val="between"/>
      </c:valAx>
      <c:spPr>
        <a:solidFill>
          <a:srgbClr val="FFFFFF"/>
        </a:solidFill>
        <a:ln w="3175">
          <a:solidFill>
            <a:srgbClr val="868686"/>
          </a:solidFill>
          <a:prstDash val="solid"/>
        </a:ln>
      </c:spPr>
    </c:plotArea>
    <c:legend>
      <c:legendPos val="b"/>
      <c:layout>
        <c:manualLayout>
          <c:xMode val="edge"/>
          <c:yMode val="edge"/>
          <c:x val="0.35649628143138073"/>
          <c:y val="0.91751787145774111"/>
          <c:w val="0.28146861804033307"/>
          <c:h val="6.8011464449289155E-2"/>
        </c:manualLayout>
      </c:layout>
      <c:overlay val="0"/>
    </c:legend>
    <c:plotVisOnly val="1"/>
    <c:dispBlanksAs val="gap"/>
    <c:showDLblsOverMax val="0"/>
  </c:chart>
  <c:spPr>
    <a:solidFill>
      <a:srgbClr val="FFFFFF"/>
    </a:solidFill>
    <a:ln w="9525">
      <a:noFill/>
    </a:ln>
  </c:spPr>
  <c:txPr>
    <a:bodyPr/>
    <a:lstStyle/>
    <a:p>
      <a:pPr>
        <a:defRPr sz="1800" b="0" i="0" u="none" strike="noStrike" baseline="0">
          <a:solidFill>
            <a:srgbClr val="000000"/>
          </a:solidFill>
          <a:latin typeface="+mn-lt"/>
          <a:ea typeface="Arial"/>
          <a:cs typeface="Arial"/>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6-02-02T13:36:46.021" idx="19">
    <p:pos x="10" y="10"/>
    <p:text>We don't have data for Fluvanna in the spreadsheet-only Cville, Albe &amp; Louisa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1-21T15:41:47.229" idx="15">
    <p:pos x="10" y="10"/>
    <p:text>USDA-NRCS
also maybe DEQ</p:tex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a:solidFill>
          <a:srgbClr val="FFFF99"/>
        </a:solidFill>
      </dgm:spPr>
      <dgm:t>
        <a:bodyPr/>
        <a:lstStyle/>
        <a:p>
          <a:r>
            <a:rPr lang="en-US" dirty="0" smtClean="0">
              <a:solidFill>
                <a:schemeClr val="tx1"/>
              </a:solidFill>
            </a:rPr>
            <a:t>Nelson</a:t>
          </a:r>
        </a:p>
        <a:p>
          <a:r>
            <a:rPr lang="en-US" dirty="0" smtClean="0">
              <a:solidFill>
                <a:schemeClr val="tx1"/>
              </a:solidFill>
            </a:rPr>
            <a:t>(1%)</a:t>
          </a:r>
          <a:endParaRPr lang="en-US"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tx2"/>
        </a:solidFill>
      </dgm:spPr>
      <dgm:t>
        <a:bodyPr/>
        <a:lstStyle/>
        <a:p>
          <a:r>
            <a:rPr lang="en-US" dirty="0" smtClean="0"/>
            <a:t>Virginia</a:t>
          </a:r>
        </a:p>
        <a:p>
          <a:r>
            <a:rPr lang="en-US" dirty="0" smtClean="0"/>
            <a:t>(31%)</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6014680A-8F8A-4370-85CB-64FFE9915F49}"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5C281E78-9682-4D59-97DA-528F2C3575B8}" type="presOf" srcId="{530901E8-541A-4301-9B0F-80820CCAD55D}" destId="{DB13369F-3425-4DE2-A327-E32BBDC777E2}" srcOrd="0" destOrd="0" presId="urn:microsoft.com/office/officeart/2008/layout/AlternatingHexagons"/>
    <dgm:cxn modelId="{3D3D73D2-FD2F-4C41-A8DA-B1A14E552988}" type="presOf" srcId="{C770543A-EB95-4B07-96D6-98292318F117}" destId="{A9998F7E-6CFD-4F3D-B28B-134BE7F4469D}" srcOrd="0" destOrd="0" presId="urn:microsoft.com/office/officeart/2008/layout/AlternatingHexagons"/>
    <dgm:cxn modelId="{F696A972-4425-4409-A22B-19884AFB130C}" type="presParOf" srcId="{A9998F7E-6CFD-4F3D-B28B-134BE7F4469D}" destId="{28E0D33F-6C53-4D7C-8298-74F2F9CFEFEC}" srcOrd="0" destOrd="0" presId="urn:microsoft.com/office/officeart/2008/layout/AlternatingHexagons"/>
    <dgm:cxn modelId="{72A730CA-38CF-4D6B-A4D2-D9F980AE62FE}" type="presParOf" srcId="{28E0D33F-6C53-4D7C-8298-74F2F9CFEFEC}" destId="{190AD4B5-9661-42D0-9C70-112BEF9E2044}" srcOrd="0" destOrd="0" presId="urn:microsoft.com/office/officeart/2008/layout/AlternatingHexagons"/>
    <dgm:cxn modelId="{92B96895-4E77-4BDE-A5E0-07DBC813CAA6}" type="presParOf" srcId="{28E0D33F-6C53-4D7C-8298-74F2F9CFEFEC}" destId="{6606250D-75F9-4CCA-B6E5-494B4469DE5B}" srcOrd="1" destOrd="0" presId="urn:microsoft.com/office/officeart/2008/layout/AlternatingHexagons"/>
    <dgm:cxn modelId="{FCF2B20D-7424-4426-8958-F446B997B90B}" type="presParOf" srcId="{28E0D33F-6C53-4D7C-8298-74F2F9CFEFEC}" destId="{A6A0BAB3-3705-48E9-ADDD-C9E13082F2FE}" srcOrd="2" destOrd="0" presId="urn:microsoft.com/office/officeart/2008/layout/AlternatingHexagons"/>
    <dgm:cxn modelId="{C3232F7F-D228-4E2F-BE48-6631C910356E}" type="presParOf" srcId="{28E0D33F-6C53-4D7C-8298-74F2F9CFEFEC}" destId="{90E4F595-C5D4-413C-8C3F-82FB0CCDDFD6}" srcOrd="3" destOrd="0" presId="urn:microsoft.com/office/officeart/2008/layout/AlternatingHexagons"/>
    <dgm:cxn modelId="{EA0FB5F4-EE62-489E-A269-BF4B8D547644}"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rgbClr val="FFFF99"/>
        </a:solidFill>
      </dgm:spPr>
      <dgm:t>
        <a:bodyPr/>
        <a:lstStyle/>
        <a:p>
          <a:r>
            <a:rPr lang="en-US" sz="2800" dirty="0" smtClean="0">
              <a:solidFill>
                <a:schemeClr val="tx1"/>
              </a:solidFill>
            </a:rPr>
            <a:t>Nelson</a:t>
          </a:r>
        </a:p>
        <a:p>
          <a:r>
            <a:rPr lang="en-US" sz="2600" dirty="0" smtClean="0">
              <a:solidFill>
                <a:schemeClr val="tx1"/>
              </a:solidFill>
            </a:rPr>
            <a:t>(36%)</a:t>
          </a:r>
          <a:endParaRPr lang="en-US" sz="2600"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500" dirty="0" smtClean="0"/>
            <a:t>Virginia</a:t>
          </a:r>
        </a:p>
        <a:p>
          <a:pPr>
            <a:lnSpc>
              <a:spcPct val="150000"/>
            </a:lnSpc>
          </a:pPr>
          <a:r>
            <a:rPr lang="en-US" sz="2600" dirty="0" smtClean="0"/>
            <a:t>(11%)</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10537" custScaleY="169626" custLinFactX="-42326" custLinFactNeighborX="-100000" custLinFactNeighborY="1022">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20256" custScaleY="167180" custLinFactNeighborX="84244" custLinFactNeighborY="-2844"/>
      <dgm:spPr/>
      <dgm:t>
        <a:bodyPr/>
        <a:lstStyle/>
        <a:p>
          <a:endParaRPr lang="en-US"/>
        </a:p>
      </dgm:t>
    </dgm:pt>
  </dgm:ptLst>
  <dgm:cxnLst>
    <dgm:cxn modelId="{A6239181-3C16-4B31-AE38-E0A71A63C3E8}" type="presOf" srcId="{530901E8-541A-4301-9B0F-80820CCAD55D}" destId="{DB13369F-3425-4DE2-A327-E32BBDC777E2}" srcOrd="0" destOrd="0" presId="urn:microsoft.com/office/officeart/2008/layout/AlternatingHexagons"/>
    <dgm:cxn modelId="{FDE13735-C9DA-4715-A230-67B39A280F35}" type="presOf" srcId="{C770543A-EB95-4B07-96D6-98292318F117}" destId="{A9998F7E-6CFD-4F3D-B28B-134BE7F4469D}" srcOrd="0" destOrd="0" presId="urn:microsoft.com/office/officeart/2008/layout/AlternatingHexagons"/>
    <dgm:cxn modelId="{1EBF0FCC-C607-4402-9990-91AEB0D5D033}"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EA3FB056-8F61-4EA0-ABD0-5B2A67AADDD0}" type="presParOf" srcId="{A9998F7E-6CFD-4F3D-B28B-134BE7F4469D}" destId="{28E0D33F-6C53-4D7C-8298-74F2F9CFEFEC}" srcOrd="0" destOrd="0" presId="urn:microsoft.com/office/officeart/2008/layout/AlternatingHexagons"/>
    <dgm:cxn modelId="{AE3DBB52-89DF-4234-AE23-095093CF7CF8}" type="presParOf" srcId="{28E0D33F-6C53-4D7C-8298-74F2F9CFEFEC}" destId="{190AD4B5-9661-42D0-9C70-112BEF9E2044}" srcOrd="0" destOrd="0" presId="urn:microsoft.com/office/officeart/2008/layout/AlternatingHexagons"/>
    <dgm:cxn modelId="{318A4A88-1C9E-48EE-976A-20B69349EABB}" type="presParOf" srcId="{28E0D33F-6C53-4D7C-8298-74F2F9CFEFEC}" destId="{6606250D-75F9-4CCA-B6E5-494B4469DE5B}" srcOrd="1" destOrd="0" presId="urn:microsoft.com/office/officeart/2008/layout/AlternatingHexagons"/>
    <dgm:cxn modelId="{093B41D6-1FD1-48DD-B888-69733DD5FEBB}" type="presParOf" srcId="{28E0D33F-6C53-4D7C-8298-74F2F9CFEFEC}" destId="{A6A0BAB3-3705-48E9-ADDD-C9E13082F2FE}" srcOrd="2" destOrd="0" presId="urn:microsoft.com/office/officeart/2008/layout/AlternatingHexagons"/>
    <dgm:cxn modelId="{6B1152E2-FBBC-44B0-86CE-74B248BDD8C0}" type="presParOf" srcId="{28E0D33F-6C53-4D7C-8298-74F2F9CFEFEC}" destId="{90E4F595-C5D4-413C-8C3F-82FB0CCDDFD6}" srcOrd="3" destOrd="0" presId="urn:microsoft.com/office/officeart/2008/layout/AlternatingHexagons"/>
    <dgm:cxn modelId="{D3BD4882-CBD8-4515-BC2D-0BBDE0E227FB}"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rgbClr val="FFFF99"/>
        </a:solidFill>
      </dgm:spPr>
      <dgm:t>
        <a:bodyPr/>
        <a:lstStyle/>
        <a:p>
          <a:r>
            <a:rPr lang="en-US" sz="2800" dirty="0" smtClean="0">
              <a:solidFill>
                <a:schemeClr val="tx1"/>
              </a:solidFill>
            </a:rPr>
            <a:t>Nelson</a:t>
          </a:r>
        </a:p>
        <a:p>
          <a:r>
            <a:rPr lang="en-US" sz="2600" dirty="0" smtClean="0">
              <a:solidFill>
                <a:schemeClr val="tx1"/>
              </a:solidFill>
            </a:rPr>
            <a:t>(43)</a:t>
          </a:r>
          <a:endParaRPr lang="en-US" sz="2600"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5">
            <a:lumMod val="75000"/>
          </a:schemeClr>
        </a:solidFill>
      </dgm:spPr>
      <dgm:t>
        <a:bodyPr/>
        <a:lstStyle/>
        <a:p>
          <a:pPr>
            <a:lnSpc>
              <a:spcPct val="150000"/>
            </a:lnSpc>
          </a:pPr>
          <a:r>
            <a:rPr lang="en-US" sz="2500" dirty="0" smtClean="0"/>
            <a:t>TJHD</a:t>
          </a:r>
        </a:p>
        <a:p>
          <a:pPr>
            <a:lnSpc>
              <a:spcPct val="150000"/>
            </a:lnSpc>
          </a:pPr>
          <a:r>
            <a:rPr lang="en-US" sz="2600" dirty="0" smtClean="0"/>
            <a:t>(264)</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72184" custScaleY="169626" custLinFactX="-64034"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65328" custScaleY="167180" custLinFactX="64207" custLinFactNeighborX="100000" custLinFactNeighborY="-1319"/>
      <dgm:spPr/>
      <dgm:t>
        <a:bodyPr/>
        <a:lstStyle/>
        <a:p>
          <a:endParaRPr lang="en-US"/>
        </a:p>
      </dgm:t>
    </dgm:pt>
  </dgm:ptLst>
  <dgm:cxnLst>
    <dgm:cxn modelId="{EEC854D3-33CD-46F7-B438-0F7822814A41}"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7F48C51D-B355-4923-A377-BC41F5F6ADF3}" type="presOf" srcId="{DD46E45C-E087-465C-8140-7CF4129333F9}" destId="{190AD4B5-9661-42D0-9C70-112BEF9E2044}" srcOrd="0" destOrd="0" presId="urn:microsoft.com/office/officeart/2008/layout/AlternatingHexagons"/>
    <dgm:cxn modelId="{F7109069-7D98-48D3-93B7-4422283C6F2C}" type="presOf" srcId="{530901E8-541A-4301-9B0F-80820CCAD55D}" destId="{DB13369F-3425-4DE2-A327-E32BBDC777E2}" srcOrd="0" destOrd="0" presId="urn:microsoft.com/office/officeart/2008/layout/AlternatingHexagons"/>
    <dgm:cxn modelId="{9AE57695-E2E1-4837-9F46-C7F7F9C498F5}" type="presParOf" srcId="{A9998F7E-6CFD-4F3D-B28B-134BE7F4469D}" destId="{28E0D33F-6C53-4D7C-8298-74F2F9CFEFEC}" srcOrd="0" destOrd="0" presId="urn:microsoft.com/office/officeart/2008/layout/AlternatingHexagons"/>
    <dgm:cxn modelId="{4602983F-5FFD-4F20-A7B4-F1B85CD97124}" type="presParOf" srcId="{28E0D33F-6C53-4D7C-8298-74F2F9CFEFEC}" destId="{190AD4B5-9661-42D0-9C70-112BEF9E2044}" srcOrd="0" destOrd="0" presId="urn:microsoft.com/office/officeart/2008/layout/AlternatingHexagons"/>
    <dgm:cxn modelId="{37A77E25-B2F8-482B-B459-9A145EAB3473}" type="presParOf" srcId="{28E0D33F-6C53-4D7C-8298-74F2F9CFEFEC}" destId="{6606250D-75F9-4CCA-B6E5-494B4469DE5B}" srcOrd="1" destOrd="0" presId="urn:microsoft.com/office/officeart/2008/layout/AlternatingHexagons"/>
    <dgm:cxn modelId="{DAC9FB79-ED49-4144-A46A-1BCE49CDB5CB}" type="presParOf" srcId="{28E0D33F-6C53-4D7C-8298-74F2F9CFEFEC}" destId="{A6A0BAB3-3705-48E9-ADDD-C9E13082F2FE}" srcOrd="2" destOrd="0" presId="urn:microsoft.com/office/officeart/2008/layout/AlternatingHexagons"/>
    <dgm:cxn modelId="{F9B3F0BF-EA7D-4B53-959C-AEA9E480EE48}" type="presParOf" srcId="{28E0D33F-6C53-4D7C-8298-74F2F9CFEFEC}" destId="{90E4F595-C5D4-413C-8C3F-82FB0CCDDFD6}" srcOrd="3" destOrd="0" presId="urn:microsoft.com/office/officeart/2008/layout/AlternatingHexagons"/>
    <dgm:cxn modelId="{89C3E12A-7F48-4D20-ABB9-A49678FD34F7}"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rgbClr val="FFFF99"/>
        </a:solidFill>
      </dgm:spPr>
      <dgm:t>
        <a:bodyPr/>
        <a:lstStyle/>
        <a:p>
          <a:r>
            <a:rPr lang="en-US" sz="2000" dirty="0" smtClean="0">
              <a:solidFill>
                <a:schemeClr val="tx1"/>
              </a:solidFill>
            </a:rPr>
            <a:t>Nelson</a:t>
          </a:r>
        </a:p>
        <a:p>
          <a:r>
            <a:rPr lang="en-US" sz="2600" dirty="0" smtClean="0">
              <a:solidFill>
                <a:schemeClr val="tx1"/>
              </a:solidFill>
            </a:rPr>
            <a:t>(30%)</a:t>
          </a:r>
          <a:endParaRPr lang="en-US" sz="2600"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000" dirty="0" smtClean="0"/>
            <a:t>Virginia</a:t>
          </a:r>
        </a:p>
        <a:p>
          <a:pPr>
            <a:lnSpc>
              <a:spcPct val="150000"/>
            </a:lnSpc>
          </a:pPr>
          <a:r>
            <a:rPr lang="en-US" sz="2600" dirty="0" smtClean="0"/>
            <a:t>(33%)</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72184" custScaleY="169626" custLinFactX="-64034"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65328" custScaleY="167180" custLinFactX="64207" custLinFactNeighborX="100000" custLinFactNeighborY="-1319"/>
      <dgm:spPr/>
      <dgm:t>
        <a:bodyPr/>
        <a:lstStyle/>
        <a:p>
          <a:endParaRPr lang="en-US"/>
        </a:p>
      </dgm:t>
    </dgm:pt>
  </dgm:ptLst>
  <dgm:cxnLst>
    <dgm:cxn modelId="{20FA90D9-1AB1-4083-928A-7EA869803E3A}" type="presOf" srcId="{DD46E45C-E087-465C-8140-7CF4129333F9}" destId="{190AD4B5-9661-42D0-9C70-112BEF9E2044}" srcOrd="0" destOrd="0" presId="urn:microsoft.com/office/officeart/2008/layout/AlternatingHexagons"/>
    <dgm:cxn modelId="{43C6E04F-4264-4A5D-BD3B-8257CC5A374B}"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4CB357C5-FCE5-44BD-89CD-7EB8B2301961}" type="presOf" srcId="{C770543A-EB95-4B07-96D6-98292318F117}" destId="{A9998F7E-6CFD-4F3D-B28B-134BE7F4469D}" srcOrd="0" destOrd="0" presId="urn:microsoft.com/office/officeart/2008/layout/AlternatingHexagons"/>
    <dgm:cxn modelId="{FF6B538E-242B-460D-B0E4-AD73F0F9BC2F}" type="presParOf" srcId="{A9998F7E-6CFD-4F3D-B28B-134BE7F4469D}" destId="{28E0D33F-6C53-4D7C-8298-74F2F9CFEFEC}" srcOrd="0" destOrd="0" presId="urn:microsoft.com/office/officeart/2008/layout/AlternatingHexagons"/>
    <dgm:cxn modelId="{0CAC1063-C8F7-4C2B-91C2-6A5195F8CD18}" type="presParOf" srcId="{28E0D33F-6C53-4D7C-8298-74F2F9CFEFEC}" destId="{190AD4B5-9661-42D0-9C70-112BEF9E2044}" srcOrd="0" destOrd="0" presId="urn:microsoft.com/office/officeart/2008/layout/AlternatingHexagons"/>
    <dgm:cxn modelId="{2FC25DF0-43ED-4374-995D-1D9261D0A4B7}" type="presParOf" srcId="{28E0D33F-6C53-4D7C-8298-74F2F9CFEFEC}" destId="{6606250D-75F9-4CCA-B6E5-494B4469DE5B}" srcOrd="1" destOrd="0" presId="urn:microsoft.com/office/officeart/2008/layout/AlternatingHexagons"/>
    <dgm:cxn modelId="{088FF1D1-2F4B-463B-9364-8FB8CDEF75AC}" type="presParOf" srcId="{28E0D33F-6C53-4D7C-8298-74F2F9CFEFEC}" destId="{A6A0BAB3-3705-48E9-ADDD-C9E13082F2FE}" srcOrd="2" destOrd="0" presId="urn:microsoft.com/office/officeart/2008/layout/AlternatingHexagons"/>
    <dgm:cxn modelId="{2FE10A78-DCD2-47C5-98D6-BB9A34831067}" type="presParOf" srcId="{28E0D33F-6C53-4D7C-8298-74F2F9CFEFEC}" destId="{90E4F595-C5D4-413C-8C3F-82FB0CCDDFD6}" srcOrd="3" destOrd="0" presId="urn:microsoft.com/office/officeart/2008/layout/AlternatingHexagons"/>
    <dgm:cxn modelId="{5B3A7A79-5135-4F23-81BC-4D5D00F76995}"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a:solidFill>
          <a:srgbClr val="FFFF99"/>
        </a:solidFill>
      </dgm:spPr>
      <dgm:t>
        <a:bodyPr/>
        <a:lstStyle/>
        <a:p>
          <a:r>
            <a:rPr lang="en-US" dirty="0" smtClean="0">
              <a:solidFill>
                <a:schemeClr val="tx1"/>
              </a:solidFill>
            </a:rPr>
            <a:t>Nelson</a:t>
          </a:r>
        </a:p>
        <a:p>
          <a:r>
            <a:rPr lang="en-US" dirty="0" smtClean="0">
              <a:solidFill>
                <a:schemeClr val="tx1"/>
              </a:solidFill>
            </a:rPr>
            <a:t>(0.8%)</a:t>
          </a:r>
          <a:endParaRPr lang="en-US"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accent5">
            <a:lumMod val="75000"/>
          </a:schemeClr>
        </a:solidFill>
      </dgm:spPr>
      <dgm:t>
        <a:bodyPr/>
        <a:lstStyle/>
        <a:p>
          <a:r>
            <a:rPr lang="en-US" dirty="0" smtClean="0"/>
            <a:t>TJHD </a:t>
          </a:r>
        </a:p>
        <a:p>
          <a:r>
            <a:rPr lang="en-US" dirty="0" smtClean="0"/>
            <a:t>(2%)</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3E2F620C-934E-4B79-9795-A62A28B85A34}" type="presOf" srcId="{C770543A-EB95-4B07-96D6-98292318F117}" destId="{A9998F7E-6CFD-4F3D-B28B-134BE7F4469D}" srcOrd="0" destOrd="0" presId="urn:microsoft.com/office/officeart/2008/layout/AlternatingHexagons"/>
    <dgm:cxn modelId="{A6EFEEB0-A7F0-4073-B1FB-3E0116A9C69B}" type="presOf" srcId="{DD46E45C-E087-465C-8140-7CF4129333F9}" destId="{190AD4B5-9661-42D0-9C70-112BEF9E2044}" srcOrd="0" destOrd="0" presId="urn:microsoft.com/office/officeart/2008/layout/AlternatingHexagons"/>
    <dgm:cxn modelId="{23200873-0C01-47A2-9EF9-499CE0C3CE47}"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3FF2D945-D57C-4701-B382-7622D1656DEE}" type="presParOf" srcId="{A9998F7E-6CFD-4F3D-B28B-134BE7F4469D}" destId="{28E0D33F-6C53-4D7C-8298-74F2F9CFEFEC}" srcOrd="0" destOrd="0" presId="urn:microsoft.com/office/officeart/2008/layout/AlternatingHexagons"/>
    <dgm:cxn modelId="{9DE3EB8B-6A1E-40CE-8D06-91365DEB8FA6}" type="presParOf" srcId="{28E0D33F-6C53-4D7C-8298-74F2F9CFEFEC}" destId="{190AD4B5-9661-42D0-9C70-112BEF9E2044}" srcOrd="0" destOrd="0" presId="urn:microsoft.com/office/officeart/2008/layout/AlternatingHexagons"/>
    <dgm:cxn modelId="{AD968F56-A614-43C6-A720-E5BEA04178E1}" type="presParOf" srcId="{28E0D33F-6C53-4D7C-8298-74F2F9CFEFEC}" destId="{6606250D-75F9-4CCA-B6E5-494B4469DE5B}" srcOrd="1" destOrd="0" presId="urn:microsoft.com/office/officeart/2008/layout/AlternatingHexagons"/>
    <dgm:cxn modelId="{7A867B2D-3793-447E-B64F-C5D12AB4F9F6}" type="presParOf" srcId="{28E0D33F-6C53-4D7C-8298-74F2F9CFEFEC}" destId="{A6A0BAB3-3705-48E9-ADDD-C9E13082F2FE}" srcOrd="2" destOrd="0" presId="urn:microsoft.com/office/officeart/2008/layout/AlternatingHexagons"/>
    <dgm:cxn modelId="{4A61AA3C-F00E-4E23-B914-3B5F09E1C6A1}" type="presParOf" srcId="{28E0D33F-6C53-4D7C-8298-74F2F9CFEFEC}" destId="{90E4F595-C5D4-413C-8C3F-82FB0CCDDFD6}" srcOrd="3" destOrd="0" presId="urn:microsoft.com/office/officeart/2008/layout/AlternatingHexagons"/>
    <dgm:cxn modelId="{728B8380-D0BF-410D-AEA7-840B89CD9FB8}"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dgm:spPr>
        <a:solidFill>
          <a:srgbClr val="FFFF99"/>
        </a:solidFill>
      </dgm:spPr>
      <dgm:t>
        <a:bodyPr/>
        <a:lstStyle/>
        <a:p>
          <a:r>
            <a:rPr lang="en-US" dirty="0" smtClean="0">
              <a:solidFill>
                <a:schemeClr val="tx1"/>
              </a:solidFill>
            </a:rPr>
            <a:t>Nelson</a:t>
          </a:r>
        </a:p>
        <a:p>
          <a:r>
            <a:rPr lang="en-US" dirty="0" smtClean="0">
              <a:solidFill>
                <a:schemeClr val="tx1"/>
              </a:solidFill>
            </a:rPr>
            <a:t>(75%)</a:t>
          </a:r>
          <a:endParaRPr lang="en-US"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dgm:spPr>
        <a:solidFill>
          <a:schemeClr val="accent5">
            <a:lumMod val="75000"/>
          </a:schemeClr>
        </a:solidFill>
      </dgm:spPr>
      <dgm:t>
        <a:bodyPr/>
        <a:lstStyle/>
        <a:p>
          <a:r>
            <a:rPr lang="en-US" dirty="0" smtClean="0"/>
            <a:t>TJHD</a:t>
          </a:r>
        </a:p>
        <a:p>
          <a:r>
            <a:rPr lang="en-US" dirty="0" smtClean="0"/>
            <a:t>(14%)</a:t>
          </a:r>
          <a:endParaRPr lang="en-US"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71674" custScaleY="159200" custLinFactNeighborX="-70660" custLinFactNeighborY="-376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5494" custScaleY="166694" custLinFactNeighborX="8636" custLinFactNeighborY="-3768"/>
      <dgm:spPr/>
      <dgm:t>
        <a:bodyPr/>
        <a:lstStyle/>
        <a:p>
          <a:endParaRPr lang="en-US"/>
        </a:p>
      </dgm:t>
    </dgm:pt>
  </dgm:ptLst>
  <dgm:cxnLst>
    <dgm:cxn modelId="{D117DF24-3B0D-433F-A8C8-3459D026348E}" type="presOf" srcId="{C770543A-EB95-4B07-96D6-98292318F117}" destId="{A9998F7E-6CFD-4F3D-B28B-134BE7F4469D}" srcOrd="0" destOrd="0" presId="urn:microsoft.com/office/officeart/2008/layout/AlternatingHexagons"/>
    <dgm:cxn modelId="{58FB906D-2DEE-47C8-B25D-755A522E1053}"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27196637-A18C-4DE7-B203-4318FD12287F}" type="presOf" srcId="{530901E8-541A-4301-9B0F-80820CCAD55D}" destId="{DB13369F-3425-4DE2-A327-E32BBDC777E2}" srcOrd="0" destOrd="0" presId="urn:microsoft.com/office/officeart/2008/layout/AlternatingHexagons"/>
    <dgm:cxn modelId="{289F211F-B02F-4BB1-87FC-83D8DDACCFA0}" type="presParOf" srcId="{A9998F7E-6CFD-4F3D-B28B-134BE7F4469D}" destId="{28E0D33F-6C53-4D7C-8298-74F2F9CFEFEC}" srcOrd="0" destOrd="0" presId="urn:microsoft.com/office/officeart/2008/layout/AlternatingHexagons"/>
    <dgm:cxn modelId="{6101256D-9339-46D0-A15B-6795FE0C4BDA}" type="presParOf" srcId="{28E0D33F-6C53-4D7C-8298-74F2F9CFEFEC}" destId="{190AD4B5-9661-42D0-9C70-112BEF9E2044}" srcOrd="0" destOrd="0" presId="urn:microsoft.com/office/officeart/2008/layout/AlternatingHexagons"/>
    <dgm:cxn modelId="{F39EBC20-D1FC-453F-9F5C-62C11A979666}" type="presParOf" srcId="{28E0D33F-6C53-4D7C-8298-74F2F9CFEFEC}" destId="{6606250D-75F9-4CCA-B6E5-494B4469DE5B}" srcOrd="1" destOrd="0" presId="urn:microsoft.com/office/officeart/2008/layout/AlternatingHexagons"/>
    <dgm:cxn modelId="{C9B03089-9FA2-44AA-9304-4694F33F8BEA}" type="presParOf" srcId="{28E0D33F-6C53-4D7C-8298-74F2F9CFEFEC}" destId="{A6A0BAB3-3705-48E9-ADDD-C9E13082F2FE}" srcOrd="2" destOrd="0" presId="urn:microsoft.com/office/officeart/2008/layout/AlternatingHexagons"/>
    <dgm:cxn modelId="{099364D3-947B-4A76-A337-1D1ACFAD9C5C}" type="presParOf" srcId="{28E0D33F-6C53-4D7C-8298-74F2F9CFEFEC}" destId="{90E4F595-C5D4-413C-8C3F-82FB0CCDDFD6}" srcOrd="3" destOrd="0" presId="urn:microsoft.com/office/officeart/2008/layout/AlternatingHexagons"/>
    <dgm:cxn modelId="{0CE752DB-8B36-43F7-B337-E53AE7892959}"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rgbClr val="FFFF99"/>
        </a:solidFill>
      </dgm:spPr>
      <dgm:t>
        <a:bodyPr/>
        <a:lstStyle/>
        <a:p>
          <a:r>
            <a:rPr lang="en-US" sz="2800" dirty="0" smtClean="0">
              <a:solidFill>
                <a:schemeClr val="tx1"/>
              </a:solidFill>
            </a:rPr>
            <a:t>Nelson</a:t>
          </a:r>
        </a:p>
        <a:p>
          <a:r>
            <a:rPr lang="en-US" sz="2800" b="1" dirty="0" smtClean="0">
              <a:solidFill>
                <a:schemeClr val="tx1"/>
              </a:solidFill>
            </a:rPr>
            <a:t>67%</a:t>
          </a:r>
          <a:endParaRPr lang="en-US" sz="2800" b="1"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5">
            <a:lumMod val="50000"/>
          </a:schemeClr>
        </a:solidFill>
      </dgm:spPr>
      <dgm:t>
        <a:bodyPr/>
        <a:lstStyle/>
        <a:p>
          <a:r>
            <a:rPr lang="en-US" sz="2800" dirty="0" smtClean="0"/>
            <a:t>TJHD </a:t>
          </a:r>
        </a:p>
        <a:p>
          <a:r>
            <a:rPr lang="en-US" sz="2800" b="1" dirty="0" smtClean="0"/>
            <a:t>59%</a:t>
          </a:r>
          <a:endParaRPr lang="en-US" sz="2800" b="1"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81759" custScaleY="116457" custLinFactNeighborX="-76902" custLinFactNeighborY="-2797">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214489" custScaleY="122001" custLinFactNeighborX="57954" custLinFactNeighborY="-25"/>
      <dgm:spPr/>
      <dgm:t>
        <a:bodyPr/>
        <a:lstStyle/>
        <a:p>
          <a:endParaRPr lang="en-US"/>
        </a:p>
      </dgm:t>
    </dgm:pt>
  </dgm:ptLst>
  <dgm:cxnLst>
    <dgm:cxn modelId="{2D549A5A-32B2-4911-9CDE-58FFA86F648F}" type="presOf" srcId="{C770543A-EB95-4B07-96D6-98292318F117}" destId="{A9998F7E-6CFD-4F3D-B28B-134BE7F4469D}" srcOrd="0" destOrd="0" presId="urn:microsoft.com/office/officeart/2008/layout/AlternatingHexagons"/>
    <dgm:cxn modelId="{FC52369B-810A-4E03-A92D-B87E57D7AD81}"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635FFC89-59B0-4287-B6AA-0187E0ABC3AA}" type="presOf" srcId="{530901E8-541A-4301-9B0F-80820CCAD55D}" destId="{DB13369F-3425-4DE2-A327-E32BBDC777E2}" srcOrd="0" destOrd="0" presId="urn:microsoft.com/office/officeart/2008/layout/AlternatingHexagons"/>
    <dgm:cxn modelId="{F0CD4C98-40E9-4AFB-85F1-90D14FA79C02}" type="presParOf" srcId="{A9998F7E-6CFD-4F3D-B28B-134BE7F4469D}" destId="{28E0D33F-6C53-4D7C-8298-74F2F9CFEFEC}" srcOrd="0" destOrd="0" presId="urn:microsoft.com/office/officeart/2008/layout/AlternatingHexagons"/>
    <dgm:cxn modelId="{57DF5B36-1C01-4DF9-9646-09532150B82C}" type="presParOf" srcId="{28E0D33F-6C53-4D7C-8298-74F2F9CFEFEC}" destId="{190AD4B5-9661-42D0-9C70-112BEF9E2044}" srcOrd="0" destOrd="0" presId="urn:microsoft.com/office/officeart/2008/layout/AlternatingHexagons"/>
    <dgm:cxn modelId="{EEC71A90-FE0F-4344-9D11-34CA1C67CD93}" type="presParOf" srcId="{28E0D33F-6C53-4D7C-8298-74F2F9CFEFEC}" destId="{6606250D-75F9-4CCA-B6E5-494B4469DE5B}" srcOrd="1" destOrd="0" presId="urn:microsoft.com/office/officeart/2008/layout/AlternatingHexagons"/>
    <dgm:cxn modelId="{CD15B798-7EB7-4548-8CFC-43252534C3AB}" type="presParOf" srcId="{28E0D33F-6C53-4D7C-8298-74F2F9CFEFEC}" destId="{A6A0BAB3-3705-48E9-ADDD-C9E13082F2FE}" srcOrd="2" destOrd="0" presId="urn:microsoft.com/office/officeart/2008/layout/AlternatingHexagons"/>
    <dgm:cxn modelId="{774594DF-0902-4849-9B5D-EDBE56F81D22}" type="presParOf" srcId="{28E0D33F-6C53-4D7C-8298-74F2F9CFEFEC}" destId="{90E4F595-C5D4-413C-8C3F-82FB0CCDDFD6}" srcOrd="3" destOrd="0" presId="urn:microsoft.com/office/officeart/2008/layout/AlternatingHexagons"/>
    <dgm:cxn modelId="{626B27E2-C564-47DB-9890-0D74106DBAAC}" type="presParOf" srcId="{28E0D33F-6C53-4D7C-8298-74F2F9CFEFEC}" destId="{DB13369F-3425-4DE2-A327-E32BBDC777E2}"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rgbClr val="FFFF99"/>
        </a:solidFill>
      </dgm:spPr>
      <dgm:t>
        <a:bodyPr/>
        <a:lstStyle/>
        <a:p>
          <a:r>
            <a:rPr lang="en-US" sz="2100" dirty="0" smtClean="0">
              <a:solidFill>
                <a:schemeClr val="tx1"/>
              </a:solidFill>
            </a:rPr>
            <a:t>Nelson-Water Systems </a:t>
          </a:r>
          <a:r>
            <a:rPr lang="en-US" sz="2100" b="1" dirty="0" smtClean="0">
              <a:solidFill>
                <a:schemeClr val="tx1"/>
              </a:solidFill>
            </a:rPr>
            <a:t>with Fluoride</a:t>
          </a:r>
        </a:p>
        <a:p>
          <a:r>
            <a:rPr lang="en-US" sz="2800" b="1" dirty="0" smtClean="0">
              <a:solidFill>
                <a:schemeClr val="tx1"/>
              </a:solidFill>
            </a:rPr>
            <a:t>4</a:t>
          </a:r>
          <a:endParaRPr lang="en-US" sz="2800" b="1"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5">
            <a:lumMod val="50000"/>
          </a:schemeClr>
        </a:solidFill>
      </dgm:spPr>
      <dgm:t>
        <a:bodyPr/>
        <a:lstStyle/>
        <a:p>
          <a:r>
            <a:rPr lang="en-US" sz="2100" dirty="0" smtClean="0"/>
            <a:t>Nelson-Water Systems with </a:t>
          </a:r>
          <a:r>
            <a:rPr lang="en-US" sz="2100" b="1" dirty="0" smtClean="0"/>
            <a:t>no / low Fluoride</a:t>
          </a:r>
          <a:endParaRPr lang="en-US" sz="1700" b="1" dirty="0" smtClean="0"/>
        </a:p>
        <a:p>
          <a:r>
            <a:rPr lang="en-US" sz="2800" b="1" dirty="0" smtClean="0"/>
            <a:t>4</a:t>
          </a:r>
          <a:endParaRPr lang="en-US" sz="2800" b="1"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52304" custScaleY="116457" custLinFactNeighborX="-57523" custLinFactNeighborY="-2830">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41173" custScaleY="122001" custLinFactNeighborX="21912" custLinFactNeighborY="-58"/>
      <dgm:spPr/>
      <dgm:t>
        <a:bodyPr/>
        <a:lstStyle/>
        <a:p>
          <a:endParaRPr lang="en-US"/>
        </a:p>
      </dgm:t>
    </dgm:pt>
  </dgm:ptLst>
  <dgm:cxnLst>
    <dgm:cxn modelId="{3FB2C52E-113F-453D-BD77-4657B0E49E58}" type="presOf" srcId="{530901E8-541A-4301-9B0F-80820CCAD55D}" destId="{DB13369F-3425-4DE2-A327-E32BBDC777E2}" srcOrd="0" destOrd="0" presId="urn:microsoft.com/office/officeart/2008/layout/AlternatingHexagons"/>
    <dgm:cxn modelId="{2D7BED4A-7B9B-4E88-9157-7B4C95E7B8BF}" type="presOf" srcId="{DD46E45C-E087-465C-8140-7CF4129333F9}" destId="{190AD4B5-9661-42D0-9C70-112BEF9E2044}" srcOrd="0" destOrd="0" presId="urn:microsoft.com/office/officeart/2008/layout/AlternatingHexagons"/>
    <dgm:cxn modelId="{0A37E34B-67C2-4888-87FC-A2A89412696B}"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CDBC1B97-4BC4-4264-AEA4-D7843BDC2D58}" type="presParOf" srcId="{A9998F7E-6CFD-4F3D-B28B-134BE7F4469D}" destId="{28E0D33F-6C53-4D7C-8298-74F2F9CFEFEC}" srcOrd="0" destOrd="0" presId="urn:microsoft.com/office/officeart/2008/layout/AlternatingHexagons"/>
    <dgm:cxn modelId="{53508BEE-AF28-416C-BA29-6174A6CB56EE}" type="presParOf" srcId="{28E0D33F-6C53-4D7C-8298-74F2F9CFEFEC}" destId="{190AD4B5-9661-42D0-9C70-112BEF9E2044}" srcOrd="0" destOrd="0" presId="urn:microsoft.com/office/officeart/2008/layout/AlternatingHexagons"/>
    <dgm:cxn modelId="{B9832C24-D7F3-43A2-8E81-C8576679E1AD}" type="presParOf" srcId="{28E0D33F-6C53-4D7C-8298-74F2F9CFEFEC}" destId="{6606250D-75F9-4CCA-B6E5-494B4469DE5B}" srcOrd="1" destOrd="0" presId="urn:microsoft.com/office/officeart/2008/layout/AlternatingHexagons"/>
    <dgm:cxn modelId="{374C2DC7-CEA3-4A99-B782-44A61D6086B7}" type="presParOf" srcId="{28E0D33F-6C53-4D7C-8298-74F2F9CFEFEC}" destId="{A6A0BAB3-3705-48E9-ADDD-C9E13082F2FE}" srcOrd="2" destOrd="0" presId="urn:microsoft.com/office/officeart/2008/layout/AlternatingHexagons"/>
    <dgm:cxn modelId="{21058670-99BC-48A4-B1AF-85F6E79B1BBC}" type="presParOf" srcId="{28E0D33F-6C53-4D7C-8298-74F2F9CFEFEC}" destId="{90E4F595-C5D4-413C-8C3F-82FB0CCDDFD6}" srcOrd="3" destOrd="0" presId="urn:microsoft.com/office/officeart/2008/layout/AlternatingHexagons"/>
    <dgm:cxn modelId="{C2C50B31-62D6-4B00-A545-C13421775500}" type="presParOf" srcId="{28E0D33F-6C53-4D7C-8298-74F2F9CFEFEC}" destId="{DB13369F-3425-4DE2-A327-E32BBDC777E2}" srcOrd="4" destOrd="0" presId="urn:microsoft.com/office/officeart/2008/layout/AlternatingHexagons"/>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chemeClr val="accent5">
            <a:lumMod val="60000"/>
            <a:lumOff val="40000"/>
          </a:schemeClr>
        </a:solidFill>
      </dgm:spPr>
      <dgm:t>
        <a:bodyPr/>
        <a:lstStyle/>
        <a:p>
          <a:r>
            <a:rPr lang="en-US" sz="2000" dirty="0" smtClean="0"/>
            <a:t>Nelson</a:t>
          </a:r>
        </a:p>
        <a:p>
          <a:r>
            <a:rPr lang="en-US" sz="2000" dirty="0" smtClean="0"/>
            <a:t>8.7</a:t>
          </a:r>
          <a:endParaRPr lang="en-US" sz="20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5">
            <a:lumMod val="50000"/>
          </a:schemeClr>
        </a:solidFill>
      </dgm:spPr>
      <dgm:t>
        <a:bodyPr/>
        <a:lstStyle/>
        <a:p>
          <a:r>
            <a:rPr lang="en-US" sz="2000" dirty="0" smtClean="0"/>
            <a:t>TJHD</a:t>
          </a:r>
        </a:p>
        <a:p>
          <a:r>
            <a:rPr lang="en-US" sz="2000" dirty="0" smtClean="0"/>
            <a:t>8.7</a:t>
          </a:r>
          <a:endParaRPr lang="en-US" sz="2000" dirty="0"/>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168060" custScaleY="58380" custLinFactNeighborX="-50344" custLinFactNeighborY="-16688">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189327" custScaleY="58497" custLinFactNeighborX="48842" custLinFactNeighborY="-16630"/>
      <dgm:spPr/>
      <dgm:t>
        <a:bodyPr/>
        <a:lstStyle/>
        <a:p>
          <a:endParaRPr lang="en-US"/>
        </a:p>
      </dgm:t>
    </dgm:pt>
  </dgm:ptLst>
  <dgm:cxnLst>
    <dgm:cxn modelId="{476438F2-6E82-4DA0-AC7D-C4845DF55D5C}" type="presOf" srcId="{530901E8-541A-4301-9B0F-80820CCAD55D}" destId="{DB13369F-3425-4DE2-A327-E32BBDC777E2}" srcOrd="0" destOrd="0" presId="urn:microsoft.com/office/officeart/2008/layout/AlternatingHexagons"/>
    <dgm:cxn modelId="{8F7CB08D-7F05-4CE2-AC56-4292A04919B7}" type="presOf" srcId="{DD46E45C-E087-465C-8140-7CF4129333F9}" destId="{190AD4B5-9661-42D0-9C70-112BEF9E2044}" srcOrd="0" destOrd="0" presId="urn:microsoft.com/office/officeart/2008/layout/AlternatingHexagons"/>
    <dgm:cxn modelId="{340BF865-E5D1-442B-9916-4C4B98D5B08F}"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7B20866B-6285-4A09-86D2-A57C2E592F1D}" type="presParOf" srcId="{A9998F7E-6CFD-4F3D-B28B-134BE7F4469D}" destId="{28E0D33F-6C53-4D7C-8298-74F2F9CFEFEC}" srcOrd="0" destOrd="0" presId="urn:microsoft.com/office/officeart/2008/layout/AlternatingHexagons"/>
    <dgm:cxn modelId="{5CCBA4F1-50E8-4775-81FB-A86373CE4BA4}" type="presParOf" srcId="{28E0D33F-6C53-4D7C-8298-74F2F9CFEFEC}" destId="{190AD4B5-9661-42D0-9C70-112BEF9E2044}" srcOrd="0" destOrd="0" presId="urn:microsoft.com/office/officeart/2008/layout/AlternatingHexagons"/>
    <dgm:cxn modelId="{57391F48-24DB-4054-A1E6-BDF944207094}" type="presParOf" srcId="{28E0D33F-6C53-4D7C-8298-74F2F9CFEFEC}" destId="{6606250D-75F9-4CCA-B6E5-494B4469DE5B}" srcOrd="1" destOrd="0" presId="urn:microsoft.com/office/officeart/2008/layout/AlternatingHexagons"/>
    <dgm:cxn modelId="{97F6F898-8503-47BA-81D8-29E5C299989E}" type="presParOf" srcId="{28E0D33F-6C53-4D7C-8298-74F2F9CFEFEC}" destId="{A6A0BAB3-3705-48E9-ADDD-C9E13082F2FE}" srcOrd="2" destOrd="0" presId="urn:microsoft.com/office/officeart/2008/layout/AlternatingHexagons"/>
    <dgm:cxn modelId="{4FD9234C-F386-4D0B-B087-1D37A345C18D}" type="presParOf" srcId="{28E0D33F-6C53-4D7C-8298-74F2F9CFEFEC}" destId="{90E4F595-C5D4-413C-8C3F-82FB0CCDDFD6}" srcOrd="3" destOrd="0" presId="urn:microsoft.com/office/officeart/2008/layout/AlternatingHexagons"/>
    <dgm:cxn modelId="{EC43D2ED-83D8-475A-B433-56E69CAAD4BD}"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rgbClr val="FFFF99"/>
        </a:solidFill>
      </dgm:spPr>
      <dgm:t>
        <a:bodyPr/>
        <a:lstStyle/>
        <a:p>
          <a:r>
            <a:rPr lang="en-US" sz="2800" b="1" dirty="0" smtClean="0">
              <a:solidFill>
                <a:schemeClr val="tx1"/>
              </a:solidFill>
            </a:rPr>
            <a:t>Nelson</a:t>
          </a:r>
        </a:p>
        <a:p>
          <a:r>
            <a:rPr lang="en-US" sz="2600" b="1" dirty="0" smtClean="0">
              <a:solidFill>
                <a:schemeClr val="tx1"/>
              </a:solidFill>
            </a:rPr>
            <a:t>1983</a:t>
          </a:r>
          <a:endParaRPr lang="en-US" sz="2600" b="1"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800" b="1" dirty="0" smtClean="0"/>
            <a:t>Virginia</a:t>
          </a:r>
        </a:p>
        <a:p>
          <a:pPr>
            <a:lnSpc>
              <a:spcPct val="150000"/>
            </a:lnSpc>
          </a:pPr>
          <a:r>
            <a:rPr lang="en-US" sz="2800" b="1" dirty="0" smtClean="0"/>
            <a:t>1980</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65194" custScaleY="169626" custLinFactX="-55054"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72369" custScaleY="167180" custLinFactX="42238" custLinFactNeighborX="100000" custLinFactNeighborY="1193"/>
      <dgm:spPr/>
      <dgm:t>
        <a:bodyPr/>
        <a:lstStyle/>
        <a:p>
          <a:endParaRPr lang="en-US"/>
        </a:p>
      </dgm:t>
    </dgm:pt>
  </dgm:ptLst>
  <dgm:cxnLst>
    <dgm:cxn modelId="{F9D056A3-51A8-4F72-928B-AB90ED7C0431}" type="presOf" srcId="{DD46E45C-E087-465C-8140-7CF4129333F9}" destId="{190AD4B5-9661-42D0-9C70-112BEF9E2044}" srcOrd="0" destOrd="0" presId="urn:microsoft.com/office/officeart/2008/layout/AlternatingHexagons"/>
    <dgm:cxn modelId="{A03A52E1-412F-4BFA-8166-6CCD66C27393}" type="presOf" srcId="{C770543A-EB95-4B07-96D6-98292318F117}" destId="{A9998F7E-6CFD-4F3D-B28B-134BE7F4469D}" srcOrd="0" destOrd="0" presId="urn:microsoft.com/office/officeart/2008/layout/AlternatingHexagons"/>
    <dgm:cxn modelId="{73AD03A1-16E6-4ED0-8A78-B2272DB5857B}"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3488EAFE-E5D1-4555-9983-F41F889FB0EC}" type="presParOf" srcId="{A9998F7E-6CFD-4F3D-B28B-134BE7F4469D}" destId="{28E0D33F-6C53-4D7C-8298-74F2F9CFEFEC}" srcOrd="0" destOrd="0" presId="urn:microsoft.com/office/officeart/2008/layout/AlternatingHexagons"/>
    <dgm:cxn modelId="{FB68B0A6-ABC7-4D83-990F-9B0F795018E6}" type="presParOf" srcId="{28E0D33F-6C53-4D7C-8298-74F2F9CFEFEC}" destId="{190AD4B5-9661-42D0-9C70-112BEF9E2044}" srcOrd="0" destOrd="0" presId="urn:microsoft.com/office/officeart/2008/layout/AlternatingHexagons"/>
    <dgm:cxn modelId="{AF3D5704-0C7B-46EF-B7BC-3D049DEB7AD1}" type="presParOf" srcId="{28E0D33F-6C53-4D7C-8298-74F2F9CFEFEC}" destId="{6606250D-75F9-4CCA-B6E5-494B4469DE5B}" srcOrd="1" destOrd="0" presId="urn:microsoft.com/office/officeart/2008/layout/AlternatingHexagons"/>
    <dgm:cxn modelId="{FA9239CF-1323-4DE0-83CA-AC59E3015394}" type="presParOf" srcId="{28E0D33F-6C53-4D7C-8298-74F2F9CFEFEC}" destId="{A6A0BAB3-3705-48E9-ADDD-C9E13082F2FE}" srcOrd="2" destOrd="0" presId="urn:microsoft.com/office/officeart/2008/layout/AlternatingHexagons"/>
    <dgm:cxn modelId="{03F98828-826F-4F64-8F9F-DAE038BFFC3C}" type="presParOf" srcId="{28E0D33F-6C53-4D7C-8298-74F2F9CFEFEC}" destId="{90E4F595-C5D4-413C-8C3F-82FB0CCDDFD6}" srcOrd="3" destOrd="0" presId="urn:microsoft.com/office/officeart/2008/layout/AlternatingHexagons"/>
    <dgm:cxn modelId="{9FC79BB9-64A1-4527-A85F-E5A2FE786A22}"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rgbClr val="FFFF99"/>
        </a:solidFill>
      </dgm:spPr>
      <dgm:t>
        <a:bodyPr/>
        <a:lstStyle/>
        <a:p>
          <a:r>
            <a:rPr lang="en-US" sz="2800" dirty="0" smtClean="0">
              <a:solidFill>
                <a:schemeClr val="tx1"/>
              </a:solidFill>
            </a:rPr>
            <a:t>Nelson</a:t>
          </a:r>
        </a:p>
        <a:p>
          <a:r>
            <a:rPr lang="en-US" sz="2600" dirty="0" smtClean="0">
              <a:solidFill>
                <a:schemeClr val="tx1"/>
              </a:solidFill>
            </a:rPr>
            <a:t>(49%)</a:t>
          </a:r>
          <a:endParaRPr lang="en-US" sz="2600"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500" dirty="0" smtClean="0"/>
            <a:t>Virginia </a:t>
          </a:r>
        </a:p>
        <a:p>
          <a:pPr>
            <a:lnSpc>
              <a:spcPct val="150000"/>
            </a:lnSpc>
          </a:pPr>
          <a:r>
            <a:rPr lang="en-US" sz="2600" dirty="0" smtClean="0"/>
            <a:t>(60%)</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10537" custScaleY="169626" custLinFactX="-42326" custLinFactNeighborX="-100000" custLinFactNeighborY="1022">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20256" custScaleY="167180" custLinFactNeighborX="84244" custLinFactNeighborY="7020"/>
      <dgm:spPr/>
      <dgm:t>
        <a:bodyPr/>
        <a:lstStyle/>
        <a:p>
          <a:endParaRPr lang="en-US"/>
        </a:p>
      </dgm:t>
    </dgm:pt>
  </dgm:ptLst>
  <dgm:cxnLst>
    <dgm:cxn modelId="{83827136-00D1-4793-963B-1EABF222E624}" type="presOf" srcId="{C770543A-EB95-4B07-96D6-98292318F117}" destId="{A9998F7E-6CFD-4F3D-B28B-134BE7F4469D}" srcOrd="0" destOrd="0" presId="urn:microsoft.com/office/officeart/2008/layout/AlternatingHexagons"/>
    <dgm:cxn modelId="{E51FAA6D-30F2-4AA5-BE79-88D455C41FD3}" type="presOf" srcId="{530901E8-541A-4301-9B0F-80820CCAD55D}" destId="{DB13369F-3425-4DE2-A327-E32BBDC777E2}" srcOrd="0" destOrd="0" presId="urn:microsoft.com/office/officeart/2008/layout/AlternatingHexagons"/>
    <dgm:cxn modelId="{7B701AAE-2A05-4831-93BA-36AF586D3C6F}"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7FDDE967-BB5C-4F03-B234-ED45E6703856}" type="presParOf" srcId="{A9998F7E-6CFD-4F3D-B28B-134BE7F4469D}" destId="{28E0D33F-6C53-4D7C-8298-74F2F9CFEFEC}" srcOrd="0" destOrd="0" presId="urn:microsoft.com/office/officeart/2008/layout/AlternatingHexagons"/>
    <dgm:cxn modelId="{73B2DA2D-31A4-4D1C-B24F-51C8FD8F38E4}" type="presParOf" srcId="{28E0D33F-6C53-4D7C-8298-74F2F9CFEFEC}" destId="{190AD4B5-9661-42D0-9C70-112BEF9E2044}" srcOrd="0" destOrd="0" presId="urn:microsoft.com/office/officeart/2008/layout/AlternatingHexagons"/>
    <dgm:cxn modelId="{B665BA9D-C785-485F-A005-A4504CBE94E4}" type="presParOf" srcId="{28E0D33F-6C53-4D7C-8298-74F2F9CFEFEC}" destId="{6606250D-75F9-4CCA-B6E5-494B4469DE5B}" srcOrd="1" destOrd="0" presId="urn:microsoft.com/office/officeart/2008/layout/AlternatingHexagons"/>
    <dgm:cxn modelId="{917211F0-31EF-472A-A8AE-859506C115BE}" type="presParOf" srcId="{28E0D33F-6C53-4D7C-8298-74F2F9CFEFEC}" destId="{A6A0BAB3-3705-48E9-ADDD-C9E13082F2FE}" srcOrd="2" destOrd="0" presId="urn:microsoft.com/office/officeart/2008/layout/AlternatingHexagons"/>
    <dgm:cxn modelId="{55F41AAD-9FB2-471B-8D8B-AFCC9FF64CF2}" type="presParOf" srcId="{28E0D33F-6C53-4D7C-8298-74F2F9CFEFEC}" destId="{90E4F595-C5D4-413C-8C3F-82FB0CCDDFD6}" srcOrd="3" destOrd="0" presId="urn:microsoft.com/office/officeart/2008/layout/AlternatingHexagons"/>
    <dgm:cxn modelId="{3A994300-C258-4F73-AC54-BFD65ADCA343}"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a:solidFill>
          <a:srgbClr val="FFFF99"/>
        </a:solidFill>
      </dgm:spPr>
      <dgm:t>
        <a:bodyPr/>
        <a:lstStyle/>
        <a:p>
          <a:r>
            <a:rPr lang="en-US" sz="2800" dirty="0" smtClean="0">
              <a:solidFill>
                <a:schemeClr val="tx1"/>
              </a:solidFill>
            </a:rPr>
            <a:t>Nelson</a:t>
          </a:r>
        </a:p>
        <a:p>
          <a:r>
            <a:rPr lang="en-US" sz="2600" dirty="0" smtClean="0">
              <a:solidFill>
                <a:schemeClr val="tx1"/>
              </a:solidFill>
            </a:rPr>
            <a:t>(16%)</a:t>
          </a:r>
          <a:endParaRPr lang="en-US" sz="2600" dirty="0">
            <a:solidFill>
              <a:schemeClr val="tx1"/>
            </a:solidFill>
          </a:endParaRPr>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tx2"/>
        </a:solidFill>
      </dgm:spPr>
      <dgm:t>
        <a:bodyPr/>
        <a:lstStyle/>
        <a:p>
          <a:pPr>
            <a:lnSpc>
              <a:spcPct val="150000"/>
            </a:lnSpc>
          </a:pPr>
          <a:r>
            <a:rPr lang="en-US" sz="2500" dirty="0" smtClean="0"/>
            <a:t>Virginia</a:t>
          </a:r>
        </a:p>
        <a:p>
          <a:pPr>
            <a:lnSpc>
              <a:spcPct val="150000"/>
            </a:lnSpc>
          </a:pPr>
          <a:r>
            <a:rPr lang="en-US" sz="2500" dirty="0" smtClean="0"/>
            <a:t> </a:t>
          </a:r>
          <a:r>
            <a:rPr lang="en-US" sz="2600" dirty="0" smtClean="0"/>
            <a:t>(29%)</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30230" custScaleY="169626" custLinFactX="-44323" custLinFactNeighborX="-100000" custLinFactNeighborY="-8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20728" custScaleY="167180" custLinFactX="51185" custLinFactNeighborX="100000" custLinFactNeighborY="-1309"/>
      <dgm:spPr/>
      <dgm:t>
        <a:bodyPr/>
        <a:lstStyle/>
        <a:p>
          <a:endParaRPr lang="en-US"/>
        </a:p>
      </dgm:t>
    </dgm:pt>
  </dgm:ptLst>
  <dgm:cxnLst>
    <dgm:cxn modelId="{3F44BB29-4466-4E07-8223-034D79016EDE}" type="presOf" srcId="{DD46E45C-E087-465C-8140-7CF4129333F9}" destId="{190AD4B5-9661-42D0-9C70-112BEF9E2044}" srcOrd="0" destOrd="0" presId="urn:microsoft.com/office/officeart/2008/layout/AlternatingHexagons"/>
    <dgm:cxn modelId="{ADA55D9C-27B1-4364-BE23-41B7227DC66B}" type="presOf" srcId="{C770543A-EB95-4B07-96D6-98292318F117}" destId="{A9998F7E-6CFD-4F3D-B28B-134BE7F4469D}" srcOrd="0" destOrd="0" presId="urn:microsoft.com/office/officeart/2008/layout/AlternatingHexagons"/>
    <dgm:cxn modelId="{597973A5-338C-45E3-B456-FA2AF664D181}"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B8A2C743-9B36-43FF-949A-8013B407A850}" type="presParOf" srcId="{A9998F7E-6CFD-4F3D-B28B-134BE7F4469D}" destId="{28E0D33F-6C53-4D7C-8298-74F2F9CFEFEC}" srcOrd="0" destOrd="0" presId="urn:microsoft.com/office/officeart/2008/layout/AlternatingHexagons"/>
    <dgm:cxn modelId="{1732B124-6858-44F8-95BE-A0920A08222F}" type="presParOf" srcId="{28E0D33F-6C53-4D7C-8298-74F2F9CFEFEC}" destId="{190AD4B5-9661-42D0-9C70-112BEF9E2044}" srcOrd="0" destOrd="0" presId="urn:microsoft.com/office/officeart/2008/layout/AlternatingHexagons"/>
    <dgm:cxn modelId="{0486BCC7-7A3D-4E42-9B53-91643B06C309}" type="presParOf" srcId="{28E0D33F-6C53-4D7C-8298-74F2F9CFEFEC}" destId="{6606250D-75F9-4CCA-B6E5-494B4469DE5B}" srcOrd="1" destOrd="0" presId="urn:microsoft.com/office/officeart/2008/layout/AlternatingHexagons"/>
    <dgm:cxn modelId="{9B30716E-1E56-4398-AE1E-A367152FB041}" type="presParOf" srcId="{28E0D33F-6C53-4D7C-8298-74F2F9CFEFEC}" destId="{A6A0BAB3-3705-48E9-ADDD-C9E13082F2FE}" srcOrd="2" destOrd="0" presId="urn:microsoft.com/office/officeart/2008/layout/AlternatingHexagons"/>
    <dgm:cxn modelId="{9D419083-6BDE-4B98-B527-0D35EBB2E2C6}" type="presParOf" srcId="{28E0D33F-6C53-4D7C-8298-74F2F9CFEFEC}" destId="{90E4F595-C5D4-413C-8C3F-82FB0CCDDFD6}" srcOrd="3" destOrd="0" presId="urn:microsoft.com/office/officeart/2008/layout/AlternatingHexagons"/>
    <dgm:cxn modelId="{DA088DD8-40F3-4E10-B2F7-9BE3A9F5402B}"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82035" y="708577"/>
          <a:ext cx="3201246" cy="3003307"/>
        </a:xfrm>
        <a:prstGeom prst="hexagon">
          <a:avLst>
            <a:gd name="adj" fmla="val 25000"/>
            <a:gd name="vf" fmla="val 115470"/>
          </a:avLst>
        </a:prstGeom>
        <a:solidFill>
          <a:srgbClr val="FFFF99"/>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tx1"/>
              </a:solidFill>
            </a:rPr>
            <a:t>Nelson</a:t>
          </a:r>
        </a:p>
        <a:p>
          <a:pPr lvl="0" algn="ctr" defTabSz="1822450">
            <a:lnSpc>
              <a:spcPct val="90000"/>
            </a:lnSpc>
            <a:spcBef>
              <a:spcPct val="0"/>
            </a:spcBef>
            <a:spcAft>
              <a:spcPct val="35000"/>
            </a:spcAft>
          </a:pPr>
          <a:r>
            <a:rPr lang="en-US" sz="4100" kern="1200" dirty="0" smtClean="0">
              <a:solidFill>
                <a:schemeClr val="tx1"/>
              </a:solidFill>
            </a:rPr>
            <a:t>(1%)</a:t>
          </a:r>
          <a:endParaRPr lang="en-US" sz="4100" kern="1200" dirty="0">
            <a:solidFill>
              <a:schemeClr val="tx1"/>
            </a:solidFill>
          </a:endParaRPr>
        </a:p>
      </dsp:txBody>
      <dsp:txXfrm rot="-5400000">
        <a:off x="866080" y="1126654"/>
        <a:ext cx="2033155" cy="2167154"/>
      </dsp:txXfrm>
    </dsp:sp>
    <dsp:sp modelId="{6606250D-75F9-4CCA-B6E5-494B4469DE5B}">
      <dsp:nvSpPr>
        <dsp:cNvPr id="0" name=""/>
        <dsp:cNvSpPr/>
      </dsp:nvSpPr>
      <dsp:spPr>
        <a:xfrm>
          <a:off x="0" y="1682750"/>
          <a:ext cx="2171700" cy="12065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483292" y="587692"/>
          <a:ext cx="3351938" cy="3245078"/>
        </a:xfrm>
        <a:prstGeom prst="hexagon">
          <a:avLst>
            <a:gd name="adj" fmla="val 25000"/>
            <a:gd name="vf" fmla="val 115470"/>
          </a:avLst>
        </a:prstGeom>
        <a:solidFill>
          <a:schemeClr val="tx2"/>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t>Virginia</a:t>
          </a:r>
        </a:p>
        <a:p>
          <a:pPr lvl="0" algn="ctr" defTabSz="1555750">
            <a:lnSpc>
              <a:spcPct val="90000"/>
            </a:lnSpc>
            <a:spcBef>
              <a:spcPct val="0"/>
            </a:spcBef>
            <a:spcAft>
              <a:spcPct val="35000"/>
            </a:spcAft>
          </a:pPr>
          <a:r>
            <a:rPr lang="en-US" sz="3500" kern="1200" dirty="0" smtClean="0"/>
            <a:t>(31%)</a:t>
          </a:r>
          <a:endParaRPr lang="en-US" sz="3500" kern="1200" dirty="0"/>
        </a:p>
      </dsp:txBody>
      <dsp:txXfrm rot="-5400000">
        <a:off x="4068947" y="1084013"/>
        <a:ext cx="2180628" cy="22524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82035" y="708577"/>
          <a:ext cx="3201246" cy="3003307"/>
        </a:xfrm>
        <a:prstGeom prst="hexagon">
          <a:avLst>
            <a:gd name="adj" fmla="val 25000"/>
            <a:gd name="vf" fmla="val 115470"/>
          </a:avLst>
        </a:prstGeom>
        <a:solidFill>
          <a:srgbClr val="FFFF99"/>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tx1"/>
              </a:solidFill>
            </a:rPr>
            <a:t>Nelson</a:t>
          </a:r>
        </a:p>
        <a:p>
          <a:pPr lvl="0" algn="ctr" defTabSz="1822450">
            <a:lnSpc>
              <a:spcPct val="90000"/>
            </a:lnSpc>
            <a:spcBef>
              <a:spcPct val="0"/>
            </a:spcBef>
            <a:spcAft>
              <a:spcPct val="35000"/>
            </a:spcAft>
          </a:pPr>
          <a:r>
            <a:rPr lang="en-US" sz="4100" kern="1200" dirty="0" smtClean="0">
              <a:solidFill>
                <a:schemeClr val="tx1"/>
              </a:solidFill>
            </a:rPr>
            <a:t>(0.8%)</a:t>
          </a:r>
          <a:endParaRPr lang="en-US" sz="4100" kern="1200" dirty="0">
            <a:solidFill>
              <a:schemeClr val="tx1"/>
            </a:solidFill>
          </a:endParaRPr>
        </a:p>
      </dsp:txBody>
      <dsp:txXfrm rot="-5400000">
        <a:off x="866080" y="1126654"/>
        <a:ext cx="2033155" cy="2167154"/>
      </dsp:txXfrm>
    </dsp:sp>
    <dsp:sp modelId="{6606250D-75F9-4CCA-B6E5-494B4469DE5B}">
      <dsp:nvSpPr>
        <dsp:cNvPr id="0" name=""/>
        <dsp:cNvSpPr/>
      </dsp:nvSpPr>
      <dsp:spPr>
        <a:xfrm>
          <a:off x="0" y="1682750"/>
          <a:ext cx="2171700" cy="12065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483292" y="587692"/>
          <a:ext cx="3351938" cy="3245078"/>
        </a:xfrm>
        <a:prstGeom prst="hexagon">
          <a:avLst>
            <a:gd name="adj" fmla="val 25000"/>
            <a:gd name="vf" fmla="val 115470"/>
          </a:avLst>
        </a:prstGeom>
        <a:solidFill>
          <a:schemeClr val="accent5">
            <a:lumMod val="75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TJHD </a:t>
          </a:r>
        </a:p>
        <a:p>
          <a:pPr lvl="0" algn="ctr" defTabSz="1600200">
            <a:lnSpc>
              <a:spcPct val="90000"/>
            </a:lnSpc>
            <a:spcBef>
              <a:spcPct val="0"/>
            </a:spcBef>
            <a:spcAft>
              <a:spcPct val="35000"/>
            </a:spcAft>
          </a:pPr>
          <a:r>
            <a:rPr lang="en-US" sz="3600" kern="1200" dirty="0" smtClean="0"/>
            <a:t>(2%)</a:t>
          </a:r>
          <a:endParaRPr lang="en-US" sz="3600" kern="1200" dirty="0"/>
        </a:p>
      </dsp:txBody>
      <dsp:txXfrm rot="-5400000">
        <a:off x="4068947" y="1084013"/>
        <a:ext cx="2180628" cy="2252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93910" y="642160"/>
          <a:ext cx="3336036" cy="3129762"/>
        </a:xfrm>
        <a:prstGeom prst="hexagon">
          <a:avLst>
            <a:gd name="adj" fmla="val 25000"/>
            <a:gd name="vf" fmla="val 115470"/>
          </a:avLst>
        </a:prstGeom>
        <a:solidFill>
          <a:srgbClr val="FFFF99"/>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tx1"/>
              </a:solidFill>
            </a:rPr>
            <a:t>Nelson</a:t>
          </a:r>
        </a:p>
        <a:p>
          <a:pPr lvl="0" algn="ctr" defTabSz="1911350">
            <a:lnSpc>
              <a:spcPct val="90000"/>
            </a:lnSpc>
            <a:spcBef>
              <a:spcPct val="0"/>
            </a:spcBef>
            <a:spcAft>
              <a:spcPct val="35000"/>
            </a:spcAft>
          </a:pPr>
          <a:r>
            <a:rPr lang="en-US" sz="4300" kern="1200" dirty="0" smtClean="0">
              <a:solidFill>
                <a:schemeClr val="tx1"/>
              </a:solidFill>
            </a:rPr>
            <a:t>(75%)</a:t>
          </a:r>
          <a:endParaRPr lang="en-US" sz="4300" kern="1200" dirty="0">
            <a:solidFill>
              <a:schemeClr val="tx1"/>
            </a:solidFill>
          </a:endParaRPr>
        </a:p>
      </dsp:txBody>
      <dsp:txXfrm rot="-5400000">
        <a:off x="902547" y="1077841"/>
        <a:ext cx="2118762" cy="2258403"/>
      </dsp:txXfrm>
    </dsp:sp>
    <dsp:sp modelId="{6606250D-75F9-4CCA-B6E5-494B4469DE5B}">
      <dsp:nvSpPr>
        <dsp:cNvPr id="0" name=""/>
        <dsp:cNvSpPr/>
      </dsp:nvSpPr>
      <dsp:spPr>
        <a:xfrm>
          <a:off x="0" y="1657349"/>
          <a:ext cx="2263140" cy="12573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3629957" y="516184"/>
          <a:ext cx="3493072" cy="3381713"/>
        </a:xfrm>
        <a:prstGeom prst="hexagon">
          <a:avLst>
            <a:gd name="adj" fmla="val 25000"/>
            <a:gd name="vf" fmla="val 115470"/>
          </a:avLst>
        </a:prstGeom>
        <a:solidFill>
          <a:schemeClr val="accent5">
            <a:lumMod val="75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TJHD</a:t>
          </a:r>
        </a:p>
        <a:p>
          <a:pPr lvl="0" algn="ctr" defTabSz="1600200">
            <a:lnSpc>
              <a:spcPct val="90000"/>
            </a:lnSpc>
            <a:spcBef>
              <a:spcPct val="0"/>
            </a:spcBef>
            <a:spcAft>
              <a:spcPct val="35000"/>
            </a:spcAft>
          </a:pPr>
          <a:r>
            <a:rPr lang="en-US" sz="3600" kern="1200" dirty="0" smtClean="0"/>
            <a:t>(14%)</a:t>
          </a:r>
          <a:endParaRPr lang="en-US" sz="3600" kern="1200" dirty="0"/>
        </a:p>
      </dsp:txBody>
      <dsp:txXfrm rot="-5400000">
        <a:off x="4240271" y="1033404"/>
        <a:ext cx="2272443" cy="2347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1468228" y="-325225"/>
          <a:ext cx="1817701" cy="2468153"/>
        </a:xfrm>
        <a:prstGeom prst="hexagon">
          <a:avLst>
            <a:gd name="adj" fmla="val 25000"/>
            <a:gd name="vf" fmla="val 115470"/>
          </a:avLst>
        </a:prstGeom>
        <a:solidFill>
          <a:srgbClr val="FFFF99"/>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Nelson</a:t>
          </a:r>
        </a:p>
        <a:p>
          <a:pPr lvl="0" algn="ctr" defTabSz="1244600">
            <a:lnSpc>
              <a:spcPct val="90000"/>
            </a:lnSpc>
            <a:spcBef>
              <a:spcPct val="0"/>
            </a:spcBef>
            <a:spcAft>
              <a:spcPct val="35000"/>
            </a:spcAft>
          </a:pPr>
          <a:r>
            <a:rPr lang="en-US" sz="2800" b="1" kern="1200" dirty="0" smtClean="0">
              <a:solidFill>
                <a:schemeClr val="tx1"/>
              </a:solidFill>
            </a:rPr>
            <a:t>67%</a:t>
          </a:r>
          <a:endParaRPr lang="en-US" sz="2800" b="1" kern="1200" dirty="0">
            <a:solidFill>
              <a:schemeClr val="tx1"/>
            </a:solidFill>
          </a:endParaRPr>
        </a:p>
      </dsp:txBody>
      <dsp:txXfrm rot="-5400000">
        <a:off x="1554361" y="302951"/>
        <a:ext cx="1645435" cy="1211801"/>
      </dsp:txXfrm>
    </dsp:sp>
    <dsp:sp modelId="{6606250D-75F9-4CCA-B6E5-494B4469DE5B}">
      <dsp:nvSpPr>
        <dsp:cNvPr id="0" name=""/>
        <dsp:cNvSpPr/>
      </dsp:nvSpPr>
      <dsp:spPr>
        <a:xfrm>
          <a:off x="1000497" y="484249"/>
          <a:ext cx="1685701" cy="93650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4722768" y="-504184"/>
          <a:ext cx="1904234" cy="2912602"/>
        </a:xfrm>
        <a:prstGeom prst="hexagon">
          <a:avLst>
            <a:gd name="adj" fmla="val 25000"/>
            <a:gd name="vf" fmla="val 115470"/>
          </a:avLst>
        </a:prstGeom>
        <a:solidFill>
          <a:schemeClr val="accent5">
            <a:lumMod val="5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smtClean="0"/>
            <a:t>TJHD </a:t>
          </a:r>
        </a:p>
        <a:p>
          <a:pPr lvl="0" algn="ctr" defTabSz="1244600">
            <a:lnSpc>
              <a:spcPct val="90000"/>
            </a:lnSpc>
            <a:spcBef>
              <a:spcPct val="0"/>
            </a:spcBef>
            <a:spcAft>
              <a:spcPct val="35000"/>
            </a:spcAft>
          </a:pPr>
          <a:r>
            <a:rPr lang="en-US" sz="2800" b="1" kern="1200" dirty="0" smtClean="0"/>
            <a:t>59%</a:t>
          </a:r>
          <a:endParaRPr lang="en-US" sz="2800" b="1" kern="1200" dirty="0"/>
        </a:p>
      </dsp:txBody>
      <dsp:txXfrm rot="-5400000">
        <a:off x="4704018" y="317372"/>
        <a:ext cx="1941734" cy="12694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1150821" y="-160216"/>
          <a:ext cx="2325386" cy="2645819"/>
        </a:xfrm>
        <a:prstGeom prst="hexagon">
          <a:avLst>
            <a:gd name="adj" fmla="val 25000"/>
            <a:gd name="vf" fmla="val 115470"/>
          </a:avLst>
        </a:prstGeom>
        <a:solidFill>
          <a:srgbClr val="FFFF99"/>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rPr>
            <a:t>Nelson-Water Systems </a:t>
          </a:r>
          <a:r>
            <a:rPr lang="en-US" sz="2100" b="1" kern="1200" dirty="0" smtClean="0">
              <a:solidFill>
                <a:schemeClr val="tx1"/>
              </a:solidFill>
            </a:rPr>
            <a:t>with Fluoride</a:t>
          </a:r>
        </a:p>
        <a:p>
          <a:pPr lvl="0" algn="ctr" defTabSz="933450">
            <a:lnSpc>
              <a:spcPct val="90000"/>
            </a:lnSpc>
            <a:spcBef>
              <a:spcPct val="0"/>
            </a:spcBef>
            <a:spcAft>
              <a:spcPct val="35000"/>
            </a:spcAft>
          </a:pPr>
          <a:r>
            <a:rPr lang="en-US" sz="2800" b="1" kern="1200" dirty="0" smtClean="0">
              <a:solidFill>
                <a:schemeClr val="tx1"/>
              </a:solidFill>
            </a:rPr>
            <a:t>4</a:t>
          </a:r>
          <a:endParaRPr lang="en-US" sz="2800" b="1" kern="1200" dirty="0">
            <a:solidFill>
              <a:schemeClr val="tx1"/>
            </a:solidFill>
          </a:endParaRPr>
        </a:p>
      </dsp:txBody>
      <dsp:txXfrm rot="-5400000">
        <a:off x="1431575" y="387564"/>
        <a:ext cx="1763879" cy="1550258"/>
      </dsp:txXfrm>
    </dsp:sp>
    <dsp:sp modelId="{6606250D-75F9-4CCA-B6E5-494B4469DE5B}">
      <dsp:nvSpPr>
        <dsp:cNvPr id="0" name=""/>
        <dsp:cNvSpPr/>
      </dsp:nvSpPr>
      <dsp:spPr>
        <a:xfrm>
          <a:off x="215800" y="620166"/>
          <a:ext cx="2156519" cy="1198066"/>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4351584" y="-8181"/>
          <a:ext cx="2436088" cy="2452452"/>
        </a:xfrm>
        <a:prstGeom prst="hexagon">
          <a:avLst>
            <a:gd name="adj" fmla="val 25000"/>
            <a:gd name="vf" fmla="val 115470"/>
          </a:avLst>
        </a:prstGeom>
        <a:solidFill>
          <a:schemeClr val="accent5">
            <a:lumMod val="5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Nelson-Water Systems with </a:t>
          </a:r>
          <a:r>
            <a:rPr lang="en-US" sz="2100" b="1" kern="1200" dirty="0" smtClean="0"/>
            <a:t>no / low Fluoride</a:t>
          </a:r>
          <a:endParaRPr lang="en-US" sz="1700" b="1" kern="1200" dirty="0" smtClean="0"/>
        </a:p>
        <a:p>
          <a:pPr lvl="0" algn="ctr" defTabSz="933450">
            <a:lnSpc>
              <a:spcPct val="90000"/>
            </a:lnSpc>
            <a:spcBef>
              <a:spcPct val="0"/>
            </a:spcBef>
            <a:spcAft>
              <a:spcPct val="35000"/>
            </a:spcAft>
          </a:pPr>
          <a:r>
            <a:rPr lang="en-US" sz="2800" b="1" kern="1200" dirty="0" smtClean="0"/>
            <a:t>4</a:t>
          </a:r>
          <a:endParaRPr lang="en-US" sz="2800" b="1" kern="1200" dirty="0"/>
        </a:p>
      </dsp:txBody>
      <dsp:txXfrm rot="-5400000">
        <a:off x="4752144" y="406016"/>
        <a:ext cx="1634968" cy="16240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2021548" y="-726150"/>
          <a:ext cx="1066610" cy="2671317"/>
        </a:xfrm>
        <a:prstGeom prst="hexagon">
          <a:avLst>
            <a:gd name="adj" fmla="val 25000"/>
            <a:gd name="vf" fmla="val 115470"/>
          </a:avLst>
        </a:prstGeom>
        <a:solidFill>
          <a:schemeClr val="accent5">
            <a:lumMod val="60000"/>
            <a:lumOff val="4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Nelson</a:t>
          </a:r>
        </a:p>
        <a:p>
          <a:pPr lvl="0" algn="ctr" defTabSz="889000">
            <a:lnSpc>
              <a:spcPct val="90000"/>
            </a:lnSpc>
            <a:spcBef>
              <a:spcPct val="0"/>
            </a:spcBef>
            <a:spcAft>
              <a:spcPct val="35000"/>
            </a:spcAft>
          </a:pPr>
          <a:r>
            <a:rPr lang="en-US" sz="2000" kern="1200" dirty="0" smtClean="0"/>
            <a:t>8.7</a:t>
          </a:r>
          <a:endParaRPr lang="en-US" sz="2000" kern="1200" dirty="0"/>
        </a:p>
      </dsp:txBody>
      <dsp:txXfrm rot="-5400000">
        <a:off x="1664414" y="253971"/>
        <a:ext cx="1780878" cy="711074"/>
      </dsp:txXfrm>
    </dsp:sp>
    <dsp:sp modelId="{6606250D-75F9-4CCA-B6E5-494B4469DE5B}">
      <dsp:nvSpPr>
        <dsp:cNvPr id="0" name=""/>
        <dsp:cNvSpPr/>
      </dsp:nvSpPr>
      <dsp:spPr>
        <a:xfrm>
          <a:off x="521374" y="366295"/>
          <a:ext cx="1973175" cy="1096208"/>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5313705" y="-894110"/>
          <a:ext cx="1068748" cy="3009356"/>
        </a:xfrm>
        <a:prstGeom prst="hexagon">
          <a:avLst>
            <a:gd name="adj" fmla="val 25000"/>
            <a:gd name="vf" fmla="val 115470"/>
          </a:avLst>
        </a:prstGeom>
        <a:solidFill>
          <a:schemeClr val="accent5">
            <a:lumMod val="50000"/>
          </a:schemeClr>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TJHD</a:t>
          </a:r>
        </a:p>
        <a:p>
          <a:pPr lvl="0" algn="ctr" defTabSz="889000">
            <a:lnSpc>
              <a:spcPct val="90000"/>
            </a:lnSpc>
            <a:spcBef>
              <a:spcPct val="0"/>
            </a:spcBef>
            <a:spcAft>
              <a:spcPct val="35000"/>
            </a:spcAft>
          </a:pPr>
          <a:r>
            <a:rPr lang="en-US" sz="2000" kern="1200" dirty="0" smtClean="0"/>
            <a:t>8.7</a:t>
          </a:r>
          <a:endParaRPr lang="en-US" sz="2000" kern="1200" dirty="0"/>
        </a:p>
      </dsp:txBody>
      <dsp:txXfrm rot="-5400000">
        <a:off x="4844960" y="254319"/>
        <a:ext cx="2006238" cy="7124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4D9CA-92C4-4E04-A332-F43635F96C2A}" type="datetimeFigureOut">
              <a:rPr lang="en-US" smtClean="0"/>
              <a:t>2/23/2016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658F48-649A-4ACA-B9D0-7A23C3D05EF7}" type="slidenum">
              <a:rPr lang="en-US" smtClean="0"/>
              <a:t>‹#›</a:t>
            </a:fld>
            <a:endParaRPr lang="en-US"/>
          </a:p>
        </p:txBody>
      </p:sp>
    </p:spTree>
    <p:extLst>
      <p:ext uri="{BB962C8B-B14F-4D97-AF65-F5344CB8AC3E}">
        <p14:creationId xmlns:p14="http://schemas.microsoft.com/office/powerpoint/2010/main" val="2776474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 Community Health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a:t>
            </a:fld>
            <a:endParaRPr lang="en-US"/>
          </a:p>
        </p:txBody>
      </p:sp>
    </p:spTree>
    <p:extLst>
      <p:ext uri="{BB962C8B-B14F-4D97-AF65-F5344CB8AC3E}">
        <p14:creationId xmlns:p14="http://schemas.microsoft.com/office/powerpoint/2010/main" val="45887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Population considered</a:t>
            </a:r>
            <a:r>
              <a:rPr lang="en-US" sz="1200" b="0" i="0" u="none" strike="noStrike" kern="1200" baseline="0" dirty="0" smtClean="0">
                <a:solidFill>
                  <a:schemeClr val="tx1"/>
                </a:solidFill>
                <a:effectLst/>
                <a:latin typeface="+mn-lt"/>
                <a:ea typeface="+mn-ea"/>
                <a:cs typeface="+mn-cs"/>
              </a:rPr>
              <a:t> to have adequate access to opportunities for physical activity are those </a:t>
            </a:r>
            <a:r>
              <a:rPr lang="en-US" sz="1200" b="0" i="0" u="none" strike="noStrike" kern="1200" dirty="0" smtClean="0">
                <a:solidFill>
                  <a:schemeClr val="tx1"/>
                </a:solidFill>
                <a:effectLst/>
                <a:latin typeface="+mn-lt"/>
                <a:ea typeface="+mn-ea"/>
                <a:cs typeface="+mn-cs"/>
              </a:rPr>
              <a:t>who:</a:t>
            </a:r>
          </a:p>
          <a:p>
            <a:r>
              <a:rPr lang="en-US" sz="1200" b="0" i="0" u="none" strike="noStrike" kern="1200" dirty="0" smtClean="0">
                <a:solidFill>
                  <a:schemeClr val="tx1"/>
                </a:solidFill>
                <a:effectLst/>
                <a:latin typeface="+mn-lt"/>
                <a:ea typeface="+mn-ea"/>
                <a:cs typeface="+mn-cs"/>
              </a:rPr>
              <a:t>Reside in a census block within a half mile of a park or</a:t>
            </a:r>
            <a:r>
              <a:rPr lang="en-US" dirty="0" smtClean="0"/>
              <a:t> </a:t>
            </a:r>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in urban areas: reside within one mile of a recreational facility</a:t>
            </a:r>
            <a:r>
              <a:rPr lang="en-US" dirty="0" smtClean="0"/>
              <a:t> </a:t>
            </a:r>
          </a:p>
          <a:p>
            <a:r>
              <a:rPr lang="en-US" sz="1200" b="0" i="0" u="none" strike="noStrike" kern="1200" dirty="0" smtClean="0">
                <a:solidFill>
                  <a:schemeClr val="tx1"/>
                </a:solidFill>
                <a:effectLst/>
                <a:latin typeface="+mn-lt"/>
                <a:ea typeface="+mn-ea"/>
                <a:cs typeface="+mn-cs"/>
              </a:rPr>
              <a:t>in rural areas: reside within three miles of a recreational facility</a:t>
            </a:r>
            <a:r>
              <a:rPr lang="en-US" dirty="0" smtClean="0"/>
              <a:t>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Where &amp; How County Health Rankings Gets This Data from:</a:t>
            </a:r>
            <a:r>
              <a:rPr lang="en-US" dirty="0" smtClean="0"/>
              <a:t> </a:t>
            </a:r>
          </a:p>
          <a:p>
            <a:r>
              <a:rPr lang="en-US" sz="1200" b="0" i="0" u="none" strike="noStrike" kern="1200" dirty="0" smtClean="0">
                <a:solidFill>
                  <a:schemeClr val="tx1"/>
                </a:solidFill>
                <a:effectLst/>
                <a:latin typeface="+mn-lt"/>
                <a:ea typeface="+mn-ea"/>
                <a:cs typeface="+mn-cs"/>
              </a:rPr>
              <a:t>OneSource Global Business Browser, Delorme map data, ESRI, &amp; US Census </a:t>
            </a:r>
            <a:r>
              <a:rPr lang="en-US" sz="1200" b="0" i="0" u="none" strike="noStrike" kern="1200" dirty="0" err="1" smtClean="0">
                <a:solidFill>
                  <a:schemeClr val="tx1"/>
                </a:solidFill>
                <a:effectLst/>
                <a:latin typeface="+mn-lt"/>
                <a:ea typeface="+mn-ea"/>
                <a:cs typeface="+mn-cs"/>
              </a:rPr>
              <a:t>Tigerline</a:t>
            </a:r>
            <a:r>
              <a:rPr lang="en-US" sz="1200" b="0" i="0" u="none" strike="noStrike" kern="1200" dirty="0" smtClean="0">
                <a:solidFill>
                  <a:schemeClr val="tx1"/>
                </a:solidFill>
                <a:effectLst/>
                <a:latin typeface="+mn-lt"/>
                <a:ea typeface="+mn-ea"/>
                <a:cs typeface="+mn-cs"/>
              </a:rPr>
              <a:t> Files</a:t>
            </a:r>
            <a:r>
              <a:rPr lang="en-US" dirty="0" smtClean="0"/>
              <a:t> </a:t>
            </a:r>
          </a:p>
          <a:p>
            <a:r>
              <a:rPr lang="en-US" sz="1200" b="0" i="0" u="none" strike="noStrike" kern="1200" dirty="0" smtClean="0">
                <a:solidFill>
                  <a:schemeClr val="tx1"/>
                </a:solidFill>
                <a:effectLst/>
                <a:latin typeface="+mn-lt"/>
                <a:ea typeface="+mn-ea"/>
                <a:cs typeface="+mn-cs"/>
              </a:rPr>
              <a:t>These data files are combined in ArcGIS to create the measure. </a:t>
            </a:r>
          </a:p>
          <a:p>
            <a:r>
              <a:rPr lang="en-US" sz="1200" b="0" i="0" u="none" strike="noStrike" kern="1200" dirty="0" smtClean="0">
                <a:solidFill>
                  <a:schemeClr val="tx1"/>
                </a:solidFill>
                <a:effectLst/>
                <a:latin typeface="+mn-lt"/>
                <a:ea typeface="+mn-ea"/>
                <a:cs typeface="+mn-cs"/>
              </a:rPr>
              <a:t>The OneSource Global Business Browser, for a fee, provides access to robust, integrated business intelligence, including corporate families, industries, key executives and financial data. </a:t>
            </a:r>
          </a:p>
          <a:p>
            <a:r>
              <a:rPr lang="en-US" sz="1200" b="0" i="0" u="none" strike="noStrike" kern="1200" dirty="0" smtClean="0">
                <a:solidFill>
                  <a:schemeClr val="tx1"/>
                </a:solidFill>
                <a:effectLst/>
                <a:latin typeface="+mn-lt"/>
                <a:ea typeface="+mn-ea"/>
                <a:cs typeface="+mn-cs"/>
              </a:rPr>
              <a:t>The </a:t>
            </a:r>
            <a:r>
              <a:rPr lang="en-US" sz="1200" b="0" i="0" u="none" strike="noStrike" kern="1200" dirty="0" err="1" smtClean="0">
                <a:solidFill>
                  <a:schemeClr val="tx1"/>
                </a:solidFill>
                <a:effectLst/>
                <a:latin typeface="+mn-lt"/>
                <a:ea typeface="+mn-ea"/>
                <a:cs typeface="+mn-cs"/>
              </a:rPr>
              <a:t>DeLorme</a:t>
            </a:r>
            <a:r>
              <a:rPr lang="en-US" sz="1200" b="0" i="0" u="none" strike="noStrike" kern="1200" dirty="0" smtClean="0">
                <a:solidFill>
                  <a:schemeClr val="tx1"/>
                </a:solidFill>
                <a:effectLst/>
                <a:latin typeface="+mn-lt"/>
                <a:ea typeface="+mn-ea"/>
                <a:cs typeface="+mn-cs"/>
              </a:rPr>
              <a:t> Map Mart and ESRI public use GIS data provide geocoded, projected data on parks at the local, state and national level across the US. </a:t>
            </a:r>
          </a:p>
          <a:p>
            <a:r>
              <a:rPr lang="en-US" sz="1200" b="0" i="0" u="none" strike="noStrike" kern="1200" dirty="0" smtClean="0">
                <a:solidFill>
                  <a:schemeClr val="tx1"/>
                </a:solidFill>
                <a:effectLst/>
                <a:latin typeface="+mn-lt"/>
                <a:ea typeface="+mn-ea"/>
                <a:cs typeface="+mn-cs"/>
              </a:rPr>
              <a:t>US Census </a:t>
            </a:r>
            <a:r>
              <a:rPr lang="en-US" sz="1200" b="0" i="0" u="none" strike="noStrike" kern="1200" dirty="0" err="1" smtClean="0">
                <a:solidFill>
                  <a:schemeClr val="tx1"/>
                </a:solidFill>
                <a:effectLst/>
                <a:latin typeface="+mn-lt"/>
                <a:ea typeface="+mn-ea"/>
                <a:cs typeface="+mn-cs"/>
              </a:rPr>
              <a:t>Tigerline</a:t>
            </a:r>
            <a:r>
              <a:rPr lang="en-US" sz="1200" b="0" i="0" u="none" strike="noStrike" kern="1200" dirty="0" smtClean="0">
                <a:solidFill>
                  <a:schemeClr val="tx1"/>
                </a:solidFill>
                <a:effectLst/>
                <a:latin typeface="+mn-lt"/>
                <a:ea typeface="+mn-ea"/>
                <a:cs typeface="+mn-cs"/>
              </a:rPr>
              <a:t> files are spatial extracts from the Census Bureau's MAF/TIGER database, containing features such as roads, railroads, rivers, as well as legal and statistical geographic areas.</a:t>
            </a:r>
            <a:r>
              <a:rPr lang="en-US" dirty="0" smtClean="0"/>
              <a:t> </a:t>
            </a:r>
          </a:p>
        </p:txBody>
      </p:sp>
      <p:sp>
        <p:nvSpPr>
          <p:cNvPr id="4" name="Slide Number Placeholder 3"/>
          <p:cNvSpPr>
            <a:spLocks noGrp="1"/>
          </p:cNvSpPr>
          <p:nvPr>
            <p:ph type="sldNum" sz="quarter" idx="10"/>
          </p:nvPr>
        </p:nvSpPr>
        <p:spPr/>
        <p:txBody>
          <a:bodyPr/>
          <a:lstStyle/>
          <a:p>
            <a:fld id="{7632AA09-02CF-415C-9D2A-E7CCCDE55669}"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effectLst/>
                <a:latin typeface="+mn-lt"/>
                <a:ea typeface="+mn-ea"/>
                <a:cs typeface="+mn-cs"/>
              </a:rPr>
              <a:t>Having access to places for physical activity, like parks, encourages people to get active and do so more often. The closer you live to a park, the more likely you are to walk or bike there. Walking and biking to parks can decrease air pollution and car crashes, which in turn, can reduce chronic disease rates and traffic-related injuries.</a:t>
            </a:r>
            <a:r>
              <a:rPr lang="en-US" dirty="0" smtClean="0"/>
              <a:t> </a:t>
            </a:r>
          </a:p>
        </p:txBody>
      </p:sp>
      <p:sp>
        <p:nvSpPr>
          <p:cNvPr id="4" name="Slide Number Placeholder 3"/>
          <p:cNvSpPr>
            <a:spLocks noGrp="1"/>
          </p:cNvSpPr>
          <p:nvPr>
            <p:ph type="sldNum" sz="quarter" idx="10"/>
          </p:nvPr>
        </p:nvSpPr>
        <p:spPr/>
        <p:txBody>
          <a:bodyPr/>
          <a:lstStyle/>
          <a:p>
            <a:fld id="{7632AA09-02CF-415C-9D2A-E7CCCDE55669}"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32AA09-02CF-415C-9D2A-E7CCCDE55669}" type="slidenum">
              <a:rPr lang="en-US" smtClean="0"/>
              <a:pPr/>
              <a:t>20</a:t>
            </a:fld>
            <a:endParaRPr lang="en-US"/>
          </a:p>
        </p:txBody>
      </p:sp>
    </p:spTree>
    <p:extLst>
      <p:ext uri="{BB962C8B-B14F-4D97-AF65-F5344CB8AC3E}">
        <p14:creationId xmlns:p14="http://schemas.microsoft.com/office/powerpoint/2010/main" val="830707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pitchFamily="34" charset="-128"/>
                <a:cs typeface="+mn-cs"/>
              </a:rPr>
              <a:t>Founded means that “a review of the facts shows by a preponderance of the evidence that child abuse and/or neglect has occurred.” (Department</a:t>
            </a:r>
            <a:r>
              <a:rPr lang="en-US" sz="1200" kern="1200" baseline="0" dirty="0" smtClean="0">
                <a:solidFill>
                  <a:schemeClr val="tx1"/>
                </a:solidFill>
                <a:latin typeface="Arial" charset="0"/>
                <a:ea typeface="ＭＳ Ｐゴシック" pitchFamily="34" charset="-128"/>
                <a:cs typeface="+mn-cs"/>
              </a:rPr>
              <a:t> of Social Services)</a:t>
            </a:r>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pitchFamily="34" charset="-128"/>
                <a:cs typeface="+mn-cs"/>
              </a:rPr>
              <a:t>“Abuse and Neglect” includes: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Medical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Mental abuse/neglect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Sexual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Substance exposed infants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Failure to thrive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Invalid</a:t>
            </a:r>
          </a:p>
        </p:txBody>
      </p:sp>
      <p:sp>
        <p:nvSpPr>
          <p:cNvPr id="4" name="Slide Number Placeholder 3"/>
          <p:cNvSpPr>
            <a:spLocks noGrp="1"/>
          </p:cNvSpPr>
          <p:nvPr>
            <p:ph type="sldNum" sz="quarter" idx="10"/>
          </p:nvPr>
        </p:nvSpPr>
        <p:spPr/>
        <p:txBody>
          <a:bodyPr/>
          <a:lstStyle/>
          <a:p>
            <a:fld id="{6A658F48-649A-4ACA-B9D0-7A23C3D05EF7}" type="slidenum">
              <a:rPr lang="en-US" smtClean="0"/>
              <a:t>21</a:t>
            </a:fld>
            <a:endParaRPr lang="en-US"/>
          </a:p>
        </p:txBody>
      </p:sp>
    </p:spTree>
    <p:extLst>
      <p:ext uri="{BB962C8B-B14F-4D97-AF65-F5344CB8AC3E}">
        <p14:creationId xmlns:p14="http://schemas.microsoft.com/office/powerpoint/2010/main" val="2809383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ＭＳ Ｐゴシック" pitchFamily="34" charset="-128"/>
                <a:cs typeface="+mn-cs"/>
              </a:rPr>
              <a:t>Founded means that “a review of the facts shows by a preponderance of the evidence that child abuse and/or neglect has occurred.” (Department</a:t>
            </a:r>
            <a:r>
              <a:rPr lang="en-US" sz="1200" kern="1200" baseline="0" dirty="0" smtClean="0">
                <a:solidFill>
                  <a:schemeClr val="tx1"/>
                </a:solidFill>
                <a:latin typeface="Arial" charset="0"/>
                <a:ea typeface="ＭＳ Ｐゴシック" pitchFamily="34" charset="-128"/>
                <a:cs typeface="+mn-cs"/>
              </a:rPr>
              <a:t> of Social Services)</a:t>
            </a:r>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Arial" charset="0"/>
                <a:ea typeface="ＭＳ Ｐゴシック" pitchFamily="34" charset="-128"/>
                <a:cs typeface="+mn-cs"/>
              </a:rPr>
              <a:t>“Abuse and Neglect” includes: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Medical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Mental abuse/neglect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Physical neglect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Sexual abuse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Substance exposed infants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Failure to thrive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Arial" charset="0"/>
                <a:ea typeface="ＭＳ Ｐゴシック" pitchFamily="34" charset="-128"/>
                <a:cs typeface="+mn-cs"/>
              </a:rPr>
              <a:t>Invalid</a:t>
            </a:r>
          </a:p>
        </p:txBody>
      </p:sp>
      <p:sp>
        <p:nvSpPr>
          <p:cNvPr id="4" name="Slide Number Placeholder 3"/>
          <p:cNvSpPr>
            <a:spLocks noGrp="1"/>
          </p:cNvSpPr>
          <p:nvPr>
            <p:ph type="sldNum" sz="quarter" idx="10"/>
          </p:nvPr>
        </p:nvSpPr>
        <p:spPr/>
        <p:txBody>
          <a:bodyPr/>
          <a:lstStyle/>
          <a:p>
            <a:fld id="{6A658F48-649A-4ACA-B9D0-7A23C3D05EF7}" type="slidenum">
              <a:rPr lang="en-US" smtClean="0"/>
              <a:t>22</a:t>
            </a:fld>
            <a:endParaRPr lang="en-US"/>
          </a:p>
        </p:txBody>
      </p:sp>
    </p:spTree>
    <p:extLst>
      <p:ext uri="{BB962C8B-B14F-4D97-AF65-F5344CB8AC3E}">
        <p14:creationId xmlns:p14="http://schemas.microsoft.com/office/powerpoint/2010/main" val="280938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Arial" charset="0"/>
                <a:ea typeface="ＭＳ Ｐゴシック" pitchFamily="-112" charset="-128"/>
                <a:cs typeface="ＭＳ Ｐゴシック" pitchFamily="-112" charset="-128"/>
              </a:rPr>
              <a:t>An </a:t>
            </a:r>
            <a:r>
              <a:rPr lang="en-US" sz="1200" b="1" kern="1200" baseline="0" dirty="0" smtClean="0">
                <a:solidFill>
                  <a:schemeClr val="tx1"/>
                </a:solidFill>
                <a:latin typeface="Arial" charset="0"/>
                <a:ea typeface="ＭＳ Ｐゴシック" pitchFamily="-112" charset="-128"/>
                <a:cs typeface="ＭＳ Ｐゴシック" pitchFamily="-112" charset="-128"/>
              </a:rPr>
              <a:t>incident </a:t>
            </a:r>
            <a:r>
              <a:rPr lang="en-US" sz="1200" kern="1200" baseline="0" dirty="0" smtClean="0">
                <a:solidFill>
                  <a:schemeClr val="tx1"/>
                </a:solidFill>
                <a:latin typeface="Arial" charset="0"/>
                <a:ea typeface="ＭＳ Ｐゴシック" pitchFamily="-112" charset="-128"/>
                <a:cs typeface="ＭＳ Ｐゴシック" pitchFamily="-112" charset="-128"/>
              </a:rPr>
              <a:t>is an event that may involve one or more offenses. An incident also may involve one or more students and may result in one or more disciplinary outcomes. An </a:t>
            </a:r>
            <a:r>
              <a:rPr lang="en-US" sz="1200" b="1" kern="1200" baseline="0" dirty="0" smtClean="0">
                <a:solidFill>
                  <a:schemeClr val="tx1"/>
                </a:solidFill>
                <a:latin typeface="Arial" charset="0"/>
                <a:ea typeface="ＭＳ Ｐゴシック" pitchFamily="-112" charset="-128"/>
                <a:cs typeface="ＭＳ Ｐゴシック" pitchFamily="-112" charset="-128"/>
              </a:rPr>
              <a:t>offense </a:t>
            </a:r>
            <a:r>
              <a:rPr lang="en-US" sz="1200" kern="1200" baseline="0" dirty="0" smtClean="0">
                <a:solidFill>
                  <a:schemeClr val="tx1"/>
                </a:solidFill>
                <a:latin typeface="Arial" charset="0"/>
                <a:ea typeface="ＭＳ Ｐゴシック" pitchFamily="-112" charset="-128"/>
                <a:cs typeface="ＭＳ Ｐゴシック" pitchFamily="-112" charset="-128"/>
              </a:rPr>
              <a:t>is the problem behavior exhibited by the student(s). Nearly 130 offense codes are used to report different behaviors. Each offense has a unique code and a specific definition.</a:t>
            </a:r>
          </a:p>
          <a:p>
            <a:endParaRPr lang="en-US" sz="1200" kern="1200" baseline="0" dirty="0" smtClean="0">
              <a:solidFill>
                <a:schemeClr val="tx1"/>
              </a:solidFill>
              <a:latin typeface="Arial" charset="0"/>
            </a:endParaRPr>
          </a:p>
          <a:p>
            <a:r>
              <a:rPr lang="en-US" sz="1200" kern="1200" baseline="0" dirty="0" smtClean="0">
                <a:solidFill>
                  <a:schemeClr val="tx1"/>
                </a:solidFill>
                <a:latin typeface="Arial" charset="0"/>
                <a:ea typeface="ＭＳ Ｐゴシック" pitchFamily="-112" charset="-128"/>
                <a:cs typeface="ＭＳ Ｐゴシック" pitchFamily="-112" charset="-128"/>
              </a:rPr>
              <a:t>The process of collecting and reporting DCV data begins within individual schools when incidents occur that violate the local code of student conduct. It is the responsibility of the school administrator to determine the appropriate offense code to be reported, based on the offense definition. Information is recorded about the incident, the student offenders, and the disciplinary outcomes. The school division is responsible for reporting DCV data to the VDOE. School divisions choose to submit DCV data using one of two available methods: (1) submission of a tab delimited electronic file, or (2) use of a Web-based data submission application. School divisions using the first method collect and maintain discipline data in their own information systems and upload an electronic file to the VDOE. School divisions using the second method may enter school division and school level data manually and directly into the VDOE database using the Web-based data collection application. A school division may select and use only one of the two methods available for data submission.</a:t>
            </a:r>
          </a:p>
          <a:p>
            <a:endParaRPr lang="en-US" sz="1200" kern="1200" baseline="0" dirty="0" smtClean="0">
              <a:solidFill>
                <a:schemeClr val="tx1"/>
              </a:solidFill>
              <a:latin typeface="Arial" charset="0"/>
              <a:ea typeface="ＭＳ Ｐゴシック" pitchFamily="-112" charset="-128"/>
              <a:cs typeface="ＭＳ Ｐゴシック" pitchFamily="-112" charset="-128"/>
            </a:endParaRPr>
          </a:p>
          <a:p>
            <a:r>
              <a:rPr lang="en-US" sz="1200" b="1" kern="1200" baseline="0" dirty="0" smtClean="0">
                <a:solidFill>
                  <a:schemeClr val="tx1"/>
                </a:solidFill>
                <a:latin typeface="Arial" charset="0"/>
                <a:ea typeface="ＭＳ Ｐゴシック" pitchFamily="-112" charset="-128"/>
                <a:cs typeface="ＭＳ Ｐゴシック" pitchFamily="-112" charset="-128"/>
              </a:rPr>
              <a:t>Altercations</a:t>
            </a:r>
            <a:r>
              <a:rPr lang="en-US" sz="1200" kern="1200" baseline="0" dirty="0" smtClean="0">
                <a:solidFill>
                  <a:schemeClr val="tx1"/>
                </a:solidFill>
                <a:latin typeface="Arial" charset="0"/>
                <a:ea typeface="ＭＳ Ｐゴシック" pitchFamily="-112" charset="-128"/>
                <a:cs typeface="ＭＳ Ｐゴシック" pitchFamily="-112" charset="-128"/>
              </a:rPr>
              <a:t>: Confrontation, tussle, or verbal/physical aggression that does not result in injury</a:t>
            </a:r>
          </a:p>
          <a:p>
            <a:r>
              <a:rPr lang="en-US" sz="1200" b="1" kern="1200" baseline="0" dirty="0" smtClean="0">
                <a:solidFill>
                  <a:schemeClr val="tx1"/>
                </a:solidFill>
                <a:latin typeface="Arial" charset="0"/>
              </a:rPr>
              <a:t>Battery against a Student without a weapon</a:t>
            </a:r>
            <a:r>
              <a:rPr lang="en-US" sz="1200" kern="1200" baseline="0" dirty="0" smtClean="0">
                <a:solidFill>
                  <a:schemeClr val="tx1"/>
                </a:solidFill>
                <a:latin typeface="Arial" charset="0"/>
              </a:rPr>
              <a:t>: an actual offensive and intentional touching or striking of a student against his or her will, or mutual participation in a fight that intentionally causes bodily harm without the use of a firearm or weapon</a:t>
            </a:r>
          </a:p>
          <a:p>
            <a:r>
              <a:rPr lang="en-US" sz="1200" b="1" kern="1200" baseline="0" dirty="0" smtClean="0">
                <a:solidFill>
                  <a:schemeClr val="tx1"/>
                </a:solidFill>
                <a:latin typeface="Arial" charset="0"/>
              </a:rPr>
              <a:t>Bullying</a:t>
            </a:r>
            <a:r>
              <a:rPr lang="en-US" sz="1200" kern="1200" baseline="0" dirty="0" smtClean="0">
                <a:solidFill>
                  <a:schemeClr val="tx1"/>
                </a:solidFill>
                <a:latin typeface="Arial" charset="0"/>
              </a:rPr>
              <a:t>: Using repeated negative behaviors intended to frighten or cause harm.  These may include, but are not limited to, verbal or written threats or physical harm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rPr>
              <a:t>Drug Violations</a:t>
            </a:r>
            <a:r>
              <a:rPr lang="en-US" sz="1200" kern="1200" baseline="0" dirty="0" smtClean="0">
                <a:solidFill>
                  <a:schemeClr val="tx1"/>
                </a:solidFill>
                <a:latin typeface="Arial" charset="0"/>
              </a:rPr>
              <a:t>: Includes: </a:t>
            </a:r>
            <a:r>
              <a:rPr lang="en-US" sz="1200" i="1" u="sng" kern="1200" baseline="0" dirty="0" smtClean="0">
                <a:solidFill>
                  <a:schemeClr val="tx1"/>
                </a:solidFill>
                <a:latin typeface="Arial" charset="0"/>
              </a:rPr>
              <a:t>Schedule I &amp; II, Anabolic Steroid, Marijuana Use/Possession </a:t>
            </a:r>
            <a:r>
              <a:rPr lang="en-US" sz="1200" kern="1200" baseline="0" dirty="0" smtClean="0">
                <a:solidFill>
                  <a:schemeClr val="tx1"/>
                </a:solidFill>
                <a:latin typeface="Arial" charset="0"/>
              </a:rPr>
              <a:t>(Violation of laws or ordinances prohibiting the manufacture, transportation, possession or consumption of marijuana, schedule I &amp; II drugs, and anabolic Steroid-Use.  Suspicion of being under the influence of marijuana may be included), </a:t>
            </a:r>
            <a:r>
              <a:rPr lang="en-US" sz="1200" i="1" u="sng" kern="1200" baseline="0" dirty="0" smtClean="0">
                <a:solidFill>
                  <a:schemeClr val="tx1"/>
                </a:solidFill>
                <a:latin typeface="Arial" charset="0"/>
              </a:rPr>
              <a:t>Look-alikes Use/Possession </a:t>
            </a:r>
            <a:r>
              <a:rPr lang="en-US" sz="1200" kern="1200" baseline="0" dirty="0" smtClean="0">
                <a:solidFill>
                  <a:schemeClr val="tx1"/>
                </a:solidFill>
                <a:latin typeface="Arial" charset="0"/>
              </a:rPr>
              <a:t>(Unlawfully using, cultivating, manufacturing, purchasing, possessing, transporting, or importing any substances represented as drug look-alikes),  </a:t>
            </a:r>
            <a:r>
              <a:rPr lang="en-US" sz="1200" i="1" u="sng" kern="1200" baseline="0" dirty="0" smtClean="0">
                <a:solidFill>
                  <a:schemeClr val="tx1"/>
                </a:solidFill>
                <a:latin typeface="Arial" charset="0"/>
              </a:rPr>
              <a:t>Inhalants</a:t>
            </a:r>
            <a:r>
              <a:rPr lang="en-US" sz="1200" kern="1200" baseline="0" dirty="0" smtClean="0">
                <a:solidFill>
                  <a:schemeClr val="tx1"/>
                </a:solidFill>
                <a:latin typeface="Arial" charset="0"/>
              </a:rPr>
              <a:t> (Unlawfully using, cultivating, manufacturing, purchasing, possessing, transporting, or importing any inhalants), </a:t>
            </a:r>
            <a:r>
              <a:rPr lang="en-US" sz="1200" i="1" u="sng" kern="1200" baseline="0" dirty="0" smtClean="0">
                <a:solidFill>
                  <a:schemeClr val="tx1"/>
                </a:solidFill>
                <a:latin typeface="Arial" charset="0"/>
              </a:rPr>
              <a:t>Prescription Theft/Attempted Theft </a:t>
            </a:r>
            <a:r>
              <a:rPr lang="en-US" sz="1200" kern="1200" baseline="0" dirty="0" smtClean="0">
                <a:solidFill>
                  <a:schemeClr val="tx1"/>
                </a:solidFill>
                <a:latin typeface="Arial" charset="0"/>
              </a:rPr>
              <a:t>(Unlawfully possessing or attempting to take possession of drugs prescribed for another), </a:t>
            </a:r>
            <a:r>
              <a:rPr lang="en-US" sz="1200" i="1" u="sng" kern="1200" baseline="0" dirty="0" smtClean="0">
                <a:solidFill>
                  <a:schemeClr val="tx1"/>
                </a:solidFill>
                <a:latin typeface="Arial" charset="0"/>
              </a:rPr>
              <a:t>Schedule I &amp; II, Anabolic Steroid, Marijuana Sale/Distribution </a:t>
            </a:r>
            <a:r>
              <a:rPr lang="en-US" sz="1200" kern="1200" baseline="0" dirty="0" smtClean="0">
                <a:solidFill>
                  <a:schemeClr val="tx1"/>
                </a:solidFill>
                <a:latin typeface="Arial" charset="0"/>
              </a:rPr>
              <a:t>(Unlawfully possessing with the intent to distribute, sell or solicit any Schedule I or II drug, marijuana or anabolic steroid),  </a:t>
            </a:r>
            <a:r>
              <a:rPr lang="en-US" sz="1200" i="1" u="sng" kern="1200" baseline="0" dirty="0" smtClean="0">
                <a:solidFill>
                  <a:schemeClr val="tx1"/>
                </a:solidFill>
                <a:latin typeface="Arial" charset="0"/>
              </a:rPr>
              <a:t>Schedule III-IV Use/Possession/Sale/Distribution/Paraphernalia Possession </a:t>
            </a:r>
            <a:r>
              <a:rPr lang="en-US" sz="1200" kern="1200" baseline="0" dirty="0" smtClean="0">
                <a:solidFill>
                  <a:schemeClr val="tx1"/>
                </a:solidFill>
                <a:latin typeface="Arial" charset="0"/>
              </a:rPr>
              <a:t>(Unlawfully using or possessing with the intent to distribute, sell or solicit any controlled drug or narcotic substance not specified in previous drug categories.  Having equipment (paraphernalia) for use in consuming illegal drugs in one’s pocket, bag, car or locker</a:t>
            </a:r>
          </a:p>
          <a:p>
            <a:r>
              <a:rPr lang="en-US" sz="1200" b="1" kern="1200" baseline="0" dirty="0" smtClean="0">
                <a:solidFill>
                  <a:schemeClr val="tx1"/>
                </a:solidFill>
                <a:latin typeface="Arial" charset="0"/>
              </a:rPr>
              <a:t>Fighting Without Injury</a:t>
            </a:r>
            <a:r>
              <a:rPr lang="en-US" sz="1200" kern="1200" baseline="0" dirty="0" smtClean="0">
                <a:solidFill>
                  <a:schemeClr val="tx1"/>
                </a:solidFill>
                <a:latin typeface="Arial" charset="0"/>
              </a:rPr>
              <a:t>: Mutual participation in a fight involving physical violence, where there are no or minor injuries.  These may include, but not be limited to, the following: scrape on the body (e.g., knee, elbow, hand) or minor bruising</a:t>
            </a:r>
          </a:p>
          <a:p>
            <a:r>
              <a:rPr lang="en-US" sz="1200" b="1" kern="1200" baseline="0" dirty="0" smtClean="0">
                <a:solidFill>
                  <a:schemeClr val="tx1"/>
                </a:solidFill>
                <a:latin typeface="Arial" charset="0"/>
              </a:rPr>
              <a:t>Gang Activity</a:t>
            </a:r>
            <a:r>
              <a:rPr lang="en-US" sz="1200" kern="1200" baseline="0" dirty="0" smtClean="0">
                <a:solidFill>
                  <a:schemeClr val="tx1"/>
                </a:solidFill>
                <a:latin typeface="Arial" charset="0"/>
              </a:rPr>
              <a:t>: Street gang means any ongoing organization, association, or group of three or more persons, whether formal or informal, that has as one of its primary objectives or activities to commit one or more criminal or non-criminal gang activities.  This includes articles of clothing that symbolize association, rituals or activities identified by groups of students.</a:t>
            </a:r>
          </a:p>
          <a:p>
            <a:r>
              <a:rPr lang="en-US" sz="1200" b="1" kern="1200" baseline="0" dirty="0" smtClean="0">
                <a:solidFill>
                  <a:schemeClr val="tx1"/>
                </a:solidFill>
                <a:latin typeface="Arial" charset="0"/>
              </a:rPr>
              <a:t>Harassment</a:t>
            </a:r>
            <a:r>
              <a:rPr lang="en-US" sz="1200" kern="1200" baseline="0" dirty="0" smtClean="0">
                <a:solidFill>
                  <a:schemeClr val="tx1"/>
                </a:solidFill>
                <a:latin typeface="Arial" charset="0"/>
              </a:rPr>
              <a:t>: Repeatedly annoying or attacking a student or a group of students or other personnel which creates an intimidating or hostile educational or work environment</a:t>
            </a:r>
          </a:p>
          <a:p>
            <a:r>
              <a:rPr lang="en-US" sz="1200" b="1" kern="1200" baseline="0" dirty="0" smtClean="0">
                <a:solidFill>
                  <a:schemeClr val="tx1"/>
                </a:solidFill>
                <a:latin typeface="Arial" charset="0"/>
              </a:rPr>
              <a:t>Offensive Sexual Touching/All</a:t>
            </a:r>
            <a:r>
              <a:rPr lang="en-US" sz="1200" kern="1200" baseline="0" dirty="0" smtClean="0">
                <a:solidFill>
                  <a:schemeClr val="tx1"/>
                </a:solidFill>
                <a:latin typeface="Arial" charset="0"/>
              </a:rPr>
              <a:t>: Improper physical contact against a staff/student that is offensive, undesirable and/or unwanted as determined by the victim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baseline="0" dirty="0" smtClean="0">
                <a:solidFill>
                  <a:schemeClr val="tx1"/>
                </a:solidFill>
                <a:latin typeface="Arial" charset="0"/>
              </a:rPr>
              <a:t>Other Weapons, and Explosive Devices</a:t>
            </a:r>
            <a:r>
              <a:rPr lang="en-US" sz="1200" kern="1200" baseline="0" dirty="0" smtClean="0">
                <a:solidFill>
                  <a:schemeClr val="tx1"/>
                </a:solidFill>
                <a:latin typeface="Arial" charset="0"/>
              </a:rPr>
              <a:t>: Includes: </a:t>
            </a:r>
            <a:r>
              <a:rPr lang="en-US" sz="1200" i="1" u="sng" kern="1200" baseline="0" dirty="0" smtClean="0">
                <a:solidFill>
                  <a:schemeClr val="tx1"/>
                </a:solidFill>
                <a:latin typeface="Arial" charset="0"/>
              </a:rPr>
              <a:t>Weapon 3</a:t>
            </a:r>
            <a:r>
              <a:rPr lang="en-US" sz="1200" kern="1200" baseline="0" dirty="0" smtClean="0">
                <a:solidFill>
                  <a:schemeClr val="tx1"/>
                </a:solidFill>
                <a:latin typeface="Arial" charset="0"/>
              </a:rPr>
              <a:t> (Expels a Projectile – Possessing or bringing to school or a school-sponsored event any weapon designed to expel a projectile or that may readily be converted or modified manufactured guns to expel a projectile by the action of an explosive device), </a:t>
            </a:r>
            <a:r>
              <a:rPr lang="en-US" sz="1200" i="1" u="sng" kern="1200" baseline="0" dirty="0" smtClean="0">
                <a:solidFill>
                  <a:schemeClr val="tx1"/>
                </a:solidFill>
                <a:latin typeface="Arial" charset="0"/>
              </a:rPr>
              <a:t>Weapon 4</a:t>
            </a:r>
            <a:r>
              <a:rPr lang="en-US" sz="1200" kern="1200" baseline="0" dirty="0" smtClean="0">
                <a:solidFill>
                  <a:schemeClr val="tx1"/>
                </a:solidFill>
                <a:latin typeface="Arial" charset="0"/>
              </a:rPr>
              <a:t> (Knife – Possessing or bringing to school or a school-sponsored event any sharp-edged instrument that is classified as a knife with a blade of three-inches or more), </a:t>
            </a:r>
            <a:r>
              <a:rPr lang="en-US" sz="1200" i="1" u="sng" kern="1200" baseline="0" dirty="0" smtClean="0">
                <a:solidFill>
                  <a:schemeClr val="tx1"/>
                </a:solidFill>
                <a:latin typeface="Arial" charset="0"/>
              </a:rPr>
              <a:t>Weapon 5 </a:t>
            </a:r>
            <a:r>
              <a:rPr lang="en-US" sz="1200" kern="1200" baseline="0" dirty="0" smtClean="0">
                <a:solidFill>
                  <a:schemeClr val="tx1"/>
                </a:solidFill>
                <a:latin typeface="Arial" charset="0"/>
              </a:rPr>
              <a:t>(Other Firearms - Possessing or bringing any other weapon that will, is designed to, expel a projectile by the action of an explosive to school or a school event. This includes firearms not mentioned in other categories (operable or inoperable, loaded or unloaded) such as, but not limited to a zip or starter gun), </a:t>
            </a:r>
            <a:r>
              <a:rPr lang="en-US" sz="1200" i="1" u="sng" kern="1200" baseline="0" dirty="0" smtClean="0">
                <a:solidFill>
                  <a:schemeClr val="tx1"/>
                </a:solidFill>
                <a:latin typeface="Arial" charset="0"/>
              </a:rPr>
              <a:t>Weapon 6</a:t>
            </a:r>
            <a:r>
              <a:rPr lang="en-US" sz="1200" kern="1200" baseline="0" dirty="0" smtClean="0">
                <a:solidFill>
                  <a:schemeClr val="tx1"/>
                </a:solidFill>
                <a:latin typeface="Arial" charset="0"/>
              </a:rPr>
              <a:t> (Other Weapon – Possessing or bringing any weapon, instrument, or object that is designed to or may readily be converted to inflict harm on another person to school or a school event – i.e. golf club, baseball bat, chains, nunchakus, or Billy club), </a:t>
            </a:r>
            <a:r>
              <a:rPr lang="en-US" sz="1200" i="1" u="sng" kern="1200" baseline="0" dirty="0" smtClean="0">
                <a:solidFill>
                  <a:schemeClr val="tx1"/>
                </a:solidFill>
                <a:latin typeface="Arial" charset="0"/>
              </a:rPr>
              <a:t>Pneumatic weapon </a:t>
            </a:r>
            <a:r>
              <a:rPr lang="en-US" sz="1200" kern="1200" baseline="0" dirty="0" smtClean="0">
                <a:solidFill>
                  <a:schemeClr val="tx1"/>
                </a:solidFill>
                <a:latin typeface="Arial" charset="0"/>
              </a:rPr>
              <a:t>(Possessing or bringing any pneumatic gun or rifle that is air powered to school or a school event. A pneumatic gun or rifle includes a BB, paint ball or pellet gun), </a:t>
            </a:r>
            <a:r>
              <a:rPr lang="en-US" sz="1200" i="1" u="sng" kern="1200" baseline="0" dirty="0" smtClean="0">
                <a:solidFill>
                  <a:schemeClr val="tx1"/>
                </a:solidFill>
                <a:latin typeface="Arial" charset="0"/>
              </a:rPr>
              <a:t>Explosive Device </a:t>
            </a:r>
            <a:r>
              <a:rPr lang="en-US" sz="1200" kern="1200" baseline="0" dirty="0" smtClean="0">
                <a:solidFill>
                  <a:schemeClr val="tx1"/>
                </a:solidFill>
                <a:latin typeface="Arial" charset="0"/>
              </a:rPr>
              <a:t>(Possessing or representing any weapon that explodes or is designed to or may readily be converted to explode)</a:t>
            </a:r>
          </a:p>
          <a:p>
            <a:r>
              <a:rPr lang="en-US" sz="1200" b="1" kern="1200" baseline="0" dirty="0" smtClean="0">
                <a:solidFill>
                  <a:schemeClr val="tx1"/>
                </a:solidFill>
                <a:latin typeface="Arial" charset="0"/>
              </a:rPr>
              <a:t>Threat</a:t>
            </a:r>
            <a:r>
              <a:rPr lang="en-US" sz="1200" kern="1200" baseline="0" dirty="0" smtClean="0">
                <a:solidFill>
                  <a:schemeClr val="tx1"/>
                </a:solidFill>
                <a:latin typeface="Arial" charset="0"/>
              </a:rPr>
              <a:t>: Unlawfully placing a staff member/student in fear of bodily harm through physical, verbal, written or electronic threats without displaying a weapon or subjecting the person to actual physical attack. Considers age, developmentally appropriate behavior and disability status before use</a:t>
            </a:r>
          </a:p>
          <a:p>
            <a:r>
              <a:rPr lang="en-US" sz="1200" kern="1200" baseline="0" dirty="0" smtClean="0">
                <a:solidFill>
                  <a:schemeClr val="tx1"/>
                </a:solidFill>
                <a:latin typeface="Arial" charset="0"/>
              </a:rPr>
              <a:t>Vandalism: Willfully and/or maliciously destroying, damaging or defacing public or private property without the consent of the owner or the person having custody or control of it. This category includes graffiti.</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23</a:t>
            </a:fld>
            <a:endParaRPr lang="en-US"/>
          </a:p>
        </p:txBody>
      </p:sp>
    </p:spTree>
    <p:extLst>
      <p:ext uri="{BB962C8B-B14F-4D97-AF65-F5344CB8AC3E}">
        <p14:creationId xmlns:p14="http://schemas.microsoft.com/office/powerpoint/2010/main" val="3637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2012 stepping stones report is most recent available &amp; the most recent data it has is 2010)</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24</a:t>
            </a:fld>
            <a:endParaRPr lang="en-US"/>
          </a:p>
        </p:txBody>
      </p:sp>
    </p:spTree>
    <p:extLst>
      <p:ext uri="{BB962C8B-B14F-4D97-AF65-F5344CB8AC3E}">
        <p14:creationId xmlns:p14="http://schemas.microsoft.com/office/powerpoint/2010/main" val="339887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25</a:t>
            </a:fld>
            <a:endParaRPr lang="en-US"/>
          </a:p>
        </p:txBody>
      </p:sp>
    </p:spTree>
    <p:extLst>
      <p:ext uri="{BB962C8B-B14F-4D97-AF65-F5344CB8AC3E}">
        <p14:creationId xmlns:p14="http://schemas.microsoft.com/office/powerpoint/2010/main" val="3398879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the website and click on link under Crime</a:t>
            </a:r>
            <a:r>
              <a:rPr lang="en-US" baseline="0" dirty="0" smtClean="0"/>
              <a:t> Reports</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26</a:t>
            </a:fld>
            <a:endParaRPr lang="en-US"/>
          </a:p>
        </p:txBody>
      </p:sp>
    </p:spTree>
    <p:extLst>
      <p:ext uri="{BB962C8B-B14F-4D97-AF65-F5344CB8AC3E}">
        <p14:creationId xmlns:p14="http://schemas.microsoft.com/office/powerpoint/2010/main" val="3398879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28</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8E59A-3532-4987-9698-EAC68A776820}" type="slidenum">
              <a:rPr lang="en-US"/>
              <a:pPr/>
              <a:t>9</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Traffic-related air pollution is a major cause of unhealthy air quality, especially in urban areas. Many health problems have been linked to exposure to traffic-related air pollution. The closer your home or school is to a major highway, the more likely you and your family are to be exposed to traffic-related air pollution.</a:t>
            </a:r>
            <a:r>
              <a:rPr lang="en-US" dirty="0" smtClean="0"/>
              <a:t> </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29</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Traffic-related air pollution is a major cause of unhealthy air quality, especially in urban areas. Many health problems have been linked to exposure to traffic-related air pollution. </a:t>
            </a:r>
            <a:r>
              <a:rPr lang="en-US" sz="1200" b="0" i="0" u="none" strike="noStrike" kern="1200" smtClean="0">
                <a:solidFill>
                  <a:schemeClr val="tx1"/>
                </a:solidFill>
                <a:effectLst/>
                <a:latin typeface="+mn-lt"/>
                <a:ea typeface="+mn-ea"/>
                <a:cs typeface="+mn-cs"/>
              </a:rPr>
              <a:t>The closer your home or school is to a major highway, the more likely you and your family are to be exposed to traffic-related air pollution.</a:t>
            </a:r>
            <a:r>
              <a:rPr lang="en-US" smtClean="0"/>
              <a:t> </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30</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ozone # days exceed =</a:t>
            </a:r>
            <a:r>
              <a:rPr lang="en-US" baseline="0" dirty="0" smtClean="0"/>
              <a:t> </a:t>
            </a:r>
            <a:r>
              <a:rPr lang="en-US" dirty="0" smtClean="0"/>
              <a:t>1.97</a:t>
            </a:r>
          </a:p>
          <a:p>
            <a:r>
              <a:rPr lang="en-US" dirty="0" smtClean="0"/>
              <a:t>US ozone # days exceed = 1.59</a:t>
            </a:r>
          </a:p>
          <a:p>
            <a:r>
              <a:rPr lang="en-US" dirty="0" smtClean="0"/>
              <a:t>VA PM2.5 # days exceed = 1.35</a:t>
            </a:r>
          </a:p>
          <a:p>
            <a:r>
              <a:rPr lang="en-US" dirty="0" smtClean="0"/>
              <a:t>US PM2.5 # days exceed = 4.17</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31</a:t>
            </a:fld>
            <a:endParaRPr lang="en-US"/>
          </a:p>
        </p:txBody>
      </p:sp>
    </p:spTree>
    <p:extLst>
      <p:ext uri="{BB962C8B-B14F-4D97-AF65-F5344CB8AC3E}">
        <p14:creationId xmlns:p14="http://schemas.microsoft.com/office/powerpoint/2010/main" val="1820143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DACB82-63AA-4286-B963-2A6A612F4067}" type="slidenum">
              <a:rPr lang="en-US" smtClean="0"/>
              <a:pPr>
                <a:defRPr/>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Colors correspond to the watershed</a:t>
            </a:r>
            <a:r>
              <a:rPr lang="en-US" baseline="0" dirty="0" smtClean="0"/>
              <a:t> for the river listed</a:t>
            </a:r>
          </a:p>
          <a:p>
            <a:r>
              <a:rPr lang="en-US" baseline="0" dirty="0" smtClean="0"/>
              <a:t>Reservoirs are shown in blue</a:t>
            </a:r>
            <a:endParaRPr lang="en-US" dirty="0"/>
          </a:p>
        </p:txBody>
      </p:sp>
      <p:sp>
        <p:nvSpPr>
          <p:cNvPr id="4" name="Slide Number Placeholder 3"/>
          <p:cNvSpPr>
            <a:spLocks noGrp="1"/>
          </p:cNvSpPr>
          <p:nvPr>
            <p:ph type="sldNum" sz="quarter" idx="10"/>
          </p:nvPr>
        </p:nvSpPr>
        <p:spPr/>
        <p:txBody>
          <a:bodyPr/>
          <a:lstStyle/>
          <a:p>
            <a:pPr>
              <a:defRPr/>
            </a:pPr>
            <a:fld id="{22DACB82-63AA-4286-B963-2A6A612F4067}" type="slidenum">
              <a:rPr lang="en-US" smtClean="0"/>
              <a:pPr>
                <a:defRPr/>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34</a:t>
            </a:fld>
            <a:endParaRPr lang="en-US"/>
          </a:p>
        </p:txBody>
      </p:sp>
    </p:spTree>
    <p:extLst>
      <p:ext uri="{BB962C8B-B14F-4D97-AF65-F5344CB8AC3E}">
        <p14:creationId xmlns:p14="http://schemas.microsoft.com/office/powerpoint/2010/main" val="3950406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35</a:t>
            </a:fld>
            <a:endParaRPr lang="en-US"/>
          </a:p>
        </p:txBody>
      </p:sp>
    </p:spTree>
    <p:extLst>
      <p:ext uri="{BB962C8B-B14F-4D97-AF65-F5344CB8AC3E}">
        <p14:creationId xmlns:p14="http://schemas.microsoft.com/office/powerpoint/2010/main" val="703835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36</a:t>
            </a:fld>
            <a:endParaRPr lang="en-US"/>
          </a:p>
        </p:txBody>
      </p:sp>
    </p:spTree>
    <p:extLst>
      <p:ext uri="{BB962C8B-B14F-4D97-AF65-F5344CB8AC3E}">
        <p14:creationId xmlns:p14="http://schemas.microsoft.com/office/powerpoint/2010/main" val="1064371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CDC definition of </a:t>
            </a:r>
            <a:r>
              <a:rPr lang="en-US" sz="1200" b="1" i="0" u="none" strike="noStrike" kern="1200" dirty="0" smtClean="0">
                <a:solidFill>
                  <a:schemeClr val="tx1"/>
                </a:solidFill>
                <a:effectLst/>
                <a:latin typeface="+mn-lt"/>
                <a:ea typeface="+mn-ea"/>
                <a:cs typeface="+mn-cs"/>
              </a:rPr>
              <a:t>a public water system</a:t>
            </a:r>
            <a:r>
              <a:rPr lang="en-US" sz="1200" b="0" i="0" u="none" strike="noStrike" kern="1200" dirty="0" smtClean="0">
                <a:solidFill>
                  <a:schemeClr val="tx1"/>
                </a:solidFill>
                <a:effectLst/>
                <a:latin typeface="+mn-lt"/>
                <a:ea typeface="+mn-ea"/>
                <a:cs typeface="+mn-cs"/>
              </a:rPr>
              <a:t>: “A system that provides piped water to the public for human consumption and is regulated under the Safe Drinking Water Act. </a:t>
            </a:r>
          </a:p>
          <a:p>
            <a:r>
              <a:rPr lang="en-US" sz="1200" b="0" i="0" u="none" strike="noStrike" kern="1200" dirty="0" smtClean="0">
                <a:solidFill>
                  <a:schemeClr val="tx1"/>
                </a:solidFill>
                <a:effectLst/>
                <a:latin typeface="+mn-lt"/>
                <a:ea typeface="+mn-ea"/>
                <a:cs typeface="+mn-cs"/>
              </a:rPr>
              <a:t>Such a system must have at least 15 service connections or regularly serve at least 25 persons daily for at least 60 days per year. </a:t>
            </a:r>
          </a:p>
          <a:p>
            <a:r>
              <a:rPr lang="en-US" sz="1200" b="0" i="0" u="none" strike="noStrike" kern="1200" dirty="0" smtClean="0">
                <a:solidFill>
                  <a:schemeClr val="tx1"/>
                </a:solidFill>
                <a:effectLst/>
                <a:latin typeface="+mn-lt"/>
                <a:ea typeface="+mn-ea"/>
                <a:cs typeface="+mn-cs"/>
              </a:rPr>
              <a:t>Each public water system is further classified as either a community water system or a non-community water system”</a:t>
            </a:r>
            <a:r>
              <a:rPr lang="en-US" dirty="0" smtClean="0"/>
              <a:t> </a:t>
            </a:r>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37</a:t>
            </a:fld>
            <a:endParaRPr lang="en-US"/>
          </a:p>
        </p:txBody>
      </p:sp>
    </p:spTree>
    <p:extLst>
      <p:ext uri="{BB962C8B-B14F-4D97-AF65-F5344CB8AC3E}">
        <p14:creationId xmlns:p14="http://schemas.microsoft.com/office/powerpoint/2010/main" val="2970169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Homes not connected to a public/community water system have private wells and sewage on the property</a:t>
            </a:r>
          </a:p>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38</a:t>
            </a:fld>
            <a:endParaRPr lang="en-US"/>
          </a:p>
        </p:txBody>
      </p:sp>
    </p:spTree>
    <p:extLst>
      <p:ext uri="{BB962C8B-B14F-4D97-AF65-F5344CB8AC3E}">
        <p14:creationId xmlns:p14="http://schemas.microsoft.com/office/powerpoint/2010/main" val="402387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8E59A-3532-4987-9698-EAC68A776820}" type="slidenum">
              <a:rPr lang="en-US"/>
              <a:pPr/>
              <a:t>10</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39</a:t>
            </a:fld>
            <a:endParaRPr lang="en-US"/>
          </a:p>
        </p:txBody>
      </p:sp>
    </p:spTree>
    <p:extLst>
      <p:ext uri="{BB962C8B-B14F-4D97-AF65-F5344CB8AC3E}">
        <p14:creationId xmlns:p14="http://schemas.microsoft.com/office/powerpoint/2010/main" val="4023873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40</a:t>
            </a:fld>
            <a:endParaRPr lang="en-US"/>
          </a:p>
        </p:txBody>
      </p:sp>
    </p:spTree>
    <p:extLst>
      <p:ext uri="{BB962C8B-B14F-4D97-AF65-F5344CB8AC3E}">
        <p14:creationId xmlns:p14="http://schemas.microsoft.com/office/powerpoint/2010/main" val="4023873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41</a:t>
            </a:fld>
            <a:endParaRPr lang="en-US"/>
          </a:p>
        </p:txBody>
      </p:sp>
    </p:spTree>
    <p:extLst>
      <p:ext uri="{BB962C8B-B14F-4D97-AF65-F5344CB8AC3E}">
        <p14:creationId xmlns:p14="http://schemas.microsoft.com/office/powerpoint/2010/main" val="4023873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Staff handwashing including: </a:t>
            </a:r>
          </a:p>
          <a:p>
            <a:pPr marL="742950" lvl="1" indent="-285750">
              <a:buFont typeface="Arial" panose="020B0604020202020204" pitchFamily="34" charset="0"/>
              <a:buChar char="•"/>
            </a:pPr>
            <a:r>
              <a:rPr lang="en-US" dirty="0" smtClean="0"/>
              <a:t>approved water sources, waste water and sewage disposal, handwashing stations, use of proper utensils, dress standards, etc.</a:t>
            </a:r>
          </a:p>
          <a:p>
            <a:pPr marL="285750" indent="-285750">
              <a:buFont typeface="Arial" panose="020B0604020202020204" pitchFamily="34" charset="0"/>
              <a:buChar char="•"/>
            </a:pPr>
            <a:r>
              <a:rPr lang="en-US" dirty="0" smtClean="0"/>
              <a:t>Equipment sanitation, cleaning, and storage</a:t>
            </a:r>
          </a:p>
          <a:p>
            <a:pPr marL="285750" indent="-285750">
              <a:buFont typeface="Arial" panose="020B0604020202020204" pitchFamily="34" charset="0"/>
              <a:buChar char="•"/>
            </a:pPr>
            <a:endParaRPr lang="en-US" sz="1000" dirty="0" smtClean="0"/>
          </a:p>
          <a:p>
            <a:pPr marL="285750" indent="-285750">
              <a:buFont typeface="Arial" panose="020B0604020202020204" pitchFamily="34" charset="0"/>
              <a:buChar char="•"/>
            </a:pPr>
            <a:r>
              <a:rPr lang="en-US" dirty="0" smtClean="0"/>
              <a:t>Safety including the facility, grills, overhead protection, keeping the public at a safe distance from food preparation, etc.</a:t>
            </a:r>
          </a:p>
          <a:p>
            <a:endParaRPr lang="en-US" sz="1000" dirty="0" smtClean="0"/>
          </a:p>
          <a:p>
            <a:pPr marL="285750" indent="-285750">
              <a:buFont typeface="Arial" panose="020B0604020202020204" pitchFamily="34" charset="0"/>
              <a:buChar char="•"/>
            </a:pPr>
            <a:r>
              <a:rPr lang="en-US" dirty="0" smtClean="0"/>
              <a:t>Checking the food source, cooking/reheating/keeping hot food hot, cooling/cold storage, ice storage, food transportation, thermometers, etc.</a:t>
            </a:r>
          </a:p>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42</a:t>
            </a:fld>
            <a:endParaRPr lang="en-US"/>
          </a:p>
        </p:txBody>
      </p:sp>
    </p:spTree>
    <p:extLst>
      <p:ext uri="{BB962C8B-B14F-4D97-AF65-F5344CB8AC3E}">
        <p14:creationId xmlns:p14="http://schemas.microsoft.com/office/powerpoint/2010/main" val="1913198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Food Environment Index ranges from 0 (worst) to 10 (best) and equally weights two indicators of the food environment.</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Limited access to healthy foods estimates the percentage of the population who are low income and do not live close to a grocery store. </a:t>
            </a:r>
          </a:p>
          <a:p>
            <a:pPr marL="685800" lvl="1" indent="-228600">
              <a:buAutoNum type="arabicParenR"/>
            </a:pPr>
            <a:r>
              <a:rPr lang="en-US" sz="1200" b="0" i="0" u="none" strike="noStrike" kern="1200" dirty="0" smtClean="0">
                <a:solidFill>
                  <a:schemeClr val="tx1"/>
                </a:solidFill>
                <a:effectLst/>
                <a:latin typeface="+mn-lt"/>
                <a:ea typeface="+mn-ea"/>
                <a:cs typeface="+mn-cs"/>
              </a:rPr>
              <a:t>Living close to a grocery store is defined differently in rural and </a:t>
            </a:r>
            <a:r>
              <a:rPr lang="en-US" sz="1200" b="0" i="0" u="none" strike="noStrike" kern="1200" dirty="0" err="1" smtClean="0">
                <a:solidFill>
                  <a:schemeClr val="tx1"/>
                </a:solidFill>
                <a:effectLst/>
                <a:latin typeface="+mn-lt"/>
                <a:ea typeface="+mn-ea"/>
                <a:cs typeface="+mn-cs"/>
              </a:rPr>
              <a:t>nonrural</a:t>
            </a:r>
            <a:r>
              <a:rPr lang="en-US" sz="1200" b="0" i="0" u="none" strike="noStrike" kern="1200" dirty="0" smtClean="0">
                <a:solidFill>
                  <a:schemeClr val="tx1"/>
                </a:solidFill>
                <a:effectLst/>
                <a:latin typeface="+mn-lt"/>
                <a:ea typeface="+mn-ea"/>
                <a:cs typeface="+mn-cs"/>
              </a:rPr>
              <a:t> areas; in rural areas, it means living less than 10 miles from a grocery store whereas in </a:t>
            </a:r>
            <a:r>
              <a:rPr lang="en-US" sz="1200" b="0" i="0" u="none" strike="noStrike" kern="1200" dirty="0" err="1" smtClean="0">
                <a:solidFill>
                  <a:schemeClr val="tx1"/>
                </a:solidFill>
                <a:effectLst/>
                <a:latin typeface="+mn-lt"/>
                <a:ea typeface="+mn-ea"/>
                <a:cs typeface="+mn-cs"/>
              </a:rPr>
              <a:t>nonrural</a:t>
            </a:r>
            <a:r>
              <a:rPr lang="en-US" sz="1200" b="0" i="0" u="none" strike="noStrike" kern="1200" dirty="0" smtClean="0">
                <a:solidFill>
                  <a:schemeClr val="tx1"/>
                </a:solidFill>
                <a:effectLst/>
                <a:latin typeface="+mn-lt"/>
                <a:ea typeface="+mn-ea"/>
                <a:cs typeface="+mn-cs"/>
              </a:rPr>
              <a:t> areas, it means less than 1 mile. </a:t>
            </a:r>
          </a:p>
          <a:p>
            <a:pPr marL="685800" lvl="1" indent="-228600">
              <a:buAutoNum type="arabicParenR"/>
            </a:pPr>
            <a:r>
              <a:rPr lang="en-US" sz="1200" b="0" i="0" u="none" strike="noStrike" kern="1200" dirty="0" smtClean="0">
                <a:solidFill>
                  <a:schemeClr val="tx1"/>
                </a:solidFill>
                <a:effectLst/>
                <a:latin typeface="+mn-lt"/>
                <a:ea typeface="+mn-ea"/>
                <a:cs typeface="+mn-cs"/>
              </a:rPr>
              <a:t>Low income is defined as having an annual family income of less than or equal to 200 percent of the federal poverty threshold for the family size.</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Food insecurity estimates the percentage of the population who did not have access to a reliable source of food during the past year. </a:t>
            </a:r>
          </a:p>
          <a:p>
            <a:pPr marL="685800" lvl="1" indent="-228600">
              <a:buAutoNum type="arabicParenR"/>
            </a:pPr>
            <a:r>
              <a:rPr lang="en-US" sz="1200" b="0" i="0" u="none" strike="noStrike" kern="1200" dirty="0" smtClean="0">
                <a:solidFill>
                  <a:schemeClr val="tx1"/>
                </a:solidFill>
                <a:effectLst/>
                <a:latin typeface="+mn-lt"/>
                <a:ea typeface="+mn-ea"/>
                <a:cs typeface="+mn-cs"/>
              </a:rPr>
              <a:t>A 2-stage fixed effect model was created using information from the Community Population Survey, Bureau of Labor Statistics, and American Community Survey.</a:t>
            </a:r>
            <a:r>
              <a:rPr lang="en-US" dirty="0" smtClean="0"/>
              <a:t>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46</a:t>
            </a:fld>
            <a:endParaRPr lang="en-US"/>
          </a:p>
        </p:txBody>
      </p:sp>
    </p:spTree>
    <p:extLst>
      <p:ext uri="{BB962C8B-B14F-4D97-AF65-F5344CB8AC3E}">
        <p14:creationId xmlns:p14="http://schemas.microsoft.com/office/powerpoint/2010/main" val="1032836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47</a:t>
            </a:fld>
            <a:endParaRPr lang="en-US"/>
          </a:p>
        </p:txBody>
      </p:sp>
    </p:spTree>
    <p:extLst>
      <p:ext uri="{BB962C8B-B14F-4D97-AF65-F5344CB8AC3E}">
        <p14:creationId xmlns:p14="http://schemas.microsoft.com/office/powerpoint/2010/main" val="1032836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32AA09-02CF-415C-9D2A-E7CCCDE55669}" type="slidenum">
              <a:rPr lang="en-US" smtClean="0"/>
              <a:pPr/>
              <a:t>48</a:t>
            </a:fld>
            <a:endParaRPr lang="en-US"/>
          </a:p>
        </p:txBody>
      </p:sp>
    </p:spTree>
    <p:extLst>
      <p:ext uri="{BB962C8B-B14F-4D97-AF65-F5344CB8AC3E}">
        <p14:creationId xmlns:p14="http://schemas.microsoft.com/office/powerpoint/2010/main" val="2916686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632AA09-02CF-415C-9D2A-E7CCCDE55669}" type="slidenum">
              <a:rPr lang="en-US" smtClean="0"/>
              <a:pPr/>
              <a:t>49</a:t>
            </a:fld>
            <a:endParaRPr lang="en-US"/>
          </a:p>
        </p:txBody>
      </p:sp>
    </p:spTree>
    <p:extLst>
      <p:ext uri="{BB962C8B-B14F-4D97-AF65-F5344CB8AC3E}">
        <p14:creationId xmlns:p14="http://schemas.microsoft.com/office/powerpoint/2010/main" val="3480206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51</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percentages</a:t>
            </a:r>
            <a:r>
              <a:rPr lang="en-US" baseline="0" dirty="0" smtClean="0"/>
              <a:t> do not add up to 100% b/c there are vacant housing units (so owner-occ. + renter-occ. + vacant = 100%)</a:t>
            </a:r>
          </a:p>
          <a:p>
            <a:r>
              <a:rPr lang="en-US" baseline="0" dirty="0" smtClean="0"/>
              <a:t>Also %’s were rounded to nearest whole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52</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150C90-4593-469B-B75E-56657C16D0F4}" type="slidenum">
              <a:rPr lang="en-US" smtClean="0"/>
              <a:pPr/>
              <a:t>11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percentages</a:t>
            </a:r>
            <a:r>
              <a:rPr lang="en-US" baseline="0" dirty="0" smtClean="0"/>
              <a:t> do not add up to 100% b/c there are vacant housing units (so owner-occ. + renter-occ. </a:t>
            </a:r>
            <a:r>
              <a:rPr lang="en-US" baseline="0" smtClean="0"/>
              <a:t>+ vacant = 100%)</a:t>
            </a:r>
            <a:endParaRPr lang="en-US"/>
          </a:p>
        </p:txBody>
      </p:sp>
      <p:sp>
        <p:nvSpPr>
          <p:cNvPr id="4" name="Slide Number Placeholder 3"/>
          <p:cNvSpPr>
            <a:spLocks noGrp="1"/>
          </p:cNvSpPr>
          <p:nvPr>
            <p:ph type="sldNum" sz="quarter" idx="10"/>
          </p:nvPr>
        </p:nvSpPr>
        <p:spPr/>
        <p:txBody>
          <a:bodyPr/>
          <a:lstStyle/>
          <a:p>
            <a:fld id="{6A658F48-649A-4ACA-B9D0-7A23C3D05EF7}" type="slidenum">
              <a:rPr lang="en-US" smtClean="0"/>
              <a:t>53</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 pulled this data fro</a:t>
            </a:r>
            <a:r>
              <a:rPr lang="en-US" baseline="0" dirty="0" smtClean="0"/>
              <a:t>m US </a:t>
            </a:r>
            <a:r>
              <a:rPr lang="en-US" baseline="0" dirty="0" err="1" smtClean="0"/>
              <a:t>Dept</a:t>
            </a:r>
            <a:r>
              <a:rPr lang="en-US" baseline="0" dirty="0" smtClean="0"/>
              <a:t> of Housing &amp; Urban Development. 2013. Source geography = County.</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54</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Number and percentage of owner- and renter-occupied housing units having at least one of the following conditions:</a:t>
            </a:r>
            <a:r>
              <a:rPr lang="en-US" dirty="0" smtClean="0"/>
              <a:t> </a:t>
            </a:r>
            <a:r>
              <a:rPr lang="en-US" sz="1200" b="0" i="0" u="none" strike="noStrike" kern="1200" dirty="0" smtClean="0">
                <a:solidFill>
                  <a:schemeClr val="tx1"/>
                </a:solidFill>
                <a:effectLst/>
                <a:latin typeface="+mn-lt"/>
                <a:ea typeface="+mn-ea"/>
                <a:cs typeface="+mn-cs"/>
              </a:rPr>
              <a:t> </a:t>
            </a:r>
          </a:p>
          <a:p>
            <a:pPr marL="228600" indent="-228600">
              <a:buAutoNum type="arabicParenR"/>
            </a:pPr>
            <a:r>
              <a:rPr lang="en-US" sz="1200" b="0" i="0" u="none" strike="noStrike" kern="1200" dirty="0" smtClean="0">
                <a:solidFill>
                  <a:schemeClr val="tx1"/>
                </a:solidFill>
                <a:effectLst/>
                <a:latin typeface="+mn-lt"/>
                <a:ea typeface="+mn-ea"/>
                <a:cs typeface="+mn-cs"/>
              </a:rPr>
              <a:t>lacking complete plumbing facilities, </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2) lacking complete kitchen facilities,</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3) with 1.01 or more occupants per room,</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4) selected monthly owner costs as a percentage of household income greater than 30 percent, and </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5) gross rent as a percentage of household income greater than 30 percent.</a:t>
            </a:r>
            <a:r>
              <a:rPr lang="en-US" dirty="0" smtClean="0"/>
              <a:t>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55</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56</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TJAC</a:t>
            </a:r>
            <a:r>
              <a:rPr lang="en-US" baseline="0" dirty="0" smtClean="0"/>
              <a:t> is doing a survey of homelessness near end of January 2016-check with them near end of Feb/beginning of March for results</a:t>
            </a:r>
            <a:endParaRPr lang="en-US" dirty="0" smtClean="0"/>
          </a:p>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57</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TJAC</a:t>
            </a:r>
            <a:r>
              <a:rPr lang="en-US" baseline="0" dirty="0" smtClean="0"/>
              <a:t> is doing a survey of homelessness near end of January 2016-check with them near end of Feb/beginning of March for results</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58</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TJAC</a:t>
            </a:r>
            <a:r>
              <a:rPr lang="en-US" baseline="0" dirty="0" smtClean="0"/>
              <a:t> is doing a survey of homelessness near end of January 2016-check with them near end of Feb/beginning of March for results</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59</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sz="1200" b="0" i="0" u="none" strike="noStrike" kern="1200" dirty="0" smtClean="0">
                <a:solidFill>
                  <a:schemeClr val="tx1"/>
                </a:solidFill>
                <a:effectLst/>
                <a:latin typeface="+mn-lt"/>
                <a:ea typeface="+mn-ea"/>
                <a:cs typeface="+mn-cs"/>
              </a:rPr>
              <a:t>rapid re-housing  = financial assistance &amp; services to prevent individuals and families from becoming homeless and help those experiencing homelessness to be quickly re-housed &amp; stabilized</a:t>
            </a:r>
            <a:r>
              <a:rPr lang="en-US" dirty="0" smtClean="0"/>
              <a:t> </a:t>
            </a:r>
          </a:p>
          <a:p>
            <a:r>
              <a:rPr lang="en-US" sz="1200" b="0" i="0" u="none" strike="noStrike" kern="1200" dirty="0" smtClean="0">
                <a:solidFill>
                  <a:schemeClr val="tx1"/>
                </a:solidFill>
                <a:effectLst/>
                <a:latin typeface="+mn-lt"/>
                <a:ea typeface="+mn-ea"/>
                <a:cs typeface="+mn-cs"/>
              </a:rPr>
              <a:t>permanent supportive housing = assist homeless persons in transitioning from homelessness to promote the provision of supportive housing to enable homeless persons to live as independently as possible</a:t>
            </a:r>
            <a:r>
              <a:rPr lang="en-US" dirty="0" smtClean="0"/>
              <a:t> </a:t>
            </a:r>
            <a:r>
              <a:rPr lang="en-US" sz="1200" b="0" i="0" u="none" strike="noStrike" kern="1200" dirty="0" smtClean="0">
                <a:solidFill>
                  <a:schemeClr val="tx1"/>
                </a:solidFill>
                <a:effectLst/>
                <a:latin typeface="+mn-lt"/>
                <a:ea typeface="+mn-ea"/>
                <a:cs typeface="+mn-cs"/>
              </a:rPr>
              <a:t>(Definitions from HUD.gov (US </a:t>
            </a:r>
            <a:r>
              <a:rPr lang="en-US" sz="1200" b="0" i="0" u="none" strike="noStrike" kern="1200" dirty="0" err="1" smtClean="0">
                <a:solidFill>
                  <a:schemeClr val="tx1"/>
                </a:solidFill>
                <a:effectLst/>
                <a:latin typeface="+mn-lt"/>
                <a:ea typeface="+mn-ea"/>
                <a:cs typeface="+mn-cs"/>
              </a:rPr>
              <a:t>Dept</a:t>
            </a:r>
            <a:r>
              <a:rPr lang="en-US" sz="1200" b="0" i="0" u="none" strike="noStrike" kern="1200" dirty="0" smtClean="0">
                <a:solidFill>
                  <a:schemeClr val="tx1"/>
                </a:solidFill>
                <a:effectLst/>
                <a:latin typeface="+mn-lt"/>
                <a:ea typeface="+mn-ea"/>
                <a:cs typeface="+mn-cs"/>
              </a:rPr>
              <a:t> of Housing &amp; Urban Development)</a:t>
            </a:r>
            <a:r>
              <a:rPr lang="en-US" dirty="0" smtClean="0"/>
              <a:t> </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60</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61</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62</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12</a:t>
            </a:fld>
            <a:endParaRPr lang="en-US"/>
          </a:p>
        </p:txBody>
      </p:sp>
    </p:spTree>
    <p:extLst>
      <p:ext uri="{BB962C8B-B14F-4D97-AF65-F5344CB8AC3E}">
        <p14:creationId xmlns:p14="http://schemas.microsoft.com/office/powerpoint/2010/main" val="293904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63</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64</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65</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66</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r>
              <a:rPr lang="en-US" dirty="0" smtClean="0"/>
              <a:t>2003-human</a:t>
            </a:r>
            <a:r>
              <a:rPr lang="en-US" baseline="0" dirty="0" smtClean="0"/>
              <a:t> rabies case also in northern VA-</a:t>
            </a:r>
            <a:r>
              <a:rPr lang="en-US" dirty="0" smtClean="0"/>
              <a:t>first documented case of human rabies associated with a raccoon rabies virus variant in the United States </a:t>
            </a:r>
          </a:p>
          <a:p>
            <a:r>
              <a:rPr lang="en-US" dirty="0" smtClean="0"/>
              <a:t>http://www.cdc.gov/mmwr/preview/mmwrhtml/mm5245a4.htm </a:t>
            </a:r>
          </a:p>
          <a:p>
            <a:r>
              <a:rPr lang="en-US" dirty="0" smtClean="0"/>
              <a:t>1998-human rabies case in Richmond,</a:t>
            </a:r>
            <a:r>
              <a:rPr lang="en-US" baseline="0" dirty="0" smtClean="0"/>
              <a:t> VA-bat rabies </a:t>
            </a:r>
          </a:p>
          <a:p>
            <a:r>
              <a:rPr lang="en-US" dirty="0" smtClean="0"/>
              <a:t>http://www.cdc.gov/mmwr/preview/mmwrhtml/00056456.htm</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County Health</a:t>
            </a:r>
            <a:r>
              <a:rPr lang="en-US" baseline="0" dirty="0" smtClean="0"/>
              <a:t> Rankings got this data from ACS 5-Year Estimates</a:t>
            </a:r>
          </a:p>
          <a:p>
            <a:r>
              <a:rPr lang="en-US" baseline="0" dirty="0" smtClean="0"/>
              <a:t>Why this is a health factor: </a:t>
            </a:r>
            <a:r>
              <a:rPr lang="en-US" sz="1200" b="0" i="0" u="none" strike="noStrike" kern="1200" dirty="0" smtClean="0">
                <a:solidFill>
                  <a:schemeClr val="tx1"/>
                </a:solidFill>
                <a:effectLst/>
                <a:latin typeface="+mn-lt"/>
                <a:ea typeface="+mn-ea"/>
                <a:cs typeface="+mn-cs"/>
              </a:rPr>
              <a:t>The transportation choices that communities and individuals make have important impacts on health through active living, air quality, and traffic crashes. </a:t>
            </a:r>
            <a:endParaRPr lang="en-US" dirty="0" smtClean="0"/>
          </a:p>
        </p:txBody>
      </p:sp>
      <p:sp>
        <p:nvSpPr>
          <p:cNvPr id="4" name="Slide Number Placeholder 3"/>
          <p:cNvSpPr>
            <a:spLocks noGrp="1"/>
          </p:cNvSpPr>
          <p:nvPr>
            <p:ph type="sldNum" sz="quarter" idx="10"/>
          </p:nvPr>
        </p:nvSpPr>
        <p:spPr/>
        <p:txBody>
          <a:bodyPr/>
          <a:lstStyle/>
          <a:p>
            <a:fld id="{6A658F48-649A-4ACA-B9D0-7A23C3D05EF7}" type="slidenum">
              <a:rPr lang="en-US" smtClean="0"/>
              <a:t>13</a:t>
            </a:fld>
            <a:endParaRPr lang="en-US"/>
          </a:p>
        </p:txBody>
      </p:sp>
    </p:spTree>
    <p:extLst>
      <p:ext uri="{BB962C8B-B14F-4D97-AF65-F5344CB8AC3E}">
        <p14:creationId xmlns:p14="http://schemas.microsoft.com/office/powerpoint/2010/main" val="372521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County Health</a:t>
            </a:r>
            <a:r>
              <a:rPr lang="en-US" baseline="0" dirty="0" smtClean="0"/>
              <a:t> Rankings got this data from ACS 5-Year Estimates</a:t>
            </a:r>
          </a:p>
          <a:p>
            <a:r>
              <a:rPr lang="en-US" baseline="0" dirty="0" smtClean="0"/>
              <a:t>Why this is a health factor: </a:t>
            </a:r>
            <a:r>
              <a:rPr lang="en-US" sz="1200" b="0" i="0" u="none" strike="noStrike" kern="1200" dirty="0" smtClean="0">
                <a:solidFill>
                  <a:schemeClr val="tx1"/>
                </a:solidFill>
                <a:effectLst/>
                <a:latin typeface="+mn-lt"/>
                <a:ea typeface="+mn-ea"/>
                <a:cs typeface="+mn-cs"/>
              </a:rPr>
              <a:t>The transportation choices that communities and individuals make have important impacts on health through active living, air quality, and traffic crashes.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14</a:t>
            </a:fld>
            <a:endParaRPr lang="en-US"/>
          </a:p>
        </p:txBody>
      </p:sp>
    </p:spTree>
    <p:extLst>
      <p:ext uri="{BB962C8B-B14F-4D97-AF65-F5344CB8AC3E}">
        <p14:creationId xmlns:p14="http://schemas.microsoft.com/office/powerpoint/2010/main" val="85117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16</a:t>
            </a:fld>
            <a:endParaRPr lang="en-US"/>
          </a:p>
        </p:txBody>
      </p:sp>
    </p:spTree>
    <p:extLst>
      <p:ext uri="{BB962C8B-B14F-4D97-AF65-F5344CB8AC3E}">
        <p14:creationId xmlns:p14="http://schemas.microsoft.com/office/powerpoint/2010/main" val="851178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D06C282-69BA-4DE5-9FD1-BFC4C98164B1}" type="datetimeFigureOut">
              <a:rPr lang="en-US" smtClean="0"/>
              <a:t>2/23/2016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0678C1-804D-4114-8FC1-EEC2FC7D44D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BAAF868-7521-4A01-8C0C-173828142950}" type="slidenum">
              <a:rPr lang="en-US"/>
              <a:pPr/>
              <a:t>‹#›</a:t>
            </a:fld>
            <a:endParaRPr lang="en-US"/>
          </a:p>
        </p:txBody>
      </p:sp>
    </p:spTree>
    <p:extLst>
      <p:ext uri="{BB962C8B-B14F-4D97-AF65-F5344CB8AC3E}">
        <p14:creationId xmlns:p14="http://schemas.microsoft.com/office/powerpoint/2010/main" val="6797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82FA136-5F6A-4416-9A21-E7EE165EDBBC}" type="slidenum">
              <a:rPr lang="en-US"/>
              <a:pPr/>
              <a:t>‹#›</a:t>
            </a:fld>
            <a:endParaRPr lang="en-US"/>
          </a:p>
        </p:txBody>
      </p:sp>
    </p:spTree>
    <p:extLst>
      <p:ext uri="{BB962C8B-B14F-4D97-AF65-F5344CB8AC3E}">
        <p14:creationId xmlns:p14="http://schemas.microsoft.com/office/powerpoint/2010/main" val="162588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C282-69BA-4DE5-9FD1-BFC4C98164B1}"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06C282-69BA-4DE5-9FD1-BFC4C98164B1}" type="datetimeFigureOut">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678C1-804D-4114-8FC1-EEC2FC7D44D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06C282-69BA-4DE5-9FD1-BFC4C98164B1}" type="datetimeFigureOut">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678C1-804D-4114-8FC1-EEC2FC7D44D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6C282-69BA-4DE5-9FD1-BFC4C98164B1}" type="datetimeFigureOut">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6C282-69BA-4DE5-9FD1-BFC4C98164B1}" type="datetimeFigureOut">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678C1-804D-4114-8FC1-EEC2FC7D44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D06C282-69BA-4DE5-9FD1-BFC4C98164B1}" type="datetimeFigureOut">
              <a:rPr lang="en-US" smtClean="0"/>
              <a:t>2/23/2016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D00678C1-804D-4114-8FC1-EEC2FC7D44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D06C282-69BA-4DE5-9FD1-BFC4C98164B1}" type="datetimeFigureOut">
              <a:rPr lang="en-US" smtClean="0"/>
              <a:t>2/23/2016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D00678C1-804D-4114-8FC1-EEC2FC7D44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5"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6"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6"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06C282-69BA-4DE5-9FD1-BFC4C98164B1}" type="datetimeFigureOut">
              <a:rPr lang="en-US" smtClean="0"/>
              <a:t>2/23/2016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0678C1-804D-4114-8FC1-EEC2FC7D44D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wellwater.bse.vt.edu/clinics.ph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healthspace.com/Clients/VDH/TJefferson/web.nsf/home.xsp"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53.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4.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5.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cdc.gov/mmwr/preview/mmwrhtml/mm5938a3.htm?s_cid=mm5938a3_w"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hyperlink" Target="mailto:Jillian.Regan@vdh.virginia.gov"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471" y="1372310"/>
            <a:ext cx="5723468" cy="2361490"/>
          </a:xfrm>
        </p:spPr>
        <p:txBody>
          <a:bodyPr>
            <a:noAutofit/>
          </a:bodyPr>
          <a:lstStyle/>
          <a:p>
            <a:r>
              <a:rPr lang="en-US" sz="3800" dirty="0" smtClean="0"/>
              <a:t>Improving Community Health </a:t>
            </a:r>
            <a:br>
              <a:rPr lang="en-US" sz="3800" dirty="0" smtClean="0"/>
            </a:br>
            <a:r>
              <a:rPr lang="en-US" sz="3800" dirty="0" smtClean="0"/>
              <a:t>through </a:t>
            </a:r>
            <a:r>
              <a:rPr lang="en-US" sz="3800" dirty="0"/>
              <a:t>Planning and Partnerships</a:t>
            </a:r>
          </a:p>
        </p:txBody>
      </p:sp>
      <p:sp>
        <p:nvSpPr>
          <p:cNvPr id="4" name="Rectangle 3"/>
          <p:cNvSpPr/>
          <p:nvPr/>
        </p:nvSpPr>
        <p:spPr>
          <a:xfrm>
            <a:off x="1494488" y="4267200"/>
            <a:ext cx="6172200" cy="769441"/>
          </a:xfrm>
          <a:prstGeom prst="rect">
            <a:avLst/>
          </a:prstGeom>
        </p:spPr>
        <p:txBody>
          <a:bodyPr wrap="square">
            <a:spAutoFit/>
          </a:bodyPr>
          <a:lstStyle/>
          <a:p>
            <a:pPr algn="ctr">
              <a:spcBef>
                <a:spcPct val="0"/>
              </a:spcBef>
            </a:pPr>
            <a:r>
              <a:rPr lang="en-US" sz="2200" b="1" dirty="0" smtClean="0">
                <a:latin typeface="+mj-lt"/>
                <a:ea typeface="+mj-ea"/>
                <a:cs typeface="+mj-cs"/>
              </a:rPr>
              <a:t>Nelson</a:t>
            </a:r>
            <a:endParaRPr lang="en-US" sz="2200" b="1" dirty="0">
              <a:latin typeface="+mj-lt"/>
              <a:ea typeface="+mj-ea"/>
              <a:cs typeface="+mj-cs"/>
            </a:endParaRPr>
          </a:p>
          <a:p>
            <a:pPr algn="ctr">
              <a:spcBef>
                <a:spcPct val="0"/>
              </a:spcBef>
            </a:pPr>
            <a:r>
              <a:rPr lang="en-US" sz="2200" b="1" dirty="0" smtClean="0">
                <a:latin typeface="+mj-lt"/>
                <a:ea typeface="+mj-ea"/>
                <a:cs typeface="+mj-cs"/>
              </a:rPr>
              <a:t>Community Health Council</a:t>
            </a:r>
            <a:endParaRPr lang="en-US" sz="2200" b="1" dirty="0">
              <a:latin typeface="+mj-lt"/>
              <a:ea typeface="+mj-ea"/>
              <a:cs typeface="+mj-cs"/>
            </a:endParaRPr>
          </a:p>
        </p:txBody>
      </p:sp>
    </p:spTree>
    <p:extLst>
      <p:ext uri="{BB962C8B-B14F-4D97-AF65-F5344CB8AC3E}">
        <p14:creationId xmlns:p14="http://schemas.microsoft.com/office/powerpoint/2010/main" val="274639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762000" y="609600"/>
            <a:ext cx="7696200" cy="1143000"/>
          </a:xfrm>
        </p:spPr>
        <p:txBody>
          <a:bodyPr>
            <a:normAutofit fontScale="90000"/>
          </a:bodyPr>
          <a:lstStyle/>
          <a:p>
            <a:r>
              <a:rPr lang="fr-FR" sz="3600" b="1" dirty="0" smtClean="0"/>
              <a:t>JAUNT Riders</a:t>
            </a:r>
            <a:r>
              <a:rPr lang="fr-FR" sz="3200" dirty="0"/>
              <a:t/>
            </a:r>
            <a:br>
              <a:rPr lang="fr-FR" sz="3200" dirty="0"/>
            </a:br>
            <a:r>
              <a:rPr lang="fr-FR" sz="2800" dirty="0"/>
              <a:t> </a:t>
            </a:r>
            <a:r>
              <a:rPr lang="en-US" sz="2800" dirty="0" smtClean="0"/>
              <a:t>Number of Passengers by Place of Origin</a:t>
            </a:r>
            <a:r>
              <a:rPr lang="fr-FR" sz="2800" dirty="0" smtClean="0"/>
              <a:t>, FY 2008-14</a:t>
            </a:r>
            <a:endParaRPr lang="en-US" sz="2800" dirty="0"/>
          </a:p>
        </p:txBody>
      </p:sp>
      <p:sp>
        <p:nvSpPr>
          <p:cNvPr id="5" name="TextBox 1"/>
          <p:cNvSpPr txBox="1"/>
          <p:nvPr/>
        </p:nvSpPr>
        <p:spPr>
          <a:xfrm>
            <a:off x="5257800" y="6477001"/>
            <a:ext cx="32004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JAUNT</a:t>
            </a:r>
            <a:r>
              <a:rPr lang="en-US" sz="1200" i="0" dirty="0" smtClean="0">
                <a:latin typeface="+mn-lt"/>
                <a:ea typeface="+mn-ea"/>
                <a:cs typeface="+mn-cs"/>
              </a:rPr>
              <a:t> Ridership Reports</a:t>
            </a:r>
            <a:endParaRPr lang="en-US" sz="1200" i="0" baseline="0" dirty="0">
              <a:latin typeface="+mn-lt"/>
              <a:ea typeface="+mn-ea"/>
              <a:cs typeface="+mn-cs"/>
            </a:endParaRPr>
          </a:p>
          <a:p>
            <a:pPr algn="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626814746"/>
              </p:ext>
            </p:extLst>
          </p:nvPr>
        </p:nvGraphicFramePr>
        <p:xfrm>
          <a:off x="914400" y="1828800"/>
          <a:ext cx="7391399"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910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762000" y="609600"/>
            <a:ext cx="7467600" cy="1447800"/>
          </a:xfrm>
        </p:spPr>
        <p:txBody>
          <a:bodyPr>
            <a:normAutofit/>
          </a:bodyPr>
          <a:lstStyle/>
          <a:p>
            <a:r>
              <a:rPr lang="en-US" sz="3300" b="1" dirty="0" smtClean="0">
                <a:solidFill>
                  <a:schemeClr val="tx2"/>
                </a:solidFill>
              </a:rPr>
              <a:t>JAUNT Riders by Type </a:t>
            </a:r>
            <a:br>
              <a:rPr lang="en-US" sz="3300" b="1" dirty="0" smtClean="0">
                <a:solidFill>
                  <a:schemeClr val="tx2"/>
                </a:solidFill>
              </a:rPr>
            </a:br>
            <a:r>
              <a:rPr lang="en-US" sz="2400" dirty="0" smtClean="0">
                <a:solidFill>
                  <a:schemeClr val="tx2"/>
                </a:solidFill>
              </a:rPr>
              <a:t>TJHD, FY 2008-14</a:t>
            </a:r>
            <a:endParaRPr lang="en-US" sz="2400" dirty="0">
              <a:solidFill>
                <a:schemeClr val="tx2"/>
              </a:solidFill>
            </a:endParaRPr>
          </a:p>
        </p:txBody>
      </p:sp>
      <p:sp>
        <p:nvSpPr>
          <p:cNvPr id="5" name="TextBox 1"/>
          <p:cNvSpPr txBox="1"/>
          <p:nvPr/>
        </p:nvSpPr>
        <p:spPr>
          <a:xfrm>
            <a:off x="5943600" y="6477001"/>
            <a:ext cx="25146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Jaunt</a:t>
            </a:r>
            <a:r>
              <a:rPr lang="en-US" sz="1200" i="0" dirty="0" smtClean="0">
                <a:latin typeface="+mn-lt"/>
                <a:ea typeface="+mn-ea"/>
                <a:cs typeface="+mn-cs"/>
              </a:rPr>
              <a:t> Ridership Reports</a:t>
            </a:r>
            <a:endParaRPr lang="en-US" sz="1200" i="0" baseline="0" dirty="0">
              <a:latin typeface="+mn-lt"/>
              <a:ea typeface="+mn-ea"/>
              <a:cs typeface="+mn-cs"/>
            </a:endParaRPr>
          </a:p>
          <a:p>
            <a:pPr algn="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655968341"/>
              </p:ext>
            </p:extLst>
          </p:nvPr>
        </p:nvGraphicFramePr>
        <p:xfrm>
          <a:off x="762000" y="1600200"/>
          <a:ext cx="7696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78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609600"/>
            <a:ext cx="7315200" cy="1143000"/>
          </a:xfrm>
        </p:spPr>
        <p:txBody>
          <a:bodyPr/>
          <a:lstStyle/>
          <a:p>
            <a:r>
              <a:rPr lang="fr-FR" sz="3600" b="1" dirty="0" smtClean="0"/>
              <a:t>Transportation-</a:t>
            </a:r>
            <a:r>
              <a:rPr lang="fr-FR" sz="3600" b="1" dirty="0" err="1" smtClean="0"/>
              <a:t>RideShare</a:t>
            </a:r>
            <a:r>
              <a:rPr lang="fr-FR" sz="3200" dirty="0"/>
              <a:t/>
            </a:r>
            <a:br>
              <a:rPr lang="fr-FR" sz="3200" dirty="0"/>
            </a:br>
            <a:r>
              <a:rPr lang="fr-FR" sz="2800" dirty="0"/>
              <a:t> </a:t>
            </a:r>
            <a:r>
              <a:rPr lang="fr-FR" sz="2800" dirty="0" smtClean="0"/>
              <a:t>2016</a:t>
            </a:r>
            <a:endParaRPr lang="en-US" sz="2800" dirty="0"/>
          </a:p>
        </p:txBody>
      </p:sp>
      <p:sp>
        <p:nvSpPr>
          <p:cNvPr id="5" name="Rounded Rectangle 4"/>
          <p:cNvSpPr/>
          <p:nvPr/>
        </p:nvSpPr>
        <p:spPr>
          <a:xfrm>
            <a:off x="1066800" y="1828801"/>
            <a:ext cx="2667000" cy="30480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4</a:t>
            </a:r>
            <a:endParaRPr lang="en-US" sz="3600" b="1" dirty="0" smtClean="0">
              <a:solidFill>
                <a:schemeClr val="tx1"/>
              </a:solidFill>
            </a:endParaRPr>
          </a:p>
          <a:p>
            <a:pPr algn="ctr"/>
            <a:r>
              <a:rPr lang="en-US" sz="2400" dirty="0" smtClean="0">
                <a:solidFill>
                  <a:schemeClr val="tx1"/>
                </a:solidFill>
              </a:rPr>
              <a:t>Rideshare Park &amp; Ride lots in </a:t>
            </a:r>
            <a:r>
              <a:rPr lang="en-US" sz="2400" b="1" dirty="0" smtClean="0">
                <a:solidFill>
                  <a:schemeClr val="tx1"/>
                </a:solidFill>
              </a:rPr>
              <a:t>Nelson</a:t>
            </a:r>
            <a:endParaRPr lang="en-US" sz="2400" b="1" dirty="0">
              <a:solidFill>
                <a:schemeClr val="tx1"/>
              </a:solidFill>
            </a:endParaRPr>
          </a:p>
        </p:txBody>
      </p:sp>
      <p:sp>
        <p:nvSpPr>
          <p:cNvPr id="6" name="Rounded Rectangle 5"/>
          <p:cNvSpPr/>
          <p:nvPr/>
        </p:nvSpPr>
        <p:spPr>
          <a:xfrm>
            <a:off x="3962400" y="1733548"/>
            <a:ext cx="4189863" cy="443865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Where are they?</a:t>
            </a:r>
          </a:p>
          <a:p>
            <a:pPr marL="285750" indent="-285750">
              <a:buFont typeface="Arial" panose="020B0604020202020204" pitchFamily="34" charset="0"/>
              <a:buChar char="•"/>
            </a:pPr>
            <a:r>
              <a:rPr lang="en-US" dirty="0" err="1">
                <a:solidFill>
                  <a:schemeClr val="tx1"/>
                </a:solidFill>
              </a:rPr>
              <a:t>Lovingston</a:t>
            </a:r>
            <a:r>
              <a:rPr lang="en-US" dirty="0">
                <a:solidFill>
                  <a:schemeClr val="tx1"/>
                </a:solidFill>
              </a:rPr>
              <a:t> Volunteer Fire </a:t>
            </a:r>
            <a:r>
              <a:rPr lang="en-US" dirty="0" smtClean="0">
                <a:solidFill>
                  <a:schemeClr val="tx1"/>
                </a:solidFill>
              </a:rPr>
              <a:t>Department</a:t>
            </a:r>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Greenfield/</a:t>
            </a:r>
            <a:r>
              <a:rPr lang="en-US" dirty="0" err="1" smtClean="0">
                <a:solidFill>
                  <a:schemeClr val="tx1"/>
                </a:solidFill>
              </a:rPr>
              <a:t>Nellysford</a:t>
            </a:r>
            <a:r>
              <a:rPr lang="en-US" dirty="0" smtClean="0">
                <a:solidFill>
                  <a:schemeClr val="tx1"/>
                </a:solidFill>
              </a:rPr>
              <a:t>-Route 151</a:t>
            </a:r>
          </a:p>
          <a:p>
            <a:pPr marL="742950" lvl="1" indent="-285750">
              <a:buFont typeface="Arial" panose="020B0604020202020204" pitchFamily="34" charset="0"/>
              <a:buChar char="•"/>
            </a:pPr>
            <a:r>
              <a:rPr lang="en-US" dirty="0" smtClean="0">
                <a:solidFill>
                  <a:schemeClr val="tx1"/>
                </a:solidFill>
              </a:rPr>
              <a:t>(At intersection of Route 6 West &amp; Route 151 at power substation lot)</a:t>
            </a:r>
          </a:p>
          <a:p>
            <a:pPr marL="285750" indent="-285750">
              <a:buFont typeface="Arial" panose="020B0604020202020204" pitchFamily="34" charset="0"/>
              <a:buChar char="•"/>
            </a:pPr>
            <a:r>
              <a:rPr lang="en-US" dirty="0" smtClean="0">
                <a:solidFill>
                  <a:schemeClr val="tx1"/>
                </a:solidFill>
              </a:rPr>
              <a:t>Route 6 East</a:t>
            </a:r>
          </a:p>
          <a:p>
            <a:pPr marL="742950" lvl="1" indent="-285750">
              <a:buFont typeface="Arial" panose="020B0604020202020204" pitchFamily="34" charset="0"/>
              <a:buChar char="•"/>
            </a:pPr>
            <a:r>
              <a:rPr lang="en-US" dirty="0" smtClean="0">
                <a:solidFill>
                  <a:schemeClr val="tx1"/>
                </a:solidFill>
              </a:rPr>
              <a:t>(At intersection of Route 29 &amp; Route 6 East)</a:t>
            </a:r>
          </a:p>
          <a:p>
            <a:pPr marL="285750" indent="-285750">
              <a:buFont typeface="Arial" panose="020B0604020202020204" pitchFamily="34" charset="0"/>
              <a:buChar char="•"/>
            </a:pPr>
            <a:r>
              <a:rPr lang="en-US" dirty="0" smtClean="0">
                <a:solidFill>
                  <a:schemeClr val="tx1"/>
                </a:solidFill>
              </a:rPr>
              <a:t>Route 6 West</a:t>
            </a:r>
          </a:p>
          <a:p>
            <a:pPr marL="742950" lvl="1" indent="-285750">
              <a:buFont typeface="Arial" panose="020B0604020202020204" pitchFamily="34" charset="0"/>
              <a:buChar char="•"/>
            </a:pPr>
            <a:r>
              <a:rPr lang="en-US" dirty="0" smtClean="0">
                <a:solidFill>
                  <a:schemeClr val="tx1"/>
                </a:solidFill>
              </a:rPr>
              <a:t>(At intersection of Route 29 &amp; Route 6 West)</a:t>
            </a:r>
            <a:endParaRPr lang="en-US" dirty="0">
              <a:solidFill>
                <a:schemeClr val="tx1"/>
              </a:solidFill>
            </a:endParaRPr>
          </a:p>
          <a:p>
            <a:pPr algn="ctr"/>
            <a:endParaRPr lang="en-US" dirty="0" smtClean="0"/>
          </a:p>
          <a:p>
            <a:pPr algn="ctr"/>
            <a:endParaRPr lang="en-US" dirty="0"/>
          </a:p>
        </p:txBody>
      </p:sp>
      <p:sp>
        <p:nvSpPr>
          <p:cNvPr id="7" name="TextBox 1"/>
          <p:cNvSpPr txBox="1"/>
          <p:nvPr/>
        </p:nvSpPr>
        <p:spPr>
          <a:xfrm>
            <a:off x="2286000" y="6477001"/>
            <a:ext cx="6172200" cy="30479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Thomas Jefferson</a:t>
            </a:r>
            <a:r>
              <a:rPr lang="en-US" sz="1200" i="0" dirty="0" smtClean="0">
                <a:latin typeface="+mn-lt"/>
                <a:ea typeface="+mn-ea"/>
                <a:cs typeface="+mn-cs"/>
              </a:rPr>
              <a:t> Area Planning District Commission-Rideshare Program</a:t>
            </a:r>
            <a:endParaRPr lang="en-US" sz="1200" i="0" baseline="0" dirty="0">
              <a:latin typeface="+mn-lt"/>
              <a:ea typeface="+mn-ea"/>
              <a:cs typeface="+mn-cs"/>
            </a:endParaRPr>
          </a:p>
          <a:p>
            <a:pPr algn="r"/>
            <a:endParaRPr lang="en-US" sz="1200" dirty="0"/>
          </a:p>
        </p:txBody>
      </p:sp>
    </p:spTree>
    <p:extLst>
      <p:ext uri="{BB962C8B-B14F-4D97-AF65-F5344CB8AC3E}">
        <p14:creationId xmlns:p14="http://schemas.microsoft.com/office/powerpoint/2010/main" val="261003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609600"/>
            <a:ext cx="7086600" cy="609600"/>
          </a:xfrm>
        </p:spPr>
        <p:txBody>
          <a:bodyPr>
            <a:normAutofit fontScale="90000"/>
          </a:bodyPr>
          <a:lstStyle/>
          <a:p>
            <a:r>
              <a:rPr lang="en-US" sz="3000" b="1" dirty="0" smtClean="0"/>
              <a:t>Percent of Workers Driving Alone to Work</a:t>
            </a:r>
            <a:r>
              <a:rPr lang="en-US" sz="3200" dirty="0" smtClean="0"/>
              <a:t> </a:t>
            </a:r>
            <a:r>
              <a:rPr lang="en-US" sz="2200" dirty="0" smtClean="0"/>
              <a:t>5-Year Averages, 2005-13</a:t>
            </a:r>
            <a:endParaRPr lang="en-US" sz="2200" dirty="0"/>
          </a:p>
        </p:txBody>
      </p:sp>
      <p:sp>
        <p:nvSpPr>
          <p:cNvPr id="6" name="TextBox 1"/>
          <p:cNvSpPr txBox="1"/>
          <p:nvPr/>
        </p:nvSpPr>
        <p:spPr>
          <a:xfrm>
            <a:off x="5562600" y="6477001"/>
            <a:ext cx="28956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U.S. County Health Rankings</a:t>
            </a:r>
            <a:endParaRPr lang="en-US" sz="1200" i="0" baseline="0" dirty="0">
              <a:latin typeface="+mn-lt"/>
              <a:ea typeface="+mn-ea"/>
              <a:cs typeface="+mn-cs"/>
            </a:endParaRPr>
          </a:p>
          <a:p>
            <a:pPr algn="r"/>
            <a:endParaRPr lang="en-US" sz="1200" dirty="0"/>
          </a:p>
        </p:txBody>
      </p:sp>
      <p:graphicFrame>
        <p:nvGraphicFramePr>
          <p:cNvPr id="8" name="Chart 7"/>
          <p:cNvGraphicFramePr>
            <a:graphicFrameLocks/>
          </p:cNvGraphicFramePr>
          <p:nvPr>
            <p:extLst>
              <p:ext uri="{D42A27DB-BD31-4B8C-83A1-F6EECF244321}">
                <p14:modId xmlns:p14="http://schemas.microsoft.com/office/powerpoint/2010/main" val="3437611294"/>
              </p:ext>
            </p:extLst>
          </p:nvPr>
        </p:nvGraphicFramePr>
        <p:xfrm>
          <a:off x="838200" y="1371600"/>
          <a:ext cx="74676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0228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609600"/>
            <a:ext cx="7086600" cy="1371600"/>
          </a:xfrm>
        </p:spPr>
        <p:txBody>
          <a:bodyPr>
            <a:normAutofit fontScale="90000"/>
          </a:bodyPr>
          <a:lstStyle/>
          <a:p>
            <a:r>
              <a:rPr lang="en-US" sz="3000" b="1" dirty="0" smtClean="0"/>
              <a:t>Percent of Workers Who Drive Alone to Work Who Have a Long Commute </a:t>
            </a:r>
            <a:br>
              <a:rPr lang="en-US" sz="3000" b="1" dirty="0" smtClean="0"/>
            </a:br>
            <a:r>
              <a:rPr lang="en-US" sz="2900" dirty="0" smtClean="0"/>
              <a:t>( &gt; or = 30 minutes) </a:t>
            </a:r>
            <a:r>
              <a:rPr lang="en-US" sz="2200" dirty="0" smtClean="0"/>
              <a:t>5-Year Averages, 2008-13</a:t>
            </a:r>
            <a:endParaRPr lang="en-US" sz="2200" dirty="0"/>
          </a:p>
        </p:txBody>
      </p:sp>
      <p:sp>
        <p:nvSpPr>
          <p:cNvPr id="6" name="TextBox 1"/>
          <p:cNvSpPr txBox="1"/>
          <p:nvPr/>
        </p:nvSpPr>
        <p:spPr>
          <a:xfrm>
            <a:off x="5562600" y="6477001"/>
            <a:ext cx="28956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U.S. County Health Rankings</a:t>
            </a:r>
            <a:endParaRPr lang="en-US" sz="1200" i="0" baseline="0" dirty="0">
              <a:latin typeface="+mn-lt"/>
              <a:ea typeface="+mn-ea"/>
              <a:cs typeface="+mn-cs"/>
            </a:endParaRPr>
          </a:p>
          <a:p>
            <a:pPr algn="r"/>
            <a:endParaRPr lang="en-US" sz="1200" dirty="0"/>
          </a:p>
        </p:txBody>
      </p:sp>
      <p:graphicFrame>
        <p:nvGraphicFramePr>
          <p:cNvPr id="10" name="Chart 9"/>
          <p:cNvGraphicFramePr>
            <a:graphicFrameLocks/>
          </p:cNvGraphicFramePr>
          <p:nvPr>
            <p:extLst>
              <p:ext uri="{D42A27DB-BD31-4B8C-83A1-F6EECF244321}">
                <p14:modId xmlns:p14="http://schemas.microsoft.com/office/powerpoint/2010/main" val="3342809867"/>
              </p:ext>
            </p:extLst>
          </p:nvPr>
        </p:nvGraphicFramePr>
        <p:xfrm>
          <a:off x="914400" y="2057400"/>
          <a:ext cx="7391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2321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914400" y="609600"/>
            <a:ext cx="7086600" cy="609600"/>
          </a:xfrm>
        </p:spPr>
        <p:txBody>
          <a:bodyPr>
            <a:normAutofit fontScale="90000"/>
          </a:bodyPr>
          <a:lstStyle/>
          <a:p>
            <a:r>
              <a:rPr lang="en-US" sz="3000" b="1" dirty="0" smtClean="0"/>
              <a:t>Child Care</a:t>
            </a:r>
            <a:r>
              <a:rPr lang="en-US" sz="3200" dirty="0"/>
              <a:t/>
            </a:r>
            <a:br>
              <a:rPr lang="en-US" sz="3200" dirty="0"/>
            </a:br>
            <a:r>
              <a:rPr lang="en-US" sz="3200" dirty="0"/>
              <a:t> </a:t>
            </a:r>
            <a:r>
              <a:rPr lang="en-US" sz="2200" dirty="0" smtClean="0"/>
              <a:t>Nelson, 2012-14</a:t>
            </a:r>
            <a:endParaRPr lang="en-US" sz="2200" dirty="0"/>
          </a:p>
        </p:txBody>
      </p:sp>
      <p:sp>
        <p:nvSpPr>
          <p:cNvPr id="6" name="Text Box 3"/>
          <p:cNvSpPr txBox="1">
            <a:spLocks noChangeArrowheads="1"/>
          </p:cNvSpPr>
          <p:nvPr/>
        </p:nvSpPr>
        <p:spPr bwMode="auto">
          <a:xfrm>
            <a:off x="2819400" y="6457950"/>
            <a:ext cx="5638800" cy="247650"/>
          </a:xfrm>
          <a:prstGeom prst="rect">
            <a:avLst/>
          </a:prstGeom>
          <a:solidFill>
            <a:schemeClr val="bg1"/>
          </a:solidFill>
          <a:ln w="9525">
            <a:solidFill>
              <a:schemeClr val="accent1"/>
            </a:solidFill>
            <a:miter lim="800000"/>
            <a:headEnd/>
            <a:tailEnd/>
          </a:ln>
        </p:spPr>
        <p:txBody>
          <a:bodyPr/>
          <a:lstStyle/>
          <a:p>
            <a:pPr algn="r"/>
            <a:r>
              <a:rPr lang="en-US" sz="1200" dirty="0" smtClean="0"/>
              <a:t>Sources: Virginia Department of Social Services and U.S. Census Bureau </a:t>
            </a:r>
            <a:endParaRPr lang="en-US" sz="1200" dirty="0"/>
          </a:p>
        </p:txBody>
      </p:sp>
      <p:sp>
        <p:nvSpPr>
          <p:cNvPr id="5" name="TextBox 1"/>
          <p:cNvSpPr txBox="1"/>
          <p:nvPr/>
        </p:nvSpPr>
        <p:spPr>
          <a:xfrm>
            <a:off x="4572000" y="1600200"/>
            <a:ext cx="3733800" cy="599557"/>
          </a:xfrm>
          <a:prstGeom prst="rect">
            <a:avLst/>
          </a:prstGeom>
          <a:solidFill>
            <a:srgbClr val="FFFF99"/>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1,872</a:t>
            </a:r>
          </a:p>
          <a:p>
            <a:pPr algn="ctr"/>
            <a:r>
              <a:rPr lang="en-US" sz="1600" dirty="0" smtClean="0"/>
              <a:t>Population Aged 0-12 Years in 2014</a:t>
            </a:r>
            <a:endParaRPr lang="en-US" sz="1600" dirty="0"/>
          </a:p>
        </p:txBody>
      </p:sp>
      <p:sp>
        <p:nvSpPr>
          <p:cNvPr id="8" name="TextBox 1"/>
          <p:cNvSpPr txBox="1"/>
          <p:nvPr/>
        </p:nvSpPr>
        <p:spPr>
          <a:xfrm>
            <a:off x="990600" y="1404948"/>
            <a:ext cx="3352800" cy="1199114"/>
          </a:xfrm>
          <a:prstGeom prst="rect">
            <a:avLst/>
          </a:prstGeom>
          <a:solidFill>
            <a:srgbClr val="FFFF99"/>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smtClean="0"/>
              <a:t>310</a:t>
            </a:r>
          </a:p>
          <a:p>
            <a:pPr algn="ctr"/>
            <a:r>
              <a:rPr lang="en-US" sz="1600" dirty="0" smtClean="0"/>
              <a:t>Childcare slots available in licensed Day Care Centers and Home Day Cares in 2014</a:t>
            </a:r>
            <a:endParaRPr lang="en-US" sz="1600" dirty="0"/>
          </a:p>
        </p:txBody>
      </p:sp>
      <p:graphicFrame>
        <p:nvGraphicFramePr>
          <p:cNvPr id="9" name="Chart 8"/>
          <p:cNvGraphicFramePr>
            <a:graphicFrameLocks/>
          </p:cNvGraphicFramePr>
          <p:nvPr>
            <p:extLst>
              <p:ext uri="{D42A27DB-BD31-4B8C-83A1-F6EECF244321}">
                <p14:modId xmlns:p14="http://schemas.microsoft.com/office/powerpoint/2010/main" val="1029877930"/>
              </p:ext>
            </p:extLst>
          </p:nvPr>
        </p:nvGraphicFramePr>
        <p:xfrm>
          <a:off x="990600" y="2743200"/>
          <a:ext cx="73152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70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914400" y="762000"/>
            <a:ext cx="7315200" cy="593572"/>
          </a:xfrm>
          <a:solidFill>
            <a:srgbClr val="FFFFFF">
              <a:alpha val="50196"/>
            </a:srgbClr>
          </a:solidFill>
        </p:spPr>
        <p:txBody>
          <a:bodyPr>
            <a:normAutofit fontScale="90000"/>
          </a:bodyPr>
          <a:lstStyle/>
          <a:p>
            <a:r>
              <a:rPr lang="en-US" sz="3000" b="1" dirty="0" smtClean="0"/>
              <a:t>Physical Activity Resources in Nelson, </a:t>
            </a:r>
            <a:r>
              <a:rPr lang="en-US" sz="2200" dirty="0" smtClean="0"/>
              <a:t>2016</a:t>
            </a:r>
            <a:endParaRPr lang="en-US" sz="2200" dirty="0"/>
          </a:p>
        </p:txBody>
      </p:sp>
      <p:sp>
        <p:nvSpPr>
          <p:cNvPr id="6" name="TextBox 1"/>
          <p:cNvSpPr txBox="1"/>
          <p:nvPr/>
        </p:nvSpPr>
        <p:spPr>
          <a:xfrm>
            <a:off x="3581400" y="6335468"/>
            <a:ext cx="4876800" cy="34828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Nelson </a:t>
            </a:r>
            <a:r>
              <a:rPr lang="en-US" sz="1200" dirty="0" smtClean="0"/>
              <a:t>County</a:t>
            </a:r>
            <a:r>
              <a:rPr lang="en-US" sz="1200" i="0" baseline="0" dirty="0" smtClean="0">
                <a:latin typeface="+mn-lt"/>
                <a:ea typeface="+mn-ea"/>
                <a:cs typeface="+mn-cs"/>
              </a:rPr>
              <a:t> Department of Parks and Recreation </a:t>
            </a:r>
            <a:endParaRPr lang="en-US" sz="1200" i="0" baseline="0" dirty="0">
              <a:latin typeface="+mn-lt"/>
              <a:ea typeface="+mn-ea"/>
              <a:cs typeface="+mn-cs"/>
            </a:endParaRPr>
          </a:p>
          <a:p>
            <a:pPr algn="r"/>
            <a:endParaRPr lang="en-US" sz="1200" dirty="0"/>
          </a:p>
        </p:txBody>
      </p:sp>
      <p:sp>
        <p:nvSpPr>
          <p:cNvPr id="2" name="TextBox 1"/>
          <p:cNvSpPr txBox="1"/>
          <p:nvPr/>
        </p:nvSpPr>
        <p:spPr>
          <a:xfrm>
            <a:off x="1600200" y="1470588"/>
            <a:ext cx="5715000" cy="461665"/>
          </a:xfrm>
          <a:prstGeom prst="rect">
            <a:avLst/>
          </a:prstGeom>
          <a:solidFill>
            <a:srgbClr val="FFFF99"/>
          </a:solidFill>
        </p:spPr>
        <p:txBody>
          <a:bodyPr wrap="square" rtlCol="0">
            <a:spAutoFit/>
          </a:bodyPr>
          <a:lstStyle/>
          <a:p>
            <a:pPr algn="ctr"/>
            <a:r>
              <a:rPr lang="en-US" sz="2400" dirty="0" smtClean="0"/>
              <a:t>Over </a:t>
            </a:r>
            <a:r>
              <a:rPr lang="en-US" sz="2400" b="1" dirty="0" smtClean="0"/>
              <a:t>128 miles </a:t>
            </a:r>
            <a:r>
              <a:rPr lang="en-US" sz="2400" dirty="0" smtClean="0"/>
              <a:t>of Hiking Trails</a:t>
            </a:r>
            <a:endParaRPr lang="en-US" sz="2400" dirty="0"/>
          </a:p>
        </p:txBody>
      </p:sp>
      <p:sp>
        <p:nvSpPr>
          <p:cNvPr id="7" name="TextBox 6"/>
          <p:cNvSpPr txBox="1"/>
          <p:nvPr/>
        </p:nvSpPr>
        <p:spPr>
          <a:xfrm>
            <a:off x="1563806" y="2895600"/>
            <a:ext cx="5715000" cy="1569660"/>
          </a:xfrm>
          <a:prstGeom prst="rect">
            <a:avLst/>
          </a:prstGeom>
          <a:solidFill>
            <a:srgbClr val="FFFF99"/>
          </a:solidFill>
        </p:spPr>
        <p:txBody>
          <a:bodyPr wrap="square" rtlCol="0">
            <a:spAutoFit/>
          </a:bodyPr>
          <a:lstStyle/>
          <a:p>
            <a:pPr algn="ctr"/>
            <a:r>
              <a:rPr lang="en-US" sz="2400" b="1" dirty="0"/>
              <a:t>4</a:t>
            </a:r>
            <a:r>
              <a:rPr lang="en-US" sz="2400" b="1" dirty="0" smtClean="0"/>
              <a:t> fitness programs </a:t>
            </a:r>
            <a:r>
              <a:rPr lang="en-US" sz="2400" dirty="0" smtClean="0"/>
              <a:t>organized through Nelson County Parks &amp; Recreation</a:t>
            </a:r>
          </a:p>
          <a:p>
            <a:pPr algn="ctr"/>
            <a:r>
              <a:rPr lang="en-US" sz="2400" dirty="0" smtClean="0"/>
              <a:t>(Core Conditioning, Stroller Strut,  Zumba, &amp; Ballroom Dance)</a:t>
            </a:r>
            <a:endParaRPr lang="en-US" sz="2400" dirty="0"/>
          </a:p>
        </p:txBody>
      </p:sp>
      <p:sp>
        <p:nvSpPr>
          <p:cNvPr id="8" name="TextBox 7"/>
          <p:cNvSpPr txBox="1"/>
          <p:nvPr/>
        </p:nvSpPr>
        <p:spPr>
          <a:xfrm>
            <a:off x="1563806" y="2133600"/>
            <a:ext cx="5715000" cy="461665"/>
          </a:xfrm>
          <a:prstGeom prst="rect">
            <a:avLst/>
          </a:prstGeom>
          <a:solidFill>
            <a:srgbClr val="FFFF99"/>
          </a:solidFill>
        </p:spPr>
        <p:txBody>
          <a:bodyPr wrap="square" rtlCol="0">
            <a:spAutoFit/>
          </a:bodyPr>
          <a:lstStyle/>
          <a:p>
            <a:pPr algn="ctr"/>
            <a:r>
              <a:rPr lang="en-US" sz="2400" b="1" dirty="0" smtClean="0"/>
              <a:t>7 community parks</a:t>
            </a:r>
            <a:endParaRPr lang="en-US" sz="2400" dirty="0"/>
          </a:p>
        </p:txBody>
      </p:sp>
      <p:sp>
        <p:nvSpPr>
          <p:cNvPr id="9" name="TextBox 8"/>
          <p:cNvSpPr txBox="1"/>
          <p:nvPr/>
        </p:nvSpPr>
        <p:spPr>
          <a:xfrm>
            <a:off x="1603612" y="4724400"/>
            <a:ext cx="5715000" cy="1200329"/>
          </a:xfrm>
          <a:prstGeom prst="rect">
            <a:avLst/>
          </a:prstGeom>
          <a:solidFill>
            <a:srgbClr val="FFFF99"/>
          </a:solidFill>
        </p:spPr>
        <p:txBody>
          <a:bodyPr wrap="square" rtlCol="0">
            <a:spAutoFit/>
          </a:bodyPr>
          <a:lstStyle/>
          <a:p>
            <a:pPr algn="ctr"/>
            <a:r>
              <a:rPr lang="en-US" sz="2400" b="1" dirty="0" smtClean="0"/>
              <a:t>5 Youth Sports Leagues</a:t>
            </a:r>
          </a:p>
          <a:p>
            <a:pPr algn="ctr"/>
            <a:r>
              <a:rPr lang="en-US" sz="2400" b="1" dirty="0"/>
              <a:t>&amp;</a:t>
            </a:r>
            <a:endParaRPr lang="en-US" sz="2400" b="1" dirty="0" smtClean="0"/>
          </a:p>
          <a:p>
            <a:pPr algn="ctr"/>
            <a:r>
              <a:rPr lang="en-US" sz="2400" b="1" dirty="0" smtClean="0"/>
              <a:t>1 Adult Sport League </a:t>
            </a:r>
            <a:r>
              <a:rPr lang="en-US" sz="2400" dirty="0" smtClean="0"/>
              <a:t>(Softball)</a:t>
            </a:r>
            <a:endParaRPr lang="en-US" sz="2400" dirty="0"/>
          </a:p>
        </p:txBody>
      </p:sp>
    </p:spTree>
    <p:extLst>
      <p:ext uri="{BB962C8B-B14F-4D97-AF65-F5344CB8AC3E}">
        <p14:creationId xmlns:p14="http://schemas.microsoft.com/office/powerpoint/2010/main" val="4070312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91400" cy="1066800"/>
          </a:xfrm>
        </p:spPr>
        <p:txBody>
          <a:bodyPr>
            <a:normAutofit fontScale="90000"/>
          </a:bodyPr>
          <a:lstStyle/>
          <a:p>
            <a:r>
              <a:rPr lang="en-US" sz="2800" b="1" dirty="0" smtClean="0"/>
              <a:t>Percent of Population with Adequate Access to Exercise Opportunities</a:t>
            </a:r>
            <a:r>
              <a:rPr lang="en-US" sz="2800" dirty="0" smtClean="0"/>
              <a:t>,</a:t>
            </a:r>
            <a:br>
              <a:rPr lang="en-US" sz="2800" dirty="0" smtClean="0"/>
            </a:br>
            <a:r>
              <a:rPr lang="en-US" sz="2400" dirty="0" smtClean="0"/>
              <a:t>2010-13</a:t>
            </a:r>
            <a:endParaRPr lang="en-US" sz="2400" dirty="0"/>
          </a:p>
        </p:txBody>
      </p:sp>
      <p:sp>
        <p:nvSpPr>
          <p:cNvPr id="10" name="TextBox 9"/>
          <p:cNvSpPr txBox="1"/>
          <p:nvPr/>
        </p:nvSpPr>
        <p:spPr>
          <a:xfrm>
            <a:off x="5181600" y="6416975"/>
            <a:ext cx="3276600" cy="276999"/>
          </a:xfrm>
          <a:prstGeom prst="rect">
            <a:avLst/>
          </a:prstGeom>
          <a:solidFill>
            <a:schemeClr val="bg1"/>
          </a:solidFill>
          <a:ln>
            <a:solidFill>
              <a:schemeClr val="accent1"/>
            </a:solidFill>
          </a:ln>
        </p:spPr>
        <p:txBody>
          <a:bodyPr wrap="square" rtlCol="0">
            <a:spAutoFit/>
          </a:bodyPr>
          <a:lstStyle/>
          <a:p>
            <a:r>
              <a:rPr lang="en-US" sz="1200" dirty="0" smtClean="0"/>
              <a:t>Source: U.S. County Health Rankings</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578368687"/>
              </p:ext>
            </p:extLst>
          </p:nvPr>
        </p:nvGraphicFramePr>
        <p:xfrm>
          <a:off x="838200" y="1905000"/>
          <a:ext cx="7467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8113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91400" cy="1447800"/>
          </a:xfrm>
        </p:spPr>
        <p:txBody>
          <a:bodyPr>
            <a:normAutofit/>
          </a:bodyPr>
          <a:lstStyle/>
          <a:p>
            <a:r>
              <a:rPr lang="en-US" sz="2800" b="1" dirty="0" smtClean="0"/>
              <a:t>Percent of Population Living within ½ mile of a park</a:t>
            </a:r>
            <a:r>
              <a:rPr lang="en-US" sz="2800" dirty="0" smtClean="0"/>
              <a:t>,</a:t>
            </a:r>
            <a:r>
              <a:rPr lang="en-US" sz="2400" dirty="0" smtClean="0"/>
              <a:t> 2010</a:t>
            </a:r>
            <a:endParaRPr lang="en-US" sz="2400" dirty="0"/>
          </a:p>
        </p:txBody>
      </p:sp>
      <p:sp>
        <p:nvSpPr>
          <p:cNvPr id="10" name="TextBox 9"/>
          <p:cNvSpPr txBox="1"/>
          <p:nvPr/>
        </p:nvSpPr>
        <p:spPr>
          <a:xfrm>
            <a:off x="3048000" y="6416975"/>
            <a:ext cx="5410200" cy="276999"/>
          </a:xfrm>
          <a:prstGeom prst="rect">
            <a:avLst/>
          </a:prstGeom>
          <a:solidFill>
            <a:schemeClr val="bg1"/>
          </a:solidFill>
          <a:ln>
            <a:solidFill>
              <a:schemeClr val="accent1"/>
            </a:solidFill>
          </a:ln>
        </p:spPr>
        <p:txBody>
          <a:bodyPr wrap="square" rtlCol="0">
            <a:spAutoFit/>
          </a:bodyPr>
          <a:lstStyle/>
          <a:p>
            <a:r>
              <a:rPr lang="en-US" sz="1200" dirty="0" smtClean="0"/>
              <a:t>Source: </a:t>
            </a:r>
            <a:r>
              <a:rPr lang="en-US" sz="1200" dirty="0"/>
              <a:t>CDC. National Environmental Public Health  Tracking Network </a:t>
            </a:r>
          </a:p>
        </p:txBody>
      </p:sp>
      <p:graphicFrame>
        <p:nvGraphicFramePr>
          <p:cNvPr id="5" name="Diagram 4"/>
          <p:cNvGraphicFramePr/>
          <p:nvPr>
            <p:extLst>
              <p:ext uri="{D42A27DB-BD31-4B8C-83A1-F6EECF244321}">
                <p14:modId xmlns:p14="http://schemas.microsoft.com/office/powerpoint/2010/main" val="2427580406"/>
              </p:ext>
            </p:extLst>
          </p:nvPr>
        </p:nvGraphicFramePr>
        <p:xfrm>
          <a:off x="1143000" y="16002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41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p:cNvSpPr>
            <a:spLocks noChangeArrowheads="1"/>
          </p:cNvSpPr>
          <p:nvPr/>
        </p:nvSpPr>
        <p:spPr bwMode="auto">
          <a:xfrm>
            <a:off x="1752600" y="2057400"/>
            <a:ext cx="5715000" cy="1447800"/>
          </a:xfrm>
          <a:prstGeom prst="rect">
            <a:avLst/>
          </a:prstGeom>
          <a:solidFill>
            <a:schemeClr val="bg1">
              <a:alpha val="58000"/>
            </a:schemeClr>
          </a:solidFill>
          <a:ln w="28575">
            <a:solidFill>
              <a:schemeClr val="tx1"/>
            </a:solidFill>
            <a:miter lim="800000"/>
            <a:headEnd/>
            <a:tailEnd/>
          </a:ln>
          <a:effectLst/>
        </p:spPr>
        <p:txBody>
          <a:bodyPr anchor="ctr"/>
          <a:lstStyle/>
          <a:p>
            <a:pPr algn="ctr"/>
            <a:r>
              <a:rPr lang="en-US" sz="4000" dirty="0" smtClean="0">
                <a:solidFill>
                  <a:schemeClr val="tx2"/>
                </a:solidFill>
              </a:rPr>
              <a:t>Community Safety</a:t>
            </a:r>
            <a:endParaRPr lang="en-US" sz="4000" dirty="0">
              <a:solidFill>
                <a:schemeClr val="tx2"/>
              </a:solidFill>
            </a:endParaRPr>
          </a:p>
        </p:txBody>
      </p:sp>
    </p:spTree>
    <p:extLst>
      <p:ext uri="{BB962C8B-B14F-4D97-AF65-F5344CB8AC3E}">
        <p14:creationId xmlns:p14="http://schemas.microsoft.com/office/powerpoint/2010/main" val="2807661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keep in mind…</a:t>
            </a:r>
            <a:endParaRPr lang="en-US" dirty="0"/>
          </a:p>
        </p:txBody>
      </p:sp>
      <p:sp>
        <p:nvSpPr>
          <p:cNvPr id="4" name="Rectangle 4"/>
          <p:cNvSpPr>
            <a:spLocks noChangeArrowheads="1"/>
          </p:cNvSpPr>
          <p:nvPr/>
        </p:nvSpPr>
        <p:spPr bwMode="auto">
          <a:xfrm>
            <a:off x="1295400" y="2057400"/>
            <a:ext cx="6705600" cy="3886200"/>
          </a:xfrm>
          <a:prstGeom prst="rect">
            <a:avLst/>
          </a:prstGeom>
          <a:noFill/>
          <a:ln w="9525">
            <a:noFill/>
            <a:miter lim="800000"/>
            <a:headEnd/>
            <a:tailEnd/>
          </a:ln>
          <a:effectLst/>
        </p:spPr>
        <p:txBody>
          <a:bodyPr/>
          <a:lstStyle/>
          <a:p>
            <a:pPr marL="342900" indent="-342900">
              <a:spcBef>
                <a:spcPct val="20000"/>
              </a:spcBef>
              <a:buFont typeface="Arial" panose="020B0604020202020204" pitchFamily="34" charset="0"/>
              <a:buChar char="•"/>
            </a:pPr>
            <a:r>
              <a:rPr lang="en-US" sz="2200" dirty="0" smtClean="0"/>
              <a:t>Feel free to </a:t>
            </a:r>
            <a:r>
              <a:rPr lang="en-US" sz="2200" b="1" dirty="0" smtClean="0"/>
              <a:t>ask questions </a:t>
            </a:r>
            <a:r>
              <a:rPr lang="en-US" sz="2200" dirty="0" smtClean="0"/>
              <a:t>as we go along</a:t>
            </a:r>
          </a:p>
          <a:p>
            <a:pPr marL="342900" indent="-342900">
              <a:spcBef>
                <a:spcPct val="20000"/>
              </a:spcBef>
              <a:buFont typeface="Arial" panose="020B0604020202020204" pitchFamily="34" charset="0"/>
              <a:buChar char="•"/>
            </a:pPr>
            <a:r>
              <a:rPr lang="en-US" sz="2200" dirty="0" smtClean="0"/>
              <a:t>We are presenting the </a:t>
            </a:r>
            <a:r>
              <a:rPr lang="en-US" sz="2200" b="1" dirty="0" smtClean="0"/>
              <a:t>most recent data </a:t>
            </a:r>
            <a:r>
              <a:rPr lang="en-US" sz="2200" dirty="0" smtClean="0"/>
              <a:t>we have </a:t>
            </a:r>
          </a:p>
          <a:p>
            <a:pPr marL="800100" lvl="1" indent="-342900">
              <a:spcBef>
                <a:spcPct val="20000"/>
              </a:spcBef>
              <a:buFont typeface="Arial" panose="020B0604020202020204" pitchFamily="34" charset="0"/>
              <a:buChar char="•"/>
            </a:pPr>
            <a:r>
              <a:rPr lang="en-US" sz="2200" dirty="0" smtClean="0"/>
              <a:t>(From the past 4 – 5 years)</a:t>
            </a:r>
          </a:p>
          <a:p>
            <a:pPr marL="342900" indent="-342900">
              <a:spcBef>
                <a:spcPct val="20000"/>
              </a:spcBef>
              <a:buFont typeface="Arial" panose="020B0604020202020204" pitchFamily="34" charset="0"/>
              <a:buChar char="•"/>
            </a:pPr>
            <a:r>
              <a:rPr lang="en-US" sz="2200" dirty="0" smtClean="0"/>
              <a:t>This is </a:t>
            </a:r>
            <a:r>
              <a:rPr lang="en-US" sz="2200" b="1" dirty="0" smtClean="0"/>
              <a:t>Section 2 </a:t>
            </a:r>
            <a:r>
              <a:rPr lang="en-US" sz="2200" dirty="0" smtClean="0"/>
              <a:t>data</a:t>
            </a:r>
          </a:p>
          <a:p>
            <a:pPr marL="800100" lvl="1" indent="-342900">
              <a:spcBef>
                <a:spcPct val="20000"/>
              </a:spcBef>
              <a:buFont typeface="Arial" panose="020B0604020202020204" pitchFamily="34" charset="0"/>
              <a:buChar char="•"/>
            </a:pPr>
            <a:r>
              <a:rPr lang="en-US" sz="2200" dirty="0" smtClean="0"/>
              <a:t>In the next section in March we will cover:</a:t>
            </a:r>
          </a:p>
          <a:p>
            <a:pPr marL="1257300" lvl="2" indent="-342900">
              <a:spcBef>
                <a:spcPct val="20000"/>
              </a:spcBef>
              <a:buFont typeface="Arial" panose="020B0604020202020204" pitchFamily="34" charset="0"/>
              <a:buChar char="•"/>
            </a:pPr>
            <a:r>
              <a:rPr lang="en-US" sz="2200" b="1" dirty="0" smtClean="0"/>
              <a:t>Section 3: </a:t>
            </a:r>
            <a:r>
              <a:rPr lang="en-US" sz="2200" dirty="0" smtClean="0"/>
              <a:t>What is our Health Status?</a:t>
            </a:r>
            <a:endParaRPr lang="en-US" sz="2200" dirty="0"/>
          </a:p>
        </p:txBody>
      </p:sp>
    </p:spTree>
    <p:extLst>
      <p:ext uri="{BB962C8B-B14F-4D97-AF65-F5344CB8AC3E}">
        <p14:creationId xmlns:p14="http://schemas.microsoft.com/office/powerpoint/2010/main" val="2198385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9600"/>
            <a:ext cx="7467600" cy="954107"/>
          </a:xfrm>
          <a:prstGeom prst="rect">
            <a:avLst/>
          </a:prstGeom>
          <a:noFill/>
        </p:spPr>
        <p:txBody>
          <a:bodyPr wrap="square" rtlCol="0">
            <a:spAutoFit/>
          </a:bodyPr>
          <a:lstStyle/>
          <a:p>
            <a:pPr algn="ctr"/>
            <a:r>
              <a:rPr lang="en-US" sz="2800" b="1" dirty="0" smtClean="0">
                <a:latin typeface="+mj-lt"/>
                <a:ea typeface="+mj-ea"/>
                <a:cs typeface="+mj-cs"/>
              </a:rPr>
              <a:t>Reported Crime Incidents Per 100,000 Population, </a:t>
            </a:r>
            <a:r>
              <a:rPr lang="en-US" sz="2200" dirty="0" smtClean="0">
                <a:latin typeface="+mj-lt"/>
                <a:ea typeface="+mj-ea"/>
                <a:cs typeface="+mj-cs"/>
              </a:rPr>
              <a:t>2000-13</a:t>
            </a:r>
          </a:p>
        </p:txBody>
      </p:sp>
      <p:sp>
        <p:nvSpPr>
          <p:cNvPr id="6" name="TextBox 5"/>
          <p:cNvSpPr txBox="1"/>
          <p:nvPr/>
        </p:nvSpPr>
        <p:spPr>
          <a:xfrm>
            <a:off x="838200" y="6486223"/>
            <a:ext cx="7620000" cy="276999"/>
          </a:xfrm>
          <a:prstGeom prst="rect">
            <a:avLst/>
          </a:prstGeom>
          <a:solidFill>
            <a:schemeClr val="bg1"/>
          </a:solidFill>
          <a:ln>
            <a:solidFill>
              <a:schemeClr val="accent1"/>
            </a:solidFill>
          </a:ln>
        </p:spPr>
        <p:txBody>
          <a:bodyPr wrap="square" rtlCol="0">
            <a:spAutoFit/>
          </a:bodyPr>
          <a:lstStyle/>
          <a:p>
            <a:r>
              <a:rPr lang="en-US" sz="1200" dirty="0" smtClean="0"/>
              <a:t>Source</a:t>
            </a:r>
            <a:r>
              <a:rPr lang="en-US" sz="1200" dirty="0"/>
              <a:t>:  Crime in Virginia,  Virginia Uniform Crime Reporting Program, Department of State Police</a:t>
            </a:r>
            <a:endParaRPr lang="en-US" dirty="0"/>
          </a:p>
        </p:txBody>
      </p:sp>
      <p:graphicFrame>
        <p:nvGraphicFramePr>
          <p:cNvPr id="5" name="Chart 4"/>
          <p:cNvGraphicFramePr>
            <a:graphicFrameLocks noGrp="1"/>
          </p:cNvGraphicFramePr>
          <p:nvPr>
            <p:extLst>
              <p:ext uri="{D42A27DB-BD31-4B8C-83A1-F6EECF244321}">
                <p14:modId xmlns:p14="http://schemas.microsoft.com/office/powerpoint/2010/main" val="2128168329"/>
              </p:ext>
            </p:extLst>
          </p:nvPr>
        </p:nvGraphicFramePr>
        <p:xfrm>
          <a:off x="745191" y="1676400"/>
          <a:ext cx="7560609" cy="4495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36946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title"/>
          </p:nvPr>
        </p:nvSpPr>
        <p:spPr>
          <a:xfrm>
            <a:off x="990600" y="609600"/>
            <a:ext cx="7041445" cy="1050085"/>
          </a:xfrm>
        </p:spPr>
        <p:txBody>
          <a:bodyPr>
            <a:noAutofit/>
          </a:bodyPr>
          <a:lstStyle/>
          <a:p>
            <a:r>
              <a:rPr lang="en-US" sz="3200" b="1" dirty="0" smtClean="0"/>
              <a:t>Child Abuse &amp; Neglect </a:t>
            </a:r>
            <a:br>
              <a:rPr lang="en-US" sz="3200" b="1" dirty="0" smtClean="0"/>
            </a:br>
            <a:r>
              <a:rPr lang="en-US" sz="2200" dirty="0" smtClean="0"/>
              <a:t>(Founded Reports), Rates Per 1,000 Children, 5 Year Averages, 2000-13</a:t>
            </a:r>
            <a:endParaRPr lang="en-US" sz="2200" dirty="0"/>
          </a:p>
        </p:txBody>
      </p:sp>
      <p:sp>
        <p:nvSpPr>
          <p:cNvPr id="310279" name="Rectangle 7"/>
          <p:cNvSpPr>
            <a:spLocks noChangeArrowheads="1"/>
          </p:cNvSpPr>
          <p:nvPr/>
        </p:nvSpPr>
        <p:spPr bwMode="auto">
          <a:xfrm>
            <a:off x="4572000" y="6438106"/>
            <a:ext cx="3884968" cy="276999"/>
          </a:xfrm>
          <a:prstGeom prst="rect">
            <a:avLst/>
          </a:prstGeom>
          <a:solidFill>
            <a:schemeClr val="bg1"/>
          </a:solidFill>
          <a:ln w="9525">
            <a:solidFill>
              <a:schemeClr val="accent1"/>
            </a:solidFill>
            <a:miter lim="800000"/>
            <a:headEnd/>
            <a:tailEnd/>
          </a:ln>
          <a:effectLst/>
        </p:spPr>
        <p:txBody>
          <a:bodyPr wrap="square">
            <a:spAutoFit/>
          </a:bodyPr>
          <a:lstStyle/>
          <a:p>
            <a:r>
              <a:rPr lang="en-US" sz="1200" dirty="0"/>
              <a:t>Source: </a:t>
            </a:r>
            <a:r>
              <a:rPr lang="en-US" sz="1200" dirty="0" smtClean="0"/>
              <a:t>Virginia Department of Social Services</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3740687869"/>
              </p:ext>
            </p:extLst>
          </p:nvPr>
        </p:nvGraphicFramePr>
        <p:xfrm>
          <a:off x="838200" y="1828800"/>
          <a:ext cx="75438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261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type="title"/>
          </p:nvPr>
        </p:nvSpPr>
        <p:spPr>
          <a:xfrm>
            <a:off x="990600" y="609600"/>
            <a:ext cx="7041445" cy="1050085"/>
          </a:xfrm>
        </p:spPr>
        <p:txBody>
          <a:bodyPr>
            <a:noAutofit/>
          </a:bodyPr>
          <a:lstStyle/>
          <a:p>
            <a:r>
              <a:rPr lang="en-US" sz="3200" b="1" dirty="0" smtClean="0"/>
              <a:t>Adult Abuse &amp; Neglect </a:t>
            </a:r>
            <a:br>
              <a:rPr lang="en-US" sz="3200" b="1" dirty="0" smtClean="0"/>
            </a:br>
            <a:r>
              <a:rPr lang="en-US" sz="2200" dirty="0" smtClean="0"/>
              <a:t>(Founded Reports), Rates Per 1,000 Adults, </a:t>
            </a:r>
            <a:r>
              <a:rPr lang="en-US" sz="2200" dirty="0"/>
              <a:t>3</a:t>
            </a:r>
            <a:r>
              <a:rPr lang="en-US" sz="2200" dirty="0" smtClean="0"/>
              <a:t> Year Averages, 2006-13</a:t>
            </a:r>
            <a:endParaRPr lang="en-US" sz="2200" dirty="0"/>
          </a:p>
        </p:txBody>
      </p:sp>
      <p:sp>
        <p:nvSpPr>
          <p:cNvPr id="310279" name="Rectangle 7"/>
          <p:cNvSpPr>
            <a:spLocks noChangeArrowheads="1"/>
          </p:cNvSpPr>
          <p:nvPr/>
        </p:nvSpPr>
        <p:spPr bwMode="auto">
          <a:xfrm>
            <a:off x="2514600" y="6438106"/>
            <a:ext cx="5942368" cy="276999"/>
          </a:xfrm>
          <a:prstGeom prst="rect">
            <a:avLst/>
          </a:prstGeom>
          <a:solidFill>
            <a:schemeClr val="bg1"/>
          </a:solidFill>
          <a:ln w="9525">
            <a:solidFill>
              <a:schemeClr val="accent1"/>
            </a:solidFill>
            <a:miter lim="800000"/>
            <a:headEnd/>
            <a:tailEnd/>
          </a:ln>
          <a:effectLst/>
        </p:spPr>
        <p:txBody>
          <a:bodyPr wrap="square">
            <a:spAutoFit/>
          </a:bodyPr>
          <a:lstStyle/>
          <a:p>
            <a:r>
              <a:rPr lang="en-US" sz="1200" dirty="0"/>
              <a:t>Source: </a:t>
            </a:r>
            <a:r>
              <a:rPr lang="en-US" sz="1200" dirty="0" smtClean="0"/>
              <a:t>Virginia Department of Social Services. Adult Services Program Report</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1529478002"/>
              </p:ext>
            </p:extLst>
          </p:nvPr>
        </p:nvGraphicFramePr>
        <p:xfrm>
          <a:off x="838200" y="1752600"/>
          <a:ext cx="75438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8004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838200" y="533400"/>
            <a:ext cx="7620000" cy="685800"/>
          </a:xfrm>
        </p:spPr>
        <p:txBody>
          <a:bodyPr>
            <a:normAutofit fontScale="90000"/>
          </a:bodyPr>
          <a:lstStyle/>
          <a:p>
            <a:r>
              <a:rPr lang="en-US" sz="2200" b="1" dirty="0" smtClean="0"/>
              <a:t>Violence in Schools</a:t>
            </a:r>
            <a:r>
              <a:rPr lang="en-US" sz="2200" dirty="0"/>
              <a:t/>
            </a:r>
            <a:br>
              <a:rPr lang="en-US" sz="2200" dirty="0"/>
            </a:br>
            <a:r>
              <a:rPr lang="en-US" sz="2000" dirty="0" smtClean="0"/>
              <a:t>Rates per 1,000 Students, 4-Year Averages, 2008-12</a:t>
            </a:r>
            <a:endParaRPr lang="en-US" sz="2000" dirty="0"/>
          </a:p>
        </p:txBody>
      </p:sp>
      <p:sp>
        <p:nvSpPr>
          <p:cNvPr id="5" name="TextBox 1"/>
          <p:cNvSpPr txBox="1"/>
          <p:nvPr/>
        </p:nvSpPr>
        <p:spPr>
          <a:xfrm>
            <a:off x="3276600" y="6471313"/>
            <a:ext cx="5181600" cy="23125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mn-lt"/>
                <a:ea typeface="+mn-ea"/>
                <a:cs typeface="+mn-cs"/>
              </a:rPr>
              <a:t>Source: Virginia</a:t>
            </a:r>
            <a:r>
              <a:rPr lang="en-US" sz="1200" i="0" dirty="0" smtClean="0">
                <a:latin typeface="+mn-lt"/>
                <a:ea typeface="+mn-ea"/>
                <a:cs typeface="+mn-cs"/>
              </a:rPr>
              <a:t> Department of Education. School Climate Reports</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270411375"/>
              </p:ext>
            </p:extLst>
          </p:nvPr>
        </p:nvGraphicFramePr>
        <p:xfrm>
          <a:off x="838200" y="1219200"/>
          <a:ext cx="7544481" cy="48588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7872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85884" y="609600"/>
            <a:ext cx="7696200" cy="1389062"/>
          </a:xfrm>
        </p:spPr>
        <p:txBody>
          <a:bodyPr>
            <a:normAutofit fontScale="90000"/>
          </a:bodyPr>
          <a:lstStyle/>
          <a:p>
            <a:r>
              <a:rPr lang="en-US" sz="4000" b="1" dirty="0" smtClean="0">
                <a:solidFill>
                  <a:schemeClr val="tx1"/>
                </a:solidFill>
              </a:rPr>
              <a:t>Domestic Violen</a:t>
            </a:r>
            <a:r>
              <a:rPr lang="en-US" sz="4000" b="1" dirty="0" smtClean="0"/>
              <a:t>ce Arrest Rate per 1,000 Population</a:t>
            </a:r>
            <a:r>
              <a:rPr lang="en-US" dirty="0" smtClean="0">
                <a:solidFill>
                  <a:schemeClr val="tx1"/>
                </a:solidFill>
              </a:rPr>
              <a:t/>
            </a:r>
            <a:br>
              <a:rPr lang="en-US" dirty="0" smtClean="0">
                <a:solidFill>
                  <a:schemeClr val="tx1"/>
                </a:solidFill>
              </a:rPr>
            </a:br>
            <a:r>
              <a:rPr lang="en-US" sz="2900" dirty="0" smtClean="0">
                <a:solidFill>
                  <a:schemeClr val="tx1"/>
                </a:solidFill>
              </a:rPr>
              <a:t>2000-</a:t>
            </a:r>
            <a:r>
              <a:rPr lang="en-US" sz="2900" dirty="0" smtClean="0"/>
              <a:t>2010</a:t>
            </a:r>
            <a:endParaRPr lang="en-US" sz="2900" dirty="0">
              <a:solidFill>
                <a:schemeClr val="tx1"/>
              </a:solidFill>
            </a:endParaRPr>
          </a:p>
        </p:txBody>
      </p:sp>
      <p:sp>
        <p:nvSpPr>
          <p:cNvPr id="4" name="TextBox 3"/>
          <p:cNvSpPr txBox="1"/>
          <p:nvPr/>
        </p:nvSpPr>
        <p:spPr>
          <a:xfrm>
            <a:off x="4495800" y="6429101"/>
            <a:ext cx="3986284" cy="307777"/>
          </a:xfrm>
          <a:prstGeom prst="rect">
            <a:avLst/>
          </a:prstGeom>
          <a:solidFill>
            <a:schemeClr val="bg1"/>
          </a:solidFill>
          <a:ln>
            <a:solidFill>
              <a:schemeClr val="accent1"/>
            </a:solidFill>
          </a:ln>
        </p:spPr>
        <p:txBody>
          <a:bodyPr wrap="square" rtlCol="0">
            <a:spAutoFit/>
          </a:bodyPr>
          <a:lstStyle/>
          <a:p>
            <a:r>
              <a:rPr lang="en-US" sz="1400" dirty="0"/>
              <a:t>S</a:t>
            </a:r>
            <a:r>
              <a:rPr lang="en-US" sz="1400" dirty="0" smtClean="0"/>
              <a:t>ource: CCF-Stepping Stones Report</a:t>
            </a:r>
            <a:endParaRPr lang="en-US" sz="1400" dirty="0"/>
          </a:p>
        </p:txBody>
      </p:sp>
    </p:spTree>
    <p:extLst>
      <p:ext uri="{BB962C8B-B14F-4D97-AF65-F5344CB8AC3E}">
        <p14:creationId xmlns:p14="http://schemas.microsoft.com/office/powerpoint/2010/main" val="3346121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938"/>
            <a:ext cx="7696200" cy="1389062"/>
          </a:xfrm>
        </p:spPr>
        <p:txBody>
          <a:bodyPr>
            <a:normAutofit/>
          </a:bodyPr>
          <a:lstStyle/>
          <a:p>
            <a:r>
              <a:rPr lang="en-US" sz="2700" b="1" dirty="0" smtClean="0">
                <a:solidFill>
                  <a:schemeClr val="tx1"/>
                </a:solidFill>
              </a:rPr>
              <a:t>Family and Intimate Partner Homicide Rate per 100,000 Population, </a:t>
            </a:r>
            <a:r>
              <a:rPr lang="en-US" sz="2200" dirty="0" smtClean="0">
                <a:solidFill>
                  <a:schemeClr val="tx1"/>
                </a:solidFill>
              </a:rPr>
              <a:t>7-Year Rolling Averages, 1999-2013</a:t>
            </a:r>
            <a:endParaRPr lang="en-US" sz="2200" dirty="0">
              <a:solidFill>
                <a:schemeClr val="tx1"/>
              </a:solidFill>
            </a:endParaRPr>
          </a:p>
        </p:txBody>
      </p:sp>
      <p:sp>
        <p:nvSpPr>
          <p:cNvPr id="4" name="TextBox 3"/>
          <p:cNvSpPr txBox="1"/>
          <p:nvPr/>
        </p:nvSpPr>
        <p:spPr>
          <a:xfrm>
            <a:off x="0" y="6308491"/>
            <a:ext cx="8991600" cy="523220"/>
          </a:xfrm>
          <a:prstGeom prst="rect">
            <a:avLst/>
          </a:prstGeom>
          <a:solidFill>
            <a:schemeClr val="bg1"/>
          </a:solidFill>
          <a:ln>
            <a:solidFill>
              <a:schemeClr val="accent1"/>
            </a:solidFill>
          </a:ln>
        </p:spPr>
        <p:txBody>
          <a:bodyPr wrap="square" rtlCol="0">
            <a:spAutoFit/>
          </a:bodyPr>
          <a:lstStyle/>
          <a:p>
            <a:r>
              <a:rPr lang="en-US" sz="1400" dirty="0"/>
              <a:t>S</a:t>
            </a:r>
            <a:r>
              <a:rPr lang="en-US" sz="1400" dirty="0" smtClean="0"/>
              <a:t>ource</a:t>
            </a:r>
            <a:r>
              <a:rPr lang="en-US" sz="1400" dirty="0"/>
              <a:t>: Office of the Chief Medical Examiner. Family &amp; Intimate Partner Homicide in VA's Cities &amp; Counties, 1999-2013</a:t>
            </a:r>
          </a:p>
        </p:txBody>
      </p:sp>
      <p:graphicFrame>
        <p:nvGraphicFramePr>
          <p:cNvPr id="5" name="Chart 4"/>
          <p:cNvGraphicFramePr>
            <a:graphicFrameLocks/>
          </p:cNvGraphicFramePr>
          <p:nvPr>
            <p:extLst>
              <p:ext uri="{D42A27DB-BD31-4B8C-83A1-F6EECF244321}">
                <p14:modId xmlns:p14="http://schemas.microsoft.com/office/powerpoint/2010/main" val="3043346526"/>
              </p:ext>
            </p:extLst>
          </p:nvPr>
        </p:nvGraphicFramePr>
        <p:xfrm>
          <a:off x="838200" y="1905000"/>
          <a:ext cx="7467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0914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5938"/>
            <a:ext cx="7696200" cy="1389062"/>
          </a:xfrm>
        </p:spPr>
        <p:txBody>
          <a:bodyPr>
            <a:normAutofit/>
          </a:bodyPr>
          <a:lstStyle/>
          <a:p>
            <a:r>
              <a:rPr lang="en-US" sz="2700" b="1" dirty="0" smtClean="0">
                <a:solidFill>
                  <a:schemeClr val="tx1"/>
                </a:solidFill>
              </a:rPr>
              <a:t>Interactive crime map available</a:t>
            </a:r>
            <a:r>
              <a:rPr lang="en-US" sz="2700" b="1" dirty="0"/>
              <a:t>, </a:t>
            </a:r>
            <a:br>
              <a:rPr lang="en-US" sz="2700" b="1" dirty="0"/>
            </a:br>
            <a:endParaRPr lang="en-US" sz="2000" dirty="0">
              <a:solidFill>
                <a:schemeClr val="tx1"/>
              </a:solidFill>
            </a:endParaRPr>
          </a:p>
        </p:txBody>
      </p:sp>
      <p:sp>
        <p:nvSpPr>
          <p:cNvPr id="4" name="TextBox 3"/>
          <p:cNvSpPr txBox="1"/>
          <p:nvPr/>
        </p:nvSpPr>
        <p:spPr>
          <a:xfrm>
            <a:off x="6019800" y="6462379"/>
            <a:ext cx="2362200" cy="307777"/>
          </a:xfrm>
          <a:prstGeom prst="rect">
            <a:avLst/>
          </a:prstGeom>
          <a:solidFill>
            <a:schemeClr val="bg1"/>
          </a:solidFill>
          <a:ln>
            <a:solidFill>
              <a:schemeClr val="accent1"/>
            </a:solidFill>
          </a:ln>
        </p:spPr>
        <p:txBody>
          <a:bodyPr wrap="square" rtlCol="0">
            <a:spAutoFit/>
          </a:bodyPr>
          <a:lstStyle/>
          <a:p>
            <a:pPr algn="r"/>
            <a:r>
              <a:rPr lang="en-US" sz="1400" dirty="0"/>
              <a:t>S</a:t>
            </a:r>
            <a:r>
              <a:rPr lang="en-US" sz="1400" dirty="0" smtClean="0"/>
              <a:t>ource: Crime Reports</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275339" cy="421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056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27201" y="2057399"/>
            <a:ext cx="5723468" cy="1565625"/>
          </a:xfrm>
          <a:solidFill>
            <a:schemeClr val="bg1">
              <a:alpha val="58000"/>
            </a:schemeClr>
          </a:solidFill>
          <a:ln w="28575">
            <a:solidFill>
              <a:schemeClr val="tx1"/>
            </a:solidFill>
          </a:ln>
        </p:spPr>
        <p:txBody>
          <a:bodyPr>
            <a:normAutofit/>
          </a:bodyPr>
          <a:lstStyle/>
          <a:p>
            <a:r>
              <a:rPr lang="en-US" sz="4000" dirty="0" smtClean="0">
                <a:solidFill>
                  <a:schemeClr val="tx2"/>
                </a:solidFill>
                <a:latin typeface="+mn-lt"/>
                <a:ea typeface="+mn-ea"/>
                <a:cs typeface="+mn-cs"/>
              </a:rPr>
              <a:t>Environmental Health </a:t>
            </a:r>
            <a:r>
              <a:rPr lang="en-US" sz="4000" dirty="0">
                <a:solidFill>
                  <a:schemeClr val="tx2"/>
                </a:solidFill>
                <a:latin typeface="+mn-lt"/>
                <a:ea typeface="+mn-ea"/>
                <a:cs typeface="+mn-cs"/>
              </a:rPr>
              <a:t>Indicators</a:t>
            </a:r>
          </a:p>
        </p:txBody>
      </p:sp>
    </p:spTree>
    <p:extLst>
      <p:ext uri="{BB962C8B-B14F-4D97-AF65-F5344CB8AC3E}">
        <p14:creationId xmlns:p14="http://schemas.microsoft.com/office/powerpoint/2010/main" val="41922604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Air Quality</a:t>
            </a:r>
            <a:r>
              <a:rPr lang="en-US" sz="2800" dirty="0" smtClean="0"/>
              <a:t>, </a:t>
            </a:r>
            <a:r>
              <a:rPr lang="en-US" sz="2000" dirty="0" smtClean="0"/>
              <a:t>Air Quality Ratings, Charlottesville, </a:t>
            </a:r>
            <a:r>
              <a:rPr lang="en-US" sz="2000" dirty="0" smtClean="0">
                <a:solidFill>
                  <a:schemeClr val="tx1"/>
                </a:solidFill>
              </a:rPr>
              <a:t>2011-14</a:t>
            </a:r>
            <a:endParaRPr lang="en-US" sz="2000" dirty="0">
              <a:solidFill>
                <a:schemeClr val="tx1"/>
              </a:solidFill>
            </a:endParaRPr>
          </a:p>
        </p:txBody>
      </p:sp>
      <p:sp>
        <p:nvSpPr>
          <p:cNvPr id="2" name="Rounded Rectangle 1"/>
          <p:cNvSpPr/>
          <p:nvPr/>
        </p:nvSpPr>
        <p:spPr>
          <a:xfrm>
            <a:off x="914400" y="1583627"/>
            <a:ext cx="2362200" cy="107768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332</a:t>
            </a:r>
            <a:r>
              <a:rPr lang="en-US" sz="2000" dirty="0" smtClean="0"/>
              <a:t> days ranked </a:t>
            </a:r>
            <a:r>
              <a:rPr lang="en-US" sz="2000" b="1" dirty="0" smtClean="0"/>
              <a:t>Good</a:t>
            </a:r>
            <a:r>
              <a:rPr lang="en-US" sz="2000" dirty="0" smtClean="0"/>
              <a:t> in 2014</a:t>
            </a:r>
            <a:endParaRPr lang="en-US" sz="2000" dirty="0"/>
          </a:p>
        </p:txBody>
      </p:sp>
      <p:sp>
        <p:nvSpPr>
          <p:cNvPr id="10" name="Rounded Rectangle 9"/>
          <p:cNvSpPr/>
          <p:nvPr/>
        </p:nvSpPr>
        <p:spPr>
          <a:xfrm>
            <a:off x="3276600" y="1550970"/>
            <a:ext cx="2819400" cy="11430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32</a:t>
            </a:r>
            <a:r>
              <a:rPr lang="en-US" sz="2000" dirty="0" smtClean="0">
                <a:solidFill>
                  <a:schemeClr val="tx1"/>
                </a:solidFill>
              </a:rPr>
              <a:t> days ranked </a:t>
            </a:r>
            <a:r>
              <a:rPr lang="en-US" sz="2000" b="1" dirty="0" smtClean="0">
                <a:solidFill>
                  <a:schemeClr val="tx1"/>
                </a:solidFill>
              </a:rPr>
              <a:t>Moderate</a:t>
            </a:r>
            <a:r>
              <a:rPr lang="en-US" sz="2000" dirty="0" smtClean="0">
                <a:solidFill>
                  <a:schemeClr val="tx1"/>
                </a:solidFill>
              </a:rPr>
              <a:t> in 2014</a:t>
            </a:r>
            <a:endParaRPr lang="en-US" sz="2000" dirty="0">
              <a:solidFill>
                <a:schemeClr val="tx1"/>
              </a:solidFill>
            </a:endParaRPr>
          </a:p>
        </p:txBody>
      </p:sp>
      <p:sp>
        <p:nvSpPr>
          <p:cNvPr id="11" name="Text Box 7"/>
          <p:cNvSpPr txBox="1">
            <a:spLocks noChangeArrowheads="1"/>
          </p:cNvSpPr>
          <p:nvPr/>
        </p:nvSpPr>
        <p:spPr bwMode="auto">
          <a:xfrm>
            <a:off x="4533900" y="6477000"/>
            <a:ext cx="38481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 Environmental Protection Agency</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579331283"/>
              </p:ext>
            </p:extLst>
          </p:nvPr>
        </p:nvGraphicFramePr>
        <p:xfrm>
          <a:off x="838200" y="3048000"/>
          <a:ext cx="73914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ounded Rectangle 6"/>
          <p:cNvSpPr/>
          <p:nvPr/>
        </p:nvSpPr>
        <p:spPr>
          <a:xfrm>
            <a:off x="6095999" y="1583627"/>
            <a:ext cx="2314433" cy="1143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a:t>
            </a:r>
            <a:r>
              <a:rPr lang="en-US" sz="2000" dirty="0" smtClean="0"/>
              <a:t> days ranked </a:t>
            </a:r>
            <a:r>
              <a:rPr lang="en-US" sz="2000" b="1" dirty="0" smtClean="0"/>
              <a:t>Unhealthy</a:t>
            </a:r>
            <a:r>
              <a:rPr lang="en-US" sz="2000" dirty="0" smtClean="0"/>
              <a:t> in 2014</a:t>
            </a:r>
            <a:endParaRPr lang="en-US" sz="2000" dirty="0"/>
          </a:p>
        </p:txBody>
      </p:sp>
    </p:spTree>
    <p:extLst>
      <p:ext uri="{BB962C8B-B14F-4D97-AF65-F5344CB8AC3E}">
        <p14:creationId xmlns:p14="http://schemas.microsoft.com/office/powerpoint/2010/main" val="243320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Percent of Population Living within 150 Meters of a Highway</a:t>
            </a:r>
            <a:r>
              <a:rPr lang="en-US" sz="2800" dirty="0" smtClean="0"/>
              <a:t>, </a:t>
            </a:r>
            <a:r>
              <a:rPr lang="en-US" sz="2000" dirty="0" smtClean="0"/>
              <a:t>2010</a:t>
            </a:r>
            <a:endParaRPr lang="en-US" sz="2000" dirty="0">
              <a:solidFill>
                <a:schemeClr val="tx1"/>
              </a:solidFill>
            </a:endParaRPr>
          </a:p>
        </p:txBody>
      </p:sp>
      <p:sp>
        <p:nvSpPr>
          <p:cNvPr id="11"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a:t>
            </a:r>
            <a:r>
              <a:rPr lang="en-US" sz="1200" dirty="0"/>
              <a:t>: CDC. National Environmental Public Health  Tracking Network </a:t>
            </a:r>
          </a:p>
        </p:txBody>
      </p:sp>
      <p:graphicFrame>
        <p:nvGraphicFramePr>
          <p:cNvPr id="8" name="Diagram 7"/>
          <p:cNvGraphicFramePr/>
          <p:nvPr>
            <p:extLst>
              <p:ext uri="{D42A27DB-BD31-4B8C-83A1-F6EECF244321}">
                <p14:modId xmlns:p14="http://schemas.microsoft.com/office/powerpoint/2010/main" val="647205712"/>
              </p:ext>
            </p:extLst>
          </p:nvPr>
        </p:nvGraphicFramePr>
        <p:xfrm>
          <a:off x="1143000" y="1524000"/>
          <a:ext cx="7239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47800" y="5657418"/>
            <a:ext cx="6781800" cy="369332"/>
          </a:xfrm>
          <a:prstGeom prst="rect">
            <a:avLst/>
          </a:prstGeom>
          <a:noFill/>
        </p:spPr>
        <p:txBody>
          <a:bodyPr wrap="square" rtlCol="0">
            <a:spAutoFit/>
          </a:bodyPr>
          <a:lstStyle/>
          <a:p>
            <a:pPr algn="ctr"/>
            <a:r>
              <a:rPr lang="en-US" dirty="0" smtClean="0"/>
              <a:t>Note: 150 meters is approximately 2 blocks</a:t>
            </a:r>
            <a:endParaRPr lang="en-US" dirty="0"/>
          </a:p>
        </p:txBody>
      </p:sp>
    </p:spTree>
    <p:extLst>
      <p:ext uri="{BB962C8B-B14F-4D97-AF65-F5344CB8AC3E}">
        <p14:creationId xmlns:p14="http://schemas.microsoft.com/office/powerpoint/2010/main" val="2551941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761999"/>
          </a:xfrm>
        </p:spPr>
        <p:txBody>
          <a:bodyPr>
            <a:normAutofit/>
          </a:bodyPr>
          <a:lstStyle/>
          <a:p>
            <a:r>
              <a:rPr lang="en-US" sz="3000" dirty="0" smtClean="0"/>
              <a:t>Today we will discuss:</a:t>
            </a:r>
            <a:endParaRPr lang="en-US" sz="3000" dirty="0"/>
          </a:p>
        </p:txBody>
      </p:sp>
      <p:sp>
        <p:nvSpPr>
          <p:cNvPr id="3" name="Content Placeholder 2"/>
          <p:cNvSpPr>
            <a:spLocks noGrp="1"/>
          </p:cNvSpPr>
          <p:nvPr>
            <p:ph idx="1"/>
          </p:nvPr>
        </p:nvSpPr>
        <p:spPr>
          <a:xfrm>
            <a:off x="762000" y="1219200"/>
            <a:ext cx="4343400" cy="5029200"/>
          </a:xfrm>
        </p:spPr>
        <p:txBody>
          <a:bodyPr>
            <a:normAutofit/>
          </a:bodyPr>
          <a:lstStyle/>
          <a:p>
            <a:pPr>
              <a:buFont typeface="Arial" panose="020B0604020202020204" pitchFamily="34" charset="0"/>
              <a:buChar char="•"/>
            </a:pPr>
            <a:r>
              <a:rPr lang="en-US" dirty="0" smtClean="0"/>
              <a:t>Section 1 Updates</a:t>
            </a:r>
          </a:p>
          <a:p>
            <a:pPr>
              <a:buFont typeface="Arial" panose="020B0604020202020204" pitchFamily="34" charset="0"/>
              <a:buChar char="•"/>
            </a:pPr>
            <a:r>
              <a:rPr lang="en-US" dirty="0" smtClean="0"/>
              <a:t>Section 2</a:t>
            </a:r>
          </a:p>
          <a:p>
            <a:pPr lvl="1">
              <a:buFont typeface="Arial" panose="020B0604020202020204" pitchFamily="34" charset="0"/>
              <a:buChar char="•"/>
            </a:pPr>
            <a:r>
              <a:rPr lang="en-US" dirty="0" smtClean="0"/>
              <a:t>Community Resources</a:t>
            </a:r>
          </a:p>
          <a:p>
            <a:pPr lvl="2">
              <a:buFont typeface="Arial" panose="020B0604020202020204" pitchFamily="34" charset="0"/>
              <a:buChar char="•"/>
            </a:pPr>
            <a:r>
              <a:rPr lang="en-US" dirty="0" smtClean="0"/>
              <a:t>Transportation</a:t>
            </a:r>
          </a:p>
          <a:p>
            <a:pPr lvl="2">
              <a:buFont typeface="Arial" panose="020B0604020202020204" pitchFamily="34" charset="0"/>
              <a:buChar char="•"/>
            </a:pPr>
            <a:r>
              <a:rPr lang="en-US" dirty="0" smtClean="0"/>
              <a:t>Child Care</a:t>
            </a:r>
          </a:p>
          <a:p>
            <a:pPr lvl="2">
              <a:buFont typeface="Arial" panose="020B0604020202020204" pitchFamily="34" charset="0"/>
              <a:buChar char="•"/>
            </a:pPr>
            <a:r>
              <a:rPr lang="en-US" dirty="0" smtClean="0"/>
              <a:t>Access to Exercise Opportunities</a:t>
            </a:r>
          </a:p>
          <a:p>
            <a:pPr lvl="1">
              <a:buFont typeface="Arial" panose="020B0604020202020204" pitchFamily="34" charset="0"/>
              <a:buChar char="•"/>
            </a:pPr>
            <a:r>
              <a:rPr lang="en-US" dirty="0" smtClean="0"/>
              <a:t>Community Safety</a:t>
            </a:r>
          </a:p>
          <a:p>
            <a:pPr lvl="2">
              <a:buFont typeface="Arial" panose="020B0604020202020204" pitchFamily="34" charset="0"/>
              <a:buChar char="•"/>
            </a:pPr>
            <a:r>
              <a:rPr lang="en-US" dirty="0" smtClean="0"/>
              <a:t>Crime</a:t>
            </a:r>
          </a:p>
          <a:p>
            <a:pPr lvl="2">
              <a:buFont typeface="Arial" panose="020B0604020202020204" pitchFamily="34" charset="0"/>
              <a:buChar char="•"/>
            </a:pPr>
            <a:r>
              <a:rPr lang="en-US" dirty="0" smtClean="0"/>
              <a:t>Domestic Violence</a:t>
            </a:r>
          </a:p>
          <a:p>
            <a:pPr lvl="2">
              <a:buFont typeface="Arial" panose="020B0604020202020204" pitchFamily="34" charset="0"/>
              <a:buChar char="•"/>
            </a:pPr>
            <a:endParaRPr lang="en-US" dirty="0" smtClean="0"/>
          </a:p>
        </p:txBody>
      </p:sp>
      <p:sp>
        <p:nvSpPr>
          <p:cNvPr id="4" name="Content Placeholder 2"/>
          <p:cNvSpPr txBox="1">
            <a:spLocks/>
          </p:cNvSpPr>
          <p:nvPr/>
        </p:nvSpPr>
        <p:spPr>
          <a:xfrm>
            <a:off x="4648200" y="1219200"/>
            <a:ext cx="3733800" cy="5029200"/>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endParaRPr lang="en-US" dirty="0" smtClean="0"/>
          </a:p>
          <a:p>
            <a:pPr lvl="1">
              <a:buFont typeface="Arial" panose="020B0604020202020204" pitchFamily="34" charset="0"/>
              <a:buChar char="•"/>
            </a:pPr>
            <a:r>
              <a:rPr lang="en-US" dirty="0" smtClean="0"/>
              <a:t>Environmental Health Indicators</a:t>
            </a:r>
          </a:p>
          <a:p>
            <a:pPr lvl="2">
              <a:buFont typeface="Arial" panose="020B0604020202020204" pitchFamily="34" charset="0"/>
              <a:buChar char="•"/>
            </a:pPr>
            <a:r>
              <a:rPr lang="en-US" dirty="0" smtClean="0"/>
              <a:t>Air quality</a:t>
            </a:r>
          </a:p>
          <a:p>
            <a:pPr lvl="2">
              <a:buFont typeface="Arial" panose="020B0604020202020204" pitchFamily="34" charset="0"/>
              <a:buChar char="•"/>
            </a:pPr>
            <a:r>
              <a:rPr lang="en-US" dirty="0" smtClean="0"/>
              <a:t>Watershed water quality</a:t>
            </a:r>
          </a:p>
          <a:p>
            <a:pPr lvl="2">
              <a:buFont typeface="Arial" panose="020B0604020202020204" pitchFamily="34" charset="0"/>
              <a:buChar char="•"/>
            </a:pPr>
            <a:r>
              <a:rPr lang="en-US" dirty="0" smtClean="0"/>
              <a:t>Food safety</a:t>
            </a:r>
          </a:p>
          <a:p>
            <a:pPr lvl="2">
              <a:buFont typeface="Arial" panose="020B0604020202020204" pitchFamily="34" charset="0"/>
              <a:buChar char="•"/>
            </a:pPr>
            <a:r>
              <a:rPr lang="en-US" dirty="0" smtClean="0"/>
              <a:t>Lead</a:t>
            </a:r>
          </a:p>
          <a:p>
            <a:pPr lvl="2">
              <a:buFont typeface="Arial" panose="020B0604020202020204" pitchFamily="34" charset="0"/>
              <a:buChar char="•"/>
            </a:pPr>
            <a:r>
              <a:rPr lang="en-US" dirty="0" smtClean="0"/>
              <a:t>Housing &amp; Homelessness</a:t>
            </a:r>
          </a:p>
          <a:p>
            <a:pPr lvl="2">
              <a:buFont typeface="Arial" panose="020B0604020202020204" pitchFamily="34" charset="0"/>
              <a:buChar char="•"/>
            </a:pPr>
            <a:r>
              <a:rPr lang="en-US" dirty="0" smtClean="0"/>
              <a:t>Rabies</a:t>
            </a:r>
          </a:p>
        </p:txBody>
      </p:sp>
    </p:spTree>
    <p:extLst>
      <p:ext uri="{BB962C8B-B14F-4D97-AF65-F5344CB8AC3E}">
        <p14:creationId xmlns:p14="http://schemas.microsoft.com/office/powerpoint/2010/main" val="3820571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Percent of Public Elementary Schools within 150 meters of a highway</a:t>
            </a:r>
            <a:r>
              <a:rPr lang="en-US" sz="2800" dirty="0" smtClean="0"/>
              <a:t>, </a:t>
            </a:r>
            <a:r>
              <a:rPr lang="en-US" sz="2000" dirty="0" smtClean="0"/>
              <a:t>2010</a:t>
            </a:r>
            <a:endParaRPr lang="en-US" sz="2000" dirty="0">
              <a:solidFill>
                <a:schemeClr val="tx1"/>
              </a:solidFill>
            </a:endParaRPr>
          </a:p>
        </p:txBody>
      </p:sp>
      <p:sp>
        <p:nvSpPr>
          <p:cNvPr id="11"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smtClean="0"/>
              <a:t>Source</a:t>
            </a:r>
            <a:r>
              <a:rPr lang="en-US" sz="1200" dirty="0"/>
              <a:t>: CDC. National Environmental Public Health  Tracking Network </a:t>
            </a:r>
          </a:p>
        </p:txBody>
      </p:sp>
      <p:graphicFrame>
        <p:nvGraphicFramePr>
          <p:cNvPr id="8" name="Diagram 7"/>
          <p:cNvGraphicFramePr/>
          <p:nvPr>
            <p:extLst>
              <p:ext uri="{D42A27DB-BD31-4B8C-83A1-F6EECF244321}">
                <p14:modId xmlns:p14="http://schemas.microsoft.com/office/powerpoint/2010/main" val="475248301"/>
              </p:ext>
            </p:extLst>
          </p:nvPr>
        </p:nvGraphicFramePr>
        <p:xfrm>
          <a:off x="838200" y="1524000"/>
          <a:ext cx="7543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47800" y="5657418"/>
            <a:ext cx="6781800" cy="369332"/>
          </a:xfrm>
          <a:prstGeom prst="rect">
            <a:avLst/>
          </a:prstGeom>
          <a:noFill/>
        </p:spPr>
        <p:txBody>
          <a:bodyPr wrap="square" rtlCol="0">
            <a:spAutoFit/>
          </a:bodyPr>
          <a:lstStyle/>
          <a:p>
            <a:pPr algn="ctr"/>
            <a:r>
              <a:rPr lang="en-US" dirty="0" smtClean="0"/>
              <a:t>Note: 150 meters is approximately 2 blocks</a:t>
            </a:r>
            <a:endParaRPr lang="en-US" dirty="0"/>
          </a:p>
        </p:txBody>
      </p:sp>
    </p:spTree>
    <p:extLst>
      <p:ext uri="{BB962C8B-B14F-4D97-AF65-F5344CB8AC3E}">
        <p14:creationId xmlns:p14="http://schemas.microsoft.com/office/powerpoint/2010/main" val="3817069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685800"/>
            <a:ext cx="7391400" cy="838200"/>
          </a:xfrm>
        </p:spPr>
        <p:txBody>
          <a:bodyPr>
            <a:noAutofit/>
          </a:bodyPr>
          <a:lstStyle/>
          <a:p>
            <a:r>
              <a:rPr lang="en-US" sz="2800" b="1" dirty="0" smtClean="0">
                <a:solidFill>
                  <a:schemeClr val="tx1"/>
                </a:solidFill>
              </a:rPr>
              <a:t>Air Quality</a:t>
            </a:r>
            <a:r>
              <a:rPr lang="en-US" sz="2800" dirty="0" smtClean="0"/>
              <a:t>, </a:t>
            </a:r>
            <a:r>
              <a:rPr lang="en-US" sz="2000" dirty="0" smtClean="0"/>
              <a:t>Number of Days with </a:t>
            </a:r>
            <a:r>
              <a:rPr lang="en-US" sz="2000" b="1" dirty="0" smtClean="0"/>
              <a:t>Ozone</a:t>
            </a:r>
            <a:r>
              <a:rPr lang="en-US" sz="2000" dirty="0" smtClean="0"/>
              <a:t> Levels Exceeding Standards, </a:t>
            </a:r>
            <a:r>
              <a:rPr lang="en-US" sz="2000" dirty="0" smtClean="0">
                <a:solidFill>
                  <a:schemeClr val="tx1"/>
                </a:solidFill>
              </a:rPr>
              <a:t>2008</a:t>
            </a:r>
            <a:endParaRPr lang="en-US" sz="2000" dirty="0">
              <a:solidFill>
                <a:schemeClr val="tx1"/>
              </a:solidFill>
            </a:endParaRPr>
          </a:p>
        </p:txBody>
      </p:sp>
      <p:sp>
        <p:nvSpPr>
          <p:cNvPr id="2" name="Rounded Rectangle 1"/>
          <p:cNvSpPr/>
          <p:nvPr/>
        </p:nvSpPr>
        <p:spPr>
          <a:xfrm>
            <a:off x="2286000" y="1589314"/>
            <a:ext cx="2286000" cy="1447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0.09</a:t>
            </a:r>
            <a:endParaRPr lang="en-US" sz="3600" dirty="0"/>
          </a:p>
        </p:txBody>
      </p:sp>
      <p:sp>
        <p:nvSpPr>
          <p:cNvPr id="10" name="Rounded Rectangle 9"/>
          <p:cNvSpPr/>
          <p:nvPr/>
        </p:nvSpPr>
        <p:spPr>
          <a:xfrm>
            <a:off x="4953000" y="1600200"/>
            <a:ext cx="2286000" cy="1447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0.00</a:t>
            </a:r>
            <a:endParaRPr lang="en-US" sz="3600" dirty="0"/>
          </a:p>
        </p:txBody>
      </p:sp>
      <p:sp>
        <p:nvSpPr>
          <p:cNvPr id="7" name="Rectangle 2"/>
          <p:cNvSpPr txBox="1">
            <a:spLocks noChangeArrowheads="1"/>
          </p:cNvSpPr>
          <p:nvPr/>
        </p:nvSpPr>
        <p:spPr>
          <a:xfrm>
            <a:off x="685800" y="3276600"/>
            <a:ext cx="73914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Air Quality</a:t>
            </a:r>
            <a:r>
              <a:rPr lang="en-US" sz="2800" dirty="0" smtClean="0"/>
              <a:t>, </a:t>
            </a:r>
            <a:r>
              <a:rPr lang="en-US" sz="2000" dirty="0" smtClean="0"/>
              <a:t>Number of Days with </a:t>
            </a:r>
            <a:r>
              <a:rPr lang="en-US" sz="2000" b="1" dirty="0" smtClean="0"/>
              <a:t>PM 2.5 </a:t>
            </a:r>
            <a:r>
              <a:rPr lang="en-US" sz="2000" dirty="0" smtClean="0"/>
              <a:t>Levels Exceeding Standards, 2008</a:t>
            </a:r>
            <a:endParaRPr lang="en-US" sz="2000" dirty="0"/>
          </a:p>
        </p:txBody>
      </p:sp>
      <p:sp>
        <p:nvSpPr>
          <p:cNvPr id="8" name="Rounded Rectangle 7"/>
          <p:cNvSpPr/>
          <p:nvPr/>
        </p:nvSpPr>
        <p:spPr>
          <a:xfrm>
            <a:off x="2286000" y="4267200"/>
            <a:ext cx="2286000" cy="1447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0.9</a:t>
            </a:r>
            <a:endParaRPr lang="en-US" sz="3600" dirty="0"/>
          </a:p>
        </p:txBody>
      </p:sp>
      <p:sp>
        <p:nvSpPr>
          <p:cNvPr id="9" name="Rounded Rectangle 8"/>
          <p:cNvSpPr/>
          <p:nvPr/>
        </p:nvSpPr>
        <p:spPr>
          <a:xfrm>
            <a:off x="4953000" y="4267200"/>
            <a:ext cx="2286000" cy="14478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1.0</a:t>
            </a:r>
            <a:endParaRPr lang="en-US" sz="3600" dirty="0"/>
          </a:p>
        </p:txBody>
      </p:sp>
      <p:sp>
        <p:nvSpPr>
          <p:cNvPr id="11"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spTree>
    <p:extLst>
      <p:ext uri="{BB962C8B-B14F-4D97-AF65-F5344CB8AC3E}">
        <p14:creationId xmlns:p14="http://schemas.microsoft.com/office/powerpoint/2010/main" val="2027597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143000"/>
          </a:xfrm>
        </p:spPr>
        <p:txBody>
          <a:bodyPr>
            <a:normAutofit/>
          </a:bodyPr>
          <a:lstStyle/>
          <a:p>
            <a:r>
              <a:rPr lang="en-US" sz="3000" dirty="0" smtClean="0">
                <a:solidFill>
                  <a:schemeClr val="tx1"/>
                </a:solidFill>
              </a:rPr>
              <a:t>Watersheds</a:t>
            </a:r>
            <a:r>
              <a:rPr lang="en-US" dirty="0" smtClean="0">
                <a:solidFill>
                  <a:schemeClr val="tx1"/>
                </a:solidFill>
              </a:rPr>
              <a:t/>
            </a:r>
            <a:br>
              <a:rPr lang="en-US" dirty="0" smtClean="0">
                <a:solidFill>
                  <a:schemeClr val="tx1"/>
                </a:solidFill>
              </a:rPr>
            </a:br>
            <a:r>
              <a:rPr lang="en-US" sz="2400" dirty="0" smtClean="0"/>
              <a:t>In and around Albemarle &amp; Charlottesville</a:t>
            </a:r>
            <a:endParaRPr lang="en-US" sz="2400" dirty="0">
              <a:solidFill>
                <a:schemeClr val="tx1"/>
              </a:solidFill>
            </a:endParaRPr>
          </a:p>
        </p:txBody>
      </p:sp>
      <p:sp>
        <p:nvSpPr>
          <p:cNvPr id="3" name="Text Placeholder 2"/>
          <p:cNvSpPr>
            <a:spLocks noGrp="1"/>
          </p:cNvSpPr>
          <p:nvPr>
            <p:ph type="body" sz="half" idx="1"/>
          </p:nvPr>
        </p:nvSpPr>
        <p:spPr>
          <a:xfrm>
            <a:off x="3699768" y="6400800"/>
            <a:ext cx="5101331" cy="228600"/>
          </a:xfrm>
          <a:solidFill>
            <a:schemeClr val="bg1"/>
          </a:solidFill>
          <a:ln>
            <a:solidFill>
              <a:schemeClr val="accent1"/>
            </a:solidFill>
          </a:ln>
        </p:spPr>
        <p:txBody>
          <a:bodyPr>
            <a:normAutofit fontScale="77500" lnSpcReduction="20000"/>
          </a:bodyPr>
          <a:lstStyle/>
          <a:p>
            <a:pPr algn="r">
              <a:buNone/>
            </a:pPr>
            <a:r>
              <a:rPr lang="en-US" sz="1400" dirty="0"/>
              <a:t>S</a:t>
            </a:r>
            <a:r>
              <a:rPr lang="en-US" sz="1400" dirty="0" smtClean="0"/>
              <a:t>ource</a:t>
            </a:r>
            <a:r>
              <a:rPr lang="en-US" sz="1400" dirty="0"/>
              <a:t>: Environmental Protection Agency – EnviroMapper for Water</a:t>
            </a:r>
          </a:p>
          <a:p>
            <a:pPr algn="r">
              <a:buNone/>
            </a:pPr>
            <a:endParaRPr lang="en-US" sz="1400" dirty="0" smtClean="0"/>
          </a:p>
        </p:txBody>
      </p:sp>
      <p:pic>
        <p:nvPicPr>
          <p:cNvPr id="9" name="Picture 2"/>
          <p:cNvPicPr>
            <a:picLocks noGrp="1" noChangeAspect="1" noChangeArrowheads="1"/>
          </p:cNvPicPr>
          <p:nvPr>
            <p:ph idx="1"/>
          </p:nvPr>
        </p:nvPicPr>
        <p:blipFill>
          <a:blip r:embed="rId3" cstate="print"/>
          <a:srcRect/>
          <a:stretch>
            <a:fillRect/>
          </a:stretch>
        </p:blipFill>
        <p:spPr bwMode="auto">
          <a:xfrm>
            <a:off x="914400" y="1752600"/>
            <a:ext cx="6573231" cy="3886200"/>
          </a:xfrm>
          <a:prstGeom prst="rect">
            <a:avLst/>
          </a:prstGeom>
          <a:noFill/>
          <a:ln w="9525">
            <a:noFill/>
            <a:miter lim="800000"/>
            <a:headEnd/>
            <a:tailEnd/>
          </a:ln>
        </p:spPr>
      </p:pic>
      <p:sp>
        <p:nvSpPr>
          <p:cNvPr id="10" name="TextBox 9"/>
          <p:cNvSpPr txBox="1"/>
          <p:nvPr/>
        </p:nvSpPr>
        <p:spPr>
          <a:xfrm>
            <a:off x="3429000" y="2740223"/>
            <a:ext cx="2937022" cy="307777"/>
          </a:xfrm>
          <a:prstGeom prst="rect">
            <a:avLst/>
          </a:prstGeom>
          <a:solidFill>
            <a:schemeClr val="bg1"/>
          </a:solidFill>
        </p:spPr>
        <p:txBody>
          <a:bodyPr wrap="none" rtlCol="0">
            <a:spAutoFit/>
          </a:bodyPr>
          <a:lstStyle/>
          <a:p>
            <a:r>
              <a:rPr lang="en-US" sz="1400" b="1" dirty="0" smtClean="0"/>
              <a:t>Rapidan – Upper Rappahannock</a:t>
            </a:r>
            <a:endParaRPr lang="en-US" sz="1400" b="1" dirty="0"/>
          </a:p>
        </p:txBody>
      </p:sp>
      <p:sp>
        <p:nvSpPr>
          <p:cNvPr id="11" name="TextBox 10"/>
          <p:cNvSpPr txBox="1"/>
          <p:nvPr/>
        </p:nvSpPr>
        <p:spPr>
          <a:xfrm>
            <a:off x="2819400" y="3429652"/>
            <a:ext cx="880369" cy="307777"/>
          </a:xfrm>
          <a:prstGeom prst="rect">
            <a:avLst/>
          </a:prstGeom>
          <a:solidFill>
            <a:schemeClr val="bg1"/>
          </a:solidFill>
        </p:spPr>
        <p:txBody>
          <a:bodyPr wrap="none" rtlCol="0">
            <a:spAutoFit/>
          </a:bodyPr>
          <a:lstStyle/>
          <a:p>
            <a:r>
              <a:rPr lang="en-US" sz="1400" b="1" dirty="0" smtClean="0"/>
              <a:t>Rivanna</a:t>
            </a:r>
            <a:endParaRPr lang="en-US" sz="1400" b="1" dirty="0"/>
          </a:p>
        </p:txBody>
      </p:sp>
      <p:sp>
        <p:nvSpPr>
          <p:cNvPr id="12" name="TextBox 11"/>
          <p:cNvSpPr txBox="1"/>
          <p:nvPr/>
        </p:nvSpPr>
        <p:spPr>
          <a:xfrm>
            <a:off x="4495800" y="3886200"/>
            <a:ext cx="1080745" cy="307777"/>
          </a:xfrm>
          <a:prstGeom prst="rect">
            <a:avLst/>
          </a:prstGeom>
          <a:solidFill>
            <a:schemeClr val="bg1"/>
          </a:solidFill>
        </p:spPr>
        <p:txBody>
          <a:bodyPr wrap="none" rtlCol="0">
            <a:spAutoFit/>
          </a:bodyPr>
          <a:lstStyle/>
          <a:p>
            <a:r>
              <a:rPr lang="en-US" sz="1400" b="1" dirty="0" smtClean="0"/>
              <a:t>Pamunkey</a:t>
            </a:r>
            <a:endParaRPr lang="en-US" sz="1400" b="1" dirty="0"/>
          </a:p>
        </p:txBody>
      </p:sp>
      <p:sp>
        <p:nvSpPr>
          <p:cNvPr id="13" name="TextBox 12"/>
          <p:cNvSpPr txBox="1"/>
          <p:nvPr/>
        </p:nvSpPr>
        <p:spPr>
          <a:xfrm>
            <a:off x="990600" y="4816512"/>
            <a:ext cx="2132315" cy="307777"/>
          </a:xfrm>
          <a:prstGeom prst="rect">
            <a:avLst/>
          </a:prstGeom>
          <a:noFill/>
        </p:spPr>
        <p:txBody>
          <a:bodyPr wrap="none" rtlCol="0">
            <a:spAutoFit/>
          </a:bodyPr>
          <a:lstStyle/>
          <a:p>
            <a:r>
              <a:rPr lang="en-US" sz="1400" b="1" dirty="0" smtClean="0"/>
              <a:t>Middle James - Buffalo</a:t>
            </a:r>
            <a:endParaRPr lang="en-US" sz="1400" b="1" dirty="0"/>
          </a:p>
        </p:txBody>
      </p:sp>
      <p:sp>
        <p:nvSpPr>
          <p:cNvPr id="14" name="TextBox 13"/>
          <p:cNvSpPr txBox="1"/>
          <p:nvPr/>
        </p:nvSpPr>
        <p:spPr>
          <a:xfrm>
            <a:off x="1237373" y="2904997"/>
            <a:ext cx="2250937" cy="307777"/>
          </a:xfrm>
          <a:prstGeom prst="rect">
            <a:avLst/>
          </a:prstGeom>
          <a:solidFill>
            <a:schemeClr val="bg1"/>
          </a:solidFill>
        </p:spPr>
        <p:txBody>
          <a:bodyPr wrap="none" rtlCol="0">
            <a:spAutoFit/>
          </a:bodyPr>
          <a:lstStyle/>
          <a:p>
            <a:r>
              <a:rPr lang="en-US" sz="1400" b="1" dirty="0" smtClean="0"/>
              <a:t>South Fork Shenandoah</a:t>
            </a:r>
            <a:endParaRPr lang="en-US" sz="1400" b="1" dirty="0"/>
          </a:p>
        </p:txBody>
      </p:sp>
      <p:sp>
        <p:nvSpPr>
          <p:cNvPr id="15" name="Oval 14"/>
          <p:cNvSpPr/>
          <p:nvPr/>
        </p:nvSpPr>
        <p:spPr>
          <a:xfrm>
            <a:off x="1676400" y="3810000"/>
            <a:ext cx="1583184" cy="1126434"/>
          </a:xfrm>
          <a:prstGeom prst="ellipse">
            <a:avLst/>
          </a:prstGeom>
          <a:noFill/>
          <a:ln w="19050">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bwMode="auto">
          <a:xfrm flipH="1" flipV="1">
            <a:off x="3124200" y="4672717"/>
            <a:ext cx="762000" cy="914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nvSpPr>
        <p:spPr>
          <a:xfrm>
            <a:off x="3699769" y="5598924"/>
            <a:ext cx="1447800" cy="261610"/>
          </a:xfrm>
          <a:prstGeom prst="rect">
            <a:avLst/>
          </a:prstGeom>
          <a:noFill/>
        </p:spPr>
        <p:txBody>
          <a:bodyPr wrap="square" rtlCol="0">
            <a:spAutoFit/>
          </a:bodyPr>
          <a:lstStyle/>
          <a:p>
            <a:r>
              <a:rPr lang="en-US" sz="1100" b="1" dirty="0" smtClean="0">
                <a:solidFill>
                  <a:schemeClr val="tx1">
                    <a:lumMod val="95000"/>
                    <a:lumOff val="5000"/>
                  </a:schemeClr>
                </a:solidFill>
              </a:rPr>
              <a:t>Nelson County</a:t>
            </a:r>
            <a:endParaRPr lang="en-US" sz="1100" b="1" dirty="0">
              <a:solidFill>
                <a:schemeClr val="tx1">
                  <a:lumMod val="95000"/>
                  <a:lumOff val="5000"/>
                </a:schemeClr>
              </a:solidFill>
            </a:endParaRPr>
          </a:p>
        </p:txBody>
      </p:sp>
    </p:spTree>
    <p:extLst>
      <p:ext uri="{BB962C8B-B14F-4D97-AF65-F5344CB8AC3E}">
        <p14:creationId xmlns:p14="http://schemas.microsoft.com/office/powerpoint/2010/main" val="6341644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1845"/>
            <a:ext cx="7620000" cy="533401"/>
          </a:xfrm>
          <a:solidFill>
            <a:srgbClr val="FFFFFF">
              <a:alpha val="50196"/>
            </a:srgbClr>
          </a:solidFill>
        </p:spPr>
        <p:txBody>
          <a:bodyPr>
            <a:normAutofit fontScale="90000"/>
          </a:bodyPr>
          <a:lstStyle/>
          <a:p>
            <a:r>
              <a:rPr lang="en-US" sz="2400" b="1" dirty="0" smtClean="0">
                <a:solidFill>
                  <a:schemeClr val="tx1"/>
                </a:solidFill>
              </a:rPr>
              <a:t>Watersheds &amp; Reservoirs</a:t>
            </a:r>
            <a:r>
              <a:rPr lang="en-US" sz="2200" dirty="0" smtClean="0">
                <a:solidFill>
                  <a:schemeClr val="tx1"/>
                </a:solidFill>
              </a:rPr>
              <a:t/>
            </a:r>
            <a:br>
              <a:rPr lang="en-US" sz="2200" dirty="0" smtClean="0">
                <a:solidFill>
                  <a:schemeClr val="tx1"/>
                </a:solidFill>
              </a:rPr>
            </a:br>
            <a:r>
              <a:rPr lang="en-US" sz="2200" dirty="0" smtClean="0"/>
              <a:t>Albemarle &amp; Charlottesville</a:t>
            </a:r>
            <a:endParaRPr lang="en-US" sz="2200" dirty="0">
              <a:solidFill>
                <a:schemeClr val="tx1"/>
              </a:solidFill>
            </a:endParaRPr>
          </a:p>
        </p:txBody>
      </p:sp>
      <p:sp>
        <p:nvSpPr>
          <p:cNvPr id="3" name="Text Placeholder 2"/>
          <p:cNvSpPr>
            <a:spLocks noGrp="1"/>
          </p:cNvSpPr>
          <p:nvPr>
            <p:ph type="body" sz="half" idx="1"/>
          </p:nvPr>
        </p:nvSpPr>
        <p:spPr>
          <a:xfrm>
            <a:off x="3699768" y="6400800"/>
            <a:ext cx="5101331" cy="228600"/>
          </a:xfrm>
          <a:solidFill>
            <a:schemeClr val="bg1"/>
          </a:solidFill>
          <a:ln>
            <a:solidFill>
              <a:schemeClr val="accent1"/>
            </a:solidFill>
          </a:ln>
        </p:spPr>
        <p:txBody>
          <a:bodyPr>
            <a:normAutofit fontScale="77500" lnSpcReduction="20000"/>
          </a:bodyPr>
          <a:lstStyle/>
          <a:p>
            <a:pPr algn="r">
              <a:buNone/>
            </a:pPr>
            <a:r>
              <a:rPr lang="en-US" sz="1400" dirty="0"/>
              <a:t>S</a:t>
            </a:r>
            <a:r>
              <a:rPr lang="en-US" sz="1400" dirty="0" smtClean="0"/>
              <a:t>ource</a:t>
            </a:r>
            <a:r>
              <a:rPr lang="en-US" sz="1400" dirty="0"/>
              <a:t>: </a:t>
            </a:r>
            <a:r>
              <a:rPr lang="en-US" sz="1400" dirty="0" smtClean="0"/>
              <a:t>Albemarle County Service Authority</a:t>
            </a:r>
            <a:endParaRPr lang="en-US" sz="1400" dirty="0"/>
          </a:p>
          <a:p>
            <a:pPr algn="r">
              <a:buNone/>
            </a:pPr>
            <a:endParaRPr lang="en-US" sz="1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762000"/>
            <a:ext cx="5638800" cy="5638800"/>
          </a:xfrm>
          <a:prstGeom prst="rect">
            <a:avLst/>
          </a:prstGeom>
        </p:spPr>
      </p:pic>
    </p:spTree>
    <p:extLst>
      <p:ext uri="{BB962C8B-B14F-4D97-AF65-F5344CB8AC3E}">
        <p14:creationId xmlns:p14="http://schemas.microsoft.com/office/powerpoint/2010/main" val="276023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14400" y="547496"/>
            <a:ext cx="7315200" cy="976503"/>
          </a:xfrm>
        </p:spPr>
        <p:txBody>
          <a:bodyPr>
            <a:normAutofit fontScale="90000"/>
          </a:bodyPr>
          <a:lstStyle/>
          <a:p>
            <a:r>
              <a:rPr lang="en-US" sz="3600" b="1" dirty="0" smtClean="0">
                <a:solidFill>
                  <a:schemeClr val="tx1"/>
                </a:solidFill>
              </a:rPr>
              <a:t>Numbers of Good &amp; Impaired Streams in Watersheds in TJHD, </a:t>
            </a:r>
            <a:r>
              <a:rPr lang="en-US" sz="3600" dirty="0" smtClean="0"/>
              <a:t>2010</a:t>
            </a:r>
            <a:endParaRPr lang="en-US" sz="2800" dirty="0">
              <a:solidFill>
                <a:schemeClr val="tx1"/>
              </a:solidFill>
            </a:endParaRPr>
          </a:p>
        </p:txBody>
      </p:sp>
      <p:sp>
        <p:nvSpPr>
          <p:cNvPr id="6" name="TextBox 1"/>
          <p:cNvSpPr txBox="1"/>
          <p:nvPr/>
        </p:nvSpPr>
        <p:spPr>
          <a:xfrm>
            <a:off x="5181600" y="6442877"/>
            <a:ext cx="3337116" cy="2627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200" b="0" baseline="0" dirty="0" smtClean="0">
                <a:cs typeface="Arial" pitchFamily="34" charset="0"/>
              </a:rPr>
              <a:t>Source: Environmental</a:t>
            </a:r>
            <a:r>
              <a:rPr lang="en-US" sz="1200" b="0" dirty="0" smtClean="0">
                <a:cs typeface="Arial" pitchFamily="34" charset="0"/>
              </a:rPr>
              <a:t> Protection Agency</a:t>
            </a:r>
            <a:r>
              <a:rPr lang="en-US" sz="1200" b="0" baseline="0" dirty="0" smtClean="0">
                <a:cs typeface="Arial" pitchFamily="34" charset="0"/>
              </a:rPr>
              <a:t> </a:t>
            </a:r>
            <a:endParaRPr lang="en-US" sz="1200" b="0" dirty="0" smtClean="0">
              <a:cs typeface="Arial" pitchFamily="34" charset="0"/>
            </a:endParaRPr>
          </a:p>
          <a:p>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1246188206"/>
              </p:ext>
            </p:extLst>
          </p:nvPr>
        </p:nvGraphicFramePr>
        <p:xfrm>
          <a:off x="914399" y="1676400"/>
          <a:ext cx="739140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388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1"/>
          <p:cNvSpPr txBox="1"/>
          <p:nvPr/>
        </p:nvSpPr>
        <p:spPr>
          <a:xfrm>
            <a:off x="2667000" y="6442877"/>
            <a:ext cx="5785945"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0" baseline="0" dirty="0" smtClean="0">
                <a:cs typeface="Arial" pitchFamily="34" charset="0"/>
              </a:rPr>
              <a:t>Source: </a:t>
            </a:r>
            <a:r>
              <a:rPr lang="en-US" sz="1200" b="0" baseline="0" dirty="0" err="1" smtClean="0">
                <a:cs typeface="Arial" pitchFamily="34" charset="0"/>
              </a:rPr>
              <a:t>StreamWatch</a:t>
            </a:r>
            <a:endParaRPr lang="en-US" sz="1200" b="0" dirty="0" smtClean="0">
              <a:cs typeface="Arial" pitchFamily="34" charset="0"/>
            </a:endParaRPr>
          </a:p>
          <a:p>
            <a:pPr algn="r"/>
            <a:endParaRPr lang="en-US" sz="1200" dirty="0"/>
          </a:p>
        </p:txBody>
      </p:sp>
      <p:sp>
        <p:nvSpPr>
          <p:cNvPr id="6" name="Rectangle 2"/>
          <p:cNvSpPr>
            <a:spLocks noGrp="1" noChangeArrowheads="1"/>
          </p:cNvSpPr>
          <p:nvPr>
            <p:ph type="title"/>
          </p:nvPr>
        </p:nvSpPr>
        <p:spPr>
          <a:xfrm>
            <a:off x="5255" y="490210"/>
            <a:ext cx="9144000" cy="838200"/>
          </a:xfrm>
        </p:spPr>
        <p:txBody>
          <a:bodyPr/>
          <a:lstStyle/>
          <a:p>
            <a:r>
              <a:rPr lang="en-US" sz="3600" b="1" dirty="0" err="1" smtClean="0">
                <a:solidFill>
                  <a:schemeClr val="tx1"/>
                </a:solidFill>
              </a:rPr>
              <a:t>Rivanna</a:t>
            </a:r>
            <a:r>
              <a:rPr lang="en-US" sz="3600" b="1" dirty="0" smtClean="0">
                <a:solidFill>
                  <a:schemeClr val="tx1"/>
                </a:solidFill>
              </a:rPr>
              <a:t> Basin, </a:t>
            </a:r>
            <a:r>
              <a:rPr lang="en-US" sz="3600" dirty="0" smtClean="0">
                <a:solidFill>
                  <a:schemeClr val="tx1"/>
                </a:solidFill>
              </a:rPr>
              <a:t>Year</a:t>
            </a:r>
            <a:endParaRPr lang="en-US" sz="2800" dirty="0">
              <a:solidFill>
                <a:schemeClr val="tx1"/>
              </a:solidFill>
            </a:endParaRPr>
          </a:p>
        </p:txBody>
      </p:sp>
      <p:pic>
        <p:nvPicPr>
          <p:cNvPr id="7" name="Picture 6"/>
          <p:cNvPicPr/>
          <p:nvPr/>
        </p:nvPicPr>
        <p:blipFill>
          <a:blip r:embed="rId3" cstate="print"/>
          <a:srcRect/>
          <a:stretch>
            <a:fillRect/>
          </a:stretch>
        </p:blipFill>
        <p:spPr bwMode="auto">
          <a:xfrm>
            <a:off x="1122683" y="1364343"/>
            <a:ext cx="4437289" cy="4756308"/>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638800" y="2819400"/>
            <a:ext cx="2609492" cy="2996451"/>
          </a:xfrm>
          <a:prstGeom prst="rect">
            <a:avLst/>
          </a:prstGeom>
          <a:noFill/>
          <a:ln w="9525">
            <a:noFill/>
            <a:miter lim="800000"/>
            <a:headEnd/>
            <a:tailEnd/>
          </a:ln>
        </p:spPr>
      </p:pic>
    </p:spTree>
    <p:extLst>
      <p:ext uri="{BB962C8B-B14F-4D97-AF65-F5344CB8AC3E}">
        <p14:creationId xmlns:p14="http://schemas.microsoft.com/office/powerpoint/2010/main" val="108933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1143000" y="6442877"/>
            <a:ext cx="7375716" cy="29433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cs typeface="Arial" pitchFamily="34" charset="0"/>
              </a:rPr>
              <a:t>Sources: Environmental Protection Agency: Safe Drinking Water Information System</a:t>
            </a:r>
            <a:endParaRPr lang="en-US" sz="1200" dirty="0"/>
          </a:p>
        </p:txBody>
      </p:sp>
      <p:sp>
        <p:nvSpPr>
          <p:cNvPr id="5" name="Rectangle 2"/>
          <p:cNvSpPr>
            <a:spLocks noGrp="1" noChangeArrowheads="1"/>
          </p:cNvSpPr>
          <p:nvPr>
            <p:ph type="title"/>
          </p:nvPr>
        </p:nvSpPr>
        <p:spPr>
          <a:xfrm>
            <a:off x="914400" y="685800"/>
            <a:ext cx="7162800" cy="1219200"/>
          </a:xfrm>
        </p:spPr>
        <p:txBody>
          <a:bodyPr>
            <a:noAutofit/>
          </a:bodyPr>
          <a:lstStyle/>
          <a:p>
            <a:r>
              <a:rPr lang="en-US" sz="2800" b="1" dirty="0" smtClean="0">
                <a:solidFill>
                  <a:schemeClr val="tx1"/>
                </a:solidFill>
              </a:rPr>
              <a:t>Number of water quality violations in water systems (both community &amp; non-community) in Nelson, </a:t>
            </a:r>
            <a:r>
              <a:rPr lang="en-US" sz="2800" dirty="0" smtClean="0">
                <a:solidFill>
                  <a:schemeClr val="tx1"/>
                </a:solidFill>
              </a:rPr>
              <a:t>2006-2015</a:t>
            </a:r>
            <a:endParaRPr lang="en-US" sz="2800" dirty="0">
              <a:solidFill>
                <a:schemeClr val="tx1"/>
              </a:solidFill>
            </a:endParaRPr>
          </a:p>
        </p:txBody>
      </p:sp>
      <p:sp>
        <p:nvSpPr>
          <p:cNvPr id="4" name="TextBox 3"/>
          <p:cNvSpPr txBox="1"/>
          <p:nvPr/>
        </p:nvSpPr>
        <p:spPr>
          <a:xfrm>
            <a:off x="5181600" y="1912961"/>
            <a:ext cx="3200400" cy="4401205"/>
          </a:xfrm>
          <a:prstGeom prst="rect">
            <a:avLst/>
          </a:prstGeom>
          <a:solidFill>
            <a:schemeClr val="accent5">
              <a:lumMod val="40000"/>
              <a:lumOff val="60000"/>
            </a:schemeClr>
          </a:solidFill>
        </p:spPr>
        <p:txBody>
          <a:bodyPr wrap="square" rtlCol="0">
            <a:spAutoFit/>
          </a:bodyPr>
          <a:lstStyle/>
          <a:p>
            <a:r>
              <a:rPr lang="en-US" sz="2000" b="1" u="sng" dirty="0"/>
              <a:t>6</a:t>
            </a:r>
            <a:r>
              <a:rPr lang="en-US" sz="2000" b="1" u="sng" dirty="0" smtClean="0"/>
              <a:t> </a:t>
            </a:r>
            <a:r>
              <a:rPr lang="en-US" sz="2000" u="sng" dirty="0" smtClean="0"/>
              <a:t>violations in </a:t>
            </a:r>
            <a:r>
              <a:rPr lang="en-US" sz="2000" b="1" u="sng" dirty="0" smtClean="0"/>
              <a:t>2015</a:t>
            </a:r>
          </a:p>
          <a:p>
            <a:pPr marL="285750" indent="-285750">
              <a:buFont typeface="Arial" panose="020B0604020202020204" pitchFamily="34" charset="0"/>
              <a:buChar char="•"/>
            </a:pPr>
            <a:r>
              <a:rPr lang="en-US" sz="2000" b="1" dirty="0" smtClean="0"/>
              <a:t>5</a:t>
            </a:r>
            <a:r>
              <a:rPr lang="en-US" sz="2000" dirty="0" smtClean="0"/>
              <a:t> were Coliform (TCR)/E. coli in:</a:t>
            </a:r>
          </a:p>
          <a:p>
            <a:pPr marL="742950" lvl="1" indent="-285750">
              <a:buFont typeface="Arial" panose="020B0604020202020204" pitchFamily="34" charset="0"/>
              <a:buChar char="•"/>
            </a:pPr>
            <a:r>
              <a:rPr lang="en-US" sz="2000" dirty="0" smtClean="0"/>
              <a:t>Camp Blue Ridge</a:t>
            </a:r>
          </a:p>
          <a:p>
            <a:pPr marL="742950" lvl="1" indent="-285750">
              <a:buFont typeface="Arial" panose="020B0604020202020204" pitchFamily="34" charset="0"/>
              <a:buChar char="•"/>
            </a:pPr>
            <a:r>
              <a:rPr lang="en-US" sz="2000" dirty="0" smtClean="0"/>
              <a:t>Crabtree Falls Campground</a:t>
            </a:r>
          </a:p>
          <a:p>
            <a:pPr marL="742950" lvl="1" indent="-285750">
              <a:buFont typeface="Arial" panose="020B0604020202020204" pitchFamily="34" charset="0"/>
              <a:buChar char="•"/>
            </a:pPr>
            <a:r>
              <a:rPr lang="en-US" sz="2000" dirty="0" err="1" smtClean="0"/>
              <a:t>D’Ambola’s</a:t>
            </a:r>
            <a:r>
              <a:rPr lang="en-US" sz="2000" dirty="0" smtClean="0"/>
              <a:t> (Rockfish 151 Pub)-2</a:t>
            </a:r>
          </a:p>
          <a:p>
            <a:pPr marL="742950" lvl="1" indent="-285750">
              <a:buFont typeface="Arial" panose="020B0604020202020204" pitchFamily="34" charset="0"/>
              <a:buChar char="•"/>
            </a:pPr>
            <a:r>
              <a:rPr lang="en-US" sz="2000" dirty="0" smtClean="0"/>
              <a:t>Stoney Creek Auto Center</a:t>
            </a:r>
          </a:p>
          <a:p>
            <a:pPr marL="285750" indent="-285750">
              <a:buFont typeface="Arial" panose="020B0604020202020204" pitchFamily="34" charset="0"/>
              <a:buChar char="•"/>
            </a:pPr>
            <a:r>
              <a:rPr lang="en-US" sz="2000" b="1" dirty="0" smtClean="0"/>
              <a:t>1</a:t>
            </a:r>
            <a:r>
              <a:rPr lang="en-US" sz="2000" dirty="0" smtClean="0"/>
              <a:t> was Lead &amp; Copper Rule Violation in </a:t>
            </a:r>
            <a:r>
              <a:rPr lang="en-US" sz="2000" dirty="0" err="1" smtClean="0"/>
              <a:t>Rodes</a:t>
            </a:r>
            <a:r>
              <a:rPr lang="en-US" sz="2000" dirty="0" smtClean="0"/>
              <a:t> Farm</a:t>
            </a:r>
          </a:p>
        </p:txBody>
      </p:sp>
      <p:graphicFrame>
        <p:nvGraphicFramePr>
          <p:cNvPr id="6" name="Chart 5"/>
          <p:cNvGraphicFramePr>
            <a:graphicFrameLocks/>
          </p:cNvGraphicFramePr>
          <p:nvPr>
            <p:extLst>
              <p:ext uri="{D42A27DB-BD31-4B8C-83A1-F6EECF244321}">
                <p14:modId xmlns:p14="http://schemas.microsoft.com/office/powerpoint/2010/main" val="2948177001"/>
              </p:ext>
            </p:extLst>
          </p:nvPr>
        </p:nvGraphicFramePr>
        <p:xfrm>
          <a:off x="800100" y="2057400"/>
          <a:ext cx="43815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4819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762000" y="609600"/>
            <a:ext cx="7620000" cy="1066800"/>
          </a:xfrm>
        </p:spPr>
        <p:txBody>
          <a:bodyPr>
            <a:noAutofit/>
          </a:bodyPr>
          <a:lstStyle/>
          <a:p>
            <a:r>
              <a:rPr lang="en-US" sz="2400" b="1" dirty="0" smtClean="0">
                <a:solidFill>
                  <a:schemeClr val="tx1"/>
                </a:solidFill>
              </a:rPr>
              <a:t>Fluoridation in Public Water, Percent of population served by Fluoridated Public Water Systems</a:t>
            </a:r>
            <a:r>
              <a:rPr lang="en-US" sz="2400" dirty="0"/>
              <a:t/>
            </a:r>
            <a:br>
              <a:rPr lang="en-US" sz="2400" dirty="0"/>
            </a:br>
            <a:r>
              <a:rPr lang="en-US" sz="2400" dirty="0" smtClean="0"/>
              <a:t>2015</a:t>
            </a:r>
            <a:endParaRPr lang="en-US" sz="2400" dirty="0"/>
          </a:p>
        </p:txBody>
      </p:sp>
      <p:sp>
        <p:nvSpPr>
          <p:cNvPr id="8" name="TextBox 1"/>
          <p:cNvSpPr txBox="1"/>
          <p:nvPr/>
        </p:nvSpPr>
        <p:spPr>
          <a:xfrm>
            <a:off x="1371600" y="6393574"/>
            <a:ext cx="7217979" cy="29034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baseline="0" dirty="0" smtClean="0">
                <a:cs typeface="Calibri" panose="020F0502020204030204" pitchFamily="34" charset="0"/>
              </a:rPr>
              <a:t>Source</a:t>
            </a:r>
            <a:r>
              <a:rPr lang="en-US" sz="1200" b="1" dirty="0">
                <a:cs typeface="Calibri" panose="020F0502020204030204" pitchFamily="34" charset="0"/>
              </a:rPr>
              <a:t>: </a:t>
            </a:r>
            <a:r>
              <a:rPr lang="en-US" sz="1200" b="1" dirty="0" smtClean="0">
                <a:cs typeface="Calibri" panose="020F0502020204030204" pitchFamily="34" charset="0"/>
              </a:rPr>
              <a:t>CDC. Division </a:t>
            </a:r>
            <a:r>
              <a:rPr lang="en-US" sz="1200" b="1" dirty="0">
                <a:cs typeface="Calibri" panose="020F0502020204030204" pitchFamily="34" charset="0"/>
              </a:rPr>
              <a:t>of Oral Health: My Water's Fluoride web </a:t>
            </a:r>
            <a:r>
              <a:rPr lang="en-US" sz="1200" b="1" dirty="0" smtClean="0">
                <a:cs typeface="Calibri" panose="020F0502020204030204" pitchFamily="34" charset="0"/>
              </a:rPr>
              <a:t>application &amp; U.S. Census Bureau</a:t>
            </a:r>
            <a:endParaRPr lang="en-US" sz="1200" dirty="0">
              <a:cs typeface="Calibri" panose="020F0502020204030204" pitchFamily="34" charset="0"/>
            </a:endParaRPr>
          </a:p>
        </p:txBody>
      </p:sp>
      <p:graphicFrame>
        <p:nvGraphicFramePr>
          <p:cNvPr id="9" name="Diagram 8"/>
          <p:cNvGraphicFramePr/>
          <p:nvPr>
            <p:extLst>
              <p:ext uri="{D42A27DB-BD31-4B8C-83A1-F6EECF244321}">
                <p14:modId xmlns:p14="http://schemas.microsoft.com/office/powerpoint/2010/main" val="1430269543"/>
              </p:ext>
            </p:extLst>
          </p:nvPr>
        </p:nvGraphicFramePr>
        <p:xfrm>
          <a:off x="762000" y="1676400"/>
          <a:ext cx="7620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531975027"/>
              </p:ext>
            </p:extLst>
          </p:nvPr>
        </p:nvGraphicFramePr>
        <p:xfrm>
          <a:off x="838200" y="3657600"/>
          <a:ext cx="7620000" cy="2438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29440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39254" y="533400"/>
            <a:ext cx="7620000" cy="830317"/>
          </a:xfrm>
        </p:spPr>
        <p:txBody>
          <a:bodyPr>
            <a:normAutofit/>
          </a:bodyPr>
          <a:lstStyle/>
          <a:p>
            <a:r>
              <a:rPr lang="en-US" sz="3000" b="1" dirty="0" smtClean="0">
                <a:solidFill>
                  <a:schemeClr val="tx1"/>
                </a:solidFill>
              </a:rPr>
              <a:t>Private Onsite Wells / Sewage</a:t>
            </a:r>
            <a:endParaRPr lang="en-US" sz="2800" dirty="0"/>
          </a:p>
        </p:txBody>
      </p:sp>
      <p:sp>
        <p:nvSpPr>
          <p:cNvPr id="2" name="TextBox 1"/>
          <p:cNvSpPr txBox="1"/>
          <p:nvPr/>
        </p:nvSpPr>
        <p:spPr>
          <a:xfrm>
            <a:off x="838200" y="1219200"/>
            <a:ext cx="7543800" cy="830997"/>
          </a:xfrm>
          <a:prstGeom prst="rect">
            <a:avLst/>
          </a:prstGeom>
          <a:noFill/>
        </p:spPr>
        <p:txBody>
          <a:bodyPr wrap="square" rtlCol="0">
            <a:spAutoFit/>
          </a:bodyPr>
          <a:lstStyle/>
          <a:p>
            <a:r>
              <a:rPr lang="en-US" sz="2400" dirty="0" smtClean="0"/>
              <a:t>It is the homeowner’s responsibility to test water quality</a:t>
            </a:r>
            <a:endParaRPr lang="en-US" sz="2400" dirty="0"/>
          </a:p>
        </p:txBody>
      </p:sp>
      <p:sp>
        <p:nvSpPr>
          <p:cNvPr id="5" name="TextBox 1"/>
          <p:cNvSpPr txBox="1"/>
          <p:nvPr/>
        </p:nvSpPr>
        <p:spPr>
          <a:xfrm>
            <a:off x="1371600" y="6393574"/>
            <a:ext cx="7217979" cy="29034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baseline="0" dirty="0" smtClean="0">
                <a:cs typeface="Calibri" panose="020F0502020204030204" pitchFamily="34" charset="0"/>
              </a:rPr>
              <a:t>Source</a:t>
            </a:r>
            <a:r>
              <a:rPr lang="en-US" sz="1200" b="1" dirty="0">
                <a:cs typeface="Calibri" panose="020F0502020204030204" pitchFamily="34" charset="0"/>
              </a:rPr>
              <a:t>: </a:t>
            </a:r>
            <a:r>
              <a:rPr lang="en-US" sz="1200" b="1" dirty="0" smtClean="0">
                <a:cs typeface="Calibri" panose="020F0502020204030204" pitchFamily="34" charset="0"/>
              </a:rPr>
              <a:t>Virginia Department of Health-Office of Environmental Health Services</a:t>
            </a:r>
            <a:endParaRPr lang="en-US" sz="1200" dirty="0">
              <a:cs typeface="Calibri" panose="020F0502020204030204" pitchFamily="34" charset="0"/>
            </a:endParaRPr>
          </a:p>
        </p:txBody>
      </p:sp>
      <p:sp>
        <p:nvSpPr>
          <p:cNvPr id="3" name="TextBox 2"/>
          <p:cNvSpPr txBox="1"/>
          <p:nvPr/>
        </p:nvSpPr>
        <p:spPr>
          <a:xfrm>
            <a:off x="955344" y="2050197"/>
            <a:ext cx="7162800" cy="4031873"/>
          </a:xfrm>
          <a:prstGeom prst="rect">
            <a:avLst/>
          </a:prstGeom>
          <a:noFill/>
        </p:spPr>
        <p:txBody>
          <a:bodyPr wrap="square" rtlCol="0">
            <a:spAutoFit/>
          </a:bodyPr>
          <a:lstStyle/>
          <a:p>
            <a:r>
              <a:rPr lang="en-US" sz="2000" dirty="0"/>
              <a:t>The National Ground Water Association </a:t>
            </a:r>
            <a:r>
              <a:rPr lang="en-US" sz="2000" b="1" dirty="0"/>
              <a:t>recommends well owners test the water</a:t>
            </a:r>
            <a:r>
              <a:rPr lang="en-US" sz="2000" b="1" dirty="0" smtClean="0"/>
              <a:t>:</a:t>
            </a:r>
            <a:endParaRPr lang="en-US" sz="2000" b="1" dirty="0"/>
          </a:p>
          <a:p>
            <a:pPr marL="285750" indent="-285750">
              <a:buFont typeface="Arial" panose="020B0604020202020204" pitchFamily="34" charset="0"/>
              <a:buChar char="•"/>
            </a:pPr>
            <a:r>
              <a:rPr lang="en-US" b="1" dirty="0" smtClean="0"/>
              <a:t>Every year </a:t>
            </a:r>
          </a:p>
          <a:p>
            <a:pPr marL="742950" lvl="1" indent="-285750">
              <a:buFont typeface="Arial" panose="020B0604020202020204" pitchFamily="34" charset="0"/>
              <a:buChar char="•"/>
            </a:pPr>
            <a:r>
              <a:rPr lang="en-US" dirty="0" smtClean="0"/>
              <a:t>for </a:t>
            </a:r>
            <a:r>
              <a:rPr lang="en-US" dirty="0"/>
              <a:t>bacteria, nitrates/nitrites, and any other contaminants of local concern. </a:t>
            </a:r>
          </a:p>
          <a:p>
            <a:pPr marL="285750" indent="-285750">
              <a:buFont typeface="Arial" panose="020B0604020202020204" pitchFamily="34" charset="0"/>
              <a:buChar char="•"/>
            </a:pPr>
            <a:r>
              <a:rPr lang="en-US" b="1" dirty="0"/>
              <a:t>More frequently than once a year </a:t>
            </a:r>
            <a:r>
              <a:rPr lang="en-US" b="1" dirty="0" smtClean="0"/>
              <a:t>if</a:t>
            </a:r>
            <a:r>
              <a:rPr lang="en-US" dirty="0" smtClean="0"/>
              <a:t>:</a:t>
            </a:r>
          </a:p>
          <a:p>
            <a:pPr marL="742950" lvl="1" indent="-285750">
              <a:buFont typeface="Arial" panose="020B0604020202020204" pitchFamily="34" charset="0"/>
              <a:buChar char="•"/>
            </a:pPr>
            <a:r>
              <a:rPr lang="en-US" dirty="0"/>
              <a:t>T</a:t>
            </a:r>
            <a:r>
              <a:rPr lang="en-US" dirty="0" smtClean="0"/>
              <a:t>here </a:t>
            </a:r>
            <a:r>
              <a:rPr lang="en-US" dirty="0"/>
              <a:t>is a </a:t>
            </a:r>
            <a:r>
              <a:rPr lang="en-US" b="1" dirty="0"/>
              <a:t>change in the taste, odor, or appearance </a:t>
            </a:r>
            <a:r>
              <a:rPr lang="en-US" dirty="0"/>
              <a:t>of the well water, or if a problem occurs such as a broken well caps or a new contamination source appears. </a:t>
            </a:r>
          </a:p>
          <a:p>
            <a:pPr marL="742950" lvl="1" indent="-285750">
              <a:buFont typeface="Arial" panose="020B0604020202020204" pitchFamily="34" charset="0"/>
              <a:buChar char="•"/>
            </a:pPr>
            <a:r>
              <a:rPr lang="en-US" dirty="0"/>
              <a:t>If family members or houseguests have </a:t>
            </a:r>
            <a:r>
              <a:rPr lang="en-US" b="1" dirty="0"/>
              <a:t>recurrent incidents of gastrointestinal illness</a:t>
            </a:r>
            <a:r>
              <a:rPr lang="en-US" dirty="0"/>
              <a:t>. </a:t>
            </a:r>
          </a:p>
          <a:p>
            <a:pPr marL="742950" lvl="1" indent="-285750">
              <a:buFont typeface="Arial" panose="020B0604020202020204" pitchFamily="34" charset="0"/>
              <a:buChar char="•"/>
            </a:pPr>
            <a:r>
              <a:rPr lang="en-US" dirty="0"/>
              <a:t>If an </a:t>
            </a:r>
            <a:r>
              <a:rPr lang="en-US" b="1" dirty="0"/>
              <a:t>infant is living in the home</a:t>
            </a:r>
            <a:r>
              <a:rPr lang="en-US" dirty="0"/>
              <a:t>. </a:t>
            </a:r>
          </a:p>
          <a:p>
            <a:pPr marL="742950" lvl="1" indent="-285750">
              <a:buFont typeface="Arial" panose="020B0604020202020204" pitchFamily="34" charset="0"/>
              <a:buChar char="•"/>
            </a:pPr>
            <a:r>
              <a:rPr lang="en-US" dirty="0"/>
              <a:t>If you wish to monitor the efficiency and performance of home water treatment equipment. </a:t>
            </a:r>
          </a:p>
        </p:txBody>
      </p:sp>
    </p:spTree>
    <p:extLst>
      <p:ext uri="{BB962C8B-B14F-4D97-AF65-F5344CB8AC3E}">
        <p14:creationId xmlns:p14="http://schemas.microsoft.com/office/powerpoint/2010/main" val="264137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39254" y="533400"/>
            <a:ext cx="7620000" cy="830317"/>
          </a:xfrm>
        </p:spPr>
        <p:txBody>
          <a:bodyPr>
            <a:normAutofit/>
          </a:bodyPr>
          <a:lstStyle/>
          <a:p>
            <a:r>
              <a:rPr lang="en-US" sz="3000" b="1" dirty="0" smtClean="0">
                <a:solidFill>
                  <a:schemeClr val="tx1"/>
                </a:solidFill>
              </a:rPr>
              <a:t>Private Onsite Wells / Sewage</a:t>
            </a:r>
            <a:endParaRPr lang="en-US" sz="2800" dirty="0"/>
          </a:p>
        </p:txBody>
      </p:sp>
      <p:sp>
        <p:nvSpPr>
          <p:cNvPr id="5" name="TextBox 1"/>
          <p:cNvSpPr txBox="1"/>
          <p:nvPr/>
        </p:nvSpPr>
        <p:spPr>
          <a:xfrm>
            <a:off x="1371600" y="6393574"/>
            <a:ext cx="7217979" cy="29034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baseline="0" dirty="0" smtClean="0">
                <a:cs typeface="Calibri" panose="020F0502020204030204" pitchFamily="34" charset="0"/>
              </a:rPr>
              <a:t>Source</a:t>
            </a:r>
            <a:r>
              <a:rPr lang="en-US" sz="1200" b="1" dirty="0">
                <a:cs typeface="Calibri" panose="020F0502020204030204" pitchFamily="34" charset="0"/>
              </a:rPr>
              <a:t>: </a:t>
            </a:r>
            <a:r>
              <a:rPr lang="en-US" sz="1200" b="1" dirty="0" smtClean="0">
                <a:cs typeface="Calibri" panose="020F0502020204030204" pitchFamily="34" charset="0"/>
              </a:rPr>
              <a:t>Virginia Cooperative Extension: Virginia Household Water Quality Program</a:t>
            </a:r>
            <a:endParaRPr lang="en-US" sz="1200" dirty="0">
              <a:cs typeface="Calibri" panose="020F0502020204030204" pitchFamily="34" charset="0"/>
            </a:endParaRPr>
          </a:p>
        </p:txBody>
      </p:sp>
      <p:sp>
        <p:nvSpPr>
          <p:cNvPr id="6" name="TextBox 5"/>
          <p:cNvSpPr txBox="1"/>
          <p:nvPr/>
        </p:nvSpPr>
        <p:spPr>
          <a:xfrm>
            <a:off x="1309048" y="3966527"/>
            <a:ext cx="6629400" cy="369332"/>
          </a:xfrm>
          <a:prstGeom prst="rect">
            <a:avLst/>
          </a:prstGeom>
          <a:noFill/>
        </p:spPr>
        <p:txBody>
          <a:bodyPr wrap="square" rtlCol="0">
            <a:spAutoFit/>
          </a:bodyPr>
          <a:lstStyle/>
          <a:p>
            <a:r>
              <a:rPr lang="en-US" dirty="0" smtClean="0">
                <a:hlinkClick r:id="rId3"/>
              </a:rPr>
              <a:t>http</a:t>
            </a:r>
            <a:r>
              <a:rPr lang="en-US" dirty="0">
                <a:hlinkClick r:id="rId3"/>
              </a:rPr>
              <a:t>://</a:t>
            </a:r>
            <a:r>
              <a:rPr lang="en-US" dirty="0" smtClean="0">
                <a:hlinkClick r:id="rId3"/>
              </a:rPr>
              <a:t>www.wellwater.bse.vt.edu/clinics.php</a:t>
            </a:r>
            <a:r>
              <a:rPr lang="en-US" dirty="0" smtClean="0"/>
              <a:t> </a:t>
            </a:r>
            <a:endParaRPr lang="en-US" dirty="0"/>
          </a:p>
        </p:txBody>
      </p:sp>
      <p:sp>
        <p:nvSpPr>
          <p:cNvPr id="7" name="TextBox 6"/>
          <p:cNvSpPr txBox="1"/>
          <p:nvPr/>
        </p:nvSpPr>
        <p:spPr>
          <a:xfrm>
            <a:off x="1156648" y="1658203"/>
            <a:ext cx="6781800" cy="2308324"/>
          </a:xfrm>
          <a:prstGeom prst="rect">
            <a:avLst/>
          </a:prstGeom>
          <a:noFill/>
        </p:spPr>
        <p:txBody>
          <a:bodyPr wrap="square" rtlCol="0">
            <a:spAutoFit/>
          </a:bodyPr>
          <a:lstStyle/>
          <a:p>
            <a:r>
              <a:rPr lang="en-US" sz="2400" dirty="0" smtClean="0"/>
              <a:t>For more information on how to test well water:</a:t>
            </a:r>
          </a:p>
          <a:p>
            <a:endParaRPr lang="en-US" sz="2400" dirty="0" smtClean="0"/>
          </a:p>
          <a:p>
            <a:pPr marL="342900" indent="-342900">
              <a:buFont typeface="Arial" panose="020B0604020202020204" pitchFamily="34" charset="0"/>
              <a:buChar char="•"/>
            </a:pPr>
            <a:r>
              <a:rPr lang="en-US" sz="2400" dirty="0" smtClean="0"/>
              <a:t>Virginia Cooperative Extension’s Household Water Quality Program  provides well water testing clinics</a:t>
            </a:r>
          </a:p>
        </p:txBody>
      </p:sp>
    </p:spTree>
    <p:extLst>
      <p:ext uri="{BB962C8B-B14F-4D97-AF65-F5344CB8AC3E}">
        <p14:creationId xmlns:p14="http://schemas.microsoft.com/office/powerpoint/2010/main" val="3453546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0" y="2667000"/>
            <a:ext cx="7620000" cy="1470025"/>
          </a:xfrm>
          <a:prstGeom prst="rect">
            <a:avLst/>
          </a:prstGeom>
          <a:solidFill>
            <a:schemeClr val="bg1">
              <a:alpha val="58000"/>
            </a:schemeClr>
          </a:solidFill>
          <a:ln w="28575">
            <a:solidFill>
              <a:schemeClr val="tx1"/>
            </a:solidFill>
            <a:miter lim="800000"/>
            <a:headEnd/>
            <a:tailEnd/>
          </a:ln>
          <a:effectLst/>
        </p:spPr>
        <p:txBody>
          <a:bodyPr anchor="ctr" anchorCtr="1"/>
          <a:lstStyle/>
          <a:p>
            <a:pPr algn="ctr"/>
            <a:r>
              <a:rPr lang="en-US" sz="4000" b="1" dirty="0" smtClean="0">
                <a:solidFill>
                  <a:schemeClr val="tx2"/>
                </a:solidFill>
              </a:rPr>
              <a:t>Updates for Section 1 Data</a:t>
            </a:r>
            <a:endParaRPr lang="en-US" sz="4000" b="1" dirty="0">
              <a:solidFill>
                <a:schemeClr val="tx2"/>
              </a:solidFill>
            </a:endParaRPr>
          </a:p>
        </p:txBody>
      </p:sp>
    </p:spTree>
    <p:extLst>
      <p:ext uri="{BB962C8B-B14F-4D97-AF65-F5344CB8AC3E}">
        <p14:creationId xmlns:p14="http://schemas.microsoft.com/office/powerpoint/2010/main" val="2387578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39254" y="533400"/>
            <a:ext cx="7620000" cy="830317"/>
          </a:xfrm>
        </p:spPr>
        <p:txBody>
          <a:bodyPr>
            <a:normAutofit fontScale="90000"/>
          </a:bodyPr>
          <a:lstStyle/>
          <a:p>
            <a:r>
              <a:rPr lang="en-US" sz="3000" b="1" dirty="0" smtClean="0">
                <a:solidFill>
                  <a:schemeClr val="tx1"/>
                </a:solidFill>
              </a:rPr>
              <a:t>Number of Well Permit Applications, </a:t>
            </a:r>
            <a:r>
              <a:rPr lang="en-US" sz="3000" dirty="0" smtClean="0">
                <a:solidFill>
                  <a:schemeClr val="tx1"/>
                </a:solidFill>
              </a:rPr>
              <a:t>2010-15</a:t>
            </a:r>
            <a:endParaRPr lang="en-US" sz="2800" dirty="0"/>
          </a:p>
        </p:txBody>
      </p:sp>
      <p:sp>
        <p:nvSpPr>
          <p:cNvPr id="5" name="TextBox 1"/>
          <p:cNvSpPr txBox="1"/>
          <p:nvPr/>
        </p:nvSpPr>
        <p:spPr>
          <a:xfrm>
            <a:off x="4267200" y="6395044"/>
            <a:ext cx="4017579" cy="29034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baseline="0" dirty="0" smtClean="0">
                <a:cs typeface="Calibri" panose="020F0502020204030204" pitchFamily="34" charset="0"/>
              </a:rPr>
              <a:t>Source</a:t>
            </a:r>
            <a:r>
              <a:rPr lang="en-US" sz="1200" b="1" dirty="0">
                <a:cs typeface="Calibri" panose="020F0502020204030204" pitchFamily="34" charset="0"/>
              </a:rPr>
              <a:t>: </a:t>
            </a:r>
            <a:r>
              <a:rPr lang="en-US" sz="1200" b="1" dirty="0" smtClean="0">
                <a:cs typeface="Calibri" panose="020F0502020204030204" pitchFamily="34" charset="0"/>
              </a:rPr>
              <a:t>Virginia Department of Health, TJHD</a:t>
            </a:r>
            <a:endParaRPr lang="en-US" sz="1200" dirty="0">
              <a:cs typeface="Calibri" panose="020F050202020403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851982883"/>
              </p:ext>
            </p:extLst>
          </p:nvPr>
        </p:nvGraphicFramePr>
        <p:xfrm>
          <a:off x="838200" y="1219200"/>
          <a:ext cx="7391400" cy="504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2734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39254" y="533400"/>
            <a:ext cx="7620000" cy="830317"/>
          </a:xfrm>
        </p:spPr>
        <p:txBody>
          <a:bodyPr>
            <a:normAutofit fontScale="90000"/>
          </a:bodyPr>
          <a:lstStyle/>
          <a:p>
            <a:r>
              <a:rPr lang="en-US" sz="3000" b="1" dirty="0" smtClean="0">
                <a:solidFill>
                  <a:schemeClr val="tx1"/>
                </a:solidFill>
              </a:rPr>
              <a:t>Number of Sewage Permit Applications, </a:t>
            </a:r>
            <a:r>
              <a:rPr lang="en-US" sz="3000" dirty="0" smtClean="0">
                <a:solidFill>
                  <a:schemeClr val="tx1"/>
                </a:solidFill>
              </a:rPr>
              <a:t>2010-15</a:t>
            </a:r>
            <a:endParaRPr lang="en-US" sz="2800" dirty="0"/>
          </a:p>
        </p:txBody>
      </p:sp>
      <p:sp>
        <p:nvSpPr>
          <p:cNvPr id="5" name="TextBox 1"/>
          <p:cNvSpPr txBox="1"/>
          <p:nvPr/>
        </p:nvSpPr>
        <p:spPr>
          <a:xfrm>
            <a:off x="4267200" y="6395044"/>
            <a:ext cx="4017579" cy="29034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baseline="0" dirty="0" smtClean="0">
                <a:cs typeface="Calibri" panose="020F0502020204030204" pitchFamily="34" charset="0"/>
              </a:rPr>
              <a:t>Source</a:t>
            </a:r>
            <a:r>
              <a:rPr lang="en-US" sz="1200" b="1" dirty="0">
                <a:cs typeface="Calibri" panose="020F0502020204030204" pitchFamily="34" charset="0"/>
              </a:rPr>
              <a:t>: </a:t>
            </a:r>
            <a:r>
              <a:rPr lang="en-US" sz="1200" b="1" dirty="0" smtClean="0">
                <a:cs typeface="Calibri" panose="020F0502020204030204" pitchFamily="34" charset="0"/>
              </a:rPr>
              <a:t>Virginia Department of Health, TJHD</a:t>
            </a:r>
            <a:endParaRPr lang="en-US" sz="1200" dirty="0">
              <a:cs typeface="Calibri" panose="020F050202020403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512098407"/>
              </p:ext>
            </p:extLst>
          </p:nvPr>
        </p:nvGraphicFramePr>
        <p:xfrm>
          <a:off x="838199" y="1371600"/>
          <a:ext cx="7446579"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85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a:bodyPr>
          <a:lstStyle/>
          <a:p>
            <a:r>
              <a:rPr lang="en-US" sz="3000" b="1" dirty="0" smtClean="0">
                <a:solidFill>
                  <a:schemeClr val="tx1"/>
                </a:solidFill>
              </a:rPr>
              <a:t>Food Safety</a:t>
            </a:r>
            <a:endParaRPr lang="en-US" sz="2800" dirty="0"/>
          </a:p>
        </p:txBody>
      </p:sp>
      <p:sp>
        <p:nvSpPr>
          <p:cNvPr id="2" name="Rectangle 1"/>
          <p:cNvSpPr/>
          <p:nvPr/>
        </p:nvSpPr>
        <p:spPr>
          <a:xfrm>
            <a:off x="771099" y="1752600"/>
            <a:ext cx="3038901" cy="3046988"/>
          </a:xfrm>
          <a:prstGeom prst="rect">
            <a:avLst/>
          </a:prstGeom>
        </p:spPr>
        <p:txBody>
          <a:bodyPr wrap="square">
            <a:spAutoFit/>
          </a:bodyPr>
          <a:lstStyle/>
          <a:p>
            <a:r>
              <a:rPr lang="en-US" sz="2400" b="1" dirty="0"/>
              <a:t>Any vendor who plans to serve food </a:t>
            </a:r>
            <a:r>
              <a:rPr lang="en-US" sz="2400" b="1" dirty="0" smtClean="0"/>
              <a:t>to the public</a:t>
            </a:r>
            <a:r>
              <a:rPr lang="en-US" sz="2400" dirty="0" smtClean="0"/>
              <a:t> is </a:t>
            </a:r>
            <a:r>
              <a:rPr lang="en-US" sz="2400" b="1" dirty="0"/>
              <a:t>required to apply for a permit </a:t>
            </a:r>
            <a:r>
              <a:rPr lang="en-US" sz="2400" dirty="0"/>
              <a:t>from the </a:t>
            </a:r>
            <a:r>
              <a:rPr lang="en-US" sz="2400" dirty="0" smtClean="0"/>
              <a:t>health department</a:t>
            </a:r>
            <a:r>
              <a:rPr lang="en-US" sz="2400" dirty="0"/>
              <a:t>. </a:t>
            </a:r>
            <a:endParaRPr lang="en-US" sz="2400" dirty="0" smtClean="0"/>
          </a:p>
          <a:p>
            <a:endParaRPr lang="en-US" sz="2400" dirty="0" smtClean="0"/>
          </a:p>
        </p:txBody>
      </p:sp>
      <p:sp>
        <p:nvSpPr>
          <p:cNvPr id="5" name="TextBox 4"/>
          <p:cNvSpPr txBox="1"/>
          <p:nvPr/>
        </p:nvSpPr>
        <p:spPr>
          <a:xfrm>
            <a:off x="4114800" y="6379552"/>
            <a:ext cx="4495799" cy="461665"/>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 Image from MS PowerPoint 2010 ClipArt</a:t>
            </a:r>
            <a:endParaRPr lang="en-US" sz="1200" dirty="0"/>
          </a:p>
        </p:txBody>
      </p:sp>
      <p:pic>
        <p:nvPicPr>
          <p:cNvPr id="1026" name="Picture 2" descr="C:\Users\qtj86535\AppData\Local\Microsoft\Windows\Temporary Internet Files\Content.IE5\TKR2H23Q\Fight_Ba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381836"/>
            <a:ext cx="4601688"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958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fontScale="90000"/>
          </a:bodyPr>
          <a:lstStyle/>
          <a:p>
            <a:r>
              <a:rPr lang="en-US" sz="3000" b="1" dirty="0" smtClean="0">
                <a:solidFill>
                  <a:schemeClr val="tx1"/>
                </a:solidFill>
              </a:rPr>
              <a:t>Food Safety-Restaurant Inspection Reports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278367" cy="438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5680526"/>
            <a:ext cx="7696200" cy="646331"/>
          </a:xfrm>
          <a:prstGeom prst="rect">
            <a:avLst/>
          </a:prstGeom>
          <a:noFill/>
        </p:spPr>
        <p:txBody>
          <a:bodyPr wrap="square" rtlCol="0">
            <a:spAutoFit/>
          </a:bodyPr>
          <a:lstStyle/>
          <a:p>
            <a:r>
              <a:rPr lang="en-US" dirty="0"/>
              <a:t>Link: </a:t>
            </a:r>
            <a:r>
              <a:rPr lang="en-US" dirty="0">
                <a:hlinkClick r:id="rId3"/>
              </a:rPr>
              <a:t>http://</a:t>
            </a:r>
            <a:r>
              <a:rPr lang="en-US" dirty="0" smtClean="0">
                <a:hlinkClick r:id="rId3"/>
              </a:rPr>
              <a:t>healthspace.com/Clients/VDH/TJefferson/web.nsf/home.xsp</a:t>
            </a:r>
            <a:r>
              <a:rPr lang="en-US" dirty="0" smtClean="0"/>
              <a:t> </a:t>
            </a:r>
            <a:endParaRPr lang="en-US" dirty="0"/>
          </a:p>
        </p:txBody>
      </p:sp>
      <p:sp>
        <p:nvSpPr>
          <p:cNvPr id="7" name="TextBox 6"/>
          <p:cNvSpPr txBox="1"/>
          <p:nvPr/>
        </p:nvSpPr>
        <p:spPr>
          <a:xfrm>
            <a:off x="5334000" y="6379552"/>
            <a:ext cx="3276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a:t>
            </a:r>
            <a:endParaRPr lang="en-US" sz="1200" dirty="0"/>
          </a:p>
        </p:txBody>
      </p:sp>
    </p:spTree>
    <p:extLst>
      <p:ext uri="{BB962C8B-B14F-4D97-AF65-F5344CB8AC3E}">
        <p14:creationId xmlns:p14="http://schemas.microsoft.com/office/powerpoint/2010/main" val="2119988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a:bodyPr>
          <a:lstStyle/>
          <a:p>
            <a:r>
              <a:rPr lang="en-US" sz="3000" b="1" dirty="0" smtClean="0">
                <a:solidFill>
                  <a:schemeClr val="tx1"/>
                </a:solidFill>
              </a:rPr>
              <a:t>Food Safety</a:t>
            </a:r>
            <a:endParaRPr lang="en-US" sz="2800" dirty="0"/>
          </a:p>
        </p:txBody>
      </p:sp>
      <p:sp>
        <p:nvSpPr>
          <p:cNvPr id="6" name="TextBox 5"/>
          <p:cNvSpPr txBox="1"/>
          <p:nvPr/>
        </p:nvSpPr>
        <p:spPr>
          <a:xfrm>
            <a:off x="5334000" y="6379552"/>
            <a:ext cx="3276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3268301650"/>
              </p:ext>
            </p:extLst>
          </p:nvPr>
        </p:nvGraphicFramePr>
        <p:xfrm>
          <a:off x="838200" y="1219200"/>
          <a:ext cx="7467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17122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77917"/>
          </a:xfrm>
        </p:spPr>
        <p:txBody>
          <a:bodyPr>
            <a:normAutofit/>
          </a:bodyPr>
          <a:lstStyle/>
          <a:p>
            <a:r>
              <a:rPr lang="en-US" sz="3000" b="1" dirty="0" smtClean="0">
                <a:solidFill>
                  <a:schemeClr val="tx1"/>
                </a:solidFill>
              </a:rPr>
              <a:t>Food Safety</a:t>
            </a:r>
            <a:endParaRPr lang="en-US" sz="2800" dirty="0"/>
          </a:p>
        </p:txBody>
      </p:sp>
      <p:graphicFrame>
        <p:nvGraphicFramePr>
          <p:cNvPr id="6" name="Chart 5"/>
          <p:cNvGraphicFramePr>
            <a:graphicFrameLocks/>
          </p:cNvGraphicFramePr>
          <p:nvPr>
            <p:extLst>
              <p:ext uri="{D42A27DB-BD31-4B8C-83A1-F6EECF244321}">
                <p14:modId xmlns:p14="http://schemas.microsoft.com/office/powerpoint/2010/main" val="3315408079"/>
              </p:ext>
            </p:extLst>
          </p:nvPr>
        </p:nvGraphicFramePr>
        <p:xfrm>
          <a:off x="838200" y="1143000"/>
          <a:ext cx="7543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5334000" y="6379552"/>
            <a:ext cx="3276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a:t>
            </a:r>
            <a:endParaRPr lang="en-US" sz="1200" dirty="0"/>
          </a:p>
        </p:txBody>
      </p:sp>
    </p:spTree>
    <p:extLst>
      <p:ext uri="{BB962C8B-B14F-4D97-AF65-F5344CB8AC3E}">
        <p14:creationId xmlns:p14="http://schemas.microsoft.com/office/powerpoint/2010/main" val="1436443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457200"/>
            <a:ext cx="7620000" cy="609600"/>
          </a:xfrm>
        </p:spPr>
        <p:txBody>
          <a:bodyPr>
            <a:normAutofit/>
          </a:bodyPr>
          <a:lstStyle/>
          <a:p>
            <a:r>
              <a:rPr lang="en-US" sz="3000" b="1" dirty="0" smtClean="0">
                <a:solidFill>
                  <a:schemeClr val="tx1"/>
                </a:solidFill>
              </a:rPr>
              <a:t>Food Environment Index</a:t>
            </a:r>
            <a:endParaRPr lang="en-US" sz="2800" dirty="0"/>
          </a:p>
        </p:txBody>
      </p:sp>
      <p:sp>
        <p:nvSpPr>
          <p:cNvPr id="5" name="TextBox 4"/>
          <p:cNvSpPr txBox="1"/>
          <p:nvPr/>
        </p:nvSpPr>
        <p:spPr>
          <a:xfrm>
            <a:off x="5943600" y="6379552"/>
            <a:ext cx="2666999" cy="276999"/>
          </a:xfrm>
          <a:prstGeom prst="rect">
            <a:avLst/>
          </a:prstGeom>
          <a:solidFill>
            <a:schemeClr val="bg1"/>
          </a:solidFill>
          <a:ln>
            <a:solidFill>
              <a:schemeClr val="accent1"/>
            </a:solidFill>
          </a:ln>
        </p:spPr>
        <p:txBody>
          <a:bodyPr wrap="square" rtlCol="0">
            <a:spAutoFit/>
          </a:bodyPr>
          <a:lstStyle/>
          <a:p>
            <a:r>
              <a:rPr lang="en-US" sz="1200" dirty="0" smtClean="0"/>
              <a:t>Source: County Health Rankings</a:t>
            </a:r>
            <a:endParaRPr lang="en-US" sz="1200" dirty="0"/>
          </a:p>
        </p:txBody>
      </p:sp>
      <p:graphicFrame>
        <p:nvGraphicFramePr>
          <p:cNvPr id="6" name="Diagram 5"/>
          <p:cNvGraphicFramePr/>
          <p:nvPr>
            <p:extLst>
              <p:ext uri="{D42A27DB-BD31-4B8C-83A1-F6EECF244321}">
                <p14:modId xmlns:p14="http://schemas.microsoft.com/office/powerpoint/2010/main" val="3765495247"/>
              </p:ext>
            </p:extLst>
          </p:nvPr>
        </p:nvGraphicFramePr>
        <p:xfrm>
          <a:off x="609600" y="838200"/>
          <a:ext cx="7619999"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hart 7"/>
          <p:cNvGraphicFramePr>
            <a:graphicFrameLocks/>
          </p:cNvGraphicFramePr>
          <p:nvPr>
            <p:extLst>
              <p:ext uri="{D42A27DB-BD31-4B8C-83A1-F6EECF244321}">
                <p14:modId xmlns:p14="http://schemas.microsoft.com/office/powerpoint/2010/main" val="2237223032"/>
              </p:ext>
            </p:extLst>
          </p:nvPr>
        </p:nvGraphicFramePr>
        <p:xfrm>
          <a:off x="838200" y="2209800"/>
          <a:ext cx="7467600" cy="40386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7796207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457200"/>
            <a:ext cx="7620000" cy="609600"/>
          </a:xfrm>
        </p:spPr>
        <p:txBody>
          <a:bodyPr>
            <a:normAutofit/>
          </a:bodyPr>
          <a:lstStyle/>
          <a:p>
            <a:r>
              <a:rPr lang="en-US" sz="3000" b="1" dirty="0" smtClean="0">
                <a:solidFill>
                  <a:schemeClr val="tx1"/>
                </a:solidFill>
              </a:rPr>
              <a:t>Food Stores by Type, 2012</a:t>
            </a:r>
            <a:endParaRPr lang="en-US" sz="2800" dirty="0"/>
          </a:p>
        </p:txBody>
      </p:sp>
      <p:sp>
        <p:nvSpPr>
          <p:cNvPr id="5" name="TextBox 4"/>
          <p:cNvSpPr txBox="1"/>
          <p:nvPr/>
        </p:nvSpPr>
        <p:spPr>
          <a:xfrm>
            <a:off x="3556379" y="6403291"/>
            <a:ext cx="5029199" cy="276999"/>
          </a:xfrm>
          <a:prstGeom prst="rect">
            <a:avLst/>
          </a:prstGeom>
          <a:solidFill>
            <a:schemeClr val="bg1"/>
          </a:solidFill>
          <a:ln>
            <a:solidFill>
              <a:schemeClr val="accent1"/>
            </a:solidFill>
          </a:ln>
        </p:spPr>
        <p:txBody>
          <a:bodyPr wrap="square" rtlCol="0">
            <a:spAutoFit/>
          </a:bodyPr>
          <a:lstStyle/>
          <a:p>
            <a:r>
              <a:rPr lang="en-US" sz="1200" dirty="0" smtClean="0"/>
              <a:t>Source: US Department of Agriculture-Food Environment Atlas</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25138821"/>
              </p:ext>
            </p:extLst>
          </p:nvPr>
        </p:nvGraphicFramePr>
        <p:xfrm>
          <a:off x="838200" y="914400"/>
          <a:ext cx="7543800" cy="5314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6341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761999" y="609600"/>
            <a:ext cx="7848600" cy="762000"/>
          </a:xfrm>
        </p:spPr>
        <p:txBody>
          <a:bodyPr>
            <a:normAutofit/>
          </a:bodyPr>
          <a:lstStyle/>
          <a:p>
            <a:r>
              <a:rPr lang="en-US" sz="3500" b="1" dirty="0" smtClean="0"/>
              <a:t>Lead Exposure</a:t>
            </a:r>
            <a:endParaRPr lang="en-US" sz="2700" dirty="0"/>
          </a:p>
        </p:txBody>
      </p:sp>
      <p:sp>
        <p:nvSpPr>
          <p:cNvPr id="7" name="TextBox 6"/>
          <p:cNvSpPr txBox="1"/>
          <p:nvPr/>
        </p:nvSpPr>
        <p:spPr>
          <a:xfrm>
            <a:off x="3429000" y="6379552"/>
            <a:ext cx="5181599" cy="276999"/>
          </a:xfrm>
          <a:prstGeom prst="rect">
            <a:avLst/>
          </a:prstGeom>
          <a:solidFill>
            <a:schemeClr val="bg1"/>
          </a:solidFill>
          <a:ln>
            <a:solidFill>
              <a:schemeClr val="accent1"/>
            </a:solidFill>
          </a:ln>
        </p:spPr>
        <p:txBody>
          <a:bodyPr wrap="square" rtlCol="0">
            <a:spAutoFit/>
          </a:bodyPr>
          <a:lstStyle/>
          <a:p>
            <a:r>
              <a:rPr lang="en-US" sz="1200" dirty="0" smtClean="0"/>
              <a:t>Source: Virginia Department of Health-Lead Safe Virginia Program</a:t>
            </a:r>
            <a:endParaRPr lang="en-US" sz="1200" dirty="0"/>
          </a:p>
        </p:txBody>
      </p:sp>
      <p:sp>
        <p:nvSpPr>
          <p:cNvPr id="5" name="Rectangle 3"/>
          <p:cNvSpPr txBox="1">
            <a:spLocks noChangeArrowheads="1"/>
          </p:cNvSpPr>
          <p:nvPr/>
        </p:nvSpPr>
        <p:spPr>
          <a:xfrm>
            <a:off x="838200" y="2057400"/>
            <a:ext cx="7162800" cy="3200400"/>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nSpc>
                <a:spcPct val="80000"/>
              </a:lnSpc>
              <a:buFont typeface="Arial" panose="020B0604020202020204" pitchFamily="34" charset="0"/>
              <a:buChar char="•"/>
            </a:pPr>
            <a:r>
              <a:rPr lang="en-US" dirty="0" smtClean="0">
                <a:solidFill>
                  <a:schemeClr val="tx2"/>
                </a:solidFill>
              </a:rPr>
              <a:t>Lead interferes with normal brain development and is associated with permanently reduced IQ, learning disabilities and behavioral disorders. </a:t>
            </a:r>
          </a:p>
          <a:p>
            <a:pPr>
              <a:lnSpc>
                <a:spcPct val="80000"/>
              </a:lnSpc>
              <a:buFont typeface="Arial" panose="020B0604020202020204" pitchFamily="34" charset="0"/>
              <a:buChar char="•"/>
            </a:pPr>
            <a:endParaRPr lang="en-US" dirty="0" smtClean="0">
              <a:solidFill>
                <a:schemeClr val="tx2"/>
              </a:solidFill>
            </a:endParaRPr>
          </a:p>
          <a:p>
            <a:pPr>
              <a:lnSpc>
                <a:spcPct val="80000"/>
              </a:lnSpc>
              <a:buFont typeface="Arial" panose="020B0604020202020204" pitchFamily="34" charset="0"/>
              <a:buChar char="•"/>
            </a:pPr>
            <a:r>
              <a:rPr lang="en-US" dirty="0" smtClean="0">
                <a:solidFill>
                  <a:schemeClr val="tx2"/>
                </a:solidFill>
              </a:rPr>
              <a:t>The primary source of lead exposure is </a:t>
            </a:r>
            <a:r>
              <a:rPr lang="en-US" b="1" dirty="0" smtClean="0">
                <a:solidFill>
                  <a:schemeClr val="tx2"/>
                </a:solidFill>
              </a:rPr>
              <a:t>dust from lead-based paint</a:t>
            </a:r>
            <a:r>
              <a:rPr lang="en-US" dirty="0" smtClean="0">
                <a:solidFill>
                  <a:schemeClr val="tx2"/>
                </a:solidFill>
              </a:rPr>
              <a:t> in </a:t>
            </a:r>
            <a:r>
              <a:rPr lang="en-US" b="1" dirty="0" smtClean="0">
                <a:solidFill>
                  <a:schemeClr val="tx2"/>
                </a:solidFill>
              </a:rPr>
              <a:t>homes built before 1978</a:t>
            </a:r>
            <a:r>
              <a:rPr lang="en-US" dirty="0" smtClean="0">
                <a:solidFill>
                  <a:schemeClr val="tx2"/>
                </a:solidFill>
              </a:rPr>
              <a:t>.</a:t>
            </a:r>
          </a:p>
          <a:p>
            <a:pPr>
              <a:lnSpc>
                <a:spcPct val="80000"/>
              </a:lnSpc>
              <a:buFont typeface="Arial" panose="020B0604020202020204" pitchFamily="34" charset="0"/>
              <a:buChar char="•"/>
            </a:pPr>
            <a:endParaRPr lang="en-US" dirty="0" smtClean="0">
              <a:solidFill>
                <a:schemeClr val="tx2"/>
              </a:solidFill>
            </a:endParaRPr>
          </a:p>
          <a:p>
            <a:pPr>
              <a:lnSpc>
                <a:spcPct val="80000"/>
              </a:lnSpc>
              <a:buFont typeface="Arial" panose="020B0604020202020204" pitchFamily="34" charset="0"/>
              <a:buChar char="•"/>
            </a:pPr>
            <a:endParaRPr lang="en-US" dirty="0"/>
          </a:p>
        </p:txBody>
      </p:sp>
    </p:spTree>
    <p:extLst>
      <p:ext uri="{BB962C8B-B14F-4D97-AF65-F5344CB8AC3E}">
        <p14:creationId xmlns:p14="http://schemas.microsoft.com/office/powerpoint/2010/main" val="32008933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838200" y="609600"/>
            <a:ext cx="7391400" cy="838200"/>
          </a:xfrm>
        </p:spPr>
        <p:txBody>
          <a:bodyPr>
            <a:normAutofit/>
          </a:bodyPr>
          <a:lstStyle/>
          <a:p>
            <a:r>
              <a:rPr lang="en-US" sz="3200" b="1" dirty="0" smtClean="0"/>
              <a:t>Elevated Blood Lead Levels</a:t>
            </a:r>
            <a:r>
              <a:rPr lang="en-US" sz="3200" dirty="0" smtClean="0"/>
              <a:t>, 2005-13</a:t>
            </a:r>
            <a:endParaRPr lang="en-US" sz="3200" dirty="0"/>
          </a:p>
        </p:txBody>
      </p:sp>
      <p:sp>
        <p:nvSpPr>
          <p:cNvPr id="7" name="TextBox 1"/>
          <p:cNvSpPr txBox="1"/>
          <p:nvPr/>
        </p:nvSpPr>
        <p:spPr>
          <a:xfrm>
            <a:off x="2438400" y="6397211"/>
            <a:ext cx="6096030" cy="30478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smtClean="0">
                <a:cs typeface="Arial" pitchFamily="34" charset="0"/>
              </a:rPr>
              <a:t>Source: Virginia Department of Health, Lead Safe Virginia Program</a:t>
            </a:r>
            <a:endParaRPr lang="en-US" sz="1200" dirty="0">
              <a:cs typeface="Arial" pitchFamily="34" charset="0"/>
            </a:endParaRPr>
          </a:p>
        </p:txBody>
      </p:sp>
      <p:sp>
        <p:nvSpPr>
          <p:cNvPr id="2" name="TextBox 1"/>
          <p:cNvSpPr txBox="1"/>
          <p:nvPr/>
        </p:nvSpPr>
        <p:spPr>
          <a:xfrm>
            <a:off x="685800" y="1295400"/>
            <a:ext cx="7543800" cy="369332"/>
          </a:xfrm>
          <a:prstGeom prst="rect">
            <a:avLst/>
          </a:prstGeom>
          <a:noFill/>
        </p:spPr>
        <p:txBody>
          <a:bodyPr wrap="square" rtlCol="0">
            <a:spAutoFit/>
          </a:bodyPr>
          <a:lstStyle/>
          <a:p>
            <a:pPr algn="ctr"/>
            <a:r>
              <a:rPr lang="en-US" dirty="0" smtClean="0"/>
              <a:t>1 child &lt; 72 months tested positive in 2013 in Nelson</a:t>
            </a:r>
          </a:p>
        </p:txBody>
      </p:sp>
      <p:graphicFrame>
        <p:nvGraphicFramePr>
          <p:cNvPr id="8" name="Chart 7"/>
          <p:cNvGraphicFramePr>
            <a:graphicFrameLocks/>
          </p:cNvGraphicFramePr>
          <p:nvPr>
            <p:extLst>
              <p:ext uri="{D42A27DB-BD31-4B8C-83A1-F6EECF244321}">
                <p14:modId xmlns:p14="http://schemas.microsoft.com/office/powerpoint/2010/main" val="2621361457"/>
              </p:ext>
            </p:extLst>
          </p:nvPr>
        </p:nvGraphicFramePr>
        <p:xfrm>
          <a:off x="4457700" y="1664732"/>
          <a:ext cx="3848100" cy="45140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833791158"/>
              </p:ext>
            </p:extLst>
          </p:nvPr>
        </p:nvGraphicFramePr>
        <p:xfrm>
          <a:off x="838201" y="1664732"/>
          <a:ext cx="3619499" cy="45836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2885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0"/>
            <a:ext cx="6965245" cy="1447799"/>
          </a:xfrm>
        </p:spPr>
        <p:txBody>
          <a:bodyPr>
            <a:normAutofit fontScale="90000"/>
          </a:bodyPr>
          <a:lstStyle/>
          <a:p>
            <a:r>
              <a:rPr lang="en-US" sz="3800" dirty="0" smtClean="0"/>
              <a:t>Disabled Population-Consumers served by Region 10 CSB in FY 2015</a:t>
            </a:r>
            <a:endParaRPr lang="en-US" sz="3800" dirty="0"/>
          </a:p>
        </p:txBody>
      </p:sp>
      <p:sp>
        <p:nvSpPr>
          <p:cNvPr id="3" name="TextBox 2"/>
          <p:cNvSpPr txBox="1"/>
          <p:nvPr/>
        </p:nvSpPr>
        <p:spPr>
          <a:xfrm>
            <a:off x="762000" y="2108157"/>
            <a:ext cx="7524466" cy="461665"/>
          </a:xfrm>
          <a:prstGeom prst="rect">
            <a:avLst/>
          </a:prstGeom>
          <a:solidFill>
            <a:schemeClr val="accent5">
              <a:lumMod val="60000"/>
              <a:lumOff val="40000"/>
            </a:schemeClr>
          </a:solidFill>
        </p:spPr>
        <p:txBody>
          <a:bodyPr wrap="square" rtlCol="0">
            <a:spAutoFit/>
          </a:bodyPr>
          <a:lstStyle/>
          <a:p>
            <a:r>
              <a:rPr lang="en-US" sz="2400" b="1" dirty="0" smtClean="0"/>
              <a:t>    619 </a:t>
            </a:r>
            <a:r>
              <a:rPr lang="en-US" sz="2000" dirty="0" smtClean="0"/>
              <a:t>persons served</a:t>
            </a:r>
            <a:r>
              <a:rPr lang="en-US" dirty="0" smtClean="0"/>
              <a:t>	       (</a:t>
            </a:r>
            <a:r>
              <a:rPr lang="en-US" sz="2400" b="1" dirty="0" smtClean="0"/>
              <a:t>4.2 % </a:t>
            </a:r>
            <a:r>
              <a:rPr lang="en-US" sz="2000" dirty="0" smtClean="0"/>
              <a:t>of the population)</a:t>
            </a:r>
            <a:endParaRPr lang="en-US" sz="2000" dirty="0"/>
          </a:p>
        </p:txBody>
      </p:sp>
      <p:sp>
        <p:nvSpPr>
          <p:cNvPr id="6" name="TextBox 5"/>
          <p:cNvSpPr txBox="1"/>
          <p:nvPr/>
        </p:nvSpPr>
        <p:spPr>
          <a:xfrm>
            <a:off x="1295400" y="6362464"/>
            <a:ext cx="7162800" cy="276999"/>
          </a:xfrm>
          <a:prstGeom prst="rect">
            <a:avLst/>
          </a:prstGeom>
          <a:solidFill>
            <a:schemeClr val="bg1"/>
          </a:solidFill>
          <a:ln>
            <a:solidFill>
              <a:schemeClr val="accent1"/>
            </a:solidFill>
          </a:ln>
        </p:spPr>
        <p:txBody>
          <a:bodyPr wrap="square" rtlCol="0">
            <a:spAutoFit/>
          </a:bodyPr>
          <a:lstStyle/>
          <a:p>
            <a:pPr algn="r"/>
            <a:r>
              <a:rPr lang="en-US" sz="1200" dirty="0"/>
              <a:t>S</a:t>
            </a:r>
            <a:r>
              <a:rPr lang="en-US" sz="1200" dirty="0" smtClean="0"/>
              <a:t>ources: Region 10 Community Services Board FY 2015 Consumer Report</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3753193014"/>
              </p:ext>
            </p:extLst>
          </p:nvPr>
        </p:nvGraphicFramePr>
        <p:xfrm>
          <a:off x="762000" y="2667000"/>
          <a:ext cx="7696200"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2288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27201" y="2057399"/>
            <a:ext cx="5723468" cy="1565625"/>
          </a:xfrm>
          <a:solidFill>
            <a:schemeClr val="bg1">
              <a:alpha val="58000"/>
            </a:schemeClr>
          </a:solidFill>
          <a:ln w="28575">
            <a:solidFill>
              <a:schemeClr val="tx1"/>
            </a:solidFill>
          </a:ln>
        </p:spPr>
        <p:txBody>
          <a:bodyPr>
            <a:normAutofit/>
          </a:bodyPr>
          <a:lstStyle/>
          <a:p>
            <a:r>
              <a:rPr lang="en-US" sz="4000" dirty="0" smtClean="0">
                <a:solidFill>
                  <a:schemeClr val="tx2"/>
                </a:solidFill>
                <a:latin typeface="+mn-lt"/>
                <a:ea typeface="+mn-ea"/>
                <a:cs typeface="+mn-cs"/>
              </a:rPr>
              <a:t>Housing &amp; Homelessness</a:t>
            </a:r>
            <a:endParaRPr lang="en-US" sz="4000" dirty="0">
              <a:solidFill>
                <a:schemeClr val="tx2"/>
              </a:solidFill>
              <a:latin typeface="+mn-lt"/>
              <a:ea typeface="+mn-ea"/>
              <a:cs typeface="+mn-cs"/>
            </a:endParaRPr>
          </a:p>
        </p:txBody>
      </p:sp>
    </p:spTree>
    <p:extLst>
      <p:ext uri="{BB962C8B-B14F-4D97-AF65-F5344CB8AC3E}">
        <p14:creationId xmlns:p14="http://schemas.microsoft.com/office/powerpoint/2010/main" val="24374688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38200" y="609600"/>
            <a:ext cx="7391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t>Median Year Housing Units Were Built</a:t>
            </a:r>
            <a:endParaRPr lang="en-US" sz="2200" dirty="0"/>
          </a:p>
        </p:txBody>
      </p:sp>
      <p:sp>
        <p:nvSpPr>
          <p:cNvPr id="4" name="Rectangle 3"/>
          <p:cNvSpPr txBox="1">
            <a:spLocks noChangeArrowheads="1"/>
          </p:cNvSpPr>
          <p:nvPr/>
        </p:nvSpPr>
        <p:spPr>
          <a:xfrm>
            <a:off x="823415" y="3124200"/>
            <a:ext cx="7391400" cy="5334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Percent of Housing Units Built in Each Time Period</a:t>
            </a:r>
            <a:r>
              <a:rPr lang="en-US" sz="2200" dirty="0" smtClean="0"/>
              <a:t>, </a:t>
            </a:r>
          </a:p>
          <a:p>
            <a:r>
              <a:rPr lang="en-US" sz="2900" dirty="0" smtClean="0"/>
              <a:t>before 1960-after 2010</a:t>
            </a:r>
            <a:endParaRPr lang="en-US" sz="29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8" name="Diagram 7"/>
          <p:cNvGraphicFramePr/>
          <p:nvPr>
            <p:extLst>
              <p:ext uri="{D42A27DB-BD31-4B8C-83A1-F6EECF244321}">
                <p14:modId xmlns:p14="http://schemas.microsoft.com/office/powerpoint/2010/main" val="1155963318"/>
              </p:ext>
            </p:extLst>
          </p:nvPr>
        </p:nvGraphicFramePr>
        <p:xfrm>
          <a:off x="823415" y="1066800"/>
          <a:ext cx="7543800" cy="1922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hart 6"/>
          <p:cNvGraphicFramePr>
            <a:graphicFrameLocks/>
          </p:cNvGraphicFramePr>
          <p:nvPr>
            <p:extLst>
              <p:ext uri="{D42A27DB-BD31-4B8C-83A1-F6EECF244321}">
                <p14:modId xmlns:p14="http://schemas.microsoft.com/office/powerpoint/2010/main" val="492304150"/>
              </p:ext>
            </p:extLst>
          </p:nvPr>
        </p:nvGraphicFramePr>
        <p:xfrm>
          <a:off x="818866" y="3657600"/>
          <a:ext cx="7563134" cy="25908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8189427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73470101"/>
              </p:ext>
            </p:extLst>
          </p:nvPr>
        </p:nvGraphicFramePr>
        <p:xfrm>
          <a:off x="838200" y="1068506"/>
          <a:ext cx="7543800" cy="2265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t>Owner-Occupied Housing Units</a:t>
            </a:r>
            <a:r>
              <a:rPr lang="en-US" sz="2200" dirty="0" smtClean="0"/>
              <a:t>, 2009-13</a:t>
            </a:r>
            <a:endParaRPr lang="en-US" sz="2200" dirty="0"/>
          </a:p>
        </p:txBody>
      </p:sp>
      <p:sp>
        <p:nvSpPr>
          <p:cNvPr id="4" name="Rectangle 3"/>
          <p:cNvSpPr txBox="1">
            <a:spLocks noChangeArrowheads="1"/>
          </p:cNvSpPr>
          <p:nvPr/>
        </p:nvSpPr>
        <p:spPr>
          <a:xfrm>
            <a:off x="823415" y="3334034"/>
            <a:ext cx="7391400" cy="5334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t>Renter-Occupied Housing Units</a:t>
            </a:r>
            <a:r>
              <a:rPr lang="en-US" sz="2200" dirty="0" smtClean="0"/>
              <a:t>, 2009-13</a:t>
            </a:r>
            <a:endParaRPr lang="en-US" sz="2200" dirty="0"/>
          </a:p>
        </p:txBody>
      </p:sp>
      <p:graphicFrame>
        <p:nvGraphicFramePr>
          <p:cNvPr id="5" name="Diagram 4"/>
          <p:cNvGraphicFramePr/>
          <p:nvPr>
            <p:extLst>
              <p:ext uri="{D42A27DB-BD31-4B8C-83A1-F6EECF244321}">
                <p14:modId xmlns:p14="http://schemas.microsoft.com/office/powerpoint/2010/main" val="1399952408"/>
              </p:ext>
            </p:extLst>
          </p:nvPr>
        </p:nvGraphicFramePr>
        <p:xfrm>
          <a:off x="823415" y="3867434"/>
          <a:ext cx="7543800" cy="2265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spTree>
    <p:extLst>
      <p:ext uri="{BB962C8B-B14F-4D97-AF65-F5344CB8AC3E}">
        <p14:creationId xmlns:p14="http://schemas.microsoft.com/office/powerpoint/2010/main" val="17045026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29877432"/>
              </p:ext>
            </p:extLst>
          </p:nvPr>
        </p:nvGraphicFramePr>
        <p:xfrm>
          <a:off x="838200" y="1066800"/>
          <a:ext cx="7543800" cy="2265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609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b="1" dirty="0" smtClean="0"/>
              <a:t>Vacant Housing Units</a:t>
            </a:r>
            <a:r>
              <a:rPr lang="en-US" sz="2600" dirty="0" smtClean="0"/>
              <a:t>, 2009-13</a:t>
            </a:r>
            <a:endParaRPr lang="en-US" sz="26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7" name="Chart 6"/>
          <p:cNvGraphicFramePr>
            <a:graphicFrameLocks/>
          </p:cNvGraphicFramePr>
          <p:nvPr>
            <p:extLst>
              <p:ext uri="{D42A27DB-BD31-4B8C-83A1-F6EECF244321}">
                <p14:modId xmlns:p14="http://schemas.microsoft.com/office/powerpoint/2010/main" val="3484867477"/>
              </p:ext>
            </p:extLst>
          </p:nvPr>
        </p:nvGraphicFramePr>
        <p:xfrm>
          <a:off x="838200" y="3429000"/>
          <a:ext cx="7543800"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348124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2463573"/>
              </p:ext>
            </p:extLst>
          </p:nvPr>
        </p:nvGraphicFramePr>
        <p:xfrm>
          <a:off x="838200" y="1219200"/>
          <a:ext cx="75438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609600"/>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HUD-Assisted Housing Units</a:t>
            </a:r>
            <a:r>
              <a:rPr lang="en-US" sz="2800" dirty="0" smtClean="0"/>
              <a:t>, </a:t>
            </a:r>
          </a:p>
          <a:p>
            <a:r>
              <a:rPr lang="en-US" sz="2600" dirty="0" smtClean="0"/>
              <a:t>Rate per 10,000 Housing Units, 2013</a:t>
            </a:r>
            <a:endParaRPr lang="en-US" sz="26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8" name="Chart 7"/>
          <p:cNvGraphicFramePr>
            <a:graphicFrameLocks/>
          </p:cNvGraphicFramePr>
          <p:nvPr>
            <p:extLst>
              <p:ext uri="{D42A27DB-BD31-4B8C-83A1-F6EECF244321}">
                <p14:modId xmlns:p14="http://schemas.microsoft.com/office/powerpoint/2010/main" val="1910636604"/>
              </p:ext>
            </p:extLst>
          </p:nvPr>
        </p:nvGraphicFramePr>
        <p:xfrm>
          <a:off x="848436" y="3124200"/>
          <a:ext cx="7533564" cy="3124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961010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61499740"/>
              </p:ext>
            </p:extLst>
          </p:nvPr>
        </p:nvGraphicFramePr>
        <p:xfrm>
          <a:off x="838200" y="1524000"/>
          <a:ext cx="754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914400"/>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100" b="1" dirty="0" smtClean="0"/>
              <a:t>Substandard Housing Units</a:t>
            </a:r>
            <a:r>
              <a:rPr lang="en-US" sz="5100" dirty="0" smtClean="0"/>
              <a:t>, </a:t>
            </a:r>
          </a:p>
          <a:p>
            <a:r>
              <a:rPr lang="en-US" sz="4500" dirty="0" smtClean="0"/>
              <a:t>Percent Occupied Housing Units with </a:t>
            </a:r>
            <a:r>
              <a:rPr lang="en-US" sz="4500" dirty="0"/>
              <a:t>O</a:t>
            </a:r>
            <a:r>
              <a:rPr lang="en-US" sz="4500" dirty="0" smtClean="0"/>
              <a:t>ne or More Substandard Conditions, 2009-13</a:t>
            </a:r>
            <a:endParaRPr lang="en-US" sz="45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7" name="Chart 6"/>
          <p:cNvGraphicFramePr>
            <a:graphicFrameLocks/>
          </p:cNvGraphicFramePr>
          <p:nvPr>
            <p:extLst>
              <p:ext uri="{D42A27DB-BD31-4B8C-83A1-F6EECF244321}">
                <p14:modId xmlns:p14="http://schemas.microsoft.com/office/powerpoint/2010/main" val="1472448635"/>
              </p:ext>
            </p:extLst>
          </p:nvPr>
        </p:nvGraphicFramePr>
        <p:xfrm>
          <a:off x="838200" y="3124200"/>
          <a:ext cx="7543800" cy="304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27292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762000"/>
            <a:ext cx="7620000" cy="533400"/>
          </a:xfrm>
        </p:spPr>
        <p:txBody>
          <a:bodyPr>
            <a:normAutofit fontScale="90000"/>
          </a:bodyPr>
          <a:lstStyle/>
          <a:p>
            <a:r>
              <a:rPr lang="en-US" sz="3200" b="1" dirty="0" smtClean="0"/>
              <a:t> Homelessness in TJHD, </a:t>
            </a:r>
            <a:r>
              <a:rPr lang="en-US" sz="3200" dirty="0" smtClean="0"/>
              <a:t>2004-15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1591282179"/>
              </p:ext>
            </p:extLst>
          </p:nvPr>
        </p:nvGraphicFramePr>
        <p:xfrm>
          <a:off x="762000" y="1295400"/>
          <a:ext cx="7620000" cy="4952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55400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533400"/>
          </a:xfrm>
        </p:spPr>
        <p:txBody>
          <a:bodyPr>
            <a:normAutofit fontScale="90000"/>
          </a:bodyPr>
          <a:lstStyle/>
          <a:p>
            <a:r>
              <a:rPr lang="en-US" sz="3200" b="1" dirty="0" smtClean="0"/>
              <a:t> Homelessness in TJHD, </a:t>
            </a:r>
            <a:r>
              <a:rPr lang="en-US" sz="3200" dirty="0" smtClean="0"/>
              <a:t>2015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4068882625"/>
              </p:ext>
            </p:extLst>
          </p:nvPr>
        </p:nvGraphicFramePr>
        <p:xfrm>
          <a:off x="838200" y="1143000"/>
          <a:ext cx="7467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67033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533400"/>
          </a:xfrm>
        </p:spPr>
        <p:txBody>
          <a:bodyPr>
            <a:normAutofit fontScale="90000"/>
          </a:bodyPr>
          <a:lstStyle/>
          <a:p>
            <a:r>
              <a:rPr lang="en-US" sz="3200" b="1" dirty="0" smtClean="0"/>
              <a:t> Homelessness in TJHD, </a:t>
            </a:r>
            <a:r>
              <a:rPr lang="en-US" sz="3200" dirty="0" smtClean="0"/>
              <a:t>2012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3783335739"/>
              </p:ext>
            </p:extLst>
          </p:nvPr>
        </p:nvGraphicFramePr>
        <p:xfrm>
          <a:off x="762000" y="1066800"/>
          <a:ext cx="7924800" cy="5186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0373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838200"/>
          </a:xfrm>
        </p:spPr>
        <p:txBody>
          <a:bodyPr>
            <a:normAutofit fontScale="90000"/>
          </a:bodyPr>
          <a:lstStyle/>
          <a:p>
            <a:r>
              <a:rPr lang="en-US" sz="3200" b="1" dirty="0" smtClean="0"/>
              <a:t> Number of Persons in HUD-defined Permanent Housing, </a:t>
            </a:r>
            <a:r>
              <a:rPr lang="en-US" sz="3200" dirty="0" smtClean="0"/>
              <a:t>2013-15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3524543914"/>
              </p:ext>
            </p:extLst>
          </p:nvPr>
        </p:nvGraphicFramePr>
        <p:xfrm>
          <a:off x="914400" y="1219200"/>
          <a:ext cx="7391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2563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96200" cy="1143000"/>
          </a:xfrm>
        </p:spPr>
        <p:txBody>
          <a:bodyPr>
            <a:normAutofit fontScale="90000"/>
          </a:bodyPr>
          <a:lstStyle/>
          <a:p>
            <a:r>
              <a:rPr lang="fr-FR" sz="3600" b="1" dirty="0" smtClean="0"/>
              <a:t>Medicaid </a:t>
            </a:r>
            <a:r>
              <a:rPr lang="en-US" sz="3600" b="1" dirty="0" smtClean="0"/>
              <a:t>Enrollment</a:t>
            </a:r>
            <a:r>
              <a:rPr lang="fr-FR" sz="3200" dirty="0"/>
              <a:t/>
            </a:r>
            <a:br>
              <a:rPr lang="fr-FR" sz="3200" dirty="0"/>
            </a:br>
            <a:r>
              <a:rPr lang="fr-FR" sz="2800" dirty="0"/>
              <a:t> </a:t>
            </a:r>
            <a:r>
              <a:rPr lang="fr-FR" sz="2800" dirty="0" smtClean="0"/>
              <a:t>Percent of Population </a:t>
            </a:r>
            <a:r>
              <a:rPr lang="en-US" sz="2800" dirty="0" smtClean="0"/>
              <a:t>Enrolled</a:t>
            </a:r>
            <a:r>
              <a:rPr lang="fr-FR" sz="2800" dirty="0" smtClean="0"/>
              <a:t>, State FY 2015</a:t>
            </a:r>
            <a:endParaRPr lang="en-US" sz="2800" dirty="0"/>
          </a:p>
        </p:txBody>
      </p:sp>
      <p:sp>
        <p:nvSpPr>
          <p:cNvPr id="6" name="TextBox 1"/>
          <p:cNvSpPr txBox="1"/>
          <p:nvPr/>
        </p:nvSpPr>
        <p:spPr>
          <a:xfrm>
            <a:off x="5257800" y="6477001"/>
            <a:ext cx="3200400" cy="348286"/>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a:t>
            </a:r>
            <a:r>
              <a:rPr lang="en-US" sz="1200" dirty="0"/>
              <a:t>: DSS. Local DSS FY 2015 Profile</a:t>
            </a:r>
            <a:endParaRPr lang="en-US" sz="1200" i="0" baseline="0" dirty="0">
              <a:latin typeface="+mn-lt"/>
              <a:ea typeface="+mn-ea"/>
              <a:cs typeface="+mn-cs"/>
            </a:endParaRPr>
          </a:p>
          <a:p>
            <a:pPr algn="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1582556592"/>
              </p:ext>
            </p:extLst>
          </p:nvPr>
        </p:nvGraphicFramePr>
        <p:xfrm>
          <a:off x="838200" y="1600200"/>
          <a:ext cx="7467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749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1143000"/>
            <a:ext cx="7620000" cy="533400"/>
          </a:xfrm>
        </p:spPr>
        <p:txBody>
          <a:bodyPr>
            <a:noAutofit/>
          </a:bodyPr>
          <a:lstStyle/>
          <a:p>
            <a:r>
              <a:rPr lang="en-US" sz="3800" b="1" dirty="0" smtClean="0"/>
              <a:t> Rabies</a:t>
            </a:r>
            <a:endParaRPr lang="en-US" sz="38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2" name="TextBox 1"/>
          <p:cNvSpPr txBox="1"/>
          <p:nvPr/>
        </p:nvSpPr>
        <p:spPr>
          <a:xfrm>
            <a:off x="914400" y="1960167"/>
            <a:ext cx="7429500" cy="1077218"/>
          </a:xfrm>
          <a:prstGeom prst="rect">
            <a:avLst/>
          </a:prstGeom>
          <a:noFill/>
        </p:spPr>
        <p:txBody>
          <a:bodyPr wrap="square" rtlCol="0">
            <a:spAutoFit/>
          </a:bodyPr>
          <a:lstStyle/>
          <a:p>
            <a:r>
              <a:rPr lang="en-US" sz="2400" b="1" dirty="0" smtClean="0"/>
              <a:t>What is it?</a:t>
            </a:r>
          </a:p>
          <a:p>
            <a:pPr marL="285750" indent="-285750">
              <a:buFont typeface="Arial" panose="020B0604020202020204" pitchFamily="34" charset="0"/>
              <a:buChar char="•"/>
            </a:pPr>
            <a:r>
              <a:rPr lang="en-US" sz="2000" dirty="0" smtClean="0"/>
              <a:t>A viral disease that affects the nervous system of mammals</a:t>
            </a:r>
          </a:p>
        </p:txBody>
      </p:sp>
      <p:sp>
        <p:nvSpPr>
          <p:cNvPr id="3" name="TextBox 2"/>
          <p:cNvSpPr txBox="1"/>
          <p:nvPr/>
        </p:nvSpPr>
        <p:spPr>
          <a:xfrm>
            <a:off x="914400" y="3581400"/>
            <a:ext cx="7429500" cy="1661993"/>
          </a:xfrm>
          <a:prstGeom prst="rect">
            <a:avLst/>
          </a:prstGeom>
          <a:noFill/>
        </p:spPr>
        <p:txBody>
          <a:bodyPr wrap="square" rtlCol="0">
            <a:spAutoFit/>
          </a:bodyPr>
          <a:lstStyle/>
          <a:p>
            <a:r>
              <a:rPr lang="en-US" sz="2400" b="1" dirty="0" smtClean="0"/>
              <a:t>How could you catch it?</a:t>
            </a:r>
          </a:p>
          <a:p>
            <a:pPr marL="285750" indent="-285750">
              <a:buFont typeface="Arial" panose="020B0604020202020204" pitchFamily="34" charset="0"/>
              <a:buChar char="•"/>
            </a:pPr>
            <a:r>
              <a:rPr lang="en-US" sz="2000" dirty="0" smtClean="0"/>
              <a:t>Through </a:t>
            </a:r>
            <a:r>
              <a:rPr lang="en-US" sz="2000" dirty="0"/>
              <a:t>a bite </a:t>
            </a:r>
            <a:endParaRPr lang="en-US" sz="2000" dirty="0" smtClean="0"/>
          </a:p>
          <a:p>
            <a:pPr marL="285750" indent="-285750">
              <a:buFont typeface="Arial" panose="020B0604020202020204" pitchFamily="34" charset="0"/>
              <a:buChar char="•"/>
            </a:pPr>
            <a:r>
              <a:rPr lang="en-US" sz="2000" dirty="0"/>
              <a:t>O</a:t>
            </a:r>
            <a:r>
              <a:rPr lang="en-US" sz="2000" dirty="0" smtClean="0"/>
              <a:t>r </a:t>
            </a:r>
            <a:r>
              <a:rPr lang="en-US" sz="2000" dirty="0"/>
              <a:t>by getting saliva or brain tissue </a:t>
            </a:r>
            <a:r>
              <a:rPr lang="en-US" sz="2000" dirty="0" smtClean="0"/>
              <a:t>from an infected mammal in </a:t>
            </a:r>
            <a:r>
              <a:rPr lang="en-US" sz="2000" dirty="0"/>
              <a:t>a wound /</a:t>
            </a:r>
            <a:r>
              <a:rPr lang="en-US" sz="2000" dirty="0" smtClean="0"/>
              <a:t> </a:t>
            </a:r>
            <a:r>
              <a:rPr lang="en-US" sz="2000" dirty="0"/>
              <a:t>in the eye </a:t>
            </a:r>
            <a:r>
              <a:rPr lang="en-US" sz="2000" dirty="0" smtClean="0"/>
              <a:t>/mouth</a:t>
            </a:r>
            <a:r>
              <a:rPr lang="en-US" sz="2000" dirty="0"/>
              <a:t>. </a:t>
            </a:r>
          </a:p>
          <a:p>
            <a:endParaRPr lang="en-US" dirty="0"/>
          </a:p>
        </p:txBody>
      </p:sp>
      <p:sp>
        <p:nvSpPr>
          <p:cNvPr id="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Tree>
    <p:extLst>
      <p:ext uri="{BB962C8B-B14F-4D97-AF65-F5344CB8AC3E}">
        <p14:creationId xmlns:p14="http://schemas.microsoft.com/office/powerpoint/2010/main" val="1442774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10252" y="632138"/>
            <a:ext cx="7620000" cy="533400"/>
          </a:xfrm>
        </p:spPr>
        <p:txBody>
          <a:bodyPr>
            <a:noAutofit/>
          </a:bodyPr>
          <a:lstStyle/>
          <a:p>
            <a:r>
              <a:rPr lang="en-US" sz="3800" b="1" dirty="0" smtClean="0"/>
              <a:t> Rabies</a:t>
            </a:r>
            <a:endParaRPr lang="en-US" sz="38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3" name="TextBox 2"/>
          <p:cNvSpPr txBox="1"/>
          <p:nvPr/>
        </p:nvSpPr>
        <p:spPr>
          <a:xfrm>
            <a:off x="685800" y="1192667"/>
            <a:ext cx="7644452" cy="5216813"/>
          </a:xfrm>
          <a:prstGeom prst="rect">
            <a:avLst/>
          </a:prstGeom>
          <a:noFill/>
        </p:spPr>
        <p:txBody>
          <a:bodyPr wrap="square" rtlCol="0">
            <a:spAutoFit/>
          </a:bodyPr>
          <a:lstStyle/>
          <a:p>
            <a:pPr>
              <a:lnSpc>
                <a:spcPct val="150000"/>
              </a:lnSpc>
            </a:pPr>
            <a:r>
              <a:rPr lang="en-US" sz="2200" u="sng" dirty="0" smtClean="0"/>
              <a:t>What you can do to help control Rabies</a:t>
            </a:r>
            <a:r>
              <a:rPr lang="en-US" sz="2200" dirty="0" smtClean="0"/>
              <a:t>:</a:t>
            </a:r>
          </a:p>
          <a:p>
            <a:pPr marL="285750" indent="-285750">
              <a:buFont typeface="Arial" panose="020B0604020202020204" pitchFamily="34" charset="0"/>
              <a:buChar char="•"/>
            </a:pPr>
            <a:r>
              <a:rPr lang="en-US" sz="2000" b="1" dirty="0" smtClean="0"/>
              <a:t>Vaccinate</a:t>
            </a:r>
            <a:r>
              <a:rPr lang="en-US" sz="2000" dirty="0" smtClean="0"/>
              <a:t> pets </a:t>
            </a:r>
            <a:r>
              <a:rPr lang="en-US" sz="2000" dirty="0"/>
              <a:t>and </a:t>
            </a:r>
            <a:r>
              <a:rPr lang="en-US" sz="2000" dirty="0" smtClean="0"/>
              <a:t>livestock</a:t>
            </a:r>
            <a:r>
              <a:rPr lang="en-US" sz="2000" dirty="0"/>
              <a:t>. </a:t>
            </a:r>
            <a:r>
              <a:rPr lang="en-US" sz="2000" dirty="0" smtClean="0"/>
              <a:t> </a:t>
            </a:r>
          </a:p>
          <a:p>
            <a:endParaRPr lang="en-US" sz="2000" dirty="0"/>
          </a:p>
          <a:p>
            <a:pPr marL="285750" indent="-285750">
              <a:buFont typeface="Arial" panose="020B0604020202020204" pitchFamily="34" charset="0"/>
              <a:buChar char="•"/>
            </a:pPr>
            <a:r>
              <a:rPr lang="en-US" sz="2000" b="1" dirty="0"/>
              <a:t>If</a:t>
            </a:r>
            <a:r>
              <a:rPr lang="en-US" sz="2000" dirty="0"/>
              <a:t> your </a:t>
            </a:r>
            <a:r>
              <a:rPr lang="en-US" sz="2000" b="1" dirty="0"/>
              <a:t>pet is attacked or bitten by a wild animal, report it</a:t>
            </a:r>
            <a:r>
              <a:rPr lang="en-US" sz="2000" dirty="0"/>
              <a:t> to the local health or animal control authorities. </a:t>
            </a:r>
            <a:endParaRPr lang="en-US" sz="2000" dirty="0" smtClean="0"/>
          </a:p>
          <a:p>
            <a:endParaRPr lang="en-US" sz="2000" dirty="0" smtClean="0"/>
          </a:p>
          <a:p>
            <a:pPr marL="285750" indent="-285750">
              <a:buFont typeface="Arial" panose="020B0604020202020204" pitchFamily="34" charset="0"/>
              <a:buChar char="•"/>
            </a:pPr>
            <a:r>
              <a:rPr lang="en-US" sz="2000" b="1" dirty="0" smtClean="0"/>
              <a:t>Do </a:t>
            </a:r>
            <a:r>
              <a:rPr lang="en-US" sz="2000" b="1" dirty="0"/>
              <a:t>not leave garbage or pet food outside</a:t>
            </a:r>
            <a:r>
              <a:rPr lang="en-US" sz="2000" dirty="0"/>
              <a:t>. It may attract wild or stray animals. </a:t>
            </a:r>
            <a:endParaRPr lang="en-US" sz="2000" dirty="0" smtClean="0"/>
          </a:p>
          <a:p>
            <a:endParaRPr lang="en-US" sz="2000" dirty="0"/>
          </a:p>
          <a:p>
            <a:pPr marL="285750" indent="-285750">
              <a:buFont typeface="Arial" panose="020B0604020202020204" pitchFamily="34" charset="0"/>
              <a:buChar char="•"/>
            </a:pPr>
            <a:r>
              <a:rPr lang="en-US" sz="2000" dirty="0" smtClean="0"/>
              <a:t>Enjoy </a:t>
            </a:r>
            <a:r>
              <a:rPr lang="en-US" sz="2000" dirty="0"/>
              <a:t>all wild animals from a distance, </a:t>
            </a:r>
            <a:r>
              <a:rPr lang="en-US" sz="2000" b="1" dirty="0"/>
              <a:t>even if they seem</a:t>
            </a:r>
            <a:r>
              <a:rPr lang="en-US" sz="2000" dirty="0"/>
              <a:t> </a:t>
            </a:r>
            <a:r>
              <a:rPr lang="en-US" sz="2000" b="1" dirty="0"/>
              <a:t>friendly</a:t>
            </a:r>
            <a:r>
              <a:rPr lang="en-US" sz="2000" dirty="0"/>
              <a:t>. </a:t>
            </a:r>
            <a:endParaRPr lang="en-US" sz="2000" dirty="0" smtClean="0"/>
          </a:p>
          <a:p>
            <a:pPr marL="742950" lvl="1" indent="-285750">
              <a:buFont typeface="Arial" panose="020B0604020202020204" pitchFamily="34" charset="0"/>
              <a:buChar char="•"/>
            </a:pPr>
            <a:r>
              <a:rPr lang="en-US" sz="2000" dirty="0" smtClean="0"/>
              <a:t>A </a:t>
            </a:r>
            <a:r>
              <a:rPr lang="en-US" sz="2000" dirty="0"/>
              <a:t>rabid animal sometimes acts tame. </a:t>
            </a:r>
            <a:endParaRPr lang="en-US" sz="2000" dirty="0" smtClean="0"/>
          </a:p>
          <a:p>
            <a:pPr lvl="1"/>
            <a:endParaRPr lang="en-US" sz="2000" dirty="0" smtClean="0"/>
          </a:p>
          <a:p>
            <a:pPr marL="285750" indent="-285750">
              <a:buFont typeface="Arial" panose="020B0604020202020204" pitchFamily="34" charset="0"/>
              <a:buChar char="•"/>
            </a:pPr>
            <a:r>
              <a:rPr lang="en-US" sz="2000" b="1" dirty="0" smtClean="0"/>
              <a:t>If </a:t>
            </a:r>
            <a:r>
              <a:rPr lang="en-US" sz="2000" b="1" dirty="0"/>
              <a:t>you see an animal acting strangely, report it to your local animal control department and do not go near it yourself</a:t>
            </a:r>
            <a:r>
              <a:rPr lang="en-US" sz="2000" dirty="0"/>
              <a:t>. </a:t>
            </a:r>
          </a:p>
        </p:txBody>
      </p:sp>
      <p:sp>
        <p:nvSpPr>
          <p:cNvPr id="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Tree>
    <p:extLst>
      <p:ext uri="{BB962C8B-B14F-4D97-AF65-F5344CB8AC3E}">
        <p14:creationId xmlns:p14="http://schemas.microsoft.com/office/powerpoint/2010/main" val="7886111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533400"/>
          </a:xfrm>
        </p:spPr>
        <p:txBody>
          <a:bodyPr>
            <a:normAutofit fontScale="90000"/>
          </a:bodyPr>
          <a:lstStyle/>
          <a:p>
            <a:r>
              <a:rPr lang="en-US" sz="3200" b="1" dirty="0" smtClean="0"/>
              <a:t> Rabies</a:t>
            </a:r>
            <a:endParaRPr lang="en-US" sz="3200" dirty="0"/>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3" name="TextBox 2"/>
          <p:cNvSpPr txBox="1"/>
          <p:nvPr/>
        </p:nvSpPr>
        <p:spPr>
          <a:xfrm>
            <a:off x="777922" y="1108531"/>
            <a:ext cx="7604078" cy="5139869"/>
          </a:xfrm>
          <a:prstGeom prst="rect">
            <a:avLst/>
          </a:prstGeom>
          <a:noFill/>
        </p:spPr>
        <p:txBody>
          <a:bodyPr wrap="square" rtlCol="0">
            <a:spAutoFit/>
          </a:bodyPr>
          <a:lstStyle/>
          <a:p>
            <a:r>
              <a:rPr lang="en-US" sz="2400" b="1" u="sng" dirty="0" smtClean="0"/>
              <a:t>What to do if you get bitten by an animal:</a:t>
            </a:r>
          </a:p>
          <a:p>
            <a:pPr marL="285750" indent="-285750">
              <a:buFont typeface="Arial" panose="020B0604020202020204" pitchFamily="34" charset="0"/>
              <a:buChar char="•"/>
            </a:pPr>
            <a:r>
              <a:rPr lang="en-US" b="1" dirty="0" smtClean="0"/>
              <a:t>Wash</a:t>
            </a:r>
            <a:r>
              <a:rPr lang="en-US" dirty="0" smtClean="0"/>
              <a:t> </a:t>
            </a:r>
            <a:r>
              <a:rPr lang="en-US" dirty="0"/>
              <a:t>the wound thoroughly with soap and lots of water. </a:t>
            </a:r>
            <a:endParaRPr lang="en-US" dirty="0" smtClean="0"/>
          </a:p>
          <a:p>
            <a:endParaRPr lang="en-US" sz="1000" dirty="0" smtClean="0"/>
          </a:p>
          <a:p>
            <a:pPr marL="285750" indent="-285750">
              <a:buFont typeface="Arial" panose="020B0604020202020204" pitchFamily="34" charset="0"/>
              <a:buChar char="•"/>
            </a:pPr>
            <a:r>
              <a:rPr lang="en-US" dirty="0" smtClean="0"/>
              <a:t>Give </a:t>
            </a:r>
            <a:r>
              <a:rPr lang="en-US" dirty="0"/>
              <a:t>first aid as you would for any wound. </a:t>
            </a:r>
            <a:endParaRPr lang="en-US" dirty="0" smtClean="0"/>
          </a:p>
          <a:p>
            <a:endParaRPr lang="en-US" sz="1000" dirty="0"/>
          </a:p>
          <a:p>
            <a:pPr marL="285750" indent="-285750">
              <a:buFont typeface="Arial" panose="020B0604020202020204" pitchFamily="34" charset="0"/>
              <a:buChar char="•"/>
            </a:pPr>
            <a:r>
              <a:rPr lang="en-US" b="1" dirty="0"/>
              <a:t>If possible, capture </a:t>
            </a:r>
            <a:r>
              <a:rPr lang="en-US" dirty="0"/>
              <a:t>the animal under a large box or can, or at least </a:t>
            </a:r>
            <a:r>
              <a:rPr lang="en-US" b="1" dirty="0"/>
              <a:t>identify it </a:t>
            </a:r>
            <a:r>
              <a:rPr lang="en-US" dirty="0"/>
              <a:t>before it runs away. </a:t>
            </a:r>
            <a:endParaRPr lang="en-US" dirty="0" smtClean="0"/>
          </a:p>
          <a:p>
            <a:endParaRPr lang="en-US" sz="1000" dirty="0" smtClean="0"/>
          </a:p>
          <a:p>
            <a:pPr marL="285750" indent="-285750">
              <a:buFont typeface="Arial" panose="020B0604020202020204" pitchFamily="34" charset="0"/>
              <a:buChar char="•"/>
            </a:pPr>
            <a:r>
              <a:rPr lang="en-US" b="1" dirty="0" smtClean="0"/>
              <a:t>Don't </a:t>
            </a:r>
            <a:r>
              <a:rPr lang="en-US" b="1" dirty="0"/>
              <a:t>try to pick the animal up. </a:t>
            </a:r>
            <a:endParaRPr lang="en-US" b="1" dirty="0" smtClean="0"/>
          </a:p>
          <a:p>
            <a:endParaRPr lang="en-US" sz="1000" b="1" dirty="0" smtClean="0"/>
          </a:p>
          <a:p>
            <a:pPr marL="285750" indent="-285750">
              <a:buFont typeface="Arial" panose="020B0604020202020204" pitchFamily="34" charset="0"/>
              <a:buChar char="•"/>
            </a:pPr>
            <a:r>
              <a:rPr lang="en-US" b="1" dirty="0" smtClean="0"/>
              <a:t>Call </a:t>
            </a:r>
            <a:r>
              <a:rPr lang="en-US" b="1" dirty="0"/>
              <a:t>an animal control or law enforcement officer</a:t>
            </a:r>
            <a:r>
              <a:rPr lang="en-US" dirty="0"/>
              <a:t> to come get it. </a:t>
            </a:r>
            <a:endParaRPr lang="en-US" dirty="0" smtClean="0"/>
          </a:p>
          <a:p>
            <a:endParaRPr lang="en-US" sz="1000" dirty="0" smtClean="0"/>
          </a:p>
          <a:p>
            <a:pPr marL="285750" indent="-285750">
              <a:buFont typeface="Arial" panose="020B0604020202020204" pitchFamily="34" charset="0"/>
              <a:buChar char="•"/>
            </a:pPr>
            <a:r>
              <a:rPr lang="en-US" b="1" dirty="0"/>
              <a:t>N</a:t>
            </a:r>
            <a:r>
              <a:rPr lang="en-US" b="1" dirty="0" smtClean="0"/>
              <a:t>otify </a:t>
            </a:r>
            <a:r>
              <a:rPr lang="en-US" b="1" dirty="0"/>
              <a:t>your family doctor immediately</a:t>
            </a:r>
            <a:r>
              <a:rPr lang="en-US" dirty="0"/>
              <a:t> and explain how you got the bite. </a:t>
            </a:r>
            <a:endParaRPr lang="en-US" dirty="0" smtClean="0"/>
          </a:p>
          <a:p>
            <a:endParaRPr lang="en-US" sz="1000" dirty="0" smtClean="0"/>
          </a:p>
          <a:p>
            <a:pPr marL="285750" indent="-285750">
              <a:buFont typeface="Arial" panose="020B0604020202020204" pitchFamily="34" charset="0"/>
              <a:buChar char="•"/>
            </a:pPr>
            <a:r>
              <a:rPr lang="en-US" dirty="0" smtClean="0"/>
              <a:t>Your </a:t>
            </a:r>
            <a:r>
              <a:rPr lang="en-US" dirty="0"/>
              <a:t>doctor will want to know if the animal has been captured. </a:t>
            </a:r>
            <a:endParaRPr lang="en-US" dirty="0" smtClean="0"/>
          </a:p>
          <a:p>
            <a:pPr marL="285750" indent="-285750">
              <a:buFont typeface="Arial" panose="020B0604020202020204" pitchFamily="34" charset="0"/>
              <a:buChar char="•"/>
            </a:pPr>
            <a:r>
              <a:rPr lang="en-US" b="1" dirty="0" smtClean="0"/>
              <a:t>If </a:t>
            </a:r>
            <a:r>
              <a:rPr lang="en-US" b="1" dirty="0"/>
              <a:t>necessary, your doctor will give the anti-rabies treatment </a:t>
            </a:r>
            <a:r>
              <a:rPr lang="en-US" dirty="0"/>
              <a:t>recommended by the United States Public Health Service. </a:t>
            </a:r>
            <a:endParaRPr lang="en-US" dirty="0" smtClean="0"/>
          </a:p>
          <a:p>
            <a:endParaRPr lang="en-US" sz="1000" dirty="0"/>
          </a:p>
          <a:p>
            <a:pPr marL="285750" indent="-285750">
              <a:buFont typeface="Arial" panose="020B0604020202020204" pitchFamily="34" charset="0"/>
              <a:buChar char="•"/>
            </a:pPr>
            <a:r>
              <a:rPr lang="en-US" b="1" dirty="0" smtClean="0"/>
              <a:t>Report </a:t>
            </a:r>
            <a:r>
              <a:rPr lang="en-US" b="1" dirty="0"/>
              <a:t>the bite to the local health department.  </a:t>
            </a:r>
          </a:p>
        </p:txBody>
      </p:sp>
      <p:sp>
        <p:nvSpPr>
          <p:cNvPr id="7"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Tree>
    <p:extLst>
      <p:ext uri="{BB962C8B-B14F-4D97-AF65-F5344CB8AC3E}">
        <p14:creationId xmlns:p14="http://schemas.microsoft.com/office/powerpoint/2010/main" val="2889848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762000"/>
          </a:xfrm>
        </p:spPr>
        <p:txBody>
          <a:bodyPr>
            <a:normAutofit fontScale="90000"/>
          </a:bodyPr>
          <a:lstStyle/>
          <a:p>
            <a:r>
              <a:rPr lang="en-US" sz="3200" b="1" dirty="0" smtClean="0"/>
              <a:t>Rabies Positive Animals in VA, </a:t>
            </a:r>
            <a:r>
              <a:rPr lang="en-US" sz="3200" dirty="0" smtClean="0"/>
              <a:t>1945-2013</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47"/>
          <a:stretch/>
        </p:blipFill>
        <p:spPr bwMode="auto">
          <a:xfrm>
            <a:off x="1143000" y="1244247"/>
            <a:ext cx="7010400" cy="5004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517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762000"/>
          </a:xfrm>
        </p:spPr>
        <p:txBody>
          <a:bodyPr>
            <a:normAutofit/>
          </a:bodyPr>
          <a:lstStyle/>
          <a:p>
            <a:r>
              <a:rPr lang="en-US" sz="3200" b="1" dirty="0" smtClean="0"/>
              <a:t> Rabies Positive Animals, </a:t>
            </a:r>
            <a:r>
              <a:rPr lang="en-US" sz="3200" dirty="0" smtClean="0"/>
              <a:t>2010-15</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2512649447"/>
              </p:ext>
            </p:extLst>
          </p:nvPr>
        </p:nvGraphicFramePr>
        <p:xfrm>
          <a:off x="838200" y="1219200"/>
          <a:ext cx="75438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5902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1066800"/>
          </a:xfrm>
        </p:spPr>
        <p:txBody>
          <a:bodyPr>
            <a:normAutofit/>
          </a:bodyPr>
          <a:lstStyle/>
          <a:p>
            <a:r>
              <a:rPr lang="en-US" sz="3200" b="1" dirty="0" smtClean="0"/>
              <a:t>Type of Animal Positive for Rabies, </a:t>
            </a:r>
            <a:r>
              <a:rPr lang="en-US" sz="3200" dirty="0" smtClean="0"/>
              <a:t>2015</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3940682421"/>
              </p:ext>
            </p:extLst>
          </p:nvPr>
        </p:nvGraphicFramePr>
        <p:xfrm>
          <a:off x="762000" y="1600200"/>
          <a:ext cx="7620000" cy="46140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23592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1066800"/>
          </a:xfrm>
        </p:spPr>
        <p:txBody>
          <a:bodyPr>
            <a:normAutofit/>
          </a:bodyPr>
          <a:lstStyle/>
          <a:p>
            <a:r>
              <a:rPr lang="en-US" sz="3200" b="1" dirty="0" smtClean="0"/>
              <a:t>Rabies in Humans</a:t>
            </a:r>
            <a:endParaRPr lang="en-US" sz="3200" dirty="0"/>
          </a:p>
        </p:txBody>
      </p:sp>
      <p:sp>
        <p:nvSpPr>
          <p:cNvPr id="305159" name="Text Box 7"/>
          <p:cNvSpPr txBox="1">
            <a:spLocks noChangeArrowheads="1"/>
          </p:cNvSpPr>
          <p:nvPr/>
        </p:nvSpPr>
        <p:spPr bwMode="auto">
          <a:xfrm>
            <a:off x="990600" y="6477000"/>
            <a:ext cx="73914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a:t>
            </a:r>
            <a:r>
              <a:rPr lang="en-US" sz="1200" dirty="0" smtClean="0"/>
              <a:t>Virginia Department </a:t>
            </a:r>
            <a:r>
              <a:rPr lang="en-US" sz="1200" dirty="0"/>
              <a:t>of Health, Department of Environmental Epidemiology</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sp>
        <p:nvSpPr>
          <p:cNvPr id="2" name="TextBox 1"/>
          <p:cNvSpPr txBox="1"/>
          <p:nvPr/>
        </p:nvSpPr>
        <p:spPr>
          <a:xfrm>
            <a:off x="1295400" y="1752600"/>
            <a:ext cx="6553200" cy="3785652"/>
          </a:xfrm>
          <a:prstGeom prst="rect">
            <a:avLst/>
          </a:prstGeom>
          <a:noFill/>
        </p:spPr>
        <p:txBody>
          <a:bodyPr wrap="square" rtlCol="0">
            <a:spAutoFit/>
          </a:bodyPr>
          <a:lstStyle/>
          <a:p>
            <a:r>
              <a:rPr lang="en-US" sz="2000" b="1" dirty="0" smtClean="0"/>
              <a:t>Most recent case </a:t>
            </a:r>
            <a:r>
              <a:rPr lang="en-US" sz="2000" dirty="0" smtClean="0"/>
              <a:t>of </a:t>
            </a:r>
            <a:r>
              <a:rPr lang="en-US" sz="2000" b="1" dirty="0" smtClean="0"/>
              <a:t>rabies in a human in Virginia </a:t>
            </a:r>
            <a:r>
              <a:rPr lang="en-US" sz="2000" dirty="0" smtClean="0"/>
              <a:t>was in </a:t>
            </a:r>
            <a:r>
              <a:rPr lang="en-US" sz="2000" b="1" dirty="0" smtClean="0"/>
              <a:t>2009 </a:t>
            </a:r>
            <a:r>
              <a:rPr lang="en-US" sz="2000" dirty="0" smtClean="0"/>
              <a:t>in</a:t>
            </a:r>
            <a:r>
              <a:rPr lang="en-US" sz="2000" b="1" dirty="0" smtClean="0"/>
              <a:t> Fairfax County</a:t>
            </a:r>
            <a:r>
              <a:rPr lang="en-US" sz="2000" dirty="0" smtClean="0"/>
              <a:t>.</a:t>
            </a:r>
          </a:p>
          <a:p>
            <a:endParaRPr lang="en-US" sz="2000" dirty="0" smtClean="0"/>
          </a:p>
          <a:p>
            <a:pPr marL="285750" indent="-285750">
              <a:buFont typeface="Arial" panose="020B0604020202020204" pitchFamily="34" charset="0"/>
              <a:buChar char="•"/>
            </a:pPr>
            <a:r>
              <a:rPr lang="en-US" sz="2000" dirty="0" smtClean="0"/>
              <a:t>It was fatal</a:t>
            </a:r>
          </a:p>
          <a:p>
            <a:endParaRPr lang="en-US" sz="2000" dirty="0" smtClean="0"/>
          </a:p>
          <a:p>
            <a:pPr marL="285750" indent="-285750">
              <a:buFont typeface="Arial" panose="020B0604020202020204" pitchFamily="34" charset="0"/>
              <a:buChar char="•"/>
            </a:pPr>
            <a:r>
              <a:rPr lang="en-US" sz="2000" dirty="0" smtClean="0"/>
              <a:t>Human contracted rabies from encounter with dog while traveling in India &amp; did not receive PEP when returned to U.S. </a:t>
            </a:r>
          </a:p>
          <a:p>
            <a:endParaRPr lang="en-US" sz="2000" dirty="0" smtClean="0"/>
          </a:p>
          <a:p>
            <a:pPr marL="285750" indent="-285750">
              <a:buFont typeface="Arial" panose="020B0604020202020204" pitchFamily="34" charset="0"/>
              <a:buChar char="•"/>
            </a:pPr>
            <a:r>
              <a:rPr lang="en-US" sz="2000" dirty="0" smtClean="0"/>
              <a:t>For more information on this case:</a:t>
            </a:r>
          </a:p>
          <a:p>
            <a:r>
              <a:rPr lang="en-US" sz="2000" dirty="0">
                <a:hlinkClick r:id="rId3"/>
              </a:rPr>
              <a:t>http://</a:t>
            </a:r>
            <a:r>
              <a:rPr lang="en-US" sz="2000" dirty="0" smtClean="0">
                <a:hlinkClick r:id="rId3"/>
              </a:rPr>
              <a:t>www.cdc.gov/mmwr/preview/mmwrhtml/mm5938a3.htm?s_cid=mm5938a3_w</a:t>
            </a:r>
            <a:r>
              <a:rPr lang="en-US" sz="2000" dirty="0" smtClean="0"/>
              <a:t> </a:t>
            </a:r>
            <a:endParaRPr lang="en-US" sz="2000" dirty="0"/>
          </a:p>
        </p:txBody>
      </p:sp>
    </p:spTree>
    <p:extLst>
      <p:ext uri="{BB962C8B-B14F-4D97-AF65-F5344CB8AC3E}">
        <p14:creationId xmlns:p14="http://schemas.microsoft.com/office/powerpoint/2010/main" val="20822896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2286000"/>
            <a:ext cx="7620000" cy="1143000"/>
          </a:xfrm>
        </p:spPr>
        <p:txBody>
          <a:bodyPr>
            <a:noAutofit/>
          </a:bodyPr>
          <a:lstStyle/>
          <a:p>
            <a:r>
              <a:rPr lang="en-US" sz="4800" b="1" dirty="0" smtClean="0">
                <a:solidFill>
                  <a:schemeClr val="tx1"/>
                </a:solidFill>
              </a:rPr>
              <a:t>Questions ?</a:t>
            </a:r>
            <a:endParaRPr lang="en-US" sz="4800" dirty="0">
              <a:solidFill>
                <a:schemeClr val="tx1"/>
              </a:solidFill>
            </a:endParaRPr>
          </a:p>
        </p:txBody>
      </p:sp>
      <p:sp>
        <p:nvSpPr>
          <p:cNvPr id="5" name="Rectangle 2"/>
          <p:cNvSpPr txBox="1">
            <a:spLocks noChangeArrowheads="1"/>
          </p:cNvSpPr>
          <p:nvPr/>
        </p:nvSpPr>
        <p:spPr>
          <a:xfrm>
            <a:off x="729343" y="4876800"/>
            <a:ext cx="762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t>Contact Info:</a:t>
            </a:r>
          </a:p>
          <a:p>
            <a:r>
              <a:rPr lang="en-US" sz="2400" dirty="0" smtClean="0"/>
              <a:t>Jillian Regan, MPH</a:t>
            </a:r>
          </a:p>
          <a:p>
            <a:r>
              <a:rPr lang="en-US" sz="2400" dirty="0" smtClean="0">
                <a:hlinkClick r:id="rId2"/>
              </a:rPr>
              <a:t>Jillian.Regan@vdh.virginia.gov</a:t>
            </a:r>
            <a:endParaRPr lang="en-US" sz="2400" dirty="0" smtClean="0"/>
          </a:p>
        </p:txBody>
      </p:sp>
    </p:spTree>
    <p:extLst>
      <p:ext uri="{BB962C8B-B14F-4D97-AF65-F5344CB8AC3E}">
        <p14:creationId xmlns:p14="http://schemas.microsoft.com/office/powerpoint/2010/main" val="2565870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p:cNvSpPr>
            <a:spLocks noChangeArrowheads="1"/>
          </p:cNvSpPr>
          <p:nvPr/>
        </p:nvSpPr>
        <p:spPr bwMode="auto">
          <a:xfrm>
            <a:off x="762000" y="1676400"/>
            <a:ext cx="7620000" cy="1470025"/>
          </a:xfrm>
          <a:prstGeom prst="rect">
            <a:avLst/>
          </a:prstGeom>
          <a:solidFill>
            <a:schemeClr val="bg1">
              <a:alpha val="58000"/>
            </a:schemeClr>
          </a:solidFill>
          <a:ln w="28575">
            <a:solidFill>
              <a:schemeClr val="tx1"/>
            </a:solidFill>
            <a:miter lim="800000"/>
            <a:headEnd/>
            <a:tailEnd/>
          </a:ln>
          <a:effectLst/>
        </p:spPr>
        <p:txBody>
          <a:bodyPr anchor="ctr" anchorCtr="1"/>
          <a:lstStyle/>
          <a:p>
            <a:pPr algn="ctr"/>
            <a:r>
              <a:rPr lang="en-US" sz="3100" b="1" dirty="0">
                <a:solidFill>
                  <a:schemeClr val="tx2"/>
                </a:solidFill>
              </a:rPr>
              <a:t>Section </a:t>
            </a:r>
            <a:r>
              <a:rPr lang="en-US" sz="3100" b="1" dirty="0" smtClean="0">
                <a:solidFill>
                  <a:schemeClr val="tx2"/>
                </a:solidFill>
              </a:rPr>
              <a:t>Two: Strengths and Risks in Our Community</a:t>
            </a:r>
            <a:endParaRPr lang="en-US" sz="3100" b="1" dirty="0">
              <a:solidFill>
                <a:schemeClr val="tx2"/>
              </a:solidFill>
            </a:endParaRPr>
          </a:p>
        </p:txBody>
      </p:sp>
      <p:sp>
        <p:nvSpPr>
          <p:cNvPr id="299012" name="Rectangle 4"/>
          <p:cNvSpPr>
            <a:spLocks noChangeArrowheads="1"/>
          </p:cNvSpPr>
          <p:nvPr/>
        </p:nvSpPr>
        <p:spPr bwMode="auto">
          <a:xfrm>
            <a:off x="1981200" y="3352800"/>
            <a:ext cx="4800600" cy="2286000"/>
          </a:xfrm>
          <a:prstGeom prst="rect">
            <a:avLst/>
          </a:prstGeom>
          <a:solidFill>
            <a:schemeClr val="bg1">
              <a:alpha val="58000"/>
            </a:schemeClr>
          </a:solidFill>
          <a:ln w="9525">
            <a:solidFill>
              <a:schemeClr val="tx1"/>
            </a:solidFill>
            <a:miter lim="800000"/>
            <a:headEnd/>
            <a:tailEnd/>
          </a:ln>
          <a:effectLst/>
        </p:spPr>
        <p:txBody>
          <a:bodyPr/>
          <a:lstStyle/>
          <a:p>
            <a:pPr marL="342900" indent="-342900" algn="ctr">
              <a:spcBef>
                <a:spcPct val="20000"/>
              </a:spcBef>
            </a:pPr>
            <a:r>
              <a:rPr lang="en-US" sz="2200" b="1" dirty="0"/>
              <a:t>Community </a:t>
            </a:r>
            <a:r>
              <a:rPr lang="en-US" sz="2200" b="1" dirty="0" smtClean="0"/>
              <a:t>Resources</a:t>
            </a:r>
          </a:p>
          <a:p>
            <a:pPr marL="342900" indent="-342900" algn="ctr">
              <a:spcBef>
                <a:spcPct val="20000"/>
              </a:spcBef>
            </a:pPr>
            <a:r>
              <a:rPr lang="en-US" sz="2200" b="1" dirty="0" smtClean="0"/>
              <a:t>Community Safety</a:t>
            </a:r>
          </a:p>
          <a:p>
            <a:pPr marL="342900" indent="-342900" algn="ctr">
              <a:spcBef>
                <a:spcPct val="20000"/>
              </a:spcBef>
            </a:pPr>
            <a:r>
              <a:rPr lang="en-US" sz="2200" b="1" dirty="0" smtClean="0"/>
              <a:t>Environmental Health Indicators</a:t>
            </a:r>
            <a:endParaRPr lang="en-US" sz="2200" b="1" dirty="0"/>
          </a:p>
        </p:txBody>
      </p:sp>
    </p:spTree>
    <p:extLst>
      <p:ext uri="{BB962C8B-B14F-4D97-AF65-F5344CB8AC3E}">
        <p14:creationId xmlns:p14="http://schemas.microsoft.com/office/powerpoint/2010/main" val="1220675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p:cNvSpPr>
            <a:spLocks noChangeArrowheads="1"/>
          </p:cNvSpPr>
          <p:nvPr/>
        </p:nvSpPr>
        <p:spPr bwMode="auto">
          <a:xfrm>
            <a:off x="1752600" y="2057400"/>
            <a:ext cx="5715000" cy="1447800"/>
          </a:xfrm>
          <a:prstGeom prst="rect">
            <a:avLst/>
          </a:prstGeom>
          <a:solidFill>
            <a:schemeClr val="bg1">
              <a:alpha val="58000"/>
            </a:schemeClr>
          </a:solidFill>
          <a:ln w="28575">
            <a:solidFill>
              <a:schemeClr val="tx1"/>
            </a:solidFill>
            <a:miter lim="800000"/>
            <a:headEnd/>
            <a:tailEnd/>
          </a:ln>
          <a:effectLst/>
        </p:spPr>
        <p:txBody>
          <a:bodyPr anchor="ctr"/>
          <a:lstStyle/>
          <a:p>
            <a:pPr algn="ctr"/>
            <a:r>
              <a:rPr lang="en-US" sz="4000" dirty="0" smtClean="0">
                <a:solidFill>
                  <a:schemeClr val="tx2"/>
                </a:solidFill>
              </a:rPr>
              <a:t>Community Resources</a:t>
            </a:r>
            <a:endParaRPr lang="en-US" sz="4000" dirty="0">
              <a:solidFill>
                <a:schemeClr val="tx2"/>
              </a:solidFill>
            </a:endParaRPr>
          </a:p>
        </p:txBody>
      </p:sp>
    </p:spTree>
    <p:extLst>
      <p:ext uri="{BB962C8B-B14F-4D97-AF65-F5344CB8AC3E}">
        <p14:creationId xmlns:p14="http://schemas.microsoft.com/office/powerpoint/2010/main" val="975311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85800" y="609600"/>
            <a:ext cx="7772400" cy="914400"/>
          </a:xfrm>
        </p:spPr>
        <p:txBody>
          <a:bodyPr>
            <a:normAutofit fontScale="90000"/>
          </a:bodyPr>
          <a:lstStyle/>
          <a:p>
            <a:r>
              <a:rPr lang="fr-FR" sz="3600" b="1" dirty="0" smtClean="0"/>
              <a:t>Public Transportation by the Numbers</a:t>
            </a:r>
            <a:r>
              <a:rPr lang="fr-FR" sz="3200" dirty="0"/>
              <a:t/>
            </a:r>
            <a:br>
              <a:rPr lang="fr-FR" sz="3200" dirty="0"/>
            </a:br>
            <a:endParaRPr lang="en-US" sz="2600" dirty="0"/>
          </a:p>
        </p:txBody>
      </p:sp>
      <p:sp>
        <p:nvSpPr>
          <p:cNvPr id="5" name="TextBox 1"/>
          <p:cNvSpPr txBox="1"/>
          <p:nvPr/>
        </p:nvSpPr>
        <p:spPr>
          <a:xfrm>
            <a:off x="4267200" y="6477001"/>
            <a:ext cx="4191000" cy="30479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fontAlgn="auto">
              <a:spcBef>
                <a:spcPts val="0"/>
              </a:spcBef>
              <a:spcAft>
                <a:spcPts val="0"/>
              </a:spcAft>
              <a:defRPr/>
            </a:pPr>
            <a:r>
              <a:rPr lang="en-US" sz="1200" i="0" baseline="0" dirty="0" smtClean="0">
                <a:latin typeface="+mn-lt"/>
                <a:ea typeface="+mn-ea"/>
                <a:cs typeface="+mn-cs"/>
              </a:rPr>
              <a:t>Source: JAUNT</a:t>
            </a:r>
            <a:endParaRPr lang="en-US" sz="1200" dirty="0"/>
          </a:p>
        </p:txBody>
      </p:sp>
      <p:sp>
        <p:nvSpPr>
          <p:cNvPr id="11" name="Rounded Rectangle 10"/>
          <p:cNvSpPr/>
          <p:nvPr/>
        </p:nvSpPr>
        <p:spPr>
          <a:xfrm>
            <a:off x="2578858" y="2133600"/>
            <a:ext cx="3783842" cy="257999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18,054</a:t>
            </a:r>
          </a:p>
          <a:p>
            <a:pPr algn="ctr"/>
            <a:endParaRPr lang="en-US" sz="3200" dirty="0" smtClean="0">
              <a:solidFill>
                <a:schemeClr val="tx1"/>
              </a:solidFill>
            </a:endParaRPr>
          </a:p>
          <a:p>
            <a:pPr algn="ctr"/>
            <a:r>
              <a:rPr lang="en-US" sz="2800" dirty="0" smtClean="0">
                <a:solidFill>
                  <a:schemeClr val="tx1"/>
                </a:solidFill>
              </a:rPr>
              <a:t>JAUNT Riders with Origin in Nelson in FY 14</a:t>
            </a:r>
          </a:p>
        </p:txBody>
      </p:sp>
    </p:spTree>
    <p:extLst>
      <p:ext uri="{BB962C8B-B14F-4D97-AF65-F5344CB8AC3E}">
        <p14:creationId xmlns:p14="http://schemas.microsoft.com/office/powerpoint/2010/main" val="33003827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7160</TotalTime>
  <Words>4322</Words>
  <Application>Microsoft Office PowerPoint</Application>
  <PresentationFormat>On-screen Show (4:3)</PresentationFormat>
  <Paragraphs>482</Paragraphs>
  <Slides>67</Slides>
  <Notes>53</Notes>
  <HiddenSlides>7</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Pushpin</vt:lpstr>
      <vt:lpstr>Improving Community Health  through Planning and Partnerships</vt:lpstr>
      <vt:lpstr>Things to keep in mind…</vt:lpstr>
      <vt:lpstr>Today we will discuss:</vt:lpstr>
      <vt:lpstr>PowerPoint Presentation</vt:lpstr>
      <vt:lpstr>Disabled Population-Consumers served by Region 10 CSB in FY 2015</vt:lpstr>
      <vt:lpstr>Medicaid Enrollment  Percent of Population Enrolled, State FY 2015</vt:lpstr>
      <vt:lpstr>PowerPoint Presentation</vt:lpstr>
      <vt:lpstr>PowerPoint Presentation</vt:lpstr>
      <vt:lpstr>Public Transportation by the Numbers </vt:lpstr>
      <vt:lpstr>JAUNT Riders  Number of Passengers by Place of Origin, FY 2008-14</vt:lpstr>
      <vt:lpstr>JAUNT Riders by Type  TJHD, FY 2008-14</vt:lpstr>
      <vt:lpstr>Transportation-RideShare  2016</vt:lpstr>
      <vt:lpstr>Percent of Workers Driving Alone to Work 5-Year Averages, 2005-13</vt:lpstr>
      <vt:lpstr>Percent of Workers Who Drive Alone to Work Who Have a Long Commute  ( &gt; or = 30 minutes) 5-Year Averages, 2008-13</vt:lpstr>
      <vt:lpstr>Child Care  Nelson, 2012-14</vt:lpstr>
      <vt:lpstr>Physical Activity Resources in Nelson, 2016</vt:lpstr>
      <vt:lpstr>Percent of Population with Adequate Access to Exercise Opportunities, 2010-13</vt:lpstr>
      <vt:lpstr>Percent of Population Living within ½ mile of a park, 2010</vt:lpstr>
      <vt:lpstr>PowerPoint Presentation</vt:lpstr>
      <vt:lpstr>PowerPoint Presentation</vt:lpstr>
      <vt:lpstr>Child Abuse &amp; Neglect  (Founded Reports), Rates Per 1,000 Children, 5 Year Averages, 2000-13</vt:lpstr>
      <vt:lpstr>Adult Abuse &amp; Neglect  (Founded Reports), Rates Per 1,000 Adults, 3 Year Averages, 2006-13</vt:lpstr>
      <vt:lpstr>Violence in Schools Rates per 1,000 Students, 4-Year Averages, 2008-12</vt:lpstr>
      <vt:lpstr>Domestic Violence Arrest Rate per 1,000 Population 2000-2010</vt:lpstr>
      <vt:lpstr>Family and Intimate Partner Homicide Rate per 100,000 Population, 7-Year Rolling Averages, 1999-2013</vt:lpstr>
      <vt:lpstr>Interactive crime map available,  </vt:lpstr>
      <vt:lpstr>Environmental Health Indicators</vt:lpstr>
      <vt:lpstr>Air Quality, Air Quality Ratings, Charlottesville, 2011-14</vt:lpstr>
      <vt:lpstr>Percent of Population Living within 150 Meters of a Highway, 2010</vt:lpstr>
      <vt:lpstr>Percent of Public Elementary Schools within 150 meters of a highway, 2010</vt:lpstr>
      <vt:lpstr>Air Quality, Number of Days with Ozone Levels Exceeding Standards, 2008</vt:lpstr>
      <vt:lpstr>Watersheds In and around Albemarle &amp; Charlottesville</vt:lpstr>
      <vt:lpstr>Watersheds &amp; Reservoirs Albemarle &amp; Charlottesville</vt:lpstr>
      <vt:lpstr>Numbers of Good &amp; Impaired Streams in Watersheds in TJHD, 2010</vt:lpstr>
      <vt:lpstr>Rivanna Basin, Year</vt:lpstr>
      <vt:lpstr>Number of water quality violations in water systems (both community &amp; non-community) in Nelson, 2006-2015</vt:lpstr>
      <vt:lpstr>Fluoridation in Public Water, Percent of population served by Fluoridated Public Water Systems 2015</vt:lpstr>
      <vt:lpstr>Private Onsite Wells / Sewage</vt:lpstr>
      <vt:lpstr>Private Onsite Wells / Sewage</vt:lpstr>
      <vt:lpstr>Number of Well Permit Applications, 2010-15</vt:lpstr>
      <vt:lpstr>Number of Sewage Permit Applications, 2010-15</vt:lpstr>
      <vt:lpstr>Food Safety</vt:lpstr>
      <vt:lpstr>Food Safety-Restaurant Inspection Reports</vt:lpstr>
      <vt:lpstr>Food Safety</vt:lpstr>
      <vt:lpstr>Food Safety</vt:lpstr>
      <vt:lpstr>Food Environment Index</vt:lpstr>
      <vt:lpstr>Food Stores by Type, 2012</vt:lpstr>
      <vt:lpstr>Lead Exposure</vt:lpstr>
      <vt:lpstr>Elevated Blood Lead Levels, 2005-13</vt:lpstr>
      <vt:lpstr>Housing &amp; Homelessness</vt:lpstr>
      <vt:lpstr>PowerPoint Presentation</vt:lpstr>
      <vt:lpstr>PowerPoint Presentation</vt:lpstr>
      <vt:lpstr>PowerPoint Presentation</vt:lpstr>
      <vt:lpstr>PowerPoint Presentation</vt:lpstr>
      <vt:lpstr>PowerPoint Presentation</vt:lpstr>
      <vt:lpstr> Homelessness in TJHD, 2004-15 </vt:lpstr>
      <vt:lpstr> Homelessness in TJHD, 2015 </vt:lpstr>
      <vt:lpstr> Homelessness in TJHD, 2012 </vt:lpstr>
      <vt:lpstr> Number of Persons in HUD-defined Permanent Housing, 2013-15 </vt:lpstr>
      <vt:lpstr> Rabies</vt:lpstr>
      <vt:lpstr> Rabies</vt:lpstr>
      <vt:lpstr> Rabies</vt:lpstr>
      <vt:lpstr>Rabies Positive Animals in VA, 1945-2013</vt:lpstr>
      <vt:lpstr> Rabies Positive Animals, 2010-15</vt:lpstr>
      <vt:lpstr>Type of Animal Positive for Rabies, 2015</vt:lpstr>
      <vt:lpstr>Rabies in Humans</vt:lpstr>
      <vt:lpstr>Questions ?</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 3 Branding</dc:title>
  <dc:creator>ipc63501</dc:creator>
  <cp:lastModifiedBy>Jillian Regan</cp:lastModifiedBy>
  <cp:revision>392</cp:revision>
  <dcterms:created xsi:type="dcterms:W3CDTF">2015-12-15T18:55:50Z</dcterms:created>
  <dcterms:modified xsi:type="dcterms:W3CDTF">2016-02-23T21:32:55Z</dcterms:modified>
</cp:coreProperties>
</file>