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2.xml" ContentType="application/vnd.openxmlformats-officedocument.drawingml.chart+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0.xml" ContentType="application/vnd.openxmlformats-officedocument.presentationml.notesSlide+xml"/>
  <Override PartName="/ppt/charts/chart8.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notesSlides/notesSlide13.xml" ContentType="application/vnd.openxmlformats-officedocument.presentationml.notesSlide+xml"/>
  <Override PartName="/ppt/charts/chart10.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1.xml" ContentType="application/vnd.openxmlformats-officedocument.drawingml.chart+xml"/>
  <Override PartName="/ppt/notesSlides/notesSlide16.xml" ContentType="application/vnd.openxmlformats-officedocument.presentationml.notesSlide+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4.xml" ContentType="application/vnd.openxmlformats-officedocument.drawingml.chart+xml"/>
  <Override PartName="/ppt/notesSlides/notesSlide20.xml" ContentType="application/vnd.openxmlformats-officedocument.presentationml.notesSlide+xml"/>
  <Override PartName="/ppt/charts/chart15.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6.xml" ContentType="application/vnd.openxmlformats-officedocument.drawingml.chart+xml"/>
  <Override PartName="/ppt/notesSlides/notesSlide23.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24.xml" ContentType="application/vnd.openxmlformats-officedocument.presentationml.notesSlide+xml"/>
  <Override PartName="/ppt/charts/chart19.xml" ContentType="application/vnd.openxmlformats-officedocument.drawingml.chart+xml"/>
  <Override PartName="/ppt/notesSlides/notesSlide25.xml" ContentType="application/vnd.openxmlformats-officedocument.presentationml.notesSlide+xml"/>
  <Override PartName="/ppt/charts/chart20.xml" ContentType="application/vnd.openxmlformats-officedocument.drawingml.chart+xml"/>
  <Override PartName="/ppt/drawings/drawing1.xml" ContentType="application/vnd.openxmlformats-officedocument.drawingml.chartshapes+xml"/>
  <Override PartName="/ppt/notesSlides/notesSlide26.xml" ContentType="application/vnd.openxmlformats-officedocument.presentationml.notesSlide+xml"/>
  <Override PartName="/ppt/charts/chart21.xml" ContentType="application/vnd.openxmlformats-officedocument.drawingml.chart+xml"/>
  <Override PartName="/ppt/notesSlides/notesSlide27.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5.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60" r:id="rId2"/>
    <p:sldId id="262" r:id="rId3"/>
    <p:sldId id="300" r:id="rId4"/>
    <p:sldId id="418" r:id="rId5"/>
    <p:sldId id="419" r:id="rId6"/>
    <p:sldId id="373" r:id="rId7"/>
    <p:sldId id="466" r:id="rId8"/>
    <p:sldId id="467" r:id="rId9"/>
    <p:sldId id="468" r:id="rId10"/>
    <p:sldId id="465" r:id="rId11"/>
    <p:sldId id="469" r:id="rId12"/>
    <p:sldId id="470" r:id="rId13"/>
    <p:sldId id="471" r:id="rId14"/>
    <p:sldId id="427" r:id="rId15"/>
    <p:sldId id="463" r:id="rId16"/>
    <p:sldId id="464" r:id="rId17"/>
    <p:sldId id="430" r:id="rId18"/>
    <p:sldId id="461" r:id="rId19"/>
    <p:sldId id="462" r:id="rId20"/>
    <p:sldId id="374" r:id="rId21"/>
    <p:sldId id="460" r:id="rId22"/>
    <p:sldId id="432" r:id="rId23"/>
    <p:sldId id="458" r:id="rId24"/>
    <p:sldId id="459" r:id="rId25"/>
    <p:sldId id="376" r:id="rId26"/>
    <p:sldId id="453" r:id="rId27"/>
    <p:sldId id="454" r:id="rId28"/>
    <p:sldId id="455" r:id="rId29"/>
    <p:sldId id="456" r:id="rId30"/>
    <p:sldId id="457" r:id="rId31"/>
    <p:sldId id="452" r:id="rId32"/>
    <p:sldId id="379" r:id="rId33"/>
    <p:sldId id="447" r:id="rId34"/>
    <p:sldId id="448" r:id="rId35"/>
    <p:sldId id="449" r:id="rId36"/>
    <p:sldId id="450" r:id="rId37"/>
    <p:sldId id="451" r:id="rId38"/>
    <p:sldId id="384" r:id="rId39"/>
    <p:sldId id="446" r:id="rId40"/>
    <p:sldId id="444" r:id="rId41"/>
    <p:sldId id="445" r:id="rId42"/>
    <p:sldId id="299"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llian Regan" initials="JKR" lastIdx="1" clrIdx="0"/>
  <p:cmAuthor id="1" name="Putnam Ivey" initials="pci"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2514" y="-8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2.2%20Environmental%20Quality\Housing.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3-What%20is%20our%20health%20Status\3.4%20Unintentional%20Injuries\Motor%20Vehicle%20Crashe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qtj86535\Desktop\YRBSS\YRBSS%20for%20VA%20and%20US%202011-13.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qtj86535\Desktop\YRBSS\YRBSS%20for%20VA%20and%20US%202011-13.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3-What%20is%20our%20health%20Status\3.5%20Infectious%20Disease\Communicable%20Disease.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3-What%20is%20our%20health%20Status\3.5%20Infectious%20Disease\Communicable%20Disease.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3-What%20is%20our%20health%20Status\3.5%20Infectious%20Disease\Communicable%20Disease.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3-What%20is%20our%20health%20Status\3.3%20Cancer\Cancer%20Incidence.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3-What%20is%20our%20health%20Status\3.3%20Cancer\Cancer%20Incidence.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3-What%20is%20our%20health%20Status\3.3%20Cancer\Cancer%20Incidence.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3-What%20is%20our%20health%20Status\3.3%20Cancer\Cancer%20Incidenc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qtj86535\Documents\Housing.xlsx" TargetMode="External"/></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Wcs02246\d\CommHealth_CHA%20CHIP\Updated%20Data\Quantitative%20Data\Section%203-What%20is%20our%20health%20Status\3.3%20Cancer\Cancer%20Incidence.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3-What%20is%20our%20health%20Status\3.2%20Leading%20Causes%20of%20Death\Mortality.xlsx" TargetMode="Externa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3.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3-What%20is%20our%20health%20Status\Heroin%20Opioid%20Hospital%20Date%202015-16.xlsx" TargetMode="Externa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5.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3-What%20is%20our%20health%20Status\3.6%20Ambulatory%20Sensitive%20Conditions\PQI%20Hsptl%20Dschrgs%202012%20frm%20VAHthAtl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qtj86535\Documents\Housing.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Cville-Albe%20Citizen%20Survey%20Results%202011-15.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2-Strengths%20and%20risks%20in%20our%20community\Cville-Albe%20Citizen%20Survey%20Results%202011-15.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1-Who%20are%20we%20and%20what%20do%20we%20bring%20to%20the%20table\1.2%20Socioeconomic\Homelessness%20revised%2011.14.14.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1-Who%20are%20we%20and%20what%20do%20we%20bring%20to%20the%20table\1.2%20Socioeconomic\Homelessness%20revised%2011.14.14.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1-Who%20are%20we%20and%20what%20do%20we%20bring%20to%20the%20table\1.2%20Socioeconomic\Homelessness%20revised%2011.14.14.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Wcs02246\d\CommHealth_CHA%20CHIP\Updated%20Data\Quantitative%20Data\Section%203-What%20is%20our%20health%20Status\3.4%20Unintentional%20Injuries\Motor%20Vehicle%20Crash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874095283544097E-2"/>
          <c:y val="8.5223472065991748E-2"/>
          <c:w val="0.88560738619793733"/>
          <c:h val="0.64242144731908513"/>
        </c:manualLayout>
      </c:layout>
      <c:barChart>
        <c:barDir val="col"/>
        <c:grouping val="clustered"/>
        <c:varyColors val="0"/>
        <c:ser>
          <c:idx val="0"/>
          <c:order val="0"/>
          <c:tx>
            <c:strRef>
              <c:f>'Housing Unit Age'!$A$37</c:f>
              <c:strCache>
                <c:ptCount val="1"/>
                <c:pt idx="0">
                  <c:v>Albemarle</c:v>
                </c:pt>
              </c:strCache>
            </c:strRef>
          </c:tx>
          <c:spPr>
            <a:solidFill>
              <a:schemeClr val="accent3"/>
            </a:solidFill>
          </c:spPr>
          <c:invertIfNegative val="0"/>
          <c:dLbls>
            <c:numFmt formatCode="0%" sourceLinked="0"/>
            <c:dLblPos val="outEnd"/>
            <c:showLegendKey val="0"/>
            <c:showVal val="1"/>
            <c:showCatName val="0"/>
            <c:showSerName val="0"/>
            <c:showPercent val="0"/>
            <c:showBubbleSize val="0"/>
            <c:showLeaderLines val="0"/>
          </c:dLbls>
          <c:cat>
            <c:strRef>
              <c:f>'Housing Unit Age'!$B$36:$F$36</c:f>
              <c:strCache>
                <c:ptCount val="5"/>
                <c:pt idx="0">
                  <c:v>Before 1960</c:v>
                </c:pt>
                <c:pt idx="1">
                  <c:v>1960-1979</c:v>
                </c:pt>
                <c:pt idx="2">
                  <c:v>1980-1999</c:v>
                </c:pt>
                <c:pt idx="3">
                  <c:v>2000-2010</c:v>
                </c:pt>
                <c:pt idx="4">
                  <c:v>After 2010</c:v>
                </c:pt>
              </c:strCache>
            </c:strRef>
          </c:cat>
          <c:val>
            <c:numRef>
              <c:f>'Housing Unit Age'!$B$37:$F$37</c:f>
              <c:numCache>
                <c:formatCode>0.0%</c:formatCode>
                <c:ptCount val="5"/>
                <c:pt idx="0">
                  <c:v>0.12</c:v>
                </c:pt>
                <c:pt idx="1">
                  <c:v>0.23380000000000001</c:v>
                </c:pt>
                <c:pt idx="2">
                  <c:v>0.45910000000000001</c:v>
                </c:pt>
                <c:pt idx="3">
                  <c:v>0.1784</c:v>
                </c:pt>
                <c:pt idx="4">
                  <c:v>8.6E-3</c:v>
                </c:pt>
              </c:numCache>
            </c:numRef>
          </c:val>
        </c:ser>
        <c:ser>
          <c:idx val="1"/>
          <c:order val="1"/>
          <c:tx>
            <c:strRef>
              <c:f>'Housing Unit Age'!$A$38</c:f>
              <c:strCache>
                <c:ptCount val="1"/>
                <c:pt idx="0">
                  <c:v>Charlottesville</c:v>
                </c:pt>
              </c:strCache>
            </c:strRef>
          </c:tx>
          <c:spPr>
            <a:solidFill>
              <a:schemeClr val="accent1"/>
            </a:solidFill>
          </c:spPr>
          <c:invertIfNegative val="0"/>
          <c:dLbls>
            <c:numFmt formatCode="0%" sourceLinked="0"/>
            <c:dLblPos val="outEnd"/>
            <c:showLegendKey val="0"/>
            <c:showVal val="1"/>
            <c:showCatName val="0"/>
            <c:showSerName val="0"/>
            <c:showPercent val="0"/>
            <c:showBubbleSize val="0"/>
            <c:showLeaderLines val="0"/>
          </c:dLbls>
          <c:cat>
            <c:strRef>
              <c:f>'Housing Unit Age'!$B$36:$F$36</c:f>
              <c:strCache>
                <c:ptCount val="5"/>
                <c:pt idx="0">
                  <c:v>Before 1960</c:v>
                </c:pt>
                <c:pt idx="1">
                  <c:v>1960-1979</c:v>
                </c:pt>
                <c:pt idx="2">
                  <c:v>1980-1999</c:v>
                </c:pt>
                <c:pt idx="3">
                  <c:v>2000-2010</c:v>
                </c:pt>
                <c:pt idx="4">
                  <c:v>After 2010</c:v>
                </c:pt>
              </c:strCache>
            </c:strRef>
          </c:cat>
          <c:val>
            <c:numRef>
              <c:f>'Housing Unit Age'!$B$38:$F$38</c:f>
              <c:numCache>
                <c:formatCode>0.0%</c:formatCode>
                <c:ptCount val="5"/>
                <c:pt idx="0">
                  <c:v>0.4158</c:v>
                </c:pt>
                <c:pt idx="1">
                  <c:v>0.27550000000000002</c:v>
                </c:pt>
                <c:pt idx="2">
                  <c:v>0.22009999999999999</c:v>
                </c:pt>
                <c:pt idx="3">
                  <c:v>8.2699999999999996E-2</c:v>
                </c:pt>
                <c:pt idx="4">
                  <c:v>5.8999999999999999E-3</c:v>
                </c:pt>
              </c:numCache>
            </c:numRef>
          </c:val>
        </c:ser>
        <c:dLbls>
          <c:showLegendKey val="0"/>
          <c:showVal val="0"/>
          <c:showCatName val="0"/>
          <c:showSerName val="0"/>
          <c:showPercent val="0"/>
          <c:showBubbleSize val="0"/>
        </c:dLbls>
        <c:gapWidth val="150"/>
        <c:axId val="111220992"/>
        <c:axId val="122204160"/>
      </c:barChart>
      <c:catAx>
        <c:axId val="111220992"/>
        <c:scaling>
          <c:orientation val="minMax"/>
        </c:scaling>
        <c:delete val="0"/>
        <c:axPos val="b"/>
        <c:majorTickMark val="out"/>
        <c:minorTickMark val="none"/>
        <c:tickLblPos val="nextTo"/>
        <c:crossAx val="122204160"/>
        <c:crosses val="autoZero"/>
        <c:auto val="1"/>
        <c:lblAlgn val="ctr"/>
        <c:lblOffset val="100"/>
        <c:noMultiLvlLbl val="0"/>
      </c:catAx>
      <c:valAx>
        <c:axId val="122204160"/>
        <c:scaling>
          <c:orientation val="minMax"/>
          <c:max val="0.5"/>
          <c:min val="0"/>
        </c:scaling>
        <c:delete val="0"/>
        <c:axPos val="l"/>
        <c:majorGridlines/>
        <c:numFmt formatCode="0%" sourceLinked="0"/>
        <c:majorTickMark val="out"/>
        <c:minorTickMark val="none"/>
        <c:tickLblPos val="nextTo"/>
        <c:crossAx val="111220992"/>
        <c:crosses val="autoZero"/>
        <c:crossBetween val="between"/>
      </c:valAx>
    </c:plotArea>
    <c:legend>
      <c:legendPos val="b"/>
      <c:layout>
        <c:manualLayout>
          <c:xMode val="edge"/>
          <c:yMode val="edge"/>
          <c:x val="0.23755057133009888"/>
          <c:y val="0.86004410906969964"/>
          <c:w val="0.50806370794559774"/>
          <c:h val="0.1260670020414115"/>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009379580468971"/>
          <c:y val="3.0088224266084391E-2"/>
          <c:w val="0.83604419677460062"/>
          <c:h val="0.65876144094746292"/>
        </c:manualLayout>
      </c:layout>
      <c:lineChart>
        <c:grouping val="standard"/>
        <c:varyColors val="0"/>
        <c:ser>
          <c:idx val="6"/>
          <c:order val="0"/>
          <c:tx>
            <c:strRef>
              <c:f>'Alcohol-Related'!$A$84</c:f>
              <c:strCache>
                <c:ptCount val="1"/>
                <c:pt idx="0">
                  <c:v>Albemarle</c:v>
                </c:pt>
              </c:strCache>
            </c:strRef>
          </c:tx>
          <c:spPr>
            <a:ln>
              <a:solidFill>
                <a:schemeClr val="accent3"/>
              </a:solidFill>
            </a:ln>
          </c:spPr>
          <c:marker>
            <c:symbol val="circle"/>
            <c:size val="7"/>
            <c:spPr>
              <a:solidFill>
                <a:schemeClr val="accent3"/>
              </a:solidFill>
              <a:ln>
                <a:solidFill>
                  <a:schemeClr val="accent3"/>
                </a:solidFill>
              </a:ln>
            </c:spPr>
          </c:marker>
          <c:dLbls>
            <c:dLbl>
              <c:idx val="11"/>
              <c:layout/>
              <c:dLblPos val="r"/>
              <c:showLegendKey val="0"/>
              <c:showVal val="1"/>
              <c:showCatName val="0"/>
              <c:showSerName val="0"/>
              <c:showPercent val="0"/>
              <c:showBubbleSize val="0"/>
            </c:dLbl>
            <c:showLegendKey val="0"/>
            <c:showVal val="0"/>
            <c:showCatName val="0"/>
            <c:showSerName val="0"/>
            <c:showPercent val="0"/>
            <c:showBubbleSize val="0"/>
          </c:dLbls>
          <c:cat>
            <c:strRef>
              <c:f>'Alcohol-Related'!$B$83:$M$83</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'Alcohol-Related'!$B$84:$M$84</c:f>
              <c:numCache>
                <c:formatCode>0.0%</c:formatCode>
                <c:ptCount val="12"/>
                <c:pt idx="0">
                  <c:v>0.41216931216931219</c:v>
                </c:pt>
                <c:pt idx="1">
                  <c:v>0.43716931216931215</c:v>
                </c:pt>
                <c:pt idx="2">
                  <c:v>0.34722222222222215</c:v>
                </c:pt>
                <c:pt idx="3">
                  <c:v>0.30912698412698414</c:v>
                </c:pt>
                <c:pt idx="4">
                  <c:v>0.39246031746031745</c:v>
                </c:pt>
                <c:pt idx="5">
                  <c:v>0.39526143790849672</c:v>
                </c:pt>
                <c:pt idx="6">
                  <c:v>0.51150075414781304</c:v>
                </c:pt>
                <c:pt idx="7">
                  <c:v>0.46983408748114636</c:v>
                </c:pt>
                <c:pt idx="8">
                  <c:v>0.47435897435897439</c:v>
                </c:pt>
                <c:pt idx="9">
                  <c:v>0.39203778677462892</c:v>
                </c:pt>
                <c:pt idx="10">
                  <c:v>0.309</c:v>
                </c:pt>
                <c:pt idx="11" formatCode="0%">
                  <c:v>0.3576555023923445</c:v>
                </c:pt>
              </c:numCache>
            </c:numRef>
          </c:val>
          <c:smooth val="0"/>
        </c:ser>
        <c:ser>
          <c:idx val="7"/>
          <c:order val="1"/>
          <c:tx>
            <c:strRef>
              <c:f>'Alcohol-Related'!$A$85</c:f>
              <c:strCache>
                <c:ptCount val="1"/>
                <c:pt idx="0">
                  <c:v>Charlottesville</c:v>
                </c:pt>
              </c:strCache>
            </c:strRef>
          </c:tx>
          <c:spPr>
            <a:ln>
              <a:solidFill>
                <a:schemeClr val="accent1"/>
              </a:solidFill>
            </a:ln>
          </c:spPr>
          <c:marker>
            <c:symbol val="square"/>
            <c:size val="7"/>
            <c:spPr>
              <a:solidFill>
                <a:schemeClr val="accent1"/>
              </a:solidFill>
              <a:ln>
                <a:solidFill>
                  <a:schemeClr val="accent1"/>
                </a:solidFill>
              </a:ln>
            </c:spPr>
          </c:marker>
          <c:dLbls>
            <c:dLbl>
              <c:idx val="7"/>
              <c:layout/>
              <c:dLblPos val="t"/>
              <c:showLegendKey val="0"/>
              <c:showVal val="1"/>
              <c:showCatName val="0"/>
              <c:showSerName val="0"/>
              <c:showPercent val="0"/>
              <c:showBubbleSize val="0"/>
            </c:dLbl>
            <c:dLbl>
              <c:idx val="11"/>
              <c:layout/>
              <c:dLblPos val="t"/>
              <c:showLegendKey val="0"/>
              <c:showVal val="1"/>
              <c:showCatName val="0"/>
              <c:showSerName val="0"/>
              <c:showPercent val="0"/>
              <c:showBubbleSize val="0"/>
            </c:dLbl>
            <c:showLegendKey val="0"/>
            <c:showVal val="0"/>
            <c:showCatName val="0"/>
            <c:showSerName val="0"/>
            <c:showPercent val="0"/>
            <c:showBubbleSize val="0"/>
          </c:dLbls>
          <c:cat>
            <c:strRef>
              <c:f>'Alcohol-Related'!$B$83:$M$83</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'Alcohol-Related'!$B$85:$M$85</c:f>
              <c:numCache>
                <c:formatCode>0.0%</c:formatCode>
                <c:ptCount val="12"/>
                <c:pt idx="0">
                  <c:v>0</c:v>
                </c:pt>
                <c:pt idx="1">
                  <c:v>0.1111111111111111</c:v>
                </c:pt>
                <c:pt idx="2">
                  <c:v>0.1111111111111111</c:v>
                </c:pt>
                <c:pt idx="3">
                  <c:v>0.1111111111111111</c:v>
                </c:pt>
                <c:pt idx="4">
                  <c:v>0.33333333333333331</c:v>
                </c:pt>
                <c:pt idx="5">
                  <c:v>0.66666666666666663</c:v>
                </c:pt>
                <c:pt idx="6">
                  <c:v>0.83333333333333337</c:v>
                </c:pt>
                <c:pt idx="7">
                  <c:v>0.83333333333333337</c:v>
                </c:pt>
                <c:pt idx="8">
                  <c:v>0.66666666666666663</c:v>
                </c:pt>
                <c:pt idx="9">
                  <c:v>0.5</c:v>
                </c:pt>
                <c:pt idx="10">
                  <c:v>0.16700000000000001</c:v>
                </c:pt>
                <c:pt idx="11" formatCode="0%">
                  <c:v>0</c:v>
                </c:pt>
              </c:numCache>
            </c:numRef>
          </c:val>
          <c:smooth val="0"/>
        </c:ser>
        <c:ser>
          <c:idx val="2"/>
          <c:order val="2"/>
          <c:tx>
            <c:strRef>
              <c:f>'Alcohol-Related'!$A$91</c:f>
              <c:strCache>
                <c:ptCount val="1"/>
                <c:pt idx="0">
                  <c:v>Virginia</c:v>
                </c:pt>
              </c:strCache>
            </c:strRef>
          </c:tx>
          <c:spPr>
            <a:ln>
              <a:solidFill>
                <a:schemeClr val="tx2"/>
              </a:solidFill>
            </a:ln>
          </c:spPr>
          <c:marker>
            <c:spPr>
              <a:solidFill>
                <a:schemeClr val="tx2"/>
              </a:solidFill>
              <a:ln>
                <a:solidFill>
                  <a:schemeClr val="tx2"/>
                </a:solidFill>
              </a:ln>
            </c:spPr>
          </c:marker>
          <c:dLbls>
            <c:dLbl>
              <c:idx val="11"/>
              <c:layout/>
              <c:dLblPos val="b"/>
              <c:showLegendKey val="0"/>
              <c:showVal val="1"/>
              <c:showCatName val="0"/>
              <c:showSerName val="0"/>
              <c:showPercent val="0"/>
              <c:showBubbleSize val="0"/>
            </c:dLbl>
            <c:showLegendKey val="0"/>
            <c:showVal val="0"/>
            <c:showCatName val="0"/>
            <c:showSerName val="0"/>
            <c:showPercent val="0"/>
            <c:showBubbleSize val="0"/>
          </c:dLbls>
          <c:cat>
            <c:strRef>
              <c:f>'Alcohol-Related'!$B$83:$M$83</c:f>
              <c:strCache>
                <c:ptCount val="12"/>
                <c:pt idx="0">
                  <c:v>2000-02</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'Alcohol-Related'!$B$91:$M$91</c:f>
              <c:numCache>
                <c:formatCode>0.0%</c:formatCode>
                <c:ptCount val="12"/>
                <c:pt idx="0">
                  <c:v>0.38263557502460815</c:v>
                </c:pt>
                <c:pt idx="1">
                  <c:v>0.38705839400382275</c:v>
                </c:pt>
                <c:pt idx="2">
                  <c:v>0.38080212581424622</c:v>
                </c:pt>
                <c:pt idx="3">
                  <c:v>0.36958648593968074</c:v>
                </c:pt>
                <c:pt idx="4">
                  <c:v>0.36956950469546501</c:v>
                </c:pt>
                <c:pt idx="5">
                  <c:v>0.37930996289062469</c:v>
                </c:pt>
                <c:pt idx="6">
                  <c:v>0.37790611584229766</c:v>
                </c:pt>
                <c:pt idx="7">
                  <c:v>0.3854529761023362</c:v>
                </c:pt>
                <c:pt idx="8">
                  <c:v>0.37776297600859005</c:v>
                </c:pt>
                <c:pt idx="9">
                  <c:v>0.36964677217731312</c:v>
                </c:pt>
                <c:pt idx="10">
                  <c:v>0.32900000000000001</c:v>
                </c:pt>
                <c:pt idx="11" formatCode="0%">
                  <c:v>0.31903704253249582</c:v>
                </c:pt>
              </c:numCache>
            </c:numRef>
          </c:val>
          <c:smooth val="0"/>
        </c:ser>
        <c:dLbls>
          <c:showLegendKey val="0"/>
          <c:showVal val="0"/>
          <c:showCatName val="0"/>
          <c:showSerName val="0"/>
          <c:showPercent val="0"/>
          <c:showBubbleSize val="0"/>
        </c:dLbls>
        <c:marker val="1"/>
        <c:smooth val="0"/>
        <c:axId val="60328576"/>
        <c:axId val="60346752"/>
      </c:lineChart>
      <c:catAx>
        <c:axId val="60328576"/>
        <c:scaling>
          <c:orientation val="minMax"/>
        </c:scaling>
        <c:delete val="0"/>
        <c:axPos val="b"/>
        <c:majorTickMark val="out"/>
        <c:minorTickMark val="none"/>
        <c:tickLblPos val="nextTo"/>
        <c:crossAx val="60346752"/>
        <c:crosses val="autoZero"/>
        <c:auto val="1"/>
        <c:lblAlgn val="ctr"/>
        <c:lblOffset val="100"/>
        <c:noMultiLvlLbl val="0"/>
      </c:catAx>
      <c:valAx>
        <c:axId val="60346752"/>
        <c:scaling>
          <c:orientation val="minMax"/>
          <c:max val="1"/>
        </c:scaling>
        <c:delete val="0"/>
        <c:axPos val="l"/>
        <c:majorGridlines>
          <c:spPr>
            <a:ln>
              <a:noFill/>
            </a:ln>
          </c:spPr>
        </c:majorGridlines>
        <c:numFmt formatCode="0%" sourceLinked="0"/>
        <c:majorTickMark val="out"/>
        <c:minorTickMark val="none"/>
        <c:tickLblPos val="nextTo"/>
        <c:crossAx val="60328576"/>
        <c:crosses val="autoZero"/>
        <c:crossBetween val="between"/>
      </c:valAx>
      <c:spPr>
        <a:ln>
          <a:solidFill>
            <a:srgbClr val="868686"/>
          </a:solidFill>
        </a:ln>
      </c:spPr>
    </c:plotArea>
    <c:legend>
      <c:legendPos val="b"/>
      <c:layout>
        <c:manualLayout>
          <c:xMode val="edge"/>
          <c:yMode val="edge"/>
          <c:x val="0.12908476952441009"/>
          <c:y val="0.90114710340504167"/>
          <c:w val="0.81780407745016026"/>
          <c:h val="8.4694796322164423E-2"/>
        </c:manualLayout>
      </c:layout>
      <c:overlay val="0"/>
    </c:legend>
    <c:plotVisOnly val="1"/>
    <c:dispBlanksAs val="gap"/>
    <c:showDLblsOverMax val="0"/>
  </c:chart>
  <c:txPr>
    <a:bodyPr/>
    <a:lstStyle/>
    <a:p>
      <a:pPr>
        <a:defRPr sz="1800">
          <a:latin typeface="+mn-lt"/>
          <a:cs typeface="Arial"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a:t>Felt sad or hopeless (almost every day for 2 or more weeks in a row so that they stopped doing some usual activities during the 12 months before the survey)</a:t>
            </a:r>
          </a:p>
        </c:rich>
      </c:tx>
      <c:layout/>
      <c:overlay val="0"/>
    </c:title>
    <c:autoTitleDeleted val="0"/>
    <c:plotArea>
      <c:layout/>
      <c:lineChart>
        <c:grouping val="standard"/>
        <c:varyColors val="0"/>
        <c:ser>
          <c:idx val="0"/>
          <c:order val="0"/>
          <c:tx>
            <c:strRef>
              <c:f>'Mental Health'!$I$6</c:f>
              <c:strCache>
                <c:ptCount val="1"/>
                <c:pt idx="0">
                  <c:v>VA</c:v>
                </c:pt>
              </c:strCache>
            </c:strRef>
          </c:tx>
          <c:dLbls>
            <c:numFmt formatCode="0%" sourceLinked="0"/>
            <c:txPr>
              <a:bodyPr/>
              <a:lstStyle/>
              <a:p>
                <a:pPr>
                  <a:defRPr b="1"/>
                </a:pPr>
                <a:endParaRPr lang="en-US"/>
              </a:p>
            </c:txPr>
            <c:dLblPos val="b"/>
            <c:showLegendKey val="0"/>
            <c:showVal val="1"/>
            <c:showCatName val="0"/>
            <c:showSerName val="1"/>
            <c:showPercent val="0"/>
            <c:showBubbleSize val="0"/>
            <c:showLeaderLines val="0"/>
          </c:dLbls>
          <c:cat>
            <c:numRef>
              <c:f>Alcohol!$J$5:$K$5</c:f>
              <c:numCache>
                <c:formatCode>General</c:formatCode>
                <c:ptCount val="2"/>
                <c:pt idx="0">
                  <c:v>2011</c:v>
                </c:pt>
                <c:pt idx="1">
                  <c:v>2013</c:v>
                </c:pt>
              </c:numCache>
            </c:numRef>
          </c:cat>
          <c:val>
            <c:numRef>
              <c:f>'Mental Health'!$J$6:$K$6</c:f>
              <c:numCache>
                <c:formatCode>0.0%</c:formatCode>
                <c:ptCount val="2"/>
                <c:pt idx="0">
                  <c:v>0.255</c:v>
                </c:pt>
                <c:pt idx="1">
                  <c:v>0.25700000000000001</c:v>
                </c:pt>
              </c:numCache>
            </c:numRef>
          </c:val>
          <c:smooth val="0"/>
        </c:ser>
        <c:ser>
          <c:idx val="1"/>
          <c:order val="1"/>
          <c:tx>
            <c:strRef>
              <c:f>'Mental Health'!$I$7</c:f>
              <c:strCache>
                <c:ptCount val="1"/>
                <c:pt idx="0">
                  <c:v>US</c:v>
                </c:pt>
              </c:strCache>
            </c:strRef>
          </c:tx>
          <c:dLbls>
            <c:numFmt formatCode="0%" sourceLinked="0"/>
            <c:dLblPos val="t"/>
            <c:showLegendKey val="0"/>
            <c:showVal val="1"/>
            <c:showCatName val="0"/>
            <c:showSerName val="1"/>
            <c:showPercent val="0"/>
            <c:showBubbleSize val="0"/>
            <c:showLeaderLines val="0"/>
          </c:dLbls>
          <c:cat>
            <c:numRef>
              <c:f>Alcohol!$J$5:$K$5</c:f>
              <c:numCache>
                <c:formatCode>General</c:formatCode>
                <c:ptCount val="2"/>
                <c:pt idx="0">
                  <c:v>2011</c:v>
                </c:pt>
                <c:pt idx="1">
                  <c:v>2013</c:v>
                </c:pt>
              </c:numCache>
            </c:numRef>
          </c:cat>
          <c:val>
            <c:numRef>
              <c:f>'Mental Health'!$J$7:$K$7</c:f>
              <c:numCache>
                <c:formatCode>0.0%</c:formatCode>
                <c:ptCount val="2"/>
                <c:pt idx="0">
                  <c:v>0.28499999999999998</c:v>
                </c:pt>
                <c:pt idx="1">
                  <c:v>0.29899999999999999</c:v>
                </c:pt>
              </c:numCache>
            </c:numRef>
          </c:val>
          <c:smooth val="0"/>
        </c:ser>
        <c:dLbls>
          <c:showLegendKey val="0"/>
          <c:showVal val="0"/>
          <c:showCatName val="0"/>
          <c:showSerName val="0"/>
          <c:showPercent val="0"/>
          <c:showBubbleSize val="0"/>
        </c:dLbls>
        <c:marker val="1"/>
        <c:smooth val="0"/>
        <c:axId val="60391424"/>
        <c:axId val="60392960"/>
      </c:lineChart>
      <c:catAx>
        <c:axId val="60391424"/>
        <c:scaling>
          <c:orientation val="minMax"/>
        </c:scaling>
        <c:delete val="0"/>
        <c:axPos val="b"/>
        <c:numFmt formatCode="General" sourceLinked="1"/>
        <c:majorTickMark val="out"/>
        <c:minorTickMark val="none"/>
        <c:tickLblPos val="nextTo"/>
        <c:crossAx val="60392960"/>
        <c:crosses val="autoZero"/>
        <c:auto val="1"/>
        <c:lblAlgn val="ctr"/>
        <c:lblOffset val="100"/>
        <c:noMultiLvlLbl val="0"/>
      </c:catAx>
      <c:valAx>
        <c:axId val="60392960"/>
        <c:scaling>
          <c:orientation val="minMax"/>
        </c:scaling>
        <c:delete val="0"/>
        <c:axPos val="l"/>
        <c:majorGridlines>
          <c:spPr>
            <a:ln>
              <a:noFill/>
            </a:ln>
          </c:spPr>
        </c:majorGridlines>
        <c:numFmt formatCode="0%" sourceLinked="0"/>
        <c:majorTickMark val="out"/>
        <c:minorTickMark val="none"/>
        <c:tickLblPos val="nextTo"/>
        <c:crossAx val="603914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a:t>Felt sad or hopeless (almost every day for 2 or more weeks in a row so that they stopped doing some usual activities during the 12 months before the survey)</a:t>
            </a:r>
          </a:p>
        </c:rich>
      </c:tx>
      <c:layout/>
      <c:overlay val="0"/>
    </c:title>
    <c:autoTitleDeleted val="0"/>
    <c:plotArea>
      <c:layout/>
      <c:lineChart>
        <c:grouping val="standard"/>
        <c:varyColors val="0"/>
        <c:ser>
          <c:idx val="0"/>
          <c:order val="0"/>
          <c:tx>
            <c:v>VA-Female</c:v>
          </c:tx>
          <c:spPr>
            <a:ln w="57150">
              <a:solidFill>
                <a:schemeClr val="accent3">
                  <a:lumMod val="60000"/>
                  <a:lumOff val="40000"/>
                </a:schemeClr>
              </a:solidFill>
            </a:ln>
          </c:spPr>
          <c:marker>
            <c:spPr>
              <a:solidFill>
                <a:schemeClr val="accent3">
                  <a:lumMod val="60000"/>
                  <a:lumOff val="40000"/>
                </a:schemeClr>
              </a:solidFill>
              <a:ln w="57150">
                <a:solidFill>
                  <a:schemeClr val="accent3">
                    <a:lumMod val="60000"/>
                    <a:lumOff val="40000"/>
                  </a:schemeClr>
                </a:solidFill>
              </a:ln>
              <a:scene3d>
                <a:camera prst="orthographicFront"/>
                <a:lightRig rig="threePt" dir="t"/>
              </a:scene3d>
              <a:sp3d>
                <a:bevelT/>
              </a:sp3d>
            </c:spPr>
          </c:marker>
          <c:dLbls>
            <c:dLbl>
              <c:idx val="0"/>
              <c:layout/>
              <c:dLblPos val="l"/>
              <c:showLegendKey val="0"/>
              <c:showVal val="1"/>
              <c:showCatName val="0"/>
              <c:showSerName val="1"/>
              <c:showPercent val="0"/>
              <c:showBubbleSize val="0"/>
            </c:dLbl>
            <c:dLbl>
              <c:idx val="1"/>
              <c:layout/>
              <c:dLblPos val="r"/>
              <c:showLegendKey val="0"/>
              <c:showVal val="1"/>
              <c:showCatName val="0"/>
              <c:showSerName val="1"/>
              <c:showPercent val="0"/>
              <c:showBubbleSize val="0"/>
            </c:dLbl>
            <c:numFmt formatCode="0%" sourceLinked="0"/>
            <c:txPr>
              <a:bodyPr/>
              <a:lstStyle/>
              <a:p>
                <a:pPr>
                  <a:defRPr b="1"/>
                </a:pPr>
                <a:endParaRPr lang="en-US"/>
              </a:p>
            </c:txPr>
            <c:dLblPos val="b"/>
            <c:showLegendKey val="0"/>
            <c:showVal val="1"/>
            <c:showCatName val="0"/>
            <c:showSerName val="1"/>
            <c:showPercent val="0"/>
            <c:showBubbleSize val="0"/>
            <c:showLeaderLines val="0"/>
          </c:dLbls>
          <c:cat>
            <c:numRef>
              <c:f>Alcohol!$J$5:$K$5</c:f>
              <c:numCache>
                <c:formatCode>General</c:formatCode>
                <c:ptCount val="2"/>
                <c:pt idx="0">
                  <c:v>2011</c:v>
                </c:pt>
                <c:pt idx="1">
                  <c:v>2013</c:v>
                </c:pt>
              </c:numCache>
            </c:numRef>
          </c:cat>
          <c:val>
            <c:numRef>
              <c:f>'Mental Health'!$N$6:$O$6</c:f>
              <c:numCache>
                <c:formatCode>0.0%</c:formatCode>
                <c:ptCount val="2"/>
                <c:pt idx="0">
                  <c:v>0.33900000000000002</c:v>
                </c:pt>
                <c:pt idx="1">
                  <c:v>0.33800000000000002</c:v>
                </c:pt>
              </c:numCache>
            </c:numRef>
          </c:val>
          <c:smooth val="0"/>
        </c:ser>
        <c:ser>
          <c:idx val="1"/>
          <c:order val="1"/>
          <c:tx>
            <c:v>US Female</c:v>
          </c:tx>
          <c:spPr>
            <a:ln w="57150">
              <a:solidFill>
                <a:schemeClr val="accent3">
                  <a:lumMod val="75000"/>
                </a:schemeClr>
              </a:solidFill>
            </a:ln>
          </c:spPr>
          <c:marker>
            <c:spPr>
              <a:solidFill>
                <a:schemeClr val="accent3">
                  <a:lumMod val="75000"/>
                </a:schemeClr>
              </a:solidFill>
              <a:ln w="57150">
                <a:solidFill>
                  <a:schemeClr val="accent3">
                    <a:lumMod val="75000"/>
                  </a:schemeClr>
                </a:solidFill>
              </a:ln>
            </c:spPr>
          </c:marker>
          <c:dLbls>
            <c:numFmt formatCode="0%" sourceLinked="0"/>
            <c:dLblPos val="t"/>
            <c:showLegendKey val="0"/>
            <c:showVal val="1"/>
            <c:showCatName val="0"/>
            <c:showSerName val="1"/>
            <c:showPercent val="0"/>
            <c:showBubbleSize val="0"/>
            <c:showLeaderLines val="0"/>
          </c:dLbls>
          <c:cat>
            <c:numRef>
              <c:f>Alcohol!$J$5:$K$5</c:f>
              <c:numCache>
                <c:formatCode>General</c:formatCode>
                <c:ptCount val="2"/>
                <c:pt idx="0">
                  <c:v>2011</c:v>
                </c:pt>
                <c:pt idx="1">
                  <c:v>2013</c:v>
                </c:pt>
              </c:numCache>
            </c:numRef>
          </c:cat>
          <c:val>
            <c:numRef>
              <c:f>'Mental Health'!$N$7:$O$7</c:f>
              <c:numCache>
                <c:formatCode>0.0%</c:formatCode>
                <c:ptCount val="2"/>
                <c:pt idx="0">
                  <c:v>0.35899999999999999</c:v>
                </c:pt>
                <c:pt idx="1">
                  <c:v>0.39100000000000001</c:v>
                </c:pt>
              </c:numCache>
            </c:numRef>
          </c:val>
          <c:smooth val="0"/>
        </c:ser>
        <c:ser>
          <c:idx val="2"/>
          <c:order val="2"/>
          <c:tx>
            <c:v>VA-Male</c:v>
          </c:tx>
          <c:spPr>
            <a:ln>
              <a:solidFill>
                <a:srgbClr val="00B0F0"/>
              </a:solidFill>
            </a:ln>
          </c:spPr>
          <c:marker>
            <c:spPr>
              <a:solidFill>
                <a:srgbClr val="00B0F0"/>
              </a:solidFill>
              <a:ln>
                <a:solidFill>
                  <a:srgbClr val="00B0F0"/>
                </a:solidFill>
              </a:ln>
            </c:spPr>
          </c:marker>
          <c:dLbls>
            <c:numFmt formatCode="0%" sourceLinked="0"/>
            <c:txPr>
              <a:bodyPr/>
              <a:lstStyle/>
              <a:p>
                <a:pPr>
                  <a:defRPr b="1"/>
                </a:pPr>
                <a:endParaRPr lang="en-US"/>
              </a:p>
            </c:txPr>
            <c:dLblPos val="b"/>
            <c:showLegendKey val="0"/>
            <c:showVal val="1"/>
            <c:showCatName val="0"/>
            <c:showSerName val="1"/>
            <c:showPercent val="0"/>
            <c:showBubbleSize val="0"/>
            <c:showLeaderLines val="0"/>
          </c:dLbls>
          <c:val>
            <c:numRef>
              <c:f>'Mental Health'!$Q$6:$R$6</c:f>
              <c:numCache>
                <c:formatCode>0.0%</c:formatCode>
                <c:ptCount val="2"/>
                <c:pt idx="0">
                  <c:v>0.17299999999999999</c:v>
                </c:pt>
                <c:pt idx="1">
                  <c:v>0.17599999999999999</c:v>
                </c:pt>
              </c:numCache>
            </c:numRef>
          </c:val>
          <c:smooth val="0"/>
        </c:ser>
        <c:ser>
          <c:idx val="3"/>
          <c:order val="3"/>
          <c:tx>
            <c:v>US-Male</c:v>
          </c:tx>
          <c:spPr>
            <a:ln>
              <a:solidFill>
                <a:srgbClr val="002060"/>
              </a:solidFill>
            </a:ln>
          </c:spPr>
          <c:marker>
            <c:spPr>
              <a:solidFill>
                <a:srgbClr val="002060"/>
              </a:solidFill>
              <a:ln>
                <a:solidFill>
                  <a:srgbClr val="002060"/>
                </a:solidFill>
              </a:ln>
            </c:spPr>
          </c:marker>
          <c:dLbls>
            <c:dLbl>
              <c:idx val="0"/>
              <c:layout/>
              <c:dLblPos val="l"/>
              <c:showLegendKey val="0"/>
              <c:showVal val="1"/>
              <c:showCatName val="0"/>
              <c:showSerName val="1"/>
              <c:showPercent val="0"/>
              <c:showBubbleSize val="0"/>
            </c:dLbl>
            <c:dLbl>
              <c:idx val="1"/>
              <c:layout/>
              <c:dLblPos val="r"/>
              <c:showLegendKey val="0"/>
              <c:showVal val="1"/>
              <c:showCatName val="0"/>
              <c:showSerName val="1"/>
              <c:showPercent val="0"/>
              <c:showBubbleSize val="0"/>
            </c:dLbl>
            <c:numFmt formatCode="0%" sourceLinked="0"/>
            <c:showLegendKey val="0"/>
            <c:showVal val="1"/>
            <c:showCatName val="0"/>
            <c:showSerName val="1"/>
            <c:showPercent val="0"/>
            <c:showBubbleSize val="0"/>
            <c:showLeaderLines val="0"/>
          </c:dLbls>
          <c:val>
            <c:numRef>
              <c:f>'Mental Health'!$Q$7:$R$7</c:f>
              <c:numCache>
                <c:formatCode>0.0%</c:formatCode>
                <c:ptCount val="2"/>
                <c:pt idx="0">
                  <c:v>0.215</c:v>
                </c:pt>
                <c:pt idx="1">
                  <c:v>0.20799999999999999</c:v>
                </c:pt>
              </c:numCache>
            </c:numRef>
          </c:val>
          <c:smooth val="0"/>
        </c:ser>
        <c:dLbls>
          <c:showLegendKey val="0"/>
          <c:showVal val="0"/>
          <c:showCatName val="0"/>
          <c:showSerName val="0"/>
          <c:showPercent val="0"/>
          <c:showBubbleSize val="0"/>
        </c:dLbls>
        <c:marker val="1"/>
        <c:smooth val="0"/>
        <c:axId val="60547072"/>
        <c:axId val="60548608"/>
      </c:lineChart>
      <c:catAx>
        <c:axId val="60547072"/>
        <c:scaling>
          <c:orientation val="minMax"/>
        </c:scaling>
        <c:delete val="0"/>
        <c:axPos val="b"/>
        <c:numFmt formatCode="General" sourceLinked="1"/>
        <c:majorTickMark val="out"/>
        <c:minorTickMark val="none"/>
        <c:tickLblPos val="nextTo"/>
        <c:crossAx val="60548608"/>
        <c:crosses val="autoZero"/>
        <c:auto val="1"/>
        <c:lblAlgn val="ctr"/>
        <c:lblOffset val="100"/>
        <c:noMultiLvlLbl val="0"/>
      </c:catAx>
      <c:valAx>
        <c:axId val="60548608"/>
        <c:scaling>
          <c:orientation val="minMax"/>
        </c:scaling>
        <c:delete val="0"/>
        <c:axPos val="l"/>
        <c:majorGridlines>
          <c:spPr>
            <a:ln>
              <a:noFill/>
            </a:ln>
          </c:spPr>
        </c:majorGridlines>
        <c:numFmt formatCode="0%" sourceLinked="0"/>
        <c:majorTickMark val="out"/>
        <c:minorTickMark val="none"/>
        <c:tickLblPos val="nextTo"/>
        <c:crossAx val="605470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Varicella (Chickenpox) Incidence Rate per 100,000 Population, 1999-2014</a:t>
            </a:r>
          </a:p>
        </c:rich>
      </c:tx>
      <c:overlay val="0"/>
    </c:title>
    <c:autoTitleDeleted val="0"/>
    <c:plotArea>
      <c:layout/>
      <c:lineChart>
        <c:grouping val="standard"/>
        <c:varyColors val="0"/>
        <c:ser>
          <c:idx val="0"/>
          <c:order val="0"/>
          <c:tx>
            <c:strRef>
              <c:f>'Vaccine Preventable'!$A$21</c:f>
              <c:strCache>
                <c:ptCount val="1"/>
                <c:pt idx="0">
                  <c:v>Albemarle-Charlottesville</c:v>
                </c:pt>
              </c:strCache>
            </c:strRef>
          </c:tx>
          <c:spPr>
            <a:ln>
              <a:solidFill>
                <a:schemeClr val="accent3"/>
              </a:solidFill>
            </a:ln>
          </c:spPr>
          <c:marker>
            <c:spPr>
              <a:solidFill>
                <a:schemeClr val="accent3"/>
              </a:solidFill>
              <a:ln>
                <a:solidFill>
                  <a:schemeClr val="accent3"/>
                </a:solidFill>
              </a:ln>
              <a:scene3d>
                <a:camera prst="orthographicFront"/>
                <a:lightRig rig="threePt" dir="t"/>
              </a:scene3d>
              <a:sp3d>
                <a:bevelT/>
              </a:sp3d>
            </c:spPr>
          </c:marker>
          <c:dLbls>
            <c:dLbl>
              <c:idx val="15"/>
              <c:dLblPos val="t"/>
              <c:showLegendKey val="0"/>
              <c:showVal val="1"/>
              <c:showCatName val="0"/>
              <c:showSerName val="0"/>
              <c:showPercent val="0"/>
              <c:showBubbleSize val="0"/>
            </c:dLbl>
            <c:showLegendKey val="0"/>
            <c:showVal val="0"/>
            <c:showCatName val="0"/>
            <c:showSerName val="0"/>
            <c:showPercent val="0"/>
            <c:showBubbleSize val="0"/>
          </c:dLbls>
          <c:cat>
            <c:numRef>
              <c:f>'Vaccine Preventable'!$B$20:$Q$20</c:f>
              <c:numCache>
                <c:formatCode>General</c:formatCode>
                <c:ptCount val="16"/>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numCache>
            </c:numRef>
          </c:cat>
          <c:val>
            <c:numRef>
              <c:f>'Vaccine Preventable'!$B$21:$Q$21</c:f>
              <c:numCache>
                <c:formatCode>0.0</c:formatCode>
                <c:ptCount val="16"/>
                <c:pt idx="0">
                  <c:v>4.2</c:v>
                </c:pt>
                <c:pt idx="1">
                  <c:v>0.8</c:v>
                </c:pt>
                <c:pt idx="2">
                  <c:v>0</c:v>
                </c:pt>
                <c:pt idx="3">
                  <c:v>1.6</c:v>
                </c:pt>
                <c:pt idx="4">
                  <c:v>0.8</c:v>
                </c:pt>
                <c:pt idx="5">
                  <c:v>0.8</c:v>
                </c:pt>
                <c:pt idx="6">
                  <c:v>11.2</c:v>
                </c:pt>
                <c:pt idx="7">
                  <c:v>10.7</c:v>
                </c:pt>
                <c:pt idx="8">
                  <c:v>6</c:v>
                </c:pt>
                <c:pt idx="9">
                  <c:v>17.899999999999999</c:v>
                </c:pt>
                <c:pt idx="10">
                  <c:v>27.3</c:v>
                </c:pt>
                <c:pt idx="11">
                  <c:v>11.7</c:v>
                </c:pt>
                <c:pt idx="12">
                  <c:v>10.5</c:v>
                </c:pt>
                <c:pt idx="13">
                  <c:v>3.5</c:v>
                </c:pt>
                <c:pt idx="14">
                  <c:v>13.65</c:v>
                </c:pt>
                <c:pt idx="15">
                  <c:v>13.326048426859984</c:v>
                </c:pt>
              </c:numCache>
            </c:numRef>
          </c:val>
          <c:smooth val="0"/>
        </c:ser>
        <c:ser>
          <c:idx val="2"/>
          <c:order val="1"/>
          <c:tx>
            <c:strRef>
              <c:f>'Vaccine Preventable'!$A$41</c:f>
              <c:strCache>
                <c:ptCount val="1"/>
                <c:pt idx="0">
                  <c:v>Virginia</c:v>
                </c:pt>
              </c:strCache>
            </c:strRef>
          </c:tx>
          <c:spPr>
            <a:ln>
              <a:solidFill>
                <a:schemeClr val="tx1"/>
              </a:solidFill>
            </a:ln>
          </c:spPr>
          <c:marker>
            <c:spPr>
              <a:solidFill>
                <a:schemeClr val="tx1"/>
              </a:solidFill>
              <a:ln>
                <a:solidFill>
                  <a:schemeClr val="tx1"/>
                </a:solidFill>
              </a:ln>
              <a:scene3d>
                <a:camera prst="orthographicFront"/>
                <a:lightRig rig="threePt" dir="t"/>
              </a:scene3d>
              <a:sp3d>
                <a:bevelT/>
              </a:sp3d>
            </c:spPr>
          </c:marker>
          <c:dLbls>
            <c:dLbl>
              <c:idx val="15"/>
              <c:dLblPos val="t"/>
              <c:showLegendKey val="0"/>
              <c:showVal val="1"/>
              <c:showCatName val="0"/>
              <c:showSerName val="0"/>
              <c:showPercent val="0"/>
              <c:showBubbleSize val="0"/>
            </c:dLbl>
            <c:showLegendKey val="0"/>
            <c:showVal val="0"/>
            <c:showCatName val="0"/>
            <c:showSerName val="0"/>
            <c:showPercent val="0"/>
            <c:showBubbleSize val="0"/>
          </c:dLbls>
          <c:cat>
            <c:numRef>
              <c:f>'Vaccine Preventable'!$B$20:$Q$20</c:f>
              <c:numCache>
                <c:formatCode>General</c:formatCode>
                <c:ptCount val="16"/>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numCache>
            </c:numRef>
          </c:cat>
          <c:val>
            <c:numRef>
              <c:f>'Vaccine Preventable'!$B$29:$Q$29</c:f>
              <c:numCache>
                <c:formatCode>0.0</c:formatCode>
                <c:ptCount val="16"/>
                <c:pt idx="0">
                  <c:v>21.8</c:v>
                </c:pt>
                <c:pt idx="1">
                  <c:v>8.4</c:v>
                </c:pt>
                <c:pt idx="2">
                  <c:v>7.8</c:v>
                </c:pt>
                <c:pt idx="3">
                  <c:v>8.3000000000000007</c:v>
                </c:pt>
                <c:pt idx="4">
                  <c:v>9.1999999999999993</c:v>
                </c:pt>
                <c:pt idx="5">
                  <c:v>16.600000000000001</c:v>
                </c:pt>
                <c:pt idx="6">
                  <c:v>24.6</c:v>
                </c:pt>
                <c:pt idx="7">
                  <c:v>25.9</c:v>
                </c:pt>
                <c:pt idx="8">
                  <c:v>20.7</c:v>
                </c:pt>
                <c:pt idx="9">
                  <c:v>19.309999999999999</c:v>
                </c:pt>
                <c:pt idx="10">
                  <c:v>9.9499999999999993</c:v>
                </c:pt>
                <c:pt idx="11">
                  <c:v>7</c:v>
                </c:pt>
                <c:pt idx="12">
                  <c:v>6.9</c:v>
                </c:pt>
                <c:pt idx="13">
                  <c:v>6.2</c:v>
                </c:pt>
                <c:pt idx="14">
                  <c:v>4.5999999999999996</c:v>
                </c:pt>
                <c:pt idx="15">
                  <c:v>3.9</c:v>
                </c:pt>
              </c:numCache>
            </c:numRef>
          </c:val>
          <c:smooth val="0"/>
        </c:ser>
        <c:dLbls>
          <c:showLegendKey val="0"/>
          <c:showVal val="0"/>
          <c:showCatName val="0"/>
          <c:showSerName val="0"/>
          <c:showPercent val="0"/>
          <c:showBubbleSize val="0"/>
        </c:dLbls>
        <c:marker val="1"/>
        <c:smooth val="0"/>
        <c:axId val="62052224"/>
        <c:axId val="62053760"/>
      </c:lineChart>
      <c:catAx>
        <c:axId val="62052224"/>
        <c:scaling>
          <c:orientation val="minMax"/>
        </c:scaling>
        <c:delete val="0"/>
        <c:axPos val="b"/>
        <c:numFmt formatCode="General" sourceLinked="1"/>
        <c:majorTickMark val="out"/>
        <c:minorTickMark val="none"/>
        <c:tickLblPos val="nextTo"/>
        <c:crossAx val="62053760"/>
        <c:crosses val="autoZero"/>
        <c:auto val="1"/>
        <c:lblAlgn val="ctr"/>
        <c:lblOffset val="100"/>
        <c:noMultiLvlLbl val="0"/>
      </c:catAx>
      <c:valAx>
        <c:axId val="62053760"/>
        <c:scaling>
          <c:orientation val="minMax"/>
        </c:scaling>
        <c:delete val="0"/>
        <c:axPos val="l"/>
        <c:majorGridlines>
          <c:spPr>
            <a:ln>
              <a:noFill/>
            </a:ln>
          </c:spPr>
        </c:majorGridlines>
        <c:numFmt formatCode="0" sourceLinked="0"/>
        <c:majorTickMark val="out"/>
        <c:minorTickMark val="none"/>
        <c:tickLblPos val="nextTo"/>
        <c:crossAx val="62052224"/>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HIV Incidence Rate per 100,000 by Race in VA, 5 Year Average 2010-14</a:t>
            </a:r>
          </a:p>
        </c:rich>
      </c:tx>
      <c:layout>
        <c:manualLayout>
          <c:xMode val="edge"/>
          <c:yMode val="edge"/>
          <c:x val="0.13463188976377952"/>
          <c:y val="2.3148148148148147E-2"/>
        </c:manualLayout>
      </c:layout>
      <c:overlay val="0"/>
    </c:title>
    <c:autoTitleDeleted val="0"/>
    <c:plotArea>
      <c:layout/>
      <c:barChart>
        <c:barDir val="col"/>
        <c:grouping val="clustered"/>
        <c:varyColors val="0"/>
        <c:ser>
          <c:idx val="0"/>
          <c:order val="0"/>
          <c:tx>
            <c:strRef>
              <c:f>'HIV by Race'!$A$18</c:f>
              <c:strCache>
                <c:ptCount val="1"/>
                <c:pt idx="0">
                  <c:v>Five-Year Average Rate/100,000-HIV</c:v>
                </c:pt>
              </c:strCache>
            </c:strRef>
          </c:tx>
          <c:spPr>
            <a:scene3d>
              <a:camera prst="orthographicFront"/>
              <a:lightRig rig="threePt" dir="t"/>
            </a:scene3d>
            <a:sp3d>
              <a:bevelT/>
            </a:sp3d>
          </c:spPr>
          <c:invertIfNegative val="0"/>
          <c:dPt>
            <c:idx val="0"/>
            <c:invertIfNegative val="0"/>
            <c:bubble3D val="0"/>
            <c:spPr>
              <a:solidFill>
                <a:srgbClr val="00B0F0"/>
              </a:solidFill>
              <a:scene3d>
                <a:camera prst="orthographicFront"/>
                <a:lightRig rig="threePt" dir="t"/>
              </a:scene3d>
              <a:sp3d>
                <a:bevelT/>
              </a:sp3d>
            </c:spPr>
          </c:dPt>
          <c:dLbls>
            <c:txPr>
              <a:bodyPr/>
              <a:lstStyle/>
              <a:p>
                <a:pPr>
                  <a:defRPr b="1"/>
                </a:pPr>
                <a:endParaRPr lang="en-US"/>
              </a:p>
            </c:txPr>
            <c:dLblPos val="outEnd"/>
            <c:showLegendKey val="0"/>
            <c:showVal val="1"/>
            <c:showCatName val="0"/>
            <c:showSerName val="0"/>
            <c:showPercent val="0"/>
            <c:showBubbleSize val="0"/>
            <c:showLeaderLines val="0"/>
          </c:dLbls>
          <c:cat>
            <c:strRef>
              <c:f>'HIV by Race'!$A$21:$A$22</c:f>
              <c:strCache>
                <c:ptCount val="2"/>
                <c:pt idx="0">
                  <c:v>Virginia-White</c:v>
                </c:pt>
                <c:pt idx="1">
                  <c:v>Virginia-Black</c:v>
                </c:pt>
              </c:strCache>
            </c:strRef>
          </c:cat>
          <c:val>
            <c:numRef>
              <c:f>'HIV by Race'!$B$21:$B$22</c:f>
              <c:numCache>
                <c:formatCode>0.0</c:formatCode>
                <c:ptCount val="2"/>
                <c:pt idx="0">
                  <c:v>5.54</c:v>
                </c:pt>
                <c:pt idx="1">
                  <c:v>40.739999999999995</c:v>
                </c:pt>
              </c:numCache>
            </c:numRef>
          </c:val>
        </c:ser>
        <c:dLbls>
          <c:showLegendKey val="0"/>
          <c:showVal val="0"/>
          <c:showCatName val="0"/>
          <c:showSerName val="0"/>
          <c:showPercent val="0"/>
          <c:showBubbleSize val="0"/>
        </c:dLbls>
        <c:gapWidth val="150"/>
        <c:axId val="62110720"/>
        <c:axId val="62116608"/>
      </c:barChart>
      <c:lineChart>
        <c:grouping val="standard"/>
        <c:varyColors val="0"/>
        <c:ser>
          <c:idx val="1"/>
          <c:order val="1"/>
          <c:tx>
            <c:strRef>
              <c:f>'HIV by Race'!$A$20</c:f>
              <c:strCache>
                <c:ptCount val="1"/>
                <c:pt idx="0">
                  <c:v>Virginia-Total</c:v>
                </c:pt>
              </c:strCache>
            </c:strRef>
          </c:tx>
          <c:spPr>
            <a:ln w="76200">
              <a:solidFill>
                <a:schemeClr val="tx2"/>
              </a:solidFill>
            </a:ln>
          </c:spPr>
          <c:marker>
            <c:symbol val="none"/>
          </c:marker>
          <c:dLbls>
            <c:dLbl>
              <c:idx val="0"/>
              <c:layout>
                <c:manualLayout>
                  <c:x val="0.10175678040244969"/>
                  <c:y val="-5.1046223388743076E-3"/>
                </c:manualLayout>
              </c:layout>
              <c:tx>
                <c:rich>
                  <a:bodyPr/>
                  <a:lstStyle/>
                  <a:p>
                    <a:r>
                      <a:rPr lang="en-US" b="1"/>
                      <a:t>Virginia-All Races, 13.9</a:t>
                    </a:r>
                    <a:endParaRPr lang="en-US"/>
                  </a:p>
                </c:rich>
              </c:tx>
              <c:dLblPos val="r"/>
              <c:showLegendKey val="0"/>
              <c:showVal val="1"/>
              <c:showCatName val="0"/>
              <c:showSerName val="1"/>
              <c:showPercent val="0"/>
              <c:showBubbleSize val="0"/>
            </c:dLbl>
            <c:dLbl>
              <c:idx val="1"/>
              <c:delete val="1"/>
            </c:dLbl>
            <c:txPr>
              <a:bodyPr/>
              <a:lstStyle/>
              <a:p>
                <a:pPr>
                  <a:defRPr b="1"/>
                </a:pPr>
                <a:endParaRPr lang="en-US"/>
              </a:p>
            </c:txPr>
            <c:showLegendKey val="0"/>
            <c:showVal val="0"/>
            <c:showCatName val="0"/>
            <c:showSerName val="1"/>
            <c:showPercent val="0"/>
            <c:showBubbleSize val="0"/>
            <c:showLeaderLines val="0"/>
          </c:dLbls>
          <c:val>
            <c:numRef>
              <c:f>'HIV by Race'!$C$21:$C$22</c:f>
              <c:numCache>
                <c:formatCode>0.0</c:formatCode>
                <c:ptCount val="2"/>
                <c:pt idx="0">
                  <c:v>13.9</c:v>
                </c:pt>
                <c:pt idx="1">
                  <c:v>13.9</c:v>
                </c:pt>
              </c:numCache>
            </c:numRef>
          </c:val>
          <c:smooth val="0"/>
        </c:ser>
        <c:dLbls>
          <c:showLegendKey val="0"/>
          <c:showVal val="0"/>
          <c:showCatName val="0"/>
          <c:showSerName val="0"/>
          <c:showPercent val="0"/>
          <c:showBubbleSize val="0"/>
        </c:dLbls>
        <c:marker val="1"/>
        <c:smooth val="0"/>
        <c:axId val="62110720"/>
        <c:axId val="62116608"/>
      </c:lineChart>
      <c:catAx>
        <c:axId val="62110720"/>
        <c:scaling>
          <c:orientation val="minMax"/>
        </c:scaling>
        <c:delete val="0"/>
        <c:axPos val="b"/>
        <c:majorTickMark val="out"/>
        <c:minorTickMark val="none"/>
        <c:tickLblPos val="nextTo"/>
        <c:crossAx val="62116608"/>
        <c:crosses val="autoZero"/>
        <c:auto val="1"/>
        <c:lblAlgn val="ctr"/>
        <c:lblOffset val="100"/>
        <c:noMultiLvlLbl val="0"/>
      </c:catAx>
      <c:valAx>
        <c:axId val="62116608"/>
        <c:scaling>
          <c:orientation val="minMax"/>
        </c:scaling>
        <c:delete val="0"/>
        <c:axPos val="l"/>
        <c:majorGridlines>
          <c:spPr>
            <a:ln>
              <a:noFill/>
            </a:ln>
          </c:spPr>
        </c:majorGridlines>
        <c:numFmt formatCode="0" sourceLinked="0"/>
        <c:majorTickMark val="out"/>
        <c:minorTickMark val="none"/>
        <c:tickLblPos val="nextTo"/>
        <c:crossAx val="621107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HIV Incidence Rate per 100,000 by Race in VA, 2010-14</a:t>
            </a:r>
          </a:p>
        </c:rich>
      </c:tx>
      <c:overlay val="0"/>
    </c:title>
    <c:autoTitleDeleted val="0"/>
    <c:plotArea>
      <c:layout/>
      <c:lineChart>
        <c:grouping val="standard"/>
        <c:varyColors val="0"/>
        <c:ser>
          <c:idx val="0"/>
          <c:order val="0"/>
          <c:tx>
            <c:strRef>
              <c:f>'HIV by Race'!$A$14</c:f>
              <c:strCache>
                <c:ptCount val="1"/>
                <c:pt idx="0">
                  <c:v>Virginia-White</c:v>
                </c:pt>
              </c:strCache>
            </c:strRef>
          </c:tx>
          <c:spPr>
            <a:ln>
              <a:solidFill>
                <a:srgbClr val="00B0F0"/>
              </a:solidFill>
            </a:ln>
          </c:spPr>
          <c:marker>
            <c:spPr>
              <a:solidFill>
                <a:srgbClr val="00B0F0"/>
              </a:solidFill>
              <a:ln>
                <a:solidFill>
                  <a:srgbClr val="00B0F0"/>
                </a:solidFill>
              </a:ln>
              <a:scene3d>
                <a:camera prst="orthographicFront"/>
                <a:lightRig rig="threePt" dir="t"/>
              </a:scene3d>
              <a:sp3d>
                <a:bevelT/>
              </a:sp3d>
            </c:spPr>
          </c:marker>
          <c:dLbls>
            <c:dLblPos val="t"/>
            <c:showLegendKey val="0"/>
            <c:showVal val="1"/>
            <c:showCatName val="0"/>
            <c:showSerName val="0"/>
            <c:showPercent val="0"/>
            <c:showBubbleSize val="0"/>
            <c:showLeaderLines val="0"/>
          </c:dLbls>
          <c:cat>
            <c:numRef>
              <c:f>'HIV by Race'!$B$12:$F$12</c:f>
              <c:numCache>
                <c:formatCode>General</c:formatCode>
                <c:ptCount val="5"/>
                <c:pt idx="0">
                  <c:v>2010</c:v>
                </c:pt>
                <c:pt idx="1">
                  <c:v>2011</c:v>
                </c:pt>
                <c:pt idx="2">
                  <c:v>2012</c:v>
                </c:pt>
                <c:pt idx="3">
                  <c:v>2013</c:v>
                </c:pt>
                <c:pt idx="4">
                  <c:v>2014</c:v>
                </c:pt>
              </c:numCache>
            </c:numRef>
          </c:cat>
          <c:val>
            <c:numRef>
              <c:f>'HIV by Race'!$B$14:$F$14</c:f>
              <c:numCache>
                <c:formatCode>0.0</c:formatCode>
                <c:ptCount val="5"/>
                <c:pt idx="0" formatCode="General">
                  <c:v>5.9</c:v>
                </c:pt>
                <c:pt idx="1">
                  <c:v>5.0999999999999996</c:v>
                </c:pt>
                <c:pt idx="2">
                  <c:v>5.5</c:v>
                </c:pt>
                <c:pt idx="3">
                  <c:v>5.7</c:v>
                </c:pt>
                <c:pt idx="4">
                  <c:v>5.5</c:v>
                </c:pt>
              </c:numCache>
            </c:numRef>
          </c:val>
          <c:smooth val="0"/>
        </c:ser>
        <c:ser>
          <c:idx val="1"/>
          <c:order val="1"/>
          <c:tx>
            <c:strRef>
              <c:f>'HIV by Race'!$A$15</c:f>
              <c:strCache>
                <c:ptCount val="1"/>
                <c:pt idx="0">
                  <c:v>Virginia-Black</c:v>
                </c:pt>
              </c:strCache>
            </c:strRef>
          </c:tx>
          <c:spPr>
            <a:ln>
              <a:solidFill>
                <a:schemeClr val="accent1"/>
              </a:solidFill>
            </a:ln>
          </c:spPr>
          <c:marker>
            <c:spPr>
              <a:solidFill>
                <a:schemeClr val="accent1"/>
              </a:solidFill>
              <a:ln>
                <a:solidFill>
                  <a:schemeClr val="accent1"/>
                </a:solidFill>
              </a:ln>
              <a:scene3d>
                <a:camera prst="orthographicFront"/>
                <a:lightRig rig="threePt" dir="t"/>
              </a:scene3d>
              <a:sp3d>
                <a:bevelT/>
              </a:sp3d>
            </c:spPr>
          </c:marker>
          <c:dLbls>
            <c:dLblPos val="t"/>
            <c:showLegendKey val="0"/>
            <c:showVal val="1"/>
            <c:showCatName val="0"/>
            <c:showSerName val="0"/>
            <c:showPercent val="0"/>
            <c:showBubbleSize val="0"/>
            <c:showLeaderLines val="0"/>
          </c:dLbls>
          <c:cat>
            <c:numRef>
              <c:f>'HIV by Race'!$B$12:$F$12</c:f>
              <c:numCache>
                <c:formatCode>General</c:formatCode>
                <c:ptCount val="5"/>
                <c:pt idx="0">
                  <c:v>2010</c:v>
                </c:pt>
                <c:pt idx="1">
                  <c:v>2011</c:v>
                </c:pt>
                <c:pt idx="2">
                  <c:v>2012</c:v>
                </c:pt>
                <c:pt idx="3">
                  <c:v>2013</c:v>
                </c:pt>
                <c:pt idx="4">
                  <c:v>2014</c:v>
                </c:pt>
              </c:numCache>
            </c:numRef>
          </c:cat>
          <c:val>
            <c:numRef>
              <c:f>'HIV by Race'!$B$15:$F$15</c:f>
              <c:numCache>
                <c:formatCode>0.0</c:formatCode>
                <c:ptCount val="5"/>
                <c:pt idx="0" formatCode="General">
                  <c:v>46.3</c:v>
                </c:pt>
                <c:pt idx="1">
                  <c:v>42.2</c:v>
                </c:pt>
                <c:pt idx="2">
                  <c:v>37.9</c:v>
                </c:pt>
                <c:pt idx="3">
                  <c:v>40.1</c:v>
                </c:pt>
                <c:pt idx="4">
                  <c:v>37.200000000000003</c:v>
                </c:pt>
              </c:numCache>
            </c:numRef>
          </c:val>
          <c:smooth val="0"/>
        </c:ser>
        <c:dLbls>
          <c:showLegendKey val="0"/>
          <c:showVal val="0"/>
          <c:showCatName val="0"/>
          <c:showSerName val="0"/>
          <c:showPercent val="0"/>
          <c:showBubbleSize val="0"/>
        </c:dLbls>
        <c:marker val="1"/>
        <c:smooth val="0"/>
        <c:axId val="60076800"/>
        <c:axId val="60078336"/>
      </c:lineChart>
      <c:catAx>
        <c:axId val="60076800"/>
        <c:scaling>
          <c:orientation val="minMax"/>
        </c:scaling>
        <c:delete val="0"/>
        <c:axPos val="b"/>
        <c:numFmt formatCode="General" sourceLinked="1"/>
        <c:majorTickMark val="out"/>
        <c:minorTickMark val="none"/>
        <c:tickLblPos val="nextTo"/>
        <c:crossAx val="60078336"/>
        <c:crosses val="autoZero"/>
        <c:auto val="1"/>
        <c:lblAlgn val="ctr"/>
        <c:lblOffset val="100"/>
        <c:noMultiLvlLbl val="0"/>
      </c:catAx>
      <c:valAx>
        <c:axId val="60078336"/>
        <c:scaling>
          <c:orientation val="minMax"/>
        </c:scaling>
        <c:delete val="0"/>
        <c:axPos val="l"/>
        <c:majorGridlines>
          <c:spPr>
            <a:ln>
              <a:noFill/>
            </a:ln>
          </c:spPr>
        </c:majorGridlines>
        <c:numFmt formatCode="General" sourceLinked="1"/>
        <c:majorTickMark val="out"/>
        <c:minorTickMark val="none"/>
        <c:tickLblPos val="nextTo"/>
        <c:crossAx val="60076800"/>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a:t>Breast Cancer Incidence Rate per 100,000 by Race, 5-Year Averages, 2008-2012</a:t>
            </a:r>
          </a:p>
        </c:rich>
      </c:tx>
      <c:overlay val="0"/>
    </c:title>
    <c:autoTitleDeleted val="0"/>
    <c:plotArea>
      <c:layout/>
      <c:barChart>
        <c:barDir val="col"/>
        <c:grouping val="clustered"/>
        <c:varyColors val="0"/>
        <c:ser>
          <c:idx val="0"/>
          <c:order val="0"/>
          <c:tx>
            <c:v>Albemarle-White</c:v>
          </c:tx>
          <c:spPr>
            <a:solidFill>
              <a:schemeClr val="accent3"/>
            </a:solidFill>
            <a:ln>
              <a:solidFill>
                <a:schemeClr val="accent3"/>
              </a:solidFill>
            </a:ln>
            <a:scene3d>
              <a:camera prst="orthographicFront"/>
              <a:lightRig rig="threePt" dir="t"/>
            </a:scene3d>
            <a:sp3d>
              <a:bevelT/>
            </a:sp3d>
          </c:spPr>
          <c:invertIfNegative val="0"/>
          <c:dLbls>
            <c:dLbl>
              <c:idx val="0"/>
              <c:layout>
                <c:manualLayout>
                  <c:x val="-1.3215488215488215E-2"/>
                  <c:y val="-1.804473263165713E-2"/>
                </c:manualLayout>
              </c:layout>
              <c:showLegendKey val="0"/>
              <c:showVal val="1"/>
              <c:showCatName val="0"/>
              <c:showSerName val="0"/>
              <c:showPercent val="0"/>
              <c:showBubbleSize val="0"/>
            </c:dLbl>
            <c:dLbl>
              <c:idx val="1"/>
              <c:layout>
                <c:manualLayout>
                  <c:x val="-2.6936026936026935E-2"/>
                  <c:y val="0"/>
                </c:manualLayout>
              </c:layout>
              <c:showLegendKey val="0"/>
              <c:showVal val="1"/>
              <c:showCatName val="0"/>
              <c:showSerName val="0"/>
              <c:showPercent val="0"/>
              <c:showBubbleSize val="0"/>
            </c:dLbl>
            <c:dLbl>
              <c:idx val="2"/>
              <c:layout>
                <c:manualLayout>
                  <c:x val="-1.2132108486439195E-2"/>
                  <c:y val="8.7846310877806935E-3"/>
                </c:manualLayout>
              </c:layout>
              <c:showLegendKey val="0"/>
              <c:showVal val="1"/>
              <c:showCatName val="0"/>
              <c:showSerName val="0"/>
              <c:showPercent val="0"/>
              <c:showBubbleSize val="0"/>
            </c:dLbl>
            <c:numFmt formatCode="#,##0.0" sourceLinked="0"/>
            <c:txPr>
              <a:bodyPr/>
              <a:lstStyle/>
              <a:p>
                <a:pPr>
                  <a:defRPr b="1"/>
                </a:pPr>
                <a:endParaRPr lang="en-US"/>
              </a:p>
            </c:txPr>
            <c:showLegendKey val="0"/>
            <c:showVal val="1"/>
            <c:showCatName val="0"/>
            <c:showSerName val="0"/>
            <c:showPercent val="0"/>
            <c:showBubbleSize val="0"/>
            <c:showLeaderLines val="0"/>
          </c:dLbls>
          <c:cat>
            <c:strRef>
              <c:f>Breast!$S$22:$U$22</c:f>
              <c:strCache>
                <c:ptCount val="3"/>
                <c:pt idx="0">
                  <c:v>1999-2003</c:v>
                </c:pt>
                <c:pt idx="1">
                  <c:v>2004-2008</c:v>
                </c:pt>
                <c:pt idx="2">
                  <c:v>2008-2012</c:v>
                </c:pt>
              </c:strCache>
            </c:strRef>
          </c:cat>
          <c:val>
            <c:numRef>
              <c:f>Breast!$S$23:$U$23</c:f>
              <c:numCache>
                <c:formatCode>0.0</c:formatCode>
                <c:ptCount val="3"/>
                <c:pt idx="0">
                  <c:v>176</c:v>
                </c:pt>
                <c:pt idx="1">
                  <c:v>132.4</c:v>
                </c:pt>
                <c:pt idx="2" formatCode="General">
                  <c:v>107.3</c:v>
                </c:pt>
              </c:numCache>
            </c:numRef>
          </c:val>
        </c:ser>
        <c:ser>
          <c:idx val="3"/>
          <c:order val="1"/>
          <c:tx>
            <c:v>Albemarle-Black</c:v>
          </c:tx>
          <c:spPr>
            <a:solidFill>
              <a:schemeClr val="accent3">
                <a:lumMod val="60000"/>
                <a:lumOff val="40000"/>
              </a:schemeClr>
            </a:solidFill>
            <a:ln>
              <a:solidFill>
                <a:schemeClr val="accent3">
                  <a:lumMod val="60000"/>
                  <a:lumOff val="40000"/>
                </a:schemeClr>
              </a:solidFill>
            </a:ln>
            <a:scene3d>
              <a:camera prst="orthographicFront"/>
              <a:lightRig rig="threePt" dir="t"/>
            </a:scene3d>
            <a:sp3d>
              <a:bevelT/>
            </a:sp3d>
          </c:spPr>
          <c:invertIfNegative val="0"/>
          <c:dLbls>
            <c:dLbl>
              <c:idx val="0"/>
              <c:layout>
                <c:manualLayout>
                  <c:x val="1.5151515151515152E-2"/>
                  <c:y val="-1.2282170389099158E-2"/>
                </c:manualLayout>
              </c:layout>
              <c:spPr/>
              <c:txPr>
                <a:bodyPr rot="0"/>
                <a:lstStyle/>
                <a:p>
                  <a:pPr>
                    <a:defRPr b="1"/>
                  </a:pPr>
                  <a:endParaRPr lang="en-US"/>
                </a:p>
              </c:txPr>
              <c:dLblPos val="outEnd"/>
              <c:showLegendKey val="0"/>
              <c:showVal val="1"/>
              <c:showCatName val="0"/>
              <c:showSerName val="0"/>
              <c:showPercent val="0"/>
              <c:showBubbleSize val="0"/>
            </c:dLbl>
            <c:txPr>
              <a:bodyPr/>
              <a:lstStyle/>
              <a:p>
                <a:pPr>
                  <a:defRPr b="1"/>
                </a:pPr>
                <a:endParaRPr lang="en-US"/>
              </a:p>
            </c:txPr>
            <c:dLblPos val="outEnd"/>
            <c:showLegendKey val="0"/>
            <c:showVal val="1"/>
            <c:showCatName val="0"/>
            <c:showSerName val="0"/>
            <c:showPercent val="0"/>
            <c:showBubbleSize val="0"/>
            <c:showLeaderLines val="0"/>
          </c:dLbls>
          <c:cat>
            <c:strRef>
              <c:f>Breast!$S$22:$U$22</c:f>
              <c:strCache>
                <c:ptCount val="3"/>
                <c:pt idx="0">
                  <c:v>1999-2003</c:v>
                </c:pt>
                <c:pt idx="1">
                  <c:v>2004-2008</c:v>
                </c:pt>
                <c:pt idx="2">
                  <c:v>2008-2012</c:v>
                </c:pt>
              </c:strCache>
            </c:strRef>
          </c:cat>
          <c:val>
            <c:numRef>
              <c:f>Breast!$S$35:$U$35</c:f>
              <c:numCache>
                <c:formatCode>0.0</c:formatCode>
                <c:ptCount val="3"/>
                <c:pt idx="0">
                  <c:v>165.6</c:v>
                </c:pt>
                <c:pt idx="1">
                  <c:v>164.6</c:v>
                </c:pt>
                <c:pt idx="2">
                  <c:v>162.4</c:v>
                </c:pt>
              </c:numCache>
            </c:numRef>
          </c:val>
        </c:ser>
        <c:ser>
          <c:idx val="1"/>
          <c:order val="2"/>
          <c:tx>
            <c:v>Charlottesville-White</c:v>
          </c:tx>
          <c:spPr>
            <a:solidFill>
              <a:schemeClr val="accent1"/>
            </a:solidFill>
            <a:ln>
              <a:solidFill>
                <a:schemeClr val="accent1"/>
              </a:solidFill>
            </a:ln>
            <a:scene3d>
              <a:camera prst="orthographicFront"/>
              <a:lightRig rig="threePt" dir="t"/>
            </a:scene3d>
            <a:sp3d>
              <a:bevelT/>
            </a:sp3d>
          </c:spPr>
          <c:invertIfNegative val="0"/>
          <c:dLbls>
            <c:dLbl>
              <c:idx val="0"/>
              <c:layout>
                <c:manualLayout>
                  <c:x val="2.0117712558657439E-2"/>
                  <c:y val="1.7478205433709548E-2"/>
                </c:manualLayout>
              </c:layout>
              <c:showLegendKey val="0"/>
              <c:showVal val="1"/>
              <c:showCatName val="0"/>
              <c:showSerName val="0"/>
              <c:showPercent val="0"/>
              <c:showBubbleSize val="0"/>
            </c:dLbl>
            <c:dLbl>
              <c:idx val="1"/>
              <c:layout>
                <c:manualLayout>
                  <c:x val="1.5151515151515152E-2"/>
                  <c:y val="-4.9128681556396634E-3"/>
                </c:manualLayout>
              </c:layout>
              <c:showLegendKey val="0"/>
              <c:showVal val="1"/>
              <c:showCatName val="0"/>
              <c:showSerName val="0"/>
              <c:showPercent val="0"/>
              <c:showBubbleSize val="0"/>
            </c:dLbl>
            <c:numFmt formatCode="#,##0.0" sourceLinked="0"/>
            <c:txPr>
              <a:bodyPr/>
              <a:lstStyle/>
              <a:p>
                <a:pPr>
                  <a:defRPr b="1"/>
                </a:pPr>
                <a:endParaRPr lang="en-US"/>
              </a:p>
            </c:txPr>
            <c:showLegendKey val="0"/>
            <c:showVal val="1"/>
            <c:showCatName val="0"/>
            <c:showSerName val="0"/>
            <c:showPercent val="0"/>
            <c:showBubbleSize val="0"/>
            <c:showLeaderLines val="0"/>
          </c:dLbls>
          <c:cat>
            <c:strRef>
              <c:f>Breast!$S$22:$U$22</c:f>
              <c:strCache>
                <c:ptCount val="3"/>
                <c:pt idx="0">
                  <c:v>1999-2003</c:v>
                </c:pt>
                <c:pt idx="1">
                  <c:v>2004-2008</c:v>
                </c:pt>
                <c:pt idx="2">
                  <c:v>2008-2012</c:v>
                </c:pt>
              </c:strCache>
            </c:strRef>
          </c:cat>
          <c:val>
            <c:numRef>
              <c:f>Breast!$S$24:$U$24</c:f>
              <c:numCache>
                <c:formatCode>0.0</c:formatCode>
                <c:ptCount val="3"/>
                <c:pt idx="0">
                  <c:v>165.5</c:v>
                </c:pt>
                <c:pt idx="1">
                  <c:v>122</c:v>
                </c:pt>
                <c:pt idx="2" formatCode="General">
                  <c:v>246.1</c:v>
                </c:pt>
              </c:numCache>
            </c:numRef>
          </c:val>
        </c:ser>
        <c:ser>
          <c:idx val="4"/>
          <c:order val="3"/>
          <c:tx>
            <c:v>Charlottesville-Black</c:v>
          </c:tx>
          <c:spPr>
            <a:solidFill>
              <a:schemeClr val="accent1">
                <a:lumMod val="40000"/>
                <a:lumOff val="60000"/>
              </a:schemeClr>
            </a:solidFill>
            <a:ln>
              <a:solidFill>
                <a:schemeClr val="accent1">
                  <a:lumMod val="40000"/>
                  <a:lumOff val="60000"/>
                </a:schemeClr>
              </a:solidFill>
            </a:ln>
            <a:scene3d>
              <a:camera prst="orthographicFront"/>
              <a:lightRig rig="threePt" dir="t"/>
            </a:scene3d>
            <a:sp3d>
              <a:bevelT/>
            </a:sp3d>
          </c:spPr>
          <c:invertIfNegative val="0"/>
          <c:dLbls>
            <c:dLbl>
              <c:idx val="0"/>
              <c:layout>
                <c:manualLayout>
                  <c:x val="1.8350168350168349E-2"/>
                  <c:y val="4.1949898028972768E-2"/>
                </c:manualLayout>
              </c:layout>
              <c:dLblPos val="outEnd"/>
              <c:showLegendKey val="0"/>
              <c:showVal val="1"/>
              <c:showCatName val="0"/>
              <c:showSerName val="0"/>
              <c:showPercent val="0"/>
              <c:showBubbleSize val="0"/>
            </c:dLbl>
            <c:dLbl>
              <c:idx val="1"/>
              <c:layout>
                <c:manualLayout>
                  <c:x val="1.3468013468013467E-2"/>
                  <c:y val="0"/>
                </c:manualLayout>
              </c:layout>
              <c:dLblPos val="outEnd"/>
              <c:showLegendKey val="0"/>
              <c:showVal val="1"/>
              <c:showCatName val="0"/>
              <c:showSerName val="0"/>
              <c:showPercent val="0"/>
              <c:showBubbleSize val="0"/>
            </c:dLbl>
            <c:dLbl>
              <c:idx val="2"/>
              <c:layout>
                <c:manualLayout>
                  <c:x val="1.6835016835016835E-2"/>
                  <c:y val="0"/>
                </c:manualLayout>
              </c:layout>
              <c:dLblPos val="outEnd"/>
              <c:showLegendKey val="0"/>
              <c:showVal val="1"/>
              <c:showCatName val="0"/>
              <c:showSerName val="0"/>
              <c:showPercent val="0"/>
              <c:showBubbleSize val="0"/>
            </c:dLbl>
            <c:txPr>
              <a:bodyPr/>
              <a:lstStyle/>
              <a:p>
                <a:pPr>
                  <a:defRPr b="1"/>
                </a:pPr>
                <a:endParaRPr lang="en-US"/>
              </a:p>
            </c:txPr>
            <c:dLblPos val="outEnd"/>
            <c:showLegendKey val="0"/>
            <c:showVal val="1"/>
            <c:showCatName val="0"/>
            <c:showSerName val="0"/>
            <c:showPercent val="0"/>
            <c:showBubbleSize val="0"/>
            <c:showLeaderLines val="0"/>
          </c:dLbls>
          <c:cat>
            <c:strRef>
              <c:f>Breast!$S$22:$U$22</c:f>
              <c:strCache>
                <c:ptCount val="3"/>
                <c:pt idx="0">
                  <c:v>1999-2003</c:v>
                </c:pt>
                <c:pt idx="1">
                  <c:v>2004-2008</c:v>
                </c:pt>
                <c:pt idx="2">
                  <c:v>2008-2012</c:v>
                </c:pt>
              </c:strCache>
            </c:strRef>
          </c:cat>
          <c:val>
            <c:numRef>
              <c:f>Breast!$S$36:$U$36</c:f>
              <c:numCache>
                <c:formatCode>0.0</c:formatCode>
                <c:ptCount val="3"/>
                <c:pt idx="0">
                  <c:v>154.80000000000001</c:v>
                </c:pt>
                <c:pt idx="1">
                  <c:v>96</c:v>
                </c:pt>
                <c:pt idx="2">
                  <c:v>186.4</c:v>
                </c:pt>
              </c:numCache>
            </c:numRef>
          </c:val>
        </c:ser>
        <c:dLbls>
          <c:showLegendKey val="0"/>
          <c:showVal val="0"/>
          <c:showCatName val="0"/>
          <c:showSerName val="0"/>
          <c:showPercent val="0"/>
          <c:showBubbleSize val="0"/>
        </c:dLbls>
        <c:gapWidth val="150"/>
        <c:axId val="60163968"/>
        <c:axId val="60165504"/>
      </c:barChart>
      <c:catAx>
        <c:axId val="60163968"/>
        <c:scaling>
          <c:orientation val="minMax"/>
        </c:scaling>
        <c:delete val="0"/>
        <c:axPos val="b"/>
        <c:majorTickMark val="out"/>
        <c:minorTickMark val="none"/>
        <c:tickLblPos val="nextTo"/>
        <c:crossAx val="60165504"/>
        <c:crosses val="autoZero"/>
        <c:auto val="1"/>
        <c:lblAlgn val="ctr"/>
        <c:lblOffset val="100"/>
        <c:noMultiLvlLbl val="0"/>
      </c:catAx>
      <c:valAx>
        <c:axId val="60165504"/>
        <c:scaling>
          <c:orientation val="minMax"/>
        </c:scaling>
        <c:delete val="0"/>
        <c:axPos val="l"/>
        <c:majorGridlines>
          <c:spPr>
            <a:ln>
              <a:noFill/>
            </a:ln>
          </c:spPr>
        </c:majorGridlines>
        <c:numFmt formatCode="0" sourceLinked="0"/>
        <c:majorTickMark val="out"/>
        <c:minorTickMark val="none"/>
        <c:tickLblPos val="nextTo"/>
        <c:crossAx val="60163968"/>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Prostate Cancer Incidence Rate per 100,000 by Race (Age-Adjusted), 5-Year Averages, 1999-2012</a:t>
            </a:r>
          </a:p>
        </c:rich>
      </c:tx>
      <c:overlay val="0"/>
    </c:title>
    <c:autoTitleDeleted val="0"/>
    <c:plotArea>
      <c:layout/>
      <c:barChart>
        <c:barDir val="col"/>
        <c:grouping val="clustered"/>
        <c:varyColors val="0"/>
        <c:ser>
          <c:idx val="0"/>
          <c:order val="0"/>
          <c:tx>
            <c:v>Albemarle-White</c:v>
          </c:tx>
          <c:spPr>
            <a:solidFill>
              <a:schemeClr val="accent3"/>
            </a:solidFill>
            <a:scene3d>
              <a:camera prst="orthographicFront"/>
              <a:lightRig rig="threePt" dir="t"/>
            </a:scene3d>
            <a:sp3d>
              <a:bevelT/>
            </a:sp3d>
          </c:spPr>
          <c:invertIfNegative val="0"/>
          <c:dLbls>
            <c:dLbl>
              <c:idx val="0"/>
              <c:layout>
                <c:manualLayout>
                  <c:x val="-2.4999999999999988E-2"/>
                  <c:y val="1.3888888888888888E-2"/>
                </c:manualLayout>
              </c:layout>
              <c:showLegendKey val="0"/>
              <c:showVal val="1"/>
              <c:showCatName val="0"/>
              <c:showSerName val="0"/>
              <c:showPercent val="0"/>
              <c:showBubbleSize val="0"/>
            </c:dLbl>
            <c:dLbl>
              <c:idx val="2"/>
              <c:layout>
                <c:manualLayout>
                  <c:x val="-1.2132108486439195E-2"/>
                  <c:y val="8.7846310877806935E-3"/>
                </c:manualLayout>
              </c:layout>
              <c:showLegendKey val="0"/>
              <c:showVal val="1"/>
              <c:showCatName val="0"/>
              <c:showSerName val="0"/>
              <c:showPercent val="0"/>
              <c:showBubbleSize val="0"/>
            </c:dLbl>
            <c:numFmt formatCode="#,##0.0" sourceLinked="0"/>
            <c:showLegendKey val="0"/>
            <c:showVal val="1"/>
            <c:showCatName val="0"/>
            <c:showSerName val="0"/>
            <c:showPercent val="0"/>
            <c:showBubbleSize val="0"/>
            <c:showLeaderLines val="0"/>
          </c:dLbls>
          <c:cat>
            <c:strRef>
              <c:f>'Lung &amp; Bronchus'!$Q$6:$S$6</c:f>
              <c:strCache>
                <c:ptCount val="3"/>
                <c:pt idx="0">
                  <c:v>1999-03</c:v>
                </c:pt>
                <c:pt idx="1">
                  <c:v>2004-08</c:v>
                </c:pt>
                <c:pt idx="2">
                  <c:v>2008-2012</c:v>
                </c:pt>
              </c:strCache>
            </c:strRef>
          </c:cat>
          <c:val>
            <c:numRef>
              <c:f>Prostate!$U$24:$W$24</c:f>
              <c:numCache>
                <c:formatCode>0.0</c:formatCode>
                <c:ptCount val="3"/>
                <c:pt idx="0">
                  <c:v>162.35</c:v>
                </c:pt>
                <c:pt idx="1">
                  <c:v>166.8</c:v>
                </c:pt>
                <c:pt idx="2" formatCode="General">
                  <c:v>110.6</c:v>
                </c:pt>
              </c:numCache>
            </c:numRef>
          </c:val>
        </c:ser>
        <c:ser>
          <c:idx val="3"/>
          <c:order val="1"/>
          <c:tx>
            <c:v>Albemarle-Black</c:v>
          </c:tx>
          <c:spPr>
            <a:solidFill>
              <a:schemeClr val="accent3">
                <a:lumMod val="60000"/>
                <a:lumOff val="40000"/>
              </a:schemeClr>
            </a:solidFill>
            <a:scene3d>
              <a:camera prst="orthographicFront"/>
              <a:lightRig rig="threePt" dir="t"/>
            </a:scene3d>
            <a:sp3d>
              <a:bevelT/>
            </a:sp3d>
          </c:spPr>
          <c:invertIfNegative val="0"/>
          <c:dLbls>
            <c:dLblPos val="outEnd"/>
            <c:showLegendKey val="0"/>
            <c:showVal val="1"/>
            <c:showCatName val="0"/>
            <c:showSerName val="0"/>
            <c:showPercent val="0"/>
            <c:showBubbleSize val="0"/>
            <c:showLeaderLines val="0"/>
          </c:dLbls>
          <c:val>
            <c:numRef>
              <c:f>Prostate!$U$36:$W$36</c:f>
              <c:numCache>
                <c:formatCode>0.0</c:formatCode>
                <c:ptCount val="3"/>
                <c:pt idx="0">
                  <c:v>249.12</c:v>
                </c:pt>
                <c:pt idx="1">
                  <c:v>220.38</c:v>
                </c:pt>
                <c:pt idx="2">
                  <c:v>162</c:v>
                </c:pt>
              </c:numCache>
            </c:numRef>
          </c:val>
        </c:ser>
        <c:ser>
          <c:idx val="1"/>
          <c:order val="2"/>
          <c:tx>
            <c:v>Charlottesville-White</c:v>
          </c:tx>
          <c:spPr>
            <a:solidFill>
              <a:schemeClr val="accent1"/>
            </a:solidFill>
            <a:scene3d>
              <a:camera prst="orthographicFront"/>
              <a:lightRig rig="threePt" dir="t"/>
            </a:scene3d>
            <a:sp3d>
              <a:bevelT/>
            </a:sp3d>
          </c:spPr>
          <c:invertIfNegative val="0"/>
          <c:dLbls>
            <c:dLbl>
              <c:idx val="0"/>
              <c:layout>
                <c:manualLayout>
                  <c:x val="8.3333333333333332E-3"/>
                  <c:y val="-4.6296296296296294E-3"/>
                </c:manualLayout>
              </c:layout>
              <c:showLegendKey val="0"/>
              <c:showVal val="1"/>
              <c:showCatName val="0"/>
              <c:showSerName val="0"/>
              <c:showPercent val="0"/>
              <c:showBubbleSize val="0"/>
            </c:dLbl>
            <c:numFmt formatCode="#,##0.0" sourceLinked="0"/>
            <c:showLegendKey val="0"/>
            <c:showVal val="1"/>
            <c:showCatName val="0"/>
            <c:showSerName val="0"/>
            <c:showPercent val="0"/>
            <c:showBubbleSize val="0"/>
            <c:showLeaderLines val="0"/>
          </c:dLbls>
          <c:cat>
            <c:strRef>
              <c:f>'Lung &amp; Bronchus'!$Q$6:$S$6</c:f>
              <c:strCache>
                <c:ptCount val="3"/>
                <c:pt idx="0">
                  <c:v>1999-03</c:v>
                </c:pt>
                <c:pt idx="1">
                  <c:v>2004-08</c:v>
                </c:pt>
                <c:pt idx="2">
                  <c:v>2008-2012</c:v>
                </c:pt>
              </c:strCache>
            </c:strRef>
          </c:cat>
          <c:val>
            <c:numRef>
              <c:f>Prostate!$U$25:$W$25</c:f>
              <c:numCache>
                <c:formatCode>0.0</c:formatCode>
                <c:ptCount val="3"/>
                <c:pt idx="0">
                  <c:v>137.16999999999999</c:v>
                </c:pt>
                <c:pt idx="1">
                  <c:v>142.72</c:v>
                </c:pt>
                <c:pt idx="2" formatCode="General">
                  <c:v>212.6</c:v>
                </c:pt>
              </c:numCache>
            </c:numRef>
          </c:val>
        </c:ser>
        <c:ser>
          <c:idx val="4"/>
          <c:order val="3"/>
          <c:tx>
            <c:v>Charlottesville-Black</c:v>
          </c:tx>
          <c:spPr>
            <a:solidFill>
              <a:schemeClr val="accent1">
                <a:lumMod val="60000"/>
                <a:lumOff val="40000"/>
              </a:schemeClr>
            </a:solidFill>
            <a:scene3d>
              <a:camera prst="orthographicFront"/>
              <a:lightRig rig="threePt" dir="t"/>
            </a:scene3d>
            <a:sp3d>
              <a:bevelT/>
            </a:sp3d>
          </c:spPr>
          <c:invertIfNegative val="0"/>
          <c:dLbls>
            <c:dLblPos val="outEnd"/>
            <c:showLegendKey val="0"/>
            <c:showVal val="1"/>
            <c:showCatName val="0"/>
            <c:showSerName val="0"/>
            <c:showPercent val="0"/>
            <c:showBubbleSize val="0"/>
            <c:showLeaderLines val="0"/>
          </c:dLbls>
          <c:val>
            <c:numRef>
              <c:f>Prostate!$U$37:$W$37</c:f>
              <c:numCache>
                <c:formatCode>0.0</c:formatCode>
                <c:ptCount val="3"/>
                <c:pt idx="0">
                  <c:v>144.46</c:v>
                </c:pt>
                <c:pt idx="1">
                  <c:v>179.83</c:v>
                </c:pt>
                <c:pt idx="2">
                  <c:v>236.2</c:v>
                </c:pt>
              </c:numCache>
            </c:numRef>
          </c:val>
        </c:ser>
        <c:dLbls>
          <c:showLegendKey val="0"/>
          <c:showVal val="0"/>
          <c:showCatName val="0"/>
          <c:showSerName val="0"/>
          <c:showPercent val="0"/>
          <c:showBubbleSize val="0"/>
        </c:dLbls>
        <c:gapWidth val="150"/>
        <c:axId val="60237696"/>
        <c:axId val="60239232"/>
      </c:barChart>
      <c:catAx>
        <c:axId val="60237696"/>
        <c:scaling>
          <c:orientation val="minMax"/>
        </c:scaling>
        <c:delete val="0"/>
        <c:axPos val="b"/>
        <c:majorTickMark val="out"/>
        <c:minorTickMark val="none"/>
        <c:tickLblPos val="nextTo"/>
        <c:crossAx val="60239232"/>
        <c:crosses val="autoZero"/>
        <c:auto val="1"/>
        <c:lblAlgn val="ctr"/>
        <c:lblOffset val="100"/>
        <c:noMultiLvlLbl val="0"/>
      </c:catAx>
      <c:valAx>
        <c:axId val="60239232"/>
        <c:scaling>
          <c:orientation val="minMax"/>
        </c:scaling>
        <c:delete val="0"/>
        <c:axPos val="l"/>
        <c:majorGridlines>
          <c:spPr>
            <a:ln>
              <a:noFill/>
            </a:ln>
          </c:spPr>
        </c:majorGridlines>
        <c:numFmt formatCode="0" sourceLinked="0"/>
        <c:majorTickMark val="out"/>
        <c:minorTickMark val="none"/>
        <c:tickLblPos val="nextTo"/>
        <c:crossAx val="60237696"/>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Lung and Bronchus Cancer Incidence Rate per </a:t>
            </a:r>
            <a:r>
              <a:rPr lang="en-US" dirty="0" smtClean="0"/>
              <a:t>100,000 By Race, </a:t>
            </a:r>
            <a:r>
              <a:rPr lang="en-US" dirty="0"/>
              <a:t>5-Year Averages, 1999-2012</a:t>
            </a:r>
          </a:p>
        </c:rich>
      </c:tx>
      <c:overlay val="0"/>
    </c:title>
    <c:autoTitleDeleted val="0"/>
    <c:plotArea>
      <c:layout/>
      <c:barChart>
        <c:barDir val="col"/>
        <c:grouping val="clustered"/>
        <c:varyColors val="0"/>
        <c:ser>
          <c:idx val="0"/>
          <c:order val="0"/>
          <c:tx>
            <c:v>Albemarle-White</c:v>
          </c:tx>
          <c:spPr>
            <a:solidFill>
              <a:schemeClr val="accent3"/>
            </a:solidFill>
            <a:ln>
              <a:solidFill>
                <a:schemeClr val="accent3"/>
              </a:solidFill>
            </a:ln>
            <a:scene3d>
              <a:camera prst="orthographicFront"/>
              <a:lightRig rig="threePt" dir="t"/>
            </a:scene3d>
            <a:sp3d>
              <a:bevelT/>
            </a:sp3d>
          </c:spPr>
          <c:invertIfNegative val="0"/>
          <c:dLbls>
            <c:dLbl>
              <c:idx val="0"/>
              <c:layout>
                <c:manualLayout>
                  <c:x val="-2.4999999999999988E-2"/>
                  <c:y val="1.3888888888888888E-2"/>
                </c:manualLayout>
              </c:layout>
              <c:showLegendKey val="0"/>
              <c:showVal val="1"/>
              <c:showCatName val="0"/>
              <c:showSerName val="0"/>
              <c:showPercent val="0"/>
              <c:showBubbleSize val="0"/>
            </c:dLbl>
            <c:dLbl>
              <c:idx val="1"/>
              <c:layout>
                <c:manualLayout>
                  <c:x val="-1.020408163265306E-2"/>
                  <c:y val="7.575757575757576E-3"/>
                </c:manualLayout>
              </c:layout>
              <c:showLegendKey val="0"/>
              <c:showVal val="1"/>
              <c:showCatName val="0"/>
              <c:showSerName val="0"/>
              <c:showPercent val="0"/>
              <c:showBubbleSize val="0"/>
            </c:dLbl>
            <c:dLbl>
              <c:idx val="2"/>
              <c:layout>
                <c:manualLayout>
                  <c:x val="-1.2132108486439195E-2"/>
                  <c:y val="8.7846310877806935E-3"/>
                </c:manualLayout>
              </c:layout>
              <c:showLegendKey val="0"/>
              <c:showVal val="1"/>
              <c:showCatName val="0"/>
              <c:showSerName val="0"/>
              <c:showPercent val="0"/>
              <c:showBubbleSize val="0"/>
            </c:dLbl>
            <c:numFmt formatCode="#,##0.0" sourceLinked="0"/>
            <c:showLegendKey val="0"/>
            <c:showVal val="1"/>
            <c:showCatName val="0"/>
            <c:showSerName val="0"/>
            <c:showPercent val="0"/>
            <c:showBubbleSize val="0"/>
            <c:showLeaderLines val="0"/>
          </c:dLbls>
          <c:cat>
            <c:strRef>
              <c:f>'Lung &amp; Bronchus'!$Q$6:$S$6</c:f>
              <c:strCache>
                <c:ptCount val="3"/>
                <c:pt idx="0">
                  <c:v>1999-03</c:v>
                </c:pt>
                <c:pt idx="1">
                  <c:v>2004-08</c:v>
                </c:pt>
                <c:pt idx="2">
                  <c:v>2008-2012</c:v>
                </c:pt>
              </c:strCache>
            </c:strRef>
          </c:cat>
          <c:val>
            <c:numRef>
              <c:f>'Lung &amp; Bronchus'!$Q$20:$S$20</c:f>
              <c:numCache>
                <c:formatCode>0.00</c:formatCode>
                <c:ptCount val="3"/>
                <c:pt idx="0">
                  <c:v>62.89</c:v>
                </c:pt>
                <c:pt idx="1">
                  <c:v>69.61</c:v>
                </c:pt>
                <c:pt idx="2" formatCode="General">
                  <c:v>44.8</c:v>
                </c:pt>
              </c:numCache>
            </c:numRef>
          </c:val>
        </c:ser>
        <c:ser>
          <c:idx val="3"/>
          <c:order val="1"/>
          <c:tx>
            <c:v>Albemarle-Black</c:v>
          </c:tx>
          <c:spPr>
            <a:solidFill>
              <a:schemeClr val="accent3">
                <a:lumMod val="60000"/>
                <a:lumOff val="40000"/>
              </a:schemeClr>
            </a:solidFill>
            <a:ln>
              <a:solidFill>
                <a:schemeClr val="accent3">
                  <a:lumMod val="60000"/>
                  <a:lumOff val="40000"/>
                </a:schemeClr>
              </a:solidFill>
            </a:ln>
            <a:scene3d>
              <a:camera prst="orthographicFront"/>
              <a:lightRig rig="threePt" dir="t"/>
            </a:scene3d>
            <a:sp3d>
              <a:bevelT/>
            </a:sp3d>
          </c:spPr>
          <c:invertIfNegative val="0"/>
          <c:dLbls>
            <c:dLblPos val="outEnd"/>
            <c:showLegendKey val="0"/>
            <c:showVal val="1"/>
            <c:showCatName val="0"/>
            <c:showSerName val="0"/>
            <c:showPercent val="0"/>
            <c:showBubbleSize val="0"/>
            <c:showLeaderLines val="0"/>
          </c:dLbls>
          <c:val>
            <c:numRef>
              <c:f>'Lung &amp; Bronchus'!$Q$32:$S$32</c:f>
              <c:numCache>
                <c:formatCode>0.0</c:formatCode>
                <c:ptCount val="3"/>
                <c:pt idx="0">
                  <c:v>94.37</c:v>
                </c:pt>
                <c:pt idx="1">
                  <c:v>76.59</c:v>
                </c:pt>
                <c:pt idx="2">
                  <c:v>59.1</c:v>
                </c:pt>
              </c:numCache>
            </c:numRef>
          </c:val>
        </c:ser>
        <c:ser>
          <c:idx val="1"/>
          <c:order val="2"/>
          <c:tx>
            <c:v>Charlottesville-White</c:v>
          </c:tx>
          <c:spPr>
            <a:solidFill>
              <a:schemeClr val="accent1"/>
            </a:solidFill>
            <a:scene3d>
              <a:camera prst="orthographicFront"/>
              <a:lightRig rig="threePt" dir="t"/>
            </a:scene3d>
            <a:sp3d>
              <a:bevelT/>
            </a:sp3d>
          </c:spPr>
          <c:invertIfNegative val="0"/>
          <c:dLbls>
            <c:dLbl>
              <c:idx val="0"/>
              <c:layout>
                <c:manualLayout>
                  <c:x val="8.3333333333333332E-3"/>
                  <c:y val="-4.6296296296296294E-3"/>
                </c:manualLayout>
              </c:layout>
              <c:showLegendKey val="0"/>
              <c:showVal val="1"/>
              <c:showCatName val="0"/>
              <c:showSerName val="0"/>
              <c:showPercent val="0"/>
              <c:showBubbleSize val="0"/>
            </c:dLbl>
            <c:numFmt formatCode="#,##0.0" sourceLinked="0"/>
            <c:showLegendKey val="0"/>
            <c:showVal val="1"/>
            <c:showCatName val="0"/>
            <c:showSerName val="0"/>
            <c:showPercent val="0"/>
            <c:showBubbleSize val="0"/>
            <c:showLeaderLines val="0"/>
          </c:dLbls>
          <c:cat>
            <c:strRef>
              <c:f>'Lung &amp; Bronchus'!$Q$6:$S$6</c:f>
              <c:strCache>
                <c:ptCount val="3"/>
                <c:pt idx="0">
                  <c:v>1999-03</c:v>
                </c:pt>
                <c:pt idx="1">
                  <c:v>2004-08</c:v>
                </c:pt>
                <c:pt idx="2">
                  <c:v>2008-2012</c:v>
                </c:pt>
              </c:strCache>
            </c:strRef>
          </c:cat>
          <c:val>
            <c:numRef>
              <c:f>'Lung &amp; Bronchus'!$Q$21:$S$21</c:f>
              <c:numCache>
                <c:formatCode>0.00</c:formatCode>
                <c:ptCount val="3"/>
                <c:pt idx="0">
                  <c:v>61.52</c:v>
                </c:pt>
                <c:pt idx="1">
                  <c:v>59.92</c:v>
                </c:pt>
                <c:pt idx="2" formatCode="General">
                  <c:v>91.1</c:v>
                </c:pt>
              </c:numCache>
            </c:numRef>
          </c:val>
        </c:ser>
        <c:ser>
          <c:idx val="4"/>
          <c:order val="3"/>
          <c:tx>
            <c:v>Charlottesville-Black</c:v>
          </c:tx>
          <c:spPr>
            <a:solidFill>
              <a:schemeClr val="accent1">
                <a:lumMod val="60000"/>
                <a:lumOff val="40000"/>
              </a:schemeClr>
            </a:solidFill>
            <a:scene3d>
              <a:camera prst="orthographicFront"/>
              <a:lightRig rig="threePt" dir="t"/>
            </a:scene3d>
            <a:sp3d>
              <a:bevelT/>
            </a:sp3d>
          </c:spPr>
          <c:invertIfNegative val="0"/>
          <c:dLbls>
            <c:dLbl>
              <c:idx val="0"/>
              <c:layout>
                <c:manualLayout>
                  <c:x val="0"/>
                  <c:y val="3.5353535353535352E-2"/>
                </c:manualLayout>
              </c:layout>
              <c:dLblPos val="outEnd"/>
              <c:showLegendKey val="0"/>
              <c:showVal val="1"/>
              <c:showCatName val="0"/>
              <c:showSerName val="0"/>
              <c:showPercent val="0"/>
              <c:showBubbleSize val="0"/>
            </c:dLbl>
            <c:dLbl>
              <c:idx val="2"/>
              <c:layout>
                <c:manualLayout>
                  <c:x val="1.8707482993197279E-2"/>
                  <c:y val="2.5252525252525255E-3"/>
                </c:manualLayout>
              </c:layout>
              <c:dLblPos val="outEnd"/>
              <c:showLegendKey val="0"/>
              <c:showVal val="1"/>
              <c:showCatName val="0"/>
              <c:showSerName val="0"/>
              <c:showPercent val="0"/>
              <c:showBubbleSize val="0"/>
            </c:dLbl>
            <c:dLblPos val="outEnd"/>
            <c:showLegendKey val="0"/>
            <c:showVal val="1"/>
            <c:showCatName val="0"/>
            <c:showSerName val="0"/>
            <c:showPercent val="0"/>
            <c:showBubbleSize val="0"/>
            <c:showLeaderLines val="0"/>
          </c:dLbls>
          <c:val>
            <c:numRef>
              <c:f>'Lung &amp; Bronchus'!$Q$33:$S$33</c:f>
              <c:numCache>
                <c:formatCode>0.0</c:formatCode>
                <c:ptCount val="3"/>
                <c:pt idx="0">
                  <c:v>61.01</c:v>
                </c:pt>
                <c:pt idx="1">
                  <c:v>70.27</c:v>
                </c:pt>
                <c:pt idx="2">
                  <c:v>82.2</c:v>
                </c:pt>
              </c:numCache>
            </c:numRef>
          </c:val>
        </c:ser>
        <c:dLbls>
          <c:showLegendKey val="0"/>
          <c:showVal val="0"/>
          <c:showCatName val="0"/>
          <c:showSerName val="0"/>
          <c:showPercent val="0"/>
          <c:showBubbleSize val="0"/>
        </c:dLbls>
        <c:gapWidth val="150"/>
        <c:axId val="62404480"/>
        <c:axId val="62406016"/>
      </c:barChart>
      <c:catAx>
        <c:axId val="62404480"/>
        <c:scaling>
          <c:orientation val="minMax"/>
        </c:scaling>
        <c:delete val="0"/>
        <c:axPos val="b"/>
        <c:majorTickMark val="out"/>
        <c:minorTickMark val="none"/>
        <c:tickLblPos val="nextTo"/>
        <c:crossAx val="62406016"/>
        <c:crosses val="autoZero"/>
        <c:auto val="1"/>
        <c:lblAlgn val="ctr"/>
        <c:lblOffset val="100"/>
        <c:noMultiLvlLbl val="0"/>
      </c:catAx>
      <c:valAx>
        <c:axId val="62406016"/>
        <c:scaling>
          <c:orientation val="minMax"/>
        </c:scaling>
        <c:delete val="0"/>
        <c:axPos val="l"/>
        <c:majorGridlines>
          <c:spPr>
            <a:ln>
              <a:noFill/>
            </a:ln>
          </c:spPr>
        </c:majorGridlines>
        <c:numFmt formatCode="0" sourceLinked="0"/>
        <c:majorTickMark val="out"/>
        <c:minorTickMark val="none"/>
        <c:tickLblPos val="nextTo"/>
        <c:crossAx val="62404480"/>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Cervical Cancer Incidence Rate per 100,000 by Race (Age-Adjusted), 5-Year Average, 2008-2012</a:t>
            </a:r>
          </a:p>
        </c:rich>
      </c:tx>
      <c:overlay val="0"/>
    </c:title>
    <c:autoTitleDeleted val="0"/>
    <c:plotArea>
      <c:layout/>
      <c:barChart>
        <c:barDir val="col"/>
        <c:grouping val="clustered"/>
        <c:varyColors val="0"/>
        <c:ser>
          <c:idx val="0"/>
          <c:order val="0"/>
          <c:tx>
            <c:v>Virginia-White</c:v>
          </c:tx>
          <c:spPr>
            <a:scene3d>
              <a:camera prst="orthographicFront"/>
              <a:lightRig rig="threePt" dir="t"/>
            </a:scene3d>
            <a:sp3d>
              <a:bevelT/>
            </a:sp3d>
          </c:spPr>
          <c:invertIfNegative val="0"/>
          <c:dLbls>
            <c:dLbl>
              <c:idx val="0"/>
              <c:layout>
                <c:manualLayout>
                  <c:x val="-2.4999999999999988E-2"/>
                  <c:y val="1.3888888888888888E-2"/>
                </c:manualLayout>
              </c:layout>
              <c:showLegendKey val="0"/>
              <c:showVal val="1"/>
              <c:showCatName val="0"/>
              <c:showSerName val="0"/>
              <c:showPercent val="0"/>
              <c:showBubbleSize val="0"/>
            </c:dLbl>
            <c:dLbl>
              <c:idx val="2"/>
              <c:layout>
                <c:manualLayout>
                  <c:x val="-1.2132108486439195E-2"/>
                  <c:y val="8.7846310877806935E-3"/>
                </c:manualLayout>
              </c:layout>
              <c:showLegendKey val="0"/>
              <c:showVal val="1"/>
              <c:showCatName val="0"/>
              <c:showSerName val="0"/>
              <c:showPercent val="0"/>
              <c:showBubbleSize val="0"/>
            </c:dLbl>
            <c:numFmt formatCode="#,##0.0" sourceLinked="0"/>
            <c:txPr>
              <a:bodyPr/>
              <a:lstStyle/>
              <a:p>
                <a:pPr>
                  <a:defRPr b="1"/>
                </a:pPr>
                <a:endParaRPr lang="en-US"/>
              </a:p>
            </c:txPr>
            <c:showLegendKey val="0"/>
            <c:showVal val="1"/>
            <c:showCatName val="0"/>
            <c:showSerName val="0"/>
            <c:showPercent val="0"/>
            <c:showBubbleSize val="0"/>
            <c:showLeaderLines val="0"/>
          </c:dLbls>
          <c:cat>
            <c:strRef>
              <c:f>Cervical!$D$15</c:f>
              <c:strCache>
                <c:ptCount val="1"/>
                <c:pt idx="0">
                  <c:v>2008-12</c:v>
                </c:pt>
              </c:strCache>
            </c:strRef>
          </c:cat>
          <c:val>
            <c:numRef>
              <c:f>Cervical!$B$48</c:f>
              <c:numCache>
                <c:formatCode>General</c:formatCode>
                <c:ptCount val="1"/>
                <c:pt idx="0">
                  <c:v>5.9</c:v>
                </c:pt>
              </c:numCache>
            </c:numRef>
          </c:val>
        </c:ser>
        <c:ser>
          <c:idx val="3"/>
          <c:order val="1"/>
          <c:tx>
            <c:v>Virginia-Black</c:v>
          </c:tx>
          <c:spPr>
            <a:scene3d>
              <a:camera prst="orthographicFront"/>
              <a:lightRig rig="threePt" dir="t"/>
            </a:scene3d>
            <a:sp3d>
              <a:bevelT/>
            </a:sp3d>
          </c:spPr>
          <c:invertIfNegative val="0"/>
          <c:dLbls>
            <c:txPr>
              <a:bodyPr/>
              <a:lstStyle/>
              <a:p>
                <a:pPr>
                  <a:defRPr b="1"/>
                </a:pPr>
                <a:endParaRPr lang="en-US"/>
              </a:p>
            </c:txPr>
            <c:dLblPos val="outEnd"/>
            <c:showLegendKey val="0"/>
            <c:showVal val="1"/>
            <c:showCatName val="0"/>
            <c:showSerName val="0"/>
            <c:showPercent val="0"/>
            <c:showBubbleSize val="0"/>
            <c:showLeaderLines val="0"/>
          </c:dLbls>
          <c:cat>
            <c:strRef>
              <c:f>Cervical!$D$15</c:f>
              <c:strCache>
                <c:ptCount val="1"/>
                <c:pt idx="0">
                  <c:v>2008-12</c:v>
                </c:pt>
              </c:strCache>
            </c:strRef>
          </c:cat>
          <c:val>
            <c:numRef>
              <c:f>Cervical!$B$71</c:f>
              <c:numCache>
                <c:formatCode>General</c:formatCode>
                <c:ptCount val="1"/>
                <c:pt idx="0">
                  <c:v>7.5</c:v>
                </c:pt>
              </c:numCache>
            </c:numRef>
          </c:val>
        </c:ser>
        <c:dLbls>
          <c:showLegendKey val="0"/>
          <c:showVal val="0"/>
          <c:showCatName val="0"/>
          <c:showSerName val="0"/>
          <c:showPercent val="0"/>
          <c:showBubbleSize val="0"/>
        </c:dLbls>
        <c:gapWidth val="150"/>
        <c:axId val="62449920"/>
        <c:axId val="62136320"/>
      </c:barChart>
      <c:catAx>
        <c:axId val="62449920"/>
        <c:scaling>
          <c:orientation val="minMax"/>
        </c:scaling>
        <c:delete val="0"/>
        <c:axPos val="b"/>
        <c:majorTickMark val="out"/>
        <c:minorTickMark val="none"/>
        <c:tickLblPos val="nextTo"/>
        <c:crossAx val="62136320"/>
        <c:crosses val="autoZero"/>
        <c:auto val="1"/>
        <c:lblAlgn val="ctr"/>
        <c:lblOffset val="100"/>
        <c:noMultiLvlLbl val="0"/>
      </c:catAx>
      <c:valAx>
        <c:axId val="62136320"/>
        <c:scaling>
          <c:orientation val="minMax"/>
          <c:min val="0"/>
        </c:scaling>
        <c:delete val="0"/>
        <c:axPos val="l"/>
        <c:majorGridlines>
          <c:spPr>
            <a:ln>
              <a:noFill/>
            </a:ln>
          </c:spPr>
        </c:majorGridlines>
        <c:numFmt formatCode="0" sourceLinked="0"/>
        <c:majorTickMark val="out"/>
        <c:minorTickMark val="none"/>
        <c:tickLblPos val="nextTo"/>
        <c:crossAx val="62449920"/>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'HUD Assisted Housing'!$A$18</c:f>
              <c:strCache>
                <c:ptCount val="1"/>
                <c:pt idx="0">
                  <c:v>Albemarle</c:v>
                </c:pt>
              </c:strCache>
            </c:strRef>
          </c:tx>
          <c:spPr>
            <a:solidFill>
              <a:schemeClr val="accent3"/>
            </a:solidFill>
          </c:spPr>
          <c:invertIfNegative val="0"/>
          <c:dLbls>
            <c:numFmt formatCode="0%" sourceLinked="0"/>
            <c:txPr>
              <a:bodyPr/>
              <a:lstStyle/>
              <a:p>
                <a:pPr>
                  <a:defRPr sz="1800"/>
                </a:pPr>
                <a:endParaRPr lang="en-US"/>
              </a:p>
            </c:txPr>
            <c:dLblPos val="outEnd"/>
            <c:showLegendKey val="0"/>
            <c:showVal val="1"/>
            <c:showCatName val="0"/>
            <c:showSerName val="0"/>
            <c:showPercent val="0"/>
            <c:showBubbleSize val="0"/>
            <c:showLeaderLines val="0"/>
          </c:dLbls>
          <c:cat>
            <c:strRef>
              <c:f>'HUD Assisted Housing'!$F$17:$I$17</c:f>
              <c:strCache>
                <c:ptCount val="4"/>
                <c:pt idx="0">
                  <c:v>Housing Choice Voucher Units (%)</c:v>
                </c:pt>
                <c:pt idx="1">
                  <c:v>Section 8 New Construction / Substantial Rehabilitation Units (%)</c:v>
                </c:pt>
                <c:pt idx="2">
                  <c:v>Public Housing Units (%)</c:v>
                </c:pt>
                <c:pt idx="3">
                  <c:v>Other Multi-Family Program Units (RAP, SUP, Sect 202/811, etc.) (%)</c:v>
                </c:pt>
              </c:strCache>
            </c:strRef>
          </c:cat>
          <c:val>
            <c:numRef>
              <c:f>'HUD Assisted Housing'!$F$18:$I$18</c:f>
              <c:numCache>
                <c:formatCode>0.00%</c:formatCode>
                <c:ptCount val="4"/>
                <c:pt idx="0">
                  <c:v>0.86458333333333337</c:v>
                </c:pt>
                <c:pt idx="1">
                  <c:v>8.4821428571428575E-2</c:v>
                </c:pt>
                <c:pt idx="2">
                  <c:v>0</c:v>
                </c:pt>
                <c:pt idx="3">
                  <c:v>0</c:v>
                </c:pt>
              </c:numCache>
            </c:numRef>
          </c:val>
        </c:ser>
        <c:ser>
          <c:idx val="1"/>
          <c:order val="1"/>
          <c:tx>
            <c:strRef>
              <c:f>'HUD Assisted Housing'!$A$19</c:f>
              <c:strCache>
                <c:ptCount val="1"/>
                <c:pt idx="0">
                  <c:v>Charlottesville</c:v>
                </c:pt>
              </c:strCache>
            </c:strRef>
          </c:tx>
          <c:spPr>
            <a:solidFill>
              <a:schemeClr val="accent1"/>
            </a:solidFill>
          </c:spPr>
          <c:invertIfNegative val="0"/>
          <c:dLbls>
            <c:numFmt formatCode="0%" sourceLinked="0"/>
            <c:txPr>
              <a:bodyPr/>
              <a:lstStyle/>
              <a:p>
                <a:pPr>
                  <a:defRPr sz="1800"/>
                </a:pPr>
                <a:endParaRPr lang="en-US"/>
              </a:p>
            </c:txPr>
            <c:dLblPos val="outEnd"/>
            <c:showLegendKey val="0"/>
            <c:showVal val="1"/>
            <c:showCatName val="0"/>
            <c:showSerName val="0"/>
            <c:showPercent val="0"/>
            <c:showBubbleSize val="0"/>
            <c:showLeaderLines val="0"/>
          </c:dLbls>
          <c:val>
            <c:numRef>
              <c:f>'HUD Assisted Housing'!$F$19:$I$19</c:f>
              <c:numCache>
                <c:formatCode>0.00%</c:formatCode>
                <c:ptCount val="4"/>
                <c:pt idx="0">
                  <c:v>0.48934911242603552</c:v>
                </c:pt>
                <c:pt idx="1">
                  <c:v>0.15502958579881657</c:v>
                </c:pt>
                <c:pt idx="2">
                  <c:v>0.22248520710059172</c:v>
                </c:pt>
                <c:pt idx="3">
                  <c:v>0.13313609467455623</c:v>
                </c:pt>
              </c:numCache>
            </c:numRef>
          </c:val>
        </c:ser>
        <c:dLbls>
          <c:showLegendKey val="0"/>
          <c:showVal val="0"/>
          <c:showCatName val="0"/>
          <c:showSerName val="0"/>
          <c:showPercent val="0"/>
          <c:showBubbleSize val="0"/>
        </c:dLbls>
        <c:gapWidth val="150"/>
        <c:axId val="60905728"/>
        <c:axId val="60919808"/>
      </c:barChart>
      <c:catAx>
        <c:axId val="60905728"/>
        <c:scaling>
          <c:orientation val="minMax"/>
        </c:scaling>
        <c:delete val="0"/>
        <c:axPos val="b"/>
        <c:majorTickMark val="out"/>
        <c:minorTickMark val="none"/>
        <c:tickLblPos val="nextTo"/>
        <c:txPr>
          <a:bodyPr/>
          <a:lstStyle/>
          <a:p>
            <a:pPr>
              <a:defRPr sz="1400"/>
            </a:pPr>
            <a:endParaRPr lang="en-US"/>
          </a:p>
        </c:txPr>
        <c:crossAx val="60919808"/>
        <c:crosses val="autoZero"/>
        <c:auto val="1"/>
        <c:lblAlgn val="ctr"/>
        <c:lblOffset val="100"/>
        <c:noMultiLvlLbl val="0"/>
      </c:catAx>
      <c:valAx>
        <c:axId val="60919808"/>
        <c:scaling>
          <c:orientation val="minMax"/>
          <c:max val="1"/>
          <c:min val="0"/>
        </c:scaling>
        <c:delete val="0"/>
        <c:axPos val="l"/>
        <c:majorGridlines>
          <c:spPr>
            <a:ln>
              <a:noFill/>
            </a:ln>
          </c:spPr>
        </c:majorGridlines>
        <c:numFmt formatCode="0%" sourceLinked="0"/>
        <c:majorTickMark val="out"/>
        <c:minorTickMark val="none"/>
        <c:tickLblPos val="nextTo"/>
        <c:txPr>
          <a:bodyPr/>
          <a:lstStyle/>
          <a:p>
            <a:pPr>
              <a:defRPr sz="1800"/>
            </a:pPr>
            <a:endParaRPr lang="en-US"/>
          </a:p>
        </c:txPr>
        <c:crossAx val="60905728"/>
        <c:crosses val="autoZero"/>
        <c:crossBetween val="between"/>
        <c:majorUnit val="0.2"/>
      </c:valAx>
    </c:plotArea>
    <c:legend>
      <c:legendPos val="b"/>
      <c:layout>
        <c:manualLayout>
          <c:xMode val="edge"/>
          <c:yMode val="edge"/>
          <c:x val="0.23755057133009888"/>
          <c:y val="0.87711190064656552"/>
          <c:w val="0.50806370794559774"/>
          <c:h val="0.11069297740221497"/>
        </c:manualLayout>
      </c:layout>
      <c:overlay val="0"/>
      <c:txPr>
        <a:bodyPr/>
        <a:lstStyle/>
        <a:p>
          <a:pPr>
            <a:defRPr sz="1800"/>
          </a:pPr>
          <a:endParaRPr lang="en-US"/>
        </a:p>
      </c:txPr>
    </c:legend>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Skin Cancer Incidence Rate per 100,000 by Race (Age-Adjusted), 5-Year Averages, </a:t>
            </a:r>
            <a:r>
              <a:rPr lang="en-US" dirty="0" smtClean="0"/>
              <a:t>2008-2012</a:t>
            </a:r>
            <a:endParaRPr lang="en-US" dirty="0"/>
          </a:p>
        </c:rich>
      </c:tx>
      <c:overlay val="0"/>
    </c:title>
    <c:autoTitleDeleted val="0"/>
    <c:plotArea>
      <c:layout/>
      <c:barChart>
        <c:barDir val="col"/>
        <c:grouping val="clustered"/>
        <c:varyColors val="0"/>
        <c:ser>
          <c:idx val="0"/>
          <c:order val="0"/>
          <c:tx>
            <c:v>White</c:v>
          </c:tx>
          <c:spPr>
            <a:solidFill>
              <a:srgbClr val="FFFF00"/>
            </a:solidFill>
            <a:scene3d>
              <a:camera prst="orthographicFront"/>
              <a:lightRig rig="threePt" dir="t"/>
            </a:scene3d>
            <a:sp3d>
              <a:bevelT/>
            </a:sp3d>
          </c:spPr>
          <c:invertIfNegative val="0"/>
          <c:dLbls>
            <c:dLbl>
              <c:idx val="0"/>
              <c:layout>
                <c:manualLayout>
                  <c:x val="-8.3333333333333332E-3"/>
                  <c:y val="1.3888888888888888E-2"/>
                </c:manualLayout>
              </c:layout>
              <c:showLegendKey val="0"/>
              <c:showVal val="1"/>
              <c:showCatName val="0"/>
              <c:showSerName val="0"/>
              <c:showPercent val="0"/>
              <c:showBubbleSize val="0"/>
            </c:dLbl>
            <c:dLbl>
              <c:idx val="2"/>
              <c:layout>
                <c:manualLayout>
                  <c:x val="4.5345581802274711E-3"/>
                  <c:y val="8.7846310877806935E-3"/>
                </c:manualLayout>
              </c:layout>
              <c:showLegendKey val="0"/>
              <c:showVal val="1"/>
              <c:showCatName val="0"/>
              <c:showSerName val="0"/>
              <c:showPercent val="0"/>
              <c:showBubbleSize val="0"/>
            </c:dLbl>
            <c:numFmt formatCode="#,##0.0" sourceLinked="0"/>
            <c:showLegendKey val="0"/>
            <c:showVal val="1"/>
            <c:showCatName val="0"/>
            <c:showSerName val="0"/>
            <c:showPercent val="0"/>
            <c:showBubbleSize val="0"/>
            <c:showLeaderLines val="0"/>
          </c:dLbls>
          <c:cat>
            <c:strRef>
              <c:f>(Skin!$A$41:$A$42,Skin!$A$48)</c:f>
              <c:strCache>
                <c:ptCount val="3"/>
                <c:pt idx="0">
                  <c:v>Albemarle</c:v>
                </c:pt>
                <c:pt idx="1">
                  <c:v>Charlottesville</c:v>
                </c:pt>
                <c:pt idx="2">
                  <c:v>VA</c:v>
                </c:pt>
              </c:strCache>
            </c:strRef>
          </c:cat>
          <c:val>
            <c:numRef>
              <c:f>(Skin!$B$41:$B$42,Skin!$B$48)</c:f>
              <c:numCache>
                <c:formatCode>General</c:formatCode>
                <c:ptCount val="3"/>
                <c:pt idx="0">
                  <c:v>28.6</c:v>
                </c:pt>
                <c:pt idx="1">
                  <c:v>41.9</c:v>
                </c:pt>
                <c:pt idx="2">
                  <c:v>21.5</c:v>
                </c:pt>
              </c:numCache>
            </c:numRef>
          </c:val>
        </c:ser>
        <c:ser>
          <c:idx val="1"/>
          <c:order val="1"/>
          <c:tx>
            <c:v>Black</c:v>
          </c:tx>
          <c:spPr>
            <a:solidFill>
              <a:schemeClr val="accent3">
                <a:lumMod val="60000"/>
                <a:lumOff val="40000"/>
              </a:schemeClr>
            </a:solidFill>
            <a:scene3d>
              <a:camera prst="orthographicFront"/>
              <a:lightRig rig="threePt" dir="t"/>
            </a:scene3d>
            <a:sp3d>
              <a:bevelT/>
            </a:sp3d>
          </c:spPr>
          <c:invertIfNegative val="0"/>
          <c:dLbls>
            <c:dLbl>
              <c:idx val="0"/>
              <c:delete val="1"/>
            </c:dLbl>
            <c:dLbl>
              <c:idx val="1"/>
              <c:delete val="1"/>
            </c:dLbl>
            <c:dLblPos val="outEnd"/>
            <c:showLegendKey val="0"/>
            <c:showVal val="1"/>
            <c:showCatName val="0"/>
            <c:showSerName val="0"/>
            <c:showPercent val="0"/>
            <c:showBubbleSize val="0"/>
            <c:showLeaderLines val="0"/>
          </c:dLbls>
          <c:val>
            <c:numRef>
              <c:f>(Skin!$E$64:$E$65,Skin!$B$71)</c:f>
              <c:numCache>
                <c:formatCode>General</c:formatCode>
                <c:ptCount val="3"/>
                <c:pt idx="0">
                  <c:v>0</c:v>
                </c:pt>
                <c:pt idx="1">
                  <c:v>0</c:v>
                </c:pt>
                <c:pt idx="2" formatCode="0.0">
                  <c:v>1</c:v>
                </c:pt>
              </c:numCache>
            </c:numRef>
          </c:val>
        </c:ser>
        <c:dLbls>
          <c:showLegendKey val="0"/>
          <c:showVal val="0"/>
          <c:showCatName val="0"/>
          <c:showSerName val="0"/>
          <c:showPercent val="0"/>
          <c:showBubbleSize val="0"/>
        </c:dLbls>
        <c:gapWidth val="150"/>
        <c:axId val="62197760"/>
        <c:axId val="62199296"/>
      </c:barChart>
      <c:catAx>
        <c:axId val="62197760"/>
        <c:scaling>
          <c:orientation val="minMax"/>
        </c:scaling>
        <c:delete val="0"/>
        <c:axPos val="b"/>
        <c:majorTickMark val="out"/>
        <c:minorTickMark val="none"/>
        <c:tickLblPos val="nextTo"/>
        <c:crossAx val="62199296"/>
        <c:crosses val="autoZero"/>
        <c:auto val="1"/>
        <c:lblAlgn val="ctr"/>
        <c:lblOffset val="100"/>
        <c:noMultiLvlLbl val="0"/>
      </c:catAx>
      <c:valAx>
        <c:axId val="62199296"/>
        <c:scaling>
          <c:orientation val="minMax"/>
          <c:max val="45"/>
          <c:min val="0"/>
        </c:scaling>
        <c:delete val="0"/>
        <c:axPos val="l"/>
        <c:majorGridlines>
          <c:spPr>
            <a:ln>
              <a:noFill/>
            </a:ln>
          </c:spPr>
        </c:majorGridlines>
        <c:numFmt formatCode="0" sourceLinked="0"/>
        <c:majorTickMark val="out"/>
        <c:minorTickMark val="none"/>
        <c:tickLblPos val="nextTo"/>
        <c:crossAx val="62197760"/>
        <c:crosses val="autoZero"/>
        <c:crossBetween val="between"/>
        <c:majorUnit val="10"/>
      </c:valAx>
    </c:plotArea>
    <c:legend>
      <c:legendPos val="b"/>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Cancer Mortality Rate per 100,000 Population (Age-Adjusted), 3 Year Rolling Averages, 2000-13</a:t>
            </a:r>
          </a:p>
        </c:rich>
      </c:tx>
      <c:overlay val="0"/>
    </c:title>
    <c:autoTitleDeleted val="0"/>
    <c:plotArea>
      <c:layout/>
      <c:lineChart>
        <c:grouping val="standard"/>
        <c:varyColors val="0"/>
        <c:ser>
          <c:idx val="0"/>
          <c:order val="0"/>
          <c:tx>
            <c:v>Virginia White</c:v>
          </c:tx>
          <c:spPr>
            <a:ln w="38100">
              <a:solidFill>
                <a:srgbClr val="00B0F0"/>
              </a:solidFill>
            </a:ln>
          </c:spPr>
          <c:marker>
            <c:spPr>
              <a:solidFill>
                <a:srgbClr val="00B0F0"/>
              </a:solidFill>
              <a:ln w="38100">
                <a:solidFill>
                  <a:srgbClr val="00B0F0"/>
                </a:solidFill>
              </a:ln>
              <a:scene3d>
                <a:camera prst="orthographicFront"/>
                <a:lightRig rig="threePt" dir="t"/>
              </a:scene3d>
              <a:sp3d>
                <a:bevelT/>
              </a:sp3d>
            </c:spPr>
          </c:marker>
          <c:dLbls>
            <c:dLbl>
              <c:idx val="0"/>
              <c:dLblPos val="b"/>
              <c:showLegendKey val="0"/>
              <c:showVal val="1"/>
              <c:showCatName val="0"/>
              <c:showSerName val="0"/>
              <c:showPercent val="0"/>
              <c:showBubbleSize val="0"/>
            </c:dLbl>
            <c:dLbl>
              <c:idx val="11"/>
              <c:dLblPos val="b"/>
              <c:showLegendKey val="0"/>
              <c:showVal val="1"/>
              <c:showCatName val="0"/>
              <c:showSerName val="0"/>
              <c:showPercent val="0"/>
              <c:showBubbleSize val="0"/>
            </c:dLbl>
            <c:showLegendKey val="0"/>
            <c:showVal val="0"/>
            <c:showCatName val="0"/>
            <c:showSerName val="0"/>
            <c:showPercent val="0"/>
            <c:showBubbleSize val="0"/>
          </c:dLbls>
          <c:cat>
            <c:strRef>
              <c:f>'Cancer Deaths'!$C$102:$N$102</c:f>
              <c:strCache>
                <c:ptCount val="12"/>
                <c:pt idx="0">
                  <c:v>2000-2002</c:v>
                </c:pt>
                <c:pt idx="1">
                  <c:v>2001-2003</c:v>
                </c:pt>
                <c:pt idx="2">
                  <c:v>2002-2004</c:v>
                </c:pt>
                <c:pt idx="3">
                  <c:v>2003-2005</c:v>
                </c:pt>
                <c:pt idx="4">
                  <c:v>2004-2006</c:v>
                </c:pt>
                <c:pt idx="5">
                  <c:v>2005-2007</c:v>
                </c:pt>
                <c:pt idx="6">
                  <c:v>2006-2008</c:v>
                </c:pt>
                <c:pt idx="7">
                  <c:v>2007-2009</c:v>
                </c:pt>
                <c:pt idx="8">
                  <c:v>2008-2010</c:v>
                </c:pt>
                <c:pt idx="9">
                  <c:v>2009-11</c:v>
                </c:pt>
                <c:pt idx="10">
                  <c:v>2010-12</c:v>
                </c:pt>
                <c:pt idx="11">
                  <c:v>2011-13</c:v>
                </c:pt>
              </c:strCache>
            </c:strRef>
          </c:cat>
          <c:val>
            <c:numRef>
              <c:f>'Cancer Deaths'!$C$127:$N$127</c:f>
              <c:numCache>
                <c:formatCode>0.0</c:formatCode>
                <c:ptCount val="12"/>
                <c:pt idx="0">
                  <c:v>193.70000000000002</c:v>
                </c:pt>
                <c:pt idx="1">
                  <c:v>190.29999999999998</c:v>
                </c:pt>
                <c:pt idx="2">
                  <c:v>185.23333333333335</c:v>
                </c:pt>
                <c:pt idx="3">
                  <c:v>182.36666666666667</c:v>
                </c:pt>
                <c:pt idx="4">
                  <c:v>179.19999999999996</c:v>
                </c:pt>
                <c:pt idx="5">
                  <c:v>178.80000000000004</c:v>
                </c:pt>
                <c:pt idx="6">
                  <c:v>175.46666666666667</c:v>
                </c:pt>
                <c:pt idx="7">
                  <c:v>173.5</c:v>
                </c:pt>
                <c:pt idx="8">
                  <c:v>171.10000000000002</c:v>
                </c:pt>
                <c:pt idx="9">
                  <c:v>169.16666666666666</c:v>
                </c:pt>
                <c:pt idx="10">
                  <c:v>166.29999999999998</c:v>
                </c:pt>
                <c:pt idx="11">
                  <c:v>164.03333333333333</c:v>
                </c:pt>
              </c:numCache>
            </c:numRef>
          </c:val>
          <c:smooth val="0"/>
        </c:ser>
        <c:ser>
          <c:idx val="1"/>
          <c:order val="1"/>
          <c:tx>
            <c:v>Virginia Black</c:v>
          </c:tx>
          <c:spPr>
            <a:ln w="38100">
              <a:solidFill>
                <a:schemeClr val="accent6"/>
              </a:solidFill>
            </a:ln>
          </c:spPr>
          <c:marker>
            <c:spPr>
              <a:solidFill>
                <a:schemeClr val="accent6"/>
              </a:solidFill>
              <a:ln w="38100">
                <a:solidFill>
                  <a:schemeClr val="accent6"/>
                </a:solidFill>
              </a:ln>
              <a:scene3d>
                <a:camera prst="orthographicFront"/>
                <a:lightRig rig="threePt" dir="t"/>
              </a:scene3d>
              <a:sp3d>
                <a:bevelT/>
              </a:sp3d>
            </c:spPr>
          </c:marker>
          <c:dLbls>
            <c:dLbl>
              <c:idx val="0"/>
              <c:dLblPos val="t"/>
              <c:showLegendKey val="0"/>
              <c:showVal val="1"/>
              <c:showCatName val="0"/>
              <c:showSerName val="0"/>
              <c:showPercent val="0"/>
              <c:showBubbleSize val="0"/>
            </c:dLbl>
            <c:dLbl>
              <c:idx val="11"/>
              <c:dLblPos val="t"/>
              <c:showLegendKey val="0"/>
              <c:showVal val="1"/>
              <c:showCatName val="0"/>
              <c:showSerName val="0"/>
              <c:showPercent val="0"/>
              <c:showBubbleSize val="0"/>
            </c:dLbl>
            <c:showLegendKey val="0"/>
            <c:showVal val="0"/>
            <c:showCatName val="0"/>
            <c:showSerName val="0"/>
            <c:showPercent val="0"/>
            <c:showBubbleSize val="0"/>
          </c:dLbls>
          <c:cat>
            <c:strRef>
              <c:f>'Cancer Deaths'!$C$102:$N$102</c:f>
              <c:strCache>
                <c:ptCount val="12"/>
                <c:pt idx="0">
                  <c:v>2000-2002</c:v>
                </c:pt>
                <c:pt idx="1">
                  <c:v>2001-2003</c:v>
                </c:pt>
                <c:pt idx="2">
                  <c:v>2002-2004</c:v>
                </c:pt>
                <c:pt idx="3">
                  <c:v>2003-2005</c:v>
                </c:pt>
                <c:pt idx="4">
                  <c:v>2004-2006</c:v>
                </c:pt>
                <c:pt idx="5">
                  <c:v>2005-2007</c:v>
                </c:pt>
                <c:pt idx="6">
                  <c:v>2006-2008</c:v>
                </c:pt>
                <c:pt idx="7">
                  <c:v>2007-2009</c:v>
                </c:pt>
                <c:pt idx="8">
                  <c:v>2008-2010</c:v>
                </c:pt>
                <c:pt idx="9">
                  <c:v>2009-11</c:v>
                </c:pt>
                <c:pt idx="10">
                  <c:v>2010-12</c:v>
                </c:pt>
                <c:pt idx="11">
                  <c:v>2011-13</c:v>
                </c:pt>
              </c:strCache>
            </c:strRef>
          </c:cat>
          <c:val>
            <c:numRef>
              <c:f>'Cancer Deaths'!$C$128:$N$128</c:f>
              <c:numCache>
                <c:formatCode>0.0</c:formatCode>
                <c:ptCount val="12"/>
                <c:pt idx="0">
                  <c:v>256.5</c:v>
                </c:pt>
                <c:pt idx="1">
                  <c:v>249.43333333333331</c:v>
                </c:pt>
                <c:pt idx="2">
                  <c:v>243.33333333333334</c:v>
                </c:pt>
                <c:pt idx="3">
                  <c:v>236.1</c:v>
                </c:pt>
                <c:pt idx="4">
                  <c:v>226.5</c:v>
                </c:pt>
                <c:pt idx="5">
                  <c:v>227.13333333333333</c:v>
                </c:pt>
                <c:pt idx="6">
                  <c:v>221.56666666666669</c:v>
                </c:pt>
                <c:pt idx="7">
                  <c:v>217.86666666666665</c:v>
                </c:pt>
                <c:pt idx="8">
                  <c:v>208.43333333333331</c:v>
                </c:pt>
                <c:pt idx="9">
                  <c:v>204.1</c:v>
                </c:pt>
                <c:pt idx="10">
                  <c:v>199.79999999999998</c:v>
                </c:pt>
                <c:pt idx="11">
                  <c:v>198.80000000000004</c:v>
                </c:pt>
              </c:numCache>
            </c:numRef>
          </c:val>
          <c:smooth val="0"/>
        </c:ser>
        <c:dLbls>
          <c:showLegendKey val="0"/>
          <c:showVal val="0"/>
          <c:showCatName val="0"/>
          <c:showSerName val="0"/>
          <c:showPercent val="0"/>
          <c:showBubbleSize val="0"/>
        </c:dLbls>
        <c:marker val="1"/>
        <c:smooth val="0"/>
        <c:axId val="62327424"/>
        <c:axId val="62341504"/>
      </c:lineChart>
      <c:catAx>
        <c:axId val="62327424"/>
        <c:scaling>
          <c:orientation val="minMax"/>
        </c:scaling>
        <c:delete val="0"/>
        <c:axPos val="b"/>
        <c:majorTickMark val="out"/>
        <c:minorTickMark val="none"/>
        <c:tickLblPos val="nextTo"/>
        <c:crossAx val="62341504"/>
        <c:crosses val="autoZero"/>
        <c:auto val="1"/>
        <c:lblAlgn val="ctr"/>
        <c:lblOffset val="100"/>
        <c:noMultiLvlLbl val="0"/>
      </c:catAx>
      <c:valAx>
        <c:axId val="62341504"/>
        <c:scaling>
          <c:orientation val="minMax"/>
        </c:scaling>
        <c:delete val="0"/>
        <c:axPos val="l"/>
        <c:majorGridlines>
          <c:spPr>
            <a:ln>
              <a:noFill/>
            </a:ln>
          </c:spPr>
        </c:majorGridlines>
        <c:numFmt formatCode="0" sourceLinked="0"/>
        <c:majorTickMark val="out"/>
        <c:minorTickMark val="none"/>
        <c:tickLblPos val="nextTo"/>
        <c:crossAx val="62327424"/>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Number of Overdose Dispatches for Ambulance &amp; Medic, 2011-15</a:t>
            </a:r>
          </a:p>
        </c:rich>
      </c:tx>
      <c:layout>
        <c:manualLayout>
          <c:xMode val="edge"/>
          <c:yMode val="edge"/>
          <c:x val="0.23082555652765627"/>
          <c:y val="1.0892388451443553E-3"/>
        </c:manualLayout>
      </c:layout>
      <c:overlay val="0"/>
    </c:title>
    <c:autoTitleDeleted val="0"/>
    <c:plotArea>
      <c:layout>
        <c:manualLayout>
          <c:layoutTarget val="inner"/>
          <c:xMode val="edge"/>
          <c:yMode val="edge"/>
          <c:x val="4.6275340524132867E-2"/>
          <c:y val="0.10220588235294117"/>
          <c:w val="0.95372465947586715"/>
          <c:h val="0.70215702550107773"/>
        </c:manualLayout>
      </c:layout>
      <c:lineChart>
        <c:grouping val="standard"/>
        <c:varyColors val="0"/>
        <c:ser>
          <c:idx val="0"/>
          <c:order val="0"/>
          <c:tx>
            <c:strRef>
              <c:f>'5 Yr. Totals by Jurisdiction'!$B$26</c:f>
              <c:strCache>
                <c:ptCount val="1"/>
                <c:pt idx="0">
                  <c:v>Albemarle</c:v>
                </c:pt>
              </c:strCache>
            </c:strRef>
          </c:tx>
          <c:spPr>
            <a:ln>
              <a:solidFill>
                <a:schemeClr val="accent3"/>
              </a:solidFill>
            </a:ln>
          </c:spPr>
          <c:marker>
            <c:symbol val="diamond"/>
            <c:size val="5"/>
            <c:spPr>
              <a:solidFill>
                <a:schemeClr val="accent3"/>
              </a:solidFill>
              <a:ln>
                <a:solidFill>
                  <a:schemeClr val="accent3"/>
                </a:solidFill>
              </a:ln>
              <a:scene3d>
                <a:camera prst="orthographicFront"/>
                <a:lightRig rig="threePt" dir="t"/>
              </a:scene3d>
              <a:sp3d>
                <a:bevelT/>
              </a:sp3d>
            </c:spPr>
          </c:marker>
          <c:dLbls>
            <c:dLblPos val="t"/>
            <c:showLegendKey val="0"/>
            <c:showVal val="1"/>
            <c:showCatName val="0"/>
            <c:showSerName val="0"/>
            <c:showPercent val="0"/>
            <c:showBubbleSize val="0"/>
            <c:showLeaderLines val="0"/>
          </c:dLbls>
          <c:cat>
            <c:numRef>
              <c:f>'5 Yr. Totals by Jurisdiction'!$A$27:$A$31</c:f>
              <c:numCache>
                <c:formatCode>General</c:formatCode>
                <c:ptCount val="5"/>
                <c:pt idx="0">
                  <c:v>2011</c:v>
                </c:pt>
                <c:pt idx="1">
                  <c:v>2012</c:v>
                </c:pt>
                <c:pt idx="2">
                  <c:v>2013</c:v>
                </c:pt>
                <c:pt idx="3">
                  <c:v>2014</c:v>
                </c:pt>
                <c:pt idx="4">
                  <c:v>2015</c:v>
                </c:pt>
              </c:numCache>
            </c:numRef>
          </c:cat>
          <c:val>
            <c:numRef>
              <c:f>'5 Yr. Totals by Jurisdiction'!$B$27:$B$31</c:f>
              <c:numCache>
                <c:formatCode>General</c:formatCode>
                <c:ptCount val="5"/>
                <c:pt idx="0">
                  <c:v>98</c:v>
                </c:pt>
                <c:pt idx="1">
                  <c:v>211</c:v>
                </c:pt>
                <c:pt idx="2">
                  <c:v>178</c:v>
                </c:pt>
                <c:pt idx="3">
                  <c:v>177</c:v>
                </c:pt>
                <c:pt idx="4">
                  <c:v>180</c:v>
                </c:pt>
              </c:numCache>
            </c:numRef>
          </c:val>
          <c:smooth val="0"/>
        </c:ser>
        <c:ser>
          <c:idx val="1"/>
          <c:order val="1"/>
          <c:tx>
            <c:strRef>
              <c:f>'5 Yr. Totals by Jurisdiction'!$C$26</c:f>
              <c:strCache>
                <c:ptCount val="1"/>
                <c:pt idx="0">
                  <c:v>Charlottesville</c:v>
                </c:pt>
              </c:strCache>
            </c:strRef>
          </c:tx>
          <c:spPr>
            <a:ln>
              <a:solidFill>
                <a:schemeClr val="accent1"/>
              </a:solidFill>
            </a:ln>
          </c:spPr>
          <c:marker>
            <c:symbol val="triangle"/>
            <c:size val="5"/>
            <c:spPr>
              <a:solidFill>
                <a:schemeClr val="accent1"/>
              </a:solidFill>
              <a:ln>
                <a:solidFill>
                  <a:schemeClr val="accent1"/>
                </a:solidFill>
              </a:ln>
              <a:scene3d>
                <a:camera prst="orthographicFront"/>
                <a:lightRig rig="threePt" dir="t"/>
              </a:scene3d>
              <a:sp3d>
                <a:bevelT/>
              </a:sp3d>
            </c:spPr>
          </c:marker>
          <c:dLbls>
            <c:dLblPos val="t"/>
            <c:showLegendKey val="0"/>
            <c:showVal val="1"/>
            <c:showCatName val="0"/>
            <c:showSerName val="0"/>
            <c:showPercent val="0"/>
            <c:showBubbleSize val="0"/>
            <c:showLeaderLines val="0"/>
          </c:dLbls>
          <c:cat>
            <c:numRef>
              <c:f>'5 Yr. Totals by Jurisdiction'!$A$27:$A$31</c:f>
              <c:numCache>
                <c:formatCode>General</c:formatCode>
                <c:ptCount val="5"/>
                <c:pt idx="0">
                  <c:v>2011</c:v>
                </c:pt>
                <c:pt idx="1">
                  <c:v>2012</c:v>
                </c:pt>
                <c:pt idx="2">
                  <c:v>2013</c:v>
                </c:pt>
                <c:pt idx="3">
                  <c:v>2014</c:v>
                </c:pt>
                <c:pt idx="4">
                  <c:v>2015</c:v>
                </c:pt>
              </c:numCache>
            </c:numRef>
          </c:cat>
          <c:val>
            <c:numRef>
              <c:f>'5 Yr. Totals by Jurisdiction'!$C$27:$C$31</c:f>
              <c:numCache>
                <c:formatCode>General</c:formatCode>
                <c:ptCount val="5"/>
                <c:pt idx="0">
                  <c:v>162</c:v>
                </c:pt>
                <c:pt idx="1">
                  <c:v>329</c:v>
                </c:pt>
                <c:pt idx="2">
                  <c:v>385</c:v>
                </c:pt>
                <c:pt idx="3">
                  <c:v>385</c:v>
                </c:pt>
                <c:pt idx="4">
                  <c:v>459</c:v>
                </c:pt>
              </c:numCache>
            </c:numRef>
          </c:val>
          <c:smooth val="0"/>
        </c:ser>
        <c:ser>
          <c:idx val="2"/>
          <c:order val="2"/>
          <c:tx>
            <c:strRef>
              <c:f>'5 Yr. Totals by Jurisdiction'!$D$26</c:f>
              <c:strCache>
                <c:ptCount val="1"/>
                <c:pt idx="0">
                  <c:v>University</c:v>
                </c:pt>
              </c:strCache>
            </c:strRef>
          </c:tx>
          <c:spPr>
            <a:ln>
              <a:solidFill>
                <a:srgbClr val="0070C0"/>
              </a:solidFill>
            </a:ln>
          </c:spPr>
          <c:marker>
            <c:symbol val="square"/>
            <c:size val="5"/>
            <c:spPr>
              <a:solidFill>
                <a:srgbClr val="0070C0"/>
              </a:solidFill>
              <a:ln>
                <a:solidFill>
                  <a:srgbClr val="0070C0"/>
                </a:solidFill>
              </a:ln>
              <a:scene3d>
                <a:camera prst="orthographicFront"/>
                <a:lightRig rig="threePt" dir="t"/>
              </a:scene3d>
              <a:sp3d>
                <a:bevelT/>
              </a:sp3d>
            </c:spPr>
          </c:marker>
          <c:dLbls>
            <c:dLblPos val="t"/>
            <c:showLegendKey val="0"/>
            <c:showVal val="1"/>
            <c:showCatName val="0"/>
            <c:showSerName val="0"/>
            <c:showPercent val="0"/>
            <c:showBubbleSize val="0"/>
            <c:showLeaderLines val="0"/>
          </c:dLbls>
          <c:cat>
            <c:numRef>
              <c:f>'5 Yr. Totals by Jurisdiction'!$A$27:$A$31</c:f>
              <c:numCache>
                <c:formatCode>General</c:formatCode>
                <c:ptCount val="5"/>
                <c:pt idx="0">
                  <c:v>2011</c:v>
                </c:pt>
                <c:pt idx="1">
                  <c:v>2012</c:v>
                </c:pt>
                <c:pt idx="2">
                  <c:v>2013</c:v>
                </c:pt>
                <c:pt idx="3">
                  <c:v>2014</c:v>
                </c:pt>
                <c:pt idx="4">
                  <c:v>2015</c:v>
                </c:pt>
              </c:numCache>
            </c:numRef>
          </c:cat>
          <c:val>
            <c:numRef>
              <c:f>'5 Yr. Totals by Jurisdiction'!$D$27:$D$31</c:f>
              <c:numCache>
                <c:formatCode>General</c:formatCode>
                <c:ptCount val="5"/>
                <c:pt idx="0">
                  <c:v>26</c:v>
                </c:pt>
                <c:pt idx="1">
                  <c:v>89</c:v>
                </c:pt>
                <c:pt idx="2">
                  <c:v>82</c:v>
                </c:pt>
                <c:pt idx="3">
                  <c:v>112</c:v>
                </c:pt>
                <c:pt idx="4">
                  <c:v>122</c:v>
                </c:pt>
              </c:numCache>
            </c:numRef>
          </c:val>
          <c:smooth val="0"/>
        </c:ser>
        <c:dLbls>
          <c:showLegendKey val="0"/>
          <c:showVal val="0"/>
          <c:showCatName val="0"/>
          <c:showSerName val="0"/>
          <c:showPercent val="0"/>
          <c:showBubbleSize val="0"/>
        </c:dLbls>
        <c:marker val="1"/>
        <c:smooth val="0"/>
        <c:axId val="36390784"/>
        <c:axId val="36392320"/>
      </c:lineChart>
      <c:catAx>
        <c:axId val="36390784"/>
        <c:scaling>
          <c:orientation val="minMax"/>
        </c:scaling>
        <c:delete val="0"/>
        <c:axPos val="b"/>
        <c:numFmt formatCode="General" sourceLinked="1"/>
        <c:majorTickMark val="none"/>
        <c:minorTickMark val="none"/>
        <c:tickLblPos val="nextTo"/>
        <c:crossAx val="36392320"/>
        <c:crosses val="autoZero"/>
        <c:auto val="1"/>
        <c:lblAlgn val="ctr"/>
        <c:lblOffset val="100"/>
        <c:noMultiLvlLbl val="0"/>
      </c:catAx>
      <c:valAx>
        <c:axId val="36392320"/>
        <c:scaling>
          <c:orientation val="minMax"/>
        </c:scaling>
        <c:delete val="0"/>
        <c:axPos val="l"/>
        <c:numFmt formatCode="General" sourceLinked="1"/>
        <c:majorTickMark val="none"/>
        <c:minorTickMark val="none"/>
        <c:tickLblPos val="nextTo"/>
        <c:crossAx val="36390784"/>
        <c:crosses val="autoZero"/>
        <c:crossBetween val="between"/>
      </c:valAx>
    </c:plotArea>
    <c:legend>
      <c:legendPos val="b"/>
      <c:overlay val="0"/>
    </c:legend>
    <c:plotVisOnly val="1"/>
    <c:dispBlanksAs val="zero"/>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Rate of Unintentional Heroin Overdose ED Visits from May 2015-April 2016</a:t>
            </a:r>
          </a:p>
        </c:rich>
      </c:tx>
      <c:overlay val="0"/>
    </c:title>
    <c:autoTitleDeleted val="0"/>
    <c:plotArea>
      <c:layout/>
      <c:lineChart>
        <c:grouping val="standard"/>
        <c:varyColors val="0"/>
        <c:ser>
          <c:idx val="0"/>
          <c:order val="0"/>
          <c:tx>
            <c:strRef>
              <c:f>Sheet1!$A$5</c:f>
              <c:strCache>
                <c:ptCount val="1"/>
                <c:pt idx="0">
                  <c:v>TJHD</c:v>
                </c:pt>
              </c:strCache>
            </c:strRef>
          </c:tx>
          <c:spPr>
            <a:ln w="38100">
              <a:solidFill>
                <a:schemeClr val="accent5"/>
              </a:solidFill>
            </a:ln>
          </c:spPr>
          <c:marker>
            <c:spPr>
              <a:solidFill>
                <a:schemeClr val="accent5"/>
              </a:solidFill>
              <a:ln w="38100">
                <a:solidFill>
                  <a:schemeClr val="accent5"/>
                </a:solidFill>
              </a:ln>
              <a:scene3d>
                <a:camera prst="orthographicFront"/>
                <a:lightRig rig="threePt" dir="t"/>
              </a:scene3d>
              <a:sp3d>
                <a:bevelT/>
              </a:sp3d>
            </c:spPr>
          </c:marker>
          <c:dLbls>
            <c:dLbl>
              <c:idx val="0"/>
              <c:dLblPos val="t"/>
              <c:showLegendKey val="0"/>
              <c:showVal val="1"/>
              <c:showCatName val="0"/>
              <c:showSerName val="0"/>
              <c:showPercent val="0"/>
              <c:showBubbleSize val="0"/>
            </c:dLbl>
            <c:dLbl>
              <c:idx val="2"/>
              <c:dLblPos val="r"/>
              <c:showLegendKey val="0"/>
              <c:showVal val="1"/>
              <c:showCatName val="0"/>
              <c:showSerName val="0"/>
              <c:showPercent val="0"/>
              <c:showBubbleSize val="0"/>
            </c:dLbl>
            <c:dLbl>
              <c:idx val="5"/>
              <c:dLblPos val="t"/>
              <c:showLegendKey val="0"/>
              <c:showVal val="1"/>
              <c:showCatName val="0"/>
              <c:showSerName val="0"/>
              <c:showPercent val="0"/>
              <c:showBubbleSize val="0"/>
            </c:dLbl>
            <c:dLbl>
              <c:idx val="11"/>
              <c:dLblPos val="t"/>
              <c:showLegendKey val="0"/>
              <c:showVal val="1"/>
              <c:showCatName val="0"/>
              <c:showSerName val="0"/>
              <c:showPercent val="0"/>
              <c:showBubbleSize val="0"/>
            </c:dLbl>
            <c:showLegendKey val="0"/>
            <c:showVal val="0"/>
            <c:showCatName val="0"/>
            <c:showSerName val="0"/>
            <c:showPercent val="0"/>
            <c:showBubbleSize val="0"/>
          </c:dLbls>
          <c:cat>
            <c:numRef>
              <c:f>Sheet1!$B$4:$M$4</c:f>
              <c:numCache>
                <c:formatCode>mmm\-yy</c:formatCode>
                <c:ptCount val="12"/>
                <c:pt idx="0">
                  <c:v>42125</c:v>
                </c:pt>
                <c:pt idx="1">
                  <c:v>42156</c:v>
                </c:pt>
                <c:pt idx="2">
                  <c:v>42186</c:v>
                </c:pt>
                <c:pt idx="3">
                  <c:v>42217</c:v>
                </c:pt>
                <c:pt idx="4">
                  <c:v>42248</c:v>
                </c:pt>
                <c:pt idx="5">
                  <c:v>42278</c:v>
                </c:pt>
                <c:pt idx="6">
                  <c:v>42309</c:v>
                </c:pt>
                <c:pt idx="7">
                  <c:v>42339</c:v>
                </c:pt>
                <c:pt idx="8">
                  <c:v>42370</c:v>
                </c:pt>
                <c:pt idx="9">
                  <c:v>42401</c:v>
                </c:pt>
                <c:pt idx="10">
                  <c:v>42430</c:v>
                </c:pt>
                <c:pt idx="11">
                  <c:v>42461</c:v>
                </c:pt>
              </c:numCache>
            </c:numRef>
          </c:cat>
          <c:val>
            <c:numRef>
              <c:f>Sheet1!$B$5:$M$5</c:f>
              <c:numCache>
                <c:formatCode>General</c:formatCode>
                <c:ptCount val="12"/>
                <c:pt idx="0">
                  <c:v>1.23</c:v>
                </c:pt>
                <c:pt idx="1">
                  <c:v>2.4500000000000002</c:v>
                </c:pt>
                <c:pt idx="2">
                  <c:v>0.41</c:v>
                </c:pt>
                <c:pt idx="3">
                  <c:v>1.23</c:v>
                </c:pt>
                <c:pt idx="4">
                  <c:v>2.0499999999999998</c:v>
                </c:pt>
                <c:pt idx="5">
                  <c:v>3.68</c:v>
                </c:pt>
                <c:pt idx="6">
                  <c:v>1.23</c:v>
                </c:pt>
                <c:pt idx="7">
                  <c:v>2.86</c:v>
                </c:pt>
                <c:pt idx="8">
                  <c:v>1.23</c:v>
                </c:pt>
                <c:pt idx="9">
                  <c:v>0.82</c:v>
                </c:pt>
                <c:pt idx="10">
                  <c:v>1.64</c:v>
                </c:pt>
                <c:pt idx="11">
                  <c:v>2.4500000000000002</c:v>
                </c:pt>
              </c:numCache>
            </c:numRef>
          </c:val>
          <c:smooth val="0"/>
        </c:ser>
        <c:ser>
          <c:idx val="1"/>
          <c:order val="1"/>
          <c:tx>
            <c:strRef>
              <c:f>Sheet1!$A$6</c:f>
              <c:strCache>
                <c:ptCount val="1"/>
                <c:pt idx="0">
                  <c:v>VA</c:v>
                </c:pt>
              </c:strCache>
            </c:strRef>
          </c:tx>
          <c:spPr>
            <a:ln w="38100">
              <a:solidFill>
                <a:schemeClr val="tx1"/>
              </a:solidFill>
            </a:ln>
          </c:spPr>
          <c:marker>
            <c:spPr>
              <a:solidFill>
                <a:schemeClr val="tx1"/>
              </a:solidFill>
              <a:ln w="38100">
                <a:solidFill>
                  <a:schemeClr val="tx1"/>
                </a:solidFill>
              </a:ln>
              <a:scene3d>
                <a:camera prst="orthographicFront"/>
                <a:lightRig rig="threePt" dir="t"/>
              </a:scene3d>
              <a:sp3d>
                <a:bevelT/>
              </a:sp3d>
            </c:spPr>
          </c:marker>
          <c:dLbls>
            <c:dLbl>
              <c:idx val="0"/>
              <c:dLblPos val="b"/>
              <c:showLegendKey val="0"/>
              <c:showVal val="1"/>
              <c:showCatName val="0"/>
              <c:showSerName val="0"/>
              <c:showPercent val="0"/>
              <c:showBubbleSize val="0"/>
            </c:dLbl>
            <c:dLbl>
              <c:idx val="11"/>
              <c:dLblPos val="b"/>
              <c:showLegendKey val="0"/>
              <c:showVal val="1"/>
              <c:showCatName val="0"/>
              <c:showSerName val="0"/>
              <c:showPercent val="0"/>
              <c:showBubbleSize val="0"/>
            </c:dLbl>
            <c:showLegendKey val="0"/>
            <c:showVal val="0"/>
            <c:showCatName val="0"/>
            <c:showSerName val="0"/>
            <c:showPercent val="0"/>
            <c:showBubbleSize val="0"/>
          </c:dLbls>
          <c:cat>
            <c:numRef>
              <c:f>Sheet1!$B$4:$M$4</c:f>
              <c:numCache>
                <c:formatCode>mmm\-yy</c:formatCode>
                <c:ptCount val="12"/>
                <c:pt idx="0">
                  <c:v>42125</c:v>
                </c:pt>
                <c:pt idx="1">
                  <c:v>42156</c:v>
                </c:pt>
                <c:pt idx="2">
                  <c:v>42186</c:v>
                </c:pt>
                <c:pt idx="3">
                  <c:v>42217</c:v>
                </c:pt>
                <c:pt idx="4">
                  <c:v>42248</c:v>
                </c:pt>
                <c:pt idx="5">
                  <c:v>42278</c:v>
                </c:pt>
                <c:pt idx="6">
                  <c:v>42309</c:v>
                </c:pt>
                <c:pt idx="7">
                  <c:v>42339</c:v>
                </c:pt>
                <c:pt idx="8">
                  <c:v>42370</c:v>
                </c:pt>
                <c:pt idx="9">
                  <c:v>42401</c:v>
                </c:pt>
                <c:pt idx="10">
                  <c:v>42430</c:v>
                </c:pt>
                <c:pt idx="11">
                  <c:v>42461</c:v>
                </c:pt>
              </c:numCache>
            </c:numRef>
          </c:cat>
          <c:val>
            <c:numRef>
              <c:f>Sheet1!$B$6:$M$6</c:f>
              <c:numCache>
                <c:formatCode>General</c:formatCode>
                <c:ptCount val="12"/>
                <c:pt idx="0">
                  <c:v>1.03</c:v>
                </c:pt>
                <c:pt idx="1">
                  <c:v>0.94</c:v>
                </c:pt>
                <c:pt idx="2">
                  <c:v>0.83</c:v>
                </c:pt>
                <c:pt idx="3">
                  <c:v>0.9</c:v>
                </c:pt>
                <c:pt idx="4">
                  <c:v>1.1000000000000001</c:v>
                </c:pt>
                <c:pt idx="5">
                  <c:v>0.91</c:v>
                </c:pt>
                <c:pt idx="6">
                  <c:v>0.89</c:v>
                </c:pt>
                <c:pt idx="7">
                  <c:v>1.25</c:v>
                </c:pt>
                <c:pt idx="8">
                  <c:v>0.96</c:v>
                </c:pt>
                <c:pt idx="9">
                  <c:v>1.56</c:v>
                </c:pt>
                <c:pt idx="10">
                  <c:v>1.67</c:v>
                </c:pt>
                <c:pt idx="11">
                  <c:v>1.78</c:v>
                </c:pt>
              </c:numCache>
            </c:numRef>
          </c:val>
          <c:smooth val="0"/>
        </c:ser>
        <c:dLbls>
          <c:showLegendKey val="0"/>
          <c:showVal val="0"/>
          <c:showCatName val="0"/>
          <c:showSerName val="0"/>
          <c:showPercent val="0"/>
          <c:showBubbleSize val="0"/>
        </c:dLbls>
        <c:marker val="1"/>
        <c:smooth val="0"/>
        <c:axId val="62768256"/>
        <c:axId val="62769792"/>
      </c:lineChart>
      <c:dateAx>
        <c:axId val="62768256"/>
        <c:scaling>
          <c:orientation val="minMax"/>
        </c:scaling>
        <c:delete val="0"/>
        <c:axPos val="b"/>
        <c:numFmt formatCode="mmm\-yy" sourceLinked="1"/>
        <c:majorTickMark val="out"/>
        <c:minorTickMark val="none"/>
        <c:tickLblPos val="nextTo"/>
        <c:crossAx val="62769792"/>
        <c:crosses val="autoZero"/>
        <c:auto val="1"/>
        <c:lblOffset val="100"/>
        <c:baseTimeUnit val="months"/>
      </c:dateAx>
      <c:valAx>
        <c:axId val="62769792"/>
        <c:scaling>
          <c:orientation val="minMax"/>
        </c:scaling>
        <c:delete val="0"/>
        <c:axPos val="l"/>
        <c:numFmt formatCode="General" sourceLinked="1"/>
        <c:majorTickMark val="out"/>
        <c:minorTickMark val="none"/>
        <c:tickLblPos val="nextTo"/>
        <c:crossAx val="62768256"/>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dirty="0" smtClean="0"/>
              <a:t>Numbers</a:t>
            </a:r>
            <a:r>
              <a:rPr lang="en-US" sz="2000" baseline="0" dirty="0" smtClean="0"/>
              <a:t> of Consumers</a:t>
            </a:r>
            <a:r>
              <a:rPr lang="en-US" sz="2000" dirty="0" smtClean="0"/>
              <a:t> Served at Region 10 for Opioid </a:t>
            </a:r>
            <a:r>
              <a:rPr lang="en-US" sz="2000" baseline="0" dirty="0" smtClean="0"/>
              <a:t>Treatment, Fiscal Years 2012-15</a:t>
            </a:r>
            <a:endParaRPr lang="en-US" sz="2000" dirty="0"/>
          </a:p>
        </c:rich>
      </c:tx>
      <c:layout>
        <c:manualLayout>
          <c:xMode val="edge"/>
          <c:yMode val="edge"/>
          <c:x val="0.13835"/>
          <c:y val="0"/>
        </c:manualLayout>
      </c:layout>
      <c:overlay val="1"/>
    </c:title>
    <c:autoTitleDeleted val="0"/>
    <c:plotArea>
      <c:layout/>
      <c:lineChart>
        <c:grouping val="standard"/>
        <c:varyColors val="0"/>
        <c:ser>
          <c:idx val="0"/>
          <c:order val="0"/>
          <c:tx>
            <c:strRef>
              <c:f>Sheet1!$B$1</c:f>
              <c:strCache>
                <c:ptCount val="1"/>
                <c:pt idx="0">
                  <c:v>Albemarle</c:v>
                </c:pt>
              </c:strCache>
            </c:strRef>
          </c:tx>
          <c:spPr>
            <a:ln>
              <a:solidFill>
                <a:schemeClr val="accent3"/>
              </a:solidFill>
            </a:ln>
          </c:spPr>
          <c:marker>
            <c:symbol val="square"/>
            <c:size val="5"/>
            <c:spPr>
              <a:solidFill>
                <a:schemeClr val="accent3"/>
              </a:solidFill>
              <a:ln>
                <a:solidFill>
                  <a:schemeClr val="accent3"/>
                </a:solidFill>
              </a:ln>
              <a:scene3d>
                <a:camera prst="orthographicFront"/>
                <a:lightRig rig="threePt" dir="t"/>
              </a:scene3d>
              <a:sp3d>
                <a:bevelT/>
              </a:sp3d>
            </c:spPr>
          </c:marker>
          <c:dLbls>
            <c:dLbl>
              <c:idx val="0"/>
              <c:dLblPos val="t"/>
              <c:showLegendKey val="0"/>
              <c:showVal val="1"/>
              <c:showCatName val="0"/>
              <c:showSerName val="0"/>
              <c:showPercent val="0"/>
              <c:showBubbleSize val="0"/>
            </c:dLbl>
            <c:dLbl>
              <c:idx val="3"/>
              <c:dLblPos val="r"/>
              <c:showLegendKey val="0"/>
              <c:showVal val="1"/>
              <c:showCatName val="0"/>
              <c:showSerName val="0"/>
              <c:showPercent val="0"/>
              <c:showBubbleSize val="0"/>
            </c:dLbl>
            <c:showLegendKey val="0"/>
            <c:showVal val="0"/>
            <c:showCatName val="0"/>
            <c:showSerName val="0"/>
            <c:showPercent val="0"/>
            <c:showBubbleSize val="0"/>
          </c:dLbls>
          <c:cat>
            <c:strRef>
              <c:f>Sheet1!$A$2:$A$5</c:f>
              <c:strCache>
                <c:ptCount val="4"/>
                <c:pt idx="0">
                  <c:v>FY 12</c:v>
                </c:pt>
                <c:pt idx="1">
                  <c:v>FY 13</c:v>
                </c:pt>
                <c:pt idx="2">
                  <c:v>FY 14</c:v>
                </c:pt>
                <c:pt idx="3">
                  <c:v>FY 15</c:v>
                </c:pt>
              </c:strCache>
            </c:strRef>
          </c:cat>
          <c:val>
            <c:numRef>
              <c:f>Sheet1!$B$2:$B$5</c:f>
              <c:numCache>
                <c:formatCode>General</c:formatCode>
                <c:ptCount val="4"/>
                <c:pt idx="0">
                  <c:v>20</c:v>
                </c:pt>
                <c:pt idx="1">
                  <c:v>30</c:v>
                </c:pt>
                <c:pt idx="2">
                  <c:v>43</c:v>
                </c:pt>
                <c:pt idx="3">
                  <c:v>57</c:v>
                </c:pt>
              </c:numCache>
            </c:numRef>
          </c:val>
          <c:smooth val="0"/>
        </c:ser>
        <c:ser>
          <c:idx val="1"/>
          <c:order val="1"/>
          <c:tx>
            <c:strRef>
              <c:f>Sheet1!$C$1</c:f>
              <c:strCache>
                <c:ptCount val="1"/>
                <c:pt idx="0">
                  <c:v>Charlottesville</c:v>
                </c:pt>
              </c:strCache>
            </c:strRef>
          </c:tx>
          <c:spPr>
            <a:ln>
              <a:solidFill>
                <a:schemeClr val="accent1"/>
              </a:solidFill>
            </a:ln>
          </c:spPr>
          <c:marker>
            <c:symbol val="square"/>
            <c:size val="5"/>
            <c:spPr>
              <a:solidFill>
                <a:schemeClr val="accent1"/>
              </a:solidFill>
              <a:ln>
                <a:solidFill>
                  <a:schemeClr val="accent1"/>
                </a:solidFill>
              </a:ln>
              <a:scene3d>
                <a:camera prst="orthographicFront"/>
                <a:lightRig rig="threePt" dir="t"/>
              </a:scene3d>
              <a:sp3d>
                <a:bevelT/>
              </a:sp3d>
            </c:spPr>
          </c:marker>
          <c:dLbls>
            <c:dLbl>
              <c:idx val="0"/>
              <c:layout>
                <c:manualLayout>
                  <c:x val="-5.4916666666666669E-2"/>
                  <c:y val="1.282051282051282E-2"/>
                </c:manualLayout>
              </c:layout>
              <c:dLblPos val="r"/>
              <c:showLegendKey val="0"/>
              <c:showVal val="1"/>
              <c:showCatName val="0"/>
              <c:showSerName val="0"/>
              <c:showPercent val="0"/>
              <c:showBubbleSize val="0"/>
            </c:dLbl>
            <c:dLbl>
              <c:idx val="3"/>
              <c:showLegendKey val="0"/>
              <c:showVal val="1"/>
              <c:showCatName val="0"/>
              <c:showSerName val="0"/>
              <c:showPercent val="0"/>
              <c:showBubbleSize val="0"/>
            </c:dLbl>
            <c:showLegendKey val="0"/>
            <c:showVal val="0"/>
            <c:showCatName val="0"/>
            <c:showSerName val="0"/>
            <c:showPercent val="0"/>
            <c:showBubbleSize val="0"/>
          </c:dLbls>
          <c:cat>
            <c:strRef>
              <c:f>Sheet1!$A$2:$A$5</c:f>
              <c:strCache>
                <c:ptCount val="4"/>
                <c:pt idx="0">
                  <c:v>FY 12</c:v>
                </c:pt>
                <c:pt idx="1">
                  <c:v>FY 13</c:v>
                </c:pt>
                <c:pt idx="2">
                  <c:v>FY 14</c:v>
                </c:pt>
                <c:pt idx="3">
                  <c:v>FY 15</c:v>
                </c:pt>
              </c:strCache>
            </c:strRef>
          </c:cat>
          <c:val>
            <c:numRef>
              <c:f>Sheet1!$C$2:$C$5</c:f>
              <c:numCache>
                <c:formatCode>General</c:formatCode>
                <c:ptCount val="4"/>
                <c:pt idx="0">
                  <c:v>18</c:v>
                </c:pt>
                <c:pt idx="1">
                  <c:v>42</c:v>
                </c:pt>
                <c:pt idx="2">
                  <c:v>38</c:v>
                </c:pt>
                <c:pt idx="3">
                  <c:v>70</c:v>
                </c:pt>
              </c:numCache>
            </c:numRef>
          </c:val>
          <c:smooth val="0"/>
        </c:ser>
        <c:ser>
          <c:idx val="2"/>
          <c:order val="2"/>
          <c:tx>
            <c:strRef>
              <c:f>Sheet1!$D$1</c:f>
              <c:strCache>
                <c:ptCount val="1"/>
                <c:pt idx="0">
                  <c:v>Fluvanna</c:v>
                </c:pt>
              </c:strCache>
            </c:strRef>
          </c:tx>
          <c:spPr>
            <a:ln w="38100">
              <a:solidFill>
                <a:schemeClr val="accent1">
                  <a:lumMod val="60000"/>
                  <a:lumOff val="40000"/>
                </a:schemeClr>
              </a:solidFill>
            </a:ln>
          </c:spPr>
          <c:marker>
            <c:symbol val="triangle"/>
            <c:size val="5"/>
            <c:spPr>
              <a:solidFill>
                <a:schemeClr val="accent1">
                  <a:lumMod val="60000"/>
                  <a:lumOff val="40000"/>
                </a:schemeClr>
              </a:solidFill>
              <a:ln w="38100">
                <a:solidFill>
                  <a:schemeClr val="accent1">
                    <a:lumMod val="60000"/>
                    <a:lumOff val="40000"/>
                  </a:schemeClr>
                </a:solidFill>
              </a:ln>
              <a:scene3d>
                <a:camera prst="orthographicFront"/>
                <a:lightRig rig="threePt" dir="t"/>
              </a:scene3d>
              <a:sp3d>
                <a:bevelT/>
              </a:sp3d>
            </c:spPr>
          </c:marker>
          <c:dLbls>
            <c:dLbl>
              <c:idx val="0"/>
              <c:layout>
                <c:manualLayout>
                  <c:x val="-6.3333333333333339E-2"/>
                  <c:y val="5.1282051282051282E-3"/>
                </c:manualLayout>
              </c:layout>
              <c:showLegendKey val="0"/>
              <c:showVal val="1"/>
              <c:showCatName val="0"/>
              <c:showSerName val="0"/>
              <c:showPercent val="0"/>
              <c:showBubbleSize val="0"/>
            </c:dLbl>
            <c:dLbl>
              <c:idx val="3"/>
              <c:showLegendKey val="0"/>
              <c:showVal val="1"/>
              <c:showCatName val="0"/>
              <c:showSerName val="0"/>
              <c:showPercent val="0"/>
              <c:showBubbleSize val="0"/>
            </c:dLbl>
            <c:showLegendKey val="0"/>
            <c:showVal val="0"/>
            <c:showCatName val="0"/>
            <c:showSerName val="0"/>
            <c:showPercent val="0"/>
            <c:showBubbleSize val="0"/>
          </c:dLbls>
          <c:cat>
            <c:strRef>
              <c:f>Sheet1!$A$2:$A$5</c:f>
              <c:strCache>
                <c:ptCount val="4"/>
                <c:pt idx="0">
                  <c:v>FY 12</c:v>
                </c:pt>
                <c:pt idx="1">
                  <c:v>FY 13</c:v>
                </c:pt>
                <c:pt idx="2">
                  <c:v>FY 14</c:v>
                </c:pt>
                <c:pt idx="3">
                  <c:v>FY 15</c:v>
                </c:pt>
              </c:strCache>
            </c:strRef>
          </c:cat>
          <c:val>
            <c:numRef>
              <c:f>Sheet1!$D$2:$D$5</c:f>
              <c:numCache>
                <c:formatCode>General</c:formatCode>
                <c:ptCount val="4"/>
                <c:pt idx="0">
                  <c:v>12</c:v>
                </c:pt>
                <c:pt idx="1">
                  <c:v>18</c:v>
                </c:pt>
                <c:pt idx="2">
                  <c:v>19</c:v>
                </c:pt>
                <c:pt idx="3">
                  <c:v>33</c:v>
                </c:pt>
              </c:numCache>
            </c:numRef>
          </c:val>
          <c:smooth val="0"/>
        </c:ser>
        <c:ser>
          <c:idx val="3"/>
          <c:order val="3"/>
          <c:tx>
            <c:strRef>
              <c:f>Sheet1!$E$1</c:f>
              <c:strCache>
                <c:ptCount val="1"/>
                <c:pt idx="0">
                  <c:v>Greene</c:v>
                </c:pt>
              </c:strCache>
            </c:strRef>
          </c:tx>
          <c:spPr>
            <a:ln>
              <a:solidFill>
                <a:srgbClr val="00B050"/>
              </a:solidFill>
            </a:ln>
          </c:spPr>
          <c:marker>
            <c:symbol val="diamond"/>
            <c:size val="5"/>
            <c:spPr>
              <a:solidFill>
                <a:srgbClr val="00B050"/>
              </a:solidFill>
              <a:ln>
                <a:solidFill>
                  <a:srgbClr val="00B050"/>
                </a:solidFill>
              </a:ln>
              <a:scene3d>
                <a:camera prst="orthographicFront"/>
                <a:lightRig rig="threePt" dir="t"/>
              </a:scene3d>
              <a:sp3d>
                <a:bevelT/>
              </a:sp3d>
            </c:spPr>
          </c:marker>
          <c:dLbls>
            <c:dLbl>
              <c:idx val="0"/>
              <c:layout>
                <c:manualLayout>
                  <c:x val="-3.4916666666666665E-2"/>
                  <c:y val="1.7948717948717947E-2"/>
                </c:manualLayout>
              </c:layout>
              <c:dLblPos val="r"/>
              <c:showLegendKey val="0"/>
              <c:showVal val="1"/>
              <c:showCatName val="0"/>
              <c:showSerName val="0"/>
              <c:showPercent val="0"/>
              <c:showBubbleSize val="0"/>
            </c:dLbl>
            <c:dLbl>
              <c:idx val="3"/>
              <c:dLblPos val="r"/>
              <c:showLegendKey val="0"/>
              <c:showVal val="1"/>
              <c:showCatName val="0"/>
              <c:showSerName val="0"/>
              <c:showPercent val="0"/>
              <c:showBubbleSize val="0"/>
            </c:dLbl>
            <c:showLegendKey val="0"/>
            <c:showVal val="0"/>
            <c:showCatName val="0"/>
            <c:showSerName val="0"/>
            <c:showPercent val="0"/>
            <c:showBubbleSize val="0"/>
          </c:dLbls>
          <c:cat>
            <c:strRef>
              <c:f>Sheet1!$A$2:$A$5</c:f>
              <c:strCache>
                <c:ptCount val="4"/>
                <c:pt idx="0">
                  <c:v>FY 12</c:v>
                </c:pt>
                <c:pt idx="1">
                  <c:v>FY 13</c:v>
                </c:pt>
                <c:pt idx="2">
                  <c:v>FY 14</c:v>
                </c:pt>
                <c:pt idx="3">
                  <c:v>FY 15</c:v>
                </c:pt>
              </c:strCache>
            </c:strRef>
          </c:cat>
          <c:val>
            <c:numRef>
              <c:f>Sheet1!$E$2:$E$5</c:f>
              <c:numCache>
                <c:formatCode>General</c:formatCode>
                <c:ptCount val="4"/>
                <c:pt idx="0">
                  <c:v>10</c:v>
                </c:pt>
                <c:pt idx="1">
                  <c:v>13</c:v>
                </c:pt>
                <c:pt idx="2">
                  <c:v>13</c:v>
                </c:pt>
                <c:pt idx="3">
                  <c:v>26</c:v>
                </c:pt>
              </c:numCache>
            </c:numRef>
          </c:val>
          <c:smooth val="0"/>
        </c:ser>
        <c:ser>
          <c:idx val="4"/>
          <c:order val="4"/>
          <c:tx>
            <c:strRef>
              <c:f>Sheet1!$F$1</c:f>
              <c:strCache>
                <c:ptCount val="1"/>
                <c:pt idx="0">
                  <c:v>Louisa</c:v>
                </c:pt>
              </c:strCache>
            </c:strRef>
          </c:tx>
          <c:spPr>
            <a:ln w="38100">
              <a:solidFill>
                <a:schemeClr val="accent5">
                  <a:lumMod val="60000"/>
                  <a:lumOff val="40000"/>
                </a:schemeClr>
              </a:solidFill>
            </a:ln>
          </c:spPr>
          <c:marker>
            <c:symbol val="square"/>
            <c:size val="5"/>
            <c:spPr>
              <a:solidFill>
                <a:schemeClr val="accent5">
                  <a:lumMod val="60000"/>
                  <a:lumOff val="40000"/>
                </a:schemeClr>
              </a:solidFill>
              <a:ln w="38100">
                <a:solidFill>
                  <a:schemeClr val="accent5">
                    <a:lumMod val="60000"/>
                    <a:lumOff val="40000"/>
                  </a:schemeClr>
                </a:solidFill>
              </a:ln>
              <a:scene3d>
                <a:camera prst="orthographicFront"/>
                <a:lightRig rig="threePt" dir="t"/>
              </a:scene3d>
              <a:sp3d>
                <a:bevelT/>
              </a:sp3d>
            </c:spPr>
          </c:marker>
          <c:dLbls>
            <c:dLbl>
              <c:idx val="0"/>
              <c:layout>
                <c:manualLayout>
                  <c:x val="-5.5E-2"/>
                  <c:y val="-1.0256410256410256E-2"/>
                </c:manualLayout>
              </c:layout>
              <c:showLegendKey val="0"/>
              <c:showVal val="1"/>
              <c:showCatName val="0"/>
              <c:showSerName val="0"/>
              <c:showPercent val="0"/>
              <c:showBubbleSize val="0"/>
            </c:dLbl>
            <c:dLbl>
              <c:idx val="3"/>
              <c:showLegendKey val="0"/>
              <c:showVal val="1"/>
              <c:showCatName val="0"/>
              <c:showSerName val="0"/>
              <c:showPercent val="0"/>
              <c:showBubbleSize val="0"/>
            </c:dLbl>
            <c:showLegendKey val="0"/>
            <c:showVal val="0"/>
            <c:showCatName val="0"/>
            <c:showSerName val="0"/>
            <c:showPercent val="0"/>
            <c:showBubbleSize val="0"/>
          </c:dLbls>
          <c:cat>
            <c:strRef>
              <c:f>Sheet1!$A$2:$A$5</c:f>
              <c:strCache>
                <c:ptCount val="4"/>
                <c:pt idx="0">
                  <c:v>FY 12</c:v>
                </c:pt>
                <c:pt idx="1">
                  <c:v>FY 13</c:v>
                </c:pt>
                <c:pt idx="2">
                  <c:v>FY 14</c:v>
                </c:pt>
                <c:pt idx="3">
                  <c:v>FY 15</c:v>
                </c:pt>
              </c:strCache>
            </c:strRef>
          </c:cat>
          <c:val>
            <c:numRef>
              <c:f>Sheet1!$F$2:$F$5</c:f>
              <c:numCache>
                <c:formatCode>General</c:formatCode>
                <c:ptCount val="4"/>
                <c:pt idx="0">
                  <c:v>19</c:v>
                </c:pt>
                <c:pt idx="1">
                  <c:v>19</c:v>
                </c:pt>
                <c:pt idx="2">
                  <c:v>32</c:v>
                </c:pt>
                <c:pt idx="3">
                  <c:v>51</c:v>
                </c:pt>
              </c:numCache>
            </c:numRef>
          </c:val>
          <c:smooth val="0"/>
        </c:ser>
        <c:ser>
          <c:idx val="5"/>
          <c:order val="5"/>
          <c:tx>
            <c:strRef>
              <c:f>Sheet1!$G$1</c:f>
              <c:strCache>
                <c:ptCount val="1"/>
                <c:pt idx="0">
                  <c:v>Nelson</c:v>
                </c:pt>
              </c:strCache>
            </c:strRef>
          </c:tx>
          <c:spPr>
            <a:ln>
              <a:solidFill>
                <a:srgbClr val="FFC000"/>
              </a:solidFill>
            </a:ln>
          </c:spPr>
          <c:marker>
            <c:symbol val="diamond"/>
            <c:size val="5"/>
            <c:spPr>
              <a:solidFill>
                <a:srgbClr val="FFC000"/>
              </a:solidFill>
              <a:ln>
                <a:solidFill>
                  <a:srgbClr val="FFC000"/>
                </a:solidFill>
              </a:ln>
              <a:scene3d>
                <a:camera prst="orthographicFront"/>
                <a:lightRig rig="threePt" dir="t"/>
              </a:scene3d>
              <a:sp3d>
                <a:bevelT/>
              </a:sp3d>
            </c:spPr>
          </c:marker>
          <c:dLbls>
            <c:dLbl>
              <c:idx val="0"/>
              <c:layout>
                <c:manualLayout>
                  <c:x val="-4.3333333333333335E-2"/>
                  <c:y val="2.5641025641025641E-3"/>
                </c:manualLayout>
              </c:layout>
              <c:showLegendKey val="0"/>
              <c:showVal val="1"/>
              <c:showCatName val="0"/>
              <c:showSerName val="0"/>
              <c:showPercent val="0"/>
              <c:showBubbleSize val="0"/>
            </c:dLbl>
            <c:dLbl>
              <c:idx val="3"/>
              <c:dLblPos val="r"/>
              <c:showLegendKey val="0"/>
              <c:showVal val="1"/>
              <c:showCatName val="0"/>
              <c:showSerName val="0"/>
              <c:showPercent val="0"/>
              <c:showBubbleSize val="0"/>
            </c:dLbl>
            <c:showLegendKey val="0"/>
            <c:showVal val="0"/>
            <c:showCatName val="0"/>
            <c:showSerName val="0"/>
            <c:showPercent val="0"/>
            <c:showBubbleSize val="0"/>
          </c:dLbls>
          <c:cat>
            <c:strRef>
              <c:f>Sheet1!$A$2:$A$5</c:f>
              <c:strCache>
                <c:ptCount val="4"/>
                <c:pt idx="0">
                  <c:v>FY 12</c:v>
                </c:pt>
                <c:pt idx="1">
                  <c:v>FY 13</c:v>
                </c:pt>
                <c:pt idx="2">
                  <c:v>FY 14</c:v>
                </c:pt>
                <c:pt idx="3">
                  <c:v>FY 15</c:v>
                </c:pt>
              </c:strCache>
            </c:strRef>
          </c:cat>
          <c:val>
            <c:numRef>
              <c:f>Sheet1!$G$2:$G$5</c:f>
              <c:numCache>
                <c:formatCode>General</c:formatCode>
                <c:ptCount val="4"/>
                <c:pt idx="0">
                  <c:v>3</c:v>
                </c:pt>
                <c:pt idx="1">
                  <c:v>4</c:v>
                </c:pt>
                <c:pt idx="2">
                  <c:v>4</c:v>
                </c:pt>
                <c:pt idx="3">
                  <c:v>10</c:v>
                </c:pt>
              </c:numCache>
            </c:numRef>
          </c:val>
          <c:smooth val="0"/>
        </c:ser>
        <c:dLbls>
          <c:showLegendKey val="0"/>
          <c:showVal val="0"/>
          <c:showCatName val="0"/>
          <c:showSerName val="0"/>
          <c:showPercent val="0"/>
          <c:showBubbleSize val="0"/>
        </c:dLbls>
        <c:marker val="1"/>
        <c:smooth val="0"/>
        <c:axId val="35103104"/>
        <c:axId val="35104640"/>
      </c:lineChart>
      <c:catAx>
        <c:axId val="35103104"/>
        <c:scaling>
          <c:orientation val="minMax"/>
        </c:scaling>
        <c:delete val="0"/>
        <c:axPos val="b"/>
        <c:majorTickMark val="out"/>
        <c:minorTickMark val="none"/>
        <c:tickLblPos val="nextTo"/>
        <c:crossAx val="35104640"/>
        <c:crosses val="autoZero"/>
        <c:auto val="1"/>
        <c:lblAlgn val="ctr"/>
        <c:lblOffset val="100"/>
        <c:noMultiLvlLbl val="0"/>
      </c:catAx>
      <c:valAx>
        <c:axId val="35104640"/>
        <c:scaling>
          <c:orientation val="minMax"/>
        </c:scaling>
        <c:delete val="0"/>
        <c:axPos val="l"/>
        <c:numFmt formatCode="General" sourceLinked="1"/>
        <c:majorTickMark val="out"/>
        <c:minorTickMark val="none"/>
        <c:tickLblPos val="nextTo"/>
        <c:crossAx val="35103104"/>
        <c:crosses val="autoZero"/>
        <c:crossBetween val="between"/>
      </c:valAx>
    </c:plotArea>
    <c:legend>
      <c:legendPos val="b"/>
      <c:layout>
        <c:manualLayout>
          <c:xMode val="edge"/>
          <c:yMode val="edge"/>
          <c:x val="0"/>
          <c:y val="0.87510170603674542"/>
          <c:w val="0.98878530183727031"/>
          <c:h val="0.10927329396325459"/>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Total PQI Hospitalizaton Discharge Rate per 100,000 (Age-Adjusted), 2012</a:t>
            </a:r>
          </a:p>
        </c:rich>
      </c:tx>
      <c:overlay val="0"/>
    </c:title>
    <c:autoTitleDeleted val="0"/>
    <c:plotArea>
      <c:layout/>
      <c:barChart>
        <c:barDir val="col"/>
        <c:grouping val="clustered"/>
        <c:varyColors val="0"/>
        <c:ser>
          <c:idx val="0"/>
          <c:order val="0"/>
          <c:tx>
            <c:strRef>
              <c:f>'PQI Hsptl Dschrgs 2012 frm VAHt'!$B$18</c:f>
              <c:strCache>
                <c:ptCount val="1"/>
                <c:pt idx="0">
                  <c:v>Total PQI Hospitalizaton Discharges, rate</c:v>
                </c:pt>
              </c:strCache>
            </c:strRef>
          </c:tx>
          <c:spPr>
            <a:scene3d>
              <a:camera prst="orthographicFront"/>
              <a:lightRig rig="threePt" dir="t"/>
            </a:scene3d>
            <a:sp3d>
              <a:bevelT/>
            </a:sp3d>
          </c:spPr>
          <c:invertIfNegative val="0"/>
          <c:dPt>
            <c:idx val="0"/>
            <c:invertIfNegative val="0"/>
            <c:bubble3D val="0"/>
            <c:spPr>
              <a:solidFill>
                <a:schemeClr val="accent3"/>
              </a:solidFill>
              <a:ln>
                <a:solidFill>
                  <a:schemeClr val="accent3"/>
                </a:solidFill>
              </a:ln>
              <a:scene3d>
                <a:camera prst="orthographicFront"/>
                <a:lightRig rig="threePt" dir="t"/>
              </a:scene3d>
              <a:sp3d>
                <a:bevelT/>
              </a:sp3d>
            </c:spPr>
          </c:dPt>
          <c:dPt>
            <c:idx val="2"/>
            <c:invertIfNegative val="0"/>
            <c:bubble3D val="0"/>
            <c:spPr>
              <a:solidFill>
                <a:schemeClr val="tx2"/>
              </a:solidFill>
              <a:ln>
                <a:solidFill>
                  <a:schemeClr val="tx2"/>
                </a:solidFill>
              </a:ln>
              <a:scene3d>
                <a:camera prst="orthographicFront"/>
                <a:lightRig rig="threePt" dir="t"/>
              </a:scene3d>
              <a:sp3d>
                <a:bevelT/>
              </a:sp3d>
            </c:spPr>
          </c:dPt>
          <c:dPt>
            <c:idx val="3"/>
            <c:invertIfNegative val="0"/>
            <c:bubble3D val="0"/>
            <c:spPr>
              <a:solidFill>
                <a:srgbClr val="00B0F0"/>
              </a:solidFill>
              <a:scene3d>
                <a:camera prst="orthographicFront"/>
                <a:lightRig rig="threePt" dir="t"/>
              </a:scene3d>
              <a:sp3d>
                <a:bevelT/>
              </a:sp3d>
            </c:spPr>
          </c:dPt>
          <c:dLbls>
            <c:numFmt formatCode="#,##0.0" sourceLinked="0"/>
            <c:dLblPos val="outEnd"/>
            <c:showLegendKey val="0"/>
            <c:showVal val="1"/>
            <c:showCatName val="0"/>
            <c:showSerName val="0"/>
            <c:showPercent val="0"/>
            <c:showBubbleSize val="0"/>
            <c:showLeaderLines val="0"/>
          </c:dLbls>
          <c:cat>
            <c:strLit>
              <c:ptCount val="4"/>
              <c:pt idx="0">
                <c:v>Albemarle</c:v>
              </c:pt>
              <c:pt idx="1">
                <c:v>Charlottesville</c:v>
              </c:pt>
              <c:pt idx="2">
                <c:v>VA</c:v>
              </c:pt>
              <c:pt idx="3">
                <c:v>AHRQ National Benchmark</c:v>
              </c:pt>
            </c:strLit>
          </c:cat>
          <c:val>
            <c:numRef>
              <c:f>('PQI Hsptl Dschrgs 2012 frm VAHt'!$G$18,'PQI Hsptl Dschrgs 2012 frm VAHt'!$I$18,'PQI Hsptl Dschrgs 2012 frm VAHt'!$C$18,'PQI Hsptl Dschrgs 2012 frm VAHt'!$S$18)</c:f>
              <c:numCache>
                <c:formatCode>#,##0.00</c:formatCode>
                <c:ptCount val="4"/>
                <c:pt idx="0" formatCode="General">
                  <c:v>720.2</c:v>
                </c:pt>
                <c:pt idx="1">
                  <c:v>1380.9</c:v>
                </c:pt>
                <c:pt idx="2">
                  <c:v>1040.9000000000001</c:v>
                </c:pt>
                <c:pt idx="3" formatCode="General">
                  <c:v>1457.5</c:v>
                </c:pt>
              </c:numCache>
            </c:numRef>
          </c:val>
        </c:ser>
        <c:dLbls>
          <c:showLegendKey val="0"/>
          <c:showVal val="0"/>
          <c:showCatName val="0"/>
          <c:showSerName val="0"/>
          <c:showPercent val="0"/>
          <c:showBubbleSize val="0"/>
        </c:dLbls>
        <c:gapWidth val="150"/>
        <c:axId val="62813312"/>
        <c:axId val="62814848"/>
      </c:barChart>
      <c:catAx>
        <c:axId val="62813312"/>
        <c:scaling>
          <c:orientation val="minMax"/>
        </c:scaling>
        <c:delete val="0"/>
        <c:axPos val="b"/>
        <c:majorTickMark val="out"/>
        <c:minorTickMark val="none"/>
        <c:tickLblPos val="nextTo"/>
        <c:crossAx val="62814848"/>
        <c:crosses val="autoZero"/>
        <c:auto val="1"/>
        <c:lblAlgn val="ctr"/>
        <c:lblOffset val="100"/>
        <c:noMultiLvlLbl val="0"/>
      </c:catAx>
      <c:valAx>
        <c:axId val="62814848"/>
        <c:scaling>
          <c:orientation val="minMax"/>
        </c:scaling>
        <c:delete val="0"/>
        <c:axPos val="l"/>
        <c:majorGridlines>
          <c:spPr>
            <a:ln>
              <a:noFill/>
            </a:ln>
          </c:spPr>
        </c:majorGridlines>
        <c:numFmt formatCode="General" sourceLinked="1"/>
        <c:majorTickMark val="out"/>
        <c:minorTickMark val="none"/>
        <c:tickLblPos val="nextTo"/>
        <c:crossAx val="628133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0"/>
          <c:tx>
            <c:v>Housing Units w 1  Substandard Condition</c:v>
          </c:tx>
          <c:invertIfNegative val="0"/>
          <c:dLbls>
            <c:numFmt formatCode="0%" sourceLinked="0"/>
            <c:txPr>
              <a:bodyPr/>
              <a:lstStyle/>
              <a:p>
                <a:pPr>
                  <a:defRPr sz="1800"/>
                </a:pPr>
                <a:endParaRPr lang="en-US"/>
              </a:p>
            </c:txPr>
            <c:dLblPos val="outEnd"/>
            <c:showLegendKey val="0"/>
            <c:showVal val="1"/>
            <c:showCatName val="0"/>
            <c:showSerName val="0"/>
            <c:showPercent val="0"/>
            <c:showBubbleSize val="0"/>
            <c:showLeaderLines val="0"/>
          </c:dLbls>
          <c:cat>
            <c:strRef>
              <c:f>'Substandard Housing'!$A$23:$A$24</c:f>
              <c:strCache>
                <c:ptCount val="2"/>
                <c:pt idx="0">
                  <c:v>Albemarle</c:v>
                </c:pt>
                <c:pt idx="1">
                  <c:v>Charlottesville</c:v>
                </c:pt>
              </c:strCache>
            </c:strRef>
          </c:cat>
          <c:val>
            <c:numRef>
              <c:f>'Substandard Housing'!$C$23:$C$24</c:f>
              <c:numCache>
                <c:formatCode>0.0%</c:formatCode>
                <c:ptCount val="2"/>
                <c:pt idx="0">
                  <c:v>0.2918</c:v>
                </c:pt>
                <c:pt idx="1">
                  <c:v>0.3826</c:v>
                </c:pt>
              </c:numCache>
            </c:numRef>
          </c:val>
        </c:ser>
        <c:ser>
          <c:idx val="3"/>
          <c:order val="1"/>
          <c:tx>
            <c:v>Housing Units w 2 or 3 Substandard Conditions</c:v>
          </c:tx>
          <c:spPr>
            <a:solidFill>
              <a:schemeClr val="accent3">
                <a:lumMod val="40000"/>
                <a:lumOff val="60000"/>
              </a:schemeClr>
            </a:solidFill>
          </c:spPr>
          <c:invertIfNegative val="0"/>
          <c:dLbls>
            <c:numFmt formatCode="0%" sourceLinked="0"/>
            <c:txPr>
              <a:bodyPr/>
              <a:lstStyle/>
              <a:p>
                <a:pPr>
                  <a:defRPr sz="1800"/>
                </a:pPr>
                <a:endParaRPr lang="en-US"/>
              </a:p>
            </c:txPr>
            <c:dLblPos val="outEnd"/>
            <c:showLegendKey val="0"/>
            <c:showVal val="1"/>
            <c:showCatName val="0"/>
            <c:showSerName val="0"/>
            <c:showPercent val="0"/>
            <c:showBubbleSize val="0"/>
            <c:showLeaderLines val="0"/>
          </c:dLbls>
          <c:cat>
            <c:strRef>
              <c:f>'Substandard Housing'!$A$23:$A$24</c:f>
              <c:strCache>
                <c:ptCount val="2"/>
                <c:pt idx="0">
                  <c:v>Albemarle</c:v>
                </c:pt>
                <c:pt idx="1">
                  <c:v>Charlottesville</c:v>
                </c:pt>
              </c:strCache>
            </c:strRef>
          </c:cat>
          <c:val>
            <c:numRef>
              <c:f>'Substandard Housing'!$D$23:$D$24</c:f>
              <c:numCache>
                <c:formatCode>0.0%</c:formatCode>
                <c:ptCount val="2"/>
                <c:pt idx="0">
                  <c:v>6.7000000000000002E-3</c:v>
                </c:pt>
                <c:pt idx="1">
                  <c:v>9.5999999999999992E-3</c:v>
                </c:pt>
              </c:numCache>
            </c:numRef>
          </c:val>
        </c:ser>
        <c:ser>
          <c:idx val="0"/>
          <c:order val="2"/>
          <c:tx>
            <c:strRef>
              <c:f>'Substandard Housing'!$D$39</c:f>
              <c:strCache>
                <c:ptCount val="1"/>
                <c:pt idx="0">
                  <c:v>Housing Units Lacking Complete Plumbing Facilities (%)</c:v>
                </c:pt>
              </c:strCache>
            </c:strRef>
          </c:tx>
          <c:invertIfNegative val="0"/>
          <c:dLbls>
            <c:numFmt formatCode="0.0%" sourceLinked="0"/>
            <c:txPr>
              <a:bodyPr/>
              <a:lstStyle/>
              <a:p>
                <a:pPr>
                  <a:defRPr sz="1800"/>
                </a:pPr>
                <a:endParaRPr lang="en-US"/>
              </a:p>
            </c:txPr>
            <c:dLblPos val="inBase"/>
            <c:showLegendKey val="0"/>
            <c:showVal val="1"/>
            <c:showCatName val="0"/>
            <c:showSerName val="0"/>
            <c:showPercent val="0"/>
            <c:showBubbleSize val="0"/>
            <c:showLeaderLines val="0"/>
          </c:dLbls>
          <c:cat>
            <c:strRef>
              <c:f>'Substandard Housing'!$A$23:$A$24</c:f>
              <c:strCache>
                <c:ptCount val="2"/>
                <c:pt idx="0">
                  <c:v>Albemarle</c:v>
                </c:pt>
                <c:pt idx="1">
                  <c:v>Charlottesville</c:v>
                </c:pt>
              </c:strCache>
            </c:strRef>
          </c:cat>
          <c:val>
            <c:numRef>
              <c:f>'Substandard Housing'!$D$40:$D$41</c:f>
              <c:numCache>
                <c:formatCode>0.00%</c:formatCode>
                <c:ptCount val="2"/>
                <c:pt idx="0">
                  <c:v>1.8E-3</c:v>
                </c:pt>
                <c:pt idx="1">
                  <c:v>1.6999999999999999E-3</c:v>
                </c:pt>
              </c:numCache>
            </c:numRef>
          </c:val>
        </c:ser>
        <c:ser>
          <c:idx val="1"/>
          <c:order val="3"/>
          <c:tx>
            <c:strRef>
              <c:f>'Substandard Housing'!$D$57</c:f>
              <c:strCache>
                <c:ptCount val="1"/>
                <c:pt idx="0">
                  <c:v>Housing Units Lacking Complete Kitchen Facilities (%)</c:v>
                </c:pt>
              </c:strCache>
            </c:strRef>
          </c:tx>
          <c:spPr>
            <a:solidFill>
              <a:schemeClr val="accent1">
                <a:lumMod val="60000"/>
                <a:lumOff val="40000"/>
              </a:schemeClr>
            </a:solidFill>
          </c:spPr>
          <c:invertIfNegative val="0"/>
          <c:dLbls>
            <c:numFmt formatCode="0%" sourceLinked="0"/>
            <c:txPr>
              <a:bodyPr/>
              <a:lstStyle/>
              <a:p>
                <a:pPr>
                  <a:defRPr sz="1800"/>
                </a:pPr>
                <a:endParaRPr lang="en-US"/>
              </a:p>
            </c:txPr>
            <c:dLblPos val="outEnd"/>
            <c:showLegendKey val="0"/>
            <c:showVal val="1"/>
            <c:showCatName val="0"/>
            <c:showSerName val="0"/>
            <c:showPercent val="0"/>
            <c:showBubbleSize val="0"/>
            <c:showLeaderLines val="0"/>
          </c:dLbls>
          <c:cat>
            <c:strRef>
              <c:f>'Substandard Housing'!$A$23:$A$24</c:f>
              <c:strCache>
                <c:ptCount val="2"/>
                <c:pt idx="0">
                  <c:v>Albemarle</c:v>
                </c:pt>
                <c:pt idx="1">
                  <c:v>Charlottesville</c:v>
                </c:pt>
              </c:strCache>
            </c:strRef>
          </c:cat>
          <c:val>
            <c:numRef>
              <c:f>'Substandard Housing'!$D$58:$D$59</c:f>
              <c:numCache>
                <c:formatCode>0.00%</c:formatCode>
                <c:ptCount val="2"/>
                <c:pt idx="0">
                  <c:v>3.04E-2</c:v>
                </c:pt>
                <c:pt idx="1">
                  <c:v>2.3300000000000001E-2</c:v>
                </c:pt>
              </c:numCache>
            </c:numRef>
          </c:val>
        </c:ser>
        <c:dLbls>
          <c:showLegendKey val="0"/>
          <c:showVal val="0"/>
          <c:showCatName val="0"/>
          <c:showSerName val="0"/>
          <c:showPercent val="0"/>
          <c:showBubbleSize val="0"/>
        </c:dLbls>
        <c:gapWidth val="150"/>
        <c:axId val="60990976"/>
        <c:axId val="60992512"/>
      </c:barChart>
      <c:catAx>
        <c:axId val="60990976"/>
        <c:scaling>
          <c:orientation val="minMax"/>
        </c:scaling>
        <c:delete val="0"/>
        <c:axPos val="b"/>
        <c:majorTickMark val="out"/>
        <c:minorTickMark val="none"/>
        <c:tickLblPos val="nextTo"/>
        <c:txPr>
          <a:bodyPr/>
          <a:lstStyle/>
          <a:p>
            <a:pPr>
              <a:defRPr sz="1800"/>
            </a:pPr>
            <a:endParaRPr lang="en-US"/>
          </a:p>
        </c:txPr>
        <c:crossAx val="60992512"/>
        <c:crosses val="autoZero"/>
        <c:auto val="1"/>
        <c:lblAlgn val="ctr"/>
        <c:lblOffset val="100"/>
        <c:noMultiLvlLbl val="0"/>
      </c:catAx>
      <c:valAx>
        <c:axId val="60992512"/>
        <c:scaling>
          <c:orientation val="minMax"/>
          <c:max val="0.4"/>
          <c:min val="0"/>
        </c:scaling>
        <c:delete val="0"/>
        <c:axPos val="l"/>
        <c:majorGridlines>
          <c:spPr>
            <a:ln>
              <a:noFill/>
            </a:ln>
          </c:spPr>
        </c:majorGridlines>
        <c:numFmt formatCode="0%" sourceLinked="0"/>
        <c:majorTickMark val="out"/>
        <c:minorTickMark val="none"/>
        <c:tickLblPos val="nextTo"/>
        <c:txPr>
          <a:bodyPr/>
          <a:lstStyle/>
          <a:p>
            <a:pPr>
              <a:defRPr sz="1800"/>
            </a:pPr>
            <a:endParaRPr lang="en-US"/>
          </a:p>
        </c:txPr>
        <c:crossAx val="60990976"/>
        <c:crosses val="autoZero"/>
        <c:crossBetween val="between"/>
        <c:majorUnit val="0.1"/>
      </c:valAx>
    </c:plotArea>
    <c:legend>
      <c:legendPos val="r"/>
      <c:layout>
        <c:manualLayout>
          <c:xMode val="edge"/>
          <c:yMode val="edge"/>
          <c:x val="0.65151515151515149"/>
          <c:y val="2.4656552077331795E-2"/>
          <c:w val="0.3383838383838384"/>
          <c:h val="0.97507713974777543"/>
        </c:manualLayout>
      </c:layout>
      <c:overlay val="0"/>
      <c:txPr>
        <a:bodyPr/>
        <a:lstStyle/>
        <a:p>
          <a:pPr>
            <a:defRPr sz="16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dirty="0"/>
              <a:t>Albemarle-Development &amp; Housing</a:t>
            </a:r>
          </a:p>
        </c:rich>
      </c:tx>
      <c:layout/>
      <c:overlay val="0"/>
    </c:title>
    <c:autoTitleDeleted val="0"/>
    <c:plotArea>
      <c:layout>
        <c:manualLayout>
          <c:layoutTarget val="inner"/>
          <c:xMode val="edge"/>
          <c:yMode val="edge"/>
          <c:x val="0.18795119669447261"/>
          <c:y val="0.19127791566531735"/>
          <c:w val="0.77574517294249112"/>
          <c:h val="0.37748580322140668"/>
        </c:manualLayout>
      </c:layout>
      <c:lineChart>
        <c:grouping val="standard"/>
        <c:varyColors val="0"/>
        <c:ser>
          <c:idx val="0"/>
          <c:order val="0"/>
          <c:tx>
            <c:strRef>
              <c:f>'Built Environment'!$A$17</c:f>
              <c:strCache>
                <c:ptCount val="1"/>
                <c:pt idx="0">
                  <c:v>New development in Albemarle</c:v>
                </c:pt>
              </c:strCache>
            </c:strRef>
          </c:tx>
          <c:marker>
            <c:spPr>
              <a:scene3d>
                <a:camera prst="orthographicFront"/>
                <a:lightRig rig="threePt" dir="t"/>
              </a:scene3d>
              <a:sp3d>
                <a:bevelT/>
              </a:sp3d>
            </c:spPr>
          </c:marker>
          <c:dLbls>
            <c:spPr>
              <a:scene3d>
                <a:camera prst="orthographicFront"/>
                <a:lightRig rig="threePt" dir="t"/>
              </a:scene3d>
              <a:sp3d>
                <a:bevelT/>
              </a:sp3d>
            </c:spPr>
            <c:dLblPos val="t"/>
            <c:showLegendKey val="0"/>
            <c:showVal val="1"/>
            <c:showCatName val="0"/>
            <c:showSerName val="0"/>
            <c:showPercent val="0"/>
            <c:showBubbleSize val="0"/>
            <c:showLeaderLines val="0"/>
          </c:dLbls>
          <c:cat>
            <c:numRef>
              <c:f>Overall!$B$21:$D$21</c:f>
              <c:numCache>
                <c:formatCode>General</c:formatCode>
                <c:ptCount val="3"/>
                <c:pt idx="0">
                  <c:v>2011</c:v>
                </c:pt>
                <c:pt idx="1">
                  <c:v>2013</c:v>
                </c:pt>
                <c:pt idx="2">
                  <c:v>2015</c:v>
                </c:pt>
              </c:numCache>
            </c:numRef>
          </c:cat>
          <c:val>
            <c:numRef>
              <c:f>'Built Environment'!$B$17:$D$17</c:f>
              <c:numCache>
                <c:formatCode>0%</c:formatCode>
                <c:ptCount val="3"/>
                <c:pt idx="0">
                  <c:v>0.62</c:v>
                </c:pt>
                <c:pt idx="1">
                  <c:v>0.65</c:v>
                </c:pt>
                <c:pt idx="2">
                  <c:v>0.55000000000000004</c:v>
                </c:pt>
              </c:numCache>
            </c:numRef>
          </c:val>
          <c:smooth val="0"/>
        </c:ser>
        <c:ser>
          <c:idx val="1"/>
          <c:order val="1"/>
          <c:tx>
            <c:strRef>
              <c:f>'Built Environment'!$A$18</c:f>
              <c:strCache>
                <c:ptCount val="1"/>
                <c:pt idx="0">
                  <c:v>Affordable Quality Housing</c:v>
                </c:pt>
              </c:strCache>
            </c:strRef>
          </c:tx>
          <c:marker>
            <c:spPr>
              <a:scene3d>
                <a:camera prst="orthographicFront"/>
                <a:lightRig rig="threePt" dir="t"/>
              </a:scene3d>
              <a:sp3d>
                <a:bevelT/>
              </a:sp3d>
            </c:spPr>
          </c:marker>
          <c:dLbls>
            <c:dLblPos val="b"/>
            <c:showLegendKey val="0"/>
            <c:showVal val="1"/>
            <c:showCatName val="0"/>
            <c:showSerName val="0"/>
            <c:showPercent val="0"/>
            <c:showBubbleSize val="0"/>
            <c:showLeaderLines val="0"/>
          </c:dLbls>
          <c:val>
            <c:numRef>
              <c:f>'Built Environment'!$B$18:$D$18</c:f>
              <c:numCache>
                <c:formatCode>0%</c:formatCode>
                <c:ptCount val="3"/>
                <c:pt idx="0">
                  <c:v>0.33</c:v>
                </c:pt>
                <c:pt idx="1">
                  <c:v>0.39</c:v>
                </c:pt>
                <c:pt idx="2">
                  <c:v>0.28000000000000003</c:v>
                </c:pt>
              </c:numCache>
            </c:numRef>
          </c:val>
          <c:smooth val="0"/>
        </c:ser>
        <c:ser>
          <c:idx val="2"/>
          <c:order val="2"/>
          <c:tx>
            <c:strRef>
              <c:f>'Built Environment'!$A$19</c:f>
              <c:strCache>
                <c:ptCount val="1"/>
                <c:pt idx="0">
                  <c:v>Housing Options</c:v>
                </c:pt>
              </c:strCache>
            </c:strRef>
          </c:tx>
          <c:marker>
            <c:spPr>
              <a:scene3d>
                <a:camera prst="orthographicFront"/>
                <a:lightRig rig="threePt" dir="t"/>
              </a:scene3d>
              <a:sp3d>
                <a:bevelT/>
              </a:sp3d>
            </c:spPr>
          </c:marker>
          <c:dLbls>
            <c:dLbl>
              <c:idx val="0"/>
              <c:layout/>
              <c:dLblPos val="l"/>
              <c:showLegendKey val="0"/>
              <c:showVal val="1"/>
              <c:showCatName val="0"/>
              <c:showSerName val="0"/>
              <c:showPercent val="0"/>
              <c:showBubbleSize val="0"/>
            </c:dLbl>
            <c:dLbl>
              <c:idx val="2"/>
              <c:layout/>
              <c:dLblPos val="r"/>
              <c:showLegendKey val="0"/>
              <c:showVal val="1"/>
              <c:showCatName val="0"/>
              <c:showSerName val="0"/>
              <c:showPercent val="0"/>
              <c:showBubbleSize val="0"/>
            </c:dLbl>
            <c:dLblPos val="b"/>
            <c:showLegendKey val="0"/>
            <c:showVal val="1"/>
            <c:showCatName val="0"/>
            <c:showSerName val="0"/>
            <c:showPercent val="0"/>
            <c:showBubbleSize val="0"/>
            <c:showLeaderLines val="0"/>
          </c:dLbls>
          <c:val>
            <c:numRef>
              <c:f>'Built Environment'!$B$19:$D$19</c:f>
              <c:numCache>
                <c:formatCode>0%</c:formatCode>
                <c:ptCount val="3"/>
                <c:pt idx="0">
                  <c:v>0.48</c:v>
                </c:pt>
                <c:pt idx="1">
                  <c:v>0.62</c:v>
                </c:pt>
                <c:pt idx="2">
                  <c:v>0.49</c:v>
                </c:pt>
              </c:numCache>
            </c:numRef>
          </c:val>
          <c:smooth val="0"/>
        </c:ser>
        <c:dLbls>
          <c:showLegendKey val="0"/>
          <c:showVal val="0"/>
          <c:showCatName val="0"/>
          <c:showSerName val="0"/>
          <c:showPercent val="0"/>
          <c:showBubbleSize val="0"/>
        </c:dLbls>
        <c:marker val="1"/>
        <c:smooth val="0"/>
        <c:axId val="59908864"/>
        <c:axId val="59910400"/>
      </c:lineChart>
      <c:catAx>
        <c:axId val="59908864"/>
        <c:scaling>
          <c:orientation val="minMax"/>
        </c:scaling>
        <c:delete val="0"/>
        <c:axPos val="b"/>
        <c:numFmt formatCode="General" sourceLinked="1"/>
        <c:majorTickMark val="out"/>
        <c:minorTickMark val="none"/>
        <c:tickLblPos val="nextTo"/>
        <c:crossAx val="59910400"/>
        <c:crosses val="autoZero"/>
        <c:auto val="1"/>
        <c:lblAlgn val="ctr"/>
        <c:lblOffset val="100"/>
        <c:noMultiLvlLbl val="0"/>
      </c:catAx>
      <c:valAx>
        <c:axId val="59910400"/>
        <c:scaling>
          <c:orientation val="minMax"/>
        </c:scaling>
        <c:delete val="0"/>
        <c:axPos val="l"/>
        <c:majorGridlines>
          <c:spPr>
            <a:ln>
              <a:noFill/>
            </a:ln>
          </c:spPr>
        </c:majorGridlines>
        <c:numFmt formatCode="0%" sourceLinked="1"/>
        <c:majorTickMark val="out"/>
        <c:minorTickMark val="none"/>
        <c:tickLblPos val="nextTo"/>
        <c:crossAx val="59908864"/>
        <c:crosses val="autoZero"/>
        <c:crossBetween val="between"/>
      </c:valAx>
    </c:plotArea>
    <c:legend>
      <c:legendPos val="b"/>
      <c:layout>
        <c:manualLayout>
          <c:xMode val="edge"/>
          <c:yMode val="edge"/>
          <c:x val="7.0866141732283869E-4"/>
          <c:y val="0.67042192712247417"/>
          <c:w val="0.99528234713235098"/>
          <c:h val="0.31291200403135144"/>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sz="1800"/>
            </a:pPr>
            <a:r>
              <a:rPr lang="en-US" sz="1800"/>
              <a:t>Charlottesville-Development &amp; Housing</a:t>
            </a:r>
          </a:p>
        </c:rich>
      </c:tx>
      <c:layout/>
      <c:overlay val="0"/>
    </c:title>
    <c:autoTitleDeleted val="0"/>
    <c:plotArea>
      <c:layout>
        <c:manualLayout>
          <c:layoutTarget val="inner"/>
          <c:xMode val="edge"/>
          <c:yMode val="edge"/>
          <c:x val="0.1825295275590551"/>
          <c:y val="0.19127791566531735"/>
          <c:w val="0.7822140621845346"/>
          <c:h val="0.37748580322140679"/>
        </c:manualLayout>
      </c:layout>
      <c:lineChart>
        <c:grouping val="standard"/>
        <c:varyColors val="0"/>
        <c:ser>
          <c:idx val="0"/>
          <c:order val="0"/>
          <c:tx>
            <c:strRef>
              <c:f>'Built Environment'!$A$7</c:f>
              <c:strCache>
                <c:ptCount val="1"/>
                <c:pt idx="0">
                  <c:v>New development in Charlottesville</c:v>
                </c:pt>
              </c:strCache>
            </c:strRef>
          </c:tx>
          <c:marker>
            <c:spPr>
              <a:scene3d>
                <a:camera prst="orthographicFront"/>
                <a:lightRig rig="threePt" dir="t"/>
              </a:scene3d>
              <a:sp3d>
                <a:bevelT/>
              </a:sp3d>
            </c:spPr>
          </c:marker>
          <c:dLbls>
            <c:dLblPos val="t"/>
            <c:showLegendKey val="0"/>
            <c:showVal val="1"/>
            <c:showCatName val="0"/>
            <c:showSerName val="0"/>
            <c:showPercent val="0"/>
            <c:showBubbleSize val="0"/>
            <c:showLeaderLines val="0"/>
          </c:dLbls>
          <c:cat>
            <c:numRef>
              <c:f>Overall!$B$4:$C$4</c:f>
              <c:numCache>
                <c:formatCode>General</c:formatCode>
                <c:ptCount val="2"/>
                <c:pt idx="0">
                  <c:v>2012</c:v>
                </c:pt>
                <c:pt idx="1">
                  <c:v>2014</c:v>
                </c:pt>
              </c:numCache>
            </c:numRef>
          </c:cat>
          <c:val>
            <c:numRef>
              <c:f>'Built Environment'!$B$7:$C$7</c:f>
              <c:numCache>
                <c:formatCode>0%</c:formatCode>
                <c:ptCount val="2"/>
                <c:pt idx="0">
                  <c:v>0.62</c:v>
                </c:pt>
                <c:pt idx="1">
                  <c:v>0.52</c:v>
                </c:pt>
              </c:numCache>
            </c:numRef>
          </c:val>
          <c:smooth val="0"/>
        </c:ser>
        <c:ser>
          <c:idx val="1"/>
          <c:order val="1"/>
          <c:tx>
            <c:strRef>
              <c:f>'Built Environment'!$A$8</c:f>
              <c:strCache>
                <c:ptCount val="1"/>
                <c:pt idx="0">
                  <c:v>Affordable Quality Housing</c:v>
                </c:pt>
              </c:strCache>
            </c:strRef>
          </c:tx>
          <c:marker>
            <c:spPr>
              <a:scene3d>
                <a:camera prst="orthographicFront"/>
                <a:lightRig rig="threePt" dir="t"/>
              </a:scene3d>
              <a:sp3d>
                <a:bevelT/>
              </a:sp3d>
            </c:spPr>
          </c:marker>
          <c:dLbls>
            <c:dLblPos val="b"/>
            <c:showLegendKey val="0"/>
            <c:showVal val="1"/>
            <c:showCatName val="0"/>
            <c:showSerName val="0"/>
            <c:showPercent val="0"/>
            <c:showBubbleSize val="0"/>
            <c:showLeaderLines val="0"/>
          </c:dLbls>
          <c:val>
            <c:numRef>
              <c:f>'Built Environment'!$B$8:$C$8</c:f>
              <c:numCache>
                <c:formatCode>0%</c:formatCode>
                <c:ptCount val="2"/>
                <c:pt idx="0">
                  <c:v>0.31</c:v>
                </c:pt>
                <c:pt idx="1">
                  <c:v>0.28999999999999998</c:v>
                </c:pt>
              </c:numCache>
            </c:numRef>
          </c:val>
          <c:smooth val="0"/>
        </c:ser>
        <c:ser>
          <c:idx val="2"/>
          <c:order val="2"/>
          <c:tx>
            <c:strRef>
              <c:f>'Built Environment'!$A$9</c:f>
              <c:strCache>
                <c:ptCount val="1"/>
                <c:pt idx="0">
                  <c:v>Housing Options</c:v>
                </c:pt>
              </c:strCache>
            </c:strRef>
          </c:tx>
          <c:marker>
            <c:spPr>
              <a:scene3d>
                <a:camera prst="orthographicFront"/>
                <a:lightRig rig="threePt" dir="t"/>
              </a:scene3d>
              <a:sp3d>
                <a:bevelT/>
              </a:sp3d>
            </c:spPr>
          </c:marker>
          <c:dLbls>
            <c:dLbl>
              <c:idx val="0"/>
              <c:layout/>
              <c:dLblPos val="l"/>
              <c:showLegendKey val="0"/>
              <c:showVal val="1"/>
              <c:showCatName val="0"/>
              <c:showSerName val="0"/>
              <c:showPercent val="0"/>
              <c:showBubbleSize val="0"/>
            </c:dLbl>
            <c:dLblPos val="r"/>
            <c:showLegendKey val="0"/>
            <c:showVal val="1"/>
            <c:showCatName val="0"/>
            <c:showSerName val="0"/>
            <c:showPercent val="0"/>
            <c:showBubbleSize val="0"/>
            <c:showLeaderLines val="0"/>
          </c:dLbls>
          <c:val>
            <c:numRef>
              <c:f>'Built Environment'!$B$9:$C$9</c:f>
              <c:numCache>
                <c:formatCode>0%</c:formatCode>
                <c:ptCount val="2"/>
                <c:pt idx="0">
                  <c:v>0.5</c:v>
                </c:pt>
                <c:pt idx="1">
                  <c:v>0.43</c:v>
                </c:pt>
              </c:numCache>
            </c:numRef>
          </c:val>
          <c:smooth val="0"/>
        </c:ser>
        <c:dLbls>
          <c:showLegendKey val="0"/>
          <c:showVal val="0"/>
          <c:showCatName val="0"/>
          <c:showSerName val="0"/>
          <c:showPercent val="0"/>
          <c:showBubbleSize val="0"/>
        </c:dLbls>
        <c:marker val="1"/>
        <c:smooth val="0"/>
        <c:axId val="59954304"/>
        <c:axId val="59955840"/>
      </c:lineChart>
      <c:catAx>
        <c:axId val="59954304"/>
        <c:scaling>
          <c:orientation val="minMax"/>
        </c:scaling>
        <c:delete val="0"/>
        <c:axPos val="b"/>
        <c:numFmt formatCode="General" sourceLinked="1"/>
        <c:majorTickMark val="out"/>
        <c:minorTickMark val="none"/>
        <c:tickLblPos val="nextTo"/>
        <c:crossAx val="59955840"/>
        <c:crosses val="autoZero"/>
        <c:auto val="1"/>
        <c:lblAlgn val="ctr"/>
        <c:lblOffset val="100"/>
        <c:noMultiLvlLbl val="0"/>
      </c:catAx>
      <c:valAx>
        <c:axId val="59955840"/>
        <c:scaling>
          <c:orientation val="minMax"/>
        </c:scaling>
        <c:delete val="0"/>
        <c:axPos val="l"/>
        <c:majorGridlines>
          <c:spPr>
            <a:ln>
              <a:noFill/>
            </a:ln>
          </c:spPr>
        </c:majorGridlines>
        <c:numFmt formatCode="0%" sourceLinked="1"/>
        <c:majorTickMark val="out"/>
        <c:minorTickMark val="none"/>
        <c:tickLblPos val="nextTo"/>
        <c:crossAx val="59954304"/>
        <c:crosses val="autoZero"/>
        <c:crossBetween val="between"/>
      </c:valAx>
    </c:plotArea>
    <c:legend>
      <c:legendPos val="b"/>
      <c:layout>
        <c:manualLayout>
          <c:xMode val="edge"/>
          <c:yMode val="edge"/>
          <c:x val="2.7931809004643655E-2"/>
          <c:y val="0.67042192712247417"/>
          <c:w val="0.96977740763173836"/>
          <c:h val="0.31291200403135144"/>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v>Number of People Who Are Homeless</c:v>
          </c:tx>
          <c:spPr>
            <a:ln>
              <a:solidFill>
                <a:srgbClr val="00B050"/>
              </a:solidFill>
            </a:ln>
          </c:spPr>
          <c:marker>
            <c:symbol val="triangle"/>
            <c:size val="7"/>
            <c:spPr>
              <a:solidFill>
                <a:srgbClr val="00B050"/>
              </a:solidFill>
              <a:ln>
                <a:solidFill>
                  <a:srgbClr val="00B050"/>
                </a:solidFill>
              </a:ln>
              <a:scene3d>
                <a:camera prst="orthographicFront"/>
                <a:lightRig rig="threePt" dir="t"/>
              </a:scene3d>
              <a:sp3d>
                <a:bevelT/>
              </a:sp3d>
            </c:spPr>
          </c:marker>
          <c:dLbls>
            <c:dLblPos val="t"/>
            <c:showLegendKey val="0"/>
            <c:showVal val="1"/>
            <c:showCatName val="0"/>
            <c:showSerName val="0"/>
            <c:showPercent val="0"/>
            <c:showBubbleSize val="0"/>
            <c:showLeaderLines val="0"/>
          </c:dLbls>
          <c:cat>
            <c:numRef>
              <c:f>Homelessness!$B$7:$M$7</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Homelessness!$B$8:$M$8</c:f>
              <c:numCache>
                <c:formatCode>#,##0</c:formatCode>
                <c:ptCount val="12"/>
                <c:pt idx="0">
                  <c:v>155</c:v>
                </c:pt>
                <c:pt idx="1">
                  <c:v>175</c:v>
                </c:pt>
                <c:pt idx="2">
                  <c:v>173</c:v>
                </c:pt>
                <c:pt idx="3">
                  <c:v>266</c:v>
                </c:pt>
                <c:pt idx="4">
                  <c:v>292</c:v>
                </c:pt>
                <c:pt idx="5">
                  <c:v>232</c:v>
                </c:pt>
                <c:pt idx="6">
                  <c:v>274</c:v>
                </c:pt>
                <c:pt idx="7">
                  <c:v>253</c:v>
                </c:pt>
                <c:pt idx="8">
                  <c:v>250</c:v>
                </c:pt>
                <c:pt idx="9">
                  <c:v>201</c:v>
                </c:pt>
                <c:pt idx="10">
                  <c:v>199</c:v>
                </c:pt>
                <c:pt idx="11">
                  <c:v>185</c:v>
                </c:pt>
              </c:numCache>
            </c:numRef>
          </c:val>
          <c:smooth val="0"/>
        </c:ser>
        <c:dLbls>
          <c:showLegendKey val="0"/>
          <c:showVal val="0"/>
          <c:showCatName val="0"/>
          <c:showSerName val="0"/>
          <c:showPercent val="0"/>
          <c:showBubbleSize val="0"/>
        </c:dLbls>
        <c:marker val="1"/>
        <c:smooth val="0"/>
        <c:axId val="35438976"/>
        <c:axId val="35440896"/>
      </c:lineChart>
      <c:catAx>
        <c:axId val="35438976"/>
        <c:scaling>
          <c:orientation val="minMax"/>
        </c:scaling>
        <c:delete val="0"/>
        <c:axPos val="b"/>
        <c:numFmt formatCode="General" sourceLinked="1"/>
        <c:majorTickMark val="out"/>
        <c:minorTickMark val="none"/>
        <c:tickLblPos val="nextTo"/>
        <c:txPr>
          <a:bodyPr rot="-2700000"/>
          <a:lstStyle/>
          <a:p>
            <a:pPr>
              <a:defRPr/>
            </a:pPr>
            <a:endParaRPr lang="en-US"/>
          </a:p>
        </c:txPr>
        <c:crossAx val="35440896"/>
        <c:crosses val="autoZero"/>
        <c:auto val="1"/>
        <c:lblAlgn val="ctr"/>
        <c:lblOffset val="100"/>
        <c:noMultiLvlLbl val="0"/>
      </c:catAx>
      <c:valAx>
        <c:axId val="35440896"/>
        <c:scaling>
          <c:orientation val="minMax"/>
        </c:scaling>
        <c:delete val="0"/>
        <c:axPos val="l"/>
        <c:majorGridlines>
          <c:spPr>
            <a:ln>
              <a:noFill/>
            </a:ln>
          </c:spPr>
        </c:majorGridlines>
        <c:title>
          <c:tx>
            <c:rich>
              <a:bodyPr rot="-5400000" vert="horz"/>
              <a:lstStyle/>
              <a:p>
                <a:pPr>
                  <a:defRPr/>
                </a:pPr>
                <a:r>
                  <a:rPr lang="en-US"/>
                  <a:t>Number of Homeless Persons</a:t>
                </a:r>
              </a:p>
            </c:rich>
          </c:tx>
          <c:layout/>
          <c:overlay val="0"/>
        </c:title>
        <c:numFmt formatCode="#,##0" sourceLinked="1"/>
        <c:majorTickMark val="out"/>
        <c:minorTickMark val="none"/>
        <c:tickLblPos val="nextTo"/>
        <c:crossAx val="35438976"/>
        <c:crosses val="autoZero"/>
        <c:crossBetween val="between"/>
      </c:valAx>
      <c:spPr>
        <a:ln>
          <a:solidFill>
            <a:srgbClr val="868686"/>
          </a:solidFill>
        </a:ln>
      </c:spPr>
    </c:plotArea>
    <c:legend>
      <c:legendPos val="b"/>
      <c:layout/>
      <c:overlay val="0"/>
    </c:legend>
    <c:plotVisOnly val="1"/>
    <c:dispBlanksAs val="gap"/>
    <c:showDLblsOverMax val="0"/>
  </c:chart>
  <c:txPr>
    <a:bodyPr/>
    <a:lstStyle/>
    <a:p>
      <a:pPr>
        <a:defRPr sz="1800">
          <a:latin typeface="Arial" pitchFamily="34" charset="0"/>
          <a:cs typeface="Arial"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'2015'!$H$14</c:f>
              <c:strCache>
                <c:ptCount val="1"/>
                <c:pt idx="0">
                  <c:v>2015</c:v>
                </c:pt>
              </c:strCache>
            </c:strRef>
          </c:tx>
          <c:dLbls>
            <c:txPr>
              <a:bodyPr/>
              <a:lstStyle/>
              <a:p>
                <a:pPr>
                  <a:defRPr sz="1800" b="1"/>
                </a:pPr>
                <a:endParaRPr lang="en-US"/>
              </a:p>
            </c:txPr>
            <c:dLblPos val="bestFit"/>
            <c:showLegendKey val="0"/>
            <c:showVal val="1"/>
            <c:showCatName val="1"/>
            <c:showSerName val="0"/>
            <c:showPercent val="0"/>
            <c:showBubbleSize val="0"/>
            <c:showLeaderLines val="1"/>
          </c:dLbls>
          <c:cat>
            <c:strRef>
              <c:f>'2015'!$I$11:$K$11</c:f>
              <c:strCache>
                <c:ptCount val="3"/>
                <c:pt idx="0">
                  <c:v>Unsheltered</c:v>
                </c:pt>
                <c:pt idx="1">
                  <c:v>Emergency Shelter</c:v>
                </c:pt>
                <c:pt idx="2">
                  <c:v>Transitional Housing</c:v>
                </c:pt>
              </c:strCache>
            </c:strRef>
          </c:cat>
          <c:val>
            <c:numRef>
              <c:f>'2015'!$I$14:$K$14</c:f>
              <c:numCache>
                <c:formatCode>0.0%</c:formatCode>
                <c:ptCount val="3"/>
                <c:pt idx="0">
                  <c:v>0.13513513513513514</c:v>
                </c:pt>
                <c:pt idx="1">
                  <c:v>0.61081081081081079</c:v>
                </c:pt>
                <c:pt idx="2">
                  <c:v>0.27027027027027029</c:v>
                </c:pt>
              </c:numCache>
            </c:numRef>
          </c:val>
        </c:ser>
        <c:dLbls>
          <c:dLblPos val="bestFit"/>
          <c:showLegendKey val="0"/>
          <c:showVal val="1"/>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Length of Time Experiencing Homelessness, 2015</a:t>
            </a:r>
          </a:p>
        </c:rich>
      </c:tx>
      <c:layout/>
      <c:overlay val="0"/>
    </c:title>
    <c:autoTitleDeleted val="0"/>
    <c:plotArea>
      <c:layout/>
      <c:pieChart>
        <c:varyColors val="1"/>
        <c:ser>
          <c:idx val="0"/>
          <c:order val="0"/>
          <c:tx>
            <c:strRef>
              <c:f>'2015 Comprehensive PIT Survey'!$A$36</c:f>
              <c:strCache>
                <c:ptCount val="1"/>
                <c:pt idx="0">
                  <c:v>Length of Time Experiencing Homelessness</c:v>
                </c:pt>
              </c:strCache>
            </c:strRef>
          </c:tx>
          <c:spPr>
            <a:scene3d>
              <a:camera prst="orthographicFront"/>
              <a:lightRig rig="threePt" dir="t"/>
            </a:scene3d>
            <a:sp3d>
              <a:bevelT/>
            </a:sp3d>
          </c:spPr>
          <c:dLbls>
            <c:dLbl>
              <c:idx val="3"/>
              <c:layout>
                <c:manualLayout>
                  <c:x val="-7.1724934383202099E-2"/>
                  <c:y val="6.7540643240490458E-2"/>
                </c:manualLayout>
              </c:layout>
              <c:dLblPos val="bestFit"/>
              <c:showLegendKey val="0"/>
              <c:showVal val="1"/>
              <c:showCatName val="1"/>
              <c:showSerName val="0"/>
              <c:showPercent val="0"/>
              <c:showBubbleSize val="0"/>
            </c:dLbl>
            <c:numFmt formatCode="0%" sourceLinked="0"/>
            <c:txPr>
              <a:bodyPr/>
              <a:lstStyle/>
              <a:p>
                <a:pPr>
                  <a:defRPr sz="1800" b="1"/>
                </a:pPr>
                <a:endParaRPr lang="en-US"/>
              </a:p>
            </c:txPr>
            <c:dLblPos val="bestFit"/>
            <c:showLegendKey val="0"/>
            <c:showVal val="1"/>
            <c:showCatName val="1"/>
            <c:showSerName val="0"/>
            <c:showPercent val="0"/>
            <c:showBubbleSize val="0"/>
            <c:showLeaderLines val="1"/>
          </c:dLbls>
          <c:cat>
            <c:strRef>
              <c:f>'2015 Comprehensive PIT Survey'!$A$37:$D$37</c:f>
              <c:strCache>
                <c:ptCount val="4"/>
                <c:pt idx="0">
                  <c:v>Less than 6 months</c:v>
                </c:pt>
                <c:pt idx="1">
                  <c:v>More than 6 months</c:v>
                </c:pt>
                <c:pt idx="2">
                  <c:v>More than 2 years</c:v>
                </c:pt>
                <c:pt idx="3">
                  <c:v>Their Whole Life</c:v>
                </c:pt>
              </c:strCache>
            </c:strRef>
          </c:cat>
          <c:val>
            <c:numRef>
              <c:f>'2015 Comprehensive PIT Survey'!$A$38:$D$38</c:f>
              <c:numCache>
                <c:formatCode>0.0%</c:formatCode>
                <c:ptCount val="4"/>
                <c:pt idx="0">
                  <c:v>0.32800000000000001</c:v>
                </c:pt>
                <c:pt idx="1">
                  <c:v>0.29899999999999999</c:v>
                </c:pt>
                <c:pt idx="2">
                  <c:v>0.313</c:v>
                </c:pt>
                <c:pt idx="3">
                  <c:v>0.06</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52011649228775"/>
          <c:y val="3.8325991189427311E-2"/>
          <c:w val="0.83983421715142748"/>
          <c:h val="0.60129581708067803"/>
        </c:manualLayout>
      </c:layout>
      <c:lineChart>
        <c:grouping val="standard"/>
        <c:varyColors val="0"/>
        <c:ser>
          <c:idx val="5"/>
          <c:order val="0"/>
          <c:tx>
            <c:strRef>
              <c:f>'Alcohol-Related'!$A$38</c:f>
              <c:strCache>
                <c:ptCount val="1"/>
                <c:pt idx="0">
                  <c:v>Albemarle</c:v>
                </c:pt>
              </c:strCache>
            </c:strRef>
          </c:tx>
          <c:spPr>
            <a:ln>
              <a:solidFill>
                <a:schemeClr val="accent3"/>
              </a:solidFill>
            </a:ln>
          </c:spPr>
          <c:marker>
            <c:symbol val="circle"/>
            <c:size val="7"/>
            <c:spPr>
              <a:solidFill>
                <a:schemeClr val="accent3"/>
              </a:solidFill>
              <a:ln>
                <a:solidFill>
                  <a:schemeClr val="accent3"/>
                </a:solidFill>
              </a:ln>
              <a:scene3d>
                <a:camera prst="orthographicFront"/>
                <a:lightRig rig="threePt" dir="t"/>
              </a:scene3d>
              <a:sp3d>
                <a:bevelT/>
              </a:sp3d>
            </c:spPr>
          </c:marker>
          <c:dLbls>
            <c:dLbl>
              <c:idx val="11"/>
              <c:layout/>
              <c:dLblPos val="r"/>
              <c:showLegendKey val="0"/>
              <c:showVal val="1"/>
              <c:showCatName val="0"/>
              <c:showSerName val="0"/>
              <c:showPercent val="0"/>
              <c:showBubbleSize val="0"/>
            </c:dLbl>
            <c:dLblPos val="r"/>
            <c:showLegendKey val="0"/>
            <c:showVal val="0"/>
            <c:showCatName val="0"/>
            <c:showSerName val="0"/>
            <c:showPercent val="0"/>
            <c:showBubbleSize val="0"/>
          </c:dLbls>
          <c:cat>
            <c:strRef>
              <c:f>'Alcohol-Related'!$B$37:$M$37</c:f>
              <c:strCache>
                <c:ptCount val="12"/>
                <c:pt idx="0">
                  <c:v>2000-02 </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'Alcohol-Related'!$B$38:$M$38</c:f>
              <c:numCache>
                <c:formatCode>0.0%</c:formatCode>
                <c:ptCount val="12"/>
                <c:pt idx="0">
                  <c:v>6.5681048387018007E-2</c:v>
                </c:pt>
                <c:pt idx="1">
                  <c:v>6.1349654801128299E-2</c:v>
                </c:pt>
                <c:pt idx="2">
                  <c:v>5.8507292204056344E-2</c:v>
                </c:pt>
                <c:pt idx="3">
                  <c:v>5.5044974835990225E-2</c:v>
                </c:pt>
                <c:pt idx="4">
                  <c:v>5.9351317402129823E-2</c:v>
                </c:pt>
                <c:pt idx="5">
                  <c:v>6.3487769076611689E-2</c:v>
                </c:pt>
                <c:pt idx="6">
                  <c:v>6.9613076100716195E-2</c:v>
                </c:pt>
                <c:pt idx="7">
                  <c:v>8.1269553985236345E-2</c:v>
                </c:pt>
                <c:pt idx="8">
                  <c:v>8.0431200548010742E-2</c:v>
                </c:pt>
                <c:pt idx="9">
                  <c:v>8.1588235054386601E-2</c:v>
                </c:pt>
                <c:pt idx="10">
                  <c:v>7.2999999999999995E-2</c:v>
                </c:pt>
                <c:pt idx="11">
                  <c:v>7.231566950054702E-2</c:v>
                </c:pt>
              </c:numCache>
            </c:numRef>
          </c:val>
          <c:smooth val="0"/>
        </c:ser>
        <c:ser>
          <c:idx val="6"/>
          <c:order val="1"/>
          <c:tx>
            <c:strRef>
              <c:f>'Alcohol-Related'!$A$39</c:f>
              <c:strCache>
                <c:ptCount val="1"/>
                <c:pt idx="0">
                  <c:v>Charlottesville</c:v>
                </c:pt>
              </c:strCache>
            </c:strRef>
          </c:tx>
          <c:spPr>
            <a:ln>
              <a:solidFill>
                <a:schemeClr val="accent1"/>
              </a:solidFill>
            </a:ln>
          </c:spPr>
          <c:marker>
            <c:symbol val="square"/>
            <c:size val="7"/>
            <c:spPr>
              <a:solidFill>
                <a:schemeClr val="accent1"/>
              </a:solidFill>
              <a:ln>
                <a:solidFill>
                  <a:schemeClr val="accent1"/>
                </a:solidFill>
              </a:ln>
              <a:scene3d>
                <a:camera prst="orthographicFront"/>
                <a:lightRig rig="threePt" dir="t"/>
              </a:scene3d>
              <a:sp3d>
                <a:bevelT/>
              </a:sp3d>
            </c:spPr>
          </c:marker>
          <c:dLbls>
            <c:dLbl>
              <c:idx val="11"/>
              <c:layout/>
              <c:dLblPos val="t"/>
              <c:showLegendKey val="0"/>
              <c:showVal val="1"/>
              <c:showCatName val="0"/>
              <c:showSerName val="0"/>
              <c:showPercent val="0"/>
              <c:showBubbleSize val="0"/>
            </c:dLbl>
            <c:showLegendKey val="0"/>
            <c:showVal val="0"/>
            <c:showCatName val="0"/>
            <c:showSerName val="0"/>
            <c:showPercent val="0"/>
            <c:showBubbleSize val="0"/>
          </c:dLbls>
          <c:cat>
            <c:strRef>
              <c:f>'Alcohol-Related'!$B$37:$M$37</c:f>
              <c:strCache>
                <c:ptCount val="12"/>
                <c:pt idx="0">
                  <c:v>2000-02 </c:v>
                </c:pt>
                <c:pt idx="1">
                  <c:v>2001-03</c:v>
                </c:pt>
                <c:pt idx="2">
                  <c:v>2002-04</c:v>
                </c:pt>
                <c:pt idx="3">
                  <c:v>2003-05</c:v>
                </c:pt>
                <c:pt idx="4">
                  <c:v>2004-06</c:v>
                </c:pt>
                <c:pt idx="5">
                  <c:v>2005-07</c:v>
                </c:pt>
                <c:pt idx="6">
                  <c:v>2006-08</c:v>
                </c:pt>
                <c:pt idx="7">
                  <c:v>2007-09</c:v>
                </c:pt>
                <c:pt idx="8">
                  <c:v>2008-10</c:v>
                </c:pt>
                <c:pt idx="9">
                  <c:v>2009-11</c:v>
                </c:pt>
                <c:pt idx="10">
                  <c:v>2010-12</c:v>
                </c:pt>
                <c:pt idx="11">
                  <c:v>2011-13</c:v>
                </c:pt>
              </c:strCache>
            </c:strRef>
          </c:cat>
          <c:val>
            <c:numRef>
              <c:f>'Alcohol-Related'!$B$39:$M$39</c:f>
              <c:numCache>
                <c:formatCode>0.0%</c:formatCode>
                <c:ptCount val="12"/>
                <c:pt idx="0">
                  <c:v>6.9621020574834588E-2</c:v>
                </c:pt>
                <c:pt idx="1">
                  <c:v>6.7802924595501232E-2</c:v>
                </c:pt>
                <c:pt idx="2">
                  <c:v>6.587268989126549E-2</c:v>
                </c:pt>
                <c:pt idx="3">
                  <c:v>7.2591665485045614E-2</c:v>
                </c:pt>
                <c:pt idx="4">
                  <c:v>7.5122564010768847E-2</c:v>
                </c:pt>
                <c:pt idx="5">
                  <c:v>7.9341735686595735E-2</c:v>
                </c:pt>
                <c:pt idx="6">
                  <c:v>8.1152677625943442E-2</c:v>
                </c:pt>
                <c:pt idx="7">
                  <c:v>8.1876145437506043E-2</c:v>
                </c:pt>
                <c:pt idx="8">
                  <c:v>7.6852504775567487E-2</c:v>
                </c:pt>
                <c:pt idx="9">
                  <c:v>7.1657144516044713E-2</c:v>
                </c:pt>
                <c:pt idx="10">
                  <c:v>7.3999999999999996E-2</c:v>
                </c:pt>
                <c:pt idx="11">
                  <c:v>8.1820643036063553E-2</c:v>
                </c:pt>
              </c:numCache>
            </c:numRef>
          </c:val>
          <c:smooth val="0"/>
        </c:ser>
        <c:ser>
          <c:idx val="0"/>
          <c:order val="2"/>
          <c:tx>
            <c:strRef>
              <c:f>'Alcohol-Related'!$A$45</c:f>
              <c:strCache>
                <c:ptCount val="1"/>
                <c:pt idx="0">
                  <c:v>Virginia</c:v>
                </c:pt>
              </c:strCache>
            </c:strRef>
          </c:tx>
          <c:spPr>
            <a:ln>
              <a:solidFill>
                <a:schemeClr val="tx1">
                  <a:lumMod val="75000"/>
                  <a:lumOff val="25000"/>
                </a:schemeClr>
              </a:solidFill>
            </a:ln>
          </c:spPr>
          <c:marker>
            <c:symbol val="triangle"/>
            <c:size val="7"/>
            <c:spPr>
              <a:solidFill>
                <a:schemeClr val="tx1">
                  <a:lumMod val="65000"/>
                  <a:lumOff val="35000"/>
                </a:schemeClr>
              </a:solidFill>
              <a:ln>
                <a:solidFill>
                  <a:schemeClr val="tx1">
                    <a:lumMod val="75000"/>
                    <a:lumOff val="25000"/>
                  </a:schemeClr>
                </a:solidFill>
              </a:ln>
              <a:scene3d>
                <a:camera prst="orthographicFront"/>
                <a:lightRig rig="threePt" dir="t"/>
              </a:scene3d>
              <a:sp3d>
                <a:bevelT/>
              </a:sp3d>
            </c:spPr>
          </c:marker>
          <c:dLbls>
            <c:dLbl>
              <c:idx val="11"/>
              <c:layout/>
              <c:dLblPos val="b"/>
              <c:showLegendKey val="0"/>
              <c:showVal val="1"/>
              <c:showCatName val="0"/>
              <c:showSerName val="0"/>
              <c:showPercent val="0"/>
              <c:showBubbleSize val="0"/>
            </c:dLbl>
            <c:showLegendKey val="0"/>
            <c:showVal val="0"/>
            <c:showCatName val="0"/>
            <c:showSerName val="0"/>
            <c:showPercent val="0"/>
            <c:showBubbleSize val="0"/>
          </c:dLbls>
          <c:val>
            <c:numRef>
              <c:f>'Alcohol-Related'!$B$45:$M$45</c:f>
              <c:numCache>
                <c:formatCode>0.0%</c:formatCode>
                <c:ptCount val="12"/>
                <c:pt idx="0">
                  <c:v>7.8653116799099962E-2</c:v>
                </c:pt>
                <c:pt idx="1">
                  <c:v>7.7082057456353895E-2</c:v>
                </c:pt>
                <c:pt idx="2">
                  <c:v>6.7361248372411878E-2</c:v>
                </c:pt>
                <c:pt idx="3">
                  <c:v>5.7904618474291764E-2</c:v>
                </c:pt>
                <c:pt idx="4">
                  <c:v>5.9179354966396307E-2</c:v>
                </c:pt>
                <c:pt idx="5">
                  <c:v>6.8639080937279662E-2</c:v>
                </c:pt>
                <c:pt idx="6">
                  <c:v>7.6863198775280847E-2</c:v>
                </c:pt>
                <c:pt idx="7">
                  <c:v>7.7816373504457706E-2</c:v>
                </c:pt>
                <c:pt idx="8">
                  <c:v>7.5651991229453042E-2</c:v>
                </c:pt>
                <c:pt idx="9">
                  <c:v>7.3552123920785833E-2</c:v>
                </c:pt>
                <c:pt idx="10">
                  <c:v>7.0000000000000007E-2</c:v>
                </c:pt>
                <c:pt idx="11" formatCode="0%">
                  <c:v>6.8960233199972645E-2</c:v>
                </c:pt>
              </c:numCache>
            </c:numRef>
          </c:val>
          <c:smooth val="0"/>
        </c:ser>
        <c:dLbls>
          <c:showLegendKey val="0"/>
          <c:showVal val="0"/>
          <c:showCatName val="0"/>
          <c:showSerName val="0"/>
          <c:showPercent val="0"/>
          <c:showBubbleSize val="0"/>
        </c:dLbls>
        <c:marker val="1"/>
        <c:smooth val="0"/>
        <c:axId val="60014592"/>
        <c:axId val="60016128"/>
      </c:lineChart>
      <c:catAx>
        <c:axId val="60014592"/>
        <c:scaling>
          <c:orientation val="minMax"/>
        </c:scaling>
        <c:delete val="0"/>
        <c:axPos val="b"/>
        <c:majorTickMark val="none"/>
        <c:minorTickMark val="none"/>
        <c:tickLblPos val="nextTo"/>
        <c:crossAx val="60016128"/>
        <c:crosses val="autoZero"/>
        <c:auto val="1"/>
        <c:lblAlgn val="ctr"/>
        <c:lblOffset val="100"/>
        <c:noMultiLvlLbl val="0"/>
      </c:catAx>
      <c:valAx>
        <c:axId val="60016128"/>
        <c:scaling>
          <c:orientation val="minMax"/>
          <c:max val="0.1"/>
          <c:min val="0"/>
        </c:scaling>
        <c:delete val="0"/>
        <c:axPos val="l"/>
        <c:majorGridlines>
          <c:spPr>
            <a:ln>
              <a:noFill/>
            </a:ln>
          </c:spPr>
        </c:majorGridlines>
        <c:numFmt formatCode="0%" sourceLinked="0"/>
        <c:majorTickMark val="none"/>
        <c:minorTickMark val="none"/>
        <c:tickLblPos val="nextTo"/>
        <c:spPr>
          <a:ln w="9525">
            <a:noFill/>
          </a:ln>
        </c:spPr>
        <c:crossAx val="60014592"/>
        <c:crosses val="autoZero"/>
        <c:crossBetween val="between"/>
      </c:valAx>
      <c:spPr>
        <a:noFill/>
        <a:ln>
          <a:solidFill>
            <a:srgbClr val="868686"/>
          </a:solidFill>
        </a:ln>
      </c:spPr>
    </c:plotArea>
    <c:legend>
      <c:legendPos val="b"/>
      <c:layout>
        <c:manualLayout>
          <c:xMode val="edge"/>
          <c:yMode val="edge"/>
          <c:x val="0.11150651250560896"/>
          <c:y val="0.89589462210465365"/>
          <c:w val="0.7386862258656024"/>
          <c:h val="9.776388782389156E-2"/>
        </c:manualLayout>
      </c:layout>
      <c:overlay val="0"/>
    </c:legend>
    <c:plotVisOnly val="1"/>
    <c:dispBlanksAs val="gap"/>
    <c:showDLblsOverMax val="0"/>
  </c:chart>
  <c:txPr>
    <a:bodyPr/>
    <a:lstStyle/>
    <a:p>
      <a:pPr>
        <a:defRPr sz="1800">
          <a:latin typeface="+mn-lt"/>
          <a:cs typeface="Arial" pitchFamily="34"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custT="1"/>
      <dgm:spPr/>
      <dgm:t>
        <a:bodyPr/>
        <a:lstStyle/>
        <a:p>
          <a:r>
            <a:rPr lang="en-US" sz="2800" dirty="0" smtClean="0"/>
            <a:t>Albemarle </a:t>
          </a:r>
        </a:p>
        <a:p>
          <a:r>
            <a:rPr lang="en-US" sz="2600" dirty="0" smtClean="0"/>
            <a:t>1988</a:t>
          </a:r>
          <a:endParaRPr lang="en-US" sz="2600" dirty="0"/>
        </a:p>
      </dgm:t>
    </dgm:pt>
    <dgm:pt modelId="{32559E5E-7EB6-436D-B085-5D231C7AB3A8}" type="parTrans" cxnId="{98162591-5A83-4F7F-9135-8579EE2221F6}">
      <dgm:prSet/>
      <dgm:spPr/>
      <dgm:t>
        <a:bodyPr/>
        <a:lstStyle/>
        <a:p>
          <a:endParaRPr lang="en-US"/>
        </a:p>
      </dgm:t>
    </dgm:pt>
    <dgm:pt modelId="{530901E8-541A-4301-9B0F-80820CCAD55D}" type="sibTrans" cxnId="{98162591-5A83-4F7F-9135-8579EE2221F6}">
      <dgm:prSet custT="1"/>
      <dgm:spPr>
        <a:solidFill>
          <a:schemeClr val="accent1"/>
        </a:solidFill>
      </dgm:spPr>
      <dgm:t>
        <a:bodyPr/>
        <a:lstStyle/>
        <a:p>
          <a:pPr>
            <a:lnSpc>
              <a:spcPct val="150000"/>
            </a:lnSpc>
          </a:pPr>
          <a:r>
            <a:rPr lang="en-US" sz="2800" dirty="0" smtClean="0"/>
            <a:t>Charlottesville</a:t>
          </a:r>
          <a:r>
            <a:rPr lang="en-US" sz="2500" dirty="0" smtClean="0"/>
            <a:t> </a:t>
          </a:r>
          <a:r>
            <a:rPr lang="en-US" sz="2800" dirty="0" smtClean="0"/>
            <a:t>1966</a:t>
          </a:r>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2" custScaleX="365194" custScaleY="169626" custLinFactX="-42326" custLinFactNeighborX="-100000" custLinFactNeighborY="1022">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1">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2" custScaleX="372369" custScaleY="167180" custLinFactX="42238" custLinFactNeighborX="100000" custLinFactNeighborY="1193"/>
      <dgm:spPr/>
      <dgm:t>
        <a:bodyPr/>
        <a:lstStyle/>
        <a:p>
          <a:endParaRPr lang="en-US"/>
        </a:p>
      </dgm:t>
    </dgm:pt>
  </dgm:ptLst>
  <dgm:cxnLst>
    <dgm:cxn modelId="{693A569D-81FD-4002-810E-CD37276017B4}" type="presOf" srcId="{C770543A-EB95-4B07-96D6-98292318F117}" destId="{A9998F7E-6CFD-4F3D-B28B-134BE7F4469D}" srcOrd="0" destOrd="0" presId="urn:microsoft.com/office/officeart/2008/layout/AlternatingHexagons"/>
    <dgm:cxn modelId="{4BBE4648-DCD9-45B3-B84E-E362408B9FDA}" type="presOf" srcId="{DD46E45C-E087-465C-8140-7CF4129333F9}" destId="{190AD4B5-9661-42D0-9C70-112BEF9E2044}" srcOrd="0" destOrd="0" presId="urn:microsoft.com/office/officeart/2008/layout/AlternatingHexagons"/>
    <dgm:cxn modelId="{893E92D6-A0BC-41ED-8BAB-B4B056CC025A}" type="presOf" srcId="{530901E8-541A-4301-9B0F-80820CCAD55D}" destId="{DB13369F-3425-4DE2-A327-E32BBDC777E2}"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87E882F4-0BAF-409B-A88B-BE13A646CE3A}" type="presParOf" srcId="{A9998F7E-6CFD-4F3D-B28B-134BE7F4469D}" destId="{28E0D33F-6C53-4D7C-8298-74F2F9CFEFEC}" srcOrd="0" destOrd="0" presId="urn:microsoft.com/office/officeart/2008/layout/AlternatingHexagons"/>
    <dgm:cxn modelId="{8823FFDD-E518-405E-AA3A-716FD4253E1C}" type="presParOf" srcId="{28E0D33F-6C53-4D7C-8298-74F2F9CFEFEC}" destId="{190AD4B5-9661-42D0-9C70-112BEF9E2044}" srcOrd="0" destOrd="0" presId="urn:microsoft.com/office/officeart/2008/layout/AlternatingHexagons"/>
    <dgm:cxn modelId="{057A9788-412B-4812-9E4D-A7C0FC27DB41}" type="presParOf" srcId="{28E0D33F-6C53-4D7C-8298-74F2F9CFEFEC}" destId="{6606250D-75F9-4CCA-B6E5-494B4469DE5B}" srcOrd="1" destOrd="0" presId="urn:microsoft.com/office/officeart/2008/layout/AlternatingHexagons"/>
    <dgm:cxn modelId="{CD228284-3802-4255-B32B-26BE219BC2EC}" type="presParOf" srcId="{28E0D33F-6C53-4D7C-8298-74F2F9CFEFEC}" destId="{A6A0BAB3-3705-48E9-ADDD-C9E13082F2FE}" srcOrd="2" destOrd="0" presId="urn:microsoft.com/office/officeart/2008/layout/AlternatingHexagons"/>
    <dgm:cxn modelId="{B3658769-1B16-4619-884A-FCEEFF939ADB}" type="presParOf" srcId="{28E0D33F-6C53-4D7C-8298-74F2F9CFEFEC}" destId="{90E4F595-C5D4-413C-8C3F-82FB0CCDDFD6}" srcOrd="3" destOrd="0" presId="urn:microsoft.com/office/officeart/2008/layout/AlternatingHexagons"/>
    <dgm:cxn modelId="{1D077042-A8EE-40C8-A4EB-733DAB039CF9}" type="presParOf" srcId="{28E0D33F-6C53-4D7C-8298-74F2F9CFEFEC}" destId="{DB13369F-3425-4DE2-A327-E32BBDC777E2}"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custT="1"/>
      <dgm:spPr/>
      <dgm:t>
        <a:bodyPr/>
        <a:lstStyle/>
        <a:p>
          <a:r>
            <a:rPr lang="en-US" sz="2800" dirty="0" smtClean="0"/>
            <a:t>Albemarle </a:t>
          </a:r>
        </a:p>
        <a:p>
          <a:r>
            <a:rPr lang="en-US" sz="2600" dirty="0" smtClean="0"/>
            <a:t>(160)</a:t>
          </a:r>
          <a:endParaRPr lang="en-US" sz="2600" dirty="0"/>
        </a:p>
      </dgm:t>
    </dgm:pt>
    <dgm:pt modelId="{32559E5E-7EB6-436D-B085-5D231C7AB3A8}" type="parTrans" cxnId="{98162591-5A83-4F7F-9135-8579EE2221F6}">
      <dgm:prSet/>
      <dgm:spPr/>
      <dgm:t>
        <a:bodyPr/>
        <a:lstStyle/>
        <a:p>
          <a:endParaRPr lang="en-US"/>
        </a:p>
      </dgm:t>
    </dgm:pt>
    <dgm:pt modelId="{530901E8-541A-4301-9B0F-80820CCAD55D}" type="sibTrans" cxnId="{98162591-5A83-4F7F-9135-8579EE2221F6}">
      <dgm:prSet custT="1"/>
      <dgm:spPr>
        <a:solidFill>
          <a:schemeClr val="accent1"/>
        </a:solidFill>
      </dgm:spPr>
      <dgm:t>
        <a:bodyPr/>
        <a:lstStyle/>
        <a:p>
          <a:pPr>
            <a:lnSpc>
              <a:spcPct val="150000"/>
            </a:lnSpc>
          </a:pPr>
          <a:r>
            <a:rPr lang="en-US" sz="2500" dirty="0" smtClean="0"/>
            <a:t>Charlottesville </a:t>
          </a:r>
          <a:r>
            <a:rPr lang="en-US" sz="2600" dirty="0" smtClean="0"/>
            <a:t>(881)</a:t>
          </a:r>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2" custScaleX="372184" custScaleY="169626" custLinFactX="-64034" custLinFactNeighborX="-100000" custLinFactNeighborY="-96">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1">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2" custScaleX="365328" custScaleY="167180" custLinFactX="64207" custLinFactNeighborX="100000" custLinFactNeighborY="-1319"/>
      <dgm:spPr/>
      <dgm:t>
        <a:bodyPr/>
        <a:lstStyle/>
        <a:p>
          <a:endParaRPr lang="en-US"/>
        </a:p>
      </dgm:t>
    </dgm:pt>
  </dgm:ptLst>
  <dgm:cxnLst>
    <dgm:cxn modelId="{CE648EA0-94EC-4877-9A6D-7EF72F03DDBA}" type="presOf" srcId="{C770543A-EB95-4B07-96D6-98292318F117}" destId="{A9998F7E-6CFD-4F3D-B28B-134BE7F4469D}"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1FB70B24-0968-4080-9A7E-0FBAFFCF74FB}" type="presOf" srcId="{DD46E45C-E087-465C-8140-7CF4129333F9}" destId="{190AD4B5-9661-42D0-9C70-112BEF9E2044}" srcOrd="0" destOrd="0" presId="urn:microsoft.com/office/officeart/2008/layout/AlternatingHexagons"/>
    <dgm:cxn modelId="{445FF498-B060-46C1-962F-4CA230812D13}" type="presOf" srcId="{530901E8-541A-4301-9B0F-80820CCAD55D}" destId="{DB13369F-3425-4DE2-A327-E32BBDC777E2}" srcOrd="0" destOrd="0" presId="urn:microsoft.com/office/officeart/2008/layout/AlternatingHexagons"/>
    <dgm:cxn modelId="{3819BA7C-05A4-478C-BD05-8F4BDAE0CAD9}" type="presParOf" srcId="{A9998F7E-6CFD-4F3D-B28B-134BE7F4469D}" destId="{28E0D33F-6C53-4D7C-8298-74F2F9CFEFEC}" srcOrd="0" destOrd="0" presId="urn:microsoft.com/office/officeart/2008/layout/AlternatingHexagons"/>
    <dgm:cxn modelId="{1E42F9D7-E9A9-48E7-B8EC-FC1F5B29BAC2}" type="presParOf" srcId="{28E0D33F-6C53-4D7C-8298-74F2F9CFEFEC}" destId="{190AD4B5-9661-42D0-9C70-112BEF9E2044}" srcOrd="0" destOrd="0" presId="urn:microsoft.com/office/officeart/2008/layout/AlternatingHexagons"/>
    <dgm:cxn modelId="{05D58DB5-D6F3-4E55-8731-5D531D6F4CB4}" type="presParOf" srcId="{28E0D33F-6C53-4D7C-8298-74F2F9CFEFEC}" destId="{6606250D-75F9-4CCA-B6E5-494B4469DE5B}" srcOrd="1" destOrd="0" presId="urn:microsoft.com/office/officeart/2008/layout/AlternatingHexagons"/>
    <dgm:cxn modelId="{D6CD1AAA-9E25-4736-ADE5-D7B7641A2682}" type="presParOf" srcId="{28E0D33F-6C53-4D7C-8298-74F2F9CFEFEC}" destId="{A6A0BAB3-3705-48E9-ADDD-C9E13082F2FE}" srcOrd="2" destOrd="0" presId="urn:microsoft.com/office/officeart/2008/layout/AlternatingHexagons"/>
    <dgm:cxn modelId="{EC9A8183-F156-4A3C-AA21-EB75D8EC7942}" type="presParOf" srcId="{28E0D33F-6C53-4D7C-8298-74F2F9CFEFEC}" destId="{90E4F595-C5D4-413C-8C3F-82FB0CCDDFD6}" srcOrd="3" destOrd="0" presId="urn:microsoft.com/office/officeart/2008/layout/AlternatingHexagons"/>
    <dgm:cxn modelId="{BB9EB57C-D5E8-45A5-89F4-ED0DBB88AC24}" type="presParOf" srcId="{28E0D33F-6C53-4D7C-8298-74F2F9CFEFEC}" destId="{DB13369F-3425-4DE2-A327-E32BBDC777E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70543A-EB95-4B07-96D6-98292318F117}" type="doc">
      <dgm:prSet loTypeId="urn:microsoft.com/office/officeart/2008/layout/AlternatingHexagons" loCatId="list" qsTypeId="urn:microsoft.com/office/officeart/2005/8/quickstyle/simple5" qsCatId="simple" csTypeId="urn:microsoft.com/office/officeart/2005/8/colors/colorful3" csCatId="colorful" phldr="1"/>
      <dgm:spPr/>
      <dgm:t>
        <a:bodyPr/>
        <a:lstStyle/>
        <a:p>
          <a:endParaRPr lang="en-US"/>
        </a:p>
      </dgm:t>
    </dgm:pt>
    <dgm:pt modelId="{DD46E45C-E087-465C-8140-7CF4129333F9}">
      <dgm:prSet phldrT="[Text]" custT="1"/>
      <dgm:spPr/>
      <dgm:t>
        <a:bodyPr/>
        <a:lstStyle/>
        <a:p>
          <a:r>
            <a:rPr lang="en-US" sz="2000" dirty="0" smtClean="0"/>
            <a:t>Albemarle </a:t>
          </a:r>
        </a:p>
        <a:p>
          <a:r>
            <a:rPr lang="en-US" sz="2600" dirty="0" smtClean="0"/>
            <a:t>(30%)</a:t>
          </a:r>
          <a:endParaRPr lang="en-US" sz="2600" dirty="0"/>
        </a:p>
      </dgm:t>
    </dgm:pt>
    <dgm:pt modelId="{32559E5E-7EB6-436D-B085-5D231C7AB3A8}" type="parTrans" cxnId="{98162591-5A83-4F7F-9135-8579EE2221F6}">
      <dgm:prSet/>
      <dgm:spPr/>
      <dgm:t>
        <a:bodyPr/>
        <a:lstStyle/>
        <a:p>
          <a:endParaRPr lang="en-US"/>
        </a:p>
      </dgm:t>
    </dgm:pt>
    <dgm:pt modelId="{530901E8-541A-4301-9B0F-80820CCAD55D}" type="sibTrans" cxnId="{98162591-5A83-4F7F-9135-8579EE2221F6}">
      <dgm:prSet custT="1"/>
      <dgm:spPr>
        <a:solidFill>
          <a:schemeClr val="accent1"/>
        </a:solidFill>
      </dgm:spPr>
      <dgm:t>
        <a:bodyPr/>
        <a:lstStyle/>
        <a:p>
          <a:pPr>
            <a:lnSpc>
              <a:spcPct val="150000"/>
            </a:lnSpc>
          </a:pPr>
          <a:r>
            <a:rPr lang="en-US" sz="2000" dirty="0" smtClean="0"/>
            <a:t>Charlottesville</a:t>
          </a:r>
          <a:r>
            <a:rPr lang="en-US" sz="2500" dirty="0" smtClean="0"/>
            <a:t> </a:t>
          </a:r>
          <a:r>
            <a:rPr lang="en-US" sz="2600" dirty="0" smtClean="0"/>
            <a:t>(39%)</a:t>
          </a:r>
        </a:p>
      </dgm:t>
    </dgm:pt>
    <dgm:pt modelId="{A9998F7E-6CFD-4F3D-B28B-134BE7F4469D}" type="pres">
      <dgm:prSet presAssocID="{C770543A-EB95-4B07-96D6-98292318F117}" presName="Name0" presStyleCnt="0">
        <dgm:presLayoutVars>
          <dgm:chMax/>
          <dgm:chPref/>
          <dgm:dir val="rev"/>
          <dgm:animLvl val="lvl"/>
        </dgm:presLayoutVars>
      </dgm:prSet>
      <dgm:spPr/>
      <dgm:t>
        <a:bodyPr/>
        <a:lstStyle/>
        <a:p>
          <a:endParaRPr lang="en-US"/>
        </a:p>
      </dgm:t>
    </dgm:pt>
    <dgm:pt modelId="{28E0D33F-6C53-4D7C-8298-74F2F9CFEFEC}" type="pres">
      <dgm:prSet presAssocID="{DD46E45C-E087-465C-8140-7CF4129333F9}" presName="composite" presStyleCnt="0"/>
      <dgm:spPr/>
    </dgm:pt>
    <dgm:pt modelId="{190AD4B5-9661-42D0-9C70-112BEF9E2044}" type="pres">
      <dgm:prSet presAssocID="{DD46E45C-E087-465C-8140-7CF4129333F9}" presName="Parent1" presStyleLbl="node1" presStyleIdx="0" presStyleCnt="2" custScaleX="372184" custScaleY="169626" custLinFactX="-64034" custLinFactNeighborX="-100000" custLinFactNeighborY="-96">
        <dgm:presLayoutVars>
          <dgm:chMax val="1"/>
          <dgm:chPref val="1"/>
          <dgm:bulletEnabled val="1"/>
        </dgm:presLayoutVars>
      </dgm:prSet>
      <dgm:spPr/>
      <dgm:t>
        <a:bodyPr/>
        <a:lstStyle/>
        <a:p>
          <a:endParaRPr lang="en-US"/>
        </a:p>
      </dgm:t>
    </dgm:pt>
    <dgm:pt modelId="{6606250D-75F9-4CCA-B6E5-494B4469DE5B}" type="pres">
      <dgm:prSet presAssocID="{DD46E45C-E087-465C-8140-7CF4129333F9}" presName="Childtext1" presStyleLbl="revTx" presStyleIdx="0" presStyleCnt="1">
        <dgm:presLayoutVars>
          <dgm:chMax val="0"/>
          <dgm:chPref val="0"/>
          <dgm:bulletEnabled val="1"/>
        </dgm:presLayoutVars>
      </dgm:prSet>
      <dgm:spPr/>
      <dgm:t>
        <a:bodyPr/>
        <a:lstStyle/>
        <a:p>
          <a:endParaRPr lang="en-US"/>
        </a:p>
      </dgm:t>
    </dgm:pt>
    <dgm:pt modelId="{A6A0BAB3-3705-48E9-ADDD-C9E13082F2FE}" type="pres">
      <dgm:prSet presAssocID="{DD46E45C-E087-465C-8140-7CF4129333F9}" presName="BalanceSpacing" presStyleCnt="0"/>
      <dgm:spPr/>
    </dgm:pt>
    <dgm:pt modelId="{90E4F595-C5D4-413C-8C3F-82FB0CCDDFD6}" type="pres">
      <dgm:prSet presAssocID="{DD46E45C-E087-465C-8140-7CF4129333F9}" presName="BalanceSpacing1" presStyleCnt="0"/>
      <dgm:spPr/>
    </dgm:pt>
    <dgm:pt modelId="{DB13369F-3425-4DE2-A327-E32BBDC777E2}" type="pres">
      <dgm:prSet presAssocID="{530901E8-541A-4301-9B0F-80820CCAD55D}" presName="Accent1Text" presStyleLbl="node1" presStyleIdx="1" presStyleCnt="2" custScaleX="365328" custScaleY="167180" custLinFactX="64207" custLinFactNeighborX="100000" custLinFactNeighborY="-1319"/>
      <dgm:spPr/>
      <dgm:t>
        <a:bodyPr/>
        <a:lstStyle/>
        <a:p>
          <a:endParaRPr lang="en-US"/>
        </a:p>
      </dgm:t>
    </dgm:pt>
  </dgm:ptLst>
  <dgm:cxnLst>
    <dgm:cxn modelId="{803AFA67-351C-4193-B876-27587D7E50D6}" type="presOf" srcId="{DD46E45C-E087-465C-8140-7CF4129333F9}" destId="{190AD4B5-9661-42D0-9C70-112BEF9E2044}" srcOrd="0" destOrd="0" presId="urn:microsoft.com/office/officeart/2008/layout/AlternatingHexagons"/>
    <dgm:cxn modelId="{98162591-5A83-4F7F-9135-8579EE2221F6}" srcId="{C770543A-EB95-4B07-96D6-98292318F117}" destId="{DD46E45C-E087-465C-8140-7CF4129333F9}" srcOrd="0" destOrd="0" parTransId="{32559E5E-7EB6-436D-B085-5D231C7AB3A8}" sibTransId="{530901E8-541A-4301-9B0F-80820CCAD55D}"/>
    <dgm:cxn modelId="{C29CB5B0-14C7-4ED9-9D44-572E30719D02}" type="presOf" srcId="{C770543A-EB95-4B07-96D6-98292318F117}" destId="{A9998F7E-6CFD-4F3D-B28B-134BE7F4469D}" srcOrd="0" destOrd="0" presId="urn:microsoft.com/office/officeart/2008/layout/AlternatingHexagons"/>
    <dgm:cxn modelId="{630D5167-4197-4B2A-AF9E-8EAFF86C1584}" type="presOf" srcId="{530901E8-541A-4301-9B0F-80820CCAD55D}" destId="{DB13369F-3425-4DE2-A327-E32BBDC777E2}" srcOrd="0" destOrd="0" presId="urn:microsoft.com/office/officeart/2008/layout/AlternatingHexagons"/>
    <dgm:cxn modelId="{14E8149C-93C3-43C1-BB4C-A44081095FD3}" type="presParOf" srcId="{A9998F7E-6CFD-4F3D-B28B-134BE7F4469D}" destId="{28E0D33F-6C53-4D7C-8298-74F2F9CFEFEC}" srcOrd="0" destOrd="0" presId="urn:microsoft.com/office/officeart/2008/layout/AlternatingHexagons"/>
    <dgm:cxn modelId="{38AE019F-C9B9-4B02-AB2B-B3FE57CB25E7}" type="presParOf" srcId="{28E0D33F-6C53-4D7C-8298-74F2F9CFEFEC}" destId="{190AD4B5-9661-42D0-9C70-112BEF9E2044}" srcOrd="0" destOrd="0" presId="urn:microsoft.com/office/officeart/2008/layout/AlternatingHexagons"/>
    <dgm:cxn modelId="{7B8CE46F-7A90-4E69-82B7-98EB59796587}" type="presParOf" srcId="{28E0D33F-6C53-4D7C-8298-74F2F9CFEFEC}" destId="{6606250D-75F9-4CCA-B6E5-494B4469DE5B}" srcOrd="1" destOrd="0" presId="urn:microsoft.com/office/officeart/2008/layout/AlternatingHexagons"/>
    <dgm:cxn modelId="{FE2C92D5-23B0-46DB-8358-6CD4485EF91A}" type="presParOf" srcId="{28E0D33F-6C53-4D7C-8298-74F2F9CFEFEC}" destId="{A6A0BAB3-3705-48E9-ADDD-C9E13082F2FE}" srcOrd="2" destOrd="0" presId="urn:microsoft.com/office/officeart/2008/layout/AlternatingHexagons"/>
    <dgm:cxn modelId="{496CFCE2-B3A8-41E1-A0E3-2865D6954FF5}" type="presParOf" srcId="{28E0D33F-6C53-4D7C-8298-74F2F9CFEFEC}" destId="{90E4F595-C5D4-413C-8C3F-82FB0CCDDFD6}" srcOrd="3" destOrd="0" presId="urn:microsoft.com/office/officeart/2008/layout/AlternatingHexagons"/>
    <dgm:cxn modelId="{E080C893-CD21-437E-9966-BBA2FC8EBA0E}" type="presParOf" srcId="{28E0D33F-6C53-4D7C-8298-74F2F9CFEFEC}" destId="{DB13369F-3425-4DE2-A327-E32BBDC777E2}"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AD4B5-9661-42D0-9C70-112BEF9E2044}">
      <dsp:nvSpPr>
        <dsp:cNvPr id="0" name=""/>
        <dsp:cNvSpPr/>
      </dsp:nvSpPr>
      <dsp:spPr>
        <a:xfrm rot="5400000">
          <a:off x="860210" y="-836163"/>
          <a:ext cx="1920458" cy="3597124"/>
        </a:xfrm>
        <a:prstGeom prst="hexagon">
          <a:avLst>
            <a:gd name="adj" fmla="val 25000"/>
            <a:gd name="vf" fmla="val 115470"/>
          </a:avLst>
        </a:prstGeom>
        <a:gradFill rotWithShape="0">
          <a:gsLst>
            <a:gs pos="0">
              <a:schemeClr val="accent3">
                <a:hueOff val="0"/>
                <a:satOff val="0"/>
                <a:lumOff val="0"/>
                <a:alphaOff val="0"/>
              </a:schemeClr>
            </a:gs>
            <a:gs pos="100000">
              <a:schemeClr val="accent3">
                <a:hueOff val="0"/>
                <a:satOff val="0"/>
                <a:lumOff val="0"/>
                <a:alphaOff val="0"/>
                <a:shade val="76000"/>
                <a:lumMod val="90000"/>
              </a:schemeClr>
            </a:gs>
          </a:gsLst>
          <a:lin ang="5400000" scaled="0"/>
        </a:gra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Albemarle </a:t>
          </a:r>
        </a:p>
        <a:p>
          <a:pPr lvl="0" algn="ctr" defTabSz="1244600">
            <a:lnSpc>
              <a:spcPct val="90000"/>
            </a:lnSpc>
            <a:spcBef>
              <a:spcPct val="0"/>
            </a:spcBef>
            <a:spcAft>
              <a:spcPct val="35000"/>
            </a:spcAft>
          </a:pPr>
          <a:r>
            <a:rPr lang="en-US" sz="2600" kern="1200" dirty="0" smtClean="0"/>
            <a:t>1988</a:t>
          </a:r>
          <a:endParaRPr lang="en-US" sz="2600" kern="1200" dirty="0"/>
        </a:p>
      </dsp:txBody>
      <dsp:txXfrm rot="-5400000">
        <a:off x="621398" y="322246"/>
        <a:ext cx="2398082" cy="1280306"/>
      </dsp:txXfrm>
    </dsp:sp>
    <dsp:sp modelId="{6606250D-75F9-4CCA-B6E5-494B4469DE5B}">
      <dsp:nvSpPr>
        <dsp:cNvPr id="0" name=""/>
        <dsp:cNvSpPr/>
      </dsp:nvSpPr>
      <dsp:spPr>
        <a:xfrm>
          <a:off x="1466337" y="621662"/>
          <a:ext cx="1222746" cy="679303"/>
        </a:xfrm>
        <a:prstGeom prst="rect">
          <a:avLst/>
        </a:prstGeom>
        <a:noFill/>
        <a:ln>
          <a:noFill/>
        </a:ln>
        <a:effectLst/>
      </dsp:spPr>
      <dsp:style>
        <a:lnRef idx="0">
          <a:scrgbClr r="0" g="0" b="0"/>
        </a:lnRef>
        <a:fillRef idx="0">
          <a:scrgbClr r="0" g="0" b="0"/>
        </a:fillRef>
        <a:effectRef idx="0">
          <a:scrgbClr r="0" g="0" b="0"/>
        </a:effectRef>
        <a:fontRef idx="minor"/>
      </dsp:style>
    </dsp:sp>
    <dsp:sp modelId="{DB13369F-3425-4DE2-A327-E32BBDC777E2}">
      <dsp:nvSpPr>
        <dsp:cNvPr id="0" name=""/>
        <dsp:cNvSpPr/>
      </dsp:nvSpPr>
      <dsp:spPr>
        <a:xfrm rot="5400000">
          <a:off x="4740773" y="-859078"/>
          <a:ext cx="1892766" cy="3667797"/>
        </a:xfrm>
        <a:prstGeom prst="hexagon">
          <a:avLst>
            <a:gd name="adj" fmla="val 25000"/>
            <a:gd name="vf" fmla="val 115470"/>
          </a:avLst>
        </a:prstGeom>
        <a:solidFill>
          <a:schemeClr val="accent1"/>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150000"/>
            </a:lnSpc>
            <a:spcBef>
              <a:spcPct val="0"/>
            </a:spcBef>
            <a:spcAft>
              <a:spcPct val="35000"/>
            </a:spcAft>
          </a:pPr>
          <a:r>
            <a:rPr lang="en-US" sz="2800" kern="1200" dirty="0" smtClean="0"/>
            <a:t>Charlottesville</a:t>
          </a:r>
          <a:r>
            <a:rPr lang="en-US" sz="2500" kern="1200" dirty="0" smtClean="0"/>
            <a:t> </a:t>
          </a:r>
          <a:r>
            <a:rPr lang="en-US" sz="2800" kern="1200" dirty="0" smtClean="0"/>
            <a:t>1966</a:t>
          </a:r>
        </a:p>
      </dsp:txBody>
      <dsp:txXfrm rot="-5400000">
        <a:off x="4464557" y="343898"/>
        <a:ext cx="2445198" cy="1261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AD4B5-9661-42D0-9C70-112BEF9E2044}">
      <dsp:nvSpPr>
        <dsp:cNvPr id="0" name=""/>
        <dsp:cNvSpPr/>
      </dsp:nvSpPr>
      <dsp:spPr>
        <a:xfrm rot="5400000">
          <a:off x="831784" y="-830165"/>
          <a:ext cx="1826736" cy="3487068"/>
        </a:xfrm>
        <a:prstGeom prst="hexagon">
          <a:avLst>
            <a:gd name="adj" fmla="val 25000"/>
            <a:gd name="vf" fmla="val 115470"/>
          </a:avLst>
        </a:prstGeom>
        <a:gradFill rotWithShape="0">
          <a:gsLst>
            <a:gs pos="0">
              <a:schemeClr val="accent3">
                <a:hueOff val="0"/>
                <a:satOff val="0"/>
                <a:lumOff val="0"/>
                <a:alphaOff val="0"/>
              </a:schemeClr>
            </a:gs>
            <a:gs pos="100000">
              <a:schemeClr val="accent3">
                <a:hueOff val="0"/>
                <a:satOff val="0"/>
                <a:lumOff val="0"/>
                <a:alphaOff val="0"/>
                <a:shade val="76000"/>
                <a:lumMod val="90000"/>
              </a:schemeClr>
            </a:gs>
          </a:gsLst>
          <a:lin ang="5400000" scaled="0"/>
        </a:gra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Albemarle </a:t>
          </a:r>
        </a:p>
        <a:p>
          <a:pPr lvl="0" algn="ctr" defTabSz="1244600">
            <a:lnSpc>
              <a:spcPct val="90000"/>
            </a:lnSpc>
            <a:spcBef>
              <a:spcPct val="0"/>
            </a:spcBef>
            <a:spcAft>
              <a:spcPct val="35000"/>
            </a:spcAft>
          </a:pPr>
          <a:r>
            <a:rPr lang="en-US" sz="2600" kern="1200" dirty="0" smtClean="0"/>
            <a:t>(160)</a:t>
          </a:r>
          <a:endParaRPr lang="en-US" sz="2600" kern="1200" dirty="0"/>
        </a:p>
      </dsp:txBody>
      <dsp:txXfrm rot="-5400000">
        <a:off x="582796" y="304457"/>
        <a:ext cx="2324712" cy="1217824"/>
      </dsp:txXfrm>
    </dsp:sp>
    <dsp:sp modelId="{6606250D-75F9-4CCA-B6E5-494B4469DE5B}">
      <dsp:nvSpPr>
        <dsp:cNvPr id="0" name=""/>
        <dsp:cNvSpPr/>
      </dsp:nvSpPr>
      <dsp:spPr>
        <a:xfrm>
          <a:off x="1611718" y="591323"/>
          <a:ext cx="1163073" cy="646152"/>
        </a:xfrm>
        <a:prstGeom prst="rect">
          <a:avLst/>
        </a:prstGeom>
        <a:noFill/>
        <a:ln>
          <a:noFill/>
        </a:ln>
        <a:effectLst/>
      </dsp:spPr>
      <dsp:style>
        <a:lnRef idx="0">
          <a:scrgbClr r="0" g="0" b="0"/>
        </a:lnRef>
        <a:fillRef idx="0">
          <a:scrgbClr r="0" g="0" b="0"/>
        </a:fillRef>
        <a:effectRef idx="0">
          <a:scrgbClr r="0" g="0" b="0"/>
        </a:effectRef>
        <a:fontRef idx="minor"/>
      </dsp:style>
    </dsp:sp>
    <dsp:sp modelId="{DB13369F-3425-4DE2-A327-E32BBDC777E2}">
      <dsp:nvSpPr>
        <dsp:cNvPr id="0" name=""/>
        <dsp:cNvSpPr/>
      </dsp:nvSpPr>
      <dsp:spPr>
        <a:xfrm rot="5400000">
          <a:off x="4932185" y="-811219"/>
          <a:ext cx="1800395" cy="3422833"/>
        </a:xfrm>
        <a:prstGeom prst="hexagon">
          <a:avLst>
            <a:gd name="adj" fmla="val 25000"/>
            <a:gd name="vf" fmla="val 115470"/>
          </a:avLst>
        </a:prstGeom>
        <a:solidFill>
          <a:schemeClr val="accent1"/>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150000"/>
            </a:lnSpc>
            <a:spcBef>
              <a:spcPct val="0"/>
            </a:spcBef>
            <a:spcAft>
              <a:spcPct val="35000"/>
            </a:spcAft>
          </a:pPr>
          <a:r>
            <a:rPr lang="en-US" sz="2500" kern="1200" dirty="0" smtClean="0"/>
            <a:t>Charlottesville </a:t>
          </a:r>
          <a:r>
            <a:rPr lang="en-US" sz="2600" kern="1200" dirty="0" smtClean="0"/>
            <a:t>(881)</a:t>
          </a:r>
        </a:p>
      </dsp:txBody>
      <dsp:txXfrm rot="-5400000">
        <a:off x="4691438" y="300066"/>
        <a:ext cx="2281889" cy="12002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AD4B5-9661-42D0-9C70-112BEF9E2044}">
      <dsp:nvSpPr>
        <dsp:cNvPr id="0" name=""/>
        <dsp:cNvSpPr/>
      </dsp:nvSpPr>
      <dsp:spPr>
        <a:xfrm rot="5400000">
          <a:off x="1321803" y="-691804"/>
          <a:ext cx="1522280" cy="2905890"/>
        </a:xfrm>
        <a:prstGeom prst="hexagon">
          <a:avLst>
            <a:gd name="adj" fmla="val 25000"/>
            <a:gd name="vf" fmla="val 115470"/>
          </a:avLst>
        </a:prstGeom>
        <a:gradFill rotWithShape="0">
          <a:gsLst>
            <a:gs pos="0">
              <a:schemeClr val="accent3">
                <a:hueOff val="0"/>
                <a:satOff val="0"/>
                <a:lumOff val="0"/>
                <a:alphaOff val="0"/>
              </a:schemeClr>
            </a:gs>
            <a:gs pos="100000">
              <a:schemeClr val="accent3">
                <a:hueOff val="0"/>
                <a:satOff val="0"/>
                <a:lumOff val="0"/>
                <a:alphaOff val="0"/>
                <a:shade val="76000"/>
                <a:lumMod val="90000"/>
              </a:schemeClr>
            </a:gs>
          </a:gsLst>
          <a:lin ang="5400000" scaled="0"/>
        </a:gra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Albemarle </a:t>
          </a:r>
        </a:p>
        <a:p>
          <a:pPr lvl="0" algn="ctr" defTabSz="889000">
            <a:lnSpc>
              <a:spcPct val="90000"/>
            </a:lnSpc>
            <a:spcBef>
              <a:spcPct val="0"/>
            </a:spcBef>
            <a:spcAft>
              <a:spcPct val="35000"/>
            </a:spcAft>
          </a:pPr>
          <a:r>
            <a:rPr lang="en-US" sz="2600" kern="1200" dirty="0" smtClean="0"/>
            <a:t>(30%)</a:t>
          </a:r>
          <a:endParaRPr lang="en-US" sz="2600" kern="1200" dirty="0"/>
        </a:p>
      </dsp:txBody>
      <dsp:txXfrm rot="-5400000">
        <a:off x="1114313" y="253714"/>
        <a:ext cx="1937260" cy="1014854"/>
      </dsp:txXfrm>
    </dsp:sp>
    <dsp:sp modelId="{6606250D-75F9-4CCA-B6E5-494B4469DE5B}">
      <dsp:nvSpPr>
        <dsp:cNvPr id="0" name=""/>
        <dsp:cNvSpPr/>
      </dsp:nvSpPr>
      <dsp:spPr>
        <a:xfrm>
          <a:off x="1971748" y="492769"/>
          <a:ext cx="969228" cy="538460"/>
        </a:xfrm>
        <a:prstGeom prst="rect">
          <a:avLst/>
        </a:prstGeom>
        <a:noFill/>
        <a:ln>
          <a:noFill/>
        </a:ln>
        <a:effectLst/>
      </dsp:spPr>
      <dsp:style>
        <a:lnRef idx="0">
          <a:scrgbClr r="0" g="0" b="0"/>
        </a:lnRef>
        <a:fillRef idx="0">
          <a:scrgbClr r="0" g="0" b="0"/>
        </a:fillRef>
        <a:effectRef idx="0">
          <a:scrgbClr r="0" g="0" b="0"/>
        </a:effectRef>
        <a:fontRef idx="minor"/>
      </dsp:style>
    </dsp:sp>
    <dsp:sp modelId="{DB13369F-3425-4DE2-A327-E32BBDC777E2}">
      <dsp:nvSpPr>
        <dsp:cNvPr id="0" name=""/>
        <dsp:cNvSpPr/>
      </dsp:nvSpPr>
      <dsp:spPr>
        <a:xfrm rot="5400000">
          <a:off x="4738806" y="-676015"/>
          <a:ext cx="1500329" cy="2852361"/>
        </a:xfrm>
        <a:prstGeom prst="hexagon">
          <a:avLst>
            <a:gd name="adj" fmla="val 25000"/>
            <a:gd name="vf" fmla="val 115470"/>
          </a:avLst>
        </a:prstGeom>
        <a:solidFill>
          <a:schemeClr val="accent1"/>
        </a:solidFill>
        <a:ln>
          <a:noFill/>
        </a:ln>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150000"/>
            </a:lnSpc>
            <a:spcBef>
              <a:spcPct val="0"/>
            </a:spcBef>
            <a:spcAft>
              <a:spcPct val="35000"/>
            </a:spcAft>
          </a:pPr>
          <a:r>
            <a:rPr lang="en-US" sz="2000" kern="1200" dirty="0" smtClean="0"/>
            <a:t>Charlottesville</a:t>
          </a:r>
          <a:r>
            <a:rPr lang="en-US" sz="2500" kern="1200" dirty="0" smtClean="0"/>
            <a:t> </a:t>
          </a:r>
          <a:r>
            <a:rPr lang="en-US" sz="2600" kern="1200" dirty="0" smtClean="0"/>
            <a:t>(39%)</a:t>
          </a:r>
        </a:p>
      </dsp:txBody>
      <dsp:txXfrm rot="-5400000">
        <a:off x="4538184" y="250055"/>
        <a:ext cx="1901574" cy="1000219"/>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0.225</cdr:x>
      <cdr:y>0.72948</cdr:y>
    </cdr:from>
    <cdr:to>
      <cdr:x>0.375</cdr:x>
      <cdr:y>0.82053</cdr:y>
    </cdr:to>
    <cdr:sp macro="" textlink="">
      <cdr:nvSpPr>
        <cdr:cNvPr id="2" name="TextBox 1"/>
        <cdr:cNvSpPr txBox="1"/>
      </cdr:nvSpPr>
      <cdr:spPr>
        <a:xfrm xmlns:a="http://schemas.openxmlformats.org/drawingml/2006/main">
          <a:off x="1714500" y="3698556"/>
          <a:ext cx="1143000" cy="461665"/>
        </a:xfrm>
        <a:prstGeom xmlns:a="http://schemas.openxmlformats.org/drawingml/2006/main" prst="rect">
          <a:avLst/>
        </a:prstGeom>
        <a:solidFill xmlns:a="http://schemas.openxmlformats.org/drawingml/2006/main">
          <a:schemeClr val="accent3">
            <a:lumMod val="60000"/>
            <a:lumOff val="40000"/>
          </a:schemeClr>
        </a:solidFill>
        <a:scene3d xmlns:a="http://schemas.openxmlformats.org/drawingml/2006/main">
          <a:camera prst="orthographicFront"/>
          <a:lightRig rig="threePt" dir="t"/>
        </a:scene3d>
        <a:sp3d xmlns:a="http://schemas.openxmlformats.org/drawingml/2006/main">
          <a:bevelT/>
        </a:sp3d>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dirty="0" smtClean="0"/>
            <a:t>Data suppressed</a:t>
          </a:r>
          <a:endParaRPr lang="en-US" sz="12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BC87BC-C24F-4017-A4B9-61B31B506B01}" type="datetimeFigureOut">
              <a:rPr lang="en-US" smtClean="0"/>
              <a:t>9/14/2016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3E87AE-276D-49AF-B546-16BA7A34E89E}" type="slidenum">
              <a:rPr lang="en-US" smtClean="0"/>
              <a:t>‹#›</a:t>
            </a:fld>
            <a:endParaRPr lang="en-US"/>
          </a:p>
        </p:txBody>
      </p:sp>
    </p:spTree>
    <p:extLst>
      <p:ext uri="{BB962C8B-B14F-4D97-AF65-F5344CB8AC3E}">
        <p14:creationId xmlns:p14="http://schemas.microsoft.com/office/powerpoint/2010/main" val="2300396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cdc.gov/brfss/index.htm"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www.census.gov/popest/datasets.html"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Improving Community Health  </a:t>
            </a:r>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1</a:t>
            </a:fld>
            <a:endParaRPr lang="en-US"/>
          </a:p>
        </p:txBody>
      </p:sp>
    </p:spTree>
    <p:extLst>
      <p:ext uri="{BB962C8B-B14F-4D97-AF65-F5344CB8AC3E}">
        <p14:creationId xmlns:p14="http://schemas.microsoft.com/office/powerpoint/2010/main" val="458870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13</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F1738-174E-4A4A-B811-1F72A0467435}" type="slidenum">
              <a:rPr lang="en-US"/>
              <a:pPr/>
              <a:t>14</a:t>
            </a:fld>
            <a:endParaRPr lang="en-US"/>
          </a:p>
        </p:txBody>
      </p:sp>
      <p:sp>
        <p:nvSpPr>
          <p:cNvPr id="336898" name="Rectangle 2"/>
          <p:cNvSpPr>
            <a:spLocks noGrp="1" noRot="1" noChangeAspect="1" noChangeArrowheads="1" noTextEdit="1"/>
          </p:cNvSpPr>
          <p:nvPr>
            <p:ph type="sldImg"/>
          </p:nvPr>
        </p:nvSpPr>
        <p:spPr>
          <a:xfrm>
            <a:off x="1144588" y="685800"/>
            <a:ext cx="4572000" cy="3429000"/>
          </a:xfrm>
          <a:ln/>
        </p:spPr>
      </p:sp>
      <p:sp>
        <p:nvSpPr>
          <p:cNvPr id="336899" name="Rectangle 3"/>
          <p:cNvSpPr>
            <a:spLocks noGrp="1" noChangeArrowheads="1"/>
          </p:cNvSpPr>
          <p:nvPr>
            <p:ph type="body" idx="1"/>
          </p:nvPr>
        </p:nvSpPr>
        <p:spPr>
          <a:xfrm>
            <a:off x="685800" y="4343400"/>
            <a:ext cx="5487988" cy="4114800"/>
          </a:xfrm>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15</a:t>
            </a:fld>
            <a:endParaRPr lang="en-US"/>
          </a:p>
        </p:txBody>
      </p:sp>
    </p:spTree>
    <p:extLst>
      <p:ext uri="{BB962C8B-B14F-4D97-AF65-F5344CB8AC3E}">
        <p14:creationId xmlns:p14="http://schemas.microsoft.com/office/powerpoint/2010/main" val="2133465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16</a:t>
            </a:fld>
            <a:endParaRPr lang="en-US"/>
          </a:p>
        </p:txBody>
      </p:sp>
    </p:spTree>
    <p:extLst>
      <p:ext uri="{BB962C8B-B14F-4D97-AF65-F5344CB8AC3E}">
        <p14:creationId xmlns:p14="http://schemas.microsoft.com/office/powerpoint/2010/main" val="2133465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F1738-174E-4A4A-B811-1F72A0467435}" type="slidenum">
              <a:rPr lang="en-US"/>
              <a:pPr/>
              <a:t>17</a:t>
            </a:fld>
            <a:endParaRPr lang="en-US"/>
          </a:p>
        </p:txBody>
      </p:sp>
      <p:sp>
        <p:nvSpPr>
          <p:cNvPr id="336898" name="Rectangle 2"/>
          <p:cNvSpPr>
            <a:spLocks noGrp="1" noRot="1" noChangeAspect="1" noChangeArrowheads="1" noTextEdit="1"/>
          </p:cNvSpPr>
          <p:nvPr>
            <p:ph type="sldImg"/>
          </p:nvPr>
        </p:nvSpPr>
        <p:spPr>
          <a:xfrm>
            <a:off x="1144588" y="685800"/>
            <a:ext cx="4572000" cy="3429000"/>
          </a:xfrm>
          <a:ln/>
        </p:spPr>
      </p:sp>
      <p:sp>
        <p:nvSpPr>
          <p:cNvPr id="336899" name="Rectangle 3"/>
          <p:cNvSpPr>
            <a:spLocks noGrp="1" noChangeArrowheads="1"/>
          </p:cNvSpPr>
          <p:nvPr>
            <p:ph type="body" idx="1"/>
          </p:nvPr>
        </p:nvSpPr>
        <p:spPr>
          <a:xfrm>
            <a:off x="685800" y="4343400"/>
            <a:ext cx="5487988" cy="4114800"/>
          </a:xfrm>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18</a:t>
            </a:fld>
            <a:endParaRPr lang="en-US"/>
          </a:p>
        </p:txBody>
      </p:sp>
    </p:spTree>
    <p:extLst>
      <p:ext uri="{BB962C8B-B14F-4D97-AF65-F5344CB8AC3E}">
        <p14:creationId xmlns:p14="http://schemas.microsoft.com/office/powerpoint/2010/main" val="3312294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19</a:t>
            </a:fld>
            <a:endParaRPr lang="en-US"/>
          </a:p>
        </p:txBody>
      </p:sp>
    </p:spTree>
    <p:extLst>
      <p:ext uri="{BB962C8B-B14F-4D97-AF65-F5344CB8AC3E}">
        <p14:creationId xmlns:p14="http://schemas.microsoft.com/office/powerpoint/2010/main" val="3312294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F1738-174E-4A4A-B811-1F72A0467435}" type="slidenum">
              <a:rPr lang="en-US"/>
              <a:pPr/>
              <a:t>20</a:t>
            </a:fld>
            <a:endParaRPr lang="en-US"/>
          </a:p>
        </p:txBody>
      </p:sp>
      <p:sp>
        <p:nvSpPr>
          <p:cNvPr id="336898" name="Rectangle 2"/>
          <p:cNvSpPr>
            <a:spLocks noGrp="1" noRot="1" noChangeAspect="1" noChangeArrowheads="1" noTextEdit="1"/>
          </p:cNvSpPr>
          <p:nvPr>
            <p:ph type="sldImg"/>
          </p:nvPr>
        </p:nvSpPr>
        <p:spPr>
          <a:xfrm>
            <a:off x="1144588" y="685800"/>
            <a:ext cx="4572000" cy="3429000"/>
          </a:xfrm>
          <a:ln/>
        </p:spPr>
      </p:sp>
      <p:sp>
        <p:nvSpPr>
          <p:cNvPr id="336899" name="Rectangle 3"/>
          <p:cNvSpPr>
            <a:spLocks noGrp="1" noChangeArrowheads="1"/>
          </p:cNvSpPr>
          <p:nvPr>
            <p:ph type="body" idx="1"/>
          </p:nvPr>
        </p:nvSpPr>
        <p:spPr>
          <a:xfrm>
            <a:off x="685800" y="4343400"/>
            <a:ext cx="5487988" cy="4114800"/>
          </a:xfrm>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F1738-174E-4A4A-B811-1F72A0467435}" type="slidenum">
              <a:rPr lang="en-US"/>
              <a:pPr/>
              <a:t>22</a:t>
            </a:fld>
            <a:endParaRPr lang="en-US"/>
          </a:p>
        </p:txBody>
      </p:sp>
      <p:sp>
        <p:nvSpPr>
          <p:cNvPr id="336898" name="Rectangle 2"/>
          <p:cNvSpPr>
            <a:spLocks noGrp="1" noRot="1" noChangeAspect="1" noChangeArrowheads="1" noTextEdit="1"/>
          </p:cNvSpPr>
          <p:nvPr>
            <p:ph type="sldImg"/>
          </p:nvPr>
        </p:nvSpPr>
        <p:spPr>
          <a:xfrm>
            <a:off x="1144588" y="685800"/>
            <a:ext cx="4572000" cy="3429000"/>
          </a:xfrm>
          <a:ln/>
        </p:spPr>
      </p:sp>
      <p:sp>
        <p:nvSpPr>
          <p:cNvPr id="336899" name="Rectangle 3"/>
          <p:cNvSpPr>
            <a:spLocks noGrp="1" noChangeArrowheads="1"/>
          </p:cNvSpPr>
          <p:nvPr>
            <p:ph type="body" idx="1"/>
          </p:nvPr>
        </p:nvSpPr>
        <p:spPr>
          <a:xfrm>
            <a:off x="685800" y="4343400"/>
            <a:ext cx="5487988" cy="4114800"/>
          </a:xfrm>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F1738-174E-4A4A-B811-1F72A0467435}" type="slidenum">
              <a:rPr lang="en-US"/>
              <a:pPr/>
              <a:t>23</a:t>
            </a:fld>
            <a:endParaRPr lang="en-US"/>
          </a:p>
        </p:txBody>
      </p:sp>
      <p:sp>
        <p:nvSpPr>
          <p:cNvPr id="336898" name="Rectangle 2"/>
          <p:cNvSpPr>
            <a:spLocks noGrp="1" noRot="1" noChangeAspect="1" noChangeArrowheads="1" noTextEdit="1"/>
          </p:cNvSpPr>
          <p:nvPr>
            <p:ph type="sldImg"/>
          </p:nvPr>
        </p:nvSpPr>
        <p:spPr>
          <a:xfrm>
            <a:off x="1144588" y="685800"/>
            <a:ext cx="4572000" cy="3429000"/>
          </a:xfrm>
          <a:ln/>
        </p:spPr>
      </p:sp>
      <p:sp>
        <p:nvSpPr>
          <p:cNvPr id="336899" name="Rectangle 3"/>
          <p:cNvSpPr>
            <a:spLocks noGrp="1" noChangeArrowheads="1"/>
          </p:cNvSpPr>
          <p:nvPr>
            <p:ph type="body" idx="1"/>
          </p:nvPr>
        </p:nvSpPr>
        <p:spPr>
          <a:xfrm>
            <a:off x="685800" y="4343400"/>
            <a:ext cx="5487988" cy="4114800"/>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F1738-174E-4A4A-B811-1F72A0467435}" type="slidenum">
              <a:rPr lang="en-US"/>
              <a:pPr/>
              <a:t>4</a:t>
            </a:fld>
            <a:endParaRPr lang="en-US"/>
          </a:p>
        </p:txBody>
      </p:sp>
      <p:sp>
        <p:nvSpPr>
          <p:cNvPr id="336898" name="Rectangle 2"/>
          <p:cNvSpPr>
            <a:spLocks noGrp="1" noRot="1" noChangeAspect="1" noChangeArrowheads="1" noTextEdit="1"/>
          </p:cNvSpPr>
          <p:nvPr>
            <p:ph type="sldImg"/>
          </p:nvPr>
        </p:nvSpPr>
        <p:spPr>
          <a:xfrm>
            <a:off x="1144588" y="685800"/>
            <a:ext cx="4572000" cy="3429000"/>
          </a:xfrm>
          <a:ln/>
        </p:spPr>
      </p:sp>
      <p:sp>
        <p:nvSpPr>
          <p:cNvPr id="336899" name="Rectangle 3"/>
          <p:cNvSpPr>
            <a:spLocks noGrp="1" noChangeArrowheads="1"/>
          </p:cNvSpPr>
          <p:nvPr>
            <p:ph type="body" idx="1"/>
          </p:nvPr>
        </p:nvSpPr>
        <p:spPr>
          <a:xfrm>
            <a:off x="685800" y="4343400"/>
            <a:ext cx="5487988" cy="4114800"/>
          </a:xfrm>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F1738-174E-4A4A-B811-1F72A0467435}" type="slidenum">
              <a:rPr lang="en-US"/>
              <a:pPr/>
              <a:t>24</a:t>
            </a:fld>
            <a:endParaRPr lang="en-US"/>
          </a:p>
        </p:txBody>
      </p:sp>
      <p:sp>
        <p:nvSpPr>
          <p:cNvPr id="336898" name="Rectangle 2"/>
          <p:cNvSpPr>
            <a:spLocks noGrp="1" noRot="1" noChangeAspect="1" noChangeArrowheads="1" noTextEdit="1"/>
          </p:cNvSpPr>
          <p:nvPr>
            <p:ph type="sldImg"/>
          </p:nvPr>
        </p:nvSpPr>
        <p:spPr>
          <a:xfrm>
            <a:off x="1144588" y="685800"/>
            <a:ext cx="4572000" cy="3429000"/>
          </a:xfrm>
          <a:ln/>
        </p:spPr>
      </p:sp>
      <p:sp>
        <p:nvSpPr>
          <p:cNvPr id="336899" name="Rectangle 3"/>
          <p:cNvSpPr>
            <a:spLocks noGrp="1" noChangeArrowheads="1"/>
          </p:cNvSpPr>
          <p:nvPr>
            <p:ph type="body" idx="1"/>
          </p:nvPr>
        </p:nvSpPr>
        <p:spPr>
          <a:xfrm>
            <a:off x="685800" y="4343400"/>
            <a:ext cx="5487988" cy="4114800"/>
          </a:xfrm>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F1738-174E-4A4A-B811-1F72A0467435}" type="slidenum">
              <a:rPr lang="en-US"/>
              <a:pPr/>
              <a:t>25</a:t>
            </a:fld>
            <a:endParaRPr lang="en-US"/>
          </a:p>
        </p:txBody>
      </p:sp>
      <p:sp>
        <p:nvSpPr>
          <p:cNvPr id="336898" name="Rectangle 2"/>
          <p:cNvSpPr>
            <a:spLocks noGrp="1" noRot="1" noChangeAspect="1" noChangeArrowheads="1" noTextEdit="1"/>
          </p:cNvSpPr>
          <p:nvPr>
            <p:ph type="sldImg"/>
          </p:nvPr>
        </p:nvSpPr>
        <p:spPr>
          <a:xfrm>
            <a:off x="1144588" y="685800"/>
            <a:ext cx="4572000" cy="3429000"/>
          </a:xfrm>
          <a:ln/>
        </p:spPr>
      </p:sp>
      <p:sp>
        <p:nvSpPr>
          <p:cNvPr id="336899" name="Rectangle 3"/>
          <p:cNvSpPr>
            <a:spLocks noGrp="1" noChangeArrowheads="1"/>
          </p:cNvSpPr>
          <p:nvPr>
            <p:ph type="body" idx="1"/>
          </p:nvPr>
        </p:nvSpPr>
        <p:spPr>
          <a:xfrm>
            <a:off x="685800" y="4343400"/>
            <a:ext cx="5487988" cy="4114800"/>
          </a:xfrm>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26</a:t>
            </a:fld>
            <a:endParaRPr lang="en-US"/>
          </a:p>
        </p:txBody>
      </p:sp>
    </p:spTree>
    <p:extLst>
      <p:ext uri="{BB962C8B-B14F-4D97-AF65-F5344CB8AC3E}">
        <p14:creationId xmlns:p14="http://schemas.microsoft.com/office/powerpoint/2010/main" val="287655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32AA09-02CF-415C-9D2A-E7CCCDE55669}" type="slidenum">
              <a:rPr lang="en-US" smtClean="0"/>
              <a:pPr/>
              <a:t>27</a:t>
            </a:fld>
            <a:endParaRPr lang="en-US"/>
          </a:p>
        </p:txBody>
      </p:sp>
    </p:spTree>
    <p:extLst>
      <p:ext uri="{BB962C8B-B14F-4D97-AF65-F5344CB8AC3E}">
        <p14:creationId xmlns:p14="http://schemas.microsoft.com/office/powerpoint/2010/main" val="2876553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29</a:t>
            </a:fld>
            <a:endParaRPr lang="en-US"/>
          </a:p>
        </p:txBody>
      </p:sp>
    </p:spTree>
    <p:extLst>
      <p:ext uri="{BB962C8B-B14F-4D97-AF65-F5344CB8AC3E}">
        <p14:creationId xmlns:p14="http://schemas.microsoft.com/office/powerpoint/2010/main" val="5592226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30</a:t>
            </a:fld>
            <a:endParaRPr lang="en-US"/>
          </a:p>
        </p:txBody>
      </p:sp>
    </p:spTree>
    <p:extLst>
      <p:ext uri="{BB962C8B-B14F-4D97-AF65-F5344CB8AC3E}">
        <p14:creationId xmlns:p14="http://schemas.microsoft.com/office/powerpoint/2010/main" val="5592226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smtClean="0">
                <a:solidFill>
                  <a:schemeClr val="tx1"/>
                </a:solidFill>
                <a:latin typeface="Arial" pitchFamily="34" charset="0"/>
                <a:ea typeface="ＭＳ Ｐゴシック" pitchFamily="34" charset="-128"/>
                <a:cs typeface="+mn-cs"/>
              </a:rPr>
              <a:t>The prevalence by county was estimated using data from </a:t>
            </a:r>
            <a:r>
              <a:rPr lang="en-US" sz="1200" u="sng" kern="1200" dirty="0" smtClean="0">
                <a:solidFill>
                  <a:schemeClr val="tx1"/>
                </a:solidFill>
                <a:latin typeface="Arial" pitchFamily="34" charset="0"/>
                <a:ea typeface="ＭＳ Ｐゴシック" pitchFamily="34" charset="-128"/>
                <a:cs typeface="+mn-cs"/>
                <a:hlinkClick r:id="rId3"/>
              </a:rPr>
              <a:t>CDC's Behavioral Risk Factor Surveillance System</a:t>
            </a:r>
            <a:r>
              <a:rPr lang="en-US" sz="1200" kern="1200" dirty="0" smtClean="0">
                <a:solidFill>
                  <a:schemeClr val="tx1"/>
                </a:solidFill>
                <a:latin typeface="Arial" pitchFamily="34" charset="0"/>
                <a:ea typeface="ＭＳ Ｐゴシック" pitchFamily="34" charset="-128"/>
                <a:cs typeface="+mn-cs"/>
              </a:rPr>
              <a:t> (BRFSS) and data from the </a:t>
            </a:r>
            <a:r>
              <a:rPr lang="en-US" sz="1200" u="sng" kern="1200" dirty="0" smtClean="0">
                <a:solidFill>
                  <a:schemeClr val="tx1"/>
                </a:solidFill>
                <a:latin typeface="Arial" pitchFamily="34" charset="0"/>
                <a:ea typeface="ＭＳ Ｐゴシック" pitchFamily="34" charset="-128"/>
                <a:cs typeface="+mn-cs"/>
                <a:hlinkClick r:id="rId4"/>
              </a:rPr>
              <a:t>U.S. Census Bureau’s Population Estimates Program</a:t>
            </a:r>
            <a:r>
              <a:rPr lang="en-US" sz="1200" kern="1200" dirty="0" smtClean="0">
                <a:solidFill>
                  <a:schemeClr val="tx1"/>
                </a:solidFill>
                <a:latin typeface="Arial" pitchFamily="34" charset="0"/>
                <a:ea typeface="ＭＳ Ｐゴシック" pitchFamily="34" charset="-128"/>
                <a:cs typeface="+mn-cs"/>
              </a:rPr>
              <a:t>.</a:t>
            </a:r>
            <a:r>
              <a:rPr lang="en-US" sz="1200" kern="1200" baseline="30000" dirty="0" smtClean="0">
                <a:solidFill>
                  <a:schemeClr val="tx1"/>
                </a:solidFill>
                <a:latin typeface="Arial" pitchFamily="34" charset="0"/>
                <a:ea typeface="ＭＳ Ｐゴシック" pitchFamily="34" charset="-128"/>
                <a:cs typeface="+mn-cs"/>
              </a:rPr>
              <a:t>1</a:t>
            </a:r>
            <a:r>
              <a:rPr lang="en-US" sz="1200" kern="1200" dirty="0" smtClean="0">
                <a:solidFill>
                  <a:schemeClr val="tx1"/>
                </a:solidFill>
                <a:latin typeface="Arial" pitchFamily="34" charset="0"/>
                <a:ea typeface="ＭＳ Ｐゴシック" pitchFamily="34" charset="-128"/>
                <a:cs typeface="+mn-cs"/>
              </a:rPr>
              <a:t> </a:t>
            </a:r>
          </a:p>
          <a:p>
            <a:endParaRPr lang="en-US" sz="1200" b="1" kern="1200" dirty="0" smtClean="0">
              <a:solidFill>
                <a:schemeClr val="tx1"/>
              </a:solidFill>
              <a:latin typeface="Arial" pitchFamily="34" charset="0"/>
              <a:ea typeface="ＭＳ Ｐゴシック" pitchFamily="34" charset="-128"/>
              <a:cs typeface="+mn-cs"/>
            </a:endParaRPr>
          </a:p>
          <a:p>
            <a:endParaRPr lang="en-US" sz="1200" kern="1200" dirty="0" smtClean="0">
              <a:solidFill>
                <a:schemeClr val="tx1"/>
              </a:solidFill>
              <a:latin typeface="Arial" pitchFamily="34" charset="0"/>
              <a:ea typeface="ＭＳ Ｐゴシック" pitchFamily="34" charset="-128"/>
              <a:cs typeface="+mn-cs"/>
            </a:endParaRPr>
          </a:p>
          <a:p>
            <a:endParaRPr lang="en-US" sz="1200" kern="1200" dirty="0" smtClean="0">
              <a:solidFill>
                <a:schemeClr val="tx1"/>
              </a:solidFill>
              <a:latin typeface="Arial" pitchFamily="34" charset="0"/>
              <a:ea typeface="ＭＳ Ｐゴシック" pitchFamily="34" charset="-128"/>
              <a:cs typeface="+mn-cs"/>
            </a:endParaRPr>
          </a:p>
        </p:txBody>
      </p:sp>
      <p:sp>
        <p:nvSpPr>
          <p:cNvPr id="4" name="Slide Number Placeholder 3"/>
          <p:cNvSpPr>
            <a:spLocks noGrp="1"/>
          </p:cNvSpPr>
          <p:nvPr>
            <p:ph type="sldNum" sz="quarter" idx="10"/>
          </p:nvPr>
        </p:nvSpPr>
        <p:spPr/>
        <p:txBody>
          <a:bodyPr/>
          <a:lstStyle/>
          <a:p>
            <a:fld id="{25008AB9-16BD-44E3-A767-CADE86E0869C}" type="slidenum">
              <a:rPr lang="en-US" smtClean="0"/>
              <a:pPr/>
              <a:t>31</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F1738-174E-4A4A-B811-1F72A0467435}" type="slidenum">
              <a:rPr lang="en-US"/>
              <a:pPr/>
              <a:t>32</a:t>
            </a:fld>
            <a:endParaRPr lang="en-US"/>
          </a:p>
        </p:txBody>
      </p:sp>
      <p:sp>
        <p:nvSpPr>
          <p:cNvPr id="336898" name="Rectangle 2"/>
          <p:cNvSpPr>
            <a:spLocks noGrp="1" noRot="1" noChangeAspect="1" noChangeArrowheads="1" noTextEdit="1"/>
          </p:cNvSpPr>
          <p:nvPr>
            <p:ph type="sldImg"/>
          </p:nvPr>
        </p:nvSpPr>
        <p:spPr>
          <a:xfrm>
            <a:off x="1144588" y="685800"/>
            <a:ext cx="4572000" cy="3429000"/>
          </a:xfrm>
          <a:ln/>
        </p:spPr>
      </p:sp>
      <p:sp>
        <p:nvSpPr>
          <p:cNvPr id="336899" name="Rectangle 3"/>
          <p:cNvSpPr>
            <a:spLocks noGrp="1" noChangeArrowheads="1"/>
          </p:cNvSpPr>
          <p:nvPr>
            <p:ph type="body" idx="1"/>
          </p:nvPr>
        </p:nvSpPr>
        <p:spPr>
          <a:xfrm>
            <a:off x="685800" y="4343400"/>
            <a:ext cx="5487988" cy="4114800"/>
          </a:xfrm>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F1738-174E-4A4A-B811-1F72A0467435}" type="slidenum">
              <a:rPr lang="en-US"/>
              <a:pPr/>
              <a:t>38</a:t>
            </a:fld>
            <a:endParaRPr lang="en-US"/>
          </a:p>
        </p:txBody>
      </p:sp>
      <p:sp>
        <p:nvSpPr>
          <p:cNvPr id="336898" name="Rectangle 2"/>
          <p:cNvSpPr>
            <a:spLocks noGrp="1" noRot="1" noChangeAspect="1" noChangeArrowheads="1" noTextEdit="1"/>
          </p:cNvSpPr>
          <p:nvPr>
            <p:ph type="sldImg"/>
          </p:nvPr>
        </p:nvSpPr>
        <p:spPr>
          <a:xfrm>
            <a:off x="1144588" y="685800"/>
            <a:ext cx="4572000" cy="3429000"/>
          </a:xfrm>
          <a:ln/>
        </p:spPr>
      </p:sp>
      <p:sp>
        <p:nvSpPr>
          <p:cNvPr id="336899" name="Rectangle 3"/>
          <p:cNvSpPr>
            <a:spLocks noGrp="1" noChangeArrowheads="1"/>
          </p:cNvSpPr>
          <p:nvPr>
            <p:ph type="body" idx="1"/>
          </p:nvPr>
        </p:nvSpPr>
        <p:spPr>
          <a:xfrm>
            <a:off x="685800" y="4343400"/>
            <a:ext cx="5487988" cy="4114800"/>
          </a:xfrm>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F1738-174E-4A4A-B811-1F72A0467435}" type="slidenum">
              <a:rPr lang="en-US">
                <a:solidFill>
                  <a:prstClr val="black"/>
                </a:solidFill>
              </a:rPr>
              <a:pPr/>
              <a:t>39</a:t>
            </a:fld>
            <a:endParaRPr lang="en-US">
              <a:solidFill>
                <a:prstClr val="black"/>
              </a:solidFill>
            </a:endParaRPr>
          </a:p>
        </p:txBody>
      </p:sp>
      <p:sp>
        <p:nvSpPr>
          <p:cNvPr id="336898" name="Rectangle 2"/>
          <p:cNvSpPr>
            <a:spLocks noGrp="1" noRot="1" noChangeAspect="1" noChangeArrowheads="1" noTextEdit="1"/>
          </p:cNvSpPr>
          <p:nvPr>
            <p:ph type="sldImg"/>
          </p:nvPr>
        </p:nvSpPr>
        <p:spPr>
          <a:xfrm>
            <a:off x="1144588" y="685800"/>
            <a:ext cx="4572000" cy="3429000"/>
          </a:xfrm>
          <a:ln/>
        </p:spPr>
      </p:sp>
      <p:sp>
        <p:nvSpPr>
          <p:cNvPr id="336899" name="Rectangle 3"/>
          <p:cNvSpPr>
            <a:spLocks noGrp="1" noChangeArrowheads="1"/>
          </p:cNvSpPr>
          <p:nvPr>
            <p:ph type="body" idx="1"/>
          </p:nvPr>
        </p:nvSpPr>
        <p:spPr>
          <a:xfrm>
            <a:off x="685800" y="4343400"/>
            <a:ext cx="5487988" cy="41148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PQI definitions are detailed in their specification of ICD-9 diagnosis codes and procedure codes. Not every hospital admission for congestive heart failure, bacterial pneumonia, etc. is included in the PQI definition; only those meeting the detailed specifications. Low birth weight is one of the PQI indicators, but for the purpose of this report, low birth weight is included in the Maternal and Infant Health Profile. Also, there are four diabetes-related PQI indicators which have been combined into one for the report. For more information, visit the AHRQ website at www.qualityindicators.ahrq.gov/pqi_overview.htm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Source for AHRQ PQI National Benchmarks: US </a:t>
            </a:r>
            <a:r>
              <a:rPr lang="en-US" sz="1200" b="0" i="0" u="none" strike="noStrike" kern="1200" dirty="0" err="1" smtClean="0">
                <a:solidFill>
                  <a:schemeClr val="tx1"/>
                </a:solidFill>
                <a:effectLst/>
                <a:latin typeface="+mn-lt"/>
                <a:ea typeface="+mn-ea"/>
                <a:cs typeface="+mn-cs"/>
              </a:rPr>
              <a:t>Dept</a:t>
            </a:r>
            <a:r>
              <a:rPr lang="en-US" sz="1200" b="0" i="0" u="none" strike="noStrike" kern="1200" dirty="0" smtClean="0">
                <a:solidFill>
                  <a:schemeClr val="tx1"/>
                </a:solidFill>
                <a:effectLst/>
                <a:latin typeface="+mn-lt"/>
                <a:ea typeface="+mn-ea"/>
                <a:cs typeface="+mn-cs"/>
              </a:rPr>
              <a:t> of Health and Human Services. Agency for Healthcare Research and Quality (AHRQ). Prevention Quality Indicators v5.0 Benchmark Data Tables. March 2015.</a:t>
            </a:r>
            <a:r>
              <a:rPr lang="en-US" b="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http://www.qualityindicators.ahrq.gov/Modules/PQI_TechSpec.aspx</a:t>
            </a:r>
            <a:r>
              <a:rPr lang="en-US" dirty="0" smtClean="0"/>
              <a:t> </a:t>
            </a:r>
            <a:endParaRPr lang="en-US" b="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F1738-174E-4A4A-B811-1F72A0467435}" type="slidenum">
              <a:rPr lang="en-US"/>
              <a:pPr/>
              <a:t>5</a:t>
            </a:fld>
            <a:endParaRPr lang="en-US"/>
          </a:p>
        </p:txBody>
      </p:sp>
      <p:sp>
        <p:nvSpPr>
          <p:cNvPr id="336898" name="Rectangle 2"/>
          <p:cNvSpPr>
            <a:spLocks noGrp="1" noRot="1" noChangeAspect="1" noChangeArrowheads="1" noTextEdit="1"/>
          </p:cNvSpPr>
          <p:nvPr>
            <p:ph type="sldImg"/>
          </p:nvPr>
        </p:nvSpPr>
        <p:spPr>
          <a:xfrm>
            <a:off x="1144588" y="685800"/>
            <a:ext cx="4572000" cy="3429000"/>
          </a:xfrm>
          <a:ln/>
        </p:spPr>
      </p:sp>
      <p:sp>
        <p:nvSpPr>
          <p:cNvPr id="336899" name="Rectangle 3"/>
          <p:cNvSpPr>
            <a:spLocks noGrp="1" noChangeArrowheads="1"/>
          </p:cNvSpPr>
          <p:nvPr>
            <p:ph type="body" idx="1"/>
          </p:nvPr>
        </p:nvSpPr>
        <p:spPr>
          <a:xfrm>
            <a:off x="685800" y="4343400"/>
            <a:ext cx="5487988" cy="4114800"/>
          </a:xfrm>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F1738-174E-4A4A-B811-1F72A0467435}" type="slidenum">
              <a:rPr lang="en-US"/>
              <a:pPr/>
              <a:t>40</a:t>
            </a:fld>
            <a:endParaRPr lang="en-US"/>
          </a:p>
        </p:txBody>
      </p:sp>
      <p:sp>
        <p:nvSpPr>
          <p:cNvPr id="336898" name="Rectangle 2"/>
          <p:cNvSpPr>
            <a:spLocks noGrp="1" noRot="1" noChangeAspect="1" noChangeArrowheads="1" noTextEdit="1"/>
          </p:cNvSpPr>
          <p:nvPr>
            <p:ph type="sldImg"/>
          </p:nvPr>
        </p:nvSpPr>
        <p:spPr>
          <a:xfrm>
            <a:off x="1144588" y="685800"/>
            <a:ext cx="4572000" cy="3429000"/>
          </a:xfrm>
          <a:ln/>
        </p:spPr>
      </p:sp>
      <p:sp>
        <p:nvSpPr>
          <p:cNvPr id="336899" name="Rectangle 3"/>
          <p:cNvSpPr>
            <a:spLocks noGrp="1" noChangeArrowheads="1"/>
          </p:cNvSpPr>
          <p:nvPr>
            <p:ph type="body" idx="1"/>
          </p:nvPr>
        </p:nvSpPr>
        <p:spPr>
          <a:xfrm>
            <a:off x="685800" y="4343400"/>
            <a:ext cx="5487988" cy="4114800"/>
          </a:xfrm>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F1738-174E-4A4A-B811-1F72A0467435}" type="slidenum">
              <a:rPr lang="en-US">
                <a:solidFill>
                  <a:prstClr val="black"/>
                </a:solidFill>
              </a:rPr>
              <a:pPr/>
              <a:t>41</a:t>
            </a:fld>
            <a:endParaRPr lang="en-US">
              <a:solidFill>
                <a:prstClr val="black"/>
              </a:solidFill>
            </a:endParaRPr>
          </a:p>
        </p:txBody>
      </p:sp>
      <p:sp>
        <p:nvSpPr>
          <p:cNvPr id="336898" name="Rectangle 2"/>
          <p:cNvSpPr>
            <a:spLocks noGrp="1" noRot="1" noChangeAspect="1" noChangeArrowheads="1" noTextEdit="1"/>
          </p:cNvSpPr>
          <p:nvPr>
            <p:ph type="sldImg"/>
          </p:nvPr>
        </p:nvSpPr>
        <p:spPr>
          <a:xfrm>
            <a:off x="1144588" y="685800"/>
            <a:ext cx="4572000" cy="3429000"/>
          </a:xfrm>
          <a:ln/>
        </p:spPr>
      </p:sp>
      <p:sp>
        <p:nvSpPr>
          <p:cNvPr id="336899" name="Rectangle 3"/>
          <p:cNvSpPr>
            <a:spLocks noGrp="1" noChangeArrowheads="1"/>
          </p:cNvSpPr>
          <p:nvPr>
            <p:ph type="body" idx="1"/>
          </p:nvPr>
        </p:nvSpPr>
        <p:spPr>
          <a:xfrm>
            <a:off x="685800" y="4343400"/>
            <a:ext cx="5487988" cy="41148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F1738-174E-4A4A-B811-1F72A0467435}" type="slidenum">
              <a:rPr lang="en-US"/>
              <a:pPr/>
              <a:t>6</a:t>
            </a:fld>
            <a:endParaRPr lang="en-US"/>
          </a:p>
        </p:txBody>
      </p:sp>
      <p:sp>
        <p:nvSpPr>
          <p:cNvPr id="336898" name="Rectangle 2"/>
          <p:cNvSpPr>
            <a:spLocks noGrp="1" noRot="1" noChangeAspect="1" noChangeArrowheads="1" noTextEdit="1"/>
          </p:cNvSpPr>
          <p:nvPr>
            <p:ph type="sldImg"/>
          </p:nvPr>
        </p:nvSpPr>
        <p:spPr>
          <a:xfrm>
            <a:off x="1144588" y="685800"/>
            <a:ext cx="4572000" cy="3429000"/>
          </a:xfrm>
          <a:ln/>
        </p:spPr>
      </p:sp>
      <p:sp>
        <p:nvSpPr>
          <p:cNvPr id="336899" name="Rectangle 3"/>
          <p:cNvSpPr>
            <a:spLocks noGrp="1" noChangeArrowheads="1"/>
          </p:cNvSpPr>
          <p:nvPr>
            <p:ph type="body" idx="1"/>
          </p:nvPr>
        </p:nvSpPr>
        <p:spPr>
          <a:xfrm>
            <a:off x="685800" y="4343400"/>
            <a:ext cx="5487988" cy="4114800"/>
          </a:xfrm>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7</a:t>
            </a:fld>
            <a:endParaRPr lang="en-US"/>
          </a:p>
        </p:txBody>
      </p:sp>
    </p:spTree>
    <p:extLst>
      <p:ext uri="{BB962C8B-B14F-4D97-AF65-F5344CB8AC3E}">
        <p14:creationId xmlns:p14="http://schemas.microsoft.com/office/powerpoint/2010/main" val="1967655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percentages</a:t>
            </a:r>
            <a:r>
              <a:rPr lang="en-US" baseline="0" dirty="0" smtClean="0"/>
              <a:t> do not add up to 100% b/c there are vacant housing units (so owner-occ. + renter-occ. </a:t>
            </a:r>
            <a:r>
              <a:rPr lang="en-US" baseline="0" smtClean="0"/>
              <a:t>+ vacant = 100%)</a:t>
            </a:r>
            <a:endParaRPr lang="en-US"/>
          </a:p>
        </p:txBody>
      </p:sp>
      <p:sp>
        <p:nvSpPr>
          <p:cNvPr id="4" name="Slide Number Placeholder 3"/>
          <p:cNvSpPr>
            <a:spLocks noGrp="1"/>
          </p:cNvSpPr>
          <p:nvPr>
            <p:ph type="sldNum" sz="quarter" idx="10"/>
          </p:nvPr>
        </p:nvSpPr>
        <p:spPr/>
        <p:txBody>
          <a:bodyPr/>
          <a:lstStyle/>
          <a:p>
            <a:fld id="{6A658F48-649A-4ACA-B9D0-7A23C3D05EF7}" type="slidenum">
              <a:rPr lang="en-US" smtClean="0"/>
              <a:t>8</a:t>
            </a:fld>
            <a:endParaRPr lang="en-US"/>
          </a:p>
        </p:txBody>
      </p:sp>
    </p:spTree>
    <p:extLst>
      <p:ext uri="{BB962C8B-B14F-4D97-AF65-F5344CB8AC3E}">
        <p14:creationId xmlns:p14="http://schemas.microsoft.com/office/powerpoint/2010/main" val="1967655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Number and percentage of owner- and renter-occupied housing units having at least one of the following conditions:</a:t>
            </a:r>
            <a:r>
              <a:rPr lang="en-US" dirty="0" smtClean="0"/>
              <a:t> </a:t>
            </a:r>
            <a:r>
              <a:rPr lang="en-US" sz="1200" b="0" i="0" u="none" strike="noStrike" kern="1200" dirty="0" smtClean="0">
                <a:solidFill>
                  <a:schemeClr val="tx1"/>
                </a:solidFill>
                <a:effectLst/>
                <a:latin typeface="+mn-lt"/>
                <a:ea typeface="+mn-ea"/>
                <a:cs typeface="+mn-cs"/>
              </a:rPr>
              <a:t> </a:t>
            </a:r>
          </a:p>
          <a:p>
            <a:pPr marL="228600" indent="-228600">
              <a:buAutoNum type="arabicParenR"/>
            </a:pPr>
            <a:r>
              <a:rPr lang="en-US" sz="1200" b="0" i="0" u="none" strike="noStrike" kern="1200" dirty="0" smtClean="0">
                <a:solidFill>
                  <a:schemeClr val="tx1"/>
                </a:solidFill>
                <a:effectLst/>
                <a:latin typeface="+mn-lt"/>
                <a:ea typeface="+mn-ea"/>
                <a:cs typeface="+mn-cs"/>
              </a:rPr>
              <a:t>lacking complete plumbing facilities, </a:t>
            </a:r>
            <a:r>
              <a:rPr lang="en-US" dirty="0" smtClean="0"/>
              <a:t> </a:t>
            </a:r>
          </a:p>
          <a:p>
            <a:pPr marL="228600" indent="-228600">
              <a:buAutoNum type="arabicParenR"/>
            </a:pPr>
            <a:r>
              <a:rPr lang="en-US" sz="1200" b="0" i="0" u="none" strike="noStrike" kern="1200" dirty="0" smtClean="0">
                <a:solidFill>
                  <a:schemeClr val="tx1"/>
                </a:solidFill>
                <a:effectLst/>
                <a:latin typeface="+mn-lt"/>
                <a:ea typeface="+mn-ea"/>
                <a:cs typeface="+mn-cs"/>
              </a:rPr>
              <a:t>2) lacking complete kitchen facilities,</a:t>
            </a:r>
            <a:r>
              <a:rPr lang="en-US" dirty="0" smtClean="0"/>
              <a:t> </a:t>
            </a:r>
          </a:p>
          <a:p>
            <a:pPr marL="228600" indent="-228600">
              <a:buAutoNum type="arabicParenR"/>
            </a:pPr>
            <a:r>
              <a:rPr lang="en-US" sz="1200" b="0" i="0" u="none" strike="noStrike" kern="1200" dirty="0" smtClean="0">
                <a:solidFill>
                  <a:schemeClr val="tx1"/>
                </a:solidFill>
                <a:effectLst/>
                <a:latin typeface="+mn-lt"/>
                <a:ea typeface="+mn-ea"/>
                <a:cs typeface="+mn-cs"/>
              </a:rPr>
              <a:t>3) with 1.01 or more occupants per room,</a:t>
            </a:r>
            <a:r>
              <a:rPr lang="en-US" dirty="0" smtClean="0"/>
              <a:t> </a:t>
            </a:r>
          </a:p>
          <a:p>
            <a:pPr marL="228600" indent="-228600">
              <a:buAutoNum type="arabicParenR"/>
            </a:pPr>
            <a:r>
              <a:rPr lang="en-US" sz="1200" b="0" i="0" u="none" strike="noStrike" kern="1200" dirty="0" smtClean="0">
                <a:solidFill>
                  <a:schemeClr val="tx1"/>
                </a:solidFill>
                <a:effectLst/>
                <a:latin typeface="+mn-lt"/>
                <a:ea typeface="+mn-ea"/>
                <a:cs typeface="+mn-cs"/>
              </a:rPr>
              <a:t>4) selected monthly owner costs as a percentage of household income greater than 30 percent, and </a:t>
            </a:r>
            <a:r>
              <a:rPr lang="en-US" dirty="0" smtClean="0"/>
              <a:t> </a:t>
            </a:r>
          </a:p>
          <a:p>
            <a:pPr marL="228600" indent="-228600">
              <a:buAutoNum type="arabicParenR"/>
            </a:pPr>
            <a:r>
              <a:rPr lang="en-US" sz="1200" b="0" i="0" u="none" strike="noStrike" kern="1200" dirty="0" smtClean="0">
                <a:solidFill>
                  <a:schemeClr val="tx1"/>
                </a:solidFill>
                <a:effectLst/>
                <a:latin typeface="+mn-lt"/>
                <a:ea typeface="+mn-ea"/>
                <a:cs typeface="+mn-cs"/>
              </a:rPr>
              <a:t>5) gross rent as a percentage of household income greater than 30 percent.</a:t>
            </a:r>
            <a:r>
              <a:rPr lang="en-US" dirty="0" smtClean="0"/>
              <a:t> </a:t>
            </a:r>
            <a:endParaRPr lang="en-US" dirty="0"/>
          </a:p>
        </p:txBody>
      </p:sp>
      <p:sp>
        <p:nvSpPr>
          <p:cNvPr id="4" name="Slide Number Placeholder 3"/>
          <p:cNvSpPr>
            <a:spLocks noGrp="1"/>
          </p:cNvSpPr>
          <p:nvPr>
            <p:ph type="sldNum" sz="quarter" idx="10"/>
          </p:nvPr>
        </p:nvSpPr>
        <p:spPr/>
        <p:txBody>
          <a:bodyPr/>
          <a:lstStyle/>
          <a:p>
            <a:fld id="{6A658F48-649A-4ACA-B9D0-7A23C3D05EF7}" type="slidenum">
              <a:rPr lang="en-US" smtClean="0"/>
              <a:t>9</a:t>
            </a:fld>
            <a:endParaRPr lang="en-US"/>
          </a:p>
        </p:txBody>
      </p:sp>
    </p:spTree>
    <p:extLst>
      <p:ext uri="{BB962C8B-B14F-4D97-AF65-F5344CB8AC3E}">
        <p14:creationId xmlns:p14="http://schemas.microsoft.com/office/powerpoint/2010/main" val="1967655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11</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TJAC</a:t>
            </a:r>
            <a:r>
              <a:rPr lang="en-US" baseline="0" dirty="0" smtClean="0"/>
              <a:t> is doing a survey of homelessness near end of January 2016-check with them near end of Feb/beginning of March for results</a:t>
            </a:r>
            <a:endParaRPr lang="en-US" dirty="0" smtClean="0"/>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45F08D-54A6-46CA-90BB-E7B17CFCD98A}" type="slidenum">
              <a:rPr lang="en-US"/>
              <a:pPr/>
              <a:t>12</a:t>
            </a:fld>
            <a:endParaRPr lang="en-US"/>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4114800"/>
          </a:xfrm>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DD06C282-69BA-4DE5-9FD1-BFC4C98164B1}" type="datetimeFigureOut">
              <a:rPr lang="en-US" smtClean="0">
                <a:solidFill>
                  <a:srgbClr val="3E3D2D"/>
                </a:solidFill>
              </a:rPr>
              <a:pPr/>
              <a:t>9/14/2016</a:t>
            </a:fld>
            <a:endParaRPr lang="en-US">
              <a:solidFill>
                <a:srgbClr val="3E3D2D"/>
              </a:solidFill>
            </a:endParaRPr>
          </a:p>
        </p:txBody>
      </p:sp>
      <p:sp>
        <p:nvSpPr>
          <p:cNvPr id="5" name="Footer Placeholder 4"/>
          <p:cNvSpPr>
            <a:spLocks noGrp="1"/>
          </p:cNvSpPr>
          <p:nvPr>
            <p:ph type="ftr" sz="quarter" idx="11"/>
          </p:nvPr>
        </p:nvSpPr>
        <p:spPr>
          <a:xfrm>
            <a:off x="1174044" y="5357592"/>
            <a:ext cx="5034845" cy="365125"/>
          </a:xfrm>
        </p:spPr>
        <p:txBody>
          <a:bodyPr/>
          <a:lstStyle/>
          <a:p>
            <a:endParaRPr lang="en-US">
              <a:solidFill>
                <a:srgbClr val="3E3D2D"/>
              </a:solidFill>
            </a:endParaRPr>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D00678C1-804D-4114-8FC1-EEC2FC7D44D9}" type="slidenum">
              <a:rPr lang="en-US" smtClean="0">
                <a:solidFill>
                  <a:srgbClr val="3E3D2D"/>
                </a:solidFill>
              </a:rPr>
              <a:pPr/>
              <a:t>‹#›</a:t>
            </a:fld>
            <a:endParaRPr lang="en-US">
              <a:solidFill>
                <a:srgbClr val="3E3D2D"/>
              </a:solidFill>
            </a:endParaRPr>
          </a:p>
        </p:txBody>
      </p:sp>
    </p:spTree>
    <p:extLst>
      <p:ext uri="{BB962C8B-B14F-4D97-AF65-F5344CB8AC3E}">
        <p14:creationId xmlns:p14="http://schemas.microsoft.com/office/powerpoint/2010/main" val="557522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06C282-69BA-4DE5-9FD1-BFC4C98164B1}" type="datetimeFigureOut">
              <a:rPr lang="en-US" smtClean="0">
                <a:solidFill>
                  <a:srgbClr val="3E3D2D"/>
                </a:solidFill>
              </a:rPr>
              <a:pPr/>
              <a:t>9/14/2016</a:t>
            </a:fld>
            <a:endParaRPr lang="en-US">
              <a:solidFill>
                <a:srgbClr val="3E3D2D"/>
              </a:solidFill>
            </a:endParaRPr>
          </a:p>
        </p:txBody>
      </p:sp>
      <p:sp>
        <p:nvSpPr>
          <p:cNvPr id="5" name="Footer Placeholder 4"/>
          <p:cNvSpPr>
            <a:spLocks noGrp="1"/>
          </p:cNvSpPr>
          <p:nvPr>
            <p:ph type="ftr" sz="quarter" idx="11"/>
          </p:nvPr>
        </p:nvSpPr>
        <p:spPr/>
        <p:txBody>
          <a:bodyPr/>
          <a:lstStyle/>
          <a:p>
            <a:endParaRPr lang="en-US">
              <a:solidFill>
                <a:srgbClr val="3E3D2D"/>
              </a:solidFill>
            </a:endParaRPr>
          </a:p>
        </p:txBody>
      </p:sp>
      <p:sp>
        <p:nvSpPr>
          <p:cNvPr id="6" name="Slide Number Placeholder 5"/>
          <p:cNvSpPr>
            <a:spLocks noGrp="1"/>
          </p:cNvSpPr>
          <p:nvPr>
            <p:ph type="sldNum" sz="quarter" idx="12"/>
          </p:nvPr>
        </p:nvSpPr>
        <p:spPr/>
        <p:txBody>
          <a:bodyPr/>
          <a:lstStyle/>
          <a:p>
            <a:fld id="{D00678C1-804D-4114-8FC1-EEC2FC7D44D9}" type="slidenum">
              <a:rPr lang="en-US" smtClean="0">
                <a:solidFill>
                  <a:srgbClr val="3E3D2D"/>
                </a:solidFill>
              </a:rPr>
              <a:pPr/>
              <a:t>‹#›</a:t>
            </a:fld>
            <a:endParaRPr lang="en-US">
              <a:solidFill>
                <a:srgbClr val="3E3D2D"/>
              </a:solidFill>
            </a:endParaRPr>
          </a:p>
        </p:txBody>
      </p:sp>
    </p:spTree>
    <p:extLst>
      <p:ext uri="{BB962C8B-B14F-4D97-AF65-F5344CB8AC3E}">
        <p14:creationId xmlns:p14="http://schemas.microsoft.com/office/powerpoint/2010/main" val="162176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06C282-69BA-4DE5-9FD1-BFC4C98164B1}" type="datetimeFigureOut">
              <a:rPr lang="en-US" smtClean="0">
                <a:solidFill>
                  <a:srgbClr val="3E3D2D"/>
                </a:solidFill>
              </a:rPr>
              <a:pPr/>
              <a:t>9/14/2016</a:t>
            </a:fld>
            <a:endParaRPr lang="en-US">
              <a:solidFill>
                <a:srgbClr val="3E3D2D"/>
              </a:solidFill>
            </a:endParaRPr>
          </a:p>
        </p:txBody>
      </p:sp>
      <p:sp>
        <p:nvSpPr>
          <p:cNvPr id="5" name="Footer Placeholder 4"/>
          <p:cNvSpPr>
            <a:spLocks noGrp="1"/>
          </p:cNvSpPr>
          <p:nvPr>
            <p:ph type="ftr" sz="quarter" idx="11"/>
          </p:nvPr>
        </p:nvSpPr>
        <p:spPr/>
        <p:txBody>
          <a:bodyPr/>
          <a:lstStyle/>
          <a:p>
            <a:endParaRPr lang="en-US">
              <a:solidFill>
                <a:srgbClr val="3E3D2D"/>
              </a:solidFill>
            </a:endParaRPr>
          </a:p>
        </p:txBody>
      </p:sp>
      <p:sp>
        <p:nvSpPr>
          <p:cNvPr id="6" name="Slide Number Placeholder 5"/>
          <p:cNvSpPr>
            <a:spLocks noGrp="1"/>
          </p:cNvSpPr>
          <p:nvPr>
            <p:ph type="sldNum" sz="quarter" idx="12"/>
          </p:nvPr>
        </p:nvSpPr>
        <p:spPr/>
        <p:txBody>
          <a:bodyPr/>
          <a:lstStyle/>
          <a:p>
            <a:fld id="{D00678C1-804D-4114-8FC1-EEC2FC7D44D9}" type="slidenum">
              <a:rPr lang="en-US" smtClean="0">
                <a:solidFill>
                  <a:srgbClr val="3E3D2D"/>
                </a:solidFill>
              </a:rPr>
              <a:pPr/>
              <a:t>‹#›</a:t>
            </a:fld>
            <a:endParaRPr lang="en-US">
              <a:solidFill>
                <a:srgbClr val="3E3D2D"/>
              </a:solidFill>
            </a:endParaRPr>
          </a:p>
        </p:txBody>
      </p:sp>
    </p:spTree>
    <p:extLst>
      <p:ext uri="{BB962C8B-B14F-4D97-AF65-F5344CB8AC3E}">
        <p14:creationId xmlns:p14="http://schemas.microsoft.com/office/powerpoint/2010/main" val="2573604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3E3D2D"/>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3E3D2D"/>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982FA136-5F6A-4416-9A21-E7EE165EDBBC}" type="slidenum">
              <a:rPr lang="en-US">
                <a:solidFill>
                  <a:srgbClr val="3E3D2D"/>
                </a:solidFill>
              </a:rPr>
              <a:pPr/>
              <a:t>‹#›</a:t>
            </a:fld>
            <a:endParaRPr lang="en-US">
              <a:solidFill>
                <a:srgbClr val="3E3D2D"/>
              </a:solidFill>
            </a:endParaRPr>
          </a:p>
        </p:txBody>
      </p:sp>
    </p:spTree>
    <p:extLst>
      <p:ext uri="{BB962C8B-B14F-4D97-AF65-F5344CB8AC3E}">
        <p14:creationId xmlns:p14="http://schemas.microsoft.com/office/powerpoint/2010/main" val="1242117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06C282-69BA-4DE5-9FD1-BFC4C98164B1}" type="datetimeFigureOut">
              <a:rPr lang="en-US" smtClean="0">
                <a:solidFill>
                  <a:srgbClr val="3E3D2D"/>
                </a:solidFill>
              </a:rPr>
              <a:pPr/>
              <a:t>9/14/2016</a:t>
            </a:fld>
            <a:endParaRPr lang="en-US">
              <a:solidFill>
                <a:srgbClr val="3E3D2D"/>
              </a:solidFill>
            </a:endParaRPr>
          </a:p>
        </p:txBody>
      </p:sp>
      <p:sp>
        <p:nvSpPr>
          <p:cNvPr id="5" name="Footer Placeholder 4"/>
          <p:cNvSpPr>
            <a:spLocks noGrp="1"/>
          </p:cNvSpPr>
          <p:nvPr>
            <p:ph type="ftr" sz="quarter" idx="11"/>
          </p:nvPr>
        </p:nvSpPr>
        <p:spPr/>
        <p:txBody>
          <a:bodyPr/>
          <a:lstStyle/>
          <a:p>
            <a:endParaRPr lang="en-US">
              <a:solidFill>
                <a:srgbClr val="3E3D2D"/>
              </a:solidFill>
            </a:endParaRPr>
          </a:p>
        </p:txBody>
      </p:sp>
      <p:sp>
        <p:nvSpPr>
          <p:cNvPr id="6" name="Slide Number Placeholder 5"/>
          <p:cNvSpPr>
            <a:spLocks noGrp="1"/>
          </p:cNvSpPr>
          <p:nvPr>
            <p:ph type="sldNum" sz="quarter" idx="12"/>
          </p:nvPr>
        </p:nvSpPr>
        <p:spPr/>
        <p:txBody>
          <a:bodyPr/>
          <a:lstStyle/>
          <a:p>
            <a:fld id="{D00678C1-804D-4114-8FC1-EEC2FC7D44D9}" type="slidenum">
              <a:rPr lang="en-US" smtClean="0">
                <a:solidFill>
                  <a:srgbClr val="3E3D2D"/>
                </a:solidFill>
              </a:rPr>
              <a:pPr/>
              <a:t>‹#›</a:t>
            </a:fld>
            <a:endParaRPr lang="en-US">
              <a:solidFill>
                <a:srgbClr val="3E3D2D"/>
              </a:solidFill>
            </a:endParaRPr>
          </a:p>
        </p:txBody>
      </p:sp>
    </p:spTree>
    <p:extLst>
      <p:ext uri="{BB962C8B-B14F-4D97-AF65-F5344CB8AC3E}">
        <p14:creationId xmlns:p14="http://schemas.microsoft.com/office/powerpoint/2010/main" val="1402568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06C282-69BA-4DE5-9FD1-BFC4C98164B1}" type="datetimeFigureOut">
              <a:rPr lang="en-US" smtClean="0">
                <a:solidFill>
                  <a:srgbClr val="3E3D2D"/>
                </a:solidFill>
              </a:rPr>
              <a:pPr/>
              <a:t>9/14/2016</a:t>
            </a:fld>
            <a:endParaRPr lang="en-US">
              <a:solidFill>
                <a:srgbClr val="3E3D2D"/>
              </a:solidFill>
            </a:endParaRPr>
          </a:p>
        </p:txBody>
      </p:sp>
      <p:sp>
        <p:nvSpPr>
          <p:cNvPr id="5" name="Footer Placeholder 4"/>
          <p:cNvSpPr>
            <a:spLocks noGrp="1"/>
          </p:cNvSpPr>
          <p:nvPr>
            <p:ph type="ftr" sz="quarter" idx="11"/>
          </p:nvPr>
        </p:nvSpPr>
        <p:spPr/>
        <p:txBody>
          <a:bodyPr/>
          <a:lstStyle/>
          <a:p>
            <a:endParaRPr lang="en-US">
              <a:solidFill>
                <a:srgbClr val="3E3D2D"/>
              </a:solidFill>
            </a:endParaRPr>
          </a:p>
        </p:txBody>
      </p:sp>
      <p:sp>
        <p:nvSpPr>
          <p:cNvPr id="6" name="Slide Number Placeholder 5"/>
          <p:cNvSpPr>
            <a:spLocks noGrp="1"/>
          </p:cNvSpPr>
          <p:nvPr>
            <p:ph type="sldNum" sz="quarter" idx="12"/>
          </p:nvPr>
        </p:nvSpPr>
        <p:spPr/>
        <p:txBody>
          <a:bodyPr/>
          <a:lstStyle/>
          <a:p>
            <a:fld id="{D00678C1-804D-4114-8FC1-EEC2FC7D44D9}" type="slidenum">
              <a:rPr lang="en-US" smtClean="0">
                <a:solidFill>
                  <a:srgbClr val="3E3D2D"/>
                </a:solidFill>
              </a:rPr>
              <a:pPr/>
              <a:t>‹#›</a:t>
            </a:fld>
            <a:endParaRPr lang="en-US">
              <a:solidFill>
                <a:srgbClr val="3E3D2D"/>
              </a:solidFill>
            </a:endParaRPr>
          </a:p>
        </p:txBody>
      </p:sp>
    </p:spTree>
    <p:extLst>
      <p:ext uri="{BB962C8B-B14F-4D97-AF65-F5344CB8AC3E}">
        <p14:creationId xmlns:p14="http://schemas.microsoft.com/office/powerpoint/2010/main" val="1237419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D06C282-69BA-4DE5-9FD1-BFC4C98164B1}" type="datetimeFigureOut">
              <a:rPr lang="en-US" smtClean="0">
                <a:solidFill>
                  <a:srgbClr val="3E3D2D"/>
                </a:solidFill>
              </a:rPr>
              <a:pPr/>
              <a:t>9/14/2016</a:t>
            </a:fld>
            <a:endParaRPr lang="en-US">
              <a:solidFill>
                <a:srgbClr val="3E3D2D"/>
              </a:solidFill>
            </a:endParaRPr>
          </a:p>
        </p:txBody>
      </p:sp>
      <p:sp>
        <p:nvSpPr>
          <p:cNvPr id="6" name="Footer Placeholder 5"/>
          <p:cNvSpPr>
            <a:spLocks noGrp="1"/>
          </p:cNvSpPr>
          <p:nvPr>
            <p:ph type="ftr" sz="quarter" idx="11"/>
          </p:nvPr>
        </p:nvSpPr>
        <p:spPr/>
        <p:txBody>
          <a:bodyPr/>
          <a:lstStyle/>
          <a:p>
            <a:endParaRPr lang="en-US">
              <a:solidFill>
                <a:srgbClr val="3E3D2D"/>
              </a:solidFill>
            </a:endParaRPr>
          </a:p>
        </p:txBody>
      </p:sp>
      <p:sp>
        <p:nvSpPr>
          <p:cNvPr id="7" name="Slide Number Placeholder 6"/>
          <p:cNvSpPr>
            <a:spLocks noGrp="1"/>
          </p:cNvSpPr>
          <p:nvPr>
            <p:ph type="sldNum" sz="quarter" idx="12"/>
          </p:nvPr>
        </p:nvSpPr>
        <p:spPr/>
        <p:txBody>
          <a:bodyPr/>
          <a:lstStyle/>
          <a:p>
            <a:fld id="{D00678C1-804D-4114-8FC1-EEC2FC7D44D9}" type="slidenum">
              <a:rPr lang="en-US" smtClean="0">
                <a:solidFill>
                  <a:srgbClr val="3E3D2D"/>
                </a:solidFill>
              </a:rPr>
              <a:pPr/>
              <a:t>‹#›</a:t>
            </a:fld>
            <a:endParaRPr lang="en-US">
              <a:solidFill>
                <a:srgbClr val="3E3D2D"/>
              </a:solidFill>
            </a:endParaRPr>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4006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D06C282-69BA-4DE5-9FD1-BFC4C98164B1}" type="datetimeFigureOut">
              <a:rPr lang="en-US" smtClean="0">
                <a:solidFill>
                  <a:srgbClr val="3E3D2D"/>
                </a:solidFill>
              </a:rPr>
              <a:pPr/>
              <a:t>9/14/2016</a:t>
            </a:fld>
            <a:endParaRPr lang="en-US">
              <a:solidFill>
                <a:srgbClr val="3E3D2D"/>
              </a:solidFill>
            </a:endParaRPr>
          </a:p>
        </p:txBody>
      </p:sp>
      <p:sp>
        <p:nvSpPr>
          <p:cNvPr id="8" name="Footer Placeholder 7"/>
          <p:cNvSpPr>
            <a:spLocks noGrp="1"/>
          </p:cNvSpPr>
          <p:nvPr>
            <p:ph type="ftr" sz="quarter" idx="11"/>
          </p:nvPr>
        </p:nvSpPr>
        <p:spPr/>
        <p:txBody>
          <a:bodyPr/>
          <a:lstStyle/>
          <a:p>
            <a:endParaRPr lang="en-US">
              <a:solidFill>
                <a:srgbClr val="3E3D2D"/>
              </a:solidFill>
            </a:endParaRPr>
          </a:p>
        </p:txBody>
      </p:sp>
      <p:sp>
        <p:nvSpPr>
          <p:cNvPr id="9" name="Slide Number Placeholder 8"/>
          <p:cNvSpPr>
            <a:spLocks noGrp="1"/>
          </p:cNvSpPr>
          <p:nvPr>
            <p:ph type="sldNum" sz="quarter" idx="12"/>
          </p:nvPr>
        </p:nvSpPr>
        <p:spPr/>
        <p:txBody>
          <a:bodyPr/>
          <a:lstStyle/>
          <a:p>
            <a:fld id="{D00678C1-804D-4114-8FC1-EEC2FC7D44D9}" type="slidenum">
              <a:rPr lang="en-US" smtClean="0">
                <a:solidFill>
                  <a:srgbClr val="3E3D2D"/>
                </a:solidFill>
              </a:rPr>
              <a:pPr/>
              <a:t>‹#›</a:t>
            </a:fld>
            <a:endParaRPr lang="en-US">
              <a:solidFill>
                <a:srgbClr val="3E3D2D"/>
              </a:solidFill>
            </a:endParaRPr>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5228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06C282-69BA-4DE5-9FD1-BFC4C98164B1}" type="datetimeFigureOut">
              <a:rPr lang="en-US" smtClean="0">
                <a:solidFill>
                  <a:srgbClr val="3E3D2D"/>
                </a:solidFill>
              </a:rPr>
              <a:pPr/>
              <a:t>9/14/2016</a:t>
            </a:fld>
            <a:endParaRPr lang="en-US">
              <a:solidFill>
                <a:srgbClr val="3E3D2D"/>
              </a:solidFill>
            </a:endParaRPr>
          </a:p>
        </p:txBody>
      </p:sp>
      <p:sp>
        <p:nvSpPr>
          <p:cNvPr id="4" name="Footer Placeholder 3"/>
          <p:cNvSpPr>
            <a:spLocks noGrp="1"/>
          </p:cNvSpPr>
          <p:nvPr>
            <p:ph type="ftr" sz="quarter" idx="11"/>
          </p:nvPr>
        </p:nvSpPr>
        <p:spPr/>
        <p:txBody>
          <a:bodyPr/>
          <a:lstStyle/>
          <a:p>
            <a:endParaRPr lang="en-US">
              <a:solidFill>
                <a:srgbClr val="3E3D2D"/>
              </a:solidFill>
            </a:endParaRPr>
          </a:p>
        </p:txBody>
      </p:sp>
      <p:sp>
        <p:nvSpPr>
          <p:cNvPr id="5" name="Slide Number Placeholder 4"/>
          <p:cNvSpPr>
            <a:spLocks noGrp="1"/>
          </p:cNvSpPr>
          <p:nvPr>
            <p:ph type="sldNum" sz="quarter" idx="12"/>
          </p:nvPr>
        </p:nvSpPr>
        <p:spPr/>
        <p:txBody>
          <a:bodyPr/>
          <a:lstStyle/>
          <a:p>
            <a:fld id="{D00678C1-804D-4114-8FC1-EEC2FC7D44D9}" type="slidenum">
              <a:rPr lang="en-US" smtClean="0">
                <a:solidFill>
                  <a:srgbClr val="3E3D2D"/>
                </a:solidFill>
              </a:rPr>
              <a:pPr/>
              <a:t>‹#›</a:t>
            </a:fld>
            <a:endParaRPr lang="en-US">
              <a:solidFill>
                <a:srgbClr val="3E3D2D"/>
              </a:solidFill>
            </a:endParaRPr>
          </a:p>
        </p:txBody>
      </p:sp>
    </p:spTree>
    <p:extLst>
      <p:ext uri="{BB962C8B-B14F-4D97-AF65-F5344CB8AC3E}">
        <p14:creationId xmlns:p14="http://schemas.microsoft.com/office/powerpoint/2010/main" val="273372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06C282-69BA-4DE5-9FD1-BFC4C98164B1}" type="datetimeFigureOut">
              <a:rPr lang="en-US" smtClean="0">
                <a:solidFill>
                  <a:srgbClr val="3E3D2D"/>
                </a:solidFill>
              </a:rPr>
              <a:pPr/>
              <a:t>9/14/2016</a:t>
            </a:fld>
            <a:endParaRPr lang="en-US">
              <a:solidFill>
                <a:srgbClr val="3E3D2D"/>
              </a:solidFill>
            </a:endParaRPr>
          </a:p>
        </p:txBody>
      </p:sp>
      <p:sp>
        <p:nvSpPr>
          <p:cNvPr id="3" name="Footer Placeholder 2"/>
          <p:cNvSpPr>
            <a:spLocks noGrp="1"/>
          </p:cNvSpPr>
          <p:nvPr>
            <p:ph type="ftr" sz="quarter" idx="11"/>
          </p:nvPr>
        </p:nvSpPr>
        <p:spPr/>
        <p:txBody>
          <a:bodyPr/>
          <a:lstStyle/>
          <a:p>
            <a:endParaRPr lang="en-US">
              <a:solidFill>
                <a:srgbClr val="3E3D2D"/>
              </a:solidFill>
            </a:endParaRPr>
          </a:p>
        </p:txBody>
      </p:sp>
      <p:sp>
        <p:nvSpPr>
          <p:cNvPr id="4" name="Slide Number Placeholder 3"/>
          <p:cNvSpPr>
            <a:spLocks noGrp="1"/>
          </p:cNvSpPr>
          <p:nvPr>
            <p:ph type="sldNum" sz="quarter" idx="12"/>
          </p:nvPr>
        </p:nvSpPr>
        <p:spPr/>
        <p:txBody>
          <a:bodyPr/>
          <a:lstStyle/>
          <a:p>
            <a:fld id="{D00678C1-804D-4114-8FC1-EEC2FC7D44D9}" type="slidenum">
              <a:rPr lang="en-US" smtClean="0">
                <a:solidFill>
                  <a:srgbClr val="3E3D2D"/>
                </a:solidFill>
              </a:rPr>
              <a:pPr/>
              <a:t>‹#›</a:t>
            </a:fld>
            <a:endParaRPr lang="en-US">
              <a:solidFill>
                <a:srgbClr val="3E3D2D"/>
              </a:solidFill>
            </a:endParaRPr>
          </a:p>
        </p:txBody>
      </p:sp>
    </p:spTree>
    <p:extLst>
      <p:ext uri="{BB962C8B-B14F-4D97-AF65-F5344CB8AC3E}">
        <p14:creationId xmlns:p14="http://schemas.microsoft.com/office/powerpoint/2010/main" val="1838599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DD06C282-69BA-4DE5-9FD1-BFC4C98164B1}" type="datetimeFigureOut">
              <a:rPr lang="en-US" smtClean="0">
                <a:solidFill>
                  <a:srgbClr val="3E3D2D"/>
                </a:solidFill>
              </a:rPr>
              <a:pPr/>
              <a:t>9/14/2016</a:t>
            </a:fld>
            <a:endParaRPr lang="en-US">
              <a:solidFill>
                <a:srgbClr val="3E3D2D"/>
              </a:solidFill>
            </a:endParaRPr>
          </a:p>
        </p:txBody>
      </p:sp>
      <p:sp>
        <p:nvSpPr>
          <p:cNvPr id="6" name="Footer Placeholder 5"/>
          <p:cNvSpPr>
            <a:spLocks noGrp="1"/>
          </p:cNvSpPr>
          <p:nvPr>
            <p:ph type="ftr" sz="quarter" idx="11"/>
          </p:nvPr>
        </p:nvSpPr>
        <p:spPr>
          <a:xfrm rot="-60000">
            <a:off x="914554" y="5829261"/>
            <a:ext cx="3522607" cy="365125"/>
          </a:xfrm>
        </p:spPr>
        <p:txBody>
          <a:bodyPr/>
          <a:lstStyle/>
          <a:p>
            <a:endParaRPr lang="en-US">
              <a:solidFill>
                <a:srgbClr val="3E3D2D"/>
              </a:solidFill>
            </a:endParaRPr>
          </a:p>
        </p:txBody>
      </p:sp>
      <p:sp>
        <p:nvSpPr>
          <p:cNvPr id="7" name="Slide Number Placeholder 6"/>
          <p:cNvSpPr>
            <a:spLocks noGrp="1"/>
          </p:cNvSpPr>
          <p:nvPr>
            <p:ph type="sldNum" sz="quarter" idx="12"/>
          </p:nvPr>
        </p:nvSpPr>
        <p:spPr>
          <a:xfrm rot="60000">
            <a:off x="7557313" y="5896961"/>
            <a:ext cx="554023" cy="365125"/>
          </a:xfrm>
        </p:spPr>
        <p:txBody>
          <a:bodyPr/>
          <a:lstStyle/>
          <a:p>
            <a:fld id="{D00678C1-804D-4114-8FC1-EEC2FC7D44D9}" type="slidenum">
              <a:rPr lang="en-US" smtClean="0">
                <a:solidFill>
                  <a:srgbClr val="3E3D2D"/>
                </a:solidFill>
              </a:rPr>
              <a:pPr/>
              <a:t>‹#›</a:t>
            </a:fld>
            <a:endParaRPr lang="en-US">
              <a:solidFill>
                <a:srgbClr val="3E3D2D"/>
              </a:solidFill>
            </a:endParaRPr>
          </a:p>
        </p:txBody>
      </p:sp>
    </p:spTree>
    <p:extLst>
      <p:ext uri="{BB962C8B-B14F-4D97-AF65-F5344CB8AC3E}">
        <p14:creationId xmlns:p14="http://schemas.microsoft.com/office/powerpoint/2010/main" val="2793415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DD06C282-69BA-4DE5-9FD1-BFC4C98164B1}" type="datetimeFigureOut">
              <a:rPr lang="en-US" smtClean="0">
                <a:solidFill>
                  <a:srgbClr val="3E3D2D"/>
                </a:solidFill>
              </a:rPr>
              <a:pPr/>
              <a:t>9/14/2016</a:t>
            </a:fld>
            <a:endParaRPr lang="en-US">
              <a:solidFill>
                <a:srgbClr val="3E3D2D"/>
              </a:solidFill>
            </a:endParaRPr>
          </a:p>
        </p:txBody>
      </p:sp>
      <p:sp>
        <p:nvSpPr>
          <p:cNvPr id="6" name="Footer Placeholder 5"/>
          <p:cNvSpPr>
            <a:spLocks noGrp="1"/>
          </p:cNvSpPr>
          <p:nvPr>
            <p:ph type="ftr" sz="quarter" idx="11"/>
          </p:nvPr>
        </p:nvSpPr>
        <p:spPr>
          <a:xfrm rot="-60000">
            <a:off x="914569" y="5831037"/>
            <a:ext cx="3319043" cy="365125"/>
          </a:xfrm>
        </p:spPr>
        <p:txBody>
          <a:bodyPr/>
          <a:lstStyle/>
          <a:p>
            <a:endParaRPr lang="en-US">
              <a:solidFill>
                <a:srgbClr val="3E3D2D"/>
              </a:solidFill>
            </a:endParaRPr>
          </a:p>
        </p:txBody>
      </p:sp>
      <p:sp>
        <p:nvSpPr>
          <p:cNvPr id="7" name="Slide Number Placeholder 6"/>
          <p:cNvSpPr>
            <a:spLocks noGrp="1"/>
          </p:cNvSpPr>
          <p:nvPr>
            <p:ph type="sldNum" sz="quarter" idx="12"/>
          </p:nvPr>
        </p:nvSpPr>
        <p:spPr>
          <a:xfrm rot="60000">
            <a:off x="7562089" y="5900026"/>
            <a:ext cx="554023" cy="365125"/>
          </a:xfrm>
        </p:spPr>
        <p:txBody>
          <a:bodyPr/>
          <a:lstStyle/>
          <a:p>
            <a:fld id="{D00678C1-804D-4114-8FC1-EEC2FC7D44D9}" type="slidenum">
              <a:rPr lang="en-US" smtClean="0">
                <a:solidFill>
                  <a:srgbClr val="3E3D2D"/>
                </a:solidFill>
              </a:rPr>
              <a:pPr/>
              <a:t>‹#›</a:t>
            </a:fld>
            <a:endParaRPr lang="en-US">
              <a:solidFill>
                <a:srgbClr val="3E3D2D"/>
              </a:solidFill>
            </a:endParaRPr>
          </a:p>
        </p:txBody>
      </p:sp>
    </p:spTree>
    <p:extLst>
      <p:ext uri="{BB962C8B-B14F-4D97-AF65-F5344CB8AC3E}">
        <p14:creationId xmlns:p14="http://schemas.microsoft.com/office/powerpoint/2010/main" val="973274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731520" y="576072"/>
            <a:ext cx="7696200" cy="5715000"/>
          </a:xfrm>
          <a:prstGeom prst="rect">
            <a:avLst/>
          </a:prstGeom>
          <a:blipFill dpi="0" rotWithShape="1">
            <a:blip r:embed="rId14"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dministrator\Desktop\Pushpin Dev\Assets\pushpinLeft.png"/>
          <p:cNvPicPr>
            <a:picLocks noChangeAspect="1" noChangeArrowheads="1"/>
          </p:cNvPicPr>
          <p:nvPr/>
        </p:nvPicPr>
        <p:blipFill>
          <a:blip r:embed="rId15"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5"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DD06C282-69BA-4DE5-9FD1-BFC4C98164B1}" type="datetimeFigureOut">
              <a:rPr lang="en-US" smtClean="0">
                <a:solidFill>
                  <a:srgbClr val="3E3D2D"/>
                </a:solidFill>
              </a:rPr>
              <a:pPr/>
              <a:t>9/14/2016</a:t>
            </a:fld>
            <a:endParaRPr lang="en-US">
              <a:solidFill>
                <a:srgbClr val="3E3D2D"/>
              </a:solidFill>
            </a:endParaRPr>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solidFill>
                <a:srgbClr val="3E3D2D"/>
              </a:solidFill>
            </a:endParaRPr>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D00678C1-804D-4114-8FC1-EEC2FC7D44D9}" type="slidenum">
              <a:rPr lang="en-US" smtClean="0">
                <a:solidFill>
                  <a:srgbClr val="3E3D2D"/>
                </a:solidFill>
              </a:rPr>
              <a:pPr/>
              <a:t>‹#›</a:t>
            </a:fld>
            <a:endParaRPr lang="en-US">
              <a:solidFill>
                <a:srgbClr val="3E3D2D"/>
              </a:solidFill>
            </a:endParaRPr>
          </a:p>
        </p:txBody>
      </p:sp>
    </p:spTree>
    <p:extLst>
      <p:ext uri="{BB962C8B-B14F-4D97-AF65-F5344CB8AC3E}">
        <p14:creationId xmlns:p14="http://schemas.microsoft.com/office/powerpoint/2010/main" val="19546334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mailto:Jillian.Regan@vdh.virginia.gov"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chart" Target="../charts/chart1.xml"/><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9471" y="1372310"/>
            <a:ext cx="5723468" cy="2361490"/>
          </a:xfrm>
        </p:spPr>
        <p:txBody>
          <a:bodyPr>
            <a:noAutofit/>
          </a:bodyPr>
          <a:lstStyle/>
          <a:p>
            <a:r>
              <a:rPr lang="en-US" sz="3800" dirty="0" smtClean="0"/>
              <a:t>Improving Community Health </a:t>
            </a:r>
            <a:br>
              <a:rPr lang="en-US" sz="3800" dirty="0" smtClean="0"/>
            </a:br>
            <a:r>
              <a:rPr lang="en-US" sz="3800" dirty="0" smtClean="0"/>
              <a:t>through </a:t>
            </a:r>
            <a:r>
              <a:rPr lang="en-US" sz="3800" dirty="0"/>
              <a:t>Planning and Partnerships</a:t>
            </a:r>
          </a:p>
        </p:txBody>
      </p:sp>
      <p:sp>
        <p:nvSpPr>
          <p:cNvPr id="4" name="Rectangle 3"/>
          <p:cNvSpPr/>
          <p:nvPr/>
        </p:nvSpPr>
        <p:spPr>
          <a:xfrm>
            <a:off x="1494488" y="4267200"/>
            <a:ext cx="6172200" cy="769441"/>
          </a:xfrm>
          <a:prstGeom prst="rect">
            <a:avLst/>
          </a:prstGeom>
        </p:spPr>
        <p:txBody>
          <a:bodyPr wrap="square">
            <a:spAutoFit/>
          </a:bodyPr>
          <a:lstStyle/>
          <a:p>
            <a:pPr algn="ctr">
              <a:spcBef>
                <a:spcPct val="0"/>
              </a:spcBef>
            </a:pPr>
            <a:r>
              <a:rPr lang="en-US" sz="2200" b="1" dirty="0" smtClean="0">
                <a:latin typeface="+mj-lt"/>
                <a:ea typeface="+mj-ea"/>
                <a:cs typeface="+mj-cs"/>
              </a:rPr>
              <a:t>Charlottesville-Albemarle</a:t>
            </a:r>
            <a:endParaRPr lang="en-US" sz="2200" b="1" dirty="0">
              <a:latin typeface="+mj-lt"/>
              <a:ea typeface="+mj-ea"/>
              <a:cs typeface="+mj-cs"/>
            </a:endParaRPr>
          </a:p>
          <a:p>
            <a:pPr algn="ctr">
              <a:spcBef>
                <a:spcPct val="0"/>
              </a:spcBef>
            </a:pPr>
            <a:r>
              <a:rPr lang="en-US" sz="2200" b="1" dirty="0" smtClean="0">
                <a:latin typeface="+mj-lt"/>
                <a:ea typeface="+mj-ea"/>
                <a:cs typeface="+mj-cs"/>
              </a:rPr>
              <a:t>Community Health Assessment Council</a:t>
            </a:r>
            <a:endParaRPr lang="en-US" sz="2200" b="1" dirty="0">
              <a:latin typeface="+mj-lt"/>
              <a:ea typeface="+mj-ea"/>
              <a:cs typeface="+mj-cs"/>
            </a:endParaRPr>
          </a:p>
        </p:txBody>
      </p:sp>
    </p:spTree>
    <p:extLst>
      <p:ext uri="{BB962C8B-B14F-4D97-AF65-F5344CB8AC3E}">
        <p14:creationId xmlns:p14="http://schemas.microsoft.com/office/powerpoint/2010/main" val="1723295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543800" cy="990600"/>
          </a:xfrm>
        </p:spPr>
        <p:txBody>
          <a:bodyPr>
            <a:normAutofit/>
          </a:bodyPr>
          <a:lstStyle/>
          <a:p>
            <a:r>
              <a:rPr lang="en-US" sz="2400" b="1" dirty="0" smtClean="0"/>
              <a:t>Albemarle &amp; Charlottesville National Citizen Survey Results</a:t>
            </a:r>
            <a:endParaRPr lang="en-US" sz="2400" b="1" dirty="0"/>
          </a:p>
        </p:txBody>
      </p:sp>
      <p:sp>
        <p:nvSpPr>
          <p:cNvPr id="6" name="TextBox 1"/>
          <p:cNvSpPr txBox="1"/>
          <p:nvPr/>
        </p:nvSpPr>
        <p:spPr>
          <a:xfrm>
            <a:off x="76200" y="6313096"/>
            <a:ext cx="9067800" cy="392504"/>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US" sz="1200" i="0" baseline="0" dirty="0" smtClean="0">
                <a:latin typeface="+mn-lt"/>
                <a:ea typeface="+mn-ea"/>
                <a:cs typeface="+mn-cs"/>
              </a:rPr>
              <a:t>Sources</a:t>
            </a:r>
            <a:r>
              <a:rPr lang="en-US" sz="1200" dirty="0" smtClean="0"/>
              <a:t>: </a:t>
            </a:r>
            <a:r>
              <a:rPr lang="en-US" sz="1200" dirty="0"/>
              <a:t>Albemarle County. City of Charlottesville. National Research Center, Inc., International City/County Management Association. The National Citizen </a:t>
            </a:r>
            <a:r>
              <a:rPr lang="en-US" sz="1200" dirty="0" smtClean="0"/>
              <a:t>Surveys </a:t>
            </a:r>
            <a:r>
              <a:rPr lang="en-US" sz="1200" dirty="0"/>
              <a:t>for </a:t>
            </a:r>
            <a:r>
              <a:rPr lang="en-US" sz="1200" dirty="0" smtClean="0"/>
              <a:t>Charlottesville and Albemarle, 2011-15</a:t>
            </a:r>
            <a:endParaRPr lang="en-US" sz="1200" dirty="0"/>
          </a:p>
        </p:txBody>
      </p:sp>
      <p:sp>
        <p:nvSpPr>
          <p:cNvPr id="3" name="TextBox 2"/>
          <p:cNvSpPr txBox="1"/>
          <p:nvPr/>
        </p:nvSpPr>
        <p:spPr>
          <a:xfrm>
            <a:off x="914400" y="1371600"/>
            <a:ext cx="7391400" cy="369332"/>
          </a:xfrm>
          <a:prstGeom prst="rect">
            <a:avLst/>
          </a:prstGeom>
          <a:noFill/>
        </p:spPr>
        <p:txBody>
          <a:bodyPr wrap="square" rtlCol="0">
            <a:spAutoFit/>
          </a:bodyPr>
          <a:lstStyle/>
          <a:p>
            <a:pPr algn="ctr"/>
            <a:r>
              <a:rPr lang="en-US" dirty="0" smtClean="0"/>
              <a:t>(Reports the percent rating each positively (good/often, etc.)</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296572097"/>
              </p:ext>
            </p:extLst>
          </p:nvPr>
        </p:nvGraphicFramePr>
        <p:xfrm>
          <a:off x="762000" y="1740932"/>
          <a:ext cx="3848100" cy="45721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ext uri="{D42A27DB-BD31-4B8C-83A1-F6EECF244321}">
                <p14:modId xmlns:p14="http://schemas.microsoft.com/office/powerpoint/2010/main" val="2104711053"/>
              </p:ext>
            </p:extLst>
          </p:nvPr>
        </p:nvGraphicFramePr>
        <p:xfrm>
          <a:off x="4495800" y="1740932"/>
          <a:ext cx="3962400" cy="45721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61603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idx="4294967295"/>
          </p:nvPr>
        </p:nvSpPr>
        <p:spPr>
          <a:xfrm>
            <a:off x="381000" y="762000"/>
            <a:ext cx="8763000" cy="533400"/>
          </a:xfrm>
        </p:spPr>
        <p:txBody>
          <a:bodyPr>
            <a:normAutofit fontScale="90000"/>
          </a:bodyPr>
          <a:lstStyle/>
          <a:p>
            <a:r>
              <a:rPr lang="en-US" sz="3200" b="1" dirty="0" smtClean="0"/>
              <a:t> Homelessness in TJHD, </a:t>
            </a:r>
            <a:r>
              <a:rPr lang="en-US" sz="3200" dirty="0" smtClean="0"/>
              <a:t>2004-15 </a:t>
            </a:r>
            <a:endParaRPr lang="en-US" sz="3200" dirty="0"/>
          </a:p>
        </p:txBody>
      </p:sp>
      <p:sp>
        <p:nvSpPr>
          <p:cNvPr id="305159" name="Text Box 7"/>
          <p:cNvSpPr txBox="1">
            <a:spLocks noChangeArrowheads="1"/>
          </p:cNvSpPr>
          <p:nvPr/>
        </p:nvSpPr>
        <p:spPr bwMode="auto">
          <a:xfrm>
            <a:off x="2819400" y="6477000"/>
            <a:ext cx="55626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 Thomas Jefferson Area </a:t>
            </a:r>
            <a:r>
              <a:rPr lang="en-US" sz="1200" dirty="0" smtClean="0"/>
              <a:t>Coalition </a:t>
            </a:r>
            <a:r>
              <a:rPr lang="en-US" sz="1200" dirty="0"/>
              <a:t>for the Homeless (TJACH)</a:t>
            </a:r>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graphicFrame>
        <p:nvGraphicFramePr>
          <p:cNvPr id="7" name="Chart 6"/>
          <p:cNvGraphicFramePr>
            <a:graphicFrameLocks/>
          </p:cNvGraphicFramePr>
          <p:nvPr>
            <p:extLst>
              <p:ext uri="{D42A27DB-BD31-4B8C-83A1-F6EECF244321}">
                <p14:modId xmlns:p14="http://schemas.microsoft.com/office/powerpoint/2010/main" val="3675466654"/>
              </p:ext>
            </p:extLst>
          </p:nvPr>
        </p:nvGraphicFramePr>
        <p:xfrm>
          <a:off x="762000" y="1219200"/>
          <a:ext cx="7620000" cy="50291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235843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idx="4294967295"/>
          </p:nvPr>
        </p:nvSpPr>
        <p:spPr>
          <a:xfrm>
            <a:off x="762000" y="609600"/>
            <a:ext cx="7620000" cy="533400"/>
          </a:xfrm>
        </p:spPr>
        <p:txBody>
          <a:bodyPr>
            <a:normAutofit fontScale="90000"/>
          </a:bodyPr>
          <a:lstStyle/>
          <a:p>
            <a:r>
              <a:rPr lang="en-US" sz="3200" b="1" dirty="0" smtClean="0"/>
              <a:t> Homelessness in TJHD, </a:t>
            </a:r>
            <a:r>
              <a:rPr lang="en-US" sz="3200" dirty="0" smtClean="0"/>
              <a:t>2015 </a:t>
            </a:r>
            <a:endParaRPr lang="en-US" sz="3200" dirty="0"/>
          </a:p>
        </p:txBody>
      </p:sp>
      <p:sp>
        <p:nvSpPr>
          <p:cNvPr id="305159" name="Text Box 7"/>
          <p:cNvSpPr txBox="1">
            <a:spLocks noChangeArrowheads="1"/>
          </p:cNvSpPr>
          <p:nvPr/>
        </p:nvSpPr>
        <p:spPr bwMode="auto">
          <a:xfrm>
            <a:off x="2819400" y="6477000"/>
            <a:ext cx="55626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 Thomas Jefferson Area </a:t>
            </a:r>
            <a:r>
              <a:rPr lang="en-US" sz="1200" dirty="0" smtClean="0"/>
              <a:t>Coalition </a:t>
            </a:r>
            <a:r>
              <a:rPr lang="en-US" sz="1200" dirty="0"/>
              <a:t>for the Homeless (TJACH)</a:t>
            </a:r>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graphicFrame>
        <p:nvGraphicFramePr>
          <p:cNvPr id="7" name="Chart 6"/>
          <p:cNvGraphicFramePr>
            <a:graphicFrameLocks/>
          </p:cNvGraphicFramePr>
          <p:nvPr>
            <p:extLst>
              <p:ext uri="{D42A27DB-BD31-4B8C-83A1-F6EECF244321}">
                <p14:modId xmlns:p14="http://schemas.microsoft.com/office/powerpoint/2010/main" val="2203420656"/>
              </p:ext>
            </p:extLst>
          </p:nvPr>
        </p:nvGraphicFramePr>
        <p:xfrm>
          <a:off x="762000" y="1143000"/>
          <a:ext cx="7620000" cy="5105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632310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idx="4294967295"/>
          </p:nvPr>
        </p:nvSpPr>
        <p:spPr>
          <a:xfrm>
            <a:off x="762000" y="609600"/>
            <a:ext cx="7620000" cy="533400"/>
          </a:xfrm>
        </p:spPr>
        <p:txBody>
          <a:bodyPr>
            <a:normAutofit fontScale="90000"/>
          </a:bodyPr>
          <a:lstStyle/>
          <a:p>
            <a:r>
              <a:rPr lang="en-US" sz="3200" b="1" dirty="0" smtClean="0"/>
              <a:t> Homelessness in TJHD, </a:t>
            </a:r>
            <a:r>
              <a:rPr lang="en-US" sz="3200" dirty="0" smtClean="0"/>
              <a:t>2015 </a:t>
            </a:r>
            <a:endParaRPr lang="en-US" sz="3200" dirty="0"/>
          </a:p>
        </p:txBody>
      </p:sp>
      <p:sp>
        <p:nvSpPr>
          <p:cNvPr id="305159" name="Text Box 7"/>
          <p:cNvSpPr txBox="1">
            <a:spLocks noChangeArrowheads="1"/>
          </p:cNvSpPr>
          <p:nvPr/>
        </p:nvSpPr>
        <p:spPr bwMode="auto">
          <a:xfrm>
            <a:off x="2819400" y="6477000"/>
            <a:ext cx="55626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 Thomas Jefferson Area </a:t>
            </a:r>
            <a:r>
              <a:rPr lang="en-US" sz="1200" dirty="0" smtClean="0"/>
              <a:t>Coalition </a:t>
            </a:r>
            <a:r>
              <a:rPr lang="en-US" sz="1200" dirty="0"/>
              <a:t>for the Homeless (TJACH)</a:t>
            </a:r>
          </a:p>
        </p:txBody>
      </p:sp>
      <p:sp>
        <p:nvSpPr>
          <p:cNvPr id="305160" name="Rectangle 8"/>
          <p:cNvSpPr>
            <a:spLocks noChangeArrowheads="1"/>
          </p:cNvSpPr>
          <p:nvPr/>
        </p:nvSpPr>
        <p:spPr bwMode="auto">
          <a:xfrm>
            <a:off x="5486400" y="6248400"/>
            <a:ext cx="3200400" cy="457200"/>
          </a:xfrm>
          <a:prstGeom prst="rect">
            <a:avLst/>
          </a:prstGeom>
          <a:noFill/>
          <a:ln w="9525">
            <a:noFill/>
            <a:miter lim="800000"/>
            <a:headEnd/>
            <a:tailEnd/>
          </a:ln>
          <a:effectLst/>
        </p:spPr>
        <p:txBody>
          <a:bodyPr wrap="none" anchor="ctr"/>
          <a:lstStyle/>
          <a:p>
            <a:endParaRPr lang="en-US"/>
          </a:p>
        </p:txBody>
      </p:sp>
      <p:graphicFrame>
        <p:nvGraphicFramePr>
          <p:cNvPr id="6" name="Chart 5"/>
          <p:cNvGraphicFramePr>
            <a:graphicFrameLocks/>
          </p:cNvGraphicFramePr>
          <p:nvPr>
            <p:extLst>
              <p:ext uri="{D42A27DB-BD31-4B8C-83A1-F6EECF244321}">
                <p14:modId xmlns:p14="http://schemas.microsoft.com/office/powerpoint/2010/main" val="602933452"/>
              </p:ext>
            </p:extLst>
          </p:nvPr>
        </p:nvGraphicFramePr>
        <p:xfrm>
          <a:off x="762000" y="1143000"/>
          <a:ext cx="7620000" cy="5105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91383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1981200" y="2895600"/>
            <a:ext cx="5334000" cy="762000"/>
          </a:xfrm>
          <a:ln>
            <a:solidFill>
              <a:schemeClr val="tx1"/>
            </a:solidFill>
          </a:ln>
        </p:spPr>
        <p:txBody>
          <a:bodyPr>
            <a:normAutofit fontScale="90000"/>
          </a:bodyPr>
          <a:lstStyle/>
          <a:p>
            <a:r>
              <a:rPr lang="en-US" sz="3100" b="1" dirty="0" smtClean="0"/>
              <a:t>Alcohol-related car crashes &amp; fatalities</a:t>
            </a:r>
            <a:endParaRPr lang="en-US" sz="2700" dirty="0"/>
          </a:p>
        </p:txBody>
      </p:sp>
    </p:spTree>
    <p:extLst>
      <p:ext uri="{BB962C8B-B14F-4D97-AF65-F5344CB8AC3E}">
        <p14:creationId xmlns:p14="http://schemas.microsoft.com/office/powerpoint/2010/main" val="9030386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62000" y="685800"/>
            <a:ext cx="7543800" cy="1371600"/>
          </a:xfrm>
        </p:spPr>
        <p:txBody>
          <a:bodyPr>
            <a:normAutofit fontScale="90000"/>
          </a:bodyPr>
          <a:lstStyle/>
          <a:p>
            <a:r>
              <a:rPr lang="en-US" sz="3400" dirty="0" smtClean="0">
                <a:solidFill>
                  <a:schemeClr val="tx1"/>
                </a:solidFill>
                <a:latin typeface="+mn-lt"/>
              </a:rPr>
              <a:t>    </a:t>
            </a:r>
            <a:r>
              <a:rPr lang="en-US" sz="3400" b="1" dirty="0" smtClean="0">
                <a:solidFill>
                  <a:schemeClr val="tx1"/>
                </a:solidFill>
                <a:latin typeface="+mn-lt"/>
              </a:rPr>
              <a:t>Percent of </a:t>
            </a:r>
            <a:r>
              <a:rPr lang="en-US" sz="3300" b="1" dirty="0" smtClean="0">
                <a:solidFill>
                  <a:schemeClr val="tx1"/>
                </a:solidFill>
                <a:latin typeface="+mn-lt"/>
              </a:rPr>
              <a:t>Motor Vehicle Crashes that were Alcohol-Related by Place of Occurrence</a:t>
            </a:r>
            <a:r>
              <a:rPr lang="en-US" sz="3300" dirty="0" smtClean="0">
                <a:latin typeface="+mn-lt"/>
              </a:rPr>
              <a:t>,</a:t>
            </a:r>
            <a:r>
              <a:rPr lang="en-US" sz="2700" dirty="0" smtClean="0">
                <a:latin typeface="+mn-lt"/>
              </a:rPr>
              <a:t> 3 Year Averages, 2000-13</a:t>
            </a:r>
            <a:endParaRPr lang="en-US" sz="2700" dirty="0">
              <a:solidFill>
                <a:schemeClr val="tx1"/>
              </a:solidFill>
              <a:latin typeface="+mn-lt"/>
            </a:endParaRPr>
          </a:p>
        </p:txBody>
      </p:sp>
      <p:sp>
        <p:nvSpPr>
          <p:cNvPr id="7" name="TextBox 6"/>
          <p:cNvSpPr txBox="1"/>
          <p:nvPr/>
        </p:nvSpPr>
        <p:spPr>
          <a:xfrm>
            <a:off x="2667000" y="6362464"/>
            <a:ext cx="5791200" cy="276999"/>
          </a:xfrm>
          <a:prstGeom prst="rect">
            <a:avLst/>
          </a:prstGeom>
          <a:solidFill>
            <a:schemeClr val="bg1"/>
          </a:solidFill>
          <a:ln>
            <a:solidFill>
              <a:schemeClr val="accent1"/>
            </a:solidFill>
          </a:ln>
        </p:spPr>
        <p:txBody>
          <a:bodyPr wrap="square" rtlCol="0">
            <a:spAutoFit/>
          </a:bodyPr>
          <a:lstStyle/>
          <a:p>
            <a:pPr algn="r"/>
            <a:r>
              <a:rPr lang="en-US" sz="1200" dirty="0" smtClean="0"/>
              <a:t>Source</a:t>
            </a:r>
            <a:r>
              <a:rPr lang="en-US" sz="1200" dirty="0"/>
              <a:t>: </a:t>
            </a:r>
            <a:r>
              <a:rPr lang="en-US" sz="1200" dirty="0" smtClean="0"/>
              <a:t>Virginia Department of Motor Vehicles-Virginia Crash Facts</a:t>
            </a:r>
            <a:endParaRPr lang="en-US" sz="1200" dirty="0"/>
          </a:p>
        </p:txBody>
      </p:sp>
      <p:graphicFrame>
        <p:nvGraphicFramePr>
          <p:cNvPr id="5" name="Chart 4"/>
          <p:cNvGraphicFramePr>
            <a:graphicFrameLocks/>
          </p:cNvGraphicFramePr>
          <p:nvPr>
            <p:extLst>
              <p:ext uri="{D42A27DB-BD31-4B8C-83A1-F6EECF244321}">
                <p14:modId xmlns:p14="http://schemas.microsoft.com/office/powerpoint/2010/main" val="770957779"/>
              </p:ext>
            </p:extLst>
          </p:nvPr>
        </p:nvGraphicFramePr>
        <p:xfrm>
          <a:off x="838200" y="2033586"/>
          <a:ext cx="7467600" cy="41386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7975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62000" y="685800"/>
            <a:ext cx="7543800" cy="1371600"/>
          </a:xfrm>
        </p:spPr>
        <p:txBody>
          <a:bodyPr>
            <a:normAutofit fontScale="90000"/>
          </a:bodyPr>
          <a:lstStyle/>
          <a:p>
            <a:r>
              <a:rPr lang="en-US" sz="3400" dirty="0" smtClean="0">
                <a:solidFill>
                  <a:schemeClr val="tx1"/>
                </a:solidFill>
                <a:latin typeface="+mn-lt"/>
              </a:rPr>
              <a:t>    </a:t>
            </a:r>
            <a:r>
              <a:rPr lang="en-US" sz="3400" b="1" dirty="0" smtClean="0">
                <a:solidFill>
                  <a:schemeClr val="tx1"/>
                </a:solidFill>
                <a:latin typeface="+mn-lt"/>
              </a:rPr>
              <a:t>Percent of </a:t>
            </a:r>
            <a:r>
              <a:rPr lang="en-US" sz="3300" b="1" dirty="0" smtClean="0">
                <a:solidFill>
                  <a:schemeClr val="tx1"/>
                </a:solidFill>
                <a:latin typeface="+mn-lt"/>
              </a:rPr>
              <a:t>Motor Vehicle Fatalities that were Alcohol-Related by Place of </a:t>
            </a:r>
            <a:r>
              <a:rPr lang="en-US" sz="3300" b="1" dirty="0" smtClean="0">
                <a:latin typeface="+mn-lt"/>
              </a:rPr>
              <a:t>Occurrence</a:t>
            </a:r>
            <a:r>
              <a:rPr lang="en-US" sz="3300" dirty="0" smtClean="0">
                <a:latin typeface="+mn-lt"/>
              </a:rPr>
              <a:t>,</a:t>
            </a:r>
            <a:r>
              <a:rPr lang="en-US" sz="2700" dirty="0" smtClean="0">
                <a:latin typeface="+mn-lt"/>
              </a:rPr>
              <a:t> 3 Year Averages, 2000-13</a:t>
            </a:r>
            <a:endParaRPr lang="en-US" sz="2700" dirty="0">
              <a:solidFill>
                <a:schemeClr val="tx1"/>
              </a:solidFill>
              <a:latin typeface="+mn-lt"/>
            </a:endParaRPr>
          </a:p>
        </p:txBody>
      </p:sp>
      <p:sp>
        <p:nvSpPr>
          <p:cNvPr id="7" name="TextBox 6"/>
          <p:cNvSpPr txBox="1"/>
          <p:nvPr/>
        </p:nvSpPr>
        <p:spPr>
          <a:xfrm>
            <a:off x="2667000" y="6362464"/>
            <a:ext cx="5791200" cy="276999"/>
          </a:xfrm>
          <a:prstGeom prst="rect">
            <a:avLst/>
          </a:prstGeom>
          <a:solidFill>
            <a:schemeClr val="bg1"/>
          </a:solidFill>
          <a:ln>
            <a:solidFill>
              <a:schemeClr val="accent1"/>
            </a:solidFill>
          </a:ln>
        </p:spPr>
        <p:txBody>
          <a:bodyPr wrap="square" rtlCol="0">
            <a:spAutoFit/>
          </a:bodyPr>
          <a:lstStyle/>
          <a:p>
            <a:pPr algn="r"/>
            <a:r>
              <a:rPr lang="en-US" sz="1200" dirty="0" smtClean="0"/>
              <a:t>Source</a:t>
            </a:r>
            <a:r>
              <a:rPr lang="en-US" sz="1200" dirty="0"/>
              <a:t>: </a:t>
            </a:r>
            <a:r>
              <a:rPr lang="en-US" sz="1200" dirty="0" smtClean="0"/>
              <a:t>Virginia Department of Motor Vehicles-Virginia Crash Facts</a:t>
            </a:r>
            <a:endParaRPr lang="en-US" sz="1200" dirty="0"/>
          </a:p>
        </p:txBody>
      </p:sp>
      <p:graphicFrame>
        <p:nvGraphicFramePr>
          <p:cNvPr id="5" name="Chart 4"/>
          <p:cNvGraphicFramePr>
            <a:graphicFrameLocks/>
          </p:cNvGraphicFramePr>
          <p:nvPr>
            <p:extLst>
              <p:ext uri="{D42A27DB-BD31-4B8C-83A1-F6EECF244321}">
                <p14:modId xmlns:p14="http://schemas.microsoft.com/office/powerpoint/2010/main" val="1458118578"/>
              </p:ext>
            </p:extLst>
          </p:nvPr>
        </p:nvGraphicFramePr>
        <p:xfrm>
          <a:off x="838200" y="1980458"/>
          <a:ext cx="7467600" cy="41917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749323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1828800" y="2438400"/>
            <a:ext cx="5943600" cy="1828800"/>
          </a:xfrm>
          <a:ln>
            <a:solidFill>
              <a:schemeClr val="tx1"/>
            </a:solidFill>
          </a:ln>
        </p:spPr>
        <p:txBody>
          <a:bodyPr>
            <a:normAutofit/>
          </a:bodyPr>
          <a:lstStyle/>
          <a:p>
            <a:r>
              <a:rPr lang="en-US" sz="3100" b="1" dirty="0" smtClean="0"/>
              <a:t>Depression-</a:t>
            </a:r>
            <a:br>
              <a:rPr lang="en-US" sz="3100" b="1" dirty="0" smtClean="0"/>
            </a:br>
            <a:r>
              <a:rPr lang="en-US" sz="3100" b="1" dirty="0" smtClean="0"/>
              <a:t>In youth and the gender difference</a:t>
            </a:r>
            <a:endParaRPr lang="en-US" sz="2700" dirty="0"/>
          </a:p>
        </p:txBody>
      </p:sp>
    </p:spTree>
    <p:extLst>
      <p:ext uri="{BB962C8B-B14F-4D97-AF65-F5344CB8AC3E}">
        <p14:creationId xmlns:p14="http://schemas.microsoft.com/office/powerpoint/2010/main" val="37316367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838200" y="762000"/>
            <a:ext cx="7696200" cy="1295400"/>
          </a:xfrm>
        </p:spPr>
        <p:txBody>
          <a:bodyPr>
            <a:normAutofit fontScale="90000"/>
          </a:bodyPr>
          <a:lstStyle/>
          <a:p>
            <a:r>
              <a:rPr lang="en-US" sz="3600" b="1" dirty="0" smtClean="0">
                <a:solidFill>
                  <a:schemeClr val="tx1"/>
                </a:solidFill>
              </a:rPr>
              <a:t>Adolescent Mental Health- in High School Students (Grades 9-12) Feeling Sad or Hopeless</a:t>
            </a:r>
            <a:r>
              <a:rPr lang="en-US" sz="3300" b="1" dirty="0" smtClean="0">
                <a:solidFill>
                  <a:schemeClr val="tx1"/>
                </a:solidFill>
              </a:rPr>
              <a:t>,</a:t>
            </a:r>
            <a:r>
              <a:rPr lang="en-US" sz="2400" dirty="0" smtClean="0"/>
              <a:t> 2011-13</a:t>
            </a:r>
            <a:r>
              <a:rPr lang="en-US" sz="2200" dirty="0" smtClean="0">
                <a:solidFill>
                  <a:schemeClr val="tx1"/>
                </a:solidFill>
              </a:rPr>
              <a:t/>
            </a:r>
            <a:br>
              <a:rPr lang="en-US" sz="2200" dirty="0" smtClean="0">
                <a:solidFill>
                  <a:schemeClr val="tx1"/>
                </a:solidFill>
              </a:rPr>
            </a:br>
            <a:endParaRPr lang="en-US" sz="2200" dirty="0">
              <a:solidFill>
                <a:schemeClr val="tx1"/>
              </a:solidFill>
            </a:endParaRPr>
          </a:p>
        </p:txBody>
      </p:sp>
      <p:sp>
        <p:nvSpPr>
          <p:cNvPr id="8" name="TextBox 1"/>
          <p:cNvSpPr txBox="1"/>
          <p:nvPr/>
        </p:nvSpPr>
        <p:spPr>
          <a:xfrm>
            <a:off x="1600200" y="6403075"/>
            <a:ext cx="6934200" cy="304800"/>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aseline="0" dirty="0" smtClean="0"/>
              <a:t>Source: Centers for Disease Control &amp; Prevention (CDC). Youth Risk Behavior Survey (YRBS)</a:t>
            </a:r>
            <a:endParaRPr lang="en-US" sz="1200" dirty="0"/>
          </a:p>
        </p:txBody>
      </p:sp>
      <p:graphicFrame>
        <p:nvGraphicFramePr>
          <p:cNvPr id="5" name="Chart 4"/>
          <p:cNvGraphicFramePr>
            <a:graphicFrameLocks/>
          </p:cNvGraphicFramePr>
          <p:nvPr>
            <p:extLst>
              <p:ext uri="{D42A27DB-BD31-4B8C-83A1-F6EECF244321}">
                <p14:modId xmlns:p14="http://schemas.microsoft.com/office/powerpoint/2010/main" val="712422266"/>
              </p:ext>
            </p:extLst>
          </p:nvPr>
        </p:nvGraphicFramePr>
        <p:xfrm>
          <a:off x="914400" y="1905000"/>
          <a:ext cx="7391399" cy="42671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8585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838200" y="762000"/>
            <a:ext cx="7696200" cy="1295400"/>
          </a:xfrm>
        </p:spPr>
        <p:txBody>
          <a:bodyPr>
            <a:normAutofit fontScale="90000"/>
          </a:bodyPr>
          <a:lstStyle/>
          <a:p>
            <a:r>
              <a:rPr lang="en-US" sz="2900" b="1" dirty="0" smtClean="0">
                <a:solidFill>
                  <a:schemeClr val="tx1"/>
                </a:solidFill>
              </a:rPr>
              <a:t>Adolescent Mental Health-Depression in High School Students (Grades 9-12) </a:t>
            </a:r>
            <a:r>
              <a:rPr lang="en-US" sz="2900" b="1" dirty="0"/>
              <a:t>Feeling Sad or </a:t>
            </a:r>
            <a:r>
              <a:rPr lang="en-US" sz="2900" b="1" dirty="0" smtClean="0"/>
              <a:t>Hopeless by </a:t>
            </a:r>
            <a:r>
              <a:rPr lang="en-US" sz="2900" b="1" dirty="0" smtClean="0">
                <a:solidFill>
                  <a:schemeClr val="tx1"/>
                </a:solidFill>
              </a:rPr>
              <a:t>Gender</a:t>
            </a:r>
            <a:r>
              <a:rPr lang="en-US" sz="3300" b="1" dirty="0" smtClean="0">
                <a:solidFill>
                  <a:schemeClr val="tx1"/>
                </a:solidFill>
              </a:rPr>
              <a:t>,</a:t>
            </a:r>
            <a:r>
              <a:rPr lang="en-US" sz="2400" dirty="0" smtClean="0"/>
              <a:t> 2011-13</a:t>
            </a:r>
            <a:r>
              <a:rPr lang="en-US" sz="2200" dirty="0" smtClean="0">
                <a:solidFill>
                  <a:schemeClr val="tx1"/>
                </a:solidFill>
              </a:rPr>
              <a:t/>
            </a:r>
            <a:br>
              <a:rPr lang="en-US" sz="2200" dirty="0" smtClean="0">
                <a:solidFill>
                  <a:schemeClr val="tx1"/>
                </a:solidFill>
              </a:rPr>
            </a:br>
            <a:endParaRPr lang="en-US" sz="2200" dirty="0">
              <a:solidFill>
                <a:schemeClr val="tx1"/>
              </a:solidFill>
            </a:endParaRPr>
          </a:p>
        </p:txBody>
      </p:sp>
      <p:sp>
        <p:nvSpPr>
          <p:cNvPr id="8" name="TextBox 1"/>
          <p:cNvSpPr txBox="1"/>
          <p:nvPr/>
        </p:nvSpPr>
        <p:spPr>
          <a:xfrm>
            <a:off x="1600200" y="6403075"/>
            <a:ext cx="6934200" cy="304800"/>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aseline="0" dirty="0" smtClean="0"/>
              <a:t>Source: Centers for Disease Control &amp; Prevention (CDC). Youth Risk Behavior Survey (YRBS)</a:t>
            </a:r>
            <a:endParaRPr lang="en-US" sz="1200" dirty="0"/>
          </a:p>
        </p:txBody>
      </p:sp>
      <p:graphicFrame>
        <p:nvGraphicFramePr>
          <p:cNvPr id="6" name="Chart 5"/>
          <p:cNvGraphicFramePr>
            <a:graphicFrameLocks/>
          </p:cNvGraphicFramePr>
          <p:nvPr>
            <p:extLst>
              <p:ext uri="{D42A27DB-BD31-4B8C-83A1-F6EECF244321}">
                <p14:modId xmlns:p14="http://schemas.microsoft.com/office/powerpoint/2010/main" val="643849263"/>
              </p:ext>
            </p:extLst>
          </p:nvPr>
        </p:nvGraphicFramePr>
        <p:xfrm>
          <a:off x="838200" y="1828800"/>
          <a:ext cx="74676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61343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6965245" cy="1202485"/>
          </a:xfrm>
        </p:spPr>
        <p:txBody>
          <a:bodyPr>
            <a:normAutofit/>
          </a:bodyPr>
          <a:lstStyle/>
          <a:p>
            <a:r>
              <a:rPr lang="en-US" dirty="0" smtClean="0"/>
              <a:t>Today</a:t>
            </a:r>
            <a:endParaRPr lang="en-US" dirty="0"/>
          </a:p>
        </p:txBody>
      </p:sp>
      <p:sp>
        <p:nvSpPr>
          <p:cNvPr id="3" name="Content Placeholder 2"/>
          <p:cNvSpPr>
            <a:spLocks noGrp="1"/>
          </p:cNvSpPr>
          <p:nvPr>
            <p:ph idx="1"/>
          </p:nvPr>
        </p:nvSpPr>
        <p:spPr>
          <a:xfrm>
            <a:off x="914400" y="1447800"/>
            <a:ext cx="7391400" cy="4648199"/>
          </a:xfrm>
        </p:spPr>
        <p:txBody>
          <a:bodyPr>
            <a:normAutofit/>
          </a:bodyPr>
          <a:lstStyle/>
          <a:p>
            <a:pPr marL="0" indent="0">
              <a:buNone/>
            </a:pPr>
            <a:endParaRPr lang="en-US" sz="4000" dirty="0" smtClean="0"/>
          </a:p>
          <a:p>
            <a:pPr>
              <a:buFont typeface="Arial" panose="020B0604020202020204" pitchFamily="34" charset="0"/>
              <a:buChar char="•"/>
            </a:pPr>
            <a:r>
              <a:rPr lang="en-US" sz="4000" dirty="0" smtClean="0"/>
              <a:t>Brief Data Review</a:t>
            </a:r>
          </a:p>
          <a:p>
            <a:pPr>
              <a:buFont typeface="Arial" panose="020B0604020202020204" pitchFamily="34" charset="0"/>
              <a:buChar char="•"/>
            </a:pPr>
            <a:r>
              <a:rPr lang="en-US" sz="4000" dirty="0" err="1" smtClean="0"/>
              <a:t>CTSA</a:t>
            </a:r>
            <a:r>
              <a:rPr lang="en-US" sz="4000" dirty="0" smtClean="0"/>
              <a:t> Survey Results</a:t>
            </a:r>
          </a:p>
          <a:p>
            <a:pPr>
              <a:buFont typeface="Arial" panose="020B0604020202020204" pitchFamily="34" charset="0"/>
              <a:buChar char="•"/>
            </a:pPr>
            <a:r>
              <a:rPr lang="en-US" sz="4000" dirty="0" smtClean="0"/>
              <a:t>Selecting priorities</a:t>
            </a:r>
          </a:p>
        </p:txBody>
      </p:sp>
    </p:spTree>
    <p:extLst>
      <p:ext uri="{BB962C8B-B14F-4D97-AF65-F5344CB8AC3E}">
        <p14:creationId xmlns:p14="http://schemas.microsoft.com/office/powerpoint/2010/main" val="25531993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1828800" y="2438400"/>
            <a:ext cx="5943600" cy="1981200"/>
          </a:xfrm>
          <a:ln>
            <a:solidFill>
              <a:schemeClr val="tx1"/>
            </a:solidFill>
          </a:ln>
        </p:spPr>
        <p:txBody>
          <a:bodyPr>
            <a:normAutofit/>
          </a:bodyPr>
          <a:lstStyle/>
          <a:p>
            <a:r>
              <a:rPr lang="en-US" sz="3100" b="1" dirty="0" smtClean="0"/>
              <a:t>Chicken pox / vaccine preventable disease rates higher in Charlottesville &amp; Albemarle compared to VA</a:t>
            </a:r>
            <a:endParaRPr lang="en-US" sz="2700" dirty="0"/>
          </a:p>
        </p:txBody>
      </p:sp>
    </p:spTree>
    <p:extLst>
      <p:ext uri="{BB962C8B-B14F-4D97-AF65-F5344CB8AC3E}">
        <p14:creationId xmlns:p14="http://schemas.microsoft.com/office/powerpoint/2010/main" val="32765356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85800" y="533400"/>
            <a:ext cx="7772400" cy="8382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900" b="1" dirty="0" smtClean="0">
                <a:solidFill>
                  <a:prstClr val="black"/>
                </a:solidFill>
              </a:rPr>
              <a:t>Vaccine Preventable Infectious Diseases</a:t>
            </a:r>
          </a:p>
        </p:txBody>
      </p:sp>
      <p:sp>
        <p:nvSpPr>
          <p:cNvPr id="5" name="TextBox 1"/>
          <p:cNvSpPr txBox="1"/>
          <p:nvPr/>
        </p:nvSpPr>
        <p:spPr>
          <a:xfrm>
            <a:off x="152400" y="6403074"/>
            <a:ext cx="8915400" cy="454925"/>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solidFill>
                  <a:prstClr val="black"/>
                </a:solidFill>
              </a:rPr>
              <a:t>Source: Virginia Department of Health. Office of Epidemiology. Reportable Disease Surveillance in Virginia Annual Reports.</a:t>
            </a:r>
            <a:endParaRPr lang="en-US" sz="1200" dirty="0">
              <a:solidFill>
                <a:prstClr val="black"/>
              </a:solidFill>
            </a:endParaRPr>
          </a:p>
        </p:txBody>
      </p:sp>
      <p:graphicFrame>
        <p:nvGraphicFramePr>
          <p:cNvPr id="6" name="Chart 5"/>
          <p:cNvGraphicFramePr>
            <a:graphicFrameLocks/>
          </p:cNvGraphicFramePr>
          <p:nvPr>
            <p:extLst>
              <p:ext uri="{D42A27DB-BD31-4B8C-83A1-F6EECF244321}">
                <p14:modId xmlns:p14="http://schemas.microsoft.com/office/powerpoint/2010/main" val="3443237710"/>
              </p:ext>
            </p:extLst>
          </p:nvPr>
        </p:nvGraphicFramePr>
        <p:xfrm>
          <a:off x="838200" y="1219200"/>
          <a:ext cx="7467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673566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1828800" y="2286000"/>
            <a:ext cx="5943600" cy="1600200"/>
          </a:xfrm>
          <a:ln>
            <a:solidFill>
              <a:schemeClr val="tx1"/>
            </a:solidFill>
          </a:ln>
        </p:spPr>
        <p:txBody>
          <a:bodyPr>
            <a:normAutofit/>
          </a:bodyPr>
          <a:lstStyle/>
          <a:p>
            <a:r>
              <a:rPr lang="en-US" sz="3100" b="1" dirty="0" smtClean="0"/>
              <a:t>HIV incidence-racial disparity</a:t>
            </a:r>
            <a:endParaRPr lang="en-US" sz="2700" dirty="0"/>
          </a:p>
        </p:txBody>
      </p:sp>
    </p:spTree>
    <p:extLst>
      <p:ext uri="{BB962C8B-B14F-4D97-AF65-F5344CB8AC3E}">
        <p14:creationId xmlns:p14="http://schemas.microsoft.com/office/powerpoint/2010/main" val="1118059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762000" y="609600"/>
            <a:ext cx="7620000" cy="609600"/>
          </a:xfrm>
        </p:spPr>
        <p:txBody>
          <a:bodyPr>
            <a:normAutofit/>
          </a:bodyPr>
          <a:lstStyle/>
          <a:p>
            <a:r>
              <a:rPr lang="en-US" sz="2800" b="1" dirty="0" smtClean="0"/>
              <a:t>HIV by Race</a:t>
            </a:r>
            <a:endParaRPr lang="en-US" sz="2400" dirty="0"/>
          </a:p>
        </p:txBody>
      </p:sp>
      <p:sp>
        <p:nvSpPr>
          <p:cNvPr id="7" name="TextBox 1"/>
          <p:cNvSpPr txBox="1"/>
          <p:nvPr/>
        </p:nvSpPr>
        <p:spPr>
          <a:xfrm>
            <a:off x="151263" y="6403073"/>
            <a:ext cx="8915400" cy="454925"/>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solidFill>
                  <a:prstClr val="black"/>
                </a:solidFill>
              </a:rPr>
              <a:t>Source: Virginia Department of Health. Office of Epidemiology. Tables of Selected Reportable Diseases in Virginia by Year of Report. Table 4 for each year.</a:t>
            </a:r>
            <a:endParaRPr lang="en-US" sz="1200" dirty="0">
              <a:solidFill>
                <a:prstClr val="black"/>
              </a:solidFill>
            </a:endParaRPr>
          </a:p>
        </p:txBody>
      </p:sp>
      <p:graphicFrame>
        <p:nvGraphicFramePr>
          <p:cNvPr id="10" name="Chart 9"/>
          <p:cNvGraphicFramePr>
            <a:graphicFrameLocks/>
          </p:cNvGraphicFramePr>
          <p:nvPr>
            <p:extLst>
              <p:ext uri="{D42A27DB-BD31-4B8C-83A1-F6EECF244321}">
                <p14:modId xmlns:p14="http://schemas.microsoft.com/office/powerpoint/2010/main" val="3855525258"/>
              </p:ext>
            </p:extLst>
          </p:nvPr>
        </p:nvGraphicFramePr>
        <p:xfrm>
          <a:off x="838200" y="1219200"/>
          <a:ext cx="7543800"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59651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762000" y="609600"/>
            <a:ext cx="7620000" cy="609600"/>
          </a:xfrm>
        </p:spPr>
        <p:txBody>
          <a:bodyPr>
            <a:normAutofit/>
          </a:bodyPr>
          <a:lstStyle/>
          <a:p>
            <a:r>
              <a:rPr lang="en-US" sz="2800" b="1" dirty="0" smtClean="0"/>
              <a:t>HIV by Race</a:t>
            </a:r>
            <a:endParaRPr lang="en-US" sz="2400" dirty="0"/>
          </a:p>
        </p:txBody>
      </p:sp>
      <p:graphicFrame>
        <p:nvGraphicFramePr>
          <p:cNvPr id="6" name="Chart 5"/>
          <p:cNvGraphicFramePr>
            <a:graphicFrameLocks/>
          </p:cNvGraphicFramePr>
          <p:nvPr>
            <p:extLst>
              <p:ext uri="{D42A27DB-BD31-4B8C-83A1-F6EECF244321}">
                <p14:modId xmlns:p14="http://schemas.microsoft.com/office/powerpoint/2010/main" val="1515933552"/>
              </p:ext>
            </p:extLst>
          </p:nvPr>
        </p:nvGraphicFramePr>
        <p:xfrm>
          <a:off x="838200" y="1143000"/>
          <a:ext cx="74676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p:cNvSpPr txBox="1"/>
          <p:nvPr/>
        </p:nvSpPr>
        <p:spPr>
          <a:xfrm>
            <a:off x="151263" y="6403073"/>
            <a:ext cx="8915400" cy="454925"/>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solidFill>
                  <a:prstClr val="black"/>
                </a:solidFill>
              </a:rPr>
              <a:t>Source: Virginia Department of Health. Office of Epidemiology. Tables of Selected Reportable Diseases in Virginia by Year of Report. Table 4 for each year.</a:t>
            </a:r>
            <a:endParaRPr lang="en-US" sz="1200" dirty="0">
              <a:solidFill>
                <a:prstClr val="black"/>
              </a:solidFill>
            </a:endParaRPr>
          </a:p>
        </p:txBody>
      </p:sp>
    </p:spTree>
    <p:extLst>
      <p:ext uri="{BB962C8B-B14F-4D97-AF65-F5344CB8AC3E}">
        <p14:creationId xmlns:p14="http://schemas.microsoft.com/office/powerpoint/2010/main" val="39102087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1828800" y="2286000"/>
            <a:ext cx="5943600" cy="1600200"/>
          </a:xfrm>
          <a:ln>
            <a:solidFill>
              <a:schemeClr val="tx1"/>
            </a:solidFill>
          </a:ln>
        </p:spPr>
        <p:txBody>
          <a:bodyPr>
            <a:normAutofit/>
          </a:bodyPr>
          <a:lstStyle/>
          <a:p>
            <a:r>
              <a:rPr lang="en-US" sz="3100" b="1" dirty="0" smtClean="0"/>
              <a:t>Cancer Disparities</a:t>
            </a:r>
            <a:endParaRPr lang="en-US" sz="2700" dirty="0"/>
          </a:p>
        </p:txBody>
      </p:sp>
    </p:spTree>
    <p:extLst>
      <p:ext uri="{BB962C8B-B14F-4D97-AF65-F5344CB8AC3E}">
        <p14:creationId xmlns:p14="http://schemas.microsoft.com/office/powerpoint/2010/main" val="13993278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85800" y="533400"/>
            <a:ext cx="7772400" cy="838200"/>
          </a:xfrm>
        </p:spPr>
        <p:txBody>
          <a:bodyPr>
            <a:normAutofit/>
          </a:bodyPr>
          <a:lstStyle/>
          <a:p>
            <a:r>
              <a:rPr lang="en-US" sz="3100" b="1" dirty="0" smtClean="0">
                <a:solidFill>
                  <a:schemeClr val="tx1"/>
                </a:solidFill>
              </a:rPr>
              <a:t>Breast Cancer Incidence by Race</a:t>
            </a:r>
            <a:endParaRPr lang="en-US" sz="2400" dirty="0"/>
          </a:p>
        </p:txBody>
      </p:sp>
      <p:sp>
        <p:nvSpPr>
          <p:cNvPr id="4" name="TextBox 1"/>
          <p:cNvSpPr txBox="1"/>
          <p:nvPr/>
        </p:nvSpPr>
        <p:spPr>
          <a:xfrm>
            <a:off x="685800" y="6313096"/>
            <a:ext cx="7772400" cy="392504"/>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US" sz="1200" i="0" baseline="0" dirty="0" smtClean="0">
                <a:latin typeface="+mn-lt"/>
                <a:ea typeface="+mn-ea"/>
                <a:cs typeface="+mn-cs"/>
              </a:rPr>
              <a:t>Sources</a:t>
            </a:r>
            <a:r>
              <a:rPr lang="en-US" sz="1200" dirty="0" smtClean="0"/>
              <a:t>: Virginia Department of Health. Virginia Cancer Registry. University of Virginia, Department of Public Health Sciences.</a:t>
            </a:r>
            <a:endParaRPr lang="en-US" sz="1200" dirty="0"/>
          </a:p>
        </p:txBody>
      </p:sp>
      <p:graphicFrame>
        <p:nvGraphicFramePr>
          <p:cNvPr id="6" name="Chart 5"/>
          <p:cNvGraphicFramePr>
            <a:graphicFrameLocks/>
          </p:cNvGraphicFramePr>
          <p:nvPr>
            <p:extLst>
              <p:ext uri="{D42A27DB-BD31-4B8C-83A1-F6EECF244321}">
                <p14:modId xmlns:p14="http://schemas.microsoft.com/office/powerpoint/2010/main" val="2662164995"/>
              </p:ext>
            </p:extLst>
          </p:nvPr>
        </p:nvGraphicFramePr>
        <p:xfrm>
          <a:off x="762000" y="1143000"/>
          <a:ext cx="7543800" cy="51700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89610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85800" y="533400"/>
            <a:ext cx="7772400" cy="762000"/>
          </a:xfrm>
        </p:spPr>
        <p:txBody>
          <a:bodyPr>
            <a:normAutofit/>
          </a:bodyPr>
          <a:lstStyle/>
          <a:p>
            <a:r>
              <a:rPr lang="en-US" sz="3100" b="1" dirty="0" smtClean="0">
                <a:solidFill>
                  <a:schemeClr val="tx1"/>
                </a:solidFill>
              </a:rPr>
              <a:t>Prostate Cancer Incidence by Race</a:t>
            </a:r>
            <a:r>
              <a:rPr lang="en-US" sz="2400" dirty="0" smtClean="0"/>
              <a:t> </a:t>
            </a:r>
            <a:endParaRPr lang="en-US" sz="2400" dirty="0"/>
          </a:p>
        </p:txBody>
      </p:sp>
      <p:sp>
        <p:nvSpPr>
          <p:cNvPr id="4" name="TextBox 1"/>
          <p:cNvSpPr txBox="1"/>
          <p:nvPr/>
        </p:nvSpPr>
        <p:spPr>
          <a:xfrm>
            <a:off x="685800" y="6313096"/>
            <a:ext cx="7772400" cy="392504"/>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US" sz="1200" i="0" baseline="0" dirty="0" smtClean="0">
                <a:latin typeface="+mn-lt"/>
                <a:ea typeface="+mn-ea"/>
                <a:cs typeface="+mn-cs"/>
              </a:rPr>
              <a:t>Sources</a:t>
            </a:r>
            <a:r>
              <a:rPr lang="en-US" sz="1200" dirty="0" smtClean="0"/>
              <a:t>: Virginia Department of Health. Virginia Cancer Registry. University of Virginia, Department of Public Health Sciences.</a:t>
            </a:r>
            <a:endParaRPr lang="en-US" sz="1200" dirty="0"/>
          </a:p>
        </p:txBody>
      </p:sp>
      <p:graphicFrame>
        <p:nvGraphicFramePr>
          <p:cNvPr id="6" name="Chart 5"/>
          <p:cNvGraphicFramePr>
            <a:graphicFrameLocks/>
          </p:cNvGraphicFramePr>
          <p:nvPr>
            <p:extLst>
              <p:ext uri="{D42A27DB-BD31-4B8C-83A1-F6EECF244321}">
                <p14:modId xmlns:p14="http://schemas.microsoft.com/office/powerpoint/2010/main" val="793138367"/>
              </p:ext>
            </p:extLst>
          </p:nvPr>
        </p:nvGraphicFramePr>
        <p:xfrm>
          <a:off x="685800" y="1219200"/>
          <a:ext cx="7772400" cy="50938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42072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543800" cy="609600"/>
          </a:xfrm>
        </p:spPr>
        <p:txBody>
          <a:bodyPr>
            <a:normAutofit/>
          </a:bodyPr>
          <a:lstStyle/>
          <a:p>
            <a:r>
              <a:rPr lang="en-US" sz="2400" b="1" dirty="0" smtClean="0"/>
              <a:t>Lung Cancer Incidence by Race</a:t>
            </a:r>
            <a:endParaRPr lang="en-US" sz="2400" b="1" dirty="0"/>
          </a:p>
        </p:txBody>
      </p:sp>
      <p:graphicFrame>
        <p:nvGraphicFramePr>
          <p:cNvPr id="5" name="Chart 4"/>
          <p:cNvGraphicFramePr>
            <a:graphicFrameLocks/>
          </p:cNvGraphicFramePr>
          <p:nvPr>
            <p:extLst>
              <p:ext uri="{D42A27DB-BD31-4B8C-83A1-F6EECF244321}">
                <p14:modId xmlns:p14="http://schemas.microsoft.com/office/powerpoint/2010/main" val="96904024"/>
              </p:ext>
            </p:extLst>
          </p:nvPr>
        </p:nvGraphicFramePr>
        <p:xfrm>
          <a:off x="914400" y="1143000"/>
          <a:ext cx="74676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1"/>
          <p:cNvSpPr txBox="1"/>
          <p:nvPr/>
        </p:nvSpPr>
        <p:spPr>
          <a:xfrm>
            <a:off x="685800" y="6313096"/>
            <a:ext cx="7772400" cy="392504"/>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US" sz="1200" i="0" baseline="0" dirty="0" smtClean="0">
                <a:latin typeface="+mn-lt"/>
                <a:ea typeface="+mn-ea"/>
                <a:cs typeface="+mn-cs"/>
              </a:rPr>
              <a:t>Sources</a:t>
            </a:r>
            <a:r>
              <a:rPr lang="en-US" sz="1200" dirty="0" smtClean="0"/>
              <a:t>: Virginia Department of Health. Virginia Cancer Registry. University of Virginia, Department of Public Health Sciences.</a:t>
            </a:r>
            <a:endParaRPr lang="en-US" sz="1200" dirty="0"/>
          </a:p>
        </p:txBody>
      </p:sp>
    </p:spTree>
    <p:extLst>
      <p:ext uri="{BB962C8B-B14F-4D97-AF65-F5344CB8AC3E}">
        <p14:creationId xmlns:p14="http://schemas.microsoft.com/office/powerpoint/2010/main" val="20188505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609600"/>
            <a:ext cx="7620000" cy="492443"/>
          </a:xfrm>
          <a:prstGeom prst="rect">
            <a:avLst/>
          </a:prstGeom>
        </p:spPr>
        <p:txBody>
          <a:bodyPr wrap="square">
            <a:spAutoFit/>
          </a:bodyPr>
          <a:lstStyle/>
          <a:p>
            <a:pPr algn="ctr"/>
            <a:r>
              <a:rPr lang="en-US" sz="2600" b="1" dirty="0" smtClean="0"/>
              <a:t>Cervical Cancer Incidence</a:t>
            </a:r>
          </a:p>
        </p:txBody>
      </p:sp>
      <p:sp>
        <p:nvSpPr>
          <p:cNvPr id="6" name="TextBox 1"/>
          <p:cNvSpPr txBox="1"/>
          <p:nvPr/>
        </p:nvSpPr>
        <p:spPr>
          <a:xfrm>
            <a:off x="685800" y="6313096"/>
            <a:ext cx="7772400" cy="392504"/>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US" sz="1200" i="0" baseline="0" dirty="0" smtClean="0">
                <a:latin typeface="+mn-lt"/>
                <a:ea typeface="+mn-ea"/>
                <a:cs typeface="+mn-cs"/>
              </a:rPr>
              <a:t>Sources</a:t>
            </a:r>
            <a:r>
              <a:rPr lang="en-US" sz="1200" dirty="0" smtClean="0"/>
              <a:t>: Virginia Department of Health. Virginia Cancer Registry. University of Virginia, Department of Public Health Sciences.</a:t>
            </a:r>
            <a:endParaRPr lang="en-US" sz="1200" dirty="0"/>
          </a:p>
        </p:txBody>
      </p:sp>
      <p:graphicFrame>
        <p:nvGraphicFramePr>
          <p:cNvPr id="8" name="Chart 7"/>
          <p:cNvGraphicFramePr>
            <a:graphicFrameLocks/>
          </p:cNvGraphicFramePr>
          <p:nvPr>
            <p:extLst>
              <p:ext uri="{D42A27DB-BD31-4B8C-83A1-F6EECF244321}">
                <p14:modId xmlns:p14="http://schemas.microsoft.com/office/powerpoint/2010/main" val="724748198"/>
              </p:ext>
            </p:extLst>
          </p:nvPr>
        </p:nvGraphicFramePr>
        <p:xfrm>
          <a:off x="762000" y="990601"/>
          <a:ext cx="7620000" cy="53224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85029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9" name="Rectangle 3"/>
          <p:cNvSpPr>
            <a:spLocks noGrp="1" noChangeArrowheads="1"/>
          </p:cNvSpPr>
          <p:nvPr>
            <p:ph type="ctrTitle"/>
          </p:nvPr>
        </p:nvSpPr>
        <p:spPr>
          <a:xfrm>
            <a:off x="1710266" y="1066800"/>
            <a:ext cx="5723468" cy="457200"/>
          </a:xfrm>
          <a:solidFill>
            <a:schemeClr val="bg1">
              <a:alpha val="58000"/>
            </a:schemeClr>
          </a:solidFill>
          <a:ln w="28575">
            <a:solidFill>
              <a:schemeClr val="tx1"/>
            </a:solidFill>
          </a:ln>
        </p:spPr>
        <p:txBody>
          <a:bodyPr>
            <a:normAutofit/>
          </a:bodyPr>
          <a:lstStyle/>
          <a:p>
            <a:r>
              <a:rPr lang="en-US" sz="2200" dirty="0" smtClean="0">
                <a:solidFill>
                  <a:schemeClr val="tx2"/>
                </a:solidFill>
                <a:latin typeface="+mn-lt"/>
                <a:ea typeface="+mn-ea"/>
                <a:cs typeface="+mn-cs"/>
              </a:rPr>
              <a:t>Topics that Stood Out:</a:t>
            </a:r>
            <a:endParaRPr lang="en-US" sz="2200" dirty="0">
              <a:solidFill>
                <a:schemeClr val="tx2"/>
              </a:solidFill>
              <a:latin typeface="+mn-lt"/>
              <a:ea typeface="+mn-ea"/>
              <a:cs typeface="+mn-cs"/>
            </a:endParaRPr>
          </a:p>
        </p:txBody>
      </p:sp>
      <p:sp>
        <p:nvSpPr>
          <p:cNvPr id="3" name="Rectangle 3"/>
          <p:cNvSpPr txBox="1">
            <a:spLocks noChangeArrowheads="1"/>
          </p:cNvSpPr>
          <p:nvPr/>
        </p:nvSpPr>
        <p:spPr>
          <a:xfrm>
            <a:off x="990600" y="1600200"/>
            <a:ext cx="7162800" cy="4267200"/>
          </a:xfrm>
          <a:prstGeom prst="rect">
            <a:avLst/>
          </a:prstGeom>
          <a:solidFill>
            <a:schemeClr val="bg1">
              <a:alpha val="58000"/>
            </a:schemeClr>
          </a:solidFill>
          <a:ln w="28575">
            <a:solidFill>
              <a:schemeClr val="tx1"/>
            </a:solidFill>
          </a:ln>
        </p:spPr>
        <p:txBody>
          <a:bodyPr vert="horz" lIns="91440" tIns="45720" rIns="91440" bIns="45720" numCol="2" rtlCol="0" anchor="t">
            <a:noAutofit/>
          </a:bodyPr>
          <a:lstStyle>
            <a:lvl1pPr algn="ctr" defTabSz="914400" rtl="0" eaLnBrk="1" latinLnBrk="0" hangingPunct="1">
              <a:spcBef>
                <a:spcPct val="0"/>
              </a:spcBef>
              <a:buNone/>
              <a:defRPr sz="48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gn="l">
              <a:buFont typeface="Arial" panose="020B0604020202020204" pitchFamily="34" charset="0"/>
              <a:buChar char="•"/>
            </a:pPr>
            <a:r>
              <a:rPr lang="en-US" sz="1400" dirty="0" smtClean="0">
                <a:solidFill>
                  <a:schemeClr val="tx2"/>
                </a:solidFill>
                <a:latin typeface="+mn-lt"/>
                <a:ea typeface="+mn-ea"/>
                <a:cs typeface="+mn-cs"/>
              </a:rPr>
              <a:t>Socioeconomics: poverty in Charlottesville &amp; how college students impact poverty in Charlottesville </a:t>
            </a:r>
          </a:p>
          <a:p>
            <a:pPr marL="457200" indent="-457200" algn="l">
              <a:buFont typeface="Arial" panose="020B0604020202020204" pitchFamily="34" charset="0"/>
              <a:buChar char="•"/>
            </a:pPr>
            <a:r>
              <a:rPr lang="en-US" sz="1400" dirty="0" smtClean="0">
                <a:solidFill>
                  <a:schemeClr val="tx2"/>
                </a:solidFill>
                <a:latin typeface="+mn-lt"/>
                <a:ea typeface="+mn-ea"/>
                <a:cs typeface="+mn-cs"/>
              </a:rPr>
              <a:t>Healthcare access indicators</a:t>
            </a:r>
          </a:p>
          <a:p>
            <a:pPr marL="457200" indent="-457200" algn="l">
              <a:buFont typeface="Arial" panose="020B0604020202020204" pitchFamily="34" charset="0"/>
              <a:buChar char="•"/>
            </a:pPr>
            <a:r>
              <a:rPr lang="en-US" sz="1400" dirty="0" smtClean="0">
                <a:solidFill>
                  <a:schemeClr val="tx2"/>
                </a:solidFill>
                <a:latin typeface="+mn-lt"/>
                <a:ea typeface="+mn-ea"/>
                <a:cs typeface="+mn-cs"/>
              </a:rPr>
              <a:t>Housing &amp; Homelessness</a:t>
            </a:r>
          </a:p>
          <a:p>
            <a:pPr marL="457200" indent="-457200" algn="l">
              <a:buFont typeface="Arial" panose="020B0604020202020204" pitchFamily="34" charset="0"/>
              <a:buChar char="•"/>
            </a:pPr>
            <a:r>
              <a:rPr lang="en-US" sz="1400" dirty="0" smtClean="0">
                <a:solidFill>
                  <a:schemeClr val="tx2"/>
                </a:solidFill>
                <a:latin typeface="+mn-lt"/>
                <a:ea typeface="+mn-ea"/>
                <a:cs typeface="+mn-cs"/>
              </a:rPr>
              <a:t>Alcohol related MV crashes / fatalities</a:t>
            </a:r>
          </a:p>
          <a:p>
            <a:pPr marL="457200" indent="-457200" algn="l">
              <a:buFont typeface="Arial" panose="020B0604020202020204" pitchFamily="34" charset="0"/>
              <a:buChar char="•"/>
            </a:pPr>
            <a:r>
              <a:rPr lang="en-US" sz="1400" dirty="0" smtClean="0">
                <a:solidFill>
                  <a:schemeClr val="tx2"/>
                </a:solidFill>
                <a:latin typeface="+mn-lt"/>
                <a:ea typeface="+mn-ea"/>
                <a:cs typeface="+mn-cs"/>
              </a:rPr>
              <a:t>Depression-in youth and the gender difference</a:t>
            </a:r>
          </a:p>
          <a:p>
            <a:pPr marL="457200" indent="-457200" algn="l">
              <a:buFont typeface="Arial" panose="020B0604020202020204" pitchFamily="34" charset="0"/>
              <a:buChar char="•"/>
            </a:pPr>
            <a:r>
              <a:rPr lang="en-US" sz="1400" dirty="0" smtClean="0">
                <a:solidFill>
                  <a:schemeClr val="tx2"/>
                </a:solidFill>
                <a:latin typeface="+mn-lt"/>
                <a:ea typeface="+mn-ea"/>
                <a:cs typeface="+mn-cs"/>
              </a:rPr>
              <a:t>911 calls and mental health issues (frequent callers having mental health not medical issues )</a:t>
            </a:r>
          </a:p>
          <a:p>
            <a:pPr marL="457200" indent="-457200" algn="l">
              <a:buFont typeface="Arial" panose="020B0604020202020204" pitchFamily="34" charset="0"/>
              <a:buChar char="•"/>
            </a:pPr>
            <a:r>
              <a:rPr lang="en-US" sz="1400" dirty="0" smtClean="0">
                <a:solidFill>
                  <a:schemeClr val="tx2"/>
                </a:solidFill>
                <a:latin typeface="+mn-lt"/>
                <a:ea typeface="+mn-ea"/>
                <a:cs typeface="+mn-cs"/>
              </a:rPr>
              <a:t>Chicken pox / vaccine preventable disease rates higher in Charlottesville &amp; Albemarle compared to VA</a:t>
            </a:r>
          </a:p>
          <a:p>
            <a:pPr marL="457200" indent="-457200" algn="l">
              <a:buFont typeface="Arial" panose="020B0604020202020204" pitchFamily="34" charset="0"/>
              <a:buChar char="•"/>
            </a:pPr>
            <a:r>
              <a:rPr lang="en-US" sz="1400" dirty="0" smtClean="0">
                <a:solidFill>
                  <a:schemeClr val="tx2"/>
                </a:solidFill>
                <a:latin typeface="+mn-lt"/>
                <a:ea typeface="+mn-ea"/>
                <a:cs typeface="+mn-cs"/>
              </a:rPr>
              <a:t>HIV incidence-racial disparity</a:t>
            </a:r>
          </a:p>
          <a:p>
            <a:pPr marL="457200" indent="-457200" algn="l">
              <a:buFont typeface="Arial" panose="020B0604020202020204" pitchFamily="34" charset="0"/>
              <a:buChar char="•"/>
            </a:pPr>
            <a:r>
              <a:rPr lang="en-US" sz="1400" dirty="0" smtClean="0">
                <a:solidFill>
                  <a:schemeClr val="tx2"/>
                </a:solidFill>
                <a:latin typeface="+mn-lt"/>
                <a:ea typeface="+mn-ea"/>
                <a:cs typeface="+mn-cs"/>
              </a:rPr>
              <a:t>Cancer disparities</a:t>
            </a:r>
          </a:p>
          <a:p>
            <a:pPr marL="457200" indent="-457200" algn="l">
              <a:buFont typeface="Arial" panose="020B0604020202020204" pitchFamily="34" charset="0"/>
              <a:buChar char="•"/>
            </a:pPr>
            <a:r>
              <a:rPr lang="en-US" sz="1400" dirty="0" smtClean="0">
                <a:solidFill>
                  <a:schemeClr val="tx2"/>
                </a:solidFill>
                <a:latin typeface="+mn-lt"/>
                <a:ea typeface="+mn-ea"/>
                <a:cs typeface="+mn-cs"/>
              </a:rPr>
              <a:t>Heroin/opioid use</a:t>
            </a:r>
          </a:p>
          <a:p>
            <a:pPr marL="457200" indent="-457200" algn="l">
              <a:buFont typeface="Arial" panose="020B0604020202020204" pitchFamily="34" charset="0"/>
              <a:buChar char="•"/>
            </a:pPr>
            <a:r>
              <a:rPr lang="en-US" sz="1400" dirty="0" smtClean="0">
                <a:solidFill>
                  <a:schemeClr val="tx2"/>
                </a:solidFill>
                <a:latin typeface="+mn-lt"/>
                <a:ea typeface="+mn-ea"/>
                <a:cs typeface="+mn-cs"/>
              </a:rPr>
              <a:t>PQI rates higher in Charlottesville than Albemarle</a:t>
            </a:r>
          </a:p>
          <a:p>
            <a:pPr marL="457200" indent="-457200" algn="l">
              <a:buFont typeface="Arial" panose="020B0604020202020204" pitchFamily="34" charset="0"/>
              <a:buChar char="•"/>
            </a:pPr>
            <a:r>
              <a:rPr lang="en-US" sz="1400" dirty="0" smtClean="0">
                <a:solidFill>
                  <a:schemeClr val="tx2"/>
                </a:solidFill>
                <a:latin typeface="+mn-lt"/>
                <a:ea typeface="+mn-ea"/>
                <a:cs typeface="+mn-cs"/>
              </a:rPr>
              <a:t>HIV incidence-racial disparity</a:t>
            </a:r>
          </a:p>
          <a:p>
            <a:pPr marL="457200" indent="-457200" algn="l">
              <a:buFont typeface="Arial" panose="020B0604020202020204" pitchFamily="34" charset="0"/>
              <a:buChar char="•"/>
            </a:pPr>
            <a:r>
              <a:rPr lang="en-US" sz="1400" dirty="0" smtClean="0">
                <a:solidFill>
                  <a:schemeClr val="tx2"/>
                </a:solidFill>
                <a:latin typeface="+mn-lt"/>
                <a:ea typeface="+mn-ea"/>
                <a:cs typeface="+mn-cs"/>
              </a:rPr>
              <a:t>Cancer disparities</a:t>
            </a:r>
          </a:p>
          <a:p>
            <a:pPr marL="457200" indent="-457200" algn="l">
              <a:buFont typeface="Arial" panose="020B0604020202020204" pitchFamily="34" charset="0"/>
              <a:buChar char="•"/>
            </a:pPr>
            <a:r>
              <a:rPr lang="en-US" sz="1400" dirty="0" smtClean="0">
                <a:solidFill>
                  <a:schemeClr val="tx2"/>
                </a:solidFill>
                <a:latin typeface="+mn-lt"/>
                <a:ea typeface="+mn-ea"/>
                <a:cs typeface="+mn-cs"/>
              </a:rPr>
              <a:t>Heroin/Opioid Use</a:t>
            </a:r>
          </a:p>
          <a:p>
            <a:pPr marL="457200" indent="-457200" algn="l">
              <a:buFont typeface="Arial" panose="020B0604020202020204" pitchFamily="34" charset="0"/>
              <a:buChar char="•"/>
            </a:pPr>
            <a:r>
              <a:rPr lang="en-US" sz="1400" dirty="0" smtClean="0">
                <a:solidFill>
                  <a:schemeClr val="tx2"/>
                </a:solidFill>
                <a:latin typeface="+mn-lt"/>
                <a:ea typeface="+mn-ea"/>
                <a:cs typeface="+mn-cs"/>
              </a:rPr>
              <a:t>PQI Rates higher in Charlottesville than Albemarle</a:t>
            </a:r>
          </a:p>
          <a:p>
            <a:pPr marL="457200" indent="-457200" algn="l">
              <a:buFont typeface="Arial" panose="020B0604020202020204" pitchFamily="34" charset="0"/>
              <a:buChar char="•"/>
            </a:pPr>
            <a:r>
              <a:rPr lang="en-US" sz="1400" dirty="0" smtClean="0">
                <a:solidFill>
                  <a:schemeClr val="tx2"/>
                </a:solidFill>
                <a:latin typeface="+mn-lt"/>
                <a:ea typeface="+mn-ea"/>
                <a:cs typeface="+mn-cs"/>
              </a:rPr>
              <a:t>Diabetes ACS rate in Charlottesville</a:t>
            </a:r>
          </a:p>
          <a:p>
            <a:pPr marL="457200" indent="-457200" algn="l">
              <a:buFont typeface="Arial" panose="020B0604020202020204" pitchFamily="34" charset="0"/>
              <a:buChar char="•"/>
            </a:pPr>
            <a:endParaRPr lang="en-US" sz="1400" dirty="0" smtClean="0">
              <a:solidFill>
                <a:schemeClr val="tx2"/>
              </a:solidFill>
              <a:latin typeface="+mn-lt"/>
              <a:ea typeface="+mn-ea"/>
              <a:cs typeface="+mn-cs"/>
            </a:endParaRPr>
          </a:p>
          <a:p>
            <a:pPr marL="457200" indent="-457200" algn="l">
              <a:buFont typeface="Arial" panose="020B0604020202020204" pitchFamily="34" charset="0"/>
              <a:buChar char="•"/>
            </a:pPr>
            <a:endParaRPr lang="en-US" sz="1400" dirty="0" smtClean="0">
              <a:solidFill>
                <a:schemeClr val="tx2"/>
              </a:solidFill>
              <a:latin typeface="+mn-lt"/>
              <a:ea typeface="+mn-ea"/>
              <a:cs typeface="+mn-cs"/>
            </a:endParaRPr>
          </a:p>
        </p:txBody>
      </p:sp>
    </p:spTree>
    <p:extLst>
      <p:ext uri="{BB962C8B-B14F-4D97-AF65-F5344CB8AC3E}">
        <p14:creationId xmlns:p14="http://schemas.microsoft.com/office/powerpoint/2010/main" val="40370605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609600"/>
            <a:ext cx="7620000" cy="492443"/>
          </a:xfrm>
          <a:prstGeom prst="rect">
            <a:avLst/>
          </a:prstGeom>
        </p:spPr>
        <p:txBody>
          <a:bodyPr wrap="square">
            <a:spAutoFit/>
          </a:bodyPr>
          <a:lstStyle/>
          <a:p>
            <a:pPr algn="ctr"/>
            <a:r>
              <a:rPr lang="en-US" sz="2600" b="1" dirty="0" smtClean="0"/>
              <a:t>Skin Cancer (Melanoma) Incidence</a:t>
            </a:r>
          </a:p>
        </p:txBody>
      </p:sp>
      <p:graphicFrame>
        <p:nvGraphicFramePr>
          <p:cNvPr id="7" name="Chart 6"/>
          <p:cNvGraphicFramePr>
            <a:graphicFrameLocks/>
          </p:cNvGraphicFramePr>
          <p:nvPr>
            <p:extLst>
              <p:ext uri="{D42A27DB-BD31-4B8C-83A1-F6EECF244321}">
                <p14:modId xmlns:p14="http://schemas.microsoft.com/office/powerpoint/2010/main" val="2422290159"/>
              </p:ext>
            </p:extLst>
          </p:nvPr>
        </p:nvGraphicFramePr>
        <p:xfrm>
          <a:off x="762000" y="1102043"/>
          <a:ext cx="7620000" cy="507015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4786952" y="4800600"/>
            <a:ext cx="1143000" cy="461665"/>
          </a:xfrm>
          <a:prstGeom prst="rect">
            <a:avLst/>
          </a:prstGeom>
          <a:solidFill>
            <a:schemeClr val="accent3">
              <a:lumMod val="60000"/>
              <a:lumOff val="40000"/>
            </a:schemeClr>
          </a:solidFill>
          <a:scene3d>
            <a:camera prst="orthographicFront"/>
            <a:lightRig rig="threePt" dir="t"/>
          </a:scene3d>
          <a:sp3d>
            <a:bevelT/>
          </a:sp3d>
        </p:spPr>
        <p:txBody>
          <a:bodyPr wrap="square" rtlCol="0">
            <a:spAutoFit/>
          </a:bodyPr>
          <a:lstStyle/>
          <a:p>
            <a:r>
              <a:rPr lang="en-US" sz="1200" dirty="0" smtClean="0"/>
              <a:t>Data suppressed</a:t>
            </a:r>
            <a:endParaRPr lang="en-US" sz="1200" dirty="0"/>
          </a:p>
        </p:txBody>
      </p:sp>
      <p:sp>
        <p:nvSpPr>
          <p:cNvPr id="8" name="TextBox 1"/>
          <p:cNvSpPr txBox="1"/>
          <p:nvPr/>
        </p:nvSpPr>
        <p:spPr>
          <a:xfrm>
            <a:off x="685800" y="6313096"/>
            <a:ext cx="7772400" cy="392504"/>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a:pPr>
            <a:r>
              <a:rPr lang="en-US" sz="1200" i="0" baseline="0" dirty="0" smtClean="0">
                <a:latin typeface="+mn-lt"/>
                <a:ea typeface="+mn-ea"/>
                <a:cs typeface="+mn-cs"/>
              </a:rPr>
              <a:t>Sources</a:t>
            </a:r>
            <a:r>
              <a:rPr lang="en-US" sz="1200" dirty="0" smtClean="0"/>
              <a:t>: Virginia Department of Health. Virginia Cancer Registry. University of Virginia, Department of Public Health Sciences.</a:t>
            </a:r>
            <a:endParaRPr lang="en-US" sz="1200" dirty="0"/>
          </a:p>
        </p:txBody>
      </p:sp>
    </p:spTree>
    <p:extLst>
      <p:ext uri="{BB962C8B-B14F-4D97-AF65-F5344CB8AC3E}">
        <p14:creationId xmlns:p14="http://schemas.microsoft.com/office/powerpoint/2010/main" val="24359238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685800" y="685800"/>
            <a:ext cx="7659512" cy="685800"/>
          </a:xfrm>
        </p:spPr>
        <p:txBody>
          <a:bodyPr>
            <a:normAutofit/>
          </a:bodyPr>
          <a:lstStyle/>
          <a:p>
            <a:r>
              <a:rPr lang="en-US" sz="3600" b="1" dirty="0" smtClean="0">
                <a:solidFill>
                  <a:schemeClr val="tx2"/>
                </a:solidFill>
              </a:rPr>
              <a:t>Cancer-Related Deaths by Race</a:t>
            </a:r>
            <a:endParaRPr lang="en-US" sz="2800" dirty="0" smtClean="0">
              <a:solidFill>
                <a:schemeClr val="tx2"/>
              </a:solidFill>
            </a:endParaRPr>
          </a:p>
        </p:txBody>
      </p:sp>
      <p:graphicFrame>
        <p:nvGraphicFramePr>
          <p:cNvPr id="5" name="Chart 4"/>
          <p:cNvGraphicFramePr>
            <a:graphicFrameLocks/>
          </p:cNvGraphicFramePr>
          <p:nvPr>
            <p:extLst>
              <p:ext uri="{D42A27DB-BD31-4B8C-83A1-F6EECF244321}">
                <p14:modId xmlns:p14="http://schemas.microsoft.com/office/powerpoint/2010/main" val="1275981430"/>
              </p:ext>
            </p:extLst>
          </p:nvPr>
        </p:nvGraphicFramePr>
        <p:xfrm>
          <a:off x="762000" y="1295400"/>
          <a:ext cx="76962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p:cNvSpPr txBox="1"/>
          <p:nvPr/>
        </p:nvSpPr>
        <p:spPr>
          <a:xfrm>
            <a:off x="0" y="6400800"/>
            <a:ext cx="9144000" cy="457199"/>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aseline="0" dirty="0" smtClean="0"/>
              <a:t>Source: Virginia Department of Health,</a:t>
            </a:r>
            <a:r>
              <a:rPr lang="en-US" sz="1200" dirty="0" smtClean="0"/>
              <a:t> Division of Health Statistics for years 2000-2010</a:t>
            </a:r>
            <a:r>
              <a:rPr lang="en-US" sz="1200" dirty="0"/>
              <a:t>. Centers for Disease Control and Prevention, National Center for Health Statistics</a:t>
            </a:r>
            <a:r>
              <a:rPr lang="en-US" sz="1200" dirty="0" smtClean="0"/>
              <a:t>. CDC Online WONDER database for years 2011-13.</a:t>
            </a:r>
            <a:endParaRPr lang="en-US" sz="1200" dirty="0"/>
          </a:p>
        </p:txBody>
      </p:sp>
    </p:spTree>
    <p:extLst>
      <p:ext uri="{BB962C8B-B14F-4D97-AF65-F5344CB8AC3E}">
        <p14:creationId xmlns:p14="http://schemas.microsoft.com/office/powerpoint/2010/main" val="2567607468"/>
      </p:ext>
    </p:extLst>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1828800" y="2667000"/>
            <a:ext cx="5943600" cy="1371600"/>
          </a:xfrm>
          <a:ln>
            <a:solidFill>
              <a:schemeClr val="tx1"/>
            </a:solidFill>
          </a:ln>
        </p:spPr>
        <p:txBody>
          <a:bodyPr>
            <a:normAutofit/>
          </a:bodyPr>
          <a:lstStyle/>
          <a:p>
            <a:r>
              <a:rPr lang="en-US" sz="3100" b="1" dirty="0" smtClean="0"/>
              <a:t>Heroin / Opioid Use</a:t>
            </a:r>
            <a:endParaRPr lang="en-US" sz="2000" dirty="0"/>
          </a:p>
        </p:txBody>
      </p:sp>
    </p:spTree>
    <p:extLst>
      <p:ext uri="{BB962C8B-B14F-4D97-AF65-F5344CB8AC3E}">
        <p14:creationId xmlns:p14="http://schemas.microsoft.com/office/powerpoint/2010/main" val="11971937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838200" y="533400"/>
            <a:ext cx="7315200" cy="990918"/>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3600" dirty="0">
              <a:solidFill>
                <a:schemeClr val="tx2"/>
              </a:solidFill>
            </a:endParaRPr>
          </a:p>
        </p:txBody>
      </p:sp>
      <p:graphicFrame>
        <p:nvGraphicFramePr>
          <p:cNvPr id="5" name="Content Placeholder 5"/>
          <p:cNvGraphicFramePr>
            <a:graphicFrameLocks/>
          </p:cNvGraphicFramePr>
          <p:nvPr>
            <p:extLst>
              <p:ext uri="{D42A27DB-BD31-4B8C-83A1-F6EECF244321}">
                <p14:modId xmlns:p14="http://schemas.microsoft.com/office/powerpoint/2010/main" val="4067250790"/>
              </p:ext>
            </p:extLst>
          </p:nvPr>
        </p:nvGraphicFramePr>
        <p:xfrm>
          <a:off x="762000" y="609600"/>
          <a:ext cx="7495504" cy="5562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98978" y="6477709"/>
            <a:ext cx="2339422" cy="246221"/>
          </a:xfrm>
          <a:prstGeom prst="rect">
            <a:avLst/>
          </a:prstGeom>
          <a:solidFill>
            <a:schemeClr val="bg1"/>
          </a:solidFill>
        </p:spPr>
        <p:txBody>
          <a:bodyPr wrap="square" rtlCol="0">
            <a:spAutoFit/>
          </a:bodyPr>
          <a:lstStyle/>
          <a:p>
            <a:pPr algn="r"/>
            <a:r>
              <a:rPr lang="en-US" sz="1000" dirty="0" smtClean="0"/>
              <a:t>Slide from CMHWC Presentation</a:t>
            </a:r>
            <a:endParaRPr lang="en-US" sz="1000" dirty="0"/>
          </a:p>
        </p:txBody>
      </p:sp>
    </p:spTree>
    <p:extLst>
      <p:ext uri="{BB962C8B-B14F-4D97-AF65-F5344CB8AC3E}">
        <p14:creationId xmlns:p14="http://schemas.microsoft.com/office/powerpoint/2010/main" val="18120919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6457341"/>
            <a:ext cx="7803204" cy="246221"/>
          </a:xfrm>
          <a:prstGeom prst="rect">
            <a:avLst/>
          </a:prstGeom>
          <a:solidFill>
            <a:schemeClr val="bg1"/>
          </a:solidFill>
        </p:spPr>
        <p:txBody>
          <a:bodyPr wrap="square" rtlCol="0">
            <a:spAutoFit/>
          </a:bodyPr>
          <a:lstStyle/>
          <a:p>
            <a:pPr algn="r"/>
            <a:r>
              <a:rPr lang="en-US" sz="1000" dirty="0" smtClean="0"/>
              <a:t>Source: Virginia Department of Health, Division of Surveillance and Investigation, Enhanced Surveillance Monthly Report </a:t>
            </a:r>
            <a:endParaRPr lang="en-US" sz="1000" dirty="0"/>
          </a:p>
        </p:txBody>
      </p:sp>
      <p:pic>
        <p:nvPicPr>
          <p:cNvPr id="4" name="Picture 3"/>
          <p:cNvPicPr>
            <a:picLocks noChangeAspect="1"/>
          </p:cNvPicPr>
          <p:nvPr/>
        </p:nvPicPr>
        <p:blipFill>
          <a:blip r:embed="rId2"/>
          <a:stretch>
            <a:fillRect/>
          </a:stretch>
        </p:blipFill>
        <p:spPr>
          <a:xfrm>
            <a:off x="152400" y="92746"/>
            <a:ext cx="8872851" cy="6296862"/>
          </a:xfrm>
          <a:prstGeom prst="rect">
            <a:avLst/>
          </a:prstGeom>
        </p:spPr>
      </p:pic>
    </p:spTree>
    <p:extLst>
      <p:ext uri="{BB962C8B-B14F-4D97-AF65-F5344CB8AC3E}">
        <p14:creationId xmlns:p14="http://schemas.microsoft.com/office/powerpoint/2010/main" val="23453981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408005370"/>
              </p:ext>
            </p:extLst>
          </p:nvPr>
        </p:nvGraphicFramePr>
        <p:xfrm>
          <a:off x="762000" y="762000"/>
          <a:ext cx="7620000" cy="545782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85800" y="6457341"/>
            <a:ext cx="7803204" cy="246221"/>
          </a:xfrm>
          <a:prstGeom prst="rect">
            <a:avLst/>
          </a:prstGeom>
          <a:solidFill>
            <a:schemeClr val="bg1"/>
          </a:solidFill>
        </p:spPr>
        <p:txBody>
          <a:bodyPr wrap="square" rtlCol="0">
            <a:spAutoFit/>
          </a:bodyPr>
          <a:lstStyle/>
          <a:p>
            <a:pPr algn="r"/>
            <a:r>
              <a:rPr lang="en-US" sz="1000" dirty="0" smtClean="0"/>
              <a:t>Source: Virginia Department of Health, Division of Surveillance and Investigation, Enhanced Surveillance Monthly Report </a:t>
            </a:r>
            <a:endParaRPr lang="en-US" sz="1000" dirty="0"/>
          </a:p>
        </p:txBody>
      </p:sp>
    </p:spTree>
    <p:extLst>
      <p:ext uri="{BB962C8B-B14F-4D97-AF65-F5344CB8AC3E}">
        <p14:creationId xmlns:p14="http://schemas.microsoft.com/office/powerpoint/2010/main" val="18540071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845171587"/>
              </p:ext>
            </p:extLst>
          </p:nvPr>
        </p:nvGraphicFramePr>
        <p:xfrm>
          <a:off x="762000" y="762000"/>
          <a:ext cx="7620000" cy="54102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98978" y="6477709"/>
            <a:ext cx="2872822" cy="246221"/>
          </a:xfrm>
          <a:prstGeom prst="rect">
            <a:avLst/>
          </a:prstGeom>
          <a:solidFill>
            <a:schemeClr val="bg1"/>
          </a:solidFill>
        </p:spPr>
        <p:txBody>
          <a:bodyPr wrap="square" rtlCol="0">
            <a:spAutoFit/>
          </a:bodyPr>
          <a:lstStyle/>
          <a:p>
            <a:pPr algn="r"/>
            <a:r>
              <a:rPr lang="en-US" sz="1000" dirty="0" smtClean="0"/>
              <a:t>Slide from CMHWC Presentation on 5-26-16</a:t>
            </a:r>
            <a:endParaRPr lang="en-US" sz="1000" dirty="0"/>
          </a:p>
        </p:txBody>
      </p:sp>
    </p:spTree>
    <p:extLst>
      <p:ext uri="{BB962C8B-B14F-4D97-AF65-F5344CB8AC3E}">
        <p14:creationId xmlns:p14="http://schemas.microsoft.com/office/powerpoint/2010/main" val="23121820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162800" cy="1371600"/>
          </a:xfrm>
        </p:spPr>
        <p:txBody>
          <a:bodyPr>
            <a:normAutofit/>
          </a:bodyPr>
          <a:lstStyle/>
          <a:p>
            <a:r>
              <a:rPr lang="en-US" sz="3500" dirty="0" smtClean="0"/>
              <a:t>Prescription Drug Misuse is Prevalent</a:t>
            </a:r>
            <a:endParaRPr lang="en-US" sz="3500" dirty="0"/>
          </a:p>
        </p:txBody>
      </p:sp>
      <p:sp>
        <p:nvSpPr>
          <p:cNvPr id="3" name="Content Placeholder 2"/>
          <p:cNvSpPr>
            <a:spLocks noGrp="1"/>
          </p:cNvSpPr>
          <p:nvPr>
            <p:ph idx="1"/>
          </p:nvPr>
        </p:nvSpPr>
        <p:spPr>
          <a:xfrm>
            <a:off x="4495799" y="1828800"/>
            <a:ext cx="3855465" cy="4144963"/>
          </a:xfrm>
        </p:spPr>
        <p:txBody>
          <a:bodyPr>
            <a:normAutofit/>
          </a:bodyPr>
          <a:lstStyle/>
          <a:p>
            <a:pPr marL="0" indent="0" algn="ctr">
              <a:buNone/>
            </a:pPr>
            <a:r>
              <a:rPr lang="en-US" sz="2800" b="1" dirty="0" smtClean="0"/>
              <a:t>1 in 6 </a:t>
            </a:r>
          </a:p>
          <a:p>
            <a:pPr marL="0" indent="0" algn="ctr">
              <a:buNone/>
            </a:pPr>
            <a:r>
              <a:rPr lang="en-US" sz="2800" dirty="0"/>
              <a:t>H</a:t>
            </a:r>
            <a:r>
              <a:rPr lang="en-US" sz="2800" dirty="0" smtClean="0"/>
              <a:t>igh </a:t>
            </a:r>
            <a:r>
              <a:rPr lang="en-US" sz="2800" dirty="0"/>
              <a:t>S</a:t>
            </a:r>
            <a:r>
              <a:rPr lang="en-US" sz="2800" dirty="0" smtClean="0"/>
              <a:t>chool youth in Region 10 </a:t>
            </a:r>
          </a:p>
          <a:p>
            <a:pPr marL="0" indent="0" algn="ctr">
              <a:buNone/>
            </a:pPr>
            <a:r>
              <a:rPr lang="en-US" sz="2800" dirty="0" smtClean="0"/>
              <a:t>reported </a:t>
            </a:r>
          </a:p>
          <a:p>
            <a:pPr marL="0" indent="0" algn="ctr">
              <a:buNone/>
            </a:pPr>
            <a:r>
              <a:rPr lang="en-US" sz="2800" b="1" dirty="0" smtClean="0"/>
              <a:t>taking prescription drugs without a doctor’s prescription</a:t>
            </a:r>
            <a:endParaRPr lang="en-US" sz="2800" b="1" dirty="0"/>
          </a:p>
        </p:txBody>
      </p:sp>
      <p:sp>
        <p:nvSpPr>
          <p:cNvPr id="11" name="TextBox 10"/>
          <p:cNvSpPr txBox="1"/>
          <p:nvPr/>
        </p:nvSpPr>
        <p:spPr>
          <a:xfrm>
            <a:off x="5791200" y="6465142"/>
            <a:ext cx="2627679" cy="246221"/>
          </a:xfrm>
          <a:prstGeom prst="rect">
            <a:avLst/>
          </a:prstGeom>
          <a:solidFill>
            <a:schemeClr val="bg1"/>
          </a:solidFill>
        </p:spPr>
        <p:txBody>
          <a:bodyPr wrap="square" rtlCol="0">
            <a:spAutoFit/>
          </a:bodyPr>
          <a:lstStyle/>
          <a:p>
            <a:pPr algn="r"/>
            <a:r>
              <a:rPr lang="en-US" sz="1000" dirty="0"/>
              <a:t>Source: </a:t>
            </a:r>
            <a:r>
              <a:rPr lang="en-US" sz="1000" dirty="0" smtClean="0"/>
              <a:t>VACSB Atlas, 2014 Youth BRFSS</a:t>
            </a:r>
            <a:endParaRPr lang="en-US" sz="1000" dirty="0"/>
          </a:p>
        </p:txBody>
      </p:sp>
      <p:grpSp>
        <p:nvGrpSpPr>
          <p:cNvPr id="4" name="Group 3"/>
          <p:cNvGrpSpPr/>
          <p:nvPr/>
        </p:nvGrpSpPr>
        <p:grpSpPr>
          <a:xfrm>
            <a:off x="838200" y="2438400"/>
            <a:ext cx="3607905" cy="1981200"/>
            <a:chOff x="368004" y="2411230"/>
            <a:chExt cx="3460482" cy="1452616"/>
          </a:xfrm>
        </p:grpSpPr>
        <p:pic>
          <p:nvPicPr>
            <p:cNvPr id="5" name="Picture 3" descr="C:\Users\kendallr\AppData\Local\Microsoft\Windows\Temporary Internet Files\Content.IE5\ZSJ5D6I8\PngMedium-Stick-figure-male-2-11608[1].gif"/>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95086" y="2411230"/>
              <a:ext cx="533400" cy="14502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kendallr\AppData\Local\Microsoft\Windows\Temporary Internet Files\Content.IE5\ZSJ5D6I8\PngMedium-Stick-figure-male-2-11608[1].gif"/>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79297" y="2413638"/>
              <a:ext cx="600782" cy="14502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kendallr\AppData\Local\Microsoft\Windows\Temporary Internet Files\Content.IE5\ZSJ5D6I8\PngMedium-Stick-figure-male-2-11608[1].gif"/>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8004" y="2416046"/>
              <a:ext cx="64281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kendallr\AppData\Local\Microsoft\Windows\Temporary Internet Files\Content.IE5\ZSJ5D6I8\PngMedium-Stick-figure-male-2-11608[1].gif"/>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85623" y="2413638"/>
              <a:ext cx="655122" cy="1447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kendallr\AppData\Local\Microsoft\Windows\Temporary Internet Files\Content.IE5\ZSJ5D6I8\PngMedium-Stick-figure-male-2-11608[1].gif"/>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90697" y="2413638"/>
              <a:ext cx="588600" cy="145020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Users\kendallr\AppData\Local\Microsoft\Windows\Temporary Internet Files\Content.IE5\ZSJ5D6I8\PngMedium-Stick-figure-male-2-11608[1].gif"/>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02034" y="2411230"/>
              <a:ext cx="642810" cy="1447800"/>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Box 12"/>
          <p:cNvSpPr txBox="1"/>
          <p:nvPr/>
        </p:nvSpPr>
        <p:spPr>
          <a:xfrm>
            <a:off x="98978" y="6477709"/>
            <a:ext cx="2872822" cy="246221"/>
          </a:xfrm>
          <a:prstGeom prst="rect">
            <a:avLst/>
          </a:prstGeom>
          <a:solidFill>
            <a:schemeClr val="bg1"/>
          </a:solidFill>
        </p:spPr>
        <p:txBody>
          <a:bodyPr wrap="square" rtlCol="0">
            <a:spAutoFit/>
          </a:bodyPr>
          <a:lstStyle/>
          <a:p>
            <a:pPr algn="r"/>
            <a:r>
              <a:rPr lang="en-US" sz="1000" dirty="0" smtClean="0"/>
              <a:t>Slide from CMHWC Presentation on 5-26-16</a:t>
            </a:r>
            <a:endParaRPr lang="en-US" sz="1000" dirty="0"/>
          </a:p>
        </p:txBody>
      </p:sp>
    </p:spTree>
    <p:extLst>
      <p:ext uri="{BB962C8B-B14F-4D97-AF65-F5344CB8AC3E}">
        <p14:creationId xmlns:p14="http://schemas.microsoft.com/office/powerpoint/2010/main" val="39849350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1828800" y="2438400"/>
            <a:ext cx="5943600" cy="1828800"/>
          </a:xfrm>
          <a:ln>
            <a:solidFill>
              <a:schemeClr val="tx1"/>
            </a:solidFill>
          </a:ln>
        </p:spPr>
        <p:txBody>
          <a:bodyPr>
            <a:normAutofit/>
          </a:bodyPr>
          <a:lstStyle/>
          <a:p>
            <a:r>
              <a:rPr lang="en-US" sz="3100" b="1" dirty="0" smtClean="0"/>
              <a:t>PQI Rates-</a:t>
            </a:r>
            <a:br>
              <a:rPr lang="en-US" sz="3100" b="1" dirty="0" smtClean="0"/>
            </a:br>
            <a:r>
              <a:rPr lang="en-US" sz="2200" b="1" dirty="0" smtClean="0"/>
              <a:t>Higher in Charlottesville than Albemarle</a:t>
            </a:r>
            <a:endParaRPr lang="en-US" sz="2200" dirty="0"/>
          </a:p>
        </p:txBody>
      </p:sp>
    </p:spTree>
    <p:extLst>
      <p:ext uri="{BB962C8B-B14F-4D97-AF65-F5344CB8AC3E}">
        <p14:creationId xmlns:p14="http://schemas.microsoft.com/office/powerpoint/2010/main" val="11971937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62000" y="609600"/>
            <a:ext cx="7620000" cy="685800"/>
          </a:xfrm>
        </p:spPr>
        <p:txBody>
          <a:bodyPr>
            <a:normAutofit fontScale="90000"/>
          </a:bodyPr>
          <a:lstStyle/>
          <a:p>
            <a:r>
              <a:rPr lang="en-US" sz="2800" b="1" dirty="0" smtClean="0"/>
              <a:t>Prevention Quality Indicator (PQI) Hospital Discharges</a:t>
            </a:r>
            <a:endParaRPr lang="en-US" sz="2400" dirty="0"/>
          </a:p>
        </p:txBody>
      </p:sp>
      <p:sp>
        <p:nvSpPr>
          <p:cNvPr id="5" name="TextBox 1"/>
          <p:cNvSpPr txBox="1"/>
          <p:nvPr/>
        </p:nvSpPr>
        <p:spPr>
          <a:xfrm>
            <a:off x="0" y="6431577"/>
            <a:ext cx="9144000" cy="426423"/>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solidFill>
                  <a:prstClr val="black"/>
                </a:solidFill>
              </a:rPr>
              <a:t>Source</a:t>
            </a:r>
            <a:r>
              <a:rPr lang="en-US" sz="1200" dirty="0">
                <a:solidFill>
                  <a:prstClr val="black"/>
                </a:solidFill>
              </a:rPr>
              <a:t>: Virginia Atlas of Community Health. Behavioral Health Hospital Discharge Profile (January 1-December 21, 2012).  Accessed at www.AtlasVA.org.</a:t>
            </a:r>
            <a:r>
              <a:rPr lang="en-US" sz="1200" dirty="0" smtClean="0">
                <a:solidFill>
                  <a:prstClr val="black"/>
                </a:solidFill>
              </a:rPr>
              <a:t> </a:t>
            </a:r>
            <a:endParaRPr lang="en-US" sz="1200"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3057912801"/>
              </p:ext>
            </p:extLst>
          </p:nvPr>
        </p:nvGraphicFramePr>
        <p:xfrm>
          <a:off x="762000" y="1295400"/>
          <a:ext cx="7696200" cy="4953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12187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1828800" y="2590800"/>
            <a:ext cx="5943600" cy="1828800"/>
          </a:xfrm>
          <a:ln>
            <a:solidFill>
              <a:schemeClr val="tx1"/>
            </a:solidFill>
          </a:ln>
        </p:spPr>
        <p:txBody>
          <a:bodyPr>
            <a:normAutofit fontScale="90000"/>
          </a:bodyPr>
          <a:lstStyle/>
          <a:p>
            <a:r>
              <a:rPr lang="en-US" sz="3200" b="1" dirty="0" smtClean="0">
                <a:solidFill>
                  <a:schemeClr val="tx2"/>
                </a:solidFill>
              </a:rPr>
              <a:t>Socioeconomics-</a:t>
            </a:r>
            <a:br>
              <a:rPr lang="en-US" sz="3200" b="1" dirty="0" smtClean="0">
                <a:solidFill>
                  <a:schemeClr val="tx2"/>
                </a:solidFill>
              </a:rPr>
            </a:br>
            <a:r>
              <a:rPr lang="en-US" sz="2400" b="1" dirty="0" smtClean="0">
                <a:solidFill>
                  <a:schemeClr val="tx2"/>
                </a:solidFill>
              </a:rPr>
              <a:t>Poverty in Charlottesville and how students impact poverty in Charlottesville</a:t>
            </a:r>
            <a:r>
              <a:rPr lang="en-US" sz="2400" b="1" dirty="0">
                <a:solidFill>
                  <a:schemeClr val="tx2"/>
                </a:solidFill>
              </a:rPr>
              <a:t/>
            </a:r>
            <a:br>
              <a:rPr lang="en-US" sz="2400" b="1" dirty="0">
                <a:solidFill>
                  <a:schemeClr val="tx2"/>
                </a:solidFill>
              </a:rPr>
            </a:br>
            <a:endParaRPr lang="en-US" sz="2400" b="1" dirty="0"/>
          </a:p>
        </p:txBody>
      </p:sp>
    </p:spTree>
    <p:extLst>
      <p:ext uri="{BB962C8B-B14F-4D97-AF65-F5344CB8AC3E}">
        <p14:creationId xmlns:p14="http://schemas.microsoft.com/office/powerpoint/2010/main" val="21444978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1828800" y="2819400"/>
            <a:ext cx="5943600" cy="762000"/>
          </a:xfrm>
          <a:ln>
            <a:solidFill>
              <a:schemeClr val="tx1"/>
            </a:solidFill>
          </a:ln>
        </p:spPr>
        <p:txBody>
          <a:bodyPr>
            <a:normAutofit fontScale="90000"/>
          </a:bodyPr>
          <a:lstStyle/>
          <a:p>
            <a:r>
              <a:rPr lang="en-US" sz="3100" b="1" dirty="0" smtClean="0"/>
              <a:t>Diabetes ACS Rate in Charlottesville</a:t>
            </a:r>
            <a:endParaRPr lang="en-US" sz="2700" dirty="0"/>
          </a:p>
        </p:txBody>
      </p:sp>
    </p:spTree>
    <p:extLst>
      <p:ext uri="{BB962C8B-B14F-4D97-AF65-F5344CB8AC3E}">
        <p14:creationId xmlns:p14="http://schemas.microsoft.com/office/powerpoint/2010/main" val="7477250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
          <p:cNvSpPr txBox="1"/>
          <p:nvPr/>
        </p:nvSpPr>
        <p:spPr>
          <a:xfrm>
            <a:off x="3927388" y="6510807"/>
            <a:ext cx="5216611" cy="319818"/>
          </a:xfrm>
          <a:prstGeom prst="rect">
            <a:avLst/>
          </a:prstGeom>
          <a:solidFill>
            <a:schemeClr val="bg1"/>
          </a:solidFill>
          <a:ln>
            <a:solidFill>
              <a:schemeClr val="accent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dirty="0" smtClean="0">
                <a:solidFill>
                  <a:prstClr val="black"/>
                </a:solidFill>
              </a:rPr>
              <a:t>Source</a:t>
            </a:r>
            <a:r>
              <a:rPr lang="en-US" sz="1200" dirty="0">
                <a:solidFill>
                  <a:prstClr val="black"/>
                </a:solidFill>
              </a:rPr>
              <a:t>: </a:t>
            </a:r>
            <a:r>
              <a:rPr lang="en-US" sz="1200" dirty="0" smtClean="0">
                <a:solidFill>
                  <a:prstClr val="black"/>
                </a:solidFill>
              </a:rPr>
              <a:t>Virginia Department of Health, Division of Population Health.</a:t>
            </a:r>
            <a:endParaRPr lang="en-US" sz="1200" dirty="0">
              <a:solidFill>
                <a:prstClr val="black"/>
              </a:solidFill>
            </a:endParaRPr>
          </a:p>
        </p:txBody>
      </p:sp>
      <p:sp>
        <p:nvSpPr>
          <p:cNvPr id="4" name="Rectangle 2"/>
          <p:cNvSpPr>
            <a:spLocks noGrp="1" noChangeArrowheads="1"/>
          </p:cNvSpPr>
          <p:nvPr>
            <p:ph type="title"/>
          </p:nvPr>
        </p:nvSpPr>
        <p:spPr>
          <a:xfrm>
            <a:off x="762000" y="609600"/>
            <a:ext cx="7620000" cy="685800"/>
          </a:xfrm>
        </p:spPr>
        <p:txBody>
          <a:bodyPr>
            <a:normAutofit fontScale="90000"/>
          </a:bodyPr>
          <a:lstStyle/>
          <a:p>
            <a:r>
              <a:rPr lang="en-US" sz="2800" b="1" dirty="0" smtClean="0"/>
              <a:t>ACS Hospitalizations</a:t>
            </a:r>
            <a:br>
              <a:rPr lang="en-US" sz="2800" b="1" dirty="0" smtClean="0"/>
            </a:br>
            <a:r>
              <a:rPr lang="en-US" sz="2000" b="1" dirty="0" smtClean="0"/>
              <a:t>Diabetes (Type 2) Hospitalization </a:t>
            </a:r>
            <a:r>
              <a:rPr lang="en-US" sz="2000" b="1" dirty="0"/>
              <a:t>Rate per 10,000 Population, 2013</a:t>
            </a:r>
            <a:endParaRPr lang="en-US" sz="2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371600"/>
            <a:ext cx="7023400" cy="479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13431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762000" y="2286000"/>
            <a:ext cx="7620000" cy="1143000"/>
          </a:xfrm>
        </p:spPr>
        <p:txBody>
          <a:bodyPr>
            <a:noAutofit/>
          </a:bodyPr>
          <a:lstStyle/>
          <a:p>
            <a:r>
              <a:rPr lang="en-US" sz="4800" b="1" dirty="0" smtClean="0">
                <a:solidFill>
                  <a:schemeClr val="tx1"/>
                </a:solidFill>
              </a:rPr>
              <a:t>Questions ?</a:t>
            </a:r>
            <a:endParaRPr lang="en-US" sz="4800" dirty="0">
              <a:solidFill>
                <a:schemeClr val="tx1"/>
              </a:solidFill>
            </a:endParaRPr>
          </a:p>
        </p:txBody>
      </p:sp>
      <p:sp>
        <p:nvSpPr>
          <p:cNvPr id="5" name="Rectangle 2"/>
          <p:cNvSpPr txBox="1">
            <a:spLocks noChangeArrowheads="1"/>
          </p:cNvSpPr>
          <p:nvPr/>
        </p:nvSpPr>
        <p:spPr>
          <a:xfrm>
            <a:off x="729343" y="4876800"/>
            <a:ext cx="7620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smtClean="0"/>
              <a:t>Contact Info:</a:t>
            </a:r>
          </a:p>
          <a:p>
            <a:r>
              <a:rPr lang="en-US" sz="2400" dirty="0" smtClean="0"/>
              <a:t>Jillian Regan, MPH</a:t>
            </a:r>
          </a:p>
          <a:p>
            <a:r>
              <a:rPr lang="en-US" sz="2400" dirty="0" smtClean="0">
                <a:hlinkClick r:id="rId2"/>
              </a:rPr>
              <a:t>Jillian.Regan@vdh.virginia.gov</a:t>
            </a:r>
            <a:endParaRPr lang="en-US" sz="2400" dirty="0" smtClean="0"/>
          </a:p>
        </p:txBody>
      </p:sp>
    </p:spTree>
    <p:extLst>
      <p:ext uri="{BB962C8B-B14F-4D97-AF65-F5344CB8AC3E}">
        <p14:creationId xmlns:p14="http://schemas.microsoft.com/office/powerpoint/2010/main" val="968909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1828800" y="2362200"/>
            <a:ext cx="5943600" cy="1219200"/>
          </a:xfrm>
          <a:ln>
            <a:solidFill>
              <a:schemeClr val="tx1"/>
            </a:solidFill>
          </a:ln>
        </p:spPr>
        <p:txBody>
          <a:bodyPr>
            <a:normAutofit/>
          </a:bodyPr>
          <a:lstStyle/>
          <a:p>
            <a:r>
              <a:rPr lang="en-US" sz="3200" b="1" dirty="0" smtClean="0">
                <a:solidFill>
                  <a:schemeClr val="tx2"/>
                </a:solidFill>
              </a:rPr>
              <a:t>Healthcare access indicators</a:t>
            </a:r>
            <a:endParaRPr lang="en-US" sz="2700" b="1" dirty="0"/>
          </a:p>
        </p:txBody>
      </p:sp>
    </p:spTree>
    <p:extLst>
      <p:ext uri="{BB962C8B-B14F-4D97-AF65-F5344CB8AC3E}">
        <p14:creationId xmlns:p14="http://schemas.microsoft.com/office/powerpoint/2010/main" val="24160312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1828800" y="2362200"/>
            <a:ext cx="5943600" cy="1219200"/>
          </a:xfrm>
          <a:ln>
            <a:solidFill>
              <a:schemeClr val="tx1"/>
            </a:solidFill>
          </a:ln>
        </p:spPr>
        <p:txBody>
          <a:bodyPr>
            <a:normAutofit/>
          </a:bodyPr>
          <a:lstStyle/>
          <a:p>
            <a:r>
              <a:rPr lang="en-US" sz="3200" b="1" dirty="0" smtClean="0">
                <a:solidFill>
                  <a:schemeClr val="tx2"/>
                </a:solidFill>
              </a:rPr>
              <a:t>Housing &amp; Homelessness</a:t>
            </a:r>
            <a:r>
              <a:rPr lang="en-US" sz="3200" b="1" dirty="0">
                <a:solidFill>
                  <a:schemeClr val="tx2"/>
                </a:solidFill>
              </a:rPr>
              <a:t/>
            </a:r>
            <a:br>
              <a:rPr lang="en-US" sz="3200" b="1" dirty="0">
                <a:solidFill>
                  <a:schemeClr val="tx2"/>
                </a:solidFill>
              </a:rPr>
            </a:br>
            <a:endParaRPr lang="en-US" sz="2700" b="1" dirty="0"/>
          </a:p>
        </p:txBody>
      </p:sp>
    </p:spTree>
    <p:extLst>
      <p:ext uri="{BB962C8B-B14F-4D97-AF65-F5344CB8AC3E}">
        <p14:creationId xmlns:p14="http://schemas.microsoft.com/office/powerpoint/2010/main" val="10124574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838200" y="609600"/>
            <a:ext cx="7391400" cy="457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200" b="1" dirty="0" smtClean="0"/>
              <a:t>Median Year Housing Units Were Built</a:t>
            </a:r>
            <a:endParaRPr lang="en-US" sz="2200" dirty="0"/>
          </a:p>
        </p:txBody>
      </p:sp>
      <p:sp>
        <p:nvSpPr>
          <p:cNvPr id="4" name="Rectangle 3"/>
          <p:cNvSpPr txBox="1">
            <a:spLocks noChangeArrowheads="1"/>
          </p:cNvSpPr>
          <p:nvPr/>
        </p:nvSpPr>
        <p:spPr>
          <a:xfrm>
            <a:off x="823415" y="3124200"/>
            <a:ext cx="7391400" cy="533400"/>
          </a:xfrm>
          <a:prstGeom prst="rect">
            <a:avLst/>
          </a:prstGeom>
        </p:spPr>
        <p:txBody>
          <a:bodyP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t>Percent of Housing Units Built in Each Time Period</a:t>
            </a:r>
            <a:r>
              <a:rPr lang="en-US" sz="2200" dirty="0" smtClean="0"/>
              <a:t>, </a:t>
            </a:r>
          </a:p>
          <a:p>
            <a:r>
              <a:rPr lang="en-US" sz="2900" dirty="0" smtClean="0"/>
              <a:t>before 1960-after 2010</a:t>
            </a:r>
            <a:endParaRPr lang="en-US" sz="2900" dirty="0"/>
          </a:p>
        </p:txBody>
      </p:sp>
      <p:sp>
        <p:nvSpPr>
          <p:cNvPr id="6" name="Text Box 7"/>
          <p:cNvSpPr txBox="1">
            <a:spLocks noChangeArrowheads="1"/>
          </p:cNvSpPr>
          <p:nvPr/>
        </p:nvSpPr>
        <p:spPr bwMode="auto">
          <a:xfrm>
            <a:off x="685800" y="6477000"/>
            <a:ext cx="76962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 Community Commons Community Health Assessment Indicators Report: Physical Environment </a:t>
            </a:r>
          </a:p>
        </p:txBody>
      </p:sp>
      <p:graphicFrame>
        <p:nvGraphicFramePr>
          <p:cNvPr id="7" name="Chart 6"/>
          <p:cNvGraphicFramePr>
            <a:graphicFrameLocks/>
          </p:cNvGraphicFramePr>
          <p:nvPr>
            <p:extLst>
              <p:ext uri="{D42A27DB-BD31-4B8C-83A1-F6EECF244321}">
                <p14:modId xmlns:p14="http://schemas.microsoft.com/office/powerpoint/2010/main" val="113104762"/>
              </p:ext>
            </p:extLst>
          </p:nvPr>
        </p:nvGraphicFramePr>
        <p:xfrm>
          <a:off x="838200" y="3657600"/>
          <a:ext cx="7543800" cy="2590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Diagram 7"/>
          <p:cNvGraphicFramePr/>
          <p:nvPr>
            <p:extLst>
              <p:ext uri="{D42A27DB-BD31-4B8C-83A1-F6EECF244321}">
                <p14:modId xmlns:p14="http://schemas.microsoft.com/office/powerpoint/2010/main" val="24827188"/>
              </p:ext>
            </p:extLst>
          </p:nvPr>
        </p:nvGraphicFramePr>
        <p:xfrm>
          <a:off x="823415" y="1066800"/>
          <a:ext cx="7543800" cy="19226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81711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11163374"/>
              </p:ext>
            </p:extLst>
          </p:nvPr>
        </p:nvGraphicFramePr>
        <p:xfrm>
          <a:off x="838200" y="1219200"/>
          <a:ext cx="7543800" cy="182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3"/>
          <p:cNvSpPr txBox="1">
            <a:spLocks noChangeArrowheads="1"/>
          </p:cNvSpPr>
          <p:nvPr/>
        </p:nvSpPr>
        <p:spPr>
          <a:xfrm>
            <a:off x="838200" y="609600"/>
            <a:ext cx="7391400" cy="609600"/>
          </a:xfrm>
          <a:prstGeom prst="rect">
            <a:avLst/>
          </a:prstGeom>
        </p:spPr>
        <p:txBody>
          <a:bodyP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dirty="0" smtClean="0"/>
              <a:t>HUD-Assisted Housing Units</a:t>
            </a:r>
            <a:r>
              <a:rPr lang="en-US" sz="2800" dirty="0" smtClean="0"/>
              <a:t>, </a:t>
            </a:r>
          </a:p>
          <a:p>
            <a:r>
              <a:rPr lang="en-US" sz="2600" dirty="0" smtClean="0"/>
              <a:t>Rate per 10,000 Housing Units, 2013</a:t>
            </a:r>
            <a:endParaRPr lang="en-US" sz="2600" dirty="0"/>
          </a:p>
        </p:txBody>
      </p:sp>
      <p:sp>
        <p:nvSpPr>
          <p:cNvPr id="6" name="Text Box 7"/>
          <p:cNvSpPr txBox="1">
            <a:spLocks noChangeArrowheads="1"/>
          </p:cNvSpPr>
          <p:nvPr/>
        </p:nvSpPr>
        <p:spPr bwMode="auto">
          <a:xfrm>
            <a:off x="685800" y="6477000"/>
            <a:ext cx="76962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 Community Commons Community Health Assessment Indicators Report: Physical Environment </a:t>
            </a:r>
          </a:p>
        </p:txBody>
      </p:sp>
      <p:graphicFrame>
        <p:nvGraphicFramePr>
          <p:cNvPr id="8" name="Chart 7"/>
          <p:cNvGraphicFramePr>
            <a:graphicFrameLocks/>
          </p:cNvGraphicFramePr>
          <p:nvPr>
            <p:extLst>
              <p:ext uri="{D42A27DB-BD31-4B8C-83A1-F6EECF244321}">
                <p14:modId xmlns:p14="http://schemas.microsoft.com/office/powerpoint/2010/main" val="3692738967"/>
              </p:ext>
            </p:extLst>
          </p:nvPr>
        </p:nvGraphicFramePr>
        <p:xfrm>
          <a:off x="838200" y="3048000"/>
          <a:ext cx="7543800" cy="31242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958488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75155649"/>
              </p:ext>
            </p:extLst>
          </p:nvPr>
        </p:nvGraphicFramePr>
        <p:xfrm>
          <a:off x="838200" y="1524000"/>
          <a:ext cx="7543800" cy="152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3"/>
          <p:cNvSpPr txBox="1">
            <a:spLocks noChangeArrowheads="1"/>
          </p:cNvSpPr>
          <p:nvPr/>
        </p:nvSpPr>
        <p:spPr>
          <a:xfrm>
            <a:off x="838200" y="609600"/>
            <a:ext cx="7391400" cy="914400"/>
          </a:xfrm>
          <a:prstGeom prst="rect">
            <a:avLst/>
          </a:prstGeom>
        </p:spPr>
        <p:txBody>
          <a:bodyP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100" b="1" dirty="0" smtClean="0"/>
              <a:t>Substandard Housing Units</a:t>
            </a:r>
            <a:r>
              <a:rPr lang="en-US" sz="5100" dirty="0" smtClean="0"/>
              <a:t>, </a:t>
            </a:r>
          </a:p>
          <a:p>
            <a:r>
              <a:rPr lang="en-US" sz="4500" dirty="0" smtClean="0"/>
              <a:t>Percent Occupied Housing Units with </a:t>
            </a:r>
            <a:r>
              <a:rPr lang="en-US" sz="4500" dirty="0"/>
              <a:t>O</a:t>
            </a:r>
            <a:r>
              <a:rPr lang="en-US" sz="4500" dirty="0" smtClean="0"/>
              <a:t>ne or More Substandard Conditions, 2009-13</a:t>
            </a:r>
            <a:endParaRPr lang="en-US" sz="4500" dirty="0"/>
          </a:p>
        </p:txBody>
      </p:sp>
      <p:sp>
        <p:nvSpPr>
          <p:cNvPr id="6" name="Text Box 7"/>
          <p:cNvSpPr txBox="1">
            <a:spLocks noChangeArrowheads="1"/>
          </p:cNvSpPr>
          <p:nvPr/>
        </p:nvSpPr>
        <p:spPr bwMode="auto">
          <a:xfrm>
            <a:off x="685800" y="6477000"/>
            <a:ext cx="7696200" cy="27699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r">
              <a:spcBef>
                <a:spcPct val="50000"/>
              </a:spcBef>
            </a:pPr>
            <a:r>
              <a:rPr lang="en-US" sz="1200" dirty="0"/>
              <a:t>Source: Community Commons Community Health Assessment Indicators Report: Physical Environment </a:t>
            </a:r>
          </a:p>
        </p:txBody>
      </p:sp>
      <p:graphicFrame>
        <p:nvGraphicFramePr>
          <p:cNvPr id="7" name="Chart 6"/>
          <p:cNvGraphicFramePr>
            <a:graphicFrameLocks/>
          </p:cNvGraphicFramePr>
          <p:nvPr>
            <p:extLst>
              <p:ext uri="{D42A27DB-BD31-4B8C-83A1-F6EECF244321}">
                <p14:modId xmlns:p14="http://schemas.microsoft.com/office/powerpoint/2010/main" val="1184056570"/>
              </p:ext>
            </p:extLst>
          </p:nvPr>
        </p:nvGraphicFramePr>
        <p:xfrm>
          <a:off x="838200" y="3048000"/>
          <a:ext cx="7543800" cy="31242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3407980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1206</TotalTime>
  <Words>1458</Words>
  <Application>Microsoft Office PowerPoint</Application>
  <PresentationFormat>On-screen Show (4:3)</PresentationFormat>
  <Paragraphs>192</Paragraphs>
  <Slides>42</Slides>
  <Notes>31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Pushpin</vt:lpstr>
      <vt:lpstr>Improving Community Health  through Planning and Partnerships</vt:lpstr>
      <vt:lpstr>Today</vt:lpstr>
      <vt:lpstr>Topics that Stood Out:</vt:lpstr>
      <vt:lpstr>Socioeconomics- Poverty in Charlottesville and how students impact poverty in Charlottesville </vt:lpstr>
      <vt:lpstr>Healthcare access indicators</vt:lpstr>
      <vt:lpstr>Housing &amp; Homelessness </vt:lpstr>
      <vt:lpstr>PowerPoint Presentation</vt:lpstr>
      <vt:lpstr>PowerPoint Presentation</vt:lpstr>
      <vt:lpstr>PowerPoint Presentation</vt:lpstr>
      <vt:lpstr>Albemarle &amp; Charlottesville National Citizen Survey Results</vt:lpstr>
      <vt:lpstr> Homelessness in TJHD, 2004-15 </vt:lpstr>
      <vt:lpstr> Homelessness in TJHD, 2015 </vt:lpstr>
      <vt:lpstr> Homelessness in TJHD, 2015 </vt:lpstr>
      <vt:lpstr>Alcohol-related car crashes &amp; fatalities</vt:lpstr>
      <vt:lpstr>    Percent of Motor Vehicle Crashes that were Alcohol-Related by Place of Occurrence, 3 Year Averages, 2000-13</vt:lpstr>
      <vt:lpstr>    Percent of Motor Vehicle Fatalities that were Alcohol-Related by Place of Occurrence, 3 Year Averages, 2000-13</vt:lpstr>
      <vt:lpstr>Depression- In youth and the gender difference</vt:lpstr>
      <vt:lpstr>Adolescent Mental Health- in High School Students (Grades 9-12) Feeling Sad or Hopeless, 2011-13 </vt:lpstr>
      <vt:lpstr>Adolescent Mental Health-Depression in High School Students (Grades 9-12) Feeling Sad or Hopeless by Gender, 2011-13 </vt:lpstr>
      <vt:lpstr>Chicken pox / vaccine preventable disease rates higher in Charlottesville &amp; Albemarle compared to VA</vt:lpstr>
      <vt:lpstr>PowerPoint Presentation</vt:lpstr>
      <vt:lpstr>HIV incidence-racial disparity</vt:lpstr>
      <vt:lpstr>HIV by Race</vt:lpstr>
      <vt:lpstr>HIV by Race</vt:lpstr>
      <vt:lpstr>Cancer Disparities</vt:lpstr>
      <vt:lpstr>Breast Cancer Incidence by Race</vt:lpstr>
      <vt:lpstr>Prostate Cancer Incidence by Race </vt:lpstr>
      <vt:lpstr>Lung Cancer Incidence by Race</vt:lpstr>
      <vt:lpstr>PowerPoint Presentation</vt:lpstr>
      <vt:lpstr>PowerPoint Presentation</vt:lpstr>
      <vt:lpstr>Cancer-Related Deaths by Race</vt:lpstr>
      <vt:lpstr>Heroin / Opioid Use</vt:lpstr>
      <vt:lpstr>PowerPoint Presentation</vt:lpstr>
      <vt:lpstr>PowerPoint Presentation</vt:lpstr>
      <vt:lpstr>PowerPoint Presentation</vt:lpstr>
      <vt:lpstr>PowerPoint Presentation</vt:lpstr>
      <vt:lpstr>Prescription Drug Misuse is Prevalent</vt:lpstr>
      <vt:lpstr>PQI Rates- Higher in Charlottesville than Albemarle</vt:lpstr>
      <vt:lpstr>Prevention Quality Indicator (PQI) Hospital Discharges</vt:lpstr>
      <vt:lpstr>Diabetes ACS Rate in Charlottesville</vt:lpstr>
      <vt:lpstr>ACS Hospitalizations Diabetes (Type 2) Hospitalization Rate per 10,000 Population, 2013</vt:lpstr>
      <vt:lpstr>Questions ?</vt:lpstr>
    </vt:vector>
  </TitlesOfParts>
  <Company>Virginia IT Infrastructure Partnership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Community Health  through Planning and Partnerships</dc:title>
  <dc:creator>Jillian Regan</dc:creator>
  <cp:lastModifiedBy>Jillian Regan</cp:lastModifiedBy>
  <cp:revision>116</cp:revision>
  <dcterms:created xsi:type="dcterms:W3CDTF">2016-05-02T13:41:56Z</dcterms:created>
  <dcterms:modified xsi:type="dcterms:W3CDTF">2016-09-14T15:21:51Z</dcterms:modified>
</cp:coreProperties>
</file>