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6.xml" ContentType="application/vnd.openxmlformats-officedocument.drawingml.chart+xml"/>
  <Override PartName="/ppt/notesSlides/notesSlide3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charts/chart2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1.xml" ContentType="application/vnd.openxmlformats-officedocument.drawingml.chart+xml"/>
  <Override PartName="/ppt/notesSlides/notesSlide36.xml" ContentType="application/vnd.openxmlformats-officedocument.presentationml.notesSlide+xml"/>
  <Override PartName="/ppt/charts/chart2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3.xml" ContentType="application/vnd.openxmlformats-officedocument.drawingml.chart+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4.xml" ContentType="application/vnd.openxmlformats-officedocument.drawingml.chart+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5.xml" ContentType="application/vnd.openxmlformats-officedocument.drawingml.chart+xml"/>
  <Override PartName="/ppt/notesSlides/notesSlide41.xml" ContentType="application/vnd.openxmlformats-officedocument.presentationml.notesSlide+xml"/>
  <Override PartName="/ppt/charts/chart26.xml" ContentType="application/vnd.openxmlformats-officedocument.drawingml.chart+xml"/>
  <Override PartName="/ppt/notesSlides/notesSlide42.xml" ContentType="application/vnd.openxmlformats-officedocument.presentationml.notesSlide+xml"/>
  <Override PartName="/ppt/charts/chart27.xml" ContentType="application/vnd.openxmlformats-officedocument.drawingml.chart+xml"/>
  <Override PartName="/ppt/notesSlides/notesSlide43.xml" ContentType="application/vnd.openxmlformats-officedocument.presentationml.notesSlide+xml"/>
  <Override PartName="/ppt/charts/chart2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9.xml" ContentType="application/vnd.openxmlformats-officedocument.drawingml.chart+xml"/>
  <Override PartName="/ppt/notesSlides/notesSlide49.xml" ContentType="application/vnd.openxmlformats-officedocument.presentationml.notesSlide+xml"/>
  <Override PartName="/ppt/charts/chart30.xml" ContentType="application/vnd.openxmlformats-officedocument.drawingml.chart+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2"/>
  </p:notesMasterIdLst>
  <p:sldIdLst>
    <p:sldId id="256" r:id="rId2"/>
    <p:sldId id="306" r:id="rId3"/>
    <p:sldId id="308" r:id="rId4"/>
    <p:sldId id="309" r:id="rId5"/>
    <p:sldId id="310" r:id="rId6"/>
    <p:sldId id="312" r:id="rId7"/>
    <p:sldId id="316" r:id="rId8"/>
    <p:sldId id="313" r:id="rId9"/>
    <p:sldId id="315" r:id="rId10"/>
    <p:sldId id="314" r:id="rId11"/>
    <p:sldId id="311" r:id="rId12"/>
    <p:sldId id="259" r:id="rId13"/>
    <p:sldId id="260" r:id="rId14"/>
    <p:sldId id="261" r:id="rId15"/>
    <p:sldId id="339" r:id="rId16"/>
    <p:sldId id="338" r:id="rId17"/>
    <p:sldId id="262" r:id="rId18"/>
    <p:sldId id="329" r:id="rId19"/>
    <p:sldId id="330" r:id="rId20"/>
    <p:sldId id="340" r:id="rId21"/>
    <p:sldId id="341" r:id="rId22"/>
    <p:sldId id="265" r:id="rId23"/>
    <p:sldId id="274" r:id="rId24"/>
    <p:sldId id="331" r:id="rId25"/>
    <p:sldId id="318" r:id="rId26"/>
    <p:sldId id="270" r:id="rId27"/>
    <p:sldId id="266" r:id="rId28"/>
    <p:sldId id="317" r:id="rId29"/>
    <p:sldId id="267" r:id="rId30"/>
    <p:sldId id="268" r:id="rId31"/>
    <p:sldId id="334" r:id="rId32"/>
    <p:sldId id="358" r:id="rId33"/>
    <p:sldId id="275" r:id="rId34"/>
    <p:sldId id="327" r:id="rId35"/>
    <p:sldId id="332" r:id="rId36"/>
    <p:sldId id="333" r:id="rId37"/>
    <p:sldId id="276" r:id="rId38"/>
    <p:sldId id="277" r:id="rId39"/>
    <p:sldId id="343" r:id="rId40"/>
    <p:sldId id="279" r:id="rId41"/>
    <p:sldId id="280" r:id="rId42"/>
    <p:sldId id="281" r:id="rId43"/>
    <p:sldId id="344" r:id="rId44"/>
    <p:sldId id="282" r:id="rId45"/>
    <p:sldId id="335" r:id="rId46"/>
    <p:sldId id="336" r:id="rId47"/>
    <p:sldId id="356" r:id="rId48"/>
    <p:sldId id="353" r:id="rId49"/>
    <p:sldId id="355" r:id="rId50"/>
    <p:sldId id="337" r:id="rId51"/>
    <p:sldId id="342" r:id="rId52"/>
    <p:sldId id="283" r:id="rId53"/>
    <p:sldId id="284" r:id="rId54"/>
    <p:sldId id="319" r:id="rId55"/>
    <p:sldId id="320" r:id="rId56"/>
    <p:sldId id="345" r:id="rId57"/>
    <p:sldId id="324" r:id="rId58"/>
    <p:sldId id="325" r:id="rId59"/>
    <p:sldId id="326" r:id="rId60"/>
    <p:sldId id="263" r:id="rId61"/>
    <p:sldId id="346" r:id="rId62"/>
    <p:sldId id="357" r:id="rId63"/>
    <p:sldId id="347" r:id="rId64"/>
    <p:sldId id="354" r:id="rId65"/>
    <p:sldId id="348" r:id="rId66"/>
    <p:sldId id="349" r:id="rId67"/>
    <p:sldId id="351" r:id="rId68"/>
    <p:sldId id="350" r:id="rId69"/>
    <p:sldId id="352" r:id="rId70"/>
    <p:sldId id="30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9343D4-2118-4F85-997C-1C85156EC513}">
          <p14:sldIdLst>
            <p14:sldId id="256"/>
            <p14:sldId id="306"/>
            <p14:sldId id="308"/>
            <p14:sldId id="309"/>
            <p14:sldId id="310"/>
            <p14:sldId id="312"/>
            <p14:sldId id="316"/>
            <p14:sldId id="313"/>
            <p14:sldId id="315"/>
            <p14:sldId id="314"/>
            <p14:sldId id="311"/>
            <p14:sldId id="259"/>
            <p14:sldId id="260"/>
            <p14:sldId id="261"/>
            <p14:sldId id="339"/>
            <p14:sldId id="338"/>
            <p14:sldId id="262"/>
            <p14:sldId id="329"/>
            <p14:sldId id="330"/>
            <p14:sldId id="340"/>
            <p14:sldId id="341"/>
            <p14:sldId id="265"/>
            <p14:sldId id="274"/>
            <p14:sldId id="331"/>
            <p14:sldId id="318"/>
            <p14:sldId id="270"/>
            <p14:sldId id="266"/>
            <p14:sldId id="317"/>
            <p14:sldId id="267"/>
            <p14:sldId id="268"/>
            <p14:sldId id="334"/>
            <p14:sldId id="358"/>
            <p14:sldId id="275"/>
            <p14:sldId id="327"/>
            <p14:sldId id="332"/>
            <p14:sldId id="333"/>
            <p14:sldId id="276"/>
            <p14:sldId id="277"/>
            <p14:sldId id="343"/>
            <p14:sldId id="279"/>
            <p14:sldId id="280"/>
            <p14:sldId id="281"/>
            <p14:sldId id="344"/>
            <p14:sldId id="282"/>
            <p14:sldId id="335"/>
            <p14:sldId id="336"/>
            <p14:sldId id="356"/>
            <p14:sldId id="353"/>
            <p14:sldId id="355"/>
            <p14:sldId id="337"/>
            <p14:sldId id="342"/>
            <p14:sldId id="283"/>
            <p14:sldId id="284"/>
            <p14:sldId id="319"/>
            <p14:sldId id="320"/>
            <p14:sldId id="345"/>
            <p14:sldId id="324"/>
            <p14:sldId id="325"/>
            <p14:sldId id="326"/>
            <p14:sldId id="263"/>
            <p14:sldId id="346"/>
            <p14:sldId id="357"/>
            <p14:sldId id="347"/>
            <p14:sldId id="354"/>
            <p14:sldId id="348"/>
            <p14:sldId id="349"/>
            <p14:sldId id="351"/>
            <p14:sldId id="350"/>
            <p14:sldId id="352"/>
            <p14:sldId id="30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9520" autoAdjust="0"/>
  </p:normalViewPr>
  <p:slideViewPr>
    <p:cSldViewPr>
      <p:cViewPr>
        <p:scale>
          <a:sx n="70" d="100"/>
          <a:sy n="70" d="100"/>
        </p:scale>
        <p:origin x="-1968" y="-1272"/>
      </p:cViewPr>
      <p:guideLst>
        <p:guide orient="horz" pos="2160"/>
        <p:guide pos="2880"/>
      </p:guideLst>
    </p:cSldViewPr>
  </p:slideViewPr>
  <p:outlineViewPr>
    <p:cViewPr>
      <p:scale>
        <a:sx n="33" d="100"/>
        <a:sy n="33" d="100"/>
      </p:scale>
      <p:origin x="0" y="7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Abuse%20and%20Neglec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Violence%20in%20School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Crim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Crim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Fluoridation%20Levels%20in%20Public%20Water.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Safety%20Data%20for%20Comm%20Hth%20Assessment.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Safety%20Data%20for%20Comm%20Hth%20Assessment.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Environment%20Inde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JAUNT.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3%20Health%20Behaviors\Food%20Store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Lead.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qtj86535\Documents\Housing.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qtj86535\Documents\Housing.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qtj86535\Documents\Housing.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Rabi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JAUNT.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Rabi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Driving%20Alone%20to%20Wor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Driving%20Alone%20to%20Work.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cs02246\d\CommHealth_CHA%20CHIP\Updated%20Data\Quantitative%20Data\Section%202-Strengths%20and%20risks%20in%20our%20community\Community%20Resources\Child%20Car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Recreational%20Faciliti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Crim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Abuse%20and%20Negl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Medicaid!$A$89</c:f>
              <c:strCache>
                <c:ptCount val="1"/>
                <c:pt idx="0">
                  <c:v>Albemarle</c:v>
                </c:pt>
              </c:strCache>
            </c:strRef>
          </c:tx>
          <c:invertIfNegative val="0"/>
          <c:dLbls>
            <c:numFmt formatCode="0%" sourceLinked="0"/>
            <c:dLblPos val="outEnd"/>
            <c:showLegendKey val="0"/>
            <c:showVal val="1"/>
            <c:showCatName val="0"/>
            <c:showSerName val="0"/>
            <c:showPercent val="0"/>
            <c:showBubbleSize val="0"/>
            <c:showLeaderLines val="0"/>
          </c:dLbls>
          <c:cat>
            <c:strRef>
              <c:f>Medicaid!$C$88:$E$88</c:f>
              <c:strCache>
                <c:ptCount val="3"/>
                <c:pt idx="0">
                  <c:v>0-17 years</c:v>
                </c:pt>
                <c:pt idx="1">
                  <c:v>18-64 years</c:v>
                </c:pt>
                <c:pt idx="2">
                  <c:v>65+ years</c:v>
                </c:pt>
              </c:strCache>
            </c:strRef>
          </c:cat>
          <c:val>
            <c:numRef>
              <c:f>Medicaid!$C$89:$E$89</c:f>
              <c:numCache>
                <c:formatCode>0.0%</c:formatCode>
                <c:ptCount val="3"/>
                <c:pt idx="0">
                  <c:v>0.28449573507275466</c:v>
                </c:pt>
                <c:pt idx="1">
                  <c:v>5.8687530622244001E-2</c:v>
                </c:pt>
                <c:pt idx="2">
                  <c:v>5.5001738727251649E-2</c:v>
                </c:pt>
              </c:numCache>
            </c:numRef>
          </c:val>
        </c:ser>
        <c:ser>
          <c:idx val="1"/>
          <c:order val="1"/>
          <c:tx>
            <c:strRef>
              <c:f>Medicaid!$A$90</c:f>
              <c:strCache>
                <c:ptCount val="1"/>
                <c:pt idx="0">
                  <c:v>Charlottesville</c:v>
                </c:pt>
              </c:strCache>
            </c:strRef>
          </c:tx>
          <c:invertIfNegative val="0"/>
          <c:dLbls>
            <c:numFmt formatCode="0%" sourceLinked="0"/>
            <c:dLblPos val="outEnd"/>
            <c:showLegendKey val="0"/>
            <c:showVal val="1"/>
            <c:showCatName val="0"/>
            <c:showSerName val="0"/>
            <c:showPercent val="0"/>
            <c:showBubbleSize val="0"/>
            <c:showLeaderLines val="0"/>
          </c:dLbls>
          <c:val>
            <c:numRef>
              <c:f>Medicaid!$C$90:$E$90</c:f>
              <c:numCache>
                <c:formatCode>0.0%</c:formatCode>
                <c:ptCount val="3"/>
                <c:pt idx="0">
                  <c:v>0.53062368605466015</c:v>
                </c:pt>
                <c:pt idx="1">
                  <c:v>9.5882387395302526E-2</c:v>
                </c:pt>
                <c:pt idx="2">
                  <c:v>0.14517625231910947</c:v>
                </c:pt>
              </c:numCache>
            </c:numRef>
          </c:val>
        </c:ser>
        <c:dLbls>
          <c:showLegendKey val="0"/>
          <c:showVal val="0"/>
          <c:showCatName val="0"/>
          <c:showSerName val="0"/>
          <c:showPercent val="0"/>
          <c:showBubbleSize val="0"/>
        </c:dLbls>
        <c:gapWidth val="150"/>
        <c:axId val="154137728"/>
        <c:axId val="154140032"/>
      </c:barChart>
      <c:catAx>
        <c:axId val="154137728"/>
        <c:scaling>
          <c:orientation val="minMax"/>
        </c:scaling>
        <c:delete val="0"/>
        <c:axPos val="b"/>
        <c:majorTickMark val="out"/>
        <c:minorTickMark val="none"/>
        <c:tickLblPos val="nextTo"/>
        <c:crossAx val="154140032"/>
        <c:crosses val="autoZero"/>
        <c:auto val="1"/>
        <c:lblAlgn val="ctr"/>
        <c:lblOffset val="100"/>
        <c:noMultiLvlLbl val="0"/>
      </c:catAx>
      <c:valAx>
        <c:axId val="154140032"/>
        <c:scaling>
          <c:orientation val="minMax"/>
        </c:scaling>
        <c:delete val="0"/>
        <c:axPos val="l"/>
        <c:majorGridlines>
          <c:spPr>
            <a:ln>
              <a:noFill/>
            </a:ln>
          </c:spPr>
        </c:majorGridlines>
        <c:numFmt formatCode="0%" sourceLinked="0"/>
        <c:majorTickMark val="out"/>
        <c:minorTickMark val="none"/>
        <c:tickLblPos val="nextTo"/>
        <c:crossAx val="15413772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290963629546294E-2"/>
          <c:y val="5.9755137315152723E-2"/>
          <c:w val="0.87165836413305475"/>
          <c:h val="0.58380319647544054"/>
        </c:manualLayout>
      </c:layout>
      <c:lineChart>
        <c:grouping val="standard"/>
        <c:varyColors val="0"/>
        <c:ser>
          <c:idx val="0"/>
          <c:order val="0"/>
          <c:tx>
            <c:strRef>
              <c:f>'Adult Abuse'!$A$39</c:f>
              <c:strCache>
                <c:ptCount val="1"/>
                <c:pt idx="0">
                  <c:v>Albemarle</c:v>
                </c:pt>
              </c:strCache>
            </c:strRef>
          </c:tx>
          <c:spPr>
            <a:ln w="28575">
              <a:solidFill>
                <a:schemeClr val="accent3"/>
              </a:solidFill>
            </a:ln>
          </c:spPr>
          <c:marker>
            <c:symbol val="circle"/>
            <c:size val="7"/>
            <c:spPr>
              <a:solidFill>
                <a:schemeClr val="accent3"/>
              </a:solidFill>
              <a:ln>
                <a:solidFill>
                  <a:schemeClr val="accent3"/>
                </a:solidFill>
              </a:ln>
              <a:scene3d>
                <a:camera prst="orthographicFront"/>
                <a:lightRig rig="threePt" dir="t"/>
              </a:scene3d>
              <a:sp3d>
                <a:bevelT/>
              </a:sp3d>
            </c:spPr>
          </c:marker>
          <c:dLbls>
            <c:numFmt formatCode="#,##0" sourceLinked="0"/>
            <c:dLblPos val="t"/>
            <c:showLegendKey val="0"/>
            <c:showVal val="1"/>
            <c:showCatName val="0"/>
            <c:showSerName val="0"/>
            <c:showPercent val="0"/>
            <c:showBubbleSize val="0"/>
            <c:showLeaderLines val="0"/>
          </c:dLbls>
          <c:cat>
            <c:strRef>
              <c:f>'Adult Abuse'!$H$38:$M$38</c:f>
              <c:strCache>
                <c:ptCount val="6"/>
                <c:pt idx="0">
                  <c:v>2006-2008</c:v>
                </c:pt>
                <c:pt idx="1">
                  <c:v>2007-2009</c:v>
                </c:pt>
                <c:pt idx="2">
                  <c:v>2008-2010</c:v>
                </c:pt>
                <c:pt idx="3">
                  <c:v>2009-2011</c:v>
                </c:pt>
                <c:pt idx="4">
                  <c:v>2010-12</c:v>
                </c:pt>
                <c:pt idx="5">
                  <c:v>2011-13</c:v>
                </c:pt>
              </c:strCache>
            </c:strRef>
          </c:cat>
          <c:val>
            <c:numRef>
              <c:f>'Adult Abuse'!$H$39:$M$39</c:f>
              <c:numCache>
                <c:formatCode>0.00</c:formatCode>
                <c:ptCount val="6"/>
                <c:pt idx="0">
                  <c:v>5.6781731569823783</c:v>
                </c:pt>
                <c:pt idx="1">
                  <c:v>5.5233456028097745</c:v>
                </c:pt>
                <c:pt idx="2">
                  <c:v>5.6216867533781922</c:v>
                </c:pt>
                <c:pt idx="3">
                  <c:v>5.3642853440052169</c:v>
                </c:pt>
                <c:pt idx="4">
                  <c:v>5.307122042237423</c:v>
                </c:pt>
                <c:pt idx="5">
                  <c:v>5.4318905804420679</c:v>
                </c:pt>
              </c:numCache>
            </c:numRef>
          </c:val>
          <c:smooth val="0"/>
        </c:ser>
        <c:ser>
          <c:idx val="2"/>
          <c:order val="1"/>
          <c:tx>
            <c:strRef>
              <c:f>'Adult Abuse'!$A$29</c:f>
              <c:strCache>
                <c:ptCount val="1"/>
                <c:pt idx="0">
                  <c:v>Charlottesville</c:v>
                </c:pt>
              </c:strCache>
            </c:strRef>
          </c:tx>
          <c:spPr>
            <a:ln w="28575">
              <a:solidFill>
                <a:schemeClr val="accent1"/>
              </a:solidFill>
            </a:ln>
          </c:spPr>
          <c:marker>
            <c:symbol val="square"/>
            <c:size val="7"/>
            <c:spPr>
              <a:solidFill>
                <a:schemeClr val="accent1"/>
              </a:solidFill>
              <a:ln>
                <a:solidFill>
                  <a:schemeClr val="accent1"/>
                </a:solidFill>
              </a:ln>
              <a:scene3d>
                <a:camera prst="orthographicFront"/>
                <a:lightRig rig="threePt" dir="t"/>
              </a:scene3d>
              <a:sp3d>
                <a:bevelT/>
              </a:sp3d>
            </c:spPr>
          </c:marker>
          <c:dLbls>
            <c:numFmt formatCode="#,##0" sourceLinked="0"/>
            <c:dLblPos val="t"/>
            <c:showLegendKey val="0"/>
            <c:showVal val="1"/>
            <c:showCatName val="0"/>
            <c:showSerName val="0"/>
            <c:showPercent val="0"/>
            <c:showBubbleSize val="0"/>
            <c:showLeaderLines val="0"/>
          </c:dLbls>
          <c:cat>
            <c:strRef>
              <c:f>'Adult Abuse'!$H$38:$M$38</c:f>
              <c:strCache>
                <c:ptCount val="6"/>
                <c:pt idx="0">
                  <c:v>2006-2008</c:v>
                </c:pt>
                <c:pt idx="1">
                  <c:v>2007-2009</c:v>
                </c:pt>
                <c:pt idx="2">
                  <c:v>2008-2010</c:v>
                </c:pt>
                <c:pt idx="3">
                  <c:v>2009-2011</c:v>
                </c:pt>
                <c:pt idx="4">
                  <c:v>2010-12</c:v>
                </c:pt>
                <c:pt idx="5">
                  <c:v>2011-13</c:v>
                </c:pt>
              </c:strCache>
            </c:strRef>
          </c:cat>
          <c:val>
            <c:numRef>
              <c:f>'Adult Abuse'!$H$40:$M$40</c:f>
              <c:numCache>
                <c:formatCode>0.00</c:formatCode>
                <c:ptCount val="6"/>
                <c:pt idx="0">
                  <c:v>9.7316962255570711</c:v>
                </c:pt>
                <c:pt idx="1">
                  <c:v>10.298365824274637</c:v>
                </c:pt>
                <c:pt idx="2">
                  <c:v>9.7844172475335949</c:v>
                </c:pt>
                <c:pt idx="3">
                  <c:v>8.8740360640849705</c:v>
                </c:pt>
                <c:pt idx="4">
                  <c:v>8.2992473354872445</c:v>
                </c:pt>
                <c:pt idx="5">
                  <c:v>7.9456706208713115</c:v>
                </c:pt>
              </c:numCache>
            </c:numRef>
          </c:val>
          <c:smooth val="0"/>
        </c:ser>
        <c:dLbls>
          <c:showLegendKey val="0"/>
          <c:showVal val="0"/>
          <c:showCatName val="0"/>
          <c:showSerName val="0"/>
          <c:showPercent val="0"/>
          <c:showBubbleSize val="0"/>
        </c:dLbls>
        <c:marker val="1"/>
        <c:smooth val="0"/>
        <c:axId val="156931584"/>
        <c:axId val="156933120"/>
      </c:lineChart>
      <c:catAx>
        <c:axId val="156931584"/>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56933120"/>
        <c:crosses val="autoZero"/>
        <c:auto val="1"/>
        <c:lblAlgn val="ctr"/>
        <c:lblOffset val="100"/>
        <c:noMultiLvlLbl val="0"/>
      </c:catAx>
      <c:valAx>
        <c:axId val="156933120"/>
        <c:scaling>
          <c:orientation val="minMax"/>
          <c:max val="12"/>
          <c:min val="0"/>
        </c:scaling>
        <c:delete val="0"/>
        <c:axPos val="l"/>
        <c:majorGridlines>
          <c:spPr>
            <a:ln>
              <a:noFill/>
            </a:ln>
          </c:spPr>
        </c:majorGridlines>
        <c:numFmt formatCode="0" sourceLinked="0"/>
        <c:majorTickMark val="out"/>
        <c:minorTickMark val="none"/>
        <c:tickLblPos val="nextTo"/>
        <c:txPr>
          <a:bodyPr rot="0" vert="horz"/>
          <a:lstStyle/>
          <a:p>
            <a:pPr>
              <a:defRPr/>
            </a:pPr>
            <a:endParaRPr lang="en-US"/>
          </a:p>
        </c:txPr>
        <c:crossAx val="156931584"/>
        <c:crosses val="autoZero"/>
        <c:crossBetween val="between"/>
        <c:majorUnit val="2"/>
      </c:valAx>
      <c:spPr>
        <a:ln>
          <a:solidFill>
            <a:srgbClr val="868686"/>
          </a:solidFill>
        </a:ln>
      </c:spPr>
    </c:plotArea>
    <c:legend>
      <c:legendPos val="b"/>
      <c:layout/>
      <c:overlay val="0"/>
      <c:spPr>
        <a:ln>
          <a:noFill/>
        </a:ln>
      </c:spPr>
    </c:legend>
    <c:plotVisOnly val="1"/>
    <c:dispBlanksAs val="gap"/>
    <c:showDLblsOverMax val="0"/>
  </c:chart>
  <c:spPr>
    <a:ln>
      <a:noFill/>
    </a:ln>
  </c:spPr>
  <c:txPr>
    <a:bodyPr/>
    <a:lstStyle/>
    <a:p>
      <a:pPr>
        <a:defRPr sz="1800" b="0" i="0" u="none" strike="noStrike" baseline="0">
          <a:solidFill>
            <a:srgbClr val="000000"/>
          </a:solidFill>
          <a:latin typeface="+mn-lt"/>
          <a:ea typeface="Calibri"/>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30963093898976"/>
          <c:y val="2.1384619702123905E-2"/>
          <c:w val="0.80665889978038463"/>
          <c:h val="0.90372623177933786"/>
        </c:manualLayout>
      </c:layout>
      <c:barChart>
        <c:barDir val="bar"/>
        <c:grouping val="clustered"/>
        <c:varyColors val="0"/>
        <c:ser>
          <c:idx val="0"/>
          <c:order val="0"/>
          <c:tx>
            <c:v>Albemarle 2007-2011</c:v>
          </c:tx>
          <c:spPr>
            <a:solidFill>
              <a:schemeClr val="accent3"/>
            </a:solidFill>
            <a:ln>
              <a:solidFill>
                <a:schemeClr val="accent3"/>
              </a:solidFill>
            </a:ln>
          </c:spPr>
          <c:invertIfNegative val="0"/>
          <c:dLbls>
            <c:dLbl>
              <c:idx val="1"/>
              <c:delete val="1"/>
            </c:dLbl>
            <c:dLbl>
              <c:idx val="3"/>
              <c:delete val="1"/>
            </c:dLbl>
            <c:dLbl>
              <c:idx val="5"/>
              <c:delete val="1"/>
            </c:dLbl>
            <c:dLbl>
              <c:idx val="6"/>
              <c:delete val="1"/>
            </c:dLbl>
            <c:dLbl>
              <c:idx val="7"/>
              <c:delete val="1"/>
            </c:dLbl>
            <c:numFmt formatCode="#,##0" sourceLinked="0"/>
            <c:txPr>
              <a:bodyPr/>
              <a:lstStyle/>
              <a:p>
                <a:pPr>
                  <a:defRPr sz="1600" b="1"/>
                </a:pPr>
                <a:endParaRPr lang="en-US"/>
              </a:p>
            </c:txPr>
            <c:dLblPos val="outEnd"/>
            <c:showLegendKey val="0"/>
            <c:showVal val="1"/>
            <c:showCatName val="0"/>
            <c:showSerName val="0"/>
            <c:showPercent val="0"/>
            <c:showBubbleSize val="0"/>
            <c:showLeaderLines val="0"/>
          </c:dLbls>
          <c:cat>
            <c:strRef>
              <c:f>'Violence in Schools'!$D$105:$M$105</c:f>
              <c:strCache>
                <c:ptCount val="10"/>
                <c:pt idx="0">
                  <c:v>Altercations</c:v>
                </c:pt>
                <c:pt idx="1">
                  <c:v>Battery against Student w/o Weapon</c:v>
                </c:pt>
                <c:pt idx="2">
                  <c:v>Bullying</c:v>
                </c:pt>
                <c:pt idx="3">
                  <c:v>Drug Violations</c:v>
                </c:pt>
                <c:pt idx="4">
                  <c:v>Fighting w/o Injury</c:v>
                </c:pt>
                <c:pt idx="5">
                  <c:v>Gang Activity</c:v>
                </c:pt>
                <c:pt idx="6">
                  <c:v>Harassment</c:v>
                </c:pt>
                <c:pt idx="7">
                  <c:v>Offensive Sexual Touching/ All</c:v>
                </c:pt>
                <c:pt idx="8">
                  <c:v>Other Weapons, and Explosive Devices</c:v>
                </c:pt>
                <c:pt idx="9">
                  <c:v>Threat</c:v>
                </c:pt>
              </c:strCache>
            </c:strRef>
          </c:cat>
          <c:val>
            <c:numRef>
              <c:f>'Violence in Schools'!$D$106:$M$106</c:f>
              <c:numCache>
                <c:formatCode>0.00</c:formatCode>
                <c:ptCount val="10"/>
                <c:pt idx="0">
                  <c:v>14.419499933548822</c:v>
                </c:pt>
                <c:pt idx="1">
                  <c:v>1.291915340267386</c:v>
                </c:pt>
                <c:pt idx="2">
                  <c:v>4.573274842525878</c:v>
                </c:pt>
                <c:pt idx="3">
                  <c:v>1.9249191508292409</c:v>
                </c:pt>
                <c:pt idx="4">
                  <c:v>2.7042194175840826</c:v>
                </c:pt>
                <c:pt idx="5">
                  <c:v>7.8106693743653838E-2</c:v>
                </c:pt>
                <c:pt idx="6">
                  <c:v>1.028789163531558</c:v>
                </c:pt>
                <c:pt idx="7">
                  <c:v>0.50048562127033347</c:v>
                </c:pt>
                <c:pt idx="8">
                  <c:v>1.1216633570566559</c:v>
                </c:pt>
                <c:pt idx="9">
                  <c:v>2.6394550616050396</c:v>
                </c:pt>
              </c:numCache>
            </c:numRef>
          </c:val>
        </c:ser>
        <c:ser>
          <c:idx val="2"/>
          <c:order val="1"/>
          <c:tx>
            <c:v>Albemarle 2008-2012</c:v>
          </c:tx>
          <c:spPr>
            <a:solidFill>
              <a:schemeClr val="accent6"/>
            </a:solidFill>
          </c:spPr>
          <c:invertIfNegative val="0"/>
          <c:dLbls>
            <c:dLbl>
              <c:idx val="1"/>
              <c:delete val="1"/>
            </c:dLbl>
            <c:dLbl>
              <c:idx val="3"/>
              <c:delete val="1"/>
            </c:dLbl>
            <c:dLbl>
              <c:idx val="5"/>
              <c:delete val="1"/>
            </c:dLbl>
            <c:dLbl>
              <c:idx val="6"/>
              <c:delete val="1"/>
            </c:dLbl>
            <c:dLbl>
              <c:idx val="7"/>
              <c:delete val="1"/>
            </c:dLbl>
            <c:dLbl>
              <c:idx val="8"/>
              <c:delete val="1"/>
            </c:dLbl>
            <c:numFmt formatCode="#,##0" sourceLinked="0"/>
            <c:txPr>
              <a:bodyPr/>
              <a:lstStyle/>
              <a:p>
                <a:pPr>
                  <a:defRPr sz="1600" b="1"/>
                </a:pPr>
                <a:endParaRPr lang="en-US"/>
              </a:p>
            </c:txPr>
            <c:dLblPos val="inEnd"/>
            <c:showLegendKey val="0"/>
            <c:showVal val="1"/>
            <c:showCatName val="0"/>
            <c:showSerName val="0"/>
            <c:showPercent val="0"/>
            <c:showBubbleSize val="0"/>
            <c:showLeaderLines val="0"/>
          </c:dLbls>
          <c:val>
            <c:numRef>
              <c:f>'Violence in Schools'!$D$115:$M$115</c:f>
              <c:numCache>
                <c:formatCode>0.00</c:formatCode>
                <c:ptCount val="10"/>
                <c:pt idx="0">
                  <c:v>12.741992139623408</c:v>
                </c:pt>
                <c:pt idx="1">
                  <c:v>1.6692726244769083</c:v>
                </c:pt>
                <c:pt idx="2">
                  <c:v>4.1046242523317265</c:v>
                </c:pt>
                <c:pt idx="3">
                  <c:v>2.4516745546767189</c:v>
                </c:pt>
                <c:pt idx="4">
                  <c:v>3.0293471704130308</c:v>
                </c:pt>
                <c:pt idx="5">
                  <c:v>0</c:v>
                </c:pt>
                <c:pt idx="6">
                  <c:v>0.78947121921107177</c:v>
                </c:pt>
                <c:pt idx="7">
                  <c:v>0.4777784895047224</c:v>
                </c:pt>
                <c:pt idx="8">
                  <c:v>0.94228848661378062</c:v>
                </c:pt>
                <c:pt idx="9">
                  <c:v>3.4123332498901275</c:v>
                </c:pt>
              </c:numCache>
            </c:numRef>
          </c:val>
        </c:ser>
        <c:ser>
          <c:idx val="1"/>
          <c:order val="2"/>
          <c:tx>
            <c:v>Charlottesville 2007-2011</c:v>
          </c:tx>
          <c:spPr>
            <a:solidFill>
              <a:schemeClr val="accent1"/>
            </a:solidFill>
            <a:ln>
              <a:solidFill>
                <a:schemeClr val="accent1"/>
              </a:solidFill>
            </a:ln>
          </c:spPr>
          <c:invertIfNegative val="0"/>
          <c:dLbls>
            <c:dLbl>
              <c:idx val="5"/>
              <c:delete val="1"/>
            </c:dLbl>
            <c:dLbl>
              <c:idx val="8"/>
              <c:delete val="1"/>
            </c:dLbl>
            <c:numFmt formatCode="#,##0" sourceLinked="0"/>
            <c:txPr>
              <a:bodyPr/>
              <a:lstStyle/>
              <a:p>
                <a:pPr>
                  <a:defRPr sz="1600" b="1"/>
                </a:pPr>
                <a:endParaRPr lang="en-US"/>
              </a:p>
            </c:txPr>
            <c:dLblPos val="outEnd"/>
            <c:showLegendKey val="0"/>
            <c:showVal val="1"/>
            <c:showCatName val="0"/>
            <c:showSerName val="0"/>
            <c:showPercent val="0"/>
            <c:showBubbleSize val="0"/>
            <c:showLeaderLines val="0"/>
          </c:dLbls>
          <c:val>
            <c:numRef>
              <c:f>'Violence in Schools'!$D$107:$M$107</c:f>
              <c:numCache>
                <c:formatCode>0.00</c:formatCode>
                <c:ptCount val="10"/>
                <c:pt idx="0">
                  <c:v>19.391221093262914</c:v>
                </c:pt>
                <c:pt idx="1">
                  <c:v>4.9910764541215826</c:v>
                </c:pt>
                <c:pt idx="2">
                  <c:v>12.358059292342539</c:v>
                </c:pt>
                <c:pt idx="3">
                  <c:v>2.3515205569878259</c:v>
                </c:pt>
                <c:pt idx="4">
                  <c:v>15.063510599040756</c:v>
                </c:pt>
                <c:pt idx="5">
                  <c:v>0.30952324244451324</c:v>
                </c:pt>
                <c:pt idx="6">
                  <c:v>7.3366401141746387</c:v>
                </c:pt>
                <c:pt idx="7">
                  <c:v>1.4842224826014707</c:v>
                </c:pt>
                <c:pt idx="8">
                  <c:v>1.4811324482526369</c:v>
                </c:pt>
                <c:pt idx="9">
                  <c:v>9.437131852377501</c:v>
                </c:pt>
              </c:numCache>
            </c:numRef>
          </c:val>
        </c:ser>
        <c:ser>
          <c:idx val="3"/>
          <c:order val="3"/>
          <c:tx>
            <c:v>Charlottesville 2008-2012</c:v>
          </c:tx>
          <c:spPr>
            <a:solidFill>
              <a:schemeClr val="bg2"/>
            </a:solidFill>
            <a:ln>
              <a:solidFill>
                <a:schemeClr val="bg2"/>
              </a:solidFill>
            </a:ln>
          </c:spPr>
          <c:invertIfNegative val="0"/>
          <c:dLbls>
            <c:dLbl>
              <c:idx val="1"/>
              <c:delete val="1"/>
            </c:dLbl>
            <c:dLbl>
              <c:idx val="5"/>
              <c:delete val="1"/>
            </c:dLbl>
            <c:dLbl>
              <c:idx val="7"/>
              <c:delete val="1"/>
            </c:dLbl>
            <c:dLbl>
              <c:idx val="8"/>
              <c:delete val="1"/>
            </c:dLbl>
            <c:numFmt formatCode="#,##0" sourceLinked="0"/>
            <c:txPr>
              <a:bodyPr/>
              <a:lstStyle/>
              <a:p>
                <a:pPr>
                  <a:defRPr sz="1600" b="1"/>
                </a:pPr>
                <a:endParaRPr lang="en-US"/>
              </a:p>
            </c:txPr>
            <c:dLblPos val="inEnd"/>
            <c:showLegendKey val="0"/>
            <c:showVal val="1"/>
            <c:showCatName val="0"/>
            <c:showSerName val="0"/>
            <c:showPercent val="0"/>
            <c:showBubbleSize val="0"/>
            <c:showLeaderLines val="0"/>
          </c:dLbls>
          <c:val>
            <c:numRef>
              <c:f>'Violence in Schools'!$D$116:$M$116</c:f>
              <c:numCache>
                <c:formatCode>0.00</c:formatCode>
                <c:ptCount val="10"/>
                <c:pt idx="0">
                  <c:v>17.223201598462115</c:v>
                </c:pt>
                <c:pt idx="1">
                  <c:v>3.335616560979366</c:v>
                </c:pt>
                <c:pt idx="2">
                  <c:v>11.994613803301034</c:v>
                </c:pt>
                <c:pt idx="3">
                  <c:v>2.5910415150716584</c:v>
                </c:pt>
                <c:pt idx="4">
                  <c:v>12.814424051274388</c:v>
                </c:pt>
                <c:pt idx="5">
                  <c:v>0.4279494654148312</c:v>
                </c:pt>
                <c:pt idx="6">
                  <c:v>6.0883335930347444</c:v>
                </c:pt>
                <c:pt idx="7">
                  <c:v>1.2353617320164509</c:v>
                </c:pt>
                <c:pt idx="8">
                  <c:v>1.350697920637935</c:v>
                </c:pt>
                <c:pt idx="9">
                  <c:v>9.108215737496586</c:v>
                </c:pt>
              </c:numCache>
            </c:numRef>
          </c:val>
        </c:ser>
        <c:dLbls>
          <c:showLegendKey val="0"/>
          <c:showVal val="0"/>
          <c:showCatName val="0"/>
          <c:showSerName val="0"/>
          <c:showPercent val="0"/>
          <c:showBubbleSize val="0"/>
        </c:dLbls>
        <c:gapWidth val="150"/>
        <c:axId val="157213824"/>
        <c:axId val="157215360"/>
      </c:barChart>
      <c:catAx>
        <c:axId val="157213824"/>
        <c:scaling>
          <c:orientation val="minMax"/>
        </c:scaling>
        <c:delete val="0"/>
        <c:axPos val="l"/>
        <c:majorTickMark val="out"/>
        <c:minorTickMark val="none"/>
        <c:tickLblPos val="nextTo"/>
        <c:crossAx val="157215360"/>
        <c:crosses val="autoZero"/>
        <c:auto val="1"/>
        <c:lblAlgn val="ctr"/>
        <c:lblOffset val="100"/>
        <c:noMultiLvlLbl val="0"/>
      </c:catAx>
      <c:valAx>
        <c:axId val="157215360"/>
        <c:scaling>
          <c:orientation val="minMax"/>
          <c:max val="20"/>
          <c:min val="0"/>
        </c:scaling>
        <c:delete val="0"/>
        <c:axPos val="b"/>
        <c:majorGridlines>
          <c:spPr>
            <a:ln>
              <a:noFill/>
            </a:ln>
          </c:spPr>
        </c:majorGridlines>
        <c:numFmt formatCode="0" sourceLinked="0"/>
        <c:majorTickMark val="out"/>
        <c:minorTickMark val="none"/>
        <c:tickLblPos val="nextTo"/>
        <c:crossAx val="157213824"/>
        <c:crosses val="autoZero"/>
        <c:crossBetween val="between"/>
        <c:majorUnit val="5"/>
      </c:valAx>
      <c:spPr>
        <a:ln>
          <a:solidFill>
            <a:srgbClr val="868686"/>
          </a:solidFill>
        </a:ln>
      </c:spPr>
    </c:plotArea>
    <c:legend>
      <c:legendPos val="b"/>
      <c:layout>
        <c:manualLayout>
          <c:xMode val="edge"/>
          <c:yMode val="edge"/>
          <c:x val="0.69189645937115007"/>
          <c:y val="0.11917011775181528"/>
          <c:w val="0.28599469709143499"/>
          <c:h val="0.34459324334885477"/>
        </c:manualLayout>
      </c:layout>
      <c:overlay val="0"/>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89531076656655E-2"/>
          <c:y val="5.0925925925925923E-2"/>
          <c:w val="0.89754904348296671"/>
          <c:h val="0.7310188830562846"/>
        </c:manualLayout>
      </c:layout>
      <c:lineChart>
        <c:grouping val="standard"/>
        <c:varyColors val="0"/>
        <c:ser>
          <c:idx val="0"/>
          <c:order val="0"/>
          <c:tx>
            <c:strRef>
              <c:f>'Domestic Violence'!$A$4</c:f>
              <c:strCache>
                <c:ptCount val="1"/>
                <c:pt idx="0">
                  <c:v>Albemarle </c:v>
                </c:pt>
              </c:strCache>
            </c:strRef>
          </c:tx>
          <c:spPr>
            <a:ln w="38100">
              <a:solidFill>
                <a:schemeClr val="accent3"/>
              </a:solidFill>
            </a:ln>
          </c:spPr>
          <c:marker>
            <c:symbol val="circle"/>
            <c:size val="7"/>
            <c:spPr>
              <a:solidFill>
                <a:schemeClr val="accent3"/>
              </a:solidFill>
              <a:ln w="38100">
                <a:solidFill>
                  <a:schemeClr val="accent3"/>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numFmt formatCode="#,##0" sourceLinked="0"/>
            <c:txPr>
              <a:bodyPr/>
              <a:lstStyle/>
              <a:p>
                <a:pPr>
                  <a:defRPr b="1"/>
                </a:pPr>
                <a:endParaRPr lang="en-US"/>
              </a:p>
            </c:txPr>
            <c:showLegendKey val="0"/>
            <c:showVal val="0"/>
            <c:showCatName val="0"/>
            <c:showSerName val="0"/>
            <c:showPercent val="0"/>
            <c:showBubbleSize val="0"/>
          </c:dLbls>
          <c:cat>
            <c:numRef>
              <c:f>'Domestic Violence'!$B$3:$K$3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'Domestic Violence'!$B$4:$K$4</c:f>
              <c:numCache>
                <c:formatCode>0.00</c:formatCode>
                <c:ptCount val="10"/>
                <c:pt idx="0">
                  <c:v>2.4</c:v>
                </c:pt>
                <c:pt idx="1">
                  <c:v>2.6274491154650943</c:v>
                </c:pt>
                <c:pt idx="2">
                  <c:v>2.251131221719457</c:v>
                </c:pt>
                <c:pt idx="3">
                  <c:v>2.4966711051930757</c:v>
                </c:pt>
                <c:pt idx="4">
                  <c:v>2.5320153868627355</c:v>
                </c:pt>
                <c:pt idx="5">
                  <c:v>1.7809734513274338</c:v>
                </c:pt>
                <c:pt idx="6">
                  <c:v>2.4145299145299144</c:v>
                </c:pt>
                <c:pt idx="7">
                  <c:v>2.3273690054234106</c:v>
                </c:pt>
                <c:pt idx="8">
                  <c:v>2.1178404349475284</c:v>
                </c:pt>
                <c:pt idx="9">
                  <c:v>1.7581085177326463</c:v>
                </c:pt>
              </c:numCache>
            </c:numRef>
          </c:val>
          <c:smooth val="0"/>
        </c:ser>
        <c:ser>
          <c:idx val="1"/>
          <c:order val="1"/>
          <c:tx>
            <c:strRef>
              <c:f>'Domestic Violence'!$A$5</c:f>
              <c:strCache>
                <c:ptCount val="1"/>
                <c:pt idx="0">
                  <c:v>Charlottesville </c:v>
                </c:pt>
              </c:strCache>
            </c:strRef>
          </c:tx>
          <c:spPr>
            <a:ln w="38100">
              <a:solidFill>
                <a:schemeClr val="accent1"/>
              </a:solidFill>
            </a:ln>
          </c:spPr>
          <c:marker>
            <c:symbol val="square"/>
            <c:size val="7"/>
            <c:spPr>
              <a:solidFill>
                <a:schemeClr val="accent1"/>
              </a:solidFill>
              <a:ln w="38100">
                <a:solidFill>
                  <a:schemeClr val="accent1"/>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numFmt formatCode="#,##0" sourceLinked="0"/>
            <c:txPr>
              <a:bodyPr/>
              <a:lstStyle/>
              <a:p>
                <a:pPr>
                  <a:defRPr b="1"/>
                </a:pPr>
                <a:endParaRPr lang="en-US"/>
              </a:p>
            </c:txPr>
            <c:showLegendKey val="0"/>
            <c:showVal val="0"/>
            <c:showCatName val="0"/>
            <c:showSerName val="0"/>
            <c:showPercent val="0"/>
            <c:showBubbleSize val="0"/>
          </c:dLbls>
          <c:cat>
            <c:numRef>
              <c:f>'Domestic Violence'!$B$3:$K$3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'Domestic Violence'!$B$5:$K$5</c:f>
              <c:numCache>
                <c:formatCode>0.00</c:formatCode>
                <c:ptCount val="10"/>
                <c:pt idx="0">
                  <c:v>7.4</c:v>
                </c:pt>
                <c:pt idx="1">
                  <c:v>5.6505613222811339</c:v>
                </c:pt>
                <c:pt idx="2">
                  <c:v>5.1392405063291138</c:v>
                </c:pt>
                <c:pt idx="3">
                  <c:v>4.356159609688099</c:v>
                </c:pt>
                <c:pt idx="4">
                  <c:v>5.2039914108879621</c:v>
                </c:pt>
                <c:pt idx="5">
                  <c:v>4.4862155388471177</c:v>
                </c:pt>
                <c:pt idx="6">
                  <c:v>4.6276106023162278</c:v>
                </c:pt>
                <c:pt idx="7">
                  <c:v>4.4654119784045614</c:v>
                </c:pt>
                <c:pt idx="8">
                  <c:v>4.0977781988725193</c:v>
                </c:pt>
                <c:pt idx="9">
                  <c:v>3.6802760207015526</c:v>
                </c:pt>
              </c:numCache>
            </c:numRef>
          </c:val>
          <c:smooth val="0"/>
        </c:ser>
        <c:dLbls>
          <c:showLegendKey val="0"/>
          <c:showVal val="0"/>
          <c:showCatName val="0"/>
          <c:showSerName val="0"/>
          <c:showPercent val="0"/>
          <c:showBubbleSize val="0"/>
        </c:dLbls>
        <c:marker val="1"/>
        <c:smooth val="0"/>
        <c:axId val="157404160"/>
        <c:axId val="157410048"/>
      </c:lineChart>
      <c:catAx>
        <c:axId val="157404160"/>
        <c:scaling>
          <c:orientation val="minMax"/>
        </c:scaling>
        <c:delete val="0"/>
        <c:axPos val="b"/>
        <c:numFmt formatCode="General" sourceLinked="1"/>
        <c:majorTickMark val="out"/>
        <c:minorTickMark val="none"/>
        <c:tickLblPos val="nextTo"/>
        <c:crossAx val="157410048"/>
        <c:crosses val="autoZero"/>
        <c:auto val="1"/>
        <c:lblAlgn val="ctr"/>
        <c:lblOffset val="100"/>
        <c:noMultiLvlLbl val="0"/>
      </c:catAx>
      <c:valAx>
        <c:axId val="157410048"/>
        <c:scaling>
          <c:orientation val="minMax"/>
        </c:scaling>
        <c:delete val="0"/>
        <c:axPos val="l"/>
        <c:majorGridlines>
          <c:spPr>
            <a:ln>
              <a:noFill/>
            </a:ln>
          </c:spPr>
        </c:majorGridlines>
        <c:numFmt formatCode="0" sourceLinked="0"/>
        <c:majorTickMark val="out"/>
        <c:minorTickMark val="none"/>
        <c:tickLblPos val="nextTo"/>
        <c:crossAx val="157404160"/>
        <c:crosses val="autoZero"/>
        <c:crossBetween val="between"/>
      </c:valAx>
      <c:spPr>
        <a:ln>
          <a:solidFill>
            <a:srgbClr val="868686"/>
          </a:solidFill>
        </a:ln>
      </c:spPr>
    </c:plotArea>
    <c:legend>
      <c:legendPos val="b"/>
      <c:layout/>
      <c:overlay val="0"/>
    </c:legend>
    <c:plotVisOnly val="1"/>
    <c:dispBlanksAs val="gap"/>
    <c:showDLblsOverMax val="0"/>
  </c:chart>
  <c:txPr>
    <a:bodyPr/>
    <a:lstStyle/>
    <a:p>
      <a:pPr>
        <a:defRPr sz="1800">
          <a:latin typeface="Century Gothic" panose="020B0502020202020204"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'Family &amp; Intimate Ptnr Homicide'!$S$16</c:f>
              <c:strCache>
                <c:ptCount val="1"/>
                <c:pt idx="0">
                  <c:v>Albemarle</c:v>
                </c:pt>
              </c:strCache>
            </c:strRef>
          </c:tx>
          <c:spPr>
            <a:ln w="28575">
              <a:solidFill>
                <a:schemeClr val="accent3"/>
              </a:solidFill>
            </a:ln>
          </c:spPr>
          <c:marker>
            <c:symbol val="circle"/>
            <c:size val="3"/>
            <c:spPr>
              <a:solidFill>
                <a:schemeClr val="accent3"/>
              </a:solidFill>
              <a:ln w="28575">
                <a:solidFill>
                  <a:schemeClr val="accent3"/>
                </a:solidFill>
              </a:ln>
              <a:scene3d>
                <a:camera prst="orthographicFront"/>
                <a:lightRig rig="threePt" dir="t"/>
              </a:scene3d>
              <a:sp3d>
                <a:bevelT/>
              </a:sp3d>
            </c:spPr>
          </c:marker>
          <c:dLbls>
            <c:dLbl>
              <c:idx val="0"/>
              <c:layout/>
              <c:dLblPos val="l"/>
              <c:showLegendKey val="0"/>
              <c:showVal val="1"/>
              <c:showCatName val="0"/>
              <c:showSerName val="0"/>
              <c:showPercent val="0"/>
              <c:showBubbleSize val="0"/>
            </c:dLbl>
            <c:dLbl>
              <c:idx val="1"/>
              <c:layout/>
              <c:dLblPos val="b"/>
              <c:showLegendKey val="0"/>
              <c:showVal val="1"/>
              <c:showCatName val="0"/>
              <c:showSerName val="0"/>
              <c:showPercent val="0"/>
              <c:showBubbleSize val="0"/>
            </c:dLbl>
            <c:numFmt formatCode="#,##0.0" sourceLinked="0"/>
            <c:txPr>
              <a:bodyPr/>
              <a:lstStyle/>
              <a:p>
                <a:pPr>
                  <a:defRPr sz="1800"/>
                </a:pPr>
                <a:endParaRPr lang="en-US"/>
              </a:p>
            </c:txPr>
            <c:dLblPos val="t"/>
            <c:showLegendKey val="0"/>
            <c:showVal val="1"/>
            <c:showCatName val="0"/>
            <c:showSerName val="0"/>
            <c:showPercent val="0"/>
            <c:showBubbleSize val="0"/>
            <c:showLeaderLines val="0"/>
          </c:dLbls>
          <c:cat>
            <c:strRef>
              <c:f>'Family &amp; Intimate Ptnr Homicide'!$T$26:$AB$26</c:f>
              <c:strCache>
                <c:ptCount val="9"/>
                <c:pt idx="0">
                  <c:v>1999-2005</c:v>
                </c:pt>
                <c:pt idx="1">
                  <c:v>2000-2006</c:v>
                </c:pt>
                <c:pt idx="2">
                  <c:v>2001-2007</c:v>
                </c:pt>
                <c:pt idx="3">
                  <c:v>2002-2008</c:v>
                </c:pt>
                <c:pt idx="4">
                  <c:v>2003-2009</c:v>
                </c:pt>
                <c:pt idx="5">
                  <c:v>2004-2010</c:v>
                </c:pt>
                <c:pt idx="6">
                  <c:v>2005-2011</c:v>
                </c:pt>
                <c:pt idx="7">
                  <c:v>2006-2012</c:v>
                </c:pt>
                <c:pt idx="8">
                  <c:v>2007-2013</c:v>
                </c:pt>
              </c:strCache>
            </c:strRef>
          </c:cat>
          <c:val>
            <c:numRef>
              <c:f>'Family &amp; Intimate Ptnr Homicide'!$T$27:$AB$27</c:f>
              <c:numCache>
                <c:formatCode>0.0</c:formatCode>
                <c:ptCount val="9"/>
                <c:pt idx="0">
                  <c:v>1.6857142857142855</c:v>
                </c:pt>
                <c:pt idx="1">
                  <c:v>0.98571428571428554</c:v>
                </c:pt>
                <c:pt idx="2">
                  <c:v>0.6428571428571429</c:v>
                </c:pt>
                <c:pt idx="3">
                  <c:v>0.31428571428571433</c:v>
                </c:pt>
                <c:pt idx="4">
                  <c:v>0.31428571428571433</c:v>
                </c:pt>
                <c:pt idx="5">
                  <c:v>0.15714285714285717</c:v>
                </c:pt>
                <c:pt idx="6">
                  <c:v>0.44285714285714289</c:v>
                </c:pt>
                <c:pt idx="7">
                  <c:v>0.87142857142857133</c:v>
                </c:pt>
                <c:pt idx="8">
                  <c:v>0.8571428571428571</c:v>
                </c:pt>
              </c:numCache>
            </c:numRef>
          </c:val>
          <c:smooth val="0"/>
        </c:ser>
        <c:ser>
          <c:idx val="1"/>
          <c:order val="1"/>
          <c:tx>
            <c:strRef>
              <c:f>'Family &amp; Intimate Ptnr Homicide'!$S$28</c:f>
              <c:strCache>
                <c:ptCount val="1"/>
                <c:pt idx="0">
                  <c:v>Charlottesville</c:v>
                </c:pt>
              </c:strCache>
            </c:strRef>
          </c:tx>
          <c:spPr>
            <a:ln w="28575">
              <a:solidFill>
                <a:schemeClr val="accent1"/>
              </a:solidFill>
            </a:ln>
          </c:spPr>
          <c:marker>
            <c:symbol val="circle"/>
            <c:size val="3"/>
            <c:spPr>
              <a:solidFill>
                <a:schemeClr val="accent1"/>
              </a:solidFill>
              <a:ln w="28575">
                <a:solidFill>
                  <a:schemeClr val="accent1"/>
                </a:solidFill>
              </a:ln>
              <a:scene3d>
                <a:camera prst="orthographicFront"/>
                <a:lightRig rig="threePt" dir="t"/>
              </a:scene3d>
              <a:sp3d>
                <a:bevelT/>
              </a:sp3d>
            </c:spPr>
          </c:marker>
          <c:dLbls>
            <c:numFmt formatCode="#,##0.0" sourceLinked="0"/>
            <c:txPr>
              <a:bodyPr/>
              <a:lstStyle/>
              <a:p>
                <a:pPr>
                  <a:defRPr sz="1800"/>
                </a:pPr>
                <a:endParaRPr lang="en-US"/>
              </a:p>
            </c:txPr>
            <c:dLblPos val="t"/>
            <c:showLegendKey val="0"/>
            <c:showVal val="1"/>
            <c:showCatName val="0"/>
            <c:showSerName val="0"/>
            <c:showPercent val="0"/>
            <c:showBubbleSize val="0"/>
            <c:showLeaderLines val="0"/>
          </c:dLbls>
          <c:cat>
            <c:strRef>
              <c:f>'Family &amp; Intimate Ptnr Homicide'!$T$26:$AB$26</c:f>
              <c:strCache>
                <c:ptCount val="9"/>
                <c:pt idx="0">
                  <c:v>1999-2005</c:v>
                </c:pt>
                <c:pt idx="1">
                  <c:v>2000-2006</c:v>
                </c:pt>
                <c:pt idx="2">
                  <c:v>2001-2007</c:v>
                </c:pt>
                <c:pt idx="3">
                  <c:v>2002-2008</c:v>
                </c:pt>
                <c:pt idx="4">
                  <c:v>2003-2009</c:v>
                </c:pt>
                <c:pt idx="5">
                  <c:v>2004-2010</c:v>
                </c:pt>
                <c:pt idx="6">
                  <c:v>2005-2011</c:v>
                </c:pt>
                <c:pt idx="7">
                  <c:v>2006-2012</c:v>
                </c:pt>
                <c:pt idx="8">
                  <c:v>2007-2013</c:v>
                </c:pt>
              </c:strCache>
            </c:strRef>
          </c:cat>
          <c:val>
            <c:numRef>
              <c:f>'Family &amp; Intimate Ptnr Homicide'!$T$28:$AB$28</c:f>
              <c:numCache>
                <c:formatCode>0.0</c:formatCode>
                <c:ptCount val="9"/>
                <c:pt idx="0">
                  <c:v>1.0428571428571429</c:v>
                </c:pt>
                <c:pt idx="1">
                  <c:v>1.0428571428571429</c:v>
                </c:pt>
                <c:pt idx="2">
                  <c:v>1.7285714285714284</c:v>
                </c:pt>
                <c:pt idx="3">
                  <c:v>2.0714285714285716</c:v>
                </c:pt>
                <c:pt idx="4">
                  <c:v>2.4</c:v>
                </c:pt>
                <c:pt idx="5">
                  <c:v>3.0571428571428569</c:v>
                </c:pt>
                <c:pt idx="6">
                  <c:v>2.0142857142857142</c:v>
                </c:pt>
                <c:pt idx="7">
                  <c:v>2.0142857142857142</c:v>
                </c:pt>
                <c:pt idx="8">
                  <c:v>2.3428571428571425</c:v>
                </c:pt>
              </c:numCache>
            </c:numRef>
          </c:val>
          <c:smooth val="0"/>
        </c:ser>
        <c:ser>
          <c:idx val="2"/>
          <c:order val="2"/>
          <c:tx>
            <c:strRef>
              <c:f>'Family &amp; Intimate Ptnr Homicide'!$S$33</c:f>
              <c:strCache>
                <c:ptCount val="1"/>
                <c:pt idx="0">
                  <c:v>VA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1"/>
              <c:layout/>
              <c:dLblPos val="t"/>
              <c:showLegendKey val="0"/>
              <c:showVal val="1"/>
              <c:showCatName val="0"/>
              <c:showSerName val="0"/>
              <c:showPercent val="0"/>
              <c:showBubbleSize val="0"/>
            </c:dLbl>
            <c:dLbl>
              <c:idx val="8"/>
              <c:layout/>
              <c:dLblPos val="r"/>
              <c:showLegendKey val="0"/>
              <c:showVal val="1"/>
              <c:showCatName val="0"/>
              <c:showSerName val="0"/>
              <c:showPercent val="0"/>
              <c:showBubbleSize val="0"/>
            </c:dLbl>
            <c:numFmt formatCode="#,##0.0" sourceLinked="0"/>
            <c:txPr>
              <a:bodyPr/>
              <a:lstStyle/>
              <a:p>
                <a:pPr>
                  <a:defRPr sz="1800"/>
                </a:pPr>
                <a:endParaRPr lang="en-US"/>
              </a:p>
            </c:txPr>
            <c:dLblPos val="b"/>
            <c:showLegendKey val="0"/>
            <c:showVal val="1"/>
            <c:showCatName val="0"/>
            <c:showSerName val="0"/>
            <c:showPercent val="0"/>
            <c:showBubbleSize val="0"/>
            <c:showLeaderLines val="0"/>
          </c:dLbls>
          <c:val>
            <c:numRef>
              <c:f>'Family &amp; Intimate Ptnr Homicide'!$T$33:$AB$33</c:f>
              <c:numCache>
                <c:formatCode>0.0</c:formatCode>
                <c:ptCount val="9"/>
                <c:pt idx="0">
                  <c:v>1.8571428571428572</c:v>
                </c:pt>
                <c:pt idx="1">
                  <c:v>1.8285714285714287</c:v>
                </c:pt>
                <c:pt idx="2">
                  <c:v>1.7571428571428573</c:v>
                </c:pt>
                <c:pt idx="3">
                  <c:v>1.7714285714285716</c:v>
                </c:pt>
                <c:pt idx="4">
                  <c:v>1.8000000000000003</c:v>
                </c:pt>
                <c:pt idx="5">
                  <c:v>1.8285714285714287</c:v>
                </c:pt>
                <c:pt idx="6">
                  <c:v>1.8142857142857145</c:v>
                </c:pt>
                <c:pt idx="7">
                  <c:v>1.7428571428571427</c:v>
                </c:pt>
                <c:pt idx="8">
                  <c:v>1.6857142857142857</c:v>
                </c:pt>
              </c:numCache>
            </c:numRef>
          </c:val>
          <c:smooth val="0"/>
        </c:ser>
        <c:dLbls>
          <c:showLegendKey val="0"/>
          <c:showVal val="0"/>
          <c:showCatName val="0"/>
          <c:showSerName val="0"/>
          <c:showPercent val="0"/>
          <c:showBubbleSize val="0"/>
        </c:dLbls>
        <c:marker val="1"/>
        <c:smooth val="0"/>
        <c:axId val="161404416"/>
        <c:axId val="161405952"/>
      </c:lineChart>
      <c:catAx>
        <c:axId val="161404416"/>
        <c:scaling>
          <c:orientation val="minMax"/>
        </c:scaling>
        <c:delete val="0"/>
        <c:axPos val="b"/>
        <c:numFmt formatCode="General" sourceLinked="1"/>
        <c:majorTickMark val="out"/>
        <c:minorTickMark val="none"/>
        <c:tickLblPos val="nextTo"/>
        <c:txPr>
          <a:bodyPr rot="-2700000"/>
          <a:lstStyle/>
          <a:p>
            <a:pPr>
              <a:defRPr sz="1800"/>
            </a:pPr>
            <a:endParaRPr lang="en-US"/>
          </a:p>
        </c:txPr>
        <c:crossAx val="161405952"/>
        <c:crosses val="autoZero"/>
        <c:auto val="1"/>
        <c:lblAlgn val="ctr"/>
        <c:lblOffset val="100"/>
        <c:noMultiLvlLbl val="0"/>
      </c:catAx>
      <c:valAx>
        <c:axId val="161405952"/>
        <c:scaling>
          <c:orientation val="minMax"/>
        </c:scaling>
        <c:delete val="0"/>
        <c:axPos val="l"/>
        <c:majorGridlines>
          <c:spPr>
            <a:ln>
              <a:noFill/>
            </a:ln>
          </c:spPr>
        </c:majorGridlines>
        <c:numFmt formatCode="0.0" sourceLinked="1"/>
        <c:majorTickMark val="out"/>
        <c:minorTickMark val="none"/>
        <c:tickLblPos val="nextTo"/>
        <c:txPr>
          <a:bodyPr/>
          <a:lstStyle/>
          <a:p>
            <a:pPr>
              <a:defRPr sz="1800"/>
            </a:pPr>
            <a:endParaRPr lang="en-US"/>
          </a:p>
        </c:txPr>
        <c:crossAx val="161404416"/>
        <c:crosses val="autoZero"/>
        <c:crossBetween val="between"/>
      </c:valAx>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99012365722326"/>
          <c:y val="4.4677165354330708E-2"/>
          <c:w val="0.86610953270016511"/>
          <c:h val="0.60405150918635175"/>
        </c:manualLayout>
      </c:layout>
      <c:lineChart>
        <c:grouping val="standard"/>
        <c:varyColors val="0"/>
        <c:ser>
          <c:idx val="0"/>
          <c:order val="0"/>
          <c:tx>
            <c:strRef>
              <c:f>'Air Quality'!$P$34</c:f>
              <c:strCache>
                <c:ptCount val="1"/>
                <c:pt idx="0">
                  <c:v>Good</c:v>
                </c:pt>
              </c:strCache>
            </c:strRef>
          </c:tx>
          <c:marker>
            <c:symbol val="square"/>
            <c:size val="5"/>
          </c:marker>
          <c:dLbls>
            <c:txPr>
              <a:bodyPr/>
              <a:lstStyle/>
              <a:p>
                <a:pPr>
                  <a:defRPr sz="1800"/>
                </a:pPr>
                <a:endParaRPr lang="en-US"/>
              </a:p>
            </c:txPr>
            <c:dLblPos val="b"/>
            <c:showLegendKey val="0"/>
            <c:showVal val="1"/>
            <c:showCatName val="0"/>
            <c:showSerName val="0"/>
            <c:showPercent val="0"/>
            <c:showBubbleSize val="0"/>
            <c:showLeaderLines val="0"/>
          </c:dLbls>
          <c:cat>
            <c:numRef>
              <c:f>'Air Quality'!$Q$33:$T$33</c:f>
              <c:numCache>
                <c:formatCode>General</c:formatCode>
                <c:ptCount val="4"/>
                <c:pt idx="0">
                  <c:v>2011</c:v>
                </c:pt>
                <c:pt idx="1">
                  <c:v>2012</c:v>
                </c:pt>
                <c:pt idx="2">
                  <c:v>2013</c:v>
                </c:pt>
                <c:pt idx="3">
                  <c:v>2014</c:v>
                </c:pt>
              </c:numCache>
            </c:numRef>
          </c:cat>
          <c:val>
            <c:numRef>
              <c:f>'Air Quality'!$Q$34:$T$34</c:f>
              <c:numCache>
                <c:formatCode>0%</c:formatCode>
                <c:ptCount val="4"/>
                <c:pt idx="0">
                  <c:v>0.91</c:v>
                </c:pt>
                <c:pt idx="1">
                  <c:v>0.84</c:v>
                </c:pt>
                <c:pt idx="2">
                  <c:v>0.89</c:v>
                </c:pt>
                <c:pt idx="3">
                  <c:v>0.91</c:v>
                </c:pt>
              </c:numCache>
            </c:numRef>
          </c:val>
          <c:smooth val="0"/>
        </c:ser>
        <c:ser>
          <c:idx val="1"/>
          <c:order val="1"/>
          <c:tx>
            <c:strRef>
              <c:f>'Air Quality'!$P$35</c:f>
              <c:strCache>
                <c:ptCount val="1"/>
                <c:pt idx="0">
                  <c:v>Moderate</c:v>
                </c:pt>
              </c:strCache>
            </c:strRef>
          </c:tx>
          <c:spPr>
            <a:ln>
              <a:solidFill>
                <a:schemeClr val="accent1">
                  <a:lumMod val="50000"/>
                </a:schemeClr>
              </a:solidFill>
            </a:ln>
          </c:spPr>
          <c:marker>
            <c:symbol val="square"/>
            <c:size val="5"/>
            <c:spPr>
              <a:solidFill>
                <a:schemeClr val="accent1">
                  <a:lumMod val="50000"/>
                </a:schemeClr>
              </a:solidFill>
              <a:ln>
                <a:solidFill>
                  <a:schemeClr val="accent1">
                    <a:lumMod val="50000"/>
                  </a:schemeClr>
                </a:solidFill>
              </a:ln>
            </c:spPr>
          </c:marker>
          <c:dLbls>
            <c:txPr>
              <a:bodyPr/>
              <a:lstStyle/>
              <a:p>
                <a:pPr>
                  <a:defRPr sz="1800"/>
                </a:pPr>
                <a:endParaRPr lang="en-US"/>
              </a:p>
            </c:txPr>
            <c:dLblPos val="t"/>
            <c:showLegendKey val="0"/>
            <c:showVal val="1"/>
            <c:showCatName val="0"/>
            <c:showSerName val="0"/>
            <c:showPercent val="0"/>
            <c:showBubbleSize val="0"/>
            <c:showLeaderLines val="0"/>
          </c:dLbls>
          <c:val>
            <c:numRef>
              <c:f>'Air Quality'!$Q$35:$T$35</c:f>
              <c:numCache>
                <c:formatCode>0%</c:formatCode>
                <c:ptCount val="4"/>
                <c:pt idx="0">
                  <c:v>0.09</c:v>
                </c:pt>
                <c:pt idx="1">
                  <c:v>0.15</c:v>
                </c:pt>
                <c:pt idx="2">
                  <c:v>0.11</c:v>
                </c:pt>
                <c:pt idx="3">
                  <c:v>0.09</c:v>
                </c:pt>
              </c:numCache>
            </c:numRef>
          </c:val>
          <c:smooth val="0"/>
        </c:ser>
        <c:ser>
          <c:idx val="2"/>
          <c:order val="2"/>
          <c:tx>
            <c:strRef>
              <c:f>'Air Quality'!$P$36</c:f>
              <c:strCache>
                <c:ptCount val="1"/>
                <c:pt idx="0">
                  <c:v>Unhealthy for Sensitive Groups</c:v>
                </c:pt>
              </c:strCache>
            </c:strRef>
          </c:tx>
          <c:spPr>
            <a:ln w="57150"/>
          </c:spPr>
          <c:marker>
            <c:symbol val="square"/>
            <c:size val="5"/>
            <c:spPr>
              <a:ln w="57150"/>
            </c:spPr>
          </c:marker>
          <c:val>
            <c:numRef>
              <c:f>'Air Quality'!$Q$36:$T$36</c:f>
              <c:numCache>
                <c:formatCode>0.00%</c:formatCode>
                <c:ptCount val="4"/>
                <c:pt idx="0" formatCode="0%">
                  <c:v>0</c:v>
                </c:pt>
                <c:pt idx="1">
                  <c:v>3.0000000000000001E-3</c:v>
                </c:pt>
                <c:pt idx="2" formatCode="0%">
                  <c:v>0</c:v>
                </c:pt>
                <c:pt idx="3" formatCode="0%">
                  <c:v>0</c:v>
                </c:pt>
              </c:numCache>
            </c:numRef>
          </c:val>
          <c:smooth val="0"/>
        </c:ser>
        <c:ser>
          <c:idx val="3"/>
          <c:order val="3"/>
          <c:tx>
            <c:strRef>
              <c:f>'Air Quality'!$P$37</c:f>
              <c:strCache>
                <c:ptCount val="1"/>
                <c:pt idx="0">
                  <c:v>Unhealthy for Anyone</c:v>
                </c:pt>
              </c:strCache>
            </c:strRef>
          </c:tx>
          <c:spPr>
            <a:ln>
              <a:solidFill>
                <a:srgbClr val="C00000"/>
              </a:solidFill>
            </a:ln>
          </c:spPr>
          <c:marker>
            <c:symbol val="square"/>
            <c:size val="5"/>
            <c:spPr>
              <a:solidFill>
                <a:srgbClr val="C00000"/>
              </a:solidFill>
              <a:ln>
                <a:solidFill>
                  <a:srgbClr val="C00000"/>
                </a:solidFill>
              </a:ln>
            </c:spPr>
          </c:marker>
          <c:val>
            <c:numRef>
              <c:f>'Air Quality'!$Q$37:$T$37</c:f>
              <c:numCache>
                <c:formatCode>0%</c:formatCode>
                <c:ptCount val="4"/>
                <c:pt idx="0">
                  <c:v>0</c:v>
                </c:pt>
                <c:pt idx="1">
                  <c:v>0</c:v>
                </c:pt>
                <c:pt idx="2">
                  <c:v>0</c:v>
                </c:pt>
                <c:pt idx="3">
                  <c:v>0</c:v>
                </c:pt>
              </c:numCache>
            </c:numRef>
          </c:val>
          <c:smooth val="0"/>
        </c:ser>
        <c:dLbls>
          <c:showLegendKey val="0"/>
          <c:showVal val="0"/>
          <c:showCatName val="0"/>
          <c:showSerName val="0"/>
          <c:showPercent val="0"/>
          <c:showBubbleSize val="0"/>
        </c:dLbls>
        <c:marker val="1"/>
        <c:smooth val="0"/>
        <c:axId val="161483776"/>
        <c:axId val="161510528"/>
      </c:lineChart>
      <c:catAx>
        <c:axId val="161483776"/>
        <c:scaling>
          <c:orientation val="minMax"/>
        </c:scaling>
        <c:delete val="0"/>
        <c:axPos val="b"/>
        <c:numFmt formatCode="General" sourceLinked="1"/>
        <c:majorTickMark val="out"/>
        <c:minorTickMark val="none"/>
        <c:tickLblPos val="nextTo"/>
        <c:txPr>
          <a:bodyPr/>
          <a:lstStyle/>
          <a:p>
            <a:pPr>
              <a:defRPr sz="1800"/>
            </a:pPr>
            <a:endParaRPr lang="en-US"/>
          </a:p>
        </c:txPr>
        <c:crossAx val="161510528"/>
        <c:crosses val="autoZero"/>
        <c:auto val="1"/>
        <c:lblAlgn val="ctr"/>
        <c:lblOffset val="100"/>
        <c:noMultiLvlLbl val="0"/>
      </c:catAx>
      <c:valAx>
        <c:axId val="161510528"/>
        <c:scaling>
          <c:orientation val="minMax"/>
        </c:scaling>
        <c:delete val="0"/>
        <c:axPos val="l"/>
        <c:majorGridlines>
          <c:spPr>
            <a:ln>
              <a:noFill/>
            </a:ln>
          </c:spPr>
        </c:majorGridlines>
        <c:numFmt formatCode="0%" sourceLinked="1"/>
        <c:majorTickMark val="out"/>
        <c:minorTickMark val="none"/>
        <c:tickLblPos val="nextTo"/>
        <c:txPr>
          <a:bodyPr/>
          <a:lstStyle/>
          <a:p>
            <a:pPr>
              <a:defRPr sz="1800"/>
            </a:pPr>
            <a:endParaRPr lang="en-US"/>
          </a:p>
        </c:txPr>
        <c:crossAx val="161483776"/>
        <c:crosses val="autoZero"/>
        <c:crossBetween val="between"/>
      </c:valAx>
    </c:plotArea>
    <c:legend>
      <c:legendPos val="b"/>
      <c:layout>
        <c:manualLayout>
          <c:xMode val="edge"/>
          <c:yMode val="edge"/>
          <c:x val="8.4479259680168787E-3"/>
          <c:y val="0.77423228346456696"/>
          <c:w val="0.99155207403198309"/>
          <c:h val="0.19798982939632545"/>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9010809993937"/>
          <c:y val="2.9784776902887139E-2"/>
          <c:w val="0.86610955081452079"/>
          <c:h val="0.48497922134733157"/>
        </c:manualLayout>
      </c:layout>
      <c:barChart>
        <c:barDir val="col"/>
        <c:grouping val="percentStacked"/>
        <c:varyColors val="0"/>
        <c:ser>
          <c:idx val="1"/>
          <c:order val="0"/>
          <c:tx>
            <c:v>Impaired Streams</c:v>
          </c:tx>
          <c:invertIfNegative val="0"/>
          <c:dLbls>
            <c:txPr>
              <a:bodyPr/>
              <a:lstStyle/>
              <a:p>
                <a:pPr>
                  <a:defRPr b="1"/>
                </a:pPr>
                <a:endParaRPr lang="en-US"/>
              </a:p>
            </c:txPr>
            <c:showLegendKey val="0"/>
            <c:showVal val="1"/>
            <c:showCatName val="0"/>
            <c:showSerName val="0"/>
            <c:showPercent val="0"/>
            <c:showBubbleSize val="0"/>
            <c:showLeaderLines val="0"/>
          </c:dLbls>
          <c:cat>
            <c:strRef>
              <c:f>'Watershed Quality'!$A$19:$A$25</c:f>
              <c:strCache>
                <c:ptCount val="7"/>
                <c:pt idx="0">
                  <c:v>Maury</c:v>
                </c:pt>
                <c:pt idx="1">
                  <c:v>Middle James - Buffalo</c:v>
                </c:pt>
                <c:pt idx="2">
                  <c:v>Middle James - Willis</c:v>
                </c:pt>
                <c:pt idx="3">
                  <c:v>Pamunkey</c:v>
                </c:pt>
                <c:pt idx="4">
                  <c:v>Rapidan - Upper Rappahannock</c:v>
                </c:pt>
                <c:pt idx="5">
                  <c:v>Rivanna</c:v>
                </c:pt>
                <c:pt idx="6">
                  <c:v>South Fork Shenandoah</c:v>
                </c:pt>
              </c:strCache>
            </c:strRef>
          </c:cat>
          <c:val>
            <c:numRef>
              <c:f>'Watershed Quality'!$E$19:$E$25</c:f>
              <c:numCache>
                <c:formatCode>General</c:formatCode>
                <c:ptCount val="7"/>
                <c:pt idx="0">
                  <c:v>29</c:v>
                </c:pt>
                <c:pt idx="1">
                  <c:v>85</c:v>
                </c:pt>
                <c:pt idx="2">
                  <c:v>61</c:v>
                </c:pt>
                <c:pt idx="3">
                  <c:v>83</c:v>
                </c:pt>
                <c:pt idx="4">
                  <c:v>80</c:v>
                </c:pt>
                <c:pt idx="5">
                  <c:v>51</c:v>
                </c:pt>
                <c:pt idx="6">
                  <c:v>152</c:v>
                </c:pt>
              </c:numCache>
            </c:numRef>
          </c:val>
        </c:ser>
        <c:ser>
          <c:idx val="0"/>
          <c:order val="1"/>
          <c:tx>
            <c:v>Good Streams</c:v>
          </c:tx>
          <c:invertIfNegative val="0"/>
          <c:dLbls>
            <c:txPr>
              <a:bodyPr/>
              <a:lstStyle/>
              <a:p>
                <a:pPr>
                  <a:defRPr b="1"/>
                </a:pPr>
                <a:endParaRPr lang="en-US"/>
              </a:p>
            </c:txPr>
            <c:showLegendKey val="0"/>
            <c:showVal val="1"/>
            <c:showCatName val="0"/>
            <c:showSerName val="0"/>
            <c:showPercent val="0"/>
            <c:showBubbleSize val="0"/>
            <c:showLeaderLines val="0"/>
          </c:dLbls>
          <c:cat>
            <c:strRef>
              <c:f>'Watershed Quality'!$A$19:$A$25</c:f>
              <c:strCache>
                <c:ptCount val="7"/>
                <c:pt idx="0">
                  <c:v>Maury</c:v>
                </c:pt>
                <c:pt idx="1">
                  <c:v>Middle James - Buffalo</c:v>
                </c:pt>
                <c:pt idx="2">
                  <c:v>Middle James - Willis</c:v>
                </c:pt>
                <c:pt idx="3">
                  <c:v>Pamunkey</c:v>
                </c:pt>
                <c:pt idx="4">
                  <c:v>Rapidan - Upper Rappahannock</c:v>
                </c:pt>
                <c:pt idx="5">
                  <c:v>Rivanna</c:v>
                </c:pt>
                <c:pt idx="6">
                  <c:v>South Fork Shenandoah</c:v>
                </c:pt>
              </c:strCache>
            </c:strRef>
          </c:cat>
          <c:val>
            <c:numRef>
              <c:f>'Watershed Quality'!$D$19:$D$25</c:f>
              <c:numCache>
                <c:formatCode>General</c:formatCode>
                <c:ptCount val="7"/>
                <c:pt idx="0">
                  <c:v>21</c:v>
                </c:pt>
                <c:pt idx="1">
                  <c:v>70</c:v>
                </c:pt>
                <c:pt idx="2">
                  <c:v>37</c:v>
                </c:pt>
                <c:pt idx="3">
                  <c:v>56</c:v>
                </c:pt>
                <c:pt idx="4">
                  <c:v>46</c:v>
                </c:pt>
                <c:pt idx="5">
                  <c:v>35</c:v>
                </c:pt>
                <c:pt idx="6">
                  <c:v>46</c:v>
                </c:pt>
              </c:numCache>
            </c:numRef>
          </c:val>
        </c:ser>
        <c:dLbls>
          <c:showLegendKey val="0"/>
          <c:showVal val="0"/>
          <c:showCatName val="0"/>
          <c:showSerName val="0"/>
          <c:showPercent val="0"/>
          <c:showBubbleSize val="0"/>
        </c:dLbls>
        <c:gapWidth val="150"/>
        <c:overlap val="100"/>
        <c:axId val="161618176"/>
        <c:axId val="161656832"/>
      </c:barChart>
      <c:catAx>
        <c:axId val="161618176"/>
        <c:scaling>
          <c:orientation val="minMax"/>
        </c:scaling>
        <c:delete val="0"/>
        <c:axPos val="b"/>
        <c:majorTickMark val="out"/>
        <c:minorTickMark val="none"/>
        <c:tickLblPos val="nextTo"/>
        <c:txPr>
          <a:bodyPr/>
          <a:lstStyle/>
          <a:p>
            <a:pPr>
              <a:defRPr sz="1600"/>
            </a:pPr>
            <a:endParaRPr lang="en-US"/>
          </a:p>
        </c:txPr>
        <c:crossAx val="161656832"/>
        <c:crosses val="autoZero"/>
        <c:auto val="1"/>
        <c:lblAlgn val="ctr"/>
        <c:lblOffset val="100"/>
        <c:noMultiLvlLbl val="0"/>
      </c:catAx>
      <c:valAx>
        <c:axId val="161656832"/>
        <c:scaling>
          <c:orientation val="minMax"/>
          <c:max val="1"/>
          <c:min val="0"/>
        </c:scaling>
        <c:delete val="0"/>
        <c:axPos val="l"/>
        <c:majorGridlines>
          <c:spPr>
            <a:ln>
              <a:noFill/>
            </a:ln>
          </c:spPr>
        </c:majorGridlines>
        <c:numFmt formatCode="0%" sourceLinked="1"/>
        <c:majorTickMark val="out"/>
        <c:minorTickMark val="none"/>
        <c:tickLblPos val="nextTo"/>
        <c:crossAx val="161618176"/>
        <c:crosses val="autoZero"/>
        <c:crossBetween val="between"/>
        <c:majorUnit val="0.2"/>
      </c:valAx>
      <c:spPr>
        <a:ln>
          <a:solidFill>
            <a:srgbClr val="868686"/>
          </a:solidFill>
        </a:ln>
      </c:spPr>
    </c:plotArea>
    <c:legend>
      <c:legendPos val="b"/>
      <c:layout>
        <c:manualLayout>
          <c:xMode val="edge"/>
          <c:yMode val="edge"/>
          <c:x val="0.17480759060427109"/>
          <c:y val="0.92435979877515306"/>
          <c:w val="0.65038481879145782"/>
          <c:h val="7.5640201224846895E-2"/>
        </c:manualLayout>
      </c:layout>
      <c:overlay val="0"/>
    </c:legend>
    <c:plotVisOnly val="1"/>
    <c:dispBlanksAs val="gap"/>
    <c:showDLblsOverMax val="0"/>
  </c:chart>
  <c:txPr>
    <a:bodyPr/>
    <a:lstStyle/>
    <a:p>
      <a:pPr>
        <a:defRPr sz="1800">
          <a:latin typeface="+mn-lt"/>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a:t>
            </a:r>
            <a:r>
              <a:rPr lang="en-US" baseline="0"/>
              <a:t> of Public Water Systems With or Without Fluoridation, 2008-15</a:t>
            </a:r>
            <a:endParaRPr lang="en-US"/>
          </a:p>
        </c:rich>
      </c:tx>
      <c:overlay val="0"/>
    </c:title>
    <c:autoTitleDeleted val="0"/>
    <c:plotArea>
      <c:layout/>
      <c:lineChart>
        <c:grouping val="standard"/>
        <c:varyColors val="0"/>
        <c:ser>
          <c:idx val="0"/>
          <c:order val="0"/>
          <c:tx>
            <c:v>Albemarle-Fluoridation</c:v>
          </c:tx>
          <c:spPr>
            <a:ln>
              <a:solidFill>
                <a:schemeClr val="accent3">
                  <a:lumMod val="50000"/>
                </a:schemeClr>
              </a:solidFill>
            </a:ln>
          </c:spPr>
          <c:marker>
            <c:symbol val="none"/>
          </c:marker>
          <c:dLbls>
            <c:txPr>
              <a:bodyPr/>
              <a:lstStyle/>
              <a:p>
                <a:pPr>
                  <a:defRPr sz="1800"/>
                </a:pPr>
                <a:endParaRPr lang="en-US"/>
              </a:p>
            </c:txPr>
            <c:dLblPos val="t"/>
            <c:showLegendKey val="0"/>
            <c:showVal val="1"/>
            <c:showCatName val="0"/>
            <c:showSerName val="0"/>
            <c:showPercent val="0"/>
            <c:showBubbleSize val="0"/>
            <c:showLeaderLines val="0"/>
          </c:dLbls>
          <c:cat>
            <c:numRef>
              <c:f>'Fluoride Levels in Public Water'!$B$3:$C$3</c:f>
              <c:numCache>
                <c:formatCode>General</c:formatCode>
                <c:ptCount val="2"/>
                <c:pt idx="0">
                  <c:v>2008</c:v>
                </c:pt>
                <c:pt idx="1">
                  <c:v>2015</c:v>
                </c:pt>
              </c:numCache>
            </c:numRef>
          </c:cat>
          <c:val>
            <c:numRef>
              <c:f>'Fluoride Levels in Public Water'!$B$4:$C$4</c:f>
              <c:numCache>
                <c:formatCode>General</c:formatCode>
                <c:ptCount val="2"/>
                <c:pt idx="0">
                  <c:v>11</c:v>
                </c:pt>
                <c:pt idx="1">
                  <c:v>12</c:v>
                </c:pt>
              </c:numCache>
            </c:numRef>
          </c:val>
          <c:smooth val="0"/>
        </c:ser>
        <c:ser>
          <c:idx val="2"/>
          <c:order val="1"/>
          <c:tx>
            <c:v>Albemarle-No/Low Fluoridation</c:v>
          </c:tx>
          <c:marker>
            <c:symbol val="none"/>
          </c:marker>
          <c:dLbls>
            <c:txPr>
              <a:bodyPr/>
              <a:lstStyle/>
              <a:p>
                <a:pPr>
                  <a:defRPr sz="1800"/>
                </a:pPr>
                <a:endParaRPr lang="en-US"/>
              </a:p>
            </c:txPr>
            <c:dLblPos val="t"/>
            <c:showLegendKey val="0"/>
            <c:showVal val="1"/>
            <c:showCatName val="0"/>
            <c:showSerName val="0"/>
            <c:showPercent val="0"/>
            <c:showBubbleSize val="0"/>
            <c:showLeaderLines val="0"/>
          </c:dLbls>
          <c:val>
            <c:numRef>
              <c:f>'Fluoride Levels in Public Water'!$B$16:$C$16</c:f>
              <c:numCache>
                <c:formatCode>General</c:formatCode>
                <c:ptCount val="2"/>
                <c:pt idx="0">
                  <c:v>14</c:v>
                </c:pt>
                <c:pt idx="1">
                  <c:v>14</c:v>
                </c:pt>
              </c:numCache>
            </c:numRef>
          </c:val>
          <c:smooth val="0"/>
        </c:ser>
        <c:ser>
          <c:idx val="1"/>
          <c:order val="2"/>
          <c:tx>
            <c:v>Charlottesville Fluoridation</c:v>
          </c:tx>
          <c:spPr>
            <a:ln>
              <a:solidFill>
                <a:schemeClr val="accent1"/>
              </a:solidFill>
            </a:ln>
          </c:spPr>
          <c:marker>
            <c:symbol val="none"/>
          </c:marker>
          <c:dLbls>
            <c:txPr>
              <a:bodyPr/>
              <a:lstStyle/>
              <a:p>
                <a:pPr>
                  <a:defRPr sz="1800"/>
                </a:pPr>
                <a:endParaRPr lang="en-US"/>
              </a:p>
            </c:txPr>
            <c:dLblPos val="t"/>
            <c:showLegendKey val="0"/>
            <c:showVal val="1"/>
            <c:showCatName val="0"/>
            <c:showSerName val="0"/>
            <c:showPercent val="0"/>
            <c:showBubbleSize val="0"/>
            <c:showLeaderLines val="0"/>
          </c:dLbls>
          <c:val>
            <c:numRef>
              <c:f>'Fluoride Levels in Public Water'!$B$5:$C$5</c:f>
              <c:numCache>
                <c:formatCode>General</c:formatCode>
                <c:ptCount val="2"/>
                <c:pt idx="0">
                  <c:v>1</c:v>
                </c:pt>
                <c:pt idx="1">
                  <c:v>1</c:v>
                </c:pt>
              </c:numCache>
            </c:numRef>
          </c:val>
          <c:smooth val="0"/>
        </c:ser>
        <c:ser>
          <c:idx val="3"/>
          <c:order val="3"/>
          <c:tx>
            <c:v>Charlottesville-No/Low Fluoridation</c:v>
          </c:tx>
          <c:marker>
            <c:symbol val="none"/>
          </c:marker>
          <c:dLbls>
            <c:txPr>
              <a:bodyPr/>
              <a:lstStyle/>
              <a:p>
                <a:pPr>
                  <a:defRPr sz="1800"/>
                </a:pPr>
                <a:endParaRPr lang="en-US"/>
              </a:p>
            </c:txPr>
            <c:dLblPos val="ctr"/>
            <c:showLegendKey val="0"/>
            <c:showVal val="1"/>
            <c:showCatName val="0"/>
            <c:showSerName val="0"/>
            <c:showPercent val="0"/>
            <c:showBubbleSize val="0"/>
            <c:showLeaderLines val="0"/>
          </c:dLbls>
          <c:val>
            <c:numRef>
              <c:f>'Fluoride Levels in Public Water'!$B$17:$C$17</c:f>
              <c:numCache>
                <c:formatCode>General</c:formatCode>
                <c:ptCount val="2"/>
                <c:pt idx="0">
                  <c:v>0</c:v>
                </c:pt>
                <c:pt idx="1">
                  <c:v>0</c:v>
                </c:pt>
              </c:numCache>
            </c:numRef>
          </c:val>
          <c:smooth val="0"/>
        </c:ser>
        <c:dLbls>
          <c:showLegendKey val="0"/>
          <c:showVal val="0"/>
          <c:showCatName val="0"/>
          <c:showSerName val="0"/>
          <c:showPercent val="0"/>
          <c:showBubbleSize val="0"/>
        </c:dLbls>
        <c:marker val="1"/>
        <c:smooth val="0"/>
        <c:axId val="163599488"/>
        <c:axId val="163601024"/>
      </c:lineChart>
      <c:catAx>
        <c:axId val="163599488"/>
        <c:scaling>
          <c:orientation val="minMax"/>
        </c:scaling>
        <c:delete val="0"/>
        <c:axPos val="b"/>
        <c:numFmt formatCode="General" sourceLinked="1"/>
        <c:majorTickMark val="out"/>
        <c:minorTickMark val="none"/>
        <c:tickLblPos val="nextTo"/>
        <c:txPr>
          <a:bodyPr/>
          <a:lstStyle/>
          <a:p>
            <a:pPr>
              <a:defRPr sz="1800"/>
            </a:pPr>
            <a:endParaRPr lang="en-US"/>
          </a:p>
        </c:txPr>
        <c:crossAx val="163601024"/>
        <c:crosses val="autoZero"/>
        <c:auto val="1"/>
        <c:lblAlgn val="ctr"/>
        <c:lblOffset val="100"/>
        <c:noMultiLvlLbl val="0"/>
      </c:catAx>
      <c:valAx>
        <c:axId val="163601024"/>
        <c:scaling>
          <c:orientation val="minMax"/>
        </c:scaling>
        <c:delete val="0"/>
        <c:axPos val="l"/>
        <c:majorGridlines>
          <c:spPr>
            <a:ln>
              <a:noFill/>
            </a:ln>
          </c:spPr>
        </c:majorGridlines>
        <c:numFmt formatCode="General" sourceLinked="1"/>
        <c:majorTickMark val="out"/>
        <c:minorTickMark val="none"/>
        <c:tickLblPos val="nextTo"/>
        <c:txPr>
          <a:bodyPr/>
          <a:lstStyle/>
          <a:p>
            <a:pPr>
              <a:defRPr sz="1800"/>
            </a:pPr>
            <a:endParaRPr lang="en-US"/>
          </a:p>
        </c:txPr>
        <c:crossAx val="163599488"/>
        <c:crosses val="autoZero"/>
        <c:crossBetween val="between"/>
      </c:valAx>
    </c:plotArea>
    <c:legend>
      <c:legendPos val="r"/>
      <c:layout>
        <c:manualLayout>
          <c:xMode val="edge"/>
          <c:yMode val="edge"/>
          <c:x val="0.65850259788954957"/>
          <c:y val="0.24340887267140388"/>
          <c:w val="0.33129332047779741"/>
          <c:h val="0.64789770181166384"/>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New Food Facilities Permitted Each Year, 2010-15</a:t>
            </a:r>
          </a:p>
        </c:rich>
      </c:tx>
      <c:overlay val="0"/>
    </c:title>
    <c:autoTitleDeleted val="0"/>
    <c:plotArea>
      <c:layout/>
      <c:lineChart>
        <c:grouping val="standard"/>
        <c:varyColors val="0"/>
        <c:ser>
          <c:idx val="0"/>
          <c:order val="0"/>
          <c:tx>
            <c:strRef>
              <c:f>Sheet1!$A$18</c:f>
              <c:strCache>
                <c:ptCount val="1"/>
                <c:pt idx="0">
                  <c:v>Albemarle</c:v>
                </c:pt>
              </c:strCache>
            </c:strRef>
          </c:tx>
          <c:spPr>
            <a:ln>
              <a:solidFill>
                <a:schemeClr val="accent3"/>
              </a:solidFill>
            </a:ln>
          </c:spPr>
          <c:marker>
            <c:spPr>
              <a:solidFill>
                <a:schemeClr val="accent3"/>
              </a:solidFill>
              <a:ln>
                <a:solidFill>
                  <a:schemeClr val="accent3"/>
                </a:solidFill>
              </a:ln>
            </c:spPr>
          </c:marker>
          <c:dLbls>
            <c:dLblPos val="b"/>
            <c:showLegendKey val="0"/>
            <c:showVal val="1"/>
            <c:showCatName val="0"/>
            <c:showSerName val="0"/>
            <c:showPercent val="0"/>
            <c:showBubbleSize val="0"/>
            <c:showLeaderLines val="0"/>
          </c:dLbls>
          <c:cat>
            <c:numRef>
              <c:f>Sheet1!$B$17:$G$17</c:f>
              <c:numCache>
                <c:formatCode>General</c:formatCode>
                <c:ptCount val="6"/>
                <c:pt idx="0">
                  <c:v>2010</c:v>
                </c:pt>
                <c:pt idx="1">
                  <c:v>2011</c:v>
                </c:pt>
                <c:pt idx="2">
                  <c:v>2012</c:v>
                </c:pt>
                <c:pt idx="3">
                  <c:v>2013</c:v>
                </c:pt>
                <c:pt idx="4">
                  <c:v>2014</c:v>
                </c:pt>
                <c:pt idx="5">
                  <c:v>2015</c:v>
                </c:pt>
              </c:numCache>
            </c:numRef>
          </c:cat>
          <c:val>
            <c:numRef>
              <c:f>Sheet1!$B$18:$G$18</c:f>
              <c:numCache>
                <c:formatCode>General</c:formatCode>
                <c:ptCount val="6"/>
                <c:pt idx="0">
                  <c:v>33</c:v>
                </c:pt>
                <c:pt idx="1">
                  <c:v>29</c:v>
                </c:pt>
                <c:pt idx="2">
                  <c:v>34</c:v>
                </c:pt>
                <c:pt idx="3">
                  <c:v>49</c:v>
                </c:pt>
                <c:pt idx="4">
                  <c:v>34</c:v>
                </c:pt>
                <c:pt idx="5">
                  <c:v>35</c:v>
                </c:pt>
              </c:numCache>
            </c:numRef>
          </c:val>
          <c:smooth val="0"/>
        </c:ser>
        <c:ser>
          <c:idx val="1"/>
          <c:order val="1"/>
          <c:tx>
            <c:strRef>
              <c:f>Sheet1!$A$19</c:f>
              <c:strCache>
                <c:ptCount val="1"/>
                <c:pt idx="0">
                  <c:v>Charlottesville</c:v>
                </c:pt>
              </c:strCache>
            </c:strRef>
          </c:tx>
          <c:spPr>
            <a:ln>
              <a:solidFill>
                <a:schemeClr val="accent1"/>
              </a:solidFill>
            </a:ln>
          </c:spPr>
          <c:marker>
            <c:spPr>
              <a:solidFill>
                <a:schemeClr val="accent1"/>
              </a:solidFill>
              <a:ln>
                <a:solidFill>
                  <a:schemeClr val="accent1"/>
                </a:solidFill>
              </a:ln>
            </c:spPr>
          </c:marker>
          <c:dLbls>
            <c:dLblPos val="t"/>
            <c:showLegendKey val="0"/>
            <c:showVal val="1"/>
            <c:showCatName val="0"/>
            <c:showSerName val="0"/>
            <c:showPercent val="0"/>
            <c:showBubbleSize val="0"/>
            <c:showLeaderLines val="0"/>
          </c:dLbls>
          <c:cat>
            <c:numRef>
              <c:f>Sheet1!$B$17:$G$17</c:f>
              <c:numCache>
                <c:formatCode>General</c:formatCode>
                <c:ptCount val="6"/>
                <c:pt idx="0">
                  <c:v>2010</c:v>
                </c:pt>
                <c:pt idx="1">
                  <c:v>2011</c:v>
                </c:pt>
                <c:pt idx="2">
                  <c:v>2012</c:v>
                </c:pt>
                <c:pt idx="3">
                  <c:v>2013</c:v>
                </c:pt>
                <c:pt idx="4">
                  <c:v>2014</c:v>
                </c:pt>
                <c:pt idx="5">
                  <c:v>2015</c:v>
                </c:pt>
              </c:numCache>
            </c:numRef>
          </c:cat>
          <c:val>
            <c:numRef>
              <c:f>Sheet1!$B$19:$G$19</c:f>
              <c:numCache>
                <c:formatCode>General</c:formatCode>
                <c:ptCount val="6"/>
                <c:pt idx="0">
                  <c:v>34</c:v>
                </c:pt>
                <c:pt idx="1">
                  <c:v>42</c:v>
                </c:pt>
                <c:pt idx="2">
                  <c:v>39</c:v>
                </c:pt>
                <c:pt idx="3">
                  <c:v>51</c:v>
                </c:pt>
                <c:pt idx="4">
                  <c:v>62</c:v>
                </c:pt>
                <c:pt idx="5">
                  <c:v>53</c:v>
                </c:pt>
              </c:numCache>
            </c:numRef>
          </c:val>
          <c:smooth val="0"/>
        </c:ser>
        <c:dLbls>
          <c:showLegendKey val="0"/>
          <c:showVal val="0"/>
          <c:showCatName val="0"/>
          <c:showSerName val="0"/>
          <c:showPercent val="0"/>
          <c:showBubbleSize val="0"/>
        </c:dLbls>
        <c:marker val="1"/>
        <c:smooth val="0"/>
        <c:axId val="163824768"/>
        <c:axId val="163826304"/>
      </c:lineChart>
      <c:catAx>
        <c:axId val="163824768"/>
        <c:scaling>
          <c:orientation val="minMax"/>
        </c:scaling>
        <c:delete val="0"/>
        <c:axPos val="b"/>
        <c:numFmt formatCode="General" sourceLinked="1"/>
        <c:majorTickMark val="out"/>
        <c:minorTickMark val="none"/>
        <c:tickLblPos val="nextTo"/>
        <c:crossAx val="163826304"/>
        <c:crosses val="autoZero"/>
        <c:auto val="1"/>
        <c:lblAlgn val="ctr"/>
        <c:lblOffset val="100"/>
        <c:noMultiLvlLbl val="0"/>
      </c:catAx>
      <c:valAx>
        <c:axId val="163826304"/>
        <c:scaling>
          <c:orientation val="minMax"/>
        </c:scaling>
        <c:delete val="0"/>
        <c:axPos val="l"/>
        <c:majorGridlines>
          <c:spPr>
            <a:ln>
              <a:noFill/>
            </a:ln>
          </c:spPr>
        </c:majorGridlines>
        <c:numFmt formatCode="General" sourceLinked="1"/>
        <c:majorTickMark val="out"/>
        <c:minorTickMark val="none"/>
        <c:tickLblPos val="nextTo"/>
        <c:crossAx val="16382476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Number of Permitted Food Facilities in TJHD, 2010-15</a:t>
            </a:r>
          </a:p>
        </c:rich>
      </c:tx>
      <c:overlay val="0"/>
    </c:title>
    <c:autoTitleDeleted val="0"/>
    <c:plotArea>
      <c:layout/>
      <c:lineChart>
        <c:grouping val="standard"/>
        <c:varyColors val="0"/>
        <c:ser>
          <c:idx val="6"/>
          <c:order val="0"/>
          <c:tx>
            <c:strRef>
              <c:f>Sheet1!$A$36</c:f>
              <c:strCache>
                <c:ptCount val="1"/>
                <c:pt idx="0">
                  <c:v>TJHD</c:v>
                </c:pt>
              </c:strCache>
            </c:strRef>
          </c:tx>
          <c:spPr>
            <a:ln w="57150"/>
          </c:spPr>
          <c:marker>
            <c:spPr>
              <a:ln w="57150"/>
            </c:spPr>
          </c:marker>
          <c:dLbls>
            <c:txPr>
              <a:bodyPr/>
              <a:lstStyle/>
              <a:p>
                <a:pPr>
                  <a:defRPr sz="1800"/>
                </a:pPr>
                <a:endParaRPr lang="en-US"/>
              </a:p>
            </c:txPr>
            <c:dLblPos val="t"/>
            <c:showLegendKey val="0"/>
            <c:showVal val="1"/>
            <c:showCatName val="0"/>
            <c:showSerName val="0"/>
            <c:showPercent val="0"/>
            <c:showBubbleSize val="0"/>
            <c:showLeaderLines val="0"/>
          </c:dLbls>
          <c:cat>
            <c:numRef>
              <c:f>Sheet1!$B$29:$G$29</c:f>
              <c:numCache>
                <c:formatCode>General</c:formatCode>
                <c:ptCount val="6"/>
                <c:pt idx="0">
                  <c:v>2010</c:v>
                </c:pt>
                <c:pt idx="1">
                  <c:v>2011</c:v>
                </c:pt>
                <c:pt idx="2">
                  <c:v>2012</c:v>
                </c:pt>
                <c:pt idx="3">
                  <c:v>2013</c:v>
                </c:pt>
                <c:pt idx="4">
                  <c:v>2014</c:v>
                </c:pt>
                <c:pt idx="5">
                  <c:v>2015</c:v>
                </c:pt>
              </c:numCache>
            </c:numRef>
          </c:cat>
          <c:val>
            <c:numRef>
              <c:f>Sheet1!$B$36:$G$36</c:f>
              <c:numCache>
                <c:formatCode>General</c:formatCode>
                <c:ptCount val="6"/>
                <c:pt idx="0">
                  <c:v>881</c:v>
                </c:pt>
                <c:pt idx="1">
                  <c:v>877</c:v>
                </c:pt>
                <c:pt idx="2">
                  <c:v>889</c:v>
                </c:pt>
                <c:pt idx="3">
                  <c:v>935</c:v>
                </c:pt>
                <c:pt idx="4">
                  <c:v>975</c:v>
                </c:pt>
                <c:pt idx="5">
                  <c:v>995</c:v>
                </c:pt>
              </c:numCache>
            </c:numRef>
          </c:val>
          <c:smooth val="0"/>
        </c:ser>
        <c:dLbls>
          <c:showLegendKey val="0"/>
          <c:showVal val="0"/>
          <c:showCatName val="0"/>
          <c:showSerName val="0"/>
          <c:showPercent val="0"/>
          <c:showBubbleSize val="0"/>
        </c:dLbls>
        <c:marker val="1"/>
        <c:smooth val="0"/>
        <c:axId val="163987840"/>
        <c:axId val="163989376"/>
      </c:lineChart>
      <c:catAx>
        <c:axId val="163987840"/>
        <c:scaling>
          <c:orientation val="minMax"/>
        </c:scaling>
        <c:delete val="0"/>
        <c:axPos val="b"/>
        <c:numFmt formatCode="General" sourceLinked="1"/>
        <c:majorTickMark val="out"/>
        <c:minorTickMark val="none"/>
        <c:tickLblPos val="nextTo"/>
        <c:txPr>
          <a:bodyPr/>
          <a:lstStyle/>
          <a:p>
            <a:pPr>
              <a:defRPr sz="1800"/>
            </a:pPr>
            <a:endParaRPr lang="en-US"/>
          </a:p>
        </c:txPr>
        <c:crossAx val="163989376"/>
        <c:crosses val="autoZero"/>
        <c:auto val="1"/>
        <c:lblAlgn val="ctr"/>
        <c:lblOffset val="100"/>
        <c:noMultiLvlLbl val="0"/>
      </c:catAx>
      <c:valAx>
        <c:axId val="163989376"/>
        <c:scaling>
          <c:orientation val="minMax"/>
        </c:scaling>
        <c:delete val="0"/>
        <c:axPos val="l"/>
        <c:majorGridlines>
          <c:spPr>
            <a:ln>
              <a:noFill/>
            </a:ln>
          </c:spPr>
        </c:majorGridlines>
        <c:numFmt formatCode="General" sourceLinked="1"/>
        <c:majorTickMark val="out"/>
        <c:minorTickMark val="none"/>
        <c:tickLblPos val="nextTo"/>
        <c:txPr>
          <a:bodyPr/>
          <a:lstStyle/>
          <a:p>
            <a:pPr>
              <a:defRPr sz="1800"/>
            </a:pPr>
            <a:endParaRPr lang="en-US"/>
          </a:p>
        </c:txPr>
        <c:crossAx val="16398784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52402378274138E-2"/>
          <c:y val="3.5176939089510362E-2"/>
          <c:w val="0.89294351598907284"/>
          <c:h val="0.86540275138021538"/>
        </c:manualLayout>
      </c:layout>
      <c:lineChart>
        <c:grouping val="standard"/>
        <c:varyColors val="0"/>
        <c:ser>
          <c:idx val="0"/>
          <c:order val="0"/>
          <c:tx>
            <c:v>Albemarle-Limited Access to Healthy Foods</c:v>
          </c:tx>
          <c:spPr>
            <a:ln w="38100">
              <a:solidFill>
                <a:schemeClr val="accent6">
                  <a:lumMod val="60000"/>
                  <a:lumOff val="40000"/>
                </a:schemeClr>
              </a:solidFill>
            </a:ln>
          </c:spPr>
          <c:marker>
            <c:symbol val="triangle"/>
            <c:size val="5"/>
            <c:spPr>
              <a:solidFill>
                <a:schemeClr val="accent6">
                  <a:lumMod val="60000"/>
                  <a:lumOff val="40000"/>
                </a:schemeClr>
              </a:solidFill>
              <a:ln w="38100">
                <a:solidFill>
                  <a:schemeClr val="accent6">
                    <a:lumMod val="60000"/>
                    <a:lumOff val="40000"/>
                  </a:schemeClr>
                </a:solidFill>
              </a:ln>
            </c:spPr>
          </c:marker>
          <c:dLbls>
            <c:dLbl>
              <c:idx val="1"/>
              <c:delete val="1"/>
            </c:dLbl>
            <c:txPr>
              <a:bodyPr/>
              <a:lstStyle/>
              <a:p>
                <a:pPr>
                  <a:defRPr sz="1600">
                    <a:solidFill>
                      <a:schemeClr val="accent3">
                        <a:lumMod val="75000"/>
                      </a:schemeClr>
                    </a:solidFill>
                  </a:defRPr>
                </a:pPr>
                <a:endParaRPr lang="en-US"/>
              </a:p>
            </c:txPr>
            <c:dLblPos val="l"/>
            <c:showLegendKey val="0"/>
            <c:showVal val="1"/>
            <c:showCatName val="0"/>
            <c:showSerName val="1"/>
            <c:showPercent val="0"/>
            <c:showBubbleSize val="0"/>
            <c:showLeaderLines val="0"/>
          </c:dLbls>
          <c:cat>
            <c:strRef>
              <c:f>'Food Environ Index'!$B$15:$C$15</c:f>
              <c:strCache>
                <c:ptCount val="2"/>
                <c:pt idx="0">
                  <c:v>2010-11</c:v>
                </c:pt>
                <c:pt idx="1">
                  <c:v>2012</c:v>
                </c:pt>
              </c:strCache>
            </c:strRef>
          </c:cat>
          <c:val>
            <c:numRef>
              <c:f>'Food Environ Index'!$B$16:$C$16</c:f>
              <c:numCache>
                <c:formatCode>0%</c:formatCode>
                <c:ptCount val="2"/>
                <c:pt idx="0">
                  <c:v>0.03</c:v>
                </c:pt>
                <c:pt idx="1">
                  <c:v>0.03</c:v>
                </c:pt>
              </c:numCache>
            </c:numRef>
          </c:val>
          <c:smooth val="0"/>
        </c:ser>
        <c:ser>
          <c:idx val="1"/>
          <c:order val="1"/>
          <c:tx>
            <c:v>Charlottesville-Limited Access to Healthy Foods</c:v>
          </c:tx>
          <c:spPr>
            <a:ln w="38100">
              <a:solidFill>
                <a:schemeClr val="accent1"/>
              </a:solidFill>
            </a:ln>
          </c:spPr>
          <c:marker>
            <c:symbol val="triangle"/>
            <c:size val="5"/>
            <c:spPr>
              <a:solidFill>
                <a:schemeClr val="accent1"/>
              </a:solidFill>
              <a:ln w="38100">
                <a:solidFill>
                  <a:schemeClr val="accent1"/>
                </a:solidFill>
              </a:ln>
            </c:spPr>
          </c:marker>
          <c:dLbls>
            <c:dLbl>
              <c:idx val="1"/>
              <c:showLegendKey val="0"/>
              <c:showVal val="1"/>
              <c:showCatName val="0"/>
              <c:showSerName val="1"/>
              <c:showPercent val="0"/>
              <c:showBubbleSize val="0"/>
            </c:dLbl>
            <c:txPr>
              <a:bodyPr/>
              <a:lstStyle/>
              <a:p>
                <a:pPr>
                  <a:defRPr sz="1600">
                    <a:solidFill>
                      <a:schemeClr val="accent1">
                        <a:lumMod val="75000"/>
                      </a:schemeClr>
                    </a:solidFill>
                  </a:defRPr>
                </a:pPr>
                <a:endParaRPr lang="en-US"/>
              </a:p>
            </c:txPr>
            <c:showLegendKey val="0"/>
            <c:showVal val="0"/>
            <c:showCatName val="0"/>
            <c:showSerName val="0"/>
            <c:showPercent val="0"/>
            <c:showBubbleSize val="0"/>
          </c:dLbls>
          <c:cat>
            <c:strRef>
              <c:f>'Food Environ Index'!$B$15:$C$15</c:f>
              <c:strCache>
                <c:ptCount val="2"/>
                <c:pt idx="0">
                  <c:v>2010-11</c:v>
                </c:pt>
                <c:pt idx="1">
                  <c:v>2012</c:v>
                </c:pt>
              </c:strCache>
            </c:strRef>
          </c:cat>
          <c:val>
            <c:numRef>
              <c:f>'Food Environ Index'!$B$17:$C$17</c:f>
              <c:numCache>
                <c:formatCode>0%</c:formatCode>
                <c:ptCount val="2"/>
                <c:pt idx="0">
                  <c:v>0.01</c:v>
                </c:pt>
                <c:pt idx="1">
                  <c:v>0.01</c:v>
                </c:pt>
              </c:numCache>
            </c:numRef>
          </c:val>
          <c:smooth val="0"/>
        </c:ser>
        <c:ser>
          <c:idx val="2"/>
          <c:order val="2"/>
          <c:tx>
            <c:v>Albemarle-Food Insecurity</c:v>
          </c:tx>
          <c:spPr>
            <a:ln w="38100"/>
          </c:spPr>
          <c:marker>
            <c:symbol val="square"/>
            <c:size val="5"/>
            <c:spPr>
              <a:ln w="38100"/>
            </c:spPr>
          </c:marker>
          <c:dLbls>
            <c:dLbl>
              <c:idx val="1"/>
              <c:dLblPos val="r"/>
              <c:showLegendKey val="0"/>
              <c:showVal val="1"/>
              <c:showCatName val="0"/>
              <c:showSerName val="1"/>
              <c:showPercent val="0"/>
              <c:showBubbleSize val="0"/>
            </c:dLbl>
            <c:txPr>
              <a:bodyPr/>
              <a:lstStyle/>
              <a:p>
                <a:pPr>
                  <a:defRPr sz="1800">
                    <a:solidFill>
                      <a:schemeClr val="accent3">
                        <a:lumMod val="75000"/>
                      </a:schemeClr>
                    </a:solidFill>
                  </a:defRPr>
                </a:pPr>
                <a:endParaRPr lang="en-US"/>
              </a:p>
            </c:txPr>
            <c:dLblPos val="r"/>
            <c:showLegendKey val="0"/>
            <c:showVal val="0"/>
            <c:showCatName val="0"/>
            <c:showSerName val="0"/>
            <c:showPercent val="0"/>
            <c:showBubbleSize val="0"/>
          </c:dLbls>
          <c:val>
            <c:numRef>
              <c:f>'Food Environ Index'!$B$26:$C$26</c:f>
              <c:numCache>
                <c:formatCode>0%</c:formatCode>
                <c:ptCount val="2"/>
                <c:pt idx="0">
                  <c:v>0.09</c:v>
                </c:pt>
                <c:pt idx="1">
                  <c:v>0.1</c:v>
                </c:pt>
              </c:numCache>
            </c:numRef>
          </c:val>
          <c:smooth val="0"/>
        </c:ser>
        <c:ser>
          <c:idx val="3"/>
          <c:order val="3"/>
          <c:tx>
            <c:v>Charlottesville-Food Insecurity</c:v>
          </c:tx>
          <c:spPr>
            <a:ln w="38100"/>
          </c:spPr>
          <c:marker>
            <c:symbol val="square"/>
            <c:size val="5"/>
            <c:spPr>
              <a:ln w="38100"/>
            </c:spPr>
          </c:marker>
          <c:dLbls>
            <c:dLbl>
              <c:idx val="1"/>
              <c:showLegendKey val="0"/>
              <c:showVal val="1"/>
              <c:showCatName val="0"/>
              <c:showSerName val="1"/>
              <c:showPercent val="0"/>
              <c:showBubbleSize val="0"/>
            </c:dLbl>
            <c:txPr>
              <a:bodyPr/>
              <a:lstStyle/>
              <a:p>
                <a:pPr>
                  <a:defRPr sz="1600">
                    <a:solidFill>
                      <a:schemeClr val="accent1">
                        <a:lumMod val="75000"/>
                      </a:schemeClr>
                    </a:solidFill>
                  </a:defRPr>
                </a:pPr>
                <a:endParaRPr lang="en-US"/>
              </a:p>
            </c:txPr>
            <c:showLegendKey val="0"/>
            <c:showVal val="0"/>
            <c:showCatName val="0"/>
            <c:showSerName val="0"/>
            <c:showPercent val="0"/>
            <c:showBubbleSize val="0"/>
          </c:dLbls>
          <c:val>
            <c:numRef>
              <c:f>'Food Environ Index'!$B$27:$C$27</c:f>
              <c:numCache>
                <c:formatCode>0%</c:formatCode>
                <c:ptCount val="2"/>
                <c:pt idx="0">
                  <c:v>0.18</c:v>
                </c:pt>
                <c:pt idx="1">
                  <c:v>0.18</c:v>
                </c:pt>
              </c:numCache>
            </c:numRef>
          </c:val>
          <c:smooth val="0"/>
        </c:ser>
        <c:dLbls>
          <c:showLegendKey val="0"/>
          <c:showVal val="0"/>
          <c:showCatName val="0"/>
          <c:showSerName val="0"/>
          <c:showPercent val="0"/>
          <c:showBubbleSize val="0"/>
        </c:dLbls>
        <c:marker val="1"/>
        <c:smooth val="0"/>
        <c:axId val="164035968"/>
        <c:axId val="164947072"/>
      </c:lineChart>
      <c:catAx>
        <c:axId val="164035968"/>
        <c:scaling>
          <c:orientation val="minMax"/>
        </c:scaling>
        <c:delete val="0"/>
        <c:axPos val="b"/>
        <c:majorTickMark val="out"/>
        <c:minorTickMark val="none"/>
        <c:tickLblPos val="nextTo"/>
        <c:crossAx val="164947072"/>
        <c:crosses val="autoZero"/>
        <c:auto val="1"/>
        <c:lblAlgn val="ctr"/>
        <c:lblOffset val="100"/>
        <c:noMultiLvlLbl val="0"/>
      </c:catAx>
      <c:valAx>
        <c:axId val="164947072"/>
        <c:scaling>
          <c:orientation val="minMax"/>
        </c:scaling>
        <c:delete val="0"/>
        <c:axPos val="l"/>
        <c:majorGridlines>
          <c:spPr>
            <a:ln>
              <a:noFill/>
            </a:ln>
          </c:spPr>
        </c:majorGridlines>
        <c:numFmt formatCode="0%" sourceLinked="1"/>
        <c:majorTickMark val="out"/>
        <c:minorTickMark val="none"/>
        <c:tickLblPos val="nextTo"/>
        <c:crossAx val="164035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'JAUNT data'!$A$23</c:f>
              <c:strCache>
                <c:ptCount val="1"/>
                <c:pt idx="0">
                  <c:v>Albemarle</c:v>
                </c:pt>
              </c:strCache>
            </c:strRef>
          </c:tx>
          <c:spPr>
            <a:ln>
              <a:solidFill>
                <a:schemeClr val="accent3"/>
              </a:solidFill>
            </a:ln>
          </c:spPr>
          <c:marker>
            <c:symbol val="circle"/>
            <c:size val="7"/>
            <c:spPr>
              <a:solidFill>
                <a:schemeClr val="accent3"/>
              </a:solidFill>
              <a:ln>
                <a:solidFill>
                  <a:schemeClr val="accent3"/>
                </a:solidFill>
              </a:ln>
              <a:scene3d>
                <a:camera prst="orthographicFront"/>
                <a:lightRig rig="threePt" dir="t"/>
              </a:scene3d>
              <a:sp3d>
                <a:bevelT/>
              </a:sp3d>
            </c:spPr>
          </c:marker>
          <c:dLbls>
            <c:dLbl>
              <c:idx val="5"/>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txPr>
              <a:bodyPr/>
              <a:lstStyle/>
              <a:p>
                <a:pPr>
                  <a:defRPr sz="1600" b="1">
                    <a:solidFill>
                      <a:schemeClr val="accent3">
                        <a:lumMod val="75000"/>
                      </a:schemeClr>
                    </a:solidFill>
                  </a:defRPr>
                </a:pPr>
                <a:endParaRPr lang="en-US"/>
              </a:p>
            </c:txPr>
            <c:dLblPos val="b"/>
            <c:showLegendKey val="0"/>
            <c:showVal val="1"/>
            <c:showCatName val="0"/>
            <c:showSerName val="0"/>
            <c:showPercent val="0"/>
            <c:showBubbleSize val="0"/>
            <c:showLeaderLines val="0"/>
          </c:dLbls>
          <c:cat>
            <c:strRef>
              <c:f>'JAUNT data'!$B$21:$H$21</c:f>
              <c:strCache>
                <c:ptCount val="7"/>
                <c:pt idx="0">
                  <c:v>FY08</c:v>
                </c:pt>
                <c:pt idx="1">
                  <c:v>FY09</c:v>
                </c:pt>
                <c:pt idx="2">
                  <c:v>FY10</c:v>
                </c:pt>
                <c:pt idx="3">
                  <c:v>FY11</c:v>
                </c:pt>
                <c:pt idx="4">
                  <c:v>FY12</c:v>
                </c:pt>
                <c:pt idx="5">
                  <c:v>FY13</c:v>
                </c:pt>
                <c:pt idx="6">
                  <c:v>FY14</c:v>
                </c:pt>
              </c:strCache>
            </c:strRef>
          </c:cat>
          <c:val>
            <c:numRef>
              <c:f>'JAUNT data'!$B$23:$H$23</c:f>
              <c:numCache>
                <c:formatCode>#,##0</c:formatCode>
                <c:ptCount val="7"/>
                <c:pt idx="0">
                  <c:v>93180</c:v>
                </c:pt>
                <c:pt idx="1">
                  <c:v>102209</c:v>
                </c:pt>
                <c:pt idx="2">
                  <c:v>101723</c:v>
                </c:pt>
                <c:pt idx="3">
                  <c:v>100516</c:v>
                </c:pt>
                <c:pt idx="4">
                  <c:v>115176</c:v>
                </c:pt>
                <c:pt idx="5">
                  <c:v>122840</c:v>
                </c:pt>
                <c:pt idx="6" formatCode="_(* #,##0_);_(* \(#,##0\);_(* &quot;-&quot;??_);_(@_)">
                  <c:v>127083</c:v>
                </c:pt>
              </c:numCache>
            </c:numRef>
          </c:val>
          <c:smooth val="0"/>
        </c:ser>
        <c:ser>
          <c:idx val="1"/>
          <c:order val="1"/>
          <c:tx>
            <c:strRef>
              <c:f>'JAUNT data'!$A$22</c:f>
              <c:strCache>
                <c:ptCount val="1"/>
                <c:pt idx="0">
                  <c:v>Charlottesville</c:v>
                </c:pt>
              </c:strCache>
            </c:strRef>
          </c:tx>
          <c:spPr>
            <a:ln>
              <a:solidFill>
                <a:schemeClr val="accent1"/>
              </a:solidFill>
            </a:ln>
          </c:spPr>
          <c:marker>
            <c:symbol val="square"/>
            <c:size val="7"/>
            <c:spPr>
              <a:solidFill>
                <a:schemeClr val="accent1"/>
              </a:solidFill>
              <a:ln>
                <a:solidFill>
                  <a:schemeClr val="accent1"/>
                </a:solidFill>
              </a:ln>
              <a:scene3d>
                <a:camera prst="orthographicFront"/>
                <a:lightRig rig="threePt" dir="t"/>
              </a:scene3d>
              <a:sp3d>
                <a:bevelT/>
              </a:sp3d>
            </c:spPr>
          </c:marker>
          <c:dLbls>
            <c:dLbl>
              <c:idx val="5"/>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txPr>
              <a:bodyPr/>
              <a:lstStyle/>
              <a:p>
                <a:pPr>
                  <a:defRPr sz="1600" b="1">
                    <a:solidFill>
                      <a:schemeClr val="accent1">
                        <a:lumMod val="75000"/>
                      </a:schemeClr>
                    </a:solidFill>
                  </a:defRPr>
                </a:pPr>
                <a:endParaRPr lang="en-US"/>
              </a:p>
            </c:txPr>
            <c:dLblPos val="t"/>
            <c:showLegendKey val="0"/>
            <c:showVal val="1"/>
            <c:showCatName val="0"/>
            <c:showSerName val="0"/>
            <c:showPercent val="0"/>
            <c:showBubbleSize val="0"/>
            <c:showLeaderLines val="0"/>
          </c:dLbls>
          <c:cat>
            <c:strRef>
              <c:f>'JAUNT data'!$B$21:$H$21</c:f>
              <c:strCache>
                <c:ptCount val="7"/>
                <c:pt idx="0">
                  <c:v>FY08</c:v>
                </c:pt>
                <c:pt idx="1">
                  <c:v>FY09</c:v>
                </c:pt>
                <c:pt idx="2">
                  <c:v>FY10</c:v>
                </c:pt>
                <c:pt idx="3">
                  <c:v>FY11</c:v>
                </c:pt>
                <c:pt idx="4">
                  <c:v>FY12</c:v>
                </c:pt>
                <c:pt idx="5">
                  <c:v>FY13</c:v>
                </c:pt>
                <c:pt idx="6">
                  <c:v>FY14</c:v>
                </c:pt>
              </c:strCache>
            </c:strRef>
          </c:cat>
          <c:val>
            <c:numRef>
              <c:f>'JAUNT data'!$B$22:$H$22</c:f>
              <c:numCache>
                <c:formatCode>#,##0</c:formatCode>
                <c:ptCount val="7"/>
                <c:pt idx="0">
                  <c:v>110209</c:v>
                </c:pt>
                <c:pt idx="1">
                  <c:v>113361</c:v>
                </c:pt>
                <c:pt idx="2">
                  <c:v>123547</c:v>
                </c:pt>
                <c:pt idx="3">
                  <c:v>131508</c:v>
                </c:pt>
                <c:pt idx="4">
                  <c:v>126191</c:v>
                </c:pt>
                <c:pt idx="5">
                  <c:v>106206</c:v>
                </c:pt>
                <c:pt idx="6" formatCode="_(* #,##0_);_(* \(#,##0\);_(* &quot;-&quot;??_);_(@_)">
                  <c:v>103821</c:v>
                </c:pt>
              </c:numCache>
            </c:numRef>
          </c:val>
          <c:smooth val="0"/>
        </c:ser>
        <c:dLbls>
          <c:showLegendKey val="0"/>
          <c:showVal val="0"/>
          <c:showCatName val="0"/>
          <c:showSerName val="0"/>
          <c:showPercent val="0"/>
          <c:showBubbleSize val="0"/>
        </c:dLbls>
        <c:marker val="1"/>
        <c:smooth val="0"/>
        <c:axId val="190904960"/>
        <c:axId val="191033728"/>
      </c:lineChart>
      <c:catAx>
        <c:axId val="190904960"/>
        <c:scaling>
          <c:orientation val="minMax"/>
        </c:scaling>
        <c:delete val="0"/>
        <c:axPos val="b"/>
        <c:majorTickMark val="out"/>
        <c:minorTickMark val="none"/>
        <c:tickLblPos val="nextTo"/>
        <c:crossAx val="191033728"/>
        <c:crosses val="autoZero"/>
        <c:auto val="1"/>
        <c:lblAlgn val="ctr"/>
        <c:lblOffset val="100"/>
        <c:noMultiLvlLbl val="0"/>
      </c:catAx>
      <c:valAx>
        <c:axId val="191033728"/>
        <c:scaling>
          <c:orientation val="minMax"/>
        </c:scaling>
        <c:delete val="1"/>
        <c:axPos val="l"/>
        <c:majorGridlines>
          <c:spPr>
            <a:ln>
              <a:noFill/>
            </a:ln>
          </c:spPr>
        </c:majorGridlines>
        <c:numFmt formatCode="#,##0" sourceLinked="1"/>
        <c:majorTickMark val="out"/>
        <c:minorTickMark val="none"/>
        <c:tickLblPos val="nextTo"/>
        <c:crossAx val="190904960"/>
        <c:crosses val="autoZero"/>
        <c:crossBetween val="between"/>
      </c:valAx>
      <c:spPr>
        <a:ln>
          <a:noFill/>
        </a:ln>
      </c:spPr>
    </c:plotArea>
    <c:legend>
      <c:legendPos val="b"/>
      <c:layout/>
      <c:overlay val="0"/>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'Food Stores Chart'!$B$24</c:f>
              <c:strCache>
                <c:ptCount val="1"/>
                <c:pt idx="0">
                  <c:v>Albemarle</c:v>
                </c:pt>
              </c:strCache>
            </c:strRef>
          </c:tx>
          <c:spPr>
            <a:solidFill>
              <a:schemeClr val="accent3"/>
            </a:solidFill>
          </c:spPr>
          <c:invertIfNegative val="0"/>
          <c:dLbls>
            <c:dLblPos val="outEnd"/>
            <c:showLegendKey val="0"/>
            <c:showVal val="1"/>
            <c:showCatName val="0"/>
            <c:showSerName val="0"/>
            <c:showPercent val="0"/>
            <c:showBubbleSize val="0"/>
            <c:showLeaderLines val="0"/>
          </c:dLbls>
          <c:cat>
            <c:strRef>
              <c:f>'Food Stores Chart'!$A$26:$A$31</c:f>
              <c:strCache>
                <c:ptCount val="6"/>
                <c:pt idx="0">
                  <c:v>Grocery Stores</c:v>
                </c:pt>
                <c:pt idx="1">
                  <c:v>Supercenters and club stores</c:v>
                </c:pt>
                <c:pt idx="2">
                  <c:v>Convenience Stores</c:v>
                </c:pt>
                <c:pt idx="3">
                  <c:v>Specialized Food Stores</c:v>
                </c:pt>
                <c:pt idx="4">
                  <c:v>Fast-Food Restaurants</c:v>
                </c:pt>
                <c:pt idx="5">
                  <c:v>Full-Service Restaurants</c:v>
                </c:pt>
              </c:strCache>
            </c:strRef>
          </c:cat>
          <c:val>
            <c:numRef>
              <c:f>'Food Stores Chart'!$B$26:$B$31</c:f>
              <c:numCache>
                <c:formatCode>General</c:formatCode>
                <c:ptCount val="6"/>
                <c:pt idx="0">
                  <c:v>25</c:v>
                </c:pt>
                <c:pt idx="1">
                  <c:v>1</c:v>
                </c:pt>
                <c:pt idx="2">
                  <c:v>49</c:v>
                </c:pt>
                <c:pt idx="3">
                  <c:v>3</c:v>
                </c:pt>
                <c:pt idx="4">
                  <c:v>53</c:v>
                </c:pt>
                <c:pt idx="5">
                  <c:v>61</c:v>
                </c:pt>
              </c:numCache>
            </c:numRef>
          </c:val>
        </c:ser>
        <c:ser>
          <c:idx val="1"/>
          <c:order val="1"/>
          <c:tx>
            <c:strRef>
              <c:f>'Food Stores Chart'!$C$24</c:f>
              <c:strCache>
                <c:ptCount val="1"/>
                <c:pt idx="0">
                  <c:v>Charlottesville</c:v>
                </c:pt>
              </c:strCache>
            </c:strRef>
          </c:tx>
          <c:spPr>
            <a:solidFill>
              <a:schemeClr val="accent1"/>
            </a:solidFill>
          </c:spPr>
          <c:invertIfNegative val="0"/>
          <c:dLbls>
            <c:dLblPos val="outEnd"/>
            <c:showLegendKey val="0"/>
            <c:showVal val="1"/>
            <c:showCatName val="0"/>
            <c:showSerName val="0"/>
            <c:showPercent val="0"/>
            <c:showBubbleSize val="0"/>
            <c:showLeaderLines val="0"/>
          </c:dLbls>
          <c:cat>
            <c:strRef>
              <c:f>'Food Stores Chart'!$A$26:$A$31</c:f>
              <c:strCache>
                <c:ptCount val="6"/>
                <c:pt idx="0">
                  <c:v>Grocery Stores</c:v>
                </c:pt>
                <c:pt idx="1">
                  <c:v>Supercenters and club stores</c:v>
                </c:pt>
                <c:pt idx="2">
                  <c:v>Convenience Stores</c:v>
                </c:pt>
                <c:pt idx="3">
                  <c:v>Specialized Food Stores</c:v>
                </c:pt>
                <c:pt idx="4">
                  <c:v>Fast-Food Restaurants</c:v>
                </c:pt>
                <c:pt idx="5">
                  <c:v>Full-Service Restaurants</c:v>
                </c:pt>
              </c:strCache>
            </c:strRef>
          </c:cat>
          <c:val>
            <c:numRef>
              <c:f>'Food Stores Chart'!$C$26:$C$31</c:f>
              <c:numCache>
                <c:formatCode>General</c:formatCode>
                <c:ptCount val="6"/>
                <c:pt idx="0">
                  <c:v>18</c:v>
                </c:pt>
                <c:pt idx="1">
                  <c:v>0</c:v>
                </c:pt>
                <c:pt idx="2">
                  <c:v>27</c:v>
                </c:pt>
                <c:pt idx="3">
                  <c:v>3</c:v>
                </c:pt>
                <c:pt idx="4">
                  <c:v>63</c:v>
                </c:pt>
                <c:pt idx="5">
                  <c:v>110</c:v>
                </c:pt>
              </c:numCache>
            </c:numRef>
          </c:val>
        </c:ser>
        <c:dLbls>
          <c:showLegendKey val="0"/>
          <c:showVal val="0"/>
          <c:showCatName val="0"/>
          <c:showSerName val="0"/>
          <c:showPercent val="0"/>
          <c:showBubbleSize val="0"/>
        </c:dLbls>
        <c:gapWidth val="75"/>
        <c:axId val="165653888"/>
        <c:axId val="165680256"/>
      </c:barChart>
      <c:catAx>
        <c:axId val="165653888"/>
        <c:scaling>
          <c:orientation val="minMax"/>
        </c:scaling>
        <c:delete val="0"/>
        <c:axPos val="l"/>
        <c:majorTickMark val="none"/>
        <c:minorTickMark val="none"/>
        <c:tickLblPos val="nextTo"/>
        <c:txPr>
          <a:bodyPr/>
          <a:lstStyle/>
          <a:p>
            <a:pPr>
              <a:defRPr sz="1500"/>
            </a:pPr>
            <a:endParaRPr lang="en-US"/>
          </a:p>
        </c:txPr>
        <c:crossAx val="165680256"/>
        <c:crosses val="autoZero"/>
        <c:auto val="1"/>
        <c:lblAlgn val="ctr"/>
        <c:lblOffset val="100"/>
        <c:noMultiLvlLbl val="0"/>
      </c:catAx>
      <c:valAx>
        <c:axId val="165680256"/>
        <c:scaling>
          <c:orientation val="minMax"/>
        </c:scaling>
        <c:delete val="0"/>
        <c:axPos val="b"/>
        <c:majorGridlines>
          <c:spPr>
            <a:ln>
              <a:noFill/>
            </a:ln>
          </c:spPr>
        </c:majorGridlines>
        <c:numFmt formatCode="General" sourceLinked="1"/>
        <c:majorTickMark val="none"/>
        <c:minorTickMark val="none"/>
        <c:tickLblPos val="nextTo"/>
        <c:spPr>
          <a:ln w="9525">
            <a:noFill/>
          </a:ln>
        </c:spPr>
        <c:crossAx val="16565388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55548339962659"/>
          <c:y val="5.4699134830368423E-2"/>
          <c:w val="0.85754417295776175"/>
          <c:h val="0.72669364246135904"/>
        </c:manualLayout>
      </c:layout>
      <c:lineChart>
        <c:grouping val="standard"/>
        <c:varyColors val="0"/>
        <c:ser>
          <c:idx val="0"/>
          <c:order val="0"/>
          <c:tx>
            <c:strRef>
              <c:f>Sheet1!$L$42</c:f>
              <c:strCache>
                <c:ptCount val="1"/>
                <c:pt idx="0">
                  <c:v>Albemarle</c:v>
                </c:pt>
              </c:strCache>
            </c:strRef>
          </c:tx>
          <c:spPr>
            <a:ln>
              <a:solidFill>
                <a:schemeClr val="accent3"/>
              </a:solidFill>
            </a:ln>
          </c:spPr>
          <c:marker>
            <c:symbol val="square"/>
            <c:size val="5"/>
            <c:spPr>
              <a:solidFill>
                <a:schemeClr val="accent3"/>
              </a:solidFill>
              <a:ln>
                <a:solidFill>
                  <a:schemeClr val="accent3"/>
                </a:solidFill>
              </a:ln>
            </c:spPr>
          </c:marker>
          <c:dLbls>
            <c:dLblPos val="t"/>
            <c:showLegendKey val="0"/>
            <c:showVal val="1"/>
            <c:showCatName val="0"/>
            <c:showSerName val="0"/>
            <c:showPercent val="0"/>
            <c:showBubbleSize val="0"/>
            <c:showLeaderLines val="0"/>
          </c:dLbls>
          <c:cat>
            <c:strRef>
              <c:f>Sheet1!$T$41:$X$41</c:f>
              <c:strCache>
                <c:ptCount val="5"/>
                <c:pt idx="0">
                  <c:v>2008-09</c:v>
                </c:pt>
                <c:pt idx="1">
                  <c:v>2009-10</c:v>
                </c:pt>
                <c:pt idx="2">
                  <c:v>2010-11</c:v>
                </c:pt>
                <c:pt idx="3">
                  <c:v>2011-12</c:v>
                </c:pt>
                <c:pt idx="4">
                  <c:v>2012-13</c:v>
                </c:pt>
              </c:strCache>
            </c:strRef>
          </c:cat>
          <c:val>
            <c:numRef>
              <c:f>Sheet1!$T$42:$X$42</c:f>
              <c:numCache>
                <c:formatCode>0.00%</c:formatCode>
                <c:ptCount val="5"/>
                <c:pt idx="0">
                  <c:v>5.8333333333333338E-4</c:v>
                </c:pt>
                <c:pt idx="1">
                  <c:v>7.1575444893076114E-4</c:v>
                </c:pt>
                <c:pt idx="2">
                  <c:v>5.2340361896216535E-4</c:v>
                </c:pt>
                <c:pt idx="3">
                  <c:v>3.7385972783011815E-4</c:v>
                </c:pt>
                <c:pt idx="4">
                  <c:v>3.7385972783011815E-4</c:v>
                </c:pt>
              </c:numCache>
            </c:numRef>
          </c:val>
          <c:smooth val="0"/>
        </c:ser>
        <c:ser>
          <c:idx val="1"/>
          <c:order val="1"/>
          <c:tx>
            <c:strRef>
              <c:f>Sheet1!$L$43</c:f>
              <c:strCache>
                <c:ptCount val="1"/>
                <c:pt idx="0">
                  <c:v>Charlottesville</c:v>
                </c:pt>
              </c:strCache>
            </c:strRef>
          </c:tx>
          <c:spPr>
            <a:ln>
              <a:solidFill>
                <a:schemeClr val="accent1"/>
              </a:solidFill>
            </a:ln>
          </c:spPr>
          <c:marker>
            <c:symbol val="square"/>
            <c:size val="5"/>
            <c:spPr>
              <a:solidFill>
                <a:schemeClr val="accent1"/>
              </a:solidFill>
              <a:ln>
                <a:solidFill>
                  <a:schemeClr val="accent1"/>
                </a:solidFill>
              </a:ln>
            </c:spPr>
          </c:marker>
          <c:dLbls>
            <c:dLbl>
              <c:idx val="3"/>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Sheet1!$T$41:$X$41</c:f>
              <c:strCache>
                <c:ptCount val="5"/>
                <c:pt idx="0">
                  <c:v>2008-09</c:v>
                </c:pt>
                <c:pt idx="1">
                  <c:v>2009-10</c:v>
                </c:pt>
                <c:pt idx="2">
                  <c:v>2010-11</c:v>
                </c:pt>
                <c:pt idx="3">
                  <c:v>2011-12</c:v>
                </c:pt>
                <c:pt idx="4">
                  <c:v>2012-13</c:v>
                </c:pt>
              </c:strCache>
            </c:strRef>
          </c:cat>
          <c:val>
            <c:numRef>
              <c:f>Sheet1!$T$43:$X$43</c:f>
              <c:numCache>
                <c:formatCode>0.00%</c:formatCode>
                <c:ptCount val="5"/>
                <c:pt idx="0">
                  <c:v>0</c:v>
                </c:pt>
                <c:pt idx="1">
                  <c:v>3.7579857196542651E-4</c:v>
                </c:pt>
                <c:pt idx="2">
                  <c:v>7.5159714393085303E-4</c:v>
                </c:pt>
                <c:pt idx="3">
                  <c:v>7.5159714393085303E-4</c:v>
                </c:pt>
                <c:pt idx="4">
                  <c:v>5.6369785794813977E-4</c:v>
                </c:pt>
              </c:numCache>
            </c:numRef>
          </c:val>
          <c:smooth val="0"/>
        </c:ser>
        <c:dLbls>
          <c:showLegendKey val="0"/>
          <c:showVal val="0"/>
          <c:showCatName val="0"/>
          <c:showSerName val="0"/>
          <c:showPercent val="0"/>
          <c:showBubbleSize val="0"/>
        </c:dLbls>
        <c:marker val="1"/>
        <c:smooth val="0"/>
        <c:axId val="165782272"/>
        <c:axId val="165783808"/>
      </c:lineChart>
      <c:catAx>
        <c:axId val="165782272"/>
        <c:scaling>
          <c:orientation val="minMax"/>
        </c:scaling>
        <c:delete val="0"/>
        <c:axPos val="b"/>
        <c:numFmt formatCode="General" sourceLinked="1"/>
        <c:majorTickMark val="out"/>
        <c:minorTickMark val="none"/>
        <c:tickLblPos val="nextTo"/>
        <c:crossAx val="165783808"/>
        <c:crosses val="autoZero"/>
        <c:auto val="1"/>
        <c:lblAlgn val="ctr"/>
        <c:lblOffset val="100"/>
        <c:noMultiLvlLbl val="0"/>
      </c:catAx>
      <c:valAx>
        <c:axId val="165783808"/>
        <c:scaling>
          <c:orientation val="minMax"/>
        </c:scaling>
        <c:delete val="0"/>
        <c:axPos val="l"/>
        <c:majorGridlines>
          <c:spPr>
            <a:ln>
              <a:noFill/>
            </a:ln>
          </c:spPr>
        </c:majorGridlines>
        <c:numFmt formatCode="0.00%" sourceLinked="1"/>
        <c:majorTickMark val="out"/>
        <c:minorTickMark val="none"/>
        <c:tickLblPos val="nextTo"/>
        <c:crossAx val="16578227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4095283544097E-2"/>
          <c:y val="8.5223472065991748E-2"/>
          <c:w val="0.88560738619793733"/>
          <c:h val="0.64242144731908513"/>
        </c:manualLayout>
      </c:layout>
      <c:barChart>
        <c:barDir val="col"/>
        <c:grouping val="clustered"/>
        <c:varyColors val="0"/>
        <c:ser>
          <c:idx val="0"/>
          <c:order val="0"/>
          <c:tx>
            <c:strRef>
              <c:f>'Housing Unit Age'!$A$37</c:f>
              <c:strCache>
                <c:ptCount val="1"/>
                <c:pt idx="0">
                  <c:v>Albemarle</c:v>
                </c:pt>
              </c:strCache>
            </c:strRef>
          </c:tx>
          <c:spPr>
            <a:solidFill>
              <a:schemeClr val="accent3"/>
            </a:solidFill>
          </c:spPr>
          <c:invertIfNegative val="0"/>
          <c:dLbls>
            <c:numFmt formatCode="0%" sourceLinked="0"/>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Age'!$B$37:$F$37</c:f>
              <c:numCache>
                <c:formatCode>0.0%</c:formatCode>
                <c:ptCount val="5"/>
                <c:pt idx="0">
                  <c:v>0.12</c:v>
                </c:pt>
                <c:pt idx="1">
                  <c:v>0.23380000000000001</c:v>
                </c:pt>
                <c:pt idx="2">
                  <c:v>0.45910000000000001</c:v>
                </c:pt>
                <c:pt idx="3">
                  <c:v>0.1784</c:v>
                </c:pt>
                <c:pt idx="4">
                  <c:v>8.6E-3</c:v>
                </c:pt>
              </c:numCache>
            </c:numRef>
          </c:val>
        </c:ser>
        <c:ser>
          <c:idx val="1"/>
          <c:order val="1"/>
          <c:tx>
            <c:strRef>
              <c:f>'Housing Unit Age'!$A$38</c:f>
              <c:strCache>
                <c:ptCount val="1"/>
                <c:pt idx="0">
                  <c:v>Charlottesville</c:v>
                </c:pt>
              </c:strCache>
            </c:strRef>
          </c:tx>
          <c:spPr>
            <a:solidFill>
              <a:schemeClr val="accent1"/>
            </a:solidFill>
          </c:spPr>
          <c:invertIfNegative val="0"/>
          <c:dLbls>
            <c:numFmt formatCode="0%" sourceLinked="0"/>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Age'!$B$38:$F$38</c:f>
              <c:numCache>
                <c:formatCode>0.0%</c:formatCode>
                <c:ptCount val="5"/>
                <c:pt idx="0">
                  <c:v>0.4158</c:v>
                </c:pt>
                <c:pt idx="1">
                  <c:v>0.27550000000000002</c:v>
                </c:pt>
                <c:pt idx="2">
                  <c:v>0.22009999999999999</c:v>
                </c:pt>
                <c:pt idx="3">
                  <c:v>8.2699999999999996E-2</c:v>
                </c:pt>
                <c:pt idx="4">
                  <c:v>5.8999999999999999E-3</c:v>
                </c:pt>
              </c:numCache>
            </c:numRef>
          </c:val>
        </c:ser>
        <c:dLbls>
          <c:showLegendKey val="0"/>
          <c:showVal val="0"/>
          <c:showCatName val="0"/>
          <c:showSerName val="0"/>
          <c:showPercent val="0"/>
          <c:showBubbleSize val="0"/>
        </c:dLbls>
        <c:gapWidth val="150"/>
        <c:axId val="170747776"/>
        <c:axId val="170749312"/>
      </c:barChart>
      <c:catAx>
        <c:axId val="170747776"/>
        <c:scaling>
          <c:orientation val="minMax"/>
        </c:scaling>
        <c:delete val="0"/>
        <c:axPos val="b"/>
        <c:majorTickMark val="out"/>
        <c:minorTickMark val="none"/>
        <c:tickLblPos val="nextTo"/>
        <c:crossAx val="170749312"/>
        <c:crosses val="autoZero"/>
        <c:auto val="1"/>
        <c:lblAlgn val="ctr"/>
        <c:lblOffset val="100"/>
        <c:noMultiLvlLbl val="0"/>
      </c:catAx>
      <c:valAx>
        <c:axId val="170749312"/>
        <c:scaling>
          <c:orientation val="minMax"/>
          <c:max val="0.5"/>
          <c:min val="0"/>
        </c:scaling>
        <c:delete val="0"/>
        <c:axPos val="l"/>
        <c:majorGridlines/>
        <c:numFmt formatCode="0%" sourceLinked="0"/>
        <c:majorTickMark val="out"/>
        <c:minorTickMark val="none"/>
        <c:tickLblPos val="nextTo"/>
        <c:crossAx val="170747776"/>
        <c:crosses val="autoZero"/>
        <c:crossBetween val="between"/>
      </c:valAx>
    </c:plotArea>
    <c:legend>
      <c:legendPos val="b"/>
      <c:layout>
        <c:manualLayout>
          <c:xMode val="edge"/>
          <c:yMode val="edge"/>
          <c:x val="0.23755057133009888"/>
          <c:y val="0.86004410906969964"/>
          <c:w val="0.50806370794559774"/>
          <c:h val="0.126067002041411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'Vacancy Rate'!$A$33</c:f>
              <c:strCache>
                <c:ptCount val="1"/>
                <c:pt idx="0">
                  <c:v>Albemarle</c:v>
                </c:pt>
              </c:strCache>
            </c:strRef>
          </c:tx>
          <c:spPr>
            <a:solidFill>
              <a:schemeClr val="accent3"/>
            </a:solidFill>
          </c:spPr>
          <c:invertIfNegative val="0"/>
          <c:dLbls>
            <c:numFmt formatCode="0%" sourceLinked="0"/>
            <c:dLblPos val="outEnd"/>
            <c:showLegendKey val="0"/>
            <c:showVal val="1"/>
            <c:showCatName val="0"/>
            <c:showSerName val="0"/>
            <c:showPercent val="0"/>
            <c:showBubbleSize val="0"/>
            <c:showLeaderLines val="0"/>
          </c:dLbls>
          <c:cat>
            <c:strRef>
              <c:f>'Vacancy Rate'!$B$32:$D$32</c:f>
              <c:strCache>
                <c:ptCount val="3"/>
                <c:pt idx="0">
                  <c:v>Vacant Housing Units, for Sale</c:v>
                </c:pt>
                <c:pt idx="1">
                  <c:v>Vacant Housing Units, for Rent</c:v>
                </c:pt>
                <c:pt idx="2">
                  <c:v>Vacant Housing Units, for Other Use</c:v>
                </c:pt>
              </c:strCache>
            </c:strRef>
          </c:cat>
          <c:val>
            <c:numRef>
              <c:f>'Vacancy Rate'!$B$33:$D$33</c:f>
              <c:numCache>
                <c:formatCode>0.00%</c:formatCode>
                <c:ptCount val="3"/>
                <c:pt idx="0">
                  <c:v>1.61E-2</c:v>
                </c:pt>
                <c:pt idx="1">
                  <c:v>0.12759999999999999</c:v>
                </c:pt>
                <c:pt idx="2">
                  <c:v>0.34060000000000001</c:v>
                </c:pt>
              </c:numCache>
            </c:numRef>
          </c:val>
        </c:ser>
        <c:ser>
          <c:idx val="1"/>
          <c:order val="1"/>
          <c:tx>
            <c:strRef>
              <c:f>'Vacancy Rate'!$A$34</c:f>
              <c:strCache>
                <c:ptCount val="1"/>
                <c:pt idx="0">
                  <c:v>Charlottesville</c:v>
                </c:pt>
              </c:strCache>
            </c:strRef>
          </c:tx>
          <c:spPr>
            <a:solidFill>
              <a:schemeClr val="accent1"/>
            </a:solidFill>
          </c:spPr>
          <c:invertIfNegative val="0"/>
          <c:dLbls>
            <c:numFmt formatCode="0%" sourceLinked="0"/>
            <c:dLblPos val="outEnd"/>
            <c:showLegendKey val="0"/>
            <c:showVal val="1"/>
            <c:showCatName val="0"/>
            <c:showSerName val="0"/>
            <c:showPercent val="0"/>
            <c:showBubbleSize val="0"/>
            <c:showLeaderLines val="0"/>
          </c:dLbls>
          <c:val>
            <c:numRef>
              <c:f>'Vacancy Rate'!$B$34:$D$34</c:f>
              <c:numCache>
                <c:formatCode>0.00%</c:formatCode>
                <c:ptCount val="3"/>
                <c:pt idx="0">
                  <c:v>1.3299999999999999E-2</c:v>
                </c:pt>
                <c:pt idx="1">
                  <c:v>9.1800000000000007E-2</c:v>
                </c:pt>
                <c:pt idx="2">
                  <c:v>0.28970000000000001</c:v>
                </c:pt>
              </c:numCache>
            </c:numRef>
          </c:val>
        </c:ser>
        <c:dLbls>
          <c:showLegendKey val="0"/>
          <c:showVal val="0"/>
          <c:showCatName val="0"/>
          <c:showSerName val="0"/>
          <c:showPercent val="0"/>
          <c:showBubbleSize val="0"/>
        </c:dLbls>
        <c:gapWidth val="150"/>
        <c:axId val="190849792"/>
        <c:axId val="190851328"/>
      </c:barChart>
      <c:catAx>
        <c:axId val="190849792"/>
        <c:scaling>
          <c:orientation val="minMax"/>
        </c:scaling>
        <c:delete val="0"/>
        <c:axPos val="b"/>
        <c:majorTickMark val="out"/>
        <c:minorTickMark val="none"/>
        <c:tickLblPos val="nextTo"/>
        <c:crossAx val="190851328"/>
        <c:crosses val="autoZero"/>
        <c:auto val="1"/>
        <c:lblAlgn val="ctr"/>
        <c:lblOffset val="100"/>
        <c:noMultiLvlLbl val="0"/>
      </c:catAx>
      <c:valAx>
        <c:axId val="190851328"/>
        <c:scaling>
          <c:orientation val="minMax"/>
        </c:scaling>
        <c:delete val="0"/>
        <c:axPos val="l"/>
        <c:majorGridlines>
          <c:spPr>
            <a:ln>
              <a:noFill/>
            </a:ln>
          </c:spPr>
        </c:majorGridlines>
        <c:numFmt formatCode="0%" sourceLinked="0"/>
        <c:majorTickMark val="out"/>
        <c:minorTickMark val="none"/>
        <c:tickLblPos val="nextTo"/>
        <c:crossAx val="1908497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'HUD Assisted Housing'!$A$18</c:f>
              <c:strCache>
                <c:ptCount val="1"/>
                <c:pt idx="0">
                  <c:v>Albemarle</c:v>
                </c:pt>
              </c:strCache>
            </c:strRef>
          </c:tx>
          <c:spPr>
            <a:solidFill>
              <a:schemeClr val="accent3"/>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'HUD Assisted Housing'!$F$17:$I$17</c:f>
              <c:strCache>
                <c:ptCount val="4"/>
                <c:pt idx="0">
                  <c:v>Housing Choice Voucher Units (%)</c:v>
                </c:pt>
                <c:pt idx="1">
                  <c:v>Section 8 New Construction / Substantial Rehabilitation Units (%)</c:v>
                </c:pt>
                <c:pt idx="2">
                  <c:v>Public Housing Units (%)</c:v>
                </c:pt>
                <c:pt idx="3">
                  <c:v>Other Multi-Family Program Units (RAP, SUP, Sect 202/811, etc.) (%)</c:v>
                </c:pt>
              </c:strCache>
            </c:strRef>
          </c:cat>
          <c:val>
            <c:numRef>
              <c:f>'HUD Assisted Housing'!$F$18:$I$18</c:f>
              <c:numCache>
                <c:formatCode>0.00%</c:formatCode>
                <c:ptCount val="4"/>
                <c:pt idx="0">
                  <c:v>0.86458333333333337</c:v>
                </c:pt>
                <c:pt idx="1">
                  <c:v>8.4821428571428575E-2</c:v>
                </c:pt>
                <c:pt idx="2">
                  <c:v>0</c:v>
                </c:pt>
                <c:pt idx="3">
                  <c:v>0</c:v>
                </c:pt>
              </c:numCache>
            </c:numRef>
          </c:val>
        </c:ser>
        <c:ser>
          <c:idx val="1"/>
          <c:order val="1"/>
          <c:tx>
            <c:strRef>
              <c:f>'HUD Assisted Housing'!$A$19</c:f>
              <c:strCache>
                <c:ptCount val="1"/>
                <c:pt idx="0">
                  <c:v>Charlottesville</c:v>
                </c:pt>
              </c:strCache>
            </c:strRef>
          </c:tx>
          <c:spPr>
            <a:solidFill>
              <a:schemeClr val="accent1"/>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val>
            <c:numRef>
              <c:f>'HUD Assisted Housing'!$F$19:$I$19</c:f>
              <c:numCache>
                <c:formatCode>0.00%</c:formatCode>
                <c:ptCount val="4"/>
                <c:pt idx="0">
                  <c:v>0.48934911242603552</c:v>
                </c:pt>
                <c:pt idx="1">
                  <c:v>0.15502958579881657</c:v>
                </c:pt>
                <c:pt idx="2">
                  <c:v>0.22248520710059172</c:v>
                </c:pt>
                <c:pt idx="3">
                  <c:v>0.13313609467455623</c:v>
                </c:pt>
              </c:numCache>
            </c:numRef>
          </c:val>
        </c:ser>
        <c:dLbls>
          <c:showLegendKey val="0"/>
          <c:showVal val="0"/>
          <c:showCatName val="0"/>
          <c:showSerName val="0"/>
          <c:showPercent val="0"/>
          <c:showBubbleSize val="0"/>
        </c:dLbls>
        <c:gapWidth val="150"/>
        <c:axId val="191235968"/>
        <c:axId val="191237504"/>
      </c:barChart>
      <c:catAx>
        <c:axId val="191235968"/>
        <c:scaling>
          <c:orientation val="minMax"/>
        </c:scaling>
        <c:delete val="0"/>
        <c:axPos val="b"/>
        <c:majorTickMark val="out"/>
        <c:minorTickMark val="none"/>
        <c:tickLblPos val="nextTo"/>
        <c:txPr>
          <a:bodyPr/>
          <a:lstStyle/>
          <a:p>
            <a:pPr>
              <a:defRPr sz="1400"/>
            </a:pPr>
            <a:endParaRPr lang="en-US"/>
          </a:p>
        </c:txPr>
        <c:crossAx val="191237504"/>
        <c:crosses val="autoZero"/>
        <c:auto val="1"/>
        <c:lblAlgn val="ctr"/>
        <c:lblOffset val="100"/>
        <c:noMultiLvlLbl val="0"/>
      </c:catAx>
      <c:valAx>
        <c:axId val="191237504"/>
        <c:scaling>
          <c:orientation val="minMax"/>
          <c:max val="1"/>
          <c:min val="0"/>
        </c:scaling>
        <c:delete val="0"/>
        <c:axPos val="l"/>
        <c:majorGridlines>
          <c:spPr>
            <a:ln>
              <a:noFill/>
            </a:ln>
          </c:spPr>
        </c:majorGridlines>
        <c:numFmt formatCode="0%" sourceLinked="0"/>
        <c:majorTickMark val="out"/>
        <c:minorTickMark val="none"/>
        <c:tickLblPos val="nextTo"/>
        <c:txPr>
          <a:bodyPr/>
          <a:lstStyle/>
          <a:p>
            <a:pPr>
              <a:defRPr sz="1800"/>
            </a:pPr>
            <a:endParaRPr lang="en-US"/>
          </a:p>
        </c:txPr>
        <c:crossAx val="191235968"/>
        <c:crosses val="autoZero"/>
        <c:crossBetween val="between"/>
        <c:majorUnit val="0.2"/>
      </c:valAx>
    </c:plotArea>
    <c:legend>
      <c:legendPos val="b"/>
      <c:layout>
        <c:manualLayout>
          <c:xMode val="edge"/>
          <c:yMode val="edge"/>
          <c:x val="0.23755057133009888"/>
          <c:y val="0.87711190064656552"/>
          <c:w val="0.50806370794559774"/>
          <c:h val="0.11069297740221497"/>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v>Housing Units w 1  Substandard Condition</c:v>
          </c:tx>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Housing'!$C$23:$C$24</c:f>
              <c:numCache>
                <c:formatCode>0.0%</c:formatCode>
                <c:ptCount val="2"/>
                <c:pt idx="0">
                  <c:v>0.2918</c:v>
                </c:pt>
                <c:pt idx="1">
                  <c:v>0.3826</c:v>
                </c:pt>
              </c:numCache>
            </c:numRef>
          </c:val>
        </c:ser>
        <c:ser>
          <c:idx val="3"/>
          <c:order val="1"/>
          <c:tx>
            <c:v>Housing Units w 2 or 3 Substandard Conditions</c:v>
          </c:tx>
          <c:spPr>
            <a:solidFill>
              <a:schemeClr val="accent3">
                <a:lumMod val="40000"/>
                <a:lumOff val="60000"/>
              </a:schemeClr>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Housing'!$D$23:$D$24</c:f>
              <c:numCache>
                <c:formatCode>0.0%</c:formatCode>
                <c:ptCount val="2"/>
                <c:pt idx="0">
                  <c:v>6.7000000000000002E-3</c:v>
                </c:pt>
                <c:pt idx="1">
                  <c:v>9.5999999999999992E-3</c:v>
                </c:pt>
              </c:numCache>
            </c:numRef>
          </c:val>
        </c:ser>
        <c:ser>
          <c:idx val="0"/>
          <c:order val="2"/>
          <c:tx>
            <c:strRef>
              <c:f>'Substandard Housing'!$D$39</c:f>
              <c:strCache>
                <c:ptCount val="1"/>
                <c:pt idx="0">
                  <c:v>Housing Units Lacking Complete Plumbing Facilities (%)</c:v>
                </c:pt>
              </c:strCache>
            </c:strRef>
          </c:tx>
          <c:invertIfNegative val="0"/>
          <c:dLbls>
            <c:numFmt formatCode="0.0%" sourceLinked="0"/>
            <c:txPr>
              <a:bodyPr/>
              <a:lstStyle/>
              <a:p>
                <a:pPr>
                  <a:defRPr sz="1800"/>
                </a:pPr>
                <a:endParaRPr lang="en-US"/>
              </a:p>
            </c:txPr>
            <c:dLblPos val="inBase"/>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Housing'!$D$40:$D$41</c:f>
              <c:numCache>
                <c:formatCode>0.00%</c:formatCode>
                <c:ptCount val="2"/>
                <c:pt idx="0">
                  <c:v>1.8E-3</c:v>
                </c:pt>
                <c:pt idx="1">
                  <c:v>1.6999999999999999E-3</c:v>
                </c:pt>
              </c:numCache>
            </c:numRef>
          </c:val>
        </c:ser>
        <c:ser>
          <c:idx val="1"/>
          <c:order val="3"/>
          <c:tx>
            <c:strRef>
              <c:f>'Substandard Housing'!$D$57</c:f>
              <c:strCache>
                <c:ptCount val="1"/>
                <c:pt idx="0">
                  <c:v>Housing Units Lacking Complete Kitchen Facilities (%)</c:v>
                </c:pt>
              </c:strCache>
            </c:strRef>
          </c:tx>
          <c:spPr>
            <a:solidFill>
              <a:schemeClr val="accent1">
                <a:lumMod val="60000"/>
                <a:lumOff val="40000"/>
              </a:schemeClr>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Housing'!$D$58:$D$59</c:f>
              <c:numCache>
                <c:formatCode>0.00%</c:formatCode>
                <c:ptCount val="2"/>
                <c:pt idx="0">
                  <c:v>3.04E-2</c:v>
                </c:pt>
                <c:pt idx="1">
                  <c:v>2.3300000000000001E-2</c:v>
                </c:pt>
              </c:numCache>
            </c:numRef>
          </c:val>
        </c:ser>
        <c:dLbls>
          <c:showLegendKey val="0"/>
          <c:showVal val="0"/>
          <c:showCatName val="0"/>
          <c:showSerName val="0"/>
          <c:showPercent val="0"/>
          <c:showBubbleSize val="0"/>
        </c:dLbls>
        <c:gapWidth val="150"/>
        <c:axId val="191763584"/>
        <c:axId val="191765120"/>
      </c:barChart>
      <c:catAx>
        <c:axId val="191763584"/>
        <c:scaling>
          <c:orientation val="minMax"/>
        </c:scaling>
        <c:delete val="0"/>
        <c:axPos val="b"/>
        <c:majorTickMark val="out"/>
        <c:minorTickMark val="none"/>
        <c:tickLblPos val="nextTo"/>
        <c:txPr>
          <a:bodyPr/>
          <a:lstStyle/>
          <a:p>
            <a:pPr>
              <a:defRPr sz="1800"/>
            </a:pPr>
            <a:endParaRPr lang="en-US"/>
          </a:p>
        </c:txPr>
        <c:crossAx val="191765120"/>
        <c:crosses val="autoZero"/>
        <c:auto val="1"/>
        <c:lblAlgn val="ctr"/>
        <c:lblOffset val="100"/>
        <c:noMultiLvlLbl val="0"/>
      </c:catAx>
      <c:valAx>
        <c:axId val="191765120"/>
        <c:scaling>
          <c:orientation val="minMax"/>
          <c:max val="0.4"/>
          <c:min val="0"/>
        </c:scaling>
        <c:delete val="0"/>
        <c:axPos val="l"/>
        <c:majorGridlines>
          <c:spPr>
            <a:ln>
              <a:noFill/>
            </a:ln>
          </c:spPr>
        </c:majorGridlines>
        <c:numFmt formatCode="0%" sourceLinked="0"/>
        <c:majorTickMark val="out"/>
        <c:minorTickMark val="none"/>
        <c:tickLblPos val="nextTo"/>
        <c:txPr>
          <a:bodyPr/>
          <a:lstStyle/>
          <a:p>
            <a:pPr>
              <a:defRPr sz="1800"/>
            </a:pPr>
            <a:endParaRPr lang="en-US"/>
          </a:p>
        </c:txPr>
        <c:crossAx val="191763584"/>
        <c:crosses val="autoZero"/>
        <c:crossBetween val="between"/>
        <c:majorUnit val="0.1"/>
      </c:valAx>
    </c:plotArea>
    <c:legend>
      <c:legendPos val="r"/>
      <c:layout>
        <c:manualLayout>
          <c:xMode val="edge"/>
          <c:yMode val="edge"/>
          <c:x val="0.65151515151515149"/>
          <c:y val="2.4656552077331795E-2"/>
          <c:w val="0.3383838383838384"/>
          <c:h val="0.97507713974777543"/>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Number of People Who Are Homeless</c:v>
          </c:tx>
          <c:spPr>
            <a:ln>
              <a:solidFill>
                <a:srgbClr val="00B050"/>
              </a:solidFill>
            </a:ln>
          </c:spPr>
          <c:marker>
            <c:symbol val="triangle"/>
            <c:size val="7"/>
            <c:spPr>
              <a:solidFill>
                <a:srgbClr val="00B050"/>
              </a:solidFill>
              <a:ln>
                <a:solidFill>
                  <a:srgbClr val="00B050"/>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Homelessness!$B$7:$J$7</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Homelessness!$B$8:$J$8</c:f>
              <c:numCache>
                <c:formatCode>#,##0</c:formatCode>
                <c:ptCount val="9"/>
                <c:pt idx="0">
                  <c:v>155</c:v>
                </c:pt>
                <c:pt idx="1">
                  <c:v>175</c:v>
                </c:pt>
                <c:pt idx="2">
                  <c:v>173</c:v>
                </c:pt>
                <c:pt idx="3">
                  <c:v>266</c:v>
                </c:pt>
                <c:pt idx="4">
                  <c:v>292</c:v>
                </c:pt>
                <c:pt idx="5">
                  <c:v>232</c:v>
                </c:pt>
                <c:pt idx="6">
                  <c:v>274</c:v>
                </c:pt>
                <c:pt idx="7">
                  <c:v>253</c:v>
                </c:pt>
                <c:pt idx="8">
                  <c:v>250</c:v>
                </c:pt>
              </c:numCache>
            </c:numRef>
          </c:val>
          <c:smooth val="0"/>
        </c:ser>
        <c:dLbls>
          <c:showLegendKey val="0"/>
          <c:showVal val="0"/>
          <c:showCatName val="0"/>
          <c:showSerName val="0"/>
          <c:showPercent val="0"/>
          <c:showBubbleSize val="0"/>
        </c:dLbls>
        <c:marker val="1"/>
        <c:smooth val="0"/>
        <c:axId val="191965056"/>
        <c:axId val="191966592"/>
      </c:lineChart>
      <c:catAx>
        <c:axId val="191965056"/>
        <c:scaling>
          <c:orientation val="minMax"/>
        </c:scaling>
        <c:delete val="0"/>
        <c:axPos val="b"/>
        <c:numFmt formatCode="General" sourceLinked="1"/>
        <c:majorTickMark val="out"/>
        <c:minorTickMark val="none"/>
        <c:tickLblPos val="nextTo"/>
        <c:crossAx val="191966592"/>
        <c:crosses val="autoZero"/>
        <c:auto val="1"/>
        <c:lblAlgn val="ctr"/>
        <c:lblOffset val="100"/>
        <c:noMultiLvlLbl val="0"/>
      </c:catAx>
      <c:valAx>
        <c:axId val="191966592"/>
        <c:scaling>
          <c:orientation val="minMax"/>
        </c:scaling>
        <c:delete val="0"/>
        <c:axPos val="l"/>
        <c:majorGridlines>
          <c:spPr>
            <a:ln>
              <a:noFill/>
            </a:ln>
          </c:spPr>
        </c:majorGridlines>
        <c:numFmt formatCode="#,##0" sourceLinked="1"/>
        <c:majorTickMark val="out"/>
        <c:minorTickMark val="none"/>
        <c:tickLblPos val="nextTo"/>
        <c:crossAx val="191965056"/>
        <c:crosses val="autoZero"/>
        <c:crossBetween val="between"/>
      </c:valAx>
      <c:spPr>
        <a:ln>
          <a:solidFill>
            <a:srgbClr val="868686"/>
          </a:solidFill>
        </a:ln>
      </c:spPr>
    </c:plotArea>
    <c:legend>
      <c:legendPos val="b"/>
      <c:overlay val="0"/>
    </c:legend>
    <c:plotVisOnly val="1"/>
    <c:dispBlanksAs val="gap"/>
    <c:showDLblsOverMax val="0"/>
  </c:chart>
  <c:txPr>
    <a:bodyPr/>
    <a:lstStyle/>
    <a:p>
      <a:pPr>
        <a:defRPr sz="1600">
          <a:latin typeface="+mn-lt"/>
          <a:cs typeface="Arial"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Sleeping</a:t>
            </a:r>
            <a:r>
              <a:rPr lang="en-US" baseline="0"/>
              <a:t> location, 2012</a:t>
            </a:r>
            <a:endParaRPr lang="en-US"/>
          </a:p>
        </c:rich>
      </c:tx>
      <c:overlay val="0"/>
    </c:title>
    <c:autoTitleDeleted val="0"/>
    <c:plotArea>
      <c:layout/>
      <c:pieChart>
        <c:varyColors val="1"/>
        <c:ser>
          <c:idx val="0"/>
          <c:order val="0"/>
          <c:dLbls>
            <c:txPr>
              <a:bodyPr/>
              <a:lstStyle/>
              <a:p>
                <a:pPr>
                  <a:defRPr sz="1800" b="1"/>
                </a:pPr>
                <a:endParaRPr lang="en-US"/>
              </a:p>
            </c:txPr>
            <c:dLblPos val="bestFit"/>
            <c:showLegendKey val="0"/>
            <c:showVal val="1"/>
            <c:showCatName val="1"/>
            <c:showSerName val="0"/>
            <c:showPercent val="0"/>
            <c:showBubbleSize val="0"/>
            <c:showLeaderLines val="1"/>
          </c:dLbls>
          <c:cat>
            <c:strRef>
              <c:f>'Demographics of Homeless Pop'!$D$23:$D$28</c:f>
              <c:strCache>
                <c:ptCount val="6"/>
                <c:pt idx="0">
                  <c:v>Emergency Shelter</c:v>
                </c:pt>
                <c:pt idx="1">
                  <c:v>Family or Friends</c:v>
                </c:pt>
                <c:pt idx="2">
                  <c:v>Transitional Shelter</c:v>
                </c:pt>
                <c:pt idx="3">
                  <c:v>Outside</c:v>
                </c:pt>
                <c:pt idx="4">
                  <c:v>Hospital</c:v>
                </c:pt>
                <c:pt idx="5">
                  <c:v>Other</c:v>
                </c:pt>
              </c:strCache>
            </c:strRef>
          </c:cat>
          <c:val>
            <c:numRef>
              <c:f>'Demographics of Homeless Pop'!$E$23:$E$28</c:f>
              <c:numCache>
                <c:formatCode>0%</c:formatCode>
                <c:ptCount val="6"/>
                <c:pt idx="0">
                  <c:v>0.5</c:v>
                </c:pt>
                <c:pt idx="1">
                  <c:v>0.2</c:v>
                </c:pt>
                <c:pt idx="2">
                  <c:v>0.14000000000000001</c:v>
                </c:pt>
                <c:pt idx="3">
                  <c:v>0.11</c:v>
                </c:pt>
                <c:pt idx="4">
                  <c:v>0.03</c:v>
                </c:pt>
                <c:pt idx="5">
                  <c:v>0.04</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Length of Time Experiencing</a:t>
            </a:r>
            <a:r>
              <a:rPr lang="en-US" baseline="0"/>
              <a:t> Homelessness, 2012</a:t>
            </a:r>
            <a:endParaRPr lang="en-US"/>
          </a:p>
        </c:rich>
      </c:tx>
      <c:overlay val="0"/>
    </c:title>
    <c:autoTitleDeleted val="0"/>
    <c:plotArea>
      <c:layout/>
      <c:pieChart>
        <c:varyColors val="1"/>
        <c:ser>
          <c:idx val="0"/>
          <c:order val="0"/>
          <c:dLbls>
            <c:txPr>
              <a:bodyPr/>
              <a:lstStyle/>
              <a:p>
                <a:pPr>
                  <a:defRPr sz="1600" b="1"/>
                </a:pPr>
                <a:endParaRPr lang="en-US"/>
              </a:p>
            </c:txPr>
            <c:dLblPos val="bestFit"/>
            <c:showLegendKey val="0"/>
            <c:showVal val="1"/>
            <c:showCatName val="1"/>
            <c:showSerName val="0"/>
            <c:showPercent val="0"/>
            <c:showBubbleSize val="0"/>
            <c:showLeaderLines val="1"/>
          </c:dLbls>
          <c:cat>
            <c:strRef>
              <c:f>'Demographics of Homeless Pop'!$D$18:$D$20</c:f>
              <c:strCache>
                <c:ptCount val="3"/>
                <c:pt idx="0">
                  <c:v>1 Year</c:v>
                </c:pt>
                <c:pt idx="1">
                  <c:v>2 Years</c:v>
                </c:pt>
                <c:pt idx="2">
                  <c:v>More than 2 Years</c:v>
                </c:pt>
              </c:strCache>
            </c:strRef>
          </c:cat>
          <c:val>
            <c:numRef>
              <c:f>'Demographics of Homeless Pop'!$E$18:$E$20</c:f>
              <c:numCache>
                <c:formatCode>0%</c:formatCode>
                <c:ptCount val="3"/>
                <c:pt idx="0">
                  <c:v>0.39</c:v>
                </c:pt>
                <c:pt idx="1">
                  <c:v>0.31</c:v>
                </c:pt>
                <c:pt idx="2">
                  <c:v>0.3</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5.1400554097404488E-2"/>
          <c:w val="0.86967825896762907"/>
          <c:h val="0.8326195683872849"/>
        </c:manualLayout>
      </c:layout>
      <c:lineChart>
        <c:grouping val="standard"/>
        <c:varyColors val="0"/>
        <c:ser>
          <c:idx val="0"/>
          <c:order val="0"/>
          <c:tx>
            <c:strRef>
              <c:f>'In TJHD'!$A$5</c:f>
              <c:strCache>
                <c:ptCount val="1"/>
                <c:pt idx="0">
                  <c:v>Albemarle/ Charlottesville</c:v>
                </c:pt>
              </c:strCache>
            </c:strRef>
          </c:tx>
          <c:marker>
            <c:symbol val="none"/>
          </c:marker>
          <c:dLbls>
            <c:dLbl>
              <c:idx val="1"/>
              <c:dLblPos val="t"/>
              <c:showLegendKey val="0"/>
              <c:showVal val="1"/>
              <c:showCatName val="0"/>
              <c:showSerName val="0"/>
              <c:showPercent val="0"/>
              <c:showBubbleSize val="0"/>
            </c:dLbl>
            <c:dLbl>
              <c:idx val="5"/>
              <c:spPr/>
              <c:txPr>
                <a:bodyPr/>
                <a:lstStyle/>
                <a:p>
                  <a:pPr>
                    <a:defRPr sz="1600"/>
                  </a:pPr>
                  <a:endParaRPr lang="en-US"/>
                </a:p>
              </c:txPr>
              <c:dLblPos val="r"/>
              <c:showLegendKey val="0"/>
              <c:showVal val="1"/>
              <c:showCatName val="0"/>
              <c:showSerName val="1"/>
              <c:showPercent val="0"/>
              <c:showBubbleSize val="0"/>
            </c:dLbl>
            <c:txPr>
              <a:bodyPr/>
              <a:lstStyle/>
              <a:p>
                <a:pPr>
                  <a:defRPr sz="1800"/>
                </a:pPr>
                <a:endParaRPr lang="en-US"/>
              </a:p>
            </c:txPr>
            <c:dLblPos val="b"/>
            <c:showLegendKey val="0"/>
            <c:showVal val="1"/>
            <c:showCatName val="0"/>
            <c:showSerName val="0"/>
            <c:showPercent val="0"/>
            <c:showBubbleSize val="0"/>
            <c:showLeaderLines val="0"/>
          </c:dLbls>
          <c:cat>
            <c:numRef>
              <c:f>'In TJHD'!$B$4:$G$4</c:f>
              <c:numCache>
                <c:formatCode>General</c:formatCode>
                <c:ptCount val="6"/>
                <c:pt idx="0">
                  <c:v>2010</c:v>
                </c:pt>
                <c:pt idx="1">
                  <c:v>2011</c:v>
                </c:pt>
                <c:pt idx="2">
                  <c:v>2012</c:v>
                </c:pt>
                <c:pt idx="3">
                  <c:v>2013</c:v>
                </c:pt>
                <c:pt idx="4">
                  <c:v>2014</c:v>
                </c:pt>
                <c:pt idx="5">
                  <c:v>2015</c:v>
                </c:pt>
              </c:numCache>
            </c:numRef>
          </c:cat>
          <c:val>
            <c:numRef>
              <c:f>'In TJHD'!$B$5:$G$5</c:f>
              <c:numCache>
                <c:formatCode>General</c:formatCode>
                <c:ptCount val="6"/>
                <c:pt idx="0">
                  <c:v>5</c:v>
                </c:pt>
                <c:pt idx="1">
                  <c:v>1</c:v>
                </c:pt>
                <c:pt idx="2">
                  <c:v>12</c:v>
                </c:pt>
                <c:pt idx="3">
                  <c:v>6</c:v>
                </c:pt>
                <c:pt idx="4">
                  <c:v>6</c:v>
                </c:pt>
                <c:pt idx="5">
                  <c:v>11</c:v>
                </c:pt>
              </c:numCache>
            </c:numRef>
          </c:val>
          <c:smooth val="0"/>
        </c:ser>
        <c:ser>
          <c:idx val="1"/>
          <c:order val="1"/>
          <c:tx>
            <c:strRef>
              <c:f>'In TJHD'!$A$10</c:f>
              <c:strCache>
                <c:ptCount val="1"/>
                <c:pt idx="0">
                  <c:v>TJHD</c:v>
                </c:pt>
              </c:strCache>
            </c:strRef>
          </c:tx>
          <c:marker>
            <c:symbol val="none"/>
          </c:marker>
          <c:dLbls>
            <c:dLbl>
              <c:idx val="5"/>
              <c:dLblPos val="t"/>
              <c:showLegendKey val="0"/>
              <c:showVal val="1"/>
              <c:showCatName val="0"/>
              <c:showSerName val="1"/>
              <c:showPercent val="0"/>
              <c:showBubbleSize val="0"/>
            </c:dLbl>
            <c:txPr>
              <a:bodyPr/>
              <a:lstStyle/>
              <a:p>
                <a:pPr>
                  <a:defRPr sz="1800"/>
                </a:pPr>
                <a:endParaRPr lang="en-US"/>
              </a:p>
            </c:txPr>
            <c:dLblPos val="t"/>
            <c:showLegendKey val="0"/>
            <c:showVal val="1"/>
            <c:showCatName val="0"/>
            <c:showSerName val="0"/>
            <c:showPercent val="0"/>
            <c:showBubbleSize val="0"/>
            <c:showLeaderLines val="0"/>
          </c:dLbls>
          <c:val>
            <c:numRef>
              <c:f>'In TJHD'!$B$10:$G$10</c:f>
              <c:numCache>
                <c:formatCode>General</c:formatCode>
                <c:ptCount val="6"/>
                <c:pt idx="0">
                  <c:v>20</c:v>
                </c:pt>
                <c:pt idx="1">
                  <c:v>9</c:v>
                </c:pt>
                <c:pt idx="2">
                  <c:v>19</c:v>
                </c:pt>
                <c:pt idx="3">
                  <c:v>13</c:v>
                </c:pt>
                <c:pt idx="4">
                  <c:v>16</c:v>
                </c:pt>
                <c:pt idx="5">
                  <c:v>23</c:v>
                </c:pt>
              </c:numCache>
            </c:numRef>
          </c:val>
          <c:smooth val="0"/>
        </c:ser>
        <c:dLbls>
          <c:showLegendKey val="0"/>
          <c:showVal val="0"/>
          <c:showCatName val="0"/>
          <c:showSerName val="0"/>
          <c:showPercent val="0"/>
          <c:showBubbleSize val="0"/>
        </c:dLbls>
        <c:marker val="1"/>
        <c:smooth val="0"/>
        <c:axId val="192294912"/>
        <c:axId val="192296448"/>
      </c:lineChart>
      <c:catAx>
        <c:axId val="192294912"/>
        <c:scaling>
          <c:orientation val="minMax"/>
        </c:scaling>
        <c:delete val="0"/>
        <c:axPos val="b"/>
        <c:numFmt formatCode="General" sourceLinked="1"/>
        <c:majorTickMark val="out"/>
        <c:minorTickMark val="none"/>
        <c:tickLblPos val="nextTo"/>
        <c:txPr>
          <a:bodyPr/>
          <a:lstStyle/>
          <a:p>
            <a:pPr>
              <a:defRPr sz="1800"/>
            </a:pPr>
            <a:endParaRPr lang="en-US"/>
          </a:p>
        </c:txPr>
        <c:crossAx val="192296448"/>
        <c:crosses val="autoZero"/>
        <c:auto val="1"/>
        <c:lblAlgn val="ctr"/>
        <c:lblOffset val="100"/>
        <c:noMultiLvlLbl val="0"/>
      </c:catAx>
      <c:valAx>
        <c:axId val="192296448"/>
        <c:scaling>
          <c:orientation val="minMax"/>
        </c:scaling>
        <c:delete val="0"/>
        <c:axPos val="l"/>
        <c:majorGridlines>
          <c:spPr>
            <a:ln>
              <a:noFill/>
            </a:ln>
          </c:spPr>
        </c:majorGridlines>
        <c:numFmt formatCode="General" sourceLinked="1"/>
        <c:majorTickMark val="out"/>
        <c:minorTickMark val="none"/>
        <c:tickLblPos val="nextTo"/>
        <c:txPr>
          <a:bodyPr/>
          <a:lstStyle/>
          <a:p>
            <a:pPr>
              <a:defRPr sz="1800"/>
            </a:pPr>
            <a:endParaRPr lang="en-US"/>
          </a:p>
        </c:txPr>
        <c:crossAx val="1922949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11256437477742"/>
          <c:y val="5.1400554097404488E-2"/>
          <c:w val="0.5733990800654869"/>
          <c:h val="0.84782786526684173"/>
        </c:manualLayout>
      </c:layout>
      <c:barChart>
        <c:barDir val="col"/>
        <c:grouping val="stacked"/>
        <c:varyColors val="0"/>
        <c:ser>
          <c:idx val="0"/>
          <c:order val="0"/>
          <c:tx>
            <c:strRef>
              <c:f>'JAUNT data'!$A$5</c:f>
              <c:strCache>
                <c:ptCount val="1"/>
                <c:pt idx="0">
                  <c:v>Medical</c:v>
                </c:pt>
              </c:strCache>
            </c:strRef>
          </c:tx>
          <c:spPr>
            <a:solidFill>
              <a:schemeClr val="accent3"/>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data'!$B$5:$H$5</c:f>
              <c:numCache>
                <c:formatCode>#,##0</c:formatCode>
                <c:ptCount val="7"/>
                <c:pt idx="0">
                  <c:v>75353</c:v>
                </c:pt>
                <c:pt idx="1">
                  <c:v>82703</c:v>
                </c:pt>
                <c:pt idx="2">
                  <c:v>84080</c:v>
                </c:pt>
                <c:pt idx="3">
                  <c:v>81128</c:v>
                </c:pt>
                <c:pt idx="4">
                  <c:v>86606</c:v>
                </c:pt>
                <c:pt idx="5">
                  <c:v>77845</c:v>
                </c:pt>
                <c:pt idx="6" formatCode="General">
                  <c:v>73580</c:v>
                </c:pt>
              </c:numCache>
            </c:numRef>
          </c:val>
        </c:ser>
        <c:ser>
          <c:idx val="1"/>
          <c:order val="1"/>
          <c:tx>
            <c:strRef>
              <c:f>'JAUNT data'!$A$6</c:f>
              <c:strCache>
                <c:ptCount val="1"/>
                <c:pt idx="0">
                  <c:v>Elderly and Disabled (nonmedical)</c:v>
                </c:pt>
              </c:strCache>
            </c:strRef>
          </c:tx>
          <c:spPr>
            <a:solidFill>
              <a:schemeClr val="accent1"/>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data'!$B$6:$H$6</c:f>
              <c:numCache>
                <c:formatCode>#,##0</c:formatCode>
                <c:ptCount val="7"/>
                <c:pt idx="0">
                  <c:v>92196</c:v>
                </c:pt>
                <c:pt idx="1">
                  <c:v>96408</c:v>
                </c:pt>
                <c:pt idx="2">
                  <c:v>96110</c:v>
                </c:pt>
                <c:pt idx="3">
                  <c:v>98122</c:v>
                </c:pt>
                <c:pt idx="4">
                  <c:v>100738</c:v>
                </c:pt>
                <c:pt idx="5">
                  <c:v>98569</c:v>
                </c:pt>
                <c:pt idx="6" formatCode="General">
                  <c:v>102225</c:v>
                </c:pt>
              </c:numCache>
            </c:numRef>
          </c:val>
        </c:ser>
        <c:ser>
          <c:idx val="2"/>
          <c:order val="2"/>
          <c:tx>
            <c:strRef>
              <c:f>'JAUNT data'!$A$7</c:f>
              <c:strCache>
                <c:ptCount val="1"/>
                <c:pt idx="0">
                  <c:v>Children and Youth</c:v>
                </c:pt>
              </c:strCache>
            </c:strRef>
          </c:tx>
          <c:spPr>
            <a:solidFill>
              <a:schemeClr val="tx1">
                <a:lumMod val="50000"/>
                <a:lumOff val="5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data'!$B$7:$H$7</c:f>
              <c:numCache>
                <c:formatCode>#,##0</c:formatCode>
                <c:ptCount val="7"/>
                <c:pt idx="0">
                  <c:v>10596</c:v>
                </c:pt>
                <c:pt idx="1">
                  <c:v>9255</c:v>
                </c:pt>
                <c:pt idx="2">
                  <c:v>7577</c:v>
                </c:pt>
                <c:pt idx="3">
                  <c:v>7872</c:v>
                </c:pt>
                <c:pt idx="4">
                  <c:v>10168</c:v>
                </c:pt>
                <c:pt idx="5">
                  <c:v>17627</c:v>
                </c:pt>
                <c:pt idx="6" formatCode="General">
                  <c:v>16926</c:v>
                </c:pt>
              </c:numCache>
            </c:numRef>
          </c:val>
        </c:ser>
        <c:ser>
          <c:idx val="3"/>
          <c:order val="3"/>
          <c:tx>
            <c:strRef>
              <c:f>'JAUNT data'!$A$8</c:f>
              <c:strCache>
                <c:ptCount val="1"/>
                <c:pt idx="0">
                  <c:v>Elderly Nutrition Services</c:v>
                </c:pt>
              </c:strCache>
            </c:strRef>
          </c:tx>
          <c:spPr>
            <a:solidFill>
              <a:schemeClr val="accent1">
                <a:lumMod val="40000"/>
                <a:lumOff val="6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data'!$B$8:$H$8</c:f>
              <c:numCache>
                <c:formatCode>#,##0</c:formatCode>
                <c:ptCount val="7"/>
                <c:pt idx="0">
                  <c:v>21930</c:v>
                </c:pt>
                <c:pt idx="1">
                  <c:v>19576</c:v>
                </c:pt>
                <c:pt idx="2">
                  <c:v>17916</c:v>
                </c:pt>
                <c:pt idx="3">
                  <c:v>19021</c:v>
                </c:pt>
                <c:pt idx="4">
                  <c:v>18862</c:v>
                </c:pt>
                <c:pt idx="5">
                  <c:v>15517</c:v>
                </c:pt>
                <c:pt idx="6" formatCode="General">
                  <c:v>14122</c:v>
                </c:pt>
              </c:numCache>
            </c:numRef>
          </c:val>
        </c:ser>
        <c:ser>
          <c:idx val="4"/>
          <c:order val="4"/>
          <c:tx>
            <c:strRef>
              <c:f>'JAUNT data'!$A$9</c:f>
              <c:strCache>
                <c:ptCount val="1"/>
                <c:pt idx="0">
                  <c:v>Rural Routes</c:v>
                </c:pt>
              </c:strCache>
            </c:strRef>
          </c:tx>
          <c:spPr>
            <a:solidFill>
              <a:schemeClr val="accent5">
                <a:lumMod val="60000"/>
                <a:lumOff val="4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data'!$B$9:$H$9</c:f>
              <c:numCache>
                <c:formatCode>#,##0</c:formatCode>
                <c:ptCount val="7"/>
                <c:pt idx="0">
                  <c:v>67178</c:v>
                </c:pt>
                <c:pt idx="1">
                  <c:v>79322</c:v>
                </c:pt>
                <c:pt idx="2">
                  <c:v>84377</c:v>
                </c:pt>
                <c:pt idx="3">
                  <c:v>93819</c:v>
                </c:pt>
                <c:pt idx="4">
                  <c:v>93279</c:v>
                </c:pt>
                <c:pt idx="5">
                  <c:v>83394</c:v>
                </c:pt>
                <c:pt idx="6" formatCode="General">
                  <c:v>79521</c:v>
                </c:pt>
              </c:numCache>
            </c:numRef>
          </c:val>
        </c:ser>
        <c:ser>
          <c:idx val="5"/>
          <c:order val="5"/>
          <c:tx>
            <c:strRef>
              <c:f>'JAUNT data'!$A$10</c:f>
              <c:strCache>
                <c:ptCount val="1"/>
                <c:pt idx="0">
                  <c:v>Other</c:v>
                </c:pt>
              </c:strCache>
            </c:strRef>
          </c:tx>
          <c:spPr>
            <a:solidFill>
              <a:schemeClr val="accent3">
                <a:lumMod val="75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data'!$B$10:$H$10</c:f>
              <c:numCache>
                <c:formatCode>#,##0</c:formatCode>
                <c:ptCount val="7"/>
                <c:pt idx="0">
                  <c:v>3622</c:v>
                </c:pt>
                <c:pt idx="1">
                  <c:v>6893</c:v>
                </c:pt>
                <c:pt idx="2">
                  <c:v>14564</c:v>
                </c:pt>
                <c:pt idx="3">
                  <c:v>18852</c:v>
                </c:pt>
                <c:pt idx="4">
                  <c:v>20301</c:v>
                </c:pt>
                <c:pt idx="5">
                  <c:v>22042</c:v>
                </c:pt>
                <c:pt idx="6" formatCode="General">
                  <c:v>19715</c:v>
                </c:pt>
              </c:numCache>
            </c:numRef>
          </c:val>
        </c:ser>
        <c:dLbls>
          <c:showLegendKey val="0"/>
          <c:showVal val="0"/>
          <c:showCatName val="0"/>
          <c:showSerName val="0"/>
          <c:showPercent val="0"/>
          <c:showBubbleSize val="0"/>
        </c:dLbls>
        <c:gapWidth val="150"/>
        <c:overlap val="100"/>
        <c:axId val="155833472"/>
        <c:axId val="155835008"/>
      </c:barChart>
      <c:catAx>
        <c:axId val="155833472"/>
        <c:scaling>
          <c:orientation val="minMax"/>
        </c:scaling>
        <c:delete val="0"/>
        <c:axPos val="b"/>
        <c:majorTickMark val="out"/>
        <c:minorTickMark val="none"/>
        <c:tickLblPos val="nextTo"/>
        <c:txPr>
          <a:bodyPr/>
          <a:lstStyle/>
          <a:p>
            <a:pPr>
              <a:defRPr sz="1800"/>
            </a:pPr>
            <a:endParaRPr lang="en-US"/>
          </a:p>
        </c:txPr>
        <c:crossAx val="155835008"/>
        <c:crosses val="autoZero"/>
        <c:auto val="1"/>
        <c:lblAlgn val="ctr"/>
        <c:lblOffset val="100"/>
        <c:noMultiLvlLbl val="0"/>
      </c:catAx>
      <c:valAx>
        <c:axId val="155835008"/>
        <c:scaling>
          <c:orientation val="minMax"/>
        </c:scaling>
        <c:delete val="0"/>
        <c:axPos val="l"/>
        <c:majorGridlines>
          <c:spPr>
            <a:ln>
              <a:noFill/>
            </a:ln>
          </c:spPr>
        </c:majorGridlines>
        <c:numFmt formatCode="#,##0" sourceLinked="1"/>
        <c:majorTickMark val="out"/>
        <c:minorTickMark val="none"/>
        <c:tickLblPos val="nextTo"/>
        <c:txPr>
          <a:bodyPr/>
          <a:lstStyle/>
          <a:p>
            <a:pPr>
              <a:defRPr sz="1800"/>
            </a:pPr>
            <a:endParaRPr lang="en-US"/>
          </a:p>
        </c:txPr>
        <c:crossAx val="155833472"/>
        <c:crosses val="autoZero"/>
        <c:crossBetween val="between"/>
      </c:valAx>
      <c:spPr>
        <a:ln>
          <a:solidFill>
            <a:srgbClr val="868686"/>
          </a:solidFill>
        </a:ln>
      </c:spPr>
    </c:plotArea>
    <c:legend>
      <c:legendPos val="b"/>
      <c:layout>
        <c:manualLayout>
          <c:xMode val="edge"/>
          <c:yMode val="edge"/>
          <c:x val="0.72112211221122113"/>
          <c:y val="1.6029746281714788E-2"/>
          <c:w val="0.27613523557080116"/>
          <c:h val="0.96869181977252838"/>
        </c:manualLayout>
      </c:layout>
      <c:overlay val="0"/>
      <c:txPr>
        <a:bodyPr/>
        <a:lstStyle/>
        <a:p>
          <a:pPr>
            <a:defRPr sz="1600"/>
          </a:pPr>
          <a:endParaRPr lang="en-US"/>
        </a:p>
      </c:txPr>
    </c:legend>
    <c:plotVisOnly val="1"/>
    <c:dispBlanksAs val="gap"/>
    <c:showDLblsOverMax val="0"/>
  </c:chart>
  <c:txPr>
    <a:bodyPr/>
    <a:lstStyle/>
    <a:p>
      <a:pPr>
        <a:defRPr>
          <a:latin typeface="+mn-lt"/>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Albemarle</a:t>
            </a:r>
            <a:r>
              <a:rPr lang="en-US" baseline="0"/>
              <a:t> / Charlottesville</a:t>
            </a:r>
            <a:endParaRPr lang="en-US"/>
          </a:p>
        </c:rich>
      </c:tx>
      <c:overlay val="0"/>
    </c:title>
    <c:autoTitleDeleted val="0"/>
    <c:plotArea>
      <c:layout/>
      <c:pieChart>
        <c:varyColors val="1"/>
        <c:ser>
          <c:idx val="0"/>
          <c:order val="0"/>
          <c:dPt>
            <c:idx val="4"/>
            <c:bubble3D val="0"/>
            <c:spPr>
              <a:solidFill>
                <a:schemeClr val="accent5">
                  <a:lumMod val="60000"/>
                  <a:lumOff val="40000"/>
                </a:schemeClr>
              </a:solidFill>
            </c:spPr>
          </c:dPt>
          <c:dLbls>
            <c:dLbl>
              <c:idx val="2"/>
              <c:delete val="1"/>
            </c:dLbl>
            <c:txPr>
              <a:bodyPr/>
              <a:lstStyle/>
              <a:p>
                <a:pPr>
                  <a:defRPr sz="1800" b="1"/>
                </a:pPr>
                <a:endParaRPr lang="en-US"/>
              </a:p>
            </c:txPr>
            <c:dLblPos val="bestFit"/>
            <c:showLegendKey val="0"/>
            <c:showVal val="1"/>
            <c:showCatName val="1"/>
            <c:showSerName val="0"/>
            <c:showPercent val="0"/>
            <c:showBubbleSize val="0"/>
            <c:showLeaderLines val="1"/>
          </c:dLbls>
          <c:cat>
            <c:strRef>
              <c:f>'In TJHD'!$L$26:$P$26</c:f>
              <c:strCache>
                <c:ptCount val="5"/>
                <c:pt idx="0">
                  <c:v>Bat</c:v>
                </c:pt>
                <c:pt idx="1">
                  <c:v>Fox</c:v>
                </c:pt>
                <c:pt idx="2">
                  <c:v>Goat</c:v>
                </c:pt>
                <c:pt idx="3">
                  <c:v>Racoon</c:v>
                </c:pt>
                <c:pt idx="4">
                  <c:v>Skunk</c:v>
                </c:pt>
              </c:strCache>
            </c:strRef>
          </c:cat>
          <c:val>
            <c:numRef>
              <c:f>'In TJHD'!$L$27:$P$27</c:f>
              <c:numCache>
                <c:formatCode>0.0%</c:formatCode>
                <c:ptCount val="5"/>
                <c:pt idx="0">
                  <c:v>9.0909090909090912E-2</c:v>
                </c:pt>
                <c:pt idx="1">
                  <c:v>0.27272727272727271</c:v>
                </c:pt>
                <c:pt idx="2">
                  <c:v>0</c:v>
                </c:pt>
                <c:pt idx="3">
                  <c:v>0.45454545454545453</c:v>
                </c:pt>
                <c:pt idx="4">
                  <c:v>0.18181818181818182</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50880753307903E-2"/>
          <c:y val="4.9441885802010595E-2"/>
          <c:w val="0.66488040154774464"/>
          <c:h val="0.68512754265091869"/>
        </c:manualLayout>
      </c:layout>
      <c:lineChart>
        <c:grouping val="standard"/>
        <c:varyColors val="0"/>
        <c:ser>
          <c:idx val="0"/>
          <c:order val="0"/>
          <c:tx>
            <c:strRef>
              <c:f>'Driving Alone to Work'!$M$6</c:f>
              <c:strCache>
                <c:ptCount val="1"/>
                <c:pt idx="0">
                  <c:v>Albemarle</c:v>
                </c:pt>
              </c:strCache>
            </c:strRef>
          </c:tx>
          <c:spPr>
            <a:ln w="38100">
              <a:solidFill>
                <a:schemeClr val="accent3"/>
              </a:solidFill>
            </a:ln>
          </c:spPr>
          <c:marker>
            <c:symbol val="circle"/>
            <c:size val="5"/>
            <c:spPr>
              <a:ln w="38100">
                <a:solidFill>
                  <a:schemeClr val="accent3"/>
                </a:solidFill>
              </a:ln>
            </c:spPr>
          </c:marker>
          <c:dLbls>
            <c:dLblPos val="t"/>
            <c:showLegendKey val="0"/>
            <c:showVal val="1"/>
            <c:showCatName val="0"/>
            <c:showSerName val="0"/>
            <c:showPercent val="0"/>
            <c:showBubbleSize val="0"/>
            <c:showLeaderLines val="0"/>
          </c:dLbls>
          <c:cat>
            <c:strRef>
              <c:f>'Driving Alone to Work'!$N$4:$R$4</c:f>
              <c:strCache>
                <c:ptCount val="5"/>
                <c:pt idx="0">
                  <c:v>2005-2009</c:v>
                </c:pt>
                <c:pt idx="1">
                  <c:v>2006-10</c:v>
                </c:pt>
                <c:pt idx="2">
                  <c:v>2007-11</c:v>
                </c:pt>
                <c:pt idx="3">
                  <c:v>2008-12</c:v>
                </c:pt>
                <c:pt idx="4">
                  <c:v>2009-13</c:v>
                </c:pt>
              </c:strCache>
            </c:strRef>
          </c:cat>
          <c:val>
            <c:numRef>
              <c:f>'Driving Alone to Work'!$N$6:$R$6</c:f>
              <c:numCache>
                <c:formatCode>0%</c:formatCode>
                <c:ptCount val="5"/>
                <c:pt idx="0">
                  <c:v>0.78</c:v>
                </c:pt>
                <c:pt idx="1">
                  <c:v>0.77</c:v>
                </c:pt>
                <c:pt idx="2">
                  <c:v>0.77</c:v>
                </c:pt>
                <c:pt idx="3">
                  <c:v>0.79</c:v>
                </c:pt>
                <c:pt idx="4">
                  <c:v>0.79</c:v>
                </c:pt>
              </c:numCache>
            </c:numRef>
          </c:val>
          <c:smooth val="0"/>
        </c:ser>
        <c:ser>
          <c:idx val="1"/>
          <c:order val="1"/>
          <c:tx>
            <c:strRef>
              <c:f>'Driving Alone to Work'!$M$7</c:f>
              <c:strCache>
                <c:ptCount val="1"/>
                <c:pt idx="0">
                  <c:v>Charlottesville</c:v>
                </c:pt>
              </c:strCache>
            </c:strRef>
          </c:tx>
          <c:spPr>
            <a:ln w="38100">
              <a:solidFill>
                <a:schemeClr val="accent1"/>
              </a:solidFill>
            </a:ln>
          </c:spPr>
          <c:marker>
            <c:symbol val="circle"/>
            <c:size val="5"/>
            <c:spPr>
              <a:ln w="38100">
                <a:solidFill>
                  <a:schemeClr val="accent1"/>
                </a:solidFill>
              </a:ln>
            </c:spPr>
          </c:marker>
          <c:dLbls>
            <c:dLblPos val="t"/>
            <c:showLegendKey val="0"/>
            <c:showVal val="1"/>
            <c:showCatName val="0"/>
            <c:showSerName val="0"/>
            <c:showPercent val="0"/>
            <c:showBubbleSize val="0"/>
            <c:showLeaderLines val="0"/>
          </c:dLbls>
          <c:val>
            <c:numRef>
              <c:f>'Driving Alone to Work'!$N$7:$R$7</c:f>
              <c:numCache>
                <c:formatCode>0%</c:formatCode>
                <c:ptCount val="5"/>
                <c:pt idx="0">
                  <c:v>0.59</c:v>
                </c:pt>
                <c:pt idx="1">
                  <c:v>0.59</c:v>
                </c:pt>
                <c:pt idx="2">
                  <c:v>0.56999999999999995</c:v>
                </c:pt>
                <c:pt idx="3">
                  <c:v>0.57999999999999996</c:v>
                </c:pt>
                <c:pt idx="4">
                  <c:v>0.61</c:v>
                </c:pt>
              </c:numCache>
            </c:numRef>
          </c:val>
          <c:smooth val="0"/>
        </c:ser>
        <c:ser>
          <c:idx val="2"/>
          <c:order val="2"/>
          <c:tx>
            <c:strRef>
              <c:f>'Driving Alone to Work'!$M$13</c:f>
              <c:strCache>
                <c:ptCount val="1"/>
                <c:pt idx="0">
                  <c:v>VA</c:v>
                </c:pt>
              </c:strCache>
            </c:strRef>
          </c:tx>
          <c:spPr>
            <a:ln w="38100">
              <a:solidFill>
                <a:schemeClr val="tx2"/>
              </a:solidFill>
            </a:ln>
          </c:spPr>
          <c:marker>
            <c:spPr>
              <a:solidFill>
                <a:schemeClr val="tx2"/>
              </a:solidFill>
              <a:ln w="38100">
                <a:solidFill>
                  <a:schemeClr val="tx2"/>
                </a:solidFill>
              </a:ln>
            </c:spPr>
          </c:marker>
          <c:dLbls>
            <c:dLblPos val="b"/>
            <c:showLegendKey val="0"/>
            <c:showVal val="1"/>
            <c:showCatName val="0"/>
            <c:showSerName val="0"/>
            <c:showPercent val="0"/>
            <c:showBubbleSize val="0"/>
            <c:showLeaderLines val="0"/>
          </c:dLbls>
          <c:val>
            <c:numRef>
              <c:f>'Driving Alone to Work'!$N$13:$R$13</c:f>
              <c:numCache>
                <c:formatCode>0%</c:formatCode>
                <c:ptCount val="5"/>
                <c:pt idx="0">
                  <c:v>0.77</c:v>
                </c:pt>
                <c:pt idx="1">
                  <c:v>0.77</c:v>
                </c:pt>
                <c:pt idx="2">
                  <c:v>0.77</c:v>
                </c:pt>
                <c:pt idx="3">
                  <c:v>0.77</c:v>
                </c:pt>
                <c:pt idx="4">
                  <c:v>0.77</c:v>
                </c:pt>
              </c:numCache>
            </c:numRef>
          </c:val>
          <c:smooth val="0"/>
        </c:ser>
        <c:dLbls>
          <c:showLegendKey val="0"/>
          <c:showVal val="0"/>
          <c:showCatName val="0"/>
          <c:showSerName val="0"/>
          <c:showPercent val="0"/>
          <c:showBubbleSize val="0"/>
        </c:dLbls>
        <c:marker val="1"/>
        <c:smooth val="0"/>
        <c:axId val="155966848"/>
        <c:axId val="155976832"/>
      </c:lineChart>
      <c:catAx>
        <c:axId val="155966848"/>
        <c:scaling>
          <c:orientation val="minMax"/>
        </c:scaling>
        <c:delete val="0"/>
        <c:axPos val="b"/>
        <c:majorTickMark val="out"/>
        <c:minorTickMark val="none"/>
        <c:tickLblPos val="nextTo"/>
        <c:crossAx val="155976832"/>
        <c:crosses val="autoZero"/>
        <c:auto val="1"/>
        <c:lblAlgn val="ctr"/>
        <c:lblOffset val="100"/>
        <c:noMultiLvlLbl val="0"/>
      </c:catAx>
      <c:valAx>
        <c:axId val="155976832"/>
        <c:scaling>
          <c:orientation val="minMax"/>
          <c:max val="0.85000000000000009"/>
          <c:min val="0.5"/>
        </c:scaling>
        <c:delete val="0"/>
        <c:axPos val="l"/>
        <c:majorGridlines>
          <c:spPr>
            <a:ln>
              <a:noFill/>
            </a:ln>
          </c:spPr>
        </c:majorGridlines>
        <c:numFmt formatCode="0%" sourceLinked="1"/>
        <c:majorTickMark val="out"/>
        <c:minorTickMark val="none"/>
        <c:tickLblPos val="nextTo"/>
        <c:crossAx val="155966848"/>
        <c:crosses val="autoZero"/>
        <c:crossBetween val="between"/>
        <c:majorUnit val="5.000000000000001E-2"/>
      </c:valAx>
    </c:plotArea>
    <c:legend>
      <c:legendPos val="r"/>
      <c:layout>
        <c:manualLayout>
          <c:xMode val="edge"/>
          <c:yMode val="edge"/>
          <c:x val="0.73008523419108695"/>
          <c:y val="3.3684436986360311E-2"/>
          <c:w val="0.26132370051681686"/>
          <c:h val="0.4262901768426487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50880753307903E-2"/>
          <c:y val="3.6558964612182096E-2"/>
          <c:w val="0.72673607165083742"/>
          <c:h val="0.84103222011041723"/>
        </c:manualLayout>
      </c:layout>
      <c:lineChart>
        <c:grouping val="standard"/>
        <c:varyColors val="0"/>
        <c:ser>
          <c:idx val="0"/>
          <c:order val="0"/>
          <c:tx>
            <c:strRef>
              <c:f>'Long Commute-Drive Alone'!$G$6</c:f>
              <c:strCache>
                <c:ptCount val="1"/>
                <c:pt idx="0">
                  <c:v>Albemarle</c:v>
                </c:pt>
              </c:strCache>
            </c:strRef>
          </c:tx>
          <c:spPr>
            <a:ln>
              <a:solidFill>
                <a:schemeClr val="accent3"/>
              </a:solidFill>
            </a:ln>
          </c:spPr>
          <c:marker>
            <c:symbol val="circle"/>
            <c:size val="5"/>
            <c:spPr>
              <a:solidFill>
                <a:schemeClr val="accent3"/>
              </a:solidFill>
              <a:ln>
                <a:solidFill>
                  <a:schemeClr val="accent3"/>
                </a:solidFill>
              </a:ln>
            </c:spPr>
          </c:marker>
          <c:dLbls>
            <c:dLblPos val="t"/>
            <c:showLegendKey val="0"/>
            <c:showVal val="1"/>
            <c:showCatName val="0"/>
            <c:showSerName val="0"/>
            <c:showPercent val="0"/>
            <c:showBubbleSize val="0"/>
            <c:showLeaderLines val="0"/>
          </c:dLbls>
          <c:cat>
            <c:strRef>
              <c:f>'Long Commute-Drive Alone'!$H$4:$I$4</c:f>
              <c:strCache>
                <c:ptCount val="2"/>
                <c:pt idx="0">
                  <c:v>2008-12</c:v>
                </c:pt>
                <c:pt idx="1">
                  <c:v>2009-13</c:v>
                </c:pt>
              </c:strCache>
            </c:strRef>
          </c:cat>
          <c:val>
            <c:numRef>
              <c:f>'Long Commute-Drive Alone'!$H$6:$I$6</c:f>
              <c:numCache>
                <c:formatCode>0%</c:formatCode>
                <c:ptCount val="2"/>
                <c:pt idx="0">
                  <c:v>0.26</c:v>
                </c:pt>
                <c:pt idx="1">
                  <c:v>0.26</c:v>
                </c:pt>
              </c:numCache>
            </c:numRef>
          </c:val>
          <c:smooth val="0"/>
        </c:ser>
        <c:ser>
          <c:idx val="1"/>
          <c:order val="1"/>
          <c:tx>
            <c:strRef>
              <c:f>'Driving Alone to Work'!$M$7</c:f>
              <c:strCache>
                <c:ptCount val="1"/>
                <c:pt idx="0">
                  <c:v>Charlottesville</c:v>
                </c:pt>
              </c:strCache>
            </c:strRef>
          </c:tx>
          <c:spPr>
            <a:ln>
              <a:solidFill>
                <a:schemeClr val="accent1"/>
              </a:solidFill>
            </a:ln>
          </c:spPr>
          <c:marker>
            <c:symbol val="circle"/>
            <c:size val="5"/>
            <c:spPr>
              <a:solidFill>
                <a:schemeClr val="accent1"/>
              </a:solidFill>
              <a:ln>
                <a:solidFill>
                  <a:schemeClr val="accent1"/>
                </a:solidFill>
              </a:ln>
            </c:spPr>
          </c:marker>
          <c:dLbls>
            <c:dLblPos val="t"/>
            <c:showLegendKey val="0"/>
            <c:showVal val="1"/>
            <c:showCatName val="0"/>
            <c:showSerName val="0"/>
            <c:showPercent val="0"/>
            <c:showBubbleSize val="0"/>
            <c:showLeaderLines val="0"/>
          </c:dLbls>
          <c:cat>
            <c:strRef>
              <c:f>'Long Commute-Drive Alone'!$H$4:$I$4</c:f>
              <c:strCache>
                <c:ptCount val="2"/>
                <c:pt idx="0">
                  <c:v>2008-12</c:v>
                </c:pt>
                <c:pt idx="1">
                  <c:v>2009-13</c:v>
                </c:pt>
              </c:strCache>
            </c:strRef>
          </c:cat>
          <c:val>
            <c:numRef>
              <c:f>'Long Commute-Drive Alone'!$H$7:$I$7</c:f>
              <c:numCache>
                <c:formatCode>0%</c:formatCode>
                <c:ptCount val="2"/>
                <c:pt idx="0">
                  <c:v>0.09</c:v>
                </c:pt>
                <c:pt idx="1">
                  <c:v>0.1</c:v>
                </c:pt>
              </c:numCache>
            </c:numRef>
          </c:val>
          <c:smooth val="0"/>
        </c:ser>
        <c:ser>
          <c:idx val="2"/>
          <c:order val="2"/>
          <c:tx>
            <c:strRef>
              <c:f>'Driving Alone to Work'!$M$13</c:f>
              <c:strCache>
                <c:ptCount val="1"/>
                <c:pt idx="0">
                  <c:v>VA</c:v>
                </c:pt>
              </c:strCache>
            </c:strRef>
          </c:tx>
          <c:spPr>
            <a:ln>
              <a:solidFill>
                <a:schemeClr val="tx2"/>
              </a:solidFill>
            </a:ln>
          </c:spPr>
          <c:marker>
            <c:spPr>
              <a:solidFill>
                <a:schemeClr val="tx2"/>
              </a:solidFill>
              <a:ln>
                <a:solidFill>
                  <a:schemeClr val="tx2"/>
                </a:solidFill>
              </a:ln>
            </c:spPr>
          </c:marker>
          <c:dLbls>
            <c:dLblPos val="t"/>
            <c:showLegendKey val="0"/>
            <c:showVal val="1"/>
            <c:showCatName val="0"/>
            <c:showSerName val="0"/>
            <c:showPercent val="0"/>
            <c:showBubbleSize val="0"/>
            <c:showLeaderLines val="0"/>
          </c:dLbls>
          <c:cat>
            <c:strRef>
              <c:f>'Long Commute-Drive Alone'!$H$4:$I$4</c:f>
              <c:strCache>
                <c:ptCount val="2"/>
                <c:pt idx="0">
                  <c:v>2008-12</c:v>
                </c:pt>
                <c:pt idx="1">
                  <c:v>2009-13</c:v>
                </c:pt>
              </c:strCache>
            </c:strRef>
          </c:cat>
          <c:val>
            <c:numRef>
              <c:f>'Long Commute-Drive Alone'!$H$13:$I$13</c:f>
              <c:numCache>
                <c:formatCode>0%</c:formatCode>
                <c:ptCount val="2"/>
                <c:pt idx="0">
                  <c:v>0.38</c:v>
                </c:pt>
                <c:pt idx="1">
                  <c:v>0.38</c:v>
                </c:pt>
              </c:numCache>
            </c:numRef>
          </c:val>
          <c:smooth val="0"/>
        </c:ser>
        <c:dLbls>
          <c:showLegendKey val="0"/>
          <c:showVal val="0"/>
          <c:showCatName val="0"/>
          <c:showSerName val="0"/>
          <c:showPercent val="0"/>
          <c:showBubbleSize val="0"/>
        </c:dLbls>
        <c:marker val="1"/>
        <c:smooth val="0"/>
        <c:axId val="156088192"/>
        <c:axId val="156089728"/>
      </c:lineChart>
      <c:catAx>
        <c:axId val="156088192"/>
        <c:scaling>
          <c:orientation val="minMax"/>
        </c:scaling>
        <c:delete val="0"/>
        <c:axPos val="b"/>
        <c:majorTickMark val="out"/>
        <c:minorTickMark val="none"/>
        <c:tickLblPos val="nextTo"/>
        <c:crossAx val="156089728"/>
        <c:crosses val="autoZero"/>
        <c:auto val="1"/>
        <c:lblAlgn val="ctr"/>
        <c:lblOffset val="100"/>
        <c:noMultiLvlLbl val="0"/>
      </c:catAx>
      <c:valAx>
        <c:axId val="156089728"/>
        <c:scaling>
          <c:orientation val="minMax"/>
          <c:max val="0.45"/>
          <c:min val="0"/>
        </c:scaling>
        <c:delete val="0"/>
        <c:axPos val="l"/>
        <c:majorGridlines>
          <c:spPr>
            <a:ln>
              <a:noFill/>
            </a:ln>
          </c:spPr>
        </c:majorGridlines>
        <c:numFmt formatCode="0%" sourceLinked="1"/>
        <c:majorTickMark val="out"/>
        <c:minorTickMark val="none"/>
        <c:tickLblPos val="nextTo"/>
        <c:crossAx val="156088192"/>
        <c:crosses val="autoZero"/>
        <c:crossBetween val="between"/>
        <c:majorUnit val="5.000000000000001E-2"/>
      </c:valAx>
    </c:plotArea>
    <c:legend>
      <c:legendPos val="r"/>
      <c:layout>
        <c:manualLayout>
          <c:xMode val="edge"/>
          <c:yMode val="edge"/>
          <c:x val="0.72321238195741"/>
          <c:y val="1.768463209340209E-2"/>
          <c:w val="0.26132370051681686"/>
          <c:h val="0.2347454520771110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52402378274138E-2"/>
          <c:y val="4.4413897415365451E-2"/>
          <c:w val="0.53998339493277625"/>
          <c:h val="0.84372658926108812"/>
        </c:manualLayout>
      </c:layout>
      <c:lineChart>
        <c:grouping val="standard"/>
        <c:varyColors val="0"/>
        <c:ser>
          <c:idx val="0"/>
          <c:order val="0"/>
          <c:tx>
            <c:v>Available Care for Population Under Age 5 Years</c:v>
          </c:tx>
          <c:marker>
            <c:symbol val="none"/>
          </c:marker>
          <c:dLbls>
            <c:numFmt formatCode="0%" sourceLinked="0"/>
            <c:dLblPos val="t"/>
            <c:showLegendKey val="0"/>
            <c:showVal val="1"/>
            <c:showCatName val="0"/>
            <c:showSerName val="0"/>
            <c:showPercent val="0"/>
            <c:showBubbleSize val="0"/>
            <c:showLeaderLines val="0"/>
          </c:dLbls>
          <c:cat>
            <c:numLit>
              <c:formatCode>General</c:formatCode>
              <c:ptCount val="2"/>
              <c:pt idx="0">
                <c:v>2012</c:v>
              </c:pt>
              <c:pt idx="1">
                <c:v>2014</c:v>
              </c:pt>
            </c:numLit>
          </c:cat>
          <c:val>
            <c:numRef>
              <c:f>(CvilleAlbe!$C$104,CvilleAlbe!$F$104)</c:f>
              <c:numCache>
                <c:formatCode>0.0%</c:formatCode>
                <c:ptCount val="2"/>
                <c:pt idx="0" formatCode="0.00%">
                  <c:v>0.52259959141981616</c:v>
                </c:pt>
                <c:pt idx="1">
                  <c:v>0.5250306748466258</c:v>
                </c:pt>
              </c:numCache>
            </c:numRef>
          </c:val>
          <c:smooth val="0"/>
        </c:ser>
        <c:ser>
          <c:idx val="1"/>
          <c:order val="1"/>
          <c:tx>
            <c:v>Available Care for Population Age 0-12 Years</c:v>
          </c:tx>
          <c:marker>
            <c:symbol val="none"/>
          </c:marker>
          <c:dLbls>
            <c:numFmt formatCode="0%" sourceLinked="0"/>
            <c:dLblPos val="t"/>
            <c:showLegendKey val="0"/>
            <c:showVal val="1"/>
            <c:showCatName val="0"/>
            <c:showSerName val="0"/>
            <c:showPercent val="0"/>
            <c:showBubbleSize val="0"/>
            <c:showLeaderLines val="0"/>
          </c:dLbls>
          <c:val>
            <c:numRef>
              <c:f>(CvilleAlbe!$C$105,CvilleAlbe!$F$105)</c:f>
              <c:numCache>
                <c:formatCode>0.0%</c:formatCode>
                <c:ptCount val="2"/>
                <c:pt idx="0" formatCode="0.00%">
                  <c:v>0.20471141342402721</c:v>
                </c:pt>
                <c:pt idx="1">
                  <c:v>0.21783614759224515</c:v>
                </c:pt>
              </c:numCache>
            </c:numRef>
          </c:val>
          <c:smooth val="0"/>
        </c:ser>
        <c:dLbls>
          <c:showLegendKey val="0"/>
          <c:showVal val="0"/>
          <c:showCatName val="0"/>
          <c:showSerName val="0"/>
          <c:showPercent val="0"/>
          <c:showBubbleSize val="0"/>
        </c:dLbls>
        <c:marker val="1"/>
        <c:smooth val="0"/>
        <c:axId val="156232704"/>
        <c:axId val="156234496"/>
      </c:lineChart>
      <c:catAx>
        <c:axId val="156232704"/>
        <c:scaling>
          <c:orientation val="minMax"/>
        </c:scaling>
        <c:delete val="0"/>
        <c:axPos val="b"/>
        <c:numFmt formatCode="General" sourceLinked="1"/>
        <c:majorTickMark val="out"/>
        <c:minorTickMark val="none"/>
        <c:tickLblPos val="nextTo"/>
        <c:crossAx val="156234496"/>
        <c:crosses val="autoZero"/>
        <c:auto val="1"/>
        <c:lblAlgn val="ctr"/>
        <c:lblOffset val="100"/>
        <c:noMultiLvlLbl val="0"/>
      </c:catAx>
      <c:valAx>
        <c:axId val="156234496"/>
        <c:scaling>
          <c:orientation val="minMax"/>
        </c:scaling>
        <c:delete val="0"/>
        <c:axPos val="l"/>
        <c:majorGridlines>
          <c:spPr>
            <a:ln>
              <a:noFill/>
            </a:ln>
          </c:spPr>
        </c:majorGridlines>
        <c:numFmt formatCode="0%" sourceLinked="0"/>
        <c:majorTickMark val="out"/>
        <c:minorTickMark val="none"/>
        <c:tickLblPos val="nextTo"/>
        <c:crossAx val="156232704"/>
        <c:crosses val="autoZero"/>
        <c:crossBetween val="between"/>
      </c:valAx>
    </c:plotArea>
    <c:legend>
      <c:legendPos val="r"/>
      <c:layout>
        <c:manualLayout>
          <c:xMode val="edge"/>
          <c:yMode val="edge"/>
          <c:x val="0.63683579731105044"/>
          <c:y val="0.51411314796587926"/>
          <c:w val="0.34275603942364347"/>
          <c:h val="0.4508519931102362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6709085606723"/>
          <c:y val="0.11795778652668416"/>
          <c:w val="0.86881439062541421"/>
          <c:h val="0.76660345581802269"/>
        </c:manualLayout>
      </c:layout>
      <c:barChart>
        <c:barDir val="col"/>
        <c:grouping val="clustered"/>
        <c:varyColors val="0"/>
        <c:ser>
          <c:idx val="0"/>
          <c:order val="0"/>
          <c:tx>
            <c:strRef>
              <c:f>'Access 2 Exercise Opportunities'!$D$35</c:f>
              <c:strCache>
                <c:ptCount val="1"/>
                <c:pt idx="0">
                  <c:v>Percent of the population with adequate access to locations for physical activity (%)</c:v>
                </c:pt>
              </c:strCache>
            </c:strRef>
          </c:tx>
          <c:invertIfNegative val="0"/>
          <c:dPt>
            <c:idx val="0"/>
            <c:invertIfNegative val="0"/>
            <c:bubble3D val="0"/>
            <c:spPr>
              <a:solidFill>
                <a:schemeClr val="accent3"/>
              </a:solidFill>
            </c:spPr>
          </c:dPt>
          <c:dLbls>
            <c:txPr>
              <a:bodyPr/>
              <a:lstStyle/>
              <a:p>
                <a:pPr>
                  <a:defRPr sz="1800" b="1"/>
                </a:pPr>
                <a:endParaRPr lang="en-US"/>
              </a:p>
            </c:txPr>
            <c:dLblPos val="ctr"/>
            <c:showLegendKey val="0"/>
            <c:showVal val="1"/>
            <c:showCatName val="0"/>
            <c:showSerName val="0"/>
            <c:showPercent val="0"/>
            <c:showBubbleSize val="0"/>
            <c:showLeaderLines val="0"/>
          </c:dLbls>
          <c:cat>
            <c:strRef>
              <c:f>'Access 2 Exercise Opportunities'!$A$36:$A$41</c:f>
              <c:strCache>
                <c:ptCount val="6"/>
                <c:pt idx="0">
                  <c:v>Albemarle</c:v>
                </c:pt>
                <c:pt idx="1">
                  <c:v>Charlottesville</c:v>
                </c:pt>
                <c:pt idx="2">
                  <c:v>Fluvanna</c:v>
                </c:pt>
                <c:pt idx="3">
                  <c:v>Greene</c:v>
                </c:pt>
                <c:pt idx="4">
                  <c:v>Louisa</c:v>
                </c:pt>
                <c:pt idx="5">
                  <c:v>Neslon</c:v>
                </c:pt>
              </c:strCache>
            </c:strRef>
          </c:cat>
          <c:val>
            <c:numRef>
              <c:f>'Access 2 Exercise Opportunities'!$D$36:$D$37</c:f>
              <c:numCache>
                <c:formatCode>0%</c:formatCode>
                <c:ptCount val="2"/>
                <c:pt idx="0">
                  <c:v>0.71500000000000008</c:v>
                </c:pt>
                <c:pt idx="1">
                  <c:v>1</c:v>
                </c:pt>
              </c:numCache>
            </c:numRef>
          </c:val>
        </c:ser>
        <c:dLbls>
          <c:showLegendKey val="0"/>
          <c:showVal val="0"/>
          <c:showCatName val="0"/>
          <c:showSerName val="0"/>
          <c:showPercent val="0"/>
          <c:showBubbleSize val="0"/>
        </c:dLbls>
        <c:gapWidth val="150"/>
        <c:axId val="156384640"/>
        <c:axId val="156390528"/>
      </c:barChart>
      <c:lineChart>
        <c:grouping val="standard"/>
        <c:varyColors val="0"/>
        <c:ser>
          <c:idx val="2"/>
          <c:order val="1"/>
          <c:tx>
            <c:strRef>
              <c:f>'Access 2 Exercise Opportunities'!$E$35</c:f>
              <c:strCache>
                <c:ptCount val="1"/>
                <c:pt idx="0">
                  <c:v>VA</c:v>
                </c:pt>
              </c:strCache>
            </c:strRef>
          </c:tx>
          <c:spPr>
            <a:ln w="57150">
              <a:solidFill>
                <a:schemeClr val="tx2"/>
              </a:solidFill>
            </a:ln>
          </c:spPr>
          <c:marker>
            <c:symbol val="none"/>
          </c:marker>
          <c:dLbls>
            <c:dLbl>
              <c:idx val="1"/>
              <c:delete val="1"/>
            </c:dLbl>
            <c:txPr>
              <a:bodyPr/>
              <a:lstStyle/>
              <a:p>
                <a:pPr>
                  <a:defRPr sz="1800" b="1"/>
                </a:pPr>
                <a:endParaRPr lang="en-US"/>
              </a:p>
            </c:txPr>
            <c:dLblPos val="l"/>
            <c:showLegendKey val="0"/>
            <c:showVal val="1"/>
            <c:showCatName val="0"/>
            <c:showSerName val="1"/>
            <c:showPercent val="0"/>
            <c:showBubbleSize val="0"/>
            <c:showLeaderLines val="0"/>
          </c:dLbls>
          <c:val>
            <c:numRef>
              <c:f>'Access 2 Exercise Opportunities'!$E$36:$E$37</c:f>
              <c:numCache>
                <c:formatCode>0%</c:formatCode>
                <c:ptCount val="2"/>
                <c:pt idx="0">
                  <c:v>0.79500000000000004</c:v>
                </c:pt>
                <c:pt idx="1">
                  <c:v>0.79500000000000004</c:v>
                </c:pt>
              </c:numCache>
            </c:numRef>
          </c:val>
          <c:smooth val="0"/>
        </c:ser>
        <c:ser>
          <c:idx val="1"/>
          <c:order val="2"/>
          <c:tx>
            <c:strRef>
              <c:f>'Access 2 Exercise Opportunities'!$E$3</c:f>
              <c:strCache>
                <c:ptCount val="1"/>
                <c:pt idx="0">
                  <c:v>Top U.S. Performers</c:v>
                </c:pt>
              </c:strCache>
            </c:strRef>
          </c:tx>
          <c:spPr>
            <a:ln w="57150">
              <a:solidFill>
                <a:schemeClr val="accent5">
                  <a:lumMod val="60000"/>
                  <a:lumOff val="40000"/>
                </a:schemeClr>
              </a:solidFill>
            </a:ln>
          </c:spPr>
          <c:marker>
            <c:symbol val="none"/>
          </c:marker>
          <c:dLbls>
            <c:dLbl>
              <c:idx val="0"/>
              <c:layout/>
              <c:dLblPos val="t"/>
              <c:showLegendKey val="0"/>
              <c:showVal val="1"/>
              <c:showCatName val="0"/>
              <c:showSerName val="1"/>
              <c:showPercent val="0"/>
              <c:showBubbleSize val="0"/>
            </c:dLbl>
            <c:numFmt formatCode="0%" sourceLinked="0"/>
            <c:txPr>
              <a:bodyPr/>
              <a:lstStyle/>
              <a:p>
                <a:pPr>
                  <a:defRPr sz="1800" b="1">
                    <a:solidFill>
                      <a:schemeClr val="accent5">
                        <a:lumMod val="75000"/>
                      </a:schemeClr>
                    </a:solidFill>
                  </a:defRPr>
                </a:pPr>
                <a:endParaRPr lang="en-US"/>
              </a:p>
            </c:txPr>
            <c:dLblPos val="t"/>
            <c:showLegendKey val="0"/>
            <c:showVal val="0"/>
            <c:showCatName val="0"/>
            <c:showSerName val="0"/>
            <c:showPercent val="0"/>
            <c:showBubbleSize val="0"/>
          </c:dLbls>
          <c:val>
            <c:numRef>
              <c:f>'Access 2 Exercise Opportunities'!$F$4:$F$5</c:f>
              <c:numCache>
                <c:formatCode>0.00%</c:formatCode>
                <c:ptCount val="2"/>
                <c:pt idx="0">
                  <c:v>0.88500000000000001</c:v>
                </c:pt>
                <c:pt idx="1">
                  <c:v>0.88500000000000001</c:v>
                </c:pt>
              </c:numCache>
            </c:numRef>
          </c:val>
          <c:smooth val="0"/>
        </c:ser>
        <c:dLbls>
          <c:showLegendKey val="0"/>
          <c:showVal val="0"/>
          <c:showCatName val="0"/>
          <c:showSerName val="0"/>
          <c:showPercent val="0"/>
          <c:showBubbleSize val="0"/>
        </c:dLbls>
        <c:marker val="1"/>
        <c:smooth val="0"/>
        <c:axId val="156384640"/>
        <c:axId val="156390528"/>
      </c:lineChart>
      <c:catAx>
        <c:axId val="156384640"/>
        <c:scaling>
          <c:orientation val="minMax"/>
        </c:scaling>
        <c:delete val="0"/>
        <c:axPos val="b"/>
        <c:majorTickMark val="out"/>
        <c:minorTickMark val="none"/>
        <c:tickLblPos val="nextTo"/>
        <c:txPr>
          <a:bodyPr/>
          <a:lstStyle/>
          <a:p>
            <a:pPr>
              <a:defRPr sz="1800"/>
            </a:pPr>
            <a:endParaRPr lang="en-US"/>
          </a:p>
        </c:txPr>
        <c:crossAx val="156390528"/>
        <c:crosses val="autoZero"/>
        <c:auto val="1"/>
        <c:lblAlgn val="ctr"/>
        <c:lblOffset val="100"/>
        <c:noMultiLvlLbl val="0"/>
      </c:catAx>
      <c:valAx>
        <c:axId val="156390528"/>
        <c:scaling>
          <c:orientation val="minMax"/>
          <c:max val="1"/>
          <c:min val="0"/>
        </c:scaling>
        <c:delete val="0"/>
        <c:axPos val="l"/>
        <c:majorGridlines>
          <c:spPr>
            <a:ln>
              <a:noFill/>
            </a:ln>
          </c:spPr>
        </c:majorGridlines>
        <c:numFmt formatCode="0%" sourceLinked="1"/>
        <c:majorTickMark val="out"/>
        <c:minorTickMark val="none"/>
        <c:tickLblPos val="nextTo"/>
        <c:txPr>
          <a:bodyPr/>
          <a:lstStyle/>
          <a:p>
            <a:pPr>
              <a:defRPr sz="1800"/>
            </a:pPr>
            <a:endParaRPr lang="en-US"/>
          </a:p>
        </c:txPr>
        <c:crossAx val="156384640"/>
        <c:crosses val="autoZero"/>
        <c:crossBetween val="between"/>
        <c:majorUnit val="0.2"/>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37768763753016"/>
          <c:y val="2.1207177814030042E-2"/>
          <c:w val="0.83504308173599495"/>
          <c:h val="0.68042025885685409"/>
        </c:manualLayout>
      </c:layout>
      <c:lineChart>
        <c:grouping val="standard"/>
        <c:varyColors val="0"/>
        <c:ser>
          <c:idx val="0"/>
          <c:order val="0"/>
          <c:tx>
            <c:strRef>
              <c:f>'Reported Crime Incidents'!$B$20</c:f>
              <c:strCache>
                <c:ptCount val="1"/>
                <c:pt idx="0">
                  <c:v>Albemarle</c:v>
                </c:pt>
              </c:strCache>
            </c:strRef>
          </c:tx>
          <c:spPr>
            <a:ln w="38100">
              <a:solidFill>
                <a:schemeClr val="accent3"/>
              </a:solidFill>
              <a:prstDash val="solid"/>
            </a:ln>
          </c:spPr>
          <c:marker>
            <c:symbol val="circle"/>
            <c:size val="7"/>
            <c:spPr>
              <a:solidFill>
                <a:schemeClr val="accent3"/>
              </a:solidFill>
              <a:ln w="38100">
                <a:solidFill>
                  <a:schemeClr val="accent3"/>
                </a:solidFill>
                <a:prstDash val="solid"/>
              </a:ln>
              <a:scene3d>
                <a:camera prst="orthographicFront"/>
                <a:lightRig rig="threePt" dir="t"/>
              </a:scene3d>
              <a:sp3d>
                <a:bevelT/>
              </a:sp3d>
            </c:spPr>
          </c:marker>
          <c:dLbls>
            <c:dLbl>
              <c:idx val="10"/>
              <c:layout/>
              <c:dLblPos val="r"/>
              <c:showLegendKey val="0"/>
              <c:showVal val="1"/>
              <c:showCatName val="0"/>
              <c:showSerName val="0"/>
              <c:showPercent val="0"/>
              <c:showBubbleSize val="0"/>
            </c:dLbl>
            <c:numFmt formatCode="#,##0" sourceLinked="0"/>
            <c:txPr>
              <a:bodyPr/>
              <a:lstStyle/>
              <a:p>
                <a:pPr>
                  <a:defRPr sz="1800"/>
                </a:pPr>
                <a:endParaRPr lang="en-US"/>
              </a:p>
            </c:txPr>
            <c:dLblPos val="r"/>
            <c:showLegendKey val="0"/>
            <c:showVal val="0"/>
            <c:showCatName val="0"/>
            <c:showSerName val="0"/>
            <c:showPercent val="0"/>
            <c:showBubbleSize val="0"/>
          </c:dLbls>
          <c:cat>
            <c:numRef>
              <c:f>'Reported Crime Incidents'!$A$21:$A$34</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'Reported Crime Incidents'!$B$24:$B$34</c:f>
              <c:numCache>
                <c:formatCode>#,##0.00</c:formatCode>
                <c:ptCount val="11"/>
                <c:pt idx="0">
                  <c:v>4613.12</c:v>
                </c:pt>
                <c:pt idx="1">
                  <c:v>4495</c:v>
                </c:pt>
                <c:pt idx="2">
                  <c:v>4851.76</c:v>
                </c:pt>
                <c:pt idx="3">
                  <c:v>5004.82</c:v>
                </c:pt>
                <c:pt idx="4">
                  <c:v>4786.2700000000004</c:v>
                </c:pt>
                <c:pt idx="5">
                  <c:v>4594.95</c:v>
                </c:pt>
                <c:pt idx="6">
                  <c:v>4415.88</c:v>
                </c:pt>
                <c:pt idx="7">
                  <c:v>3779.93</c:v>
                </c:pt>
                <c:pt idx="8">
                  <c:v>3800.35</c:v>
                </c:pt>
                <c:pt idx="9">
                  <c:v>3490.03</c:v>
                </c:pt>
                <c:pt idx="10">
                  <c:v>3662.96</c:v>
                </c:pt>
              </c:numCache>
            </c:numRef>
          </c:val>
          <c:smooth val="0"/>
        </c:ser>
        <c:ser>
          <c:idx val="1"/>
          <c:order val="1"/>
          <c:tx>
            <c:strRef>
              <c:f>'Reported Crime Incidents'!$C$20</c:f>
              <c:strCache>
                <c:ptCount val="1"/>
                <c:pt idx="0">
                  <c:v>Charlottesville</c:v>
                </c:pt>
              </c:strCache>
            </c:strRef>
          </c:tx>
          <c:spPr>
            <a:ln w="38100">
              <a:solidFill>
                <a:schemeClr val="accent1"/>
              </a:solidFill>
              <a:prstDash val="solid"/>
            </a:ln>
          </c:spPr>
          <c:marker>
            <c:symbol val="square"/>
            <c:size val="7"/>
            <c:spPr>
              <a:solidFill>
                <a:schemeClr val="accent1"/>
              </a:solidFill>
              <a:ln w="38100">
                <a:solidFill>
                  <a:schemeClr val="accent1"/>
                </a:solidFill>
                <a:prstDash val="solid"/>
              </a:ln>
              <a:scene3d>
                <a:camera prst="orthographicFront"/>
                <a:lightRig rig="threePt" dir="t"/>
              </a:scene3d>
              <a:sp3d>
                <a:bevelT/>
              </a:sp3d>
            </c:spPr>
          </c:marker>
          <c:dLbls>
            <c:dLbl>
              <c:idx val="10"/>
              <c:layout/>
              <c:dLblPos val="t"/>
              <c:showLegendKey val="0"/>
              <c:showVal val="1"/>
              <c:showCatName val="0"/>
              <c:showSerName val="0"/>
              <c:showPercent val="0"/>
              <c:showBubbleSize val="0"/>
            </c:dLbl>
            <c:numFmt formatCode="#,##0" sourceLinked="0"/>
            <c:txPr>
              <a:bodyPr/>
              <a:lstStyle/>
              <a:p>
                <a:pPr>
                  <a:defRPr sz="1800"/>
                </a:pPr>
                <a:endParaRPr lang="en-US"/>
              </a:p>
            </c:txPr>
            <c:showLegendKey val="0"/>
            <c:showVal val="0"/>
            <c:showCatName val="0"/>
            <c:showSerName val="0"/>
            <c:showPercent val="0"/>
            <c:showBubbleSize val="0"/>
          </c:dLbls>
          <c:cat>
            <c:numRef>
              <c:f>'Reported Crime Incidents'!$A$21:$A$34</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'Reported Crime Incidents'!$C$24:$C$34</c:f>
              <c:numCache>
                <c:formatCode>#,##0.00</c:formatCode>
                <c:ptCount val="11"/>
                <c:pt idx="0">
                  <c:v>8696.2000000000007</c:v>
                </c:pt>
                <c:pt idx="1">
                  <c:v>10341.77</c:v>
                </c:pt>
                <c:pt idx="2">
                  <c:v>10917.29</c:v>
                </c:pt>
                <c:pt idx="3">
                  <c:v>12135.92</c:v>
                </c:pt>
                <c:pt idx="4">
                  <c:v>10912.43</c:v>
                </c:pt>
                <c:pt idx="5">
                  <c:v>10805.28</c:v>
                </c:pt>
                <c:pt idx="6">
                  <c:v>11751.86</c:v>
                </c:pt>
                <c:pt idx="7">
                  <c:v>9221.39</c:v>
                </c:pt>
                <c:pt idx="8">
                  <c:v>8470.68</c:v>
                </c:pt>
                <c:pt idx="9">
                  <c:v>7949.32</c:v>
                </c:pt>
                <c:pt idx="10">
                  <c:v>7024.43</c:v>
                </c:pt>
              </c:numCache>
            </c:numRef>
          </c:val>
          <c:smooth val="0"/>
        </c:ser>
        <c:ser>
          <c:idx val="2"/>
          <c:order val="2"/>
          <c:tx>
            <c:strRef>
              <c:f>'Reported Crime Incidents'!$D$20</c:f>
              <c:strCache>
                <c:ptCount val="1"/>
                <c:pt idx="0">
                  <c:v>Charlottesville &amp; UVA</c:v>
                </c:pt>
              </c:strCache>
            </c:strRef>
          </c:tx>
          <c:spPr>
            <a:ln w="38100">
              <a:solidFill>
                <a:srgbClr val="00B0F0"/>
              </a:solidFill>
            </a:ln>
          </c:spPr>
          <c:marker>
            <c:symbol val="diamond"/>
            <c:size val="5"/>
            <c:spPr>
              <a:solidFill>
                <a:srgbClr val="00B0F0"/>
              </a:solidFill>
              <a:ln w="38100">
                <a:solidFill>
                  <a:srgbClr val="00B0F0"/>
                </a:solidFill>
              </a:ln>
              <a:scene3d>
                <a:camera prst="orthographicFront"/>
                <a:lightRig rig="threePt" dir="t"/>
              </a:scene3d>
              <a:sp3d>
                <a:bevelT/>
              </a:sp3d>
            </c:spPr>
          </c:marker>
          <c:dLbls>
            <c:dLbl>
              <c:idx val="10"/>
              <c:layout/>
              <c:dLblPos val="t"/>
              <c:showLegendKey val="0"/>
              <c:showVal val="1"/>
              <c:showCatName val="0"/>
              <c:showSerName val="0"/>
              <c:showPercent val="0"/>
              <c:showBubbleSize val="0"/>
            </c:dLbl>
            <c:numFmt formatCode="#,##0" sourceLinked="0"/>
            <c:txPr>
              <a:bodyPr/>
              <a:lstStyle/>
              <a:p>
                <a:pPr>
                  <a:defRPr sz="1800"/>
                </a:pPr>
                <a:endParaRPr lang="en-US"/>
              </a:p>
            </c:txPr>
            <c:showLegendKey val="0"/>
            <c:showVal val="0"/>
            <c:showCatName val="0"/>
            <c:showSerName val="0"/>
            <c:showPercent val="0"/>
            <c:showBubbleSize val="0"/>
          </c:dLbls>
          <c:val>
            <c:numRef>
              <c:f>'Reported Crime Incidents'!$D$24:$D$34</c:f>
              <c:numCache>
                <c:formatCode>#,##0.00</c:formatCode>
                <c:ptCount val="11"/>
                <c:pt idx="0">
                  <c:v>4512.80905786114</c:v>
                </c:pt>
                <c:pt idx="1">
                  <c:v>5362.3074496529225</c:v>
                </c:pt>
                <c:pt idx="2">
                  <c:v>5649.4205105890896</c:v>
                </c:pt>
                <c:pt idx="3">
                  <c:v>6206.7694750618311</c:v>
                </c:pt>
                <c:pt idx="4">
                  <c:v>5595.8655018860827</c:v>
                </c:pt>
                <c:pt idx="5">
                  <c:v>5233.6506974311278</c:v>
                </c:pt>
                <c:pt idx="6">
                  <c:v>5888.7183811017885</c:v>
                </c:pt>
                <c:pt idx="7">
                  <c:v>4903.6777583187395</c:v>
                </c:pt>
                <c:pt idx="8">
                  <c:v>4610.0174433092452</c:v>
                </c:pt>
                <c:pt idx="9">
                  <c:v>4395.7345971563982</c:v>
                </c:pt>
                <c:pt idx="10">
                  <c:v>4036.512675634317</c:v>
                </c:pt>
              </c:numCache>
            </c:numRef>
          </c:val>
          <c:smooth val="0"/>
        </c:ser>
        <c:ser>
          <c:idx val="3"/>
          <c:order val="3"/>
          <c:tx>
            <c:strRef>
              <c:f>'Reported Crime Incidents'!$E$3</c:f>
              <c:strCache>
                <c:ptCount val="1"/>
                <c:pt idx="0">
                  <c:v>UVA</c:v>
                </c:pt>
              </c:strCache>
            </c:strRef>
          </c:tx>
          <c:spPr>
            <a:ln>
              <a:solidFill>
                <a:srgbClr val="002060"/>
              </a:solidFill>
            </a:ln>
          </c:spPr>
          <c:marker>
            <c:symbol val="triangle"/>
            <c:size val="5"/>
            <c:spPr>
              <a:solidFill>
                <a:srgbClr val="002060"/>
              </a:solidFill>
              <a:ln>
                <a:solidFill>
                  <a:srgbClr val="002060"/>
                </a:solidFill>
              </a:ln>
              <a:scene3d>
                <a:camera prst="orthographicFront"/>
                <a:lightRig rig="threePt" dir="t"/>
              </a:scene3d>
              <a:sp3d>
                <a:bevelT/>
              </a:sp3d>
            </c:spPr>
          </c:marker>
          <c:dLbls>
            <c:dLbl>
              <c:idx val="10"/>
              <c:layout/>
              <c:dLblPos val="r"/>
              <c:showLegendKey val="0"/>
              <c:showVal val="1"/>
              <c:showCatName val="0"/>
              <c:showSerName val="0"/>
              <c:showPercent val="0"/>
              <c:showBubbleSize val="0"/>
            </c:dLbl>
            <c:numFmt formatCode="#,##0" sourceLinked="0"/>
            <c:txPr>
              <a:bodyPr/>
              <a:lstStyle/>
              <a:p>
                <a:pPr>
                  <a:defRPr sz="1800"/>
                </a:pPr>
                <a:endParaRPr lang="en-US"/>
              </a:p>
            </c:txPr>
            <c:showLegendKey val="0"/>
            <c:showVal val="0"/>
            <c:showCatName val="0"/>
            <c:showSerName val="0"/>
            <c:showPercent val="0"/>
            <c:showBubbleSize val="0"/>
          </c:dLbls>
          <c:val>
            <c:numRef>
              <c:f>'Reported Crime Incidents'!$E$24:$E$34</c:f>
              <c:numCache>
                <c:formatCode>#,##0.00</c:formatCode>
                <c:ptCount val="11"/>
                <c:pt idx="0">
                  <c:v>839.85926682555896</c:v>
                </c:pt>
                <c:pt idx="1">
                  <c:v>1112.3863335393307</c:v>
                </c:pt>
                <c:pt idx="2">
                  <c:v>1241.9413958903815</c:v>
                </c:pt>
                <c:pt idx="3">
                  <c:v>1342.8272072187654</c:v>
                </c:pt>
                <c:pt idx="4">
                  <c:v>1186.9002920317062</c:v>
                </c:pt>
                <c:pt idx="5">
                  <c:v>1163.5753870064007</c:v>
                </c:pt>
                <c:pt idx="6">
                  <c:v>1239.815064375013</c:v>
                </c:pt>
                <c:pt idx="7">
                  <c:v>1025.6727753013042</c:v>
                </c:pt>
                <c:pt idx="8">
                  <c:v>979.06957730357294</c:v>
                </c:pt>
                <c:pt idx="9">
                  <c:v>1000.3273054578186</c:v>
                </c:pt>
                <c:pt idx="10">
                  <c:v>953.19564951729194</c:v>
                </c:pt>
              </c:numCache>
            </c:numRef>
          </c:val>
          <c:smooth val="0"/>
        </c:ser>
        <c:dLbls>
          <c:showLegendKey val="0"/>
          <c:showVal val="0"/>
          <c:showCatName val="0"/>
          <c:showSerName val="0"/>
          <c:showPercent val="0"/>
          <c:showBubbleSize val="0"/>
        </c:dLbls>
        <c:marker val="1"/>
        <c:smooth val="0"/>
        <c:axId val="156478464"/>
        <c:axId val="156488448"/>
      </c:lineChart>
      <c:catAx>
        <c:axId val="156478464"/>
        <c:scaling>
          <c:orientation val="minMax"/>
        </c:scaling>
        <c:delete val="0"/>
        <c:axPos val="b"/>
        <c:numFmt formatCode="General" sourceLinked="1"/>
        <c:majorTickMark val="out"/>
        <c:minorTickMark val="none"/>
        <c:tickLblPos val="nextTo"/>
        <c:spPr>
          <a:ln w="3175">
            <a:solidFill>
              <a:srgbClr val="868686"/>
            </a:solidFill>
            <a:prstDash val="solid"/>
          </a:ln>
        </c:spPr>
        <c:txPr>
          <a:bodyPr rot="-2700000" vert="horz"/>
          <a:lstStyle/>
          <a:p>
            <a:pPr>
              <a:defRPr sz="1800"/>
            </a:pPr>
            <a:endParaRPr lang="en-US"/>
          </a:p>
        </c:txPr>
        <c:crossAx val="156488448"/>
        <c:crosses val="autoZero"/>
        <c:auto val="1"/>
        <c:lblAlgn val="ctr"/>
        <c:lblOffset val="100"/>
        <c:tickLblSkip val="1"/>
        <c:tickMarkSkip val="1"/>
        <c:noMultiLvlLbl val="0"/>
      </c:catAx>
      <c:valAx>
        <c:axId val="156488448"/>
        <c:scaling>
          <c:orientation val="minMax"/>
        </c:scaling>
        <c:delete val="0"/>
        <c:axPos val="l"/>
        <c:majorGridlines>
          <c:spPr>
            <a:ln w="3175">
              <a:noFill/>
              <a:prstDash val="solid"/>
            </a:ln>
          </c:spPr>
        </c:majorGridlines>
        <c:numFmt formatCode="0" sourceLinked="0"/>
        <c:majorTickMark val="out"/>
        <c:minorTickMark val="none"/>
        <c:tickLblPos val="nextTo"/>
        <c:spPr>
          <a:ln w="3175">
            <a:solidFill>
              <a:srgbClr val="868686"/>
            </a:solidFill>
            <a:prstDash val="solid"/>
          </a:ln>
        </c:spPr>
        <c:txPr>
          <a:bodyPr rot="0" vert="horz"/>
          <a:lstStyle/>
          <a:p>
            <a:pPr>
              <a:defRPr sz="1800"/>
            </a:pPr>
            <a:endParaRPr lang="en-US"/>
          </a:p>
        </c:txPr>
        <c:crossAx val="156478464"/>
        <c:crosses val="autoZero"/>
        <c:crossBetween val="between"/>
      </c:valAx>
      <c:spPr>
        <a:solidFill>
          <a:srgbClr val="FFFFFF"/>
        </a:solidFill>
        <a:ln w="3175">
          <a:solidFill>
            <a:srgbClr val="868686"/>
          </a:solidFill>
          <a:prstDash val="solid"/>
        </a:ln>
      </c:spPr>
    </c:plotArea>
    <c:legend>
      <c:legendPos val="b"/>
      <c:layout>
        <c:manualLayout>
          <c:xMode val="edge"/>
          <c:yMode val="edge"/>
          <c:x val="0"/>
          <c:y val="0.85601088414754212"/>
          <c:w val="0.98981189851268581"/>
          <c:h val="0.12499470300166581"/>
        </c:manualLayout>
      </c:layout>
      <c:overlay val="0"/>
      <c:txPr>
        <a:bodyPr/>
        <a:lstStyle/>
        <a:p>
          <a:pPr>
            <a:defRPr sz="1800"/>
          </a:pPr>
          <a:endParaRPr lang="en-US"/>
        </a:p>
      </c:txPr>
    </c:legend>
    <c:plotVisOnly val="1"/>
    <c:dispBlanksAs val="gap"/>
    <c:showDLblsOverMax val="0"/>
  </c:chart>
  <c:spPr>
    <a:solidFill>
      <a:srgbClr val="FFFFFF"/>
    </a:solidFill>
    <a:ln w="9525">
      <a:noFill/>
    </a:ln>
  </c:spPr>
  <c:txPr>
    <a:bodyPr/>
    <a:lstStyle/>
    <a:p>
      <a:pPr>
        <a:defRPr sz="1400" b="0" i="0" u="none" strike="noStrike" baseline="0">
          <a:solidFill>
            <a:srgbClr val="000000"/>
          </a:solidFill>
          <a:latin typeface="+mn-lt"/>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52212635000493E-2"/>
          <c:y val="2.8624787068412236E-2"/>
          <c:w val="0.90833721806385026"/>
          <c:h val="0.66345470862545453"/>
        </c:manualLayout>
      </c:layout>
      <c:lineChart>
        <c:grouping val="standard"/>
        <c:varyColors val="0"/>
        <c:ser>
          <c:idx val="0"/>
          <c:order val="0"/>
          <c:tx>
            <c:strRef>
              <c:f>'Child Abuse'!$A$50</c:f>
              <c:strCache>
                <c:ptCount val="1"/>
                <c:pt idx="0">
                  <c:v>Albemarle</c:v>
                </c:pt>
              </c:strCache>
            </c:strRef>
          </c:tx>
          <c:spPr>
            <a:ln w="28575">
              <a:solidFill>
                <a:schemeClr val="accent3"/>
              </a:solidFill>
            </a:ln>
          </c:spPr>
          <c:marker>
            <c:symbol val="circle"/>
            <c:size val="7"/>
            <c:spPr>
              <a:solidFill>
                <a:schemeClr val="accent3"/>
              </a:solidFill>
              <a:ln>
                <a:solidFill>
                  <a:schemeClr val="accent3"/>
                </a:solidFill>
              </a:ln>
              <a:scene3d>
                <a:camera prst="orthographicFront"/>
                <a:lightRig rig="threePt" dir="t"/>
              </a:scene3d>
              <a:sp3d>
                <a:bevelT/>
              </a:sp3d>
            </c:spPr>
          </c:marker>
          <c:dLbls>
            <c:numFmt formatCode="#,##0.0" sourceLinked="0"/>
            <c:dLblPos val="t"/>
            <c:showLegendKey val="0"/>
            <c:showVal val="1"/>
            <c:showCatName val="0"/>
            <c:showSerName val="0"/>
            <c:showPercent val="0"/>
            <c:showBubbleSize val="0"/>
            <c:showLeaderLines val="0"/>
          </c:dLbls>
          <c:cat>
            <c:strRef>
              <c:f>'Child Abuse'!$B$49:$K$49</c:f>
              <c:strCache>
                <c:ptCount val="10"/>
                <c:pt idx="0">
                  <c:v>2000-04</c:v>
                </c:pt>
                <c:pt idx="1">
                  <c:v>2001-05</c:v>
                </c:pt>
                <c:pt idx="2">
                  <c:v>2002-06</c:v>
                </c:pt>
                <c:pt idx="3">
                  <c:v>2003-07</c:v>
                </c:pt>
                <c:pt idx="4">
                  <c:v>2004-08</c:v>
                </c:pt>
                <c:pt idx="5">
                  <c:v>2005-09</c:v>
                </c:pt>
                <c:pt idx="6">
                  <c:v>2006-10</c:v>
                </c:pt>
                <c:pt idx="7">
                  <c:v>2007-11</c:v>
                </c:pt>
                <c:pt idx="8">
                  <c:v>2008-12</c:v>
                </c:pt>
                <c:pt idx="9">
                  <c:v>2009-13</c:v>
                </c:pt>
              </c:strCache>
            </c:strRef>
          </c:cat>
          <c:val>
            <c:numRef>
              <c:f>'Child Abuse'!$B$50:$K$50</c:f>
              <c:numCache>
                <c:formatCode>0.00</c:formatCode>
                <c:ptCount val="10"/>
                <c:pt idx="0">
                  <c:v>0.89492638037325989</c:v>
                </c:pt>
                <c:pt idx="1">
                  <c:v>0.94253001409779513</c:v>
                </c:pt>
                <c:pt idx="2">
                  <c:v>1.001056827342115</c:v>
                </c:pt>
                <c:pt idx="3">
                  <c:v>1.1973826898180548</c:v>
                </c:pt>
                <c:pt idx="4">
                  <c:v>1.0466464074180575</c:v>
                </c:pt>
                <c:pt idx="5">
                  <c:v>0.80454465988556012</c:v>
                </c:pt>
                <c:pt idx="6">
                  <c:v>0.81911034216643352</c:v>
                </c:pt>
                <c:pt idx="7">
                  <c:v>0.9518194834678525</c:v>
                </c:pt>
                <c:pt idx="8">
                  <c:v>0.99551911716748598</c:v>
                </c:pt>
                <c:pt idx="9">
                  <c:v>1.3317175979320044</c:v>
                </c:pt>
              </c:numCache>
            </c:numRef>
          </c:val>
          <c:smooth val="0"/>
        </c:ser>
        <c:ser>
          <c:idx val="2"/>
          <c:order val="1"/>
          <c:tx>
            <c:strRef>
              <c:f>'Child Abuse'!$A$51</c:f>
              <c:strCache>
                <c:ptCount val="1"/>
                <c:pt idx="0">
                  <c:v>Charlottesville</c:v>
                </c:pt>
              </c:strCache>
            </c:strRef>
          </c:tx>
          <c:spPr>
            <a:ln w="28575">
              <a:solidFill>
                <a:schemeClr val="accent1"/>
              </a:solidFill>
            </a:ln>
          </c:spPr>
          <c:marker>
            <c:symbol val="square"/>
            <c:size val="7"/>
            <c:spPr>
              <a:solidFill>
                <a:schemeClr val="accent1"/>
              </a:solidFill>
              <a:ln>
                <a:solidFill>
                  <a:schemeClr val="accent1"/>
                </a:solidFill>
              </a:ln>
              <a:scene3d>
                <a:camera prst="orthographicFront"/>
                <a:lightRig rig="threePt" dir="t"/>
              </a:scene3d>
              <a:sp3d>
                <a:bevelT/>
              </a:sp3d>
            </c:spPr>
          </c:marker>
          <c:dLbls>
            <c:numFmt formatCode="#,##0" sourceLinked="0"/>
            <c:dLblPos val="t"/>
            <c:showLegendKey val="0"/>
            <c:showVal val="1"/>
            <c:showCatName val="0"/>
            <c:showSerName val="0"/>
            <c:showPercent val="0"/>
            <c:showBubbleSize val="0"/>
            <c:showLeaderLines val="0"/>
          </c:dLbls>
          <c:cat>
            <c:strRef>
              <c:f>'Child Abuse'!$B$49:$K$49</c:f>
              <c:strCache>
                <c:ptCount val="10"/>
                <c:pt idx="0">
                  <c:v>2000-04</c:v>
                </c:pt>
                <c:pt idx="1">
                  <c:v>2001-05</c:v>
                </c:pt>
                <c:pt idx="2">
                  <c:v>2002-06</c:v>
                </c:pt>
                <c:pt idx="3">
                  <c:v>2003-07</c:v>
                </c:pt>
                <c:pt idx="4">
                  <c:v>2004-08</c:v>
                </c:pt>
                <c:pt idx="5">
                  <c:v>2005-09</c:v>
                </c:pt>
                <c:pt idx="6">
                  <c:v>2006-10</c:v>
                </c:pt>
                <c:pt idx="7">
                  <c:v>2007-11</c:v>
                </c:pt>
                <c:pt idx="8">
                  <c:v>2008-12</c:v>
                </c:pt>
                <c:pt idx="9">
                  <c:v>2009-13</c:v>
                </c:pt>
              </c:strCache>
            </c:strRef>
          </c:cat>
          <c:val>
            <c:numRef>
              <c:f>'Child Abuse'!$B$51:$K$51</c:f>
              <c:numCache>
                <c:formatCode>0.00</c:formatCode>
                <c:ptCount val="10"/>
                <c:pt idx="0">
                  <c:v>5.1532144780961735</c:v>
                </c:pt>
                <c:pt idx="1">
                  <c:v>4.1939919330970721</c:v>
                </c:pt>
                <c:pt idx="2">
                  <c:v>3.2040688720342514</c:v>
                </c:pt>
                <c:pt idx="3">
                  <c:v>2.2198529608697912</c:v>
                </c:pt>
                <c:pt idx="4">
                  <c:v>3.3114201024998833</c:v>
                </c:pt>
                <c:pt idx="5">
                  <c:v>4.7721560753885823</c:v>
                </c:pt>
                <c:pt idx="6">
                  <c:v>5.5056645548520056</c:v>
                </c:pt>
                <c:pt idx="7">
                  <c:v>6.394663284814591</c:v>
                </c:pt>
                <c:pt idx="8">
                  <c:v>7.6381907097137089</c:v>
                </c:pt>
                <c:pt idx="9">
                  <c:v>7.2732326456824454</c:v>
                </c:pt>
              </c:numCache>
            </c:numRef>
          </c:val>
          <c:smooth val="0"/>
        </c:ser>
        <c:dLbls>
          <c:showLegendKey val="0"/>
          <c:showVal val="0"/>
          <c:showCatName val="0"/>
          <c:showSerName val="0"/>
          <c:showPercent val="0"/>
          <c:showBubbleSize val="0"/>
        </c:dLbls>
        <c:marker val="1"/>
        <c:smooth val="0"/>
        <c:axId val="156545408"/>
        <c:axId val="156546944"/>
      </c:lineChart>
      <c:catAx>
        <c:axId val="156545408"/>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56546944"/>
        <c:crosses val="autoZero"/>
        <c:auto val="1"/>
        <c:lblAlgn val="ctr"/>
        <c:lblOffset val="100"/>
        <c:noMultiLvlLbl val="0"/>
      </c:catAx>
      <c:valAx>
        <c:axId val="156546944"/>
        <c:scaling>
          <c:orientation val="minMax"/>
          <c:max val="8"/>
          <c:min val="0"/>
        </c:scaling>
        <c:delete val="0"/>
        <c:axPos val="l"/>
        <c:majorGridlines>
          <c:spPr>
            <a:ln>
              <a:noFill/>
            </a:ln>
          </c:spPr>
        </c:majorGridlines>
        <c:numFmt formatCode="0" sourceLinked="0"/>
        <c:majorTickMark val="out"/>
        <c:minorTickMark val="none"/>
        <c:tickLblPos val="nextTo"/>
        <c:txPr>
          <a:bodyPr rot="0" vert="horz"/>
          <a:lstStyle/>
          <a:p>
            <a:pPr>
              <a:defRPr/>
            </a:pPr>
            <a:endParaRPr lang="en-US"/>
          </a:p>
        </c:txPr>
        <c:crossAx val="156545408"/>
        <c:crosses val="autoZero"/>
        <c:crossBetween val="between"/>
        <c:majorUnit val="2"/>
      </c:valAx>
      <c:spPr>
        <a:ln>
          <a:solidFill>
            <a:srgbClr val="868686"/>
          </a:solidFill>
        </a:ln>
      </c:spPr>
    </c:plotArea>
    <c:legend>
      <c:legendPos val="b"/>
      <c:layout/>
      <c:overlay val="0"/>
      <c:spPr>
        <a:ln>
          <a:noFill/>
        </a:ln>
      </c:spPr>
    </c:legend>
    <c:plotVisOnly val="1"/>
    <c:dispBlanksAs val="gap"/>
    <c:showDLblsOverMax val="0"/>
  </c:chart>
  <c:spPr>
    <a:ln>
      <a:noFill/>
    </a:ln>
  </c:spPr>
  <c:txPr>
    <a:bodyPr/>
    <a:lstStyle/>
    <a:p>
      <a:pPr>
        <a:defRPr sz="1800" b="0" i="0" u="none" strike="noStrike" baseline="0">
          <a:solidFill>
            <a:srgbClr val="000000"/>
          </a:solidFill>
          <a:latin typeface="+mn-lt"/>
          <a:ea typeface="Calibri"/>
          <a:cs typeface="Arial" pitchFamily="34" charset="0"/>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1-21T15:39:44.379" idx="14">
    <p:pos x="18" y="10"/>
    <p:text>check TJ planning commission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1-21T15:41:47.229" idx="15">
    <p:pos x="10" y="10"/>
    <p:text>USDA-NRCS
also maybe DEQ</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dgm:t>
        <a:bodyPr/>
        <a:lstStyle/>
        <a:p>
          <a:r>
            <a:rPr lang="en-US" dirty="0" smtClean="0"/>
            <a:t>Albemarle (16%)</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1"/>
        </a:solidFill>
      </dgm:spPr>
      <dgm:t>
        <a:bodyPr/>
        <a:lstStyle/>
        <a:p>
          <a:r>
            <a:rPr lang="en-US" dirty="0" smtClean="0"/>
            <a:t>Charlottesville </a:t>
          </a:r>
        </a:p>
        <a:p>
          <a:r>
            <a:rPr lang="en-US" dirty="0" smtClean="0"/>
            <a:t>(25%)</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8862F854-D287-4737-B57F-04BD09A5D7AC}" type="presOf" srcId="{C770543A-EB95-4B07-96D6-98292318F117}" destId="{A9998F7E-6CFD-4F3D-B28B-134BE7F4469D}" srcOrd="0" destOrd="0" presId="urn:microsoft.com/office/officeart/2008/layout/AlternatingHexagons"/>
    <dgm:cxn modelId="{04F73BA4-92AB-4120-994C-FB5C277C0BA5}" type="presOf" srcId="{DD46E45C-E087-465C-8140-7CF4129333F9}" destId="{190AD4B5-9661-42D0-9C70-112BEF9E2044}" srcOrd="0" destOrd="0" presId="urn:microsoft.com/office/officeart/2008/layout/AlternatingHexagons"/>
    <dgm:cxn modelId="{092C5DCE-E8A5-4ACC-B3BA-4A5D3B95D1B9}"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05BAD92C-1C87-4A75-AEE2-AC071BF91898}" type="presParOf" srcId="{A9998F7E-6CFD-4F3D-B28B-134BE7F4469D}" destId="{28E0D33F-6C53-4D7C-8298-74F2F9CFEFEC}" srcOrd="0" destOrd="0" presId="urn:microsoft.com/office/officeart/2008/layout/AlternatingHexagons"/>
    <dgm:cxn modelId="{34131CA9-54EB-4DF9-9378-6A9894847673}" type="presParOf" srcId="{28E0D33F-6C53-4D7C-8298-74F2F9CFEFEC}" destId="{190AD4B5-9661-42D0-9C70-112BEF9E2044}" srcOrd="0" destOrd="0" presId="urn:microsoft.com/office/officeart/2008/layout/AlternatingHexagons"/>
    <dgm:cxn modelId="{0D70E9CC-D871-4018-AA93-44EC7C28103B}" type="presParOf" srcId="{28E0D33F-6C53-4D7C-8298-74F2F9CFEFEC}" destId="{6606250D-75F9-4CCA-B6E5-494B4469DE5B}" srcOrd="1" destOrd="0" presId="urn:microsoft.com/office/officeart/2008/layout/AlternatingHexagons"/>
    <dgm:cxn modelId="{F0D5EDE0-3C5A-4F11-B132-47B312DB0152}" type="presParOf" srcId="{28E0D33F-6C53-4D7C-8298-74F2F9CFEFEC}" destId="{A6A0BAB3-3705-48E9-ADDD-C9E13082F2FE}" srcOrd="2" destOrd="0" presId="urn:microsoft.com/office/officeart/2008/layout/AlternatingHexagons"/>
    <dgm:cxn modelId="{6349CF7B-55BB-4859-92BD-EDB25BCAA3A2}" type="presParOf" srcId="{28E0D33F-6C53-4D7C-8298-74F2F9CFEFEC}" destId="{90E4F595-C5D4-413C-8C3F-82FB0CCDDFD6}" srcOrd="3" destOrd="0" presId="urn:microsoft.com/office/officeart/2008/layout/AlternatingHexagons"/>
    <dgm:cxn modelId="{10D0A160-1373-4639-B9FD-5601370F3D9D}"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(11%)</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(10%)</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10537"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256" custScaleY="167180" custLinFactNeighborX="84244" custLinFactNeighborY="-2844"/>
      <dgm:spPr/>
      <dgm:t>
        <a:bodyPr/>
        <a:lstStyle/>
        <a:p>
          <a:endParaRPr lang="en-US"/>
        </a:p>
      </dgm:t>
    </dgm:pt>
  </dgm:ptLst>
  <dgm:cxnLst>
    <dgm:cxn modelId="{A6239181-3C16-4B31-AE38-E0A71A63C3E8}" type="presOf" srcId="{530901E8-541A-4301-9B0F-80820CCAD55D}" destId="{DB13369F-3425-4DE2-A327-E32BBDC777E2}" srcOrd="0" destOrd="0" presId="urn:microsoft.com/office/officeart/2008/layout/AlternatingHexagons"/>
    <dgm:cxn modelId="{FDE13735-C9DA-4715-A230-67B39A280F35}" type="presOf" srcId="{C770543A-EB95-4B07-96D6-98292318F117}" destId="{A9998F7E-6CFD-4F3D-B28B-134BE7F4469D}" srcOrd="0" destOrd="0" presId="urn:microsoft.com/office/officeart/2008/layout/AlternatingHexagons"/>
    <dgm:cxn modelId="{1EBF0FCC-C607-4402-9990-91AEB0D5D033}"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EA3FB056-8F61-4EA0-ABD0-5B2A67AADDD0}" type="presParOf" srcId="{A9998F7E-6CFD-4F3D-B28B-134BE7F4469D}" destId="{28E0D33F-6C53-4D7C-8298-74F2F9CFEFEC}" srcOrd="0" destOrd="0" presId="urn:microsoft.com/office/officeart/2008/layout/AlternatingHexagons"/>
    <dgm:cxn modelId="{AE3DBB52-89DF-4234-AE23-095093CF7CF8}" type="presParOf" srcId="{28E0D33F-6C53-4D7C-8298-74F2F9CFEFEC}" destId="{190AD4B5-9661-42D0-9C70-112BEF9E2044}" srcOrd="0" destOrd="0" presId="urn:microsoft.com/office/officeart/2008/layout/AlternatingHexagons"/>
    <dgm:cxn modelId="{318A4A88-1C9E-48EE-976A-20B69349EABB}" type="presParOf" srcId="{28E0D33F-6C53-4D7C-8298-74F2F9CFEFEC}" destId="{6606250D-75F9-4CCA-B6E5-494B4469DE5B}" srcOrd="1" destOrd="0" presId="urn:microsoft.com/office/officeart/2008/layout/AlternatingHexagons"/>
    <dgm:cxn modelId="{093B41D6-1FD1-48DD-B888-69733DD5FEBB}" type="presParOf" srcId="{28E0D33F-6C53-4D7C-8298-74F2F9CFEFEC}" destId="{A6A0BAB3-3705-48E9-ADDD-C9E13082F2FE}" srcOrd="2" destOrd="0" presId="urn:microsoft.com/office/officeart/2008/layout/AlternatingHexagons"/>
    <dgm:cxn modelId="{6B1152E2-FBBC-44B0-86CE-74B248BDD8C0}" type="presParOf" srcId="{28E0D33F-6C53-4D7C-8298-74F2F9CFEFEC}" destId="{90E4F595-C5D4-413C-8C3F-82FB0CCDDFD6}" srcOrd="3" destOrd="0" presId="urn:microsoft.com/office/officeart/2008/layout/AlternatingHexagons"/>
    <dgm:cxn modelId="{D3BD4882-CBD8-4515-BC2D-0BBDE0E227FB}"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(160)</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(881)</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EEC854D3-33CD-46F7-B438-0F7822814A41}"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F48C51D-B355-4923-A377-BC41F5F6ADF3}" type="presOf" srcId="{DD46E45C-E087-465C-8140-7CF4129333F9}" destId="{190AD4B5-9661-42D0-9C70-112BEF9E2044}" srcOrd="0" destOrd="0" presId="urn:microsoft.com/office/officeart/2008/layout/AlternatingHexagons"/>
    <dgm:cxn modelId="{F7109069-7D98-48D3-93B7-4422283C6F2C}" type="presOf" srcId="{530901E8-541A-4301-9B0F-80820CCAD55D}" destId="{DB13369F-3425-4DE2-A327-E32BBDC777E2}" srcOrd="0" destOrd="0" presId="urn:microsoft.com/office/officeart/2008/layout/AlternatingHexagons"/>
    <dgm:cxn modelId="{9AE57695-E2E1-4837-9F46-C7F7F9C498F5}" type="presParOf" srcId="{A9998F7E-6CFD-4F3D-B28B-134BE7F4469D}" destId="{28E0D33F-6C53-4D7C-8298-74F2F9CFEFEC}" srcOrd="0" destOrd="0" presId="urn:microsoft.com/office/officeart/2008/layout/AlternatingHexagons"/>
    <dgm:cxn modelId="{4602983F-5FFD-4F20-A7B4-F1B85CD97124}" type="presParOf" srcId="{28E0D33F-6C53-4D7C-8298-74F2F9CFEFEC}" destId="{190AD4B5-9661-42D0-9C70-112BEF9E2044}" srcOrd="0" destOrd="0" presId="urn:microsoft.com/office/officeart/2008/layout/AlternatingHexagons"/>
    <dgm:cxn modelId="{37A77E25-B2F8-482B-B459-9A145EAB3473}" type="presParOf" srcId="{28E0D33F-6C53-4D7C-8298-74F2F9CFEFEC}" destId="{6606250D-75F9-4CCA-B6E5-494B4469DE5B}" srcOrd="1" destOrd="0" presId="urn:microsoft.com/office/officeart/2008/layout/AlternatingHexagons"/>
    <dgm:cxn modelId="{DAC9FB79-ED49-4144-A46A-1BCE49CDB5CB}" type="presParOf" srcId="{28E0D33F-6C53-4D7C-8298-74F2F9CFEFEC}" destId="{A6A0BAB3-3705-48E9-ADDD-C9E13082F2FE}" srcOrd="2" destOrd="0" presId="urn:microsoft.com/office/officeart/2008/layout/AlternatingHexagons"/>
    <dgm:cxn modelId="{F9B3F0BF-EA7D-4B53-959C-AEA9E480EE48}" type="presParOf" srcId="{28E0D33F-6C53-4D7C-8298-74F2F9CFEFEC}" destId="{90E4F595-C5D4-413C-8C3F-82FB0CCDDFD6}" srcOrd="3" destOrd="0" presId="urn:microsoft.com/office/officeart/2008/layout/AlternatingHexagons"/>
    <dgm:cxn modelId="{89C3E12A-7F48-4D20-ABB9-A49678FD34F7}"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000" dirty="0" smtClean="0"/>
            <a:t>Albemarle </a:t>
          </a:r>
        </a:p>
        <a:p>
          <a:r>
            <a:rPr lang="en-US" sz="2600" dirty="0" smtClean="0"/>
            <a:t>(30%)</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000" dirty="0" smtClean="0"/>
            <a:t>Charlottesville</a:t>
          </a:r>
          <a:r>
            <a:rPr lang="en-US" sz="2500" dirty="0" smtClean="0"/>
            <a:t> </a:t>
          </a:r>
          <a:r>
            <a:rPr lang="en-US" sz="2600" dirty="0" smtClean="0"/>
            <a:t>(39%)</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20FA90D9-1AB1-4083-928A-7EA869803E3A}" type="presOf" srcId="{DD46E45C-E087-465C-8140-7CF4129333F9}" destId="{190AD4B5-9661-42D0-9C70-112BEF9E2044}" srcOrd="0" destOrd="0" presId="urn:microsoft.com/office/officeart/2008/layout/AlternatingHexagons"/>
    <dgm:cxn modelId="{43C6E04F-4264-4A5D-BD3B-8257CC5A374B}"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4CB357C5-FCE5-44BD-89CD-7EB8B2301961}" type="presOf" srcId="{C770543A-EB95-4B07-96D6-98292318F117}" destId="{A9998F7E-6CFD-4F3D-B28B-134BE7F4469D}" srcOrd="0" destOrd="0" presId="urn:microsoft.com/office/officeart/2008/layout/AlternatingHexagons"/>
    <dgm:cxn modelId="{FF6B538E-242B-460D-B0E4-AD73F0F9BC2F}" type="presParOf" srcId="{A9998F7E-6CFD-4F3D-B28B-134BE7F4469D}" destId="{28E0D33F-6C53-4D7C-8298-74F2F9CFEFEC}" srcOrd="0" destOrd="0" presId="urn:microsoft.com/office/officeart/2008/layout/AlternatingHexagons"/>
    <dgm:cxn modelId="{0CAC1063-C8F7-4C2B-91C2-6A5195F8CD18}" type="presParOf" srcId="{28E0D33F-6C53-4D7C-8298-74F2F9CFEFEC}" destId="{190AD4B5-9661-42D0-9C70-112BEF9E2044}" srcOrd="0" destOrd="0" presId="urn:microsoft.com/office/officeart/2008/layout/AlternatingHexagons"/>
    <dgm:cxn modelId="{2FC25DF0-43ED-4374-995D-1D9261D0A4B7}" type="presParOf" srcId="{28E0D33F-6C53-4D7C-8298-74F2F9CFEFEC}" destId="{6606250D-75F9-4CCA-B6E5-494B4469DE5B}" srcOrd="1" destOrd="0" presId="urn:microsoft.com/office/officeart/2008/layout/AlternatingHexagons"/>
    <dgm:cxn modelId="{088FF1D1-2F4B-463B-9364-8FB8CDEF75AC}" type="presParOf" srcId="{28E0D33F-6C53-4D7C-8298-74F2F9CFEFEC}" destId="{A6A0BAB3-3705-48E9-ADDD-C9E13082F2FE}" srcOrd="2" destOrd="0" presId="urn:microsoft.com/office/officeart/2008/layout/AlternatingHexagons"/>
    <dgm:cxn modelId="{2FE10A78-DCD2-47C5-98D6-BB9A34831067}" type="presParOf" srcId="{28E0D33F-6C53-4D7C-8298-74F2F9CFEFEC}" destId="{90E4F595-C5D4-413C-8C3F-82FB0CCDDFD6}" srcOrd="3" destOrd="0" presId="urn:microsoft.com/office/officeart/2008/layout/AlternatingHexagons"/>
    <dgm:cxn modelId="{5B3A7A79-5135-4F23-81BC-4D5D00F76995}"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dgm:t>
        <a:bodyPr/>
        <a:lstStyle/>
        <a:p>
          <a:r>
            <a:rPr lang="en-US" dirty="0" smtClean="0"/>
            <a:t>Albemarle (12%)</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1"/>
        </a:solidFill>
      </dgm:spPr>
      <dgm:t>
        <a:bodyPr/>
        <a:lstStyle/>
        <a:p>
          <a:r>
            <a:rPr lang="en-US" dirty="0" smtClean="0"/>
            <a:t>Charlottesville </a:t>
          </a:r>
        </a:p>
        <a:p>
          <a:r>
            <a:rPr lang="en-US" dirty="0" smtClean="0"/>
            <a:t>(72%)</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6014680A-8F8A-4370-85CB-64FFE9915F49}"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5C281E78-9682-4D59-97DA-528F2C3575B8}" type="presOf" srcId="{530901E8-541A-4301-9B0F-80820CCAD55D}" destId="{DB13369F-3425-4DE2-A327-E32BBDC777E2}" srcOrd="0" destOrd="0" presId="urn:microsoft.com/office/officeart/2008/layout/AlternatingHexagons"/>
    <dgm:cxn modelId="{3D3D73D2-FD2F-4C41-A8DA-B1A14E552988}" type="presOf" srcId="{C770543A-EB95-4B07-96D6-98292318F117}" destId="{A9998F7E-6CFD-4F3D-B28B-134BE7F4469D}" srcOrd="0" destOrd="0" presId="urn:microsoft.com/office/officeart/2008/layout/AlternatingHexagons"/>
    <dgm:cxn modelId="{F696A972-4425-4409-A22B-19884AFB130C}" type="presParOf" srcId="{A9998F7E-6CFD-4F3D-B28B-134BE7F4469D}" destId="{28E0D33F-6C53-4D7C-8298-74F2F9CFEFEC}" srcOrd="0" destOrd="0" presId="urn:microsoft.com/office/officeart/2008/layout/AlternatingHexagons"/>
    <dgm:cxn modelId="{72A730CA-38CF-4D6B-A4D2-D9F980AE62FE}" type="presParOf" srcId="{28E0D33F-6C53-4D7C-8298-74F2F9CFEFEC}" destId="{190AD4B5-9661-42D0-9C70-112BEF9E2044}" srcOrd="0" destOrd="0" presId="urn:microsoft.com/office/officeart/2008/layout/AlternatingHexagons"/>
    <dgm:cxn modelId="{92B96895-4E77-4BDE-A5E0-07DBC813CAA6}" type="presParOf" srcId="{28E0D33F-6C53-4D7C-8298-74F2F9CFEFEC}" destId="{6606250D-75F9-4CCA-B6E5-494B4469DE5B}" srcOrd="1" destOrd="0" presId="urn:microsoft.com/office/officeart/2008/layout/AlternatingHexagons"/>
    <dgm:cxn modelId="{FCF2B20D-7424-4426-8958-F446B997B90B}" type="presParOf" srcId="{28E0D33F-6C53-4D7C-8298-74F2F9CFEFEC}" destId="{A6A0BAB3-3705-48E9-ADDD-C9E13082F2FE}" srcOrd="2" destOrd="0" presId="urn:microsoft.com/office/officeart/2008/layout/AlternatingHexagons"/>
    <dgm:cxn modelId="{C3232F7F-D228-4E2F-BE48-6631C910356E}" type="presParOf" srcId="{28E0D33F-6C53-4D7C-8298-74F2F9CFEFEC}" destId="{90E4F595-C5D4-413C-8C3F-82FB0CCDDFD6}" srcOrd="3" destOrd="0" presId="urn:microsoft.com/office/officeart/2008/layout/AlternatingHexagons"/>
    <dgm:cxn modelId="{EA0FB5F4-EE62-489E-A269-BF4B8D547644}"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dgm:t>
        <a:bodyPr/>
        <a:lstStyle/>
        <a:p>
          <a:r>
            <a:rPr lang="en-US" dirty="0" smtClean="0"/>
            <a:t>Albemarle (6%)</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1"/>
        </a:solidFill>
      </dgm:spPr>
      <dgm:t>
        <a:bodyPr/>
        <a:lstStyle/>
        <a:p>
          <a:r>
            <a:rPr lang="en-US" dirty="0" smtClean="0"/>
            <a:t>Charlottesville </a:t>
          </a:r>
        </a:p>
        <a:p>
          <a:r>
            <a:rPr lang="en-US" dirty="0" smtClean="0"/>
            <a:t>(5%)</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3E2F620C-934E-4B79-9795-A62A28B85A34}" type="presOf" srcId="{C770543A-EB95-4B07-96D6-98292318F117}" destId="{A9998F7E-6CFD-4F3D-B28B-134BE7F4469D}" srcOrd="0" destOrd="0" presId="urn:microsoft.com/office/officeart/2008/layout/AlternatingHexagons"/>
    <dgm:cxn modelId="{A6EFEEB0-A7F0-4073-B1FB-3E0116A9C69B}" type="presOf" srcId="{DD46E45C-E087-465C-8140-7CF4129333F9}" destId="{190AD4B5-9661-42D0-9C70-112BEF9E2044}" srcOrd="0" destOrd="0" presId="urn:microsoft.com/office/officeart/2008/layout/AlternatingHexagons"/>
    <dgm:cxn modelId="{23200873-0C01-47A2-9EF9-499CE0C3CE47}"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FF2D945-D57C-4701-B382-7622D1656DEE}" type="presParOf" srcId="{A9998F7E-6CFD-4F3D-B28B-134BE7F4469D}" destId="{28E0D33F-6C53-4D7C-8298-74F2F9CFEFEC}" srcOrd="0" destOrd="0" presId="urn:microsoft.com/office/officeart/2008/layout/AlternatingHexagons"/>
    <dgm:cxn modelId="{9DE3EB8B-6A1E-40CE-8D06-91365DEB8FA6}" type="presParOf" srcId="{28E0D33F-6C53-4D7C-8298-74F2F9CFEFEC}" destId="{190AD4B5-9661-42D0-9C70-112BEF9E2044}" srcOrd="0" destOrd="0" presId="urn:microsoft.com/office/officeart/2008/layout/AlternatingHexagons"/>
    <dgm:cxn modelId="{AD968F56-A614-43C6-A720-E5BEA04178E1}" type="presParOf" srcId="{28E0D33F-6C53-4D7C-8298-74F2F9CFEFEC}" destId="{6606250D-75F9-4CCA-B6E5-494B4469DE5B}" srcOrd="1" destOrd="0" presId="urn:microsoft.com/office/officeart/2008/layout/AlternatingHexagons"/>
    <dgm:cxn modelId="{7A867B2D-3793-447E-B64F-C5D12AB4F9F6}" type="presParOf" srcId="{28E0D33F-6C53-4D7C-8298-74F2F9CFEFEC}" destId="{A6A0BAB3-3705-48E9-ADDD-C9E13082F2FE}" srcOrd="2" destOrd="0" presId="urn:microsoft.com/office/officeart/2008/layout/AlternatingHexagons"/>
    <dgm:cxn modelId="{4A61AA3C-F00E-4E23-B914-3B5F09E1C6A1}" type="presParOf" srcId="{28E0D33F-6C53-4D7C-8298-74F2F9CFEFEC}" destId="{90E4F595-C5D4-413C-8C3F-82FB0CCDDFD6}" srcOrd="3" destOrd="0" presId="urn:microsoft.com/office/officeart/2008/layout/AlternatingHexagons"/>
    <dgm:cxn modelId="{728B8380-D0BF-410D-AEA7-840B89CD9FB8}"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dgm:t>
        <a:bodyPr/>
        <a:lstStyle/>
        <a:p>
          <a:r>
            <a:rPr lang="en-US" dirty="0" smtClean="0"/>
            <a:t>Albemarle (4%)</a:t>
          </a:r>
          <a:endParaRPr lang="en-US"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1"/>
        </a:solidFill>
      </dgm:spPr>
      <dgm:t>
        <a:bodyPr/>
        <a:lstStyle/>
        <a:p>
          <a:r>
            <a:rPr lang="en-US" dirty="0" smtClean="0"/>
            <a:t>Charlottesville </a:t>
          </a:r>
        </a:p>
        <a:p>
          <a:r>
            <a:rPr lang="en-US" dirty="0" smtClean="0"/>
            <a:t>(8%)</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D117DF24-3B0D-433F-A8C8-3459D026348E}" type="presOf" srcId="{C770543A-EB95-4B07-96D6-98292318F117}" destId="{A9998F7E-6CFD-4F3D-B28B-134BE7F4469D}" srcOrd="0" destOrd="0" presId="urn:microsoft.com/office/officeart/2008/layout/AlternatingHexagons"/>
    <dgm:cxn modelId="{58FB906D-2DEE-47C8-B25D-755A522E1053}"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27196637-A18C-4DE7-B203-4318FD12287F}" type="presOf" srcId="{530901E8-541A-4301-9B0F-80820CCAD55D}" destId="{DB13369F-3425-4DE2-A327-E32BBDC777E2}" srcOrd="0" destOrd="0" presId="urn:microsoft.com/office/officeart/2008/layout/AlternatingHexagons"/>
    <dgm:cxn modelId="{289F211F-B02F-4BB1-87FC-83D8DDACCFA0}" type="presParOf" srcId="{A9998F7E-6CFD-4F3D-B28B-134BE7F4469D}" destId="{28E0D33F-6C53-4D7C-8298-74F2F9CFEFEC}" srcOrd="0" destOrd="0" presId="urn:microsoft.com/office/officeart/2008/layout/AlternatingHexagons"/>
    <dgm:cxn modelId="{6101256D-9339-46D0-A15B-6795FE0C4BDA}" type="presParOf" srcId="{28E0D33F-6C53-4D7C-8298-74F2F9CFEFEC}" destId="{190AD4B5-9661-42D0-9C70-112BEF9E2044}" srcOrd="0" destOrd="0" presId="urn:microsoft.com/office/officeart/2008/layout/AlternatingHexagons"/>
    <dgm:cxn modelId="{F39EBC20-D1FC-453F-9F5C-62C11A979666}" type="presParOf" srcId="{28E0D33F-6C53-4D7C-8298-74F2F9CFEFEC}" destId="{6606250D-75F9-4CCA-B6E5-494B4469DE5B}" srcOrd="1" destOrd="0" presId="urn:microsoft.com/office/officeart/2008/layout/AlternatingHexagons"/>
    <dgm:cxn modelId="{C9B03089-9FA2-44AA-9304-4694F33F8BEA}" type="presParOf" srcId="{28E0D33F-6C53-4D7C-8298-74F2F9CFEFEC}" destId="{A6A0BAB3-3705-48E9-ADDD-C9E13082F2FE}" srcOrd="2" destOrd="0" presId="urn:microsoft.com/office/officeart/2008/layout/AlternatingHexagons"/>
    <dgm:cxn modelId="{099364D3-947B-4A76-A337-1D1ACFAD9C5C}" type="presParOf" srcId="{28E0D33F-6C53-4D7C-8298-74F2F9CFEFEC}" destId="{90E4F595-C5D4-413C-8C3F-82FB0CCDDFD6}" srcOrd="3" destOrd="0" presId="urn:microsoft.com/office/officeart/2008/layout/AlternatingHexagons"/>
    <dgm:cxn modelId="{0CE752DB-8B36-43F7-B337-E53AE7892959}"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100" dirty="0" smtClean="0"/>
            <a:t>Albemarle </a:t>
          </a:r>
        </a:p>
        <a:p>
          <a:r>
            <a:rPr lang="en-US" sz="2100" dirty="0" smtClean="0"/>
            <a:t>71%</a:t>
          </a:r>
          <a:endParaRPr lang="en-US" sz="18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r>
            <a:rPr lang="en-US" sz="2100" dirty="0" smtClean="0"/>
            <a:t>Charlottesville</a:t>
          </a:r>
          <a:r>
            <a:rPr lang="en-US" sz="1700" dirty="0" smtClean="0"/>
            <a:t> </a:t>
          </a:r>
        </a:p>
        <a:p>
          <a:r>
            <a:rPr lang="en-US" sz="2100" dirty="0" smtClean="0"/>
            <a:t>Approximately 100%</a:t>
          </a:r>
          <a:endParaRPr lang="en-US" sz="21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24601" custScaleY="116457" custLinFactX="-63266" custLinFactNeighborX="-100000" custLinFactNeighborY="-27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0388" custScaleY="122001" custLinFactX="58328" custLinFactNeighborX="100000" custLinFactNeighborY="-25"/>
      <dgm:spPr/>
      <dgm:t>
        <a:bodyPr/>
        <a:lstStyle/>
        <a:p>
          <a:endParaRPr lang="en-US"/>
        </a:p>
      </dgm:t>
    </dgm:pt>
  </dgm:ptLst>
  <dgm:cxnLst>
    <dgm:cxn modelId="{2D549A5A-32B2-4911-9CDE-58FFA86F648F}" type="presOf" srcId="{C770543A-EB95-4B07-96D6-98292318F117}" destId="{A9998F7E-6CFD-4F3D-B28B-134BE7F4469D}" srcOrd="0" destOrd="0" presId="urn:microsoft.com/office/officeart/2008/layout/AlternatingHexagons"/>
    <dgm:cxn modelId="{FC52369B-810A-4E03-A92D-B87E57D7AD81}"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35FFC89-59B0-4287-B6AA-0187E0ABC3AA}" type="presOf" srcId="{530901E8-541A-4301-9B0F-80820CCAD55D}" destId="{DB13369F-3425-4DE2-A327-E32BBDC777E2}" srcOrd="0" destOrd="0" presId="urn:microsoft.com/office/officeart/2008/layout/AlternatingHexagons"/>
    <dgm:cxn modelId="{F0CD4C98-40E9-4AFB-85F1-90D14FA79C02}" type="presParOf" srcId="{A9998F7E-6CFD-4F3D-B28B-134BE7F4469D}" destId="{28E0D33F-6C53-4D7C-8298-74F2F9CFEFEC}" srcOrd="0" destOrd="0" presId="urn:microsoft.com/office/officeart/2008/layout/AlternatingHexagons"/>
    <dgm:cxn modelId="{57DF5B36-1C01-4DF9-9646-09532150B82C}" type="presParOf" srcId="{28E0D33F-6C53-4D7C-8298-74F2F9CFEFEC}" destId="{190AD4B5-9661-42D0-9C70-112BEF9E2044}" srcOrd="0" destOrd="0" presId="urn:microsoft.com/office/officeart/2008/layout/AlternatingHexagons"/>
    <dgm:cxn modelId="{EEC71A90-FE0F-4344-9D11-34CA1C67CD93}" type="presParOf" srcId="{28E0D33F-6C53-4D7C-8298-74F2F9CFEFEC}" destId="{6606250D-75F9-4CCA-B6E5-494B4469DE5B}" srcOrd="1" destOrd="0" presId="urn:microsoft.com/office/officeart/2008/layout/AlternatingHexagons"/>
    <dgm:cxn modelId="{CD15B798-7EB7-4548-8CFC-43252534C3AB}" type="presParOf" srcId="{28E0D33F-6C53-4D7C-8298-74F2F9CFEFEC}" destId="{A6A0BAB3-3705-48E9-ADDD-C9E13082F2FE}" srcOrd="2" destOrd="0" presId="urn:microsoft.com/office/officeart/2008/layout/AlternatingHexagons"/>
    <dgm:cxn modelId="{774594DF-0902-4849-9B5D-EDBE56F81D22}" type="presParOf" srcId="{28E0D33F-6C53-4D7C-8298-74F2F9CFEFEC}" destId="{90E4F595-C5D4-413C-8C3F-82FB0CCDDFD6}" srcOrd="3" destOrd="0" presId="urn:microsoft.com/office/officeart/2008/layout/AlternatingHexagons"/>
    <dgm:cxn modelId="{626B27E2-C564-47DB-9890-0D74106DBAAC}"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000" dirty="0" smtClean="0"/>
            <a:t>Albemarle</a:t>
          </a:r>
        </a:p>
        <a:p>
          <a:r>
            <a:rPr lang="en-US" sz="2000" dirty="0" smtClean="0"/>
            <a:t>8.8</a:t>
          </a:r>
          <a:endParaRPr lang="en-US" sz="20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r>
            <a:rPr lang="en-US" sz="2000" dirty="0" smtClean="0"/>
            <a:t>Charlottesville </a:t>
          </a:r>
        </a:p>
        <a:p>
          <a:r>
            <a:rPr lang="en-US" sz="2000" dirty="0" smtClean="0"/>
            <a:t>7.1</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68060" custScaleY="58380" custLinFactNeighborX="-59932" custLinFactNeighborY="-1668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327" custScaleY="58497" custLinFactNeighborX="48842" custLinFactNeighborY="-16630"/>
      <dgm:spPr/>
      <dgm:t>
        <a:bodyPr/>
        <a:lstStyle/>
        <a:p>
          <a:endParaRPr lang="en-US"/>
        </a:p>
      </dgm:t>
    </dgm:pt>
  </dgm:ptLst>
  <dgm:cxnLst>
    <dgm:cxn modelId="{476438F2-6E82-4DA0-AC7D-C4845DF55D5C}" type="presOf" srcId="{530901E8-541A-4301-9B0F-80820CCAD55D}" destId="{DB13369F-3425-4DE2-A327-E32BBDC777E2}" srcOrd="0" destOrd="0" presId="urn:microsoft.com/office/officeart/2008/layout/AlternatingHexagons"/>
    <dgm:cxn modelId="{8F7CB08D-7F05-4CE2-AC56-4292A04919B7}" type="presOf" srcId="{DD46E45C-E087-465C-8140-7CF4129333F9}" destId="{190AD4B5-9661-42D0-9C70-112BEF9E2044}" srcOrd="0" destOrd="0" presId="urn:microsoft.com/office/officeart/2008/layout/AlternatingHexagons"/>
    <dgm:cxn modelId="{340BF865-E5D1-442B-9916-4C4B98D5B08F}"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B20866B-6285-4A09-86D2-A57C2E592F1D}" type="presParOf" srcId="{A9998F7E-6CFD-4F3D-B28B-134BE7F4469D}" destId="{28E0D33F-6C53-4D7C-8298-74F2F9CFEFEC}" srcOrd="0" destOrd="0" presId="urn:microsoft.com/office/officeart/2008/layout/AlternatingHexagons"/>
    <dgm:cxn modelId="{5CCBA4F1-50E8-4775-81FB-A86373CE4BA4}" type="presParOf" srcId="{28E0D33F-6C53-4D7C-8298-74F2F9CFEFEC}" destId="{190AD4B5-9661-42D0-9C70-112BEF9E2044}" srcOrd="0" destOrd="0" presId="urn:microsoft.com/office/officeart/2008/layout/AlternatingHexagons"/>
    <dgm:cxn modelId="{57391F48-24DB-4054-A1E6-BDF944207094}" type="presParOf" srcId="{28E0D33F-6C53-4D7C-8298-74F2F9CFEFEC}" destId="{6606250D-75F9-4CCA-B6E5-494B4469DE5B}" srcOrd="1" destOrd="0" presId="urn:microsoft.com/office/officeart/2008/layout/AlternatingHexagons"/>
    <dgm:cxn modelId="{97F6F898-8503-47BA-81D8-29E5C299989E}" type="presParOf" srcId="{28E0D33F-6C53-4D7C-8298-74F2F9CFEFEC}" destId="{A6A0BAB3-3705-48E9-ADDD-C9E13082F2FE}" srcOrd="2" destOrd="0" presId="urn:microsoft.com/office/officeart/2008/layout/AlternatingHexagons"/>
    <dgm:cxn modelId="{4FD9234C-F386-4D0B-B087-1D37A345C18D}" type="presParOf" srcId="{28E0D33F-6C53-4D7C-8298-74F2F9CFEFEC}" destId="{90E4F595-C5D4-413C-8C3F-82FB0CCDDFD6}" srcOrd="3" destOrd="0" presId="urn:microsoft.com/office/officeart/2008/layout/AlternatingHexagons"/>
    <dgm:cxn modelId="{EC43D2ED-83D8-475A-B433-56E69CAAD4BD}"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1988</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800" dirty="0" smtClean="0"/>
            <a:t>Charlottesville</a:t>
          </a:r>
          <a:r>
            <a:rPr lang="en-US" sz="2500" dirty="0" smtClean="0"/>
            <a:t> </a:t>
          </a:r>
          <a:r>
            <a:rPr lang="en-US" sz="2800" dirty="0" smtClean="0"/>
            <a:t>1966</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65194"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72369" custScaleY="167180" custLinFactX="42238" custLinFactNeighborX="100000" custLinFactNeighborY="1193"/>
      <dgm:spPr/>
      <dgm:t>
        <a:bodyPr/>
        <a:lstStyle/>
        <a:p>
          <a:endParaRPr lang="en-US"/>
        </a:p>
      </dgm:t>
    </dgm:pt>
  </dgm:ptLst>
  <dgm:cxnLst>
    <dgm:cxn modelId="{F9D056A3-51A8-4F72-928B-AB90ED7C0431}" type="presOf" srcId="{DD46E45C-E087-465C-8140-7CF4129333F9}" destId="{190AD4B5-9661-42D0-9C70-112BEF9E2044}" srcOrd="0" destOrd="0" presId="urn:microsoft.com/office/officeart/2008/layout/AlternatingHexagons"/>
    <dgm:cxn modelId="{A03A52E1-412F-4BFA-8166-6CCD66C27393}" type="presOf" srcId="{C770543A-EB95-4B07-96D6-98292318F117}" destId="{A9998F7E-6CFD-4F3D-B28B-134BE7F4469D}" srcOrd="0" destOrd="0" presId="urn:microsoft.com/office/officeart/2008/layout/AlternatingHexagons"/>
    <dgm:cxn modelId="{73AD03A1-16E6-4ED0-8A78-B2272DB5857B}"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488EAFE-E5D1-4555-9983-F41F889FB0EC}" type="presParOf" srcId="{A9998F7E-6CFD-4F3D-B28B-134BE7F4469D}" destId="{28E0D33F-6C53-4D7C-8298-74F2F9CFEFEC}" srcOrd="0" destOrd="0" presId="urn:microsoft.com/office/officeart/2008/layout/AlternatingHexagons"/>
    <dgm:cxn modelId="{FB68B0A6-ABC7-4D83-990F-9B0F795018E6}" type="presParOf" srcId="{28E0D33F-6C53-4D7C-8298-74F2F9CFEFEC}" destId="{190AD4B5-9661-42D0-9C70-112BEF9E2044}" srcOrd="0" destOrd="0" presId="urn:microsoft.com/office/officeart/2008/layout/AlternatingHexagons"/>
    <dgm:cxn modelId="{AF3D5704-0C7B-46EF-B7BC-3D049DEB7AD1}" type="presParOf" srcId="{28E0D33F-6C53-4D7C-8298-74F2F9CFEFEC}" destId="{6606250D-75F9-4CCA-B6E5-494B4469DE5B}" srcOrd="1" destOrd="0" presId="urn:microsoft.com/office/officeart/2008/layout/AlternatingHexagons"/>
    <dgm:cxn modelId="{FA9239CF-1323-4DE0-83CA-AC59E3015394}" type="presParOf" srcId="{28E0D33F-6C53-4D7C-8298-74F2F9CFEFEC}" destId="{A6A0BAB3-3705-48E9-ADDD-C9E13082F2FE}" srcOrd="2" destOrd="0" presId="urn:microsoft.com/office/officeart/2008/layout/AlternatingHexagons"/>
    <dgm:cxn modelId="{03F98828-826F-4F64-8F9F-DAE038BFFC3C}" type="presParOf" srcId="{28E0D33F-6C53-4D7C-8298-74F2F9CFEFEC}" destId="{90E4F595-C5D4-413C-8C3F-82FB0CCDDFD6}" srcOrd="3" destOrd="0" presId="urn:microsoft.com/office/officeart/2008/layout/AlternatingHexagons"/>
    <dgm:cxn modelId="{9FC79BB9-64A1-4527-A85F-E5A2FE786A22}"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(59%)</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(37%)</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10537"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256" custScaleY="167180" custLinFactNeighborX="84244" custLinFactNeighborY="-2844"/>
      <dgm:spPr/>
      <dgm:t>
        <a:bodyPr/>
        <a:lstStyle/>
        <a:p>
          <a:endParaRPr lang="en-US"/>
        </a:p>
      </dgm:t>
    </dgm:pt>
  </dgm:ptLst>
  <dgm:cxnLst>
    <dgm:cxn modelId="{83827136-00D1-4793-963B-1EABF222E624}" type="presOf" srcId="{C770543A-EB95-4B07-96D6-98292318F117}" destId="{A9998F7E-6CFD-4F3D-B28B-134BE7F4469D}" srcOrd="0" destOrd="0" presId="urn:microsoft.com/office/officeart/2008/layout/AlternatingHexagons"/>
    <dgm:cxn modelId="{E51FAA6D-30F2-4AA5-BE79-88D455C41FD3}" type="presOf" srcId="{530901E8-541A-4301-9B0F-80820CCAD55D}" destId="{DB13369F-3425-4DE2-A327-E32BBDC777E2}" srcOrd="0" destOrd="0" presId="urn:microsoft.com/office/officeart/2008/layout/AlternatingHexagons"/>
    <dgm:cxn modelId="{7B701AAE-2A05-4831-93BA-36AF586D3C6F}"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FDDE967-BB5C-4F03-B234-ED45E6703856}" type="presParOf" srcId="{A9998F7E-6CFD-4F3D-B28B-134BE7F4469D}" destId="{28E0D33F-6C53-4D7C-8298-74F2F9CFEFEC}" srcOrd="0" destOrd="0" presId="urn:microsoft.com/office/officeart/2008/layout/AlternatingHexagons"/>
    <dgm:cxn modelId="{73B2DA2D-31A4-4D1C-B24F-51C8FD8F38E4}" type="presParOf" srcId="{28E0D33F-6C53-4D7C-8298-74F2F9CFEFEC}" destId="{190AD4B5-9661-42D0-9C70-112BEF9E2044}" srcOrd="0" destOrd="0" presId="urn:microsoft.com/office/officeart/2008/layout/AlternatingHexagons"/>
    <dgm:cxn modelId="{B665BA9D-C785-485F-A005-A4504CBE94E4}" type="presParOf" srcId="{28E0D33F-6C53-4D7C-8298-74F2F9CFEFEC}" destId="{6606250D-75F9-4CCA-B6E5-494B4469DE5B}" srcOrd="1" destOrd="0" presId="urn:microsoft.com/office/officeart/2008/layout/AlternatingHexagons"/>
    <dgm:cxn modelId="{917211F0-31EF-472A-A8AE-859506C115BE}" type="presParOf" srcId="{28E0D33F-6C53-4D7C-8298-74F2F9CFEFEC}" destId="{A6A0BAB3-3705-48E9-ADDD-C9E13082F2FE}" srcOrd="2" destOrd="0" presId="urn:microsoft.com/office/officeart/2008/layout/AlternatingHexagons"/>
    <dgm:cxn modelId="{55F41AAD-9FB2-471B-8D8B-AFCC9FF64CF2}" type="presParOf" srcId="{28E0D33F-6C53-4D7C-8298-74F2F9CFEFEC}" destId="{90E4F595-C5D4-413C-8C3F-82FB0CCDDFD6}" srcOrd="3" destOrd="0" presId="urn:microsoft.com/office/officeart/2008/layout/AlternatingHexagons"/>
    <dgm:cxn modelId="{3A994300-C258-4F73-AC54-BFD65ADCA343}"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(30%)</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(54%)</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30230" custScaleY="169626" custLinFactX="-44323" custLinFactNeighborX="-100000" custLinFactNeighborY="-8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728" custScaleY="167180" custLinFactX="51185" custLinFactNeighborX="100000" custLinFactNeighborY="-1309"/>
      <dgm:spPr/>
      <dgm:t>
        <a:bodyPr/>
        <a:lstStyle/>
        <a:p>
          <a:endParaRPr lang="en-US"/>
        </a:p>
      </dgm:t>
    </dgm:pt>
  </dgm:ptLst>
  <dgm:cxnLst>
    <dgm:cxn modelId="{3F44BB29-4466-4E07-8223-034D79016EDE}" type="presOf" srcId="{DD46E45C-E087-465C-8140-7CF4129333F9}" destId="{190AD4B5-9661-42D0-9C70-112BEF9E2044}" srcOrd="0" destOrd="0" presId="urn:microsoft.com/office/officeart/2008/layout/AlternatingHexagons"/>
    <dgm:cxn modelId="{ADA55D9C-27B1-4364-BE23-41B7227DC66B}" type="presOf" srcId="{C770543A-EB95-4B07-96D6-98292318F117}" destId="{A9998F7E-6CFD-4F3D-B28B-134BE7F4469D}" srcOrd="0" destOrd="0" presId="urn:microsoft.com/office/officeart/2008/layout/AlternatingHexagons"/>
    <dgm:cxn modelId="{597973A5-338C-45E3-B456-FA2AF664D181}"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B8A2C743-9B36-43FF-949A-8013B407A850}" type="presParOf" srcId="{A9998F7E-6CFD-4F3D-B28B-134BE7F4469D}" destId="{28E0D33F-6C53-4D7C-8298-74F2F9CFEFEC}" srcOrd="0" destOrd="0" presId="urn:microsoft.com/office/officeart/2008/layout/AlternatingHexagons"/>
    <dgm:cxn modelId="{1732B124-6858-44F8-95BE-A0920A08222F}" type="presParOf" srcId="{28E0D33F-6C53-4D7C-8298-74F2F9CFEFEC}" destId="{190AD4B5-9661-42D0-9C70-112BEF9E2044}" srcOrd="0" destOrd="0" presId="urn:microsoft.com/office/officeart/2008/layout/AlternatingHexagons"/>
    <dgm:cxn modelId="{0486BCC7-7A3D-4E42-9B53-91643B06C309}" type="presParOf" srcId="{28E0D33F-6C53-4D7C-8298-74F2F9CFEFEC}" destId="{6606250D-75F9-4CCA-B6E5-494B4469DE5B}" srcOrd="1" destOrd="0" presId="urn:microsoft.com/office/officeart/2008/layout/AlternatingHexagons"/>
    <dgm:cxn modelId="{9B30716E-1E56-4398-AE1E-A367152FB041}" type="presParOf" srcId="{28E0D33F-6C53-4D7C-8298-74F2F9CFEFEC}" destId="{A6A0BAB3-3705-48E9-ADDD-C9E13082F2FE}" srcOrd="2" destOrd="0" presId="urn:microsoft.com/office/officeart/2008/layout/AlternatingHexagons"/>
    <dgm:cxn modelId="{9D419083-6BDE-4B98-B527-0D35EBB2E2C6}" type="presParOf" srcId="{28E0D33F-6C53-4D7C-8298-74F2F9CFEFEC}" destId="{90E4F595-C5D4-413C-8C3F-82FB0CCDDFD6}" srcOrd="3" destOrd="0" presId="urn:microsoft.com/office/officeart/2008/layout/AlternatingHexagons"/>
    <dgm:cxn modelId="{DA088DD8-40F3-4E10-B2F7-9BE3A9F5402B}"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96879" y="625555"/>
          <a:ext cx="3369733" cy="3161376"/>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Albemarle (16%)</a:t>
          </a:r>
          <a:endParaRPr lang="en-US" sz="2900" kern="1200" dirty="0"/>
        </a:p>
      </dsp:txBody>
      <dsp:txXfrm rot="-5400000">
        <a:off x="911664" y="1065636"/>
        <a:ext cx="2140162" cy="2281215"/>
      </dsp:txXfrm>
    </dsp:sp>
    <dsp:sp modelId="{6606250D-75F9-4CCA-B6E5-494B4469DE5B}">
      <dsp:nvSpPr>
        <dsp:cNvPr id="0" name=""/>
        <dsp:cNvSpPr/>
      </dsp:nvSpPr>
      <dsp:spPr>
        <a:xfrm>
          <a:off x="0" y="1651000"/>
          <a:ext cx="2286000" cy="12700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66623" y="498307"/>
          <a:ext cx="3528356" cy="3415872"/>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Charlottesville </a:t>
          </a:r>
        </a:p>
        <a:p>
          <a:pPr lvl="0" algn="ctr" defTabSz="1155700">
            <a:lnSpc>
              <a:spcPct val="90000"/>
            </a:lnSpc>
            <a:spcBef>
              <a:spcPct val="0"/>
            </a:spcBef>
            <a:spcAft>
              <a:spcPct val="35000"/>
            </a:spcAft>
          </a:pPr>
          <a:r>
            <a:rPr lang="en-US" sz="2600" kern="1200" dirty="0" smtClean="0"/>
            <a:t>(25%)</a:t>
          </a:r>
          <a:endParaRPr lang="en-US" sz="2600" kern="1200" dirty="0"/>
        </a:p>
      </dsp:txBody>
      <dsp:txXfrm rot="-5400000">
        <a:off x="4283102" y="1020751"/>
        <a:ext cx="2295398" cy="23709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Albemarle (12%)</a:t>
          </a:r>
          <a:endParaRPr lang="en-US" sz="2800" kern="1200" dirty="0"/>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Charlottesville </a:t>
          </a:r>
        </a:p>
        <a:p>
          <a:pPr lvl="0" algn="ctr" defTabSz="1111250">
            <a:lnSpc>
              <a:spcPct val="90000"/>
            </a:lnSpc>
            <a:spcBef>
              <a:spcPct val="0"/>
            </a:spcBef>
            <a:spcAft>
              <a:spcPct val="35000"/>
            </a:spcAft>
          </a:pPr>
          <a:r>
            <a:rPr lang="en-US" sz="2500" kern="1200" dirty="0" smtClean="0"/>
            <a:t>(72%)</a:t>
          </a:r>
          <a:endParaRPr lang="en-US" sz="2500" kern="1200" dirty="0"/>
        </a:p>
      </dsp:txBody>
      <dsp:txXfrm rot="-5400000">
        <a:off x="4068947" y="1084013"/>
        <a:ext cx="2180628" cy="2252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Albemarle (6%)</a:t>
          </a:r>
          <a:endParaRPr lang="en-US" sz="2800" kern="1200" dirty="0"/>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Charlottesville </a:t>
          </a:r>
        </a:p>
        <a:p>
          <a:pPr lvl="0" algn="ctr" defTabSz="1111250">
            <a:lnSpc>
              <a:spcPct val="90000"/>
            </a:lnSpc>
            <a:spcBef>
              <a:spcPct val="0"/>
            </a:spcBef>
            <a:spcAft>
              <a:spcPct val="35000"/>
            </a:spcAft>
          </a:pPr>
          <a:r>
            <a:rPr lang="en-US" sz="2500" kern="1200" dirty="0" smtClean="0"/>
            <a:t>(5%)</a:t>
          </a:r>
          <a:endParaRPr lang="en-US" sz="2500" kern="1200" dirty="0"/>
        </a:p>
      </dsp:txBody>
      <dsp:txXfrm rot="-5400000">
        <a:off x="4068947" y="1084013"/>
        <a:ext cx="2180628" cy="2252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Albemarle (4%)</a:t>
          </a:r>
          <a:endParaRPr lang="en-US" sz="2800" kern="1200" dirty="0"/>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Charlottesville </a:t>
          </a:r>
        </a:p>
        <a:p>
          <a:pPr lvl="0" algn="ctr" defTabSz="1111250">
            <a:lnSpc>
              <a:spcPct val="90000"/>
            </a:lnSpc>
            <a:spcBef>
              <a:spcPct val="0"/>
            </a:spcBef>
            <a:spcAft>
              <a:spcPct val="35000"/>
            </a:spcAft>
          </a:pPr>
          <a:r>
            <a:rPr lang="en-US" sz="2500" kern="1200" dirty="0" smtClean="0"/>
            <a:t>(8%)</a:t>
          </a:r>
          <a:endParaRPr lang="en-US" sz="2500" kern="1200" dirty="0"/>
        </a:p>
      </dsp:txBody>
      <dsp:txXfrm rot="-5400000">
        <a:off x="4068947" y="1084013"/>
        <a:ext cx="2180628" cy="2252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0.64286</cdr:x>
      <cdr:y>0.01695</cdr:y>
    </cdr:from>
    <cdr:to>
      <cdr:x>0.9898</cdr:x>
      <cdr:y>0.32813</cdr:y>
    </cdr:to>
    <cdr:sp macro="" textlink="">
      <cdr:nvSpPr>
        <cdr:cNvPr id="2" name="TextBox 1"/>
        <cdr:cNvSpPr txBox="1"/>
      </cdr:nvSpPr>
      <cdr:spPr>
        <a:xfrm xmlns:a="http://schemas.openxmlformats.org/drawingml/2006/main">
          <a:off x="4800600" y="82658"/>
          <a:ext cx="2590800" cy="1517542"/>
        </a:xfrm>
        <a:prstGeom xmlns:a="http://schemas.openxmlformats.org/drawingml/2006/main" prst="rect">
          <a:avLst/>
        </a:prstGeom>
        <a:solidFill xmlns:a="http://schemas.openxmlformats.org/drawingml/2006/main">
          <a:srgbClr val="FFFF99"/>
        </a:solidFill>
      </cdr:spPr>
      <cdr:txBody>
        <a:bodyPr xmlns:a="http://schemas.openxmlformats.org/drawingml/2006/main" vertOverflow="clip" wrap="square" rtlCol="0"/>
        <a:lstStyle xmlns:a="http://schemas.openxmlformats.org/drawingml/2006/main"/>
        <a:p xmlns:a="http://schemas.openxmlformats.org/drawingml/2006/main">
          <a:pPr algn="ctr"/>
          <a:r>
            <a:rPr lang="en-US" sz="2000" b="1" dirty="0" smtClean="0"/>
            <a:t>4,354</a:t>
          </a:r>
        </a:p>
        <a:p xmlns:a="http://schemas.openxmlformats.org/drawingml/2006/main">
          <a:pPr algn="ctr"/>
          <a:r>
            <a:rPr lang="en-US" sz="1600" dirty="0" smtClean="0"/>
            <a:t>Childcare slots available in licensed Day Care Centers and Home Day Cares in 2014</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4D9CA-92C4-4E04-A332-F43635F96C2A}" type="datetimeFigureOut">
              <a:rPr lang="en-US" smtClean="0"/>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58F48-649A-4ACA-B9D0-7A23C3D05EF7}" type="slidenum">
              <a:rPr lang="en-US" smtClean="0"/>
              <a:t>‹#›</a:t>
            </a:fld>
            <a:endParaRPr lang="en-US"/>
          </a:p>
        </p:txBody>
      </p:sp>
    </p:spTree>
    <p:extLst>
      <p:ext uri="{BB962C8B-B14F-4D97-AF65-F5344CB8AC3E}">
        <p14:creationId xmlns:p14="http://schemas.microsoft.com/office/powerpoint/2010/main" val="277647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Population considered</a:t>
            </a:r>
            <a:r>
              <a:rPr lang="en-US" sz="1200" b="0" i="0" u="none" strike="noStrike" kern="1200" baseline="0" dirty="0" smtClean="0">
                <a:solidFill>
                  <a:schemeClr val="tx1"/>
                </a:solidFill>
                <a:effectLst/>
                <a:latin typeface="+mn-lt"/>
                <a:ea typeface="+mn-ea"/>
                <a:cs typeface="+mn-cs"/>
              </a:rPr>
              <a:t> to have adequate access to opportunities for physical activity are those </a:t>
            </a:r>
            <a:r>
              <a:rPr lang="en-US" sz="1200" b="0" i="0" u="none" strike="noStrike" kern="1200" dirty="0" smtClean="0">
                <a:solidFill>
                  <a:schemeClr val="tx1"/>
                </a:solidFill>
                <a:effectLst/>
                <a:latin typeface="+mn-lt"/>
                <a:ea typeface="+mn-ea"/>
                <a:cs typeface="+mn-cs"/>
              </a:rPr>
              <a:t>who:</a:t>
            </a:r>
          </a:p>
          <a:p>
            <a:r>
              <a:rPr lang="en-US" sz="1200" b="0" i="0" u="none" strike="noStrike" kern="1200" dirty="0" smtClean="0">
                <a:solidFill>
                  <a:schemeClr val="tx1"/>
                </a:solidFill>
                <a:effectLst/>
                <a:latin typeface="+mn-lt"/>
                <a:ea typeface="+mn-ea"/>
                <a:cs typeface="+mn-cs"/>
              </a:rPr>
              <a:t>Reside in a census block within a half mile of a park or</a:t>
            </a:r>
            <a:r>
              <a:rPr lang="en-US" dirty="0" smtClean="0"/>
              <a:t> </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urban areas: reside within one mile of a recreational facility</a:t>
            </a:r>
            <a:r>
              <a:rPr lang="en-US" dirty="0" smtClean="0"/>
              <a:t> </a:t>
            </a:r>
          </a:p>
          <a:p>
            <a:r>
              <a:rPr lang="en-US" sz="1200" b="0" i="0" u="none" strike="noStrike" kern="1200" dirty="0" smtClean="0">
                <a:solidFill>
                  <a:schemeClr val="tx1"/>
                </a:solidFill>
                <a:effectLst/>
                <a:latin typeface="+mn-lt"/>
                <a:ea typeface="+mn-ea"/>
                <a:cs typeface="+mn-cs"/>
              </a:rPr>
              <a:t>in rural areas: reside within three miles of a recreational facility</a:t>
            </a:r>
            <a:r>
              <a:rPr lang="en-US" dirty="0" smtClean="0"/>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Where &amp; How County Health Rankings Gets This Data from:</a:t>
            </a:r>
            <a:r>
              <a:rPr lang="en-US" dirty="0" smtClean="0"/>
              <a:t> </a:t>
            </a:r>
          </a:p>
          <a:p>
            <a:r>
              <a:rPr lang="en-US" sz="1200" b="0" i="0" u="none" strike="noStrike" kern="1200" dirty="0" smtClean="0">
                <a:solidFill>
                  <a:schemeClr val="tx1"/>
                </a:solidFill>
                <a:effectLst/>
                <a:latin typeface="+mn-lt"/>
                <a:ea typeface="+mn-ea"/>
                <a:cs typeface="+mn-cs"/>
              </a:rPr>
              <a:t>OneSource Global Business Browser, Delorme map data, ESRI, &amp; US Census </a:t>
            </a:r>
            <a:r>
              <a:rPr lang="en-US" sz="1200" b="0" i="0" u="none" strike="noStrike" kern="1200" dirty="0" err="1" smtClean="0">
                <a:solidFill>
                  <a:schemeClr val="tx1"/>
                </a:solidFill>
                <a:effectLst/>
                <a:latin typeface="+mn-lt"/>
                <a:ea typeface="+mn-ea"/>
                <a:cs typeface="+mn-cs"/>
              </a:rPr>
              <a:t>Tigerline</a:t>
            </a:r>
            <a:r>
              <a:rPr lang="en-US" sz="1200" b="0" i="0" u="none" strike="noStrike" kern="1200" dirty="0" smtClean="0">
                <a:solidFill>
                  <a:schemeClr val="tx1"/>
                </a:solidFill>
                <a:effectLst/>
                <a:latin typeface="+mn-lt"/>
                <a:ea typeface="+mn-ea"/>
                <a:cs typeface="+mn-cs"/>
              </a:rPr>
              <a:t> Files</a:t>
            </a:r>
            <a:r>
              <a:rPr lang="en-US" dirty="0" smtClean="0"/>
              <a:t> </a:t>
            </a:r>
          </a:p>
          <a:p>
            <a:r>
              <a:rPr lang="en-US" sz="1200" b="0" i="0" u="none" strike="noStrike" kern="1200" dirty="0" smtClean="0">
                <a:solidFill>
                  <a:schemeClr val="tx1"/>
                </a:solidFill>
                <a:effectLst/>
                <a:latin typeface="+mn-lt"/>
                <a:ea typeface="+mn-ea"/>
                <a:cs typeface="+mn-cs"/>
              </a:rPr>
              <a:t>These data files are combined in ArcGIS to create the measure. </a:t>
            </a:r>
          </a:p>
          <a:p>
            <a:r>
              <a:rPr lang="en-US" sz="1200" b="0" i="0" u="none" strike="noStrike" kern="1200" dirty="0" smtClean="0">
                <a:solidFill>
                  <a:schemeClr val="tx1"/>
                </a:solidFill>
                <a:effectLst/>
                <a:latin typeface="+mn-lt"/>
                <a:ea typeface="+mn-ea"/>
                <a:cs typeface="+mn-cs"/>
              </a:rPr>
              <a:t>The OneSource Global Business Browser, for a fee, provides access to robust, integrated business intelligence, including corporate families, industries, key executives and financial data. </a:t>
            </a:r>
          </a:p>
          <a:p>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DeLorme</a:t>
            </a:r>
            <a:r>
              <a:rPr lang="en-US" sz="1200" b="0" i="0" u="none" strike="noStrike" kern="1200" dirty="0" smtClean="0">
                <a:solidFill>
                  <a:schemeClr val="tx1"/>
                </a:solidFill>
                <a:effectLst/>
                <a:latin typeface="+mn-lt"/>
                <a:ea typeface="+mn-ea"/>
                <a:cs typeface="+mn-cs"/>
              </a:rPr>
              <a:t> Map Mart and ESRI public use GIS data provide geocoded, projected data on parks at the local, state and national level across the US. </a:t>
            </a:r>
          </a:p>
          <a:p>
            <a:r>
              <a:rPr lang="en-US" sz="1200" b="0" i="0" u="none" strike="noStrike" kern="1200" dirty="0" smtClean="0">
                <a:solidFill>
                  <a:schemeClr val="tx1"/>
                </a:solidFill>
                <a:effectLst/>
                <a:latin typeface="+mn-lt"/>
                <a:ea typeface="+mn-ea"/>
                <a:cs typeface="+mn-cs"/>
              </a:rPr>
              <a:t>US Census </a:t>
            </a:r>
            <a:r>
              <a:rPr lang="en-US" sz="1200" b="0" i="0" u="none" strike="noStrike" kern="1200" dirty="0" err="1" smtClean="0">
                <a:solidFill>
                  <a:schemeClr val="tx1"/>
                </a:solidFill>
                <a:effectLst/>
                <a:latin typeface="+mn-lt"/>
                <a:ea typeface="+mn-ea"/>
                <a:cs typeface="+mn-cs"/>
              </a:rPr>
              <a:t>Tigerline</a:t>
            </a:r>
            <a:r>
              <a:rPr lang="en-US" sz="1200" b="0" i="0" u="none" strike="noStrike" kern="1200" dirty="0" smtClean="0">
                <a:solidFill>
                  <a:schemeClr val="tx1"/>
                </a:solidFill>
                <a:effectLst/>
                <a:latin typeface="+mn-lt"/>
                <a:ea typeface="+mn-ea"/>
                <a:cs typeface="+mn-cs"/>
              </a:rPr>
              <a:t> files are spatial extracts from the Census Bureau's MAF/TIGER database, containing features such as roads, railroads, rivers, as well as legal and statistical geographic areas.</a:t>
            </a:r>
            <a:r>
              <a:rPr lang="en-US" dirty="0" smtClean="0"/>
              <a:t> </a:t>
            </a:r>
          </a:p>
        </p:txBody>
      </p:sp>
      <p:sp>
        <p:nvSpPr>
          <p:cNvPr id="4" name="Slide Number Placeholder 3"/>
          <p:cNvSpPr>
            <a:spLocks noGrp="1"/>
          </p:cNvSpPr>
          <p:nvPr>
            <p:ph type="sldNum" sz="quarter" idx="10"/>
          </p:nvPr>
        </p:nvSpPr>
        <p:spPr/>
        <p:txBody>
          <a:bodyPr/>
          <a:lstStyle/>
          <a:p>
            <a:fld id="{7632AA09-02CF-415C-9D2A-E7CCCDE55669}"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Having access to places for physical activity, like parks, encourages people to get active and do so more often. The closer you live to a park, the more likely you are to walk or bike there. Walking and biking to parks can decrease air pollution and car crashes, which in turn, can reduce chronic disease rates and traffic-related injuries.</a:t>
            </a:r>
            <a:r>
              <a:rPr lang="en-US" dirty="0" smtClean="0"/>
              <a:t> </a:t>
            </a:r>
          </a:p>
        </p:txBody>
      </p:sp>
      <p:sp>
        <p:nvSpPr>
          <p:cNvPr id="4" name="Slide Number Placeholder 3"/>
          <p:cNvSpPr>
            <a:spLocks noGrp="1"/>
          </p:cNvSpPr>
          <p:nvPr>
            <p:ph type="sldNum" sz="quarter" idx="10"/>
          </p:nvPr>
        </p:nvSpPr>
        <p:spPr/>
        <p:txBody>
          <a:bodyPr/>
          <a:lstStyle/>
          <a:p>
            <a:fld id="{7632AA09-02CF-415C-9D2A-E7CCCDE55669}"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26</a:t>
            </a:fld>
            <a:endParaRPr lang="en-US"/>
          </a:p>
        </p:txBody>
      </p:sp>
    </p:spTree>
    <p:extLst>
      <p:ext uri="{BB962C8B-B14F-4D97-AF65-F5344CB8AC3E}">
        <p14:creationId xmlns:p14="http://schemas.microsoft.com/office/powerpoint/2010/main" val="83070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pitchFamily="34" charset="-128"/>
                <a:cs typeface="+mn-cs"/>
              </a:rPr>
              <a:t>Founded means that “a review of the facts shows by a preponderance of the evidence that child abuse and/or neglect has occurred.” (Department</a:t>
            </a:r>
            <a:r>
              <a:rPr lang="en-US" sz="1200" kern="1200" baseline="0" dirty="0" smtClean="0">
                <a:solidFill>
                  <a:schemeClr val="tx1"/>
                </a:solidFill>
                <a:latin typeface="Arial" charset="0"/>
                <a:ea typeface="ＭＳ Ｐゴシック" pitchFamily="34" charset="-128"/>
                <a:cs typeface="+mn-cs"/>
              </a:rPr>
              <a:t> of Social Services)</a:t>
            </a:r>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pitchFamily="34" charset="-128"/>
                <a:cs typeface="+mn-cs"/>
              </a:rPr>
              <a:t>“Abuse and Neglect” includes: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Medical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Mental abuse/neglect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Sexual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Substance exposed infants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Failure to thrive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Invalid</a:t>
            </a:r>
          </a:p>
        </p:txBody>
      </p:sp>
      <p:sp>
        <p:nvSpPr>
          <p:cNvPr id="4" name="Slide Number Placeholder 3"/>
          <p:cNvSpPr>
            <a:spLocks noGrp="1"/>
          </p:cNvSpPr>
          <p:nvPr>
            <p:ph type="sldNum" sz="quarter" idx="10"/>
          </p:nvPr>
        </p:nvSpPr>
        <p:spPr/>
        <p:txBody>
          <a:bodyPr/>
          <a:lstStyle/>
          <a:p>
            <a:fld id="{6A658F48-649A-4ACA-B9D0-7A23C3D05EF7}" type="slidenum">
              <a:rPr lang="en-US" smtClean="0"/>
              <a:t>27</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pitchFamily="34" charset="-128"/>
                <a:cs typeface="+mn-cs"/>
              </a:rPr>
              <a:t>Founded means that “a review of the facts shows by a preponderance of the evidence that child abuse and/or neglect has occurred.” (Department</a:t>
            </a:r>
            <a:r>
              <a:rPr lang="en-US" sz="1200" kern="1200" baseline="0" dirty="0" smtClean="0">
                <a:solidFill>
                  <a:schemeClr val="tx1"/>
                </a:solidFill>
                <a:latin typeface="Arial" charset="0"/>
                <a:ea typeface="ＭＳ Ｐゴシック" pitchFamily="34" charset="-128"/>
                <a:cs typeface="+mn-cs"/>
              </a:rPr>
              <a:t> of Social Services)</a:t>
            </a:r>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pitchFamily="34" charset="-128"/>
                <a:cs typeface="+mn-cs"/>
              </a:rPr>
              <a:t>“Abuse and Neglect” includes: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Medical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Mental abuse/neglect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Sexual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Substance exposed infants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Failure to thrive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Invalid</a:t>
            </a:r>
          </a:p>
        </p:txBody>
      </p:sp>
      <p:sp>
        <p:nvSpPr>
          <p:cNvPr id="4" name="Slide Number Placeholder 3"/>
          <p:cNvSpPr>
            <a:spLocks noGrp="1"/>
          </p:cNvSpPr>
          <p:nvPr>
            <p:ph type="sldNum" sz="quarter" idx="10"/>
          </p:nvPr>
        </p:nvSpPr>
        <p:spPr/>
        <p:txBody>
          <a:bodyPr/>
          <a:lstStyle/>
          <a:p>
            <a:fld id="{6A658F48-649A-4ACA-B9D0-7A23C3D05EF7}" type="slidenum">
              <a:rPr lang="en-US" smtClean="0"/>
              <a:t>28</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12" charset="-128"/>
                <a:cs typeface="ＭＳ Ｐゴシック" pitchFamily="-112" charset="-128"/>
              </a:rPr>
              <a:t>An </a:t>
            </a:r>
            <a:r>
              <a:rPr lang="en-US" sz="1200" b="1" kern="1200" baseline="0" dirty="0" smtClean="0">
                <a:solidFill>
                  <a:schemeClr val="tx1"/>
                </a:solidFill>
                <a:latin typeface="Arial" charset="0"/>
                <a:ea typeface="ＭＳ Ｐゴシック" pitchFamily="-112" charset="-128"/>
                <a:cs typeface="ＭＳ Ｐゴシック" pitchFamily="-112" charset="-128"/>
              </a:rPr>
              <a:t>incident </a:t>
            </a:r>
            <a:r>
              <a:rPr lang="en-US" sz="1200" kern="1200" baseline="0" dirty="0" smtClean="0">
                <a:solidFill>
                  <a:schemeClr val="tx1"/>
                </a:solidFill>
                <a:latin typeface="Arial" charset="0"/>
                <a:ea typeface="ＭＳ Ｐゴシック" pitchFamily="-112" charset="-128"/>
                <a:cs typeface="ＭＳ Ｐゴシック" pitchFamily="-112" charset="-128"/>
              </a:rPr>
              <a:t>is an event that may involve one or more offenses. An incident also may involve one or more students and may result in one or more disciplinary outcomes. An </a:t>
            </a:r>
            <a:r>
              <a:rPr lang="en-US" sz="1200" b="1" kern="1200" baseline="0" dirty="0" smtClean="0">
                <a:solidFill>
                  <a:schemeClr val="tx1"/>
                </a:solidFill>
                <a:latin typeface="Arial" charset="0"/>
                <a:ea typeface="ＭＳ Ｐゴシック" pitchFamily="-112" charset="-128"/>
                <a:cs typeface="ＭＳ Ｐゴシック" pitchFamily="-112" charset="-128"/>
              </a:rPr>
              <a:t>offense </a:t>
            </a:r>
            <a:r>
              <a:rPr lang="en-US" sz="1200" kern="1200" baseline="0" dirty="0" smtClean="0">
                <a:solidFill>
                  <a:schemeClr val="tx1"/>
                </a:solidFill>
                <a:latin typeface="Arial" charset="0"/>
                <a:ea typeface="ＭＳ Ｐゴシック" pitchFamily="-112" charset="-128"/>
                <a:cs typeface="ＭＳ Ｐゴシック" pitchFamily="-112" charset="-128"/>
              </a:rPr>
              <a:t>is the problem behavior exhibited by the student(s). Nearly 130 offense codes are used to report different behaviors. Each offense has a unique code and a specific definition.</a:t>
            </a:r>
          </a:p>
          <a:p>
            <a:endParaRPr lang="en-US" sz="1200" kern="1200" baseline="0" dirty="0" smtClean="0">
              <a:solidFill>
                <a:schemeClr val="tx1"/>
              </a:solidFill>
              <a:latin typeface="Arial" charset="0"/>
            </a:endParaRPr>
          </a:p>
          <a:p>
            <a:r>
              <a:rPr lang="en-US" sz="1200" kern="1200" baseline="0" dirty="0" smtClean="0">
                <a:solidFill>
                  <a:schemeClr val="tx1"/>
                </a:solidFill>
                <a:latin typeface="Arial" charset="0"/>
                <a:ea typeface="ＭＳ Ｐゴシック" pitchFamily="-112" charset="-128"/>
                <a:cs typeface="ＭＳ Ｐゴシック" pitchFamily="-112" charset="-128"/>
              </a:rPr>
              <a:t>The process of collecting and reporting DCV data begins within individual schools when incidents occur that violate the local code of student conduct. It is the responsibility of the school administrator to determine the appropriate offense code to be reported, based on the offense definition. Information is recorded about the incident, the student offenders, and the disciplinary outcomes. The school division is responsible for reporting DCV data to the VDOE. School divisions choose to submit DCV data using one of two available methods: (1) submission of a tab delimited electronic file, or (2) use of a Web-based data submission application. School divisions using the first method collect and maintain discipline data in their own information systems and upload an electronic file to the VDOE. School divisions using the second method may enter school division and school level data manually and directly into the VDOE database using the Web-based data collection application. A school division may select and use only one of the two methods available for data submission.</a:t>
            </a:r>
          </a:p>
          <a:p>
            <a:endParaRPr lang="en-US" sz="1200" kern="1200" baseline="0" dirty="0" smtClean="0">
              <a:solidFill>
                <a:schemeClr val="tx1"/>
              </a:solidFill>
              <a:latin typeface="Arial" charset="0"/>
              <a:ea typeface="ＭＳ Ｐゴシック" pitchFamily="-112" charset="-128"/>
              <a:cs typeface="ＭＳ Ｐゴシック" pitchFamily="-112" charset="-128"/>
            </a:endParaRPr>
          </a:p>
          <a:p>
            <a:r>
              <a:rPr lang="en-US" sz="1200" b="1" kern="1200" baseline="0" dirty="0" smtClean="0">
                <a:solidFill>
                  <a:schemeClr val="tx1"/>
                </a:solidFill>
                <a:latin typeface="Arial" charset="0"/>
                <a:ea typeface="ＭＳ Ｐゴシック" pitchFamily="-112" charset="-128"/>
                <a:cs typeface="ＭＳ Ｐゴシック" pitchFamily="-112" charset="-128"/>
              </a:rPr>
              <a:t>Altercations</a:t>
            </a:r>
            <a:r>
              <a:rPr lang="en-US" sz="1200" kern="1200" baseline="0" dirty="0" smtClean="0">
                <a:solidFill>
                  <a:schemeClr val="tx1"/>
                </a:solidFill>
                <a:latin typeface="Arial" charset="0"/>
                <a:ea typeface="ＭＳ Ｐゴシック" pitchFamily="-112" charset="-128"/>
                <a:cs typeface="ＭＳ Ｐゴシック" pitchFamily="-112" charset="-128"/>
              </a:rPr>
              <a:t>: Confrontation, tussle, or verbal/physical aggression that does not result in injury</a:t>
            </a:r>
          </a:p>
          <a:p>
            <a:r>
              <a:rPr lang="en-US" sz="1200" b="1" kern="1200" baseline="0" dirty="0" smtClean="0">
                <a:solidFill>
                  <a:schemeClr val="tx1"/>
                </a:solidFill>
                <a:latin typeface="Arial" charset="0"/>
              </a:rPr>
              <a:t>Battery against a Student without a weapon</a:t>
            </a:r>
            <a:r>
              <a:rPr lang="en-US" sz="1200" kern="1200" baseline="0" dirty="0" smtClean="0">
                <a:solidFill>
                  <a:schemeClr val="tx1"/>
                </a:solidFill>
                <a:latin typeface="Arial" charset="0"/>
              </a:rPr>
              <a:t>: an actual offensive and intentional touching or striking of a student against his or her will, or mutual participation in a fight that intentionally causes bodily harm without the use of a firearm or weapon</a:t>
            </a:r>
          </a:p>
          <a:p>
            <a:r>
              <a:rPr lang="en-US" sz="1200" b="1" kern="1200" baseline="0" dirty="0" smtClean="0">
                <a:solidFill>
                  <a:schemeClr val="tx1"/>
                </a:solidFill>
                <a:latin typeface="Arial" charset="0"/>
              </a:rPr>
              <a:t>Bullying</a:t>
            </a:r>
            <a:r>
              <a:rPr lang="en-US" sz="1200" kern="1200" baseline="0" dirty="0" smtClean="0">
                <a:solidFill>
                  <a:schemeClr val="tx1"/>
                </a:solidFill>
                <a:latin typeface="Arial" charset="0"/>
              </a:rPr>
              <a:t>: Using repeated negative behaviors intended to frighten or cause harm.  These may include, but are not limited to, verbal or written threats or physical harm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rPr>
              <a:t>Drug Violations</a:t>
            </a:r>
            <a:r>
              <a:rPr lang="en-US" sz="1200" kern="1200" baseline="0" dirty="0" smtClean="0">
                <a:solidFill>
                  <a:schemeClr val="tx1"/>
                </a:solidFill>
                <a:latin typeface="Arial" charset="0"/>
              </a:rPr>
              <a:t>: Includes: </a:t>
            </a:r>
            <a:r>
              <a:rPr lang="en-US" sz="1200" i="1" u="sng" kern="1200" baseline="0" dirty="0" smtClean="0">
                <a:solidFill>
                  <a:schemeClr val="tx1"/>
                </a:solidFill>
                <a:latin typeface="Arial" charset="0"/>
              </a:rPr>
              <a:t>Schedule I &amp; II, Anabolic Steroid, Marijuana Use/Possession </a:t>
            </a:r>
            <a:r>
              <a:rPr lang="en-US" sz="1200" kern="1200" baseline="0" dirty="0" smtClean="0">
                <a:solidFill>
                  <a:schemeClr val="tx1"/>
                </a:solidFill>
                <a:latin typeface="Arial" charset="0"/>
              </a:rPr>
              <a:t>(Violation of laws or ordinances prohibiting the manufacture, transportation, possession or consumption of marijuana, schedule I &amp; II drugs, and anabolic Steroid-Use.  Suspicion of being under the influence of marijuana may be included), </a:t>
            </a:r>
            <a:r>
              <a:rPr lang="en-US" sz="1200" i="1" u="sng" kern="1200" baseline="0" dirty="0" smtClean="0">
                <a:solidFill>
                  <a:schemeClr val="tx1"/>
                </a:solidFill>
                <a:latin typeface="Arial" charset="0"/>
              </a:rPr>
              <a:t>Look-alikes Use/Possession </a:t>
            </a:r>
            <a:r>
              <a:rPr lang="en-US" sz="1200" kern="1200" baseline="0" dirty="0" smtClean="0">
                <a:solidFill>
                  <a:schemeClr val="tx1"/>
                </a:solidFill>
                <a:latin typeface="Arial" charset="0"/>
              </a:rPr>
              <a:t>(Unlawfully using, cultivating, manufacturing, purchasing, possessing, transporting, or importing any substances represented as drug look-alikes),  </a:t>
            </a:r>
            <a:r>
              <a:rPr lang="en-US" sz="1200" i="1" u="sng" kern="1200" baseline="0" dirty="0" smtClean="0">
                <a:solidFill>
                  <a:schemeClr val="tx1"/>
                </a:solidFill>
                <a:latin typeface="Arial" charset="0"/>
              </a:rPr>
              <a:t>Inhalants</a:t>
            </a:r>
            <a:r>
              <a:rPr lang="en-US" sz="1200" kern="1200" baseline="0" dirty="0" smtClean="0">
                <a:solidFill>
                  <a:schemeClr val="tx1"/>
                </a:solidFill>
                <a:latin typeface="Arial" charset="0"/>
              </a:rPr>
              <a:t> (Unlawfully using, cultivating, manufacturing, purchasing, possessing, transporting, or importing any inhalants), </a:t>
            </a:r>
            <a:r>
              <a:rPr lang="en-US" sz="1200" i="1" u="sng" kern="1200" baseline="0" dirty="0" smtClean="0">
                <a:solidFill>
                  <a:schemeClr val="tx1"/>
                </a:solidFill>
                <a:latin typeface="Arial" charset="0"/>
              </a:rPr>
              <a:t>Prescription Theft/Attempted Theft </a:t>
            </a:r>
            <a:r>
              <a:rPr lang="en-US" sz="1200" kern="1200" baseline="0" dirty="0" smtClean="0">
                <a:solidFill>
                  <a:schemeClr val="tx1"/>
                </a:solidFill>
                <a:latin typeface="Arial" charset="0"/>
              </a:rPr>
              <a:t>(Unlawfully possessing or attempting to take possession of drugs prescribed for another), </a:t>
            </a:r>
            <a:r>
              <a:rPr lang="en-US" sz="1200" i="1" u="sng" kern="1200" baseline="0" dirty="0" smtClean="0">
                <a:solidFill>
                  <a:schemeClr val="tx1"/>
                </a:solidFill>
                <a:latin typeface="Arial" charset="0"/>
              </a:rPr>
              <a:t>Schedule I &amp; II, Anabolic Steroid, Marijuana Sale/Distribution </a:t>
            </a:r>
            <a:r>
              <a:rPr lang="en-US" sz="1200" kern="1200" baseline="0" dirty="0" smtClean="0">
                <a:solidFill>
                  <a:schemeClr val="tx1"/>
                </a:solidFill>
                <a:latin typeface="Arial" charset="0"/>
              </a:rPr>
              <a:t>(Unlawfully possessing with the intent to distribute, sell or solicit any Schedule I or II drug, marijuana or anabolic steroid),  </a:t>
            </a:r>
            <a:r>
              <a:rPr lang="en-US" sz="1200" i="1" u="sng" kern="1200" baseline="0" dirty="0" smtClean="0">
                <a:solidFill>
                  <a:schemeClr val="tx1"/>
                </a:solidFill>
                <a:latin typeface="Arial" charset="0"/>
              </a:rPr>
              <a:t>Schedule III-IV Use/Possession/Sale/Distribution/Paraphernalia Possession </a:t>
            </a:r>
            <a:r>
              <a:rPr lang="en-US" sz="1200" kern="1200" baseline="0" dirty="0" smtClean="0">
                <a:solidFill>
                  <a:schemeClr val="tx1"/>
                </a:solidFill>
                <a:latin typeface="Arial" charset="0"/>
              </a:rPr>
              <a:t>(Unlawfully using or possessing with the intent to distribute, sell or solicit any controlled drug or narcotic substance not specified in previous drug categories.  Having equipment (paraphernalia) for use in consuming illegal drugs in one’s pocket, bag, car or locker</a:t>
            </a:r>
          </a:p>
          <a:p>
            <a:r>
              <a:rPr lang="en-US" sz="1200" b="1" kern="1200" baseline="0" dirty="0" smtClean="0">
                <a:solidFill>
                  <a:schemeClr val="tx1"/>
                </a:solidFill>
                <a:latin typeface="Arial" charset="0"/>
              </a:rPr>
              <a:t>Fighting Without Injury</a:t>
            </a:r>
            <a:r>
              <a:rPr lang="en-US" sz="1200" kern="1200" baseline="0" dirty="0" smtClean="0">
                <a:solidFill>
                  <a:schemeClr val="tx1"/>
                </a:solidFill>
                <a:latin typeface="Arial" charset="0"/>
              </a:rPr>
              <a:t>: Mutual participation in a fight involving physical violence, where there are no or minor injuries.  These may include, but not be limited to, the following: scrape on the body (e.g., knee, elbow, hand) or minor bruising</a:t>
            </a:r>
          </a:p>
          <a:p>
            <a:r>
              <a:rPr lang="en-US" sz="1200" b="1" kern="1200" baseline="0" dirty="0" smtClean="0">
                <a:solidFill>
                  <a:schemeClr val="tx1"/>
                </a:solidFill>
                <a:latin typeface="Arial" charset="0"/>
              </a:rPr>
              <a:t>Gang Activity</a:t>
            </a:r>
            <a:r>
              <a:rPr lang="en-US" sz="1200" kern="1200" baseline="0" dirty="0" smtClean="0">
                <a:solidFill>
                  <a:schemeClr val="tx1"/>
                </a:solidFill>
                <a:latin typeface="Arial" charset="0"/>
              </a:rPr>
              <a:t>: Street gang means any ongoing organization, association, or group of three or more persons, whether formal or informal, that has as one of its primary objectives or activities to commit one or more criminal or non-criminal gang activities.  This includes articles of clothing that symbolize association, rituals or activities identified by groups of students.</a:t>
            </a:r>
          </a:p>
          <a:p>
            <a:r>
              <a:rPr lang="en-US" sz="1200" b="1" kern="1200" baseline="0" dirty="0" smtClean="0">
                <a:solidFill>
                  <a:schemeClr val="tx1"/>
                </a:solidFill>
                <a:latin typeface="Arial" charset="0"/>
              </a:rPr>
              <a:t>Harassment</a:t>
            </a:r>
            <a:r>
              <a:rPr lang="en-US" sz="1200" kern="1200" baseline="0" dirty="0" smtClean="0">
                <a:solidFill>
                  <a:schemeClr val="tx1"/>
                </a:solidFill>
                <a:latin typeface="Arial" charset="0"/>
              </a:rPr>
              <a:t>: Repeatedly annoying or attacking a student or a group of students or other personnel which creates an intimidating or hostile educational or work environment</a:t>
            </a:r>
          </a:p>
          <a:p>
            <a:r>
              <a:rPr lang="en-US" sz="1200" b="1" kern="1200" baseline="0" dirty="0" smtClean="0">
                <a:solidFill>
                  <a:schemeClr val="tx1"/>
                </a:solidFill>
                <a:latin typeface="Arial" charset="0"/>
              </a:rPr>
              <a:t>Offensive Sexual Touching/All</a:t>
            </a:r>
            <a:r>
              <a:rPr lang="en-US" sz="1200" kern="1200" baseline="0" dirty="0" smtClean="0">
                <a:solidFill>
                  <a:schemeClr val="tx1"/>
                </a:solidFill>
                <a:latin typeface="Arial" charset="0"/>
              </a:rPr>
              <a:t>: Improper physical contact against a staff/student that is offensive, undesirable and/or unwanted as determined by the victim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rPr>
              <a:t>Other Weapons, and Explosive Devices</a:t>
            </a:r>
            <a:r>
              <a:rPr lang="en-US" sz="1200" kern="1200" baseline="0" dirty="0" smtClean="0">
                <a:solidFill>
                  <a:schemeClr val="tx1"/>
                </a:solidFill>
                <a:latin typeface="Arial" charset="0"/>
              </a:rPr>
              <a:t>: Includes: </a:t>
            </a:r>
            <a:r>
              <a:rPr lang="en-US" sz="1200" i="1" u="sng" kern="1200" baseline="0" dirty="0" smtClean="0">
                <a:solidFill>
                  <a:schemeClr val="tx1"/>
                </a:solidFill>
                <a:latin typeface="Arial" charset="0"/>
              </a:rPr>
              <a:t>Weapon 3</a:t>
            </a:r>
            <a:r>
              <a:rPr lang="en-US" sz="1200" kern="1200" baseline="0" dirty="0" smtClean="0">
                <a:solidFill>
                  <a:schemeClr val="tx1"/>
                </a:solidFill>
                <a:latin typeface="Arial" charset="0"/>
              </a:rPr>
              <a:t> (Expels a Projectile – Possessing or bringing to school or a school-sponsored event any weapon designed to expel a projectile or that may readily be converted or modified manufactured guns to expel a projectile by the action of an explosive device), </a:t>
            </a:r>
            <a:r>
              <a:rPr lang="en-US" sz="1200" i="1" u="sng" kern="1200" baseline="0" dirty="0" smtClean="0">
                <a:solidFill>
                  <a:schemeClr val="tx1"/>
                </a:solidFill>
                <a:latin typeface="Arial" charset="0"/>
              </a:rPr>
              <a:t>Weapon 4</a:t>
            </a:r>
            <a:r>
              <a:rPr lang="en-US" sz="1200" kern="1200" baseline="0" dirty="0" smtClean="0">
                <a:solidFill>
                  <a:schemeClr val="tx1"/>
                </a:solidFill>
                <a:latin typeface="Arial" charset="0"/>
              </a:rPr>
              <a:t> (Knife – Possessing or bringing to school or a school-sponsored event any sharp-edged instrument that is classified as a knife with a blade of three-inches or more), </a:t>
            </a:r>
            <a:r>
              <a:rPr lang="en-US" sz="1200" i="1" u="sng" kern="1200" baseline="0" dirty="0" smtClean="0">
                <a:solidFill>
                  <a:schemeClr val="tx1"/>
                </a:solidFill>
                <a:latin typeface="Arial" charset="0"/>
              </a:rPr>
              <a:t>Weapon 5 </a:t>
            </a:r>
            <a:r>
              <a:rPr lang="en-US" sz="1200" kern="1200" baseline="0" dirty="0" smtClean="0">
                <a:solidFill>
                  <a:schemeClr val="tx1"/>
                </a:solidFill>
                <a:latin typeface="Arial" charset="0"/>
              </a:rPr>
              <a:t>(Other Firearms - Possessing or bringing any other weapon that will, is designed to, expel a projectile by the action of an explosive to school or a school event. This includes firearms not mentioned in other categories (operable or inoperable, loaded or unloaded) such as, but not limited to a zip or starter gun), </a:t>
            </a:r>
            <a:r>
              <a:rPr lang="en-US" sz="1200" i="1" u="sng" kern="1200" baseline="0" dirty="0" smtClean="0">
                <a:solidFill>
                  <a:schemeClr val="tx1"/>
                </a:solidFill>
                <a:latin typeface="Arial" charset="0"/>
              </a:rPr>
              <a:t>Weapon 6</a:t>
            </a:r>
            <a:r>
              <a:rPr lang="en-US" sz="1200" kern="1200" baseline="0" dirty="0" smtClean="0">
                <a:solidFill>
                  <a:schemeClr val="tx1"/>
                </a:solidFill>
                <a:latin typeface="Arial" charset="0"/>
              </a:rPr>
              <a:t> (Other Weapon – Possessing or bringing any weapon, instrument, or object that is designed to or may readily be converted to inflict harm on another person to school or a school event – i.e. golf club, baseball bat, chains, nunchakus, or Billy club), </a:t>
            </a:r>
            <a:r>
              <a:rPr lang="en-US" sz="1200" i="1" u="sng" kern="1200" baseline="0" dirty="0" smtClean="0">
                <a:solidFill>
                  <a:schemeClr val="tx1"/>
                </a:solidFill>
                <a:latin typeface="Arial" charset="0"/>
              </a:rPr>
              <a:t>Pneumatic weapon </a:t>
            </a:r>
            <a:r>
              <a:rPr lang="en-US" sz="1200" kern="1200" baseline="0" dirty="0" smtClean="0">
                <a:solidFill>
                  <a:schemeClr val="tx1"/>
                </a:solidFill>
                <a:latin typeface="Arial" charset="0"/>
              </a:rPr>
              <a:t>(Possessing or bringing any pneumatic gun or rifle that is air powered to school or a school event. A pneumatic gun or rifle includes a BB, paint ball or pellet gun), </a:t>
            </a:r>
            <a:r>
              <a:rPr lang="en-US" sz="1200" i="1" u="sng" kern="1200" baseline="0" dirty="0" smtClean="0">
                <a:solidFill>
                  <a:schemeClr val="tx1"/>
                </a:solidFill>
                <a:latin typeface="Arial" charset="0"/>
              </a:rPr>
              <a:t>Explosive Device </a:t>
            </a:r>
            <a:r>
              <a:rPr lang="en-US" sz="1200" kern="1200" baseline="0" dirty="0" smtClean="0">
                <a:solidFill>
                  <a:schemeClr val="tx1"/>
                </a:solidFill>
                <a:latin typeface="Arial" charset="0"/>
              </a:rPr>
              <a:t>(Possessing or representing any weapon that explodes or is designed to or may readily be converted to explode)</a:t>
            </a:r>
          </a:p>
          <a:p>
            <a:r>
              <a:rPr lang="en-US" sz="1200" b="1" kern="1200" baseline="0" dirty="0" smtClean="0">
                <a:solidFill>
                  <a:schemeClr val="tx1"/>
                </a:solidFill>
                <a:latin typeface="Arial" charset="0"/>
              </a:rPr>
              <a:t>Threat</a:t>
            </a:r>
            <a:r>
              <a:rPr lang="en-US" sz="1200" kern="1200" baseline="0" dirty="0" smtClean="0">
                <a:solidFill>
                  <a:schemeClr val="tx1"/>
                </a:solidFill>
                <a:latin typeface="Arial" charset="0"/>
              </a:rPr>
              <a:t>: Unlawfully placing a staff member/student in fear of bodily harm through physical, verbal, written or electronic threats without displaying a weapon or subjecting the person to actual physical attack. Considers age, developmentally appropriate behavior and disability status before use</a:t>
            </a:r>
          </a:p>
          <a:p>
            <a:r>
              <a:rPr lang="en-US" sz="1200" kern="1200" baseline="0" dirty="0" smtClean="0">
                <a:solidFill>
                  <a:schemeClr val="tx1"/>
                </a:solidFill>
                <a:latin typeface="Arial" charset="0"/>
              </a:rPr>
              <a:t>Vandalism: Willfully and/or maliciously destroying, damaging or defacing public or private property without the consent of the owner or the person having custody or control of it. This category includes graffiti.</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29</a:t>
            </a:fld>
            <a:endParaRPr lang="en-US"/>
          </a:p>
        </p:txBody>
      </p:sp>
    </p:spTree>
    <p:extLst>
      <p:ext uri="{BB962C8B-B14F-4D97-AF65-F5344CB8AC3E}">
        <p14:creationId xmlns:p14="http://schemas.microsoft.com/office/powerpoint/2010/main" val="3637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2012 stepping stones report is most recent available &amp; the most recent data it has is 2010)</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30</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31</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the link and click on Crime</a:t>
            </a:r>
            <a:r>
              <a:rPr lang="en-US" baseline="0" dirty="0" smtClean="0"/>
              <a:t> Mapping</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32</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Charlottesville</a:t>
            </a:r>
            <a:r>
              <a:rPr lang="en-US" baseline="0" dirty="0" smtClean="0"/>
              <a:t> in 2010 it was 20%</a:t>
            </a:r>
          </a:p>
          <a:p>
            <a:r>
              <a:rPr lang="en-US" baseline="0" dirty="0" smtClean="0"/>
              <a:t>(The 2011 report did not include Albemarle)</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8</a:t>
            </a:fld>
            <a:endParaRPr lang="en-US"/>
          </a:p>
        </p:txBody>
      </p:sp>
    </p:spTree>
    <p:extLst>
      <p:ext uri="{BB962C8B-B14F-4D97-AF65-F5344CB8AC3E}">
        <p14:creationId xmlns:p14="http://schemas.microsoft.com/office/powerpoint/2010/main" val="93026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34</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Traffic-related air pollution is a major cause of unhealthy air quality, especially in urban areas. Many health problems have been linked to exposure to traffic-related air pollution. The closer your home or school is to a major highway, the more likely you and your family are to be exposed to traffic-related air pollution.</a:t>
            </a:r>
            <a:r>
              <a:rPr lang="en-US" dirty="0"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35</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Traffic-related air pollution is a major cause of unhealthy air quality, especially in urban areas. Many health problems have been linked to exposure to traffic-related air pollution. </a:t>
            </a:r>
            <a:r>
              <a:rPr lang="en-US" sz="1200" b="0" i="0" u="none" strike="noStrike" kern="1200" smtClean="0">
                <a:solidFill>
                  <a:schemeClr val="tx1"/>
                </a:solidFill>
                <a:effectLst/>
                <a:latin typeface="+mn-lt"/>
                <a:ea typeface="+mn-ea"/>
                <a:cs typeface="+mn-cs"/>
              </a:rPr>
              <a:t>The closer your home or school is to a major highway, the more likely you and your family are to be exposed to traffic-related air pollution.</a:t>
            </a:r>
            <a:r>
              <a:rPr lang="en-US"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36</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ozone # days exceed =</a:t>
            </a:r>
            <a:r>
              <a:rPr lang="en-US" baseline="0" dirty="0" smtClean="0"/>
              <a:t> </a:t>
            </a:r>
            <a:r>
              <a:rPr lang="en-US" dirty="0" smtClean="0"/>
              <a:t>1.97</a:t>
            </a:r>
          </a:p>
          <a:p>
            <a:r>
              <a:rPr lang="en-US" dirty="0" smtClean="0"/>
              <a:t>US ozone # days exceed = 1.59</a:t>
            </a:r>
          </a:p>
          <a:p>
            <a:r>
              <a:rPr lang="en-US" dirty="0" smtClean="0"/>
              <a:t>VA PM2.5 # days exceed = 1.35</a:t>
            </a:r>
          </a:p>
          <a:p>
            <a:r>
              <a:rPr lang="en-US" dirty="0" smtClean="0"/>
              <a:t>US PM2.5 # days exceed = 4.17</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37</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Colors correspond to the watershed</a:t>
            </a:r>
            <a:r>
              <a:rPr lang="en-US" baseline="0" dirty="0" smtClean="0"/>
              <a:t> for the river listed</a:t>
            </a:r>
          </a:p>
          <a:p>
            <a:r>
              <a:rPr lang="en-US" baseline="0" dirty="0" smtClean="0"/>
              <a:t>Reservoirs are shown in blue</a:t>
            </a:r>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40</a:t>
            </a:fld>
            <a:endParaRPr lang="en-US"/>
          </a:p>
        </p:txBody>
      </p:sp>
    </p:spTree>
    <p:extLst>
      <p:ext uri="{BB962C8B-B14F-4D97-AF65-F5344CB8AC3E}">
        <p14:creationId xmlns:p14="http://schemas.microsoft.com/office/powerpoint/2010/main" val="3950406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41</a:t>
            </a:fld>
            <a:endParaRPr lang="en-US"/>
          </a:p>
        </p:txBody>
      </p:sp>
    </p:spTree>
    <p:extLst>
      <p:ext uri="{BB962C8B-B14F-4D97-AF65-F5344CB8AC3E}">
        <p14:creationId xmlns:p14="http://schemas.microsoft.com/office/powerpoint/2010/main" val="703835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a:t>
            </a:r>
            <a:r>
              <a:rPr lang="en-US" dirty="0" err="1" smtClean="0"/>
              <a:t>Cville’s</a:t>
            </a:r>
            <a:r>
              <a:rPr lang="en-US" dirty="0" smtClean="0"/>
              <a:t> reports http://www.charlottesville.org/home/showdocument?id=33231</a:t>
            </a:r>
          </a:p>
          <a:p>
            <a:endParaRPr lang="en-US" dirty="0" smtClean="0"/>
          </a:p>
          <a:p>
            <a:r>
              <a:rPr lang="en-US" dirty="0" smtClean="0"/>
              <a:t>Link to </a:t>
            </a:r>
            <a:r>
              <a:rPr lang="en-US" dirty="0" err="1" smtClean="0"/>
              <a:t>Albe</a:t>
            </a:r>
            <a:r>
              <a:rPr lang="en-US" dirty="0" smtClean="0"/>
              <a:t> reports http://www.serviceauthority.org/watersupply.html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42</a:t>
            </a:fld>
            <a:endParaRPr lang="en-US"/>
          </a:p>
        </p:txBody>
      </p:sp>
    </p:spTree>
    <p:extLst>
      <p:ext uri="{BB962C8B-B14F-4D97-AF65-F5344CB8AC3E}">
        <p14:creationId xmlns:p14="http://schemas.microsoft.com/office/powerpoint/2010/main" val="1064371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a:t>
            </a:r>
            <a:r>
              <a:rPr lang="en-US" dirty="0" err="1" smtClean="0"/>
              <a:t>Cville’s</a:t>
            </a:r>
            <a:r>
              <a:rPr lang="en-US" dirty="0" smtClean="0"/>
              <a:t> reports http://www.charlottesville.org/home/showdocument?id=33231</a:t>
            </a:r>
          </a:p>
          <a:p>
            <a:endParaRPr lang="en-US" dirty="0" smtClean="0"/>
          </a:p>
          <a:p>
            <a:r>
              <a:rPr lang="en-US" dirty="0" smtClean="0"/>
              <a:t>Link to </a:t>
            </a:r>
            <a:r>
              <a:rPr lang="en-US" dirty="0" err="1" smtClean="0"/>
              <a:t>Albe</a:t>
            </a:r>
            <a:r>
              <a:rPr lang="en-US" dirty="0" smtClean="0"/>
              <a:t> reports http://www.serviceauthority.org/watersupply.html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43</a:t>
            </a:fld>
            <a:endParaRPr lang="en-US"/>
          </a:p>
        </p:txBody>
      </p:sp>
    </p:spTree>
    <p:extLst>
      <p:ext uri="{BB962C8B-B14F-4D97-AF65-F5344CB8AC3E}">
        <p14:creationId xmlns:p14="http://schemas.microsoft.com/office/powerpoint/2010/main" val="106437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14</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dirty="0" smtClean="0"/>
              <a:t>CAT has 11 bus routes</a:t>
            </a:r>
            <a:r>
              <a:rPr lang="en-US" baseline="0" dirty="0" smtClean="0"/>
              <a:t> serving Charlottesville and parts of Albemarle County</a:t>
            </a:r>
          </a:p>
          <a:p>
            <a:r>
              <a:rPr lang="en-US" baseline="0" dirty="0" smtClean="0"/>
              <a:t>UVA’s UTS has 9 bus routes serving the university and areas of Charlottesville and Albemarle surrounding the university</a:t>
            </a:r>
          </a:p>
          <a:p>
            <a:r>
              <a:rPr lang="en-US" baseline="0" dirty="0" smtClean="0"/>
              <a:t>Greene County Transit serves Greene County residents, bringing them to Albemarle and Charlottesville if that is their destination and operates 14 vehicles and works on a demand-response system</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CDC definition of </a:t>
            </a:r>
            <a:r>
              <a:rPr lang="en-US" sz="1200" b="1" i="0" u="none" strike="noStrike" kern="1200" dirty="0" smtClean="0">
                <a:solidFill>
                  <a:schemeClr val="tx1"/>
                </a:solidFill>
                <a:effectLst/>
                <a:latin typeface="+mn-lt"/>
                <a:ea typeface="+mn-ea"/>
                <a:cs typeface="+mn-cs"/>
              </a:rPr>
              <a:t>a public water system</a:t>
            </a:r>
            <a:r>
              <a:rPr lang="en-US" sz="1200" b="0" i="0" u="none" strike="noStrike" kern="1200" dirty="0" smtClean="0">
                <a:solidFill>
                  <a:schemeClr val="tx1"/>
                </a:solidFill>
                <a:effectLst/>
                <a:latin typeface="+mn-lt"/>
                <a:ea typeface="+mn-ea"/>
                <a:cs typeface="+mn-cs"/>
              </a:rPr>
              <a:t>: “A system that provides piped water to the public for human consumption and is regulated under the Safe Drinking Water Act. </a:t>
            </a:r>
          </a:p>
          <a:p>
            <a:r>
              <a:rPr lang="en-US" sz="1200" b="0" i="0" u="none" strike="noStrike" kern="1200" dirty="0" smtClean="0">
                <a:solidFill>
                  <a:schemeClr val="tx1"/>
                </a:solidFill>
                <a:effectLst/>
                <a:latin typeface="+mn-lt"/>
                <a:ea typeface="+mn-ea"/>
                <a:cs typeface="+mn-cs"/>
              </a:rPr>
              <a:t>Such a system must have at least 15 service connections or regularly serve at least 25 persons daily for at least 60 days per year. </a:t>
            </a:r>
          </a:p>
          <a:p>
            <a:r>
              <a:rPr lang="en-US" sz="1200" b="0" i="0" u="none" strike="noStrike" kern="1200" dirty="0" smtClean="0">
                <a:solidFill>
                  <a:schemeClr val="tx1"/>
                </a:solidFill>
                <a:effectLst/>
                <a:latin typeface="+mn-lt"/>
                <a:ea typeface="+mn-ea"/>
                <a:cs typeface="+mn-cs"/>
              </a:rPr>
              <a:t>Each public water system is further classified as either a community water system or a non-community water system”</a:t>
            </a:r>
            <a:r>
              <a:rPr lang="en-US" dirty="0"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44</a:t>
            </a:fld>
            <a:endParaRPr lang="en-US"/>
          </a:p>
        </p:txBody>
      </p:sp>
    </p:spTree>
    <p:extLst>
      <p:ext uri="{BB962C8B-B14F-4D97-AF65-F5344CB8AC3E}">
        <p14:creationId xmlns:p14="http://schemas.microsoft.com/office/powerpoint/2010/main" val="2970169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Staff handwashing including: </a:t>
            </a:r>
          </a:p>
          <a:p>
            <a:pPr marL="742950" lvl="1" indent="-285750">
              <a:buFont typeface="Arial" panose="020B0604020202020204" pitchFamily="34" charset="0"/>
              <a:buChar char="•"/>
            </a:pPr>
            <a:r>
              <a:rPr lang="en-US" dirty="0" smtClean="0"/>
              <a:t>approved water sources, waste water and sewage disposal, handwashing stations, use of proper utensils, dress standards, etc.</a:t>
            </a:r>
          </a:p>
          <a:p>
            <a:pPr marL="285750" indent="-285750">
              <a:buFont typeface="Arial" panose="020B0604020202020204" pitchFamily="34" charset="0"/>
              <a:buChar char="•"/>
            </a:pPr>
            <a:r>
              <a:rPr lang="en-US" dirty="0" smtClean="0"/>
              <a:t>Equipment sanitation, cleaning, and storage</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Safety including the facility, grills, overhead protection, keeping the public at a safe distance from food preparation, etc.</a:t>
            </a:r>
          </a:p>
          <a:p>
            <a:endParaRPr lang="en-US" sz="1000" dirty="0" smtClean="0"/>
          </a:p>
          <a:p>
            <a:pPr marL="285750" indent="-285750">
              <a:buFont typeface="Arial" panose="020B0604020202020204" pitchFamily="34" charset="0"/>
              <a:buChar char="•"/>
            </a:pPr>
            <a:r>
              <a:rPr lang="en-US" dirty="0" smtClean="0"/>
              <a:t>Checking the food source, cooking/reheating/keeping hot food hot, cooling/cold storage, ice storage, food transportation, thermometers, etc.</a:t>
            </a:r>
          </a:p>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46</a:t>
            </a:fld>
            <a:endParaRPr lang="en-US"/>
          </a:p>
        </p:txBody>
      </p:sp>
    </p:spTree>
    <p:extLst>
      <p:ext uri="{BB962C8B-B14F-4D97-AF65-F5344CB8AC3E}">
        <p14:creationId xmlns:p14="http://schemas.microsoft.com/office/powerpoint/2010/main" val="1913198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Food Environment Index ranges from 0 (worst) to 10 (best) and equally weights two indicators of the food environment.</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Limited access to healthy foods estimates the percentage of the population who are low income and do not live close to a grocery store. </a:t>
            </a:r>
          </a:p>
          <a:p>
            <a:pPr marL="685800" lvl="1" indent="-228600">
              <a:buAutoNum type="arabicParenR"/>
            </a:pPr>
            <a:r>
              <a:rPr lang="en-US" sz="1200" b="0" i="0" u="none" strike="noStrike" kern="1200" dirty="0" smtClean="0">
                <a:solidFill>
                  <a:schemeClr val="tx1"/>
                </a:solidFill>
                <a:effectLst/>
                <a:latin typeface="+mn-lt"/>
                <a:ea typeface="+mn-ea"/>
                <a:cs typeface="+mn-cs"/>
              </a:rPr>
              <a:t>Living close to a grocery store is defined differently in rural and </a:t>
            </a:r>
            <a:r>
              <a:rPr lang="en-US" sz="1200" b="0" i="0" u="none" strike="noStrike" kern="1200" dirty="0" err="1" smtClean="0">
                <a:solidFill>
                  <a:schemeClr val="tx1"/>
                </a:solidFill>
                <a:effectLst/>
                <a:latin typeface="+mn-lt"/>
                <a:ea typeface="+mn-ea"/>
                <a:cs typeface="+mn-cs"/>
              </a:rPr>
              <a:t>nonrural</a:t>
            </a:r>
            <a:r>
              <a:rPr lang="en-US" sz="1200" b="0" i="0" u="none" strike="noStrike" kern="1200" dirty="0" smtClean="0">
                <a:solidFill>
                  <a:schemeClr val="tx1"/>
                </a:solidFill>
                <a:effectLst/>
                <a:latin typeface="+mn-lt"/>
                <a:ea typeface="+mn-ea"/>
                <a:cs typeface="+mn-cs"/>
              </a:rPr>
              <a:t> areas; in rural areas, it means living less than 10 miles from a grocery store whereas in </a:t>
            </a:r>
            <a:r>
              <a:rPr lang="en-US" sz="1200" b="0" i="0" u="none" strike="noStrike" kern="1200" dirty="0" err="1" smtClean="0">
                <a:solidFill>
                  <a:schemeClr val="tx1"/>
                </a:solidFill>
                <a:effectLst/>
                <a:latin typeface="+mn-lt"/>
                <a:ea typeface="+mn-ea"/>
                <a:cs typeface="+mn-cs"/>
              </a:rPr>
              <a:t>nonrural</a:t>
            </a:r>
            <a:r>
              <a:rPr lang="en-US" sz="1200" b="0" i="0" u="none" strike="noStrike" kern="1200" dirty="0" smtClean="0">
                <a:solidFill>
                  <a:schemeClr val="tx1"/>
                </a:solidFill>
                <a:effectLst/>
                <a:latin typeface="+mn-lt"/>
                <a:ea typeface="+mn-ea"/>
                <a:cs typeface="+mn-cs"/>
              </a:rPr>
              <a:t> areas, it means less than 1 mile. </a:t>
            </a:r>
          </a:p>
          <a:p>
            <a:pPr marL="685800" lvl="1" indent="-228600">
              <a:buAutoNum type="arabicParenR"/>
            </a:pPr>
            <a:r>
              <a:rPr lang="en-US" sz="1200" b="0" i="0" u="none" strike="noStrike" kern="1200" dirty="0" smtClean="0">
                <a:solidFill>
                  <a:schemeClr val="tx1"/>
                </a:solidFill>
                <a:effectLst/>
                <a:latin typeface="+mn-lt"/>
                <a:ea typeface="+mn-ea"/>
                <a:cs typeface="+mn-cs"/>
              </a:rPr>
              <a:t>Low income is defined as having an annual family income of less than or equal to 200 percent of the federal poverty threshold for the family size.</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Food insecurity estimates the percentage of the population who did not have access to a reliable source of food during the past year. </a:t>
            </a:r>
          </a:p>
          <a:p>
            <a:pPr marL="685800" lvl="1" indent="-228600">
              <a:buAutoNum type="arabicParenR"/>
            </a:pPr>
            <a:r>
              <a:rPr lang="en-US" sz="1200" b="0" i="0" u="none" strike="noStrike" kern="1200" dirty="0" smtClean="0">
                <a:solidFill>
                  <a:schemeClr val="tx1"/>
                </a:solidFill>
                <a:effectLst/>
                <a:latin typeface="+mn-lt"/>
                <a:ea typeface="+mn-ea"/>
                <a:cs typeface="+mn-cs"/>
              </a:rPr>
              <a:t>A 2-stage fixed effect model was created using information from the Community Population Survey, Bureau of Labor Statistics, and American Community Survey.</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50</a:t>
            </a:fld>
            <a:endParaRPr lang="en-US"/>
          </a:p>
        </p:txBody>
      </p:sp>
    </p:spTree>
    <p:extLst>
      <p:ext uri="{BB962C8B-B14F-4D97-AF65-F5344CB8AC3E}">
        <p14:creationId xmlns:p14="http://schemas.microsoft.com/office/powerpoint/2010/main" val="1032836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51</a:t>
            </a:fld>
            <a:endParaRPr lang="en-US"/>
          </a:p>
        </p:txBody>
      </p:sp>
    </p:spTree>
    <p:extLst>
      <p:ext uri="{BB962C8B-B14F-4D97-AF65-F5344CB8AC3E}">
        <p14:creationId xmlns:p14="http://schemas.microsoft.com/office/powerpoint/2010/main" val="1032836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a:t>
            </a:r>
            <a:r>
              <a:rPr lang="en-US" baseline="0" dirty="0" smtClean="0"/>
              <a:t> = 42%</a:t>
            </a:r>
          </a:p>
          <a:p>
            <a:r>
              <a:rPr lang="en-US" baseline="0" dirty="0" smtClean="0"/>
              <a:t>TJHD = 38%</a:t>
            </a:r>
          </a:p>
          <a:p>
            <a:endParaRPr lang="en-US" baseline="0" dirty="0" smtClean="0"/>
          </a:p>
          <a:p>
            <a:r>
              <a:rPr lang="en-US" b="1" dirty="0" smtClean="0"/>
              <a:t>General Program Requirements</a:t>
            </a:r>
          </a:p>
          <a:p>
            <a:r>
              <a:rPr lang="en-US" dirty="0" smtClean="0"/>
              <a:t>In order to qualify for this benefit program, you must be a resident of the state of Virginia and a parent or primary caregiver responsible for a child(</a:t>
            </a:r>
            <a:r>
              <a:rPr lang="en-US" dirty="0" err="1" smtClean="0"/>
              <a:t>ren</a:t>
            </a:r>
            <a:r>
              <a:rPr lang="en-US" dirty="0" smtClean="0"/>
              <a:t>) who attends school (high school or under).</a:t>
            </a:r>
            <a:br>
              <a:rPr lang="en-US" dirty="0" smtClean="0"/>
            </a:br>
            <a:r>
              <a:rPr lang="en-US" dirty="0" smtClean="0"/>
              <a:t/>
            </a:r>
            <a:br>
              <a:rPr lang="en-US" dirty="0" smtClean="0"/>
            </a:br>
            <a:r>
              <a:rPr lang="en-US" dirty="0" smtClean="0"/>
              <a:t>Household Size*Maximum Income Level (Per Year) 1 $21,7752</a:t>
            </a:r>
          </a:p>
        </p:txBody>
      </p:sp>
      <p:sp>
        <p:nvSpPr>
          <p:cNvPr id="4" name="Slide Number Placeholder 3"/>
          <p:cNvSpPr>
            <a:spLocks noGrp="1"/>
          </p:cNvSpPr>
          <p:nvPr>
            <p:ph type="sldNum" sz="quarter" idx="10"/>
          </p:nvPr>
        </p:nvSpPr>
        <p:spPr/>
        <p:txBody>
          <a:bodyPr/>
          <a:lstStyle/>
          <a:p>
            <a:fld id="{7632AA09-02CF-415C-9D2A-E7CCCDE55669}" type="slidenum">
              <a:rPr lang="en-US" smtClean="0"/>
              <a:pPr/>
              <a:t>52</a:t>
            </a:fld>
            <a:endParaRPr lang="en-US"/>
          </a:p>
        </p:txBody>
      </p:sp>
    </p:spTree>
    <p:extLst>
      <p:ext uri="{BB962C8B-B14F-4D97-AF65-F5344CB8AC3E}">
        <p14:creationId xmlns:p14="http://schemas.microsoft.com/office/powerpoint/2010/main" val="2916686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53</a:t>
            </a:fld>
            <a:endParaRPr lang="en-US"/>
          </a:p>
        </p:txBody>
      </p:sp>
    </p:spTree>
    <p:extLst>
      <p:ext uri="{BB962C8B-B14F-4D97-AF65-F5344CB8AC3E}">
        <p14:creationId xmlns:p14="http://schemas.microsoft.com/office/powerpoint/2010/main" val="348020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55</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 vacant = 100%)</a:t>
            </a:r>
          </a:p>
          <a:p>
            <a:r>
              <a:rPr lang="en-US" baseline="0" dirty="0" smtClean="0"/>
              <a:t>Also %’s were rounded to nearest whole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56</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a:t>
            </a:r>
            <a:r>
              <a:rPr lang="en-US" baseline="0" smtClean="0"/>
              <a:t>+ vacant = 100%)</a:t>
            </a:r>
            <a:endParaRPr lang="en-US"/>
          </a:p>
        </p:txBody>
      </p:sp>
      <p:sp>
        <p:nvSpPr>
          <p:cNvPr id="4" name="Slide Number Placeholder 3"/>
          <p:cNvSpPr>
            <a:spLocks noGrp="1"/>
          </p:cNvSpPr>
          <p:nvPr>
            <p:ph type="sldNum" sz="quarter" idx="10"/>
          </p:nvPr>
        </p:nvSpPr>
        <p:spPr/>
        <p:txBody>
          <a:bodyPr/>
          <a:lstStyle/>
          <a:p>
            <a:fld id="{6A658F48-649A-4ACA-B9D0-7A23C3D05EF7}" type="slidenum">
              <a:rPr lang="en-US" smtClean="0"/>
              <a:t>57</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a:t>
            </a:r>
            <a:r>
              <a:rPr lang="en-US" baseline="0" smtClean="0"/>
              <a:t>+ vacant = 100%)</a:t>
            </a:r>
            <a:endParaRPr lang="en-US"/>
          </a:p>
        </p:txBody>
      </p:sp>
      <p:sp>
        <p:nvSpPr>
          <p:cNvPr id="4" name="Slide Number Placeholder 3"/>
          <p:cNvSpPr>
            <a:spLocks noGrp="1"/>
          </p:cNvSpPr>
          <p:nvPr>
            <p:ph type="sldNum" sz="quarter" idx="10"/>
          </p:nvPr>
        </p:nvSpPr>
        <p:spPr/>
        <p:txBody>
          <a:bodyPr/>
          <a:lstStyle/>
          <a:p>
            <a:fld id="{6A658F48-649A-4ACA-B9D0-7A23C3D05EF7}" type="slidenum">
              <a:rPr lang="en-US" smtClean="0"/>
              <a:t>58</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16</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Number and percentage of owner- and renter-occupied housing units having at least one of the following conditions:</a:t>
            </a:r>
            <a:r>
              <a:rPr lang="en-US" dirty="0" smtClean="0"/>
              <a:t> </a:t>
            </a:r>
            <a:r>
              <a:rPr lang="en-US" sz="1200" b="0" i="0" u="none" strike="noStrike" kern="1200" dirty="0" smtClean="0">
                <a:solidFill>
                  <a:schemeClr val="tx1"/>
                </a:solidFill>
                <a:effectLst/>
                <a:latin typeface="+mn-lt"/>
                <a:ea typeface="+mn-ea"/>
                <a:cs typeface="+mn-cs"/>
              </a:rPr>
              <a:t> </a:t>
            </a:r>
          </a:p>
          <a:p>
            <a:pPr marL="228600" indent="-228600">
              <a:buAutoNum type="arabicParenR"/>
            </a:pPr>
            <a:r>
              <a:rPr lang="en-US" sz="1200" b="0" i="0" u="none" strike="noStrike" kern="1200" dirty="0" smtClean="0">
                <a:solidFill>
                  <a:schemeClr val="tx1"/>
                </a:solidFill>
                <a:effectLst/>
                <a:latin typeface="+mn-lt"/>
                <a:ea typeface="+mn-ea"/>
                <a:cs typeface="+mn-cs"/>
              </a:rPr>
              <a:t>lacking complete plumbing facilities,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2) lacking complete kitchen facilities,</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3) with 1.01 or more occupants per room,</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4) selected monthly owner costs as a percentage of household income greater than 30 percent, and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5) gross rent as a percentage of household income greater than 30 percent.</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59</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60</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TJAC</a:t>
            </a:r>
            <a:r>
              <a:rPr lang="en-US" baseline="0" dirty="0" smtClean="0"/>
              <a:t> is doing a survey of homelessness near end of January 2016-check with them near end of Feb/beginning of March for results</a:t>
            </a:r>
            <a:endParaRPr lang="en-US" dirty="0" smtClean="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TJAC</a:t>
            </a:r>
            <a:r>
              <a:rPr lang="en-US" baseline="0" dirty="0" smtClean="0"/>
              <a:t> is doing a survey of homelessness near end of January 2016-check with them near end of Feb/beginning of March for results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TJAC</a:t>
            </a:r>
            <a:r>
              <a:rPr lang="en-US" baseline="0" dirty="0" smtClean="0"/>
              <a:t> is doing a survey of homelessness near end of January 2016-check with them near end of Feb/beginning of March for results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66</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0C90-4593-469B-B75E-56657C16D0F4}" type="slidenum">
              <a:rPr lang="en-US" smtClean="0"/>
              <a:pPr/>
              <a:t>17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2003-human</a:t>
            </a:r>
            <a:r>
              <a:rPr lang="en-US" baseline="0" dirty="0" smtClean="0"/>
              <a:t> rabies case also in northern VA-</a:t>
            </a:r>
            <a:r>
              <a:rPr lang="en-US" dirty="0" smtClean="0"/>
              <a:t>first documented case of human rabies associated with a raccoon rabies virus variant in the United States </a:t>
            </a:r>
          </a:p>
          <a:p>
            <a:r>
              <a:rPr lang="en-US" dirty="0" smtClean="0"/>
              <a:t>http://www.cdc.gov/mmwr/preview/mmwrhtml/mm5245a4.htm </a:t>
            </a:r>
          </a:p>
          <a:p>
            <a:r>
              <a:rPr lang="en-US" dirty="0" smtClean="0"/>
              <a:t>1998-human rabies case in Richmond,</a:t>
            </a:r>
            <a:r>
              <a:rPr lang="en-US" baseline="0" dirty="0" smtClean="0"/>
              <a:t> VA-bat rabies </a:t>
            </a:r>
          </a:p>
          <a:p>
            <a:r>
              <a:rPr lang="en-US" dirty="0" smtClean="0"/>
              <a:t>http://www.cdc.gov/mmwr/preview/mmwrhtml/00056456.htm</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County Health</a:t>
            </a:r>
            <a:r>
              <a:rPr lang="en-US" baseline="0" dirty="0" smtClean="0"/>
              <a:t> Rankings got this data from ACS 5-Year Estimates</a:t>
            </a:r>
          </a:p>
          <a:p>
            <a:r>
              <a:rPr lang="en-US" baseline="0" dirty="0" smtClean="0"/>
              <a:t>Why this is a health factor: </a:t>
            </a:r>
            <a:r>
              <a:rPr lang="en-US" sz="1200" b="0" i="0" u="none" strike="noStrike" kern="1200" dirty="0" smtClean="0">
                <a:solidFill>
                  <a:schemeClr val="tx1"/>
                </a:solidFill>
                <a:effectLst/>
                <a:latin typeface="+mn-lt"/>
                <a:ea typeface="+mn-ea"/>
                <a:cs typeface="+mn-cs"/>
              </a:rPr>
              <a:t>The transportation choices that communities and individuals make have important impacts on health through active living, air quality, and traffic crashes. </a:t>
            </a:r>
            <a:endParaRPr lang="en-US" dirty="0" smtClean="0"/>
          </a:p>
        </p:txBody>
      </p:sp>
      <p:sp>
        <p:nvSpPr>
          <p:cNvPr id="4" name="Slide Number Placeholder 3"/>
          <p:cNvSpPr>
            <a:spLocks noGrp="1"/>
          </p:cNvSpPr>
          <p:nvPr>
            <p:ph type="sldNum" sz="quarter" idx="10"/>
          </p:nvPr>
        </p:nvSpPr>
        <p:spPr/>
        <p:txBody>
          <a:bodyPr/>
          <a:lstStyle/>
          <a:p>
            <a:fld id="{6A658F48-649A-4ACA-B9D0-7A23C3D05EF7}" type="slidenum">
              <a:rPr lang="en-US" smtClean="0"/>
              <a:t>18</a:t>
            </a:fld>
            <a:endParaRPr lang="en-US"/>
          </a:p>
        </p:txBody>
      </p:sp>
    </p:spTree>
    <p:extLst>
      <p:ext uri="{BB962C8B-B14F-4D97-AF65-F5344CB8AC3E}">
        <p14:creationId xmlns:p14="http://schemas.microsoft.com/office/powerpoint/2010/main" val="372521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County Health</a:t>
            </a:r>
            <a:r>
              <a:rPr lang="en-US" baseline="0" dirty="0" smtClean="0"/>
              <a:t> Rankings got this data from ACS 5-Year Estimates</a:t>
            </a:r>
          </a:p>
          <a:p>
            <a:r>
              <a:rPr lang="en-US" baseline="0" dirty="0" smtClean="0"/>
              <a:t>Why this is a health factor: </a:t>
            </a:r>
            <a:r>
              <a:rPr lang="en-US" sz="1200" b="0" i="0" u="none" strike="noStrike" kern="1200" dirty="0" smtClean="0">
                <a:solidFill>
                  <a:schemeClr val="tx1"/>
                </a:solidFill>
                <a:effectLst/>
                <a:latin typeface="+mn-lt"/>
                <a:ea typeface="+mn-ea"/>
                <a:cs typeface="+mn-cs"/>
              </a:rPr>
              <a:t>The transportation choices that communities and individuals make have important impacts on health through active living, air quality, and traffic crashes.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19</a:t>
            </a:fld>
            <a:endParaRPr lang="en-US"/>
          </a:p>
        </p:txBody>
      </p:sp>
    </p:spTree>
    <p:extLst>
      <p:ext uri="{BB962C8B-B14F-4D97-AF65-F5344CB8AC3E}">
        <p14:creationId xmlns:p14="http://schemas.microsoft.com/office/powerpoint/2010/main" val="85117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20</a:t>
            </a:fld>
            <a:endParaRPr lang="en-US"/>
          </a:p>
        </p:txBody>
      </p:sp>
    </p:spTree>
    <p:extLst>
      <p:ext uri="{BB962C8B-B14F-4D97-AF65-F5344CB8AC3E}">
        <p14:creationId xmlns:p14="http://schemas.microsoft.com/office/powerpoint/2010/main" val="85117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21</a:t>
            </a:fld>
            <a:endParaRPr lang="en-US"/>
          </a:p>
        </p:txBody>
      </p:sp>
    </p:spTree>
    <p:extLst>
      <p:ext uri="{BB962C8B-B14F-4D97-AF65-F5344CB8AC3E}">
        <p14:creationId xmlns:p14="http://schemas.microsoft.com/office/powerpoint/2010/main" val="851178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t>2/24/2016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BAAF868-7521-4A01-8C0C-173828142950}" type="slidenum">
              <a:rPr lang="en-US"/>
              <a:pPr/>
              <a:t>‹#›</a:t>
            </a:fld>
            <a:endParaRPr lang="en-US"/>
          </a:p>
        </p:txBody>
      </p:sp>
    </p:spTree>
    <p:extLst>
      <p:ext uri="{BB962C8B-B14F-4D97-AF65-F5344CB8AC3E}">
        <p14:creationId xmlns:p14="http://schemas.microsoft.com/office/powerpoint/2010/main" val="6797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pPr/>
              <a:t>‹#›</a:t>
            </a:fld>
            <a:endParaRPr lang="en-US"/>
          </a:p>
        </p:txBody>
      </p:sp>
    </p:spTree>
    <p:extLst>
      <p:ext uri="{BB962C8B-B14F-4D97-AF65-F5344CB8AC3E}">
        <p14:creationId xmlns:p14="http://schemas.microsoft.com/office/powerpoint/2010/main" val="162588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8C1-804D-4114-8FC1-EEC2FC7D44D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8C1-804D-4114-8FC1-EEC2FC7D44D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t>2/24/2016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t>2/24/2016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t>2/24/2016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harlottesville.org/departments-and-services/departments-h-z/police-department/crime-statistic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healthspace.com/Clients/VDH/TJefferson/web.nsf/home.xsp"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ensus.gov/programs-surveys/acs/methodology.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chart" Target="../charts/chart19.xml"/><Relationship Id="rId7" Type="http://schemas.openxmlformats.org/officeDocument/2006/relationships/diagramColors" Target="../diagrams/colors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chart" Target="../charts/chart22.xml"/><Relationship Id="rId7" Type="http://schemas.openxmlformats.org/officeDocument/2006/relationships/diagramColors" Target="../diagrams/colors7.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cdc.gov/mmwr/preview/mmwrhtml/mm5938a3.htm?s_cid=mm5938a3_w"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mailto:Jillian.Regan@vdh.virginia.gov"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a:latin typeface="+mj-lt"/>
                <a:ea typeface="+mj-ea"/>
                <a:cs typeface="+mj-cs"/>
              </a:rPr>
              <a:t>Albemarle </a:t>
            </a:r>
            <a:r>
              <a:rPr lang="en-US" sz="2200" b="1" dirty="0" smtClean="0">
                <a:latin typeface="+mj-lt"/>
                <a:ea typeface="+mj-ea"/>
                <a:cs typeface="+mj-cs"/>
              </a:rPr>
              <a:t>and </a:t>
            </a:r>
            <a:r>
              <a:rPr lang="en-US" sz="2200" b="1" dirty="0">
                <a:latin typeface="+mj-lt"/>
                <a:ea typeface="+mj-ea"/>
                <a:cs typeface="+mj-cs"/>
              </a:rPr>
              <a:t>Charlottesville</a:t>
            </a:r>
          </a:p>
          <a:p>
            <a:pPr algn="ctr">
              <a:spcBef>
                <a:spcPct val="0"/>
              </a:spcBef>
            </a:pPr>
            <a:r>
              <a:rPr lang="en-US" sz="2200" b="1" dirty="0" smtClean="0">
                <a:latin typeface="+mj-lt"/>
                <a:ea typeface="+mj-ea"/>
                <a:cs typeface="+mj-cs"/>
              </a:rPr>
              <a:t>Community Health Council</a:t>
            </a:r>
            <a:endParaRPr lang="en-US" sz="2200" b="1" dirty="0">
              <a:latin typeface="+mj-lt"/>
              <a:ea typeface="+mj-ea"/>
              <a:cs typeface="+mj-cs"/>
            </a:endParaRPr>
          </a:p>
        </p:txBody>
      </p:sp>
    </p:spTree>
    <p:extLst>
      <p:ext uri="{BB962C8B-B14F-4D97-AF65-F5344CB8AC3E}">
        <p14:creationId xmlns:p14="http://schemas.microsoft.com/office/powerpoint/2010/main" val="27463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2743200" cy="2590800"/>
          </a:xfrm>
        </p:spPr>
        <p:txBody>
          <a:bodyPr>
            <a:normAutofit/>
          </a:bodyPr>
          <a:lstStyle/>
          <a:p>
            <a:r>
              <a:rPr lang="en-US" sz="2900" b="1" dirty="0" smtClean="0"/>
              <a:t>Poverty</a:t>
            </a:r>
            <a:r>
              <a:rPr lang="en-US" sz="3200" dirty="0" smtClean="0"/>
              <a:t/>
            </a:r>
            <a:br>
              <a:rPr lang="en-US" sz="3200" dirty="0" smtClean="0"/>
            </a:br>
            <a:r>
              <a:rPr lang="en-US" sz="2400" dirty="0" smtClean="0"/>
              <a:t>Orange Dot Project/Charlottesville Works Initiative, Albemarle, 2013</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199" y="685800"/>
            <a:ext cx="4438507" cy="5610043"/>
          </a:xfrm>
          <a:prstGeom prst="rect">
            <a:avLst/>
          </a:prstGeom>
        </p:spPr>
      </p:pic>
      <p:sp>
        <p:nvSpPr>
          <p:cNvPr id="7" name="TextBox 1"/>
          <p:cNvSpPr txBox="1"/>
          <p:nvPr/>
        </p:nvSpPr>
        <p:spPr>
          <a:xfrm>
            <a:off x="762000" y="6477001"/>
            <a:ext cx="76962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Greater Charlottesville Area Development Corporation / Charlottesville Works Initiative. Orange Dot 2.0 Report. Published 9-29-2015</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17918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96200" cy="1143000"/>
          </a:xfrm>
        </p:spPr>
        <p:txBody>
          <a:bodyPr>
            <a:normAutofit fontScale="90000"/>
          </a:bodyPr>
          <a:lstStyle/>
          <a:p>
            <a:r>
              <a:rPr lang="fr-FR" sz="3600" b="1" dirty="0" smtClean="0"/>
              <a:t>Medicaid </a:t>
            </a:r>
            <a:r>
              <a:rPr lang="en-US" sz="3600" b="1" dirty="0" smtClean="0"/>
              <a:t>Enrollment</a:t>
            </a:r>
            <a:r>
              <a:rPr lang="fr-FR" sz="3200" dirty="0"/>
              <a:t/>
            </a:r>
            <a:br>
              <a:rPr lang="fr-FR" sz="3200" dirty="0"/>
            </a:br>
            <a:r>
              <a:rPr lang="fr-FR" sz="2800" dirty="0"/>
              <a:t> </a:t>
            </a:r>
            <a:r>
              <a:rPr lang="fr-FR" sz="2800" dirty="0" smtClean="0"/>
              <a:t>Percent of Population </a:t>
            </a:r>
            <a:r>
              <a:rPr lang="en-US" sz="2800" dirty="0" smtClean="0"/>
              <a:t>Enrolled</a:t>
            </a:r>
            <a:r>
              <a:rPr lang="fr-FR" sz="2800" dirty="0" smtClean="0"/>
              <a:t>, State FY 2015</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2133292193"/>
              </p:ext>
            </p:extLst>
          </p:nvPr>
        </p:nvGraphicFramePr>
        <p:xfrm>
          <a:off x="914400" y="1676400"/>
          <a:ext cx="7315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5257800" y="6477001"/>
            <a:ext cx="32004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DSS. Local DSS FY 2015 Profile</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29574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ChangeArrowheads="1"/>
          </p:cNvSpPr>
          <p:nvPr/>
        </p:nvSpPr>
        <p:spPr bwMode="auto">
          <a:xfrm>
            <a:off x="762000" y="16764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3100" b="1" dirty="0">
                <a:solidFill>
                  <a:schemeClr val="tx2"/>
                </a:solidFill>
              </a:rPr>
              <a:t>Section </a:t>
            </a:r>
            <a:r>
              <a:rPr lang="en-US" sz="3100" b="1" dirty="0" smtClean="0">
                <a:solidFill>
                  <a:schemeClr val="tx2"/>
                </a:solidFill>
              </a:rPr>
              <a:t>Two: Strengths and Risks in Our Community</a:t>
            </a:r>
            <a:endParaRPr lang="en-US" sz="3100" b="1" dirty="0">
              <a:solidFill>
                <a:schemeClr val="tx2"/>
              </a:solidFill>
            </a:endParaRPr>
          </a:p>
        </p:txBody>
      </p:sp>
      <p:sp>
        <p:nvSpPr>
          <p:cNvPr id="299012" name="Rectangle 4"/>
          <p:cNvSpPr>
            <a:spLocks noChangeArrowheads="1"/>
          </p:cNvSpPr>
          <p:nvPr/>
        </p:nvSpPr>
        <p:spPr bwMode="auto">
          <a:xfrm>
            <a:off x="1981200" y="3352800"/>
            <a:ext cx="4800600" cy="2286000"/>
          </a:xfrm>
          <a:prstGeom prst="rect">
            <a:avLst/>
          </a:prstGeom>
          <a:solidFill>
            <a:schemeClr val="bg1">
              <a:alpha val="58000"/>
            </a:schemeClr>
          </a:solidFill>
          <a:ln w="9525">
            <a:solidFill>
              <a:schemeClr val="tx1"/>
            </a:solidFill>
            <a:miter lim="800000"/>
            <a:headEnd/>
            <a:tailEnd/>
          </a:ln>
          <a:effectLst/>
        </p:spPr>
        <p:txBody>
          <a:bodyPr/>
          <a:lstStyle/>
          <a:p>
            <a:pPr marL="342900" indent="-342900" algn="ctr">
              <a:spcBef>
                <a:spcPct val="20000"/>
              </a:spcBef>
            </a:pPr>
            <a:r>
              <a:rPr lang="en-US" sz="2200" b="1" dirty="0"/>
              <a:t>Community </a:t>
            </a:r>
            <a:r>
              <a:rPr lang="en-US" sz="2200" b="1" dirty="0" smtClean="0"/>
              <a:t>Resources</a:t>
            </a:r>
          </a:p>
          <a:p>
            <a:pPr marL="342900" indent="-342900" algn="ctr">
              <a:spcBef>
                <a:spcPct val="20000"/>
              </a:spcBef>
            </a:pPr>
            <a:r>
              <a:rPr lang="en-US" sz="2200" b="1" dirty="0" smtClean="0"/>
              <a:t>Community Safety</a:t>
            </a:r>
          </a:p>
          <a:p>
            <a:pPr marL="342900" indent="-342900" algn="ctr">
              <a:spcBef>
                <a:spcPct val="20000"/>
              </a:spcBef>
            </a:pPr>
            <a:r>
              <a:rPr lang="en-US" sz="2200" b="1" dirty="0" smtClean="0"/>
              <a:t>Environmental Health </a:t>
            </a:r>
            <a:r>
              <a:rPr lang="en-US" sz="2200" b="1" dirty="0"/>
              <a:t>Indicators</a:t>
            </a:r>
          </a:p>
          <a:p>
            <a:pPr marL="342900" indent="-342900" algn="ctr">
              <a:spcBef>
                <a:spcPct val="20000"/>
              </a:spcBef>
            </a:pPr>
            <a:r>
              <a:rPr lang="en-US" sz="2200" b="1" dirty="0" smtClean="0"/>
              <a:t>Behavioral Risk Factors</a:t>
            </a:r>
          </a:p>
        </p:txBody>
      </p:sp>
    </p:spTree>
    <p:extLst>
      <p:ext uri="{BB962C8B-B14F-4D97-AF65-F5344CB8AC3E}">
        <p14:creationId xmlns:p14="http://schemas.microsoft.com/office/powerpoint/2010/main" val="1220675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smtClean="0">
                <a:solidFill>
                  <a:schemeClr val="tx2"/>
                </a:solidFill>
              </a:rPr>
              <a:t>Community Resources</a:t>
            </a:r>
            <a:endParaRPr lang="en-US" sz="4000" dirty="0">
              <a:solidFill>
                <a:schemeClr val="tx2"/>
              </a:solidFill>
            </a:endParaRPr>
          </a:p>
        </p:txBody>
      </p:sp>
    </p:spTree>
    <p:extLst>
      <p:ext uri="{BB962C8B-B14F-4D97-AF65-F5344CB8AC3E}">
        <p14:creationId xmlns:p14="http://schemas.microsoft.com/office/powerpoint/2010/main" val="975311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609600"/>
            <a:ext cx="7772400" cy="914400"/>
          </a:xfrm>
        </p:spPr>
        <p:txBody>
          <a:bodyPr>
            <a:normAutofit fontScale="90000"/>
          </a:bodyPr>
          <a:lstStyle/>
          <a:p>
            <a:r>
              <a:rPr lang="fr-FR" sz="3600" b="1" dirty="0" smtClean="0"/>
              <a:t>Public Transportation by the Numbers</a:t>
            </a:r>
            <a:r>
              <a:rPr lang="fr-FR" sz="3200" dirty="0"/>
              <a:t/>
            </a:r>
            <a:br>
              <a:rPr lang="fr-FR" sz="3200" dirty="0"/>
            </a:br>
            <a:endParaRPr lang="en-US" sz="2600" dirty="0"/>
          </a:p>
        </p:txBody>
      </p:sp>
      <p:sp>
        <p:nvSpPr>
          <p:cNvPr id="5" name="TextBox 1"/>
          <p:cNvSpPr txBox="1"/>
          <p:nvPr/>
        </p:nvSpPr>
        <p:spPr>
          <a:xfrm>
            <a:off x="4267200" y="6477001"/>
            <a:ext cx="4191000" cy="3047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Sources: CAT, UTS, JAUNT, &amp; Greene County Transit</a:t>
            </a:r>
            <a:endParaRPr lang="en-US" sz="1200" i="0" baseline="0" dirty="0">
              <a:latin typeface="+mn-lt"/>
              <a:ea typeface="+mn-ea"/>
              <a:cs typeface="+mn-cs"/>
            </a:endParaRPr>
          </a:p>
          <a:p>
            <a:pPr algn="r"/>
            <a:endParaRPr lang="en-US" sz="1200" dirty="0"/>
          </a:p>
        </p:txBody>
      </p:sp>
      <p:sp>
        <p:nvSpPr>
          <p:cNvPr id="8" name="Rounded Rectangle 7"/>
          <p:cNvSpPr/>
          <p:nvPr/>
        </p:nvSpPr>
        <p:spPr>
          <a:xfrm>
            <a:off x="6248400" y="3331191"/>
            <a:ext cx="1752600" cy="2209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9 </a:t>
            </a:r>
          </a:p>
          <a:p>
            <a:pPr algn="ctr"/>
            <a:r>
              <a:rPr lang="en-US" dirty="0" smtClean="0"/>
              <a:t>Bus routes</a:t>
            </a:r>
          </a:p>
          <a:p>
            <a:pPr algn="ctr"/>
            <a:r>
              <a:rPr lang="en-US" dirty="0" smtClean="0"/>
              <a:t>UVA’s University Transit Service (UTS)</a:t>
            </a:r>
          </a:p>
        </p:txBody>
      </p:sp>
      <p:sp>
        <p:nvSpPr>
          <p:cNvPr id="9" name="Rounded Rectangle 8"/>
          <p:cNvSpPr/>
          <p:nvPr/>
        </p:nvSpPr>
        <p:spPr>
          <a:xfrm>
            <a:off x="990600" y="3380095"/>
            <a:ext cx="2057400" cy="21119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11</a:t>
            </a:r>
          </a:p>
          <a:p>
            <a:pPr algn="ctr"/>
            <a:r>
              <a:rPr lang="en-US" dirty="0" smtClean="0"/>
              <a:t>Bus routes Charlottesville Area Transit (CAT)</a:t>
            </a:r>
            <a:endParaRPr lang="en-US" dirty="0"/>
          </a:p>
        </p:txBody>
      </p:sp>
      <p:sp>
        <p:nvSpPr>
          <p:cNvPr id="10" name="Rounded Rectangle 9"/>
          <p:cNvSpPr/>
          <p:nvPr/>
        </p:nvSpPr>
        <p:spPr>
          <a:xfrm>
            <a:off x="3302758" y="3429000"/>
            <a:ext cx="2562652" cy="211199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14</a:t>
            </a:r>
          </a:p>
          <a:p>
            <a:pPr algn="ctr"/>
            <a:r>
              <a:rPr lang="en-US" dirty="0" smtClean="0"/>
              <a:t>Vehicles operated by </a:t>
            </a:r>
          </a:p>
          <a:p>
            <a:pPr algn="ctr"/>
            <a:r>
              <a:rPr lang="en-US" dirty="0" smtClean="0"/>
              <a:t>Greene County Transit on demand-response basis</a:t>
            </a:r>
            <a:endParaRPr lang="en-US" dirty="0"/>
          </a:p>
        </p:txBody>
      </p:sp>
      <p:sp>
        <p:nvSpPr>
          <p:cNvPr id="11" name="Rounded Rectangle 10"/>
          <p:cNvSpPr/>
          <p:nvPr/>
        </p:nvSpPr>
        <p:spPr>
          <a:xfrm>
            <a:off x="1295400" y="1687204"/>
            <a:ext cx="2667000" cy="12192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127,083</a:t>
            </a:r>
          </a:p>
          <a:p>
            <a:pPr algn="ctr"/>
            <a:r>
              <a:rPr lang="en-US" dirty="0" smtClean="0"/>
              <a:t>JAUNT Riders in Albemarle in FY 14</a:t>
            </a:r>
          </a:p>
        </p:txBody>
      </p:sp>
      <p:sp>
        <p:nvSpPr>
          <p:cNvPr id="12" name="Rounded Rectangle 11"/>
          <p:cNvSpPr/>
          <p:nvPr/>
        </p:nvSpPr>
        <p:spPr>
          <a:xfrm>
            <a:off x="4953000" y="1687204"/>
            <a:ext cx="3048000" cy="124080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103,821 </a:t>
            </a:r>
          </a:p>
          <a:p>
            <a:pPr algn="ctr"/>
            <a:r>
              <a:rPr lang="en-US" dirty="0" smtClean="0"/>
              <a:t>JAUNT Riders</a:t>
            </a:r>
          </a:p>
          <a:p>
            <a:pPr algn="ctr"/>
            <a:r>
              <a:rPr lang="en-US" dirty="0" smtClean="0"/>
              <a:t>in Charlottesville in FY 14 </a:t>
            </a:r>
            <a:endParaRPr lang="en-US" dirty="0"/>
          </a:p>
        </p:txBody>
      </p:sp>
    </p:spTree>
    <p:extLst>
      <p:ext uri="{BB962C8B-B14F-4D97-AF65-F5344CB8AC3E}">
        <p14:creationId xmlns:p14="http://schemas.microsoft.com/office/powerpoint/2010/main" val="3300382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609600"/>
            <a:ext cx="7315200" cy="1143000"/>
          </a:xfrm>
        </p:spPr>
        <p:txBody>
          <a:bodyPr/>
          <a:lstStyle/>
          <a:p>
            <a:r>
              <a:rPr lang="fr-FR" sz="3600" b="1" dirty="0" smtClean="0"/>
              <a:t>Transportation-</a:t>
            </a:r>
            <a:r>
              <a:rPr lang="fr-FR" sz="3600" b="1" dirty="0" err="1" smtClean="0"/>
              <a:t>RideShare</a:t>
            </a:r>
            <a:r>
              <a:rPr lang="fr-FR" sz="3200" dirty="0"/>
              <a:t/>
            </a:r>
            <a:br>
              <a:rPr lang="fr-FR" sz="3200" dirty="0"/>
            </a:br>
            <a:r>
              <a:rPr lang="fr-FR" sz="2800" dirty="0"/>
              <a:t> </a:t>
            </a:r>
            <a:r>
              <a:rPr lang="fr-FR" sz="2800" dirty="0" smtClean="0"/>
              <a:t>2016</a:t>
            </a:r>
            <a:endParaRPr lang="en-US" sz="2800" dirty="0"/>
          </a:p>
        </p:txBody>
      </p:sp>
      <p:sp>
        <p:nvSpPr>
          <p:cNvPr id="5" name="Rounded Rectangle 4"/>
          <p:cNvSpPr/>
          <p:nvPr/>
        </p:nvSpPr>
        <p:spPr>
          <a:xfrm>
            <a:off x="1295400" y="1828800"/>
            <a:ext cx="2667000" cy="3581399"/>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11</a:t>
            </a:r>
          </a:p>
          <a:p>
            <a:pPr algn="ctr"/>
            <a:r>
              <a:rPr lang="en-US" sz="2400" dirty="0" smtClean="0"/>
              <a:t>Rideshare Park &amp; Ride lots in Albemarle</a:t>
            </a:r>
            <a:endParaRPr lang="en-US" sz="2400" dirty="0"/>
          </a:p>
        </p:txBody>
      </p:sp>
      <p:sp>
        <p:nvSpPr>
          <p:cNvPr id="6" name="Rounded Rectangle 5"/>
          <p:cNvSpPr/>
          <p:nvPr/>
        </p:nvSpPr>
        <p:spPr>
          <a:xfrm>
            <a:off x="5105400" y="1828800"/>
            <a:ext cx="2667000" cy="358139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a:t>
            </a:r>
          </a:p>
          <a:p>
            <a:pPr algn="ctr"/>
            <a:r>
              <a:rPr lang="en-US" sz="2400" dirty="0" smtClean="0"/>
              <a:t>Rideshare Park &amp; Ride lot in Charlottesville</a:t>
            </a:r>
            <a:endParaRPr lang="en-US" sz="2400" dirty="0"/>
          </a:p>
        </p:txBody>
      </p:sp>
    </p:spTree>
    <p:extLst>
      <p:ext uri="{BB962C8B-B14F-4D97-AF65-F5344CB8AC3E}">
        <p14:creationId xmlns:p14="http://schemas.microsoft.com/office/powerpoint/2010/main" val="261003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762000" y="609600"/>
            <a:ext cx="7696200" cy="1143000"/>
          </a:xfrm>
        </p:spPr>
        <p:txBody>
          <a:bodyPr/>
          <a:lstStyle/>
          <a:p>
            <a:r>
              <a:rPr lang="fr-FR" sz="3600" b="1" dirty="0" smtClean="0"/>
              <a:t>JAUNT Riders</a:t>
            </a:r>
            <a:r>
              <a:rPr lang="fr-FR" sz="3200" dirty="0"/>
              <a:t/>
            </a:r>
            <a:br>
              <a:rPr lang="fr-FR" sz="3200" dirty="0"/>
            </a:br>
            <a:r>
              <a:rPr lang="fr-FR" sz="2800" dirty="0"/>
              <a:t> </a:t>
            </a:r>
            <a:r>
              <a:rPr lang="fr-FR" sz="2800" dirty="0" smtClean="0"/>
              <a:t>Albemarle &amp; Charlottesville, FY 2008-14</a:t>
            </a:r>
            <a:endParaRPr lang="en-US" sz="2800" dirty="0"/>
          </a:p>
        </p:txBody>
      </p:sp>
      <p:sp>
        <p:nvSpPr>
          <p:cNvPr id="5" name="TextBox 1"/>
          <p:cNvSpPr txBox="1"/>
          <p:nvPr/>
        </p:nvSpPr>
        <p:spPr>
          <a:xfrm>
            <a:off x="5943600" y="6477001"/>
            <a:ext cx="2514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Jaunt</a:t>
            </a:r>
            <a:r>
              <a:rPr lang="en-US" sz="1200" i="0" dirty="0" smtClean="0">
                <a:latin typeface="+mn-lt"/>
                <a:ea typeface="+mn-ea"/>
                <a:cs typeface="+mn-cs"/>
              </a:rPr>
              <a:t> Ridership Reports</a:t>
            </a:r>
            <a:endParaRPr lang="en-US" sz="1200" i="0" baseline="0" dirty="0">
              <a:latin typeface="+mn-lt"/>
              <a:ea typeface="+mn-ea"/>
              <a:cs typeface="+mn-cs"/>
            </a:endParaRPr>
          </a:p>
          <a:p>
            <a:pPr algn="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397823714"/>
              </p:ext>
            </p:extLst>
          </p:nvPr>
        </p:nvGraphicFramePr>
        <p:xfrm>
          <a:off x="838200" y="1981200"/>
          <a:ext cx="7543799"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910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609600"/>
            <a:ext cx="7467600" cy="1447800"/>
          </a:xfrm>
        </p:spPr>
        <p:txBody>
          <a:bodyPr>
            <a:normAutofit/>
          </a:bodyPr>
          <a:lstStyle/>
          <a:p>
            <a:r>
              <a:rPr lang="en-US" sz="3300" b="1" dirty="0" smtClean="0">
                <a:solidFill>
                  <a:schemeClr val="tx2"/>
                </a:solidFill>
              </a:rPr>
              <a:t>JAUNT Riders by Type </a:t>
            </a:r>
            <a:br>
              <a:rPr lang="en-US" sz="3300" b="1" dirty="0" smtClean="0">
                <a:solidFill>
                  <a:schemeClr val="tx2"/>
                </a:solidFill>
              </a:rPr>
            </a:br>
            <a:r>
              <a:rPr lang="en-US" sz="2400" dirty="0" smtClean="0">
                <a:solidFill>
                  <a:schemeClr val="tx2"/>
                </a:solidFill>
              </a:rPr>
              <a:t>TJHD, FY 2008-14</a:t>
            </a:r>
            <a:endParaRPr lang="en-US" sz="2400" dirty="0">
              <a:solidFill>
                <a:schemeClr val="tx2"/>
              </a:solidFill>
            </a:endParaRPr>
          </a:p>
        </p:txBody>
      </p:sp>
      <p:sp>
        <p:nvSpPr>
          <p:cNvPr id="5" name="TextBox 1"/>
          <p:cNvSpPr txBox="1"/>
          <p:nvPr/>
        </p:nvSpPr>
        <p:spPr>
          <a:xfrm>
            <a:off x="5943600" y="6477001"/>
            <a:ext cx="2514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Jaunt</a:t>
            </a:r>
            <a:r>
              <a:rPr lang="en-US" sz="1200" i="0" dirty="0" smtClean="0">
                <a:latin typeface="+mn-lt"/>
                <a:ea typeface="+mn-ea"/>
                <a:cs typeface="+mn-cs"/>
              </a:rPr>
              <a:t> Ridership Reports</a:t>
            </a:r>
            <a:endParaRPr lang="en-US" sz="1200" i="0" baseline="0" dirty="0">
              <a:latin typeface="+mn-lt"/>
              <a:ea typeface="+mn-ea"/>
              <a:cs typeface="+mn-cs"/>
            </a:endParaRPr>
          </a:p>
          <a:p>
            <a:pPr algn="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655968341"/>
              </p:ext>
            </p:extLst>
          </p:nvPr>
        </p:nvGraphicFramePr>
        <p:xfrm>
          <a:off x="762000" y="1600200"/>
          <a:ext cx="769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8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96675748"/>
              </p:ext>
            </p:extLst>
          </p:nvPr>
        </p:nvGraphicFramePr>
        <p:xfrm>
          <a:off x="762000" y="1295400"/>
          <a:ext cx="7391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Grp="1" noChangeArrowheads="1"/>
          </p:cNvSpPr>
          <p:nvPr>
            <p:ph type="title"/>
          </p:nvPr>
        </p:nvSpPr>
        <p:spPr>
          <a:xfrm>
            <a:off x="914400" y="609600"/>
            <a:ext cx="7086600" cy="609600"/>
          </a:xfrm>
        </p:spPr>
        <p:txBody>
          <a:bodyPr>
            <a:normAutofit fontScale="90000"/>
          </a:bodyPr>
          <a:lstStyle/>
          <a:p>
            <a:r>
              <a:rPr lang="en-US" sz="3000" b="1" dirty="0" smtClean="0"/>
              <a:t>Percent of Workers Driving Alone to Work</a:t>
            </a:r>
            <a:r>
              <a:rPr lang="en-US" sz="3200" dirty="0" smtClean="0"/>
              <a:t> </a:t>
            </a:r>
            <a:r>
              <a:rPr lang="en-US" sz="2200" dirty="0" smtClean="0"/>
              <a:t>5-Year Averages, 2005-13</a:t>
            </a:r>
            <a:endParaRPr lang="en-US" sz="2200" dirty="0"/>
          </a:p>
        </p:txBody>
      </p:sp>
      <p:sp>
        <p:nvSpPr>
          <p:cNvPr id="6" name="TextBox 1"/>
          <p:cNvSpPr txBox="1"/>
          <p:nvPr/>
        </p:nvSpPr>
        <p:spPr>
          <a:xfrm>
            <a:off x="5562600" y="6477001"/>
            <a:ext cx="2895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U.S. County Health Rankings</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1610228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609600"/>
            <a:ext cx="7086600" cy="914400"/>
          </a:xfrm>
        </p:spPr>
        <p:txBody>
          <a:bodyPr>
            <a:normAutofit fontScale="90000"/>
          </a:bodyPr>
          <a:lstStyle/>
          <a:p>
            <a:r>
              <a:rPr lang="en-US" sz="3000" b="1" dirty="0" smtClean="0"/>
              <a:t>Percent of Workers Who Drive Alone to Work Who Have a Long Commute </a:t>
            </a:r>
            <a:br>
              <a:rPr lang="en-US" sz="3000" b="1" dirty="0" smtClean="0"/>
            </a:br>
            <a:r>
              <a:rPr lang="en-US" sz="2900" dirty="0" smtClean="0"/>
              <a:t>( &gt; or = 30 minutes) </a:t>
            </a:r>
            <a:r>
              <a:rPr lang="en-US" sz="2200" dirty="0" smtClean="0"/>
              <a:t>5-Year Averages, 2008-13</a:t>
            </a:r>
            <a:endParaRPr lang="en-US" sz="2200" dirty="0"/>
          </a:p>
        </p:txBody>
      </p:sp>
      <p:sp>
        <p:nvSpPr>
          <p:cNvPr id="6" name="TextBox 1"/>
          <p:cNvSpPr txBox="1"/>
          <p:nvPr/>
        </p:nvSpPr>
        <p:spPr>
          <a:xfrm>
            <a:off x="5562600" y="6477001"/>
            <a:ext cx="2895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U.S. County Health Rankings</a:t>
            </a:r>
            <a:endParaRPr lang="en-US" sz="1200" i="0" baseline="0" dirty="0">
              <a:latin typeface="+mn-lt"/>
              <a:ea typeface="+mn-ea"/>
              <a:cs typeface="+mn-cs"/>
            </a:endParaRPr>
          </a:p>
          <a:p>
            <a:pPr algn="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549674879"/>
              </p:ext>
            </p:extLst>
          </p:nvPr>
        </p:nvGraphicFramePr>
        <p:xfrm>
          <a:off x="914400" y="1752600"/>
          <a:ext cx="7391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32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4" name="Rectangle 4"/>
          <p:cNvSpPr>
            <a:spLocks noChangeArrowheads="1"/>
          </p:cNvSpPr>
          <p:nvPr/>
        </p:nvSpPr>
        <p:spPr bwMode="auto">
          <a:xfrm>
            <a:off x="1295400" y="2057400"/>
            <a:ext cx="6705600" cy="3886200"/>
          </a:xfrm>
          <a:prstGeom prst="rect">
            <a:avLst/>
          </a:prstGeom>
          <a:noFill/>
          <a:ln w="9525">
            <a:noFill/>
            <a:miter lim="800000"/>
            <a:headEnd/>
            <a:tailEnd/>
          </a:ln>
          <a:effectLst/>
        </p:spPr>
        <p:txBody>
          <a:bodyPr/>
          <a:lstStyle/>
          <a:p>
            <a:pPr marL="342900" indent="-342900">
              <a:spcBef>
                <a:spcPct val="20000"/>
              </a:spcBef>
              <a:buFont typeface="Arial" panose="020B0604020202020204" pitchFamily="34" charset="0"/>
              <a:buChar char="•"/>
            </a:pPr>
            <a:r>
              <a:rPr lang="en-US" sz="2200" dirty="0" smtClean="0"/>
              <a:t>Feel free to </a:t>
            </a:r>
            <a:r>
              <a:rPr lang="en-US" sz="2200" b="1" dirty="0" smtClean="0"/>
              <a:t>ask questions </a:t>
            </a:r>
            <a:r>
              <a:rPr lang="en-US" sz="2200" dirty="0" smtClean="0"/>
              <a:t>as we go along</a:t>
            </a:r>
          </a:p>
          <a:p>
            <a:pPr marL="342900" indent="-342900">
              <a:spcBef>
                <a:spcPct val="20000"/>
              </a:spcBef>
              <a:buFont typeface="Arial" panose="020B0604020202020204" pitchFamily="34" charset="0"/>
              <a:buChar char="•"/>
            </a:pPr>
            <a:r>
              <a:rPr lang="en-US" sz="2200" dirty="0" smtClean="0"/>
              <a:t>We are presenting the </a:t>
            </a:r>
            <a:r>
              <a:rPr lang="en-US" sz="2200" b="1" dirty="0" smtClean="0"/>
              <a:t>most recent data </a:t>
            </a:r>
            <a:r>
              <a:rPr lang="en-US" sz="2200" dirty="0" smtClean="0"/>
              <a:t>we have </a:t>
            </a:r>
          </a:p>
          <a:p>
            <a:pPr marL="800100" lvl="1" indent="-342900">
              <a:spcBef>
                <a:spcPct val="20000"/>
              </a:spcBef>
              <a:buFont typeface="Arial" panose="020B0604020202020204" pitchFamily="34" charset="0"/>
              <a:buChar char="•"/>
            </a:pPr>
            <a:r>
              <a:rPr lang="en-US" sz="2200" dirty="0" smtClean="0"/>
              <a:t>(From the past 4 – 5 years)</a:t>
            </a:r>
          </a:p>
          <a:p>
            <a:pPr marL="342900" indent="-342900">
              <a:spcBef>
                <a:spcPct val="20000"/>
              </a:spcBef>
              <a:buFont typeface="Arial" panose="020B0604020202020204" pitchFamily="34" charset="0"/>
              <a:buChar char="•"/>
            </a:pPr>
            <a:r>
              <a:rPr lang="en-US" sz="2200" dirty="0" smtClean="0"/>
              <a:t>This is </a:t>
            </a:r>
            <a:r>
              <a:rPr lang="en-US" sz="2200" b="1" dirty="0" smtClean="0"/>
              <a:t>Section 2 </a:t>
            </a:r>
            <a:r>
              <a:rPr lang="en-US" sz="2200" dirty="0" smtClean="0"/>
              <a:t>data</a:t>
            </a:r>
          </a:p>
          <a:p>
            <a:pPr marL="800100" lvl="1" indent="-342900">
              <a:spcBef>
                <a:spcPct val="20000"/>
              </a:spcBef>
              <a:buFont typeface="Arial" panose="020B0604020202020204" pitchFamily="34" charset="0"/>
              <a:buChar char="•"/>
            </a:pPr>
            <a:r>
              <a:rPr lang="en-US" sz="2200" dirty="0" smtClean="0"/>
              <a:t>In the next section in March we will cover:</a:t>
            </a:r>
          </a:p>
          <a:p>
            <a:pPr marL="1257300" lvl="2" indent="-342900">
              <a:spcBef>
                <a:spcPct val="20000"/>
              </a:spcBef>
              <a:buFont typeface="Arial" panose="020B0604020202020204" pitchFamily="34" charset="0"/>
              <a:buChar char="•"/>
            </a:pPr>
            <a:r>
              <a:rPr lang="en-US" sz="2200" b="1" dirty="0" smtClean="0"/>
              <a:t>Section 3: </a:t>
            </a:r>
            <a:r>
              <a:rPr lang="en-US" sz="2200" dirty="0" smtClean="0"/>
              <a:t>What is our Health Status?</a:t>
            </a:r>
            <a:endParaRPr lang="en-US" sz="2200" dirty="0"/>
          </a:p>
        </p:txBody>
      </p:sp>
    </p:spTree>
    <p:extLst>
      <p:ext uri="{BB962C8B-B14F-4D97-AF65-F5344CB8AC3E}">
        <p14:creationId xmlns:p14="http://schemas.microsoft.com/office/powerpoint/2010/main" val="219838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4419601" y="6477001"/>
            <a:ext cx="4038600" cy="3482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City of Charlottesville, Parks and Recreation </a:t>
            </a:r>
            <a:endParaRPr lang="en-US" sz="1200" i="0" baseline="0" dirty="0">
              <a:latin typeface="+mn-lt"/>
              <a:ea typeface="+mn-ea"/>
              <a:cs typeface="+mn-cs"/>
            </a:endParaRPr>
          </a:p>
          <a:p>
            <a:pPr algn="r"/>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4" y="593572"/>
            <a:ext cx="9029026" cy="588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914400" y="0"/>
            <a:ext cx="7315200" cy="593572"/>
          </a:xfrm>
          <a:solidFill>
            <a:srgbClr val="FFFFFF">
              <a:alpha val="50196"/>
            </a:srgbClr>
          </a:solidFill>
        </p:spPr>
        <p:txBody>
          <a:bodyPr>
            <a:normAutofit fontScale="90000"/>
          </a:bodyPr>
          <a:lstStyle/>
          <a:p>
            <a:r>
              <a:rPr lang="en-US" sz="3000" b="1" dirty="0" smtClean="0"/>
              <a:t>Map of Bike and Pedestrian Trails, Paths, &amp; Bike Lanes in Charlottesville, </a:t>
            </a:r>
            <a:r>
              <a:rPr lang="en-US" sz="2200" dirty="0" smtClean="0"/>
              <a:t>2013</a:t>
            </a:r>
            <a:endParaRPr lang="en-US" sz="2200" dirty="0"/>
          </a:p>
        </p:txBody>
      </p:sp>
    </p:spTree>
    <p:extLst>
      <p:ext uri="{BB962C8B-B14F-4D97-AF65-F5344CB8AC3E}">
        <p14:creationId xmlns:p14="http://schemas.microsoft.com/office/powerpoint/2010/main" val="4070312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0"/>
            <a:ext cx="7315200" cy="593572"/>
          </a:xfrm>
          <a:solidFill>
            <a:srgbClr val="FFFFFF">
              <a:alpha val="50196"/>
            </a:srgbClr>
          </a:solidFill>
        </p:spPr>
        <p:txBody>
          <a:bodyPr>
            <a:normAutofit fontScale="90000"/>
          </a:bodyPr>
          <a:lstStyle/>
          <a:p>
            <a:r>
              <a:rPr lang="en-US" sz="3000" b="1" dirty="0" smtClean="0"/>
              <a:t>Map of Self-Guided Public Art Bike Tour in Charlottesville, </a:t>
            </a:r>
            <a:r>
              <a:rPr lang="en-US" sz="2200" dirty="0" smtClean="0"/>
              <a:t>2013</a:t>
            </a:r>
            <a:endParaRPr lang="en-US"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692118"/>
            <a:ext cx="7958137" cy="613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p:nvPr/>
        </p:nvSpPr>
        <p:spPr>
          <a:xfrm>
            <a:off x="5410200" y="6477001"/>
            <a:ext cx="2819401" cy="3482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City of Charlottesville</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3179421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914400" y="609600"/>
            <a:ext cx="7086600" cy="609600"/>
          </a:xfrm>
        </p:spPr>
        <p:txBody>
          <a:bodyPr>
            <a:normAutofit fontScale="90000"/>
          </a:bodyPr>
          <a:lstStyle/>
          <a:p>
            <a:r>
              <a:rPr lang="en-US" sz="3000" b="1" dirty="0" smtClean="0"/>
              <a:t>Child Care</a:t>
            </a:r>
            <a:r>
              <a:rPr lang="en-US" sz="3200" dirty="0"/>
              <a:t/>
            </a:r>
            <a:br>
              <a:rPr lang="en-US" sz="3200" dirty="0"/>
            </a:br>
            <a:r>
              <a:rPr lang="en-US" sz="3200" dirty="0"/>
              <a:t> </a:t>
            </a:r>
            <a:r>
              <a:rPr lang="en-US" sz="2200" dirty="0" smtClean="0"/>
              <a:t>Albemarle and Charlottesville</a:t>
            </a:r>
            <a:r>
              <a:rPr lang="en-US" sz="2200" dirty="0"/>
              <a:t>, </a:t>
            </a:r>
            <a:r>
              <a:rPr lang="en-US" sz="2200" dirty="0" smtClean="0"/>
              <a:t>2012-14</a:t>
            </a:r>
            <a:endParaRPr lang="en-US" sz="2200" dirty="0"/>
          </a:p>
        </p:txBody>
      </p:sp>
      <p:sp>
        <p:nvSpPr>
          <p:cNvPr id="6" name="Text Box 3"/>
          <p:cNvSpPr txBox="1">
            <a:spLocks noChangeArrowheads="1"/>
          </p:cNvSpPr>
          <p:nvPr/>
        </p:nvSpPr>
        <p:spPr bwMode="auto">
          <a:xfrm>
            <a:off x="2819400" y="6457950"/>
            <a:ext cx="5638800" cy="247650"/>
          </a:xfrm>
          <a:prstGeom prst="rect">
            <a:avLst/>
          </a:prstGeom>
          <a:solidFill>
            <a:schemeClr val="bg1"/>
          </a:solidFill>
          <a:ln w="9525">
            <a:solidFill>
              <a:schemeClr val="accent1"/>
            </a:solidFill>
            <a:miter lim="800000"/>
            <a:headEnd/>
            <a:tailEnd/>
          </a:ln>
        </p:spPr>
        <p:txBody>
          <a:bodyPr/>
          <a:lstStyle/>
          <a:p>
            <a:pPr algn="r"/>
            <a:r>
              <a:rPr lang="en-US" sz="1200" dirty="0" smtClean="0"/>
              <a:t>Sources: Virginia Department of Social Services and U.S. Census Bureau </a:t>
            </a:r>
            <a:endParaRPr lang="en-US" sz="1200" dirty="0"/>
          </a:p>
        </p:txBody>
      </p:sp>
      <p:graphicFrame>
        <p:nvGraphicFramePr>
          <p:cNvPr id="4" name="Chart 3"/>
          <p:cNvGraphicFramePr>
            <a:graphicFrameLocks/>
          </p:cNvGraphicFramePr>
          <p:nvPr>
            <p:extLst>
              <p:ext uri="{D42A27DB-BD31-4B8C-83A1-F6EECF244321}">
                <p14:modId xmlns:p14="http://schemas.microsoft.com/office/powerpoint/2010/main" val="166328954"/>
              </p:ext>
            </p:extLst>
          </p:nvPr>
        </p:nvGraphicFramePr>
        <p:xfrm>
          <a:off x="838200" y="1295400"/>
          <a:ext cx="7467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638800" y="2895600"/>
            <a:ext cx="2590800" cy="911171"/>
          </a:xfrm>
          <a:prstGeom prst="rect">
            <a:avLst/>
          </a:prstGeom>
          <a:solidFill>
            <a:srgbClr val="FFFF99"/>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19,988</a:t>
            </a:r>
          </a:p>
          <a:p>
            <a:pPr algn="ctr"/>
            <a:r>
              <a:rPr lang="en-US" sz="1600" dirty="0" smtClean="0"/>
              <a:t>Population Aged 0-12 Years in 2014</a:t>
            </a:r>
            <a:endParaRPr lang="en-US" sz="1600" dirty="0"/>
          </a:p>
        </p:txBody>
      </p:sp>
    </p:spTree>
    <p:extLst>
      <p:ext uri="{BB962C8B-B14F-4D97-AF65-F5344CB8AC3E}">
        <p14:creationId xmlns:p14="http://schemas.microsoft.com/office/powerpoint/2010/main" val="10370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914400"/>
          </a:xfrm>
        </p:spPr>
        <p:txBody>
          <a:bodyPr>
            <a:normAutofit fontScale="90000"/>
          </a:bodyPr>
          <a:lstStyle/>
          <a:p>
            <a:r>
              <a:rPr lang="en-US" sz="2800" b="1" dirty="0" smtClean="0"/>
              <a:t>Percent of Population with Adequate Access to Exercise Opportunities</a:t>
            </a:r>
            <a:r>
              <a:rPr lang="en-US" sz="2800" dirty="0" smtClean="0"/>
              <a:t>,</a:t>
            </a:r>
            <a:br>
              <a:rPr lang="en-US" sz="2800" dirty="0" smtClean="0"/>
            </a:br>
            <a:r>
              <a:rPr lang="en-US" sz="2400" dirty="0" smtClean="0"/>
              <a:t>1 Year Average, 2012-13</a:t>
            </a:r>
            <a:endParaRPr lang="en-US" sz="2400" dirty="0"/>
          </a:p>
        </p:txBody>
      </p:sp>
      <p:sp>
        <p:nvSpPr>
          <p:cNvPr id="10" name="TextBox 9"/>
          <p:cNvSpPr txBox="1"/>
          <p:nvPr/>
        </p:nvSpPr>
        <p:spPr>
          <a:xfrm>
            <a:off x="5181600" y="6416975"/>
            <a:ext cx="3276600" cy="276999"/>
          </a:xfrm>
          <a:prstGeom prst="rect">
            <a:avLst/>
          </a:prstGeom>
          <a:solidFill>
            <a:schemeClr val="bg1"/>
          </a:solidFill>
          <a:ln>
            <a:solidFill>
              <a:schemeClr val="accent1"/>
            </a:solidFill>
          </a:ln>
        </p:spPr>
        <p:txBody>
          <a:bodyPr wrap="square" rtlCol="0">
            <a:spAutoFit/>
          </a:bodyPr>
          <a:lstStyle/>
          <a:p>
            <a:r>
              <a:rPr lang="en-US" sz="1200" dirty="0" smtClean="0"/>
              <a:t>Source: U.S. County Health Rankings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960220552"/>
              </p:ext>
            </p:extLst>
          </p:nvPr>
        </p:nvGraphicFramePr>
        <p:xfrm>
          <a:off x="914400" y="1600200"/>
          <a:ext cx="740959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113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1447800"/>
          </a:xfrm>
        </p:spPr>
        <p:txBody>
          <a:bodyPr>
            <a:normAutofit/>
          </a:bodyPr>
          <a:lstStyle/>
          <a:p>
            <a:r>
              <a:rPr lang="en-US" sz="2800" b="1" dirty="0" smtClean="0"/>
              <a:t>Percent of Population Living within ½ mile of a park</a:t>
            </a:r>
            <a:r>
              <a:rPr lang="en-US" sz="2800" dirty="0" smtClean="0"/>
              <a:t>,</a:t>
            </a:r>
            <a:r>
              <a:rPr lang="en-US" sz="2400" dirty="0" smtClean="0"/>
              <a:t> 2010</a:t>
            </a:r>
            <a:endParaRPr lang="en-US" sz="2400" dirty="0"/>
          </a:p>
        </p:txBody>
      </p:sp>
      <p:sp>
        <p:nvSpPr>
          <p:cNvPr id="10" name="TextBox 9"/>
          <p:cNvSpPr txBox="1"/>
          <p:nvPr/>
        </p:nvSpPr>
        <p:spPr>
          <a:xfrm>
            <a:off x="3048000" y="6416975"/>
            <a:ext cx="5410200"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dirty="0"/>
              <a:t>CDC. National Environmental Public Health  Tracking Network </a:t>
            </a:r>
          </a:p>
        </p:txBody>
      </p:sp>
      <p:graphicFrame>
        <p:nvGraphicFramePr>
          <p:cNvPr id="5" name="Diagram 4"/>
          <p:cNvGraphicFramePr/>
          <p:nvPr>
            <p:extLst>
              <p:ext uri="{D42A27DB-BD31-4B8C-83A1-F6EECF244321}">
                <p14:modId xmlns:p14="http://schemas.microsoft.com/office/powerpoint/2010/main" val="2866150656"/>
              </p:ext>
            </p:extLst>
          </p:nvPr>
        </p:nvGraphicFramePr>
        <p:xfrm>
          <a:off x="11430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41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smtClean="0">
                <a:solidFill>
                  <a:schemeClr val="tx2"/>
                </a:solidFill>
              </a:rPr>
              <a:t>Community Safety</a:t>
            </a:r>
            <a:endParaRPr lang="en-US" sz="4000" dirty="0">
              <a:solidFill>
                <a:schemeClr val="tx2"/>
              </a:solidFill>
            </a:endParaRPr>
          </a:p>
        </p:txBody>
      </p:sp>
    </p:spTree>
    <p:extLst>
      <p:ext uri="{BB962C8B-B14F-4D97-AF65-F5344CB8AC3E}">
        <p14:creationId xmlns:p14="http://schemas.microsoft.com/office/powerpoint/2010/main" val="2807661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467600" cy="954107"/>
          </a:xfrm>
          <a:prstGeom prst="rect">
            <a:avLst/>
          </a:prstGeom>
          <a:noFill/>
        </p:spPr>
        <p:txBody>
          <a:bodyPr wrap="square" rtlCol="0">
            <a:spAutoFit/>
          </a:bodyPr>
          <a:lstStyle/>
          <a:p>
            <a:pPr algn="ctr"/>
            <a:r>
              <a:rPr lang="en-US" sz="2800" b="1" dirty="0" smtClean="0">
                <a:latin typeface="+mj-lt"/>
                <a:ea typeface="+mj-ea"/>
                <a:cs typeface="+mj-cs"/>
              </a:rPr>
              <a:t>Reported Crime Incidents Per 100,000 Population, </a:t>
            </a:r>
            <a:r>
              <a:rPr lang="en-US" sz="2200" dirty="0" smtClean="0">
                <a:latin typeface="+mj-lt"/>
                <a:ea typeface="+mj-ea"/>
                <a:cs typeface="+mj-cs"/>
              </a:rPr>
              <a:t>2000-10</a:t>
            </a:r>
          </a:p>
        </p:txBody>
      </p:sp>
      <p:sp>
        <p:nvSpPr>
          <p:cNvPr id="6" name="TextBox 5"/>
          <p:cNvSpPr txBox="1"/>
          <p:nvPr/>
        </p:nvSpPr>
        <p:spPr>
          <a:xfrm>
            <a:off x="838200" y="6486223"/>
            <a:ext cx="7620000" cy="276999"/>
          </a:xfrm>
          <a:prstGeom prst="rect">
            <a:avLst/>
          </a:prstGeom>
          <a:solidFill>
            <a:schemeClr val="bg1"/>
          </a:solidFill>
          <a:ln>
            <a:solidFill>
              <a:schemeClr val="accent1"/>
            </a:solidFill>
          </a:ln>
        </p:spPr>
        <p:txBody>
          <a:bodyPr wrap="square" rtlCol="0">
            <a:spAutoFit/>
          </a:bodyPr>
          <a:lstStyle/>
          <a:p>
            <a:r>
              <a:rPr lang="en-US" sz="1200" dirty="0" smtClean="0"/>
              <a:t>Source</a:t>
            </a:r>
            <a:r>
              <a:rPr lang="en-US" sz="1200" dirty="0"/>
              <a:t>:  Crime in Virginia,  Virginia Uniform Crime Reporting Program, Department of State Police</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735775207"/>
              </p:ext>
            </p:extLst>
          </p:nvPr>
        </p:nvGraphicFramePr>
        <p:xfrm>
          <a:off x="838200" y="1563706"/>
          <a:ext cx="7467600" cy="4608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3694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a:xfrm>
            <a:off x="990600" y="609600"/>
            <a:ext cx="7041445" cy="1050085"/>
          </a:xfrm>
        </p:spPr>
        <p:txBody>
          <a:bodyPr>
            <a:noAutofit/>
          </a:bodyPr>
          <a:lstStyle/>
          <a:p>
            <a:r>
              <a:rPr lang="en-US" sz="3200" b="1" dirty="0" smtClean="0"/>
              <a:t>Child Abuse &amp; Neglect </a:t>
            </a:r>
            <a:br>
              <a:rPr lang="en-US" sz="3200" b="1" dirty="0" smtClean="0"/>
            </a:br>
            <a:r>
              <a:rPr lang="en-US" sz="2200" dirty="0" smtClean="0"/>
              <a:t>(Founded Reports), Rates Per 1,000 Children, 5 Year Averages, 2000-13</a:t>
            </a:r>
            <a:endParaRPr lang="en-US" sz="2200" dirty="0"/>
          </a:p>
        </p:txBody>
      </p:sp>
      <p:sp>
        <p:nvSpPr>
          <p:cNvPr id="310279" name="Rectangle 7"/>
          <p:cNvSpPr>
            <a:spLocks noChangeArrowheads="1"/>
          </p:cNvSpPr>
          <p:nvPr/>
        </p:nvSpPr>
        <p:spPr bwMode="auto">
          <a:xfrm>
            <a:off x="4572000" y="6438106"/>
            <a:ext cx="3884968" cy="276999"/>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a:t>
            </a:r>
            <a:r>
              <a:rPr lang="en-US" sz="1200" dirty="0" smtClean="0"/>
              <a:t>Virginia Department of Social Services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227256674"/>
              </p:ext>
            </p:extLst>
          </p:nvPr>
        </p:nvGraphicFramePr>
        <p:xfrm>
          <a:off x="838200" y="1752600"/>
          <a:ext cx="7391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261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a:xfrm>
            <a:off x="990600" y="609600"/>
            <a:ext cx="7041445" cy="1050085"/>
          </a:xfrm>
        </p:spPr>
        <p:txBody>
          <a:bodyPr>
            <a:noAutofit/>
          </a:bodyPr>
          <a:lstStyle/>
          <a:p>
            <a:r>
              <a:rPr lang="en-US" sz="3200" b="1" dirty="0" smtClean="0"/>
              <a:t>Adult Abuse &amp; Neglect </a:t>
            </a:r>
            <a:br>
              <a:rPr lang="en-US" sz="3200" b="1" dirty="0" smtClean="0"/>
            </a:br>
            <a:r>
              <a:rPr lang="en-US" sz="2200" dirty="0" smtClean="0"/>
              <a:t>(Founded Reports), Rates Per 1,000 Adults, </a:t>
            </a:r>
            <a:r>
              <a:rPr lang="en-US" sz="2200" dirty="0"/>
              <a:t>3</a:t>
            </a:r>
            <a:r>
              <a:rPr lang="en-US" sz="2200" dirty="0" smtClean="0"/>
              <a:t> Year Averages, 2006-13</a:t>
            </a:r>
            <a:endParaRPr lang="en-US" sz="2200" dirty="0"/>
          </a:p>
        </p:txBody>
      </p:sp>
      <p:sp>
        <p:nvSpPr>
          <p:cNvPr id="310279" name="Rectangle 7"/>
          <p:cNvSpPr>
            <a:spLocks noChangeArrowheads="1"/>
          </p:cNvSpPr>
          <p:nvPr/>
        </p:nvSpPr>
        <p:spPr bwMode="auto">
          <a:xfrm>
            <a:off x="2514600" y="6438106"/>
            <a:ext cx="5942368" cy="276999"/>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a:t>
            </a:r>
            <a:r>
              <a:rPr lang="en-US" sz="1200" dirty="0" smtClean="0"/>
              <a:t>Virginia Department of Social Services. Adult Services Program Report</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955407233"/>
              </p:ext>
            </p:extLst>
          </p:nvPr>
        </p:nvGraphicFramePr>
        <p:xfrm>
          <a:off x="838201" y="1676400"/>
          <a:ext cx="7467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8004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838200" y="533400"/>
            <a:ext cx="7620000" cy="685800"/>
          </a:xfrm>
        </p:spPr>
        <p:txBody>
          <a:bodyPr>
            <a:normAutofit fontScale="90000"/>
          </a:bodyPr>
          <a:lstStyle/>
          <a:p>
            <a:r>
              <a:rPr lang="en-US" sz="2200" b="1" dirty="0" smtClean="0"/>
              <a:t>Violence in Schools</a:t>
            </a:r>
            <a:r>
              <a:rPr lang="en-US" sz="2200" dirty="0"/>
              <a:t/>
            </a:r>
            <a:br>
              <a:rPr lang="en-US" sz="2200" dirty="0"/>
            </a:br>
            <a:r>
              <a:rPr lang="en-US" sz="2000" dirty="0" smtClean="0"/>
              <a:t>Rates per 1,000 Students, 4-Year Averages, 2007-12</a:t>
            </a:r>
            <a:endParaRPr lang="en-US" sz="2000" dirty="0"/>
          </a:p>
        </p:txBody>
      </p:sp>
      <p:sp>
        <p:nvSpPr>
          <p:cNvPr id="5" name="TextBox 1"/>
          <p:cNvSpPr txBox="1"/>
          <p:nvPr/>
        </p:nvSpPr>
        <p:spPr>
          <a:xfrm>
            <a:off x="3276600" y="6471313"/>
            <a:ext cx="5181600" cy="23125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ea typeface="+mn-ea"/>
                <a:cs typeface="+mn-cs"/>
              </a:rPr>
              <a:t>Source: Virginia</a:t>
            </a:r>
            <a:r>
              <a:rPr lang="en-US" sz="1200" i="0" dirty="0" smtClean="0">
                <a:latin typeface="+mn-lt"/>
                <a:ea typeface="+mn-ea"/>
                <a:cs typeface="+mn-cs"/>
              </a:rPr>
              <a:t> Department of Education. School Climate Reports</a:t>
            </a:r>
            <a:endParaRPr lang="en-US" sz="1200" dirty="0"/>
          </a:p>
        </p:txBody>
      </p:sp>
      <p:graphicFrame>
        <p:nvGraphicFramePr>
          <p:cNvPr id="4" name="Chart 3"/>
          <p:cNvGraphicFramePr>
            <a:graphicFrameLocks/>
          </p:cNvGraphicFramePr>
          <p:nvPr>
            <p:extLst>
              <p:ext uri="{D42A27DB-BD31-4B8C-83A1-F6EECF244321}">
                <p14:modId xmlns:p14="http://schemas.microsoft.com/office/powerpoint/2010/main" val="1227504739"/>
              </p:ext>
            </p:extLst>
          </p:nvPr>
        </p:nvGraphicFramePr>
        <p:xfrm>
          <a:off x="838200" y="1143000"/>
          <a:ext cx="7467600" cy="5105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87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761999"/>
          </a:xfrm>
        </p:spPr>
        <p:txBody>
          <a:bodyPr>
            <a:normAutofit/>
          </a:bodyPr>
          <a:lstStyle/>
          <a:p>
            <a:r>
              <a:rPr lang="en-US" sz="3000" dirty="0" smtClean="0"/>
              <a:t>Today we will discuss:</a:t>
            </a:r>
            <a:endParaRPr lang="en-US" sz="3000" dirty="0"/>
          </a:p>
        </p:txBody>
      </p:sp>
      <p:sp>
        <p:nvSpPr>
          <p:cNvPr id="3" name="Content Placeholder 2"/>
          <p:cNvSpPr>
            <a:spLocks noGrp="1"/>
          </p:cNvSpPr>
          <p:nvPr>
            <p:ph idx="1"/>
          </p:nvPr>
        </p:nvSpPr>
        <p:spPr>
          <a:xfrm>
            <a:off x="762000" y="1219200"/>
            <a:ext cx="4343400" cy="5029200"/>
          </a:xfrm>
        </p:spPr>
        <p:txBody>
          <a:bodyPr>
            <a:normAutofit/>
          </a:bodyPr>
          <a:lstStyle/>
          <a:p>
            <a:pPr>
              <a:buFont typeface="Arial" panose="020B0604020202020204" pitchFamily="34" charset="0"/>
              <a:buChar char="•"/>
            </a:pPr>
            <a:r>
              <a:rPr lang="en-US" dirty="0" smtClean="0"/>
              <a:t>Section 1 Updates</a:t>
            </a:r>
          </a:p>
          <a:p>
            <a:pPr>
              <a:buFont typeface="Arial" panose="020B0604020202020204" pitchFamily="34" charset="0"/>
              <a:buChar char="•"/>
            </a:pPr>
            <a:r>
              <a:rPr lang="en-US" dirty="0" smtClean="0"/>
              <a:t>Section 2</a:t>
            </a:r>
          </a:p>
          <a:p>
            <a:pPr lvl="1">
              <a:buFont typeface="Arial" panose="020B0604020202020204" pitchFamily="34" charset="0"/>
              <a:buChar char="•"/>
            </a:pPr>
            <a:r>
              <a:rPr lang="en-US" dirty="0" smtClean="0"/>
              <a:t>Community Resources</a:t>
            </a:r>
          </a:p>
          <a:p>
            <a:pPr lvl="2">
              <a:buFont typeface="Arial" panose="020B0604020202020204" pitchFamily="34" charset="0"/>
              <a:buChar char="•"/>
            </a:pPr>
            <a:r>
              <a:rPr lang="en-US" dirty="0" smtClean="0"/>
              <a:t>Transportation</a:t>
            </a:r>
          </a:p>
          <a:p>
            <a:pPr lvl="2">
              <a:buFont typeface="Arial" panose="020B0604020202020204" pitchFamily="34" charset="0"/>
              <a:buChar char="•"/>
            </a:pPr>
            <a:r>
              <a:rPr lang="en-US" dirty="0" smtClean="0"/>
              <a:t>Child Care</a:t>
            </a:r>
          </a:p>
          <a:p>
            <a:pPr lvl="2">
              <a:buFont typeface="Arial" panose="020B0604020202020204" pitchFamily="34" charset="0"/>
              <a:buChar char="•"/>
            </a:pPr>
            <a:r>
              <a:rPr lang="en-US" dirty="0" smtClean="0"/>
              <a:t>Access to Exercise Opportunities</a:t>
            </a:r>
          </a:p>
          <a:p>
            <a:pPr lvl="1">
              <a:buFont typeface="Arial" panose="020B0604020202020204" pitchFamily="34" charset="0"/>
              <a:buChar char="•"/>
            </a:pPr>
            <a:r>
              <a:rPr lang="en-US" dirty="0" smtClean="0"/>
              <a:t>Community Safety</a:t>
            </a:r>
          </a:p>
          <a:p>
            <a:pPr lvl="2">
              <a:buFont typeface="Arial" panose="020B0604020202020204" pitchFamily="34" charset="0"/>
              <a:buChar char="•"/>
            </a:pPr>
            <a:r>
              <a:rPr lang="en-US" dirty="0" smtClean="0"/>
              <a:t>Crime</a:t>
            </a:r>
          </a:p>
          <a:p>
            <a:pPr lvl="2">
              <a:buFont typeface="Arial" panose="020B0604020202020204" pitchFamily="34" charset="0"/>
              <a:buChar char="•"/>
            </a:pPr>
            <a:r>
              <a:rPr lang="en-US" dirty="0" smtClean="0"/>
              <a:t>Domestic Violence</a:t>
            </a:r>
          </a:p>
          <a:p>
            <a:pPr lvl="2">
              <a:buFont typeface="Arial" panose="020B0604020202020204" pitchFamily="34" charset="0"/>
              <a:buChar char="•"/>
            </a:pPr>
            <a:endParaRPr lang="en-US" dirty="0" smtClean="0"/>
          </a:p>
        </p:txBody>
      </p:sp>
      <p:sp>
        <p:nvSpPr>
          <p:cNvPr id="4" name="Content Placeholder 2"/>
          <p:cNvSpPr txBox="1">
            <a:spLocks/>
          </p:cNvSpPr>
          <p:nvPr/>
        </p:nvSpPr>
        <p:spPr>
          <a:xfrm>
            <a:off x="4648200" y="1219200"/>
            <a:ext cx="3733800" cy="50292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endParaRPr lang="en-US" dirty="0" smtClean="0"/>
          </a:p>
          <a:p>
            <a:pPr lvl="1">
              <a:buFont typeface="Arial" panose="020B0604020202020204" pitchFamily="34" charset="0"/>
              <a:buChar char="•"/>
            </a:pPr>
            <a:r>
              <a:rPr lang="en-US" dirty="0" smtClean="0"/>
              <a:t>Environmental Health Indicators</a:t>
            </a:r>
          </a:p>
          <a:p>
            <a:pPr lvl="2">
              <a:buFont typeface="Arial" panose="020B0604020202020204" pitchFamily="34" charset="0"/>
              <a:buChar char="•"/>
            </a:pPr>
            <a:r>
              <a:rPr lang="en-US" dirty="0" smtClean="0"/>
              <a:t>Air quality</a:t>
            </a:r>
          </a:p>
          <a:p>
            <a:pPr lvl="2">
              <a:buFont typeface="Arial" panose="020B0604020202020204" pitchFamily="34" charset="0"/>
              <a:buChar char="•"/>
            </a:pPr>
            <a:r>
              <a:rPr lang="en-US" dirty="0" smtClean="0"/>
              <a:t>Watershed water quality</a:t>
            </a:r>
          </a:p>
          <a:p>
            <a:pPr lvl="2">
              <a:buFont typeface="Arial" panose="020B0604020202020204" pitchFamily="34" charset="0"/>
              <a:buChar char="•"/>
            </a:pPr>
            <a:r>
              <a:rPr lang="en-US" dirty="0" smtClean="0"/>
              <a:t>Food safety</a:t>
            </a:r>
          </a:p>
          <a:p>
            <a:pPr lvl="2">
              <a:buFont typeface="Arial" panose="020B0604020202020204" pitchFamily="34" charset="0"/>
              <a:buChar char="•"/>
            </a:pPr>
            <a:r>
              <a:rPr lang="en-US" dirty="0" smtClean="0"/>
              <a:t>Lead</a:t>
            </a:r>
          </a:p>
          <a:p>
            <a:pPr lvl="2">
              <a:buFont typeface="Arial" panose="020B0604020202020204" pitchFamily="34" charset="0"/>
              <a:buChar char="•"/>
            </a:pPr>
            <a:r>
              <a:rPr lang="en-US" dirty="0" smtClean="0"/>
              <a:t>Housing &amp; Homelessness</a:t>
            </a:r>
          </a:p>
          <a:p>
            <a:pPr lvl="2">
              <a:buFont typeface="Arial" panose="020B0604020202020204" pitchFamily="34" charset="0"/>
              <a:buChar char="•"/>
            </a:pPr>
            <a:r>
              <a:rPr lang="en-US" dirty="0" smtClean="0"/>
              <a:t>Rabies</a:t>
            </a:r>
          </a:p>
        </p:txBody>
      </p:sp>
    </p:spTree>
    <p:extLst>
      <p:ext uri="{BB962C8B-B14F-4D97-AF65-F5344CB8AC3E}">
        <p14:creationId xmlns:p14="http://schemas.microsoft.com/office/powerpoint/2010/main" val="382057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84" y="609600"/>
            <a:ext cx="7696200" cy="1389062"/>
          </a:xfrm>
        </p:spPr>
        <p:txBody>
          <a:bodyPr>
            <a:normAutofit fontScale="90000"/>
          </a:bodyPr>
          <a:lstStyle/>
          <a:p>
            <a:r>
              <a:rPr lang="en-US" sz="4000" b="1" dirty="0" smtClean="0">
                <a:solidFill>
                  <a:schemeClr val="tx1"/>
                </a:solidFill>
              </a:rPr>
              <a:t>Domestic Violen</a:t>
            </a:r>
            <a:r>
              <a:rPr lang="en-US" sz="4000" b="1" dirty="0" smtClean="0"/>
              <a:t>ce Arrest Rate per 1,000 Population</a:t>
            </a:r>
            <a:r>
              <a:rPr lang="en-US" dirty="0" smtClean="0">
                <a:solidFill>
                  <a:schemeClr val="tx1"/>
                </a:solidFill>
              </a:rPr>
              <a:t/>
            </a:r>
            <a:br>
              <a:rPr lang="en-US" dirty="0" smtClean="0">
                <a:solidFill>
                  <a:schemeClr val="tx1"/>
                </a:solidFill>
              </a:rPr>
            </a:br>
            <a:r>
              <a:rPr lang="en-US" sz="2900" dirty="0" smtClean="0">
                <a:solidFill>
                  <a:schemeClr val="tx1"/>
                </a:solidFill>
              </a:rPr>
              <a:t>2000-</a:t>
            </a:r>
            <a:r>
              <a:rPr lang="en-US" sz="2900" dirty="0" smtClean="0"/>
              <a:t>2010</a:t>
            </a:r>
            <a:endParaRPr lang="en-US" sz="2900" dirty="0">
              <a:solidFill>
                <a:schemeClr val="tx1"/>
              </a:solidFill>
            </a:endParaRPr>
          </a:p>
        </p:txBody>
      </p:sp>
      <p:sp>
        <p:nvSpPr>
          <p:cNvPr id="4" name="TextBox 3"/>
          <p:cNvSpPr txBox="1"/>
          <p:nvPr/>
        </p:nvSpPr>
        <p:spPr>
          <a:xfrm>
            <a:off x="4495800" y="6429101"/>
            <a:ext cx="3986284" cy="307777"/>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 CCF-Stepping Stones Report</a:t>
            </a:r>
            <a:endParaRPr lang="en-US" sz="1400" dirty="0"/>
          </a:p>
        </p:txBody>
      </p:sp>
      <p:graphicFrame>
        <p:nvGraphicFramePr>
          <p:cNvPr id="5" name="Chart 4"/>
          <p:cNvGraphicFramePr>
            <a:graphicFrameLocks/>
          </p:cNvGraphicFramePr>
          <p:nvPr>
            <p:extLst>
              <p:ext uri="{D42A27DB-BD31-4B8C-83A1-F6EECF244321}">
                <p14:modId xmlns:p14="http://schemas.microsoft.com/office/powerpoint/2010/main" val="950554516"/>
              </p:ext>
            </p:extLst>
          </p:nvPr>
        </p:nvGraphicFramePr>
        <p:xfrm>
          <a:off x="914400" y="2057400"/>
          <a:ext cx="7391400" cy="4114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6121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a:bodyPr>
          <a:lstStyle/>
          <a:p>
            <a:r>
              <a:rPr lang="en-US" sz="2700" b="1" dirty="0" smtClean="0">
                <a:solidFill>
                  <a:schemeClr val="tx1"/>
                </a:solidFill>
              </a:rPr>
              <a:t>Family and Intimate Partner Homicide Rate per 100,000 Population, </a:t>
            </a:r>
            <a:r>
              <a:rPr lang="en-US" sz="2200" dirty="0" smtClean="0">
                <a:solidFill>
                  <a:schemeClr val="tx1"/>
                </a:solidFill>
              </a:rPr>
              <a:t>7-Year Rolling Averages, 1999-2013</a:t>
            </a:r>
            <a:endParaRPr lang="en-US" sz="2200" dirty="0">
              <a:solidFill>
                <a:schemeClr val="tx1"/>
              </a:solidFill>
            </a:endParaRPr>
          </a:p>
        </p:txBody>
      </p:sp>
      <p:sp>
        <p:nvSpPr>
          <p:cNvPr id="4" name="TextBox 3"/>
          <p:cNvSpPr txBox="1"/>
          <p:nvPr/>
        </p:nvSpPr>
        <p:spPr>
          <a:xfrm>
            <a:off x="0" y="6308491"/>
            <a:ext cx="8991600" cy="523220"/>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a:t>
            </a:r>
            <a:r>
              <a:rPr lang="en-US" sz="1400" dirty="0"/>
              <a:t>: Office of the Chief Medical Examiner. Family &amp; Intimate Partner Homicide in VA's Cities &amp; Counties, 1999-2013</a:t>
            </a:r>
          </a:p>
        </p:txBody>
      </p:sp>
      <p:graphicFrame>
        <p:nvGraphicFramePr>
          <p:cNvPr id="5" name="Chart 4"/>
          <p:cNvGraphicFramePr>
            <a:graphicFrameLocks/>
          </p:cNvGraphicFramePr>
          <p:nvPr>
            <p:extLst>
              <p:ext uri="{D42A27DB-BD31-4B8C-83A1-F6EECF244321}">
                <p14:modId xmlns:p14="http://schemas.microsoft.com/office/powerpoint/2010/main" val="737519789"/>
              </p:ext>
            </p:extLst>
          </p:nvPr>
        </p:nvGraphicFramePr>
        <p:xfrm>
          <a:off x="838200" y="1757362"/>
          <a:ext cx="7467600" cy="4414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0914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fontScale="90000"/>
          </a:bodyPr>
          <a:lstStyle/>
          <a:p>
            <a:r>
              <a:rPr lang="en-US" sz="2700" b="1" dirty="0" smtClean="0">
                <a:solidFill>
                  <a:schemeClr val="tx1"/>
                </a:solidFill>
              </a:rPr>
              <a:t>Interactive crime map available</a:t>
            </a:r>
            <a:r>
              <a:rPr lang="en-US" sz="2700" b="1" dirty="0"/>
              <a:t>, </a:t>
            </a:r>
            <a:br>
              <a:rPr lang="en-US" sz="2700" b="1" dirty="0"/>
            </a:br>
            <a:r>
              <a:rPr lang="en-US" sz="2200" dirty="0">
                <a:hlinkClick r:id="rId3"/>
              </a:rPr>
              <a:t>http://</a:t>
            </a:r>
            <a:r>
              <a:rPr lang="en-US" sz="2200" dirty="0" smtClean="0">
                <a:hlinkClick r:id="rId3"/>
              </a:rPr>
              <a:t>www.charlottesville.org/departments-and-services/departments-h-z/police-department/crime-statistics</a:t>
            </a:r>
            <a:r>
              <a:rPr lang="en-US" sz="2200" dirty="0" smtClean="0"/>
              <a:t>  </a:t>
            </a:r>
            <a:endParaRPr lang="en-US" sz="2200" dirty="0">
              <a:solidFill>
                <a:schemeClr val="tx1"/>
              </a:solidFill>
            </a:endParaRPr>
          </a:p>
        </p:txBody>
      </p:sp>
      <p:sp>
        <p:nvSpPr>
          <p:cNvPr id="4" name="TextBox 3"/>
          <p:cNvSpPr txBox="1"/>
          <p:nvPr/>
        </p:nvSpPr>
        <p:spPr>
          <a:xfrm>
            <a:off x="0" y="6308491"/>
            <a:ext cx="8991600" cy="307777"/>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a:t>
            </a:r>
            <a:r>
              <a:rPr lang="en-US" sz="1400" dirty="0"/>
              <a:t>: </a:t>
            </a:r>
            <a:r>
              <a:rPr lang="en-US" sz="1400" dirty="0" smtClean="0"/>
              <a:t>City Of Charlottesville / Charlottesville Police Department.</a:t>
            </a: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8800"/>
            <a:ext cx="9144000" cy="4322127"/>
          </a:xfrm>
          <a:prstGeom prst="rect">
            <a:avLst/>
          </a:prstGeom>
        </p:spPr>
      </p:pic>
    </p:spTree>
    <p:extLst>
      <p:ext uri="{BB962C8B-B14F-4D97-AF65-F5344CB8AC3E}">
        <p14:creationId xmlns:p14="http://schemas.microsoft.com/office/powerpoint/2010/main" val="1856056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Environmental Health </a:t>
            </a:r>
            <a:r>
              <a:rPr lang="en-US" sz="4000" dirty="0">
                <a:solidFill>
                  <a:schemeClr val="tx2"/>
                </a:solidFill>
                <a:latin typeface="+mn-lt"/>
                <a:ea typeface="+mn-ea"/>
                <a:cs typeface="+mn-cs"/>
              </a:rPr>
              <a:t>Indicators</a:t>
            </a:r>
          </a:p>
        </p:txBody>
      </p:sp>
    </p:spTree>
    <p:extLst>
      <p:ext uri="{BB962C8B-B14F-4D97-AF65-F5344CB8AC3E}">
        <p14:creationId xmlns:p14="http://schemas.microsoft.com/office/powerpoint/2010/main" val="4192260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Air Quality</a:t>
            </a:r>
            <a:r>
              <a:rPr lang="en-US" sz="2800" dirty="0" smtClean="0"/>
              <a:t>, </a:t>
            </a:r>
            <a:r>
              <a:rPr lang="en-US" sz="2000" dirty="0" smtClean="0"/>
              <a:t>Air Quality Ratings, Charlottesville, </a:t>
            </a:r>
            <a:r>
              <a:rPr lang="en-US" sz="2000" dirty="0" smtClean="0">
                <a:solidFill>
                  <a:schemeClr val="tx1"/>
                </a:solidFill>
              </a:rPr>
              <a:t>2011-14</a:t>
            </a:r>
            <a:endParaRPr lang="en-US" sz="2000" dirty="0">
              <a:solidFill>
                <a:schemeClr val="tx1"/>
              </a:solidFill>
            </a:endParaRPr>
          </a:p>
        </p:txBody>
      </p:sp>
      <p:sp>
        <p:nvSpPr>
          <p:cNvPr id="2" name="Rounded Rectangle 1"/>
          <p:cNvSpPr/>
          <p:nvPr/>
        </p:nvSpPr>
        <p:spPr>
          <a:xfrm>
            <a:off x="914400" y="1583627"/>
            <a:ext cx="2362200" cy="107768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332</a:t>
            </a:r>
            <a:r>
              <a:rPr lang="en-US" sz="2000" dirty="0" smtClean="0"/>
              <a:t> days ranked </a:t>
            </a:r>
            <a:r>
              <a:rPr lang="en-US" sz="2000" b="1" dirty="0" smtClean="0"/>
              <a:t>Good</a:t>
            </a:r>
            <a:r>
              <a:rPr lang="en-US" sz="2000" dirty="0" smtClean="0"/>
              <a:t> in 2014</a:t>
            </a:r>
            <a:endParaRPr lang="en-US" sz="2000" dirty="0"/>
          </a:p>
        </p:txBody>
      </p:sp>
      <p:sp>
        <p:nvSpPr>
          <p:cNvPr id="10" name="Rounded Rectangle 9"/>
          <p:cNvSpPr/>
          <p:nvPr/>
        </p:nvSpPr>
        <p:spPr>
          <a:xfrm>
            <a:off x="3276600" y="1550970"/>
            <a:ext cx="28194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32</a:t>
            </a:r>
            <a:r>
              <a:rPr lang="en-US" sz="2000" dirty="0" smtClean="0">
                <a:solidFill>
                  <a:schemeClr val="tx1"/>
                </a:solidFill>
              </a:rPr>
              <a:t> days ranked </a:t>
            </a:r>
            <a:r>
              <a:rPr lang="en-US" sz="2000" b="1" dirty="0" smtClean="0">
                <a:solidFill>
                  <a:schemeClr val="tx1"/>
                </a:solidFill>
              </a:rPr>
              <a:t>Moderate</a:t>
            </a:r>
            <a:r>
              <a:rPr lang="en-US" sz="2000" dirty="0" smtClean="0">
                <a:solidFill>
                  <a:schemeClr val="tx1"/>
                </a:solidFill>
              </a:rPr>
              <a:t> in 2014</a:t>
            </a:r>
            <a:endParaRPr lang="en-US" sz="2000" dirty="0">
              <a:solidFill>
                <a:schemeClr val="tx1"/>
              </a:solidFill>
            </a:endParaRPr>
          </a:p>
        </p:txBody>
      </p:sp>
      <p:sp>
        <p:nvSpPr>
          <p:cNvPr id="11" name="Text Box 7"/>
          <p:cNvSpPr txBox="1">
            <a:spLocks noChangeArrowheads="1"/>
          </p:cNvSpPr>
          <p:nvPr/>
        </p:nvSpPr>
        <p:spPr bwMode="auto">
          <a:xfrm>
            <a:off x="4533900" y="6477000"/>
            <a:ext cx="38481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 Environmental Protection Agency</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579331283"/>
              </p:ext>
            </p:extLst>
          </p:nvPr>
        </p:nvGraphicFramePr>
        <p:xfrm>
          <a:off x="838200" y="3048000"/>
          <a:ext cx="73914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6095999" y="1583627"/>
            <a:ext cx="2314433" cy="1143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a:t>
            </a:r>
            <a:r>
              <a:rPr lang="en-US" sz="2000" dirty="0" smtClean="0"/>
              <a:t> days ranked </a:t>
            </a:r>
            <a:r>
              <a:rPr lang="en-US" sz="2000" b="1" dirty="0" smtClean="0"/>
              <a:t>Unhealthy</a:t>
            </a:r>
            <a:r>
              <a:rPr lang="en-US" sz="2000" dirty="0" smtClean="0"/>
              <a:t> in 2014</a:t>
            </a:r>
            <a:endParaRPr lang="en-US" sz="2000" dirty="0"/>
          </a:p>
        </p:txBody>
      </p:sp>
    </p:spTree>
    <p:extLst>
      <p:ext uri="{BB962C8B-B14F-4D97-AF65-F5344CB8AC3E}">
        <p14:creationId xmlns:p14="http://schemas.microsoft.com/office/powerpoint/2010/main" val="2433201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Percent of Population Living within 150 Meters of a Highway</a:t>
            </a:r>
            <a:r>
              <a:rPr lang="en-US" sz="2800" dirty="0" smtClean="0"/>
              <a:t>, </a:t>
            </a:r>
            <a:r>
              <a:rPr lang="en-US" sz="2000" dirty="0" smtClean="0"/>
              <a:t>2010</a:t>
            </a:r>
            <a:endParaRPr lang="en-US" sz="2000" dirty="0">
              <a:solidFill>
                <a:schemeClr val="tx1"/>
              </a:solidFill>
            </a:endParaRPr>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a:t>
            </a:r>
            <a:r>
              <a:rPr lang="en-US" sz="1200" dirty="0"/>
              <a:t>: CDC. National Environmental Public Health  Tracking Network </a:t>
            </a:r>
          </a:p>
        </p:txBody>
      </p:sp>
      <p:graphicFrame>
        <p:nvGraphicFramePr>
          <p:cNvPr id="8" name="Diagram 7"/>
          <p:cNvGraphicFramePr/>
          <p:nvPr>
            <p:extLst>
              <p:ext uri="{D42A27DB-BD31-4B8C-83A1-F6EECF244321}">
                <p14:modId xmlns:p14="http://schemas.microsoft.com/office/powerpoint/2010/main" val="2523999379"/>
              </p:ext>
            </p:extLst>
          </p:nvPr>
        </p:nvGraphicFramePr>
        <p:xfrm>
          <a:off x="1143000" y="15240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47800" y="5657418"/>
            <a:ext cx="6781800" cy="369332"/>
          </a:xfrm>
          <a:prstGeom prst="rect">
            <a:avLst/>
          </a:prstGeom>
          <a:noFill/>
        </p:spPr>
        <p:txBody>
          <a:bodyPr wrap="square" rtlCol="0">
            <a:spAutoFit/>
          </a:bodyPr>
          <a:lstStyle/>
          <a:p>
            <a:pPr algn="ctr"/>
            <a:r>
              <a:rPr lang="en-US" dirty="0" smtClean="0"/>
              <a:t>Note: 150 meters is approximately 2 blocks</a:t>
            </a:r>
            <a:endParaRPr lang="en-US" dirty="0"/>
          </a:p>
        </p:txBody>
      </p:sp>
    </p:spTree>
    <p:extLst>
      <p:ext uri="{BB962C8B-B14F-4D97-AF65-F5344CB8AC3E}">
        <p14:creationId xmlns:p14="http://schemas.microsoft.com/office/powerpoint/2010/main" val="2551941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Percent of Public Elementary Schools within 150 meters of a highway</a:t>
            </a:r>
            <a:r>
              <a:rPr lang="en-US" sz="2800" dirty="0" smtClean="0"/>
              <a:t>, </a:t>
            </a:r>
            <a:r>
              <a:rPr lang="en-US" sz="2000" dirty="0" smtClean="0"/>
              <a:t>2010</a:t>
            </a:r>
            <a:endParaRPr lang="en-US" sz="2000" dirty="0">
              <a:solidFill>
                <a:schemeClr val="tx1"/>
              </a:solidFill>
            </a:endParaRPr>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a:t>
            </a:r>
            <a:r>
              <a:rPr lang="en-US" sz="1200" dirty="0"/>
              <a:t>: CDC. National Environmental Public Health  Tracking Network </a:t>
            </a:r>
          </a:p>
        </p:txBody>
      </p:sp>
      <p:graphicFrame>
        <p:nvGraphicFramePr>
          <p:cNvPr id="8" name="Diagram 7"/>
          <p:cNvGraphicFramePr/>
          <p:nvPr>
            <p:extLst>
              <p:ext uri="{D42A27DB-BD31-4B8C-83A1-F6EECF244321}">
                <p14:modId xmlns:p14="http://schemas.microsoft.com/office/powerpoint/2010/main" val="2171113641"/>
              </p:ext>
            </p:extLst>
          </p:nvPr>
        </p:nvGraphicFramePr>
        <p:xfrm>
          <a:off x="1143000" y="15240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47800" y="5657418"/>
            <a:ext cx="6781800" cy="369332"/>
          </a:xfrm>
          <a:prstGeom prst="rect">
            <a:avLst/>
          </a:prstGeom>
          <a:noFill/>
        </p:spPr>
        <p:txBody>
          <a:bodyPr wrap="square" rtlCol="0">
            <a:spAutoFit/>
          </a:bodyPr>
          <a:lstStyle/>
          <a:p>
            <a:pPr algn="ctr"/>
            <a:r>
              <a:rPr lang="en-US" dirty="0" smtClean="0"/>
              <a:t>Note: 150 meters is approximately 2 blocks</a:t>
            </a:r>
            <a:endParaRPr lang="en-US" dirty="0"/>
          </a:p>
        </p:txBody>
      </p:sp>
    </p:spTree>
    <p:extLst>
      <p:ext uri="{BB962C8B-B14F-4D97-AF65-F5344CB8AC3E}">
        <p14:creationId xmlns:p14="http://schemas.microsoft.com/office/powerpoint/2010/main" val="3817069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Air Quality</a:t>
            </a:r>
            <a:r>
              <a:rPr lang="en-US" sz="2800" dirty="0" smtClean="0"/>
              <a:t>, </a:t>
            </a:r>
            <a:r>
              <a:rPr lang="en-US" sz="2000" dirty="0" smtClean="0"/>
              <a:t>Number of Days with </a:t>
            </a:r>
            <a:r>
              <a:rPr lang="en-US" sz="2000" b="1" dirty="0" smtClean="0"/>
              <a:t>Ozone</a:t>
            </a:r>
            <a:r>
              <a:rPr lang="en-US" sz="2000" dirty="0" smtClean="0"/>
              <a:t> Levels Exceeding Standards, </a:t>
            </a:r>
            <a:r>
              <a:rPr lang="en-US" sz="2000" dirty="0" smtClean="0">
                <a:solidFill>
                  <a:schemeClr val="tx1"/>
                </a:solidFill>
              </a:rPr>
              <a:t>2008</a:t>
            </a:r>
            <a:endParaRPr lang="en-US" sz="2000" dirty="0">
              <a:solidFill>
                <a:schemeClr val="tx1"/>
              </a:solidFill>
            </a:endParaRPr>
          </a:p>
        </p:txBody>
      </p:sp>
      <p:sp>
        <p:nvSpPr>
          <p:cNvPr id="2" name="Rounded Rectangle 1"/>
          <p:cNvSpPr/>
          <p:nvPr/>
        </p:nvSpPr>
        <p:spPr>
          <a:xfrm>
            <a:off x="2286000" y="1589314"/>
            <a:ext cx="2286000" cy="1447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0.09</a:t>
            </a:r>
            <a:endParaRPr lang="en-US" sz="3600" dirty="0"/>
          </a:p>
        </p:txBody>
      </p:sp>
      <p:sp>
        <p:nvSpPr>
          <p:cNvPr id="10" name="Rounded Rectangle 9"/>
          <p:cNvSpPr/>
          <p:nvPr/>
        </p:nvSpPr>
        <p:spPr>
          <a:xfrm>
            <a:off x="4953000" y="1600200"/>
            <a:ext cx="2286000" cy="1447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0.00</a:t>
            </a:r>
            <a:endParaRPr lang="en-US" sz="3600" dirty="0"/>
          </a:p>
        </p:txBody>
      </p:sp>
      <p:sp>
        <p:nvSpPr>
          <p:cNvPr id="7" name="Rectangle 2"/>
          <p:cNvSpPr txBox="1">
            <a:spLocks noChangeArrowheads="1"/>
          </p:cNvSpPr>
          <p:nvPr/>
        </p:nvSpPr>
        <p:spPr>
          <a:xfrm>
            <a:off x="685800" y="3276600"/>
            <a:ext cx="7391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Air Quality</a:t>
            </a:r>
            <a:r>
              <a:rPr lang="en-US" sz="2800" dirty="0" smtClean="0"/>
              <a:t>, </a:t>
            </a:r>
            <a:r>
              <a:rPr lang="en-US" sz="2000" dirty="0" smtClean="0"/>
              <a:t>Number of Days with </a:t>
            </a:r>
            <a:r>
              <a:rPr lang="en-US" sz="2000" b="1" dirty="0" smtClean="0"/>
              <a:t>PM 2.5 </a:t>
            </a:r>
            <a:r>
              <a:rPr lang="en-US" sz="2000" dirty="0" smtClean="0"/>
              <a:t>Levels Exceeding Standards, 2008</a:t>
            </a:r>
            <a:endParaRPr lang="en-US" sz="2000" dirty="0"/>
          </a:p>
        </p:txBody>
      </p:sp>
      <p:sp>
        <p:nvSpPr>
          <p:cNvPr id="8" name="Rounded Rectangle 7"/>
          <p:cNvSpPr/>
          <p:nvPr/>
        </p:nvSpPr>
        <p:spPr>
          <a:xfrm>
            <a:off x="2286000" y="4267200"/>
            <a:ext cx="2286000" cy="1447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0.9</a:t>
            </a:r>
            <a:endParaRPr lang="en-US" sz="3600" dirty="0"/>
          </a:p>
        </p:txBody>
      </p:sp>
      <p:sp>
        <p:nvSpPr>
          <p:cNvPr id="9" name="Rounded Rectangle 8"/>
          <p:cNvSpPr/>
          <p:nvPr/>
        </p:nvSpPr>
        <p:spPr>
          <a:xfrm>
            <a:off x="4953000" y="4267200"/>
            <a:ext cx="2286000" cy="1447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1.0</a:t>
            </a:r>
            <a:endParaRPr lang="en-US" sz="3600" dirty="0"/>
          </a:p>
        </p:txBody>
      </p:sp>
      <p:sp>
        <p:nvSpPr>
          <p:cNvPr id="11"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spTree>
    <p:extLst>
      <p:ext uri="{BB962C8B-B14F-4D97-AF65-F5344CB8AC3E}">
        <p14:creationId xmlns:p14="http://schemas.microsoft.com/office/powerpoint/2010/main" val="202759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3000" dirty="0" smtClean="0">
                <a:solidFill>
                  <a:schemeClr val="tx1"/>
                </a:solidFill>
              </a:rPr>
              <a:t>Watersheds</a:t>
            </a:r>
            <a:r>
              <a:rPr lang="en-US" dirty="0" smtClean="0">
                <a:solidFill>
                  <a:schemeClr val="tx1"/>
                </a:solidFill>
              </a:rPr>
              <a:t/>
            </a:r>
            <a:br>
              <a:rPr lang="en-US" dirty="0" smtClean="0">
                <a:solidFill>
                  <a:schemeClr val="tx1"/>
                </a:solidFill>
              </a:rPr>
            </a:br>
            <a:r>
              <a:rPr lang="en-US" sz="2400" dirty="0" smtClean="0"/>
              <a:t>In and around Albemarle &amp; Charlottesville</a:t>
            </a:r>
            <a:endParaRPr lang="en-US" sz="2400" dirty="0">
              <a:solidFill>
                <a:schemeClr val="tx1"/>
              </a:solidFill>
            </a:endParaRPr>
          </a:p>
        </p:txBody>
      </p:sp>
      <p:sp>
        <p:nvSpPr>
          <p:cNvPr id="3" name="Text Placeholder 2"/>
          <p:cNvSpPr>
            <a:spLocks noGrp="1"/>
          </p:cNvSpPr>
          <p:nvPr>
            <p:ph type="body" sz="half" idx="1"/>
          </p:nvPr>
        </p:nvSpPr>
        <p:spPr>
          <a:xfrm>
            <a:off x="3699768" y="6400800"/>
            <a:ext cx="5101331" cy="228600"/>
          </a:xfrm>
          <a:solidFill>
            <a:schemeClr val="bg1"/>
          </a:solidFill>
          <a:ln>
            <a:solidFill>
              <a:schemeClr val="accent1"/>
            </a:solidFill>
          </a:ln>
        </p:spPr>
        <p:txBody>
          <a:bodyPr>
            <a:normAutofit fontScale="77500" lnSpcReduction="20000"/>
          </a:bodyPr>
          <a:lstStyle/>
          <a:p>
            <a:pPr algn="r">
              <a:buNone/>
            </a:pPr>
            <a:r>
              <a:rPr lang="en-US" sz="1400" dirty="0"/>
              <a:t>S</a:t>
            </a:r>
            <a:r>
              <a:rPr lang="en-US" sz="1400" dirty="0" smtClean="0"/>
              <a:t>ource</a:t>
            </a:r>
            <a:r>
              <a:rPr lang="en-US" sz="1400" dirty="0"/>
              <a:t>: Environmental Protection Agency – EnviroMapper for Water</a:t>
            </a:r>
          </a:p>
          <a:p>
            <a:pPr algn="r">
              <a:buNone/>
            </a:pPr>
            <a:endParaRPr lang="en-US" sz="1400" dirty="0" smtClean="0"/>
          </a:p>
        </p:txBody>
      </p:sp>
      <p:pic>
        <p:nvPicPr>
          <p:cNvPr id="9" name="Picture 2"/>
          <p:cNvPicPr>
            <a:picLocks noGrp="1" noChangeAspect="1" noChangeArrowheads="1"/>
          </p:cNvPicPr>
          <p:nvPr>
            <p:ph idx="1"/>
          </p:nvPr>
        </p:nvPicPr>
        <p:blipFill>
          <a:blip r:embed="rId3" cstate="print"/>
          <a:srcRect/>
          <a:stretch>
            <a:fillRect/>
          </a:stretch>
        </p:blipFill>
        <p:spPr bwMode="auto">
          <a:xfrm>
            <a:off x="914400" y="1752600"/>
            <a:ext cx="6573231" cy="3886200"/>
          </a:xfrm>
          <a:prstGeom prst="rect">
            <a:avLst/>
          </a:prstGeom>
          <a:noFill/>
          <a:ln w="9525">
            <a:noFill/>
            <a:miter lim="800000"/>
            <a:headEnd/>
            <a:tailEnd/>
          </a:ln>
        </p:spPr>
      </p:pic>
      <p:sp>
        <p:nvSpPr>
          <p:cNvPr id="10" name="TextBox 9"/>
          <p:cNvSpPr txBox="1"/>
          <p:nvPr/>
        </p:nvSpPr>
        <p:spPr>
          <a:xfrm>
            <a:off x="3429000" y="2740223"/>
            <a:ext cx="2937022" cy="307777"/>
          </a:xfrm>
          <a:prstGeom prst="rect">
            <a:avLst/>
          </a:prstGeom>
          <a:solidFill>
            <a:schemeClr val="bg1"/>
          </a:solidFill>
        </p:spPr>
        <p:txBody>
          <a:bodyPr wrap="none" rtlCol="0">
            <a:spAutoFit/>
          </a:bodyPr>
          <a:lstStyle/>
          <a:p>
            <a:r>
              <a:rPr lang="en-US" sz="1400" b="1" dirty="0" smtClean="0"/>
              <a:t>Rapidan – Upper Rappahannock</a:t>
            </a:r>
            <a:endParaRPr lang="en-US" sz="1400" b="1" dirty="0"/>
          </a:p>
        </p:txBody>
      </p:sp>
      <p:sp>
        <p:nvSpPr>
          <p:cNvPr id="11" name="TextBox 10"/>
          <p:cNvSpPr txBox="1"/>
          <p:nvPr/>
        </p:nvSpPr>
        <p:spPr>
          <a:xfrm>
            <a:off x="2819400" y="3429652"/>
            <a:ext cx="880369" cy="307777"/>
          </a:xfrm>
          <a:prstGeom prst="rect">
            <a:avLst/>
          </a:prstGeom>
          <a:solidFill>
            <a:schemeClr val="bg1"/>
          </a:solidFill>
        </p:spPr>
        <p:txBody>
          <a:bodyPr wrap="none" rtlCol="0">
            <a:spAutoFit/>
          </a:bodyPr>
          <a:lstStyle/>
          <a:p>
            <a:r>
              <a:rPr lang="en-US" sz="1400" b="1" dirty="0" smtClean="0"/>
              <a:t>Rivanna</a:t>
            </a:r>
            <a:endParaRPr lang="en-US" sz="1400" b="1" dirty="0"/>
          </a:p>
        </p:txBody>
      </p:sp>
      <p:sp>
        <p:nvSpPr>
          <p:cNvPr id="12" name="TextBox 11"/>
          <p:cNvSpPr txBox="1"/>
          <p:nvPr/>
        </p:nvSpPr>
        <p:spPr>
          <a:xfrm>
            <a:off x="4495800" y="3886200"/>
            <a:ext cx="1080745" cy="307777"/>
          </a:xfrm>
          <a:prstGeom prst="rect">
            <a:avLst/>
          </a:prstGeom>
          <a:solidFill>
            <a:schemeClr val="bg1"/>
          </a:solidFill>
        </p:spPr>
        <p:txBody>
          <a:bodyPr wrap="none" rtlCol="0">
            <a:spAutoFit/>
          </a:bodyPr>
          <a:lstStyle/>
          <a:p>
            <a:r>
              <a:rPr lang="en-US" sz="1400" b="1" dirty="0" smtClean="0"/>
              <a:t>Pamunkey</a:t>
            </a:r>
            <a:endParaRPr lang="en-US" sz="1400" b="1" dirty="0"/>
          </a:p>
        </p:txBody>
      </p:sp>
      <p:sp>
        <p:nvSpPr>
          <p:cNvPr id="13" name="TextBox 12"/>
          <p:cNvSpPr txBox="1"/>
          <p:nvPr/>
        </p:nvSpPr>
        <p:spPr>
          <a:xfrm>
            <a:off x="1296685" y="4572000"/>
            <a:ext cx="2132315" cy="307777"/>
          </a:xfrm>
          <a:prstGeom prst="rect">
            <a:avLst/>
          </a:prstGeom>
          <a:solidFill>
            <a:schemeClr val="bg1"/>
          </a:solidFill>
        </p:spPr>
        <p:txBody>
          <a:bodyPr wrap="none" rtlCol="0">
            <a:spAutoFit/>
          </a:bodyPr>
          <a:lstStyle/>
          <a:p>
            <a:r>
              <a:rPr lang="en-US" sz="1400" b="1" dirty="0" smtClean="0"/>
              <a:t>Middle James - Buffalo</a:t>
            </a:r>
            <a:endParaRPr lang="en-US" sz="1400" b="1" dirty="0"/>
          </a:p>
        </p:txBody>
      </p:sp>
      <p:sp>
        <p:nvSpPr>
          <p:cNvPr id="14" name="TextBox 13"/>
          <p:cNvSpPr txBox="1"/>
          <p:nvPr/>
        </p:nvSpPr>
        <p:spPr>
          <a:xfrm>
            <a:off x="1237373" y="2904997"/>
            <a:ext cx="2250937" cy="307777"/>
          </a:xfrm>
          <a:prstGeom prst="rect">
            <a:avLst/>
          </a:prstGeom>
          <a:solidFill>
            <a:schemeClr val="bg1"/>
          </a:solidFill>
        </p:spPr>
        <p:txBody>
          <a:bodyPr wrap="none" rtlCol="0">
            <a:spAutoFit/>
          </a:bodyPr>
          <a:lstStyle/>
          <a:p>
            <a:r>
              <a:rPr lang="en-US" sz="1400" b="1" dirty="0" smtClean="0"/>
              <a:t>South Fork Shenandoah</a:t>
            </a:r>
            <a:endParaRPr lang="en-US" sz="1400" b="1" dirty="0"/>
          </a:p>
        </p:txBody>
      </p:sp>
      <p:sp>
        <p:nvSpPr>
          <p:cNvPr id="15" name="Oval 14"/>
          <p:cNvSpPr/>
          <p:nvPr/>
        </p:nvSpPr>
        <p:spPr>
          <a:xfrm>
            <a:off x="2307084" y="3171371"/>
            <a:ext cx="1905000" cy="1524000"/>
          </a:xfrm>
          <a:prstGeom prst="ellipse">
            <a:avLst/>
          </a:prstGeom>
          <a:no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bwMode="auto">
          <a:xfrm flipH="1" flipV="1">
            <a:off x="3886200" y="4648200"/>
            <a:ext cx="7620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4419600" y="5562600"/>
            <a:ext cx="1447800" cy="261610"/>
          </a:xfrm>
          <a:prstGeom prst="rect">
            <a:avLst/>
          </a:prstGeom>
          <a:noFill/>
        </p:spPr>
        <p:txBody>
          <a:bodyPr wrap="square" rtlCol="0">
            <a:spAutoFit/>
          </a:bodyPr>
          <a:lstStyle/>
          <a:p>
            <a:r>
              <a:rPr lang="en-US" sz="1100" b="1" dirty="0" smtClean="0">
                <a:solidFill>
                  <a:schemeClr val="tx1">
                    <a:lumMod val="95000"/>
                    <a:lumOff val="5000"/>
                  </a:schemeClr>
                </a:solidFill>
              </a:rPr>
              <a:t>Albemarle County</a:t>
            </a:r>
            <a:endParaRPr lang="en-US" sz="1100" b="1" dirty="0">
              <a:solidFill>
                <a:schemeClr val="tx1">
                  <a:lumMod val="95000"/>
                  <a:lumOff val="5000"/>
                </a:schemeClr>
              </a:solidFill>
            </a:endParaRPr>
          </a:p>
        </p:txBody>
      </p:sp>
    </p:spTree>
    <p:extLst>
      <p:ext uri="{BB962C8B-B14F-4D97-AF65-F5344CB8AC3E}">
        <p14:creationId xmlns:p14="http://schemas.microsoft.com/office/powerpoint/2010/main" val="634164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845"/>
            <a:ext cx="7620000" cy="533401"/>
          </a:xfrm>
          <a:solidFill>
            <a:srgbClr val="FFFFFF">
              <a:alpha val="50196"/>
            </a:srgbClr>
          </a:solidFill>
        </p:spPr>
        <p:txBody>
          <a:bodyPr>
            <a:normAutofit fontScale="90000"/>
          </a:bodyPr>
          <a:lstStyle/>
          <a:p>
            <a:r>
              <a:rPr lang="en-US" sz="2400" b="1" dirty="0" smtClean="0">
                <a:solidFill>
                  <a:schemeClr val="tx1"/>
                </a:solidFill>
              </a:rPr>
              <a:t>Watersheds &amp; Reservoirs</a:t>
            </a:r>
            <a:r>
              <a:rPr lang="en-US" sz="2200" dirty="0" smtClean="0">
                <a:solidFill>
                  <a:schemeClr val="tx1"/>
                </a:solidFill>
              </a:rPr>
              <a:t/>
            </a:r>
            <a:br>
              <a:rPr lang="en-US" sz="2200" dirty="0" smtClean="0">
                <a:solidFill>
                  <a:schemeClr val="tx1"/>
                </a:solidFill>
              </a:rPr>
            </a:br>
            <a:r>
              <a:rPr lang="en-US" sz="2200" dirty="0" smtClean="0"/>
              <a:t>Albemarle &amp; Charlottesville</a:t>
            </a:r>
            <a:endParaRPr lang="en-US" sz="2200" dirty="0">
              <a:solidFill>
                <a:schemeClr val="tx1"/>
              </a:solidFill>
            </a:endParaRPr>
          </a:p>
        </p:txBody>
      </p:sp>
      <p:sp>
        <p:nvSpPr>
          <p:cNvPr id="3" name="Text Placeholder 2"/>
          <p:cNvSpPr>
            <a:spLocks noGrp="1"/>
          </p:cNvSpPr>
          <p:nvPr>
            <p:ph type="body" sz="half" idx="1"/>
          </p:nvPr>
        </p:nvSpPr>
        <p:spPr>
          <a:xfrm>
            <a:off x="3699768" y="6400800"/>
            <a:ext cx="5101331" cy="228600"/>
          </a:xfrm>
          <a:solidFill>
            <a:schemeClr val="bg1"/>
          </a:solidFill>
          <a:ln>
            <a:solidFill>
              <a:schemeClr val="accent1"/>
            </a:solidFill>
          </a:ln>
        </p:spPr>
        <p:txBody>
          <a:bodyPr>
            <a:normAutofit fontScale="77500" lnSpcReduction="20000"/>
          </a:bodyPr>
          <a:lstStyle/>
          <a:p>
            <a:pPr algn="r">
              <a:buNone/>
            </a:pPr>
            <a:r>
              <a:rPr lang="en-US" sz="1400" dirty="0"/>
              <a:t>S</a:t>
            </a:r>
            <a:r>
              <a:rPr lang="en-US" sz="1400" dirty="0" smtClean="0"/>
              <a:t>ource</a:t>
            </a:r>
            <a:r>
              <a:rPr lang="en-US" sz="1400" dirty="0"/>
              <a:t>: </a:t>
            </a:r>
            <a:r>
              <a:rPr lang="en-US" sz="1400" dirty="0" smtClean="0"/>
              <a:t>Albemarle County Service Authority</a:t>
            </a:r>
            <a:endParaRPr lang="en-US" sz="1400" dirty="0"/>
          </a:p>
          <a:p>
            <a:pPr algn="r">
              <a:buNone/>
            </a:pPr>
            <a:endParaRPr lang="en-US" sz="1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62000"/>
            <a:ext cx="5638800" cy="5638800"/>
          </a:xfrm>
          <a:prstGeom prst="rect">
            <a:avLst/>
          </a:prstGeom>
        </p:spPr>
      </p:pic>
    </p:spTree>
    <p:extLst>
      <p:ext uri="{BB962C8B-B14F-4D97-AF65-F5344CB8AC3E}">
        <p14:creationId xmlns:p14="http://schemas.microsoft.com/office/powerpoint/2010/main" val="276023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0" y="26670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4000" b="1" dirty="0" smtClean="0">
                <a:solidFill>
                  <a:schemeClr val="tx2"/>
                </a:solidFill>
              </a:rPr>
              <a:t>Updates for Section 1 Data</a:t>
            </a:r>
            <a:endParaRPr lang="en-US" sz="4000" b="1" dirty="0">
              <a:solidFill>
                <a:schemeClr val="tx2"/>
              </a:solidFill>
            </a:endParaRPr>
          </a:p>
        </p:txBody>
      </p:sp>
    </p:spTree>
    <p:extLst>
      <p:ext uri="{BB962C8B-B14F-4D97-AF65-F5344CB8AC3E}">
        <p14:creationId xmlns:p14="http://schemas.microsoft.com/office/powerpoint/2010/main" val="238757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547496"/>
            <a:ext cx="7315200" cy="976503"/>
          </a:xfrm>
        </p:spPr>
        <p:txBody>
          <a:bodyPr>
            <a:normAutofit fontScale="90000"/>
          </a:bodyPr>
          <a:lstStyle/>
          <a:p>
            <a:r>
              <a:rPr lang="en-US" sz="3600" b="1" dirty="0" smtClean="0">
                <a:solidFill>
                  <a:schemeClr val="tx1"/>
                </a:solidFill>
              </a:rPr>
              <a:t>Numbers of Good &amp; Impaired Streams in Watersheds in TJHD, </a:t>
            </a:r>
            <a:r>
              <a:rPr lang="en-US" sz="3600" dirty="0" smtClean="0"/>
              <a:t>2010</a:t>
            </a:r>
            <a:endParaRPr lang="en-US" sz="2800" dirty="0">
              <a:solidFill>
                <a:schemeClr val="tx1"/>
              </a:solidFill>
            </a:endParaRPr>
          </a:p>
        </p:txBody>
      </p:sp>
      <p:sp>
        <p:nvSpPr>
          <p:cNvPr id="6" name="TextBox 1"/>
          <p:cNvSpPr txBox="1"/>
          <p:nvPr/>
        </p:nvSpPr>
        <p:spPr>
          <a:xfrm>
            <a:off x="5181600" y="6442877"/>
            <a:ext cx="3337116" cy="2627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0" baseline="0" dirty="0" smtClean="0">
                <a:cs typeface="Arial" pitchFamily="34" charset="0"/>
              </a:rPr>
              <a:t>Source: Environmental</a:t>
            </a:r>
            <a:r>
              <a:rPr lang="en-US" sz="1200" b="0" dirty="0" smtClean="0">
                <a:cs typeface="Arial" pitchFamily="34" charset="0"/>
              </a:rPr>
              <a:t> Protection Agency</a:t>
            </a:r>
            <a:r>
              <a:rPr lang="en-US" sz="1200" b="0" baseline="0" dirty="0" smtClean="0">
                <a:cs typeface="Arial" pitchFamily="34" charset="0"/>
              </a:rPr>
              <a:t> </a:t>
            </a:r>
            <a:endParaRPr lang="en-US" sz="1200" b="0" dirty="0" smtClean="0">
              <a:cs typeface="Arial" pitchFamily="34" charset="0"/>
            </a:endParaRPr>
          </a:p>
          <a:p>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246188206"/>
              </p:ext>
            </p:extLst>
          </p:nvPr>
        </p:nvGraphicFramePr>
        <p:xfrm>
          <a:off x="914399" y="1676400"/>
          <a:ext cx="7391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388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1"/>
          <p:cNvSpPr txBox="1"/>
          <p:nvPr/>
        </p:nvSpPr>
        <p:spPr>
          <a:xfrm>
            <a:off x="2667000" y="6442877"/>
            <a:ext cx="5785945"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0" baseline="0" dirty="0" smtClean="0">
                <a:cs typeface="Arial" pitchFamily="34" charset="0"/>
              </a:rPr>
              <a:t>Source: </a:t>
            </a:r>
            <a:r>
              <a:rPr lang="en-US" sz="1200" b="0" baseline="0" dirty="0" err="1" smtClean="0">
                <a:cs typeface="Arial" pitchFamily="34" charset="0"/>
              </a:rPr>
              <a:t>StreamWatch</a:t>
            </a:r>
            <a:endParaRPr lang="en-US" sz="1200" b="0" dirty="0" smtClean="0">
              <a:cs typeface="Arial" pitchFamily="34" charset="0"/>
            </a:endParaRPr>
          </a:p>
          <a:p>
            <a:pPr algn="r"/>
            <a:endParaRPr lang="en-US" sz="1200" dirty="0"/>
          </a:p>
        </p:txBody>
      </p:sp>
      <p:sp>
        <p:nvSpPr>
          <p:cNvPr id="6" name="Rectangle 2"/>
          <p:cNvSpPr>
            <a:spLocks noGrp="1" noChangeArrowheads="1"/>
          </p:cNvSpPr>
          <p:nvPr>
            <p:ph type="title"/>
          </p:nvPr>
        </p:nvSpPr>
        <p:spPr>
          <a:xfrm>
            <a:off x="5255" y="490210"/>
            <a:ext cx="9144000" cy="838200"/>
          </a:xfrm>
        </p:spPr>
        <p:txBody>
          <a:bodyPr/>
          <a:lstStyle/>
          <a:p>
            <a:r>
              <a:rPr lang="en-US" sz="3600" b="1" dirty="0" err="1" smtClean="0">
                <a:solidFill>
                  <a:schemeClr val="tx1"/>
                </a:solidFill>
              </a:rPr>
              <a:t>Rivanna</a:t>
            </a:r>
            <a:r>
              <a:rPr lang="en-US" sz="3600" b="1" dirty="0" smtClean="0">
                <a:solidFill>
                  <a:schemeClr val="tx1"/>
                </a:solidFill>
              </a:rPr>
              <a:t> Basin, </a:t>
            </a:r>
            <a:r>
              <a:rPr lang="en-US" sz="3600" dirty="0" smtClean="0">
                <a:solidFill>
                  <a:schemeClr val="tx1"/>
                </a:solidFill>
              </a:rPr>
              <a:t>Year</a:t>
            </a:r>
            <a:endParaRPr lang="en-US" sz="2800" dirty="0">
              <a:solidFill>
                <a:schemeClr val="tx1"/>
              </a:solidFill>
            </a:endParaRPr>
          </a:p>
        </p:txBody>
      </p:sp>
      <p:pic>
        <p:nvPicPr>
          <p:cNvPr id="7" name="Picture 6"/>
          <p:cNvPicPr/>
          <p:nvPr/>
        </p:nvPicPr>
        <p:blipFill>
          <a:blip r:embed="rId3" cstate="print"/>
          <a:srcRect/>
          <a:stretch>
            <a:fillRect/>
          </a:stretch>
        </p:blipFill>
        <p:spPr bwMode="auto">
          <a:xfrm>
            <a:off x="1122683" y="1364343"/>
            <a:ext cx="4437289" cy="475630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638800" y="2819400"/>
            <a:ext cx="2609492" cy="2996451"/>
          </a:xfrm>
          <a:prstGeom prst="rect">
            <a:avLst/>
          </a:prstGeom>
          <a:noFill/>
          <a:ln w="9525">
            <a:noFill/>
            <a:miter lim="800000"/>
            <a:headEnd/>
            <a:tailEnd/>
          </a:ln>
        </p:spPr>
      </p:pic>
    </p:spTree>
    <p:extLst>
      <p:ext uri="{BB962C8B-B14F-4D97-AF65-F5344CB8AC3E}">
        <p14:creationId xmlns:p14="http://schemas.microsoft.com/office/powerpoint/2010/main" val="108933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143000" y="6442877"/>
            <a:ext cx="73757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Sources: City of Charlottesville 2014 Water Quality Report &amp; Albemarle County Service Authority </a:t>
            </a:r>
            <a:endParaRPr lang="en-US" sz="1200" dirty="0"/>
          </a:p>
        </p:txBody>
      </p:sp>
      <p:sp>
        <p:nvSpPr>
          <p:cNvPr id="5" name="Rectangle 2"/>
          <p:cNvSpPr>
            <a:spLocks noGrp="1" noChangeArrowheads="1"/>
          </p:cNvSpPr>
          <p:nvPr>
            <p:ph type="title"/>
          </p:nvPr>
        </p:nvSpPr>
        <p:spPr>
          <a:xfrm>
            <a:off x="914400" y="685800"/>
            <a:ext cx="7162800" cy="838200"/>
          </a:xfrm>
        </p:spPr>
        <p:txBody>
          <a:bodyPr>
            <a:normAutofit fontScale="90000"/>
          </a:bodyPr>
          <a:lstStyle/>
          <a:p>
            <a:r>
              <a:rPr lang="en-US" sz="3600" b="1" dirty="0" smtClean="0">
                <a:solidFill>
                  <a:schemeClr val="tx1"/>
                </a:solidFill>
              </a:rPr>
              <a:t>Water Quality in Public Water Systems, </a:t>
            </a:r>
            <a:r>
              <a:rPr lang="en-US" sz="3600" dirty="0" smtClean="0">
                <a:solidFill>
                  <a:schemeClr val="tx1"/>
                </a:solidFill>
              </a:rPr>
              <a:t>2014</a:t>
            </a:r>
            <a:endParaRPr lang="en-US" sz="2800" dirty="0">
              <a:solidFill>
                <a:schemeClr val="tx1"/>
              </a:solidFill>
            </a:endParaRPr>
          </a:p>
        </p:txBody>
      </p:sp>
      <p:sp>
        <p:nvSpPr>
          <p:cNvPr id="2" name="Rounded Rectangle 1"/>
          <p:cNvSpPr/>
          <p:nvPr/>
        </p:nvSpPr>
        <p:spPr>
          <a:xfrm>
            <a:off x="1905000" y="2133600"/>
            <a:ext cx="5791200" cy="2667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2438400" y="2514600"/>
            <a:ext cx="4572000" cy="2215991"/>
          </a:xfrm>
          <a:prstGeom prst="rect">
            <a:avLst/>
          </a:prstGeom>
          <a:noFill/>
        </p:spPr>
        <p:txBody>
          <a:bodyPr wrap="square" rtlCol="0">
            <a:spAutoFit/>
          </a:bodyPr>
          <a:lstStyle/>
          <a:p>
            <a:pPr algn="ctr"/>
            <a:r>
              <a:rPr lang="en-US" sz="3000" dirty="0" smtClean="0">
                <a:solidFill>
                  <a:schemeClr val="bg1"/>
                </a:solidFill>
              </a:rPr>
              <a:t>No water quality violations in 2014</a:t>
            </a:r>
          </a:p>
          <a:p>
            <a:pPr algn="ctr"/>
            <a:endParaRPr lang="en-US" sz="2600" dirty="0" smtClean="0">
              <a:solidFill>
                <a:schemeClr val="bg1"/>
              </a:solidFill>
            </a:endParaRPr>
          </a:p>
          <a:p>
            <a:pPr algn="ctr"/>
            <a:r>
              <a:rPr lang="en-US" sz="2600" dirty="0" smtClean="0">
                <a:solidFill>
                  <a:schemeClr val="bg1"/>
                </a:solidFill>
              </a:rPr>
              <a:t>In Albemarle or in Charlottesville</a:t>
            </a:r>
            <a:endParaRPr lang="en-US" sz="2600" dirty="0">
              <a:solidFill>
                <a:schemeClr val="bg1"/>
              </a:solidFill>
            </a:endParaRPr>
          </a:p>
        </p:txBody>
      </p:sp>
    </p:spTree>
    <p:extLst>
      <p:ext uri="{BB962C8B-B14F-4D97-AF65-F5344CB8AC3E}">
        <p14:creationId xmlns:p14="http://schemas.microsoft.com/office/powerpoint/2010/main" val="4274819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4114800" y="6526301"/>
            <a:ext cx="44039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Sources: City of Charlottesville 2014 Water Quality Report</a:t>
            </a:r>
            <a:endParaRPr lang="en-US" sz="1200" dirty="0"/>
          </a:p>
        </p:txBody>
      </p:sp>
      <p:sp>
        <p:nvSpPr>
          <p:cNvPr id="5" name="Rectangle 2"/>
          <p:cNvSpPr>
            <a:spLocks noGrp="1" noChangeArrowheads="1"/>
          </p:cNvSpPr>
          <p:nvPr>
            <p:ph type="title"/>
          </p:nvPr>
        </p:nvSpPr>
        <p:spPr>
          <a:xfrm>
            <a:off x="990600" y="0"/>
            <a:ext cx="7162800" cy="685800"/>
          </a:xfrm>
        </p:spPr>
        <p:txBody>
          <a:bodyPr>
            <a:normAutofit/>
          </a:bodyPr>
          <a:lstStyle/>
          <a:p>
            <a:r>
              <a:rPr lang="en-US" sz="1800" b="1" dirty="0" smtClean="0">
                <a:solidFill>
                  <a:schemeClr val="tx1"/>
                </a:solidFill>
              </a:rPr>
              <a:t>Water Quality in Public Water Systems, Charlottesville </a:t>
            </a:r>
            <a:r>
              <a:rPr lang="en-US" sz="1800" dirty="0" smtClean="0">
                <a:solidFill>
                  <a:schemeClr val="tx1"/>
                </a:solidFill>
              </a:rPr>
              <a:t>2014</a:t>
            </a:r>
            <a:endParaRPr lang="en-US" sz="1800" dirty="0">
              <a:solidFill>
                <a:schemeClr val="tx1"/>
              </a:solidFill>
            </a:endParaRPr>
          </a:p>
        </p:txBody>
      </p:sp>
      <p:sp>
        <p:nvSpPr>
          <p:cNvPr id="6" name="TextBox 5"/>
          <p:cNvSpPr txBox="1"/>
          <p:nvPr/>
        </p:nvSpPr>
        <p:spPr>
          <a:xfrm>
            <a:off x="2438400" y="2514600"/>
            <a:ext cx="4572000" cy="2092881"/>
          </a:xfrm>
          <a:prstGeom prst="rect">
            <a:avLst/>
          </a:prstGeom>
          <a:noFill/>
        </p:spPr>
        <p:txBody>
          <a:bodyPr wrap="square" rtlCol="0">
            <a:spAutoFit/>
          </a:bodyPr>
          <a:lstStyle/>
          <a:p>
            <a:pPr algn="ctr"/>
            <a:r>
              <a:rPr lang="en-US" sz="2600" dirty="0" smtClean="0">
                <a:solidFill>
                  <a:schemeClr val="bg1"/>
                </a:solidFill>
              </a:rPr>
              <a:t>0 water quality violations in 2014</a:t>
            </a:r>
          </a:p>
          <a:p>
            <a:pPr algn="ctr"/>
            <a:endParaRPr lang="en-US" sz="2600" dirty="0" smtClean="0">
              <a:solidFill>
                <a:schemeClr val="bg1"/>
              </a:solidFill>
            </a:endParaRPr>
          </a:p>
          <a:p>
            <a:pPr algn="ctr"/>
            <a:r>
              <a:rPr lang="en-US" sz="2600" dirty="0" smtClean="0">
                <a:solidFill>
                  <a:schemeClr val="bg1"/>
                </a:solidFill>
              </a:rPr>
              <a:t>In Albemarle and Charlottesville</a:t>
            </a:r>
            <a:endParaRPr lang="en-US" sz="2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980" y="533400"/>
            <a:ext cx="5798839" cy="5984032"/>
          </a:xfrm>
          <a:prstGeom prst="rect">
            <a:avLst/>
          </a:prstGeom>
        </p:spPr>
      </p:pic>
    </p:spTree>
    <p:extLst>
      <p:ext uri="{BB962C8B-B14F-4D97-AF65-F5344CB8AC3E}">
        <p14:creationId xmlns:p14="http://schemas.microsoft.com/office/powerpoint/2010/main" val="1266665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0" y="609600"/>
            <a:ext cx="7620000" cy="1066800"/>
          </a:xfrm>
        </p:spPr>
        <p:txBody>
          <a:bodyPr>
            <a:noAutofit/>
          </a:bodyPr>
          <a:lstStyle/>
          <a:p>
            <a:r>
              <a:rPr lang="en-US" sz="2400" b="1" dirty="0" smtClean="0">
                <a:solidFill>
                  <a:schemeClr val="tx1"/>
                </a:solidFill>
              </a:rPr>
              <a:t>Fluoridation in Public Water, Percent of population served by Fluoridated Public Water Systems</a:t>
            </a:r>
            <a:r>
              <a:rPr lang="en-US" sz="2400" dirty="0"/>
              <a:t/>
            </a:r>
            <a:br>
              <a:rPr lang="en-US" sz="2400" dirty="0"/>
            </a:br>
            <a:r>
              <a:rPr lang="en-US" sz="2400" dirty="0" smtClean="0"/>
              <a:t>2015</a:t>
            </a:r>
            <a:endParaRPr lang="en-US" sz="2400" dirty="0"/>
          </a:p>
        </p:txBody>
      </p:sp>
      <p:sp>
        <p:nvSpPr>
          <p:cNvPr id="8" name="TextBox 1"/>
          <p:cNvSpPr txBox="1"/>
          <p:nvPr/>
        </p:nvSpPr>
        <p:spPr>
          <a:xfrm>
            <a:off x="1371600" y="6393574"/>
            <a:ext cx="72179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Source</a:t>
            </a:r>
            <a:r>
              <a:rPr lang="en-US" sz="1200" b="1" dirty="0">
                <a:cs typeface="Calibri" panose="020F0502020204030204" pitchFamily="34" charset="0"/>
              </a:rPr>
              <a:t>: </a:t>
            </a:r>
            <a:r>
              <a:rPr lang="en-US" sz="1200" b="1" dirty="0" smtClean="0">
                <a:cs typeface="Calibri" panose="020F0502020204030204" pitchFamily="34" charset="0"/>
              </a:rPr>
              <a:t>CDC. Division </a:t>
            </a:r>
            <a:r>
              <a:rPr lang="en-US" sz="1200" b="1" dirty="0">
                <a:cs typeface="Calibri" panose="020F0502020204030204" pitchFamily="34" charset="0"/>
              </a:rPr>
              <a:t>of Oral Health: My Water's Fluoride web </a:t>
            </a:r>
            <a:r>
              <a:rPr lang="en-US" sz="1200" b="1" dirty="0" smtClean="0">
                <a:cs typeface="Calibri" panose="020F0502020204030204" pitchFamily="34" charset="0"/>
              </a:rPr>
              <a:t>application &amp; U.S. Census Bureau</a:t>
            </a:r>
            <a:endParaRPr lang="en-US" sz="1200" dirty="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3336430906"/>
              </p:ext>
            </p:extLst>
          </p:nvPr>
        </p:nvGraphicFramePr>
        <p:xfrm>
          <a:off x="762000" y="1676400"/>
          <a:ext cx="76200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5"/>
          <p:cNvGraphicFramePr>
            <a:graphicFrameLocks/>
          </p:cNvGraphicFramePr>
          <p:nvPr>
            <p:extLst>
              <p:ext uri="{D42A27DB-BD31-4B8C-83A1-F6EECF244321}">
                <p14:modId xmlns:p14="http://schemas.microsoft.com/office/powerpoint/2010/main" val="249155812"/>
              </p:ext>
            </p:extLst>
          </p:nvPr>
        </p:nvGraphicFramePr>
        <p:xfrm>
          <a:off x="838200" y="3124200"/>
          <a:ext cx="7467600" cy="3124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29440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769883"/>
            <a:ext cx="7620000" cy="830317"/>
          </a:xfrm>
        </p:spPr>
        <p:txBody>
          <a:bodyPr>
            <a:normAutofit/>
          </a:bodyPr>
          <a:lstStyle/>
          <a:p>
            <a:r>
              <a:rPr lang="en-US" sz="3000" b="1" dirty="0" smtClean="0">
                <a:solidFill>
                  <a:schemeClr val="tx1"/>
                </a:solidFill>
              </a:rPr>
              <a:t>Onsite Wells / Sewage</a:t>
            </a:r>
            <a:endParaRPr lang="en-US" sz="2800" dirty="0"/>
          </a:p>
        </p:txBody>
      </p:sp>
    </p:spTree>
    <p:extLst>
      <p:ext uri="{BB962C8B-B14F-4D97-AF65-F5344CB8AC3E}">
        <p14:creationId xmlns:p14="http://schemas.microsoft.com/office/powerpoint/2010/main" val="264137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sp>
        <p:nvSpPr>
          <p:cNvPr id="2" name="Rectangle 1"/>
          <p:cNvSpPr/>
          <p:nvPr/>
        </p:nvSpPr>
        <p:spPr>
          <a:xfrm>
            <a:off x="771099" y="1143000"/>
            <a:ext cx="7467600" cy="3046988"/>
          </a:xfrm>
          <a:prstGeom prst="rect">
            <a:avLst/>
          </a:prstGeom>
        </p:spPr>
        <p:txBody>
          <a:bodyPr wrap="square">
            <a:spAutoFit/>
          </a:bodyPr>
          <a:lstStyle/>
          <a:p>
            <a:r>
              <a:rPr lang="en-US" sz="2400" b="1" dirty="0"/>
              <a:t>Any vendor who plans to serve food </a:t>
            </a:r>
            <a:r>
              <a:rPr lang="en-US" sz="2400" b="1" dirty="0" smtClean="0"/>
              <a:t>to the public</a:t>
            </a:r>
            <a:r>
              <a:rPr lang="en-US" sz="2400" dirty="0" smtClean="0"/>
              <a:t> is </a:t>
            </a:r>
            <a:r>
              <a:rPr lang="en-US" sz="2400" b="1" dirty="0"/>
              <a:t>required to apply for a permit </a:t>
            </a:r>
            <a:r>
              <a:rPr lang="en-US" sz="2400" dirty="0"/>
              <a:t>from the </a:t>
            </a:r>
            <a:r>
              <a:rPr lang="en-US" sz="2400" dirty="0" smtClean="0"/>
              <a:t>health department</a:t>
            </a:r>
            <a:r>
              <a:rPr lang="en-US" sz="2400" dirty="0"/>
              <a:t>. </a:t>
            </a:r>
            <a:endParaRPr lang="en-US" sz="2400" dirty="0" smtClean="0"/>
          </a:p>
          <a:p>
            <a:endParaRPr lang="en-US" sz="2400" dirty="0" smtClean="0"/>
          </a:p>
          <a:p>
            <a:r>
              <a:rPr lang="en-US" sz="2400" dirty="0" smtClean="0"/>
              <a:t>The </a:t>
            </a:r>
            <a:r>
              <a:rPr lang="en-US" sz="2400" dirty="0"/>
              <a:t>health department follows regulations to reduce risks, starting with </a:t>
            </a:r>
            <a:r>
              <a:rPr lang="en-US" sz="2400" dirty="0" smtClean="0"/>
              <a:t>reviewing the </a:t>
            </a:r>
            <a:r>
              <a:rPr lang="en-US" sz="2400" dirty="0"/>
              <a:t>permit application and the following areas</a:t>
            </a:r>
            <a:r>
              <a:rPr lang="en-US" sz="2400" dirty="0" smtClean="0"/>
              <a:t>:</a:t>
            </a:r>
          </a:p>
          <a:p>
            <a:endParaRPr lang="en-US" sz="2400" dirty="0"/>
          </a:p>
        </p:txBody>
      </p:sp>
      <p:sp>
        <p:nvSpPr>
          <p:cNvPr id="5" name="TextBox 4"/>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2199595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fontScale="90000"/>
          </a:bodyPr>
          <a:lstStyle/>
          <a:p>
            <a:r>
              <a:rPr lang="en-US" sz="3000" b="1" dirty="0" smtClean="0">
                <a:solidFill>
                  <a:schemeClr val="tx1"/>
                </a:solidFill>
              </a:rPr>
              <a:t>Food Safety-Restaurant Inspection Reports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278367" cy="43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5680526"/>
            <a:ext cx="7696200" cy="646331"/>
          </a:xfrm>
          <a:prstGeom prst="rect">
            <a:avLst/>
          </a:prstGeom>
          <a:noFill/>
        </p:spPr>
        <p:txBody>
          <a:bodyPr wrap="square" rtlCol="0">
            <a:spAutoFit/>
          </a:bodyPr>
          <a:lstStyle/>
          <a:p>
            <a:r>
              <a:rPr lang="en-US" dirty="0"/>
              <a:t>Link: </a:t>
            </a:r>
            <a:r>
              <a:rPr lang="en-US" dirty="0">
                <a:hlinkClick r:id="rId3"/>
              </a:rPr>
              <a:t>http://</a:t>
            </a:r>
            <a:r>
              <a:rPr lang="en-US" dirty="0" smtClean="0">
                <a:hlinkClick r:id="rId3"/>
              </a:rPr>
              <a:t>healthspace.com/Clients/VDH/TJefferson/web.nsf/home.xsp</a:t>
            </a:r>
            <a:r>
              <a:rPr lang="en-US" dirty="0" smtClean="0"/>
              <a:t> </a:t>
            </a:r>
            <a:endParaRPr lang="en-US" dirty="0"/>
          </a:p>
        </p:txBody>
      </p:sp>
      <p:sp>
        <p:nvSpPr>
          <p:cNvPr id="7" name="TextBox 6"/>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211998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3012777889"/>
              </p:ext>
            </p:extLst>
          </p:nvPr>
        </p:nvGraphicFramePr>
        <p:xfrm>
          <a:off x="762000" y="1219200"/>
          <a:ext cx="7543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4241712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3614742235"/>
              </p:ext>
            </p:extLst>
          </p:nvPr>
        </p:nvGraphicFramePr>
        <p:xfrm>
          <a:off x="838200" y="1143000"/>
          <a:ext cx="7391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1436443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7"/>
          </a:xfrm>
        </p:spPr>
        <p:txBody>
          <a:bodyPr>
            <a:normAutofit/>
          </a:bodyPr>
          <a:lstStyle/>
          <a:p>
            <a:r>
              <a:rPr lang="en-US" sz="3800" dirty="0" smtClean="0"/>
              <a:t>U.S. Census Data</a:t>
            </a:r>
            <a:endParaRPr lang="en-US" sz="3800" dirty="0"/>
          </a:p>
        </p:txBody>
      </p:sp>
      <p:sp>
        <p:nvSpPr>
          <p:cNvPr id="3" name="Content Placeholder 2"/>
          <p:cNvSpPr>
            <a:spLocks noGrp="1"/>
          </p:cNvSpPr>
          <p:nvPr>
            <p:ph idx="1"/>
          </p:nvPr>
        </p:nvSpPr>
        <p:spPr>
          <a:xfrm>
            <a:off x="1463040" y="1371600"/>
            <a:ext cx="6196405" cy="4724400"/>
          </a:xfrm>
        </p:spPr>
        <p:txBody>
          <a:bodyPr>
            <a:normAutofit fontScale="92500"/>
          </a:bodyPr>
          <a:lstStyle/>
          <a:p>
            <a:pPr>
              <a:buFont typeface="Arial" panose="020B0604020202020204" pitchFamily="34" charset="0"/>
              <a:buChar char="•"/>
            </a:pPr>
            <a:r>
              <a:rPr lang="en-US" b="1" dirty="0" smtClean="0"/>
              <a:t>College students are counted where they live while they go to college</a:t>
            </a:r>
          </a:p>
          <a:p>
            <a:pPr>
              <a:buFont typeface="Arial" panose="020B0604020202020204" pitchFamily="34" charset="0"/>
              <a:buChar char="•"/>
            </a:pPr>
            <a:r>
              <a:rPr lang="en-US" b="1" dirty="0" smtClean="0"/>
              <a:t>2 month rule</a:t>
            </a:r>
          </a:p>
          <a:p>
            <a:pPr lvl="1">
              <a:buFont typeface="Arial" panose="020B0604020202020204" pitchFamily="34" charset="0"/>
              <a:buChar char="•"/>
            </a:pPr>
            <a:r>
              <a:rPr lang="en-US" dirty="0" smtClean="0"/>
              <a:t>Counted where living / plan to live for at least 2 consecutive months of the year</a:t>
            </a:r>
          </a:p>
          <a:p>
            <a:pPr>
              <a:buFont typeface="Arial" panose="020B0604020202020204" pitchFamily="34" charset="0"/>
              <a:buChar char="•"/>
            </a:pPr>
            <a:r>
              <a:rPr lang="en-US" b="1" dirty="0" smtClean="0"/>
              <a:t>Children attending boarding school or summer camps are counted at their parents residence</a:t>
            </a:r>
            <a:endParaRPr lang="en-US" dirty="0"/>
          </a:p>
          <a:p>
            <a:pPr>
              <a:buFont typeface="Arial" panose="020B0604020202020204" pitchFamily="34" charset="0"/>
              <a:buChar char="•"/>
            </a:pPr>
            <a:r>
              <a:rPr lang="en-US" dirty="0" smtClean="0"/>
              <a:t>For more details on survey methods for Census &amp; American Community Survey:</a:t>
            </a:r>
          </a:p>
          <a:p>
            <a:pPr lvl="1">
              <a:buFont typeface="Arial" panose="020B0604020202020204" pitchFamily="34" charset="0"/>
              <a:buChar char="•"/>
            </a:pPr>
            <a:r>
              <a:rPr lang="en-US" dirty="0">
                <a:hlinkClick r:id="rId2"/>
              </a:rPr>
              <a:t>http://</a:t>
            </a:r>
            <a:r>
              <a:rPr lang="en-US" dirty="0" smtClean="0">
                <a:hlinkClick r:id="rId2"/>
              </a:rPr>
              <a:t>census.gov/programs-surveys/acs/methodology.html</a:t>
            </a:r>
            <a:r>
              <a:rPr lang="en-US" dirty="0" smtClean="0"/>
              <a:t> </a:t>
            </a:r>
            <a:endParaRPr lang="en-US" dirty="0"/>
          </a:p>
        </p:txBody>
      </p:sp>
    </p:spTree>
    <p:extLst>
      <p:ext uri="{BB962C8B-B14F-4D97-AF65-F5344CB8AC3E}">
        <p14:creationId xmlns:p14="http://schemas.microsoft.com/office/powerpoint/2010/main" val="3404228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457200"/>
            <a:ext cx="7620000" cy="609600"/>
          </a:xfrm>
        </p:spPr>
        <p:txBody>
          <a:bodyPr>
            <a:normAutofit/>
          </a:bodyPr>
          <a:lstStyle/>
          <a:p>
            <a:r>
              <a:rPr lang="en-US" sz="3000" b="1" dirty="0" smtClean="0">
                <a:solidFill>
                  <a:schemeClr val="tx1"/>
                </a:solidFill>
              </a:rPr>
              <a:t>Food Environment Index</a:t>
            </a:r>
            <a:endParaRPr lang="en-US" sz="2800" dirty="0"/>
          </a:p>
        </p:txBody>
      </p:sp>
      <p:graphicFrame>
        <p:nvGraphicFramePr>
          <p:cNvPr id="3" name="Chart 2"/>
          <p:cNvGraphicFramePr>
            <a:graphicFrameLocks/>
          </p:cNvGraphicFramePr>
          <p:nvPr>
            <p:extLst>
              <p:ext uri="{D42A27DB-BD31-4B8C-83A1-F6EECF244321}">
                <p14:modId xmlns:p14="http://schemas.microsoft.com/office/powerpoint/2010/main" val="2021094568"/>
              </p:ext>
            </p:extLst>
          </p:nvPr>
        </p:nvGraphicFramePr>
        <p:xfrm>
          <a:off x="838200" y="1828800"/>
          <a:ext cx="7467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43600" y="6379552"/>
            <a:ext cx="2666999" cy="276999"/>
          </a:xfrm>
          <a:prstGeom prst="rect">
            <a:avLst/>
          </a:prstGeom>
          <a:solidFill>
            <a:schemeClr val="bg1"/>
          </a:solidFill>
          <a:ln>
            <a:solidFill>
              <a:schemeClr val="accent1"/>
            </a:solidFill>
          </a:ln>
        </p:spPr>
        <p:txBody>
          <a:bodyPr wrap="square" rtlCol="0">
            <a:spAutoFit/>
          </a:bodyPr>
          <a:lstStyle/>
          <a:p>
            <a:r>
              <a:rPr lang="en-US" sz="1200" dirty="0" smtClean="0"/>
              <a:t>Source: County Health Rankings</a:t>
            </a:r>
            <a:endParaRPr lang="en-US" sz="1200" dirty="0"/>
          </a:p>
        </p:txBody>
      </p:sp>
      <p:graphicFrame>
        <p:nvGraphicFramePr>
          <p:cNvPr id="6" name="Diagram 5"/>
          <p:cNvGraphicFramePr/>
          <p:nvPr>
            <p:extLst>
              <p:ext uri="{D42A27DB-BD31-4B8C-83A1-F6EECF244321}">
                <p14:modId xmlns:p14="http://schemas.microsoft.com/office/powerpoint/2010/main" val="3033864879"/>
              </p:ext>
            </p:extLst>
          </p:nvPr>
        </p:nvGraphicFramePr>
        <p:xfrm>
          <a:off x="609600" y="838200"/>
          <a:ext cx="7619999"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9620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457200"/>
            <a:ext cx="7620000" cy="609600"/>
          </a:xfrm>
        </p:spPr>
        <p:txBody>
          <a:bodyPr>
            <a:normAutofit/>
          </a:bodyPr>
          <a:lstStyle/>
          <a:p>
            <a:r>
              <a:rPr lang="en-US" sz="3000" b="1" dirty="0" smtClean="0">
                <a:solidFill>
                  <a:schemeClr val="tx1"/>
                </a:solidFill>
              </a:rPr>
              <a:t>Food Stores by Type, 2012</a:t>
            </a:r>
            <a:endParaRPr lang="en-US" sz="2800" dirty="0"/>
          </a:p>
        </p:txBody>
      </p:sp>
      <p:sp>
        <p:nvSpPr>
          <p:cNvPr id="5" name="TextBox 4"/>
          <p:cNvSpPr txBox="1"/>
          <p:nvPr/>
        </p:nvSpPr>
        <p:spPr>
          <a:xfrm>
            <a:off x="3556379" y="6403291"/>
            <a:ext cx="5029199" cy="276999"/>
          </a:xfrm>
          <a:prstGeom prst="rect">
            <a:avLst/>
          </a:prstGeom>
          <a:solidFill>
            <a:schemeClr val="bg1"/>
          </a:solidFill>
          <a:ln>
            <a:solidFill>
              <a:schemeClr val="accent1"/>
            </a:solidFill>
          </a:ln>
        </p:spPr>
        <p:txBody>
          <a:bodyPr wrap="square" rtlCol="0">
            <a:spAutoFit/>
          </a:bodyPr>
          <a:lstStyle/>
          <a:p>
            <a:r>
              <a:rPr lang="en-US" sz="1200" dirty="0" smtClean="0"/>
              <a:t>Source: US Department of Agriculture-Food Environment Atlas</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464500352"/>
              </p:ext>
            </p:extLst>
          </p:nvPr>
        </p:nvGraphicFramePr>
        <p:xfrm>
          <a:off x="914400" y="1143000"/>
          <a:ext cx="7467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6341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61999" y="609600"/>
            <a:ext cx="7848600" cy="762000"/>
          </a:xfrm>
        </p:spPr>
        <p:txBody>
          <a:bodyPr>
            <a:normAutofit/>
          </a:bodyPr>
          <a:lstStyle/>
          <a:p>
            <a:r>
              <a:rPr lang="en-US" sz="3500" b="1" dirty="0" smtClean="0"/>
              <a:t>Lead Exposure</a:t>
            </a:r>
            <a:endParaRPr lang="en-US" sz="2700" dirty="0"/>
          </a:p>
        </p:txBody>
      </p:sp>
      <p:sp>
        <p:nvSpPr>
          <p:cNvPr id="7" name="TextBox 6"/>
          <p:cNvSpPr txBox="1"/>
          <p:nvPr/>
        </p:nvSpPr>
        <p:spPr>
          <a:xfrm>
            <a:off x="3657600" y="6379552"/>
            <a:ext cx="4952999" cy="276999"/>
          </a:xfrm>
          <a:prstGeom prst="rect">
            <a:avLst/>
          </a:prstGeom>
          <a:solidFill>
            <a:schemeClr val="bg1"/>
          </a:solidFill>
          <a:ln>
            <a:solidFill>
              <a:schemeClr val="accent1"/>
            </a:solidFill>
          </a:ln>
        </p:spPr>
        <p:txBody>
          <a:bodyPr wrap="square" rtlCol="0">
            <a:spAutoFit/>
          </a:bodyPr>
          <a:lstStyle/>
          <a:p>
            <a:r>
              <a:rPr lang="en-US" sz="1200" dirty="0" smtClean="0"/>
              <a:t>Source:</a:t>
            </a:r>
            <a:endParaRPr lang="en-US" sz="1200" dirty="0"/>
          </a:p>
        </p:txBody>
      </p:sp>
      <p:sp>
        <p:nvSpPr>
          <p:cNvPr id="5" name="Rectangle 3"/>
          <p:cNvSpPr txBox="1">
            <a:spLocks noChangeArrowheads="1"/>
          </p:cNvSpPr>
          <p:nvPr/>
        </p:nvSpPr>
        <p:spPr>
          <a:xfrm>
            <a:off x="838200" y="1219200"/>
            <a:ext cx="7162800" cy="32004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Font typeface="Arial" panose="020B0604020202020204" pitchFamily="34" charset="0"/>
              <a:buChar char="•"/>
            </a:pPr>
            <a:r>
              <a:rPr lang="en-US" sz="1800" dirty="0" smtClean="0">
                <a:solidFill>
                  <a:schemeClr val="tx2"/>
                </a:solidFill>
              </a:rPr>
              <a:t>Lead interferes with normal brain development and is associated with permanently reduced IQ, learning disabilities and behavioral disorders. </a:t>
            </a:r>
          </a:p>
          <a:p>
            <a:pPr>
              <a:lnSpc>
                <a:spcPct val="80000"/>
              </a:lnSpc>
              <a:buFont typeface="Arial" panose="020B0604020202020204" pitchFamily="34" charset="0"/>
              <a:buChar char="•"/>
            </a:pPr>
            <a:endParaRPr lang="en-US" sz="1800" dirty="0" smtClean="0">
              <a:solidFill>
                <a:schemeClr val="tx2"/>
              </a:solidFill>
            </a:endParaRPr>
          </a:p>
          <a:p>
            <a:pPr>
              <a:lnSpc>
                <a:spcPct val="80000"/>
              </a:lnSpc>
              <a:buFont typeface="Arial" panose="020B0604020202020204" pitchFamily="34" charset="0"/>
              <a:buChar char="•"/>
            </a:pPr>
            <a:r>
              <a:rPr lang="en-US" sz="1800" dirty="0" smtClean="0">
                <a:solidFill>
                  <a:schemeClr val="tx2"/>
                </a:solidFill>
              </a:rPr>
              <a:t>The primary source of lead exposure is dust from lead-based paint in homes built before 1978.</a:t>
            </a:r>
          </a:p>
          <a:p>
            <a:pPr>
              <a:lnSpc>
                <a:spcPct val="80000"/>
              </a:lnSpc>
              <a:buFont typeface="Arial" panose="020B0604020202020204" pitchFamily="34" charset="0"/>
              <a:buChar char="•"/>
            </a:pPr>
            <a:endParaRPr lang="en-US" sz="1800" dirty="0" smtClean="0">
              <a:solidFill>
                <a:schemeClr val="tx2"/>
              </a:solidFill>
            </a:endParaRPr>
          </a:p>
          <a:p>
            <a:pPr>
              <a:lnSpc>
                <a:spcPct val="80000"/>
              </a:lnSpc>
              <a:buFont typeface="Arial" panose="020B0604020202020204" pitchFamily="34" charset="0"/>
              <a:buChar char="•"/>
            </a:pPr>
            <a:r>
              <a:rPr lang="en-US" sz="1800" dirty="0" smtClean="0">
                <a:solidFill>
                  <a:schemeClr val="tx2"/>
                </a:solidFill>
              </a:rPr>
              <a:t>Local zip codes with &gt;27% of housing built before 1950 and/or an increased prevalence of children with elevated blood lead levels are:</a:t>
            </a:r>
          </a:p>
          <a:p>
            <a:pPr>
              <a:lnSpc>
                <a:spcPct val="80000"/>
              </a:lnSpc>
              <a:buFont typeface="Arial" panose="020B0604020202020204" pitchFamily="34" charset="0"/>
              <a:buChar char="•"/>
            </a:pPr>
            <a:endParaRPr lang="en-US" sz="1800" dirty="0"/>
          </a:p>
        </p:txBody>
      </p:sp>
      <p:graphicFrame>
        <p:nvGraphicFramePr>
          <p:cNvPr id="9" name="Group 5"/>
          <p:cNvGraphicFramePr>
            <a:graphicFrameLocks noGrp="1"/>
          </p:cNvGraphicFramePr>
          <p:nvPr>
            <p:ph sz="half" idx="4294967295"/>
            <p:extLst>
              <p:ext uri="{D42A27DB-BD31-4B8C-83A1-F6EECF244321}">
                <p14:modId xmlns:p14="http://schemas.microsoft.com/office/powerpoint/2010/main" val="1844942622"/>
              </p:ext>
            </p:extLst>
          </p:nvPr>
        </p:nvGraphicFramePr>
        <p:xfrm>
          <a:off x="1905000" y="4572000"/>
          <a:ext cx="5397500" cy="1341120"/>
        </p:xfrm>
        <a:graphic>
          <a:graphicData uri="http://schemas.openxmlformats.org/drawingml/2006/table">
            <a:tbl>
              <a:tblPr/>
              <a:tblGrid>
                <a:gridCol w="2447925"/>
                <a:gridCol w="2949575"/>
              </a:tblGrid>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pitchFamily="34" charset="0"/>
                          <a:ea typeface="ＭＳ Ｐゴシック" pitchFamily="34" charset="-128"/>
                          <a:cs typeface="Times New Roman" pitchFamily="18" charset="0"/>
                        </a:rPr>
                        <a:t>22903</a:t>
                      </a:r>
                      <a:endParaRPr kumimoji="0" lang="en-US" sz="1600" b="0" i="0" u="none" strike="noStrike" cap="none" normalizeH="0" baseline="0" dirty="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Arial" pitchFamily="34" charset="0"/>
                          <a:ea typeface="ＭＳ Ｐゴシック" pitchFamily="34" charset="-128"/>
                          <a:cs typeface="Times New Roman" pitchFamily="18" charset="0"/>
                        </a:rPr>
                        <a:t>22947 (Keswick)</a:t>
                      </a:r>
                      <a:endParaRPr kumimoji="0" lang="en-US" sz="1600" b="0" i="0" u="none" strike="noStrike" cap="none" normalizeH="0" baseline="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Arial" pitchFamily="34" charset="0"/>
                          <a:ea typeface="ＭＳ Ｐゴシック" pitchFamily="34" charset="-128"/>
                          <a:cs typeface="Times New Roman" pitchFamily="18" charset="0"/>
                        </a:rPr>
                        <a:t>22901</a:t>
                      </a:r>
                      <a:endParaRPr kumimoji="0" lang="en-US" sz="1600" b="0" i="0" u="none" strike="noStrike" cap="none" normalizeH="0" baseline="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Arial" pitchFamily="34" charset="0"/>
                          <a:ea typeface="ＭＳ Ｐゴシック" pitchFamily="34" charset="-128"/>
                          <a:cs typeface="Times New Roman" pitchFamily="18" charset="0"/>
                        </a:rPr>
                        <a:t>22959 (North Garden)</a:t>
                      </a:r>
                      <a:endParaRPr kumimoji="0" lang="en-US" sz="1600" b="0" i="0" u="none" strike="noStrike" cap="none" normalizeH="0" baseline="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Arial" pitchFamily="34" charset="0"/>
                          <a:ea typeface="ＭＳ Ｐゴシック" pitchFamily="34" charset="-128"/>
                          <a:cs typeface="Times New Roman" pitchFamily="18" charset="0"/>
                        </a:rPr>
                        <a:t>22931 (Covesville)</a:t>
                      </a:r>
                      <a:endParaRPr kumimoji="0" lang="en-US" sz="1600" b="0" i="0" u="none" strike="noStrike" cap="none" normalizeH="0" baseline="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Arial" pitchFamily="34" charset="0"/>
                          <a:ea typeface="ＭＳ Ｐゴシック" pitchFamily="34" charset="-128"/>
                          <a:cs typeface="Times New Roman" pitchFamily="18" charset="0"/>
                        </a:rPr>
                        <a:t>22943 (Greenwood)</a:t>
                      </a:r>
                      <a:endParaRPr kumimoji="0" lang="en-US" sz="1600" b="0" i="0" u="none" strike="noStrike" cap="none" normalizeH="0" baseline="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pitchFamily="34" charset="0"/>
                          <a:ea typeface="ＭＳ Ｐゴシック" pitchFamily="34" charset="-128"/>
                          <a:cs typeface="Times New Roman" pitchFamily="18" charset="0"/>
                        </a:rPr>
                        <a:t>22937 (</a:t>
                      </a:r>
                      <a:r>
                        <a:rPr kumimoji="0" lang="en-US" sz="1600" b="0" i="0" u="none" strike="noStrike" cap="none" normalizeH="0" baseline="0" dirty="0" err="1" smtClean="0">
                          <a:ln>
                            <a:noFill/>
                          </a:ln>
                          <a:solidFill>
                            <a:schemeClr val="tx2"/>
                          </a:solidFill>
                          <a:effectLst/>
                          <a:latin typeface="Arial" pitchFamily="34" charset="0"/>
                          <a:ea typeface="ＭＳ Ｐゴシック" pitchFamily="34" charset="-128"/>
                          <a:cs typeface="Times New Roman" pitchFamily="18" charset="0"/>
                        </a:rPr>
                        <a:t>Esmont</a:t>
                      </a:r>
                      <a:r>
                        <a:rPr kumimoji="0" lang="en-US" sz="1600" b="0" i="0" u="none" strike="noStrike" cap="none" normalizeH="0" baseline="0" dirty="0" smtClean="0">
                          <a:ln>
                            <a:noFill/>
                          </a:ln>
                          <a:solidFill>
                            <a:schemeClr val="tx2"/>
                          </a:solidFill>
                          <a:effectLst/>
                          <a:latin typeface="Arial" pitchFamily="34" charset="0"/>
                          <a:ea typeface="ＭＳ Ｐゴシック" pitchFamily="34" charset="-128"/>
                          <a:cs typeface="Times New Roman" pitchFamily="18" charset="0"/>
                        </a:rPr>
                        <a:t>)</a:t>
                      </a:r>
                      <a:endParaRPr kumimoji="0" lang="en-US" sz="1600" b="0" i="0" u="none" strike="noStrike" cap="none" normalizeH="0" baseline="0" dirty="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pitchFamily="34" charset="0"/>
                          <a:ea typeface="ＭＳ Ｐゴシック" pitchFamily="34" charset="-128"/>
                          <a:cs typeface="Times New Roman" pitchFamily="18" charset="0"/>
                        </a:rPr>
                        <a:t>24590 (Scottsville)</a:t>
                      </a:r>
                      <a:endParaRPr kumimoji="0" lang="en-US" sz="1600" b="0" i="0" u="none" strike="noStrike" cap="none" normalizeH="0" baseline="0" dirty="0" smtClean="0">
                        <a:ln>
                          <a:noFill/>
                        </a:ln>
                        <a:solidFill>
                          <a:schemeClr val="tx2"/>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200893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838200" y="609600"/>
            <a:ext cx="7391400" cy="1600200"/>
          </a:xfrm>
        </p:spPr>
        <p:txBody>
          <a:bodyPr>
            <a:normAutofit/>
          </a:bodyPr>
          <a:lstStyle/>
          <a:p>
            <a:r>
              <a:rPr lang="en-US" sz="3200" b="1" dirty="0" smtClean="0"/>
              <a:t>Percent of Child Population under 72 months of age with Elevated Blood Lead Levels</a:t>
            </a:r>
            <a:r>
              <a:rPr lang="en-US" sz="3200" dirty="0" smtClean="0"/>
              <a:t>, 2008-13</a:t>
            </a:r>
            <a:endParaRPr lang="en-US" sz="3200" dirty="0"/>
          </a:p>
        </p:txBody>
      </p:sp>
      <p:sp>
        <p:nvSpPr>
          <p:cNvPr id="7" name="TextBox 1"/>
          <p:cNvSpPr txBox="1"/>
          <p:nvPr/>
        </p:nvSpPr>
        <p:spPr>
          <a:xfrm>
            <a:off x="2438400" y="6397211"/>
            <a:ext cx="6096030" cy="3047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 Virginia Department of Health, Lead Safe Virginia Program</a:t>
            </a:r>
            <a:endParaRPr lang="en-US" sz="1200" dirty="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6694332"/>
              </p:ext>
            </p:extLst>
          </p:nvPr>
        </p:nvGraphicFramePr>
        <p:xfrm>
          <a:off x="914400" y="2286000"/>
          <a:ext cx="7391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28851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Housing &amp; Homelessness</a:t>
            </a:r>
            <a:endParaRPr lang="en-US" sz="4000" dirty="0">
              <a:solidFill>
                <a:schemeClr val="tx2"/>
              </a:solidFill>
              <a:latin typeface="+mn-lt"/>
              <a:ea typeface="+mn-ea"/>
              <a:cs typeface="+mn-cs"/>
            </a:endParaRPr>
          </a:p>
        </p:txBody>
      </p:sp>
    </p:spTree>
    <p:extLst>
      <p:ext uri="{BB962C8B-B14F-4D97-AF65-F5344CB8AC3E}">
        <p14:creationId xmlns:p14="http://schemas.microsoft.com/office/powerpoint/2010/main" val="2437468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609600"/>
            <a:ext cx="7391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Median Year Housing Units Were Built</a:t>
            </a:r>
            <a:endParaRPr lang="en-US" sz="2200" dirty="0"/>
          </a:p>
        </p:txBody>
      </p:sp>
      <p:sp>
        <p:nvSpPr>
          <p:cNvPr id="4" name="Rectangle 3"/>
          <p:cNvSpPr txBox="1">
            <a:spLocks noChangeArrowheads="1"/>
          </p:cNvSpPr>
          <p:nvPr/>
        </p:nvSpPr>
        <p:spPr>
          <a:xfrm>
            <a:off x="823415" y="3124200"/>
            <a:ext cx="7391400" cy="5334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Percent of Housing Units Built in Each Time Period</a:t>
            </a:r>
            <a:r>
              <a:rPr lang="en-US" sz="2200" dirty="0" smtClean="0"/>
              <a:t>, </a:t>
            </a:r>
          </a:p>
          <a:p>
            <a:r>
              <a:rPr lang="en-US" sz="2900" dirty="0" smtClean="0"/>
              <a:t>before 1960-after 2010</a:t>
            </a:r>
            <a:endParaRPr lang="en-US" sz="29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997383810"/>
              </p:ext>
            </p:extLst>
          </p:nvPr>
        </p:nvGraphicFramePr>
        <p:xfrm>
          <a:off x="838200" y="3657600"/>
          <a:ext cx="75438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p:cNvGraphicFramePr/>
          <p:nvPr>
            <p:extLst>
              <p:ext uri="{D42A27DB-BD31-4B8C-83A1-F6EECF244321}">
                <p14:modId xmlns:p14="http://schemas.microsoft.com/office/powerpoint/2010/main" val="3864120567"/>
              </p:ext>
            </p:extLst>
          </p:nvPr>
        </p:nvGraphicFramePr>
        <p:xfrm>
          <a:off x="823415" y="1066800"/>
          <a:ext cx="7543800" cy="1922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8942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06116289"/>
              </p:ext>
            </p:extLst>
          </p:nvPr>
        </p:nvGraphicFramePr>
        <p:xfrm>
          <a:off x="838200" y="934872"/>
          <a:ext cx="7543800" cy="226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Owner-Occupied Housing Units</a:t>
            </a:r>
            <a:r>
              <a:rPr lang="en-US" sz="2200" dirty="0" smtClean="0"/>
              <a:t>, 2009-13</a:t>
            </a:r>
            <a:endParaRPr lang="en-US" sz="2200" dirty="0"/>
          </a:p>
        </p:txBody>
      </p:sp>
      <p:sp>
        <p:nvSpPr>
          <p:cNvPr id="4" name="Rectangle 3"/>
          <p:cNvSpPr txBox="1">
            <a:spLocks noChangeArrowheads="1"/>
          </p:cNvSpPr>
          <p:nvPr/>
        </p:nvSpPr>
        <p:spPr>
          <a:xfrm>
            <a:off x="823415" y="3334034"/>
            <a:ext cx="73914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Renter-Occupied Housing Units</a:t>
            </a:r>
            <a:r>
              <a:rPr lang="en-US" sz="2200" dirty="0" smtClean="0"/>
              <a:t>, 2009-13</a:t>
            </a:r>
            <a:endParaRPr lang="en-US" sz="2200" dirty="0"/>
          </a:p>
        </p:txBody>
      </p:sp>
      <p:graphicFrame>
        <p:nvGraphicFramePr>
          <p:cNvPr id="5" name="Diagram 4"/>
          <p:cNvGraphicFramePr/>
          <p:nvPr>
            <p:extLst>
              <p:ext uri="{D42A27DB-BD31-4B8C-83A1-F6EECF244321}">
                <p14:modId xmlns:p14="http://schemas.microsoft.com/office/powerpoint/2010/main" val="938574715"/>
              </p:ext>
            </p:extLst>
          </p:nvPr>
        </p:nvGraphicFramePr>
        <p:xfrm>
          <a:off x="823415" y="3867434"/>
          <a:ext cx="7543800" cy="2265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spTree>
    <p:extLst>
      <p:ext uri="{BB962C8B-B14F-4D97-AF65-F5344CB8AC3E}">
        <p14:creationId xmlns:p14="http://schemas.microsoft.com/office/powerpoint/2010/main" val="17045026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3840685"/>
              </p:ext>
            </p:extLst>
          </p:nvPr>
        </p:nvGraphicFramePr>
        <p:xfrm>
          <a:off x="838200" y="1066800"/>
          <a:ext cx="7543800" cy="226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b="1" dirty="0" smtClean="0"/>
              <a:t>Vacant Housing Units</a:t>
            </a:r>
            <a:r>
              <a:rPr lang="en-US" sz="2600" dirty="0" smtClean="0"/>
              <a:t>, 2009-13</a:t>
            </a:r>
            <a:endParaRPr lang="en-US" sz="26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1978050022"/>
              </p:ext>
            </p:extLst>
          </p:nvPr>
        </p:nvGraphicFramePr>
        <p:xfrm>
          <a:off x="838200" y="3276600"/>
          <a:ext cx="7391400" cy="2895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348124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7494223"/>
              </p:ext>
            </p:extLst>
          </p:nvPr>
        </p:nvGraphicFramePr>
        <p:xfrm>
          <a:off x="838200" y="1219200"/>
          <a:ext cx="7543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HUD-Assisted Housing Units</a:t>
            </a:r>
            <a:r>
              <a:rPr lang="en-US" sz="2800" dirty="0" smtClean="0"/>
              <a:t>, </a:t>
            </a:r>
          </a:p>
          <a:p>
            <a:r>
              <a:rPr lang="en-US" sz="2600" dirty="0" smtClean="0"/>
              <a:t>Rate per 10,000 Housing Units, 2013</a:t>
            </a:r>
            <a:endParaRPr lang="en-US" sz="26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8" name="Chart 7"/>
          <p:cNvGraphicFramePr>
            <a:graphicFrameLocks/>
          </p:cNvGraphicFramePr>
          <p:nvPr>
            <p:extLst>
              <p:ext uri="{D42A27DB-BD31-4B8C-83A1-F6EECF244321}">
                <p14:modId xmlns:p14="http://schemas.microsoft.com/office/powerpoint/2010/main" val="2586854208"/>
              </p:ext>
            </p:extLst>
          </p:nvPr>
        </p:nvGraphicFramePr>
        <p:xfrm>
          <a:off x="838200" y="3048000"/>
          <a:ext cx="7543800" cy="3124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961010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16602901"/>
              </p:ext>
            </p:extLst>
          </p:nvPr>
        </p:nvGraphicFramePr>
        <p:xfrm>
          <a:off x="838200" y="1524000"/>
          <a:ext cx="754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9144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100" b="1" dirty="0" smtClean="0"/>
              <a:t>Substandard Housing Units</a:t>
            </a:r>
            <a:r>
              <a:rPr lang="en-US" sz="5100" dirty="0" smtClean="0"/>
              <a:t>, </a:t>
            </a:r>
          </a:p>
          <a:p>
            <a:r>
              <a:rPr lang="en-US" sz="4500" dirty="0" smtClean="0"/>
              <a:t>Percent Occupied Housing Units with </a:t>
            </a:r>
            <a:r>
              <a:rPr lang="en-US" sz="4500" dirty="0"/>
              <a:t>O</a:t>
            </a:r>
            <a:r>
              <a:rPr lang="en-US" sz="4500" dirty="0" smtClean="0"/>
              <a:t>ne or More Substandard Conditions, 2009-13</a:t>
            </a:r>
            <a:endParaRPr lang="en-US" sz="45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392105012"/>
              </p:ext>
            </p:extLst>
          </p:nvPr>
        </p:nvGraphicFramePr>
        <p:xfrm>
          <a:off x="838200" y="3048000"/>
          <a:ext cx="7543800" cy="3124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272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609600"/>
            <a:ext cx="8229600" cy="1143000"/>
          </a:xfrm>
        </p:spPr>
        <p:txBody>
          <a:bodyPr>
            <a:normAutofit fontScale="90000"/>
          </a:bodyPr>
          <a:lstStyle/>
          <a:p>
            <a:r>
              <a:rPr lang="en-US" sz="3600" b="1" dirty="0" smtClean="0"/>
              <a:t>Adult Literacy</a:t>
            </a:r>
            <a:r>
              <a:rPr lang="en-US" sz="3200" dirty="0" smtClean="0"/>
              <a:t/>
            </a:r>
            <a:br>
              <a:rPr lang="en-US" sz="3200" dirty="0" smtClean="0"/>
            </a:br>
            <a:r>
              <a:rPr lang="en-US" sz="3200" dirty="0" smtClean="0"/>
              <a:t>Adults served by Literacy Volunteers of Charlottesville &amp; Albemarle</a:t>
            </a:r>
            <a:r>
              <a:rPr lang="en-US" sz="2800" dirty="0" smtClean="0"/>
              <a:t> , State FY 2015</a:t>
            </a:r>
            <a:endParaRPr lang="en-US" sz="2800" dirty="0"/>
          </a:p>
        </p:txBody>
      </p:sp>
      <p:sp>
        <p:nvSpPr>
          <p:cNvPr id="5" name="Rounded Rectangle 4"/>
          <p:cNvSpPr/>
          <p:nvPr/>
        </p:nvSpPr>
        <p:spPr>
          <a:xfrm>
            <a:off x="1676400" y="1905000"/>
            <a:ext cx="5562600" cy="15240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361</a:t>
            </a:r>
          </a:p>
          <a:p>
            <a:pPr algn="ctr"/>
            <a:r>
              <a:rPr lang="en-US" sz="2400" dirty="0" smtClean="0"/>
              <a:t>(0.2% of population)</a:t>
            </a:r>
          </a:p>
          <a:p>
            <a:pPr algn="ctr"/>
            <a:r>
              <a:rPr lang="en-US" sz="2400" dirty="0" smtClean="0"/>
              <a:t>Adults served in </a:t>
            </a:r>
          </a:p>
          <a:p>
            <a:pPr algn="ctr"/>
            <a:r>
              <a:rPr lang="en-US" sz="2400" dirty="0" smtClean="0"/>
              <a:t>Charlottesville &amp; Albemarle</a:t>
            </a:r>
          </a:p>
        </p:txBody>
      </p:sp>
      <p:sp>
        <p:nvSpPr>
          <p:cNvPr id="6" name="Rounded Rectangle 5"/>
          <p:cNvSpPr/>
          <p:nvPr/>
        </p:nvSpPr>
        <p:spPr>
          <a:xfrm>
            <a:off x="914400" y="3810000"/>
            <a:ext cx="2209800" cy="1981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48% were Hispanic / Latino(a)</a:t>
            </a:r>
          </a:p>
        </p:txBody>
      </p:sp>
      <p:sp>
        <p:nvSpPr>
          <p:cNvPr id="7" name="Rounded Rectangle 6"/>
          <p:cNvSpPr/>
          <p:nvPr/>
        </p:nvSpPr>
        <p:spPr>
          <a:xfrm>
            <a:off x="3505200" y="3810000"/>
            <a:ext cx="2286000" cy="197394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More females (62%) than males (38%)</a:t>
            </a:r>
          </a:p>
        </p:txBody>
      </p:sp>
      <p:sp>
        <p:nvSpPr>
          <p:cNvPr id="8" name="Rounded Rectangle 7"/>
          <p:cNvSpPr/>
          <p:nvPr/>
        </p:nvSpPr>
        <p:spPr>
          <a:xfrm>
            <a:off x="6063343" y="3810000"/>
            <a:ext cx="2242457" cy="199934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Most had less than a 12</a:t>
            </a:r>
            <a:r>
              <a:rPr lang="en-US" sz="2400" baseline="30000" dirty="0" smtClean="0"/>
              <a:t>th</a:t>
            </a:r>
            <a:r>
              <a:rPr lang="en-US" sz="2400" dirty="0" smtClean="0"/>
              <a:t> grade education (55%)</a:t>
            </a:r>
          </a:p>
        </p:txBody>
      </p:sp>
      <p:sp>
        <p:nvSpPr>
          <p:cNvPr id="9" name="TextBox 1"/>
          <p:cNvSpPr txBox="1"/>
          <p:nvPr/>
        </p:nvSpPr>
        <p:spPr>
          <a:xfrm>
            <a:off x="914400" y="6477001"/>
            <a:ext cx="7543800" cy="3809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Literacy Volunteers of Charlottesville and </a:t>
            </a:r>
            <a:r>
              <a:rPr lang="en-US" sz="1200" dirty="0" smtClean="0"/>
              <a:t>Albemarle: Who We Served in 2014-15 Infographic</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3453779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381000" y="762000"/>
            <a:ext cx="8763000" cy="533400"/>
          </a:xfrm>
        </p:spPr>
        <p:txBody>
          <a:bodyPr>
            <a:normAutofit fontScale="90000"/>
          </a:bodyPr>
          <a:lstStyle/>
          <a:p>
            <a:r>
              <a:rPr lang="en-US" sz="3200" b="1" dirty="0" smtClean="0"/>
              <a:t> Homelessness in TJHD, </a:t>
            </a:r>
            <a:r>
              <a:rPr lang="en-US" sz="3200" dirty="0" smtClean="0"/>
              <a:t>2004-12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5" name="Chart 4"/>
          <p:cNvGraphicFramePr>
            <a:graphicFrameLocks/>
          </p:cNvGraphicFramePr>
          <p:nvPr>
            <p:extLst>
              <p:ext uri="{D42A27DB-BD31-4B8C-83A1-F6EECF244321}">
                <p14:modId xmlns:p14="http://schemas.microsoft.com/office/powerpoint/2010/main" val="2018188345"/>
              </p:ext>
            </p:extLst>
          </p:nvPr>
        </p:nvGraphicFramePr>
        <p:xfrm>
          <a:off x="914400" y="1066800"/>
          <a:ext cx="74676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5400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2012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3010817256"/>
              </p:ext>
            </p:extLst>
          </p:nvPr>
        </p:nvGraphicFramePr>
        <p:xfrm>
          <a:off x="723900" y="1080448"/>
          <a:ext cx="76581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703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2012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3783335739"/>
              </p:ext>
            </p:extLst>
          </p:nvPr>
        </p:nvGraphicFramePr>
        <p:xfrm>
          <a:off x="762000" y="1066800"/>
          <a:ext cx="7924800" cy="5186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0373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1143000"/>
            <a:ext cx="7620000" cy="533400"/>
          </a:xfrm>
        </p:spPr>
        <p:txBody>
          <a:bodyPr>
            <a:noAutofit/>
          </a:bodyPr>
          <a:lstStyle/>
          <a:p>
            <a:r>
              <a:rPr lang="en-US" sz="3800" b="1" dirty="0" smtClean="0"/>
              <a:t> Rabies</a:t>
            </a:r>
            <a:endParaRPr lang="en-US" sz="38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2" name="TextBox 1"/>
          <p:cNvSpPr txBox="1"/>
          <p:nvPr/>
        </p:nvSpPr>
        <p:spPr>
          <a:xfrm>
            <a:off x="914400" y="1960167"/>
            <a:ext cx="7429500" cy="1077218"/>
          </a:xfrm>
          <a:prstGeom prst="rect">
            <a:avLst/>
          </a:prstGeom>
          <a:noFill/>
        </p:spPr>
        <p:txBody>
          <a:bodyPr wrap="square" rtlCol="0">
            <a:spAutoFit/>
          </a:bodyPr>
          <a:lstStyle/>
          <a:p>
            <a:r>
              <a:rPr lang="en-US" sz="2400" b="1" dirty="0" smtClean="0"/>
              <a:t>What is it?</a:t>
            </a:r>
          </a:p>
          <a:p>
            <a:pPr marL="285750" indent="-285750">
              <a:buFont typeface="Arial" panose="020B0604020202020204" pitchFamily="34" charset="0"/>
              <a:buChar char="•"/>
            </a:pPr>
            <a:r>
              <a:rPr lang="en-US" sz="2000" dirty="0" smtClean="0"/>
              <a:t>A viral disease that affects the nervous system of mammals</a:t>
            </a:r>
          </a:p>
        </p:txBody>
      </p:sp>
      <p:sp>
        <p:nvSpPr>
          <p:cNvPr id="3" name="TextBox 2"/>
          <p:cNvSpPr txBox="1"/>
          <p:nvPr/>
        </p:nvSpPr>
        <p:spPr>
          <a:xfrm>
            <a:off x="914400" y="3581400"/>
            <a:ext cx="7429500" cy="1661993"/>
          </a:xfrm>
          <a:prstGeom prst="rect">
            <a:avLst/>
          </a:prstGeom>
          <a:noFill/>
        </p:spPr>
        <p:txBody>
          <a:bodyPr wrap="square" rtlCol="0">
            <a:spAutoFit/>
          </a:bodyPr>
          <a:lstStyle/>
          <a:p>
            <a:r>
              <a:rPr lang="en-US" sz="2400" b="1" dirty="0" smtClean="0"/>
              <a:t>How could you catch it?</a:t>
            </a:r>
          </a:p>
          <a:p>
            <a:pPr marL="285750" indent="-285750">
              <a:buFont typeface="Arial" panose="020B0604020202020204" pitchFamily="34" charset="0"/>
              <a:buChar char="•"/>
            </a:pPr>
            <a:r>
              <a:rPr lang="en-US" sz="2000" dirty="0" smtClean="0"/>
              <a:t>Through </a:t>
            </a:r>
            <a:r>
              <a:rPr lang="en-US" sz="2000" dirty="0"/>
              <a:t>a bite </a:t>
            </a:r>
            <a:endParaRPr lang="en-US" sz="2000" dirty="0" smtClean="0"/>
          </a:p>
          <a:p>
            <a:pPr marL="285750" indent="-285750">
              <a:buFont typeface="Arial" panose="020B0604020202020204" pitchFamily="34" charset="0"/>
              <a:buChar char="•"/>
            </a:pPr>
            <a:r>
              <a:rPr lang="en-US" sz="2000" dirty="0"/>
              <a:t>O</a:t>
            </a:r>
            <a:r>
              <a:rPr lang="en-US" sz="2000" dirty="0" smtClean="0"/>
              <a:t>r </a:t>
            </a:r>
            <a:r>
              <a:rPr lang="en-US" sz="2000" dirty="0"/>
              <a:t>by getting saliva or brain tissue </a:t>
            </a:r>
            <a:r>
              <a:rPr lang="en-US" sz="2000" dirty="0" smtClean="0"/>
              <a:t>from an infected mammal in </a:t>
            </a:r>
            <a:r>
              <a:rPr lang="en-US" sz="2000" dirty="0"/>
              <a:t>a wound /</a:t>
            </a:r>
            <a:r>
              <a:rPr lang="en-US" sz="2000" dirty="0" smtClean="0"/>
              <a:t> </a:t>
            </a:r>
            <a:r>
              <a:rPr lang="en-US" sz="2000" dirty="0"/>
              <a:t>in the eye </a:t>
            </a:r>
            <a:r>
              <a:rPr lang="en-US" sz="2000" dirty="0" smtClean="0"/>
              <a:t>/mouth</a:t>
            </a:r>
            <a:r>
              <a:rPr lang="en-US" sz="2000" dirty="0"/>
              <a:t>. </a:t>
            </a:r>
          </a:p>
          <a:p>
            <a:endParaRPr lang="en-US" dirty="0"/>
          </a:p>
        </p:txBody>
      </p:sp>
      <p:sp>
        <p:nvSpPr>
          <p:cNvPr id="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1442774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10252" y="632138"/>
            <a:ext cx="7620000" cy="533400"/>
          </a:xfrm>
        </p:spPr>
        <p:txBody>
          <a:bodyPr>
            <a:noAutofit/>
          </a:bodyPr>
          <a:lstStyle/>
          <a:p>
            <a:r>
              <a:rPr lang="en-US" sz="3800" b="1" dirty="0" smtClean="0"/>
              <a:t> Rabies</a:t>
            </a:r>
            <a:endParaRPr lang="en-US" sz="38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3" name="TextBox 2"/>
          <p:cNvSpPr txBox="1"/>
          <p:nvPr/>
        </p:nvSpPr>
        <p:spPr>
          <a:xfrm>
            <a:off x="685800" y="1192667"/>
            <a:ext cx="7644452" cy="5216813"/>
          </a:xfrm>
          <a:prstGeom prst="rect">
            <a:avLst/>
          </a:prstGeom>
          <a:noFill/>
        </p:spPr>
        <p:txBody>
          <a:bodyPr wrap="square" rtlCol="0">
            <a:spAutoFit/>
          </a:bodyPr>
          <a:lstStyle/>
          <a:p>
            <a:pPr>
              <a:lnSpc>
                <a:spcPct val="150000"/>
              </a:lnSpc>
            </a:pPr>
            <a:r>
              <a:rPr lang="en-US" sz="2200" u="sng" dirty="0" smtClean="0"/>
              <a:t>What you can do to help control Rabies</a:t>
            </a:r>
            <a:r>
              <a:rPr lang="en-US" sz="2200" dirty="0" smtClean="0"/>
              <a:t>:</a:t>
            </a:r>
          </a:p>
          <a:p>
            <a:pPr marL="285750" indent="-285750">
              <a:buFont typeface="Arial" panose="020B0604020202020204" pitchFamily="34" charset="0"/>
              <a:buChar char="•"/>
            </a:pPr>
            <a:r>
              <a:rPr lang="en-US" sz="2000" b="1" dirty="0" smtClean="0"/>
              <a:t>Vaccinate</a:t>
            </a:r>
            <a:r>
              <a:rPr lang="en-US" sz="2000" dirty="0" smtClean="0"/>
              <a:t> pets </a:t>
            </a:r>
            <a:r>
              <a:rPr lang="en-US" sz="2000" dirty="0"/>
              <a:t>and </a:t>
            </a:r>
            <a:r>
              <a:rPr lang="en-US" sz="2000" dirty="0" smtClean="0"/>
              <a:t>livestock</a:t>
            </a:r>
            <a:r>
              <a:rPr lang="en-US" sz="2000" dirty="0"/>
              <a:t>. </a:t>
            </a:r>
            <a:r>
              <a:rPr lang="en-US" sz="2000" dirty="0" smtClean="0"/>
              <a:t> </a:t>
            </a:r>
          </a:p>
          <a:p>
            <a:endParaRPr lang="en-US" sz="2000" dirty="0"/>
          </a:p>
          <a:p>
            <a:pPr marL="285750" indent="-285750">
              <a:buFont typeface="Arial" panose="020B0604020202020204" pitchFamily="34" charset="0"/>
              <a:buChar char="•"/>
            </a:pPr>
            <a:r>
              <a:rPr lang="en-US" sz="2000" b="1" dirty="0"/>
              <a:t>If</a:t>
            </a:r>
            <a:r>
              <a:rPr lang="en-US" sz="2000" dirty="0"/>
              <a:t> your </a:t>
            </a:r>
            <a:r>
              <a:rPr lang="en-US" sz="2000" b="1" dirty="0"/>
              <a:t>pet is attacked or bitten by a wild animal, report it</a:t>
            </a:r>
            <a:r>
              <a:rPr lang="en-US" sz="2000" dirty="0"/>
              <a:t> to the local health or animal control authorities. </a:t>
            </a:r>
            <a:endParaRPr lang="en-US" sz="2000" dirty="0" smtClean="0"/>
          </a:p>
          <a:p>
            <a:endParaRPr lang="en-US" sz="2000" dirty="0" smtClean="0"/>
          </a:p>
          <a:p>
            <a:pPr marL="285750" indent="-285750">
              <a:buFont typeface="Arial" panose="020B0604020202020204" pitchFamily="34" charset="0"/>
              <a:buChar char="•"/>
            </a:pPr>
            <a:r>
              <a:rPr lang="en-US" sz="2000" b="1" dirty="0" smtClean="0"/>
              <a:t>Do </a:t>
            </a:r>
            <a:r>
              <a:rPr lang="en-US" sz="2000" b="1" dirty="0"/>
              <a:t>not leave garbage or pet food outside</a:t>
            </a:r>
            <a:r>
              <a:rPr lang="en-US" sz="2000" dirty="0"/>
              <a:t>. It may attract wild or stray animals. </a:t>
            </a:r>
            <a:endParaRPr lang="en-US" sz="2000" dirty="0" smtClean="0"/>
          </a:p>
          <a:p>
            <a:endParaRPr lang="en-US" sz="2000" dirty="0"/>
          </a:p>
          <a:p>
            <a:pPr marL="285750" indent="-285750">
              <a:buFont typeface="Arial" panose="020B0604020202020204" pitchFamily="34" charset="0"/>
              <a:buChar char="•"/>
            </a:pPr>
            <a:r>
              <a:rPr lang="en-US" sz="2000" dirty="0" smtClean="0"/>
              <a:t>Enjoy </a:t>
            </a:r>
            <a:r>
              <a:rPr lang="en-US" sz="2000" dirty="0"/>
              <a:t>all wild animals from a distance, </a:t>
            </a:r>
            <a:r>
              <a:rPr lang="en-US" sz="2000" b="1" dirty="0"/>
              <a:t>even if they seem</a:t>
            </a:r>
            <a:r>
              <a:rPr lang="en-US" sz="2000" dirty="0"/>
              <a:t> </a:t>
            </a:r>
            <a:r>
              <a:rPr lang="en-US" sz="2000" b="1" dirty="0"/>
              <a:t>friendly</a:t>
            </a:r>
            <a:r>
              <a:rPr lang="en-US" sz="2000" dirty="0"/>
              <a:t>. </a:t>
            </a:r>
            <a:endParaRPr lang="en-US" sz="2000" dirty="0" smtClean="0"/>
          </a:p>
          <a:p>
            <a:pPr marL="742950" lvl="1" indent="-285750">
              <a:buFont typeface="Arial" panose="020B0604020202020204" pitchFamily="34" charset="0"/>
              <a:buChar char="•"/>
            </a:pPr>
            <a:r>
              <a:rPr lang="en-US" sz="2000" dirty="0" smtClean="0"/>
              <a:t>A </a:t>
            </a:r>
            <a:r>
              <a:rPr lang="en-US" sz="2000" dirty="0"/>
              <a:t>rabid animal sometimes acts tame. </a:t>
            </a:r>
            <a:endParaRPr lang="en-US" sz="2000" dirty="0" smtClean="0"/>
          </a:p>
          <a:p>
            <a:pPr lvl="1"/>
            <a:endParaRPr lang="en-US" sz="2000" dirty="0" smtClean="0"/>
          </a:p>
          <a:p>
            <a:pPr marL="285750" indent="-285750">
              <a:buFont typeface="Arial" panose="020B0604020202020204" pitchFamily="34" charset="0"/>
              <a:buChar char="•"/>
            </a:pPr>
            <a:r>
              <a:rPr lang="en-US" sz="2000" b="1" dirty="0" smtClean="0"/>
              <a:t>If </a:t>
            </a:r>
            <a:r>
              <a:rPr lang="en-US" sz="2000" b="1" dirty="0"/>
              <a:t>you see an animal acting strangely, report it to your local animal control department and do not go near it yourself</a:t>
            </a:r>
            <a:r>
              <a:rPr lang="en-US" sz="2000" dirty="0"/>
              <a:t>. </a:t>
            </a:r>
          </a:p>
        </p:txBody>
      </p:sp>
      <p:sp>
        <p:nvSpPr>
          <p:cNvPr id="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7886111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Rabies</a:t>
            </a:r>
            <a:endParaRPr lang="en-US" sz="3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3" name="TextBox 2"/>
          <p:cNvSpPr txBox="1"/>
          <p:nvPr/>
        </p:nvSpPr>
        <p:spPr>
          <a:xfrm>
            <a:off x="777922" y="1108531"/>
            <a:ext cx="7604078" cy="5139869"/>
          </a:xfrm>
          <a:prstGeom prst="rect">
            <a:avLst/>
          </a:prstGeom>
          <a:noFill/>
        </p:spPr>
        <p:txBody>
          <a:bodyPr wrap="square" rtlCol="0">
            <a:spAutoFit/>
          </a:bodyPr>
          <a:lstStyle/>
          <a:p>
            <a:r>
              <a:rPr lang="en-US" sz="2400" b="1" u="sng" dirty="0" smtClean="0"/>
              <a:t>What to do if you get bitten by an animal:</a:t>
            </a:r>
          </a:p>
          <a:p>
            <a:pPr marL="285750" indent="-285750">
              <a:buFont typeface="Arial" panose="020B0604020202020204" pitchFamily="34" charset="0"/>
              <a:buChar char="•"/>
            </a:pPr>
            <a:r>
              <a:rPr lang="en-US" b="1" dirty="0" smtClean="0"/>
              <a:t>Wash</a:t>
            </a:r>
            <a:r>
              <a:rPr lang="en-US" dirty="0" smtClean="0"/>
              <a:t> </a:t>
            </a:r>
            <a:r>
              <a:rPr lang="en-US" dirty="0"/>
              <a:t>the wound thoroughly with soap and lots of water. </a:t>
            </a:r>
            <a:endParaRPr lang="en-US" dirty="0" smtClean="0"/>
          </a:p>
          <a:p>
            <a:endParaRPr lang="en-US" sz="1000" dirty="0" smtClean="0"/>
          </a:p>
          <a:p>
            <a:pPr marL="285750" indent="-285750">
              <a:buFont typeface="Arial" panose="020B0604020202020204" pitchFamily="34" charset="0"/>
              <a:buChar char="•"/>
            </a:pPr>
            <a:r>
              <a:rPr lang="en-US" dirty="0" smtClean="0"/>
              <a:t>Give </a:t>
            </a:r>
            <a:r>
              <a:rPr lang="en-US" dirty="0"/>
              <a:t>first aid as you would for any wound. </a:t>
            </a:r>
            <a:endParaRPr lang="en-US" dirty="0" smtClean="0"/>
          </a:p>
          <a:p>
            <a:endParaRPr lang="en-US" sz="1000" dirty="0"/>
          </a:p>
          <a:p>
            <a:pPr marL="285750" indent="-285750">
              <a:buFont typeface="Arial" panose="020B0604020202020204" pitchFamily="34" charset="0"/>
              <a:buChar char="•"/>
            </a:pPr>
            <a:r>
              <a:rPr lang="en-US" b="1" dirty="0"/>
              <a:t>If possible, capture </a:t>
            </a:r>
            <a:r>
              <a:rPr lang="en-US" dirty="0"/>
              <a:t>the animal under a large box or can, or at least </a:t>
            </a:r>
            <a:r>
              <a:rPr lang="en-US" b="1" dirty="0"/>
              <a:t>identify it </a:t>
            </a:r>
            <a:r>
              <a:rPr lang="en-US" dirty="0"/>
              <a:t>before it runs away. </a:t>
            </a:r>
            <a:endParaRPr lang="en-US" dirty="0" smtClean="0"/>
          </a:p>
          <a:p>
            <a:endParaRPr lang="en-US" sz="1000" dirty="0" smtClean="0"/>
          </a:p>
          <a:p>
            <a:pPr marL="285750" indent="-285750">
              <a:buFont typeface="Arial" panose="020B0604020202020204" pitchFamily="34" charset="0"/>
              <a:buChar char="•"/>
            </a:pPr>
            <a:r>
              <a:rPr lang="en-US" b="1" dirty="0" smtClean="0"/>
              <a:t>Don't </a:t>
            </a:r>
            <a:r>
              <a:rPr lang="en-US" b="1" dirty="0"/>
              <a:t>try to pick the animal up. </a:t>
            </a:r>
            <a:endParaRPr lang="en-US" b="1" dirty="0" smtClean="0"/>
          </a:p>
          <a:p>
            <a:endParaRPr lang="en-US" sz="1000" b="1" dirty="0" smtClean="0"/>
          </a:p>
          <a:p>
            <a:pPr marL="285750" indent="-285750">
              <a:buFont typeface="Arial" panose="020B0604020202020204" pitchFamily="34" charset="0"/>
              <a:buChar char="•"/>
            </a:pPr>
            <a:r>
              <a:rPr lang="en-US" b="1" dirty="0" smtClean="0"/>
              <a:t>Call </a:t>
            </a:r>
            <a:r>
              <a:rPr lang="en-US" b="1" dirty="0"/>
              <a:t>an animal control or law enforcement officer</a:t>
            </a:r>
            <a:r>
              <a:rPr lang="en-US" dirty="0"/>
              <a:t> to come get it. </a:t>
            </a:r>
            <a:endParaRPr lang="en-US" dirty="0" smtClean="0"/>
          </a:p>
          <a:p>
            <a:endParaRPr lang="en-US" sz="1000" dirty="0" smtClean="0"/>
          </a:p>
          <a:p>
            <a:pPr marL="285750" indent="-285750">
              <a:buFont typeface="Arial" panose="020B0604020202020204" pitchFamily="34" charset="0"/>
              <a:buChar char="•"/>
            </a:pPr>
            <a:r>
              <a:rPr lang="en-US" b="1" dirty="0"/>
              <a:t>N</a:t>
            </a:r>
            <a:r>
              <a:rPr lang="en-US" b="1" dirty="0" smtClean="0"/>
              <a:t>otify </a:t>
            </a:r>
            <a:r>
              <a:rPr lang="en-US" b="1" dirty="0"/>
              <a:t>your family doctor immediately</a:t>
            </a:r>
            <a:r>
              <a:rPr lang="en-US" dirty="0"/>
              <a:t> and explain how you got the bite. </a:t>
            </a:r>
            <a:endParaRPr lang="en-US" dirty="0" smtClean="0"/>
          </a:p>
          <a:p>
            <a:endParaRPr lang="en-US" sz="1000" dirty="0" smtClean="0"/>
          </a:p>
          <a:p>
            <a:pPr marL="285750" indent="-285750">
              <a:buFont typeface="Arial" panose="020B0604020202020204" pitchFamily="34" charset="0"/>
              <a:buChar char="•"/>
            </a:pPr>
            <a:r>
              <a:rPr lang="en-US" dirty="0" smtClean="0"/>
              <a:t>Your </a:t>
            </a:r>
            <a:r>
              <a:rPr lang="en-US" dirty="0"/>
              <a:t>doctor will want to know if the animal has been captured. </a:t>
            </a:r>
            <a:endParaRPr lang="en-US" dirty="0" smtClean="0"/>
          </a:p>
          <a:p>
            <a:pPr marL="285750" indent="-285750">
              <a:buFont typeface="Arial" panose="020B0604020202020204" pitchFamily="34" charset="0"/>
              <a:buChar char="•"/>
            </a:pPr>
            <a:r>
              <a:rPr lang="en-US" b="1" dirty="0" smtClean="0"/>
              <a:t>If </a:t>
            </a:r>
            <a:r>
              <a:rPr lang="en-US" b="1" dirty="0"/>
              <a:t>necessary, your doctor will give the anti-rabies treatment </a:t>
            </a:r>
            <a:r>
              <a:rPr lang="en-US" dirty="0"/>
              <a:t>recommended by the United States Public Health Service. </a:t>
            </a:r>
            <a:endParaRPr lang="en-US" dirty="0" smtClean="0"/>
          </a:p>
          <a:p>
            <a:endParaRPr lang="en-US" sz="1000" dirty="0"/>
          </a:p>
          <a:p>
            <a:pPr marL="285750" indent="-285750">
              <a:buFont typeface="Arial" panose="020B0604020202020204" pitchFamily="34" charset="0"/>
              <a:buChar char="•"/>
            </a:pPr>
            <a:r>
              <a:rPr lang="en-US" b="1" dirty="0" smtClean="0"/>
              <a:t>Report </a:t>
            </a:r>
            <a:r>
              <a:rPr lang="en-US" b="1" dirty="0"/>
              <a:t>the bite to the local health department.  </a:t>
            </a:r>
          </a:p>
        </p:txBody>
      </p:sp>
      <p:sp>
        <p:nvSpPr>
          <p:cNvPr id="7"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288984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762000"/>
          </a:xfrm>
        </p:spPr>
        <p:txBody>
          <a:bodyPr>
            <a:normAutofit fontScale="90000"/>
          </a:bodyPr>
          <a:lstStyle/>
          <a:p>
            <a:r>
              <a:rPr lang="en-US" sz="3200" b="1" dirty="0" smtClean="0"/>
              <a:t>Rabies Positive Animals in VA, </a:t>
            </a:r>
            <a:r>
              <a:rPr lang="en-US" sz="3200" dirty="0" smtClean="0"/>
              <a:t>1945-2013</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47"/>
          <a:stretch/>
        </p:blipFill>
        <p:spPr bwMode="auto">
          <a:xfrm>
            <a:off x="1143000" y="1244247"/>
            <a:ext cx="7010400" cy="500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5175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762000"/>
          </a:xfrm>
        </p:spPr>
        <p:txBody>
          <a:bodyPr>
            <a:normAutofit/>
          </a:bodyPr>
          <a:lstStyle/>
          <a:p>
            <a:r>
              <a:rPr lang="en-US" sz="3200" b="1" dirty="0" smtClean="0"/>
              <a:t> Rabies Positive Animals, </a:t>
            </a:r>
            <a:r>
              <a:rPr lang="en-US" sz="3200" dirty="0" smtClean="0"/>
              <a:t>2010-15</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860481925"/>
              </p:ext>
            </p:extLst>
          </p:nvPr>
        </p:nvGraphicFramePr>
        <p:xfrm>
          <a:off x="838200" y="1143000"/>
          <a:ext cx="7543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5902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1066800"/>
          </a:xfrm>
        </p:spPr>
        <p:txBody>
          <a:bodyPr>
            <a:normAutofit/>
          </a:bodyPr>
          <a:lstStyle/>
          <a:p>
            <a:r>
              <a:rPr lang="en-US" sz="3200" b="1" dirty="0" smtClean="0"/>
              <a:t>Type of Animal Positive for Rabies, </a:t>
            </a:r>
            <a:r>
              <a:rPr lang="en-US" sz="3200" dirty="0" smtClean="0"/>
              <a:t>2015</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2943341365"/>
              </p:ext>
            </p:extLst>
          </p:nvPr>
        </p:nvGraphicFramePr>
        <p:xfrm>
          <a:off x="762000" y="1524000"/>
          <a:ext cx="7620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3592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1066800"/>
          </a:xfrm>
        </p:spPr>
        <p:txBody>
          <a:bodyPr>
            <a:normAutofit/>
          </a:bodyPr>
          <a:lstStyle/>
          <a:p>
            <a:r>
              <a:rPr lang="en-US" sz="3200" b="1" dirty="0" smtClean="0"/>
              <a:t>Rabies in Humans</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2" name="TextBox 1"/>
          <p:cNvSpPr txBox="1"/>
          <p:nvPr/>
        </p:nvSpPr>
        <p:spPr>
          <a:xfrm>
            <a:off x="1295400" y="1752600"/>
            <a:ext cx="6553200" cy="3785652"/>
          </a:xfrm>
          <a:prstGeom prst="rect">
            <a:avLst/>
          </a:prstGeom>
          <a:noFill/>
        </p:spPr>
        <p:txBody>
          <a:bodyPr wrap="square" rtlCol="0">
            <a:spAutoFit/>
          </a:bodyPr>
          <a:lstStyle/>
          <a:p>
            <a:r>
              <a:rPr lang="en-US" sz="2000" b="1" dirty="0" smtClean="0"/>
              <a:t>Most recent case </a:t>
            </a:r>
            <a:r>
              <a:rPr lang="en-US" sz="2000" dirty="0" smtClean="0"/>
              <a:t>of </a:t>
            </a:r>
            <a:r>
              <a:rPr lang="en-US" sz="2000" b="1" dirty="0" smtClean="0"/>
              <a:t>rabies in a human in Virginia </a:t>
            </a:r>
            <a:r>
              <a:rPr lang="en-US" sz="2000" dirty="0" smtClean="0"/>
              <a:t>was in </a:t>
            </a:r>
            <a:r>
              <a:rPr lang="en-US" sz="2000" b="1" dirty="0" smtClean="0"/>
              <a:t>2009 </a:t>
            </a:r>
            <a:r>
              <a:rPr lang="en-US" sz="2000" dirty="0" smtClean="0"/>
              <a:t>in</a:t>
            </a:r>
            <a:r>
              <a:rPr lang="en-US" sz="2000" b="1" dirty="0" smtClean="0"/>
              <a:t> Fairfax County</a:t>
            </a:r>
            <a:r>
              <a:rPr lang="en-US" sz="2000" dirty="0" smtClean="0"/>
              <a:t>.</a:t>
            </a:r>
          </a:p>
          <a:p>
            <a:endParaRPr lang="en-US" sz="2000" dirty="0" smtClean="0"/>
          </a:p>
          <a:p>
            <a:pPr marL="285750" indent="-285750">
              <a:buFont typeface="Arial" panose="020B0604020202020204" pitchFamily="34" charset="0"/>
              <a:buChar char="•"/>
            </a:pPr>
            <a:r>
              <a:rPr lang="en-US" sz="2000" dirty="0" smtClean="0"/>
              <a:t>It was fatal</a:t>
            </a:r>
          </a:p>
          <a:p>
            <a:endParaRPr lang="en-US" sz="2000" dirty="0" smtClean="0"/>
          </a:p>
          <a:p>
            <a:pPr marL="285750" indent="-285750">
              <a:buFont typeface="Arial" panose="020B0604020202020204" pitchFamily="34" charset="0"/>
              <a:buChar char="•"/>
            </a:pPr>
            <a:r>
              <a:rPr lang="en-US" sz="2000" dirty="0" smtClean="0"/>
              <a:t>Human contracted rabies from encounter with dog while traveling in India &amp; did not receive PEP when returned to U.S. </a:t>
            </a:r>
          </a:p>
          <a:p>
            <a:endParaRPr lang="en-US" sz="2000" dirty="0" smtClean="0"/>
          </a:p>
          <a:p>
            <a:pPr marL="285750" indent="-285750">
              <a:buFont typeface="Arial" panose="020B0604020202020204" pitchFamily="34" charset="0"/>
              <a:buChar char="•"/>
            </a:pPr>
            <a:r>
              <a:rPr lang="en-US" sz="2000" dirty="0" smtClean="0"/>
              <a:t>For more information on this case:</a:t>
            </a:r>
          </a:p>
          <a:p>
            <a:r>
              <a:rPr lang="en-US" sz="2000" dirty="0">
                <a:hlinkClick r:id="rId3"/>
              </a:rPr>
              <a:t>http://</a:t>
            </a:r>
            <a:r>
              <a:rPr lang="en-US" sz="2000" dirty="0" smtClean="0">
                <a:hlinkClick r:id="rId3"/>
              </a:rPr>
              <a:t>www.cdc.gov/mmwr/preview/mmwrhtml/mm5938a3.htm?s_cid=mm5938a3_w</a:t>
            </a:r>
            <a:r>
              <a:rPr lang="en-US" sz="2000" dirty="0" smtClean="0"/>
              <a:t> </a:t>
            </a:r>
            <a:endParaRPr lang="en-US" sz="2000" dirty="0"/>
          </a:p>
        </p:txBody>
      </p:sp>
    </p:spTree>
    <p:extLst>
      <p:ext uri="{BB962C8B-B14F-4D97-AF65-F5344CB8AC3E}">
        <p14:creationId xmlns:p14="http://schemas.microsoft.com/office/powerpoint/2010/main" val="2082289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620000" cy="990600"/>
          </a:xfrm>
        </p:spPr>
        <p:txBody>
          <a:bodyPr>
            <a:normAutofit fontScale="90000"/>
          </a:bodyPr>
          <a:lstStyle/>
          <a:p>
            <a:r>
              <a:rPr lang="en-US" sz="2800" b="1" dirty="0" smtClean="0"/>
              <a:t>Poverty &amp; Self Sufficiency</a:t>
            </a:r>
            <a:r>
              <a:rPr lang="en-US" sz="2800" dirty="0" smtClean="0"/>
              <a:t/>
            </a:r>
            <a:br>
              <a:rPr lang="en-US" sz="2800" dirty="0" smtClean="0"/>
            </a:br>
            <a:r>
              <a:rPr lang="en-US" sz="2400" dirty="0" smtClean="0"/>
              <a:t>Cost Analysis of Living and Working in Charlottesville, 2013</a:t>
            </a:r>
            <a:endParaRPr lang="en-US" sz="2400" dirty="0"/>
          </a:p>
        </p:txBody>
      </p:sp>
      <p:sp>
        <p:nvSpPr>
          <p:cNvPr id="5" name="TextBox 1"/>
          <p:cNvSpPr txBox="1"/>
          <p:nvPr/>
        </p:nvSpPr>
        <p:spPr>
          <a:xfrm>
            <a:off x="762000" y="6477001"/>
            <a:ext cx="76962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Greater Charlottesville Area Development Corporation / Charlottesville Works Initiative. Orange Dot 2.0 Report. Published 9-29-2015</a:t>
            </a:r>
            <a:endParaRPr lang="en-US" sz="1200" i="0" baseline="0" dirty="0">
              <a:latin typeface="+mn-lt"/>
              <a:ea typeface="+mn-ea"/>
              <a:cs typeface="+mn-cs"/>
            </a:endParaRPr>
          </a:p>
          <a:p>
            <a:pPr algn="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2159283721"/>
              </p:ext>
            </p:extLst>
          </p:nvPr>
        </p:nvGraphicFramePr>
        <p:xfrm>
          <a:off x="1066800" y="1676400"/>
          <a:ext cx="7086600" cy="4447190"/>
        </p:xfrm>
        <a:graphic>
          <a:graphicData uri="http://schemas.openxmlformats.org/drawingml/2006/table">
            <a:tbl>
              <a:tblPr>
                <a:tableStyleId>{F5AB1C69-6EDB-4FF4-983F-18BD219EF322}</a:tableStyleId>
              </a:tblPr>
              <a:tblGrid>
                <a:gridCol w="2590800"/>
                <a:gridCol w="4495800"/>
              </a:tblGrid>
              <a:tr h="405765">
                <a:tc rowSpan="2">
                  <a:txBody>
                    <a:bodyPr/>
                    <a:lstStyle/>
                    <a:p>
                      <a:pPr algn="l" fontAlgn="b"/>
                      <a:endParaRPr lang="en-US" sz="1800" b="0" i="0" u="none" strike="noStrike" dirty="0">
                        <a:effectLst/>
                        <a:latin typeface="+mn-lt"/>
                      </a:endParaRPr>
                    </a:p>
                  </a:txBody>
                  <a:tcPr marL="9525" marR="9525" marT="9525" marB="0" anchor="b"/>
                </a:tc>
                <a:tc>
                  <a:txBody>
                    <a:bodyPr/>
                    <a:lstStyle/>
                    <a:p>
                      <a:pPr algn="ctr" fontAlgn="b"/>
                      <a:r>
                        <a:rPr lang="en-US" sz="1800" b="1" u="none" strike="noStrike" dirty="0">
                          <a:effectLst/>
                          <a:latin typeface="+mn-lt"/>
                        </a:rPr>
                        <a:t>Single Householder + 2 Kids (1 Toddler)</a:t>
                      </a:r>
                      <a:endParaRPr lang="en-US" sz="1800" b="1" i="0" u="none" strike="noStrike" dirty="0">
                        <a:effectLst/>
                        <a:latin typeface="+mn-lt"/>
                      </a:endParaRPr>
                    </a:p>
                  </a:txBody>
                  <a:tcPr marL="9525" marR="9525" marT="9525" marB="0" anchor="b"/>
                </a:tc>
              </a:tr>
              <a:tr h="283845">
                <a:tc vMerge="1">
                  <a:txBody>
                    <a:bodyPr/>
                    <a:lstStyle/>
                    <a:p>
                      <a:pPr algn="l" fontAlgn="b"/>
                      <a:endParaRPr lang="en-US" sz="1800" b="0" i="0" u="none" strike="noStrike" dirty="0">
                        <a:effectLst/>
                        <a:latin typeface="+mn-lt"/>
                      </a:endParaRPr>
                    </a:p>
                  </a:txBody>
                  <a:tcPr marL="9525" marR="9525" marT="9525" marB="0" anchor="b"/>
                </a:tc>
                <a:tc>
                  <a:txBody>
                    <a:bodyPr/>
                    <a:lstStyle/>
                    <a:p>
                      <a:pPr algn="ctr" fontAlgn="b"/>
                      <a:r>
                        <a:rPr lang="en-US" sz="1800" b="1" u="none" strike="noStrike" dirty="0">
                          <a:effectLst/>
                          <a:latin typeface="+mn-lt"/>
                        </a:rPr>
                        <a:t>Annual</a:t>
                      </a:r>
                      <a:endParaRPr lang="en-US" sz="1800" b="1"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Costs of Survival</a:t>
                      </a:r>
                      <a:endParaRPr lang="en-US" sz="1800" b="0" i="0" u="none" strike="noStrike">
                        <a:effectLst/>
                        <a:latin typeface="+mn-lt"/>
                      </a:endParaRPr>
                    </a:p>
                  </a:txBody>
                  <a:tcPr marL="9525" marR="9525" marT="9525" marB="0" anchor="b"/>
                </a:tc>
                <a:tc>
                  <a:txBody>
                    <a:bodyPr/>
                    <a:lstStyle/>
                    <a:p>
                      <a:pPr algn="l" fontAlgn="b"/>
                      <a:r>
                        <a:rPr lang="en-US" sz="1800" u="none" strike="noStrike">
                          <a:effectLst/>
                          <a:latin typeface="+mn-lt"/>
                        </a:rPr>
                        <a:t> </a:t>
                      </a:r>
                      <a:endParaRPr lang="en-US" sz="1800" b="0" i="0" u="none" strike="noStrike">
                        <a:effectLst/>
                        <a:latin typeface="+mn-lt"/>
                      </a:endParaRPr>
                    </a:p>
                  </a:txBody>
                  <a:tcPr marL="9525" marR="9525" marT="9525" marB="0" anchor="b"/>
                </a:tc>
              </a:tr>
              <a:tr h="283845">
                <a:tc>
                  <a:txBody>
                    <a:bodyPr/>
                    <a:lstStyle/>
                    <a:p>
                      <a:pPr algn="l" fontAlgn="b"/>
                      <a:r>
                        <a:rPr lang="en-US" sz="1800" u="none" strike="noStrike">
                          <a:effectLst/>
                          <a:latin typeface="+mn-lt"/>
                        </a:rPr>
                        <a:t>Food</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  5,831.28 </a:t>
                      </a:r>
                      <a:endParaRPr lang="en-US" sz="1800" b="0"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Clothing</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  1,056.11 </a:t>
                      </a:r>
                      <a:endParaRPr lang="en-US" sz="1800" b="0"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Shelter</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$11,124.00 </a:t>
                      </a:r>
                      <a:endParaRPr lang="en-US" sz="1800" b="0"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Utilities</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  2,645.22 </a:t>
                      </a:r>
                      <a:endParaRPr lang="en-US" sz="1800" b="0"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Necessary Costs</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  4,131.32 </a:t>
                      </a:r>
                      <a:endParaRPr lang="en-US" sz="1800" b="0" i="0" u="none" strike="noStrike" dirty="0">
                        <a:effectLst/>
                        <a:latin typeface="+mn-lt"/>
                      </a:endParaRPr>
                    </a:p>
                  </a:txBody>
                  <a:tcPr marL="9525" marR="9525" marT="9525" marB="0" anchor="b"/>
                </a:tc>
              </a:tr>
              <a:tr h="459565">
                <a:tc>
                  <a:txBody>
                    <a:bodyPr/>
                    <a:lstStyle/>
                    <a:p>
                      <a:pPr algn="l" fontAlgn="b"/>
                      <a:r>
                        <a:rPr lang="en-US" sz="1800" b="1" u="none" strike="noStrike" dirty="0">
                          <a:effectLst/>
                          <a:latin typeface="+mn-lt"/>
                        </a:rPr>
                        <a:t>Total </a:t>
                      </a:r>
                      <a:r>
                        <a:rPr lang="en-US" sz="1800" b="1" u="none" strike="noStrike" dirty="0" smtClean="0">
                          <a:effectLst/>
                          <a:latin typeface="+mn-lt"/>
                        </a:rPr>
                        <a:t>Survival </a:t>
                      </a:r>
                      <a:r>
                        <a:rPr lang="en-US" sz="1800" b="1" u="none" strike="noStrike" dirty="0">
                          <a:effectLst/>
                          <a:latin typeface="+mn-lt"/>
                        </a:rPr>
                        <a:t>Income</a:t>
                      </a:r>
                      <a:endParaRPr lang="en-US" sz="1800" b="1" i="0" u="none" strike="noStrike" dirty="0">
                        <a:effectLst/>
                        <a:latin typeface="+mn-lt"/>
                      </a:endParaRPr>
                    </a:p>
                  </a:txBody>
                  <a:tcPr marL="9525" marR="9525" marT="9525" marB="0" anchor="b"/>
                </a:tc>
                <a:tc>
                  <a:txBody>
                    <a:bodyPr/>
                    <a:lstStyle/>
                    <a:p>
                      <a:pPr algn="r" fontAlgn="b"/>
                      <a:r>
                        <a:rPr lang="en-US" sz="1800" u="none" strike="noStrike" dirty="0">
                          <a:effectLst/>
                          <a:latin typeface="+mn-lt"/>
                        </a:rPr>
                        <a:t> </a:t>
                      </a:r>
                      <a:r>
                        <a:rPr lang="en-US" sz="1800" b="1" u="none" strike="noStrike" dirty="0">
                          <a:effectLst/>
                          <a:latin typeface="+mn-lt"/>
                        </a:rPr>
                        <a:t>$24,787.94 </a:t>
                      </a:r>
                      <a:endParaRPr lang="en-US" sz="1800" b="1" i="0" u="none" strike="noStrike" dirty="0">
                        <a:effectLst/>
                        <a:latin typeface="+mn-lt"/>
                      </a:endParaRPr>
                    </a:p>
                  </a:txBody>
                  <a:tcPr marL="9525" marR="9525" marT="9525" marB="0" anchor="b"/>
                </a:tc>
              </a:tr>
              <a:tr h="283845">
                <a:tc>
                  <a:txBody>
                    <a:bodyPr/>
                    <a:lstStyle/>
                    <a:p>
                      <a:pPr algn="l" fontAlgn="b"/>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a:t>
                      </a:r>
                      <a:endParaRPr lang="en-US" sz="1800" b="0"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Costs of Working</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a:t>
                      </a:r>
                      <a:endParaRPr lang="en-US" sz="1800" b="0"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Transportation</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     240.00 </a:t>
                      </a:r>
                      <a:endParaRPr lang="en-US" sz="1800" b="0" i="0" u="none" strike="noStrike" dirty="0">
                        <a:effectLst/>
                        <a:latin typeface="+mn-lt"/>
                      </a:endParaRPr>
                    </a:p>
                  </a:txBody>
                  <a:tcPr marL="9525" marR="9525" marT="9525" marB="0" anchor="b"/>
                </a:tc>
              </a:tr>
              <a:tr h="283845">
                <a:tc>
                  <a:txBody>
                    <a:bodyPr/>
                    <a:lstStyle/>
                    <a:p>
                      <a:pPr algn="l" fontAlgn="b"/>
                      <a:r>
                        <a:rPr lang="en-US" sz="1800" u="none" strike="noStrike">
                          <a:effectLst/>
                          <a:latin typeface="+mn-lt"/>
                        </a:rPr>
                        <a:t>Childcare</a:t>
                      </a:r>
                      <a:endParaRPr lang="en-US" sz="1800" b="0" i="0" u="none" strike="noStrike">
                        <a:effectLst/>
                        <a:latin typeface="+mn-lt"/>
                      </a:endParaRPr>
                    </a:p>
                  </a:txBody>
                  <a:tcPr marL="9525" marR="9525" marT="9525" marB="0" anchor="b"/>
                </a:tc>
                <a:tc>
                  <a:txBody>
                    <a:bodyPr/>
                    <a:lstStyle/>
                    <a:p>
                      <a:pPr algn="r" fontAlgn="b"/>
                      <a:r>
                        <a:rPr lang="en-US" sz="1800" u="none" strike="noStrike" dirty="0">
                          <a:effectLst/>
                          <a:latin typeface="+mn-lt"/>
                        </a:rPr>
                        <a:t> $  9,936.00 </a:t>
                      </a:r>
                      <a:endParaRPr lang="en-US" sz="1800" b="0" i="0" u="none" strike="noStrike" dirty="0">
                        <a:effectLst/>
                        <a:latin typeface="+mn-lt"/>
                      </a:endParaRPr>
                    </a:p>
                  </a:txBody>
                  <a:tcPr marL="9525" marR="9525" marT="9525" marB="0" anchor="b"/>
                </a:tc>
              </a:tr>
              <a:tr h="459565">
                <a:tc>
                  <a:txBody>
                    <a:bodyPr/>
                    <a:lstStyle/>
                    <a:p>
                      <a:pPr algn="l" fontAlgn="b"/>
                      <a:r>
                        <a:rPr lang="en-US" sz="1800" b="1" u="none" strike="noStrike" dirty="0">
                          <a:effectLst/>
                          <a:latin typeface="+mn-lt"/>
                        </a:rPr>
                        <a:t>Total Working Income</a:t>
                      </a:r>
                      <a:endParaRPr lang="en-US" sz="1800" b="1" i="0" u="none" strike="noStrike" dirty="0">
                        <a:effectLst/>
                        <a:latin typeface="+mn-lt"/>
                      </a:endParaRPr>
                    </a:p>
                  </a:txBody>
                  <a:tcPr marL="9525" marR="9525" marT="9525" marB="0" anchor="b"/>
                </a:tc>
                <a:tc>
                  <a:txBody>
                    <a:bodyPr/>
                    <a:lstStyle/>
                    <a:p>
                      <a:pPr algn="r" fontAlgn="b"/>
                      <a:r>
                        <a:rPr lang="en-US" sz="1800" b="1" u="none" strike="noStrike" dirty="0">
                          <a:effectLst/>
                          <a:latin typeface="+mn-lt"/>
                        </a:rPr>
                        <a:t> $34,963.94 </a:t>
                      </a:r>
                      <a:endParaRPr lang="en-US" sz="1800" b="1" i="0" u="none" strike="noStrike" dirty="0">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2866373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22860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29343" y="48768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r>
              <a:rPr lang="en-US" sz="2400" dirty="0" smtClean="0"/>
              <a:t>Jillian Regan, MPH</a:t>
            </a:r>
          </a:p>
          <a:p>
            <a:r>
              <a:rPr lang="en-US" sz="2400" dirty="0" smtClean="0">
                <a:hlinkClick r:id="rId2"/>
              </a:rPr>
              <a:t>Jillian.Regan@vdh.virginia.gov</a:t>
            </a:r>
            <a:endParaRPr lang="en-US" sz="2400" dirty="0" smtClean="0"/>
          </a:p>
        </p:txBody>
      </p:sp>
    </p:spTree>
    <p:extLst>
      <p:ext uri="{BB962C8B-B14F-4D97-AF65-F5344CB8AC3E}">
        <p14:creationId xmlns:p14="http://schemas.microsoft.com/office/powerpoint/2010/main" val="2565870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620000" cy="1295400"/>
          </a:xfrm>
        </p:spPr>
        <p:txBody>
          <a:bodyPr>
            <a:normAutofit fontScale="90000"/>
          </a:bodyPr>
          <a:lstStyle/>
          <a:p>
            <a:r>
              <a:rPr lang="en-US" sz="3600" b="1" dirty="0" smtClean="0"/>
              <a:t>Poverty &amp; Self Sufficiency</a:t>
            </a:r>
            <a:r>
              <a:rPr lang="en-US" sz="3200" dirty="0" smtClean="0"/>
              <a:t/>
            </a:r>
            <a:br>
              <a:rPr lang="en-US" sz="3200" dirty="0" smtClean="0"/>
            </a:br>
            <a:r>
              <a:rPr lang="en-US" sz="3200" dirty="0" smtClean="0"/>
              <a:t>Percent of families that do not earn enough income to be self-sufficient</a:t>
            </a:r>
            <a:r>
              <a:rPr lang="en-US" sz="2800" dirty="0" smtClean="0"/>
              <a:t>, 2013</a:t>
            </a:r>
            <a:endParaRPr lang="en-US" sz="2800" dirty="0"/>
          </a:p>
        </p:txBody>
      </p:sp>
      <p:sp>
        <p:nvSpPr>
          <p:cNvPr id="5" name="TextBox 1"/>
          <p:cNvSpPr txBox="1"/>
          <p:nvPr/>
        </p:nvSpPr>
        <p:spPr>
          <a:xfrm>
            <a:off x="762000" y="6477001"/>
            <a:ext cx="76962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Greater Charlottesville Area Development Corporation / Charlottesville Works Initiative. Orange Dot 2.0 Report. Published 9-29-2015</a:t>
            </a:r>
            <a:endParaRPr lang="en-US" sz="1200" i="0" baseline="0" dirty="0">
              <a:latin typeface="+mn-lt"/>
              <a:ea typeface="+mn-ea"/>
              <a:cs typeface="+mn-cs"/>
            </a:endParaRPr>
          </a:p>
          <a:p>
            <a:pPr algn="r"/>
            <a:endParaRPr lang="en-US" sz="1200" dirty="0"/>
          </a:p>
        </p:txBody>
      </p:sp>
      <p:graphicFrame>
        <p:nvGraphicFramePr>
          <p:cNvPr id="6" name="Diagram 5"/>
          <p:cNvGraphicFramePr/>
          <p:nvPr>
            <p:extLst>
              <p:ext uri="{D42A27DB-BD31-4B8C-83A1-F6EECF244321}">
                <p14:modId xmlns:p14="http://schemas.microsoft.com/office/powerpoint/2010/main" val="877857765"/>
              </p:ext>
            </p:extLst>
          </p:nvPr>
        </p:nvGraphicFramePr>
        <p:xfrm>
          <a:off x="838200" y="1600200"/>
          <a:ext cx="762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61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620000" cy="1295400"/>
          </a:xfrm>
        </p:spPr>
        <p:txBody>
          <a:bodyPr>
            <a:normAutofit/>
          </a:bodyPr>
          <a:lstStyle/>
          <a:p>
            <a:r>
              <a:rPr lang="en-US" sz="2900" b="1" dirty="0" smtClean="0"/>
              <a:t>Poverty</a:t>
            </a:r>
            <a:r>
              <a:rPr lang="en-US" sz="3200" dirty="0" smtClean="0"/>
              <a:t/>
            </a:r>
            <a:br>
              <a:rPr lang="en-US" sz="3200" dirty="0" smtClean="0"/>
            </a:br>
            <a:r>
              <a:rPr lang="en-US" sz="2400" dirty="0" smtClean="0"/>
              <a:t>Orange Dot Project/Charlottesville Works Initiative, Charlottesville, 2012</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74" y="1859057"/>
            <a:ext cx="5763026" cy="4413213"/>
          </a:xfrm>
          <a:prstGeom prst="rect">
            <a:avLst/>
          </a:prstGeom>
        </p:spPr>
      </p:pic>
      <p:sp>
        <p:nvSpPr>
          <p:cNvPr id="7" name="TextBox 1"/>
          <p:cNvSpPr txBox="1"/>
          <p:nvPr/>
        </p:nvSpPr>
        <p:spPr>
          <a:xfrm>
            <a:off x="762000" y="6477001"/>
            <a:ext cx="76962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Greater Charlottesville Area Development Corporation / Charlottesville Works Initiative. Orange Dot 2.0 Report. Published 9-29-2015</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3170967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5955</TotalTime>
  <Words>4400</Words>
  <Application>Microsoft Office PowerPoint</Application>
  <PresentationFormat>On-screen Show (4:3)</PresentationFormat>
  <Paragraphs>518</Paragraphs>
  <Slides>70</Slides>
  <Notes>50</Notes>
  <HiddenSlides>4</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Pushpin</vt:lpstr>
      <vt:lpstr>Improving Community Health  through Planning and Partnerships</vt:lpstr>
      <vt:lpstr>Things to keep in mind…</vt:lpstr>
      <vt:lpstr>Today we will discuss:</vt:lpstr>
      <vt:lpstr>PowerPoint Presentation</vt:lpstr>
      <vt:lpstr>U.S. Census Data</vt:lpstr>
      <vt:lpstr>Adult Literacy Adults served by Literacy Volunteers of Charlottesville &amp; Albemarle , State FY 2015</vt:lpstr>
      <vt:lpstr>Poverty &amp; Self Sufficiency Cost Analysis of Living and Working in Charlottesville, 2013</vt:lpstr>
      <vt:lpstr>Poverty &amp; Self Sufficiency Percent of families that do not earn enough income to be self-sufficient, 2013</vt:lpstr>
      <vt:lpstr>Poverty Orange Dot Project/Charlottesville Works Initiative, Charlottesville, 2012</vt:lpstr>
      <vt:lpstr>Poverty Orange Dot Project/Charlottesville Works Initiative, Albemarle, 2013</vt:lpstr>
      <vt:lpstr>Medicaid Enrollment  Percent of Population Enrolled, State FY 2015</vt:lpstr>
      <vt:lpstr>PowerPoint Presentation</vt:lpstr>
      <vt:lpstr>PowerPoint Presentation</vt:lpstr>
      <vt:lpstr>Public Transportation by the Numbers </vt:lpstr>
      <vt:lpstr>Transportation-RideShare  2016</vt:lpstr>
      <vt:lpstr>JAUNT Riders  Albemarle &amp; Charlottesville, FY 2008-14</vt:lpstr>
      <vt:lpstr>JAUNT Riders by Type  TJHD, FY 2008-14</vt:lpstr>
      <vt:lpstr>Percent of Workers Driving Alone to Work 5-Year Averages, 2005-13</vt:lpstr>
      <vt:lpstr>Percent of Workers Who Drive Alone to Work Who Have a Long Commute  ( &gt; or = 30 minutes) 5-Year Averages, 2008-13</vt:lpstr>
      <vt:lpstr>Map of Bike and Pedestrian Trails, Paths, &amp; Bike Lanes in Charlottesville, 2013</vt:lpstr>
      <vt:lpstr>Map of Self-Guided Public Art Bike Tour in Charlottesville, 2013</vt:lpstr>
      <vt:lpstr>Child Care  Albemarle and Charlottesville, 2012-14</vt:lpstr>
      <vt:lpstr>Percent of Population with Adequate Access to Exercise Opportunities, 1 Year Average, 2012-13</vt:lpstr>
      <vt:lpstr>Percent of Population Living within ½ mile of a park, 2010</vt:lpstr>
      <vt:lpstr>PowerPoint Presentation</vt:lpstr>
      <vt:lpstr>PowerPoint Presentation</vt:lpstr>
      <vt:lpstr>Child Abuse &amp; Neglect  (Founded Reports), Rates Per 1,000 Children, 5 Year Averages, 2000-13</vt:lpstr>
      <vt:lpstr>Adult Abuse &amp; Neglect  (Founded Reports), Rates Per 1,000 Adults, 3 Year Averages, 2006-13</vt:lpstr>
      <vt:lpstr>Violence in Schools Rates per 1,000 Students, 4-Year Averages, 2007-12</vt:lpstr>
      <vt:lpstr>Domestic Violence Arrest Rate per 1,000 Population 2000-2010</vt:lpstr>
      <vt:lpstr>Family and Intimate Partner Homicide Rate per 100,000 Population, 7-Year Rolling Averages, 1999-2013</vt:lpstr>
      <vt:lpstr>Interactive crime map available,  http://www.charlottesville.org/departments-and-services/departments-h-z/police-department/crime-statistics  </vt:lpstr>
      <vt:lpstr>Environmental Health Indicators</vt:lpstr>
      <vt:lpstr>Air Quality, Air Quality Ratings, Charlottesville, 2011-14</vt:lpstr>
      <vt:lpstr>Percent of Population Living within 150 Meters of a Highway, 2010</vt:lpstr>
      <vt:lpstr>Percent of Public Elementary Schools within 150 meters of a highway, 2010</vt:lpstr>
      <vt:lpstr>Air Quality, Number of Days with Ozone Levels Exceeding Standards, 2008</vt:lpstr>
      <vt:lpstr>Watersheds In and around Albemarle &amp; Charlottesville</vt:lpstr>
      <vt:lpstr>Watersheds &amp; Reservoirs Albemarle &amp; Charlottesville</vt:lpstr>
      <vt:lpstr>Numbers of Good &amp; Impaired Streams in Watersheds in TJHD, 2010</vt:lpstr>
      <vt:lpstr>Rivanna Basin, Year</vt:lpstr>
      <vt:lpstr>Water Quality in Public Water Systems, 2014</vt:lpstr>
      <vt:lpstr>Water Quality in Public Water Systems, Charlottesville 2014</vt:lpstr>
      <vt:lpstr>Fluoridation in Public Water, Percent of population served by Fluoridated Public Water Systems 2015</vt:lpstr>
      <vt:lpstr>Onsite Wells / Sewage</vt:lpstr>
      <vt:lpstr>Food Safety</vt:lpstr>
      <vt:lpstr>Food Safety-Restaurant Inspection Reports</vt:lpstr>
      <vt:lpstr>Food Safety</vt:lpstr>
      <vt:lpstr>Food Safety</vt:lpstr>
      <vt:lpstr>Food Environment Index</vt:lpstr>
      <vt:lpstr>Food Stores by Type, 2012</vt:lpstr>
      <vt:lpstr>Lead Exposure</vt:lpstr>
      <vt:lpstr>Percent of Child Population under 72 months of age with Elevated Blood Lead Levels, 2008-13</vt:lpstr>
      <vt:lpstr>Housing &amp; Homelessness</vt:lpstr>
      <vt:lpstr>PowerPoint Presentation</vt:lpstr>
      <vt:lpstr>PowerPoint Presentation</vt:lpstr>
      <vt:lpstr>PowerPoint Presentation</vt:lpstr>
      <vt:lpstr>PowerPoint Presentation</vt:lpstr>
      <vt:lpstr>PowerPoint Presentation</vt:lpstr>
      <vt:lpstr> Homelessness in TJHD, 2004-12 </vt:lpstr>
      <vt:lpstr> Homelessness in TJHD, 2012 </vt:lpstr>
      <vt:lpstr> Homelessness in TJHD, 2012 </vt:lpstr>
      <vt:lpstr> Rabies</vt:lpstr>
      <vt:lpstr> Rabies</vt:lpstr>
      <vt:lpstr> Rabies</vt:lpstr>
      <vt:lpstr>Rabies Positive Animals in VA, 1945-2013</vt:lpstr>
      <vt:lpstr> Rabies Positive Animals, 2010-15</vt:lpstr>
      <vt:lpstr>Type of Animal Positive for Rabies, 2015</vt:lpstr>
      <vt:lpstr>Rabies in Humans</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 3 Branding</dc:title>
  <dc:creator>ipc63501</dc:creator>
  <cp:lastModifiedBy>Jillian Regan</cp:lastModifiedBy>
  <cp:revision>292</cp:revision>
  <dcterms:created xsi:type="dcterms:W3CDTF">2015-12-15T18:55:50Z</dcterms:created>
  <dcterms:modified xsi:type="dcterms:W3CDTF">2016-02-24T21:29:22Z</dcterms:modified>
</cp:coreProperties>
</file>