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57.xml" ContentType="application/vnd.openxmlformats-officedocument.drawingml.chart+xml"/>
  <Override PartName="/ppt/notesSlides/notesSlide20.xml" ContentType="application/vnd.openxmlformats-officedocument.presentationml.notesSl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notesSlides/notesSlide21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drawings/drawing3.xml" ContentType="application/vnd.openxmlformats-officedocument.drawingml.chartshapes+xml"/>
  <Override PartName="/ppt/charts/chart65.xml" ContentType="application/vnd.openxmlformats-officedocument.drawingml.chart+xml"/>
  <Override PartName="/ppt/drawings/drawing4.xml" ContentType="application/vnd.openxmlformats-officedocument.drawingml.chartshapes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notesSlides/notesSlide22.xml" ContentType="application/vnd.openxmlformats-officedocument.presentationml.notesSlide+xml"/>
  <Override PartName="/ppt/charts/chart68.xml" ContentType="application/vnd.openxmlformats-officedocument.drawingml.chart+xml"/>
  <Override PartName="/ppt/notesSlides/notesSlide23.xml" ContentType="application/vnd.openxmlformats-officedocument.presentationml.notesSlide+xml"/>
  <Override PartName="/ppt/charts/chart69.xml" ContentType="application/vnd.openxmlformats-officedocument.drawingml.chart+xml"/>
  <Override PartName="/ppt/notesSlides/notesSlide24.xml" ContentType="application/vnd.openxmlformats-officedocument.presentationml.notesSlid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notesSlides/notesSlide25.xml" ContentType="application/vnd.openxmlformats-officedocument.presentationml.notesSlid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8"/>
  </p:notesMasterIdLst>
  <p:sldIdLst>
    <p:sldId id="256" r:id="rId2"/>
    <p:sldId id="555" r:id="rId3"/>
    <p:sldId id="556" r:id="rId4"/>
    <p:sldId id="525" r:id="rId5"/>
    <p:sldId id="526" r:id="rId6"/>
    <p:sldId id="527" r:id="rId7"/>
    <p:sldId id="259" r:id="rId8"/>
    <p:sldId id="529" r:id="rId9"/>
    <p:sldId id="535" r:id="rId10"/>
    <p:sldId id="536" r:id="rId11"/>
    <p:sldId id="537" r:id="rId12"/>
    <p:sldId id="538" r:id="rId13"/>
    <p:sldId id="530" r:id="rId14"/>
    <p:sldId id="531" r:id="rId15"/>
    <p:sldId id="532" r:id="rId16"/>
    <p:sldId id="534" r:id="rId17"/>
    <p:sldId id="544" r:id="rId18"/>
    <p:sldId id="545" r:id="rId19"/>
    <p:sldId id="539" r:id="rId20"/>
    <p:sldId id="540" r:id="rId21"/>
    <p:sldId id="528" r:id="rId22"/>
    <p:sldId id="558" r:id="rId23"/>
    <p:sldId id="572" r:id="rId24"/>
    <p:sldId id="573" r:id="rId25"/>
    <p:sldId id="574" r:id="rId26"/>
    <p:sldId id="575" r:id="rId27"/>
    <p:sldId id="576" r:id="rId28"/>
    <p:sldId id="577" r:id="rId29"/>
    <p:sldId id="578" r:id="rId30"/>
    <p:sldId id="579" r:id="rId31"/>
    <p:sldId id="580" r:id="rId32"/>
    <p:sldId id="581" r:id="rId33"/>
    <p:sldId id="582" r:id="rId34"/>
    <p:sldId id="583" r:id="rId35"/>
    <p:sldId id="584" r:id="rId36"/>
    <p:sldId id="585" r:id="rId37"/>
    <p:sldId id="586" r:id="rId38"/>
    <p:sldId id="587" r:id="rId39"/>
    <p:sldId id="588" r:id="rId40"/>
    <p:sldId id="589" r:id="rId41"/>
    <p:sldId id="590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  <p:sldId id="600" r:id="rId52"/>
    <p:sldId id="601" r:id="rId53"/>
    <p:sldId id="602" r:id="rId54"/>
    <p:sldId id="603" r:id="rId55"/>
    <p:sldId id="604" r:id="rId56"/>
    <p:sldId id="605" r:id="rId57"/>
    <p:sldId id="606" r:id="rId58"/>
    <p:sldId id="607" r:id="rId59"/>
    <p:sldId id="608" r:id="rId60"/>
    <p:sldId id="609" r:id="rId61"/>
    <p:sldId id="610" r:id="rId62"/>
    <p:sldId id="611" r:id="rId63"/>
    <p:sldId id="612" r:id="rId64"/>
    <p:sldId id="613" r:id="rId65"/>
    <p:sldId id="614" r:id="rId66"/>
    <p:sldId id="615" r:id="rId67"/>
    <p:sldId id="616" r:id="rId68"/>
    <p:sldId id="617" r:id="rId69"/>
    <p:sldId id="568" r:id="rId70"/>
    <p:sldId id="569" r:id="rId71"/>
    <p:sldId id="570" r:id="rId72"/>
    <p:sldId id="571" r:id="rId73"/>
    <p:sldId id="546" r:id="rId74"/>
    <p:sldId id="547" r:id="rId75"/>
    <p:sldId id="548" r:id="rId76"/>
    <p:sldId id="549" r:id="rId77"/>
    <p:sldId id="550" r:id="rId78"/>
    <p:sldId id="551" r:id="rId79"/>
    <p:sldId id="552" r:id="rId80"/>
    <p:sldId id="553" r:id="rId81"/>
    <p:sldId id="554" r:id="rId82"/>
    <p:sldId id="435" r:id="rId83"/>
    <p:sldId id="437" r:id="rId84"/>
    <p:sldId id="436" r:id="rId85"/>
    <p:sldId id="521" r:id="rId86"/>
    <p:sldId id="305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9343D4-2118-4F85-997C-1C85156EC513}">
          <p14:sldIdLst>
            <p14:sldId id="256"/>
            <p14:sldId id="555"/>
            <p14:sldId id="556"/>
            <p14:sldId id="525"/>
            <p14:sldId id="526"/>
            <p14:sldId id="527"/>
            <p14:sldId id="259"/>
            <p14:sldId id="529"/>
            <p14:sldId id="535"/>
            <p14:sldId id="536"/>
            <p14:sldId id="537"/>
            <p14:sldId id="538"/>
            <p14:sldId id="530"/>
            <p14:sldId id="531"/>
            <p14:sldId id="532"/>
            <p14:sldId id="534"/>
            <p14:sldId id="544"/>
            <p14:sldId id="545"/>
            <p14:sldId id="539"/>
            <p14:sldId id="540"/>
            <p14:sldId id="528"/>
            <p14:sldId id="558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568"/>
            <p14:sldId id="569"/>
            <p14:sldId id="570"/>
            <p14:sldId id="571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435"/>
            <p14:sldId id="437"/>
            <p14:sldId id="436"/>
            <p14:sldId id="521"/>
            <p14:sldId id="30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ian Regan" initials="JKR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0231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Diabetes%20Hypertension%20Mgm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oor%20Dental%20Health%20Outcome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Diabetes%20Hypertension%20Mgm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Outbreaks%20in%20TJHD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Communicable%20Disease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HAIs%20VA%20vs%20US%202014xlsx.xlsx" TargetMode="Externa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Wcs02246\d\CommHealth_CHA%20CHIP\Updated%20Data\Quantitative%20Data\Section%203-What%20is%20our%20health%20Status\3.5%20Infectious%20Disease\HAIs%20VA%20vs%20US%202014xlsx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Healthcare%20Associated%20Infections%20VA%20US%202011-14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5%20Infectious%20Disease\Healthcare%20Associated%20Infections%20VA%20US%202011-14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Hospitalizatio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Hospitalizations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Hospitalizations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Hospitalizations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Hospitalizations.xlsx" TargetMode="Externa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Wcs02246\d\CommHealth_CHA%20CHIP\Updated%20Data\Quantitative%20Data\Section%203-What%20is%20our%20health%20Status\3.4%20Unintentional%20Injuries\Unintentional%20Injury%20Deaths%20by%20Cause.xlsx" TargetMode="Externa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Wcs02246\d\CommHealth_CHA%20CHIP\Updated%20Data\Quantitative%20Data\Section%203-What%20is%20our%20health%20Status\3.4%20Unintentional%20Injuries\Unintentional%20Injury%20Deaths%20by%20Cause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Unintentional%20Injury%20Deaths%20by%20Cause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Unintentional%20Injury%20Deaths%20by%20Cause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Hospitalizations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Hospitalizatio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Motor%20Vehicle%20Crashes.xlsx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Motor%20Vehicle%20Crashes.xlsx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Motor%20Vehicle%20Crashes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3.4%20Unintentional%20Injuries\Motor%20Vehicle%20Crash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3-What%20is%20our%20health%20Status\Prevalence%20of%20Selected%20Chronic%20Disea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Medicare Beneficiearies with Diabetes with Annual Hemoglobin A1c Test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'Diabetes Mgmt'!$A$30</c:f>
              <c:strCache>
                <c:ptCount val="1"/>
                <c:pt idx="0">
                  <c:v>Louisa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'Diabetes Mgmt'!$B$25:$F$25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'Diabetes Mgmt'!$B$30:$F$30</c:f>
              <c:numCache>
                <c:formatCode>0.0%</c:formatCode>
                <c:ptCount val="5"/>
                <c:pt idx="0">
                  <c:v>0.86009999999999998</c:v>
                </c:pt>
                <c:pt idx="1">
                  <c:v>0.88639999999999997</c:v>
                </c:pt>
                <c:pt idx="2">
                  <c:v>0.87980000000000003</c:v>
                </c:pt>
                <c:pt idx="3">
                  <c:v>0.89019999999999999</c:v>
                </c:pt>
                <c:pt idx="4">
                  <c:v>0.90629999999999999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'Diabetes Mgmt'!$A$28</c:f>
              <c:strCache>
                <c:ptCount val="1"/>
                <c:pt idx="0">
                  <c:v>Fluvanna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'Diabetes Mgmt'!$B$25:$F$25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'Diabetes Mgmt'!$B$28:$F$28</c:f>
              <c:numCache>
                <c:formatCode>0.0%</c:formatCode>
                <c:ptCount val="5"/>
                <c:pt idx="0">
                  <c:v>0.90269999999999995</c:v>
                </c:pt>
                <c:pt idx="1">
                  <c:v>0.90890000000000004</c:v>
                </c:pt>
                <c:pt idx="2">
                  <c:v>0.89129999999999998</c:v>
                </c:pt>
                <c:pt idx="3">
                  <c:v>0.9244</c:v>
                </c:pt>
                <c:pt idx="4">
                  <c:v>0.89570000000000005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'Diabetes Mgmt'!$A$33</c:f>
              <c:strCache>
                <c:ptCount val="1"/>
                <c:pt idx="0">
                  <c:v>VA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numFmt formatCode="0%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'Diabetes Mgmt'!$B$25:$F$25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'Diabetes Mgmt'!$B$33:$F$33</c:f>
              <c:numCache>
                <c:formatCode>0.0%</c:formatCode>
                <c:ptCount val="5"/>
                <c:pt idx="0">
                  <c:v>0.84699999999999998</c:v>
                </c:pt>
                <c:pt idx="1">
                  <c:v>0.85450000000000004</c:v>
                </c:pt>
                <c:pt idx="2">
                  <c:v>0.85740000000000005</c:v>
                </c:pt>
                <c:pt idx="3">
                  <c:v>0.85189999999999999</c:v>
                </c:pt>
                <c:pt idx="4">
                  <c:v>0.86519999999999997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94752"/>
        <c:axId val="125371136"/>
      </c:lineChart>
      <c:catAx>
        <c:axId val="12679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371136"/>
        <c:crosses val="autoZero"/>
        <c:auto val="1"/>
        <c:lblAlgn val="ctr"/>
        <c:lblOffset val="100"/>
        <c:noMultiLvlLbl val="0"/>
      </c:catAx>
      <c:valAx>
        <c:axId val="125371136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6794752"/>
        <c:crosses val="autoZero"/>
        <c:crossBetween val="between"/>
        <c:majorUnit val="0.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Medicare Beneficiaries with Diabetes,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Diabetes!$D$41</c:f>
              <c:strCache>
                <c:ptCount val="1"/>
                <c:pt idx="0">
                  <c:v>Percent of Medicare Beneficiaries with Diabetes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(Diabetes!$A$44,Diabetes!$A$46,Diabetes!$A$49:$A$50)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(Diabetes!$D$44,Diabetes!$D$46,Diabetes!$D$49:$D$50)</c:f>
              <c:numCache>
                <c:formatCode>0.00%</c:formatCode>
                <c:ptCount val="4"/>
                <c:pt idx="0">
                  <c:v>0.2979</c:v>
                </c:pt>
                <c:pt idx="1">
                  <c:v>0.2656</c:v>
                </c:pt>
                <c:pt idx="2">
                  <c:v>0.26929999999999998</c:v>
                </c:pt>
                <c:pt idx="3">
                  <c:v>0.27029999999999998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346560"/>
        <c:axId val="127348096"/>
      </c:barChart>
      <c:catAx>
        <c:axId val="127346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7348096"/>
        <c:crosses val="autoZero"/>
        <c:auto val="1"/>
        <c:lblAlgn val="ctr"/>
        <c:lblOffset val="100"/>
        <c:noMultiLvlLbl val="0"/>
      </c:catAx>
      <c:valAx>
        <c:axId val="127348096"/>
        <c:scaling>
          <c:orientation val="minMax"/>
          <c:max val="0.3000000000000000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73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'High Cholesterol'!$D$4</c:f>
              <c:strCache>
                <c:ptCount val="1"/>
                <c:pt idx="0">
                  <c:v>Percent of Adults Age 18 Years &amp; Older with High Cholesterol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('High Cholesterol'!$A$7,'High Cholesterol'!$A$9,'High Cholesterol'!$A$12:$A$13)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('High Cholesterol'!$D$7,'High Cholesterol'!$D$9,'High Cholesterol'!$D$12:$D$13)</c:f>
              <c:numCache>
                <c:formatCode>0.00%</c:formatCode>
                <c:ptCount val="4"/>
                <c:pt idx="0">
                  <c:v>0.45169999999999999</c:v>
                </c:pt>
                <c:pt idx="1">
                  <c:v>0.52939999999999998</c:v>
                </c:pt>
                <c:pt idx="2">
                  <c:v>0.37490000000000001</c:v>
                </c:pt>
                <c:pt idx="3">
                  <c:v>0.38519999999999999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466048"/>
        <c:axId val="116467584"/>
      </c:barChart>
      <c:catAx>
        <c:axId val="11646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6467584"/>
        <c:crosses val="autoZero"/>
        <c:auto val="1"/>
        <c:lblAlgn val="ctr"/>
        <c:lblOffset val="100"/>
        <c:noMultiLvlLbl val="0"/>
      </c:catAx>
      <c:valAx>
        <c:axId val="116467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646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'High Cholesterol'!$D$23</c:f>
              <c:strCache>
                <c:ptCount val="1"/>
                <c:pt idx="0">
                  <c:v>Percent of Medicare Beneficiaries with Hyperlipidemia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('High Cholesterol'!$A$26,'High Cholesterol'!$A$28,'High Cholesterol'!$A$31:$A$32)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('High Cholesterol'!$D$26,'High Cholesterol'!$D$28,'High Cholesterol'!$D$31:$D$32)</c:f>
              <c:numCache>
                <c:formatCode>0.00%</c:formatCode>
                <c:ptCount val="4"/>
                <c:pt idx="0">
                  <c:v>0.49469999999999997</c:v>
                </c:pt>
                <c:pt idx="1">
                  <c:v>0.44080000000000003</c:v>
                </c:pt>
                <c:pt idx="2">
                  <c:v>0.47120000000000001</c:v>
                </c:pt>
                <c:pt idx="3">
                  <c:v>0.44750000000000001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504448"/>
        <c:axId val="116505984"/>
      </c:barChart>
      <c:catAx>
        <c:axId val="11650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6505984"/>
        <c:crosses val="autoZero"/>
        <c:auto val="1"/>
        <c:lblAlgn val="ctr"/>
        <c:lblOffset val="100"/>
        <c:noMultiLvlLbl val="0"/>
      </c:catAx>
      <c:valAx>
        <c:axId val="11650598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650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Asthma!$D$4</c:f>
              <c:strCache>
                <c:ptCount val="1"/>
                <c:pt idx="0">
                  <c:v>Percent of Adults Age 18 Years &amp; Older with Asthma, 2011-12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(Asthma!$A$7,Asthma!$A$9,Asthma!$A$12:$A$13)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(Asthma!$D$7,Asthma!$D$9,Asthma!$D$12:$D$13)</c:f>
              <c:numCache>
                <c:formatCode>0.0%</c:formatCode>
                <c:ptCount val="4"/>
                <c:pt idx="0">
                  <c:v>0.22500000000000001</c:v>
                </c:pt>
                <c:pt idx="1">
                  <c:v>7.3999999999999996E-2</c:v>
                </c:pt>
                <c:pt idx="2">
                  <c:v>0.13200000000000001</c:v>
                </c:pt>
                <c:pt idx="3">
                  <c:v>0.13400000000000001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572160"/>
        <c:axId val="116573696"/>
      </c:barChart>
      <c:catAx>
        <c:axId val="11657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6573696"/>
        <c:crosses val="autoZero"/>
        <c:auto val="1"/>
        <c:lblAlgn val="ctr"/>
        <c:lblOffset val="100"/>
        <c:noMultiLvlLbl val="0"/>
      </c:catAx>
      <c:valAx>
        <c:axId val="11657369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657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Adults Age 18 Years and Older with Asthma by Race/Ethnicity, 2011-12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Asthma!$A$18</c:f>
              <c:strCache>
                <c:ptCount val="1"/>
                <c:pt idx="0">
                  <c:v>VA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6835149394204513E-2"/>
                  <c:y val="-5.06654427172315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44444444444445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Asthma!$B$17:$E$17</c:f>
              <c:strCache>
                <c:ptCount val="4"/>
                <c:pt idx="0">
                  <c:v>White (Non-Hispanic)</c:v>
                </c:pt>
                <c:pt idx="1">
                  <c:v>Black (Non-Hispanic)</c:v>
                </c:pt>
                <c:pt idx="2">
                  <c:v>Other Race (Non-Hispanic)</c:v>
                </c:pt>
                <c:pt idx="3">
                  <c:v>Hispanic / Latino</c:v>
                </c:pt>
              </c:strCache>
            </c:strRef>
          </c:cat>
          <c:val>
            <c:numRef>
              <c:f>Asthma!$B$18:$E$18</c:f>
              <c:numCache>
                <c:formatCode>0.0%</c:formatCode>
                <c:ptCount val="4"/>
                <c:pt idx="0">
                  <c:v>0.126</c:v>
                </c:pt>
                <c:pt idx="1">
                  <c:v>0.14849999999999999</c:v>
                </c:pt>
                <c:pt idx="2">
                  <c:v>0.13159999999999999</c:v>
                </c:pt>
                <c:pt idx="3">
                  <c:v>0.1215</c:v>
                </c:pt>
              </c:numCache>
            </c:numRef>
          </c:val>
        </c:ser>
        <c:ser>
          <c:idx val="1"/>
          <c:order val="1"/>
          <c:tx>
            <c:strRef>
              <c:f>Asthma!$A$19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888888888888888E-2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344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Asthma!$B$17:$E$17</c:f>
              <c:strCache>
                <c:ptCount val="4"/>
                <c:pt idx="0">
                  <c:v>White (Non-Hispanic)</c:v>
                </c:pt>
                <c:pt idx="1">
                  <c:v>Black (Non-Hispanic)</c:v>
                </c:pt>
                <c:pt idx="2">
                  <c:v>Other Race (Non-Hispanic)</c:v>
                </c:pt>
                <c:pt idx="3">
                  <c:v>Hispanic / Latino</c:v>
                </c:pt>
              </c:strCache>
            </c:strRef>
          </c:cat>
          <c:val>
            <c:numRef>
              <c:f>Asthma!$B$19:$E$19</c:f>
              <c:numCache>
                <c:formatCode>0.0%</c:formatCode>
                <c:ptCount val="4"/>
                <c:pt idx="0">
                  <c:v>0.13189999999999999</c:v>
                </c:pt>
                <c:pt idx="1">
                  <c:v>0.1575</c:v>
                </c:pt>
                <c:pt idx="2">
                  <c:v>0.11899999999999999</c:v>
                </c:pt>
                <c:pt idx="3">
                  <c:v>0.1202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42944"/>
        <c:axId val="116644480"/>
      </c:barChart>
      <c:catAx>
        <c:axId val="11664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6644480"/>
        <c:crosses val="autoZero"/>
        <c:auto val="1"/>
        <c:lblAlgn val="ctr"/>
        <c:lblOffset val="100"/>
        <c:noMultiLvlLbl val="0"/>
      </c:catAx>
      <c:valAx>
        <c:axId val="11664448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6642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'Poor Dental Health'!$D$5</c:f>
              <c:strCache>
                <c:ptCount val="1"/>
                <c:pt idx="0">
                  <c:v>Percent of Adults Age 18 Years &amp; Older with Poor Dental Health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('Poor Dental Health'!$A$8,'Poor Dental Health'!$A$10,'Poor Dental Health'!$A$13:$A$14)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('Poor Dental Health'!$D$8,'Poor Dental Health'!$D$10,'Poor Dental Health'!$D$13:$D$14)</c:f>
              <c:numCache>
                <c:formatCode>0.0%</c:formatCode>
                <c:ptCount val="4"/>
                <c:pt idx="0">
                  <c:v>0.124</c:v>
                </c:pt>
                <c:pt idx="1">
                  <c:v>0.215</c:v>
                </c:pt>
                <c:pt idx="2">
                  <c:v>0.13300000000000001</c:v>
                </c:pt>
                <c:pt idx="3">
                  <c:v>0.157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27296"/>
        <c:axId val="134333184"/>
      </c:barChart>
      <c:catAx>
        <c:axId val="134327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4333184"/>
        <c:crosses val="autoZero"/>
        <c:auto val="1"/>
        <c:lblAlgn val="ctr"/>
        <c:lblOffset val="100"/>
        <c:noMultiLvlLbl val="0"/>
      </c:catAx>
      <c:valAx>
        <c:axId val="13433318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3432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HIV Disease  Incidence Rate per 100,000 Population,  5 Year Rolling Averages, </a:t>
            </a:r>
            <a:r>
              <a:rPr lang="en-US" dirty="0" smtClean="0"/>
              <a:t>1997-2014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'STIs '!$A$45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'STIs '!$B$44:$O$44</c:f>
              <c:strCache>
                <c:ptCount val="14"/>
                <c:pt idx="0">
                  <c:v>1997-2001</c:v>
                </c:pt>
                <c:pt idx="1">
                  <c:v>1998-2002</c:v>
                </c:pt>
                <c:pt idx="2">
                  <c:v>1999-2003</c:v>
                </c:pt>
                <c:pt idx="3">
                  <c:v>2000-2004</c:v>
                </c:pt>
                <c:pt idx="4">
                  <c:v>2001-2005</c:v>
                </c:pt>
                <c:pt idx="5">
                  <c:v>2002-2006</c:v>
                </c:pt>
                <c:pt idx="6">
                  <c:v>2003-2007</c:v>
                </c:pt>
                <c:pt idx="7">
                  <c:v>2004-2008</c:v>
                </c:pt>
                <c:pt idx="8">
                  <c:v>2005-2009</c:v>
                </c:pt>
                <c:pt idx="9">
                  <c:v>2006-2010</c:v>
                </c:pt>
                <c:pt idx="10">
                  <c:v>2007-2011</c:v>
                </c:pt>
                <c:pt idx="11">
                  <c:v>2008-2012</c:v>
                </c:pt>
                <c:pt idx="12">
                  <c:v>2009-2013</c:v>
                </c:pt>
                <c:pt idx="13">
                  <c:v>2010-2014</c:v>
                </c:pt>
              </c:strCache>
            </c:strRef>
          </c:cat>
          <c:val>
            <c:numRef>
              <c:f>'STIs '!$B$45:$O$45</c:f>
              <c:numCache>
                <c:formatCode>0.0</c:formatCode>
                <c:ptCount val="14"/>
                <c:pt idx="0">
                  <c:v>8.98</c:v>
                </c:pt>
                <c:pt idx="1">
                  <c:v>8.1</c:v>
                </c:pt>
                <c:pt idx="2">
                  <c:v>8.379999999999999</c:v>
                </c:pt>
                <c:pt idx="3">
                  <c:v>7.94</c:v>
                </c:pt>
                <c:pt idx="4">
                  <c:v>8.5400000000000009</c:v>
                </c:pt>
                <c:pt idx="5">
                  <c:v>7.0399999999999991</c:v>
                </c:pt>
                <c:pt idx="6">
                  <c:v>6.5</c:v>
                </c:pt>
                <c:pt idx="7">
                  <c:v>6.0600000000000005</c:v>
                </c:pt>
                <c:pt idx="8">
                  <c:v>6.74</c:v>
                </c:pt>
                <c:pt idx="9">
                  <c:v>6.68</c:v>
                </c:pt>
                <c:pt idx="10">
                  <c:v>6.56</c:v>
                </c:pt>
                <c:pt idx="11">
                  <c:v>7.6</c:v>
                </c:pt>
                <c:pt idx="12">
                  <c:v>9.16</c:v>
                </c:pt>
                <c:pt idx="13">
                  <c:v>9.120000000000001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'STIs '!$A$46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'STIs '!$B$44:$O$44</c:f>
              <c:strCache>
                <c:ptCount val="14"/>
                <c:pt idx="0">
                  <c:v>1997-2001</c:v>
                </c:pt>
                <c:pt idx="1">
                  <c:v>1998-2002</c:v>
                </c:pt>
                <c:pt idx="2">
                  <c:v>1999-2003</c:v>
                </c:pt>
                <c:pt idx="3">
                  <c:v>2000-2004</c:v>
                </c:pt>
                <c:pt idx="4">
                  <c:v>2001-2005</c:v>
                </c:pt>
                <c:pt idx="5">
                  <c:v>2002-2006</c:v>
                </c:pt>
                <c:pt idx="6">
                  <c:v>2003-2007</c:v>
                </c:pt>
                <c:pt idx="7">
                  <c:v>2004-2008</c:v>
                </c:pt>
                <c:pt idx="8">
                  <c:v>2005-2009</c:v>
                </c:pt>
                <c:pt idx="9">
                  <c:v>2006-2010</c:v>
                </c:pt>
                <c:pt idx="10">
                  <c:v>2007-2011</c:v>
                </c:pt>
                <c:pt idx="11">
                  <c:v>2008-2012</c:v>
                </c:pt>
                <c:pt idx="12">
                  <c:v>2009-2013</c:v>
                </c:pt>
                <c:pt idx="13">
                  <c:v>2010-2014</c:v>
                </c:pt>
              </c:strCache>
            </c:strRef>
          </c:cat>
          <c:val>
            <c:numRef>
              <c:f>'STIs '!$B$46:$O$46</c:f>
              <c:numCache>
                <c:formatCode>0.0</c:formatCode>
                <c:ptCount val="14"/>
                <c:pt idx="0">
                  <c:v>13.12</c:v>
                </c:pt>
                <c:pt idx="1">
                  <c:v>12.86</c:v>
                </c:pt>
                <c:pt idx="2">
                  <c:v>12.580000000000002</c:v>
                </c:pt>
                <c:pt idx="3">
                  <c:v>12.220000000000002</c:v>
                </c:pt>
                <c:pt idx="4">
                  <c:v>12.14</c:v>
                </c:pt>
                <c:pt idx="5">
                  <c:v>11.76</c:v>
                </c:pt>
                <c:pt idx="6">
                  <c:v>11.22</c:v>
                </c:pt>
                <c:pt idx="7">
                  <c:v>11.239999999999998</c:v>
                </c:pt>
                <c:pt idx="8">
                  <c:v>12.58</c:v>
                </c:pt>
                <c:pt idx="9">
                  <c:v>13.4</c:v>
                </c:pt>
                <c:pt idx="10">
                  <c:v>13.780000000000001</c:v>
                </c:pt>
                <c:pt idx="11">
                  <c:v>14.319999999999999</c:v>
                </c:pt>
                <c:pt idx="12">
                  <c:v>14.959999999999999</c:v>
                </c:pt>
                <c:pt idx="13">
                  <c:v>13.919999999999998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554112"/>
        <c:axId val="128555648"/>
      </c:lineChart>
      <c:catAx>
        <c:axId val="12855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8555648"/>
        <c:crosses val="autoZero"/>
        <c:auto val="1"/>
        <c:lblAlgn val="ctr"/>
        <c:lblOffset val="100"/>
        <c:noMultiLvlLbl val="0"/>
      </c:catAx>
      <c:valAx>
        <c:axId val="128555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28554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HIV Disease Incidence Rate per 100,000 Population, 1997-2014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389246798695614E-2"/>
          <c:y val="0.19324009871900341"/>
          <c:w val="0.87710570269625387"/>
          <c:h val="0.57968562698319426"/>
        </c:manualLayout>
      </c:layout>
      <c:lineChart>
        <c:grouping val="standard"/>
        <c:varyColors val="0"/>
        <c:ser>
          <c:idx val="0"/>
          <c:order val="0"/>
          <c:tx>
            <c:strRef>
              <c:f>'STIs '!$A$24</c:f>
              <c:strCache>
                <c:ptCount val="1"/>
                <c:pt idx="0">
                  <c:v>Fluvanna</c:v>
                </c:pt>
              </c:strCache>
            </c:strRef>
          </c:tx>
          <c:spPr>
            <a:ln w="571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7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'STIs '!$B$20:$S$20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'STIs '!$B$24:$S$24</c:f>
              <c:numCache>
                <c:formatCode>0.0</c:formatCode>
                <c:ptCount val="18"/>
                <c:pt idx="0">
                  <c:v>7.2</c:v>
                </c:pt>
                <c:pt idx="1">
                  <c:v>0</c:v>
                </c:pt>
                <c:pt idx="2">
                  <c:v>21</c:v>
                </c:pt>
                <c:pt idx="3">
                  <c:v>5</c:v>
                </c:pt>
                <c:pt idx="4">
                  <c:v>32.9</c:v>
                </c:pt>
                <c:pt idx="5">
                  <c:v>4.5</c:v>
                </c:pt>
                <c:pt idx="6">
                  <c:v>8.6999999999999993</c:v>
                </c:pt>
                <c:pt idx="7">
                  <c:v>8.5</c:v>
                </c:pt>
                <c:pt idx="8">
                  <c:v>12.7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3.9</c:v>
                </c:pt>
                <c:pt idx="13">
                  <c:v>7.8</c:v>
                </c:pt>
                <c:pt idx="14">
                  <c:v>3.9</c:v>
                </c:pt>
                <c:pt idx="15">
                  <c:v>15.3</c:v>
                </c:pt>
                <c:pt idx="16">
                  <c:v>19.3</c:v>
                </c:pt>
                <c:pt idx="17">
                  <c:v>11.5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'STIs '!$A$26</c:f>
              <c:strCache>
                <c:ptCount val="1"/>
                <c:pt idx="0">
                  <c:v>Louisa</c:v>
                </c:pt>
              </c:strCache>
            </c:strRef>
          </c:tx>
          <c:spPr>
            <a:ln w="5715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7"/>
              <c:layout>
                <c:manualLayout>
                  <c:x val="-2.1830907500198837E-2"/>
                  <c:y val="4.735084420417597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'STIs '!$B$26:$S$26</c:f>
              <c:numCache>
                <c:formatCode>0.0</c:formatCode>
                <c:ptCount val="18"/>
                <c:pt idx="0">
                  <c:v>27.4</c:v>
                </c:pt>
                <c:pt idx="1">
                  <c:v>4.5</c:v>
                </c:pt>
                <c:pt idx="2">
                  <c:v>0</c:v>
                </c:pt>
                <c:pt idx="3">
                  <c:v>3.9</c:v>
                </c:pt>
                <c:pt idx="4">
                  <c:v>11.3</c:v>
                </c:pt>
                <c:pt idx="5">
                  <c:v>7.4</c:v>
                </c:pt>
                <c:pt idx="6">
                  <c:v>0</c:v>
                </c:pt>
                <c:pt idx="7">
                  <c:v>0</c:v>
                </c:pt>
                <c:pt idx="8">
                  <c:v>3.5</c:v>
                </c:pt>
                <c:pt idx="9">
                  <c:v>9.6</c:v>
                </c:pt>
                <c:pt idx="10">
                  <c:v>9.6</c:v>
                </c:pt>
                <c:pt idx="11">
                  <c:v>0</c:v>
                </c:pt>
                <c:pt idx="12">
                  <c:v>12.2</c:v>
                </c:pt>
                <c:pt idx="13">
                  <c:v>3</c:v>
                </c:pt>
                <c:pt idx="14">
                  <c:v>9</c:v>
                </c:pt>
                <c:pt idx="15">
                  <c:v>9</c:v>
                </c:pt>
                <c:pt idx="16">
                  <c:v>0</c:v>
                </c:pt>
                <c:pt idx="17">
                  <c:v>8.8000000000000007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'STIs '!$A$29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7"/>
              <c:layout>
                <c:manualLayout>
                  <c:x val="-1.1813542246613113E-2"/>
                  <c:y val="-3.2425275198809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'STIs '!$B$20:$S$20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'STIs '!$B$29:$S$29</c:f>
              <c:numCache>
                <c:formatCode>0.0</c:formatCode>
                <c:ptCount val="18"/>
                <c:pt idx="0">
                  <c:v>14.9</c:v>
                </c:pt>
                <c:pt idx="1">
                  <c:v>12.2</c:v>
                </c:pt>
                <c:pt idx="2">
                  <c:v>13.5</c:v>
                </c:pt>
                <c:pt idx="3">
                  <c:v>11.4</c:v>
                </c:pt>
                <c:pt idx="4">
                  <c:v>13.6</c:v>
                </c:pt>
                <c:pt idx="5">
                  <c:v>13.6</c:v>
                </c:pt>
                <c:pt idx="6">
                  <c:v>10.8</c:v>
                </c:pt>
                <c:pt idx="7">
                  <c:v>11.7</c:v>
                </c:pt>
                <c:pt idx="8">
                  <c:v>11</c:v>
                </c:pt>
                <c:pt idx="9">
                  <c:v>11.7</c:v>
                </c:pt>
                <c:pt idx="10">
                  <c:v>10.9</c:v>
                </c:pt>
                <c:pt idx="11">
                  <c:v>10.9</c:v>
                </c:pt>
                <c:pt idx="12">
                  <c:v>18.399999999999999</c:v>
                </c:pt>
                <c:pt idx="13">
                  <c:v>15.1</c:v>
                </c:pt>
                <c:pt idx="14">
                  <c:v>13.6</c:v>
                </c:pt>
                <c:pt idx="15">
                  <c:v>13.6</c:v>
                </c:pt>
                <c:pt idx="16">
                  <c:v>14.1</c:v>
                </c:pt>
                <c:pt idx="17">
                  <c:v>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83392"/>
        <c:axId val="128689280"/>
      </c:lineChart>
      <c:catAx>
        <c:axId val="12868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89280"/>
        <c:crosses val="autoZero"/>
        <c:auto val="1"/>
        <c:lblAlgn val="ctr"/>
        <c:lblOffset val="100"/>
        <c:noMultiLvlLbl val="0"/>
      </c:catAx>
      <c:valAx>
        <c:axId val="1286892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28683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HIV Incidence Rate per 100,000 by Race in VA, 5 Year Average 2010-14</a:t>
            </a:r>
          </a:p>
        </c:rich>
      </c:tx>
      <c:layout>
        <c:manualLayout>
          <c:xMode val="edge"/>
          <c:yMode val="edge"/>
          <c:x val="0.13463188976377952"/>
          <c:y val="2.314814814814814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'HIV by Race'!$A$18</c:f>
              <c:strCache>
                <c:ptCount val="1"/>
                <c:pt idx="0">
                  <c:v>Five-Year Average Rate/100,000-HIV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'HIV by Race'!$A$21:$A$22</c:f>
              <c:strCache>
                <c:ptCount val="2"/>
                <c:pt idx="0">
                  <c:v>Virginia-White</c:v>
                </c:pt>
                <c:pt idx="1">
                  <c:v>Virginia-Black</c:v>
                </c:pt>
              </c:strCache>
            </c:strRef>
          </c:cat>
          <c:val>
            <c:numRef>
              <c:f>'HIV by Race'!$B$21:$B$22</c:f>
              <c:numCache>
                <c:formatCode>0.0</c:formatCode>
                <c:ptCount val="2"/>
                <c:pt idx="0">
                  <c:v>5.54</c:v>
                </c:pt>
                <c:pt idx="1">
                  <c:v>40.739999999999995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738048"/>
        <c:axId val="128739584"/>
      </c:barChart>
      <c:lineChart>
        <c:grouping val="standard"/>
        <c:varyColors val="0"/>
        <c:ser>
          <c:idx val="1"/>
          <c:order val="1"/>
          <c:tx>
            <c:strRef>
              <c:f>'HIV by Race'!$A$20</c:f>
              <c:strCache>
                <c:ptCount val="1"/>
                <c:pt idx="0">
                  <c:v>Virginia-Total</c:v>
                </c:pt>
              </c:strCache>
            </c:strRef>
          </c:tx>
          <c:spPr>
            <a:ln w="76200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10175678040244969"/>
                  <c:y val="-5.1046223388743076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Virginia-All Races, 13.9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'HIV by Race'!$C$21:$C$22</c:f>
              <c:numCache>
                <c:formatCode>0.0</c:formatCode>
                <c:ptCount val="2"/>
                <c:pt idx="0">
                  <c:v>13.9</c:v>
                </c:pt>
                <c:pt idx="1">
                  <c:v>13.9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738048"/>
        <c:axId val="128739584"/>
      </c:lineChart>
      <c:catAx>
        <c:axId val="12873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8739584"/>
        <c:crosses val="autoZero"/>
        <c:auto val="1"/>
        <c:lblAlgn val="ctr"/>
        <c:lblOffset val="100"/>
        <c:noMultiLvlLbl val="0"/>
      </c:catAx>
      <c:valAx>
        <c:axId val="128739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2873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HIV Incidence Rate per 100,000 by Race in VA, 2010-14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'HIV by Race'!$A$14</c:f>
              <c:strCache>
                <c:ptCount val="1"/>
                <c:pt idx="0">
                  <c:v>Virginia-White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'HIV by Race'!$B$12:$F$12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'HIV by Race'!$B$14:$F$14</c:f>
              <c:numCache>
                <c:formatCode>0.0</c:formatCode>
                <c:ptCount val="5"/>
                <c:pt idx="0" formatCode="General">
                  <c:v>5.9</c:v>
                </c:pt>
                <c:pt idx="1">
                  <c:v>5.0999999999999996</c:v>
                </c:pt>
                <c:pt idx="2">
                  <c:v>5.5</c:v>
                </c:pt>
                <c:pt idx="3">
                  <c:v>5.7</c:v>
                </c:pt>
                <c:pt idx="4">
                  <c:v>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'HIV by Race'!$A$15</c:f>
              <c:strCache>
                <c:ptCount val="1"/>
                <c:pt idx="0">
                  <c:v>Virginia-Black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'HIV by Race'!$B$12:$F$12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'HIV by Race'!$B$15:$F$15</c:f>
              <c:numCache>
                <c:formatCode>0.0</c:formatCode>
                <c:ptCount val="5"/>
                <c:pt idx="0" formatCode="General">
                  <c:v>46.3</c:v>
                </c:pt>
                <c:pt idx="1">
                  <c:v>42.2</c:v>
                </c:pt>
                <c:pt idx="2">
                  <c:v>37.9</c:v>
                </c:pt>
                <c:pt idx="3">
                  <c:v>40.1</c:v>
                </c:pt>
                <c:pt idx="4">
                  <c:v>37.200000000000003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637824"/>
        <c:axId val="134643712"/>
      </c:lineChart>
      <c:catAx>
        <c:axId val="13463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643712"/>
        <c:crosses val="autoZero"/>
        <c:auto val="1"/>
        <c:lblAlgn val="ctr"/>
        <c:lblOffset val="100"/>
        <c:noMultiLvlLbl val="0"/>
      </c:catAx>
      <c:valAx>
        <c:axId val="134643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46378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Adults with Hypertension who are NOT taking Hypertension medication, 2006-10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'Hypertension Mgmt'!$D$5</c:f>
              <c:strCache>
                <c:ptCount val="1"/>
                <c:pt idx="0">
                  <c:v>Percent Adults Age 18+ years Not Taking Hypertension Medication (When Needed)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'Hypertension Mgmt'!$A$12:$A$14</c:f>
              <c:strCache>
                <c:ptCount val="3"/>
                <c:pt idx="0">
                  <c:v>TJHD</c:v>
                </c:pt>
                <c:pt idx="1">
                  <c:v>VA</c:v>
                </c:pt>
                <c:pt idx="2">
                  <c:v>US</c:v>
                </c:pt>
              </c:strCache>
            </c:strRef>
          </c:cat>
          <c:val>
            <c:numRef>
              <c:f>'Hypertension Mgmt'!$D$12:$D$14</c:f>
              <c:numCache>
                <c:formatCode>0.0%</c:formatCode>
                <c:ptCount val="3"/>
                <c:pt idx="0">
                  <c:v>0.104</c:v>
                </c:pt>
                <c:pt idx="1">
                  <c:v>0.19700000000000001</c:v>
                </c:pt>
                <c:pt idx="2">
                  <c:v>0.217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13248"/>
        <c:axId val="125414784"/>
      </c:barChart>
      <c:catAx>
        <c:axId val="125413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5414784"/>
        <c:crosses val="autoZero"/>
        <c:auto val="1"/>
        <c:lblAlgn val="ctr"/>
        <c:lblOffset val="100"/>
        <c:noMultiLvlLbl val="0"/>
      </c:catAx>
      <c:valAx>
        <c:axId val="1254147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541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Type of Outbreak in TJHD, 2015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'2015'!$H$44</c:f>
              <c:strCache>
                <c:ptCount val="1"/>
                <c:pt idx="0">
                  <c:v>TJHD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Gastro-intestinal</a:t>
                    </a:r>
                    <a:r>
                      <a:rPr lang="en-US" b="1" dirty="0"/>
                      <a:t>, 45.5%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28282530705789E-2"/>
                  <c:y val="-5.3773123448571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Respiratory</a:t>
                    </a:r>
                  </a:p>
                  <a:p>
                    <a:r>
                      <a:rPr lang="en-US" b="1" dirty="0" smtClean="0"/>
                      <a:t> </a:t>
                    </a:r>
                    <a:r>
                      <a:rPr lang="en-US" b="1" dirty="0"/>
                      <a:t>36.4%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'2015'!$A$45:$A$48</c:f>
              <c:strCache>
                <c:ptCount val="4"/>
                <c:pt idx="0">
                  <c:v>Gastrointestinal</c:v>
                </c:pt>
                <c:pt idx="1">
                  <c:v>Other</c:v>
                </c:pt>
                <c:pt idx="2">
                  <c:v>Rash</c:v>
                </c:pt>
                <c:pt idx="3">
                  <c:v>Respiratory</c:v>
                </c:pt>
              </c:strCache>
            </c:strRef>
          </c:cat>
          <c:val>
            <c:numRef>
              <c:f>'2015'!$H$45:$H$48</c:f>
              <c:numCache>
                <c:formatCode>0.0%</c:formatCode>
                <c:ptCount val="4"/>
                <c:pt idx="0">
                  <c:v>0.45454545454545453</c:v>
                </c:pt>
                <c:pt idx="1">
                  <c:v>0.13636363636363635</c:v>
                </c:pt>
                <c:pt idx="2">
                  <c:v>4.5454545454545456E-2</c:v>
                </c:pt>
                <c:pt idx="3">
                  <c:v>0.36363636363636365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Gonorrhea Incidence Rate per 100,000 Population,  5 Year Rolling Averages, 1997-2014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'STIs '!$A$45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'STIs '!$B$44:$O$44</c:f>
              <c:strCache>
                <c:ptCount val="14"/>
                <c:pt idx="0">
                  <c:v>1997-2001</c:v>
                </c:pt>
                <c:pt idx="1">
                  <c:v>1998-2002</c:v>
                </c:pt>
                <c:pt idx="2">
                  <c:v>1999-2003</c:v>
                </c:pt>
                <c:pt idx="3">
                  <c:v>2000-2004</c:v>
                </c:pt>
                <c:pt idx="4">
                  <c:v>2001-2005</c:v>
                </c:pt>
                <c:pt idx="5">
                  <c:v>2002-2006</c:v>
                </c:pt>
                <c:pt idx="6">
                  <c:v>2003-2007</c:v>
                </c:pt>
                <c:pt idx="7">
                  <c:v>2004-2008</c:v>
                </c:pt>
                <c:pt idx="8">
                  <c:v>2005-2009</c:v>
                </c:pt>
                <c:pt idx="9">
                  <c:v>2006-2010</c:v>
                </c:pt>
                <c:pt idx="10">
                  <c:v>2007-2011</c:v>
                </c:pt>
                <c:pt idx="11">
                  <c:v>2008-2012</c:v>
                </c:pt>
                <c:pt idx="12">
                  <c:v>2009-2013</c:v>
                </c:pt>
                <c:pt idx="13">
                  <c:v>2010-2014</c:v>
                </c:pt>
              </c:strCache>
            </c:strRef>
          </c:cat>
          <c:val>
            <c:numRef>
              <c:f>'STIs '!$B$123:$M$123</c:f>
              <c:numCache>
                <c:formatCode>0.0</c:formatCode>
                <c:ptCount val="12"/>
                <c:pt idx="0">
                  <c:v>77.06</c:v>
                </c:pt>
                <c:pt idx="1">
                  <c:v>73.78</c:v>
                </c:pt>
                <c:pt idx="2">
                  <c:v>64.22</c:v>
                </c:pt>
                <c:pt idx="3">
                  <c:v>64.8</c:v>
                </c:pt>
                <c:pt idx="4">
                  <c:v>68.08</c:v>
                </c:pt>
                <c:pt idx="5">
                  <c:v>66.34</c:v>
                </c:pt>
                <c:pt idx="6">
                  <c:v>65.36</c:v>
                </c:pt>
                <c:pt idx="7">
                  <c:v>67.320000000000007</c:v>
                </c:pt>
                <c:pt idx="8">
                  <c:v>59.279999999999994</c:v>
                </c:pt>
                <c:pt idx="9">
                  <c:v>57.659999999999989</c:v>
                </c:pt>
                <c:pt idx="10">
                  <c:v>63.7</c:v>
                </c:pt>
                <c:pt idx="11">
                  <c:v>67.660000000000011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'STIs '!$A$46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'STIs '!$B$44:$O$44</c:f>
              <c:strCache>
                <c:ptCount val="14"/>
                <c:pt idx="0">
                  <c:v>1997-2001</c:v>
                </c:pt>
                <c:pt idx="1">
                  <c:v>1998-2002</c:v>
                </c:pt>
                <c:pt idx="2">
                  <c:v>1999-2003</c:v>
                </c:pt>
                <c:pt idx="3">
                  <c:v>2000-2004</c:v>
                </c:pt>
                <c:pt idx="4">
                  <c:v>2001-2005</c:v>
                </c:pt>
                <c:pt idx="5">
                  <c:v>2002-2006</c:v>
                </c:pt>
                <c:pt idx="6">
                  <c:v>2003-2007</c:v>
                </c:pt>
                <c:pt idx="7">
                  <c:v>2004-2008</c:v>
                </c:pt>
                <c:pt idx="8">
                  <c:v>2005-2009</c:v>
                </c:pt>
                <c:pt idx="9">
                  <c:v>2006-2010</c:v>
                </c:pt>
                <c:pt idx="10">
                  <c:v>2007-2011</c:v>
                </c:pt>
                <c:pt idx="11">
                  <c:v>2008-2012</c:v>
                </c:pt>
                <c:pt idx="12">
                  <c:v>2009-2013</c:v>
                </c:pt>
                <c:pt idx="13">
                  <c:v>2010-2014</c:v>
                </c:pt>
              </c:strCache>
            </c:strRef>
          </c:cat>
          <c:val>
            <c:numRef>
              <c:f>'STIs '!$B$124:$M$124</c:f>
              <c:numCache>
                <c:formatCode>0.0</c:formatCode>
                <c:ptCount val="12"/>
                <c:pt idx="0">
                  <c:v>140.21999999999997</c:v>
                </c:pt>
                <c:pt idx="1">
                  <c:v>142.79999999999998</c:v>
                </c:pt>
                <c:pt idx="2">
                  <c:v>140.06</c:v>
                </c:pt>
                <c:pt idx="3">
                  <c:v>135.73999999999998</c:v>
                </c:pt>
                <c:pt idx="4">
                  <c:v>129.07999999999998</c:v>
                </c:pt>
                <c:pt idx="5">
                  <c:v>120.92</c:v>
                </c:pt>
                <c:pt idx="6">
                  <c:v>108.64000000000001</c:v>
                </c:pt>
                <c:pt idx="7">
                  <c:v>110.9</c:v>
                </c:pt>
                <c:pt idx="8">
                  <c:v>108</c:v>
                </c:pt>
                <c:pt idx="9">
                  <c:v>104.72</c:v>
                </c:pt>
                <c:pt idx="10">
                  <c:v>98.34</c:v>
                </c:pt>
                <c:pt idx="11">
                  <c:v>98.960000000000008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49824"/>
        <c:axId val="142351360"/>
      </c:lineChart>
      <c:catAx>
        <c:axId val="142349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2351360"/>
        <c:crosses val="autoZero"/>
        <c:auto val="1"/>
        <c:lblAlgn val="ctr"/>
        <c:lblOffset val="100"/>
        <c:noMultiLvlLbl val="0"/>
      </c:catAx>
      <c:valAx>
        <c:axId val="1423513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3498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Gonorrhea Incidence Rate per 100,000 Population, 1997-2014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'STIs '!$A$102</c:f>
              <c:strCache>
                <c:ptCount val="1"/>
                <c:pt idx="0">
                  <c:v>Fluvanna</c:v>
                </c:pt>
              </c:strCache>
            </c:strRef>
          </c:tx>
          <c:spPr>
            <a:ln w="571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'STIs '!$B$20:$S$20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'STIs '!$B$102:$S$102</c:f>
              <c:numCache>
                <c:formatCode>0.0</c:formatCode>
                <c:ptCount val="18"/>
                <c:pt idx="0">
                  <c:v>43.2</c:v>
                </c:pt>
                <c:pt idx="1">
                  <c:v>78</c:v>
                </c:pt>
                <c:pt idx="2">
                  <c:v>90.9</c:v>
                </c:pt>
                <c:pt idx="3">
                  <c:v>44.9</c:v>
                </c:pt>
                <c:pt idx="4">
                  <c:v>18.8</c:v>
                </c:pt>
                <c:pt idx="5">
                  <c:v>27</c:v>
                </c:pt>
                <c:pt idx="6">
                  <c:v>60.7</c:v>
                </c:pt>
                <c:pt idx="7">
                  <c:v>59.2</c:v>
                </c:pt>
                <c:pt idx="8">
                  <c:v>42.3</c:v>
                </c:pt>
                <c:pt idx="9">
                  <c:v>12</c:v>
                </c:pt>
                <c:pt idx="10">
                  <c:v>51.9</c:v>
                </c:pt>
                <c:pt idx="11">
                  <c:v>106.6</c:v>
                </c:pt>
                <c:pt idx="12">
                  <c:v>3.9</c:v>
                </c:pt>
                <c:pt idx="13">
                  <c:v>23.3</c:v>
                </c:pt>
                <c:pt idx="14" formatCode="General">
                  <c:v>49.9</c:v>
                </c:pt>
                <c:pt idx="15">
                  <c:v>42.2</c:v>
                </c:pt>
                <c:pt idx="16">
                  <c:v>30.8</c:v>
                </c:pt>
                <c:pt idx="17" formatCode="General">
                  <c:v>46.2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'STIs '!$A$104</c:f>
              <c:strCache>
                <c:ptCount val="1"/>
                <c:pt idx="0">
                  <c:v>Louisa</c:v>
                </c:pt>
              </c:strCache>
            </c:strRef>
          </c:tx>
          <c:spPr>
            <a:ln w="5715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'STIs '!$B$104:$S$104</c:f>
              <c:numCache>
                <c:formatCode>0.0</c:formatCode>
                <c:ptCount val="18"/>
                <c:pt idx="0">
                  <c:v>27.4</c:v>
                </c:pt>
                <c:pt idx="1">
                  <c:v>58.7</c:v>
                </c:pt>
                <c:pt idx="2">
                  <c:v>35.799999999999997</c:v>
                </c:pt>
                <c:pt idx="3">
                  <c:v>50.7</c:v>
                </c:pt>
                <c:pt idx="4">
                  <c:v>60.3</c:v>
                </c:pt>
                <c:pt idx="5">
                  <c:v>55.5</c:v>
                </c:pt>
                <c:pt idx="6">
                  <c:v>64.2</c:v>
                </c:pt>
                <c:pt idx="7">
                  <c:v>45.1</c:v>
                </c:pt>
                <c:pt idx="8">
                  <c:v>72.900000000000006</c:v>
                </c:pt>
                <c:pt idx="9">
                  <c:v>51.2</c:v>
                </c:pt>
                <c:pt idx="10">
                  <c:v>25.6</c:v>
                </c:pt>
                <c:pt idx="11">
                  <c:v>33.4</c:v>
                </c:pt>
                <c:pt idx="12">
                  <c:v>39.700000000000003</c:v>
                </c:pt>
                <c:pt idx="13">
                  <c:v>54.4</c:v>
                </c:pt>
                <c:pt idx="14" formatCode="General">
                  <c:v>44.9</c:v>
                </c:pt>
                <c:pt idx="15">
                  <c:v>56.9</c:v>
                </c:pt>
                <c:pt idx="16">
                  <c:v>32.9</c:v>
                </c:pt>
                <c:pt idx="17" formatCode="General">
                  <c:v>50.1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'STIs '!$A$29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'STIs '!$B$20:$S$20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'STIs '!$B$107:$S$107</c:f>
              <c:numCache>
                <c:formatCode>0.0</c:formatCode>
                <c:ptCount val="18"/>
                <c:pt idx="0">
                  <c:v>130.5</c:v>
                </c:pt>
                <c:pt idx="1">
                  <c:v>136.4</c:v>
                </c:pt>
                <c:pt idx="2">
                  <c:v>136.4</c:v>
                </c:pt>
                <c:pt idx="3">
                  <c:v>143.6</c:v>
                </c:pt>
                <c:pt idx="4">
                  <c:v>154.19999999999999</c:v>
                </c:pt>
                <c:pt idx="5">
                  <c:v>143.4</c:v>
                </c:pt>
                <c:pt idx="6">
                  <c:v>122.7</c:v>
                </c:pt>
                <c:pt idx="7">
                  <c:v>114.8</c:v>
                </c:pt>
                <c:pt idx="8">
                  <c:v>110.3</c:v>
                </c:pt>
                <c:pt idx="9">
                  <c:v>113.4</c:v>
                </c:pt>
                <c:pt idx="10">
                  <c:v>82</c:v>
                </c:pt>
                <c:pt idx="11">
                  <c:v>134</c:v>
                </c:pt>
                <c:pt idx="12">
                  <c:v>100.3</c:v>
                </c:pt>
                <c:pt idx="13">
                  <c:v>93.9</c:v>
                </c:pt>
                <c:pt idx="14" formatCode="General">
                  <c:v>81.5</c:v>
                </c:pt>
                <c:pt idx="15">
                  <c:v>85.1</c:v>
                </c:pt>
                <c:pt idx="16">
                  <c:v>85.4</c:v>
                </c:pt>
                <c:pt idx="17" formatCode="General">
                  <c:v>99.2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95392"/>
        <c:axId val="116401280"/>
      </c:lineChart>
      <c:catAx>
        <c:axId val="11639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401280"/>
        <c:crosses val="autoZero"/>
        <c:auto val="1"/>
        <c:lblAlgn val="ctr"/>
        <c:lblOffset val="100"/>
        <c:noMultiLvlLbl val="0"/>
      </c:catAx>
      <c:valAx>
        <c:axId val="1164012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16395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Chlamydia Incidence Rate per 100,000 Population,  5 Year Rolling Averages, 1997-2014</a:t>
            </a:r>
          </a:p>
        </c:rich>
      </c:tx>
      <c:layout>
        <c:manualLayout>
          <c:xMode val="edge"/>
          <c:yMode val="edge"/>
          <c:x val="0.11"/>
          <c:y val="1.32013201320132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'STIs '!$A$45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'STIs '!$B$44:$O$44</c:f>
              <c:strCache>
                <c:ptCount val="14"/>
                <c:pt idx="0">
                  <c:v>1997-2001</c:v>
                </c:pt>
                <c:pt idx="1">
                  <c:v>1998-2002</c:v>
                </c:pt>
                <c:pt idx="2">
                  <c:v>1999-2003</c:v>
                </c:pt>
                <c:pt idx="3">
                  <c:v>2000-2004</c:v>
                </c:pt>
                <c:pt idx="4">
                  <c:v>2001-2005</c:v>
                </c:pt>
                <c:pt idx="5">
                  <c:v>2002-2006</c:v>
                </c:pt>
                <c:pt idx="6">
                  <c:v>2003-2007</c:v>
                </c:pt>
                <c:pt idx="7">
                  <c:v>2004-2008</c:v>
                </c:pt>
                <c:pt idx="8">
                  <c:v>2005-2009</c:v>
                </c:pt>
                <c:pt idx="9">
                  <c:v>2006-2010</c:v>
                </c:pt>
                <c:pt idx="10">
                  <c:v>2007-2011</c:v>
                </c:pt>
                <c:pt idx="11">
                  <c:v>2008-2012</c:v>
                </c:pt>
                <c:pt idx="12">
                  <c:v>2009-2013</c:v>
                </c:pt>
                <c:pt idx="13">
                  <c:v>2010-2014</c:v>
                </c:pt>
              </c:strCache>
            </c:strRef>
          </c:cat>
          <c:val>
            <c:numRef>
              <c:f>'STIs '!$B$165:$O$165</c:f>
              <c:numCache>
                <c:formatCode>0.0</c:formatCode>
                <c:ptCount val="14"/>
                <c:pt idx="0">
                  <c:v>232.1</c:v>
                </c:pt>
                <c:pt idx="1">
                  <c:v>250.45999999999998</c:v>
                </c:pt>
                <c:pt idx="2">
                  <c:v>250.35999999999999</c:v>
                </c:pt>
                <c:pt idx="3">
                  <c:v>253.94</c:v>
                </c:pt>
                <c:pt idx="4">
                  <c:v>256.14</c:v>
                </c:pt>
                <c:pt idx="5">
                  <c:v>256.80000000000007</c:v>
                </c:pt>
                <c:pt idx="6">
                  <c:v>254.82</c:v>
                </c:pt>
                <c:pt idx="7">
                  <c:v>266.06000000000006</c:v>
                </c:pt>
                <c:pt idx="8">
                  <c:v>263.68</c:v>
                </c:pt>
                <c:pt idx="9">
                  <c:v>264.7</c:v>
                </c:pt>
                <c:pt idx="10">
                  <c:v>277.56000000000006</c:v>
                </c:pt>
                <c:pt idx="11">
                  <c:v>294.65999999999997</c:v>
                </c:pt>
                <c:pt idx="12">
                  <c:v>298.39999999999998</c:v>
                </c:pt>
                <c:pt idx="13">
                  <c:v>291.2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'STIs '!$A$46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'STIs '!$B$44:$O$44</c:f>
              <c:strCache>
                <c:ptCount val="14"/>
                <c:pt idx="0">
                  <c:v>1997-2001</c:v>
                </c:pt>
                <c:pt idx="1">
                  <c:v>1998-2002</c:v>
                </c:pt>
                <c:pt idx="2">
                  <c:v>1999-2003</c:v>
                </c:pt>
                <c:pt idx="3">
                  <c:v>2000-2004</c:v>
                </c:pt>
                <c:pt idx="4">
                  <c:v>2001-2005</c:v>
                </c:pt>
                <c:pt idx="5">
                  <c:v>2002-2006</c:v>
                </c:pt>
                <c:pt idx="6">
                  <c:v>2003-2007</c:v>
                </c:pt>
                <c:pt idx="7">
                  <c:v>2004-2008</c:v>
                </c:pt>
                <c:pt idx="8">
                  <c:v>2005-2009</c:v>
                </c:pt>
                <c:pt idx="9">
                  <c:v>2006-2010</c:v>
                </c:pt>
                <c:pt idx="10">
                  <c:v>2007-2011</c:v>
                </c:pt>
                <c:pt idx="11">
                  <c:v>2008-2012</c:v>
                </c:pt>
                <c:pt idx="12">
                  <c:v>2009-2013</c:v>
                </c:pt>
                <c:pt idx="13">
                  <c:v>2010-2014</c:v>
                </c:pt>
              </c:strCache>
            </c:strRef>
          </c:cat>
          <c:val>
            <c:numRef>
              <c:f>'STIs '!$B$166:$O$166</c:f>
              <c:numCache>
                <c:formatCode>0.0</c:formatCode>
                <c:ptCount val="14"/>
                <c:pt idx="0">
                  <c:v>208</c:v>
                </c:pt>
                <c:pt idx="1">
                  <c:v>224.08</c:v>
                </c:pt>
                <c:pt idx="2">
                  <c:v>237.16</c:v>
                </c:pt>
                <c:pt idx="3">
                  <c:v>255.82</c:v>
                </c:pt>
                <c:pt idx="4">
                  <c:v>272.3</c:v>
                </c:pt>
                <c:pt idx="5">
                  <c:v>277.52</c:v>
                </c:pt>
                <c:pt idx="6">
                  <c:v>290.91999999999996</c:v>
                </c:pt>
                <c:pt idx="7">
                  <c:v>319.2</c:v>
                </c:pt>
                <c:pt idx="8">
                  <c:v>340.76</c:v>
                </c:pt>
                <c:pt idx="9">
                  <c:v>359</c:v>
                </c:pt>
                <c:pt idx="10">
                  <c:v>389.12</c:v>
                </c:pt>
                <c:pt idx="11">
                  <c:v>411.44000000000005</c:v>
                </c:pt>
                <c:pt idx="12">
                  <c:v>412.52</c:v>
                </c:pt>
                <c:pt idx="13">
                  <c:v>419.46000000000004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10112"/>
        <c:axId val="142411648"/>
      </c:lineChart>
      <c:catAx>
        <c:axId val="14241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2411648"/>
        <c:crosses val="autoZero"/>
        <c:auto val="1"/>
        <c:lblAlgn val="ctr"/>
        <c:lblOffset val="100"/>
        <c:noMultiLvlLbl val="0"/>
      </c:catAx>
      <c:valAx>
        <c:axId val="142411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410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Chlamydia Incidence Rate per 100,000 Population, 1997-2014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'STIs '!$A$144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'STIs '!$B$20:$S$20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'STIs '!$B$144:$S$144</c:f>
              <c:numCache>
                <c:formatCode>0.0</c:formatCode>
                <c:ptCount val="18"/>
                <c:pt idx="0">
                  <c:v>86.4</c:v>
                </c:pt>
                <c:pt idx="1">
                  <c:v>255.3</c:v>
                </c:pt>
                <c:pt idx="2">
                  <c:v>251.8</c:v>
                </c:pt>
                <c:pt idx="3">
                  <c:v>264.39999999999998</c:v>
                </c:pt>
                <c:pt idx="4">
                  <c:v>160</c:v>
                </c:pt>
                <c:pt idx="5">
                  <c:v>171.1</c:v>
                </c:pt>
                <c:pt idx="6">
                  <c:v>164.7</c:v>
                </c:pt>
                <c:pt idx="7">
                  <c:v>194.6</c:v>
                </c:pt>
                <c:pt idx="8">
                  <c:v>215.7</c:v>
                </c:pt>
                <c:pt idx="9">
                  <c:v>111.7</c:v>
                </c:pt>
                <c:pt idx="10">
                  <c:v>143.69999999999999</c:v>
                </c:pt>
                <c:pt idx="11">
                  <c:v>197.4</c:v>
                </c:pt>
                <c:pt idx="12">
                  <c:v>113.5</c:v>
                </c:pt>
                <c:pt idx="13">
                  <c:v>194.3</c:v>
                </c:pt>
                <c:pt idx="14">
                  <c:v>272.39999999999998</c:v>
                </c:pt>
                <c:pt idx="15">
                  <c:v>214.9</c:v>
                </c:pt>
                <c:pt idx="16">
                  <c:v>184.9</c:v>
                </c:pt>
                <c:pt idx="17" formatCode="General">
                  <c:v>169.4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'STIs '!$A$146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'STIs '!$B$146:$S$146</c:f>
              <c:numCache>
                <c:formatCode>0.0</c:formatCode>
                <c:ptCount val="18"/>
                <c:pt idx="0">
                  <c:v>173.3</c:v>
                </c:pt>
                <c:pt idx="1">
                  <c:v>270.89999999999998</c:v>
                </c:pt>
                <c:pt idx="2">
                  <c:v>263.8</c:v>
                </c:pt>
                <c:pt idx="3">
                  <c:v>175.6</c:v>
                </c:pt>
                <c:pt idx="4">
                  <c:v>147</c:v>
                </c:pt>
                <c:pt idx="5">
                  <c:v>211.1</c:v>
                </c:pt>
                <c:pt idx="6">
                  <c:v>203.4</c:v>
                </c:pt>
                <c:pt idx="7">
                  <c:v>201.4</c:v>
                </c:pt>
                <c:pt idx="8">
                  <c:v>187.5</c:v>
                </c:pt>
                <c:pt idx="9">
                  <c:v>217.8</c:v>
                </c:pt>
                <c:pt idx="10">
                  <c:v>121.7</c:v>
                </c:pt>
                <c:pt idx="11">
                  <c:v>287.89999999999998</c:v>
                </c:pt>
                <c:pt idx="12">
                  <c:v>226.2</c:v>
                </c:pt>
                <c:pt idx="13">
                  <c:v>178.4</c:v>
                </c:pt>
                <c:pt idx="14">
                  <c:v>176.7</c:v>
                </c:pt>
                <c:pt idx="15">
                  <c:v>260.5</c:v>
                </c:pt>
                <c:pt idx="16">
                  <c:v>230.3</c:v>
                </c:pt>
                <c:pt idx="17" formatCode="General">
                  <c:v>226.8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'STIs '!$A$29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'STIs '!$B$20:$S$20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'STIs '!$B$149:$S$149</c:f>
              <c:numCache>
                <c:formatCode>0.0</c:formatCode>
                <c:ptCount val="18"/>
                <c:pt idx="0">
                  <c:v>173.5</c:v>
                </c:pt>
                <c:pt idx="1">
                  <c:v>197.8</c:v>
                </c:pt>
                <c:pt idx="2">
                  <c:v>196.7</c:v>
                </c:pt>
                <c:pt idx="3">
                  <c:v>217.1</c:v>
                </c:pt>
                <c:pt idx="4">
                  <c:v>254.9</c:v>
                </c:pt>
                <c:pt idx="5">
                  <c:v>253.9</c:v>
                </c:pt>
                <c:pt idx="6">
                  <c:v>263.2</c:v>
                </c:pt>
                <c:pt idx="7">
                  <c:v>290</c:v>
                </c:pt>
                <c:pt idx="8">
                  <c:v>299.5</c:v>
                </c:pt>
                <c:pt idx="9">
                  <c:v>281</c:v>
                </c:pt>
                <c:pt idx="10">
                  <c:v>320.89999999999998</c:v>
                </c:pt>
                <c:pt idx="11">
                  <c:v>404.6</c:v>
                </c:pt>
                <c:pt idx="12">
                  <c:v>397.8</c:v>
                </c:pt>
                <c:pt idx="13">
                  <c:v>390.7</c:v>
                </c:pt>
                <c:pt idx="14">
                  <c:v>431.6</c:v>
                </c:pt>
                <c:pt idx="15">
                  <c:v>432.5</c:v>
                </c:pt>
                <c:pt idx="16">
                  <c:v>410</c:v>
                </c:pt>
                <c:pt idx="17" formatCode="General">
                  <c:v>432.5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85760"/>
        <c:axId val="142491648"/>
      </c:lineChart>
      <c:catAx>
        <c:axId val="14248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491648"/>
        <c:crosses val="autoZero"/>
        <c:auto val="1"/>
        <c:lblAlgn val="ctr"/>
        <c:lblOffset val="100"/>
        <c:noMultiLvlLbl val="0"/>
      </c:catAx>
      <c:valAx>
        <c:axId val="142491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485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Syphilis </a:t>
            </a:r>
            <a:r>
              <a:rPr lang="en-US" dirty="0"/>
              <a:t>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'STIs '!$A$45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'STIs '!$B$206:$M$206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'STIs '!$B$207:$M$207</c:f>
              <c:numCache>
                <c:formatCode>0.0</c:formatCode>
                <c:ptCount val="12"/>
                <c:pt idx="0">
                  <c:v>0.49000000000000005</c:v>
                </c:pt>
                <c:pt idx="1">
                  <c:v>0.58600000000000008</c:v>
                </c:pt>
                <c:pt idx="2">
                  <c:v>0.48599999999999993</c:v>
                </c:pt>
                <c:pt idx="3">
                  <c:v>0.56400000000000006</c:v>
                </c:pt>
                <c:pt idx="4">
                  <c:v>0.64600000000000002</c:v>
                </c:pt>
                <c:pt idx="5">
                  <c:v>0.99</c:v>
                </c:pt>
                <c:pt idx="6">
                  <c:v>1.514</c:v>
                </c:pt>
                <c:pt idx="7">
                  <c:v>2.1139999999999999</c:v>
                </c:pt>
                <c:pt idx="8">
                  <c:v>2.8619999999999997</c:v>
                </c:pt>
                <c:pt idx="9">
                  <c:v>3.3619999999999997</c:v>
                </c:pt>
                <c:pt idx="10">
                  <c:v>3.6819999999999999</c:v>
                </c:pt>
                <c:pt idx="11">
                  <c:v>3.8019999999999996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'STIs '!$A$46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'STIs '!$B$206:$M$206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'STIs '!$B$208:$M$208</c:f>
              <c:numCache>
                <c:formatCode>0.0</c:formatCode>
                <c:ptCount val="12"/>
                <c:pt idx="0">
                  <c:v>3.3460000000000001</c:v>
                </c:pt>
                <c:pt idx="1">
                  <c:v>2.88</c:v>
                </c:pt>
                <c:pt idx="2">
                  <c:v>2.9079999999999999</c:v>
                </c:pt>
                <c:pt idx="3">
                  <c:v>3.1819999999999999</c:v>
                </c:pt>
                <c:pt idx="4">
                  <c:v>3.79</c:v>
                </c:pt>
                <c:pt idx="5">
                  <c:v>4.6680000000000001</c:v>
                </c:pt>
                <c:pt idx="6">
                  <c:v>5.4279999999999999</c:v>
                </c:pt>
                <c:pt idx="7">
                  <c:v>6.048</c:v>
                </c:pt>
                <c:pt idx="8">
                  <c:v>6.4</c:v>
                </c:pt>
                <c:pt idx="9">
                  <c:v>6.8</c:v>
                </c:pt>
                <c:pt idx="10">
                  <c:v>7.160000000000001</c:v>
                </c:pt>
                <c:pt idx="11">
                  <c:v>7.1400000000000006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31584"/>
        <c:axId val="142541568"/>
      </c:lineChart>
      <c:catAx>
        <c:axId val="142531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2541568"/>
        <c:crosses val="autoZero"/>
        <c:auto val="1"/>
        <c:lblAlgn val="ctr"/>
        <c:lblOffset val="100"/>
        <c:noMultiLvlLbl val="0"/>
      </c:catAx>
      <c:valAx>
        <c:axId val="1425415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5315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Syphilis Incidence Rate per 100,000 Population,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'STIs '!$A$188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'STIs '!$B$184:$Q$184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'STIs '!$B$188:$Q$188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4.7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4.04</c:v>
                </c:pt>
                <c:pt idx="8">
                  <c:v>0</c:v>
                </c:pt>
                <c:pt idx="9">
                  <c:v>3.9</c:v>
                </c:pt>
                <c:pt idx="10">
                  <c:v>0</c:v>
                </c:pt>
                <c:pt idx="11">
                  <c:v>0</c:v>
                </c:pt>
                <c:pt idx="12">
                  <c:v>7.7</c:v>
                </c:pt>
                <c:pt idx="13">
                  <c:v>0</c:v>
                </c:pt>
                <c:pt idx="14">
                  <c:v>3.9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'STIs '!$A$190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'STIs '!$B$190:$Q$190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3.1</c:v>
                </c:pt>
                <c:pt idx="11">
                  <c:v>6</c:v>
                </c:pt>
                <c:pt idx="12">
                  <c:v>9</c:v>
                </c:pt>
                <c:pt idx="13">
                  <c:v>6</c:v>
                </c:pt>
                <c:pt idx="14">
                  <c:v>0</c:v>
                </c:pt>
                <c:pt idx="15" formatCode="General">
                  <c:v>8.8000000000000007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'STIs '!$A$29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'STIs '!$B$184:$Q$184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'STIs '!$B$193:$Q$193</c:f>
              <c:numCache>
                <c:formatCode>0.0</c:formatCode>
                <c:ptCount val="16"/>
                <c:pt idx="0">
                  <c:v>5.33</c:v>
                </c:pt>
                <c:pt idx="1">
                  <c:v>3.76</c:v>
                </c:pt>
                <c:pt idx="2">
                  <c:v>3.27</c:v>
                </c:pt>
                <c:pt idx="3">
                  <c:v>2.2599999999999998</c:v>
                </c:pt>
                <c:pt idx="4">
                  <c:v>2.11</c:v>
                </c:pt>
                <c:pt idx="5">
                  <c:v>3</c:v>
                </c:pt>
                <c:pt idx="6">
                  <c:v>3.9</c:v>
                </c:pt>
                <c:pt idx="7">
                  <c:v>4.6399999999999997</c:v>
                </c:pt>
                <c:pt idx="8">
                  <c:v>5.3</c:v>
                </c:pt>
                <c:pt idx="9">
                  <c:v>6.5</c:v>
                </c:pt>
                <c:pt idx="10">
                  <c:v>6.8</c:v>
                </c:pt>
                <c:pt idx="11">
                  <c:v>7</c:v>
                </c:pt>
                <c:pt idx="12">
                  <c:v>6.4</c:v>
                </c:pt>
                <c:pt idx="13">
                  <c:v>7.3</c:v>
                </c:pt>
                <c:pt idx="14">
                  <c:v>8.3000000000000007</c:v>
                </c:pt>
                <c:pt idx="15" formatCode="General">
                  <c:v>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03392"/>
        <c:axId val="142604928"/>
      </c:lineChart>
      <c:catAx>
        <c:axId val="14260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604928"/>
        <c:crosses val="autoZero"/>
        <c:auto val="1"/>
        <c:lblAlgn val="ctr"/>
        <c:lblOffset val="100"/>
        <c:noMultiLvlLbl val="0"/>
      </c:catAx>
      <c:valAx>
        <c:axId val="1426049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603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Varicella (Chickenpox)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'Vaccine Preventable'!$A$45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'Vaccine Preventable'!$B$45:$M$45</c:f>
              <c:numCache>
                <c:formatCode>0.0</c:formatCode>
                <c:ptCount val="12"/>
                <c:pt idx="0">
                  <c:v>1.58</c:v>
                </c:pt>
                <c:pt idx="1">
                  <c:v>6.04</c:v>
                </c:pt>
                <c:pt idx="2">
                  <c:v>10.8</c:v>
                </c:pt>
                <c:pt idx="3">
                  <c:v>14.34</c:v>
                </c:pt>
                <c:pt idx="4">
                  <c:v>15.320000000000002</c:v>
                </c:pt>
                <c:pt idx="5">
                  <c:v>18.520000000000003</c:v>
                </c:pt>
                <c:pt idx="6">
                  <c:v>17.940000000000001</c:v>
                </c:pt>
                <c:pt idx="7">
                  <c:v>14.820000000000002</c:v>
                </c:pt>
                <c:pt idx="8">
                  <c:v>12.600000000000001</c:v>
                </c:pt>
                <c:pt idx="9">
                  <c:v>12.260000000000002</c:v>
                </c:pt>
                <c:pt idx="10">
                  <c:v>11.14</c:v>
                </c:pt>
                <c:pt idx="11">
                  <c:v>8.2799999999999994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'Vaccine Preventable'!$A$41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'Vaccine Preventable'!$B$46:$M$46</c:f>
              <c:numCache>
                <c:formatCode>0.0</c:formatCode>
                <c:ptCount val="12"/>
                <c:pt idx="0">
                  <c:v>11.1</c:v>
                </c:pt>
                <c:pt idx="1">
                  <c:v>10.06</c:v>
                </c:pt>
                <c:pt idx="2">
                  <c:v>13.3</c:v>
                </c:pt>
                <c:pt idx="3">
                  <c:v>16.919999999999998</c:v>
                </c:pt>
                <c:pt idx="4">
                  <c:v>19.400000000000002</c:v>
                </c:pt>
                <c:pt idx="5">
                  <c:v>21.422000000000001</c:v>
                </c:pt>
                <c:pt idx="6">
                  <c:v>20.092000000000002</c:v>
                </c:pt>
                <c:pt idx="7">
                  <c:v>16.571999999999999</c:v>
                </c:pt>
                <c:pt idx="8">
                  <c:v>12.771999999999998</c:v>
                </c:pt>
                <c:pt idx="9">
                  <c:v>9.8719999999999999</c:v>
                </c:pt>
                <c:pt idx="10">
                  <c:v>6.93</c:v>
                </c:pt>
                <c:pt idx="11">
                  <c:v>5.7200000000000006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8848"/>
        <c:axId val="142720384"/>
      </c:lineChart>
      <c:catAx>
        <c:axId val="14271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42720384"/>
        <c:crosses val="autoZero"/>
        <c:auto val="1"/>
        <c:lblAlgn val="ctr"/>
        <c:lblOffset val="100"/>
        <c:noMultiLvlLbl val="0"/>
      </c:catAx>
      <c:valAx>
        <c:axId val="142720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7188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Varicella (Chickenpox) Incidence Rate per 100,000 Population,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'Vaccine Preventable'!$A$36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'Vaccine Preventable'!$B$24:$Q$24</c:f>
              <c:numCache>
                <c:formatCode>0.0</c:formatCode>
                <c:ptCount val="16"/>
                <c:pt idx="0">
                  <c:v>7</c:v>
                </c:pt>
                <c:pt idx="1">
                  <c:v>0</c:v>
                </c:pt>
                <c:pt idx="2">
                  <c:v>14.1</c:v>
                </c:pt>
                <c:pt idx="3">
                  <c:v>0</c:v>
                </c:pt>
                <c:pt idx="4">
                  <c:v>0</c:v>
                </c:pt>
                <c:pt idx="5">
                  <c:v>12.7</c:v>
                </c:pt>
                <c:pt idx="6">
                  <c:v>0</c:v>
                </c:pt>
                <c:pt idx="7">
                  <c:v>48.5</c:v>
                </c:pt>
                <c:pt idx="8">
                  <c:v>8</c:v>
                </c:pt>
                <c:pt idx="9">
                  <c:v>0</c:v>
                </c:pt>
                <c:pt idx="10">
                  <c:v>7.8</c:v>
                </c:pt>
                <c:pt idx="11">
                  <c:v>7.8</c:v>
                </c:pt>
                <c:pt idx="12">
                  <c:v>7.8</c:v>
                </c:pt>
                <c:pt idx="13">
                  <c:v>7.7</c:v>
                </c:pt>
                <c:pt idx="14">
                  <c:v>3.9</c:v>
                </c:pt>
                <c:pt idx="15">
                  <c:v>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'Vaccine Preventable'!$A$38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'Vaccine Preventable'!$B$26:$Q$26</c:f>
              <c:numCache>
                <c:formatCode>0.0</c:formatCode>
                <c:ptCount val="16"/>
                <c:pt idx="0">
                  <c:v>4.5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177.1</c:v>
                </c:pt>
                <c:pt idx="6">
                  <c:v>86.8</c:v>
                </c:pt>
                <c:pt idx="7">
                  <c:v>20</c:v>
                </c:pt>
                <c:pt idx="8">
                  <c:v>6.4</c:v>
                </c:pt>
                <c:pt idx="9">
                  <c:v>12.5</c:v>
                </c:pt>
                <c:pt idx="10">
                  <c:v>30.6</c:v>
                </c:pt>
                <c:pt idx="11">
                  <c:v>6</c:v>
                </c:pt>
                <c:pt idx="12">
                  <c:v>0</c:v>
                </c:pt>
                <c:pt idx="13">
                  <c:v>3</c:v>
                </c:pt>
                <c:pt idx="14">
                  <c:v>6</c:v>
                </c:pt>
                <c:pt idx="15">
                  <c:v>5.9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'Vaccine Preventable'!$A$41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'Vaccine Preventable'!$B$29:$Q$29</c:f>
              <c:numCache>
                <c:formatCode>0.0</c:formatCode>
                <c:ptCount val="16"/>
                <c:pt idx="0">
                  <c:v>21.8</c:v>
                </c:pt>
                <c:pt idx="1">
                  <c:v>8.4</c:v>
                </c:pt>
                <c:pt idx="2">
                  <c:v>7.8</c:v>
                </c:pt>
                <c:pt idx="3">
                  <c:v>8.3000000000000007</c:v>
                </c:pt>
                <c:pt idx="4">
                  <c:v>9.1999999999999993</c:v>
                </c:pt>
                <c:pt idx="5">
                  <c:v>16.600000000000001</c:v>
                </c:pt>
                <c:pt idx="6">
                  <c:v>24.6</c:v>
                </c:pt>
                <c:pt idx="7">
                  <c:v>25.9</c:v>
                </c:pt>
                <c:pt idx="8">
                  <c:v>20.7</c:v>
                </c:pt>
                <c:pt idx="9">
                  <c:v>19.309999999999999</c:v>
                </c:pt>
                <c:pt idx="10">
                  <c:v>9.9499999999999993</c:v>
                </c:pt>
                <c:pt idx="11">
                  <c:v>7</c:v>
                </c:pt>
                <c:pt idx="12">
                  <c:v>6.9</c:v>
                </c:pt>
                <c:pt idx="13">
                  <c:v>6.2</c:v>
                </c:pt>
                <c:pt idx="14">
                  <c:v>4.5999999999999996</c:v>
                </c:pt>
                <c:pt idx="15">
                  <c:v>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85152"/>
        <c:axId val="142803712"/>
      </c:lineChart>
      <c:catAx>
        <c:axId val="14278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803712"/>
        <c:crosses val="autoZero"/>
        <c:auto val="1"/>
        <c:lblAlgn val="ctr"/>
        <c:lblOffset val="100"/>
        <c:noMultiLvlLbl val="0"/>
      </c:catAx>
      <c:valAx>
        <c:axId val="142803712"/>
        <c:scaling>
          <c:orientation val="minMax"/>
          <c:max val="1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785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Pertussis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'Vaccine Preventable'!$A$45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'Vaccine Preventable'!$B$121:$M$121</c:f>
              <c:numCache>
                <c:formatCode>0.0</c:formatCode>
                <c:ptCount val="12"/>
                <c:pt idx="0">
                  <c:v>28.196000000000005</c:v>
                </c:pt>
                <c:pt idx="1">
                  <c:v>38.296000000000006</c:v>
                </c:pt>
                <c:pt idx="2">
                  <c:v>41.927999999999997</c:v>
                </c:pt>
                <c:pt idx="3">
                  <c:v>35.624000000000002</c:v>
                </c:pt>
                <c:pt idx="4">
                  <c:v>30.310000000000002</c:v>
                </c:pt>
                <c:pt idx="5">
                  <c:v>23.082000000000001</c:v>
                </c:pt>
                <c:pt idx="6">
                  <c:v>13.89</c:v>
                </c:pt>
                <c:pt idx="7">
                  <c:v>12.112</c:v>
                </c:pt>
                <c:pt idx="8">
                  <c:v>13.3</c:v>
                </c:pt>
                <c:pt idx="9">
                  <c:v>13.419999999999998</c:v>
                </c:pt>
                <c:pt idx="10">
                  <c:v>13.180000000000001</c:v>
                </c:pt>
                <c:pt idx="11">
                  <c:v>13.819999999999999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'Vaccine Preventable'!$A$41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'Vaccine Preventable'!$B$122:$M$122</c:f>
              <c:numCache>
                <c:formatCode>0.0</c:formatCode>
                <c:ptCount val="12"/>
                <c:pt idx="0">
                  <c:v>2.3880000000000003</c:v>
                </c:pt>
                <c:pt idx="1">
                  <c:v>3.2600000000000002</c:v>
                </c:pt>
                <c:pt idx="2">
                  <c:v>3.8540000000000001</c:v>
                </c:pt>
                <c:pt idx="3">
                  <c:v>3.6820000000000008</c:v>
                </c:pt>
                <c:pt idx="4">
                  <c:v>3.5619999999999998</c:v>
                </c:pt>
                <c:pt idx="5">
                  <c:v>3.4899999999999998</c:v>
                </c:pt>
                <c:pt idx="6">
                  <c:v>2.9980000000000002</c:v>
                </c:pt>
                <c:pt idx="7">
                  <c:v>3.0040000000000004</c:v>
                </c:pt>
                <c:pt idx="8">
                  <c:v>3.4200000000000004</c:v>
                </c:pt>
                <c:pt idx="9">
                  <c:v>4.62</c:v>
                </c:pt>
                <c:pt idx="10">
                  <c:v>5.12</c:v>
                </c:pt>
                <c:pt idx="11">
                  <c:v>5.7600000000000007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56192"/>
        <c:axId val="142857728"/>
      </c:lineChart>
      <c:catAx>
        <c:axId val="14285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2857728"/>
        <c:crosses val="autoZero"/>
        <c:auto val="1"/>
        <c:lblAlgn val="ctr"/>
        <c:lblOffset val="100"/>
        <c:noMultiLvlLbl val="0"/>
      </c:catAx>
      <c:valAx>
        <c:axId val="1428577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856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'[Prevalence of Selected Chronic Diseases.xlsx]Heart Disease'!$D$4</c:f>
              <c:strCache>
                <c:ptCount val="1"/>
                <c:pt idx="0">
                  <c:v>Percent of Adults Age 18 Years &amp; Older with Heart Disease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'[Prevalence of Selected Chronic Diseases.xlsx]Heart Disease'!$A$7,'[Prevalence of Selected Chronic Diseases.xlsx]Heart Disease'!$A$9,'[Prevalence of Selected Chronic Diseases.xlsx]Heart Disease'!$A$12:$A$13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'[Prevalence of Selected Chronic Diseases.xlsx]Heart Disease'!$D$7,'[Prevalence of Selected Chronic Diseases.xlsx]Heart Disease'!$D$9,'[Prevalence of Selected Chronic Diseases.xlsx]Heart Disease'!$D$12:$D$13</c:f>
              <c:numCache>
                <c:formatCode>0.0%</c:formatCode>
                <c:ptCount val="4"/>
                <c:pt idx="0">
                  <c:v>0.11700000000000001</c:v>
                </c:pt>
                <c:pt idx="1">
                  <c:v>4.1000000000000002E-2</c:v>
                </c:pt>
                <c:pt idx="2">
                  <c:v>4.2000000000000003E-2</c:v>
                </c:pt>
                <c:pt idx="3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857600"/>
        <c:axId val="126859136"/>
      </c:barChart>
      <c:catAx>
        <c:axId val="12685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859136"/>
        <c:crosses val="autoZero"/>
        <c:auto val="1"/>
        <c:lblAlgn val="ctr"/>
        <c:lblOffset val="100"/>
        <c:noMultiLvlLbl val="0"/>
      </c:catAx>
      <c:valAx>
        <c:axId val="1268591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685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Pertussis Incidence Rate per 100,000 Population, 1999-2014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416257373768874E-2"/>
          <c:y val="0.19616797900262467"/>
          <c:w val="0.86307879213118166"/>
          <c:h val="0.56453591028394179"/>
        </c:manualLayout>
      </c:layout>
      <c:lineChart>
        <c:grouping val="standard"/>
        <c:varyColors val="0"/>
        <c:ser>
          <c:idx val="0"/>
          <c:order val="0"/>
          <c:tx>
            <c:strRef>
              <c:f>'Vaccine Preventable'!$A$24</c:f>
              <c:strCache>
                <c:ptCount val="1"/>
                <c:pt idx="0">
                  <c:v>Fluvanna</c:v>
                </c:pt>
              </c:strCache>
            </c:strRef>
          </c:tx>
          <c:spPr>
            <a:ln w="571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7.4052129622411058E-3"/>
                  <c:y val="3.0214745884037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'Vaccine Preventable'!$B$102:$Q$102</c:f>
              <c:numCache>
                <c:formatCode>0.0</c:formatCode>
                <c:ptCount val="16"/>
                <c:pt idx="0">
                  <c:v>7</c:v>
                </c:pt>
                <c:pt idx="1">
                  <c:v>5</c:v>
                </c:pt>
                <c:pt idx="2">
                  <c:v>32.9</c:v>
                </c:pt>
                <c:pt idx="3">
                  <c:v>0</c:v>
                </c:pt>
                <c:pt idx="4">
                  <c:v>69.3</c:v>
                </c:pt>
                <c:pt idx="5">
                  <c:v>25.4</c:v>
                </c:pt>
                <c:pt idx="6">
                  <c:v>4.2300000000000004</c:v>
                </c:pt>
                <c:pt idx="7">
                  <c:v>4.04</c:v>
                </c:pt>
                <c:pt idx="8">
                  <c:v>0</c:v>
                </c:pt>
                <c:pt idx="9">
                  <c:v>3.9</c:v>
                </c:pt>
                <c:pt idx="10">
                  <c:v>7.8</c:v>
                </c:pt>
                <c:pt idx="11">
                  <c:v>139.9</c:v>
                </c:pt>
                <c:pt idx="12">
                  <c:v>38.9</c:v>
                </c:pt>
                <c:pt idx="13">
                  <c:v>3.8</c:v>
                </c:pt>
                <c:pt idx="14">
                  <c:v>3.9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'Vaccine Preventable'!$A$104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'Vaccine Preventable'!$B$104:$Q$104</c:f>
              <c:numCache>
                <c:formatCode>0.0</c:formatCode>
                <c:ptCount val="16"/>
                <c:pt idx="0">
                  <c:v>0</c:v>
                </c:pt>
                <c:pt idx="1">
                  <c:v>7.8</c:v>
                </c:pt>
                <c:pt idx="2">
                  <c:v>7.5</c:v>
                </c:pt>
                <c:pt idx="3">
                  <c:v>7.4</c:v>
                </c:pt>
                <c:pt idx="4">
                  <c:v>39.200000000000003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3.1</c:v>
                </c:pt>
                <c:pt idx="10">
                  <c:v>0</c:v>
                </c:pt>
                <c:pt idx="11">
                  <c:v>24.2</c:v>
                </c:pt>
                <c:pt idx="12">
                  <c:v>9</c:v>
                </c:pt>
                <c:pt idx="13">
                  <c:v>6</c:v>
                </c:pt>
                <c:pt idx="14">
                  <c:v>3</c:v>
                </c:pt>
                <c:pt idx="15" formatCode="General">
                  <c:v>11.8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'Vaccine Preventable'!$A$41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4.9504950495049506E-3"/>
                  <c:y val="1.767656883798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'Vaccine Preventable'!$B$107:$Q$107</c:f>
              <c:numCache>
                <c:formatCode>0.0</c:formatCode>
                <c:ptCount val="16"/>
                <c:pt idx="0">
                  <c:v>1</c:v>
                </c:pt>
                <c:pt idx="1">
                  <c:v>1.9</c:v>
                </c:pt>
                <c:pt idx="2">
                  <c:v>3.78</c:v>
                </c:pt>
                <c:pt idx="3">
                  <c:v>2.2999999999999998</c:v>
                </c:pt>
                <c:pt idx="4">
                  <c:v>2.96</c:v>
                </c:pt>
                <c:pt idx="5">
                  <c:v>5.36</c:v>
                </c:pt>
                <c:pt idx="6">
                  <c:v>4.87</c:v>
                </c:pt>
                <c:pt idx="7">
                  <c:v>2.92</c:v>
                </c:pt>
                <c:pt idx="8">
                  <c:v>1.7</c:v>
                </c:pt>
                <c:pt idx="9">
                  <c:v>2.6</c:v>
                </c:pt>
                <c:pt idx="10">
                  <c:v>2.9</c:v>
                </c:pt>
                <c:pt idx="11">
                  <c:v>4.9000000000000004</c:v>
                </c:pt>
                <c:pt idx="12">
                  <c:v>5</c:v>
                </c:pt>
                <c:pt idx="13">
                  <c:v>7.7</c:v>
                </c:pt>
                <c:pt idx="14">
                  <c:v>5.0999999999999996</c:v>
                </c:pt>
                <c:pt idx="15" formatCode="General">
                  <c:v>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85312"/>
        <c:axId val="102670720"/>
      </c:lineChart>
      <c:catAx>
        <c:axId val="10228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670720"/>
        <c:crosses val="autoZero"/>
        <c:auto val="1"/>
        <c:lblAlgn val="ctr"/>
        <c:lblOffset val="100"/>
        <c:noMultiLvlLbl val="0"/>
      </c:catAx>
      <c:valAx>
        <c:axId val="102670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02285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Meningococcal </a:t>
            </a:r>
            <a:r>
              <a:rPr lang="en-US" dirty="0" smtClean="0"/>
              <a:t>Disease</a:t>
            </a:r>
            <a:r>
              <a:rPr lang="en-US" baseline="0" dirty="0" smtClean="0"/>
              <a:t> </a:t>
            </a:r>
            <a:r>
              <a:rPr lang="en-US" dirty="0" smtClean="0"/>
              <a:t>Incidence </a:t>
            </a:r>
            <a:r>
              <a:rPr lang="en-US" dirty="0"/>
              <a:t>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'Vaccine Preventable'!$A$45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'Vaccine Preventable'!$B$163:$M$163</c:f>
              <c:numCache>
                <c:formatCode>0.0</c:formatCode>
                <c:ptCount val="12"/>
                <c:pt idx="0">
                  <c:v>0.72199999999999998</c:v>
                </c:pt>
                <c:pt idx="1">
                  <c:v>0.67799999999999994</c:v>
                </c:pt>
                <c:pt idx="2">
                  <c:v>0.57799999999999996</c:v>
                </c:pt>
                <c:pt idx="3">
                  <c:v>0.38200000000000001</c:v>
                </c:pt>
                <c:pt idx="4">
                  <c:v>0.48200000000000004</c:v>
                </c:pt>
                <c:pt idx="5">
                  <c:v>0.46600000000000003</c:v>
                </c:pt>
                <c:pt idx="6">
                  <c:v>0.26</c:v>
                </c:pt>
                <c:pt idx="7">
                  <c:v>0.6</c:v>
                </c:pt>
                <c:pt idx="8">
                  <c:v>0.78</c:v>
                </c:pt>
                <c:pt idx="9">
                  <c:v>0.67999999999999994</c:v>
                </c:pt>
                <c:pt idx="10">
                  <c:v>0.76</c:v>
                </c:pt>
                <c:pt idx="11">
                  <c:v>0.92000000000000015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'Vaccine Preventable'!$A$41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'Vaccine Preventable'!$B$164:$M$164</c:f>
              <c:numCache>
                <c:formatCode>0.0</c:formatCode>
                <c:ptCount val="12"/>
                <c:pt idx="0">
                  <c:v>0.62399999999999989</c:v>
                </c:pt>
                <c:pt idx="1">
                  <c:v>0.5119999999999999</c:v>
                </c:pt>
                <c:pt idx="2">
                  <c:v>0.48799999999999999</c:v>
                </c:pt>
                <c:pt idx="3">
                  <c:v>0.41799999999999998</c:v>
                </c:pt>
                <c:pt idx="4">
                  <c:v>0.35199999999999998</c:v>
                </c:pt>
                <c:pt idx="5">
                  <c:v>0.33600000000000002</c:v>
                </c:pt>
                <c:pt idx="6">
                  <c:v>0.312</c:v>
                </c:pt>
                <c:pt idx="7">
                  <c:v>0.27799999999999997</c:v>
                </c:pt>
                <c:pt idx="8">
                  <c:v>0.26</c:v>
                </c:pt>
                <c:pt idx="9">
                  <c:v>0.22000000000000003</c:v>
                </c:pt>
                <c:pt idx="10">
                  <c:v>0.18</c:v>
                </c:pt>
                <c:pt idx="11">
                  <c:v>0.15999999999999998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97920"/>
        <c:axId val="142899456"/>
      </c:lineChart>
      <c:catAx>
        <c:axId val="142897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2899456"/>
        <c:crosses val="autoZero"/>
        <c:auto val="1"/>
        <c:lblAlgn val="ctr"/>
        <c:lblOffset val="100"/>
        <c:noMultiLvlLbl val="0"/>
      </c:catAx>
      <c:valAx>
        <c:axId val="142899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0"/>
        <c:majorTickMark val="out"/>
        <c:minorTickMark val="none"/>
        <c:tickLblPos val="nextTo"/>
        <c:crossAx val="142897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Meningococcal Incidence Rate per 100,000 Population,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'Vaccine Preventable'!$A$154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7.4792650918635174E-3"/>
                  <c:y val="1.2537978207269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'Vaccine Preventable'!$B$154:$Q$154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General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3.9</c:v>
                </c:pt>
                <c:pt idx="12">
                  <c:v>3.9</c:v>
                </c:pt>
                <c:pt idx="13">
                  <c:v>0</c:v>
                </c:pt>
                <c:pt idx="14">
                  <c:v>0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'Vaccine Preventable'!$A$156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'Vaccine Preventable'!$B$156:$Q$156</c:f>
              <c:numCache>
                <c:formatCode>0.0</c:formatCode>
                <c:ptCount val="16"/>
                <c:pt idx="0">
                  <c:v>4.47</c:v>
                </c:pt>
                <c:pt idx="1">
                  <c:v>0</c:v>
                </c:pt>
                <c:pt idx="2">
                  <c:v>3.77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General">
                  <c:v>0</c:v>
                </c:pt>
                <c:pt idx="8">
                  <c:v>0</c:v>
                </c:pt>
                <c:pt idx="9">
                  <c:v>3.1</c:v>
                </c:pt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General">
                  <c:v>5.9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'Vaccine Preventable'!$A$41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9.0654855643044624E-3"/>
                  <c:y val="-4.0492324823033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'Vaccine Preventable'!$B$159:$Q$159</c:f>
              <c:numCache>
                <c:formatCode>0.0</c:formatCode>
                <c:ptCount val="16"/>
                <c:pt idx="0">
                  <c:v>0.88</c:v>
                </c:pt>
                <c:pt idx="1">
                  <c:v>0.59</c:v>
                </c:pt>
                <c:pt idx="2">
                  <c:v>0.64</c:v>
                </c:pt>
                <c:pt idx="3">
                  <c:v>0.63</c:v>
                </c:pt>
                <c:pt idx="4">
                  <c:v>0.38</c:v>
                </c:pt>
                <c:pt idx="5">
                  <c:v>0.32</c:v>
                </c:pt>
                <c:pt idx="6">
                  <c:v>0.47</c:v>
                </c:pt>
                <c:pt idx="7">
                  <c:v>0.28999999999999998</c:v>
                </c:pt>
                <c:pt idx="8">
                  <c:v>0.3</c:v>
                </c:pt>
                <c:pt idx="9">
                  <c:v>0.3</c:v>
                </c:pt>
                <c:pt idx="10">
                  <c:v>0.2</c:v>
                </c:pt>
                <c:pt idx="11">
                  <c:v>0.3</c:v>
                </c:pt>
                <c:pt idx="12">
                  <c:v>0.2</c:v>
                </c:pt>
                <c:pt idx="13">
                  <c:v>0.1</c:v>
                </c:pt>
                <c:pt idx="14">
                  <c:v>0.1</c:v>
                </c:pt>
                <c:pt idx="15" formatCode="General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64064"/>
        <c:axId val="115164672"/>
      </c:lineChart>
      <c:catAx>
        <c:axId val="11386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164672"/>
        <c:crosses val="autoZero"/>
        <c:auto val="1"/>
        <c:lblAlgn val="ctr"/>
        <c:lblOffset val="100"/>
        <c:noMultiLvlLbl val="0"/>
      </c:catAx>
      <c:valAx>
        <c:axId val="115164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0"/>
        <c:majorTickMark val="out"/>
        <c:minorTickMark val="none"/>
        <c:tickLblPos val="nextTo"/>
        <c:crossAx val="113864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Mumps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'Vaccine Preventable'!$A$45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'Vaccine Preventable'!$B$193:$M$193</c:f>
              <c:numCache>
                <c:formatCode>0.0</c:formatCode>
                <c:ptCount val="12"/>
                <c:pt idx="0">
                  <c:v>9.8000000000000004E-2</c:v>
                </c:pt>
                <c:pt idx="1">
                  <c:v>9.8000000000000004E-2</c:v>
                </c:pt>
                <c:pt idx="2">
                  <c:v>9.8000000000000004E-2</c:v>
                </c:pt>
                <c:pt idx="3">
                  <c:v>4.7679999999999998</c:v>
                </c:pt>
                <c:pt idx="4">
                  <c:v>5.1300000000000008</c:v>
                </c:pt>
                <c:pt idx="5">
                  <c:v>5.1300000000000008</c:v>
                </c:pt>
                <c:pt idx="6">
                  <c:v>5.3900000000000006</c:v>
                </c:pt>
                <c:pt idx="7">
                  <c:v>5.4700000000000006</c:v>
                </c:pt>
                <c:pt idx="8">
                  <c:v>0.79999999999999993</c:v>
                </c:pt>
                <c:pt idx="9">
                  <c:v>0.42000000000000004</c:v>
                </c:pt>
                <c:pt idx="10">
                  <c:v>0.68</c:v>
                </c:pt>
                <c:pt idx="11">
                  <c:v>1.1600000000000001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'Vaccine Preventable'!$A$41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>
                <c:manualLayout>
                  <c:x val="0"/>
                  <c:y val="3.3423177871996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'Vaccine Preventable'!$B$194:$M$194</c:f>
              <c:numCache>
                <c:formatCode>0.0</c:formatCode>
                <c:ptCount val="12"/>
                <c:pt idx="0">
                  <c:v>0.10200000000000001</c:v>
                </c:pt>
                <c:pt idx="1">
                  <c:v>0.1</c:v>
                </c:pt>
                <c:pt idx="2">
                  <c:v>7.3999999999999996E-2</c:v>
                </c:pt>
                <c:pt idx="3">
                  <c:v>0.36199999999999999</c:v>
                </c:pt>
                <c:pt idx="4">
                  <c:v>0.42800000000000005</c:v>
                </c:pt>
                <c:pt idx="5">
                  <c:v>0.44600000000000001</c:v>
                </c:pt>
                <c:pt idx="6">
                  <c:v>0.43600000000000005</c:v>
                </c:pt>
                <c:pt idx="7">
                  <c:v>0.47000000000000008</c:v>
                </c:pt>
                <c:pt idx="8">
                  <c:v>0.2</c:v>
                </c:pt>
                <c:pt idx="9">
                  <c:v>0.14000000000000001</c:v>
                </c:pt>
                <c:pt idx="10">
                  <c:v>0.38</c:v>
                </c:pt>
                <c:pt idx="11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60128"/>
        <c:axId val="142961664"/>
      </c:lineChart>
      <c:catAx>
        <c:axId val="142960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42961664"/>
        <c:crosses val="autoZero"/>
        <c:auto val="1"/>
        <c:lblAlgn val="ctr"/>
        <c:lblOffset val="100"/>
        <c:noMultiLvlLbl val="0"/>
      </c:catAx>
      <c:valAx>
        <c:axId val="1429616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9601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Mumps Incidence Rate per 100,000 Population,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'Vaccine Preventable'!$A$184</c:f>
              <c:strCache>
                <c:ptCount val="1"/>
                <c:pt idx="0">
                  <c:v>Fluvanna</c:v>
                </c:pt>
              </c:strCache>
            </c:strRef>
          </c:tx>
          <c:spPr>
            <a:ln w="571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5.755047945739335E-3"/>
                  <c:y val="2.7689493358784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'Vaccine Preventable'!$B$184:$Q$184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4.04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0</c:v>
                </c:pt>
                <c:pt idx="11">
                  <c:v>3.9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'Vaccine Preventable'!$A$186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'Vaccine Preventable'!$B$186:$Q$186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'Vaccine Preventable'!$A$41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0"/>
                  <c:y val="-2.2815755985047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'Vaccine Preventable'!$B$189:$Q$189</c:f>
              <c:numCache>
                <c:formatCode>0.0</c:formatCode>
                <c:ptCount val="16"/>
                <c:pt idx="0">
                  <c:v>0.16</c:v>
                </c:pt>
                <c:pt idx="1">
                  <c:v>0.16</c:v>
                </c:pt>
                <c:pt idx="2">
                  <c:v>0.11</c:v>
                </c:pt>
                <c:pt idx="3">
                  <c:v>7.0000000000000007E-2</c:v>
                </c:pt>
                <c:pt idx="4" formatCode="0.00">
                  <c:v>0.01</c:v>
                </c:pt>
                <c:pt idx="5">
                  <c:v>0.15</c:v>
                </c:pt>
                <c:pt idx="6" formatCode="0.00">
                  <c:v>0.03</c:v>
                </c:pt>
                <c:pt idx="7">
                  <c:v>1.55</c:v>
                </c:pt>
                <c:pt idx="8">
                  <c:v>0.4</c:v>
                </c:pt>
                <c:pt idx="9">
                  <c:v>0.1</c:v>
                </c:pt>
                <c:pt idx="10">
                  <c:v>0.1</c:v>
                </c:pt>
                <c:pt idx="11">
                  <c:v>0.2</c:v>
                </c:pt>
                <c:pt idx="12">
                  <c:v>0.2</c:v>
                </c:pt>
                <c:pt idx="13">
                  <c:v>0.1</c:v>
                </c:pt>
                <c:pt idx="14">
                  <c:v>1.3</c:v>
                </c:pt>
                <c:pt idx="15" formatCode="General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98720"/>
        <c:axId val="134816896"/>
      </c:lineChart>
      <c:catAx>
        <c:axId val="13479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816896"/>
        <c:crosses val="autoZero"/>
        <c:auto val="1"/>
        <c:lblAlgn val="ctr"/>
        <c:lblOffset val="100"/>
        <c:noMultiLvlLbl val="0"/>
      </c:catAx>
      <c:valAx>
        <c:axId val="134816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34798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Legionellosis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Respiratory!$A$44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Respiratory!$B$44:$M$44</c:f>
              <c:numCache>
                <c:formatCode>0.0</c:formatCode>
                <c:ptCount val="12"/>
                <c:pt idx="0">
                  <c:v>2.6</c:v>
                </c:pt>
                <c:pt idx="1">
                  <c:v>2.2399999999999998</c:v>
                </c:pt>
                <c:pt idx="2">
                  <c:v>2.04</c:v>
                </c:pt>
                <c:pt idx="3">
                  <c:v>2.1</c:v>
                </c:pt>
                <c:pt idx="4">
                  <c:v>2.46</c:v>
                </c:pt>
                <c:pt idx="5">
                  <c:v>1.56</c:v>
                </c:pt>
                <c:pt idx="6">
                  <c:v>1.72</c:v>
                </c:pt>
                <c:pt idx="7">
                  <c:v>2.06</c:v>
                </c:pt>
                <c:pt idx="8">
                  <c:v>1.8800000000000001</c:v>
                </c:pt>
                <c:pt idx="9">
                  <c:v>1.5000000000000002</c:v>
                </c:pt>
                <c:pt idx="10">
                  <c:v>1.32</c:v>
                </c:pt>
                <c:pt idx="11">
                  <c:v>1.2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Respiratory!$A$45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Respiratory!$B$45:$M$45</c:f>
              <c:numCache>
                <c:formatCode>0.0</c:formatCode>
                <c:ptCount val="12"/>
                <c:pt idx="0">
                  <c:v>1.52</c:v>
                </c:pt>
                <c:pt idx="1">
                  <c:v>1.56</c:v>
                </c:pt>
                <c:pt idx="2">
                  <c:v>0.8</c:v>
                </c:pt>
                <c:pt idx="3">
                  <c:v>0.88000000000000012</c:v>
                </c:pt>
                <c:pt idx="4">
                  <c:v>0.94000000000000006</c:v>
                </c:pt>
                <c:pt idx="5">
                  <c:v>0.82000000000000006</c:v>
                </c:pt>
                <c:pt idx="6">
                  <c:v>0.84000000000000008</c:v>
                </c:pt>
                <c:pt idx="7">
                  <c:v>0.9</c:v>
                </c:pt>
                <c:pt idx="8">
                  <c:v>0.96</c:v>
                </c:pt>
                <c:pt idx="9">
                  <c:v>0.98000000000000009</c:v>
                </c:pt>
                <c:pt idx="10">
                  <c:v>1.1000000000000001</c:v>
                </c:pt>
                <c:pt idx="11">
                  <c:v>1.2399999999999998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18240"/>
        <c:axId val="143040512"/>
      </c:lineChart>
      <c:catAx>
        <c:axId val="143018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3040512"/>
        <c:crosses val="autoZero"/>
        <c:auto val="1"/>
        <c:lblAlgn val="ctr"/>
        <c:lblOffset val="100"/>
        <c:noMultiLvlLbl val="0"/>
      </c:catAx>
      <c:valAx>
        <c:axId val="1430405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0"/>
        <c:majorTickMark val="out"/>
        <c:minorTickMark val="none"/>
        <c:tickLblPos val="nextTo"/>
        <c:crossAx val="143018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Legionellosis Incidence Rate per 100,000 Population, 1999-2014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665354330708655E-2"/>
          <c:y val="0.19918594791035735"/>
          <c:w val="0.87833464566929131"/>
          <c:h val="0.55783646274984855"/>
        </c:manualLayout>
      </c:layout>
      <c:lineChart>
        <c:grouping val="standard"/>
        <c:varyColors val="0"/>
        <c:ser>
          <c:idx val="0"/>
          <c:order val="0"/>
          <c:tx>
            <c:strRef>
              <c:f>Respiratory!$A$23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3.8536745406824147E-3"/>
                  <c:y val="8.78463108778060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Respiratory!$B$23:$Q$23</c:f>
              <c:numCache>
                <c:formatCode>0.0</c:formatCode>
                <c:ptCount val="16"/>
                <c:pt idx="0">
                  <c:v>14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8.6999999999999993</c:v>
                </c:pt>
                <c:pt idx="5">
                  <c:v>0</c:v>
                </c:pt>
                <c:pt idx="6">
                  <c:v>0</c:v>
                </c:pt>
                <c:pt idx="7">
                  <c:v>8.1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Respiratory!$A$25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Respiratory!$B$25:$Q$25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7.1</c:v>
                </c:pt>
                <c:pt idx="5">
                  <c:v>0</c:v>
                </c:pt>
                <c:pt idx="6">
                  <c:v>3.5</c:v>
                </c:pt>
                <c:pt idx="7">
                  <c:v>6.7</c:v>
                </c:pt>
                <c:pt idx="8">
                  <c:v>3.2</c:v>
                </c:pt>
                <c:pt idx="9">
                  <c:v>0</c:v>
                </c:pt>
                <c:pt idx="10">
                  <c:v>3.1</c:v>
                </c:pt>
                <c:pt idx="11">
                  <c:v>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General">
                  <c:v>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Respiratory!$A$28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5.6749343832020998E-3"/>
                  <c:y val="-5.217847769028871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Respiratory!$B$28:$Q$28</c:f>
              <c:numCache>
                <c:formatCode>0.0</c:formatCode>
                <c:ptCount val="16"/>
                <c:pt idx="0">
                  <c:v>0.6</c:v>
                </c:pt>
                <c:pt idx="1">
                  <c:v>4.5</c:v>
                </c:pt>
                <c:pt idx="2">
                  <c:v>0.5</c:v>
                </c:pt>
                <c:pt idx="3">
                  <c:v>0.5</c:v>
                </c:pt>
                <c:pt idx="4">
                  <c:v>1.5</c:v>
                </c:pt>
                <c:pt idx="5">
                  <c:v>0.8</c:v>
                </c:pt>
                <c:pt idx="6">
                  <c:v>0.7</c:v>
                </c:pt>
                <c:pt idx="7">
                  <c:v>0.9</c:v>
                </c:pt>
                <c:pt idx="8">
                  <c:v>0.8</c:v>
                </c:pt>
                <c:pt idx="9">
                  <c:v>0.9</c:v>
                </c:pt>
                <c:pt idx="10">
                  <c:v>0.9</c:v>
                </c:pt>
                <c:pt idx="11">
                  <c:v>1</c:v>
                </c:pt>
                <c:pt idx="12">
                  <c:v>1.2</c:v>
                </c:pt>
                <c:pt idx="13">
                  <c:v>0.9</c:v>
                </c:pt>
                <c:pt idx="14">
                  <c:v>1.5</c:v>
                </c:pt>
                <c:pt idx="15">
                  <c:v>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77568"/>
        <c:axId val="134879104"/>
      </c:lineChart>
      <c:catAx>
        <c:axId val="13487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879104"/>
        <c:crosses val="autoZero"/>
        <c:auto val="1"/>
        <c:lblAlgn val="ctr"/>
        <c:lblOffset val="100"/>
        <c:noMultiLvlLbl val="0"/>
      </c:catAx>
      <c:valAx>
        <c:axId val="134879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348775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Tuberculosis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Respiratory!$A$44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Respiratory!$B$85:$M$85</c:f>
              <c:numCache>
                <c:formatCode>0.0</c:formatCode>
                <c:ptCount val="12"/>
                <c:pt idx="0">
                  <c:v>1.8800000000000001</c:v>
                </c:pt>
                <c:pt idx="1">
                  <c:v>2.2600000000000002</c:v>
                </c:pt>
                <c:pt idx="2">
                  <c:v>2.14</c:v>
                </c:pt>
                <c:pt idx="3">
                  <c:v>2.02</c:v>
                </c:pt>
                <c:pt idx="4">
                  <c:v>2</c:v>
                </c:pt>
                <c:pt idx="5">
                  <c:v>1.7</c:v>
                </c:pt>
                <c:pt idx="6">
                  <c:v>2.02</c:v>
                </c:pt>
                <c:pt idx="7">
                  <c:v>2.3199999999999998</c:v>
                </c:pt>
                <c:pt idx="8">
                  <c:v>2.5599999999999996</c:v>
                </c:pt>
                <c:pt idx="9">
                  <c:v>2.54</c:v>
                </c:pt>
                <c:pt idx="10">
                  <c:v>2.8600000000000003</c:v>
                </c:pt>
                <c:pt idx="11">
                  <c:v>2.74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Respiratory!$A$45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Respiratory!$B$86:$M$86</c:f>
              <c:numCache>
                <c:formatCode>0.0</c:formatCode>
                <c:ptCount val="12"/>
                <c:pt idx="0">
                  <c:v>4.42</c:v>
                </c:pt>
                <c:pt idx="1">
                  <c:v>4.32</c:v>
                </c:pt>
                <c:pt idx="2">
                  <c:v>4.46</c:v>
                </c:pt>
                <c:pt idx="3">
                  <c:v>4.4799999999999995</c:v>
                </c:pt>
                <c:pt idx="4">
                  <c:v>4.42</c:v>
                </c:pt>
                <c:pt idx="5">
                  <c:v>4.28</c:v>
                </c:pt>
                <c:pt idx="6">
                  <c:v>4.0999999999999996</c:v>
                </c:pt>
                <c:pt idx="7">
                  <c:v>3.8199999999999994</c:v>
                </c:pt>
                <c:pt idx="8">
                  <c:v>3.5</c:v>
                </c:pt>
                <c:pt idx="9">
                  <c:v>3.28</c:v>
                </c:pt>
                <c:pt idx="10">
                  <c:v>2.96</c:v>
                </c:pt>
                <c:pt idx="11">
                  <c:v>2.74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154752"/>
        <c:axId val="142156544"/>
      </c:lineChart>
      <c:catAx>
        <c:axId val="142154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2156544"/>
        <c:crosses val="autoZero"/>
        <c:auto val="1"/>
        <c:lblAlgn val="ctr"/>
        <c:lblOffset val="100"/>
        <c:noMultiLvlLbl val="0"/>
      </c:catAx>
      <c:valAx>
        <c:axId val="142156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154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Tuberculosis  Incidence Rate per 100,000 Population,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Respiratory!$A$64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0"/>
                  <c:y val="-4.6770858188181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Respiratory!$B$64:$Q$64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4.7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4.04</c:v>
                </c:pt>
                <c:pt idx="8">
                  <c:v>4</c:v>
                </c:pt>
                <c:pt idx="9">
                  <c:v>0</c:v>
                </c:pt>
                <c:pt idx="10">
                  <c:v>7.8</c:v>
                </c:pt>
                <c:pt idx="11">
                  <c:v>3.9</c:v>
                </c:pt>
                <c:pt idx="12">
                  <c:v>7.8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Respiratory!$A$66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Respiratory!$B$66:$Q$66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3.1</c:v>
                </c:pt>
                <c:pt idx="10">
                  <c:v>0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3</c:v>
                </c:pt>
                <c:pt idx="15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Respiratory!$A$28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Respiratory!$B$69:$Q$69</c:f>
              <c:numCache>
                <c:formatCode>0.0</c:formatCode>
                <c:ptCount val="16"/>
                <c:pt idx="0">
                  <c:v>4.9000000000000004</c:v>
                </c:pt>
                <c:pt idx="1">
                  <c:v>4.0999999999999996</c:v>
                </c:pt>
                <c:pt idx="2">
                  <c:v>4.3</c:v>
                </c:pt>
                <c:pt idx="3">
                  <c:v>4.3</c:v>
                </c:pt>
                <c:pt idx="4">
                  <c:v>4.5</c:v>
                </c:pt>
                <c:pt idx="5">
                  <c:v>4.4000000000000004</c:v>
                </c:pt>
                <c:pt idx="6">
                  <c:v>4.8</c:v>
                </c:pt>
                <c:pt idx="7">
                  <c:v>4.4000000000000004</c:v>
                </c:pt>
                <c:pt idx="8">
                  <c:v>4</c:v>
                </c:pt>
                <c:pt idx="9">
                  <c:v>3.8</c:v>
                </c:pt>
                <c:pt idx="10">
                  <c:v>3.5</c:v>
                </c:pt>
                <c:pt idx="11">
                  <c:v>3.4</c:v>
                </c:pt>
                <c:pt idx="12">
                  <c:v>2.8</c:v>
                </c:pt>
                <c:pt idx="13">
                  <c:v>2.9</c:v>
                </c:pt>
                <c:pt idx="14">
                  <c:v>2.2000000000000002</c:v>
                </c:pt>
                <c:pt idx="15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024640"/>
        <c:axId val="135026560"/>
      </c:lineChart>
      <c:catAx>
        <c:axId val="1350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026560"/>
        <c:crosses val="autoZero"/>
        <c:auto val="1"/>
        <c:lblAlgn val="ctr"/>
        <c:lblOffset val="100"/>
        <c:noMultiLvlLbl val="0"/>
      </c:catAx>
      <c:valAx>
        <c:axId val="1350265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35024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Campylobacteriosis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Foodborne!$A$42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>
                <c:manualLayout>
                  <c:x val="-2.9918581605870694E-2"/>
                  <c:y val="6.0754072407615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Foodborne!$B$42:$M$42</c:f>
              <c:numCache>
                <c:formatCode>0.0</c:formatCode>
                <c:ptCount val="12"/>
                <c:pt idx="0">
                  <c:v>13.264000000000001</c:v>
                </c:pt>
                <c:pt idx="1">
                  <c:v>10.920000000000002</c:v>
                </c:pt>
                <c:pt idx="2">
                  <c:v>9.2780000000000005</c:v>
                </c:pt>
                <c:pt idx="3">
                  <c:v>8.0280000000000005</c:v>
                </c:pt>
                <c:pt idx="4">
                  <c:v>6.9179999999999993</c:v>
                </c:pt>
                <c:pt idx="5">
                  <c:v>7.1599999999999993</c:v>
                </c:pt>
                <c:pt idx="6">
                  <c:v>8.1780000000000008</c:v>
                </c:pt>
                <c:pt idx="7">
                  <c:v>9.8559999999999999</c:v>
                </c:pt>
                <c:pt idx="8">
                  <c:v>11.92</c:v>
                </c:pt>
                <c:pt idx="9">
                  <c:v>10.860000000000001</c:v>
                </c:pt>
                <c:pt idx="10">
                  <c:v>9.4</c:v>
                </c:pt>
                <c:pt idx="11">
                  <c:v>7.839999999999999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Foodborne!$A$43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>
                <c:manualLayout>
                  <c:x val="-4.7426071741032368E-2"/>
                  <c:y val="-6.8258787239223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Foodborne!$B$43:$M$43</c:f>
              <c:numCache>
                <c:formatCode>0.0</c:formatCode>
                <c:ptCount val="12"/>
                <c:pt idx="0">
                  <c:v>9.379999999999999</c:v>
                </c:pt>
                <c:pt idx="1">
                  <c:v>9.3039999999999985</c:v>
                </c:pt>
                <c:pt idx="2">
                  <c:v>9.3379999999999992</c:v>
                </c:pt>
                <c:pt idx="3">
                  <c:v>9.484</c:v>
                </c:pt>
                <c:pt idx="4">
                  <c:v>9.3420000000000023</c:v>
                </c:pt>
                <c:pt idx="5">
                  <c:v>8.6939999999999991</c:v>
                </c:pt>
                <c:pt idx="6">
                  <c:v>8.8839999999999986</c:v>
                </c:pt>
                <c:pt idx="7">
                  <c:v>9.2080000000000002</c:v>
                </c:pt>
                <c:pt idx="8">
                  <c:v>9.4599999999999991</c:v>
                </c:pt>
                <c:pt idx="9">
                  <c:v>9.6</c:v>
                </c:pt>
                <c:pt idx="10">
                  <c:v>9.6</c:v>
                </c:pt>
                <c:pt idx="11">
                  <c:v>9.4199999999999982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21312"/>
        <c:axId val="142222848"/>
      </c:lineChart>
      <c:catAx>
        <c:axId val="14222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2222848"/>
        <c:crosses val="autoZero"/>
        <c:auto val="1"/>
        <c:lblAlgn val="ctr"/>
        <c:lblOffset val="100"/>
        <c:noMultiLvlLbl val="0"/>
      </c:catAx>
      <c:valAx>
        <c:axId val="1422228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221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Medicare Beneficiaries with Heart Disease,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'[Prevalence of Selected Chronic Diseases.xlsx]Heart Disease'!$D$22</c:f>
              <c:strCache>
                <c:ptCount val="1"/>
                <c:pt idx="0">
                  <c:v>Percent of Medicare Beneficiaries with Heart Disease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'[Prevalence of Selected Chronic Diseases.xlsx]Heart Disease'!$A$25,'[Prevalence of Selected Chronic Diseases.xlsx]Heart Disease'!$A$27,'[Prevalence of Selected Chronic Diseases.xlsx]Heart Disease'!$A$30:$A$31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'[Prevalence of Selected Chronic Diseases.xlsx]Heart Disease'!$D$25,'[Prevalence of Selected Chronic Diseases.xlsx]Heart Disease'!$D$27,'[Prevalence of Selected Chronic Diseases.xlsx]Heart Disease'!$D$30:$D$31</c:f>
              <c:numCache>
                <c:formatCode>0.00%</c:formatCode>
                <c:ptCount val="4"/>
                <c:pt idx="0">
                  <c:v>0.22170000000000001</c:v>
                </c:pt>
                <c:pt idx="1">
                  <c:v>0.2326</c:v>
                </c:pt>
                <c:pt idx="2">
                  <c:v>0.24679999999999999</c:v>
                </c:pt>
                <c:pt idx="3">
                  <c:v>0.28549999999999998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04576"/>
        <c:axId val="126914560"/>
      </c:barChart>
      <c:catAx>
        <c:axId val="12690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6914560"/>
        <c:crosses val="autoZero"/>
        <c:auto val="1"/>
        <c:lblAlgn val="ctr"/>
        <c:lblOffset val="100"/>
        <c:noMultiLvlLbl val="0"/>
      </c:catAx>
      <c:valAx>
        <c:axId val="1269145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690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Campylobacteriosis Incidence Rate per 100,000 Population, 1999-2014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665354330708655E-2"/>
          <c:y val="0.20229822834645669"/>
          <c:w val="0.88833464566929132"/>
          <c:h val="0.55092765748031491"/>
        </c:manualLayout>
      </c:layout>
      <c:lineChart>
        <c:grouping val="standard"/>
        <c:varyColors val="0"/>
        <c:ser>
          <c:idx val="0"/>
          <c:order val="0"/>
          <c:tx>
            <c:strRef>
              <c:f>Foodborne!$A$23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3.8536745406824147E-3"/>
                  <c:y val="8.78463108778060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Foodborne!$B$23:$Q$23</c:f>
              <c:numCache>
                <c:formatCode>0.0</c:formatCode>
                <c:ptCount val="16"/>
                <c:pt idx="0">
                  <c:v>20.98</c:v>
                </c:pt>
                <c:pt idx="1">
                  <c:v>9.98</c:v>
                </c:pt>
                <c:pt idx="2">
                  <c:v>9.41</c:v>
                </c:pt>
                <c:pt idx="3">
                  <c:v>9.01</c:v>
                </c:pt>
                <c:pt idx="4">
                  <c:v>4.33</c:v>
                </c:pt>
                <c:pt idx="5">
                  <c:v>4.2300000000000004</c:v>
                </c:pt>
                <c:pt idx="6">
                  <c:v>4.2300000000000004</c:v>
                </c:pt>
                <c:pt idx="7">
                  <c:v>4.04</c:v>
                </c:pt>
                <c:pt idx="8">
                  <c:v>8</c:v>
                </c:pt>
                <c:pt idx="9">
                  <c:v>15.8</c:v>
                </c:pt>
                <c:pt idx="10">
                  <c:v>11.7</c:v>
                </c:pt>
                <c:pt idx="11">
                  <c:v>11.7</c:v>
                </c:pt>
                <c:pt idx="12">
                  <c:v>11.7</c:v>
                </c:pt>
                <c:pt idx="13">
                  <c:v>0</c:v>
                </c:pt>
                <c:pt idx="14">
                  <c:v>3.9</c:v>
                </c:pt>
                <c:pt idx="15">
                  <c:v>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Foodborne!$A$25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Foodborne!$B$25:$Q$25</c:f>
              <c:numCache>
                <c:formatCode>0.0</c:formatCode>
                <c:ptCount val="16"/>
                <c:pt idx="0">
                  <c:v>13.41</c:v>
                </c:pt>
                <c:pt idx="1">
                  <c:v>15.61</c:v>
                </c:pt>
                <c:pt idx="2">
                  <c:v>0</c:v>
                </c:pt>
                <c:pt idx="3">
                  <c:v>11.11</c:v>
                </c:pt>
                <c:pt idx="4">
                  <c:v>3.57</c:v>
                </c:pt>
                <c:pt idx="5">
                  <c:v>13.89</c:v>
                </c:pt>
                <c:pt idx="6">
                  <c:v>10.42</c:v>
                </c:pt>
                <c:pt idx="7">
                  <c:v>6.66</c:v>
                </c:pt>
                <c:pt idx="8">
                  <c:v>0</c:v>
                </c:pt>
                <c:pt idx="9">
                  <c:v>15.6</c:v>
                </c:pt>
                <c:pt idx="10">
                  <c:v>18.3</c:v>
                </c:pt>
                <c:pt idx="11">
                  <c:v>6</c:v>
                </c:pt>
                <c:pt idx="12">
                  <c:v>18.100000000000001</c:v>
                </c:pt>
                <c:pt idx="13">
                  <c:v>6</c:v>
                </c:pt>
                <c:pt idx="14">
                  <c:v>6</c:v>
                </c:pt>
                <c:pt idx="15">
                  <c:v>8.8000000000000007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Respiratory!$A$28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Foodborne!$B$28:$Q$28</c:f>
              <c:numCache>
                <c:formatCode>0.0</c:formatCode>
                <c:ptCount val="16"/>
                <c:pt idx="0">
                  <c:v>9.33</c:v>
                </c:pt>
                <c:pt idx="1">
                  <c:v>8.11</c:v>
                </c:pt>
                <c:pt idx="2">
                  <c:v>8.11</c:v>
                </c:pt>
                <c:pt idx="3">
                  <c:v>9.41</c:v>
                </c:pt>
                <c:pt idx="4">
                  <c:v>11.94</c:v>
                </c:pt>
                <c:pt idx="5">
                  <c:v>8.9499999999999993</c:v>
                </c:pt>
                <c:pt idx="6">
                  <c:v>8.2799999999999994</c:v>
                </c:pt>
                <c:pt idx="7">
                  <c:v>8.84</c:v>
                </c:pt>
                <c:pt idx="8">
                  <c:v>8.6999999999999993</c:v>
                </c:pt>
                <c:pt idx="9">
                  <c:v>8.6999999999999993</c:v>
                </c:pt>
                <c:pt idx="10">
                  <c:v>9.9</c:v>
                </c:pt>
                <c:pt idx="11">
                  <c:v>9.9</c:v>
                </c:pt>
                <c:pt idx="12">
                  <c:v>10.1</c:v>
                </c:pt>
                <c:pt idx="13">
                  <c:v>9.4</c:v>
                </c:pt>
                <c:pt idx="14">
                  <c:v>8.6999999999999993</c:v>
                </c:pt>
                <c:pt idx="15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690048"/>
        <c:axId val="171170048"/>
      </c:lineChart>
      <c:catAx>
        <c:axId val="17069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170048"/>
        <c:crosses val="autoZero"/>
        <c:auto val="1"/>
        <c:lblAlgn val="ctr"/>
        <c:lblOffset val="100"/>
        <c:noMultiLvlLbl val="0"/>
      </c:catAx>
      <c:valAx>
        <c:axId val="171170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70690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E. Coli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Foodborne!$A$42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Foodborne!$B$81:$M$81</c:f>
              <c:numCache>
                <c:formatCode>0.0</c:formatCode>
                <c:ptCount val="12"/>
                <c:pt idx="0">
                  <c:v>1.8</c:v>
                </c:pt>
                <c:pt idx="1">
                  <c:v>0.9</c:v>
                </c:pt>
                <c:pt idx="2">
                  <c:v>1.08</c:v>
                </c:pt>
                <c:pt idx="3">
                  <c:v>1.8</c:v>
                </c:pt>
                <c:pt idx="4">
                  <c:v>1.98</c:v>
                </c:pt>
                <c:pt idx="5">
                  <c:v>2.2400000000000002</c:v>
                </c:pt>
                <c:pt idx="6">
                  <c:v>2.74</c:v>
                </c:pt>
                <c:pt idx="7">
                  <c:v>3.12</c:v>
                </c:pt>
                <c:pt idx="8">
                  <c:v>2.7199999999999998</c:v>
                </c:pt>
                <c:pt idx="9">
                  <c:v>2.86</c:v>
                </c:pt>
                <c:pt idx="10">
                  <c:v>2.92</c:v>
                </c:pt>
                <c:pt idx="11">
                  <c:v>2.5599999999999996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Foodborne!$A$43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>
                <c:manualLayout>
                  <c:x val="-4.7426071741032368E-2"/>
                  <c:y val="-6.8258787239223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Foodborne!$B$82:$M$82</c:f>
              <c:numCache>
                <c:formatCode>0.0</c:formatCode>
                <c:ptCount val="12"/>
                <c:pt idx="0">
                  <c:v>0.94000000000000006</c:v>
                </c:pt>
                <c:pt idx="1">
                  <c:v>0.8</c:v>
                </c:pt>
                <c:pt idx="2">
                  <c:v>0.88000000000000012</c:v>
                </c:pt>
                <c:pt idx="3">
                  <c:v>1.1800000000000002</c:v>
                </c:pt>
                <c:pt idx="4">
                  <c:v>1.4200000000000002</c:v>
                </c:pt>
                <c:pt idx="5">
                  <c:v>1.9</c:v>
                </c:pt>
                <c:pt idx="6">
                  <c:v>2.2000000000000002</c:v>
                </c:pt>
                <c:pt idx="7">
                  <c:v>2.2800000000000002</c:v>
                </c:pt>
                <c:pt idx="8">
                  <c:v>2.14</c:v>
                </c:pt>
                <c:pt idx="9">
                  <c:v>1.9</c:v>
                </c:pt>
                <c:pt idx="10">
                  <c:v>1.54</c:v>
                </c:pt>
                <c:pt idx="11">
                  <c:v>1.44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79424"/>
        <c:axId val="142280960"/>
      </c:lineChart>
      <c:catAx>
        <c:axId val="14227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2280960"/>
        <c:crosses val="autoZero"/>
        <c:auto val="1"/>
        <c:lblAlgn val="ctr"/>
        <c:lblOffset val="100"/>
        <c:noMultiLvlLbl val="0"/>
      </c:catAx>
      <c:valAx>
        <c:axId val="142280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22794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E. Coli Incidence Rate per 100,000 Population,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Foodborne!$A$62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3.8536745406824147E-3"/>
                  <c:y val="8.78463108778060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Foodborne!$B$62:$Q$62</c:f>
              <c:numCache>
                <c:formatCode>0.0</c:formatCode>
                <c:ptCount val="16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4.3</c:v>
                </c:pt>
                <c:pt idx="5">
                  <c:v>4.2</c:v>
                </c:pt>
                <c:pt idx="6">
                  <c:v>4.2300000000000004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3.9</c:v>
                </c:pt>
                <c:pt idx="13">
                  <c:v>3.8</c:v>
                </c:pt>
                <c:pt idx="14">
                  <c:v>0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Foodborne!$A$64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Foodborne!$B$64:$Q$64</c:f>
              <c:numCache>
                <c:formatCode>0.0</c:formatCode>
                <c:ptCount val="16"/>
                <c:pt idx="0">
                  <c:v>0</c:v>
                </c:pt>
                <c:pt idx="1">
                  <c:v>3.9</c:v>
                </c:pt>
                <c:pt idx="2">
                  <c:v>3.8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3.47</c:v>
                </c:pt>
                <c:pt idx="7">
                  <c:v>3.33</c:v>
                </c:pt>
                <c:pt idx="8">
                  <c:v>0</c:v>
                </c:pt>
                <c:pt idx="9">
                  <c:v>3.1</c:v>
                </c:pt>
                <c:pt idx="10">
                  <c:v>3.1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Foodborne!$A$67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9.7845144356954166E-3"/>
                  <c:y val="-5.0545931758530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Foodborne!$B$67:$Q$67</c:f>
              <c:numCache>
                <c:formatCode>0.0</c:formatCode>
                <c:ptCount val="16"/>
                <c:pt idx="0">
                  <c:v>1.2</c:v>
                </c:pt>
                <c:pt idx="1">
                  <c:v>1.1000000000000001</c:v>
                </c:pt>
                <c:pt idx="2">
                  <c:v>0.7</c:v>
                </c:pt>
                <c:pt idx="3">
                  <c:v>1</c:v>
                </c:pt>
                <c:pt idx="4">
                  <c:v>0.7</c:v>
                </c:pt>
                <c:pt idx="5">
                  <c:v>0.5</c:v>
                </c:pt>
                <c:pt idx="6">
                  <c:v>1.5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3.1</c:v>
                </c:pt>
                <c:pt idx="10">
                  <c:v>2</c:v>
                </c:pt>
                <c:pt idx="11">
                  <c:v>1.9</c:v>
                </c:pt>
                <c:pt idx="12">
                  <c:v>1.5</c:v>
                </c:pt>
                <c:pt idx="13">
                  <c:v>1</c:v>
                </c:pt>
                <c:pt idx="14">
                  <c:v>1.3</c:v>
                </c:pt>
                <c:pt idx="15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50048"/>
        <c:axId val="162489856"/>
      </c:lineChart>
      <c:catAx>
        <c:axId val="1624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489856"/>
        <c:crosses val="autoZero"/>
        <c:auto val="1"/>
        <c:lblAlgn val="ctr"/>
        <c:lblOffset val="100"/>
        <c:noMultiLvlLbl val="0"/>
      </c:catAx>
      <c:valAx>
        <c:axId val="1624898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62450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Giardiasis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Foodborne!$A$42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Foodborne!$B$120:$M$120</c:f>
              <c:numCache>
                <c:formatCode>0.0</c:formatCode>
                <c:ptCount val="12"/>
                <c:pt idx="0">
                  <c:v>14.620000000000001</c:v>
                </c:pt>
                <c:pt idx="1">
                  <c:v>15.64</c:v>
                </c:pt>
                <c:pt idx="2">
                  <c:v>15.120000000000001</c:v>
                </c:pt>
                <c:pt idx="3">
                  <c:v>14.280000000000001</c:v>
                </c:pt>
                <c:pt idx="4">
                  <c:v>17.579999999999998</c:v>
                </c:pt>
                <c:pt idx="5">
                  <c:v>17.8</c:v>
                </c:pt>
                <c:pt idx="6">
                  <c:v>16.22</c:v>
                </c:pt>
                <c:pt idx="7">
                  <c:v>16.020000000000003</c:v>
                </c:pt>
                <c:pt idx="8">
                  <c:v>13.919999999999998</c:v>
                </c:pt>
                <c:pt idx="9">
                  <c:v>9.4599999999999991</c:v>
                </c:pt>
                <c:pt idx="10">
                  <c:v>8.6399999999999988</c:v>
                </c:pt>
                <c:pt idx="11">
                  <c:v>6.2999999999999989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Foodborne!$A$43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>
                <c:manualLayout>
                  <c:x val="-2.9092782152230972E-2"/>
                  <c:y val="4.8143357080364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Foodborne!$B$121:$M$121</c:f>
              <c:numCache>
                <c:formatCode>0.0</c:formatCode>
                <c:ptCount val="12"/>
                <c:pt idx="0">
                  <c:v>6.0000000000000009</c:v>
                </c:pt>
                <c:pt idx="1">
                  <c:v>6.1400000000000006</c:v>
                </c:pt>
                <c:pt idx="2">
                  <c:v>6.5200000000000005</c:v>
                </c:pt>
                <c:pt idx="3">
                  <c:v>6.7199999999999989</c:v>
                </c:pt>
                <c:pt idx="4">
                  <c:v>7.18</c:v>
                </c:pt>
                <c:pt idx="5">
                  <c:v>7.1400000000000006</c:v>
                </c:pt>
                <c:pt idx="6">
                  <c:v>6.92</c:v>
                </c:pt>
                <c:pt idx="7">
                  <c:v>6.6</c:v>
                </c:pt>
                <c:pt idx="8">
                  <c:v>5.96</c:v>
                </c:pt>
                <c:pt idx="9">
                  <c:v>5.12</c:v>
                </c:pt>
                <c:pt idx="10">
                  <c:v>4.68</c:v>
                </c:pt>
                <c:pt idx="11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28768"/>
        <c:axId val="143330304"/>
      </c:lineChart>
      <c:catAx>
        <c:axId val="143328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43330304"/>
        <c:crosses val="autoZero"/>
        <c:auto val="1"/>
        <c:lblAlgn val="ctr"/>
        <c:lblOffset val="100"/>
        <c:noMultiLvlLbl val="0"/>
      </c:catAx>
      <c:valAx>
        <c:axId val="1433303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33287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Giardiasis Incidence Rate per 100,000 Population, 1999-2014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389246798695614E-2"/>
          <c:y val="0.20229822834645669"/>
          <c:w val="0.88720671279726393"/>
          <c:h val="0.55092765748031491"/>
        </c:manualLayout>
      </c:layout>
      <c:lineChart>
        <c:grouping val="standard"/>
        <c:varyColors val="0"/>
        <c:ser>
          <c:idx val="0"/>
          <c:order val="0"/>
          <c:tx>
            <c:strRef>
              <c:f>Foodborne!$A$101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2.6075896762904636E-2"/>
                  <c:y val="-0.102326844561096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Foodborne!$B$101:$Q$101</c:f>
              <c:numCache>
                <c:formatCode>0.0</c:formatCode>
                <c:ptCount val="16"/>
                <c:pt idx="0">
                  <c:v>0</c:v>
                </c:pt>
                <c:pt idx="1">
                  <c:v>10</c:v>
                </c:pt>
                <c:pt idx="2">
                  <c:v>18.8</c:v>
                </c:pt>
                <c:pt idx="3">
                  <c:v>4.5</c:v>
                </c:pt>
                <c:pt idx="4">
                  <c:v>0</c:v>
                </c:pt>
                <c:pt idx="5">
                  <c:v>0</c:v>
                </c:pt>
                <c:pt idx="6">
                  <c:v>16.899999999999999</c:v>
                </c:pt>
                <c:pt idx="7">
                  <c:v>16.600000000000001</c:v>
                </c:pt>
                <c:pt idx="8">
                  <c:v>8</c:v>
                </c:pt>
                <c:pt idx="9">
                  <c:v>0</c:v>
                </c:pt>
                <c:pt idx="10">
                  <c:v>0</c:v>
                </c:pt>
                <c:pt idx="11">
                  <c:v>7.8</c:v>
                </c:pt>
                <c:pt idx="12">
                  <c:v>0</c:v>
                </c:pt>
                <c:pt idx="13">
                  <c:v>0</c:v>
                </c:pt>
                <c:pt idx="14">
                  <c:v>3.9</c:v>
                </c:pt>
                <c:pt idx="15" formatCode="General">
                  <c:v>11.5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Foodborne!$A$103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6.6793923486836871E-3"/>
                  <c:y val="1.832041502624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Foodborne!$B$103:$Q$103</c:f>
              <c:numCache>
                <c:formatCode>0.0</c:formatCode>
                <c:ptCount val="16"/>
                <c:pt idx="0">
                  <c:v>4.5</c:v>
                </c:pt>
                <c:pt idx="1">
                  <c:v>39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1.3</c:v>
                </c:pt>
                <c:pt idx="6">
                  <c:v>3.5</c:v>
                </c:pt>
                <c:pt idx="7">
                  <c:v>6.66</c:v>
                </c:pt>
                <c:pt idx="8">
                  <c:v>9.6</c:v>
                </c:pt>
                <c:pt idx="9">
                  <c:v>6.3</c:v>
                </c:pt>
                <c:pt idx="10">
                  <c:v>12.2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9</c:v>
                </c:pt>
                <c:pt idx="15">
                  <c:v>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Foodborne!$A$67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3.3670033670033669E-3"/>
                  <c:y val="-2.6041666666666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Foodborne!$B$106:$Q$106</c:f>
              <c:numCache>
                <c:formatCode>0.0</c:formatCode>
                <c:ptCount val="16"/>
                <c:pt idx="0">
                  <c:v>6.9</c:v>
                </c:pt>
                <c:pt idx="1">
                  <c:v>6.2</c:v>
                </c:pt>
                <c:pt idx="2">
                  <c:v>5.8</c:v>
                </c:pt>
                <c:pt idx="3">
                  <c:v>5.3</c:v>
                </c:pt>
                <c:pt idx="4">
                  <c:v>5.8</c:v>
                </c:pt>
                <c:pt idx="5">
                  <c:v>7.6</c:v>
                </c:pt>
                <c:pt idx="6">
                  <c:v>8.1</c:v>
                </c:pt>
                <c:pt idx="7">
                  <c:v>6.8</c:v>
                </c:pt>
                <c:pt idx="8">
                  <c:v>7.6</c:v>
                </c:pt>
                <c:pt idx="9">
                  <c:v>5.6</c:v>
                </c:pt>
                <c:pt idx="10">
                  <c:v>6.5</c:v>
                </c:pt>
                <c:pt idx="11">
                  <c:v>6.5</c:v>
                </c:pt>
                <c:pt idx="12">
                  <c:v>3.6</c:v>
                </c:pt>
                <c:pt idx="13">
                  <c:v>3.4</c:v>
                </c:pt>
                <c:pt idx="14">
                  <c:v>3.4</c:v>
                </c:pt>
                <c:pt idx="15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06560"/>
        <c:axId val="146135296"/>
      </c:lineChart>
      <c:catAx>
        <c:axId val="1355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135296"/>
        <c:crosses val="autoZero"/>
        <c:auto val="1"/>
        <c:lblAlgn val="ctr"/>
        <c:lblOffset val="100"/>
        <c:noMultiLvlLbl val="0"/>
      </c:catAx>
      <c:valAx>
        <c:axId val="146135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355065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Salmonellosis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Foodborne!$A$42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Foodborne!$B$159:$M$159</c:f>
              <c:numCache>
                <c:formatCode>0.0</c:formatCode>
                <c:ptCount val="12"/>
                <c:pt idx="0">
                  <c:v>17.619999999999997</c:v>
                </c:pt>
                <c:pt idx="1">
                  <c:v>17.940000000000001</c:v>
                </c:pt>
                <c:pt idx="2">
                  <c:v>16.2</c:v>
                </c:pt>
                <c:pt idx="3">
                  <c:v>15.839999999999998</c:v>
                </c:pt>
                <c:pt idx="4">
                  <c:v>16.18</c:v>
                </c:pt>
                <c:pt idx="5">
                  <c:v>17.36</c:v>
                </c:pt>
                <c:pt idx="6">
                  <c:v>14.919999999999998</c:v>
                </c:pt>
                <c:pt idx="7">
                  <c:v>15.020000000000001</c:v>
                </c:pt>
                <c:pt idx="8">
                  <c:v>16.22</c:v>
                </c:pt>
                <c:pt idx="9">
                  <c:v>15.840000000000003</c:v>
                </c:pt>
                <c:pt idx="10">
                  <c:v>13.279999999999998</c:v>
                </c:pt>
                <c:pt idx="11">
                  <c:v>15.579999999999998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Foodborne!$A$43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>
                <c:manualLayout>
                  <c:x val="-3.0759405074365705E-2"/>
                  <c:y val="5.8294764001957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Foodborne!$B$160:$M$160</c:f>
              <c:numCache>
                <c:formatCode>0.0</c:formatCode>
                <c:ptCount val="12"/>
                <c:pt idx="0">
                  <c:v>17.12</c:v>
                </c:pt>
                <c:pt idx="1">
                  <c:v>16.639999999999997</c:v>
                </c:pt>
                <c:pt idx="2">
                  <c:v>16.899999999999999</c:v>
                </c:pt>
                <c:pt idx="3">
                  <c:v>15.98</c:v>
                </c:pt>
                <c:pt idx="4">
                  <c:v>15.74</c:v>
                </c:pt>
                <c:pt idx="5">
                  <c:v>15.579999999999998</c:v>
                </c:pt>
                <c:pt idx="6">
                  <c:v>15.120000000000001</c:v>
                </c:pt>
                <c:pt idx="7">
                  <c:v>15.060000000000002</c:v>
                </c:pt>
                <c:pt idx="8">
                  <c:v>15.2</c:v>
                </c:pt>
                <c:pt idx="9">
                  <c:v>14.76</c:v>
                </c:pt>
                <c:pt idx="10">
                  <c:v>14.3</c:v>
                </c:pt>
                <c:pt idx="11">
                  <c:v>14.260000000000002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66400"/>
        <c:axId val="143388672"/>
      </c:lineChart>
      <c:catAx>
        <c:axId val="14336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3388672"/>
        <c:crosses val="autoZero"/>
        <c:auto val="1"/>
        <c:lblAlgn val="ctr"/>
        <c:lblOffset val="100"/>
        <c:noMultiLvlLbl val="0"/>
      </c:catAx>
      <c:valAx>
        <c:axId val="143388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3366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Salmonellosis Incidence Rate per 100,000 Population, 1999-2014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665354330708655E-2"/>
          <c:y val="0.20229822834645669"/>
          <c:w val="0.86833464566929131"/>
          <c:h val="0.55092765748031491"/>
        </c:manualLayout>
      </c:layout>
      <c:lineChart>
        <c:grouping val="standard"/>
        <c:varyColors val="0"/>
        <c:ser>
          <c:idx val="0"/>
          <c:order val="0"/>
          <c:tx>
            <c:strRef>
              <c:f>Foodborne!$A$128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4.2742519685039247E-2"/>
                  <c:y val="5.9131397637795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Foodborne!$B$140:$Q$140</c:f>
              <c:numCache>
                <c:formatCode>0.0</c:formatCode>
                <c:ptCount val="16"/>
                <c:pt idx="0">
                  <c:v>49</c:v>
                </c:pt>
                <c:pt idx="1">
                  <c:v>29.9</c:v>
                </c:pt>
                <c:pt idx="2">
                  <c:v>56.5</c:v>
                </c:pt>
                <c:pt idx="3">
                  <c:v>8.4</c:v>
                </c:pt>
                <c:pt idx="4">
                  <c:v>17.3</c:v>
                </c:pt>
                <c:pt idx="5">
                  <c:v>21.2</c:v>
                </c:pt>
                <c:pt idx="6">
                  <c:v>8.5</c:v>
                </c:pt>
                <c:pt idx="7">
                  <c:v>8.08</c:v>
                </c:pt>
                <c:pt idx="8">
                  <c:v>4</c:v>
                </c:pt>
                <c:pt idx="9">
                  <c:v>23.7</c:v>
                </c:pt>
                <c:pt idx="10">
                  <c:v>0</c:v>
                </c:pt>
                <c:pt idx="11">
                  <c:v>23.3</c:v>
                </c:pt>
                <c:pt idx="12">
                  <c:v>31.1</c:v>
                </c:pt>
                <c:pt idx="13">
                  <c:v>3.8</c:v>
                </c:pt>
                <c:pt idx="14">
                  <c:v>11.6</c:v>
                </c:pt>
                <c:pt idx="15" formatCode="General">
                  <c:v>11.5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Foodborne!$A$142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Foodborne!$B$142:$Q$142</c:f>
              <c:numCache>
                <c:formatCode>0.0</c:formatCode>
                <c:ptCount val="16"/>
                <c:pt idx="0">
                  <c:v>13.41</c:v>
                </c:pt>
                <c:pt idx="1">
                  <c:v>27.3</c:v>
                </c:pt>
                <c:pt idx="2">
                  <c:v>33.9</c:v>
                </c:pt>
                <c:pt idx="3">
                  <c:v>22.2</c:v>
                </c:pt>
                <c:pt idx="4">
                  <c:v>10.7</c:v>
                </c:pt>
                <c:pt idx="5">
                  <c:v>3.5</c:v>
                </c:pt>
                <c:pt idx="6">
                  <c:v>6.9</c:v>
                </c:pt>
                <c:pt idx="7">
                  <c:v>23.3</c:v>
                </c:pt>
                <c:pt idx="8">
                  <c:v>16</c:v>
                </c:pt>
                <c:pt idx="9">
                  <c:v>31.3</c:v>
                </c:pt>
                <c:pt idx="10">
                  <c:v>3.1</c:v>
                </c:pt>
                <c:pt idx="11">
                  <c:v>9.1</c:v>
                </c:pt>
                <c:pt idx="12">
                  <c:v>39.200000000000003</c:v>
                </c:pt>
                <c:pt idx="13">
                  <c:v>9</c:v>
                </c:pt>
                <c:pt idx="14">
                  <c:v>17.899999999999999</c:v>
                </c:pt>
                <c:pt idx="15" formatCode="General">
                  <c:v>14.7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Foodborne!$A$67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0"/>
                  <c:y val="-1.853674540682414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Foodborne!$B$145:$Q$145</c:f>
              <c:numCache>
                <c:formatCode>0.0</c:formatCode>
                <c:ptCount val="16"/>
                <c:pt idx="0">
                  <c:v>18.8</c:v>
                </c:pt>
                <c:pt idx="1">
                  <c:v>14.4</c:v>
                </c:pt>
                <c:pt idx="2">
                  <c:v>19</c:v>
                </c:pt>
                <c:pt idx="3">
                  <c:v>17.5</c:v>
                </c:pt>
                <c:pt idx="4">
                  <c:v>15.9</c:v>
                </c:pt>
                <c:pt idx="5">
                  <c:v>16.399999999999999</c:v>
                </c:pt>
                <c:pt idx="6">
                  <c:v>15.7</c:v>
                </c:pt>
                <c:pt idx="7">
                  <c:v>14.4</c:v>
                </c:pt>
                <c:pt idx="8">
                  <c:v>16.3</c:v>
                </c:pt>
                <c:pt idx="9">
                  <c:v>15.1</c:v>
                </c:pt>
                <c:pt idx="10">
                  <c:v>14.1</c:v>
                </c:pt>
                <c:pt idx="11">
                  <c:v>15.4</c:v>
                </c:pt>
                <c:pt idx="12">
                  <c:v>15.1</c:v>
                </c:pt>
                <c:pt idx="13">
                  <c:v>14.1</c:v>
                </c:pt>
                <c:pt idx="14">
                  <c:v>12.8</c:v>
                </c:pt>
                <c:pt idx="15" formatCode="General">
                  <c:v>13.9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90048"/>
        <c:axId val="152291584"/>
      </c:lineChart>
      <c:catAx>
        <c:axId val="15229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291584"/>
        <c:crosses val="autoZero"/>
        <c:auto val="1"/>
        <c:lblAlgn val="ctr"/>
        <c:lblOffset val="100"/>
        <c:noMultiLvlLbl val="0"/>
      </c:catAx>
      <c:valAx>
        <c:axId val="152291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52290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Shigellosis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Foodborne!$A$42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Foodborne!$B$199:$M$199</c:f>
              <c:numCache>
                <c:formatCode>0.0</c:formatCode>
                <c:ptCount val="12"/>
                <c:pt idx="0">
                  <c:v>1.6939999999999997</c:v>
                </c:pt>
                <c:pt idx="1">
                  <c:v>1.35</c:v>
                </c:pt>
                <c:pt idx="2">
                  <c:v>1.4460000000000002</c:v>
                </c:pt>
                <c:pt idx="3">
                  <c:v>1.532</c:v>
                </c:pt>
                <c:pt idx="4">
                  <c:v>0.95199999999999996</c:v>
                </c:pt>
                <c:pt idx="5">
                  <c:v>0.83599999999999997</c:v>
                </c:pt>
                <c:pt idx="6">
                  <c:v>1.36</c:v>
                </c:pt>
                <c:pt idx="7">
                  <c:v>1.264</c:v>
                </c:pt>
                <c:pt idx="8">
                  <c:v>1.08</c:v>
                </c:pt>
                <c:pt idx="9">
                  <c:v>1.24</c:v>
                </c:pt>
                <c:pt idx="10">
                  <c:v>0.88000000000000012</c:v>
                </c:pt>
                <c:pt idx="11">
                  <c:v>1.34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Foodborne!$A$43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>
                <c:manualLayout>
                  <c:x val="-3.0759405074365705E-2"/>
                  <c:y val="5.8294764001957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Foodborne!$B$200:$M$200</c:f>
              <c:numCache>
                <c:formatCode>0.0</c:formatCode>
                <c:ptCount val="12"/>
                <c:pt idx="0">
                  <c:v>8.0120000000000005</c:v>
                </c:pt>
                <c:pt idx="1">
                  <c:v>8.0620000000000012</c:v>
                </c:pt>
                <c:pt idx="2">
                  <c:v>7.1219999999999999</c:v>
                </c:pt>
                <c:pt idx="3">
                  <c:v>5.258</c:v>
                </c:pt>
                <c:pt idx="4">
                  <c:v>2.8680000000000003</c:v>
                </c:pt>
                <c:pt idx="5">
                  <c:v>2.4460000000000002</c:v>
                </c:pt>
                <c:pt idx="6">
                  <c:v>2.4980000000000002</c:v>
                </c:pt>
                <c:pt idx="7">
                  <c:v>2.4980000000000002</c:v>
                </c:pt>
                <c:pt idx="8">
                  <c:v>2.4400000000000004</c:v>
                </c:pt>
                <c:pt idx="9">
                  <c:v>2.14</c:v>
                </c:pt>
                <c:pt idx="10">
                  <c:v>1.6199999999999999</c:v>
                </c:pt>
                <c:pt idx="11">
                  <c:v>1.64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32704"/>
        <c:axId val="143442688"/>
      </c:lineChart>
      <c:catAx>
        <c:axId val="143432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43442688"/>
        <c:crosses val="autoZero"/>
        <c:auto val="1"/>
        <c:lblAlgn val="ctr"/>
        <c:lblOffset val="100"/>
        <c:noMultiLvlLbl val="0"/>
      </c:catAx>
      <c:valAx>
        <c:axId val="1434426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3432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Shigellosis Incidence Rate per 100,000 Population, 1999-2014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0955796367038276E-2"/>
          <c:y val="0.20229822834645669"/>
          <c:w val="0.88944024323692217"/>
          <c:h val="0.55092765748031491"/>
        </c:manualLayout>
      </c:layout>
      <c:lineChart>
        <c:grouping val="standard"/>
        <c:varyColors val="0"/>
        <c:ser>
          <c:idx val="0"/>
          <c:order val="0"/>
          <c:tx>
            <c:strRef>
              <c:f>Foodborne!$A$190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5.2772796964735847E-3"/>
                  <c:y val="-3.36860236220472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Foodborne!$B$190:$Q$190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Foodborne!$A$192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Foodborne!$B$192:$Q$192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3.57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General">
                  <c:v>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Foodborne!$A$67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3.2683662066994102E-3"/>
                  <c:y val="-7.99786745406824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Foodborne!$B$195:$Q$195</c:f>
              <c:numCache>
                <c:formatCode>0.0</c:formatCode>
                <c:ptCount val="16"/>
                <c:pt idx="0">
                  <c:v>1.99</c:v>
                </c:pt>
                <c:pt idx="1">
                  <c:v>6.5</c:v>
                </c:pt>
                <c:pt idx="2">
                  <c:v>10.91</c:v>
                </c:pt>
                <c:pt idx="3">
                  <c:v>14.55</c:v>
                </c:pt>
                <c:pt idx="4">
                  <c:v>6.11</c:v>
                </c:pt>
                <c:pt idx="5">
                  <c:v>2.2400000000000002</c:v>
                </c:pt>
                <c:pt idx="6">
                  <c:v>1.8</c:v>
                </c:pt>
                <c:pt idx="7">
                  <c:v>1.59</c:v>
                </c:pt>
                <c:pt idx="8">
                  <c:v>2.6</c:v>
                </c:pt>
                <c:pt idx="9">
                  <c:v>4</c:v>
                </c:pt>
                <c:pt idx="10">
                  <c:v>2.5</c:v>
                </c:pt>
                <c:pt idx="11">
                  <c:v>1.8</c:v>
                </c:pt>
                <c:pt idx="12">
                  <c:v>1.3</c:v>
                </c:pt>
                <c:pt idx="13">
                  <c:v>1.1000000000000001</c:v>
                </c:pt>
                <c:pt idx="14">
                  <c:v>1.4</c:v>
                </c:pt>
                <c:pt idx="15" formatCode="General">
                  <c:v>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71360"/>
        <c:axId val="100233600"/>
      </c:lineChart>
      <c:catAx>
        <c:axId val="9987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233600"/>
        <c:crosses val="autoZero"/>
        <c:auto val="1"/>
        <c:lblAlgn val="ctr"/>
        <c:lblOffset val="100"/>
        <c:noMultiLvlLbl val="0"/>
      </c:catAx>
      <c:valAx>
        <c:axId val="1002336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99871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Rocky Mountain Spotted Fever (Spotted Fever Rickettsiosis) 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Vector!$A$46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Vector!$B$46:$M$46</c:f>
              <c:numCache>
                <c:formatCode>0.0</c:formatCode>
                <c:ptCount val="12"/>
                <c:pt idx="0">
                  <c:v>0.7</c:v>
                </c:pt>
                <c:pt idx="1">
                  <c:v>0.66999999999999993</c:v>
                </c:pt>
                <c:pt idx="2">
                  <c:v>0.95599999999999985</c:v>
                </c:pt>
                <c:pt idx="3">
                  <c:v>0.95</c:v>
                </c:pt>
                <c:pt idx="4">
                  <c:v>1.49</c:v>
                </c:pt>
                <c:pt idx="5">
                  <c:v>1.468</c:v>
                </c:pt>
                <c:pt idx="6">
                  <c:v>1.9780000000000002</c:v>
                </c:pt>
                <c:pt idx="7">
                  <c:v>3.2520000000000002</c:v>
                </c:pt>
                <c:pt idx="8">
                  <c:v>5.38</c:v>
                </c:pt>
                <c:pt idx="9">
                  <c:v>7.4599999999999991</c:v>
                </c:pt>
                <c:pt idx="10">
                  <c:v>9.02</c:v>
                </c:pt>
                <c:pt idx="11">
                  <c:v>10.14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Vector!$A$47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>
                <c:manualLayout>
                  <c:x val="-3.0759405074365705E-2"/>
                  <c:y val="5.8294764001957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Vector!$B$47:$M$47</c:f>
              <c:numCache>
                <c:formatCode>0.0</c:formatCode>
                <c:ptCount val="12"/>
                <c:pt idx="0">
                  <c:v>0.4</c:v>
                </c:pt>
                <c:pt idx="1">
                  <c:v>0.45800000000000002</c:v>
                </c:pt>
                <c:pt idx="2">
                  <c:v>0.76200000000000001</c:v>
                </c:pt>
                <c:pt idx="3">
                  <c:v>0.95199999999999996</c:v>
                </c:pt>
                <c:pt idx="4">
                  <c:v>1.1539999999999999</c:v>
                </c:pt>
                <c:pt idx="5">
                  <c:v>1.4620000000000002</c:v>
                </c:pt>
                <c:pt idx="6">
                  <c:v>1.4860000000000002</c:v>
                </c:pt>
                <c:pt idx="7">
                  <c:v>1.522</c:v>
                </c:pt>
                <c:pt idx="8">
                  <c:v>1.8</c:v>
                </c:pt>
                <c:pt idx="9">
                  <c:v>2.62</c:v>
                </c:pt>
                <c:pt idx="10">
                  <c:v>3.0800000000000005</c:v>
                </c:pt>
                <c:pt idx="11">
                  <c:v>3.84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91072"/>
        <c:axId val="143492608"/>
      </c:lineChart>
      <c:catAx>
        <c:axId val="143491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43492608"/>
        <c:crosses val="autoZero"/>
        <c:auto val="1"/>
        <c:lblAlgn val="ctr"/>
        <c:lblOffset val="100"/>
        <c:noMultiLvlLbl val="0"/>
      </c:catAx>
      <c:valAx>
        <c:axId val="1434926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3491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Hypertension!$D$4</c:f>
              <c:strCache>
                <c:ptCount val="1"/>
                <c:pt idx="0">
                  <c:v>Percent of Adults Age 18 Years &amp; Older with Hypertension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(Hypertension!$A$7,Hypertension!$A$9,Hypertension!$A$11:$A$13)</c:f>
              <c:strCache>
                <c:ptCount val="5"/>
                <c:pt idx="0">
                  <c:v>Fluvanna</c:v>
                </c:pt>
                <c:pt idx="1">
                  <c:v>Louisa</c:v>
                </c:pt>
                <c:pt idx="2">
                  <c:v>TJHD</c:v>
                </c:pt>
                <c:pt idx="3">
                  <c:v>VA</c:v>
                </c:pt>
                <c:pt idx="4">
                  <c:v>US</c:v>
                </c:pt>
              </c:strCache>
            </c:strRef>
          </c:cat>
          <c:val>
            <c:numRef>
              <c:f>(Hypertension!$D$7,Hypertension!$D$9,Hypertension!$D$11:$D$13)</c:f>
              <c:numCache>
                <c:formatCode>0.0%</c:formatCode>
                <c:ptCount val="5"/>
                <c:pt idx="0">
                  <c:v>0</c:v>
                </c:pt>
                <c:pt idx="1">
                  <c:v>0.20899999999999999</c:v>
                </c:pt>
                <c:pt idx="2">
                  <c:v>0.23080000000000001</c:v>
                </c:pt>
                <c:pt idx="3">
                  <c:v>0.27700000000000002</c:v>
                </c:pt>
                <c:pt idx="4">
                  <c:v>0.28160000000000002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631936"/>
        <c:axId val="126633472"/>
      </c:barChart>
      <c:catAx>
        <c:axId val="126631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26633472"/>
        <c:crosses val="autoZero"/>
        <c:auto val="1"/>
        <c:lblAlgn val="ctr"/>
        <c:lblOffset val="100"/>
        <c:noMultiLvlLbl val="0"/>
      </c:catAx>
      <c:valAx>
        <c:axId val="1266334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663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Rocky Mountain Spotted Fever (Spotted Fever Rickettsiosis) Incidence Rate per 100,000 Population, 1999-2014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389246798695614E-2"/>
          <c:y val="0.27125656167979001"/>
          <c:w val="0.8973077228982741"/>
          <c:h val="0.48196932414698163"/>
        </c:manualLayout>
      </c:layout>
      <c:lineChart>
        <c:grouping val="standard"/>
        <c:varyColors val="0"/>
        <c:ser>
          <c:idx val="0"/>
          <c:order val="0"/>
          <c:tx>
            <c:strRef>
              <c:f>Vector!$A$25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9.240833532172114E-3"/>
                  <c:y val="-3.7222769028871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Vector!$B$25:$Q$25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4.7</c:v>
                </c:pt>
                <c:pt idx="3">
                  <c:v>0</c:v>
                </c:pt>
                <c:pt idx="4">
                  <c:v>4.33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 formatCode="General">
                  <c:v>11.7</c:v>
                </c:pt>
                <c:pt idx="12">
                  <c:v>19.5</c:v>
                </c:pt>
                <c:pt idx="13">
                  <c:v>11.5</c:v>
                </c:pt>
                <c:pt idx="14">
                  <c:v>30.8</c:v>
                </c:pt>
                <c:pt idx="15" formatCode="General">
                  <c:v>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Vector!$A$27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Vector!$B$27:$Q$27</c:f>
              <c:numCache>
                <c:formatCode>0.0</c:formatCode>
                <c:ptCount val="16"/>
                <c:pt idx="0">
                  <c:v>4.47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6.94</c:v>
                </c:pt>
                <c:pt idx="7">
                  <c:v>0</c:v>
                </c:pt>
                <c:pt idx="8">
                  <c:v>0</c:v>
                </c:pt>
                <c:pt idx="9">
                  <c:v>3.1</c:v>
                </c:pt>
                <c:pt idx="10">
                  <c:v>3.1</c:v>
                </c:pt>
                <c:pt idx="11" formatCode="General">
                  <c:v>0</c:v>
                </c:pt>
                <c:pt idx="12">
                  <c:v>6</c:v>
                </c:pt>
                <c:pt idx="13">
                  <c:v>24</c:v>
                </c:pt>
                <c:pt idx="14">
                  <c:v>26.9</c:v>
                </c:pt>
                <c:pt idx="15" formatCode="General">
                  <c:v>20.6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Vector!$A$30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0"/>
                  <c:y val="-1.853674540682414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Vector!$B$30:$Q$30</c:f>
              <c:numCache>
                <c:formatCode>0.0</c:formatCode>
                <c:ptCount val="16"/>
                <c:pt idx="0">
                  <c:v>0.28999999999999998</c:v>
                </c:pt>
                <c:pt idx="1">
                  <c:v>0.1</c:v>
                </c:pt>
                <c:pt idx="2">
                  <c:v>0.56000000000000005</c:v>
                </c:pt>
                <c:pt idx="3">
                  <c:v>0.59</c:v>
                </c:pt>
                <c:pt idx="4">
                  <c:v>0.46</c:v>
                </c:pt>
                <c:pt idx="5">
                  <c:v>0.57999999999999996</c:v>
                </c:pt>
                <c:pt idx="6">
                  <c:v>1.62</c:v>
                </c:pt>
                <c:pt idx="7">
                  <c:v>1.51</c:v>
                </c:pt>
                <c:pt idx="8">
                  <c:v>1.6</c:v>
                </c:pt>
                <c:pt idx="9">
                  <c:v>2</c:v>
                </c:pt>
                <c:pt idx="10">
                  <c:v>0.7</c:v>
                </c:pt>
                <c:pt idx="11" formatCode="General">
                  <c:v>1.8</c:v>
                </c:pt>
                <c:pt idx="12">
                  <c:v>2.9</c:v>
                </c:pt>
                <c:pt idx="13">
                  <c:v>5.7</c:v>
                </c:pt>
                <c:pt idx="14">
                  <c:v>4.3</c:v>
                </c:pt>
                <c:pt idx="15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12544"/>
        <c:axId val="174616960"/>
      </c:lineChart>
      <c:catAx>
        <c:axId val="17281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616960"/>
        <c:crosses val="autoZero"/>
        <c:auto val="1"/>
        <c:lblAlgn val="ctr"/>
        <c:lblOffset val="100"/>
        <c:noMultiLvlLbl val="0"/>
      </c:catAx>
      <c:valAx>
        <c:axId val="174616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72812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Lyme Disease 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Vector!$A$46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Vector!$B$87:$M$87</c:f>
              <c:numCache>
                <c:formatCode>0.0</c:formatCode>
                <c:ptCount val="12"/>
                <c:pt idx="0">
                  <c:v>2.5599999999999996</c:v>
                </c:pt>
                <c:pt idx="1">
                  <c:v>3.5800000000000005</c:v>
                </c:pt>
                <c:pt idx="2">
                  <c:v>3.4800000000000004</c:v>
                </c:pt>
                <c:pt idx="3">
                  <c:v>3.34</c:v>
                </c:pt>
                <c:pt idx="4">
                  <c:v>2.9</c:v>
                </c:pt>
                <c:pt idx="5">
                  <c:v>5.0200000000000005</c:v>
                </c:pt>
                <c:pt idx="6">
                  <c:v>9.5</c:v>
                </c:pt>
                <c:pt idx="7">
                  <c:v>16.259999999999998</c:v>
                </c:pt>
                <c:pt idx="8">
                  <c:v>22.380000000000003</c:v>
                </c:pt>
                <c:pt idx="9">
                  <c:v>26.46</c:v>
                </c:pt>
                <c:pt idx="10">
                  <c:v>28.8</c:v>
                </c:pt>
                <c:pt idx="11">
                  <c:v>28.72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Vector!$A$47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>
                <c:manualLayout>
                  <c:x val="-3.0759405074365705E-2"/>
                  <c:y val="5.8294764001957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Vector!$B$88:$M$88</c:f>
              <c:numCache>
                <c:formatCode>0.0</c:formatCode>
                <c:ptCount val="12"/>
                <c:pt idx="0">
                  <c:v>2.4800000000000004</c:v>
                </c:pt>
                <c:pt idx="1">
                  <c:v>2.7</c:v>
                </c:pt>
                <c:pt idx="2">
                  <c:v>3.0200000000000005</c:v>
                </c:pt>
                <c:pt idx="3">
                  <c:v>3.5200000000000005</c:v>
                </c:pt>
                <c:pt idx="4">
                  <c:v>5.3</c:v>
                </c:pt>
                <c:pt idx="5">
                  <c:v>7.18</c:v>
                </c:pt>
                <c:pt idx="6">
                  <c:v>8.9400000000000013</c:v>
                </c:pt>
                <c:pt idx="7">
                  <c:v>11.36</c:v>
                </c:pt>
                <c:pt idx="8">
                  <c:v>12.979999999999999</c:v>
                </c:pt>
                <c:pt idx="9">
                  <c:v>13.219999999999999</c:v>
                </c:pt>
                <c:pt idx="10">
                  <c:v>14</c:v>
                </c:pt>
                <c:pt idx="11">
                  <c:v>14.919999999999998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18816"/>
        <c:axId val="143620352"/>
      </c:lineChart>
      <c:catAx>
        <c:axId val="143618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43620352"/>
        <c:crosses val="autoZero"/>
        <c:auto val="1"/>
        <c:lblAlgn val="ctr"/>
        <c:lblOffset val="100"/>
        <c:noMultiLvlLbl val="0"/>
      </c:catAx>
      <c:valAx>
        <c:axId val="1436203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36188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Lyme Disease Incidence Rate per 100,000 Population,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Vector!$A$66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1.274251968503937E-2"/>
                  <c:y val="-5.1044821320411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Vector!$B$66:$Q$66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4.7</c:v>
                </c:pt>
                <c:pt idx="3">
                  <c:v>4.5</c:v>
                </c:pt>
                <c:pt idx="4">
                  <c:v>0</c:v>
                </c:pt>
                <c:pt idx="5">
                  <c:v>12.7</c:v>
                </c:pt>
                <c:pt idx="6">
                  <c:v>4.2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19.600000000000001</c:v>
                </c:pt>
                <c:pt idx="11">
                  <c:v>7.8</c:v>
                </c:pt>
                <c:pt idx="12">
                  <c:v>7.8</c:v>
                </c:pt>
                <c:pt idx="13">
                  <c:v>11.5</c:v>
                </c:pt>
                <c:pt idx="14">
                  <c:v>27</c:v>
                </c:pt>
                <c:pt idx="15" formatCode="General">
                  <c:v>30.8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Vector!$A$68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Vector!$B$68:$Q$68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</c:v>
                </c:pt>
                <c:pt idx="4">
                  <c:v>0</c:v>
                </c:pt>
                <c:pt idx="5">
                  <c:v>6.9</c:v>
                </c:pt>
                <c:pt idx="6">
                  <c:v>0</c:v>
                </c:pt>
                <c:pt idx="7">
                  <c:v>0</c:v>
                </c:pt>
                <c:pt idx="8">
                  <c:v>3.2</c:v>
                </c:pt>
                <c:pt idx="9">
                  <c:v>3.1</c:v>
                </c:pt>
                <c:pt idx="10">
                  <c:v>0</c:v>
                </c:pt>
                <c:pt idx="11">
                  <c:v>18.100000000000001</c:v>
                </c:pt>
                <c:pt idx="12">
                  <c:v>27.1</c:v>
                </c:pt>
                <c:pt idx="13">
                  <c:v>12</c:v>
                </c:pt>
                <c:pt idx="14">
                  <c:v>15</c:v>
                </c:pt>
                <c:pt idx="15" formatCode="General">
                  <c:v>20.6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Vector!$A$30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2.4784339457567806E-2"/>
                  <c:y val="5.9710557013706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Vector!$B$71:$Q$71</c:f>
              <c:numCache>
                <c:formatCode>0.0</c:formatCode>
                <c:ptCount val="16"/>
                <c:pt idx="0">
                  <c:v>1.8</c:v>
                </c:pt>
                <c:pt idx="1">
                  <c:v>2.1</c:v>
                </c:pt>
                <c:pt idx="2">
                  <c:v>2.2000000000000002</c:v>
                </c:pt>
                <c:pt idx="3">
                  <c:v>3.6</c:v>
                </c:pt>
                <c:pt idx="4">
                  <c:v>2.7</c:v>
                </c:pt>
                <c:pt idx="5">
                  <c:v>2.9</c:v>
                </c:pt>
                <c:pt idx="6">
                  <c:v>3.7</c:v>
                </c:pt>
                <c:pt idx="7">
                  <c:v>4.7</c:v>
                </c:pt>
                <c:pt idx="8">
                  <c:v>12.5</c:v>
                </c:pt>
                <c:pt idx="9">
                  <c:v>12.1</c:v>
                </c:pt>
                <c:pt idx="10">
                  <c:v>11.7</c:v>
                </c:pt>
                <c:pt idx="11">
                  <c:v>15.8</c:v>
                </c:pt>
                <c:pt idx="12">
                  <c:v>12.8</c:v>
                </c:pt>
                <c:pt idx="13">
                  <c:v>13.7</c:v>
                </c:pt>
                <c:pt idx="14">
                  <c:v>16</c:v>
                </c:pt>
                <c:pt idx="15" formatCode="General">
                  <c:v>16.3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61216"/>
        <c:axId val="180120192"/>
      </c:lineChart>
      <c:catAx>
        <c:axId val="17996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120192"/>
        <c:crosses val="autoZero"/>
        <c:auto val="1"/>
        <c:lblAlgn val="ctr"/>
        <c:lblOffset val="100"/>
        <c:noMultiLvlLbl val="0"/>
      </c:catAx>
      <c:valAx>
        <c:axId val="180120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79961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Malaria Disease  Incidence Rate per 100,000 Population,  5 Year Rolling Averages,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Vector!$A$46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Vector!$B$147:$M$147</c:f>
              <c:numCache>
                <c:formatCode>0.0</c:formatCode>
                <c:ptCount val="12"/>
                <c:pt idx="0">
                  <c:v>1.3960000000000001</c:v>
                </c:pt>
                <c:pt idx="1">
                  <c:v>1.462</c:v>
                </c:pt>
                <c:pt idx="2">
                  <c:v>1.3579999999999999</c:v>
                </c:pt>
                <c:pt idx="3">
                  <c:v>1.1540000000000001</c:v>
                </c:pt>
                <c:pt idx="4">
                  <c:v>0.93399999999999994</c:v>
                </c:pt>
                <c:pt idx="5">
                  <c:v>1.014</c:v>
                </c:pt>
                <c:pt idx="6">
                  <c:v>0.90800000000000003</c:v>
                </c:pt>
                <c:pt idx="7">
                  <c:v>0.99199999999999999</c:v>
                </c:pt>
                <c:pt idx="8">
                  <c:v>0.9</c:v>
                </c:pt>
                <c:pt idx="9">
                  <c:v>0.78</c:v>
                </c:pt>
                <c:pt idx="10">
                  <c:v>0.96</c:v>
                </c:pt>
                <c:pt idx="11">
                  <c:v>0.8620000000000001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Vector!$A$47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1"/>
              <c:layout>
                <c:manualLayout>
                  <c:x val="-3.0759405074365705E-2"/>
                  <c:y val="5.8294764001957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'Vaccine Preventable'!$B$44:$M$44</c:f>
              <c:strCache>
                <c:ptCount val="12"/>
                <c:pt idx="0">
                  <c:v>1999-2003</c:v>
                </c:pt>
                <c:pt idx="1">
                  <c:v>2000-2004</c:v>
                </c:pt>
                <c:pt idx="2">
                  <c:v>2001-2005</c:v>
                </c:pt>
                <c:pt idx="3">
                  <c:v>2002-2006</c:v>
                </c:pt>
                <c:pt idx="4">
                  <c:v>2003-2007</c:v>
                </c:pt>
                <c:pt idx="5">
                  <c:v>2004-2008</c:v>
                </c:pt>
                <c:pt idx="6">
                  <c:v>2005-2009</c:v>
                </c:pt>
                <c:pt idx="7">
                  <c:v>2006-2010</c:v>
                </c:pt>
                <c:pt idx="8">
                  <c:v>2007-2011</c:v>
                </c:pt>
                <c:pt idx="9">
                  <c:v>2008-2012</c:v>
                </c:pt>
                <c:pt idx="10">
                  <c:v>2009-2013</c:v>
                </c:pt>
                <c:pt idx="11">
                  <c:v>2010-2014</c:v>
                </c:pt>
              </c:strCache>
            </c:strRef>
          </c:cat>
          <c:val>
            <c:numRef>
              <c:f>Vector!$B$148:$M$148</c:f>
              <c:numCache>
                <c:formatCode>0.0</c:formatCode>
                <c:ptCount val="12"/>
                <c:pt idx="0">
                  <c:v>0.78800000000000003</c:v>
                </c:pt>
                <c:pt idx="1">
                  <c:v>0.72399999999999998</c:v>
                </c:pt>
                <c:pt idx="2">
                  <c:v>0.68599999999999994</c:v>
                </c:pt>
                <c:pt idx="3">
                  <c:v>0.68199999999999994</c:v>
                </c:pt>
                <c:pt idx="4">
                  <c:v>0.76400000000000001</c:v>
                </c:pt>
                <c:pt idx="5">
                  <c:v>0.72199999999999998</c:v>
                </c:pt>
                <c:pt idx="6">
                  <c:v>0.72399999999999998</c:v>
                </c:pt>
                <c:pt idx="7">
                  <c:v>0.76600000000000001</c:v>
                </c:pt>
                <c:pt idx="8">
                  <c:v>0.82</c:v>
                </c:pt>
                <c:pt idx="9">
                  <c:v>0.8</c:v>
                </c:pt>
                <c:pt idx="10">
                  <c:v>0.8600000000000001</c:v>
                </c:pt>
                <c:pt idx="11">
                  <c:v>0.88000000000000012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76928"/>
        <c:axId val="143678464"/>
      </c:lineChart>
      <c:catAx>
        <c:axId val="14367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43678464"/>
        <c:crosses val="autoZero"/>
        <c:auto val="1"/>
        <c:lblAlgn val="ctr"/>
        <c:lblOffset val="100"/>
        <c:noMultiLvlLbl val="0"/>
      </c:catAx>
      <c:valAx>
        <c:axId val="143678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0"/>
        <c:majorTickMark val="out"/>
        <c:minorTickMark val="none"/>
        <c:tickLblPos val="nextTo"/>
        <c:crossAx val="143676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Malaria Disease Incidence Rate per 100,000 Population, 1999-2014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Vector!$A$138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>
                <c:manualLayout>
                  <c:x val="-2.4409186351706035E-2"/>
                  <c:y val="-3.2014435695538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Vector!$B$138:$Q$138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Vector!$A$140</c:f>
              <c:strCache>
                <c:ptCount val="1"/>
                <c:pt idx="0">
                  <c:v>Louisa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Vector!$B$140:$Q$140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General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Vector!$A$30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'Vaccine Preventable'!$B$20:$Q$20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Vector!$B$143:$Q$143</c:f>
              <c:numCache>
                <c:formatCode>0.0</c:formatCode>
                <c:ptCount val="16"/>
                <c:pt idx="0">
                  <c:v>1.1100000000000001</c:v>
                </c:pt>
                <c:pt idx="1">
                  <c:v>0.78</c:v>
                </c:pt>
                <c:pt idx="2">
                  <c:v>0.75</c:v>
                </c:pt>
                <c:pt idx="3">
                  <c:v>0.49</c:v>
                </c:pt>
                <c:pt idx="4">
                  <c:v>0.81</c:v>
                </c:pt>
                <c:pt idx="5">
                  <c:v>0.79</c:v>
                </c:pt>
                <c:pt idx="6">
                  <c:v>0.59</c:v>
                </c:pt>
                <c:pt idx="7">
                  <c:v>0.73</c:v>
                </c:pt>
                <c:pt idx="8">
                  <c:v>0.9</c:v>
                </c:pt>
                <c:pt idx="9">
                  <c:v>0.6</c:v>
                </c:pt>
                <c:pt idx="10">
                  <c:v>0.8</c:v>
                </c:pt>
                <c:pt idx="11">
                  <c:v>0.8</c:v>
                </c:pt>
                <c:pt idx="12">
                  <c:v>1</c:v>
                </c:pt>
                <c:pt idx="13">
                  <c:v>0.8</c:v>
                </c:pt>
                <c:pt idx="14">
                  <c:v>0.9</c:v>
                </c:pt>
                <c:pt idx="15" formatCode="General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02368"/>
        <c:axId val="180778112"/>
      </c:lineChart>
      <c:catAx>
        <c:axId val="18060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778112"/>
        <c:crosses val="autoZero"/>
        <c:auto val="1"/>
        <c:lblAlgn val="ctr"/>
        <c:lblOffset val="100"/>
        <c:noMultiLvlLbl val="0"/>
      </c:catAx>
      <c:valAx>
        <c:axId val="180778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0"/>
        <c:majorTickMark val="out"/>
        <c:minorTickMark val="none"/>
        <c:tickLblPos val="nextTo"/>
        <c:crossAx val="180602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Standardized Infection Ratios (SIRs), 2014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'HAIs VA vs US'!$A$6</c:f>
              <c:strCache>
                <c:ptCount val="1"/>
                <c:pt idx="0">
                  <c:v>VA</c:v>
                </c:pt>
              </c:strCache>
            </c:strRef>
          </c:tx>
          <c:spPr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'HAIs VA vs US'!$B$5:$G$5</c:f>
              <c:strCache>
                <c:ptCount val="6"/>
                <c:pt idx="0">
                  <c:v>Central line-associated bloodstream infections (CLABSI)</c:v>
                </c:pt>
                <c:pt idx="1">
                  <c:v>Catheter-associated urinary tract infections (CAUTI)</c:v>
                </c:pt>
                <c:pt idx="2">
                  <c:v>Surgical site infections (SSI) following colon surgery</c:v>
                </c:pt>
                <c:pt idx="3">
                  <c:v>Surgical site infections (SSI) following abdominal hysterectomy surgery</c:v>
                </c:pt>
                <c:pt idx="4">
                  <c:v>Hospital-onset methicillin-resistant Staphylococcus aureus (MRSA) bacteremia</c:v>
                </c:pt>
                <c:pt idx="5">
                  <c:v>Hospital-onset Clostridium difficile infection (CDI)</c:v>
                </c:pt>
              </c:strCache>
            </c:strRef>
          </c:cat>
          <c:val>
            <c:numRef>
              <c:f>'HAIs VA vs US'!$B$6:$G$6</c:f>
              <c:numCache>
                <c:formatCode>General</c:formatCode>
                <c:ptCount val="6"/>
                <c:pt idx="0">
                  <c:v>0.39100000000000001</c:v>
                </c:pt>
                <c:pt idx="1">
                  <c:v>0.96699999999999997</c:v>
                </c:pt>
                <c:pt idx="2">
                  <c:v>1.02</c:v>
                </c:pt>
                <c:pt idx="3">
                  <c:v>0.81100000000000005</c:v>
                </c:pt>
                <c:pt idx="4">
                  <c:v>0.84</c:v>
                </c:pt>
                <c:pt idx="5">
                  <c:v>0.99099999999999999</c:v>
                </c:pt>
              </c:numCache>
            </c:numRef>
          </c:val>
        </c:ser>
        <c:ser>
          <c:idx val="1"/>
          <c:order val="1"/>
          <c:tx>
            <c:strRef>
              <c:f>'HAIs VA vs US'!$A$7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'HAIs VA vs US'!$B$7:$G$7</c:f>
              <c:numCache>
                <c:formatCode>0.00</c:formatCode>
                <c:ptCount val="6"/>
                <c:pt idx="0" formatCode="General">
                  <c:v>0.495</c:v>
                </c:pt>
                <c:pt idx="1">
                  <c:v>1</c:v>
                </c:pt>
                <c:pt idx="2" formatCode="General">
                  <c:v>0.97599999999999998</c:v>
                </c:pt>
                <c:pt idx="3" formatCode="General">
                  <c:v>0.82499999999999996</c:v>
                </c:pt>
                <c:pt idx="4" formatCode="General">
                  <c:v>0.86799999999999999</c:v>
                </c:pt>
                <c:pt idx="5" formatCode="General">
                  <c:v>0.92400000000000004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726464"/>
        <c:axId val="143728000"/>
      </c:barChart>
      <c:catAx>
        <c:axId val="143726464"/>
        <c:scaling>
          <c:orientation val="minMax"/>
        </c:scaling>
        <c:delete val="0"/>
        <c:axPos val="l"/>
        <c:majorTickMark val="out"/>
        <c:minorTickMark val="none"/>
        <c:tickLblPos val="nextTo"/>
        <c:crossAx val="143728000"/>
        <c:crosses val="autoZero"/>
        <c:auto val="1"/>
        <c:lblAlgn val="ctr"/>
        <c:lblOffset val="100"/>
        <c:noMultiLvlLbl val="0"/>
      </c:catAx>
      <c:valAx>
        <c:axId val="1437280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3726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Change in Standardized Infection Rations (SIRs) between 2013 &amp; 2014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'HAIs VA vs US'!$A$6</c:f>
              <c:strCache>
                <c:ptCount val="1"/>
                <c:pt idx="0">
                  <c:v>VA</c:v>
                </c:pt>
              </c:strCache>
            </c:strRef>
          </c:tx>
          <c:spPr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'HAIs VA vs US'!$B$5:$G$5</c:f>
              <c:strCache>
                <c:ptCount val="6"/>
                <c:pt idx="0">
                  <c:v>Central line-associated bloodstream infections (CLABSI)</c:v>
                </c:pt>
                <c:pt idx="1">
                  <c:v>Catheter-associated urinary tract infections (CAUTI)</c:v>
                </c:pt>
                <c:pt idx="2">
                  <c:v>Surgical site infections (SSI) following colon surgery</c:v>
                </c:pt>
                <c:pt idx="3">
                  <c:v>Surgical site infections (SSI) following abdominal hysterectomy surgery</c:v>
                </c:pt>
                <c:pt idx="4">
                  <c:v>Hospital-onset methicillin-resistant Staphylococcus aureus (MRSA) bacteremia</c:v>
                </c:pt>
                <c:pt idx="5">
                  <c:v>Hospital-onset Clostridium difficile infection (CDI)</c:v>
                </c:pt>
              </c:strCache>
            </c:strRef>
          </c:cat>
          <c:val>
            <c:numRef>
              <c:f>'HAIs VA vs US'!$B$18:$G$18</c:f>
              <c:numCache>
                <c:formatCode>0%</c:formatCode>
                <c:ptCount val="6"/>
                <c:pt idx="0">
                  <c:v>-0.22</c:v>
                </c:pt>
                <c:pt idx="1">
                  <c:v>-7.0000000000000007E-2</c:v>
                </c:pt>
                <c:pt idx="2">
                  <c:v>0.12</c:v>
                </c:pt>
                <c:pt idx="3">
                  <c:v>0</c:v>
                </c:pt>
                <c:pt idx="4">
                  <c:v>-0.05</c:v>
                </c:pt>
                <c:pt idx="5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'HAIs VA vs US'!$A$7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'HAIs VA vs US'!$B$19:$G$19</c:f>
              <c:numCache>
                <c:formatCode>0%</c:formatCode>
                <c:ptCount val="6"/>
                <c:pt idx="0">
                  <c:v>-0.08</c:v>
                </c:pt>
                <c:pt idx="1">
                  <c:v>-0.05</c:v>
                </c:pt>
                <c:pt idx="2">
                  <c:v>0.05</c:v>
                </c:pt>
                <c:pt idx="3">
                  <c:v>-0.05</c:v>
                </c:pt>
                <c:pt idx="4">
                  <c:v>-0.04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776000"/>
        <c:axId val="143130624"/>
      </c:barChart>
      <c:catAx>
        <c:axId val="143776000"/>
        <c:scaling>
          <c:orientation val="minMax"/>
        </c:scaling>
        <c:delete val="1"/>
        <c:axPos val="l"/>
        <c:majorTickMark val="out"/>
        <c:minorTickMark val="none"/>
        <c:tickLblPos val="nextTo"/>
        <c:crossAx val="143130624"/>
        <c:crosses val="autoZero"/>
        <c:auto val="1"/>
        <c:lblAlgn val="ctr"/>
        <c:lblOffset val="100"/>
        <c:noMultiLvlLbl val="0"/>
      </c:catAx>
      <c:valAx>
        <c:axId val="1431306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43776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MRSA Infections that were resistant out of those tested in VA, 2011-14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'All HAIs 11-14'!$A$5</c:f>
              <c:strCache>
                <c:ptCount val="1"/>
                <c:pt idx="0">
                  <c:v>MRSA</c:v>
                </c:pt>
              </c:strCache>
            </c:strRef>
          </c:tx>
          <c:spPr>
            <a:ln w="38100"/>
          </c:spPr>
          <c:marker>
            <c:spPr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'All HAIs 11-14'!$B$4:$E$4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'All HAIs 11-14'!$B$5:$E$5</c:f>
              <c:numCache>
                <c:formatCode>General</c:formatCode>
                <c:ptCount val="4"/>
                <c:pt idx="0">
                  <c:v>47.6</c:v>
                </c:pt>
                <c:pt idx="1">
                  <c:v>47.7</c:v>
                </c:pt>
                <c:pt idx="2">
                  <c:v>50.9</c:v>
                </c:pt>
                <c:pt idx="3">
                  <c:v>54.4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'All HAIs 11-14'!$A$10</c:f>
              <c:strCache>
                <c:ptCount val="1"/>
                <c:pt idx="0">
                  <c:v>CA-MRSA</c:v>
                </c:pt>
              </c:strCache>
            </c:strRef>
          </c:tx>
          <c:spPr>
            <a:ln w="38100"/>
          </c:spPr>
          <c:marker>
            <c:spPr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'All HAIs 11-14'!$B$4:$E$4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'All HAIs 11-14'!$B$10:$E$10</c:f>
              <c:numCache>
                <c:formatCode>General</c:formatCode>
                <c:ptCount val="4"/>
                <c:pt idx="0">
                  <c:v>11.5</c:v>
                </c:pt>
                <c:pt idx="1">
                  <c:v>19.100000000000001</c:v>
                </c:pt>
                <c:pt idx="2">
                  <c:v>11.9</c:v>
                </c:pt>
                <c:pt idx="3">
                  <c:v>26.2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74752"/>
        <c:axId val="143276288"/>
      </c:lineChart>
      <c:catAx>
        <c:axId val="14327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276288"/>
        <c:crosses val="autoZero"/>
        <c:auto val="1"/>
        <c:lblAlgn val="ctr"/>
        <c:lblOffset val="100"/>
        <c:noMultiLvlLbl val="0"/>
      </c:catAx>
      <c:valAx>
        <c:axId val="1432762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(%)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0.362342225878481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3274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Multi-Drug Resistant HAIs out of those tested by type of bacteria in VA, 2011-14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'All HAIs 11-14'!$A$19</c:f>
              <c:strCache>
                <c:ptCount val="1"/>
                <c:pt idx="0">
                  <c:v>Enterobacter spp. MDR</c:v>
                </c:pt>
              </c:strCache>
            </c:strRef>
          </c:tx>
          <c:spPr>
            <a:ln w="38100"/>
          </c:spPr>
          <c:marker>
            <c:spPr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2"/>
              <c:layout>
                <c:manualLayout>
                  <c:x val="-2.5194444444444443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666666666667685E-3"/>
                  <c:y val="9.25925925925925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'All HAIs 11-14'!$B$4:$E$4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'All HAIs 11-14'!$B$19:$E$19</c:f>
              <c:numCache>
                <c:formatCode>General</c:formatCode>
                <c:ptCount val="4"/>
                <c:pt idx="0">
                  <c:v>10.3</c:v>
                </c:pt>
                <c:pt idx="1">
                  <c:v>3.8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'All HAIs 11-14'!$A$23</c:f>
              <c:strCache>
                <c:ptCount val="1"/>
                <c:pt idx="0">
                  <c:v>E.coli MDR</c:v>
                </c:pt>
              </c:strCache>
            </c:strRef>
          </c:tx>
          <c:spPr>
            <a:ln w="38100"/>
          </c:spPr>
          <c:marker>
            <c:spPr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'All HAIs 11-14'!$B$4:$E$4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'All HAIs 11-14'!$B$23:$E$23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</c:v>
                </c:pt>
                <c:pt idx="2">
                  <c:v>5.5</c:v>
                </c:pt>
                <c:pt idx="3">
                  <c:v>5.2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'All HAIs 11-14'!$A$26</c:f>
              <c:strCache>
                <c:ptCount val="1"/>
                <c:pt idx="0">
                  <c:v>Klebsiella spp. MDR</c:v>
                </c:pt>
              </c:strCache>
            </c:strRef>
          </c:tx>
          <c:spPr>
            <a:ln w="38100"/>
          </c:spPr>
          <c:marker>
            <c:spPr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2"/>
              <c:layout>
                <c:manualLayout>
                  <c:x val="-2.3125546806649169E-3"/>
                  <c:y val="-1.436351706036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'All HAIs 11-14'!$B$26:$E$26</c:f>
              <c:numCache>
                <c:formatCode>General</c:formatCode>
                <c:ptCount val="4"/>
                <c:pt idx="0">
                  <c:v>12.4</c:v>
                </c:pt>
                <c:pt idx="1">
                  <c:v>7.6</c:v>
                </c:pt>
                <c:pt idx="2">
                  <c:v>9.3000000000000007</c:v>
                </c:pt>
                <c:pt idx="3">
                  <c:v>12.5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'All HAIs 11-14'!$A$33</c:f>
              <c:strCache>
                <c:ptCount val="1"/>
                <c:pt idx="0">
                  <c:v>P. aeruginosa MDR</c:v>
                </c:pt>
              </c:strCache>
            </c:strRef>
          </c:tx>
          <c:spPr>
            <a:ln w="38100"/>
          </c:spPr>
          <c:marker>
            <c:symbol val="diamond"/>
            <c:size val="7"/>
            <c:spPr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4444444444444446E-2"/>
                  <c:y val="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6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444444444446E-2"/>
                  <c:y val="-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'All HAIs 11-14'!$B$33:$E$33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5</c:v>
                </c:pt>
                <c:pt idx="2">
                  <c:v>9.8000000000000007</c:v>
                </c:pt>
                <c:pt idx="3">
                  <c:v>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21888"/>
        <c:axId val="143223424"/>
      </c:lineChart>
      <c:catAx>
        <c:axId val="14322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223424"/>
        <c:crosses val="autoZero"/>
        <c:auto val="1"/>
        <c:lblAlgn val="ctr"/>
        <c:lblOffset val="100"/>
        <c:noMultiLvlLbl val="0"/>
      </c:catAx>
      <c:valAx>
        <c:axId val="143223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(%)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69307378244386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3221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Injury Hospitalizations by Cause in TJHD (All Intents), 2003-13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4975052493438326"/>
          <c:y val="0.14930584925175167"/>
          <c:w val="0.41514120734908139"/>
          <c:h val="0.74273693955412823"/>
        </c:manualLayout>
      </c:layout>
      <c:barChart>
        <c:barDir val="bar"/>
        <c:grouping val="clustered"/>
        <c:varyColors val="0"/>
        <c:ser>
          <c:idx val="1"/>
          <c:order val="0"/>
          <c:tx>
            <c:v>TJHD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1"/>
              <c:layout>
                <c:manualLayout>
                  <c:x val="-3.3333333333333333E-2"/>
                  <c:y val="-3.0912898041594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'By Cause'!$U$6:$U$17</c:f>
              <c:strCache>
                <c:ptCount val="12"/>
                <c:pt idx="0">
                  <c:v>Drowning/Submersion or Suffocation</c:v>
                </c:pt>
                <c:pt idx="1">
                  <c:v>Machinery</c:v>
                </c:pt>
                <c:pt idx="2">
                  <c:v>Bites/Stings</c:v>
                </c:pt>
                <c:pt idx="3">
                  <c:v>Firearm</c:v>
                </c:pt>
                <c:pt idx="4">
                  <c:v>Overexertion</c:v>
                </c:pt>
                <c:pt idx="5">
                  <c:v>Fire/Flame or Hot Object/Substance</c:v>
                </c:pt>
                <c:pt idx="6">
                  <c:v>Cut/Pierce</c:v>
                </c:pt>
                <c:pt idx="7">
                  <c:v>Stuck by, against</c:v>
                </c:pt>
                <c:pt idx="8">
                  <c:v>Other/ Unspecified</c:v>
                </c:pt>
                <c:pt idx="9">
                  <c:v>Poisoning</c:v>
                </c:pt>
                <c:pt idx="10">
                  <c:v>Motor Vehicles/ Other Transport Crashes</c:v>
                </c:pt>
                <c:pt idx="11">
                  <c:v>Falls</c:v>
                </c:pt>
              </c:strCache>
            </c:strRef>
          </c:cat>
          <c:val>
            <c:numRef>
              <c:f>'By Cause'!$W$6:$W$17</c:f>
              <c:numCache>
                <c:formatCode>0.0%</c:formatCode>
                <c:ptCount val="12"/>
                <c:pt idx="0">
                  <c:v>4.2775665399239545E-3</c:v>
                </c:pt>
                <c:pt idx="1">
                  <c:v>5.9885931558935363E-3</c:v>
                </c:pt>
                <c:pt idx="2">
                  <c:v>8.6501901140684408E-3</c:v>
                </c:pt>
                <c:pt idx="3">
                  <c:v>1.064638783269962E-2</c:v>
                </c:pt>
                <c:pt idx="4">
                  <c:v>1.2167300380228136E-2</c:v>
                </c:pt>
                <c:pt idx="5">
                  <c:v>1.4163498098859315E-2</c:v>
                </c:pt>
                <c:pt idx="6">
                  <c:v>1.7110266159695818E-2</c:v>
                </c:pt>
                <c:pt idx="7">
                  <c:v>3.2129277566539924E-2</c:v>
                </c:pt>
                <c:pt idx="8">
                  <c:v>5.038022813688213E-2</c:v>
                </c:pt>
                <c:pt idx="9">
                  <c:v>0.14239543726235743</c:v>
                </c:pt>
                <c:pt idx="10">
                  <c:v>0.22157794676806084</c:v>
                </c:pt>
                <c:pt idx="11">
                  <c:v>0.48051330798479086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12256"/>
        <c:axId val="143786368"/>
      </c:barChart>
      <c:catAx>
        <c:axId val="144112256"/>
        <c:scaling>
          <c:orientation val="minMax"/>
        </c:scaling>
        <c:delete val="0"/>
        <c:axPos val="l"/>
        <c:majorTickMark val="out"/>
        <c:minorTickMark val="none"/>
        <c:tickLblPos val="nextTo"/>
        <c:crossAx val="143786368"/>
        <c:crosses val="autoZero"/>
        <c:auto val="1"/>
        <c:lblAlgn val="ctr"/>
        <c:lblOffset val="100"/>
        <c:noMultiLvlLbl val="0"/>
      </c:catAx>
      <c:valAx>
        <c:axId val="143786368"/>
        <c:scaling>
          <c:orientation val="minMax"/>
          <c:max val="0.5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411225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Hypertension!$D$17</c:f>
              <c:strCache>
                <c:ptCount val="1"/>
                <c:pt idx="0">
                  <c:v>Percent of Medicare Beneficiaries with Hypertension, 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(Hypertension!$A$20,Hypertension!$A$22,Hypertension!$A$25:$A$26)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(Hypertension!$D$20,Hypertension!$D$22,Hypertension!$D$25:$D$26)</c:f>
              <c:numCache>
                <c:formatCode>0.00%</c:formatCode>
                <c:ptCount val="4"/>
                <c:pt idx="0">
                  <c:v>0.57150000000000001</c:v>
                </c:pt>
                <c:pt idx="1">
                  <c:v>0.5302</c:v>
                </c:pt>
                <c:pt idx="2">
                  <c:v>0.57140000000000002</c:v>
                </c:pt>
                <c:pt idx="3">
                  <c:v>0.55489999999999995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703872"/>
        <c:axId val="126709760"/>
      </c:barChart>
      <c:catAx>
        <c:axId val="12670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6709760"/>
        <c:crosses val="autoZero"/>
        <c:auto val="1"/>
        <c:lblAlgn val="ctr"/>
        <c:lblOffset val="100"/>
        <c:noMultiLvlLbl val="0"/>
      </c:catAx>
      <c:valAx>
        <c:axId val="126709760"/>
        <c:scaling>
          <c:orientation val="minMax"/>
          <c:max val="0.5800000000000000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670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Unintentional Injury Hospitalizations by Cause in TJHD, 2003-13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4641714628720736"/>
          <c:y val="0.14929662710071689"/>
          <c:w val="0.49485352447535985"/>
          <c:h val="0.7427461119598856"/>
        </c:manualLayout>
      </c:layout>
      <c:barChart>
        <c:barDir val="bar"/>
        <c:grouping val="clustered"/>
        <c:varyColors val="0"/>
        <c:ser>
          <c:idx val="1"/>
          <c:order val="0"/>
          <c:tx>
            <c:v>TJHD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1"/>
              <c:layout>
                <c:manualLayout>
                  <c:x val="-2.3916292974588828E-2"/>
                  <c:y val="4.878048780487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'Unntntnl vs Self-Inflc by Cause'!$F$4:$F$15</c:f>
              <c:strCache>
                <c:ptCount val="12"/>
                <c:pt idx="0">
                  <c:v>Firearm</c:v>
                </c:pt>
                <c:pt idx="1">
                  <c:v>Drowning/Submersion or Suffocation</c:v>
                </c:pt>
                <c:pt idx="2">
                  <c:v>Machinery</c:v>
                </c:pt>
                <c:pt idx="3">
                  <c:v>Cut/Pierce</c:v>
                </c:pt>
                <c:pt idx="4">
                  <c:v>Bites/Stings</c:v>
                </c:pt>
                <c:pt idx="5">
                  <c:v>Overexertion</c:v>
                </c:pt>
                <c:pt idx="6">
                  <c:v>Fire/Flame or Hot Object/Substance</c:v>
                </c:pt>
                <c:pt idx="7">
                  <c:v>Stuck by, against</c:v>
                </c:pt>
                <c:pt idx="8">
                  <c:v>Other/ Unspecified</c:v>
                </c:pt>
                <c:pt idx="9">
                  <c:v>Poisoning</c:v>
                </c:pt>
                <c:pt idx="10">
                  <c:v>Motor Vehicles/ Other Transport Crashes</c:v>
                </c:pt>
                <c:pt idx="11">
                  <c:v>Falls</c:v>
                </c:pt>
              </c:strCache>
            </c:strRef>
          </c:cat>
          <c:val>
            <c:numRef>
              <c:f>'Unntntnl vs Self-Inflc by Cause'!$H$4:$H$15</c:f>
              <c:numCache>
                <c:formatCode>0.0%</c:formatCode>
                <c:ptCount val="12"/>
                <c:pt idx="0">
                  <c:v>3.0644631717193825E-3</c:v>
                </c:pt>
                <c:pt idx="1">
                  <c:v>4.4872496443033819E-3</c:v>
                </c:pt>
                <c:pt idx="2">
                  <c:v>6.8950421363686114E-3</c:v>
                </c:pt>
                <c:pt idx="3">
                  <c:v>8.2083834956769176E-3</c:v>
                </c:pt>
                <c:pt idx="4">
                  <c:v>9.9595053080879931E-3</c:v>
                </c:pt>
                <c:pt idx="5">
                  <c:v>1.4008974499288607E-2</c:v>
                </c:pt>
                <c:pt idx="6">
                  <c:v>1.5978986538251066E-2</c:v>
                </c:pt>
                <c:pt idx="7">
                  <c:v>2.7470723432198751E-2</c:v>
                </c:pt>
                <c:pt idx="8">
                  <c:v>4.946919120061289E-2</c:v>
                </c:pt>
                <c:pt idx="9">
                  <c:v>5.286198971215935E-2</c:v>
                </c:pt>
                <c:pt idx="10">
                  <c:v>0.25500711393236292</c:v>
                </c:pt>
                <c:pt idx="11">
                  <c:v>0.55258837692897012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828480"/>
        <c:axId val="143830016"/>
      </c:barChart>
      <c:catAx>
        <c:axId val="143828480"/>
        <c:scaling>
          <c:orientation val="minMax"/>
        </c:scaling>
        <c:delete val="0"/>
        <c:axPos val="l"/>
        <c:majorTickMark val="out"/>
        <c:minorTickMark val="none"/>
        <c:tickLblPos val="nextTo"/>
        <c:crossAx val="143830016"/>
        <c:crosses val="autoZero"/>
        <c:auto val="1"/>
        <c:lblAlgn val="ctr"/>
        <c:lblOffset val="100"/>
        <c:noMultiLvlLbl val="0"/>
      </c:catAx>
      <c:valAx>
        <c:axId val="143830016"/>
        <c:scaling>
          <c:orientation val="minMax"/>
          <c:max val="0.56000000000000005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382848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Most Common Causes of Hospitalization in TJHD and VA by Age Group, 2003-13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43605935396689"/>
          <c:y val="0.20229822834645669"/>
          <c:w val="0.87141212546451496"/>
          <c:h val="0.43827427821522308"/>
        </c:manualLayout>
      </c:layout>
      <c:barChart>
        <c:barDir val="col"/>
        <c:grouping val="clustered"/>
        <c:varyColors val="0"/>
        <c:ser>
          <c:idx val="0"/>
          <c:order val="0"/>
          <c:tx>
            <c:v>Falls TJHD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  <a:scene3d>
              <a:camera prst="orthographicFront"/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dLbls>
            <c:dLbl>
              <c:idx val="1"/>
              <c:layout>
                <c:manualLayout>
                  <c:x val="-8.2508250825082501E-3"/>
                  <c:y val="7.81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'By Age'!$U$19:$W$19</c:f>
              <c:strCache>
                <c:ptCount val="3"/>
                <c:pt idx="0">
                  <c:v>0-19 years</c:v>
                </c:pt>
                <c:pt idx="1">
                  <c:v>20-64 years</c:v>
                </c:pt>
                <c:pt idx="2">
                  <c:v>65+ years</c:v>
                </c:pt>
              </c:strCache>
            </c:strRef>
          </c:cat>
          <c:val>
            <c:numRef>
              <c:f>('By Age'!$Z$5,'By Age'!$AB$5,'By Age'!$AD$5)</c:f>
              <c:numCache>
                <c:formatCode>0%</c:formatCode>
                <c:ptCount val="3"/>
                <c:pt idx="0">
                  <c:v>0.21445497630331753</c:v>
                </c:pt>
                <c:pt idx="1">
                  <c:v>0.32014481510214637</c:v>
                </c:pt>
                <c:pt idx="2">
                  <c:v>0.82015363759602344</c:v>
                </c:pt>
              </c:numCache>
            </c:numRef>
          </c:val>
        </c:ser>
        <c:ser>
          <c:idx val="1"/>
          <c:order val="1"/>
          <c:tx>
            <c:v>Falls VA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dLbls>
            <c:dLbl>
              <c:idx val="2"/>
              <c:layout>
                <c:manualLayout>
                  <c:x val="1.32013201320132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'By Age'!$U$19:$W$19</c:f>
              <c:strCache>
                <c:ptCount val="3"/>
                <c:pt idx="0">
                  <c:v>0-19 years</c:v>
                </c:pt>
                <c:pt idx="1">
                  <c:v>20-64 years</c:v>
                </c:pt>
                <c:pt idx="2">
                  <c:v>65+ years</c:v>
                </c:pt>
              </c:strCache>
            </c:strRef>
          </c:cat>
          <c:val>
            <c:numRef>
              <c:f>('By Age'!$Z$6,'By Age'!$AB$6,'By Age'!$AD$6)</c:f>
              <c:numCache>
                <c:formatCode>0%</c:formatCode>
                <c:ptCount val="3"/>
                <c:pt idx="0">
                  <c:v>0.25961110286477662</c:v>
                </c:pt>
                <c:pt idx="1">
                  <c:v>0.35816253222330219</c:v>
                </c:pt>
                <c:pt idx="2">
                  <c:v>0.83234473009355625</c:v>
                </c:pt>
              </c:numCache>
            </c:numRef>
          </c:val>
        </c:ser>
        <c:ser>
          <c:idx val="2"/>
          <c:order val="2"/>
          <c:tx>
            <c:v>Motor Vehicles / Other Transport TJHD</c:v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  <a:scene3d>
              <a:camera prst="orthographicFront"/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('By Age'!$Z$7,'By Age'!$AB$7,'By Age'!$AD$7)</c:f>
              <c:numCache>
                <c:formatCode>0%</c:formatCode>
                <c:ptCount val="3"/>
                <c:pt idx="0">
                  <c:v>0.45853080568720378</c:v>
                </c:pt>
                <c:pt idx="1">
                  <c:v>0.41970519782777349</c:v>
                </c:pt>
                <c:pt idx="2">
                  <c:v>7.2300045187528236E-2</c:v>
                </c:pt>
              </c:numCache>
            </c:numRef>
          </c:val>
        </c:ser>
        <c:ser>
          <c:idx val="3"/>
          <c:order val="3"/>
          <c:tx>
            <c:v>Motor Vehicles / Other Transport VA</c:v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  <a:scene3d>
              <a:camera prst="orthographicFront"/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dLbls>
            <c:dLbl>
              <c:idx val="0"/>
              <c:layout>
                <c:manualLayout>
                  <c:x val="1.4851485148514851E-2"/>
                  <c:y val="-5.2083333333333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0099009900990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('By Age'!$Z$8,'By Age'!$AB$8,'By Age'!$AD$8)</c:f>
              <c:numCache>
                <c:formatCode>0%</c:formatCode>
                <c:ptCount val="3"/>
                <c:pt idx="0">
                  <c:v>0.35045272376428677</c:v>
                </c:pt>
                <c:pt idx="1">
                  <c:v>0.32907915310822805</c:v>
                </c:pt>
                <c:pt idx="2">
                  <c:v>5.6091098308600491E-2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08864"/>
        <c:axId val="143910400"/>
      </c:barChart>
      <c:catAx>
        <c:axId val="14390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910400"/>
        <c:crosses val="autoZero"/>
        <c:auto val="1"/>
        <c:lblAlgn val="ctr"/>
        <c:lblOffset val="100"/>
        <c:noMultiLvlLbl val="0"/>
      </c:catAx>
      <c:valAx>
        <c:axId val="143910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43908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423715599906434E-2"/>
          <c:y val="0.73327632874015747"/>
          <c:w val="0.98905355889919699"/>
          <c:h val="0.251098671259842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00"/>
            </a:pPr>
            <a:r>
              <a:rPr lang="en-US" sz="1800"/>
              <a:t>Percent of Self-Inflicted Injury Hospitalizations by Cause in TJHD, 2003-13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TJHD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23423907537873553"/>
                  <c:y val="5.09545776015217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233457659897774E-2"/>
                  <c:y val="4.9136155889016243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/>
                      <a:t>Cut</a:t>
                    </a:r>
                    <a:r>
                      <a:rPr lang="en-US" sz="1600" b="1" dirty="0" smtClean="0"/>
                      <a:t>/ Pierce</a:t>
                    </a:r>
                    <a:r>
                      <a:rPr lang="en-US" sz="1600" b="1" dirty="0"/>
                      <a:t>, 3.7%</a:t>
                    </a:r>
                    <a:endParaRPr lang="en-US" sz="160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797854215591473E-2"/>
                  <c:y val="-0.19893833686950071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300" b="1" dirty="0" smtClean="0"/>
                      <a:t>Poisoning</a:t>
                    </a:r>
                    <a:r>
                      <a:rPr lang="en-US" sz="1300" b="1" dirty="0"/>
                      <a:t>, </a:t>
                    </a:r>
                    <a:r>
                      <a:rPr lang="en-US" sz="1300" b="1" dirty="0" smtClean="0"/>
                      <a:t> </a:t>
                    </a:r>
                    <a:r>
                      <a:rPr lang="en-US" sz="1600" b="1" dirty="0" smtClean="0"/>
                      <a:t>92.8</a:t>
                    </a:r>
                    <a:r>
                      <a:rPr lang="en-US" sz="1600" b="1" dirty="0"/>
                      <a:t>%</a:t>
                    </a:r>
                    <a:endParaRPr lang="en-US" sz="160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'Unntntnl vs Self-Inflc by Cause'!$F$20:$F$22</c:f>
              <c:strCache>
                <c:ptCount val="3"/>
                <c:pt idx="0">
                  <c:v>Firearm</c:v>
                </c:pt>
                <c:pt idx="1">
                  <c:v>Cut/Pierce</c:v>
                </c:pt>
                <c:pt idx="2">
                  <c:v>Poisoning</c:v>
                </c:pt>
              </c:strCache>
            </c:strRef>
          </c:cat>
          <c:val>
            <c:numRef>
              <c:f>'Unntntnl vs Self-Inflc by Cause'!$H$20:$H$22</c:f>
              <c:numCache>
                <c:formatCode>0.0%</c:formatCode>
                <c:ptCount val="3"/>
                <c:pt idx="0">
                  <c:v>2.2435897435897436E-2</c:v>
                </c:pt>
                <c:pt idx="1">
                  <c:v>3.7393162393162392E-2</c:v>
                </c:pt>
                <c:pt idx="2">
                  <c:v>0.92841880341880345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00"/>
            </a:pPr>
            <a:r>
              <a:rPr lang="en-US" sz="1800"/>
              <a:t>Percent of Assault Injury Hospitalizations by Cause in TJHD, 2003-13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TJHD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4386701662292214E-2"/>
                  <c:y val="2.711832895888013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Firearm, </a:t>
                    </a:r>
                    <a:r>
                      <a:rPr lang="en-US" dirty="0"/>
                      <a:t>20.4%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28727168371388"/>
                  <c:y val="-8.99524536730252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Cut</a:t>
                    </a:r>
                    <a:r>
                      <a:rPr lang="en-US" smtClean="0"/>
                      <a:t>/ Pierce</a:t>
                    </a:r>
                    <a:r>
                      <a:rPr lang="en-US"/>
                      <a:t>, 25.6%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1691189466416036"/>
                  <c:y val="0.1519823723716652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Stuck by, </a:t>
                    </a:r>
                    <a:r>
                      <a:rPr lang="en-US" sz="1400" dirty="0" smtClean="0"/>
                      <a:t> against</a:t>
                    </a:r>
                    <a:r>
                      <a:rPr lang="en-US" sz="1400" dirty="0"/>
                      <a:t>, </a:t>
                    </a:r>
                    <a:r>
                      <a:rPr lang="en-US" dirty="0"/>
                      <a:t>31.5%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'Unntntnl vs Self-Inflc by Cause'!$F$36:$F$39</c:f>
              <c:strCache>
                <c:ptCount val="4"/>
                <c:pt idx="0">
                  <c:v>Firearm</c:v>
                </c:pt>
                <c:pt idx="1">
                  <c:v>Other/ Unspecified</c:v>
                </c:pt>
                <c:pt idx="2">
                  <c:v>Cut/Pierce</c:v>
                </c:pt>
                <c:pt idx="3">
                  <c:v>Stuck by, against</c:v>
                </c:pt>
              </c:strCache>
            </c:strRef>
          </c:cat>
          <c:val>
            <c:numRef>
              <c:f>'Unntntnl vs Self-Inflc by Cause'!$H$36:$H$39</c:f>
              <c:numCache>
                <c:formatCode>0.0%</c:formatCode>
                <c:ptCount val="4"/>
                <c:pt idx="0">
                  <c:v>0.20370370370370369</c:v>
                </c:pt>
                <c:pt idx="1">
                  <c:v>0.22592592592592592</c:v>
                </c:pt>
                <c:pt idx="2">
                  <c:v>0.25555555555555554</c:v>
                </c:pt>
                <c:pt idx="3">
                  <c:v>0.31481481481481483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Percent of Injury Related Death by Cause in Fluvanna, 2003-2013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4268462165141131"/>
          <c:y val="0.21972937195462977"/>
          <c:w val="0.45481633109466529"/>
          <c:h val="0.65460376032010381"/>
        </c:manualLayout>
      </c:layout>
      <c:barChart>
        <c:barDir val="bar"/>
        <c:grouping val="clustered"/>
        <c:varyColors val="0"/>
        <c:ser>
          <c:idx val="0"/>
          <c:order val="0"/>
          <c:tx>
            <c:v>Fluvanna</c:v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RateCasuesofDeath!$AG$19:$AG$26</c:f>
              <c:strCache>
                <c:ptCount val="8"/>
                <c:pt idx="0">
                  <c:v>Fire/Flame</c:v>
                </c:pt>
                <c:pt idx="1">
                  <c:v>Drowning</c:v>
                </c:pt>
                <c:pt idx="2">
                  <c:v>Suffocation</c:v>
                </c:pt>
                <c:pt idx="3">
                  <c:v>Poisoning</c:v>
                </c:pt>
                <c:pt idx="4">
                  <c:v>Other/Unspecified</c:v>
                </c:pt>
                <c:pt idx="5">
                  <c:v>Falls</c:v>
                </c:pt>
                <c:pt idx="6">
                  <c:v>Firearm</c:v>
                </c:pt>
                <c:pt idx="7">
                  <c:v>Transport Crashes</c:v>
                </c:pt>
              </c:strCache>
            </c:strRef>
          </c:cat>
          <c:val>
            <c:numRef>
              <c:f>RateCasuesofDeath!$AJ$19:$AJ$26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8.5526315789473686E-2</c:v>
                </c:pt>
                <c:pt idx="3">
                  <c:v>9.2105263157894732E-2</c:v>
                </c:pt>
                <c:pt idx="4">
                  <c:v>9.2105263157894732E-2</c:v>
                </c:pt>
                <c:pt idx="5">
                  <c:v>0.14473684210526316</c:v>
                </c:pt>
                <c:pt idx="6">
                  <c:v>0.17105263157894737</c:v>
                </c:pt>
                <c:pt idx="7">
                  <c:v>0.41447368421052633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37376"/>
        <c:axId val="144038912"/>
      </c:barChart>
      <c:catAx>
        <c:axId val="144037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038912"/>
        <c:crosses val="autoZero"/>
        <c:auto val="1"/>
        <c:lblAlgn val="ctr"/>
        <c:lblOffset val="100"/>
        <c:noMultiLvlLbl val="0"/>
      </c:catAx>
      <c:valAx>
        <c:axId val="1440389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4037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Percent of Injury Related Death by Cause in Louisa, 2003-2013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684755476993947"/>
          <c:y val="0.21972937195462977"/>
          <c:w val="0.42902538968343235"/>
          <c:h val="0.65460376032010381"/>
        </c:manualLayout>
      </c:layout>
      <c:barChart>
        <c:barDir val="bar"/>
        <c:grouping val="clustered"/>
        <c:varyColors val="0"/>
        <c:ser>
          <c:idx val="0"/>
          <c:order val="0"/>
          <c:tx>
            <c:v>Louisa</c:v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RateCasuesofDeath!$AQ$18:$AQ$25</c:f>
              <c:strCache>
                <c:ptCount val="8"/>
                <c:pt idx="0">
                  <c:v>Fire/Flame</c:v>
                </c:pt>
                <c:pt idx="1">
                  <c:v>Drowning</c:v>
                </c:pt>
                <c:pt idx="2">
                  <c:v>Suffocation</c:v>
                </c:pt>
                <c:pt idx="3">
                  <c:v>Other/Unspecified</c:v>
                </c:pt>
                <c:pt idx="4">
                  <c:v>Falls</c:v>
                </c:pt>
                <c:pt idx="5">
                  <c:v>Poisoning</c:v>
                </c:pt>
                <c:pt idx="6">
                  <c:v>Firearm</c:v>
                </c:pt>
                <c:pt idx="7">
                  <c:v>Transport Crashes</c:v>
                </c:pt>
              </c:strCache>
            </c:strRef>
          </c:cat>
          <c:val>
            <c:numRef>
              <c:f>RateCasuesofDeath!$AT$18:$AT$25</c:f>
              <c:numCache>
                <c:formatCode>0.0%</c:formatCode>
                <c:ptCount val="8"/>
                <c:pt idx="0">
                  <c:v>0</c:v>
                </c:pt>
                <c:pt idx="1">
                  <c:v>2.1367521367521368E-2</c:v>
                </c:pt>
                <c:pt idx="2">
                  <c:v>5.5555555555555552E-2</c:v>
                </c:pt>
                <c:pt idx="3">
                  <c:v>9.4017094017094016E-2</c:v>
                </c:pt>
                <c:pt idx="4">
                  <c:v>9.8290598290598288E-2</c:v>
                </c:pt>
                <c:pt idx="5">
                  <c:v>0.14957264957264957</c:v>
                </c:pt>
                <c:pt idx="6">
                  <c:v>0.20512820512820512</c:v>
                </c:pt>
                <c:pt idx="7">
                  <c:v>0.37606837606837606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51296"/>
        <c:axId val="144152832"/>
      </c:barChart>
      <c:catAx>
        <c:axId val="144151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152832"/>
        <c:crosses val="autoZero"/>
        <c:auto val="1"/>
        <c:lblAlgn val="ctr"/>
        <c:lblOffset val="100"/>
        <c:noMultiLvlLbl val="0"/>
      </c:catAx>
      <c:valAx>
        <c:axId val="1441528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415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Percent of Injury Related Death by Cause in TJHD, 2003-2013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TJHD</c:v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RateCasuesofDeath!$S$60:$S$67</c:f>
              <c:strCache>
                <c:ptCount val="8"/>
                <c:pt idx="0">
                  <c:v>Fire/Flame</c:v>
                </c:pt>
                <c:pt idx="1">
                  <c:v>Drowning</c:v>
                </c:pt>
                <c:pt idx="2">
                  <c:v>Suffocation</c:v>
                </c:pt>
                <c:pt idx="3">
                  <c:v>Poisoning</c:v>
                </c:pt>
                <c:pt idx="4">
                  <c:v>Other/Unspecified</c:v>
                </c:pt>
                <c:pt idx="5">
                  <c:v>Falls</c:v>
                </c:pt>
                <c:pt idx="6">
                  <c:v>Firearm</c:v>
                </c:pt>
                <c:pt idx="7">
                  <c:v>Transport Crashes</c:v>
                </c:pt>
              </c:strCache>
            </c:strRef>
          </c:cat>
          <c:val>
            <c:numRef>
              <c:f>RateCasuesofDeath!$T$60:$T$67</c:f>
              <c:numCache>
                <c:formatCode>0.0%</c:formatCode>
                <c:ptCount val="8"/>
                <c:pt idx="0">
                  <c:v>1.8004501125281319E-2</c:v>
                </c:pt>
                <c:pt idx="1">
                  <c:v>2.0255063765941484E-2</c:v>
                </c:pt>
                <c:pt idx="2">
                  <c:v>8.4771192798199543E-2</c:v>
                </c:pt>
                <c:pt idx="3">
                  <c:v>0.12378094523630907</c:v>
                </c:pt>
                <c:pt idx="4">
                  <c:v>0.13053263315828958</c:v>
                </c:pt>
                <c:pt idx="5">
                  <c:v>0.14703675918979744</c:v>
                </c:pt>
                <c:pt idx="6">
                  <c:v>0.17854463615903976</c:v>
                </c:pt>
                <c:pt idx="7">
                  <c:v>0.29707426856714181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92256"/>
        <c:axId val="144193792"/>
      </c:barChart>
      <c:catAx>
        <c:axId val="144192256"/>
        <c:scaling>
          <c:orientation val="minMax"/>
        </c:scaling>
        <c:delete val="0"/>
        <c:axPos val="l"/>
        <c:majorTickMark val="out"/>
        <c:minorTickMark val="none"/>
        <c:tickLblPos val="nextTo"/>
        <c:crossAx val="144193792"/>
        <c:crosses val="autoZero"/>
        <c:auto val="1"/>
        <c:lblAlgn val="ctr"/>
        <c:lblOffset val="100"/>
        <c:noMultiLvlLbl val="0"/>
      </c:catAx>
      <c:valAx>
        <c:axId val="1441937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419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Percent of Injury Related Death by Cause in VA, 2003-2013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VA</c:v>
          </c:tx>
          <c:spPr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RateCasuesofDeath!$S$72:$S$79</c:f>
              <c:strCache>
                <c:ptCount val="8"/>
                <c:pt idx="0">
                  <c:v>Fire/Flame</c:v>
                </c:pt>
                <c:pt idx="1">
                  <c:v>Drowning</c:v>
                </c:pt>
                <c:pt idx="2">
                  <c:v>Suffocation</c:v>
                </c:pt>
                <c:pt idx="3">
                  <c:v>Falls</c:v>
                </c:pt>
                <c:pt idx="4">
                  <c:v>Other/Unspecified</c:v>
                </c:pt>
                <c:pt idx="5">
                  <c:v>Poisoning</c:v>
                </c:pt>
                <c:pt idx="6">
                  <c:v>Firearm</c:v>
                </c:pt>
                <c:pt idx="7">
                  <c:v>Transport Crashes</c:v>
                </c:pt>
              </c:strCache>
            </c:strRef>
          </c:cat>
          <c:val>
            <c:numRef>
              <c:f>RateCasuesofDeath!$T$72:$T$79</c:f>
              <c:numCache>
                <c:formatCode>0.0%</c:formatCode>
                <c:ptCount val="8"/>
                <c:pt idx="0">
                  <c:v>2.1977283419584649E-2</c:v>
                </c:pt>
                <c:pt idx="1">
                  <c:v>2.3724712682303917E-2</c:v>
                </c:pt>
                <c:pt idx="2">
                  <c:v>8.9701368819589136E-2</c:v>
                </c:pt>
                <c:pt idx="3">
                  <c:v>0.12482917758809955</c:v>
                </c:pt>
                <c:pt idx="4">
                  <c:v>0.12720388915025652</c:v>
                </c:pt>
                <c:pt idx="5">
                  <c:v>0.18213589622958531</c:v>
                </c:pt>
                <c:pt idx="6">
                  <c:v>0.2051213119161234</c:v>
                </c:pt>
                <c:pt idx="7">
                  <c:v>0.22530636019445752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26944"/>
        <c:axId val="144249216"/>
      </c:barChart>
      <c:catAx>
        <c:axId val="144226944"/>
        <c:scaling>
          <c:orientation val="minMax"/>
        </c:scaling>
        <c:delete val="0"/>
        <c:axPos val="l"/>
        <c:majorTickMark val="out"/>
        <c:minorTickMark val="none"/>
        <c:tickLblPos val="nextTo"/>
        <c:crossAx val="144249216"/>
        <c:crosses val="autoZero"/>
        <c:auto val="1"/>
        <c:lblAlgn val="ctr"/>
        <c:lblOffset val="100"/>
        <c:noMultiLvlLbl val="0"/>
      </c:catAx>
      <c:valAx>
        <c:axId val="1442492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4422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Rate of Unintentional Injury Hospitalizations Due to Falls per 100,000 (Age-Adjusted), All Ages, 3 Year Rolling Averages, 2007-13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TJHD-All Ages</c:v>
          </c:tx>
          <c:spPr>
            <a:ln w="57150">
              <a:solidFill>
                <a:schemeClr val="bg2">
                  <a:lumMod val="50000"/>
                </a:schemeClr>
              </a:solidFill>
            </a:ln>
          </c:spPr>
          <c:marker>
            <c:symbol val="square"/>
            <c:size val="7"/>
            <c:spPr>
              <a:solidFill>
                <a:schemeClr val="bg2">
                  <a:lumMod val="50000"/>
                </a:schemeClr>
              </a:solidFill>
              <a:ln w="57150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2"/>
              <c:layout>
                <c:manualLayout>
                  <c:x val="-6.0462442194725657E-2"/>
                  <c:y val="-6.4340186643336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420344196105921E-2"/>
                  <c:y val="-5.5080927384076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701917695070722E-2"/>
                  <c:y val="5.1400554097404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'Falls by year details'!$M$18:$Q$18</c:f>
              <c:strCache>
                <c:ptCount val="5"/>
                <c:pt idx="0">
                  <c:v>2007-2009</c:v>
                </c:pt>
                <c:pt idx="1">
                  <c:v>2008-2010</c:v>
                </c:pt>
                <c:pt idx="2">
                  <c:v>2009-2011</c:v>
                </c:pt>
                <c:pt idx="3">
                  <c:v>2010-2012</c:v>
                </c:pt>
                <c:pt idx="4">
                  <c:v>2011-2013</c:v>
                </c:pt>
              </c:strCache>
            </c:strRef>
          </c:cat>
          <c:val>
            <c:numRef>
              <c:f>'Falls by year details'!$M$19:$Q$19</c:f>
              <c:numCache>
                <c:formatCode>0.0</c:formatCode>
                <c:ptCount val="5"/>
                <c:pt idx="0">
                  <c:v>187.70666666666668</c:v>
                </c:pt>
                <c:pt idx="1">
                  <c:v>200.60333333333332</c:v>
                </c:pt>
                <c:pt idx="2">
                  <c:v>214.11333333333334</c:v>
                </c:pt>
                <c:pt idx="3">
                  <c:v>213.04999999999998</c:v>
                </c:pt>
                <c:pt idx="4">
                  <c:v>198.01</c:v>
                </c:pt>
              </c:numCache>
            </c:numRef>
          </c:val>
          <c:smooth val="0"/>
        </c:ser>
        <c:ser>
          <c:idx val="1"/>
          <c:order val="1"/>
          <c:tx>
            <c:v>VA-All Ages</c:v>
          </c:tx>
          <c:spPr>
            <a:ln w="19050">
              <a:solidFill>
                <a:sysClr val="windowText" lastClr="000000"/>
              </a:solidFill>
            </a:ln>
          </c:spPr>
          <c:marker>
            <c:spPr>
              <a:solidFill>
                <a:schemeClr val="tx1"/>
              </a:solidFill>
              <a:ln w="19050">
                <a:solidFill>
                  <a:sysClr val="windowText" lastClr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2"/>
              <c:layout>
                <c:manualLayout>
                  <c:x val="-5.4941393195415793E-2"/>
                  <c:y val="5.9710557013706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941393195415793E-2"/>
                  <c:y val="5.0451297754447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550670296647701E-3"/>
                  <c:y val="-4.746281714784802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'Falls by year details'!$M$18:$Q$18</c:f>
              <c:strCache>
                <c:ptCount val="5"/>
                <c:pt idx="0">
                  <c:v>2007-2009</c:v>
                </c:pt>
                <c:pt idx="1">
                  <c:v>2008-2010</c:v>
                </c:pt>
                <c:pt idx="2">
                  <c:v>2009-2011</c:v>
                </c:pt>
                <c:pt idx="3">
                  <c:v>2010-2012</c:v>
                </c:pt>
                <c:pt idx="4">
                  <c:v>2011-2013</c:v>
                </c:pt>
              </c:strCache>
            </c:strRef>
          </c:cat>
          <c:val>
            <c:numRef>
              <c:f>'Falls by year details'!$M$20:$Q$20</c:f>
              <c:numCache>
                <c:formatCode>0.0</c:formatCode>
                <c:ptCount val="5"/>
                <c:pt idx="0">
                  <c:v>203.15666666666667</c:v>
                </c:pt>
                <c:pt idx="1">
                  <c:v>206.76</c:v>
                </c:pt>
                <c:pt idx="2">
                  <c:v>210.27</c:v>
                </c:pt>
                <c:pt idx="3">
                  <c:v>203.06333333333336</c:v>
                </c:pt>
                <c:pt idx="4">
                  <c:v>200.42</c:v>
                </c:pt>
              </c:numCache>
            </c:numRef>
          </c:val>
          <c:smooth val="0"/>
        </c:ser>
        <c:ser>
          <c:idx val="2"/>
          <c:order val="2"/>
          <c:tx>
            <c:v>TJHD-Adults 65+ Years</c:v>
          </c:tx>
          <c:spPr>
            <a:ln w="57150">
              <a:solidFill>
                <a:schemeClr val="bg2">
                  <a:lumMod val="75000"/>
                </a:schemeClr>
              </a:solidFill>
            </a:ln>
          </c:spPr>
          <c:marker>
            <c:spPr>
              <a:solidFill>
                <a:schemeClr val="bg2">
                  <a:lumMod val="75000"/>
                </a:schemeClr>
              </a:solidFill>
              <a:ln w="57150"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numFmt formatCode="#,##0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'Falls by year details'!$L$40:$P$40</c:f>
              <c:numCache>
                <c:formatCode>0.0</c:formatCode>
                <c:ptCount val="5"/>
                <c:pt idx="0">
                  <c:v>1055.3633333333335</c:v>
                </c:pt>
                <c:pt idx="1">
                  <c:v>1121.6333333333334</c:v>
                </c:pt>
                <c:pt idx="2">
                  <c:v>1218.5200000000002</c:v>
                </c:pt>
                <c:pt idx="3">
                  <c:v>1225.8</c:v>
                </c:pt>
                <c:pt idx="4">
                  <c:v>1130.5600000000002</c:v>
                </c:pt>
              </c:numCache>
            </c:numRef>
          </c:val>
          <c:smooth val="0"/>
        </c:ser>
        <c:ser>
          <c:idx val="3"/>
          <c:order val="3"/>
          <c:tx>
            <c:v>VA-Adults 65+ Years</c:v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numFmt formatCode="#,#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'Falls by year details'!$L$41:$P$41</c:f>
              <c:numCache>
                <c:formatCode>0.0</c:formatCode>
                <c:ptCount val="5"/>
                <c:pt idx="0">
                  <c:v>1164.1000000000001</c:v>
                </c:pt>
                <c:pt idx="1">
                  <c:v>1185.7266666666667</c:v>
                </c:pt>
                <c:pt idx="2">
                  <c:v>1208.3866666666665</c:v>
                </c:pt>
                <c:pt idx="3">
                  <c:v>1168.1066666666666</c:v>
                </c:pt>
                <c:pt idx="4">
                  <c:v>1145.5566666666666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04000"/>
        <c:axId val="144305536"/>
      </c:lineChart>
      <c:catAx>
        <c:axId val="14430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305536"/>
        <c:crosses val="autoZero"/>
        <c:auto val="1"/>
        <c:lblAlgn val="ctr"/>
        <c:lblOffset val="100"/>
        <c:noMultiLvlLbl val="0"/>
      </c:catAx>
      <c:valAx>
        <c:axId val="144305536"/>
        <c:scaling>
          <c:orientation val="minMax"/>
          <c:max val="13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4304000"/>
        <c:crosses val="autoZero"/>
        <c:crossBetween val="between"/>
        <c:majorUnit val="400"/>
      </c:valAx>
    </c:plotArea>
    <c:legend>
      <c:legendPos val="b"/>
      <c:layout>
        <c:manualLayout>
          <c:xMode val="edge"/>
          <c:yMode val="edge"/>
          <c:x val="2.6251574803149606E-2"/>
          <c:y val="0.85121650130373772"/>
          <c:w val="0.94426674926503751"/>
          <c:h val="0.13087685133386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Length of Stay in Days for Unintentional Injury Hospitalizations Due to Falls, 2011-2013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All Ages</c:v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'Falls by year details'!$S$19:$S$20</c:f>
              <c:strCache>
                <c:ptCount val="2"/>
                <c:pt idx="0">
                  <c:v>TJHD</c:v>
                </c:pt>
                <c:pt idx="1">
                  <c:v>VA</c:v>
                </c:pt>
              </c:strCache>
            </c:strRef>
          </c:cat>
          <c:val>
            <c:numRef>
              <c:f>'Falls by year details'!$X$19:$X$20</c:f>
              <c:numCache>
                <c:formatCode>0.0</c:formatCode>
                <c:ptCount val="2"/>
                <c:pt idx="0">
                  <c:v>3.7933333333333334</c:v>
                </c:pt>
                <c:pt idx="1">
                  <c:v>3.9033333333333338</c:v>
                </c:pt>
              </c:numCache>
            </c:numRef>
          </c:val>
        </c:ser>
        <c:ser>
          <c:idx val="1"/>
          <c:order val="1"/>
          <c:tx>
            <c:v>Adults 65+ Years</c:v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'Falls by year details'!$S$19:$S$20</c:f>
              <c:strCache>
                <c:ptCount val="2"/>
                <c:pt idx="0">
                  <c:v>TJHD</c:v>
                </c:pt>
                <c:pt idx="1">
                  <c:v>VA</c:v>
                </c:pt>
              </c:strCache>
            </c:strRef>
          </c:cat>
          <c:val>
            <c:numRef>
              <c:f>'Falls by year details'!$P$36:$P$37</c:f>
              <c:numCache>
                <c:formatCode>0.0</c:formatCode>
                <c:ptCount val="2"/>
                <c:pt idx="0">
                  <c:v>4.6266666666666669</c:v>
                </c:pt>
                <c:pt idx="1">
                  <c:v>5.083333333333333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502144"/>
        <c:axId val="144503936"/>
      </c:barChart>
      <c:catAx>
        <c:axId val="144502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4503936"/>
        <c:crosses val="autoZero"/>
        <c:auto val="1"/>
        <c:lblAlgn val="ctr"/>
        <c:lblOffset val="100"/>
        <c:noMultiLvlLbl val="0"/>
      </c:catAx>
      <c:valAx>
        <c:axId val="1445039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44502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'[Prevalence of Selected Chronic Diseases.xlsx]Diabetes'!$E$3</c:f>
              <c:strCache>
                <c:ptCount val="1"/>
                <c:pt idx="0">
                  <c:v>Population Diagnosed with Diabetes, Age-Adjusted Rate (%)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'[Prevalence of Selected Chronic Diseases.xlsx]Diabetes'!$A$6,'[Prevalence of Selected Chronic Diseases.xlsx]Diabetes'!$A$8,'[Prevalence of Selected Chronic Diseases.xlsx]Diabetes'!$A$11:$A$12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'[Prevalence of Selected Chronic Diseases.xlsx]Diabetes'!$E$6,'[Prevalence of Selected Chronic Diseases.xlsx]Diabetes'!$E$8,'[Prevalence of Selected Chronic Diseases.xlsx]Diabetes'!$E$11:$E$12</c:f>
              <c:numCache>
                <c:formatCode>0.00%</c:formatCode>
                <c:ptCount val="4"/>
                <c:pt idx="0">
                  <c:v>9.4E-2</c:v>
                </c:pt>
                <c:pt idx="1">
                  <c:v>8.7999999999999995E-2</c:v>
                </c:pt>
                <c:pt idx="2">
                  <c:v>9.2299999999999993E-2</c:v>
                </c:pt>
                <c:pt idx="3">
                  <c:v>9.11E-2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745600"/>
        <c:axId val="126964480"/>
      </c:barChart>
      <c:catAx>
        <c:axId val="12674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964480"/>
        <c:crosses val="autoZero"/>
        <c:auto val="1"/>
        <c:lblAlgn val="ctr"/>
        <c:lblOffset val="100"/>
        <c:noMultiLvlLbl val="0"/>
      </c:catAx>
      <c:valAx>
        <c:axId val="126964480"/>
        <c:scaling>
          <c:orientation val="minMax"/>
          <c:max val="0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674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Motor Vehicle Crashes Per 100,000 Population, 2000-2014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52011649228775"/>
          <c:y val="0.22490151661192778"/>
          <c:w val="0.82470751087620897"/>
          <c:h val="0.41472022978143386"/>
        </c:manualLayout>
      </c:layout>
      <c:lineChart>
        <c:grouping val="standard"/>
        <c:varyColors val="0"/>
        <c:ser>
          <c:idx val="5"/>
          <c:order val="0"/>
          <c:tx>
            <c:strRef>
              <c:f>'MV Crashes'!$A$45</c:f>
              <c:strCache>
                <c:ptCount val="1"/>
                <c:pt idx="0">
                  <c:v>Fluvanna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>
                <c:manualLayout>
                  <c:x val="-3.6500883818094167E-2"/>
                  <c:y val="4.9388123359580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'MV Crashes'!$B$42:$N$42</c:f>
              <c:strCache>
                <c:ptCount val="13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'MV Crashes'!$B$45:$N$45</c:f>
              <c:numCache>
                <c:formatCode>0.00</c:formatCode>
                <c:ptCount val="13"/>
                <c:pt idx="0">
                  <c:v>1228.5821846227732</c:v>
                </c:pt>
                <c:pt idx="1">
                  <c:v>1262.1340151586539</c:v>
                </c:pt>
                <c:pt idx="2">
                  <c:v>1357.9467254606579</c:v>
                </c:pt>
                <c:pt idx="3">
                  <c:v>1392.4728266121592</c:v>
                </c:pt>
                <c:pt idx="4">
                  <c:v>1286.628645032509</c:v>
                </c:pt>
                <c:pt idx="5">
                  <c:v>1160.6718422408151</c:v>
                </c:pt>
                <c:pt idx="6">
                  <c:v>1056.4963578183249</c:v>
                </c:pt>
                <c:pt idx="7">
                  <c:v>1034.7015223467477</c:v>
                </c:pt>
                <c:pt idx="8">
                  <c:v>1002.320098838669</c:v>
                </c:pt>
                <c:pt idx="9">
                  <c:v>1006.3691027558519</c:v>
                </c:pt>
                <c:pt idx="10">
                  <c:v>1020.53</c:v>
                </c:pt>
                <c:pt idx="11">
                  <c:v>984.18481126760207</c:v>
                </c:pt>
                <c:pt idx="12">
                  <c:v>952.17110988526781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'MV Crashes'!$A$47</c:f>
              <c:strCache>
                <c:ptCount val="1"/>
                <c:pt idx="0">
                  <c:v>Louisa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>
                <c:manualLayout>
                  <c:x val="-4.4217687074829932E-2"/>
                  <c:y val="-3.90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'MV Crashes'!$B$42:$N$42</c:f>
              <c:strCache>
                <c:ptCount val="13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'MV Crashes'!$B$47:$N$47</c:f>
              <c:numCache>
                <c:formatCode>0.00</c:formatCode>
                <c:ptCount val="13"/>
                <c:pt idx="0">
                  <c:v>1801.1502787329964</c:v>
                </c:pt>
                <c:pt idx="1">
                  <c:v>2036.9450842342801</c:v>
                </c:pt>
                <c:pt idx="2">
                  <c:v>2059.5785551533786</c:v>
                </c:pt>
                <c:pt idx="3">
                  <c:v>2067.339102587287</c:v>
                </c:pt>
                <c:pt idx="4">
                  <c:v>1816.046363439259</c:v>
                </c:pt>
                <c:pt idx="5">
                  <c:v>1779.423866833705</c:v>
                </c:pt>
                <c:pt idx="6">
                  <c:v>1703.070252030265</c:v>
                </c:pt>
                <c:pt idx="7">
                  <c:v>1643.9574300755874</c:v>
                </c:pt>
                <c:pt idx="8">
                  <c:v>1541.2812432683324</c:v>
                </c:pt>
                <c:pt idx="9">
                  <c:v>1532.9667674033615</c:v>
                </c:pt>
                <c:pt idx="10">
                  <c:v>1648.22</c:v>
                </c:pt>
                <c:pt idx="11">
                  <c:v>1597.0112357284099</c:v>
                </c:pt>
                <c:pt idx="12">
                  <c:v>1549.1826190948443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'MV Crashes'!$A$50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>
                <c:manualLayout>
                  <c:x val="-5.0042851786383843E-3"/>
                  <c:y val="-2.51291830708666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'MV Crashes'!$B$42:$N$42</c:f>
              <c:strCache>
                <c:ptCount val="13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'MV Crashes'!$B$50:$N$50</c:f>
              <c:numCache>
                <c:formatCode>0.00</c:formatCode>
                <c:ptCount val="13"/>
                <c:pt idx="0">
                  <c:v>2010.2565115901316</c:v>
                </c:pt>
                <c:pt idx="1">
                  <c:v>2042.0659680337085</c:v>
                </c:pt>
                <c:pt idx="2">
                  <c:v>2056.245377212646</c:v>
                </c:pt>
                <c:pt idx="3">
                  <c:v>2056.6343346961412</c:v>
                </c:pt>
                <c:pt idx="4">
                  <c:v>2015.8982347130159</c:v>
                </c:pt>
                <c:pt idx="5">
                  <c:v>1958.2315009652236</c:v>
                </c:pt>
                <c:pt idx="6">
                  <c:v>1857.647721416876</c:v>
                </c:pt>
                <c:pt idx="7">
                  <c:v>1690.3836564197879</c:v>
                </c:pt>
                <c:pt idx="8">
                  <c:v>1549.8292342950861</c:v>
                </c:pt>
                <c:pt idx="9">
                  <c:v>1471.8244663711901</c:v>
                </c:pt>
                <c:pt idx="10">
                  <c:v>1509.36</c:v>
                </c:pt>
                <c:pt idx="11">
                  <c:v>1490.6183035798629</c:v>
                </c:pt>
                <c:pt idx="12">
                  <c:v>1476.0070692602578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70304"/>
        <c:axId val="144773504"/>
      </c:lineChart>
      <c:catAx>
        <c:axId val="144370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773504"/>
        <c:crosses val="autoZero"/>
        <c:auto val="1"/>
        <c:lblAlgn val="ctr"/>
        <c:lblOffset val="100"/>
        <c:noMultiLvlLbl val="0"/>
      </c:catAx>
      <c:valAx>
        <c:axId val="144773504"/>
        <c:scaling>
          <c:orientation val="minMax"/>
          <c:max val="2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144370304"/>
        <c:crosses val="autoZero"/>
        <c:crossBetween val="between"/>
      </c:valAx>
      <c:spPr>
        <a:noFill/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1150651250560896"/>
          <c:y val="0.89589462210465365"/>
          <c:w val="0.7386862258656024"/>
          <c:h val="9.7763887823891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n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2011649228775"/>
          <c:y val="3.8325991189427311E-2"/>
          <c:w val="0.86364379966202853"/>
          <c:h val="0.60129581708067803"/>
        </c:manualLayout>
      </c:layout>
      <c:lineChart>
        <c:grouping val="standard"/>
        <c:varyColors val="0"/>
        <c:ser>
          <c:idx val="5"/>
          <c:order val="0"/>
          <c:tx>
            <c:strRef>
              <c:f>'Alcohol-Related'!$A$40</c:f>
              <c:strCache>
                <c:ptCount val="1"/>
                <c:pt idx="0">
                  <c:v>Fluvanna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'Alcohol-Related'!$B$37:$N$37</c:f>
              <c:strCache>
                <c:ptCount val="13"/>
                <c:pt idx="0">
                  <c:v>2000-02 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'Alcohol-Related'!$B$40:$N$40</c:f>
              <c:numCache>
                <c:formatCode>0.0%</c:formatCode>
                <c:ptCount val="13"/>
                <c:pt idx="0">
                  <c:v>0.13323115846835012</c:v>
                </c:pt>
                <c:pt idx="1">
                  <c:v>0.12301456346914642</c:v>
                </c:pt>
                <c:pt idx="2">
                  <c:v>0.11008829618804045</c:v>
                </c:pt>
                <c:pt idx="3">
                  <c:v>9.6239505137878045E-2</c:v>
                </c:pt>
                <c:pt idx="4">
                  <c:v>9.3522609617384303E-2</c:v>
                </c:pt>
                <c:pt idx="5">
                  <c:v>9.7764394892379924E-2</c:v>
                </c:pt>
                <c:pt idx="6">
                  <c:v>0.10914313177301459</c:v>
                </c:pt>
                <c:pt idx="7">
                  <c:v>0.11867943582159557</c:v>
                </c:pt>
                <c:pt idx="8">
                  <c:v>0.11740061350956292</c:v>
                </c:pt>
                <c:pt idx="9">
                  <c:v>0.11716168935091727</c:v>
                </c:pt>
                <c:pt idx="10">
                  <c:v>0.109</c:v>
                </c:pt>
                <c:pt idx="11" formatCode="0%">
                  <c:v>0.11091614629794826</c:v>
                </c:pt>
                <c:pt idx="12">
                  <c:v>0.1056239902880889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'Alcohol-Related'!$A$42</c:f>
              <c:strCache>
                <c:ptCount val="1"/>
                <c:pt idx="0">
                  <c:v>Louisa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'Alcohol-Related'!$B$37:$N$37</c:f>
              <c:strCache>
                <c:ptCount val="13"/>
                <c:pt idx="0">
                  <c:v>2000-02 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'Alcohol-Related'!$B$42:$N$42</c:f>
              <c:numCache>
                <c:formatCode>0.0%</c:formatCode>
                <c:ptCount val="13"/>
                <c:pt idx="0">
                  <c:v>0.12601067244867822</c:v>
                </c:pt>
                <c:pt idx="1">
                  <c:v>0.11172273528535807</c:v>
                </c:pt>
                <c:pt idx="2">
                  <c:v>9.7339063069002238E-2</c:v>
                </c:pt>
                <c:pt idx="3">
                  <c:v>8.7591299401417078E-2</c:v>
                </c:pt>
                <c:pt idx="4">
                  <c:v>9.4266347978397322E-2</c:v>
                </c:pt>
                <c:pt idx="5">
                  <c:v>0.11134070304095393</c:v>
                </c:pt>
                <c:pt idx="6">
                  <c:v>0.10626567684727034</c:v>
                </c:pt>
                <c:pt idx="7">
                  <c:v>0.10091272966165384</c:v>
                </c:pt>
                <c:pt idx="8">
                  <c:v>9.6437523655634294E-2</c:v>
                </c:pt>
                <c:pt idx="9">
                  <c:v>0.10574689284024559</c:v>
                </c:pt>
                <c:pt idx="10">
                  <c:v>0.106</c:v>
                </c:pt>
                <c:pt idx="11" formatCode="0%">
                  <c:v>9.9528057608705991E-2</c:v>
                </c:pt>
                <c:pt idx="12">
                  <c:v>9.0202181996745831E-2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'Alcohol-Related'!$A$45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'Alcohol-Related'!$B$37:$N$37</c:f>
              <c:strCache>
                <c:ptCount val="13"/>
                <c:pt idx="0">
                  <c:v>2000-02 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'Alcohol-Related'!$B$45:$N$45</c:f>
              <c:numCache>
                <c:formatCode>0.0%</c:formatCode>
                <c:ptCount val="13"/>
                <c:pt idx="0">
                  <c:v>7.8653116799099962E-2</c:v>
                </c:pt>
                <c:pt idx="1">
                  <c:v>7.7082057456353895E-2</c:v>
                </c:pt>
                <c:pt idx="2">
                  <c:v>6.7361248372411878E-2</c:v>
                </c:pt>
                <c:pt idx="3">
                  <c:v>5.7904618474291764E-2</c:v>
                </c:pt>
                <c:pt idx="4">
                  <c:v>5.9179354966396307E-2</c:v>
                </c:pt>
                <c:pt idx="5">
                  <c:v>6.8639080937279662E-2</c:v>
                </c:pt>
                <c:pt idx="6">
                  <c:v>7.6863198775280847E-2</c:v>
                </c:pt>
                <c:pt idx="7">
                  <c:v>7.7816373504457706E-2</c:v>
                </c:pt>
                <c:pt idx="8">
                  <c:v>7.5651991229453042E-2</c:v>
                </c:pt>
                <c:pt idx="9">
                  <c:v>7.3552123920785833E-2</c:v>
                </c:pt>
                <c:pt idx="10">
                  <c:v>7.0000000000000007E-2</c:v>
                </c:pt>
                <c:pt idx="11" formatCode="0%">
                  <c:v>6.8960233199972645E-2</c:v>
                </c:pt>
                <c:pt idx="12">
                  <c:v>6.6940319586883179E-2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44672"/>
        <c:axId val="144846208"/>
      </c:lineChart>
      <c:catAx>
        <c:axId val="144844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846208"/>
        <c:crosses val="autoZero"/>
        <c:auto val="1"/>
        <c:lblAlgn val="ctr"/>
        <c:lblOffset val="100"/>
        <c:noMultiLvlLbl val="0"/>
      </c:catAx>
      <c:valAx>
        <c:axId val="144846208"/>
        <c:scaling>
          <c:orientation val="minMax"/>
          <c:max val="0.1500000000000000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44844672"/>
        <c:crosses val="autoZero"/>
        <c:crossBetween val="between"/>
      </c:valAx>
      <c:spPr>
        <a:noFill/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1150651250560896"/>
          <c:y val="0.89589462210465365"/>
          <c:w val="0.7386862258656024"/>
          <c:h val="9.7763887823891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n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Motor Vehicle Fatalities Per 100,000 Population, 2000-2014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52011649228775"/>
          <c:y val="0.18732871585633346"/>
          <c:w val="0.87184562157003109"/>
          <c:h val="0.49738045587148483"/>
        </c:manualLayout>
      </c:layout>
      <c:lineChart>
        <c:grouping val="standard"/>
        <c:varyColors val="0"/>
        <c:ser>
          <c:idx val="5"/>
          <c:order val="0"/>
          <c:tx>
            <c:strRef>
              <c:f>'MV Fatalities'!$A$43</c:f>
              <c:strCache>
                <c:ptCount val="1"/>
                <c:pt idx="0">
                  <c:v>Fluvanna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>
                <c:manualLayout>
                  <c:x val="-1.0204406267398393E-3"/>
                  <c:y val="-1.0106984852737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'MV Crashes'!$B$42:$N$42</c:f>
              <c:strCache>
                <c:ptCount val="13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'MV Fatalities'!$B$43:$N$43</c:f>
              <c:numCache>
                <c:formatCode>0.00</c:formatCode>
                <c:ptCount val="13"/>
                <c:pt idx="0">
                  <c:v>18.690067609972086</c:v>
                </c:pt>
                <c:pt idx="1">
                  <c:v>26.507019016536436</c:v>
                </c:pt>
                <c:pt idx="2">
                  <c:v>34.642521334557294</c:v>
                </c:pt>
                <c:pt idx="3">
                  <c:v>32.296141999152276</c:v>
                </c:pt>
                <c:pt idx="4">
                  <c:v>24.725185211452199</c:v>
                </c:pt>
                <c:pt idx="5">
                  <c:v>18.997145469551764</c:v>
                </c:pt>
                <c:pt idx="6">
                  <c:v>26.616356570320814</c:v>
                </c:pt>
                <c:pt idx="7">
                  <c:v>23.667537683644237</c:v>
                </c:pt>
                <c:pt idx="8">
                  <c:v>22.284500364679687</c:v>
                </c:pt>
                <c:pt idx="9">
                  <c:v>9.1083891467371636</c:v>
                </c:pt>
                <c:pt idx="10">
                  <c:v>7.7268433508657912</c:v>
                </c:pt>
                <c:pt idx="11">
                  <c:v>12.831019344652146</c:v>
                </c:pt>
                <c:pt idx="12">
                  <c:v>14.098377483080043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'MV Fatalities'!$A$45</c:f>
              <c:strCache>
                <c:ptCount val="1"/>
                <c:pt idx="0">
                  <c:v>Louisa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'MV Crashes'!$B$42:$N$42</c:f>
              <c:strCache>
                <c:ptCount val="13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'MV Fatalities'!$B$45:$N$45</c:f>
              <c:numCache>
                <c:formatCode>0.00</c:formatCode>
                <c:ptCount val="13"/>
                <c:pt idx="0">
                  <c:v>28.089329266036088</c:v>
                </c:pt>
                <c:pt idx="1">
                  <c:v>30.916762291510896</c:v>
                </c:pt>
                <c:pt idx="2">
                  <c:v>39.958053712312839</c:v>
                </c:pt>
                <c:pt idx="3">
                  <c:v>46.247119951030761</c:v>
                </c:pt>
                <c:pt idx="4">
                  <c:v>39.019193112183594</c:v>
                </c:pt>
                <c:pt idx="5">
                  <c:v>37.365563894441074</c:v>
                </c:pt>
                <c:pt idx="6">
                  <c:v>35.205211471284123</c:v>
                </c:pt>
                <c:pt idx="7">
                  <c:v>34.500662843048552</c:v>
                </c:pt>
                <c:pt idx="8">
                  <c:v>26.590920281137461</c:v>
                </c:pt>
                <c:pt idx="9">
                  <c:v>22.218792988444434</c:v>
                </c:pt>
                <c:pt idx="10">
                  <c:v>18.99934238235528</c:v>
                </c:pt>
                <c:pt idx="11">
                  <c:v>23.745034251016524</c:v>
                </c:pt>
                <c:pt idx="12">
                  <c:v>20.678478857017055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'MV Fatalities'!$A$48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'MV Crashes'!$B$42:$N$42</c:f>
              <c:strCache>
                <c:ptCount val="13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'MV Fatalities'!$B$48:$N$48</c:f>
              <c:numCache>
                <c:formatCode>0.00</c:formatCode>
                <c:ptCount val="13"/>
                <c:pt idx="0">
                  <c:v>12.867555988781985</c:v>
                </c:pt>
                <c:pt idx="1">
                  <c:v>12.744220830437973</c:v>
                </c:pt>
                <c:pt idx="2">
                  <c:v>12.510657150637021</c:v>
                </c:pt>
                <c:pt idx="3">
                  <c:v>12.492134289612537</c:v>
                </c:pt>
                <c:pt idx="4">
                  <c:v>12.410035656926679</c:v>
                </c:pt>
                <c:pt idx="5">
                  <c:v>12.730985322576535</c:v>
                </c:pt>
                <c:pt idx="6">
                  <c:v>12.066528041372507</c:v>
                </c:pt>
                <c:pt idx="7">
                  <c:v>11.075834567690395</c:v>
                </c:pt>
                <c:pt idx="8">
                  <c:v>9.7456442014203706</c:v>
                </c:pt>
                <c:pt idx="9">
                  <c:v>9.4065853881614885</c:v>
                </c:pt>
                <c:pt idx="10">
                  <c:v>9.384957023453433</c:v>
                </c:pt>
                <c:pt idx="11">
                  <c:v>9.292186463890447</c:v>
                </c:pt>
                <c:pt idx="12">
                  <c:v>8.949203722758476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95360"/>
        <c:axId val="144909440"/>
      </c:lineChart>
      <c:catAx>
        <c:axId val="144895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909440"/>
        <c:crosses val="autoZero"/>
        <c:auto val="1"/>
        <c:lblAlgn val="ctr"/>
        <c:lblOffset val="100"/>
        <c:noMultiLvlLbl val="0"/>
      </c:catAx>
      <c:valAx>
        <c:axId val="144909440"/>
        <c:scaling>
          <c:orientation val="minMax"/>
          <c:max val="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144895360"/>
        <c:crosses val="autoZero"/>
        <c:crossBetween val="between"/>
      </c:valAx>
      <c:spPr>
        <a:noFill/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1150651250560896"/>
          <c:y val="0.89589462210465365"/>
          <c:w val="0.7386862258656024"/>
          <c:h val="9.7763887823891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n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2011649228775"/>
          <c:y val="3.8325991189427311E-2"/>
          <c:w val="0.86364379966202853"/>
          <c:h val="0.60129581708067803"/>
        </c:manualLayout>
      </c:layout>
      <c:lineChart>
        <c:grouping val="standard"/>
        <c:varyColors val="0"/>
        <c:ser>
          <c:idx val="5"/>
          <c:order val="0"/>
          <c:tx>
            <c:strRef>
              <c:f>'Alcohol-Related'!$A$86</c:f>
              <c:strCache>
                <c:ptCount val="1"/>
                <c:pt idx="0">
                  <c:v>Fluvanna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>
                <c:manualLayout>
                  <c:x val="-7.2686910423325674E-2"/>
                  <c:y val="-1.1536992645801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'Alcohol-Related'!$B$37:$N$37</c:f>
              <c:strCache>
                <c:ptCount val="13"/>
                <c:pt idx="0">
                  <c:v>2000-02 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'Alcohol-Related'!$B$86:$N$86</c:f>
              <c:numCache>
                <c:formatCode>0.0%</c:formatCode>
                <c:ptCount val="13"/>
                <c:pt idx="0">
                  <c:v>0.45238095238095238</c:v>
                </c:pt>
                <c:pt idx="1">
                  <c:v>0.55238095238095231</c:v>
                </c:pt>
                <c:pt idx="2">
                  <c:v>0.55238095238095231</c:v>
                </c:pt>
                <c:pt idx="3">
                  <c:v>0.43333333333333335</c:v>
                </c:pt>
                <c:pt idx="4">
                  <c:v>0.3666666666666667</c:v>
                </c:pt>
                <c:pt idx="5">
                  <c:v>0.3666666666666667</c:v>
                </c:pt>
                <c:pt idx="6">
                  <c:v>0.42222222222222222</c:v>
                </c:pt>
                <c:pt idx="7">
                  <c:v>0.22222222222222221</c:v>
                </c:pt>
                <c:pt idx="8">
                  <c:v>0.22222222222222221</c:v>
                </c:pt>
                <c:pt idx="9">
                  <c:v>0</c:v>
                </c:pt>
                <c:pt idx="10">
                  <c:v>0.16700000000000001</c:v>
                </c:pt>
                <c:pt idx="11" formatCode="0%">
                  <c:v>0.38888888888888884</c:v>
                </c:pt>
                <c:pt idx="12" formatCode="0%">
                  <c:v>0.61111111111111105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'Alcohol-Related'!$A$88</c:f>
              <c:strCache>
                <c:ptCount val="1"/>
                <c:pt idx="0">
                  <c:v>Louisa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>
                <c:manualLayout>
                  <c:x val="-3.3798497960033434E-3"/>
                  <c:y val="3.1172434532771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'Alcohol-Related'!$B$37:$N$37</c:f>
              <c:strCache>
                <c:ptCount val="13"/>
                <c:pt idx="0">
                  <c:v>2000-02 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'Alcohol-Related'!$B$88:$N$88</c:f>
              <c:numCache>
                <c:formatCode>0.0%</c:formatCode>
                <c:ptCount val="13"/>
                <c:pt idx="0">
                  <c:v>0.54848484848484846</c:v>
                </c:pt>
                <c:pt idx="1">
                  <c:v>0.41428571428571431</c:v>
                </c:pt>
                <c:pt idx="2">
                  <c:v>0.31904761904761908</c:v>
                </c:pt>
                <c:pt idx="3">
                  <c:v>0.17965367965367962</c:v>
                </c:pt>
                <c:pt idx="4">
                  <c:v>0.16907166907166907</c:v>
                </c:pt>
                <c:pt idx="5">
                  <c:v>0.21669071669071668</c:v>
                </c:pt>
                <c:pt idx="6">
                  <c:v>0.25608465608465608</c:v>
                </c:pt>
                <c:pt idx="7">
                  <c:v>0.29312169312169312</c:v>
                </c:pt>
                <c:pt idx="8">
                  <c:v>0.26931216931216928</c:v>
                </c:pt>
                <c:pt idx="9">
                  <c:v>0.22486772486772486</c:v>
                </c:pt>
                <c:pt idx="10">
                  <c:v>0.373</c:v>
                </c:pt>
                <c:pt idx="11" formatCode="0%">
                  <c:v>0.41677777777777775</c:v>
                </c:pt>
                <c:pt idx="12" formatCode="0%">
                  <c:v>0.58344444444444443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'Alcohol-Related'!$A$45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'Alcohol-Related'!$B$37:$N$37</c:f>
              <c:strCache>
                <c:ptCount val="13"/>
                <c:pt idx="0">
                  <c:v>2000-02 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</c:strCache>
            </c:strRef>
          </c:cat>
          <c:val>
            <c:numRef>
              <c:f>'Alcohol-Related'!$B$91:$N$91</c:f>
              <c:numCache>
                <c:formatCode>0.0%</c:formatCode>
                <c:ptCount val="13"/>
                <c:pt idx="0">
                  <c:v>0.38263557502460815</c:v>
                </c:pt>
                <c:pt idx="1">
                  <c:v>0.38705839400382275</c:v>
                </c:pt>
                <c:pt idx="2">
                  <c:v>0.38080212581424622</c:v>
                </c:pt>
                <c:pt idx="3">
                  <c:v>0.36958648593968074</c:v>
                </c:pt>
                <c:pt idx="4">
                  <c:v>0.36956950469546501</c:v>
                </c:pt>
                <c:pt idx="5">
                  <c:v>0.37930996289062469</c:v>
                </c:pt>
                <c:pt idx="6">
                  <c:v>0.37790611584229766</c:v>
                </c:pt>
                <c:pt idx="7">
                  <c:v>0.3854529761023362</c:v>
                </c:pt>
                <c:pt idx="8">
                  <c:v>0.37776297600859005</c:v>
                </c:pt>
                <c:pt idx="9">
                  <c:v>0.36964677217731312</c:v>
                </c:pt>
                <c:pt idx="10">
                  <c:v>0.32900000000000001</c:v>
                </c:pt>
                <c:pt idx="11" formatCode="0%">
                  <c:v>0.31903704253249582</c:v>
                </c:pt>
                <c:pt idx="12" formatCode="0%">
                  <c:v>0.33166730929888821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84704"/>
        <c:axId val="144990592"/>
      </c:lineChart>
      <c:catAx>
        <c:axId val="144984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990592"/>
        <c:crosses val="autoZero"/>
        <c:auto val="1"/>
        <c:lblAlgn val="ctr"/>
        <c:lblOffset val="100"/>
        <c:noMultiLvlLbl val="0"/>
      </c:catAx>
      <c:valAx>
        <c:axId val="144990592"/>
        <c:scaling>
          <c:orientation val="minMax"/>
          <c:max val="0.6200000000000001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44984704"/>
        <c:crosses val="autoZero"/>
        <c:crossBetween val="between"/>
      </c:valAx>
      <c:spPr>
        <a:noFill/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1150651250560896"/>
          <c:y val="0.89589462210465365"/>
          <c:w val="0.7386862258656024"/>
          <c:h val="9.7763887823891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n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874095283544097E-2"/>
          <c:y val="3.965849475042732E-2"/>
          <c:w val="0.85362085421140543"/>
          <c:h val="0.77663823967414558"/>
        </c:manualLayout>
      </c:layout>
      <c:lineChart>
        <c:grouping val="standard"/>
        <c:varyColors val="0"/>
        <c:ser>
          <c:idx val="0"/>
          <c:order val="0"/>
          <c:tx>
            <c:strRef>
              <c:f>Diabetes!$A$30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Diabetes!$B$27:$J$27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Diabetes!$B$30:$J$30</c:f>
              <c:numCache>
                <c:formatCode>0.0%</c:formatCode>
                <c:ptCount val="9"/>
                <c:pt idx="0">
                  <c:v>7.5999999999999998E-2</c:v>
                </c:pt>
                <c:pt idx="1">
                  <c:v>7.9000000000000001E-2</c:v>
                </c:pt>
                <c:pt idx="2">
                  <c:v>8.8999999999999996E-2</c:v>
                </c:pt>
                <c:pt idx="3">
                  <c:v>9.8000000000000004E-2</c:v>
                </c:pt>
                <c:pt idx="4">
                  <c:v>0.10100000000000001</c:v>
                </c:pt>
                <c:pt idx="5">
                  <c:v>9.6000000000000002E-2</c:v>
                </c:pt>
                <c:pt idx="6">
                  <c:v>8.6999999999999994E-2</c:v>
                </c:pt>
                <c:pt idx="7">
                  <c:v>9.0999999999999998E-2</c:v>
                </c:pt>
                <c:pt idx="8">
                  <c:v>9.4E-2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Diabetes!$A$32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Diabetes!$B$32:$J$32</c:f>
              <c:numCache>
                <c:formatCode>0.0%</c:formatCode>
                <c:ptCount val="9"/>
                <c:pt idx="0">
                  <c:v>8.5000000000000006E-2</c:v>
                </c:pt>
                <c:pt idx="1">
                  <c:v>8.4000000000000005E-2</c:v>
                </c:pt>
                <c:pt idx="2">
                  <c:v>8.5000000000000006E-2</c:v>
                </c:pt>
                <c:pt idx="3">
                  <c:v>8.8999999999999996E-2</c:v>
                </c:pt>
                <c:pt idx="4">
                  <c:v>9.2999999999999999E-2</c:v>
                </c:pt>
                <c:pt idx="5">
                  <c:v>9.9000000000000005E-2</c:v>
                </c:pt>
                <c:pt idx="6">
                  <c:v>9.7000000000000003E-2</c:v>
                </c:pt>
                <c:pt idx="7">
                  <c:v>9.1999999999999998E-2</c:v>
                </c:pt>
                <c:pt idx="8">
                  <c:v>8.7999999999999995E-2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Diabetes!$A$35</c:f>
              <c:strCache>
                <c:ptCount val="1"/>
                <c:pt idx="0">
                  <c:v>VA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7.5563906784379228E-2"/>
                  <c:y val="-2.5224007057955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Diabetes!$B$35:$J$35</c:f>
              <c:numCache>
                <c:formatCode>0.0%</c:formatCode>
                <c:ptCount val="9"/>
                <c:pt idx="0">
                  <c:v>7.7499999999999999E-2</c:v>
                </c:pt>
                <c:pt idx="1">
                  <c:v>7.9100000000000004E-2</c:v>
                </c:pt>
                <c:pt idx="2">
                  <c:v>8.3900000000000002E-2</c:v>
                </c:pt>
                <c:pt idx="3">
                  <c:v>9.01E-2</c:v>
                </c:pt>
                <c:pt idx="4">
                  <c:v>9.3399999999999997E-2</c:v>
                </c:pt>
                <c:pt idx="5">
                  <c:v>9.3299999999999994E-2</c:v>
                </c:pt>
                <c:pt idx="6">
                  <c:v>9.2799999999999994E-2</c:v>
                </c:pt>
                <c:pt idx="7">
                  <c:v>9.2799999999999994E-2</c:v>
                </c:pt>
                <c:pt idx="8">
                  <c:v>9.2299999999999993E-2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Diabetes!$A$36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circle"/>
            <c:size val="7"/>
            <c:spPr>
              <a:solidFill>
                <a:srgbClr val="00B0F0"/>
              </a:solidFill>
              <a:ln w="381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Diabetes!$B$36:$J$36</c:f>
              <c:numCache>
                <c:formatCode>0.0%</c:formatCode>
                <c:ptCount val="9"/>
                <c:pt idx="0">
                  <c:v>7.3099999999999998E-2</c:v>
                </c:pt>
                <c:pt idx="1">
                  <c:v>7.5800000000000006E-2</c:v>
                </c:pt>
                <c:pt idx="2">
                  <c:v>8.0399999999999999E-2</c:v>
                </c:pt>
                <c:pt idx="3">
                  <c:v>8.3299999999999999E-2</c:v>
                </c:pt>
                <c:pt idx="4">
                  <c:v>8.5500000000000007E-2</c:v>
                </c:pt>
                <c:pt idx="5">
                  <c:v>8.72E-2</c:v>
                </c:pt>
                <c:pt idx="6">
                  <c:v>8.8900000000000007E-2</c:v>
                </c:pt>
                <c:pt idx="7">
                  <c:v>9.0300000000000005E-2</c:v>
                </c:pt>
                <c:pt idx="8">
                  <c:v>9.11E-2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82400"/>
        <c:axId val="114209536"/>
      </c:lineChart>
      <c:catAx>
        <c:axId val="1269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209536"/>
        <c:crosses val="autoZero"/>
        <c:auto val="1"/>
        <c:lblAlgn val="ctr"/>
        <c:lblOffset val="100"/>
        <c:noMultiLvlLbl val="0"/>
      </c:catAx>
      <c:valAx>
        <c:axId val="114209536"/>
        <c:scaling>
          <c:orientation val="minMax"/>
          <c:max val="0.1100000000000000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6982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Diabetes!$C$15</c:f>
              <c:strCache>
                <c:ptCount val="1"/>
                <c:pt idx="0">
                  <c:v>Percent of Males Adults Age 20 Years or Older with Diabetes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(Diabetes!$A$18,Diabetes!$A$20,Diabetes!$A$23:$A$24)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(Diabetes!$C$18,Diabetes!$C$20,Diabetes!$C$23:$C$24)</c:f>
              <c:numCache>
                <c:formatCode>0.0%</c:formatCode>
                <c:ptCount val="4"/>
                <c:pt idx="0">
                  <c:v>9.5000000000000001E-2</c:v>
                </c:pt>
                <c:pt idx="1">
                  <c:v>0.10299999999999999</c:v>
                </c:pt>
                <c:pt idx="2">
                  <c:v>9.8900000000000002E-2</c:v>
                </c:pt>
                <c:pt idx="3">
                  <c:v>9.6199999999999994E-2</c:v>
                </c:pt>
              </c:numCache>
            </c:numRef>
          </c:val>
        </c:ser>
        <c:ser>
          <c:idx val="1"/>
          <c:order val="1"/>
          <c:tx>
            <c:strRef>
              <c:f>Diabetes!$E$15</c:f>
              <c:strCache>
                <c:ptCount val="1"/>
                <c:pt idx="0">
                  <c:v>Percent of Female Adults Age 20 Years or Older with Diabetes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(Diabetes!$A$18,Diabetes!$A$20,Diabetes!$A$23:$A$24)</c:f>
              <c:strCache>
                <c:ptCount val="4"/>
                <c:pt idx="0">
                  <c:v>Fluvanna</c:v>
                </c:pt>
                <c:pt idx="1">
                  <c:v>Louisa</c:v>
                </c:pt>
                <c:pt idx="2">
                  <c:v>VA</c:v>
                </c:pt>
                <c:pt idx="3">
                  <c:v>US</c:v>
                </c:pt>
              </c:strCache>
            </c:strRef>
          </c:cat>
          <c:val>
            <c:numRef>
              <c:f>(Diabetes!$E$18,Diabetes!$E$20,Diabetes!$E$23:$E$24)</c:f>
              <c:numCache>
                <c:formatCode>0.0%</c:formatCode>
                <c:ptCount val="4"/>
                <c:pt idx="0">
                  <c:v>8.1000000000000003E-2</c:v>
                </c:pt>
                <c:pt idx="1">
                  <c:v>9.0999999999999998E-2</c:v>
                </c:pt>
                <c:pt idx="2">
                  <c:v>8.77E-2</c:v>
                </c:pt>
                <c:pt idx="3">
                  <c:v>8.2799999999999999E-2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21440"/>
        <c:axId val="127022976"/>
      </c:barChart>
      <c:catAx>
        <c:axId val="127021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7022976"/>
        <c:crosses val="autoZero"/>
        <c:auto val="1"/>
        <c:lblAlgn val="ctr"/>
        <c:lblOffset val="100"/>
        <c:noMultiLvlLbl val="0"/>
      </c:catAx>
      <c:valAx>
        <c:axId val="127022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7021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235625186027009E-2"/>
          <c:y val="0.78075151738845139"/>
          <c:w val="0.95642895797819094"/>
          <c:h val="0.20362348261154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0.12121</cdr:x>
      <cdr:y>0.72308</cdr:y>
    </cdr:from>
    <cdr:to>
      <cdr:x>0.22954</cdr:x>
      <cdr:y>0.91058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3581400"/>
          <a:ext cx="817220" cy="92868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No Data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0.54653</cdr:x>
      <cdr:y>0.69671</cdr:y>
    </cdr:from>
    <cdr:to>
      <cdr:x>0.68611</cdr:x>
      <cdr:y>0.76995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498725" y="2355850"/>
          <a:ext cx="638174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CAUTI</a:t>
          </a:r>
        </a:p>
      </cdr:txBody>
    </cdr:sp>
  </cdr:relSizeAnchor>
  <cdr:relSizeAnchor xmlns:cdr="http://schemas.openxmlformats.org/drawingml/2006/chartDrawing">
    <cdr:from>
      <cdr:x>0.23</cdr:x>
      <cdr:y>0.56061</cdr:y>
    </cdr:from>
    <cdr:to>
      <cdr:x>0.54319</cdr:x>
      <cdr:y>0.63385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1752600" y="2819400"/>
          <a:ext cx="2386508" cy="3683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/>
            <a:t>SSI-colon surgery</a:t>
          </a:r>
        </a:p>
      </cdr:txBody>
    </cdr:sp>
  </cdr:relSizeAnchor>
  <cdr:relSizeAnchor xmlns:cdr="http://schemas.openxmlformats.org/drawingml/2006/chartDrawing">
    <cdr:from>
      <cdr:x>0.55</cdr:x>
      <cdr:y>0.40909</cdr:y>
    </cdr:from>
    <cdr:to>
      <cdr:x>1</cdr:x>
      <cdr:y>0.48233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91000" y="2057400"/>
          <a:ext cx="3429000" cy="3683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800" dirty="0"/>
            <a:t>SSI-abdominal</a:t>
          </a:r>
          <a:r>
            <a:rPr lang="en-US" sz="1800" baseline="0" dirty="0"/>
            <a:t> hysterectomy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0.54</cdr:x>
      <cdr:y>0.30303</cdr:y>
    </cdr:from>
    <cdr:to>
      <cdr:x>0.94764</cdr:x>
      <cdr:y>0.37627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14800" y="1524000"/>
          <a:ext cx="3106216" cy="3683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800" dirty="0"/>
            <a:t>Hospital</a:t>
          </a:r>
          <a:r>
            <a:rPr lang="en-US" sz="1800" baseline="0" dirty="0"/>
            <a:t>  Onset  MRSA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0.12</cdr:x>
      <cdr:y>0.19697</cdr:y>
    </cdr:from>
    <cdr:to>
      <cdr:x>0.52764</cdr:x>
      <cdr:y>0.27021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4400" y="990600"/>
          <a:ext cx="3106217" cy="3683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dirty="0"/>
            <a:t>Hospital</a:t>
          </a:r>
          <a:r>
            <a:rPr lang="en-US" sz="1800" baseline="0" dirty="0"/>
            <a:t>  Onset  CDI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0.55</cdr:x>
      <cdr:y>0.80303</cdr:y>
    </cdr:from>
    <cdr:to>
      <cdr:x>0.68958</cdr:x>
      <cdr:y>0.87627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4191000" y="4038600"/>
          <a:ext cx="1063599" cy="3683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CLABSI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0.44355</cdr:x>
      <cdr:y>0.8</cdr:y>
    </cdr:from>
    <cdr:to>
      <cdr:x>0.46924</cdr:x>
      <cdr:y>0.86907</cdr:y>
    </cdr:to>
    <cdr:sp macro="" textlink="">
      <cdr:nvSpPr>
        <cdr:cNvPr id="2" name="TextBox 3"/>
        <cdr:cNvSpPr txBox="1"/>
      </cdr:nvSpPr>
      <cdr:spPr>
        <a:xfrm xmlns:a="http://schemas.openxmlformats.org/drawingml/2006/main" rot="10800000" flipV="1">
          <a:off x="1943670" y="4267200"/>
          <a:ext cx="112575" cy="36841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900"/>
        </a:p>
      </cdr:txBody>
    </cdr:sp>
  </cdr:relSizeAnchor>
  <cdr:relSizeAnchor xmlns:cdr="http://schemas.openxmlformats.org/drawingml/2006/chartDrawing">
    <cdr:from>
      <cdr:x>0.44355</cdr:x>
      <cdr:y>0.71429</cdr:y>
    </cdr:from>
    <cdr:to>
      <cdr:x>0.46924</cdr:x>
      <cdr:y>0.78336</cdr:y>
    </cdr:to>
    <cdr:sp macro="" textlink="">
      <cdr:nvSpPr>
        <cdr:cNvPr id="3" name="TextBox 3"/>
        <cdr:cNvSpPr txBox="1"/>
      </cdr:nvSpPr>
      <cdr:spPr>
        <a:xfrm xmlns:a="http://schemas.openxmlformats.org/drawingml/2006/main" rot="10800000" flipV="1">
          <a:off x="1943670" y="3810000"/>
          <a:ext cx="112575" cy="3684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900"/>
        </a:p>
      </cdr:txBody>
    </cdr:sp>
  </cdr:relSizeAnchor>
  <cdr:relSizeAnchor xmlns:cdr="http://schemas.openxmlformats.org/drawingml/2006/chartDrawing">
    <cdr:from>
      <cdr:x>0.47833</cdr:x>
      <cdr:y>0.71429</cdr:y>
    </cdr:from>
    <cdr:to>
      <cdr:x>0.72531</cdr:x>
      <cdr:y>0.89259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6070" y="3810000"/>
          <a:ext cx="1082268" cy="95105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&lt; 3.3%</a:t>
          </a:r>
        </a:p>
        <a:p xmlns:a="http://schemas.openxmlformats.org/drawingml/2006/main">
          <a:endParaRPr lang="en-US" sz="1800" dirty="0"/>
        </a:p>
        <a:p xmlns:a="http://schemas.openxmlformats.org/drawingml/2006/main">
          <a:r>
            <a:rPr lang="en-US" sz="1800" dirty="0"/>
            <a:t>&lt; 3.3%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0.46154</cdr:x>
      <cdr:y>0.79513</cdr:y>
    </cdr:from>
    <cdr:to>
      <cdr:x>0.48723</cdr:x>
      <cdr:y>0.8642</cdr:y>
    </cdr:to>
    <cdr:sp macro="" textlink="">
      <cdr:nvSpPr>
        <cdr:cNvPr id="2" name="TextBox 3"/>
        <cdr:cNvSpPr txBox="1"/>
      </cdr:nvSpPr>
      <cdr:spPr>
        <a:xfrm xmlns:a="http://schemas.openxmlformats.org/drawingml/2006/main" rot="10800000" flipV="1">
          <a:off x="1828800" y="4369991"/>
          <a:ext cx="101794" cy="379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900"/>
        </a:p>
      </cdr:txBody>
    </cdr:sp>
  </cdr:relSizeAnchor>
  <cdr:relSizeAnchor xmlns:cdr="http://schemas.openxmlformats.org/drawingml/2006/chartDrawing">
    <cdr:from>
      <cdr:x>0.48077</cdr:x>
      <cdr:y>0.75354</cdr:y>
    </cdr:from>
    <cdr:to>
      <cdr:x>0.75</cdr:x>
      <cdr:y>0.87855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05000" y="4141391"/>
          <a:ext cx="1066800" cy="68704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/>
        </a:p>
        <a:p xmlns:a="http://schemas.openxmlformats.org/drawingml/2006/main">
          <a:r>
            <a:rPr lang="en-US" sz="1600" dirty="0"/>
            <a:t>&lt; 2.1%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4D9CA-92C4-4E04-A332-F43635F96C2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58F48-649A-4ACA-B9D0-7A23C3D05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Improving Community Health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Methicillin-Resistant Staphylococcus aureus (%R)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Analytical Definition: Staphylococcus aureus that has tested resistant (R) to at least 1 of the following: methicillin,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oxacillin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cefoxitin</a:t>
            </a:r>
            <a:r>
              <a:rPr lang="en-US" dirty="0" smtClean="0"/>
              <a:t> </a:t>
            </a: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MRSA with Community-associated Resistance Pattern (%R)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MRSA that has tested resistant (R) to erythromycin and sensitive (S) to trimethoprim-sulfamethoxazole and has at least one of the following additional properties: 1. Tested Sensitive (S) to both ciprofloxacin and levofloxacin 2. Tested Sensitive (S) to clindamycin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4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MDR E.coli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(%R)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E.coli that has tested either intermediate (I) or resistant (R) to at least one drug in at least 3 of the following 5 categories: 1. Extended-spectrum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cephalosporins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cefepime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cefotaxime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ceftazidime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ceftriaxone) 2. Fluoroquinolones (ciprofloxacin, levofloxacin,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moxifloxacin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3. Aminoglycosides (amikacin, gentamicin, tobramycin) 4.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Carbapenems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meropenem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ertapenem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5. Piperacillin Group (piperacillin, piperacillin/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tazobactam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Enterobacter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that has tested either intermediate (I) or resistant (R) to at least one drug in at least 3 of the following 5 categories: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Extended-spectrum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cephalosporins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cefepime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cefotaxime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ceftazidime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ceftriaxone)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Fluoroquinolones (ciprofloxacin, levofloxacin,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moxifloxacin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Aminoglycosides (amikacin, gentamicin, tobramycin)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Carbapenems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meropenem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ertapenem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Piperacillin Group (piperacillin, piperacillin/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tazobactam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Klebsiella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oxytoca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Klebsiella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pneumoniae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has tested either intermediate (I) or resistant (R) to at least one drug in at least 3 of the following 5 categories: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Extended-spectrum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cephalosporins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cefepime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cefotaxime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ceftazidime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ceftriaxone)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Fluoroquinolones (ciprofloxacin, levofloxacin,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moxifloxacin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Aminoglycosides (amikacin, gentamicin, tobramycin)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Carbapenems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meropenem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ertapenem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Piperacillin Group (piperacillin, piperacillin/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tazobactam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MDR Pseudomonas aeruginosa (%R)</a:t>
            </a:r>
            <a:r>
              <a:rPr lang="en-US" b="1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Pseudomonas aeruginosa that has tested either intermediate (I) or resistant (R) to at least 1 drug in at least 3 of the following 5 categories: 1. Extended-spectrum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cephalosporins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cefepime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ceftazidime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2. Fluoroquinolones (ciprofloxacin, levofloxacin) 3. Aminoglycosides (amikacin, gentamicin, tobramycin) 4.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Carbapenems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meropenem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doripenem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5. Piperacillin Group (piperacillin, piperacillin/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tazobactam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Fluoroquinolone-Resistant Pseudomonas aeruginosa (%R)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Pseudomonas aeruginosa that has tested resistant (R) to at least one of the following: ciprofloxacin, levofloxacin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Aminoglycoside-Resistant Pseudomonas aeruginosa (%R)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Pseudomonas aeruginosa that has tested resistant (R) to at least one of the following: amikacin, gentamicin, tobramycin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Tazobactum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-Resistant Pseudomonas aeruginosa (%R)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Pseudomonas aeruginosa that has tested resistant (R) to at least one of the following: piperacillin, piperacillin/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tazobactam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40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61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2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2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85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4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12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2FA136-5F6A-4416-9A21-E7EE165ED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D06C282-69BA-4DE5-9FD1-BFC4C98164B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h.state.va.u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mailto:Jillian.Regan@vdh.virginia.gov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471" y="1372310"/>
            <a:ext cx="5723468" cy="2361490"/>
          </a:xfrm>
        </p:spPr>
        <p:txBody>
          <a:bodyPr>
            <a:noAutofit/>
          </a:bodyPr>
          <a:lstStyle/>
          <a:p>
            <a:r>
              <a:rPr lang="en-US" sz="3800" dirty="0" smtClean="0"/>
              <a:t>Improving Community Health </a:t>
            </a:r>
            <a:br>
              <a:rPr lang="en-US" sz="3800" dirty="0" smtClean="0"/>
            </a:br>
            <a:r>
              <a:rPr lang="en-US" sz="3800" dirty="0" smtClean="0"/>
              <a:t>through </a:t>
            </a:r>
            <a:r>
              <a:rPr lang="en-US" sz="3800" dirty="0"/>
              <a:t>Planning and Partnerships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4488" y="42672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1" dirty="0" smtClean="0">
                <a:latin typeface="+mj-lt"/>
                <a:ea typeface="+mj-ea"/>
                <a:cs typeface="+mj-cs"/>
              </a:rPr>
              <a:t>Fluvanna</a:t>
            </a:r>
            <a:endParaRPr lang="en-US" sz="2200" b="1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2200" b="1" dirty="0" smtClean="0">
                <a:latin typeface="+mj-lt"/>
                <a:ea typeface="+mj-ea"/>
                <a:cs typeface="+mj-cs"/>
              </a:rPr>
              <a:t>Community Health Council</a:t>
            </a:r>
            <a:endParaRPr lang="en-US" sz="2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6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838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Heart Disease in Medicare Beneficiaries (Mainly Adults 65+ Years)</a:t>
            </a:r>
            <a:r>
              <a:rPr lang="en-US" sz="2400" dirty="0" smtClean="0"/>
              <a:t>, 2012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400799"/>
            <a:ext cx="9144000" cy="462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Centers for Medicare and Medicaid Services. 2012. Source geography: County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957683"/>
              </p:ext>
            </p:extLst>
          </p:nvPr>
        </p:nvGraphicFramePr>
        <p:xfrm>
          <a:off x="838200" y="1219199"/>
          <a:ext cx="7543800" cy="503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Hypertension (High Blood Pressure)</a:t>
            </a:r>
            <a:r>
              <a:rPr lang="en-US" sz="2400" dirty="0" smtClean="0"/>
              <a:t>, 2006-12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254087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Centers for Disease Control and Prevention (CDC), Behavioral Risk Factor Surveillance Survey (BRFSS). Additional data analysis by CARES. </a:t>
            </a:r>
            <a:r>
              <a:rPr lang="en-US" sz="1200" dirty="0" smtClean="0"/>
              <a:t>2006-2012</a:t>
            </a:r>
            <a:r>
              <a:rPr lang="en-US" sz="1200" dirty="0"/>
              <a:t>. Source geography: County.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166678"/>
              </p:ext>
            </p:extLst>
          </p:nvPr>
        </p:nvGraphicFramePr>
        <p:xfrm>
          <a:off x="838200" y="1219200"/>
          <a:ext cx="754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82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838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Hypertension in Medicare Beneficiaries (Mainly Adults 65+ Years)</a:t>
            </a:r>
            <a:r>
              <a:rPr lang="en-US" sz="2400" dirty="0" smtClean="0"/>
              <a:t>, 2012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400799"/>
            <a:ext cx="9144000" cy="462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Centers for Medicare and Medicaid Services. 2012. Source geography: County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582486"/>
              </p:ext>
            </p:extLst>
          </p:nvPr>
        </p:nvGraphicFramePr>
        <p:xfrm>
          <a:off x="838200" y="13716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46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Diabetes</a:t>
            </a:r>
            <a:r>
              <a:rPr lang="en-US" sz="2400" dirty="0" smtClean="0"/>
              <a:t>, 2012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254087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</a:t>
            </a:r>
            <a:r>
              <a:rPr lang="en-US" sz="1200" dirty="0" smtClean="0"/>
              <a:t>Centers </a:t>
            </a:r>
            <a:r>
              <a:rPr lang="en-US" sz="1200" dirty="0"/>
              <a:t>for Disease Control and Prevention (CDC), National Center for Chronic Disease Prevention and Health. 2012. Source geography: County.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937007"/>
              </p:ext>
            </p:extLst>
          </p:nvPr>
        </p:nvGraphicFramePr>
        <p:xfrm>
          <a:off x="838200" y="1295399"/>
          <a:ext cx="7467600" cy="495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5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Diabetes</a:t>
            </a:r>
            <a:r>
              <a:rPr lang="en-US" sz="2400" dirty="0" smtClean="0"/>
              <a:t>, 2004-2012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254087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</a:t>
            </a:r>
            <a:r>
              <a:rPr lang="en-US" sz="1200" dirty="0" smtClean="0"/>
              <a:t>Centers </a:t>
            </a:r>
            <a:r>
              <a:rPr lang="en-US" sz="1200" dirty="0"/>
              <a:t>for Disease Control and Prevention (CDC), National Center for Chronic Disease Prevention and Health. 2012. Source geography: County.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045282"/>
              </p:ext>
            </p:extLst>
          </p:nvPr>
        </p:nvGraphicFramePr>
        <p:xfrm>
          <a:off x="838200" y="1219201"/>
          <a:ext cx="7543800" cy="503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48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Diabetes</a:t>
            </a:r>
            <a:r>
              <a:rPr lang="en-US" sz="2400" dirty="0" smtClean="0"/>
              <a:t>, 2012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254087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</a:t>
            </a:r>
            <a:r>
              <a:rPr lang="en-US" sz="1200" dirty="0" smtClean="0"/>
              <a:t>Centers </a:t>
            </a:r>
            <a:r>
              <a:rPr lang="en-US" sz="1200" dirty="0"/>
              <a:t>for Disease Control and Prevention (CDC), National Center for Chronic Disease Prevention and Health. 2012. Source geography: County.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153118"/>
              </p:ext>
            </p:extLst>
          </p:nvPr>
        </p:nvGraphicFramePr>
        <p:xfrm>
          <a:off x="914400" y="1219200"/>
          <a:ext cx="7391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63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Diabetes</a:t>
            </a:r>
            <a:r>
              <a:rPr lang="en-US" sz="2400" dirty="0" smtClean="0"/>
              <a:t>, 2012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400799"/>
            <a:ext cx="9144000" cy="462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</a:t>
            </a:r>
            <a:r>
              <a:rPr lang="en-US" sz="1200" dirty="0" smtClean="0"/>
              <a:t>Centers for Medicare and Medicaid Services. </a:t>
            </a:r>
            <a:r>
              <a:rPr lang="en-US" sz="1200" dirty="0"/>
              <a:t>2012. Source geography: County.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464744"/>
              </p:ext>
            </p:extLst>
          </p:nvPr>
        </p:nvGraphicFramePr>
        <p:xfrm>
          <a:off x="838200" y="1143000"/>
          <a:ext cx="7543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30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High Cholesterol</a:t>
            </a:r>
            <a:r>
              <a:rPr lang="en-US" sz="2400" dirty="0" smtClean="0"/>
              <a:t>, 2011-12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156279"/>
            <a:ext cx="9144000" cy="6914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Centers for Disease Control and Prevention (CDC), Behavioral Risk Factor Surveillance Survey (BRFSS). Additional data analysis by CARES. 2011-2012. Source geography: County.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566341"/>
              </p:ext>
            </p:extLst>
          </p:nvPr>
        </p:nvGraphicFramePr>
        <p:xfrm>
          <a:off x="838200" y="11430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40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High Cholesterol in Medicare Beneficiaries</a:t>
            </a:r>
            <a:r>
              <a:rPr lang="en-US" sz="2400" dirty="0" smtClean="0"/>
              <a:t>, 2012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400799"/>
            <a:ext cx="9144000" cy="4469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Centers </a:t>
            </a:r>
            <a:r>
              <a:rPr lang="en-US" sz="1200" dirty="0" smtClean="0"/>
              <a:t>for Medicare and Medicaid Services. 2012</a:t>
            </a:r>
            <a:r>
              <a:rPr lang="en-US" sz="1200" dirty="0"/>
              <a:t>. Source geography: County.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600905"/>
              </p:ext>
            </p:extLst>
          </p:nvPr>
        </p:nvGraphicFramePr>
        <p:xfrm>
          <a:off x="762000" y="1066800"/>
          <a:ext cx="762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99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Asthma</a:t>
            </a:r>
            <a:r>
              <a:rPr lang="en-US" sz="2400" dirty="0" smtClean="0"/>
              <a:t>, 2011-12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156279"/>
            <a:ext cx="9144000" cy="6914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Centers for Disease Control and Prevention (CDC), Behavioral Risk Factor Surveillance Survey (BRFSS). Additional data analysis by CARES. 2011-2012. Source geography: County.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479799"/>
              </p:ext>
            </p:extLst>
          </p:nvPr>
        </p:nvGraphicFramePr>
        <p:xfrm>
          <a:off x="762000" y="1142999"/>
          <a:ext cx="7696200" cy="501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5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keep in mind…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2057400"/>
            <a:ext cx="670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Feel free to </a:t>
            </a:r>
            <a:r>
              <a:rPr lang="en-US" sz="2200" b="1" dirty="0" smtClean="0"/>
              <a:t>ask questions </a:t>
            </a:r>
            <a:r>
              <a:rPr lang="en-US" sz="2200" dirty="0" smtClean="0"/>
              <a:t>as we go along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We are presenting the </a:t>
            </a:r>
            <a:r>
              <a:rPr lang="en-US" sz="2200" b="1" dirty="0" smtClean="0"/>
              <a:t>most recent data </a:t>
            </a:r>
            <a:r>
              <a:rPr lang="en-US" sz="2200" dirty="0" smtClean="0"/>
              <a:t>we have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(From the past 4 – 5 years)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This is the last part of Section 2, Part 2 and the </a:t>
            </a:r>
            <a:r>
              <a:rPr lang="en-US" sz="2200" dirty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part of </a:t>
            </a:r>
            <a:r>
              <a:rPr lang="en-US" sz="2200" b="1" dirty="0" smtClean="0"/>
              <a:t>Section </a:t>
            </a:r>
            <a:r>
              <a:rPr lang="en-US" sz="2200" b="1" dirty="0"/>
              <a:t>3</a:t>
            </a:r>
            <a:r>
              <a:rPr lang="en-US" sz="2200" b="1" dirty="0" smtClean="0"/>
              <a:t> </a:t>
            </a:r>
            <a:r>
              <a:rPr lang="en-US" sz="2200" dirty="0" smtClean="0"/>
              <a:t>data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At the next meeting we will cover: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Section 3: </a:t>
            </a:r>
            <a:r>
              <a:rPr lang="en-US" sz="2200" dirty="0" smtClean="0"/>
              <a:t>What is our Health Status, Part 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761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Asthma</a:t>
            </a:r>
            <a:r>
              <a:rPr lang="en-US" sz="2400" dirty="0" smtClean="0"/>
              <a:t>, 2011-12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156279"/>
            <a:ext cx="9144000" cy="6914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Centers for Disease Control and Prevention (CDC), Behavioral Risk Factor Surveillance Survey (BRFSS). Additional data analysis by CARES. 2011-2012. Source geography: County.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557731"/>
              </p:ext>
            </p:extLst>
          </p:nvPr>
        </p:nvGraphicFramePr>
        <p:xfrm>
          <a:off x="838200" y="1142999"/>
          <a:ext cx="7543800" cy="501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51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Poor Dental Health</a:t>
            </a:r>
            <a:r>
              <a:rPr lang="en-US" sz="2400" dirty="0" smtClean="0"/>
              <a:t>, 2006-10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254087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Centers for Disease Control and Prevention (CDC), Behavioral Risk Factor Surveillance Survey (BRFSS). Additional data analysis by CARES. 2006-2010. Source geography: County.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818161"/>
              </p:ext>
            </p:extLst>
          </p:nvPr>
        </p:nvGraphicFramePr>
        <p:xfrm>
          <a:off x="762000" y="1231710"/>
          <a:ext cx="7620000" cy="503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5800" y="1905000"/>
            <a:ext cx="3831609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Poor dental health = </a:t>
            </a:r>
          </a:p>
          <a:p>
            <a:pPr algn="ctr"/>
            <a:r>
              <a:rPr lang="en-US" sz="1700" dirty="0" smtClean="0"/>
              <a:t>6 or more permanent teeth have been removed due to tooth decay, gum disease, or infection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649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7201" y="2514600"/>
            <a:ext cx="5723468" cy="1108424"/>
          </a:xfr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Infectious Disease</a:t>
            </a:r>
            <a:endParaRPr lang="en-US" sz="4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HIV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339978"/>
              </p:ext>
            </p:extLst>
          </p:nvPr>
        </p:nvGraphicFramePr>
        <p:xfrm>
          <a:off x="914400" y="1219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5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HIV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733529"/>
              </p:ext>
            </p:extLst>
          </p:nvPr>
        </p:nvGraphicFramePr>
        <p:xfrm>
          <a:off x="838200" y="1143000"/>
          <a:ext cx="7543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57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HIV by Race</a:t>
            </a:r>
            <a:endParaRPr lang="en-US" sz="2400" dirty="0"/>
          </a:p>
        </p:txBody>
      </p:sp>
      <p:sp>
        <p:nvSpPr>
          <p:cNvPr id="7" name="TextBox 1"/>
          <p:cNvSpPr txBox="1"/>
          <p:nvPr/>
        </p:nvSpPr>
        <p:spPr>
          <a:xfrm>
            <a:off x="151263" y="6403073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Tables of Selected Reportable Diseases in Virginia by Year of Report. Table 4 for each year.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319923"/>
              </p:ext>
            </p:extLst>
          </p:nvPr>
        </p:nvGraphicFramePr>
        <p:xfrm>
          <a:off x="838200" y="1219200"/>
          <a:ext cx="754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44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HIV by Race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874186"/>
              </p:ext>
            </p:extLst>
          </p:nvPr>
        </p:nvGraphicFramePr>
        <p:xfrm>
          <a:off x="838200" y="1143000"/>
          <a:ext cx="7467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51263" y="6403073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Tables of Selected Reportable Diseases in Virginia by Year of Report. Table 4 for each year.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51263" y="6403073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Thomas Jefferson Health District. Communicable Disease Summary Report. 2014.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80665"/>
              </p:ext>
            </p:extLst>
          </p:nvPr>
        </p:nvGraphicFramePr>
        <p:xfrm>
          <a:off x="0" y="1142999"/>
          <a:ext cx="9142294" cy="52600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4983"/>
                <a:gridCol w="1994666"/>
                <a:gridCol w="1178667"/>
                <a:gridCol w="1541333"/>
                <a:gridCol w="997333"/>
                <a:gridCol w="816000"/>
                <a:gridCol w="725333"/>
                <a:gridCol w="713687"/>
                <a:gridCol w="690292"/>
              </a:tblGrid>
              <a:tr h="35856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City/County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734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Albemarle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Charlottesville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Fluvanna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Greene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Louisa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Nelson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TJHD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</a:tr>
              <a:tr h="358561">
                <a:tc rowSpan="1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Organism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Cryptosporidium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Influenza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Norovirus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MRSA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Pediculus (lice)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Pertussis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Mumps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Pneumonia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Chickenpox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1"/>
                    </a:solidFill>
                  </a:tcPr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Group A Strep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8561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03" marR="9503" marT="9503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053" y="304800"/>
            <a:ext cx="897576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Outbreaks in TJHD in 2015</a:t>
            </a:r>
          </a:p>
        </p:txBody>
      </p:sp>
    </p:spTree>
    <p:extLst>
      <p:ext uri="{BB962C8B-B14F-4D97-AF65-F5344CB8AC3E}">
        <p14:creationId xmlns:p14="http://schemas.microsoft.com/office/powerpoint/2010/main" val="3586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51263" y="6403073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Thomas Jefferson Health District. Communicable Disease Summary Report. 2014.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0031" y="3962400"/>
            <a:ext cx="2438400" cy="1169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40.9</a:t>
            </a:r>
            <a:r>
              <a:rPr lang="en-US" sz="2600" dirty="0" smtClean="0"/>
              <a:t>%</a:t>
            </a:r>
          </a:p>
          <a:p>
            <a:pPr algn="ctr"/>
            <a:r>
              <a:rPr lang="en-US" sz="2000" dirty="0" smtClean="0"/>
              <a:t>of outbreaks were due to </a:t>
            </a:r>
            <a:r>
              <a:rPr lang="en-US" sz="2400" b="1" dirty="0" smtClean="0"/>
              <a:t>norovirus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685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Outbreaks in TJHD</a:t>
            </a:r>
          </a:p>
          <a:p>
            <a:pPr algn="ctr"/>
            <a:r>
              <a:rPr lang="en-US" sz="3200" dirty="0" smtClean="0"/>
              <a:t>2015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036802"/>
            <a:ext cx="2438400" cy="11079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 &gt; 419</a:t>
            </a:r>
            <a:endParaRPr lang="en-US" sz="2600" dirty="0" smtClean="0"/>
          </a:p>
          <a:p>
            <a:pPr algn="ctr"/>
            <a:r>
              <a:rPr lang="en-US" sz="2000" dirty="0" smtClean="0"/>
              <a:t>Persons were affected</a:t>
            </a:r>
            <a:endParaRPr lang="en-US" sz="24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701953"/>
              </p:ext>
            </p:extLst>
          </p:nvPr>
        </p:nvGraphicFramePr>
        <p:xfrm>
          <a:off x="3007626" y="1763018"/>
          <a:ext cx="6059037" cy="448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26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Sexually Transmitted Infections (STI’s)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570062"/>
              </p:ext>
            </p:extLst>
          </p:nvPr>
        </p:nvGraphicFramePr>
        <p:xfrm>
          <a:off x="762000" y="1219200"/>
          <a:ext cx="7543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32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91400" cy="4648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Updates/Highlights from Section 2, Part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Managing Chronic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Section </a:t>
            </a:r>
            <a:r>
              <a:rPr lang="en-US" dirty="0"/>
              <a:t>3</a:t>
            </a:r>
            <a:r>
              <a:rPr lang="en-US" dirty="0" smtClean="0"/>
              <a:t>, Part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Disease Prevalence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Infectious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Unintentional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2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Sexually Transmitted Infections (STI’s)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360938"/>
              </p:ext>
            </p:extLst>
          </p:nvPr>
        </p:nvGraphicFramePr>
        <p:xfrm>
          <a:off x="838200" y="1219200"/>
          <a:ext cx="754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Sexually Transmitted Infections (STI’s)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036455"/>
              </p:ext>
            </p:extLst>
          </p:nvPr>
        </p:nvGraphicFramePr>
        <p:xfrm>
          <a:off x="838200" y="12954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53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Sexually Transmitted Infections (STI’s)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176162"/>
              </p:ext>
            </p:extLst>
          </p:nvPr>
        </p:nvGraphicFramePr>
        <p:xfrm>
          <a:off x="838200" y="1219200"/>
          <a:ext cx="746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6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Sexually Transmitted Infections (STI’s)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503688"/>
              </p:ext>
            </p:extLst>
          </p:nvPr>
        </p:nvGraphicFramePr>
        <p:xfrm>
          <a:off x="838200" y="1295400"/>
          <a:ext cx="754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4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Sexually Transmitted Infections (STI’s)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423501"/>
              </p:ext>
            </p:extLst>
          </p:nvPr>
        </p:nvGraphicFramePr>
        <p:xfrm>
          <a:off x="762000" y="1219200"/>
          <a:ext cx="7543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3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Disease-</a:t>
            </a:r>
            <a:br>
              <a:rPr lang="en-US" dirty="0" smtClean="0"/>
            </a:br>
            <a:r>
              <a:rPr lang="en-US" dirty="0" smtClean="0"/>
              <a:t>Vaccine Preventable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Vaccine Preventable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70784"/>
              </p:ext>
            </p:extLst>
          </p:nvPr>
        </p:nvGraphicFramePr>
        <p:xfrm>
          <a:off x="838200" y="1219200"/>
          <a:ext cx="7543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1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Vaccine Preventable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239489"/>
              </p:ext>
            </p:extLst>
          </p:nvPr>
        </p:nvGraphicFramePr>
        <p:xfrm>
          <a:off x="838200" y="1219200"/>
          <a:ext cx="754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7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Vaccine Preventable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741621"/>
              </p:ext>
            </p:extLst>
          </p:nvPr>
        </p:nvGraphicFramePr>
        <p:xfrm>
          <a:off x="838200" y="1371600"/>
          <a:ext cx="7543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6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Vaccine Preventable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627831"/>
              </p:ext>
            </p:extLst>
          </p:nvPr>
        </p:nvGraphicFramePr>
        <p:xfrm>
          <a:off x="762000" y="1219200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52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905000"/>
            <a:ext cx="6254044" cy="16965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Managing Chronic Disease-Diabetes &amp; Hypertension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42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Vaccine Preventable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03626"/>
              </p:ext>
            </p:extLst>
          </p:nvPr>
        </p:nvGraphicFramePr>
        <p:xfrm>
          <a:off x="838200" y="1143000"/>
          <a:ext cx="7543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7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Vaccine Preventable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193571"/>
              </p:ext>
            </p:extLst>
          </p:nvPr>
        </p:nvGraphicFramePr>
        <p:xfrm>
          <a:off x="762000" y="1219200"/>
          <a:ext cx="7620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Vaccine Preventable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54210"/>
              </p:ext>
            </p:extLst>
          </p:nvPr>
        </p:nvGraphicFramePr>
        <p:xfrm>
          <a:off x="838200" y="1219200"/>
          <a:ext cx="7467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6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Vaccine Preventable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573336"/>
              </p:ext>
            </p:extLst>
          </p:nvPr>
        </p:nvGraphicFramePr>
        <p:xfrm>
          <a:off x="685800" y="1219200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89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Disease-</a:t>
            </a:r>
            <a:br>
              <a:rPr lang="en-US" dirty="0" smtClean="0"/>
            </a:br>
            <a:r>
              <a:rPr lang="en-US" dirty="0" smtClean="0"/>
              <a:t>Respiratory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Respiratory Infectious Diseases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258355"/>
              </p:ext>
            </p:extLst>
          </p:nvPr>
        </p:nvGraphicFramePr>
        <p:xfrm>
          <a:off x="838200" y="1295400"/>
          <a:ext cx="762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16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Respiratory Infectious Diseases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006646"/>
              </p:ext>
            </p:extLst>
          </p:nvPr>
        </p:nvGraphicFramePr>
        <p:xfrm>
          <a:off x="762000" y="12954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Respiratory Infectious Diseases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039680"/>
              </p:ext>
            </p:extLst>
          </p:nvPr>
        </p:nvGraphicFramePr>
        <p:xfrm>
          <a:off x="838200" y="12192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9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Respiratory Infectious Diseases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955186"/>
              </p:ext>
            </p:extLst>
          </p:nvPr>
        </p:nvGraphicFramePr>
        <p:xfrm>
          <a:off x="762000" y="1219200"/>
          <a:ext cx="7620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Disease-</a:t>
            </a:r>
            <a:br>
              <a:rPr lang="en-US" dirty="0" smtClean="0"/>
            </a:br>
            <a:r>
              <a:rPr lang="en-US" dirty="0" smtClean="0"/>
              <a:t>Food-borne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696200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Managing Diabetes, 2008-12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" y="6386423"/>
            <a:ext cx="906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</a:t>
            </a:r>
            <a:r>
              <a:rPr lang="en-US" sz="1200" dirty="0"/>
              <a:t>: </a:t>
            </a:r>
            <a:r>
              <a:rPr lang="en-US" sz="1200" dirty="0" smtClean="0"/>
              <a:t>Community Commons Community Health Needs Assessment for TJHD localities-Clinical Care Report</a:t>
            </a:r>
            <a:r>
              <a:rPr lang="en-US" sz="1200" dirty="0"/>
              <a:t>. Dartmouth College </a:t>
            </a:r>
            <a:r>
              <a:rPr lang="en-US" sz="1200" dirty="0" err="1"/>
              <a:t>Insititute</a:t>
            </a:r>
            <a:r>
              <a:rPr lang="en-US" sz="1200" dirty="0"/>
              <a:t> for Health Policy &amp; Clinical Practice, Dartmouth Atlas of Health Care. 2012. Source geography: County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814079"/>
              </p:ext>
            </p:extLst>
          </p:nvPr>
        </p:nvGraphicFramePr>
        <p:xfrm>
          <a:off x="762000" y="1219200"/>
          <a:ext cx="7620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14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Foodborne Infectious Diseases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66170"/>
              </p:ext>
            </p:extLst>
          </p:nvPr>
        </p:nvGraphicFramePr>
        <p:xfrm>
          <a:off x="914400" y="14478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6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Foodborne Infectious Diseases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166378"/>
              </p:ext>
            </p:extLst>
          </p:nvPr>
        </p:nvGraphicFramePr>
        <p:xfrm>
          <a:off x="762000" y="1371600"/>
          <a:ext cx="762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2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Foodborne Infectious Diseases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69829"/>
              </p:ext>
            </p:extLst>
          </p:nvPr>
        </p:nvGraphicFramePr>
        <p:xfrm>
          <a:off x="838200" y="1295400"/>
          <a:ext cx="7467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15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Foodborne Infectious Diseases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825900"/>
              </p:ext>
            </p:extLst>
          </p:nvPr>
        </p:nvGraphicFramePr>
        <p:xfrm>
          <a:off x="762000" y="12954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18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Foodborne Infectious Diseases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471713"/>
              </p:ext>
            </p:extLst>
          </p:nvPr>
        </p:nvGraphicFramePr>
        <p:xfrm>
          <a:off x="838200" y="13716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9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Foodborne Infectious Diseases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96061"/>
              </p:ext>
            </p:extLst>
          </p:nvPr>
        </p:nvGraphicFramePr>
        <p:xfrm>
          <a:off x="838200" y="13716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9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Foodborne Infectious Diseases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837417"/>
              </p:ext>
            </p:extLst>
          </p:nvPr>
        </p:nvGraphicFramePr>
        <p:xfrm>
          <a:off x="838200" y="1447800"/>
          <a:ext cx="7543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9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Foodborne Infectious Diseases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191781"/>
              </p:ext>
            </p:extLst>
          </p:nvPr>
        </p:nvGraphicFramePr>
        <p:xfrm>
          <a:off x="762000" y="1371600"/>
          <a:ext cx="762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88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Foodborne Infectious Diseases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325290"/>
              </p:ext>
            </p:extLst>
          </p:nvPr>
        </p:nvGraphicFramePr>
        <p:xfrm>
          <a:off x="914400" y="1447800"/>
          <a:ext cx="7543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3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Foodborne Infectious Diseases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567548"/>
              </p:ext>
            </p:extLst>
          </p:nvPr>
        </p:nvGraphicFramePr>
        <p:xfrm>
          <a:off x="762000" y="1371600"/>
          <a:ext cx="7696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2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696200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Managing Hypertension, 2006-10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200" y="6172200"/>
            <a:ext cx="9067800" cy="6714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</a:t>
            </a:r>
            <a:r>
              <a:rPr lang="en-US" sz="1200" dirty="0"/>
              <a:t>: </a:t>
            </a:r>
            <a:r>
              <a:rPr lang="en-US" sz="1200" dirty="0" smtClean="0"/>
              <a:t>Community Commons Community Health Needs Assessment for TJHD localities-Clinical Care Report</a:t>
            </a:r>
            <a:r>
              <a:rPr lang="en-US" sz="1200" dirty="0"/>
              <a:t>. Centers for Disease Control &amp; Prevention (CDC). Behavioral Risk Factor Surveillance System. </a:t>
            </a:r>
            <a:r>
              <a:rPr lang="en-US" sz="1200" dirty="0" smtClean="0"/>
              <a:t>Additional </a:t>
            </a:r>
            <a:r>
              <a:rPr lang="en-US" sz="1200" dirty="0"/>
              <a:t>Data analysis </a:t>
            </a:r>
            <a:r>
              <a:rPr lang="en-US" sz="1200" dirty="0" smtClean="0"/>
              <a:t>by </a:t>
            </a:r>
            <a:r>
              <a:rPr lang="en-US" sz="1200" dirty="0"/>
              <a:t>CARES. 2006-10. Source geography: county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704087"/>
              </p:ext>
            </p:extLst>
          </p:nvPr>
        </p:nvGraphicFramePr>
        <p:xfrm>
          <a:off x="838200" y="1143000"/>
          <a:ext cx="754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63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Disease-</a:t>
            </a:r>
            <a:br>
              <a:rPr lang="en-US" dirty="0" smtClean="0"/>
            </a:br>
            <a:r>
              <a:rPr lang="en-US" dirty="0" smtClean="0"/>
              <a:t>Vector-borne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Vector-borne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338106"/>
              </p:ext>
            </p:extLst>
          </p:nvPr>
        </p:nvGraphicFramePr>
        <p:xfrm>
          <a:off x="838200" y="13716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2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Vector-borne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616815"/>
              </p:ext>
            </p:extLst>
          </p:nvPr>
        </p:nvGraphicFramePr>
        <p:xfrm>
          <a:off x="838200" y="13716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9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Vector-borne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677004"/>
              </p:ext>
            </p:extLst>
          </p:nvPr>
        </p:nvGraphicFramePr>
        <p:xfrm>
          <a:off x="838200" y="13716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2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Vector-borne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005696"/>
              </p:ext>
            </p:extLst>
          </p:nvPr>
        </p:nvGraphicFramePr>
        <p:xfrm>
          <a:off x="762000" y="12954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8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Vector-borne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660246"/>
              </p:ext>
            </p:extLst>
          </p:nvPr>
        </p:nvGraphicFramePr>
        <p:xfrm>
          <a:off x="838200" y="13716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8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Vector-borne Infectious Diseases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403074"/>
            <a:ext cx="8915400" cy="45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Health. Office of Epidemiology. Reportable Disease Surveillance in Virginia Annual Reports.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372229"/>
              </p:ext>
            </p:extLst>
          </p:nvPr>
        </p:nvGraphicFramePr>
        <p:xfrm>
          <a:off x="762000" y="1371600"/>
          <a:ext cx="762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3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Vector-borne Infectious Diseases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181600" y="6403075"/>
            <a:ext cx="3352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Virginia Department of Health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78" y="1143000"/>
            <a:ext cx="6324600" cy="493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76265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http://www.vdh.state.va.us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79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447800"/>
            <a:ext cx="6254044" cy="2153705"/>
          </a:xfrm>
        </p:spPr>
        <p:txBody>
          <a:bodyPr>
            <a:normAutofit/>
          </a:bodyPr>
          <a:lstStyle/>
          <a:p>
            <a:r>
              <a:rPr lang="en-US" dirty="0" smtClean="0"/>
              <a:t>Infectious Disease-</a:t>
            </a:r>
            <a:br>
              <a:rPr lang="en-US" dirty="0" smtClean="0"/>
            </a:br>
            <a:r>
              <a:rPr lang="en-US" dirty="0" smtClean="0"/>
              <a:t>Healthcare Associated Infections (HAIs)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362200" y="6403074"/>
            <a:ext cx="6172200" cy="3025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Centers for Disease Control and Prevention (CDC). HAI Progress Report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Healthcare Associated Infections (HAIs)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154454"/>
              </p:ext>
            </p:extLst>
          </p:nvPr>
        </p:nvGraphicFramePr>
        <p:xfrm>
          <a:off x="838200" y="1219200"/>
          <a:ext cx="7620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73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762000" y="1676400"/>
            <a:ext cx="7620000" cy="1470025"/>
          </a:xfrm>
          <a:prstGeom prst="rect">
            <a:avLst/>
          </a:prstGeo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3100" b="1" dirty="0">
                <a:solidFill>
                  <a:schemeClr val="tx2"/>
                </a:solidFill>
              </a:rPr>
              <a:t>Section </a:t>
            </a:r>
            <a:r>
              <a:rPr lang="en-US" sz="3100" b="1" dirty="0" smtClean="0">
                <a:solidFill>
                  <a:schemeClr val="tx2"/>
                </a:solidFill>
              </a:rPr>
              <a:t>3: What is Our Health Status?</a:t>
            </a:r>
            <a:endParaRPr lang="en-US" sz="3100" b="1" dirty="0">
              <a:solidFill>
                <a:schemeClr val="tx2"/>
              </a:solidFill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1752600" y="3886199"/>
            <a:ext cx="5638800" cy="1371601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200" dirty="0" smtClean="0"/>
              <a:t>Disease Prevalence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200" dirty="0" smtClean="0"/>
              <a:t>Infectious Disease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200" dirty="0" smtClean="0"/>
              <a:t>Unintentional Injuries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06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Healthcare Associated Infections (HAIs)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362200" y="6403074"/>
            <a:ext cx="6172200" cy="3025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Centers for Disease Control and Prevention (CDC). HAI Progress Report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61748"/>
              </p:ext>
            </p:extLst>
          </p:nvPr>
        </p:nvGraphicFramePr>
        <p:xfrm>
          <a:off x="838200" y="1219200"/>
          <a:ext cx="7620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28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Healthcare Associated Infections (HAIs)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54905"/>
              </p:ext>
            </p:extLst>
          </p:nvPr>
        </p:nvGraphicFramePr>
        <p:xfrm>
          <a:off x="838200" y="1143000"/>
          <a:ext cx="7620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838200" y="6403074"/>
            <a:ext cx="7696200" cy="3025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Centers for Disease Control and Prevention (CDC). Antibiotic Resistance Patient Safety Atlas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420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>
                <a:solidFill>
                  <a:prstClr val="black"/>
                </a:solidFill>
              </a:rPr>
              <a:t>Healthcare Associated Infections (HAIs)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38200" y="6403074"/>
            <a:ext cx="7696200" cy="3025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Source: Centers for Disease Control and Prevention (CDC). Antibiotic Resistance Patient Safety Atlas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392772"/>
              </p:ext>
            </p:extLst>
          </p:nvPr>
        </p:nvGraphicFramePr>
        <p:xfrm>
          <a:off x="838200" y="1143000"/>
          <a:ext cx="7620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0388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7201" y="2514600"/>
            <a:ext cx="5723468" cy="1108424"/>
          </a:xfr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Unintentional Injury</a:t>
            </a:r>
            <a:endParaRPr lang="en-US" sz="4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708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/>
              <a:t>Injury Hospitalizations by Cause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855014"/>
              </p:ext>
            </p:extLst>
          </p:nvPr>
        </p:nvGraphicFramePr>
        <p:xfrm>
          <a:off x="838200" y="1242219"/>
          <a:ext cx="7620000" cy="492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048000" y="6403075"/>
            <a:ext cx="548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 On-line Injury</a:t>
            </a:r>
            <a:r>
              <a:rPr lang="en-US" sz="1200" dirty="0" smtClean="0"/>
              <a:t> Reporting System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1469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708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/>
              <a:t>Unintentional Injury Hospitalizations by Cause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48000" y="6403075"/>
            <a:ext cx="548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 On-line Injury</a:t>
            </a:r>
            <a:r>
              <a:rPr lang="en-US" sz="1200" dirty="0" smtClean="0"/>
              <a:t> Reporting System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368886"/>
              </p:ext>
            </p:extLst>
          </p:nvPr>
        </p:nvGraphicFramePr>
        <p:xfrm>
          <a:off x="838200" y="1066801"/>
          <a:ext cx="7620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7995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/>
              <a:t>Most Common Unintentional Injury Hospitalizations by Age Group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48000" y="6403075"/>
            <a:ext cx="548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 On-line Injury</a:t>
            </a:r>
            <a:r>
              <a:rPr lang="en-US" sz="1200" dirty="0" smtClean="0"/>
              <a:t> Reporting System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559008"/>
              </p:ext>
            </p:extLst>
          </p:nvPr>
        </p:nvGraphicFramePr>
        <p:xfrm>
          <a:off x="762000" y="1371600"/>
          <a:ext cx="7696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2674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096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Injury Hospitalizations by Cause,</a:t>
            </a:r>
            <a:r>
              <a:rPr lang="en-US" sz="2200" b="1" dirty="0" smtClean="0"/>
              <a:t> </a:t>
            </a:r>
          </a:p>
          <a:p>
            <a:pPr algn="ctr"/>
            <a:r>
              <a:rPr lang="en-US" sz="2200" dirty="0" smtClean="0"/>
              <a:t>Self-Inflicted and Assault</a:t>
            </a:r>
            <a:endParaRPr lang="en-US" sz="2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768219"/>
              </p:ext>
            </p:extLst>
          </p:nvPr>
        </p:nvGraphicFramePr>
        <p:xfrm>
          <a:off x="747823" y="1440597"/>
          <a:ext cx="4343400" cy="479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267467"/>
              </p:ext>
            </p:extLst>
          </p:nvPr>
        </p:nvGraphicFramePr>
        <p:xfrm>
          <a:off x="4571999" y="1415576"/>
          <a:ext cx="3819099" cy="475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048000" y="6403075"/>
            <a:ext cx="548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 On-line Injury</a:t>
            </a:r>
            <a:r>
              <a:rPr lang="en-US" sz="1200" dirty="0" smtClean="0"/>
              <a:t> Reporting System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80355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708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/>
              <a:t>Injury Deaths by Cause </a:t>
            </a:r>
          </a:p>
          <a:p>
            <a:endParaRPr lang="en-US" sz="2400" dirty="0"/>
          </a:p>
        </p:txBody>
      </p:sp>
      <p:sp>
        <p:nvSpPr>
          <p:cNvPr id="7" name="TextBox 1"/>
          <p:cNvSpPr txBox="1"/>
          <p:nvPr/>
        </p:nvSpPr>
        <p:spPr>
          <a:xfrm>
            <a:off x="3048000" y="6403075"/>
            <a:ext cx="548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 On-line Injury</a:t>
            </a:r>
            <a:r>
              <a:rPr lang="en-US" sz="1200" dirty="0" smtClean="0"/>
              <a:t> Reporting System</a:t>
            </a:r>
            <a:endParaRPr lang="en-US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039595"/>
              </p:ext>
            </p:extLst>
          </p:nvPr>
        </p:nvGraphicFramePr>
        <p:xfrm>
          <a:off x="723330" y="990600"/>
          <a:ext cx="438207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441217"/>
              </p:ext>
            </p:extLst>
          </p:nvPr>
        </p:nvGraphicFramePr>
        <p:xfrm>
          <a:off x="4343400" y="887809"/>
          <a:ext cx="3962400" cy="549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0807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708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/>
              <a:t>Injury Deaths by Cause </a:t>
            </a:r>
          </a:p>
          <a:p>
            <a:endParaRPr lang="en-US" sz="2400" dirty="0"/>
          </a:p>
        </p:txBody>
      </p:sp>
      <p:sp>
        <p:nvSpPr>
          <p:cNvPr id="7" name="TextBox 1"/>
          <p:cNvSpPr txBox="1"/>
          <p:nvPr/>
        </p:nvSpPr>
        <p:spPr>
          <a:xfrm>
            <a:off x="3048000" y="6403075"/>
            <a:ext cx="548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 On-line Injury</a:t>
            </a:r>
            <a:r>
              <a:rPr lang="en-US" sz="1200" dirty="0" smtClean="0"/>
              <a:t> Reporting System</a:t>
            </a:r>
            <a:endParaRPr lang="en-US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213850"/>
              </p:ext>
            </p:extLst>
          </p:nvPr>
        </p:nvGraphicFramePr>
        <p:xfrm>
          <a:off x="685800" y="1066800"/>
          <a:ext cx="39624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216312"/>
              </p:ext>
            </p:extLst>
          </p:nvPr>
        </p:nvGraphicFramePr>
        <p:xfrm>
          <a:off x="4724400" y="990600"/>
          <a:ext cx="3657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37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7201" y="2514600"/>
            <a:ext cx="5723468" cy="1108424"/>
          </a:xfr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Prevalence</a:t>
            </a:r>
            <a:endParaRPr lang="en-US" sz="4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5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09600"/>
            <a:ext cx="762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Falls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0" y="6403075"/>
            <a:ext cx="548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 On-line Injury</a:t>
            </a:r>
            <a:r>
              <a:rPr lang="en-US" sz="1200" dirty="0" smtClean="0"/>
              <a:t> Reporting System</a:t>
            </a:r>
            <a:endParaRPr lang="en-US" sz="1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561801"/>
              </p:ext>
            </p:extLst>
          </p:nvPr>
        </p:nvGraphicFramePr>
        <p:xfrm>
          <a:off x="762000" y="1102043"/>
          <a:ext cx="7620000" cy="514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28275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09600"/>
            <a:ext cx="762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Falls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0" y="6403075"/>
            <a:ext cx="548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Health On-line Injury</a:t>
            </a:r>
            <a:r>
              <a:rPr lang="en-US" sz="1200" dirty="0" smtClean="0"/>
              <a:t> Reporting System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285419"/>
              </p:ext>
            </p:extLst>
          </p:nvPr>
        </p:nvGraphicFramePr>
        <p:xfrm>
          <a:off x="990600" y="1102043"/>
          <a:ext cx="7391400" cy="507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1595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/>
              <a:t>Motor Vehicle Crashes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572000" y="6403075"/>
            <a:ext cx="3896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Motor Vehicles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676879"/>
              </p:ext>
            </p:extLst>
          </p:nvPr>
        </p:nvGraphicFramePr>
        <p:xfrm>
          <a:off x="838200" y="12954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83690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/>
              <a:t>Percent of Alcohol-Related Motor Vehicle Crashes</a:t>
            </a:r>
            <a:endParaRPr lang="en-US" sz="2400" dirty="0"/>
          </a:p>
        </p:txBody>
      </p:sp>
      <p:sp>
        <p:nvSpPr>
          <p:cNvPr id="5" name="TextBox 1"/>
          <p:cNvSpPr txBox="1"/>
          <p:nvPr/>
        </p:nvSpPr>
        <p:spPr>
          <a:xfrm>
            <a:off x="4572000" y="6403075"/>
            <a:ext cx="3896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Motor Vehicles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192024"/>
              </p:ext>
            </p:extLst>
          </p:nvPr>
        </p:nvGraphicFramePr>
        <p:xfrm>
          <a:off x="838200" y="1371600"/>
          <a:ext cx="76200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88278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09600"/>
            <a:ext cx="762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Motor Vehicle Fatalities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572000" y="6403075"/>
            <a:ext cx="3896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Motor Vehicles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873893"/>
              </p:ext>
            </p:extLst>
          </p:nvPr>
        </p:nvGraphicFramePr>
        <p:xfrm>
          <a:off x="838200" y="1102043"/>
          <a:ext cx="7543800" cy="507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50847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 smtClean="0"/>
              <a:t>Percent of Alcohol-Related Motor Vehicle Fatalities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355489"/>
              </p:ext>
            </p:extLst>
          </p:nvPr>
        </p:nvGraphicFramePr>
        <p:xfrm>
          <a:off x="762000" y="1676400"/>
          <a:ext cx="76962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4572000" y="6403075"/>
            <a:ext cx="38964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 Virginia Department of Motor Vehicles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97015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0"/>
            <a:ext cx="7620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Questions 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29343" y="4876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/>
              <a:t>Contact Info:</a:t>
            </a:r>
          </a:p>
          <a:p>
            <a:r>
              <a:rPr lang="en-US" sz="2400" dirty="0" smtClean="0"/>
              <a:t>Jillian Regan, MPH</a:t>
            </a:r>
          </a:p>
          <a:p>
            <a:r>
              <a:rPr lang="en-US" sz="2400" dirty="0" smtClean="0">
                <a:hlinkClick r:id="rId2"/>
              </a:rPr>
              <a:t>Jillian.Regan@vdh.virginia.gov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658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Heart Disease</a:t>
            </a:r>
            <a:r>
              <a:rPr lang="en-US" sz="2400" dirty="0" smtClean="0"/>
              <a:t>, 2011-12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254087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Community Commons Community Health Needs Assessment Report for TJHD Localities-Health Outcomes. Centers for Disease Control and Prevention (CDC), Behavioral Risk Factor Surveillance Survey (BRFSS). Additional data analysis by CARES. 2011-2012. Source geography: County.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312833"/>
              </p:ext>
            </p:extLst>
          </p:nvPr>
        </p:nvGraphicFramePr>
        <p:xfrm>
          <a:off x="838200" y="1295400"/>
          <a:ext cx="746759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10375</TotalTime>
  <Words>3641</Words>
  <Application>Microsoft Office PowerPoint</Application>
  <PresentationFormat>On-screen Show (4:3)</PresentationFormat>
  <Paragraphs>546</Paragraphs>
  <Slides>86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Pushpin</vt:lpstr>
      <vt:lpstr>Improving Community Health  through Planning and Partnerships</vt:lpstr>
      <vt:lpstr>Things to keep in mind…</vt:lpstr>
      <vt:lpstr>Today</vt:lpstr>
      <vt:lpstr>Managing Chronic Disease-Diabetes &amp; Hypertension</vt:lpstr>
      <vt:lpstr>Managing Diabetes, 2008-12</vt:lpstr>
      <vt:lpstr>Managing Hypertension, 2006-10</vt:lpstr>
      <vt:lpstr>PowerPoint Presentation</vt:lpstr>
      <vt:lpstr>Prevalence</vt:lpstr>
      <vt:lpstr>Heart Disease, 2011-12</vt:lpstr>
      <vt:lpstr>Heart Disease in Medicare Beneficiaries (Mainly Adults 65+ Years), 2012</vt:lpstr>
      <vt:lpstr>Hypertension (High Blood Pressure), 2006-12</vt:lpstr>
      <vt:lpstr>Hypertension in Medicare Beneficiaries (Mainly Adults 65+ Years), 2012</vt:lpstr>
      <vt:lpstr>Diabetes, 2012</vt:lpstr>
      <vt:lpstr>Diabetes, 2004-2012</vt:lpstr>
      <vt:lpstr>Diabetes, 2012</vt:lpstr>
      <vt:lpstr>Diabetes, 2012</vt:lpstr>
      <vt:lpstr>High Cholesterol, 2011-12</vt:lpstr>
      <vt:lpstr>High Cholesterol in Medicare Beneficiaries, 2012</vt:lpstr>
      <vt:lpstr>Asthma, 2011-12</vt:lpstr>
      <vt:lpstr>Asthma, 2011-12</vt:lpstr>
      <vt:lpstr>Poor Dental Health, 2006-10</vt:lpstr>
      <vt:lpstr>Infectious Disease</vt:lpstr>
      <vt:lpstr>PowerPoint Presentation</vt:lpstr>
      <vt:lpstr>PowerPoint Presentation</vt:lpstr>
      <vt:lpstr>HIV by Race</vt:lpstr>
      <vt:lpstr>HIV by 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Infectious Disease- Vaccine Preventable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Infectious Disease- Respiratory</vt:lpstr>
      <vt:lpstr>PowerPoint Presentation</vt:lpstr>
      <vt:lpstr>PowerPoint Presentation</vt:lpstr>
      <vt:lpstr>PowerPoint Presentation</vt:lpstr>
      <vt:lpstr>PowerPoint Presentation</vt:lpstr>
      <vt:lpstr>Infectious Disease- Food-borne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Infectious Disease- Vector-borne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Infectious Disease- Healthcare Associated Infections (HAIs)</vt:lpstr>
      <vt:lpstr>PowerPoint Presentation</vt:lpstr>
      <vt:lpstr>PowerPoint Presentation</vt:lpstr>
      <vt:lpstr>PowerPoint Presentation</vt:lpstr>
      <vt:lpstr>PowerPoint Presentation</vt:lpstr>
      <vt:lpstr>Unintentional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 3 Branding</dc:title>
  <dc:creator>ipc63501</dc:creator>
  <cp:lastModifiedBy>Jillian Regan</cp:lastModifiedBy>
  <cp:revision>528</cp:revision>
  <dcterms:created xsi:type="dcterms:W3CDTF">2015-12-15T18:55:50Z</dcterms:created>
  <dcterms:modified xsi:type="dcterms:W3CDTF">2016-04-06T14:04:11Z</dcterms:modified>
</cp:coreProperties>
</file>