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1" r:id="rId3"/>
    <p:sldId id="257" r:id="rId4"/>
    <p:sldId id="258" r:id="rId5"/>
    <p:sldId id="260" r:id="rId6"/>
    <p:sldId id="259" r:id="rId7"/>
    <p:sldId id="264" r:id="rId8"/>
    <p:sldId id="265" r:id="rId9"/>
    <p:sldId id="284" r:id="rId10"/>
    <p:sldId id="286" r:id="rId11"/>
    <p:sldId id="287" r:id="rId12"/>
    <p:sldId id="288" r:id="rId13"/>
    <p:sldId id="289" r:id="rId14"/>
    <p:sldId id="290" r:id="rId15"/>
    <p:sldId id="292" r:id="rId16"/>
    <p:sldId id="291" r:id="rId17"/>
    <p:sldId id="298" r:id="rId18"/>
    <p:sldId id="293" r:id="rId19"/>
    <p:sldId id="294" r:id="rId20"/>
    <p:sldId id="295" r:id="rId21"/>
    <p:sldId id="297" r:id="rId22"/>
    <p:sldId id="296" r:id="rId23"/>
    <p:sldId id="299" r:id="rId24"/>
    <p:sldId id="300" r:id="rId25"/>
    <p:sldId id="266" r:id="rId26"/>
    <p:sldId id="267" r:id="rId27"/>
    <p:sldId id="268" r:id="rId28"/>
    <p:sldId id="269" r:id="rId29"/>
    <p:sldId id="271" r:id="rId30"/>
    <p:sldId id="273" r:id="rId31"/>
    <p:sldId id="272" r:id="rId32"/>
    <p:sldId id="274" r:id="rId33"/>
    <p:sldId id="275" r:id="rId34"/>
    <p:sldId id="278" r:id="rId35"/>
    <p:sldId id="276" r:id="rId36"/>
    <p:sldId id="280" r:id="rId37"/>
    <p:sldId id="279" r:id="rId38"/>
    <p:sldId id="281" r:id="rId39"/>
    <p:sldId id="282" r:id="rId40"/>
    <p:sldId id="283"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66" autoAdjust="0"/>
    <p:restoredTop sz="91130" autoAdjust="0"/>
  </p:normalViewPr>
  <p:slideViewPr>
    <p:cSldViewPr snapToGrid="0">
      <p:cViewPr varScale="1">
        <p:scale>
          <a:sx n="62" d="100"/>
          <a:sy n="62" d="100"/>
        </p:scale>
        <p:origin x="643"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2-04T17:32:50.9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57,'228'17,"-48"1,-120-5,1-3,1-2,-1-3,1-3,17-3,181 13,2447 18,-2220-25,-251 3,0-11,0-10,50-16,125-23,1 19,346 18,-505 12,79-14,-195 6,0 6,1 6,41 9,53 3,-168-13,1 2,-1 4,0 2,-1 3,17 8,36-17,-1-5,1-5,90-19,-91 10,0 5,1 5,107 8,82 32,-245-22,1-2,0-2,1-4,0-2,25-4,-8-2,1 4,0 4,31 6,87 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2-04T17:33:03.49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1 196,'974'27,"116"-48,453 5,-1445-7,1 5,0 5,1 3,41 4,224-25,-75 28,53 16,216 0,-448 4,1-4,0-6,76-5,218 17,427-12,-299-8,270 44,-473-37,-207-7,-1 4,41 10,175-61,-247 30,0 3,0 5,1 4,43 4,-117 1,24 1,0-2,0-2,-1-2,1-1,-2-3,1-1,-1-2,-1-2,14-8,71 4,0 5,2 5,-1 6,1 6,102 15,321 102,-458-109,65 19</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2-04T17:33:06.5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0 148,'28'-8,"0"2,1 0,0 2,-1 2,1 0,0 2,0 1,19 4,105-2,3104 10,-2885-9,302 1,370-54,-537-14,-106 78,168 5,9-25,-350-16,54-7,1 12,1 13,43 14,23 22,-138-10,1-9,13-10,-73 7,-142-13,1 0,-1 1,0 1,1-1,-1 2,1 0,-1 0,0 1,1 0,-1 1,0 0,-1 1,1 1,-1-1,1 1,-1 1,-1 0,1 1,-1-1,8 9,19-2,1-1,1-2,0-1,1-2,0-2,-1-2,1-1,1-2,23-3,-44 3,49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2-04T17:33:11.73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21,'2035'-18,"-1536"15,2087 15,-1698 39,-352-43,86 6,-484-9,-97-6,-1 2,1 1,-1 2,0 3,0 0,26 11,-47-14,0 0,0 0,0-2,0 0,0-2,0 0,5-1,-6 1</inkml:trace>
</inkml:ink>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0B2D3F7-B763-49FF-8619-1FED35515EA5}" type="datetimeFigureOut">
              <a:rPr lang="en-US" smtClean="0"/>
              <a:t>2/22/2019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58858823-7151-4941-96AE-A0B9BE1A9108}" type="slidenum">
              <a:rPr lang="en-US" smtClean="0"/>
              <a:t>‹#›</a:t>
            </a:fld>
            <a:endParaRPr lang="en-US" dirty="0"/>
          </a:p>
        </p:txBody>
      </p:sp>
    </p:spTree>
    <p:extLst>
      <p:ext uri="{BB962C8B-B14F-4D97-AF65-F5344CB8AC3E}">
        <p14:creationId xmlns:p14="http://schemas.microsoft.com/office/powerpoint/2010/main" val="43165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B2D3F7-B763-49FF-8619-1FED35515EA5}" type="datetimeFigureOut">
              <a:rPr lang="en-US" smtClean="0"/>
              <a:t>2/22/2019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8858823-7151-4941-96AE-A0B9BE1A9108}" type="slidenum">
              <a:rPr lang="en-US" smtClean="0"/>
              <a:t>‹#›</a:t>
            </a:fld>
            <a:endParaRPr lang="en-US" dirty="0"/>
          </a:p>
        </p:txBody>
      </p:sp>
    </p:spTree>
    <p:extLst>
      <p:ext uri="{BB962C8B-B14F-4D97-AF65-F5344CB8AC3E}">
        <p14:creationId xmlns:p14="http://schemas.microsoft.com/office/powerpoint/2010/main" val="3460490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B2D3F7-B763-49FF-8619-1FED35515EA5}" type="datetimeFigureOut">
              <a:rPr lang="en-US" smtClean="0"/>
              <a:t>2/22/2019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8858823-7151-4941-96AE-A0B9BE1A9108}" type="slidenum">
              <a:rPr lang="en-US" smtClean="0"/>
              <a:t>‹#›</a:t>
            </a:fld>
            <a:endParaRPr lang="en-US" dirty="0"/>
          </a:p>
        </p:txBody>
      </p:sp>
    </p:spTree>
    <p:extLst>
      <p:ext uri="{BB962C8B-B14F-4D97-AF65-F5344CB8AC3E}">
        <p14:creationId xmlns:p14="http://schemas.microsoft.com/office/powerpoint/2010/main" val="1261265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B2D3F7-B763-49FF-8619-1FED35515EA5}" type="datetimeFigureOut">
              <a:rPr lang="en-US" smtClean="0"/>
              <a:t>2/22/2019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8858823-7151-4941-96AE-A0B9BE1A9108}" type="slidenum">
              <a:rPr lang="en-US" smtClean="0"/>
              <a:t>‹#›</a:t>
            </a:fld>
            <a:endParaRPr lang="en-US" dirty="0"/>
          </a:p>
        </p:txBody>
      </p:sp>
    </p:spTree>
    <p:extLst>
      <p:ext uri="{BB962C8B-B14F-4D97-AF65-F5344CB8AC3E}">
        <p14:creationId xmlns:p14="http://schemas.microsoft.com/office/powerpoint/2010/main" val="2879741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7" y="6272784"/>
            <a:ext cx="2644309" cy="365125"/>
          </a:xfrm>
        </p:spPr>
        <p:txBody>
          <a:bodyPr/>
          <a:lstStyle/>
          <a:p>
            <a:fld id="{50B2D3F7-B763-49FF-8619-1FED35515EA5}" type="datetimeFigureOut">
              <a:rPr lang="en-US" smtClean="0"/>
              <a:t>2/22/2019</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58858823-7151-4941-96AE-A0B9BE1A9108}" type="slidenum">
              <a:rPr lang="en-US" smtClean="0"/>
              <a:t>‹#›</a:t>
            </a:fld>
            <a:endParaRPr lang="en-US" dirty="0"/>
          </a:p>
        </p:txBody>
      </p:sp>
    </p:spTree>
    <p:extLst>
      <p:ext uri="{BB962C8B-B14F-4D97-AF65-F5344CB8AC3E}">
        <p14:creationId xmlns:p14="http://schemas.microsoft.com/office/powerpoint/2010/main" val="3817154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0B2D3F7-B763-49FF-8619-1FED35515EA5}" type="datetimeFigureOut">
              <a:rPr lang="en-US" smtClean="0"/>
              <a:t>2/22/2019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8858823-7151-4941-96AE-A0B9BE1A9108}" type="slidenum">
              <a:rPr lang="en-US" smtClean="0"/>
              <a:t>‹#›</a:t>
            </a:fld>
            <a:endParaRPr lang="en-US" dirty="0"/>
          </a:p>
        </p:txBody>
      </p:sp>
    </p:spTree>
    <p:extLst>
      <p:ext uri="{BB962C8B-B14F-4D97-AF65-F5344CB8AC3E}">
        <p14:creationId xmlns:p14="http://schemas.microsoft.com/office/powerpoint/2010/main" val="153650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0B2D3F7-B763-49FF-8619-1FED35515EA5}" type="datetimeFigureOut">
              <a:rPr lang="en-US" smtClean="0"/>
              <a:t>2/22/2019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8858823-7151-4941-96AE-A0B9BE1A9108}" type="slidenum">
              <a:rPr lang="en-US" smtClean="0"/>
              <a:t>‹#›</a:t>
            </a:fld>
            <a:endParaRPr lang="en-US" dirty="0"/>
          </a:p>
        </p:txBody>
      </p:sp>
    </p:spTree>
    <p:extLst>
      <p:ext uri="{BB962C8B-B14F-4D97-AF65-F5344CB8AC3E}">
        <p14:creationId xmlns:p14="http://schemas.microsoft.com/office/powerpoint/2010/main" val="2587898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0B2D3F7-B763-49FF-8619-1FED35515EA5}" type="datetimeFigureOut">
              <a:rPr lang="en-US" smtClean="0"/>
              <a:t>2/22/2019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8858823-7151-4941-96AE-A0B9BE1A9108}" type="slidenum">
              <a:rPr lang="en-US" smtClean="0"/>
              <a:t>‹#›</a:t>
            </a:fld>
            <a:endParaRPr lang="en-US" dirty="0"/>
          </a:p>
        </p:txBody>
      </p:sp>
    </p:spTree>
    <p:extLst>
      <p:ext uri="{BB962C8B-B14F-4D97-AF65-F5344CB8AC3E}">
        <p14:creationId xmlns:p14="http://schemas.microsoft.com/office/powerpoint/2010/main" val="3470037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B2D3F7-B763-49FF-8619-1FED35515EA5}" type="datetimeFigureOut">
              <a:rPr lang="en-US" smtClean="0"/>
              <a:t>2/22/2019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8858823-7151-4941-96AE-A0B9BE1A9108}" type="slidenum">
              <a:rPr lang="en-US" smtClean="0"/>
              <a:t>‹#›</a:t>
            </a:fld>
            <a:endParaRPr lang="en-US" dirty="0"/>
          </a:p>
        </p:txBody>
      </p:sp>
    </p:spTree>
    <p:extLst>
      <p:ext uri="{BB962C8B-B14F-4D97-AF65-F5344CB8AC3E}">
        <p14:creationId xmlns:p14="http://schemas.microsoft.com/office/powerpoint/2010/main" val="439928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0B2D3F7-B763-49FF-8619-1FED35515EA5}" type="datetimeFigureOut">
              <a:rPr lang="en-US" smtClean="0"/>
              <a:t>2/22/2019</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58858823-7151-4941-96AE-A0B9BE1A9108}" type="slidenum">
              <a:rPr lang="en-US" smtClean="0"/>
              <a:t>‹#›</a:t>
            </a:fld>
            <a:endParaRPr lang="en-US" dirty="0"/>
          </a:p>
        </p:txBody>
      </p:sp>
    </p:spTree>
    <p:extLst>
      <p:ext uri="{BB962C8B-B14F-4D97-AF65-F5344CB8AC3E}">
        <p14:creationId xmlns:p14="http://schemas.microsoft.com/office/powerpoint/2010/main" val="1217376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0B2D3F7-B763-49FF-8619-1FED35515EA5}" type="datetimeFigureOut">
              <a:rPr lang="en-US" smtClean="0"/>
              <a:t>2/22/2019</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58858823-7151-4941-96AE-A0B9BE1A9108}" type="slidenum">
              <a:rPr lang="en-US" smtClean="0"/>
              <a:t>‹#›</a:t>
            </a:fld>
            <a:endParaRPr lang="en-US" dirty="0"/>
          </a:p>
        </p:txBody>
      </p:sp>
    </p:spTree>
    <p:extLst>
      <p:ext uri="{BB962C8B-B14F-4D97-AF65-F5344CB8AC3E}">
        <p14:creationId xmlns:p14="http://schemas.microsoft.com/office/powerpoint/2010/main" val="1411974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50B2D3F7-B763-49FF-8619-1FED35515EA5}" type="datetimeFigureOut">
              <a:rPr lang="en-US" smtClean="0"/>
              <a:t>2/22/2019</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58858823-7151-4941-96AE-A0B9BE1A9108}" type="slidenum">
              <a:rPr lang="en-US" smtClean="0"/>
              <a:t>‹#›</a:t>
            </a:fld>
            <a:endParaRPr lang="en-US" dirty="0"/>
          </a:p>
        </p:txBody>
      </p:sp>
    </p:spTree>
    <p:extLst>
      <p:ext uri="{BB962C8B-B14F-4D97-AF65-F5344CB8AC3E}">
        <p14:creationId xmlns:p14="http://schemas.microsoft.com/office/powerpoint/2010/main" val="42887296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6" Type="http://schemas.microsoft.com/office/2007/relationships/hdphoto" Target="../media/hdphoto8.wdp"/><Relationship Id="rId5" Type="http://schemas.openxmlformats.org/officeDocument/2006/relationships/image" Target="../media/image23.png"/><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25.emf"/><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customXml" Target="../ink/ink2.xml"/><Relationship Id="rId10" Type="http://schemas.openxmlformats.org/officeDocument/2006/relationships/image" Target="../media/image27.png"/><Relationship Id="rId4" Type="http://schemas.openxmlformats.org/officeDocument/2006/relationships/image" Target="../media/image240.png"/><Relationship Id="rId9" Type="http://schemas.openxmlformats.org/officeDocument/2006/relationships/customXml" Target="../ink/ink4.xml"/></Relationships>
</file>

<file path=ppt/slides/_rels/slide1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DC412-2B21-419C-89D0-08E768249A24}"/>
              </a:ext>
            </a:extLst>
          </p:cNvPr>
          <p:cNvSpPr>
            <a:spLocks noGrp="1"/>
          </p:cNvSpPr>
          <p:nvPr>
            <p:ph type="ctrTitle"/>
          </p:nvPr>
        </p:nvSpPr>
        <p:spPr/>
        <p:txBody>
          <a:bodyPr/>
          <a:lstStyle/>
          <a:p>
            <a:r>
              <a:rPr lang="en-US" dirty="0"/>
              <a:t>HUMAINS</a:t>
            </a:r>
          </a:p>
        </p:txBody>
      </p:sp>
      <p:sp>
        <p:nvSpPr>
          <p:cNvPr id="3" name="Subtitle 2">
            <a:extLst>
              <a:ext uri="{FF2B5EF4-FFF2-40B4-BE49-F238E27FC236}">
                <a16:creationId xmlns:a16="http://schemas.microsoft.com/office/drawing/2014/main" id="{D5A3ED51-F52B-45E9-8A37-4FE845F67192}"/>
              </a:ext>
            </a:extLst>
          </p:cNvPr>
          <p:cNvSpPr>
            <a:spLocks noGrp="1"/>
          </p:cNvSpPr>
          <p:nvPr>
            <p:ph type="subTitle" idx="1"/>
          </p:nvPr>
        </p:nvSpPr>
        <p:spPr/>
        <p:txBody>
          <a:bodyPr/>
          <a:lstStyle/>
          <a:p>
            <a:r>
              <a:rPr lang="en-US" dirty="0"/>
              <a:t>High Utilizer Management And Integrating Needed Systems</a:t>
            </a:r>
          </a:p>
        </p:txBody>
      </p:sp>
    </p:spTree>
    <p:extLst>
      <p:ext uri="{BB962C8B-B14F-4D97-AF65-F5344CB8AC3E}">
        <p14:creationId xmlns:p14="http://schemas.microsoft.com/office/powerpoint/2010/main" val="3442110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5D84-D03F-4B86-96F4-EEB1E2C707F2}"/>
              </a:ext>
            </a:extLst>
          </p:cNvPr>
          <p:cNvSpPr>
            <a:spLocks noGrp="1"/>
          </p:cNvSpPr>
          <p:nvPr>
            <p:ph type="title"/>
          </p:nvPr>
        </p:nvSpPr>
        <p:spPr/>
        <p:txBody>
          <a:bodyPr/>
          <a:lstStyle/>
          <a:p>
            <a:r>
              <a:rPr lang="en-US" dirty="0"/>
              <a:t>Lets think of the Patient </a:t>
            </a:r>
          </a:p>
        </p:txBody>
      </p:sp>
      <p:pic>
        <p:nvPicPr>
          <p:cNvPr id="9" name="Content Placeholder 8">
            <a:extLst>
              <a:ext uri="{FF2B5EF4-FFF2-40B4-BE49-F238E27FC236}">
                <a16:creationId xmlns:a16="http://schemas.microsoft.com/office/drawing/2014/main" id="{3DFFA466-0C1D-4188-A5DC-8ED9D7ECE5AA}"/>
              </a:ext>
            </a:extLst>
          </p:cNvPr>
          <p:cNvPicPr>
            <a:picLocks noGrp="1" noChangeAspect="1"/>
          </p:cNvPicPr>
          <p:nvPr>
            <p:ph idx="1"/>
          </p:nvPr>
        </p:nvPicPr>
        <p:blipFill>
          <a:blip r:embed="rId2"/>
          <a:stretch>
            <a:fillRect/>
          </a:stretch>
        </p:blipFill>
        <p:spPr>
          <a:xfrm>
            <a:off x="441960" y="779991"/>
            <a:ext cx="3200399" cy="5153185"/>
          </a:xfrm>
          <a:prstGeom prst="rect">
            <a:avLst/>
          </a:prstGeom>
        </p:spPr>
      </p:pic>
      <p:sp>
        <p:nvSpPr>
          <p:cNvPr id="4" name="Text Placeholder 3">
            <a:extLst>
              <a:ext uri="{FF2B5EF4-FFF2-40B4-BE49-F238E27FC236}">
                <a16:creationId xmlns:a16="http://schemas.microsoft.com/office/drawing/2014/main" id="{109C1093-4460-4284-A734-7BC35B2692B5}"/>
              </a:ext>
            </a:extLst>
          </p:cNvPr>
          <p:cNvSpPr>
            <a:spLocks noGrp="1"/>
          </p:cNvSpPr>
          <p:nvPr>
            <p:ph type="body" sz="half" idx="2"/>
          </p:nvPr>
        </p:nvSpPr>
        <p:spPr/>
        <p:txBody>
          <a:bodyPr/>
          <a:lstStyle/>
          <a:p>
            <a:r>
              <a:rPr lang="en-US" dirty="0"/>
              <a:t>When the Patient is at home, they make a choice, call 911 for transport to the hospital, Drive themselves to the hospital, or wait till the clinic is open. </a:t>
            </a:r>
          </a:p>
        </p:txBody>
      </p:sp>
      <p:pic>
        <p:nvPicPr>
          <p:cNvPr id="3" name="Picture 2">
            <a:extLst>
              <a:ext uri="{FF2B5EF4-FFF2-40B4-BE49-F238E27FC236}">
                <a16:creationId xmlns:a16="http://schemas.microsoft.com/office/drawing/2014/main" id="{0ACF3B94-AD7C-4AE7-B329-6608461BCC38}"/>
              </a:ext>
            </a:extLst>
          </p:cNvPr>
          <p:cNvPicPr>
            <a:picLocks noChangeAspect="1"/>
          </p:cNvPicPr>
          <p:nvPr/>
        </p:nvPicPr>
        <p:blipFill>
          <a:blip r:embed="rId3"/>
          <a:stretch>
            <a:fillRect/>
          </a:stretch>
        </p:blipFill>
        <p:spPr>
          <a:xfrm>
            <a:off x="4641011" y="531998"/>
            <a:ext cx="1891162" cy="1891162"/>
          </a:xfrm>
          <a:prstGeom prst="rect">
            <a:avLst/>
          </a:prstGeom>
        </p:spPr>
      </p:pic>
    </p:spTree>
    <p:extLst>
      <p:ext uri="{BB962C8B-B14F-4D97-AF65-F5344CB8AC3E}">
        <p14:creationId xmlns:p14="http://schemas.microsoft.com/office/powerpoint/2010/main" val="3178202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5D84-D03F-4B86-96F4-EEB1E2C707F2}"/>
              </a:ext>
            </a:extLst>
          </p:cNvPr>
          <p:cNvSpPr>
            <a:spLocks noGrp="1"/>
          </p:cNvSpPr>
          <p:nvPr>
            <p:ph type="title"/>
          </p:nvPr>
        </p:nvSpPr>
        <p:spPr/>
        <p:txBody>
          <a:bodyPr/>
          <a:lstStyle/>
          <a:p>
            <a:r>
              <a:rPr lang="en-US" dirty="0"/>
              <a:t>Lets think of the Patient </a:t>
            </a:r>
          </a:p>
        </p:txBody>
      </p:sp>
      <p:pic>
        <p:nvPicPr>
          <p:cNvPr id="9" name="Content Placeholder 8">
            <a:extLst>
              <a:ext uri="{FF2B5EF4-FFF2-40B4-BE49-F238E27FC236}">
                <a16:creationId xmlns:a16="http://schemas.microsoft.com/office/drawing/2014/main" id="{3DFFA466-0C1D-4188-A5DC-8ED9D7ECE5AA}"/>
              </a:ext>
            </a:extLst>
          </p:cNvPr>
          <p:cNvPicPr>
            <a:picLocks noGrp="1" noChangeAspect="1"/>
          </p:cNvPicPr>
          <p:nvPr>
            <p:ph idx="1"/>
          </p:nvPr>
        </p:nvPicPr>
        <p:blipFill>
          <a:blip r:embed="rId2"/>
          <a:stretch>
            <a:fillRect/>
          </a:stretch>
        </p:blipFill>
        <p:spPr>
          <a:xfrm>
            <a:off x="441960" y="779991"/>
            <a:ext cx="3200399" cy="5153185"/>
          </a:xfrm>
          <a:prstGeom prst="rect">
            <a:avLst/>
          </a:prstGeom>
        </p:spPr>
      </p:pic>
      <p:sp>
        <p:nvSpPr>
          <p:cNvPr id="4" name="Text Placeholder 3">
            <a:extLst>
              <a:ext uri="{FF2B5EF4-FFF2-40B4-BE49-F238E27FC236}">
                <a16:creationId xmlns:a16="http://schemas.microsoft.com/office/drawing/2014/main" id="{109C1093-4460-4284-A734-7BC35B2692B5}"/>
              </a:ext>
            </a:extLst>
          </p:cNvPr>
          <p:cNvSpPr>
            <a:spLocks noGrp="1"/>
          </p:cNvSpPr>
          <p:nvPr>
            <p:ph type="body" sz="half" idx="2"/>
          </p:nvPr>
        </p:nvSpPr>
        <p:spPr>
          <a:xfrm>
            <a:off x="8549640" y="2423160"/>
            <a:ext cx="3200400" cy="3510016"/>
          </a:xfrm>
        </p:spPr>
        <p:txBody>
          <a:bodyPr/>
          <a:lstStyle/>
          <a:p>
            <a:r>
              <a:rPr lang="en-US" dirty="0"/>
              <a:t>Depending on the time of day, day of the week, and other factors this could determine what choice they make. </a:t>
            </a:r>
          </a:p>
          <a:p>
            <a:endParaRPr lang="en-US" dirty="0"/>
          </a:p>
          <a:p>
            <a:r>
              <a:rPr lang="en-US" dirty="0"/>
              <a:t>Most clinics are only open 9-5</a:t>
            </a:r>
          </a:p>
          <a:p>
            <a:r>
              <a:rPr lang="en-US" dirty="0"/>
              <a:t>Can someone take off work? </a:t>
            </a:r>
          </a:p>
          <a:p>
            <a:r>
              <a:rPr lang="en-US" dirty="0"/>
              <a:t>Financial impact on going to the clinic (copay, Loss of income, Loss of job)</a:t>
            </a:r>
          </a:p>
          <a:p>
            <a:r>
              <a:rPr lang="en-US" dirty="0"/>
              <a:t>How am I going to get there?</a:t>
            </a:r>
          </a:p>
        </p:txBody>
      </p:sp>
      <p:pic>
        <p:nvPicPr>
          <p:cNvPr id="3" name="Picture 2">
            <a:extLst>
              <a:ext uri="{FF2B5EF4-FFF2-40B4-BE49-F238E27FC236}">
                <a16:creationId xmlns:a16="http://schemas.microsoft.com/office/drawing/2014/main" id="{0ACF3B94-AD7C-4AE7-B329-6608461BCC38}"/>
              </a:ext>
            </a:extLst>
          </p:cNvPr>
          <p:cNvPicPr>
            <a:picLocks noChangeAspect="1"/>
          </p:cNvPicPr>
          <p:nvPr/>
        </p:nvPicPr>
        <p:blipFill>
          <a:blip r:embed="rId3"/>
          <a:stretch>
            <a:fillRect/>
          </a:stretch>
        </p:blipFill>
        <p:spPr>
          <a:xfrm>
            <a:off x="4641011" y="531998"/>
            <a:ext cx="1891162" cy="1891162"/>
          </a:xfrm>
          <a:prstGeom prst="rect">
            <a:avLst/>
          </a:prstGeom>
        </p:spPr>
      </p:pic>
    </p:spTree>
    <p:extLst>
      <p:ext uri="{BB962C8B-B14F-4D97-AF65-F5344CB8AC3E}">
        <p14:creationId xmlns:p14="http://schemas.microsoft.com/office/powerpoint/2010/main" val="2525403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5D84-D03F-4B86-96F4-EEB1E2C707F2}"/>
              </a:ext>
            </a:extLst>
          </p:cNvPr>
          <p:cNvSpPr>
            <a:spLocks noGrp="1"/>
          </p:cNvSpPr>
          <p:nvPr>
            <p:ph type="title"/>
          </p:nvPr>
        </p:nvSpPr>
        <p:spPr/>
        <p:txBody>
          <a:bodyPr/>
          <a:lstStyle/>
          <a:p>
            <a:r>
              <a:rPr lang="en-US" dirty="0"/>
              <a:t>Lets think of the Patient </a:t>
            </a:r>
          </a:p>
        </p:txBody>
      </p:sp>
      <p:pic>
        <p:nvPicPr>
          <p:cNvPr id="9" name="Content Placeholder 8">
            <a:extLst>
              <a:ext uri="{FF2B5EF4-FFF2-40B4-BE49-F238E27FC236}">
                <a16:creationId xmlns:a16="http://schemas.microsoft.com/office/drawing/2014/main" id="{3DFFA466-0C1D-4188-A5DC-8ED9D7ECE5AA}"/>
              </a:ext>
            </a:extLst>
          </p:cNvPr>
          <p:cNvPicPr>
            <a:picLocks noGrp="1" noChangeAspect="1"/>
          </p:cNvPicPr>
          <p:nvPr>
            <p:ph idx="1"/>
          </p:nvPr>
        </p:nvPicPr>
        <p:blipFill>
          <a:blip r:embed="rId2"/>
          <a:stretch>
            <a:fillRect/>
          </a:stretch>
        </p:blipFill>
        <p:spPr>
          <a:xfrm>
            <a:off x="441960" y="779991"/>
            <a:ext cx="3200399" cy="5153185"/>
          </a:xfrm>
          <a:prstGeom prst="rect">
            <a:avLst/>
          </a:prstGeom>
        </p:spPr>
      </p:pic>
      <p:sp>
        <p:nvSpPr>
          <p:cNvPr id="4" name="Text Placeholder 3">
            <a:extLst>
              <a:ext uri="{FF2B5EF4-FFF2-40B4-BE49-F238E27FC236}">
                <a16:creationId xmlns:a16="http://schemas.microsoft.com/office/drawing/2014/main" id="{109C1093-4460-4284-A734-7BC35B2692B5}"/>
              </a:ext>
            </a:extLst>
          </p:cNvPr>
          <p:cNvSpPr>
            <a:spLocks noGrp="1"/>
          </p:cNvSpPr>
          <p:nvPr>
            <p:ph type="body" sz="half" idx="2"/>
          </p:nvPr>
        </p:nvSpPr>
        <p:spPr/>
        <p:txBody>
          <a:bodyPr/>
          <a:lstStyle/>
          <a:p>
            <a:r>
              <a:rPr lang="en-US" dirty="0"/>
              <a:t>They decide to call 911 due to one of those circumstances…</a:t>
            </a:r>
          </a:p>
          <a:p>
            <a:endParaRPr lang="en-US" dirty="0"/>
          </a:p>
          <a:p>
            <a:r>
              <a:rPr lang="en-US" dirty="0"/>
              <a:t>Emergency rooms are open…</a:t>
            </a:r>
          </a:p>
          <a:p>
            <a:r>
              <a:rPr lang="en-US" dirty="0"/>
              <a:t>I don’t have a primary care provider…</a:t>
            </a:r>
          </a:p>
          <a:p>
            <a:r>
              <a:rPr lang="en-US" dirty="0"/>
              <a:t>I can get in quicker...</a:t>
            </a:r>
          </a:p>
        </p:txBody>
      </p:sp>
      <p:pic>
        <p:nvPicPr>
          <p:cNvPr id="7" name="Picture 6">
            <a:extLst>
              <a:ext uri="{FF2B5EF4-FFF2-40B4-BE49-F238E27FC236}">
                <a16:creationId xmlns:a16="http://schemas.microsoft.com/office/drawing/2014/main" id="{1A5A02AE-6F4C-4705-BF9E-4143E184DC01}"/>
              </a:ext>
            </a:extLst>
          </p:cNvPr>
          <p:cNvPicPr>
            <a:picLocks noChangeAspect="1"/>
          </p:cNvPicPr>
          <p:nvPr/>
        </p:nvPicPr>
        <p:blipFill>
          <a:blip r:embed="rId3"/>
          <a:stretch>
            <a:fillRect/>
          </a:stretch>
        </p:blipFill>
        <p:spPr>
          <a:xfrm>
            <a:off x="4369998" y="3011805"/>
            <a:ext cx="2162175" cy="2114550"/>
          </a:xfrm>
          <a:prstGeom prst="rect">
            <a:avLst/>
          </a:prstGeom>
        </p:spPr>
      </p:pic>
    </p:spTree>
    <p:extLst>
      <p:ext uri="{BB962C8B-B14F-4D97-AF65-F5344CB8AC3E}">
        <p14:creationId xmlns:p14="http://schemas.microsoft.com/office/powerpoint/2010/main" val="3908410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5D84-D03F-4B86-96F4-EEB1E2C707F2}"/>
              </a:ext>
            </a:extLst>
          </p:cNvPr>
          <p:cNvSpPr>
            <a:spLocks noGrp="1"/>
          </p:cNvSpPr>
          <p:nvPr>
            <p:ph type="title"/>
          </p:nvPr>
        </p:nvSpPr>
        <p:spPr/>
        <p:txBody>
          <a:bodyPr/>
          <a:lstStyle/>
          <a:p>
            <a:r>
              <a:rPr lang="en-US" dirty="0"/>
              <a:t>Lets think of the Patient </a:t>
            </a:r>
          </a:p>
        </p:txBody>
      </p:sp>
      <p:pic>
        <p:nvPicPr>
          <p:cNvPr id="9" name="Content Placeholder 8">
            <a:extLst>
              <a:ext uri="{FF2B5EF4-FFF2-40B4-BE49-F238E27FC236}">
                <a16:creationId xmlns:a16="http://schemas.microsoft.com/office/drawing/2014/main" id="{3DFFA466-0C1D-4188-A5DC-8ED9D7ECE5AA}"/>
              </a:ext>
            </a:extLst>
          </p:cNvPr>
          <p:cNvPicPr>
            <a:picLocks noGrp="1" noChangeAspect="1"/>
          </p:cNvPicPr>
          <p:nvPr>
            <p:ph idx="1"/>
          </p:nvPr>
        </p:nvPicPr>
        <p:blipFill>
          <a:blip r:embed="rId2"/>
          <a:stretch>
            <a:fillRect/>
          </a:stretch>
        </p:blipFill>
        <p:spPr>
          <a:xfrm>
            <a:off x="441960" y="779991"/>
            <a:ext cx="3200399" cy="5153185"/>
          </a:xfrm>
          <a:prstGeom prst="rect">
            <a:avLst/>
          </a:prstGeom>
        </p:spPr>
      </p:pic>
      <p:sp>
        <p:nvSpPr>
          <p:cNvPr id="4" name="Text Placeholder 3">
            <a:extLst>
              <a:ext uri="{FF2B5EF4-FFF2-40B4-BE49-F238E27FC236}">
                <a16:creationId xmlns:a16="http://schemas.microsoft.com/office/drawing/2014/main" id="{109C1093-4460-4284-A734-7BC35B2692B5}"/>
              </a:ext>
            </a:extLst>
          </p:cNvPr>
          <p:cNvSpPr>
            <a:spLocks noGrp="1"/>
          </p:cNvSpPr>
          <p:nvPr>
            <p:ph type="body" sz="half" idx="2"/>
          </p:nvPr>
        </p:nvSpPr>
        <p:spPr/>
        <p:txBody>
          <a:bodyPr/>
          <a:lstStyle/>
          <a:p>
            <a:r>
              <a:rPr lang="en-US" dirty="0"/>
              <a:t>How many patients are discharged home ?</a:t>
            </a:r>
          </a:p>
          <a:p>
            <a:r>
              <a:rPr lang="en-US" dirty="0"/>
              <a:t>How many are admitted? </a:t>
            </a:r>
          </a:p>
          <a:p>
            <a:r>
              <a:rPr lang="en-US" dirty="0"/>
              <a:t>How many return?</a:t>
            </a:r>
          </a:p>
        </p:txBody>
      </p:sp>
      <p:pic>
        <p:nvPicPr>
          <p:cNvPr id="3" name="Picture 2">
            <a:extLst>
              <a:ext uri="{FF2B5EF4-FFF2-40B4-BE49-F238E27FC236}">
                <a16:creationId xmlns:a16="http://schemas.microsoft.com/office/drawing/2014/main" id="{D63C5B07-349F-4821-9F94-93B9A46928AD}"/>
              </a:ext>
            </a:extLst>
          </p:cNvPr>
          <p:cNvPicPr>
            <a:picLocks noChangeAspect="1"/>
          </p:cNvPicPr>
          <p:nvPr/>
        </p:nvPicPr>
        <p:blipFill>
          <a:blip r:embed="rId3"/>
          <a:stretch>
            <a:fillRect/>
          </a:stretch>
        </p:blipFill>
        <p:spPr>
          <a:xfrm>
            <a:off x="4761780" y="0"/>
            <a:ext cx="3529642" cy="3529642"/>
          </a:xfrm>
          <a:prstGeom prst="rect">
            <a:avLst/>
          </a:prstGeom>
        </p:spPr>
      </p:pic>
    </p:spTree>
    <p:extLst>
      <p:ext uri="{BB962C8B-B14F-4D97-AF65-F5344CB8AC3E}">
        <p14:creationId xmlns:p14="http://schemas.microsoft.com/office/powerpoint/2010/main" val="96919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5D84-D03F-4B86-96F4-EEB1E2C707F2}"/>
              </a:ext>
            </a:extLst>
          </p:cNvPr>
          <p:cNvSpPr>
            <a:spLocks noGrp="1"/>
          </p:cNvSpPr>
          <p:nvPr>
            <p:ph type="title"/>
          </p:nvPr>
        </p:nvSpPr>
        <p:spPr/>
        <p:txBody>
          <a:bodyPr/>
          <a:lstStyle/>
          <a:p>
            <a:r>
              <a:rPr lang="en-US" dirty="0"/>
              <a:t>Lets think of the Patient </a:t>
            </a:r>
          </a:p>
        </p:txBody>
      </p:sp>
      <p:pic>
        <p:nvPicPr>
          <p:cNvPr id="9" name="Content Placeholder 8">
            <a:extLst>
              <a:ext uri="{FF2B5EF4-FFF2-40B4-BE49-F238E27FC236}">
                <a16:creationId xmlns:a16="http://schemas.microsoft.com/office/drawing/2014/main" id="{3DFFA466-0C1D-4188-A5DC-8ED9D7ECE5AA}"/>
              </a:ext>
            </a:extLst>
          </p:cNvPr>
          <p:cNvPicPr>
            <a:picLocks noGrp="1" noChangeAspect="1"/>
          </p:cNvPicPr>
          <p:nvPr>
            <p:ph idx="1"/>
          </p:nvPr>
        </p:nvPicPr>
        <p:blipFill>
          <a:blip r:embed="rId2"/>
          <a:stretch>
            <a:fillRect/>
          </a:stretch>
        </p:blipFill>
        <p:spPr>
          <a:xfrm>
            <a:off x="441960" y="779991"/>
            <a:ext cx="3200399" cy="5153185"/>
          </a:xfrm>
          <a:prstGeom prst="rect">
            <a:avLst/>
          </a:prstGeom>
        </p:spPr>
      </p:pic>
      <p:sp>
        <p:nvSpPr>
          <p:cNvPr id="4" name="Text Placeholder 3">
            <a:extLst>
              <a:ext uri="{FF2B5EF4-FFF2-40B4-BE49-F238E27FC236}">
                <a16:creationId xmlns:a16="http://schemas.microsoft.com/office/drawing/2014/main" id="{109C1093-4460-4284-A734-7BC35B2692B5}"/>
              </a:ext>
            </a:extLst>
          </p:cNvPr>
          <p:cNvSpPr>
            <a:spLocks noGrp="1"/>
          </p:cNvSpPr>
          <p:nvPr>
            <p:ph type="body" sz="half" idx="2"/>
          </p:nvPr>
        </p:nvSpPr>
        <p:spPr/>
        <p:txBody>
          <a:bodyPr/>
          <a:lstStyle/>
          <a:p>
            <a:r>
              <a:rPr lang="en-US" dirty="0"/>
              <a:t>This is where the story begins…</a:t>
            </a:r>
          </a:p>
          <a:p>
            <a:r>
              <a:rPr lang="en-US" dirty="0"/>
              <a:t>The patient eventually goes home and can take several paths…</a:t>
            </a:r>
          </a:p>
          <a:p>
            <a:endParaRPr lang="en-US" dirty="0"/>
          </a:p>
          <a:p>
            <a:r>
              <a:rPr lang="en-US" dirty="0"/>
              <a:t>How many of those individuals understand the discharge instructions. Or have followed up with PMD? </a:t>
            </a:r>
          </a:p>
        </p:txBody>
      </p:sp>
      <p:pic>
        <p:nvPicPr>
          <p:cNvPr id="3" name="Picture 2">
            <a:extLst>
              <a:ext uri="{FF2B5EF4-FFF2-40B4-BE49-F238E27FC236}">
                <a16:creationId xmlns:a16="http://schemas.microsoft.com/office/drawing/2014/main" id="{172E601E-0AEC-4549-9A48-493DAFA530EB}"/>
              </a:ext>
            </a:extLst>
          </p:cNvPr>
          <p:cNvPicPr>
            <a:picLocks noChangeAspect="1"/>
          </p:cNvPicPr>
          <p:nvPr/>
        </p:nvPicPr>
        <p:blipFill>
          <a:blip r:embed="rId3"/>
          <a:stretch>
            <a:fillRect/>
          </a:stretch>
        </p:blipFill>
        <p:spPr>
          <a:xfrm>
            <a:off x="4157932" y="125592"/>
            <a:ext cx="3830128" cy="4261692"/>
          </a:xfrm>
          <a:prstGeom prst="rect">
            <a:avLst/>
          </a:prstGeom>
        </p:spPr>
      </p:pic>
    </p:spTree>
    <p:extLst>
      <p:ext uri="{BB962C8B-B14F-4D97-AF65-F5344CB8AC3E}">
        <p14:creationId xmlns:p14="http://schemas.microsoft.com/office/powerpoint/2010/main" val="662562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5D84-D03F-4B86-96F4-EEB1E2C707F2}"/>
              </a:ext>
            </a:extLst>
          </p:cNvPr>
          <p:cNvSpPr>
            <a:spLocks noGrp="1"/>
          </p:cNvSpPr>
          <p:nvPr>
            <p:ph type="title"/>
          </p:nvPr>
        </p:nvSpPr>
        <p:spPr/>
        <p:txBody>
          <a:bodyPr/>
          <a:lstStyle/>
          <a:p>
            <a:r>
              <a:rPr lang="en-US" dirty="0"/>
              <a:t>Lets think of the Patient </a:t>
            </a:r>
          </a:p>
        </p:txBody>
      </p:sp>
      <p:pic>
        <p:nvPicPr>
          <p:cNvPr id="9" name="Content Placeholder 8">
            <a:extLst>
              <a:ext uri="{FF2B5EF4-FFF2-40B4-BE49-F238E27FC236}">
                <a16:creationId xmlns:a16="http://schemas.microsoft.com/office/drawing/2014/main" id="{3DFFA466-0C1D-4188-A5DC-8ED9D7ECE5AA}"/>
              </a:ext>
            </a:extLst>
          </p:cNvPr>
          <p:cNvPicPr>
            <a:picLocks noGrp="1" noChangeAspect="1"/>
          </p:cNvPicPr>
          <p:nvPr>
            <p:ph idx="1"/>
          </p:nvPr>
        </p:nvPicPr>
        <p:blipFill>
          <a:blip r:embed="rId2"/>
          <a:stretch>
            <a:fillRect/>
          </a:stretch>
        </p:blipFill>
        <p:spPr>
          <a:xfrm>
            <a:off x="441960" y="779991"/>
            <a:ext cx="3200399" cy="5153185"/>
          </a:xfrm>
          <a:prstGeom prst="rect">
            <a:avLst/>
          </a:prstGeom>
        </p:spPr>
      </p:pic>
      <p:sp>
        <p:nvSpPr>
          <p:cNvPr id="4" name="Text Placeholder 3">
            <a:extLst>
              <a:ext uri="{FF2B5EF4-FFF2-40B4-BE49-F238E27FC236}">
                <a16:creationId xmlns:a16="http://schemas.microsoft.com/office/drawing/2014/main" id="{109C1093-4460-4284-A734-7BC35B2692B5}"/>
              </a:ext>
            </a:extLst>
          </p:cNvPr>
          <p:cNvSpPr>
            <a:spLocks noGrp="1"/>
          </p:cNvSpPr>
          <p:nvPr>
            <p:ph type="body" sz="half" idx="2"/>
          </p:nvPr>
        </p:nvSpPr>
        <p:spPr>
          <a:xfrm>
            <a:off x="8549640" y="2423160"/>
            <a:ext cx="3200400" cy="3749040"/>
          </a:xfrm>
        </p:spPr>
        <p:txBody>
          <a:bodyPr>
            <a:normAutofit/>
          </a:bodyPr>
          <a:lstStyle/>
          <a:p>
            <a:r>
              <a:rPr lang="en-US" dirty="0"/>
              <a:t>This is where the story begins…</a:t>
            </a:r>
          </a:p>
          <a:p>
            <a:r>
              <a:rPr lang="en-US" dirty="0"/>
              <a:t>The patient eventually goes home and can take several paths…</a:t>
            </a:r>
          </a:p>
          <a:p>
            <a:endParaRPr lang="en-US" dirty="0"/>
          </a:p>
          <a:p>
            <a:r>
              <a:rPr lang="en-US" dirty="0"/>
              <a:t>How many of those individuals understand the discharge instructions. Or have followed up with PMD?</a:t>
            </a:r>
          </a:p>
          <a:p>
            <a:r>
              <a:rPr lang="en-US" dirty="0"/>
              <a:t>Are they isolated? </a:t>
            </a:r>
          </a:p>
          <a:p>
            <a:r>
              <a:rPr lang="en-US" dirty="0"/>
              <a:t>Have they even taken the medications? </a:t>
            </a:r>
          </a:p>
          <a:p>
            <a:r>
              <a:rPr lang="en-US" dirty="0"/>
              <a:t>If financial problems took them to the ED…</a:t>
            </a:r>
          </a:p>
          <a:p>
            <a:endParaRPr lang="en-US" dirty="0"/>
          </a:p>
        </p:txBody>
      </p:sp>
      <p:pic>
        <p:nvPicPr>
          <p:cNvPr id="3" name="Picture 2">
            <a:extLst>
              <a:ext uri="{FF2B5EF4-FFF2-40B4-BE49-F238E27FC236}">
                <a16:creationId xmlns:a16="http://schemas.microsoft.com/office/drawing/2014/main" id="{E42C1634-0E8E-4939-BB1A-F484655B58C8}"/>
              </a:ext>
            </a:extLst>
          </p:cNvPr>
          <p:cNvPicPr>
            <a:picLocks noChangeAspect="1"/>
          </p:cNvPicPr>
          <p:nvPr/>
        </p:nvPicPr>
        <p:blipFill>
          <a:blip r:embed="rId3"/>
          <a:stretch>
            <a:fillRect/>
          </a:stretch>
        </p:blipFill>
        <p:spPr>
          <a:xfrm>
            <a:off x="4494363" y="97955"/>
            <a:ext cx="945388" cy="1627328"/>
          </a:xfrm>
          <a:prstGeom prst="rect">
            <a:avLst/>
          </a:prstGeom>
        </p:spPr>
      </p:pic>
      <p:pic>
        <p:nvPicPr>
          <p:cNvPr id="6" name="Picture 5">
            <a:extLst>
              <a:ext uri="{FF2B5EF4-FFF2-40B4-BE49-F238E27FC236}">
                <a16:creationId xmlns:a16="http://schemas.microsoft.com/office/drawing/2014/main" id="{DAF65624-F8D4-44B6-96A0-76EA51FDA349}"/>
              </a:ext>
            </a:extLst>
          </p:cNvPr>
          <p:cNvPicPr>
            <a:picLocks noChangeAspect="1"/>
          </p:cNvPicPr>
          <p:nvPr/>
        </p:nvPicPr>
        <p:blipFill>
          <a:blip r:embed="rId4"/>
          <a:stretch>
            <a:fillRect/>
          </a:stretch>
        </p:blipFill>
        <p:spPr>
          <a:xfrm>
            <a:off x="5774606" y="1352497"/>
            <a:ext cx="1762005" cy="1070663"/>
          </a:xfrm>
          <a:prstGeom prst="rect">
            <a:avLst/>
          </a:prstGeom>
        </p:spPr>
      </p:pic>
      <p:pic>
        <p:nvPicPr>
          <p:cNvPr id="7" name="Picture 6">
            <a:extLst>
              <a:ext uri="{FF2B5EF4-FFF2-40B4-BE49-F238E27FC236}">
                <a16:creationId xmlns:a16="http://schemas.microsoft.com/office/drawing/2014/main" id="{9B8A50E4-30C8-4EEE-9A41-D4372FA382C4}"/>
              </a:ext>
            </a:extLst>
          </p:cNvPr>
          <p:cNvPicPr>
            <a:picLocks noChangeAspect="1"/>
          </p:cNvPicPr>
          <p:nvPr/>
        </p:nvPicPr>
        <p:blipFill>
          <a:blip r:embed="rId5"/>
          <a:stretch>
            <a:fillRect/>
          </a:stretch>
        </p:blipFill>
        <p:spPr>
          <a:xfrm>
            <a:off x="4672492" y="2329131"/>
            <a:ext cx="1102114" cy="1322537"/>
          </a:xfrm>
          <a:prstGeom prst="rect">
            <a:avLst/>
          </a:prstGeom>
        </p:spPr>
      </p:pic>
      <p:pic>
        <p:nvPicPr>
          <p:cNvPr id="8" name="Picture 7">
            <a:extLst>
              <a:ext uri="{FF2B5EF4-FFF2-40B4-BE49-F238E27FC236}">
                <a16:creationId xmlns:a16="http://schemas.microsoft.com/office/drawing/2014/main" id="{4CB5B440-C597-441A-946B-7D5906B6223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67" b="99167" l="10000" r="90000">
                        <a14:foregroundMark x1="38333" y1="7833" x2="38333" y2="7833"/>
                        <a14:foregroundMark x1="48667" y1="96000" x2="48667" y2="96000"/>
                        <a14:foregroundMark x1="32444" y1="99167" x2="32444" y2="99167"/>
                        <a14:foregroundMark x1="24889" y1="46667" x2="24889" y2="46667"/>
                        <a14:foregroundMark x1="24889" y1="58667" x2="24889" y2="58667"/>
                      </a14:backgroundRemoval>
                    </a14:imgEffect>
                  </a14:imgLayer>
                </a14:imgProps>
              </a:ext>
            </a:extLst>
          </a:blip>
          <a:stretch>
            <a:fillRect/>
          </a:stretch>
        </p:blipFill>
        <p:spPr>
          <a:xfrm>
            <a:off x="5774154" y="3361989"/>
            <a:ext cx="1762910" cy="1175273"/>
          </a:xfrm>
          <a:prstGeom prst="rect">
            <a:avLst/>
          </a:prstGeom>
        </p:spPr>
      </p:pic>
      <p:pic>
        <p:nvPicPr>
          <p:cNvPr id="10" name="Picture 9">
            <a:extLst>
              <a:ext uri="{FF2B5EF4-FFF2-40B4-BE49-F238E27FC236}">
                <a16:creationId xmlns:a16="http://schemas.microsoft.com/office/drawing/2014/main" id="{36408F0B-FDFD-491E-B75F-5EF1179EBA6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250" b="91518" l="4000" r="94000">
                        <a14:foregroundMark x1="18333" y1="12500" x2="18333" y2="12500"/>
                        <a14:foregroundMark x1="9333" y1="10268" x2="9333" y2="10268"/>
                        <a14:foregroundMark x1="7667" y1="20089" x2="7667" y2="20089"/>
                        <a14:foregroundMark x1="6667" y1="10714" x2="6667" y2="10714"/>
                        <a14:foregroundMark x1="10667" y1="36161" x2="10667" y2="36161"/>
                        <a14:foregroundMark x1="15667" y1="29464" x2="15667" y2="29464"/>
                        <a14:foregroundMark x1="21000" y1="37500" x2="21000" y2="37500"/>
                        <a14:foregroundMark x1="34333" y1="41518" x2="23000" y2="42411"/>
                        <a14:foregroundMark x1="23000" y1="42411" x2="20000" y2="46429"/>
                        <a14:foregroundMark x1="27000" y1="53125" x2="19000" y2="64286"/>
                        <a14:foregroundMark x1="19000" y1="64286" x2="19333" y2="80357"/>
                        <a14:foregroundMark x1="19333" y1="80357" x2="32667" y2="81250"/>
                        <a14:foregroundMark x1="32667" y1="81250" x2="55667" y2="74107"/>
                        <a14:foregroundMark x1="55667" y1="74107" x2="65000" y2="66964"/>
                        <a14:foregroundMark x1="65000" y1="66964" x2="74333" y2="48214"/>
                        <a14:foregroundMark x1="67333" y1="6696" x2="78333" y2="8482"/>
                        <a14:foregroundMark x1="78333" y1="8482" x2="85667" y2="18304"/>
                        <a14:foregroundMark x1="85667" y1="18304" x2="80000" y2="72768"/>
                        <a14:foregroundMark x1="80000" y1="72768" x2="71000" y2="83482"/>
                        <a14:foregroundMark x1="71000" y1="83482" x2="50000" y2="86161"/>
                        <a14:foregroundMark x1="50000" y1="86161" x2="38667" y2="81250"/>
                        <a14:foregroundMark x1="38667" y1="81250" x2="38000" y2="66964"/>
                        <a14:foregroundMark x1="38000" y1="66964" x2="44333" y2="56250"/>
                        <a14:foregroundMark x1="44333" y1="56250" x2="51667" y2="51339"/>
                        <a14:foregroundMark x1="31667" y1="54018" x2="53000" y2="55357"/>
                        <a14:foregroundMark x1="53000" y1="55357" x2="45000" y2="47321"/>
                        <a14:foregroundMark x1="45000" y1="47321" x2="36667" y2="50000"/>
                        <a14:foregroundMark x1="56667" y1="51786" x2="57667" y2="54018"/>
                        <a14:foregroundMark x1="52667" y1="71875" x2="40000" y2="70089"/>
                        <a14:foregroundMark x1="40000" y1="70089" x2="46333" y2="72321"/>
                        <a14:foregroundMark x1="48000" y1="62946" x2="58333" y2="59375"/>
                        <a14:foregroundMark x1="58333" y1="59375" x2="49333" y2="67411"/>
                        <a14:foregroundMark x1="49333" y1="67411" x2="60000" y2="66071"/>
                        <a14:foregroundMark x1="60000" y1="66071" x2="57000" y2="61607"/>
                        <a14:foregroundMark x1="37667" y1="91518" x2="37667" y2="91518"/>
                        <a14:foregroundMark x1="87333" y1="10714" x2="87333" y2="10714"/>
                        <a14:foregroundMark x1="90667" y1="14286" x2="90667" y2="14286"/>
                        <a14:foregroundMark x1="94333" y1="9375" x2="94333" y2="9375"/>
                        <a14:foregroundMark x1="4000" y1="11161" x2="4000" y2="11161"/>
                        <a14:foregroundMark x1="4000" y1="8482" x2="4000" y2="8482"/>
                        <a14:foregroundMark x1="4667" y1="6250" x2="4667" y2="6250"/>
                      </a14:backgroundRemoval>
                    </a14:imgEffect>
                  </a14:imgLayer>
                </a14:imgProps>
              </a:ext>
            </a:extLst>
          </a:blip>
          <a:stretch>
            <a:fillRect/>
          </a:stretch>
        </p:blipFill>
        <p:spPr>
          <a:xfrm rot="799879">
            <a:off x="3769306" y="4206071"/>
            <a:ext cx="1771256" cy="1322538"/>
          </a:xfrm>
          <a:prstGeom prst="rect">
            <a:avLst/>
          </a:prstGeom>
        </p:spPr>
      </p:pic>
    </p:spTree>
    <p:extLst>
      <p:ext uri="{BB962C8B-B14F-4D97-AF65-F5344CB8AC3E}">
        <p14:creationId xmlns:p14="http://schemas.microsoft.com/office/powerpoint/2010/main" val="2830650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5D84-D03F-4B86-96F4-EEB1E2C707F2}"/>
              </a:ext>
            </a:extLst>
          </p:cNvPr>
          <p:cNvSpPr>
            <a:spLocks noGrp="1"/>
          </p:cNvSpPr>
          <p:nvPr>
            <p:ph type="title"/>
          </p:nvPr>
        </p:nvSpPr>
        <p:spPr/>
        <p:txBody>
          <a:bodyPr/>
          <a:lstStyle/>
          <a:p>
            <a:r>
              <a:rPr lang="en-US" dirty="0"/>
              <a:t>Lets think of the Patient </a:t>
            </a:r>
          </a:p>
        </p:txBody>
      </p:sp>
      <p:sp>
        <p:nvSpPr>
          <p:cNvPr id="4" name="Text Placeholder 3">
            <a:extLst>
              <a:ext uri="{FF2B5EF4-FFF2-40B4-BE49-F238E27FC236}">
                <a16:creationId xmlns:a16="http://schemas.microsoft.com/office/drawing/2014/main" id="{109C1093-4460-4284-A734-7BC35B2692B5}"/>
              </a:ext>
            </a:extLst>
          </p:cNvPr>
          <p:cNvSpPr>
            <a:spLocks noGrp="1"/>
          </p:cNvSpPr>
          <p:nvPr>
            <p:ph type="body" sz="half" idx="2"/>
          </p:nvPr>
        </p:nvSpPr>
        <p:spPr/>
        <p:txBody>
          <a:bodyPr/>
          <a:lstStyle/>
          <a:p>
            <a:r>
              <a:rPr lang="en-US" dirty="0"/>
              <a:t>They end up going back…</a:t>
            </a:r>
          </a:p>
          <a:p>
            <a:r>
              <a:rPr lang="en-US" dirty="0"/>
              <a:t>Things have not gotten better…</a:t>
            </a:r>
          </a:p>
          <a:p>
            <a:r>
              <a:rPr lang="en-US" dirty="0"/>
              <a:t>We have not solved the underlying problem…</a:t>
            </a:r>
          </a:p>
          <a:p>
            <a:endParaRPr lang="en-US" dirty="0"/>
          </a:p>
          <a:p>
            <a:r>
              <a:rPr lang="en-US" dirty="0"/>
              <a:t>We have just recycled…</a:t>
            </a:r>
          </a:p>
          <a:p>
            <a:endParaRPr lang="en-US" dirty="0"/>
          </a:p>
        </p:txBody>
      </p:sp>
      <p:pic>
        <p:nvPicPr>
          <p:cNvPr id="5" name="Picture 4">
            <a:extLst>
              <a:ext uri="{FF2B5EF4-FFF2-40B4-BE49-F238E27FC236}">
                <a16:creationId xmlns:a16="http://schemas.microsoft.com/office/drawing/2014/main" id="{E1DAE794-F287-4D2B-AB12-60EAC5F4A692}"/>
              </a:ext>
            </a:extLst>
          </p:cNvPr>
          <p:cNvPicPr>
            <a:picLocks noChangeAspect="1"/>
          </p:cNvPicPr>
          <p:nvPr/>
        </p:nvPicPr>
        <p:blipFill>
          <a:blip r:embed="rId2"/>
          <a:stretch>
            <a:fillRect/>
          </a:stretch>
        </p:blipFill>
        <p:spPr>
          <a:xfrm>
            <a:off x="0" y="0"/>
            <a:ext cx="8248650" cy="4200525"/>
          </a:xfrm>
          <a:prstGeom prst="rect">
            <a:avLst/>
          </a:prstGeom>
        </p:spPr>
      </p:pic>
      <p:pic>
        <p:nvPicPr>
          <p:cNvPr id="9" name="Content Placeholder 8">
            <a:extLst>
              <a:ext uri="{FF2B5EF4-FFF2-40B4-BE49-F238E27FC236}">
                <a16:creationId xmlns:a16="http://schemas.microsoft.com/office/drawing/2014/main" id="{3DFFA466-0C1D-4188-A5DC-8ED9D7ECE5AA}"/>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ackgroundRemoval t="351" b="96842" l="2825" r="94915">
                        <a14:foregroundMark x1="59322" y1="26667" x2="59322" y2="26667"/>
                        <a14:foregroundMark x1="75706" y1="26667" x2="75706" y2="26667"/>
                        <a14:foregroundMark x1="93785" y1="42456" x2="93785" y2="42456"/>
                        <a14:foregroundMark x1="98870" y1="45263" x2="98870" y2="45263"/>
                        <a14:foregroundMark x1="75141" y1="67719" x2="75141" y2="67719"/>
                        <a14:foregroundMark x1="69492" y1="69123" x2="69492" y2="69123"/>
                        <a14:foregroundMark x1="64407" y1="73333" x2="64407" y2="73333"/>
                        <a14:foregroundMark x1="67232" y1="75439" x2="67232" y2="75439"/>
                        <a14:foregroundMark x1="58192" y1="4912" x2="58192" y2="4912"/>
                        <a14:foregroundMark x1="68362" y1="351" x2="68362" y2="351"/>
                        <a14:foregroundMark x1="24859" y1="90526" x2="24859" y2="90526"/>
                        <a14:foregroundMark x1="44068" y1="92982" x2="44068" y2="92982"/>
                        <a14:foregroundMark x1="52542" y1="94386" x2="52542" y2="94386"/>
                        <a14:foregroundMark x1="14124" y1="95439" x2="14124" y2="95439"/>
                        <a14:foregroundMark x1="2825" y1="96842" x2="2825" y2="96842"/>
                        <a14:foregroundMark x1="44633" y1="43158" x2="44633" y2="43158"/>
                        <a14:foregroundMark x1="45198" y1="42105" x2="45198" y2="42105"/>
                        <a14:foregroundMark x1="45198" y1="41404" x2="45198" y2="41404"/>
                        <a14:foregroundMark x1="44633" y1="41404" x2="44633" y2="41404"/>
                        <a14:foregroundMark x1="44633" y1="45263" x2="44633" y2="45263"/>
                        <a14:foregroundMark x1="44633" y1="48070" x2="44633" y2="48070"/>
                        <a14:foregroundMark x1="44633" y1="46667" x2="44633" y2="46667"/>
                        <a14:foregroundMark x1="42938" y1="51228" x2="42938" y2="51228"/>
                        <a14:foregroundMark x1="47458" y1="76140" x2="47458" y2="76140"/>
                        <a14:foregroundMark x1="47458" y1="77544" x2="47458" y2="77544"/>
                        <a14:foregroundMark x1="47458" y1="80351" x2="47458" y2="80351"/>
                        <a14:foregroundMark x1="47458" y1="82105" x2="47458" y2="82105"/>
                        <a14:foregroundMark x1="46328" y1="83860" x2="46328" y2="83860"/>
                      </a14:backgroundRemoval>
                    </a14:imgEffect>
                  </a14:imgLayer>
                </a14:imgProps>
              </a:ext>
            </a:extLst>
          </a:blip>
          <a:stretch>
            <a:fillRect/>
          </a:stretch>
        </p:blipFill>
        <p:spPr>
          <a:xfrm>
            <a:off x="441960" y="805869"/>
            <a:ext cx="3200399" cy="5153185"/>
          </a:xfrm>
          <a:prstGeom prst="rect">
            <a:avLst/>
          </a:prstGeom>
        </p:spPr>
      </p:pic>
      <p:pic>
        <p:nvPicPr>
          <p:cNvPr id="3" name="Picture 2">
            <a:extLst>
              <a:ext uri="{FF2B5EF4-FFF2-40B4-BE49-F238E27FC236}">
                <a16:creationId xmlns:a16="http://schemas.microsoft.com/office/drawing/2014/main" id="{12EDD4D8-2413-4B5D-94FE-356A69657EF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0625" y1="22659" x2="40625" y2="22659"/>
                        <a14:foregroundMark x1="57813" y1="16994" x2="57813" y2="16994"/>
                        <a14:foregroundMark x1="38188" y1="28324" x2="38188" y2="28324"/>
                        <a14:foregroundMark x1="76875" y1="48623" x2="76875" y2="48623"/>
                        <a14:foregroundMark x1="42563" y1="75138" x2="42563" y2="75138"/>
                        <a14:foregroundMark x1="24625" y1="56255" x2="24625" y2="56255"/>
                        <a14:foregroundMark x1="43125" y1="73013" x2="43125" y2="73013"/>
                      </a14:backgroundRemoval>
                    </a14:imgEffect>
                  </a14:imgLayer>
                </a14:imgProps>
              </a:ext>
            </a:extLst>
          </a:blip>
          <a:stretch>
            <a:fillRect/>
          </a:stretch>
        </p:blipFill>
        <p:spPr>
          <a:xfrm>
            <a:off x="10295684" y="3917619"/>
            <a:ext cx="1896316" cy="1506386"/>
          </a:xfrm>
          <a:prstGeom prst="rect">
            <a:avLst/>
          </a:prstGeom>
        </p:spPr>
      </p:pic>
    </p:spTree>
    <p:extLst>
      <p:ext uri="{BB962C8B-B14F-4D97-AF65-F5344CB8AC3E}">
        <p14:creationId xmlns:p14="http://schemas.microsoft.com/office/powerpoint/2010/main" val="770145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41936-3293-49A2-AEBB-07FE6F82740A}"/>
              </a:ext>
            </a:extLst>
          </p:cNvPr>
          <p:cNvSpPr>
            <a:spLocks noGrp="1"/>
          </p:cNvSpPr>
          <p:nvPr>
            <p:ph type="title"/>
          </p:nvPr>
        </p:nvSpPr>
        <p:spPr/>
        <p:txBody>
          <a:bodyPr/>
          <a:lstStyle/>
          <a:p>
            <a:r>
              <a:rPr lang="en-US" dirty="0"/>
              <a:t>Lets Practice Prevention</a:t>
            </a:r>
            <a:br>
              <a:rPr lang="en-US" dirty="0"/>
            </a:br>
            <a:endParaRPr lang="en-US" dirty="0"/>
          </a:p>
        </p:txBody>
      </p:sp>
      <p:pic>
        <p:nvPicPr>
          <p:cNvPr id="5" name="Content Placeholder 4">
            <a:extLst>
              <a:ext uri="{FF2B5EF4-FFF2-40B4-BE49-F238E27FC236}">
                <a16:creationId xmlns:a16="http://schemas.microsoft.com/office/drawing/2014/main" id="{BDE70601-6C06-4F2A-8032-F46E54AC847A}"/>
              </a:ext>
            </a:extLst>
          </p:cNvPr>
          <p:cNvPicPr>
            <a:picLocks noGrp="1" noChangeAspect="1"/>
          </p:cNvPicPr>
          <p:nvPr>
            <p:ph idx="1"/>
          </p:nvPr>
        </p:nvPicPr>
        <p:blipFill>
          <a:blip r:embed="rId2"/>
          <a:stretch>
            <a:fillRect/>
          </a:stretch>
        </p:blipFill>
        <p:spPr>
          <a:xfrm>
            <a:off x="838200" y="1305264"/>
            <a:ext cx="6711950" cy="3780746"/>
          </a:xfrm>
          <a:prstGeom prst="rect">
            <a:avLst/>
          </a:prstGeom>
        </p:spPr>
      </p:pic>
      <p:sp>
        <p:nvSpPr>
          <p:cNvPr id="4" name="Text Placeholder 3">
            <a:extLst>
              <a:ext uri="{FF2B5EF4-FFF2-40B4-BE49-F238E27FC236}">
                <a16:creationId xmlns:a16="http://schemas.microsoft.com/office/drawing/2014/main" id="{77BA4A32-00A3-47F5-B299-F08F47C319A8}"/>
              </a:ext>
            </a:extLst>
          </p:cNvPr>
          <p:cNvSpPr>
            <a:spLocks noGrp="1"/>
          </p:cNvSpPr>
          <p:nvPr>
            <p:ph type="body" sz="half" idx="2"/>
          </p:nvPr>
        </p:nvSpPr>
        <p:spPr/>
        <p:txBody>
          <a:bodyPr/>
          <a:lstStyle/>
          <a:p>
            <a:r>
              <a:rPr lang="en-US" dirty="0"/>
              <a:t>Preventing the deterioration of chronically ill patients and making sure they receive intervention before emergency care is needed. </a:t>
            </a:r>
          </a:p>
          <a:p>
            <a:endParaRPr lang="en-US" dirty="0"/>
          </a:p>
        </p:txBody>
      </p:sp>
    </p:spTree>
    <p:extLst>
      <p:ext uri="{BB962C8B-B14F-4D97-AF65-F5344CB8AC3E}">
        <p14:creationId xmlns:p14="http://schemas.microsoft.com/office/powerpoint/2010/main" val="847908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F5020E-A64B-4EC7-A626-FD4A44C08BA6}"/>
              </a:ext>
            </a:extLst>
          </p:cNvPr>
          <p:cNvSpPr>
            <a:spLocks noGrp="1"/>
          </p:cNvSpPr>
          <p:nvPr>
            <p:ph type="title"/>
          </p:nvPr>
        </p:nvSpPr>
        <p:spPr/>
        <p:txBody>
          <a:bodyPr/>
          <a:lstStyle/>
          <a:p>
            <a:r>
              <a:rPr lang="en-US" dirty="0"/>
              <a:t>Lets look at where…</a:t>
            </a:r>
          </a:p>
        </p:txBody>
      </p:sp>
      <p:pic>
        <p:nvPicPr>
          <p:cNvPr id="7" name="Content Placeholder 6">
            <a:extLst>
              <a:ext uri="{FF2B5EF4-FFF2-40B4-BE49-F238E27FC236}">
                <a16:creationId xmlns:a16="http://schemas.microsoft.com/office/drawing/2014/main" id="{DCABB4DF-E838-48A9-88A0-1EBC051DD98F}"/>
              </a:ext>
            </a:extLst>
          </p:cNvPr>
          <p:cNvPicPr>
            <a:picLocks noGrp="1" noChangeAspect="1"/>
          </p:cNvPicPr>
          <p:nvPr>
            <p:ph idx="1"/>
          </p:nvPr>
        </p:nvPicPr>
        <p:blipFill>
          <a:blip r:embed="rId2"/>
          <a:stretch>
            <a:fillRect/>
          </a:stretch>
        </p:blipFill>
        <p:spPr>
          <a:xfrm>
            <a:off x="504" y="2510287"/>
            <a:ext cx="12185731" cy="3269411"/>
          </a:xfrm>
          <a:prstGeom prst="rect">
            <a:avLst/>
          </a:prstGeom>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244894E2-4B9E-44D9-8FC4-D9478BC64A80}"/>
                  </a:ext>
                </a:extLst>
              </p14:cNvPr>
              <p14:cNvContentPartPr/>
              <p14:nvPr/>
            </p14:nvContentPartPr>
            <p14:xfrm>
              <a:off x="1112678" y="4680910"/>
              <a:ext cx="3959640" cy="66240"/>
            </p14:xfrm>
          </p:contentPart>
        </mc:Choice>
        <mc:Fallback xmlns="">
          <p:pic>
            <p:nvPicPr>
              <p:cNvPr id="8" name="Ink 7">
                <a:extLst>
                  <a:ext uri="{FF2B5EF4-FFF2-40B4-BE49-F238E27FC236}">
                    <a16:creationId xmlns:a16="http://schemas.microsoft.com/office/drawing/2014/main" id="{244894E2-4B9E-44D9-8FC4-D9478BC64A80}"/>
                  </a:ext>
                </a:extLst>
              </p:cNvPr>
              <p:cNvPicPr/>
              <p:nvPr/>
            </p:nvPicPr>
            <p:blipFill>
              <a:blip r:embed="rId4"/>
              <a:stretch>
                <a:fillRect/>
              </a:stretch>
            </p:blipFill>
            <p:spPr>
              <a:xfrm>
                <a:off x="1058678" y="4573270"/>
                <a:ext cx="4067280" cy="2818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64E84D89-8054-43C6-AA20-03693C22B0AA}"/>
                  </a:ext>
                </a:extLst>
              </p14:cNvPr>
              <p14:cNvContentPartPr/>
              <p14:nvPr/>
            </p14:nvContentPartPr>
            <p14:xfrm>
              <a:off x="7116758" y="4587310"/>
              <a:ext cx="4498920" cy="85320"/>
            </p14:xfrm>
          </p:contentPart>
        </mc:Choice>
        <mc:Fallback xmlns="">
          <p:pic>
            <p:nvPicPr>
              <p:cNvPr id="9" name="Ink 8">
                <a:extLst>
                  <a:ext uri="{FF2B5EF4-FFF2-40B4-BE49-F238E27FC236}">
                    <a16:creationId xmlns:a16="http://schemas.microsoft.com/office/drawing/2014/main" id="{64E84D89-8054-43C6-AA20-03693C22B0AA}"/>
                  </a:ext>
                </a:extLst>
              </p:cNvPr>
              <p:cNvPicPr/>
              <p:nvPr/>
            </p:nvPicPr>
            <p:blipFill>
              <a:blip r:embed="rId6"/>
              <a:stretch>
                <a:fillRect/>
              </a:stretch>
            </p:blipFill>
            <p:spPr>
              <a:xfrm>
                <a:off x="7063118" y="4479310"/>
                <a:ext cx="4606560" cy="300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455C91B7-0E37-43C4-87C7-B52A659DA542}"/>
                  </a:ext>
                </a:extLst>
              </p14:cNvPr>
              <p14:cNvContentPartPr/>
              <p14:nvPr/>
            </p14:nvContentPartPr>
            <p14:xfrm>
              <a:off x="7142318" y="3302470"/>
              <a:ext cx="4002480" cy="80640"/>
            </p14:xfrm>
          </p:contentPart>
        </mc:Choice>
        <mc:Fallback xmlns="">
          <p:pic>
            <p:nvPicPr>
              <p:cNvPr id="10" name="Ink 9">
                <a:extLst>
                  <a:ext uri="{FF2B5EF4-FFF2-40B4-BE49-F238E27FC236}">
                    <a16:creationId xmlns:a16="http://schemas.microsoft.com/office/drawing/2014/main" id="{455C91B7-0E37-43C4-87C7-B52A659DA542}"/>
                  </a:ext>
                </a:extLst>
              </p:cNvPr>
              <p:cNvPicPr/>
              <p:nvPr/>
            </p:nvPicPr>
            <p:blipFill>
              <a:blip r:embed="rId8"/>
              <a:stretch>
                <a:fillRect/>
              </a:stretch>
            </p:blipFill>
            <p:spPr>
              <a:xfrm>
                <a:off x="7088318" y="3194830"/>
                <a:ext cx="4110120" cy="2962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2AE46C11-E639-4391-899F-80F8326D445E}"/>
                  </a:ext>
                </a:extLst>
              </p14:cNvPr>
              <p14:cNvContentPartPr/>
              <p14:nvPr/>
            </p14:nvContentPartPr>
            <p14:xfrm>
              <a:off x="2251358" y="3244510"/>
              <a:ext cx="2803680" cy="52200"/>
            </p14:xfrm>
          </p:contentPart>
        </mc:Choice>
        <mc:Fallback xmlns="">
          <p:pic>
            <p:nvPicPr>
              <p:cNvPr id="11" name="Ink 10">
                <a:extLst>
                  <a:ext uri="{FF2B5EF4-FFF2-40B4-BE49-F238E27FC236}">
                    <a16:creationId xmlns:a16="http://schemas.microsoft.com/office/drawing/2014/main" id="{2AE46C11-E639-4391-899F-80F8326D445E}"/>
                  </a:ext>
                </a:extLst>
              </p:cNvPr>
              <p:cNvPicPr/>
              <p:nvPr/>
            </p:nvPicPr>
            <p:blipFill>
              <a:blip r:embed="rId10"/>
              <a:stretch>
                <a:fillRect/>
              </a:stretch>
            </p:blipFill>
            <p:spPr>
              <a:xfrm>
                <a:off x="2197358" y="3136510"/>
                <a:ext cx="2911320" cy="267840"/>
              </a:xfrm>
              <a:prstGeom prst="rect">
                <a:avLst/>
              </a:prstGeom>
            </p:spPr>
          </p:pic>
        </mc:Fallback>
      </mc:AlternateContent>
    </p:spTree>
    <p:extLst>
      <p:ext uri="{BB962C8B-B14F-4D97-AF65-F5344CB8AC3E}">
        <p14:creationId xmlns:p14="http://schemas.microsoft.com/office/powerpoint/2010/main" val="235929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BAD2F44-CF87-4F18-8417-5D7230A0291F}"/>
              </a:ext>
            </a:extLst>
          </p:cNvPr>
          <p:cNvPicPr>
            <a:picLocks noGrp="1" noChangeAspect="1"/>
          </p:cNvPicPr>
          <p:nvPr>
            <p:ph idx="1"/>
          </p:nvPr>
        </p:nvPicPr>
        <p:blipFill>
          <a:blip r:embed="rId2"/>
          <a:stretch>
            <a:fillRect/>
          </a:stretch>
        </p:blipFill>
        <p:spPr>
          <a:xfrm>
            <a:off x="4701396" y="177672"/>
            <a:ext cx="6012611" cy="6690507"/>
          </a:xfrm>
          <a:prstGeom prst="rect">
            <a:avLst/>
          </a:prstGeom>
        </p:spPr>
      </p:pic>
      <p:sp>
        <p:nvSpPr>
          <p:cNvPr id="2" name="Title 1">
            <a:extLst>
              <a:ext uri="{FF2B5EF4-FFF2-40B4-BE49-F238E27FC236}">
                <a16:creationId xmlns:a16="http://schemas.microsoft.com/office/drawing/2014/main" id="{AEE6F3DD-389A-4777-A98C-62F38EA974C8}"/>
              </a:ext>
            </a:extLst>
          </p:cNvPr>
          <p:cNvSpPr>
            <a:spLocks noGrp="1"/>
          </p:cNvSpPr>
          <p:nvPr>
            <p:ph type="title"/>
          </p:nvPr>
        </p:nvSpPr>
        <p:spPr/>
        <p:txBody>
          <a:bodyPr/>
          <a:lstStyle/>
          <a:p>
            <a:r>
              <a:rPr lang="en-US" dirty="0"/>
              <a:t>Lets look where…</a:t>
            </a:r>
          </a:p>
        </p:txBody>
      </p:sp>
      <p:sp>
        <p:nvSpPr>
          <p:cNvPr id="5" name="TextBox 4">
            <a:extLst>
              <a:ext uri="{FF2B5EF4-FFF2-40B4-BE49-F238E27FC236}">
                <a16:creationId xmlns:a16="http://schemas.microsoft.com/office/drawing/2014/main" id="{A1802881-D75F-470A-8C81-4E2AFD609AE1}"/>
              </a:ext>
            </a:extLst>
          </p:cNvPr>
          <p:cNvSpPr txBox="1"/>
          <p:nvPr/>
        </p:nvSpPr>
        <p:spPr>
          <a:xfrm>
            <a:off x="836762" y="2846717"/>
            <a:ext cx="3450393" cy="1200329"/>
          </a:xfrm>
          <a:prstGeom prst="rect">
            <a:avLst/>
          </a:prstGeom>
          <a:noFill/>
        </p:spPr>
        <p:txBody>
          <a:bodyPr wrap="square" rtlCol="0">
            <a:spAutoFit/>
          </a:bodyPr>
          <a:lstStyle/>
          <a:p>
            <a:r>
              <a:rPr lang="en-US" dirty="0">
                <a:solidFill>
                  <a:schemeClr val="accent1">
                    <a:lumMod val="75000"/>
                  </a:schemeClr>
                </a:solidFill>
              </a:rPr>
              <a:t>Heat mapping shows the concentration of our calls…</a:t>
            </a:r>
          </a:p>
          <a:p>
            <a:endParaRPr lang="en-US" dirty="0">
              <a:solidFill>
                <a:schemeClr val="accent1">
                  <a:lumMod val="75000"/>
                </a:schemeClr>
              </a:solidFill>
            </a:endParaRPr>
          </a:p>
          <a:p>
            <a:r>
              <a:rPr lang="en-US" dirty="0">
                <a:solidFill>
                  <a:schemeClr val="accent1">
                    <a:lumMod val="75000"/>
                  </a:schemeClr>
                </a:solidFill>
              </a:rPr>
              <a:t>Hot spots…</a:t>
            </a:r>
          </a:p>
        </p:txBody>
      </p:sp>
    </p:spTree>
    <p:extLst>
      <p:ext uri="{BB962C8B-B14F-4D97-AF65-F5344CB8AC3E}">
        <p14:creationId xmlns:p14="http://schemas.microsoft.com/office/powerpoint/2010/main" val="2168298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17368-FFFF-4BCC-86C8-09E491FA89B1}"/>
              </a:ext>
            </a:extLst>
          </p:cNvPr>
          <p:cNvSpPr>
            <a:spLocks noGrp="1"/>
          </p:cNvSpPr>
          <p:nvPr>
            <p:ph type="title"/>
          </p:nvPr>
        </p:nvSpPr>
        <p:spPr/>
        <p:txBody>
          <a:bodyPr/>
          <a:lstStyle/>
          <a:p>
            <a:r>
              <a:rPr lang="en-US" dirty="0"/>
              <a:t>What is HUMAINS?</a:t>
            </a:r>
          </a:p>
        </p:txBody>
      </p:sp>
      <p:pic>
        <p:nvPicPr>
          <p:cNvPr id="4" name="Content Placeholder 3">
            <a:extLst>
              <a:ext uri="{FF2B5EF4-FFF2-40B4-BE49-F238E27FC236}">
                <a16:creationId xmlns:a16="http://schemas.microsoft.com/office/drawing/2014/main" id="{354C4296-2A6B-40D3-A796-355E6B48FEB1}"/>
              </a:ext>
            </a:extLst>
          </p:cNvPr>
          <p:cNvPicPr>
            <a:picLocks noGrp="1" noChangeAspect="1"/>
          </p:cNvPicPr>
          <p:nvPr>
            <p:ph idx="1"/>
          </p:nvPr>
        </p:nvPicPr>
        <p:blipFill>
          <a:blip r:embed="rId2"/>
          <a:stretch>
            <a:fillRect/>
          </a:stretch>
        </p:blipFill>
        <p:spPr>
          <a:xfrm>
            <a:off x="428444" y="1861752"/>
            <a:ext cx="6015488" cy="4511616"/>
          </a:xfrm>
          <a:prstGeom prst="rect">
            <a:avLst/>
          </a:prstGeom>
        </p:spPr>
      </p:pic>
      <p:sp>
        <p:nvSpPr>
          <p:cNvPr id="5" name="TextBox 4">
            <a:extLst>
              <a:ext uri="{FF2B5EF4-FFF2-40B4-BE49-F238E27FC236}">
                <a16:creationId xmlns:a16="http://schemas.microsoft.com/office/drawing/2014/main" id="{E524665A-CF2F-4516-B005-0FE72116F991}"/>
              </a:ext>
            </a:extLst>
          </p:cNvPr>
          <p:cNvSpPr txBox="1"/>
          <p:nvPr/>
        </p:nvSpPr>
        <p:spPr>
          <a:xfrm>
            <a:off x="6443932" y="2093976"/>
            <a:ext cx="3968151" cy="3970318"/>
          </a:xfrm>
          <a:prstGeom prst="rect">
            <a:avLst/>
          </a:prstGeom>
          <a:noFill/>
        </p:spPr>
        <p:txBody>
          <a:bodyPr wrap="square" rtlCol="0">
            <a:spAutoFit/>
          </a:bodyPr>
          <a:lstStyle/>
          <a:p>
            <a:r>
              <a:rPr lang="en-US" dirty="0"/>
              <a:t>HOLISTIC VIEW</a:t>
            </a:r>
          </a:p>
          <a:p>
            <a:endParaRPr lang="en-US" dirty="0"/>
          </a:p>
          <a:p>
            <a:r>
              <a:rPr lang="en-US" dirty="0"/>
              <a:t>We have recognized a problem, that not one agency can solve alone. </a:t>
            </a:r>
          </a:p>
          <a:p>
            <a:r>
              <a:rPr lang="en-US" dirty="0"/>
              <a:t>Nor can that “problem” be linked to one specific issue. It is affected by multiple factors. </a:t>
            </a:r>
          </a:p>
          <a:p>
            <a:r>
              <a:rPr lang="en-US" dirty="0"/>
              <a:t>HUMAINS recognizes this and promotes a holistic view of the communities health by effecting change in multiple areas by collaborating together, breaking down “silos” and working to create a patient centered care model. </a:t>
            </a:r>
          </a:p>
        </p:txBody>
      </p:sp>
      <p:pic>
        <p:nvPicPr>
          <p:cNvPr id="6" name="Picture 5">
            <a:extLst>
              <a:ext uri="{FF2B5EF4-FFF2-40B4-BE49-F238E27FC236}">
                <a16:creationId xmlns:a16="http://schemas.microsoft.com/office/drawing/2014/main" id="{B5837654-6F1A-4DB1-88C2-BA4DAA2726C5}"/>
              </a:ext>
            </a:extLst>
          </p:cNvPr>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Layer>
                </a14:imgProps>
              </a:ext>
            </a:extLst>
          </a:blip>
          <a:stretch>
            <a:fillRect/>
          </a:stretch>
        </p:blipFill>
        <p:spPr>
          <a:xfrm>
            <a:off x="2944500" y="3640735"/>
            <a:ext cx="1050558" cy="1123290"/>
          </a:xfrm>
          <a:prstGeom prst="ellipse">
            <a:avLst/>
          </a:prstGeom>
          <a:ln>
            <a:noFill/>
          </a:ln>
          <a:effectLst>
            <a:softEdge rad="112500"/>
          </a:effectLst>
        </p:spPr>
      </p:pic>
    </p:spTree>
    <p:extLst>
      <p:ext uri="{BB962C8B-B14F-4D97-AF65-F5344CB8AC3E}">
        <p14:creationId xmlns:p14="http://schemas.microsoft.com/office/powerpoint/2010/main" val="2223747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5A36C7-05E9-4E37-A9FD-F7BAB0CDFDB5}"/>
              </a:ext>
            </a:extLst>
          </p:cNvPr>
          <p:cNvPicPr>
            <a:picLocks noChangeAspect="1"/>
          </p:cNvPicPr>
          <p:nvPr/>
        </p:nvPicPr>
        <p:blipFill>
          <a:blip r:embed="rId2"/>
          <a:stretch>
            <a:fillRect/>
          </a:stretch>
        </p:blipFill>
        <p:spPr>
          <a:xfrm>
            <a:off x="4796287" y="125022"/>
            <a:ext cx="5848709" cy="6732978"/>
          </a:xfrm>
          <a:prstGeom prst="rect">
            <a:avLst/>
          </a:prstGeom>
        </p:spPr>
      </p:pic>
      <p:sp>
        <p:nvSpPr>
          <p:cNvPr id="2" name="Title 1">
            <a:extLst>
              <a:ext uri="{FF2B5EF4-FFF2-40B4-BE49-F238E27FC236}">
                <a16:creationId xmlns:a16="http://schemas.microsoft.com/office/drawing/2014/main" id="{AEE6F3DD-389A-4777-A98C-62F38EA974C8}"/>
              </a:ext>
            </a:extLst>
          </p:cNvPr>
          <p:cNvSpPr>
            <a:spLocks noGrp="1"/>
          </p:cNvSpPr>
          <p:nvPr>
            <p:ph type="title"/>
          </p:nvPr>
        </p:nvSpPr>
        <p:spPr/>
        <p:txBody>
          <a:bodyPr/>
          <a:lstStyle/>
          <a:p>
            <a:r>
              <a:rPr lang="en-US" dirty="0"/>
              <a:t>Lets look where…</a:t>
            </a:r>
          </a:p>
        </p:txBody>
      </p:sp>
      <p:sp>
        <p:nvSpPr>
          <p:cNvPr id="5" name="TextBox 4">
            <a:extLst>
              <a:ext uri="{FF2B5EF4-FFF2-40B4-BE49-F238E27FC236}">
                <a16:creationId xmlns:a16="http://schemas.microsoft.com/office/drawing/2014/main" id="{A1802881-D75F-470A-8C81-4E2AFD609AE1}"/>
              </a:ext>
            </a:extLst>
          </p:cNvPr>
          <p:cNvSpPr txBox="1"/>
          <p:nvPr/>
        </p:nvSpPr>
        <p:spPr>
          <a:xfrm>
            <a:off x="836762" y="2846717"/>
            <a:ext cx="3450393" cy="2308324"/>
          </a:xfrm>
          <a:prstGeom prst="rect">
            <a:avLst/>
          </a:prstGeom>
          <a:noFill/>
        </p:spPr>
        <p:txBody>
          <a:bodyPr wrap="square" rtlCol="0">
            <a:spAutoFit/>
          </a:bodyPr>
          <a:lstStyle/>
          <a:p>
            <a:r>
              <a:rPr lang="en-US" dirty="0">
                <a:solidFill>
                  <a:schemeClr val="accent1">
                    <a:lumMod val="75000"/>
                  </a:schemeClr>
                </a:solidFill>
              </a:rPr>
              <a:t>Heat mapping shows the concentration of our calls…</a:t>
            </a:r>
          </a:p>
          <a:p>
            <a:endParaRPr lang="en-US" dirty="0">
              <a:solidFill>
                <a:schemeClr val="accent1">
                  <a:lumMod val="75000"/>
                </a:schemeClr>
              </a:solidFill>
            </a:endParaRPr>
          </a:p>
          <a:p>
            <a:r>
              <a:rPr lang="en-US" dirty="0">
                <a:solidFill>
                  <a:schemeClr val="accent1">
                    <a:lumMod val="75000"/>
                  </a:schemeClr>
                </a:solidFill>
              </a:rPr>
              <a:t>Hot spots…</a:t>
            </a:r>
          </a:p>
          <a:p>
            <a:endParaRPr lang="en-US" dirty="0">
              <a:solidFill>
                <a:schemeClr val="accent1">
                  <a:lumMod val="75000"/>
                </a:schemeClr>
              </a:solidFill>
            </a:endParaRPr>
          </a:p>
          <a:p>
            <a:endParaRPr lang="en-US" dirty="0">
              <a:solidFill>
                <a:schemeClr val="accent1">
                  <a:lumMod val="75000"/>
                </a:schemeClr>
              </a:solidFill>
            </a:endParaRPr>
          </a:p>
          <a:p>
            <a:r>
              <a:rPr lang="en-US" dirty="0">
                <a:solidFill>
                  <a:schemeClr val="accent1">
                    <a:lumMod val="75000"/>
                  </a:schemeClr>
                </a:solidFill>
              </a:rPr>
              <a:t>The more EMS calls…can lead to more fires. </a:t>
            </a:r>
          </a:p>
        </p:txBody>
      </p:sp>
    </p:spTree>
    <p:extLst>
      <p:ext uri="{BB962C8B-B14F-4D97-AF65-F5344CB8AC3E}">
        <p14:creationId xmlns:p14="http://schemas.microsoft.com/office/powerpoint/2010/main" val="501172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1802881-D75F-470A-8C81-4E2AFD609AE1}"/>
              </a:ext>
            </a:extLst>
          </p:cNvPr>
          <p:cNvSpPr txBox="1"/>
          <p:nvPr/>
        </p:nvSpPr>
        <p:spPr>
          <a:xfrm>
            <a:off x="836762" y="2846717"/>
            <a:ext cx="3450393" cy="3139321"/>
          </a:xfrm>
          <a:prstGeom prst="rect">
            <a:avLst/>
          </a:prstGeom>
          <a:noFill/>
        </p:spPr>
        <p:txBody>
          <a:bodyPr wrap="square" rtlCol="0">
            <a:spAutoFit/>
          </a:bodyPr>
          <a:lstStyle/>
          <a:p>
            <a:r>
              <a:rPr lang="en-US" dirty="0">
                <a:solidFill>
                  <a:schemeClr val="accent1">
                    <a:lumMod val="75000"/>
                  </a:schemeClr>
                </a:solidFill>
              </a:rPr>
              <a:t>Heat mapping shows the concentration of our calls…</a:t>
            </a:r>
          </a:p>
          <a:p>
            <a:endParaRPr lang="en-US" dirty="0">
              <a:solidFill>
                <a:schemeClr val="accent1">
                  <a:lumMod val="75000"/>
                </a:schemeClr>
              </a:solidFill>
            </a:endParaRPr>
          </a:p>
          <a:p>
            <a:r>
              <a:rPr lang="en-US" dirty="0">
                <a:solidFill>
                  <a:schemeClr val="accent1">
                    <a:lumMod val="75000"/>
                  </a:schemeClr>
                </a:solidFill>
              </a:rPr>
              <a:t>Hot spots…</a:t>
            </a:r>
          </a:p>
          <a:p>
            <a:endParaRPr lang="en-US" dirty="0">
              <a:solidFill>
                <a:schemeClr val="accent1">
                  <a:lumMod val="75000"/>
                </a:schemeClr>
              </a:solidFill>
            </a:endParaRPr>
          </a:p>
          <a:p>
            <a:endParaRPr lang="en-US" dirty="0">
              <a:solidFill>
                <a:schemeClr val="accent1">
                  <a:lumMod val="75000"/>
                </a:schemeClr>
              </a:solidFill>
            </a:endParaRPr>
          </a:p>
          <a:p>
            <a:r>
              <a:rPr lang="en-US" dirty="0">
                <a:solidFill>
                  <a:schemeClr val="accent1">
                    <a:lumMod val="75000"/>
                  </a:schemeClr>
                </a:solidFill>
              </a:rPr>
              <a:t>The more EMS calls…can lead to more fires. </a:t>
            </a:r>
          </a:p>
          <a:p>
            <a:endParaRPr lang="en-US" dirty="0">
              <a:solidFill>
                <a:schemeClr val="accent1">
                  <a:lumMod val="75000"/>
                </a:schemeClr>
              </a:solidFill>
            </a:endParaRPr>
          </a:p>
          <a:p>
            <a:r>
              <a:rPr lang="en-US" dirty="0">
                <a:solidFill>
                  <a:schemeClr val="accent1">
                    <a:lumMod val="75000"/>
                  </a:schemeClr>
                </a:solidFill>
              </a:rPr>
              <a:t>We can also look at Narcan use in the area…</a:t>
            </a:r>
          </a:p>
        </p:txBody>
      </p:sp>
      <p:pic>
        <p:nvPicPr>
          <p:cNvPr id="4" name="Picture 3">
            <a:extLst>
              <a:ext uri="{FF2B5EF4-FFF2-40B4-BE49-F238E27FC236}">
                <a16:creationId xmlns:a16="http://schemas.microsoft.com/office/drawing/2014/main" id="{263D1F0E-0B06-4DFC-AF5A-16C4982B53D6}"/>
              </a:ext>
            </a:extLst>
          </p:cNvPr>
          <p:cNvPicPr>
            <a:picLocks noChangeAspect="1"/>
          </p:cNvPicPr>
          <p:nvPr/>
        </p:nvPicPr>
        <p:blipFill>
          <a:blip r:embed="rId2"/>
          <a:stretch>
            <a:fillRect/>
          </a:stretch>
        </p:blipFill>
        <p:spPr>
          <a:xfrm>
            <a:off x="4743450" y="484632"/>
            <a:ext cx="5956759" cy="6396695"/>
          </a:xfrm>
          <a:prstGeom prst="rect">
            <a:avLst/>
          </a:prstGeom>
        </p:spPr>
      </p:pic>
      <p:sp>
        <p:nvSpPr>
          <p:cNvPr id="2" name="Title 1">
            <a:extLst>
              <a:ext uri="{FF2B5EF4-FFF2-40B4-BE49-F238E27FC236}">
                <a16:creationId xmlns:a16="http://schemas.microsoft.com/office/drawing/2014/main" id="{AEE6F3DD-389A-4777-A98C-62F38EA974C8}"/>
              </a:ext>
            </a:extLst>
          </p:cNvPr>
          <p:cNvSpPr>
            <a:spLocks noGrp="1"/>
          </p:cNvSpPr>
          <p:nvPr>
            <p:ph type="title"/>
          </p:nvPr>
        </p:nvSpPr>
        <p:spPr/>
        <p:txBody>
          <a:bodyPr/>
          <a:lstStyle/>
          <a:p>
            <a:r>
              <a:rPr lang="en-US" dirty="0"/>
              <a:t>Lets look where…</a:t>
            </a:r>
          </a:p>
        </p:txBody>
      </p:sp>
    </p:spTree>
    <p:extLst>
      <p:ext uri="{BB962C8B-B14F-4D97-AF65-F5344CB8AC3E}">
        <p14:creationId xmlns:p14="http://schemas.microsoft.com/office/powerpoint/2010/main" val="36218855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42CB8ED-1500-44CC-99AF-E2433429780C}"/>
              </a:ext>
            </a:extLst>
          </p:cNvPr>
          <p:cNvPicPr>
            <a:picLocks noGrp="1" noChangeAspect="1"/>
          </p:cNvPicPr>
          <p:nvPr>
            <p:ph idx="1"/>
          </p:nvPr>
        </p:nvPicPr>
        <p:blipFill>
          <a:blip r:embed="rId2"/>
          <a:stretch>
            <a:fillRect/>
          </a:stretch>
        </p:blipFill>
        <p:spPr>
          <a:xfrm>
            <a:off x="1145291" y="732282"/>
            <a:ext cx="9901418" cy="5878967"/>
          </a:xfrm>
          <a:prstGeom prst="rect">
            <a:avLst/>
          </a:prstGeom>
        </p:spPr>
      </p:pic>
      <p:sp>
        <p:nvSpPr>
          <p:cNvPr id="2" name="Title 1">
            <a:extLst>
              <a:ext uri="{FF2B5EF4-FFF2-40B4-BE49-F238E27FC236}">
                <a16:creationId xmlns:a16="http://schemas.microsoft.com/office/drawing/2014/main" id="{8305DE3C-06A2-4CC7-A505-333C57A3C0D5}"/>
              </a:ext>
            </a:extLst>
          </p:cNvPr>
          <p:cNvSpPr>
            <a:spLocks noGrp="1"/>
          </p:cNvSpPr>
          <p:nvPr>
            <p:ph type="title"/>
          </p:nvPr>
        </p:nvSpPr>
        <p:spPr/>
        <p:txBody>
          <a:bodyPr/>
          <a:lstStyle/>
          <a:p>
            <a:r>
              <a:rPr lang="en-US" dirty="0"/>
              <a:t>Data, Data, Data…</a:t>
            </a:r>
          </a:p>
        </p:txBody>
      </p:sp>
    </p:spTree>
    <p:extLst>
      <p:ext uri="{BB962C8B-B14F-4D97-AF65-F5344CB8AC3E}">
        <p14:creationId xmlns:p14="http://schemas.microsoft.com/office/powerpoint/2010/main" val="3520629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83D78398-44DB-43B7-B63A-38E839C35B1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150" y="371475"/>
            <a:ext cx="12039383" cy="6486525"/>
          </a:xfrm>
        </p:spPr>
      </p:pic>
      <p:sp>
        <p:nvSpPr>
          <p:cNvPr id="2" name="Title 1">
            <a:extLst>
              <a:ext uri="{FF2B5EF4-FFF2-40B4-BE49-F238E27FC236}">
                <a16:creationId xmlns:a16="http://schemas.microsoft.com/office/drawing/2014/main" id="{8305DE3C-06A2-4CC7-A505-333C57A3C0D5}"/>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3341998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898844-11AF-40DA-B888-2252FA1E16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122" y="96746"/>
            <a:ext cx="11302928" cy="6089741"/>
          </a:xfrm>
          <a:prstGeom prst="rect">
            <a:avLst/>
          </a:prstGeom>
        </p:spPr>
      </p:pic>
    </p:spTree>
    <p:extLst>
      <p:ext uri="{BB962C8B-B14F-4D97-AF65-F5344CB8AC3E}">
        <p14:creationId xmlns:p14="http://schemas.microsoft.com/office/powerpoint/2010/main" val="19982091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3E122-8BAF-427F-92B2-5F2E574B56D4}"/>
              </a:ext>
            </a:extLst>
          </p:cNvPr>
          <p:cNvSpPr>
            <a:spLocks noGrp="1"/>
          </p:cNvSpPr>
          <p:nvPr>
            <p:ph type="title"/>
          </p:nvPr>
        </p:nvSpPr>
        <p:spPr/>
        <p:txBody>
          <a:bodyPr/>
          <a:lstStyle/>
          <a:p>
            <a:r>
              <a:rPr lang="en-US" dirty="0"/>
              <a:t>Why is this important?</a:t>
            </a:r>
          </a:p>
        </p:txBody>
      </p:sp>
      <p:sp>
        <p:nvSpPr>
          <p:cNvPr id="4" name="Text Placeholder 3">
            <a:extLst>
              <a:ext uri="{FF2B5EF4-FFF2-40B4-BE49-F238E27FC236}">
                <a16:creationId xmlns:a16="http://schemas.microsoft.com/office/drawing/2014/main" id="{75C53B86-B7C9-47FE-9BEA-CB7F6A03937B}"/>
              </a:ext>
            </a:extLst>
          </p:cNvPr>
          <p:cNvSpPr>
            <a:spLocks noGrp="1"/>
          </p:cNvSpPr>
          <p:nvPr>
            <p:ph type="body" sz="half" idx="2"/>
          </p:nvPr>
        </p:nvSpPr>
        <p:spPr/>
        <p:txBody>
          <a:bodyPr/>
          <a:lstStyle/>
          <a:p>
            <a:r>
              <a:rPr lang="en-US" dirty="0"/>
              <a:t>By utilizing the resources already available, for the appropriate reasons, at the right time, we can eliminate overuse and misuse of the system….</a:t>
            </a:r>
          </a:p>
        </p:txBody>
      </p:sp>
      <p:pic>
        <p:nvPicPr>
          <p:cNvPr id="5" name="Picture 4">
            <a:extLst>
              <a:ext uri="{FF2B5EF4-FFF2-40B4-BE49-F238E27FC236}">
                <a16:creationId xmlns:a16="http://schemas.microsoft.com/office/drawing/2014/main" id="{2FD95915-CE24-4B21-B421-6D70BF55B2A2}"/>
              </a:ext>
            </a:extLst>
          </p:cNvPr>
          <p:cNvPicPr>
            <a:picLocks noChangeAspect="1"/>
          </p:cNvPicPr>
          <p:nvPr/>
        </p:nvPicPr>
        <p:blipFill>
          <a:blip r:embed="rId2"/>
          <a:stretch>
            <a:fillRect/>
          </a:stretch>
        </p:blipFill>
        <p:spPr>
          <a:xfrm>
            <a:off x="0" y="-1"/>
            <a:ext cx="8303563" cy="5387261"/>
          </a:xfrm>
          <a:prstGeom prst="rect">
            <a:avLst/>
          </a:prstGeom>
        </p:spPr>
      </p:pic>
      <p:sp>
        <p:nvSpPr>
          <p:cNvPr id="6" name="TextBox 5">
            <a:extLst>
              <a:ext uri="{FF2B5EF4-FFF2-40B4-BE49-F238E27FC236}">
                <a16:creationId xmlns:a16="http://schemas.microsoft.com/office/drawing/2014/main" id="{A0D0B0B7-E966-46DF-ABA1-3DD60ADE8FBC}"/>
              </a:ext>
            </a:extLst>
          </p:cNvPr>
          <p:cNvSpPr txBox="1"/>
          <p:nvPr/>
        </p:nvSpPr>
        <p:spPr>
          <a:xfrm>
            <a:off x="181155" y="5469147"/>
            <a:ext cx="5914845" cy="707886"/>
          </a:xfrm>
          <a:prstGeom prst="rect">
            <a:avLst/>
          </a:prstGeom>
          <a:noFill/>
        </p:spPr>
        <p:txBody>
          <a:bodyPr wrap="square" rtlCol="0">
            <a:spAutoFit/>
          </a:bodyPr>
          <a:lstStyle/>
          <a:p>
            <a:r>
              <a:rPr lang="en-US" sz="4000" dirty="0"/>
              <a:t>Does this look familiar?  </a:t>
            </a:r>
          </a:p>
        </p:txBody>
      </p:sp>
    </p:spTree>
    <p:extLst>
      <p:ext uri="{BB962C8B-B14F-4D97-AF65-F5344CB8AC3E}">
        <p14:creationId xmlns:p14="http://schemas.microsoft.com/office/powerpoint/2010/main" val="2999647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305D1-2697-4BE9-A13B-B8B8D4C80DE8}"/>
              </a:ext>
            </a:extLst>
          </p:cNvPr>
          <p:cNvSpPr>
            <a:spLocks noGrp="1"/>
          </p:cNvSpPr>
          <p:nvPr>
            <p:ph type="title"/>
          </p:nvPr>
        </p:nvSpPr>
        <p:spPr/>
        <p:txBody>
          <a:bodyPr/>
          <a:lstStyle/>
          <a:p>
            <a:r>
              <a:rPr lang="en-US" dirty="0"/>
              <a:t>The whole system is Taxed</a:t>
            </a:r>
          </a:p>
        </p:txBody>
      </p:sp>
      <p:pic>
        <p:nvPicPr>
          <p:cNvPr id="5" name="Content Placeholder 4">
            <a:extLst>
              <a:ext uri="{FF2B5EF4-FFF2-40B4-BE49-F238E27FC236}">
                <a16:creationId xmlns:a16="http://schemas.microsoft.com/office/drawing/2014/main" id="{CFD6BA44-FC0E-443A-8A4B-9962283EF767}"/>
              </a:ext>
            </a:extLst>
          </p:cNvPr>
          <p:cNvPicPr>
            <a:picLocks noGrp="1" noChangeAspect="1"/>
          </p:cNvPicPr>
          <p:nvPr>
            <p:ph idx="1"/>
          </p:nvPr>
        </p:nvPicPr>
        <p:blipFill>
          <a:blip r:embed="rId2"/>
          <a:stretch>
            <a:fillRect/>
          </a:stretch>
        </p:blipFill>
        <p:spPr>
          <a:xfrm>
            <a:off x="1751163" y="1332547"/>
            <a:ext cx="4406600" cy="4406600"/>
          </a:xfrm>
          <a:prstGeom prst="rect">
            <a:avLst/>
          </a:prstGeom>
        </p:spPr>
      </p:pic>
      <p:sp>
        <p:nvSpPr>
          <p:cNvPr id="4" name="Text Placeholder 3">
            <a:extLst>
              <a:ext uri="{FF2B5EF4-FFF2-40B4-BE49-F238E27FC236}">
                <a16:creationId xmlns:a16="http://schemas.microsoft.com/office/drawing/2014/main" id="{40AD3C6D-599F-43F6-B89F-04EFA3F1A645}"/>
              </a:ext>
            </a:extLst>
          </p:cNvPr>
          <p:cNvSpPr>
            <a:spLocks noGrp="1"/>
          </p:cNvSpPr>
          <p:nvPr>
            <p:ph type="body" sz="half" idx="2"/>
          </p:nvPr>
        </p:nvSpPr>
        <p:spPr/>
        <p:txBody>
          <a:bodyPr/>
          <a:lstStyle/>
          <a:p>
            <a:r>
              <a:rPr lang="en-US" dirty="0"/>
              <a:t>EMS is transporting non-emergent patients to the hospital</a:t>
            </a:r>
          </a:p>
          <a:p>
            <a:r>
              <a:rPr lang="en-US" dirty="0"/>
              <a:t>Could we be transporting elsewhere or treating in the field? </a:t>
            </a:r>
          </a:p>
          <a:p>
            <a:r>
              <a:rPr lang="en-US" dirty="0"/>
              <a:t>EMS tends to be the “First Alert” of a possible problem on the horizon. </a:t>
            </a:r>
          </a:p>
          <a:p>
            <a:r>
              <a:rPr lang="en-US" dirty="0"/>
              <a:t>We can intervene prior to EMS services being utilized </a:t>
            </a:r>
          </a:p>
          <a:p>
            <a:endParaRPr lang="en-US" dirty="0"/>
          </a:p>
        </p:txBody>
      </p:sp>
    </p:spTree>
    <p:extLst>
      <p:ext uri="{BB962C8B-B14F-4D97-AF65-F5344CB8AC3E}">
        <p14:creationId xmlns:p14="http://schemas.microsoft.com/office/powerpoint/2010/main" val="42480668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6CDE0-E444-491E-838B-59B0108B6C80}"/>
              </a:ext>
            </a:extLst>
          </p:cNvPr>
          <p:cNvSpPr>
            <a:spLocks noGrp="1"/>
          </p:cNvSpPr>
          <p:nvPr>
            <p:ph type="title"/>
          </p:nvPr>
        </p:nvSpPr>
        <p:spPr/>
        <p:txBody>
          <a:bodyPr>
            <a:normAutofit/>
          </a:bodyPr>
          <a:lstStyle/>
          <a:p>
            <a:r>
              <a:rPr lang="en-US" dirty="0"/>
              <a:t>Brings all the players together</a:t>
            </a:r>
          </a:p>
        </p:txBody>
      </p:sp>
      <p:pic>
        <p:nvPicPr>
          <p:cNvPr id="5" name="Content Placeholder 4">
            <a:extLst>
              <a:ext uri="{FF2B5EF4-FFF2-40B4-BE49-F238E27FC236}">
                <a16:creationId xmlns:a16="http://schemas.microsoft.com/office/drawing/2014/main" id="{D4F198C2-DEF9-47D6-AB66-A8CC03CB5CBE}"/>
              </a:ext>
            </a:extLst>
          </p:cNvPr>
          <p:cNvPicPr>
            <a:picLocks noGrp="1" noChangeAspect="1"/>
          </p:cNvPicPr>
          <p:nvPr>
            <p:ph idx="1"/>
          </p:nvPr>
        </p:nvPicPr>
        <p:blipFill>
          <a:blip r:embed="rId2"/>
          <a:stretch>
            <a:fillRect/>
          </a:stretch>
        </p:blipFill>
        <p:spPr>
          <a:xfrm>
            <a:off x="298307" y="405442"/>
            <a:ext cx="7879535" cy="5643273"/>
          </a:xfrm>
          <a:prstGeom prst="rect">
            <a:avLst/>
          </a:prstGeom>
        </p:spPr>
      </p:pic>
      <p:sp>
        <p:nvSpPr>
          <p:cNvPr id="4" name="Text Placeholder 3">
            <a:extLst>
              <a:ext uri="{FF2B5EF4-FFF2-40B4-BE49-F238E27FC236}">
                <a16:creationId xmlns:a16="http://schemas.microsoft.com/office/drawing/2014/main" id="{722E7965-BEE3-4072-9BAA-AD014DD121A7}"/>
              </a:ext>
            </a:extLst>
          </p:cNvPr>
          <p:cNvSpPr>
            <a:spLocks noGrp="1"/>
          </p:cNvSpPr>
          <p:nvPr>
            <p:ph type="body" sz="half" idx="2"/>
          </p:nvPr>
        </p:nvSpPr>
        <p:spPr/>
        <p:txBody>
          <a:bodyPr/>
          <a:lstStyle/>
          <a:p>
            <a:r>
              <a:rPr lang="en-US" dirty="0"/>
              <a:t>Past case studies have shown that by removing silos, communicating and working collaboratively together we can decrease duplication of work and effort. </a:t>
            </a:r>
          </a:p>
        </p:txBody>
      </p:sp>
    </p:spTree>
    <p:extLst>
      <p:ext uri="{BB962C8B-B14F-4D97-AF65-F5344CB8AC3E}">
        <p14:creationId xmlns:p14="http://schemas.microsoft.com/office/powerpoint/2010/main" val="3684877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3BCB5-A2BB-4F79-8DAB-327AA67E8F20}"/>
              </a:ext>
            </a:extLst>
          </p:cNvPr>
          <p:cNvSpPr>
            <a:spLocks noGrp="1"/>
          </p:cNvSpPr>
          <p:nvPr>
            <p:ph type="title"/>
          </p:nvPr>
        </p:nvSpPr>
        <p:spPr/>
        <p:txBody>
          <a:bodyPr/>
          <a:lstStyle/>
          <a:p>
            <a:r>
              <a:rPr lang="en-US" dirty="0"/>
              <a:t>Allows for better navigation</a:t>
            </a:r>
          </a:p>
        </p:txBody>
      </p:sp>
      <p:pic>
        <p:nvPicPr>
          <p:cNvPr id="5" name="Content Placeholder 4">
            <a:extLst>
              <a:ext uri="{FF2B5EF4-FFF2-40B4-BE49-F238E27FC236}">
                <a16:creationId xmlns:a16="http://schemas.microsoft.com/office/drawing/2014/main" id="{431ED670-9BF2-41FA-A688-FF872DAB6293}"/>
              </a:ext>
            </a:extLst>
          </p:cNvPr>
          <p:cNvPicPr>
            <a:picLocks noGrp="1" noChangeAspect="1"/>
          </p:cNvPicPr>
          <p:nvPr>
            <p:ph idx="1"/>
          </p:nvPr>
        </p:nvPicPr>
        <p:blipFill>
          <a:blip r:embed="rId2"/>
          <a:stretch>
            <a:fillRect/>
          </a:stretch>
        </p:blipFill>
        <p:spPr>
          <a:xfrm>
            <a:off x="1600234" y="1854679"/>
            <a:ext cx="4495766" cy="3522273"/>
          </a:xfrm>
          <a:prstGeom prst="rect">
            <a:avLst/>
          </a:prstGeom>
        </p:spPr>
      </p:pic>
      <p:sp>
        <p:nvSpPr>
          <p:cNvPr id="4" name="Text Placeholder 3">
            <a:extLst>
              <a:ext uri="{FF2B5EF4-FFF2-40B4-BE49-F238E27FC236}">
                <a16:creationId xmlns:a16="http://schemas.microsoft.com/office/drawing/2014/main" id="{C6EDD71E-F14E-4D07-B4D9-DB5A8F5F30CE}"/>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10683296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D3E1A6F-A094-42F1-8601-509AE08E9C37}"/>
              </a:ext>
            </a:extLst>
          </p:cNvPr>
          <p:cNvSpPr>
            <a:spLocks noGrp="1"/>
          </p:cNvSpPr>
          <p:nvPr>
            <p:ph type="title"/>
          </p:nvPr>
        </p:nvSpPr>
        <p:spPr/>
        <p:txBody>
          <a:bodyPr/>
          <a:lstStyle/>
          <a:p>
            <a:r>
              <a:rPr lang="en-US" dirty="0"/>
              <a:t>Streamline the system</a:t>
            </a:r>
          </a:p>
        </p:txBody>
      </p:sp>
      <p:sp>
        <p:nvSpPr>
          <p:cNvPr id="7" name="Text Placeholder 6">
            <a:extLst>
              <a:ext uri="{FF2B5EF4-FFF2-40B4-BE49-F238E27FC236}">
                <a16:creationId xmlns:a16="http://schemas.microsoft.com/office/drawing/2014/main" id="{CEFC0533-74D2-46B0-86DB-587B9E9E500D}"/>
              </a:ext>
            </a:extLst>
          </p:cNvPr>
          <p:cNvSpPr>
            <a:spLocks noGrp="1"/>
          </p:cNvSpPr>
          <p:nvPr>
            <p:ph type="body" sz="half" idx="2"/>
          </p:nvPr>
        </p:nvSpPr>
        <p:spPr/>
        <p:txBody>
          <a:bodyPr/>
          <a:lstStyle/>
          <a:p>
            <a:r>
              <a:rPr lang="en-US" dirty="0"/>
              <a:t>This has shown to provide a faster response form the services already established</a:t>
            </a:r>
          </a:p>
          <a:p>
            <a:r>
              <a:rPr lang="en-US" dirty="0"/>
              <a:t>Become more efficient and effective. </a:t>
            </a:r>
          </a:p>
          <a:p>
            <a:r>
              <a:rPr lang="en-US" dirty="0"/>
              <a:t>Reduction in duplication or overlapping services. </a:t>
            </a:r>
          </a:p>
        </p:txBody>
      </p:sp>
      <p:pic>
        <p:nvPicPr>
          <p:cNvPr id="2050" name="Picture 2" descr="Image result for streamline clip art">
            <a:extLst>
              <a:ext uri="{FF2B5EF4-FFF2-40B4-BE49-F238E27FC236}">
                <a16:creationId xmlns:a16="http://schemas.microsoft.com/office/drawing/2014/main" id="{24133BCB-4E2F-4061-A7DE-95219AE9CCF9}"/>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0983" r="10983"/>
          <a:stretch>
            <a:fillRect/>
          </a:stretch>
        </p:blipFill>
        <p:spPr bwMode="auto">
          <a:xfrm>
            <a:off x="1509622" y="1112576"/>
            <a:ext cx="5572664" cy="4602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951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68240-8B19-4E31-8719-CCCED027871C}"/>
              </a:ext>
            </a:extLst>
          </p:cNvPr>
          <p:cNvSpPr>
            <a:spLocks noGrp="1"/>
          </p:cNvSpPr>
          <p:nvPr>
            <p:ph type="title"/>
          </p:nvPr>
        </p:nvSpPr>
        <p:spPr>
          <a:xfrm>
            <a:off x="7865806" y="484632"/>
            <a:ext cx="3677264" cy="1609344"/>
          </a:xfrm>
        </p:spPr>
        <p:txBody>
          <a:bodyPr>
            <a:normAutofit/>
          </a:bodyPr>
          <a:lstStyle/>
          <a:p>
            <a:r>
              <a:rPr lang="en-US" sz="3600" dirty="0"/>
              <a:t>30,000 Ft View</a:t>
            </a:r>
          </a:p>
        </p:txBody>
      </p:sp>
      <p:pic>
        <p:nvPicPr>
          <p:cNvPr id="21" name="Content Placeholder 6">
            <a:extLst>
              <a:ext uri="{FF2B5EF4-FFF2-40B4-BE49-F238E27FC236}">
                <a16:creationId xmlns:a16="http://schemas.microsoft.com/office/drawing/2014/main" id="{FB0127CB-4384-499B-BFE2-35ED36D78C45}"/>
              </a:ext>
            </a:extLst>
          </p:cNvPr>
          <p:cNvPicPr>
            <a:picLocks noChangeAspect="1"/>
          </p:cNvPicPr>
          <p:nvPr/>
        </p:nvPicPr>
        <p:blipFill rotWithShape="1">
          <a:blip r:embed="rId2"/>
          <a:srcRect l="9731" r="46048" b="1"/>
          <a:stretch/>
        </p:blipFill>
        <p:spPr>
          <a:xfrm>
            <a:off x="633999" y="640080"/>
            <a:ext cx="6912217" cy="5588101"/>
          </a:xfrm>
          <a:prstGeom prst="rect">
            <a:avLst/>
          </a:prstGeom>
        </p:spPr>
      </p:pic>
      <p:sp>
        <p:nvSpPr>
          <p:cNvPr id="22" name="Content Placeholder 11">
            <a:extLst>
              <a:ext uri="{FF2B5EF4-FFF2-40B4-BE49-F238E27FC236}">
                <a16:creationId xmlns:a16="http://schemas.microsoft.com/office/drawing/2014/main" id="{D10BF6C0-3599-40E9-9A50-A3695E842CF3}"/>
              </a:ext>
            </a:extLst>
          </p:cNvPr>
          <p:cNvSpPr>
            <a:spLocks noGrp="1"/>
          </p:cNvSpPr>
          <p:nvPr>
            <p:ph idx="1"/>
          </p:nvPr>
        </p:nvSpPr>
        <p:spPr>
          <a:xfrm>
            <a:off x="7865805" y="2121408"/>
            <a:ext cx="3677263" cy="4092579"/>
          </a:xfrm>
        </p:spPr>
        <p:txBody>
          <a:bodyPr>
            <a:normAutofit lnSpcReduction="10000"/>
          </a:bodyPr>
          <a:lstStyle/>
          <a:p>
            <a:pPr marL="0" indent="0">
              <a:buNone/>
            </a:pPr>
            <a:r>
              <a:rPr lang="en-US" dirty="0"/>
              <a:t>HUMAINS (High Utilizer Management And Integrating Needed Systems) is a system developed from agencies within the Albemarle County which can be expanded to the TJEMS (Thomas Jefferson Emergency Medical Services) region that work collaboratively to provide resources to resident that do not have access to quality, effective/efficient healthcare, by creating a safe and healthy community for all residents. </a:t>
            </a:r>
            <a:endParaRPr lang="en-US" sz="1600" dirty="0"/>
          </a:p>
        </p:txBody>
      </p:sp>
    </p:spTree>
    <p:extLst>
      <p:ext uri="{BB962C8B-B14F-4D97-AF65-F5344CB8AC3E}">
        <p14:creationId xmlns:p14="http://schemas.microsoft.com/office/powerpoint/2010/main" val="40147306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D95E9-C848-4865-A8C0-8BF86EDB18CE}"/>
              </a:ext>
            </a:extLst>
          </p:cNvPr>
          <p:cNvSpPr>
            <a:spLocks noGrp="1"/>
          </p:cNvSpPr>
          <p:nvPr>
            <p:ph type="title"/>
          </p:nvPr>
        </p:nvSpPr>
        <p:spPr/>
        <p:txBody>
          <a:bodyPr/>
          <a:lstStyle/>
          <a:p>
            <a:r>
              <a:rPr lang="en-US" dirty="0"/>
              <a:t>So where are we now?</a:t>
            </a:r>
          </a:p>
        </p:txBody>
      </p:sp>
      <p:sp>
        <p:nvSpPr>
          <p:cNvPr id="4" name="Text Placeholder 3">
            <a:extLst>
              <a:ext uri="{FF2B5EF4-FFF2-40B4-BE49-F238E27FC236}">
                <a16:creationId xmlns:a16="http://schemas.microsoft.com/office/drawing/2014/main" id="{17E03159-88F6-4F56-ABC9-91BF50D02F0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81916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1AD9FE-AF1F-4895-A638-A7661F98139A}"/>
              </a:ext>
            </a:extLst>
          </p:cNvPr>
          <p:cNvSpPr>
            <a:spLocks noGrp="1"/>
          </p:cNvSpPr>
          <p:nvPr>
            <p:ph type="title"/>
          </p:nvPr>
        </p:nvSpPr>
        <p:spPr/>
        <p:txBody>
          <a:bodyPr/>
          <a:lstStyle/>
          <a:p>
            <a:r>
              <a:rPr lang="en-US" dirty="0"/>
              <a:t>Flow of the program</a:t>
            </a:r>
          </a:p>
        </p:txBody>
      </p:sp>
      <p:pic>
        <p:nvPicPr>
          <p:cNvPr id="4" name="Content Placeholder 3">
            <a:extLst>
              <a:ext uri="{FF2B5EF4-FFF2-40B4-BE49-F238E27FC236}">
                <a16:creationId xmlns:a16="http://schemas.microsoft.com/office/drawing/2014/main" id="{BE3E5D90-54B8-4486-913B-6493FDE40458}"/>
              </a:ext>
            </a:extLst>
          </p:cNvPr>
          <p:cNvPicPr>
            <a:picLocks noGrp="1" noChangeAspect="1"/>
          </p:cNvPicPr>
          <p:nvPr>
            <p:ph idx="1"/>
          </p:nvPr>
        </p:nvPicPr>
        <p:blipFill>
          <a:blip r:embed="rId2"/>
          <a:stretch>
            <a:fillRect/>
          </a:stretch>
        </p:blipFill>
        <p:spPr>
          <a:xfrm>
            <a:off x="1414733" y="73525"/>
            <a:ext cx="4968814" cy="6784475"/>
          </a:xfrm>
          <a:prstGeom prst="rect">
            <a:avLst/>
          </a:prstGeom>
        </p:spPr>
      </p:pic>
      <p:sp>
        <p:nvSpPr>
          <p:cNvPr id="6" name="Text Placeholder 5">
            <a:extLst>
              <a:ext uri="{FF2B5EF4-FFF2-40B4-BE49-F238E27FC236}">
                <a16:creationId xmlns:a16="http://schemas.microsoft.com/office/drawing/2014/main" id="{F557FA31-6E53-4D6B-86AA-535E5044D89A}"/>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17928626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8910C-145E-4D27-988E-62FE8F7AFE3C}"/>
              </a:ext>
            </a:extLst>
          </p:cNvPr>
          <p:cNvSpPr>
            <a:spLocks noGrp="1"/>
          </p:cNvSpPr>
          <p:nvPr>
            <p:ph type="title"/>
          </p:nvPr>
        </p:nvSpPr>
        <p:spPr/>
        <p:txBody>
          <a:bodyPr/>
          <a:lstStyle/>
          <a:p>
            <a:r>
              <a:rPr lang="en-US" dirty="0"/>
              <a:t>Slowly enrolling Pt’s</a:t>
            </a:r>
          </a:p>
        </p:txBody>
      </p:sp>
      <p:graphicFrame>
        <p:nvGraphicFramePr>
          <p:cNvPr id="4" name="Content Placeholder 3">
            <a:extLst>
              <a:ext uri="{FF2B5EF4-FFF2-40B4-BE49-F238E27FC236}">
                <a16:creationId xmlns:a16="http://schemas.microsoft.com/office/drawing/2014/main" id="{A89BBE32-2E02-438C-9038-411A70737C81}"/>
              </a:ext>
            </a:extLst>
          </p:cNvPr>
          <p:cNvGraphicFramePr>
            <a:graphicFrameLocks noGrp="1"/>
          </p:cNvGraphicFramePr>
          <p:nvPr>
            <p:ph idx="1"/>
            <p:extLst>
              <p:ext uri="{D42A27DB-BD31-4B8C-83A1-F6EECF244321}">
                <p14:modId xmlns:p14="http://schemas.microsoft.com/office/powerpoint/2010/main" val="2196466524"/>
              </p:ext>
            </p:extLst>
          </p:nvPr>
        </p:nvGraphicFramePr>
        <p:xfrm>
          <a:off x="1388853" y="2846717"/>
          <a:ext cx="8710820" cy="2220580"/>
        </p:xfrm>
        <a:graphic>
          <a:graphicData uri="http://schemas.openxmlformats.org/drawingml/2006/table">
            <a:tbl>
              <a:tblPr>
                <a:tableStyleId>{5C22544A-7EE6-4342-B048-85BDC9FD1C3A}</a:tableStyleId>
              </a:tblPr>
              <a:tblGrid>
                <a:gridCol w="1742164">
                  <a:extLst>
                    <a:ext uri="{9D8B030D-6E8A-4147-A177-3AD203B41FA5}">
                      <a16:colId xmlns:a16="http://schemas.microsoft.com/office/drawing/2014/main" val="280898200"/>
                    </a:ext>
                  </a:extLst>
                </a:gridCol>
                <a:gridCol w="1742164">
                  <a:extLst>
                    <a:ext uri="{9D8B030D-6E8A-4147-A177-3AD203B41FA5}">
                      <a16:colId xmlns:a16="http://schemas.microsoft.com/office/drawing/2014/main" val="838308400"/>
                    </a:ext>
                  </a:extLst>
                </a:gridCol>
                <a:gridCol w="1742164">
                  <a:extLst>
                    <a:ext uri="{9D8B030D-6E8A-4147-A177-3AD203B41FA5}">
                      <a16:colId xmlns:a16="http://schemas.microsoft.com/office/drawing/2014/main" val="519691204"/>
                    </a:ext>
                  </a:extLst>
                </a:gridCol>
                <a:gridCol w="1742164">
                  <a:extLst>
                    <a:ext uri="{9D8B030D-6E8A-4147-A177-3AD203B41FA5}">
                      <a16:colId xmlns:a16="http://schemas.microsoft.com/office/drawing/2014/main" val="2763471540"/>
                    </a:ext>
                  </a:extLst>
                </a:gridCol>
                <a:gridCol w="1742164">
                  <a:extLst>
                    <a:ext uri="{9D8B030D-6E8A-4147-A177-3AD203B41FA5}">
                      <a16:colId xmlns:a16="http://schemas.microsoft.com/office/drawing/2014/main" val="3244402183"/>
                    </a:ext>
                  </a:extLst>
                </a:gridCol>
              </a:tblGrid>
              <a:tr h="222058">
                <a:tc>
                  <a:txBody>
                    <a:bodyPr/>
                    <a:lstStyle/>
                    <a:p>
                      <a:pPr algn="ctr" fontAlgn="b"/>
                      <a:r>
                        <a:rPr lang="en-US" sz="1100" u="none" strike="noStrike" dirty="0">
                          <a:effectLst/>
                        </a:rPr>
                        <a:t>2018-0001APS</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dirty="0">
                          <a:effectLst/>
                        </a:rPr>
                        <a:t>2018-00006951</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dirty="0">
                          <a:effectLst/>
                        </a:rPr>
                        <a:t>Female</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dirty="0">
                          <a:effectLst/>
                        </a:rPr>
                        <a:t>APS</a:t>
                      </a:r>
                      <a:endParaRPr lang="en-US"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081870089"/>
                  </a:ext>
                </a:extLst>
              </a:tr>
              <a:tr h="222058">
                <a:tc>
                  <a:txBody>
                    <a:bodyPr/>
                    <a:lstStyle/>
                    <a:p>
                      <a:pPr algn="ctr" fontAlgn="b"/>
                      <a:r>
                        <a:rPr lang="en-US" sz="1100" u="none" strike="noStrike" dirty="0">
                          <a:effectLst/>
                        </a:rPr>
                        <a:t>2018-0002APS</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dirty="0">
                          <a:effectLst/>
                        </a:rPr>
                        <a:t>2018-00006845</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dirty="0">
                          <a:effectLst/>
                        </a:rPr>
                        <a:t>Male</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dirty="0">
                          <a:effectLst/>
                        </a:rPr>
                        <a:t>APS</a:t>
                      </a:r>
                      <a:endParaRPr lang="en-US"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188178291"/>
                  </a:ext>
                </a:extLst>
              </a:tr>
              <a:tr h="222058">
                <a:tc>
                  <a:txBody>
                    <a:bodyPr/>
                    <a:lstStyle/>
                    <a:p>
                      <a:pPr algn="ctr" fontAlgn="b"/>
                      <a:r>
                        <a:rPr lang="en-US" sz="1100" u="none" strike="noStrike" dirty="0">
                          <a:effectLst/>
                        </a:rPr>
                        <a:t>2018-0003APS</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dirty="0">
                          <a:effectLst/>
                        </a:rPr>
                        <a:t>2018-00007025</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dirty="0">
                          <a:effectLst/>
                        </a:rPr>
                        <a:t>Female</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dirty="0">
                          <a:effectLst/>
                        </a:rPr>
                        <a:t>APS</a:t>
                      </a:r>
                      <a:endParaRPr lang="en-US"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534695328"/>
                  </a:ext>
                </a:extLst>
              </a:tr>
              <a:tr h="222058">
                <a:tc>
                  <a:txBody>
                    <a:bodyPr/>
                    <a:lstStyle/>
                    <a:p>
                      <a:pPr algn="ctr" fontAlgn="b"/>
                      <a:r>
                        <a:rPr lang="en-US" sz="1100" u="none" strike="noStrike" dirty="0">
                          <a:effectLst/>
                        </a:rPr>
                        <a:t>2018-0004APS</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dirty="0">
                          <a:effectLst/>
                        </a:rPr>
                        <a:t>2018-00006533</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dirty="0">
                          <a:effectLst/>
                        </a:rPr>
                        <a:t>Male</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dirty="0">
                          <a:effectLst/>
                        </a:rPr>
                        <a:t>APS</a:t>
                      </a:r>
                      <a:endParaRPr lang="en-US"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563659453"/>
                  </a:ext>
                </a:extLst>
              </a:tr>
              <a:tr h="222058">
                <a:tc>
                  <a:txBody>
                    <a:bodyPr/>
                    <a:lstStyle/>
                    <a:p>
                      <a:pPr algn="ctr" fontAlgn="b"/>
                      <a:r>
                        <a:rPr lang="en-US" sz="1100" u="none" strike="noStrike" dirty="0">
                          <a:effectLst/>
                        </a:rPr>
                        <a:t>2018-0005APS</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dirty="0">
                          <a:effectLst/>
                        </a:rPr>
                        <a:t>2018-00007539</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dirty="0">
                          <a:effectLst/>
                        </a:rPr>
                        <a:t>Male</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dirty="0">
                          <a:effectLst/>
                        </a:rPr>
                        <a:t>APS</a:t>
                      </a:r>
                      <a:endParaRPr lang="en-US"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821434694"/>
                  </a:ext>
                </a:extLst>
              </a:tr>
              <a:tr h="222058">
                <a:tc>
                  <a:txBody>
                    <a:bodyPr/>
                    <a:lstStyle/>
                    <a:p>
                      <a:pPr algn="ctr" fontAlgn="b"/>
                      <a:r>
                        <a:rPr lang="en-US" sz="1100" u="none" strike="noStrike" dirty="0">
                          <a:effectLst/>
                        </a:rPr>
                        <a:t>2018-0006APS</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dirty="0">
                          <a:effectLst/>
                        </a:rPr>
                        <a:t>2018-00009367</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dirty="0">
                          <a:effectLst/>
                        </a:rPr>
                        <a:t>Female</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dirty="0">
                          <a:effectLst/>
                        </a:rPr>
                        <a:t>APS</a:t>
                      </a:r>
                      <a:endParaRPr lang="en-US"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21970067"/>
                  </a:ext>
                </a:extLst>
              </a:tr>
              <a:tr h="222058">
                <a:tc>
                  <a:txBody>
                    <a:bodyPr/>
                    <a:lstStyle/>
                    <a:p>
                      <a:pPr algn="ctr" fontAlgn="b"/>
                      <a:r>
                        <a:rPr lang="en-US" sz="1100" u="none" strike="noStrike" dirty="0">
                          <a:effectLst/>
                        </a:rPr>
                        <a:t>2018-0007APS</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dirty="0">
                          <a:effectLst/>
                        </a:rPr>
                        <a:t>2018-00008938</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dirty="0">
                          <a:effectLst/>
                        </a:rPr>
                        <a:t>Male</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dirty="0">
                          <a:effectLst/>
                        </a:rPr>
                        <a:t>APS</a:t>
                      </a:r>
                      <a:endParaRPr lang="en-US"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36535783"/>
                  </a:ext>
                </a:extLst>
              </a:tr>
              <a:tr h="222058">
                <a:tc>
                  <a:txBody>
                    <a:bodyPr/>
                    <a:lstStyle/>
                    <a:p>
                      <a:pPr algn="ctr" fontAlgn="b"/>
                      <a:r>
                        <a:rPr lang="en-US" sz="1100" u="none" strike="noStrike" dirty="0">
                          <a:effectLst/>
                        </a:rPr>
                        <a:t>2018-0008APS</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dirty="0">
                          <a:effectLst/>
                        </a:rPr>
                        <a:t>2018-00009633</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dirty="0">
                          <a:effectLst/>
                        </a:rPr>
                        <a:t>Female</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dirty="0">
                          <a:effectLst/>
                        </a:rPr>
                        <a:t>APS</a:t>
                      </a:r>
                      <a:endParaRPr lang="en-US"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83739151"/>
                  </a:ext>
                </a:extLst>
              </a:tr>
              <a:tr h="222058">
                <a:tc>
                  <a:txBody>
                    <a:bodyPr/>
                    <a:lstStyle/>
                    <a:p>
                      <a:pPr algn="ctr" fontAlgn="b"/>
                      <a:r>
                        <a:rPr lang="en-US" sz="1100" u="none" strike="noStrike" dirty="0">
                          <a:effectLst/>
                        </a:rPr>
                        <a:t>2018-0009APS</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dirty="0">
                          <a:effectLst/>
                        </a:rPr>
                        <a:t>2018-00009787</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dirty="0">
                          <a:effectLst/>
                        </a:rPr>
                        <a:t>Male</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dirty="0">
                          <a:effectLst/>
                        </a:rPr>
                        <a:t>APS</a:t>
                      </a:r>
                      <a:endParaRPr lang="en-US"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92430727"/>
                  </a:ext>
                </a:extLst>
              </a:tr>
              <a:tr h="222058">
                <a:tc>
                  <a:txBody>
                    <a:bodyPr/>
                    <a:lstStyle/>
                    <a:p>
                      <a:pPr algn="ctr" fontAlgn="b"/>
                      <a:r>
                        <a:rPr lang="en-US" sz="1100" u="none" strike="noStrike" dirty="0">
                          <a:effectLst/>
                        </a:rPr>
                        <a:t>2018-0010APS</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dirty="0">
                          <a:effectLst/>
                        </a:rPr>
                        <a:t>2018-00010082</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dirty="0">
                          <a:effectLst/>
                        </a:rPr>
                        <a:t>Female</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dirty="0">
                          <a:effectLst/>
                        </a:rPr>
                        <a:t>APS</a:t>
                      </a:r>
                      <a:endParaRPr lang="en-US"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779674449"/>
                  </a:ext>
                </a:extLst>
              </a:tr>
            </a:tbl>
          </a:graphicData>
        </a:graphic>
      </p:graphicFrame>
    </p:spTree>
    <p:extLst>
      <p:ext uri="{BB962C8B-B14F-4D97-AF65-F5344CB8AC3E}">
        <p14:creationId xmlns:p14="http://schemas.microsoft.com/office/powerpoint/2010/main" val="2715961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B92E0A-FFD9-44E1-BC0D-9A0D8C16809B}"/>
              </a:ext>
            </a:extLst>
          </p:cNvPr>
          <p:cNvSpPr>
            <a:spLocks noGrp="1"/>
          </p:cNvSpPr>
          <p:nvPr>
            <p:ph type="title"/>
          </p:nvPr>
        </p:nvSpPr>
        <p:spPr/>
        <p:txBody>
          <a:bodyPr/>
          <a:lstStyle/>
          <a:p>
            <a:r>
              <a:rPr lang="en-US" dirty="0"/>
              <a:t>Working out the kinks…</a:t>
            </a:r>
          </a:p>
        </p:txBody>
      </p:sp>
      <p:pic>
        <p:nvPicPr>
          <p:cNvPr id="2" name="Picture 1">
            <a:extLst>
              <a:ext uri="{FF2B5EF4-FFF2-40B4-BE49-F238E27FC236}">
                <a16:creationId xmlns:a16="http://schemas.microsoft.com/office/drawing/2014/main" id="{DB02BC58-AB45-4AAF-827C-776B8D178BD3}"/>
              </a:ext>
            </a:extLst>
          </p:cNvPr>
          <p:cNvPicPr>
            <a:picLocks noChangeAspect="1"/>
          </p:cNvPicPr>
          <p:nvPr/>
        </p:nvPicPr>
        <p:blipFill>
          <a:blip r:embed="rId2"/>
          <a:stretch>
            <a:fillRect/>
          </a:stretch>
        </p:blipFill>
        <p:spPr>
          <a:xfrm>
            <a:off x="1785667" y="2334924"/>
            <a:ext cx="5063706" cy="2929716"/>
          </a:xfrm>
          <a:prstGeom prst="rect">
            <a:avLst/>
          </a:prstGeom>
        </p:spPr>
      </p:pic>
      <p:sp>
        <p:nvSpPr>
          <p:cNvPr id="3" name="TextBox 2">
            <a:extLst>
              <a:ext uri="{FF2B5EF4-FFF2-40B4-BE49-F238E27FC236}">
                <a16:creationId xmlns:a16="http://schemas.microsoft.com/office/drawing/2014/main" id="{00CEEE92-F26F-4E60-8633-6B83D9F60D37}"/>
              </a:ext>
            </a:extLst>
          </p:cNvPr>
          <p:cNvSpPr txBox="1"/>
          <p:nvPr/>
        </p:nvSpPr>
        <p:spPr>
          <a:xfrm>
            <a:off x="7720642" y="2398143"/>
            <a:ext cx="3329796" cy="3970318"/>
          </a:xfrm>
          <a:prstGeom prst="rect">
            <a:avLst/>
          </a:prstGeom>
          <a:noFill/>
        </p:spPr>
        <p:txBody>
          <a:bodyPr wrap="square" rtlCol="0">
            <a:spAutoFit/>
          </a:bodyPr>
          <a:lstStyle/>
          <a:p>
            <a:r>
              <a:rPr lang="en-US" dirty="0">
                <a:solidFill>
                  <a:schemeClr val="accent1">
                    <a:lumMod val="75000"/>
                  </a:schemeClr>
                </a:solidFill>
              </a:rPr>
              <a:t>We have found, through trial and error that there are some Kinks in the system. </a:t>
            </a:r>
          </a:p>
          <a:p>
            <a:r>
              <a:rPr lang="en-US" dirty="0">
                <a:solidFill>
                  <a:schemeClr val="accent1">
                    <a:lumMod val="75000"/>
                  </a:schemeClr>
                </a:solidFill>
              </a:rPr>
              <a:t>As we go we are resolving those issues. </a:t>
            </a:r>
          </a:p>
          <a:p>
            <a:r>
              <a:rPr lang="en-US" dirty="0">
                <a:solidFill>
                  <a:schemeClr val="accent1">
                    <a:lumMod val="75000"/>
                  </a:schemeClr>
                </a:solidFill>
              </a:rPr>
              <a:t>Enrollment, Tracking, and data sharing are several major </a:t>
            </a:r>
            <a:r>
              <a:rPr lang="en-US" dirty="0" err="1">
                <a:solidFill>
                  <a:schemeClr val="accent1">
                    <a:lumMod val="75000"/>
                  </a:schemeClr>
                </a:solidFill>
              </a:rPr>
              <a:t>obsticals</a:t>
            </a:r>
            <a:r>
              <a:rPr lang="en-US" dirty="0">
                <a:solidFill>
                  <a:schemeClr val="accent1">
                    <a:lumMod val="75000"/>
                  </a:schemeClr>
                </a:solidFill>
              </a:rPr>
              <a:t> which we are trying to address.</a:t>
            </a:r>
          </a:p>
          <a:p>
            <a:endParaRPr lang="en-US" dirty="0">
              <a:solidFill>
                <a:schemeClr val="accent1">
                  <a:lumMod val="75000"/>
                </a:schemeClr>
              </a:solidFill>
            </a:endParaRPr>
          </a:p>
          <a:p>
            <a:r>
              <a:rPr lang="en-US" dirty="0">
                <a:solidFill>
                  <a:schemeClr val="accent1">
                    <a:lumMod val="75000"/>
                  </a:schemeClr>
                </a:solidFill>
              </a:rPr>
              <a:t>This plays a part in the formation of KPI’s and proving project effectiveness. </a:t>
            </a:r>
          </a:p>
          <a:p>
            <a:endParaRPr lang="en-US" dirty="0">
              <a:solidFill>
                <a:schemeClr val="accent1">
                  <a:lumMod val="75000"/>
                </a:schemeClr>
              </a:solidFill>
            </a:endParaRPr>
          </a:p>
        </p:txBody>
      </p:sp>
    </p:spTree>
    <p:extLst>
      <p:ext uri="{BB962C8B-B14F-4D97-AF65-F5344CB8AC3E}">
        <p14:creationId xmlns:p14="http://schemas.microsoft.com/office/powerpoint/2010/main" val="1573695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5EACA-4EAC-4C19-A2E2-9D44B161B6E4}"/>
              </a:ext>
            </a:extLst>
          </p:cNvPr>
          <p:cNvSpPr>
            <a:spLocks noGrp="1"/>
          </p:cNvSpPr>
          <p:nvPr>
            <p:ph type="title"/>
          </p:nvPr>
        </p:nvSpPr>
        <p:spPr/>
        <p:txBody>
          <a:bodyPr/>
          <a:lstStyle/>
          <a:p>
            <a:r>
              <a:rPr lang="en-US" dirty="0"/>
              <a:t>5 E’s</a:t>
            </a:r>
          </a:p>
        </p:txBody>
      </p:sp>
      <p:pic>
        <p:nvPicPr>
          <p:cNvPr id="4" name="Picture 3">
            <a:extLst>
              <a:ext uri="{FF2B5EF4-FFF2-40B4-BE49-F238E27FC236}">
                <a16:creationId xmlns:a16="http://schemas.microsoft.com/office/drawing/2014/main" id="{B323676F-5F8A-4A22-A987-635A83A922DB}"/>
              </a:ext>
            </a:extLst>
          </p:cNvPr>
          <p:cNvPicPr>
            <a:picLocks noChangeAspect="1"/>
          </p:cNvPicPr>
          <p:nvPr/>
        </p:nvPicPr>
        <p:blipFill>
          <a:blip r:embed="rId2"/>
          <a:stretch>
            <a:fillRect/>
          </a:stretch>
        </p:blipFill>
        <p:spPr>
          <a:xfrm>
            <a:off x="3105510" y="1077311"/>
            <a:ext cx="6722680" cy="5296057"/>
          </a:xfrm>
          <a:prstGeom prst="rect">
            <a:avLst/>
          </a:prstGeom>
        </p:spPr>
      </p:pic>
      <p:sp>
        <p:nvSpPr>
          <p:cNvPr id="5" name="TextBox 4">
            <a:extLst>
              <a:ext uri="{FF2B5EF4-FFF2-40B4-BE49-F238E27FC236}">
                <a16:creationId xmlns:a16="http://schemas.microsoft.com/office/drawing/2014/main" id="{4E03342F-1F56-43B3-BB9F-2A4D272D41BE}"/>
              </a:ext>
            </a:extLst>
          </p:cNvPr>
          <p:cNvSpPr txBox="1"/>
          <p:nvPr/>
        </p:nvSpPr>
        <p:spPr>
          <a:xfrm>
            <a:off x="8867955" y="2093976"/>
            <a:ext cx="2415396" cy="3139321"/>
          </a:xfrm>
          <a:prstGeom prst="rect">
            <a:avLst/>
          </a:prstGeom>
          <a:noFill/>
        </p:spPr>
        <p:txBody>
          <a:bodyPr wrap="square" rtlCol="0">
            <a:spAutoFit/>
          </a:bodyPr>
          <a:lstStyle/>
          <a:p>
            <a:r>
              <a:rPr lang="en-US" dirty="0">
                <a:solidFill>
                  <a:schemeClr val="accent1">
                    <a:lumMod val="75000"/>
                  </a:schemeClr>
                </a:solidFill>
              </a:rPr>
              <a:t>Each agency will use the 5 E’s approach when creating plans to reach the objectives. </a:t>
            </a:r>
          </a:p>
          <a:p>
            <a:r>
              <a:rPr lang="en-US" dirty="0">
                <a:solidFill>
                  <a:schemeClr val="accent1">
                    <a:lumMod val="75000"/>
                  </a:schemeClr>
                </a:solidFill>
              </a:rPr>
              <a:t>As a HUMAINS group we will review the proposal and make sure that it meets one of the objectives set forth. </a:t>
            </a:r>
          </a:p>
        </p:txBody>
      </p:sp>
    </p:spTree>
    <p:extLst>
      <p:ext uri="{BB962C8B-B14F-4D97-AF65-F5344CB8AC3E}">
        <p14:creationId xmlns:p14="http://schemas.microsoft.com/office/powerpoint/2010/main" val="42579899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685AF-6232-4CBC-AC10-EE7DFDC91865}"/>
              </a:ext>
            </a:extLst>
          </p:cNvPr>
          <p:cNvSpPr>
            <a:spLocks noGrp="1"/>
          </p:cNvSpPr>
          <p:nvPr>
            <p:ph type="title"/>
          </p:nvPr>
        </p:nvSpPr>
        <p:spPr/>
        <p:txBody>
          <a:bodyPr/>
          <a:lstStyle/>
          <a:p>
            <a:r>
              <a:rPr lang="en-US" dirty="0"/>
              <a:t>Strategic plan Finalization…</a:t>
            </a:r>
          </a:p>
        </p:txBody>
      </p:sp>
      <p:pic>
        <p:nvPicPr>
          <p:cNvPr id="3" name="Picture 2">
            <a:extLst>
              <a:ext uri="{FF2B5EF4-FFF2-40B4-BE49-F238E27FC236}">
                <a16:creationId xmlns:a16="http://schemas.microsoft.com/office/drawing/2014/main" id="{67D2DC56-5D5F-4DE8-BDC3-834AC65C4A66}"/>
              </a:ext>
            </a:extLst>
          </p:cNvPr>
          <p:cNvPicPr>
            <a:picLocks noChangeAspect="1"/>
          </p:cNvPicPr>
          <p:nvPr/>
        </p:nvPicPr>
        <p:blipFill>
          <a:blip r:embed="rId2"/>
          <a:stretch>
            <a:fillRect/>
          </a:stretch>
        </p:blipFill>
        <p:spPr>
          <a:xfrm>
            <a:off x="4295775" y="2528887"/>
            <a:ext cx="3600450" cy="1800225"/>
          </a:xfrm>
          <a:prstGeom prst="rect">
            <a:avLst/>
          </a:prstGeom>
        </p:spPr>
      </p:pic>
    </p:spTree>
    <p:extLst>
      <p:ext uri="{BB962C8B-B14F-4D97-AF65-F5344CB8AC3E}">
        <p14:creationId xmlns:p14="http://schemas.microsoft.com/office/powerpoint/2010/main" val="28367291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DD033-AA6D-4109-99ED-2A1CA73BF4C3}"/>
              </a:ext>
            </a:extLst>
          </p:cNvPr>
          <p:cNvSpPr>
            <a:spLocks noGrp="1"/>
          </p:cNvSpPr>
          <p:nvPr>
            <p:ph type="title"/>
          </p:nvPr>
        </p:nvSpPr>
        <p:spPr/>
        <p:txBody>
          <a:bodyPr/>
          <a:lstStyle/>
          <a:p>
            <a:r>
              <a:rPr lang="en-US" dirty="0"/>
              <a:t>Signed off by each agency</a:t>
            </a:r>
          </a:p>
        </p:txBody>
      </p:sp>
      <p:pic>
        <p:nvPicPr>
          <p:cNvPr id="3" name="Picture 2">
            <a:extLst>
              <a:ext uri="{FF2B5EF4-FFF2-40B4-BE49-F238E27FC236}">
                <a16:creationId xmlns:a16="http://schemas.microsoft.com/office/drawing/2014/main" id="{E7805C9F-3354-435D-80C9-BA00C35FEE36}"/>
              </a:ext>
            </a:extLst>
          </p:cNvPr>
          <p:cNvPicPr>
            <a:picLocks noChangeAspect="1"/>
          </p:cNvPicPr>
          <p:nvPr/>
        </p:nvPicPr>
        <p:blipFill>
          <a:blip r:embed="rId2"/>
          <a:stretch>
            <a:fillRect/>
          </a:stretch>
        </p:blipFill>
        <p:spPr>
          <a:xfrm>
            <a:off x="1063752" y="1656272"/>
            <a:ext cx="7047305" cy="3966598"/>
          </a:xfrm>
          <a:prstGeom prst="rect">
            <a:avLst/>
          </a:prstGeom>
        </p:spPr>
      </p:pic>
    </p:spTree>
    <p:extLst>
      <p:ext uri="{BB962C8B-B14F-4D97-AF65-F5344CB8AC3E}">
        <p14:creationId xmlns:p14="http://schemas.microsoft.com/office/powerpoint/2010/main" val="13113677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A4363-B4E4-45CC-B73C-E66C888A923D}"/>
              </a:ext>
            </a:extLst>
          </p:cNvPr>
          <p:cNvSpPr>
            <a:spLocks noGrp="1"/>
          </p:cNvSpPr>
          <p:nvPr>
            <p:ph type="title"/>
          </p:nvPr>
        </p:nvSpPr>
        <p:spPr/>
        <p:txBody>
          <a:bodyPr/>
          <a:lstStyle/>
          <a:p>
            <a:r>
              <a:rPr lang="en-US" dirty="0"/>
              <a:t>Vetted by legal </a:t>
            </a:r>
          </a:p>
        </p:txBody>
      </p:sp>
      <p:pic>
        <p:nvPicPr>
          <p:cNvPr id="3" name="Picture 2">
            <a:extLst>
              <a:ext uri="{FF2B5EF4-FFF2-40B4-BE49-F238E27FC236}">
                <a16:creationId xmlns:a16="http://schemas.microsoft.com/office/drawing/2014/main" id="{A2F44858-9CC6-4076-80B0-3A43C0F9202C}"/>
              </a:ext>
            </a:extLst>
          </p:cNvPr>
          <p:cNvPicPr>
            <a:picLocks noChangeAspect="1"/>
          </p:cNvPicPr>
          <p:nvPr/>
        </p:nvPicPr>
        <p:blipFill>
          <a:blip r:embed="rId2"/>
          <a:stretch>
            <a:fillRect/>
          </a:stretch>
        </p:blipFill>
        <p:spPr>
          <a:xfrm>
            <a:off x="719587" y="2007079"/>
            <a:ext cx="5715000" cy="3810000"/>
          </a:xfrm>
          <a:prstGeom prst="rect">
            <a:avLst/>
          </a:prstGeom>
        </p:spPr>
      </p:pic>
      <p:sp>
        <p:nvSpPr>
          <p:cNvPr id="4" name="TextBox 3">
            <a:extLst>
              <a:ext uri="{FF2B5EF4-FFF2-40B4-BE49-F238E27FC236}">
                <a16:creationId xmlns:a16="http://schemas.microsoft.com/office/drawing/2014/main" id="{653111E3-3EDF-4D59-8850-6A6288E4F019}"/>
              </a:ext>
            </a:extLst>
          </p:cNvPr>
          <p:cNvSpPr txBox="1"/>
          <p:nvPr/>
        </p:nvSpPr>
        <p:spPr>
          <a:xfrm>
            <a:off x="7453395" y="2619417"/>
            <a:ext cx="3674853" cy="2585323"/>
          </a:xfrm>
          <a:prstGeom prst="rect">
            <a:avLst/>
          </a:prstGeom>
          <a:noFill/>
        </p:spPr>
        <p:txBody>
          <a:bodyPr wrap="square" rtlCol="0">
            <a:spAutoFit/>
          </a:bodyPr>
          <a:lstStyle/>
          <a:p>
            <a:r>
              <a:rPr lang="en-US" dirty="0">
                <a:solidFill>
                  <a:schemeClr val="accent1">
                    <a:lumMod val="75000"/>
                  </a:schemeClr>
                </a:solidFill>
              </a:rPr>
              <a:t>Both documents will be vetted by each agencies legal department to make sure that HUMAINS is inline with each respective agency. </a:t>
            </a:r>
          </a:p>
          <a:p>
            <a:endParaRPr lang="en-US" dirty="0">
              <a:solidFill>
                <a:schemeClr val="accent1">
                  <a:lumMod val="75000"/>
                </a:schemeClr>
              </a:solidFill>
            </a:endParaRPr>
          </a:p>
          <a:p>
            <a:r>
              <a:rPr lang="en-US" dirty="0">
                <a:solidFill>
                  <a:schemeClr val="accent1">
                    <a:lumMod val="75000"/>
                  </a:schemeClr>
                </a:solidFill>
              </a:rPr>
              <a:t>After which each agencies management team would sign off on the project. </a:t>
            </a:r>
          </a:p>
        </p:txBody>
      </p:sp>
    </p:spTree>
    <p:extLst>
      <p:ext uri="{BB962C8B-B14F-4D97-AF65-F5344CB8AC3E}">
        <p14:creationId xmlns:p14="http://schemas.microsoft.com/office/powerpoint/2010/main" val="11285154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E4EDCE-C92D-4587-A0D8-D048D75F6DAB}"/>
              </a:ext>
            </a:extLst>
          </p:cNvPr>
          <p:cNvSpPr>
            <a:spLocks noGrp="1"/>
          </p:cNvSpPr>
          <p:nvPr>
            <p:ph type="title"/>
          </p:nvPr>
        </p:nvSpPr>
        <p:spPr/>
        <p:txBody>
          <a:bodyPr/>
          <a:lstStyle/>
          <a:p>
            <a:r>
              <a:rPr lang="en-US" dirty="0"/>
              <a:t>Go Live ?</a:t>
            </a:r>
          </a:p>
        </p:txBody>
      </p:sp>
      <p:pic>
        <p:nvPicPr>
          <p:cNvPr id="6" name="Content Placeholder 5">
            <a:extLst>
              <a:ext uri="{FF2B5EF4-FFF2-40B4-BE49-F238E27FC236}">
                <a16:creationId xmlns:a16="http://schemas.microsoft.com/office/drawing/2014/main" id="{2D360A64-F96C-4C3B-86B2-CEDD6CFC3495}"/>
              </a:ext>
            </a:extLst>
          </p:cNvPr>
          <p:cNvPicPr>
            <a:picLocks noGrp="1" noChangeAspect="1"/>
          </p:cNvPicPr>
          <p:nvPr>
            <p:ph idx="1"/>
          </p:nvPr>
        </p:nvPicPr>
        <p:blipFill>
          <a:blip r:embed="rId2"/>
          <a:stretch>
            <a:fillRect/>
          </a:stretch>
        </p:blipFill>
        <p:spPr>
          <a:xfrm>
            <a:off x="797255" y="1932317"/>
            <a:ext cx="6890917" cy="2429048"/>
          </a:xfrm>
          <a:prstGeom prst="rect">
            <a:avLst/>
          </a:prstGeom>
        </p:spPr>
      </p:pic>
      <p:sp>
        <p:nvSpPr>
          <p:cNvPr id="5" name="Text Placeholder 4">
            <a:extLst>
              <a:ext uri="{FF2B5EF4-FFF2-40B4-BE49-F238E27FC236}">
                <a16:creationId xmlns:a16="http://schemas.microsoft.com/office/drawing/2014/main" id="{B7DA4128-8A85-4C87-8D04-50633E125BE4}"/>
              </a:ext>
            </a:extLst>
          </p:cNvPr>
          <p:cNvSpPr>
            <a:spLocks noGrp="1"/>
          </p:cNvSpPr>
          <p:nvPr>
            <p:ph type="body" sz="half" idx="2"/>
          </p:nvPr>
        </p:nvSpPr>
        <p:spPr/>
        <p:txBody>
          <a:bodyPr/>
          <a:lstStyle/>
          <a:p>
            <a:r>
              <a:rPr lang="en-US" dirty="0"/>
              <a:t>Hopefully if we stay on task and with in the timeline, we should be able to go live April 1</a:t>
            </a:r>
            <a:r>
              <a:rPr lang="en-US" baseline="30000" dirty="0"/>
              <a:t>st</a:t>
            </a:r>
          </a:p>
          <a:p>
            <a:endParaRPr lang="en-US" baseline="30000" dirty="0"/>
          </a:p>
          <a:p>
            <a:r>
              <a:rPr lang="en-US" baseline="30000" dirty="0"/>
              <a:t>There is some flexibility in this due to the fact of Inservice training for agencies as well as the need for a Public Relations Push. </a:t>
            </a:r>
          </a:p>
          <a:p>
            <a:r>
              <a:rPr lang="en-US" baseline="30000" dirty="0"/>
              <a:t>We would also suggest presentations of the HUMAINS program to each agency if requested as well as a town hall meeting for the public. </a:t>
            </a:r>
          </a:p>
          <a:p>
            <a:r>
              <a:rPr lang="en-US" baseline="30000" dirty="0"/>
              <a:t> </a:t>
            </a:r>
          </a:p>
          <a:p>
            <a:endParaRPr lang="en-US" baseline="30000" dirty="0"/>
          </a:p>
        </p:txBody>
      </p:sp>
    </p:spTree>
    <p:extLst>
      <p:ext uri="{BB962C8B-B14F-4D97-AF65-F5344CB8AC3E}">
        <p14:creationId xmlns:p14="http://schemas.microsoft.com/office/powerpoint/2010/main" val="562332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E79BA-8459-4009-9A2D-0B68A783DD2E}"/>
              </a:ext>
            </a:extLst>
          </p:cNvPr>
          <p:cNvSpPr>
            <a:spLocks noGrp="1"/>
          </p:cNvSpPr>
          <p:nvPr>
            <p:ph type="title"/>
          </p:nvPr>
        </p:nvSpPr>
        <p:spPr/>
        <p:txBody>
          <a:bodyPr/>
          <a:lstStyle/>
          <a:p>
            <a:r>
              <a:rPr lang="en-US" dirty="0"/>
              <a:t>FUTURE Ideas</a:t>
            </a:r>
          </a:p>
        </p:txBody>
      </p:sp>
      <p:sp>
        <p:nvSpPr>
          <p:cNvPr id="3" name="Text Placeholder 2">
            <a:extLst>
              <a:ext uri="{FF2B5EF4-FFF2-40B4-BE49-F238E27FC236}">
                <a16:creationId xmlns:a16="http://schemas.microsoft.com/office/drawing/2014/main" id="{CDF9B3EF-0D03-4F89-BDB0-973C6AD97E09}"/>
              </a:ext>
            </a:extLst>
          </p:cNvPr>
          <p:cNvSpPr>
            <a:spLocks noGrp="1"/>
          </p:cNvSpPr>
          <p:nvPr>
            <p:ph type="body" idx="1"/>
          </p:nvPr>
        </p:nvSpPr>
        <p:spPr/>
        <p:txBody>
          <a:bodyPr/>
          <a:lstStyle/>
          <a:p>
            <a:r>
              <a:rPr lang="en-US" dirty="0"/>
              <a:t>Community Health Workers</a:t>
            </a:r>
          </a:p>
        </p:txBody>
      </p:sp>
      <p:sp>
        <p:nvSpPr>
          <p:cNvPr id="4" name="Content Placeholder 3">
            <a:extLst>
              <a:ext uri="{FF2B5EF4-FFF2-40B4-BE49-F238E27FC236}">
                <a16:creationId xmlns:a16="http://schemas.microsoft.com/office/drawing/2014/main" id="{0031E8E3-91ED-488F-9A40-9D79BCC045D2}"/>
              </a:ext>
            </a:extLst>
          </p:cNvPr>
          <p:cNvSpPr>
            <a:spLocks noGrp="1"/>
          </p:cNvSpPr>
          <p:nvPr>
            <p:ph sz="half" idx="2"/>
          </p:nvPr>
        </p:nvSpPr>
        <p:spPr/>
        <p:txBody>
          <a:bodyPr/>
          <a:lstStyle/>
          <a:p>
            <a:r>
              <a:rPr lang="en-US" dirty="0"/>
              <a:t>After the program is fully established the establishment of a Community Health Worker Program would be sought. </a:t>
            </a:r>
          </a:p>
          <a:p>
            <a:r>
              <a:rPr lang="en-US" dirty="0"/>
              <a:t>Leveraging the “high risk” communities. </a:t>
            </a:r>
          </a:p>
          <a:p>
            <a:endParaRPr lang="en-US" dirty="0"/>
          </a:p>
        </p:txBody>
      </p:sp>
      <p:sp>
        <p:nvSpPr>
          <p:cNvPr id="5" name="Text Placeholder 4">
            <a:extLst>
              <a:ext uri="{FF2B5EF4-FFF2-40B4-BE49-F238E27FC236}">
                <a16:creationId xmlns:a16="http://schemas.microsoft.com/office/drawing/2014/main" id="{FF9246D0-1046-45EF-BA33-E7E191487D43}"/>
              </a:ext>
            </a:extLst>
          </p:cNvPr>
          <p:cNvSpPr>
            <a:spLocks noGrp="1"/>
          </p:cNvSpPr>
          <p:nvPr>
            <p:ph type="body" sz="quarter" idx="3"/>
          </p:nvPr>
        </p:nvSpPr>
        <p:spPr/>
        <p:txBody>
          <a:bodyPr/>
          <a:lstStyle/>
          <a:p>
            <a:r>
              <a:rPr lang="en-US" dirty="0"/>
              <a:t>Yancey School Occupancy. </a:t>
            </a:r>
          </a:p>
        </p:txBody>
      </p:sp>
      <p:sp>
        <p:nvSpPr>
          <p:cNvPr id="6" name="Content Placeholder 5">
            <a:extLst>
              <a:ext uri="{FF2B5EF4-FFF2-40B4-BE49-F238E27FC236}">
                <a16:creationId xmlns:a16="http://schemas.microsoft.com/office/drawing/2014/main" id="{1E6FD4F4-94C3-4C70-A828-FE092E182252}"/>
              </a:ext>
            </a:extLst>
          </p:cNvPr>
          <p:cNvSpPr>
            <a:spLocks noGrp="1"/>
          </p:cNvSpPr>
          <p:nvPr>
            <p:ph sz="quarter" idx="4"/>
          </p:nvPr>
        </p:nvSpPr>
        <p:spPr/>
        <p:txBody>
          <a:bodyPr/>
          <a:lstStyle/>
          <a:p>
            <a:r>
              <a:rPr lang="en-US" dirty="0"/>
              <a:t>Using Yancey School as a southern HUB of CHW as well as CP. </a:t>
            </a:r>
          </a:p>
          <a:p>
            <a:r>
              <a:rPr lang="en-US" dirty="0"/>
              <a:t>Could be utilized as a mobile clinic and resource staging. </a:t>
            </a:r>
          </a:p>
          <a:p>
            <a:r>
              <a:rPr lang="en-US" dirty="0"/>
              <a:t>Help with the access to care that is needed in the south due to economic and transportation factors. </a:t>
            </a:r>
          </a:p>
        </p:txBody>
      </p:sp>
    </p:spTree>
    <p:extLst>
      <p:ext uri="{BB962C8B-B14F-4D97-AF65-F5344CB8AC3E}">
        <p14:creationId xmlns:p14="http://schemas.microsoft.com/office/powerpoint/2010/main" val="2107018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D0CE2-91FF-49B3-A5D8-181E900D750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58AEBD96-C315-4F53-9D9E-0E20E993EB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8916AAA-66F6-4DFA-88ED-7E27CF6B8D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4" name="Group 13">
            <a:extLst>
              <a:ext uri="{FF2B5EF4-FFF2-40B4-BE49-F238E27FC236}">
                <a16:creationId xmlns:a16="http://schemas.microsoft.com/office/drawing/2014/main" id="{A137D43F-BAD6-47F1-AA65-AEEA38A2FF3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5" name="Oval 14">
              <a:extLst>
                <a:ext uri="{FF2B5EF4-FFF2-40B4-BE49-F238E27FC236}">
                  <a16:creationId xmlns:a16="http://schemas.microsoft.com/office/drawing/2014/main" id="{D512C9B2-6B22-4211-A940-FCD7C2CD0BE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6" name="Oval 15">
              <a:extLst>
                <a:ext uri="{FF2B5EF4-FFF2-40B4-BE49-F238E27FC236}">
                  <a16:creationId xmlns:a16="http://schemas.microsoft.com/office/drawing/2014/main" id="{85F7DB84-CDE7-46F8-90DD-9D048A7D52D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18" name="Rectangle 17">
            <a:extLst>
              <a:ext uri="{FF2B5EF4-FFF2-40B4-BE49-F238E27FC236}">
                <a16:creationId xmlns:a16="http://schemas.microsoft.com/office/drawing/2014/main" id="{E8035907-EB9C-4E11-8A9B-D25B0AD8D7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 name="Text Placeholder 2">
            <a:extLst>
              <a:ext uri="{FF2B5EF4-FFF2-40B4-BE49-F238E27FC236}">
                <a16:creationId xmlns:a16="http://schemas.microsoft.com/office/drawing/2014/main" id="{F5E2D3C6-B7DD-45BE-8EC4-9949AF5E1351}"/>
              </a:ext>
            </a:extLst>
          </p:cNvPr>
          <p:cNvSpPr>
            <a:spLocks noGrp="1"/>
          </p:cNvSpPr>
          <p:nvPr>
            <p:ph type="body" idx="1"/>
          </p:nvPr>
        </p:nvSpPr>
        <p:spPr>
          <a:xfrm>
            <a:off x="7899844" y="1708175"/>
            <a:ext cx="3016390" cy="3870553"/>
          </a:xfrm>
        </p:spPr>
        <p:txBody>
          <a:bodyPr vert="horz" lIns="91440" tIns="45720" rIns="91440" bIns="45720" rtlCol="0" anchor="ctr">
            <a:normAutofit fontScale="92500" lnSpcReduction="20000"/>
          </a:bodyPr>
          <a:lstStyle/>
          <a:p>
            <a:r>
              <a:rPr lang="en-US" dirty="0"/>
              <a:t> Utilizing Community Risk Reduction (CRR) principles to limit threats faced by our residents.  To improve access and remove barriers, to ultimately create: effective / efficient quality healthcare for every resident through increased compliance/adherence with healthcare provider directives while providing social determinacies of healthcare.</a:t>
            </a:r>
          </a:p>
          <a:p>
            <a:endParaRPr lang="en-US" sz="2800" dirty="0">
              <a:solidFill>
                <a:schemeClr val="tx2"/>
              </a:solidFill>
            </a:endParaRPr>
          </a:p>
        </p:txBody>
      </p:sp>
      <p:sp>
        <p:nvSpPr>
          <p:cNvPr id="20" name="Oval 19">
            <a:extLst>
              <a:ext uri="{FF2B5EF4-FFF2-40B4-BE49-F238E27FC236}">
                <a16:creationId xmlns:a16="http://schemas.microsoft.com/office/drawing/2014/main" id="{4AB5B6FA-7B4F-437A-9C78-144C7DCD1E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11770" y="720071"/>
            <a:ext cx="5417868" cy="5417858"/>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2" name="Oval 21">
            <a:extLst>
              <a:ext uri="{FF2B5EF4-FFF2-40B4-BE49-F238E27FC236}">
                <a16:creationId xmlns:a16="http://schemas.microsoft.com/office/drawing/2014/main" id="{A4199C21-6AE0-4F6F-AA96-6FFF97BB95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8390" y="1006688"/>
            <a:ext cx="4844628" cy="4844620"/>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C7A027B4-D38C-4DA0-AB58-E51C328AF9F5}"/>
              </a:ext>
            </a:extLst>
          </p:cNvPr>
          <p:cNvSpPr>
            <a:spLocks noGrp="1"/>
          </p:cNvSpPr>
          <p:nvPr>
            <p:ph type="title"/>
          </p:nvPr>
        </p:nvSpPr>
        <p:spPr>
          <a:xfrm>
            <a:off x="1717507" y="1316890"/>
            <a:ext cx="4606394" cy="4224216"/>
          </a:xfrm>
        </p:spPr>
        <p:txBody>
          <a:bodyPr vert="horz" lIns="91440" tIns="45720" rIns="91440" bIns="45720" rtlCol="0" anchor="ctr">
            <a:normAutofit/>
          </a:bodyPr>
          <a:lstStyle/>
          <a:p>
            <a:pPr algn="ctr"/>
            <a:r>
              <a:rPr lang="en-US" sz="6000" dirty="0">
                <a:solidFill>
                  <a:srgbClr val="FFFFFF"/>
                </a:solidFill>
              </a:rPr>
              <a:t>Mission / Vision</a:t>
            </a:r>
          </a:p>
        </p:txBody>
      </p:sp>
      <p:sp>
        <p:nvSpPr>
          <p:cNvPr id="24" name="Rectangle 23">
            <a:extLst>
              <a:ext uri="{FF2B5EF4-FFF2-40B4-BE49-F238E27FC236}">
                <a16:creationId xmlns:a16="http://schemas.microsoft.com/office/drawing/2014/main" id="{D9C69FA7-0958-4ED9-A0DF-E87A0C137B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5208" y="3388657"/>
            <a:ext cx="36576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620253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E79BA-8459-4009-9A2D-0B68A783DD2E}"/>
              </a:ext>
            </a:extLst>
          </p:cNvPr>
          <p:cNvSpPr>
            <a:spLocks noGrp="1"/>
          </p:cNvSpPr>
          <p:nvPr>
            <p:ph type="title"/>
          </p:nvPr>
        </p:nvSpPr>
        <p:spPr/>
        <p:txBody>
          <a:bodyPr/>
          <a:lstStyle/>
          <a:p>
            <a:r>
              <a:rPr lang="en-US" dirty="0"/>
              <a:t>FUTURE Ideas</a:t>
            </a:r>
          </a:p>
        </p:txBody>
      </p:sp>
      <p:sp>
        <p:nvSpPr>
          <p:cNvPr id="3" name="Text Placeholder 2">
            <a:extLst>
              <a:ext uri="{FF2B5EF4-FFF2-40B4-BE49-F238E27FC236}">
                <a16:creationId xmlns:a16="http://schemas.microsoft.com/office/drawing/2014/main" id="{CDF9B3EF-0D03-4F89-BDB0-973C6AD97E09}"/>
              </a:ext>
            </a:extLst>
          </p:cNvPr>
          <p:cNvSpPr>
            <a:spLocks noGrp="1"/>
          </p:cNvSpPr>
          <p:nvPr>
            <p:ph type="body" idx="1"/>
          </p:nvPr>
        </p:nvSpPr>
        <p:spPr/>
        <p:txBody>
          <a:bodyPr/>
          <a:lstStyle/>
          <a:p>
            <a:r>
              <a:rPr lang="en-US" dirty="0"/>
              <a:t>Telemedicine</a:t>
            </a:r>
          </a:p>
        </p:txBody>
      </p:sp>
      <p:sp>
        <p:nvSpPr>
          <p:cNvPr id="4" name="Content Placeholder 3">
            <a:extLst>
              <a:ext uri="{FF2B5EF4-FFF2-40B4-BE49-F238E27FC236}">
                <a16:creationId xmlns:a16="http://schemas.microsoft.com/office/drawing/2014/main" id="{0031E8E3-91ED-488F-9A40-9D79BCC045D2}"/>
              </a:ext>
            </a:extLst>
          </p:cNvPr>
          <p:cNvSpPr>
            <a:spLocks noGrp="1"/>
          </p:cNvSpPr>
          <p:nvPr>
            <p:ph sz="half" idx="2"/>
          </p:nvPr>
        </p:nvSpPr>
        <p:spPr/>
        <p:txBody>
          <a:bodyPr/>
          <a:lstStyle/>
          <a:p>
            <a:r>
              <a:rPr lang="en-US" dirty="0"/>
              <a:t>Utilizing grants we could proceed with the implementation of telemedicine for assessments and communication with Primary, Secondary and Tertiary care.</a:t>
            </a:r>
          </a:p>
          <a:p>
            <a:r>
              <a:rPr lang="en-US" dirty="0"/>
              <a:t>Could be used in field, or in location such as Yancey, Scottsville Rescue, etc. </a:t>
            </a:r>
          </a:p>
        </p:txBody>
      </p:sp>
      <p:sp>
        <p:nvSpPr>
          <p:cNvPr id="5" name="Text Placeholder 4">
            <a:extLst>
              <a:ext uri="{FF2B5EF4-FFF2-40B4-BE49-F238E27FC236}">
                <a16:creationId xmlns:a16="http://schemas.microsoft.com/office/drawing/2014/main" id="{FF9246D0-1046-45EF-BA33-E7E191487D43}"/>
              </a:ext>
            </a:extLst>
          </p:cNvPr>
          <p:cNvSpPr>
            <a:spLocks noGrp="1"/>
          </p:cNvSpPr>
          <p:nvPr>
            <p:ph type="body" sz="quarter" idx="3"/>
          </p:nvPr>
        </p:nvSpPr>
        <p:spPr/>
        <p:txBody>
          <a:bodyPr/>
          <a:lstStyle/>
          <a:p>
            <a:endParaRPr lang="en-US" dirty="0"/>
          </a:p>
        </p:txBody>
      </p:sp>
      <p:sp>
        <p:nvSpPr>
          <p:cNvPr id="8" name="Content Placeholder 7">
            <a:extLst>
              <a:ext uri="{FF2B5EF4-FFF2-40B4-BE49-F238E27FC236}">
                <a16:creationId xmlns:a16="http://schemas.microsoft.com/office/drawing/2014/main" id="{2695A138-26D7-420C-A3FA-9452DA828112}"/>
              </a:ext>
            </a:extLst>
          </p:cNvPr>
          <p:cNvSpPr>
            <a:spLocks noGrp="1"/>
          </p:cNvSpPr>
          <p:nvPr>
            <p:ph sz="quarter" idx="4"/>
          </p:nvPr>
        </p:nvSpPr>
        <p:spPr/>
        <p:txBody>
          <a:bodyPr/>
          <a:lstStyle/>
          <a:p>
            <a:endParaRPr lang="en-US"/>
          </a:p>
        </p:txBody>
      </p:sp>
    </p:spTree>
    <p:extLst>
      <p:ext uri="{BB962C8B-B14F-4D97-AF65-F5344CB8AC3E}">
        <p14:creationId xmlns:p14="http://schemas.microsoft.com/office/powerpoint/2010/main" val="579325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39DA7-AF1D-4E51-B03D-77D9117F20D9}"/>
              </a:ext>
            </a:extLst>
          </p:cNvPr>
          <p:cNvSpPr>
            <a:spLocks noGrp="1"/>
          </p:cNvSpPr>
          <p:nvPr>
            <p:ph type="title"/>
          </p:nvPr>
        </p:nvSpPr>
        <p:spPr/>
        <p:txBody>
          <a:bodyPr/>
          <a:lstStyle/>
          <a:p>
            <a:r>
              <a:rPr lang="en-US" dirty="0"/>
              <a:t>Goals of HUMAINS</a:t>
            </a:r>
          </a:p>
        </p:txBody>
      </p:sp>
      <p:sp>
        <p:nvSpPr>
          <p:cNvPr id="4" name="Text Placeholder 3">
            <a:extLst>
              <a:ext uri="{FF2B5EF4-FFF2-40B4-BE49-F238E27FC236}">
                <a16:creationId xmlns:a16="http://schemas.microsoft.com/office/drawing/2014/main" id="{1A941650-E2E2-487D-9076-644311FD55AA}"/>
              </a:ext>
            </a:extLst>
          </p:cNvPr>
          <p:cNvSpPr>
            <a:spLocks noGrp="1"/>
          </p:cNvSpPr>
          <p:nvPr>
            <p:ph sz="half" idx="1"/>
          </p:nvPr>
        </p:nvSpPr>
        <p:spPr/>
        <p:txBody>
          <a:bodyPr/>
          <a:lstStyle/>
          <a:p>
            <a:r>
              <a:rPr lang="en-US" dirty="0">
                <a:solidFill>
                  <a:schemeClr val="accent1">
                    <a:lumMod val="75000"/>
                  </a:schemeClr>
                </a:solidFill>
              </a:rPr>
              <a:t>Removing Barriers</a:t>
            </a:r>
          </a:p>
        </p:txBody>
      </p:sp>
      <p:sp>
        <p:nvSpPr>
          <p:cNvPr id="5" name="Text Placeholder 4">
            <a:extLst>
              <a:ext uri="{FF2B5EF4-FFF2-40B4-BE49-F238E27FC236}">
                <a16:creationId xmlns:a16="http://schemas.microsoft.com/office/drawing/2014/main" id="{E16330A6-F1A0-4E94-8E72-6BE401A26EC1}"/>
              </a:ext>
            </a:extLst>
          </p:cNvPr>
          <p:cNvSpPr>
            <a:spLocks noGrp="1"/>
          </p:cNvSpPr>
          <p:nvPr>
            <p:ph sz="half" idx="2"/>
          </p:nvPr>
        </p:nvSpPr>
        <p:spPr/>
        <p:txBody>
          <a:bodyPr/>
          <a:lstStyle/>
          <a:p>
            <a:r>
              <a:rPr lang="en-US" dirty="0">
                <a:solidFill>
                  <a:schemeClr val="accent1">
                    <a:lumMod val="75000"/>
                  </a:schemeClr>
                </a:solidFill>
              </a:rPr>
              <a:t>Compliance / Adherence</a:t>
            </a:r>
          </a:p>
        </p:txBody>
      </p:sp>
      <p:sp>
        <p:nvSpPr>
          <p:cNvPr id="7" name="TextBox 6">
            <a:extLst>
              <a:ext uri="{FF2B5EF4-FFF2-40B4-BE49-F238E27FC236}">
                <a16:creationId xmlns:a16="http://schemas.microsoft.com/office/drawing/2014/main" id="{3D0D7484-3CAA-4144-A610-8BC4B6E236FD}"/>
              </a:ext>
            </a:extLst>
          </p:cNvPr>
          <p:cNvSpPr txBox="1"/>
          <p:nvPr/>
        </p:nvSpPr>
        <p:spPr>
          <a:xfrm>
            <a:off x="4155056" y="3029218"/>
            <a:ext cx="3881887" cy="2308324"/>
          </a:xfrm>
          <a:prstGeom prst="rect">
            <a:avLst/>
          </a:prstGeom>
          <a:noFill/>
        </p:spPr>
        <p:txBody>
          <a:bodyPr wrap="square" rtlCol="0">
            <a:spAutoFit/>
          </a:bodyPr>
          <a:lstStyle/>
          <a:p>
            <a:pPr marL="285750" indent="-285750">
              <a:buFont typeface="Arial" panose="020B0604020202020204" pitchFamily="34" charset="0"/>
              <a:buChar char="•"/>
            </a:pPr>
            <a:endParaRPr lang="en-US" dirty="0"/>
          </a:p>
          <a:p>
            <a:r>
              <a:rPr lang="en-US" dirty="0"/>
              <a:t>By focusing 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Education</a:t>
            </a:r>
          </a:p>
          <a:p>
            <a:pPr marL="285750" indent="-285750">
              <a:buFont typeface="Arial" panose="020B0604020202020204" pitchFamily="34" charset="0"/>
              <a:buChar char="•"/>
            </a:pPr>
            <a:r>
              <a:rPr lang="en-US" dirty="0"/>
              <a:t>Engineering</a:t>
            </a:r>
          </a:p>
          <a:p>
            <a:pPr marL="285750" indent="-285750">
              <a:buFont typeface="Arial" panose="020B0604020202020204" pitchFamily="34" charset="0"/>
              <a:buChar char="•"/>
            </a:pPr>
            <a:r>
              <a:rPr lang="en-US" dirty="0"/>
              <a:t>Enforcement</a:t>
            </a:r>
          </a:p>
          <a:p>
            <a:pPr marL="285750" indent="-285750">
              <a:buFont typeface="Arial" panose="020B0604020202020204" pitchFamily="34" charset="0"/>
              <a:buChar char="•"/>
            </a:pPr>
            <a:r>
              <a:rPr lang="en-US" dirty="0"/>
              <a:t>Engagement</a:t>
            </a:r>
          </a:p>
          <a:p>
            <a:pPr marL="285750" indent="-285750">
              <a:buFont typeface="Arial" panose="020B0604020202020204" pitchFamily="34" charset="0"/>
              <a:buChar char="•"/>
            </a:pPr>
            <a:r>
              <a:rPr lang="en-US" dirty="0"/>
              <a:t>Evaluation</a:t>
            </a:r>
          </a:p>
        </p:txBody>
      </p:sp>
    </p:spTree>
    <p:extLst>
      <p:ext uri="{BB962C8B-B14F-4D97-AF65-F5344CB8AC3E}">
        <p14:creationId xmlns:p14="http://schemas.microsoft.com/office/powerpoint/2010/main" val="792784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E0883-E83F-49B8-A3D0-D05A318F62B5}"/>
              </a:ext>
            </a:extLst>
          </p:cNvPr>
          <p:cNvSpPr>
            <a:spLocks noGrp="1"/>
          </p:cNvSpPr>
          <p:nvPr>
            <p:ph type="title"/>
          </p:nvPr>
        </p:nvSpPr>
        <p:spPr/>
        <p:txBody>
          <a:bodyPr/>
          <a:lstStyle/>
          <a:p>
            <a:r>
              <a:rPr lang="en-US" dirty="0"/>
              <a:t>Players</a:t>
            </a:r>
          </a:p>
        </p:txBody>
      </p:sp>
      <p:sp>
        <p:nvSpPr>
          <p:cNvPr id="4" name="Text Placeholder 3">
            <a:extLst>
              <a:ext uri="{FF2B5EF4-FFF2-40B4-BE49-F238E27FC236}">
                <a16:creationId xmlns:a16="http://schemas.microsoft.com/office/drawing/2014/main" id="{46D75A9C-F861-4A97-98DC-3DCA9B451AEC}"/>
              </a:ext>
            </a:extLst>
          </p:cNvPr>
          <p:cNvSpPr>
            <a:spLocks noGrp="1"/>
          </p:cNvSpPr>
          <p:nvPr>
            <p:ph type="body" idx="1"/>
          </p:nvPr>
        </p:nvSpPr>
        <p:spPr>
          <a:xfrm>
            <a:off x="1066800" y="1961992"/>
            <a:ext cx="4754880" cy="640080"/>
          </a:xfrm>
        </p:spPr>
        <p:txBody>
          <a:bodyPr/>
          <a:lstStyle/>
          <a:p>
            <a:r>
              <a:rPr lang="en-US" dirty="0"/>
              <a:t>Albemarle County Fire and Rescue</a:t>
            </a:r>
          </a:p>
        </p:txBody>
      </p:sp>
      <p:sp>
        <p:nvSpPr>
          <p:cNvPr id="11" name="Text Placeholder 3">
            <a:extLst>
              <a:ext uri="{FF2B5EF4-FFF2-40B4-BE49-F238E27FC236}">
                <a16:creationId xmlns:a16="http://schemas.microsoft.com/office/drawing/2014/main" id="{A51EB869-8F41-444B-8DE2-53A84C22C009}"/>
              </a:ext>
            </a:extLst>
          </p:cNvPr>
          <p:cNvSpPr txBox="1">
            <a:spLocks/>
          </p:cNvSpPr>
          <p:nvPr/>
        </p:nvSpPr>
        <p:spPr>
          <a:xfrm>
            <a:off x="1066800" y="2504363"/>
            <a:ext cx="4754880" cy="64008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r>
              <a:rPr lang="en-US" dirty="0"/>
              <a:t>JABA</a:t>
            </a:r>
          </a:p>
        </p:txBody>
      </p:sp>
      <p:sp>
        <p:nvSpPr>
          <p:cNvPr id="12" name="Text Placeholder 3">
            <a:extLst>
              <a:ext uri="{FF2B5EF4-FFF2-40B4-BE49-F238E27FC236}">
                <a16:creationId xmlns:a16="http://schemas.microsoft.com/office/drawing/2014/main" id="{BB51A880-0C49-4A3E-AC9A-B554AD2FCC50}"/>
              </a:ext>
            </a:extLst>
          </p:cNvPr>
          <p:cNvSpPr txBox="1">
            <a:spLocks/>
          </p:cNvSpPr>
          <p:nvPr/>
        </p:nvSpPr>
        <p:spPr>
          <a:xfrm>
            <a:off x="1066800" y="3019303"/>
            <a:ext cx="4754880" cy="64008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r>
              <a:rPr lang="en-US" dirty="0"/>
              <a:t>DSS/APS</a:t>
            </a:r>
          </a:p>
        </p:txBody>
      </p:sp>
      <p:sp>
        <p:nvSpPr>
          <p:cNvPr id="13" name="Text Placeholder 3">
            <a:extLst>
              <a:ext uri="{FF2B5EF4-FFF2-40B4-BE49-F238E27FC236}">
                <a16:creationId xmlns:a16="http://schemas.microsoft.com/office/drawing/2014/main" id="{B6F4C6B4-9502-478E-98E0-2486A1029D4A}"/>
              </a:ext>
            </a:extLst>
          </p:cNvPr>
          <p:cNvSpPr txBox="1">
            <a:spLocks/>
          </p:cNvSpPr>
          <p:nvPr/>
        </p:nvSpPr>
        <p:spPr>
          <a:xfrm>
            <a:off x="1066800" y="3561674"/>
            <a:ext cx="4754880" cy="64008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r>
              <a:rPr lang="en-US" dirty="0"/>
              <a:t>Region 10</a:t>
            </a:r>
          </a:p>
        </p:txBody>
      </p:sp>
      <p:sp>
        <p:nvSpPr>
          <p:cNvPr id="14" name="Text Placeholder 3">
            <a:extLst>
              <a:ext uri="{FF2B5EF4-FFF2-40B4-BE49-F238E27FC236}">
                <a16:creationId xmlns:a16="http://schemas.microsoft.com/office/drawing/2014/main" id="{CF805B9F-498F-42B5-BDC2-FD18C6533776}"/>
              </a:ext>
            </a:extLst>
          </p:cNvPr>
          <p:cNvSpPr txBox="1">
            <a:spLocks/>
          </p:cNvSpPr>
          <p:nvPr/>
        </p:nvSpPr>
        <p:spPr>
          <a:xfrm>
            <a:off x="1066800" y="4069770"/>
            <a:ext cx="4754880" cy="64008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r>
              <a:rPr lang="en-US" dirty="0"/>
              <a:t>Virginia Department of Health</a:t>
            </a:r>
          </a:p>
        </p:txBody>
      </p:sp>
      <p:sp>
        <p:nvSpPr>
          <p:cNvPr id="15" name="Text Placeholder 3">
            <a:extLst>
              <a:ext uri="{FF2B5EF4-FFF2-40B4-BE49-F238E27FC236}">
                <a16:creationId xmlns:a16="http://schemas.microsoft.com/office/drawing/2014/main" id="{A872BFE9-5C97-4A5E-8859-E8C9E8DC639B}"/>
              </a:ext>
            </a:extLst>
          </p:cNvPr>
          <p:cNvSpPr txBox="1">
            <a:spLocks/>
          </p:cNvSpPr>
          <p:nvPr/>
        </p:nvSpPr>
        <p:spPr>
          <a:xfrm>
            <a:off x="1066800" y="4618985"/>
            <a:ext cx="4754880" cy="64008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r>
              <a:rPr lang="en-US" dirty="0"/>
              <a:t>University of Virginia</a:t>
            </a:r>
          </a:p>
        </p:txBody>
      </p:sp>
    </p:spTree>
    <p:extLst>
      <p:ext uri="{BB962C8B-B14F-4D97-AF65-F5344CB8AC3E}">
        <p14:creationId xmlns:p14="http://schemas.microsoft.com/office/powerpoint/2010/main" val="2366740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48640-E086-4CC9-B411-F8975898AE54}"/>
              </a:ext>
            </a:extLst>
          </p:cNvPr>
          <p:cNvSpPr>
            <a:spLocks noGrp="1"/>
          </p:cNvSpPr>
          <p:nvPr>
            <p:ph type="title"/>
          </p:nvPr>
        </p:nvSpPr>
        <p:spPr/>
        <p:txBody>
          <a:bodyPr/>
          <a:lstStyle/>
          <a:p>
            <a:pPr algn="ctr"/>
            <a:r>
              <a:rPr lang="en-US" dirty="0"/>
              <a:t>Covering the community</a:t>
            </a:r>
          </a:p>
        </p:txBody>
      </p:sp>
      <p:pic>
        <p:nvPicPr>
          <p:cNvPr id="1026" name="Picture 2" descr="Related image">
            <a:extLst>
              <a:ext uri="{FF2B5EF4-FFF2-40B4-BE49-F238E27FC236}">
                <a16:creationId xmlns:a16="http://schemas.microsoft.com/office/drawing/2014/main" id="{0DC5A1B8-6A04-4253-BD20-D57DD337F73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11765" y="2093976"/>
            <a:ext cx="4968469" cy="40513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465B33E-005A-4234-82C0-8D90B07C50DF}"/>
              </a:ext>
            </a:extLst>
          </p:cNvPr>
          <p:cNvSpPr/>
          <p:nvPr/>
        </p:nvSpPr>
        <p:spPr>
          <a:xfrm rot="20404432">
            <a:off x="3397098" y="2789132"/>
            <a:ext cx="4976683" cy="923330"/>
          </a:xfrm>
          <a:prstGeom prst="rect">
            <a:avLst/>
          </a:prstGeom>
          <a:noFill/>
        </p:spPr>
        <p:txBody>
          <a:bodyPr wrap="square" lIns="91440" tIns="45720" rIns="91440" bIns="45720">
            <a:spAutoFit/>
          </a:bodyPr>
          <a:lstStyle/>
          <a:p>
            <a:pPr algn="ctr"/>
            <a:r>
              <a:rPr lang="en-US" sz="5400" dirty="0">
                <a:ln w="0"/>
                <a:gradFill>
                  <a:gsLst>
                    <a:gs pos="21000">
                      <a:srgbClr val="53575C"/>
                    </a:gs>
                    <a:gs pos="88000">
                      <a:srgbClr val="C5C7CA"/>
                    </a:gs>
                  </a:gsLst>
                  <a:lin ang="5400000"/>
                </a:gradFill>
              </a:rPr>
              <a:t>HUMAINS</a:t>
            </a:r>
          </a:p>
        </p:txBody>
      </p:sp>
    </p:spTree>
    <p:extLst>
      <p:ext uri="{BB962C8B-B14F-4D97-AF65-F5344CB8AC3E}">
        <p14:creationId xmlns:p14="http://schemas.microsoft.com/office/powerpoint/2010/main" val="134966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3" descr="failure-or-delay-in-treatment.jpg">
            <a:extLst>
              <a:ext uri="{FF2B5EF4-FFF2-40B4-BE49-F238E27FC236}">
                <a16:creationId xmlns:a16="http://schemas.microsoft.com/office/drawing/2014/main" id="{C18B139D-AD5C-46E9-A6C4-7E5C33885113}"/>
              </a:ext>
            </a:extLst>
          </p:cNvPr>
          <p:cNvPicPr>
            <a:picLocks noChangeAspect="1"/>
          </p:cNvPicPr>
          <p:nvPr/>
        </p:nvPicPr>
        <p:blipFill>
          <a:blip r:embed="rId2"/>
          <a:srcRect l="-7332" r="-7332"/>
          <a:stretch>
            <a:fillRect/>
          </a:stretch>
        </p:blipFill>
        <p:spPr>
          <a:xfrm>
            <a:off x="3657601" y="762000"/>
            <a:ext cx="4873625" cy="2819400"/>
          </a:xfrm>
          <a:prstGeom prst="rect">
            <a:avLst/>
          </a:prstGeom>
          <a:solidFill>
            <a:schemeClr val="bg1">
              <a:alpha val="0"/>
            </a:schemeClr>
          </a:solidFill>
        </p:spPr>
      </p:pic>
      <p:sp>
        <p:nvSpPr>
          <p:cNvPr id="5" name="Title 4">
            <a:extLst>
              <a:ext uri="{FF2B5EF4-FFF2-40B4-BE49-F238E27FC236}">
                <a16:creationId xmlns:a16="http://schemas.microsoft.com/office/drawing/2014/main" id="{89DF542F-DCF2-4B9F-BBFC-2B1D48CEB114}"/>
              </a:ext>
            </a:extLst>
          </p:cNvPr>
          <p:cNvSpPr>
            <a:spLocks noGrp="1"/>
          </p:cNvSpPr>
          <p:nvPr>
            <p:ph type="title"/>
          </p:nvPr>
        </p:nvSpPr>
        <p:spPr>
          <a:xfrm>
            <a:off x="1065213" y="4618482"/>
            <a:ext cx="10058400" cy="1609344"/>
          </a:xfrm>
        </p:spPr>
        <p:txBody>
          <a:bodyPr>
            <a:normAutofit fontScale="90000"/>
          </a:bodyPr>
          <a:lstStyle/>
          <a:p>
            <a:r>
              <a:rPr lang="en-US" dirty="0">
                <a:solidFill>
                  <a:schemeClr val="accent1">
                    <a:lumMod val="75000"/>
                  </a:schemeClr>
                </a:solidFill>
              </a:rPr>
              <a:t>“Trying to ensure the Patient receives the right care, by the right provider at the right place at the right time and at the right cost.” </a:t>
            </a:r>
            <a:r>
              <a:rPr lang="en-US" dirty="0">
                <a:solidFill>
                  <a:srgbClr val="FF0000"/>
                </a:solidFill>
              </a:rPr>
              <a:t/>
            </a:r>
            <a:br>
              <a:rPr lang="en-US" dirty="0">
                <a:solidFill>
                  <a:srgbClr val="FF0000"/>
                </a:solidFill>
              </a:rPr>
            </a:br>
            <a:endParaRPr lang="en-US" dirty="0"/>
          </a:p>
        </p:txBody>
      </p:sp>
    </p:spTree>
    <p:extLst>
      <p:ext uri="{BB962C8B-B14F-4D97-AF65-F5344CB8AC3E}">
        <p14:creationId xmlns:p14="http://schemas.microsoft.com/office/powerpoint/2010/main" val="3627639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5D84-D03F-4B86-96F4-EEB1E2C707F2}"/>
              </a:ext>
            </a:extLst>
          </p:cNvPr>
          <p:cNvSpPr>
            <a:spLocks noGrp="1"/>
          </p:cNvSpPr>
          <p:nvPr>
            <p:ph type="title"/>
          </p:nvPr>
        </p:nvSpPr>
        <p:spPr/>
        <p:txBody>
          <a:bodyPr/>
          <a:lstStyle/>
          <a:p>
            <a:r>
              <a:rPr lang="en-US" dirty="0"/>
              <a:t>Lets think of the Patient </a:t>
            </a:r>
          </a:p>
        </p:txBody>
      </p:sp>
      <p:pic>
        <p:nvPicPr>
          <p:cNvPr id="9" name="Content Placeholder 8">
            <a:extLst>
              <a:ext uri="{FF2B5EF4-FFF2-40B4-BE49-F238E27FC236}">
                <a16:creationId xmlns:a16="http://schemas.microsoft.com/office/drawing/2014/main" id="{3DFFA466-0C1D-4188-A5DC-8ED9D7ECE5AA}"/>
              </a:ext>
            </a:extLst>
          </p:cNvPr>
          <p:cNvPicPr>
            <a:picLocks noGrp="1" noChangeAspect="1"/>
          </p:cNvPicPr>
          <p:nvPr>
            <p:ph idx="1"/>
          </p:nvPr>
        </p:nvPicPr>
        <p:blipFill>
          <a:blip r:embed="rId2"/>
          <a:stretch>
            <a:fillRect/>
          </a:stretch>
        </p:blipFill>
        <p:spPr>
          <a:xfrm>
            <a:off x="441960" y="779991"/>
            <a:ext cx="3200399" cy="5153185"/>
          </a:xfrm>
          <a:prstGeom prst="rect">
            <a:avLst/>
          </a:prstGeom>
        </p:spPr>
      </p:pic>
      <p:sp>
        <p:nvSpPr>
          <p:cNvPr id="4" name="Text Placeholder 3">
            <a:extLst>
              <a:ext uri="{FF2B5EF4-FFF2-40B4-BE49-F238E27FC236}">
                <a16:creationId xmlns:a16="http://schemas.microsoft.com/office/drawing/2014/main" id="{109C1093-4460-4284-A734-7BC35B2692B5}"/>
              </a:ext>
            </a:extLst>
          </p:cNvPr>
          <p:cNvSpPr>
            <a:spLocks noGrp="1"/>
          </p:cNvSpPr>
          <p:nvPr>
            <p:ph type="body" sz="half" idx="2"/>
          </p:nvPr>
        </p:nvSpPr>
        <p:spPr/>
        <p:txBody>
          <a:bodyPr/>
          <a:lstStyle/>
          <a:p>
            <a:r>
              <a:rPr lang="en-US" dirty="0"/>
              <a:t>For this purpose with will assume EMS in the first contact with the health care for an individual. </a:t>
            </a:r>
          </a:p>
          <a:p>
            <a:endParaRPr lang="en-US" dirty="0"/>
          </a:p>
          <a:p>
            <a:endParaRPr lang="en-US" dirty="0"/>
          </a:p>
          <a:p>
            <a:endParaRPr lang="en-US" dirty="0"/>
          </a:p>
        </p:txBody>
      </p:sp>
    </p:spTree>
    <p:extLst>
      <p:ext uri="{BB962C8B-B14F-4D97-AF65-F5344CB8AC3E}">
        <p14:creationId xmlns:p14="http://schemas.microsoft.com/office/powerpoint/2010/main" val="406748661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TM03090434[[fn=Wood Type]]</Template>
  <TotalTime>852</TotalTime>
  <Words>1249</Words>
  <Application>Microsoft Office PowerPoint</Application>
  <PresentationFormat>Widescreen</PresentationFormat>
  <Paragraphs>189</Paragraphs>
  <Slides>40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Rockwell</vt:lpstr>
      <vt:lpstr>Rockwell Condensed</vt:lpstr>
      <vt:lpstr>Rockwell Extra Bold</vt:lpstr>
      <vt:lpstr>Wingdings</vt:lpstr>
      <vt:lpstr>Wood Type</vt:lpstr>
      <vt:lpstr>HUMAINS</vt:lpstr>
      <vt:lpstr>What is HUMAINS?</vt:lpstr>
      <vt:lpstr>30,000 Ft View</vt:lpstr>
      <vt:lpstr>Mission / Vision</vt:lpstr>
      <vt:lpstr>Goals of HUMAINS</vt:lpstr>
      <vt:lpstr>Players</vt:lpstr>
      <vt:lpstr>Covering the community</vt:lpstr>
      <vt:lpstr>“Trying to ensure the Patient receives the right care, by the right provider at the right place at the right time and at the right cost.”  </vt:lpstr>
      <vt:lpstr>Lets think of the Patient </vt:lpstr>
      <vt:lpstr>Lets think of the Patient </vt:lpstr>
      <vt:lpstr>Lets think of the Patient </vt:lpstr>
      <vt:lpstr>Lets think of the Patient </vt:lpstr>
      <vt:lpstr>Lets think of the Patient </vt:lpstr>
      <vt:lpstr>Lets think of the Patient </vt:lpstr>
      <vt:lpstr>Lets think of the Patient </vt:lpstr>
      <vt:lpstr>Lets think of the Patient </vt:lpstr>
      <vt:lpstr>Lets Practice Prevention </vt:lpstr>
      <vt:lpstr>Lets look at where…</vt:lpstr>
      <vt:lpstr>Lets look where…</vt:lpstr>
      <vt:lpstr>Lets look where…</vt:lpstr>
      <vt:lpstr>Lets look where…</vt:lpstr>
      <vt:lpstr>Data, Data, Data…</vt:lpstr>
      <vt:lpstr>PowerPoint Presentation</vt:lpstr>
      <vt:lpstr>PowerPoint Presentation</vt:lpstr>
      <vt:lpstr>Why is this important?</vt:lpstr>
      <vt:lpstr>The whole system is Taxed</vt:lpstr>
      <vt:lpstr>Brings all the players together</vt:lpstr>
      <vt:lpstr>Allows for better navigation</vt:lpstr>
      <vt:lpstr>Streamline the system</vt:lpstr>
      <vt:lpstr>So where are we now?</vt:lpstr>
      <vt:lpstr>Flow of the program</vt:lpstr>
      <vt:lpstr>Slowly enrolling Pt’s</vt:lpstr>
      <vt:lpstr>Working out the kinks…</vt:lpstr>
      <vt:lpstr>5 E’s</vt:lpstr>
      <vt:lpstr>Strategic plan Finalization…</vt:lpstr>
      <vt:lpstr>Signed off by each agency</vt:lpstr>
      <vt:lpstr>Vetted by legal </vt:lpstr>
      <vt:lpstr>Go Live ?</vt:lpstr>
      <vt:lpstr>FUTURE Ideas</vt:lpstr>
      <vt:lpstr>FUTURE Ideas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HUMAINS</dc:title>
  <dc:creator>Titus Castens</dc:creator>
  <cp:lastModifiedBy>Ivey, Putnam (VDH)</cp:lastModifiedBy>
  <cp:revision>89</cp:revision>
  <dcterms:created xsi:type="dcterms:W3CDTF">2019-01-31T14:15:00Z</dcterms:created>
  <dcterms:modified xsi:type="dcterms:W3CDTF">2019-02-22T18:24:37Z</dcterms:modified>
</cp:coreProperties>
</file>