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3"/>
  </p:notesMasterIdLst>
  <p:sldIdLst>
    <p:sldId id="267" r:id="rId3"/>
    <p:sldId id="266" r:id="rId4"/>
    <p:sldId id="264" r:id="rId5"/>
    <p:sldId id="269" r:id="rId6"/>
    <p:sldId id="270" r:id="rId7"/>
    <p:sldId id="271" r:id="rId8"/>
    <p:sldId id="274" r:id="rId9"/>
    <p:sldId id="275" r:id="rId10"/>
    <p:sldId id="277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75102" autoAdjust="0"/>
  </p:normalViewPr>
  <p:slideViewPr>
    <p:cSldViewPr snapToGrid="0">
      <p:cViewPr varScale="1">
        <p:scale>
          <a:sx n="51" d="100"/>
          <a:sy n="51" d="100"/>
        </p:scale>
        <p:origin x="12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&gt;65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CHS</c:v>
                </c:pt>
                <c:pt idx="1">
                  <c:v>MAPP</c:v>
                </c:pt>
                <c:pt idx="3">
                  <c:v>CHS</c:v>
                </c:pt>
                <c:pt idx="4">
                  <c:v>MAPP</c:v>
                </c:pt>
                <c:pt idx="6">
                  <c:v>CHS</c:v>
                </c:pt>
                <c:pt idx="7">
                  <c:v>MAPP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30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4-4A6A-AE12-61C8784BAB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50-65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CHS</c:v>
                </c:pt>
                <c:pt idx="1">
                  <c:v>MAPP</c:v>
                </c:pt>
                <c:pt idx="3">
                  <c:v>CHS</c:v>
                </c:pt>
                <c:pt idx="4">
                  <c:v>MAPP</c:v>
                </c:pt>
                <c:pt idx="6">
                  <c:v>CHS</c:v>
                </c:pt>
                <c:pt idx="7">
                  <c:v>MAPP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34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84-4A6A-AE12-61C8784BAB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35-49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CHS</c:v>
                </c:pt>
                <c:pt idx="1">
                  <c:v>MAPP</c:v>
                </c:pt>
                <c:pt idx="3">
                  <c:v>CHS</c:v>
                </c:pt>
                <c:pt idx="4">
                  <c:v>MAPP</c:v>
                </c:pt>
                <c:pt idx="6">
                  <c:v>CHS</c:v>
                </c:pt>
                <c:pt idx="7">
                  <c:v>MAPP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18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84-4A6A-AE12-61C8784BAB5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25-34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CHS</c:v>
                </c:pt>
                <c:pt idx="1">
                  <c:v>MAPP</c:v>
                </c:pt>
                <c:pt idx="3">
                  <c:v>CHS</c:v>
                </c:pt>
                <c:pt idx="4">
                  <c:v>MAPP</c:v>
                </c:pt>
                <c:pt idx="6">
                  <c:v>CHS</c:v>
                </c:pt>
                <c:pt idx="7">
                  <c:v>MAPP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11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84-4A6A-AE12-61C8784BAB5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18-24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CHS</c:v>
                </c:pt>
                <c:pt idx="1">
                  <c:v>MAPP</c:v>
                </c:pt>
                <c:pt idx="3">
                  <c:v>CHS</c:v>
                </c:pt>
                <c:pt idx="4">
                  <c:v>MAPP</c:v>
                </c:pt>
                <c:pt idx="6">
                  <c:v>CHS</c:v>
                </c:pt>
                <c:pt idx="7">
                  <c:v>MAPP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3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84-4A6A-AE12-61C8784BAB5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CHS</c:v>
                </c:pt>
                <c:pt idx="1">
                  <c:v>MAPP</c:v>
                </c:pt>
                <c:pt idx="3">
                  <c:v>CHS</c:v>
                </c:pt>
                <c:pt idx="4">
                  <c:v>MAPP</c:v>
                </c:pt>
                <c:pt idx="6">
                  <c:v>CHS</c:v>
                </c:pt>
                <c:pt idx="7">
                  <c:v>MAPP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3">
                  <c:v>35</c:v>
                </c:pt>
                <c:pt idx="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84-4A6A-AE12-61C8784BAB5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CHS</c:v>
                </c:pt>
                <c:pt idx="1">
                  <c:v>MAPP</c:v>
                </c:pt>
                <c:pt idx="3">
                  <c:v>CHS</c:v>
                </c:pt>
                <c:pt idx="4">
                  <c:v>MAPP</c:v>
                </c:pt>
                <c:pt idx="6">
                  <c:v>CHS</c:v>
                </c:pt>
                <c:pt idx="7">
                  <c:v>MAPP</c:v>
                </c:pt>
              </c:strCache>
            </c:strRef>
          </c:cat>
          <c:val>
            <c:numRef>
              <c:f>Sheet1!$H$2:$H$9</c:f>
              <c:numCache>
                <c:formatCode>General</c:formatCode>
                <c:ptCount val="8"/>
                <c:pt idx="3">
                  <c:v>58</c:v>
                </c:pt>
                <c:pt idx="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84-4A6A-AE12-61C8784BAB54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CHS</c:v>
                </c:pt>
                <c:pt idx="1">
                  <c:v>MAPP</c:v>
                </c:pt>
                <c:pt idx="3">
                  <c:v>CHS</c:v>
                </c:pt>
                <c:pt idx="4">
                  <c:v>MAPP</c:v>
                </c:pt>
                <c:pt idx="6">
                  <c:v>CHS</c:v>
                </c:pt>
                <c:pt idx="7">
                  <c:v>MAPP</c:v>
                </c:pt>
              </c:strCache>
            </c:strRef>
          </c:cat>
          <c:val>
            <c:numRef>
              <c:f>Sheet1!$I$2:$I$9</c:f>
              <c:numCache>
                <c:formatCode>General</c:formatCode>
                <c:ptCount val="8"/>
                <c:pt idx="6">
                  <c:v>9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84-4A6A-AE12-61C8784BAB54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CHS</c:v>
                </c:pt>
                <c:pt idx="1">
                  <c:v>MAPP</c:v>
                </c:pt>
                <c:pt idx="3">
                  <c:v>CHS</c:v>
                </c:pt>
                <c:pt idx="4">
                  <c:v>MAPP</c:v>
                </c:pt>
                <c:pt idx="6">
                  <c:v>CHS</c:v>
                </c:pt>
                <c:pt idx="7">
                  <c:v>MAPP</c:v>
                </c:pt>
              </c:strCache>
            </c:strRef>
          </c:cat>
          <c:val>
            <c:numRef>
              <c:f>Sheet1!$J$2:$J$9</c:f>
              <c:numCache>
                <c:formatCode>General</c:formatCode>
                <c:ptCount val="8"/>
                <c:pt idx="6">
                  <c:v>78</c:v>
                </c:pt>
                <c:pt idx="7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84-4A6A-AE12-61C8784BAB54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Hispanic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CHS</c:v>
                </c:pt>
                <c:pt idx="1">
                  <c:v>MAPP</c:v>
                </c:pt>
                <c:pt idx="3">
                  <c:v>CHS</c:v>
                </c:pt>
                <c:pt idx="4">
                  <c:v>MAPP</c:v>
                </c:pt>
                <c:pt idx="6">
                  <c:v>CHS</c:v>
                </c:pt>
                <c:pt idx="7">
                  <c:v>MAPP</c:v>
                </c:pt>
              </c:strCache>
            </c:strRef>
          </c:cat>
          <c:val>
            <c:numRef>
              <c:f>Sheet1!$K$2:$K$9</c:f>
              <c:numCache>
                <c:formatCode>General</c:formatCode>
                <c:ptCount val="8"/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884-4A6A-AE12-61C8784BAB54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CHS</c:v>
                </c:pt>
                <c:pt idx="1">
                  <c:v>MAPP</c:v>
                </c:pt>
                <c:pt idx="3">
                  <c:v>CHS</c:v>
                </c:pt>
                <c:pt idx="4">
                  <c:v>MAPP</c:v>
                </c:pt>
                <c:pt idx="6">
                  <c:v>CHS</c:v>
                </c:pt>
                <c:pt idx="7">
                  <c:v>MAPP</c:v>
                </c:pt>
              </c:strCache>
            </c:strRef>
          </c:cat>
          <c:val>
            <c:numRef>
              <c:f>Sheet1!$L$2:$L$9</c:f>
              <c:numCache>
                <c:formatCode>General</c:formatCode>
                <c:ptCount val="8"/>
                <c:pt idx="6">
                  <c:v>3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84-4A6A-AE12-61C8784BA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383480496"/>
        <c:axId val="383477872"/>
      </c:barChart>
      <c:catAx>
        <c:axId val="38348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477872"/>
        <c:crosses val="autoZero"/>
        <c:auto val="1"/>
        <c:lblAlgn val="ctr"/>
        <c:lblOffset val="100"/>
        <c:noMultiLvlLbl val="0"/>
      </c:catAx>
      <c:valAx>
        <c:axId val="38347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48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168466157639385"/>
          <c:y val="0.89848193272409005"/>
          <c:w val="0.69663057742782153"/>
          <c:h val="0.101518067275909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General: E, VG, G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5"/>
                <c:pt idx="0">
                  <c:v>CHS</c:v>
                </c:pt>
                <c:pt idx="1">
                  <c:v>BRFSS</c:v>
                </c:pt>
                <c:pt idx="3">
                  <c:v>CHS</c:v>
                </c:pt>
                <c:pt idx="4">
                  <c:v>BRFSS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85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98-4E96-B2B5-E3EFDC4480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General: F, P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5"/>
                <c:pt idx="0">
                  <c:v>CHS</c:v>
                </c:pt>
                <c:pt idx="1">
                  <c:v>BRFSS</c:v>
                </c:pt>
                <c:pt idx="3">
                  <c:v>CHS</c:v>
                </c:pt>
                <c:pt idx="4">
                  <c:v>BRFSS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14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98-4E96-B2B5-E3EFDC4480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Tob-yes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5"/>
                <c:pt idx="0">
                  <c:v>CHS</c:v>
                </c:pt>
                <c:pt idx="1">
                  <c:v>BRFSS</c:v>
                </c:pt>
                <c:pt idx="3">
                  <c:v>CHS</c:v>
                </c:pt>
                <c:pt idx="4">
                  <c:v>BRFSS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13.8</c:v>
                </c:pt>
                <c:pt idx="4">
                  <c:v>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98-4E96-B2B5-E3EFDC44806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Tob-no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Sheet1!$A$2:$A$7</c:f>
              <c:strCache>
                <c:ptCount val="5"/>
                <c:pt idx="0">
                  <c:v>CHS</c:v>
                </c:pt>
                <c:pt idx="1">
                  <c:v>BRFSS</c:v>
                </c:pt>
                <c:pt idx="3">
                  <c:v>CHS</c:v>
                </c:pt>
                <c:pt idx="4">
                  <c:v>BRFSS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86.2</c:v>
                </c:pt>
                <c:pt idx="4">
                  <c:v>69.3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98-4E96-B2B5-E3EFDC448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57463992"/>
        <c:axId val="457463336"/>
      </c:barChart>
      <c:catAx>
        <c:axId val="45746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463336"/>
        <c:crosses val="autoZero"/>
        <c:auto val="1"/>
        <c:lblAlgn val="ctr"/>
        <c:lblOffset val="100"/>
        <c:noMultiLvlLbl val="0"/>
      </c:catAx>
      <c:valAx>
        <c:axId val="457463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463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01287053753422"/>
          <c:y val="0"/>
          <c:w val="0.71643912354994999"/>
          <c:h val="0.9638416893434348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Length in community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33-4781-B51E-9BA404B350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933-4781-B51E-9BA404B350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33-4781-B51E-9BA404B350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933-4781-B51E-9BA404B350F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33-4781-B51E-9BA404B350F9}"/>
              </c:ext>
            </c:extLst>
          </c:dPt>
          <c:dLbls>
            <c:dLbl>
              <c:idx val="0"/>
              <c:layout>
                <c:manualLayout>
                  <c:x val="-0.21175913292345075"/>
                  <c:y val="0.233111812206047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5142643-4D62-4987-BA43-C66EAD42CC46}" type="CATEGORYNAME">
                      <a:rPr lang="en-US" sz="1400" b="1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400" b="1" baseline="0" dirty="0" smtClean="0">
                        <a:solidFill>
                          <a:schemeClr val="bg1"/>
                        </a:solidFill>
                      </a:rPr>
                      <a:t>, 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fld id="{49AE54E1-2C8A-4BF5-9333-1F54C7C4D6DD}" type="PERCENTAGE">
                      <a:rPr lang="en-US" sz="1400" b="1" baseline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33096915896404"/>
                      <c:h val="0.148720890375023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933-4781-B51E-9BA404B350F9}"/>
                </c:ext>
              </c:extLst>
            </c:dLbl>
            <c:dLbl>
              <c:idx val="1"/>
              <c:layout>
                <c:manualLayout>
                  <c:x val="-0.20296965606462725"/>
                  <c:y val="-0.2288336562878189"/>
                </c:manualLayout>
              </c:layout>
              <c:tx>
                <c:rich>
                  <a:bodyPr/>
                  <a:lstStyle/>
                  <a:p>
                    <a:fld id="{FACA6ABC-E071-4E24-A16B-79451CF821B8}" type="CATEGORYNAME">
                      <a:rPr lang="en-US" sz="1400" b="1" smtClean="0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sz="1400" b="1" baseline="0" dirty="0" smtClean="0">
                        <a:solidFill>
                          <a:schemeClr val="bg1"/>
                        </a:solidFill>
                      </a:rPr>
                      <a:t>, </a:t>
                    </a:r>
                    <a:fld id="{5550168C-917B-4433-9D49-38C015D7CA23}" type="PERCENTAGE">
                      <a:rPr lang="en-US" sz="1400" b="1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sz="1400" b="1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933-4781-B51E-9BA404B350F9}"/>
                </c:ext>
              </c:extLst>
            </c:dLbl>
            <c:dLbl>
              <c:idx val="2"/>
              <c:layout>
                <c:manualLayout>
                  <c:x val="0.1635002502835623"/>
                  <c:y val="-0.20098751786742777"/>
                </c:manualLayout>
              </c:layout>
              <c:tx>
                <c:rich>
                  <a:bodyPr/>
                  <a:lstStyle/>
                  <a:p>
                    <a:fld id="{EFFDDD56-7C93-457B-BA33-734F9304B0CD}" type="CATEGORYNAME">
                      <a:rPr lang="en-US" sz="1400" b="1" smtClean="0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sz="1400" b="1" baseline="0" dirty="0" smtClean="0">
                        <a:solidFill>
                          <a:schemeClr val="bg1"/>
                        </a:solidFill>
                      </a:rPr>
                      <a:t>, </a:t>
                    </a:r>
                  </a:p>
                  <a:p>
                    <a:fld id="{71D13C2A-CAE5-44B7-B493-85835D5CC3B9}" type="PERCENTAGE">
                      <a:rPr lang="en-US" sz="1400" b="1" baseline="0" smtClean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933-4781-B51E-9BA404B350F9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D10CCC-CA1C-4567-BCE1-D725418D330A}" type="CATEGORYNAME">
                      <a:rPr lang="en-US" sz="1400" b="1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400" b="1" baseline="0" dirty="0" smtClean="0">
                        <a:solidFill>
                          <a:schemeClr val="bg1"/>
                        </a:solidFill>
                      </a:rPr>
                      <a:t>, 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fld id="{7F4A5288-082A-4484-A285-268C405E8759}" type="PERCENTAGE">
                      <a:rPr lang="en-US" sz="1400" b="1" baseline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73471883657663"/>
                      <c:h val="0.18434638442543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933-4781-B51E-9BA404B350F9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0E52673-C96C-4A32-9F72-FF260A011AE5}" type="CATEGORYNAME">
                      <a:rPr lang="en-US" sz="1400" b="1" smtClean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400" b="1" baseline="0" dirty="0" smtClean="0">
                        <a:solidFill>
                          <a:schemeClr val="bg1"/>
                        </a:solidFill>
                      </a:rPr>
                      <a:t>,</a:t>
                    </a:r>
                  </a:p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en-US" sz="1400" b="1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fld id="{884F7D95-0F77-424B-AF0C-1DCD800B4844}" type="PERCENTAGE">
                      <a:rPr lang="en-US" sz="1400" b="1" baseline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400" b="1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933-4781-B51E-9BA404B350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&lt; 5 years</c:v>
                </c:pt>
                <c:pt idx="1">
                  <c:v>5 yrs to 14</c:v>
                </c:pt>
                <c:pt idx="2">
                  <c:v>15 yrs to 24</c:v>
                </c:pt>
                <c:pt idx="3">
                  <c:v>25 yrs but not all life</c:v>
                </c:pt>
                <c:pt idx="4">
                  <c:v>All life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18</c:v>
                </c:pt>
                <c:pt idx="3">
                  <c:v>21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3-4781-B51E-9BA404B35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1F7A8-48F8-4287-AF54-1A7066D4F53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99699-E39A-41ED-9D9C-D97D001BDA29}">
      <dgm:prSet custT="1"/>
      <dgm:spPr/>
      <dgm:t>
        <a:bodyPr/>
        <a:lstStyle/>
        <a:p>
          <a:pPr rtl="0"/>
          <a:r>
            <a:rPr lang="en-US" sz="2100" dirty="0" smtClean="0"/>
            <a:t>Food did not last and no money to buy more* </a:t>
          </a:r>
        </a:p>
        <a:p>
          <a:pPr rtl="0"/>
          <a:r>
            <a:rPr lang="en-US" sz="3600" b="1" dirty="0" smtClean="0"/>
            <a:t>13%</a:t>
          </a:r>
          <a:endParaRPr lang="en-US" sz="3600" b="1" dirty="0"/>
        </a:p>
      </dgm:t>
    </dgm:pt>
    <dgm:pt modelId="{9D1F525B-F4ED-4EBC-904D-F5A718B47983}" type="parTrans" cxnId="{6B21482F-D8B5-4534-9C2C-68D01390EAEC}">
      <dgm:prSet/>
      <dgm:spPr/>
      <dgm:t>
        <a:bodyPr/>
        <a:lstStyle/>
        <a:p>
          <a:endParaRPr lang="en-US"/>
        </a:p>
      </dgm:t>
    </dgm:pt>
    <dgm:pt modelId="{25569E5A-8B06-447E-889C-52B5AFE75416}" type="sibTrans" cxnId="{6B21482F-D8B5-4534-9C2C-68D01390EAEC}">
      <dgm:prSet/>
      <dgm:spPr/>
      <dgm:t>
        <a:bodyPr/>
        <a:lstStyle/>
        <a:p>
          <a:endParaRPr lang="en-US"/>
        </a:p>
      </dgm:t>
    </dgm:pt>
    <dgm:pt modelId="{4CE06263-D470-44E2-A870-62516F157646}">
      <dgm:prSet custT="1"/>
      <dgm:spPr/>
      <dgm:t>
        <a:bodyPr/>
        <a:lstStyle/>
        <a:p>
          <a:pPr rtl="0"/>
          <a:r>
            <a:rPr lang="en-US" sz="2100" dirty="0" smtClean="0"/>
            <a:t>Could not afford to eat balanced meals*</a:t>
          </a:r>
        </a:p>
        <a:p>
          <a:pPr rtl="0"/>
          <a:r>
            <a:rPr lang="en-US" sz="3600" b="1" dirty="0" smtClean="0"/>
            <a:t>16%</a:t>
          </a:r>
          <a:endParaRPr lang="en-US" sz="3600" b="1" dirty="0"/>
        </a:p>
      </dgm:t>
    </dgm:pt>
    <dgm:pt modelId="{D8B322F6-362E-4D2B-80E3-264F369DC11F}" type="parTrans" cxnId="{77155B2D-D497-4680-B1EA-923497A0D7E5}">
      <dgm:prSet/>
      <dgm:spPr/>
      <dgm:t>
        <a:bodyPr/>
        <a:lstStyle/>
        <a:p>
          <a:endParaRPr lang="en-US"/>
        </a:p>
      </dgm:t>
    </dgm:pt>
    <dgm:pt modelId="{355421A4-F3C0-459B-A369-5B5936DC8E00}" type="sibTrans" cxnId="{77155B2D-D497-4680-B1EA-923497A0D7E5}">
      <dgm:prSet/>
      <dgm:spPr/>
      <dgm:t>
        <a:bodyPr/>
        <a:lstStyle/>
        <a:p>
          <a:endParaRPr lang="en-US"/>
        </a:p>
      </dgm:t>
    </dgm:pt>
    <dgm:pt modelId="{907904CE-DBA5-487D-8A9B-489D7CEB843D}">
      <dgm:prSet custT="1"/>
      <dgm:spPr/>
      <dgm:t>
        <a:bodyPr/>
        <a:lstStyle/>
        <a:p>
          <a:pPr rtl="0"/>
          <a:r>
            <a:rPr lang="en-US" sz="2100" dirty="0" smtClean="0"/>
            <a:t>Eat less than they should because there wasn’t money for food**</a:t>
          </a:r>
        </a:p>
        <a:p>
          <a:pPr rtl="0"/>
          <a:r>
            <a:rPr lang="en-US" sz="3600" b="1" dirty="0" smtClean="0"/>
            <a:t>7%</a:t>
          </a:r>
          <a:endParaRPr lang="en-US" sz="3600" b="1" dirty="0"/>
        </a:p>
      </dgm:t>
    </dgm:pt>
    <dgm:pt modelId="{F8F84FAB-5397-486A-8403-286E0B257CBF}" type="parTrans" cxnId="{C49C3490-C3EE-41A3-ACC8-E5E9E566D8EF}">
      <dgm:prSet/>
      <dgm:spPr/>
      <dgm:t>
        <a:bodyPr/>
        <a:lstStyle/>
        <a:p>
          <a:endParaRPr lang="en-US"/>
        </a:p>
      </dgm:t>
    </dgm:pt>
    <dgm:pt modelId="{3F38BE1E-CA9B-4E9D-AC3E-A6610A5406CF}" type="sibTrans" cxnId="{C49C3490-C3EE-41A3-ACC8-E5E9E566D8EF}">
      <dgm:prSet/>
      <dgm:spPr/>
      <dgm:t>
        <a:bodyPr/>
        <a:lstStyle/>
        <a:p>
          <a:endParaRPr lang="en-US"/>
        </a:p>
      </dgm:t>
    </dgm:pt>
    <dgm:pt modelId="{F41EF9D9-ED8C-4D56-B2DF-8E51F0B2098F}">
      <dgm:prSet custT="1"/>
      <dgm:spPr/>
      <dgm:t>
        <a:bodyPr/>
        <a:lstStyle/>
        <a:p>
          <a:pPr rtl="0"/>
          <a:r>
            <a:rPr lang="en-US" sz="2200" dirty="0" smtClean="0"/>
            <a:t>Anyone hungry but did not eat because no money for food**</a:t>
          </a:r>
        </a:p>
        <a:p>
          <a:pPr rtl="0"/>
          <a:r>
            <a:rPr lang="en-US" sz="3600" b="1" dirty="0" smtClean="0"/>
            <a:t> 5%</a:t>
          </a:r>
          <a:endParaRPr lang="en-US" sz="3600" b="1" dirty="0"/>
        </a:p>
      </dgm:t>
    </dgm:pt>
    <dgm:pt modelId="{93CA4C65-7CB0-441C-9FDF-5D47A99B3381}" type="parTrans" cxnId="{136A06A9-568A-4CF1-83B8-2212F05C3E40}">
      <dgm:prSet/>
      <dgm:spPr/>
      <dgm:t>
        <a:bodyPr/>
        <a:lstStyle/>
        <a:p>
          <a:endParaRPr lang="en-US"/>
        </a:p>
      </dgm:t>
    </dgm:pt>
    <dgm:pt modelId="{435E332A-260E-4C5F-B487-9ABB986EDDDE}" type="sibTrans" cxnId="{136A06A9-568A-4CF1-83B8-2212F05C3E40}">
      <dgm:prSet/>
      <dgm:spPr/>
      <dgm:t>
        <a:bodyPr/>
        <a:lstStyle/>
        <a:p>
          <a:endParaRPr lang="en-US"/>
        </a:p>
      </dgm:t>
    </dgm:pt>
    <dgm:pt modelId="{8634F003-004F-446C-936C-54B623844172}" type="pres">
      <dgm:prSet presAssocID="{B311F7A8-48F8-4287-AF54-1A7066D4F53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F7E971-1902-4092-B5B3-76EE09494526}" type="pres">
      <dgm:prSet presAssocID="{B311F7A8-48F8-4287-AF54-1A7066D4F535}" presName="diamond" presStyleLbl="bgShp" presStyleIdx="0" presStyleCnt="1"/>
      <dgm:spPr/>
    </dgm:pt>
    <dgm:pt modelId="{B15E85BE-99CD-4B70-9362-F63B273F3A76}" type="pres">
      <dgm:prSet presAssocID="{B311F7A8-48F8-4287-AF54-1A7066D4F53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C7215-97AF-4AC1-BA44-D713E263A5F4}" type="pres">
      <dgm:prSet presAssocID="{B311F7A8-48F8-4287-AF54-1A7066D4F53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4A878-6927-458B-A51A-C1BD15503CA0}" type="pres">
      <dgm:prSet presAssocID="{B311F7A8-48F8-4287-AF54-1A7066D4F53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859E8-5C81-481A-AC29-ADFA75B2F3C3}" type="pres">
      <dgm:prSet presAssocID="{B311F7A8-48F8-4287-AF54-1A7066D4F53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F62A8C-1169-4CE7-9F75-F01F9E7EEB56}" type="presOf" srcId="{EAC99699-E39A-41ED-9D9C-D97D001BDA29}" destId="{B15E85BE-99CD-4B70-9362-F63B273F3A76}" srcOrd="0" destOrd="0" presId="urn:microsoft.com/office/officeart/2005/8/layout/matrix3"/>
    <dgm:cxn modelId="{7B37BAD1-E14D-47A5-8D50-AD5CC4ADADBF}" type="presOf" srcId="{B311F7A8-48F8-4287-AF54-1A7066D4F535}" destId="{8634F003-004F-446C-936C-54B623844172}" srcOrd="0" destOrd="0" presId="urn:microsoft.com/office/officeart/2005/8/layout/matrix3"/>
    <dgm:cxn modelId="{F8FD692B-3D32-4462-8EFE-77F4F6A2A1C4}" type="presOf" srcId="{F41EF9D9-ED8C-4D56-B2DF-8E51F0B2098F}" destId="{BB4859E8-5C81-481A-AC29-ADFA75B2F3C3}" srcOrd="0" destOrd="0" presId="urn:microsoft.com/office/officeart/2005/8/layout/matrix3"/>
    <dgm:cxn modelId="{77155B2D-D497-4680-B1EA-923497A0D7E5}" srcId="{B311F7A8-48F8-4287-AF54-1A7066D4F535}" destId="{4CE06263-D470-44E2-A870-62516F157646}" srcOrd="1" destOrd="0" parTransId="{D8B322F6-362E-4D2B-80E3-264F369DC11F}" sibTransId="{355421A4-F3C0-459B-A369-5B5936DC8E00}"/>
    <dgm:cxn modelId="{E24B9E8A-5441-4EFA-A869-26A89F0EC67B}" type="presOf" srcId="{4CE06263-D470-44E2-A870-62516F157646}" destId="{410C7215-97AF-4AC1-BA44-D713E263A5F4}" srcOrd="0" destOrd="0" presId="urn:microsoft.com/office/officeart/2005/8/layout/matrix3"/>
    <dgm:cxn modelId="{59296A43-1200-4517-88A1-D7252CB09C84}" type="presOf" srcId="{907904CE-DBA5-487D-8A9B-489D7CEB843D}" destId="{2D24A878-6927-458B-A51A-C1BD15503CA0}" srcOrd="0" destOrd="0" presId="urn:microsoft.com/office/officeart/2005/8/layout/matrix3"/>
    <dgm:cxn modelId="{6B21482F-D8B5-4534-9C2C-68D01390EAEC}" srcId="{B311F7A8-48F8-4287-AF54-1A7066D4F535}" destId="{EAC99699-E39A-41ED-9D9C-D97D001BDA29}" srcOrd="0" destOrd="0" parTransId="{9D1F525B-F4ED-4EBC-904D-F5A718B47983}" sibTransId="{25569E5A-8B06-447E-889C-52B5AFE75416}"/>
    <dgm:cxn modelId="{136A06A9-568A-4CF1-83B8-2212F05C3E40}" srcId="{B311F7A8-48F8-4287-AF54-1A7066D4F535}" destId="{F41EF9D9-ED8C-4D56-B2DF-8E51F0B2098F}" srcOrd="3" destOrd="0" parTransId="{93CA4C65-7CB0-441C-9FDF-5D47A99B3381}" sibTransId="{435E332A-260E-4C5F-B487-9ABB986EDDDE}"/>
    <dgm:cxn modelId="{C49C3490-C3EE-41A3-ACC8-E5E9E566D8EF}" srcId="{B311F7A8-48F8-4287-AF54-1A7066D4F535}" destId="{907904CE-DBA5-487D-8A9B-489D7CEB843D}" srcOrd="2" destOrd="0" parTransId="{F8F84FAB-5397-486A-8403-286E0B257CBF}" sibTransId="{3F38BE1E-CA9B-4E9D-AC3E-A6610A5406CF}"/>
    <dgm:cxn modelId="{E47170E8-6ACB-423F-9313-3CA1595F2688}" type="presParOf" srcId="{8634F003-004F-446C-936C-54B623844172}" destId="{26F7E971-1902-4092-B5B3-76EE09494526}" srcOrd="0" destOrd="0" presId="urn:microsoft.com/office/officeart/2005/8/layout/matrix3"/>
    <dgm:cxn modelId="{86B871B3-30F3-4EE2-A1CB-D77E0E290993}" type="presParOf" srcId="{8634F003-004F-446C-936C-54B623844172}" destId="{B15E85BE-99CD-4B70-9362-F63B273F3A76}" srcOrd="1" destOrd="0" presId="urn:microsoft.com/office/officeart/2005/8/layout/matrix3"/>
    <dgm:cxn modelId="{0F341ADC-A1AF-4D32-99D0-DDA169078B05}" type="presParOf" srcId="{8634F003-004F-446C-936C-54B623844172}" destId="{410C7215-97AF-4AC1-BA44-D713E263A5F4}" srcOrd="2" destOrd="0" presId="urn:microsoft.com/office/officeart/2005/8/layout/matrix3"/>
    <dgm:cxn modelId="{E411100A-B3B9-4CFB-A849-95E45A8D51FA}" type="presParOf" srcId="{8634F003-004F-446C-936C-54B623844172}" destId="{2D24A878-6927-458B-A51A-C1BD15503CA0}" srcOrd="3" destOrd="0" presId="urn:microsoft.com/office/officeart/2005/8/layout/matrix3"/>
    <dgm:cxn modelId="{1FDAE085-D8C6-4541-AE3F-4D9C07506079}" type="presParOf" srcId="{8634F003-004F-446C-936C-54B623844172}" destId="{BB4859E8-5C81-481A-AC29-ADFA75B2F3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7E971-1902-4092-B5B3-76EE09494526}">
      <dsp:nvSpPr>
        <dsp:cNvPr id="0" name=""/>
        <dsp:cNvSpPr/>
      </dsp:nvSpPr>
      <dsp:spPr>
        <a:xfrm>
          <a:off x="1118885" y="0"/>
          <a:ext cx="6285053" cy="628505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E85BE-99CD-4B70-9362-F63B273F3A76}">
      <dsp:nvSpPr>
        <dsp:cNvPr id="0" name=""/>
        <dsp:cNvSpPr/>
      </dsp:nvSpPr>
      <dsp:spPr>
        <a:xfrm>
          <a:off x="1715965" y="597080"/>
          <a:ext cx="2451170" cy="2451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Food did not last and no money to buy more* 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13%</a:t>
          </a:r>
          <a:endParaRPr lang="en-US" sz="3600" b="1" kern="1200" dirty="0"/>
        </a:p>
      </dsp:txBody>
      <dsp:txXfrm>
        <a:off x="1835621" y="716736"/>
        <a:ext cx="2211858" cy="2211858"/>
      </dsp:txXfrm>
    </dsp:sp>
    <dsp:sp modelId="{410C7215-97AF-4AC1-BA44-D713E263A5F4}">
      <dsp:nvSpPr>
        <dsp:cNvPr id="0" name=""/>
        <dsp:cNvSpPr/>
      </dsp:nvSpPr>
      <dsp:spPr>
        <a:xfrm>
          <a:off x="4355687" y="597080"/>
          <a:ext cx="2451170" cy="2451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Could not afford to eat balanced meals*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16%</a:t>
          </a:r>
          <a:endParaRPr lang="en-US" sz="3600" b="1" kern="1200" dirty="0"/>
        </a:p>
      </dsp:txBody>
      <dsp:txXfrm>
        <a:off x="4475343" y="716736"/>
        <a:ext cx="2211858" cy="2211858"/>
      </dsp:txXfrm>
    </dsp:sp>
    <dsp:sp modelId="{2D24A878-6927-458B-A51A-C1BD15503CA0}">
      <dsp:nvSpPr>
        <dsp:cNvPr id="0" name=""/>
        <dsp:cNvSpPr/>
      </dsp:nvSpPr>
      <dsp:spPr>
        <a:xfrm>
          <a:off x="1715965" y="3236802"/>
          <a:ext cx="2451170" cy="2451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Eat less than they should because there wasn’t money for food**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7%</a:t>
          </a:r>
          <a:endParaRPr lang="en-US" sz="3600" b="1" kern="1200" dirty="0"/>
        </a:p>
      </dsp:txBody>
      <dsp:txXfrm>
        <a:off x="1835621" y="3356458"/>
        <a:ext cx="2211858" cy="2211858"/>
      </dsp:txXfrm>
    </dsp:sp>
    <dsp:sp modelId="{BB4859E8-5C81-481A-AC29-ADFA75B2F3C3}">
      <dsp:nvSpPr>
        <dsp:cNvPr id="0" name=""/>
        <dsp:cNvSpPr/>
      </dsp:nvSpPr>
      <dsp:spPr>
        <a:xfrm>
          <a:off x="4355687" y="3236802"/>
          <a:ext cx="2451170" cy="2451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Anyone hungry but did not eat because no money for food**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 5%</a:t>
          </a:r>
          <a:endParaRPr lang="en-US" sz="3600" b="1" kern="1200" dirty="0"/>
        </a:p>
      </dsp:txBody>
      <dsp:txXfrm>
        <a:off x="4475343" y="3356458"/>
        <a:ext cx="2211858" cy="2211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47838-5546-43A2-92D1-244C337E5A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24D68-01E4-46AE-A461-AAFE39913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6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873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combined the </a:t>
            </a:r>
            <a:r>
              <a:rPr lang="en-US" dirty="0" err="1" smtClean="0"/>
              <a:t>MAPP</a:t>
            </a:r>
            <a:r>
              <a:rPr lang="en-US" dirty="0" smtClean="0"/>
              <a:t> data to get the same age and race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24D68-01E4-46AE-A461-AAFE399137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9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BRFSS</a:t>
            </a:r>
            <a:r>
              <a:rPr lang="en-US" dirty="0" smtClean="0"/>
              <a:t> general health and tobacco data from 2014 – accessed here: http://www.vdh.virginia.gov/brfss/data/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24D68-01E4-46AE-A461-AAFE399137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58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Circle</a:t>
            </a:r>
            <a:r>
              <a:rPr lang="en-US" baseline="0" dirty="0" smtClean="0"/>
              <a:t> is the length of time in the community</a:t>
            </a:r>
          </a:p>
          <a:p>
            <a:r>
              <a:rPr lang="en-US" dirty="0" smtClean="0"/>
              <a:t>Community excellent place to live is sum of excellent and very good</a:t>
            </a:r>
          </a:p>
          <a:p>
            <a:r>
              <a:rPr lang="en-US" dirty="0" smtClean="0"/>
              <a:t>Important to</a:t>
            </a:r>
            <a:r>
              <a:rPr lang="en-US" baseline="0" dirty="0" smtClean="0"/>
              <a:t> live independently in home as you age extremely and very important</a:t>
            </a:r>
          </a:p>
          <a:p>
            <a:r>
              <a:rPr lang="en-US" baseline="0" dirty="0" smtClean="0"/>
              <a:t>Remain in community – extremely and very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24D68-01E4-46AE-A461-AAFE399137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31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Food did not last and no money to buy more – this is the sum of often</a:t>
            </a:r>
            <a:r>
              <a:rPr lang="en-US" baseline="0" dirty="0" smtClean="0"/>
              <a:t> and sometime true for </a:t>
            </a:r>
            <a:r>
              <a:rPr lang="en-US" baseline="0" dirty="0" err="1" smtClean="0"/>
              <a:t>TJH</a:t>
            </a:r>
            <a:endParaRPr lang="en-US" baseline="0" dirty="0" smtClean="0"/>
          </a:p>
          <a:p>
            <a:r>
              <a:rPr lang="en-US" baseline="0" dirty="0" smtClean="0"/>
              <a:t>Could not afford to eat balanced meals again often and sometimes for entire district</a:t>
            </a:r>
          </a:p>
          <a:p>
            <a:r>
              <a:rPr lang="en-US" baseline="0" dirty="0" smtClean="0"/>
              <a:t>Other two are yes/no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24D68-01E4-46AE-A461-AAFE399137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83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microsoft.com/office/2007/relationships/hdphoto" Target="../media/hdphoto2.wdp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99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9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20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 rot="8100000">
            <a:off x="2463973" y="2419424"/>
            <a:ext cx="163483" cy="163483"/>
          </a:xfrm>
          <a:prstGeom prst="teardrop">
            <a:avLst>
              <a:gd name="adj" fmla="val 100000"/>
            </a:avLst>
          </a:prstGeom>
          <a:solidFill>
            <a:srgbClr val="B4D899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1" name="Shape 71"/>
          <p:cNvSpPr/>
          <p:nvPr/>
        </p:nvSpPr>
        <p:spPr>
          <a:xfrm rot="8100000">
            <a:off x="11599932" y="2521024"/>
            <a:ext cx="163483" cy="16348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B4D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07" y="2718365"/>
            <a:ext cx="12249049" cy="42154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215" y="2923232"/>
            <a:ext cx="12299264" cy="406176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97300" y="4484567"/>
            <a:ext cx="7480400" cy="1546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r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1pPr>
            <a:lvl2pPr lvl="1" algn="r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2pPr>
            <a:lvl3pPr lvl="2" algn="r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3pPr>
            <a:lvl4pPr lvl="3" algn="r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4pPr>
            <a:lvl5pPr lvl="4" algn="r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5pPr>
            <a:lvl6pPr lvl="5" algn="r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6pPr>
            <a:lvl7pPr lvl="6" algn="r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7pPr>
            <a:lvl8pPr lvl="7" algn="r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8pPr>
            <a:lvl9pPr lvl="8" algn="r">
              <a:spcBef>
                <a:spcPts val="0"/>
              </a:spcBef>
              <a:buClr>
                <a:srgbClr val="FFFFFF"/>
              </a:buClr>
              <a:buSzPct val="100000"/>
              <a:defRPr sz="6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-63400" y="2718366"/>
            <a:ext cx="12306099" cy="857049"/>
            <a:chOff x="-42837" y="4443487"/>
            <a:chExt cx="9229574" cy="642787"/>
          </a:xfrm>
        </p:grpSpPr>
        <p:sp>
          <p:nvSpPr>
            <p:cNvPr id="43" name="Shape 43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4" name="Shape 44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5" name="Shape 45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6" name="Shape 46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7" name="Shape 47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8" name="Shape 48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9" name="Shape 49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0" name="Shape 50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1" name="Shape 51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2" name="Shape 52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3" name="Shape 53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4" name="Shape 54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5" name="Shape 55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6" name="Shape 56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7" name="Shape 57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8" name="Shape 58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9" name="Shape 59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0" name="Shape 60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1" name="Shape 61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2" name="Shape 62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3" name="Shape 63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4" name="Shape 64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5" name="Shape 65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6" name="Shape 66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7" name="Shape 67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</p:grpSp>
      <p:sp>
        <p:nvSpPr>
          <p:cNvPr id="36" name="Shape 36"/>
          <p:cNvSpPr/>
          <p:nvPr/>
        </p:nvSpPr>
        <p:spPr>
          <a:xfrm rot="8100000">
            <a:off x="8032907" y="2833187"/>
            <a:ext cx="163483" cy="16348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77A8A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7" name="Shape 37"/>
          <p:cNvSpPr/>
          <p:nvPr/>
        </p:nvSpPr>
        <p:spPr>
          <a:xfrm rot="8100000">
            <a:off x="9556907" y="2877653"/>
            <a:ext cx="163483" cy="163483"/>
          </a:xfrm>
          <a:prstGeom prst="teardrop">
            <a:avLst>
              <a:gd name="adj" fmla="val 100000"/>
            </a:avLst>
          </a:prstGeom>
          <a:solidFill>
            <a:srgbClr val="77A8AB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8" name="Shape 68"/>
          <p:cNvSpPr/>
          <p:nvPr/>
        </p:nvSpPr>
        <p:spPr>
          <a:xfrm>
            <a:off x="3968534" y="2899030"/>
            <a:ext cx="152799" cy="152799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9" name="Shape 69"/>
          <p:cNvSpPr/>
          <p:nvPr/>
        </p:nvSpPr>
        <p:spPr>
          <a:xfrm>
            <a:off x="1428534" y="3280030"/>
            <a:ext cx="152799" cy="152799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0" name="Shape 70"/>
          <p:cNvSpPr/>
          <p:nvPr/>
        </p:nvSpPr>
        <p:spPr>
          <a:xfrm>
            <a:off x="6508534" y="2805471"/>
            <a:ext cx="152799" cy="152799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38" name="Shape 38"/>
          <p:cNvGrpSpPr/>
          <p:nvPr userDrawn="1"/>
        </p:nvGrpSpPr>
        <p:grpSpPr>
          <a:xfrm>
            <a:off x="-31766" y="2734063"/>
            <a:ext cx="12223767" cy="793733"/>
            <a:chOff x="-9525" y="4462475"/>
            <a:chExt cx="9167825" cy="595300"/>
          </a:xfrm>
        </p:grpSpPr>
        <p:sp>
          <p:nvSpPr>
            <p:cNvPr id="39" name="Shape 39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0" t="0" r="0" b="0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</p:spPr>
        </p:sp>
        <p:sp>
          <p:nvSpPr>
            <p:cNvPr id="40" name="Shape 40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0" t="0" r="0" b="0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</p:spPr>
        </p:sp>
        <p:sp>
          <p:nvSpPr>
            <p:cNvPr id="41" name="Shape 41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0" t="0" r="0" b="0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</p:spPr>
        </p:sp>
      </p:grpSp>
    </p:spTree>
    <p:extLst>
      <p:ext uri="{BB962C8B-B14F-4D97-AF65-F5344CB8AC3E}">
        <p14:creationId xmlns:p14="http://schemas.microsoft.com/office/powerpoint/2010/main" val="1094315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Layou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 rot="8100000">
            <a:off x="2463973" y="2419424"/>
            <a:ext cx="163483" cy="163483"/>
          </a:xfrm>
          <a:prstGeom prst="teardrop">
            <a:avLst>
              <a:gd name="adj" fmla="val 100000"/>
            </a:avLst>
          </a:prstGeom>
          <a:solidFill>
            <a:srgbClr val="B4D899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1" name="Shape 71"/>
          <p:cNvSpPr/>
          <p:nvPr/>
        </p:nvSpPr>
        <p:spPr>
          <a:xfrm rot="8100000">
            <a:off x="11599932" y="2521024"/>
            <a:ext cx="163483" cy="16348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B4D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07" y="2718365"/>
            <a:ext cx="12249049" cy="42154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215" y="2923232"/>
            <a:ext cx="12299264" cy="40617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2" name="Shape 42"/>
          <p:cNvGrpSpPr/>
          <p:nvPr/>
        </p:nvGrpSpPr>
        <p:grpSpPr>
          <a:xfrm>
            <a:off x="-63400" y="2718366"/>
            <a:ext cx="12306099" cy="857049"/>
            <a:chOff x="-42837" y="4443487"/>
            <a:chExt cx="9229574" cy="642787"/>
          </a:xfrm>
        </p:grpSpPr>
        <p:sp>
          <p:nvSpPr>
            <p:cNvPr id="43" name="Shape 43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4" name="Shape 44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5" name="Shape 45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6" name="Shape 46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7" name="Shape 47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8" name="Shape 48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9" name="Shape 49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0" name="Shape 50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1" name="Shape 51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2" name="Shape 52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3" name="Shape 53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4" name="Shape 54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5" name="Shape 55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6" name="Shape 56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7" name="Shape 57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8" name="Shape 58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59" name="Shape 59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0" name="Shape 60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1" name="Shape 61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2" name="Shape 62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3" name="Shape 63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4" name="Shape 64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5" name="Shape 65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6" name="Shape 66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67" name="Shape 67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</p:grpSp>
      <p:sp>
        <p:nvSpPr>
          <p:cNvPr id="36" name="Shape 36"/>
          <p:cNvSpPr/>
          <p:nvPr/>
        </p:nvSpPr>
        <p:spPr>
          <a:xfrm rot="8100000">
            <a:off x="8032907" y="2833187"/>
            <a:ext cx="163483" cy="16348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77A8A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7" name="Shape 37"/>
          <p:cNvSpPr/>
          <p:nvPr/>
        </p:nvSpPr>
        <p:spPr>
          <a:xfrm rot="8100000">
            <a:off x="9556907" y="2877653"/>
            <a:ext cx="163483" cy="163483"/>
          </a:xfrm>
          <a:prstGeom prst="teardrop">
            <a:avLst>
              <a:gd name="adj" fmla="val 100000"/>
            </a:avLst>
          </a:prstGeom>
          <a:solidFill>
            <a:srgbClr val="77A8AB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8" name="Shape 68"/>
          <p:cNvSpPr/>
          <p:nvPr/>
        </p:nvSpPr>
        <p:spPr>
          <a:xfrm>
            <a:off x="3968534" y="2899030"/>
            <a:ext cx="152799" cy="152799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9" name="Shape 69"/>
          <p:cNvSpPr/>
          <p:nvPr/>
        </p:nvSpPr>
        <p:spPr>
          <a:xfrm>
            <a:off x="1428534" y="3280030"/>
            <a:ext cx="152799" cy="152799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0" name="Shape 70"/>
          <p:cNvSpPr/>
          <p:nvPr/>
        </p:nvSpPr>
        <p:spPr>
          <a:xfrm>
            <a:off x="6508534" y="2805471"/>
            <a:ext cx="152799" cy="152799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38" name="Shape 38"/>
          <p:cNvGrpSpPr/>
          <p:nvPr userDrawn="1"/>
        </p:nvGrpSpPr>
        <p:grpSpPr>
          <a:xfrm>
            <a:off x="-31766" y="2734063"/>
            <a:ext cx="12223767" cy="793733"/>
            <a:chOff x="-9525" y="4462475"/>
            <a:chExt cx="9167825" cy="595300"/>
          </a:xfrm>
        </p:grpSpPr>
        <p:sp>
          <p:nvSpPr>
            <p:cNvPr id="39" name="Shape 39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0" t="0" r="0" b="0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</p:spPr>
        </p:sp>
        <p:sp>
          <p:nvSpPr>
            <p:cNvPr id="40" name="Shape 40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0" t="0" r="0" b="0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</p:spPr>
        </p:sp>
        <p:sp>
          <p:nvSpPr>
            <p:cNvPr id="41" name="Shape 41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0" t="0" r="0" b="0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</p:spPr>
        </p:sp>
      </p:grpSp>
      <p:sp>
        <p:nvSpPr>
          <p:cNvPr id="73" name="Shape 113"/>
          <p:cNvSpPr txBox="1">
            <a:spLocks noGrp="1"/>
          </p:cNvSpPr>
          <p:nvPr>
            <p:ph type="ctrTitle"/>
          </p:nvPr>
        </p:nvSpPr>
        <p:spPr>
          <a:xfrm>
            <a:off x="3079134" y="4041534"/>
            <a:ext cx="6952799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5" name="Shape 114"/>
          <p:cNvSpPr txBox="1">
            <a:spLocks noGrp="1"/>
          </p:cNvSpPr>
          <p:nvPr>
            <p:ph type="subTitle" idx="1"/>
          </p:nvPr>
        </p:nvSpPr>
        <p:spPr>
          <a:xfrm>
            <a:off x="3079254" y="5412334"/>
            <a:ext cx="6952799" cy="104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0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0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0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0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0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0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0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947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4_Title + 2 columns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397000" y="845500"/>
            <a:ext cx="9328800" cy="954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 sz="4267">
                <a:solidFill>
                  <a:schemeClr val="accent6"/>
                </a:solidFill>
                <a:latin typeface="Trebuchet MS" panose="020B0603020202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01" name="Shape 201"/>
          <p:cNvSpPr txBox="1">
            <a:spLocks noGrp="1"/>
          </p:cNvSpPr>
          <p:nvPr>
            <p:ph type="body" idx="1" hasCustomPrompt="1"/>
          </p:nvPr>
        </p:nvSpPr>
        <p:spPr>
          <a:xfrm>
            <a:off x="1422401" y="2070600"/>
            <a:ext cx="4539465" cy="3554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dirty="0" smtClean="0"/>
              <a:t> </a:t>
            </a:r>
            <a:endParaRPr dirty="0"/>
          </a:p>
        </p:txBody>
      </p:sp>
      <p:sp>
        <p:nvSpPr>
          <p:cNvPr id="202" name="Shape 202"/>
          <p:cNvSpPr txBox="1">
            <a:spLocks noGrp="1"/>
          </p:cNvSpPr>
          <p:nvPr>
            <p:ph type="body" idx="2" hasCustomPrompt="1"/>
          </p:nvPr>
        </p:nvSpPr>
        <p:spPr>
          <a:xfrm>
            <a:off x="6230083" y="2070600"/>
            <a:ext cx="4453199" cy="3554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dirty="0" smtClean="0"/>
              <a:t> 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5578798"/>
            <a:ext cx="12395200" cy="131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99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Graph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847"/>
          <a:stretch/>
        </p:blipFill>
        <p:spPr>
          <a:xfrm>
            <a:off x="-63500" y="5808072"/>
            <a:ext cx="12395200" cy="1049928"/>
          </a:xfrm>
          <a:prstGeom prst="rect">
            <a:avLst/>
          </a:prstGeom>
        </p:spPr>
      </p:pic>
      <p:sp>
        <p:nvSpPr>
          <p:cNvPr id="73" name="Shape 287"/>
          <p:cNvSpPr txBox="1">
            <a:spLocks noGrp="1"/>
          </p:cNvSpPr>
          <p:nvPr>
            <p:ph type="title"/>
          </p:nvPr>
        </p:nvSpPr>
        <p:spPr>
          <a:xfrm>
            <a:off x="1469700" y="482600"/>
            <a:ext cx="9328800" cy="954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 sz="4267" b="0">
                <a:solidFill>
                  <a:srgbClr val="3C78D8"/>
                </a:solidFill>
                <a:latin typeface="Trebuchet MS" panose="020B0603020202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6712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Graphs no mountai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287"/>
          <p:cNvSpPr txBox="1">
            <a:spLocks noGrp="1"/>
          </p:cNvSpPr>
          <p:nvPr>
            <p:ph type="title"/>
          </p:nvPr>
        </p:nvSpPr>
        <p:spPr>
          <a:xfrm>
            <a:off x="1469700" y="482600"/>
            <a:ext cx="9328800" cy="954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 sz="4267" b="0">
                <a:solidFill>
                  <a:srgbClr val="3C78D8"/>
                </a:solidFill>
                <a:latin typeface="Trebuchet MS" panose="020B0603020202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218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Mountain Layout"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9566"/>
            <a:ext cx="12192000" cy="6031407"/>
          </a:xfrm>
          <a:prstGeom prst="rect">
            <a:avLst/>
          </a:prstGeom>
        </p:spPr>
      </p:pic>
      <p:sp>
        <p:nvSpPr>
          <p:cNvPr id="411" name="Shape 411"/>
          <p:cNvSpPr/>
          <p:nvPr userDrawn="1"/>
        </p:nvSpPr>
        <p:spPr>
          <a:xfrm rot="8100000">
            <a:off x="2463973" y="590624"/>
            <a:ext cx="163483" cy="163483"/>
          </a:xfrm>
          <a:prstGeom prst="teardrop">
            <a:avLst>
              <a:gd name="adj" fmla="val 100000"/>
            </a:avLst>
          </a:prstGeom>
          <a:solidFill>
            <a:srgbClr val="B4D899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12" name="Shape 412"/>
          <p:cNvSpPr/>
          <p:nvPr userDrawn="1"/>
        </p:nvSpPr>
        <p:spPr>
          <a:xfrm rot="8100000">
            <a:off x="8051973" y="969091"/>
            <a:ext cx="163483" cy="16348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77A8A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13" name="Shape 413"/>
          <p:cNvSpPr/>
          <p:nvPr userDrawn="1"/>
        </p:nvSpPr>
        <p:spPr>
          <a:xfrm rot="8100000">
            <a:off x="9575973" y="1013557"/>
            <a:ext cx="163483" cy="163483"/>
          </a:xfrm>
          <a:prstGeom prst="teardrop">
            <a:avLst>
              <a:gd name="adj" fmla="val 100000"/>
            </a:avLst>
          </a:prstGeom>
          <a:solidFill>
            <a:srgbClr val="77A8AB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pSp>
        <p:nvGrpSpPr>
          <p:cNvPr id="414" name="Shape 414"/>
          <p:cNvGrpSpPr/>
          <p:nvPr userDrawn="1"/>
        </p:nvGrpSpPr>
        <p:grpSpPr>
          <a:xfrm>
            <a:off x="-12700" y="869967"/>
            <a:ext cx="12223767" cy="793733"/>
            <a:chOff x="-9525" y="4462475"/>
            <a:chExt cx="9167825" cy="595300"/>
          </a:xfrm>
        </p:grpSpPr>
        <p:sp>
          <p:nvSpPr>
            <p:cNvPr id="415" name="Shape 415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0" t="0" r="0" b="0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</p:spPr>
        </p:sp>
        <p:sp>
          <p:nvSpPr>
            <p:cNvPr id="416" name="Shape 416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0" t="0" r="0" b="0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</p:spPr>
        </p:sp>
        <p:sp>
          <p:nvSpPr>
            <p:cNvPr id="417" name="Shape 417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0" t="0" r="0" b="0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</p:spPr>
        </p:sp>
      </p:grpSp>
      <p:grpSp>
        <p:nvGrpSpPr>
          <p:cNvPr id="418" name="Shape 418"/>
          <p:cNvGrpSpPr/>
          <p:nvPr userDrawn="1"/>
        </p:nvGrpSpPr>
        <p:grpSpPr>
          <a:xfrm>
            <a:off x="-57116" y="844650"/>
            <a:ext cx="12306099" cy="857049"/>
            <a:chOff x="-42837" y="4443487"/>
            <a:chExt cx="9229574" cy="642787"/>
          </a:xfrm>
        </p:grpSpPr>
        <p:sp>
          <p:nvSpPr>
            <p:cNvPr id="419" name="Shape 419"/>
            <p:cNvSpPr/>
            <p:nvPr/>
          </p:nvSpPr>
          <p:spPr>
            <a:xfrm>
              <a:off x="1114450" y="49006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20" name="Shape 420"/>
            <p:cNvSpPr/>
            <p:nvPr/>
          </p:nvSpPr>
          <p:spPr>
            <a:xfrm>
              <a:off x="1495450" y="502927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21" name="Shape 421"/>
            <p:cNvSpPr/>
            <p:nvPr/>
          </p:nvSpPr>
          <p:spPr>
            <a:xfrm>
              <a:off x="733450" y="49721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22" name="Shape 422"/>
            <p:cNvSpPr/>
            <p:nvPr/>
          </p:nvSpPr>
          <p:spPr>
            <a:xfrm>
              <a:off x="352450" y="49626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23" name="Shape 423"/>
            <p:cNvSpPr/>
            <p:nvPr/>
          </p:nvSpPr>
          <p:spPr>
            <a:xfrm>
              <a:off x="-42837" y="46054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24" name="Shape 424"/>
            <p:cNvSpPr/>
            <p:nvPr/>
          </p:nvSpPr>
          <p:spPr>
            <a:xfrm>
              <a:off x="1876450" y="48340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25" name="Shape 425"/>
            <p:cNvSpPr/>
            <p:nvPr/>
          </p:nvSpPr>
          <p:spPr>
            <a:xfrm>
              <a:off x="2257450" y="48292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26" name="Shape 426"/>
            <p:cNvSpPr/>
            <p:nvPr/>
          </p:nvSpPr>
          <p:spPr>
            <a:xfrm>
              <a:off x="2638450" y="454826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27" name="Shape 427"/>
            <p:cNvSpPr/>
            <p:nvPr/>
          </p:nvSpPr>
          <p:spPr>
            <a:xfrm>
              <a:off x="3019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28" name="Shape 428"/>
            <p:cNvSpPr/>
            <p:nvPr/>
          </p:nvSpPr>
          <p:spPr>
            <a:xfrm>
              <a:off x="3400450" y="46149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29" name="Shape 429"/>
            <p:cNvSpPr/>
            <p:nvPr/>
          </p:nvSpPr>
          <p:spPr>
            <a:xfrm>
              <a:off x="3781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30" name="Shape 430"/>
            <p:cNvSpPr/>
            <p:nvPr/>
          </p:nvSpPr>
          <p:spPr>
            <a:xfrm>
              <a:off x="4162450" y="49483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31" name="Shape 431"/>
            <p:cNvSpPr/>
            <p:nvPr/>
          </p:nvSpPr>
          <p:spPr>
            <a:xfrm>
              <a:off x="4543450" y="4667325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32" name="Shape 432"/>
            <p:cNvSpPr/>
            <p:nvPr/>
          </p:nvSpPr>
          <p:spPr>
            <a:xfrm>
              <a:off x="4924450" y="45435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33" name="Shape 433"/>
            <p:cNvSpPr/>
            <p:nvPr/>
          </p:nvSpPr>
          <p:spPr>
            <a:xfrm>
              <a:off x="5305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34" name="Shape 434"/>
            <p:cNvSpPr/>
            <p:nvPr/>
          </p:nvSpPr>
          <p:spPr>
            <a:xfrm>
              <a:off x="5686450" y="47721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35" name="Shape 435"/>
            <p:cNvSpPr/>
            <p:nvPr/>
          </p:nvSpPr>
          <p:spPr>
            <a:xfrm>
              <a:off x="6067450" y="484830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36" name="Shape 436"/>
            <p:cNvSpPr/>
            <p:nvPr/>
          </p:nvSpPr>
          <p:spPr>
            <a:xfrm>
              <a:off x="6448450" y="472923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37" name="Shape 437"/>
            <p:cNvSpPr/>
            <p:nvPr/>
          </p:nvSpPr>
          <p:spPr>
            <a:xfrm>
              <a:off x="6829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38" name="Shape 438"/>
            <p:cNvSpPr/>
            <p:nvPr/>
          </p:nvSpPr>
          <p:spPr>
            <a:xfrm>
              <a:off x="7210450" y="5024512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39" name="Shape 439"/>
            <p:cNvSpPr/>
            <p:nvPr/>
          </p:nvSpPr>
          <p:spPr>
            <a:xfrm>
              <a:off x="7591450" y="44434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40" name="Shape 440"/>
            <p:cNvSpPr/>
            <p:nvPr/>
          </p:nvSpPr>
          <p:spPr>
            <a:xfrm>
              <a:off x="7972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41" name="Shape 441"/>
            <p:cNvSpPr/>
            <p:nvPr/>
          </p:nvSpPr>
          <p:spPr>
            <a:xfrm>
              <a:off x="8353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42" name="Shape 442"/>
            <p:cNvSpPr/>
            <p:nvPr/>
          </p:nvSpPr>
          <p:spPr>
            <a:xfrm>
              <a:off x="8734450" y="4557787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  <p:sp>
          <p:nvSpPr>
            <p:cNvPr id="443" name="Shape 443"/>
            <p:cNvSpPr/>
            <p:nvPr/>
          </p:nvSpPr>
          <p:spPr>
            <a:xfrm>
              <a:off x="9129737" y="4867350"/>
              <a:ext cx="56999" cy="56999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2400"/>
            </a:p>
          </p:txBody>
        </p:sp>
      </p:grpSp>
      <p:sp>
        <p:nvSpPr>
          <p:cNvPr id="444" name="Shape 444"/>
          <p:cNvSpPr/>
          <p:nvPr userDrawn="1"/>
        </p:nvSpPr>
        <p:spPr>
          <a:xfrm>
            <a:off x="3987601" y="1034934"/>
            <a:ext cx="152799" cy="152799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45" name="Shape 445"/>
          <p:cNvSpPr/>
          <p:nvPr userDrawn="1"/>
        </p:nvSpPr>
        <p:spPr>
          <a:xfrm>
            <a:off x="1447601" y="1415934"/>
            <a:ext cx="152799" cy="152799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46" name="Shape 446"/>
          <p:cNvSpPr/>
          <p:nvPr userDrawn="1"/>
        </p:nvSpPr>
        <p:spPr>
          <a:xfrm>
            <a:off x="6527601" y="941375"/>
            <a:ext cx="152799" cy="152799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47" name="Shape 447"/>
          <p:cNvSpPr/>
          <p:nvPr userDrawn="1"/>
        </p:nvSpPr>
        <p:spPr>
          <a:xfrm rot="8100000">
            <a:off x="11599932" y="692224"/>
            <a:ext cx="163483" cy="16348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B4D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15" y="1111148"/>
            <a:ext cx="12249116" cy="583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08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9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90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B712588-04B1-427B-82EE-E8DB90309F08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7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69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9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7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18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1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2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1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3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6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27D8B5F-5F3B-4099-930A-045EEC12DBC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59CC88-A21F-4D01-AE8D-FFF4C765FE6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74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508000" y="9"/>
            <a:ext cx="11176000" cy="6883131"/>
            <a:chOff x="381000" y="-18750"/>
            <a:chExt cx="8382000" cy="5180999"/>
          </a:xfrm>
        </p:grpSpPr>
        <p:cxnSp>
          <p:nvCxnSpPr>
            <p:cNvPr id="7" name="Shape 7"/>
            <p:cNvCxnSpPr/>
            <p:nvPr/>
          </p:nvCxnSpPr>
          <p:spPr>
            <a:xfrm>
              <a:off x="762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1524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2286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3048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3810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4572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5334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6096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6858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7620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8382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8" name="Shape 18"/>
            <p:cNvCxnSpPr/>
            <p:nvPr/>
          </p:nvCxnSpPr>
          <p:spPr>
            <a:xfrm>
              <a:off x="381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9" name="Shape 19"/>
            <p:cNvCxnSpPr/>
            <p:nvPr/>
          </p:nvCxnSpPr>
          <p:spPr>
            <a:xfrm>
              <a:off x="1143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0" name="Shape 20"/>
            <p:cNvCxnSpPr/>
            <p:nvPr/>
          </p:nvCxnSpPr>
          <p:spPr>
            <a:xfrm>
              <a:off x="1905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1" name="Shape 21"/>
            <p:cNvCxnSpPr/>
            <p:nvPr/>
          </p:nvCxnSpPr>
          <p:spPr>
            <a:xfrm>
              <a:off x="2667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2" name="Shape 22"/>
            <p:cNvCxnSpPr/>
            <p:nvPr/>
          </p:nvCxnSpPr>
          <p:spPr>
            <a:xfrm>
              <a:off x="3429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3" name="Shape 23"/>
            <p:cNvCxnSpPr/>
            <p:nvPr/>
          </p:nvCxnSpPr>
          <p:spPr>
            <a:xfrm>
              <a:off x="4191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4" name="Shape 24"/>
            <p:cNvCxnSpPr/>
            <p:nvPr/>
          </p:nvCxnSpPr>
          <p:spPr>
            <a:xfrm>
              <a:off x="4953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5" name="Shape 25"/>
            <p:cNvCxnSpPr/>
            <p:nvPr/>
          </p:nvCxnSpPr>
          <p:spPr>
            <a:xfrm>
              <a:off x="5715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6" name="Shape 26"/>
            <p:cNvCxnSpPr/>
            <p:nvPr/>
          </p:nvCxnSpPr>
          <p:spPr>
            <a:xfrm>
              <a:off x="6477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7" name="Shape 27"/>
            <p:cNvCxnSpPr/>
            <p:nvPr/>
          </p:nvCxnSpPr>
          <p:spPr>
            <a:xfrm>
              <a:off x="7239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8" name="Shape 28"/>
            <p:cNvCxnSpPr/>
            <p:nvPr/>
          </p:nvCxnSpPr>
          <p:spPr>
            <a:xfrm>
              <a:off x="8001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29" name="Shape 29"/>
            <p:cNvCxnSpPr/>
            <p:nvPr/>
          </p:nvCxnSpPr>
          <p:spPr>
            <a:xfrm>
              <a:off x="8763000" y="-18750"/>
              <a:ext cx="0" cy="5180999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</p:spPr>
        </p:cxnSp>
      </p:grp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397000" y="845500"/>
            <a:ext cx="9328800" cy="95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00CEF6"/>
              </a:buClr>
              <a:buSzPct val="100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spcBef>
                <a:spcPts val="0"/>
              </a:spcBef>
              <a:buClr>
                <a:srgbClr val="00CEF6"/>
              </a:buClr>
              <a:buSzPct val="100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spcBef>
                <a:spcPts val="0"/>
              </a:spcBef>
              <a:buClr>
                <a:srgbClr val="00CEF6"/>
              </a:buClr>
              <a:buSzPct val="100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spcBef>
                <a:spcPts val="0"/>
              </a:spcBef>
              <a:buClr>
                <a:srgbClr val="00CEF6"/>
              </a:buClr>
              <a:buSzPct val="100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spcBef>
                <a:spcPts val="0"/>
              </a:spcBef>
              <a:buClr>
                <a:srgbClr val="00CEF6"/>
              </a:buClr>
              <a:buSzPct val="100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spcBef>
                <a:spcPts val="0"/>
              </a:spcBef>
              <a:buClr>
                <a:srgbClr val="00CEF6"/>
              </a:buClr>
              <a:buSzPct val="100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spcBef>
                <a:spcPts val="0"/>
              </a:spcBef>
              <a:buClr>
                <a:srgbClr val="00CEF6"/>
              </a:buClr>
              <a:buSzPct val="100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spcBef>
                <a:spcPts val="0"/>
              </a:spcBef>
              <a:buClr>
                <a:srgbClr val="00CEF6"/>
              </a:buClr>
              <a:buSzPct val="100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spcBef>
                <a:spcPts val="0"/>
              </a:spcBef>
              <a:buClr>
                <a:srgbClr val="00CEF6"/>
              </a:buClr>
              <a:buSzPct val="100000"/>
              <a:buFont typeface="Oswald"/>
              <a:buNone/>
              <a:defRPr sz="2000" b="1">
                <a:solidFill>
                  <a:srgbClr val="00CEF6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434467" y="2053567"/>
            <a:ext cx="9328800" cy="256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8324A"/>
              </a:buClr>
              <a:buSzPct val="100000"/>
              <a:buFont typeface="Source Sans Pro"/>
              <a:buChar char="◉"/>
              <a:defRPr sz="20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28324A"/>
              </a:buClr>
              <a:buSzPct val="100000"/>
              <a:buFont typeface="Source Sans Pro"/>
              <a:buChar char="◉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28324A"/>
              </a:buClr>
              <a:buSzPct val="100000"/>
              <a:buFont typeface="Source Sans Pro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28324A"/>
              </a:buClr>
              <a:buSzPct val="100000"/>
              <a:buFont typeface="Source Sans Pro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28324A"/>
              </a:buClr>
              <a:buSzPct val="100000"/>
              <a:buFont typeface="Source Sans Pro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28324A"/>
              </a:buClr>
              <a:buSzPct val="100000"/>
              <a:buFont typeface="Source Sans Pro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28324A"/>
              </a:buClr>
              <a:buSzPct val="100000"/>
              <a:buFont typeface="Source Sans Pro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28324A"/>
              </a:buClr>
              <a:buSzPct val="100000"/>
              <a:buFont typeface="Source Sans Pro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28324A"/>
              </a:buClr>
              <a:buSzPct val="100000"/>
              <a:buFont typeface="Source Sans Pro"/>
              <a:defRPr sz="1800">
                <a:solidFill>
                  <a:srgbClr val="28324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442590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2"/>
          </a:solidFill>
          <a:latin typeface="Trebuchet MS" panose="020B0603020202020204" pitchFamily="34" charset="0"/>
          <a:ea typeface="Trebuchet MS" panose="020B0603020202020204" pitchFamily="34" charset="0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>
            <a:spLocks noGrp="1"/>
          </p:cNvSpPr>
          <p:nvPr>
            <p:ph type="ctrTitle"/>
          </p:nvPr>
        </p:nvSpPr>
        <p:spPr>
          <a:xfrm>
            <a:off x="3860800" y="4241801"/>
            <a:ext cx="7480400" cy="976433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r>
              <a:rPr lang="en" sz="5333" dirty="0">
                <a:latin typeface="Trebuchet MS" panose="020B0603020202020204" pitchFamily="34" charset="0"/>
              </a:rPr>
              <a:t>2016 MAPP2HEALTH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733800"/>
            <a:ext cx="3186545" cy="292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 Placeholder 12"/>
          <p:cNvSpPr txBox="1">
            <a:spLocks/>
          </p:cNvSpPr>
          <p:nvPr/>
        </p:nvSpPr>
        <p:spPr>
          <a:xfrm>
            <a:off x="203200" y="482600"/>
            <a:ext cx="3186545" cy="2133600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19170">
              <a:buNone/>
            </a:pPr>
            <a:r>
              <a:rPr lang="en-US" sz="2400" b="1" dirty="0">
                <a:solidFill>
                  <a:srgbClr val="124057"/>
                </a:solidFill>
                <a:latin typeface="Arial"/>
                <a:sym typeface="Arial"/>
              </a:rPr>
              <a:t>Our Values:</a:t>
            </a:r>
          </a:p>
          <a:p>
            <a:pPr marL="0" indent="0" algn="ctr" defTabSz="1219170">
              <a:buNone/>
            </a:pPr>
            <a:r>
              <a:rPr lang="en-US" sz="2400" dirty="0">
                <a:solidFill>
                  <a:srgbClr val="124057"/>
                </a:solidFill>
                <a:latin typeface="Arial"/>
                <a:sym typeface="Arial"/>
              </a:rPr>
              <a:t>Teamwork, Accountability, Inclusivity, Respect</a:t>
            </a:r>
          </a:p>
        </p:txBody>
      </p:sp>
    </p:spTree>
    <p:extLst>
      <p:ext uri="{BB962C8B-B14F-4D97-AF65-F5344CB8AC3E}">
        <p14:creationId xmlns:p14="http://schemas.microsoft.com/office/powerpoint/2010/main" val="17800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Food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892868"/>
              </p:ext>
            </p:extLst>
          </p:nvPr>
        </p:nvGraphicFramePr>
        <p:xfrm>
          <a:off x="3669176" y="0"/>
          <a:ext cx="8522824" cy="6285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8539" y="5791200"/>
            <a:ext cx="5102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*Sum of answers often and sometimes true</a:t>
            </a:r>
          </a:p>
          <a:p>
            <a:r>
              <a:rPr lang="en-US" dirty="0" smtClean="0"/>
              <a:t>** Yes/No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BRFSS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49" y="2146854"/>
            <a:ext cx="11952062" cy="375699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144616" y="5526157"/>
            <a:ext cx="536714" cy="57646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62413" y="5426766"/>
            <a:ext cx="612622" cy="57646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215580">
            <a:off x="3019087" y="1617732"/>
            <a:ext cx="809489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Making health decisions based on the results of 269 individuals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395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4539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39" y="1"/>
            <a:ext cx="2498533" cy="26338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66722" y="824948"/>
            <a:ext cx="4631635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Limitations: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Not a statistical sample of the community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UVA a tertiary referral center: the sickest of the sick may go there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Result: perhaps greater number of obese individuals when compared to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842" y="253047"/>
            <a:ext cx="5526157" cy="23562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8869" y="410817"/>
            <a:ext cx="576469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Statistical sample using a purchased, address-based sampling of households </a:t>
            </a:r>
            <a:endParaRPr lang="en-US" sz="2400" dirty="0" smtClean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Target: Adults in the Thomas Jefferson Health </a:t>
            </a:r>
            <a:r>
              <a:rPr lang="en-US" sz="2400" dirty="0" smtClean="0"/>
              <a:t>District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43 questions on following topic areas </a:t>
            </a:r>
          </a:p>
          <a:p>
            <a:pPr lvl="1"/>
            <a:r>
              <a:rPr lang="en-US" sz="2400" dirty="0"/>
              <a:t>Demographics</a:t>
            </a:r>
          </a:p>
          <a:p>
            <a:pPr lvl="1"/>
            <a:r>
              <a:rPr lang="en-US" sz="2400" dirty="0"/>
              <a:t>Housing</a:t>
            </a:r>
          </a:p>
          <a:p>
            <a:pPr lvl="1"/>
            <a:r>
              <a:rPr lang="en-US" sz="2400" dirty="0"/>
              <a:t>General Health</a:t>
            </a:r>
          </a:p>
          <a:p>
            <a:pPr lvl="1"/>
            <a:r>
              <a:rPr lang="en-US" sz="2400" dirty="0"/>
              <a:t>Harm Activities</a:t>
            </a:r>
          </a:p>
          <a:p>
            <a:pPr lvl="1"/>
            <a:r>
              <a:rPr lang="en-US" sz="2400" dirty="0"/>
              <a:t>Health Activities</a:t>
            </a:r>
          </a:p>
          <a:p>
            <a:pPr lvl="1"/>
            <a:r>
              <a:rPr lang="en-US" sz="2400" dirty="0"/>
              <a:t>Access to Food</a:t>
            </a:r>
          </a:p>
          <a:p>
            <a:pPr lvl="1"/>
            <a:r>
              <a:rPr lang="en-US" sz="2400" dirty="0"/>
              <a:t>Access to Health Care</a:t>
            </a:r>
          </a:p>
          <a:p>
            <a:pPr lvl="1"/>
            <a:r>
              <a:rPr lang="en-US" sz="2400" dirty="0"/>
              <a:t>Aging in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health survey respondents by county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36" y="1737360"/>
            <a:ext cx="12033087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1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population percentages by age group and locality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661" y="1848678"/>
            <a:ext cx="7037637" cy="500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Health Survey </a:t>
            </a:r>
            <a:r>
              <a:rPr lang="en-US" dirty="0" smtClean="0"/>
              <a:t>versus </a:t>
            </a:r>
            <a:r>
              <a:rPr lang="en-US" dirty="0" smtClean="0"/>
              <a:t>Census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230888"/>
              </p:ext>
            </p:extLst>
          </p:nvPr>
        </p:nvGraphicFramePr>
        <p:xfrm>
          <a:off x="1096963" y="1846263"/>
          <a:ext cx="10058400" cy="431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46430" y="1715368"/>
            <a:ext cx="555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Age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972538" y="1684590"/>
            <a:ext cx="497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Sex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9155575" y="1663652"/>
            <a:ext cx="1655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Race/Ethnicity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770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</a:t>
            </a:r>
            <a:r>
              <a:rPr lang="en-US" dirty="0" err="1" smtClean="0"/>
              <a:t>BRFSS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27985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74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Housing and Aging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2251875"/>
              </p:ext>
            </p:extLst>
          </p:nvPr>
        </p:nvGraphicFramePr>
        <p:xfrm>
          <a:off x="0" y="1886413"/>
          <a:ext cx="6047250" cy="4544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5506" y="2062264"/>
            <a:ext cx="5836596" cy="41926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Live in single family home: </a:t>
            </a:r>
            <a:r>
              <a:rPr lang="en-US" sz="2400" b="1" dirty="0" smtClean="0"/>
              <a:t>68%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Own (with or without mortgage): </a:t>
            </a:r>
            <a:r>
              <a:rPr lang="en-US" sz="2400" b="1" dirty="0" smtClean="0"/>
              <a:t>65%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Worried/stressed about paying mortgage:</a:t>
            </a:r>
            <a:r>
              <a:rPr lang="en-US" sz="2400" b="1" dirty="0" smtClean="0"/>
              <a:t> 9%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Like to be living in the community 5yrs from now: </a:t>
            </a:r>
            <a:r>
              <a:rPr lang="en-US" sz="2400" b="1" dirty="0" smtClean="0"/>
              <a:t>79%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Community is an excellent place to live: </a:t>
            </a:r>
            <a:r>
              <a:rPr lang="en-US" sz="2400" b="1" dirty="0" smtClean="0"/>
              <a:t>58%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Important to live independently in home as age: </a:t>
            </a:r>
            <a:r>
              <a:rPr lang="en-US" sz="2400" b="1" dirty="0" smtClean="0"/>
              <a:t>90%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Important to remain in community as age: </a:t>
            </a:r>
            <a:r>
              <a:rPr lang="en-US" sz="2400" b="1" dirty="0" smtClean="0"/>
              <a:t>62%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9712" y="2177961"/>
            <a:ext cx="461665" cy="34985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Length of time in the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Quince template">
  <a:themeElements>
    <a:clrScheme name="MAPP Presentation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8637B"/>
      </a:accent1>
      <a:accent2>
        <a:srgbClr val="124057"/>
      </a:accent2>
      <a:accent3>
        <a:srgbClr val="165751"/>
      </a:accent3>
      <a:accent4>
        <a:srgbClr val="4A9563"/>
      </a:accent4>
      <a:accent5>
        <a:srgbClr val="94BF6E"/>
      </a:accent5>
      <a:accent6>
        <a:srgbClr val="3C78D8"/>
      </a:accent6>
      <a:hlink>
        <a:srgbClr val="70A525"/>
      </a:hlink>
      <a:folHlink>
        <a:srgbClr val="A5D84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568</TotalTime>
  <Words>398</Words>
  <Application>Microsoft Office PowerPoint</Application>
  <PresentationFormat>Widescreen</PresentationFormat>
  <Paragraphs>72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Oswald</vt:lpstr>
      <vt:lpstr>Source Sans Pro</vt:lpstr>
      <vt:lpstr>Trebuchet MS</vt:lpstr>
      <vt:lpstr>Wingdings</vt:lpstr>
      <vt:lpstr>Retrospect</vt:lpstr>
      <vt:lpstr>Quince template</vt:lpstr>
      <vt:lpstr>2016 MAPP2HEALTH</vt:lpstr>
      <vt:lpstr>BRFSS</vt:lpstr>
      <vt:lpstr>PowerPoint Presentation</vt:lpstr>
      <vt:lpstr>PowerPoint Presentation</vt:lpstr>
      <vt:lpstr>Community health survey respondents by county</vt:lpstr>
      <vt:lpstr>Estimated population percentages by age group and locality</vt:lpstr>
      <vt:lpstr>Community Health Survey versus Census</vt:lpstr>
      <vt:lpstr>Comparison to BRFSS</vt:lpstr>
      <vt:lpstr> Housing and Aging</vt:lpstr>
      <vt:lpstr>Access to Food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Bonds, Denise (VDH)</dc:creator>
  <cp:lastModifiedBy>Ivey, Putnam (VDH)</cp:lastModifiedBy>
  <cp:revision>37</cp:revision>
  <dcterms:created xsi:type="dcterms:W3CDTF">2017-10-10T14:51:16Z</dcterms:created>
  <dcterms:modified xsi:type="dcterms:W3CDTF">2019-03-11T16:54:45Z</dcterms:modified>
</cp:coreProperties>
</file>