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3"/>
  </p:notesMasterIdLst>
  <p:handoutMasterIdLst>
    <p:handoutMasterId r:id="rId34"/>
  </p:handoutMasterIdLst>
  <p:sldIdLst>
    <p:sldId id="350" r:id="rId2"/>
    <p:sldId id="441" r:id="rId3"/>
    <p:sldId id="378" r:id="rId4"/>
    <p:sldId id="395" r:id="rId5"/>
    <p:sldId id="410" r:id="rId6"/>
    <p:sldId id="408" r:id="rId7"/>
    <p:sldId id="409" r:id="rId8"/>
    <p:sldId id="411" r:id="rId9"/>
    <p:sldId id="436" r:id="rId10"/>
    <p:sldId id="412" r:id="rId11"/>
    <p:sldId id="413" r:id="rId12"/>
    <p:sldId id="415" r:id="rId13"/>
    <p:sldId id="397" r:id="rId14"/>
    <p:sldId id="417" r:id="rId15"/>
    <p:sldId id="416" r:id="rId16"/>
    <p:sldId id="419" r:id="rId17"/>
    <p:sldId id="420" r:id="rId18"/>
    <p:sldId id="418" r:id="rId19"/>
    <p:sldId id="400" r:id="rId20"/>
    <p:sldId id="421" r:id="rId21"/>
    <p:sldId id="427" r:id="rId22"/>
    <p:sldId id="425" r:id="rId23"/>
    <p:sldId id="442" r:id="rId24"/>
    <p:sldId id="426" r:id="rId25"/>
    <p:sldId id="428" r:id="rId26"/>
    <p:sldId id="429" r:id="rId27"/>
    <p:sldId id="401" r:id="rId28"/>
    <p:sldId id="433" r:id="rId29"/>
    <p:sldId id="443" r:id="rId30"/>
    <p:sldId id="444" r:id="rId31"/>
    <p:sldId id="355" r:id="rId3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y, Putnam (VDH)" initials="IP(" lastIdx="1" clrIdx="0">
    <p:extLst>
      <p:ext uri="{19B8F6BF-5375-455C-9EA6-DF929625EA0E}">
        <p15:presenceInfo xmlns:p15="http://schemas.microsoft.com/office/powerpoint/2012/main" userId="S-1-5-21-3102109963-2641124013-111641105-682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167F"/>
    <a:srgbClr val="FF0066"/>
    <a:srgbClr val="26AC75"/>
    <a:srgbClr val="45542F"/>
    <a:srgbClr val="222D22"/>
    <a:srgbClr val="D8D27C"/>
    <a:srgbClr val="B9B683"/>
    <a:srgbClr val="DED9E0"/>
    <a:srgbClr val="B47109"/>
    <a:srgbClr val="CE5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65723" autoAdjust="0"/>
  </p:normalViewPr>
  <p:slideViewPr>
    <p:cSldViewPr>
      <p:cViewPr varScale="1">
        <p:scale>
          <a:sx n="59" d="100"/>
          <a:sy n="59" d="100"/>
        </p:scale>
        <p:origin x="1618" y="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Exercise!$B$1</c:f>
              <c:strCache>
                <c:ptCount val="1"/>
                <c:pt idx="0">
                  <c:v>Charlottesville</c:v>
                </c:pt>
              </c:strCache>
            </c:strRef>
          </c:tx>
          <c:spPr>
            <a:solidFill>
              <a:schemeClr val="accent1"/>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Exercise!$B$2:$B$10</c:f>
              <c:numCache>
                <c:formatCode>0.00%</c:formatCode>
                <c:ptCount val="9"/>
                <c:pt idx="0">
                  <c:v>6.0999999999999999E-2</c:v>
                </c:pt>
                <c:pt idx="1">
                  <c:v>0.42</c:v>
                </c:pt>
                <c:pt idx="2">
                  <c:v>6.5000000000000002E-2</c:v>
                </c:pt>
                <c:pt idx="3">
                  <c:v>8.9999999999999993E-3</c:v>
                </c:pt>
                <c:pt idx="4">
                  <c:v>0.02</c:v>
                </c:pt>
                <c:pt idx="5">
                  <c:v>0.16900000000000001</c:v>
                </c:pt>
                <c:pt idx="6">
                  <c:v>2.7E-2</c:v>
                </c:pt>
                <c:pt idx="7">
                  <c:v>0.16800000000000001</c:v>
                </c:pt>
                <c:pt idx="8">
                  <c:v>9.4E-2</c:v>
                </c:pt>
              </c:numCache>
            </c:numRef>
          </c:val>
          <c:extLst>
            <c:ext xmlns:c16="http://schemas.microsoft.com/office/drawing/2014/chart" uri="{C3380CC4-5D6E-409C-BE32-E72D297353CC}">
              <c16:uniqueId val="{00000000-8728-49EB-B2B1-7B15DCF58559}"/>
            </c:ext>
          </c:extLst>
        </c:ser>
        <c:ser>
          <c:idx val="1"/>
          <c:order val="1"/>
          <c:tx>
            <c:strRef>
              <c:f>Exercise!$C$1</c:f>
              <c:strCache>
                <c:ptCount val="1"/>
                <c:pt idx="0">
                  <c:v>Albemarle</c:v>
                </c:pt>
              </c:strCache>
            </c:strRef>
          </c:tx>
          <c:spPr>
            <a:solidFill>
              <a:schemeClr val="accent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Exercise!$C$2:$C$10</c:f>
              <c:numCache>
                <c:formatCode>0.00%</c:formatCode>
                <c:ptCount val="9"/>
                <c:pt idx="0">
                  <c:v>4.7E-2</c:v>
                </c:pt>
                <c:pt idx="1">
                  <c:v>0.42299999999999999</c:v>
                </c:pt>
                <c:pt idx="2">
                  <c:v>4.7E-2</c:v>
                </c:pt>
                <c:pt idx="3">
                  <c:v>6.0000000000000001E-3</c:v>
                </c:pt>
                <c:pt idx="4">
                  <c:v>8.7999999999999995E-2</c:v>
                </c:pt>
                <c:pt idx="5">
                  <c:v>0.157</c:v>
                </c:pt>
                <c:pt idx="6">
                  <c:v>1.7000000000000001E-2</c:v>
                </c:pt>
                <c:pt idx="7">
                  <c:v>0.189</c:v>
                </c:pt>
                <c:pt idx="8">
                  <c:v>0.11600000000000001</c:v>
                </c:pt>
              </c:numCache>
            </c:numRef>
          </c:val>
          <c:extLst>
            <c:ext xmlns:c16="http://schemas.microsoft.com/office/drawing/2014/chart" uri="{C3380CC4-5D6E-409C-BE32-E72D297353CC}">
              <c16:uniqueId val="{00000001-8728-49EB-B2B1-7B15DCF58559}"/>
            </c:ext>
          </c:extLst>
        </c:ser>
        <c:ser>
          <c:idx val="2"/>
          <c:order val="2"/>
          <c:tx>
            <c:strRef>
              <c:f>Exercise!$D$1</c:f>
              <c:strCache>
                <c:ptCount val="1"/>
                <c:pt idx="0">
                  <c:v>Greene &amp; Nelson</c:v>
                </c:pt>
              </c:strCache>
            </c:strRef>
          </c:tx>
          <c:spPr>
            <a:solidFill>
              <a:schemeClr val="accent4"/>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Exercise!$D$2:$D$10</c:f>
              <c:numCache>
                <c:formatCode>0.00%</c:formatCode>
                <c:ptCount val="9"/>
                <c:pt idx="0">
                  <c:v>0.126</c:v>
                </c:pt>
                <c:pt idx="1">
                  <c:v>0.23</c:v>
                </c:pt>
                <c:pt idx="2">
                  <c:v>5.8000000000000003E-2</c:v>
                </c:pt>
                <c:pt idx="3">
                  <c:v>3.2000000000000001E-2</c:v>
                </c:pt>
                <c:pt idx="4">
                  <c:v>0.124</c:v>
                </c:pt>
                <c:pt idx="5">
                  <c:v>0.14299999999999999</c:v>
                </c:pt>
                <c:pt idx="6">
                  <c:v>3.0000000000000001E-3</c:v>
                </c:pt>
                <c:pt idx="7">
                  <c:v>0.184</c:v>
                </c:pt>
                <c:pt idx="8">
                  <c:v>0.13</c:v>
                </c:pt>
              </c:numCache>
            </c:numRef>
          </c:val>
          <c:extLst>
            <c:ext xmlns:c16="http://schemas.microsoft.com/office/drawing/2014/chart" uri="{C3380CC4-5D6E-409C-BE32-E72D297353CC}">
              <c16:uniqueId val="{00000002-8728-49EB-B2B1-7B15DCF58559}"/>
            </c:ext>
          </c:extLst>
        </c:ser>
        <c:ser>
          <c:idx val="3"/>
          <c:order val="3"/>
          <c:tx>
            <c:strRef>
              <c:f>Exercise!$E$1</c:f>
              <c:strCache>
                <c:ptCount val="1"/>
                <c:pt idx="0">
                  <c:v>Fluvanna &amp; Louisa</c:v>
                </c:pt>
              </c:strCache>
            </c:strRef>
          </c:tx>
          <c:spPr>
            <a:solidFill>
              <a:schemeClr val="accent3"/>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Exercise!$E$2:$E$10</c:f>
              <c:numCache>
                <c:formatCode>0.00%</c:formatCode>
                <c:ptCount val="9"/>
                <c:pt idx="0">
                  <c:v>6.8000000000000005E-2</c:v>
                </c:pt>
                <c:pt idx="1">
                  <c:v>0.42199999999999999</c:v>
                </c:pt>
                <c:pt idx="2">
                  <c:v>9.9000000000000005E-2</c:v>
                </c:pt>
                <c:pt idx="3">
                  <c:v>4.2000000000000003E-2</c:v>
                </c:pt>
                <c:pt idx="4">
                  <c:v>0.17699999999999999</c:v>
                </c:pt>
                <c:pt idx="5">
                  <c:v>0.123</c:v>
                </c:pt>
                <c:pt idx="6">
                  <c:v>4.5999999999999999E-2</c:v>
                </c:pt>
                <c:pt idx="7">
                  <c:v>0.16700000000000001</c:v>
                </c:pt>
                <c:pt idx="8">
                  <c:v>0.157</c:v>
                </c:pt>
              </c:numCache>
            </c:numRef>
          </c:val>
          <c:extLst>
            <c:ext xmlns:c16="http://schemas.microsoft.com/office/drawing/2014/chart" uri="{C3380CC4-5D6E-409C-BE32-E72D297353CC}">
              <c16:uniqueId val="{00000003-8728-49EB-B2B1-7B15DCF58559}"/>
            </c:ext>
          </c:extLst>
        </c:ser>
        <c:ser>
          <c:idx val="4"/>
          <c:order val="4"/>
          <c:tx>
            <c:strRef>
              <c:f>Exercise!$F$1</c:f>
              <c:strCache>
                <c:ptCount val="1"/>
                <c:pt idx="0">
                  <c:v>TJHD</c:v>
                </c:pt>
              </c:strCache>
            </c:strRef>
          </c:tx>
          <c:spPr>
            <a:solidFill>
              <a:schemeClr val="bg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Exercise!$F$2:$F$10</c:f>
              <c:numCache>
                <c:formatCode>0.00%</c:formatCode>
                <c:ptCount val="9"/>
                <c:pt idx="0">
                  <c:v>6.6000000000000003E-2</c:v>
                </c:pt>
                <c:pt idx="1">
                  <c:v>0.38800000000000001</c:v>
                </c:pt>
                <c:pt idx="2">
                  <c:v>6.0999999999999999E-2</c:v>
                </c:pt>
                <c:pt idx="3">
                  <c:v>1.4999999999999999E-2</c:v>
                </c:pt>
                <c:pt idx="4">
                  <c:v>9.9000000000000005E-2</c:v>
                </c:pt>
                <c:pt idx="5">
                  <c:v>0.159</c:v>
                </c:pt>
                <c:pt idx="6">
                  <c:v>0.02</c:v>
                </c:pt>
                <c:pt idx="7">
                  <c:v>0.185</c:v>
                </c:pt>
                <c:pt idx="8">
                  <c:v>0.121</c:v>
                </c:pt>
              </c:numCache>
            </c:numRef>
          </c:val>
          <c:extLst>
            <c:ext xmlns:c16="http://schemas.microsoft.com/office/drawing/2014/chart" uri="{C3380CC4-5D6E-409C-BE32-E72D297353CC}">
              <c16:uniqueId val="{00000004-8728-49EB-B2B1-7B15DCF58559}"/>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0.5"/>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098"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884414" y="2"/>
            <a:ext cx="2972098" cy="465743"/>
          </a:xfrm>
          <a:prstGeom prst="rect">
            <a:avLst/>
          </a:prstGeom>
        </p:spPr>
        <p:txBody>
          <a:bodyPr vert="horz" lIns="88139" tIns="44070" rIns="88139" bIns="44070" rtlCol="0"/>
          <a:lstStyle>
            <a:lvl1pPr algn="r">
              <a:defRPr sz="1200"/>
            </a:lvl1pPr>
          </a:lstStyle>
          <a:p>
            <a:fld id="{AAA4C4D3-BFF3-4EEC-9B31-9015A0D52C6C}" type="datetimeFigureOut">
              <a:rPr lang="en-US" smtClean="0"/>
              <a:t>3/11/2019</a:t>
            </a:fld>
            <a:endParaRPr lang="en-US"/>
          </a:p>
        </p:txBody>
      </p:sp>
      <p:sp>
        <p:nvSpPr>
          <p:cNvPr id="4" name="Footer Placeholder 3"/>
          <p:cNvSpPr>
            <a:spLocks noGrp="1"/>
          </p:cNvSpPr>
          <p:nvPr>
            <p:ph type="ftr" sz="quarter" idx="2"/>
          </p:nvPr>
        </p:nvSpPr>
        <p:spPr>
          <a:xfrm>
            <a:off x="1" y="8830658"/>
            <a:ext cx="2972098"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8830658"/>
            <a:ext cx="2972098" cy="465742"/>
          </a:xfrm>
          <a:prstGeom prst="rect">
            <a:avLst/>
          </a:prstGeom>
        </p:spPr>
        <p:txBody>
          <a:bodyPr vert="horz" lIns="88139" tIns="44070" rIns="88139" bIns="44070" rtlCol="0" anchor="b"/>
          <a:lstStyle>
            <a:lvl1pPr algn="r">
              <a:defRPr sz="1200"/>
            </a:lvl1pPr>
          </a:lstStyle>
          <a:p>
            <a:fld id="{D20F5821-61D8-4291-8780-0C0ED86C54FF}" type="slidenum">
              <a:rPr lang="en-US" smtClean="0"/>
              <a:t>‹#›</a:t>
            </a:fld>
            <a:endParaRPr lang="en-US"/>
          </a:p>
        </p:txBody>
      </p:sp>
    </p:spTree>
    <p:extLst>
      <p:ext uri="{BB962C8B-B14F-4D97-AF65-F5344CB8AC3E}">
        <p14:creationId xmlns:p14="http://schemas.microsoft.com/office/powerpoint/2010/main" val="177855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58" tIns="46580" rIns="93158" bIns="46580" rtlCol="0"/>
          <a:lstStyle>
            <a:lvl1pPr algn="r">
              <a:defRPr sz="1200"/>
            </a:lvl1pPr>
          </a:lstStyle>
          <a:p>
            <a:fld id="{83812CAA-8D47-45B7-AE76-44B9CF6C8549}" type="datetimeFigureOut">
              <a:rPr lang="en-US" smtClean="0"/>
              <a:t>3/11/2019</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58" tIns="46580" rIns="93158" bIns="4658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Font typeface="+mj-lt"/>
              <a:buAutoNum type="arabicPeriod"/>
            </a:pPr>
            <a:r>
              <a:rPr lang="en-US" dirty="0" smtClean="0"/>
              <a:t>Who</a:t>
            </a:r>
            <a:r>
              <a:rPr lang="en-US" baseline="0" dirty="0" smtClean="0"/>
              <a:t> has heard of MAPP before?</a:t>
            </a:r>
          </a:p>
          <a:p>
            <a:pPr marL="220348" indent="-220348">
              <a:buFont typeface="+mj-lt"/>
              <a:buAutoNum type="arabicPeriod"/>
            </a:pPr>
            <a:r>
              <a:rPr lang="en-US" baseline="0" dirty="0" smtClean="0"/>
              <a:t>Who has participated directly in MAPP groups before?</a:t>
            </a:r>
          </a:p>
          <a:p>
            <a:pPr marL="220348" indent="-220348">
              <a:buFont typeface="+mj-lt"/>
              <a:buAutoNum type="arabicPeriod"/>
            </a:pPr>
            <a:endParaRPr lang="en-US" baseline="0" dirty="0" smtClean="0"/>
          </a:p>
          <a:p>
            <a:pPr marL="220348" indent="-220348">
              <a:buFont typeface="+mj-lt"/>
              <a:buAutoNum type="arabicPeriod"/>
            </a:pPr>
            <a:r>
              <a:rPr lang="en-US" baseline="0" dirty="0" smtClean="0"/>
              <a:t>IAC—interagency council</a:t>
            </a:r>
          </a:p>
          <a:p>
            <a:pPr marL="220348" indent="-220348">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Since</a:t>
            </a:r>
            <a:r>
              <a:rPr lang="en-US" baseline="0" dirty="0" smtClean="0"/>
              <a:t> 2014, Louisa has seen a decrease in access to exercise opportunities</a:t>
            </a:r>
          </a:p>
          <a:p>
            <a:pPr lvl="0">
              <a:spcBef>
                <a:spcPts val="0"/>
              </a:spcBef>
              <a:buNone/>
            </a:pPr>
            <a:endParaRPr lang="en-US" baseline="0" dirty="0" smtClean="0"/>
          </a:p>
          <a:p>
            <a:pPr lvl="0">
              <a:spcBef>
                <a:spcPts val="0"/>
              </a:spcBef>
              <a:buNone/>
            </a:pPr>
            <a:r>
              <a:rPr lang="en-US" baseline="0" dirty="0" smtClean="0"/>
              <a:t>Question: do you all know if a new park or community center or YMCA that has closed since 2014</a:t>
            </a:r>
          </a:p>
          <a:p>
            <a:pPr lvl="0">
              <a:spcBef>
                <a:spcPts val="0"/>
              </a:spcBef>
              <a:buNone/>
            </a:pPr>
            <a:endParaRPr lang="en-US" baseline="0" dirty="0" smtClean="0"/>
          </a:p>
        </p:txBody>
      </p:sp>
    </p:spTree>
    <p:extLst>
      <p:ext uri="{BB962C8B-B14F-4D97-AF65-F5344CB8AC3E}">
        <p14:creationId xmlns:p14="http://schemas.microsoft.com/office/powerpoint/2010/main" val="232607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Within this 3</a:t>
            </a:r>
            <a:r>
              <a:rPr lang="en-US" baseline="0" dirty="0" smtClean="0"/>
              <a:t> year timeframe, Louisa has stayed right on the target for VA plan for well-being </a:t>
            </a:r>
          </a:p>
          <a:p>
            <a:pPr lvl="0">
              <a:spcBef>
                <a:spcPts val="0"/>
              </a:spcBef>
              <a:buNone/>
            </a:pPr>
            <a:r>
              <a:rPr lang="en-US" baseline="0" dirty="0" smtClean="0"/>
              <a:t>~10% of adults experience food insecurity </a:t>
            </a:r>
          </a:p>
          <a:p>
            <a:pPr lvl="0">
              <a:spcBef>
                <a:spcPts val="0"/>
              </a:spcBef>
              <a:buNone/>
            </a:pPr>
            <a:endParaRPr lang="en-US" baseline="0" dirty="0" smtClean="0"/>
          </a:p>
          <a:p>
            <a:pPr lvl="0">
              <a:spcBef>
                <a:spcPts val="0"/>
              </a:spcBef>
              <a:buNone/>
            </a:pPr>
            <a:r>
              <a:rPr lang="en-US" baseline="0" dirty="0" smtClean="0"/>
              <a:t>Food insecurity: lack of access, at times, to enough food for an active, healthy life for all household members and limited or uncertain availability of nutritionally adequate foods. May not always experience food insecurity—may also reflect a households need to make trade-</a:t>
            </a:r>
            <a:r>
              <a:rPr lang="en-US" baseline="0" dirty="0" err="1" smtClean="0"/>
              <a:t>off’s</a:t>
            </a:r>
            <a:r>
              <a:rPr lang="en-US" baseline="0" dirty="0" smtClean="0"/>
              <a:t> between important basic needs, such as housing or medical bills, and purchasing nutritionally adequate foods.  </a:t>
            </a:r>
          </a:p>
        </p:txBody>
      </p:sp>
    </p:spTree>
    <p:extLst>
      <p:ext uri="{BB962C8B-B14F-4D97-AF65-F5344CB8AC3E}">
        <p14:creationId xmlns:p14="http://schemas.microsoft.com/office/powerpoint/2010/main" val="38775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Louisa</a:t>
            </a:r>
            <a:r>
              <a:rPr lang="en-US" baseline="0" dirty="0" smtClean="0"/>
              <a:t> has stayed around 14-16% of children experiencing food insecurity—much higher than the target for VA plan for well-being </a:t>
            </a:r>
            <a:endParaRPr dirty="0"/>
          </a:p>
        </p:txBody>
      </p:sp>
    </p:spTree>
    <p:extLst>
      <p:ext uri="{BB962C8B-B14F-4D97-AF65-F5344CB8AC3E}">
        <p14:creationId xmlns:p14="http://schemas.microsoft.com/office/powerpoint/2010/main" val="263428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13</a:t>
            </a:fld>
            <a:endParaRPr lang="en-US"/>
          </a:p>
        </p:txBody>
      </p:sp>
    </p:spTree>
    <p:extLst>
      <p:ext uri="{BB962C8B-B14F-4D97-AF65-F5344CB8AC3E}">
        <p14:creationId xmlns:p14="http://schemas.microsoft.com/office/powerpoint/2010/main" val="199912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Important measure because an</a:t>
            </a:r>
            <a:r>
              <a:rPr lang="en-US" baseline="0" dirty="0" smtClean="0"/>
              <a:t> increase in poor mental health days </a:t>
            </a:r>
            <a:r>
              <a:rPr lang="en-US" baseline="0" dirty="0" smtClean="0">
                <a:sym typeface="Wingdings" panose="05000000000000000000" pitchFamily="2" charset="2"/>
              </a:rPr>
              <a:t>increases risk for development of depression—includes reporting days where mental health isn’t good, including stress and problems with emotions </a:t>
            </a:r>
          </a:p>
          <a:p>
            <a:pPr lvl="0">
              <a:spcBef>
                <a:spcPts val="0"/>
              </a:spcBef>
              <a:buNone/>
            </a:pPr>
            <a:r>
              <a:rPr lang="en-US" baseline="0" dirty="0" smtClean="0">
                <a:sym typeface="Wingdings" panose="05000000000000000000" pitchFamily="2" charset="2"/>
              </a:rPr>
              <a:t>The number of poor mental health days in Louisa has been steadily increasing </a:t>
            </a:r>
          </a:p>
          <a:p>
            <a:pPr lvl="0">
              <a:spcBef>
                <a:spcPts val="0"/>
              </a:spcBef>
              <a:buNone/>
            </a:pPr>
            <a:endParaRPr lang="en-US" baseline="0" dirty="0" smtClean="0">
              <a:sym typeface="Wingdings" panose="05000000000000000000" pitchFamily="2" charset="2"/>
            </a:endParaRPr>
          </a:p>
          <a:p>
            <a:pPr lvl="0">
              <a:spcBef>
                <a:spcPts val="0"/>
              </a:spcBef>
              <a:buNone/>
            </a:pPr>
            <a:r>
              <a:rPr lang="en-US" baseline="0" dirty="0" smtClean="0">
                <a:sym typeface="Wingdings" panose="05000000000000000000" pitchFamily="2" charset="2"/>
              </a:rPr>
              <a:t>Louisa is higher than the state</a:t>
            </a:r>
            <a:endParaRPr lang="en-US" dirty="0" smtClean="0"/>
          </a:p>
          <a:p>
            <a:pPr lvl="0">
              <a:spcBef>
                <a:spcPts val="0"/>
              </a:spcBef>
              <a:buNone/>
            </a:pPr>
            <a:endParaRPr lang="en-US" dirty="0" smtClean="0"/>
          </a:p>
          <a:p>
            <a:pPr lvl="0">
              <a:spcBef>
                <a:spcPts val="0"/>
              </a:spcBef>
              <a:buNone/>
            </a:pPr>
            <a:r>
              <a:rPr lang="en-US" dirty="0" smtClean="0"/>
              <a:t>https://www.ncbi.nlm.nih.gov/pmc/articles/PMC3133938/</a:t>
            </a:r>
          </a:p>
          <a:p>
            <a:pPr lvl="0">
              <a:spcBef>
                <a:spcPts val="0"/>
              </a:spcBef>
              <a:buNone/>
            </a:pPr>
            <a:endParaRPr lang="en-US" dirty="0" smtClean="0"/>
          </a:p>
          <a:p>
            <a:pPr lvl="0">
              <a:spcBef>
                <a:spcPts val="0"/>
              </a:spcBef>
              <a:buNone/>
            </a:pPr>
            <a:endParaRPr dirty="0"/>
          </a:p>
        </p:txBody>
      </p:sp>
    </p:spTree>
    <p:extLst>
      <p:ext uri="{BB962C8B-B14F-4D97-AF65-F5344CB8AC3E}">
        <p14:creationId xmlns:p14="http://schemas.microsoft.com/office/powerpoint/2010/main" val="39690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Louisa</a:t>
            </a:r>
            <a:r>
              <a:rPr lang="en-US" baseline="0" dirty="0" smtClean="0"/>
              <a:t> smoking rates have remained ~16%--3</a:t>
            </a:r>
            <a:r>
              <a:rPr lang="en-US" baseline="30000" dirty="0" smtClean="0"/>
              <a:t>rd</a:t>
            </a:r>
            <a:r>
              <a:rPr lang="en-US" baseline="0" dirty="0" smtClean="0"/>
              <a:t> highest rate in the district following Charlottesville, Nelson and Greene </a:t>
            </a:r>
            <a:endParaRPr dirty="0"/>
          </a:p>
        </p:txBody>
      </p:sp>
    </p:spTree>
    <p:extLst>
      <p:ext uri="{BB962C8B-B14F-4D97-AF65-F5344CB8AC3E}">
        <p14:creationId xmlns:p14="http://schemas.microsoft.com/office/powerpoint/2010/main" val="177070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Fentanyl/Heroin overdose rate is higher than the opioid overdose rate…8.5 compared to 5.7 </a:t>
            </a:r>
            <a:endParaRPr lang="en-US" dirty="0" smtClean="0"/>
          </a:p>
          <a:p>
            <a:pPr lvl="0">
              <a:spcBef>
                <a:spcPts val="0"/>
              </a:spcBef>
              <a:buNone/>
            </a:pPr>
            <a:r>
              <a:rPr lang="en-US" dirty="0" smtClean="0"/>
              <a:t>NAS—group</a:t>
            </a:r>
            <a:r>
              <a:rPr lang="en-US" baseline="0" dirty="0" smtClean="0"/>
              <a:t> of conditions caused when a baby withdraws from certain drugs he’s exposed to in the womb before birth—most often caused by opioids</a:t>
            </a:r>
          </a:p>
          <a:p>
            <a:pPr lvl="0">
              <a:spcBef>
                <a:spcPts val="0"/>
              </a:spcBef>
              <a:buNone/>
            </a:pPr>
            <a:r>
              <a:rPr lang="en-US" baseline="0" dirty="0" smtClean="0"/>
              <a:t>Louisa has experienced a very SIGNIFICANT increase in NAS rates…2.7 to 15.5—this is also significantly higher than the state NAS rate being 6.7 </a:t>
            </a:r>
          </a:p>
        </p:txBody>
      </p:sp>
    </p:spTree>
    <p:extLst>
      <p:ext uri="{BB962C8B-B14F-4D97-AF65-F5344CB8AC3E}">
        <p14:creationId xmlns:p14="http://schemas.microsoft.com/office/powerpoint/2010/main" val="47483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Age</a:t>
            </a:r>
            <a:r>
              <a:rPr lang="en-US" baseline="0" dirty="0" smtClean="0"/>
              <a:t> groups most at risk for overdose deaths AND ED visits are between the ages 15 and 54 years old </a:t>
            </a:r>
          </a:p>
          <a:p>
            <a:pPr lvl="0">
              <a:spcBef>
                <a:spcPts val="0"/>
              </a:spcBef>
              <a:buNone/>
            </a:pPr>
            <a:endParaRPr lang="en-US" baseline="0" dirty="0" smtClean="0"/>
          </a:p>
          <a:p>
            <a:pPr lvl="0">
              <a:spcBef>
                <a:spcPts val="0"/>
              </a:spcBef>
              <a:buNone/>
            </a:pPr>
            <a:r>
              <a:rPr lang="en-US" baseline="0" dirty="0" smtClean="0"/>
              <a:t>Highest ED Heroin Overdose rate in the district: ~51 per 100,000 persons</a:t>
            </a:r>
          </a:p>
          <a:p>
            <a:pPr lvl="0">
              <a:spcBef>
                <a:spcPts val="0"/>
              </a:spcBef>
              <a:buNone/>
            </a:pPr>
            <a:r>
              <a:rPr lang="en-US" dirty="0" smtClean="0"/>
              <a:t>Also highest</a:t>
            </a:r>
            <a:r>
              <a:rPr lang="en-US" baseline="0" dirty="0" smtClean="0"/>
              <a:t> ED opioid overdose rate in the district (following Charlottesville at ~128): being ~182 per 100,000 persons </a:t>
            </a:r>
            <a:endParaRPr lang="en-US" dirty="0" smtClean="0"/>
          </a:p>
        </p:txBody>
      </p:sp>
    </p:spTree>
    <p:extLst>
      <p:ext uri="{BB962C8B-B14F-4D97-AF65-F5344CB8AC3E}">
        <p14:creationId xmlns:p14="http://schemas.microsoft.com/office/powerpoint/2010/main" val="308681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Louisa experienced a significant</a:t>
            </a:r>
            <a:r>
              <a:rPr lang="en-US" baseline="0" dirty="0" smtClean="0"/>
              <a:t> decrease in suicide rates from 2010 to 2014; from rate of 30 to rate of 0 </a:t>
            </a:r>
          </a:p>
          <a:p>
            <a:pPr lvl="0">
              <a:spcBef>
                <a:spcPts val="0"/>
              </a:spcBef>
              <a:buNone/>
            </a:pPr>
            <a:r>
              <a:rPr lang="en-US" baseline="0" dirty="0" smtClean="0"/>
              <a:t>BUT then suicide rates jumped in 2014 and Louisa has the second highest suicide rate in the district following Nelson County with a rate of 17 per 100,000 people </a:t>
            </a:r>
            <a:endParaRPr lang="en-US" dirty="0" smtClean="0"/>
          </a:p>
          <a:p>
            <a:pPr lvl="0">
              <a:spcBef>
                <a:spcPts val="0"/>
              </a:spcBef>
              <a:buNone/>
            </a:pPr>
            <a:endParaRPr dirty="0"/>
          </a:p>
        </p:txBody>
      </p:sp>
    </p:spTree>
    <p:extLst>
      <p:ext uri="{BB962C8B-B14F-4D97-AF65-F5344CB8AC3E}">
        <p14:creationId xmlns:p14="http://schemas.microsoft.com/office/powerpoint/2010/main" val="290196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19</a:t>
            </a:fld>
            <a:endParaRPr lang="en-US"/>
          </a:p>
        </p:txBody>
      </p:sp>
    </p:spTree>
    <p:extLst>
      <p:ext uri="{BB962C8B-B14F-4D97-AF65-F5344CB8AC3E}">
        <p14:creationId xmlns:p14="http://schemas.microsoft.com/office/powerpoint/2010/main" val="327805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2</a:t>
            </a:fld>
            <a:endParaRPr lang="en-US"/>
          </a:p>
        </p:txBody>
      </p:sp>
    </p:spTree>
    <p:extLst>
      <p:ext uri="{BB962C8B-B14F-4D97-AF65-F5344CB8AC3E}">
        <p14:creationId xmlns:p14="http://schemas.microsoft.com/office/powerpoint/2010/main" val="331829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baseline="0" dirty="0" smtClean="0"/>
              <a:t>The highest life expectancy in Louisa is ~80 years, which relative to the district is fairly low—the Albemarle, Charlottesville, and Fluvanna all have life expectancy estimates that are higher </a:t>
            </a:r>
          </a:p>
          <a:p>
            <a:pPr lvl="0">
              <a:spcBef>
                <a:spcPts val="0"/>
              </a:spcBef>
              <a:buNone/>
            </a:pPr>
            <a:r>
              <a:rPr lang="en-US" baseline="0" dirty="0" smtClean="0">
                <a:sym typeface="Wingdings" panose="05000000000000000000" pitchFamily="2" charset="2"/>
              </a:rPr>
              <a:t>the darker green regions </a:t>
            </a:r>
            <a:endParaRPr lang="en-US" baseline="0" dirty="0" smtClean="0"/>
          </a:p>
          <a:p>
            <a:pPr lvl="0">
              <a:spcBef>
                <a:spcPts val="0"/>
              </a:spcBef>
              <a:buNone/>
            </a:pPr>
            <a:r>
              <a:rPr lang="en-US" baseline="0" dirty="0" smtClean="0"/>
              <a:t>The lowest life expectancy is ~75 years which is second lowest life expectancy after a neighborhood in Charlottesville </a:t>
            </a:r>
          </a:p>
          <a:p>
            <a:pPr lvl="0">
              <a:spcBef>
                <a:spcPts val="0"/>
              </a:spcBef>
              <a:buNone/>
            </a:pPr>
            <a:r>
              <a:rPr lang="en-US" baseline="0" dirty="0" smtClean="0">
                <a:sym typeface="Wingdings" panose="05000000000000000000" pitchFamily="2" charset="2"/>
              </a:rPr>
              <a:t>the middle regions in Louisa all range from ~75-78 years </a:t>
            </a:r>
            <a:endParaRPr lang="en-US" baseline="0" dirty="0" smtClean="0"/>
          </a:p>
        </p:txBody>
      </p:sp>
    </p:spTree>
    <p:extLst>
      <p:ext uri="{BB962C8B-B14F-4D97-AF65-F5344CB8AC3E}">
        <p14:creationId xmlns:p14="http://schemas.microsoft.com/office/powerpoint/2010/main" val="2782280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Since 2008,</a:t>
            </a:r>
            <a:r>
              <a:rPr lang="en-US" baseline="0" dirty="0" smtClean="0"/>
              <a:t> Louisa has experienced an increase in the % of families below the federal poverty level and is third highest in the district following Charlottesville and nelson county</a:t>
            </a:r>
          </a:p>
          <a:p>
            <a:pPr lvl="0">
              <a:spcBef>
                <a:spcPts val="0"/>
              </a:spcBef>
              <a:buNone/>
            </a:pPr>
            <a:endParaRPr lang="en-US" baseline="0" dirty="0" smtClean="0"/>
          </a:p>
          <a:p>
            <a:pPr lvl="0">
              <a:spcBef>
                <a:spcPts val="0"/>
              </a:spcBef>
              <a:buNone/>
            </a:pPr>
            <a:r>
              <a:rPr lang="en-US" baseline="0" dirty="0" smtClean="0"/>
              <a:t>Federal poverty level</a:t>
            </a:r>
          </a:p>
          <a:p>
            <a:pPr lvl="0">
              <a:spcBef>
                <a:spcPts val="0"/>
              </a:spcBef>
              <a:buNone/>
            </a:pPr>
            <a:r>
              <a:rPr lang="en-US" baseline="0" dirty="0" smtClean="0"/>
              <a:t>1 individual: $12,140 </a:t>
            </a:r>
          </a:p>
          <a:p>
            <a:pPr lvl="0">
              <a:spcBef>
                <a:spcPts val="0"/>
              </a:spcBef>
              <a:buNone/>
            </a:pPr>
            <a:r>
              <a:rPr lang="en-US" baseline="0" dirty="0" smtClean="0"/>
              <a:t>Family of 4: $20,780</a:t>
            </a:r>
            <a:endParaRPr dirty="0"/>
          </a:p>
        </p:txBody>
      </p:sp>
    </p:spTree>
    <p:extLst>
      <p:ext uri="{BB962C8B-B14F-4D97-AF65-F5344CB8AC3E}">
        <p14:creationId xmlns:p14="http://schemas.microsoft.com/office/powerpoint/2010/main" val="52451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64437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973096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majority of households living in poverty are under 25 years of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Even with smaller population sizes, Hispanic residents have the highest percent of households experiencing poverty followed by black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062003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Louisa was consistently the locality</a:t>
            </a:r>
            <a:r>
              <a:rPr lang="en-US" baseline="0" dirty="0" smtClean="0"/>
              <a:t> with the highest percent of persons uninsured, but in 2016, there was a slight decrease in % and Greene county is now the highest in the district </a:t>
            </a:r>
          </a:p>
          <a:p>
            <a:pPr lvl="0">
              <a:spcBef>
                <a:spcPts val="0"/>
              </a:spcBef>
              <a:buNone/>
            </a:pPr>
            <a:endParaRPr lang="en-US" baseline="0" dirty="0" smtClean="0"/>
          </a:p>
          <a:p>
            <a:pPr lvl="0">
              <a:spcBef>
                <a:spcPts val="0"/>
              </a:spcBef>
              <a:buNone/>
            </a:pPr>
            <a:r>
              <a:rPr lang="en-US" i="1" baseline="0" dirty="0" smtClean="0"/>
              <a:t>Note: we expect these numbers will change once data are available for post-Medicaid expansion (2019)</a:t>
            </a:r>
            <a:endParaRPr i="1" dirty="0"/>
          </a:p>
        </p:txBody>
      </p:sp>
    </p:spTree>
    <p:extLst>
      <p:ext uri="{BB962C8B-B14F-4D97-AF65-F5344CB8AC3E}">
        <p14:creationId xmlns:p14="http://schemas.microsoft.com/office/powerpoint/2010/main" val="428500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baseline="0" dirty="0" smtClean="0"/>
              <a:t>Compared to 2008, in 2016 black low birth weights are almost 3% higher. However there has been great fluctuation in black low birth weights, with spikes in 2010 and steep decline from 2012 to 2014</a:t>
            </a:r>
          </a:p>
          <a:p>
            <a:pPr lvl="0">
              <a:spcBef>
                <a:spcPts val="0"/>
              </a:spcBef>
              <a:buNone/>
            </a:pPr>
            <a:endParaRPr lang="en-US" baseline="0" dirty="0" smtClean="0"/>
          </a:p>
          <a:p>
            <a:pPr lvl="0">
              <a:spcBef>
                <a:spcPts val="0"/>
              </a:spcBef>
              <a:buNone/>
            </a:pPr>
            <a:r>
              <a:rPr lang="en-US" baseline="0" dirty="0" smtClean="0"/>
              <a:t>White low births have experienced a slight decrease since 2008. </a:t>
            </a:r>
          </a:p>
          <a:p>
            <a:pPr lvl="0">
              <a:spcBef>
                <a:spcPts val="0"/>
              </a:spcBef>
              <a:buNone/>
            </a:pPr>
            <a:r>
              <a:rPr lang="en-US" baseline="0" dirty="0" smtClean="0"/>
              <a:t>Black low births are around 4% higher in 2016 compared to white low birth weights.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2599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27</a:t>
            </a:fld>
            <a:endParaRPr lang="en-US"/>
          </a:p>
        </p:txBody>
      </p:sp>
    </p:spTree>
    <p:extLst>
      <p:ext uri="{BB962C8B-B14F-4D97-AF65-F5344CB8AC3E}">
        <p14:creationId xmlns:p14="http://schemas.microsoft.com/office/powerpoint/2010/main" val="1703554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24253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8415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56310" y="4415790"/>
            <a:ext cx="5250452" cy="4183380"/>
          </a:xfrm>
          <a:prstGeom prst="rect">
            <a:avLst/>
          </a:prstGeom>
        </p:spPr>
        <p:txBody>
          <a:bodyPr lIns="91425" tIns="91425" rIns="91425" bIns="91425" anchor="t" anchorCtr="0">
            <a:noAutofit/>
          </a:bodyPr>
          <a:lstStyle/>
          <a:p>
            <a:pPr lvl="0">
              <a:spcBef>
                <a:spcPts val="0"/>
              </a:spcBef>
              <a:buNone/>
            </a:pPr>
            <a:r>
              <a:rPr lang="en-US" dirty="0" smtClean="0"/>
              <a:t>After</a:t>
            </a:r>
            <a:r>
              <a:rPr lang="en-US" baseline="0" dirty="0" smtClean="0"/>
              <a:t> 2013, both TJ and </a:t>
            </a:r>
            <a:r>
              <a:rPr lang="en-US" baseline="0" dirty="0" err="1" smtClean="0"/>
              <a:t>Jouett</a:t>
            </a:r>
            <a:r>
              <a:rPr lang="en-US" baseline="0" dirty="0" smtClean="0"/>
              <a:t> elementary lost the majority of nonwhite students. But where there are students of color, they consistently have much lower pass rates. </a:t>
            </a:r>
            <a:endParaRPr dirty="0"/>
          </a:p>
        </p:txBody>
      </p:sp>
    </p:spTree>
    <p:extLst>
      <p:ext uri="{BB962C8B-B14F-4D97-AF65-F5344CB8AC3E}">
        <p14:creationId xmlns:p14="http://schemas.microsoft.com/office/powerpoint/2010/main" val="423091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sym typeface="Wingdings" panose="05000000000000000000" pitchFamily="2" charset="2"/>
              </a:rPr>
              <a:t> 5</a:t>
            </a: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a:t>
            </a:fld>
            <a:endParaRPr lang="en-US"/>
          </a:p>
        </p:txBody>
      </p:sp>
    </p:spTree>
    <p:extLst>
      <p:ext uri="{BB962C8B-B14F-4D97-AF65-F5344CB8AC3E}">
        <p14:creationId xmlns:p14="http://schemas.microsoft.com/office/powerpoint/2010/main" val="3866032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8415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56310" y="4415790"/>
            <a:ext cx="5250452" cy="4183380"/>
          </a:xfrm>
          <a:prstGeom prst="rect">
            <a:avLst/>
          </a:prstGeom>
        </p:spPr>
        <p:txBody>
          <a:bodyPr lIns="91425" tIns="91425" rIns="91425" bIns="91425" anchor="t" anchorCtr="0">
            <a:noAutofit/>
          </a:bodyPr>
          <a:lstStyle/>
          <a:p>
            <a:pPr lvl="0">
              <a:spcBef>
                <a:spcPts val="0"/>
              </a:spcBef>
              <a:buNone/>
            </a:pPr>
            <a:r>
              <a:rPr lang="en-US" dirty="0" smtClean="0"/>
              <a:t>Black students at</a:t>
            </a:r>
            <a:r>
              <a:rPr lang="en-US" baseline="0" dirty="0" smtClean="0"/>
              <a:t> </a:t>
            </a:r>
            <a:r>
              <a:rPr lang="en-US" dirty="0" smtClean="0"/>
              <a:t>Moss-</a:t>
            </a:r>
            <a:r>
              <a:rPr lang="en-US" dirty="0" err="1" smtClean="0"/>
              <a:t>Nuckols</a:t>
            </a:r>
            <a:r>
              <a:rPr lang="en-US" baseline="0" dirty="0" smtClean="0"/>
              <a:t> consistently have lower SOL pass rates than white </a:t>
            </a:r>
            <a:r>
              <a:rPr lang="en-US" baseline="0" dirty="0" smtClean="0"/>
              <a:t>students—overall performance has been decreasing </a:t>
            </a:r>
          </a:p>
          <a:p>
            <a:pPr lvl="0">
              <a:spcBef>
                <a:spcPts val="0"/>
              </a:spcBef>
              <a:buNone/>
            </a:pPr>
            <a:endParaRPr lang="en-US" baseline="0" dirty="0" smtClean="0"/>
          </a:p>
          <a:p>
            <a:pPr lvl="0">
              <a:spcBef>
                <a:spcPts val="0"/>
              </a:spcBef>
              <a:buNone/>
            </a:pPr>
            <a:r>
              <a:rPr lang="en-US" baseline="0" dirty="0" smtClean="0"/>
              <a:t>Same with </a:t>
            </a:r>
            <a:r>
              <a:rPr lang="en-US" baseline="0" dirty="0" err="1" smtClean="0"/>
              <a:t>Trevilians</a:t>
            </a:r>
            <a:r>
              <a:rPr lang="en-US" baseline="0" dirty="0" smtClean="0"/>
              <a:t> Elementary </a:t>
            </a:r>
          </a:p>
        </p:txBody>
      </p:sp>
    </p:spTree>
    <p:extLst>
      <p:ext uri="{BB962C8B-B14F-4D97-AF65-F5344CB8AC3E}">
        <p14:creationId xmlns:p14="http://schemas.microsoft.com/office/powerpoint/2010/main" val="4027207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31</a:t>
            </a:fld>
            <a:endParaRPr lang="en-US"/>
          </a:p>
        </p:txBody>
      </p:sp>
    </p:spTree>
    <p:extLst>
      <p:ext uri="{BB962C8B-B14F-4D97-AF65-F5344CB8AC3E}">
        <p14:creationId xmlns:p14="http://schemas.microsoft.com/office/powerpoint/2010/main" val="337508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A9F5-DCD5-4EF3-8D8F-F0669DDA1AE8}" type="slidenum">
              <a:rPr lang="en-US" smtClean="0"/>
              <a:t>4</a:t>
            </a:fld>
            <a:endParaRPr lang="en-US"/>
          </a:p>
        </p:txBody>
      </p:sp>
    </p:spTree>
    <p:extLst>
      <p:ext uri="{BB962C8B-B14F-4D97-AF65-F5344CB8AC3E}">
        <p14:creationId xmlns:p14="http://schemas.microsoft.com/office/powerpoint/2010/main" val="203211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baseline="0" dirty="0" smtClean="0"/>
              <a:t>Louisa has been increasing since 2005. </a:t>
            </a:r>
          </a:p>
          <a:p>
            <a:pPr lvl="0">
              <a:spcBef>
                <a:spcPts val="0"/>
              </a:spcBef>
              <a:buNone/>
            </a:pPr>
            <a:r>
              <a:rPr lang="en-US" baseline="0" dirty="0" smtClean="0"/>
              <a:t>Increased from 24% to 31% and has been as high as 35%. </a:t>
            </a:r>
          </a:p>
          <a:p>
            <a:pPr lvl="0">
              <a:spcBef>
                <a:spcPts val="0"/>
              </a:spcBef>
              <a:buNone/>
            </a:pPr>
            <a:r>
              <a:rPr lang="en-US" baseline="0" dirty="0" smtClean="0"/>
              <a:t>Went above the HP benchmark early 2010 </a:t>
            </a:r>
          </a:p>
          <a:p>
            <a:pPr lvl="0">
              <a:spcBef>
                <a:spcPts val="0"/>
              </a:spcBef>
              <a:buNone/>
            </a:pPr>
            <a:endParaRPr lang="en-US" baseline="0" dirty="0" smtClean="0"/>
          </a:p>
          <a:p>
            <a:pPr lvl="0">
              <a:spcBef>
                <a:spcPts val="0"/>
              </a:spcBef>
              <a:buNone/>
            </a:pPr>
            <a:endParaRPr lang="en-US" baseline="0" dirty="0" smtClean="0"/>
          </a:p>
        </p:txBody>
      </p:sp>
    </p:spTree>
    <p:extLst>
      <p:ext uri="{BB962C8B-B14F-4D97-AF65-F5344CB8AC3E}">
        <p14:creationId xmlns:p14="http://schemas.microsoft.com/office/powerpoint/2010/main" val="419067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Mapping obesity</a:t>
            </a:r>
            <a:r>
              <a:rPr lang="en-US" baseline="0" dirty="0" smtClean="0"/>
              <a:t> across the district. Darker red = higher prevalence of obesity (45%+) and yellow-white is the lower (less than 15%). Louisa is almost half dark red. </a:t>
            </a:r>
          </a:p>
          <a:p>
            <a:pPr lvl="0">
              <a:spcBef>
                <a:spcPts val="0"/>
              </a:spcBef>
              <a:buNone/>
            </a:pPr>
            <a:endParaRPr lang="en-US" baseline="0" dirty="0" smtClean="0"/>
          </a:p>
          <a:p>
            <a:pPr lvl="0">
              <a:spcBef>
                <a:spcPts val="0"/>
              </a:spcBef>
              <a:buNone/>
            </a:pPr>
            <a:r>
              <a:rPr lang="en-US" baseline="0" dirty="0" smtClean="0"/>
              <a:t>LIMITATION: UVA outpatient data only; so doesn’t necessarily reflect the entire population (but it has an n of ~200,000 versus the County Health Rankings/</a:t>
            </a:r>
            <a:r>
              <a:rPr lang="en-US" baseline="0" dirty="0" err="1" smtClean="0"/>
              <a:t>BRFSS</a:t>
            </a:r>
            <a:r>
              <a:rPr lang="en-US" baseline="0" dirty="0" smtClean="0"/>
              <a:t> data n for the district is in the hundreds)</a:t>
            </a:r>
          </a:p>
          <a:p>
            <a:pPr lvl="0">
              <a:spcBef>
                <a:spcPts val="0"/>
              </a:spcBef>
              <a:buNone/>
            </a:pPr>
            <a:endParaRPr lang="en-US" baseline="0" dirty="0" smtClean="0"/>
          </a:p>
          <a:p>
            <a:pPr lvl="0">
              <a:spcBef>
                <a:spcPts val="0"/>
              </a:spcBef>
              <a:buNone/>
            </a:pPr>
            <a:r>
              <a:rPr lang="en-US" baseline="0" dirty="0" smtClean="0"/>
              <a:t>Note</a:t>
            </a:r>
            <a:r>
              <a:rPr lang="en-US" baseline="0" dirty="0" smtClean="0"/>
              <a:t>: these are mapped by Zip Code Tabulation Area (</a:t>
            </a:r>
            <a:r>
              <a:rPr lang="en-US" baseline="0" dirty="0" err="1" smtClean="0"/>
              <a:t>ZCTAs</a:t>
            </a:r>
            <a:r>
              <a:rPr lang="en-US" baseline="0" dirty="0" smtClean="0"/>
              <a:t>) which sometimes cross county lines.</a:t>
            </a:r>
            <a:endParaRPr dirty="0"/>
          </a:p>
        </p:txBody>
      </p:sp>
    </p:spTree>
    <p:extLst>
      <p:ext uri="{BB962C8B-B14F-4D97-AF65-F5344CB8AC3E}">
        <p14:creationId xmlns:p14="http://schemas.microsoft.com/office/powerpoint/2010/main" val="16075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Mapping obesity</a:t>
            </a:r>
            <a:r>
              <a:rPr lang="en-US" baseline="0" dirty="0" smtClean="0"/>
              <a:t> across the district. This is for children instead of adults. As you can see from the dark gray areas, not enough data for several areas (that is, less children seen at UVA outpatient clinics across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56117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Louisa</a:t>
            </a:r>
            <a:r>
              <a:rPr lang="en-US" baseline="0" dirty="0" smtClean="0"/>
              <a:t> </a:t>
            </a:r>
            <a:r>
              <a:rPr lang="en-US" baseline="0" dirty="0" smtClean="0"/>
              <a:t>has the highest percent of adult physical inactivity in the district in 2016, at 28%</a:t>
            </a:r>
          </a:p>
          <a:p>
            <a:pPr lvl="0">
              <a:spcBef>
                <a:spcPts val="0"/>
              </a:spcBef>
              <a:buNone/>
            </a:pPr>
            <a:r>
              <a:rPr lang="en-US" baseline="0" dirty="0" smtClean="0"/>
              <a:t>Not within the target for VA plan for well-being </a:t>
            </a:r>
          </a:p>
          <a:p>
            <a:pPr lvl="0">
              <a:spcBef>
                <a:spcPts val="0"/>
              </a:spcBef>
              <a:buNone/>
            </a:pPr>
            <a:endParaRPr lang="en-US" baseline="0" dirty="0" smtClean="0"/>
          </a:p>
          <a:p>
            <a:pPr lvl="0">
              <a:spcBef>
                <a:spcPts val="0"/>
              </a:spcBef>
              <a:buNone/>
            </a:pPr>
            <a:endParaRPr lang="en-US" baseline="0" dirty="0" smtClean="0"/>
          </a:p>
        </p:txBody>
      </p:sp>
    </p:spTree>
    <p:extLst>
      <p:ext uri="{BB962C8B-B14F-4D97-AF65-F5344CB8AC3E}">
        <p14:creationId xmlns:p14="http://schemas.microsoft.com/office/powerpoint/2010/main" val="106009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2555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70893" y="4415790"/>
            <a:ext cx="5367129" cy="4183380"/>
          </a:xfrm>
          <a:prstGeom prst="rect">
            <a:avLst/>
          </a:prstGeom>
        </p:spPr>
        <p:txBody>
          <a:bodyPr lIns="91425" tIns="91425" rIns="91425" bIns="91425" anchor="t" anchorCtr="0">
            <a:noAutofit/>
          </a:bodyPr>
          <a:lstStyle/>
          <a:p>
            <a:pPr lvl="0">
              <a:spcBef>
                <a:spcPts val="0"/>
              </a:spcBef>
              <a:buNone/>
            </a:pPr>
            <a:r>
              <a:rPr lang="en-US" dirty="0" smtClean="0"/>
              <a:t>Top two reasons for Louisa</a:t>
            </a:r>
            <a:r>
              <a:rPr lang="en-US" baseline="0" dirty="0" smtClean="0"/>
              <a:t> County are no time and no sidewalks/parks </a:t>
            </a:r>
          </a:p>
          <a:p>
            <a:pPr lvl="0">
              <a:spcBef>
                <a:spcPts val="0"/>
              </a:spcBef>
              <a:buNone/>
            </a:pPr>
            <a:endParaRPr lang="en-US" baseline="0" dirty="0" smtClean="0"/>
          </a:p>
          <a:p>
            <a:pPr lvl="0">
              <a:spcBef>
                <a:spcPts val="0"/>
              </a:spcBef>
              <a:buNone/>
            </a:pPr>
            <a:r>
              <a:rPr lang="en-US" baseline="0" dirty="0" smtClean="0"/>
              <a:t>*note: not enough responses from localities so Fluvanna and Louisa were merged </a:t>
            </a:r>
            <a:endParaRPr dirty="0"/>
          </a:p>
        </p:txBody>
      </p:sp>
    </p:spTree>
    <p:extLst>
      <p:ext uri="{BB962C8B-B14F-4D97-AF65-F5344CB8AC3E}">
        <p14:creationId xmlns:p14="http://schemas.microsoft.com/office/powerpoint/2010/main" val="109745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b="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4070774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24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57693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solidFill>
                  <a:srgbClr val="3C78D8"/>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6" y="4173554"/>
            <a:ext cx="9248776" cy="988996"/>
          </a:xfrm>
          <a:prstGeom prst="rect">
            <a:avLst/>
          </a:prstGeom>
        </p:spPr>
      </p:pic>
    </p:spTree>
    <p:extLst>
      <p:ext uri="{BB962C8B-B14F-4D97-AF65-F5344CB8AC3E}">
        <p14:creationId xmlns:p14="http://schemas.microsoft.com/office/powerpoint/2010/main" val="3951556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3/11/2019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6" r:id="rId12"/>
    <p:sldLayoutId id="2147483847" r:id="rId13"/>
    <p:sldLayoutId id="214748384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hyperlink" Target="https://public.tableau.com/profile/thomas.jefferson.health.distric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mailto:guleer.shahab@vdh.virgini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37"/>
            <a:ext cx="3459026" cy="5174337"/>
          </a:xfrm>
          <a:prstGeom prst="rect">
            <a:avLst/>
          </a:prstGeom>
        </p:spPr>
      </p:pic>
      <p:sp>
        <p:nvSpPr>
          <p:cNvPr id="10" name="Title 9"/>
          <p:cNvSpPr>
            <a:spLocks noGrp="1"/>
          </p:cNvSpPr>
          <p:nvPr>
            <p:ph type="title"/>
          </p:nvPr>
        </p:nvSpPr>
        <p:spPr>
          <a:xfrm>
            <a:off x="3442890" y="259719"/>
            <a:ext cx="5684974" cy="2121347"/>
          </a:xfrm>
        </p:spPr>
        <p:txBody>
          <a:bodyPr>
            <a:normAutofit/>
          </a:bodyPr>
          <a:lstStyle/>
          <a:p>
            <a:pPr algn="ctr"/>
            <a:r>
              <a:rPr lang="en-US" sz="3200" dirty="0" smtClean="0">
                <a:solidFill>
                  <a:schemeClr val="accent5"/>
                </a:solidFill>
              </a:rPr>
              <a:t>MAPP2Health</a:t>
            </a:r>
            <a:r>
              <a:rPr lang="en-US" sz="3200" smtClean="0">
                <a:solidFill>
                  <a:schemeClr val="accent5"/>
                </a:solidFill>
              </a:rPr>
              <a:t/>
            </a:r>
            <a:br>
              <a:rPr lang="en-US" sz="3200" smtClean="0">
                <a:solidFill>
                  <a:schemeClr val="accent5"/>
                </a:solidFill>
              </a:rPr>
            </a:br>
            <a:r>
              <a:rPr lang="en-US" sz="4800" b="1" smtClean="0">
                <a:solidFill>
                  <a:schemeClr val="accent5"/>
                </a:solidFill>
              </a:rPr>
              <a:t>Louisa </a:t>
            </a:r>
            <a:r>
              <a:rPr lang="en-US" sz="4800" b="1" dirty="0" smtClean="0">
                <a:solidFill>
                  <a:schemeClr val="accent5"/>
                </a:solidFill>
              </a:rPr>
              <a:t>County Data Profile</a:t>
            </a:r>
            <a:endParaRPr lang="en-US" sz="4800" b="1" dirty="0">
              <a:solidFill>
                <a:schemeClr val="accent5"/>
              </a:solidFill>
            </a:endParaRPr>
          </a:p>
        </p:txBody>
      </p:sp>
      <p:sp>
        <p:nvSpPr>
          <p:cNvPr id="8" name="Oval 3"/>
          <p:cNvSpPr>
            <a:spLocks noChangeArrowheads="1"/>
          </p:cNvSpPr>
          <p:nvPr/>
        </p:nvSpPr>
        <p:spPr bwMode="auto">
          <a:xfrm>
            <a:off x="5302396" y="2724150"/>
            <a:ext cx="1981201" cy="1905000"/>
          </a:xfrm>
          <a:prstGeom prst="ellipse">
            <a:avLst/>
          </a:prstGeom>
          <a:ln/>
          <a:extLst/>
        </p:spPr>
        <p:style>
          <a:lnRef idx="3">
            <a:schemeClr val="lt1"/>
          </a:lnRef>
          <a:fillRef idx="1">
            <a:schemeClr val="accent5"/>
          </a:fillRef>
          <a:effectRef idx="1">
            <a:schemeClr val="accent5"/>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pic>
        <p:nvPicPr>
          <p:cNvPr id="11" name="Picture 4"/>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665293" y="3081812"/>
            <a:ext cx="1240167" cy="1207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Access to Exercise</a:t>
            </a:r>
            <a:r>
              <a:rPr kumimoji="0" lang="en-US" altLang="en-US" sz="2400" b="1" i="0" u="none" strike="noStrike" cap="none" normalizeH="0" dirty="0" smtClean="0">
                <a:ln>
                  <a:noFill/>
                </a:ln>
                <a:effectLst/>
              </a:rPr>
              <a:t> Opportunities</a:t>
            </a:r>
            <a:r>
              <a:rPr lang="en-US" altLang="en-US" sz="1400" b="1" dirty="0" smtClean="0"/>
              <a:t>, </a:t>
            </a:r>
            <a:r>
              <a:rPr kumimoji="0" lang="en-US" altLang="en-US" sz="1600" b="0" i="0" u="none" strike="noStrike" cap="none" normalizeH="0" baseline="0" dirty="0" smtClean="0">
                <a:ln>
                  <a:noFill/>
                </a:ln>
                <a:effectLst/>
              </a:rPr>
              <a:t>by TJHD Locality, 2014 &amp; 2016.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a:t>
            </a:r>
            <a:r>
              <a:rPr kumimoji="0" lang="en-US" altLang="en-US" sz="1600" b="0" i="0" u="none" strike="noStrike" cap="none" normalizeH="0" dirty="0" err="1" smtClean="0">
                <a:ln>
                  <a:noFill/>
                </a:ln>
                <a:effectLst/>
              </a:rPr>
              <a:t>RWJF</a:t>
            </a:r>
            <a:r>
              <a:rPr kumimoji="0" lang="en-US" altLang="en-US" sz="1600" b="0" i="0" u="none" strike="noStrike" cap="none" normalizeH="0" dirty="0" smtClean="0">
                <a:ln>
                  <a:noFill/>
                </a:ln>
                <a:effectLst/>
              </a:rPr>
              <a:t>), County Health Rankings</a:t>
            </a:r>
            <a:r>
              <a:rPr kumimoji="0" lang="en-US" altLang="en-US" sz="1600" b="0" i="0" u="none" strike="noStrike" cap="none" normalizeH="0" baseline="0" dirty="0" smtClean="0">
                <a:ln>
                  <a:noFill/>
                </a:ln>
                <a:effectLst/>
              </a:rPr>
              <a:t>, 2018.</a:t>
            </a:r>
          </a:p>
        </p:txBody>
      </p:sp>
      <p:grpSp>
        <p:nvGrpSpPr>
          <p:cNvPr id="6" name="Group 5"/>
          <p:cNvGrpSpPr/>
          <p:nvPr/>
        </p:nvGrpSpPr>
        <p:grpSpPr>
          <a:xfrm>
            <a:off x="1120849" y="1123950"/>
            <a:ext cx="6902302" cy="3810000"/>
            <a:chOff x="489098" y="895350"/>
            <a:chExt cx="7086600" cy="3933898"/>
          </a:xfrm>
        </p:grpSpPr>
        <p:pic>
          <p:nvPicPr>
            <p:cNvPr id="8" name="Picture 7"/>
            <p:cNvPicPr>
              <a:picLocks noChangeAspect="1"/>
            </p:cNvPicPr>
            <p:nvPr/>
          </p:nvPicPr>
          <p:blipFill rotWithShape="1">
            <a:blip r:embed="rId3"/>
            <a:srcRect l="14862" t="21875" r="30673" b="71875"/>
            <a:stretch/>
          </p:blipFill>
          <p:spPr>
            <a:xfrm>
              <a:off x="489098" y="4372048"/>
              <a:ext cx="7086600" cy="457200"/>
            </a:xfrm>
            <a:prstGeom prst="rect">
              <a:avLst/>
            </a:prstGeom>
          </p:spPr>
        </p:pic>
        <p:grpSp>
          <p:nvGrpSpPr>
            <p:cNvPr id="5" name="Group 4"/>
            <p:cNvGrpSpPr/>
            <p:nvPr/>
          </p:nvGrpSpPr>
          <p:grpSpPr>
            <a:xfrm>
              <a:off x="489098" y="895350"/>
              <a:ext cx="7086600" cy="3476698"/>
              <a:chOff x="489098" y="1428750"/>
              <a:chExt cx="5879804" cy="2943298"/>
            </a:xfrm>
          </p:grpSpPr>
          <p:pic>
            <p:nvPicPr>
              <p:cNvPr id="4" name="Picture 3"/>
              <p:cNvPicPr>
                <a:picLocks noChangeAspect="1"/>
              </p:cNvPicPr>
              <p:nvPr/>
            </p:nvPicPr>
            <p:blipFill rotWithShape="1">
              <a:blip r:embed="rId4"/>
              <a:srcRect l="31002" t="31250" r="28331" b="29167"/>
              <a:stretch/>
            </p:blipFill>
            <p:spPr>
              <a:xfrm>
                <a:off x="990600" y="1428750"/>
                <a:ext cx="5378302" cy="2943298"/>
              </a:xfrm>
              <a:prstGeom prst="rect">
                <a:avLst/>
              </a:prstGeom>
            </p:spPr>
          </p:pic>
          <p:pic>
            <p:nvPicPr>
              <p:cNvPr id="10" name="Picture 9"/>
              <p:cNvPicPr>
                <a:picLocks noChangeAspect="1"/>
              </p:cNvPicPr>
              <p:nvPr/>
            </p:nvPicPr>
            <p:blipFill rotWithShape="1">
              <a:blip r:embed="rId4"/>
              <a:srcRect l="15446" t="31250" r="80762" b="29167"/>
              <a:stretch/>
            </p:blipFill>
            <p:spPr>
              <a:xfrm>
                <a:off x="489098" y="1428750"/>
                <a:ext cx="501502" cy="2943298"/>
              </a:xfrm>
              <a:prstGeom prst="rect">
                <a:avLst/>
              </a:prstGeom>
            </p:spPr>
          </p:pic>
        </p:grpSp>
      </p:grpSp>
    </p:spTree>
    <p:extLst>
      <p:ext uri="{BB962C8B-B14F-4D97-AF65-F5344CB8AC3E}">
        <p14:creationId xmlns:p14="http://schemas.microsoft.com/office/powerpoint/2010/main" val="4239120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Food </a:t>
            </a:r>
            <a:r>
              <a:rPr lang="en-US" altLang="en-US" sz="2400" b="1" dirty="0">
                <a:latin typeface="+mn-lt"/>
              </a:rPr>
              <a:t>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4855"/>
            <a:ext cx="8686800" cy="3656969"/>
          </a:xfrm>
          <a:prstGeom prst="rect">
            <a:avLst/>
          </a:prstGeom>
        </p:spPr>
      </p:pic>
      <p:sp>
        <p:nvSpPr>
          <p:cNvPr id="4" name="TextBox 3"/>
          <p:cNvSpPr txBox="1"/>
          <p:nvPr/>
        </p:nvSpPr>
        <p:spPr>
          <a:xfrm>
            <a:off x="6629400" y="2761919"/>
            <a:ext cx="3048000" cy="230832"/>
          </a:xfrm>
          <a:prstGeom prst="rect">
            <a:avLst/>
          </a:prstGeom>
          <a:noFill/>
        </p:spPr>
        <p:txBody>
          <a:bodyPr wrap="square" rtlCol="0">
            <a:spAutoFit/>
          </a:bodyPr>
          <a:lstStyle/>
          <a:p>
            <a:r>
              <a:rPr lang="en-US" sz="900" b="1" dirty="0" smtClean="0">
                <a:solidFill>
                  <a:schemeClr val="bg2"/>
                </a:solidFill>
              </a:rPr>
              <a:t>VA Plan for Well-Being Target = 10%</a:t>
            </a:r>
            <a:endParaRPr lang="en-US" sz="900" b="1" dirty="0">
              <a:solidFill>
                <a:schemeClr val="bg2"/>
              </a:solidFill>
            </a:endParaRPr>
          </a:p>
        </p:txBody>
      </p:sp>
    </p:spTree>
    <p:extLst>
      <p:ext uri="{BB962C8B-B14F-4D97-AF65-F5344CB8AC3E}">
        <p14:creationId xmlns:p14="http://schemas.microsoft.com/office/powerpoint/2010/main" val="193547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Child </a:t>
            </a:r>
            <a:r>
              <a:rPr lang="en-US" altLang="en-US" sz="2400" b="1" dirty="0">
                <a:latin typeface="+mn-lt"/>
              </a:rPr>
              <a:t>Food 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0150"/>
            <a:ext cx="8839200" cy="3546668"/>
          </a:xfrm>
          <a:prstGeom prst="rect">
            <a:avLst/>
          </a:prstGeom>
        </p:spPr>
      </p:pic>
      <p:sp>
        <p:nvSpPr>
          <p:cNvPr id="5" name="TextBox 4"/>
          <p:cNvSpPr txBox="1"/>
          <p:nvPr/>
        </p:nvSpPr>
        <p:spPr>
          <a:xfrm>
            <a:off x="6629400" y="3105150"/>
            <a:ext cx="3048000" cy="230832"/>
          </a:xfrm>
          <a:prstGeom prst="rect">
            <a:avLst/>
          </a:prstGeom>
          <a:noFill/>
        </p:spPr>
        <p:txBody>
          <a:bodyPr wrap="square" rtlCol="0">
            <a:spAutoFit/>
          </a:bodyPr>
          <a:lstStyle/>
          <a:p>
            <a:r>
              <a:rPr lang="en-US" sz="900" b="1" dirty="0" smtClean="0">
                <a:solidFill>
                  <a:schemeClr val="bg2"/>
                </a:solidFill>
              </a:rPr>
              <a:t>VA Plan for Well-Being Target = 10%</a:t>
            </a:r>
            <a:endParaRPr lang="en-US" sz="900" b="1" dirty="0">
              <a:solidFill>
                <a:schemeClr val="bg2"/>
              </a:solidFill>
            </a:endParaRPr>
          </a:p>
        </p:txBody>
      </p:sp>
    </p:spTree>
    <p:extLst>
      <p:ext uri="{BB962C8B-B14F-4D97-AF65-F5344CB8AC3E}">
        <p14:creationId xmlns:p14="http://schemas.microsoft.com/office/powerpoint/2010/main" val="143631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solidFill>
                  <a:schemeClr val="accent5"/>
                </a:solidFill>
              </a:rPr>
              <a:t>Address Mental Health &amp; Substance Use</a:t>
            </a:r>
            <a:endParaRPr lang="en-US" sz="3600" b="1" dirty="0">
              <a:solidFill>
                <a:schemeClr val="accent5"/>
              </a:solidFill>
            </a:endParaRPr>
          </a:p>
        </p:txBody>
      </p:sp>
      <p:pic>
        <p:nvPicPr>
          <p:cNvPr id="9" name="Picture Placeholder 8"/>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11"/>
          <a:stretch/>
        </p:blipFill>
        <p:spPr>
          <a:xfrm>
            <a:off x="3048000" y="0"/>
            <a:ext cx="6096000" cy="5143500"/>
          </a:xfrm>
        </p:spPr>
      </p:pic>
    </p:spTree>
    <p:extLst>
      <p:ext uri="{BB962C8B-B14F-4D97-AF65-F5344CB8AC3E}">
        <p14:creationId xmlns:p14="http://schemas.microsoft.com/office/powerpoint/2010/main" val="78399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t>Poor Mental Health Days,</a:t>
            </a:r>
            <a:r>
              <a:rPr lang="en-US" sz="1800" dirty="0" smtClean="0"/>
              <a:t> </a:t>
            </a:r>
            <a:r>
              <a:rPr lang="en-US" sz="1600" dirty="0"/>
              <a:t>by TJHD Locality, </a:t>
            </a:r>
            <a:r>
              <a:rPr lang="en-US" sz="1600" dirty="0" smtClean="0"/>
              <a:t>2014-2016</a:t>
            </a:r>
            <a:r>
              <a:rPr lang="en-US" sz="1600" dirty="0"/>
              <a:t>. Source: County Health Rankings, 2018</a:t>
            </a:r>
            <a:r>
              <a:rPr lang="en-US" sz="1600" dirty="0" smtClean="0"/>
              <a:t>.</a:t>
            </a:r>
            <a:r>
              <a:rPr lang="en-US" sz="1800" dirty="0"/>
              <a:t/>
            </a:r>
            <a:br>
              <a:rPr lang="en-US" sz="1800" dirty="0"/>
            </a:br>
            <a:endParaRPr lang="en-US" sz="10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07359"/>
          </a:xfrm>
          <a:prstGeom prst="rect">
            <a:avLst/>
          </a:prstGeom>
        </p:spPr>
      </p:pic>
    </p:spTree>
    <p:extLst>
      <p:ext uri="{BB962C8B-B14F-4D97-AF65-F5344CB8AC3E}">
        <p14:creationId xmlns:p14="http://schemas.microsoft.com/office/powerpoint/2010/main" val="315174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latin typeface="+mn-lt"/>
              </a:rPr>
              <a:t>Percent </a:t>
            </a:r>
            <a:r>
              <a:rPr lang="en-US" sz="2400" b="1" dirty="0">
                <a:latin typeface="+mn-lt"/>
              </a:rPr>
              <a:t>of Adults </a:t>
            </a:r>
            <a:r>
              <a:rPr lang="en-US" sz="2400" b="1" dirty="0" smtClean="0">
                <a:latin typeface="+mn-lt"/>
              </a:rPr>
              <a:t>Smokers,</a:t>
            </a:r>
            <a:r>
              <a:rPr lang="en-US" sz="1800" dirty="0" smtClean="0">
                <a:latin typeface="+mn-lt"/>
              </a:rPr>
              <a:t> </a:t>
            </a:r>
            <a:r>
              <a:rPr lang="en-US" sz="1600" dirty="0">
                <a:latin typeface="+mn-lt"/>
              </a:rPr>
              <a:t>by TJHD Locality, </a:t>
            </a:r>
            <a:r>
              <a:rPr lang="en-US" sz="1600" dirty="0" smtClean="0">
                <a:latin typeface="+mn-lt"/>
              </a:rPr>
              <a:t>2014-2016</a:t>
            </a:r>
            <a:r>
              <a:rPr lang="en-US" sz="1600" dirty="0">
                <a:latin typeface="+mn-lt"/>
              </a:rPr>
              <a:t>. Source: County Health Rankings, 2018</a:t>
            </a:r>
            <a:r>
              <a:rPr lang="en-US" sz="1600" dirty="0" smtClean="0">
                <a:latin typeface="+mn-lt"/>
              </a:rPr>
              <a:t>.</a:t>
            </a:r>
            <a:r>
              <a:rPr lang="en-US" sz="1800" dirty="0">
                <a:latin typeface="+mn-lt"/>
              </a:rPr>
              <a:t/>
            </a:r>
            <a:br>
              <a:rPr lang="en-US" sz="1800" dirty="0">
                <a:latin typeface="+mn-lt"/>
              </a:rPr>
            </a:br>
            <a:endParaRPr lang="en-US" sz="105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49520"/>
          </a:xfrm>
          <a:prstGeom prst="rect">
            <a:avLst/>
          </a:prstGeom>
        </p:spPr>
      </p:pic>
    </p:spTree>
    <p:extLst>
      <p:ext uri="{BB962C8B-B14F-4D97-AF65-F5344CB8AC3E}">
        <p14:creationId xmlns:p14="http://schemas.microsoft.com/office/powerpoint/2010/main" val="426593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221050" y="-48310"/>
            <a:ext cx="8725161" cy="1314792"/>
          </a:xfrm>
        </p:spPr>
        <p:txBody>
          <a:bodyPr>
            <a:noAutofit/>
          </a:bodyPr>
          <a:lstStyle/>
          <a:p>
            <a:pPr algn="ctr"/>
            <a:r>
              <a:rPr lang="en-US" sz="2400" b="1" dirty="0" smtClean="0"/>
              <a:t>TJHD Overdose Mortality Rates</a:t>
            </a:r>
            <a:r>
              <a:rPr lang="en-US" sz="2400" dirty="0" smtClean="0"/>
              <a:t> </a:t>
            </a:r>
            <a:r>
              <a:rPr lang="en-US" sz="1600" dirty="0" smtClean="0"/>
              <a:t>(per 100,000 residents)</a:t>
            </a:r>
            <a:r>
              <a:rPr lang="en-US" sz="1600" b="1" dirty="0" smtClean="0"/>
              <a:t>,</a:t>
            </a:r>
            <a:r>
              <a:rPr lang="en-US" sz="1600" dirty="0" smtClean="0"/>
              <a:t> TJHD and TJHD Localities, 2011-2017 &amp; 2017</a:t>
            </a:r>
            <a:r>
              <a:rPr lang="en-US" sz="1600" dirty="0"/>
              <a:t>. </a:t>
            </a:r>
            <a:r>
              <a:rPr lang="en-US" sz="1600" dirty="0" smtClean="0"/>
              <a:t/>
            </a:r>
            <a:br>
              <a:rPr lang="en-US" sz="1600" dirty="0" smtClean="0"/>
            </a:br>
            <a:r>
              <a:rPr lang="en-US" sz="900" dirty="0" smtClean="0"/>
              <a:t>Source</a:t>
            </a:r>
            <a:r>
              <a:rPr lang="en-US" sz="900" dirty="0"/>
              <a:t>: Virginia Department of Health, Opioid Addiction </a:t>
            </a:r>
            <a:r>
              <a:rPr lang="en-US" sz="900" dirty="0" smtClean="0"/>
              <a:t>Dashboard,</a:t>
            </a:r>
            <a:r>
              <a:rPr lang="en-US" sz="900" b="1" dirty="0" smtClean="0"/>
              <a:t> </a:t>
            </a:r>
            <a:r>
              <a:rPr lang="en-US" sz="900" dirty="0" smtClean="0"/>
              <a:t>2018 (</a:t>
            </a:r>
            <a:r>
              <a:rPr lang="en-US" sz="900" u="sng" dirty="0" smtClean="0">
                <a:hlinkClick r:id="rId3"/>
              </a:rPr>
              <a:t>http</a:t>
            </a:r>
            <a:r>
              <a:rPr lang="en-US" sz="900" u="sng" dirty="0">
                <a:hlinkClick r:id="rId3"/>
              </a:rPr>
              <a:t>://</a:t>
            </a:r>
            <a:r>
              <a:rPr lang="en-US" sz="900" u="sng" dirty="0" smtClean="0">
                <a:hlinkClick r:id="rId3"/>
              </a:rPr>
              <a:t>www.vdh.virginia.gov/data/opioid-overdose</a:t>
            </a:r>
            <a:r>
              <a:rPr lang="en-US" sz="900" u="sng" dirty="0" smtClean="0"/>
              <a:t>)</a:t>
            </a:r>
            <a:r>
              <a:rPr lang="en-US" sz="900" dirty="0" smtClean="0"/>
              <a:t>.</a:t>
            </a:r>
            <a:endParaRPr lang="en-US" sz="900" dirty="0"/>
          </a:p>
        </p:txBody>
      </p:sp>
      <p:sp>
        <p:nvSpPr>
          <p:cNvPr id="2" name="Text Placeholder 1"/>
          <p:cNvSpPr>
            <a:spLocks noGrp="1"/>
          </p:cNvSpPr>
          <p:nvPr>
            <p:ph type="body" idx="1"/>
          </p:nvPr>
        </p:nvSpPr>
        <p:spPr>
          <a:xfrm>
            <a:off x="181053" y="1056964"/>
            <a:ext cx="5147085" cy="419036"/>
          </a:xfrm>
        </p:spPr>
        <p:txBody>
          <a:bodyPr>
            <a:normAutofit/>
          </a:bodyPr>
          <a:lstStyle/>
          <a:p>
            <a:pPr algn="ctr"/>
            <a:r>
              <a:rPr lang="en-US" dirty="0" smtClean="0">
                <a:solidFill>
                  <a:schemeClr val="accent5"/>
                </a:solidFill>
              </a:rPr>
              <a:t>Louisa Overdose Mortality Rate, </a:t>
            </a:r>
            <a:r>
              <a:rPr lang="en-US" b="0" dirty="0" smtClean="0">
                <a:solidFill>
                  <a:schemeClr val="accent5"/>
                </a:solidFill>
              </a:rPr>
              <a:t>2011-2017</a:t>
            </a:r>
            <a:endParaRPr lang="en-US" dirty="0">
              <a:solidFill>
                <a:schemeClr val="accent5"/>
              </a:solidFill>
            </a:endParaRPr>
          </a:p>
        </p:txBody>
      </p:sp>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4"/>
          <a:srcRect l="57028" t="26042" r="17204" b="54167"/>
          <a:stretch/>
        </p:blipFill>
        <p:spPr>
          <a:xfrm>
            <a:off x="5593411" y="3190712"/>
            <a:ext cx="3352800" cy="1447800"/>
          </a:xfrm>
          <a:prstGeom prst="rect">
            <a:avLst/>
          </a:prstGeom>
        </p:spPr>
      </p:pic>
      <p:pic>
        <p:nvPicPr>
          <p:cNvPr id="17" name="Picture 16"/>
          <p:cNvPicPr>
            <a:picLocks noChangeAspect="1"/>
          </p:cNvPicPr>
          <p:nvPr/>
        </p:nvPicPr>
        <p:blipFill rotWithShape="1">
          <a:blip r:embed="rId4"/>
          <a:srcRect l="19546" t="26619" r="55271" b="54631"/>
          <a:stretch/>
        </p:blipFill>
        <p:spPr>
          <a:xfrm>
            <a:off x="5593411" y="1645446"/>
            <a:ext cx="3352800" cy="1371600"/>
          </a:xfrm>
          <a:prstGeom prst="rect">
            <a:avLst/>
          </a:prstGeom>
        </p:spPr>
      </p:pic>
      <p:sp>
        <p:nvSpPr>
          <p:cNvPr id="18" name="Text Placeholder 4"/>
          <p:cNvSpPr txBox="1">
            <a:spLocks/>
          </p:cNvSpPr>
          <p:nvPr/>
        </p:nvSpPr>
        <p:spPr>
          <a:xfrm>
            <a:off x="5628580" y="1049441"/>
            <a:ext cx="3373244" cy="60753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dirty="0" smtClean="0"/>
              <a:t>TJHD Overdose Mortality Rates, </a:t>
            </a:r>
            <a:r>
              <a:rPr lang="en-US" b="0" dirty="0" smtClean="0"/>
              <a:t>by TJHD Locality</a:t>
            </a:r>
            <a:r>
              <a:rPr lang="en-US" b="0" dirty="0" smtClean="0">
                <a:solidFill>
                  <a:schemeClr val="bg1"/>
                </a:solidFill>
              </a:rPr>
              <a:t>, 2017</a:t>
            </a:r>
            <a:endParaRPr lang="en-US" b="0" dirty="0">
              <a:solidFill>
                <a:schemeClr val="bg1"/>
              </a:solidFill>
            </a:endParaRPr>
          </a:p>
        </p:txBody>
      </p:sp>
      <p:sp>
        <p:nvSpPr>
          <p:cNvPr id="13" name="Text Placeholder 1"/>
          <p:cNvSpPr>
            <a:spLocks noGrp="1"/>
          </p:cNvSpPr>
          <p:nvPr>
            <p:ph type="body" idx="1"/>
          </p:nvPr>
        </p:nvSpPr>
        <p:spPr>
          <a:xfrm>
            <a:off x="146918" y="2935969"/>
            <a:ext cx="5147085" cy="419036"/>
          </a:xfrm>
        </p:spPr>
        <p:txBody>
          <a:bodyPr>
            <a:normAutofit/>
          </a:bodyPr>
          <a:lstStyle/>
          <a:p>
            <a:pPr algn="ctr"/>
            <a:r>
              <a:rPr lang="en-US" dirty="0" smtClean="0">
                <a:solidFill>
                  <a:schemeClr val="accent5"/>
                </a:solidFill>
              </a:rPr>
              <a:t>Louisa NAS Rate, </a:t>
            </a:r>
            <a:r>
              <a:rPr lang="en-US" b="0" dirty="0" smtClean="0">
                <a:solidFill>
                  <a:schemeClr val="accent5"/>
                </a:solidFill>
              </a:rPr>
              <a:t>2011-2017</a:t>
            </a:r>
            <a:endParaRPr lang="en-US" dirty="0">
              <a:solidFill>
                <a:schemeClr val="accent5"/>
              </a:solidFill>
            </a:endParaRPr>
          </a:p>
        </p:txBody>
      </p:sp>
      <p:cxnSp>
        <p:nvCxnSpPr>
          <p:cNvPr id="14" name="Straight Arrow Connector 13"/>
          <p:cNvCxnSpPr/>
          <p:nvPr/>
        </p:nvCxnSpPr>
        <p:spPr>
          <a:xfrm flipV="1">
            <a:off x="8686800" y="2753291"/>
            <a:ext cx="0" cy="392196"/>
          </a:xfrm>
          <a:prstGeom prst="straightConnector1">
            <a:avLst/>
          </a:prstGeom>
          <a:ln w="508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p:nvPr/>
        </p:nvCxnSpPr>
        <p:spPr>
          <a:xfrm flipH="1" flipV="1">
            <a:off x="8578232" y="4299959"/>
            <a:ext cx="32368" cy="383778"/>
          </a:xfrm>
          <a:prstGeom prst="straightConnector1">
            <a:avLst/>
          </a:prstGeom>
          <a:ln w="508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542609"/>
            <a:ext cx="4490080" cy="137215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1" y="3439720"/>
            <a:ext cx="4490080" cy="1332672"/>
          </a:xfrm>
          <a:prstGeom prst="rect">
            <a:avLst/>
          </a:prstGeom>
        </p:spPr>
      </p:pic>
    </p:spTree>
    <p:extLst>
      <p:ext uri="{BB962C8B-B14F-4D97-AF65-F5344CB8AC3E}">
        <p14:creationId xmlns:p14="http://schemas.microsoft.com/office/powerpoint/2010/main" val="271958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4934" y="238067"/>
            <a:ext cx="7886700" cy="1231106"/>
          </a:xfrm>
        </p:spPr>
        <p:txBody>
          <a:bodyPr>
            <a:noAutofit/>
          </a:bodyPr>
          <a:lstStyle/>
          <a:p>
            <a:r>
              <a:rPr lang="en-US" sz="2400" b="1" dirty="0" smtClean="0"/>
              <a:t>Louisa Rate Summary by Age Groups,</a:t>
            </a:r>
            <a:r>
              <a:rPr lang="en-US" sz="1800" dirty="0" smtClean="0"/>
              <a:t> </a:t>
            </a:r>
            <a:r>
              <a:rPr lang="en-US" sz="1600" dirty="0" smtClean="0"/>
              <a:t>Rates per 100,000 Residents, 2017</a:t>
            </a:r>
            <a:r>
              <a:rPr lang="en-US" sz="1600" dirty="0"/>
              <a:t>. </a:t>
            </a:r>
            <a:r>
              <a:rPr lang="en-US" sz="1600" dirty="0" smtClean="0"/>
              <a:t/>
            </a:r>
            <a:br>
              <a:rPr lang="en-US" sz="1600" dirty="0" smtClean="0"/>
            </a:br>
            <a:r>
              <a:rPr lang="en-US" sz="1600" dirty="0" smtClean="0"/>
              <a:t>Source</a:t>
            </a:r>
            <a:r>
              <a:rPr lang="en-US" sz="1600" dirty="0"/>
              <a:t>: Virginia Department of Health, </a:t>
            </a:r>
            <a:r>
              <a:rPr lang="en-US" sz="1600" dirty="0" smtClean="0"/>
              <a:t>Opioid Addiction Dashboard, 2018</a:t>
            </a:r>
            <a:r>
              <a:rPr lang="en-US" sz="1600" dirty="0"/>
              <a:t> </a:t>
            </a:r>
            <a:r>
              <a:rPr lang="en-US" sz="1600" dirty="0" smtClean="0"/>
              <a:t>(</a:t>
            </a:r>
            <a:r>
              <a:rPr lang="en-US" sz="1600" u="sng" dirty="0" smtClean="0">
                <a:hlinkClick r:id="rId3"/>
              </a:rPr>
              <a:t>http</a:t>
            </a:r>
            <a:r>
              <a:rPr lang="en-US" sz="1600" u="sng" dirty="0">
                <a:hlinkClick r:id="rId3"/>
              </a:rPr>
              <a:t>://</a:t>
            </a:r>
            <a:r>
              <a:rPr lang="en-US" sz="1600" u="sng" dirty="0" smtClean="0">
                <a:hlinkClick r:id="rId3"/>
              </a:rPr>
              <a:t>www.vdh.virginia.gov/data/opioid-overdose</a:t>
            </a:r>
            <a:r>
              <a:rPr lang="en-US" sz="1600" u="sng" dirty="0" smtClean="0"/>
              <a:t>)</a:t>
            </a:r>
            <a:r>
              <a:rPr lang="en-US" sz="1600" dirty="0" smtClean="0"/>
              <a:t>.</a:t>
            </a:r>
            <a:r>
              <a:rPr lang="en-US" sz="1800" dirty="0"/>
              <a:t/>
            </a:r>
            <a:br>
              <a:rPr lang="en-US" sz="1800" dirty="0"/>
            </a:br>
            <a:endParaRPr lang="en-US" sz="1050"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863570911"/>
              </p:ext>
            </p:extLst>
          </p:nvPr>
        </p:nvGraphicFramePr>
        <p:xfrm>
          <a:off x="539209" y="1352550"/>
          <a:ext cx="8001000" cy="3618097"/>
        </p:xfrm>
        <a:graphic>
          <a:graphicData uri="http://schemas.openxmlformats.org/drawingml/2006/table">
            <a:tbl>
              <a:tblPr>
                <a:tableStyleId>{35758FB7-9AC5-4552-8A53-C91805E547FA}</a:tableStyleId>
              </a:tblPr>
              <a:tblGrid>
                <a:gridCol w="1600200">
                  <a:extLst>
                    <a:ext uri="{9D8B030D-6E8A-4147-A177-3AD203B41FA5}">
                      <a16:colId xmlns:a16="http://schemas.microsoft.com/office/drawing/2014/main" val="2621465026"/>
                    </a:ext>
                  </a:extLst>
                </a:gridCol>
                <a:gridCol w="1600200">
                  <a:extLst>
                    <a:ext uri="{9D8B030D-6E8A-4147-A177-3AD203B41FA5}">
                      <a16:colId xmlns:a16="http://schemas.microsoft.com/office/drawing/2014/main" val="3490699617"/>
                    </a:ext>
                  </a:extLst>
                </a:gridCol>
                <a:gridCol w="1600200">
                  <a:extLst>
                    <a:ext uri="{9D8B030D-6E8A-4147-A177-3AD203B41FA5}">
                      <a16:colId xmlns:a16="http://schemas.microsoft.com/office/drawing/2014/main" val="4246557881"/>
                    </a:ext>
                  </a:extLst>
                </a:gridCol>
                <a:gridCol w="1600200">
                  <a:extLst>
                    <a:ext uri="{9D8B030D-6E8A-4147-A177-3AD203B41FA5}">
                      <a16:colId xmlns:a16="http://schemas.microsoft.com/office/drawing/2014/main" val="2271269428"/>
                    </a:ext>
                  </a:extLst>
                </a:gridCol>
                <a:gridCol w="1600200">
                  <a:extLst>
                    <a:ext uri="{9D8B030D-6E8A-4147-A177-3AD203B41FA5}">
                      <a16:colId xmlns:a16="http://schemas.microsoft.com/office/drawing/2014/main" val="4208464284"/>
                    </a:ext>
                  </a:extLst>
                </a:gridCol>
              </a:tblGrid>
              <a:tr h="351343">
                <a:tc gridSpan="3">
                  <a:txBody>
                    <a:bodyPr/>
                    <a:lstStyle/>
                    <a:p>
                      <a:pPr marR="0" indent="0" algn="ctr" rtl="0">
                        <a:lnSpc>
                          <a:spcPct val="119000"/>
                        </a:lnSpc>
                        <a:spcBef>
                          <a:spcPts val="0"/>
                        </a:spcBef>
                        <a:spcAft>
                          <a:spcPts val="600"/>
                        </a:spcAft>
                      </a:pPr>
                      <a:r>
                        <a:rPr lang="en-US" sz="1800" kern="1400" dirty="0">
                          <a:ln>
                            <a:noFill/>
                          </a:ln>
                          <a:effectLst/>
                        </a:rPr>
                        <a:t>Overdose Deaths </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800" kern="1400" dirty="0">
                          <a:ln>
                            <a:noFill/>
                          </a:ln>
                          <a:effectLst/>
                        </a:rPr>
                        <a:t>ED Visits for Overdose</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extLst>
                  <a:ext uri="{0D108BD9-81ED-4DB2-BD59-A6C34878D82A}">
                    <a16:rowId xmlns:a16="http://schemas.microsoft.com/office/drawing/2014/main" val="4156007931"/>
                  </a:ext>
                </a:extLst>
              </a:tr>
              <a:tr h="560674">
                <a:tc>
                  <a:txBody>
                    <a:bodyPr/>
                    <a:lstStyle/>
                    <a:p>
                      <a:pPr marR="0" indent="0" algn="ctr" rtl="0">
                        <a:lnSpc>
                          <a:spcPct val="94000"/>
                        </a:lnSpc>
                        <a:spcBef>
                          <a:spcPts val="0"/>
                        </a:spcBef>
                        <a:spcAft>
                          <a:spcPts val="100"/>
                        </a:spcAft>
                      </a:pPr>
                      <a:r>
                        <a:rPr lang="en-US" sz="1400" kern="1400" dirty="0">
                          <a:ln>
                            <a:noFill/>
                          </a:ln>
                          <a:effectLst/>
                        </a:rPr>
                        <a:t>Age Group</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Fentanyl and/or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Prescription Opioid </a:t>
                      </a:r>
                    </a:p>
                    <a:p>
                      <a:pPr marR="0" indent="0" algn="ctr" rtl="0">
                        <a:lnSpc>
                          <a:spcPct val="94000"/>
                        </a:lnSpc>
                        <a:spcBef>
                          <a:spcPts val="0"/>
                        </a:spcBef>
                        <a:spcAft>
                          <a:spcPts val="100"/>
                        </a:spcAft>
                      </a:pPr>
                      <a:r>
                        <a:rPr lang="en-US" sz="1400" kern="1400" dirty="0">
                          <a:ln>
                            <a:noFill/>
                          </a:ln>
                          <a:effectLst/>
                        </a:rPr>
                        <a:t>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Opioid Overdose</a:t>
                      </a:r>
                      <a:endParaRPr lang="en-US" sz="1400" b="1"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757661093"/>
                  </a:ext>
                </a:extLst>
              </a:tr>
              <a:tr h="263029">
                <a:tc>
                  <a:txBody>
                    <a:bodyPr/>
                    <a:lstStyle/>
                    <a:p>
                      <a:pPr marR="0" indent="107569" algn="ctr" rtl="0">
                        <a:lnSpc>
                          <a:spcPct val="119000"/>
                        </a:lnSpc>
                        <a:spcBef>
                          <a:spcPts val="0"/>
                        </a:spcBef>
                        <a:spcAft>
                          <a:spcPts val="600"/>
                        </a:spcAft>
                      </a:pPr>
                      <a:r>
                        <a:rPr lang="en-US" sz="1400" kern="1400" dirty="0">
                          <a:ln>
                            <a:noFill/>
                          </a:ln>
                          <a:effectLst/>
                        </a:rPr>
                        <a:t> </a:t>
                      </a:r>
                      <a:r>
                        <a:rPr lang="en-US" sz="1400" kern="1400" dirty="0" smtClean="0">
                          <a:ln>
                            <a:noFill/>
                          </a:ln>
                          <a:effectLst/>
                        </a:rPr>
                        <a:t>0–14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66.0</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696499924"/>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15–24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27.5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27.5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54.9</a:t>
                      </a:r>
                      <a:endParaRPr lang="en-US" sz="1400" kern="1400" dirty="0" smtClean="0">
                        <a:ln>
                          <a:noFill/>
                        </a:ln>
                        <a:solidFill>
                          <a:schemeClr val="tx1"/>
                        </a:solidFill>
                        <a:effectLst/>
                        <a:latin typeface="+mn-lt"/>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329.7</a:t>
                      </a:r>
                      <a:endParaRPr lang="en-US" sz="1400" kern="1400" dirty="0">
                        <a:ln>
                          <a:noFill/>
                        </a:ln>
                        <a:solidFill>
                          <a:schemeClr val="tx1"/>
                        </a:solidFill>
                        <a:effectLst/>
                        <a:latin typeface="+mn-lt"/>
                      </a:endParaRPr>
                    </a:p>
                  </a:txBody>
                  <a:tcPr marL="32318" marR="32318" marT="32318" marB="32318"/>
                </a:tc>
                <a:extLst>
                  <a:ext uri="{0D108BD9-81ED-4DB2-BD59-A6C34878D82A}">
                    <a16:rowId xmlns:a16="http://schemas.microsoft.com/office/drawing/2014/main" val="4286976223"/>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25–34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25.2</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226.5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528.6</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3916350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35–44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25.2</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75.5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352.4</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86584502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45–54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75.8</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132.7</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55582296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55–64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17.4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52.2</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95354915"/>
                  </a:ext>
                </a:extLst>
              </a:tr>
              <a:tr h="263029">
                <a:tc>
                  <a:txBody>
                    <a:bodyPr/>
                    <a:lstStyle/>
                    <a:p>
                      <a:pPr marR="0" indent="107569" algn="ctr" rtl="0">
                        <a:lnSpc>
                          <a:spcPct val="119000"/>
                        </a:lnSpc>
                        <a:spcBef>
                          <a:spcPts val="0"/>
                        </a:spcBef>
                        <a:spcAft>
                          <a:spcPts val="600"/>
                        </a:spcAft>
                      </a:pPr>
                      <a:r>
                        <a:rPr lang="en-US" sz="1400" kern="1400" dirty="0">
                          <a:ln>
                            <a:noFill/>
                          </a:ln>
                          <a:effectLst/>
                        </a:rPr>
                        <a:t>65+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45.7</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4203283752"/>
                  </a:ext>
                </a:extLst>
              </a:tr>
              <a:tr h="263029">
                <a:tc>
                  <a:txBody>
                    <a:bodyPr/>
                    <a:lstStyle/>
                    <a:p>
                      <a:pPr marR="0" indent="107569" algn="ctr" rtl="0">
                        <a:lnSpc>
                          <a:spcPct val="119000"/>
                        </a:lnSpc>
                        <a:spcBef>
                          <a:spcPts val="0"/>
                        </a:spcBef>
                        <a:spcAft>
                          <a:spcPts val="600"/>
                        </a:spcAft>
                      </a:pPr>
                      <a:r>
                        <a:rPr lang="en-US" sz="1400" kern="1400" dirty="0">
                          <a:ln>
                            <a:noFill/>
                          </a:ln>
                          <a:effectLst/>
                        </a:rPr>
                        <a:t>All Ages</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8.5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5.7</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51.1</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181.6</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460867276"/>
                  </a:ext>
                </a:extLst>
              </a:tr>
            </a:tbl>
          </a:graphicData>
        </a:graphic>
      </p:graphicFrame>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Rectangle 1"/>
          <p:cNvSpPr/>
          <p:nvPr/>
        </p:nvSpPr>
        <p:spPr>
          <a:xfrm>
            <a:off x="457200" y="2692970"/>
            <a:ext cx="7943850" cy="1255273"/>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23416" y="4589647"/>
            <a:ext cx="3288218" cy="3810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8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Suicide Rate </a:t>
            </a:r>
            <a:r>
              <a:rPr lang="en-US" sz="1600" dirty="0" smtClean="0"/>
              <a:t>per 100,000 population, </a:t>
            </a:r>
            <a:r>
              <a:rPr lang="en-US" sz="1600" dirty="0"/>
              <a:t>by TJHD Locality, </a:t>
            </a:r>
            <a:r>
              <a:rPr lang="en-US" sz="1600" dirty="0" smtClean="0"/>
              <a:t>2010-2016</a:t>
            </a:r>
            <a:r>
              <a:rPr lang="en-US" sz="1600" dirty="0"/>
              <a:t>. Source: </a:t>
            </a:r>
            <a:r>
              <a:rPr lang="en-US" sz="1600" dirty="0" smtClean="0"/>
              <a:t>Office of the Chief Medical Examiner, Virginia Department of Health, </a:t>
            </a:r>
            <a:r>
              <a:rPr lang="en-US" sz="1600" dirty="0"/>
              <a:t>2018</a:t>
            </a:r>
            <a:r>
              <a:rPr lang="en-US" sz="1600" dirty="0" smtClean="0"/>
              <a:t>.</a:t>
            </a:r>
            <a:r>
              <a:rPr lang="en-US" sz="1800" dirty="0"/>
              <a:t/>
            </a:r>
            <a:br>
              <a:rPr lang="en-US" sz="1800" dirty="0"/>
            </a:br>
            <a:endParaRPr lang="en-US" sz="10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200150"/>
            <a:ext cx="8382000" cy="3533246"/>
          </a:xfrm>
          <a:prstGeom prst="rect">
            <a:avLst/>
          </a:prstGeom>
        </p:spPr>
      </p:pic>
    </p:spTree>
    <p:extLst>
      <p:ext uri="{BB962C8B-B14F-4D97-AF65-F5344CB8AC3E}">
        <p14:creationId xmlns:p14="http://schemas.microsoft.com/office/powerpoint/2010/main" val="3368160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2438400" cy="5143500"/>
          </a:xfrm>
        </p:spPr>
        <p:txBody>
          <a:bodyPr anchor="ctr" anchorCtr="0">
            <a:noAutofit/>
          </a:bodyPr>
          <a:lstStyle/>
          <a:p>
            <a:pPr algn="ctr"/>
            <a:r>
              <a:rPr lang="en-US" sz="3600" b="1" dirty="0" smtClean="0">
                <a:solidFill>
                  <a:schemeClr val="accent5"/>
                </a:solidFill>
              </a:rPr>
              <a:t>Increase Access to Care and Reduce Health Disparities</a:t>
            </a:r>
            <a:endParaRPr lang="en-US" sz="3600" b="1" dirty="0">
              <a:solidFill>
                <a:schemeClr val="accent5"/>
              </a:solidFill>
            </a:endParaRPr>
          </a:p>
        </p:txBody>
      </p:sp>
      <p:pic>
        <p:nvPicPr>
          <p:cNvPr id="9" name="Picture Placeholder 8"/>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0124" r="2962"/>
          <a:stretch/>
        </p:blipFill>
        <p:spPr>
          <a:xfrm>
            <a:off x="2438400" y="-19050"/>
            <a:ext cx="6705600" cy="5143500"/>
          </a:xfrm>
        </p:spPr>
      </p:pic>
    </p:spTree>
    <p:extLst>
      <p:ext uri="{BB962C8B-B14F-4D97-AF65-F5344CB8AC3E}">
        <p14:creationId xmlns:p14="http://schemas.microsoft.com/office/powerpoint/2010/main" val="3760224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idx="1"/>
          </p:nvPr>
        </p:nvSpPr>
        <p:spPr/>
        <p:txBody>
          <a:bodyPr/>
          <a:lstStyle/>
          <a:p>
            <a:pPr marL="0" lvl="0" indent="0">
              <a:buNone/>
            </a:pPr>
            <a:r>
              <a:rPr lang="en-US" sz="2400" dirty="0" smtClean="0"/>
              <a:t>Spend 5-7 </a:t>
            </a:r>
            <a:r>
              <a:rPr lang="en-US" sz="2400" dirty="0"/>
              <a:t>minutes walking around and looking at </a:t>
            </a:r>
            <a:r>
              <a:rPr lang="en-US" sz="2400" dirty="0" smtClean="0"/>
              <a:t>the data posters. Add your stars:</a:t>
            </a:r>
            <a:endParaRPr lang="en-US" sz="1600" dirty="0"/>
          </a:p>
          <a:p>
            <a:pPr lvl="1"/>
            <a:r>
              <a:rPr lang="en-US" sz="2800" b="1" dirty="0">
                <a:solidFill>
                  <a:schemeClr val="accent1"/>
                </a:solidFill>
              </a:rPr>
              <a:t>Blue</a:t>
            </a:r>
            <a:r>
              <a:rPr lang="en-US" dirty="0"/>
              <a:t> = What stands out to you? </a:t>
            </a:r>
            <a:endParaRPr lang="en-US" sz="1200" dirty="0"/>
          </a:p>
          <a:p>
            <a:pPr lvl="1"/>
            <a:r>
              <a:rPr lang="en-US" sz="2400" b="1" dirty="0">
                <a:solidFill>
                  <a:schemeClr val="accent4"/>
                </a:solidFill>
              </a:rPr>
              <a:t>Green</a:t>
            </a:r>
            <a:r>
              <a:rPr lang="en-US" dirty="0"/>
              <a:t> = Do you see any differences in the data (better/worse outcomes) by geography, race, age, gender, etc.?</a:t>
            </a:r>
            <a:endParaRPr lang="en-US" sz="1200" dirty="0"/>
          </a:p>
          <a:p>
            <a:pPr lvl="1"/>
            <a:r>
              <a:rPr lang="en-US" sz="2400" b="1" dirty="0">
                <a:solidFill>
                  <a:srgbClr val="FFC000"/>
                </a:solidFill>
              </a:rPr>
              <a:t>Yellow</a:t>
            </a:r>
            <a:r>
              <a:rPr lang="en-US" b="1" dirty="0"/>
              <a:t> </a:t>
            </a:r>
            <a:r>
              <a:rPr lang="en-US" dirty="0"/>
              <a:t>= Is there a topic where you’d like to see more data or have more discussion?</a:t>
            </a:r>
            <a:endParaRPr lang="en-US" sz="1200" dirty="0"/>
          </a:p>
        </p:txBody>
      </p:sp>
    </p:spTree>
    <p:extLst>
      <p:ext uri="{BB962C8B-B14F-4D97-AF65-F5344CB8AC3E}">
        <p14:creationId xmlns:p14="http://schemas.microsoft.com/office/powerpoint/2010/main" val="1706219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705600" y="-20782"/>
            <a:ext cx="2286000" cy="5164282"/>
          </a:xfrm>
        </p:spPr>
        <p:txBody>
          <a:bodyPr>
            <a:noAutofit/>
          </a:bodyPr>
          <a:lstStyle/>
          <a:p>
            <a:r>
              <a:rPr lang="en-US" sz="2400" b="1" dirty="0" smtClean="0"/>
              <a:t>Life </a:t>
            </a:r>
            <a:r>
              <a:rPr lang="en-US" sz="2400" b="1" dirty="0"/>
              <a:t>Expectancy Estimates at </a:t>
            </a:r>
            <a:r>
              <a:rPr lang="en-US" sz="2400" b="1" dirty="0" smtClean="0"/>
              <a:t>Birth</a:t>
            </a:r>
            <a:br>
              <a:rPr lang="en-US" sz="2400" b="1" dirty="0" smtClean="0"/>
            </a:br>
            <a:r>
              <a:rPr lang="en-US" sz="2400" b="1" dirty="0"/>
              <a:t/>
            </a:r>
            <a:br>
              <a:rPr lang="en-US" sz="2400" b="1" dirty="0"/>
            </a:br>
            <a:r>
              <a:rPr lang="en-US" sz="1600" dirty="0" smtClean="0"/>
              <a:t>by </a:t>
            </a:r>
            <a:r>
              <a:rPr lang="en-US" sz="1600" dirty="0"/>
              <a:t>TJHD Census Tract, </a:t>
            </a:r>
            <a:r>
              <a:rPr lang="en-US" sz="1600" dirty="0" smtClean="0"/>
              <a:t>2008-2012</a:t>
            </a:r>
            <a:r>
              <a:rPr lang="en-US" sz="1600" dirty="0"/>
              <a:t>. </a:t>
            </a:r>
            <a:r>
              <a:rPr lang="en-US" sz="1600" dirty="0" smtClean="0"/>
              <a:t/>
            </a:r>
            <a:br>
              <a:rPr lang="en-US" sz="1600" dirty="0" smtClean="0"/>
            </a:br>
            <a:r>
              <a:rPr lang="en-US" sz="1600" dirty="0" smtClean="0"/>
              <a:t/>
            </a:r>
            <a:br>
              <a:rPr lang="en-US" sz="1600" dirty="0" smtClean="0"/>
            </a:br>
            <a:r>
              <a:rPr lang="en-US" sz="1600" dirty="0" smtClean="0"/>
              <a:t>Source</a:t>
            </a:r>
            <a:r>
              <a:rPr lang="en-US" sz="1600" dirty="0"/>
              <a:t>: Virginia Department of Health, Office of Vital Records, 2018 and U.S. Census Bureau, 2010 Population Counts, 2018</a:t>
            </a:r>
            <a:r>
              <a:rPr lang="en-US" sz="1600" dirty="0" smtClean="0"/>
              <a:t>.</a:t>
            </a:r>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8031" cy="5143500"/>
          </a:xfrm>
          <a:prstGeom prst="rect">
            <a:avLst/>
          </a:prstGeom>
        </p:spPr>
      </p:pic>
      <p:sp>
        <p:nvSpPr>
          <p:cNvPr id="5" name="Oval 4"/>
          <p:cNvSpPr/>
          <p:nvPr/>
        </p:nvSpPr>
        <p:spPr>
          <a:xfrm>
            <a:off x="3453431" y="2114550"/>
            <a:ext cx="2514600" cy="21336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of Families Below the Federal Poverty Level, </a:t>
            </a:r>
            <a:r>
              <a:rPr lang="en-US" sz="1600" dirty="0" smtClean="0"/>
              <a:t>by TJHD Locality, 2008-2016. </a:t>
            </a:r>
            <a:br>
              <a:rPr lang="en-US" sz="1600" dirty="0" smtClean="0"/>
            </a:br>
            <a:r>
              <a:rPr lang="en-US" sz="1600" dirty="0" smtClean="0"/>
              <a:t>Source: U.S. Census Bureau, American Community Survey 5-year Estimates, 2018.</a:t>
            </a:r>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38350"/>
            <a:ext cx="8839200" cy="1985983"/>
          </a:xfrm>
          <a:prstGeom prst="rect">
            <a:avLst/>
          </a:prstGeom>
        </p:spPr>
      </p:pic>
    </p:spTree>
    <p:extLst>
      <p:ext uri="{BB962C8B-B14F-4D97-AF65-F5344CB8AC3E}">
        <p14:creationId xmlns:p14="http://schemas.microsoft.com/office/powerpoint/2010/main" val="338900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sz="2400" b="1" dirty="0" smtClean="0"/>
              <a:t>ALICE Cost of Living Estimates, </a:t>
            </a:r>
            <a:r>
              <a:rPr lang="en-US" sz="1600" dirty="0" smtClean="0">
                <a:solidFill>
                  <a:schemeClr val="accent5"/>
                </a:solidFill>
              </a:rPr>
              <a:t>Louisa County Survival Budgets</a:t>
            </a:r>
            <a:r>
              <a:rPr lang="en-US" sz="1600" dirty="0" smtClean="0"/>
              <a:t>, 2016. </a:t>
            </a:r>
            <a:r>
              <a:rPr lang="en-US" sz="1600" dirty="0"/>
              <a:t>(ALICE = Asset Limited, Income Restrained, Employed)</a:t>
            </a:r>
            <a:r>
              <a:rPr lang="en-US" sz="1600" dirty="0" smtClean="0"/>
              <a:t/>
            </a:r>
            <a:br>
              <a:rPr lang="en-US" sz="1600" dirty="0" smtClean="0"/>
            </a:br>
            <a:r>
              <a:rPr lang="en-US" sz="1600" dirty="0" smtClean="0"/>
              <a:t>Source</a:t>
            </a:r>
            <a:r>
              <a:rPr lang="en-US" sz="1600" dirty="0"/>
              <a:t>: </a:t>
            </a:r>
            <a:r>
              <a:rPr lang="en-US" sz="1600" dirty="0" smtClean="0"/>
              <a:t>United Way, 2018 ALICE Report. </a:t>
            </a:r>
            <a:endParaRPr lang="en-US" sz="1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0" t="-926" r="2051" b="3014"/>
          <a:stretch/>
        </p:blipFill>
        <p:spPr>
          <a:xfrm>
            <a:off x="533400" y="1200150"/>
            <a:ext cx="7688249" cy="3681698"/>
          </a:xfrm>
          <a:prstGeom prst="rect">
            <a:avLst/>
          </a:prstGeom>
        </p:spPr>
      </p:pic>
      <p:sp>
        <p:nvSpPr>
          <p:cNvPr id="9" name="Rectangle 8"/>
          <p:cNvSpPr/>
          <p:nvPr/>
        </p:nvSpPr>
        <p:spPr>
          <a:xfrm>
            <a:off x="533400" y="4171950"/>
            <a:ext cx="7779689" cy="5334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343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424070" y="133350"/>
            <a:ext cx="7886700" cy="994172"/>
          </a:xfrm>
        </p:spPr>
        <p:txBody>
          <a:bodyPr>
            <a:noAutofit/>
          </a:bodyPr>
          <a:lstStyle/>
          <a:p>
            <a:r>
              <a:rPr lang="en-US" sz="2400" b="1" dirty="0" smtClean="0"/>
              <a:t>ALICE Cost of Living Estimates, </a:t>
            </a:r>
            <a:r>
              <a:rPr lang="en-US" sz="1600" dirty="0" smtClean="0">
                <a:solidFill>
                  <a:schemeClr val="accent5"/>
                </a:solidFill>
              </a:rPr>
              <a:t>Louisa County Stability Budgets</a:t>
            </a:r>
            <a:r>
              <a:rPr lang="en-US" sz="1600" dirty="0" smtClean="0"/>
              <a:t>, 2016. </a:t>
            </a:r>
            <a:r>
              <a:rPr lang="en-US" sz="1600" dirty="0"/>
              <a:t>(ALICE = Asset Limited, Income Restrained, Employed)</a:t>
            </a:r>
            <a:r>
              <a:rPr lang="en-US" sz="1600" dirty="0" smtClean="0"/>
              <a:t/>
            </a:r>
            <a:br>
              <a:rPr lang="en-US" sz="1600" dirty="0" smtClean="0"/>
            </a:br>
            <a:r>
              <a:rPr lang="en-US" sz="1600" dirty="0" smtClean="0"/>
              <a:t>Source</a:t>
            </a:r>
            <a:r>
              <a:rPr lang="en-US" sz="1600" dirty="0"/>
              <a:t>: </a:t>
            </a:r>
            <a:r>
              <a:rPr lang="en-US" sz="1600" dirty="0" smtClean="0"/>
              <a:t>United Way, 2018 ALICE Report. </a:t>
            </a:r>
            <a:endParaRPr lang="en-US" sz="16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03" r="1121" b="957"/>
          <a:stretch/>
        </p:blipFill>
        <p:spPr>
          <a:xfrm>
            <a:off x="628650" y="1237039"/>
            <a:ext cx="7296150" cy="3732993"/>
          </a:xfrm>
          <a:prstGeom prst="rect">
            <a:avLst/>
          </a:prstGeom>
        </p:spPr>
      </p:pic>
      <p:sp>
        <p:nvSpPr>
          <p:cNvPr id="7" name="Rectangle 6"/>
          <p:cNvSpPr/>
          <p:nvPr/>
        </p:nvSpPr>
        <p:spPr>
          <a:xfrm>
            <a:off x="628650" y="4248150"/>
            <a:ext cx="7372350" cy="4572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735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5093" y="158596"/>
            <a:ext cx="7886700" cy="994172"/>
          </a:xfrm>
        </p:spPr>
        <p:txBody>
          <a:bodyPr>
            <a:noAutofit/>
          </a:bodyPr>
          <a:lstStyle/>
          <a:p>
            <a:r>
              <a:rPr lang="en-US" sz="2400" b="1" dirty="0" smtClean="0"/>
              <a:t>ALICE Cost of Living Estimates, </a:t>
            </a:r>
            <a:r>
              <a:rPr lang="en-US" sz="1600" dirty="0" smtClean="0"/>
              <a:t>Louisa County Households by Age and Race/Ethnicity, 2016. Source: United Way, 2018 ALICE Report. </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76350"/>
            <a:ext cx="3962400" cy="31092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345056"/>
            <a:ext cx="4847374" cy="3040546"/>
          </a:xfrm>
          <a:prstGeom prst="rect">
            <a:avLst/>
          </a:prstGeom>
        </p:spPr>
      </p:pic>
    </p:spTree>
    <p:extLst>
      <p:ext uri="{BB962C8B-B14F-4D97-AF65-F5344CB8AC3E}">
        <p14:creationId xmlns:p14="http://schemas.microsoft.com/office/powerpoint/2010/main" val="723452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Uninsured, </a:t>
            </a:r>
            <a:r>
              <a:rPr lang="en-US" sz="1600" dirty="0" smtClean="0"/>
              <a:t>by TJHD Locality, 2012-2016. </a:t>
            </a:r>
            <a:br>
              <a:rPr lang="en-US" sz="1600" dirty="0" smtClean="0"/>
            </a:br>
            <a:r>
              <a:rPr lang="en-US" sz="1600" dirty="0" smtClean="0"/>
              <a:t>Source: U.S. Census Bureau, American Community Survey 5-year Estimates, 2018.</a:t>
            </a:r>
            <a:endParaRPr lang="en-US" sz="800" dirty="0"/>
          </a:p>
        </p:txBody>
      </p:sp>
      <p:grpSp>
        <p:nvGrpSpPr>
          <p:cNvPr id="3" name="Group 2"/>
          <p:cNvGrpSpPr/>
          <p:nvPr/>
        </p:nvGrpSpPr>
        <p:grpSpPr>
          <a:xfrm>
            <a:off x="593650" y="1200150"/>
            <a:ext cx="7667625" cy="3301557"/>
            <a:chOff x="593650" y="1200150"/>
            <a:chExt cx="7667625" cy="3301557"/>
          </a:xfrm>
        </p:grpSpPr>
        <p:pic>
          <p:nvPicPr>
            <p:cNvPr id="4" name="Picture 3"/>
            <p:cNvPicPr>
              <a:picLocks noChangeAspect="1"/>
            </p:cNvPicPr>
            <p:nvPr/>
          </p:nvPicPr>
          <p:blipFill rotWithShape="1">
            <a:blip r:embed="rId3"/>
            <a:srcRect l="12519" t="20103" r="36530" b="72917"/>
            <a:stretch/>
          </p:blipFill>
          <p:spPr>
            <a:xfrm>
              <a:off x="597194" y="4038600"/>
              <a:ext cx="6429155" cy="463107"/>
            </a:xfrm>
            <a:prstGeom prst="rect">
              <a:avLst/>
            </a:prstGeom>
          </p:spPr>
        </p:pic>
        <p:pic>
          <p:nvPicPr>
            <p:cNvPr id="2" name="Picture 1"/>
            <p:cNvPicPr>
              <a:picLocks noChangeAspect="1"/>
            </p:cNvPicPr>
            <p:nvPr/>
          </p:nvPicPr>
          <p:blipFill>
            <a:blip r:embed="rId4"/>
            <a:stretch>
              <a:fillRect/>
            </a:stretch>
          </p:blipFill>
          <p:spPr>
            <a:xfrm>
              <a:off x="593650" y="1200150"/>
              <a:ext cx="7667625" cy="2838450"/>
            </a:xfrm>
            <a:prstGeom prst="rect">
              <a:avLst/>
            </a:prstGeom>
          </p:spPr>
        </p:pic>
      </p:grpSp>
    </p:spTree>
    <p:extLst>
      <p:ext uri="{BB962C8B-B14F-4D97-AF65-F5344CB8AC3E}">
        <p14:creationId xmlns:p14="http://schemas.microsoft.com/office/powerpoint/2010/main" val="162531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7036764" y="589889"/>
            <a:ext cx="2133600" cy="2962940"/>
          </a:xfrm>
        </p:spPr>
        <p:txBody>
          <a:bodyPr>
            <a:noAutofit/>
          </a:bodyPr>
          <a:lstStyle/>
          <a:p>
            <a:r>
              <a:rPr lang="en-US" sz="2400" b="1" dirty="0" smtClean="0"/>
              <a:t>Louisa Low Birth Weight, </a:t>
            </a:r>
            <a:r>
              <a:rPr lang="en-US" sz="2000" dirty="0" smtClean="0"/>
              <a:t>by Race. 2008-2016. </a:t>
            </a:r>
            <a:r>
              <a:rPr lang="en-US" sz="1600" dirty="0" smtClean="0"/>
              <a:t/>
            </a:r>
            <a:br>
              <a:rPr lang="en-US" sz="1600" dirty="0" smtClean="0"/>
            </a:br>
            <a:r>
              <a:rPr lang="en-US" sz="1200" dirty="0" smtClean="0"/>
              <a:t>Source: Virginia Department of Health, Division of Health Statistics, 2018.</a:t>
            </a:r>
            <a:endParaRPr lang="en-US" sz="600" dirty="0"/>
          </a:p>
        </p:txBody>
      </p:sp>
      <p:sp>
        <p:nvSpPr>
          <p:cNvPr id="10" name="Rectangle 9"/>
          <p:cNvSpPr/>
          <p:nvPr/>
        </p:nvSpPr>
        <p:spPr>
          <a:xfrm>
            <a:off x="4402211" y="971550"/>
            <a:ext cx="2362200" cy="366254"/>
          </a:xfrm>
          <a:prstGeom prst="rect">
            <a:avLst/>
          </a:prstGeom>
        </p:spPr>
        <p:txBody>
          <a:bodyPr wrap="square">
            <a:spAutoFit/>
          </a:bodyPr>
          <a:lstStyle/>
          <a:p>
            <a:pPr algn="ctr">
              <a:lnSpc>
                <a:spcPct val="119000"/>
              </a:lnSpc>
              <a:spcAft>
                <a:spcPts val="600"/>
              </a:spcAft>
            </a:pPr>
            <a:r>
              <a:rPr lang="en-US" sz="1600" b="1" kern="1400" dirty="0">
                <a:solidFill>
                  <a:srgbClr val="000000"/>
                </a:solidFill>
                <a:latin typeface="Calibri" panose="020F0502020204030204" pitchFamily="34" charset="0"/>
              </a:rPr>
              <a:t>Total 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3" name="Rectangle 12"/>
          <p:cNvSpPr/>
          <p:nvPr/>
        </p:nvSpPr>
        <p:spPr>
          <a:xfrm>
            <a:off x="4490486" y="1878678"/>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Black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4" name="Rectangle 13"/>
          <p:cNvSpPr/>
          <p:nvPr/>
        </p:nvSpPr>
        <p:spPr>
          <a:xfrm>
            <a:off x="4490486" y="3553087"/>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White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234"/>
            <a:ext cx="6934200" cy="19188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011"/>
            <a:ext cx="7019536" cy="1966875"/>
          </a:xfrm>
          <a:prstGeom prst="rect">
            <a:avLst/>
          </a:prstGeom>
        </p:spPr>
      </p:pic>
    </p:spTree>
    <p:extLst>
      <p:ext uri="{BB962C8B-B14F-4D97-AF65-F5344CB8AC3E}">
        <p14:creationId xmlns:p14="http://schemas.microsoft.com/office/powerpoint/2010/main" val="887043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solidFill>
                  <a:schemeClr val="accent5"/>
                </a:solidFill>
              </a:rPr>
              <a:t>Foster a Healthy and Connected Community for All Ages</a:t>
            </a:r>
            <a:endParaRPr lang="en-US" sz="3600" b="1" dirty="0">
              <a:solidFill>
                <a:schemeClr val="accent5"/>
              </a:solidFill>
            </a:endParaRPr>
          </a:p>
        </p:txBody>
      </p:sp>
      <p:pic>
        <p:nvPicPr>
          <p:cNvPr id="9" name="Picture Placeholder 8"/>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r="20000"/>
          <a:stretch/>
        </p:blipFill>
        <p:spPr>
          <a:xfrm>
            <a:off x="2972476" y="-19050"/>
            <a:ext cx="6171524" cy="5143500"/>
          </a:xfrm>
        </p:spPr>
      </p:pic>
    </p:spTree>
    <p:extLst>
      <p:ext uri="{BB962C8B-B14F-4D97-AF65-F5344CB8AC3E}">
        <p14:creationId xmlns:p14="http://schemas.microsoft.com/office/powerpoint/2010/main" val="3671631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02506"/>
          </a:xfrm>
        </p:spPr>
        <p:txBody>
          <a:bodyPr>
            <a:noAutofit/>
          </a:bodyPr>
          <a:lstStyle/>
          <a:p>
            <a:r>
              <a:rPr lang="en-US" sz="2400" b="1" dirty="0" smtClean="0"/>
              <a:t>Percent Free </a:t>
            </a:r>
            <a:r>
              <a:rPr lang="en-US" sz="2400" b="1" dirty="0"/>
              <a:t>and Reduced </a:t>
            </a:r>
            <a:r>
              <a:rPr lang="en-US" sz="2400" b="1" dirty="0" smtClean="0"/>
              <a:t>School </a:t>
            </a:r>
            <a:r>
              <a:rPr lang="en-US" sz="2400" b="1" dirty="0"/>
              <a:t>Lunch, </a:t>
            </a:r>
            <a:r>
              <a:rPr lang="en-US" sz="1600" dirty="0" smtClean="0"/>
              <a:t>Louisa </a:t>
            </a:r>
            <a:r>
              <a:rPr lang="en-US" sz="1600" dirty="0"/>
              <a:t>County </a:t>
            </a:r>
            <a:r>
              <a:rPr lang="en-US" sz="1600" dirty="0" smtClean="0"/>
              <a:t>Public Elementary </a:t>
            </a:r>
            <a:r>
              <a:rPr lang="en-US" sz="1600" dirty="0"/>
              <a:t>Schools, </a:t>
            </a:r>
            <a:r>
              <a:rPr lang="en-US" sz="1600" dirty="0" smtClean="0"/>
              <a:t>2008-2018</a:t>
            </a:r>
            <a:r>
              <a:rPr lang="en-US" sz="1600" dirty="0"/>
              <a:t>.  </a:t>
            </a:r>
            <a:r>
              <a:rPr lang="en-US" sz="1600" dirty="0" smtClean="0"/>
              <a:t/>
            </a:r>
            <a:br>
              <a:rPr lang="en-US" sz="1600" dirty="0" smtClean="0"/>
            </a:br>
            <a:r>
              <a:rPr lang="en-US" sz="1100" dirty="0" smtClean="0"/>
              <a:t>Source</a:t>
            </a:r>
            <a:r>
              <a:rPr lang="en-US" sz="1100" dirty="0"/>
              <a:t>: Virginia Department of Education, 2018</a:t>
            </a:r>
            <a:r>
              <a:rPr lang="en-US" sz="1100" dirty="0" smtClean="0"/>
              <a:t>.</a:t>
            </a:r>
            <a:r>
              <a:rPr lang="en-US" dirty="0"/>
              <a:t/>
            </a:r>
            <a:br>
              <a:rPr lang="en-US" dirty="0"/>
            </a:br>
            <a:endParaRPr lang="en-US" sz="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276350"/>
            <a:ext cx="8676437" cy="3276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218" y="1295069"/>
            <a:ext cx="2971800" cy="821398"/>
          </a:xfrm>
          <a:prstGeom prst="rect">
            <a:avLst/>
          </a:prstGeom>
        </p:spPr>
      </p:pic>
    </p:spTree>
    <p:extLst>
      <p:ext uri="{BB962C8B-B14F-4D97-AF65-F5344CB8AC3E}">
        <p14:creationId xmlns:p14="http://schemas.microsoft.com/office/powerpoint/2010/main" val="46842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7086725" y="590550"/>
            <a:ext cx="1981201" cy="3505200"/>
          </a:xfrm>
        </p:spPr>
        <p:txBody>
          <a:bodyPr>
            <a:noAutofit/>
          </a:bodyPr>
          <a:lstStyle/>
          <a:p>
            <a:pPr algn="ctr"/>
            <a:r>
              <a:rPr lang="en-US" sz="2400" b="1" dirty="0"/>
              <a:t>Third Grade English Reading SOL Pass Rate,</a:t>
            </a:r>
            <a:r>
              <a:rPr lang="en-US" sz="1600" dirty="0"/>
              <a:t>2008-2018 Class Year. Source: Virginia Department of Education, 2018.</a:t>
            </a:r>
            <a:r>
              <a:rPr lang="en-US" dirty="0"/>
              <a:t/>
            </a:r>
            <a:br>
              <a:rPr lang="en-US" dirty="0"/>
            </a:br>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6814"/>
            <a:ext cx="5715000" cy="23021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771496"/>
            <a:ext cx="5867646" cy="2255723"/>
          </a:xfrm>
          <a:prstGeom prst="rect">
            <a:avLst/>
          </a:prstGeom>
        </p:spPr>
      </p:pic>
      <p:grpSp>
        <p:nvGrpSpPr>
          <p:cNvPr id="4" name="Group 2"/>
          <p:cNvGrpSpPr>
            <a:grpSpLocks/>
          </p:cNvGrpSpPr>
          <p:nvPr/>
        </p:nvGrpSpPr>
        <p:grpSpPr bwMode="auto">
          <a:xfrm>
            <a:off x="6096000" y="1238249"/>
            <a:ext cx="1065211" cy="2209801"/>
            <a:chOff x="108276390" y="107309602"/>
            <a:chExt cx="1252169" cy="2737532"/>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l="85634"/>
            <a:stretch>
              <a:fillRect/>
            </a:stretch>
          </p:blipFill>
          <p:spPr bwMode="auto">
            <a:xfrm>
              <a:off x="108276390" y="107309602"/>
              <a:ext cx="1070610" cy="2636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t="80699" r="10030" b="12209"/>
            <a:stretch>
              <a:fillRect/>
            </a:stretch>
          </p:blipFill>
          <p:spPr bwMode="auto">
            <a:xfrm>
              <a:off x="108398029" y="109888495"/>
              <a:ext cx="1130530" cy="158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66886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993" y="438150"/>
            <a:ext cx="7886700" cy="962480"/>
          </a:xfrm>
        </p:spPr>
        <p:txBody>
          <a:bodyPr>
            <a:noAutofit/>
          </a:bodyPr>
          <a:lstStyle/>
          <a:p>
            <a:r>
              <a:rPr lang="en-US" sz="3200" b="1" dirty="0" smtClean="0">
                <a:solidFill>
                  <a:schemeClr val="accent5"/>
                </a:solidFill>
              </a:rPr>
              <a:t>MAPP Data Available Online:</a:t>
            </a:r>
            <a:r>
              <a:rPr lang="en-US" sz="2600" b="1" dirty="0" smtClean="0"/>
              <a:t/>
            </a:r>
            <a:br>
              <a:rPr lang="en-US" sz="2600" b="1" dirty="0" smtClean="0"/>
            </a:br>
            <a:r>
              <a:rPr lang="en-US" sz="1800" b="1" dirty="0">
                <a:hlinkClick r:id="rId3"/>
              </a:rPr>
              <a:t>https://public.tableau.com/profile/thomas.jefferson.health.district</a:t>
            </a:r>
            <a:r>
              <a:rPr lang="en-US" sz="1800" b="1" dirty="0" smtClean="0">
                <a:hlinkClick r:id="rId3"/>
              </a:rPr>
              <a:t>#!/</a:t>
            </a:r>
            <a:endParaRPr lang="en-US" sz="2600" b="1" dirty="0"/>
          </a:p>
        </p:txBody>
      </p:sp>
      <p:sp>
        <p:nvSpPr>
          <p:cNvPr id="15" name="Text Placeholder 14"/>
          <p:cNvSpPr>
            <a:spLocks noGrp="1"/>
          </p:cNvSpPr>
          <p:nvPr>
            <p:ph type="body" idx="1"/>
          </p:nvPr>
        </p:nvSpPr>
        <p:spPr>
          <a:xfrm>
            <a:off x="634191" y="4390090"/>
            <a:ext cx="3868340" cy="478387"/>
          </a:xfrm>
        </p:spPr>
        <p:txBody>
          <a:bodyPr>
            <a:normAutofit fontScale="92500" lnSpcReduction="10000"/>
          </a:bodyPr>
          <a:lstStyle/>
          <a:p>
            <a:r>
              <a:rPr lang="en-US" sz="1600" b="0" i="1" dirty="0" smtClean="0"/>
              <a:t>Mapping the Prevalence of Obesity in </a:t>
            </a:r>
            <a:r>
              <a:rPr lang="en-US" sz="1600" b="0" i="1" dirty="0" err="1" smtClean="0"/>
              <a:t>TJHD</a:t>
            </a:r>
            <a:r>
              <a:rPr lang="en-US" sz="1600" b="0" i="1" dirty="0" smtClean="0"/>
              <a:t> (2014-2016)</a:t>
            </a:r>
            <a:endParaRPr lang="en-US" sz="1600" b="0" i="1" dirty="0"/>
          </a:p>
        </p:txBody>
      </p:sp>
      <p:pic>
        <p:nvPicPr>
          <p:cNvPr id="19" name="Content Placeholder 1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993" y="1660943"/>
            <a:ext cx="3868737" cy="2729147"/>
          </a:xfrm>
        </p:spPr>
      </p:pic>
      <p:sp>
        <p:nvSpPr>
          <p:cNvPr id="17" name="Text Placeholder 16"/>
          <p:cNvSpPr>
            <a:spLocks noGrp="1"/>
          </p:cNvSpPr>
          <p:nvPr>
            <p:ph type="body" sz="quarter" idx="3"/>
          </p:nvPr>
        </p:nvSpPr>
        <p:spPr>
          <a:xfrm>
            <a:off x="4800600" y="4390090"/>
            <a:ext cx="3887391" cy="504160"/>
          </a:xfrm>
        </p:spPr>
        <p:txBody>
          <a:bodyPr>
            <a:normAutofit lnSpcReduction="10000"/>
          </a:bodyPr>
          <a:lstStyle/>
          <a:p>
            <a:r>
              <a:rPr lang="en-US" sz="1600" b="0" i="1" dirty="0" smtClean="0"/>
              <a:t>Life Expectancy Estimates at Birth by Census Tract (2008-2012)</a:t>
            </a:r>
            <a:endParaRPr lang="en-US" sz="1600" b="0" i="1" dirty="0"/>
          </a:p>
        </p:txBody>
      </p:sp>
      <p:pic>
        <p:nvPicPr>
          <p:cNvPr id="21" name="Content Placeholder 2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800600" y="1661667"/>
            <a:ext cx="3276600" cy="2728423"/>
          </a:xfrm>
        </p:spPr>
      </p:pic>
      <p:cxnSp>
        <p:nvCxnSpPr>
          <p:cNvPr id="3" name="Straight Arrow Connector 2"/>
          <p:cNvCxnSpPr/>
          <p:nvPr/>
        </p:nvCxnSpPr>
        <p:spPr>
          <a:xfrm flipH="1" flipV="1">
            <a:off x="3874770" y="3590749"/>
            <a:ext cx="175260" cy="539028"/>
          </a:xfrm>
          <a:prstGeom prst="straightConnector1">
            <a:avLst/>
          </a:prstGeom>
          <a:ln w="381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flipH="1" flipV="1">
            <a:off x="7743507" y="3824186"/>
            <a:ext cx="175260" cy="539028"/>
          </a:xfrm>
          <a:prstGeom prst="straightConnector1">
            <a:avLst/>
          </a:prstGeom>
          <a:ln w="381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77358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7086725" y="590550"/>
            <a:ext cx="1981201" cy="3505200"/>
          </a:xfrm>
        </p:spPr>
        <p:txBody>
          <a:bodyPr>
            <a:noAutofit/>
          </a:bodyPr>
          <a:lstStyle/>
          <a:p>
            <a:pPr algn="ctr"/>
            <a:r>
              <a:rPr lang="en-US" sz="2400" b="1" dirty="0"/>
              <a:t>Third Grade English Reading SOL Pass Rate,</a:t>
            </a:r>
            <a:r>
              <a:rPr lang="en-US" sz="1600" dirty="0"/>
              <a:t>2008-2018 Class Year. Source: Virginia Department of Education, 2018.</a:t>
            </a:r>
            <a:r>
              <a:rPr lang="en-US" dirty="0"/>
              <a:t/>
            </a:r>
            <a:br>
              <a:rPr lang="en-US" dirty="0"/>
            </a:br>
            <a:endParaRPr lang="en-US" sz="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66" y="169307"/>
            <a:ext cx="5791200" cy="2301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66" y="2624668"/>
            <a:ext cx="5791200" cy="2363473"/>
          </a:xfrm>
          <a:prstGeom prst="rect">
            <a:avLst/>
          </a:prstGeom>
        </p:spPr>
      </p:pic>
      <p:grpSp>
        <p:nvGrpSpPr>
          <p:cNvPr id="2" name="Group 2"/>
          <p:cNvGrpSpPr>
            <a:grpSpLocks/>
          </p:cNvGrpSpPr>
          <p:nvPr/>
        </p:nvGrpSpPr>
        <p:grpSpPr bwMode="auto">
          <a:xfrm>
            <a:off x="5987305" y="1581149"/>
            <a:ext cx="1251695" cy="2411943"/>
            <a:chOff x="108276390" y="107309602"/>
            <a:chExt cx="1252169" cy="2737532"/>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l="85634"/>
            <a:stretch>
              <a:fillRect/>
            </a:stretch>
          </p:blipFill>
          <p:spPr bwMode="auto">
            <a:xfrm>
              <a:off x="108276390" y="107309602"/>
              <a:ext cx="1070610" cy="2636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t="80699" r="10030" b="12209"/>
            <a:stretch>
              <a:fillRect/>
            </a:stretch>
          </p:blipFill>
          <p:spPr bwMode="auto">
            <a:xfrm>
              <a:off x="108398029" y="109888495"/>
              <a:ext cx="1130530" cy="158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589110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6" y="-1041"/>
            <a:ext cx="3459026"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5"/>
                </a:solidFill>
              </a:rPr>
              <a:t>2019 MAPP2Health</a:t>
            </a:r>
            <a:endParaRPr lang="en-US" b="1" dirty="0">
              <a:solidFill>
                <a:schemeClr val="accent5"/>
              </a:solidFill>
            </a:endParaRPr>
          </a:p>
        </p:txBody>
      </p:sp>
      <p:sp>
        <p:nvSpPr>
          <p:cNvPr id="2" name="Rectangle 1"/>
          <p:cNvSpPr/>
          <p:nvPr/>
        </p:nvSpPr>
        <p:spPr>
          <a:xfrm>
            <a:off x="5638800" y="1200151"/>
            <a:ext cx="3352800" cy="1107996"/>
          </a:xfrm>
          <a:prstGeom prst="rect">
            <a:avLst/>
          </a:prstGeom>
        </p:spPr>
        <p:txBody>
          <a:bodyPr wrap="square">
            <a:spAutoFit/>
          </a:bodyPr>
          <a:lstStyle/>
          <a:p>
            <a:r>
              <a:rPr lang="en-US" b="1" dirty="0" err="1" smtClean="0"/>
              <a:t>Guleer</a:t>
            </a:r>
            <a:r>
              <a:rPr lang="en-US" b="1" dirty="0" smtClean="0"/>
              <a:t> Shahab, </a:t>
            </a:r>
            <a:r>
              <a:rPr lang="en-US" sz="1600" b="1" i="1" dirty="0" smtClean="0"/>
              <a:t>Data Analyst</a:t>
            </a:r>
            <a:endParaRPr lang="en-US" sz="1600" b="1" i="1" dirty="0"/>
          </a:p>
          <a:p>
            <a:r>
              <a:rPr lang="en-US" sz="1600" b="1" dirty="0"/>
              <a:t>Thomas Jefferson Health District</a:t>
            </a:r>
          </a:p>
          <a:p>
            <a:r>
              <a:rPr lang="en-US" sz="1600" b="1" dirty="0" smtClean="0"/>
              <a:t>434-422-3214</a:t>
            </a:r>
            <a:endParaRPr lang="en-US" sz="1600" b="1" dirty="0"/>
          </a:p>
          <a:p>
            <a:r>
              <a:rPr lang="en-US" sz="1600" b="1" dirty="0" smtClean="0">
                <a:hlinkClick r:id="rId4"/>
              </a:rPr>
              <a:t>guleer.shahab@vdh.virginia.gov</a:t>
            </a:r>
            <a:r>
              <a:rPr lang="en-US" sz="1600" b="1" dirty="0" smtClean="0"/>
              <a:t> </a:t>
            </a:r>
            <a:endParaRPr lang="en-US" sz="2000" b="1" dirty="0"/>
          </a:p>
        </p:txBody>
      </p:sp>
      <p:sp>
        <p:nvSpPr>
          <p:cNvPr id="6" name="Shape 817"/>
          <p:cNvSpPr/>
          <p:nvPr/>
        </p:nvSpPr>
        <p:spPr>
          <a:xfrm flipH="1">
            <a:off x="3657600" y="438150"/>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5"/>
          </a:solidFill>
          <a:ln>
            <a:solidFill>
              <a:schemeClr val="accent5"/>
            </a:solid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3962400" y="673670"/>
            <a:ext cx="1447800" cy="369332"/>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2630017" cy="5143500"/>
          </a:xfrm>
        </p:spPr>
        <p:txBody>
          <a:bodyPr anchor="ctr" anchorCtr="0">
            <a:noAutofit/>
          </a:bodyPr>
          <a:lstStyle/>
          <a:p>
            <a:pPr algn="ctr"/>
            <a:r>
              <a:rPr lang="en-US" sz="3600" b="1" dirty="0" smtClean="0">
                <a:solidFill>
                  <a:schemeClr val="accent5"/>
                </a:solidFill>
              </a:rPr>
              <a:t>Promote Heathy Eating and Active Living</a:t>
            </a:r>
            <a:endParaRPr lang="en-US" sz="3600" b="1" dirty="0">
              <a:solidFill>
                <a:schemeClr val="accent5"/>
              </a:solidFill>
            </a:endParaRPr>
          </a:p>
        </p:txBody>
      </p:sp>
      <p:pic>
        <p:nvPicPr>
          <p:cNvPr id="9" name="Picture Placeholder 8"/>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776" r="7776"/>
          <a:stretch>
            <a:fillRect/>
          </a:stretch>
        </p:blipFill>
        <p:spPr>
          <a:xfrm>
            <a:off x="2630017" y="0"/>
            <a:ext cx="6513983" cy="5143500"/>
          </a:xfrm>
        </p:spPr>
      </p:pic>
    </p:spTree>
    <p:extLst>
      <p:ext uri="{BB962C8B-B14F-4D97-AF65-F5344CB8AC3E}">
        <p14:creationId xmlns:p14="http://schemas.microsoft.com/office/powerpoint/2010/main" val="298545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Arial" panose="020B0604020202020204" pitchFamily="34" charset="0"/>
              </a:rPr>
              <a:t>Percent of Obese Adults</a:t>
            </a:r>
            <a:r>
              <a:rPr lang="en-US" altLang="en-US" sz="1400" b="1" dirty="0" smtClean="0">
                <a:latin typeface="Arial" panose="020B0604020202020204" pitchFamily="34" charset="0"/>
              </a:rPr>
              <a:t> </a:t>
            </a:r>
            <a:r>
              <a:rPr kumimoji="0" lang="en-US" altLang="en-US" sz="1400" b="0" i="0" u="none" strike="noStrike" cap="none" normalizeH="0" baseline="0" dirty="0" smtClean="0">
                <a:ln>
                  <a:noFill/>
                </a:ln>
                <a:effectLst/>
                <a:latin typeface="Arial" panose="020B0604020202020204" pitchFamily="34" charset="0"/>
              </a:rPr>
              <a:t>by TJHD Locality, 2005-2015. </a:t>
            </a:r>
            <a:endParaRPr lang="en-US" altLang="en-US" sz="1400" dirty="0">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Arial" panose="020B0604020202020204" pitchFamily="34" charset="0"/>
              </a:rPr>
              <a:t>Source: Robert</a:t>
            </a:r>
            <a:r>
              <a:rPr kumimoji="0" lang="en-US" altLang="en-US" sz="1400" b="0" i="0" u="none" strike="noStrike" cap="none" normalizeH="0" dirty="0" smtClean="0">
                <a:ln>
                  <a:noFill/>
                </a:ln>
                <a:effectLst/>
                <a:latin typeface="Arial" panose="020B0604020202020204" pitchFamily="34" charset="0"/>
              </a:rPr>
              <a:t> Wood Johnson Foundation (</a:t>
            </a:r>
            <a:r>
              <a:rPr kumimoji="0" lang="en-US" altLang="en-US" sz="1400" b="0" i="0" u="none" strike="noStrike" cap="none" normalizeH="0" dirty="0" err="1" smtClean="0">
                <a:ln>
                  <a:noFill/>
                </a:ln>
                <a:effectLst/>
                <a:latin typeface="Arial" panose="020B0604020202020204" pitchFamily="34" charset="0"/>
              </a:rPr>
              <a:t>RWJF</a:t>
            </a:r>
            <a:r>
              <a:rPr kumimoji="0" lang="en-US" altLang="en-US" sz="1400" b="0" i="0" u="none" strike="noStrike" cap="none" normalizeH="0" dirty="0" smtClean="0">
                <a:ln>
                  <a:noFill/>
                </a:ln>
                <a:effectLst/>
                <a:latin typeface="Arial" panose="020B0604020202020204" pitchFamily="34" charset="0"/>
              </a:rPr>
              <a:t>), County Health Rankings</a:t>
            </a:r>
            <a:r>
              <a:rPr kumimoji="0" lang="en-US" altLang="en-US" sz="1400" b="0" i="0" u="none" strike="noStrike" cap="none" normalizeH="0" baseline="0" dirty="0" smtClean="0">
                <a:ln>
                  <a:noFill/>
                </a:ln>
                <a:effectLst/>
                <a:latin typeface="Arial" panose="020B0604020202020204" pitchFamily="34" charset="0"/>
              </a:rPr>
              <a:t>,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76350"/>
            <a:ext cx="8382000" cy="3390666"/>
          </a:xfrm>
          <a:prstGeom prst="rect">
            <a:avLst/>
          </a:prstGeom>
        </p:spPr>
      </p:pic>
      <p:sp>
        <p:nvSpPr>
          <p:cNvPr id="9" name="TextBox 8"/>
          <p:cNvSpPr txBox="1"/>
          <p:nvPr/>
        </p:nvSpPr>
        <p:spPr>
          <a:xfrm>
            <a:off x="990600" y="2114550"/>
            <a:ext cx="3048000" cy="215444"/>
          </a:xfrm>
          <a:prstGeom prst="rect">
            <a:avLst/>
          </a:prstGeom>
          <a:noFill/>
        </p:spPr>
        <p:txBody>
          <a:bodyPr wrap="square" rtlCol="0">
            <a:spAutoFit/>
          </a:bodyPr>
          <a:lstStyle/>
          <a:p>
            <a:r>
              <a:rPr lang="en-US" sz="800" b="1" dirty="0" smtClean="0">
                <a:solidFill>
                  <a:schemeClr val="bg2"/>
                </a:solidFill>
              </a:rPr>
              <a:t>Healthy People 2020 Benchmark = 30.5%</a:t>
            </a:r>
            <a:endParaRPr lang="en-US" sz="800" b="1" dirty="0">
              <a:solidFill>
                <a:schemeClr val="bg2"/>
              </a:solidFill>
            </a:endParaRPr>
          </a:p>
        </p:txBody>
      </p:sp>
    </p:spTree>
    <p:extLst>
      <p:ext uri="{BB962C8B-B14F-4D97-AF65-F5344CB8AC3E}">
        <p14:creationId xmlns:p14="http://schemas.microsoft.com/office/powerpoint/2010/main" val="324010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858000" y="11634"/>
            <a:ext cx="2133600" cy="5131866"/>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mj-lt"/>
              </a:rPr>
              <a:t>Percent of Obese Adults</a:t>
            </a:r>
            <a:endParaRPr kumimoji="0" lang="en-US" altLang="en-US" sz="1400" b="1" i="0" u="none" strike="noStrike" cap="none" normalizeH="0" baseline="0" dirty="0" smtClean="0">
              <a:ln>
                <a:noFill/>
              </a:ln>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mj-l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mj-lt"/>
              </a:rPr>
              <a:t>Source: Translational Health Research Institute of Virginia </a:t>
            </a:r>
            <a:r>
              <a:rPr lang="en-US" altLang="en-US" sz="1200" dirty="0">
                <a:latin typeface="+mj-lt"/>
              </a:rPr>
              <a:t>(</a:t>
            </a:r>
            <a:r>
              <a:rPr kumimoji="0" lang="en-US" altLang="en-US" sz="1200" b="0" i="0" u="none" strike="noStrike" cap="none" normalizeH="0" baseline="0" dirty="0" smtClean="0">
                <a:ln>
                  <a:noFill/>
                </a:ln>
                <a:effectLst/>
                <a:latin typeface="+mj-lt"/>
              </a:rPr>
              <a:t>UVA Clinical Data Repository),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4"/>
            <a:ext cx="6853698" cy="5131866"/>
          </a:xfrm>
          <a:prstGeom prst="rect">
            <a:avLst/>
          </a:prstGeom>
        </p:spPr>
      </p:pic>
      <p:cxnSp>
        <p:nvCxnSpPr>
          <p:cNvPr id="7" name="Straight Arrow Connector 6"/>
          <p:cNvCxnSpPr/>
          <p:nvPr/>
        </p:nvCxnSpPr>
        <p:spPr>
          <a:xfrm flipV="1">
            <a:off x="5486400" y="3867150"/>
            <a:ext cx="30480" cy="762000"/>
          </a:xfrm>
          <a:prstGeom prst="straightConnector1">
            <a:avLst/>
          </a:prstGeom>
          <a:ln w="508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5835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705600" y="0"/>
            <a:ext cx="2286000" cy="5143500"/>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Obese Children</a:t>
            </a:r>
            <a:endParaRPr kumimoji="0" lang="en-US" altLang="en-US" sz="1400" b="1"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Translational Health Research Institute of Virginia </a:t>
            </a:r>
            <a:r>
              <a:rPr lang="en-US" altLang="en-US" sz="1600" dirty="0"/>
              <a:t>(</a:t>
            </a:r>
            <a:r>
              <a:rPr kumimoji="0" lang="en-US" altLang="en-US" sz="1600" b="0" i="0" u="none" strike="noStrike" cap="none" normalizeH="0" baseline="0" dirty="0" smtClean="0">
                <a:ln>
                  <a:noFill/>
                </a:ln>
                <a:effectLst/>
              </a:rPr>
              <a:t>UVA Clinical Data Repository),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79956" cy="5143500"/>
          </a:xfrm>
          <a:prstGeom prst="rect">
            <a:avLst/>
          </a:prstGeom>
        </p:spPr>
      </p:pic>
      <p:cxnSp>
        <p:nvCxnSpPr>
          <p:cNvPr id="8" name="Straight Arrow Connector 7"/>
          <p:cNvCxnSpPr/>
          <p:nvPr/>
        </p:nvCxnSpPr>
        <p:spPr>
          <a:xfrm flipH="1" flipV="1">
            <a:off x="5440680" y="3943350"/>
            <a:ext cx="121920" cy="762000"/>
          </a:xfrm>
          <a:prstGeom prst="straightConnector1">
            <a:avLst/>
          </a:prstGeom>
          <a:ln w="50800" cmpd="sng">
            <a:solidFill>
              <a:schemeClr val="accent5"/>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8679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Adult Physical Inactivity</a:t>
            </a:r>
            <a:r>
              <a:rPr lang="en-US" altLang="en-US" sz="1400" b="1" dirty="0" smtClean="0"/>
              <a:t>, </a:t>
            </a:r>
            <a:r>
              <a:rPr kumimoji="0" lang="en-US" altLang="en-US" sz="1600" b="0" i="0" u="none" strike="noStrike" cap="none" normalizeH="0" baseline="0" dirty="0" smtClean="0">
                <a:ln>
                  <a:noFill/>
                </a:ln>
                <a:effectLst/>
              </a:rPr>
              <a:t>by TJHD Locality, 2005-2015.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a:t>
            </a:r>
            <a:r>
              <a:rPr kumimoji="0" lang="en-US" altLang="en-US" sz="1600" b="0" i="0" u="none" strike="noStrike" cap="none" normalizeH="0" dirty="0" err="1" smtClean="0">
                <a:ln>
                  <a:noFill/>
                </a:ln>
                <a:effectLst/>
              </a:rPr>
              <a:t>RWJF</a:t>
            </a:r>
            <a:r>
              <a:rPr kumimoji="0" lang="en-US" altLang="en-US" sz="1600" b="0" i="0" u="none" strike="noStrike" cap="none" normalizeH="0" dirty="0" smtClean="0">
                <a:ln>
                  <a:noFill/>
                </a:ln>
                <a:effectLst/>
              </a:rPr>
              <a:t>), County Health Rankings</a:t>
            </a:r>
            <a:r>
              <a:rPr kumimoji="0" lang="en-US" altLang="en-US" sz="1600" b="0" i="0" u="none" strike="noStrike" cap="none" normalizeH="0" baseline="0" dirty="0" smtClean="0">
                <a:ln>
                  <a:noFill/>
                </a:ln>
                <a:effectLst/>
              </a:rPr>
              <a:t>,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88156"/>
            <a:ext cx="8686800" cy="3702274"/>
          </a:xfrm>
          <a:prstGeom prst="rect">
            <a:avLst/>
          </a:prstGeom>
        </p:spPr>
      </p:pic>
      <p:sp>
        <p:nvSpPr>
          <p:cNvPr id="10" name="TextBox 9"/>
          <p:cNvSpPr txBox="1"/>
          <p:nvPr/>
        </p:nvSpPr>
        <p:spPr>
          <a:xfrm>
            <a:off x="914400" y="3105150"/>
            <a:ext cx="3048000" cy="230832"/>
          </a:xfrm>
          <a:prstGeom prst="rect">
            <a:avLst/>
          </a:prstGeom>
          <a:noFill/>
        </p:spPr>
        <p:txBody>
          <a:bodyPr wrap="square" rtlCol="0">
            <a:spAutoFit/>
          </a:bodyPr>
          <a:lstStyle/>
          <a:p>
            <a:r>
              <a:rPr lang="en-US" sz="900" b="1" dirty="0" smtClean="0">
                <a:solidFill>
                  <a:schemeClr val="bg2"/>
                </a:solidFill>
              </a:rPr>
              <a:t>VA Plan for Well-Being Target = 20%</a:t>
            </a:r>
            <a:endParaRPr lang="en-US" sz="900" b="1" dirty="0">
              <a:solidFill>
                <a:schemeClr val="bg2"/>
              </a:solidFill>
            </a:endParaRPr>
          </a:p>
        </p:txBody>
      </p:sp>
    </p:spTree>
    <p:extLst>
      <p:ext uri="{BB962C8B-B14F-4D97-AF65-F5344CB8AC3E}">
        <p14:creationId xmlns:p14="http://schemas.microsoft.com/office/powerpoint/2010/main" val="416385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What Prevents You from Exercising</a:t>
            </a:r>
            <a:r>
              <a:rPr lang="en-US" altLang="en-US" sz="1400" b="1" dirty="0" smtClean="0"/>
              <a:t>, </a:t>
            </a:r>
            <a:r>
              <a:rPr kumimoji="0" lang="en-US" altLang="en-US" sz="1600" b="0" i="0" u="none" strike="noStrike" cap="none" normalizeH="0" baseline="0" dirty="0" smtClean="0">
                <a:ln>
                  <a:noFill/>
                </a:ln>
                <a:effectLst/>
              </a:rPr>
              <a:t>by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10" name="Chart 9"/>
          <p:cNvGraphicFramePr>
            <a:graphicFrameLocks/>
          </p:cNvGraphicFramePr>
          <p:nvPr>
            <p:extLst/>
          </p:nvPr>
        </p:nvGraphicFramePr>
        <p:xfrm>
          <a:off x="304800" y="1276350"/>
          <a:ext cx="7848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45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4627</TotalTime>
  <Words>1823</Words>
  <Application>Microsoft Office PowerPoint</Application>
  <PresentationFormat>On-screen Show (16:9)</PresentationFormat>
  <Paragraphs>189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Trebuchet MS</vt:lpstr>
      <vt:lpstr>Wingdings</vt:lpstr>
      <vt:lpstr>Office Theme</vt:lpstr>
      <vt:lpstr>MAPP2Health Louisa County Data Profile</vt:lpstr>
      <vt:lpstr>What do you see?</vt:lpstr>
      <vt:lpstr>MAPP Data Available Online: https://public.tableau.com/profile/thomas.jefferson.health.district#!/</vt:lpstr>
      <vt:lpstr>Promote Heathy Eating and Active Living</vt:lpstr>
      <vt:lpstr>PowerPoint Presentation</vt:lpstr>
      <vt:lpstr>PowerPoint Presentation</vt:lpstr>
      <vt:lpstr>PowerPoint Presentation</vt:lpstr>
      <vt:lpstr>PowerPoint Presentation</vt:lpstr>
      <vt:lpstr>PowerPoint Presentation</vt:lpstr>
      <vt:lpstr>PowerPoint Presentation</vt:lpstr>
      <vt:lpstr>Food Insecurity, by TJHD Locality, 2013-2016.  Source: Map the Meal Gap, Feeding America, 2018.</vt:lpstr>
      <vt:lpstr>Child Food Insecurity, by TJHD Locality, 2013-2016.  Source: Map the Meal Gap, Feeding America, 2018.</vt:lpstr>
      <vt:lpstr>Address Mental Health &amp; Substance Use</vt:lpstr>
      <vt:lpstr>Poor Mental Health Days, by TJHD Locality, 2014-2016. Source: County Health Rankings, 2018. </vt:lpstr>
      <vt:lpstr>Percent of Adults Smokers, by TJHD Locality, 2014-2016. Source: County Health Rankings, 2018. </vt:lpstr>
      <vt:lpstr>TJHD Overdose Mortality Rates (per 100,000 residents), TJHD and TJHD Localities, 2011-2017 &amp; 2017.  Source: Virginia Department of Health, Opioid Addiction Dashboard, 2018 (http://www.vdh.virginia.gov/data/opioid-overdose).</vt:lpstr>
      <vt:lpstr>Louisa Rate Summary by Age Groups, Rates per 100,000 Residents, 2017.  Source: Virginia Department of Health, Opioid Addiction Dashboard, 2018 (http://www.vdh.virginia.gov/data/opioid-overdose). </vt:lpstr>
      <vt:lpstr>Suicide Rate per 100,000 population, by TJHD Locality, 2010-2016. Source: Office of the Chief Medical Examiner, Virginia Department of Health, 2018. </vt:lpstr>
      <vt:lpstr>Increase Access to Care and Reduce Health Disparities</vt:lpstr>
      <vt:lpstr>Life Expectancy Estimates at Birth  by TJHD Census Tract, 2008-2012.   Source: Virginia Department of Health, Office of Vital Records, 2018 and U.S. Census Bureau, 2010 Population Counts, 2018.</vt:lpstr>
      <vt:lpstr>Percent of Families Below the Federal Poverty Level, by TJHD Locality, 2008-2016.  Source: U.S. Census Bureau, American Community Survey 5-year Estimates, 2018.</vt:lpstr>
      <vt:lpstr>ALICE Cost of Living Estimates, Louisa County Survival Budgets, 2016. (ALICE = Asset Limited, Income Restrained, Employed) Source: United Way, 2018 ALICE Report. </vt:lpstr>
      <vt:lpstr>ALICE Cost of Living Estimates, Louisa County Stability Budgets, 2016. (ALICE = Asset Limited, Income Restrained, Employed) Source: United Way, 2018 ALICE Report. </vt:lpstr>
      <vt:lpstr>ALICE Cost of Living Estimates, Louisa County Households by Age and Race/Ethnicity, 2016. Source: United Way, 2018 ALICE Report. </vt:lpstr>
      <vt:lpstr>Percent Uninsured, by TJHD Locality, 2012-2016.  Source: U.S. Census Bureau, American Community Survey 5-year Estimates, 2018.</vt:lpstr>
      <vt:lpstr>Louisa Low Birth Weight, by Race. 2008-2016.  Source: Virginia Department of Health, Division of Health Statistics, 2018.</vt:lpstr>
      <vt:lpstr>Foster a Healthy and Connected Community for All Ages</vt:lpstr>
      <vt:lpstr>Percent Free and Reduced School Lunch, Louisa County Public Elementary Schools, 2008-2018.   Source: Virginia Department of Education, 2018. </vt:lpstr>
      <vt:lpstr>Third Grade English Reading SOL Pass Rate,2008-2018 Class Year. Source: Virginia Department of Education, 2018. </vt:lpstr>
      <vt:lpstr>Third Grade English Reading SOL Pass Rate,2008-2018 Class Year. Source: Virginia Department of Education, 2018. </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342</cp:revision>
  <cp:lastPrinted>2019-02-13T20:54:41Z</cp:lastPrinted>
  <dcterms:created xsi:type="dcterms:W3CDTF">2017-02-16T17:56:26Z</dcterms:created>
  <dcterms:modified xsi:type="dcterms:W3CDTF">2019-03-11T15:39:15Z</dcterms:modified>
</cp:coreProperties>
</file>