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14"/>
  </p:notesMasterIdLst>
  <p:sldIdLst>
    <p:sldId id="308" r:id="rId2"/>
    <p:sldId id="350" r:id="rId3"/>
    <p:sldId id="326" r:id="rId4"/>
    <p:sldId id="351" r:id="rId5"/>
    <p:sldId id="348" r:id="rId6"/>
    <p:sldId id="349" r:id="rId7"/>
    <p:sldId id="354" r:id="rId8"/>
    <p:sldId id="355" r:id="rId9"/>
    <p:sldId id="356" r:id="rId10"/>
    <p:sldId id="353" r:id="rId11"/>
    <p:sldId id="357" r:id="rId12"/>
    <p:sldId id="352"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42F"/>
    <a:srgbClr val="222D22"/>
    <a:srgbClr val="D8D27C"/>
    <a:srgbClr val="B9B683"/>
    <a:srgbClr val="DED9E0"/>
    <a:srgbClr val="B47109"/>
    <a:srgbClr val="CE5913"/>
    <a:srgbClr val="D4CA5C"/>
    <a:srgbClr val="63750D"/>
    <a:srgbClr val="DC8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025" autoAdjust="0"/>
  </p:normalViewPr>
  <p:slideViewPr>
    <p:cSldViewPr>
      <p:cViewPr varScale="1">
        <p:scale>
          <a:sx n="90" d="100"/>
          <a:sy n="90" d="100"/>
        </p:scale>
        <p:origin x="610" y="53"/>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36904-04AC-4BF4-A4C4-C6D67A6FF134}" type="doc">
      <dgm:prSet loTypeId="urn:microsoft.com/office/officeart/2005/8/layout/hProcess9" loCatId="process" qsTypeId="urn:microsoft.com/office/officeart/2005/8/quickstyle/simple1" qsCatId="simple" csTypeId="urn:microsoft.com/office/officeart/2005/8/colors/colorful5" csCatId="colorful" phldr="1"/>
      <dgm:spPr/>
    </dgm:pt>
    <dgm:pt modelId="{9A49A87C-D7AE-4E59-9788-CDE4DE6F0DDE}">
      <dgm:prSet phldrT="[Text]"/>
      <dgm:spPr>
        <a:solidFill>
          <a:schemeClr val="accent2"/>
        </a:solidFill>
      </dgm:spPr>
      <dgm:t>
        <a:bodyPr/>
        <a:lstStyle/>
        <a:p>
          <a:r>
            <a:rPr lang="en-US" dirty="0" smtClean="0"/>
            <a:t>Change Policies</a:t>
          </a:r>
          <a:endParaRPr lang="en-US" dirty="0"/>
        </a:p>
      </dgm:t>
    </dgm:pt>
    <dgm:pt modelId="{834B7CBF-37C3-405C-B2E5-E637FEA0545D}" type="parTrans" cxnId="{AFD7505C-C477-4A1E-B849-19EA64E89895}">
      <dgm:prSet/>
      <dgm:spPr/>
      <dgm:t>
        <a:bodyPr/>
        <a:lstStyle/>
        <a:p>
          <a:endParaRPr lang="en-US"/>
        </a:p>
      </dgm:t>
    </dgm:pt>
    <dgm:pt modelId="{554F3CD2-E72C-46B7-AEED-BB48BA0D8745}" type="sibTrans" cxnId="{AFD7505C-C477-4A1E-B849-19EA64E89895}">
      <dgm:prSet/>
      <dgm:spPr/>
      <dgm:t>
        <a:bodyPr/>
        <a:lstStyle/>
        <a:p>
          <a:endParaRPr lang="en-US"/>
        </a:p>
      </dgm:t>
    </dgm:pt>
    <dgm:pt modelId="{2D8EDA4A-1CF8-4F35-8BAD-7D2DAF3A19EC}">
      <dgm:prSet phldrT="[Text]"/>
      <dgm:spPr>
        <a:solidFill>
          <a:schemeClr val="accent4"/>
        </a:solidFill>
      </dgm:spPr>
      <dgm:t>
        <a:bodyPr/>
        <a:lstStyle/>
        <a:p>
          <a:r>
            <a:rPr lang="en-US" dirty="0" smtClean="0"/>
            <a:t>Change Systems and How They Work</a:t>
          </a:r>
          <a:endParaRPr lang="en-US" dirty="0"/>
        </a:p>
      </dgm:t>
    </dgm:pt>
    <dgm:pt modelId="{B19C01CD-024D-4324-9519-476FEBB4F02A}" type="parTrans" cxnId="{9DB3C1C7-D587-4913-B493-315367B2F69F}">
      <dgm:prSet/>
      <dgm:spPr/>
      <dgm:t>
        <a:bodyPr/>
        <a:lstStyle/>
        <a:p>
          <a:endParaRPr lang="en-US"/>
        </a:p>
      </dgm:t>
    </dgm:pt>
    <dgm:pt modelId="{F55AE99B-733D-4B0F-B987-7C1D7782CC6E}" type="sibTrans" cxnId="{9DB3C1C7-D587-4913-B493-315367B2F69F}">
      <dgm:prSet/>
      <dgm:spPr/>
      <dgm:t>
        <a:bodyPr/>
        <a:lstStyle/>
        <a:p>
          <a:endParaRPr lang="en-US"/>
        </a:p>
      </dgm:t>
    </dgm:pt>
    <dgm:pt modelId="{ED06D837-841C-4F46-BF31-3745FCDC52A8}">
      <dgm:prSet phldrT="[Text]"/>
      <dgm:spPr>
        <a:solidFill>
          <a:schemeClr val="accent3"/>
        </a:solidFill>
      </dgm:spPr>
      <dgm:t>
        <a:bodyPr/>
        <a:lstStyle/>
        <a:p>
          <a:r>
            <a:rPr lang="en-US" dirty="0" smtClean="0"/>
            <a:t>Change the Environment around You</a:t>
          </a:r>
          <a:endParaRPr lang="en-US" dirty="0"/>
        </a:p>
      </dgm:t>
    </dgm:pt>
    <dgm:pt modelId="{C8919BD5-5DA8-4A21-90BC-1B345C3FB2D4}" type="parTrans" cxnId="{6ADF3A6E-C119-44A3-BCF0-41EB534F87B7}">
      <dgm:prSet/>
      <dgm:spPr/>
      <dgm:t>
        <a:bodyPr/>
        <a:lstStyle/>
        <a:p>
          <a:endParaRPr lang="en-US"/>
        </a:p>
      </dgm:t>
    </dgm:pt>
    <dgm:pt modelId="{300FFBF3-620D-4FF8-8EE1-571E13047AB9}" type="sibTrans" cxnId="{6ADF3A6E-C119-44A3-BCF0-41EB534F87B7}">
      <dgm:prSet/>
      <dgm:spPr/>
      <dgm:t>
        <a:bodyPr/>
        <a:lstStyle/>
        <a:p>
          <a:endParaRPr lang="en-US"/>
        </a:p>
      </dgm:t>
    </dgm:pt>
    <dgm:pt modelId="{D95E97E5-8015-4A8B-97F8-AC46CA3399E9}" type="pres">
      <dgm:prSet presAssocID="{63336904-04AC-4BF4-A4C4-C6D67A6FF134}" presName="CompostProcess" presStyleCnt="0">
        <dgm:presLayoutVars>
          <dgm:dir/>
          <dgm:resizeHandles val="exact"/>
        </dgm:presLayoutVars>
      </dgm:prSet>
      <dgm:spPr/>
    </dgm:pt>
    <dgm:pt modelId="{D911E297-55AB-4890-85D1-1324772E35B8}" type="pres">
      <dgm:prSet presAssocID="{63336904-04AC-4BF4-A4C4-C6D67A6FF134}" presName="arrow" presStyleLbl="bgShp" presStyleIdx="0" presStyleCnt="1" custLinFactNeighborX="-2941" custLinFactNeighborY="-4957"/>
      <dgm:spPr/>
    </dgm:pt>
    <dgm:pt modelId="{3ED66D54-29A3-4D09-A75E-DFC01AB75659}" type="pres">
      <dgm:prSet presAssocID="{63336904-04AC-4BF4-A4C4-C6D67A6FF134}" presName="linearProcess" presStyleCnt="0"/>
      <dgm:spPr/>
    </dgm:pt>
    <dgm:pt modelId="{DA30A372-D98E-4753-A6EA-3FDC6C1C6F4C}" type="pres">
      <dgm:prSet presAssocID="{9A49A87C-D7AE-4E59-9788-CDE4DE6F0DDE}" presName="textNode" presStyleLbl="node1" presStyleIdx="0" presStyleCnt="3">
        <dgm:presLayoutVars>
          <dgm:bulletEnabled val="1"/>
        </dgm:presLayoutVars>
      </dgm:prSet>
      <dgm:spPr/>
      <dgm:t>
        <a:bodyPr/>
        <a:lstStyle/>
        <a:p>
          <a:endParaRPr lang="en-US"/>
        </a:p>
      </dgm:t>
    </dgm:pt>
    <dgm:pt modelId="{441F6CEC-9065-472E-91A1-CFED1856327E}" type="pres">
      <dgm:prSet presAssocID="{554F3CD2-E72C-46B7-AEED-BB48BA0D8745}" presName="sibTrans" presStyleCnt="0"/>
      <dgm:spPr/>
    </dgm:pt>
    <dgm:pt modelId="{552DE35B-8245-4CD8-A1B7-3A1577628039}" type="pres">
      <dgm:prSet presAssocID="{2D8EDA4A-1CF8-4F35-8BAD-7D2DAF3A19EC}" presName="textNode" presStyleLbl="node1" presStyleIdx="1" presStyleCnt="3">
        <dgm:presLayoutVars>
          <dgm:bulletEnabled val="1"/>
        </dgm:presLayoutVars>
      </dgm:prSet>
      <dgm:spPr/>
      <dgm:t>
        <a:bodyPr/>
        <a:lstStyle/>
        <a:p>
          <a:endParaRPr lang="en-US"/>
        </a:p>
      </dgm:t>
    </dgm:pt>
    <dgm:pt modelId="{189F1AB6-04E5-454D-898A-AF75B09FB7BF}" type="pres">
      <dgm:prSet presAssocID="{F55AE99B-733D-4B0F-B987-7C1D7782CC6E}" presName="sibTrans" presStyleCnt="0"/>
      <dgm:spPr/>
    </dgm:pt>
    <dgm:pt modelId="{84ACC40B-0C87-479A-86B0-37890E1E0DF3}" type="pres">
      <dgm:prSet presAssocID="{ED06D837-841C-4F46-BF31-3745FCDC52A8}" presName="textNode" presStyleLbl="node1" presStyleIdx="2" presStyleCnt="3" custLinFactNeighborX="64849" custLinFactNeighborY="-3919">
        <dgm:presLayoutVars>
          <dgm:bulletEnabled val="1"/>
        </dgm:presLayoutVars>
      </dgm:prSet>
      <dgm:spPr/>
      <dgm:t>
        <a:bodyPr/>
        <a:lstStyle/>
        <a:p>
          <a:endParaRPr lang="en-US"/>
        </a:p>
      </dgm:t>
    </dgm:pt>
  </dgm:ptLst>
  <dgm:cxnLst>
    <dgm:cxn modelId="{6ADF3A6E-C119-44A3-BCF0-41EB534F87B7}" srcId="{63336904-04AC-4BF4-A4C4-C6D67A6FF134}" destId="{ED06D837-841C-4F46-BF31-3745FCDC52A8}" srcOrd="2" destOrd="0" parTransId="{C8919BD5-5DA8-4A21-90BC-1B345C3FB2D4}" sibTransId="{300FFBF3-620D-4FF8-8EE1-571E13047AB9}"/>
    <dgm:cxn modelId="{9DB3C1C7-D587-4913-B493-315367B2F69F}" srcId="{63336904-04AC-4BF4-A4C4-C6D67A6FF134}" destId="{2D8EDA4A-1CF8-4F35-8BAD-7D2DAF3A19EC}" srcOrd="1" destOrd="0" parTransId="{B19C01CD-024D-4324-9519-476FEBB4F02A}" sibTransId="{F55AE99B-733D-4B0F-B987-7C1D7782CC6E}"/>
    <dgm:cxn modelId="{9D079B89-D3F5-417E-8F8F-1CC1B26F5917}" type="presOf" srcId="{ED06D837-841C-4F46-BF31-3745FCDC52A8}" destId="{84ACC40B-0C87-479A-86B0-37890E1E0DF3}" srcOrd="0" destOrd="0" presId="urn:microsoft.com/office/officeart/2005/8/layout/hProcess9"/>
    <dgm:cxn modelId="{91612B5A-8960-4196-B8C4-ADE5D40B1A3F}" type="presOf" srcId="{2D8EDA4A-1CF8-4F35-8BAD-7D2DAF3A19EC}" destId="{552DE35B-8245-4CD8-A1B7-3A1577628039}" srcOrd="0" destOrd="0" presId="urn:microsoft.com/office/officeart/2005/8/layout/hProcess9"/>
    <dgm:cxn modelId="{AFD7505C-C477-4A1E-B849-19EA64E89895}" srcId="{63336904-04AC-4BF4-A4C4-C6D67A6FF134}" destId="{9A49A87C-D7AE-4E59-9788-CDE4DE6F0DDE}" srcOrd="0" destOrd="0" parTransId="{834B7CBF-37C3-405C-B2E5-E637FEA0545D}" sibTransId="{554F3CD2-E72C-46B7-AEED-BB48BA0D8745}"/>
    <dgm:cxn modelId="{B6A2682A-2520-490F-97FD-1B8B716CBCB3}" type="presOf" srcId="{9A49A87C-D7AE-4E59-9788-CDE4DE6F0DDE}" destId="{DA30A372-D98E-4753-A6EA-3FDC6C1C6F4C}" srcOrd="0" destOrd="0" presId="urn:microsoft.com/office/officeart/2005/8/layout/hProcess9"/>
    <dgm:cxn modelId="{2E7E54CE-DB64-4CB9-A5A5-F546FD2E48A3}" type="presOf" srcId="{63336904-04AC-4BF4-A4C4-C6D67A6FF134}" destId="{D95E97E5-8015-4A8B-97F8-AC46CA3399E9}" srcOrd="0" destOrd="0" presId="urn:microsoft.com/office/officeart/2005/8/layout/hProcess9"/>
    <dgm:cxn modelId="{8BB34A01-0B25-48F9-AB1E-C8FF27ACC87E}" type="presParOf" srcId="{D95E97E5-8015-4A8B-97F8-AC46CA3399E9}" destId="{D911E297-55AB-4890-85D1-1324772E35B8}" srcOrd="0" destOrd="0" presId="urn:microsoft.com/office/officeart/2005/8/layout/hProcess9"/>
    <dgm:cxn modelId="{A1276384-C2B7-4181-BC1A-2F28483B4AB8}" type="presParOf" srcId="{D95E97E5-8015-4A8B-97F8-AC46CA3399E9}" destId="{3ED66D54-29A3-4D09-A75E-DFC01AB75659}" srcOrd="1" destOrd="0" presId="urn:microsoft.com/office/officeart/2005/8/layout/hProcess9"/>
    <dgm:cxn modelId="{C3F6F809-56CE-48A6-A33D-F6955E596CC9}" type="presParOf" srcId="{3ED66D54-29A3-4D09-A75E-DFC01AB75659}" destId="{DA30A372-D98E-4753-A6EA-3FDC6C1C6F4C}" srcOrd="0" destOrd="0" presId="urn:microsoft.com/office/officeart/2005/8/layout/hProcess9"/>
    <dgm:cxn modelId="{F0340A3A-263B-4852-9B4C-CA1B0C5A8E1F}" type="presParOf" srcId="{3ED66D54-29A3-4D09-A75E-DFC01AB75659}" destId="{441F6CEC-9065-472E-91A1-CFED1856327E}" srcOrd="1" destOrd="0" presId="urn:microsoft.com/office/officeart/2005/8/layout/hProcess9"/>
    <dgm:cxn modelId="{93C455A4-0E64-4AF9-A49C-C4E32674AE2E}" type="presParOf" srcId="{3ED66D54-29A3-4D09-A75E-DFC01AB75659}" destId="{552DE35B-8245-4CD8-A1B7-3A1577628039}" srcOrd="2" destOrd="0" presId="urn:microsoft.com/office/officeart/2005/8/layout/hProcess9"/>
    <dgm:cxn modelId="{3A4DCA06-FC8F-455A-A297-9F4FBAA0B4B1}" type="presParOf" srcId="{3ED66D54-29A3-4D09-A75E-DFC01AB75659}" destId="{189F1AB6-04E5-454D-898A-AF75B09FB7BF}" srcOrd="3" destOrd="0" presId="urn:microsoft.com/office/officeart/2005/8/layout/hProcess9"/>
    <dgm:cxn modelId="{2BB24A56-84AA-4E79-A921-1C89ED0BC588}" type="presParOf" srcId="{3ED66D54-29A3-4D09-A75E-DFC01AB75659}" destId="{84ACC40B-0C87-479A-86B0-37890E1E0DF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53CE87-F6C4-4803-B294-C42E36163DF4}" type="doc">
      <dgm:prSet loTypeId="urn:microsoft.com/office/officeart/2005/8/layout/equation2" loCatId="relationship" qsTypeId="urn:microsoft.com/office/officeart/2005/8/quickstyle/simple1" qsCatId="simple" csTypeId="urn:microsoft.com/office/officeart/2005/8/colors/colorful5" csCatId="colorful" phldr="1"/>
      <dgm:spPr/>
    </dgm:pt>
    <dgm:pt modelId="{B610FF8C-7A45-453C-8B72-CCB0B4B673DE}">
      <dgm:prSet phldrT="[Text]" custT="1"/>
      <dgm:spPr/>
      <dgm:t>
        <a:bodyPr/>
        <a:lstStyle/>
        <a:p>
          <a:r>
            <a:rPr lang="en-US" sz="2000" b="1" dirty="0" smtClean="0"/>
            <a:t>A Recommended Best Practice(s)</a:t>
          </a:r>
          <a:endParaRPr lang="en-US" sz="2000" b="1" dirty="0"/>
        </a:p>
      </dgm:t>
    </dgm:pt>
    <dgm:pt modelId="{ABE9C5B7-2704-4BB8-85A7-9B6609E1D7BA}" type="parTrans" cxnId="{3A06F7BC-7CEF-4C4E-8ABC-41446759D510}">
      <dgm:prSet/>
      <dgm:spPr/>
      <dgm:t>
        <a:bodyPr/>
        <a:lstStyle/>
        <a:p>
          <a:endParaRPr lang="en-US"/>
        </a:p>
      </dgm:t>
    </dgm:pt>
    <dgm:pt modelId="{8A09A0D4-E41B-4EE7-8D94-10AE072A8484}" type="sibTrans" cxnId="{3A06F7BC-7CEF-4C4E-8ABC-41446759D510}">
      <dgm:prSet/>
      <dgm:spPr/>
      <dgm:t>
        <a:bodyPr/>
        <a:lstStyle/>
        <a:p>
          <a:endParaRPr lang="en-US"/>
        </a:p>
      </dgm:t>
    </dgm:pt>
    <dgm:pt modelId="{4D1D8273-7F62-4563-8807-56C541A5E7C2}">
      <dgm:prSet phldrT="[Text]"/>
      <dgm:spPr/>
      <dgm:t>
        <a:bodyPr/>
        <a:lstStyle/>
        <a:p>
          <a:r>
            <a:rPr lang="en-US" b="1" dirty="0" smtClean="0"/>
            <a:t>An Identified Community Asset (Photovoice)</a:t>
          </a:r>
          <a:endParaRPr lang="en-US" b="1" dirty="0"/>
        </a:p>
      </dgm:t>
    </dgm:pt>
    <dgm:pt modelId="{37B5EF5E-C078-47B9-9FFC-565F5103513E}" type="parTrans" cxnId="{296AFC27-8D4E-43F3-A883-AA6728CCA786}">
      <dgm:prSet/>
      <dgm:spPr/>
      <dgm:t>
        <a:bodyPr/>
        <a:lstStyle/>
        <a:p>
          <a:endParaRPr lang="en-US"/>
        </a:p>
      </dgm:t>
    </dgm:pt>
    <dgm:pt modelId="{2891AD16-E3A2-4604-B5F2-807F11F98F38}" type="sibTrans" cxnId="{296AFC27-8D4E-43F3-A883-AA6728CCA786}">
      <dgm:prSet/>
      <dgm:spPr/>
      <dgm:t>
        <a:bodyPr/>
        <a:lstStyle/>
        <a:p>
          <a:endParaRPr lang="en-US"/>
        </a:p>
      </dgm:t>
    </dgm:pt>
    <dgm:pt modelId="{4D800BEC-002D-461C-9E45-928EE8C554DF}">
      <dgm:prSet phldrT="[Text]"/>
      <dgm:spPr/>
      <dgm:t>
        <a:bodyPr/>
        <a:lstStyle/>
        <a:p>
          <a:r>
            <a:rPr lang="en-US" b="1" dirty="0" smtClean="0"/>
            <a:t>Strategy to Improve Health Equity</a:t>
          </a:r>
          <a:endParaRPr lang="en-US" b="1" dirty="0"/>
        </a:p>
      </dgm:t>
    </dgm:pt>
    <dgm:pt modelId="{DADB7386-8864-404D-AA2C-6E1346CF14F1}" type="parTrans" cxnId="{058966E8-CFCB-47F5-8177-383F55C64811}">
      <dgm:prSet/>
      <dgm:spPr/>
      <dgm:t>
        <a:bodyPr/>
        <a:lstStyle/>
        <a:p>
          <a:endParaRPr lang="en-US"/>
        </a:p>
      </dgm:t>
    </dgm:pt>
    <dgm:pt modelId="{B0663AA1-3354-4E2F-A027-599BAE5776A6}" type="sibTrans" cxnId="{058966E8-CFCB-47F5-8177-383F55C64811}">
      <dgm:prSet/>
      <dgm:spPr/>
      <dgm:t>
        <a:bodyPr/>
        <a:lstStyle/>
        <a:p>
          <a:endParaRPr lang="en-US"/>
        </a:p>
      </dgm:t>
    </dgm:pt>
    <dgm:pt modelId="{B9FDDC23-6E0E-4EFB-817D-77671BA96794}" type="pres">
      <dgm:prSet presAssocID="{3A53CE87-F6C4-4803-B294-C42E36163DF4}" presName="Name0" presStyleCnt="0">
        <dgm:presLayoutVars>
          <dgm:dir/>
          <dgm:resizeHandles val="exact"/>
        </dgm:presLayoutVars>
      </dgm:prSet>
      <dgm:spPr/>
    </dgm:pt>
    <dgm:pt modelId="{A1811B9B-A1F7-499A-BAA8-EBA92B81DE48}" type="pres">
      <dgm:prSet presAssocID="{3A53CE87-F6C4-4803-B294-C42E36163DF4}" presName="vNodes" presStyleCnt="0"/>
      <dgm:spPr/>
    </dgm:pt>
    <dgm:pt modelId="{C79B5C9F-36F5-49B1-AC3F-83697CA9DF4E}" type="pres">
      <dgm:prSet presAssocID="{B610FF8C-7A45-453C-8B72-CCB0B4B673DE}" presName="node" presStyleLbl="node1" presStyleIdx="0" presStyleCnt="3" custScaleX="202227">
        <dgm:presLayoutVars>
          <dgm:bulletEnabled val="1"/>
        </dgm:presLayoutVars>
      </dgm:prSet>
      <dgm:spPr/>
      <dgm:t>
        <a:bodyPr/>
        <a:lstStyle/>
        <a:p>
          <a:endParaRPr lang="en-US"/>
        </a:p>
      </dgm:t>
    </dgm:pt>
    <dgm:pt modelId="{25A41978-0758-417D-9543-C78D4AC4E44F}" type="pres">
      <dgm:prSet presAssocID="{8A09A0D4-E41B-4EE7-8D94-10AE072A8484}" presName="spacerT" presStyleCnt="0"/>
      <dgm:spPr/>
    </dgm:pt>
    <dgm:pt modelId="{60D9237B-3EFA-4EFD-BE88-7440B221C1AB}" type="pres">
      <dgm:prSet presAssocID="{8A09A0D4-E41B-4EE7-8D94-10AE072A8484}" presName="sibTrans" presStyleLbl="sibTrans2D1" presStyleIdx="0" presStyleCnt="2"/>
      <dgm:spPr/>
      <dgm:t>
        <a:bodyPr/>
        <a:lstStyle/>
        <a:p>
          <a:endParaRPr lang="en-US"/>
        </a:p>
      </dgm:t>
    </dgm:pt>
    <dgm:pt modelId="{1F1511A6-49A6-4D4C-90CE-F11751DEDC88}" type="pres">
      <dgm:prSet presAssocID="{8A09A0D4-E41B-4EE7-8D94-10AE072A8484}" presName="spacerB" presStyleCnt="0"/>
      <dgm:spPr/>
    </dgm:pt>
    <dgm:pt modelId="{6ACDA33B-7E6E-4B4F-B05B-225FD795F418}" type="pres">
      <dgm:prSet presAssocID="{4D1D8273-7F62-4563-8807-56C541A5E7C2}" presName="node" presStyleLbl="node1" presStyleIdx="1" presStyleCnt="3" custScaleX="192598">
        <dgm:presLayoutVars>
          <dgm:bulletEnabled val="1"/>
        </dgm:presLayoutVars>
      </dgm:prSet>
      <dgm:spPr/>
      <dgm:t>
        <a:bodyPr/>
        <a:lstStyle/>
        <a:p>
          <a:endParaRPr lang="en-US"/>
        </a:p>
      </dgm:t>
    </dgm:pt>
    <dgm:pt modelId="{5E8C69B3-CE81-4F6E-A60E-B0A635E26C7B}" type="pres">
      <dgm:prSet presAssocID="{3A53CE87-F6C4-4803-B294-C42E36163DF4}" presName="sibTransLast" presStyleLbl="sibTrans2D1" presStyleIdx="1" presStyleCnt="2"/>
      <dgm:spPr/>
      <dgm:t>
        <a:bodyPr/>
        <a:lstStyle/>
        <a:p>
          <a:endParaRPr lang="en-US"/>
        </a:p>
      </dgm:t>
    </dgm:pt>
    <dgm:pt modelId="{AA7926E7-734D-4DEC-B40E-2AA7A4B27BED}" type="pres">
      <dgm:prSet presAssocID="{3A53CE87-F6C4-4803-B294-C42E36163DF4}" presName="connectorText" presStyleLbl="sibTrans2D1" presStyleIdx="1" presStyleCnt="2"/>
      <dgm:spPr/>
      <dgm:t>
        <a:bodyPr/>
        <a:lstStyle/>
        <a:p>
          <a:endParaRPr lang="en-US"/>
        </a:p>
      </dgm:t>
    </dgm:pt>
    <dgm:pt modelId="{AEA06288-4021-40D0-BE24-611317FB85E5}" type="pres">
      <dgm:prSet presAssocID="{3A53CE87-F6C4-4803-B294-C42E36163DF4}" presName="lastNode" presStyleLbl="node1" presStyleIdx="2" presStyleCnt="3">
        <dgm:presLayoutVars>
          <dgm:bulletEnabled val="1"/>
        </dgm:presLayoutVars>
      </dgm:prSet>
      <dgm:spPr/>
      <dgm:t>
        <a:bodyPr/>
        <a:lstStyle/>
        <a:p>
          <a:endParaRPr lang="en-US"/>
        </a:p>
      </dgm:t>
    </dgm:pt>
  </dgm:ptLst>
  <dgm:cxnLst>
    <dgm:cxn modelId="{ADA84585-9979-4848-9EAB-C1297D1D0FF7}" type="presOf" srcId="{2891AD16-E3A2-4604-B5F2-807F11F98F38}" destId="{AA7926E7-734D-4DEC-B40E-2AA7A4B27BED}" srcOrd="1" destOrd="0" presId="urn:microsoft.com/office/officeart/2005/8/layout/equation2"/>
    <dgm:cxn modelId="{296AFC27-8D4E-43F3-A883-AA6728CCA786}" srcId="{3A53CE87-F6C4-4803-B294-C42E36163DF4}" destId="{4D1D8273-7F62-4563-8807-56C541A5E7C2}" srcOrd="1" destOrd="0" parTransId="{37B5EF5E-C078-47B9-9FFC-565F5103513E}" sibTransId="{2891AD16-E3A2-4604-B5F2-807F11F98F38}"/>
    <dgm:cxn modelId="{058966E8-CFCB-47F5-8177-383F55C64811}" srcId="{3A53CE87-F6C4-4803-B294-C42E36163DF4}" destId="{4D800BEC-002D-461C-9E45-928EE8C554DF}" srcOrd="2" destOrd="0" parTransId="{DADB7386-8864-404D-AA2C-6E1346CF14F1}" sibTransId="{B0663AA1-3354-4E2F-A027-599BAE5776A6}"/>
    <dgm:cxn modelId="{F491D15B-7D1F-4F32-A774-75AD7DAD2A08}" type="presOf" srcId="{3A53CE87-F6C4-4803-B294-C42E36163DF4}" destId="{B9FDDC23-6E0E-4EFB-817D-77671BA96794}" srcOrd="0" destOrd="0" presId="urn:microsoft.com/office/officeart/2005/8/layout/equation2"/>
    <dgm:cxn modelId="{AFDC83CA-5BD0-4921-9484-7D5EC1896C7A}" type="presOf" srcId="{2891AD16-E3A2-4604-B5F2-807F11F98F38}" destId="{5E8C69B3-CE81-4F6E-A60E-B0A635E26C7B}" srcOrd="0" destOrd="0" presId="urn:microsoft.com/office/officeart/2005/8/layout/equation2"/>
    <dgm:cxn modelId="{601F9E25-6015-4CE2-91F7-78FD2C08351D}" type="presOf" srcId="{4D1D8273-7F62-4563-8807-56C541A5E7C2}" destId="{6ACDA33B-7E6E-4B4F-B05B-225FD795F418}" srcOrd="0" destOrd="0" presId="urn:microsoft.com/office/officeart/2005/8/layout/equation2"/>
    <dgm:cxn modelId="{A66A7227-A976-428B-9DB2-4010C50ADDAB}" type="presOf" srcId="{B610FF8C-7A45-453C-8B72-CCB0B4B673DE}" destId="{C79B5C9F-36F5-49B1-AC3F-83697CA9DF4E}" srcOrd="0" destOrd="0" presId="urn:microsoft.com/office/officeart/2005/8/layout/equation2"/>
    <dgm:cxn modelId="{3A06F7BC-7CEF-4C4E-8ABC-41446759D510}" srcId="{3A53CE87-F6C4-4803-B294-C42E36163DF4}" destId="{B610FF8C-7A45-453C-8B72-CCB0B4B673DE}" srcOrd="0" destOrd="0" parTransId="{ABE9C5B7-2704-4BB8-85A7-9B6609E1D7BA}" sibTransId="{8A09A0D4-E41B-4EE7-8D94-10AE072A8484}"/>
    <dgm:cxn modelId="{6B495F3A-9694-45F9-A0A6-190F68DA1EDE}" type="presOf" srcId="{4D800BEC-002D-461C-9E45-928EE8C554DF}" destId="{AEA06288-4021-40D0-BE24-611317FB85E5}" srcOrd="0" destOrd="0" presId="urn:microsoft.com/office/officeart/2005/8/layout/equation2"/>
    <dgm:cxn modelId="{88CC8695-9264-4B8B-ABBC-10ED877553A6}" type="presOf" srcId="{8A09A0D4-E41B-4EE7-8D94-10AE072A8484}" destId="{60D9237B-3EFA-4EFD-BE88-7440B221C1AB}" srcOrd="0" destOrd="0" presId="urn:microsoft.com/office/officeart/2005/8/layout/equation2"/>
    <dgm:cxn modelId="{1CC67396-845B-493E-846F-3D18DD44CD2F}" type="presParOf" srcId="{B9FDDC23-6E0E-4EFB-817D-77671BA96794}" destId="{A1811B9B-A1F7-499A-BAA8-EBA92B81DE48}" srcOrd="0" destOrd="0" presId="urn:microsoft.com/office/officeart/2005/8/layout/equation2"/>
    <dgm:cxn modelId="{D70C3B0E-1D53-4394-90FE-6BC9278CDBF1}" type="presParOf" srcId="{A1811B9B-A1F7-499A-BAA8-EBA92B81DE48}" destId="{C79B5C9F-36F5-49B1-AC3F-83697CA9DF4E}" srcOrd="0" destOrd="0" presId="urn:microsoft.com/office/officeart/2005/8/layout/equation2"/>
    <dgm:cxn modelId="{44EBAE52-A45E-4D8A-B8D2-0CA0D8877D19}" type="presParOf" srcId="{A1811B9B-A1F7-499A-BAA8-EBA92B81DE48}" destId="{25A41978-0758-417D-9543-C78D4AC4E44F}" srcOrd="1" destOrd="0" presId="urn:microsoft.com/office/officeart/2005/8/layout/equation2"/>
    <dgm:cxn modelId="{E7942CBE-3299-49A0-9AC0-D7A211B64CE5}" type="presParOf" srcId="{A1811B9B-A1F7-499A-BAA8-EBA92B81DE48}" destId="{60D9237B-3EFA-4EFD-BE88-7440B221C1AB}" srcOrd="2" destOrd="0" presId="urn:microsoft.com/office/officeart/2005/8/layout/equation2"/>
    <dgm:cxn modelId="{509A2662-8853-46C0-A0C2-00123BC360B4}" type="presParOf" srcId="{A1811B9B-A1F7-499A-BAA8-EBA92B81DE48}" destId="{1F1511A6-49A6-4D4C-90CE-F11751DEDC88}" srcOrd="3" destOrd="0" presId="urn:microsoft.com/office/officeart/2005/8/layout/equation2"/>
    <dgm:cxn modelId="{D9750217-B5AB-4A1E-881F-BF88E1EAB358}" type="presParOf" srcId="{A1811B9B-A1F7-499A-BAA8-EBA92B81DE48}" destId="{6ACDA33B-7E6E-4B4F-B05B-225FD795F418}" srcOrd="4" destOrd="0" presId="urn:microsoft.com/office/officeart/2005/8/layout/equation2"/>
    <dgm:cxn modelId="{40B113C3-CBFE-4D34-A0F8-4036CD60F862}" type="presParOf" srcId="{B9FDDC23-6E0E-4EFB-817D-77671BA96794}" destId="{5E8C69B3-CE81-4F6E-A60E-B0A635E26C7B}" srcOrd="1" destOrd="0" presId="urn:microsoft.com/office/officeart/2005/8/layout/equation2"/>
    <dgm:cxn modelId="{5F4213DF-5268-4FB0-8FAE-0A5CADDC0D01}" type="presParOf" srcId="{5E8C69B3-CE81-4F6E-A60E-B0A635E26C7B}" destId="{AA7926E7-734D-4DEC-B40E-2AA7A4B27BED}" srcOrd="0" destOrd="0" presId="urn:microsoft.com/office/officeart/2005/8/layout/equation2"/>
    <dgm:cxn modelId="{82C78DA1-EE99-4BC8-9997-41C734419BDD}" type="presParOf" srcId="{B9FDDC23-6E0E-4EFB-817D-77671BA96794}" destId="{AEA06288-4021-40D0-BE24-611317FB85E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1E297-55AB-4890-85D1-1324772E35B8}">
      <dsp:nvSpPr>
        <dsp:cNvPr id="0" name=""/>
        <dsp:cNvSpPr/>
      </dsp:nvSpPr>
      <dsp:spPr>
        <a:xfrm>
          <a:off x="407682" y="0"/>
          <a:ext cx="6930390" cy="34290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30A372-D98E-4753-A6EA-3FDC6C1C6F4C}">
      <dsp:nvSpPr>
        <dsp:cNvPr id="0" name=""/>
        <dsp:cNvSpPr/>
      </dsp:nvSpPr>
      <dsp:spPr>
        <a:xfrm>
          <a:off x="8758" y="1028700"/>
          <a:ext cx="2624375" cy="13716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Change Policies</a:t>
          </a:r>
          <a:endParaRPr lang="en-US" sz="2400" kern="1200" dirty="0"/>
        </a:p>
      </dsp:txBody>
      <dsp:txXfrm>
        <a:off x="75714" y="1095656"/>
        <a:ext cx="2490463" cy="1237688"/>
      </dsp:txXfrm>
    </dsp:sp>
    <dsp:sp modelId="{552DE35B-8245-4CD8-A1B7-3A1577628039}">
      <dsp:nvSpPr>
        <dsp:cNvPr id="0" name=""/>
        <dsp:cNvSpPr/>
      </dsp:nvSpPr>
      <dsp:spPr>
        <a:xfrm>
          <a:off x="2764512" y="1028700"/>
          <a:ext cx="2624375" cy="137160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Change Systems and How They Work</a:t>
          </a:r>
          <a:endParaRPr lang="en-US" sz="2400" kern="1200" dirty="0"/>
        </a:p>
      </dsp:txBody>
      <dsp:txXfrm>
        <a:off x="2831468" y="1095656"/>
        <a:ext cx="2490463" cy="1237688"/>
      </dsp:txXfrm>
    </dsp:sp>
    <dsp:sp modelId="{84ACC40B-0C87-479A-86B0-37890E1E0DF3}">
      <dsp:nvSpPr>
        <dsp:cNvPr id="0" name=""/>
        <dsp:cNvSpPr/>
      </dsp:nvSpPr>
      <dsp:spPr>
        <a:xfrm>
          <a:off x="5529024" y="974946"/>
          <a:ext cx="2624375" cy="13716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Change the Environment around You</a:t>
          </a:r>
          <a:endParaRPr lang="en-US" sz="2400" kern="1200" dirty="0"/>
        </a:p>
      </dsp:txBody>
      <dsp:txXfrm>
        <a:off x="5595980" y="1041902"/>
        <a:ext cx="2490463" cy="1237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B5C9F-36F5-49B1-AC3F-83697CA9DF4E}">
      <dsp:nvSpPr>
        <dsp:cNvPr id="0" name=""/>
        <dsp:cNvSpPr/>
      </dsp:nvSpPr>
      <dsp:spPr>
        <a:xfrm>
          <a:off x="285444" y="1458"/>
          <a:ext cx="3200710" cy="158273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A Recommended Best Practice(s)</a:t>
          </a:r>
          <a:endParaRPr lang="en-US" sz="2000" b="1" kern="1200" dirty="0"/>
        </a:p>
      </dsp:txBody>
      <dsp:txXfrm>
        <a:off x="754177" y="233244"/>
        <a:ext cx="2263244" cy="1119159"/>
      </dsp:txXfrm>
    </dsp:sp>
    <dsp:sp modelId="{60D9237B-3EFA-4EFD-BE88-7440B221C1AB}">
      <dsp:nvSpPr>
        <dsp:cNvPr id="0" name=""/>
        <dsp:cNvSpPr/>
      </dsp:nvSpPr>
      <dsp:spPr>
        <a:xfrm>
          <a:off x="1426807" y="1712707"/>
          <a:ext cx="917984" cy="917984"/>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548486" y="2063744"/>
        <a:ext cx="674626" cy="215910"/>
      </dsp:txXfrm>
    </dsp:sp>
    <dsp:sp modelId="{6ACDA33B-7E6E-4B4F-B05B-225FD795F418}">
      <dsp:nvSpPr>
        <dsp:cNvPr id="0" name=""/>
        <dsp:cNvSpPr/>
      </dsp:nvSpPr>
      <dsp:spPr>
        <a:xfrm>
          <a:off x="361644" y="2759209"/>
          <a:ext cx="3048308" cy="1582731"/>
        </a:xfrm>
        <a:prstGeom prst="ellipse">
          <a:avLst/>
        </a:prstGeom>
        <a:solidFill>
          <a:schemeClr val="accent5">
            <a:hueOff val="3329166"/>
            <a:satOff val="-1035"/>
            <a:lumOff val="-1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An Identified Community Asset (Photovoice)</a:t>
          </a:r>
          <a:endParaRPr lang="en-US" sz="1900" b="1" kern="1200" dirty="0"/>
        </a:p>
      </dsp:txBody>
      <dsp:txXfrm>
        <a:off x="808058" y="2990995"/>
        <a:ext cx="2155480" cy="1119159"/>
      </dsp:txXfrm>
    </dsp:sp>
    <dsp:sp modelId="{5E8C69B3-CE81-4F6E-A60E-B0A635E26C7B}">
      <dsp:nvSpPr>
        <dsp:cNvPr id="0" name=""/>
        <dsp:cNvSpPr/>
      </dsp:nvSpPr>
      <dsp:spPr>
        <a:xfrm>
          <a:off x="3723564" y="1877311"/>
          <a:ext cx="503308" cy="588776"/>
        </a:xfrm>
        <a:prstGeom prst="rightArrow">
          <a:avLst>
            <a:gd name="adj1" fmla="val 60000"/>
            <a:gd name="adj2" fmla="val 50000"/>
          </a:avLst>
        </a:prstGeom>
        <a:solidFill>
          <a:schemeClr val="accent5">
            <a:hueOff val="6658332"/>
            <a:satOff val="-2071"/>
            <a:lumOff val="-2274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723564" y="1995066"/>
        <a:ext cx="352316" cy="353266"/>
      </dsp:txXfrm>
    </dsp:sp>
    <dsp:sp modelId="{AEA06288-4021-40D0-BE24-611317FB85E5}">
      <dsp:nvSpPr>
        <dsp:cNvPr id="0" name=""/>
        <dsp:cNvSpPr/>
      </dsp:nvSpPr>
      <dsp:spPr>
        <a:xfrm>
          <a:off x="4435793" y="588968"/>
          <a:ext cx="3165462" cy="3165462"/>
        </a:xfrm>
        <a:prstGeom prst="ellipse">
          <a:avLst/>
        </a:prstGeom>
        <a:solidFill>
          <a:schemeClr val="accent5">
            <a:hueOff val="6658332"/>
            <a:satOff val="-2071"/>
            <a:lumOff val="-2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Strategy to Improve Health Equity</a:t>
          </a:r>
          <a:endParaRPr lang="en-US" sz="3200" b="1" kern="1200" dirty="0"/>
        </a:p>
      </dsp:txBody>
      <dsp:txXfrm>
        <a:off x="4899364" y="1052539"/>
        <a:ext cx="2238320" cy="22383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812CAA-8D47-45B7-AE76-44B9CF6C8549}" type="datetimeFigureOut">
              <a:rPr lang="en-US" smtClean="0"/>
              <a:t>5/1/2019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A5A9F5-DCD5-4EF3-8D8F-F0669DDA1AE8}" type="slidenum">
              <a:rPr lang="en-US" smtClean="0"/>
              <a:t>‹#›</a:t>
            </a:fld>
            <a:endParaRPr lang="en-US"/>
          </a:p>
        </p:txBody>
      </p:sp>
    </p:spTree>
    <p:extLst>
      <p:ext uri="{BB962C8B-B14F-4D97-AF65-F5344CB8AC3E}">
        <p14:creationId xmlns:p14="http://schemas.microsoft.com/office/powerpoint/2010/main" val="39312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1</a:t>
            </a:fld>
            <a:endParaRPr lang="en-US"/>
          </a:p>
        </p:txBody>
      </p:sp>
    </p:spTree>
    <p:extLst>
      <p:ext uri="{BB962C8B-B14F-4D97-AF65-F5344CB8AC3E}">
        <p14:creationId xmlns:p14="http://schemas.microsoft.com/office/powerpoint/2010/main" val="416096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59575" indent="-259575">
              <a:buFont typeface="Arial" panose="020B0604020202020204" pitchFamily="34" charset="0"/>
              <a:buChar char="•"/>
            </a:pPr>
            <a:r>
              <a:rPr lang="en-US" baseline="0" dirty="0" smtClean="0"/>
              <a:t>Great infographic from CDC’s Community Health Improvement Navigator on the process. I find it is the most succinct way of explaining the and understanding the idea of improving health and well-being for all.</a:t>
            </a:r>
          </a:p>
          <a:p>
            <a:pPr marL="259575" indent="-259575">
              <a:buFont typeface="Arial" panose="020B0604020202020204" pitchFamily="34" charset="0"/>
              <a:buChar char="•"/>
            </a:pPr>
            <a:r>
              <a:rPr lang="en-US" baseline="0" dirty="0" smtClean="0"/>
              <a:t>WHAT? Not just clinical!</a:t>
            </a:r>
          </a:p>
          <a:p>
            <a:pPr marL="259575" indent="-259575">
              <a:buFont typeface="Arial" panose="020B0604020202020204" pitchFamily="34" charset="0"/>
              <a:buChar char="•"/>
            </a:pPr>
            <a:r>
              <a:rPr lang="en-US" baseline="0" dirty="0" smtClean="0"/>
              <a:t>WHERE? Should be targeted to areas of greatest need, based on data</a:t>
            </a:r>
          </a:p>
          <a:p>
            <a:pPr marL="259575" indent="-259575">
              <a:buFont typeface="Arial" panose="020B0604020202020204" pitchFamily="34" charset="0"/>
              <a:buChar char="•"/>
            </a:pPr>
            <a:r>
              <a:rPr lang="en-US" baseline="0" dirty="0" smtClean="0"/>
              <a:t>WHO? </a:t>
            </a:r>
            <a:r>
              <a:rPr lang="en-US" u="sng" baseline="0" dirty="0" smtClean="0"/>
              <a:t>Must</a:t>
            </a:r>
            <a:r>
              <a:rPr lang="en-US" u="none" baseline="0" dirty="0" smtClean="0"/>
              <a:t> be collaborative</a:t>
            </a:r>
          </a:p>
          <a:p>
            <a:pPr marL="259575" indent="-259575">
              <a:buFont typeface="Arial" panose="020B0604020202020204" pitchFamily="34" charset="0"/>
              <a:buChar char="•"/>
            </a:pPr>
            <a:r>
              <a:rPr lang="en-US" u="none" baseline="0" dirty="0" smtClean="0"/>
              <a:t>HOW? After assessment, interventions should have a balanced portfolio for the greatest impact (just like your stock portfolio, right?) It’s interventions related to health behaviors, clinical care, social determinants of health, and more!</a:t>
            </a:r>
            <a:endParaRPr lang="en-US" baseline="0" dirty="0" smtClean="0"/>
          </a:p>
        </p:txBody>
      </p:sp>
    </p:spTree>
    <p:extLst>
      <p:ext uri="{BB962C8B-B14F-4D97-AF65-F5344CB8AC3E}">
        <p14:creationId xmlns:p14="http://schemas.microsoft.com/office/powerpoint/2010/main" val="35850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717550" y="1162050"/>
            <a:ext cx="5575300" cy="3136900"/>
          </a:xfrm>
          <a:ln/>
        </p:spPr>
      </p:sp>
      <p:sp>
        <p:nvSpPr>
          <p:cNvPr id="93187" name="Notes Placeholder 2"/>
          <p:cNvSpPr>
            <a:spLocks noGrp="1"/>
          </p:cNvSpPr>
          <p:nvPr>
            <p:ph type="body" idx="1"/>
          </p:nvPr>
        </p:nvSpPr>
        <p:spPr>
          <a:noFill/>
          <a:ln/>
        </p:spPr>
        <p:txBody>
          <a:bodyPr/>
          <a:lstStyle/>
          <a:p>
            <a:r>
              <a:rPr lang="en-US" sz="1600" dirty="0">
                <a:latin typeface="Arial" pitchFamily="34" charset="0"/>
              </a:rPr>
              <a:t>Basically, the recognition that genetics and access to care/your healthcare (going to the doctor) </a:t>
            </a:r>
            <a:r>
              <a:rPr lang="en-US" sz="1600" dirty="0" smtClean="0">
                <a:latin typeface="Arial" pitchFamily="34" charset="0"/>
              </a:rPr>
              <a:t>aren’t </a:t>
            </a:r>
            <a:r>
              <a:rPr lang="en-US" sz="1600" dirty="0">
                <a:latin typeface="Arial" pitchFamily="34" charset="0"/>
              </a:rPr>
              <a:t>the only factors that influence your health. Most of health occurs outside the walls of your healthcare provider and are influenced by things such as where you </a:t>
            </a:r>
            <a:r>
              <a:rPr lang="en-US" sz="1600" b="1" dirty="0">
                <a:latin typeface="Arial" pitchFamily="34" charset="0"/>
              </a:rPr>
              <a:t>live</a:t>
            </a:r>
            <a:r>
              <a:rPr lang="en-US" sz="1600" dirty="0">
                <a:latin typeface="Arial" pitchFamily="34" charset="0"/>
              </a:rPr>
              <a:t> (next to a polluting factory or </a:t>
            </a:r>
            <a:r>
              <a:rPr lang="en-US" sz="1600" dirty="0" smtClean="0">
                <a:latin typeface="Arial" pitchFamily="34" charset="0"/>
              </a:rPr>
              <a:t>in a neighborhood with leafy green</a:t>
            </a:r>
            <a:r>
              <a:rPr lang="en-US" sz="1600" baseline="0" dirty="0" smtClean="0">
                <a:latin typeface="Arial" pitchFamily="34" charset="0"/>
              </a:rPr>
              <a:t> trees) </a:t>
            </a:r>
            <a:r>
              <a:rPr lang="en-US" sz="1600" dirty="0" smtClean="0">
                <a:latin typeface="Arial" pitchFamily="34" charset="0"/>
              </a:rPr>
              <a:t>… </a:t>
            </a:r>
            <a:r>
              <a:rPr lang="en-US" sz="1600" dirty="0">
                <a:latin typeface="Arial" pitchFamily="34" charset="0"/>
              </a:rPr>
              <a:t>access to and quality of </a:t>
            </a:r>
            <a:r>
              <a:rPr lang="en-US" sz="1600" b="1" dirty="0">
                <a:latin typeface="Arial" pitchFamily="34" charset="0"/>
              </a:rPr>
              <a:t>education</a:t>
            </a:r>
            <a:r>
              <a:rPr lang="en-US" sz="1600" dirty="0">
                <a:latin typeface="Arial" pitchFamily="34" charset="0"/>
              </a:rPr>
              <a:t> </a:t>
            </a:r>
            <a:r>
              <a:rPr lang="en-US" sz="1600" dirty="0" smtClean="0">
                <a:latin typeface="Arial" pitchFamily="34" charset="0"/>
              </a:rPr>
              <a:t>[like we saw with the health literacy slides] … </a:t>
            </a:r>
            <a:r>
              <a:rPr lang="en-US" sz="1600" dirty="0">
                <a:latin typeface="Arial" pitchFamily="34" charset="0"/>
              </a:rPr>
              <a:t>your </a:t>
            </a:r>
            <a:r>
              <a:rPr lang="en-US" sz="1600" b="1" dirty="0">
                <a:latin typeface="Arial" pitchFamily="34" charset="0"/>
              </a:rPr>
              <a:t>job</a:t>
            </a:r>
            <a:r>
              <a:rPr lang="en-US" sz="1600" dirty="0">
                <a:latin typeface="Arial" pitchFamily="34" charset="0"/>
              </a:rPr>
              <a:t> </a:t>
            </a:r>
            <a:r>
              <a:rPr lang="en-US" sz="1600" dirty="0" smtClean="0">
                <a:latin typeface="Arial" pitchFamily="34" charset="0"/>
              </a:rPr>
              <a:t>-</a:t>
            </a:r>
            <a:r>
              <a:rPr lang="en-US" sz="1600" baseline="0" dirty="0" smtClean="0">
                <a:latin typeface="Arial" pitchFamily="34" charset="0"/>
              </a:rPr>
              <a:t> do you work in dangerous conditions around dangerous chemicals that irritate your asthma or do you work somewhere with wellness policies and ergonomic desks/chairs? </a:t>
            </a:r>
            <a:r>
              <a:rPr lang="en-US" sz="1600" dirty="0" smtClean="0">
                <a:latin typeface="Arial" pitchFamily="34" charset="0"/>
              </a:rPr>
              <a:t>Do you make</a:t>
            </a:r>
            <a:r>
              <a:rPr lang="en-US" sz="1600" baseline="0" dirty="0" smtClean="0">
                <a:latin typeface="Arial" pitchFamily="34" charset="0"/>
              </a:rPr>
              <a:t> enough money to support yourself/your family? Do you have paid sick and vacation leave? What about paid maternity/paternity leave? </a:t>
            </a:r>
            <a:r>
              <a:rPr lang="en-US" sz="1600" dirty="0" smtClean="0">
                <a:latin typeface="Arial" pitchFamily="34" charset="0"/>
              </a:rPr>
              <a:t>… </a:t>
            </a:r>
            <a:r>
              <a:rPr lang="en-US" sz="1600" dirty="0">
                <a:latin typeface="Arial" pitchFamily="34" charset="0"/>
              </a:rPr>
              <a:t>what kinds of </a:t>
            </a:r>
            <a:r>
              <a:rPr lang="en-US" sz="1600" b="1" dirty="0">
                <a:latin typeface="Arial" pitchFamily="34" charset="0"/>
              </a:rPr>
              <a:t>opportunities for physical activity and recreation </a:t>
            </a:r>
            <a:r>
              <a:rPr lang="en-US" sz="1600" dirty="0">
                <a:latin typeface="Arial" pitchFamily="34" charset="0"/>
              </a:rPr>
              <a:t>are around you </a:t>
            </a:r>
            <a:r>
              <a:rPr lang="en-US" sz="1600" dirty="0" smtClean="0">
                <a:latin typeface="Arial" pitchFamily="34" charset="0"/>
              </a:rPr>
              <a:t>both as a child and as an adult … as you </a:t>
            </a:r>
            <a:r>
              <a:rPr lang="en-US" sz="1600" b="1" dirty="0" smtClean="0">
                <a:latin typeface="Arial" pitchFamily="34" charset="0"/>
              </a:rPr>
              <a:t>age</a:t>
            </a:r>
            <a:r>
              <a:rPr lang="en-US" sz="1600" b="0" dirty="0" smtClean="0">
                <a:latin typeface="Arial" pitchFamily="34" charset="0"/>
              </a:rPr>
              <a:t>,</a:t>
            </a:r>
            <a:r>
              <a:rPr lang="en-US" sz="1600" b="0" baseline="0" dirty="0" smtClean="0">
                <a:latin typeface="Arial" pitchFamily="34" charset="0"/>
              </a:rPr>
              <a:t> do you have a healthy support network or are you socially isolated? Can you access opportunities for social interaction, physical activity, fun activities, etc.</a:t>
            </a:r>
          </a:p>
          <a:p>
            <a:endParaRPr lang="en-US" sz="1600" b="0" baseline="0" dirty="0" smtClean="0">
              <a:latin typeface="Arial" pitchFamily="34" charset="0"/>
            </a:endParaRPr>
          </a:p>
          <a:p>
            <a:r>
              <a:rPr lang="en-US" sz="1600" b="0" baseline="0" dirty="0" smtClean="0">
                <a:latin typeface="Arial" pitchFamily="34" charset="0"/>
              </a:rPr>
              <a:t>How does what you see in this picture affect your health?</a:t>
            </a:r>
            <a:endParaRPr lang="en-US" sz="1600" dirty="0">
              <a:latin typeface="Arial" pitchFamily="34" charset="0"/>
            </a:endParaRPr>
          </a:p>
        </p:txBody>
      </p:sp>
      <p:sp>
        <p:nvSpPr>
          <p:cNvPr id="93188" name="Slide Number Placeholder 3"/>
          <p:cNvSpPr>
            <a:spLocks noGrp="1"/>
          </p:cNvSpPr>
          <p:nvPr>
            <p:ph type="sldNum" sz="quarter" idx="5"/>
          </p:nvPr>
        </p:nvSpPr>
        <p:spPr>
          <a:noFill/>
        </p:spPr>
        <p:txBody>
          <a:bodyPr/>
          <a:lstStyle/>
          <a:p>
            <a:fld id="{AA08470C-0805-42D6-87B1-6F4A8FB69BBC}" type="slidenum">
              <a:rPr lang="en-US" smtClean="0">
                <a:latin typeface="Arial" pitchFamily="34" charset="0"/>
              </a:rPr>
              <a:pPr/>
              <a:t>3</a:t>
            </a:fld>
            <a:endParaRPr lang="en-US" smtClean="0">
              <a:latin typeface="Arial" pitchFamily="34" charset="0"/>
            </a:endParaRPr>
          </a:p>
        </p:txBody>
      </p:sp>
    </p:spTree>
    <p:extLst>
      <p:ext uri="{BB962C8B-B14F-4D97-AF65-F5344CB8AC3E}">
        <p14:creationId xmlns:p14="http://schemas.microsoft.com/office/powerpoint/2010/main" val="176489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0C987AE-B2BC-4A19-B1A9-B8B9CD194BFC}" type="slidenum">
              <a:rPr lang="en-US"/>
              <a:pPr/>
              <a:t>4</a:t>
            </a:fld>
            <a:endParaRPr lang="en-US"/>
          </a:p>
        </p:txBody>
      </p:sp>
      <p:sp>
        <p:nvSpPr>
          <p:cNvPr id="73730" name="Rectangle 7"/>
          <p:cNvSpPr txBox="1">
            <a:spLocks noGrp="1" noChangeArrowheads="1"/>
          </p:cNvSpPr>
          <p:nvPr/>
        </p:nvSpPr>
        <p:spPr bwMode="auto">
          <a:xfrm>
            <a:off x="3844877" y="8462040"/>
            <a:ext cx="2941401" cy="445453"/>
          </a:xfrm>
          <a:prstGeom prst="rect">
            <a:avLst/>
          </a:prstGeom>
          <a:noFill/>
          <a:ln w="9525">
            <a:noFill/>
            <a:miter lim="800000"/>
            <a:headEnd/>
            <a:tailEnd/>
          </a:ln>
        </p:spPr>
        <p:txBody>
          <a:bodyPr lIns="91499" tIns="45750" rIns="91499" bIns="45750" anchor="b"/>
          <a:lstStyle/>
          <a:p>
            <a:pPr algn="r" defTabSz="912420"/>
            <a:fld id="{6CB16BD7-19AD-4487-8643-095451802606}" type="slidenum">
              <a:rPr lang="en-US" sz="1200"/>
              <a:pPr algn="r" defTabSz="912420"/>
              <a:t>4</a:t>
            </a:fld>
            <a:endParaRPr lang="en-US" sz="1200" dirty="0"/>
          </a:p>
        </p:txBody>
      </p:sp>
      <p:sp>
        <p:nvSpPr>
          <p:cNvPr id="73731" name="Rectangle 2"/>
          <p:cNvSpPr>
            <a:spLocks noGrp="1" noRot="1" noChangeAspect="1" noChangeArrowheads="1" noTextEdit="1"/>
          </p:cNvSpPr>
          <p:nvPr>
            <p:ph type="sldImg"/>
          </p:nvPr>
        </p:nvSpPr>
        <p:spPr>
          <a:xfrm>
            <a:off x="439738" y="665163"/>
            <a:ext cx="5910262" cy="3324225"/>
          </a:xfrm>
          <a:ln/>
        </p:spPr>
      </p:sp>
      <p:sp>
        <p:nvSpPr>
          <p:cNvPr id="73732" name="Rectangle 3"/>
          <p:cNvSpPr>
            <a:spLocks noGrp="1" noChangeArrowheads="1"/>
          </p:cNvSpPr>
          <p:nvPr>
            <p:ph type="body" idx="1"/>
          </p:nvPr>
        </p:nvSpPr>
        <p:spPr>
          <a:xfrm>
            <a:off x="905047" y="4211552"/>
            <a:ext cx="4977755" cy="4062028"/>
          </a:xfrm>
        </p:spPr>
        <p:txBody>
          <a:bodyPr/>
          <a:lstStyle/>
          <a:p>
            <a:r>
              <a:rPr lang="en-US" sz="1000" dirty="0"/>
              <a:t>“</a:t>
            </a:r>
            <a:r>
              <a:rPr lang="en-US" dirty="0"/>
              <a:t>A 5-tier pyramid best describes the impact of different types of public health interventions and provides a framework to improve health. At the base of this pyramid, indicating interventions with the greatest potential impact, are efforts to address socioeconomic determinants of health. In ascending order are interventions that change the context to make individuals' default decisions healthy, clinical interventions that require limited contact but confer long-term protection, ongoing direct clinical care, and health education and counseling.</a:t>
            </a:r>
          </a:p>
          <a:p>
            <a:r>
              <a:rPr lang="en-US" dirty="0"/>
              <a:t>Interventions focusing on lower levels of the pyramid tend to be more effective because they reach broader segments of society and require less individual effort. Implementing interventions at each of the levels can achieve the maximum possible sustained public health benefit.</a:t>
            </a:r>
            <a:r>
              <a:rPr lang="en-US" sz="1000" dirty="0"/>
              <a:t>”</a:t>
            </a:r>
            <a:endParaRPr lang="en-US" dirty="0"/>
          </a:p>
        </p:txBody>
      </p:sp>
    </p:spTree>
    <p:extLst>
      <p:ext uri="{BB962C8B-B14F-4D97-AF65-F5344CB8AC3E}">
        <p14:creationId xmlns:p14="http://schemas.microsoft.com/office/powerpoint/2010/main" val="174757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0C987AE-B2BC-4A19-B1A9-B8B9CD194BFC}" type="slidenum">
              <a:rPr lang="en-US"/>
              <a:pPr/>
              <a:t>5</a:t>
            </a:fld>
            <a:endParaRPr lang="en-US"/>
          </a:p>
        </p:txBody>
      </p:sp>
      <p:sp>
        <p:nvSpPr>
          <p:cNvPr id="73730" name="Rectangle 7"/>
          <p:cNvSpPr txBox="1">
            <a:spLocks noGrp="1" noChangeArrowheads="1"/>
          </p:cNvSpPr>
          <p:nvPr/>
        </p:nvSpPr>
        <p:spPr bwMode="auto">
          <a:xfrm>
            <a:off x="3970939" y="8829955"/>
            <a:ext cx="3037840" cy="464820"/>
          </a:xfrm>
          <a:prstGeom prst="rect">
            <a:avLst/>
          </a:prstGeom>
          <a:noFill/>
          <a:ln w="9525">
            <a:noFill/>
            <a:miter lim="800000"/>
            <a:headEnd/>
            <a:tailEnd/>
          </a:ln>
        </p:spPr>
        <p:txBody>
          <a:bodyPr lIns="94926" tIns="47463" rIns="94926" bIns="47463" anchor="b"/>
          <a:lstStyle/>
          <a:p>
            <a:pPr algn="r" defTabSz="946592"/>
            <a:fld id="{6CB16BD7-19AD-4487-8643-095451802606}" type="slidenum">
              <a:rPr lang="en-US" sz="1200"/>
              <a:pPr algn="r" defTabSz="946592"/>
              <a:t>5</a:t>
            </a:fld>
            <a:endParaRPr lang="en-US" sz="1200" dirty="0"/>
          </a:p>
        </p:txBody>
      </p:sp>
      <p:sp>
        <p:nvSpPr>
          <p:cNvPr id="73731" name="Rectangle 2"/>
          <p:cNvSpPr>
            <a:spLocks noGrp="1" noRot="1" noChangeAspect="1" noChangeArrowheads="1" noTextEdit="1"/>
          </p:cNvSpPr>
          <p:nvPr>
            <p:ph type="sldImg"/>
          </p:nvPr>
        </p:nvSpPr>
        <p:spPr>
          <a:xfrm>
            <a:off x="422275" y="693738"/>
            <a:ext cx="6167438" cy="3468687"/>
          </a:xfrm>
          <a:ln/>
        </p:spPr>
      </p:sp>
      <p:sp>
        <p:nvSpPr>
          <p:cNvPr id="73732" name="Rectangle 3"/>
          <p:cNvSpPr>
            <a:spLocks noGrp="1" noChangeArrowheads="1"/>
          </p:cNvSpPr>
          <p:nvPr>
            <p:ph type="body" idx="1"/>
          </p:nvPr>
        </p:nvSpPr>
        <p:spPr>
          <a:xfrm>
            <a:off x="934721" y="4394663"/>
            <a:ext cx="5140960" cy="4238638"/>
          </a:xfrm>
        </p:spPr>
        <p:txBody>
          <a:bodyPr/>
          <a:lstStyle/>
          <a:p>
            <a:pPr eaLnBrk="1" hangingPunct="1"/>
            <a:r>
              <a:rPr lang="en-US" sz="1000" b="1" dirty="0" smtClean="0"/>
              <a:t>What is Policy Change? </a:t>
            </a:r>
            <a:r>
              <a:rPr lang="en-US" sz="1000" dirty="0" smtClean="0"/>
              <a:t>  Policy change includes policies at the legislative or organizational level. For example, institutionalizing new rules or procedures as well as passing laws, ordinances, resolutions, mandates, regulations, are all examples of policy change efforts. Government bodies (federal, state, local level), school districts and schools, park districts, healthcare organizations (hospitals, health systems), worksites, and other community institutions (jails, daycare centers, senior living centers, faith institutions) all have and make policies. </a:t>
            </a:r>
          </a:p>
          <a:p>
            <a:pPr eaLnBrk="1" hangingPunct="1"/>
            <a:r>
              <a:rPr lang="en-US" sz="1000" dirty="0" smtClean="0"/>
              <a:t>Examples include:  Establishing healthy concession stand policies in local parks or recreation facilities</a:t>
            </a:r>
          </a:p>
          <a:p>
            <a:pPr eaLnBrk="1" hangingPunct="1"/>
            <a:endParaRPr lang="en-US" sz="1000" dirty="0" smtClean="0"/>
          </a:p>
          <a:p>
            <a:pPr eaLnBrk="1" hangingPunct="1"/>
            <a:r>
              <a:rPr lang="en-US" sz="1000" b="1" dirty="0" smtClean="0"/>
              <a:t>What is Systems Change?</a:t>
            </a:r>
            <a:r>
              <a:rPr lang="en-US" sz="1000" dirty="0" smtClean="0"/>
              <a:t>   Systems change involves change made to the rules within an organization. Systems change and policy change often work hand‐in‐hand. Often systems change focuses on changing infrastructure within a school, park, worksite, or health setting or instituting processes or procedures at the system level that ensure a healthier workplace. Examples are:    Screening for Hunger in Hospitals and developing ongoing mechanisms to refer hungry residents to food  Far</a:t>
            </a:r>
          </a:p>
          <a:p>
            <a:pPr eaLnBrk="1" hangingPunct="1"/>
            <a:endParaRPr lang="en-US" sz="1000" dirty="0" smtClean="0"/>
          </a:p>
          <a:p>
            <a:pPr eaLnBrk="1" hangingPunct="1"/>
            <a:r>
              <a:rPr lang="en-US" sz="1000" b="1" dirty="0" smtClean="0"/>
              <a:t>What is Environmental Change?</a:t>
            </a:r>
            <a:r>
              <a:rPr lang="en-US" sz="1000" dirty="0" smtClean="0"/>
              <a:t>  Environmental change is change made to the physical environment. Physical (Structural changes or programs or service), social (a positive change in attitudes or behavior about policies that promote health or an increase in supportive attitudes regarding a health practice), and economic factors (presence of financial disincentives or incentives to encourage a desired behavior) influence people’s practices and behaviors. While related to the environment, such changes are not isolated to a few households or individuals, but instead reflect a population‐ focused effort. Examples of changes to the environment might include:    Incorporating sidewalks, paths, pedestrian friendly intersections, and recreation areas into community design (complete streets policy).    Installing signage on already established walking or biking routes.    Availability of healthy food choices in restaurants or cafeterias.    Increase in acceptance of limiting candy as rewards in classrooms across a school district.  Charging higher prices for less healthy products to decrease their use.  </a:t>
            </a:r>
          </a:p>
          <a:p>
            <a:pPr eaLnBrk="1" hangingPunct="1"/>
            <a:endParaRPr lang="en-US" sz="1000" dirty="0" smtClean="0"/>
          </a:p>
          <a:p>
            <a:pPr eaLnBrk="1" hangingPunct="1"/>
            <a:r>
              <a:rPr lang="en-US" sz="1000" dirty="0" smtClean="0"/>
              <a:t>http://healthtrust.org/wp-content/uploads/2013/11/2012-12-28-Policy_Systems_and_Environmental_Change.pdf</a:t>
            </a:r>
          </a:p>
          <a:p>
            <a:pPr eaLnBrk="1" hangingPunct="1"/>
            <a:endParaRPr lang="en-US" sz="1000" dirty="0"/>
          </a:p>
        </p:txBody>
      </p:sp>
    </p:spTree>
    <p:extLst>
      <p:ext uri="{BB962C8B-B14F-4D97-AF65-F5344CB8AC3E}">
        <p14:creationId xmlns:p14="http://schemas.microsoft.com/office/powerpoint/2010/main" val="416635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2" indent="-174672">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12</a:t>
            </a:fld>
            <a:endParaRPr lang="en-US"/>
          </a:p>
        </p:txBody>
      </p:sp>
    </p:spTree>
    <p:extLst>
      <p:ext uri="{BB962C8B-B14F-4D97-AF65-F5344CB8AC3E}">
        <p14:creationId xmlns:p14="http://schemas.microsoft.com/office/powerpoint/2010/main" val="63678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232007375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5198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303411482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ubtitle Layout">
    <p:spTree>
      <p:nvGrpSpPr>
        <p:cNvPr id="1" name="Shape 32"/>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70891"/>
          <a:stretch/>
        </p:blipFill>
        <p:spPr>
          <a:xfrm>
            <a:off x="-28576" y="4232229"/>
            <a:ext cx="9248775" cy="911271"/>
          </a:xfrm>
          <a:prstGeom prst="rect">
            <a:avLst/>
          </a:prstGeom>
        </p:spPr>
      </p:pic>
    </p:spTree>
    <p:extLst>
      <p:ext uri="{BB962C8B-B14F-4D97-AF65-F5344CB8AC3E}">
        <p14:creationId xmlns:p14="http://schemas.microsoft.com/office/powerpoint/2010/main" val="3864307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s_no mountains">
    <p:spTree>
      <p:nvGrpSpPr>
        <p:cNvPr id="1" name="Shape 32"/>
        <p:cNvGrpSpPr/>
        <p:nvPr/>
      </p:nvGrpSpPr>
      <p:grpSpPr>
        <a:xfrm>
          <a:off x="0" y="0"/>
          <a:ext cx="0" cy="0"/>
          <a:chOff x="0" y="0"/>
          <a:chExt cx="0" cy="0"/>
        </a:xfrm>
      </p:grpSpPr>
      <p:sp>
        <p:nvSpPr>
          <p:cNvPr id="73" name="Shape 287"/>
          <p:cNvSpPr txBox="1">
            <a:spLocks noGrp="1"/>
          </p:cNvSpPr>
          <p:nvPr>
            <p:ph type="title"/>
          </p:nvPr>
        </p:nvSpPr>
        <p:spPr>
          <a:xfrm>
            <a:off x="1102275" y="361950"/>
            <a:ext cx="6996600" cy="715800"/>
          </a:xfrm>
          <a:prstGeom prst="rect">
            <a:avLst/>
          </a:prstGeom>
        </p:spPr>
        <p:txBody>
          <a:bodyPr lIns="91425" tIns="91425" rIns="91425" bIns="91425" anchor="b" anchorCtr="0"/>
          <a:lstStyle>
            <a:lvl1pPr lvl="0">
              <a:spcBef>
                <a:spcPts val="0"/>
              </a:spcBef>
              <a:defRPr sz="3200">
                <a:solidFill>
                  <a:srgbClr val="3C78D8"/>
                </a:solidFill>
                <a:latin typeface="Trebuchet MS" panose="020B0603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17073364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73474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5D4FDA-17A0-489C-A4E8-E206E19745F3}"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218042756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5D4FDA-17A0-489C-A4E8-E206E19745F3}"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351659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5D4FDA-17A0-489C-A4E8-E206E19745F3}" type="datetimeFigureOut">
              <a:rPr lang="en-US" smtClean="0"/>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71314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5D4FDA-17A0-489C-A4E8-E206E19745F3}" type="datetimeFigureOut">
              <a:rPr lang="en-US" smtClean="0"/>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15379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D4FDA-17A0-489C-A4E8-E206E19745F3}" type="datetimeFigureOut">
              <a:rPr lang="en-US" smtClean="0"/>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84888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5D4FDA-17A0-489C-A4E8-E206E19745F3}"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70862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5D4FDA-17A0-489C-A4E8-E206E19745F3}"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51535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5D4FDA-17A0-489C-A4E8-E206E19745F3}" type="datetimeFigureOut">
              <a:rPr lang="en-US" smtClean="0"/>
              <a:t>5/1/2019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A82E337-41A2-4DD0-B6BD-C8174D9C09A4}" type="slidenum">
              <a:rPr lang="en-US" smtClean="0"/>
              <a:t>‹#›</a:t>
            </a:fld>
            <a:endParaRPr lang="en-US"/>
          </a:p>
        </p:txBody>
      </p:sp>
    </p:spTree>
    <p:extLst>
      <p:ext uri="{BB962C8B-B14F-4D97-AF65-F5344CB8AC3E}">
        <p14:creationId xmlns:p14="http://schemas.microsoft.com/office/powerpoint/2010/main" val="1112733459"/>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4" r:id="rId12"/>
    <p:sldLayoutId id="214748384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mailto:putnam.ivey@vdh.virgini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7" y="-30837"/>
            <a:ext cx="7753078" cy="5174337"/>
          </a:xfrm>
          <a:prstGeom prst="rect">
            <a:avLst/>
          </a:prstGeom>
        </p:spPr>
      </p:pic>
      <p:sp>
        <p:nvSpPr>
          <p:cNvPr id="10" name="Title 9"/>
          <p:cNvSpPr>
            <a:spLocks noGrp="1"/>
          </p:cNvSpPr>
          <p:nvPr>
            <p:ph type="title"/>
          </p:nvPr>
        </p:nvSpPr>
        <p:spPr>
          <a:xfrm>
            <a:off x="1485900" y="4248150"/>
            <a:ext cx="6172200" cy="1056447"/>
          </a:xfrm>
        </p:spPr>
        <p:txBody>
          <a:bodyPr>
            <a:normAutofit/>
          </a:bodyPr>
          <a:lstStyle/>
          <a:p>
            <a:pPr algn="r"/>
            <a:r>
              <a:rPr lang="en-US" b="1" dirty="0" smtClean="0">
                <a:solidFill>
                  <a:schemeClr val="accent3"/>
                </a:solidFill>
              </a:rPr>
              <a:t>2019 MAPP2Health</a:t>
            </a:r>
            <a:endParaRPr lang="en-US" b="1" dirty="0">
              <a:solidFill>
                <a:schemeClr val="accent3"/>
              </a:solidFill>
            </a:endParaRPr>
          </a:p>
        </p:txBody>
      </p:sp>
    </p:spTree>
    <p:extLst>
      <p:ext uri="{BB962C8B-B14F-4D97-AF65-F5344CB8AC3E}">
        <p14:creationId xmlns:p14="http://schemas.microsoft.com/office/powerpoint/2010/main" val="1422492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3">
                    <a:lumMod val="40000"/>
                    <a:lumOff val="60000"/>
                  </a:schemeClr>
                </a:solidFill>
              </a:rPr>
              <a:t>Small Group Activity</a:t>
            </a:r>
            <a:endParaRPr lang="en-US" b="1" dirty="0">
              <a:solidFill>
                <a:schemeClr val="accent3">
                  <a:lumMod val="40000"/>
                  <a:lumOff val="60000"/>
                </a:schemeClr>
              </a:solidFill>
            </a:endParaRPr>
          </a:p>
        </p:txBody>
      </p:sp>
      <p:sp>
        <p:nvSpPr>
          <p:cNvPr id="5" name="Content Placeholder 4"/>
          <p:cNvSpPr>
            <a:spLocks noGrp="1"/>
          </p:cNvSpPr>
          <p:nvPr>
            <p:ph sz="half" idx="1"/>
          </p:nvPr>
        </p:nvSpPr>
        <p:spPr/>
        <p:txBody>
          <a:bodyPr/>
          <a:lstStyle/>
          <a:p>
            <a:r>
              <a:rPr lang="en-US" dirty="0" smtClean="0"/>
              <a:t>Break into small groups</a:t>
            </a:r>
          </a:p>
          <a:p>
            <a:r>
              <a:rPr lang="en-US" dirty="0" smtClean="0"/>
              <a:t>Take 20 minutes to review some of the recommended best practices and cultural and community assets identified in the Photovoice project</a:t>
            </a:r>
            <a:endParaRPr lang="en-US" dirty="0"/>
          </a:p>
        </p:txBody>
      </p:sp>
      <p:sp>
        <p:nvSpPr>
          <p:cNvPr id="6" name="Content Placeholder 5"/>
          <p:cNvSpPr>
            <a:spLocks noGrp="1"/>
          </p:cNvSpPr>
          <p:nvPr>
            <p:ph sz="half" idx="2"/>
          </p:nvPr>
        </p:nvSpPr>
        <p:spPr/>
        <p:txBody>
          <a:bodyPr/>
          <a:lstStyle/>
          <a:p>
            <a:r>
              <a:rPr lang="en-US" b="1" dirty="0" smtClean="0"/>
              <a:t>How could you combine a best practice + asset into an actionable strategy to improve community health and health equity in Greene County?</a:t>
            </a:r>
          </a:p>
          <a:p>
            <a:r>
              <a:rPr lang="en-US" dirty="0" smtClean="0"/>
              <a:t>Remember to consider areas of greatest need</a:t>
            </a:r>
          </a:p>
        </p:txBody>
      </p:sp>
    </p:spTree>
    <p:extLst>
      <p:ext uri="{BB962C8B-B14F-4D97-AF65-F5344CB8AC3E}">
        <p14:creationId xmlns:p14="http://schemas.microsoft.com/office/powerpoint/2010/main" val="1134207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20000"/>
                    <a:lumOff val="80000"/>
                  </a:schemeClr>
                </a:solidFill>
              </a:rPr>
              <a:t>Keep in Mind</a:t>
            </a:r>
            <a:endParaRPr lang="en-US" b="1" dirty="0">
              <a:solidFill>
                <a:schemeClr val="accent3">
                  <a:lumMod val="20000"/>
                  <a:lumOff val="80000"/>
                </a:schemeClr>
              </a:solidFill>
            </a:endParaRPr>
          </a:p>
        </p:txBody>
      </p:sp>
      <p:sp>
        <p:nvSpPr>
          <p:cNvPr id="3" name="Content Placeholder 2"/>
          <p:cNvSpPr>
            <a:spLocks noGrp="1"/>
          </p:cNvSpPr>
          <p:nvPr>
            <p:ph sz="half" idx="1"/>
          </p:nvPr>
        </p:nvSpPr>
        <p:spPr/>
        <p:txBody>
          <a:bodyPr/>
          <a:lstStyle/>
          <a:p>
            <a:r>
              <a:rPr lang="en-US" sz="2400" dirty="0" smtClean="0"/>
              <a:t>Who would your idea serve?</a:t>
            </a:r>
          </a:p>
          <a:p>
            <a:r>
              <a:rPr lang="en-US" sz="2400" b="1" dirty="0" smtClean="0"/>
              <a:t>How does your idea or strategy serve those in greatest need? </a:t>
            </a:r>
            <a:r>
              <a:rPr lang="en-US" dirty="0" smtClean="0"/>
              <a:t>(based on data, community conversations, identified assets, historically underserved, etc.)</a:t>
            </a:r>
            <a:endParaRPr lang="en-US" dirty="0"/>
          </a:p>
        </p:txBody>
      </p:sp>
      <p:sp>
        <p:nvSpPr>
          <p:cNvPr id="4" name="Content Placeholder 3"/>
          <p:cNvSpPr>
            <a:spLocks noGrp="1"/>
          </p:cNvSpPr>
          <p:nvPr>
            <p:ph sz="half" idx="2"/>
          </p:nvPr>
        </p:nvSpPr>
        <p:spPr/>
        <p:txBody>
          <a:bodyPr/>
          <a:lstStyle/>
          <a:p>
            <a:r>
              <a:rPr lang="en-US" b="1" dirty="0" smtClean="0"/>
              <a:t>How could this become the foundation for a MAPP implementation grant? </a:t>
            </a:r>
            <a:r>
              <a:rPr lang="en-US" dirty="0" smtClean="0"/>
              <a:t>Who would be partner agencies? Have community members expressed a need that your </a:t>
            </a:r>
            <a:r>
              <a:rPr lang="en-US" smtClean="0"/>
              <a:t>idea would fill?</a:t>
            </a:r>
            <a:endParaRPr lang="en-US" b="1" dirty="0"/>
          </a:p>
        </p:txBody>
      </p:sp>
    </p:spTree>
    <p:extLst>
      <p:ext uri="{BB962C8B-B14F-4D97-AF65-F5344CB8AC3E}">
        <p14:creationId xmlns:p14="http://schemas.microsoft.com/office/powerpoint/2010/main" val="4162503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858"/>
          <a:stretch/>
        </p:blipFill>
        <p:spPr>
          <a:xfrm>
            <a:off x="0" y="0"/>
            <a:ext cx="7298871" cy="5174337"/>
          </a:xfrm>
          <a:prstGeom prst="rect">
            <a:avLst/>
          </a:prstGeom>
        </p:spPr>
      </p:pic>
      <p:sp>
        <p:nvSpPr>
          <p:cNvPr id="10" name="Title 9"/>
          <p:cNvSpPr>
            <a:spLocks noGrp="1"/>
          </p:cNvSpPr>
          <p:nvPr>
            <p:ph type="title"/>
          </p:nvPr>
        </p:nvSpPr>
        <p:spPr>
          <a:xfrm>
            <a:off x="990600" y="4262296"/>
            <a:ext cx="6172200" cy="1056447"/>
          </a:xfrm>
        </p:spPr>
        <p:txBody>
          <a:bodyPr>
            <a:normAutofit/>
          </a:bodyPr>
          <a:lstStyle/>
          <a:p>
            <a:pPr algn="r"/>
            <a:r>
              <a:rPr lang="en-US" b="1" dirty="0" smtClean="0">
                <a:solidFill>
                  <a:schemeClr val="accent3"/>
                </a:solidFill>
              </a:rPr>
              <a:t>2019 MAPP2Health</a:t>
            </a:r>
            <a:endParaRPr lang="en-US" b="1" dirty="0">
              <a:solidFill>
                <a:schemeClr val="accent3"/>
              </a:solidFill>
            </a:endParaRPr>
          </a:p>
        </p:txBody>
      </p:sp>
      <p:sp>
        <p:nvSpPr>
          <p:cNvPr id="2" name="Rectangle 1"/>
          <p:cNvSpPr/>
          <p:nvPr/>
        </p:nvSpPr>
        <p:spPr>
          <a:xfrm>
            <a:off x="7391400" y="135061"/>
            <a:ext cx="1752601" cy="2800767"/>
          </a:xfrm>
          <a:prstGeom prst="rect">
            <a:avLst/>
          </a:prstGeom>
        </p:spPr>
        <p:txBody>
          <a:bodyPr wrap="square">
            <a:spAutoFit/>
          </a:bodyPr>
          <a:lstStyle/>
          <a:p>
            <a:r>
              <a:rPr lang="en-US" sz="1600" b="1" dirty="0"/>
              <a:t>Putnam </a:t>
            </a:r>
            <a:r>
              <a:rPr lang="en-US" sz="1600" b="1" dirty="0" smtClean="0"/>
              <a:t>Ivey</a:t>
            </a:r>
          </a:p>
          <a:p>
            <a:r>
              <a:rPr lang="en-US" sz="1600" b="1" i="1" dirty="0" smtClean="0"/>
              <a:t>Healthy </a:t>
            </a:r>
            <a:r>
              <a:rPr lang="en-US" sz="1600" b="1" i="1" dirty="0"/>
              <a:t>Communities </a:t>
            </a:r>
            <a:r>
              <a:rPr lang="en-US" sz="1600" b="1" i="1" dirty="0" smtClean="0"/>
              <a:t>Coordinator</a:t>
            </a:r>
            <a:endParaRPr lang="en-US" sz="1600" b="1" i="1" dirty="0"/>
          </a:p>
          <a:p>
            <a:r>
              <a:rPr lang="en-US" sz="1600" dirty="0"/>
              <a:t>Thomas Jefferson Health </a:t>
            </a:r>
            <a:r>
              <a:rPr lang="en-US" sz="1600" dirty="0" smtClean="0"/>
              <a:t>District</a:t>
            </a:r>
          </a:p>
          <a:p>
            <a:endParaRPr lang="en-US" sz="1600" dirty="0"/>
          </a:p>
          <a:p>
            <a:r>
              <a:rPr lang="en-US" sz="1600" dirty="0" smtClean="0"/>
              <a:t>434-972-6241</a:t>
            </a:r>
            <a:endParaRPr lang="en-US" sz="1600" dirty="0"/>
          </a:p>
          <a:p>
            <a:r>
              <a:rPr lang="en-US" sz="1600" dirty="0" smtClean="0">
                <a:hlinkClick r:id="rId4"/>
              </a:rPr>
              <a:t>putnam.ivey@vdh.virginia.gov</a:t>
            </a:r>
            <a:r>
              <a:rPr lang="en-US" sz="1600" dirty="0" smtClean="0"/>
              <a:t> </a:t>
            </a:r>
            <a:endParaRPr lang="en-US" sz="1600" dirty="0"/>
          </a:p>
        </p:txBody>
      </p:sp>
      <p:grpSp>
        <p:nvGrpSpPr>
          <p:cNvPr id="4" name="Group 3"/>
          <p:cNvGrpSpPr/>
          <p:nvPr/>
        </p:nvGrpSpPr>
        <p:grpSpPr>
          <a:xfrm>
            <a:off x="5334000" y="135061"/>
            <a:ext cx="2057400" cy="840372"/>
            <a:chOff x="3200400" y="135061"/>
            <a:chExt cx="2057400" cy="840372"/>
          </a:xfrm>
          <a:solidFill>
            <a:schemeClr val="accent3"/>
          </a:solidFill>
        </p:grpSpPr>
        <p:sp>
          <p:nvSpPr>
            <p:cNvPr id="6" name="Shape 817"/>
            <p:cNvSpPr/>
            <p:nvPr/>
          </p:nvSpPr>
          <p:spPr>
            <a:xfrm flipH="1">
              <a:off x="3200400" y="135061"/>
              <a:ext cx="2057400" cy="840372"/>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grpFill/>
            <a:ln>
              <a:noFill/>
            </a:ln>
          </p:spPr>
          <p:txBody>
            <a:bodyPr lIns="91425" tIns="91425" rIns="91425" bIns="91425" anchor="ctr" anchorCtr="0">
              <a:noAutofit/>
            </a:bodyPr>
            <a:lstStyle/>
            <a:p>
              <a:pPr lvl="0">
                <a:spcBef>
                  <a:spcPts val="0"/>
                </a:spcBef>
                <a:buNone/>
              </a:pPr>
              <a:endParaRPr dirty="0"/>
            </a:p>
          </p:txBody>
        </p:sp>
        <p:sp>
          <p:nvSpPr>
            <p:cNvPr id="3" name="TextBox 2"/>
            <p:cNvSpPr txBox="1"/>
            <p:nvPr/>
          </p:nvSpPr>
          <p:spPr>
            <a:xfrm>
              <a:off x="3505200" y="370581"/>
              <a:ext cx="1447800" cy="369332"/>
            </a:xfrm>
            <a:prstGeom prst="rect">
              <a:avLst/>
            </a:prstGeom>
            <a:grpFill/>
          </p:spPr>
          <p:txBody>
            <a:bodyPr wrap="square" rtlCol="0">
              <a:spAutoFit/>
            </a:bodyPr>
            <a:lstStyle/>
            <a:p>
              <a:r>
                <a:rPr lang="en-US" dirty="0" smtClean="0"/>
                <a:t>Questions?</a:t>
              </a:r>
              <a:endParaRPr lang="en-US" dirty="0"/>
            </a:p>
          </p:txBody>
        </p:sp>
      </p:grpSp>
    </p:spTree>
    <p:extLst>
      <p:ext uri="{BB962C8B-B14F-4D97-AF65-F5344CB8AC3E}">
        <p14:creationId xmlns:p14="http://schemas.microsoft.com/office/powerpoint/2010/main" val="2802077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7987" y="0"/>
            <a:ext cx="6656013" cy="5143500"/>
          </a:xfrm>
          <a:prstGeom prst="rect">
            <a:avLst/>
          </a:prstGeom>
        </p:spPr>
      </p:pic>
      <p:sp>
        <p:nvSpPr>
          <p:cNvPr id="3" name="TextBox 2"/>
          <p:cNvSpPr txBox="1"/>
          <p:nvPr/>
        </p:nvSpPr>
        <p:spPr>
          <a:xfrm>
            <a:off x="0" y="-23532"/>
            <a:ext cx="2487987" cy="5170646"/>
          </a:xfrm>
          <a:prstGeom prst="rect">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endParaRPr lang="en-US" sz="1800" b="1" dirty="0" smtClean="0">
              <a:latin typeface="Trebuchet MS" panose="020B0603020202020204" pitchFamily="34" charset="0"/>
            </a:endParaRPr>
          </a:p>
          <a:p>
            <a:endParaRPr lang="en-US" sz="1800" b="1" dirty="0">
              <a:latin typeface="Trebuchet MS" panose="020B0603020202020204" pitchFamily="34" charset="0"/>
            </a:endParaRPr>
          </a:p>
          <a:p>
            <a:endParaRPr lang="en-US" sz="2400" b="1" dirty="0" smtClean="0">
              <a:latin typeface="Trebuchet MS" panose="020B0603020202020204" pitchFamily="34" charset="0"/>
            </a:endParaRPr>
          </a:p>
          <a:p>
            <a:endParaRPr lang="en-US" sz="2400" b="1" dirty="0" smtClean="0">
              <a:latin typeface="Trebuchet MS" panose="020B0603020202020204" pitchFamily="34" charset="0"/>
            </a:endParaRPr>
          </a:p>
          <a:p>
            <a:r>
              <a:rPr lang="en-US" sz="2400" b="1" dirty="0" smtClean="0">
                <a:latin typeface="Trebuchet MS" panose="020B0603020202020204" pitchFamily="34" charset="0"/>
              </a:rPr>
              <a:t>The Big Picture: How to Assess and Improve Community Health</a:t>
            </a:r>
          </a:p>
          <a:p>
            <a:endParaRPr lang="en-US" sz="1800" b="1" dirty="0" smtClean="0">
              <a:latin typeface="Trebuchet MS" panose="020B0603020202020204" pitchFamily="34" charset="0"/>
            </a:endParaRPr>
          </a:p>
          <a:p>
            <a:endParaRPr lang="en-US" sz="1800" b="1" dirty="0" smtClean="0">
              <a:latin typeface="Trebuchet MS" panose="020B0603020202020204" pitchFamily="34" charset="0"/>
            </a:endParaRPr>
          </a:p>
          <a:p>
            <a:endParaRPr lang="en-US" sz="1800" b="1" dirty="0" smtClean="0">
              <a:latin typeface="Trebuchet MS" panose="020B0603020202020204" pitchFamily="34" charset="0"/>
            </a:endParaRPr>
          </a:p>
          <a:p>
            <a:endParaRPr lang="en-US" sz="1800" b="1" dirty="0" smtClean="0">
              <a:latin typeface="Trebuchet MS" panose="020B0603020202020204" pitchFamily="34" charset="0"/>
            </a:endParaRPr>
          </a:p>
          <a:p>
            <a:endParaRPr lang="en-US" sz="1800" b="1" dirty="0">
              <a:latin typeface="Trebuchet MS" panose="020B0603020202020204" pitchFamily="34" charset="0"/>
            </a:endParaRPr>
          </a:p>
          <a:p>
            <a:endParaRPr lang="en-US" sz="1800" b="1" dirty="0" smtClean="0">
              <a:latin typeface="Trebuchet MS" panose="020B0603020202020204" pitchFamily="34" charset="0"/>
            </a:endParaRPr>
          </a:p>
          <a:p>
            <a:endParaRPr lang="en-US" sz="1800" b="1" dirty="0">
              <a:latin typeface="Trebuchet MS" panose="020B0603020202020204" pitchFamily="34" charset="0"/>
            </a:endParaRPr>
          </a:p>
        </p:txBody>
      </p:sp>
      <p:grpSp>
        <p:nvGrpSpPr>
          <p:cNvPr id="7" name="Group 6"/>
          <p:cNvGrpSpPr/>
          <p:nvPr/>
        </p:nvGrpSpPr>
        <p:grpSpPr>
          <a:xfrm>
            <a:off x="2487987" y="2338685"/>
            <a:ext cx="6503613" cy="2747665"/>
            <a:chOff x="2487987" y="2338685"/>
            <a:chExt cx="6503613" cy="2747665"/>
          </a:xfrm>
        </p:grpSpPr>
        <p:sp>
          <p:nvSpPr>
            <p:cNvPr id="2" name="Rectangle 1"/>
            <p:cNvSpPr/>
            <p:nvPr/>
          </p:nvSpPr>
          <p:spPr>
            <a:xfrm>
              <a:off x="2487987" y="2800350"/>
              <a:ext cx="6503613" cy="2286000"/>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0" y="2338685"/>
              <a:ext cx="2235198" cy="461665"/>
            </a:xfrm>
            <a:prstGeom prst="rect">
              <a:avLst/>
            </a:prstGeom>
            <a:solidFill>
              <a:schemeClr val="accent3">
                <a:lumMod val="75000"/>
              </a:schemeClr>
            </a:solidFill>
            <a:ln>
              <a:solidFill>
                <a:schemeClr val="accent3">
                  <a:lumMod val="75000"/>
                </a:schemeClr>
              </a:solidFill>
            </a:ln>
          </p:spPr>
          <p:txBody>
            <a:bodyPr wrap="square" rtlCol="0">
              <a:spAutoFit/>
            </a:bodyPr>
            <a:lstStyle/>
            <a:p>
              <a:pPr algn="ctr"/>
              <a:r>
                <a:rPr lang="en-US" sz="2400" b="1" dirty="0" smtClean="0"/>
                <a:t>We’re here!</a:t>
              </a:r>
              <a:endParaRPr lang="en-US" sz="2400" b="1" dirty="0"/>
            </a:p>
          </p:txBody>
        </p:sp>
      </p:grpSp>
      <p:sp>
        <p:nvSpPr>
          <p:cNvPr id="9" name="5-Point Star 8"/>
          <p:cNvSpPr/>
          <p:nvPr/>
        </p:nvSpPr>
        <p:spPr>
          <a:xfrm>
            <a:off x="4151453" y="590550"/>
            <a:ext cx="457200" cy="457200"/>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979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371430"/>
            <a:ext cx="7886700" cy="994172"/>
          </a:xfrm>
        </p:spPr>
        <p:txBody>
          <a:bodyPr>
            <a:noAutofit/>
          </a:bodyPr>
          <a:lstStyle/>
          <a:p>
            <a:pPr algn="ctr"/>
            <a:r>
              <a:rPr lang="en-US" sz="6600" b="1" dirty="0" smtClean="0">
                <a:latin typeface="+mn-lt"/>
                <a:cs typeface="Arial" pitchFamily="34" charset="0"/>
              </a:rPr>
              <a:t>The Other 50%</a:t>
            </a:r>
          </a:p>
        </p:txBody>
      </p:sp>
      <p:sp>
        <p:nvSpPr>
          <p:cNvPr id="2" name="Content Placeholder 1"/>
          <p:cNvSpPr>
            <a:spLocks noGrp="1"/>
          </p:cNvSpPr>
          <p:nvPr>
            <p:ph sz="half" idx="1"/>
          </p:nvPr>
        </p:nvSpPr>
        <p:spPr>
          <a:xfrm>
            <a:off x="628650" y="1657349"/>
            <a:ext cx="3409950" cy="2975373"/>
          </a:xfrm>
        </p:spPr>
        <p:txBody>
          <a:bodyPr>
            <a:normAutofit/>
          </a:bodyPr>
          <a:lstStyle/>
          <a:p>
            <a:pPr marL="0" indent="0">
              <a:buNone/>
            </a:pPr>
            <a:r>
              <a:rPr lang="en-US" sz="3200" dirty="0" smtClean="0"/>
              <a:t>Clinical care (20%)</a:t>
            </a:r>
          </a:p>
          <a:p>
            <a:pPr marL="0" indent="0">
              <a:buNone/>
            </a:pPr>
            <a:endParaRPr lang="en-US" sz="3200" dirty="0"/>
          </a:p>
          <a:p>
            <a:pPr marL="0" indent="0">
              <a:buNone/>
            </a:pPr>
            <a:r>
              <a:rPr lang="en-US" sz="3200" dirty="0"/>
              <a:t>H</a:t>
            </a:r>
            <a:r>
              <a:rPr lang="en-US" sz="3200" dirty="0" smtClean="0"/>
              <a:t>ealth behaviors (30%)</a:t>
            </a:r>
            <a:endParaRPr lang="en-US" sz="3200" dirty="0"/>
          </a:p>
        </p:txBody>
      </p:sp>
      <p:sp>
        <p:nvSpPr>
          <p:cNvPr id="4" name="Content Placeholder 3"/>
          <p:cNvSpPr>
            <a:spLocks noGrp="1"/>
          </p:cNvSpPr>
          <p:nvPr>
            <p:ph sz="half" idx="2"/>
          </p:nvPr>
        </p:nvSpPr>
        <p:spPr>
          <a:xfrm>
            <a:off x="3657600" y="1657349"/>
            <a:ext cx="4857750" cy="2975374"/>
          </a:xfrm>
        </p:spPr>
        <p:txBody>
          <a:bodyPr anchor="ctr" anchorCtr="0">
            <a:normAutofit/>
          </a:bodyPr>
          <a:lstStyle/>
          <a:p>
            <a:pPr marL="0" indent="0" algn="ctr">
              <a:buNone/>
            </a:pPr>
            <a:r>
              <a:rPr lang="en-US" sz="3600" b="1" dirty="0">
                <a:cs typeface="Arial" pitchFamily="34" charset="0"/>
              </a:rPr>
              <a:t>Where you </a:t>
            </a:r>
            <a:r>
              <a:rPr lang="en-US" sz="3600" b="1" dirty="0">
                <a:solidFill>
                  <a:schemeClr val="accent1"/>
                </a:solidFill>
                <a:cs typeface="Arial" pitchFamily="34" charset="0"/>
              </a:rPr>
              <a:t>live</a:t>
            </a:r>
            <a:r>
              <a:rPr lang="en-US" sz="3600" b="1" dirty="0">
                <a:cs typeface="Arial" pitchFamily="34" charset="0"/>
              </a:rPr>
              <a:t>,</a:t>
            </a:r>
            <a:r>
              <a:rPr lang="en-US" sz="3600" b="1" dirty="0">
                <a:solidFill>
                  <a:schemeClr val="accent3"/>
                </a:solidFill>
                <a:cs typeface="Arial" pitchFamily="34" charset="0"/>
              </a:rPr>
              <a:t> </a:t>
            </a:r>
            <a:r>
              <a:rPr lang="en-US" sz="3600" b="1" dirty="0">
                <a:solidFill>
                  <a:schemeClr val="accent2"/>
                </a:solidFill>
                <a:cs typeface="Arial" pitchFamily="34" charset="0"/>
              </a:rPr>
              <a:t>work</a:t>
            </a:r>
            <a:r>
              <a:rPr lang="en-US" sz="3600" b="1" dirty="0">
                <a:cs typeface="Arial" pitchFamily="34" charset="0"/>
              </a:rPr>
              <a:t>, </a:t>
            </a:r>
            <a:r>
              <a:rPr lang="en-US" sz="3600" b="1" dirty="0">
                <a:solidFill>
                  <a:schemeClr val="accent4"/>
                </a:solidFill>
                <a:cs typeface="Arial" pitchFamily="34" charset="0"/>
              </a:rPr>
              <a:t>play</a:t>
            </a:r>
            <a:r>
              <a:rPr lang="en-US" sz="3600" b="1" dirty="0">
                <a:cs typeface="Arial" pitchFamily="34" charset="0"/>
              </a:rPr>
              <a:t>, and </a:t>
            </a:r>
            <a:r>
              <a:rPr lang="en-US" sz="3600" b="1" dirty="0">
                <a:solidFill>
                  <a:schemeClr val="accent5"/>
                </a:solidFill>
                <a:cs typeface="Arial" pitchFamily="34" charset="0"/>
              </a:rPr>
              <a:t>pray</a:t>
            </a:r>
            <a:r>
              <a:rPr lang="en-US" sz="3600" b="1" dirty="0">
                <a:solidFill>
                  <a:schemeClr val="accent3"/>
                </a:solidFill>
                <a:cs typeface="Arial" pitchFamily="34" charset="0"/>
              </a:rPr>
              <a:t> </a:t>
            </a:r>
            <a:r>
              <a:rPr lang="en-US" sz="3600" b="1" dirty="0">
                <a:cs typeface="Arial" pitchFamily="34" charset="0"/>
              </a:rPr>
              <a:t>affects your health and </a:t>
            </a:r>
            <a:r>
              <a:rPr lang="en-US" sz="3600" b="1" dirty="0" smtClean="0">
                <a:cs typeface="Arial" pitchFamily="34" charset="0"/>
              </a:rPr>
              <a:t>well-being</a:t>
            </a:r>
          </a:p>
          <a:p>
            <a:pPr marL="0" indent="0" algn="ctr">
              <a:buNone/>
            </a:pPr>
            <a:r>
              <a:rPr lang="en-US" sz="1900" b="1" i="1" dirty="0" smtClean="0">
                <a:cs typeface="Arial" pitchFamily="34" charset="0"/>
              </a:rPr>
              <a:t>(Social Determinants of Health)</a:t>
            </a:r>
            <a:endParaRPr lang="en-US" sz="1900" i="1" dirty="0"/>
          </a:p>
        </p:txBody>
      </p:sp>
    </p:spTree>
    <p:extLst>
      <p:ext uri="{BB962C8B-B14F-4D97-AF65-F5344CB8AC3E}">
        <p14:creationId xmlns:p14="http://schemas.microsoft.com/office/powerpoint/2010/main" val="342163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Line Callout 2 436"/>
          <p:cNvSpPr/>
          <p:nvPr/>
        </p:nvSpPr>
        <p:spPr>
          <a:xfrm>
            <a:off x="6796356" y="3562350"/>
            <a:ext cx="2347644" cy="1581151"/>
          </a:xfrm>
          <a:prstGeom prst="borderCallout2">
            <a:avLst>
              <a:gd name="adj1" fmla="val -114142"/>
              <a:gd name="adj2" fmla="val 98912"/>
              <a:gd name="adj3" fmla="val -34880"/>
              <a:gd name="adj4" fmla="val 47771"/>
              <a:gd name="adj5" fmla="val -888"/>
              <a:gd name="adj6" fmla="val 55301"/>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bg1"/>
              </a:solidFill>
            </a:endParaRPr>
          </a:p>
          <a:p>
            <a:pPr algn="ctr"/>
            <a:r>
              <a:rPr lang="en-US" sz="1400" dirty="0" smtClean="0"/>
              <a:t>Source: CDC, </a:t>
            </a:r>
            <a:r>
              <a:rPr lang="en-US" sz="1400" dirty="0" err="1" smtClean="0"/>
              <a:t>Frieden</a:t>
            </a:r>
            <a:r>
              <a:rPr lang="en-US" sz="1400" dirty="0" smtClean="0"/>
              <a:t>, T. A Framework for Public Heath Action: The Health Impact Pyramid. Am J Public Health. 2010; April; 100(4): 590–595.</a:t>
            </a:r>
            <a:endParaRPr lang="en-US" sz="14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210" t="12257" r="1917" b="8743"/>
          <a:stretch/>
        </p:blipFill>
        <p:spPr>
          <a:xfrm>
            <a:off x="61644" y="742950"/>
            <a:ext cx="6796356" cy="4419600"/>
          </a:xfrm>
          <a:prstGeom prst="rect">
            <a:avLst/>
          </a:prstGeom>
        </p:spPr>
      </p:pic>
      <p:sp>
        <p:nvSpPr>
          <p:cNvPr id="8377" name="Title 8376"/>
          <p:cNvSpPr>
            <a:spLocks noGrp="1"/>
          </p:cNvSpPr>
          <p:nvPr>
            <p:ph type="title"/>
          </p:nvPr>
        </p:nvSpPr>
        <p:spPr>
          <a:xfrm>
            <a:off x="0" y="0"/>
            <a:ext cx="9171992" cy="742950"/>
          </a:xfrm>
        </p:spPr>
        <p:txBody>
          <a:bodyPr>
            <a:normAutofit/>
          </a:bodyPr>
          <a:lstStyle/>
          <a:p>
            <a:pPr algn="ctr"/>
            <a:r>
              <a:rPr lang="en-US" sz="3200" b="1" dirty="0" smtClean="0"/>
              <a:t>How Do We Impact Health?</a:t>
            </a:r>
            <a:endParaRPr lang="en-US" sz="3200" b="1" dirty="0"/>
          </a:p>
        </p:txBody>
      </p:sp>
    </p:spTree>
    <p:extLst>
      <p:ext uri="{BB962C8B-B14F-4D97-AF65-F5344CB8AC3E}">
        <p14:creationId xmlns:p14="http://schemas.microsoft.com/office/powerpoint/2010/main" val="396002757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7" name="Title 8376"/>
          <p:cNvSpPr>
            <a:spLocks noGrp="1"/>
          </p:cNvSpPr>
          <p:nvPr>
            <p:ph type="title"/>
          </p:nvPr>
        </p:nvSpPr>
        <p:spPr>
          <a:xfrm>
            <a:off x="1" y="457200"/>
            <a:ext cx="9144000" cy="615746"/>
          </a:xfrm>
        </p:spPr>
        <p:txBody>
          <a:bodyPr/>
          <a:lstStyle/>
          <a:p>
            <a:pPr algn="ctr"/>
            <a:r>
              <a:rPr lang="en-US" b="1" dirty="0" smtClean="0"/>
              <a:t>How do we impact health?</a:t>
            </a:r>
            <a:endParaRPr lang="en-US" b="1" dirty="0"/>
          </a:p>
        </p:txBody>
      </p:sp>
      <p:graphicFrame>
        <p:nvGraphicFramePr>
          <p:cNvPr id="2" name="Diagram 1"/>
          <p:cNvGraphicFramePr/>
          <p:nvPr>
            <p:extLst>
              <p:ext uri="{D42A27DB-BD31-4B8C-83A1-F6EECF244321}">
                <p14:modId xmlns:p14="http://schemas.microsoft.com/office/powerpoint/2010/main" val="3368773698"/>
              </p:ext>
            </p:extLst>
          </p:nvPr>
        </p:nvGraphicFramePr>
        <p:xfrm>
          <a:off x="533400" y="1200151"/>
          <a:ext cx="81534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73931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32694325"/>
              </p:ext>
            </p:extLst>
          </p:nvPr>
        </p:nvGraphicFramePr>
        <p:xfrm>
          <a:off x="628650" y="361950"/>
          <a:ext cx="78867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6087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Example 1</a:t>
            </a:r>
            <a:endParaRPr lang="en-US" b="1" dirty="0">
              <a:solidFill>
                <a:schemeClr val="accent3"/>
              </a:solidFill>
            </a:endParaRPr>
          </a:p>
        </p:txBody>
      </p:sp>
      <p:sp>
        <p:nvSpPr>
          <p:cNvPr id="3" name="Content Placeholder 2"/>
          <p:cNvSpPr>
            <a:spLocks noGrp="1"/>
          </p:cNvSpPr>
          <p:nvPr>
            <p:ph sz="half" idx="1"/>
          </p:nvPr>
        </p:nvSpPr>
        <p:spPr/>
        <p:txBody>
          <a:bodyPr>
            <a:normAutofit fontScale="92500" lnSpcReduction="20000"/>
          </a:bodyPr>
          <a:lstStyle/>
          <a:p>
            <a:pPr marL="0" indent="0">
              <a:buNone/>
            </a:pPr>
            <a:r>
              <a:rPr lang="en-US" sz="2600" b="1" dirty="0" smtClean="0"/>
              <a:t>Photovoice Assets</a:t>
            </a:r>
          </a:p>
          <a:p>
            <a:pPr marL="0" indent="0">
              <a:buNone/>
            </a:pPr>
            <a:endParaRPr lang="en-US" sz="2600" b="1" dirty="0" smtClean="0"/>
          </a:p>
          <a:p>
            <a:pPr marL="0" indent="0">
              <a:buNone/>
            </a:pPr>
            <a:r>
              <a:rPr lang="en-US" sz="2600" dirty="0" smtClean="0"/>
              <a:t>Asset #1: Our families. You can improve health equity by helping to strengthen our families, especially Moms and Dads through opportunities for stable housing, jobs, and education.</a:t>
            </a:r>
          </a:p>
          <a:p>
            <a:pPr marL="0" indent="0">
              <a:buNone/>
            </a:pPr>
            <a:endParaRPr lang="en-US" b="1" dirty="0"/>
          </a:p>
        </p:txBody>
      </p:sp>
      <p:sp>
        <p:nvSpPr>
          <p:cNvPr id="6" name="Content Placeholder 5"/>
          <p:cNvSpPr>
            <a:spLocks noGrp="1"/>
          </p:cNvSpPr>
          <p:nvPr>
            <p:ph sz="half" idx="2"/>
          </p:nvPr>
        </p:nvSpPr>
        <p:spPr>
          <a:xfrm>
            <a:off x="4629150" y="590550"/>
            <a:ext cx="3886200" cy="4042173"/>
          </a:xfrm>
        </p:spPr>
        <p:txBody>
          <a:bodyPr>
            <a:normAutofit fontScale="92500" lnSpcReduction="20000"/>
          </a:bodyPr>
          <a:lstStyle/>
          <a:p>
            <a:pPr marL="0" indent="0">
              <a:buNone/>
            </a:pPr>
            <a:r>
              <a:rPr lang="en-US" b="1" dirty="0" smtClean="0"/>
              <a:t>Recommended Best Practices</a:t>
            </a:r>
          </a:p>
          <a:p>
            <a:pPr marL="0" indent="0">
              <a:buNone/>
            </a:pPr>
            <a:endParaRPr lang="en-US" b="1" dirty="0" smtClean="0"/>
          </a:p>
          <a:p>
            <a:pPr marL="0" indent="0">
              <a:buNone/>
            </a:pPr>
            <a:r>
              <a:rPr lang="en-US" dirty="0" smtClean="0"/>
              <a:t>Jobs-Plus program that combines employment, training services, and neighbor-to-neighbor outreach.</a:t>
            </a:r>
          </a:p>
          <a:p>
            <a:pPr marL="0" indent="0">
              <a:buNone/>
            </a:pPr>
            <a:endParaRPr lang="en-US" dirty="0"/>
          </a:p>
          <a:p>
            <a:pPr marL="0" indent="0">
              <a:buNone/>
            </a:pPr>
            <a:r>
              <a:rPr lang="en-US" dirty="0" smtClean="0"/>
              <a:t>Provide </a:t>
            </a:r>
            <a:r>
              <a:rPr lang="en-US" dirty="0"/>
              <a:t>a living wage for contract and non-contract </a:t>
            </a:r>
            <a:r>
              <a:rPr lang="en-US" dirty="0" smtClean="0"/>
              <a:t>staff.</a:t>
            </a:r>
          </a:p>
          <a:p>
            <a:pPr marL="0" indent="0">
              <a:buNone/>
            </a:pPr>
            <a:endParaRPr lang="en-US" dirty="0"/>
          </a:p>
          <a:p>
            <a:pPr marL="0" indent="0">
              <a:buNone/>
            </a:pPr>
            <a:r>
              <a:rPr lang="en-US" dirty="0" smtClean="0"/>
              <a:t>Develop </a:t>
            </a:r>
            <a:r>
              <a:rPr lang="en-US" dirty="0"/>
              <a:t>an agency job pathway for high schools, trade schools and/or Associates </a:t>
            </a:r>
            <a:r>
              <a:rPr lang="en-US" dirty="0" smtClean="0"/>
              <a:t>degrees.</a:t>
            </a:r>
            <a:endParaRPr lang="en-US" dirty="0"/>
          </a:p>
          <a:p>
            <a:pPr marL="0" indent="0">
              <a:buNone/>
            </a:pPr>
            <a:endParaRPr lang="en-US" dirty="0"/>
          </a:p>
        </p:txBody>
      </p:sp>
    </p:spTree>
    <p:extLst>
      <p:ext uri="{BB962C8B-B14F-4D97-AF65-F5344CB8AC3E}">
        <p14:creationId xmlns:p14="http://schemas.microsoft.com/office/powerpoint/2010/main" val="3574763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Example 2</a:t>
            </a:r>
            <a:endParaRPr lang="en-US" b="1" dirty="0">
              <a:solidFill>
                <a:schemeClr val="accent2"/>
              </a:solidFill>
            </a:endParaRPr>
          </a:p>
        </p:txBody>
      </p:sp>
      <p:sp>
        <p:nvSpPr>
          <p:cNvPr id="3" name="Content Placeholder 2"/>
          <p:cNvSpPr>
            <a:spLocks noGrp="1"/>
          </p:cNvSpPr>
          <p:nvPr>
            <p:ph sz="half" idx="1"/>
          </p:nvPr>
        </p:nvSpPr>
        <p:spPr/>
        <p:txBody>
          <a:bodyPr>
            <a:normAutofit fontScale="85000" lnSpcReduction="10000"/>
          </a:bodyPr>
          <a:lstStyle/>
          <a:p>
            <a:pPr marL="0" indent="0">
              <a:buNone/>
            </a:pPr>
            <a:r>
              <a:rPr lang="en-US" sz="2600" b="1" dirty="0" smtClean="0"/>
              <a:t>Photovoice Assets</a:t>
            </a:r>
          </a:p>
          <a:p>
            <a:pPr marL="0" indent="0">
              <a:buNone/>
            </a:pPr>
            <a:endParaRPr lang="en-US" sz="2600" b="1" dirty="0" smtClean="0"/>
          </a:p>
          <a:p>
            <a:pPr marL="0" indent="0">
              <a:buNone/>
            </a:pPr>
            <a:r>
              <a:rPr lang="en-US" sz="2600" dirty="0" smtClean="0"/>
              <a:t>Asset #3: Community programming. Charlottesville has lots of programs. You can build on health equity by making sure more kids are exposed to programming to build and encourage friendship and community. </a:t>
            </a:r>
          </a:p>
          <a:p>
            <a:pPr marL="0" indent="0">
              <a:buNone/>
            </a:pPr>
            <a:endParaRPr lang="en-US" b="1" dirty="0"/>
          </a:p>
        </p:txBody>
      </p:sp>
      <p:sp>
        <p:nvSpPr>
          <p:cNvPr id="6" name="Content Placeholder 5"/>
          <p:cNvSpPr>
            <a:spLocks noGrp="1"/>
          </p:cNvSpPr>
          <p:nvPr>
            <p:ph sz="half" idx="2"/>
          </p:nvPr>
        </p:nvSpPr>
        <p:spPr>
          <a:xfrm>
            <a:off x="4629150" y="590550"/>
            <a:ext cx="3886200" cy="4042173"/>
          </a:xfrm>
        </p:spPr>
        <p:txBody>
          <a:bodyPr>
            <a:normAutofit fontScale="85000" lnSpcReduction="10000"/>
          </a:bodyPr>
          <a:lstStyle/>
          <a:p>
            <a:pPr marL="0" indent="0">
              <a:buNone/>
            </a:pPr>
            <a:r>
              <a:rPr lang="en-US" b="1" dirty="0" smtClean="0"/>
              <a:t>Recommended Best Practices</a:t>
            </a:r>
          </a:p>
          <a:p>
            <a:pPr marL="0" indent="0">
              <a:buNone/>
            </a:pPr>
            <a:r>
              <a:rPr lang="en-US" sz="2400" dirty="0" smtClean="0"/>
              <a:t>Home-based </a:t>
            </a:r>
            <a:r>
              <a:rPr lang="en-US" sz="2400" dirty="0"/>
              <a:t>visiting programs for children and </a:t>
            </a:r>
            <a:r>
              <a:rPr lang="en-US" sz="2400" dirty="0" smtClean="0"/>
              <a:t>families.</a:t>
            </a:r>
            <a:endParaRPr lang="en-US" sz="2400" dirty="0"/>
          </a:p>
          <a:p>
            <a:pPr marL="0" indent="0">
              <a:buNone/>
            </a:pPr>
            <a:endParaRPr lang="en-US" sz="2400" dirty="0"/>
          </a:p>
          <a:p>
            <a:pPr marL="0" indent="0">
              <a:buNone/>
            </a:pPr>
            <a:r>
              <a:rPr lang="en-US" sz="2400" dirty="0" smtClean="0"/>
              <a:t>Youth </a:t>
            </a:r>
            <a:r>
              <a:rPr lang="en-US" sz="2400" dirty="0"/>
              <a:t>development and advocacy </a:t>
            </a:r>
            <a:r>
              <a:rPr lang="en-US" sz="2400" dirty="0" smtClean="0"/>
              <a:t>programs.</a:t>
            </a:r>
            <a:endParaRPr lang="en-US" sz="2400" dirty="0"/>
          </a:p>
          <a:p>
            <a:pPr marL="0" indent="0">
              <a:buNone/>
            </a:pPr>
            <a:endParaRPr lang="en-US" sz="2400" dirty="0"/>
          </a:p>
          <a:p>
            <a:pPr marL="0" indent="0">
              <a:buNone/>
            </a:pPr>
            <a:r>
              <a:rPr lang="en-US" sz="2400" dirty="0" smtClean="0"/>
              <a:t>Expand </a:t>
            </a:r>
            <a:r>
              <a:rPr lang="en-US" sz="2400" dirty="0"/>
              <a:t>program-driven community gardens that include an educational component such as nutrition education, cooking classes, and </a:t>
            </a:r>
            <a:r>
              <a:rPr lang="en-US" sz="2400" dirty="0" smtClean="0"/>
              <a:t>tastings</a:t>
            </a:r>
            <a:r>
              <a:rPr lang="en-US" sz="2400" dirty="0"/>
              <a:t>.</a:t>
            </a:r>
            <a:endParaRPr lang="en-US" dirty="0"/>
          </a:p>
          <a:p>
            <a:pPr marL="0" indent="0">
              <a:buNone/>
            </a:pPr>
            <a:endParaRPr lang="en-US" dirty="0"/>
          </a:p>
        </p:txBody>
      </p:sp>
    </p:spTree>
    <p:extLst>
      <p:ext uri="{BB962C8B-B14F-4D97-AF65-F5344CB8AC3E}">
        <p14:creationId xmlns:p14="http://schemas.microsoft.com/office/powerpoint/2010/main" val="2406324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40000"/>
                    <a:lumOff val="60000"/>
                  </a:schemeClr>
                </a:solidFill>
              </a:rPr>
              <a:t>Example 3</a:t>
            </a:r>
            <a:endParaRPr lang="en-US" b="1" dirty="0">
              <a:solidFill>
                <a:schemeClr val="accent3">
                  <a:lumMod val="40000"/>
                  <a:lumOff val="60000"/>
                </a:schemeClr>
              </a:solidFill>
            </a:endParaRPr>
          </a:p>
        </p:txBody>
      </p:sp>
      <p:sp>
        <p:nvSpPr>
          <p:cNvPr id="3" name="Content Placeholder 2"/>
          <p:cNvSpPr>
            <a:spLocks noGrp="1"/>
          </p:cNvSpPr>
          <p:nvPr>
            <p:ph sz="half" idx="1"/>
          </p:nvPr>
        </p:nvSpPr>
        <p:spPr>
          <a:xfrm>
            <a:off x="628650" y="1369219"/>
            <a:ext cx="2800350" cy="3263504"/>
          </a:xfrm>
        </p:spPr>
        <p:txBody>
          <a:bodyPr>
            <a:normAutofit fontScale="62500" lnSpcReduction="20000"/>
          </a:bodyPr>
          <a:lstStyle/>
          <a:p>
            <a:pPr marL="0" indent="0">
              <a:buNone/>
            </a:pPr>
            <a:r>
              <a:rPr lang="en-US" sz="3200" b="1" dirty="0" smtClean="0"/>
              <a:t>Photovoice Assets</a:t>
            </a:r>
          </a:p>
          <a:p>
            <a:pPr marL="0" indent="0">
              <a:buNone/>
            </a:pPr>
            <a:endParaRPr lang="en-US" sz="3200" b="1" dirty="0" smtClean="0"/>
          </a:p>
          <a:p>
            <a:pPr marL="0" indent="0">
              <a:buNone/>
            </a:pPr>
            <a:r>
              <a:rPr lang="en-US" sz="3200" dirty="0" smtClean="0"/>
              <a:t>Asset #5: Community leaders. You can build on health equity by developing more role models and mentors in our communities and especially in schools where we sometimes feel ignored.</a:t>
            </a:r>
          </a:p>
          <a:p>
            <a:pPr marL="0" indent="0">
              <a:buNone/>
            </a:pPr>
            <a:endParaRPr lang="en-US" b="1" dirty="0"/>
          </a:p>
        </p:txBody>
      </p:sp>
      <p:sp>
        <p:nvSpPr>
          <p:cNvPr id="6" name="Content Placeholder 5"/>
          <p:cNvSpPr>
            <a:spLocks noGrp="1"/>
          </p:cNvSpPr>
          <p:nvPr>
            <p:ph sz="half" idx="2"/>
          </p:nvPr>
        </p:nvSpPr>
        <p:spPr>
          <a:xfrm>
            <a:off x="3581400" y="590550"/>
            <a:ext cx="5181600" cy="4042173"/>
          </a:xfrm>
        </p:spPr>
        <p:txBody>
          <a:bodyPr>
            <a:normAutofit fontScale="62500" lnSpcReduction="20000"/>
          </a:bodyPr>
          <a:lstStyle/>
          <a:p>
            <a:pPr marL="0" indent="0">
              <a:buNone/>
            </a:pPr>
            <a:r>
              <a:rPr lang="en-US" sz="3200" b="1" dirty="0" smtClean="0"/>
              <a:t>Recommended Best Practices</a:t>
            </a:r>
          </a:p>
          <a:p>
            <a:pPr marL="0" indent="0">
              <a:buNone/>
            </a:pPr>
            <a:r>
              <a:rPr lang="en-US" sz="3400" dirty="0" smtClean="0"/>
              <a:t>Community </a:t>
            </a:r>
            <a:r>
              <a:rPr lang="en-US" sz="3400" dirty="0"/>
              <a:t>Health Worker models </a:t>
            </a:r>
          </a:p>
          <a:p>
            <a:pPr marL="0" indent="0">
              <a:buNone/>
            </a:pPr>
            <a:endParaRPr lang="en-US" sz="3400" dirty="0" smtClean="0"/>
          </a:p>
          <a:p>
            <a:pPr marL="0" indent="0">
              <a:buNone/>
            </a:pPr>
            <a:r>
              <a:rPr lang="en-US" sz="3400" dirty="0" smtClean="0"/>
              <a:t>Peer </a:t>
            </a:r>
            <a:r>
              <a:rPr lang="en-US" sz="3400" dirty="0"/>
              <a:t>support services </a:t>
            </a:r>
            <a:r>
              <a:rPr lang="en-US" sz="3400" dirty="0" smtClean="0"/>
              <a:t>/ peer </a:t>
            </a:r>
            <a:r>
              <a:rPr lang="en-US" sz="3400" dirty="0"/>
              <a:t>navigators</a:t>
            </a:r>
          </a:p>
          <a:p>
            <a:pPr marL="0" indent="0">
              <a:buNone/>
            </a:pPr>
            <a:endParaRPr lang="en-US" sz="3400" dirty="0"/>
          </a:p>
          <a:p>
            <a:pPr marL="0" indent="0">
              <a:buNone/>
            </a:pPr>
            <a:r>
              <a:rPr lang="en-US" sz="3400" dirty="0" smtClean="0"/>
              <a:t>Develop </a:t>
            </a:r>
            <a:r>
              <a:rPr lang="en-US" sz="3400" dirty="0"/>
              <a:t>a peer network for all peer </a:t>
            </a:r>
            <a:r>
              <a:rPr lang="en-US" sz="3400" dirty="0" smtClean="0"/>
              <a:t>educators, </a:t>
            </a:r>
            <a:r>
              <a:rPr lang="en-US" sz="3400" dirty="0"/>
              <a:t>including continuing </a:t>
            </a:r>
            <a:r>
              <a:rPr lang="en-US" sz="3400" dirty="0" smtClean="0"/>
              <a:t>education</a:t>
            </a:r>
          </a:p>
          <a:p>
            <a:pPr marL="0" indent="0">
              <a:buNone/>
            </a:pPr>
            <a:endParaRPr lang="en-US" sz="3400" dirty="0"/>
          </a:p>
          <a:p>
            <a:pPr marL="0" indent="0">
              <a:buNone/>
            </a:pPr>
            <a:r>
              <a:rPr lang="en-US" sz="3400" dirty="0" smtClean="0"/>
              <a:t>Youth </a:t>
            </a:r>
            <a:r>
              <a:rPr lang="en-US" sz="3400" dirty="0"/>
              <a:t>development </a:t>
            </a:r>
            <a:r>
              <a:rPr lang="en-US" sz="3400" dirty="0" smtClean="0"/>
              <a:t>opportunities</a:t>
            </a:r>
          </a:p>
          <a:p>
            <a:pPr marL="0" indent="0">
              <a:buNone/>
            </a:pPr>
            <a:endParaRPr lang="en-US" sz="3400" dirty="0"/>
          </a:p>
          <a:p>
            <a:pPr marL="0" indent="0">
              <a:buNone/>
            </a:pPr>
            <a:r>
              <a:rPr lang="en-US" sz="3400" dirty="0" smtClean="0"/>
              <a:t>Social </a:t>
            </a:r>
            <a:r>
              <a:rPr lang="en-US" sz="3400" dirty="0"/>
              <a:t>support </a:t>
            </a:r>
            <a:r>
              <a:rPr lang="en-US" sz="3400" dirty="0" smtClean="0"/>
              <a:t>groups</a:t>
            </a:r>
            <a:endParaRPr lang="en-US" sz="3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95894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2016 MAPP">
      <a:dk1>
        <a:sysClr val="windowText" lastClr="000000"/>
      </a:dk1>
      <a:lt1>
        <a:sysClr val="window" lastClr="FFFFFF"/>
      </a:lt1>
      <a:dk2>
        <a:srgbClr val="1F497D"/>
      </a:dk2>
      <a:lt2>
        <a:srgbClr val="EEECE1"/>
      </a:lt2>
      <a:accent1>
        <a:srgbClr val="76C5EF"/>
      </a:accent1>
      <a:accent2>
        <a:srgbClr val="FEA022"/>
      </a:accent2>
      <a:accent3>
        <a:srgbClr val="FF6700"/>
      </a:accent3>
      <a:accent4>
        <a:srgbClr val="70A525"/>
      </a:accent4>
      <a:accent5>
        <a:srgbClr val="A5D848"/>
      </a:accent5>
      <a:accent6>
        <a:srgbClr val="20768C"/>
      </a:accent6>
      <a:hlink>
        <a:srgbClr val="E60069"/>
      </a:hlink>
      <a:folHlink>
        <a:srgbClr val="EA7DB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TM03457503[[fn=Quotable]]</Template>
  <TotalTime>1914</TotalTime>
  <Words>930</Words>
  <Application>Microsoft Office PowerPoint</Application>
  <PresentationFormat>On-screen Show (16:9)</PresentationFormat>
  <Paragraphs>105</Paragraphs>
  <Slides>12</Slides>
  <Notes>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Trebuchet MS</vt:lpstr>
      <vt:lpstr>Office Theme</vt:lpstr>
      <vt:lpstr>2019 MAPP2Health</vt:lpstr>
      <vt:lpstr>PowerPoint Presentation</vt:lpstr>
      <vt:lpstr>The Other 50%</vt:lpstr>
      <vt:lpstr>How Do We Impact Health?</vt:lpstr>
      <vt:lpstr>How do we impact health?</vt:lpstr>
      <vt:lpstr>PowerPoint Presentation</vt:lpstr>
      <vt:lpstr>Example 1</vt:lpstr>
      <vt:lpstr>Example 2</vt:lpstr>
      <vt:lpstr>Example 3</vt:lpstr>
      <vt:lpstr>Small Group Activity</vt:lpstr>
      <vt:lpstr>Keep in Mind</vt:lpstr>
      <vt:lpstr>2019 MAPP2Health</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Farmacy and  Harvest of the Month</dc:title>
  <dc:creator>Tiffany Neal</dc:creator>
  <cp:lastModifiedBy>Ivey, Putnam (VDH)</cp:lastModifiedBy>
  <cp:revision>163</cp:revision>
  <dcterms:created xsi:type="dcterms:W3CDTF">2017-02-16T17:56:26Z</dcterms:created>
  <dcterms:modified xsi:type="dcterms:W3CDTF">2019-05-01T20:05:56Z</dcterms:modified>
</cp:coreProperties>
</file>